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75" r:id="rId3"/>
    <p:sldId id="297" r:id="rId4"/>
    <p:sldId id="278" r:id="rId5"/>
    <p:sldId id="298" r:id="rId6"/>
    <p:sldId id="299" r:id="rId7"/>
    <p:sldId id="281" r:id="rId8"/>
    <p:sldId id="282" r:id="rId9"/>
    <p:sldId id="285" r:id="rId10"/>
    <p:sldId id="284" r:id="rId11"/>
    <p:sldId id="287" r:id="rId12"/>
    <p:sldId id="301" r:id="rId13"/>
    <p:sldId id="304" r:id="rId14"/>
    <p:sldId id="305" r:id="rId15"/>
    <p:sldId id="286" r:id="rId16"/>
    <p:sldId id="306" r:id="rId17"/>
    <p:sldId id="307" r:id="rId18"/>
    <p:sldId id="294" r:id="rId19"/>
    <p:sldId id="295" r:id="rId20"/>
    <p:sldId id="296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73F65"/>
    <a:srgbClr val="624B63"/>
    <a:srgbClr val="5A4361"/>
    <a:srgbClr val="595390"/>
    <a:srgbClr val="008080"/>
    <a:srgbClr val="207670"/>
    <a:srgbClr val="5E465D"/>
    <a:srgbClr val="513D50"/>
    <a:srgbClr val="4B4990"/>
    <a:srgbClr val="0033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74" autoAdjust="0"/>
    <p:restoredTop sz="94671" autoAdjust="0"/>
  </p:normalViewPr>
  <p:slideViewPr>
    <p:cSldViewPr>
      <p:cViewPr varScale="1">
        <p:scale>
          <a:sx n="45" d="100"/>
          <a:sy n="45" d="100"/>
        </p:scale>
        <p:origin x="-3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2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DD450-523D-4B27-A56C-99E85FD8C21D}" type="doc">
      <dgm:prSet loTypeId="urn:microsoft.com/office/officeart/2005/8/layout/default#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nl-NL"/>
        </a:p>
      </dgm:t>
    </dgm:pt>
    <dgm:pt modelId="{CDF93ADF-F75C-4B69-9B01-3269519244C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Understand the </a:t>
          </a:r>
          <a:r>
            <a:rPr lang="en-I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risks</a:t>
          </a:r>
          <a:endParaRPr lang="nl-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13C56A-D643-4F4A-A165-FABD283482EB}" type="parTrans" cxnId="{CE6A6E25-6656-48A0-A357-768722E8F337}">
      <dgm:prSet/>
      <dgm:spPr/>
      <dgm:t>
        <a:bodyPr/>
        <a:lstStyle/>
        <a:p>
          <a:endParaRPr lang="nl-NL"/>
        </a:p>
      </dgm:t>
    </dgm:pt>
    <dgm:pt modelId="{1C0CB051-C04B-42E3-ABD5-6C53FA1353BD}" type="sibTrans" cxnId="{CE6A6E25-6656-48A0-A357-768722E8F337}">
      <dgm:prSet/>
      <dgm:spPr/>
      <dgm:t>
        <a:bodyPr/>
        <a:lstStyle/>
        <a:p>
          <a:endParaRPr lang="nl-NL"/>
        </a:p>
      </dgm:t>
    </dgm:pt>
    <dgm:pt modelId="{8D68E316-E174-42C5-ACD8-F2778932483B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I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 properly </a:t>
          </a:r>
          <a:r>
            <a:rPr lang="en-I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trained</a:t>
          </a:r>
          <a:endParaRPr lang="nl-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EDB9E8-022F-47BE-8DDB-21931FAB373A}" type="parTrans" cxnId="{8175D5A0-94DB-4D2E-97D5-72A25F6453B2}">
      <dgm:prSet/>
      <dgm:spPr/>
      <dgm:t>
        <a:bodyPr/>
        <a:lstStyle/>
        <a:p>
          <a:endParaRPr lang="nl-NL"/>
        </a:p>
      </dgm:t>
    </dgm:pt>
    <dgm:pt modelId="{A4FFB8E1-ADA9-41AB-9DD1-20E66FD33EE0}" type="sibTrans" cxnId="{8175D5A0-94DB-4D2E-97D5-72A25F6453B2}">
      <dgm:prSet/>
      <dgm:spPr/>
      <dgm:t>
        <a:bodyPr/>
        <a:lstStyle/>
        <a:p>
          <a:endParaRPr lang="nl-NL"/>
        </a:p>
      </dgm:t>
    </dgm:pt>
    <dgm:pt modelId="{A6432BE7-4139-42A3-83FF-2AB0C024771D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I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Get </a:t>
          </a:r>
          <a:r>
            <a:rPr lang="en-I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informed consent</a:t>
          </a:r>
          <a:endParaRPr lang="nl-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E27EF9-2D8F-45DD-A33C-F3FFE67A7BE0}" type="parTrans" cxnId="{780A168E-8972-4A9C-86D0-C06CE5CB1170}">
      <dgm:prSet/>
      <dgm:spPr/>
      <dgm:t>
        <a:bodyPr/>
        <a:lstStyle/>
        <a:p>
          <a:endParaRPr lang="nl-NL"/>
        </a:p>
      </dgm:t>
    </dgm:pt>
    <dgm:pt modelId="{64D36728-5751-4279-B02E-C047861BD777}" type="sibTrans" cxnId="{780A168E-8972-4A9C-86D0-C06CE5CB1170}">
      <dgm:prSet/>
      <dgm:spPr/>
      <dgm:t>
        <a:bodyPr/>
        <a:lstStyle/>
        <a:p>
          <a:endParaRPr lang="nl-NL"/>
        </a:p>
      </dgm:t>
    </dgm:pt>
    <dgm:pt modelId="{B9A9A661-95BA-40E2-9B48-3118F9CF46BF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I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Protect</a:t>
          </a:r>
          <a:r>
            <a:rPr lang="en-I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the information</a:t>
          </a:r>
          <a:endParaRPr lang="nl-NL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3E4357-0CD0-478B-B2DC-D0FE68C28F3C}" type="parTrans" cxnId="{B07E2E7D-F8B1-41F9-8D9C-DD6A6B533E5D}">
      <dgm:prSet/>
      <dgm:spPr/>
      <dgm:t>
        <a:bodyPr/>
        <a:lstStyle/>
        <a:p>
          <a:endParaRPr lang="nl-NL"/>
        </a:p>
      </dgm:t>
    </dgm:pt>
    <dgm:pt modelId="{25C09D7B-2D20-45E4-B4E0-301962F850FC}" type="sibTrans" cxnId="{B07E2E7D-F8B1-41F9-8D9C-DD6A6B533E5D}">
      <dgm:prSet/>
      <dgm:spPr/>
      <dgm:t>
        <a:bodyPr/>
        <a:lstStyle/>
        <a:p>
          <a:endParaRPr lang="nl-NL"/>
        </a:p>
      </dgm:t>
    </dgm:pt>
    <dgm:pt modelId="{5DFC1540-8DA5-4CDA-9492-B3F806BA3248}">
      <dgm:prSet phldrT="[Text]"/>
      <dgm:spPr>
        <a:solidFill>
          <a:srgbClr val="573F65"/>
        </a:solidFill>
      </dgm:spPr>
      <dgm:t>
        <a:bodyPr/>
        <a:lstStyle/>
        <a:p>
          <a:r>
            <a:rPr lang="en-I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Take special care with </a:t>
          </a:r>
          <a:r>
            <a:rPr lang="en-I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children</a:t>
          </a:r>
          <a:endParaRPr lang="nl-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9C6D5B-EADB-4EF1-BE7A-170451A9B533}" type="parTrans" cxnId="{DC8587BB-8287-4008-B23B-4A3EC3D9B3DA}">
      <dgm:prSet/>
      <dgm:spPr/>
      <dgm:t>
        <a:bodyPr/>
        <a:lstStyle/>
        <a:p>
          <a:endParaRPr lang="nl-NL"/>
        </a:p>
      </dgm:t>
    </dgm:pt>
    <dgm:pt modelId="{E6BF2FEC-EB5E-4118-8AE2-8F18A192BCDB}" type="sibTrans" cxnId="{DC8587BB-8287-4008-B23B-4A3EC3D9B3DA}">
      <dgm:prSet/>
      <dgm:spPr/>
      <dgm:t>
        <a:bodyPr/>
        <a:lstStyle/>
        <a:p>
          <a:endParaRPr lang="nl-NL"/>
        </a:p>
      </dgm:t>
    </dgm:pt>
    <dgm:pt modelId="{5B91F17F-F22F-4BB3-AE6F-B6ADA78B73D1}" type="pres">
      <dgm:prSet presAssocID="{C24DD450-523D-4B27-A56C-99E85FD8C2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F86A099-8331-46EF-933D-FC56BA3DD413}" type="pres">
      <dgm:prSet presAssocID="{CDF93ADF-F75C-4B69-9B01-3269519244C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2098376-B152-4803-9901-EA919911A3CB}" type="pres">
      <dgm:prSet presAssocID="{1C0CB051-C04B-42E3-ABD5-6C53FA1353BD}" presName="sibTrans" presStyleCnt="0"/>
      <dgm:spPr/>
      <dgm:t>
        <a:bodyPr/>
        <a:lstStyle/>
        <a:p>
          <a:endParaRPr lang="nl-NL"/>
        </a:p>
      </dgm:t>
    </dgm:pt>
    <dgm:pt modelId="{DB33C4CF-C5A5-4C4A-B4B0-F4C68E2F1BDC}" type="pres">
      <dgm:prSet presAssocID="{8D68E316-E174-42C5-ACD8-F2778932483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239C7DE-268E-42A3-89BC-42CBBD366925}" type="pres">
      <dgm:prSet presAssocID="{A4FFB8E1-ADA9-41AB-9DD1-20E66FD33EE0}" presName="sibTrans" presStyleCnt="0"/>
      <dgm:spPr/>
      <dgm:t>
        <a:bodyPr/>
        <a:lstStyle/>
        <a:p>
          <a:endParaRPr lang="nl-NL"/>
        </a:p>
      </dgm:t>
    </dgm:pt>
    <dgm:pt modelId="{7AE24C17-F174-4372-A9D7-285FC87DA1B8}" type="pres">
      <dgm:prSet presAssocID="{A6432BE7-4139-42A3-83FF-2AB0C02477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5426213-62F8-46D7-BBE7-FE0F8168903B}" type="pres">
      <dgm:prSet presAssocID="{64D36728-5751-4279-B02E-C047861BD777}" presName="sibTrans" presStyleCnt="0"/>
      <dgm:spPr/>
      <dgm:t>
        <a:bodyPr/>
        <a:lstStyle/>
        <a:p>
          <a:endParaRPr lang="nl-NL"/>
        </a:p>
      </dgm:t>
    </dgm:pt>
    <dgm:pt modelId="{30D0DCCC-484B-410E-8C6B-FF311095C288}" type="pres">
      <dgm:prSet presAssocID="{B9A9A661-95BA-40E2-9B48-3118F9CF46B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CEB7DBD-35B8-4EE5-9A7B-C47EB807BA34}" type="pres">
      <dgm:prSet presAssocID="{25C09D7B-2D20-45E4-B4E0-301962F850FC}" presName="sibTrans" presStyleCnt="0"/>
      <dgm:spPr/>
      <dgm:t>
        <a:bodyPr/>
        <a:lstStyle/>
        <a:p>
          <a:endParaRPr lang="nl-NL"/>
        </a:p>
      </dgm:t>
    </dgm:pt>
    <dgm:pt modelId="{4B12A6E8-7FCB-45E4-B57B-D1C8B4AB4931}" type="pres">
      <dgm:prSet presAssocID="{5DFC1540-8DA5-4CDA-9492-B3F806BA324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C8587BB-8287-4008-B23B-4A3EC3D9B3DA}" srcId="{C24DD450-523D-4B27-A56C-99E85FD8C21D}" destId="{5DFC1540-8DA5-4CDA-9492-B3F806BA3248}" srcOrd="4" destOrd="0" parTransId="{8C9C6D5B-EADB-4EF1-BE7A-170451A9B533}" sibTransId="{E6BF2FEC-EB5E-4118-8AE2-8F18A192BCDB}"/>
    <dgm:cxn modelId="{C7547AC7-5405-4FF8-ACE5-11088F8DF796}" type="presOf" srcId="{8D68E316-E174-42C5-ACD8-F2778932483B}" destId="{DB33C4CF-C5A5-4C4A-B4B0-F4C68E2F1BDC}" srcOrd="0" destOrd="0" presId="urn:microsoft.com/office/officeart/2005/8/layout/default#1"/>
    <dgm:cxn modelId="{CE6A6E25-6656-48A0-A357-768722E8F337}" srcId="{C24DD450-523D-4B27-A56C-99E85FD8C21D}" destId="{CDF93ADF-F75C-4B69-9B01-3269519244CC}" srcOrd="0" destOrd="0" parTransId="{9D13C56A-D643-4F4A-A165-FABD283482EB}" sibTransId="{1C0CB051-C04B-42E3-ABD5-6C53FA1353BD}"/>
    <dgm:cxn modelId="{8370F2D3-7AB7-4154-AAE1-DB06F4D3D8F8}" type="presOf" srcId="{C24DD450-523D-4B27-A56C-99E85FD8C21D}" destId="{5B91F17F-F22F-4BB3-AE6F-B6ADA78B73D1}" srcOrd="0" destOrd="0" presId="urn:microsoft.com/office/officeart/2005/8/layout/default#1"/>
    <dgm:cxn modelId="{B07E2E7D-F8B1-41F9-8D9C-DD6A6B533E5D}" srcId="{C24DD450-523D-4B27-A56C-99E85FD8C21D}" destId="{B9A9A661-95BA-40E2-9B48-3118F9CF46BF}" srcOrd="3" destOrd="0" parTransId="{EA3E4357-0CD0-478B-B2DC-D0FE68C28F3C}" sibTransId="{25C09D7B-2D20-45E4-B4E0-301962F850FC}"/>
    <dgm:cxn modelId="{5199D3B8-F09A-44DC-8B8B-F0EF2F0B4E91}" type="presOf" srcId="{CDF93ADF-F75C-4B69-9B01-3269519244CC}" destId="{2F86A099-8331-46EF-933D-FC56BA3DD413}" srcOrd="0" destOrd="0" presId="urn:microsoft.com/office/officeart/2005/8/layout/default#1"/>
    <dgm:cxn modelId="{04C06358-0B93-427C-9E8A-57FBB815683F}" type="presOf" srcId="{B9A9A661-95BA-40E2-9B48-3118F9CF46BF}" destId="{30D0DCCC-484B-410E-8C6B-FF311095C288}" srcOrd="0" destOrd="0" presId="urn:microsoft.com/office/officeart/2005/8/layout/default#1"/>
    <dgm:cxn modelId="{370FF423-56EC-4411-9908-BB87BBE3750E}" type="presOf" srcId="{A6432BE7-4139-42A3-83FF-2AB0C024771D}" destId="{7AE24C17-F174-4372-A9D7-285FC87DA1B8}" srcOrd="0" destOrd="0" presId="urn:microsoft.com/office/officeart/2005/8/layout/default#1"/>
    <dgm:cxn modelId="{08D1A83E-FF14-4F70-99BF-BCBD877F8142}" type="presOf" srcId="{5DFC1540-8DA5-4CDA-9492-B3F806BA3248}" destId="{4B12A6E8-7FCB-45E4-B57B-D1C8B4AB4931}" srcOrd="0" destOrd="0" presId="urn:microsoft.com/office/officeart/2005/8/layout/default#1"/>
    <dgm:cxn modelId="{780A168E-8972-4A9C-86D0-C06CE5CB1170}" srcId="{C24DD450-523D-4B27-A56C-99E85FD8C21D}" destId="{A6432BE7-4139-42A3-83FF-2AB0C024771D}" srcOrd="2" destOrd="0" parTransId="{63E27EF9-2D8F-45DD-A33C-F3FFE67A7BE0}" sibTransId="{64D36728-5751-4279-B02E-C047861BD777}"/>
    <dgm:cxn modelId="{8175D5A0-94DB-4D2E-97D5-72A25F6453B2}" srcId="{C24DD450-523D-4B27-A56C-99E85FD8C21D}" destId="{8D68E316-E174-42C5-ACD8-F2778932483B}" srcOrd="1" destOrd="0" parTransId="{B4EDB9E8-022F-47BE-8DDB-21931FAB373A}" sibTransId="{A4FFB8E1-ADA9-41AB-9DD1-20E66FD33EE0}"/>
    <dgm:cxn modelId="{448122DA-E8C7-42F4-B7D7-2AD2E207A78A}" type="presParOf" srcId="{5B91F17F-F22F-4BB3-AE6F-B6ADA78B73D1}" destId="{2F86A099-8331-46EF-933D-FC56BA3DD413}" srcOrd="0" destOrd="0" presId="urn:microsoft.com/office/officeart/2005/8/layout/default#1"/>
    <dgm:cxn modelId="{22B6F833-EB3A-46B0-9A82-9E555EECDF4B}" type="presParOf" srcId="{5B91F17F-F22F-4BB3-AE6F-B6ADA78B73D1}" destId="{22098376-B152-4803-9901-EA919911A3CB}" srcOrd="1" destOrd="0" presId="urn:microsoft.com/office/officeart/2005/8/layout/default#1"/>
    <dgm:cxn modelId="{005C8917-8DEF-4717-BB9C-23A7D1EBD952}" type="presParOf" srcId="{5B91F17F-F22F-4BB3-AE6F-B6ADA78B73D1}" destId="{DB33C4CF-C5A5-4C4A-B4B0-F4C68E2F1BDC}" srcOrd="2" destOrd="0" presId="urn:microsoft.com/office/officeart/2005/8/layout/default#1"/>
    <dgm:cxn modelId="{C405A0B7-4476-426B-A268-E944F7824A58}" type="presParOf" srcId="{5B91F17F-F22F-4BB3-AE6F-B6ADA78B73D1}" destId="{5239C7DE-268E-42A3-89BC-42CBBD366925}" srcOrd="3" destOrd="0" presId="urn:microsoft.com/office/officeart/2005/8/layout/default#1"/>
    <dgm:cxn modelId="{3A2EEC9C-823D-4C9E-8760-D753B1D2509E}" type="presParOf" srcId="{5B91F17F-F22F-4BB3-AE6F-B6ADA78B73D1}" destId="{7AE24C17-F174-4372-A9D7-285FC87DA1B8}" srcOrd="4" destOrd="0" presId="urn:microsoft.com/office/officeart/2005/8/layout/default#1"/>
    <dgm:cxn modelId="{0EFEF80D-0A7E-479C-834C-C4F38270AB6F}" type="presParOf" srcId="{5B91F17F-F22F-4BB3-AE6F-B6ADA78B73D1}" destId="{25426213-62F8-46D7-BBE7-FE0F8168903B}" srcOrd="5" destOrd="0" presId="urn:microsoft.com/office/officeart/2005/8/layout/default#1"/>
    <dgm:cxn modelId="{A64AD049-65B8-430D-81C7-F50B3A765A86}" type="presParOf" srcId="{5B91F17F-F22F-4BB3-AE6F-B6ADA78B73D1}" destId="{30D0DCCC-484B-410E-8C6B-FF311095C288}" srcOrd="6" destOrd="0" presId="urn:microsoft.com/office/officeart/2005/8/layout/default#1"/>
    <dgm:cxn modelId="{E2B9CB78-A6E6-430D-8736-2DB629F1C0D7}" type="presParOf" srcId="{5B91F17F-F22F-4BB3-AE6F-B6ADA78B73D1}" destId="{7CEB7DBD-35B8-4EE5-9A7B-C47EB807BA34}" srcOrd="7" destOrd="0" presId="urn:microsoft.com/office/officeart/2005/8/layout/default#1"/>
    <dgm:cxn modelId="{F8CB137E-7384-4B50-AD18-7B300A83E91B}" type="presParOf" srcId="{5B91F17F-F22F-4BB3-AE6F-B6ADA78B73D1}" destId="{4B12A6E8-7FCB-45E4-B57B-D1C8B4AB493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731945-5DB0-499E-AF76-0A1075AFCD0D}" type="doc">
      <dgm:prSet loTypeId="urn:microsoft.com/office/officeart/2005/8/layout/default#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B15D3E76-941D-4713-8638-6606DE05C166}">
      <dgm:prSet phldrT="[Text]" custT="1"/>
      <dgm:spPr/>
      <dgm:t>
        <a:bodyPr/>
        <a:lstStyle/>
        <a:p>
          <a:r>
            <a:rPr lang="en-I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 no harm, confidentiality and informed consent</a:t>
          </a:r>
          <a:endParaRPr lang="nl-NL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BB4B3C-211A-4841-BAD7-FAC73CC81EC1}" type="parTrans" cxnId="{3E0EF1A6-A0A4-41BB-8715-A1ED086B8A01}">
      <dgm:prSet/>
      <dgm:spPr/>
      <dgm:t>
        <a:bodyPr/>
        <a:lstStyle/>
        <a:p>
          <a:endParaRPr lang="nl-NL"/>
        </a:p>
      </dgm:t>
    </dgm:pt>
    <dgm:pt modelId="{4B0EB5B4-C02C-4A28-A911-A2DA4E7DE0AD}" type="sibTrans" cxnId="{3E0EF1A6-A0A4-41BB-8715-A1ED086B8A01}">
      <dgm:prSet/>
      <dgm:spPr/>
      <dgm:t>
        <a:bodyPr/>
        <a:lstStyle/>
        <a:p>
          <a:endParaRPr lang="nl-NL"/>
        </a:p>
      </dgm:t>
    </dgm:pt>
    <dgm:pt modelId="{366F2E79-EF52-4E4B-8B7D-40B37F3439FD}">
      <dgm:prSet phldrT="[Text]" custT="1"/>
      <dgm:spPr/>
      <dgm:t>
        <a:bodyPr/>
        <a:lstStyle/>
        <a:p>
          <a:r>
            <a:rPr lang="en-I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Age-appropriate interviewing techniques</a:t>
          </a:r>
          <a:endParaRPr lang="nl-NL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9B6AAC-3F13-4C35-A960-C398A640121F}" type="parTrans" cxnId="{BAFBA6D6-71EF-4DF5-9C54-2D4628235ADC}">
      <dgm:prSet/>
      <dgm:spPr/>
      <dgm:t>
        <a:bodyPr/>
        <a:lstStyle/>
        <a:p>
          <a:endParaRPr lang="nl-NL"/>
        </a:p>
      </dgm:t>
    </dgm:pt>
    <dgm:pt modelId="{ECE1A69D-4639-4CA3-B6D4-A1D26AAA63B0}" type="sibTrans" cxnId="{BAFBA6D6-71EF-4DF5-9C54-2D4628235ADC}">
      <dgm:prSet/>
      <dgm:spPr/>
      <dgm:t>
        <a:bodyPr/>
        <a:lstStyle/>
        <a:p>
          <a:endParaRPr lang="nl-NL"/>
        </a:p>
      </dgm:t>
    </dgm:pt>
    <dgm:pt modelId="{C416F205-76A2-446E-BAF3-014A98C3C6F3}">
      <dgm:prSet phldrT="[Text]" custT="1"/>
      <dgm:spPr/>
      <dgm:t>
        <a:bodyPr/>
        <a:lstStyle/>
        <a:p>
          <a:r>
            <a:rPr lang="en-I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Preventing re-traumatisation</a:t>
          </a:r>
          <a:endParaRPr lang="nl-NL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F04881-3A38-456B-BC8D-5F79AD43E602}" type="parTrans" cxnId="{D5672A98-31F2-4506-B22B-6FE05B246CDC}">
      <dgm:prSet/>
      <dgm:spPr/>
      <dgm:t>
        <a:bodyPr/>
        <a:lstStyle/>
        <a:p>
          <a:endParaRPr lang="nl-NL"/>
        </a:p>
      </dgm:t>
    </dgm:pt>
    <dgm:pt modelId="{4E718255-F12D-4EBB-AC95-85A5F9994CF6}" type="sibTrans" cxnId="{D5672A98-31F2-4506-B22B-6FE05B246CDC}">
      <dgm:prSet/>
      <dgm:spPr/>
      <dgm:t>
        <a:bodyPr/>
        <a:lstStyle/>
        <a:p>
          <a:endParaRPr lang="nl-NL"/>
        </a:p>
      </dgm:t>
    </dgm:pt>
    <dgm:pt modelId="{E3BEA20F-9E0E-4E67-ACBD-320EBCB3EDB1}">
      <dgm:prSet phldrT="[Text]" custT="1"/>
      <dgm:spPr/>
      <dgm:t>
        <a:bodyPr/>
        <a:lstStyle/>
        <a:p>
          <a:r>
            <a:rPr lang="en-I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Specific challenges and vulnerabilities</a:t>
          </a:r>
          <a:endParaRPr lang="nl-NL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A1E5F0-5BE8-488C-A162-33EFFEC2FCD0}" type="parTrans" cxnId="{E98631D4-C50C-4467-9221-A7985719153A}">
      <dgm:prSet/>
      <dgm:spPr/>
      <dgm:t>
        <a:bodyPr/>
        <a:lstStyle/>
        <a:p>
          <a:endParaRPr lang="nl-NL"/>
        </a:p>
      </dgm:t>
    </dgm:pt>
    <dgm:pt modelId="{660A5866-67E2-4302-A252-6F0DEEBC6933}" type="sibTrans" cxnId="{E98631D4-C50C-4467-9221-A7985719153A}">
      <dgm:prSet/>
      <dgm:spPr/>
      <dgm:t>
        <a:bodyPr/>
        <a:lstStyle/>
        <a:p>
          <a:endParaRPr lang="nl-NL"/>
        </a:p>
      </dgm:t>
    </dgm:pt>
    <dgm:pt modelId="{34BA921B-040E-4702-B7B6-E04F8290B138}" type="pres">
      <dgm:prSet presAssocID="{1E731945-5DB0-499E-AF76-0A1075AFCD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217814D-F946-46D9-AAA1-C1F464ACB980}" type="pres">
      <dgm:prSet presAssocID="{B15D3E76-941D-4713-8638-6606DE05C166}" presName="node" presStyleLbl="node1" presStyleIdx="0" presStyleCnt="4" custScaleX="293065" custScaleY="39994" custLinFactNeighborY="-1232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78EAF62-9B3D-4B18-997E-EDB1A58D3C1D}" type="pres">
      <dgm:prSet presAssocID="{4B0EB5B4-C02C-4A28-A911-A2DA4E7DE0AD}" presName="sibTrans" presStyleCnt="0"/>
      <dgm:spPr/>
    </dgm:pt>
    <dgm:pt modelId="{C52EA5CA-3124-48C3-91E1-554EE13EB04C}" type="pres">
      <dgm:prSet presAssocID="{366F2E79-EF52-4E4B-8B7D-40B37F3439FD}" presName="node" presStyleLbl="node1" presStyleIdx="1" presStyleCnt="4" custScaleX="259871" custScaleY="39934" custLinFactNeighborX="3505" custLinFactNeighborY="-1303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CFD15A1-E961-4A2A-99FD-9C410C771E87}" type="pres">
      <dgm:prSet presAssocID="{ECE1A69D-4639-4CA3-B6D4-A1D26AAA63B0}" presName="sibTrans" presStyleCnt="0"/>
      <dgm:spPr/>
    </dgm:pt>
    <dgm:pt modelId="{539B11BD-80EE-4402-8481-D2A2B6E8891D}" type="pres">
      <dgm:prSet presAssocID="{C416F205-76A2-446E-BAF3-014A98C3C6F3}" presName="node" presStyleLbl="node1" presStyleIdx="2" presStyleCnt="4" custScaleX="225442" custScaleY="39894" custLinFactNeighborX="1356" custLinFactNeighborY="2346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106171A-7010-47AB-A96C-A524C7EF1328}" type="pres">
      <dgm:prSet presAssocID="{4E718255-F12D-4EBB-AC95-85A5F9994CF6}" presName="sibTrans" presStyleCnt="0"/>
      <dgm:spPr/>
    </dgm:pt>
    <dgm:pt modelId="{25AEF73F-0916-4DC3-B82A-14F55E3B7849}" type="pres">
      <dgm:prSet presAssocID="{E3BEA20F-9E0E-4E67-ACBD-320EBCB3EDB1}" presName="node" presStyleLbl="node1" presStyleIdx="3" presStyleCnt="4" custScaleX="247886" custScaleY="39934" custLinFactNeighborX="3393" custLinFactNeighborY="-8026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CD6D191-099F-4EF3-9C5D-A5A2C4339ABF}" type="presOf" srcId="{366F2E79-EF52-4E4B-8B7D-40B37F3439FD}" destId="{C52EA5CA-3124-48C3-91E1-554EE13EB04C}" srcOrd="0" destOrd="0" presId="urn:microsoft.com/office/officeart/2005/8/layout/default#2"/>
    <dgm:cxn modelId="{06E59180-8BEC-4F85-9D33-5519F8BD4CE5}" type="presOf" srcId="{1E731945-5DB0-499E-AF76-0A1075AFCD0D}" destId="{34BA921B-040E-4702-B7B6-E04F8290B138}" srcOrd="0" destOrd="0" presId="urn:microsoft.com/office/officeart/2005/8/layout/default#2"/>
    <dgm:cxn modelId="{8F5FC680-6BF9-4FC7-A69D-992842D6A8C4}" type="presOf" srcId="{B15D3E76-941D-4713-8638-6606DE05C166}" destId="{C217814D-F946-46D9-AAA1-C1F464ACB980}" srcOrd="0" destOrd="0" presId="urn:microsoft.com/office/officeart/2005/8/layout/default#2"/>
    <dgm:cxn modelId="{D5672A98-31F2-4506-B22B-6FE05B246CDC}" srcId="{1E731945-5DB0-499E-AF76-0A1075AFCD0D}" destId="{C416F205-76A2-446E-BAF3-014A98C3C6F3}" srcOrd="2" destOrd="0" parTransId="{53F04881-3A38-456B-BC8D-5F79AD43E602}" sibTransId="{4E718255-F12D-4EBB-AC95-85A5F9994CF6}"/>
    <dgm:cxn modelId="{BAFBA6D6-71EF-4DF5-9C54-2D4628235ADC}" srcId="{1E731945-5DB0-499E-AF76-0A1075AFCD0D}" destId="{366F2E79-EF52-4E4B-8B7D-40B37F3439FD}" srcOrd="1" destOrd="0" parTransId="{659B6AAC-3F13-4C35-A960-C398A640121F}" sibTransId="{ECE1A69D-4639-4CA3-B6D4-A1D26AAA63B0}"/>
    <dgm:cxn modelId="{E98631D4-C50C-4467-9221-A7985719153A}" srcId="{1E731945-5DB0-499E-AF76-0A1075AFCD0D}" destId="{E3BEA20F-9E0E-4E67-ACBD-320EBCB3EDB1}" srcOrd="3" destOrd="0" parTransId="{F3A1E5F0-5BE8-488C-A162-33EFFEC2FCD0}" sibTransId="{660A5866-67E2-4302-A252-6F0DEEBC6933}"/>
    <dgm:cxn modelId="{9FE10EBB-1979-4C60-B8AE-ED084CD6EC7F}" type="presOf" srcId="{E3BEA20F-9E0E-4E67-ACBD-320EBCB3EDB1}" destId="{25AEF73F-0916-4DC3-B82A-14F55E3B7849}" srcOrd="0" destOrd="0" presId="urn:microsoft.com/office/officeart/2005/8/layout/default#2"/>
    <dgm:cxn modelId="{3E0EF1A6-A0A4-41BB-8715-A1ED086B8A01}" srcId="{1E731945-5DB0-499E-AF76-0A1075AFCD0D}" destId="{B15D3E76-941D-4713-8638-6606DE05C166}" srcOrd="0" destOrd="0" parTransId="{A4BB4B3C-211A-4841-BAD7-FAC73CC81EC1}" sibTransId="{4B0EB5B4-C02C-4A28-A911-A2DA4E7DE0AD}"/>
    <dgm:cxn modelId="{0E7149CA-D753-4684-A689-F793A3CF0C78}" type="presOf" srcId="{C416F205-76A2-446E-BAF3-014A98C3C6F3}" destId="{539B11BD-80EE-4402-8481-D2A2B6E8891D}" srcOrd="0" destOrd="0" presId="urn:microsoft.com/office/officeart/2005/8/layout/default#2"/>
    <dgm:cxn modelId="{9078CBC0-78A6-43CF-9D4D-EFCFEAC8C0F9}" type="presParOf" srcId="{34BA921B-040E-4702-B7B6-E04F8290B138}" destId="{C217814D-F946-46D9-AAA1-C1F464ACB980}" srcOrd="0" destOrd="0" presId="urn:microsoft.com/office/officeart/2005/8/layout/default#2"/>
    <dgm:cxn modelId="{6A6F21E1-39B1-428C-8BE8-D18C6EFC3B4C}" type="presParOf" srcId="{34BA921B-040E-4702-B7B6-E04F8290B138}" destId="{478EAF62-9B3D-4B18-997E-EDB1A58D3C1D}" srcOrd="1" destOrd="0" presId="urn:microsoft.com/office/officeart/2005/8/layout/default#2"/>
    <dgm:cxn modelId="{4DFEC69A-4AE2-4E56-88E4-FD1BA1A36EDF}" type="presParOf" srcId="{34BA921B-040E-4702-B7B6-E04F8290B138}" destId="{C52EA5CA-3124-48C3-91E1-554EE13EB04C}" srcOrd="2" destOrd="0" presId="urn:microsoft.com/office/officeart/2005/8/layout/default#2"/>
    <dgm:cxn modelId="{BF524CBC-63B2-46C9-9603-E8E7825209EB}" type="presParOf" srcId="{34BA921B-040E-4702-B7B6-E04F8290B138}" destId="{0CFD15A1-E961-4A2A-99FD-9C410C771E87}" srcOrd="3" destOrd="0" presId="urn:microsoft.com/office/officeart/2005/8/layout/default#2"/>
    <dgm:cxn modelId="{C27CFA03-3674-49D2-928B-4D3D90EB1EF0}" type="presParOf" srcId="{34BA921B-040E-4702-B7B6-E04F8290B138}" destId="{539B11BD-80EE-4402-8481-D2A2B6E8891D}" srcOrd="4" destOrd="0" presId="urn:microsoft.com/office/officeart/2005/8/layout/default#2"/>
    <dgm:cxn modelId="{009E3453-5889-4867-BB8B-CB4F1B94DC8D}" type="presParOf" srcId="{34BA921B-040E-4702-B7B6-E04F8290B138}" destId="{2106171A-7010-47AB-A96C-A524C7EF1328}" srcOrd="5" destOrd="0" presId="urn:microsoft.com/office/officeart/2005/8/layout/default#2"/>
    <dgm:cxn modelId="{11405B86-224B-48D3-8507-A29505BB8973}" type="presParOf" srcId="{34BA921B-040E-4702-B7B6-E04F8290B138}" destId="{25AEF73F-0916-4DC3-B82A-14F55E3B7849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BFCC6C-0D16-4BE3-9D7F-08EAAD7140E6}" type="doc">
      <dgm:prSet loTypeId="urn:microsoft.com/office/officeart/2005/8/layout/default#3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nl-NL"/>
        </a:p>
      </dgm:t>
    </dgm:pt>
    <dgm:pt modelId="{AF90925A-07DC-45BB-ADB1-16610F7D112A}">
      <dgm:prSet phldrT="[Text]" custT="1"/>
      <dgm:spPr>
        <a:gradFill rotWithShape="0">
          <a:gsLst>
            <a:gs pos="0">
              <a:schemeClr val="accent4"/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 prst="angle"/>
        </a:sp3d>
      </dgm:spPr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is our purpose/ desired outcome?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973443-DFBE-490E-ABE2-9143B6348BF9}" type="parTrans" cxnId="{9697E4F2-04DA-4672-A7BC-67E3D82DEC9F}">
      <dgm:prSet/>
      <dgm:spPr/>
      <dgm:t>
        <a:bodyPr/>
        <a:lstStyle/>
        <a:p>
          <a:endParaRPr lang="nl-NL" b="1"/>
        </a:p>
      </dgm:t>
    </dgm:pt>
    <dgm:pt modelId="{241B3332-EA86-41B3-8670-C712C39FEF34}" type="sibTrans" cxnId="{9697E4F2-04DA-4672-A7BC-67E3D82DEC9F}">
      <dgm:prSet/>
      <dgm:spPr/>
      <dgm:t>
        <a:bodyPr/>
        <a:lstStyle/>
        <a:p>
          <a:endParaRPr lang="nl-NL" b="1"/>
        </a:p>
      </dgm:t>
    </dgm:pt>
    <dgm:pt modelId="{C45AD676-2D7B-468D-B359-C620795A9398}">
      <dgm:prSet phldrT="[Text]" custT="1"/>
      <dgm:spPr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 prst="angle"/>
        </a:sp3d>
      </dgm:spPr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 we have the capacity to do this properly?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61F910-7DA4-4630-9CAF-688CB346F7B9}" type="parTrans" cxnId="{BCBDE681-B8BC-4E8A-8F57-4CD47337D833}">
      <dgm:prSet/>
      <dgm:spPr/>
      <dgm:t>
        <a:bodyPr/>
        <a:lstStyle/>
        <a:p>
          <a:endParaRPr lang="nl-NL" b="1"/>
        </a:p>
      </dgm:t>
    </dgm:pt>
    <dgm:pt modelId="{83629DF7-7364-4601-BF31-C5BA62BFC5B6}" type="sibTrans" cxnId="{BCBDE681-B8BC-4E8A-8F57-4CD47337D833}">
      <dgm:prSet/>
      <dgm:spPr/>
      <dgm:t>
        <a:bodyPr/>
        <a:lstStyle/>
        <a:p>
          <a:endParaRPr lang="nl-NL" b="1"/>
        </a:p>
      </dgm:t>
    </dgm:pt>
    <dgm:pt modelId="{D26FD459-A952-4981-B506-15D004D3D124}">
      <dgm:prSet phldrT="[Text]" custT="1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 prst="angle"/>
        </a:sp3d>
      </dgm:spPr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will we do with the evidence/ information?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26156D-2E2C-4CD8-A6BA-C26D6D62109B}" type="parTrans" cxnId="{215D0935-122F-4CFC-BE63-31799363CCA4}">
      <dgm:prSet/>
      <dgm:spPr/>
      <dgm:t>
        <a:bodyPr/>
        <a:lstStyle/>
        <a:p>
          <a:endParaRPr lang="nl-NL" b="1"/>
        </a:p>
      </dgm:t>
    </dgm:pt>
    <dgm:pt modelId="{20548BA9-63F6-41B5-9459-FA7B45E72B15}" type="sibTrans" cxnId="{215D0935-122F-4CFC-BE63-31799363CCA4}">
      <dgm:prSet/>
      <dgm:spPr/>
      <dgm:t>
        <a:bodyPr/>
        <a:lstStyle/>
        <a:p>
          <a:endParaRPr lang="nl-NL" b="1"/>
        </a:p>
      </dgm:t>
    </dgm:pt>
    <dgm:pt modelId="{019BB19C-8CC8-4F35-BA17-67E1F146EEE6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 prst="angle"/>
        </a:sp3d>
      </dgm:spPr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and how will we prioritise?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329BC7-D7C1-48D6-A77A-B8E4AD5429B4}" type="parTrans" cxnId="{B3191C92-3D46-423F-ADC3-B90C927247CF}">
      <dgm:prSet/>
      <dgm:spPr/>
      <dgm:t>
        <a:bodyPr/>
        <a:lstStyle/>
        <a:p>
          <a:endParaRPr lang="nl-NL" b="1"/>
        </a:p>
      </dgm:t>
    </dgm:pt>
    <dgm:pt modelId="{494071DD-3BD4-49D0-B0B2-1B1B3E01F2E6}" type="sibTrans" cxnId="{B3191C92-3D46-423F-ADC3-B90C927247CF}">
      <dgm:prSet/>
      <dgm:spPr/>
      <dgm:t>
        <a:bodyPr/>
        <a:lstStyle/>
        <a:p>
          <a:endParaRPr lang="nl-NL" b="1"/>
        </a:p>
      </dgm:t>
    </dgm:pt>
    <dgm:pt modelId="{B42457C5-70AE-4A07-B967-893CD5947366}">
      <dgm:prSet custT="1"/>
      <dgm:spPr>
        <a:solidFill>
          <a:srgbClr val="624B63"/>
        </a:solidFill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 prst="angle"/>
        </a:sp3d>
      </dgm:spPr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sources are available to us?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4319DF-D7BD-4793-AD37-85F1DE7505C0}" type="parTrans" cxnId="{40CC0863-87EE-494C-8742-11F3B02BB063}">
      <dgm:prSet/>
      <dgm:spPr/>
      <dgm:t>
        <a:bodyPr/>
        <a:lstStyle/>
        <a:p>
          <a:endParaRPr lang="nl-NL" b="1"/>
        </a:p>
      </dgm:t>
    </dgm:pt>
    <dgm:pt modelId="{9B22E0B6-257B-47C0-9D72-B1430C90056C}" type="sibTrans" cxnId="{40CC0863-87EE-494C-8742-11F3B02BB063}">
      <dgm:prSet/>
      <dgm:spPr/>
      <dgm:t>
        <a:bodyPr/>
        <a:lstStyle/>
        <a:p>
          <a:endParaRPr lang="nl-NL" b="1"/>
        </a:p>
      </dgm:t>
    </dgm:pt>
    <dgm:pt modelId="{FE89E048-8F6C-4248-B826-938280439802}">
      <dgm:prSet custT="1"/>
      <dgm:spPr>
        <a:solidFill>
          <a:srgbClr val="573F65"/>
        </a:solidFill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 prst="angle"/>
        </a:sp3d>
      </dgm:spPr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How will we communicate our findings?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28A449-956B-4996-ADBF-3B5E4532475D}" type="parTrans" cxnId="{710FEE06-48B5-41FF-A6EE-A9E69E15D9AD}">
      <dgm:prSet/>
      <dgm:spPr/>
      <dgm:t>
        <a:bodyPr/>
        <a:lstStyle/>
        <a:p>
          <a:endParaRPr lang="nl-NL" b="1"/>
        </a:p>
      </dgm:t>
    </dgm:pt>
    <dgm:pt modelId="{E669C97B-9608-4019-88EA-84642D70563D}" type="sibTrans" cxnId="{710FEE06-48B5-41FF-A6EE-A9E69E15D9AD}">
      <dgm:prSet/>
      <dgm:spPr/>
      <dgm:t>
        <a:bodyPr/>
        <a:lstStyle/>
        <a:p>
          <a:endParaRPr lang="nl-NL" b="1"/>
        </a:p>
      </dgm:t>
    </dgm:pt>
    <dgm:pt modelId="{89F55BC4-020B-480F-89CF-7BC50BEBD0EE}">
      <dgm:prSet custT="1"/>
      <dgm:spPr>
        <a:solidFill>
          <a:schemeClr val="accent1">
            <a:lumMod val="50000"/>
          </a:schemeClr>
        </a:solidFill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 prst="angle"/>
        </a:sp3d>
      </dgm:spPr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are the security risks? How severe?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E5B5C1-22D2-4559-8209-D8E5B22BD8F1}" type="parTrans" cxnId="{292A668B-5E9F-423E-A47B-C8EFBCE0E818}">
      <dgm:prSet/>
      <dgm:spPr/>
      <dgm:t>
        <a:bodyPr/>
        <a:lstStyle/>
        <a:p>
          <a:endParaRPr lang="nl-NL" b="1"/>
        </a:p>
      </dgm:t>
    </dgm:pt>
    <dgm:pt modelId="{BE2E27A9-E52A-44A7-8A35-3544CA7E7FAA}" type="sibTrans" cxnId="{292A668B-5E9F-423E-A47B-C8EFBCE0E818}">
      <dgm:prSet/>
      <dgm:spPr/>
      <dgm:t>
        <a:bodyPr/>
        <a:lstStyle/>
        <a:p>
          <a:endParaRPr lang="nl-NL" b="1"/>
        </a:p>
      </dgm:t>
    </dgm:pt>
    <dgm:pt modelId="{415C77DA-0E80-46B3-82DF-354609A3430A}" type="pres">
      <dgm:prSet presAssocID="{40BFCC6C-0D16-4BE3-9D7F-08EAAD7140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C61B475-8CC9-4EA4-B640-3F02F689F295}" type="pres">
      <dgm:prSet presAssocID="{AF90925A-07DC-45BB-ADB1-16610F7D112A}" presName="node" presStyleLbl="node1" presStyleIdx="0" presStyleCnt="7" custScaleY="11166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D26EEAD-6B8D-4646-BE01-20A09B3B1349}" type="pres">
      <dgm:prSet presAssocID="{241B3332-EA86-41B3-8670-C712C39FEF34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nl-NL"/>
        </a:p>
      </dgm:t>
    </dgm:pt>
    <dgm:pt modelId="{AAA4AF50-23A2-47CF-9583-43E3B0B06407}" type="pres">
      <dgm:prSet presAssocID="{C45AD676-2D7B-468D-B359-C620795A9398}" presName="node" presStyleLbl="node1" presStyleIdx="1" presStyleCnt="7" custScaleY="11166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9863BDE-3C74-48DF-A4F4-BAA62E62A58F}" type="pres">
      <dgm:prSet presAssocID="{83629DF7-7364-4601-BF31-C5BA62BFC5B6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nl-NL"/>
        </a:p>
      </dgm:t>
    </dgm:pt>
    <dgm:pt modelId="{4C973163-8FB5-43C0-A3AF-AD5744524AB0}" type="pres">
      <dgm:prSet presAssocID="{D26FD459-A952-4981-B506-15D004D3D124}" presName="node" presStyleLbl="node1" presStyleIdx="2" presStyleCnt="7" custScaleY="11166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CA38369-799B-4A47-95AE-D6F5215FB541}" type="pres">
      <dgm:prSet presAssocID="{20548BA9-63F6-41B5-9459-FA7B45E72B15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nl-NL"/>
        </a:p>
      </dgm:t>
    </dgm:pt>
    <dgm:pt modelId="{40F18C33-C4F9-4BF4-BAE8-09FF349F1C4D}" type="pres">
      <dgm:prSet presAssocID="{019BB19C-8CC8-4F35-BA17-67E1F146EEE6}" presName="node" presStyleLbl="node1" presStyleIdx="3" presStyleCnt="7" custScaleY="11166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AAA4452-223F-4D40-B2CC-7995ABB7DB50}" type="pres">
      <dgm:prSet presAssocID="{494071DD-3BD4-49D0-B0B2-1B1B3E01F2E6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nl-NL"/>
        </a:p>
      </dgm:t>
    </dgm:pt>
    <dgm:pt modelId="{FC282EE2-FEAA-47DE-A91D-82C2A2C5BA85}" type="pres">
      <dgm:prSet presAssocID="{B42457C5-70AE-4A07-B967-893CD5947366}" presName="node" presStyleLbl="node1" presStyleIdx="4" presStyleCnt="7" custScaleY="11166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8DA35F4-6BFF-4CE2-96BF-9336D0E1E517}" type="pres">
      <dgm:prSet presAssocID="{9B22E0B6-257B-47C0-9D72-B1430C90056C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nl-NL"/>
        </a:p>
      </dgm:t>
    </dgm:pt>
    <dgm:pt modelId="{69A5A432-75EC-490E-867A-66E4C557BD21}" type="pres">
      <dgm:prSet presAssocID="{89F55BC4-020B-480F-89CF-7BC50BEBD0EE}" presName="node" presStyleLbl="node1" presStyleIdx="5" presStyleCnt="7" custScaleY="11166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2C8DCAA-76B6-49A7-B019-A6795B9F3BC6}" type="pres">
      <dgm:prSet presAssocID="{BE2E27A9-E52A-44A7-8A35-3544CA7E7FAA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nl-NL"/>
        </a:p>
      </dgm:t>
    </dgm:pt>
    <dgm:pt modelId="{F3AB5B4B-7E64-407D-935C-D052B406F8DC}" type="pres">
      <dgm:prSet presAssocID="{FE89E048-8F6C-4248-B826-938280439802}" presName="node" presStyleLbl="node1" presStyleIdx="6" presStyleCnt="7" custScaleY="11166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15D0935-122F-4CFC-BE63-31799363CCA4}" srcId="{40BFCC6C-0D16-4BE3-9D7F-08EAAD7140E6}" destId="{D26FD459-A952-4981-B506-15D004D3D124}" srcOrd="2" destOrd="0" parTransId="{6C26156D-2E2C-4CD8-A6BA-C26D6D62109B}" sibTransId="{20548BA9-63F6-41B5-9459-FA7B45E72B15}"/>
    <dgm:cxn modelId="{B3191C92-3D46-423F-ADC3-B90C927247CF}" srcId="{40BFCC6C-0D16-4BE3-9D7F-08EAAD7140E6}" destId="{019BB19C-8CC8-4F35-BA17-67E1F146EEE6}" srcOrd="3" destOrd="0" parTransId="{B1329BC7-D7C1-48D6-A77A-B8E4AD5429B4}" sibTransId="{494071DD-3BD4-49D0-B0B2-1B1B3E01F2E6}"/>
    <dgm:cxn modelId="{78456514-A569-442E-9C3D-04538228BB76}" type="presOf" srcId="{019BB19C-8CC8-4F35-BA17-67E1F146EEE6}" destId="{40F18C33-C4F9-4BF4-BAE8-09FF349F1C4D}" srcOrd="0" destOrd="0" presId="urn:microsoft.com/office/officeart/2005/8/layout/default#3"/>
    <dgm:cxn modelId="{9697E4F2-04DA-4672-A7BC-67E3D82DEC9F}" srcId="{40BFCC6C-0D16-4BE3-9D7F-08EAAD7140E6}" destId="{AF90925A-07DC-45BB-ADB1-16610F7D112A}" srcOrd="0" destOrd="0" parTransId="{8D973443-DFBE-490E-ABE2-9143B6348BF9}" sibTransId="{241B3332-EA86-41B3-8670-C712C39FEF34}"/>
    <dgm:cxn modelId="{9ADA25BA-6D74-47CA-8FDB-3EF0F1BC3BF0}" type="presOf" srcId="{89F55BC4-020B-480F-89CF-7BC50BEBD0EE}" destId="{69A5A432-75EC-490E-867A-66E4C557BD21}" srcOrd="0" destOrd="0" presId="urn:microsoft.com/office/officeart/2005/8/layout/default#3"/>
    <dgm:cxn modelId="{12A62B05-746E-4BB9-A710-E17F9EDAF79B}" type="presOf" srcId="{C45AD676-2D7B-468D-B359-C620795A9398}" destId="{AAA4AF50-23A2-47CF-9583-43E3B0B06407}" srcOrd="0" destOrd="0" presId="urn:microsoft.com/office/officeart/2005/8/layout/default#3"/>
    <dgm:cxn modelId="{BCBDE681-B8BC-4E8A-8F57-4CD47337D833}" srcId="{40BFCC6C-0D16-4BE3-9D7F-08EAAD7140E6}" destId="{C45AD676-2D7B-468D-B359-C620795A9398}" srcOrd="1" destOrd="0" parTransId="{C861F910-7DA4-4630-9CAF-688CB346F7B9}" sibTransId="{83629DF7-7364-4601-BF31-C5BA62BFC5B6}"/>
    <dgm:cxn modelId="{292A668B-5E9F-423E-A47B-C8EFBCE0E818}" srcId="{40BFCC6C-0D16-4BE3-9D7F-08EAAD7140E6}" destId="{89F55BC4-020B-480F-89CF-7BC50BEBD0EE}" srcOrd="5" destOrd="0" parTransId="{53E5B5C1-22D2-4559-8209-D8E5B22BD8F1}" sibTransId="{BE2E27A9-E52A-44A7-8A35-3544CA7E7FAA}"/>
    <dgm:cxn modelId="{A10F0DAD-07FA-439D-B670-78883458139E}" type="presOf" srcId="{FE89E048-8F6C-4248-B826-938280439802}" destId="{F3AB5B4B-7E64-407D-935C-D052B406F8DC}" srcOrd="0" destOrd="0" presId="urn:microsoft.com/office/officeart/2005/8/layout/default#3"/>
    <dgm:cxn modelId="{DF56FE55-96F8-4D20-9C7A-426295EEE436}" type="presOf" srcId="{AF90925A-07DC-45BB-ADB1-16610F7D112A}" destId="{2C61B475-8CC9-4EA4-B640-3F02F689F295}" srcOrd="0" destOrd="0" presId="urn:microsoft.com/office/officeart/2005/8/layout/default#3"/>
    <dgm:cxn modelId="{710FEE06-48B5-41FF-A6EE-A9E69E15D9AD}" srcId="{40BFCC6C-0D16-4BE3-9D7F-08EAAD7140E6}" destId="{FE89E048-8F6C-4248-B826-938280439802}" srcOrd="6" destOrd="0" parTransId="{6428A449-956B-4996-ADBF-3B5E4532475D}" sibTransId="{E669C97B-9608-4019-88EA-84642D70563D}"/>
    <dgm:cxn modelId="{8B4944CD-93E1-4521-BC68-FEA54D9E7AF1}" type="presOf" srcId="{40BFCC6C-0D16-4BE3-9D7F-08EAAD7140E6}" destId="{415C77DA-0E80-46B3-82DF-354609A3430A}" srcOrd="0" destOrd="0" presId="urn:microsoft.com/office/officeart/2005/8/layout/default#3"/>
    <dgm:cxn modelId="{8266155D-7A4E-4BA2-802D-A4626E0BC242}" type="presOf" srcId="{D26FD459-A952-4981-B506-15D004D3D124}" destId="{4C973163-8FB5-43C0-A3AF-AD5744524AB0}" srcOrd="0" destOrd="0" presId="urn:microsoft.com/office/officeart/2005/8/layout/default#3"/>
    <dgm:cxn modelId="{40CC0863-87EE-494C-8742-11F3B02BB063}" srcId="{40BFCC6C-0D16-4BE3-9D7F-08EAAD7140E6}" destId="{B42457C5-70AE-4A07-B967-893CD5947366}" srcOrd="4" destOrd="0" parTransId="{674319DF-D7BD-4793-AD37-85F1DE7505C0}" sibTransId="{9B22E0B6-257B-47C0-9D72-B1430C90056C}"/>
    <dgm:cxn modelId="{6DB28976-3438-47E9-BD65-67E9C6A6FF41}" type="presOf" srcId="{B42457C5-70AE-4A07-B967-893CD5947366}" destId="{FC282EE2-FEAA-47DE-A91D-82C2A2C5BA85}" srcOrd="0" destOrd="0" presId="urn:microsoft.com/office/officeart/2005/8/layout/default#3"/>
    <dgm:cxn modelId="{3DBEB78E-D347-4732-901B-F2C901661182}" type="presParOf" srcId="{415C77DA-0E80-46B3-82DF-354609A3430A}" destId="{2C61B475-8CC9-4EA4-B640-3F02F689F295}" srcOrd="0" destOrd="0" presId="urn:microsoft.com/office/officeart/2005/8/layout/default#3"/>
    <dgm:cxn modelId="{24298882-2B5B-43C5-BFA9-E109CF0A469E}" type="presParOf" srcId="{415C77DA-0E80-46B3-82DF-354609A3430A}" destId="{0D26EEAD-6B8D-4646-BE01-20A09B3B1349}" srcOrd="1" destOrd="0" presId="urn:microsoft.com/office/officeart/2005/8/layout/default#3"/>
    <dgm:cxn modelId="{8F5BA782-5622-463A-8A0C-A0D92D905C5D}" type="presParOf" srcId="{415C77DA-0E80-46B3-82DF-354609A3430A}" destId="{AAA4AF50-23A2-47CF-9583-43E3B0B06407}" srcOrd="2" destOrd="0" presId="urn:microsoft.com/office/officeart/2005/8/layout/default#3"/>
    <dgm:cxn modelId="{878F396A-639D-4863-A312-20F15E9E2420}" type="presParOf" srcId="{415C77DA-0E80-46B3-82DF-354609A3430A}" destId="{69863BDE-3C74-48DF-A4F4-BAA62E62A58F}" srcOrd="3" destOrd="0" presId="urn:microsoft.com/office/officeart/2005/8/layout/default#3"/>
    <dgm:cxn modelId="{552498F0-A961-4A3C-B33D-218880C27F51}" type="presParOf" srcId="{415C77DA-0E80-46B3-82DF-354609A3430A}" destId="{4C973163-8FB5-43C0-A3AF-AD5744524AB0}" srcOrd="4" destOrd="0" presId="urn:microsoft.com/office/officeart/2005/8/layout/default#3"/>
    <dgm:cxn modelId="{1E76E0C2-B7D3-4512-AFB4-18F6B6AF485B}" type="presParOf" srcId="{415C77DA-0E80-46B3-82DF-354609A3430A}" destId="{3CA38369-799B-4A47-95AE-D6F5215FB541}" srcOrd="5" destOrd="0" presId="urn:microsoft.com/office/officeart/2005/8/layout/default#3"/>
    <dgm:cxn modelId="{C180E6C7-C2C3-4804-BA86-24403D8335C2}" type="presParOf" srcId="{415C77DA-0E80-46B3-82DF-354609A3430A}" destId="{40F18C33-C4F9-4BF4-BAE8-09FF349F1C4D}" srcOrd="6" destOrd="0" presId="urn:microsoft.com/office/officeart/2005/8/layout/default#3"/>
    <dgm:cxn modelId="{85430D3D-FB4E-4194-9650-001A822FF0E0}" type="presParOf" srcId="{415C77DA-0E80-46B3-82DF-354609A3430A}" destId="{3AAA4452-223F-4D40-B2CC-7995ABB7DB50}" srcOrd="7" destOrd="0" presId="urn:microsoft.com/office/officeart/2005/8/layout/default#3"/>
    <dgm:cxn modelId="{7F113C97-5BA0-4C84-8792-44E055037511}" type="presParOf" srcId="{415C77DA-0E80-46B3-82DF-354609A3430A}" destId="{FC282EE2-FEAA-47DE-A91D-82C2A2C5BA85}" srcOrd="8" destOrd="0" presId="urn:microsoft.com/office/officeart/2005/8/layout/default#3"/>
    <dgm:cxn modelId="{D3911C79-A5EA-4DA8-AD62-CC495C31F9B3}" type="presParOf" srcId="{415C77DA-0E80-46B3-82DF-354609A3430A}" destId="{A8DA35F4-6BFF-4CE2-96BF-9336D0E1E517}" srcOrd="9" destOrd="0" presId="urn:microsoft.com/office/officeart/2005/8/layout/default#3"/>
    <dgm:cxn modelId="{F91E09AD-F6CC-494D-9A2B-EB2AFE93874F}" type="presParOf" srcId="{415C77DA-0E80-46B3-82DF-354609A3430A}" destId="{69A5A432-75EC-490E-867A-66E4C557BD21}" srcOrd="10" destOrd="0" presId="urn:microsoft.com/office/officeart/2005/8/layout/default#3"/>
    <dgm:cxn modelId="{6F89F93C-A7F5-47F8-9924-CBB5799C163F}" type="presParOf" srcId="{415C77DA-0E80-46B3-82DF-354609A3430A}" destId="{A2C8DCAA-76B6-49A7-B019-A6795B9F3BC6}" srcOrd="11" destOrd="0" presId="urn:microsoft.com/office/officeart/2005/8/layout/default#3"/>
    <dgm:cxn modelId="{49755FF3-1436-4C73-89B1-336184677989}" type="presParOf" srcId="{415C77DA-0E80-46B3-82DF-354609A3430A}" destId="{F3AB5B4B-7E64-407D-935C-D052B406F8DC}" srcOrd="1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62A4-FED1-432C-B5A9-0C9D4B85DF4B}" type="datetimeFigureOut">
              <a:rPr lang="nl-NL" smtClean="0"/>
              <a:pPr/>
              <a:t>12-8-2016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F65F-1411-47A0-94E0-EE81C647F06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421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F65F-1411-47A0-94E0-EE81C647F06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6486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F629-DC5B-426A-BC10-C38C78FAB93B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4C8-2584-4E6E-9DDE-BDE9ED684C41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503-4EA4-4B0C-8707-443F637E9C4D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5859-12F2-42D8-893E-9795CD110448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541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E716-D1C6-4D87-A92A-2DF2A7DEEDC7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17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A677-F6C6-4EA0-AA51-8B7D61B10D74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4704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3F5B-A095-4973-B3EC-EB3B6680B662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591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A6E-2173-4C60-81AB-AB273273B006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74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948D-53B9-4ED8-8906-8FC6B6A747DC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587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C3A5-1B35-4116-A0D0-A8F306C67EBB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740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45F6-0BD2-4CF4-AA2D-FE67CABE2227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082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F526-10FB-4E3D-B762-627A432D1208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689-2609-4E26-BE2C-BB0DFDBA00B5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1928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100A-A38C-48C4-B2D6-CA9D6CEE373C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37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7D64-8ED9-4C6A-848C-A739FCA8964F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5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AABE-F99D-41FB-A349-8A5353E94D03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2FF-0B24-42FC-B12A-3D545F458844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89E-75EA-4C08-92C9-A2ADE33EF5E9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02B1-9085-46D0-B1B6-FB68512C8D7D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11F-02BC-44F4-973A-0B3FF86C9893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E40D-B1BB-41F5-8613-48E9D469A89C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CF00-F91E-4F16-9F39-3FEEC2A709CF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909208E-6125-437D-87C7-40F30F4F7AB2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Training Materials on the International Protocol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86EC271-19C8-4062-AF06-D31EF130D36D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24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684000"/>
            <a:ext cx="7543800" cy="2929880"/>
          </a:xfrm>
        </p:spPr>
        <p:txBody>
          <a:bodyPr/>
          <a:lstStyle/>
          <a:p>
            <a:r>
              <a:rPr lang="en-IE" b="1" dirty="0" smtClean="0">
                <a:latin typeface="Cambria" panose="02040503050406030204" pitchFamily="18" charset="0"/>
              </a:rPr>
              <a:t>Module 3 -Preliminary Considerations</a:t>
            </a:r>
            <a:endParaRPr lang="nl-NL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536504" cy="3651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Training Materials on the International Protocol </a:t>
            </a:r>
          </a:p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© Institute for International Criminal Investigations 2015</a:t>
            </a:r>
            <a:endParaRPr lang="nl-NL" b="1" dirty="0">
              <a:solidFill>
                <a:prstClr val="white">
                  <a:alpha val="60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716000"/>
            <a:ext cx="4680520" cy="93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INTERNATIONAL PROTOCOL, 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PART 2 MODULE </a:t>
            </a:r>
            <a:r>
              <a:rPr lang="en-IE" b="1" dirty="0">
                <a:solidFill>
                  <a:srgbClr val="ACCBF9">
                    <a:lumMod val="75000"/>
                  </a:srgbClr>
                </a:solidFill>
              </a:rPr>
              <a:t>3</a:t>
            </a:r>
            <a:endParaRPr lang="en-IE" b="1" dirty="0" smtClean="0">
              <a:solidFill>
                <a:srgbClr val="ACCBF9">
                  <a:lumMod val="75000"/>
                </a:srgbClr>
              </a:solidFill>
            </a:endParaRP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PAGES 29-36</a:t>
            </a:r>
            <a:endParaRPr lang="nl-NL" b="1" dirty="0">
              <a:solidFill>
                <a:srgbClr val="ACCBF9">
                  <a:lumMod val="75000"/>
                </a:srgb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60" y="4653240"/>
            <a:ext cx="1656000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068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924343"/>
            <a:ext cx="8640960" cy="1504657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dirty="0" smtClean="0"/>
              <a:t>PRELIMINARY RESEARCH - SPECIFIC CRIMES</a:t>
            </a:r>
          </a:p>
          <a:p>
            <a:pPr marL="18288" indent="0" algn="ctr">
              <a:buNone/>
            </a:pPr>
            <a:endParaRPr lang="en-IE" sz="1050" dirty="0" smtClean="0"/>
          </a:p>
          <a:p>
            <a:pPr marL="18288" indent="0" algn="ctr">
              <a:buNone/>
            </a:pPr>
            <a:r>
              <a:rPr lang="en-IE" sz="2200" dirty="0" smtClean="0"/>
              <a:t>Relevant issues for researching specific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crimes of sexual violence</a:t>
            </a:r>
            <a:r>
              <a:rPr lang="en-IE" sz="2200" dirty="0" smtClean="0"/>
              <a:t> include:</a:t>
            </a:r>
            <a:endParaRPr lang="en-IE" sz="2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36904" cy="100611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Research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31-32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2 – Sexual Violence as an International Crime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83569" y="3345572"/>
            <a:ext cx="7848872" cy="3107764"/>
            <a:chOff x="232826" y="2906908"/>
            <a:chExt cx="8352927" cy="3258396"/>
          </a:xfrm>
        </p:grpSpPr>
        <p:sp>
          <p:nvSpPr>
            <p:cNvPr id="47" name="Freeform 46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573F6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Cultural attitudes to sexual violence 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Gender roles &amp;   social dynamics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Forms &amp; patterns of sexual violence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Specific o</a:t>
              </a:r>
              <a:r>
                <a:rPr lang="en-IE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bstacles for male</a:t>
              </a: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&amp; c</a:t>
              </a:r>
              <a:r>
                <a:rPr lang="en-IE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hild victims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Available  forms of  justice &amp; redress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878308" y="3290912"/>
              <a:ext cx="2216015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Freeform 52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Local &amp; regional security situation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Official  reports &amp; national inquiries 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45887" y="4770039"/>
              <a:ext cx="2144532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Freeform 55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Rules of evidence &amp; legal elements</a:t>
              </a:r>
              <a:endParaRPr lang="nl-NL" sz="3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320668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846800"/>
            <a:ext cx="8784976" cy="1504657"/>
          </a:xfrm>
        </p:spPr>
        <p:txBody>
          <a:bodyPr>
            <a:normAutofit fontScale="92500"/>
          </a:bodyPr>
          <a:lstStyle/>
          <a:p>
            <a:pPr marL="18288" indent="0" algn="ctr">
              <a:buNone/>
            </a:pPr>
            <a:r>
              <a:rPr lang="en-IE" sz="3000" b="1" u="sng" spc="-150" dirty="0" smtClean="0"/>
              <a:t>PRELIMINARY RESEARCH – CONTEXT OF CRIMES</a:t>
            </a:r>
          </a:p>
          <a:p>
            <a:pPr marL="18288" indent="0" algn="ctr">
              <a:buNone/>
            </a:pPr>
            <a:endParaRPr lang="en-IE" sz="1050" dirty="0" smtClean="0"/>
          </a:p>
          <a:p>
            <a:pPr marL="18288" indent="0" algn="ctr">
              <a:buNone/>
            </a:pPr>
            <a:r>
              <a:rPr lang="en-IE" sz="2400" dirty="0" smtClean="0"/>
              <a:t>Relevant issues for </a:t>
            </a:r>
            <a:r>
              <a:rPr lang="en-IE" sz="2400" dirty="0"/>
              <a:t>researching the </a:t>
            </a:r>
            <a:r>
              <a:rPr lang="en-IE" sz="2400" b="1" dirty="0">
                <a:solidFill>
                  <a:schemeClr val="tx2">
                    <a:lumMod val="75000"/>
                  </a:schemeClr>
                </a:solidFill>
              </a:rPr>
              <a:t>context</a:t>
            </a:r>
            <a:r>
              <a:rPr lang="en-IE" sz="2400" dirty="0"/>
              <a:t> in which crimes of sexual violence have taken place include: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36904" cy="100611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Research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31-32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2 – Sexual Violence as an International Crime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403648" y="3286800"/>
            <a:ext cx="6552727" cy="3107764"/>
            <a:chOff x="232826" y="2906908"/>
            <a:chExt cx="6522359" cy="3258396"/>
          </a:xfrm>
        </p:grpSpPr>
        <p:sp>
          <p:nvSpPr>
            <p:cNvPr id="49" name="Freeform 48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94369" rIns="72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Ethnic/ religious/  racial tension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History &amp; patterns of gender violence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94369" rIns="72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Targeted groups – who and how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Political &amp; security situation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94369" rIns="72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Overlap      with other crimes 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573F6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Details of conflict/ attack</a:t>
              </a:r>
              <a:endParaRPr lang="nl-NL" sz="3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096970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36904" cy="100611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Research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31-32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2 – Sexual Violence as an International Crime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 – Identifying Survivors and Other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404000" y="3286800"/>
            <a:ext cx="6552727" cy="3106800"/>
            <a:chOff x="232826" y="2906908"/>
            <a:chExt cx="6522359" cy="3258396"/>
          </a:xfrm>
        </p:grpSpPr>
        <p:sp>
          <p:nvSpPr>
            <p:cNvPr id="49" name="Freeform 48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94369" rIns="72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Armed groups, territory and control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4">
                    <a:hueOff val="-881638"/>
                    <a:satOff val="-2439"/>
                    <a:lumOff val="1513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4">
                    <a:hueOff val="-881638"/>
                    <a:satOff val="-2439"/>
                    <a:lumOff val="151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Male/female membership of armed groups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59539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94369" rIns="72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Ability to block/control inquiries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Military/ security structures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94369" rIns="72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Influence    over local society 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573F6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olitical</a:t>
              </a: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</a:t>
              </a: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military contacts</a:t>
              </a:r>
              <a:endParaRPr lang="nl-NL" sz="3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Content Placeholder 6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1504657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dirty="0" smtClean="0"/>
              <a:t>PRELIMINARY RESEARCH – PERPETRATORS</a:t>
            </a:r>
          </a:p>
          <a:p>
            <a:pPr marL="18288" indent="0" algn="ctr">
              <a:buNone/>
            </a:pPr>
            <a:endParaRPr lang="en-IE" sz="1050" dirty="0" smtClean="0"/>
          </a:p>
          <a:p>
            <a:pPr marL="18288" indent="0" algn="ctr">
              <a:buNone/>
            </a:pPr>
            <a:r>
              <a:rPr lang="en-IE" sz="2200" dirty="0" smtClean="0"/>
              <a:t>Relevant issues for </a:t>
            </a:r>
            <a:r>
              <a:rPr lang="en-IE" sz="2200" dirty="0"/>
              <a:t>researching </a:t>
            </a:r>
            <a:r>
              <a:rPr lang="en-IE" sz="2200" dirty="0" smtClean="0"/>
              <a:t>groups or individuals who are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alleged or suspected </a:t>
            </a:r>
            <a:r>
              <a:rPr lang="en-IE" sz="2200" dirty="0" smtClean="0"/>
              <a:t>to have committed </a:t>
            </a:r>
            <a:r>
              <a:rPr lang="en-IE" sz="2200" dirty="0"/>
              <a:t>sexual violence include:</a:t>
            </a:r>
          </a:p>
        </p:txBody>
      </p:sp>
    </p:spTree>
    <p:extLst>
      <p:ext uri="{BB962C8B-B14F-4D97-AF65-F5344CB8AC3E}">
        <p14:creationId xmlns="" xmlns:p14="http://schemas.microsoft.com/office/powerpoint/2010/main" val="638903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1504657"/>
          </a:xfrm>
        </p:spPr>
        <p:txBody>
          <a:bodyPr>
            <a:normAutofit fontScale="85000" lnSpcReduction="10000"/>
          </a:bodyPr>
          <a:lstStyle/>
          <a:p>
            <a:pPr marL="18288" indent="0" algn="ctr">
              <a:buNone/>
            </a:pPr>
            <a:r>
              <a:rPr lang="en-IE" sz="3000" b="1" u="sng" dirty="0" smtClean="0"/>
              <a:t>PRELIMINARY RESEARCH – REFERRAL SERVICES</a:t>
            </a:r>
          </a:p>
          <a:p>
            <a:pPr marL="18288" indent="0" algn="ctr">
              <a:buNone/>
            </a:pPr>
            <a:endParaRPr lang="en-IE" sz="1050" dirty="0" smtClean="0"/>
          </a:p>
          <a:p>
            <a:pPr marL="18288" indent="0" algn="ctr">
              <a:buNone/>
            </a:pPr>
            <a:r>
              <a:rPr lang="en-IE" sz="2600" dirty="0" smtClean="0"/>
              <a:t>Relevant issues for </a:t>
            </a:r>
            <a:r>
              <a:rPr lang="en-IE" sz="2600" dirty="0"/>
              <a:t>researching the </a:t>
            </a:r>
            <a:r>
              <a:rPr lang="en-IE" sz="2600" b="1" dirty="0" smtClean="0">
                <a:solidFill>
                  <a:schemeClr val="tx2">
                    <a:lumMod val="75000"/>
                  </a:schemeClr>
                </a:solidFill>
              </a:rPr>
              <a:t>support </a:t>
            </a:r>
            <a:r>
              <a:rPr lang="en-IE" sz="2600" b="1" dirty="0">
                <a:solidFill>
                  <a:schemeClr val="tx2">
                    <a:lumMod val="75000"/>
                  </a:schemeClr>
                </a:solidFill>
              </a:rPr>
              <a:t>services</a:t>
            </a:r>
            <a:r>
              <a:rPr lang="en-IE" sz="2600" dirty="0"/>
              <a:t> available to survivors or witnesses of sexual violence include: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36904" cy="100611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Research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31-32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4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Key Planning Topics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403648" y="3284984"/>
            <a:ext cx="6552727" cy="3107764"/>
            <a:chOff x="232826" y="2906908"/>
            <a:chExt cx="6522359" cy="3258396"/>
          </a:xfrm>
        </p:grpSpPr>
        <p:sp>
          <p:nvSpPr>
            <p:cNvPr id="49" name="Freeform 48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94369" rIns="72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Medical &amp; psycho-social services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Local NGOs &amp; victim support groups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4">
                    <a:hueOff val="-881638"/>
                    <a:satOff val="-2439"/>
                    <a:lumOff val="1513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4">
                    <a:hueOff val="-881638"/>
                    <a:satOff val="-2439"/>
                    <a:lumOff val="1513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94369" rIns="72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Security &amp; financial obstacles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Local/ national/ regional organisations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94369" rIns="72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Ability to access legal or economic aid 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573F6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Referral options/ follow-up</a:t>
              </a:r>
              <a:endParaRPr lang="nl-NL" sz="3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851721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536504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During the planning phase, it is your responsibility to conduct careful and thorough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threat and risk assessments </a:t>
            </a:r>
            <a:r>
              <a:rPr lang="en-IE" dirty="0" smtClean="0"/>
              <a:t>for those you will interact with, your own team and your information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This means identifying any possible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threats</a:t>
            </a:r>
            <a:r>
              <a:rPr lang="en-IE" b="1" dirty="0" smtClean="0"/>
              <a:t> </a:t>
            </a:r>
            <a:r>
              <a:rPr lang="en-IE" dirty="0" smtClean="0"/>
              <a:t>that could cause harm to survivors, witnesses or team members and analysing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risk or likelihood</a:t>
            </a:r>
            <a:r>
              <a:rPr lang="en-IE" dirty="0" smtClean="0"/>
              <a:t> that these threats could come to pass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Risk assessments have impacts for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staffing</a:t>
            </a:r>
            <a:r>
              <a:rPr lang="en-IE" dirty="0" smtClean="0"/>
              <a:t>, approaching and interviewing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survivors, witnesses</a:t>
            </a:r>
            <a:r>
              <a:rPr lang="en-IE" dirty="0" smtClean="0"/>
              <a:t>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information security</a:t>
            </a:r>
            <a:r>
              <a:rPr lang="en-IE" dirty="0" smtClean="0"/>
              <a:t> – make use of information obtained during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research phase</a:t>
            </a:r>
            <a:r>
              <a:rPr lang="en-IE" dirty="0" smtClean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440160"/>
          </a:xfrm>
        </p:spPr>
        <p:txBody>
          <a:bodyPr/>
          <a:lstStyle/>
          <a:p>
            <a:pPr marL="18288" indent="0" algn="ctr"/>
            <a:r>
              <a:rPr lang="en-IE" sz="5200" b="1" spc="-150" dirty="0" smtClean="0">
                <a:latin typeface="Cambria" panose="02040503050406030204" pitchFamily="18" charset="0"/>
              </a:rPr>
              <a:t>Threat and risk assessments</a:t>
            </a:r>
            <a:br>
              <a:rPr lang="en-IE" sz="5200" b="1" spc="-150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33-35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413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440160"/>
          </a:xfrm>
        </p:spPr>
        <p:txBody>
          <a:bodyPr/>
          <a:lstStyle/>
          <a:p>
            <a:pPr marL="18288" indent="0" algn="ctr"/>
            <a:r>
              <a:rPr lang="en-IE" sz="5200" b="1" spc="-150" dirty="0">
                <a:latin typeface="Cambria" panose="02040503050406030204" pitchFamily="18" charset="0"/>
              </a:rPr>
              <a:t>Threat and </a:t>
            </a:r>
            <a:r>
              <a:rPr lang="en-IE" sz="5200" b="1" spc="-150" dirty="0" smtClean="0">
                <a:latin typeface="Cambria" panose="02040503050406030204" pitchFamily="18" charset="0"/>
              </a:rPr>
              <a:t>risk </a:t>
            </a:r>
            <a:r>
              <a:rPr lang="en-IE" sz="5200" b="1" spc="-150" dirty="0">
                <a:latin typeface="Cambria" panose="02040503050406030204" pitchFamily="18" charset="0"/>
              </a:rPr>
              <a:t>a</a:t>
            </a:r>
            <a:r>
              <a:rPr lang="en-IE" sz="5200" b="1" spc="-150" dirty="0" smtClean="0">
                <a:latin typeface="Cambria" panose="02040503050406030204" pitchFamily="18" charset="0"/>
              </a:rPr>
              <a:t>ssessments</a:t>
            </a:r>
            <a:r>
              <a:rPr lang="en-IE" sz="5200" b="1" spc="-150" dirty="0">
                <a:latin typeface="Cambria" panose="02040503050406030204" pitchFamily="18" charset="0"/>
              </a:rPr>
              <a:t/>
            </a:r>
            <a:br>
              <a:rPr lang="en-IE" sz="5200" b="1" spc="-150" dirty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33-35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2088232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700" b="1" u="sng" dirty="0" smtClean="0"/>
              <a:t>ASSESSING RISKS TO SURVIVORS/ WITNESSES</a:t>
            </a:r>
          </a:p>
          <a:p>
            <a:pPr marL="18288" indent="0" algn="ctr">
              <a:buNone/>
            </a:pPr>
            <a:endParaRPr lang="en-IE" sz="1050" dirty="0" smtClean="0"/>
          </a:p>
          <a:p>
            <a:pPr marL="18288" indent="0" algn="ctr">
              <a:buNone/>
            </a:pPr>
            <a:r>
              <a:rPr lang="en-IE" dirty="0" smtClean="0"/>
              <a:t>For each of these issues, you should assess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severity of the potential harm</a:t>
            </a:r>
            <a:r>
              <a:rPr lang="en-IE" dirty="0" smtClean="0"/>
              <a:t>, identify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individual vulnerability</a:t>
            </a:r>
            <a:r>
              <a:rPr lang="en-IE" dirty="0" smtClean="0"/>
              <a:t>, analyse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risk or likelihood</a:t>
            </a:r>
            <a:r>
              <a:rPr lang="en-IE" dirty="0" smtClean="0"/>
              <a:t> of them occurring and look for potential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mitigating factors</a:t>
            </a:r>
            <a:r>
              <a:rPr lang="en-IE" dirty="0" smtClean="0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8365" y="3861320"/>
            <a:ext cx="8280000" cy="2448000"/>
            <a:chOff x="398366" y="3873063"/>
            <a:chExt cx="8275259" cy="1992192"/>
          </a:xfrm>
        </p:grpSpPr>
        <p:sp>
          <p:nvSpPr>
            <p:cNvPr id="10" name="Freeform 9"/>
            <p:cNvSpPr/>
            <p:nvPr/>
          </p:nvSpPr>
          <p:spPr>
            <a:xfrm>
              <a:off x="398366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Violence &amp; retaliation from suspects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84067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Reviving trauma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769768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Coercion or pressure from family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55469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Denial of access to services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7141170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4B6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Impact on family &amp; relationships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241216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3F6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Stigma or social rejection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926917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Punishment by family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12618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Arrest or legal penalty for complaint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98319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Loss of job or position in society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547861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440160"/>
          </a:xfrm>
        </p:spPr>
        <p:txBody>
          <a:bodyPr/>
          <a:lstStyle/>
          <a:p>
            <a:pPr marL="18288" indent="0" algn="ctr"/>
            <a:r>
              <a:rPr lang="en-IE" sz="5400" b="1" spc="-150" dirty="0">
                <a:latin typeface="Cambria" panose="02040503050406030204" pitchFamily="18" charset="0"/>
              </a:rPr>
              <a:t>Threat and </a:t>
            </a:r>
            <a:r>
              <a:rPr lang="en-IE" sz="5400" b="1" spc="-150" dirty="0" smtClean="0">
                <a:latin typeface="Cambria" panose="02040503050406030204" pitchFamily="18" charset="0"/>
              </a:rPr>
              <a:t>risk </a:t>
            </a:r>
            <a:r>
              <a:rPr lang="en-IE" sz="5400" b="1" spc="-150" dirty="0">
                <a:latin typeface="Cambria" panose="02040503050406030204" pitchFamily="18" charset="0"/>
              </a:rPr>
              <a:t>a</a:t>
            </a:r>
            <a:r>
              <a:rPr lang="en-IE" sz="5400" b="1" spc="-150" dirty="0" smtClean="0">
                <a:latin typeface="Cambria" panose="02040503050406030204" pitchFamily="18" charset="0"/>
              </a:rPr>
              <a:t>ssessments</a:t>
            </a:r>
            <a:r>
              <a:rPr lang="en-IE" sz="5400" b="1" spc="-150" dirty="0">
                <a:latin typeface="Cambria" panose="02040503050406030204" pitchFamily="18" charset="0"/>
              </a:rPr>
              <a:t/>
            </a:r>
            <a:br>
              <a:rPr lang="en-IE" sz="5400" b="1" spc="-150" dirty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33-35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1584176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700" b="1" u="sng" dirty="0" smtClean="0"/>
              <a:t>ASSESSING RISKS TO SURVIVORS/ WITNESSES</a:t>
            </a:r>
            <a:endParaRPr lang="en-IE" sz="1050" dirty="0" smtClean="0"/>
          </a:p>
          <a:p>
            <a:pPr marL="18288" indent="0" algn="ctr">
              <a:buNone/>
            </a:pPr>
            <a:r>
              <a:rPr lang="en-IE" dirty="0"/>
              <a:t>The following factors </a:t>
            </a:r>
            <a:r>
              <a:rPr lang="en-IE" dirty="0" smtClean="0"/>
              <a:t>can </a:t>
            </a:r>
            <a:r>
              <a:rPr lang="en-IE" dirty="0"/>
              <a:t>be relevant when assessing risks to survivors or witnesses</a:t>
            </a:r>
            <a:r>
              <a:rPr lang="en-IE" dirty="0" smtClean="0"/>
              <a:t>:</a:t>
            </a:r>
            <a:endParaRPr lang="en-IE" dirty="0"/>
          </a:p>
        </p:txBody>
      </p:sp>
      <p:grpSp>
        <p:nvGrpSpPr>
          <p:cNvPr id="19" name="Group 18"/>
          <p:cNvGrpSpPr/>
          <p:nvPr/>
        </p:nvGrpSpPr>
        <p:grpSpPr>
          <a:xfrm>
            <a:off x="467544" y="3356992"/>
            <a:ext cx="8208912" cy="2426037"/>
            <a:chOff x="1331651" y="3501008"/>
            <a:chExt cx="6624730" cy="2576301"/>
          </a:xfrm>
        </p:grpSpPr>
        <p:sp>
          <p:nvSpPr>
            <p:cNvPr id="20" name="Freeform 19"/>
            <p:cNvSpPr/>
            <p:nvPr/>
          </p:nvSpPr>
          <p:spPr>
            <a:xfrm>
              <a:off x="1331651" y="3501008"/>
              <a:ext cx="6624730" cy="589606"/>
            </a:xfrm>
            <a:custGeom>
              <a:avLst/>
              <a:gdLst>
                <a:gd name="connsiteX0" fmla="*/ 0 w 6624730"/>
                <a:gd name="connsiteY0" fmla="*/ 0 h 589606"/>
                <a:gd name="connsiteX1" fmla="*/ 6624730 w 6624730"/>
                <a:gd name="connsiteY1" fmla="*/ 0 h 589606"/>
                <a:gd name="connsiteX2" fmla="*/ 6624730 w 6624730"/>
                <a:gd name="connsiteY2" fmla="*/ 589606 h 589606"/>
                <a:gd name="connsiteX3" fmla="*/ 0 w 6624730"/>
                <a:gd name="connsiteY3" fmla="*/ 589606 h 589606"/>
                <a:gd name="connsiteX4" fmla="*/ 0 w 6624730"/>
                <a:gd name="connsiteY4" fmla="*/ 0 h 58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4730" h="589606">
                  <a:moveTo>
                    <a:pt x="0" y="0"/>
                  </a:moveTo>
                  <a:lnTo>
                    <a:pt x="6624730" y="0"/>
                  </a:lnTo>
                  <a:lnTo>
                    <a:pt x="6624730" y="589606"/>
                  </a:lnTo>
                  <a:lnTo>
                    <a:pt x="0" y="58960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Current level of hostilities and location of perpetrators</a:t>
              </a:r>
              <a:endParaRPr lang="nl-NL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465524" y="4135775"/>
              <a:ext cx="6385191" cy="588721"/>
            </a:xfrm>
            <a:custGeom>
              <a:avLst/>
              <a:gdLst>
                <a:gd name="connsiteX0" fmla="*/ 0 w 6385191"/>
                <a:gd name="connsiteY0" fmla="*/ 0 h 588721"/>
                <a:gd name="connsiteX1" fmla="*/ 6385191 w 6385191"/>
                <a:gd name="connsiteY1" fmla="*/ 0 h 588721"/>
                <a:gd name="connsiteX2" fmla="*/ 6385191 w 6385191"/>
                <a:gd name="connsiteY2" fmla="*/ 588721 h 588721"/>
                <a:gd name="connsiteX3" fmla="*/ 0 w 6385191"/>
                <a:gd name="connsiteY3" fmla="*/ 588721 h 588721"/>
                <a:gd name="connsiteX4" fmla="*/ 0 w 6385191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5191" h="588721">
                  <a:moveTo>
                    <a:pt x="0" y="0"/>
                  </a:moveTo>
                  <a:lnTo>
                    <a:pt x="6385191" y="0"/>
                  </a:lnTo>
                  <a:lnTo>
                    <a:pt x="6385191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4">
                    <a:hueOff val="-685719"/>
                    <a:satOff val="-1897"/>
                    <a:lumOff val="1177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4">
                    <a:hueOff val="-685719"/>
                    <a:satOff val="-1897"/>
                    <a:lumOff val="1177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Capacity of perpetrator/associates to carry out </a:t>
              </a:r>
              <a:r>
                <a:rPr lang="en-IE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threats</a:t>
              </a:r>
              <a:endPara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1682249" y="5489177"/>
              <a:ext cx="5846136" cy="588132"/>
            </a:xfrm>
            <a:custGeom>
              <a:avLst/>
              <a:gdLst>
                <a:gd name="connsiteX0" fmla="*/ 0 w 5846136"/>
                <a:gd name="connsiteY0" fmla="*/ 0 h 588132"/>
                <a:gd name="connsiteX1" fmla="*/ 5846136 w 5846136"/>
                <a:gd name="connsiteY1" fmla="*/ 0 h 588132"/>
                <a:gd name="connsiteX2" fmla="*/ 5846136 w 5846136"/>
                <a:gd name="connsiteY2" fmla="*/ 588132 h 588132"/>
                <a:gd name="connsiteX3" fmla="*/ 0 w 5846136"/>
                <a:gd name="connsiteY3" fmla="*/ 588132 h 588132"/>
                <a:gd name="connsiteX4" fmla="*/ 0 w 5846136"/>
                <a:gd name="connsiteY4" fmla="*/ 0 h 58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136" h="588132">
                  <a:moveTo>
                    <a:pt x="0" y="0"/>
                  </a:moveTo>
                  <a:lnTo>
                    <a:pt x="5846136" y="0"/>
                  </a:lnTo>
                  <a:lnTo>
                    <a:pt x="5846136" y="588132"/>
                  </a:lnTo>
                  <a:lnTo>
                    <a:pt x="0" y="588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3F6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Ability to identify/trace sources of information</a:t>
              </a:r>
              <a:endPara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610011" y="4823987"/>
              <a:ext cx="6090712" cy="588721"/>
            </a:xfrm>
            <a:custGeom>
              <a:avLst/>
              <a:gdLst>
                <a:gd name="connsiteX0" fmla="*/ 0 w 6090712"/>
                <a:gd name="connsiteY0" fmla="*/ 0 h 588721"/>
                <a:gd name="connsiteX1" fmla="*/ 6090712 w 6090712"/>
                <a:gd name="connsiteY1" fmla="*/ 0 h 588721"/>
                <a:gd name="connsiteX2" fmla="*/ 6090712 w 6090712"/>
                <a:gd name="connsiteY2" fmla="*/ 588721 h 588721"/>
                <a:gd name="connsiteX3" fmla="*/ 0 w 6090712"/>
                <a:gd name="connsiteY3" fmla="*/ 588721 h 588721"/>
                <a:gd name="connsiteX4" fmla="*/ 0 w 6090712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0712" h="588721">
                  <a:moveTo>
                    <a:pt x="0" y="0"/>
                  </a:moveTo>
                  <a:lnTo>
                    <a:pt x="6090712" y="0"/>
                  </a:lnTo>
                  <a:lnTo>
                    <a:pt x="6090712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4">
                    <a:hueOff val="-2057156"/>
                    <a:satOff val="-5690"/>
                    <a:lumOff val="353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4">
                    <a:hueOff val="-2057156"/>
                    <a:satOff val="-5690"/>
                    <a:lumOff val="353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Specific concerns for certain groups (i.e. children)</a:t>
              </a:r>
              <a:endPara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>
            <a:off x="1115616" y="5877272"/>
            <a:ext cx="6768752" cy="553829"/>
          </a:xfrm>
          <a:custGeom>
            <a:avLst/>
            <a:gdLst>
              <a:gd name="connsiteX0" fmla="*/ 0 w 5846136"/>
              <a:gd name="connsiteY0" fmla="*/ 0 h 588132"/>
              <a:gd name="connsiteX1" fmla="*/ 5846136 w 5846136"/>
              <a:gd name="connsiteY1" fmla="*/ 0 h 588132"/>
              <a:gd name="connsiteX2" fmla="*/ 5846136 w 5846136"/>
              <a:gd name="connsiteY2" fmla="*/ 588132 h 588132"/>
              <a:gd name="connsiteX3" fmla="*/ 0 w 5846136"/>
              <a:gd name="connsiteY3" fmla="*/ 588132 h 588132"/>
              <a:gd name="connsiteX4" fmla="*/ 0 w 5846136"/>
              <a:gd name="connsiteY4" fmla="*/ 0 h 58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6136" h="588132">
                <a:moveTo>
                  <a:pt x="0" y="0"/>
                </a:moveTo>
                <a:lnTo>
                  <a:pt x="5846136" y="0"/>
                </a:lnTo>
                <a:lnTo>
                  <a:pt x="5846136" y="588132"/>
                </a:lnTo>
                <a:lnTo>
                  <a:pt x="0" y="5881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1371437"/>
              <a:satOff val="-3793"/>
              <a:lumOff val="2353"/>
              <a:alphaOff val="0"/>
            </a:schemeClr>
          </a:fillRef>
          <a:effectRef idx="3">
            <a:schemeClr val="accent4">
              <a:hueOff val="-1371437"/>
              <a:satOff val="-3793"/>
              <a:lumOff val="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&amp; safer means of accessing information</a:t>
            </a:r>
            <a:endParaRPr lang="nl-NL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5266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82352"/>
            <a:ext cx="8928992" cy="1274440"/>
          </a:xfrm>
        </p:spPr>
        <p:txBody>
          <a:bodyPr/>
          <a:lstStyle/>
          <a:p>
            <a:pPr marL="18288" indent="0" algn="ctr"/>
            <a:r>
              <a:rPr lang="en-IE" sz="5400" b="1" spc="-150" dirty="0">
                <a:latin typeface="Cambria" panose="02040503050406030204" pitchFamily="18" charset="0"/>
              </a:rPr>
              <a:t>Threat and </a:t>
            </a:r>
            <a:r>
              <a:rPr lang="en-IE" sz="5400" b="1" spc="-150" dirty="0" smtClean="0">
                <a:latin typeface="Cambria" panose="02040503050406030204" pitchFamily="18" charset="0"/>
              </a:rPr>
              <a:t>risk </a:t>
            </a:r>
            <a:r>
              <a:rPr lang="en-IE" sz="5400" b="1" spc="-150" dirty="0">
                <a:latin typeface="Cambria" panose="02040503050406030204" pitchFamily="18" charset="0"/>
              </a:rPr>
              <a:t>a</a:t>
            </a:r>
            <a:r>
              <a:rPr lang="en-IE" sz="5400" b="1" spc="-150" dirty="0" smtClean="0">
                <a:latin typeface="Cambria" panose="02040503050406030204" pitchFamily="18" charset="0"/>
              </a:rPr>
              <a:t>ssessments</a:t>
            </a:r>
            <a:r>
              <a:rPr lang="en-IE" sz="5400" b="1" spc="-150" dirty="0">
                <a:latin typeface="Cambria" panose="02040503050406030204" pitchFamily="18" charset="0"/>
              </a:rPr>
              <a:t/>
            </a:r>
            <a:br>
              <a:rPr lang="en-IE" sz="5400" b="1" spc="-150" dirty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34-35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216024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700" b="1" u="sng" dirty="0" smtClean="0"/>
              <a:t>ASSESSING RISKS TO STAFF/ TEAM MEMBERS</a:t>
            </a:r>
          </a:p>
          <a:p>
            <a:pPr marL="18288" indent="0" algn="ctr">
              <a:buNone/>
            </a:pPr>
            <a:endParaRPr lang="en-IE" sz="1050" dirty="0" smtClean="0"/>
          </a:p>
          <a:p>
            <a:pPr marL="18288" indent="0" algn="ctr">
              <a:buNone/>
            </a:pPr>
            <a:r>
              <a:rPr lang="en-IE" dirty="0" smtClean="0"/>
              <a:t>For each of these issues, you should assess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severity of the potential harm</a:t>
            </a:r>
            <a:r>
              <a:rPr lang="en-IE" dirty="0" smtClean="0"/>
              <a:t>, identify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individual vulnerability</a:t>
            </a:r>
            <a:r>
              <a:rPr lang="en-IE" dirty="0" smtClean="0"/>
              <a:t>, analyse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risk or likelihood</a:t>
            </a:r>
            <a:r>
              <a:rPr lang="en-IE" dirty="0" smtClean="0"/>
              <a:t> of them occurring and look for potential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mitigating factors</a:t>
            </a:r>
            <a:r>
              <a:rPr lang="en-IE" dirty="0" smtClean="0"/>
              <a:t>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8365" y="3789040"/>
            <a:ext cx="8280000" cy="2448000"/>
            <a:chOff x="398366" y="3873063"/>
            <a:chExt cx="8275259" cy="1992192"/>
          </a:xfrm>
        </p:grpSpPr>
        <p:sp>
          <p:nvSpPr>
            <p:cNvPr id="3" name="Freeform 2"/>
            <p:cNvSpPr/>
            <p:nvPr/>
          </p:nvSpPr>
          <p:spPr>
            <a:xfrm>
              <a:off x="398366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Access to/ travel within region</a:t>
              </a:r>
              <a:endParaRPr lang="nl-NL" sz="19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2084067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53571"/>
                <a:satOff val="-6012"/>
                <a:lumOff val="1029"/>
                <a:alphaOff val="0"/>
              </a:schemeClr>
            </a:fillRef>
            <a:effectRef idx="3">
              <a:schemeClr val="accent2">
                <a:hueOff val="53571"/>
                <a:satOff val="-6012"/>
                <a:lumOff val="102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Kidnapping/ abduction</a:t>
              </a:r>
              <a:endParaRPr lang="nl-NL" sz="19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769768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07142"/>
                <a:satOff val="-12023"/>
                <a:lumOff val="2059"/>
                <a:alphaOff val="0"/>
              </a:schemeClr>
            </a:fillRef>
            <a:effectRef idx="3">
              <a:schemeClr val="accent2">
                <a:hueOff val="107142"/>
                <a:satOff val="-12023"/>
                <a:lumOff val="205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Armed groups &amp; terrorist activity</a:t>
              </a:r>
              <a:endParaRPr lang="nl-NL" sz="19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5455469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60713"/>
                <a:satOff val="-18034"/>
                <a:lumOff val="3088"/>
                <a:alphaOff val="0"/>
              </a:schemeClr>
            </a:fillRef>
            <a:effectRef idx="3">
              <a:schemeClr val="accent2">
                <a:hueOff val="160713"/>
                <a:satOff val="-18034"/>
                <a:lumOff val="30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Unexploded ordnance</a:t>
              </a:r>
              <a:endParaRPr lang="nl-NL" sz="19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7141170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3F6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14284"/>
                <a:satOff val="-24046"/>
                <a:lumOff val="4118"/>
                <a:alphaOff val="0"/>
              </a:schemeClr>
            </a:fillRef>
            <a:effectRef idx="3">
              <a:schemeClr val="accent2">
                <a:hueOff val="214284"/>
                <a:satOff val="-24046"/>
                <a:lumOff val="411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Specific targeting of investigators</a:t>
              </a:r>
              <a:endParaRPr lang="nl-NL" sz="19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241216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67855"/>
                <a:satOff val="-30058"/>
                <a:lumOff val="5147"/>
                <a:alphaOff val="0"/>
              </a:schemeClr>
            </a:fillRef>
            <a:effectRef idx="3">
              <a:schemeClr val="accent2">
                <a:hueOff val="267855"/>
                <a:satOff val="-30058"/>
                <a:lumOff val="51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Local or ethnic team members</a:t>
              </a:r>
              <a:endParaRPr lang="nl-NL" sz="19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26917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21426"/>
                <a:satOff val="-36069"/>
                <a:lumOff val="6177"/>
                <a:alphaOff val="0"/>
              </a:schemeClr>
            </a:fillRef>
            <a:effectRef idx="3">
              <a:schemeClr val="accent2">
                <a:hueOff val="321426"/>
                <a:satOff val="-36069"/>
                <a:lumOff val="6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Dangers from environment</a:t>
              </a:r>
              <a:endParaRPr lang="nl-NL" sz="19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12618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436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74997"/>
                <a:satOff val="-42081"/>
                <a:lumOff val="7206"/>
                <a:alphaOff val="0"/>
              </a:schemeClr>
            </a:fillRef>
            <a:effectRef idx="3">
              <a:schemeClr val="accent2">
                <a:hueOff val="374997"/>
                <a:satOff val="-42081"/>
                <a:lumOff val="72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Evacuation/ emergency plan</a:t>
              </a:r>
              <a:endParaRPr lang="nl-NL" sz="19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298319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28568"/>
                <a:satOff val="-48092"/>
                <a:lumOff val="8236"/>
                <a:alphaOff val="0"/>
              </a:schemeClr>
            </a:fillRef>
            <a:effectRef idx="3">
              <a:schemeClr val="accent2">
                <a:hueOff val="428568"/>
                <a:satOff val="-48092"/>
                <a:lumOff val="823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Vicarious trauma</a:t>
              </a:r>
              <a:endParaRPr lang="nl-NL" sz="19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727957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82352"/>
            <a:ext cx="8856984" cy="1274440"/>
          </a:xfrm>
        </p:spPr>
        <p:txBody>
          <a:bodyPr/>
          <a:lstStyle/>
          <a:p>
            <a:pPr marL="18288" indent="0" algn="ctr"/>
            <a:r>
              <a:rPr lang="en-IE" sz="5200" b="1" spc="-150" dirty="0">
                <a:latin typeface="Cambria" panose="02040503050406030204" pitchFamily="18" charset="0"/>
              </a:rPr>
              <a:t>Threat and </a:t>
            </a:r>
            <a:r>
              <a:rPr lang="en-IE" sz="5200" b="1" spc="-150" dirty="0" smtClean="0">
                <a:latin typeface="Cambria" panose="02040503050406030204" pitchFamily="18" charset="0"/>
              </a:rPr>
              <a:t>risk </a:t>
            </a:r>
            <a:r>
              <a:rPr lang="en-IE" sz="5200" b="1" spc="-150" dirty="0">
                <a:latin typeface="Cambria" panose="02040503050406030204" pitchFamily="18" charset="0"/>
              </a:rPr>
              <a:t>a</a:t>
            </a:r>
            <a:r>
              <a:rPr lang="en-IE" sz="5200" b="1" spc="-150" dirty="0" smtClean="0">
                <a:latin typeface="Cambria" panose="02040503050406030204" pitchFamily="18" charset="0"/>
              </a:rPr>
              <a:t>ssessments</a:t>
            </a:r>
            <a:r>
              <a:rPr lang="en-IE" sz="5200" b="1" spc="-150" dirty="0">
                <a:latin typeface="Cambria" panose="02040503050406030204" pitchFamily="18" charset="0"/>
              </a:rPr>
              <a:t/>
            </a:r>
            <a:br>
              <a:rPr lang="en-IE" sz="5200" b="1" spc="-150" dirty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35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180020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700" b="1" u="sng" dirty="0" smtClean="0"/>
              <a:t>ASSESSING RISKS TO EVIDENCE/ INFORMATION</a:t>
            </a:r>
          </a:p>
          <a:p>
            <a:pPr marL="18288" indent="0" algn="ctr">
              <a:buNone/>
            </a:pPr>
            <a:endParaRPr lang="en-IE" sz="1050" dirty="0" smtClean="0"/>
          </a:p>
          <a:p>
            <a:pPr marL="18288" indent="0" algn="ctr">
              <a:buNone/>
            </a:pPr>
            <a:r>
              <a:rPr lang="en-IE" dirty="0" smtClean="0"/>
              <a:t>The following factors can be relevant when planning how to store and manage your evidence or information: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331651" y="3573016"/>
            <a:ext cx="6624730" cy="2532348"/>
            <a:chOff x="1331651" y="3501008"/>
            <a:chExt cx="6624730" cy="2532348"/>
          </a:xfrm>
        </p:grpSpPr>
        <p:sp>
          <p:nvSpPr>
            <p:cNvPr id="9" name="Freeform 8"/>
            <p:cNvSpPr/>
            <p:nvPr/>
          </p:nvSpPr>
          <p:spPr>
            <a:xfrm>
              <a:off x="1331651" y="3501008"/>
              <a:ext cx="6624730" cy="589606"/>
            </a:xfrm>
            <a:custGeom>
              <a:avLst/>
              <a:gdLst>
                <a:gd name="connsiteX0" fmla="*/ 0 w 6624730"/>
                <a:gd name="connsiteY0" fmla="*/ 0 h 589606"/>
                <a:gd name="connsiteX1" fmla="*/ 6624730 w 6624730"/>
                <a:gd name="connsiteY1" fmla="*/ 0 h 589606"/>
                <a:gd name="connsiteX2" fmla="*/ 6624730 w 6624730"/>
                <a:gd name="connsiteY2" fmla="*/ 589606 h 589606"/>
                <a:gd name="connsiteX3" fmla="*/ 0 w 6624730"/>
                <a:gd name="connsiteY3" fmla="*/ 589606 h 589606"/>
                <a:gd name="connsiteX4" fmla="*/ 0 w 6624730"/>
                <a:gd name="connsiteY4" fmla="*/ 0 h 58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4730" h="589606">
                  <a:moveTo>
                    <a:pt x="0" y="0"/>
                  </a:moveTo>
                  <a:lnTo>
                    <a:pt x="6624730" y="0"/>
                  </a:lnTo>
                  <a:lnTo>
                    <a:pt x="6624730" y="589606"/>
                  </a:lnTo>
                  <a:lnTo>
                    <a:pt x="0" y="5896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Confidentiality and control of information</a:t>
              </a:r>
              <a:endParaRPr lang="nl-NL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465524" y="4136430"/>
              <a:ext cx="6385191" cy="588721"/>
            </a:xfrm>
            <a:custGeom>
              <a:avLst/>
              <a:gdLst>
                <a:gd name="connsiteX0" fmla="*/ 0 w 6385191"/>
                <a:gd name="connsiteY0" fmla="*/ 0 h 588721"/>
                <a:gd name="connsiteX1" fmla="*/ 6385191 w 6385191"/>
                <a:gd name="connsiteY1" fmla="*/ 0 h 588721"/>
                <a:gd name="connsiteX2" fmla="*/ 6385191 w 6385191"/>
                <a:gd name="connsiteY2" fmla="*/ 588721 h 588721"/>
                <a:gd name="connsiteX3" fmla="*/ 0 w 6385191"/>
                <a:gd name="connsiteY3" fmla="*/ 588721 h 588721"/>
                <a:gd name="connsiteX4" fmla="*/ 0 w 6385191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5191" h="588721">
                  <a:moveTo>
                    <a:pt x="0" y="0"/>
                  </a:moveTo>
                  <a:lnTo>
                    <a:pt x="6385191" y="0"/>
                  </a:lnTo>
                  <a:lnTo>
                    <a:pt x="6385191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3F6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Security/capacity of storage facilities</a:t>
              </a:r>
              <a:endParaRPr lang="nl-NL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682249" y="5445224"/>
              <a:ext cx="5846136" cy="588132"/>
            </a:xfrm>
            <a:custGeom>
              <a:avLst/>
              <a:gdLst>
                <a:gd name="connsiteX0" fmla="*/ 0 w 5846136"/>
                <a:gd name="connsiteY0" fmla="*/ 0 h 588132"/>
                <a:gd name="connsiteX1" fmla="*/ 5846136 w 5846136"/>
                <a:gd name="connsiteY1" fmla="*/ 0 h 588132"/>
                <a:gd name="connsiteX2" fmla="*/ 5846136 w 5846136"/>
                <a:gd name="connsiteY2" fmla="*/ 588132 h 588132"/>
                <a:gd name="connsiteX3" fmla="*/ 0 w 5846136"/>
                <a:gd name="connsiteY3" fmla="*/ 588132 h 588132"/>
                <a:gd name="connsiteX4" fmla="*/ 0 w 5846136"/>
                <a:gd name="connsiteY4" fmla="*/ 0 h 58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136" h="588132">
                  <a:moveTo>
                    <a:pt x="0" y="0"/>
                  </a:moveTo>
                  <a:lnTo>
                    <a:pt x="5846136" y="0"/>
                  </a:lnTo>
                  <a:lnTo>
                    <a:pt x="5846136" y="588132"/>
                  </a:lnTo>
                  <a:lnTo>
                    <a:pt x="0" y="588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Maintaining the chain of custody</a:t>
              </a:r>
              <a:endParaRPr lang="nl-NL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10011" y="4797159"/>
              <a:ext cx="6090712" cy="588721"/>
            </a:xfrm>
            <a:custGeom>
              <a:avLst/>
              <a:gdLst>
                <a:gd name="connsiteX0" fmla="*/ 0 w 6090712"/>
                <a:gd name="connsiteY0" fmla="*/ 0 h 588721"/>
                <a:gd name="connsiteX1" fmla="*/ 6090712 w 6090712"/>
                <a:gd name="connsiteY1" fmla="*/ 0 h 588721"/>
                <a:gd name="connsiteX2" fmla="*/ 6090712 w 6090712"/>
                <a:gd name="connsiteY2" fmla="*/ 588721 h 588721"/>
                <a:gd name="connsiteX3" fmla="*/ 0 w 6090712"/>
                <a:gd name="connsiteY3" fmla="*/ 588721 h 588721"/>
                <a:gd name="connsiteX4" fmla="*/ 0 w 6090712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0712" h="588721">
                  <a:moveTo>
                    <a:pt x="0" y="0"/>
                  </a:moveTo>
                  <a:lnTo>
                    <a:pt x="6090712" y="0"/>
                  </a:lnTo>
                  <a:lnTo>
                    <a:pt x="6090712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Ability to collect &amp; transport information</a:t>
              </a:r>
              <a:endParaRPr lang="nl-NL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36620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1728192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Following your research and risk assessments, ask yourself the following questions about your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overall strategic plan</a:t>
            </a:r>
            <a:r>
              <a:rPr lang="en-IE" dirty="0" smtClean="0"/>
              <a:t>: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144016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Overall planning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35-36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4 – Key Planning Topics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462210287"/>
              </p:ext>
            </p:extLst>
          </p:nvPr>
        </p:nvGraphicFramePr>
        <p:xfrm>
          <a:off x="251520" y="2636912"/>
          <a:ext cx="86409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95445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282352"/>
            <a:ext cx="8136904" cy="1562472"/>
          </a:xfrm>
        </p:spPr>
        <p:txBody>
          <a:bodyPr/>
          <a:lstStyle/>
          <a:p>
            <a:pPr algn="ctr"/>
            <a:r>
              <a:rPr lang="en-IE" sz="5200" b="1" dirty="0" smtClean="0">
                <a:latin typeface="Cambria" panose="02040503050406030204" pitchFamily="18" charset="0"/>
              </a:rPr>
              <a:t>What is your most important obligation?</a:t>
            </a:r>
            <a:endParaRPr lang="nl-NL" sz="52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2" name="Bevel 1"/>
          <p:cNvSpPr/>
          <p:nvPr/>
        </p:nvSpPr>
        <p:spPr>
          <a:xfrm>
            <a:off x="1187624" y="2276872"/>
            <a:ext cx="6696744" cy="3816424"/>
          </a:xfrm>
          <a:prstGeom prst="bevel">
            <a:avLst/>
          </a:prstGeom>
          <a:pattFill prst="pct20">
            <a:fgClr>
              <a:schemeClr val="tx2">
                <a:lumMod val="75000"/>
              </a:schemeClr>
            </a:fgClr>
            <a:bgClr>
              <a:schemeClr val="tx2">
                <a:lumMod val="25000"/>
              </a:schemeClr>
            </a:bgClr>
          </a:patt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 HARM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04410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560" y="2060848"/>
            <a:ext cx="7920880" cy="3960440"/>
          </a:xfrm>
        </p:spPr>
        <p:txBody>
          <a:bodyPr>
            <a:normAutofit/>
          </a:bodyPr>
          <a:lstStyle/>
          <a:p>
            <a:pPr algn="ctr"/>
            <a:r>
              <a:rPr lang="en-IE" sz="2200" dirty="0" smtClean="0"/>
              <a:t>The guiding principle for any investigation or documentation of sexual or gender-based violence should be to </a:t>
            </a:r>
            <a:r>
              <a:rPr lang="en-IE" sz="2200" b="1" u="sng" dirty="0" smtClean="0">
                <a:solidFill>
                  <a:schemeClr val="tx2">
                    <a:lumMod val="75000"/>
                  </a:schemeClr>
                </a:solidFill>
              </a:rPr>
              <a:t>do no harm</a:t>
            </a:r>
            <a:r>
              <a:rPr lang="en-IE" sz="2200" dirty="0" smtClean="0"/>
              <a:t> – particularly when dealing with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children</a:t>
            </a:r>
          </a:p>
          <a:p>
            <a:pPr algn="ctr"/>
            <a:endParaRPr lang="en-IE" sz="2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sz="2200" dirty="0" smtClean="0"/>
              <a:t>This means thinking carefully about the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possible negative impacts</a:t>
            </a:r>
            <a:r>
              <a:rPr lang="en-IE" sz="2200" dirty="0" smtClean="0"/>
              <a:t> of cooperation for the survivor/witness (e.g. social, legal, psychological, security, data protection)  and making every possible effort to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prevent or minimise</a:t>
            </a:r>
            <a:r>
              <a:rPr lang="en-IE" sz="2200" dirty="0" smtClean="0"/>
              <a:t> them in your work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296144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Do No Harm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29, 30, 38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or Other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0094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988840"/>
            <a:ext cx="8424936" cy="4464496"/>
          </a:xfrm>
        </p:spPr>
        <p:txBody>
          <a:bodyPr>
            <a:normAutofit fontScale="92500"/>
          </a:bodyPr>
          <a:lstStyle/>
          <a:p>
            <a:pPr marL="18288" indent="0" algn="ctr">
              <a:buNone/>
            </a:pPr>
            <a:r>
              <a:rPr lang="en-IE" sz="2400" b="1" u="sng" cap="small" dirty="0"/>
              <a:t>Plan and prepare – don’t </a:t>
            </a:r>
            <a:r>
              <a:rPr lang="en-IE" sz="2400" b="1" u="sng" cap="small" dirty="0" smtClean="0"/>
              <a:t>patronise</a:t>
            </a:r>
            <a:endParaRPr lang="en-IE" sz="2400" dirty="0" smtClean="0"/>
          </a:p>
          <a:p>
            <a:pPr algn="ctr"/>
            <a:r>
              <a:rPr lang="en-IE" sz="2400" dirty="0" smtClean="0"/>
              <a:t>It does not mean assuming that all victims of sexual violence are broken</a:t>
            </a:r>
            <a:r>
              <a:rPr lang="en-IE" sz="2400" dirty="0"/>
              <a:t> </a:t>
            </a:r>
            <a:r>
              <a:rPr lang="en-IE" sz="2400" dirty="0" smtClean="0"/>
              <a:t>or fearful</a:t>
            </a:r>
            <a:r>
              <a:rPr lang="en-IE" sz="2400" dirty="0"/>
              <a:t> </a:t>
            </a:r>
            <a:r>
              <a:rPr lang="en-IE" sz="2400" dirty="0" smtClean="0"/>
              <a:t>– they may be vulnerable, but they can also be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empowered</a:t>
            </a:r>
            <a:r>
              <a:rPr lang="en-IE" sz="2400" dirty="0" smtClean="0"/>
              <a:t> by telling their story and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pursuing accountability</a:t>
            </a:r>
          </a:p>
          <a:p>
            <a:pPr marL="18288" indent="0" algn="ctr">
              <a:buNone/>
            </a:pPr>
            <a:endParaRPr lang="en-IE" sz="2400" dirty="0" smtClean="0"/>
          </a:p>
          <a:p>
            <a:pPr algn="ctr"/>
            <a:r>
              <a:rPr lang="en-IE" sz="2400" dirty="0" smtClean="0"/>
              <a:t>If your analysis indicates that the risks are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too severe</a:t>
            </a:r>
            <a:r>
              <a:rPr lang="en-IE" sz="2400" b="1" dirty="0" smtClean="0"/>
              <a:t> </a:t>
            </a:r>
            <a:r>
              <a:rPr lang="en-IE" sz="2400" dirty="0" smtClean="0"/>
              <a:t>or cannot be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mitigated</a:t>
            </a:r>
            <a:r>
              <a:rPr lang="en-IE" sz="2400" dirty="0" smtClean="0"/>
              <a:t>, you should not approach that survivor or witness</a:t>
            </a:r>
          </a:p>
          <a:p>
            <a:pPr marL="18288" indent="0" algn="ctr">
              <a:buNone/>
            </a:pPr>
            <a:endParaRPr lang="en-IE" sz="1600" dirty="0"/>
          </a:p>
          <a:p>
            <a:pPr algn="ctr"/>
            <a:r>
              <a:rPr lang="en-IE" sz="2400" dirty="0" smtClean="0"/>
              <a:t>No piece of evidence/information or professional ambition should take priority over the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safety, privacy or personal wishes </a:t>
            </a:r>
            <a:r>
              <a:rPr lang="en-IE" sz="2400" b="1" dirty="0" smtClean="0"/>
              <a:t>of survivors or witnesses</a:t>
            </a:r>
            <a:endParaRPr lang="en-IE" sz="24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296144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Do No Harm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29, 30, 38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or Other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7538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1224136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400" dirty="0"/>
              <a:t>All members of your team should try to meet the following </a:t>
            </a:r>
            <a:r>
              <a:rPr lang="en-IE" sz="2400" b="1" dirty="0">
                <a:solidFill>
                  <a:schemeClr val="tx2">
                    <a:lumMod val="75000"/>
                  </a:schemeClr>
                </a:solidFill>
              </a:rPr>
              <a:t>minimum standards</a:t>
            </a:r>
            <a:r>
              <a:rPr lang="en-IE" sz="2400" dirty="0" smtClean="0"/>
              <a:t>:</a:t>
            </a:r>
            <a:endParaRPr lang="en-IE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22413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Do No Harm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29, 30, 38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023763340"/>
              </p:ext>
            </p:extLst>
          </p:nvPr>
        </p:nvGraphicFramePr>
        <p:xfrm>
          <a:off x="539552" y="2605360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530117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3746157"/>
          </a:xfrm>
        </p:spPr>
        <p:txBody>
          <a:bodyPr>
            <a:normAutofit/>
          </a:bodyPr>
          <a:lstStyle/>
          <a:p>
            <a:pPr algn="ctr"/>
            <a:r>
              <a:rPr lang="en-IE" u="sng" dirty="0" smtClean="0"/>
              <a:t>All members </a:t>
            </a:r>
            <a:r>
              <a:rPr lang="en-IE" dirty="0" smtClean="0"/>
              <a:t>of your team should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appropriately trained and vetted</a:t>
            </a:r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dirty="0" smtClean="0"/>
              <a:t>to deal with sexual violence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dirty="0" smtClean="0"/>
              <a:t>– that includes interpreters, interviewers, analysts, support staff and intermediaries</a:t>
            </a:r>
            <a:endParaRPr lang="en-IE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288" indent="0" algn="ctr">
              <a:buNone/>
            </a:pP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dirty="0" smtClean="0"/>
              <a:t>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International Protocol</a:t>
            </a:r>
            <a:r>
              <a:rPr lang="en-IE" dirty="0" smtClean="0"/>
              <a:t>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these training materials </a:t>
            </a:r>
            <a:r>
              <a:rPr lang="en-IE" dirty="0" smtClean="0"/>
              <a:t>can be used to train team members on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basic standards of documentation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All members of the documentation team should also  be trained on and be aware of the following issues: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9144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Training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29-30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7 – Interviewing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4506" y="5288210"/>
            <a:ext cx="2402109" cy="1093118"/>
            <a:chOff x="3209091" y="1339730"/>
            <a:chExt cx="2193993" cy="877094"/>
          </a:xfrm>
          <a:solidFill>
            <a:schemeClr val="accent2">
              <a:lumMod val="75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3209091" y="1339730"/>
              <a:ext cx="2193993" cy="877094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plastic">
              <a:bevelT w="50800" h="508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771434"/>
                <a:satOff val="-2134"/>
                <a:lumOff val="1324"/>
                <a:alphaOff val="0"/>
              </a:schemeClr>
            </a:fillRef>
            <a:effectRef idx="3">
              <a:schemeClr val="accent4">
                <a:hueOff val="-771434"/>
                <a:satOff val="-2134"/>
                <a:lumOff val="13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209091" y="1365419"/>
              <a:ext cx="2142615" cy="825716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8100" rIns="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Appropriate interview techniques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427804" y="5288210"/>
            <a:ext cx="2402109" cy="1093118"/>
            <a:chOff x="3209091" y="1339730"/>
            <a:chExt cx="2193993" cy="877094"/>
          </a:xfrm>
          <a:solidFill>
            <a:schemeClr val="accent2">
              <a:lumMod val="75000"/>
            </a:schemeClr>
          </a:solidFill>
        </p:grpSpPr>
        <p:sp>
          <p:nvSpPr>
            <p:cNvPr id="16" name="Rounded Rectangle 15"/>
            <p:cNvSpPr/>
            <p:nvPr/>
          </p:nvSpPr>
          <p:spPr>
            <a:xfrm>
              <a:off x="3209091" y="1339730"/>
              <a:ext cx="2193993" cy="877094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plastic">
              <a:bevelT w="50800" h="508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771434"/>
                <a:satOff val="-2134"/>
                <a:lumOff val="1324"/>
                <a:alphaOff val="0"/>
              </a:schemeClr>
            </a:fillRef>
            <a:effectRef idx="3">
              <a:schemeClr val="accent4">
                <a:hueOff val="-771434"/>
                <a:satOff val="-2134"/>
                <a:lumOff val="13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209091" y="1365419"/>
              <a:ext cx="2142615" cy="825716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Sensitive responses to disclosure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72200" y="5288732"/>
            <a:ext cx="2402109" cy="1093118"/>
            <a:chOff x="3209091" y="1339730"/>
            <a:chExt cx="2193993" cy="877094"/>
          </a:xfrm>
          <a:solidFill>
            <a:schemeClr val="accent2">
              <a:lumMod val="75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3209091" y="1339730"/>
              <a:ext cx="2193993" cy="877094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plastic">
              <a:bevelT w="50800" h="508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771434"/>
                <a:satOff val="-2134"/>
                <a:lumOff val="1324"/>
                <a:alphaOff val="0"/>
              </a:schemeClr>
            </a:fillRef>
            <a:effectRef idx="3">
              <a:schemeClr val="accent4">
                <a:hueOff val="-771434"/>
                <a:satOff val="-2134"/>
                <a:lumOff val="13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209091" y="1365419"/>
              <a:ext cx="2142615" cy="825716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/>
                <a:t>Recognising trauma</a:t>
              </a:r>
              <a:endParaRPr lang="nl-NL" sz="20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080571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2736304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There are some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specific considerations</a:t>
            </a:r>
            <a:r>
              <a:rPr lang="en-IE" dirty="0" smtClean="0"/>
              <a:t> when working with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children</a:t>
            </a:r>
            <a:r>
              <a:rPr lang="en-IE" dirty="0" smtClean="0"/>
              <a:t> who are victims or witnesses of sexual violence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If you or your colleagues will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approaching</a:t>
            </a:r>
            <a:r>
              <a:rPr lang="en-IE" dirty="0" smtClean="0"/>
              <a:t>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interviewing</a:t>
            </a:r>
            <a:r>
              <a:rPr lang="en-IE" dirty="0" smtClean="0"/>
              <a:t> 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referring</a:t>
            </a:r>
            <a:r>
              <a:rPr lang="en-IE" dirty="0" smtClean="0"/>
              <a:t> children, you should be trained on issues such as: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108012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Training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29-30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="" xmlns:p14="http://schemas.microsoft.com/office/powerpoint/2010/main" val="2554070758"/>
              </p:ext>
            </p:extLst>
          </p:nvPr>
        </p:nvGraphicFramePr>
        <p:xfrm>
          <a:off x="467544" y="3789040"/>
          <a:ext cx="8208912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478816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2020856"/>
            <a:ext cx="8352928" cy="3081839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Before </a:t>
            </a:r>
            <a:r>
              <a:rPr lang="en-IE" dirty="0"/>
              <a:t>undertaking any documentation of sexual violence,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careful research and planning</a:t>
            </a:r>
            <a:r>
              <a:rPr lang="en-IE" dirty="0"/>
              <a:t> is crucial</a:t>
            </a:r>
          </a:p>
          <a:p>
            <a:pPr algn="ctr"/>
            <a:endParaRPr lang="en-IE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dirty="0"/>
              <a:t>It is vital to understand the context to be able to assist survivors to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remain safe </a:t>
            </a:r>
            <a:r>
              <a:rPr lang="en-IE" dirty="0"/>
              <a:t>and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pursue accountability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IE" sz="1800" dirty="0"/>
          </a:p>
          <a:p>
            <a:pPr algn="ctr"/>
            <a:r>
              <a:rPr lang="en-IE" dirty="0"/>
              <a:t>Careful research allows you to discover what information is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already publicly available</a:t>
            </a:r>
            <a:r>
              <a:rPr lang="en-IE" dirty="0"/>
              <a:t> and </a:t>
            </a:r>
            <a:r>
              <a:rPr lang="en-IE" dirty="0" smtClean="0"/>
              <a:t>to assess the following issues: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467544" y="1074440"/>
            <a:ext cx="813690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 algn="ctr"/>
            <a:r>
              <a:rPr lang="en-IE" sz="5400" b="1" dirty="0" smtClean="0">
                <a:latin typeface="Cambria" panose="02040503050406030204" pitchFamily="18" charset="0"/>
              </a:rPr>
              <a:t>Research and risk assessments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 30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95536" y="5216202"/>
            <a:ext cx="2402109" cy="1093118"/>
            <a:chOff x="3209091" y="1339730"/>
            <a:chExt cx="2193993" cy="877094"/>
          </a:xfrm>
          <a:solidFill>
            <a:schemeClr val="accent1">
              <a:lumMod val="50000"/>
            </a:schemeClr>
          </a:solidFill>
        </p:grpSpPr>
        <p:sp>
          <p:nvSpPr>
            <p:cNvPr id="14" name="Rounded Rectangle 13"/>
            <p:cNvSpPr/>
            <p:nvPr/>
          </p:nvSpPr>
          <p:spPr>
            <a:xfrm>
              <a:off x="3209091" y="1339730"/>
              <a:ext cx="2193993" cy="877094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plastic">
              <a:bevelT w="50800" h="508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771434"/>
                <a:satOff val="-2134"/>
                <a:lumOff val="1324"/>
                <a:alphaOff val="0"/>
              </a:schemeClr>
            </a:fillRef>
            <a:effectRef idx="3">
              <a:schemeClr val="accent4">
                <a:hueOff val="-771434"/>
                <a:satOff val="-2134"/>
                <a:lumOff val="13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209091" y="1365419"/>
              <a:ext cx="2142615" cy="825716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38100" rIns="720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Crimes, context and community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19872" y="5228914"/>
            <a:ext cx="2402109" cy="1093118"/>
            <a:chOff x="3209091" y="1339730"/>
            <a:chExt cx="2193993" cy="877094"/>
          </a:xfrm>
          <a:solidFill>
            <a:schemeClr val="accent1">
              <a:lumMod val="5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3209091" y="1339730"/>
              <a:ext cx="2193993" cy="877094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plastic">
              <a:bevelT w="50800" h="508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771434"/>
                <a:satOff val="-2134"/>
                <a:lumOff val="1324"/>
                <a:alphaOff val="0"/>
              </a:schemeClr>
            </a:fillRef>
            <a:effectRef idx="3">
              <a:schemeClr val="accent4">
                <a:hueOff val="-771434"/>
                <a:satOff val="-2134"/>
                <a:lumOff val="13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3209091" y="1365419"/>
              <a:ext cx="2142615" cy="825716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38100" rIns="360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Risks to witnesses, staff and data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372200" y="5229200"/>
            <a:ext cx="2402109" cy="1093118"/>
            <a:chOff x="3209091" y="1339730"/>
            <a:chExt cx="2193993" cy="877094"/>
          </a:xfrm>
          <a:solidFill>
            <a:schemeClr val="accent1">
              <a:lumMod val="5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3209091" y="1339730"/>
              <a:ext cx="2193993" cy="877094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plastic">
              <a:bevelT w="50800" h="508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771434"/>
                <a:satOff val="-2134"/>
                <a:lumOff val="1324"/>
                <a:alphaOff val="0"/>
              </a:schemeClr>
            </a:fillRef>
            <a:effectRef idx="3">
              <a:schemeClr val="accent4">
                <a:hueOff val="-771434"/>
                <a:satOff val="-2134"/>
                <a:lumOff val="13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3209091" y="1365419"/>
              <a:ext cx="2142615" cy="825716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8100" rIns="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Available support services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727379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680520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endParaRPr lang="en-IE" dirty="0" smtClean="0"/>
          </a:p>
          <a:p>
            <a:pPr algn="ctr"/>
            <a:r>
              <a:rPr lang="en-IE" dirty="0" smtClean="0"/>
              <a:t>Research is a key part of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preparation phase</a:t>
            </a:r>
            <a:r>
              <a:rPr lang="en-IE" dirty="0" smtClean="0"/>
              <a:t> before beginning any investigation or documentation of sexual violence </a:t>
            </a:r>
          </a:p>
          <a:p>
            <a:pPr algn="ctr"/>
            <a:endParaRPr lang="en-IE" dirty="0"/>
          </a:p>
          <a:p>
            <a:pPr algn="ctr"/>
            <a:r>
              <a:rPr lang="en-IE" dirty="0"/>
              <a:t>I</a:t>
            </a:r>
            <a:r>
              <a:rPr lang="en-IE" dirty="0" smtClean="0"/>
              <a:t>t allows you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understand the context</a:t>
            </a:r>
            <a:r>
              <a:rPr lang="en-IE" dirty="0" smtClean="0"/>
              <a:t>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plan your approach</a:t>
            </a:r>
            <a:r>
              <a:rPr lang="en-IE" dirty="0" smtClean="0"/>
              <a:t>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identify gaps </a:t>
            </a:r>
            <a:r>
              <a:rPr lang="en-IE" dirty="0" smtClean="0"/>
              <a:t>in the available information and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recognise and minimise risks</a:t>
            </a:r>
            <a:r>
              <a:rPr lang="en-IE" dirty="0" smtClean="0"/>
              <a:t> to survivors, witnesses or staff </a:t>
            </a:r>
          </a:p>
          <a:p>
            <a:pPr algn="ctr"/>
            <a:endParaRPr lang="en-IE" dirty="0" smtClean="0">
              <a:effectLst/>
            </a:endParaRPr>
          </a:p>
          <a:p>
            <a:pPr algn="ctr"/>
            <a:r>
              <a:rPr lang="en-IE" dirty="0" smtClean="0">
                <a:effectLst/>
              </a:rPr>
              <a:t>Some information will be readily available from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open source</a:t>
            </a:r>
            <a:r>
              <a:rPr lang="en-IE" dirty="0" smtClean="0">
                <a:effectLst/>
              </a:rPr>
              <a:t> reports 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international organisations</a:t>
            </a:r>
            <a:r>
              <a:rPr lang="en-IE" dirty="0" smtClean="0">
                <a:effectLst/>
              </a:rPr>
              <a:t>, some may only be available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locally</a:t>
            </a:r>
            <a:r>
              <a:rPr lang="en-IE" dirty="0" smtClean="0">
                <a:effectLst/>
              </a:rPr>
              <a:t> or from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domestic authorities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  <a:effectLst/>
              </a:rPr>
              <a:t>/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NGOs</a:t>
            </a:r>
          </a:p>
          <a:p>
            <a:pPr algn="ctr"/>
            <a:endParaRPr lang="en-IE" dirty="0" smtClean="0">
              <a:effectLst/>
            </a:endParaRPr>
          </a:p>
          <a:p>
            <a:pPr algn="ctr"/>
            <a:r>
              <a:rPr lang="en-IE" dirty="0" smtClean="0">
                <a:effectLst/>
              </a:rPr>
              <a:t>Analysing as much information as possible </a:t>
            </a:r>
            <a:r>
              <a:rPr lang="en-IE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before</a:t>
            </a:r>
            <a:r>
              <a:rPr lang="en-IE" dirty="0" smtClean="0">
                <a:effectLst/>
              </a:rPr>
              <a:t> beginning the investigation or documentation will help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focus your enquiries</a:t>
            </a:r>
            <a:r>
              <a:rPr lang="en-IE" dirty="0" smtClean="0">
                <a:effectLst/>
              </a:rPr>
              <a:t>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increase the relevance </a:t>
            </a:r>
            <a:r>
              <a:rPr lang="en-IE" dirty="0" smtClean="0">
                <a:effectLst/>
              </a:rPr>
              <a:t>of information/evidence collected</a:t>
            </a:r>
            <a:endParaRPr lang="en-IE" dirty="0">
              <a:effectLst/>
            </a:endParaRPr>
          </a:p>
          <a:p>
            <a:pPr marL="18288" indent="0" algn="ctr">
              <a:buNone/>
            </a:pPr>
            <a:endParaRPr lang="en-IE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84000"/>
            <a:ext cx="8136904" cy="800784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Research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31-32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4 – Key Planning Topics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8683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28076</TotalTime>
  <Words>1435</Words>
  <Application>Microsoft Office PowerPoint</Application>
  <PresentationFormat>On-screen Show (4:3)</PresentationFormat>
  <Paragraphs>196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Elemental</vt:lpstr>
      <vt:lpstr>1_Elemental</vt:lpstr>
      <vt:lpstr>Module 3 -Preliminary Considerations</vt:lpstr>
      <vt:lpstr>What is your most important obligation?</vt:lpstr>
      <vt:lpstr>Do No Harm International Protocol, pages 29, 30, 38 Module 1 – Understanding Sexual Violence Module 5 – Identifying Survivors or Other Witnesses</vt:lpstr>
      <vt:lpstr>Do No Harm International Protocol, pages 29, 30, 38 Module 1 – Understanding Sexual Violence Module 5 – Identifying Survivors or Other Witnesses</vt:lpstr>
      <vt:lpstr>Do No Harm International Protocol, pages 29, 30, 38 Module 1 – Understanding Sexual Violence Module 6 – Testimony </vt:lpstr>
      <vt:lpstr>Training International Protocol, pages 29-30 Module 7 – Interviewing </vt:lpstr>
      <vt:lpstr>Training International Protocol, pages 29-30 Module 6 – Testimony </vt:lpstr>
      <vt:lpstr>Slide 8</vt:lpstr>
      <vt:lpstr>Research International Protocol, pages 31-32 Module 4 – Key Planning Topics</vt:lpstr>
      <vt:lpstr>Research International Protocol, pages 31-32 Module 1 – Understanding Sexual Violence Module 2 – Sexual Violence as an International Crime</vt:lpstr>
      <vt:lpstr>Research International Protocol, pages 31-32 Module 1 – Understanding Sexual Violence Module 2 – Sexual Violence as an International Crime</vt:lpstr>
      <vt:lpstr>Research International Protocol, pages 31-32 Module 2 – Sexual Violence as an International Crime  Module 5 – Identifying Survivors and Other Witnesses</vt:lpstr>
      <vt:lpstr>Research International Protocol, pages 31-32 Module 4 – Key Planning Topics  Module 6 – Testimony </vt:lpstr>
      <vt:lpstr>Threat and risk assessments International Protocol, pages 33-35 Module 1 – Understanding Sexual Violence Module 5 – Identifying Survivors and Other Witnesses</vt:lpstr>
      <vt:lpstr>Threat and risk assessments International Protocol, pages 33-35 Module 1 – Understanding Sexual Violence Module 5 – Identifying Survivors and Other Witnesses</vt:lpstr>
      <vt:lpstr>Threat and risk assessments International Protocol, pages 33-35 Module 1 – Understanding Sexual Violence Module 5 – Identifying Survivors and Other Witnesses</vt:lpstr>
      <vt:lpstr>Threat and risk assessments International Protocol, pages 34-35 Module 5 – Identifying Survivors and Other Witnesses</vt:lpstr>
      <vt:lpstr>Threat and risk assessments International Protocol, page 35 Module 9 – Storing Information </vt:lpstr>
      <vt:lpstr>Overall planning International Protocol, pages 35-36 Module 4 – Key Planning Topics Module 6 – Testimony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3 -Preliminary Considerations</dc:title>
  <dc:creator>IICI;Niamh Hayes</dc:creator>
  <cp:lastModifiedBy>Gavan Curley</cp:lastModifiedBy>
  <cp:revision>1</cp:revision>
  <dcterms:created xsi:type="dcterms:W3CDTF">2015-01-17T15:42:37Z</dcterms:created>
  <dcterms:modified xsi:type="dcterms:W3CDTF">2016-08-12T22:51:16Z</dcterms:modified>
</cp:coreProperties>
</file>