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9"/>
  </p:notesMasterIdLst>
  <p:sldIdLst>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70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27" autoAdjust="0"/>
    <p:restoredTop sz="92674" autoAdjust="0"/>
  </p:normalViewPr>
  <p:slideViewPr>
    <p:cSldViewPr>
      <p:cViewPr>
        <p:scale>
          <a:sx n="100" d="100"/>
          <a:sy n="100" d="100"/>
        </p:scale>
        <p:origin x="-2724"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737D9C-083C-4944-8690-0ABEBE75E4D9}" type="datetimeFigureOut">
              <a:rPr lang="en-GB" smtClean="0"/>
              <a:t>01/07/2016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A4DB3-5BE9-47B0-BEC9-B87E26ACA97C}" type="slidenum">
              <a:rPr lang="en-GB" smtClean="0"/>
              <a:t>‹#›</a:t>
            </a:fld>
            <a:endParaRPr lang="en-GB"/>
          </a:p>
        </p:txBody>
      </p:sp>
    </p:spTree>
    <p:extLst>
      <p:ext uri="{BB962C8B-B14F-4D97-AF65-F5344CB8AC3E}">
        <p14:creationId xmlns:p14="http://schemas.microsoft.com/office/powerpoint/2010/main" val="32192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4A4DB3-5BE9-47B0-BEC9-B87E26ACA97C}" type="slidenum">
              <a:rPr lang="en-GB" smtClean="0"/>
              <a:t>1</a:t>
            </a:fld>
            <a:endParaRPr lang="en-GB"/>
          </a:p>
        </p:txBody>
      </p:sp>
    </p:spTree>
    <p:extLst>
      <p:ext uri="{BB962C8B-B14F-4D97-AF65-F5344CB8AC3E}">
        <p14:creationId xmlns:p14="http://schemas.microsoft.com/office/powerpoint/2010/main" val="3543156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5DA416-51B9-4559-AA72-7F6AF577CBA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32843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DA416-51B9-4559-AA72-7F6AF577CBA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244223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DA416-51B9-4559-AA72-7F6AF577CBA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72123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DA416-51B9-4559-AA72-7F6AF577CBA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215028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5DA416-51B9-4559-AA72-7F6AF577CBA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162744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5DA416-51B9-4559-AA72-7F6AF577CBA2}"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83206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5DA416-51B9-4559-AA72-7F6AF577CBA2}" type="datetimeFigureOut">
              <a:rPr lang="en-GB" smtClean="0"/>
              <a:t>01/07/2016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3914973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5DA416-51B9-4559-AA72-7F6AF577CBA2}" type="datetimeFigureOut">
              <a:rPr lang="en-GB" smtClean="0"/>
              <a:t>01/07/2016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367886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DA416-51B9-4559-AA72-7F6AF577CBA2}" type="datetimeFigureOut">
              <a:rPr lang="en-GB" smtClean="0"/>
              <a:t>01/07/2016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387140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DA416-51B9-4559-AA72-7F6AF577CBA2}"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149652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DA416-51B9-4559-AA72-7F6AF577CBA2}"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5E503-BAFE-4F10-9B0C-4A395363E53E}" type="slidenum">
              <a:rPr lang="en-GB" smtClean="0"/>
              <a:t>‹#›</a:t>
            </a:fld>
            <a:endParaRPr lang="en-GB"/>
          </a:p>
        </p:txBody>
      </p:sp>
    </p:spTree>
    <p:extLst>
      <p:ext uri="{BB962C8B-B14F-4D97-AF65-F5344CB8AC3E}">
        <p14:creationId xmlns:p14="http://schemas.microsoft.com/office/powerpoint/2010/main" val="389314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DA416-51B9-4559-AA72-7F6AF577CBA2}" type="datetimeFigureOut">
              <a:rPr lang="en-GB" smtClean="0"/>
              <a:t>01/07/2016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5E503-BAFE-4F10-9B0C-4A395363E53E}" type="slidenum">
              <a:rPr lang="en-GB" smtClean="0"/>
              <a:t>‹#›</a:t>
            </a:fld>
            <a:endParaRPr lang="en-GB"/>
          </a:p>
        </p:txBody>
      </p:sp>
    </p:spTree>
    <p:extLst>
      <p:ext uri="{BB962C8B-B14F-4D97-AF65-F5344CB8AC3E}">
        <p14:creationId xmlns:p14="http://schemas.microsoft.com/office/powerpoint/2010/main" val="143485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6833707" y="2020052"/>
            <a:ext cx="1872208" cy="276999"/>
          </a:xfrm>
          <a:prstGeom prst="rect">
            <a:avLst/>
          </a:prstGeom>
          <a:solidFill>
            <a:srgbClr val="104F75"/>
          </a:solidFill>
          <a:ln>
            <a:solidFill>
              <a:srgbClr val="104F75"/>
            </a:solidFill>
          </a:ln>
        </p:spPr>
        <p:txBody>
          <a:bodyPr wrap="square">
            <a:spAutoFit/>
          </a:bodyPr>
          <a:lstStyle/>
          <a:p>
            <a:pPr lvl="0"/>
            <a:r>
              <a:rPr lang="en-GB" sz="1200" b="1" dirty="0" smtClean="0">
                <a:solidFill>
                  <a:schemeClr val="bg1"/>
                </a:solidFill>
              </a:rPr>
              <a:t>STAGE 5: LA ESTIMATE</a:t>
            </a:r>
            <a:endParaRPr lang="en-GB" sz="1200" b="1" dirty="0">
              <a:solidFill>
                <a:schemeClr val="bg1"/>
              </a:solidFill>
            </a:endParaRPr>
          </a:p>
        </p:txBody>
      </p:sp>
      <p:sp>
        <p:nvSpPr>
          <p:cNvPr id="41" name="Rectangle 40"/>
          <p:cNvSpPr/>
          <p:nvPr/>
        </p:nvSpPr>
        <p:spPr>
          <a:xfrm>
            <a:off x="6833707" y="1299972"/>
            <a:ext cx="1872208" cy="646331"/>
          </a:xfrm>
          <a:prstGeom prst="rect">
            <a:avLst/>
          </a:prstGeom>
          <a:solidFill>
            <a:srgbClr val="104F75"/>
          </a:solidFill>
          <a:ln w="19050">
            <a:solidFill>
              <a:srgbClr val="104F75"/>
            </a:solidFill>
          </a:ln>
        </p:spPr>
        <p:txBody>
          <a:bodyPr wrap="square">
            <a:spAutoFit/>
          </a:bodyPr>
          <a:lstStyle/>
          <a:p>
            <a:r>
              <a:rPr lang="en-GB" sz="1200" b="1" dirty="0">
                <a:solidFill>
                  <a:schemeClr val="bg1"/>
                </a:solidFill>
              </a:rPr>
              <a:t>Annual </a:t>
            </a:r>
            <a:endParaRPr lang="en-GB" sz="1200" b="1" dirty="0" smtClean="0">
              <a:solidFill>
                <a:schemeClr val="bg1"/>
              </a:solidFill>
            </a:endParaRPr>
          </a:p>
          <a:p>
            <a:r>
              <a:rPr lang="en-GB" sz="1200" b="1" dirty="0" smtClean="0">
                <a:solidFill>
                  <a:schemeClr val="bg1"/>
                </a:solidFill>
              </a:rPr>
              <a:t>Population</a:t>
            </a:r>
          </a:p>
          <a:p>
            <a:r>
              <a:rPr lang="en-GB" sz="1200" b="1" dirty="0" smtClean="0">
                <a:solidFill>
                  <a:schemeClr val="bg1"/>
                </a:solidFill>
              </a:rPr>
              <a:t>Survey </a:t>
            </a:r>
            <a:r>
              <a:rPr lang="en-GB" sz="1200" b="1" dirty="0">
                <a:solidFill>
                  <a:schemeClr val="bg1"/>
                </a:solidFill>
              </a:rPr>
              <a:t>(APS)</a:t>
            </a:r>
            <a:endParaRPr lang="en-GB" b="1" dirty="0">
              <a:solidFill>
                <a:schemeClr val="bg1"/>
              </a:solidFill>
            </a:endParaRPr>
          </a:p>
        </p:txBody>
      </p:sp>
      <p:sp>
        <p:nvSpPr>
          <p:cNvPr id="40" name="Rectangle 39"/>
          <p:cNvSpPr/>
          <p:nvPr/>
        </p:nvSpPr>
        <p:spPr>
          <a:xfrm>
            <a:off x="5363911" y="2020052"/>
            <a:ext cx="1417259" cy="600164"/>
          </a:xfrm>
          <a:prstGeom prst="rect">
            <a:avLst/>
          </a:prstGeom>
          <a:solidFill>
            <a:srgbClr val="104F75"/>
          </a:solidFill>
          <a:ln>
            <a:solidFill>
              <a:srgbClr val="104F75"/>
            </a:solidFill>
          </a:ln>
        </p:spPr>
        <p:txBody>
          <a:bodyPr wrap="square">
            <a:spAutoFit/>
          </a:bodyPr>
          <a:lstStyle/>
          <a:p>
            <a:pPr lvl="0"/>
            <a:r>
              <a:rPr lang="en-GB" sz="1100" b="1" dirty="0" smtClean="0">
                <a:solidFill>
                  <a:schemeClr val="bg1"/>
                </a:solidFill>
              </a:rPr>
              <a:t>SUMMARY STAGE: NATIONAL </a:t>
            </a:r>
          </a:p>
          <a:p>
            <a:pPr lvl="0"/>
            <a:r>
              <a:rPr lang="en-GB" sz="1100" b="1" dirty="0" smtClean="0">
                <a:solidFill>
                  <a:schemeClr val="bg1"/>
                </a:solidFill>
              </a:rPr>
              <a:t>ESTIMATE</a:t>
            </a:r>
            <a:endParaRPr lang="en-GB" sz="1100" b="1" dirty="0">
              <a:solidFill>
                <a:schemeClr val="bg1"/>
              </a:solidFill>
            </a:endParaRPr>
          </a:p>
        </p:txBody>
      </p:sp>
      <p:sp>
        <p:nvSpPr>
          <p:cNvPr id="39" name="Rectangle 38"/>
          <p:cNvSpPr/>
          <p:nvPr/>
        </p:nvSpPr>
        <p:spPr>
          <a:xfrm>
            <a:off x="4015230" y="2020052"/>
            <a:ext cx="1296144" cy="276999"/>
          </a:xfrm>
          <a:prstGeom prst="rect">
            <a:avLst/>
          </a:prstGeom>
          <a:solidFill>
            <a:srgbClr val="407291"/>
          </a:solidFill>
          <a:ln>
            <a:solidFill>
              <a:srgbClr val="104F75"/>
            </a:solidFill>
          </a:ln>
        </p:spPr>
        <p:txBody>
          <a:bodyPr wrap="square">
            <a:spAutoFit/>
          </a:bodyPr>
          <a:lstStyle/>
          <a:p>
            <a:pPr lvl="0"/>
            <a:r>
              <a:rPr lang="en-GB" sz="1200" b="1" dirty="0" smtClean="0">
                <a:solidFill>
                  <a:schemeClr val="bg1"/>
                </a:solidFill>
              </a:rPr>
              <a:t>STAGE 4</a:t>
            </a:r>
            <a:endParaRPr lang="en-GB" sz="1200" b="1" dirty="0">
              <a:solidFill>
                <a:schemeClr val="bg1"/>
              </a:solidFill>
            </a:endParaRPr>
          </a:p>
        </p:txBody>
      </p:sp>
      <p:sp>
        <p:nvSpPr>
          <p:cNvPr id="38" name="Rectangle 37"/>
          <p:cNvSpPr/>
          <p:nvPr/>
        </p:nvSpPr>
        <p:spPr>
          <a:xfrm>
            <a:off x="2582031" y="2020052"/>
            <a:ext cx="1382575" cy="276999"/>
          </a:xfrm>
          <a:prstGeom prst="rect">
            <a:avLst/>
          </a:prstGeom>
          <a:solidFill>
            <a:srgbClr val="7095AC"/>
          </a:solidFill>
          <a:ln>
            <a:solidFill>
              <a:srgbClr val="104F75"/>
            </a:solidFill>
          </a:ln>
        </p:spPr>
        <p:txBody>
          <a:bodyPr wrap="square">
            <a:spAutoFit/>
          </a:bodyPr>
          <a:lstStyle/>
          <a:p>
            <a:pPr lvl="0"/>
            <a:r>
              <a:rPr lang="en-GB" sz="1200" b="1" dirty="0" smtClean="0">
                <a:solidFill>
                  <a:schemeClr val="bg1"/>
                </a:solidFill>
              </a:rPr>
              <a:t>STAGE 3</a:t>
            </a:r>
            <a:endParaRPr lang="en-GB" sz="1200" b="1" dirty="0">
              <a:solidFill>
                <a:schemeClr val="bg1"/>
              </a:solidFill>
            </a:endParaRPr>
          </a:p>
        </p:txBody>
      </p:sp>
      <p:sp>
        <p:nvSpPr>
          <p:cNvPr id="37" name="Rectangle 36"/>
          <p:cNvSpPr/>
          <p:nvPr/>
        </p:nvSpPr>
        <p:spPr>
          <a:xfrm>
            <a:off x="1331640" y="2020052"/>
            <a:ext cx="1197854" cy="276999"/>
          </a:xfrm>
          <a:prstGeom prst="rect">
            <a:avLst/>
          </a:prstGeom>
          <a:solidFill>
            <a:srgbClr val="9FB9C8"/>
          </a:solidFill>
          <a:ln>
            <a:solidFill>
              <a:srgbClr val="104F75"/>
            </a:solidFill>
          </a:ln>
        </p:spPr>
        <p:txBody>
          <a:bodyPr wrap="square">
            <a:spAutoFit/>
          </a:bodyPr>
          <a:lstStyle/>
          <a:p>
            <a:pPr lvl="0"/>
            <a:r>
              <a:rPr lang="en-GB" sz="1200" b="1" dirty="0" smtClean="0">
                <a:solidFill>
                  <a:schemeClr val="bg1"/>
                </a:solidFill>
              </a:rPr>
              <a:t>STAGE 2</a:t>
            </a:r>
            <a:endParaRPr lang="en-GB" sz="1200" b="1" dirty="0">
              <a:solidFill>
                <a:schemeClr val="bg1"/>
              </a:solidFill>
            </a:endParaRPr>
          </a:p>
        </p:txBody>
      </p:sp>
      <p:sp>
        <p:nvSpPr>
          <p:cNvPr id="32" name="Rectangle 31"/>
          <p:cNvSpPr/>
          <p:nvPr/>
        </p:nvSpPr>
        <p:spPr>
          <a:xfrm>
            <a:off x="342999" y="2020051"/>
            <a:ext cx="936104" cy="276999"/>
          </a:xfrm>
          <a:prstGeom prst="rect">
            <a:avLst/>
          </a:prstGeom>
          <a:solidFill>
            <a:srgbClr val="CFDCE3"/>
          </a:solidFill>
          <a:ln>
            <a:solidFill>
              <a:srgbClr val="104F75"/>
            </a:solidFill>
          </a:ln>
        </p:spPr>
        <p:txBody>
          <a:bodyPr wrap="square">
            <a:spAutoFit/>
          </a:bodyPr>
          <a:lstStyle/>
          <a:p>
            <a:pPr lvl="0"/>
            <a:r>
              <a:rPr lang="en-GB" sz="1200" b="1" dirty="0" smtClean="0">
                <a:solidFill>
                  <a:srgbClr val="104F75"/>
                </a:solidFill>
              </a:rPr>
              <a:t>STAGE 1</a:t>
            </a:r>
            <a:endParaRPr lang="en-GB" sz="1200" b="1" dirty="0">
              <a:solidFill>
                <a:srgbClr val="104F75"/>
              </a:solidFill>
            </a:endParaRPr>
          </a:p>
        </p:txBody>
      </p:sp>
      <p:sp>
        <p:nvSpPr>
          <p:cNvPr id="34" name="Rectangle 33"/>
          <p:cNvSpPr/>
          <p:nvPr/>
        </p:nvSpPr>
        <p:spPr>
          <a:xfrm>
            <a:off x="2582031" y="1299972"/>
            <a:ext cx="1386117" cy="646331"/>
          </a:xfrm>
          <a:prstGeom prst="rect">
            <a:avLst/>
          </a:prstGeom>
          <a:solidFill>
            <a:srgbClr val="7095AC"/>
          </a:solidFill>
          <a:ln w="19050">
            <a:solidFill>
              <a:srgbClr val="104F75"/>
            </a:solidFill>
          </a:ln>
        </p:spPr>
        <p:txBody>
          <a:bodyPr wrap="square">
            <a:spAutoFit/>
          </a:bodyPr>
          <a:lstStyle/>
          <a:p>
            <a:r>
              <a:rPr lang="en-GB" sz="1200" b="1" dirty="0" smtClean="0">
                <a:solidFill>
                  <a:schemeClr val="bg1"/>
                </a:solidFill>
              </a:rPr>
              <a:t>Family Resources </a:t>
            </a:r>
            <a:r>
              <a:rPr lang="en-GB" sz="1200" b="1" dirty="0">
                <a:solidFill>
                  <a:schemeClr val="bg1"/>
                </a:solidFill>
              </a:rPr>
              <a:t>Survey </a:t>
            </a:r>
            <a:endParaRPr lang="en-GB" sz="1200" b="1" dirty="0" smtClean="0">
              <a:solidFill>
                <a:schemeClr val="bg1"/>
              </a:solidFill>
            </a:endParaRPr>
          </a:p>
          <a:p>
            <a:r>
              <a:rPr lang="en-GB" sz="1200" b="1" dirty="0" smtClean="0">
                <a:solidFill>
                  <a:schemeClr val="bg1"/>
                </a:solidFill>
              </a:rPr>
              <a:t>(</a:t>
            </a:r>
            <a:r>
              <a:rPr lang="en-GB" sz="1200" b="1" dirty="0">
                <a:solidFill>
                  <a:schemeClr val="bg1"/>
                </a:solidFill>
              </a:rPr>
              <a:t>FRS)</a:t>
            </a:r>
            <a:endParaRPr lang="en-GB" b="1" dirty="0">
              <a:solidFill>
                <a:schemeClr val="bg1"/>
              </a:solidFill>
            </a:endParaRPr>
          </a:p>
        </p:txBody>
      </p:sp>
      <p:sp>
        <p:nvSpPr>
          <p:cNvPr id="33" name="Rectangle 32"/>
          <p:cNvSpPr/>
          <p:nvPr/>
        </p:nvSpPr>
        <p:spPr>
          <a:xfrm>
            <a:off x="1331640" y="1299972"/>
            <a:ext cx="1197854" cy="646331"/>
          </a:xfrm>
          <a:prstGeom prst="rect">
            <a:avLst/>
          </a:prstGeom>
          <a:solidFill>
            <a:srgbClr val="9FB9C8"/>
          </a:solidFill>
          <a:ln w="19050">
            <a:solidFill>
              <a:srgbClr val="104F75"/>
            </a:solidFill>
          </a:ln>
        </p:spPr>
        <p:txBody>
          <a:bodyPr wrap="square">
            <a:spAutoFit/>
          </a:bodyPr>
          <a:lstStyle/>
          <a:p>
            <a:r>
              <a:rPr lang="en-GB" sz="1200" b="1" dirty="0">
                <a:solidFill>
                  <a:schemeClr val="bg1"/>
                </a:solidFill>
              </a:rPr>
              <a:t>School </a:t>
            </a:r>
            <a:r>
              <a:rPr lang="en-GB" sz="1200" b="1" dirty="0" smtClean="0">
                <a:solidFill>
                  <a:schemeClr val="bg1"/>
                </a:solidFill>
              </a:rPr>
              <a:t>Census      </a:t>
            </a:r>
          </a:p>
          <a:p>
            <a:r>
              <a:rPr lang="en-GB" sz="1200" b="1" dirty="0" smtClean="0">
                <a:solidFill>
                  <a:schemeClr val="bg1"/>
                </a:solidFill>
              </a:rPr>
              <a:t>(</a:t>
            </a:r>
            <a:r>
              <a:rPr lang="en-GB" sz="1200" b="1" dirty="0">
                <a:solidFill>
                  <a:schemeClr val="bg1"/>
                </a:solidFill>
              </a:rPr>
              <a:t>SC</a:t>
            </a:r>
            <a:r>
              <a:rPr lang="en-GB" sz="1200" b="1" dirty="0" smtClean="0">
                <a:solidFill>
                  <a:schemeClr val="bg1"/>
                </a:solidFill>
              </a:rPr>
              <a:t>)/Early Years Census (EYC)      </a:t>
            </a:r>
            <a:endParaRPr lang="en-GB" b="1" dirty="0">
              <a:solidFill>
                <a:schemeClr val="bg1"/>
              </a:solidFill>
            </a:endParaRPr>
          </a:p>
        </p:txBody>
      </p:sp>
      <p:sp>
        <p:nvSpPr>
          <p:cNvPr id="27" name="Rectangle 26"/>
          <p:cNvSpPr/>
          <p:nvPr/>
        </p:nvSpPr>
        <p:spPr>
          <a:xfrm>
            <a:off x="343001" y="4635043"/>
            <a:ext cx="2186494" cy="1831271"/>
          </a:xfrm>
          <a:prstGeom prst="rect">
            <a:avLst/>
          </a:prstGeom>
          <a:ln w="9525">
            <a:solidFill>
              <a:schemeClr val="tx2"/>
            </a:solidFill>
          </a:ln>
        </p:spPr>
        <p:txBody>
          <a:bodyPr wrap="square">
            <a:spAutoFit/>
          </a:bodyPr>
          <a:lstStyle/>
          <a:p>
            <a:r>
              <a:rPr lang="en-GB" sz="200" dirty="0" smtClean="0"/>
              <a:t/>
            </a:r>
            <a:br>
              <a:rPr lang="en-GB" sz="200" dirty="0" smtClean="0"/>
            </a:br>
            <a:r>
              <a:rPr lang="en-GB" sz="900" dirty="0" err="1" smtClean="0"/>
              <a:t>DfE</a:t>
            </a:r>
            <a:r>
              <a:rPr lang="en-GB" sz="900" dirty="0" smtClean="0"/>
              <a:t> </a:t>
            </a:r>
            <a:r>
              <a:rPr lang="en-GB" sz="900" dirty="0" smtClean="0"/>
              <a:t>bandings for medium and high eligibility are based </a:t>
            </a:r>
            <a:r>
              <a:rPr lang="en-GB" sz="900" dirty="0"/>
              <a:t>on </a:t>
            </a:r>
            <a:r>
              <a:rPr lang="en-GB" sz="900" dirty="0" smtClean="0"/>
              <a:t>the below:</a:t>
            </a:r>
            <a:br>
              <a:rPr lang="en-GB" sz="900" dirty="0" smtClean="0"/>
            </a:br>
            <a:endParaRPr lang="en-GB" sz="900" dirty="0" smtClean="0"/>
          </a:p>
          <a:p>
            <a:pPr marL="171450" indent="-171450">
              <a:buFont typeface="Arial" panose="020B0604020202020204" pitchFamily="34" charset="0"/>
              <a:buChar char="•"/>
            </a:pPr>
            <a:r>
              <a:rPr lang="en-GB" sz="900" dirty="0" smtClean="0"/>
              <a:t>medium = all LAs not in top </a:t>
            </a:r>
            <a:r>
              <a:rPr lang="en-GB" sz="900" dirty="0"/>
              <a:t>25% of LAs</a:t>
            </a:r>
          </a:p>
          <a:p>
            <a:pPr marL="171450" indent="-171450">
              <a:buFont typeface="Arial" panose="020B0604020202020204" pitchFamily="34" charset="0"/>
              <a:buChar char="•"/>
            </a:pPr>
            <a:r>
              <a:rPr lang="en-GB" sz="900" dirty="0" smtClean="0"/>
              <a:t>high = </a:t>
            </a:r>
            <a:r>
              <a:rPr lang="en-GB" sz="900" dirty="0"/>
              <a:t>top 25% of </a:t>
            </a:r>
            <a:r>
              <a:rPr lang="en-GB" sz="900" dirty="0" smtClean="0"/>
              <a:t>Las</a:t>
            </a:r>
            <a:br>
              <a:rPr lang="en-GB" sz="900" dirty="0" smtClean="0"/>
            </a:br>
            <a:r>
              <a:rPr lang="en-GB" sz="100" dirty="0" smtClean="0">
                <a:solidFill>
                  <a:schemeClr val="bg1">
                    <a:lumMod val="50000"/>
                  </a:schemeClr>
                </a:solidFill>
              </a:rPr>
              <a:t/>
            </a:r>
            <a:br>
              <a:rPr lang="en-GB" sz="100" dirty="0" smtClean="0">
                <a:solidFill>
                  <a:schemeClr val="bg1">
                    <a:lumMod val="50000"/>
                  </a:schemeClr>
                </a:solidFill>
              </a:rPr>
            </a:br>
            <a:endParaRPr lang="en-GB" sz="1050" dirty="0" smtClean="0">
              <a:solidFill>
                <a:schemeClr val="bg1">
                  <a:lumMod val="50000"/>
                </a:schemeClr>
              </a:solidFill>
            </a:endParaRPr>
          </a:p>
          <a:p>
            <a:pPr marL="171450" indent="-171450">
              <a:buFont typeface="Arial" panose="020B0604020202020204" pitchFamily="34" charset="0"/>
              <a:buChar char="•"/>
            </a:pPr>
            <a:endParaRPr lang="en-GB" sz="1050" dirty="0" smtClean="0">
              <a:solidFill>
                <a:schemeClr val="bg1">
                  <a:lumMod val="50000"/>
                </a:schemeClr>
              </a:solidFill>
            </a:endParaRPr>
          </a:p>
          <a:p>
            <a:endParaRPr lang="en-GB" sz="1050" dirty="0">
              <a:solidFill>
                <a:schemeClr val="bg1">
                  <a:lumMod val="50000"/>
                </a:schemeClr>
              </a:solidFill>
            </a:endParaRPr>
          </a:p>
          <a:p>
            <a:endParaRPr lang="en-GB" sz="1050" dirty="0" smtClean="0">
              <a:solidFill>
                <a:schemeClr val="bg1">
                  <a:lumMod val="50000"/>
                </a:schemeClr>
              </a:solidFill>
            </a:endParaRPr>
          </a:p>
          <a:p>
            <a:endParaRPr lang="en-GB" sz="1050" dirty="0">
              <a:solidFill>
                <a:schemeClr val="bg1">
                  <a:lumMod val="50000"/>
                </a:schemeClr>
              </a:solidFill>
            </a:endParaRPr>
          </a:p>
          <a:p>
            <a:endParaRPr lang="en-GB" sz="1050" dirty="0" smtClean="0">
              <a:solidFill>
                <a:schemeClr val="bg1">
                  <a:lumMod val="5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15739746"/>
              </p:ext>
            </p:extLst>
          </p:nvPr>
        </p:nvGraphicFramePr>
        <p:xfrm>
          <a:off x="428134" y="5517954"/>
          <a:ext cx="2016224" cy="598170"/>
        </p:xfrm>
        <a:graphic>
          <a:graphicData uri="http://schemas.openxmlformats.org/drawingml/2006/table">
            <a:tbl>
              <a:tblPr firstRow="1" firstCol="1" bandRow="1">
                <a:tableStyleId>{5C22544A-7EE6-4342-B048-85BDC9FD1C3A}</a:tableStyleId>
              </a:tblPr>
              <a:tblGrid>
                <a:gridCol w="720080"/>
                <a:gridCol w="1296144"/>
              </a:tblGrid>
              <a:tr h="152400">
                <a:tc>
                  <a:txBody>
                    <a:bodyPr/>
                    <a:lstStyle/>
                    <a:p>
                      <a:pPr>
                        <a:spcAft>
                          <a:spcPts val="0"/>
                        </a:spcAft>
                      </a:pPr>
                      <a:r>
                        <a:rPr lang="en-GB" sz="900" baseline="0" dirty="0" smtClean="0">
                          <a:solidFill>
                            <a:schemeClr val="bg1"/>
                          </a:solidFill>
                          <a:effectLst/>
                        </a:rPr>
                        <a:t>Number</a:t>
                      </a:r>
                    </a:p>
                    <a:p>
                      <a:pPr>
                        <a:spcAft>
                          <a:spcPts val="0"/>
                        </a:spcAft>
                      </a:pPr>
                      <a:r>
                        <a:rPr lang="en-GB" sz="900" dirty="0" smtClean="0">
                          <a:solidFill>
                            <a:schemeClr val="bg1"/>
                          </a:solidFill>
                          <a:effectLst/>
                        </a:rPr>
                        <a:t>Eligible</a:t>
                      </a:r>
                      <a:endParaRPr lang="en-GB" sz="1100" dirty="0">
                        <a:solidFill>
                          <a:schemeClr val="bg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spcAft>
                          <a:spcPts val="0"/>
                        </a:spcAft>
                      </a:pPr>
                      <a:r>
                        <a:rPr lang="en-GB" sz="900" dirty="0" smtClean="0">
                          <a:solidFill>
                            <a:schemeClr val="bg1"/>
                          </a:solidFill>
                          <a:effectLst/>
                        </a:rPr>
                        <a:t>Total</a:t>
                      </a:r>
                      <a:r>
                        <a:rPr lang="en-GB" sz="900" baseline="0" dirty="0" smtClean="0">
                          <a:solidFill>
                            <a:schemeClr val="bg1"/>
                          </a:solidFill>
                          <a:effectLst/>
                        </a:rPr>
                        <a:t> p</a:t>
                      </a:r>
                      <a:r>
                        <a:rPr lang="en-GB" sz="900" dirty="0" smtClean="0">
                          <a:solidFill>
                            <a:schemeClr val="bg1"/>
                          </a:solidFill>
                          <a:effectLst/>
                        </a:rPr>
                        <a:t>roject</a:t>
                      </a:r>
                      <a:r>
                        <a:rPr lang="en-GB" sz="900" baseline="0" dirty="0" smtClean="0">
                          <a:solidFill>
                            <a:schemeClr val="bg1"/>
                          </a:solidFill>
                          <a:effectLst/>
                        </a:rPr>
                        <a:t> bids </a:t>
                      </a:r>
                      <a:r>
                        <a:rPr lang="en-GB" sz="900" dirty="0" smtClean="0">
                          <a:solidFill>
                            <a:schemeClr val="bg1"/>
                          </a:solidFill>
                          <a:effectLst/>
                        </a:rPr>
                        <a:t>permitted </a:t>
                      </a:r>
                      <a:r>
                        <a:rPr lang="en-GB" sz="900" dirty="0" smtClean="0">
                          <a:solidFill>
                            <a:schemeClr val="bg1"/>
                          </a:solidFill>
                          <a:effectLst/>
                          <a:latin typeface="Calibri"/>
                          <a:ea typeface="Calibri"/>
                          <a:cs typeface="Times New Roman"/>
                        </a:rPr>
                        <a:t>for</a:t>
                      </a:r>
                      <a:r>
                        <a:rPr lang="en-GB" sz="900" baseline="0" dirty="0" smtClean="0">
                          <a:solidFill>
                            <a:schemeClr val="bg1"/>
                          </a:solidFill>
                          <a:effectLst/>
                          <a:latin typeface="Calibri"/>
                          <a:ea typeface="Calibri"/>
                          <a:cs typeface="Times New Roman"/>
                        </a:rPr>
                        <a:t> LA</a:t>
                      </a:r>
                      <a:endParaRPr lang="en-GB" sz="1100" dirty="0">
                        <a:solidFill>
                          <a:schemeClr val="bg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161925">
                <a:tc>
                  <a:txBody>
                    <a:bodyPr/>
                    <a:lstStyle/>
                    <a:p>
                      <a:pPr>
                        <a:spcAft>
                          <a:spcPts val="0"/>
                        </a:spcAft>
                      </a:pPr>
                      <a:r>
                        <a:rPr lang="en-GB" sz="900" dirty="0">
                          <a:solidFill>
                            <a:schemeClr val="tx1"/>
                          </a:solidFill>
                          <a:effectLst/>
                        </a:rPr>
                        <a:t>Medium</a:t>
                      </a:r>
                      <a:endParaRPr lang="en-GB" sz="11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r">
                        <a:spcAft>
                          <a:spcPts val="0"/>
                        </a:spcAft>
                      </a:pPr>
                      <a:r>
                        <a:rPr lang="en-GB" sz="900" dirty="0">
                          <a:solidFill>
                            <a:schemeClr val="tx1"/>
                          </a:solidFill>
                          <a:effectLst/>
                        </a:rPr>
                        <a:t>4</a:t>
                      </a:r>
                      <a:endParaRPr lang="en-GB" sz="1100" dirty="0">
                        <a:solidFill>
                          <a:schemeClr val="tx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r h="161925">
                <a:tc>
                  <a:txBody>
                    <a:bodyPr/>
                    <a:lstStyle/>
                    <a:p>
                      <a:pPr>
                        <a:spcAft>
                          <a:spcPts val="0"/>
                        </a:spcAft>
                      </a:pPr>
                      <a:r>
                        <a:rPr lang="en-GB" sz="900" dirty="0">
                          <a:solidFill>
                            <a:schemeClr val="bg1"/>
                          </a:solidFill>
                          <a:effectLst/>
                        </a:rPr>
                        <a:t>High</a:t>
                      </a:r>
                      <a:endParaRPr lang="en-GB" sz="1100" dirty="0">
                        <a:solidFill>
                          <a:schemeClr val="bg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r">
                        <a:spcAft>
                          <a:spcPts val="0"/>
                        </a:spcAft>
                      </a:pPr>
                      <a:r>
                        <a:rPr lang="en-GB" sz="900" dirty="0">
                          <a:solidFill>
                            <a:schemeClr val="bg1"/>
                          </a:solidFill>
                          <a:effectLst/>
                        </a:rPr>
                        <a:t>6</a:t>
                      </a:r>
                      <a:endParaRPr lang="en-GB" sz="1100" dirty="0">
                        <a:solidFill>
                          <a:schemeClr val="bg1"/>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
        <p:nvSpPr>
          <p:cNvPr id="4" name="Rectangle 3"/>
          <p:cNvSpPr/>
          <p:nvPr/>
        </p:nvSpPr>
        <p:spPr>
          <a:xfrm>
            <a:off x="2582031" y="4436290"/>
            <a:ext cx="4199138" cy="2031325"/>
          </a:xfrm>
          <a:prstGeom prst="rect">
            <a:avLst/>
          </a:prstGeom>
          <a:ln w="9525">
            <a:solidFill>
              <a:schemeClr val="bg1">
                <a:lumMod val="50000"/>
              </a:schemeClr>
            </a:solidFill>
          </a:ln>
        </p:spPr>
        <p:txBody>
          <a:bodyPr wrap="square">
            <a:spAutoFit/>
          </a:bodyPr>
          <a:lstStyle/>
          <a:p>
            <a:r>
              <a:rPr lang="en-GB" sz="900" dirty="0" smtClean="0"/>
              <a:t>Eligibility </a:t>
            </a:r>
            <a:r>
              <a:rPr lang="en-GB" sz="900" dirty="0"/>
              <a:t>estimates </a:t>
            </a:r>
            <a:r>
              <a:rPr lang="en-GB" sz="900" dirty="0" smtClean="0"/>
              <a:t> should </a:t>
            </a:r>
            <a:r>
              <a:rPr lang="en-GB" sz="900" dirty="0"/>
              <a:t>be treated as indicative given the reliance on survey data and the uncertainty over future changes in population, employment and earnings. In </a:t>
            </a:r>
            <a:r>
              <a:rPr lang="en-GB" sz="900" dirty="0" smtClean="0"/>
              <a:t>addition, not </a:t>
            </a:r>
            <a:r>
              <a:rPr lang="en-GB" sz="900" dirty="0"/>
              <a:t>all eligible parents are expected to </a:t>
            </a:r>
            <a:r>
              <a:rPr lang="en-GB" sz="900" dirty="0" smtClean="0"/>
              <a:t>take up  the additional hours.</a:t>
            </a:r>
            <a:br>
              <a:rPr lang="en-GB" sz="900" dirty="0" smtClean="0"/>
            </a:br>
            <a:endParaRPr lang="en-GB" sz="900" dirty="0" smtClean="0"/>
          </a:p>
          <a:p>
            <a:r>
              <a:rPr lang="en-GB" sz="900" dirty="0" smtClean="0"/>
              <a:t>Note that take up of the first 15 hours is published annually based </a:t>
            </a:r>
            <a:r>
              <a:rPr lang="en-GB" sz="900" dirty="0"/>
              <a:t>on the Early Years Census and School </a:t>
            </a:r>
            <a:r>
              <a:rPr lang="en-GB" sz="900" dirty="0" smtClean="0"/>
              <a:t>Census. The other data sources are also updated on an annual basis and so estimates based on these are subject to change.</a:t>
            </a:r>
            <a:endParaRPr lang="en-GB" sz="900" dirty="0"/>
          </a:p>
          <a:p>
            <a:r>
              <a:rPr lang="en-GB" sz="900" b="1" dirty="0" smtClean="0"/>
              <a:t/>
            </a:r>
            <a:br>
              <a:rPr lang="en-GB" sz="900" b="1" dirty="0" smtClean="0"/>
            </a:br>
            <a:r>
              <a:rPr lang="en-GB" sz="900" b="1" dirty="0" smtClean="0"/>
              <a:t>Data Sources</a:t>
            </a:r>
            <a:endParaRPr lang="en-GB" sz="900" dirty="0"/>
          </a:p>
          <a:p>
            <a:r>
              <a:rPr lang="en-GB" sz="900" dirty="0"/>
              <a:t>Family Resources Survey 2012/13</a:t>
            </a:r>
          </a:p>
          <a:p>
            <a:r>
              <a:rPr lang="en-GB" sz="900" dirty="0"/>
              <a:t>Survey of Personal Incomes 2012-13</a:t>
            </a:r>
          </a:p>
          <a:p>
            <a:r>
              <a:rPr lang="en-GB" sz="900" dirty="0"/>
              <a:t>Annual Population Survey 2014</a:t>
            </a:r>
          </a:p>
          <a:p>
            <a:r>
              <a:rPr lang="en-GB" sz="900" dirty="0"/>
              <a:t>ONS population </a:t>
            </a:r>
            <a:r>
              <a:rPr lang="en-GB" sz="900" dirty="0" smtClean="0"/>
              <a:t>projections 2017-18 (mid-2012 based DfE </a:t>
            </a:r>
            <a:r>
              <a:rPr lang="en-GB" sz="900" dirty="0"/>
              <a:t>and OBR adjusted)</a:t>
            </a:r>
          </a:p>
          <a:p>
            <a:r>
              <a:rPr lang="en-GB" sz="900" dirty="0"/>
              <a:t>Early Years Census and School Census January 2015</a:t>
            </a:r>
          </a:p>
        </p:txBody>
      </p:sp>
      <p:sp>
        <p:nvSpPr>
          <p:cNvPr id="15" name="Rectangle 14"/>
          <p:cNvSpPr/>
          <p:nvPr/>
        </p:nvSpPr>
        <p:spPr>
          <a:xfrm>
            <a:off x="342997" y="2289547"/>
            <a:ext cx="936104" cy="1946687"/>
          </a:xfrm>
          <a:prstGeom prst="rect">
            <a:avLst/>
          </a:prstGeom>
          <a:ln>
            <a:solidFill>
              <a:schemeClr val="tx2"/>
            </a:solidFill>
          </a:ln>
        </p:spPr>
        <p:txBody>
          <a:bodyPr wrap="square">
            <a:spAutoFit/>
          </a:bodyPr>
          <a:lstStyle/>
          <a:p>
            <a:pPr lvl="0"/>
            <a:r>
              <a:rPr lang="en-GB" sz="1050" dirty="0">
                <a:solidFill>
                  <a:prstClr val="black"/>
                </a:solidFill>
              </a:rPr>
              <a:t>The first stage is to start from the </a:t>
            </a:r>
            <a:r>
              <a:rPr lang="en-GB" sz="1050" b="1" dirty="0">
                <a:solidFill>
                  <a:prstClr val="black"/>
                </a:solidFill>
              </a:rPr>
              <a:t>ONS population projections </a:t>
            </a:r>
            <a:r>
              <a:rPr lang="en-GB" sz="1050" dirty="0">
                <a:solidFill>
                  <a:prstClr val="black"/>
                </a:solidFill>
              </a:rPr>
              <a:t>for the number of 3</a:t>
            </a:r>
            <a:r>
              <a:rPr lang="en-GB" sz="1050" dirty="0" smtClean="0">
                <a:solidFill>
                  <a:prstClr val="black"/>
                </a:solidFill>
              </a:rPr>
              <a:t>- </a:t>
            </a:r>
            <a:r>
              <a:rPr lang="en-GB" sz="1050" dirty="0">
                <a:solidFill>
                  <a:prstClr val="black"/>
                </a:solidFill>
              </a:rPr>
              <a:t>and </a:t>
            </a:r>
            <a:r>
              <a:rPr lang="en-GB" sz="1050" dirty="0" smtClean="0">
                <a:solidFill>
                  <a:prstClr val="black"/>
                </a:solidFill>
              </a:rPr>
              <a:t>4-year-olds.</a:t>
            </a:r>
          </a:p>
          <a:p>
            <a:pPr lvl="0"/>
            <a:r>
              <a:rPr lang="en-GB" sz="400" dirty="0" smtClean="0">
                <a:solidFill>
                  <a:prstClr val="black"/>
                </a:solidFill>
              </a:rPr>
              <a:t/>
            </a:r>
            <a:br>
              <a:rPr lang="en-GB" sz="400" dirty="0" smtClean="0">
                <a:solidFill>
                  <a:prstClr val="black"/>
                </a:solidFill>
              </a:rPr>
            </a:br>
            <a:endParaRPr lang="en-GB" sz="1050" dirty="0" smtClean="0">
              <a:solidFill>
                <a:prstClr val="black"/>
              </a:solidFill>
            </a:endParaRPr>
          </a:p>
        </p:txBody>
      </p:sp>
      <p:sp>
        <p:nvSpPr>
          <p:cNvPr id="16" name="Rectangle 15"/>
          <p:cNvSpPr/>
          <p:nvPr/>
        </p:nvSpPr>
        <p:spPr>
          <a:xfrm>
            <a:off x="1331637" y="2289548"/>
            <a:ext cx="1197854" cy="1946687"/>
          </a:xfrm>
          <a:prstGeom prst="rect">
            <a:avLst/>
          </a:prstGeom>
          <a:ln>
            <a:solidFill>
              <a:schemeClr val="tx2"/>
            </a:solidFill>
          </a:ln>
        </p:spPr>
        <p:txBody>
          <a:bodyPr wrap="square">
            <a:spAutoFit/>
          </a:bodyPr>
          <a:lstStyle/>
          <a:p>
            <a:pPr lvl="0"/>
            <a:r>
              <a:rPr lang="en-GB" sz="1050" dirty="0" smtClean="0">
                <a:solidFill>
                  <a:prstClr val="black"/>
                </a:solidFill>
              </a:rPr>
              <a:t>The SC/EYC are used to identify the proportion of </a:t>
            </a:r>
            <a:r>
              <a:rPr lang="en-GB" sz="1050" b="1" dirty="0" smtClean="0">
                <a:solidFill>
                  <a:prstClr val="black"/>
                </a:solidFill>
              </a:rPr>
              <a:t>4-year-olds </a:t>
            </a:r>
            <a:r>
              <a:rPr lang="en-GB" sz="1050" b="1" dirty="0">
                <a:solidFill>
                  <a:prstClr val="black"/>
                </a:solidFill>
              </a:rPr>
              <a:t>attending reception classes</a:t>
            </a:r>
            <a:r>
              <a:rPr lang="en-GB" sz="1050" dirty="0">
                <a:solidFill>
                  <a:prstClr val="black"/>
                </a:solidFill>
              </a:rPr>
              <a:t>, </a:t>
            </a:r>
            <a:r>
              <a:rPr lang="en-GB" sz="1050" dirty="0" smtClean="0">
                <a:solidFill>
                  <a:prstClr val="black"/>
                </a:solidFill>
              </a:rPr>
              <a:t>who are </a:t>
            </a:r>
            <a:r>
              <a:rPr lang="en-GB" sz="1050" dirty="0">
                <a:solidFill>
                  <a:prstClr val="black"/>
                </a:solidFill>
              </a:rPr>
              <a:t>then removed </a:t>
            </a:r>
            <a:r>
              <a:rPr lang="en-GB" sz="1050" dirty="0" smtClean="0">
                <a:solidFill>
                  <a:prstClr val="black"/>
                </a:solidFill>
              </a:rPr>
              <a:t>from the population as </a:t>
            </a:r>
            <a:r>
              <a:rPr lang="en-GB" sz="1050" dirty="0">
                <a:solidFill>
                  <a:prstClr val="black"/>
                </a:solidFill>
              </a:rPr>
              <a:t>they are not eligible for additional hours</a:t>
            </a:r>
            <a:r>
              <a:rPr lang="en-GB" sz="1050" dirty="0" smtClean="0">
                <a:solidFill>
                  <a:prstClr val="black"/>
                </a:solidFill>
              </a:rPr>
              <a:t>.</a:t>
            </a:r>
            <a:br>
              <a:rPr lang="en-GB" sz="1050" dirty="0" smtClean="0">
                <a:solidFill>
                  <a:prstClr val="black"/>
                </a:solidFill>
              </a:rPr>
            </a:br>
            <a:endParaRPr lang="en-GB" sz="400" dirty="0">
              <a:solidFill>
                <a:prstClr val="black"/>
              </a:solidFill>
            </a:endParaRPr>
          </a:p>
        </p:txBody>
      </p:sp>
      <p:sp>
        <p:nvSpPr>
          <p:cNvPr id="17" name="Rectangle 16"/>
          <p:cNvSpPr/>
          <p:nvPr/>
        </p:nvSpPr>
        <p:spPr>
          <a:xfrm>
            <a:off x="2582031" y="2297243"/>
            <a:ext cx="1382575" cy="1938992"/>
          </a:xfrm>
          <a:prstGeom prst="rect">
            <a:avLst/>
          </a:prstGeom>
          <a:ln>
            <a:solidFill>
              <a:schemeClr val="tx2"/>
            </a:solidFill>
          </a:ln>
        </p:spPr>
        <p:txBody>
          <a:bodyPr wrap="square">
            <a:spAutoFit/>
          </a:bodyPr>
          <a:lstStyle/>
          <a:p>
            <a:r>
              <a:rPr lang="en-GB" sz="1000" dirty="0">
                <a:solidFill>
                  <a:prstClr val="black"/>
                </a:solidFill>
              </a:rPr>
              <a:t>A </a:t>
            </a:r>
            <a:r>
              <a:rPr lang="en-GB" sz="1000" b="1" dirty="0">
                <a:solidFill>
                  <a:prstClr val="black"/>
                </a:solidFill>
              </a:rPr>
              <a:t>national estimate of the eligibility</a:t>
            </a:r>
            <a:r>
              <a:rPr lang="en-GB" sz="1000" dirty="0">
                <a:solidFill>
                  <a:prstClr val="black"/>
                </a:solidFill>
              </a:rPr>
              <a:t> rate is calculated using the FRS to identify the proportion of 3</a:t>
            </a:r>
            <a:r>
              <a:rPr lang="en-GB" sz="1000" dirty="0" smtClean="0">
                <a:solidFill>
                  <a:prstClr val="black"/>
                </a:solidFill>
              </a:rPr>
              <a:t>- </a:t>
            </a:r>
            <a:r>
              <a:rPr lang="en-GB" sz="1000" dirty="0">
                <a:solidFill>
                  <a:prstClr val="black"/>
                </a:solidFill>
              </a:rPr>
              <a:t>and 4</a:t>
            </a:r>
            <a:r>
              <a:rPr lang="en-GB" sz="1000" dirty="0" smtClean="0">
                <a:solidFill>
                  <a:prstClr val="black"/>
                </a:solidFill>
              </a:rPr>
              <a:t>-year-olds </a:t>
            </a:r>
            <a:r>
              <a:rPr lang="en-GB" sz="1000" dirty="0">
                <a:solidFill>
                  <a:prstClr val="black"/>
                </a:solidFill>
              </a:rPr>
              <a:t>with parents meeting the lower earnings eligibility criteria of 16 </a:t>
            </a:r>
            <a:r>
              <a:rPr lang="en-GB" sz="1000" dirty="0" smtClean="0">
                <a:solidFill>
                  <a:prstClr val="black"/>
                </a:solidFill>
              </a:rPr>
              <a:t>times the national </a:t>
            </a:r>
            <a:r>
              <a:rPr lang="en-GB" sz="1000" dirty="0">
                <a:solidFill>
                  <a:prstClr val="black"/>
                </a:solidFill>
              </a:rPr>
              <a:t>minimum </a:t>
            </a:r>
            <a:r>
              <a:rPr lang="en-GB" sz="1000" dirty="0" smtClean="0">
                <a:solidFill>
                  <a:prstClr val="black"/>
                </a:solidFill>
              </a:rPr>
              <a:t>wage/national  living wage per week. </a:t>
            </a:r>
          </a:p>
        </p:txBody>
      </p:sp>
      <p:sp>
        <p:nvSpPr>
          <p:cNvPr id="18" name="Rectangle 17"/>
          <p:cNvSpPr/>
          <p:nvPr/>
        </p:nvSpPr>
        <p:spPr>
          <a:xfrm>
            <a:off x="4015229" y="2297243"/>
            <a:ext cx="1296144" cy="1938992"/>
          </a:xfrm>
          <a:prstGeom prst="rect">
            <a:avLst/>
          </a:prstGeom>
          <a:ln>
            <a:solidFill>
              <a:schemeClr val="tx2"/>
            </a:solidFill>
          </a:ln>
        </p:spPr>
        <p:txBody>
          <a:bodyPr wrap="square">
            <a:spAutoFit/>
          </a:bodyPr>
          <a:lstStyle/>
          <a:p>
            <a:r>
              <a:rPr lang="en-GB" sz="1050" dirty="0">
                <a:solidFill>
                  <a:prstClr val="black"/>
                </a:solidFill>
              </a:rPr>
              <a:t>The SPI is then used to estimate the proportion of the </a:t>
            </a:r>
            <a:r>
              <a:rPr lang="en-GB" sz="1050" b="1" dirty="0">
                <a:solidFill>
                  <a:prstClr val="black"/>
                </a:solidFill>
              </a:rPr>
              <a:t>eligible population who earn above £100,000 </a:t>
            </a:r>
            <a:r>
              <a:rPr lang="en-GB" sz="1050" dirty="0">
                <a:solidFill>
                  <a:prstClr val="black"/>
                </a:solidFill>
              </a:rPr>
              <a:t>and these children are removed from the FRS estimate of eligibility. </a:t>
            </a:r>
            <a:endParaRPr lang="en-GB" sz="1050" dirty="0" smtClean="0">
              <a:solidFill>
                <a:prstClr val="black"/>
              </a:solidFill>
            </a:endParaRPr>
          </a:p>
          <a:p>
            <a:r>
              <a:rPr lang="en-GB" sz="700" dirty="0" smtClean="0">
                <a:solidFill>
                  <a:prstClr val="black"/>
                </a:solidFill>
              </a:rPr>
              <a:t/>
            </a:r>
            <a:br>
              <a:rPr lang="en-GB" sz="700" dirty="0" smtClean="0">
                <a:solidFill>
                  <a:prstClr val="black"/>
                </a:solidFill>
              </a:rPr>
            </a:br>
            <a:r>
              <a:rPr lang="en-GB" sz="100" dirty="0" smtClean="0">
                <a:solidFill>
                  <a:prstClr val="black"/>
                </a:solidFill>
              </a:rPr>
              <a:t/>
            </a:r>
            <a:br>
              <a:rPr lang="en-GB" sz="100" dirty="0" smtClean="0">
                <a:solidFill>
                  <a:prstClr val="black"/>
                </a:solidFill>
              </a:rPr>
            </a:br>
            <a:endParaRPr lang="en-GB" sz="700" dirty="0">
              <a:solidFill>
                <a:prstClr val="black"/>
              </a:solidFill>
            </a:endParaRPr>
          </a:p>
        </p:txBody>
      </p:sp>
      <p:sp>
        <p:nvSpPr>
          <p:cNvPr id="19" name="Rectangle 18"/>
          <p:cNvSpPr/>
          <p:nvPr/>
        </p:nvSpPr>
        <p:spPr>
          <a:xfrm>
            <a:off x="5363911" y="2612714"/>
            <a:ext cx="1417259" cy="1623521"/>
          </a:xfrm>
          <a:prstGeom prst="rect">
            <a:avLst/>
          </a:prstGeom>
          <a:ln>
            <a:solidFill>
              <a:schemeClr val="tx2"/>
            </a:solidFill>
          </a:ln>
        </p:spPr>
        <p:txBody>
          <a:bodyPr wrap="square">
            <a:spAutoFit/>
          </a:bodyPr>
          <a:lstStyle/>
          <a:p>
            <a:pPr lvl="0"/>
            <a:r>
              <a:rPr lang="en-GB" sz="1050" dirty="0">
                <a:solidFill>
                  <a:prstClr val="black"/>
                </a:solidFill>
              </a:rPr>
              <a:t>Finally the proportion eligible is applied to the </a:t>
            </a:r>
            <a:r>
              <a:rPr lang="en-GB" sz="1050" b="1" dirty="0">
                <a:solidFill>
                  <a:prstClr val="black"/>
                </a:solidFill>
              </a:rPr>
              <a:t>ONS population projections</a:t>
            </a:r>
            <a:r>
              <a:rPr lang="en-GB" sz="1050" dirty="0">
                <a:solidFill>
                  <a:prstClr val="black"/>
                </a:solidFill>
              </a:rPr>
              <a:t>, having removed children who attend reception classes, to give the number of eligible children as 390,000</a:t>
            </a:r>
            <a:r>
              <a:rPr lang="en-GB" sz="1050" dirty="0" smtClean="0">
                <a:solidFill>
                  <a:prstClr val="black"/>
                </a:solidFill>
              </a:rPr>
              <a:t>.</a:t>
            </a:r>
            <a:br>
              <a:rPr lang="en-GB" sz="1050" dirty="0" smtClean="0">
                <a:solidFill>
                  <a:prstClr val="black"/>
                </a:solidFill>
              </a:rPr>
            </a:br>
            <a:r>
              <a:rPr lang="en-GB" sz="100" dirty="0" smtClean="0">
                <a:solidFill>
                  <a:prstClr val="black"/>
                </a:solidFill>
              </a:rPr>
              <a:t/>
            </a:r>
            <a:br>
              <a:rPr lang="en-GB" sz="100" dirty="0" smtClean="0">
                <a:solidFill>
                  <a:prstClr val="black"/>
                </a:solidFill>
              </a:rPr>
            </a:br>
            <a:r>
              <a:rPr lang="en-GB" sz="200" dirty="0" smtClean="0">
                <a:solidFill>
                  <a:prstClr val="black"/>
                </a:solidFill>
              </a:rPr>
              <a:t/>
            </a:r>
            <a:br>
              <a:rPr lang="en-GB" sz="200" dirty="0" smtClean="0">
                <a:solidFill>
                  <a:prstClr val="black"/>
                </a:solidFill>
              </a:rPr>
            </a:br>
            <a:endParaRPr lang="en-GB" sz="200" dirty="0" smtClean="0">
              <a:solidFill>
                <a:prstClr val="black"/>
              </a:solidFill>
            </a:endParaRPr>
          </a:p>
        </p:txBody>
      </p:sp>
      <p:sp>
        <p:nvSpPr>
          <p:cNvPr id="20" name="Rectangle 19"/>
          <p:cNvSpPr/>
          <p:nvPr/>
        </p:nvSpPr>
        <p:spPr>
          <a:xfrm>
            <a:off x="6833707" y="2297243"/>
            <a:ext cx="1872208" cy="4170372"/>
          </a:xfrm>
          <a:prstGeom prst="rect">
            <a:avLst/>
          </a:prstGeom>
          <a:ln>
            <a:solidFill>
              <a:schemeClr val="tx2"/>
            </a:solidFill>
          </a:ln>
        </p:spPr>
        <p:txBody>
          <a:bodyPr wrap="square">
            <a:spAutoFit/>
          </a:bodyPr>
          <a:lstStyle/>
          <a:p>
            <a:pPr lvl="0"/>
            <a:r>
              <a:rPr lang="en-GB" sz="1050" dirty="0">
                <a:solidFill>
                  <a:prstClr val="black"/>
                </a:solidFill>
              </a:rPr>
              <a:t>The FRS sample size is not sufficient for local authority level analysis and therefore </a:t>
            </a:r>
            <a:r>
              <a:rPr lang="en-GB" sz="1050" b="1" dirty="0">
                <a:solidFill>
                  <a:prstClr val="black"/>
                </a:solidFill>
              </a:rPr>
              <a:t>the APS is used to estimate eligibility at sub-national level</a:t>
            </a:r>
            <a:r>
              <a:rPr lang="en-GB" sz="1050" dirty="0">
                <a:solidFill>
                  <a:prstClr val="black"/>
                </a:solidFill>
              </a:rPr>
              <a:t>. The APS does not have reliable information on earnings and there are still some limits due to small sample size, which mean that we can only approximate to the eligible population in each local authority. The proxy used is the number of children aged under 16 where parents are usually working at least 16 hours per week. The proportion of these children in each local authority is then applied to the national eligibility estimate of 390,000 in order to get a figure for the number of </a:t>
            </a:r>
            <a:r>
              <a:rPr lang="en-GB" sz="1050" dirty="0" smtClean="0">
                <a:solidFill>
                  <a:prstClr val="black"/>
                </a:solidFill>
              </a:rPr>
              <a:t>3- </a:t>
            </a:r>
            <a:r>
              <a:rPr lang="en-GB" sz="1050" dirty="0">
                <a:solidFill>
                  <a:prstClr val="black"/>
                </a:solidFill>
              </a:rPr>
              <a:t>and </a:t>
            </a:r>
            <a:r>
              <a:rPr lang="en-GB" sz="1050" dirty="0" smtClean="0">
                <a:solidFill>
                  <a:prstClr val="black"/>
                </a:solidFill>
              </a:rPr>
              <a:t>4-year-olds </a:t>
            </a:r>
            <a:r>
              <a:rPr lang="en-GB" sz="1050" dirty="0">
                <a:solidFill>
                  <a:prstClr val="black"/>
                </a:solidFill>
              </a:rPr>
              <a:t>eligible in each local authority</a:t>
            </a:r>
            <a:r>
              <a:rPr lang="en-GB" sz="1050" dirty="0" smtClean="0">
                <a:solidFill>
                  <a:prstClr val="black"/>
                </a:solidFill>
              </a:rPr>
              <a:t>.</a:t>
            </a:r>
            <a:br>
              <a:rPr lang="en-GB" sz="1050" dirty="0" smtClean="0">
                <a:solidFill>
                  <a:prstClr val="black"/>
                </a:solidFill>
              </a:rPr>
            </a:br>
            <a:r>
              <a:rPr lang="en-GB" sz="100" dirty="0" smtClean="0">
                <a:solidFill>
                  <a:prstClr val="black"/>
                </a:solidFill>
              </a:rPr>
              <a:t/>
            </a:r>
            <a:br>
              <a:rPr lang="en-GB" sz="100" dirty="0" smtClean="0">
                <a:solidFill>
                  <a:prstClr val="black"/>
                </a:solidFill>
              </a:rPr>
            </a:br>
            <a:r>
              <a:rPr lang="en-GB" sz="500" dirty="0" smtClean="0">
                <a:solidFill>
                  <a:prstClr val="black"/>
                </a:solidFill>
              </a:rPr>
              <a:t/>
            </a:r>
            <a:br>
              <a:rPr lang="en-GB" sz="500" dirty="0" smtClean="0">
                <a:solidFill>
                  <a:prstClr val="black"/>
                </a:solidFill>
              </a:rPr>
            </a:br>
            <a:r>
              <a:rPr lang="en-GB" sz="500" dirty="0" smtClean="0">
                <a:solidFill>
                  <a:prstClr val="black"/>
                </a:solidFill>
              </a:rPr>
              <a:t/>
            </a:r>
            <a:br>
              <a:rPr lang="en-GB" sz="500" dirty="0" smtClean="0">
                <a:solidFill>
                  <a:prstClr val="black"/>
                </a:solidFill>
              </a:rPr>
            </a:br>
            <a:r>
              <a:rPr lang="en-GB" sz="100" dirty="0" smtClean="0">
                <a:solidFill>
                  <a:prstClr val="black"/>
                </a:solidFill>
              </a:rPr>
              <a:t/>
            </a:r>
            <a:br>
              <a:rPr lang="en-GB" sz="100" dirty="0" smtClean="0">
                <a:solidFill>
                  <a:prstClr val="black"/>
                </a:solidFill>
              </a:rPr>
            </a:br>
            <a:endParaRPr lang="en-GB" sz="100" dirty="0">
              <a:solidFill>
                <a:prstClr val="black"/>
              </a:solidFill>
            </a:endParaRPr>
          </a:p>
        </p:txBody>
      </p:sp>
      <p:sp>
        <p:nvSpPr>
          <p:cNvPr id="3" name="TextBox 2"/>
          <p:cNvSpPr txBox="1"/>
          <p:nvPr/>
        </p:nvSpPr>
        <p:spPr>
          <a:xfrm>
            <a:off x="343000" y="6597932"/>
            <a:ext cx="7901408" cy="215444"/>
          </a:xfrm>
          <a:prstGeom prst="rect">
            <a:avLst/>
          </a:prstGeom>
          <a:noFill/>
        </p:spPr>
        <p:txBody>
          <a:bodyPr wrap="square" rtlCol="0">
            <a:spAutoFit/>
          </a:bodyPr>
          <a:lstStyle/>
          <a:p>
            <a:pPr lvl="0"/>
            <a:r>
              <a:rPr lang="en-GB" sz="800" dirty="0" smtClean="0">
                <a:solidFill>
                  <a:schemeClr val="tx1">
                    <a:lumMod val="85000"/>
                    <a:lumOff val="15000"/>
                  </a:schemeClr>
                </a:solidFill>
              </a:rPr>
              <a:t>Please note: </a:t>
            </a:r>
            <a:r>
              <a:rPr lang="en-US" sz="800" dirty="0">
                <a:solidFill>
                  <a:schemeClr val="tx1">
                    <a:lumMod val="85000"/>
                    <a:lumOff val="15000"/>
                  </a:schemeClr>
                </a:solidFill>
              </a:rPr>
              <a:t>This Presentation may not be reproduced, </a:t>
            </a:r>
            <a:r>
              <a:rPr lang="en-US" sz="800" dirty="0" smtClean="0">
                <a:solidFill>
                  <a:schemeClr val="tx1">
                    <a:lumMod val="85000"/>
                    <a:lumOff val="15000"/>
                  </a:schemeClr>
                </a:solidFill>
              </a:rPr>
              <a:t>retransmitted </a:t>
            </a:r>
            <a:r>
              <a:rPr lang="en-US" sz="800" dirty="0">
                <a:solidFill>
                  <a:schemeClr val="tx1">
                    <a:lumMod val="85000"/>
                    <a:lumOff val="15000"/>
                  </a:schemeClr>
                </a:solidFill>
              </a:rPr>
              <a:t>or </a:t>
            </a:r>
            <a:r>
              <a:rPr lang="en-US" sz="800" dirty="0" smtClean="0">
                <a:solidFill>
                  <a:schemeClr val="tx1">
                    <a:lumMod val="85000"/>
                    <a:lumOff val="15000"/>
                  </a:schemeClr>
                </a:solidFill>
              </a:rPr>
              <a:t> further </a:t>
            </a:r>
            <a:r>
              <a:rPr lang="en-US" sz="800" dirty="0">
                <a:solidFill>
                  <a:schemeClr val="tx1">
                    <a:lumMod val="85000"/>
                    <a:lumOff val="15000"/>
                  </a:schemeClr>
                </a:solidFill>
              </a:rPr>
              <a:t>distributed to the press or any other person or published, in whole or in part, for any purpose.</a:t>
            </a:r>
          </a:p>
        </p:txBody>
      </p:sp>
      <p:sp>
        <p:nvSpPr>
          <p:cNvPr id="28" name="Rectangle 27"/>
          <p:cNvSpPr/>
          <p:nvPr/>
        </p:nvSpPr>
        <p:spPr>
          <a:xfrm>
            <a:off x="342999" y="260648"/>
            <a:ext cx="8362916" cy="279071"/>
          </a:xfrm>
          <a:prstGeom prst="rect">
            <a:avLst/>
          </a:prstGeom>
          <a:solidFill>
            <a:srgbClr val="104F75"/>
          </a:solidFill>
          <a:ln>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ESTIMATING </a:t>
            </a:r>
            <a:r>
              <a:rPr lang="en-GB" dirty="0" smtClean="0">
                <a:solidFill>
                  <a:schemeClr val="bg1"/>
                </a:solidFill>
              </a:rPr>
              <a:t>ELIGIBILITY FOR 30 HOURS BY LOCAL </a:t>
            </a:r>
            <a:r>
              <a:rPr lang="en-GB" dirty="0">
                <a:solidFill>
                  <a:schemeClr val="bg1"/>
                </a:solidFill>
              </a:rPr>
              <a:t>AUTHORITY </a:t>
            </a:r>
          </a:p>
        </p:txBody>
      </p:sp>
      <p:sp>
        <p:nvSpPr>
          <p:cNvPr id="30" name="Rectangle 29"/>
          <p:cNvSpPr/>
          <p:nvPr/>
        </p:nvSpPr>
        <p:spPr>
          <a:xfrm>
            <a:off x="342999" y="692696"/>
            <a:ext cx="8362916" cy="523220"/>
          </a:xfrm>
          <a:prstGeom prst="rect">
            <a:avLst/>
          </a:prstGeom>
          <a:ln w="19050">
            <a:solidFill>
              <a:srgbClr val="104F75"/>
            </a:solidFill>
          </a:ln>
        </p:spPr>
        <p:txBody>
          <a:bodyPr wrap="square">
            <a:spAutoFit/>
          </a:bodyPr>
          <a:lstStyle/>
          <a:p>
            <a:pPr lvl="0"/>
            <a:r>
              <a:rPr lang="en-GB" sz="1400" dirty="0">
                <a:solidFill>
                  <a:prstClr val="black"/>
                </a:solidFill>
              </a:rPr>
              <a:t>The calculation of eligibility estimates for 30 hours of childcare is not straightforward and relies on </a:t>
            </a:r>
            <a:r>
              <a:rPr lang="en-GB" sz="1400" b="1" dirty="0">
                <a:solidFill>
                  <a:prstClr val="black"/>
                </a:solidFill>
              </a:rPr>
              <a:t>several sources of data</a:t>
            </a:r>
            <a:r>
              <a:rPr lang="en-GB" sz="1400" dirty="0">
                <a:solidFill>
                  <a:prstClr val="black"/>
                </a:solidFill>
              </a:rPr>
              <a:t>. The number of 3</a:t>
            </a:r>
            <a:r>
              <a:rPr lang="en-GB" sz="1400" dirty="0" smtClean="0">
                <a:solidFill>
                  <a:prstClr val="black"/>
                </a:solidFill>
              </a:rPr>
              <a:t>- </a:t>
            </a:r>
            <a:r>
              <a:rPr lang="en-GB" sz="1400" dirty="0">
                <a:solidFill>
                  <a:prstClr val="black"/>
                </a:solidFill>
              </a:rPr>
              <a:t>and </a:t>
            </a:r>
            <a:r>
              <a:rPr lang="en-GB" sz="1400" dirty="0" smtClean="0">
                <a:solidFill>
                  <a:prstClr val="black"/>
                </a:solidFill>
              </a:rPr>
              <a:t>4-year-olds </a:t>
            </a:r>
            <a:r>
              <a:rPr lang="en-GB" sz="1400" dirty="0">
                <a:solidFill>
                  <a:prstClr val="black"/>
                </a:solidFill>
              </a:rPr>
              <a:t>eligible for the additional hours </a:t>
            </a:r>
            <a:r>
              <a:rPr lang="en-GB" sz="1400" b="1" dirty="0">
                <a:solidFill>
                  <a:prstClr val="black"/>
                </a:solidFill>
              </a:rPr>
              <a:t>is estimated </a:t>
            </a:r>
            <a:r>
              <a:rPr lang="en-GB" sz="1400" dirty="0" smtClean="0">
                <a:solidFill>
                  <a:prstClr val="black"/>
                </a:solidFill>
              </a:rPr>
              <a:t>using:</a:t>
            </a:r>
            <a:endParaRPr lang="en-GB" sz="1400" dirty="0">
              <a:solidFill>
                <a:prstClr val="black"/>
              </a:solidFill>
            </a:endParaRPr>
          </a:p>
        </p:txBody>
      </p:sp>
      <p:sp>
        <p:nvSpPr>
          <p:cNvPr id="31" name="Rectangle 30"/>
          <p:cNvSpPr/>
          <p:nvPr/>
        </p:nvSpPr>
        <p:spPr>
          <a:xfrm>
            <a:off x="342999" y="1299971"/>
            <a:ext cx="936104" cy="646331"/>
          </a:xfrm>
          <a:prstGeom prst="rect">
            <a:avLst/>
          </a:prstGeom>
          <a:solidFill>
            <a:srgbClr val="CFDCE3"/>
          </a:solidFill>
          <a:ln w="19050">
            <a:solidFill>
              <a:srgbClr val="104F75"/>
            </a:solidFill>
          </a:ln>
        </p:spPr>
        <p:txBody>
          <a:bodyPr wrap="square">
            <a:spAutoFit/>
          </a:bodyPr>
          <a:lstStyle/>
          <a:p>
            <a:r>
              <a:rPr lang="en-GB" sz="1200" b="1" dirty="0">
                <a:solidFill>
                  <a:srgbClr val="104F75"/>
                </a:solidFill>
              </a:rPr>
              <a:t>ONS population projections</a:t>
            </a:r>
            <a:endParaRPr lang="en-GB" b="1" dirty="0">
              <a:solidFill>
                <a:srgbClr val="104F75"/>
              </a:solidFill>
            </a:endParaRPr>
          </a:p>
        </p:txBody>
      </p:sp>
      <p:sp>
        <p:nvSpPr>
          <p:cNvPr id="36" name="Rectangle 35"/>
          <p:cNvSpPr/>
          <p:nvPr/>
        </p:nvSpPr>
        <p:spPr>
          <a:xfrm>
            <a:off x="4015229" y="1299972"/>
            <a:ext cx="1296144" cy="646331"/>
          </a:xfrm>
          <a:prstGeom prst="rect">
            <a:avLst/>
          </a:prstGeom>
          <a:solidFill>
            <a:srgbClr val="407291"/>
          </a:solidFill>
          <a:ln w="19050">
            <a:solidFill>
              <a:srgbClr val="002060"/>
            </a:solidFill>
          </a:ln>
        </p:spPr>
        <p:txBody>
          <a:bodyPr wrap="square">
            <a:spAutoFit/>
          </a:bodyPr>
          <a:lstStyle/>
          <a:p>
            <a:r>
              <a:rPr lang="en-GB" sz="1200" b="1" dirty="0">
                <a:solidFill>
                  <a:schemeClr val="bg1"/>
                </a:solidFill>
              </a:rPr>
              <a:t>Survey </a:t>
            </a:r>
            <a:r>
              <a:rPr lang="en-GB" sz="1200" b="1" dirty="0" smtClean="0">
                <a:solidFill>
                  <a:schemeClr val="bg1"/>
                </a:solidFill>
              </a:rPr>
              <a:t>of Personal </a:t>
            </a:r>
            <a:r>
              <a:rPr lang="en-GB" sz="1200" b="1" dirty="0">
                <a:solidFill>
                  <a:schemeClr val="bg1"/>
                </a:solidFill>
              </a:rPr>
              <a:t>Incomes (SPI)</a:t>
            </a:r>
            <a:endParaRPr lang="en-GB" b="1" dirty="0">
              <a:solidFill>
                <a:schemeClr val="bg1"/>
              </a:solidFill>
            </a:endParaRPr>
          </a:p>
        </p:txBody>
      </p:sp>
      <p:sp>
        <p:nvSpPr>
          <p:cNvPr id="29" name="Rectangle 28"/>
          <p:cNvSpPr/>
          <p:nvPr/>
        </p:nvSpPr>
        <p:spPr>
          <a:xfrm>
            <a:off x="343001" y="4436290"/>
            <a:ext cx="2186495" cy="246221"/>
          </a:xfrm>
          <a:prstGeom prst="rect">
            <a:avLst/>
          </a:prstGeom>
          <a:solidFill>
            <a:schemeClr val="accent1">
              <a:lumMod val="75000"/>
            </a:schemeClr>
          </a:solidFill>
          <a:ln w="9525">
            <a:solidFill>
              <a:schemeClr val="tx2"/>
            </a:solidFill>
          </a:ln>
        </p:spPr>
        <p:txBody>
          <a:bodyPr wrap="square">
            <a:spAutoFit/>
          </a:bodyPr>
          <a:lstStyle/>
          <a:p>
            <a:pPr algn="ctr"/>
            <a:r>
              <a:rPr lang="en-GB" sz="1000" b="1" dirty="0" smtClean="0">
                <a:solidFill>
                  <a:schemeClr val="bg1"/>
                </a:solidFill>
              </a:rPr>
              <a:t>LA ELIGIBILITY AND PROJECT LIMIT</a:t>
            </a:r>
          </a:p>
        </p:txBody>
      </p:sp>
    </p:spTree>
    <p:extLst>
      <p:ext uri="{BB962C8B-B14F-4D97-AF65-F5344CB8AC3E}">
        <p14:creationId xmlns:p14="http://schemas.microsoft.com/office/powerpoint/2010/main" val="419073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fcff89b5-5d6d-4e65-a829-6f4a98dd03af" ContentTypeId="0x0101007F645D6FBA204A029FECB8BFC6578C39005279853530254253B886E13194843F8A003AA4A7828D8545A79A93568021812356" PreviousValue="false"/>
</file>

<file path=customXml/item3.xml><?xml version="1.0" encoding="utf-8"?>
<p:properties xmlns:p="http://schemas.microsoft.com/office/2006/metadata/properties" xmlns:xsi="http://www.w3.org/2001/XMLSchema-instance" xmlns:pc="http://schemas.microsoft.com/office/infopath/2007/PartnerControls">
  <documentManagement>
    <IWPFunctionTaxHTField0 xmlns="aeb8ab6c-1d2d-4d8d-84d8-fff70fa976f0">
      <Terms xmlns="http://schemas.microsoft.com/office/infopath/2007/PartnerControls"/>
    </IWPFunctionTaxHTField0>
    <IWPContributor xmlns="aeb8ab6c-1d2d-4d8d-84d8-fff70fa976f0">
      <UserInfo>
        <DisplayName/>
        <AccountId xsi:nil="true"/>
        <AccountType/>
      </UserInfo>
    </IWPContributor>
    <IWPSiteTypeTaxHTField0 xmlns="aeb8ab6c-1d2d-4d8d-84d8-fff70fa976f0">
      <Terms xmlns="http://schemas.microsoft.com/office/infopath/2007/PartnerControls"/>
    </IWPSiteTypeTaxHTField0>
    <IWPOwnerTaxHTField0 xmlns="aeb8ab6c-1d2d-4d8d-84d8-fff70fa976f0">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IWPOwnerTaxHTField0>
    <IWPSubjectTaxHTField0 xmlns="aeb8ab6c-1d2d-4d8d-84d8-fff70fa976f0">
      <Terms xmlns="http://schemas.microsoft.com/office/infopath/2007/PartnerControls"/>
    </IWPSubjectTaxHTField0>
    <IWPOrganisationalUnitTaxHTField0 xmlns="aeb8ab6c-1d2d-4d8d-84d8-fff70fa976f0">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IWPOrganisationalUnitTaxHTField0>
    <_dlc_DocId xmlns="b8cb3cbd-ce5c-4a72-9da4-9013f91c5903">C2HUUFTHRAUH-9-10808</_dlc_DocId>
    <TaxCatchAll xmlns="b8cb3cbd-ce5c-4a72-9da4-9013f91c5903">
      <Value>3</Value>
      <Value>2</Value>
      <Value>1</Value>
    </TaxCatchAll>
    <_dlc_DocIdUrl xmlns="b8cb3cbd-ce5c-4a72-9da4-9013f91c5903">
      <Url>http://workplaces/sites/ey/_layouts/DocIdRedir.aspx?ID=C2HUUFTHRAUH-9-10808</Url>
      <Description>C2HUUFTHRAUH-9-10808</Description>
    </_dlc_DocIdUrl>
    <Comments xmlns="http://schemas.microsoft.com/sharepoint/v3" xsi:nil="true"/>
    <IWPRightsProtectiveMarkingTaxHTField0 xmlns="aeb8ab6c-1d2d-4d8d-84d8-fff70fa976f0">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IWPRightsProtectiveMarkingTaxHTField0>
  </documentManagement>
</p:properties>
</file>

<file path=customXml/item4.xml><?xml version="1.0" encoding="utf-8"?>
<ct:contentTypeSchema xmlns:ct="http://schemas.microsoft.com/office/2006/metadata/contentType" xmlns:ma="http://schemas.microsoft.com/office/2006/metadata/properties/metaAttributes" ct:_="" ma:_="" ma:contentTypeName="Unmanaged Document" ma:contentTypeID="0x0101007F645D6FBA204A029FECB8BFC6578C39005279853530254253B886E13194843F8A003AA4A7828D8545A79A935680218123560067C26F37676F7745B342B6E15DEE8B8E" ma:contentTypeVersion="50" ma:contentTypeDescription="For working documents that do not need to be declared as records.  Will be deleted two years after last modified date." ma:contentTypeScope="" ma:versionID="8f89636dfe14ecdaf17005a23849b838">
  <xsd:schema xmlns:xsd="http://www.w3.org/2001/XMLSchema" xmlns:xs="http://www.w3.org/2001/XMLSchema" xmlns:p="http://schemas.microsoft.com/office/2006/metadata/properties" xmlns:ns1="http://schemas.microsoft.com/sharepoint/v3" xmlns:ns2="b8cb3cbd-ce5c-4a72-9da4-9013f91c5903" xmlns:ns3="aeb8ab6c-1d2d-4d8d-84d8-fff70fa976f0" targetNamespace="http://schemas.microsoft.com/office/2006/metadata/properties" ma:root="true" ma:fieldsID="a2dd0bda3c1abb043fe4989d63f1766e" ns1:_="" ns2:_="" ns3:_="">
    <xsd:import namespace="http://schemas.microsoft.com/sharepoint/v3"/>
    <xsd:import namespace="b8cb3cbd-ce5c-4a72-9da4-9013f91c5903"/>
    <xsd:import namespace="aeb8ab6c-1d2d-4d8d-84d8-fff70fa976f0"/>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3:IWPContributor" minOccurs="0"/>
                <xsd:element ref="ns3:IWPFunctionTaxHTField0" minOccurs="0"/>
                <xsd:element ref="ns3:IWPOwnerTaxHTField0" minOccurs="0"/>
                <xsd:element ref="ns3:IWPRightsProtectiveMarkingTaxHTField0" minOccurs="0"/>
                <xsd:element ref="ns3:IWPSubjectTaxHTField0" minOccurs="0"/>
                <xsd:element ref="ns3:IWPSiteTypeTaxHTField0" minOccurs="0"/>
                <xsd:element ref="ns2:TaxCatchAll" minOccurs="0"/>
                <xsd:element ref="ns2:TaxCatchAllLabel" minOccurs="0"/>
                <xsd:element ref="ns3:IWPOrganisationalUnitTaxHTField0" minOccurs="0"/>
                <xsd:element ref="ns1:_vti_ItemDeclaredRec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xsd:simpleType>
        <xsd:restriction base="dms:Note">
          <xsd:maxLength value="255"/>
        </xsd:restriction>
      </xsd:simpleType>
    </xsd:element>
    <xsd:element name="_vti_ItemDeclaredRecord" ma:index="27"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cb3cbd-ce5c-4a72-9da4-9013f91c59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description="" ma:hidden="true" ma:list="{8e932edc-e72e-4286-8da6-cfac7d3aede5}" ma:internalName="TaxCatchAll" ma:showField="CatchAllData" ma:web="aeb8ab6c-1d2d-4d8d-84d8-fff70fa976f0">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description="" ma:hidden="true" ma:list="{8e932edc-e72e-4286-8da6-cfac7d3aede5}" ma:internalName="TaxCatchAllLabel" ma:readOnly="true" ma:showField="CatchAllDataLabel" ma:web="aeb8ab6c-1d2d-4d8d-84d8-fff70fa976f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b8ab6c-1d2d-4d8d-84d8-fff70fa976f0" elementFormDefault="qualified">
    <xsd:import namespace="http://schemas.microsoft.com/office/2006/documentManagement/types"/>
    <xsd:import namespace="http://schemas.microsoft.com/office/infopath/2007/PartnerControls"/>
    <xsd:element name="IWPContributor" ma:index="12" nillable="true" ma:displayName="Contributor" ma:hidden="true" ma:list="UserInfo" ma:SharePointGroup="0" ma:internalName="IWPContribut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WPFunctionTaxHTField0" ma:index="13" nillable="true" ma:taxonomy="true" ma:internalName="IWPFunctionTaxHTField0" ma:taxonomyFieldName="IWPFunction" ma:displayName="Function" ma:fieldId="{15181134-8839-47a9-9a38-d116ffff0106}" ma:taxonomyMulti="true" ma:sspId="fcff89b5-5d6d-4e65-a829-6f4a98dd03af" ma:termSetId="d25a8a8b-cc76-477b-9c8b-292b0e01012c" ma:anchorId="00000000-0000-0000-0000-000000000000" ma:open="false" ma:isKeyword="false">
      <xsd:complexType>
        <xsd:sequence>
          <xsd:element ref="pc:Terms" minOccurs="0" maxOccurs="1"/>
        </xsd:sequence>
      </xsd:complexType>
    </xsd:element>
    <xsd:element name="IWPOwnerTaxHTField0" ma:index="15" ma:taxonomy="true" ma:internalName="IWPOwnerTaxHTField0" ma:taxonomyFieldName="IWPOwner" ma:displayName="Owner" ma:default="1;#dfe|a484111e-5b24-4ad9-9778-c536c8c88985" ma:fieldId="{15181134-8839-47a9-9a38-d116ffff0102}" ma:sspId="fcff89b5-5d6d-4e65-a829-6f4a98dd03af" ma:termSetId="12161dbb-b36f-4439-aef1-21e7cc922807" ma:anchorId="00000000-0000-0000-0000-000000000000" ma:open="false" ma:isKeyword="false">
      <xsd:complexType>
        <xsd:sequence>
          <xsd:element ref="pc:Terms" minOccurs="0" maxOccurs="1"/>
        </xsd:sequence>
      </xsd:complexType>
    </xsd:element>
    <xsd:element name="IWPRightsProtectiveMarkingTaxHTField0" ma:index="17" ma:taxonomy="true" ma:internalName="IWPRightsProtectiveMarkingTaxHTField0" ma:taxonomyFieldName="IWPRightsProtectiveMarking" ma:displayName="Rights: Protective Marking" ma:default="2;#Official|0884c477-2e62-47ea-b19c-5af6e91124c5" ma:fieldId="{15181134-8839-47a9-9a38-d116ffff0005}" ma:sspId="fcff89b5-5d6d-4e65-a829-6f4a98dd03af" ma:termSetId="7870c18b-dc34-46a1-adf5-a571f0cac88b" ma:anchorId="00000000-0000-0000-0000-000000000000" ma:open="false" ma:isKeyword="false">
      <xsd:complexType>
        <xsd:sequence>
          <xsd:element ref="pc:Terms" minOccurs="0" maxOccurs="1"/>
        </xsd:sequence>
      </xsd:complexType>
    </xsd:element>
    <xsd:element name="IWPSubjectTaxHTField0" ma:index="19" nillable="true" ma:taxonomy="true" ma:internalName="IWPSubjectTaxHTField0" ma:taxonomyFieldName="IWPSubject" ma:displayName="Subject" ma:fieldId="{15181134-8839-47a9-9a38-d116ffff0006}" ma:sspId="fcff89b5-5d6d-4e65-a829-6f4a98dd03af" ma:termSetId="33432453-e88c-4baa-94a6-467fc4fc06f9" ma:anchorId="00000000-0000-0000-0000-000000000000" ma:open="false" ma:isKeyword="false">
      <xsd:complexType>
        <xsd:sequence>
          <xsd:element ref="pc:Terms" minOccurs="0" maxOccurs="1"/>
        </xsd:sequence>
      </xsd:complexType>
    </xsd:element>
    <xsd:element name="IWPSiteTypeTaxHTField0" ma:index="21" nillable="true" ma:taxonomy="true" ma:internalName="IWPSiteTypeTaxHTField0" ma:taxonomyFieldName="IWPSiteType" ma:displayName="Site Type" ma:fieldId="{15181134-8839-47a9-9a38-d116ffff0103}" ma:sspId="fcff89b5-5d6d-4e65-a829-6f4a98dd03af" ma:termSetId="68f3bd98-4d9d-4839-831a-d4827606df7e" ma:anchorId="00000000-0000-0000-0000-000000000000" ma:open="false" ma:isKeyword="false">
      <xsd:complexType>
        <xsd:sequence>
          <xsd:element ref="pc:Terms" minOccurs="0" maxOccurs="1"/>
        </xsd:sequence>
      </xsd:complexType>
    </xsd:element>
    <xsd:element name="IWPOrganisationalUnitTaxHTField0" ma:index="25" ma:taxonomy="true" ma:internalName="IWPOrganisationalUnitTaxHTField0" ma:taxonomyFieldName="IWPOrganisationalUnit" ma:displayName="Organisational Unit" ma:default="3;#DfE|cc08a6d4-dfde-4d0f-bd85-069ebcef80d5" ma:fieldId="{15181134-8839-47a9-9a38-d116ffff0201}" ma:sspId="fcff89b5-5d6d-4e65-a829-6f4a98dd03af" ma:termSetId="b3e263f6-0ab6-425a-b3de-0e67f2faf76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PolicyDirtyBag xmlns="microsoft.office.server.policy.changes">
  <Microsoft.Office.RecordsManagement.PolicyFeatures.Expiration op="Delete"/>
</PolicyDirtyBag>
</file>

<file path=customXml/itemProps1.xml><?xml version="1.0" encoding="utf-8"?>
<ds:datastoreItem xmlns:ds="http://schemas.openxmlformats.org/officeDocument/2006/customXml" ds:itemID="{5073882D-D4CF-4BD3-9BE5-3E697E97050F}">
  <ds:schemaRefs>
    <ds:schemaRef ds:uri="http://schemas.microsoft.com/sharepoint/events"/>
  </ds:schemaRefs>
</ds:datastoreItem>
</file>

<file path=customXml/itemProps2.xml><?xml version="1.0" encoding="utf-8"?>
<ds:datastoreItem xmlns:ds="http://schemas.openxmlformats.org/officeDocument/2006/customXml" ds:itemID="{6919A8AF-5AC6-42FB-BB88-A1766F5F6E54}">
  <ds:schemaRefs>
    <ds:schemaRef ds:uri="Microsoft.SharePoint.Taxonomy.ContentTypeSync"/>
  </ds:schemaRefs>
</ds:datastoreItem>
</file>

<file path=customXml/itemProps3.xml><?xml version="1.0" encoding="utf-8"?>
<ds:datastoreItem xmlns:ds="http://schemas.openxmlformats.org/officeDocument/2006/customXml" ds:itemID="{02CDFDFA-4CE6-4EC4-B3EB-5AFE556C044E}">
  <ds:schemaRefs>
    <ds:schemaRef ds:uri="http://schemas.microsoft.com/office/2006/metadata/properties"/>
    <ds:schemaRef ds:uri="http://schemas.microsoft.com/office/infopath/2007/PartnerControls"/>
    <ds:schemaRef ds:uri="aeb8ab6c-1d2d-4d8d-84d8-fff70fa976f0"/>
    <ds:schemaRef ds:uri="b8cb3cbd-ce5c-4a72-9da4-9013f91c5903"/>
    <ds:schemaRef ds:uri="http://schemas.microsoft.com/sharepoint/v3"/>
  </ds:schemaRefs>
</ds:datastoreItem>
</file>

<file path=customXml/itemProps4.xml><?xml version="1.0" encoding="utf-8"?>
<ds:datastoreItem xmlns:ds="http://schemas.openxmlformats.org/officeDocument/2006/customXml" ds:itemID="{E4286CD7-3E5A-401D-82F1-1C123ECBD0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cb3cbd-ce5c-4a72-9da4-9013f91c5903"/>
    <ds:schemaRef ds:uri="aeb8ab6c-1d2d-4d8d-84d8-fff70fa976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09BE7F3-16F6-4246-AFD9-BB6DE830C071}">
  <ds:schemaRefs>
    <ds:schemaRef ds:uri="http://schemas.microsoft.com/sharepoint/v3/contenttype/forms"/>
  </ds:schemaRefs>
</ds:datastoreItem>
</file>

<file path=customXml/itemProps6.xml><?xml version="1.0" encoding="utf-8"?>
<ds:datastoreItem xmlns:ds="http://schemas.openxmlformats.org/officeDocument/2006/customXml" ds:itemID="{2B7CE957-3D9B-4127-B031-73F84ECBAECC}">
  <ds:schemaRefs>
    <ds:schemaRef ds:uri="microsoft.office.server.policy.changes"/>
  </ds:schemaRefs>
</ds:datastoreItem>
</file>

<file path=docProps/app.xml><?xml version="1.0" encoding="utf-8"?>
<Properties xmlns="http://schemas.openxmlformats.org/officeDocument/2006/extended-properties" xmlns:vt="http://schemas.openxmlformats.org/officeDocument/2006/docPropsVTypes">
  <TotalTime>775</TotalTime>
  <Words>461</Words>
  <Application>Microsoft Office PowerPoint</Application>
  <PresentationFormat>On-screen Show (4:3)</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JOSEPH-MITCHELL, Nyasha</dc:creator>
  <cp:lastModifiedBy>MACER, Toby</cp:lastModifiedBy>
  <cp:revision>48</cp:revision>
  <dcterms:created xsi:type="dcterms:W3CDTF">2016-06-13T08:53:14Z</dcterms:created>
  <dcterms:modified xsi:type="dcterms:W3CDTF">2016-07-01T13:31:51Z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WPOrganisationalUnit">
    <vt:lpwstr>3;#DfE|cc08a6d4-dfde-4d0f-bd85-069ebcef80d5</vt:lpwstr>
  </property>
  <property fmtid="{D5CDD505-2E9C-101B-9397-08002B2CF9AE}" pid="3" name="IWPOwner">
    <vt:lpwstr>1;#dfe|a484111e-5b24-4ad9-9778-c536c8c88985</vt:lpwstr>
  </property>
  <property fmtid="{D5CDD505-2E9C-101B-9397-08002B2CF9AE}" pid="4" name="ContentTypeId">
    <vt:lpwstr>0x0101007F645D6FBA204A029FECB8BFC6578C39005279853530254253B886E13194843F8A003AA4A7828D8545A79A935680218123560067C26F37676F7745B342B6E15DEE8B8E</vt:lpwstr>
  </property>
  <property fmtid="{D5CDD505-2E9C-101B-9397-08002B2CF9AE}" pid="5" name="IWPSubject">
    <vt:lpwstr/>
  </property>
  <property fmtid="{D5CDD505-2E9C-101B-9397-08002B2CF9AE}" pid="6" name="IWPFunction">
    <vt:lpwstr/>
  </property>
  <property fmtid="{D5CDD505-2E9C-101B-9397-08002B2CF9AE}" pid="7" name="IWPSiteType">
    <vt:lpwstr/>
  </property>
  <property fmtid="{D5CDD505-2E9C-101B-9397-08002B2CF9AE}" pid="8" name="IWPRightsProtectiveMarking">
    <vt:lpwstr>2;#Official|0884c477-2e62-47ea-b19c-5af6e91124c5</vt:lpwstr>
  </property>
  <property fmtid="{D5CDD505-2E9C-101B-9397-08002B2CF9AE}" pid="9" name="_dlc_DocIdItemGuid">
    <vt:lpwstr>b04b89d5-d4ce-4697-8365-1c34686517e9</vt:lpwstr>
  </property>
</Properties>
</file>