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2"/>
  </p:notesMasterIdLst>
  <p:handoutMasterIdLst>
    <p:handoutMasterId r:id="rId13"/>
  </p:handoutMasterIdLst>
  <p:sldIdLst>
    <p:sldId id="307" r:id="rId2"/>
    <p:sldId id="306" r:id="rId3"/>
    <p:sldId id="312" r:id="rId4"/>
    <p:sldId id="314" r:id="rId5"/>
    <p:sldId id="297" r:id="rId6"/>
    <p:sldId id="310" r:id="rId7"/>
    <p:sldId id="281" r:id="rId8"/>
    <p:sldId id="313" r:id="rId9"/>
    <p:sldId id="300" r:id="rId10"/>
    <p:sldId id="284" r:id="rId11"/>
  </p:sldIdLst>
  <p:sldSz cx="9144000" cy="6858000" type="screen4x3"/>
  <p:notesSz cx="6797675" cy="9928225"/>
  <p:custDataLst>
    <p:tags r:id="rId14"/>
  </p:custDataLst>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Anderson" initials="J A" lastIdx="2" clrIdx="0">
    <p:extLst>
      <p:ext uri="{19B8F6BF-5375-455C-9EA6-DF929625EA0E}">
        <p15:presenceInfo xmlns:p15="http://schemas.microsoft.com/office/powerpoint/2012/main" userId="James Ander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EEEE"/>
    <a:srgbClr val="EDF5FD"/>
    <a:srgbClr val="D5B079"/>
    <a:srgbClr val="BD2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2335" autoAdjust="0"/>
  </p:normalViewPr>
  <p:slideViewPr>
    <p:cSldViewPr>
      <p:cViewPr varScale="1">
        <p:scale>
          <a:sx n="66" d="100"/>
          <a:sy n="66" d="100"/>
        </p:scale>
        <p:origin x="193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2" y="2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107437F3-D6A8-4DF9-92EE-169D3A04C9A5}" type="datetimeFigureOut">
              <a:rPr lang="en-GB"/>
              <a:pPr>
                <a:defRPr/>
              </a:pPr>
              <a:t>13/01/2016</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DAFF6B9-5A7A-4503-A65A-9F37EEB6C3F7}" type="slidenum">
              <a:rPr lang="en-GB" altLang="en-US"/>
              <a:pPr/>
              <a:t>‹#›</a:t>
            </a:fld>
            <a:endParaRPr lang="en-GB" altLang="en-US"/>
          </a:p>
        </p:txBody>
      </p:sp>
    </p:spTree>
    <p:extLst>
      <p:ext uri="{BB962C8B-B14F-4D97-AF65-F5344CB8AC3E}">
        <p14:creationId xmlns:p14="http://schemas.microsoft.com/office/powerpoint/2010/main" val="3161577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B3A09092-BEE6-40A4-8C34-F663A13F32B6}" type="datetimeFigureOut">
              <a:rPr lang="en-GB"/>
              <a:pPr>
                <a:defRPr/>
              </a:pPr>
              <a:t>13/01/2016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91056D0-7FCA-4283-BFC1-D677ADCC1034}" type="slidenum">
              <a:rPr lang="en-GB" altLang="en-US"/>
              <a:pPr/>
              <a:t>‹#›</a:t>
            </a:fld>
            <a:endParaRPr lang="en-GB" altLang="en-US"/>
          </a:p>
        </p:txBody>
      </p:sp>
    </p:spTree>
    <p:extLst>
      <p:ext uri="{BB962C8B-B14F-4D97-AF65-F5344CB8AC3E}">
        <p14:creationId xmlns:p14="http://schemas.microsoft.com/office/powerpoint/2010/main" val="1047810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Click the mouse to reveal the definitions</a:t>
            </a:r>
          </a:p>
          <a:p>
            <a:endParaRPr lang="en-GB" altLang="en-US" dirty="0" smtClean="0"/>
          </a:p>
          <a:p>
            <a:endParaRPr lang="en-GB"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B4DDA52-AC2B-4F7E-9D72-3F9B37DD561E}" type="slidenum">
              <a:rPr lang="en-GB" altLang="en-US">
                <a:latin typeface="Arial" charset="0"/>
              </a:rPr>
              <a:pPr>
                <a:spcBef>
                  <a:spcPct val="0"/>
                </a:spcBef>
              </a:pPr>
              <a:t>2</a:t>
            </a:fld>
            <a:endParaRPr lang="en-GB" altLang="en-US">
              <a:latin typeface="Arial" charset="0"/>
            </a:endParaRPr>
          </a:p>
        </p:txBody>
      </p:sp>
    </p:spTree>
    <p:extLst>
      <p:ext uri="{BB962C8B-B14F-4D97-AF65-F5344CB8AC3E}">
        <p14:creationId xmlns:p14="http://schemas.microsoft.com/office/powerpoint/2010/main" val="130105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normAutofit/>
          </a:bodyPr>
          <a:lstStyle/>
          <a:p>
            <a:pPr>
              <a:defRPr/>
            </a:pPr>
            <a:r>
              <a:rPr lang="en-US" dirty="0" smtClean="0"/>
              <a:t>1. The Civil Service helps the Government of the day to develop and deliver its policies as effectively as possible.</a:t>
            </a:r>
            <a:endParaRPr lang="en-GB" dirty="0" smtClean="0"/>
          </a:p>
          <a:p>
            <a:pPr>
              <a:defRPr/>
            </a:pPr>
            <a:r>
              <a:rPr lang="en-US" dirty="0" smtClean="0"/>
              <a:t>2. It incorporates three types of </a:t>
            </a:r>
            <a:r>
              <a:rPr lang="en-US" dirty="0" err="1" smtClean="0"/>
              <a:t>organisations</a:t>
            </a:r>
            <a:r>
              <a:rPr lang="en-US" dirty="0" smtClean="0"/>
              <a:t> – departments, agencies, and non-departmental government bodies (NDPBs) that work in a wide range of areas, touching on everyone’s day-to-day lives, such as education, health and policing.</a:t>
            </a:r>
            <a:endParaRPr lang="en-GB" dirty="0" smtClean="0"/>
          </a:p>
          <a:p>
            <a:pPr>
              <a:defRPr/>
            </a:pPr>
            <a:r>
              <a:rPr lang="en-US" dirty="0" smtClean="0"/>
              <a:t>3. Because our </a:t>
            </a:r>
            <a:r>
              <a:rPr lang="en-US" dirty="0" err="1" smtClean="0"/>
              <a:t>organisations</a:t>
            </a:r>
            <a:r>
              <a:rPr lang="en-US" dirty="0" smtClean="0"/>
              <a:t> deal with so many different aspects of government, civil servants work in an enormous variety of roles</a:t>
            </a:r>
            <a:r>
              <a:rPr lang="en-US" altLang="en-US" dirty="0" smtClean="0"/>
              <a:t>)</a:t>
            </a:r>
          </a:p>
          <a:p>
            <a:pPr>
              <a:defRPr/>
            </a:pPr>
            <a:endParaRPr lang="en-US" altLang="en-US" dirty="0" smtClean="0"/>
          </a:p>
          <a:p>
            <a:pPr>
              <a:defRPr/>
            </a:pPr>
            <a:r>
              <a:rPr lang="en-US" altLang="en-US" dirty="0" smtClean="0"/>
              <a:t>There </a:t>
            </a:r>
            <a:r>
              <a:rPr lang="en-US" altLang="en-US" dirty="0" smtClean="0"/>
              <a:t>are a range of more unusual jobs…. Did you know the Civil Service employs:</a:t>
            </a:r>
          </a:p>
          <a:p>
            <a:pPr>
              <a:defRPr/>
            </a:pPr>
            <a:endParaRPr lang="en-US" altLang="en-US" dirty="0" smtClean="0"/>
          </a:p>
          <a:p>
            <a:pPr>
              <a:defRPr/>
            </a:pPr>
            <a:r>
              <a:rPr lang="en-GB" altLang="en-US" dirty="0" smtClean="0"/>
              <a:t>Child protection officers</a:t>
            </a:r>
          </a:p>
          <a:p>
            <a:pPr>
              <a:defRPr/>
            </a:pPr>
            <a:r>
              <a:rPr lang="en-GB" altLang="en-US" dirty="0" smtClean="0"/>
              <a:t>Software developers</a:t>
            </a:r>
          </a:p>
          <a:p>
            <a:pPr>
              <a:defRPr/>
            </a:pPr>
            <a:r>
              <a:rPr lang="en-GB" altLang="en-US" dirty="0" smtClean="0"/>
              <a:t>Space sensor engineers</a:t>
            </a:r>
          </a:p>
          <a:p>
            <a:pPr>
              <a:defRPr/>
            </a:pPr>
            <a:r>
              <a:rPr lang="en-GB" altLang="en-US" dirty="0" smtClean="0"/>
              <a:t>Crime Scene Investigation Trainer</a:t>
            </a:r>
          </a:p>
          <a:p>
            <a:pPr>
              <a:defRPr/>
            </a:pPr>
            <a:r>
              <a:rPr lang="en-GB" altLang="en-US" dirty="0" smtClean="0"/>
              <a:t>Vets</a:t>
            </a:r>
          </a:p>
          <a:p>
            <a:pPr>
              <a:defRPr/>
            </a:pPr>
            <a:r>
              <a:rPr lang="en-GB" altLang="en-US" dirty="0" smtClean="0"/>
              <a:t>Immigration Officers</a:t>
            </a:r>
          </a:p>
          <a:p>
            <a:pPr>
              <a:defRPr/>
            </a:pPr>
            <a:endParaRPr lang="en-GB"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181FB73-3F3D-4D8A-8951-2091FC49BD13}" type="slidenum">
              <a:rPr lang="en-GB" altLang="en-US">
                <a:latin typeface="Arial" charset="0"/>
              </a:rPr>
              <a:pPr>
                <a:spcBef>
                  <a:spcPct val="0"/>
                </a:spcBef>
              </a:pPr>
              <a:t>3</a:t>
            </a:fld>
            <a:endParaRPr lang="en-GB" altLang="en-US">
              <a:latin typeface="Arial" charset="0"/>
            </a:endParaRPr>
          </a:p>
        </p:txBody>
      </p:sp>
    </p:spTree>
    <p:extLst>
      <p:ext uri="{BB962C8B-B14F-4D97-AF65-F5344CB8AC3E}">
        <p14:creationId xmlns:p14="http://schemas.microsoft.com/office/powerpoint/2010/main" val="376328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normAutofit/>
          </a:bodyPr>
          <a:lstStyle/>
          <a:p>
            <a:pPr>
              <a:defRPr/>
            </a:pPr>
            <a:r>
              <a:rPr lang="en-US" altLang="en-US" dirty="0" smtClean="0"/>
              <a:t>You may wish to talk about the traditional homogeneous</a:t>
            </a:r>
            <a:r>
              <a:rPr lang="en-US" altLang="en-US" baseline="0" dirty="0" smtClean="0"/>
              <a:t> image of the Civil Service and the way in which it is increasing in diversity.</a:t>
            </a:r>
          </a:p>
          <a:p>
            <a:pPr>
              <a:defRPr/>
            </a:pPr>
            <a:endParaRPr lang="en-US" altLang="en-US" baseline="0" dirty="0" smtClean="0"/>
          </a:p>
          <a:p>
            <a:pPr>
              <a:defRPr/>
            </a:pPr>
            <a:r>
              <a:rPr lang="en-US" altLang="en-US" baseline="0" dirty="0" smtClean="0"/>
              <a:t>You </a:t>
            </a:r>
            <a:r>
              <a:rPr lang="en-US" altLang="en-US" baseline="0" dirty="0" smtClean="0"/>
              <a:t>could go into detail about the underrepresented communities from whom we are trying to recruit: BAME, LGBTQ+, Lower SES and disabled candidates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181FB73-3F3D-4D8A-8951-2091FC49BD13}" type="slidenum">
              <a:rPr lang="en-GB" altLang="en-US">
                <a:latin typeface="Arial" charset="0"/>
              </a:rPr>
              <a:pPr>
                <a:spcBef>
                  <a:spcPct val="0"/>
                </a:spcBef>
              </a:pPr>
              <a:t>4</a:t>
            </a:fld>
            <a:endParaRPr lang="en-GB" altLang="en-US">
              <a:latin typeface="Arial" charset="0"/>
            </a:endParaRPr>
          </a:p>
        </p:txBody>
      </p:sp>
    </p:spTree>
    <p:extLst>
      <p:ext uri="{BB962C8B-B14F-4D97-AF65-F5344CB8AC3E}">
        <p14:creationId xmlns:p14="http://schemas.microsoft.com/office/powerpoint/2010/main" val="53731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Civil service provides a breath and depth of career opportunity. </a:t>
            </a:r>
          </a:p>
          <a:p>
            <a:r>
              <a:rPr lang="en-GB" altLang="en-US" dirty="0" smtClean="0"/>
              <a:t>There are 25 professions in the Civil Service.</a:t>
            </a:r>
          </a:p>
          <a:p>
            <a:endParaRPr lang="en-GB" altLang="en-US" dirty="0" smtClean="0"/>
          </a:p>
          <a:p>
            <a:r>
              <a:rPr lang="en-GB" altLang="en-US" dirty="0" smtClean="0"/>
              <a:t>There are a huge range of learning &amp; development opportunities</a:t>
            </a:r>
            <a:r>
              <a:rPr lang="en-GB" altLang="en-US" baseline="0" dirty="0" smtClean="0"/>
              <a:t> w</a:t>
            </a:r>
            <a:r>
              <a:rPr lang="en-GB" altLang="en-US" dirty="0" smtClean="0"/>
              <a:t>ithin departments. </a:t>
            </a:r>
          </a:p>
          <a:p>
            <a:r>
              <a:rPr lang="en-GB" altLang="en-US" dirty="0" smtClean="0"/>
              <a:t>You could build a career within same profession in different departments </a:t>
            </a:r>
          </a:p>
          <a:p>
            <a:r>
              <a:rPr lang="en-GB" altLang="en-US" dirty="0" smtClean="0"/>
              <a:t>Or different roles in same department.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30CF48B-CB6F-4038-9A8B-65F8F4C0EC91}" type="slidenum">
              <a:rPr lang="en-GB" altLang="en-US">
                <a:latin typeface="Arial" charset="0"/>
              </a:rPr>
              <a:pPr>
                <a:spcBef>
                  <a:spcPct val="0"/>
                </a:spcBef>
              </a:pPr>
              <a:t>5</a:t>
            </a:fld>
            <a:endParaRPr lang="en-GB" altLang="en-US">
              <a:latin typeface="Arial" charset="0"/>
            </a:endParaRPr>
          </a:p>
        </p:txBody>
      </p:sp>
    </p:spTree>
    <p:extLst>
      <p:ext uri="{BB962C8B-B14F-4D97-AF65-F5344CB8AC3E}">
        <p14:creationId xmlns:p14="http://schemas.microsoft.com/office/powerpoint/2010/main" val="186626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1056D0-7FCA-4283-BFC1-D677ADCC1034}" type="slidenum">
              <a:rPr lang="en-GB" altLang="en-US" smtClean="0"/>
              <a:pPr/>
              <a:t>6</a:t>
            </a:fld>
            <a:endParaRPr lang="en-GB" altLang="en-US"/>
          </a:p>
        </p:txBody>
      </p:sp>
    </p:spTree>
    <p:extLst>
      <p:ext uri="{BB962C8B-B14F-4D97-AF65-F5344CB8AC3E}">
        <p14:creationId xmlns:p14="http://schemas.microsoft.com/office/powerpoint/2010/main" val="399803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Salary – above apprenticeship minimum, same as a non-apprentice would receive in your role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1186C0B-036F-4375-AE62-49F29FB0260C}" type="slidenum">
              <a:rPr lang="en-GB" altLang="en-US">
                <a:latin typeface="Arial" charset="0"/>
              </a:rPr>
              <a:pPr>
                <a:spcBef>
                  <a:spcPct val="0"/>
                </a:spcBef>
              </a:pPr>
              <a:t>7</a:t>
            </a:fld>
            <a:endParaRPr lang="en-GB" altLang="en-US">
              <a:latin typeface="Arial" charset="0"/>
            </a:endParaRPr>
          </a:p>
        </p:txBody>
      </p:sp>
    </p:spTree>
    <p:extLst>
      <p:ext uri="{BB962C8B-B14F-4D97-AF65-F5344CB8AC3E}">
        <p14:creationId xmlns:p14="http://schemas.microsoft.com/office/powerpoint/2010/main" val="265380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Talk </a:t>
            </a:r>
            <a:r>
              <a:rPr lang="en-GB" altLang="en-US" dirty="0" smtClean="0"/>
              <a:t>about your role in your department, what you do and any achievements to date,</a:t>
            </a:r>
            <a:r>
              <a:rPr lang="en-GB" altLang="en-US" baseline="0" dirty="0" smtClean="0"/>
              <a:t> your broader experience of the Scheme so far, </a:t>
            </a:r>
            <a:r>
              <a:rPr lang="en-GB" altLang="en-US" baseline="0" dirty="0" err="1" smtClean="0"/>
              <a:t>etc</a:t>
            </a:r>
            <a:endParaRPr lang="en-GB" altLang="en-US" baseline="0"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DEF4C73-5981-4F16-BC73-5B53F6CDE6BA}" type="slidenum">
              <a:rPr lang="en-GB" altLang="en-US">
                <a:latin typeface="Arial" charset="0"/>
              </a:rPr>
              <a:pPr>
                <a:spcBef>
                  <a:spcPct val="0"/>
                </a:spcBef>
              </a:pPr>
              <a:t>8</a:t>
            </a:fld>
            <a:endParaRPr lang="en-GB" altLang="en-US">
              <a:latin typeface="Arial" charset="0"/>
            </a:endParaRPr>
          </a:p>
        </p:txBody>
      </p:sp>
    </p:spTree>
    <p:extLst>
      <p:ext uri="{BB962C8B-B14F-4D97-AF65-F5344CB8AC3E}">
        <p14:creationId xmlns:p14="http://schemas.microsoft.com/office/powerpoint/2010/main" val="5891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a:t>
            </a:r>
            <a:r>
              <a:rPr lang="en-GB" altLang="en-US" dirty="0" smtClean="0"/>
              <a:t>scheme should open for new applications</a:t>
            </a:r>
            <a:r>
              <a:rPr lang="en-GB" altLang="en-US" baseline="0" dirty="0" smtClean="0"/>
              <a:t> in </a:t>
            </a:r>
            <a:r>
              <a:rPr lang="en-GB" altLang="en-US" baseline="0" dirty="0" smtClean="0"/>
              <a:t>March </a:t>
            </a:r>
            <a:r>
              <a:rPr lang="en-GB" altLang="en-US" baseline="0" dirty="0" smtClean="0"/>
              <a:t>2016.</a:t>
            </a:r>
            <a:endParaRPr lang="en-GB" altLang="en-US" dirty="0" smtClean="0"/>
          </a:p>
          <a:p>
            <a:endParaRPr lang="en-GB" altLang="en-US" dirty="0" smtClean="0"/>
          </a:p>
          <a:p>
            <a:r>
              <a:rPr lang="en-GB" altLang="en-US" dirty="0" smtClean="0"/>
              <a:t>Talk about the application process and how</a:t>
            </a:r>
            <a:r>
              <a:rPr lang="en-GB" altLang="en-US" baseline="0" dirty="0" smtClean="0"/>
              <a:t> they will be assessed both online and at the assessment centre.</a:t>
            </a:r>
          </a:p>
          <a:p>
            <a:endParaRPr lang="en-GB" altLang="en-US" dirty="0" smtClean="0"/>
          </a:p>
          <a:p>
            <a:endParaRPr lang="en-GB"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BF666C8-ABE4-4DFE-95CD-47C31E6AD6F0}" type="slidenum">
              <a:rPr lang="en-GB" altLang="en-US">
                <a:latin typeface="Arial" charset="0"/>
              </a:rPr>
              <a:pPr>
                <a:spcBef>
                  <a:spcPct val="0"/>
                </a:spcBef>
              </a:pPr>
              <a:t>9</a:t>
            </a:fld>
            <a:endParaRPr lang="en-GB" altLang="en-US">
              <a:latin typeface="Arial" charset="0"/>
            </a:endParaRPr>
          </a:p>
        </p:txBody>
      </p:sp>
    </p:spTree>
    <p:extLst>
      <p:ext uri="{BB962C8B-B14F-4D97-AF65-F5344CB8AC3E}">
        <p14:creationId xmlns:p14="http://schemas.microsoft.com/office/powerpoint/2010/main" val="141686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Any questions?</a:t>
            </a:r>
          </a:p>
          <a:p>
            <a:endParaRPr lang="en-GB" altLang="en-US" dirty="0" smtClean="0"/>
          </a:p>
          <a:p>
            <a:r>
              <a:rPr lang="en-GB" altLang="en-US" dirty="0" smtClean="0"/>
              <a:t>Signpost attendees to CSFTA</a:t>
            </a:r>
            <a:r>
              <a:rPr lang="en-GB" altLang="en-US" baseline="0" dirty="0" smtClean="0"/>
              <a:t> representatives and marketing collateral.</a:t>
            </a:r>
          </a:p>
          <a:p>
            <a:endParaRPr lang="en-GB" altLang="en-US" baseline="0" dirty="0" smtClean="0"/>
          </a:p>
          <a:p>
            <a:r>
              <a:rPr lang="en-GB" altLang="en-US" baseline="0" dirty="0" smtClean="0"/>
              <a:t>We expect people to be able to formally apply from the first of February 2016 but you can register your interest beforehand by following this link or searching for “Civil Service Fast Track Apprenticeship Scheme”.</a:t>
            </a:r>
          </a:p>
          <a:p>
            <a:endParaRPr lang="en-GB" altLang="en-US" baseline="0" dirty="0" smtClean="0"/>
          </a:p>
          <a:p>
            <a:r>
              <a:rPr lang="en-GB" altLang="en-US" baseline="0" dirty="0" smtClean="0"/>
              <a:t>You can find us on Facebook and Twitter using the details below.</a:t>
            </a:r>
          </a:p>
          <a:p>
            <a:endParaRPr lang="en-GB" altLang="en-US" baseline="0" dirty="0" smtClean="0"/>
          </a:p>
          <a:p>
            <a:r>
              <a:rPr lang="en-GB" altLang="en-US" baseline="0" dirty="0" smtClean="0"/>
              <a:t>Many thanks!</a:t>
            </a:r>
            <a:endParaRPr lang="en-GB" altLang="en-US" dirty="0" smtClean="0"/>
          </a:p>
          <a:p>
            <a:endParaRPr lang="en-GB" altLang="en-US" dirty="0" smtClean="0"/>
          </a:p>
          <a:p>
            <a:endParaRPr lang="en-GB" altLang="en-US" dirty="0" smtClean="0"/>
          </a:p>
          <a:p>
            <a:endParaRPr lang="en-GB"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1A57866-A939-4C01-B940-9576C8DEF932}" type="slidenum">
              <a:rPr lang="en-GB" altLang="en-US">
                <a:latin typeface="Arial" charset="0"/>
              </a:rPr>
              <a:pPr>
                <a:spcBef>
                  <a:spcPct val="0"/>
                </a:spcBef>
              </a:pPr>
              <a:t>10</a:t>
            </a:fld>
            <a:endParaRPr lang="en-GB" altLang="en-US">
              <a:latin typeface="Arial" charset="0"/>
            </a:endParaRPr>
          </a:p>
        </p:txBody>
      </p:sp>
    </p:spTree>
    <p:extLst>
      <p:ext uri="{BB962C8B-B14F-4D97-AF65-F5344CB8AC3E}">
        <p14:creationId xmlns:p14="http://schemas.microsoft.com/office/powerpoint/2010/main" val="41538217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4.png"/><Relationship Id="rId4" Type="http://schemas.openxmlformats.org/officeDocument/2006/relationships/oleObject" Target="../embeddings/oleObject2.bin"/><Relationship Id="rId9" Type="http://schemas.openxmlformats.org/officeDocument/2006/relationships/hyperlink" Target="https://www.google.co.uk/url?sa=i&amp;rct=j&amp;q=&amp;esrc=s&amp;source=images&amp;cd=&amp;cad=rja&amp;uact=8&amp;ved=0CAcQjRxqFQoTCIGr8K-ZsMgCFYp6Pgoda5EI0A&amp;url=https://about.twitter.com/press/twitter-brand-policy&amp;psig=AFQjCNHjhL3KBXhG18xKzrlgz8YDjQDm2Q&amp;ust=1444301730447285"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286007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9512" y="211857"/>
            <a:ext cx="24288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ChangeArrowheads="1"/>
          </p:cNvSpPr>
          <p:nvPr userDrawn="1"/>
        </p:nvSpPr>
        <p:spPr bwMode="auto">
          <a:xfrm>
            <a:off x="0" y="2132856"/>
            <a:ext cx="9144000" cy="4743184"/>
          </a:xfrm>
          <a:prstGeom prst="rect">
            <a:avLst/>
          </a:prstGeom>
          <a:solidFill>
            <a:srgbClr val="C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5" name="AutoShape 5"/>
          <p:cNvSpPr>
            <a:spLocks noChangeArrowheads="1"/>
          </p:cNvSpPr>
          <p:nvPr userDrawn="1"/>
        </p:nvSpPr>
        <p:spPr bwMode="auto">
          <a:xfrm>
            <a:off x="2771800" y="1"/>
            <a:ext cx="6372200" cy="2132856"/>
          </a:xfrm>
          <a:prstGeom prst="parallelogram">
            <a:avLst>
              <a:gd name="adj" fmla="val 47"/>
            </a:avLst>
          </a:prstGeom>
          <a:solidFill>
            <a:srgbClr val="F3DCDC"/>
          </a:solidFill>
          <a:ln>
            <a:noFill/>
          </a:ln>
          <a:effectLst/>
          <a:extLst>
            <a:ext uri="{91240B29-F687-4F45-9708-019B960494DF}">
              <a14:hiddenLine xmlns:a14="http://schemas.microsoft.com/office/drawing/2010/main" w="9525" algn="in">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6" name="Title 1"/>
          <p:cNvSpPr>
            <a:spLocks noGrp="1"/>
          </p:cNvSpPr>
          <p:nvPr>
            <p:ph type="title" hasCustomPrompt="1"/>
          </p:nvPr>
        </p:nvSpPr>
        <p:spPr>
          <a:xfrm>
            <a:off x="2915816" y="260648"/>
            <a:ext cx="6048672" cy="1584176"/>
          </a:xfrm>
        </p:spPr>
        <p:txBody>
          <a:bodyPr/>
          <a:lstStyle>
            <a:lvl1pPr algn="ctr">
              <a:defRPr b="1" baseline="0">
                <a:solidFill>
                  <a:srgbClr val="C00000"/>
                </a:solidFill>
              </a:defRPr>
            </a:lvl1pPr>
          </a:lstStyle>
          <a:p>
            <a:r>
              <a:rPr lang="en-US" dirty="0" smtClean="0"/>
              <a:t>An Alternative to University</a:t>
            </a:r>
            <a:endParaRPr lang="en-GB" dirty="0"/>
          </a:p>
        </p:txBody>
      </p:sp>
      <p:sp>
        <p:nvSpPr>
          <p:cNvPr id="7" name="Subtitle 2"/>
          <p:cNvSpPr>
            <a:spLocks noGrp="1"/>
          </p:cNvSpPr>
          <p:nvPr>
            <p:ph type="subTitle" idx="1"/>
          </p:nvPr>
        </p:nvSpPr>
        <p:spPr>
          <a:xfrm>
            <a:off x="4644008" y="3717032"/>
            <a:ext cx="4248472" cy="1752600"/>
          </a:xfrm>
        </p:spPr>
        <p:txBody>
          <a:bodyPr anchor="ct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Text Box 11"/>
          <p:cNvSpPr txBox="1">
            <a:spLocks noChangeArrowheads="1"/>
          </p:cNvSpPr>
          <p:nvPr userDrawn="1"/>
        </p:nvSpPr>
        <p:spPr bwMode="auto">
          <a:xfrm>
            <a:off x="410989" y="5866545"/>
            <a:ext cx="3216275" cy="946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gov.uk/civil-service-apprenticeships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facebook.com/</a:t>
            </a:r>
            <a:r>
              <a:rPr kumimoji="0" lang="en-GB" altLang="en-US" sz="1200" b="1" i="0" u="none" strike="noStrike" cap="none" normalizeH="0" baseline="0" dirty="0" err="1" smtClean="0">
                <a:ln>
                  <a:noFill/>
                </a:ln>
                <a:solidFill>
                  <a:srgbClr val="FFFFFF"/>
                </a:solidFill>
                <a:effectLst/>
                <a:latin typeface="Arial" pitchFamily="34" charset="0"/>
                <a:cs typeface="Arial" pitchFamily="34" charset="0"/>
              </a:rPr>
              <a:t>CSFastTrackApp</a:t>
            </a:r>
            <a:endParaRPr kumimoji="0" lang="en-GB" altLang="en-US" sz="12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a:t>
            </a:r>
            <a:r>
              <a:rPr kumimoji="0" lang="en-GB" altLang="en-US" sz="1200" b="1" i="0" u="none" strike="noStrike" cap="none" normalizeH="0" baseline="0" dirty="0" err="1" smtClean="0">
                <a:ln>
                  <a:noFill/>
                </a:ln>
                <a:solidFill>
                  <a:srgbClr val="FFFFFF"/>
                </a:solidFill>
                <a:effectLst/>
                <a:latin typeface="Arial" pitchFamily="34" charset="0"/>
                <a:cs typeface="Arial" pitchFamily="34" charset="0"/>
              </a:rPr>
              <a:t>CSFastTrackApp</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13" descr="yckedbozi[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7504" y="5885904"/>
            <a:ext cx="2794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12" name="Group 11"/>
          <p:cNvGrpSpPr/>
          <p:nvPr userDrawn="1"/>
        </p:nvGrpSpPr>
        <p:grpSpPr>
          <a:xfrm>
            <a:off x="158304" y="6231599"/>
            <a:ext cx="177800" cy="179387"/>
            <a:chOff x="5386859" y="6161119"/>
            <a:chExt cx="177800" cy="179387"/>
          </a:xfrm>
        </p:grpSpPr>
        <p:sp>
          <p:nvSpPr>
            <p:cNvPr id="13" name="Rectangle 12"/>
            <p:cNvSpPr/>
            <p:nvPr userDrawn="1"/>
          </p:nvSpPr>
          <p:spPr>
            <a:xfrm rot="5400000">
              <a:off x="5397925" y="6193302"/>
              <a:ext cx="148803" cy="12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4" descr="F_icon"/>
            <p:cNvPicPr>
              <a:picLocks noChangeAspect="1" noChangeArrowheads="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6859" y="6161119"/>
              <a:ext cx="177800" cy="17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34818" name="Picture 2" descr="https://g.twimg.com/Twitter_logo_blue.png">
            <a:hlinkClick r:id="rId9"/>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32904" y="6525344"/>
            <a:ext cx="228600" cy="1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3189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782123" y="116632"/>
            <a:ext cx="7579754" cy="615603"/>
          </a:xfrm>
        </p:spPr>
        <p:txBody>
          <a:bodyPr/>
          <a:lstStyle>
            <a:lvl1pPr algn="ctr">
              <a:defRPr sz="3000" b="1">
                <a:solidFill>
                  <a:srgbClr val="C0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980728"/>
            <a:ext cx="8208912" cy="48245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7"/>
          <p:cNvCxnSpPr/>
          <p:nvPr userDrawn="1"/>
        </p:nvCxnSpPr>
        <p:spPr>
          <a:xfrm>
            <a:off x="179512" y="836712"/>
            <a:ext cx="878497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58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4.png"/><Relationship Id="rId5" Type="http://schemas.openxmlformats.org/officeDocument/2006/relationships/tags" Target="../tags/tag2.xml"/><Relationship Id="rId10" Type="http://schemas.openxmlformats.org/officeDocument/2006/relationships/hyperlink" Target="https://www.google.co.uk/url?sa=i&amp;rct=j&amp;q=&amp;esrc=s&amp;source=images&amp;cd=&amp;cad=rja&amp;uact=8&amp;ved=0CAcQjRxqFQoTCIGr8K-ZsMgCFYp6Pgoda5EI0A&amp;url=https://about.twitter.com/press/twitter-brand-policy&amp;psig=AFQjCNHjhL3KBXhG18xKzrlgz8YDjQDm2Q&amp;ust=1444301730447285" TargetMode="External"/><Relationship Id="rId4" Type="http://schemas.openxmlformats.org/officeDocument/2006/relationships/vmlDrawing" Target="../drawings/vmlDrawing1.v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5"/>
            </p:custDataLst>
            <p:extLst>
              <p:ext uri="{D42A27DB-BD31-4B8C-83A1-F6EECF244321}">
                <p14:modId xmlns:p14="http://schemas.microsoft.com/office/powerpoint/2010/main" val="32557664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628650" y="365125"/>
            <a:ext cx="7886700" cy="9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412776"/>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8"/>
          <p:cNvSpPr>
            <a:spLocks noChangeArrowheads="1"/>
          </p:cNvSpPr>
          <p:nvPr userDrawn="1"/>
        </p:nvSpPr>
        <p:spPr bwMode="auto">
          <a:xfrm>
            <a:off x="0" y="5949280"/>
            <a:ext cx="9144000" cy="926760"/>
          </a:xfrm>
          <a:prstGeom prst="rect">
            <a:avLst/>
          </a:prstGeom>
          <a:solidFill>
            <a:srgbClr val="C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 name="Text Box 9"/>
          <p:cNvSpPr txBox="1">
            <a:spLocks noChangeArrowheads="1"/>
          </p:cNvSpPr>
          <p:nvPr userDrawn="1"/>
        </p:nvSpPr>
        <p:spPr bwMode="auto">
          <a:xfrm>
            <a:off x="179512" y="5949280"/>
            <a:ext cx="3240360" cy="946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pitchFamily="34" charset="0"/>
                <a:cs typeface="Arial" pitchFamily="34" charset="0"/>
              </a:rPr>
              <a:t>An Alternative to University</a:t>
            </a: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1034" name="AutoShape 10"/>
          <p:cNvCxnSpPr>
            <a:cxnSpLocks noChangeShapeType="1"/>
          </p:cNvCxnSpPr>
          <p:nvPr userDrawn="1"/>
        </p:nvCxnSpPr>
        <p:spPr bwMode="auto">
          <a:xfrm>
            <a:off x="5868144" y="6001929"/>
            <a:ext cx="0" cy="811447"/>
          </a:xfrm>
          <a:prstGeom prst="straightConnector1">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7" name="Text Box 11"/>
          <p:cNvSpPr txBox="1">
            <a:spLocks noChangeArrowheads="1"/>
          </p:cNvSpPr>
          <p:nvPr userDrawn="1"/>
        </p:nvSpPr>
        <p:spPr bwMode="auto">
          <a:xfrm>
            <a:off x="5964237" y="5957912"/>
            <a:ext cx="2784227" cy="946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gov.uk/civil-service-apprenticeships</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facebook.com/</a:t>
            </a:r>
            <a:r>
              <a:rPr kumimoji="0" lang="en-GB" altLang="en-US" sz="1200" b="1" i="0" u="none" strike="noStrike" cap="none" normalizeH="0" baseline="0" dirty="0" err="1" smtClean="0">
                <a:ln>
                  <a:noFill/>
                </a:ln>
                <a:solidFill>
                  <a:srgbClr val="FFFFFF"/>
                </a:solidFill>
                <a:effectLst/>
                <a:latin typeface="Arial" pitchFamily="34" charset="0"/>
                <a:cs typeface="Arial" pitchFamily="34" charset="0"/>
              </a:rPr>
              <a:t>CSFastTrackApp</a:t>
            </a:r>
            <a:endParaRPr kumimoji="0" lang="en-GB" altLang="en-US" sz="12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a:t>
            </a:r>
            <a:r>
              <a:rPr kumimoji="0" lang="en-GB" altLang="en-US" sz="1200" b="1" i="0" u="none" strike="noStrike" cap="none" normalizeH="0" baseline="0" dirty="0" err="1" smtClean="0">
                <a:ln>
                  <a:noFill/>
                </a:ln>
                <a:solidFill>
                  <a:srgbClr val="FFFFFF"/>
                </a:solidFill>
                <a:effectLst/>
                <a:latin typeface="Arial" pitchFamily="34" charset="0"/>
                <a:cs typeface="Arial" pitchFamily="34" charset="0"/>
              </a:rPr>
              <a:t>CSFastTrackApp</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7" name="Picture 13" descr="yckedbozi[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829104" y="5957912"/>
            <a:ext cx="2794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14" name="Group 13"/>
          <p:cNvGrpSpPr/>
          <p:nvPr userDrawn="1"/>
        </p:nvGrpSpPr>
        <p:grpSpPr>
          <a:xfrm>
            <a:off x="8892480" y="6309320"/>
            <a:ext cx="177800" cy="179387"/>
            <a:chOff x="5386859" y="6161119"/>
            <a:chExt cx="177800" cy="179387"/>
          </a:xfrm>
        </p:grpSpPr>
        <p:sp>
          <p:nvSpPr>
            <p:cNvPr id="13" name="Rectangle 12"/>
            <p:cNvSpPr/>
            <p:nvPr userDrawn="1"/>
          </p:nvSpPr>
          <p:spPr>
            <a:xfrm rot="5400000">
              <a:off x="5397925" y="6193302"/>
              <a:ext cx="148803" cy="12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8" name="Picture 14" descr="F_icon"/>
            <p:cNvPicPr>
              <a:picLocks noChangeAspect="1" noChangeArrowheads="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6859" y="6161119"/>
              <a:ext cx="177800" cy="17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22" name="Picture 2" descr="https://g.twimg.com/Twitter_logo_blue.png">
            <a:hlinkClick r:id="rId10"/>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892480" y="6649599"/>
            <a:ext cx="203201" cy="16515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74" r:id="rId1"/>
    <p:sldLayoutId id="2147483973" r:id="rId2"/>
  </p:sldLayoutIdLst>
  <p:txStyles>
    <p:titleStyle>
      <a:lvl1pPr algn="l" defTabSz="685800" rtl="0" eaLnBrk="0" fontAlgn="base" hangingPunct="0">
        <a:lnSpc>
          <a:spcPct val="90000"/>
        </a:lnSpc>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2.xml"/><Relationship Id="rId7" Type="http://schemas.openxmlformats.org/officeDocument/2006/relationships/hyperlink" Target="mailto:Fasttrack.events@hmrc.gsi.gov.uk" TargetMode="Externa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hyperlink" Target="http://www.google.co.uk/url?sa=i&amp;rct=j&amp;q=&amp;esrc=s&amp;source=images&amp;cd=&amp;cad=rja&amp;uact=8&amp;ved=0CAcQjRxqFQoTCJ_Qkc6csMgCFQs1PgodeUMNQQ&amp;url=http://www.prca.org.uk/pr-apprenticeships&amp;bvm=bv.104615367,d.cWw&amp;psig=AFQjCNFCvi2QZ4XZWZ9iOg7LIlf_d52lMQ&amp;ust=1444302596367720" TargetMode="Externa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10" Type="http://schemas.openxmlformats.org/officeDocument/2006/relationships/image" Target="../media/image8.jpeg"/><Relationship Id="rId4" Type="http://schemas.openxmlformats.org/officeDocument/2006/relationships/notesSlide" Target="../notesSlides/notesSlide1.xml"/><Relationship Id="rId9" Type="http://schemas.openxmlformats.org/officeDocument/2006/relationships/hyperlink" Target="http://www.google.co.uk/url?sa=i&amp;rct=j&amp;q=&amp;esrc=s&amp;source=images&amp;cd=&amp;cad=rja&amp;uact=8&amp;ved=0CAcQjRxqFQoTCLCwy57SsMgCFYNxFAodwuIBeg&amp;url=http://www.daretogodigital.com/earning-while-learning/&amp;psig=AFQjCNHvCnuiLEKhIF4ZZRkXrpryKycQBw&amp;ust=144431698704302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hyperlink" Target="https://www.google.co.uk/url?sa=i&amp;rct=j&amp;q=&amp;esrc=s&amp;source=images&amp;cd=&amp;cad=rja&amp;uact=8&amp;ved=0CAcQjRxqFQoTCKDXzaumsMgCFUozPgodC_AAdQ&amp;url=https://www.flickr.com/photos/cabinetoffice/sets/72157647686884426/&amp;psig=AFQjCNEcft8CbD_Dws2--Mg1R6hKRfkPhw&amp;ust=1444304119004554" TargetMode="Externa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10" Type="http://schemas.openxmlformats.org/officeDocument/2006/relationships/image" Target="../media/image14.jpeg"/><Relationship Id="rId4" Type="http://schemas.openxmlformats.org/officeDocument/2006/relationships/notesSlide" Target="../notesSlides/notesSlide5.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2.xml"/><Relationship Id="rId7" Type="http://schemas.openxmlformats.org/officeDocument/2006/relationships/hyperlink" Target="http://www.google.co.uk/url?sa=i&amp;rct=j&amp;q=&amp;esrc=s&amp;source=images&amp;cd=&amp;cad=rja&amp;uact=8&amp;ved=0CAcQjRxqFQoTCParnr7QsMgCFUNWFAodUU8Akg&amp;url=http://www.copcoach.co.uk/join-police.htm&amp;bvm=bv.104615367,d.cWw&amp;psig=AFQjCNG2ZWc2Y7UuosIPz-Ocz4pQuYMJ7w&amp;ust=1444316524813521" TargetMode="Externa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8.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15816" y="260648"/>
            <a:ext cx="6048672" cy="1584176"/>
          </a:xfrm>
        </p:spPr>
        <p:txBody>
          <a:bodyPr/>
          <a:lstStyle>
            <a:lvl1pPr algn="r">
              <a:defRPr baseline="0">
                <a:solidFill>
                  <a:srgbClr val="C00000"/>
                </a:solidFill>
              </a:defRPr>
            </a:lvl1pPr>
          </a:lstStyle>
          <a:p>
            <a:pPr algn="ctr"/>
            <a:r>
              <a:rPr lang="en-US" dirty="0" smtClean="0"/>
              <a:t>An Alternative to University</a:t>
            </a:r>
            <a:endParaRPr lang="en-GB" dirty="0"/>
          </a:p>
        </p:txBody>
      </p:sp>
      <p:pic>
        <p:nvPicPr>
          <p:cNvPr id="2" name="Picture 1"/>
          <p:cNvPicPr>
            <a:picLocks noChangeAspect="1"/>
          </p:cNvPicPr>
          <p:nvPr/>
        </p:nvPicPr>
        <p:blipFill>
          <a:blip r:embed="rId2"/>
          <a:stretch>
            <a:fillRect/>
          </a:stretch>
        </p:blipFill>
        <p:spPr>
          <a:xfrm>
            <a:off x="1586" y="2924944"/>
            <a:ext cx="9142414" cy="2880771"/>
          </a:xfrm>
          <a:prstGeom prst="rect">
            <a:avLst/>
          </a:prstGeom>
        </p:spPr>
      </p:pic>
    </p:spTree>
    <p:extLst>
      <p:ext uri="{BB962C8B-B14F-4D97-AF65-F5344CB8AC3E}">
        <p14:creationId xmlns:p14="http://schemas.microsoft.com/office/powerpoint/2010/main" val="2337178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4093652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7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1506" name="Title 1"/>
          <p:cNvSpPr>
            <a:spLocks noGrp="1"/>
          </p:cNvSpPr>
          <p:nvPr>
            <p:ph type="title"/>
          </p:nvPr>
        </p:nvSpPr>
        <p:spPr/>
        <p:txBody>
          <a:bodyPr/>
          <a:lstStyle/>
          <a:p>
            <a:pPr eaLnBrk="1" hangingPunct="1"/>
            <a:r>
              <a:rPr lang="en-GB" altLang="en-US" dirty="0" smtClean="0"/>
              <a:t>Next steps</a:t>
            </a:r>
            <a:endParaRPr lang="en-GB" altLang="en-US" b="1" dirty="0" smtClean="0">
              <a:solidFill>
                <a:srgbClr val="C00000"/>
              </a:solidFill>
            </a:endParaRPr>
          </a:p>
        </p:txBody>
      </p:sp>
      <p:sp>
        <p:nvSpPr>
          <p:cNvPr id="15363" name="Content Placeholder 2"/>
          <p:cNvSpPr>
            <a:spLocks noGrp="1"/>
          </p:cNvSpPr>
          <p:nvPr>
            <p:ph idx="1"/>
          </p:nvPr>
        </p:nvSpPr>
        <p:spPr>
          <a:xfrm>
            <a:off x="256381" y="2852936"/>
            <a:ext cx="8631237" cy="3251970"/>
          </a:xfrm>
        </p:spPr>
        <p:txBody>
          <a:bodyPr rtlCol="0">
            <a:normAutofit/>
          </a:bodyPr>
          <a:lstStyle/>
          <a:p>
            <a:pPr marL="0" indent="0" eaLnBrk="1" fontAlgn="auto" hangingPunct="1">
              <a:spcAft>
                <a:spcPts val="0"/>
              </a:spcAft>
              <a:buFont typeface="Arial" panose="020B0604020202020204" pitchFamily="34" charset="0"/>
              <a:buChar char="•"/>
              <a:defRPr/>
            </a:pPr>
            <a:endParaRPr lang="en-GB" altLang="en-US" sz="2400" dirty="0" smtClean="0"/>
          </a:p>
          <a:p>
            <a:pPr marL="0" indent="0" algn="ctr" eaLnBrk="1" fontAlgn="auto" hangingPunct="1">
              <a:spcAft>
                <a:spcPts val="0"/>
              </a:spcAft>
              <a:buNone/>
              <a:defRPr/>
            </a:pPr>
            <a:r>
              <a:rPr lang="en-GB" altLang="en-US" sz="1800" dirty="0" smtClean="0"/>
              <a:t>We expect to be open for applications from </a:t>
            </a:r>
            <a:r>
              <a:rPr lang="en-GB" altLang="en-US" sz="1800" dirty="0" smtClean="0"/>
              <a:t>March.</a:t>
            </a:r>
            <a:endParaRPr lang="en-GB" altLang="en-US" sz="1800" dirty="0" smtClean="0"/>
          </a:p>
          <a:p>
            <a:pPr marL="0" indent="0" algn="ctr" eaLnBrk="1" fontAlgn="auto" hangingPunct="1">
              <a:spcAft>
                <a:spcPts val="0"/>
              </a:spcAft>
              <a:buNone/>
              <a:defRPr/>
            </a:pPr>
            <a:r>
              <a:rPr lang="en-GB" altLang="en-US" sz="1800" dirty="0"/>
              <a:t>B</a:t>
            </a:r>
            <a:r>
              <a:rPr lang="en-GB" altLang="en-US" sz="1800" dirty="0" smtClean="0"/>
              <a:t>ut why wait?</a:t>
            </a:r>
          </a:p>
          <a:p>
            <a:pPr marL="0" indent="0" algn="ctr" eaLnBrk="1" fontAlgn="auto" hangingPunct="1">
              <a:spcAft>
                <a:spcPts val="0"/>
              </a:spcAft>
              <a:buNone/>
              <a:defRPr/>
            </a:pPr>
            <a:r>
              <a:rPr lang="en-GB" altLang="en-US" sz="1800" dirty="0" smtClean="0"/>
              <a:t>You can register your interest now by </a:t>
            </a:r>
            <a:r>
              <a:rPr lang="en-GB" altLang="en-US" sz="1800" dirty="0" smtClean="0"/>
              <a:t>emailing:</a:t>
            </a:r>
          </a:p>
          <a:p>
            <a:pPr marL="0" indent="0" algn="ctr" eaLnBrk="1" fontAlgn="auto" hangingPunct="1">
              <a:spcAft>
                <a:spcPts val="0"/>
              </a:spcAft>
              <a:buNone/>
              <a:defRPr/>
            </a:pPr>
            <a:r>
              <a:rPr lang="en-GB" altLang="en-US" sz="1800" dirty="0" smtClean="0">
                <a:hlinkClick r:id="rId7"/>
              </a:rPr>
              <a:t>Fasttrack.events@hmrc.gsi.gov.uk</a:t>
            </a:r>
            <a:r>
              <a:rPr lang="en-GB" altLang="en-US" sz="1800" dirty="0" smtClean="0"/>
              <a:t> </a:t>
            </a:r>
            <a:endParaRPr lang="en-GB" altLang="en-US" sz="1050" dirty="0" smtClean="0"/>
          </a:p>
          <a:p>
            <a:pPr marL="0" indent="0" algn="ctr" eaLnBrk="1" fontAlgn="auto" hangingPunct="1">
              <a:spcAft>
                <a:spcPts val="0"/>
              </a:spcAft>
              <a:buNone/>
              <a:defRPr/>
            </a:pPr>
            <a:endParaRPr lang="en-GB" sz="1800" u="sng" dirty="0" smtClean="0"/>
          </a:p>
          <a:p>
            <a:pPr marL="0" indent="0" algn="ctr" eaLnBrk="1" fontAlgn="auto" hangingPunct="1">
              <a:spcAft>
                <a:spcPts val="0"/>
              </a:spcAft>
              <a:buNone/>
              <a:defRPr/>
            </a:pPr>
            <a:r>
              <a:rPr lang="en-GB" sz="1800" dirty="0" smtClean="0"/>
              <a:t>Or </a:t>
            </a:r>
            <a:r>
              <a:rPr lang="en-GB" sz="1800" dirty="0" smtClean="0"/>
              <a:t>search for “Civil Service Fast Track Apprenticeship Scheme”</a:t>
            </a:r>
            <a:br>
              <a:rPr lang="en-GB" sz="1800" dirty="0" smtClean="0"/>
            </a:br>
            <a:r>
              <a:rPr lang="en-GB" sz="1800" dirty="0" smtClean="0"/>
              <a:t/>
            </a:r>
            <a:br>
              <a:rPr lang="en-GB" sz="1800" dirty="0" smtClean="0"/>
            </a:br>
            <a:r>
              <a:rPr lang="en-GB" sz="1800" dirty="0" smtClean="0"/>
              <a:t>You can also find us on Facebook and Twitter</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2" y="908720"/>
            <a:ext cx="3384376" cy="225625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0992785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4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smtClean="0"/>
              <a:t>What is an apprenticeship?</a:t>
            </a:r>
            <a:endParaRPr lang="en-GB" dirty="0"/>
          </a:p>
        </p:txBody>
      </p:sp>
      <p:sp>
        <p:nvSpPr>
          <p:cNvPr id="5" name="Rectangle 4"/>
          <p:cNvSpPr/>
          <p:nvPr/>
        </p:nvSpPr>
        <p:spPr>
          <a:xfrm>
            <a:off x="299830" y="1034397"/>
            <a:ext cx="5401817" cy="738664"/>
          </a:xfrm>
          <a:prstGeom prst="rect">
            <a:avLst/>
          </a:prstGeom>
        </p:spPr>
        <p:txBody>
          <a:bodyPr wrap="square">
            <a:spAutoFit/>
          </a:bodyPr>
          <a:lstStyle/>
          <a:p>
            <a:pPr marL="0" indent="0" eaLnBrk="1" fontAlgn="auto" hangingPunct="1">
              <a:spcAft>
                <a:spcPts val="0"/>
              </a:spcAft>
              <a:buNone/>
              <a:defRPr/>
            </a:pPr>
            <a:r>
              <a:rPr lang="en-GB" sz="2100" dirty="0"/>
              <a:t>An apprenticeship is a </a:t>
            </a:r>
            <a:r>
              <a:rPr lang="en-GB" sz="2100" b="1" dirty="0">
                <a:solidFill>
                  <a:srgbClr val="C00000"/>
                </a:solidFill>
              </a:rPr>
              <a:t>real job with training </a:t>
            </a:r>
            <a:r>
              <a:rPr lang="en-GB" sz="2100" dirty="0"/>
              <a:t>so you can </a:t>
            </a:r>
            <a:r>
              <a:rPr lang="en-GB" sz="2100" b="1" dirty="0">
                <a:solidFill>
                  <a:srgbClr val="C00000"/>
                </a:solidFill>
              </a:rPr>
              <a:t>earn while you learn </a:t>
            </a:r>
          </a:p>
        </p:txBody>
      </p:sp>
      <p:pic>
        <p:nvPicPr>
          <p:cNvPr id="7174" name="Picture 6" descr="http://www.prca.org.uk/assets/images/prapps/apprenticeships-logo.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2658174"/>
            <a:ext cx="2478241" cy="936104"/>
          </a:xfrm>
          <a:prstGeom prst="rect">
            <a:avLst/>
          </a:prstGeom>
          <a:noFill/>
          <a:extLst>
            <a:ext uri="{909E8E84-426E-40DD-AFC4-6F175D3DCCD1}">
              <a14:hiddenFill xmlns:a14="http://schemas.microsoft.com/office/drawing/2010/main">
                <a:solidFill>
                  <a:srgbClr val="FFFFFF"/>
                </a:solidFill>
              </a14:hiddenFill>
            </a:ext>
          </a:extLst>
        </p:spPr>
      </p:pic>
      <p:pic>
        <p:nvPicPr>
          <p:cNvPr id="7195" name="Picture 27" descr="http://www.daretogodigital.com/wp-content/uploads/2015/08/earn-when-you-learn.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3608" y="2451958"/>
            <a:ext cx="1957131" cy="146696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299830" y="4725144"/>
            <a:ext cx="8208912" cy="1008112"/>
          </a:xfrm>
        </p:spPr>
        <p:txBody>
          <a:bodyPr/>
          <a:lstStyle/>
          <a:p>
            <a:pPr marL="0" indent="0">
              <a:buNone/>
            </a:pPr>
            <a:r>
              <a:rPr lang="en-GB" dirty="0" smtClean="0"/>
              <a:t>Apprenticeships are </a:t>
            </a:r>
            <a:r>
              <a:rPr lang="en-GB" b="1" dirty="0" smtClean="0">
                <a:solidFill>
                  <a:srgbClr val="C00000"/>
                </a:solidFill>
              </a:rPr>
              <a:t>specifically tailored</a:t>
            </a:r>
            <a:r>
              <a:rPr lang="en-GB" b="1" dirty="0" smtClean="0">
                <a:solidFill>
                  <a:srgbClr val="FF0000"/>
                </a:solidFill>
              </a:rPr>
              <a:t> </a:t>
            </a:r>
            <a:r>
              <a:rPr lang="en-GB" dirty="0"/>
              <a:t>to ensure you </a:t>
            </a:r>
            <a:r>
              <a:rPr lang="en-GB" b="1" dirty="0" smtClean="0">
                <a:solidFill>
                  <a:srgbClr val="C00000"/>
                </a:solidFill>
              </a:rPr>
              <a:t>develop the skills</a:t>
            </a:r>
            <a:r>
              <a:rPr lang="en-GB" dirty="0" smtClean="0"/>
              <a:t> employers want, </a:t>
            </a:r>
            <a:r>
              <a:rPr lang="en-GB" dirty="0"/>
              <a:t>giving </a:t>
            </a:r>
            <a:r>
              <a:rPr lang="en-GB" dirty="0" smtClean="0"/>
              <a:t>you </a:t>
            </a:r>
            <a:r>
              <a:rPr lang="en-GB" dirty="0"/>
              <a:t>a real advantage in the workplace. </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What is the Civil Service?</a:t>
            </a:r>
            <a:endParaRPr lang="en-GB" altLang="en-US" dirty="0" smtClean="0"/>
          </a:p>
        </p:txBody>
      </p:sp>
      <p:sp>
        <p:nvSpPr>
          <p:cNvPr id="7172" name="TextBox 4"/>
          <p:cNvSpPr txBox="1">
            <a:spLocks noChangeArrowheads="1"/>
          </p:cNvSpPr>
          <p:nvPr/>
        </p:nvSpPr>
        <p:spPr bwMode="auto">
          <a:xfrm>
            <a:off x="251520" y="3585210"/>
            <a:ext cx="8569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US" altLang="en-US" sz="2000" b="1" dirty="0" smtClean="0">
                <a:solidFill>
                  <a:srgbClr val="C00000"/>
                </a:solidFill>
                <a:latin typeface="Arial" charset="0"/>
              </a:rPr>
              <a:t>Non-political</a:t>
            </a:r>
            <a:r>
              <a:rPr lang="en-US" altLang="en-US" sz="2000" dirty="0" smtClean="0">
                <a:latin typeface="Arial" charset="0"/>
              </a:rPr>
              <a:t> body that helps </a:t>
            </a:r>
            <a:r>
              <a:rPr lang="en-US" altLang="en-US" sz="2000" dirty="0">
                <a:latin typeface="Arial" charset="0"/>
              </a:rPr>
              <a:t>the Government of the day to develop and deliver its policies as effectively as </a:t>
            </a:r>
            <a:r>
              <a:rPr lang="en-US" altLang="en-US" sz="2000" dirty="0" smtClean="0">
                <a:latin typeface="Arial" charset="0"/>
              </a:rPr>
              <a:t>possible</a:t>
            </a:r>
            <a:endParaRPr lang="en-GB" altLang="en-US" sz="2000" dirty="0">
              <a:latin typeface="Arial" charset="0"/>
            </a:endParaRPr>
          </a:p>
        </p:txBody>
      </p:sp>
      <p:sp>
        <p:nvSpPr>
          <p:cNvPr id="6" name="TextBox 4"/>
          <p:cNvSpPr txBox="1">
            <a:spLocks noChangeArrowheads="1"/>
          </p:cNvSpPr>
          <p:nvPr/>
        </p:nvSpPr>
        <p:spPr bwMode="auto">
          <a:xfrm>
            <a:off x="467545" y="4573577"/>
            <a:ext cx="3384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US" altLang="en-US" sz="2000" dirty="0" smtClean="0">
                <a:latin typeface="Arial" charset="0"/>
              </a:rPr>
              <a:t>There are roughly </a:t>
            </a:r>
            <a:r>
              <a:rPr lang="en-US" altLang="en-US" sz="2000" b="1" dirty="0" smtClean="0">
                <a:solidFill>
                  <a:srgbClr val="C00000"/>
                </a:solidFill>
                <a:latin typeface="Arial" charset="0"/>
              </a:rPr>
              <a:t>400,000 UK civil servants</a:t>
            </a:r>
            <a:r>
              <a:rPr lang="en-US" altLang="en-US" sz="2000" dirty="0" smtClean="0">
                <a:latin typeface="Arial" charset="0"/>
              </a:rPr>
              <a:t> across the country and the globe</a:t>
            </a:r>
            <a:endParaRPr lang="en-GB" altLang="en-US" sz="2000" dirty="0">
              <a:latin typeface="Arial" charset="0"/>
            </a:endParaRPr>
          </a:p>
        </p:txBody>
      </p:sp>
      <p:sp>
        <p:nvSpPr>
          <p:cNvPr id="7" name="TextBox 4"/>
          <p:cNvSpPr txBox="1">
            <a:spLocks noChangeArrowheads="1"/>
          </p:cNvSpPr>
          <p:nvPr/>
        </p:nvSpPr>
        <p:spPr bwMode="auto">
          <a:xfrm>
            <a:off x="4860032" y="4581128"/>
            <a:ext cx="3816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US" altLang="en-US" sz="2000" b="1" dirty="0" smtClean="0">
                <a:solidFill>
                  <a:srgbClr val="C00000"/>
                </a:solidFill>
                <a:latin typeface="Arial" charset="0"/>
              </a:rPr>
              <a:t>24 </a:t>
            </a:r>
            <a:r>
              <a:rPr lang="en-US" altLang="en-US" sz="2000" b="1" dirty="0">
                <a:solidFill>
                  <a:srgbClr val="C00000"/>
                </a:solidFill>
                <a:latin typeface="Arial" charset="0"/>
              </a:rPr>
              <a:t>M</a:t>
            </a:r>
            <a:r>
              <a:rPr lang="en-US" altLang="en-US" sz="2000" b="1" dirty="0" smtClean="0">
                <a:solidFill>
                  <a:srgbClr val="C00000"/>
                </a:solidFill>
                <a:latin typeface="Arial" charset="0"/>
              </a:rPr>
              <a:t>inisterial Departments</a:t>
            </a:r>
            <a:r>
              <a:rPr lang="en-US" altLang="en-US" sz="2000" dirty="0" smtClean="0">
                <a:latin typeface="Arial" charset="0"/>
              </a:rPr>
              <a:t> that deal with everything from the NHS to national security</a:t>
            </a:r>
            <a:endParaRPr lang="en-GB" altLang="en-US" sz="2000" dirty="0">
              <a:latin typeface="Arial" charset="0"/>
            </a:endParaRPr>
          </a:p>
        </p:txBody>
      </p:sp>
      <p:pic>
        <p:nvPicPr>
          <p:cNvPr id="3" name="Picture 2"/>
          <p:cNvPicPr>
            <a:picLocks noChangeAspect="1"/>
          </p:cNvPicPr>
          <p:nvPr/>
        </p:nvPicPr>
        <p:blipFill>
          <a:blip r:embed="rId3"/>
          <a:stretch>
            <a:fillRect/>
          </a:stretch>
        </p:blipFill>
        <p:spPr>
          <a:xfrm>
            <a:off x="2771800" y="1412776"/>
            <a:ext cx="3528392" cy="1764196"/>
          </a:xfrm>
          <a:prstGeom prst="rect">
            <a:avLst/>
          </a:prstGeom>
        </p:spPr>
      </p:pic>
    </p:spTree>
    <p:extLst>
      <p:ext uri="{BB962C8B-B14F-4D97-AF65-F5344CB8AC3E}">
        <p14:creationId xmlns:p14="http://schemas.microsoft.com/office/powerpoint/2010/main" val="4258446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sz="2800" b="1" dirty="0" smtClean="0">
                <a:solidFill>
                  <a:srgbClr val="C00000"/>
                </a:solidFill>
              </a:rPr>
              <a:t>Who are Civil Servants?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780928"/>
            <a:ext cx="4139952" cy="27599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244" y="2780928"/>
            <a:ext cx="4163823" cy="2775882"/>
          </a:xfrm>
          <a:prstGeom prst="rect">
            <a:avLst/>
          </a:prstGeom>
        </p:spPr>
      </p:pic>
      <p:sp>
        <p:nvSpPr>
          <p:cNvPr id="5" name="TextBox 4"/>
          <p:cNvSpPr txBox="1"/>
          <p:nvPr/>
        </p:nvSpPr>
        <p:spPr>
          <a:xfrm>
            <a:off x="30388" y="1341083"/>
            <a:ext cx="8880957" cy="830997"/>
          </a:xfrm>
          <a:prstGeom prst="rect">
            <a:avLst/>
          </a:prstGeom>
          <a:noFill/>
        </p:spPr>
        <p:txBody>
          <a:bodyPr wrap="none" rtlCol="0">
            <a:spAutoFit/>
          </a:bodyPr>
          <a:lstStyle/>
          <a:p>
            <a:pPr algn="ctr"/>
            <a:r>
              <a:rPr lang="en-GB" sz="2400" dirty="0" smtClean="0"/>
              <a:t>The Civil Service is evolving to become more </a:t>
            </a:r>
            <a:r>
              <a:rPr lang="en-GB" sz="2400" dirty="0" smtClean="0">
                <a:solidFill>
                  <a:srgbClr val="C00000"/>
                </a:solidFill>
              </a:rPr>
              <a:t>diverse</a:t>
            </a:r>
            <a:r>
              <a:rPr lang="en-GB" sz="2400" dirty="0" smtClean="0"/>
              <a:t> and more </a:t>
            </a:r>
          </a:p>
          <a:p>
            <a:pPr algn="ctr"/>
            <a:r>
              <a:rPr lang="en-GB" sz="2400" dirty="0" smtClean="0">
                <a:solidFill>
                  <a:srgbClr val="C00000"/>
                </a:solidFill>
              </a:rPr>
              <a:t>representative</a:t>
            </a:r>
            <a:r>
              <a:rPr lang="en-GB" sz="2400" dirty="0" smtClean="0"/>
              <a:t> of the society that we serve.</a:t>
            </a:r>
            <a:endParaRPr lang="en-GB" sz="2400" dirty="0"/>
          </a:p>
        </p:txBody>
      </p:sp>
    </p:spTree>
    <p:extLst>
      <p:ext uri="{BB962C8B-B14F-4D97-AF65-F5344CB8AC3E}">
        <p14:creationId xmlns:p14="http://schemas.microsoft.com/office/powerpoint/2010/main" val="358670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760789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9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314" name="Title 1"/>
          <p:cNvSpPr>
            <a:spLocks noGrp="1"/>
          </p:cNvSpPr>
          <p:nvPr>
            <p:ph type="title"/>
          </p:nvPr>
        </p:nvSpPr>
        <p:spPr/>
        <p:txBody>
          <a:bodyPr/>
          <a:lstStyle/>
          <a:p>
            <a:pPr eaLnBrk="1" hangingPunct="1"/>
            <a:r>
              <a:rPr lang="en-GB" altLang="en-US" b="1" dirty="0" smtClean="0">
                <a:solidFill>
                  <a:srgbClr val="C00000"/>
                </a:solidFill>
              </a:rPr>
              <a:t>Professions in Civil Service </a:t>
            </a:r>
          </a:p>
        </p:txBody>
      </p:sp>
      <p:sp>
        <p:nvSpPr>
          <p:cNvPr id="13315" name="TextBox 3"/>
          <p:cNvSpPr txBox="1">
            <a:spLocks noChangeArrowheads="1"/>
          </p:cNvSpPr>
          <p:nvPr/>
        </p:nvSpPr>
        <p:spPr bwMode="auto">
          <a:xfrm>
            <a:off x="-180528" y="2377936"/>
            <a:ext cx="2647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smtClean="0">
                <a:latin typeface="Arial" charset="0"/>
              </a:rPr>
              <a:t>Operational Delivery</a:t>
            </a:r>
            <a:endParaRPr lang="en-GB" altLang="en-US" sz="2800" dirty="0">
              <a:latin typeface="Arial" charset="0"/>
            </a:endParaRPr>
          </a:p>
        </p:txBody>
      </p:sp>
      <p:sp>
        <p:nvSpPr>
          <p:cNvPr id="13316" name="TextBox 5"/>
          <p:cNvSpPr txBox="1">
            <a:spLocks noChangeArrowheads="1"/>
          </p:cNvSpPr>
          <p:nvPr/>
        </p:nvSpPr>
        <p:spPr bwMode="auto">
          <a:xfrm>
            <a:off x="6984268" y="4355422"/>
            <a:ext cx="2376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smtClean="0">
                <a:latin typeface="Arial" charset="0"/>
              </a:rPr>
              <a:t>Medical</a:t>
            </a:r>
            <a:endParaRPr lang="en-GB" altLang="en-US" sz="2800" dirty="0">
              <a:latin typeface="Arial" charset="0"/>
            </a:endParaRPr>
          </a:p>
        </p:txBody>
      </p:sp>
      <p:sp>
        <p:nvSpPr>
          <p:cNvPr id="13318" name="TextBox 7"/>
          <p:cNvSpPr txBox="1">
            <a:spLocks noChangeArrowheads="1"/>
          </p:cNvSpPr>
          <p:nvPr/>
        </p:nvSpPr>
        <p:spPr bwMode="auto">
          <a:xfrm>
            <a:off x="5220072" y="2689756"/>
            <a:ext cx="35283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smtClean="0">
                <a:latin typeface="Arial" charset="0"/>
              </a:rPr>
              <a:t>Communications </a:t>
            </a:r>
            <a:endParaRPr lang="en-GB" altLang="en-US" sz="2800" dirty="0">
              <a:latin typeface="Arial" charset="0"/>
            </a:endParaRPr>
          </a:p>
        </p:txBody>
      </p:sp>
      <p:sp>
        <p:nvSpPr>
          <p:cNvPr id="13319" name="TextBox 8"/>
          <p:cNvSpPr txBox="1">
            <a:spLocks noChangeArrowheads="1"/>
          </p:cNvSpPr>
          <p:nvPr/>
        </p:nvSpPr>
        <p:spPr bwMode="auto">
          <a:xfrm>
            <a:off x="2699792" y="5101491"/>
            <a:ext cx="309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a:latin typeface="Arial" charset="0"/>
              </a:rPr>
              <a:t>Social Research </a:t>
            </a:r>
          </a:p>
        </p:txBody>
      </p:sp>
      <p:sp>
        <p:nvSpPr>
          <p:cNvPr id="13320" name="TextBox 9"/>
          <p:cNvSpPr txBox="1">
            <a:spLocks noChangeArrowheads="1"/>
          </p:cNvSpPr>
          <p:nvPr/>
        </p:nvSpPr>
        <p:spPr bwMode="auto">
          <a:xfrm>
            <a:off x="4425465" y="3181897"/>
            <a:ext cx="72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800" dirty="0">
                <a:latin typeface="Arial" charset="0"/>
              </a:rPr>
              <a:t>IT </a:t>
            </a:r>
          </a:p>
        </p:txBody>
      </p:sp>
      <p:sp>
        <p:nvSpPr>
          <p:cNvPr id="13321" name="TextBox 10"/>
          <p:cNvSpPr txBox="1">
            <a:spLocks noChangeArrowheads="1"/>
          </p:cNvSpPr>
          <p:nvPr/>
        </p:nvSpPr>
        <p:spPr bwMode="auto">
          <a:xfrm>
            <a:off x="5146190" y="1792413"/>
            <a:ext cx="3167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US" altLang="en-US" sz="2800" dirty="0" smtClean="0">
                <a:latin typeface="Arial" charset="0"/>
              </a:rPr>
              <a:t>Finance</a:t>
            </a:r>
            <a:endParaRPr lang="en-GB" altLang="en-US" sz="2800" dirty="0">
              <a:latin typeface="Arial" charset="0"/>
            </a:endParaRPr>
          </a:p>
        </p:txBody>
      </p:sp>
      <p:sp>
        <p:nvSpPr>
          <p:cNvPr id="13322" name="TextBox 5"/>
          <p:cNvSpPr txBox="1">
            <a:spLocks noChangeArrowheads="1"/>
          </p:cNvSpPr>
          <p:nvPr/>
        </p:nvSpPr>
        <p:spPr bwMode="auto">
          <a:xfrm>
            <a:off x="507195" y="3526509"/>
            <a:ext cx="2376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US" altLang="en-US" sz="2800" dirty="0" smtClean="0">
                <a:latin typeface="Arial" charset="0"/>
              </a:rPr>
              <a:t>Project Delivery</a:t>
            </a:r>
            <a:endParaRPr lang="en-GB" altLang="en-US" sz="2800" dirty="0">
              <a:latin typeface="Arial" charset="0"/>
            </a:endParaRPr>
          </a:p>
        </p:txBody>
      </p:sp>
      <p:sp>
        <p:nvSpPr>
          <p:cNvPr id="13323" name="TextBox 9"/>
          <p:cNvSpPr txBox="1">
            <a:spLocks noChangeArrowheads="1"/>
          </p:cNvSpPr>
          <p:nvPr/>
        </p:nvSpPr>
        <p:spPr bwMode="auto">
          <a:xfrm>
            <a:off x="5580112" y="3566632"/>
            <a:ext cx="4897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US" altLang="en-US" sz="2800" dirty="0" smtClean="0">
                <a:latin typeface="Arial" charset="0"/>
              </a:rPr>
              <a:t>Commercial</a:t>
            </a:r>
          </a:p>
        </p:txBody>
      </p:sp>
      <p:sp>
        <p:nvSpPr>
          <p:cNvPr id="12" name="TextBox 4"/>
          <p:cNvSpPr txBox="1">
            <a:spLocks noChangeArrowheads="1"/>
          </p:cNvSpPr>
          <p:nvPr/>
        </p:nvSpPr>
        <p:spPr bwMode="auto">
          <a:xfrm>
            <a:off x="107504" y="980728"/>
            <a:ext cx="8928992"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US" altLang="en-US" sz="1950" dirty="0" smtClean="0">
                <a:latin typeface="Arial" charset="0"/>
              </a:rPr>
              <a:t>There are currently </a:t>
            </a:r>
            <a:r>
              <a:rPr lang="en-US" altLang="en-US" sz="1950" b="1" dirty="0" smtClean="0">
                <a:solidFill>
                  <a:srgbClr val="C00000"/>
                </a:solidFill>
                <a:latin typeface="Arial" charset="0"/>
              </a:rPr>
              <a:t>25 </a:t>
            </a:r>
            <a:r>
              <a:rPr lang="en-US" altLang="en-US" sz="1950" b="1" dirty="0" err="1" smtClean="0">
                <a:solidFill>
                  <a:srgbClr val="C00000"/>
                </a:solidFill>
                <a:latin typeface="Arial" charset="0"/>
              </a:rPr>
              <a:t>recognised</a:t>
            </a:r>
            <a:r>
              <a:rPr lang="en-US" altLang="en-US" sz="1950" b="1" dirty="0" smtClean="0">
                <a:solidFill>
                  <a:srgbClr val="C00000"/>
                </a:solidFill>
                <a:latin typeface="Arial" charset="0"/>
              </a:rPr>
              <a:t> professions</a:t>
            </a:r>
            <a:r>
              <a:rPr lang="en-US" altLang="en-US" sz="1950" dirty="0" smtClean="0">
                <a:latin typeface="Arial" charset="0"/>
              </a:rPr>
              <a:t> in the Civil Service, including:</a:t>
            </a:r>
            <a:endParaRPr lang="en-GB" altLang="en-US" sz="1950" dirty="0">
              <a:latin typeface="Arial" charset="0"/>
            </a:endParaRPr>
          </a:p>
        </p:txBody>
      </p:sp>
      <p:sp>
        <p:nvSpPr>
          <p:cNvPr id="14" name="TextBox 8"/>
          <p:cNvSpPr txBox="1">
            <a:spLocks noChangeArrowheads="1"/>
          </p:cNvSpPr>
          <p:nvPr/>
        </p:nvSpPr>
        <p:spPr bwMode="auto">
          <a:xfrm>
            <a:off x="3040277" y="1896988"/>
            <a:ext cx="2683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smtClean="0">
                <a:latin typeface="Arial" charset="0"/>
              </a:rPr>
              <a:t>Economics</a:t>
            </a:r>
            <a:endParaRPr lang="en-GB" altLang="en-US" sz="2800" dirty="0">
              <a:latin typeface="Arial" charset="0"/>
            </a:endParaRPr>
          </a:p>
        </p:txBody>
      </p:sp>
      <p:sp>
        <p:nvSpPr>
          <p:cNvPr id="15" name="TextBox 10"/>
          <p:cNvSpPr txBox="1">
            <a:spLocks noChangeArrowheads="1"/>
          </p:cNvSpPr>
          <p:nvPr/>
        </p:nvSpPr>
        <p:spPr bwMode="auto">
          <a:xfrm>
            <a:off x="2730621" y="2791140"/>
            <a:ext cx="16558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smtClean="0">
                <a:latin typeface="Arial" charset="0"/>
              </a:rPr>
              <a:t>Law</a:t>
            </a:r>
            <a:endParaRPr lang="en-GB" altLang="en-US" sz="2800" dirty="0">
              <a:latin typeface="Arial" charset="0"/>
            </a:endParaRPr>
          </a:p>
        </p:txBody>
      </p:sp>
      <p:sp>
        <p:nvSpPr>
          <p:cNvPr id="16" name="TextBox 3"/>
          <p:cNvSpPr txBox="1">
            <a:spLocks noChangeArrowheads="1"/>
          </p:cNvSpPr>
          <p:nvPr/>
        </p:nvSpPr>
        <p:spPr bwMode="auto">
          <a:xfrm>
            <a:off x="934388" y="1593085"/>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smtClean="0">
                <a:latin typeface="Arial" charset="0"/>
              </a:rPr>
              <a:t>Policy</a:t>
            </a:r>
            <a:endParaRPr lang="en-GB" altLang="en-US" sz="2800" dirty="0">
              <a:latin typeface="Arial" charset="0"/>
            </a:endParaRPr>
          </a:p>
        </p:txBody>
      </p:sp>
      <p:sp>
        <p:nvSpPr>
          <p:cNvPr id="17" name="TextBox 3"/>
          <p:cNvSpPr txBox="1">
            <a:spLocks noChangeArrowheads="1"/>
          </p:cNvSpPr>
          <p:nvPr/>
        </p:nvSpPr>
        <p:spPr bwMode="auto">
          <a:xfrm>
            <a:off x="2699792" y="3987050"/>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smtClean="0">
                <a:latin typeface="Arial" charset="0"/>
              </a:rPr>
              <a:t>HR</a:t>
            </a:r>
            <a:endParaRPr lang="en-GB" altLang="en-US" sz="2800" dirty="0">
              <a:latin typeface="Arial" charset="0"/>
            </a:endParaRPr>
          </a:p>
        </p:txBody>
      </p:sp>
      <p:sp>
        <p:nvSpPr>
          <p:cNvPr id="18" name="TextBox 3"/>
          <p:cNvSpPr txBox="1">
            <a:spLocks noChangeArrowheads="1"/>
          </p:cNvSpPr>
          <p:nvPr/>
        </p:nvSpPr>
        <p:spPr bwMode="auto">
          <a:xfrm>
            <a:off x="4098783" y="4153973"/>
            <a:ext cx="33932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smtClean="0">
                <a:latin typeface="Arial" charset="0"/>
              </a:rPr>
              <a:t>Science and Engineering</a:t>
            </a:r>
            <a:endParaRPr lang="en-GB" altLang="en-US" sz="2800" dirty="0">
              <a:latin typeface="Arial" charset="0"/>
            </a:endParaRPr>
          </a:p>
        </p:txBody>
      </p:sp>
      <p:sp>
        <p:nvSpPr>
          <p:cNvPr id="19" name="TextBox 3"/>
          <p:cNvSpPr txBox="1">
            <a:spLocks noChangeArrowheads="1"/>
          </p:cNvSpPr>
          <p:nvPr/>
        </p:nvSpPr>
        <p:spPr bwMode="auto">
          <a:xfrm>
            <a:off x="6762934" y="4962103"/>
            <a:ext cx="22735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smtClean="0">
                <a:latin typeface="Arial" charset="0"/>
              </a:rPr>
              <a:t>Intelligence</a:t>
            </a:r>
            <a:endParaRPr lang="en-GB" altLang="en-US" sz="2800" dirty="0">
              <a:latin typeface="Arial" charset="0"/>
            </a:endParaRPr>
          </a:p>
        </p:txBody>
      </p:sp>
      <p:sp>
        <p:nvSpPr>
          <p:cNvPr id="20" name="TextBox 3"/>
          <p:cNvSpPr txBox="1">
            <a:spLocks noChangeArrowheads="1"/>
          </p:cNvSpPr>
          <p:nvPr/>
        </p:nvSpPr>
        <p:spPr bwMode="auto">
          <a:xfrm>
            <a:off x="-37720" y="4839881"/>
            <a:ext cx="25920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800" dirty="0" smtClean="0">
                <a:latin typeface="Arial" charset="0"/>
              </a:rPr>
              <a:t>Occupational Psychology</a:t>
            </a:r>
            <a:endParaRPr lang="en-GB" altLang="en-US" sz="2800" dirty="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7505769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3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AutoShape 2"/>
          <p:cNvSpPr>
            <a:spLocks noChangeArrowheads="1"/>
          </p:cNvSpPr>
          <p:nvPr/>
        </p:nvSpPr>
        <p:spPr bwMode="auto">
          <a:xfrm>
            <a:off x="2035175" y="2276872"/>
            <a:ext cx="5073650" cy="2088232"/>
          </a:xfrm>
          <a:prstGeom prst="parallelogram">
            <a:avLst>
              <a:gd name="adj" fmla="val 17800"/>
            </a:avLst>
          </a:prstGeom>
          <a:solidFill>
            <a:srgbClr val="F3DCDC"/>
          </a:solidFill>
          <a:ln>
            <a:noFill/>
          </a:ln>
          <a:effectLst/>
          <a:extLst>
            <a:ext uri="{91240B29-F687-4F45-9708-019B960494DF}">
              <a14:hiddenLine xmlns:a14="http://schemas.microsoft.com/office/drawing/2010/main" w="9525" algn="in">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 name="Title 1"/>
          <p:cNvSpPr>
            <a:spLocks noGrp="1"/>
          </p:cNvSpPr>
          <p:nvPr>
            <p:ph type="title"/>
          </p:nvPr>
        </p:nvSpPr>
        <p:spPr/>
        <p:txBody>
          <a:bodyPr/>
          <a:lstStyle/>
          <a:p>
            <a:r>
              <a:rPr lang="en-GB" dirty="0" smtClean="0"/>
              <a:t>Introducing the Civil Service Fast Track Apprenticeship Scheme?</a:t>
            </a:r>
            <a:endParaRPr lang="en-GB" dirty="0"/>
          </a:p>
        </p:txBody>
      </p:sp>
      <p:sp>
        <p:nvSpPr>
          <p:cNvPr id="3" name="Content Placeholder 2"/>
          <p:cNvSpPr>
            <a:spLocks noGrp="1"/>
          </p:cNvSpPr>
          <p:nvPr>
            <p:ph idx="1"/>
          </p:nvPr>
        </p:nvSpPr>
        <p:spPr>
          <a:xfrm>
            <a:off x="467544" y="980728"/>
            <a:ext cx="8208912" cy="3312368"/>
          </a:xfrm>
        </p:spPr>
        <p:txBody>
          <a:bodyPr/>
          <a:lstStyle/>
          <a:p>
            <a:r>
              <a:rPr lang="en-GB" sz="2000" dirty="0" smtClean="0"/>
              <a:t>Alternative to university and a great way into the Civil Service</a:t>
            </a:r>
          </a:p>
          <a:p>
            <a:endParaRPr lang="en-GB" sz="2000" dirty="0"/>
          </a:p>
          <a:p>
            <a:r>
              <a:rPr lang="en-GB" sz="2000" dirty="0" smtClean="0"/>
              <a:t>Civil Service Fast Track offers you six choices of apprenticeship</a:t>
            </a:r>
          </a:p>
          <a:p>
            <a:pPr marL="0" indent="0" algn="ctr">
              <a:buNone/>
            </a:pPr>
            <a:endParaRPr lang="en-GB" sz="600" dirty="0"/>
          </a:p>
          <a:p>
            <a:pPr marL="0" indent="0" algn="ctr">
              <a:buNone/>
            </a:pPr>
            <a:r>
              <a:rPr lang="en-GB" sz="1800" b="1" dirty="0" smtClean="0">
                <a:solidFill>
                  <a:srgbClr val="C00000"/>
                </a:solidFill>
              </a:rPr>
              <a:t>Business</a:t>
            </a:r>
            <a:endParaRPr lang="en-GB" sz="1800" dirty="0">
              <a:solidFill>
                <a:srgbClr val="C00000"/>
              </a:solidFill>
            </a:endParaRPr>
          </a:p>
          <a:p>
            <a:pPr marL="0" indent="0" algn="ctr">
              <a:buNone/>
            </a:pPr>
            <a:r>
              <a:rPr lang="en-GB" sz="1800" b="1" dirty="0">
                <a:solidFill>
                  <a:srgbClr val="C00000"/>
                </a:solidFill>
              </a:rPr>
              <a:t>Finance </a:t>
            </a:r>
            <a:endParaRPr lang="en-GB" sz="1800" b="1" dirty="0" smtClean="0">
              <a:solidFill>
                <a:srgbClr val="C00000"/>
              </a:solidFill>
            </a:endParaRPr>
          </a:p>
          <a:p>
            <a:pPr marL="0" indent="0" algn="ctr">
              <a:buNone/>
            </a:pPr>
            <a:r>
              <a:rPr lang="en-GB" sz="1800" b="1" dirty="0" smtClean="0">
                <a:solidFill>
                  <a:srgbClr val="C00000"/>
                </a:solidFill>
              </a:rPr>
              <a:t>Project Delivery</a:t>
            </a:r>
            <a:endParaRPr lang="en-GB" sz="1800" dirty="0">
              <a:solidFill>
                <a:srgbClr val="C00000"/>
              </a:solidFill>
            </a:endParaRPr>
          </a:p>
          <a:p>
            <a:pPr marL="0" indent="0" algn="ctr">
              <a:buNone/>
            </a:pPr>
            <a:r>
              <a:rPr lang="en-GB" sz="1800" b="1" dirty="0">
                <a:solidFill>
                  <a:srgbClr val="C00000"/>
                </a:solidFill>
              </a:rPr>
              <a:t>Commercial</a:t>
            </a:r>
            <a:endParaRPr lang="en-GB" sz="1800" dirty="0">
              <a:solidFill>
                <a:srgbClr val="C00000"/>
              </a:solidFill>
            </a:endParaRPr>
          </a:p>
          <a:p>
            <a:pPr marL="0" indent="0" algn="ctr">
              <a:buNone/>
            </a:pPr>
            <a:r>
              <a:rPr lang="en-GB" sz="1800" b="1" dirty="0" smtClean="0">
                <a:solidFill>
                  <a:srgbClr val="C00000"/>
                </a:solidFill>
              </a:rPr>
              <a:t>Digital </a:t>
            </a:r>
            <a:r>
              <a:rPr lang="en-GB" sz="1800" b="1" dirty="0">
                <a:solidFill>
                  <a:srgbClr val="C00000"/>
                </a:solidFill>
              </a:rPr>
              <a:t>and Technology </a:t>
            </a:r>
            <a:endParaRPr lang="en-GB" sz="1800" dirty="0">
              <a:solidFill>
                <a:srgbClr val="C00000"/>
              </a:solidFill>
            </a:endParaRPr>
          </a:p>
        </p:txBody>
      </p:sp>
      <p:pic>
        <p:nvPicPr>
          <p:cNvPr id="40964" name="Picture 4" descr="https://c4.staticflickr.com/4/3865/15090428318_0da3706eaf_b.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2064" y="4420837"/>
            <a:ext cx="3419872" cy="1412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4452998"/>
            <a:ext cx="2118149" cy="1412099"/>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76256" y="4396377"/>
            <a:ext cx="2154547" cy="1436365"/>
          </a:xfrm>
          <a:prstGeom prst="rect">
            <a:avLst/>
          </a:prstGeom>
        </p:spPr>
      </p:pic>
    </p:spTree>
    <p:extLst>
      <p:ext uri="{BB962C8B-B14F-4D97-AF65-F5344CB8AC3E}">
        <p14:creationId xmlns:p14="http://schemas.microsoft.com/office/powerpoint/2010/main" val="2102700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574675" y="908942"/>
            <a:ext cx="7886700" cy="4824314"/>
          </a:xfrm>
        </p:spPr>
        <p:txBody>
          <a:bodyPr/>
          <a:lstStyle/>
          <a:p>
            <a:pPr eaLnBrk="1" hangingPunct="1">
              <a:lnSpc>
                <a:spcPct val="150000"/>
              </a:lnSpc>
            </a:pPr>
            <a:r>
              <a:rPr lang="en-GB" altLang="en-US" dirty="0" smtClean="0"/>
              <a:t>You will be working towards a </a:t>
            </a:r>
            <a:r>
              <a:rPr lang="en-GB" altLang="en-US" b="1" dirty="0" smtClean="0">
                <a:solidFill>
                  <a:srgbClr val="C00000"/>
                </a:solidFill>
              </a:rPr>
              <a:t>Level 4 Apprenticeship</a:t>
            </a:r>
            <a:endParaRPr lang="en-GB" altLang="en-US" sz="300" b="1" dirty="0" smtClean="0">
              <a:solidFill>
                <a:srgbClr val="C00000"/>
              </a:solidFill>
            </a:endParaRPr>
          </a:p>
          <a:p>
            <a:pPr eaLnBrk="1" hangingPunct="1">
              <a:lnSpc>
                <a:spcPct val="150000"/>
              </a:lnSpc>
            </a:pPr>
            <a:r>
              <a:rPr lang="en-GB" altLang="en-US" dirty="0" smtClean="0"/>
              <a:t>Starting salary of around </a:t>
            </a:r>
            <a:r>
              <a:rPr lang="en-GB" altLang="en-US" b="1" dirty="0" smtClean="0">
                <a:solidFill>
                  <a:srgbClr val="C00000"/>
                </a:solidFill>
              </a:rPr>
              <a:t>£19,500</a:t>
            </a:r>
          </a:p>
          <a:p>
            <a:pPr eaLnBrk="1" hangingPunct="1">
              <a:lnSpc>
                <a:spcPct val="150000"/>
              </a:lnSpc>
            </a:pPr>
            <a:r>
              <a:rPr lang="en-GB" altLang="en-US" dirty="0" smtClean="0"/>
              <a:t>Flexible working patterns</a:t>
            </a:r>
          </a:p>
          <a:p>
            <a:pPr eaLnBrk="1" hangingPunct="1">
              <a:lnSpc>
                <a:spcPct val="150000"/>
              </a:lnSpc>
            </a:pPr>
            <a:r>
              <a:rPr lang="en-GB" altLang="en-US" b="1" dirty="0" smtClean="0">
                <a:solidFill>
                  <a:srgbClr val="C00000"/>
                </a:solidFill>
              </a:rPr>
              <a:t>20 days</a:t>
            </a:r>
            <a:r>
              <a:rPr lang="en-GB" altLang="en-US" dirty="0" smtClean="0"/>
              <a:t> minimum holiday </a:t>
            </a:r>
            <a:r>
              <a:rPr lang="en-GB" altLang="en-US" b="1" dirty="0" smtClean="0">
                <a:solidFill>
                  <a:srgbClr val="C00000"/>
                </a:solidFill>
              </a:rPr>
              <a:t>plus public holidays</a:t>
            </a:r>
          </a:p>
          <a:p>
            <a:pPr eaLnBrk="1" hangingPunct="1">
              <a:lnSpc>
                <a:spcPct val="150000"/>
              </a:lnSpc>
            </a:pPr>
            <a:r>
              <a:rPr lang="en-GB" altLang="en-US" dirty="0" smtClean="0"/>
              <a:t>High-profile work</a:t>
            </a:r>
          </a:p>
          <a:p>
            <a:pPr eaLnBrk="1" hangingPunct="1">
              <a:lnSpc>
                <a:spcPct val="150000"/>
              </a:lnSpc>
            </a:pPr>
            <a:r>
              <a:rPr lang="en-GB" altLang="en-US" dirty="0" smtClean="0"/>
              <a:t>Working for the public</a:t>
            </a:r>
          </a:p>
          <a:p>
            <a:pPr eaLnBrk="1" hangingPunct="1">
              <a:lnSpc>
                <a:spcPct val="150000"/>
              </a:lnSpc>
            </a:pPr>
            <a:r>
              <a:rPr lang="en-GB" altLang="en-US" dirty="0" smtClean="0"/>
              <a:t>Structured career development</a:t>
            </a:r>
          </a:p>
          <a:p>
            <a:pPr eaLnBrk="1" hangingPunct="1">
              <a:lnSpc>
                <a:spcPct val="100000"/>
              </a:lnSpc>
            </a:pPr>
            <a:r>
              <a:rPr lang="en-GB" altLang="en-US" dirty="0" smtClean="0"/>
              <a:t>Can apply for the Fast Stream </a:t>
            </a:r>
            <a:r>
              <a:rPr lang="en-GB" altLang="en-US" b="1" dirty="0" smtClean="0">
                <a:solidFill>
                  <a:srgbClr val="C00000"/>
                </a:solidFill>
              </a:rPr>
              <a:t>without a degree </a:t>
            </a:r>
            <a:r>
              <a:rPr lang="en-GB" altLang="en-US" dirty="0" smtClean="0"/>
              <a:t>upon completion of the scheme</a:t>
            </a:r>
          </a:p>
        </p:txBody>
      </p:sp>
      <p:sp>
        <p:nvSpPr>
          <p:cNvPr id="2" name="Title 1"/>
          <p:cNvSpPr>
            <a:spLocks noGrp="1"/>
          </p:cNvSpPr>
          <p:nvPr>
            <p:ph type="title"/>
          </p:nvPr>
        </p:nvSpPr>
        <p:spPr/>
        <p:txBody>
          <a:bodyPr/>
          <a:lstStyle/>
          <a:p>
            <a:r>
              <a:rPr lang="en-GB" dirty="0" smtClean="0"/>
              <a:t>Benefits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3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782123" y="116632"/>
            <a:ext cx="7579754" cy="615603"/>
          </a:xfrm>
        </p:spPr>
        <p:txBody>
          <a:bodyPr/>
          <a:lstStyle/>
          <a:p>
            <a:r>
              <a:rPr lang="en-GB" dirty="0" smtClean="0"/>
              <a:t>My experience on the Civil Service Fast Track Apprenticeship Scheme</a:t>
            </a:r>
            <a:endParaRPr lang="en-GB" dirty="0"/>
          </a:p>
        </p:txBody>
      </p:sp>
      <p:pic>
        <p:nvPicPr>
          <p:cNvPr id="11" name="Content Placeholder 10"/>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555776" y="1628800"/>
            <a:ext cx="4515206" cy="3346734"/>
          </a:xfrm>
        </p:spPr>
      </p:pic>
    </p:spTree>
    <p:extLst>
      <p:ext uri="{BB962C8B-B14F-4D97-AF65-F5344CB8AC3E}">
        <p14:creationId xmlns:p14="http://schemas.microsoft.com/office/powerpoint/2010/main" val="2842576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2693039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4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AutoShape 5"/>
          <p:cNvSpPr>
            <a:spLocks noChangeArrowheads="1"/>
          </p:cNvSpPr>
          <p:nvPr/>
        </p:nvSpPr>
        <p:spPr bwMode="auto">
          <a:xfrm>
            <a:off x="539552" y="3645024"/>
            <a:ext cx="3528392" cy="1944216"/>
          </a:xfrm>
          <a:prstGeom prst="parallelogram">
            <a:avLst>
              <a:gd name="adj" fmla="val 47"/>
            </a:avLst>
          </a:prstGeom>
          <a:solidFill>
            <a:srgbClr val="F3DCDC"/>
          </a:solidFill>
          <a:ln>
            <a:noFill/>
          </a:ln>
          <a:effectLst/>
          <a:extLst>
            <a:ext uri="{91240B29-F687-4F45-9708-019B960494DF}">
              <a14:hiddenLine xmlns:a14="http://schemas.microsoft.com/office/drawing/2010/main" w="9525" algn="in">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7411" name="Content Placeholder 2"/>
          <p:cNvSpPr>
            <a:spLocks noGrp="1"/>
          </p:cNvSpPr>
          <p:nvPr>
            <p:ph idx="1"/>
          </p:nvPr>
        </p:nvSpPr>
        <p:spPr>
          <a:xfrm>
            <a:off x="179388" y="1052513"/>
            <a:ext cx="8631237" cy="4883150"/>
          </a:xfrm>
        </p:spPr>
        <p:txBody>
          <a:bodyPr/>
          <a:lstStyle/>
          <a:p>
            <a:pPr eaLnBrk="1" hangingPunct="1"/>
            <a:r>
              <a:rPr lang="en-GB" altLang="en-US" dirty="0" smtClean="0"/>
              <a:t>Fill in an </a:t>
            </a:r>
            <a:r>
              <a:rPr lang="en-GB" altLang="en-US" b="1" dirty="0" smtClean="0">
                <a:solidFill>
                  <a:srgbClr val="C00000"/>
                </a:solidFill>
              </a:rPr>
              <a:t>online application form </a:t>
            </a:r>
          </a:p>
          <a:p>
            <a:pPr eaLnBrk="1" hangingPunct="1"/>
            <a:endParaRPr lang="en-GB" altLang="en-US" dirty="0" smtClean="0"/>
          </a:p>
          <a:p>
            <a:pPr eaLnBrk="1" hangingPunct="1"/>
            <a:r>
              <a:rPr lang="en-GB" altLang="en-US" dirty="0" smtClean="0"/>
              <a:t>Complete </a:t>
            </a:r>
            <a:r>
              <a:rPr lang="en-GB" altLang="en-US" b="1" dirty="0" smtClean="0">
                <a:solidFill>
                  <a:srgbClr val="C00000"/>
                </a:solidFill>
              </a:rPr>
              <a:t>online assessments</a:t>
            </a:r>
          </a:p>
          <a:p>
            <a:pPr eaLnBrk="1" hangingPunct="1"/>
            <a:endParaRPr lang="en-GB" altLang="en-US" dirty="0" smtClean="0"/>
          </a:p>
          <a:p>
            <a:pPr eaLnBrk="1" hangingPunct="1"/>
            <a:r>
              <a:rPr lang="en-GB" altLang="en-US" dirty="0" smtClean="0"/>
              <a:t>If successful at the online stage you will be invited to an </a:t>
            </a:r>
            <a:r>
              <a:rPr lang="en-GB" altLang="en-US" b="1" dirty="0" smtClean="0">
                <a:solidFill>
                  <a:srgbClr val="C00000"/>
                </a:solidFill>
              </a:rPr>
              <a:t>assessment centre</a:t>
            </a:r>
            <a:r>
              <a:rPr lang="en-GB" altLang="en-US" dirty="0" smtClean="0"/>
              <a:t>. Here you may be asked to: </a:t>
            </a:r>
          </a:p>
          <a:p>
            <a:pPr marL="400050" lvl="1" indent="0" eaLnBrk="1" hangingPunct="1">
              <a:buFontTx/>
              <a:buNone/>
            </a:pPr>
            <a:endParaRPr lang="en-GB" altLang="en-US" dirty="0" smtClean="0"/>
          </a:p>
          <a:p>
            <a:pPr marL="400050" lvl="1" indent="0" eaLnBrk="1" hangingPunct="1">
              <a:buFontTx/>
              <a:buNone/>
            </a:pPr>
            <a:endParaRPr lang="en-GB" altLang="en-US" dirty="0" smtClean="0"/>
          </a:p>
          <a:p>
            <a:pPr marL="400050" lvl="1" indent="0" eaLnBrk="1" hangingPunct="1">
              <a:buFontTx/>
              <a:buNone/>
            </a:pPr>
            <a:r>
              <a:rPr lang="en-GB" altLang="en-US" dirty="0" smtClean="0"/>
              <a:t>   Complete a written exercise</a:t>
            </a:r>
          </a:p>
          <a:p>
            <a:pPr marL="400050" lvl="1" indent="0" eaLnBrk="1" hangingPunct="1">
              <a:buFontTx/>
              <a:buNone/>
            </a:pPr>
            <a:endParaRPr lang="en-GB" altLang="en-US" dirty="0" smtClean="0"/>
          </a:p>
          <a:p>
            <a:pPr marL="400050" lvl="1" indent="0" eaLnBrk="1" hangingPunct="1">
              <a:buFontTx/>
              <a:buNone/>
            </a:pPr>
            <a:r>
              <a:rPr lang="en-GB" altLang="en-US" dirty="0" smtClean="0"/>
              <a:t> Participate in a group exercise</a:t>
            </a:r>
          </a:p>
          <a:p>
            <a:pPr marL="400050" lvl="1" indent="0" eaLnBrk="1" hangingPunct="1">
              <a:buFontTx/>
              <a:buNone/>
            </a:pPr>
            <a:endParaRPr lang="en-GB" altLang="en-US" dirty="0" smtClean="0"/>
          </a:p>
          <a:p>
            <a:pPr marL="400050" lvl="1" indent="0" eaLnBrk="1" hangingPunct="1">
              <a:buFontTx/>
              <a:buNone/>
            </a:pPr>
            <a:r>
              <a:rPr lang="en-GB" altLang="en-US" dirty="0" smtClean="0"/>
              <a:t>     Attend a 1-to-1 interview  </a:t>
            </a:r>
          </a:p>
        </p:txBody>
      </p:sp>
      <p:sp>
        <p:nvSpPr>
          <p:cNvPr id="2" name="Title 1"/>
          <p:cNvSpPr>
            <a:spLocks noGrp="1"/>
          </p:cNvSpPr>
          <p:nvPr>
            <p:ph type="title"/>
          </p:nvPr>
        </p:nvSpPr>
        <p:spPr/>
        <p:txBody>
          <a:bodyPr/>
          <a:lstStyle/>
          <a:p>
            <a:r>
              <a:rPr lang="en-GB" dirty="0" smtClean="0"/>
              <a:t>Application Process</a:t>
            </a:r>
            <a:endParaRPr lang="en-GB" dirty="0"/>
          </a:p>
        </p:txBody>
      </p:sp>
      <p:pic>
        <p:nvPicPr>
          <p:cNvPr id="41988" name="Picture 4" descr="http://www.copcoach.co.uk/recruit_written.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0620" y="1108920"/>
            <a:ext cx="1781257" cy="11839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2040" y="3093301"/>
            <a:ext cx="3851920" cy="2567947"/>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10463</TotalTime>
  <Words>671</Words>
  <Application>Microsoft Office PowerPoint</Application>
  <PresentationFormat>On-screen Show (4:3)</PresentationFormat>
  <Paragraphs>115</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Calibri Light</vt:lpstr>
      <vt:lpstr>Office Theme</vt:lpstr>
      <vt:lpstr>think-cell Slide</vt:lpstr>
      <vt:lpstr>An Alternative to University</vt:lpstr>
      <vt:lpstr>What is an apprenticeship?</vt:lpstr>
      <vt:lpstr>What is the Civil Service?</vt:lpstr>
      <vt:lpstr>Who are Civil Servants?</vt:lpstr>
      <vt:lpstr>Professions in Civil Service </vt:lpstr>
      <vt:lpstr>Introducing the Civil Service Fast Track Apprenticeship Scheme?</vt:lpstr>
      <vt:lpstr>Benefits</vt:lpstr>
      <vt:lpstr>My experience on the Civil Service Fast Track Apprenticeship Scheme</vt:lpstr>
      <vt:lpstr>Application Process</vt:lpstr>
      <vt:lpstr>Next steps</vt:lpstr>
    </vt:vector>
  </TitlesOfParts>
  <Company>Home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track apprenticeship scheme update</dc:title>
  <dc:creator>Gillian Sellix</dc:creator>
  <cp:lastModifiedBy>James Anderson</cp:lastModifiedBy>
  <cp:revision>450</cp:revision>
  <dcterms:created xsi:type="dcterms:W3CDTF">2013-06-12T11:16:16Z</dcterms:created>
  <dcterms:modified xsi:type="dcterms:W3CDTF">2016-01-13T17:27:44Z</dcterms:modified>
</cp:coreProperties>
</file>