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4" r:id="rId2"/>
    <p:sldMasterId id="2147483766" r:id="rId3"/>
  </p:sldMasterIdLst>
  <p:notesMasterIdLst>
    <p:notesMasterId r:id="rId28"/>
  </p:notesMasterIdLst>
  <p:handoutMasterIdLst>
    <p:handoutMasterId r:id="rId29"/>
  </p:handoutMasterIdLst>
  <p:sldIdLst>
    <p:sldId id="1007" r:id="rId4"/>
    <p:sldId id="1008" r:id="rId5"/>
    <p:sldId id="1032" r:id="rId6"/>
    <p:sldId id="1033" r:id="rId7"/>
    <p:sldId id="1022" r:id="rId8"/>
    <p:sldId id="1023" r:id="rId9"/>
    <p:sldId id="1024" r:id="rId10"/>
    <p:sldId id="1025" r:id="rId11"/>
    <p:sldId id="1026" r:id="rId12"/>
    <p:sldId id="1027" r:id="rId13"/>
    <p:sldId id="1028" r:id="rId14"/>
    <p:sldId id="1029" r:id="rId15"/>
    <p:sldId id="1030" r:id="rId16"/>
    <p:sldId id="1031" r:id="rId17"/>
    <p:sldId id="1034" r:id="rId18"/>
    <p:sldId id="1010" r:id="rId19"/>
    <p:sldId id="1011" r:id="rId20"/>
    <p:sldId id="1012" r:id="rId21"/>
    <p:sldId id="1013" r:id="rId22"/>
    <p:sldId id="1014" r:id="rId23"/>
    <p:sldId id="1015" r:id="rId24"/>
    <p:sldId id="1016" r:id="rId25"/>
    <p:sldId id="1035" r:id="rId26"/>
    <p:sldId id="1019" r:id="rId27"/>
  </p:sldIdLst>
  <p:sldSz cx="9144000" cy="6858000" type="screen4x3"/>
  <p:notesSz cx="6772275" cy="9902825"/>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66FF"/>
    <a:srgbClr val="FFFF66"/>
    <a:srgbClr val="FF3300"/>
    <a:srgbClr val="00CC00"/>
    <a:srgbClr val="660066"/>
    <a:srgbClr val="1C6A6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4" autoAdjust="0"/>
    <p:restoredTop sz="92411" autoAdjust="0"/>
  </p:normalViewPr>
  <p:slideViewPr>
    <p:cSldViewPr snapToGrid="0">
      <p:cViewPr varScale="1">
        <p:scale>
          <a:sx n="110" d="100"/>
          <a:sy n="110" d="100"/>
        </p:scale>
        <p:origin x="-1048" y="-104"/>
      </p:cViewPr>
      <p:guideLst>
        <p:guide orient="horz" pos="519"/>
        <p:guide orient="horz" pos="3866"/>
        <p:guide orient="horz" pos="645"/>
        <p:guide pos="1168"/>
        <p:guide pos="5543"/>
        <p:guide pos="12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32" d="100"/>
          <a:sy n="32" d="100"/>
        </p:scale>
        <p:origin x="-1578" y="-102"/>
      </p:cViewPr>
      <p:guideLst>
        <p:guide orient="horz" pos="3119"/>
        <p:guide pos="2134"/>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interSettings" Target="printerSettings/printerSettings1.bin"/><Relationship Id="rId31" Type="http://schemas.openxmlformats.org/officeDocument/2006/relationships/tags" Target="tags/tag1.xml"/><Relationship Id="rId32" Type="http://schemas.openxmlformats.org/officeDocument/2006/relationships/presProps" Target="pres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5288" cy="500063"/>
          </a:xfrm>
          <a:prstGeom prst="rect">
            <a:avLst/>
          </a:prstGeom>
          <a:noFill/>
          <a:ln w="9525">
            <a:noFill/>
            <a:miter lim="800000"/>
            <a:headEnd/>
            <a:tailEnd/>
          </a:ln>
          <a:effectLst/>
        </p:spPr>
        <p:txBody>
          <a:bodyPr vert="horz" wrap="square" lIns="91152" tIns="45576" rIns="91152" bIns="45576" numCol="1" anchor="t" anchorCtr="0" compatLnSpc="1">
            <a:prstTxWarp prst="textNoShape">
              <a:avLst/>
            </a:prstTxWarp>
          </a:bodyPr>
          <a:lstStyle>
            <a:lvl1pPr defTabSz="912813" eaLnBrk="1" hangingPunct="1">
              <a:defRPr sz="1200">
                <a:latin typeface="Times New Roman" pitchFamily="18" charset="0"/>
              </a:defRPr>
            </a:lvl1pPr>
          </a:lstStyle>
          <a:p>
            <a:pPr>
              <a:defRPr/>
            </a:pPr>
            <a:endParaRPr lang="en-GB"/>
          </a:p>
        </p:txBody>
      </p:sp>
      <p:sp>
        <p:nvSpPr>
          <p:cNvPr id="7171" name="Rectangle 3"/>
          <p:cNvSpPr>
            <a:spLocks noGrp="1" noChangeArrowheads="1"/>
          </p:cNvSpPr>
          <p:nvPr>
            <p:ph type="dt" sz="quarter" idx="1"/>
          </p:nvPr>
        </p:nvSpPr>
        <p:spPr bwMode="auto">
          <a:xfrm>
            <a:off x="3836988" y="0"/>
            <a:ext cx="2935287" cy="500063"/>
          </a:xfrm>
          <a:prstGeom prst="rect">
            <a:avLst/>
          </a:prstGeom>
          <a:noFill/>
          <a:ln w="9525">
            <a:noFill/>
            <a:miter lim="800000"/>
            <a:headEnd/>
            <a:tailEnd/>
          </a:ln>
          <a:effectLst/>
        </p:spPr>
        <p:txBody>
          <a:bodyPr vert="horz" wrap="square" lIns="91152" tIns="45576" rIns="91152" bIns="45576" numCol="1" anchor="t" anchorCtr="0" compatLnSpc="1">
            <a:prstTxWarp prst="textNoShape">
              <a:avLst/>
            </a:prstTxWarp>
          </a:bodyPr>
          <a:lstStyle>
            <a:lvl1pPr algn="r" defTabSz="912813" eaLnBrk="1" hangingPunct="1">
              <a:defRPr sz="1200">
                <a:latin typeface="Times New Roman" pitchFamily="18" charset="0"/>
              </a:defRPr>
            </a:lvl1pPr>
          </a:lstStyle>
          <a:p>
            <a:pPr>
              <a:defRPr/>
            </a:pPr>
            <a:fld id="{D5729508-C80C-4F5D-8B26-573E8D9500B4}" type="datetime1">
              <a:rPr lang="en-US"/>
              <a:pPr>
                <a:defRPr/>
              </a:pPr>
              <a:t>04/01/2016</a:t>
            </a:fld>
            <a:endParaRPr lang="en-US"/>
          </a:p>
        </p:txBody>
      </p:sp>
      <p:sp>
        <p:nvSpPr>
          <p:cNvPr id="7172" name="Rectangle 4"/>
          <p:cNvSpPr>
            <a:spLocks noGrp="1" noChangeArrowheads="1"/>
          </p:cNvSpPr>
          <p:nvPr>
            <p:ph type="ftr" sz="quarter" idx="2"/>
          </p:nvPr>
        </p:nvSpPr>
        <p:spPr bwMode="auto">
          <a:xfrm>
            <a:off x="0" y="9402763"/>
            <a:ext cx="2935288" cy="500062"/>
          </a:xfrm>
          <a:prstGeom prst="rect">
            <a:avLst/>
          </a:prstGeom>
          <a:noFill/>
          <a:ln w="9525">
            <a:noFill/>
            <a:miter lim="800000"/>
            <a:headEnd/>
            <a:tailEnd/>
          </a:ln>
          <a:effectLst/>
        </p:spPr>
        <p:txBody>
          <a:bodyPr vert="horz" wrap="square" lIns="91152" tIns="45576" rIns="91152" bIns="45576" numCol="1" anchor="b" anchorCtr="0" compatLnSpc="1">
            <a:prstTxWarp prst="textNoShape">
              <a:avLst/>
            </a:prstTxWarp>
          </a:bodyPr>
          <a:lstStyle>
            <a:lvl1pPr defTabSz="912813" eaLnBrk="1" hangingPunct="1">
              <a:defRPr sz="1200">
                <a:latin typeface="Times New Roman" pitchFamily="18" charset="0"/>
                <a:cs typeface="+mn-cs"/>
              </a:defRPr>
            </a:lvl1pPr>
          </a:lstStyle>
          <a:p>
            <a:pPr>
              <a:defRPr/>
            </a:pPr>
            <a:r>
              <a:rPr lang="en-US"/>
              <a:t>PfP VM Module v4 300909 (protect)</a:t>
            </a:r>
          </a:p>
        </p:txBody>
      </p:sp>
      <p:sp>
        <p:nvSpPr>
          <p:cNvPr id="7173" name="Rectangle 5"/>
          <p:cNvSpPr>
            <a:spLocks noGrp="1" noChangeArrowheads="1"/>
          </p:cNvSpPr>
          <p:nvPr>
            <p:ph type="sldNum" sz="quarter" idx="3"/>
          </p:nvPr>
        </p:nvSpPr>
        <p:spPr bwMode="auto">
          <a:xfrm>
            <a:off x="3836988" y="9402763"/>
            <a:ext cx="2935287" cy="500062"/>
          </a:xfrm>
          <a:prstGeom prst="rect">
            <a:avLst/>
          </a:prstGeom>
          <a:noFill/>
          <a:ln w="9525">
            <a:noFill/>
            <a:miter lim="800000"/>
            <a:headEnd/>
            <a:tailEnd/>
          </a:ln>
          <a:effectLst/>
        </p:spPr>
        <p:txBody>
          <a:bodyPr vert="horz" wrap="square" lIns="91152" tIns="45576" rIns="91152" bIns="45576" numCol="1" anchor="b" anchorCtr="0" compatLnSpc="1">
            <a:prstTxWarp prst="textNoShape">
              <a:avLst/>
            </a:prstTxWarp>
          </a:bodyPr>
          <a:lstStyle>
            <a:lvl1pPr algn="r" defTabSz="912813" eaLnBrk="1" hangingPunct="1">
              <a:defRPr sz="1200">
                <a:latin typeface="Times New Roman" pitchFamily="18" charset="0"/>
              </a:defRPr>
            </a:lvl1pPr>
          </a:lstStyle>
          <a:p>
            <a:pPr>
              <a:defRPr/>
            </a:pPr>
            <a:fld id="{AE37D3BC-41B8-4DE0-BCEE-373E5C2E3773}" type="slidenum">
              <a:rPr lang="en-US"/>
              <a:pPr>
                <a:defRPr/>
              </a:pPr>
              <a:t>‹#›</a:t>
            </a:fld>
            <a:endParaRPr lang="en-US"/>
          </a:p>
        </p:txBody>
      </p:sp>
    </p:spTree>
    <p:extLst>
      <p:ext uri="{BB962C8B-B14F-4D97-AF65-F5344CB8AC3E}">
        <p14:creationId xmlns:p14="http://schemas.microsoft.com/office/powerpoint/2010/main" val="1120765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4"/>
          <p:cNvSpPr>
            <a:spLocks noGrp="1" noRot="1" noChangeAspect="1" noChangeArrowheads="1" noTextEdit="1"/>
          </p:cNvSpPr>
          <p:nvPr>
            <p:ph type="sldImg" idx="2"/>
          </p:nvPr>
        </p:nvSpPr>
        <p:spPr bwMode="auto">
          <a:xfrm>
            <a:off x="673100" y="447675"/>
            <a:ext cx="5503863" cy="4127500"/>
          </a:xfrm>
          <a:prstGeom prst="rect">
            <a:avLst/>
          </a:prstGeom>
          <a:noFill/>
          <a:ln w="9525">
            <a:noFill/>
            <a:miter lim="800000"/>
            <a:headEnd/>
            <a:tailEnd/>
          </a:ln>
        </p:spPr>
      </p:sp>
      <p:sp>
        <p:nvSpPr>
          <p:cNvPr id="5125" name="Rectangle 5"/>
          <p:cNvSpPr>
            <a:spLocks noGrp="1" noChangeArrowheads="1"/>
          </p:cNvSpPr>
          <p:nvPr>
            <p:ph type="body" sz="quarter" idx="3"/>
          </p:nvPr>
        </p:nvSpPr>
        <p:spPr bwMode="auto">
          <a:xfrm>
            <a:off x="447675" y="4792663"/>
            <a:ext cx="5768975" cy="40386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smtClean="0"/>
              <a:t>Click to edit Master text styles</a:t>
            </a:r>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a:p>
            <a:pPr lvl="0"/>
            <a:endParaRPr lang="en-GB" noProof="0" smtClean="0"/>
          </a:p>
        </p:txBody>
      </p:sp>
      <p:sp>
        <p:nvSpPr>
          <p:cNvPr id="5127" name="pg num"/>
          <p:cNvSpPr>
            <a:spLocks noGrp="1" noChangeArrowheads="1"/>
          </p:cNvSpPr>
          <p:nvPr>
            <p:ph type="sldNum" sz="quarter" idx="5"/>
          </p:nvPr>
        </p:nvSpPr>
        <p:spPr bwMode="auto">
          <a:xfrm>
            <a:off x="6346825" y="9523413"/>
            <a:ext cx="538163" cy="18256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2813" eaLnBrk="1" hangingPunct="1">
              <a:defRPr sz="1200"/>
            </a:lvl1pPr>
          </a:lstStyle>
          <a:p>
            <a:pPr>
              <a:defRPr/>
            </a:pPr>
            <a:fld id="{481418D5-EF4C-4D29-87AE-E0425D770262}" type="slidenum">
              <a:rPr lang="en-GB"/>
              <a:pPr>
                <a:defRPr/>
              </a:pPr>
              <a:t>‹#›</a:t>
            </a:fld>
            <a:endParaRPr lang="en-GB"/>
          </a:p>
        </p:txBody>
      </p:sp>
      <p:sp>
        <p:nvSpPr>
          <p:cNvPr id="5137" name="McK Separator" hidden="1"/>
          <p:cNvSpPr>
            <a:spLocks noChangeShapeType="1"/>
          </p:cNvSpPr>
          <p:nvPr/>
        </p:nvSpPr>
        <p:spPr bwMode="auto">
          <a:xfrm>
            <a:off x="812800" y="1503363"/>
            <a:ext cx="5176838" cy="0"/>
          </a:xfrm>
          <a:prstGeom prst="line">
            <a:avLst/>
          </a:prstGeom>
          <a:noFill/>
          <a:ln w="9525">
            <a:solidFill>
              <a:schemeClr val="tx1"/>
            </a:solidFill>
            <a:round/>
            <a:headEnd/>
            <a:tailEnd/>
          </a:ln>
          <a:effectLst/>
        </p:spPr>
        <p:txBody>
          <a:bodyPr/>
          <a:lstStyle/>
          <a:p>
            <a:pPr eaLnBrk="0" hangingPunct="0">
              <a:defRPr/>
            </a:pPr>
            <a:endParaRPr lang="en-GB">
              <a:cs typeface="+mn-cs"/>
            </a:endParaRPr>
          </a:p>
        </p:txBody>
      </p:sp>
    </p:spTree>
    <p:extLst>
      <p:ext uri="{BB962C8B-B14F-4D97-AF65-F5344CB8AC3E}">
        <p14:creationId xmlns:p14="http://schemas.microsoft.com/office/powerpoint/2010/main" val="3548169088"/>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30000"/>
      </a:spcBef>
      <a:spcAft>
        <a:spcPct val="0"/>
      </a:spcAft>
      <a:defRPr sz="16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p:sp>
      <p:sp>
        <p:nvSpPr>
          <p:cNvPr id="41987" name="Rectangle 3"/>
          <p:cNvSpPr>
            <a:spLocks noGrp="1" noChangeArrowheads="1"/>
          </p:cNvSpPr>
          <p:nvPr>
            <p:ph type="body" idx="1"/>
          </p:nvPr>
        </p:nvSpPr>
        <p:spPr>
          <a:xfrm>
            <a:off x="447675" y="4792663"/>
            <a:ext cx="5768975" cy="220662"/>
          </a:xfrm>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3" descr="PaceSetter New"/>
          <p:cNvPicPr>
            <a:picLocks noChangeAspect="1" noChangeArrowheads="1"/>
          </p:cNvPicPr>
          <p:nvPr/>
        </p:nvPicPr>
        <p:blipFill>
          <a:blip r:embed="rId2" cstate="print"/>
          <a:srcRect/>
          <a:stretch>
            <a:fillRect/>
          </a:stretch>
        </p:blipFill>
        <p:spPr bwMode="auto">
          <a:xfrm>
            <a:off x="5702300" y="3073400"/>
            <a:ext cx="2965450" cy="3144838"/>
          </a:xfrm>
          <a:prstGeom prst="rect">
            <a:avLst/>
          </a:prstGeom>
          <a:noFill/>
          <a:ln w="9525">
            <a:noFill/>
            <a:miter lim="800000"/>
            <a:headEnd/>
            <a:tailEnd/>
          </a:ln>
        </p:spPr>
      </p:pic>
      <p:pic>
        <p:nvPicPr>
          <p:cNvPr id="4" name="Picture 15" descr="Cabinet Office website"/>
          <p:cNvPicPr>
            <a:picLocks noChangeAspect="1" noChangeArrowheads="1"/>
          </p:cNvPicPr>
          <p:nvPr userDrawn="1"/>
        </p:nvPicPr>
        <p:blipFill>
          <a:blip r:embed="rId3" cstate="print"/>
          <a:srcRect t="21339" r="32027" b="23257"/>
          <a:stretch>
            <a:fillRect/>
          </a:stretch>
        </p:blipFill>
        <p:spPr bwMode="auto">
          <a:xfrm>
            <a:off x="361950" y="371475"/>
            <a:ext cx="3465513" cy="557213"/>
          </a:xfrm>
          <a:prstGeom prst="rect">
            <a:avLst/>
          </a:prstGeom>
          <a:noFill/>
          <a:ln w="9525">
            <a:noFill/>
            <a:miter lim="800000"/>
            <a:headEnd/>
            <a:tailEnd/>
          </a:ln>
        </p:spPr>
      </p:pic>
      <p:sp>
        <p:nvSpPr>
          <p:cNvPr id="2002946" name="Rectangle 2"/>
          <p:cNvSpPr>
            <a:spLocks noGrp="1" noChangeArrowheads="1"/>
          </p:cNvSpPr>
          <p:nvPr>
            <p:ph type="ctrTitle"/>
          </p:nvPr>
        </p:nvSpPr>
        <p:spPr>
          <a:xfrm>
            <a:off x="417513" y="1746250"/>
            <a:ext cx="5008562" cy="2717800"/>
          </a:xfrm>
          <a:prstGeom prst="rect">
            <a:avLst/>
          </a:prstGeom>
        </p:spPr>
        <p:txBody>
          <a:bodyPr/>
          <a:lstStyle>
            <a:lvl1pPr>
              <a:defRPr sz="2800" b="1">
                <a:solidFill>
                  <a:schemeClr val="tx2">
                    <a:lumMod val="75000"/>
                  </a:schemeClr>
                </a:solidFill>
              </a:defRPr>
            </a:lvl1pPr>
          </a:lstStyle>
          <a:p>
            <a:r>
              <a:rPr lang="en-US" smtClean="0"/>
              <a:t>Click to edit Master title style</a:t>
            </a:r>
            <a:endParaRPr lang="en-GB"/>
          </a:p>
        </p:txBody>
      </p:sp>
      <p:sp>
        <p:nvSpPr>
          <p:cNvPr id="5" name="Footer Placeholder 6"/>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4"/>
          <p:cNvSpPr>
            <a:spLocks noGrp="1"/>
          </p:cNvSpPr>
          <p:nvPr>
            <p:ph type="title"/>
          </p:nvPr>
        </p:nvSpPr>
        <p:spPr/>
        <p:txBody>
          <a:bodyPr/>
          <a:lstStyle/>
          <a:p>
            <a:r>
              <a:rPr lang="en-US" smtClean="0"/>
              <a:t>Click to edit Master title style</a:t>
            </a:r>
            <a:endParaRPr lang="en-GB"/>
          </a:p>
        </p:txBody>
      </p:sp>
      <p:sp>
        <p:nvSpPr>
          <p:cNvPr id="4"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266700"/>
            <a:ext cx="2119312" cy="54435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6700"/>
            <a:ext cx="6205538" cy="5443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AFE425A-BD58-4BF7-8DF1-46BECF29092D}" type="datetimeFigureOut">
              <a:rPr lang="en-GB"/>
              <a:pPr>
                <a:defRPr/>
              </a:pPr>
              <a:t>04/01/2016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AF2E5E5-BC34-4818-A7F2-7D54CAE6971C}"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7B23BF5-6CC9-4C21-BAC9-43FEA29BA519}" type="datetimeFigureOut">
              <a:rPr lang="en-GB"/>
              <a:pPr>
                <a:defRPr/>
              </a:pPr>
              <a:t>04/01/2016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23923F-73A7-4F47-8992-294A26F09AC5}"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7B2047-F834-41CA-8AE4-7B825B235FF1}" type="datetimeFigureOut">
              <a:rPr lang="en-GB"/>
              <a:pPr>
                <a:defRPr/>
              </a:pPr>
              <a:t>04/01/2016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6B2569-7537-4DD6-AB9E-9D18EFBCF7A7}"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0B3A0A6-2687-49BA-B2B5-9FDC36ABC0A2}" type="datetimeFigureOut">
              <a:rPr lang="en-GB"/>
              <a:pPr>
                <a:defRPr/>
              </a:pPr>
              <a:t>04/01/2016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A04BEE0-B08D-4E2F-A1E0-B656F6F73AC7}"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9D79AA8-ACCC-4D1F-A715-249E769E209B}" type="datetimeFigureOut">
              <a:rPr lang="en-GB"/>
              <a:pPr>
                <a:defRPr/>
              </a:pPr>
              <a:t>04/01/2016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1DB79B0-09A3-447C-9F5E-F678BA884C60}"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BF8692E-810B-4B1F-8C72-142D240198C6}" type="datetimeFigureOut">
              <a:rPr lang="en-GB"/>
              <a:pPr>
                <a:defRPr/>
              </a:pPr>
              <a:t>04/01/2016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01C60F0-ABC4-4941-B32E-59D06D6D9643}"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06EAEC-3A5B-490B-98D7-EFB596B6C997}" type="datetimeFigureOut">
              <a:rPr lang="en-GB"/>
              <a:pPr>
                <a:defRPr/>
              </a:pPr>
              <a:t>04/01/2016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C712329-1862-4EE5-9173-B6A008C2541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650" y="1182415"/>
            <a:ext cx="8432800" cy="452782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4"/>
          <p:cNvSpPr>
            <a:spLocks noGrp="1"/>
          </p:cNvSpPr>
          <p:nvPr>
            <p:ph type="title"/>
          </p:nvPr>
        </p:nvSpPr>
        <p:spPr/>
        <p:txBody>
          <a:bodyPr/>
          <a:lstStyle/>
          <a:p>
            <a:r>
              <a:rPr lang="en-US" smtClean="0"/>
              <a:t>Click to edit Master title style</a:t>
            </a:r>
            <a:endParaRPr lang="en-GB"/>
          </a:p>
        </p:txBody>
      </p:sp>
      <p:sp>
        <p:nvSpPr>
          <p:cNvPr id="4"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765445-2A24-4BD1-9867-A7B144FFE5E9}" type="datetimeFigureOut">
              <a:rPr lang="en-GB"/>
              <a:pPr>
                <a:defRPr/>
              </a:pPr>
              <a:t>04/01/2016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C368949-C486-4E63-8448-0893EB5FEA0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46E68-C22A-4222-96D4-BDB4AAD8D290}" type="datetimeFigureOut">
              <a:rPr lang="en-GB"/>
              <a:pPr>
                <a:defRPr/>
              </a:pPr>
              <a:t>04/01/2016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C3654CB-DE13-4315-8C0C-CEF42347A425}"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888AD0D-6178-46A2-A2E2-AE1F5BE7F189}" type="datetimeFigureOut">
              <a:rPr lang="en-GB"/>
              <a:pPr>
                <a:defRPr/>
              </a:pPr>
              <a:t>04/01/2016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800FFA8-54C7-4C2E-A6E7-83667185715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6A20A74-8BAD-4993-A881-1411DAEF677E}" type="datetimeFigureOut">
              <a:rPr lang="en-GB"/>
              <a:pPr>
                <a:defRPr/>
              </a:pPr>
              <a:t>04/01/2016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E8928C9-BD80-4B32-B04C-69274D1C59A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1650" y="1119353"/>
            <a:ext cx="4140200" cy="4590886"/>
          </a:xfrm>
        </p:spPr>
        <p:txBody>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4250" y="1119353"/>
            <a:ext cx="4140200" cy="4590886"/>
          </a:xfrm>
        </p:spPr>
        <p:txBody>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5"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67537"/>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9614"/>
            <a:ext cx="4040188" cy="4486549"/>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967537"/>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9614"/>
            <a:ext cx="4041775" cy="4486549"/>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7"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GB"/>
          </a:p>
        </p:txBody>
      </p:sp>
      <p:sp>
        <p:nvSpPr>
          <p:cNvPr id="3"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GB"/>
          </a:p>
        </p:txBody>
      </p:sp>
      <p:sp>
        <p:nvSpPr>
          <p:cNvPr id="3"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50988"/>
            <a:ext cx="3008313" cy="1162050"/>
          </a:xfrm>
          <a:prstGeom prst="rect">
            <a:avLst/>
          </a:prstGeom>
        </p:spPr>
        <p:txBody>
          <a:bodyPr anchor="b"/>
          <a:lstStyle>
            <a:lvl1pPr algn="l">
              <a:defRPr sz="1400" b="1">
                <a:solidFill>
                  <a:schemeClr val="tx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950988"/>
            <a:ext cx="5111750" cy="5055695"/>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2113038"/>
            <a:ext cx="3008313" cy="4051961"/>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p:cNvSpPr>
          <p:nvPr>
            <p:ph type="ftr" sz="quarter" idx="10"/>
          </p:nvPr>
        </p:nvSpPr>
        <p:spPr/>
        <p:txBody>
          <a:bodyPr/>
          <a:lstStyle>
            <a:lvl1pPr>
              <a:defRPr/>
            </a:lvl1pPr>
          </a:lstStyle>
          <a:p>
            <a:pPr>
              <a:defRPr/>
            </a:pPr>
            <a:r>
              <a:rPr lang="en-GB"/>
              <a:t>UNCLASSIFIED</a:t>
            </a:r>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501650" y="1150938"/>
            <a:ext cx="8432800" cy="47926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General body copy to be set at 18pt</a:t>
            </a:r>
          </a:p>
          <a:p>
            <a:pPr lvl="1"/>
            <a:r>
              <a:rPr lang="en-GB" dirty="0" smtClean="0"/>
              <a:t>Bullet lists should be set in 18pt Times</a:t>
            </a:r>
          </a:p>
          <a:p>
            <a:pPr lvl="1"/>
            <a:r>
              <a:rPr lang="en-GB" dirty="0" smtClean="0"/>
              <a:t>Where required use indents as shown</a:t>
            </a:r>
          </a:p>
          <a:p>
            <a:pPr lvl="2"/>
            <a:r>
              <a:rPr lang="en-GB" dirty="0" smtClean="0"/>
              <a:t>Second level point</a:t>
            </a:r>
          </a:p>
          <a:p>
            <a:pPr lvl="3"/>
            <a:r>
              <a:rPr lang="en-GB" dirty="0" smtClean="0"/>
              <a:t>Third level point</a:t>
            </a:r>
          </a:p>
          <a:p>
            <a:pPr lvl="0"/>
            <a:r>
              <a:rPr lang="en-GB" dirty="0" smtClean="0"/>
              <a:t>All of these sizes are set as defaults in this template</a:t>
            </a:r>
          </a:p>
        </p:txBody>
      </p:sp>
      <p:sp>
        <p:nvSpPr>
          <p:cNvPr id="1029" name="Freeform 5"/>
          <p:cNvSpPr>
            <a:spLocks/>
          </p:cNvSpPr>
          <p:nvPr/>
        </p:nvSpPr>
        <p:spPr bwMode="auto">
          <a:xfrm>
            <a:off x="488950" y="195263"/>
            <a:ext cx="8166100" cy="571500"/>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cap="flat" cmpd="sng">
            <a:solidFill>
              <a:srgbClr val="0070C0"/>
            </a:solidFill>
            <a:prstDash val="solid"/>
            <a:round/>
            <a:headEnd/>
            <a:tailEnd/>
          </a:ln>
        </p:spPr>
        <p:txBody>
          <a:bodyPr/>
          <a:lstStyle/>
          <a:p>
            <a:pPr eaLnBrk="0" hangingPunct="0">
              <a:defRPr/>
            </a:pPr>
            <a:endParaRPr lang="en-GB"/>
          </a:p>
        </p:txBody>
      </p:sp>
      <p:sp>
        <p:nvSpPr>
          <p:cNvPr id="2052" name="Title Placeholder 8"/>
          <p:cNvSpPr>
            <a:spLocks noGrp="1"/>
          </p:cNvSpPr>
          <p:nvPr>
            <p:ph type="title"/>
          </p:nvPr>
        </p:nvSpPr>
        <p:spPr bwMode="auto">
          <a:xfrm>
            <a:off x="661988" y="242888"/>
            <a:ext cx="7804150" cy="434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pic>
        <p:nvPicPr>
          <p:cNvPr id="2053" name="Picture 3" descr="PaceSetter New"/>
          <p:cNvPicPr>
            <a:picLocks noChangeAspect="1" noChangeArrowheads="1"/>
          </p:cNvPicPr>
          <p:nvPr/>
        </p:nvPicPr>
        <p:blipFill>
          <a:blip r:embed="rId14" cstate="print"/>
          <a:srcRect/>
          <a:stretch>
            <a:fillRect/>
          </a:stretch>
        </p:blipFill>
        <p:spPr bwMode="auto">
          <a:xfrm>
            <a:off x="357188" y="6107113"/>
            <a:ext cx="484187" cy="514350"/>
          </a:xfrm>
          <a:prstGeom prst="rect">
            <a:avLst/>
          </a:prstGeom>
          <a:noFill/>
          <a:ln w="9525">
            <a:noFill/>
            <a:miter lim="800000"/>
            <a:headEnd/>
            <a:tailEnd/>
          </a:ln>
        </p:spPr>
      </p:pic>
      <p:sp>
        <p:nvSpPr>
          <p:cNvPr id="10" name="Footer Placeholder 9"/>
          <p:cNvSpPr>
            <a:spLocks noGrp="1"/>
          </p:cNvSpPr>
          <p:nvPr>
            <p:ph type="ftr" sz="quarter" idx="3"/>
          </p:nvPr>
        </p:nvSpPr>
        <p:spPr>
          <a:xfrm>
            <a:off x="3175000" y="6350000"/>
            <a:ext cx="2540000" cy="254000"/>
          </a:xfrm>
          <a:prstGeom prst="rect">
            <a:avLst/>
          </a:prstGeom>
        </p:spPr>
        <p:txBody>
          <a:bodyPr vert="horz" lIns="91440" tIns="45720" rIns="91440" bIns="45720" rtlCol="0" anchor="ctr"/>
          <a:lstStyle>
            <a:lvl1pPr algn="ctr" eaLnBrk="0" hangingPunct="0">
              <a:defRPr sz="1200" smtClean="0">
                <a:solidFill>
                  <a:schemeClr val="tx1">
                    <a:tint val="75000"/>
                  </a:schemeClr>
                </a:solidFill>
              </a:defRPr>
            </a:lvl1pPr>
          </a:lstStyle>
          <a:p>
            <a:pPr>
              <a:defRPr/>
            </a:pPr>
            <a:r>
              <a:rPr lang="en-GB" smtClean="0"/>
              <a:t>UNCLASSIFIED</a:t>
            </a:r>
            <a:endParaRPr lang="en-GB"/>
          </a:p>
        </p:txBody>
      </p:sp>
      <p:sp>
        <p:nvSpPr>
          <p:cNvPr id="11" name="TextBox 10"/>
          <p:cNvSpPr txBox="1"/>
          <p:nvPr userDrawn="1"/>
        </p:nvSpPr>
        <p:spPr>
          <a:xfrm>
            <a:off x="5905500" y="6362700"/>
            <a:ext cx="3238500" cy="246063"/>
          </a:xfrm>
          <a:prstGeom prst="rect">
            <a:avLst/>
          </a:prstGeom>
          <a:noFill/>
        </p:spPr>
        <p:txBody>
          <a:bodyPr>
            <a:spAutoFit/>
          </a:bodyPr>
          <a:lstStyle/>
          <a:p>
            <a:pPr algn="ctr" eaLnBrk="0" hangingPunct="0">
              <a:defRPr/>
            </a:pPr>
            <a:r>
              <a:rPr lang="en-GB" sz="1000" dirty="0" smtClean="0">
                <a:solidFill>
                  <a:schemeClr val="tx1">
                    <a:lumMod val="40000"/>
                    <a:lumOff val="60000"/>
                  </a:schemeClr>
                </a:solidFill>
              </a:rPr>
              <a:t>Competitive Dialogue Boot</a:t>
            </a:r>
            <a:r>
              <a:rPr lang="en-GB" sz="1000" baseline="0" dirty="0" smtClean="0">
                <a:solidFill>
                  <a:schemeClr val="tx1">
                    <a:lumMod val="40000"/>
                    <a:lumOff val="60000"/>
                  </a:schemeClr>
                </a:solidFill>
              </a:rPr>
              <a:t> Camp</a:t>
            </a:r>
            <a:endParaRPr lang="en-GB" sz="1000" dirty="0">
              <a:solidFill>
                <a:schemeClr val="tx1">
                  <a:lumMod val="40000"/>
                  <a:lumOff val="60000"/>
                </a:schemeClr>
              </a:solidFill>
            </a:endParaRPr>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ransition xmlns:p14="http://schemas.microsoft.com/office/powerpoint/2010/main">
    <p:fade/>
  </p:transition>
  <p:timing>
    <p:tnLst>
      <p:par>
        <p:cTn xmlns:p14="http://schemas.microsoft.com/office/powerpoint/2010/main" id="1" dur="indefinite" restart="never" nodeType="tmRoot"/>
      </p:par>
    </p:tnLst>
  </p:timing>
  <p:hf hdr="0" dt="0"/>
  <p:txStyles>
    <p:titleStyle>
      <a:lvl1pPr algn="l" rtl="0" eaLnBrk="0" fontAlgn="base" hangingPunct="0">
        <a:lnSpc>
          <a:spcPts val="2700"/>
        </a:lnSpc>
        <a:spcBef>
          <a:spcPct val="0"/>
        </a:spcBef>
        <a:spcAft>
          <a:spcPct val="0"/>
        </a:spcAft>
        <a:defRPr>
          <a:solidFill>
            <a:srgbClr val="F2F2F2"/>
          </a:solidFill>
          <a:latin typeface="+mj-lt"/>
          <a:ea typeface="+mj-ea"/>
          <a:cs typeface="+mj-cs"/>
        </a:defRPr>
      </a:lvl1pPr>
      <a:lvl2pPr algn="l" rtl="0" eaLnBrk="0" fontAlgn="base" hangingPunct="0">
        <a:lnSpc>
          <a:spcPts val="2700"/>
        </a:lnSpc>
        <a:spcBef>
          <a:spcPct val="0"/>
        </a:spcBef>
        <a:spcAft>
          <a:spcPct val="0"/>
        </a:spcAft>
        <a:defRPr>
          <a:solidFill>
            <a:srgbClr val="F2F2F2"/>
          </a:solidFill>
          <a:latin typeface="Arial" charset="0"/>
          <a:cs typeface="Arial" charset="0"/>
        </a:defRPr>
      </a:lvl2pPr>
      <a:lvl3pPr algn="l" rtl="0" eaLnBrk="0" fontAlgn="base" hangingPunct="0">
        <a:lnSpc>
          <a:spcPts val="2700"/>
        </a:lnSpc>
        <a:spcBef>
          <a:spcPct val="0"/>
        </a:spcBef>
        <a:spcAft>
          <a:spcPct val="0"/>
        </a:spcAft>
        <a:defRPr>
          <a:solidFill>
            <a:srgbClr val="F2F2F2"/>
          </a:solidFill>
          <a:latin typeface="Arial" charset="0"/>
          <a:cs typeface="Arial" charset="0"/>
        </a:defRPr>
      </a:lvl3pPr>
      <a:lvl4pPr algn="l" rtl="0" eaLnBrk="0" fontAlgn="base" hangingPunct="0">
        <a:lnSpc>
          <a:spcPts val="2700"/>
        </a:lnSpc>
        <a:spcBef>
          <a:spcPct val="0"/>
        </a:spcBef>
        <a:spcAft>
          <a:spcPct val="0"/>
        </a:spcAft>
        <a:defRPr>
          <a:solidFill>
            <a:srgbClr val="F2F2F2"/>
          </a:solidFill>
          <a:latin typeface="Arial" charset="0"/>
          <a:cs typeface="Arial" charset="0"/>
        </a:defRPr>
      </a:lvl4pPr>
      <a:lvl5pPr algn="l" rtl="0" eaLnBrk="0" fontAlgn="base" hangingPunct="0">
        <a:lnSpc>
          <a:spcPts val="2700"/>
        </a:lnSpc>
        <a:spcBef>
          <a:spcPct val="0"/>
        </a:spcBef>
        <a:spcAft>
          <a:spcPct val="0"/>
        </a:spcAft>
        <a:defRPr>
          <a:solidFill>
            <a:srgbClr val="F2F2F2"/>
          </a:solidFill>
          <a:latin typeface="Arial" charset="0"/>
          <a:cs typeface="Arial" charset="0"/>
        </a:defRPr>
      </a:lvl5pPr>
      <a:lvl6pPr marL="457200" algn="l" rtl="0" eaLnBrk="1" fontAlgn="base" hangingPunct="1">
        <a:lnSpc>
          <a:spcPts val="2700"/>
        </a:lnSpc>
        <a:spcBef>
          <a:spcPct val="0"/>
        </a:spcBef>
        <a:spcAft>
          <a:spcPct val="0"/>
        </a:spcAft>
        <a:defRPr sz="3200">
          <a:solidFill>
            <a:srgbClr val="008D8E"/>
          </a:solidFill>
          <a:latin typeface="Arial" charset="0"/>
          <a:cs typeface="Arial" charset="0"/>
        </a:defRPr>
      </a:lvl6pPr>
      <a:lvl7pPr marL="914400" algn="l" rtl="0" eaLnBrk="1" fontAlgn="base" hangingPunct="1">
        <a:lnSpc>
          <a:spcPts val="2700"/>
        </a:lnSpc>
        <a:spcBef>
          <a:spcPct val="0"/>
        </a:spcBef>
        <a:spcAft>
          <a:spcPct val="0"/>
        </a:spcAft>
        <a:defRPr sz="3200">
          <a:solidFill>
            <a:srgbClr val="008D8E"/>
          </a:solidFill>
          <a:latin typeface="Arial" charset="0"/>
          <a:cs typeface="Arial" charset="0"/>
        </a:defRPr>
      </a:lvl7pPr>
      <a:lvl8pPr marL="1371600" algn="l" rtl="0" eaLnBrk="1" fontAlgn="base" hangingPunct="1">
        <a:lnSpc>
          <a:spcPts val="2700"/>
        </a:lnSpc>
        <a:spcBef>
          <a:spcPct val="0"/>
        </a:spcBef>
        <a:spcAft>
          <a:spcPct val="0"/>
        </a:spcAft>
        <a:defRPr sz="3200">
          <a:solidFill>
            <a:srgbClr val="008D8E"/>
          </a:solidFill>
          <a:latin typeface="Arial" charset="0"/>
          <a:cs typeface="Arial" charset="0"/>
        </a:defRPr>
      </a:lvl8pPr>
      <a:lvl9pPr marL="1828800" algn="l" rtl="0" eaLnBrk="1" fontAlgn="base" hangingPunct="1">
        <a:lnSpc>
          <a:spcPts val="2700"/>
        </a:lnSpc>
        <a:spcBef>
          <a:spcPct val="0"/>
        </a:spcBef>
        <a:spcAft>
          <a:spcPct val="0"/>
        </a:spcAft>
        <a:defRPr sz="3200">
          <a:solidFill>
            <a:srgbClr val="008D8E"/>
          </a:solidFill>
          <a:latin typeface="Arial" charset="0"/>
          <a:cs typeface="Arial" charset="0"/>
        </a:defRPr>
      </a:lvl9pPr>
    </p:titleStyle>
    <p:bodyStyle>
      <a:lvl1pPr marL="342900" indent="-342900" algn="l" rtl="0" eaLnBrk="0" fontAlgn="base" hangingPunct="0">
        <a:lnSpc>
          <a:spcPts val="2100"/>
        </a:lnSpc>
        <a:spcBef>
          <a:spcPct val="0"/>
        </a:spcBef>
        <a:spcAft>
          <a:spcPct val="0"/>
        </a:spcAft>
        <a:defRPr>
          <a:solidFill>
            <a:schemeClr val="tx1"/>
          </a:solidFill>
          <a:latin typeface="+mn-lt"/>
          <a:ea typeface="+mn-ea"/>
          <a:cs typeface="+mn-cs"/>
        </a:defRPr>
      </a:lvl1pPr>
      <a:lvl2pPr marL="347663" indent="-346075" algn="l" rtl="0" eaLnBrk="0" fontAlgn="base" hangingPunct="0">
        <a:lnSpc>
          <a:spcPts val="2100"/>
        </a:lnSpc>
        <a:spcBef>
          <a:spcPct val="0"/>
        </a:spcBef>
        <a:spcAft>
          <a:spcPts val="800"/>
        </a:spcAft>
        <a:buClr>
          <a:schemeClr val="tx2"/>
        </a:buClr>
        <a:buChar char="•"/>
        <a:defRPr>
          <a:solidFill>
            <a:schemeClr val="tx1"/>
          </a:solidFill>
          <a:latin typeface="+mn-lt"/>
          <a:cs typeface="+mn-cs"/>
        </a:defRPr>
      </a:lvl2pPr>
      <a:lvl3pPr marL="717550" indent="-368300" algn="l" rtl="0" eaLnBrk="0" fontAlgn="base" hangingPunct="0">
        <a:lnSpc>
          <a:spcPts val="2100"/>
        </a:lnSpc>
        <a:spcBef>
          <a:spcPts val="400"/>
        </a:spcBef>
        <a:spcAft>
          <a:spcPts val="800"/>
        </a:spcAft>
        <a:buClr>
          <a:schemeClr val="tx2"/>
        </a:buClr>
        <a:buChar char="•"/>
        <a:defRPr sz="1600">
          <a:solidFill>
            <a:schemeClr val="tx1"/>
          </a:solidFill>
          <a:latin typeface="+mn-lt"/>
          <a:cs typeface="+mn-cs"/>
        </a:defRPr>
      </a:lvl3pPr>
      <a:lvl4pPr marL="1052513" indent="-333375" algn="l" rtl="0" eaLnBrk="0" fontAlgn="base" hangingPunct="0">
        <a:lnSpc>
          <a:spcPts val="1900"/>
        </a:lnSpc>
        <a:spcBef>
          <a:spcPct val="0"/>
        </a:spcBef>
        <a:spcAft>
          <a:spcPts val="800"/>
        </a:spcAft>
        <a:buClr>
          <a:schemeClr val="tx2"/>
        </a:buClr>
        <a:buChar char="•"/>
        <a:defRPr sz="1400">
          <a:solidFill>
            <a:schemeClr val="tx1"/>
          </a:solidFill>
          <a:latin typeface="+mn-lt"/>
          <a:cs typeface="+mn-cs"/>
        </a:defRPr>
      </a:lvl4pPr>
      <a:lvl5pPr marL="1435100" indent="-381000" algn="l" rtl="0" eaLnBrk="0" fontAlgn="base" hangingPunct="0">
        <a:spcBef>
          <a:spcPct val="0"/>
        </a:spcBef>
        <a:spcAft>
          <a:spcPct val="40000"/>
        </a:spcAft>
        <a:buFont typeface="Arial" charset="0"/>
        <a:buChar char="–"/>
        <a:defRPr sz="1400">
          <a:solidFill>
            <a:schemeClr val="tx1"/>
          </a:solidFill>
          <a:latin typeface="+mn-lt"/>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633D01F-F639-4D1B-BA9B-B94CAD76E382}" type="datetimeFigureOut">
              <a:rPr lang="en-GB"/>
              <a:pPr>
                <a:defRPr/>
              </a:pPr>
              <a:t>04/01/2016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D00731F-578A-4ED2-BE5E-69C1773DAB6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2"/>
          <p:cNvSpPr>
            <a:spLocks noGrp="1"/>
          </p:cNvSpPr>
          <p:nvPr>
            <p:ph type="ctrTitle"/>
          </p:nvPr>
        </p:nvSpPr>
        <p:spPr>
          <a:xfrm>
            <a:off x="401638" y="2462213"/>
            <a:ext cx="5008562" cy="2717800"/>
          </a:xfrm>
        </p:spPr>
        <p:txBody>
          <a:bodyPr/>
          <a:lstStyle/>
          <a:p>
            <a:pPr eaLnBrk="1" hangingPunct="1">
              <a:defRPr/>
            </a:pPr>
            <a:r>
              <a:rPr lang="en-GB" dirty="0" smtClean="0">
                <a:solidFill>
                  <a:schemeClr val="accent4"/>
                </a:solidFill>
              </a:rPr>
              <a:t>Visual Management in Procurement</a:t>
            </a:r>
            <a:br>
              <a:rPr lang="en-GB" dirty="0" smtClean="0">
                <a:solidFill>
                  <a:schemeClr val="accent4"/>
                </a:solidFill>
              </a:rPr>
            </a:br>
            <a:r>
              <a:rPr lang="en-GB" dirty="0" smtClean="0">
                <a:solidFill>
                  <a:schemeClr val="accent4"/>
                </a:solidFill>
              </a:rPr>
              <a:t/>
            </a:r>
            <a:br>
              <a:rPr lang="en-GB" dirty="0" smtClean="0">
                <a:solidFill>
                  <a:schemeClr val="accent4"/>
                </a:solidFill>
              </a:rPr>
            </a:br>
            <a:r>
              <a:rPr lang="en-GB" dirty="0" smtClean="0">
                <a:solidFill>
                  <a:schemeClr val="accent4"/>
                </a:solidFill>
              </a:rPr>
              <a:t>Dialogue Boot Camp Guidance</a:t>
            </a:r>
            <a:br>
              <a:rPr lang="en-GB" dirty="0" smtClean="0">
                <a:solidFill>
                  <a:schemeClr val="accent4"/>
                </a:solidFill>
              </a:rPr>
            </a:br>
            <a:r>
              <a:rPr lang="en-GB" dirty="0" smtClean="0">
                <a:solidFill>
                  <a:schemeClr val="accent4"/>
                </a:solidFill>
              </a:rPr>
              <a:t/>
            </a:r>
            <a:br>
              <a:rPr lang="en-GB" dirty="0" smtClean="0">
                <a:solidFill>
                  <a:schemeClr val="accent4"/>
                </a:solidFill>
              </a:rPr>
            </a:br>
            <a:r>
              <a:rPr lang="en-GB" dirty="0" smtClean="0">
                <a:solidFill>
                  <a:schemeClr val="accent4"/>
                </a:solidFill>
              </a:rPr>
              <a:t>Execution of Sourcing Strategy through Competitive Dialogue Phase </a:t>
            </a:r>
            <a:br>
              <a:rPr lang="en-GB" dirty="0" smtClean="0">
                <a:solidFill>
                  <a:schemeClr val="accent4"/>
                </a:solidFill>
              </a:rPr>
            </a:br>
            <a:r>
              <a:rPr lang="en-GB" dirty="0" smtClean="0">
                <a:solidFill>
                  <a:schemeClr val="accent4"/>
                </a:solidFill>
              </a:rPr>
              <a:t/>
            </a:r>
            <a:br>
              <a:rPr lang="en-GB" dirty="0" smtClean="0">
                <a:solidFill>
                  <a:schemeClr val="accent4"/>
                </a:solidFill>
              </a:rPr>
            </a:br>
            <a:endParaRPr lang="en-GB" dirty="0" smtClean="0">
              <a:solidFill>
                <a:schemeClr val="accent4"/>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idx="4294967295"/>
          </p:nvPr>
        </p:nvSpPr>
        <p:spPr/>
        <p:txBody>
          <a:bodyPr/>
          <a:lstStyle/>
          <a:p>
            <a:pPr eaLnBrk="1" hangingPunct="1"/>
            <a:r>
              <a:rPr lang="en-GB" b="1" dirty="0" smtClean="0"/>
              <a:t>1.5b Project Room – Standard Room Layout</a:t>
            </a:r>
          </a:p>
        </p:txBody>
      </p:sp>
      <p:sp>
        <p:nvSpPr>
          <p:cNvPr id="24579" name="Oval 8"/>
          <p:cNvSpPr>
            <a:spLocks noChangeArrowheads="1"/>
          </p:cNvSpPr>
          <p:nvPr/>
        </p:nvSpPr>
        <p:spPr bwMode="auto">
          <a:xfrm>
            <a:off x="3416300" y="3708400"/>
            <a:ext cx="342900" cy="330200"/>
          </a:xfrm>
          <a:prstGeom prst="ellipse">
            <a:avLst/>
          </a:prstGeom>
          <a:solidFill>
            <a:schemeClr val="tx1"/>
          </a:solidFill>
          <a:ln w="9525" algn="ctr">
            <a:noFill/>
            <a:round/>
            <a:headEnd/>
            <a:tailEnd/>
          </a:ln>
        </p:spPr>
        <p:txBody>
          <a:bodyPr vert="eaVert" wrap="none" anchor="ctr">
            <a:spAutoFit/>
          </a:bodyPr>
          <a:lstStyle/>
          <a:p>
            <a:pPr eaLnBrk="0" hangingPunct="0"/>
            <a:endParaRPr lang="en-GB"/>
          </a:p>
        </p:txBody>
      </p:sp>
      <p:grpSp>
        <p:nvGrpSpPr>
          <p:cNvPr id="29" name="Group 28"/>
          <p:cNvGrpSpPr/>
          <p:nvPr/>
        </p:nvGrpSpPr>
        <p:grpSpPr>
          <a:xfrm>
            <a:off x="723900" y="1682750"/>
            <a:ext cx="7616825" cy="4111625"/>
            <a:chOff x="723900" y="1682750"/>
            <a:chExt cx="7616825" cy="4111625"/>
          </a:xfrm>
        </p:grpSpPr>
        <p:sp>
          <p:nvSpPr>
            <p:cNvPr id="24581" name="Line 22"/>
            <p:cNvSpPr>
              <a:spLocks noChangeShapeType="1"/>
            </p:cNvSpPr>
            <p:nvPr/>
          </p:nvSpPr>
          <p:spPr bwMode="auto">
            <a:xfrm>
              <a:off x="6261100" y="4178300"/>
              <a:ext cx="698500" cy="393700"/>
            </a:xfrm>
            <a:prstGeom prst="line">
              <a:avLst/>
            </a:prstGeom>
            <a:noFill/>
            <a:ln w="9525">
              <a:solidFill>
                <a:schemeClr val="tx1"/>
              </a:solidFill>
              <a:round/>
              <a:headEnd/>
              <a:tailEnd type="triangle" w="med" len="med"/>
            </a:ln>
          </p:spPr>
          <p:txBody>
            <a:bodyPr vert="eaVert">
              <a:spAutoFit/>
            </a:bodyPr>
            <a:lstStyle/>
            <a:p>
              <a:endParaRPr lang="en-GB"/>
            </a:p>
          </p:txBody>
        </p:sp>
        <p:sp>
          <p:nvSpPr>
            <p:cNvPr id="24582" name="Text Box 23"/>
            <p:cNvSpPr txBox="1">
              <a:spLocks noChangeArrowheads="1"/>
            </p:cNvSpPr>
            <p:nvPr/>
          </p:nvSpPr>
          <p:spPr bwMode="auto">
            <a:xfrm>
              <a:off x="6616700" y="4394200"/>
              <a:ext cx="1371600" cy="304800"/>
            </a:xfrm>
            <a:prstGeom prst="rect">
              <a:avLst/>
            </a:prstGeom>
            <a:noFill/>
            <a:ln w="9525" algn="ctr">
              <a:noFill/>
              <a:miter lim="800000"/>
              <a:headEnd/>
              <a:tailEnd/>
            </a:ln>
          </p:spPr>
          <p:txBody>
            <a:bodyPr>
              <a:spAutoFit/>
            </a:bodyPr>
            <a:lstStyle/>
            <a:p>
              <a:pPr algn="ctr" eaLnBrk="0" hangingPunct="0">
                <a:spcBef>
                  <a:spcPct val="50000"/>
                </a:spcBef>
              </a:pPr>
              <a:r>
                <a:rPr lang="en-GB" sz="1400"/>
                <a:t>Chairs</a:t>
              </a:r>
            </a:p>
          </p:txBody>
        </p:sp>
        <p:grpSp>
          <p:nvGrpSpPr>
            <p:cNvPr id="28" name="Group 27"/>
            <p:cNvGrpSpPr/>
            <p:nvPr/>
          </p:nvGrpSpPr>
          <p:grpSpPr>
            <a:xfrm>
              <a:off x="723900" y="1682750"/>
              <a:ext cx="7616825" cy="4111625"/>
              <a:chOff x="723900" y="1682750"/>
              <a:chExt cx="7616825" cy="4111625"/>
            </a:xfrm>
          </p:grpSpPr>
          <p:grpSp>
            <p:nvGrpSpPr>
              <p:cNvPr id="27" name="Group 26"/>
              <p:cNvGrpSpPr/>
              <p:nvPr/>
            </p:nvGrpSpPr>
            <p:grpSpPr>
              <a:xfrm>
                <a:off x="723900" y="1682750"/>
                <a:ext cx="7616825" cy="4111625"/>
                <a:chOff x="723900" y="1682750"/>
                <a:chExt cx="7616825" cy="4111625"/>
              </a:xfrm>
            </p:grpSpPr>
            <p:grpSp>
              <p:nvGrpSpPr>
                <p:cNvPr id="24580" name="Group 10"/>
                <p:cNvGrpSpPr>
                  <a:grpSpLocks/>
                </p:cNvGrpSpPr>
                <p:nvPr/>
              </p:nvGrpSpPr>
              <p:grpSpPr bwMode="auto">
                <a:xfrm>
                  <a:off x="2806700" y="2701290"/>
                  <a:ext cx="3632200" cy="1778000"/>
                  <a:chOff x="1720" y="1844"/>
                  <a:chExt cx="2288" cy="1120"/>
                </a:xfrm>
              </p:grpSpPr>
              <p:sp>
                <p:nvSpPr>
                  <p:cNvPr id="24592" name="Rectangle 11"/>
                  <p:cNvSpPr>
                    <a:spLocks noChangeArrowheads="1"/>
                  </p:cNvSpPr>
                  <p:nvPr/>
                </p:nvSpPr>
                <p:spPr bwMode="auto">
                  <a:xfrm>
                    <a:off x="1720" y="2056"/>
                    <a:ext cx="2288" cy="688"/>
                  </a:xfrm>
                  <a:prstGeom prst="rect">
                    <a:avLst/>
                  </a:prstGeom>
                  <a:solidFill>
                    <a:srgbClr val="C0C0C0"/>
                  </a:solidFill>
                  <a:ln w="9525" algn="ctr">
                    <a:solidFill>
                      <a:schemeClr val="tx1"/>
                    </a:solidFill>
                    <a:miter lim="800000"/>
                    <a:headEnd/>
                    <a:tailEnd/>
                  </a:ln>
                </p:spPr>
                <p:txBody>
                  <a:bodyPr wrap="none" anchor="ctr"/>
                  <a:lstStyle/>
                  <a:p>
                    <a:pPr algn="ctr" eaLnBrk="0" hangingPunct="0"/>
                    <a:r>
                      <a:rPr lang="en-GB"/>
                      <a:t>Tables</a:t>
                    </a:r>
                  </a:p>
                </p:txBody>
              </p:sp>
              <p:sp>
                <p:nvSpPr>
                  <p:cNvPr id="24593" name="AutoShape 12"/>
                  <p:cNvSpPr>
                    <a:spLocks noChangeArrowheads="1"/>
                  </p:cNvSpPr>
                  <p:nvPr/>
                </p:nvSpPr>
                <p:spPr bwMode="auto">
                  <a:xfrm rot="-5400000">
                    <a:off x="1896"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4" name="AutoShape 13"/>
                  <p:cNvSpPr>
                    <a:spLocks noChangeArrowheads="1"/>
                  </p:cNvSpPr>
                  <p:nvPr/>
                </p:nvSpPr>
                <p:spPr bwMode="auto">
                  <a:xfrm rot="-5400000">
                    <a:off x="232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5" name="AutoShape 14"/>
                  <p:cNvSpPr>
                    <a:spLocks noChangeArrowheads="1"/>
                  </p:cNvSpPr>
                  <p:nvPr/>
                </p:nvSpPr>
                <p:spPr bwMode="auto">
                  <a:xfrm rot="-5400000">
                    <a:off x="280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6" name="AutoShape 15"/>
                  <p:cNvSpPr>
                    <a:spLocks noChangeArrowheads="1"/>
                  </p:cNvSpPr>
                  <p:nvPr/>
                </p:nvSpPr>
                <p:spPr bwMode="auto">
                  <a:xfrm rot="-5400000">
                    <a:off x="3232"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7" name="AutoShape 16"/>
                  <p:cNvSpPr>
                    <a:spLocks noChangeArrowheads="1"/>
                  </p:cNvSpPr>
                  <p:nvPr/>
                </p:nvSpPr>
                <p:spPr bwMode="auto">
                  <a:xfrm rot="-5400000">
                    <a:off x="364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8" name="AutoShape 17"/>
                  <p:cNvSpPr>
                    <a:spLocks noChangeArrowheads="1"/>
                  </p:cNvSpPr>
                  <p:nvPr/>
                </p:nvSpPr>
                <p:spPr bwMode="auto">
                  <a:xfrm rot="5400000">
                    <a:off x="184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599" name="AutoShape 18"/>
                  <p:cNvSpPr>
                    <a:spLocks noChangeArrowheads="1"/>
                  </p:cNvSpPr>
                  <p:nvPr/>
                </p:nvSpPr>
                <p:spPr bwMode="auto">
                  <a:xfrm rot="5400000">
                    <a:off x="228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600" name="AutoShape 19"/>
                  <p:cNvSpPr>
                    <a:spLocks noChangeArrowheads="1"/>
                  </p:cNvSpPr>
                  <p:nvPr/>
                </p:nvSpPr>
                <p:spPr bwMode="auto">
                  <a:xfrm rot="5400000">
                    <a:off x="276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601" name="AutoShape 20"/>
                  <p:cNvSpPr>
                    <a:spLocks noChangeArrowheads="1"/>
                  </p:cNvSpPr>
                  <p:nvPr/>
                </p:nvSpPr>
                <p:spPr bwMode="auto">
                  <a:xfrm rot="5400000">
                    <a:off x="3240"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4602" name="AutoShape 21"/>
                  <p:cNvSpPr>
                    <a:spLocks noChangeArrowheads="1"/>
                  </p:cNvSpPr>
                  <p:nvPr/>
                </p:nvSpPr>
                <p:spPr bwMode="auto">
                  <a:xfrm rot="5400000">
                    <a:off x="3680"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grpSp>
            <p:grpSp>
              <p:nvGrpSpPr>
                <p:cNvPr id="24583" name="Group 26"/>
                <p:cNvGrpSpPr>
                  <a:grpSpLocks/>
                </p:cNvGrpSpPr>
                <p:nvPr/>
              </p:nvGrpSpPr>
              <p:grpSpPr bwMode="auto">
                <a:xfrm>
                  <a:off x="723900" y="1682750"/>
                  <a:ext cx="7616825" cy="4111625"/>
                  <a:chOff x="524" y="1092"/>
                  <a:chExt cx="4798" cy="2590"/>
                </a:xfrm>
              </p:grpSpPr>
              <p:sp>
                <p:nvSpPr>
                  <p:cNvPr id="24585" name="Rectangle 27"/>
                  <p:cNvSpPr>
                    <a:spLocks noChangeArrowheads="1"/>
                  </p:cNvSpPr>
                  <p:nvPr/>
                </p:nvSpPr>
                <p:spPr bwMode="auto">
                  <a:xfrm>
                    <a:off x="524" y="1092"/>
                    <a:ext cx="4798" cy="2590"/>
                  </a:xfrm>
                  <a:prstGeom prst="rect">
                    <a:avLst/>
                  </a:prstGeom>
                  <a:noFill/>
                  <a:ln w="9525" algn="ctr">
                    <a:solidFill>
                      <a:schemeClr val="tx1"/>
                    </a:solidFill>
                    <a:miter lim="800000"/>
                    <a:headEnd/>
                    <a:tailEnd/>
                  </a:ln>
                </p:spPr>
                <p:txBody>
                  <a:bodyPr wrap="none" anchor="ctr"/>
                  <a:lstStyle/>
                  <a:p>
                    <a:pPr eaLnBrk="0" hangingPunct="0"/>
                    <a:endParaRPr lang="en-GB"/>
                  </a:p>
                </p:txBody>
              </p:sp>
              <p:sp>
                <p:nvSpPr>
                  <p:cNvPr id="24586" name="Line 28"/>
                  <p:cNvSpPr>
                    <a:spLocks noChangeShapeType="1"/>
                  </p:cNvSpPr>
                  <p:nvPr/>
                </p:nvSpPr>
                <p:spPr bwMode="auto">
                  <a:xfrm>
                    <a:off x="640" y="1336"/>
                    <a:ext cx="0" cy="2096"/>
                  </a:xfrm>
                  <a:prstGeom prst="line">
                    <a:avLst/>
                  </a:prstGeom>
                  <a:noFill/>
                  <a:ln w="9525">
                    <a:solidFill>
                      <a:schemeClr val="tx1"/>
                    </a:solidFill>
                    <a:round/>
                    <a:headEnd type="triangle" w="med" len="med"/>
                    <a:tailEnd type="triangle" w="med" len="med"/>
                  </a:ln>
                </p:spPr>
                <p:txBody>
                  <a:bodyPr/>
                  <a:lstStyle/>
                  <a:p>
                    <a:endParaRPr lang="en-GB"/>
                  </a:p>
                </p:txBody>
              </p:sp>
              <p:sp>
                <p:nvSpPr>
                  <p:cNvPr id="24587" name="Line 29"/>
                  <p:cNvSpPr>
                    <a:spLocks noChangeShapeType="1"/>
                  </p:cNvSpPr>
                  <p:nvPr/>
                </p:nvSpPr>
                <p:spPr bwMode="auto">
                  <a:xfrm>
                    <a:off x="752" y="1248"/>
                    <a:ext cx="4288" cy="0"/>
                  </a:xfrm>
                  <a:prstGeom prst="line">
                    <a:avLst/>
                  </a:prstGeom>
                  <a:noFill/>
                  <a:ln w="9525">
                    <a:solidFill>
                      <a:schemeClr val="tx1"/>
                    </a:solidFill>
                    <a:round/>
                    <a:headEnd type="triangle" w="med" len="med"/>
                    <a:tailEnd type="triangle" w="med" len="med"/>
                  </a:ln>
                </p:spPr>
                <p:txBody>
                  <a:bodyPr/>
                  <a:lstStyle/>
                  <a:p>
                    <a:endParaRPr lang="en-GB"/>
                  </a:p>
                </p:txBody>
              </p:sp>
              <p:sp>
                <p:nvSpPr>
                  <p:cNvPr id="24588" name="Line 30"/>
                  <p:cNvSpPr>
                    <a:spLocks noChangeShapeType="1"/>
                  </p:cNvSpPr>
                  <p:nvPr/>
                </p:nvSpPr>
                <p:spPr bwMode="auto">
                  <a:xfrm flipH="1">
                    <a:off x="5160" y="1272"/>
                    <a:ext cx="8" cy="2248"/>
                  </a:xfrm>
                  <a:prstGeom prst="line">
                    <a:avLst/>
                  </a:prstGeom>
                  <a:noFill/>
                  <a:ln w="9525">
                    <a:solidFill>
                      <a:schemeClr val="tx1"/>
                    </a:solidFill>
                    <a:round/>
                    <a:headEnd type="triangle" w="med" len="med"/>
                    <a:tailEnd type="triangle" w="med" len="med"/>
                  </a:ln>
                </p:spPr>
                <p:txBody>
                  <a:bodyPr/>
                  <a:lstStyle/>
                  <a:p>
                    <a:endParaRPr lang="en-GB"/>
                  </a:p>
                </p:txBody>
              </p:sp>
              <p:sp>
                <p:nvSpPr>
                  <p:cNvPr id="24589" name="Text Box 31"/>
                  <p:cNvSpPr txBox="1">
                    <a:spLocks noChangeArrowheads="1"/>
                  </p:cNvSpPr>
                  <p:nvPr/>
                </p:nvSpPr>
                <p:spPr bwMode="auto">
                  <a:xfrm>
                    <a:off x="2072" y="1280"/>
                    <a:ext cx="1736"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4590" name="Text Box 32"/>
                  <p:cNvSpPr txBox="1">
                    <a:spLocks noChangeArrowheads="1"/>
                  </p:cNvSpPr>
                  <p:nvPr/>
                </p:nvSpPr>
                <p:spPr bwMode="auto">
                  <a:xfrm rot="-5400000">
                    <a:off x="160" y="2248"/>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4591" name="Text Box 33"/>
                  <p:cNvSpPr txBox="1">
                    <a:spLocks noChangeArrowheads="1"/>
                  </p:cNvSpPr>
                  <p:nvPr/>
                </p:nvSpPr>
                <p:spPr bwMode="auto">
                  <a:xfrm rot="5400000">
                    <a:off x="4136" y="2232"/>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grpSp>
          </p:grpSp>
          <p:sp>
            <p:nvSpPr>
              <p:cNvPr id="24584" name="Text Box 34"/>
              <p:cNvSpPr txBox="1">
                <a:spLocks noChangeArrowheads="1"/>
              </p:cNvSpPr>
              <p:nvPr/>
            </p:nvSpPr>
            <p:spPr bwMode="auto">
              <a:xfrm>
                <a:off x="1308100" y="5016500"/>
                <a:ext cx="6540500" cy="549275"/>
              </a:xfrm>
              <a:prstGeom prst="rect">
                <a:avLst/>
              </a:prstGeom>
              <a:noFill/>
              <a:ln w="9525" algn="ctr">
                <a:noFill/>
                <a:miter lim="800000"/>
                <a:headEnd/>
                <a:tailEnd/>
              </a:ln>
            </p:spPr>
            <p:txBody>
              <a:bodyPr>
                <a:spAutoFit/>
              </a:bodyPr>
              <a:lstStyle/>
              <a:p>
                <a:pPr eaLnBrk="0" hangingPunct="0">
                  <a:spcBef>
                    <a:spcPct val="50000"/>
                  </a:spcBef>
                </a:pPr>
                <a:r>
                  <a:rPr lang="en-GB" sz="1200" dirty="0"/>
                  <a:t>Note: You may also require WIFI, Teleconferencing, Videoconferencing and IT Functionality</a:t>
                </a:r>
              </a:p>
              <a:p>
                <a:pPr eaLnBrk="0" hangingPunct="0">
                  <a:spcBef>
                    <a:spcPct val="50000"/>
                  </a:spcBef>
                </a:pPr>
                <a:endParaRPr lang="en-GB" sz="1200" dirty="0"/>
              </a:p>
            </p:txBody>
          </p:sp>
        </p:grpSp>
      </p:grpSp>
    </p:spTree>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p:txBody>
          <a:bodyPr/>
          <a:lstStyle/>
          <a:p>
            <a:pPr eaLnBrk="1" hangingPunct="1"/>
            <a:r>
              <a:rPr lang="en-GB" b="1" dirty="0" smtClean="0"/>
              <a:t>1.6a Dialogue Room – Standard Template Layout</a:t>
            </a:r>
          </a:p>
        </p:txBody>
      </p:sp>
      <p:sp>
        <p:nvSpPr>
          <p:cNvPr id="491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1"/>
          <p:cNvGrpSpPr>
            <a:grpSpLocks noChangeAspect="1"/>
          </p:cNvGrpSpPr>
          <p:nvPr/>
        </p:nvGrpSpPr>
        <p:grpSpPr bwMode="auto">
          <a:xfrm>
            <a:off x="1097280" y="1188720"/>
            <a:ext cx="7200900" cy="2830513"/>
            <a:chOff x="3502" y="325"/>
            <a:chExt cx="5968" cy="2326"/>
          </a:xfrm>
        </p:grpSpPr>
        <p:sp>
          <p:nvSpPr>
            <p:cNvPr id="4" name="AutoShape 9"/>
            <p:cNvSpPr>
              <a:spLocks noChangeAspect="1" noChangeArrowheads="1" noTextEdit="1"/>
            </p:cNvSpPr>
            <p:nvPr/>
          </p:nvSpPr>
          <p:spPr bwMode="auto">
            <a:xfrm>
              <a:off x="3502" y="325"/>
              <a:ext cx="5968" cy="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 name="Text Box 8"/>
            <p:cNvSpPr txBox="1">
              <a:spLocks noChangeArrowheads="1"/>
            </p:cNvSpPr>
            <p:nvPr/>
          </p:nvSpPr>
          <p:spPr bwMode="auto">
            <a:xfrm>
              <a:off x="3597" y="888"/>
              <a:ext cx="1326"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Customer Needs Statement</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7"/>
            <p:cNvSpPr txBox="1">
              <a:spLocks noChangeArrowheads="1"/>
            </p:cNvSpPr>
            <p:nvPr/>
          </p:nvSpPr>
          <p:spPr bwMode="auto">
            <a:xfrm>
              <a:off x="3599"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Dialogue Topic of the Day</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6"/>
            <p:cNvSpPr txBox="1">
              <a:spLocks noChangeArrowheads="1"/>
            </p:cNvSpPr>
            <p:nvPr/>
          </p:nvSpPr>
          <p:spPr bwMode="auto">
            <a:xfrm>
              <a:off x="7575" y="888"/>
              <a:ext cx="1328" cy="6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Question Log for Supplier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5"/>
            <p:cNvSpPr txBox="1">
              <a:spLocks noChangeArrowheads="1"/>
            </p:cNvSpPr>
            <p:nvPr/>
          </p:nvSpPr>
          <p:spPr bwMode="auto">
            <a:xfrm>
              <a:off x="5586" y="887"/>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Evaluation Criteria</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AutoShape 4" descr="5%"/>
            <p:cNvSpPr>
              <a:spLocks noChangeArrowheads="1"/>
            </p:cNvSpPr>
            <p:nvPr/>
          </p:nvSpPr>
          <p:spPr bwMode="auto">
            <a:xfrm>
              <a:off x="7576" y="419"/>
              <a:ext cx="1327" cy="282"/>
            </a:xfrm>
            <a:prstGeom prst="roundRect">
              <a:avLst>
                <a:gd name="adj" fmla="val 16667"/>
              </a:avLst>
            </a:prstGeom>
            <a:pattFill prst="pct5">
              <a:fgClr>
                <a:srgbClr val="0070C0"/>
              </a:fgClr>
              <a:bgClr>
                <a:srgbClr val="0070C0"/>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Outputs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AutoShape 3"/>
            <p:cNvSpPr>
              <a:spLocks noChangeArrowheads="1"/>
            </p:cNvSpPr>
            <p:nvPr/>
          </p:nvSpPr>
          <p:spPr bwMode="auto">
            <a:xfrm>
              <a:off x="3598" y="418"/>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Inputs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AutoShape 2"/>
            <p:cNvSpPr>
              <a:spLocks noChangeArrowheads="1"/>
            </p:cNvSpPr>
            <p:nvPr/>
          </p:nvSpPr>
          <p:spPr bwMode="auto">
            <a:xfrm>
              <a:off x="5587" y="419"/>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Processes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idx="4294967295"/>
          </p:nvPr>
        </p:nvSpPr>
        <p:spPr/>
        <p:txBody>
          <a:bodyPr/>
          <a:lstStyle/>
          <a:p>
            <a:pPr eaLnBrk="1" hangingPunct="1"/>
            <a:r>
              <a:rPr lang="en-GB" b="1" smtClean="0"/>
              <a:t>1.6b Dialogue Room – Standard Room Layout</a:t>
            </a:r>
          </a:p>
        </p:txBody>
      </p:sp>
      <p:grpSp>
        <p:nvGrpSpPr>
          <p:cNvPr id="18" name="Group 17"/>
          <p:cNvGrpSpPr/>
          <p:nvPr/>
        </p:nvGrpSpPr>
        <p:grpSpPr>
          <a:xfrm>
            <a:off x="723900" y="1682750"/>
            <a:ext cx="7616825" cy="4111625"/>
            <a:chOff x="723900" y="1682750"/>
            <a:chExt cx="7616825" cy="4111625"/>
          </a:xfrm>
        </p:grpSpPr>
        <p:grpSp>
          <p:nvGrpSpPr>
            <p:cNvPr id="26627" name="Group 20"/>
            <p:cNvGrpSpPr>
              <a:grpSpLocks/>
            </p:cNvGrpSpPr>
            <p:nvPr/>
          </p:nvGrpSpPr>
          <p:grpSpPr bwMode="auto">
            <a:xfrm>
              <a:off x="723900" y="1682750"/>
              <a:ext cx="7616825" cy="4111625"/>
              <a:chOff x="524" y="1092"/>
              <a:chExt cx="4798" cy="2590"/>
            </a:xfrm>
          </p:grpSpPr>
          <p:sp>
            <p:nvSpPr>
              <p:cNvPr id="26635" name="Rectangle 21"/>
              <p:cNvSpPr>
                <a:spLocks noChangeArrowheads="1"/>
              </p:cNvSpPr>
              <p:nvPr/>
            </p:nvSpPr>
            <p:spPr bwMode="auto">
              <a:xfrm>
                <a:off x="524" y="1092"/>
                <a:ext cx="4798" cy="2590"/>
              </a:xfrm>
              <a:prstGeom prst="rect">
                <a:avLst/>
              </a:prstGeom>
              <a:noFill/>
              <a:ln w="9525" algn="ctr">
                <a:solidFill>
                  <a:schemeClr val="tx1"/>
                </a:solidFill>
                <a:miter lim="800000"/>
                <a:headEnd/>
                <a:tailEnd/>
              </a:ln>
            </p:spPr>
            <p:txBody>
              <a:bodyPr wrap="none" anchor="ctr"/>
              <a:lstStyle/>
              <a:p>
                <a:pPr eaLnBrk="0" hangingPunct="0"/>
                <a:endParaRPr lang="en-GB"/>
              </a:p>
            </p:txBody>
          </p:sp>
          <p:sp>
            <p:nvSpPr>
              <p:cNvPr id="26636" name="Line 22"/>
              <p:cNvSpPr>
                <a:spLocks noChangeShapeType="1"/>
              </p:cNvSpPr>
              <p:nvPr/>
            </p:nvSpPr>
            <p:spPr bwMode="auto">
              <a:xfrm>
                <a:off x="640" y="1336"/>
                <a:ext cx="0" cy="2096"/>
              </a:xfrm>
              <a:prstGeom prst="line">
                <a:avLst/>
              </a:prstGeom>
              <a:noFill/>
              <a:ln w="9525">
                <a:solidFill>
                  <a:schemeClr val="tx1"/>
                </a:solidFill>
                <a:round/>
                <a:headEnd type="triangle" w="med" len="med"/>
                <a:tailEnd type="triangle" w="med" len="med"/>
              </a:ln>
            </p:spPr>
            <p:txBody>
              <a:bodyPr/>
              <a:lstStyle/>
              <a:p>
                <a:endParaRPr lang="en-GB"/>
              </a:p>
            </p:txBody>
          </p:sp>
          <p:sp>
            <p:nvSpPr>
              <p:cNvPr id="26637" name="Line 23"/>
              <p:cNvSpPr>
                <a:spLocks noChangeShapeType="1"/>
              </p:cNvSpPr>
              <p:nvPr/>
            </p:nvSpPr>
            <p:spPr bwMode="auto">
              <a:xfrm>
                <a:off x="752" y="1248"/>
                <a:ext cx="4288" cy="0"/>
              </a:xfrm>
              <a:prstGeom prst="line">
                <a:avLst/>
              </a:prstGeom>
              <a:noFill/>
              <a:ln w="9525">
                <a:solidFill>
                  <a:schemeClr val="tx1"/>
                </a:solidFill>
                <a:round/>
                <a:headEnd type="triangle" w="med" len="med"/>
                <a:tailEnd type="triangle" w="med" len="med"/>
              </a:ln>
            </p:spPr>
            <p:txBody>
              <a:bodyPr/>
              <a:lstStyle/>
              <a:p>
                <a:endParaRPr lang="en-GB"/>
              </a:p>
            </p:txBody>
          </p:sp>
          <p:sp>
            <p:nvSpPr>
              <p:cNvPr id="26638" name="Line 24"/>
              <p:cNvSpPr>
                <a:spLocks noChangeShapeType="1"/>
              </p:cNvSpPr>
              <p:nvPr/>
            </p:nvSpPr>
            <p:spPr bwMode="auto">
              <a:xfrm flipH="1">
                <a:off x="5160" y="1272"/>
                <a:ext cx="8" cy="2248"/>
              </a:xfrm>
              <a:prstGeom prst="line">
                <a:avLst/>
              </a:prstGeom>
              <a:noFill/>
              <a:ln w="9525">
                <a:solidFill>
                  <a:schemeClr val="tx1"/>
                </a:solidFill>
                <a:round/>
                <a:headEnd type="triangle" w="med" len="med"/>
                <a:tailEnd type="triangle" w="med" len="med"/>
              </a:ln>
            </p:spPr>
            <p:txBody>
              <a:bodyPr/>
              <a:lstStyle/>
              <a:p>
                <a:endParaRPr lang="en-GB"/>
              </a:p>
            </p:txBody>
          </p:sp>
          <p:sp>
            <p:nvSpPr>
              <p:cNvPr id="26639" name="Text Box 25"/>
              <p:cNvSpPr txBox="1">
                <a:spLocks noChangeArrowheads="1"/>
              </p:cNvSpPr>
              <p:nvPr/>
            </p:nvSpPr>
            <p:spPr bwMode="auto">
              <a:xfrm>
                <a:off x="2072" y="1280"/>
                <a:ext cx="1736" cy="231"/>
              </a:xfrm>
              <a:prstGeom prst="rect">
                <a:avLst/>
              </a:prstGeom>
              <a:noFill/>
              <a:ln w="9525" algn="ctr">
                <a:noFill/>
                <a:miter lim="800000"/>
                <a:headEnd/>
                <a:tailEnd/>
              </a:ln>
            </p:spPr>
            <p:txBody>
              <a:bodyPr>
                <a:spAutoFit/>
              </a:bodyPr>
              <a:lstStyle/>
              <a:p>
                <a:pPr algn="ctr" eaLnBrk="0" hangingPunct="0">
                  <a:spcBef>
                    <a:spcPct val="50000"/>
                  </a:spcBef>
                </a:pPr>
                <a:r>
                  <a:rPr lang="en-GB" dirty="0"/>
                  <a:t>Wall Space</a:t>
                </a:r>
              </a:p>
            </p:txBody>
          </p:sp>
          <p:sp>
            <p:nvSpPr>
              <p:cNvPr id="26640" name="Text Box 26"/>
              <p:cNvSpPr txBox="1">
                <a:spLocks noChangeArrowheads="1"/>
              </p:cNvSpPr>
              <p:nvPr/>
            </p:nvSpPr>
            <p:spPr bwMode="auto">
              <a:xfrm rot="-5400000">
                <a:off x="160" y="2248"/>
                <a:ext cx="1400" cy="231"/>
              </a:xfrm>
              <a:prstGeom prst="rect">
                <a:avLst/>
              </a:prstGeom>
              <a:noFill/>
              <a:ln w="9525" algn="ctr">
                <a:noFill/>
                <a:miter lim="800000"/>
                <a:headEnd/>
                <a:tailEnd/>
              </a:ln>
            </p:spPr>
            <p:txBody>
              <a:bodyPr>
                <a:spAutoFit/>
              </a:bodyPr>
              <a:lstStyle/>
              <a:p>
                <a:pPr algn="ctr" eaLnBrk="0" hangingPunct="0">
                  <a:spcBef>
                    <a:spcPct val="50000"/>
                  </a:spcBef>
                </a:pPr>
                <a:r>
                  <a:rPr lang="en-GB" dirty="0"/>
                  <a:t>Wall Space</a:t>
                </a:r>
              </a:p>
            </p:txBody>
          </p:sp>
          <p:sp>
            <p:nvSpPr>
              <p:cNvPr id="26641" name="Text Box 27"/>
              <p:cNvSpPr txBox="1">
                <a:spLocks noChangeArrowheads="1"/>
              </p:cNvSpPr>
              <p:nvPr/>
            </p:nvSpPr>
            <p:spPr bwMode="auto">
              <a:xfrm rot="5400000">
                <a:off x="4136" y="2232"/>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grpSp>
        <p:sp>
          <p:nvSpPr>
            <p:cNvPr id="26628" name="Rectangle 29"/>
            <p:cNvSpPr>
              <a:spLocks noChangeArrowheads="1"/>
            </p:cNvSpPr>
            <p:nvPr/>
          </p:nvSpPr>
          <p:spPr bwMode="auto">
            <a:xfrm>
              <a:off x="3657600" y="2705100"/>
              <a:ext cx="1498600" cy="2717800"/>
            </a:xfrm>
            <a:prstGeom prst="rect">
              <a:avLst/>
            </a:prstGeom>
            <a:solidFill>
              <a:srgbClr val="C0C0C0"/>
            </a:solidFill>
            <a:ln w="9525" algn="ctr">
              <a:solidFill>
                <a:schemeClr val="tx1"/>
              </a:solidFill>
              <a:miter lim="800000"/>
              <a:headEnd/>
              <a:tailEnd/>
            </a:ln>
          </p:spPr>
          <p:txBody>
            <a:bodyPr wrap="none" anchor="ctr"/>
            <a:lstStyle/>
            <a:p>
              <a:pPr algn="ctr" eaLnBrk="0" hangingPunct="0"/>
              <a:r>
                <a:rPr lang="en-GB"/>
                <a:t>Table</a:t>
              </a:r>
            </a:p>
          </p:txBody>
        </p:sp>
        <p:sp>
          <p:nvSpPr>
            <p:cNvPr id="26629" name="AutoShape 31"/>
            <p:cNvSpPr>
              <a:spLocks noChangeArrowheads="1"/>
            </p:cNvSpPr>
            <p:nvPr/>
          </p:nvSpPr>
          <p:spPr bwMode="auto">
            <a:xfrm>
              <a:off x="5194300" y="30099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sp>
          <p:nvSpPr>
            <p:cNvPr id="26630" name="AutoShape 32"/>
            <p:cNvSpPr>
              <a:spLocks noChangeArrowheads="1"/>
            </p:cNvSpPr>
            <p:nvPr/>
          </p:nvSpPr>
          <p:spPr bwMode="auto">
            <a:xfrm rot="10800000">
              <a:off x="3213100" y="45720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sp>
          <p:nvSpPr>
            <p:cNvPr id="26631" name="AutoShape 33"/>
            <p:cNvSpPr>
              <a:spLocks noChangeArrowheads="1"/>
            </p:cNvSpPr>
            <p:nvPr/>
          </p:nvSpPr>
          <p:spPr bwMode="auto">
            <a:xfrm rot="10800000">
              <a:off x="3200400" y="37592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sp>
          <p:nvSpPr>
            <p:cNvPr id="26632" name="AutoShape 34"/>
            <p:cNvSpPr>
              <a:spLocks noChangeArrowheads="1"/>
            </p:cNvSpPr>
            <p:nvPr/>
          </p:nvSpPr>
          <p:spPr bwMode="auto">
            <a:xfrm>
              <a:off x="5194300" y="45720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sp>
          <p:nvSpPr>
            <p:cNvPr id="26633" name="AutoShape 35"/>
            <p:cNvSpPr>
              <a:spLocks noChangeArrowheads="1"/>
            </p:cNvSpPr>
            <p:nvPr/>
          </p:nvSpPr>
          <p:spPr bwMode="auto">
            <a:xfrm>
              <a:off x="5194300" y="37846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sp>
          <p:nvSpPr>
            <p:cNvPr id="26634" name="AutoShape 36"/>
            <p:cNvSpPr>
              <a:spLocks noChangeArrowheads="1"/>
            </p:cNvSpPr>
            <p:nvPr/>
          </p:nvSpPr>
          <p:spPr bwMode="auto">
            <a:xfrm rot="10800000">
              <a:off x="3213100" y="2971800"/>
              <a:ext cx="406400" cy="533400"/>
            </a:xfrm>
            <a:prstGeom prst="flowChartDelay">
              <a:avLst/>
            </a:prstGeom>
            <a:solidFill>
              <a:srgbClr val="808080"/>
            </a:solidFill>
            <a:ln w="9525" algn="ctr">
              <a:solidFill>
                <a:schemeClr val="tx1"/>
              </a:solidFill>
              <a:miter lim="800000"/>
              <a:headEnd/>
              <a:tailEnd/>
            </a:ln>
          </p:spPr>
          <p:txBody>
            <a:bodyPr wrap="none" anchor="ctr"/>
            <a:lstStyle/>
            <a:p>
              <a:pPr eaLnBrk="0" hangingPunct="0"/>
              <a:endParaRPr lang="en-GB"/>
            </a:p>
          </p:txBody>
        </p:sp>
      </p:grpSp>
    </p:spTree>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idx="4294967295"/>
          </p:nvPr>
        </p:nvSpPr>
        <p:spPr/>
        <p:txBody>
          <a:bodyPr/>
          <a:lstStyle/>
          <a:p>
            <a:pPr eaLnBrk="1" hangingPunct="1"/>
            <a:r>
              <a:rPr lang="en-GB" b="1" dirty="0" smtClean="0"/>
              <a:t>1.7a Supplier Room – Standard Template Layout</a:t>
            </a:r>
          </a:p>
        </p:txBody>
      </p:sp>
      <p:sp>
        <p:nvSpPr>
          <p:cNvPr id="471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1"/>
          <p:cNvGrpSpPr>
            <a:grpSpLocks noChangeAspect="1"/>
          </p:cNvGrpSpPr>
          <p:nvPr/>
        </p:nvGrpSpPr>
        <p:grpSpPr bwMode="auto">
          <a:xfrm>
            <a:off x="1203960" y="1158240"/>
            <a:ext cx="7200900" cy="2830513"/>
            <a:chOff x="3502" y="325"/>
            <a:chExt cx="5968" cy="2326"/>
          </a:xfrm>
        </p:grpSpPr>
        <p:sp>
          <p:nvSpPr>
            <p:cNvPr id="4" name="AutoShape 11"/>
            <p:cNvSpPr>
              <a:spLocks noChangeAspect="1" noChangeArrowheads="1" noTextEdit="1"/>
            </p:cNvSpPr>
            <p:nvPr/>
          </p:nvSpPr>
          <p:spPr bwMode="auto">
            <a:xfrm>
              <a:off x="3502" y="325"/>
              <a:ext cx="5968" cy="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 name="Text Box 10"/>
            <p:cNvSpPr txBox="1">
              <a:spLocks noChangeArrowheads="1"/>
            </p:cNvSpPr>
            <p:nvPr/>
          </p:nvSpPr>
          <p:spPr bwMode="auto">
            <a:xfrm>
              <a:off x="3597" y="888"/>
              <a:ext cx="1326"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Customer Needs Statement</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9"/>
            <p:cNvSpPr txBox="1">
              <a:spLocks noChangeArrowheads="1"/>
            </p:cNvSpPr>
            <p:nvPr/>
          </p:nvSpPr>
          <p:spPr bwMode="auto">
            <a:xfrm>
              <a:off x="3599"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Objective of the Day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Standard Template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8"/>
            <p:cNvSpPr txBox="1">
              <a:spLocks noChangeArrowheads="1"/>
            </p:cNvSpPr>
            <p:nvPr/>
          </p:nvSpPr>
          <p:spPr bwMode="auto">
            <a:xfrm>
              <a:off x="7575" y="888"/>
              <a:ext cx="1328" cy="6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Question Log for Supplier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7"/>
            <p:cNvSpPr txBox="1">
              <a:spLocks noChangeArrowheads="1"/>
            </p:cNvSpPr>
            <p:nvPr/>
          </p:nvSpPr>
          <p:spPr bwMode="auto">
            <a:xfrm>
              <a:off x="5586" y="887"/>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Evaluation Criteria</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AutoShape 6" descr="5%"/>
            <p:cNvSpPr>
              <a:spLocks noChangeArrowheads="1"/>
            </p:cNvSpPr>
            <p:nvPr/>
          </p:nvSpPr>
          <p:spPr bwMode="auto">
            <a:xfrm>
              <a:off x="7576" y="419"/>
              <a:ext cx="1327" cy="282"/>
            </a:xfrm>
            <a:prstGeom prst="roundRect">
              <a:avLst>
                <a:gd name="adj" fmla="val 16667"/>
              </a:avLst>
            </a:prstGeom>
            <a:pattFill prst="pct5">
              <a:fgClr>
                <a:srgbClr val="0070C0"/>
              </a:fgClr>
              <a:bgClr>
                <a:srgbClr val="0070C0"/>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Outputs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AutoShape 5"/>
            <p:cNvSpPr>
              <a:spLocks noChangeArrowheads="1"/>
            </p:cNvSpPr>
            <p:nvPr/>
          </p:nvSpPr>
          <p:spPr bwMode="auto">
            <a:xfrm>
              <a:off x="3598" y="418"/>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Inputs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AutoShape 4"/>
            <p:cNvSpPr>
              <a:spLocks noChangeArrowheads="1"/>
            </p:cNvSpPr>
            <p:nvPr/>
          </p:nvSpPr>
          <p:spPr bwMode="auto">
            <a:xfrm>
              <a:off x="5587" y="419"/>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Processes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7575"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Cs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Standard Template #1</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idx="4294967295"/>
          </p:nvPr>
        </p:nvSpPr>
        <p:spPr/>
        <p:txBody>
          <a:bodyPr/>
          <a:lstStyle/>
          <a:p>
            <a:pPr eaLnBrk="1" hangingPunct="1"/>
            <a:r>
              <a:rPr lang="en-GB" b="1" smtClean="0"/>
              <a:t>1.7b Supplier Room – Standard Room Layout</a:t>
            </a:r>
          </a:p>
        </p:txBody>
      </p:sp>
      <p:grpSp>
        <p:nvGrpSpPr>
          <p:cNvPr id="46" name="Group 45"/>
          <p:cNvGrpSpPr/>
          <p:nvPr/>
        </p:nvGrpSpPr>
        <p:grpSpPr>
          <a:xfrm>
            <a:off x="754380" y="1728470"/>
            <a:ext cx="7616825" cy="4111625"/>
            <a:chOff x="723900" y="1682750"/>
            <a:chExt cx="7616825" cy="4111625"/>
          </a:xfrm>
        </p:grpSpPr>
        <p:grpSp>
          <p:nvGrpSpPr>
            <p:cNvPr id="28675" name="Group 6"/>
            <p:cNvGrpSpPr>
              <a:grpSpLocks/>
            </p:cNvGrpSpPr>
            <p:nvPr/>
          </p:nvGrpSpPr>
          <p:grpSpPr bwMode="auto">
            <a:xfrm rot="-5400000">
              <a:off x="1555750" y="2768600"/>
              <a:ext cx="2400300" cy="1778000"/>
              <a:chOff x="1720" y="1844"/>
              <a:chExt cx="2288" cy="1120"/>
            </a:xfrm>
          </p:grpSpPr>
          <p:sp>
            <p:nvSpPr>
              <p:cNvPr id="28686" name="Rectangle 7"/>
              <p:cNvSpPr>
                <a:spLocks noChangeArrowheads="1"/>
              </p:cNvSpPr>
              <p:nvPr/>
            </p:nvSpPr>
            <p:spPr bwMode="auto">
              <a:xfrm>
                <a:off x="1720" y="2056"/>
                <a:ext cx="2288" cy="688"/>
              </a:xfrm>
              <a:prstGeom prst="rect">
                <a:avLst/>
              </a:prstGeom>
              <a:solidFill>
                <a:srgbClr val="C0C0C0"/>
              </a:solidFill>
              <a:ln w="9525" algn="ctr">
                <a:solidFill>
                  <a:schemeClr val="tx1"/>
                </a:solidFill>
                <a:miter lim="800000"/>
                <a:headEnd/>
                <a:tailEnd/>
              </a:ln>
            </p:spPr>
            <p:txBody>
              <a:bodyPr wrap="none" anchor="ctr"/>
              <a:lstStyle/>
              <a:p>
                <a:pPr algn="ctr" eaLnBrk="0" hangingPunct="0"/>
                <a:r>
                  <a:rPr lang="en-GB"/>
                  <a:t>Tables (with IT)</a:t>
                </a:r>
              </a:p>
            </p:txBody>
          </p:sp>
          <p:sp>
            <p:nvSpPr>
              <p:cNvPr id="28687" name="AutoShape 8"/>
              <p:cNvSpPr>
                <a:spLocks noChangeArrowheads="1"/>
              </p:cNvSpPr>
              <p:nvPr/>
            </p:nvSpPr>
            <p:spPr bwMode="auto">
              <a:xfrm rot="-5400000">
                <a:off x="1896"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88" name="AutoShape 9"/>
              <p:cNvSpPr>
                <a:spLocks noChangeArrowheads="1"/>
              </p:cNvSpPr>
              <p:nvPr/>
            </p:nvSpPr>
            <p:spPr bwMode="auto">
              <a:xfrm rot="-5400000">
                <a:off x="232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89" name="AutoShape 10"/>
              <p:cNvSpPr>
                <a:spLocks noChangeArrowheads="1"/>
              </p:cNvSpPr>
              <p:nvPr/>
            </p:nvSpPr>
            <p:spPr bwMode="auto">
              <a:xfrm rot="-5400000">
                <a:off x="280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0" name="AutoShape 11"/>
              <p:cNvSpPr>
                <a:spLocks noChangeArrowheads="1"/>
              </p:cNvSpPr>
              <p:nvPr/>
            </p:nvSpPr>
            <p:spPr bwMode="auto">
              <a:xfrm rot="-5400000">
                <a:off x="3232"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1" name="AutoShape 12"/>
              <p:cNvSpPr>
                <a:spLocks noChangeArrowheads="1"/>
              </p:cNvSpPr>
              <p:nvPr/>
            </p:nvSpPr>
            <p:spPr bwMode="auto">
              <a:xfrm rot="-5400000">
                <a:off x="3640" y="180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2" name="AutoShape 13"/>
              <p:cNvSpPr>
                <a:spLocks noChangeArrowheads="1"/>
              </p:cNvSpPr>
              <p:nvPr/>
            </p:nvSpPr>
            <p:spPr bwMode="auto">
              <a:xfrm rot="5400000">
                <a:off x="184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3" name="AutoShape 14"/>
              <p:cNvSpPr>
                <a:spLocks noChangeArrowheads="1"/>
              </p:cNvSpPr>
              <p:nvPr/>
            </p:nvSpPr>
            <p:spPr bwMode="auto">
              <a:xfrm rot="5400000">
                <a:off x="228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4" name="AutoShape 15"/>
              <p:cNvSpPr>
                <a:spLocks noChangeArrowheads="1"/>
              </p:cNvSpPr>
              <p:nvPr/>
            </p:nvSpPr>
            <p:spPr bwMode="auto">
              <a:xfrm rot="5400000">
                <a:off x="2768"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5" name="AutoShape 16"/>
              <p:cNvSpPr>
                <a:spLocks noChangeArrowheads="1"/>
              </p:cNvSpPr>
              <p:nvPr/>
            </p:nvSpPr>
            <p:spPr bwMode="auto">
              <a:xfrm rot="5400000">
                <a:off x="3240"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sp>
            <p:nvSpPr>
              <p:cNvPr id="28696" name="AutoShape 17"/>
              <p:cNvSpPr>
                <a:spLocks noChangeArrowheads="1"/>
              </p:cNvSpPr>
              <p:nvPr/>
            </p:nvSpPr>
            <p:spPr bwMode="auto">
              <a:xfrm rot="5400000">
                <a:off x="3680" y="2720"/>
                <a:ext cx="200" cy="288"/>
              </a:xfrm>
              <a:prstGeom prst="flowChartDelay">
                <a:avLst/>
              </a:prstGeom>
              <a:solidFill>
                <a:srgbClr val="808080"/>
              </a:solidFill>
              <a:ln w="9525" algn="ctr">
                <a:noFill/>
                <a:miter lim="800000"/>
                <a:headEnd/>
                <a:tailEnd/>
              </a:ln>
            </p:spPr>
            <p:txBody>
              <a:bodyPr vert="eaVert" anchor="ctr">
                <a:spAutoFit/>
              </a:bodyPr>
              <a:lstStyle/>
              <a:p>
                <a:pPr eaLnBrk="0" hangingPunct="0"/>
                <a:endParaRPr lang="en-GB"/>
              </a:p>
            </p:txBody>
          </p:sp>
        </p:grpSp>
        <p:grpSp>
          <p:nvGrpSpPr>
            <p:cNvPr id="28676" name="Group 20"/>
            <p:cNvGrpSpPr>
              <a:grpSpLocks/>
            </p:cNvGrpSpPr>
            <p:nvPr/>
          </p:nvGrpSpPr>
          <p:grpSpPr bwMode="auto">
            <a:xfrm>
              <a:off x="723900" y="1682750"/>
              <a:ext cx="7616825" cy="4111625"/>
              <a:chOff x="524" y="1092"/>
              <a:chExt cx="4798" cy="2590"/>
            </a:xfrm>
          </p:grpSpPr>
          <p:sp>
            <p:nvSpPr>
              <p:cNvPr id="28679" name="Rectangle 21"/>
              <p:cNvSpPr>
                <a:spLocks noChangeArrowheads="1"/>
              </p:cNvSpPr>
              <p:nvPr/>
            </p:nvSpPr>
            <p:spPr bwMode="auto">
              <a:xfrm>
                <a:off x="524" y="1092"/>
                <a:ext cx="4798" cy="2590"/>
              </a:xfrm>
              <a:prstGeom prst="rect">
                <a:avLst/>
              </a:prstGeom>
              <a:noFill/>
              <a:ln w="9525" algn="ctr">
                <a:solidFill>
                  <a:schemeClr val="tx1"/>
                </a:solidFill>
                <a:miter lim="800000"/>
                <a:headEnd/>
                <a:tailEnd/>
              </a:ln>
            </p:spPr>
            <p:txBody>
              <a:bodyPr wrap="none" anchor="ctr"/>
              <a:lstStyle/>
              <a:p>
                <a:pPr eaLnBrk="0" hangingPunct="0"/>
                <a:endParaRPr lang="en-GB"/>
              </a:p>
            </p:txBody>
          </p:sp>
          <p:sp>
            <p:nvSpPr>
              <p:cNvPr id="28680" name="Line 22"/>
              <p:cNvSpPr>
                <a:spLocks noChangeShapeType="1"/>
              </p:cNvSpPr>
              <p:nvPr/>
            </p:nvSpPr>
            <p:spPr bwMode="auto">
              <a:xfrm>
                <a:off x="640" y="1336"/>
                <a:ext cx="0" cy="2096"/>
              </a:xfrm>
              <a:prstGeom prst="line">
                <a:avLst/>
              </a:prstGeom>
              <a:noFill/>
              <a:ln w="9525">
                <a:solidFill>
                  <a:schemeClr val="tx1"/>
                </a:solidFill>
                <a:round/>
                <a:headEnd type="triangle" w="med" len="med"/>
                <a:tailEnd type="triangle" w="med" len="med"/>
              </a:ln>
            </p:spPr>
            <p:txBody>
              <a:bodyPr/>
              <a:lstStyle/>
              <a:p>
                <a:endParaRPr lang="en-GB"/>
              </a:p>
            </p:txBody>
          </p:sp>
          <p:sp>
            <p:nvSpPr>
              <p:cNvPr id="28681" name="Line 23"/>
              <p:cNvSpPr>
                <a:spLocks noChangeShapeType="1"/>
              </p:cNvSpPr>
              <p:nvPr/>
            </p:nvSpPr>
            <p:spPr bwMode="auto">
              <a:xfrm>
                <a:off x="752" y="1248"/>
                <a:ext cx="4288" cy="0"/>
              </a:xfrm>
              <a:prstGeom prst="line">
                <a:avLst/>
              </a:prstGeom>
              <a:noFill/>
              <a:ln w="9525">
                <a:solidFill>
                  <a:schemeClr val="tx1"/>
                </a:solidFill>
                <a:round/>
                <a:headEnd type="triangle" w="med" len="med"/>
                <a:tailEnd type="triangle" w="med" len="med"/>
              </a:ln>
            </p:spPr>
            <p:txBody>
              <a:bodyPr/>
              <a:lstStyle/>
              <a:p>
                <a:endParaRPr lang="en-GB"/>
              </a:p>
            </p:txBody>
          </p:sp>
          <p:sp>
            <p:nvSpPr>
              <p:cNvPr id="28682" name="Line 24"/>
              <p:cNvSpPr>
                <a:spLocks noChangeShapeType="1"/>
              </p:cNvSpPr>
              <p:nvPr/>
            </p:nvSpPr>
            <p:spPr bwMode="auto">
              <a:xfrm flipH="1">
                <a:off x="5160" y="1272"/>
                <a:ext cx="8" cy="2248"/>
              </a:xfrm>
              <a:prstGeom prst="line">
                <a:avLst/>
              </a:prstGeom>
              <a:noFill/>
              <a:ln w="9525">
                <a:solidFill>
                  <a:schemeClr val="tx1"/>
                </a:solidFill>
                <a:round/>
                <a:headEnd type="triangle" w="med" len="med"/>
                <a:tailEnd type="triangle" w="med" len="med"/>
              </a:ln>
            </p:spPr>
            <p:txBody>
              <a:bodyPr/>
              <a:lstStyle/>
              <a:p>
                <a:endParaRPr lang="en-GB"/>
              </a:p>
            </p:txBody>
          </p:sp>
          <p:sp>
            <p:nvSpPr>
              <p:cNvPr id="28683" name="Text Box 25"/>
              <p:cNvSpPr txBox="1">
                <a:spLocks noChangeArrowheads="1"/>
              </p:cNvSpPr>
              <p:nvPr/>
            </p:nvSpPr>
            <p:spPr bwMode="auto">
              <a:xfrm>
                <a:off x="2072" y="1280"/>
                <a:ext cx="1736"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8684" name="Text Box 26"/>
              <p:cNvSpPr txBox="1">
                <a:spLocks noChangeArrowheads="1"/>
              </p:cNvSpPr>
              <p:nvPr/>
            </p:nvSpPr>
            <p:spPr bwMode="auto">
              <a:xfrm rot="-5400000">
                <a:off x="160" y="2248"/>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8685" name="Text Box 27"/>
              <p:cNvSpPr txBox="1">
                <a:spLocks noChangeArrowheads="1"/>
              </p:cNvSpPr>
              <p:nvPr/>
            </p:nvSpPr>
            <p:spPr bwMode="auto">
              <a:xfrm rot="5400000">
                <a:off x="4136" y="2232"/>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grpSp>
        <p:sp>
          <p:nvSpPr>
            <p:cNvPr id="28677" name="Rectangle 31"/>
            <p:cNvSpPr>
              <a:spLocks noChangeArrowheads="1"/>
            </p:cNvSpPr>
            <p:nvPr/>
          </p:nvSpPr>
          <p:spPr bwMode="auto">
            <a:xfrm rot="-5400000">
              <a:off x="4686300" y="3097213"/>
              <a:ext cx="2400300" cy="1092200"/>
            </a:xfrm>
            <a:prstGeom prst="rect">
              <a:avLst/>
            </a:prstGeom>
            <a:solidFill>
              <a:srgbClr val="C0C0C0"/>
            </a:solidFill>
            <a:ln w="9525" algn="ctr">
              <a:solidFill>
                <a:schemeClr val="tx1"/>
              </a:solidFill>
              <a:miter lim="800000"/>
              <a:headEnd/>
              <a:tailEnd/>
            </a:ln>
          </p:spPr>
          <p:txBody>
            <a:bodyPr wrap="none" anchor="ctr"/>
            <a:lstStyle/>
            <a:p>
              <a:pPr algn="ctr" eaLnBrk="0" hangingPunct="0"/>
              <a:r>
                <a:rPr lang="en-GB"/>
                <a:t>Workspace</a:t>
              </a:r>
            </a:p>
          </p:txBody>
        </p:sp>
        <p:sp>
          <p:nvSpPr>
            <p:cNvPr id="28678" name="Text Box 42"/>
            <p:cNvSpPr txBox="1">
              <a:spLocks noChangeArrowheads="1"/>
            </p:cNvSpPr>
            <p:nvPr/>
          </p:nvSpPr>
          <p:spPr bwMode="auto">
            <a:xfrm>
              <a:off x="1270000" y="5016500"/>
              <a:ext cx="6540500" cy="553998"/>
            </a:xfrm>
            <a:prstGeom prst="rect">
              <a:avLst/>
            </a:prstGeom>
            <a:noFill/>
            <a:ln w="9525" algn="ctr">
              <a:noFill/>
              <a:miter lim="800000"/>
              <a:headEnd/>
              <a:tailEnd/>
            </a:ln>
          </p:spPr>
          <p:txBody>
            <a:bodyPr>
              <a:spAutoFit/>
            </a:bodyPr>
            <a:lstStyle/>
            <a:p>
              <a:pPr eaLnBrk="0" hangingPunct="0">
                <a:spcBef>
                  <a:spcPct val="50000"/>
                </a:spcBef>
              </a:pPr>
              <a:r>
                <a:rPr lang="en-GB" sz="1200" dirty="0"/>
                <a:t>Note: The supplier may also require WIFI, </a:t>
              </a:r>
              <a:r>
                <a:rPr lang="en-GB" sz="1200" dirty="0" smtClean="0"/>
                <a:t>Teleconferencing </a:t>
              </a:r>
              <a:r>
                <a:rPr lang="en-GB" sz="1200" dirty="0"/>
                <a:t>and IT Functionality</a:t>
              </a:r>
            </a:p>
            <a:p>
              <a:pPr eaLnBrk="0" hangingPunct="0">
                <a:spcBef>
                  <a:spcPct val="50000"/>
                </a:spcBef>
              </a:pPr>
              <a:r>
                <a:rPr lang="en-GB" sz="1200" dirty="0" smtClean="0"/>
                <a:t>TOP TIP:  Ensure that the rooms have adequate mobile signal</a:t>
              </a:r>
              <a:endParaRPr lang="en-GB" sz="1200" dirty="0"/>
            </a:p>
          </p:txBody>
        </p:sp>
      </p:grpSp>
    </p:spTree>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GB"/>
              <a:t>UNCLASSIFIED</a:t>
            </a:r>
          </a:p>
        </p:txBody>
      </p:sp>
      <p:sp>
        <p:nvSpPr>
          <p:cNvPr id="6" name="Title 2"/>
          <p:cNvSpPr txBox="1">
            <a:spLocks noGrp="1"/>
          </p:cNvSpPr>
          <p:nvPr>
            <p:ph type="ctrTitle"/>
          </p:nvPr>
        </p:nvSpPr>
        <p:spPr bwMode="auto">
          <a:xfrm>
            <a:off x="213360" y="1883410"/>
            <a:ext cx="6339840" cy="271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ts val="2700"/>
              </a:lnSpc>
              <a:spcBef>
                <a:spcPct val="0"/>
              </a:spcBef>
              <a:spcAft>
                <a:spcPct val="0"/>
              </a:spcAft>
              <a:buClrTx/>
              <a:buSzTx/>
              <a:buFontTx/>
              <a:buNone/>
              <a:tabLst/>
              <a:defRPr/>
            </a:pPr>
            <a:r>
              <a:rPr kumimoji="0" lang="en-GB" sz="2800" b="1" i="0" u="none" strike="noStrike" kern="0" cap="none" spc="0" normalizeH="0" baseline="0" noProof="0" dirty="0" smtClean="0">
                <a:ln>
                  <a:noFill/>
                </a:ln>
                <a:solidFill>
                  <a:schemeClr val="accent4"/>
                </a:solidFill>
                <a:effectLst/>
                <a:uLnTx/>
                <a:uFillTx/>
                <a:latin typeface="+mj-lt"/>
                <a:ea typeface="+mj-ea"/>
                <a:cs typeface="+mj-cs"/>
              </a:rPr>
              <a:t>2. Standard Template Guidance</a:t>
            </a:r>
            <a:br>
              <a:rPr kumimoji="0" lang="en-GB" sz="2800" b="1" i="0" u="none" strike="noStrike" kern="0" cap="none" spc="0" normalizeH="0" baseline="0" noProof="0" dirty="0" smtClean="0">
                <a:ln>
                  <a:noFill/>
                </a:ln>
                <a:solidFill>
                  <a:schemeClr val="accent4"/>
                </a:solidFill>
                <a:effectLst/>
                <a:uLnTx/>
                <a:uFillTx/>
                <a:latin typeface="+mj-lt"/>
                <a:ea typeface="+mj-ea"/>
                <a:cs typeface="+mj-cs"/>
              </a:rPr>
            </a:br>
            <a:r>
              <a:rPr kumimoji="0" lang="en-GB" sz="1600" b="1" i="0" u="none" strike="noStrike" kern="0" cap="none" spc="0" normalizeH="0" baseline="0" noProof="0" dirty="0" smtClean="0">
                <a:ln>
                  <a:noFill/>
                </a:ln>
                <a:solidFill>
                  <a:schemeClr val="accent4"/>
                </a:solidFill>
                <a:effectLst/>
                <a:uLnTx/>
                <a:uFillTx/>
                <a:latin typeface="+mn-lt"/>
                <a:ea typeface="+mj-ea"/>
                <a:cs typeface="+mj-cs"/>
              </a:rPr>
              <a:t/>
            </a:r>
            <a:br>
              <a:rPr kumimoji="0" lang="en-GB" sz="1600" b="1" i="0" u="none" strike="noStrike" kern="0" cap="none" spc="0" normalizeH="0" baseline="0" noProof="0" dirty="0" smtClean="0">
                <a:ln>
                  <a:noFill/>
                </a:ln>
                <a:solidFill>
                  <a:schemeClr val="accent4"/>
                </a:solidFill>
                <a:effectLst/>
                <a:uLnTx/>
                <a:uFillTx/>
                <a:latin typeface="+mn-lt"/>
                <a:ea typeface="+mj-ea"/>
                <a:cs typeface="+mj-cs"/>
              </a:rPr>
            </a:br>
            <a:r>
              <a:rPr kumimoji="0" lang="en-GB" sz="1600" b="0" i="0" u="none" strike="noStrike" kern="0" cap="none" spc="0" normalizeH="0" baseline="0" noProof="0" dirty="0" smtClean="0">
                <a:ln>
                  <a:noFill/>
                </a:ln>
                <a:solidFill>
                  <a:schemeClr val="accent4"/>
                </a:solidFill>
                <a:effectLst/>
                <a:uLnTx/>
                <a:uFillTx/>
                <a:latin typeface="+mn-lt"/>
                <a:ea typeface="+mj-ea"/>
                <a:cs typeface="+mj-cs"/>
              </a:rPr>
              <a:t>The standard template guidance has been designed to enable the user to attain a good understanding of how to use, populate and display the visual management templates set out in this pack, as well as how frequently they should be reviewed and updated and who is responsible for the data.</a:t>
            </a:r>
            <a:r>
              <a:rPr kumimoji="0" lang="en-GB" sz="2800" b="1" i="0" u="none" strike="noStrike" kern="0" cap="none" spc="0" normalizeH="0" baseline="0" noProof="0" dirty="0" smtClean="0">
                <a:ln>
                  <a:noFill/>
                </a:ln>
                <a:solidFill>
                  <a:schemeClr val="accent4"/>
                </a:solidFill>
                <a:effectLst/>
                <a:uLnTx/>
                <a:uFillTx/>
                <a:latin typeface="+mj-lt"/>
                <a:ea typeface="+mj-ea"/>
                <a:cs typeface="+mj-cs"/>
              </a:rPr>
              <a:t/>
            </a:r>
            <a:br>
              <a:rPr kumimoji="0" lang="en-GB" sz="2800" b="1" i="0" u="none" strike="noStrike" kern="0" cap="none" spc="0" normalizeH="0" baseline="0" noProof="0" dirty="0" smtClean="0">
                <a:ln>
                  <a:noFill/>
                </a:ln>
                <a:solidFill>
                  <a:schemeClr val="accent4"/>
                </a:solidFill>
                <a:effectLst/>
                <a:uLnTx/>
                <a:uFillTx/>
                <a:latin typeface="+mj-lt"/>
                <a:ea typeface="+mj-ea"/>
                <a:cs typeface="+mj-cs"/>
              </a:rPr>
            </a:br>
            <a:endParaRPr kumimoji="0" lang="en-GB" sz="2800" b="1" i="0" u="none" strike="noStrike" kern="0" cap="none" spc="0" normalizeH="0" baseline="0" noProof="0" dirty="0" smtClean="0">
              <a:ln>
                <a:noFill/>
              </a:ln>
              <a:solidFill>
                <a:schemeClr val="accent4"/>
              </a:solidFill>
              <a:effectLst/>
              <a:uLnTx/>
              <a:uFillTx/>
              <a:latin typeface="+mj-lt"/>
              <a:ea typeface="+mj-ea"/>
              <a:cs typeface="+mj-cs"/>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half" idx="2"/>
          </p:nvPr>
        </p:nvSpPr>
        <p:spPr>
          <a:xfrm>
            <a:off x="552450" y="1119188"/>
            <a:ext cx="8382000" cy="4591050"/>
          </a:xfrm>
        </p:spPr>
        <p:txBody>
          <a:bodyPr/>
          <a:lstStyle/>
          <a:p>
            <a:pPr marL="0" indent="0" eaLnBrk="1" hangingPunct="1"/>
            <a:r>
              <a:rPr lang="en-GB" sz="1400" b="1" u="sng" dirty="0" smtClean="0"/>
              <a:t>How to use</a:t>
            </a:r>
          </a:p>
          <a:p>
            <a:pPr marL="0" indent="0" eaLnBrk="1" hangingPunct="1">
              <a:lnSpc>
                <a:spcPct val="100000"/>
              </a:lnSpc>
              <a:buFont typeface="Calibri" pitchFamily="34" charset="0"/>
              <a:buChar char="•"/>
            </a:pPr>
            <a:r>
              <a:rPr lang="en-GB" sz="1200" dirty="0" smtClean="0"/>
              <a:t>The document provided in the Standard Document Library is an example only.</a:t>
            </a:r>
          </a:p>
          <a:p>
            <a:pPr marL="0" indent="0" eaLnBrk="1" hangingPunct="1">
              <a:lnSpc>
                <a:spcPct val="100000"/>
              </a:lnSpc>
              <a:buFont typeface="Calibri" pitchFamily="34" charset="0"/>
              <a:buChar char="•"/>
            </a:pPr>
            <a:r>
              <a:rPr lang="en-GB" sz="1200" dirty="0" smtClean="0"/>
              <a:t>You should use Excel to schedule activities for the week – in whichever format works best for the Project Team.</a:t>
            </a:r>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endParaRPr lang="en-GB" sz="1200" dirty="0" smtClean="0"/>
          </a:p>
        </p:txBody>
      </p:sp>
      <p:sp>
        <p:nvSpPr>
          <p:cNvPr id="30723" name="Title 3"/>
          <p:cNvSpPr>
            <a:spLocks noGrp="1"/>
          </p:cNvSpPr>
          <p:nvPr>
            <p:ph type="title"/>
          </p:nvPr>
        </p:nvSpPr>
        <p:spPr/>
        <p:txBody>
          <a:bodyPr/>
          <a:lstStyle/>
          <a:p>
            <a:pPr eaLnBrk="1" hangingPunct="1"/>
            <a:r>
              <a:rPr lang="en-GB" b="1" smtClean="0"/>
              <a:t>2.1 Dialogue Schedule</a:t>
            </a:r>
          </a:p>
        </p:txBody>
      </p:sp>
      <p:sp>
        <p:nvSpPr>
          <p:cNvPr id="6" name="Footer Placeholder 5"/>
          <p:cNvSpPr>
            <a:spLocks noGrp="1"/>
          </p:cNvSpPr>
          <p:nvPr>
            <p:ph type="ftr" sz="quarter" idx="10"/>
          </p:nvPr>
        </p:nvSpPr>
        <p:spPr/>
        <p:txBody>
          <a:bodyPr/>
          <a:lstStyle/>
          <a:p>
            <a:pPr>
              <a:defRPr/>
            </a:pPr>
            <a:r>
              <a:rPr lang="en-GB"/>
              <a:t>UNCLASSIFIED</a:t>
            </a:r>
          </a:p>
        </p:txBody>
      </p:sp>
      <p:sp>
        <p:nvSpPr>
          <p:cNvPr id="30725" name="TextBox 9"/>
          <p:cNvSpPr txBox="1">
            <a:spLocks noChangeArrowheads="1"/>
          </p:cNvSpPr>
          <p:nvPr/>
        </p:nvSpPr>
        <p:spPr bwMode="auto">
          <a:xfrm>
            <a:off x="549275" y="2174875"/>
            <a:ext cx="1873250"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Hub data manager</a:t>
            </a:r>
          </a:p>
        </p:txBody>
      </p:sp>
      <p:sp>
        <p:nvSpPr>
          <p:cNvPr id="30726" name="TextBox 10"/>
          <p:cNvSpPr txBox="1">
            <a:spLocks noChangeArrowheads="1"/>
          </p:cNvSpPr>
          <p:nvPr/>
        </p:nvSpPr>
        <p:spPr bwMode="auto">
          <a:xfrm>
            <a:off x="601663" y="2938463"/>
            <a:ext cx="1874837" cy="639762"/>
          </a:xfrm>
          <a:prstGeom prst="rect">
            <a:avLst/>
          </a:prstGeom>
          <a:noFill/>
          <a:ln w="9525">
            <a:noFill/>
            <a:miter lim="800000"/>
            <a:headEnd/>
            <a:tailEnd/>
          </a:ln>
        </p:spPr>
        <p:txBody>
          <a:bodyPr>
            <a:spAutoFit/>
          </a:bodyPr>
          <a:lstStyle/>
          <a:p>
            <a:pPr eaLnBrk="0" hangingPunct="0"/>
            <a:r>
              <a:rPr lang="en-GB" sz="1200" b="1" u="sng"/>
              <a:t>Frequency of review</a:t>
            </a:r>
          </a:p>
          <a:p>
            <a:pPr eaLnBrk="0" hangingPunct="0"/>
            <a:r>
              <a:rPr lang="en-GB" sz="1200"/>
              <a:t>Review daily during dialogue</a:t>
            </a:r>
          </a:p>
        </p:txBody>
      </p:sp>
      <p:sp>
        <p:nvSpPr>
          <p:cNvPr id="30727" name="TextBox 11"/>
          <p:cNvSpPr txBox="1">
            <a:spLocks noChangeArrowheads="1"/>
          </p:cNvSpPr>
          <p:nvPr/>
        </p:nvSpPr>
        <p:spPr bwMode="auto">
          <a:xfrm>
            <a:off x="3032125" y="2176463"/>
            <a:ext cx="1920875" cy="639762"/>
          </a:xfrm>
          <a:prstGeom prst="rect">
            <a:avLst/>
          </a:prstGeom>
          <a:noFill/>
          <a:ln w="9525">
            <a:noFill/>
            <a:miter lim="800000"/>
            <a:headEnd/>
            <a:tailEnd/>
          </a:ln>
        </p:spPr>
        <p:txBody>
          <a:bodyPr>
            <a:spAutoFit/>
          </a:bodyPr>
          <a:lstStyle/>
          <a:p>
            <a:pPr eaLnBrk="0" hangingPunct="0"/>
            <a:r>
              <a:rPr lang="en-GB" sz="1200" b="1" u="sng"/>
              <a:t>Users</a:t>
            </a:r>
          </a:p>
          <a:p>
            <a:pPr eaLnBrk="0" hangingPunct="0"/>
            <a:r>
              <a:rPr lang="en-GB" sz="1200"/>
              <a:t>Project  Lead</a:t>
            </a:r>
          </a:p>
          <a:p>
            <a:pPr eaLnBrk="0" hangingPunct="0"/>
            <a:r>
              <a:rPr lang="en-GB" sz="1200"/>
              <a:t>Project team</a:t>
            </a:r>
          </a:p>
        </p:txBody>
      </p:sp>
      <p:sp>
        <p:nvSpPr>
          <p:cNvPr id="30728" name="TextBox 12"/>
          <p:cNvSpPr txBox="1">
            <a:spLocks noChangeArrowheads="1"/>
          </p:cNvSpPr>
          <p:nvPr/>
        </p:nvSpPr>
        <p:spPr bwMode="auto">
          <a:xfrm>
            <a:off x="3025775" y="2930525"/>
            <a:ext cx="2163763" cy="830997"/>
          </a:xfrm>
          <a:prstGeom prst="rect">
            <a:avLst/>
          </a:prstGeom>
          <a:noFill/>
          <a:ln w="9525">
            <a:noFill/>
            <a:miter lim="800000"/>
            <a:headEnd/>
            <a:tailEnd/>
          </a:ln>
        </p:spPr>
        <p:txBody>
          <a:bodyPr>
            <a:spAutoFit/>
          </a:bodyPr>
          <a:lstStyle/>
          <a:p>
            <a:pPr eaLnBrk="0" hangingPunct="0"/>
            <a:r>
              <a:rPr lang="en-GB" sz="1200" b="1" u="sng" dirty="0"/>
              <a:t>Audience</a:t>
            </a:r>
          </a:p>
          <a:p>
            <a:pPr eaLnBrk="0" hangingPunct="0"/>
            <a:r>
              <a:rPr lang="en-GB" sz="1200" dirty="0"/>
              <a:t>Project SRO</a:t>
            </a:r>
          </a:p>
          <a:p>
            <a:pPr eaLnBrk="0" hangingPunct="0"/>
            <a:r>
              <a:rPr lang="en-GB" sz="1200" dirty="0"/>
              <a:t>Key stakeholders</a:t>
            </a:r>
          </a:p>
          <a:p>
            <a:pPr eaLnBrk="0" hangingPunct="0"/>
            <a:r>
              <a:rPr lang="en-GB" sz="1200" dirty="0" smtClean="0"/>
              <a:t>Suppliers</a:t>
            </a:r>
            <a:endParaRPr lang="en-GB" sz="1200" dirty="0"/>
          </a:p>
        </p:txBody>
      </p:sp>
      <p:sp>
        <p:nvSpPr>
          <p:cNvPr id="30729" name="Line 909"/>
          <p:cNvSpPr>
            <a:spLocks noChangeShapeType="1"/>
          </p:cNvSpPr>
          <p:nvPr/>
        </p:nvSpPr>
        <p:spPr bwMode="auto">
          <a:xfrm>
            <a:off x="2925763" y="-5957888"/>
            <a:ext cx="0" cy="0"/>
          </a:xfrm>
          <a:prstGeom prst="line">
            <a:avLst/>
          </a:prstGeom>
          <a:noFill/>
          <a:ln w="12700" cap="rnd">
            <a:solidFill>
              <a:srgbClr val="000000"/>
            </a:solidFill>
            <a:round/>
            <a:headEnd/>
            <a:tailEnd/>
          </a:ln>
        </p:spPr>
        <p:txBody>
          <a:bodyPr/>
          <a:lstStyle/>
          <a:p>
            <a:endParaRPr lang="en-GB"/>
          </a:p>
        </p:txBody>
      </p:sp>
      <p:sp>
        <p:nvSpPr>
          <p:cNvPr id="30730" name="Line 914"/>
          <p:cNvSpPr>
            <a:spLocks noChangeShapeType="1"/>
          </p:cNvSpPr>
          <p:nvPr/>
        </p:nvSpPr>
        <p:spPr bwMode="auto">
          <a:xfrm>
            <a:off x="2925763" y="-5957888"/>
            <a:ext cx="0" cy="0"/>
          </a:xfrm>
          <a:prstGeom prst="line">
            <a:avLst/>
          </a:prstGeom>
          <a:noFill/>
          <a:ln w="12700" cap="rnd">
            <a:solidFill>
              <a:srgbClr val="000000"/>
            </a:solidFill>
            <a:round/>
            <a:headEnd/>
            <a:tailEnd/>
          </a:ln>
        </p:spPr>
        <p:txBody>
          <a:bodyPr/>
          <a:lstStyle/>
          <a:p>
            <a:endParaRPr lang="en-GB"/>
          </a:p>
        </p:txBody>
      </p:sp>
      <p:sp>
        <p:nvSpPr>
          <p:cNvPr id="30731" name="Line 915"/>
          <p:cNvSpPr>
            <a:spLocks noChangeShapeType="1"/>
          </p:cNvSpPr>
          <p:nvPr/>
        </p:nvSpPr>
        <p:spPr bwMode="auto">
          <a:xfrm>
            <a:off x="4237038" y="-5957888"/>
            <a:ext cx="0" cy="0"/>
          </a:xfrm>
          <a:prstGeom prst="line">
            <a:avLst/>
          </a:prstGeom>
          <a:noFill/>
          <a:ln w="12700" cap="rnd">
            <a:solidFill>
              <a:srgbClr val="000000"/>
            </a:solidFill>
            <a:round/>
            <a:headEnd/>
            <a:tailEnd/>
          </a:ln>
        </p:spPr>
        <p:txBody>
          <a:bodyPr/>
          <a:lstStyle/>
          <a:p>
            <a:endParaRPr lang="en-GB"/>
          </a:p>
        </p:txBody>
      </p:sp>
      <p:sp>
        <p:nvSpPr>
          <p:cNvPr id="30732" name="Line 920"/>
          <p:cNvSpPr>
            <a:spLocks noChangeShapeType="1"/>
          </p:cNvSpPr>
          <p:nvPr/>
        </p:nvSpPr>
        <p:spPr bwMode="auto">
          <a:xfrm>
            <a:off x="4237038" y="-5957888"/>
            <a:ext cx="0" cy="0"/>
          </a:xfrm>
          <a:prstGeom prst="line">
            <a:avLst/>
          </a:prstGeom>
          <a:noFill/>
          <a:ln w="12700" cap="rnd">
            <a:solidFill>
              <a:srgbClr val="000000"/>
            </a:solidFill>
            <a:round/>
            <a:headEnd/>
            <a:tailEnd/>
          </a:ln>
        </p:spPr>
        <p:txBody>
          <a:bodyPr/>
          <a:lstStyle/>
          <a:p>
            <a:endParaRPr lang="en-GB"/>
          </a:p>
        </p:txBody>
      </p:sp>
      <p:sp>
        <p:nvSpPr>
          <p:cNvPr id="30733" name="Line 921"/>
          <p:cNvSpPr>
            <a:spLocks noChangeShapeType="1"/>
          </p:cNvSpPr>
          <p:nvPr/>
        </p:nvSpPr>
        <p:spPr bwMode="auto">
          <a:xfrm>
            <a:off x="5548313" y="-5957888"/>
            <a:ext cx="0" cy="0"/>
          </a:xfrm>
          <a:prstGeom prst="line">
            <a:avLst/>
          </a:prstGeom>
          <a:noFill/>
          <a:ln w="12700" cap="rnd">
            <a:solidFill>
              <a:srgbClr val="000000"/>
            </a:solidFill>
            <a:round/>
            <a:headEnd/>
            <a:tailEnd/>
          </a:ln>
        </p:spPr>
        <p:txBody>
          <a:bodyPr/>
          <a:lstStyle/>
          <a:p>
            <a:endParaRPr lang="en-GB"/>
          </a:p>
        </p:txBody>
      </p:sp>
      <p:sp>
        <p:nvSpPr>
          <p:cNvPr id="30734" name="Line 925"/>
          <p:cNvSpPr>
            <a:spLocks noChangeShapeType="1"/>
          </p:cNvSpPr>
          <p:nvPr/>
        </p:nvSpPr>
        <p:spPr bwMode="auto">
          <a:xfrm>
            <a:off x="5548313" y="-5957888"/>
            <a:ext cx="0" cy="0"/>
          </a:xfrm>
          <a:prstGeom prst="line">
            <a:avLst/>
          </a:prstGeom>
          <a:noFill/>
          <a:ln w="12700" cap="rnd">
            <a:solidFill>
              <a:srgbClr val="000000"/>
            </a:solidFill>
            <a:round/>
            <a:headEnd/>
            <a:tailEnd/>
          </a:ln>
        </p:spPr>
        <p:txBody>
          <a:bodyPr/>
          <a:lstStyle/>
          <a:p>
            <a:endParaRPr lang="en-GB"/>
          </a:p>
        </p:txBody>
      </p:sp>
      <p:sp>
        <p:nvSpPr>
          <p:cNvPr id="30735" name="Line 926"/>
          <p:cNvSpPr>
            <a:spLocks noChangeShapeType="1"/>
          </p:cNvSpPr>
          <p:nvPr/>
        </p:nvSpPr>
        <p:spPr bwMode="auto">
          <a:xfrm>
            <a:off x="6859588" y="-5957888"/>
            <a:ext cx="0" cy="0"/>
          </a:xfrm>
          <a:prstGeom prst="line">
            <a:avLst/>
          </a:prstGeom>
          <a:noFill/>
          <a:ln w="12700" cap="rnd">
            <a:solidFill>
              <a:srgbClr val="000000"/>
            </a:solidFill>
            <a:round/>
            <a:headEnd/>
            <a:tailEnd/>
          </a:ln>
        </p:spPr>
        <p:txBody>
          <a:bodyPr/>
          <a:lstStyle/>
          <a:p>
            <a:endParaRPr lang="en-GB"/>
          </a:p>
        </p:txBody>
      </p:sp>
      <p:sp>
        <p:nvSpPr>
          <p:cNvPr id="30736" name="Line 929"/>
          <p:cNvSpPr>
            <a:spLocks noChangeShapeType="1"/>
          </p:cNvSpPr>
          <p:nvPr/>
        </p:nvSpPr>
        <p:spPr bwMode="auto">
          <a:xfrm>
            <a:off x="6859588" y="-5957888"/>
            <a:ext cx="0" cy="0"/>
          </a:xfrm>
          <a:prstGeom prst="line">
            <a:avLst/>
          </a:prstGeom>
          <a:noFill/>
          <a:ln w="12700" cap="rnd">
            <a:solidFill>
              <a:srgbClr val="000000"/>
            </a:solidFill>
            <a:round/>
            <a:headEnd/>
            <a:tailEnd/>
          </a:ln>
        </p:spPr>
        <p:txBody>
          <a:bodyPr/>
          <a:lstStyle/>
          <a:p>
            <a:endParaRPr lang="en-GB"/>
          </a:p>
        </p:txBody>
      </p:sp>
      <p:sp>
        <p:nvSpPr>
          <p:cNvPr id="30737" name="Line 949"/>
          <p:cNvSpPr>
            <a:spLocks noChangeShapeType="1"/>
          </p:cNvSpPr>
          <p:nvPr/>
        </p:nvSpPr>
        <p:spPr bwMode="auto">
          <a:xfrm>
            <a:off x="6859588" y="-5697538"/>
            <a:ext cx="0" cy="0"/>
          </a:xfrm>
          <a:prstGeom prst="line">
            <a:avLst/>
          </a:prstGeom>
          <a:noFill/>
          <a:ln w="12700" cap="rnd">
            <a:solidFill>
              <a:srgbClr val="000000"/>
            </a:solidFill>
            <a:round/>
            <a:headEnd/>
            <a:tailEnd/>
          </a:ln>
        </p:spPr>
        <p:txBody>
          <a:bodyPr/>
          <a:lstStyle/>
          <a:p>
            <a:endParaRPr lang="en-GB"/>
          </a:p>
        </p:txBody>
      </p:sp>
      <p:sp>
        <p:nvSpPr>
          <p:cNvPr id="30738" name="Line 951"/>
          <p:cNvSpPr>
            <a:spLocks noChangeShapeType="1"/>
          </p:cNvSpPr>
          <p:nvPr/>
        </p:nvSpPr>
        <p:spPr bwMode="auto">
          <a:xfrm>
            <a:off x="6859588" y="-5697538"/>
            <a:ext cx="0" cy="0"/>
          </a:xfrm>
          <a:prstGeom prst="line">
            <a:avLst/>
          </a:prstGeom>
          <a:noFill/>
          <a:ln w="12700" cap="rnd">
            <a:solidFill>
              <a:srgbClr val="000000"/>
            </a:solidFill>
            <a:round/>
            <a:headEnd/>
            <a:tailEnd/>
          </a:ln>
        </p:spPr>
        <p:txBody>
          <a:bodyPr/>
          <a:lstStyle/>
          <a:p>
            <a:endParaRPr lang="en-GB"/>
          </a:p>
        </p:txBody>
      </p:sp>
      <p:sp>
        <p:nvSpPr>
          <p:cNvPr id="30739" name="Line 960"/>
          <p:cNvSpPr>
            <a:spLocks noChangeShapeType="1"/>
          </p:cNvSpPr>
          <p:nvPr/>
        </p:nvSpPr>
        <p:spPr bwMode="auto">
          <a:xfrm>
            <a:off x="6859588" y="-5453063"/>
            <a:ext cx="0" cy="0"/>
          </a:xfrm>
          <a:prstGeom prst="line">
            <a:avLst/>
          </a:prstGeom>
          <a:noFill/>
          <a:ln w="12700" cap="rnd">
            <a:solidFill>
              <a:srgbClr val="000000"/>
            </a:solidFill>
            <a:round/>
            <a:headEnd/>
            <a:tailEnd/>
          </a:ln>
        </p:spPr>
        <p:txBody>
          <a:bodyPr/>
          <a:lstStyle/>
          <a:p>
            <a:endParaRPr lang="en-GB"/>
          </a:p>
        </p:txBody>
      </p:sp>
      <p:sp>
        <p:nvSpPr>
          <p:cNvPr id="30740" name="Line 961"/>
          <p:cNvSpPr>
            <a:spLocks noChangeShapeType="1"/>
          </p:cNvSpPr>
          <p:nvPr/>
        </p:nvSpPr>
        <p:spPr bwMode="auto">
          <a:xfrm>
            <a:off x="6859588" y="-5453063"/>
            <a:ext cx="0" cy="0"/>
          </a:xfrm>
          <a:prstGeom prst="line">
            <a:avLst/>
          </a:prstGeom>
          <a:noFill/>
          <a:ln w="12700" cap="rnd">
            <a:solidFill>
              <a:srgbClr val="000000"/>
            </a:solidFill>
            <a:round/>
            <a:headEnd/>
            <a:tailEnd/>
          </a:ln>
        </p:spPr>
        <p:txBody>
          <a:bodyPr/>
          <a:lstStyle/>
          <a:p>
            <a:endParaRPr lang="en-GB"/>
          </a:p>
        </p:txBody>
      </p:sp>
      <p:sp>
        <p:nvSpPr>
          <p:cNvPr id="30741" name="Line 964"/>
          <p:cNvSpPr>
            <a:spLocks noChangeShapeType="1"/>
          </p:cNvSpPr>
          <p:nvPr/>
        </p:nvSpPr>
        <p:spPr bwMode="auto">
          <a:xfrm>
            <a:off x="2925763" y="-5208588"/>
            <a:ext cx="0" cy="0"/>
          </a:xfrm>
          <a:prstGeom prst="line">
            <a:avLst/>
          </a:prstGeom>
          <a:noFill/>
          <a:ln w="12700" cap="rnd">
            <a:solidFill>
              <a:srgbClr val="000000"/>
            </a:solidFill>
            <a:round/>
            <a:headEnd/>
            <a:tailEnd/>
          </a:ln>
        </p:spPr>
        <p:txBody>
          <a:bodyPr/>
          <a:lstStyle/>
          <a:p>
            <a:endParaRPr lang="en-GB"/>
          </a:p>
        </p:txBody>
      </p:sp>
      <p:sp>
        <p:nvSpPr>
          <p:cNvPr id="30742" name="Line 965"/>
          <p:cNvSpPr>
            <a:spLocks noChangeShapeType="1"/>
          </p:cNvSpPr>
          <p:nvPr/>
        </p:nvSpPr>
        <p:spPr bwMode="auto">
          <a:xfrm>
            <a:off x="2925763" y="-5208588"/>
            <a:ext cx="0" cy="0"/>
          </a:xfrm>
          <a:prstGeom prst="line">
            <a:avLst/>
          </a:prstGeom>
          <a:noFill/>
          <a:ln w="12700" cap="rnd">
            <a:solidFill>
              <a:srgbClr val="000000"/>
            </a:solidFill>
            <a:round/>
            <a:headEnd/>
            <a:tailEnd/>
          </a:ln>
        </p:spPr>
        <p:txBody>
          <a:bodyPr/>
          <a:lstStyle/>
          <a:p>
            <a:endParaRPr lang="en-GB"/>
          </a:p>
        </p:txBody>
      </p:sp>
      <p:sp>
        <p:nvSpPr>
          <p:cNvPr id="30743" name="Line 966"/>
          <p:cNvSpPr>
            <a:spLocks noChangeShapeType="1"/>
          </p:cNvSpPr>
          <p:nvPr/>
        </p:nvSpPr>
        <p:spPr bwMode="auto">
          <a:xfrm>
            <a:off x="4237038" y="-5208588"/>
            <a:ext cx="0" cy="0"/>
          </a:xfrm>
          <a:prstGeom prst="line">
            <a:avLst/>
          </a:prstGeom>
          <a:noFill/>
          <a:ln w="12700" cap="rnd">
            <a:solidFill>
              <a:srgbClr val="000000"/>
            </a:solidFill>
            <a:round/>
            <a:headEnd/>
            <a:tailEnd/>
          </a:ln>
        </p:spPr>
        <p:txBody>
          <a:bodyPr/>
          <a:lstStyle/>
          <a:p>
            <a:endParaRPr lang="en-GB"/>
          </a:p>
        </p:txBody>
      </p:sp>
      <p:sp>
        <p:nvSpPr>
          <p:cNvPr id="30744" name="Line 967"/>
          <p:cNvSpPr>
            <a:spLocks noChangeShapeType="1"/>
          </p:cNvSpPr>
          <p:nvPr/>
        </p:nvSpPr>
        <p:spPr bwMode="auto">
          <a:xfrm>
            <a:off x="4237038" y="-5208588"/>
            <a:ext cx="0" cy="0"/>
          </a:xfrm>
          <a:prstGeom prst="line">
            <a:avLst/>
          </a:prstGeom>
          <a:noFill/>
          <a:ln w="12700" cap="rnd">
            <a:solidFill>
              <a:srgbClr val="000000"/>
            </a:solidFill>
            <a:round/>
            <a:headEnd/>
            <a:tailEnd/>
          </a:ln>
        </p:spPr>
        <p:txBody>
          <a:bodyPr/>
          <a:lstStyle/>
          <a:p>
            <a:endParaRPr lang="en-GB"/>
          </a:p>
        </p:txBody>
      </p:sp>
      <p:sp>
        <p:nvSpPr>
          <p:cNvPr id="30745" name="Line 968"/>
          <p:cNvSpPr>
            <a:spLocks noChangeShapeType="1"/>
          </p:cNvSpPr>
          <p:nvPr/>
        </p:nvSpPr>
        <p:spPr bwMode="auto">
          <a:xfrm>
            <a:off x="5548313" y="-5208588"/>
            <a:ext cx="0" cy="0"/>
          </a:xfrm>
          <a:prstGeom prst="line">
            <a:avLst/>
          </a:prstGeom>
          <a:noFill/>
          <a:ln w="12700" cap="rnd">
            <a:solidFill>
              <a:srgbClr val="000000"/>
            </a:solidFill>
            <a:round/>
            <a:headEnd/>
            <a:tailEnd/>
          </a:ln>
        </p:spPr>
        <p:txBody>
          <a:bodyPr/>
          <a:lstStyle/>
          <a:p>
            <a:endParaRPr lang="en-GB"/>
          </a:p>
        </p:txBody>
      </p:sp>
      <p:sp>
        <p:nvSpPr>
          <p:cNvPr id="30746" name="Line 969"/>
          <p:cNvSpPr>
            <a:spLocks noChangeShapeType="1"/>
          </p:cNvSpPr>
          <p:nvPr/>
        </p:nvSpPr>
        <p:spPr bwMode="auto">
          <a:xfrm>
            <a:off x="5548313" y="-5208588"/>
            <a:ext cx="0" cy="0"/>
          </a:xfrm>
          <a:prstGeom prst="line">
            <a:avLst/>
          </a:prstGeom>
          <a:noFill/>
          <a:ln w="12700" cap="rnd">
            <a:solidFill>
              <a:srgbClr val="000000"/>
            </a:solidFill>
            <a:round/>
            <a:headEnd/>
            <a:tailEnd/>
          </a:ln>
        </p:spPr>
        <p:txBody>
          <a:bodyPr/>
          <a:lstStyle/>
          <a:p>
            <a:endParaRPr lang="en-GB"/>
          </a:p>
        </p:txBody>
      </p:sp>
      <p:sp>
        <p:nvSpPr>
          <p:cNvPr id="30747" name="Line 973"/>
          <p:cNvSpPr>
            <a:spLocks noChangeShapeType="1"/>
          </p:cNvSpPr>
          <p:nvPr/>
        </p:nvSpPr>
        <p:spPr bwMode="auto">
          <a:xfrm>
            <a:off x="2925763" y="-4398963"/>
            <a:ext cx="0" cy="0"/>
          </a:xfrm>
          <a:prstGeom prst="line">
            <a:avLst/>
          </a:prstGeom>
          <a:noFill/>
          <a:ln w="12700" cap="rnd">
            <a:solidFill>
              <a:srgbClr val="000000"/>
            </a:solidFill>
            <a:round/>
            <a:headEnd/>
            <a:tailEnd/>
          </a:ln>
        </p:spPr>
        <p:txBody>
          <a:bodyPr/>
          <a:lstStyle/>
          <a:p>
            <a:endParaRPr lang="en-GB"/>
          </a:p>
        </p:txBody>
      </p:sp>
      <p:sp>
        <p:nvSpPr>
          <p:cNvPr id="30748" name="Line 974"/>
          <p:cNvSpPr>
            <a:spLocks noChangeShapeType="1"/>
          </p:cNvSpPr>
          <p:nvPr/>
        </p:nvSpPr>
        <p:spPr bwMode="auto">
          <a:xfrm>
            <a:off x="2925763" y="-4398963"/>
            <a:ext cx="0" cy="0"/>
          </a:xfrm>
          <a:prstGeom prst="line">
            <a:avLst/>
          </a:prstGeom>
          <a:noFill/>
          <a:ln w="12700" cap="rnd">
            <a:solidFill>
              <a:srgbClr val="000000"/>
            </a:solidFill>
            <a:round/>
            <a:headEnd/>
            <a:tailEnd/>
          </a:ln>
        </p:spPr>
        <p:txBody>
          <a:bodyPr/>
          <a:lstStyle/>
          <a:p>
            <a:endParaRPr lang="en-GB"/>
          </a:p>
        </p:txBody>
      </p:sp>
      <p:sp>
        <p:nvSpPr>
          <p:cNvPr id="30749" name="Line 975"/>
          <p:cNvSpPr>
            <a:spLocks noChangeShapeType="1"/>
          </p:cNvSpPr>
          <p:nvPr/>
        </p:nvSpPr>
        <p:spPr bwMode="auto">
          <a:xfrm>
            <a:off x="4237038" y="-4398963"/>
            <a:ext cx="0" cy="0"/>
          </a:xfrm>
          <a:prstGeom prst="line">
            <a:avLst/>
          </a:prstGeom>
          <a:noFill/>
          <a:ln w="12700" cap="rnd">
            <a:solidFill>
              <a:srgbClr val="000000"/>
            </a:solidFill>
            <a:round/>
            <a:headEnd/>
            <a:tailEnd/>
          </a:ln>
        </p:spPr>
        <p:txBody>
          <a:bodyPr/>
          <a:lstStyle/>
          <a:p>
            <a:endParaRPr lang="en-GB"/>
          </a:p>
        </p:txBody>
      </p:sp>
      <p:sp>
        <p:nvSpPr>
          <p:cNvPr id="30750" name="Line 976"/>
          <p:cNvSpPr>
            <a:spLocks noChangeShapeType="1"/>
          </p:cNvSpPr>
          <p:nvPr/>
        </p:nvSpPr>
        <p:spPr bwMode="auto">
          <a:xfrm>
            <a:off x="4237038" y="-4398963"/>
            <a:ext cx="0" cy="0"/>
          </a:xfrm>
          <a:prstGeom prst="line">
            <a:avLst/>
          </a:prstGeom>
          <a:noFill/>
          <a:ln w="12700" cap="rnd">
            <a:solidFill>
              <a:srgbClr val="000000"/>
            </a:solidFill>
            <a:round/>
            <a:headEnd/>
            <a:tailEnd/>
          </a:ln>
        </p:spPr>
        <p:txBody>
          <a:bodyPr/>
          <a:lstStyle/>
          <a:p>
            <a:endParaRPr lang="en-GB"/>
          </a:p>
        </p:txBody>
      </p:sp>
      <p:sp>
        <p:nvSpPr>
          <p:cNvPr id="30751" name="Line 977"/>
          <p:cNvSpPr>
            <a:spLocks noChangeShapeType="1"/>
          </p:cNvSpPr>
          <p:nvPr/>
        </p:nvSpPr>
        <p:spPr bwMode="auto">
          <a:xfrm>
            <a:off x="5548313" y="-4398963"/>
            <a:ext cx="0" cy="0"/>
          </a:xfrm>
          <a:prstGeom prst="line">
            <a:avLst/>
          </a:prstGeom>
          <a:noFill/>
          <a:ln w="12700" cap="rnd">
            <a:solidFill>
              <a:srgbClr val="000000"/>
            </a:solidFill>
            <a:round/>
            <a:headEnd/>
            <a:tailEnd/>
          </a:ln>
        </p:spPr>
        <p:txBody>
          <a:bodyPr/>
          <a:lstStyle/>
          <a:p>
            <a:endParaRPr lang="en-GB"/>
          </a:p>
        </p:txBody>
      </p:sp>
      <p:sp>
        <p:nvSpPr>
          <p:cNvPr id="30752" name="Line 978"/>
          <p:cNvSpPr>
            <a:spLocks noChangeShapeType="1"/>
          </p:cNvSpPr>
          <p:nvPr/>
        </p:nvSpPr>
        <p:spPr bwMode="auto">
          <a:xfrm>
            <a:off x="5548313" y="-4398963"/>
            <a:ext cx="0" cy="0"/>
          </a:xfrm>
          <a:prstGeom prst="line">
            <a:avLst/>
          </a:prstGeom>
          <a:noFill/>
          <a:ln w="12700" cap="rnd">
            <a:solidFill>
              <a:srgbClr val="000000"/>
            </a:solidFill>
            <a:round/>
            <a:headEnd/>
            <a:tailEnd/>
          </a:ln>
        </p:spPr>
        <p:txBody>
          <a:bodyPr/>
          <a:lstStyle/>
          <a:p>
            <a:endParaRPr lang="en-GB"/>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213360" y="1015365"/>
            <a:ext cx="8732520" cy="3084195"/>
          </a:xfrm>
          <a:prstGeom prst="rect">
            <a:avLst/>
          </a:prstGeom>
          <a:noFill/>
          <a:ln w="9525">
            <a:solidFill>
              <a:schemeClr val="tx1"/>
            </a:solidFill>
            <a:miter lim="800000"/>
            <a:headEnd/>
            <a:tailEnd/>
          </a:ln>
        </p:spPr>
      </p:pic>
      <p:sp>
        <p:nvSpPr>
          <p:cNvPr id="31747" name="Title 3"/>
          <p:cNvSpPr>
            <a:spLocks noGrp="1"/>
          </p:cNvSpPr>
          <p:nvPr>
            <p:ph type="title"/>
          </p:nvPr>
        </p:nvSpPr>
        <p:spPr/>
        <p:txBody>
          <a:bodyPr/>
          <a:lstStyle/>
          <a:p>
            <a:pPr eaLnBrk="1" hangingPunct="1"/>
            <a:r>
              <a:rPr lang="en-GB" b="1" smtClean="0"/>
              <a:t>2.2 Dialogue Status Map</a:t>
            </a:r>
          </a:p>
        </p:txBody>
      </p:sp>
      <p:sp>
        <p:nvSpPr>
          <p:cNvPr id="6" name="Footer Placeholder 5"/>
          <p:cNvSpPr>
            <a:spLocks noGrp="1"/>
          </p:cNvSpPr>
          <p:nvPr>
            <p:ph type="ftr" sz="quarter" idx="10"/>
          </p:nvPr>
        </p:nvSpPr>
        <p:spPr/>
        <p:txBody>
          <a:bodyPr/>
          <a:lstStyle/>
          <a:p>
            <a:pPr>
              <a:defRPr/>
            </a:pPr>
            <a:r>
              <a:rPr lang="en-GB"/>
              <a:t>UNCLASSIFIED</a:t>
            </a:r>
          </a:p>
        </p:txBody>
      </p:sp>
      <p:sp>
        <p:nvSpPr>
          <p:cNvPr id="31749" name="Content Placeholder 2"/>
          <p:cNvSpPr>
            <a:spLocks noGrp="1"/>
          </p:cNvSpPr>
          <p:nvPr>
            <p:ph sz="half" idx="2"/>
          </p:nvPr>
        </p:nvSpPr>
        <p:spPr>
          <a:xfrm>
            <a:off x="466725" y="4319588"/>
            <a:ext cx="4140200" cy="2111375"/>
          </a:xfrm>
        </p:spPr>
        <p:txBody>
          <a:bodyPr/>
          <a:lstStyle/>
          <a:p>
            <a:pPr marL="0" indent="0" eaLnBrk="1" hangingPunct="1"/>
            <a:r>
              <a:rPr lang="en-GB" sz="1400" b="1" u="sng" smtClean="0"/>
              <a:t>How to use</a:t>
            </a:r>
          </a:p>
          <a:p>
            <a:pPr marL="0" indent="0" eaLnBrk="1" hangingPunct="1">
              <a:lnSpc>
                <a:spcPct val="100000"/>
              </a:lnSpc>
              <a:buFont typeface="Calibri" pitchFamily="34" charset="0"/>
              <a:buChar char="•"/>
            </a:pPr>
            <a:r>
              <a:rPr lang="en-GB" sz="1200" smtClean="0"/>
              <a:t>Print copy and display.</a:t>
            </a:r>
          </a:p>
          <a:p>
            <a:pPr marL="0" indent="0" eaLnBrk="1" hangingPunct="1">
              <a:lnSpc>
                <a:spcPct val="100000"/>
              </a:lnSpc>
            </a:pPr>
            <a:r>
              <a:rPr lang="en-GB" sz="1200" smtClean="0"/>
              <a:t>Populate the template with the following information:</a:t>
            </a:r>
          </a:p>
          <a:p>
            <a:pPr marL="0" indent="0" eaLnBrk="1" hangingPunct="1">
              <a:lnSpc>
                <a:spcPct val="100000"/>
              </a:lnSpc>
              <a:buFontTx/>
              <a:buAutoNum type="arabicPeriod"/>
            </a:pPr>
            <a:endParaRPr lang="en-GB" sz="1200" smtClean="0"/>
          </a:p>
          <a:p>
            <a:pPr marL="0" indent="0" eaLnBrk="1" hangingPunct="1">
              <a:lnSpc>
                <a:spcPct val="100000"/>
              </a:lnSpc>
              <a:buFontTx/>
              <a:buAutoNum type="arabicPeriod"/>
            </a:pPr>
            <a:r>
              <a:rPr lang="en-GB" sz="1200" smtClean="0"/>
              <a:t>Supplier Name</a:t>
            </a:r>
          </a:p>
          <a:p>
            <a:pPr marL="0" indent="0" eaLnBrk="1" hangingPunct="1">
              <a:lnSpc>
                <a:spcPct val="100000"/>
              </a:lnSpc>
              <a:buFontTx/>
              <a:buAutoNum type="arabicPeriod"/>
            </a:pPr>
            <a:r>
              <a:rPr lang="en-GB" sz="1200" smtClean="0"/>
              <a:t>A Red, Amber or Green Status for dialogue progress</a:t>
            </a:r>
          </a:p>
          <a:p>
            <a:pPr marL="0" indent="0" eaLnBrk="1" hangingPunct="1">
              <a:lnSpc>
                <a:spcPct val="100000"/>
              </a:lnSpc>
              <a:buFontTx/>
              <a:buAutoNum type="arabicPeriod"/>
            </a:pPr>
            <a:r>
              <a:rPr lang="en-GB" sz="1200" smtClean="0"/>
              <a:t>A note of any recovery or follow up action required by Supplier or Client (Procurement) Team</a:t>
            </a:r>
          </a:p>
          <a:p>
            <a:pPr marL="0" indent="0" eaLnBrk="1" hangingPunct="1">
              <a:lnSpc>
                <a:spcPct val="100000"/>
              </a:lnSpc>
            </a:pPr>
            <a:endParaRPr lang="en-GB" sz="1200" smtClean="0"/>
          </a:p>
          <a:p>
            <a:pPr marL="0" indent="0" eaLnBrk="1" hangingPunct="1">
              <a:lnSpc>
                <a:spcPct val="100000"/>
              </a:lnSpc>
            </a:pPr>
            <a:endParaRPr lang="en-GB" sz="1200" smtClean="0"/>
          </a:p>
          <a:p>
            <a:pPr marL="0" indent="0" eaLnBrk="1" hangingPunct="1">
              <a:lnSpc>
                <a:spcPct val="100000"/>
              </a:lnSpc>
            </a:pPr>
            <a:endParaRPr lang="en-GB" sz="1200" smtClean="0"/>
          </a:p>
          <a:p>
            <a:pPr marL="0" indent="0" eaLnBrk="1" hangingPunct="1">
              <a:lnSpc>
                <a:spcPct val="100000"/>
              </a:lnSpc>
            </a:pPr>
            <a:endParaRPr lang="en-GB" sz="1200" smtClean="0"/>
          </a:p>
          <a:p>
            <a:pPr marL="0" indent="0" eaLnBrk="1" hangingPunct="1">
              <a:lnSpc>
                <a:spcPct val="100000"/>
              </a:lnSpc>
            </a:pPr>
            <a:endParaRPr lang="en-GB" sz="1200" smtClean="0"/>
          </a:p>
          <a:p>
            <a:pPr marL="0" indent="0" eaLnBrk="1" hangingPunct="1"/>
            <a:endParaRPr lang="en-GB" sz="1200" smtClean="0"/>
          </a:p>
        </p:txBody>
      </p:sp>
      <p:grpSp>
        <p:nvGrpSpPr>
          <p:cNvPr id="31750" name="Group 18"/>
          <p:cNvGrpSpPr>
            <a:grpSpLocks/>
          </p:cNvGrpSpPr>
          <p:nvPr/>
        </p:nvGrpSpPr>
        <p:grpSpPr bwMode="auto">
          <a:xfrm>
            <a:off x="927735" y="2306638"/>
            <a:ext cx="593725" cy="368300"/>
            <a:chOff x="1018540" y="2382520"/>
            <a:chExt cx="594360" cy="368935"/>
          </a:xfrm>
        </p:grpSpPr>
        <p:sp>
          <p:nvSpPr>
            <p:cNvPr id="11" name="Isosceles Triangle 10"/>
            <p:cNvSpPr/>
            <p:nvPr/>
          </p:nvSpPr>
          <p:spPr bwMode="auto">
            <a:xfrm>
              <a:off x="1018540" y="238252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1768" name="TextBox 11"/>
            <p:cNvSpPr txBox="1">
              <a:spLocks noChangeArrowheads="1"/>
            </p:cNvSpPr>
            <p:nvPr/>
          </p:nvSpPr>
          <p:spPr bwMode="auto">
            <a:xfrm>
              <a:off x="1190308" y="2475230"/>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31751" name="Group 27"/>
          <p:cNvGrpSpPr>
            <a:grpSpLocks/>
          </p:cNvGrpSpPr>
          <p:nvPr/>
        </p:nvGrpSpPr>
        <p:grpSpPr bwMode="auto">
          <a:xfrm>
            <a:off x="2750503" y="2268538"/>
            <a:ext cx="712787" cy="474662"/>
            <a:chOff x="1344" y="1467"/>
            <a:chExt cx="449" cy="299"/>
          </a:xfrm>
        </p:grpSpPr>
        <p:sp>
          <p:nvSpPr>
            <p:cNvPr id="10" name="Isosceles Triangle 9"/>
            <p:cNvSpPr/>
            <p:nvPr/>
          </p:nvSpPr>
          <p:spPr bwMode="auto">
            <a:xfrm>
              <a:off x="1382" y="1488"/>
              <a:ext cx="375" cy="23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1764" name="TextBox 12"/>
            <p:cNvSpPr txBox="1">
              <a:spLocks noChangeArrowheads="1"/>
            </p:cNvSpPr>
            <p:nvPr/>
          </p:nvSpPr>
          <p:spPr bwMode="auto">
            <a:xfrm>
              <a:off x="1469" y="1546"/>
              <a:ext cx="173" cy="174"/>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grpSp>
        <p:nvGrpSpPr>
          <p:cNvPr id="31752" name="Group 28"/>
          <p:cNvGrpSpPr>
            <a:grpSpLocks/>
          </p:cNvGrpSpPr>
          <p:nvPr/>
        </p:nvGrpSpPr>
        <p:grpSpPr bwMode="auto">
          <a:xfrm>
            <a:off x="5260023" y="2285048"/>
            <a:ext cx="593725" cy="365125"/>
            <a:chOff x="1893" y="1392"/>
            <a:chExt cx="374" cy="230"/>
          </a:xfrm>
        </p:grpSpPr>
        <p:sp>
          <p:nvSpPr>
            <p:cNvPr id="9" name="Isosceles Triangle 8"/>
            <p:cNvSpPr/>
            <p:nvPr/>
          </p:nvSpPr>
          <p:spPr bwMode="auto">
            <a:xfrm>
              <a:off x="1893" y="1392"/>
              <a:ext cx="374" cy="23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1760" name="TextBox 13"/>
            <p:cNvSpPr txBox="1">
              <a:spLocks noChangeArrowheads="1"/>
            </p:cNvSpPr>
            <p:nvPr/>
          </p:nvSpPr>
          <p:spPr bwMode="auto">
            <a:xfrm>
              <a:off x="1991" y="1445"/>
              <a:ext cx="173" cy="174"/>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sp>
        <p:nvSpPr>
          <p:cNvPr id="31753" name="TextBox 14"/>
          <p:cNvSpPr txBox="1">
            <a:spLocks noChangeArrowheads="1"/>
          </p:cNvSpPr>
          <p:nvPr/>
        </p:nvSpPr>
        <p:spPr bwMode="auto">
          <a:xfrm>
            <a:off x="4725988" y="4686300"/>
            <a:ext cx="1874837"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Hub data manager</a:t>
            </a:r>
          </a:p>
        </p:txBody>
      </p:sp>
      <p:sp>
        <p:nvSpPr>
          <p:cNvPr id="31754" name="TextBox 15"/>
          <p:cNvSpPr txBox="1">
            <a:spLocks noChangeArrowheads="1"/>
          </p:cNvSpPr>
          <p:nvPr/>
        </p:nvSpPr>
        <p:spPr bwMode="auto">
          <a:xfrm>
            <a:off x="4678363" y="5440363"/>
            <a:ext cx="2149475" cy="457200"/>
          </a:xfrm>
          <a:prstGeom prst="rect">
            <a:avLst/>
          </a:prstGeom>
          <a:noFill/>
          <a:ln w="9525">
            <a:noFill/>
            <a:miter lim="800000"/>
            <a:headEnd/>
            <a:tailEnd/>
          </a:ln>
        </p:spPr>
        <p:txBody>
          <a:bodyPr>
            <a:spAutoFit/>
          </a:bodyPr>
          <a:lstStyle/>
          <a:p>
            <a:pPr eaLnBrk="0" hangingPunct="0"/>
            <a:r>
              <a:rPr lang="en-GB" sz="1200" b="1" u="sng"/>
              <a:t>Frequency of review</a:t>
            </a:r>
          </a:p>
          <a:p>
            <a:pPr eaLnBrk="0" hangingPunct="0"/>
            <a:r>
              <a:rPr lang="en-GB" sz="1200"/>
              <a:t>Every day during dialogue</a:t>
            </a:r>
          </a:p>
        </p:txBody>
      </p:sp>
      <p:sp>
        <p:nvSpPr>
          <p:cNvPr id="31755" name="TextBox 16"/>
          <p:cNvSpPr txBox="1">
            <a:spLocks noChangeArrowheads="1"/>
          </p:cNvSpPr>
          <p:nvPr/>
        </p:nvSpPr>
        <p:spPr bwMode="auto">
          <a:xfrm>
            <a:off x="6934200" y="4654550"/>
            <a:ext cx="1919288" cy="639763"/>
          </a:xfrm>
          <a:prstGeom prst="rect">
            <a:avLst/>
          </a:prstGeom>
          <a:noFill/>
          <a:ln w="9525">
            <a:noFill/>
            <a:miter lim="800000"/>
            <a:headEnd/>
            <a:tailEnd/>
          </a:ln>
        </p:spPr>
        <p:txBody>
          <a:bodyPr>
            <a:spAutoFit/>
          </a:bodyPr>
          <a:lstStyle/>
          <a:p>
            <a:pPr eaLnBrk="0" hangingPunct="0"/>
            <a:r>
              <a:rPr lang="en-GB" sz="1200" b="1" u="sng"/>
              <a:t>Users</a:t>
            </a:r>
          </a:p>
          <a:p>
            <a:pPr eaLnBrk="0" hangingPunct="0"/>
            <a:r>
              <a:rPr lang="en-GB" sz="1200"/>
              <a:t>Project Lead</a:t>
            </a:r>
          </a:p>
          <a:p>
            <a:pPr eaLnBrk="0" hangingPunct="0"/>
            <a:r>
              <a:rPr lang="en-GB" sz="1200"/>
              <a:t>Project team</a:t>
            </a:r>
          </a:p>
        </p:txBody>
      </p:sp>
      <p:sp>
        <p:nvSpPr>
          <p:cNvPr id="31756" name="TextBox 21"/>
          <p:cNvSpPr txBox="1">
            <a:spLocks noChangeArrowheads="1"/>
          </p:cNvSpPr>
          <p:nvPr/>
        </p:nvSpPr>
        <p:spPr bwMode="auto">
          <a:xfrm>
            <a:off x="7007225" y="5340350"/>
            <a:ext cx="1570038" cy="1015663"/>
          </a:xfrm>
          <a:prstGeom prst="rect">
            <a:avLst/>
          </a:prstGeom>
          <a:noFill/>
          <a:ln w="9525">
            <a:noFill/>
            <a:miter lim="800000"/>
            <a:headEnd/>
            <a:tailEnd/>
          </a:ln>
        </p:spPr>
        <p:txBody>
          <a:bodyPr>
            <a:spAutoFit/>
          </a:bodyPr>
          <a:lstStyle/>
          <a:p>
            <a:pPr eaLnBrk="0" hangingPunct="0"/>
            <a:r>
              <a:rPr lang="en-GB" sz="1200" b="1" u="sng" dirty="0"/>
              <a:t>Audience</a:t>
            </a:r>
            <a:endParaRPr lang="en-GB" sz="1200" dirty="0"/>
          </a:p>
          <a:p>
            <a:pPr eaLnBrk="0" hangingPunct="0"/>
            <a:r>
              <a:rPr lang="en-GB" sz="1200" dirty="0"/>
              <a:t>Project SRO</a:t>
            </a:r>
          </a:p>
          <a:p>
            <a:pPr eaLnBrk="0" hangingPunct="0"/>
            <a:r>
              <a:rPr lang="en-GB" sz="1200" dirty="0"/>
              <a:t>Key </a:t>
            </a:r>
            <a:r>
              <a:rPr lang="en-GB" sz="1200" dirty="0" smtClean="0"/>
              <a:t>stakeholders</a:t>
            </a:r>
          </a:p>
          <a:p>
            <a:pPr eaLnBrk="0" hangingPunct="0"/>
            <a:r>
              <a:rPr lang="en-GB" sz="1200" dirty="0" smtClean="0"/>
              <a:t>Suppliers </a:t>
            </a:r>
            <a:endParaRPr lang="en-GB" sz="1200" dirty="0"/>
          </a:p>
          <a:p>
            <a:pPr eaLnBrk="0" hangingPunct="0"/>
            <a:endParaRPr lang="en-GB" sz="1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182880" y="974409"/>
            <a:ext cx="8610600" cy="3018472"/>
          </a:xfrm>
          <a:prstGeom prst="rect">
            <a:avLst/>
          </a:prstGeom>
          <a:noFill/>
          <a:ln w="9525">
            <a:solidFill>
              <a:schemeClr val="tx1"/>
            </a:solidFill>
            <a:miter lim="800000"/>
            <a:headEnd/>
            <a:tailEnd/>
          </a:ln>
        </p:spPr>
      </p:pic>
      <p:sp>
        <p:nvSpPr>
          <p:cNvPr id="32771" name="Title 3"/>
          <p:cNvSpPr>
            <a:spLocks noGrp="1"/>
          </p:cNvSpPr>
          <p:nvPr>
            <p:ph type="title" idx="4294967295"/>
          </p:nvPr>
        </p:nvSpPr>
        <p:spPr/>
        <p:txBody>
          <a:bodyPr/>
          <a:lstStyle/>
          <a:p>
            <a:pPr eaLnBrk="1" hangingPunct="1"/>
            <a:r>
              <a:rPr lang="en-GB" b="1" smtClean="0"/>
              <a:t>2.3 Key Messages Notice Board</a:t>
            </a:r>
          </a:p>
        </p:txBody>
      </p:sp>
      <p:sp>
        <p:nvSpPr>
          <p:cNvPr id="6" name="Footer Placeholder 5"/>
          <p:cNvSpPr txBox="1">
            <a:spLocks noGrp="1"/>
          </p:cNvSpPr>
          <p:nvPr/>
        </p:nvSpPr>
        <p:spPr>
          <a:xfrm>
            <a:off x="3175000" y="6350000"/>
            <a:ext cx="2540000" cy="254000"/>
          </a:xfrm>
          <a:prstGeom prst="rect">
            <a:avLst/>
          </a:prstGeom>
          <a:noFill/>
        </p:spPr>
        <p:txBody>
          <a:bodyPr anchor="ctr"/>
          <a:lstStyle/>
          <a:p>
            <a:pPr algn="ctr" eaLnBrk="0" hangingPunct="0">
              <a:defRPr/>
            </a:pPr>
            <a:r>
              <a:rPr lang="en-GB" sz="1200" dirty="0">
                <a:solidFill>
                  <a:schemeClr val="tx1">
                    <a:tint val="75000"/>
                  </a:schemeClr>
                </a:solidFill>
              </a:rPr>
              <a:t>UNCLASSIFIED</a:t>
            </a:r>
          </a:p>
        </p:txBody>
      </p:sp>
      <p:sp>
        <p:nvSpPr>
          <p:cNvPr id="32773" name="Content Placeholder 7"/>
          <p:cNvSpPr>
            <a:spLocks noGrp="1"/>
          </p:cNvSpPr>
          <p:nvPr>
            <p:ph sz="half" idx="4294967295"/>
          </p:nvPr>
        </p:nvSpPr>
        <p:spPr>
          <a:xfrm>
            <a:off x="249238" y="4130675"/>
            <a:ext cx="4140200" cy="2071688"/>
          </a:xfrm>
        </p:spPr>
        <p:txBody>
          <a:bodyPr/>
          <a:lstStyle/>
          <a:p>
            <a:pPr marL="304800" indent="-304800" eaLnBrk="1" hangingPunct="1"/>
            <a:r>
              <a:rPr lang="en-GB" sz="1400" b="1" u="sng" dirty="0" smtClean="0"/>
              <a:t>How to use</a:t>
            </a:r>
          </a:p>
          <a:p>
            <a:pPr marL="304800" indent="-304800" eaLnBrk="1" hangingPunct="1">
              <a:lnSpc>
                <a:spcPct val="100000"/>
              </a:lnSpc>
            </a:pPr>
            <a:r>
              <a:rPr lang="en-GB" sz="1200" dirty="0" smtClean="0"/>
              <a:t>Draw up a copy of the template onto a flip chart or                          whiteboard and display in the briefing room or project room reception</a:t>
            </a:r>
          </a:p>
          <a:p>
            <a:pPr marL="304800" indent="-304800" eaLnBrk="1" hangingPunct="1">
              <a:lnSpc>
                <a:spcPct val="100000"/>
              </a:lnSpc>
            </a:pPr>
            <a:r>
              <a:rPr lang="en-GB" sz="1200" dirty="0" smtClean="0"/>
              <a:t>The template should be populated as follows:</a:t>
            </a:r>
          </a:p>
          <a:p>
            <a:pPr marL="304800" indent="-304800" eaLnBrk="1" hangingPunct="1">
              <a:lnSpc>
                <a:spcPct val="100000"/>
              </a:lnSpc>
            </a:pPr>
            <a:endParaRPr lang="en-GB" sz="1200" dirty="0" smtClean="0"/>
          </a:p>
          <a:p>
            <a:pPr marL="304800" indent="-304800" eaLnBrk="1" hangingPunct="1">
              <a:lnSpc>
                <a:spcPct val="100000"/>
              </a:lnSpc>
              <a:buFontTx/>
              <a:buAutoNum type="arabicPeriod"/>
            </a:pPr>
            <a:r>
              <a:rPr lang="en-GB" sz="1200" dirty="0" smtClean="0"/>
              <a:t>Date Key Message raised</a:t>
            </a:r>
          </a:p>
          <a:p>
            <a:pPr marL="304800" indent="-304800" eaLnBrk="1" hangingPunct="1">
              <a:lnSpc>
                <a:spcPct val="100000"/>
              </a:lnSpc>
              <a:buFontTx/>
              <a:buAutoNum type="arabicPeriod"/>
            </a:pPr>
            <a:r>
              <a:rPr lang="en-GB" sz="1200" dirty="0" smtClean="0"/>
              <a:t>The Key Message that suppliers need to be aware of</a:t>
            </a:r>
          </a:p>
          <a:p>
            <a:pPr marL="304800" indent="-304800" eaLnBrk="1" hangingPunct="1">
              <a:lnSpc>
                <a:spcPct val="100000"/>
              </a:lnSpc>
              <a:buFontTx/>
              <a:buAutoNum type="arabicPeriod"/>
            </a:pPr>
            <a:r>
              <a:rPr lang="en-GB" sz="1200" dirty="0" smtClean="0"/>
              <a:t>Any follow up action that is required by the Client Team</a:t>
            </a:r>
          </a:p>
          <a:p>
            <a:pPr marL="304800" indent="-304800" eaLnBrk="1" hangingPunct="1">
              <a:lnSpc>
                <a:spcPct val="100000"/>
              </a:lnSpc>
              <a:buFontTx/>
              <a:buAutoNum type="arabicPeriod"/>
            </a:pPr>
            <a:r>
              <a:rPr lang="en-GB" sz="1200" dirty="0" smtClean="0"/>
              <a:t>The name of the person that added the Key Message so that suppliers know the point of contact for queries</a:t>
            </a:r>
          </a:p>
          <a:p>
            <a:pPr marL="304800" indent="-304800" eaLnBrk="1" hangingPunct="1">
              <a:lnSpc>
                <a:spcPct val="100000"/>
              </a:lnSpc>
            </a:pPr>
            <a:endParaRPr lang="en-GB" sz="1200" dirty="0" smtClean="0"/>
          </a:p>
          <a:p>
            <a:pPr marL="304800" indent="-304800" eaLnBrk="1" hangingPunct="1">
              <a:lnSpc>
                <a:spcPct val="100000"/>
              </a:lnSpc>
            </a:pPr>
            <a:endParaRPr lang="en-GB" sz="1200" dirty="0" smtClean="0"/>
          </a:p>
          <a:p>
            <a:pPr marL="304800" indent="-304800" eaLnBrk="1" hangingPunct="1">
              <a:lnSpc>
                <a:spcPct val="100000"/>
              </a:lnSpc>
            </a:pPr>
            <a:endParaRPr lang="en-GB" sz="1200" dirty="0" smtClean="0"/>
          </a:p>
          <a:p>
            <a:pPr marL="304800" indent="-304800" eaLnBrk="1" hangingPunct="1">
              <a:lnSpc>
                <a:spcPct val="100000"/>
              </a:lnSpc>
              <a:buFontTx/>
              <a:buChar char="•"/>
            </a:pPr>
            <a:endParaRPr lang="en-GB" sz="1200" dirty="0" smtClean="0"/>
          </a:p>
          <a:p>
            <a:pPr marL="304800" indent="-304800" eaLnBrk="1" hangingPunct="1">
              <a:lnSpc>
                <a:spcPct val="100000"/>
              </a:lnSpc>
              <a:buFontTx/>
              <a:buChar char="•"/>
            </a:pPr>
            <a:endParaRPr lang="en-GB" sz="1200" dirty="0" smtClean="0"/>
          </a:p>
          <a:p>
            <a:pPr marL="304800" indent="-304800" eaLnBrk="1" hangingPunct="1">
              <a:lnSpc>
                <a:spcPct val="100000"/>
              </a:lnSpc>
            </a:pPr>
            <a:endParaRPr lang="en-GB" sz="1200" dirty="0" smtClean="0"/>
          </a:p>
          <a:p>
            <a:pPr marL="304800" indent="-304800" eaLnBrk="1" hangingPunct="1">
              <a:lnSpc>
                <a:spcPct val="100000"/>
              </a:lnSpc>
            </a:pPr>
            <a:endParaRPr lang="en-GB" sz="1200" dirty="0" smtClean="0"/>
          </a:p>
          <a:p>
            <a:pPr marL="304800" indent="-304800" eaLnBrk="1" hangingPunct="1"/>
            <a:r>
              <a:rPr lang="en-GB" sz="1200" b="1" dirty="0" smtClean="0"/>
              <a:t>                                                         </a:t>
            </a:r>
            <a:endParaRPr lang="en-GB" sz="1200" b="1" u="sng" dirty="0" smtClean="0"/>
          </a:p>
          <a:p>
            <a:pPr marL="304800" indent="-304800" eaLnBrk="1" hangingPunct="1"/>
            <a:endParaRPr lang="en-GB" sz="1200" dirty="0" smtClean="0"/>
          </a:p>
          <a:p>
            <a:pPr marL="304800" indent="-304800" eaLnBrk="1" hangingPunct="1"/>
            <a:endParaRPr lang="en-GB" sz="1200" b="1" u="sng" dirty="0" smtClean="0"/>
          </a:p>
          <a:p>
            <a:pPr marL="304800" indent="-304800" eaLnBrk="1" hangingPunct="1">
              <a:lnSpc>
                <a:spcPct val="100000"/>
              </a:lnSpc>
            </a:pPr>
            <a:endParaRPr lang="en-GB" sz="1200" b="1" u="sng" dirty="0" smtClean="0"/>
          </a:p>
          <a:p>
            <a:pPr marL="304800" indent="-304800" eaLnBrk="1" hangingPunct="1">
              <a:lnSpc>
                <a:spcPct val="100000"/>
              </a:lnSpc>
            </a:pPr>
            <a:endParaRPr lang="en-GB" sz="1200" b="1" u="sng" dirty="0" smtClean="0"/>
          </a:p>
          <a:p>
            <a:pPr marL="304800" indent="-304800" eaLnBrk="1" hangingPunct="1">
              <a:lnSpc>
                <a:spcPct val="100000"/>
              </a:lnSpc>
            </a:pPr>
            <a:endParaRPr lang="en-GB" sz="1200" b="1" u="sng" dirty="0" smtClean="0"/>
          </a:p>
          <a:p>
            <a:pPr lvl="2" eaLnBrk="1" fontAlgn="t" hangingPunct="1">
              <a:spcBef>
                <a:spcPct val="0"/>
              </a:spcBef>
              <a:spcAft>
                <a:spcPct val="0"/>
              </a:spcAft>
              <a:buFontTx/>
              <a:buNone/>
            </a:pPr>
            <a:endParaRPr lang="en-GB" sz="1400" dirty="0" smtClean="0"/>
          </a:p>
          <a:p>
            <a:pPr lvl="2" eaLnBrk="1" fontAlgn="t" hangingPunct="1">
              <a:spcBef>
                <a:spcPct val="0"/>
              </a:spcBef>
              <a:spcAft>
                <a:spcPct val="0"/>
              </a:spcAft>
              <a:buFontTx/>
              <a:buNone/>
            </a:pPr>
            <a:endParaRPr lang="en-GB" sz="1400" dirty="0" smtClean="0"/>
          </a:p>
          <a:p>
            <a:pPr marL="304800" lvl="1" indent="-304800" eaLnBrk="1" fontAlgn="t" hangingPunct="1">
              <a:lnSpc>
                <a:spcPct val="100000"/>
              </a:lnSpc>
              <a:spcAft>
                <a:spcPct val="0"/>
              </a:spcAft>
            </a:pPr>
            <a:endParaRPr lang="en-GB" sz="1600" dirty="0" smtClean="0"/>
          </a:p>
        </p:txBody>
      </p:sp>
      <p:grpSp>
        <p:nvGrpSpPr>
          <p:cNvPr id="32774" name="Group 7"/>
          <p:cNvGrpSpPr>
            <a:grpSpLocks/>
          </p:cNvGrpSpPr>
          <p:nvPr/>
        </p:nvGrpSpPr>
        <p:grpSpPr bwMode="auto">
          <a:xfrm>
            <a:off x="670560" y="2106930"/>
            <a:ext cx="708025" cy="476250"/>
            <a:chOff x="2968" y="2079"/>
            <a:chExt cx="446" cy="300"/>
          </a:xfrm>
        </p:grpSpPr>
        <p:sp>
          <p:nvSpPr>
            <p:cNvPr id="2" name="Isosceles Triangle 12"/>
            <p:cNvSpPr/>
            <p:nvPr/>
          </p:nvSpPr>
          <p:spPr bwMode="auto">
            <a:xfrm>
              <a:off x="3005" y="2102"/>
              <a:ext cx="374"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2798" name="TextBox 10"/>
            <p:cNvSpPr txBox="1">
              <a:spLocks noChangeArrowheads="1"/>
            </p:cNvSpPr>
            <p:nvPr/>
          </p:nvSpPr>
          <p:spPr bwMode="auto">
            <a:xfrm>
              <a:off x="3119" y="2175"/>
              <a:ext cx="172" cy="173"/>
            </a:xfrm>
            <a:prstGeom prst="rect">
              <a:avLst/>
            </a:prstGeom>
            <a:noFill/>
            <a:ln w="9525">
              <a:noFill/>
              <a:miter lim="800000"/>
              <a:headEnd/>
              <a:tailEnd/>
            </a:ln>
          </p:spPr>
          <p:txBody>
            <a:bodyPr>
              <a:spAutoFit/>
            </a:bodyPr>
            <a:lstStyle/>
            <a:p>
              <a:pPr eaLnBrk="0" hangingPunct="0"/>
              <a:r>
                <a:rPr lang="en-GB" sz="1200" dirty="0">
                  <a:solidFill>
                    <a:schemeClr val="bg1"/>
                  </a:solidFill>
                </a:rPr>
                <a:t>1</a:t>
              </a:r>
            </a:p>
          </p:txBody>
        </p:sp>
      </p:grpSp>
      <p:grpSp>
        <p:nvGrpSpPr>
          <p:cNvPr id="32775" name="Group 12"/>
          <p:cNvGrpSpPr>
            <a:grpSpLocks/>
          </p:cNvGrpSpPr>
          <p:nvPr/>
        </p:nvGrpSpPr>
        <p:grpSpPr bwMode="auto">
          <a:xfrm>
            <a:off x="7517765" y="2096770"/>
            <a:ext cx="706438" cy="476250"/>
            <a:chOff x="2239" y="2780"/>
            <a:chExt cx="445" cy="300"/>
          </a:xfrm>
        </p:grpSpPr>
        <p:sp>
          <p:nvSpPr>
            <p:cNvPr id="14" name="Isosceles Triangle 13"/>
            <p:cNvSpPr/>
            <p:nvPr/>
          </p:nvSpPr>
          <p:spPr bwMode="auto">
            <a:xfrm>
              <a:off x="2275" y="2803"/>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2794" name="TextBox 10"/>
            <p:cNvSpPr txBox="1">
              <a:spLocks noChangeArrowheads="1"/>
            </p:cNvSpPr>
            <p:nvPr/>
          </p:nvSpPr>
          <p:spPr bwMode="auto">
            <a:xfrm>
              <a:off x="2372" y="2851"/>
              <a:ext cx="172" cy="174"/>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grpSp>
      <p:sp>
        <p:nvSpPr>
          <p:cNvPr id="32776" name="TextBox 13"/>
          <p:cNvSpPr txBox="1">
            <a:spLocks noChangeArrowheads="1"/>
          </p:cNvSpPr>
          <p:nvPr/>
        </p:nvSpPr>
        <p:spPr bwMode="auto">
          <a:xfrm>
            <a:off x="4897438" y="4303713"/>
            <a:ext cx="1938337" cy="6477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To be agreed on a weekly basis</a:t>
            </a:r>
          </a:p>
        </p:txBody>
      </p:sp>
      <p:sp>
        <p:nvSpPr>
          <p:cNvPr id="32777" name="TextBox 14"/>
          <p:cNvSpPr txBox="1">
            <a:spLocks noChangeArrowheads="1"/>
          </p:cNvSpPr>
          <p:nvPr/>
        </p:nvSpPr>
        <p:spPr bwMode="auto">
          <a:xfrm>
            <a:off x="4846638" y="5259388"/>
            <a:ext cx="2179637" cy="461665"/>
          </a:xfrm>
          <a:prstGeom prst="rect">
            <a:avLst/>
          </a:prstGeom>
          <a:noFill/>
          <a:ln w="9525">
            <a:noFill/>
            <a:miter lim="800000"/>
            <a:headEnd/>
            <a:tailEnd/>
          </a:ln>
        </p:spPr>
        <p:txBody>
          <a:bodyPr>
            <a:spAutoFit/>
          </a:bodyPr>
          <a:lstStyle/>
          <a:p>
            <a:pPr eaLnBrk="0" hangingPunct="0"/>
            <a:r>
              <a:rPr lang="en-GB" sz="1200" b="1" u="sng" dirty="0"/>
              <a:t>Frequency of review</a:t>
            </a:r>
          </a:p>
          <a:p>
            <a:pPr eaLnBrk="0" hangingPunct="0"/>
            <a:r>
              <a:rPr lang="en-GB" sz="1200" dirty="0" smtClean="0"/>
              <a:t>Daily  during dialogue</a:t>
            </a:r>
            <a:endParaRPr lang="en-GB" dirty="0"/>
          </a:p>
        </p:txBody>
      </p:sp>
      <p:sp>
        <p:nvSpPr>
          <p:cNvPr id="24615" name="TextBox 20"/>
          <p:cNvSpPr txBox="1">
            <a:spLocks noChangeArrowheads="1"/>
          </p:cNvSpPr>
          <p:nvPr/>
        </p:nvSpPr>
        <p:spPr bwMode="auto">
          <a:xfrm>
            <a:off x="7070725" y="4281488"/>
            <a:ext cx="1844675" cy="646112"/>
          </a:xfrm>
          <a:prstGeom prst="rect">
            <a:avLst/>
          </a:prstGeom>
          <a:noFill/>
          <a:ln w="9525">
            <a:noFill/>
            <a:miter lim="800000"/>
            <a:headEnd/>
            <a:tailEnd/>
          </a:ln>
        </p:spPr>
        <p:txBody>
          <a:bodyPr>
            <a:spAutoFit/>
          </a:bodyPr>
          <a:lstStyle/>
          <a:p>
            <a:pPr eaLnBrk="0" hangingPunct="0">
              <a:defRPr/>
            </a:pPr>
            <a:r>
              <a:rPr lang="en-GB" sz="1200" b="1" u="sng" dirty="0">
                <a:latin typeface="+mn-lt"/>
              </a:rPr>
              <a:t>Users</a:t>
            </a:r>
          </a:p>
          <a:p>
            <a:pPr eaLnBrk="0" hangingPunct="0">
              <a:defRPr/>
            </a:pPr>
            <a:r>
              <a:rPr lang="en-GB" sz="1200" dirty="0">
                <a:latin typeface="+mn-lt"/>
              </a:rPr>
              <a:t>Project lead</a:t>
            </a:r>
          </a:p>
          <a:p>
            <a:pPr eaLnBrk="0" hangingPunct="0">
              <a:defRPr/>
            </a:pPr>
            <a:r>
              <a:rPr lang="en-GB" sz="1200" dirty="0">
                <a:latin typeface="+mn-lt"/>
              </a:rPr>
              <a:t>Project Team</a:t>
            </a:r>
          </a:p>
        </p:txBody>
      </p:sp>
      <p:sp>
        <p:nvSpPr>
          <p:cNvPr id="32779" name="TextBox 21"/>
          <p:cNvSpPr txBox="1">
            <a:spLocks noChangeArrowheads="1"/>
          </p:cNvSpPr>
          <p:nvPr/>
        </p:nvSpPr>
        <p:spPr bwMode="auto">
          <a:xfrm>
            <a:off x="6977063" y="5216525"/>
            <a:ext cx="1816100" cy="830997"/>
          </a:xfrm>
          <a:prstGeom prst="rect">
            <a:avLst/>
          </a:prstGeom>
          <a:noFill/>
          <a:ln w="9525">
            <a:noFill/>
            <a:miter lim="800000"/>
            <a:headEnd/>
            <a:tailEnd/>
          </a:ln>
        </p:spPr>
        <p:txBody>
          <a:bodyPr>
            <a:spAutoFit/>
          </a:bodyPr>
          <a:lstStyle/>
          <a:p>
            <a:pPr eaLnBrk="0" hangingPunct="0"/>
            <a:r>
              <a:rPr lang="en-GB" sz="1200" b="1" u="sng" dirty="0"/>
              <a:t>Audience</a:t>
            </a:r>
            <a:endParaRPr lang="en-GB" sz="1200" dirty="0"/>
          </a:p>
          <a:p>
            <a:pPr eaLnBrk="0" hangingPunct="0"/>
            <a:r>
              <a:rPr lang="en-GB" sz="1200" dirty="0"/>
              <a:t>Project SRO</a:t>
            </a:r>
          </a:p>
          <a:p>
            <a:pPr eaLnBrk="0" hangingPunct="0"/>
            <a:r>
              <a:rPr lang="en-GB" sz="1200" dirty="0"/>
              <a:t>Key </a:t>
            </a:r>
            <a:r>
              <a:rPr lang="en-GB" sz="1200" dirty="0" smtClean="0"/>
              <a:t>stakeholders</a:t>
            </a:r>
          </a:p>
          <a:p>
            <a:pPr eaLnBrk="0" hangingPunct="0"/>
            <a:r>
              <a:rPr lang="en-GB" sz="1200" dirty="0" smtClean="0"/>
              <a:t>Suppliers</a:t>
            </a:r>
          </a:p>
        </p:txBody>
      </p:sp>
      <p:sp>
        <p:nvSpPr>
          <p:cNvPr id="32780" name="Rectangle 21"/>
          <p:cNvSpPr>
            <a:spLocks noChangeArrowheads="1"/>
          </p:cNvSpPr>
          <p:nvPr/>
        </p:nvSpPr>
        <p:spPr bwMode="auto">
          <a:xfrm>
            <a:off x="92075" y="73025"/>
            <a:ext cx="1282700" cy="0"/>
          </a:xfrm>
          <a:prstGeom prst="rect">
            <a:avLst/>
          </a:prstGeom>
          <a:noFill/>
          <a:ln w="9525">
            <a:noFill/>
            <a:miter lim="800000"/>
            <a:headEnd/>
            <a:tailEnd/>
          </a:ln>
        </p:spPr>
        <p:txBody>
          <a:bodyPr wrap="none">
            <a:spAutoFit/>
          </a:bodyPr>
          <a:lstStyle/>
          <a:p>
            <a:pPr eaLnBrk="0" hangingPunct="0"/>
            <a:endParaRPr lang="en-US"/>
          </a:p>
        </p:txBody>
      </p:sp>
      <p:grpSp>
        <p:nvGrpSpPr>
          <p:cNvPr id="32781" name="Group 22"/>
          <p:cNvGrpSpPr>
            <a:grpSpLocks/>
          </p:cNvGrpSpPr>
          <p:nvPr/>
        </p:nvGrpSpPr>
        <p:grpSpPr bwMode="auto">
          <a:xfrm>
            <a:off x="2580323" y="2088515"/>
            <a:ext cx="708025" cy="476250"/>
            <a:chOff x="2968" y="2079"/>
            <a:chExt cx="446" cy="300"/>
          </a:xfrm>
        </p:grpSpPr>
        <p:sp>
          <p:nvSpPr>
            <p:cNvPr id="3" name="Isosceles Triangle 12"/>
            <p:cNvSpPr/>
            <p:nvPr/>
          </p:nvSpPr>
          <p:spPr bwMode="auto">
            <a:xfrm>
              <a:off x="3005" y="2102"/>
              <a:ext cx="374"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2790" name="TextBox 10"/>
            <p:cNvSpPr txBox="1">
              <a:spLocks noChangeArrowheads="1"/>
            </p:cNvSpPr>
            <p:nvPr/>
          </p:nvSpPr>
          <p:spPr bwMode="auto">
            <a:xfrm>
              <a:off x="3119" y="2175"/>
              <a:ext cx="172" cy="173"/>
            </a:xfrm>
            <a:prstGeom prst="rect">
              <a:avLst/>
            </a:prstGeom>
            <a:noFill/>
            <a:ln w="9525">
              <a:noFill/>
              <a:miter lim="800000"/>
              <a:headEnd/>
              <a:tailEnd/>
            </a:ln>
          </p:spPr>
          <p:txBody>
            <a:bodyPr>
              <a:spAutoFit/>
            </a:bodyPr>
            <a:lstStyle/>
            <a:p>
              <a:pPr eaLnBrk="0" hangingPunct="0"/>
              <a:r>
                <a:rPr lang="en-GB" sz="1200" dirty="0">
                  <a:solidFill>
                    <a:schemeClr val="bg1"/>
                  </a:solidFill>
                </a:rPr>
                <a:t>2</a:t>
              </a:r>
            </a:p>
          </p:txBody>
        </p:sp>
      </p:grpSp>
      <p:grpSp>
        <p:nvGrpSpPr>
          <p:cNvPr id="32782" name="Group 27"/>
          <p:cNvGrpSpPr>
            <a:grpSpLocks/>
          </p:cNvGrpSpPr>
          <p:nvPr/>
        </p:nvGrpSpPr>
        <p:grpSpPr bwMode="auto">
          <a:xfrm>
            <a:off x="5442585" y="2072640"/>
            <a:ext cx="708025" cy="488950"/>
            <a:chOff x="2968" y="2079"/>
            <a:chExt cx="446" cy="300"/>
          </a:xfrm>
        </p:grpSpPr>
        <p:sp>
          <p:nvSpPr>
            <p:cNvPr id="13" name="Isosceles Triangle 12"/>
            <p:cNvSpPr/>
            <p:nvPr/>
          </p:nvSpPr>
          <p:spPr bwMode="auto">
            <a:xfrm>
              <a:off x="3005" y="2102"/>
              <a:ext cx="374"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2786" name="TextBox 10"/>
            <p:cNvSpPr txBox="1">
              <a:spLocks noChangeArrowheads="1"/>
            </p:cNvSpPr>
            <p:nvPr/>
          </p:nvSpPr>
          <p:spPr bwMode="auto">
            <a:xfrm>
              <a:off x="3119" y="2175"/>
              <a:ext cx="172" cy="169"/>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304800" y="899161"/>
            <a:ext cx="4221480" cy="4983479"/>
          </a:xfrm>
          <a:prstGeom prst="rect">
            <a:avLst/>
          </a:prstGeom>
          <a:noFill/>
          <a:ln w="9525">
            <a:solidFill>
              <a:schemeClr val="tx1"/>
            </a:solidFill>
            <a:miter lim="800000"/>
            <a:headEnd/>
            <a:tailEnd/>
          </a:ln>
        </p:spPr>
      </p:pic>
      <p:sp>
        <p:nvSpPr>
          <p:cNvPr id="33795" name="Title 3"/>
          <p:cNvSpPr>
            <a:spLocks noGrp="1"/>
          </p:cNvSpPr>
          <p:nvPr>
            <p:ph type="title"/>
          </p:nvPr>
        </p:nvSpPr>
        <p:spPr/>
        <p:txBody>
          <a:bodyPr/>
          <a:lstStyle/>
          <a:p>
            <a:pPr eaLnBrk="1" hangingPunct="1"/>
            <a:r>
              <a:rPr lang="en-GB" b="1" smtClean="0"/>
              <a:t>2.4 Supplier Relationship Barometer</a:t>
            </a:r>
          </a:p>
        </p:txBody>
      </p:sp>
      <p:sp>
        <p:nvSpPr>
          <p:cNvPr id="6" name="Footer Placeholder 5"/>
          <p:cNvSpPr>
            <a:spLocks noGrp="1"/>
          </p:cNvSpPr>
          <p:nvPr>
            <p:ph type="ftr" sz="quarter" idx="10"/>
          </p:nvPr>
        </p:nvSpPr>
        <p:spPr/>
        <p:txBody>
          <a:bodyPr/>
          <a:lstStyle/>
          <a:p>
            <a:pPr>
              <a:defRPr/>
            </a:pPr>
            <a:r>
              <a:rPr lang="en-GB"/>
              <a:t>UNCLASSIFIED</a:t>
            </a:r>
          </a:p>
        </p:txBody>
      </p:sp>
      <p:sp>
        <p:nvSpPr>
          <p:cNvPr id="33797" name="Content Placeholder 7"/>
          <p:cNvSpPr>
            <a:spLocks noGrp="1"/>
          </p:cNvSpPr>
          <p:nvPr>
            <p:ph sz="half" idx="2"/>
          </p:nvPr>
        </p:nvSpPr>
        <p:spPr>
          <a:xfrm>
            <a:off x="4794250" y="946150"/>
            <a:ext cx="4140200" cy="4591050"/>
          </a:xfrm>
        </p:spPr>
        <p:txBody>
          <a:bodyPr/>
          <a:lstStyle/>
          <a:p>
            <a:pPr marL="0" indent="0" eaLnBrk="1" hangingPunct="1"/>
            <a:r>
              <a:rPr lang="en-GB" sz="1400" b="1" u="sng" dirty="0" smtClean="0"/>
              <a:t>How to use</a:t>
            </a:r>
          </a:p>
          <a:p>
            <a:pPr marL="0" indent="0" eaLnBrk="1" hangingPunct="1">
              <a:lnSpc>
                <a:spcPct val="100000"/>
              </a:lnSpc>
              <a:buFontTx/>
              <a:buChar char="•"/>
            </a:pPr>
            <a:r>
              <a:rPr lang="en-GB" sz="1200" dirty="0" smtClean="0"/>
              <a:t>Print for each supplier attending the Competitive Dialogue Boot Camp and display in the project room</a:t>
            </a:r>
          </a:p>
          <a:p>
            <a:pPr marL="0" indent="0" eaLnBrk="1" hangingPunct="1">
              <a:lnSpc>
                <a:spcPct val="100000"/>
              </a:lnSpc>
              <a:buFontTx/>
              <a:buChar char="•"/>
            </a:pPr>
            <a:r>
              <a:rPr lang="en-GB" sz="1200" dirty="0" smtClean="0"/>
              <a:t>Display each one in the Project Performance Hub after Dialogue boot camp</a:t>
            </a:r>
          </a:p>
          <a:p>
            <a:pPr marL="0" indent="0" eaLnBrk="1" hangingPunct="1">
              <a:lnSpc>
                <a:spcPct val="100000"/>
              </a:lnSpc>
              <a:buFontTx/>
              <a:buChar char="•"/>
            </a:pPr>
            <a:r>
              <a:rPr lang="en-GB" sz="1200" dirty="0" smtClean="0"/>
              <a:t>Print 3 sets of starbursts with the suppliers name for each of the suppliers participating in dialogue</a:t>
            </a:r>
          </a:p>
          <a:p>
            <a:pPr marL="0" indent="0" eaLnBrk="1" hangingPunct="1">
              <a:lnSpc>
                <a:spcPct val="100000"/>
              </a:lnSpc>
              <a:buFontTx/>
              <a:buChar char="•"/>
            </a:pPr>
            <a:r>
              <a:rPr lang="en-GB" sz="1200" dirty="0" smtClean="0"/>
              <a:t>After each dialogue session has been completed a member of the project team (involved in the dialogue) selects the ranking that best reflects the supplier throughout the session (by placing the starburst)for each of the 3 categories:</a:t>
            </a:r>
          </a:p>
          <a:p>
            <a:pPr marL="0" indent="0" eaLnBrk="1" hangingPunct="1">
              <a:lnSpc>
                <a:spcPct val="100000"/>
              </a:lnSpc>
            </a:pPr>
            <a:endParaRPr lang="en-GB" sz="1200" dirty="0" smtClean="0"/>
          </a:p>
          <a:p>
            <a:pPr marL="0" indent="0" eaLnBrk="1" hangingPunct="1">
              <a:lnSpc>
                <a:spcPct val="100000"/>
              </a:lnSpc>
              <a:buFontTx/>
              <a:buAutoNum type="arabicPeriod"/>
            </a:pPr>
            <a:r>
              <a:rPr lang="en-GB" sz="1200" b="1" dirty="0" smtClean="0"/>
              <a:t>Openness: </a:t>
            </a:r>
            <a:r>
              <a:rPr lang="en-GB" sz="1200" dirty="0" smtClean="0"/>
              <a:t>Shows trust in sharing information which could be deemed as sensitive.  Willing to build on alternative approach/suggestions.  Open in their logic about the approach</a:t>
            </a:r>
          </a:p>
          <a:p>
            <a:pPr marL="0" indent="0" eaLnBrk="1" hangingPunct="1">
              <a:lnSpc>
                <a:spcPct val="100000"/>
              </a:lnSpc>
              <a:buFontTx/>
              <a:buAutoNum type="arabicPeriod"/>
            </a:pPr>
            <a:r>
              <a:rPr lang="en-GB" sz="1200" b="1" dirty="0" smtClean="0"/>
              <a:t>Responsiveness</a:t>
            </a:r>
            <a:r>
              <a:rPr lang="en-GB" sz="1200" dirty="0" smtClean="0"/>
              <a:t>: Quick and effectively responds to requests</a:t>
            </a:r>
          </a:p>
          <a:p>
            <a:pPr marL="0" indent="0" eaLnBrk="1" hangingPunct="1">
              <a:lnSpc>
                <a:spcPct val="100000"/>
              </a:lnSpc>
              <a:buFontTx/>
              <a:buAutoNum type="arabicPeriod"/>
            </a:pPr>
            <a:r>
              <a:rPr lang="en-GB" sz="1200" b="1" dirty="0" smtClean="0"/>
              <a:t>Quality of Dialogue</a:t>
            </a:r>
            <a:r>
              <a:rPr lang="en-GB" sz="1200" dirty="0" smtClean="0"/>
              <a:t>: Having an even balance of creating ideas and suggestions, building upon the suggestions, exploring pitfalls of suggestions and facilitation of the conversation</a:t>
            </a:r>
          </a:p>
          <a:p>
            <a:pPr marL="0" indent="0" eaLnBrk="1" hangingPunct="1">
              <a:lnSpc>
                <a:spcPct val="100000"/>
              </a:lnSpc>
            </a:pPr>
            <a:endParaRPr lang="en-GB" sz="1200" dirty="0" smtClean="0"/>
          </a:p>
          <a:p>
            <a:pPr marL="0" indent="0" eaLnBrk="1" hangingPunct="1">
              <a:lnSpc>
                <a:spcPct val="100000"/>
              </a:lnSpc>
              <a:buFontTx/>
              <a:buChar char="•"/>
            </a:pPr>
            <a:endParaRPr lang="en-GB" sz="1600" dirty="0" smtClean="0"/>
          </a:p>
        </p:txBody>
      </p:sp>
      <p:grpSp>
        <p:nvGrpSpPr>
          <p:cNvPr id="17" name="Group 16"/>
          <p:cNvGrpSpPr/>
          <p:nvPr/>
        </p:nvGrpSpPr>
        <p:grpSpPr>
          <a:xfrm>
            <a:off x="670560" y="1950720"/>
            <a:ext cx="594360" cy="365760"/>
            <a:chOff x="701040" y="2057400"/>
            <a:chExt cx="594360" cy="365760"/>
          </a:xfrm>
        </p:grpSpPr>
        <p:sp>
          <p:nvSpPr>
            <p:cNvPr id="8" name="Isosceles Triangle 7"/>
            <p:cNvSpPr/>
            <p:nvPr/>
          </p:nvSpPr>
          <p:spPr bwMode="auto">
            <a:xfrm>
              <a:off x="701040" y="205740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3807" name="TextBox 31"/>
            <p:cNvSpPr txBox="1">
              <a:spLocks noChangeArrowheads="1"/>
            </p:cNvSpPr>
            <p:nvPr/>
          </p:nvSpPr>
          <p:spPr bwMode="auto">
            <a:xfrm>
              <a:off x="836613" y="2133600"/>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18" name="Group 17"/>
          <p:cNvGrpSpPr/>
          <p:nvPr/>
        </p:nvGrpSpPr>
        <p:grpSpPr>
          <a:xfrm>
            <a:off x="2148840" y="1965960"/>
            <a:ext cx="594360" cy="365760"/>
            <a:chOff x="2255520" y="2042160"/>
            <a:chExt cx="594360" cy="365760"/>
          </a:xfrm>
        </p:grpSpPr>
        <p:sp>
          <p:nvSpPr>
            <p:cNvPr id="9" name="Isosceles Triangle 8"/>
            <p:cNvSpPr/>
            <p:nvPr/>
          </p:nvSpPr>
          <p:spPr bwMode="auto">
            <a:xfrm>
              <a:off x="2255520" y="204216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3808" name="TextBox 31"/>
            <p:cNvSpPr txBox="1">
              <a:spLocks noChangeArrowheads="1"/>
            </p:cNvSpPr>
            <p:nvPr/>
          </p:nvSpPr>
          <p:spPr bwMode="auto">
            <a:xfrm>
              <a:off x="2392363" y="2119313"/>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grpSp>
        <p:nvGrpSpPr>
          <p:cNvPr id="19" name="Group 18"/>
          <p:cNvGrpSpPr/>
          <p:nvPr/>
        </p:nvGrpSpPr>
        <p:grpSpPr>
          <a:xfrm>
            <a:off x="3581400" y="1950720"/>
            <a:ext cx="594360" cy="365760"/>
            <a:chOff x="3642360" y="2057400"/>
            <a:chExt cx="594360" cy="365760"/>
          </a:xfrm>
        </p:grpSpPr>
        <p:sp>
          <p:nvSpPr>
            <p:cNvPr id="10" name="Isosceles Triangle 9"/>
            <p:cNvSpPr/>
            <p:nvPr/>
          </p:nvSpPr>
          <p:spPr bwMode="auto">
            <a:xfrm>
              <a:off x="3642360" y="205740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3809" name="TextBox 31"/>
            <p:cNvSpPr txBox="1">
              <a:spLocks noChangeArrowheads="1"/>
            </p:cNvSpPr>
            <p:nvPr/>
          </p:nvSpPr>
          <p:spPr bwMode="auto">
            <a:xfrm>
              <a:off x="3794125" y="2133600"/>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sp>
        <p:nvSpPr>
          <p:cNvPr id="33810" name="TextBox 44"/>
          <p:cNvSpPr txBox="1">
            <a:spLocks noChangeArrowheads="1"/>
          </p:cNvSpPr>
          <p:nvPr/>
        </p:nvSpPr>
        <p:spPr bwMode="auto">
          <a:xfrm>
            <a:off x="4770438" y="5167313"/>
            <a:ext cx="1736725" cy="457200"/>
          </a:xfrm>
          <a:prstGeom prst="rect">
            <a:avLst/>
          </a:prstGeom>
          <a:noFill/>
          <a:ln w="9525">
            <a:noFill/>
            <a:miter lim="800000"/>
            <a:headEnd/>
            <a:tailEnd/>
          </a:ln>
        </p:spPr>
        <p:txBody>
          <a:bodyPr>
            <a:spAutoFit/>
          </a:bodyPr>
          <a:lstStyle/>
          <a:p>
            <a:pPr eaLnBrk="0" hangingPunct="0"/>
            <a:r>
              <a:rPr lang="en-GB" sz="1200" b="1" u="sng"/>
              <a:t>Owner</a:t>
            </a:r>
            <a:endParaRPr lang="en-GB" sz="1200"/>
          </a:p>
          <a:p>
            <a:pPr eaLnBrk="0" hangingPunct="0"/>
            <a:r>
              <a:rPr lang="en-GB" sz="1200"/>
              <a:t>Hub data manager</a:t>
            </a:r>
          </a:p>
        </p:txBody>
      </p:sp>
      <p:sp>
        <p:nvSpPr>
          <p:cNvPr id="33811" name="TextBox 45"/>
          <p:cNvSpPr txBox="1">
            <a:spLocks noChangeArrowheads="1"/>
          </p:cNvSpPr>
          <p:nvPr/>
        </p:nvSpPr>
        <p:spPr bwMode="auto">
          <a:xfrm>
            <a:off x="4724400" y="5648325"/>
            <a:ext cx="2087563" cy="457200"/>
          </a:xfrm>
          <a:prstGeom prst="rect">
            <a:avLst/>
          </a:prstGeom>
          <a:noFill/>
          <a:ln w="9525">
            <a:noFill/>
            <a:miter lim="800000"/>
            <a:headEnd/>
            <a:tailEnd/>
          </a:ln>
        </p:spPr>
        <p:txBody>
          <a:bodyPr>
            <a:spAutoFit/>
          </a:bodyPr>
          <a:lstStyle/>
          <a:p>
            <a:pPr eaLnBrk="0" hangingPunct="0"/>
            <a:r>
              <a:rPr lang="en-GB" sz="1200" b="1" u="sng"/>
              <a:t>Frequency of review</a:t>
            </a:r>
          </a:p>
          <a:p>
            <a:pPr eaLnBrk="0" hangingPunct="0"/>
            <a:r>
              <a:rPr lang="en-GB" sz="1200"/>
              <a:t>After each dialogue session</a:t>
            </a:r>
          </a:p>
        </p:txBody>
      </p:sp>
      <p:sp>
        <p:nvSpPr>
          <p:cNvPr id="33812" name="TextBox 20"/>
          <p:cNvSpPr txBox="1">
            <a:spLocks noChangeArrowheads="1"/>
          </p:cNvSpPr>
          <p:nvPr/>
        </p:nvSpPr>
        <p:spPr bwMode="auto">
          <a:xfrm>
            <a:off x="6918325" y="4876800"/>
            <a:ext cx="1844675" cy="639763"/>
          </a:xfrm>
          <a:prstGeom prst="rect">
            <a:avLst/>
          </a:prstGeom>
          <a:noFill/>
          <a:ln w="9525">
            <a:noFill/>
            <a:miter lim="800000"/>
            <a:headEnd/>
            <a:tailEnd/>
          </a:ln>
        </p:spPr>
        <p:txBody>
          <a:bodyPr>
            <a:spAutoFit/>
          </a:bodyPr>
          <a:lstStyle/>
          <a:p>
            <a:pPr eaLnBrk="0" hangingPunct="0"/>
            <a:r>
              <a:rPr lang="en-GB" sz="1200" b="1" u="sng"/>
              <a:t>Users</a:t>
            </a:r>
          </a:p>
          <a:p>
            <a:pPr eaLnBrk="0" hangingPunct="0"/>
            <a:r>
              <a:rPr lang="en-GB" sz="1200"/>
              <a:t>Project  Lead</a:t>
            </a:r>
          </a:p>
          <a:p>
            <a:pPr eaLnBrk="0" hangingPunct="0"/>
            <a:r>
              <a:rPr lang="en-GB" sz="1200"/>
              <a:t>Project Team</a:t>
            </a:r>
          </a:p>
        </p:txBody>
      </p:sp>
      <p:sp>
        <p:nvSpPr>
          <p:cNvPr id="33813" name="TextBox 21"/>
          <p:cNvSpPr txBox="1">
            <a:spLocks noChangeArrowheads="1"/>
          </p:cNvSpPr>
          <p:nvPr/>
        </p:nvSpPr>
        <p:spPr bwMode="auto">
          <a:xfrm>
            <a:off x="6964363" y="5602288"/>
            <a:ext cx="1570037" cy="639762"/>
          </a:xfrm>
          <a:prstGeom prst="rect">
            <a:avLst/>
          </a:prstGeom>
          <a:noFill/>
          <a:ln w="9525">
            <a:noFill/>
            <a:miter lim="800000"/>
            <a:headEnd/>
            <a:tailEnd/>
          </a:ln>
        </p:spPr>
        <p:txBody>
          <a:bodyPr>
            <a:spAutoFit/>
          </a:bodyPr>
          <a:lstStyle/>
          <a:p>
            <a:pPr eaLnBrk="0" hangingPunct="0"/>
            <a:r>
              <a:rPr lang="en-GB" sz="1200" b="1" u="sng"/>
              <a:t>Audience</a:t>
            </a:r>
          </a:p>
          <a:p>
            <a:pPr eaLnBrk="0" hangingPunct="0"/>
            <a:r>
              <a:rPr lang="en-GB" sz="1200"/>
              <a:t>Project SRO</a:t>
            </a:r>
          </a:p>
          <a:p>
            <a:pPr eaLnBrk="0" hangingPunct="0"/>
            <a:r>
              <a:rPr lang="en-GB" sz="1200"/>
              <a:t>Key stakeholders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01650" y="822325"/>
            <a:ext cx="4283075" cy="5243513"/>
          </a:xfrm>
        </p:spPr>
        <p:txBody>
          <a:bodyPr/>
          <a:lstStyle/>
          <a:p>
            <a:pPr eaLnBrk="1" hangingPunct="1">
              <a:lnSpc>
                <a:spcPct val="100000"/>
              </a:lnSpc>
            </a:pPr>
            <a:endParaRPr lang="en-GB" sz="1200" dirty="0" smtClean="0">
              <a:solidFill>
                <a:srgbClr val="B5A417"/>
              </a:solidFill>
            </a:endParaRPr>
          </a:p>
          <a:p>
            <a:pPr eaLnBrk="1" hangingPunct="1">
              <a:lnSpc>
                <a:spcPct val="100000"/>
              </a:lnSpc>
            </a:pPr>
            <a:endParaRPr lang="en-GB" sz="1200" dirty="0" smtClean="0">
              <a:solidFill>
                <a:srgbClr val="313033"/>
              </a:solidFill>
            </a:endParaRPr>
          </a:p>
          <a:p>
            <a:pPr eaLnBrk="1" hangingPunct="1">
              <a:lnSpc>
                <a:spcPct val="100000"/>
              </a:lnSpc>
              <a:buFontTx/>
              <a:buAutoNum type="arabicPeriod"/>
            </a:pPr>
            <a:r>
              <a:rPr lang="en-GB" sz="1200" b="1" dirty="0" smtClean="0">
                <a:solidFill>
                  <a:srgbClr val="313033"/>
                </a:solidFill>
              </a:rPr>
              <a:t>Boot Camp Room Set Up</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1.1	Background / Overview</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1.2 	Purpose, Objectives and Deliverables</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1.3	Stakeholders/Users</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1.4	</a:t>
            </a:r>
            <a:r>
              <a:rPr lang="en-GB" sz="1200" b="1" dirty="0" smtClean="0">
                <a:solidFill>
                  <a:srgbClr val="313033"/>
                </a:solidFill>
              </a:rPr>
              <a:t>Briefing Room:</a:t>
            </a:r>
          </a:p>
          <a:p>
            <a:pPr eaLnBrk="1" hangingPunct="1">
              <a:lnSpc>
                <a:spcPct val="100000"/>
              </a:lnSpc>
            </a:pPr>
            <a:r>
              <a:rPr lang="en-GB" sz="1200" dirty="0" smtClean="0">
                <a:solidFill>
                  <a:srgbClr val="313033"/>
                </a:solidFill>
              </a:rPr>
              <a:t>		a. Standard Template Layout</a:t>
            </a:r>
          </a:p>
          <a:p>
            <a:pPr eaLnBrk="1" hangingPunct="1">
              <a:lnSpc>
                <a:spcPct val="100000"/>
              </a:lnSpc>
            </a:pPr>
            <a:r>
              <a:rPr lang="en-GB" sz="1200" dirty="0" smtClean="0">
                <a:solidFill>
                  <a:srgbClr val="313033"/>
                </a:solidFill>
              </a:rPr>
              <a:t>		b. Standard Room  Layout </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1.5	</a:t>
            </a:r>
            <a:r>
              <a:rPr lang="en-GB" sz="1200" b="1" dirty="0" smtClean="0">
                <a:solidFill>
                  <a:srgbClr val="313033"/>
                </a:solidFill>
              </a:rPr>
              <a:t>Project Room:</a:t>
            </a:r>
          </a:p>
          <a:p>
            <a:pPr eaLnBrk="1" hangingPunct="1">
              <a:lnSpc>
                <a:spcPct val="100000"/>
              </a:lnSpc>
            </a:pPr>
            <a:r>
              <a:rPr lang="en-GB" sz="1200" dirty="0" smtClean="0">
                <a:solidFill>
                  <a:srgbClr val="313033"/>
                </a:solidFill>
              </a:rPr>
              <a:t>		a. Standard Template Layout</a:t>
            </a:r>
          </a:p>
          <a:p>
            <a:pPr eaLnBrk="1" hangingPunct="1">
              <a:lnSpc>
                <a:spcPct val="100000"/>
              </a:lnSpc>
            </a:pPr>
            <a:r>
              <a:rPr lang="en-GB" sz="1200" dirty="0" smtClean="0">
                <a:solidFill>
                  <a:srgbClr val="313033"/>
                </a:solidFill>
              </a:rPr>
              <a:t>		b. Standard Room Layout</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1.6	</a:t>
            </a:r>
            <a:r>
              <a:rPr lang="en-GB" sz="1200" b="1" dirty="0" smtClean="0">
                <a:solidFill>
                  <a:srgbClr val="313033"/>
                </a:solidFill>
              </a:rPr>
              <a:t>Dialogue Room:</a:t>
            </a:r>
          </a:p>
          <a:p>
            <a:pPr eaLnBrk="1" hangingPunct="1">
              <a:lnSpc>
                <a:spcPct val="100000"/>
              </a:lnSpc>
            </a:pPr>
            <a:r>
              <a:rPr lang="en-GB" sz="1200" dirty="0" smtClean="0">
                <a:solidFill>
                  <a:srgbClr val="313033"/>
                </a:solidFill>
              </a:rPr>
              <a:t>		a.  Standard Template Layout</a:t>
            </a:r>
          </a:p>
          <a:p>
            <a:pPr eaLnBrk="1" hangingPunct="1">
              <a:lnSpc>
                <a:spcPct val="100000"/>
              </a:lnSpc>
            </a:pPr>
            <a:r>
              <a:rPr lang="en-GB" sz="1200" dirty="0" smtClean="0">
                <a:solidFill>
                  <a:srgbClr val="313033"/>
                </a:solidFill>
              </a:rPr>
              <a:t>		b. Standard Room Layout</a:t>
            </a:r>
          </a:p>
          <a:p>
            <a:pPr eaLnBrk="1" hangingPunct="1">
              <a:lnSpc>
                <a:spcPct val="100000"/>
              </a:lnSpc>
            </a:pPr>
            <a:endParaRPr lang="en-GB" sz="1200" dirty="0" smtClean="0">
              <a:solidFill>
                <a:srgbClr val="313033"/>
              </a:solidFill>
            </a:endParaRPr>
          </a:p>
          <a:p>
            <a:pPr eaLnBrk="1" hangingPunct="1">
              <a:lnSpc>
                <a:spcPct val="100000"/>
              </a:lnSpc>
            </a:pPr>
            <a:r>
              <a:rPr lang="en-GB" sz="1200" dirty="0" smtClean="0">
                <a:solidFill>
                  <a:srgbClr val="313033"/>
                </a:solidFill>
              </a:rPr>
              <a:t>	1.7	</a:t>
            </a:r>
            <a:r>
              <a:rPr lang="en-GB" sz="1200" b="1" dirty="0" smtClean="0">
                <a:solidFill>
                  <a:srgbClr val="313033"/>
                </a:solidFill>
              </a:rPr>
              <a:t>Supplier Room:</a:t>
            </a:r>
          </a:p>
          <a:p>
            <a:pPr eaLnBrk="1" hangingPunct="1">
              <a:lnSpc>
                <a:spcPct val="100000"/>
              </a:lnSpc>
            </a:pPr>
            <a:r>
              <a:rPr lang="en-GB" sz="1200" dirty="0" smtClean="0">
                <a:solidFill>
                  <a:srgbClr val="313033"/>
                </a:solidFill>
              </a:rPr>
              <a:t>		a. Standard Template Layout</a:t>
            </a:r>
          </a:p>
          <a:p>
            <a:pPr eaLnBrk="1" hangingPunct="1">
              <a:lnSpc>
                <a:spcPct val="100000"/>
              </a:lnSpc>
            </a:pPr>
            <a:r>
              <a:rPr lang="en-GB" sz="1200" dirty="0" smtClean="0">
                <a:solidFill>
                  <a:srgbClr val="313033"/>
                </a:solidFill>
              </a:rPr>
              <a:t>		b. Standard Room Layout</a:t>
            </a:r>
          </a:p>
          <a:p>
            <a:pPr eaLnBrk="1" hangingPunct="1">
              <a:lnSpc>
                <a:spcPct val="100000"/>
              </a:lnSpc>
            </a:pPr>
            <a:endParaRPr lang="en-GB" sz="1200" dirty="0" smtClean="0">
              <a:solidFill>
                <a:srgbClr val="B5A417"/>
              </a:solidFill>
            </a:endParaRPr>
          </a:p>
          <a:p>
            <a:pPr eaLnBrk="1" hangingPunct="1">
              <a:lnSpc>
                <a:spcPct val="100000"/>
              </a:lnSpc>
            </a:pPr>
            <a:endParaRPr lang="en-GB" sz="1400" dirty="0" smtClean="0"/>
          </a:p>
          <a:p>
            <a:pPr eaLnBrk="1" hangingPunct="1">
              <a:buFontTx/>
              <a:buChar char="•"/>
            </a:pPr>
            <a:endParaRPr lang="en-GB" dirty="0" smtClean="0"/>
          </a:p>
          <a:p>
            <a:pPr eaLnBrk="1" hangingPunct="1">
              <a:buFontTx/>
              <a:buChar char="•"/>
            </a:pPr>
            <a:endParaRPr lang="en-GB" dirty="0" smtClean="0"/>
          </a:p>
          <a:p>
            <a:pPr eaLnBrk="1" hangingPunct="1"/>
            <a:endParaRPr lang="en-GB" dirty="0" smtClean="0"/>
          </a:p>
        </p:txBody>
      </p:sp>
      <p:sp>
        <p:nvSpPr>
          <p:cNvPr id="17411" name="Title 2"/>
          <p:cNvSpPr>
            <a:spLocks noGrp="1"/>
          </p:cNvSpPr>
          <p:nvPr>
            <p:ph type="title"/>
          </p:nvPr>
        </p:nvSpPr>
        <p:spPr/>
        <p:txBody>
          <a:bodyPr/>
          <a:lstStyle/>
          <a:p>
            <a:pPr eaLnBrk="1" hangingPunct="1"/>
            <a:r>
              <a:rPr lang="en-GB" b="1" smtClean="0"/>
              <a:t>Content</a:t>
            </a:r>
          </a:p>
        </p:txBody>
      </p:sp>
      <p:sp>
        <p:nvSpPr>
          <p:cNvPr id="5" name="Footer Placeholder 4"/>
          <p:cNvSpPr>
            <a:spLocks noGrp="1"/>
          </p:cNvSpPr>
          <p:nvPr>
            <p:ph type="ftr" sz="quarter" idx="10"/>
          </p:nvPr>
        </p:nvSpPr>
        <p:spPr/>
        <p:txBody>
          <a:bodyPr/>
          <a:lstStyle/>
          <a:p>
            <a:pPr>
              <a:defRPr/>
            </a:pPr>
            <a:r>
              <a:rPr lang="en-GB"/>
              <a:t>UNCLASSIFIED</a:t>
            </a:r>
          </a:p>
        </p:txBody>
      </p:sp>
      <p:sp>
        <p:nvSpPr>
          <p:cNvPr id="6" name="Content Placeholder 1"/>
          <p:cNvSpPr txBox="1">
            <a:spLocks/>
          </p:cNvSpPr>
          <p:nvPr/>
        </p:nvSpPr>
        <p:spPr bwMode="auto">
          <a:xfrm>
            <a:off x="4951413" y="838200"/>
            <a:ext cx="3719512" cy="5243513"/>
          </a:xfrm>
          <a:prstGeom prst="rect">
            <a:avLst/>
          </a:prstGeom>
          <a:noFill/>
          <a:ln w="9525">
            <a:noFill/>
            <a:miter lim="800000"/>
            <a:headEnd/>
            <a:tailEnd/>
          </a:ln>
        </p:spPr>
        <p:txBody>
          <a:bodyPr lIns="0" tIns="0" rIns="0" bIns="0"/>
          <a:lstStyle/>
          <a:p>
            <a:pPr marL="342900" indent="-342900">
              <a:defRPr/>
            </a:pPr>
            <a:endParaRPr lang="en-GB" sz="1200" kern="0" dirty="0">
              <a:solidFill>
                <a:srgbClr val="B5A417"/>
              </a:solidFill>
              <a:latin typeface="+mn-lt"/>
              <a:cs typeface="+mn-cs"/>
            </a:endParaRPr>
          </a:p>
          <a:p>
            <a:pPr marL="342900" indent="-342900">
              <a:defRPr/>
            </a:pPr>
            <a:endParaRPr lang="en-GB" sz="1200" kern="0" dirty="0">
              <a:solidFill>
                <a:srgbClr val="313033"/>
              </a:solidFill>
              <a:latin typeface="+mn-lt"/>
              <a:cs typeface="+mn-cs"/>
            </a:endParaRPr>
          </a:p>
          <a:p>
            <a:pPr marL="342900" indent="-342900">
              <a:buFont typeface="+mj-lt"/>
              <a:buAutoNum type="arabicPeriod" startAt="2"/>
              <a:defRPr/>
            </a:pPr>
            <a:r>
              <a:rPr lang="en-GB" sz="1200" b="1" kern="0" dirty="0" smtClean="0">
                <a:solidFill>
                  <a:srgbClr val="313033"/>
                </a:solidFill>
                <a:latin typeface="+mn-lt"/>
                <a:cs typeface="+mn-cs"/>
              </a:rPr>
              <a:t>Standard Templates</a:t>
            </a:r>
            <a:endParaRPr lang="en-GB" sz="1200" b="1" kern="0" dirty="0">
              <a:solidFill>
                <a:srgbClr val="313033"/>
              </a:solidFill>
              <a:latin typeface="+mn-lt"/>
              <a:cs typeface="+mn-cs"/>
            </a:endParaRP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2.1	Dialogue </a:t>
            </a:r>
            <a:r>
              <a:rPr lang="en-GB" sz="1200" kern="0" dirty="0" smtClean="0">
                <a:solidFill>
                  <a:srgbClr val="313033"/>
                </a:solidFill>
                <a:latin typeface="+mn-lt"/>
                <a:cs typeface="+mn-cs"/>
              </a:rPr>
              <a:t>Schedule</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2.2	Dialogue Status </a:t>
            </a:r>
            <a:r>
              <a:rPr lang="en-GB" sz="1200" kern="0" dirty="0" smtClean="0">
                <a:solidFill>
                  <a:srgbClr val="313033"/>
                </a:solidFill>
                <a:latin typeface="+mn-lt"/>
                <a:cs typeface="+mn-cs"/>
              </a:rPr>
              <a:t>Map</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2.3	Key Messages Notice </a:t>
            </a:r>
            <a:r>
              <a:rPr lang="en-GB" sz="1200" kern="0" dirty="0" smtClean="0">
                <a:solidFill>
                  <a:srgbClr val="313033"/>
                </a:solidFill>
                <a:latin typeface="+mn-lt"/>
                <a:cs typeface="+mn-cs"/>
              </a:rPr>
              <a:t>Board</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2.4	Supplier Relationship </a:t>
            </a:r>
            <a:r>
              <a:rPr lang="en-GB" sz="1200" kern="0" dirty="0" smtClean="0">
                <a:solidFill>
                  <a:srgbClr val="313033"/>
                </a:solidFill>
                <a:latin typeface="+mn-lt"/>
                <a:cs typeface="+mn-cs"/>
              </a:rPr>
              <a:t>Barometer</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2.5	Question </a:t>
            </a:r>
            <a:r>
              <a:rPr lang="en-GB" sz="1200" kern="0" dirty="0" smtClean="0">
                <a:solidFill>
                  <a:srgbClr val="313033"/>
                </a:solidFill>
                <a:latin typeface="+mn-lt"/>
                <a:cs typeface="+mn-cs"/>
              </a:rPr>
              <a:t>Log</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2.6	</a:t>
            </a:r>
            <a:r>
              <a:rPr lang="en-GB" sz="1200" kern="0" dirty="0" smtClean="0">
                <a:solidFill>
                  <a:srgbClr val="313033"/>
                </a:solidFill>
                <a:latin typeface="+mn-lt"/>
                <a:cs typeface="+mn-cs"/>
              </a:rPr>
              <a:t>3C</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rgbClr val="313033"/>
                </a:solidFill>
                <a:latin typeface="+mn-lt"/>
                <a:cs typeface="+mn-cs"/>
              </a:rPr>
              <a:t>	2.7	Supplier De-selection </a:t>
            </a:r>
            <a:r>
              <a:rPr lang="en-GB" sz="1200" kern="0" dirty="0" smtClean="0">
                <a:solidFill>
                  <a:srgbClr val="313033"/>
                </a:solidFill>
                <a:latin typeface="+mn-lt"/>
                <a:cs typeface="+mn-cs"/>
              </a:rPr>
              <a:t>Register</a:t>
            </a:r>
          </a:p>
          <a:p>
            <a:pPr marL="342900" indent="-342900">
              <a:defRPr/>
            </a:pPr>
            <a:endParaRPr lang="en-GB" sz="1200" kern="0" dirty="0">
              <a:solidFill>
                <a:srgbClr val="313033"/>
              </a:solidFill>
              <a:latin typeface="+mn-lt"/>
              <a:cs typeface="+mn-cs"/>
            </a:endParaRPr>
          </a:p>
          <a:p>
            <a:pPr marL="342900" indent="-342900">
              <a:defRPr/>
            </a:pPr>
            <a:r>
              <a:rPr lang="en-GB" sz="1200" kern="0" dirty="0">
                <a:solidFill>
                  <a:schemeClr val="bg2"/>
                </a:solidFill>
                <a:latin typeface="+mn-lt"/>
                <a:cs typeface="+mn-cs"/>
              </a:rPr>
              <a:t>	2.8	Supplier Interest </a:t>
            </a:r>
            <a:r>
              <a:rPr lang="en-GB" sz="1200" kern="0" dirty="0" smtClean="0">
                <a:solidFill>
                  <a:schemeClr val="bg2"/>
                </a:solidFill>
                <a:latin typeface="+mn-lt"/>
                <a:cs typeface="+mn-cs"/>
              </a:rPr>
              <a:t>Tracker</a:t>
            </a:r>
          </a:p>
          <a:p>
            <a:pPr marL="342900" indent="-342900">
              <a:defRPr/>
            </a:pPr>
            <a:endParaRPr lang="en-GB" sz="1200" kern="0" dirty="0">
              <a:solidFill>
                <a:schemeClr val="bg2"/>
              </a:solidFill>
              <a:latin typeface="+mn-lt"/>
              <a:cs typeface="+mn-cs"/>
            </a:endParaRPr>
          </a:p>
          <a:p>
            <a:pPr marL="342900" indent="-342900">
              <a:defRPr/>
            </a:pPr>
            <a:r>
              <a:rPr lang="en-GB" sz="1200" kern="0" dirty="0">
                <a:solidFill>
                  <a:schemeClr val="bg2"/>
                </a:solidFill>
                <a:latin typeface="+mn-lt"/>
                <a:cs typeface="+mn-cs"/>
              </a:rPr>
              <a:t>	2.9	Customer Needs </a:t>
            </a:r>
            <a:r>
              <a:rPr lang="en-GB" sz="1200" kern="0" dirty="0" smtClean="0">
                <a:solidFill>
                  <a:schemeClr val="bg2"/>
                </a:solidFill>
                <a:latin typeface="+mn-lt"/>
                <a:cs typeface="+mn-cs"/>
              </a:rPr>
              <a:t>Statement</a:t>
            </a:r>
          </a:p>
          <a:p>
            <a:pPr marL="342900" indent="-342900">
              <a:defRPr/>
            </a:pPr>
            <a:endParaRPr lang="en-GB" sz="1200" kern="0" dirty="0">
              <a:solidFill>
                <a:schemeClr val="bg2"/>
              </a:solidFill>
              <a:latin typeface="+mn-lt"/>
              <a:cs typeface="+mn-cs"/>
            </a:endParaRPr>
          </a:p>
          <a:p>
            <a:pPr marL="342900" indent="-342900">
              <a:defRPr/>
            </a:pPr>
            <a:r>
              <a:rPr lang="en-GB" sz="1200" kern="0" dirty="0">
                <a:solidFill>
                  <a:schemeClr val="bg2"/>
                </a:solidFill>
                <a:latin typeface="+mn-lt"/>
                <a:cs typeface="+mn-cs"/>
              </a:rPr>
              <a:t>	2.10	Topic of the Day</a:t>
            </a:r>
          </a:p>
          <a:p>
            <a:pPr marL="342900" indent="-342900">
              <a:buFont typeface="Courier New" pitchFamily="49" charset="0"/>
              <a:buChar char="o"/>
              <a:defRPr/>
            </a:pPr>
            <a:endParaRPr lang="en-GB" sz="1400" kern="0" dirty="0">
              <a:latin typeface="+mn-lt"/>
              <a:cs typeface="+mn-cs"/>
            </a:endParaRPr>
          </a:p>
          <a:p>
            <a:pPr marL="342900" indent="-342900">
              <a:lnSpc>
                <a:spcPts val="2100"/>
              </a:lnSpc>
              <a:buFontTx/>
              <a:buChar char="•"/>
              <a:defRPr/>
            </a:pPr>
            <a:endParaRPr lang="en-GB" kern="0" dirty="0">
              <a:latin typeface="+mn-lt"/>
              <a:cs typeface="+mn-cs"/>
            </a:endParaRPr>
          </a:p>
          <a:p>
            <a:pPr marL="342900" indent="-342900">
              <a:lnSpc>
                <a:spcPts val="2100"/>
              </a:lnSpc>
              <a:buFontTx/>
              <a:buChar char="•"/>
              <a:defRPr/>
            </a:pPr>
            <a:endParaRPr lang="en-GB" kern="0" dirty="0">
              <a:latin typeface="+mn-lt"/>
              <a:cs typeface="+mn-cs"/>
            </a:endParaRPr>
          </a:p>
          <a:p>
            <a:pPr marL="342900" indent="-342900">
              <a:lnSpc>
                <a:spcPts val="2100"/>
              </a:lnSpc>
              <a:defRPr/>
            </a:pPr>
            <a:endParaRPr lang="en-GB" kern="0" dirty="0">
              <a:latin typeface="+mn-lt"/>
              <a:cs typeface="+mn-cs"/>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274320" y="914400"/>
            <a:ext cx="8580120" cy="2941320"/>
          </a:xfrm>
          <a:prstGeom prst="rect">
            <a:avLst/>
          </a:prstGeom>
          <a:noFill/>
          <a:ln w="9525">
            <a:solidFill>
              <a:schemeClr val="tx1"/>
            </a:solidFill>
            <a:miter lim="800000"/>
            <a:headEnd/>
            <a:tailEnd/>
          </a:ln>
        </p:spPr>
      </p:pic>
      <p:sp>
        <p:nvSpPr>
          <p:cNvPr id="34819" name="Title 3"/>
          <p:cNvSpPr>
            <a:spLocks noGrp="1"/>
          </p:cNvSpPr>
          <p:nvPr>
            <p:ph type="title" idx="4294967295"/>
          </p:nvPr>
        </p:nvSpPr>
        <p:spPr/>
        <p:txBody>
          <a:bodyPr/>
          <a:lstStyle/>
          <a:p>
            <a:pPr eaLnBrk="1" hangingPunct="1"/>
            <a:r>
              <a:rPr lang="en-GB" b="1" smtClean="0">
                <a:solidFill>
                  <a:schemeClr val="bg1"/>
                </a:solidFill>
              </a:rPr>
              <a:t>2.5 Question Log</a:t>
            </a:r>
          </a:p>
        </p:txBody>
      </p:sp>
      <p:sp>
        <p:nvSpPr>
          <p:cNvPr id="6" name="Footer Placeholder 5"/>
          <p:cNvSpPr txBox="1">
            <a:spLocks noGrp="1"/>
          </p:cNvSpPr>
          <p:nvPr/>
        </p:nvSpPr>
        <p:spPr>
          <a:xfrm>
            <a:off x="3175000" y="6350000"/>
            <a:ext cx="2540000" cy="254000"/>
          </a:xfrm>
          <a:prstGeom prst="rect">
            <a:avLst/>
          </a:prstGeom>
          <a:noFill/>
        </p:spPr>
        <p:txBody>
          <a:bodyPr anchor="ctr"/>
          <a:lstStyle/>
          <a:p>
            <a:pPr algn="ctr" eaLnBrk="0" hangingPunct="0">
              <a:defRPr/>
            </a:pPr>
            <a:r>
              <a:rPr lang="en-GB" sz="1200">
                <a:solidFill>
                  <a:schemeClr val="tx1">
                    <a:tint val="75000"/>
                  </a:schemeClr>
                </a:solidFill>
              </a:rPr>
              <a:t>UNCLASSIFIED</a:t>
            </a:r>
          </a:p>
        </p:txBody>
      </p:sp>
      <p:sp>
        <p:nvSpPr>
          <p:cNvPr id="34821" name="Content Placeholder 7"/>
          <p:cNvSpPr>
            <a:spLocks noGrp="1"/>
          </p:cNvSpPr>
          <p:nvPr>
            <p:ph sz="half" idx="4294967295"/>
          </p:nvPr>
        </p:nvSpPr>
        <p:spPr>
          <a:xfrm>
            <a:off x="406400" y="3968750"/>
            <a:ext cx="4957763" cy="1958975"/>
          </a:xfrm>
        </p:spPr>
        <p:txBody>
          <a:bodyPr/>
          <a:lstStyle/>
          <a:p>
            <a:pPr marL="0" indent="0" eaLnBrk="1" hangingPunct="1"/>
            <a:r>
              <a:rPr lang="en-GB" sz="1400" b="1" u="sng" dirty="0" smtClean="0"/>
              <a:t>How to use</a:t>
            </a:r>
          </a:p>
          <a:p>
            <a:pPr marL="0" indent="0" eaLnBrk="1" hangingPunct="1">
              <a:lnSpc>
                <a:spcPct val="100000"/>
              </a:lnSpc>
              <a:buFontTx/>
              <a:buChar char="•"/>
            </a:pPr>
            <a:r>
              <a:rPr lang="en-GB" sz="1200" dirty="0" smtClean="0"/>
              <a:t> Template to be drawn on flip chart paper and displayed in the briefing room</a:t>
            </a:r>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buFontTx/>
              <a:buAutoNum type="arabicPeriod"/>
            </a:pPr>
            <a:r>
              <a:rPr lang="en-GB" sz="1200" dirty="0" smtClean="0"/>
              <a:t>Write up each questions as its raised</a:t>
            </a:r>
          </a:p>
          <a:p>
            <a:pPr marL="0" indent="0" eaLnBrk="1" hangingPunct="1">
              <a:lnSpc>
                <a:spcPct val="100000"/>
              </a:lnSpc>
              <a:buFontTx/>
              <a:buAutoNum type="arabicPeriod"/>
            </a:pPr>
            <a:r>
              <a:rPr lang="en-GB" sz="1200" dirty="0" smtClean="0"/>
              <a:t>Add the answer if known</a:t>
            </a:r>
          </a:p>
          <a:p>
            <a:pPr marL="0" indent="0" eaLnBrk="1" hangingPunct="1">
              <a:lnSpc>
                <a:spcPct val="100000"/>
              </a:lnSpc>
              <a:buFontTx/>
              <a:buAutoNum type="arabicPeriod"/>
            </a:pPr>
            <a:r>
              <a:rPr lang="en-GB" sz="1200" dirty="0" smtClean="0"/>
              <a:t>List who the question came from (supplier name)</a:t>
            </a:r>
          </a:p>
          <a:p>
            <a:pPr marL="0" indent="0" eaLnBrk="1" hangingPunct="1">
              <a:lnSpc>
                <a:spcPct val="100000"/>
              </a:lnSpc>
              <a:buFontTx/>
              <a:buAutoNum type="arabicPeriod"/>
            </a:pPr>
            <a:r>
              <a:rPr lang="en-GB" sz="1200" dirty="0" smtClean="0"/>
              <a:t>List who is responsible for attaining the answer if not know (using initials or business area</a:t>
            </a:r>
            <a:endParaRPr lang="en-GB" sz="1600" dirty="0" smtClean="0"/>
          </a:p>
        </p:txBody>
      </p:sp>
      <p:grpSp>
        <p:nvGrpSpPr>
          <p:cNvPr id="34822" name="Group 20"/>
          <p:cNvGrpSpPr>
            <a:grpSpLocks/>
          </p:cNvGrpSpPr>
          <p:nvPr/>
        </p:nvGrpSpPr>
        <p:grpSpPr bwMode="auto">
          <a:xfrm>
            <a:off x="1447800" y="1722438"/>
            <a:ext cx="593725" cy="365125"/>
            <a:chOff x="1447800" y="1630680"/>
            <a:chExt cx="594360" cy="365760"/>
          </a:xfrm>
        </p:grpSpPr>
        <p:sp>
          <p:nvSpPr>
            <p:cNvPr id="14" name="Isosceles Triangle 13"/>
            <p:cNvSpPr/>
            <p:nvPr/>
          </p:nvSpPr>
          <p:spPr bwMode="auto">
            <a:xfrm>
              <a:off x="1447800" y="163068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4847" name="TextBox 10"/>
            <p:cNvSpPr txBox="1">
              <a:spLocks noChangeArrowheads="1"/>
            </p:cNvSpPr>
            <p:nvPr/>
          </p:nvSpPr>
          <p:spPr bwMode="auto">
            <a:xfrm>
              <a:off x="1585913" y="1706563"/>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34823" name="Group 21"/>
          <p:cNvGrpSpPr>
            <a:grpSpLocks/>
          </p:cNvGrpSpPr>
          <p:nvPr/>
        </p:nvGrpSpPr>
        <p:grpSpPr bwMode="auto">
          <a:xfrm>
            <a:off x="4919663" y="1720850"/>
            <a:ext cx="593725" cy="365125"/>
            <a:chOff x="5345612" y="1644469"/>
            <a:chExt cx="594360" cy="365760"/>
          </a:xfrm>
        </p:grpSpPr>
        <p:sp>
          <p:nvSpPr>
            <p:cNvPr id="13" name="Isosceles Triangle 12"/>
            <p:cNvSpPr/>
            <p:nvPr/>
          </p:nvSpPr>
          <p:spPr bwMode="auto">
            <a:xfrm>
              <a:off x="5345612" y="1644469"/>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4843" name="TextBox 10"/>
            <p:cNvSpPr txBox="1">
              <a:spLocks noChangeArrowheads="1"/>
            </p:cNvSpPr>
            <p:nvPr/>
          </p:nvSpPr>
          <p:spPr bwMode="auto">
            <a:xfrm>
              <a:off x="5499100" y="1708150"/>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grpSp>
        <p:nvGrpSpPr>
          <p:cNvPr id="34824" name="Group 23"/>
          <p:cNvGrpSpPr>
            <a:grpSpLocks/>
          </p:cNvGrpSpPr>
          <p:nvPr/>
        </p:nvGrpSpPr>
        <p:grpSpPr bwMode="auto">
          <a:xfrm>
            <a:off x="7915275" y="1711325"/>
            <a:ext cx="593725" cy="366713"/>
            <a:chOff x="7915366" y="1666240"/>
            <a:chExt cx="594360" cy="365760"/>
          </a:xfrm>
        </p:grpSpPr>
        <p:sp>
          <p:nvSpPr>
            <p:cNvPr id="11" name="Isosceles Triangle 10"/>
            <p:cNvSpPr/>
            <p:nvPr/>
          </p:nvSpPr>
          <p:spPr bwMode="auto">
            <a:xfrm>
              <a:off x="7915366" y="166624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4839" name="TextBox 10"/>
            <p:cNvSpPr txBox="1">
              <a:spLocks noChangeArrowheads="1"/>
            </p:cNvSpPr>
            <p:nvPr/>
          </p:nvSpPr>
          <p:spPr bwMode="auto">
            <a:xfrm>
              <a:off x="8053388" y="1744663"/>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grpSp>
      <p:sp>
        <p:nvSpPr>
          <p:cNvPr id="23583" name="TextBox 8"/>
          <p:cNvSpPr txBox="1">
            <a:spLocks noChangeArrowheads="1"/>
          </p:cNvSpPr>
          <p:nvPr/>
        </p:nvSpPr>
        <p:spPr bwMode="auto">
          <a:xfrm>
            <a:off x="501650" y="4559300"/>
            <a:ext cx="1570038" cy="461963"/>
          </a:xfrm>
          <a:prstGeom prst="rect">
            <a:avLst/>
          </a:prstGeom>
          <a:noFill/>
          <a:ln w="9525">
            <a:noFill/>
            <a:miter lim="800000"/>
            <a:headEnd/>
            <a:tailEnd/>
          </a:ln>
        </p:spPr>
        <p:txBody>
          <a:bodyPr>
            <a:spAutoFit/>
          </a:bodyPr>
          <a:lstStyle/>
          <a:p>
            <a:pPr marL="228600" indent="-228600" eaLnBrk="0" hangingPunct="0">
              <a:buFont typeface="Arial" charset="0"/>
              <a:buAutoNum type="arabicPeriod"/>
              <a:defRPr/>
            </a:pPr>
            <a:r>
              <a:rPr lang="en-GB" sz="1200" dirty="0">
                <a:latin typeface="+mn-lt"/>
              </a:rPr>
              <a:t>Question</a:t>
            </a:r>
          </a:p>
          <a:p>
            <a:pPr marL="228600" indent="-228600" eaLnBrk="0" hangingPunct="0">
              <a:buFont typeface="Arial" charset="0"/>
              <a:buAutoNum type="arabicPeriod"/>
              <a:defRPr/>
            </a:pPr>
            <a:r>
              <a:rPr lang="en-GB" sz="1200" dirty="0">
                <a:latin typeface="+mn-lt"/>
              </a:rPr>
              <a:t>Answer</a:t>
            </a:r>
          </a:p>
        </p:txBody>
      </p:sp>
      <p:sp>
        <p:nvSpPr>
          <p:cNvPr id="23584" name="TextBox 8"/>
          <p:cNvSpPr txBox="1">
            <a:spLocks noChangeArrowheads="1"/>
          </p:cNvSpPr>
          <p:nvPr/>
        </p:nvSpPr>
        <p:spPr bwMode="auto">
          <a:xfrm>
            <a:off x="2119313" y="4560888"/>
            <a:ext cx="1570037" cy="461962"/>
          </a:xfrm>
          <a:prstGeom prst="rect">
            <a:avLst/>
          </a:prstGeom>
          <a:noFill/>
          <a:ln w="9525">
            <a:noFill/>
            <a:miter lim="800000"/>
            <a:headEnd/>
            <a:tailEnd/>
          </a:ln>
        </p:spPr>
        <p:txBody>
          <a:bodyPr>
            <a:spAutoFit/>
          </a:bodyPr>
          <a:lstStyle/>
          <a:p>
            <a:pPr marL="228600" indent="-228600" eaLnBrk="0" hangingPunct="0">
              <a:buFont typeface="Arial" charset="0"/>
              <a:buAutoNum type="arabicPeriod" startAt="4"/>
              <a:defRPr/>
            </a:pPr>
            <a:r>
              <a:rPr lang="en-GB" sz="1200" dirty="0">
                <a:latin typeface="+mn-lt"/>
              </a:rPr>
              <a:t>Who</a:t>
            </a:r>
          </a:p>
          <a:p>
            <a:pPr marL="228600" indent="-228600" eaLnBrk="0" hangingPunct="0">
              <a:buFont typeface="Arial" charset="0"/>
              <a:buAutoNum type="arabicPeriod" startAt="4"/>
              <a:defRPr/>
            </a:pPr>
            <a:r>
              <a:rPr lang="en-GB" sz="1200" dirty="0">
                <a:latin typeface="+mn-lt"/>
              </a:rPr>
              <a:t>Owner</a:t>
            </a:r>
          </a:p>
        </p:txBody>
      </p:sp>
      <p:sp>
        <p:nvSpPr>
          <p:cNvPr id="34827" name="TextBox 13"/>
          <p:cNvSpPr txBox="1">
            <a:spLocks noChangeArrowheads="1"/>
          </p:cNvSpPr>
          <p:nvPr/>
        </p:nvSpPr>
        <p:spPr bwMode="auto">
          <a:xfrm>
            <a:off x="5481638" y="4749800"/>
            <a:ext cx="1939925"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Supplier Bid Team Lead</a:t>
            </a:r>
          </a:p>
        </p:txBody>
      </p:sp>
      <p:sp>
        <p:nvSpPr>
          <p:cNvPr id="34828" name="TextBox 14"/>
          <p:cNvSpPr txBox="1">
            <a:spLocks noChangeArrowheads="1"/>
          </p:cNvSpPr>
          <p:nvPr/>
        </p:nvSpPr>
        <p:spPr bwMode="auto">
          <a:xfrm>
            <a:off x="5500688" y="5440363"/>
            <a:ext cx="2179637" cy="738187"/>
          </a:xfrm>
          <a:prstGeom prst="rect">
            <a:avLst/>
          </a:prstGeom>
          <a:noFill/>
          <a:ln w="9525">
            <a:noFill/>
            <a:miter lim="800000"/>
            <a:headEnd/>
            <a:tailEnd/>
          </a:ln>
        </p:spPr>
        <p:txBody>
          <a:bodyPr>
            <a:spAutoFit/>
          </a:bodyPr>
          <a:lstStyle/>
          <a:p>
            <a:pPr eaLnBrk="0" hangingPunct="0"/>
            <a:r>
              <a:rPr lang="en-GB" sz="1200" b="1" u="sng"/>
              <a:t>Frequency of use</a:t>
            </a:r>
          </a:p>
          <a:p>
            <a:pPr eaLnBrk="0" hangingPunct="0"/>
            <a:r>
              <a:rPr lang="en-GB" sz="1200"/>
              <a:t>As questions are raised</a:t>
            </a:r>
          </a:p>
          <a:p>
            <a:pPr eaLnBrk="0" hangingPunct="0"/>
            <a:endParaRPr lang="en-GB"/>
          </a:p>
        </p:txBody>
      </p:sp>
      <p:sp>
        <p:nvSpPr>
          <p:cNvPr id="34829" name="TextBox 20"/>
          <p:cNvSpPr txBox="1">
            <a:spLocks noChangeArrowheads="1"/>
          </p:cNvSpPr>
          <p:nvPr/>
        </p:nvSpPr>
        <p:spPr bwMode="auto">
          <a:xfrm>
            <a:off x="7605713" y="4756150"/>
            <a:ext cx="1538287" cy="457200"/>
          </a:xfrm>
          <a:prstGeom prst="rect">
            <a:avLst/>
          </a:prstGeom>
          <a:noFill/>
          <a:ln w="9525">
            <a:noFill/>
            <a:miter lim="800000"/>
            <a:headEnd/>
            <a:tailEnd/>
          </a:ln>
        </p:spPr>
        <p:txBody>
          <a:bodyPr>
            <a:spAutoFit/>
          </a:bodyPr>
          <a:lstStyle/>
          <a:p>
            <a:pPr eaLnBrk="0" hangingPunct="0"/>
            <a:r>
              <a:rPr lang="en-GB" sz="1200" b="1" u="sng"/>
              <a:t>Users</a:t>
            </a:r>
          </a:p>
          <a:p>
            <a:pPr eaLnBrk="0" hangingPunct="0"/>
            <a:r>
              <a:rPr lang="en-GB" sz="1200"/>
              <a:t>Supplier Team</a:t>
            </a:r>
          </a:p>
        </p:txBody>
      </p:sp>
      <p:sp>
        <p:nvSpPr>
          <p:cNvPr id="34830" name="TextBox 21"/>
          <p:cNvSpPr txBox="1">
            <a:spLocks noChangeArrowheads="1"/>
          </p:cNvSpPr>
          <p:nvPr/>
        </p:nvSpPr>
        <p:spPr bwMode="auto">
          <a:xfrm>
            <a:off x="7540625" y="5427663"/>
            <a:ext cx="1816100" cy="457200"/>
          </a:xfrm>
          <a:prstGeom prst="rect">
            <a:avLst/>
          </a:prstGeom>
          <a:noFill/>
          <a:ln w="9525">
            <a:noFill/>
            <a:miter lim="800000"/>
            <a:headEnd/>
            <a:tailEnd/>
          </a:ln>
        </p:spPr>
        <p:txBody>
          <a:bodyPr>
            <a:spAutoFit/>
          </a:bodyPr>
          <a:lstStyle/>
          <a:p>
            <a:pPr eaLnBrk="0" hangingPunct="0"/>
            <a:r>
              <a:rPr lang="en-GB" sz="1200" b="1" u="sng"/>
              <a:t>Audience</a:t>
            </a:r>
            <a:endParaRPr lang="en-GB" sz="1200"/>
          </a:p>
          <a:p>
            <a:pPr eaLnBrk="0" hangingPunct="0"/>
            <a:r>
              <a:rPr lang="en-GB" sz="1200"/>
              <a:t>Project Team</a:t>
            </a:r>
          </a:p>
        </p:txBody>
      </p:sp>
      <p:grpSp>
        <p:nvGrpSpPr>
          <p:cNvPr id="34831" name="Group 22"/>
          <p:cNvGrpSpPr>
            <a:grpSpLocks/>
          </p:cNvGrpSpPr>
          <p:nvPr/>
        </p:nvGrpSpPr>
        <p:grpSpPr bwMode="auto">
          <a:xfrm>
            <a:off x="6683375" y="1708150"/>
            <a:ext cx="595313" cy="371475"/>
            <a:chOff x="7293429" y="1677126"/>
            <a:chExt cx="594360" cy="372337"/>
          </a:xfrm>
        </p:grpSpPr>
        <p:sp>
          <p:nvSpPr>
            <p:cNvPr id="12" name="Isosceles Triangle 11"/>
            <p:cNvSpPr/>
            <p:nvPr/>
          </p:nvSpPr>
          <p:spPr bwMode="auto">
            <a:xfrm>
              <a:off x="7293429" y="1677126"/>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4835" name="TextBox 10"/>
            <p:cNvSpPr txBox="1">
              <a:spLocks noChangeArrowheads="1"/>
            </p:cNvSpPr>
            <p:nvPr/>
          </p:nvSpPr>
          <p:spPr bwMode="auto">
            <a:xfrm>
              <a:off x="7480300" y="1773238"/>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srcRect/>
          <a:stretch>
            <a:fillRect/>
          </a:stretch>
        </p:blipFill>
        <p:spPr bwMode="auto">
          <a:xfrm>
            <a:off x="213360" y="872490"/>
            <a:ext cx="8717280" cy="2891790"/>
          </a:xfrm>
          <a:prstGeom prst="rect">
            <a:avLst/>
          </a:prstGeom>
          <a:noFill/>
          <a:ln w="9525">
            <a:solidFill>
              <a:schemeClr val="tx1"/>
            </a:solidFill>
            <a:miter lim="800000"/>
            <a:headEnd/>
            <a:tailEnd/>
          </a:ln>
        </p:spPr>
      </p:pic>
      <p:pic>
        <p:nvPicPr>
          <p:cNvPr id="35842" name="Picture 9"/>
          <p:cNvPicPr>
            <a:picLocks noChangeAspect="1" noChangeArrowheads="1"/>
          </p:cNvPicPr>
          <p:nvPr/>
        </p:nvPicPr>
        <p:blipFill>
          <a:blip r:embed="rId3" cstate="print"/>
          <a:srcRect r="58673" b="89197"/>
          <a:stretch>
            <a:fillRect/>
          </a:stretch>
        </p:blipFill>
        <p:spPr bwMode="auto">
          <a:xfrm>
            <a:off x="5287963" y="5653088"/>
            <a:ext cx="3856037" cy="671512"/>
          </a:xfrm>
          <a:prstGeom prst="rect">
            <a:avLst/>
          </a:prstGeom>
          <a:noFill/>
          <a:ln w="9525">
            <a:noFill/>
            <a:miter lim="800000"/>
            <a:headEnd/>
            <a:tailEnd/>
          </a:ln>
        </p:spPr>
      </p:pic>
      <p:sp>
        <p:nvSpPr>
          <p:cNvPr id="35844" name="Title 3"/>
          <p:cNvSpPr>
            <a:spLocks noGrp="1"/>
          </p:cNvSpPr>
          <p:nvPr>
            <p:ph type="title"/>
          </p:nvPr>
        </p:nvSpPr>
        <p:spPr/>
        <p:txBody>
          <a:bodyPr/>
          <a:lstStyle/>
          <a:p>
            <a:pPr eaLnBrk="1" hangingPunct="1"/>
            <a:r>
              <a:rPr lang="en-GB" b="1" smtClean="0"/>
              <a:t>2.6 3Cs</a:t>
            </a:r>
          </a:p>
        </p:txBody>
      </p:sp>
      <p:sp>
        <p:nvSpPr>
          <p:cNvPr id="6" name="Footer Placeholder 5"/>
          <p:cNvSpPr>
            <a:spLocks noGrp="1"/>
          </p:cNvSpPr>
          <p:nvPr>
            <p:ph type="ftr" sz="quarter" idx="10"/>
          </p:nvPr>
        </p:nvSpPr>
        <p:spPr/>
        <p:txBody>
          <a:bodyPr/>
          <a:lstStyle/>
          <a:p>
            <a:pPr>
              <a:defRPr/>
            </a:pPr>
            <a:r>
              <a:rPr lang="en-GB"/>
              <a:t>UNCLASSIFIED</a:t>
            </a:r>
          </a:p>
        </p:txBody>
      </p:sp>
      <p:sp>
        <p:nvSpPr>
          <p:cNvPr id="35846" name="Content Placeholder 7"/>
          <p:cNvSpPr>
            <a:spLocks noGrp="1"/>
          </p:cNvSpPr>
          <p:nvPr>
            <p:ph sz="half" idx="2"/>
          </p:nvPr>
        </p:nvSpPr>
        <p:spPr>
          <a:xfrm>
            <a:off x="192088" y="3855403"/>
            <a:ext cx="3160712" cy="1265237"/>
          </a:xfrm>
        </p:spPr>
        <p:txBody>
          <a:bodyPr/>
          <a:lstStyle/>
          <a:p>
            <a:pPr marL="0" indent="0" eaLnBrk="1" hangingPunct="1"/>
            <a:r>
              <a:rPr lang="en-GB" sz="1400" b="1" u="sng" dirty="0" smtClean="0"/>
              <a:t>How to use</a:t>
            </a:r>
          </a:p>
          <a:p>
            <a:pPr marL="0" indent="0" eaLnBrk="1" hangingPunct="1">
              <a:lnSpc>
                <a:spcPct val="100000"/>
              </a:lnSpc>
              <a:buFontTx/>
              <a:buChar char="•"/>
            </a:pPr>
            <a:r>
              <a:rPr lang="en-GB" sz="1200" dirty="0" smtClean="0"/>
              <a:t>Print  and display in the project room and each of the suppliers rooms (if required)</a:t>
            </a:r>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pPr>
            <a:endParaRPr lang="en-GB" sz="1200" dirty="0" smtClean="0"/>
          </a:p>
          <a:p>
            <a:pPr marL="0" indent="0" eaLnBrk="1" hangingPunct="1">
              <a:lnSpc>
                <a:spcPct val="100000"/>
              </a:lnSpc>
              <a:buFontTx/>
              <a:buAutoNum type="arabicPeriod"/>
            </a:pPr>
            <a:endParaRPr lang="en-GB" sz="1200" dirty="0" smtClean="0"/>
          </a:p>
          <a:p>
            <a:pPr marL="0" indent="0" eaLnBrk="1" hangingPunct="1">
              <a:lnSpc>
                <a:spcPct val="100000"/>
              </a:lnSpc>
            </a:pPr>
            <a:endParaRPr lang="en-GB" sz="1600" dirty="0" smtClean="0"/>
          </a:p>
        </p:txBody>
      </p:sp>
      <p:sp>
        <p:nvSpPr>
          <p:cNvPr id="35847" name="TextBox 18"/>
          <p:cNvSpPr txBox="1">
            <a:spLocks noChangeArrowheads="1"/>
          </p:cNvSpPr>
          <p:nvPr/>
        </p:nvSpPr>
        <p:spPr bwMode="auto">
          <a:xfrm>
            <a:off x="227965" y="4443095"/>
            <a:ext cx="1660525" cy="1016000"/>
          </a:xfrm>
          <a:prstGeom prst="rect">
            <a:avLst/>
          </a:prstGeom>
          <a:noFill/>
          <a:ln w="9525">
            <a:noFill/>
            <a:miter lim="800000"/>
            <a:headEnd/>
            <a:tailEnd/>
          </a:ln>
        </p:spPr>
        <p:txBody>
          <a:bodyPr>
            <a:spAutoFit/>
          </a:bodyPr>
          <a:lstStyle/>
          <a:p>
            <a:pPr marL="228600" indent="-228600" eaLnBrk="0" hangingPunct="0">
              <a:buFont typeface="Arial" charset="0"/>
              <a:buAutoNum type="arabicPeriod"/>
            </a:pPr>
            <a:r>
              <a:rPr lang="en-GB" sz="1200" dirty="0"/>
              <a:t> Date raised</a:t>
            </a:r>
          </a:p>
          <a:p>
            <a:pPr marL="228600" indent="-228600" eaLnBrk="0" hangingPunct="0">
              <a:buFont typeface="Arial" charset="0"/>
              <a:buAutoNum type="arabicPeriod"/>
            </a:pPr>
            <a:r>
              <a:rPr lang="en-GB" sz="1200" dirty="0"/>
              <a:t>Concern</a:t>
            </a:r>
          </a:p>
          <a:p>
            <a:pPr marL="228600" indent="-228600" eaLnBrk="0" hangingPunct="0">
              <a:buFont typeface="Arial" charset="0"/>
              <a:buAutoNum type="arabicPeriod"/>
            </a:pPr>
            <a:r>
              <a:rPr lang="en-GB" sz="1200" dirty="0"/>
              <a:t>Cause</a:t>
            </a:r>
          </a:p>
          <a:p>
            <a:pPr marL="228600" indent="-228600" eaLnBrk="0" hangingPunct="0">
              <a:buFont typeface="Arial" charset="0"/>
              <a:buAutoNum type="arabicPeriod"/>
            </a:pPr>
            <a:r>
              <a:rPr lang="en-GB" sz="1200" dirty="0"/>
              <a:t>Countermeasure</a:t>
            </a:r>
          </a:p>
          <a:p>
            <a:pPr marL="228600" indent="-228600" eaLnBrk="0" hangingPunct="0"/>
            <a:endParaRPr lang="en-GB" sz="1200" dirty="0"/>
          </a:p>
        </p:txBody>
      </p:sp>
      <p:sp>
        <p:nvSpPr>
          <p:cNvPr id="35848" name="TextBox 19"/>
          <p:cNvSpPr txBox="1">
            <a:spLocks noChangeArrowheads="1"/>
          </p:cNvSpPr>
          <p:nvPr/>
        </p:nvSpPr>
        <p:spPr bwMode="auto">
          <a:xfrm>
            <a:off x="1640205" y="4479608"/>
            <a:ext cx="1951038" cy="639762"/>
          </a:xfrm>
          <a:prstGeom prst="rect">
            <a:avLst/>
          </a:prstGeom>
          <a:noFill/>
          <a:ln w="9525">
            <a:noFill/>
            <a:miter lim="800000"/>
            <a:headEnd/>
            <a:tailEnd/>
          </a:ln>
        </p:spPr>
        <p:txBody>
          <a:bodyPr>
            <a:spAutoFit/>
          </a:bodyPr>
          <a:lstStyle/>
          <a:p>
            <a:pPr marL="228600" indent="-228600" eaLnBrk="0" hangingPunct="0">
              <a:buFont typeface="Arial" charset="0"/>
              <a:buAutoNum type="arabicPeriod" startAt="5"/>
            </a:pPr>
            <a:r>
              <a:rPr lang="en-GB" sz="1200" dirty="0"/>
              <a:t>Responsible</a:t>
            </a:r>
          </a:p>
          <a:p>
            <a:pPr marL="228600" indent="-228600" eaLnBrk="0" hangingPunct="0">
              <a:buFont typeface="Arial" charset="0"/>
              <a:buAutoNum type="arabicPeriod" startAt="5"/>
            </a:pPr>
            <a:r>
              <a:rPr lang="en-GB" sz="1200" dirty="0"/>
              <a:t>Date due</a:t>
            </a:r>
          </a:p>
          <a:p>
            <a:pPr marL="228600" indent="-228600" eaLnBrk="0" hangingPunct="0">
              <a:buFont typeface="Arial" charset="0"/>
              <a:buAutoNum type="arabicPeriod" startAt="5"/>
            </a:pPr>
            <a:r>
              <a:rPr lang="en-GB" sz="1200" dirty="0"/>
              <a:t>Status</a:t>
            </a:r>
          </a:p>
        </p:txBody>
      </p:sp>
      <p:pic>
        <p:nvPicPr>
          <p:cNvPr id="35849" name="Picture 10"/>
          <p:cNvPicPr>
            <a:picLocks noChangeAspect="1" noChangeArrowheads="1"/>
          </p:cNvPicPr>
          <p:nvPr/>
        </p:nvPicPr>
        <p:blipFill>
          <a:blip r:embed="rId3" cstate="print"/>
          <a:srcRect l="40190" r="27525" b="89194"/>
          <a:stretch>
            <a:fillRect/>
          </a:stretch>
        </p:blipFill>
        <p:spPr bwMode="auto">
          <a:xfrm>
            <a:off x="6003925" y="4840288"/>
            <a:ext cx="2759075" cy="858837"/>
          </a:xfrm>
          <a:prstGeom prst="rect">
            <a:avLst/>
          </a:prstGeom>
          <a:noFill/>
          <a:ln w="9525">
            <a:noFill/>
            <a:miter lim="800000"/>
            <a:headEnd/>
            <a:tailEnd/>
          </a:ln>
        </p:spPr>
      </p:pic>
      <p:grpSp>
        <p:nvGrpSpPr>
          <p:cNvPr id="35850" name="Group 31"/>
          <p:cNvGrpSpPr>
            <a:grpSpLocks/>
          </p:cNvGrpSpPr>
          <p:nvPr/>
        </p:nvGrpSpPr>
        <p:grpSpPr bwMode="auto">
          <a:xfrm>
            <a:off x="471805" y="2239645"/>
            <a:ext cx="595313" cy="369888"/>
            <a:chOff x="0" y="2712720"/>
            <a:chExt cx="594360" cy="368618"/>
          </a:xfrm>
        </p:grpSpPr>
        <p:sp>
          <p:nvSpPr>
            <p:cNvPr id="7" name="Isosceles Triangle 6"/>
            <p:cNvSpPr/>
            <p:nvPr/>
          </p:nvSpPr>
          <p:spPr bwMode="auto">
            <a:xfrm>
              <a:off x="0" y="271272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95" name="TextBox 31"/>
            <p:cNvSpPr txBox="1">
              <a:spLocks noChangeArrowheads="1"/>
            </p:cNvSpPr>
            <p:nvPr/>
          </p:nvSpPr>
          <p:spPr bwMode="auto">
            <a:xfrm>
              <a:off x="121920" y="2805113"/>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35851" name="Group 32"/>
          <p:cNvGrpSpPr>
            <a:grpSpLocks/>
          </p:cNvGrpSpPr>
          <p:nvPr/>
        </p:nvGrpSpPr>
        <p:grpSpPr bwMode="auto">
          <a:xfrm>
            <a:off x="1737995" y="2254885"/>
            <a:ext cx="593725" cy="366713"/>
            <a:chOff x="701040" y="2712720"/>
            <a:chExt cx="594360" cy="365760"/>
          </a:xfrm>
        </p:grpSpPr>
        <p:sp>
          <p:nvSpPr>
            <p:cNvPr id="9" name="Isosceles Triangle 8"/>
            <p:cNvSpPr/>
            <p:nvPr/>
          </p:nvSpPr>
          <p:spPr bwMode="auto">
            <a:xfrm>
              <a:off x="701040" y="271272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91" name="TextBox 31"/>
            <p:cNvSpPr txBox="1">
              <a:spLocks noChangeArrowheads="1"/>
            </p:cNvSpPr>
            <p:nvPr/>
          </p:nvSpPr>
          <p:spPr bwMode="auto">
            <a:xfrm>
              <a:off x="852170" y="2774950"/>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grpSp>
        <p:nvGrpSpPr>
          <p:cNvPr id="35852" name="Group 33"/>
          <p:cNvGrpSpPr>
            <a:grpSpLocks/>
          </p:cNvGrpSpPr>
          <p:nvPr/>
        </p:nvGrpSpPr>
        <p:grpSpPr bwMode="auto">
          <a:xfrm>
            <a:off x="3474085" y="2256155"/>
            <a:ext cx="595313" cy="365125"/>
            <a:chOff x="1722120" y="2697480"/>
            <a:chExt cx="594360" cy="365760"/>
          </a:xfrm>
        </p:grpSpPr>
        <p:sp>
          <p:nvSpPr>
            <p:cNvPr id="10" name="Isosceles Triangle 9"/>
            <p:cNvSpPr/>
            <p:nvPr/>
          </p:nvSpPr>
          <p:spPr bwMode="auto">
            <a:xfrm>
              <a:off x="1722120" y="269748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87" name="TextBox 31"/>
            <p:cNvSpPr txBox="1">
              <a:spLocks noChangeArrowheads="1"/>
            </p:cNvSpPr>
            <p:nvPr/>
          </p:nvSpPr>
          <p:spPr bwMode="auto">
            <a:xfrm>
              <a:off x="1858010" y="2773998"/>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grpSp>
        <p:nvGrpSpPr>
          <p:cNvPr id="35853" name="Group 34"/>
          <p:cNvGrpSpPr>
            <a:grpSpLocks/>
          </p:cNvGrpSpPr>
          <p:nvPr/>
        </p:nvGrpSpPr>
        <p:grpSpPr bwMode="auto">
          <a:xfrm>
            <a:off x="5456555" y="2271395"/>
            <a:ext cx="593725" cy="365125"/>
            <a:chOff x="2651760" y="2697480"/>
            <a:chExt cx="594360" cy="365760"/>
          </a:xfrm>
        </p:grpSpPr>
        <p:sp>
          <p:nvSpPr>
            <p:cNvPr id="11" name="Isosceles Triangle 10"/>
            <p:cNvSpPr/>
            <p:nvPr/>
          </p:nvSpPr>
          <p:spPr bwMode="auto">
            <a:xfrm>
              <a:off x="2651760" y="269748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83" name="TextBox 31"/>
            <p:cNvSpPr txBox="1">
              <a:spLocks noChangeArrowheads="1"/>
            </p:cNvSpPr>
            <p:nvPr/>
          </p:nvSpPr>
          <p:spPr bwMode="auto">
            <a:xfrm>
              <a:off x="2802890" y="2773998"/>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grpSp>
      <p:grpSp>
        <p:nvGrpSpPr>
          <p:cNvPr id="35854" name="Group 35"/>
          <p:cNvGrpSpPr>
            <a:grpSpLocks/>
          </p:cNvGrpSpPr>
          <p:nvPr/>
        </p:nvGrpSpPr>
        <p:grpSpPr bwMode="auto">
          <a:xfrm>
            <a:off x="6765925" y="2270125"/>
            <a:ext cx="595313" cy="366713"/>
            <a:chOff x="3352800" y="2697480"/>
            <a:chExt cx="594360" cy="365760"/>
          </a:xfrm>
        </p:grpSpPr>
        <p:sp>
          <p:nvSpPr>
            <p:cNvPr id="12" name="Isosceles Triangle 11"/>
            <p:cNvSpPr/>
            <p:nvPr/>
          </p:nvSpPr>
          <p:spPr bwMode="auto">
            <a:xfrm>
              <a:off x="3352800" y="269748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79" name="TextBox 31"/>
            <p:cNvSpPr txBox="1">
              <a:spLocks noChangeArrowheads="1"/>
            </p:cNvSpPr>
            <p:nvPr/>
          </p:nvSpPr>
          <p:spPr bwMode="auto">
            <a:xfrm>
              <a:off x="3489325" y="2774950"/>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5</a:t>
              </a:r>
            </a:p>
          </p:txBody>
        </p:sp>
      </p:grpSp>
      <p:grpSp>
        <p:nvGrpSpPr>
          <p:cNvPr id="35855" name="Group 38"/>
          <p:cNvGrpSpPr>
            <a:grpSpLocks/>
          </p:cNvGrpSpPr>
          <p:nvPr/>
        </p:nvGrpSpPr>
        <p:grpSpPr bwMode="auto">
          <a:xfrm>
            <a:off x="7407275" y="2286000"/>
            <a:ext cx="593725" cy="365125"/>
            <a:chOff x="3733800" y="2727960"/>
            <a:chExt cx="594360" cy="365760"/>
          </a:xfrm>
        </p:grpSpPr>
        <p:sp>
          <p:nvSpPr>
            <p:cNvPr id="13" name="Isosceles Triangle 12"/>
            <p:cNvSpPr/>
            <p:nvPr/>
          </p:nvSpPr>
          <p:spPr bwMode="auto">
            <a:xfrm>
              <a:off x="3733800" y="272796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75" name="TextBox 31"/>
            <p:cNvSpPr txBox="1">
              <a:spLocks noChangeArrowheads="1"/>
            </p:cNvSpPr>
            <p:nvPr/>
          </p:nvSpPr>
          <p:spPr bwMode="auto">
            <a:xfrm>
              <a:off x="3885565" y="2790190"/>
              <a:ext cx="274638" cy="276225"/>
            </a:xfrm>
            <a:prstGeom prst="rect">
              <a:avLst/>
            </a:prstGeom>
            <a:noFill/>
            <a:ln w="9525">
              <a:noFill/>
              <a:miter lim="800000"/>
              <a:headEnd/>
              <a:tailEnd/>
            </a:ln>
          </p:spPr>
          <p:txBody>
            <a:bodyPr>
              <a:spAutoFit/>
            </a:bodyPr>
            <a:lstStyle/>
            <a:p>
              <a:pPr eaLnBrk="0" hangingPunct="0"/>
              <a:r>
                <a:rPr lang="en-GB" sz="1200">
                  <a:solidFill>
                    <a:schemeClr val="bg1"/>
                  </a:solidFill>
                </a:rPr>
                <a:t>6</a:t>
              </a:r>
            </a:p>
          </p:txBody>
        </p:sp>
      </p:grpSp>
      <p:grpSp>
        <p:nvGrpSpPr>
          <p:cNvPr id="35856" name="Group 36"/>
          <p:cNvGrpSpPr>
            <a:grpSpLocks/>
          </p:cNvGrpSpPr>
          <p:nvPr/>
        </p:nvGrpSpPr>
        <p:grpSpPr bwMode="auto">
          <a:xfrm>
            <a:off x="8077835" y="2270760"/>
            <a:ext cx="593725" cy="365125"/>
            <a:chOff x="4160520" y="2697480"/>
            <a:chExt cx="594360" cy="365760"/>
          </a:xfrm>
        </p:grpSpPr>
        <p:sp>
          <p:nvSpPr>
            <p:cNvPr id="14" name="Isosceles Triangle 13"/>
            <p:cNvSpPr/>
            <p:nvPr/>
          </p:nvSpPr>
          <p:spPr bwMode="auto">
            <a:xfrm>
              <a:off x="4160520" y="269748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71" name="TextBox 31"/>
            <p:cNvSpPr txBox="1">
              <a:spLocks noChangeArrowheads="1"/>
            </p:cNvSpPr>
            <p:nvPr/>
          </p:nvSpPr>
          <p:spPr bwMode="auto">
            <a:xfrm>
              <a:off x="4327208" y="2774633"/>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7</a:t>
              </a:r>
            </a:p>
          </p:txBody>
        </p:sp>
      </p:grpSp>
      <p:grpSp>
        <p:nvGrpSpPr>
          <p:cNvPr id="35857" name="Group 37"/>
          <p:cNvGrpSpPr>
            <a:grpSpLocks/>
          </p:cNvGrpSpPr>
          <p:nvPr/>
        </p:nvGrpSpPr>
        <p:grpSpPr bwMode="auto">
          <a:xfrm>
            <a:off x="7848600" y="1265238"/>
            <a:ext cx="593725" cy="365125"/>
            <a:chOff x="4069080" y="1737360"/>
            <a:chExt cx="594360" cy="365760"/>
          </a:xfrm>
        </p:grpSpPr>
        <p:sp>
          <p:nvSpPr>
            <p:cNvPr id="28" name="Isosceles Triangle 27"/>
            <p:cNvSpPr/>
            <p:nvPr/>
          </p:nvSpPr>
          <p:spPr bwMode="auto">
            <a:xfrm>
              <a:off x="4069080" y="173736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dirty="0">
                <a:solidFill>
                  <a:schemeClr val="bg1"/>
                </a:solidFill>
              </a:endParaRPr>
            </a:p>
          </p:txBody>
        </p:sp>
        <p:sp>
          <p:nvSpPr>
            <p:cNvPr id="35867" name="TextBox 31"/>
            <p:cNvSpPr txBox="1">
              <a:spLocks noChangeArrowheads="1"/>
            </p:cNvSpPr>
            <p:nvPr/>
          </p:nvSpPr>
          <p:spPr bwMode="auto">
            <a:xfrm>
              <a:off x="4205288" y="1813560"/>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7</a:t>
              </a:r>
            </a:p>
          </p:txBody>
        </p:sp>
      </p:grpSp>
      <p:sp>
        <p:nvSpPr>
          <p:cNvPr id="35858" name="TextBox 40"/>
          <p:cNvSpPr txBox="1">
            <a:spLocks noChangeArrowheads="1"/>
          </p:cNvSpPr>
          <p:nvPr/>
        </p:nvSpPr>
        <p:spPr bwMode="auto">
          <a:xfrm>
            <a:off x="222250" y="5233988"/>
            <a:ext cx="1938338"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Supplier Bid Team Lead</a:t>
            </a:r>
          </a:p>
        </p:txBody>
      </p:sp>
      <p:sp>
        <p:nvSpPr>
          <p:cNvPr id="35859" name="TextBox 45"/>
          <p:cNvSpPr txBox="1">
            <a:spLocks noChangeArrowheads="1"/>
          </p:cNvSpPr>
          <p:nvPr/>
        </p:nvSpPr>
        <p:spPr bwMode="auto">
          <a:xfrm>
            <a:off x="280988" y="5675313"/>
            <a:ext cx="2087562" cy="457200"/>
          </a:xfrm>
          <a:prstGeom prst="rect">
            <a:avLst/>
          </a:prstGeom>
          <a:noFill/>
          <a:ln w="9525">
            <a:noFill/>
            <a:miter lim="800000"/>
            <a:headEnd/>
            <a:tailEnd/>
          </a:ln>
        </p:spPr>
        <p:txBody>
          <a:bodyPr>
            <a:spAutoFit/>
          </a:bodyPr>
          <a:lstStyle/>
          <a:p>
            <a:pPr eaLnBrk="0" hangingPunct="0"/>
            <a:r>
              <a:rPr lang="en-GB" sz="1200" b="1" u="sng"/>
              <a:t>Frequency of review</a:t>
            </a:r>
          </a:p>
          <a:p>
            <a:pPr eaLnBrk="0" hangingPunct="0"/>
            <a:r>
              <a:rPr lang="en-GB" sz="1200"/>
              <a:t>Daily during Dialogue</a:t>
            </a:r>
          </a:p>
        </p:txBody>
      </p:sp>
      <p:sp>
        <p:nvSpPr>
          <p:cNvPr id="35860" name="TextBox 20"/>
          <p:cNvSpPr txBox="1">
            <a:spLocks noChangeArrowheads="1"/>
          </p:cNvSpPr>
          <p:nvPr/>
        </p:nvSpPr>
        <p:spPr bwMode="auto">
          <a:xfrm>
            <a:off x="2166938" y="5216525"/>
            <a:ext cx="1844675" cy="457200"/>
          </a:xfrm>
          <a:prstGeom prst="rect">
            <a:avLst/>
          </a:prstGeom>
          <a:noFill/>
          <a:ln w="9525">
            <a:noFill/>
            <a:miter lim="800000"/>
            <a:headEnd/>
            <a:tailEnd/>
          </a:ln>
        </p:spPr>
        <p:txBody>
          <a:bodyPr>
            <a:spAutoFit/>
          </a:bodyPr>
          <a:lstStyle/>
          <a:p>
            <a:pPr eaLnBrk="0" hangingPunct="0"/>
            <a:r>
              <a:rPr lang="en-GB" sz="1200" b="1" u="sng"/>
              <a:t>Users</a:t>
            </a:r>
          </a:p>
          <a:p>
            <a:pPr eaLnBrk="0" hangingPunct="0"/>
            <a:r>
              <a:rPr lang="en-GB" sz="1200"/>
              <a:t>Supplier Team</a:t>
            </a:r>
          </a:p>
        </p:txBody>
      </p:sp>
      <p:sp>
        <p:nvSpPr>
          <p:cNvPr id="35861" name="TextBox 21"/>
          <p:cNvSpPr txBox="1">
            <a:spLocks noChangeArrowheads="1"/>
          </p:cNvSpPr>
          <p:nvPr/>
        </p:nvSpPr>
        <p:spPr bwMode="auto">
          <a:xfrm>
            <a:off x="2114550" y="5667375"/>
            <a:ext cx="1570038" cy="457200"/>
          </a:xfrm>
          <a:prstGeom prst="rect">
            <a:avLst/>
          </a:prstGeom>
          <a:noFill/>
          <a:ln w="9525">
            <a:noFill/>
            <a:miter lim="800000"/>
            <a:headEnd/>
            <a:tailEnd/>
          </a:ln>
        </p:spPr>
        <p:txBody>
          <a:bodyPr>
            <a:spAutoFit/>
          </a:bodyPr>
          <a:lstStyle/>
          <a:p>
            <a:pPr eaLnBrk="0" hangingPunct="0"/>
            <a:r>
              <a:rPr lang="en-GB" sz="1200" b="1" u="sng"/>
              <a:t>Audience</a:t>
            </a:r>
          </a:p>
          <a:p>
            <a:pPr eaLnBrk="0" hangingPunct="0"/>
            <a:r>
              <a:rPr lang="en-GB" sz="1200"/>
              <a:t>Procurement Team</a:t>
            </a:r>
          </a:p>
        </p:txBody>
      </p:sp>
      <p:sp>
        <p:nvSpPr>
          <p:cNvPr id="35862" name="TextBox 40"/>
          <p:cNvSpPr txBox="1">
            <a:spLocks noChangeArrowheads="1"/>
          </p:cNvSpPr>
          <p:nvPr/>
        </p:nvSpPr>
        <p:spPr bwMode="auto">
          <a:xfrm>
            <a:off x="3144838" y="4221163"/>
            <a:ext cx="2819400" cy="1200150"/>
          </a:xfrm>
          <a:prstGeom prst="rect">
            <a:avLst/>
          </a:prstGeom>
          <a:noFill/>
          <a:ln w="9525">
            <a:noFill/>
            <a:miter lim="800000"/>
            <a:headEnd/>
            <a:tailEnd/>
          </a:ln>
        </p:spPr>
        <p:txBody>
          <a:bodyPr>
            <a:spAutoFit/>
          </a:bodyPr>
          <a:lstStyle/>
          <a:p>
            <a:pPr>
              <a:buFontTx/>
              <a:buAutoNum type="arabicPeriod"/>
            </a:pPr>
            <a:r>
              <a:rPr lang="en-GB" sz="1200"/>
              <a:t>Insert the date that the concern was raised</a:t>
            </a:r>
          </a:p>
          <a:p>
            <a:pPr>
              <a:buFontTx/>
              <a:buAutoNum type="arabicPeriod"/>
            </a:pPr>
            <a:r>
              <a:rPr lang="en-GB" sz="1200"/>
              <a:t>Highlight the concern</a:t>
            </a:r>
          </a:p>
          <a:p>
            <a:pPr>
              <a:buFontTx/>
              <a:buAutoNum type="arabicPeriod"/>
            </a:pPr>
            <a:r>
              <a:rPr lang="en-GB" sz="1200"/>
              <a:t>Include the cause for the concern</a:t>
            </a:r>
          </a:p>
          <a:p>
            <a:pPr>
              <a:buFontTx/>
              <a:buAutoNum type="arabicPeriod"/>
            </a:pPr>
            <a:r>
              <a:rPr lang="en-GB" sz="1200"/>
              <a:t>Highlight the countermeasure for the concern</a:t>
            </a:r>
          </a:p>
        </p:txBody>
      </p:sp>
      <p:sp>
        <p:nvSpPr>
          <p:cNvPr id="35863" name="TextBox 42"/>
          <p:cNvSpPr txBox="1">
            <a:spLocks noChangeArrowheads="1"/>
          </p:cNvSpPr>
          <p:nvPr/>
        </p:nvSpPr>
        <p:spPr bwMode="auto">
          <a:xfrm>
            <a:off x="6037263" y="4206875"/>
            <a:ext cx="2178050" cy="646113"/>
          </a:xfrm>
          <a:prstGeom prst="rect">
            <a:avLst/>
          </a:prstGeom>
          <a:noFill/>
          <a:ln w="9525">
            <a:noFill/>
            <a:miter lim="800000"/>
            <a:headEnd/>
            <a:tailEnd/>
          </a:ln>
        </p:spPr>
        <p:txBody>
          <a:bodyPr>
            <a:spAutoFit/>
          </a:bodyPr>
          <a:lstStyle/>
          <a:p>
            <a:pPr marL="228600" indent="-228600">
              <a:buFont typeface="Arial" charset="0"/>
              <a:buAutoNum type="arabicPeriod" startAt="5"/>
            </a:pPr>
            <a:r>
              <a:rPr lang="en-GB" sz="1200"/>
              <a:t>Who is responsible </a:t>
            </a:r>
          </a:p>
          <a:p>
            <a:pPr marL="228600" indent="-228600">
              <a:buFont typeface="Arial" charset="0"/>
              <a:buAutoNum type="arabicPeriod" startAt="5"/>
            </a:pPr>
            <a:r>
              <a:rPr lang="en-GB" sz="1200"/>
              <a:t>Date for review</a:t>
            </a:r>
          </a:p>
          <a:p>
            <a:pPr marL="228600" indent="-228600">
              <a:buFont typeface="Arial" charset="0"/>
              <a:buAutoNum type="arabicPeriod" startAt="5"/>
            </a:pPr>
            <a:r>
              <a:rPr lang="en-GB" sz="1200"/>
              <a:t>Status of the concern:</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a:stretch>
            <a:fillRect/>
          </a:stretch>
        </p:blipFill>
        <p:spPr bwMode="auto">
          <a:xfrm>
            <a:off x="182880" y="923925"/>
            <a:ext cx="8747760" cy="2931795"/>
          </a:xfrm>
          <a:prstGeom prst="rect">
            <a:avLst/>
          </a:prstGeom>
          <a:noFill/>
          <a:ln w="9525">
            <a:solidFill>
              <a:schemeClr val="tx1"/>
            </a:solidFill>
            <a:miter lim="800000"/>
            <a:headEnd/>
            <a:tailEnd/>
          </a:ln>
        </p:spPr>
      </p:pic>
      <p:sp>
        <p:nvSpPr>
          <p:cNvPr id="36867" name="Title 3"/>
          <p:cNvSpPr>
            <a:spLocks noGrp="1"/>
          </p:cNvSpPr>
          <p:nvPr>
            <p:ph type="title" idx="4294967295"/>
          </p:nvPr>
        </p:nvSpPr>
        <p:spPr/>
        <p:txBody>
          <a:bodyPr/>
          <a:lstStyle/>
          <a:p>
            <a:pPr eaLnBrk="1" hangingPunct="1"/>
            <a:r>
              <a:rPr lang="en-GB" b="1" smtClean="0"/>
              <a:t>2.7 Supplier De-Selection Register</a:t>
            </a:r>
          </a:p>
        </p:txBody>
      </p:sp>
      <p:sp>
        <p:nvSpPr>
          <p:cNvPr id="6" name="Footer Placeholder 5"/>
          <p:cNvSpPr txBox="1">
            <a:spLocks noGrp="1"/>
          </p:cNvSpPr>
          <p:nvPr/>
        </p:nvSpPr>
        <p:spPr>
          <a:xfrm>
            <a:off x="3175000" y="6350000"/>
            <a:ext cx="2540000" cy="254000"/>
          </a:xfrm>
          <a:prstGeom prst="rect">
            <a:avLst/>
          </a:prstGeom>
          <a:noFill/>
        </p:spPr>
        <p:txBody>
          <a:bodyPr anchor="ctr"/>
          <a:lstStyle/>
          <a:p>
            <a:pPr algn="ctr" eaLnBrk="0" hangingPunct="0">
              <a:defRPr/>
            </a:pPr>
            <a:r>
              <a:rPr lang="en-GB" sz="1200">
                <a:solidFill>
                  <a:schemeClr val="tx1">
                    <a:tint val="75000"/>
                  </a:schemeClr>
                </a:solidFill>
              </a:rPr>
              <a:t>UNCLASSIFIED</a:t>
            </a:r>
          </a:p>
        </p:txBody>
      </p:sp>
      <p:sp>
        <p:nvSpPr>
          <p:cNvPr id="36869" name="TextBox 14"/>
          <p:cNvSpPr txBox="1">
            <a:spLocks noChangeArrowheads="1"/>
          </p:cNvSpPr>
          <p:nvPr/>
        </p:nvSpPr>
        <p:spPr bwMode="auto">
          <a:xfrm>
            <a:off x="2239963" y="2759075"/>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sp>
        <p:nvSpPr>
          <p:cNvPr id="38918" name="TextBox 23"/>
          <p:cNvSpPr txBox="1">
            <a:spLocks noChangeArrowheads="1"/>
          </p:cNvSpPr>
          <p:nvPr/>
        </p:nvSpPr>
        <p:spPr bwMode="auto">
          <a:xfrm>
            <a:off x="7580313" y="4338638"/>
            <a:ext cx="1563687" cy="457200"/>
          </a:xfrm>
          <a:prstGeom prst="rect">
            <a:avLst/>
          </a:prstGeom>
          <a:noFill/>
          <a:ln w="9525">
            <a:noFill/>
            <a:miter lim="800000"/>
            <a:headEnd/>
            <a:tailEnd/>
          </a:ln>
        </p:spPr>
        <p:txBody>
          <a:bodyPr>
            <a:spAutoFit/>
          </a:bodyPr>
          <a:lstStyle/>
          <a:p>
            <a:pPr eaLnBrk="0" hangingPunct="0">
              <a:defRPr/>
            </a:pPr>
            <a:r>
              <a:rPr lang="en-GB" sz="1200" b="1" u="sng" dirty="0">
                <a:latin typeface="+mn-lt"/>
              </a:rPr>
              <a:t>Users</a:t>
            </a:r>
          </a:p>
          <a:p>
            <a:pPr eaLnBrk="0" hangingPunct="0">
              <a:defRPr/>
            </a:pPr>
            <a:r>
              <a:rPr lang="en-GB" sz="1200" dirty="0">
                <a:latin typeface="+mn-lt"/>
              </a:rPr>
              <a:t>Project team</a:t>
            </a:r>
          </a:p>
        </p:txBody>
      </p:sp>
      <p:sp>
        <p:nvSpPr>
          <p:cNvPr id="36871" name="TextBox 25"/>
          <p:cNvSpPr txBox="1">
            <a:spLocks noChangeArrowheads="1"/>
          </p:cNvSpPr>
          <p:nvPr/>
        </p:nvSpPr>
        <p:spPr bwMode="auto">
          <a:xfrm>
            <a:off x="5861050" y="4316413"/>
            <a:ext cx="1939925"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Performance Lead</a:t>
            </a:r>
          </a:p>
        </p:txBody>
      </p:sp>
      <p:sp>
        <p:nvSpPr>
          <p:cNvPr id="36872" name="TextBox 8"/>
          <p:cNvSpPr txBox="1">
            <a:spLocks noChangeArrowheads="1"/>
          </p:cNvSpPr>
          <p:nvPr/>
        </p:nvSpPr>
        <p:spPr bwMode="auto">
          <a:xfrm>
            <a:off x="190500" y="3929063"/>
            <a:ext cx="5484813" cy="2154237"/>
          </a:xfrm>
          <a:prstGeom prst="rect">
            <a:avLst/>
          </a:prstGeom>
          <a:noFill/>
          <a:ln w="9525">
            <a:noFill/>
            <a:miter lim="800000"/>
            <a:headEnd/>
            <a:tailEnd/>
          </a:ln>
        </p:spPr>
        <p:txBody>
          <a:bodyPr>
            <a:spAutoFit/>
          </a:bodyPr>
          <a:lstStyle/>
          <a:p>
            <a:pPr marL="228600" indent="-228600" eaLnBrk="0" hangingPunct="0"/>
            <a:r>
              <a:rPr lang="en-GB" sz="1400" b="1" dirty="0"/>
              <a:t>How to use</a:t>
            </a:r>
          </a:p>
          <a:p>
            <a:pPr marL="228600" indent="-228600" eaLnBrk="0" hangingPunct="0">
              <a:buFont typeface="Arial" charset="0"/>
              <a:buNone/>
            </a:pPr>
            <a:r>
              <a:rPr lang="en-GB" sz="1200" dirty="0"/>
              <a:t>Print and display this template in the </a:t>
            </a:r>
            <a:r>
              <a:rPr lang="en-GB" sz="1200" dirty="0" smtClean="0"/>
              <a:t>project </a:t>
            </a:r>
            <a:r>
              <a:rPr lang="en-GB" sz="1200" dirty="0"/>
              <a:t>room.</a:t>
            </a:r>
          </a:p>
          <a:p>
            <a:pPr marL="228600" indent="-228600" eaLnBrk="0" hangingPunct="0">
              <a:buFont typeface="Arial" charset="0"/>
              <a:buNone/>
            </a:pPr>
            <a:endParaRPr lang="en-GB" sz="1200" dirty="0"/>
          </a:p>
          <a:p>
            <a:pPr marL="228600" indent="-228600" eaLnBrk="0" hangingPunct="0">
              <a:buFont typeface="Arial" charset="0"/>
              <a:buNone/>
            </a:pPr>
            <a:r>
              <a:rPr lang="en-GB" sz="1200" dirty="0"/>
              <a:t>Areas should be populated as follows</a:t>
            </a:r>
          </a:p>
          <a:p>
            <a:pPr marL="228600" indent="-228600" eaLnBrk="0" hangingPunct="0">
              <a:buFont typeface="Arial" charset="0"/>
              <a:buAutoNum type="arabicPeriod"/>
            </a:pPr>
            <a:r>
              <a:rPr lang="en-GB" sz="1200" dirty="0"/>
              <a:t>Supplier Name</a:t>
            </a:r>
          </a:p>
          <a:p>
            <a:pPr marL="228600" indent="-228600" eaLnBrk="0" hangingPunct="0">
              <a:buFont typeface="Arial" charset="0"/>
              <a:buAutoNum type="arabicPeriod"/>
            </a:pPr>
            <a:r>
              <a:rPr lang="en-GB" sz="1200" dirty="0"/>
              <a:t>Date Supplier deselected</a:t>
            </a:r>
          </a:p>
          <a:p>
            <a:pPr marL="228600" indent="-228600" eaLnBrk="0" hangingPunct="0">
              <a:buFont typeface="Arial" charset="0"/>
              <a:buAutoNum type="arabicPeriod"/>
            </a:pPr>
            <a:r>
              <a:rPr lang="en-GB" sz="1200" dirty="0"/>
              <a:t>Note whether the supplier self deselected or were deselected by the evaluation team</a:t>
            </a:r>
          </a:p>
          <a:p>
            <a:pPr marL="228600" indent="-228600" eaLnBrk="0" hangingPunct="0">
              <a:buFont typeface="Arial" charset="0"/>
              <a:buAutoNum type="arabicPeriod"/>
            </a:pPr>
            <a:r>
              <a:rPr lang="en-GB" sz="1200" dirty="0"/>
              <a:t>Note the reason the supplier was deselected</a:t>
            </a:r>
          </a:p>
          <a:p>
            <a:pPr marL="228600" indent="-228600" eaLnBrk="0" hangingPunct="0">
              <a:buFont typeface="Arial" charset="0"/>
              <a:buAutoNum type="arabicPeriod"/>
            </a:pPr>
            <a:r>
              <a:rPr lang="en-GB" sz="1200" dirty="0"/>
              <a:t>Note any follow up action required by the Procurement Team</a:t>
            </a:r>
          </a:p>
          <a:p>
            <a:pPr marL="228600" indent="-228600" eaLnBrk="0" hangingPunct="0">
              <a:buFont typeface="Arial" charset="0"/>
              <a:buAutoNum type="arabicPeriod"/>
            </a:pPr>
            <a:r>
              <a:rPr lang="en-GB" sz="1200" dirty="0"/>
              <a:t>Note whether this follow up action is ongoing (open) or completed (closed).</a:t>
            </a:r>
          </a:p>
        </p:txBody>
      </p:sp>
      <p:grpSp>
        <p:nvGrpSpPr>
          <p:cNvPr id="36873" name="Group 10"/>
          <p:cNvGrpSpPr>
            <a:grpSpLocks/>
          </p:cNvGrpSpPr>
          <p:nvPr/>
        </p:nvGrpSpPr>
        <p:grpSpPr bwMode="auto">
          <a:xfrm>
            <a:off x="665163" y="2005965"/>
            <a:ext cx="712787" cy="474663"/>
            <a:chOff x="169" y="2596"/>
            <a:chExt cx="449" cy="299"/>
          </a:xfrm>
        </p:grpSpPr>
        <p:sp>
          <p:nvSpPr>
            <p:cNvPr id="14" name="Isosceles Triangle 13"/>
            <p:cNvSpPr/>
            <p:nvPr/>
          </p:nvSpPr>
          <p:spPr bwMode="auto">
            <a:xfrm>
              <a:off x="209" y="2619"/>
              <a:ext cx="374"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904" name="TextBox 10"/>
            <p:cNvSpPr txBox="1">
              <a:spLocks noChangeArrowheads="1"/>
            </p:cNvSpPr>
            <p:nvPr/>
          </p:nvSpPr>
          <p:spPr bwMode="auto">
            <a:xfrm>
              <a:off x="306" y="2668"/>
              <a:ext cx="172" cy="174"/>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36874" name="Group 15"/>
          <p:cNvGrpSpPr>
            <a:grpSpLocks/>
          </p:cNvGrpSpPr>
          <p:nvPr/>
        </p:nvGrpSpPr>
        <p:grpSpPr bwMode="auto">
          <a:xfrm>
            <a:off x="2204720" y="2006600"/>
            <a:ext cx="708025" cy="476250"/>
            <a:chOff x="714" y="3283"/>
            <a:chExt cx="446" cy="300"/>
          </a:xfrm>
        </p:grpSpPr>
        <p:sp>
          <p:nvSpPr>
            <p:cNvPr id="2"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900"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sp>
        <p:nvSpPr>
          <p:cNvPr id="36875" name="TextBox 10"/>
          <p:cNvSpPr txBox="1">
            <a:spLocks noChangeArrowheads="1"/>
          </p:cNvSpPr>
          <p:nvPr/>
        </p:nvSpPr>
        <p:spPr bwMode="auto">
          <a:xfrm>
            <a:off x="2827338" y="5334000"/>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grpSp>
        <p:nvGrpSpPr>
          <p:cNvPr id="36876" name="Group 24"/>
          <p:cNvGrpSpPr>
            <a:grpSpLocks/>
          </p:cNvGrpSpPr>
          <p:nvPr/>
        </p:nvGrpSpPr>
        <p:grpSpPr bwMode="auto">
          <a:xfrm>
            <a:off x="2946718" y="2018983"/>
            <a:ext cx="708025" cy="476250"/>
            <a:chOff x="714" y="3283"/>
            <a:chExt cx="446" cy="300"/>
          </a:xfrm>
        </p:grpSpPr>
        <p:sp>
          <p:nvSpPr>
            <p:cNvPr id="3"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896"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grpSp>
      <p:grpSp>
        <p:nvGrpSpPr>
          <p:cNvPr id="36877" name="Group 29"/>
          <p:cNvGrpSpPr>
            <a:grpSpLocks/>
          </p:cNvGrpSpPr>
          <p:nvPr/>
        </p:nvGrpSpPr>
        <p:grpSpPr bwMode="auto">
          <a:xfrm>
            <a:off x="4298633" y="2001838"/>
            <a:ext cx="708025" cy="476250"/>
            <a:chOff x="714" y="3283"/>
            <a:chExt cx="446" cy="300"/>
          </a:xfrm>
        </p:grpSpPr>
        <p:sp>
          <p:nvSpPr>
            <p:cNvPr id="4"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892"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grpSp>
      <p:grpSp>
        <p:nvGrpSpPr>
          <p:cNvPr id="36878" name="Group 34"/>
          <p:cNvGrpSpPr>
            <a:grpSpLocks/>
          </p:cNvGrpSpPr>
          <p:nvPr/>
        </p:nvGrpSpPr>
        <p:grpSpPr bwMode="auto">
          <a:xfrm>
            <a:off x="6587490" y="2003743"/>
            <a:ext cx="708025" cy="476250"/>
            <a:chOff x="714" y="3283"/>
            <a:chExt cx="446" cy="300"/>
          </a:xfrm>
        </p:grpSpPr>
        <p:sp>
          <p:nvSpPr>
            <p:cNvPr id="5"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888"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dirty="0">
                  <a:solidFill>
                    <a:schemeClr val="bg1"/>
                  </a:solidFill>
                </a:rPr>
                <a:t>5</a:t>
              </a:r>
            </a:p>
          </p:txBody>
        </p:sp>
      </p:grpSp>
      <p:grpSp>
        <p:nvGrpSpPr>
          <p:cNvPr id="36879" name="Group 39"/>
          <p:cNvGrpSpPr>
            <a:grpSpLocks/>
          </p:cNvGrpSpPr>
          <p:nvPr/>
        </p:nvGrpSpPr>
        <p:grpSpPr bwMode="auto">
          <a:xfrm>
            <a:off x="8026400" y="2006918"/>
            <a:ext cx="708025" cy="476250"/>
            <a:chOff x="714" y="3283"/>
            <a:chExt cx="446" cy="300"/>
          </a:xfrm>
        </p:grpSpPr>
        <p:sp>
          <p:nvSpPr>
            <p:cNvPr id="16"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6884"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6</a:t>
              </a:r>
            </a:p>
          </p:txBody>
        </p:sp>
      </p:grpSp>
      <p:sp>
        <p:nvSpPr>
          <p:cNvPr id="36880" name="TextBox 21"/>
          <p:cNvSpPr txBox="1">
            <a:spLocks noChangeArrowheads="1"/>
          </p:cNvSpPr>
          <p:nvPr/>
        </p:nvSpPr>
        <p:spPr bwMode="auto">
          <a:xfrm>
            <a:off x="7573963" y="5005388"/>
            <a:ext cx="1570037" cy="639762"/>
          </a:xfrm>
          <a:prstGeom prst="rect">
            <a:avLst/>
          </a:prstGeom>
          <a:noFill/>
          <a:ln w="9525">
            <a:noFill/>
            <a:miter lim="800000"/>
            <a:headEnd/>
            <a:tailEnd/>
          </a:ln>
        </p:spPr>
        <p:txBody>
          <a:bodyPr>
            <a:spAutoFit/>
          </a:bodyPr>
          <a:lstStyle/>
          <a:p>
            <a:pPr eaLnBrk="0" hangingPunct="0"/>
            <a:r>
              <a:rPr lang="en-GB" sz="1200" b="1" u="sng"/>
              <a:t>Audience</a:t>
            </a:r>
          </a:p>
          <a:p>
            <a:pPr eaLnBrk="0" hangingPunct="0"/>
            <a:r>
              <a:rPr lang="en-GB" sz="1200"/>
              <a:t>Project SRO</a:t>
            </a:r>
          </a:p>
          <a:p>
            <a:pPr eaLnBrk="0" hangingPunct="0"/>
            <a:r>
              <a:rPr lang="en-GB" sz="1200"/>
              <a:t>Key stakeholders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1"/>
          <p:cNvPicPr>
            <a:picLocks noGrp="1" noChangeAspect="1" noChangeArrowheads="1"/>
          </p:cNvPicPr>
          <p:nvPr>
            <p:ph sz="half" idx="1"/>
          </p:nvPr>
        </p:nvPicPr>
        <p:blipFill>
          <a:blip r:embed="rId2" cstate="print"/>
          <a:srcRect/>
          <a:stretch>
            <a:fillRect/>
          </a:stretch>
        </p:blipFill>
        <p:spPr>
          <a:xfrm>
            <a:off x="501650" y="1143000"/>
            <a:ext cx="4140200" cy="4770438"/>
          </a:xfrm>
          <a:noFill/>
          <a:ln>
            <a:solidFill>
              <a:schemeClr val="tx1"/>
            </a:solidFill>
          </a:ln>
        </p:spPr>
      </p:pic>
      <p:sp>
        <p:nvSpPr>
          <p:cNvPr id="28675" name="Content Placeholder 2"/>
          <p:cNvSpPr>
            <a:spLocks noGrp="1"/>
          </p:cNvSpPr>
          <p:nvPr>
            <p:ph sz="half" idx="2"/>
          </p:nvPr>
        </p:nvSpPr>
        <p:spPr>
          <a:xfrm>
            <a:off x="4794250" y="1119188"/>
            <a:ext cx="4140200" cy="4778375"/>
          </a:xfrm>
        </p:spPr>
        <p:txBody>
          <a:bodyPr/>
          <a:lstStyle/>
          <a:p>
            <a:pPr marL="0" indent="0">
              <a:lnSpc>
                <a:spcPct val="100000"/>
              </a:lnSpc>
            </a:pPr>
            <a:r>
              <a:rPr lang="en-GB" sz="1200" b="1" u="sng" dirty="0" smtClean="0"/>
              <a:t>How to use</a:t>
            </a:r>
          </a:p>
          <a:p>
            <a:pPr marL="0" indent="0">
              <a:lnSpc>
                <a:spcPct val="100000"/>
              </a:lnSpc>
            </a:pPr>
            <a:r>
              <a:rPr lang="en-GB" sz="1200" dirty="0" smtClean="0"/>
              <a:t>Draw template on flip chart paper and display in the briefing  and dialogue rooms</a:t>
            </a:r>
          </a:p>
          <a:p>
            <a:pPr marL="0" indent="0">
              <a:lnSpc>
                <a:spcPct val="100000"/>
              </a:lnSpc>
            </a:pPr>
            <a:endParaRPr lang="en-GB" sz="1200" dirty="0" smtClean="0"/>
          </a:p>
          <a:p>
            <a:pPr marL="0" indent="0">
              <a:lnSpc>
                <a:spcPct val="100000"/>
              </a:lnSpc>
              <a:buFontTx/>
              <a:buAutoNum type="arabicPeriod"/>
            </a:pPr>
            <a:r>
              <a:rPr lang="en-GB" sz="1200" dirty="0" smtClean="0"/>
              <a:t>Today's date</a:t>
            </a:r>
          </a:p>
          <a:p>
            <a:pPr marL="0" indent="0">
              <a:lnSpc>
                <a:spcPct val="100000"/>
              </a:lnSpc>
              <a:buFontTx/>
              <a:buAutoNum type="arabicPeriod"/>
            </a:pPr>
            <a:r>
              <a:rPr lang="en-GB" sz="1200" dirty="0" smtClean="0"/>
              <a:t>Detail the customer  needs statement from the business</a:t>
            </a:r>
          </a:p>
          <a:p>
            <a:pPr marL="0" indent="0">
              <a:lnSpc>
                <a:spcPct val="100000"/>
              </a:lnSpc>
            </a:pPr>
            <a:endParaRPr lang="en-GB" sz="1200" dirty="0" smtClean="0"/>
          </a:p>
          <a:p>
            <a:pPr marL="0" indent="0"/>
            <a:endParaRPr lang="en-GB" dirty="0" smtClean="0"/>
          </a:p>
          <a:p>
            <a:pPr marL="0" indent="0"/>
            <a:endParaRPr lang="en-GB" dirty="0" smtClean="0"/>
          </a:p>
          <a:p>
            <a:pPr marL="0" indent="0"/>
            <a:endParaRPr lang="en-GB" dirty="0" smtClean="0"/>
          </a:p>
          <a:p>
            <a:pPr marL="0" indent="0"/>
            <a:endParaRPr lang="en-GB" dirty="0" smtClean="0"/>
          </a:p>
          <a:p>
            <a:pPr marL="0" indent="0"/>
            <a:endParaRPr lang="en-GB" dirty="0" smtClean="0"/>
          </a:p>
          <a:p>
            <a:pPr marL="0" indent="0"/>
            <a:endParaRPr lang="en-GB" dirty="0" smtClean="0"/>
          </a:p>
          <a:p>
            <a:pPr marL="0" indent="0"/>
            <a:endParaRPr lang="en-GB" dirty="0" smtClean="0"/>
          </a:p>
        </p:txBody>
      </p:sp>
      <p:sp>
        <p:nvSpPr>
          <p:cNvPr id="28676" name="Title 3"/>
          <p:cNvSpPr>
            <a:spLocks noGrp="1"/>
          </p:cNvSpPr>
          <p:nvPr>
            <p:ph type="title"/>
          </p:nvPr>
        </p:nvSpPr>
        <p:spPr/>
        <p:txBody>
          <a:bodyPr/>
          <a:lstStyle/>
          <a:p>
            <a:r>
              <a:rPr lang="en-GB" b="1" smtClean="0"/>
              <a:t>2.5 Customer Needs Statement</a:t>
            </a:r>
          </a:p>
        </p:txBody>
      </p:sp>
      <p:sp>
        <p:nvSpPr>
          <p:cNvPr id="6" name="Footer Placeholder 5"/>
          <p:cNvSpPr>
            <a:spLocks noGrp="1"/>
          </p:cNvSpPr>
          <p:nvPr>
            <p:ph type="ftr" sz="quarter" idx="10"/>
          </p:nvPr>
        </p:nvSpPr>
        <p:spPr/>
        <p:txBody>
          <a:bodyPr/>
          <a:lstStyle/>
          <a:p>
            <a:pPr>
              <a:defRPr/>
            </a:pPr>
            <a:r>
              <a:rPr lang="en-GB" smtClean="0"/>
              <a:t>UNCLASSIFIED</a:t>
            </a:r>
            <a:endParaRPr lang="en-GB"/>
          </a:p>
        </p:txBody>
      </p:sp>
      <p:grpSp>
        <p:nvGrpSpPr>
          <p:cNvPr id="2" name="Group 13"/>
          <p:cNvGrpSpPr>
            <a:grpSpLocks/>
          </p:cNvGrpSpPr>
          <p:nvPr/>
        </p:nvGrpSpPr>
        <p:grpSpPr bwMode="auto">
          <a:xfrm>
            <a:off x="1189038" y="2636838"/>
            <a:ext cx="593725" cy="368300"/>
            <a:chOff x="731520" y="2362200"/>
            <a:chExt cx="594360" cy="368300"/>
          </a:xfrm>
        </p:grpSpPr>
        <p:sp>
          <p:nvSpPr>
            <p:cNvPr id="11" name="Isosceles Triangle 10"/>
            <p:cNvSpPr/>
            <p:nvPr/>
          </p:nvSpPr>
          <p:spPr bwMode="auto">
            <a:xfrm>
              <a:off x="731520" y="2362200"/>
              <a:ext cx="594360" cy="365760"/>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28691" name="TextBox 11"/>
            <p:cNvSpPr txBox="1">
              <a:spLocks noChangeArrowheads="1"/>
            </p:cNvSpPr>
            <p:nvPr/>
          </p:nvSpPr>
          <p:spPr bwMode="auto">
            <a:xfrm>
              <a:off x="868363" y="2454275"/>
              <a:ext cx="274637" cy="276225"/>
            </a:xfrm>
            <a:prstGeom prst="rect">
              <a:avLst/>
            </a:prstGeom>
            <a:noFill/>
            <a:ln w="9525">
              <a:noFill/>
              <a:miter lim="800000"/>
              <a:headEnd/>
              <a:tailEnd/>
            </a:ln>
          </p:spPr>
          <p:txBody>
            <a:bodyPr>
              <a:spAutoFit/>
            </a:bodyPr>
            <a:lstStyle/>
            <a:p>
              <a:r>
                <a:rPr lang="en-GB" sz="1200">
                  <a:solidFill>
                    <a:schemeClr val="bg1"/>
                  </a:solidFill>
                </a:rPr>
                <a:t>1</a:t>
              </a:r>
            </a:p>
          </p:txBody>
        </p:sp>
      </p:grpSp>
      <p:sp>
        <p:nvSpPr>
          <p:cNvPr id="19476" name="TextBox 14"/>
          <p:cNvSpPr txBox="1">
            <a:spLocks noChangeArrowheads="1"/>
          </p:cNvSpPr>
          <p:nvPr/>
        </p:nvSpPr>
        <p:spPr bwMode="auto">
          <a:xfrm>
            <a:off x="4875213" y="3956050"/>
            <a:ext cx="1874837" cy="460375"/>
          </a:xfrm>
          <a:prstGeom prst="rect">
            <a:avLst/>
          </a:prstGeom>
          <a:noFill/>
          <a:ln w="9525">
            <a:noFill/>
            <a:miter lim="800000"/>
            <a:headEnd/>
            <a:tailEnd/>
          </a:ln>
        </p:spPr>
        <p:txBody>
          <a:bodyPr>
            <a:spAutoFit/>
          </a:bodyPr>
          <a:lstStyle/>
          <a:p>
            <a:pPr>
              <a:defRPr/>
            </a:pPr>
            <a:r>
              <a:rPr lang="en-GB" sz="1200" b="1" u="sng" dirty="0">
                <a:latin typeface="+mn-lt"/>
              </a:rPr>
              <a:t>Owner</a:t>
            </a:r>
          </a:p>
          <a:p>
            <a:pPr>
              <a:defRPr/>
            </a:pPr>
            <a:r>
              <a:rPr lang="en-GB" sz="1200" dirty="0">
                <a:latin typeface="+mn-lt"/>
              </a:rPr>
              <a:t>Hub data manager</a:t>
            </a:r>
          </a:p>
        </p:txBody>
      </p:sp>
      <p:sp>
        <p:nvSpPr>
          <p:cNvPr id="19477" name="TextBox 15"/>
          <p:cNvSpPr txBox="1">
            <a:spLocks noChangeArrowheads="1"/>
          </p:cNvSpPr>
          <p:nvPr/>
        </p:nvSpPr>
        <p:spPr bwMode="auto">
          <a:xfrm>
            <a:off x="4725988" y="5081588"/>
            <a:ext cx="2149475" cy="461962"/>
          </a:xfrm>
          <a:prstGeom prst="rect">
            <a:avLst/>
          </a:prstGeom>
          <a:noFill/>
          <a:ln w="9525">
            <a:noFill/>
            <a:miter lim="800000"/>
            <a:headEnd/>
            <a:tailEnd/>
          </a:ln>
        </p:spPr>
        <p:txBody>
          <a:bodyPr>
            <a:spAutoFit/>
          </a:bodyPr>
          <a:lstStyle/>
          <a:p>
            <a:pPr>
              <a:defRPr/>
            </a:pPr>
            <a:r>
              <a:rPr lang="en-GB" sz="1200" b="1" u="sng" dirty="0">
                <a:latin typeface="+mn-lt"/>
              </a:rPr>
              <a:t>Frequency of review</a:t>
            </a:r>
          </a:p>
          <a:p>
            <a:pPr>
              <a:defRPr/>
            </a:pPr>
            <a:r>
              <a:rPr lang="en-GB" sz="1200" dirty="0">
                <a:latin typeface="+mn-lt"/>
              </a:rPr>
              <a:t>As part of the daily  meeting</a:t>
            </a:r>
          </a:p>
        </p:txBody>
      </p:sp>
      <p:sp>
        <p:nvSpPr>
          <p:cNvPr id="19478" name="TextBox 16"/>
          <p:cNvSpPr txBox="1">
            <a:spLocks noChangeArrowheads="1"/>
          </p:cNvSpPr>
          <p:nvPr/>
        </p:nvSpPr>
        <p:spPr bwMode="auto">
          <a:xfrm>
            <a:off x="6950075" y="3954463"/>
            <a:ext cx="1919288" cy="646112"/>
          </a:xfrm>
          <a:prstGeom prst="rect">
            <a:avLst/>
          </a:prstGeom>
          <a:noFill/>
          <a:ln w="9525">
            <a:noFill/>
            <a:miter lim="800000"/>
            <a:headEnd/>
            <a:tailEnd/>
          </a:ln>
        </p:spPr>
        <p:txBody>
          <a:bodyPr>
            <a:spAutoFit/>
          </a:bodyPr>
          <a:lstStyle/>
          <a:p>
            <a:pPr>
              <a:defRPr/>
            </a:pPr>
            <a:r>
              <a:rPr lang="en-GB" sz="1200" b="1" u="sng" dirty="0">
                <a:latin typeface="+mn-lt"/>
              </a:rPr>
              <a:t>Users</a:t>
            </a:r>
          </a:p>
          <a:p>
            <a:pPr>
              <a:defRPr/>
            </a:pPr>
            <a:r>
              <a:rPr lang="en-GB" sz="1200" dirty="0">
                <a:latin typeface="+mn-lt"/>
              </a:rPr>
              <a:t>Project Lead</a:t>
            </a:r>
          </a:p>
          <a:p>
            <a:pPr>
              <a:defRPr/>
            </a:pPr>
            <a:r>
              <a:rPr lang="en-GB" sz="1200" dirty="0">
                <a:latin typeface="+mn-lt"/>
              </a:rPr>
              <a:t>Project team</a:t>
            </a:r>
          </a:p>
        </p:txBody>
      </p:sp>
      <p:sp>
        <p:nvSpPr>
          <p:cNvPr id="28682" name="TextBox 21"/>
          <p:cNvSpPr txBox="1">
            <a:spLocks noChangeArrowheads="1"/>
          </p:cNvSpPr>
          <p:nvPr/>
        </p:nvSpPr>
        <p:spPr bwMode="auto">
          <a:xfrm>
            <a:off x="6919913" y="4724400"/>
            <a:ext cx="1570037" cy="830263"/>
          </a:xfrm>
          <a:prstGeom prst="rect">
            <a:avLst/>
          </a:prstGeom>
          <a:noFill/>
          <a:ln w="9525">
            <a:noFill/>
            <a:miter lim="800000"/>
            <a:headEnd/>
            <a:tailEnd/>
          </a:ln>
        </p:spPr>
        <p:txBody>
          <a:bodyPr>
            <a:spAutoFit/>
          </a:bodyPr>
          <a:lstStyle/>
          <a:p>
            <a:pPr eaLnBrk="0" hangingPunct="0"/>
            <a:r>
              <a:rPr lang="en-GB" sz="1200" b="1" u="sng"/>
              <a:t>Audience</a:t>
            </a:r>
            <a:endParaRPr lang="en-GB" sz="1200"/>
          </a:p>
          <a:p>
            <a:pPr eaLnBrk="0" hangingPunct="0"/>
            <a:r>
              <a:rPr lang="en-GB" sz="1200"/>
              <a:t>Project SRO</a:t>
            </a:r>
          </a:p>
          <a:p>
            <a:pPr eaLnBrk="0" hangingPunct="0"/>
            <a:r>
              <a:rPr lang="en-GB" sz="1200"/>
              <a:t>Key stakeholders</a:t>
            </a:r>
          </a:p>
          <a:p>
            <a:pPr eaLnBrk="0" hangingPunct="0"/>
            <a:endParaRPr lang="en-GB" sz="1200"/>
          </a:p>
        </p:txBody>
      </p:sp>
      <p:grpSp>
        <p:nvGrpSpPr>
          <p:cNvPr id="3" name="Group 31"/>
          <p:cNvGrpSpPr>
            <a:grpSpLocks/>
          </p:cNvGrpSpPr>
          <p:nvPr/>
        </p:nvGrpSpPr>
        <p:grpSpPr bwMode="auto">
          <a:xfrm>
            <a:off x="1084263" y="3971925"/>
            <a:ext cx="708025" cy="476250"/>
            <a:chOff x="714" y="3283"/>
            <a:chExt cx="446" cy="300"/>
          </a:xfrm>
        </p:grpSpPr>
        <p:sp>
          <p:nvSpPr>
            <p:cNvPr id="21" name="Isosceles Triangle 20"/>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28687"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328613" y="1036320"/>
            <a:ext cx="5066347" cy="4602480"/>
          </a:xfrm>
          <a:prstGeom prst="rect">
            <a:avLst/>
          </a:prstGeom>
          <a:noFill/>
          <a:ln w="9525">
            <a:solidFill>
              <a:schemeClr val="tx1"/>
            </a:solidFill>
            <a:miter lim="800000"/>
            <a:headEnd/>
            <a:tailEnd/>
          </a:ln>
        </p:spPr>
      </p:pic>
      <p:sp>
        <p:nvSpPr>
          <p:cNvPr id="39939" name="Title 3"/>
          <p:cNvSpPr>
            <a:spLocks noGrp="1"/>
          </p:cNvSpPr>
          <p:nvPr>
            <p:ph type="title" idx="4294967295"/>
          </p:nvPr>
        </p:nvSpPr>
        <p:spPr/>
        <p:txBody>
          <a:bodyPr/>
          <a:lstStyle/>
          <a:p>
            <a:pPr eaLnBrk="1" hangingPunct="1"/>
            <a:r>
              <a:rPr lang="en-GB" b="1" smtClean="0"/>
              <a:t>2.10 Dialogue Topic of the Day</a:t>
            </a:r>
          </a:p>
        </p:txBody>
      </p:sp>
      <p:sp>
        <p:nvSpPr>
          <p:cNvPr id="6" name="Footer Placeholder 5"/>
          <p:cNvSpPr txBox="1">
            <a:spLocks noGrp="1"/>
          </p:cNvSpPr>
          <p:nvPr/>
        </p:nvSpPr>
        <p:spPr>
          <a:xfrm>
            <a:off x="3175000" y="6350000"/>
            <a:ext cx="2540000" cy="254000"/>
          </a:xfrm>
          <a:prstGeom prst="rect">
            <a:avLst/>
          </a:prstGeom>
          <a:noFill/>
        </p:spPr>
        <p:txBody>
          <a:bodyPr anchor="ctr"/>
          <a:lstStyle/>
          <a:p>
            <a:pPr algn="ctr" eaLnBrk="0" hangingPunct="0">
              <a:defRPr/>
            </a:pPr>
            <a:r>
              <a:rPr lang="en-GB" sz="1200">
                <a:solidFill>
                  <a:schemeClr val="tx1">
                    <a:tint val="75000"/>
                  </a:schemeClr>
                </a:solidFill>
              </a:rPr>
              <a:t>UNCLASSIFIED</a:t>
            </a:r>
          </a:p>
        </p:txBody>
      </p:sp>
      <p:sp>
        <p:nvSpPr>
          <p:cNvPr id="39941" name="TextBox 14"/>
          <p:cNvSpPr txBox="1">
            <a:spLocks noChangeArrowheads="1"/>
          </p:cNvSpPr>
          <p:nvPr/>
        </p:nvSpPr>
        <p:spPr bwMode="auto">
          <a:xfrm>
            <a:off x="2239963" y="2759075"/>
            <a:ext cx="274637"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sp>
        <p:nvSpPr>
          <p:cNvPr id="38918" name="TextBox 23"/>
          <p:cNvSpPr txBox="1">
            <a:spLocks noChangeArrowheads="1"/>
          </p:cNvSpPr>
          <p:nvPr/>
        </p:nvSpPr>
        <p:spPr bwMode="auto">
          <a:xfrm>
            <a:off x="7300913" y="4338638"/>
            <a:ext cx="1563687" cy="457200"/>
          </a:xfrm>
          <a:prstGeom prst="rect">
            <a:avLst/>
          </a:prstGeom>
          <a:noFill/>
          <a:ln w="9525">
            <a:noFill/>
            <a:miter lim="800000"/>
            <a:headEnd/>
            <a:tailEnd/>
          </a:ln>
        </p:spPr>
        <p:txBody>
          <a:bodyPr>
            <a:spAutoFit/>
          </a:bodyPr>
          <a:lstStyle/>
          <a:p>
            <a:pPr eaLnBrk="0" hangingPunct="0">
              <a:defRPr/>
            </a:pPr>
            <a:r>
              <a:rPr lang="en-GB" sz="1200" b="1" u="sng" dirty="0">
                <a:latin typeface="+mn-lt"/>
              </a:rPr>
              <a:t>Users</a:t>
            </a:r>
          </a:p>
          <a:p>
            <a:pPr eaLnBrk="0" hangingPunct="0">
              <a:defRPr/>
            </a:pPr>
            <a:r>
              <a:rPr lang="en-GB" sz="1200" dirty="0">
                <a:latin typeface="+mn-lt"/>
              </a:rPr>
              <a:t>Project team</a:t>
            </a:r>
          </a:p>
        </p:txBody>
      </p:sp>
      <p:sp>
        <p:nvSpPr>
          <p:cNvPr id="39943" name="TextBox 25"/>
          <p:cNvSpPr txBox="1">
            <a:spLocks noChangeArrowheads="1"/>
          </p:cNvSpPr>
          <p:nvPr/>
        </p:nvSpPr>
        <p:spPr bwMode="auto">
          <a:xfrm>
            <a:off x="5521325" y="4303713"/>
            <a:ext cx="1939925" cy="457200"/>
          </a:xfrm>
          <a:prstGeom prst="rect">
            <a:avLst/>
          </a:prstGeom>
          <a:noFill/>
          <a:ln w="9525">
            <a:noFill/>
            <a:miter lim="800000"/>
            <a:headEnd/>
            <a:tailEnd/>
          </a:ln>
        </p:spPr>
        <p:txBody>
          <a:bodyPr>
            <a:spAutoFit/>
          </a:bodyPr>
          <a:lstStyle/>
          <a:p>
            <a:pPr eaLnBrk="0" hangingPunct="0"/>
            <a:r>
              <a:rPr lang="en-GB" sz="1200" b="1" u="sng"/>
              <a:t>Owner</a:t>
            </a:r>
          </a:p>
          <a:p>
            <a:pPr eaLnBrk="0" hangingPunct="0"/>
            <a:r>
              <a:rPr lang="en-GB" sz="1200"/>
              <a:t>Project Lead</a:t>
            </a:r>
          </a:p>
        </p:txBody>
      </p:sp>
      <p:sp>
        <p:nvSpPr>
          <p:cNvPr id="39944" name="TextBox 8"/>
          <p:cNvSpPr txBox="1">
            <a:spLocks noChangeArrowheads="1"/>
          </p:cNvSpPr>
          <p:nvPr/>
        </p:nvSpPr>
        <p:spPr bwMode="auto">
          <a:xfrm>
            <a:off x="5503863" y="1039813"/>
            <a:ext cx="3152775" cy="1600438"/>
          </a:xfrm>
          <a:prstGeom prst="rect">
            <a:avLst/>
          </a:prstGeom>
          <a:noFill/>
          <a:ln w="9525">
            <a:noFill/>
            <a:miter lim="800000"/>
            <a:headEnd/>
            <a:tailEnd/>
          </a:ln>
        </p:spPr>
        <p:txBody>
          <a:bodyPr>
            <a:spAutoFit/>
          </a:bodyPr>
          <a:lstStyle/>
          <a:p>
            <a:pPr marL="228600" indent="-228600" eaLnBrk="0" hangingPunct="0"/>
            <a:r>
              <a:rPr lang="en-GB" sz="1400" b="1" dirty="0"/>
              <a:t>How to use</a:t>
            </a:r>
          </a:p>
          <a:p>
            <a:pPr marL="228600" indent="-228600" eaLnBrk="0" hangingPunct="0">
              <a:buFont typeface="Arial" charset="0"/>
              <a:buNone/>
            </a:pPr>
            <a:r>
              <a:rPr lang="en-GB" sz="1200" dirty="0"/>
              <a:t>Print and display this template in the </a:t>
            </a:r>
            <a:r>
              <a:rPr lang="en-GB" sz="1200" dirty="0" smtClean="0"/>
              <a:t>briefing </a:t>
            </a:r>
            <a:r>
              <a:rPr lang="en-GB" sz="1200" dirty="0"/>
              <a:t>and dialogue </a:t>
            </a:r>
            <a:r>
              <a:rPr lang="en-GB" sz="1200" dirty="0" smtClean="0"/>
              <a:t>rooms.</a:t>
            </a:r>
            <a:endParaRPr lang="en-GB" sz="1200" dirty="0"/>
          </a:p>
          <a:p>
            <a:pPr marL="228600" indent="-228600" eaLnBrk="0" hangingPunct="0">
              <a:buFont typeface="Arial" charset="0"/>
              <a:buNone/>
            </a:pPr>
            <a:endParaRPr lang="en-GB" sz="1200" dirty="0"/>
          </a:p>
          <a:p>
            <a:pPr marL="228600" indent="-228600" eaLnBrk="0" hangingPunct="0">
              <a:buFont typeface="Arial" charset="0"/>
              <a:buNone/>
            </a:pPr>
            <a:r>
              <a:rPr lang="en-GB" sz="1200" dirty="0"/>
              <a:t>Areas should be populated as follows</a:t>
            </a:r>
          </a:p>
          <a:p>
            <a:pPr marL="228600" indent="-228600" eaLnBrk="0" hangingPunct="0">
              <a:buFont typeface="Arial" charset="0"/>
              <a:buAutoNum type="arabicPeriod"/>
            </a:pPr>
            <a:r>
              <a:rPr lang="en-GB" sz="1200" dirty="0"/>
              <a:t>Today’s Date</a:t>
            </a:r>
          </a:p>
          <a:p>
            <a:pPr marL="228600" indent="-228600" eaLnBrk="0" hangingPunct="0">
              <a:buFont typeface="Arial" charset="0"/>
              <a:buAutoNum type="arabicPeriod"/>
            </a:pPr>
            <a:r>
              <a:rPr lang="en-GB" sz="1200" dirty="0"/>
              <a:t>The </a:t>
            </a:r>
            <a:r>
              <a:rPr lang="en-GB" sz="1200" dirty="0" smtClean="0"/>
              <a:t>objective to be achieved during dialogue </a:t>
            </a:r>
            <a:r>
              <a:rPr lang="en-GB" sz="1200" dirty="0"/>
              <a:t>for that day</a:t>
            </a:r>
          </a:p>
        </p:txBody>
      </p:sp>
      <p:grpSp>
        <p:nvGrpSpPr>
          <p:cNvPr id="39945" name="Group 30"/>
          <p:cNvGrpSpPr>
            <a:grpSpLocks/>
          </p:cNvGrpSpPr>
          <p:nvPr/>
        </p:nvGrpSpPr>
        <p:grpSpPr bwMode="auto">
          <a:xfrm>
            <a:off x="1946593" y="2556193"/>
            <a:ext cx="712787" cy="474662"/>
            <a:chOff x="169" y="2596"/>
            <a:chExt cx="449" cy="299"/>
          </a:xfrm>
        </p:grpSpPr>
        <p:sp>
          <p:nvSpPr>
            <p:cNvPr id="14" name="Isosceles Triangle 13"/>
            <p:cNvSpPr/>
            <p:nvPr/>
          </p:nvSpPr>
          <p:spPr bwMode="auto">
            <a:xfrm>
              <a:off x="209" y="2619"/>
              <a:ext cx="374"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9957" name="TextBox 10"/>
            <p:cNvSpPr txBox="1">
              <a:spLocks noChangeArrowheads="1"/>
            </p:cNvSpPr>
            <p:nvPr/>
          </p:nvSpPr>
          <p:spPr bwMode="auto">
            <a:xfrm>
              <a:off x="306" y="2668"/>
              <a:ext cx="172" cy="174"/>
            </a:xfrm>
            <a:prstGeom prst="rect">
              <a:avLst/>
            </a:prstGeom>
            <a:noFill/>
            <a:ln w="9525">
              <a:noFill/>
              <a:miter lim="800000"/>
              <a:headEnd/>
              <a:tailEnd/>
            </a:ln>
          </p:spPr>
          <p:txBody>
            <a:bodyPr>
              <a:spAutoFit/>
            </a:bodyPr>
            <a:lstStyle/>
            <a:p>
              <a:pPr eaLnBrk="0" hangingPunct="0"/>
              <a:r>
                <a:rPr lang="en-GB" sz="1200">
                  <a:solidFill>
                    <a:schemeClr val="bg1"/>
                  </a:solidFill>
                </a:rPr>
                <a:t>1</a:t>
              </a:r>
            </a:p>
          </p:txBody>
        </p:sp>
      </p:grpSp>
      <p:grpSp>
        <p:nvGrpSpPr>
          <p:cNvPr id="39946" name="Group 31"/>
          <p:cNvGrpSpPr>
            <a:grpSpLocks/>
          </p:cNvGrpSpPr>
          <p:nvPr/>
        </p:nvGrpSpPr>
        <p:grpSpPr bwMode="auto">
          <a:xfrm>
            <a:off x="1938020" y="3697288"/>
            <a:ext cx="708025" cy="476250"/>
            <a:chOff x="714" y="3283"/>
            <a:chExt cx="446" cy="300"/>
          </a:xfrm>
        </p:grpSpPr>
        <p:sp>
          <p:nvSpPr>
            <p:cNvPr id="16" name="Isosceles Triangle 15"/>
            <p:cNvSpPr/>
            <p:nvPr/>
          </p:nvSpPr>
          <p:spPr bwMode="auto">
            <a:xfrm>
              <a:off x="752" y="3305"/>
              <a:ext cx="375" cy="231"/>
            </a:xfrm>
            <a:prstGeom prst="triangl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eaLnBrk="0" hangingPunct="0">
                <a:defRPr/>
              </a:pPr>
              <a:endParaRPr lang="en-GB">
                <a:solidFill>
                  <a:schemeClr val="bg1"/>
                </a:solidFill>
              </a:endParaRPr>
            </a:p>
          </p:txBody>
        </p:sp>
        <p:sp>
          <p:nvSpPr>
            <p:cNvPr id="39953" name="TextBox 10"/>
            <p:cNvSpPr txBox="1">
              <a:spLocks noChangeArrowheads="1"/>
            </p:cNvSpPr>
            <p:nvPr/>
          </p:nvSpPr>
          <p:spPr bwMode="auto">
            <a:xfrm>
              <a:off x="850" y="3354"/>
              <a:ext cx="172" cy="174"/>
            </a:xfrm>
            <a:prstGeom prst="rect">
              <a:avLst/>
            </a:prstGeom>
            <a:noFill/>
            <a:ln w="9525">
              <a:noFill/>
              <a:miter lim="800000"/>
              <a:headEnd/>
              <a:tailEnd/>
            </a:ln>
          </p:spPr>
          <p:txBody>
            <a:bodyPr>
              <a:spAutoFit/>
            </a:bodyPr>
            <a:lstStyle/>
            <a:p>
              <a:pPr eaLnBrk="0" hangingPunct="0"/>
              <a:r>
                <a:rPr lang="en-GB" sz="1200">
                  <a:solidFill>
                    <a:schemeClr val="bg1"/>
                  </a:solidFill>
                </a:rPr>
                <a:t>2</a:t>
              </a:r>
            </a:p>
          </p:txBody>
        </p:sp>
      </p:grpSp>
      <p:sp>
        <p:nvSpPr>
          <p:cNvPr id="39947" name="TextBox 10"/>
          <p:cNvSpPr txBox="1">
            <a:spLocks noChangeArrowheads="1"/>
          </p:cNvSpPr>
          <p:nvPr/>
        </p:nvSpPr>
        <p:spPr bwMode="auto">
          <a:xfrm>
            <a:off x="2076450" y="5324475"/>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3</a:t>
            </a:r>
          </a:p>
        </p:txBody>
      </p:sp>
      <p:sp>
        <p:nvSpPr>
          <p:cNvPr id="39948" name="TextBox 10"/>
          <p:cNvSpPr txBox="1">
            <a:spLocks noChangeArrowheads="1"/>
          </p:cNvSpPr>
          <p:nvPr/>
        </p:nvSpPr>
        <p:spPr bwMode="auto">
          <a:xfrm>
            <a:off x="2827338" y="5334000"/>
            <a:ext cx="273050" cy="276225"/>
          </a:xfrm>
          <a:prstGeom prst="rect">
            <a:avLst/>
          </a:prstGeom>
          <a:noFill/>
          <a:ln w="9525">
            <a:noFill/>
            <a:miter lim="800000"/>
            <a:headEnd/>
            <a:tailEnd/>
          </a:ln>
        </p:spPr>
        <p:txBody>
          <a:bodyPr>
            <a:spAutoFit/>
          </a:bodyPr>
          <a:lstStyle/>
          <a:p>
            <a:pPr eaLnBrk="0" hangingPunct="0"/>
            <a:r>
              <a:rPr lang="en-GB" sz="1200">
                <a:solidFill>
                  <a:schemeClr val="bg1"/>
                </a:solidFill>
              </a:rPr>
              <a:t>4</a:t>
            </a:r>
          </a:p>
        </p:txBody>
      </p:sp>
      <p:sp>
        <p:nvSpPr>
          <p:cNvPr id="39949" name="TextBox 21"/>
          <p:cNvSpPr txBox="1">
            <a:spLocks noChangeArrowheads="1"/>
          </p:cNvSpPr>
          <p:nvPr/>
        </p:nvSpPr>
        <p:spPr bwMode="auto">
          <a:xfrm>
            <a:off x="5514975" y="5072063"/>
            <a:ext cx="1816100" cy="457200"/>
          </a:xfrm>
          <a:prstGeom prst="rect">
            <a:avLst/>
          </a:prstGeom>
          <a:noFill/>
          <a:ln w="9525">
            <a:noFill/>
            <a:miter lim="800000"/>
            <a:headEnd/>
            <a:tailEnd/>
          </a:ln>
        </p:spPr>
        <p:txBody>
          <a:bodyPr>
            <a:spAutoFit/>
          </a:bodyPr>
          <a:lstStyle/>
          <a:p>
            <a:pPr eaLnBrk="0" hangingPunct="0"/>
            <a:r>
              <a:rPr lang="en-GB" sz="1200" b="1" u="sng"/>
              <a:t>Audience</a:t>
            </a:r>
            <a:endParaRPr lang="en-GB" sz="1200"/>
          </a:p>
          <a:p>
            <a:pPr eaLnBrk="0" hangingPunct="0"/>
            <a:r>
              <a:rPr lang="en-GB" sz="1200"/>
              <a:t>Suppliers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ctrTitle"/>
          </p:nvPr>
        </p:nvSpPr>
        <p:spPr>
          <a:xfrm>
            <a:off x="417512" y="1746250"/>
            <a:ext cx="6638608" cy="2717800"/>
          </a:xfrm>
        </p:spPr>
        <p:txBody>
          <a:bodyPr/>
          <a:lstStyle/>
          <a:p>
            <a:pPr eaLnBrk="1" hangingPunct="1">
              <a:defRPr/>
            </a:pPr>
            <a:r>
              <a:rPr lang="en-GB" dirty="0" smtClean="0">
                <a:solidFill>
                  <a:schemeClr val="accent4"/>
                </a:solidFill>
              </a:rPr>
              <a:t>1. Competitive Dialogue Boot Camp</a:t>
            </a:r>
            <a:br>
              <a:rPr lang="en-GB" dirty="0" smtClean="0">
                <a:solidFill>
                  <a:schemeClr val="accent4"/>
                </a:solidFill>
              </a:rPr>
            </a:br>
            <a:r>
              <a:rPr lang="en-GB" dirty="0" smtClean="0">
                <a:solidFill>
                  <a:schemeClr val="accent4"/>
                </a:solidFill>
              </a:rPr>
              <a:t>    Room Set up</a:t>
            </a:r>
          </a:p>
        </p:txBody>
      </p:sp>
      <p:sp>
        <p:nvSpPr>
          <p:cNvPr id="3" name="Footer Placeholder 2"/>
          <p:cNvSpPr>
            <a:spLocks noGrp="1"/>
          </p:cNvSpPr>
          <p:nvPr>
            <p:ph type="ftr" sz="quarter" idx="10"/>
          </p:nvPr>
        </p:nvSpPr>
        <p:spPr/>
        <p:txBody>
          <a:bodyPr/>
          <a:lstStyle/>
          <a:p>
            <a:pPr>
              <a:defRPr/>
            </a:pPr>
            <a:r>
              <a:rPr lang="en-GB"/>
              <a:t>UNCLASSIFIED</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501650" y="868363"/>
            <a:ext cx="8432800" cy="4841875"/>
          </a:xfrm>
        </p:spPr>
        <p:txBody>
          <a:bodyPr/>
          <a:lstStyle/>
          <a:p>
            <a:pPr marL="0" indent="0" eaLnBrk="1" hangingPunct="1">
              <a:defRPr/>
            </a:pPr>
            <a:r>
              <a:rPr lang="en-GB" sz="1400" u="sng" dirty="0" smtClean="0">
                <a:solidFill>
                  <a:schemeClr val="accent4"/>
                </a:solidFill>
              </a:rPr>
              <a:t>Visual Management</a:t>
            </a:r>
          </a:p>
          <a:p>
            <a:pPr marL="0" indent="0" eaLnBrk="1" hangingPunct="1">
              <a:defRPr/>
            </a:pPr>
            <a:r>
              <a:rPr lang="en-GB" sz="1400" dirty="0" smtClean="0">
                <a:solidFill>
                  <a:schemeClr val="accent4"/>
                </a:solidFill>
              </a:rPr>
              <a:t>Visual Management is used in a Lean environment to make the status and performance of a work area immediately obvious, both to those working in the process, and to those managing the process. The test of good Visual Management is that a visitor to the work area should be able to pick up the progress and issues in the work area, without having to ask.</a:t>
            </a:r>
          </a:p>
          <a:p>
            <a:pPr marL="0" indent="0" eaLnBrk="1" hangingPunct="1">
              <a:defRPr/>
            </a:pPr>
            <a:endParaRPr lang="en-GB" sz="1400" dirty="0" smtClean="0">
              <a:solidFill>
                <a:schemeClr val="accent4"/>
              </a:solidFill>
            </a:endParaRPr>
          </a:p>
          <a:p>
            <a:pPr marL="0" indent="0" eaLnBrk="1" hangingPunct="1">
              <a:defRPr/>
            </a:pPr>
            <a:r>
              <a:rPr lang="en-GB" sz="1400" dirty="0" smtClean="0"/>
              <a:t>This is the Visual Management pack for the Competitive Dialogue Boot Camp to aid the team in successfully managing the whole period of dialogue. It is intended to give you specific guidance on how to set up the rooms and the Visual Management templates to be used.</a:t>
            </a:r>
          </a:p>
          <a:p>
            <a:pPr marL="0" indent="0" eaLnBrk="1" hangingPunct="1">
              <a:defRPr/>
            </a:pPr>
            <a:endParaRPr lang="en-GB" sz="1400" dirty="0" smtClean="0">
              <a:solidFill>
                <a:schemeClr val="accent4"/>
              </a:solidFill>
            </a:endParaRPr>
          </a:p>
          <a:p>
            <a:pPr marL="0" indent="0" eaLnBrk="1" hangingPunct="1">
              <a:defRPr/>
            </a:pPr>
            <a:r>
              <a:rPr lang="en-GB" sz="1400" u="sng" dirty="0" smtClean="0">
                <a:solidFill>
                  <a:schemeClr val="accent4"/>
                </a:solidFill>
              </a:rPr>
              <a:t>Competitive Dialogue Boot Camp</a:t>
            </a:r>
          </a:p>
          <a:p>
            <a:pPr>
              <a:defRPr/>
            </a:pPr>
            <a:r>
              <a:rPr lang="en-GB" sz="1400" dirty="0" smtClean="0"/>
              <a:t>A dialogue boot camp will be held during the execution of the sourcing strategy stage as outlined in the </a:t>
            </a:r>
          </a:p>
          <a:p>
            <a:pPr>
              <a:defRPr/>
            </a:pPr>
            <a:r>
              <a:rPr lang="en-GB" sz="1400" dirty="0" smtClean="0"/>
              <a:t>Future State Value Stream Map (FSVSM). The dialogue boot camp sessions will be based around the draft</a:t>
            </a:r>
          </a:p>
          <a:p>
            <a:pPr>
              <a:defRPr/>
            </a:pPr>
            <a:r>
              <a:rPr lang="en-GB" sz="1400" dirty="0" smtClean="0"/>
              <a:t> contract and schedules and any related technical work streams you have identified. The dialogue boot </a:t>
            </a:r>
          </a:p>
          <a:p>
            <a:pPr>
              <a:defRPr/>
            </a:pPr>
            <a:r>
              <a:rPr lang="en-GB" sz="1400" dirty="0" smtClean="0"/>
              <a:t>camp is likely to be run over a number of weeks. Accommodation required will depend on the number of </a:t>
            </a:r>
          </a:p>
          <a:p>
            <a:pPr>
              <a:defRPr/>
            </a:pPr>
            <a:r>
              <a:rPr lang="en-GB" sz="1400" dirty="0" smtClean="0"/>
              <a:t>suppliers and work streams but is likely to include a room for dialogue sessions, a back office room to </a:t>
            </a:r>
          </a:p>
          <a:p>
            <a:pPr>
              <a:defRPr/>
            </a:pPr>
            <a:r>
              <a:rPr lang="en-GB" sz="1400" dirty="0" smtClean="0"/>
              <a:t>establish the project performance hub and a working room for each of the suppliers.</a:t>
            </a:r>
          </a:p>
          <a:p>
            <a:pPr>
              <a:defRPr/>
            </a:pPr>
            <a:r>
              <a:rPr lang="en-GB" sz="1400" dirty="0" smtClean="0"/>
              <a:t> </a:t>
            </a:r>
          </a:p>
          <a:p>
            <a:pPr marL="0" indent="0" eaLnBrk="1" hangingPunct="1">
              <a:defRPr/>
            </a:pPr>
            <a:endParaRPr lang="en-GB" sz="1400" dirty="0" smtClean="0">
              <a:solidFill>
                <a:schemeClr val="accent4"/>
              </a:solidFill>
            </a:endParaRPr>
          </a:p>
          <a:p>
            <a:pPr marL="0" indent="0" eaLnBrk="1" hangingPunct="1">
              <a:defRPr/>
            </a:pPr>
            <a:endParaRPr lang="en-GB" sz="1400" dirty="0" smtClean="0">
              <a:solidFill>
                <a:schemeClr val="accent4"/>
              </a:solidFill>
            </a:endParaRPr>
          </a:p>
        </p:txBody>
      </p:sp>
      <p:sp>
        <p:nvSpPr>
          <p:cNvPr id="19459" name="Title 2"/>
          <p:cNvSpPr>
            <a:spLocks noGrp="1"/>
          </p:cNvSpPr>
          <p:nvPr>
            <p:ph type="title"/>
          </p:nvPr>
        </p:nvSpPr>
        <p:spPr>
          <a:xfrm>
            <a:off x="615950" y="242888"/>
            <a:ext cx="7804150" cy="434975"/>
          </a:xfrm>
        </p:spPr>
        <p:txBody>
          <a:bodyPr/>
          <a:lstStyle/>
          <a:p>
            <a:pPr eaLnBrk="1" hangingPunct="1"/>
            <a:r>
              <a:rPr lang="en-GB" b="1" smtClean="0"/>
              <a:t>1.1 Background/Overview</a:t>
            </a:r>
          </a:p>
        </p:txBody>
      </p:sp>
      <p:sp>
        <p:nvSpPr>
          <p:cNvPr id="5" name="Footer Placeholder 4"/>
          <p:cNvSpPr>
            <a:spLocks noGrp="1"/>
          </p:cNvSpPr>
          <p:nvPr>
            <p:ph type="ftr" sz="quarter" idx="10"/>
          </p:nvPr>
        </p:nvSpPr>
        <p:spPr/>
        <p:txBody>
          <a:bodyPr/>
          <a:lstStyle/>
          <a:p>
            <a:pPr>
              <a:defRPr/>
            </a:pPr>
            <a:r>
              <a:rPr lang="en-GB"/>
              <a:t>UNCLASSIFIED</a:t>
            </a:r>
          </a:p>
        </p:txBody>
      </p:sp>
      <p:sp>
        <p:nvSpPr>
          <p:cNvPr id="6" name="TextBox 6"/>
          <p:cNvSpPr txBox="1">
            <a:spLocks noChangeArrowheads="1"/>
          </p:cNvSpPr>
          <p:nvPr/>
        </p:nvSpPr>
        <p:spPr bwMode="auto">
          <a:xfrm>
            <a:off x="441960" y="5336540"/>
            <a:ext cx="3124200" cy="1015663"/>
          </a:xfrm>
          <a:prstGeom prst="rect">
            <a:avLst/>
          </a:prstGeom>
          <a:noFill/>
          <a:ln w="9525">
            <a:noFill/>
            <a:miter lim="800000"/>
            <a:headEnd/>
            <a:tailEnd/>
          </a:ln>
        </p:spPr>
        <p:txBody>
          <a:bodyPr wrap="square">
            <a:spAutoFit/>
          </a:bodyPr>
          <a:lstStyle/>
          <a:p>
            <a:r>
              <a:rPr lang="en-GB" sz="1200" u="sng" dirty="0"/>
              <a:t>Related Documents</a:t>
            </a:r>
          </a:p>
          <a:p>
            <a:r>
              <a:rPr lang="en-GB" sz="1200" dirty="0"/>
              <a:t>FSVSM</a:t>
            </a:r>
          </a:p>
          <a:p>
            <a:r>
              <a:rPr lang="en-GB" sz="1200" dirty="0"/>
              <a:t>SOP 2.7 Establish boot camp logistics</a:t>
            </a:r>
          </a:p>
          <a:p>
            <a:r>
              <a:rPr lang="en-GB" sz="1200" dirty="0"/>
              <a:t>SOP 6.5 Finalise boot camp logistics</a:t>
            </a:r>
          </a:p>
          <a:p>
            <a:endParaRPr lang="en-GB" sz="1200" dirty="0"/>
          </a:p>
        </p:txBody>
      </p:sp>
      <p:sp>
        <p:nvSpPr>
          <p:cNvPr id="7" name="TextBox 6"/>
          <p:cNvSpPr txBox="1"/>
          <p:nvPr/>
        </p:nvSpPr>
        <p:spPr>
          <a:xfrm>
            <a:off x="4267200" y="5516880"/>
            <a:ext cx="3642360" cy="461665"/>
          </a:xfrm>
          <a:prstGeom prst="rect">
            <a:avLst/>
          </a:prstGeom>
          <a:noFill/>
        </p:spPr>
        <p:txBody>
          <a:bodyPr wrap="square" rtlCol="0">
            <a:spAutoFit/>
          </a:bodyPr>
          <a:lstStyle/>
          <a:p>
            <a:r>
              <a:rPr lang="en-GB" sz="1200" dirty="0" smtClean="0"/>
              <a:t>SOP 6.6 Plan dialogue sessions</a:t>
            </a:r>
          </a:p>
          <a:p>
            <a:r>
              <a:rPr lang="en-GB" sz="1200" dirty="0" smtClean="0"/>
              <a:t>SOP 7.1 Run dialogue sessions</a:t>
            </a:r>
            <a:endParaRPr lang="en-GB" sz="12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p:cNvSpPr>
            <a:spLocks noGrp="1"/>
          </p:cNvSpPr>
          <p:nvPr>
            <p:ph idx="1"/>
          </p:nvPr>
        </p:nvSpPr>
        <p:spPr>
          <a:xfrm>
            <a:off x="488950" y="1524000"/>
            <a:ext cx="8432800" cy="1028700"/>
          </a:xfrm>
        </p:spPr>
        <p:txBody>
          <a:bodyPr/>
          <a:lstStyle/>
          <a:p>
            <a:pPr eaLnBrk="1" hangingPunct="1">
              <a:buFontTx/>
              <a:buChar char="•"/>
            </a:pPr>
            <a:r>
              <a:rPr lang="en-GB" sz="1200" smtClean="0"/>
              <a:t>The best outcome based solution established through fact based negotiations. Ensuring suppliers only have to engage once.</a:t>
            </a:r>
          </a:p>
        </p:txBody>
      </p:sp>
      <p:sp>
        <p:nvSpPr>
          <p:cNvPr id="20483" name="Title 3"/>
          <p:cNvSpPr>
            <a:spLocks noGrp="1"/>
          </p:cNvSpPr>
          <p:nvPr>
            <p:ph type="title"/>
          </p:nvPr>
        </p:nvSpPr>
        <p:spPr/>
        <p:txBody>
          <a:bodyPr/>
          <a:lstStyle/>
          <a:p>
            <a:pPr eaLnBrk="1" hangingPunct="1"/>
            <a:r>
              <a:rPr lang="en-GB" b="1" smtClean="0"/>
              <a:t>1.2 Purpose, Objectives and Deliverables</a:t>
            </a:r>
          </a:p>
        </p:txBody>
      </p:sp>
      <p:sp>
        <p:nvSpPr>
          <p:cNvPr id="20484" name="Content Placeholder 4"/>
          <p:cNvSpPr txBox="1">
            <a:spLocks/>
          </p:cNvSpPr>
          <p:nvPr/>
        </p:nvSpPr>
        <p:spPr bwMode="auto">
          <a:xfrm>
            <a:off x="488950" y="2973388"/>
            <a:ext cx="8432800" cy="1027112"/>
          </a:xfrm>
          <a:prstGeom prst="rect">
            <a:avLst/>
          </a:prstGeom>
          <a:noFill/>
          <a:ln w="9525">
            <a:noFill/>
            <a:miter lim="800000"/>
            <a:headEnd/>
            <a:tailEnd/>
          </a:ln>
        </p:spPr>
        <p:txBody>
          <a:bodyPr lIns="0" tIns="0" rIns="0" bIns="0"/>
          <a:lstStyle/>
          <a:p>
            <a:pPr marL="342900" indent="-342900" eaLnBrk="0" hangingPunct="0">
              <a:lnSpc>
                <a:spcPts val="2100"/>
              </a:lnSpc>
              <a:buFont typeface="Arial" charset="0"/>
              <a:buChar char="•"/>
            </a:pPr>
            <a:r>
              <a:rPr lang="en-GB" sz="1200"/>
              <a:t>Mutual understanding of final solution requirements, validation and affordability</a:t>
            </a:r>
          </a:p>
          <a:p>
            <a:pPr marL="342900" indent="-342900" eaLnBrk="0" hangingPunct="0">
              <a:lnSpc>
                <a:spcPts val="2100"/>
              </a:lnSpc>
              <a:buFont typeface="Arial" charset="0"/>
              <a:buChar char="•"/>
            </a:pPr>
            <a:r>
              <a:rPr lang="en-GB" sz="1200"/>
              <a:t>Immediate evaluation and feedback to suppliers with the opportunity for self deselection</a:t>
            </a:r>
          </a:p>
        </p:txBody>
      </p:sp>
      <p:sp>
        <p:nvSpPr>
          <p:cNvPr id="20485" name="Content Placeholder 4"/>
          <p:cNvSpPr txBox="1">
            <a:spLocks/>
          </p:cNvSpPr>
          <p:nvPr/>
        </p:nvSpPr>
        <p:spPr bwMode="auto">
          <a:xfrm>
            <a:off x="488950" y="4667250"/>
            <a:ext cx="8432800" cy="1028700"/>
          </a:xfrm>
          <a:prstGeom prst="rect">
            <a:avLst/>
          </a:prstGeom>
          <a:noFill/>
          <a:ln w="9525">
            <a:noFill/>
            <a:miter lim="800000"/>
            <a:headEnd/>
            <a:tailEnd/>
          </a:ln>
        </p:spPr>
        <p:txBody>
          <a:bodyPr lIns="0" tIns="0" rIns="0" bIns="0"/>
          <a:lstStyle/>
          <a:p>
            <a:pPr marL="342900" indent="-342900" eaLnBrk="0" hangingPunct="0">
              <a:lnSpc>
                <a:spcPts val="2100"/>
              </a:lnSpc>
              <a:buFont typeface="Arial" charset="0"/>
              <a:buChar char="•"/>
            </a:pPr>
            <a:r>
              <a:rPr lang="en-GB" sz="1200"/>
              <a:t>Draft Full Business Case</a:t>
            </a:r>
          </a:p>
          <a:p>
            <a:pPr marL="342900" indent="-342900" eaLnBrk="0" hangingPunct="0">
              <a:lnSpc>
                <a:spcPts val="2100"/>
              </a:lnSpc>
              <a:buFont typeface="Arial" charset="0"/>
              <a:buChar char="•"/>
            </a:pPr>
            <a:r>
              <a:rPr lang="en-GB" sz="1200"/>
              <a:t>Draft Solution from Suppliers with Indicative Pricing (to enable closure of dialogue)</a:t>
            </a:r>
          </a:p>
          <a:p>
            <a:pPr marL="342900" indent="-342900" eaLnBrk="0" hangingPunct="0">
              <a:lnSpc>
                <a:spcPts val="2100"/>
              </a:lnSpc>
              <a:buFont typeface="Arial" charset="0"/>
              <a:buChar char="•"/>
            </a:pPr>
            <a:r>
              <a:rPr lang="en-GB" sz="1200"/>
              <a:t>Draft Contract</a:t>
            </a:r>
          </a:p>
        </p:txBody>
      </p:sp>
      <p:sp>
        <p:nvSpPr>
          <p:cNvPr id="20486" name="Freeform 5"/>
          <p:cNvSpPr>
            <a:spLocks/>
          </p:cNvSpPr>
          <p:nvPr/>
        </p:nvSpPr>
        <p:spPr bwMode="auto">
          <a:xfrm>
            <a:off x="488950" y="110966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rPr>
              <a:t>Purpose</a:t>
            </a:r>
          </a:p>
        </p:txBody>
      </p:sp>
      <p:sp>
        <p:nvSpPr>
          <p:cNvPr id="20487" name="Freeform 5"/>
          <p:cNvSpPr>
            <a:spLocks/>
          </p:cNvSpPr>
          <p:nvPr/>
        </p:nvSpPr>
        <p:spPr bwMode="auto">
          <a:xfrm>
            <a:off x="488950" y="254476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rPr>
              <a:t>Objectives</a:t>
            </a:r>
          </a:p>
        </p:txBody>
      </p:sp>
      <p:sp>
        <p:nvSpPr>
          <p:cNvPr id="20488" name="Freeform 5"/>
          <p:cNvSpPr>
            <a:spLocks/>
          </p:cNvSpPr>
          <p:nvPr/>
        </p:nvSpPr>
        <p:spPr bwMode="auto">
          <a:xfrm>
            <a:off x="488950" y="4240213"/>
            <a:ext cx="8166100" cy="358775"/>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rPr>
              <a:t>Deliverables</a:t>
            </a:r>
          </a:p>
        </p:txBody>
      </p:sp>
    </p:spTree>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Title 3"/>
          <p:cNvSpPr>
            <a:spLocks noGrp="1"/>
          </p:cNvSpPr>
          <p:nvPr>
            <p:ph type="title" idx="4294967295"/>
          </p:nvPr>
        </p:nvSpPr>
        <p:spPr/>
        <p:txBody>
          <a:bodyPr/>
          <a:lstStyle/>
          <a:p>
            <a:pPr eaLnBrk="1" hangingPunct="1"/>
            <a:r>
              <a:rPr lang="en-GB" b="1" smtClean="0"/>
              <a:t>1.3 Users</a:t>
            </a:r>
          </a:p>
        </p:txBody>
      </p:sp>
      <p:grpSp>
        <p:nvGrpSpPr>
          <p:cNvPr id="2" name="Diagram 2"/>
          <p:cNvGrpSpPr>
            <a:grpSpLocks/>
          </p:cNvGrpSpPr>
          <p:nvPr/>
        </p:nvGrpSpPr>
        <p:grpSpPr bwMode="auto">
          <a:xfrm>
            <a:off x="411163" y="1020763"/>
            <a:ext cx="8183562" cy="4968875"/>
            <a:chOff x="1216" y="512"/>
            <a:chExt cx="2880" cy="2880"/>
          </a:xfrm>
        </p:grpSpPr>
        <p:sp>
          <p:nvSpPr>
            <p:cNvPr id="1027" name="AutoShape 3"/>
            <p:cNvSpPr>
              <a:spLocks noChangeAspect="1" noChangeArrowheads="1" noTextEdit="1"/>
            </p:cNvSpPr>
            <p:nvPr/>
          </p:nvSpPr>
          <p:spPr bwMode="auto">
            <a:xfrm>
              <a:off x="1216" y="512"/>
              <a:ext cx="2880" cy="28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_s1028"/>
            <p:cNvSpPr>
              <a:spLocks noChangeShapeType="1"/>
            </p:cNvSpPr>
            <p:nvPr/>
          </p:nvSpPr>
          <p:spPr bwMode="auto">
            <a:xfrm flipH="1" flipV="1">
              <a:off x="2063" y="1610"/>
              <a:ext cx="297" cy="17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29" name="_s1029"/>
            <p:cNvSpPr>
              <a:spLocks noChangeArrowheads="1"/>
            </p:cNvSpPr>
            <p:nvPr/>
          </p:nvSpPr>
          <p:spPr bwMode="auto">
            <a:xfrm>
              <a:off x="1425" y="1097"/>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Core Supplier Bid Team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(Decision Makers)</a:t>
              </a:r>
            </a:p>
          </p:txBody>
        </p:sp>
        <p:sp>
          <p:nvSpPr>
            <p:cNvPr id="1030" name="_s1030"/>
            <p:cNvSpPr>
              <a:spLocks noChangeShapeType="1"/>
            </p:cNvSpPr>
            <p:nvPr/>
          </p:nvSpPr>
          <p:spPr bwMode="auto">
            <a:xfrm flipH="1">
              <a:off x="2064" y="2122"/>
              <a:ext cx="296" cy="1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1" name="_s1031"/>
            <p:cNvSpPr>
              <a:spLocks noChangeArrowheads="1"/>
            </p:cNvSpPr>
            <p:nvPr/>
          </p:nvSpPr>
          <p:spPr bwMode="auto">
            <a:xfrm>
              <a:off x="1426" y="2123"/>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Business End User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(Subject Matter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Experts)</a:t>
              </a:r>
            </a:p>
          </p:txBody>
        </p:sp>
        <p:sp>
          <p:nvSpPr>
            <p:cNvPr id="1032" name="_s1032"/>
            <p:cNvSpPr>
              <a:spLocks noChangeShapeType="1"/>
            </p:cNvSpPr>
            <p:nvPr/>
          </p:nvSpPr>
          <p:spPr bwMode="auto">
            <a:xfrm>
              <a:off x="2656" y="2293"/>
              <a:ext cx="1" cy="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3" name="_s1033"/>
            <p:cNvSpPr>
              <a:spLocks noChangeArrowheads="1"/>
            </p:cNvSpPr>
            <p:nvPr/>
          </p:nvSpPr>
          <p:spPr bwMode="auto">
            <a:xfrm>
              <a:off x="2315" y="2635"/>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Project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SRO (or delegate)</a:t>
              </a:r>
            </a:p>
          </p:txBody>
        </p:sp>
        <p:sp>
          <p:nvSpPr>
            <p:cNvPr id="1034" name="_s1034"/>
            <p:cNvSpPr>
              <a:spLocks noChangeShapeType="1"/>
            </p:cNvSpPr>
            <p:nvPr/>
          </p:nvSpPr>
          <p:spPr bwMode="auto">
            <a:xfrm>
              <a:off x="2952" y="2122"/>
              <a:ext cx="297" cy="1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5" name="_s1035"/>
            <p:cNvSpPr>
              <a:spLocks noChangeArrowheads="1"/>
            </p:cNvSpPr>
            <p:nvPr/>
          </p:nvSpPr>
          <p:spPr bwMode="auto">
            <a:xfrm>
              <a:off x="3203" y="2122"/>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Contract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Manager</a:t>
              </a:r>
            </a:p>
          </p:txBody>
        </p:sp>
        <p:sp>
          <p:nvSpPr>
            <p:cNvPr id="1036" name="_s1036"/>
            <p:cNvSpPr>
              <a:spLocks noChangeShapeType="1"/>
            </p:cNvSpPr>
            <p:nvPr/>
          </p:nvSpPr>
          <p:spPr bwMode="auto">
            <a:xfrm flipV="1">
              <a:off x="2952" y="1609"/>
              <a:ext cx="296" cy="1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7" name="_s1037"/>
            <p:cNvSpPr>
              <a:spLocks noChangeArrowheads="1"/>
            </p:cNvSpPr>
            <p:nvPr/>
          </p:nvSpPr>
          <p:spPr bwMode="auto">
            <a:xfrm>
              <a:off x="3202" y="1096"/>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Legal (HR &amp; Commercial)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Finance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Team</a:t>
              </a:r>
            </a:p>
          </p:txBody>
        </p:sp>
        <p:sp>
          <p:nvSpPr>
            <p:cNvPr id="1038" name="_s1038"/>
            <p:cNvSpPr>
              <a:spLocks noChangeShapeType="1"/>
            </p:cNvSpPr>
            <p:nvPr/>
          </p:nvSpPr>
          <p:spPr bwMode="auto">
            <a:xfrm flipV="1">
              <a:off x="2656" y="1268"/>
              <a:ext cx="0" cy="34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9" name="_s1039"/>
            <p:cNvSpPr>
              <a:spLocks noChangeArrowheads="1"/>
            </p:cNvSpPr>
            <p:nvPr/>
          </p:nvSpPr>
          <p:spPr bwMode="auto">
            <a:xfrm>
              <a:off x="2314" y="584"/>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Procurement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a:ln>
                    <a:noFill/>
                  </a:ln>
                  <a:solidFill>
                    <a:schemeClr val="bg1"/>
                  </a:solidFill>
                  <a:effectLst/>
                  <a:latin typeface="Arial" charset="0"/>
                  <a:ea typeface="ＭＳ Ｐゴシック" charset="0"/>
                  <a:cs typeface="Arial" charset="0"/>
                </a:rPr>
                <a:t>Team (Evaluation)</a:t>
              </a:r>
            </a:p>
          </p:txBody>
        </p:sp>
        <p:sp>
          <p:nvSpPr>
            <p:cNvPr id="1040" name="_s1040"/>
            <p:cNvSpPr>
              <a:spLocks noChangeArrowheads="1"/>
            </p:cNvSpPr>
            <p:nvPr/>
          </p:nvSpPr>
          <p:spPr bwMode="auto">
            <a:xfrm>
              <a:off x="2314" y="1610"/>
              <a:ext cx="684" cy="684"/>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a:ln>
                    <a:noFill/>
                  </a:ln>
                  <a:solidFill>
                    <a:schemeClr val="bg1"/>
                  </a:solidFill>
                  <a:effectLst/>
                  <a:latin typeface="Arial" charset="0"/>
                  <a:ea typeface="ＭＳ Ｐゴシック" charset="0"/>
                  <a:cs typeface="Arial" charset="0"/>
                </a:rPr>
                <a:t>Scenario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a:ln>
                    <a:noFill/>
                  </a:ln>
                  <a:solidFill>
                    <a:schemeClr val="bg1"/>
                  </a:solidFill>
                  <a:effectLst/>
                  <a:latin typeface="Arial" charset="0"/>
                  <a:ea typeface="ＭＳ Ｐゴシック" charset="0"/>
                  <a:cs typeface="Arial" charset="0"/>
                </a:rPr>
                <a:t>Dialogue Boot Camp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a:ln>
                    <a:noFill/>
                  </a:ln>
                  <a:solidFill>
                    <a:schemeClr val="bg1"/>
                  </a:solidFill>
                  <a:effectLst/>
                  <a:latin typeface="Arial" charset="0"/>
                  <a:ea typeface="ＭＳ Ｐゴシック" charset="0"/>
                  <a:cs typeface="Arial" charset="0"/>
                </a:rPr>
                <a:t>Owner: Project Lead</a:t>
              </a:r>
            </a:p>
          </p:txBody>
        </p:sp>
      </p:grpSp>
    </p:spTree>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idx="4294967295"/>
          </p:nvPr>
        </p:nvSpPr>
        <p:spPr/>
        <p:txBody>
          <a:bodyPr/>
          <a:lstStyle/>
          <a:p>
            <a:pPr eaLnBrk="1" hangingPunct="1"/>
            <a:r>
              <a:rPr lang="en-GB" b="1" dirty="0" smtClean="0"/>
              <a:t>1.4a Briefing Room - Standard Template Layout</a:t>
            </a:r>
          </a:p>
        </p:txBody>
      </p:sp>
      <p:sp>
        <p:nvSpPr>
          <p:cNvPr id="532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53249" name="Group 1"/>
          <p:cNvGrpSpPr>
            <a:grpSpLocks noChangeAspect="1"/>
          </p:cNvGrpSpPr>
          <p:nvPr/>
        </p:nvGrpSpPr>
        <p:grpSpPr bwMode="auto">
          <a:xfrm>
            <a:off x="1051560" y="1112520"/>
            <a:ext cx="7200900" cy="2754313"/>
            <a:chOff x="3502" y="325"/>
            <a:chExt cx="5968" cy="2263"/>
          </a:xfrm>
        </p:grpSpPr>
        <p:sp>
          <p:nvSpPr>
            <p:cNvPr id="53257" name="AutoShape 9"/>
            <p:cNvSpPr>
              <a:spLocks noChangeAspect="1" noChangeArrowheads="1" noTextEdit="1"/>
            </p:cNvSpPr>
            <p:nvPr/>
          </p:nvSpPr>
          <p:spPr bwMode="auto">
            <a:xfrm>
              <a:off x="3502" y="325"/>
              <a:ext cx="5968" cy="2263"/>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3256" name="Text Box 8"/>
            <p:cNvSpPr txBox="1">
              <a:spLocks noChangeArrowheads="1"/>
            </p:cNvSpPr>
            <p:nvPr/>
          </p:nvSpPr>
          <p:spPr bwMode="auto">
            <a:xfrm>
              <a:off x="3597" y="888"/>
              <a:ext cx="1326"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Building Map &amp; Domestics</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5" name="Text Box 7"/>
            <p:cNvSpPr txBox="1">
              <a:spLocks noChangeArrowheads="1"/>
            </p:cNvSpPr>
            <p:nvPr/>
          </p:nvSpPr>
          <p:spPr bwMode="auto">
            <a:xfrm>
              <a:off x="3599"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Dialogue Schedule</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4" name="Text Box 6"/>
            <p:cNvSpPr txBox="1">
              <a:spLocks noChangeArrowheads="1"/>
            </p:cNvSpPr>
            <p:nvPr/>
          </p:nvSpPr>
          <p:spPr bwMode="auto">
            <a:xfrm>
              <a:off x="7377" y="888"/>
              <a:ext cx="1738" cy="11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Key Messages Notice Board</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Flip Chart</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3" name="Text Box 5"/>
            <p:cNvSpPr txBox="1">
              <a:spLocks noChangeArrowheads="1"/>
            </p:cNvSpPr>
            <p:nvPr/>
          </p:nvSpPr>
          <p:spPr bwMode="auto">
            <a:xfrm>
              <a:off x="5586" y="887"/>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Dialogue Status Map</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2" name="AutoShape 4" descr="5%"/>
            <p:cNvSpPr>
              <a:spLocks noChangeArrowheads="1"/>
            </p:cNvSpPr>
            <p:nvPr/>
          </p:nvSpPr>
          <p:spPr bwMode="auto">
            <a:xfrm>
              <a:off x="7576" y="419"/>
              <a:ext cx="1327" cy="282"/>
            </a:xfrm>
            <a:prstGeom prst="roundRect">
              <a:avLst>
                <a:gd name="adj" fmla="val 16667"/>
              </a:avLst>
            </a:prstGeom>
            <a:pattFill prst="pct5">
              <a:fgClr>
                <a:srgbClr val="0070C0"/>
              </a:fgClr>
              <a:bgClr>
                <a:srgbClr val="0070C0"/>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Outputs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1" name="AutoShape 3"/>
            <p:cNvSpPr>
              <a:spLocks noChangeArrowheads="1"/>
            </p:cNvSpPr>
            <p:nvPr/>
          </p:nvSpPr>
          <p:spPr bwMode="auto">
            <a:xfrm>
              <a:off x="3598" y="418"/>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Inputs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0" name="AutoShape 2"/>
            <p:cNvSpPr>
              <a:spLocks noChangeArrowheads="1"/>
            </p:cNvSpPr>
            <p:nvPr/>
          </p:nvSpPr>
          <p:spPr bwMode="auto">
            <a:xfrm>
              <a:off x="5587" y="419"/>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Processes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8" name="Title 3"/>
          <p:cNvSpPr>
            <a:spLocks noGrp="1"/>
          </p:cNvSpPr>
          <p:nvPr>
            <p:ph type="title" idx="4294967295"/>
          </p:nvPr>
        </p:nvSpPr>
        <p:spPr/>
        <p:txBody>
          <a:bodyPr/>
          <a:lstStyle/>
          <a:p>
            <a:pPr eaLnBrk="1" hangingPunct="1"/>
            <a:r>
              <a:rPr lang="en-GB" b="1" dirty="0" smtClean="0"/>
              <a:t>1.4b Briefing Room - Standard Room Layout</a:t>
            </a:r>
          </a:p>
        </p:txBody>
      </p:sp>
      <p:grpSp>
        <p:nvGrpSpPr>
          <p:cNvPr id="36" name="Group 35"/>
          <p:cNvGrpSpPr/>
          <p:nvPr/>
        </p:nvGrpSpPr>
        <p:grpSpPr>
          <a:xfrm>
            <a:off x="663575" y="1606550"/>
            <a:ext cx="7616825" cy="4111625"/>
            <a:chOff x="663575" y="1606550"/>
            <a:chExt cx="7616825" cy="4111625"/>
          </a:xfrm>
        </p:grpSpPr>
        <p:sp>
          <p:nvSpPr>
            <p:cNvPr id="22531" name="Rectangle 13"/>
            <p:cNvSpPr>
              <a:spLocks noChangeArrowheads="1"/>
            </p:cNvSpPr>
            <p:nvPr/>
          </p:nvSpPr>
          <p:spPr bwMode="auto">
            <a:xfrm>
              <a:off x="3505200" y="2628900"/>
              <a:ext cx="2209800" cy="81915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2" name="Rectangle 24"/>
            <p:cNvSpPr>
              <a:spLocks noChangeArrowheads="1"/>
            </p:cNvSpPr>
            <p:nvPr/>
          </p:nvSpPr>
          <p:spPr bwMode="auto">
            <a:xfrm>
              <a:off x="2120900" y="4229100"/>
              <a:ext cx="508000" cy="50800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3" name="Rectangle 25"/>
            <p:cNvSpPr>
              <a:spLocks noChangeArrowheads="1"/>
            </p:cNvSpPr>
            <p:nvPr/>
          </p:nvSpPr>
          <p:spPr bwMode="auto">
            <a:xfrm>
              <a:off x="3251200" y="4216400"/>
              <a:ext cx="508000" cy="50800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4" name="Rectangle 26"/>
            <p:cNvSpPr>
              <a:spLocks noChangeArrowheads="1"/>
            </p:cNvSpPr>
            <p:nvPr/>
          </p:nvSpPr>
          <p:spPr bwMode="auto">
            <a:xfrm>
              <a:off x="4267200" y="4216400"/>
              <a:ext cx="508000" cy="50800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5" name="Rectangle 27"/>
            <p:cNvSpPr>
              <a:spLocks noChangeArrowheads="1"/>
            </p:cNvSpPr>
            <p:nvPr/>
          </p:nvSpPr>
          <p:spPr bwMode="auto">
            <a:xfrm>
              <a:off x="5270500" y="4216400"/>
              <a:ext cx="508000" cy="50800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6" name="Rectangle 28"/>
            <p:cNvSpPr>
              <a:spLocks noChangeArrowheads="1"/>
            </p:cNvSpPr>
            <p:nvPr/>
          </p:nvSpPr>
          <p:spPr bwMode="auto">
            <a:xfrm>
              <a:off x="6235700" y="4203700"/>
              <a:ext cx="508000" cy="508000"/>
            </a:xfrm>
            <a:prstGeom prst="rect">
              <a:avLst/>
            </a:prstGeom>
            <a:solidFill>
              <a:srgbClr val="C0C0C0"/>
            </a:solidFill>
            <a:ln w="9525" algn="ctr">
              <a:solidFill>
                <a:schemeClr val="tx1"/>
              </a:solidFill>
              <a:miter lim="800000"/>
              <a:headEnd/>
              <a:tailEnd/>
            </a:ln>
          </p:spPr>
          <p:txBody>
            <a:bodyPr wrap="none" anchor="ctr"/>
            <a:lstStyle/>
            <a:p>
              <a:pPr eaLnBrk="0" hangingPunct="0"/>
              <a:endParaRPr lang="en-GB"/>
            </a:p>
          </p:txBody>
        </p:sp>
        <p:sp>
          <p:nvSpPr>
            <p:cNvPr id="22539" name="Rectangle 14"/>
            <p:cNvSpPr>
              <a:spLocks noChangeArrowheads="1"/>
            </p:cNvSpPr>
            <p:nvPr/>
          </p:nvSpPr>
          <p:spPr bwMode="auto">
            <a:xfrm>
              <a:off x="3752850" y="2857500"/>
              <a:ext cx="438150" cy="419100"/>
            </a:xfrm>
            <a:prstGeom prst="rect">
              <a:avLst/>
            </a:prstGeom>
            <a:solidFill>
              <a:schemeClr val="accent1"/>
            </a:solidFill>
            <a:ln w="9525" algn="ctr">
              <a:solidFill>
                <a:schemeClr val="tx1"/>
              </a:solidFill>
              <a:miter lim="800000"/>
              <a:headEnd/>
              <a:tailEnd/>
            </a:ln>
          </p:spPr>
          <p:txBody>
            <a:bodyPr wrap="none" anchor="ctr"/>
            <a:lstStyle/>
            <a:p>
              <a:pPr eaLnBrk="0" hangingPunct="0"/>
              <a:endParaRPr lang="en-GB"/>
            </a:p>
          </p:txBody>
        </p:sp>
        <p:sp>
          <p:nvSpPr>
            <p:cNvPr id="22540" name="Line 21"/>
            <p:cNvSpPr>
              <a:spLocks noChangeShapeType="1"/>
            </p:cNvSpPr>
            <p:nvPr/>
          </p:nvSpPr>
          <p:spPr bwMode="auto">
            <a:xfrm flipH="1" flipV="1">
              <a:off x="2552700" y="2609850"/>
              <a:ext cx="1219200" cy="419100"/>
            </a:xfrm>
            <a:prstGeom prst="line">
              <a:avLst/>
            </a:prstGeom>
            <a:noFill/>
            <a:ln w="9525">
              <a:solidFill>
                <a:schemeClr val="tx1"/>
              </a:solidFill>
              <a:round/>
              <a:headEnd/>
              <a:tailEnd type="triangle" w="med" len="med"/>
            </a:ln>
          </p:spPr>
          <p:txBody>
            <a:bodyPr/>
            <a:lstStyle/>
            <a:p>
              <a:endParaRPr lang="en-GB"/>
            </a:p>
          </p:txBody>
        </p:sp>
        <p:sp>
          <p:nvSpPr>
            <p:cNvPr id="22541" name="Text Box 22"/>
            <p:cNvSpPr txBox="1">
              <a:spLocks noChangeArrowheads="1"/>
            </p:cNvSpPr>
            <p:nvPr/>
          </p:nvSpPr>
          <p:spPr bwMode="auto">
            <a:xfrm>
              <a:off x="1695450" y="2260600"/>
              <a:ext cx="1390650" cy="517525"/>
            </a:xfrm>
            <a:prstGeom prst="rect">
              <a:avLst/>
            </a:prstGeom>
            <a:noFill/>
            <a:ln w="9525" algn="ctr">
              <a:noFill/>
              <a:miter lim="800000"/>
              <a:headEnd/>
              <a:tailEnd/>
            </a:ln>
          </p:spPr>
          <p:txBody>
            <a:bodyPr>
              <a:spAutoFit/>
            </a:bodyPr>
            <a:lstStyle/>
            <a:p>
              <a:pPr eaLnBrk="0" hangingPunct="0">
                <a:spcBef>
                  <a:spcPct val="50000"/>
                </a:spcBef>
              </a:pPr>
              <a:r>
                <a:rPr lang="en-GB" sz="1400"/>
                <a:t>Projector (if required)</a:t>
              </a:r>
            </a:p>
          </p:txBody>
        </p:sp>
        <p:grpSp>
          <p:nvGrpSpPr>
            <p:cNvPr id="35" name="Group 34"/>
            <p:cNvGrpSpPr/>
            <p:nvPr/>
          </p:nvGrpSpPr>
          <p:grpSpPr>
            <a:xfrm>
              <a:off x="663575" y="1606550"/>
              <a:ext cx="7616825" cy="4111625"/>
              <a:chOff x="663575" y="1606550"/>
              <a:chExt cx="7616825" cy="4111625"/>
            </a:xfrm>
          </p:grpSpPr>
          <p:sp>
            <p:nvSpPr>
              <p:cNvPr id="22537" name="Text Box 23"/>
              <p:cNvSpPr txBox="1">
                <a:spLocks noChangeArrowheads="1"/>
              </p:cNvSpPr>
              <p:nvPr/>
            </p:nvSpPr>
            <p:spPr bwMode="auto">
              <a:xfrm>
                <a:off x="2749550" y="4305300"/>
                <a:ext cx="3657600" cy="366713"/>
              </a:xfrm>
              <a:prstGeom prst="rect">
                <a:avLst/>
              </a:prstGeom>
              <a:noFill/>
              <a:ln w="9525" algn="ctr">
                <a:noFill/>
                <a:miter lim="800000"/>
                <a:headEnd/>
                <a:tailEnd/>
              </a:ln>
            </p:spPr>
            <p:txBody>
              <a:bodyPr>
                <a:spAutoFit/>
              </a:bodyPr>
              <a:lstStyle/>
              <a:p>
                <a:pPr algn="ctr" eaLnBrk="0" hangingPunct="0">
                  <a:spcBef>
                    <a:spcPct val="50000"/>
                  </a:spcBef>
                </a:pPr>
                <a:r>
                  <a:rPr lang="en-GB"/>
                  <a:t>Supplier Tables</a:t>
                </a:r>
              </a:p>
            </p:txBody>
          </p:sp>
          <p:grpSp>
            <p:nvGrpSpPr>
              <p:cNvPr id="22" name="Group 21"/>
              <p:cNvGrpSpPr/>
              <p:nvPr/>
            </p:nvGrpSpPr>
            <p:grpSpPr>
              <a:xfrm>
                <a:off x="663575" y="1606550"/>
                <a:ext cx="7616825" cy="4111625"/>
                <a:chOff x="663575" y="1606550"/>
                <a:chExt cx="7616825" cy="4111625"/>
              </a:xfrm>
            </p:grpSpPr>
            <p:grpSp>
              <p:nvGrpSpPr>
                <p:cNvPr id="22530" name="Group 5"/>
                <p:cNvGrpSpPr>
                  <a:grpSpLocks/>
                </p:cNvGrpSpPr>
                <p:nvPr/>
              </p:nvGrpSpPr>
              <p:grpSpPr bwMode="auto">
                <a:xfrm>
                  <a:off x="663575" y="1606550"/>
                  <a:ext cx="7616825" cy="4111625"/>
                  <a:chOff x="524" y="1092"/>
                  <a:chExt cx="4798" cy="2590"/>
                </a:xfrm>
              </p:grpSpPr>
              <p:sp>
                <p:nvSpPr>
                  <p:cNvPr id="22543" name="Rectangle 6"/>
                  <p:cNvSpPr>
                    <a:spLocks noChangeArrowheads="1"/>
                  </p:cNvSpPr>
                  <p:nvPr/>
                </p:nvSpPr>
                <p:spPr bwMode="auto">
                  <a:xfrm>
                    <a:off x="524" y="1092"/>
                    <a:ext cx="4798" cy="2590"/>
                  </a:xfrm>
                  <a:prstGeom prst="rect">
                    <a:avLst/>
                  </a:prstGeom>
                  <a:noFill/>
                  <a:ln w="9525" algn="ctr">
                    <a:solidFill>
                      <a:schemeClr val="tx1"/>
                    </a:solidFill>
                    <a:miter lim="800000"/>
                    <a:headEnd/>
                    <a:tailEnd/>
                  </a:ln>
                </p:spPr>
                <p:txBody>
                  <a:bodyPr wrap="none" anchor="ctr"/>
                  <a:lstStyle/>
                  <a:p>
                    <a:pPr eaLnBrk="0" hangingPunct="0"/>
                    <a:endParaRPr lang="en-GB"/>
                  </a:p>
                </p:txBody>
              </p:sp>
              <p:sp>
                <p:nvSpPr>
                  <p:cNvPr id="22544" name="Line 7"/>
                  <p:cNvSpPr>
                    <a:spLocks noChangeShapeType="1"/>
                  </p:cNvSpPr>
                  <p:nvPr/>
                </p:nvSpPr>
                <p:spPr bwMode="auto">
                  <a:xfrm>
                    <a:off x="640" y="1336"/>
                    <a:ext cx="0" cy="2096"/>
                  </a:xfrm>
                  <a:prstGeom prst="line">
                    <a:avLst/>
                  </a:prstGeom>
                  <a:noFill/>
                  <a:ln w="9525">
                    <a:solidFill>
                      <a:schemeClr val="tx1"/>
                    </a:solidFill>
                    <a:round/>
                    <a:headEnd type="triangle" w="med" len="med"/>
                    <a:tailEnd type="triangle" w="med" len="med"/>
                  </a:ln>
                </p:spPr>
                <p:txBody>
                  <a:bodyPr/>
                  <a:lstStyle/>
                  <a:p>
                    <a:endParaRPr lang="en-GB"/>
                  </a:p>
                </p:txBody>
              </p:sp>
              <p:sp>
                <p:nvSpPr>
                  <p:cNvPr id="22545" name="Line 8"/>
                  <p:cNvSpPr>
                    <a:spLocks noChangeShapeType="1"/>
                  </p:cNvSpPr>
                  <p:nvPr/>
                </p:nvSpPr>
                <p:spPr bwMode="auto">
                  <a:xfrm>
                    <a:off x="752" y="1248"/>
                    <a:ext cx="4288" cy="0"/>
                  </a:xfrm>
                  <a:prstGeom prst="line">
                    <a:avLst/>
                  </a:prstGeom>
                  <a:noFill/>
                  <a:ln w="9525">
                    <a:solidFill>
                      <a:schemeClr val="tx1"/>
                    </a:solidFill>
                    <a:round/>
                    <a:headEnd type="triangle" w="med" len="med"/>
                    <a:tailEnd type="triangle" w="med" len="med"/>
                  </a:ln>
                </p:spPr>
                <p:txBody>
                  <a:bodyPr/>
                  <a:lstStyle/>
                  <a:p>
                    <a:endParaRPr lang="en-GB"/>
                  </a:p>
                </p:txBody>
              </p:sp>
              <p:sp>
                <p:nvSpPr>
                  <p:cNvPr id="22546" name="Line 9"/>
                  <p:cNvSpPr>
                    <a:spLocks noChangeShapeType="1"/>
                  </p:cNvSpPr>
                  <p:nvPr/>
                </p:nvSpPr>
                <p:spPr bwMode="auto">
                  <a:xfrm flipH="1">
                    <a:off x="5160" y="1272"/>
                    <a:ext cx="8" cy="2248"/>
                  </a:xfrm>
                  <a:prstGeom prst="line">
                    <a:avLst/>
                  </a:prstGeom>
                  <a:noFill/>
                  <a:ln w="9525">
                    <a:solidFill>
                      <a:schemeClr val="tx1"/>
                    </a:solidFill>
                    <a:round/>
                    <a:headEnd type="triangle" w="med" len="med"/>
                    <a:tailEnd type="triangle" w="med" len="med"/>
                  </a:ln>
                </p:spPr>
                <p:txBody>
                  <a:bodyPr/>
                  <a:lstStyle/>
                  <a:p>
                    <a:endParaRPr lang="en-GB"/>
                  </a:p>
                </p:txBody>
              </p:sp>
              <p:sp>
                <p:nvSpPr>
                  <p:cNvPr id="22547" name="Text Box 10"/>
                  <p:cNvSpPr txBox="1">
                    <a:spLocks noChangeArrowheads="1"/>
                  </p:cNvSpPr>
                  <p:nvPr/>
                </p:nvSpPr>
                <p:spPr bwMode="auto">
                  <a:xfrm>
                    <a:off x="2072" y="1280"/>
                    <a:ext cx="1736"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2548" name="Text Box 11"/>
                  <p:cNvSpPr txBox="1">
                    <a:spLocks noChangeArrowheads="1"/>
                  </p:cNvSpPr>
                  <p:nvPr/>
                </p:nvSpPr>
                <p:spPr bwMode="auto">
                  <a:xfrm rot="-5400000">
                    <a:off x="160" y="2248"/>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sp>
                <p:nvSpPr>
                  <p:cNvPr id="22549" name="Text Box 12"/>
                  <p:cNvSpPr txBox="1">
                    <a:spLocks noChangeArrowheads="1"/>
                  </p:cNvSpPr>
                  <p:nvPr/>
                </p:nvSpPr>
                <p:spPr bwMode="auto">
                  <a:xfrm rot="5400000">
                    <a:off x="4136" y="2232"/>
                    <a:ext cx="1400" cy="231"/>
                  </a:xfrm>
                  <a:prstGeom prst="rect">
                    <a:avLst/>
                  </a:prstGeom>
                  <a:noFill/>
                  <a:ln w="9525" algn="ctr">
                    <a:noFill/>
                    <a:miter lim="800000"/>
                    <a:headEnd/>
                    <a:tailEnd/>
                  </a:ln>
                </p:spPr>
                <p:txBody>
                  <a:bodyPr>
                    <a:spAutoFit/>
                  </a:bodyPr>
                  <a:lstStyle/>
                  <a:p>
                    <a:pPr algn="ctr" eaLnBrk="0" hangingPunct="0">
                      <a:spcBef>
                        <a:spcPct val="50000"/>
                      </a:spcBef>
                    </a:pPr>
                    <a:r>
                      <a:rPr lang="en-GB"/>
                      <a:t>Wall Space</a:t>
                    </a:r>
                  </a:p>
                </p:txBody>
              </p:sp>
            </p:grpSp>
            <p:sp>
              <p:nvSpPr>
                <p:cNvPr id="22542" name="Text Box 29"/>
                <p:cNvSpPr txBox="1">
                  <a:spLocks noChangeArrowheads="1"/>
                </p:cNvSpPr>
                <p:nvPr/>
              </p:nvSpPr>
              <p:spPr bwMode="auto">
                <a:xfrm>
                  <a:off x="1270000" y="4940300"/>
                  <a:ext cx="6540500" cy="553998"/>
                </a:xfrm>
                <a:prstGeom prst="rect">
                  <a:avLst/>
                </a:prstGeom>
                <a:noFill/>
                <a:ln w="9525" algn="ctr">
                  <a:noFill/>
                  <a:miter lim="800000"/>
                  <a:headEnd/>
                  <a:tailEnd/>
                </a:ln>
              </p:spPr>
              <p:txBody>
                <a:bodyPr>
                  <a:spAutoFit/>
                </a:bodyPr>
                <a:lstStyle/>
                <a:p>
                  <a:pPr eaLnBrk="0" hangingPunct="0">
                    <a:spcBef>
                      <a:spcPct val="50000"/>
                    </a:spcBef>
                  </a:pPr>
                  <a:r>
                    <a:rPr lang="en-GB" sz="1200" dirty="0"/>
                    <a:t>Note: You may also require WIFI, </a:t>
                  </a:r>
                  <a:r>
                    <a:rPr lang="en-GB" sz="1200" dirty="0" smtClean="0"/>
                    <a:t>Teleconferencing and </a:t>
                  </a:r>
                  <a:r>
                    <a:rPr lang="en-GB" sz="1200" dirty="0"/>
                    <a:t>IT </a:t>
                  </a:r>
                  <a:r>
                    <a:rPr lang="en-GB" sz="1200" dirty="0" smtClean="0"/>
                    <a:t>Functionality</a:t>
                  </a:r>
                  <a:endParaRPr lang="en-GB" sz="1200" dirty="0"/>
                </a:p>
                <a:p>
                  <a:pPr eaLnBrk="0" hangingPunct="0">
                    <a:spcBef>
                      <a:spcPct val="50000"/>
                    </a:spcBef>
                  </a:pPr>
                  <a:r>
                    <a:rPr lang="en-GB" sz="1200" dirty="0"/>
                    <a:t>TOP TIP – check opening times of the building you are </a:t>
                  </a:r>
                  <a:r>
                    <a:rPr lang="en-GB" sz="1200" dirty="0" smtClean="0"/>
                    <a:t>using </a:t>
                  </a:r>
                  <a:endParaRPr lang="en-GB" sz="1200" dirty="0"/>
                </a:p>
              </p:txBody>
            </p:sp>
          </p:grpSp>
        </p:grpSp>
      </p:grpSp>
    </p:spTree>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idx="4294967295"/>
          </p:nvPr>
        </p:nvSpPr>
        <p:spPr/>
        <p:txBody>
          <a:bodyPr/>
          <a:lstStyle/>
          <a:p>
            <a:pPr eaLnBrk="1" hangingPunct="1"/>
            <a:r>
              <a:rPr lang="en-GB" b="1" dirty="0" smtClean="0"/>
              <a:t>1.5a Project Room – Standard Template Layout</a:t>
            </a:r>
          </a:p>
        </p:txBody>
      </p:sp>
      <p:sp>
        <p:nvSpPr>
          <p:cNvPr id="5122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51272" name="Rectangle 7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51248" name="Group 48"/>
          <p:cNvGrpSpPr>
            <a:grpSpLocks noChangeAspect="1"/>
          </p:cNvGrpSpPr>
          <p:nvPr/>
        </p:nvGrpSpPr>
        <p:grpSpPr bwMode="auto">
          <a:xfrm>
            <a:off x="114300" y="807720"/>
            <a:ext cx="9029700" cy="5476875"/>
            <a:chOff x="3502" y="325"/>
            <a:chExt cx="7484" cy="4500"/>
          </a:xfrm>
        </p:grpSpPr>
        <p:sp>
          <p:nvSpPr>
            <p:cNvPr id="51271" name="AutoShape 71"/>
            <p:cNvSpPr>
              <a:spLocks noChangeAspect="1" noChangeArrowheads="1" noTextEdit="1"/>
            </p:cNvSpPr>
            <p:nvPr/>
          </p:nvSpPr>
          <p:spPr bwMode="auto">
            <a:xfrm>
              <a:off x="3502" y="325"/>
              <a:ext cx="7484" cy="45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1270" name="Text Box 70"/>
            <p:cNvSpPr txBox="1">
              <a:spLocks noChangeArrowheads="1"/>
            </p:cNvSpPr>
            <p:nvPr/>
          </p:nvSpPr>
          <p:spPr bwMode="auto">
            <a:xfrm>
              <a:off x="3597" y="888"/>
              <a:ext cx="1326"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Organogram for Bid Team</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9" name="Text Box 69"/>
            <p:cNvSpPr txBox="1">
              <a:spLocks noChangeArrowheads="1"/>
            </p:cNvSpPr>
            <p:nvPr/>
          </p:nvSpPr>
          <p:spPr bwMode="auto">
            <a:xfrm>
              <a:off x="3599"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Relationship Barometer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8" name="AutoShape 68" descr="5%"/>
            <p:cNvSpPr>
              <a:spLocks noChangeArrowheads="1"/>
            </p:cNvSpPr>
            <p:nvPr/>
          </p:nvSpPr>
          <p:spPr bwMode="auto">
            <a:xfrm>
              <a:off x="7576" y="419"/>
              <a:ext cx="1327" cy="282"/>
            </a:xfrm>
            <a:prstGeom prst="roundRect">
              <a:avLst>
                <a:gd name="adj" fmla="val 16667"/>
              </a:avLst>
            </a:prstGeom>
            <a:pattFill prst="pct5">
              <a:fgClr>
                <a:srgbClr val="0070C0"/>
              </a:fgClr>
              <a:bgClr>
                <a:srgbClr val="0070C0"/>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Supplier 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7" name="AutoShape 67"/>
            <p:cNvSpPr>
              <a:spLocks noChangeArrowheads="1"/>
            </p:cNvSpPr>
            <p:nvPr/>
          </p:nvSpPr>
          <p:spPr bwMode="auto">
            <a:xfrm>
              <a:off x="3598" y="418"/>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Supplier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6" name="AutoShape 66"/>
            <p:cNvSpPr>
              <a:spLocks noChangeArrowheads="1"/>
            </p:cNvSpPr>
            <p:nvPr/>
          </p:nvSpPr>
          <p:spPr bwMode="auto">
            <a:xfrm>
              <a:off x="5587" y="419"/>
              <a:ext cx="1325" cy="283"/>
            </a:xfrm>
            <a:prstGeom prst="roundRect">
              <a:avLst>
                <a:gd name="adj" fmla="val 16667"/>
              </a:avLst>
            </a:prstGeom>
            <a:solidFill>
              <a:srgbClr val="0070C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Supplier 2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5" name="AutoShape 65" descr="5%"/>
            <p:cNvSpPr>
              <a:spLocks noChangeArrowheads="1"/>
            </p:cNvSpPr>
            <p:nvPr/>
          </p:nvSpPr>
          <p:spPr bwMode="auto">
            <a:xfrm>
              <a:off x="9447" y="418"/>
              <a:ext cx="1327" cy="282"/>
            </a:xfrm>
            <a:prstGeom prst="roundRect">
              <a:avLst>
                <a:gd name="adj" fmla="val 16667"/>
              </a:avLst>
            </a:prstGeom>
            <a:pattFill prst="pct5">
              <a:fgClr>
                <a:srgbClr val="0070C0"/>
              </a:fgClr>
              <a:bgClr>
                <a:srgbClr val="0070C0"/>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Evaluation Team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4" name="Text Box 64"/>
            <p:cNvSpPr txBox="1">
              <a:spLocks noChangeArrowheads="1"/>
            </p:cNvSpPr>
            <p:nvPr/>
          </p:nvSpPr>
          <p:spPr bwMode="auto">
            <a:xfrm>
              <a:off x="3597" y="2423"/>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Question Log for Supplier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3" name="Text Box 63"/>
            <p:cNvSpPr txBox="1">
              <a:spLocks noChangeArrowheads="1"/>
            </p:cNvSpPr>
            <p:nvPr/>
          </p:nvSpPr>
          <p:spPr bwMode="auto">
            <a:xfrm>
              <a:off x="3597" y="3206"/>
              <a:ext cx="1323"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Cs</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2" name="Text Box 62"/>
            <p:cNvSpPr txBox="1">
              <a:spLocks noChangeArrowheads="1"/>
            </p:cNvSpPr>
            <p:nvPr/>
          </p:nvSpPr>
          <p:spPr bwMode="auto">
            <a:xfrm>
              <a:off x="3598" y="3987"/>
              <a:ext cx="1323"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Outline Solution</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OST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1" name="Text Box 61"/>
            <p:cNvSpPr txBox="1">
              <a:spLocks noChangeArrowheads="1"/>
            </p:cNvSpPr>
            <p:nvPr/>
          </p:nvSpPr>
          <p:spPr bwMode="auto">
            <a:xfrm>
              <a:off x="5587" y="890"/>
              <a:ext cx="1325"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Organogram for Bid Team</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60" name="Text Box 60"/>
            <p:cNvSpPr txBox="1">
              <a:spLocks noChangeArrowheads="1"/>
            </p:cNvSpPr>
            <p:nvPr/>
          </p:nvSpPr>
          <p:spPr bwMode="auto">
            <a:xfrm>
              <a:off x="5587" y="1640"/>
              <a:ext cx="1324"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Relationship Barometer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9" name="Text Box 59"/>
            <p:cNvSpPr txBox="1">
              <a:spLocks noChangeArrowheads="1"/>
            </p:cNvSpPr>
            <p:nvPr/>
          </p:nvSpPr>
          <p:spPr bwMode="auto">
            <a:xfrm>
              <a:off x="5587" y="2423"/>
              <a:ext cx="1323"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Question Log for Supplier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8" name="Text Box 58"/>
            <p:cNvSpPr txBox="1">
              <a:spLocks noChangeArrowheads="1"/>
            </p:cNvSpPr>
            <p:nvPr/>
          </p:nvSpPr>
          <p:spPr bwMode="auto">
            <a:xfrm>
              <a:off x="5587" y="3206"/>
              <a:ext cx="1322"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Cs</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7" name="Text Box 57"/>
            <p:cNvSpPr txBox="1">
              <a:spLocks noChangeArrowheads="1"/>
            </p:cNvSpPr>
            <p:nvPr/>
          </p:nvSpPr>
          <p:spPr bwMode="auto">
            <a:xfrm>
              <a:off x="5586" y="3987"/>
              <a:ext cx="1323" cy="6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Outline Solution</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OST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6" name="Text Box 56"/>
            <p:cNvSpPr txBox="1">
              <a:spLocks noChangeArrowheads="1"/>
            </p:cNvSpPr>
            <p:nvPr/>
          </p:nvSpPr>
          <p:spPr bwMode="auto">
            <a:xfrm>
              <a:off x="7580" y="3987"/>
              <a:ext cx="1323" cy="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Outline Solution</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OST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5" name="Text Box 55"/>
            <p:cNvSpPr txBox="1">
              <a:spLocks noChangeArrowheads="1"/>
            </p:cNvSpPr>
            <p:nvPr/>
          </p:nvSpPr>
          <p:spPr bwMode="auto">
            <a:xfrm>
              <a:off x="7582" y="3206"/>
              <a:ext cx="1321"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Cs</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4" name="Text Box 54"/>
            <p:cNvSpPr txBox="1">
              <a:spLocks noChangeArrowheads="1"/>
            </p:cNvSpPr>
            <p:nvPr/>
          </p:nvSpPr>
          <p:spPr bwMode="auto">
            <a:xfrm>
              <a:off x="7575" y="2423"/>
              <a:ext cx="1322"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Question Log for Supplier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3" name="Text Box 53"/>
            <p:cNvSpPr txBox="1">
              <a:spLocks noChangeArrowheads="1"/>
            </p:cNvSpPr>
            <p:nvPr/>
          </p:nvSpPr>
          <p:spPr bwMode="auto">
            <a:xfrm>
              <a:off x="7574" y="1640"/>
              <a:ext cx="1323"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Relationship Barometer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2" name="Text Box 52"/>
            <p:cNvSpPr txBox="1">
              <a:spLocks noChangeArrowheads="1"/>
            </p:cNvSpPr>
            <p:nvPr/>
          </p:nvSpPr>
          <p:spPr bwMode="auto">
            <a:xfrm>
              <a:off x="7573" y="890"/>
              <a:ext cx="1324" cy="6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Organogram for Bid Team</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1" name="Text Box 51"/>
            <p:cNvSpPr txBox="1">
              <a:spLocks noChangeArrowheads="1"/>
            </p:cNvSpPr>
            <p:nvPr/>
          </p:nvSpPr>
          <p:spPr bwMode="auto">
            <a:xfrm>
              <a:off x="9447" y="887"/>
              <a:ext cx="1325"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De-selection Register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0" name="Text Box 50"/>
            <p:cNvSpPr txBox="1">
              <a:spLocks noChangeArrowheads="1"/>
            </p:cNvSpPr>
            <p:nvPr/>
          </p:nvSpPr>
          <p:spPr bwMode="auto">
            <a:xfrm>
              <a:off x="9447" y="1640"/>
              <a:ext cx="1325"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Supplier Interest Tracker</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Standard Template #26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49" name="Text Box 49"/>
            <p:cNvSpPr txBox="1">
              <a:spLocks noChangeArrowheads="1"/>
            </p:cNvSpPr>
            <p:nvPr/>
          </p:nvSpPr>
          <p:spPr bwMode="auto">
            <a:xfrm>
              <a:off x="9447" y="2423"/>
              <a:ext cx="1322" cy="6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Evaluation Criteria</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A3</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xmlns:p14="http://schemas.microsoft.com/office/powerpoint/2010/mai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27"/>
</p:tagLst>
</file>

<file path=ppt/theme/theme1.xml><?xml version="1.0" encoding="utf-8"?>
<a:theme xmlns:a="http://schemas.openxmlformats.org/drawingml/2006/main" name="Lean">
  <a:themeElements>
    <a:clrScheme name="">
      <a:dk1>
        <a:srgbClr val="3B3A3D"/>
      </a:dk1>
      <a:lt1>
        <a:srgbClr val="FFFFFF"/>
      </a:lt1>
      <a:dk2>
        <a:srgbClr val="008D8E"/>
      </a:dk2>
      <a:lt2>
        <a:srgbClr val="3B3A43"/>
      </a:lt2>
      <a:accent1>
        <a:srgbClr val="594884"/>
      </a:accent1>
      <a:accent2>
        <a:srgbClr val="C8B51B"/>
      </a:accent2>
      <a:accent3>
        <a:srgbClr val="FFFFFF"/>
      </a:accent3>
      <a:accent4>
        <a:srgbClr val="313033"/>
      </a:accent4>
      <a:accent5>
        <a:srgbClr val="B5B1C2"/>
      </a:accent5>
      <a:accent6>
        <a:srgbClr val="B5A417"/>
      </a:accent6>
      <a:hlink>
        <a:srgbClr val="576B00"/>
      </a:hlink>
      <a:folHlink>
        <a:srgbClr val="ED7C59"/>
      </a:folHlink>
    </a:clrScheme>
    <a:fontScheme name="HMRC_Advance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HMRC_Advanc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MRC_Advanc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MRC_Advanc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MRC_Advanc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MRC_Advanc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MRC_Advanc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MRC_Advanc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MRC_Advanc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MRC_Advanc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MRC_Advanc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MRC_Advanc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MRC_Advanc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MRC_Advanced 13">
        <a:dk1>
          <a:srgbClr val="000000"/>
        </a:dk1>
        <a:lt1>
          <a:srgbClr val="FFFFFF"/>
        </a:lt1>
        <a:dk2>
          <a:srgbClr val="008D8E"/>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MRC_Advanced 14">
        <a:dk1>
          <a:srgbClr val="000000"/>
        </a:dk1>
        <a:lt1>
          <a:srgbClr val="FFFFFF"/>
        </a:lt1>
        <a:dk2>
          <a:srgbClr val="008D8E"/>
        </a:dk2>
        <a:lt2>
          <a:srgbClr val="594884"/>
        </a:lt2>
        <a:accent1>
          <a:srgbClr val="576B00"/>
        </a:accent1>
        <a:accent2>
          <a:srgbClr val="C8B51B"/>
        </a:accent2>
        <a:accent3>
          <a:srgbClr val="FFFFFF"/>
        </a:accent3>
        <a:accent4>
          <a:srgbClr val="000000"/>
        </a:accent4>
        <a:accent5>
          <a:srgbClr val="B4BAAA"/>
        </a:accent5>
        <a:accent6>
          <a:srgbClr val="B5A417"/>
        </a:accent6>
        <a:hlink>
          <a:srgbClr val="B7000D"/>
        </a:hlink>
        <a:folHlink>
          <a:srgbClr val="ED7C59"/>
        </a:folHlink>
      </a:clrScheme>
      <a:clrMap bg1="lt1" tx1="dk1" bg2="lt2" tx2="dk2" accent1="accent1" accent2="accent2" accent3="accent3" accent4="accent4" accent5="accent5" accent6="accent6" hlink="hlink" folHlink="folHlink"/>
    </a:extraClrScheme>
    <a:extraClrScheme>
      <a:clrScheme name="HMRC_Advanced 15">
        <a:dk1>
          <a:srgbClr val="594884"/>
        </a:dk1>
        <a:lt1>
          <a:srgbClr val="FFFFFF"/>
        </a:lt1>
        <a:dk2>
          <a:srgbClr val="B7000D"/>
        </a:dk2>
        <a:lt2>
          <a:srgbClr val="F3CB84"/>
        </a:lt2>
        <a:accent1>
          <a:srgbClr val="576B00"/>
        </a:accent1>
        <a:accent2>
          <a:srgbClr val="C8B51B"/>
        </a:accent2>
        <a:accent3>
          <a:srgbClr val="D8AAAA"/>
        </a:accent3>
        <a:accent4>
          <a:srgbClr val="DADADA"/>
        </a:accent4>
        <a:accent5>
          <a:srgbClr val="B4BAAA"/>
        </a:accent5>
        <a:accent6>
          <a:srgbClr val="B5A417"/>
        </a:accent6>
        <a:hlink>
          <a:srgbClr val="B7000D"/>
        </a:hlink>
        <a:folHlink>
          <a:srgbClr val="ED7C59"/>
        </a:folHlink>
      </a:clrScheme>
      <a:clrMap bg1="dk2" tx1="lt1" bg2="dk1" tx2="lt2" accent1="accent1" accent2="accent2" accent3="accent3" accent4="accent4" accent5="accent5" accent6="accent6" hlink="hlink" folHlink="folHlink"/>
    </a:extraClrScheme>
    <a:extraClrScheme>
      <a:clrScheme name="HMRC_Advanced 16">
        <a:dk1>
          <a:srgbClr val="000000"/>
        </a:dk1>
        <a:lt1>
          <a:srgbClr val="FFFFFF"/>
        </a:lt1>
        <a:dk2>
          <a:srgbClr val="576B00"/>
        </a:dk2>
        <a:lt2>
          <a:srgbClr val="594884"/>
        </a:lt2>
        <a:accent1>
          <a:srgbClr val="576B00"/>
        </a:accent1>
        <a:accent2>
          <a:srgbClr val="C8B51B"/>
        </a:accent2>
        <a:accent3>
          <a:srgbClr val="FFFFFF"/>
        </a:accent3>
        <a:accent4>
          <a:srgbClr val="000000"/>
        </a:accent4>
        <a:accent5>
          <a:srgbClr val="B4BAAA"/>
        </a:accent5>
        <a:accent6>
          <a:srgbClr val="B5A417"/>
        </a:accent6>
        <a:hlink>
          <a:srgbClr val="B7000D"/>
        </a:hlink>
        <a:folHlink>
          <a:srgbClr val="ED7C5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abel version="1.0">
  <element uid="id_unclassified"/>
  <element uid="id_newpolicy" value=""/>
</label>
</file>

<file path=customXml/itemProps1.xml><?xml version="1.0" encoding="utf-8"?>
<ds:datastoreItem xmlns:ds="http://schemas.openxmlformats.org/officeDocument/2006/customXml" ds:itemID="{FEDE6646-7589-4FF4-A2F8-12C7883506D5}">
  <ds:schemaRefs/>
</ds:datastoreItem>
</file>

<file path=docProps/app.xml><?xml version="1.0" encoding="utf-8"?>
<Properties xmlns="http://schemas.openxmlformats.org/officeDocument/2006/extended-properties" xmlns:vt="http://schemas.openxmlformats.org/officeDocument/2006/docPropsVTypes">
  <Template>Lean</Template>
  <TotalTime>943</TotalTime>
  <Words>1640</Words>
  <Application>Microsoft Macintosh PowerPoint</Application>
  <PresentationFormat>On-screen Show (4:3)</PresentationFormat>
  <Paragraphs>486</Paragraphs>
  <Slides>24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Times New Roman</vt:lpstr>
      <vt:lpstr>Calibri</vt:lpstr>
      <vt:lpstr>Courier New</vt:lpstr>
      <vt:lpstr>Lean</vt:lpstr>
      <vt:lpstr>Custom Design</vt:lpstr>
      <vt:lpstr>Visual Management in Procurement  Dialogue Boot Camp Guidance  Execution of Sourcing Strategy through Competitive Dialogue Phase   </vt:lpstr>
      <vt:lpstr>Content</vt:lpstr>
      <vt:lpstr>1. Competitive Dialogue Boot Camp     Room Set up</vt:lpstr>
      <vt:lpstr>1.1 Background/Overview</vt:lpstr>
      <vt:lpstr>1.2 Purpose, Objectives and Deliverables</vt:lpstr>
      <vt:lpstr>1.3 Users</vt:lpstr>
      <vt:lpstr>1.4a Briefing Room - Standard Template Layout</vt:lpstr>
      <vt:lpstr>1.4b Briefing Room - Standard Room Layout</vt:lpstr>
      <vt:lpstr>1.5a Project Room – Standard Template Layout</vt:lpstr>
      <vt:lpstr>1.5b Project Room – Standard Room Layout</vt:lpstr>
      <vt:lpstr>1.6a Dialogue Room – Standard Template Layout</vt:lpstr>
      <vt:lpstr>1.6b Dialogue Room – Standard Room Layout</vt:lpstr>
      <vt:lpstr>1.7a Supplier Room – Standard Template Layout</vt:lpstr>
      <vt:lpstr>1.7b Supplier Room – Standard Room Layout</vt:lpstr>
      <vt:lpstr>2. Standard Template Guidance  The standard template guidance has been designed to enable the user to attain a good understanding of how to use, populate and display the visual management templates set out in this pack, as well as how frequently they should be reviewed and updated and who is responsible for the data. </vt:lpstr>
      <vt:lpstr>2.1 Dialogue Schedule</vt:lpstr>
      <vt:lpstr>2.2 Dialogue Status Map</vt:lpstr>
      <vt:lpstr>2.3 Key Messages Notice Board</vt:lpstr>
      <vt:lpstr>2.4 Supplier Relationship Barometer</vt:lpstr>
      <vt:lpstr>2.5 Question Log</vt:lpstr>
      <vt:lpstr>2.6 3Cs</vt:lpstr>
      <vt:lpstr>2.7 Supplier De-Selection Register</vt:lpstr>
      <vt:lpstr>2.5 Customer Needs Statement</vt:lpstr>
      <vt:lpstr>2.10 Dialogue Topic of the Day</vt:lpstr>
    </vt:vector>
  </TitlesOfParts>
  <Manager/>
  <Company>Flex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Management in Procurement  Dialogue Boot Camp Guidance  </dc:title>
  <dc:creator>Hannah Sumray</dc:creator>
  <cp:keywords/>
  <dc:description/>
  <cp:lastModifiedBy>Jason Waterman</cp:lastModifiedBy>
  <cp:revision>98</cp:revision>
  <cp:lastPrinted>2006-06-02T09:21:05Z</cp:lastPrinted>
  <dcterms:created xsi:type="dcterms:W3CDTF">2011-05-11T13:53:51Z</dcterms:created>
  <dcterms:modified xsi:type="dcterms:W3CDTF">2016-01-04T09:57:40Z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
  </property>
  <property fmtid="{D5CDD505-2E9C-101B-9397-08002B2CF9AE}" pid="6" name="Delivery Date">
    <vt:lpwstr>February 22 2006</vt:lpwstr>
  </property>
  <property fmtid="{D5CDD505-2E9C-101B-9397-08002B2CF9AE}" pid="7" name="DocID">
    <vt:lpwstr/>
  </property>
  <property fmtid="{D5CDD505-2E9C-101B-9397-08002B2CF9AE}" pid="8" name="DocIDinTitle">
    <vt:bool>false</vt:bool>
  </property>
  <property fmtid="{D5CDD505-2E9C-101B-9397-08002B2CF9AE}" pid="9" name="DocIDinSlide">
    <vt:bool>true</vt:bool>
  </property>
  <property fmtid="{D5CDD505-2E9C-101B-9397-08002B2CF9AE}" pid="10" name="DocIDPosition">
    <vt:i4>0</vt:i4>
  </property>
  <property fmtid="{D5CDD505-2E9C-101B-9397-08002B2CF9AE}" pid="11" name="Title">
    <vt:lpwstr>Title</vt:lpwstr>
  </property>
  <property fmtid="{D5CDD505-2E9C-101B-9397-08002B2CF9AE}" pid="12" name="Final">
    <vt:bool>true</vt:bool>
  </property>
  <property fmtid="{D5CDD505-2E9C-101B-9397-08002B2CF9AE}" pid="13" name="bjDocumentSecurityLabel">
    <vt:lpwstr>UNCLASSIFIED</vt:lpwstr>
  </property>
  <property fmtid="{D5CDD505-2E9C-101B-9397-08002B2CF9AE}" pid="14" name="Document Security Label">
    <vt:lpwstr>UNCLASSIFIED</vt:lpwstr>
  </property>
  <property fmtid="{D5CDD505-2E9C-101B-9397-08002B2CF9AE}" pid="15" name="bjDocumentSecurityXML">
    <vt:lpwstr>&lt;label version="1.0"&gt;&lt;element uid="id_unclassified"/&gt;&lt;element uid="id_newpolicy" value=""/&gt;&lt;/label&gt;</vt:lpwstr>
  </property>
  <property fmtid="{D5CDD505-2E9C-101B-9397-08002B2CF9AE}" pid="16" name="bjDocumentSecurityPolicyProp">
    <vt:lpwstr>UK</vt:lpwstr>
  </property>
  <property fmtid="{D5CDD505-2E9C-101B-9397-08002B2CF9AE}" pid="17" name="bjDocumentSecurityPolicyPropID">
    <vt:lpwstr>id_newpolicy</vt:lpwstr>
  </property>
  <property fmtid="{D5CDD505-2E9C-101B-9397-08002B2CF9AE}" pid="18" name="bjDocumentSecurityProp1">
    <vt:lpwstr>UNCLASSIFIED</vt:lpwstr>
  </property>
  <property fmtid="{D5CDD505-2E9C-101B-9397-08002B2CF9AE}" pid="19" name="bjSecLabelProp1ID">
    <vt:lpwstr>id_unclassified</vt:lpwstr>
  </property>
  <property fmtid="{D5CDD505-2E9C-101B-9397-08002B2CF9AE}" pid="20" name="bjDocumentSecurityProp2">
    <vt:lpwstr/>
  </property>
  <property fmtid="{D5CDD505-2E9C-101B-9397-08002B2CF9AE}" pid="21" name="bjSecLabelProp2ID">
    <vt:lpwstr/>
  </property>
  <property fmtid="{D5CDD505-2E9C-101B-9397-08002B2CF9AE}" pid="22" name="bjDocumentSecurityProp3">
    <vt:lpwstr/>
  </property>
  <property fmtid="{D5CDD505-2E9C-101B-9397-08002B2CF9AE}" pid="23" name="bjSecLabelProp3ID">
    <vt:lpwstr/>
  </property>
  <property fmtid="{D5CDD505-2E9C-101B-9397-08002B2CF9AE}" pid="24" name="eGMS.protectiveMarking">
    <vt:lpwstr/>
  </property>
  <property fmtid="{D5CDD505-2E9C-101B-9397-08002B2CF9AE}" pid="25" name="docIndexRef">
    <vt:lpwstr>2b78ed6c-0b34-47a5-9939-63d93478024a</vt:lpwstr>
  </property>
</Properties>
</file>