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9"/>
  </p:notesMasterIdLst>
  <p:handoutMasterIdLst>
    <p:handoutMasterId r:id="rId90"/>
  </p:handoutMasterIdLst>
  <p:sldIdLst>
    <p:sldId id="308" r:id="rId2"/>
    <p:sldId id="339" r:id="rId3"/>
    <p:sldId id="340" r:id="rId4"/>
    <p:sldId id="619" r:id="rId5"/>
    <p:sldId id="556" r:id="rId6"/>
    <p:sldId id="557" r:id="rId7"/>
    <p:sldId id="464" r:id="rId8"/>
    <p:sldId id="551" r:id="rId9"/>
    <p:sldId id="615" r:id="rId10"/>
    <p:sldId id="594" r:id="rId11"/>
    <p:sldId id="553" r:id="rId12"/>
    <p:sldId id="554" r:id="rId13"/>
    <p:sldId id="465" r:id="rId14"/>
    <p:sldId id="386" r:id="rId15"/>
    <p:sldId id="432" r:id="rId16"/>
    <p:sldId id="364" r:id="rId17"/>
    <p:sldId id="353" r:id="rId18"/>
    <p:sldId id="355" r:id="rId19"/>
    <p:sldId id="356" r:id="rId20"/>
    <p:sldId id="357" r:id="rId21"/>
    <p:sldId id="361" r:id="rId22"/>
    <p:sldId id="366" r:id="rId23"/>
    <p:sldId id="367" r:id="rId24"/>
    <p:sldId id="363" r:id="rId25"/>
    <p:sldId id="354" r:id="rId26"/>
    <p:sldId id="466" r:id="rId27"/>
    <p:sldId id="561" r:id="rId28"/>
    <p:sldId id="562" r:id="rId29"/>
    <p:sldId id="563" r:id="rId30"/>
    <p:sldId id="601" r:id="rId31"/>
    <p:sldId id="605" r:id="rId32"/>
    <p:sldId id="606" r:id="rId33"/>
    <p:sldId id="607" r:id="rId34"/>
    <p:sldId id="608" r:id="rId35"/>
    <p:sldId id="609" r:id="rId36"/>
    <p:sldId id="610" r:id="rId37"/>
    <p:sldId id="611" r:id="rId38"/>
    <p:sldId id="612" r:id="rId39"/>
    <p:sldId id="613" r:id="rId40"/>
    <p:sldId id="614" r:id="rId41"/>
    <p:sldId id="577" r:id="rId42"/>
    <p:sldId id="578" r:id="rId43"/>
    <p:sldId id="579" r:id="rId44"/>
    <p:sldId id="580" r:id="rId45"/>
    <p:sldId id="581" r:id="rId46"/>
    <p:sldId id="473" r:id="rId47"/>
    <p:sldId id="474" r:id="rId48"/>
    <p:sldId id="519" r:id="rId49"/>
    <p:sldId id="422" r:id="rId50"/>
    <p:sldId id="592" r:id="rId51"/>
    <p:sldId id="407" r:id="rId52"/>
    <p:sldId id="402" r:id="rId53"/>
    <p:sldId id="409" r:id="rId54"/>
    <p:sldId id="411" r:id="rId55"/>
    <p:sldId id="414" r:id="rId56"/>
    <p:sldId id="413" r:id="rId57"/>
    <p:sldId id="415" r:id="rId58"/>
    <p:sldId id="426" r:id="rId59"/>
    <p:sldId id="427" r:id="rId60"/>
    <p:sldId id="428" r:id="rId61"/>
    <p:sldId id="429" r:id="rId62"/>
    <p:sldId id="476" r:id="rId63"/>
    <p:sldId id="558" r:id="rId64"/>
    <p:sldId id="560" r:id="rId65"/>
    <p:sldId id="559" r:id="rId66"/>
    <p:sldId id="479" r:id="rId67"/>
    <p:sldId id="596" r:id="rId68"/>
    <p:sldId id="597" r:id="rId69"/>
    <p:sldId id="598" r:id="rId70"/>
    <p:sldId id="595" r:id="rId71"/>
    <p:sldId id="582" r:id="rId72"/>
    <p:sldId id="583" r:id="rId73"/>
    <p:sldId id="584" r:id="rId74"/>
    <p:sldId id="585" r:id="rId75"/>
    <p:sldId id="599" r:id="rId76"/>
    <p:sldId id="600" r:id="rId77"/>
    <p:sldId id="620" r:id="rId78"/>
    <p:sldId id="587" r:id="rId79"/>
    <p:sldId id="622" r:id="rId80"/>
    <p:sldId id="621" r:id="rId81"/>
    <p:sldId id="623" r:id="rId82"/>
    <p:sldId id="624" r:id="rId83"/>
    <p:sldId id="480" r:id="rId84"/>
    <p:sldId id="616" r:id="rId85"/>
    <p:sldId id="618" r:id="rId86"/>
    <p:sldId id="261" r:id="rId87"/>
    <p:sldId id="264" r:id="rId88"/>
  </p:sldIdLst>
  <p:sldSz cx="9144000" cy="6858000" type="screen4x3"/>
  <p:notesSz cx="6810375" cy="9942513"/>
  <p:defaultTextStyle>
    <a:defPPr>
      <a:defRPr lang="en-US"/>
    </a:defPPr>
    <a:lvl1pPr algn="l" rtl="0" fontAlgn="base">
      <a:spcBef>
        <a:spcPct val="20000"/>
      </a:spcBef>
      <a:spcAft>
        <a:spcPct val="20000"/>
      </a:spcAft>
      <a:buClr>
        <a:schemeClr val="bg1"/>
      </a:buClr>
      <a:defRPr sz="1600" kern="1200">
        <a:solidFill>
          <a:schemeClr val="tx1"/>
        </a:solidFill>
        <a:latin typeface="Arial" charset="0"/>
        <a:ea typeface="굴림" pitchFamily="50" charset="-127"/>
        <a:cs typeface="+mn-cs"/>
      </a:defRPr>
    </a:lvl1pPr>
    <a:lvl2pPr marL="457200" algn="l" rtl="0" fontAlgn="base">
      <a:spcBef>
        <a:spcPct val="20000"/>
      </a:spcBef>
      <a:spcAft>
        <a:spcPct val="20000"/>
      </a:spcAft>
      <a:buClr>
        <a:schemeClr val="bg1"/>
      </a:buClr>
      <a:defRPr sz="1600" kern="1200">
        <a:solidFill>
          <a:schemeClr val="tx1"/>
        </a:solidFill>
        <a:latin typeface="Arial" charset="0"/>
        <a:ea typeface="굴림" pitchFamily="50" charset="-127"/>
        <a:cs typeface="+mn-cs"/>
      </a:defRPr>
    </a:lvl2pPr>
    <a:lvl3pPr marL="914400" algn="l" rtl="0" fontAlgn="base">
      <a:spcBef>
        <a:spcPct val="20000"/>
      </a:spcBef>
      <a:spcAft>
        <a:spcPct val="20000"/>
      </a:spcAft>
      <a:buClr>
        <a:schemeClr val="bg1"/>
      </a:buClr>
      <a:defRPr sz="1600" kern="1200">
        <a:solidFill>
          <a:schemeClr val="tx1"/>
        </a:solidFill>
        <a:latin typeface="Arial" charset="0"/>
        <a:ea typeface="굴림" pitchFamily="50" charset="-127"/>
        <a:cs typeface="+mn-cs"/>
      </a:defRPr>
    </a:lvl3pPr>
    <a:lvl4pPr marL="1371600" algn="l" rtl="0" fontAlgn="base">
      <a:spcBef>
        <a:spcPct val="20000"/>
      </a:spcBef>
      <a:spcAft>
        <a:spcPct val="20000"/>
      </a:spcAft>
      <a:buClr>
        <a:schemeClr val="bg1"/>
      </a:buClr>
      <a:defRPr sz="1600" kern="1200">
        <a:solidFill>
          <a:schemeClr val="tx1"/>
        </a:solidFill>
        <a:latin typeface="Arial" charset="0"/>
        <a:ea typeface="굴림" pitchFamily="50" charset="-127"/>
        <a:cs typeface="+mn-cs"/>
      </a:defRPr>
    </a:lvl4pPr>
    <a:lvl5pPr marL="1828800" algn="l" rtl="0" fontAlgn="base">
      <a:spcBef>
        <a:spcPct val="20000"/>
      </a:spcBef>
      <a:spcAft>
        <a:spcPct val="20000"/>
      </a:spcAft>
      <a:buClr>
        <a:schemeClr val="bg1"/>
      </a:buClr>
      <a:defRPr sz="1600" kern="1200">
        <a:solidFill>
          <a:schemeClr val="tx1"/>
        </a:solidFill>
        <a:latin typeface="Arial" charset="0"/>
        <a:ea typeface="굴림" pitchFamily="50" charset="-127"/>
        <a:cs typeface="+mn-cs"/>
      </a:defRPr>
    </a:lvl5pPr>
    <a:lvl6pPr marL="2286000" algn="l" defTabSz="914400" rtl="0" eaLnBrk="1" latinLnBrk="0" hangingPunct="1">
      <a:defRPr sz="1600" kern="1200">
        <a:solidFill>
          <a:schemeClr val="tx1"/>
        </a:solidFill>
        <a:latin typeface="Arial" charset="0"/>
        <a:ea typeface="굴림" pitchFamily="50" charset="-127"/>
        <a:cs typeface="+mn-cs"/>
      </a:defRPr>
    </a:lvl6pPr>
    <a:lvl7pPr marL="2743200" algn="l" defTabSz="914400" rtl="0" eaLnBrk="1" latinLnBrk="0" hangingPunct="1">
      <a:defRPr sz="1600" kern="1200">
        <a:solidFill>
          <a:schemeClr val="tx1"/>
        </a:solidFill>
        <a:latin typeface="Arial" charset="0"/>
        <a:ea typeface="굴림" pitchFamily="50" charset="-127"/>
        <a:cs typeface="+mn-cs"/>
      </a:defRPr>
    </a:lvl7pPr>
    <a:lvl8pPr marL="3200400" algn="l" defTabSz="914400" rtl="0" eaLnBrk="1" latinLnBrk="0" hangingPunct="1">
      <a:defRPr sz="1600" kern="1200">
        <a:solidFill>
          <a:schemeClr val="tx1"/>
        </a:solidFill>
        <a:latin typeface="Arial" charset="0"/>
        <a:ea typeface="굴림" pitchFamily="50" charset="-127"/>
        <a:cs typeface="+mn-cs"/>
      </a:defRPr>
    </a:lvl8pPr>
    <a:lvl9pPr marL="3657600" algn="l" defTabSz="914400" rtl="0" eaLnBrk="1" latinLnBrk="0" hangingPunct="1">
      <a:defRPr sz="1600" kern="1200">
        <a:solidFill>
          <a:schemeClr val="tx1"/>
        </a:solidFill>
        <a:latin typeface="Arial" charset="0"/>
        <a:ea typeface="굴림" pitchFamily="50" charset="-127"/>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n Hentschel" initials="JH" lastIdx="5" clrIdx="0"/>
  <p:cmAuthor id="1" name="Jonas Vetterle" initials="JV" lastIdx="1" clrIdx="1"/>
  <p:cmAuthor id="2" name="podonnell" initials="p" lastIdx="40" clrIdx="2"/>
  <p:cmAuthor id="3" name="Frontier" initials="FTR" lastIdx="2" clrIdx="3"/>
  <p:cmAuthor id="4" name="Anderson Iris (Electricity Market Reform)" initials="AI"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DC42"/>
    <a:srgbClr val="80F529"/>
    <a:srgbClr val="156570"/>
    <a:srgbClr val="E83F35"/>
    <a:srgbClr val="A9FC22"/>
    <a:srgbClr val="99BFC2"/>
    <a:srgbClr val="A5ACAF"/>
    <a:srgbClr val="782327"/>
    <a:srgbClr val="B4A76C"/>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301" autoAdjust="0"/>
  </p:normalViewPr>
  <p:slideViewPr>
    <p:cSldViewPr snapToGrid="0">
      <p:cViewPr>
        <p:scale>
          <a:sx n="100" d="100"/>
          <a:sy n="100" d="100"/>
        </p:scale>
        <p:origin x="-294"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rontier.local\home\Projects\Projects-16\P16-2734\Work\Option%20development\CM_Annex_B__Price_duration_curves_methodology__DECC.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frontier.local\home\Projects\Projects-16\P16-2734\Work\Option%20development\CM_Annex_B__Price_duration_curves_methodology__DECC.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63805584281282E-2"/>
          <c:y val="3.898305084745763E-2"/>
          <c:w val="0.88417786970010337"/>
          <c:h val="0.88305084745762707"/>
        </c:manualLayout>
      </c:layout>
      <c:lineChart>
        <c:grouping val="standard"/>
        <c:varyColors val="0"/>
        <c:ser>
          <c:idx val="0"/>
          <c:order val="0"/>
          <c:tx>
            <c:strRef>
              <c:f>'Price Duration Equivalent'!$C$20</c:f>
              <c:strCache>
                <c:ptCount val="1"/>
                <c:pt idx="0">
                  <c:v>x</c:v>
                </c:pt>
              </c:strCache>
            </c:strRef>
          </c:tx>
          <c:spPr>
            <a:ln w="38100">
              <a:solidFill>
                <a:srgbClr val="E83F35"/>
              </a:solidFill>
              <a:prstDash val="solid"/>
            </a:ln>
          </c:spPr>
          <c:marker>
            <c:symbol val="none"/>
          </c:marker>
          <c:cat>
            <c:numRef>
              <c:f>'Price Duration Equivalent'!$D$18:$R$18</c:f>
              <c:numCache>
                <c:formatCode>General</c:formatCode>
                <c:ptCount val="15"/>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numCache>
            </c:numRef>
          </c:cat>
          <c:val>
            <c:numRef>
              <c:f>'Price Duration Equivalent'!$D$20:$R$20</c:f>
              <c:numCache>
                <c:formatCode>0</c:formatCode>
                <c:ptCount val="15"/>
                <c:pt idx="0">
                  <c:v>30</c:v>
                </c:pt>
                <c:pt idx="1">
                  <c:v>18</c:v>
                </c:pt>
                <c:pt idx="2">
                  <c:v>35</c:v>
                </c:pt>
                <c:pt idx="3">
                  <c:v>29</c:v>
                </c:pt>
                <c:pt idx="4">
                  <c:v>37</c:v>
                </c:pt>
                <c:pt idx="5">
                  <c:v>36</c:v>
                </c:pt>
                <c:pt idx="6">
                  <c:v>33</c:v>
                </c:pt>
                <c:pt idx="7">
                  <c:v>35</c:v>
                </c:pt>
                <c:pt idx="8">
                  <c:v>36</c:v>
                </c:pt>
                <c:pt idx="9">
                  <c:v>34</c:v>
                </c:pt>
                <c:pt idx="10">
                  <c:v>32</c:v>
                </c:pt>
                <c:pt idx="11">
                  <c:v>29</c:v>
                </c:pt>
                <c:pt idx="12">
                  <c:v>29</c:v>
                </c:pt>
                <c:pt idx="13">
                  <c:v>29</c:v>
                </c:pt>
                <c:pt idx="14">
                  <c:v>29</c:v>
                </c:pt>
              </c:numCache>
            </c:numRef>
          </c:val>
          <c:smooth val="0"/>
        </c:ser>
        <c:dLbls>
          <c:showLegendKey val="0"/>
          <c:showVal val="0"/>
          <c:showCatName val="0"/>
          <c:showSerName val="0"/>
          <c:showPercent val="0"/>
          <c:showBubbleSize val="0"/>
        </c:dLbls>
        <c:marker val="1"/>
        <c:smooth val="0"/>
        <c:axId val="49522176"/>
        <c:axId val="49523712"/>
      </c:lineChart>
      <c:catAx>
        <c:axId val="49522176"/>
        <c:scaling>
          <c:orientation val="minMax"/>
        </c:scaling>
        <c:delete val="0"/>
        <c:axPos val="b"/>
        <c:numFmt formatCode="General" sourceLinked="1"/>
        <c:majorTickMark val="out"/>
        <c:minorTickMark val="none"/>
        <c:tickLblPos val="nextTo"/>
        <c:spPr>
          <a:ln w="25400">
            <a:solidFill>
              <a:srgbClr val="000000"/>
            </a:solidFill>
            <a:prstDash val="solid"/>
          </a:ln>
        </c:spPr>
        <c:txPr>
          <a:bodyPr rot="-5400000" vert="horz"/>
          <a:lstStyle/>
          <a:p>
            <a:pPr>
              <a:defRPr sz="1200" b="0" i="0" u="none" strike="noStrike" baseline="0">
                <a:solidFill>
                  <a:srgbClr val="000000"/>
                </a:solidFill>
                <a:latin typeface="Arial"/>
                <a:ea typeface="Arial"/>
                <a:cs typeface="Arial"/>
              </a:defRPr>
            </a:pPr>
            <a:endParaRPr lang="en-US"/>
          </a:p>
        </c:txPr>
        <c:crossAx val="49523712"/>
        <c:crosses val="autoZero"/>
        <c:auto val="1"/>
        <c:lblAlgn val="ctr"/>
        <c:lblOffset val="100"/>
        <c:tickLblSkip val="1"/>
        <c:tickMarkSkip val="1"/>
        <c:noMultiLvlLbl val="0"/>
      </c:catAx>
      <c:valAx>
        <c:axId val="49523712"/>
        <c:scaling>
          <c:orientation val="minMax"/>
        </c:scaling>
        <c:delete val="0"/>
        <c:axPos val="l"/>
        <c:majorGridlines>
          <c:spPr>
            <a:ln w="25400">
              <a:solidFill>
                <a:srgbClr val="969696"/>
              </a:solidFill>
              <a:prstDash val="solid"/>
            </a:ln>
          </c:spPr>
        </c:majorGridlines>
        <c:numFmt formatCode="0" sourceLinked="0"/>
        <c:majorTickMark val="none"/>
        <c:minorTickMark val="none"/>
        <c:tickLblPos val="nextTo"/>
        <c:spPr>
          <a:ln w="9525">
            <a:noFill/>
          </a:ln>
        </c:spPr>
        <c:txPr>
          <a:bodyPr rot="0" vert="horz"/>
          <a:lstStyle/>
          <a:p>
            <a:pPr>
              <a:defRPr sz="1200" b="0" i="0" u="none" strike="noStrike" baseline="0">
                <a:solidFill>
                  <a:srgbClr val="000000"/>
                </a:solidFill>
                <a:latin typeface="Arial"/>
                <a:ea typeface="Arial"/>
                <a:cs typeface="Arial"/>
              </a:defRPr>
            </a:pPr>
            <a:endParaRPr lang="en-US"/>
          </a:p>
        </c:txPr>
        <c:crossAx val="49522176"/>
        <c:crosses val="autoZero"/>
        <c:crossBetween val="between"/>
        <c:majorUnit val="15"/>
      </c:valAx>
      <c:spPr>
        <a:noFill/>
        <a:ln w="25400">
          <a:noFill/>
        </a:ln>
      </c:spPr>
    </c:plotArea>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272690192004065E-2"/>
          <c:y val="0.10601375489124407"/>
          <c:w val="0.88417786970010337"/>
          <c:h val="0.49692019945186383"/>
        </c:manualLayout>
      </c:layout>
      <c:lineChart>
        <c:grouping val="standard"/>
        <c:varyColors val="0"/>
        <c:ser>
          <c:idx val="1"/>
          <c:order val="0"/>
          <c:tx>
            <c:v>net CONE</c:v>
          </c:tx>
          <c:spPr>
            <a:ln w="38100">
              <a:solidFill>
                <a:srgbClr val="99BFC2"/>
              </a:solidFill>
              <a:prstDash val="solid"/>
            </a:ln>
          </c:spPr>
          <c:marker>
            <c:symbol val="none"/>
          </c:marker>
          <c:cat>
            <c:numRef>
              <c:f>'Option dev'!$D$5:$D$19</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'Option dev'!$E$5:$E$19</c:f>
              <c:numCache>
                <c:formatCode>General</c:formatCode>
                <c:ptCount val="15"/>
                <c:pt idx="0">
                  <c:v>49</c:v>
                </c:pt>
                <c:pt idx="1">
                  <c:v>49</c:v>
                </c:pt>
                <c:pt idx="2">
                  <c:v>49</c:v>
                </c:pt>
                <c:pt idx="3">
                  <c:v>49</c:v>
                </c:pt>
                <c:pt idx="4">
                  <c:v>49</c:v>
                </c:pt>
                <c:pt idx="5">
                  <c:v>49</c:v>
                </c:pt>
                <c:pt idx="6">
                  <c:v>49</c:v>
                </c:pt>
                <c:pt idx="7">
                  <c:v>49</c:v>
                </c:pt>
                <c:pt idx="8">
                  <c:v>49</c:v>
                </c:pt>
                <c:pt idx="9">
                  <c:v>49</c:v>
                </c:pt>
                <c:pt idx="10">
                  <c:v>49</c:v>
                </c:pt>
                <c:pt idx="11">
                  <c:v>49</c:v>
                </c:pt>
                <c:pt idx="12">
                  <c:v>49</c:v>
                </c:pt>
                <c:pt idx="13">
                  <c:v>49</c:v>
                </c:pt>
                <c:pt idx="14">
                  <c:v>49</c:v>
                </c:pt>
              </c:numCache>
            </c:numRef>
          </c:val>
          <c:smooth val="0"/>
        </c:ser>
        <c:ser>
          <c:idx val="2"/>
          <c:order val="1"/>
          <c:tx>
            <c:v>Price taker threshold</c:v>
          </c:tx>
          <c:spPr>
            <a:ln w="38100">
              <a:solidFill>
                <a:srgbClr val="37424A"/>
              </a:solidFill>
              <a:prstDash val="solid"/>
            </a:ln>
          </c:spPr>
          <c:marker>
            <c:symbol val="none"/>
          </c:marker>
          <c:cat>
            <c:numRef>
              <c:f>'Option dev'!$D$5:$D$19</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'Option dev'!$F$5:$F$19</c:f>
              <c:numCache>
                <c:formatCode>General</c:formatCode>
                <c:ptCount val="15"/>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numCache>
            </c:numRef>
          </c:val>
          <c:smooth val="0"/>
        </c:ser>
        <c:ser>
          <c:idx val="4"/>
          <c:order val="2"/>
          <c:tx>
            <c:v>Weighted average</c:v>
          </c:tx>
          <c:spPr>
            <a:ln w="38100">
              <a:solidFill>
                <a:srgbClr val="782327"/>
              </a:solidFill>
              <a:prstDash val="solid"/>
            </a:ln>
          </c:spPr>
          <c:marker>
            <c:symbol val="none"/>
          </c:marker>
          <c:cat>
            <c:numRef>
              <c:f>'Option dev'!$D$5:$D$19</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'Option dev'!$I$5:$I$19</c:f>
              <c:numCache>
                <c:formatCode>General</c:formatCode>
                <c:ptCount val="15"/>
                <c:pt idx="0">
                  <c:v>34.6</c:v>
                </c:pt>
                <c:pt idx="1">
                  <c:v>34.6</c:v>
                </c:pt>
                <c:pt idx="2">
                  <c:v>34.6</c:v>
                </c:pt>
                <c:pt idx="3">
                  <c:v>34.6</c:v>
                </c:pt>
                <c:pt idx="4">
                  <c:v>34.6</c:v>
                </c:pt>
                <c:pt idx="5">
                  <c:v>34.6</c:v>
                </c:pt>
                <c:pt idx="6">
                  <c:v>34.6</c:v>
                </c:pt>
                <c:pt idx="7">
                  <c:v>34.6</c:v>
                </c:pt>
                <c:pt idx="8">
                  <c:v>34.6</c:v>
                </c:pt>
                <c:pt idx="9">
                  <c:v>34.6</c:v>
                </c:pt>
                <c:pt idx="10">
                  <c:v>34.6</c:v>
                </c:pt>
                <c:pt idx="11">
                  <c:v>34.6</c:v>
                </c:pt>
                <c:pt idx="12">
                  <c:v>34.6</c:v>
                </c:pt>
                <c:pt idx="13">
                  <c:v>34.6</c:v>
                </c:pt>
                <c:pt idx="14">
                  <c:v>34.6</c:v>
                </c:pt>
              </c:numCache>
            </c:numRef>
          </c:val>
          <c:smooth val="0"/>
        </c:ser>
        <c:dLbls>
          <c:showLegendKey val="0"/>
          <c:showVal val="0"/>
          <c:showCatName val="0"/>
          <c:showSerName val="0"/>
          <c:showPercent val="0"/>
          <c:showBubbleSize val="0"/>
        </c:dLbls>
        <c:marker val="1"/>
        <c:smooth val="0"/>
        <c:axId val="182366592"/>
        <c:axId val="182368128"/>
      </c:lineChart>
      <c:catAx>
        <c:axId val="182366592"/>
        <c:scaling>
          <c:orientation val="minMax"/>
        </c:scaling>
        <c:delete val="0"/>
        <c:axPos val="b"/>
        <c:numFmt formatCode="General" sourceLinked="1"/>
        <c:majorTickMark val="out"/>
        <c:minorTickMark val="none"/>
        <c:tickLblPos val="nextTo"/>
        <c:spPr>
          <a:ln w="254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82368128"/>
        <c:crosses val="autoZero"/>
        <c:auto val="1"/>
        <c:lblAlgn val="ctr"/>
        <c:lblOffset val="100"/>
        <c:tickLblSkip val="1"/>
        <c:tickMarkSkip val="1"/>
        <c:noMultiLvlLbl val="0"/>
      </c:catAx>
      <c:valAx>
        <c:axId val="182368128"/>
        <c:scaling>
          <c:orientation val="minMax"/>
          <c:max val="75"/>
        </c:scaling>
        <c:delete val="0"/>
        <c:axPos val="l"/>
        <c:numFmt formatCode="0" sourceLinked="0"/>
        <c:majorTickMark val="none"/>
        <c:minorTickMark val="none"/>
        <c:tickLblPos val="nextTo"/>
        <c:spPr>
          <a:ln w="9525">
            <a:noFill/>
          </a:ln>
        </c:spPr>
        <c:txPr>
          <a:bodyPr rot="0" vert="horz"/>
          <a:lstStyle/>
          <a:p>
            <a:pPr>
              <a:defRPr sz="1200" b="0" i="0" u="none" strike="noStrike" baseline="0">
                <a:solidFill>
                  <a:srgbClr val="000000"/>
                </a:solidFill>
                <a:latin typeface="Arial"/>
                <a:ea typeface="Arial"/>
                <a:cs typeface="Arial"/>
              </a:defRPr>
            </a:pPr>
            <a:endParaRPr lang="en-US"/>
          </a:p>
        </c:txPr>
        <c:crossAx val="182366592"/>
        <c:crosses val="autoZero"/>
        <c:crossBetween val="between"/>
        <c:majorUnit val="15"/>
      </c:valAx>
      <c:spPr>
        <a:noFill/>
        <a:ln w="25400">
          <a:noFill/>
        </a:ln>
      </c:spPr>
    </c:plotArea>
    <c:legend>
      <c:legendPos val="r"/>
      <c:layout>
        <c:manualLayout>
          <c:xMode val="edge"/>
          <c:yMode val="edge"/>
          <c:x val="0"/>
          <c:y val="0.71219979246867227"/>
          <c:w val="0.70055147560675968"/>
          <c:h val="0.28004402119671118"/>
        </c:manualLayout>
      </c:layout>
      <c:overlay val="0"/>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20037053323427"/>
          <c:y val="3.0040278040387954E-2"/>
          <c:w val="0.88417786970010337"/>
          <c:h val="0.59583421140289461"/>
        </c:manualLayout>
      </c:layout>
      <c:lineChart>
        <c:grouping val="standard"/>
        <c:varyColors val="0"/>
        <c:ser>
          <c:idx val="1"/>
          <c:order val="0"/>
          <c:tx>
            <c:v>net CONE</c:v>
          </c:tx>
          <c:spPr>
            <a:ln w="38100">
              <a:solidFill>
                <a:srgbClr val="99BFC2"/>
              </a:solidFill>
              <a:prstDash val="solid"/>
            </a:ln>
          </c:spPr>
          <c:marker>
            <c:symbol val="none"/>
          </c:marker>
          <c:cat>
            <c:numRef>
              <c:f>'Option dev'!$D$5:$D$19</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'Option dev'!$E$5:$E$19</c:f>
              <c:numCache>
                <c:formatCode>General</c:formatCode>
                <c:ptCount val="15"/>
                <c:pt idx="0">
                  <c:v>49</c:v>
                </c:pt>
                <c:pt idx="1">
                  <c:v>49</c:v>
                </c:pt>
                <c:pt idx="2">
                  <c:v>49</c:v>
                </c:pt>
                <c:pt idx="3">
                  <c:v>49</c:v>
                </c:pt>
                <c:pt idx="4">
                  <c:v>49</c:v>
                </c:pt>
                <c:pt idx="5">
                  <c:v>49</c:v>
                </c:pt>
                <c:pt idx="6">
                  <c:v>49</c:v>
                </c:pt>
                <c:pt idx="7">
                  <c:v>49</c:v>
                </c:pt>
                <c:pt idx="8">
                  <c:v>49</c:v>
                </c:pt>
                <c:pt idx="9">
                  <c:v>49</c:v>
                </c:pt>
                <c:pt idx="10">
                  <c:v>49</c:v>
                </c:pt>
                <c:pt idx="11">
                  <c:v>49</c:v>
                </c:pt>
                <c:pt idx="12">
                  <c:v>49</c:v>
                </c:pt>
                <c:pt idx="13">
                  <c:v>49</c:v>
                </c:pt>
                <c:pt idx="14">
                  <c:v>49</c:v>
                </c:pt>
              </c:numCache>
            </c:numRef>
          </c:val>
          <c:smooth val="0"/>
        </c:ser>
        <c:ser>
          <c:idx val="0"/>
          <c:order val="1"/>
          <c:tx>
            <c:v>Increment and decrement to net CONE</c:v>
          </c:tx>
          <c:spPr>
            <a:ln>
              <a:solidFill>
                <a:srgbClr val="C00000"/>
              </a:solidFill>
            </a:ln>
          </c:spPr>
          <c:marker>
            <c:symbol val="none"/>
          </c:marker>
          <c:cat>
            <c:numRef>
              <c:f>'Option dev'!$D$5:$D$19</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'Option dev'!$L$5:$L$19</c:f>
              <c:numCache>
                <c:formatCode>General</c:formatCode>
                <c:ptCount val="15"/>
                <c:pt idx="0">
                  <c:v>54</c:v>
                </c:pt>
                <c:pt idx="1">
                  <c:v>54</c:v>
                </c:pt>
                <c:pt idx="2">
                  <c:v>29</c:v>
                </c:pt>
                <c:pt idx="3">
                  <c:v>29</c:v>
                </c:pt>
                <c:pt idx="4">
                  <c:v>49</c:v>
                </c:pt>
                <c:pt idx="5">
                  <c:v>49</c:v>
                </c:pt>
                <c:pt idx="6">
                  <c:v>54</c:v>
                </c:pt>
                <c:pt idx="7">
                  <c:v>54</c:v>
                </c:pt>
                <c:pt idx="8">
                  <c:v>49</c:v>
                </c:pt>
                <c:pt idx="9">
                  <c:v>49</c:v>
                </c:pt>
                <c:pt idx="10">
                  <c:v>29</c:v>
                </c:pt>
                <c:pt idx="11">
                  <c:v>29</c:v>
                </c:pt>
                <c:pt idx="12">
                  <c:v>29</c:v>
                </c:pt>
                <c:pt idx="13">
                  <c:v>54</c:v>
                </c:pt>
                <c:pt idx="14">
                  <c:v>54</c:v>
                </c:pt>
              </c:numCache>
            </c:numRef>
          </c:val>
          <c:smooth val="0"/>
        </c:ser>
        <c:dLbls>
          <c:showLegendKey val="0"/>
          <c:showVal val="0"/>
          <c:showCatName val="0"/>
          <c:showSerName val="0"/>
          <c:showPercent val="0"/>
          <c:showBubbleSize val="0"/>
        </c:dLbls>
        <c:marker val="1"/>
        <c:smooth val="0"/>
        <c:axId val="182126848"/>
        <c:axId val="182132736"/>
      </c:lineChart>
      <c:catAx>
        <c:axId val="182126848"/>
        <c:scaling>
          <c:orientation val="minMax"/>
        </c:scaling>
        <c:delete val="0"/>
        <c:axPos val="b"/>
        <c:numFmt formatCode="General" sourceLinked="1"/>
        <c:majorTickMark val="out"/>
        <c:minorTickMark val="none"/>
        <c:tickLblPos val="nextTo"/>
        <c:spPr>
          <a:ln w="254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82132736"/>
        <c:crosses val="autoZero"/>
        <c:auto val="1"/>
        <c:lblAlgn val="ctr"/>
        <c:lblOffset val="100"/>
        <c:tickLblSkip val="1"/>
        <c:tickMarkSkip val="1"/>
        <c:noMultiLvlLbl val="0"/>
      </c:catAx>
      <c:valAx>
        <c:axId val="182132736"/>
        <c:scaling>
          <c:orientation val="minMax"/>
          <c:max val="75"/>
        </c:scaling>
        <c:delete val="0"/>
        <c:axPos val="l"/>
        <c:numFmt formatCode="0" sourceLinked="0"/>
        <c:majorTickMark val="none"/>
        <c:minorTickMark val="none"/>
        <c:tickLblPos val="nextTo"/>
        <c:spPr>
          <a:ln w="9525">
            <a:noFill/>
          </a:ln>
        </c:spPr>
        <c:txPr>
          <a:bodyPr rot="0" vert="horz"/>
          <a:lstStyle/>
          <a:p>
            <a:pPr>
              <a:defRPr sz="1200" b="0" i="0" u="none" strike="noStrike" baseline="0">
                <a:solidFill>
                  <a:srgbClr val="000000"/>
                </a:solidFill>
                <a:latin typeface="Arial"/>
                <a:ea typeface="Arial"/>
                <a:cs typeface="Arial"/>
              </a:defRPr>
            </a:pPr>
            <a:endParaRPr lang="en-US"/>
          </a:p>
        </c:txPr>
        <c:crossAx val="182126848"/>
        <c:crosses val="autoZero"/>
        <c:crossBetween val="between"/>
        <c:majorUnit val="15"/>
      </c:valAx>
      <c:spPr>
        <a:noFill/>
        <a:ln w="25400">
          <a:noFill/>
        </a:ln>
      </c:spPr>
    </c:plotArea>
    <c:legend>
      <c:legendPos val="r"/>
      <c:layout>
        <c:manualLayout>
          <c:xMode val="edge"/>
          <c:yMode val="edge"/>
          <c:x val="0"/>
          <c:y val="0.75052749538653973"/>
          <c:w val="1"/>
          <c:h val="0.24947250461346024"/>
        </c:manualLayout>
      </c:layout>
      <c:overlay val="0"/>
      <c:txPr>
        <a:bodyPr/>
        <a:lstStyle/>
        <a:p>
          <a:pPr>
            <a:defRPr sz="1100"/>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63805584281282E-2"/>
          <c:y val="3.898305084745763E-2"/>
          <c:w val="0.88417786970010337"/>
          <c:h val="0.88305084745762707"/>
        </c:manualLayout>
      </c:layout>
      <c:lineChart>
        <c:grouping val="standard"/>
        <c:varyColors val="0"/>
        <c:ser>
          <c:idx val="0"/>
          <c:order val="0"/>
          <c:tx>
            <c:v>net CONE</c:v>
          </c:tx>
          <c:spPr>
            <a:ln w="38100">
              <a:solidFill>
                <a:srgbClr val="E83F35"/>
              </a:solidFill>
              <a:prstDash val="solid"/>
            </a:ln>
          </c:spPr>
          <c:marker>
            <c:symbol val="none"/>
          </c:marker>
          <c:cat>
            <c:numRef>
              <c:f>Sheet1!$D$5:$D$19</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Sheet1!$E$5:$E$19</c:f>
              <c:numCache>
                <c:formatCode>General</c:formatCode>
                <c:ptCount val="15"/>
                <c:pt idx="0">
                  <c:v>49</c:v>
                </c:pt>
                <c:pt idx="1">
                  <c:v>49</c:v>
                </c:pt>
                <c:pt idx="2">
                  <c:v>49</c:v>
                </c:pt>
                <c:pt idx="3">
                  <c:v>49</c:v>
                </c:pt>
                <c:pt idx="4">
                  <c:v>49</c:v>
                </c:pt>
                <c:pt idx="5">
                  <c:v>49</c:v>
                </c:pt>
                <c:pt idx="6">
                  <c:v>49</c:v>
                </c:pt>
                <c:pt idx="7">
                  <c:v>49</c:v>
                </c:pt>
                <c:pt idx="8">
                  <c:v>49</c:v>
                </c:pt>
                <c:pt idx="9">
                  <c:v>49</c:v>
                </c:pt>
                <c:pt idx="10">
                  <c:v>49</c:v>
                </c:pt>
                <c:pt idx="11">
                  <c:v>49</c:v>
                </c:pt>
                <c:pt idx="12">
                  <c:v>49</c:v>
                </c:pt>
                <c:pt idx="13">
                  <c:v>49</c:v>
                </c:pt>
                <c:pt idx="14">
                  <c:v>49</c:v>
                </c:pt>
              </c:numCache>
            </c:numRef>
          </c:val>
          <c:smooth val="0"/>
        </c:ser>
        <c:dLbls>
          <c:showLegendKey val="0"/>
          <c:showVal val="0"/>
          <c:showCatName val="0"/>
          <c:showSerName val="0"/>
          <c:showPercent val="0"/>
          <c:showBubbleSize val="0"/>
        </c:dLbls>
        <c:marker val="1"/>
        <c:smooth val="0"/>
        <c:axId val="50476544"/>
        <c:axId val="50478080"/>
      </c:lineChart>
      <c:catAx>
        <c:axId val="50476544"/>
        <c:scaling>
          <c:orientation val="minMax"/>
        </c:scaling>
        <c:delete val="0"/>
        <c:axPos val="b"/>
        <c:numFmt formatCode="General" sourceLinked="1"/>
        <c:majorTickMark val="out"/>
        <c:minorTickMark val="none"/>
        <c:tickLblPos val="nextTo"/>
        <c:spPr>
          <a:ln w="254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50478080"/>
        <c:crosses val="autoZero"/>
        <c:auto val="1"/>
        <c:lblAlgn val="ctr"/>
        <c:lblOffset val="100"/>
        <c:tickLblSkip val="1"/>
        <c:tickMarkSkip val="1"/>
        <c:noMultiLvlLbl val="0"/>
      </c:catAx>
      <c:valAx>
        <c:axId val="50478080"/>
        <c:scaling>
          <c:orientation val="minMax"/>
          <c:max val="75"/>
        </c:scaling>
        <c:delete val="0"/>
        <c:axPos val="l"/>
        <c:majorGridlines>
          <c:spPr>
            <a:ln w="25400">
              <a:solidFill>
                <a:srgbClr val="969696"/>
              </a:solidFill>
              <a:prstDash val="solid"/>
            </a:ln>
          </c:spPr>
        </c:majorGridlines>
        <c:numFmt formatCode="0" sourceLinked="0"/>
        <c:majorTickMark val="none"/>
        <c:minorTickMark val="none"/>
        <c:tickLblPos val="nextTo"/>
        <c:spPr>
          <a:ln w="9525">
            <a:noFill/>
          </a:ln>
        </c:spPr>
        <c:txPr>
          <a:bodyPr rot="0" vert="horz"/>
          <a:lstStyle/>
          <a:p>
            <a:pPr>
              <a:defRPr sz="1200" b="0" i="0" u="none" strike="noStrike" baseline="0">
                <a:solidFill>
                  <a:srgbClr val="000000"/>
                </a:solidFill>
                <a:latin typeface="Arial"/>
                <a:ea typeface="Arial"/>
                <a:cs typeface="Arial"/>
              </a:defRPr>
            </a:pPr>
            <a:endParaRPr lang="en-US"/>
          </a:p>
        </c:txPr>
        <c:crossAx val="50476544"/>
        <c:crosses val="autoZero"/>
        <c:crossBetween val="between"/>
        <c:majorUnit val="15"/>
      </c:valAx>
      <c:spPr>
        <a:noFill/>
        <a:ln w="25400">
          <a:noFill/>
        </a:ln>
      </c:spPr>
    </c:plotArea>
    <c:legend>
      <c:legendPos val="r"/>
      <c:layout>
        <c:manualLayout>
          <c:xMode val="edge"/>
          <c:yMode val="edge"/>
          <c:x val="6.5619343486273893E-2"/>
          <c:y val="4.9539504839566657E-2"/>
          <c:w val="0.88153062368387169"/>
          <c:h val="9.9111133890826764E-2"/>
        </c:manualLayout>
      </c:layout>
      <c:overlay val="0"/>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F72FBC-043A-4A78-81F3-1CC98387A70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537214DD-5495-48E2-9A0E-3BF1083DD2C6}">
      <dgm:prSet phldrT="[Text]"/>
      <dgm:spPr/>
      <dgm:t>
        <a:bodyPr/>
        <a:lstStyle/>
        <a:p>
          <a:r>
            <a:rPr lang="en-GB" dirty="0" smtClean="0"/>
            <a:t>Future prices</a:t>
          </a:r>
          <a:endParaRPr lang="en-GB" dirty="0"/>
        </a:p>
      </dgm:t>
    </dgm:pt>
    <dgm:pt modelId="{12620D83-6707-47DE-AF2B-5363DB40A367}" type="parTrans" cxnId="{F524EBAC-F70A-4797-8997-8C160770FA3E}">
      <dgm:prSet/>
      <dgm:spPr/>
      <dgm:t>
        <a:bodyPr/>
        <a:lstStyle/>
        <a:p>
          <a:endParaRPr lang="en-GB"/>
        </a:p>
      </dgm:t>
    </dgm:pt>
    <dgm:pt modelId="{8AFCAC6F-25CD-4C92-A077-F93AAAE0BC38}" type="sibTrans" cxnId="{F524EBAC-F70A-4797-8997-8C160770FA3E}">
      <dgm:prSet/>
      <dgm:spPr/>
      <dgm:t>
        <a:bodyPr/>
        <a:lstStyle/>
        <a:p>
          <a:endParaRPr lang="en-GB"/>
        </a:p>
      </dgm:t>
    </dgm:pt>
    <dgm:pt modelId="{60F6F606-4A4F-463E-A88B-AE2C7CF9ADC6}">
      <dgm:prSet phldrT="[Text]"/>
      <dgm:spPr/>
      <dgm:t>
        <a:bodyPr/>
        <a:lstStyle/>
        <a:p>
          <a:r>
            <a:rPr lang="en-GB" dirty="0" smtClean="0"/>
            <a:t>PDC</a:t>
          </a:r>
          <a:endParaRPr lang="en-GB" dirty="0"/>
        </a:p>
      </dgm:t>
    </dgm:pt>
    <dgm:pt modelId="{04502724-A844-47DD-A7FC-CCFAB3662E46}" type="parTrans" cxnId="{C2098E0B-6B99-4889-BCEB-8EDD5197E0FA}">
      <dgm:prSet/>
      <dgm:spPr/>
      <dgm:t>
        <a:bodyPr/>
        <a:lstStyle/>
        <a:p>
          <a:endParaRPr lang="en-GB"/>
        </a:p>
      </dgm:t>
    </dgm:pt>
    <dgm:pt modelId="{2A7FCC30-B71B-49A3-B893-29A805CD6D43}" type="sibTrans" cxnId="{C2098E0B-6B99-4889-BCEB-8EDD5197E0FA}">
      <dgm:prSet/>
      <dgm:spPr/>
      <dgm:t>
        <a:bodyPr/>
        <a:lstStyle/>
        <a:p>
          <a:endParaRPr lang="en-GB"/>
        </a:p>
      </dgm:t>
    </dgm:pt>
    <dgm:pt modelId="{F902F627-61D6-449D-9EB4-1DDA1C56DF06}" type="pres">
      <dgm:prSet presAssocID="{69F72FBC-043A-4A78-81F3-1CC98387A705}" presName="cycle" presStyleCnt="0">
        <dgm:presLayoutVars>
          <dgm:dir/>
          <dgm:resizeHandles val="exact"/>
        </dgm:presLayoutVars>
      </dgm:prSet>
      <dgm:spPr/>
      <dgm:t>
        <a:bodyPr/>
        <a:lstStyle/>
        <a:p>
          <a:endParaRPr lang="en-GB"/>
        </a:p>
      </dgm:t>
    </dgm:pt>
    <dgm:pt modelId="{3DF60C7E-860A-4BF9-8DB0-12A30BDE6D13}" type="pres">
      <dgm:prSet presAssocID="{60F6F606-4A4F-463E-A88B-AE2C7CF9ADC6}" presName="dummy" presStyleCnt="0"/>
      <dgm:spPr/>
    </dgm:pt>
    <dgm:pt modelId="{B97FC317-8039-4383-9FB2-E8B40981A42B}" type="pres">
      <dgm:prSet presAssocID="{60F6F606-4A4F-463E-A88B-AE2C7CF9ADC6}" presName="node" presStyleLbl="revTx" presStyleIdx="0" presStyleCnt="2">
        <dgm:presLayoutVars>
          <dgm:bulletEnabled val="1"/>
        </dgm:presLayoutVars>
      </dgm:prSet>
      <dgm:spPr/>
      <dgm:t>
        <a:bodyPr/>
        <a:lstStyle/>
        <a:p>
          <a:endParaRPr lang="en-GB"/>
        </a:p>
      </dgm:t>
    </dgm:pt>
    <dgm:pt modelId="{0076B1FF-475B-488C-9249-748564CF616A}" type="pres">
      <dgm:prSet presAssocID="{2A7FCC30-B71B-49A3-B893-29A805CD6D43}" presName="sibTrans" presStyleLbl="node1" presStyleIdx="0" presStyleCnt="2"/>
      <dgm:spPr/>
      <dgm:t>
        <a:bodyPr/>
        <a:lstStyle/>
        <a:p>
          <a:endParaRPr lang="en-GB"/>
        </a:p>
      </dgm:t>
    </dgm:pt>
    <dgm:pt modelId="{59D10C3E-80A1-4B1B-B198-59D3224BEAA6}" type="pres">
      <dgm:prSet presAssocID="{537214DD-5495-48E2-9A0E-3BF1083DD2C6}" presName="dummy" presStyleCnt="0"/>
      <dgm:spPr/>
    </dgm:pt>
    <dgm:pt modelId="{654AEC54-1F27-4A1F-A0C6-BAC107F6FF56}" type="pres">
      <dgm:prSet presAssocID="{537214DD-5495-48E2-9A0E-3BF1083DD2C6}" presName="node" presStyleLbl="revTx" presStyleIdx="1" presStyleCnt="2">
        <dgm:presLayoutVars>
          <dgm:bulletEnabled val="1"/>
        </dgm:presLayoutVars>
      </dgm:prSet>
      <dgm:spPr/>
      <dgm:t>
        <a:bodyPr/>
        <a:lstStyle/>
        <a:p>
          <a:endParaRPr lang="en-GB"/>
        </a:p>
      </dgm:t>
    </dgm:pt>
    <dgm:pt modelId="{736CD78A-B1C4-4334-9FB9-949006FA0A63}" type="pres">
      <dgm:prSet presAssocID="{8AFCAC6F-25CD-4C92-A077-F93AAAE0BC38}" presName="sibTrans" presStyleLbl="node1" presStyleIdx="1" presStyleCnt="2"/>
      <dgm:spPr/>
      <dgm:t>
        <a:bodyPr/>
        <a:lstStyle/>
        <a:p>
          <a:endParaRPr lang="en-GB"/>
        </a:p>
      </dgm:t>
    </dgm:pt>
  </dgm:ptLst>
  <dgm:cxnLst>
    <dgm:cxn modelId="{479E618F-BA12-4D5A-8654-5C6A6AF4E3BF}" type="presOf" srcId="{537214DD-5495-48E2-9A0E-3BF1083DD2C6}" destId="{654AEC54-1F27-4A1F-A0C6-BAC107F6FF56}" srcOrd="0" destOrd="0" presId="urn:microsoft.com/office/officeart/2005/8/layout/cycle1"/>
    <dgm:cxn modelId="{F524EBAC-F70A-4797-8997-8C160770FA3E}" srcId="{69F72FBC-043A-4A78-81F3-1CC98387A705}" destId="{537214DD-5495-48E2-9A0E-3BF1083DD2C6}" srcOrd="1" destOrd="0" parTransId="{12620D83-6707-47DE-AF2B-5363DB40A367}" sibTransId="{8AFCAC6F-25CD-4C92-A077-F93AAAE0BC38}"/>
    <dgm:cxn modelId="{63FCD11B-7D31-41C0-8BE6-32DFC1CF825A}" type="presOf" srcId="{8AFCAC6F-25CD-4C92-A077-F93AAAE0BC38}" destId="{736CD78A-B1C4-4334-9FB9-949006FA0A63}" srcOrd="0" destOrd="0" presId="urn:microsoft.com/office/officeart/2005/8/layout/cycle1"/>
    <dgm:cxn modelId="{C2098E0B-6B99-4889-BCEB-8EDD5197E0FA}" srcId="{69F72FBC-043A-4A78-81F3-1CC98387A705}" destId="{60F6F606-4A4F-463E-A88B-AE2C7CF9ADC6}" srcOrd="0" destOrd="0" parTransId="{04502724-A844-47DD-A7FC-CCFAB3662E46}" sibTransId="{2A7FCC30-B71B-49A3-B893-29A805CD6D43}"/>
    <dgm:cxn modelId="{893F12E2-7160-4048-9D3E-35A701726EFB}" type="presOf" srcId="{60F6F606-4A4F-463E-A88B-AE2C7CF9ADC6}" destId="{B97FC317-8039-4383-9FB2-E8B40981A42B}" srcOrd="0" destOrd="0" presId="urn:microsoft.com/office/officeart/2005/8/layout/cycle1"/>
    <dgm:cxn modelId="{5C47ADC7-385B-4A8E-8061-9F4E17482BCC}" type="presOf" srcId="{2A7FCC30-B71B-49A3-B893-29A805CD6D43}" destId="{0076B1FF-475B-488C-9249-748564CF616A}" srcOrd="0" destOrd="0" presId="urn:microsoft.com/office/officeart/2005/8/layout/cycle1"/>
    <dgm:cxn modelId="{6F7529A0-BF3E-4A4F-BFA9-6FA1C8490645}" type="presOf" srcId="{69F72FBC-043A-4A78-81F3-1CC98387A705}" destId="{F902F627-61D6-449D-9EB4-1DDA1C56DF06}" srcOrd="0" destOrd="0" presId="urn:microsoft.com/office/officeart/2005/8/layout/cycle1"/>
    <dgm:cxn modelId="{178C61B2-4428-4E89-BE65-9FD026FDB01A}" type="presParOf" srcId="{F902F627-61D6-449D-9EB4-1DDA1C56DF06}" destId="{3DF60C7E-860A-4BF9-8DB0-12A30BDE6D13}" srcOrd="0" destOrd="0" presId="urn:microsoft.com/office/officeart/2005/8/layout/cycle1"/>
    <dgm:cxn modelId="{EED99F10-528B-4584-B6DD-4E4471709A1C}" type="presParOf" srcId="{F902F627-61D6-449D-9EB4-1DDA1C56DF06}" destId="{B97FC317-8039-4383-9FB2-E8B40981A42B}" srcOrd="1" destOrd="0" presId="urn:microsoft.com/office/officeart/2005/8/layout/cycle1"/>
    <dgm:cxn modelId="{32738800-A101-4B50-9FE9-4917E51C9FF5}" type="presParOf" srcId="{F902F627-61D6-449D-9EB4-1DDA1C56DF06}" destId="{0076B1FF-475B-488C-9249-748564CF616A}" srcOrd="2" destOrd="0" presId="urn:microsoft.com/office/officeart/2005/8/layout/cycle1"/>
    <dgm:cxn modelId="{F8830F41-8EB4-4BC4-8810-5B7077799D89}" type="presParOf" srcId="{F902F627-61D6-449D-9EB4-1DDA1C56DF06}" destId="{59D10C3E-80A1-4B1B-B198-59D3224BEAA6}" srcOrd="3" destOrd="0" presId="urn:microsoft.com/office/officeart/2005/8/layout/cycle1"/>
    <dgm:cxn modelId="{B0967071-1EE0-41CA-886F-273578FF55EB}" type="presParOf" srcId="{F902F627-61D6-449D-9EB4-1DDA1C56DF06}" destId="{654AEC54-1F27-4A1F-A0C6-BAC107F6FF56}" srcOrd="4" destOrd="0" presId="urn:microsoft.com/office/officeart/2005/8/layout/cycle1"/>
    <dgm:cxn modelId="{B14BB01E-BF54-49E7-8133-76EA556BAB6C}" type="presParOf" srcId="{F902F627-61D6-449D-9EB4-1DDA1C56DF06}" destId="{736CD78A-B1C4-4334-9FB9-949006FA0A63}"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3" y="3"/>
            <a:ext cx="2951377" cy="4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8" tIns="46169" rIns="92338" bIns="46169" numCol="1" anchor="t" anchorCtr="0" compatLnSpc="1">
            <a:prstTxWarp prst="textNoShape">
              <a:avLst/>
            </a:prstTxWarp>
          </a:bodyPr>
          <a:lstStyle>
            <a:lvl1pPr eaLnBrk="0" hangingPunct="0">
              <a:spcBef>
                <a:spcPct val="0"/>
              </a:spcBef>
              <a:spcAft>
                <a:spcPct val="0"/>
              </a:spcAft>
              <a:buClrTx/>
              <a:defRPr sz="1200">
                <a:latin typeface="Times" charset="0"/>
              </a:defRPr>
            </a:lvl1pPr>
          </a:lstStyle>
          <a:p>
            <a:endParaRPr lang="en-GB" altLang="en-US" dirty="0"/>
          </a:p>
        </p:txBody>
      </p:sp>
      <p:sp>
        <p:nvSpPr>
          <p:cNvPr id="97283" name="Rectangle 3"/>
          <p:cNvSpPr>
            <a:spLocks noGrp="1" noChangeArrowheads="1"/>
          </p:cNvSpPr>
          <p:nvPr>
            <p:ph type="dt" sz="quarter" idx="1"/>
          </p:nvPr>
        </p:nvSpPr>
        <p:spPr bwMode="auto">
          <a:xfrm>
            <a:off x="3857392" y="3"/>
            <a:ext cx="2951377" cy="4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8" tIns="46169" rIns="92338" bIns="46169" numCol="1" anchor="t" anchorCtr="0" compatLnSpc="1">
            <a:prstTxWarp prst="textNoShape">
              <a:avLst/>
            </a:prstTxWarp>
          </a:bodyPr>
          <a:lstStyle>
            <a:lvl1pPr algn="r" eaLnBrk="0" hangingPunct="0">
              <a:spcBef>
                <a:spcPct val="0"/>
              </a:spcBef>
              <a:spcAft>
                <a:spcPct val="0"/>
              </a:spcAft>
              <a:buClrTx/>
              <a:defRPr sz="1200">
                <a:latin typeface="Times" charset="0"/>
              </a:defRPr>
            </a:lvl1pPr>
          </a:lstStyle>
          <a:p>
            <a:endParaRPr lang="en-GB" altLang="en-US" dirty="0"/>
          </a:p>
        </p:txBody>
      </p:sp>
      <p:sp>
        <p:nvSpPr>
          <p:cNvPr id="97284" name="Rectangle 4"/>
          <p:cNvSpPr>
            <a:spLocks noGrp="1" noChangeArrowheads="1"/>
          </p:cNvSpPr>
          <p:nvPr>
            <p:ph type="ftr" sz="quarter" idx="2"/>
          </p:nvPr>
        </p:nvSpPr>
        <p:spPr bwMode="auto">
          <a:xfrm>
            <a:off x="3" y="9443468"/>
            <a:ext cx="2951377" cy="4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8" tIns="46169" rIns="92338" bIns="46169" numCol="1" anchor="b" anchorCtr="0" compatLnSpc="1">
            <a:prstTxWarp prst="textNoShape">
              <a:avLst/>
            </a:prstTxWarp>
          </a:bodyPr>
          <a:lstStyle>
            <a:lvl1pPr eaLnBrk="0" hangingPunct="0">
              <a:spcBef>
                <a:spcPct val="0"/>
              </a:spcBef>
              <a:spcAft>
                <a:spcPct val="0"/>
              </a:spcAft>
              <a:buClrTx/>
              <a:defRPr sz="1200">
                <a:latin typeface="Times" charset="0"/>
              </a:defRPr>
            </a:lvl1pPr>
          </a:lstStyle>
          <a:p>
            <a:endParaRPr lang="en-GB" altLang="en-US" dirty="0"/>
          </a:p>
        </p:txBody>
      </p:sp>
      <p:sp>
        <p:nvSpPr>
          <p:cNvPr id="97285" name="Rectangle 5"/>
          <p:cNvSpPr>
            <a:spLocks noGrp="1" noChangeArrowheads="1"/>
          </p:cNvSpPr>
          <p:nvPr>
            <p:ph type="sldNum" sz="quarter" idx="3"/>
          </p:nvPr>
        </p:nvSpPr>
        <p:spPr bwMode="auto">
          <a:xfrm>
            <a:off x="3857392" y="9443468"/>
            <a:ext cx="2951377" cy="4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8" tIns="46169" rIns="92338" bIns="46169" numCol="1" anchor="b" anchorCtr="0" compatLnSpc="1">
            <a:prstTxWarp prst="textNoShape">
              <a:avLst/>
            </a:prstTxWarp>
          </a:bodyPr>
          <a:lstStyle>
            <a:lvl1pPr algn="r" eaLnBrk="0" hangingPunct="0">
              <a:spcBef>
                <a:spcPct val="0"/>
              </a:spcBef>
              <a:spcAft>
                <a:spcPct val="0"/>
              </a:spcAft>
              <a:buClrTx/>
              <a:defRPr sz="1200">
                <a:latin typeface="Times" charset="0"/>
              </a:defRPr>
            </a:lvl1pPr>
          </a:lstStyle>
          <a:p>
            <a:fld id="{C082597A-E8A2-44E1-A686-71E7AF9DB47C}" type="slidenum">
              <a:rPr lang="en-GB" altLang="en-US"/>
              <a:pPr/>
              <a:t>‹#›</a:t>
            </a:fld>
            <a:endParaRPr lang="en-GB" altLang="en-US" dirty="0"/>
          </a:p>
        </p:txBody>
      </p:sp>
    </p:spTree>
    <p:extLst>
      <p:ext uri="{BB962C8B-B14F-4D97-AF65-F5344CB8AC3E}">
        <p14:creationId xmlns:p14="http://schemas.microsoft.com/office/powerpoint/2010/main" val="1723954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3"/>
            <a:ext cx="2951377" cy="4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8" tIns="46169" rIns="92338" bIns="46169" numCol="1" anchor="t" anchorCtr="0" compatLnSpc="1">
            <a:prstTxWarp prst="textNoShape">
              <a:avLst/>
            </a:prstTxWarp>
          </a:bodyPr>
          <a:lstStyle>
            <a:lvl1pPr eaLnBrk="0" hangingPunct="0">
              <a:spcBef>
                <a:spcPct val="0"/>
              </a:spcBef>
              <a:spcAft>
                <a:spcPct val="0"/>
              </a:spcAft>
              <a:buClrTx/>
              <a:defRPr sz="1200">
                <a:latin typeface="Times" charset="0"/>
              </a:defRPr>
            </a:lvl1pPr>
          </a:lstStyle>
          <a:p>
            <a:endParaRPr lang="en-US" altLang="en-US" dirty="0"/>
          </a:p>
        </p:txBody>
      </p:sp>
      <p:sp>
        <p:nvSpPr>
          <p:cNvPr id="3075" name="Rectangle 3"/>
          <p:cNvSpPr>
            <a:spLocks noGrp="1" noChangeArrowheads="1"/>
          </p:cNvSpPr>
          <p:nvPr>
            <p:ph type="dt" idx="1"/>
          </p:nvPr>
        </p:nvSpPr>
        <p:spPr bwMode="auto">
          <a:xfrm>
            <a:off x="3859000" y="3"/>
            <a:ext cx="2951377" cy="4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8" tIns="46169" rIns="92338" bIns="46169" numCol="1" anchor="t" anchorCtr="0" compatLnSpc="1">
            <a:prstTxWarp prst="textNoShape">
              <a:avLst/>
            </a:prstTxWarp>
          </a:bodyPr>
          <a:lstStyle>
            <a:lvl1pPr algn="r" eaLnBrk="0" hangingPunct="0">
              <a:spcBef>
                <a:spcPct val="0"/>
              </a:spcBef>
              <a:spcAft>
                <a:spcPct val="0"/>
              </a:spcAft>
              <a:buClrTx/>
              <a:defRPr sz="1200">
                <a:latin typeface="Times" charset="0"/>
              </a:defRPr>
            </a:lvl1pPr>
          </a:lstStyle>
          <a:p>
            <a:endParaRPr lang="en-US" altLang="en-US" dirty="0"/>
          </a:p>
        </p:txBody>
      </p:sp>
      <p:sp>
        <p:nvSpPr>
          <p:cNvPr id="3076"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7623" y="4723335"/>
            <a:ext cx="4995133" cy="447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8" tIns="46169" rIns="92338" bIns="4616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3" y="9445070"/>
            <a:ext cx="2951377" cy="49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8" tIns="46169" rIns="92338" bIns="46169" numCol="1" anchor="b" anchorCtr="0" compatLnSpc="1">
            <a:prstTxWarp prst="textNoShape">
              <a:avLst/>
            </a:prstTxWarp>
          </a:bodyPr>
          <a:lstStyle>
            <a:lvl1pPr eaLnBrk="0" hangingPunct="0">
              <a:spcBef>
                <a:spcPct val="0"/>
              </a:spcBef>
              <a:spcAft>
                <a:spcPct val="0"/>
              </a:spcAft>
              <a:buClrTx/>
              <a:defRPr sz="1200">
                <a:latin typeface="Times" charset="0"/>
              </a:defRPr>
            </a:lvl1pPr>
          </a:lstStyle>
          <a:p>
            <a:endParaRPr lang="en-US" altLang="en-US" dirty="0"/>
          </a:p>
        </p:txBody>
      </p:sp>
      <p:sp>
        <p:nvSpPr>
          <p:cNvPr id="3079" name="Rectangle 7"/>
          <p:cNvSpPr>
            <a:spLocks noGrp="1" noChangeArrowheads="1"/>
          </p:cNvSpPr>
          <p:nvPr>
            <p:ph type="sldNum" sz="quarter" idx="5"/>
          </p:nvPr>
        </p:nvSpPr>
        <p:spPr bwMode="auto">
          <a:xfrm>
            <a:off x="3859000" y="9445070"/>
            <a:ext cx="2951377" cy="49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8" tIns="46169" rIns="92338" bIns="46169" numCol="1" anchor="b" anchorCtr="0" compatLnSpc="1">
            <a:prstTxWarp prst="textNoShape">
              <a:avLst/>
            </a:prstTxWarp>
          </a:bodyPr>
          <a:lstStyle>
            <a:lvl1pPr algn="r" eaLnBrk="0" hangingPunct="0">
              <a:spcBef>
                <a:spcPct val="0"/>
              </a:spcBef>
              <a:spcAft>
                <a:spcPct val="0"/>
              </a:spcAft>
              <a:buClrTx/>
              <a:defRPr sz="1200">
                <a:latin typeface="Times" charset="0"/>
              </a:defRPr>
            </a:lvl1pPr>
          </a:lstStyle>
          <a:p>
            <a:fld id="{00D14CB0-8B90-440F-88FA-DB3554AFCA70}" type="slidenum">
              <a:rPr lang="en-US" altLang="en-US"/>
              <a:pPr/>
              <a:t>‹#›</a:t>
            </a:fld>
            <a:endParaRPr lang="en-US" altLang="en-US" dirty="0"/>
          </a:p>
        </p:txBody>
      </p:sp>
    </p:spTree>
    <p:extLst>
      <p:ext uri="{BB962C8B-B14F-4D97-AF65-F5344CB8AC3E}">
        <p14:creationId xmlns:p14="http://schemas.microsoft.com/office/powerpoint/2010/main" val="756213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3</a:t>
            </a:fld>
            <a:endParaRPr lang="en-US" alt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26</a:t>
            </a:fld>
            <a:endParaRPr lang="en-US" alt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3A0BA-CCB9-4080-B8B1-8492EDDDBE90}" type="slidenum">
              <a:rPr lang="en-US" altLang="en-US"/>
              <a:pPr/>
              <a:t>27</a:t>
            </a:fld>
            <a:endParaRPr lang="en-US" altLang="en-US"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prstClr val="white"/>
              </a:buClr>
            </a:pPr>
            <a:fld id="{9A3DE545-022B-48DE-8CFC-D79ED62BE7EA}" type="slidenum">
              <a:rPr lang="en-US" altLang="en-US">
                <a:solidFill>
                  <a:prstClr val="black"/>
                </a:solidFill>
              </a:rPr>
              <a:pPr>
                <a:buClr>
                  <a:prstClr val="white"/>
                </a:buClr>
              </a:pPr>
              <a:t>33</a:t>
            </a:fld>
            <a:endParaRPr lang="en-US" altLang="en-US" dirty="0">
              <a:solidFill>
                <a:prstClr val="black"/>
              </a:solidFill>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prstClr val="white"/>
              </a:buClr>
            </a:pPr>
            <a:fld id="{9A3DE545-022B-48DE-8CFC-D79ED62BE7EA}" type="slidenum">
              <a:rPr lang="en-US" altLang="en-US">
                <a:solidFill>
                  <a:prstClr val="black"/>
                </a:solidFill>
              </a:rPr>
              <a:pPr>
                <a:buClr>
                  <a:prstClr val="white"/>
                </a:buClr>
              </a:pPr>
              <a:t>37</a:t>
            </a:fld>
            <a:endParaRPr lang="en-US" altLang="en-US" dirty="0">
              <a:solidFill>
                <a:prstClr val="black"/>
              </a:solidFill>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DE545-022B-48DE-8CFC-D79ED62BE7EA}" type="slidenum">
              <a:rPr lang="en-US" altLang="en-US"/>
              <a:pPr/>
              <a:t>43</a:t>
            </a:fld>
            <a:endParaRPr lang="en-US" alt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46</a:t>
            </a:fld>
            <a:endParaRPr lang="en-US" alt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3A0BA-CCB9-4080-B8B1-8492EDDDBE90}" type="slidenum">
              <a:rPr lang="en-US" altLang="en-US"/>
              <a:pPr/>
              <a:t>48</a:t>
            </a:fld>
            <a:endParaRPr lang="en-US" altLang="en-US"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62</a:t>
            </a:fld>
            <a:endParaRPr lang="en-US" alt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3A0BA-CCB9-4080-B8B1-8492EDDDBE90}" type="slidenum">
              <a:rPr lang="en-US" altLang="en-US"/>
              <a:pPr/>
              <a:t>63</a:t>
            </a:fld>
            <a:endParaRPr lang="en-US" altLang="en-US"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66</a:t>
            </a:fld>
            <a:endParaRPr lang="en-US" alt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3A0BA-CCB9-4080-B8B1-8492EDDDBE90}" type="slidenum">
              <a:rPr lang="en-US" altLang="en-US"/>
              <a:pPr/>
              <a:t>4</a:t>
            </a:fld>
            <a:endParaRPr lang="en-US" altLang="en-US"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70</a:t>
            </a:fld>
            <a:endParaRPr lang="en-US" alt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DE545-022B-48DE-8CFC-D79ED62BE7EA}" type="slidenum">
              <a:rPr lang="en-US" altLang="en-US"/>
              <a:pPr/>
              <a:t>71</a:t>
            </a:fld>
            <a:endParaRPr lang="en-US" alt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DE545-022B-48DE-8CFC-D79ED62BE7EA}" type="slidenum">
              <a:rPr lang="en-US" altLang="en-US"/>
              <a:pPr/>
              <a:t>72</a:t>
            </a:fld>
            <a:endParaRPr lang="en-US" alt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DE545-022B-48DE-8CFC-D79ED62BE7EA}" type="slidenum">
              <a:rPr lang="en-US" altLang="en-US"/>
              <a:pPr/>
              <a:t>73</a:t>
            </a:fld>
            <a:endParaRPr lang="en-US" alt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DE545-022B-48DE-8CFC-D79ED62BE7EA}" type="slidenum">
              <a:rPr lang="en-US" altLang="en-US"/>
              <a:pPr/>
              <a:t>74</a:t>
            </a:fld>
            <a:endParaRPr lang="en-US" alt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DE545-022B-48DE-8CFC-D79ED62BE7EA}" type="slidenum">
              <a:rPr lang="en-US" altLang="en-US"/>
              <a:pPr/>
              <a:t>77</a:t>
            </a:fld>
            <a:endParaRPr lang="en-US" alt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DE545-022B-48DE-8CFC-D79ED62BE7EA}" type="slidenum">
              <a:rPr lang="en-US" altLang="en-US"/>
              <a:pPr/>
              <a:t>79</a:t>
            </a:fld>
            <a:endParaRPr lang="en-US" alt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prstClr val="white"/>
              </a:buClr>
            </a:pPr>
            <a:fld id="{9A3DE545-022B-48DE-8CFC-D79ED62BE7EA}" type="slidenum">
              <a:rPr lang="en-US" altLang="en-US">
                <a:solidFill>
                  <a:prstClr val="black"/>
                </a:solidFill>
              </a:rPr>
              <a:pPr>
                <a:buClr>
                  <a:prstClr val="white"/>
                </a:buClr>
              </a:pPr>
              <a:t>80</a:t>
            </a:fld>
            <a:endParaRPr lang="en-US" altLang="en-US" dirty="0">
              <a:solidFill>
                <a:prstClr val="black"/>
              </a:solidFill>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prstClr val="white"/>
              </a:buClr>
            </a:pPr>
            <a:fld id="{9A3DE545-022B-48DE-8CFC-D79ED62BE7EA}" type="slidenum">
              <a:rPr lang="en-US" altLang="en-US">
                <a:solidFill>
                  <a:prstClr val="black"/>
                </a:solidFill>
              </a:rPr>
              <a:pPr>
                <a:buClr>
                  <a:prstClr val="white"/>
                </a:buClr>
              </a:pPr>
              <a:t>81</a:t>
            </a:fld>
            <a:endParaRPr lang="en-US" altLang="en-US" dirty="0">
              <a:solidFill>
                <a:prstClr val="black"/>
              </a:solidFill>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prstClr val="white"/>
              </a:buClr>
            </a:pPr>
            <a:fld id="{9A3DE545-022B-48DE-8CFC-D79ED62BE7EA}" type="slidenum">
              <a:rPr lang="en-US" altLang="en-US">
                <a:solidFill>
                  <a:prstClr val="black"/>
                </a:solidFill>
              </a:rPr>
              <a:pPr>
                <a:buClr>
                  <a:prstClr val="white"/>
                </a:buClr>
              </a:pPr>
              <a:t>82</a:t>
            </a:fld>
            <a:endParaRPr lang="en-US" altLang="en-US" dirty="0">
              <a:solidFill>
                <a:prstClr val="black"/>
              </a:solidFill>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7</a:t>
            </a:fld>
            <a:endParaRPr lang="en-US" alt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83</a:t>
            </a:fld>
            <a:endParaRPr lang="en-US" alt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6A5B9-1513-4A25-9C1B-962AFE9185AE}" type="slidenum">
              <a:rPr lang="en-US" altLang="en-US"/>
              <a:pPr/>
              <a:t>86</a:t>
            </a:fld>
            <a:endParaRPr lang="en-US" alt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488A0-39E1-4349-B155-099D5C6FE999}" type="slidenum">
              <a:rPr lang="en-US" altLang="en-US"/>
              <a:pPr/>
              <a:t>87</a:t>
            </a:fld>
            <a:endParaRPr lang="en-US" altLang="en-US" dirty="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0479D-7D6A-4578-B4F7-C7870DA065BD}" type="slidenum">
              <a:rPr lang="en-US" altLang="en-US"/>
              <a:pPr/>
              <a:t>9</a:t>
            </a:fld>
            <a:endParaRPr lang="en-US" alt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13</a:t>
            </a:fld>
            <a:endParaRPr lang="en-US" alt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3A0BA-CCB9-4080-B8B1-8492EDDDBE90}" type="slidenum">
              <a:rPr lang="en-US" altLang="en-US"/>
              <a:pPr/>
              <a:t>15</a:t>
            </a:fld>
            <a:endParaRPr lang="en-US" altLang="en-US"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DE545-022B-48DE-8CFC-D79ED62BE7EA}" type="slidenum">
              <a:rPr lang="en-US" altLang="en-US"/>
              <a:pPr/>
              <a:t>18</a:t>
            </a:fld>
            <a:endParaRPr lang="en-US" alt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DE545-022B-48DE-8CFC-D79ED62BE7EA}" type="slidenum">
              <a:rPr lang="en-US" altLang="en-US"/>
              <a:pPr/>
              <a:t>19</a:t>
            </a:fld>
            <a:endParaRPr lang="en-US" alt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3A0BA-CCB9-4080-B8B1-8492EDDDBE90}" type="slidenum">
              <a:rPr lang="en-US" altLang="en-US"/>
              <a:pPr/>
              <a:t>25</a:t>
            </a:fld>
            <a:endParaRPr lang="en-US" altLang="en-US"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1026"/>
          <p:cNvSpPr>
            <a:spLocks noGrp="1" noChangeArrowheads="1"/>
          </p:cNvSpPr>
          <p:nvPr>
            <p:ph type="ctrTitle"/>
          </p:nvPr>
        </p:nvSpPr>
        <p:spPr>
          <a:xfrm>
            <a:off x="685800" y="3429000"/>
            <a:ext cx="7543800" cy="533400"/>
          </a:xfrm>
        </p:spPr>
        <p:txBody>
          <a:bodyPr/>
          <a:lstStyle>
            <a:lvl1pPr>
              <a:defRPr sz="2800" b="1">
                <a:solidFill>
                  <a:schemeClr val="tx1"/>
                </a:solidFill>
              </a:defRPr>
            </a:lvl1pPr>
          </a:lstStyle>
          <a:p>
            <a:pPr lvl="0"/>
            <a:r>
              <a:rPr lang="en-US" altLang="en-US" noProof="0" smtClean="0"/>
              <a:t>Click to edit Master title style</a:t>
            </a:r>
            <a:endParaRPr lang="en-GB" altLang="en-US" noProof="0" smtClean="0"/>
          </a:p>
        </p:txBody>
      </p:sp>
      <p:sp>
        <p:nvSpPr>
          <p:cNvPr id="30723" name="Rectangle 1027"/>
          <p:cNvSpPr>
            <a:spLocks noGrp="1" noChangeArrowheads="1"/>
          </p:cNvSpPr>
          <p:nvPr>
            <p:ph type="subTitle" idx="1"/>
          </p:nvPr>
        </p:nvSpPr>
        <p:spPr>
          <a:xfrm>
            <a:off x="685800" y="3962400"/>
            <a:ext cx="7086600" cy="457200"/>
          </a:xfrm>
        </p:spPr>
        <p:txBody>
          <a:bodyPr/>
          <a:lstStyle>
            <a:lvl1pPr marL="1588" indent="0">
              <a:lnSpc>
                <a:spcPct val="115000"/>
              </a:lnSpc>
              <a:buFont typeface="Arial" charset="0"/>
              <a:buNone/>
              <a:defRPr b="1">
                <a:solidFill>
                  <a:srgbClr val="E83F35"/>
                </a:solidFill>
              </a:defRPr>
            </a:lvl1pPr>
          </a:lstStyle>
          <a:p>
            <a:pPr lvl="0"/>
            <a:r>
              <a:rPr lang="en-US" altLang="en-US" noProof="0" smtClean="0"/>
              <a:t>Click to edit Master subtitle style</a:t>
            </a:r>
            <a:endParaRPr lang="en-GB" altLang="en-US" noProof="0" smtClean="0"/>
          </a:p>
        </p:txBody>
      </p:sp>
      <p:sp>
        <p:nvSpPr>
          <p:cNvPr id="30726" name="Rectangle 1030"/>
          <p:cNvSpPr>
            <a:spLocks noChangeArrowheads="1"/>
          </p:cNvSpPr>
          <p:nvPr/>
        </p:nvSpPr>
        <p:spPr bwMode="auto">
          <a:xfrm>
            <a:off x="457200" y="6016625"/>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spcAft>
                <a:spcPct val="0"/>
              </a:spcAft>
              <a:buClrTx/>
            </a:pPr>
            <a:endParaRPr lang="en-GB" altLang="en-US" sz="2400" dirty="0">
              <a:latin typeface="Times" charset="0"/>
            </a:endParaRPr>
          </a:p>
        </p:txBody>
      </p:sp>
      <p:pic>
        <p:nvPicPr>
          <p:cNvPr id="30738" name="Picture 1042" descr="FE_Logo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341438"/>
            <a:ext cx="2609850" cy="1054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1264" y="1490051"/>
            <a:ext cx="2570212" cy="84498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8485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60350"/>
            <a:ext cx="2076450" cy="5683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76950" cy="5683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40057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305800" cy="685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219200"/>
            <a:ext cx="8305800" cy="4724400"/>
          </a:xfrm>
        </p:spPr>
        <p:txBody>
          <a:bodyPr/>
          <a:lstStyle/>
          <a:p>
            <a:r>
              <a:rPr lang="en-US" dirty="0" smtClean="0"/>
              <a:t>Click icon to add table</a:t>
            </a:r>
            <a:endParaRPr lang="en-GB" dirty="0"/>
          </a:p>
        </p:txBody>
      </p:sp>
    </p:spTree>
    <p:extLst>
      <p:ext uri="{BB962C8B-B14F-4D97-AF65-F5344CB8AC3E}">
        <p14:creationId xmlns:p14="http://schemas.microsoft.com/office/powerpoint/2010/main" val="407628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713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098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19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219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6854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070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4679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21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124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872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6035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457200" y="1219200"/>
            <a:ext cx="8305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2"/>
            <a:endParaRPr lang="en-GB" altLang="en-US" smtClean="0"/>
          </a:p>
        </p:txBody>
      </p:sp>
      <p:sp>
        <p:nvSpPr>
          <p:cNvPr id="1036" name="Text Box 12"/>
          <p:cNvSpPr txBox="1">
            <a:spLocks noChangeArrowheads="1"/>
          </p:cNvSpPr>
          <p:nvPr/>
        </p:nvSpPr>
        <p:spPr bwMode="auto">
          <a:xfrm>
            <a:off x="381000" y="6397625"/>
            <a:ext cx="339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spcAft>
                <a:spcPct val="0"/>
              </a:spcAft>
              <a:buClrTx/>
            </a:pPr>
            <a:fld id="{0C00F1E3-6B7B-4C22-A358-F89B03EDC652}" type="slidenum">
              <a:rPr lang="en-US" altLang="en-US" sz="800" b="1">
                <a:solidFill>
                  <a:srgbClr val="E83F35"/>
                </a:solidFill>
              </a:rPr>
              <a:pPr eaLnBrk="0" hangingPunct="0">
                <a:spcBef>
                  <a:spcPct val="0"/>
                </a:spcBef>
                <a:spcAft>
                  <a:spcPct val="0"/>
                </a:spcAft>
                <a:buClrTx/>
              </a:pPr>
              <a:t>‹#›</a:t>
            </a:fld>
            <a:r>
              <a:rPr lang="en-US" altLang="en-US" sz="900" dirty="0">
                <a:solidFill>
                  <a:srgbClr val="E83F35"/>
                </a:solidFill>
              </a:rPr>
              <a:t> </a:t>
            </a:r>
          </a:p>
        </p:txBody>
      </p:sp>
      <p:sp>
        <p:nvSpPr>
          <p:cNvPr id="1038" name="Line 14"/>
          <p:cNvSpPr>
            <a:spLocks noChangeShapeType="1"/>
          </p:cNvSpPr>
          <p:nvPr/>
        </p:nvSpPr>
        <p:spPr bwMode="auto">
          <a:xfrm>
            <a:off x="468313" y="6381750"/>
            <a:ext cx="8280400"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39" name="Text Box 15"/>
          <p:cNvSpPr txBox="1">
            <a:spLocks noChangeArrowheads="1"/>
          </p:cNvSpPr>
          <p:nvPr/>
        </p:nvSpPr>
        <p:spPr bwMode="auto">
          <a:xfrm>
            <a:off x="6588125" y="6400800"/>
            <a:ext cx="22320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0"/>
              </a:spcBef>
              <a:spcAft>
                <a:spcPct val="0"/>
              </a:spcAft>
              <a:buClrTx/>
            </a:pPr>
            <a:r>
              <a:rPr lang="en-US" altLang="en-US" sz="800" b="1" dirty="0">
                <a:solidFill>
                  <a:srgbClr val="E83F35"/>
                </a:solidFill>
              </a:rPr>
              <a:t>Frontier Economics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2600">
          <a:solidFill>
            <a:srgbClr val="E83F35"/>
          </a:solidFill>
          <a:latin typeface="+mj-lt"/>
          <a:ea typeface="+mj-ea"/>
          <a:cs typeface="+mj-cs"/>
        </a:defRPr>
      </a:lvl1pPr>
      <a:lvl2pPr algn="l" rtl="0" eaLnBrk="1" fontAlgn="base" hangingPunct="1">
        <a:spcBef>
          <a:spcPct val="0"/>
        </a:spcBef>
        <a:spcAft>
          <a:spcPct val="0"/>
        </a:spcAft>
        <a:defRPr sz="2600">
          <a:solidFill>
            <a:srgbClr val="E83F35"/>
          </a:solidFill>
          <a:latin typeface="Arial" charset="0"/>
        </a:defRPr>
      </a:lvl2pPr>
      <a:lvl3pPr algn="l" rtl="0" eaLnBrk="1" fontAlgn="base" hangingPunct="1">
        <a:spcBef>
          <a:spcPct val="0"/>
        </a:spcBef>
        <a:spcAft>
          <a:spcPct val="0"/>
        </a:spcAft>
        <a:defRPr sz="2600">
          <a:solidFill>
            <a:srgbClr val="E83F35"/>
          </a:solidFill>
          <a:latin typeface="Arial" charset="0"/>
        </a:defRPr>
      </a:lvl3pPr>
      <a:lvl4pPr algn="l" rtl="0" eaLnBrk="1" fontAlgn="base" hangingPunct="1">
        <a:spcBef>
          <a:spcPct val="0"/>
        </a:spcBef>
        <a:spcAft>
          <a:spcPct val="0"/>
        </a:spcAft>
        <a:defRPr sz="2600">
          <a:solidFill>
            <a:srgbClr val="E83F35"/>
          </a:solidFill>
          <a:latin typeface="Arial" charset="0"/>
        </a:defRPr>
      </a:lvl4pPr>
      <a:lvl5pPr algn="l" rtl="0" eaLnBrk="1" fontAlgn="base" hangingPunct="1">
        <a:spcBef>
          <a:spcPct val="0"/>
        </a:spcBef>
        <a:spcAft>
          <a:spcPct val="0"/>
        </a:spcAft>
        <a:defRPr sz="2600">
          <a:solidFill>
            <a:srgbClr val="E83F35"/>
          </a:solidFill>
          <a:latin typeface="Arial" charset="0"/>
        </a:defRPr>
      </a:lvl5pPr>
      <a:lvl6pPr marL="457200" algn="l" rtl="0" eaLnBrk="1" fontAlgn="base" hangingPunct="1">
        <a:spcBef>
          <a:spcPct val="0"/>
        </a:spcBef>
        <a:spcAft>
          <a:spcPct val="0"/>
        </a:spcAft>
        <a:defRPr sz="2600">
          <a:solidFill>
            <a:srgbClr val="E83F35"/>
          </a:solidFill>
          <a:latin typeface="Arial" charset="0"/>
        </a:defRPr>
      </a:lvl6pPr>
      <a:lvl7pPr marL="914400" algn="l" rtl="0" eaLnBrk="1" fontAlgn="base" hangingPunct="1">
        <a:spcBef>
          <a:spcPct val="0"/>
        </a:spcBef>
        <a:spcAft>
          <a:spcPct val="0"/>
        </a:spcAft>
        <a:defRPr sz="2600">
          <a:solidFill>
            <a:srgbClr val="E83F35"/>
          </a:solidFill>
          <a:latin typeface="Arial" charset="0"/>
        </a:defRPr>
      </a:lvl7pPr>
      <a:lvl8pPr marL="1371600" algn="l" rtl="0" eaLnBrk="1" fontAlgn="base" hangingPunct="1">
        <a:spcBef>
          <a:spcPct val="0"/>
        </a:spcBef>
        <a:spcAft>
          <a:spcPct val="0"/>
        </a:spcAft>
        <a:defRPr sz="2600">
          <a:solidFill>
            <a:srgbClr val="E83F35"/>
          </a:solidFill>
          <a:latin typeface="Arial" charset="0"/>
        </a:defRPr>
      </a:lvl8pPr>
      <a:lvl9pPr marL="1828800" algn="l" rtl="0" eaLnBrk="1" fontAlgn="base" hangingPunct="1">
        <a:spcBef>
          <a:spcPct val="0"/>
        </a:spcBef>
        <a:spcAft>
          <a:spcPct val="0"/>
        </a:spcAft>
        <a:defRPr sz="2600">
          <a:solidFill>
            <a:srgbClr val="E83F35"/>
          </a:solidFill>
          <a:latin typeface="Arial" charset="0"/>
        </a:defRPr>
      </a:lvl9pPr>
    </p:titleStyle>
    <p:body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v.uk/government/consultations/consultation-on-capacity-market-supplementary-design-proposals-and-transitional-arrangements"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nvPr>
        </p:nvSpPr>
        <p:spPr>
          <a:xfrm>
            <a:off x="685800" y="2916365"/>
            <a:ext cx="7543800" cy="533400"/>
          </a:xfrm>
        </p:spPr>
        <p:txBody>
          <a:bodyPr/>
          <a:lstStyle/>
          <a:p>
            <a:r>
              <a:rPr lang="en-GB" altLang="en-US" b="0" dirty="0" smtClean="0"/>
              <a:t>Price Duration Equivalence in the GB Capacity Market</a:t>
            </a:r>
            <a:endParaRPr lang="en-GB" altLang="en-US" b="0" dirty="0"/>
          </a:p>
        </p:txBody>
      </p:sp>
      <p:sp>
        <p:nvSpPr>
          <p:cNvPr id="193539" name="Rectangle 3"/>
          <p:cNvSpPr>
            <a:spLocks noGrp="1" noChangeArrowheads="1"/>
          </p:cNvSpPr>
          <p:nvPr>
            <p:ph type="subTitle" idx="1"/>
          </p:nvPr>
        </p:nvSpPr>
        <p:spPr>
          <a:xfrm>
            <a:off x="712788" y="3860800"/>
            <a:ext cx="7086600" cy="457200"/>
          </a:xfrm>
        </p:spPr>
        <p:txBody>
          <a:bodyPr/>
          <a:lstStyle/>
          <a:p>
            <a:r>
              <a:rPr lang="en-GB" altLang="en-US" b="0" dirty="0" smtClean="0"/>
              <a:t>Analysis for DECC</a:t>
            </a:r>
            <a:endParaRPr lang="en-GB" altLang="en-US" b="0" dirty="0"/>
          </a:p>
        </p:txBody>
      </p:sp>
      <p:sp>
        <p:nvSpPr>
          <p:cNvPr id="193540" name="Rectangle 4"/>
          <p:cNvSpPr>
            <a:spLocks noChangeArrowheads="1"/>
          </p:cNvSpPr>
          <p:nvPr/>
        </p:nvSpPr>
        <p:spPr bwMode="auto">
          <a:xfrm>
            <a:off x="725488" y="4772025"/>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8">
              <a:lnSpc>
                <a:spcPct val="115000"/>
              </a:lnSpc>
              <a:buClr>
                <a:srgbClr val="E83F35"/>
              </a:buClr>
              <a:buFont typeface="Arial" charset="0"/>
              <a:defRPr sz="1600" b="1">
                <a:solidFill>
                  <a:srgbClr val="E83F35"/>
                </a:solidFill>
                <a:latin typeface="Arial" charset="0"/>
              </a:defRPr>
            </a:lvl1pPr>
            <a:lvl2pPr marL="622300" indent="-346075" algn="ctr">
              <a:buClr>
                <a:srgbClr val="E83F35"/>
              </a:buClr>
              <a:buFont typeface="Arial" charset="0"/>
              <a:buChar char="□"/>
              <a:defRPr sz="1400">
                <a:solidFill>
                  <a:schemeClr val="tx1"/>
                </a:solidFill>
                <a:latin typeface="Arial" charset="0"/>
              </a:defRPr>
            </a:lvl2pPr>
            <a:lvl3pPr marL="987425" indent="-363538" algn="ctr">
              <a:spcBef>
                <a:spcPct val="10000"/>
              </a:spcBef>
              <a:spcAft>
                <a:spcPct val="10000"/>
              </a:spcAft>
              <a:buClr>
                <a:srgbClr val="E83F35"/>
              </a:buClr>
              <a:buChar char="•"/>
              <a:defRPr sz="1200">
                <a:solidFill>
                  <a:schemeClr val="tx1"/>
                </a:solidFill>
                <a:latin typeface="Arial" charset="0"/>
              </a:defRPr>
            </a:lvl3pPr>
            <a:lvl4pPr marL="2095500" algn="ctr">
              <a:lnSpc>
                <a:spcPct val="125000"/>
              </a:lnSpc>
              <a:spcAft>
                <a:spcPct val="0"/>
              </a:spcAft>
              <a:buClr>
                <a:srgbClr val="D90000"/>
              </a:buClr>
              <a:defRPr sz="1400">
                <a:solidFill>
                  <a:srgbClr val="333333"/>
                </a:solidFill>
                <a:latin typeface="Garamond" pitchFamily="18" charset="0"/>
              </a:defRPr>
            </a:lvl4pPr>
            <a:lvl5pPr marL="3721100" algn="ctr">
              <a:spcAft>
                <a:spcPct val="0"/>
              </a:spcAft>
              <a:buClr>
                <a:srgbClr val="D90000"/>
              </a:buClr>
              <a:buFont typeface="Wingdings" pitchFamily="2" charset="2"/>
              <a:defRPr sz="1600">
                <a:solidFill>
                  <a:srgbClr val="333333"/>
                </a:solidFill>
                <a:latin typeface="Garamond" pitchFamily="18" charset="0"/>
              </a:defRPr>
            </a:lvl5pPr>
            <a:lvl6pPr marL="4178300" algn="ctr"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ctr"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ctr"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ctr"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b="0" dirty="0" smtClean="0"/>
              <a:t>August 2015</a:t>
            </a:r>
            <a:endParaRPr lang="en-GB" altLang="en-US"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GB" altLang="en-US" dirty="0" smtClean="0"/>
              <a:t>Summary of key findings</a:t>
            </a:r>
            <a:endParaRPr lang="en-GB" altLang="en-US" dirty="0"/>
          </a:p>
        </p:txBody>
      </p:sp>
      <p:sp>
        <p:nvSpPr>
          <p:cNvPr id="4" name="Rectangle 3"/>
          <p:cNvSpPr/>
          <p:nvPr/>
        </p:nvSpPr>
        <p:spPr bwMode="auto">
          <a:xfrm>
            <a:off x="837059" y="1340728"/>
            <a:ext cx="3600000" cy="1800000"/>
          </a:xfrm>
          <a:prstGeom prst="rect">
            <a:avLst/>
          </a:prstGeom>
          <a:solidFill>
            <a:schemeClr val="bg1"/>
          </a:solidFill>
          <a:ln w="38100" cap="flat" cmpd="sng" algn="ctr">
            <a:solidFill>
              <a:srgbClr val="99BFC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6000" rIns="91440" bIns="36000" numCol="1" rtlCol="0" anchor="ctr" anchorCtr="0" compatLnSpc="1">
            <a:prstTxWarp prst="textNoShape">
              <a:avLst/>
            </a:prstTxWarp>
          </a:bodyPr>
          <a:lstStyle/>
          <a:p>
            <a:pPr algn="ctr"/>
            <a:r>
              <a:rPr lang="en-GB" altLang="en-US" dirty="0" smtClean="0"/>
              <a:t>Proposed method risks inadvertently capping prices below the CONE, inflating CM costs, and embedding the modelled prices in market outcomes.</a:t>
            </a:r>
            <a:endParaRPr lang="en-GB" altLang="en-US" dirty="0"/>
          </a:p>
        </p:txBody>
      </p:sp>
      <p:sp>
        <p:nvSpPr>
          <p:cNvPr id="5" name="Rectangle 4"/>
          <p:cNvSpPr/>
          <p:nvPr/>
        </p:nvSpPr>
        <p:spPr bwMode="auto">
          <a:xfrm>
            <a:off x="837059" y="980728"/>
            <a:ext cx="3600000" cy="360000"/>
          </a:xfrm>
          <a:prstGeom prst="rect">
            <a:avLst/>
          </a:prstGeom>
          <a:solidFill>
            <a:srgbClr val="99BFC2"/>
          </a:solidFill>
          <a:ln w="38100" cap="flat" cmpd="sng" algn="ctr">
            <a:solidFill>
              <a:srgbClr val="99BFC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400" b="1" dirty="0" smtClean="0"/>
              <a:t>Stakeholder responses</a:t>
            </a:r>
            <a:endParaRPr lang="en-GB" sz="1400" b="1" dirty="0"/>
          </a:p>
        </p:txBody>
      </p:sp>
      <p:sp>
        <p:nvSpPr>
          <p:cNvPr id="6" name="Rectangle 5"/>
          <p:cNvSpPr/>
          <p:nvPr/>
        </p:nvSpPr>
        <p:spPr bwMode="auto">
          <a:xfrm>
            <a:off x="4835848" y="1340728"/>
            <a:ext cx="3600000" cy="1800000"/>
          </a:xfrm>
          <a:prstGeom prst="rect">
            <a:avLst/>
          </a:prstGeom>
          <a:solidFill>
            <a:schemeClr val="bg1"/>
          </a:solidFill>
          <a:ln w="38100" cap="flat" cmpd="sng" algn="ctr">
            <a:solidFill>
              <a:srgbClr val="99BFC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6000" rIns="91440" bIns="36000" numCol="1" rtlCol="0" anchor="ctr" anchorCtr="0" compatLnSpc="1">
            <a:prstTxWarp prst="textNoShape">
              <a:avLst/>
            </a:prstTxWarp>
          </a:bodyPr>
          <a:lstStyle/>
          <a:p>
            <a:pPr algn="ctr"/>
            <a:r>
              <a:rPr lang="en-GB" altLang="en-US" dirty="0" smtClean="0"/>
              <a:t>Although some international </a:t>
            </a:r>
            <a:r>
              <a:rPr lang="en-GB" altLang="en-US" dirty="0"/>
              <a:t>capacity markets </a:t>
            </a:r>
            <a:r>
              <a:rPr lang="en-GB" altLang="en-US" dirty="0" smtClean="0"/>
              <a:t>do effectively issue different </a:t>
            </a:r>
            <a:r>
              <a:rPr lang="en-GB" altLang="en-US" dirty="0"/>
              <a:t>contract </a:t>
            </a:r>
            <a:r>
              <a:rPr lang="en-GB" altLang="en-US" dirty="0" smtClean="0"/>
              <a:t>lengths, we did not find any examples where an </a:t>
            </a:r>
            <a:r>
              <a:rPr lang="en-GB" altLang="en-US" dirty="0"/>
              <a:t>indifference </a:t>
            </a:r>
            <a:r>
              <a:rPr lang="en-GB" altLang="en-US" dirty="0" smtClean="0"/>
              <a:t>methodology has been implemented.</a:t>
            </a:r>
            <a:endParaRPr lang="en-GB" altLang="en-US" dirty="0"/>
          </a:p>
        </p:txBody>
      </p:sp>
      <p:sp>
        <p:nvSpPr>
          <p:cNvPr id="7" name="Rectangle 6"/>
          <p:cNvSpPr/>
          <p:nvPr/>
        </p:nvSpPr>
        <p:spPr bwMode="auto">
          <a:xfrm>
            <a:off x="4835848" y="980728"/>
            <a:ext cx="3600000" cy="360000"/>
          </a:xfrm>
          <a:prstGeom prst="rect">
            <a:avLst/>
          </a:prstGeom>
          <a:solidFill>
            <a:srgbClr val="99BFC2"/>
          </a:solidFill>
          <a:ln w="38100" cap="flat" cmpd="sng" algn="ctr">
            <a:solidFill>
              <a:srgbClr val="99BFC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en-GB" sz="1400" b="1" dirty="0"/>
              <a:t>International capacity </a:t>
            </a:r>
            <a:r>
              <a:rPr lang="en-GB" sz="1400" b="1" dirty="0" smtClean="0"/>
              <a:t>&amp; energy markets </a:t>
            </a:r>
            <a:endParaRPr lang="en-GB" sz="1400" b="1" dirty="0"/>
          </a:p>
        </p:txBody>
      </p:sp>
      <p:sp>
        <p:nvSpPr>
          <p:cNvPr id="8" name="Rectangle 7"/>
          <p:cNvSpPr/>
          <p:nvPr/>
        </p:nvSpPr>
        <p:spPr bwMode="auto">
          <a:xfrm>
            <a:off x="837059" y="3717032"/>
            <a:ext cx="3600000" cy="1800000"/>
          </a:xfrm>
          <a:prstGeom prst="rect">
            <a:avLst/>
          </a:prstGeom>
          <a:solidFill>
            <a:schemeClr val="bg1"/>
          </a:solidFill>
          <a:ln w="38100"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6000" rIns="91440" bIns="36000" numCol="1" rtlCol="0" anchor="ctr" anchorCtr="0" compatLnSpc="1">
            <a:prstTxWarp prst="textNoShape">
              <a:avLst/>
            </a:prstTxWarp>
          </a:bodyPr>
          <a:lstStyle/>
          <a:p>
            <a:pPr marL="0" lvl="1" algn="ctr"/>
            <a:r>
              <a:rPr lang="en-GB" altLang="en-US" dirty="0" smtClean="0"/>
              <a:t>French VPP auctions seem to be most relevant because an indifference price methodology was applied (although estimating future prices was comparatively easy).  Unlike DECC’s proposal, fixed </a:t>
            </a:r>
            <a:r>
              <a:rPr lang="en-GB" altLang="en-US" dirty="0"/>
              <a:t>price differentials were </a:t>
            </a:r>
            <a:r>
              <a:rPr lang="en-GB" altLang="en-US" dirty="0" smtClean="0"/>
              <a:t>used.</a:t>
            </a:r>
          </a:p>
        </p:txBody>
      </p:sp>
      <p:sp>
        <p:nvSpPr>
          <p:cNvPr id="9" name="Rectangle 8"/>
          <p:cNvSpPr/>
          <p:nvPr/>
        </p:nvSpPr>
        <p:spPr bwMode="auto">
          <a:xfrm>
            <a:off x="837059" y="3357032"/>
            <a:ext cx="3600000" cy="360000"/>
          </a:xfrm>
          <a:prstGeom prst="rect">
            <a:avLst/>
          </a:prstGeom>
          <a:solidFill>
            <a:srgbClr val="E83F35"/>
          </a:solidFill>
          <a:ln w="38100"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400" b="1" dirty="0" smtClean="0">
                <a:solidFill>
                  <a:schemeClr val="bg1"/>
                </a:solidFill>
              </a:rPr>
              <a:t>VPP auctions</a:t>
            </a:r>
            <a:endParaRPr lang="en-GB" sz="1400" b="1" dirty="0">
              <a:solidFill>
                <a:schemeClr val="bg1"/>
              </a:solidFill>
            </a:endParaRPr>
          </a:p>
        </p:txBody>
      </p:sp>
      <p:sp>
        <p:nvSpPr>
          <p:cNvPr id="10" name="Rectangle 9"/>
          <p:cNvSpPr/>
          <p:nvPr/>
        </p:nvSpPr>
        <p:spPr bwMode="auto">
          <a:xfrm>
            <a:off x="4835848" y="3717032"/>
            <a:ext cx="3600000" cy="1800000"/>
          </a:xfrm>
          <a:prstGeom prst="rect">
            <a:avLst/>
          </a:prstGeom>
          <a:solidFill>
            <a:schemeClr val="bg1"/>
          </a:solidFill>
          <a:ln w="38100" cap="flat" cmpd="sng" algn="ctr">
            <a:solidFill>
              <a:srgbClr val="99BFC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6000" rIns="91440" bIns="36000" numCol="1" rtlCol="0" anchor="ctr" anchorCtr="0" compatLnSpc="1">
            <a:prstTxWarp prst="textNoShape">
              <a:avLst/>
            </a:prstTxWarp>
          </a:bodyPr>
          <a:lstStyle/>
          <a:p>
            <a:pPr algn="ctr"/>
            <a:r>
              <a:rPr lang="en-GB" altLang="en-US" dirty="0"/>
              <a:t>We have investigated </a:t>
            </a:r>
            <a:r>
              <a:rPr lang="en-GB" altLang="en-US" dirty="0" smtClean="0"/>
              <a:t>a range of auctions in other sectors such as financial markets, gas pipeline capacity and toll roads. In some, contract duration is an auction clearing criteria, but nowhere is a PDE methodology being used.</a:t>
            </a:r>
            <a:endParaRPr lang="en-GB" dirty="0"/>
          </a:p>
        </p:txBody>
      </p:sp>
      <p:sp>
        <p:nvSpPr>
          <p:cNvPr id="11" name="Rectangle 10"/>
          <p:cNvSpPr/>
          <p:nvPr/>
        </p:nvSpPr>
        <p:spPr bwMode="auto">
          <a:xfrm>
            <a:off x="4835848" y="3357032"/>
            <a:ext cx="3600000" cy="360000"/>
          </a:xfrm>
          <a:prstGeom prst="rect">
            <a:avLst/>
          </a:prstGeom>
          <a:solidFill>
            <a:srgbClr val="99BFC2"/>
          </a:solidFill>
          <a:ln w="38100" cap="flat" cmpd="sng" algn="ctr">
            <a:solidFill>
              <a:srgbClr val="99BFC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400" b="1" dirty="0" smtClean="0"/>
              <a:t>Other sectors</a:t>
            </a:r>
            <a:endParaRPr lang="en-GB" sz="1400" b="1" dirty="0"/>
          </a:p>
        </p:txBody>
      </p:sp>
      <p:sp>
        <p:nvSpPr>
          <p:cNvPr id="12" name="Rectangle 11"/>
          <p:cNvSpPr/>
          <p:nvPr/>
        </p:nvSpPr>
        <p:spPr bwMode="auto">
          <a:xfrm>
            <a:off x="837058" y="5693072"/>
            <a:ext cx="7598789" cy="571249"/>
          </a:xfrm>
          <a:prstGeom prst="rect">
            <a:avLst/>
          </a:prstGeom>
          <a:solidFill>
            <a:schemeClr val="accent3"/>
          </a:solidFill>
          <a:ln w="38100"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400" b="1" dirty="0" smtClean="0">
                <a:solidFill>
                  <a:schemeClr val="bg1"/>
                </a:solidFill>
              </a:rPr>
              <a:t>For more information on these finding please see the companion slide pack ‘PDE </a:t>
            </a:r>
            <a:r>
              <a:rPr lang="en-GB" sz="1400" b="1" dirty="0">
                <a:solidFill>
                  <a:schemeClr val="bg1"/>
                </a:solidFill>
              </a:rPr>
              <a:t>Research </a:t>
            </a:r>
            <a:r>
              <a:rPr lang="en-GB" sz="1400" b="1" dirty="0" smtClean="0">
                <a:solidFill>
                  <a:schemeClr val="bg1"/>
                </a:solidFill>
              </a:rPr>
              <a:t>Pack’</a:t>
            </a:r>
            <a:endParaRPr lang="en-GB" sz="1400" b="1" dirty="0">
              <a:solidFill>
                <a:schemeClr val="bg1"/>
              </a:solidFill>
            </a:endParaRPr>
          </a:p>
        </p:txBody>
      </p:sp>
    </p:spTree>
    <p:extLst>
      <p:ext uri="{BB962C8B-B14F-4D97-AF65-F5344CB8AC3E}">
        <p14:creationId xmlns:p14="http://schemas.microsoft.com/office/powerpoint/2010/main" val="2350145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483600" cy="685800"/>
          </a:xfrm>
        </p:spPr>
        <p:txBody>
          <a:bodyPr/>
          <a:lstStyle/>
          <a:p>
            <a:r>
              <a:rPr lang="en-GB" dirty="0" smtClean="0"/>
              <a:t>Of the markets examined, Virtual Power Plant auctions are the only example where a PDE methodology is used</a:t>
            </a:r>
            <a:endParaRPr lang="en-GB" dirty="0"/>
          </a:p>
        </p:txBody>
      </p:sp>
      <p:sp>
        <p:nvSpPr>
          <p:cNvPr id="19" name="Rectangle 18"/>
          <p:cNvSpPr/>
          <p:nvPr/>
        </p:nvSpPr>
        <p:spPr bwMode="auto">
          <a:xfrm>
            <a:off x="471851" y="2510975"/>
            <a:ext cx="8204602" cy="346060"/>
          </a:xfrm>
          <a:prstGeom prst="rect">
            <a:avLst/>
          </a:prstGeom>
          <a:solidFill>
            <a:srgbClr val="E83F35"/>
          </a:solidFill>
          <a:ln w="9525" algn="ctr">
            <a:solidFill>
              <a:schemeClr val="accent1"/>
            </a:solidFill>
            <a:miter lim="800000"/>
            <a:headEnd/>
            <a:tailEnd/>
          </a:ln>
          <a:effectLst/>
          <a:extLst/>
        </p:spPr>
        <p:txBody>
          <a:bodyPr anchor="ctr"/>
          <a:lstStyle/>
          <a:p>
            <a:pPr algn="ctr" fontAlgn="auto">
              <a:spcBef>
                <a:spcPts val="0"/>
              </a:spcBef>
              <a:spcAft>
                <a:spcPts val="0"/>
              </a:spcAft>
              <a:buClr>
                <a:prstClr val="white"/>
              </a:buClr>
              <a:defRPr/>
            </a:pPr>
            <a:r>
              <a:rPr lang="en-GB" sz="1800" kern="0" dirty="0">
                <a:solidFill>
                  <a:prstClr val="white"/>
                </a:solidFill>
              </a:rPr>
              <a:t>VPP </a:t>
            </a:r>
            <a:r>
              <a:rPr lang="en-GB" sz="1800" kern="0" dirty="0" smtClean="0">
                <a:solidFill>
                  <a:prstClr val="white"/>
                </a:solidFill>
              </a:rPr>
              <a:t>auctions</a:t>
            </a:r>
            <a:endParaRPr lang="en-GB" sz="1800" kern="0" dirty="0">
              <a:solidFill>
                <a:prstClr val="white"/>
              </a:solidFill>
            </a:endParaRPr>
          </a:p>
        </p:txBody>
      </p:sp>
      <p:sp>
        <p:nvSpPr>
          <p:cNvPr id="27" name="Rectangle 26"/>
          <p:cNvSpPr/>
          <p:nvPr/>
        </p:nvSpPr>
        <p:spPr bwMode="auto">
          <a:xfrm>
            <a:off x="2411757" y="4095443"/>
            <a:ext cx="6264692" cy="1007276"/>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lang="en-GB" sz="1200" dirty="0" smtClean="0"/>
              <a:t>In VPP auctions there were contracts of different lengths on offer and there was therefore a trade-off  between price and contract duration. Unlike in DECC’s proposed methodology, this trade-off was made using a PDC with fixed price differentials. This is a simplification, because theoretically the price difference between short- and long-term contracts should vary with the short-term price. </a:t>
            </a:r>
            <a:endParaRPr kumimoji="0" lang="en-GB" sz="1200" b="0" i="0" u="none" strike="noStrike" cap="none" normalizeH="0" baseline="0" dirty="0" smtClean="0">
              <a:ln>
                <a:noFill/>
              </a:ln>
              <a:solidFill>
                <a:schemeClr val="tx1"/>
              </a:solidFill>
              <a:effectLst/>
            </a:endParaRPr>
          </a:p>
        </p:txBody>
      </p:sp>
      <p:sp>
        <p:nvSpPr>
          <p:cNvPr id="31" name="Pentagon 30"/>
          <p:cNvSpPr/>
          <p:nvPr/>
        </p:nvSpPr>
        <p:spPr bwMode="auto">
          <a:xfrm>
            <a:off x="471848" y="4095443"/>
            <a:ext cx="1893979" cy="1007276"/>
          </a:xfrm>
          <a:prstGeom prst="homePlate">
            <a:avLst>
              <a:gd name="adj" fmla="val 55485"/>
            </a:avLst>
          </a:prstGeom>
          <a:solidFill>
            <a:srgbClr val="156570"/>
          </a:solidFill>
          <a:ln w="9525" algn="ctr">
            <a:noFill/>
            <a:miter lim="800000"/>
            <a:headEnd/>
            <a:tailEnd/>
          </a:ln>
          <a:effectLst/>
          <a:extLst/>
        </p:spPr>
        <p:txBody>
          <a:bodyPr anchor="ctr"/>
          <a:lstStyle/>
          <a:p>
            <a:pPr marL="0" marR="0" lvl="0" indent="0" defTabSz="914400" eaLnBrk="1" fontAlgn="auto" latinLnBrk="0" hangingPunct="1">
              <a:lnSpc>
                <a:spcPct val="100000"/>
              </a:lnSpc>
              <a:spcBef>
                <a:spcPts val="0"/>
              </a:spcBef>
              <a:spcAft>
                <a:spcPts val="0"/>
              </a:spcAft>
              <a:buClr>
                <a:prstClr val="white"/>
              </a:buClr>
              <a:buSzTx/>
              <a:buFontTx/>
              <a:buNone/>
              <a:tabLst/>
              <a:defRPr/>
            </a:pPr>
            <a:r>
              <a:rPr lang="en-GB" kern="0" dirty="0" smtClean="0">
                <a:solidFill>
                  <a:prstClr val="white"/>
                </a:solidFill>
              </a:rPr>
              <a:t>PDE approach in VPP auctions</a:t>
            </a:r>
            <a:endParaRPr kumimoji="0" lang="en-GB" b="0" i="0" u="none" strike="noStrike" kern="0" cap="none" spc="0" normalizeH="0" baseline="0" noProof="0" dirty="0" smtClean="0">
              <a:ln>
                <a:noFill/>
              </a:ln>
              <a:solidFill>
                <a:prstClr val="white"/>
              </a:solidFill>
              <a:effectLst/>
              <a:uLnTx/>
              <a:uFillTx/>
            </a:endParaRPr>
          </a:p>
        </p:txBody>
      </p:sp>
      <p:sp>
        <p:nvSpPr>
          <p:cNvPr id="15" name="Rectangle 27"/>
          <p:cNvSpPr>
            <a:spLocks noChangeArrowheads="1"/>
          </p:cNvSpPr>
          <p:nvPr/>
        </p:nvSpPr>
        <p:spPr bwMode="auto">
          <a:xfrm>
            <a:off x="471856" y="1268760"/>
            <a:ext cx="8204596" cy="116964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74638" indent="-274638">
              <a:buClr>
                <a:srgbClr val="E83F35"/>
              </a:buClr>
              <a:buFont typeface="Arial" charset="0"/>
              <a:buChar char="●"/>
            </a:pPr>
            <a:r>
              <a:rPr lang="en-GB" altLang="en-US" sz="1400" dirty="0" smtClean="0"/>
              <a:t>The approach used in VPP (Virtual Power Plant) auctions </a:t>
            </a:r>
            <a:r>
              <a:rPr lang="en-GB" altLang="en-US" sz="1400" dirty="0"/>
              <a:t>is </a:t>
            </a:r>
            <a:r>
              <a:rPr lang="en-GB" altLang="en-US" sz="1400" dirty="0" smtClean="0"/>
              <a:t>distinct to DECC’s proposed methodology </a:t>
            </a:r>
            <a:r>
              <a:rPr lang="en-GB" altLang="en-US" sz="1400" dirty="0"/>
              <a:t>in that fixed price differentials are </a:t>
            </a:r>
            <a:r>
              <a:rPr lang="en-GB" altLang="en-US" sz="1400" dirty="0" smtClean="0"/>
              <a:t>used.  We summarise below the methodology used in VPP auctions and provide more detail in the PDE Research Pack.</a:t>
            </a:r>
          </a:p>
          <a:p>
            <a:pPr marL="274638" indent="-274638">
              <a:buClr>
                <a:srgbClr val="E83F35"/>
              </a:buClr>
              <a:buFont typeface="Arial" charset="0"/>
              <a:buChar char="●"/>
            </a:pPr>
            <a:r>
              <a:rPr lang="en-GB" altLang="en-US" sz="1400" dirty="0" smtClean="0"/>
              <a:t>We consider fixed price differentials as one of the PDC options available to DECC and discuss the implications this might have in more detail in this pack.</a:t>
            </a:r>
          </a:p>
        </p:txBody>
      </p:sp>
      <p:sp>
        <p:nvSpPr>
          <p:cNvPr id="16" name="Pentagon 15"/>
          <p:cNvSpPr/>
          <p:nvPr/>
        </p:nvSpPr>
        <p:spPr bwMode="auto">
          <a:xfrm>
            <a:off x="471852" y="2910481"/>
            <a:ext cx="1893979" cy="1139073"/>
          </a:xfrm>
          <a:prstGeom prst="homePlate">
            <a:avLst/>
          </a:prstGeom>
          <a:solidFill>
            <a:srgbClr val="156570"/>
          </a:solidFill>
          <a:ln w="9525" algn="ctr">
            <a:noFill/>
            <a:miter lim="800000"/>
            <a:headEnd/>
            <a:tailEnd/>
          </a:ln>
          <a:effectLst/>
          <a:extLst/>
        </p:spPr>
        <p:txBody>
          <a:bodyPr anchor="ctr"/>
          <a:lstStyle/>
          <a:p>
            <a:pPr marL="0" marR="0" lvl="0" indent="0" defTabSz="914400" eaLnBrk="1" fontAlgn="auto" latinLnBrk="0" hangingPunct="1">
              <a:lnSpc>
                <a:spcPct val="100000"/>
              </a:lnSpc>
              <a:spcBef>
                <a:spcPts val="0"/>
              </a:spcBef>
              <a:spcAft>
                <a:spcPts val="0"/>
              </a:spcAft>
              <a:buClr>
                <a:prstClr val="white"/>
              </a:buClr>
              <a:buSzTx/>
              <a:buFontTx/>
              <a:buNone/>
              <a:tabLst/>
              <a:defRPr/>
            </a:pPr>
            <a:r>
              <a:rPr lang="en-GB" kern="0" dirty="0" smtClean="0">
                <a:solidFill>
                  <a:prstClr val="white"/>
                </a:solidFill>
              </a:rPr>
              <a:t>Overview</a:t>
            </a:r>
            <a:endParaRPr kumimoji="0" lang="en-GB" b="0" i="0" u="none" strike="noStrike" kern="0" cap="none" spc="0" normalizeH="0" baseline="0" noProof="0" dirty="0" smtClean="0">
              <a:ln>
                <a:noFill/>
              </a:ln>
              <a:solidFill>
                <a:prstClr val="white"/>
              </a:solidFill>
              <a:effectLst/>
              <a:uLnTx/>
              <a:uFillTx/>
            </a:endParaRPr>
          </a:p>
        </p:txBody>
      </p:sp>
      <p:sp>
        <p:nvSpPr>
          <p:cNvPr id="17" name="Rectangle 16"/>
          <p:cNvSpPr/>
          <p:nvPr/>
        </p:nvSpPr>
        <p:spPr bwMode="auto">
          <a:xfrm>
            <a:off x="2411760" y="2910481"/>
            <a:ext cx="6264692" cy="1139073"/>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lang="en-GB" sz="1200" dirty="0" smtClean="0"/>
              <a:t>VPP auctions were developed  in response to market power concerns raised by the European Commission when EDF intended to purchase a controlling stake in its competitor EnBW. The European Commission wanted EDF to make available generating capacity to potential competitors in the French market. The favoured approach was to conduct VPP auctions, which sell contracts that give the buyer the option to purchase a share of the generation of a plant.</a:t>
            </a:r>
            <a:endParaRPr kumimoji="0" lang="en-GB" sz="1200" b="0" i="0" u="none" strike="noStrike" cap="none" normalizeH="0" baseline="0" dirty="0" smtClean="0">
              <a:ln>
                <a:noFill/>
              </a:ln>
              <a:solidFill>
                <a:schemeClr val="tx1"/>
              </a:solidFill>
              <a:effectLst/>
            </a:endParaRPr>
          </a:p>
        </p:txBody>
      </p:sp>
      <p:sp>
        <p:nvSpPr>
          <p:cNvPr id="21" name="Pentagon 20"/>
          <p:cNvSpPr/>
          <p:nvPr/>
        </p:nvSpPr>
        <p:spPr bwMode="auto">
          <a:xfrm>
            <a:off x="471850" y="5154432"/>
            <a:ext cx="1893979" cy="1182791"/>
          </a:xfrm>
          <a:prstGeom prst="homePlate">
            <a:avLst>
              <a:gd name="adj" fmla="val 50114"/>
            </a:avLst>
          </a:prstGeom>
          <a:solidFill>
            <a:srgbClr val="156570"/>
          </a:solidFill>
          <a:ln w="9525" algn="ctr">
            <a:noFill/>
            <a:miter lim="800000"/>
            <a:headEnd/>
            <a:tailEnd/>
          </a:ln>
          <a:effectLst/>
          <a:extLst/>
        </p:spPr>
        <p:txBody>
          <a:bodyPr anchor="ctr"/>
          <a:lstStyle/>
          <a:p>
            <a:pPr marL="0" marR="0" lvl="0" indent="0" defTabSz="914400" eaLnBrk="1" fontAlgn="auto" latinLnBrk="0" hangingPunct="1">
              <a:lnSpc>
                <a:spcPct val="100000"/>
              </a:lnSpc>
              <a:spcBef>
                <a:spcPts val="0"/>
              </a:spcBef>
              <a:spcAft>
                <a:spcPts val="0"/>
              </a:spcAft>
              <a:buClr>
                <a:prstClr val="white"/>
              </a:buClr>
              <a:buSzTx/>
              <a:buFontTx/>
              <a:buNone/>
              <a:tabLst/>
              <a:defRPr/>
            </a:pPr>
            <a:r>
              <a:rPr lang="en-GB" kern="0" dirty="0" smtClean="0">
                <a:solidFill>
                  <a:prstClr val="white"/>
                </a:solidFill>
              </a:rPr>
              <a:t>Implications for UK CM auctions</a:t>
            </a:r>
            <a:endParaRPr kumimoji="0" lang="en-GB" b="0" i="0" u="none" strike="noStrike" kern="0" cap="none" spc="0" normalizeH="0" baseline="0" noProof="0" dirty="0" smtClean="0">
              <a:ln>
                <a:noFill/>
              </a:ln>
              <a:solidFill>
                <a:prstClr val="white"/>
              </a:solidFill>
              <a:effectLst/>
              <a:uLnTx/>
              <a:uFillTx/>
            </a:endParaRPr>
          </a:p>
        </p:txBody>
      </p:sp>
      <p:sp>
        <p:nvSpPr>
          <p:cNvPr id="24" name="Rectangle 23"/>
          <p:cNvSpPr/>
          <p:nvPr/>
        </p:nvSpPr>
        <p:spPr bwMode="auto">
          <a:xfrm>
            <a:off x="2411758" y="5154434"/>
            <a:ext cx="6264692" cy="1182790"/>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indent="0" algn="l" defTabSz="914400" rtl="0" eaLnBrk="1" fontAlgn="base" latinLnBrk="0" hangingPunct="1">
              <a:lnSpc>
                <a:spcPct val="100000"/>
              </a:lnSpc>
              <a:spcBef>
                <a:spcPts val="0"/>
              </a:spcBef>
              <a:spcAft>
                <a:spcPts val="0"/>
              </a:spcAft>
              <a:buClr>
                <a:schemeClr val="bg1"/>
              </a:buClr>
              <a:buSzTx/>
              <a:buFontTx/>
              <a:buNone/>
              <a:tabLst/>
            </a:pPr>
            <a:r>
              <a:rPr lang="en-GB" sz="1200" dirty="0" smtClean="0"/>
              <a:t>Relative to the CM, it was comparatively easy to estimate the value of different VPP contract durations.  The key complexity was the need to value the optionality of the VPP contract.  However, even here, there was ample historic data to inform the modelled valuation.  Estimating differences in value in the CM would be made difficult by:</a:t>
            </a:r>
          </a:p>
          <a:p>
            <a:pPr marR="0" indent="-171450" algn="l" defTabSz="914400" rtl="0" eaLnBrk="1" fontAlgn="base" latinLnBrk="0" hangingPunct="1">
              <a:lnSpc>
                <a:spcPct val="100000"/>
              </a:lnSpc>
              <a:spcBef>
                <a:spcPts val="0"/>
              </a:spcBef>
              <a:spcAft>
                <a:spcPts val="0"/>
              </a:spcAft>
              <a:buClr>
                <a:schemeClr val="tx2"/>
              </a:buClr>
              <a:buSzTx/>
              <a:buFont typeface="Wingdings" panose="05000000000000000000" pitchFamily="2" charset="2"/>
              <a:buChar char="q"/>
              <a:tabLst/>
            </a:pPr>
            <a:r>
              <a:rPr lang="en-GB" sz="1200" dirty="0" smtClean="0"/>
              <a:t>the lack of a liquid forward market; and,</a:t>
            </a:r>
          </a:p>
          <a:p>
            <a:pPr marR="0" indent="-171450" algn="l" defTabSz="914400" rtl="0" eaLnBrk="1" fontAlgn="base" latinLnBrk="0" hangingPunct="1">
              <a:lnSpc>
                <a:spcPct val="100000"/>
              </a:lnSpc>
              <a:spcBef>
                <a:spcPts val="0"/>
              </a:spcBef>
              <a:spcAft>
                <a:spcPts val="0"/>
              </a:spcAft>
              <a:buClr>
                <a:schemeClr val="tx2"/>
              </a:buClr>
              <a:buSzTx/>
              <a:buFont typeface="Wingdings" panose="05000000000000000000" pitchFamily="2" charset="2"/>
              <a:buChar char="q"/>
              <a:tabLst/>
            </a:pPr>
            <a:r>
              <a:rPr lang="en-GB" sz="1200" dirty="0" smtClean="0"/>
              <a:t>the lack of an extensive historic price series.</a:t>
            </a:r>
          </a:p>
        </p:txBody>
      </p:sp>
    </p:spTree>
    <p:extLst>
      <p:ext uri="{BB962C8B-B14F-4D97-AF65-F5344CB8AC3E}">
        <p14:creationId xmlns:p14="http://schemas.microsoft.com/office/powerpoint/2010/main" val="4028322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the rest of this pack, we explore the implications of different responses to a set of key design choices</a:t>
            </a:r>
            <a:endParaRPr lang="en-GB" dirty="0"/>
          </a:p>
        </p:txBody>
      </p:sp>
      <p:sp>
        <p:nvSpPr>
          <p:cNvPr id="4" name="Rectangle 24"/>
          <p:cNvSpPr>
            <a:spLocks noChangeArrowheads="1"/>
          </p:cNvSpPr>
          <p:nvPr/>
        </p:nvSpPr>
        <p:spPr bwMode="auto">
          <a:xfrm>
            <a:off x="468313" y="5683170"/>
            <a:ext cx="1368000" cy="612000"/>
          </a:xfrm>
          <a:prstGeom prst="rect">
            <a:avLst/>
          </a:prstGeom>
          <a:solidFill>
            <a:schemeClr val="accent3"/>
          </a:solidFill>
          <a:ln w="9525" algn="ctr">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smtClean="0">
                <a:solidFill>
                  <a:schemeClr val="bg1"/>
                </a:solidFill>
              </a:rPr>
              <a:t>Appendices</a:t>
            </a:r>
            <a:endParaRPr lang="en-GB" altLang="en-US" dirty="0">
              <a:solidFill>
                <a:schemeClr val="bg1"/>
              </a:solidFill>
            </a:endParaRPr>
          </a:p>
        </p:txBody>
      </p:sp>
      <p:sp>
        <p:nvSpPr>
          <p:cNvPr id="6" name="Rectangle 27"/>
          <p:cNvSpPr>
            <a:spLocks noChangeArrowheads="1"/>
          </p:cNvSpPr>
          <p:nvPr/>
        </p:nvSpPr>
        <p:spPr bwMode="auto">
          <a:xfrm>
            <a:off x="468313" y="1205826"/>
            <a:ext cx="8280400" cy="864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The remainder of the pack is structured as set out below.</a:t>
            </a:r>
          </a:p>
          <a:p>
            <a:r>
              <a:rPr lang="en-GB" altLang="en-US" sz="1400" dirty="0" smtClean="0"/>
              <a:t>After setting out four key design questions, we explore the implications of different responses and identify a series of fundamental challenges to effective PDC design along the way.</a:t>
            </a:r>
          </a:p>
        </p:txBody>
      </p:sp>
      <p:sp>
        <p:nvSpPr>
          <p:cNvPr id="7" name="Rectangle 24"/>
          <p:cNvSpPr>
            <a:spLocks noChangeArrowheads="1"/>
          </p:cNvSpPr>
          <p:nvPr/>
        </p:nvSpPr>
        <p:spPr bwMode="auto">
          <a:xfrm>
            <a:off x="468313" y="2137295"/>
            <a:ext cx="1368000" cy="1116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Option development</a:t>
            </a:r>
            <a:endParaRPr lang="en-GB" altLang="en-US" dirty="0">
              <a:solidFill>
                <a:schemeClr val="bg1"/>
              </a:solidFill>
            </a:endParaRPr>
          </a:p>
        </p:txBody>
      </p:sp>
      <p:sp>
        <p:nvSpPr>
          <p:cNvPr id="8" name="Rectangle 24"/>
          <p:cNvSpPr>
            <a:spLocks noChangeArrowheads="1"/>
          </p:cNvSpPr>
          <p:nvPr/>
        </p:nvSpPr>
        <p:spPr bwMode="auto">
          <a:xfrm>
            <a:off x="468313" y="3320764"/>
            <a:ext cx="1368000" cy="792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Fundamental challenges</a:t>
            </a:r>
          </a:p>
        </p:txBody>
      </p:sp>
      <p:sp>
        <p:nvSpPr>
          <p:cNvPr id="9" name="Rectangle 24"/>
          <p:cNvSpPr>
            <a:spLocks noChangeArrowheads="1"/>
          </p:cNvSpPr>
          <p:nvPr/>
        </p:nvSpPr>
        <p:spPr bwMode="auto">
          <a:xfrm>
            <a:off x="468313" y="4180233"/>
            <a:ext cx="1368000" cy="828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Evaluation</a:t>
            </a:r>
          </a:p>
        </p:txBody>
      </p:sp>
      <p:sp>
        <p:nvSpPr>
          <p:cNvPr id="10" name="Rectangle 27"/>
          <p:cNvSpPr>
            <a:spLocks noChangeArrowheads="1"/>
          </p:cNvSpPr>
          <p:nvPr/>
        </p:nvSpPr>
        <p:spPr bwMode="auto">
          <a:xfrm>
            <a:off x="1932971" y="2137295"/>
            <a:ext cx="6815741" cy="1116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Sets PDCs in the context of a wider variety of potential policy options.</a:t>
            </a:r>
          </a:p>
          <a:p>
            <a:r>
              <a:rPr lang="en-GB" altLang="en-US" sz="1400" dirty="0" smtClean="0"/>
              <a:t>Presents four key design questions that allow us to systematically explore different design options.</a:t>
            </a:r>
          </a:p>
          <a:p>
            <a:r>
              <a:rPr lang="en-GB" altLang="en-US" sz="1400" dirty="0" smtClean="0"/>
              <a:t>Outlines a set of different design options that respond to these questions.</a:t>
            </a:r>
          </a:p>
        </p:txBody>
      </p:sp>
      <p:sp>
        <p:nvSpPr>
          <p:cNvPr id="11" name="Rectangle 27"/>
          <p:cNvSpPr>
            <a:spLocks noChangeArrowheads="1"/>
          </p:cNvSpPr>
          <p:nvPr/>
        </p:nvSpPr>
        <p:spPr bwMode="auto">
          <a:xfrm>
            <a:off x="1932971" y="3320764"/>
            <a:ext cx="6815741" cy="792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Explains some of the fundamental challenges to the design of an effective PDC.</a:t>
            </a:r>
          </a:p>
          <a:p>
            <a:r>
              <a:rPr lang="en-GB" altLang="en-US" sz="1400" dirty="0" smtClean="0"/>
              <a:t>Illustrates the implications of </a:t>
            </a:r>
            <a:r>
              <a:rPr lang="en-GB" altLang="en-US" sz="1400" dirty="0"/>
              <a:t>these </a:t>
            </a:r>
            <a:r>
              <a:rPr lang="en-GB" altLang="en-US" sz="1400" dirty="0" smtClean="0"/>
              <a:t>challenges using </a:t>
            </a:r>
            <a:r>
              <a:rPr lang="en-GB" altLang="en-US" sz="1400" dirty="0"/>
              <a:t>modelling </a:t>
            </a:r>
            <a:r>
              <a:rPr lang="en-GB" altLang="en-US" sz="1400" dirty="0" smtClean="0"/>
              <a:t>outputs</a:t>
            </a:r>
            <a:r>
              <a:rPr lang="en-GB" altLang="en-US" sz="1400" dirty="0"/>
              <a:t> </a:t>
            </a:r>
            <a:r>
              <a:rPr lang="en-GB" altLang="en-US" sz="1400" dirty="0" smtClean="0"/>
              <a:t>for a variety of assumptions and design options.</a:t>
            </a:r>
          </a:p>
        </p:txBody>
      </p:sp>
      <p:sp>
        <p:nvSpPr>
          <p:cNvPr id="12" name="Rectangle 27"/>
          <p:cNvSpPr>
            <a:spLocks noChangeArrowheads="1"/>
          </p:cNvSpPr>
          <p:nvPr/>
        </p:nvSpPr>
        <p:spPr bwMode="auto">
          <a:xfrm>
            <a:off x="1932971" y="4180233"/>
            <a:ext cx="6815741" cy="828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Establishes evaluation criteria to assess the design options.</a:t>
            </a:r>
          </a:p>
          <a:p>
            <a:r>
              <a:rPr lang="en-GB" altLang="en-US" sz="1400" dirty="0"/>
              <a:t>E</a:t>
            </a:r>
            <a:r>
              <a:rPr lang="en-GB" altLang="en-US" sz="1400" dirty="0" smtClean="0"/>
              <a:t>valuates the design </a:t>
            </a:r>
            <a:r>
              <a:rPr lang="en-GB" altLang="en-US" sz="1400" dirty="0"/>
              <a:t>options </a:t>
            </a:r>
            <a:r>
              <a:rPr lang="en-GB" altLang="en-US" sz="1400" dirty="0" smtClean="0"/>
              <a:t>considered for </a:t>
            </a:r>
            <a:r>
              <a:rPr lang="en-GB" altLang="en-US" sz="1400" dirty="0"/>
              <a:t>each of the four key design </a:t>
            </a:r>
            <a:r>
              <a:rPr lang="en-GB" altLang="en-US" sz="1400" dirty="0" smtClean="0"/>
              <a:t>questions</a:t>
            </a:r>
            <a:r>
              <a:rPr lang="en-GB" altLang="en-US" sz="1400" dirty="0"/>
              <a:t>.</a:t>
            </a:r>
            <a:endParaRPr lang="en-GB" altLang="en-US" sz="1400" dirty="0" smtClean="0"/>
          </a:p>
        </p:txBody>
      </p:sp>
      <p:sp>
        <p:nvSpPr>
          <p:cNvPr id="13" name="Rectangle 24"/>
          <p:cNvSpPr>
            <a:spLocks noChangeArrowheads="1"/>
          </p:cNvSpPr>
          <p:nvPr/>
        </p:nvSpPr>
        <p:spPr bwMode="auto">
          <a:xfrm>
            <a:off x="468313" y="5075702"/>
            <a:ext cx="1368000" cy="540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Conclusion</a:t>
            </a:r>
            <a:endParaRPr lang="en-GB" altLang="en-US" dirty="0">
              <a:solidFill>
                <a:schemeClr val="bg1"/>
              </a:solidFill>
            </a:endParaRPr>
          </a:p>
        </p:txBody>
      </p:sp>
      <p:sp>
        <p:nvSpPr>
          <p:cNvPr id="14" name="Rectangle 27"/>
          <p:cNvSpPr>
            <a:spLocks noChangeArrowheads="1"/>
          </p:cNvSpPr>
          <p:nvPr/>
        </p:nvSpPr>
        <p:spPr bwMode="auto">
          <a:xfrm>
            <a:off x="1932971" y="5075702"/>
            <a:ext cx="6815741" cy="540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Summarises the key insights from the work and their implications for the preferred policy.</a:t>
            </a:r>
          </a:p>
        </p:txBody>
      </p:sp>
      <p:sp>
        <p:nvSpPr>
          <p:cNvPr id="15" name="Rectangle 27"/>
          <p:cNvSpPr>
            <a:spLocks noChangeArrowheads="1"/>
          </p:cNvSpPr>
          <p:nvPr/>
        </p:nvSpPr>
        <p:spPr bwMode="auto">
          <a:xfrm>
            <a:off x="1932971" y="5683170"/>
            <a:ext cx="6815741" cy="612000"/>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accent3"/>
              </a:buClr>
            </a:pPr>
            <a:r>
              <a:rPr lang="en-GB" altLang="en-US" sz="1400" dirty="0" smtClean="0"/>
              <a:t>Provides further detail on the modelling assumptions and results.</a:t>
            </a:r>
          </a:p>
          <a:p>
            <a:pPr>
              <a:buClr>
                <a:schemeClr val="accent3"/>
              </a:buClr>
            </a:pPr>
            <a:r>
              <a:rPr lang="en-GB" altLang="en-US" sz="1400" dirty="0" smtClean="0"/>
              <a:t>Summarises points raised in the discussions with stakeholders.</a:t>
            </a:r>
          </a:p>
        </p:txBody>
      </p:sp>
    </p:spTree>
    <p:extLst>
      <p:ext uri="{BB962C8B-B14F-4D97-AF65-F5344CB8AC3E}">
        <p14:creationId xmlns:p14="http://schemas.microsoft.com/office/powerpoint/2010/main" val="733055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smtClean="0">
                <a:solidFill>
                  <a:schemeClr val="bg1"/>
                </a:solidFill>
              </a:rPr>
              <a:t>Background</a:t>
            </a:r>
          </a:p>
          <a:p>
            <a:pPr>
              <a:buClr>
                <a:schemeClr val="bg1"/>
              </a:buClr>
            </a:pPr>
            <a:r>
              <a:rPr lang="en-GB" altLang="en-US" dirty="0" smtClean="0">
                <a:solidFill>
                  <a:schemeClr val="bg1"/>
                </a:solidFill>
              </a:rPr>
              <a:t>Project objectives</a:t>
            </a:r>
          </a:p>
          <a:p>
            <a:pPr>
              <a:buClr>
                <a:schemeClr val="bg1"/>
              </a:buClr>
            </a:pPr>
            <a:r>
              <a:rPr lang="en-GB" altLang="en-US" dirty="0" smtClean="0">
                <a:solidFill>
                  <a:schemeClr val="bg1"/>
                </a:solidFill>
              </a:rPr>
              <a:t>Option development</a:t>
            </a:r>
          </a:p>
          <a:p>
            <a:pPr>
              <a:buClr>
                <a:schemeClr val="bg1"/>
              </a:buClr>
            </a:pPr>
            <a:r>
              <a:rPr lang="en-GB" altLang="en-US" dirty="0" smtClean="0">
                <a:solidFill>
                  <a:schemeClr val="bg1"/>
                </a:solidFill>
              </a:rPr>
              <a:t>Fundamental challenges</a:t>
            </a:r>
          </a:p>
          <a:p>
            <a:pPr>
              <a:buClr>
                <a:schemeClr val="bg1"/>
              </a:buClr>
            </a:pPr>
            <a:r>
              <a:rPr lang="en-GB" altLang="en-US" dirty="0" smtClean="0">
                <a:solidFill>
                  <a:schemeClr val="bg1"/>
                </a:solidFill>
              </a:rPr>
              <a:t>Evaluation</a:t>
            </a:r>
            <a:endParaRPr lang="en-GB" altLang="en-US" dirty="0">
              <a:solidFill>
                <a:schemeClr val="bg1"/>
              </a:solidFill>
            </a:endParaRPr>
          </a:p>
          <a:p>
            <a:pPr>
              <a:buClr>
                <a:schemeClr val="bg1"/>
              </a:buClr>
            </a:pPr>
            <a:r>
              <a:rPr lang="en-GB" altLang="en-US" dirty="0" smtClean="0">
                <a:solidFill>
                  <a:schemeClr val="bg1"/>
                </a:solidFill>
              </a:rPr>
              <a:t>Conclusion</a:t>
            </a:r>
          </a:p>
          <a:p>
            <a:pPr>
              <a:buClr>
                <a:schemeClr val="bg1"/>
              </a:buClr>
            </a:pPr>
            <a:r>
              <a:rPr lang="en-GB" altLang="en-US" dirty="0" smtClean="0">
                <a:solidFill>
                  <a:schemeClr val="bg1"/>
                </a:solidFill>
              </a:rPr>
              <a:t>Appendices</a:t>
            </a:r>
            <a:endParaRPr lang="en-GB" altLang="en-US" dirty="0">
              <a:solidFill>
                <a:schemeClr val="bg1"/>
              </a:solidFill>
            </a:endParaRPr>
          </a:p>
        </p:txBody>
      </p:sp>
      <p:sp>
        <p:nvSpPr>
          <p:cNvPr id="6" name="Rectangle 14"/>
          <p:cNvSpPr>
            <a:spLocks noChangeArrowheads="1"/>
          </p:cNvSpPr>
          <p:nvPr/>
        </p:nvSpPr>
        <p:spPr bwMode="ltGray">
          <a:xfrm>
            <a:off x="6227763" y="4257206"/>
            <a:ext cx="2881312" cy="358775"/>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2718621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5147550" y="1572994"/>
            <a:ext cx="0" cy="4325706"/>
          </a:xfrm>
          <a:prstGeom prst="lin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1496100" y="3987847"/>
            <a:ext cx="7266900" cy="0"/>
          </a:xfrm>
          <a:prstGeom prst="lin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AutoShape 9"/>
          <p:cNvSpPr>
            <a:spLocks noChangeArrowheads="1"/>
          </p:cNvSpPr>
          <p:nvPr/>
        </p:nvSpPr>
        <p:spPr bwMode="auto">
          <a:xfrm>
            <a:off x="1496100" y="1146799"/>
            <a:ext cx="3600000" cy="360000"/>
          </a:xfrm>
          <a:prstGeom prst="rect">
            <a:avLst/>
          </a:prstGeom>
          <a:solidFill>
            <a:schemeClr val="accent3"/>
          </a:solidFill>
          <a:ln w="9525" algn="ctr">
            <a:solidFill>
              <a:schemeClr val="bg1"/>
            </a:solidFill>
            <a:miter lim="800000"/>
            <a:headEnd/>
            <a:tailEnd/>
          </a:ln>
          <a:effectLst/>
          <a:extLst/>
        </p:spPr>
        <p:txBody>
          <a:bodyPr anchor="ctr"/>
          <a:lstStyle/>
          <a:p>
            <a:pPr algn="ctr" eaLnBrk="0" hangingPunct="0">
              <a:spcBef>
                <a:spcPct val="50000"/>
              </a:spcBef>
              <a:spcAft>
                <a:spcPct val="0"/>
              </a:spcAft>
              <a:buClrTx/>
            </a:pPr>
            <a:r>
              <a:rPr lang="en-GB" altLang="en-US" dirty="0">
                <a:solidFill>
                  <a:schemeClr val="bg1"/>
                </a:solidFill>
              </a:rPr>
              <a:t>Current capacity market product</a:t>
            </a:r>
          </a:p>
        </p:txBody>
      </p:sp>
      <p:sp>
        <p:nvSpPr>
          <p:cNvPr id="15" name="AutoShape 9"/>
          <p:cNvSpPr>
            <a:spLocks noChangeArrowheads="1"/>
          </p:cNvSpPr>
          <p:nvPr/>
        </p:nvSpPr>
        <p:spPr bwMode="auto">
          <a:xfrm>
            <a:off x="5199000" y="1146799"/>
            <a:ext cx="3564000" cy="360000"/>
          </a:xfrm>
          <a:prstGeom prst="rect">
            <a:avLst/>
          </a:prstGeom>
          <a:solidFill>
            <a:schemeClr val="accent1"/>
          </a:solidFill>
          <a:ln w="9525" algn="ctr">
            <a:solidFill>
              <a:schemeClr val="bg1"/>
            </a:solidFill>
            <a:miter lim="800000"/>
            <a:headEnd/>
            <a:tailEnd/>
          </a:ln>
          <a:effectLst/>
          <a:extLst/>
        </p:spPr>
        <p:txBody>
          <a:bodyPr anchor="ctr"/>
          <a:lstStyle/>
          <a:p>
            <a:pPr algn="ctr" eaLnBrk="0" hangingPunct="0">
              <a:spcBef>
                <a:spcPct val="50000"/>
              </a:spcBef>
              <a:spcAft>
                <a:spcPct val="0"/>
              </a:spcAft>
              <a:buClrTx/>
            </a:pPr>
            <a:r>
              <a:rPr lang="en-GB" altLang="en-US" dirty="0">
                <a:solidFill>
                  <a:schemeClr val="bg1"/>
                </a:solidFill>
              </a:rPr>
              <a:t>Different capacity market product</a:t>
            </a:r>
          </a:p>
        </p:txBody>
      </p:sp>
      <p:sp>
        <p:nvSpPr>
          <p:cNvPr id="16" name="AutoShape 9"/>
          <p:cNvSpPr>
            <a:spLocks noChangeArrowheads="1"/>
          </p:cNvSpPr>
          <p:nvPr/>
        </p:nvSpPr>
        <p:spPr bwMode="auto">
          <a:xfrm>
            <a:off x="457200" y="1572994"/>
            <a:ext cx="972000" cy="2376000"/>
          </a:xfrm>
          <a:prstGeom prst="rect">
            <a:avLst/>
          </a:prstGeom>
          <a:solidFill>
            <a:schemeClr val="accent3"/>
          </a:solidFill>
          <a:ln w="9525" algn="ctr">
            <a:solidFill>
              <a:schemeClr val="bg1"/>
            </a:solidFill>
            <a:miter lim="800000"/>
            <a:headEnd/>
            <a:tailEnd/>
          </a:ln>
          <a:effectLst/>
          <a:extLst/>
        </p:spPr>
        <p:txBody>
          <a:bodyPr anchor="ctr"/>
          <a:lstStyle/>
          <a:p>
            <a:pPr algn="ctr" eaLnBrk="0" hangingPunct="0">
              <a:spcBef>
                <a:spcPct val="50000"/>
              </a:spcBef>
              <a:spcAft>
                <a:spcPct val="0"/>
              </a:spcAft>
              <a:buClrTx/>
            </a:pPr>
            <a:r>
              <a:rPr lang="en-GB" altLang="en-US" dirty="0">
                <a:solidFill>
                  <a:schemeClr val="bg1"/>
                </a:solidFill>
              </a:rPr>
              <a:t>Current market clearing process</a:t>
            </a:r>
          </a:p>
        </p:txBody>
      </p:sp>
      <p:sp>
        <p:nvSpPr>
          <p:cNvPr id="17" name="AutoShape 9"/>
          <p:cNvSpPr>
            <a:spLocks noChangeArrowheads="1"/>
          </p:cNvSpPr>
          <p:nvPr/>
        </p:nvSpPr>
        <p:spPr bwMode="auto">
          <a:xfrm>
            <a:off x="457200" y="4026700"/>
            <a:ext cx="972000" cy="1872000"/>
          </a:xfrm>
          <a:prstGeom prst="rect">
            <a:avLst/>
          </a:prstGeom>
          <a:solidFill>
            <a:schemeClr val="accent1"/>
          </a:solidFill>
          <a:ln w="9525" algn="ctr">
            <a:solidFill>
              <a:schemeClr val="bg1"/>
            </a:solidFill>
            <a:miter lim="800000"/>
            <a:headEnd/>
            <a:tailEnd/>
          </a:ln>
          <a:effectLst/>
          <a:extLst/>
        </p:spPr>
        <p:txBody>
          <a:bodyPr anchor="ctr"/>
          <a:lstStyle/>
          <a:p>
            <a:pPr algn="ctr" eaLnBrk="0" hangingPunct="0">
              <a:spcBef>
                <a:spcPct val="50000"/>
              </a:spcBef>
              <a:spcAft>
                <a:spcPct val="0"/>
              </a:spcAft>
              <a:buClrTx/>
            </a:pPr>
            <a:r>
              <a:rPr lang="en-GB" altLang="en-US" dirty="0">
                <a:solidFill>
                  <a:schemeClr val="bg1"/>
                </a:solidFill>
              </a:rPr>
              <a:t>Different market clearing process</a:t>
            </a:r>
          </a:p>
        </p:txBody>
      </p:sp>
      <p:sp>
        <p:nvSpPr>
          <p:cNvPr id="11" name="Rectangular Callout 10"/>
          <p:cNvSpPr/>
          <p:nvPr/>
        </p:nvSpPr>
        <p:spPr bwMode="auto">
          <a:xfrm>
            <a:off x="1817614" y="2179511"/>
            <a:ext cx="2956971" cy="1678856"/>
          </a:xfrm>
          <a:prstGeom prst="wedgeRectCallout">
            <a:avLst>
              <a:gd name="adj1" fmla="val 21179"/>
              <a:gd name="adj2" fmla="val -56871"/>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44000" tIns="144000" rIns="144000" bIns="144000" numCol="1" rtlCol="0" anchor="ctr" anchorCtr="0" compatLnSpc="1">
            <a:prstTxWarp prst="textNoShape">
              <a:avLst/>
            </a:prstTxWarp>
          </a:bodyPr>
          <a:lstStyle/>
          <a:p>
            <a:r>
              <a:rPr kumimoji="0" lang="en-GB" i="0" u="none" strike="noStrike" cap="none" normalizeH="0" baseline="0" dirty="0" smtClean="0">
                <a:ln>
                  <a:noFill/>
                </a:ln>
                <a:solidFill>
                  <a:schemeClr val="tx1"/>
                </a:solidFill>
                <a:effectLst/>
              </a:rPr>
              <a:t>Price Duration</a:t>
            </a:r>
            <a:r>
              <a:rPr lang="en-GB" dirty="0"/>
              <a:t> </a:t>
            </a:r>
            <a:r>
              <a:rPr lang="en-GB" dirty="0" smtClean="0"/>
              <a:t>Curves can be implemented without changing the formal market clearing process or the capacity products being offered.</a:t>
            </a:r>
          </a:p>
        </p:txBody>
      </p:sp>
      <p:sp>
        <p:nvSpPr>
          <p:cNvPr id="12" name="TextBox 11"/>
          <p:cNvSpPr txBox="1"/>
          <p:nvPr/>
        </p:nvSpPr>
        <p:spPr>
          <a:xfrm>
            <a:off x="1964100" y="1628810"/>
            <a:ext cx="2664000" cy="396000"/>
          </a:xfrm>
          <a:prstGeom prst="rect">
            <a:avLst/>
          </a:prstGeom>
          <a:noFill/>
          <a:ln w="38100"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marR="0" indent="0" algn="ctr" defTabSz="914400" eaLnBrk="1" latinLnBrk="0" hangingPunct="1">
              <a:lnSpc>
                <a:spcPct val="100000"/>
              </a:lnSpc>
              <a:buSzTx/>
              <a:buFontTx/>
              <a:buNone/>
              <a:tabLst/>
              <a:defRPr kumimoji="0" b="0" i="0" u="none" strike="noStrike" cap="none" normalizeH="0" baseline="0">
                <a:ln>
                  <a:noFill/>
                </a:ln>
                <a:effectLst/>
              </a:defRPr>
            </a:lvl1pPr>
          </a:lstStyle>
          <a:p>
            <a:r>
              <a:rPr lang="en-GB" dirty="0" smtClean="0"/>
              <a:t>Price Duration Curves</a:t>
            </a:r>
            <a:endParaRPr lang="en-GB" dirty="0"/>
          </a:p>
        </p:txBody>
      </p:sp>
      <p:sp>
        <p:nvSpPr>
          <p:cNvPr id="13" name="TextBox 12"/>
          <p:cNvSpPr txBox="1"/>
          <p:nvPr/>
        </p:nvSpPr>
        <p:spPr>
          <a:xfrm>
            <a:off x="5649000" y="3462367"/>
            <a:ext cx="2664000" cy="396000"/>
          </a:xfrm>
          <a:prstGeom prst="rect">
            <a:avLst/>
          </a:prstGeom>
          <a:no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marR="0" indent="0" algn="ctr" defTabSz="914400" eaLnBrk="1" latinLnBrk="0" hangingPunct="1">
              <a:lnSpc>
                <a:spcPct val="100000"/>
              </a:lnSpc>
              <a:buSzTx/>
              <a:buFontTx/>
              <a:buNone/>
              <a:tabLst/>
              <a:defRPr kumimoji="0" b="0" i="0" u="none" strike="noStrike" cap="none" normalizeH="0" baseline="0">
                <a:ln>
                  <a:noFill/>
                </a:ln>
                <a:effectLst/>
              </a:defRPr>
            </a:lvl1pPr>
          </a:lstStyle>
          <a:p>
            <a:r>
              <a:rPr lang="en-GB" dirty="0"/>
              <a:t>Price risk sharing</a:t>
            </a:r>
          </a:p>
        </p:txBody>
      </p:sp>
      <p:sp>
        <p:nvSpPr>
          <p:cNvPr id="18" name="TextBox 17"/>
          <p:cNvSpPr txBox="1"/>
          <p:nvPr/>
        </p:nvSpPr>
        <p:spPr>
          <a:xfrm>
            <a:off x="1964099" y="4108514"/>
            <a:ext cx="2664000" cy="396000"/>
          </a:xfrm>
          <a:prstGeom prst="rect">
            <a:avLst/>
          </a:prstGeom>
          <a:no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marR="0" indent="0" algn="ctr" defTabSz="914400" eaLnBrk="1" latinLnBrk="0" hangingPunct="1">
              <a:lnSpc>
                <a:spcPct val="100000"/>
              </a:lnSpc>
              <a:buSzTx/>
              <a:buFontTx/>
              <a:buNone/>
              <a:tabLst/>
              <a:defRPr kumimoji="0" b="0" i="0" u="none" strike="noStrike" cap="none" normalizeH="0" baseline="0">
                <a:ln>
                  <a:noFill/>
                </a:ln>
                <a:effectLst/>
              </a:defRPr>
            </a:lvl1pPr>
          </a:lstStyle>
          <a:p>
            <a:r>
              <a:rPr lang="en-GB" dirty="0"/>
              <a:t>Fixed quantities</a:t>
            </a:r>
          </a:p>
        </p:txBody>
      </p:sp>
      <p:sp>
        <p:nvSpPr>
          <p:cNvPr id="20" name="Rectangular Callout 19"/>
          <p:cNvSpPr/>
          <p:nvPr/>
        </p:nvSpPr>
        <p:spPr bwMode="auto">
          <a:xfrm>
            <a:off x="5306414" y="1647061"/>
            <a:ext cx="3349171" cy="1678856"/>
          </a:xfrm>
          <a:prstGeom prst="wedgeRectCallout">
            <a:avLst>
              <a:gd name="adj1" fmla="val -18571"/>
              <a:gd name="adj2" fmla="val 56045"/>
            </a:avLst>
          </a:prstGeom>
          <a:solidFill>
            <a:schemeClr val="accent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44000" tIns="144000" rIns="144000" bIns="144000" numCol="1" rtlCol="0" anchor="ctr" anchorCtr="0" compatLnSpc="1">
            <a:prstTxWarp prst="textNoShape">
              <a:avLst/>
            </a:prstTxWarp>
          </a:bodyPr>
          <a:lstStyle/>
          <a:p>
            <a:r>
              <a:rPr kumimoji="0" lang="en-GB" i="0" u="none" strike="noStrike" cap="none" normalizeH="0" baseline="0" dirty="0" smtClean="0">
                <a:ln>
                  <a:noFill/>
                </a:ln>
                <a:solidFill>
                  <a:schemeClr val="tx1"/>
                </a:solidFill>
                <a:effectLst/>
              </a:rPr>
              <a:t>Sharing price risk with the holders</a:t>
            </a:r>
            <a:r>
              <a:rPr kumimoji="0" lang="en-GB" i="0" u="none" strike="noStrike" cap="none" normalizeH="0" dirty="0" smtClean="0">
                <a:ln>
                  <a:noFill/>
                </a:ln>
                <a:solidFill>
                  <a:schemeClr val="tx1"/>
                </a:solidFill>
                <a:effectLst/>
              </a:rPr>
              <a:t> of long-duration contracts would limit Government's procurement risks, but would also change the nature of the product and expose developers to greater risk.</a:t>
            </a:r>
            <a:endParaRPr kumimoji="0" lang="en-GB" i="0" u="none" strike="noStrike" cap="none" normalizeH="0" baseline="0" dirty="0" smtClean="0">
              <a:ln>
                <a:noFill/>
              </a:ln>
              <a:solidFill>
                <a:schemeClr val="tx1"/>
              </a:solidFill>
              <a:effectLst/>
            </a:endParaRPr>
          </a:p>
        </p:txBody>
      </p:sp>
      <p:sp>
        <p:nvSpPr>
          <p:cNvPr id="21" name="Rectangular Callout 20"/>
          <p:cNvSpPr/>
          <p:nvPr/>
        </p:nvSpPr>
        <p:spPr bwMode="auto">
          <a:xfrm>
            <a:off x="1621514" y="4659070"/>
            <a:ext cx="3349171" cy="1090493"/>
          </a:xfrm>
          <a:prstGeom prst="wedgeRectCallout">
            <a:avLst>
              <a:gd name="adj1" fmla="val -21824"/>
              <a:gd name="adj2" fmla="val -61897"/>
            </a:avLst>
          </a:prstGeom>
          <a:solidFill>
            <a:schemeClr val="accent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44000" tIns="144000" rIns="144000" bIns="144000" numCol="1" rtlCol="0" anchor="ctr" anchorCtr="0" compatLnSpc="1">
            <a:prstTxWarp prst="textNoShape">
              <a:avLst/>
            </a:prstTxWarp>
          </a:bodyPr>
          <a:lstStyle/>
          <a:p>
            <a:r>
              <a:rPr kumimoji="0" lang="en-GB" i="0" u="none" strike="noStrike" cap="none" normalizeH="0" baseline="0" dirty="0" smtClean="0">
                <a:ln>
                  <a:noFill/>
                </a:ln>
                <a:solidFill>
                  <a:schemeClr val="tx1"/>
                </a:solidFill>
                <a:effectLst/>
              </a:rPr>
              <a:t>Fixing</a:t>
            </a:r>
            <a:r>
              <a:rPr kumimoji="0" lang="en-GB" i="0" u="none" strike="noStrike" cap="none" normalizeH="0" dirty="0" smtClean="0">
                <a:ln>
                  <a:noFill/>
                </a:ln>
                <a:solidFill>
                  <a:schemeClr val="tx1"/>
                </a:solidFill>
                <a:effectLst/>
              </a:rPr>
              <a:t> the quantity of different durations to procure in advance would require different durations to clear independently.</a:t>
            </a:r>
            <a:endParaRPr kumimoji="0" lang="en-GB" i="0" u="none" strike="noStrike" cap="none" normalizeH="0" baseline="0" dirty="0" smtClean="0">
              <a:ln>
                <a:noFill/>
              </a:ln>
              <a:solidFill>
                <a:schemeClr val="tx1"/>
              </a:solidFill>
              <a:effectLst/>
            </a:endParaRPr>
          </a:p>
        </p:txBody>
      </p:sp>
      <p:sp>
        <p:nvSpPr>
          <p:cNvPr id="5" name="TextBox 4"/>
          <p:cNvSpPr txBox="1"/>
          <p:nvPr/>
        </p:nvSpPr>
        <p:spPr>
          <a:xfrm>
            <a:off x="457200" y="5963462"/>
            <a:ext cx="8305800" cy="338554"/>
          </a:xfrm>
          <a:prstGeom prst="rect">
            <a:avLst/>
          </a:prstGeom>
          <a:noFill/>
        </p:spPr>
        <p:txBody>
          <a:bodyPr wrap="square" rtlCol="0">
            <a:spAutoFit/>
          </a:bodyPr>
          <a:lstStyle/>
          <a:p>
            <a:r>
              <a:rPr lang="en-GB" dirty="0" smtClean="0"/>
              <a:t>All these options are described in more detail in the following slides.</a:t>
            </a:r>
            <a:endParaRPr lang="en-GB" dirty="0"/>
          </a:p>
        </p:txBody>
      </p:sp>
      <p:sp>
        <p:nvSpPr>
          <p:cNvPr id="3" name="Title 2"/>
          <p:cNvSpPr>
            <a:spLocks noGrp="1"/>
          </p:cNvSpPr>
          <p:nvPr>
            <p:ph type="title"/>
          </p:nvPr>
        </p:nvSpPr>
        <p:spPr/>
        <p:txBody>
          <a:bodyPr/>
          <a:lstStyle/>
          <a:p>
            <a:r>
              <a:rPr lang="en-GB" dirty="0"/>
              <a:t>We have focussed on those options, i.e. </a:t>
            </a:r>
            <a:r>
              <a:rPr lang="en-GB" dirty="0" err="1"/>
              <a:t>PDCs</a:t>
            </a:r>
            <a:r>
              <a:rPr lang="en-GB" dirty="0"/>
              <a:t>, that can be delivered without new legislation</a:t>
            </a:r>
          </a:p>
        </p:txBody>
      </p:sp>
    </p:spTree>
    <p:extLst>
      <p:ext uri="{BB962C8B-B14F-4D97-AF65-F5344CB8AC3E}">
        <p14:creationId xmlns:p14="http://schemas.microsoft.com/office/powerpoint/2010/main" val="3875758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7"/>
          <p:cNvSpPr>
            <a:spLocks noChangeArrowheads="1"/>
          </p:cNvSpPr>
          <p:nvPr/>
        </p:nvSpPr>
        <p:spPr bwMode="auto">
          <a:xfrm>
            <a:off x="1728713" y="3159889"/>
            <a:ext cx="7020000" cy="3135046"/>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The current capacity market arrangements involve giving investors with multi-year contracts absolute price certainty.  This protects them from price uncertainty, but exposes the Counterparty to the risk that it forecasts future capacity prices inaccurately.</a:t>
            </a:r>
          </a:p>
          <a:p>
            <a:r>
              <a:rPr lang="en-GB" altLang="en-US" sz="1400" dirty="0" smtClean="0"/>
              <a:t>Alternative price risk sharing arrangements are possible.  For example, multi-year contracts may receive a blended price in future years combining the original auction clearing price, and the actual price obtaining in the relevant year.  In this example, the capacity payment received under a multi-year contract in any year would be:</a:t>
            </a:r>
            <a:br>
              <a:rPr lang="en-GB" altLang="en-US" sz="1400" dirty="0" smtClean="0"/>
            </a:br>
            <a:r>
              <a:rPr lang="en-GB" altLang="en-US" sz="1400" i="1" dirty="0" smtClean="0"/>
              <a:t>a</a:t>
            </a:r>
            <a:r>
              <a:rPr lang="en-GB" altLang="en-US" sz="1400" dirty="0" smtClean="0"/>
              <a:t>(</a:t>
            </a:r>
            <a:r>
              <a:rPr lang="en-GB" altLang="en-US" sz="1400" i="1" dirty="0" smtClean="0"/>
              <a:t>Original clearing price</a:t>
            </a:r>
            <a:r>
              <a:rPr lang="en-GB" altLang="en-US" sz="1400" dirty="0" smtClean="0"/>
              <a:t>) + (1-</a:t>
            </a:r>
            <a:r>
              <a:rPr lang="en-GB" altLang="en-US" sz="1400" i="1" dirty="0" smtClean="0"/>
              <a:t>a</a:t>
            </a:r>
            <a:r>
              <a:rPr lang="en-GB" altLang="en-US" sz="1400" dirty="0" smtClean="0"/>
              <a:t>)(</a:t>
            </a:r>
            <a:r>
              <a:rPr lang="en-GB" altLang="en-US" sz="1400" i="1" dirty="0" smtClean="0"/>
              <a:t>Current clearing price</a:t>
            </a:r>
            <a:r>
              <a:rPr lang="en-GB" altLang="en-US" sz="1400" dirty="0" smtClean="0"/>
              <a:t>) where 0&lt;</a:t>
            </a:r>
            <a:r>
              <a:rPr lang="en-GB" altLang="en-US" sz="1400" i="1" dirty="0" smtClean="0"/>
              <a:t>a</a:t>
            </a:r>
            <a:r>
              <a:rPr lang="en-GB" altLang="en-US" sz="1400" dirty="0" smtClean="0"/>
              <a:t>&lt;1</a:t>
            </a:r>
          </a:p>
          <a:p>
            <a:r>
              <a:rPr lang="en-GB" altLang="en-US" sz="1400" dirty="0" smtClean="0"/>
              <a:t>A wide variety of possible blended prices are possible.  Critically, they all shift at least some price risk back onto investors.</a:t>
            </a:r>
          </a:p>
          <a:p>
            <a:r>
              <a:rPr lang="en-GB" altLang="en-US" sz="1400" dirty="0" smtClean="0"/>
              <a:t>In doing so, they reduce investor price certainty, arguably undermining the original intent of long-duration contracts.</a:t>
            </a:r>
            <a:endParaRPr lang="en-GB" altLang="en-US" sz="1400" dirty="0"/>
          </a:p>
        </p:txBody>
      </p:sp>
      <p:sp>
        <p:nvSpPr>
          <p:cNvPr id="58372" name="Rectangle 4"/>
          <p:cNvSpPr>
            <a:spLocks noGrp="1" noChangeArrowheads="1"/>
          </p:cNvSpPr>
          <p:nvPr>
            <p:ph type="title"/>
          </p:nvPr>
        </p:nvSpPr>
        <p:spPr/>
        <p:txBody>
          <a:bodyPr/>
          <a:lstStyle/>
          <a:p>
            <a:r>
              <a:rPr lang="en-GB" altLang="en-US" dirty="0" smtClean="0"/>
              <a:t>In addition to PDCs, we have also considered some options that would require legislative changes</a:t>
            </a:r>
            <a:endParaRPr lang="en-GB" altLang="en-US" dirty="0"/>
          </a:p>
        </p:txBody>
      </p:sp>
      <p:sp>
        <p:nvSpPr>
          <p:cNvPr id="23" name="Rectangle 24"/>
          <p:cNvSpPr>
            <a:spLocks noChangeArrowheads="1"/>
          </p:cNvSpPr>
          <p:nvPr/>
        </p:nvSpPr>
        <p:spPr bwMode="auto">
          <a:xfrm>
            <a:off x="468313" y="1205826"/>
            <a:ext cx="1159200" cy="1872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Fixed quantities</a:t>
            </a:r>
            <a:endParaRPr lang="en-GB" altLang="en-US" dirty="0">
              <a:solidFill>
                <a:schemeClr val="bg1"/>
              </a:solidFill>
            </a:endParaRPr>
          </a:p>
        </p:txBody>
      </p:sp>
      <p:sp>
        <p:nvSpPr>
          <p:cNvPr id="24" name="Rectangle 27"/>
          <p:cNvSpPr>
            <a:spLocks noChangeArrowheads="1"/>
          </p:cNvSpPr>
          <p:nvPr/>
        </p:nvSpPr>
        <p:spPr bwMode="auto">
          <a:xfrm>
            <a:off x="1728713" y="1205826"/>
            <a:ext cx="7020000" cy="1872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The price duration equivalence methodology regulations have been drafted to allow DECC to specify the </a:t>
            </a:r>
            <a:r>
              <a:rPr lang="en-GB" altLang="en-US" sz="1400" i="1" dirty="0" smtClean="0"/>
              <a:t>prices</a:t>
            </a:r>
            <a:r>
              <a:rPr lang="en-GB" altLang="en-US" sz="1400" dirty="0" smtClean="0"/>
              <a:t> at which it is indifferent between durations.  An alternative way of defining DECC’s procurement strategy would be to specify the quantities of each duration that DECC wanted to secure.</a:t>
            </a:r>
            <a:endParaRPr lang="en-GB" altLang="en-US" sz="1400" dirty="0"/>
          </a:p>
          <a:p>
            <a:r>
              <a:rPr lang="en-GB" altLang="en-US" sz="1400" dirty="0" smtClean="0"/>
              <a:t>Under this approach, the different durations would be cleared separately based on the duration-specific quantities specified.  As a result, different durations would face different clearing prices.  Existing plant would never be paid new build clearing prices, but dividing the auction may well reduce competitive pressure.</a:t>
            </a:r>
            <a:endParaRPr lang="en-GB" altLang="en-US" sz="1400" dirty="0"/>
          </a:p>
        </p:txBody>
      </p:sp>
      <p:sp>
        <p:nvSpPr>
          <p:cNvPr id="26" name="Rectangle 24"/>
          <p:cNvSpPr>
            <a:spLocks noChangeArrowheads="1"/>
          </p:cNvSpPr>
          <p:nvPr/>
        </p:nvSpPr>
        <p:spPr bwMode="auto">
          <a:xfrm>
            <a:off x="468313" y="3159889"/>
            <a:ext cx="1159200" cy="3135046"/>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Price risk sharing</a:t>
            </a:r>
            <a:endParaRPr lang="en-GB" altLang="en-US" dirty="0">
              <a:solidFill>
                <a:schemeClr val="bg1"/>
              </a:solidFill>
            </a:endParaRPr>
          </a:p>
        </p:txBody>
      </p:sp>
    </p:spTree>
    <p:extLst>
      <p:ext uri="{BB962C8B-B14F-4D97-AF65-F5344CB8AC3E}">
        <p14:creationId xmlns:p14="http://schemas.microsoft.com/office/powerpoint/2010/main" val="1548026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rot="16200000">
            <a:off x="336076" y="2263083"/>
            <a:ext cx="1574195" cy="246221"/>
          </a:xfrm>
          <a:prstGeom prst="rect">
            <a:avLst/>
          </a:prstGeom>
          <a:noFill/>
        </p:spPr>
        <p:txBody>
          <a:bodyPr wrap="square" rtlCol="0">
            <a:spAutoFit/>
          </a:bodyPr>
          <a:lstStyle/>
          <a:p>
            <a:r>
              <a:rPr lang="en-GB" sz="1000" dirty="0" smtClean="0"/>
              <a:t>Low</a:t>
            </a:r>
          </a:p>
        </p:txBody>
      </p:sp>
      <p:sp>
        <p:nvSpPr>
          <p:cNvPr id="37" name="TextBox 36"/>
          <p:cNvSpPr txBox="1"/>
          <p:nvPr/>
        </p:nvSpPr>
        <p:spPr>
          <a:xfrm rot="16200000">
            <a:off x="760447" y="1546725"/>
            <a:ext cx="732352" cy="246221"/>
          </a:xfrm>
          <a:prstGeom prst="rect">
            <a:avLst/>
          </a:prstGeom>
          <a:noFill/>
        </p:spPr>
        <p:txBody>
          <a:bodyPr wrap="square" rtlCol="0">
            <a:spAutoFit/>
          </a:bodyPr>
          <a:lstStyle/>
          <a:p>
            <a:pPr algn="r"/>
            <a:r>
              <a:rPr lang="en-GB" sz="1000" dirty="0" smtClean="0"/>
              <a:t>High</a:t>
            </a:r>
          </a:p>
        </p:txBody>
      </p:sp>
      <p:sp>
        <p:nvSpPr>
          <p:cNvPr id="2" name="Title 1"/>
          <p:cNvSpPr>
            <a:spLocks noGrp="1"/>
          </p:cNvSpPr>
          <p:nvPr>
            <p:ph type="title"/>
          </p:nvPr>
        </p:nvSpPr>
        <p:spPr/>
        <p:txBody>
          <a:bodyPr/>
          <a:lstStyle/>
          <a:p>
            <a:r>
              <a:rPr lang="en-GB" dirty="0" smtClean="0"/>
              <a:t>PDCs set the price differential between long and short contracts, effectively defining a demand curve</a:t>
            </a:r>
            <a:endParaRPr lang="en-GB" dirty="0"/>
          </a:p>
        </p:txBody>
      </p:sp>
      <p:sp>
        <p:nvSpPr>
          <p:cNvPr id="19" name="Text Box 7"/>
          <p:cNvSpPr txBox="1">
            <a:spLocks noChangeArrowheads="1"/>
          </p:cNvSpPr>
          <p:nvPr/>
        </p:nvSpPr>
        <p:spPr bwMode="auto">
          <a:xfrm>
            <a:off x="5017450" y="3665969"/>
            <a:ext cx="3740788" cy="360000"/>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Fixed differentials</a:t>
            </a:r>
            <a:endParaRPr lang="en-GB" altLang="en-US" dirty="0">
              <a:solidFill>
                <a:schemeClr val="bg1"/>
              </a:solidFill>
            </a:endParaRPr>
          </a:p>
        </p:txBody>
      </p:sp>
      <p:sp>
        <p:nvSpPr>
          <p:cNvPr id="20" name="Text Box 6"/>
          <p:cNvSpPr txBox="1">
            <a:spLocks noChangeArrowheads="1"/>
          </p:cNvSpPr>
          <p:nvPr/>
        </p:nvSpPr>
        <p:spPr bwMode="auto">
          <a:xfrm>
            <a:off x="468312" y="3665969"/>
            <a:ext cx="4412031" cy="360000"/>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dirty="0" smtClean="0">
                <a:solidFill>
                  <a:schemeClr val="bg1"/>
                </a:solidFill>
              </a:rPr>
              <a:t>Fixed quantities</a:t>
            </a:r>
            <a:endParaRPr lang="en-GB" dirty="0">
              <a:solidFill>
                <a:schemeClr val="bg1"/>
              </a:solidFill>
            </a:endParaRPr>
          </a:p>
        </p:txBody>
      </p:sp>
      <p:sp>
        <p:nvSpPr>
          <p:cNvPr id="21" name="Rectangle 13"/>
          <p:cNvSpPr>
            <a:spLocks noChangeArrowheads="1"/>
          </p:cNvSpPr>
          <p:nvPr/>
        </p:nvSpPr>
        <p:spPr bwMode="auto">
          <a:xfrm>
            <a:off x="468313" y="4025969"/>
            <a:ext cx="4412030" cy="2249777"/>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Risks inefficient allocation among durations as quantities must be set before bids are known.</a:t>
            </a:r>
          </a:p>
          <a:p>
            <a:r>
              <a:rPr lang="en-GB" altLang="en-US" sz="1400" dirty="0" smtClean="0"/>
              <a:t>Separate clearing may exacerbate issues of market power, manipulation and informational asymmetries, potentially reducing value for money.</a:t>
            </a:r>
          </a:p>
          <a:p>
            <a:r>
              <a:rPr lang="en-GB" altLang="en-US" sz="1400" dirty="0" smtClean="0"/>
              <a:t>This effect may be offset by reduced payments to existing plant, which no longer benefit from new build clearing prices.</a:t>
            </a:r>
          </a:p>
        </p:txBody>
      </p:sp>
      <p:sp>
        <p:nvSpPr>
          <p:cNvPr id="22" name="Rectangle 15"/>
          <p:cNvSpPr>
            <a:spLocks noChangeArrowheads="1"/>
          </p:cNvSpPr>
          <p:nvPr/>
        </p:nvSpPr>
        <p:spPr bwMode="auto">
          <a:xfrm>
            <a:off x="5017450" y="4025969"/>
            <a:ext cx="3740788" cy="2249777"/>
          </a:xfrm>
          <a:prstGeom prst="rect">
            <a:avLst/>
          </a:prstGeom>
          <a:noFill/>
          <a:ln w="9525"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Generally, bidders can exploit poor estimates of the relative value of different durations by spilling into overvalued durations.</a:t>
            </a:r>
          </a:p>
          <a:p>
            <a:r>
              <a:rPr lang="en-GB" altLang="en-US" sz="1400" dirty="0" smtClean="0"/>
              <a:t>However</a:t>
            </a:r>
            <a:r>
              <a:rPr lang="en-GB" altLang="en-US" sz="1400" dirty="0"/>
              <a:t>, in the CM </a:t>
            </a:r>
            <a:r>
              <a:rPr lang="en-GB" altLang="en-US" sz="1400" dirty="0" smtClean="0"/>
              <a:t>context this problem is limited by the fact existing plant can’t bid for long duration contracts.</a:t>
            </a:r>
            <a:endParaRPr lang="en-GB" altLang="en-US" dirty="0" smtClean="0"/>
          </a:p>
        </p:txBody>
      </p:sp>
      <p:sp>
        <p:nvSpPr>
          <p:cNvPr id="28" name="Line 400"/>
          <p:cNvSpPr>
            <a:spLocks noChangeShapeType="1"/>
          </p:cNvSpPr>
          <p:nvPr/>
        </p:nvSpPr>
        <p:spPr bwMode="auto">
          <a:xfrm flipV="1">
            <a:off x="1236484" y="3175661"/>
            <a:ext cx="3456000" cy="1373"/>
          </a:xfrm>
          <a:prstGeom prst="line">
            <a:avLst/>
          </a:prstGeom>
          <a:noFill/>
          <a:ln w="1587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29" name="Line 400"/>
          <p:cNvSpPr>
            <a:spLocks noChangeShapeType="1"/>
          </p:cNvSpPr>
          <p:nvPr/>
        </p:nvSpPr>
        <p:spPr bwMode="auto">
          <a:xfrm flipV="1">
            <a:off x="1236484" y="1305034"/>
            <a:ext cx="0" cy="1872000"/>
          </a:xfrm>
          <a:prstGeom prst="line">
            <a:avLst/>
          </a:prstGeom>
          <a:noFill/>
          <a:ln w="1587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25" name="TextBox 24"/>
          <p:cNvSpPr txBox="1"/>
          <p:nvPr/>
        </p:nvSpPr>
        <p:spPr>
          <a:xfrm rot="16200000">
            <a:off x="-74212" y="2101921"/>
            <a:ext cx="1742630" cy="400110"/>
          </a:xfrm>
          <a:prstGeom prst="rect">
            <a:avLst/>
          </a:prstGeom>
          <a:noFill/>
        </p:spPr>
        <p:txBody>
          <a:bodyPr wrap="square" rtlCol="0">
            <a:spAutoFit/>
          </a:bodyPr>
          <a:lstStyle/>
          <a:p>
            <a:pPr algn="ctr"/>
            <a:r>
              <a:rPr lang="en-GB" sz="1000" dirty="0" smtClean="0"/>
              <a:t>Premium applied to long duration contracts </a:t>
            </a:r>
          </a:p>
        </p:txBody>
      </p:sp>
      <p:sp>
        <p:nvSpPr>
          <p:cNvPr id="26" name="TextBox 25"/>
          <p:cNvSpPr txBox="1"/>
          <p:nvPr/>
        </p:nvSpPr>
        <p:spPr>
          <a:xfrm>
            <a:off x="1236484" y="3173291"/>
            <a:ext cx="2882244" cy="246221"/>
          </a:xfrm>
          <a:prstGeom prst="rect">
            <a:avLst/>
          </a:prstGeom>
          <a:noFill/>
        </p:spPr>
        <p:txBody>
          <a:bodyPr wrap="square" rtlCol="0">
            <a:spAutoFit/>
          </a:bodyPr>
          <a:lstStyle/>
          <a:p>
            <a:r>
              <a:rPr lang="en-GB" sz="1000" dirty="0" smtClean="0"/>
              <a:t>Quantity of long term contracts</a:t>
            </a:r>
            <a:endParaRPr lang="en-GB" sz="1000" dirty="0"/>
          </a:p>
        </p:txBody>
      </p:sp>
      <p:cxnSp>
        <p:nvCxnSpPr>
          <p:cNvPr id="38" name="Straight Connector 37"/>
          <p:cNvCxnSpPr/>
          <p:nvPr/>
        </p:nvCxnSpPr>
        <p:spPr bwMode="auto">
          <a:xfrm>
            <a:off x="1371762" y="1525951"/>
            <a:ext cx="3082139" cy="1399061"/>
          </a:xfrm>
          <a:prstGeom prst="line">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1236484" y="2241034"/>
            <a:ext cx="3217417" cy="0"/>
          </a:xfrm>
          <a:prstGeom prst="line">
            <a:avLst/>
          </a:prstGeom>
          <a:solidFill>
            <a:schemeClr val="bg1"/>
          </a:solidFill>
          <a:ln w="9525" cap="flat" cmpd="sng" algn="ctr">
            <a:solidFill>
              <a:srgbClr val="E83F35"/>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flipV="1">
            <a:off x="2912832" y="1599098"/>
            <a:ext cx="0" cy="1574193"/>
          </a:xfrm>
          <a:prstGeom prst="line">
            <a:avLst/>
          </a:prstGeom>
          <a:solidFill>
            <a:schemeClr val="bg1"/>
          </a:solidFill>
          <a:ln w="9525" cap="flat" cmpd="sng" algn="ctr">
            <a:solidFill>
              <a:srgbClr val="E83F35"/>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49"/>
          <p:cNvSpPr txBox="1"/>
          <p:nvPr/>
        </p:nvSpPr>
        <p:spPr>
          <a:xfrm rot="16200000">
            <a:off x="2485081" y="1592081"/>
            <a:ext cx="1078575" cy="246223"/>
          </a:xfrm>
          <a:prstGeom prst="rect">
            <a:avLst/>
          </a:prstGeom>
          <a:noFill/>
        </p:spPr>
        <p:txBody>
          <a:bodyPr wrap="square" rtlCol="0">
            <a:spAutoFit/>
          </a:bodyPr>
          <a:lstStyle/>
          <a:p>
            <a:pPr algn="r"/>
            <a:r>
              <a:rPr lang="en-GB" sz="1000" dirty="0" smtClean="0"/>
              <a:t>Fixed quantities</a:t>
            </a:r>
            <a:endParaRPr lang="en-GB" sz="1000" dirty="0"/>
          </a:p>
        </p:txBody>
      </p:sp>
      <p:sp>
        <p:nvSpPr>
          <p:cNvPr id="51" name="TextBox 50"/>
          <p:cNvSpPr txBox="1"/>
          <p:nvPr/>
        </p:nvSpPr>
        <p:spPr>
          <a:xfrm>
            <a:off x="3375326" y="2036012"/>
            <a:ext cx="1078575" cy="400110"/>
          </a:xfrm>
          <a:prstGeom prst="rect">
            <a:avLst/>
          </a:prstGeom>
          <a:noFill/>
        </p:spPr>
        <p:txBody>
          <a:bodyPr wrap="square" rtlCol="0">
            <a:spAutoFit/>
          </a:bodyPr>
          <a:lstStyle/>
          <a:p>
            <a:pPr algn="r"/>
            <a:r>
              <a:rPr lang="en-GB" sz="1000" dirty="0" smtClean="0"/>
              <a:t>Fixed differentials</a:t>
            </a:r>
            <a:endParaRPr lang="en-GB" sz="1000" dirty="0"/>
          </a:p>
        </p:txBody>
      </p:sp>
      <p:sp>
        <p:nvSpPr>
          <p:cNvPr id="53" name="Rectangular Callout 52"/>
          <p:cNvSpPr/>
          <p:nvPr/>
        </p:nvSpPr>
        <p:spPr bwMode="auto">
          <a:xfrm>
            <a:off x="4841346" y="1176064"/>
            <a:ext cx="3533304" cy="1471444"/>
          </a:xfrm>
          <a:prstGeom prst="wedgeRectCallout">
            <a:avLst>
              <a:gd name="adj1" fmla="val -65082"/>
              <a:gd name="adj2" fmla="val 60669"/>
            </a:avLst>
          </a:prstGeom>
          <a:solidFill>
            <a:srgbClr val="A5ACAF"/>
          </a:solidFill>
          <a:ln w="9525" cap="flat" cmpd="sng" algn="ctr">
            <a:solidFill>
              <a:srgbClr val="A5ACA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r>
              <a:rPr lang="en-GB" sz="1200" dirty="0" smtClean="0"/>
              <a:t>PDCs create an effective demand curve with which the Government trades-off procurement of capacity using long- or short-duration contracts.  For example, if the current auction price is high, this implies that long-duration contracts at this price are expensive and DECC may wish to procure few long-duration contracts as a result.</a:t>
            </a:r>
            <a:endParaRPr kumimoji="0" lang="en-GB" sz="1200" i="0" u="none" strike="noStrike" cap="none" normalizeH="0" baseline="0" dirty="0" smtClean="0">
              <a:ln>
                <a:noFill/>
              </a:ln>
              <a:solidFill>
                <a:schemeClr val="tx1"/>
              </a:solidFill>
              <a:effectLst/>
            </a:endParaRPr>
          </a:p>
        </p:txBody>
      </p:sp>
      <p:sp>
        <p:nvSpPr>
          <p:cNvPr id="31" name="Rectangular Callout 30"/>
          <p:cNvSpPr/>
          <p:nvPr/>
        </p:nvSpPr>
        <p:spPr bwMode="auto">
          <a:xfrm>
            <a:off x="4841346" y="2796363"/>
            <a:ext cx="3533304" cy="623149"/>
          </a:xfrm>
          <a:prstGeom prst="wedgeRectCallout">
            <a:avLst>
              <a:gd name="adj1" fmla="val -103955"/>
              <a:gd name="adj2" fmla="val -2840"/>
            </a:avLst>
          </a:prstGeom>
          <a:solidFill>
            <a:srgbClr val="A5ACAF"/>
          </a:solidFill>
          <a:ln w="9525" cap="flat" cmpd="sng" algn="ctr">
            <a:solidFill>
              <a:srgbClr val="A5ACA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r>
              <a:rPr lang="en-GB" sz="1200" dirty="0" smtClean="0"/>
              <a:t>Fixed differentials and fixed quantities are the extreme ends of spectrum of varying price sensitivity, discussed in more detail later.</a:t>
            </a:r>
            <a:endParaRPr kumimoji="0" lang="en-GB" sz="120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585477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Within the PDC options, we consider the following…</a:t>
            </a:r>
            <a:endParaRPr lang="en-GB" dirty="0"/>
          </a:p>
        </p:txBody>
      </p:sp>
      <p:grpSp>
        <p:nvGrpSpPr>
          <p:cNvPr id="22" name="Group 21"/>
          <p:cNvGrpSpPr/>
          <p:nvPr/>
        </p:nvGrpSpPr>
        <p:grpSpPr>
          <a:xfrm>
            <a:off x="468312" y="959746"/>
            <a:ext cx="8280399" cy="1476000"/>
            <a:chOff x="468312" y="741378"/>
            <a:chExt cx="8280399" cy="1476000"/>
          </a:xfrm>
        </p:grpSpPr>
        <p:sp>
          <p:nvSpPr>
            <p:cNvPr id="5" name="AutoShape 9"/>
            <p:cNvSpPr>
              <a:spLocks noChangeArrowheads="1"/>
            </p:cNvSpPr>
            <p:nvPr/>
          </p:nvSpPr>
          <p:spPr bwMode="auto">
            <a:xfrm>
              <a:off x="468312" y="741378"/>
              <a:ext cx="8280399" cy="540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60000" eaLnBrk="0" hangingPunct="0">
                <a:spcBef>
                  <a:spcPct val="50000"/>
                </a:spcBef>
                <a:spcAft>
                  <a:spcPct val="0"/>
                </a:spcAft>
                <a:buClrTx/>
              </a:pPr>
              <a:r>
                <a:rPr lang="en-GB" altLang="en-US" dirty="0" smtClean="0">
                  <a:solidFill>
                    <a:schemeClr val="bg1"/>
                  </a:solidFill>
                </a:rPr>
                <a:t>What are we trying to achieve by trading off price and duration?</a:t>
              </a:r>
              <a:endParaRPr lang="en-GB" altLang="en-US" dirty="0">
                <a:solidFill>
                  <a:schemeClr val="bg1"/>
                </a:solidFill>
              </a:endParaRPr>
            </a:p>
          </p:txBody>
        </p:sp>
        <p:sp>
          <p:nvSpPr>
            <p:cNvPr id="17" name="Rectangle 19"/>
            <p:cNvSpPr>
              <a:spLocks noChangeArrowheads="1"/>
            </p:cNvSpPr>
            <p:nvPr/>
          </p:nvSpPr>
          <p:spPr bwMode="auto">
            <a:xfrm>
              <a:off x="468312" y="1281378"/>
              <a:ext cx="8280399" cy="936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As discussed on the next slide, there is a fundamental trade-off between realising societally efficient investment choices (i.e. reducing the resources used to maintain security of supply) and reducing the financial cost to consumers of the capacity market.  It’s therefore worth being explicit as to our ultimate objective for a PDC</a:t>
              </a:r>
              <a:r>
                <a:rPr lang="en-GB" altLang="en-US" sz="1400" dirty="0"/>
                <a:t>.</a:t>
              </a:r>
              <a:endParaRPr lang="en-GB" altLang="en-US" sz="1400" dirty="0" smtClean="0"/>
            </a:p>
            <a:p>
              <a:pPr marL="0" indent="0">
                <a:buNone/>
              </a:pPr>
              <a:endParaRPr lang="en-GB" altLang="en-US" sz="1400" dirty="0"/>
            </a:p>
          </p:txBody>
        </p:sp>
        <p:sp>
          <p:nvSpPr>
            <p:cNvPr id="12" name="Oval 11"/>
            <p:cNvSpPr/>
            <p:nvPr/>
          </p:nvSpPr>
          <p:spPr bwMode="auto">
            <a:xfrm>
              <a:off x="543595" y="867378"/>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1</a:t>
              </a:r>
            </a:p>
          </p:txBody>
        </p:sp>
      </p:grpSp>
      <p:grpSp>
        <p:nvGrpSpPr>
          <p:cNvPr id="21" name="Group 20"/>
          <p:cNvGrpSpPr/>
          <p:nvPr/>
        </p:nvGrpSpPr>
        <p:grpSpPr>
          <a:xfrm>
            <a:off x="468312" y="2492006"/>
            <a:ext cx="8280399" cy="1043887"/>
            <a:chOff x="468312" y="2274427"/>
            <a:chExt cx="8280399" cy="1043887"/>
          </a:xfrm>
        </p:grpSpPr>
        <p:sp>
          <p:nvSpPr>
            <p:cNvPr id="6" name="AutoShape 11"/>
            <p:cNvSpPr>
              <a:spLocks noChangeArrowheads="1"/>
            </p:cNvSpPr>
            <p:nvPr/>
          </p:nvSpPr>
          <p:spPr bwMode="auto">
            <a:xfrm>
              <a:off x="468312" y="2274427"/>
              <a:ext cx="8280399" cy="540000"/>
            </a:xfrm>
            <a:prstGeom prst="rect">
              <a:avLst/>
            </a:prstGeom>
            <a:solidFill>
              <a:schemeClr val="accent2"/>
            </a:solidFill>
            <a:ln w="9525"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60000" eaLnBrk="0" hangingPunct="0">
                <a:spcBef>
                  <a:spcPct val="50000"/>
                </a:spcBef>
                <a:spcAft>
                  <a:spcPct val="0"/>
                </a:spcAft>
                <a:buClrTx/>
              </a:pPr>
              <a:r>
                <a:rPr lang="en-GB" altLang="en-US" dirty="0" smtClean="0"/>
                <a:t>How do we proxy future capacity prices?</a:t>
              </a:r>
              <a:endParaRPr lang="en-GB" altLang="en-US" dirty="0"/>
            </a:p>
          </p:txBody>
        </p:sp>
        <p:sp>
          <p:nvSpPr>
            <p:cNvPr id="13" name="Rectangle 19"/>
            <p:cNvSpPr>
              <a:spLocks noChangeArrowheads="1"/>
            </p:cNvSpPr>
            <p:nvPr/>
          </p:nvSpPr>
          <p:spPr bwMode="auto">
            <a:xfrm>
              <a:off x="468312" y="2814427"/>
              <a:ext cx="8280399" cy="50388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accent2"/>
                </a:buClr>
              </a:pPr>
              <a:r>
                <a:rPr lang="en-GB" altLang="en-US" sz="1400" dirty="0" smtClean="0"/>
                <a:t>The equivalence methodology must take a view on future capacity costs if it is to estimate the implied costs or benefits of entering into a multi-year fixed-price capacity contract.</a:t>
              </a:r>
              <a:endParaRPr lang="en-GB" altLang="en-US" sz="1400" dirty="0"/>
            </a:p>
          </p:txBody>
        </p:sp>
        <p:sp>
          <p:nvSpPr>
            <p:cNvPr id="18" name="Oval 17"/>
            <p:cNvSpPr/>
            <p:nvPr/>
          </p:nvSpPr>
          <p:spPr bwMode="auto">
            <a:xfrm>
              <a:off x="543595" y="2400427"/>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2</a:t>
              </a:r>
            </a:p>
          </p:txBody>
        </p:sp>
      </p:grpSp>
      <p:grpSp>
        <p:nvGrpSpPr>
          <p:cNvPr id="14" name="Group 13"/>
          <p:cNvGrpSpPr/>
          <p:nvPr/>
        </p:nvGrpSpPr>
        <p:grpSpPr>
          <a:xfrm>
            <a:off x="468312" y="3592153"/>
            <a:ext cx="8280399" cy="1584000"/>
            <a:chOff x="468312" y="3375363"/>
            <a:chExt cx="8280399" cy="1584000"/>
          </a:xfrm>
        </p:grpSpPr>
        <p:sp>
          <p:nvSpPr>
            <p:cNvPr id="7" name="AutoShape 12"/>
            <p:cNvSpPr>
              <a:spLocks noChangeArrowheads="1"/>
            </p:cNvSpPr>
            <p:nvPr/>
          </p:nvSpPr>
          <p:spPr bwMode="auto">
            <a:xfrm>
              <a:off x="468312" y="3375363"/>
              <a:ext cx="8280399" cy="540000"/>
            </a:xfrm>
            <a:prstGeom prst="rect">
              <a:avLst/>
            </a:prstGeom>
            <a:solidFill>
              <a:schemeClr val="accent3"/>
            </a:solidFill>
            <a:ln w="9525" algn="ctr">
              <a:solidFill>
                <a:schemeClr val="accent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60000" eaLnBrk="0" hangingPunct="0">
                <a:spcBef>
                  <a:spcPct val="50000"/>
                </a:spcBef>
                <a:spcAft>
                  <a:spcPct val="0"/>
                </a:spcAft>
                <a:buClrTx/>
              </a:pPr>
              <a:r>
                <a:rPr lang="en-GB" altLang="en-US" dirty="0" smtClean="0">
                  <a:solidFill>
                    <a:schemeClr val="bg1"/>
                  </a:solidFill>
                </a:rPr>
                <a:t>How sensitive should ‘equivalised’ prices be to expected over/underpayments?</a:t>
              </a:r>
              <a:endParaRPr lang="en-GB" altLang="en-US" dirty="0">
                <a:solidFill>
                  <a:schemeClr val="bg1"/>
                </a:solidFill>
              </a:endParaRPr>
            </a:p>
          </p:txBody>
        </p:sp>
        <p:sp>
          <p:nvSpPr>
            <p:cNvPr id="9" name="Rectangle 19"/>
            <p:cNvSpPr>
              <a:spLocks noChangeArrowheads="1"/>
            </p:cNvSpPr>
            <p:nvPr/>
          </p:nvSpPr>
          <p:spPr bwMode="auto">
            <a:xfrm>
              <a:off x="468312" y="3915363"/>
              <a:ext cx="8280399" cy="1044000"/>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accent3"/>
                </a:buClr>
              </a:pPr>
              <a:r>
                <a:rPr lang="en-GB" altLang="en-US" sz="1400" dirty="0" smtClean="0"/>
                <a:t>Under DECC’s proposed methodology, the equivalised value of long-duration contracts was very sensitive to expectations of over/underpayments in future years, as assessed against the forecast future capacity price.</a:t>
              </a:r>
            </a:p>
            <a:p>
              <a:pPr>
                <a:buClr>
                  <a:schemeClr val="accent3"/>
                </a:buClr>
              </a:pPr>
              <a:r>
                <a:rPr lang="en-GB" altLang="en-US" sz="1400" dirty="0" smtClean="0"/>
                <a:t>This sensitivity is removed entirely under a fixed differential option, like that used in VPP auctions.</a:t>
              </a:r>
              <a:endParaRPr lang="en-GB" altLang="en-US" sz="1400" dirty="0"/>
            </a:p>
          </p:txBody>
        </p:sp>
        <p:sp>
          <p:nvSpPr>
            <p:cNvPr id="19" name="Oval 18"/>
            <p:cNvSpPr/>
            <p:nvPr/>
          </p:nvSpPr>
          <p:spPr bwMode="auto">
            <a:xfrm>
              <a:off x="543595" y="3501363"/>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3</a:t>
              </a:r>
            </a:p>
          </p:txBody>
        </p:sp>
      </p:grpSp>
      <p:grpSp>
        <p:nvGrpSpPr>
          <p:cNvPr id="15" name="Group 14"/>
          <p:cNvGrpSpPr/>
          <p:nvPr/>
        </p:nvGrpSpPr>
        <p:grpSpPr>
          <a:xfrm>
            <a:off x="468312" y="5232412"/>
            <a:ext cx="8280400" cy="1080000"/>
            <a:chOff x="468312" y="5232412"/>
            <a:chExt cx="8280400" cy="1080000"/>
          </a:xfrm>
        </p:grpSpPr>
        <p:sp>
          <p:nvSpPr>
            <p:cNvPr id="16" name="AutoShape 12"/>
            <p:cNvSpPr>
              <a:spLocks noChangeArrowheads="1"/>
            </p:cNvSpPr>
            <p:nvPr/>
          </p:nvSpPr>
          <p:spPr bwMode="auto">
            <a:xfrm>
              <a:off x="468312" y="5232412"/>
              <a:ext cx="8280400" cy="540000"/>
            </a:xfrm>
            <a:prstGeom prst="rect">
              <a:avLst/>
            </a:prstGeom>
            <a:solidFill>
              <a:schemeClr val="accent4"/>
            </a:solidFill>
            <a:ln w="9525" algn="ctr">
              <a:solidFill>
                <a:schemeClr val="accent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60000" eaLnBrk="0" hangingPunct="0">
                <a:spcBef>
                  <a:spcPct val="50000"/>
                </a:spcBef>
                <a:spcAft>
                  <a:spcPct val="0"/>
                </a:spcAft>
                <a:buClrTx/>
              </a:pPr>
              <a:r>
                <a:rPr lang="en-GB" altLang="en-US" dirty="0" smtClean="0"/>
                <a:t>How do we account for the hedging value/cost of procuring capacity in advance?</a:t>
              </a:r>
              <a:endParaRPr lang="en-GB" altLang="en-US" dirty="0"/>
            </a:p>
          </p:txBody>
        </p:sp>
        <p:sp>
          <p:nvSpPr>
            <p:cNvPr id="10" name="Rectangle 19"/>
            <p:cNvSpPr>
              <a:spLocks noChangeArrowheads="1"/>
            </p:cNvSpPr>
            <p:nvPr/>
          </p:nvSpPr>
          <p:spPr bwMode="auto">
            <a:xfrm>
              <a:off x="468312" y="5772412"/>
              <a:ext cx="8280399" cy="540000"/>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accent4"/>
                </a:buClr>
              </a:pPr>
              <a:r>
                <a:rPr lang="en-GB" altLang="en-US" sz="1400" dirty="0" smtClean="0"/>
                <a:t>Issuing a long-duration contract gives us certainty as to the future price of that capacity and locks us into paying that price.  How do we value this certainty and obligation given an uncertain future?</a:t>
              </a:r>
              <a:endParaRPr lang="en-GB" altLang="en-US" sz="1400" dirty="0"/>
            </a:p>
          </p:txBody>
        </p:sp>
        <p:sp>
          <p:nvSpPr>
            <p:cNvPr id="20" name="Oval 19"/>
            <p:cNvSpPr/>
            <p:nvPr/>
          </p:nvSpPr>
          <p:spPr bwMode="auto">
            <a:xfrm>
              <a:off x="543595" y="5358412"/>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4</a:t>
              </a:r>
            </a:p>
          </p:txBody>
        </p:sp>
      </p:grpSp>
    </p:spTree>
    <p:extLst>
      <p:ext uri="{BB962C8B-B14F-4D97-AF65-F5344CB8AC3E}">
        <p14:creationId xmlns:p14="http://schemas.microsoft.com/office/powerpoint/2010/main" val="1716392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7"/>
          <p:cNvSpPr txBox="1">
            <a:spLocks noChangeArrowheads="1"/>
          </p:cNvSpPr>
          <p:nvPr/>
        </p:nvSpPr>
        <p:spPr bwMode="auto">
          <a:xfrm>
            <a:off x="4716463" y="1135740"/>
            <a:ext cx="4041775" cy="495300"/>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Focus on minimising CM payments</a:t>
            </a:r>
            <a:endParaRPr lang="en-GB" altLang="en-US" dirty="0">
              <a:solidFill>
                <a:schemeClr val="bg1"/>
              </a:solidFill>
            </a:endParaRPr>
          </a:p>
        </p:txBody>
      </p:sp>
      <p:sp>
        <p:nvSpPr>
          <p:cNvPr id="37894" name="Text Box 6"/>
          <p:cNvSpPr txBox="1">
            <a:spLocks noChangeArrowheads="1"/>
          </p:cNvSpPr>
          <p:nvPr/>
        </p:nvSpPr>
        <p:spPr bwMode="auto">
          <a:xfrm>
            <a:off x="468313" y="1126215"/>
            <a:ext cx="4032250"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Focus on investment efficiency</a:t>
            </a:r>
            <a:endParaRPr lang="en-GB" altLang="en-US" dirty="0">
              <a:solidFill>
                <a:schemeClr val="bg1"/>
              </a:solidFill>
            </a:endParaRPr>
          </a:p>
        </p:txBody>
      </p:sp>
      <p:sp>
        <p:nvSpPr>
          <p:cNvPr id="37890" name="Rectangle 2"/>
          <p:cNvSpPr>
            <a:spLocks noGrp="1" noChangeArrowheads="1"/>
          </p:cNvSpPr>
          <p:nvPr>
            <p:ph type="title"/>
          </p:nvPr>
        </p:nvSpPr>
        <p:spPr>
          <a:xfrm>
            <a:off x="457200" y="222250"/>
            <a:ext cx="8305800" cy="685800"/>
          </a:xfrm>
        </p:spPr>
        <p:txBody>
          <a:bodyPr/>
          <a:lstStyle/>
          <a:p>
            <a:r>
              <a:rPr lang="en-GB" altLang="en-US" dirty="0" smtClean="0"/>
              <a:t>Customer bills may actually be higher using a methodology designed to stimulate efficient investment</a:t>
            </a:r>
            <a:endParaRPr lang="en-GB" altLang="en-US" dirty="0"/>
          </a:p>
        </p:txBody>
      </p:sp>
      <p:sp>
        <p:nvSpPr>
          <p:cNvPr id="37901" name="Rectangle 13"/>
          <p:cNvSpPr>
            <a:spLocks noChangeArrowheads="1"/>
          </p:cNvSpPr>
          <p:nvPr/>
        </p:nvSpPr>
        <p:spPr bwMode="auto">
          <a:xfrm>
            <a:off x="468313" y="1631040"/>
            <a:ext cx="4032250" cy="4652802"/>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dirty="0" smtClean="0"/>
              <a:t>DECC’s proposal focused on establishing cost equivalence for a given amount of capacity.</a:t>
            </a:r>
            <a:endParaRPr lang="en-GB" altLang="en-US" dirty="0"/>
          </a:p>
          <a:p>
            <a:r>
              <a:rPr lang="en-GB" altLang="en-US" dirty="0" smtClean="0"/>
              <a:t>Effectively asked at what price the stream of capacity payments would be equal.</a:t>
            </a:r>
          </a:p>
          <a:p>
            <a:endParaRPr lang="en-GB" altLang="en-US" dirty="0"/>
          </a:p>
          <a:p>
            <a:endParaRPr lang="en-GB" altLang="en-US" dirty="0" smtClean="0"/>
          </a:p>
          <a:p>
            <a:endParaRPr lang="en-GB" altLang="en-US" dirty="0"/>
          </a:p>
          <a:p>
            <a:endParaRPr lang="en-GB" altLang="en-US" dirty="0" smtClean="0"/>
          </a:p>
          <a:p>
            <a:r>
              <a:rPr lang="en-GB" altLang="en-US" dirty="0" smtClean="0"/>
              <a:t>This approach will be efficient, in the sense that the capacity with lowest resource costs will get picked…</a:t>
            </a:r>
          </a:p>
          <a:p>
            <a:r>
              <a:rPr lang="en-GB" altLang="en-US" dirty="0" smtClean="0"/>
              <a:t>…but could push up CM costs overall.</a:t>
            </a:r>
            <a:endParaRPr lang="en-GB" altLang="en-US" dirty="0"/>
          </a:p>
        </p:txBody>
      </p:sp>
      <p:sp>
        <p:nvSpPr>
          <p:cNvPr id="37903" name="Rectangle 15"/>
          <p:cNvSpPr>
            <a:spLocks noChangeArrowheads="1"/>
          </p:cNvSpPr>
          <p:nvPr/>
        </p:nvSpPr>
        <p:spPr bwMode="auto">
          <a:xfrm>
            <a:off x="4716463" y="1631040"/>
            <a:ext cx="4041775" cy="4652802"/>
          </a:xfrm>
          <a:prstGeom prst="rect">
            <a:avLst/>
          </a:prstGeom>
          <a:noFill/>
          <a:ln w="9525"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dirty="0" smtClean="0"/>
              <a:t>Costs can be driven up where long-duration contracts set the clearing price and have their bids inflated through the equivalence methodology because future prices are expected to be lower.*</a:t>
            </a:r>
          </a:p>
          <a:p>
            <a:endParaRPr lang="en-GB" altLang="en-US" dirty="0"/>
          </a:p>
          <a:p>
            <a:endParaRPr lang="en-GB" altLang="en-US" sz="1400" dirty="0" smtClean="0"/>
          </a:p>
          <a:p>
            <a:endParaRPr lang="en-GB" altLang="en-US" dirty="0"/>
          </a:p>
          <a:p>
            <a:endParaRPr lang="en-GB" altLang="en-US" dirty="0" smtClean="0"/>
          </a:p>
          <a:p>
            <a:r>
              <a:rPr lang="en-GB" altLang="en-US" dirty="0"/>
              <a:t>If, in this example, </a:t>
            </a:r>
            <a:r>
              <a:rPr lang="en-GB" altLang="en-US" dirty="0" smtClean="0"/>
              <a:t>the one-year equivalent price of long contracts had been reduced (even though future prices were expected to be lower), the clearing price and CM costs would have been lowered.  However, we may, as a result, inefficiently clear long contracts in the place of short ones.</a:t>
            </a:r>
            <a:endParaRPr lang="en-GB" altLang="en-US" dirty="0"/>
          </a:p>
        </p:txBody>
      </p:sp>
      <p:grpSp>
        <p:nvGrpSpPr>
          <p:cNvPr id="4" name="Group 3"/>
          <p:cNvGrpSpPr/>
          <p:nvPr/>
        </p:nvGrpSpPr>
        <p:grpSpPr>
          <a:xfrm>
            <a:off x="737569" y="3318506"/>
            <a:ext cx="3493738" cy="1371864"/>
            <a:chOff x="737569" y="3339772"/>
            <a:chExt cx="3493738" cy="1371864"/>
          </a:xfrm>
        </p:grpSpPr>
        <p:cxnSp>
          <p:nvCxnSpPr>
            <p:cNvPr id="3" name="Straight Connector 2"/>
            <p:cNvCxnSpPr/>
            <p:nvPr/>
          </p:nvCxnSpPr>
          <p:spPr bwMode="auto">
            <a:xfrm>
              <a:off x="991307" y="3343634"/>
              <a:ext cx="0" cy="110083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rot="16200000">
              <a:off x="2611307" y="2824464"/>
              <a:ext cx="0" cy="324000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Freeform 4"/>
            <p:cNvSpPr/>
            <p:nvPr/>
          </p:nvSpPr>
          <p:spPr bwMode="auto">
            <a:xfrm flipV="1">
              <a:off x="991308" y="3797672"/>
              <a:ext cx="3239999" cy="304801"/>
            </a:xfrm>
            <a:custGeom>
              <a:avLst/>
              <a:gdLst>
                <a:gd name="connsiteX0" fmla="*/ 0 w 2699657"/>
                <a:gd name="connsiteY0" fmla="*/ 740776 h 902858"/>
                <a:gd name="connsiteX1" fmla="*/ 1204685 w 2699657"/>
                <a:gd name="connsiteY1" fmla="*/ 547 h 902858"/>
                <a:gd name="connsiteX2" fmla="*/ 2162628 w 2699657"/>
                <a:gd name="connsiteY2" fmla="*/ 842376 h 902858"/>
                <a:gd name="connsiteX3" fmla="*/ 2699657 w 2699657"/>
                <a:gd name="connsiteY3" fmla="*/ 769804 h 902858"/>
              </a:gdLst>
              <a:ahLst/>
              <a:cxnLst>
                <a:cxn ang="0">
                  <a:pos x="connsiteX0" y="connsiteY0"/>
                </a:cxn>
                <a:cxn ang="0">
                  <a:pos x="connsiteX1" y="connsiteY1"/>
                </a:cxn>
                <a:cxn ang="0">
                  <a:pos x="connsiteX2" y="connsiteY2"/>
                </a:cxn>
                <a:cxn ang="0">
                  <a:pos x="connsiteX3" y="connsiteY3"/>
                </a:cxn>
              </a:cxnLst>
              <a:rect l="l" t="t" r="r" b="b"/>
              <a:pathLst>
                <a:path w="2699657" h="902858">
                  <a:moveTo>
                    <a:pt x="0" y="740776"/>
                  </a:moveTo>
                  <a:cubicBezTo>
                    <a:pt x="422123" y="362195"/>
                    <a:pt x="844247" y="-16386"/>
                    <a:pt x="1204685" y="547"/>
                  </a:cubicBezTo>
                  <a:cubicBezTo>
                    <a:pt x="1565123" y="17480"/>
                    <a:pt x="1913466" y="714167"/>
                    <a:pt x="2162628" y="842376"/>
                  </a:cubicBezTo>
                  <a:cubicBezTo>
                    <a:pt x="2411790" y="970585"/>
                    <a:pt x="2555723" y="870194"/>
                    <a:pt x="2699657" y="769804"/>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cxnSp>
          <p:nvCxnSpPr>
            <p:cNvPr id="7" name="Straight Connector 6"/>
            <p:cNvCxnSpPr/>
            <p:nvPr/>
          </p:nvCxnSpPr>
          <p:spPr bwMode="auto">
            <a:xfrm>
              <a:off x="991307" y="3906522"/>
              <a:ext cx="3240000" cy="0"/>
            </a:xfrm>
            <a:prstGeom prst="line">
              <a:avLst/>
            </a:prstGeom>
            <a:solidFill>
              <a:schemeClr val="bg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736335" y="4463984"/>
              <a:ext cx="1494972" cy="246221"/>
            </a:xfrm>
            <a:prstGeom prst="rect">
              <a:avLst/>
            </a:prstGeom>
            <a:noFill/>
          </p:spPr>
          <p:txBody>
            <a:bodyPr wrap="square" rtlCol="0">
              <a:spAutoFit/>
            </a:bodyPr>
            <a:lstStyle/>
            <a:p>
              <a:pPr algn="r"/>
              <a:r>
                <a:rPr lang="en-GB" sz="1000" dirty="0" smtClean="0"/>
                <a:t>Time</a:t>
              </a:r>
              <a:endParaRPr lang="en-GB" sz="1000" dirty="0"/>
            </a:p>
          </p:txBody>
        </p:sp>
        <p:sp>
          <p:nvSpPr>
            <p:cNvPr id="33" name="TextBox 32"/>
            <p:cNvSpPr txBox="1"/>
            <p:nvPr/>
          </p:nvSpPr>
          <p:spPr>
            <a:xfrm rot="16200000">
              <a:off x="174749" y="3902592"/>
              <a:ext cx="1371864" cy="246223"/>
            </a:xfrm>
            <a:prstGeom prst="rect">
              <a:avLst/>
            </a:prstGeom>
            <a:noFill/>
          </p:spPr>
          <p:txBody>
            <a:bodyPr wrap="square" rtlCol="0">
              <a:spAutoFit/>
            </a:bodyPr>
            <a:lstStyle/>
            <a:p>
              <a:pPr algn="r"/>
              <a:r>
                <a:rPr lang="en-GB" sz="1000" dirty="0" smtClean="0"/>
                <a:t>Capacity price</a:t>
              </a:r>
              <a:endParaRPr lang="en-GB" sz="1000" dirty="0"/>
            </a:p>
          </p:txBody>
        </p:sp>
        <p:sp>
          <p:nvSpPr>
            <p:cNvPr id="34" name="TextBox 33"/>
            <p:cNvSpPr txBox="1"/>
            <p:nvPr/>
          </p:nvSpPr>
          <p:spPr>
            <a:xfrm>
              <a:off x="1495307" y="3523326"/>
              <a:ext cx="1116000" cy="246221"/>
            </a:xfrm>
            <a:prstGeom prst="rect">
              <a:avLst/>
            </a:prstGeom>
            <a:noFill/>
          </p:spPr>
          <p:txBody>
            <a:bodyPr wrap="square" rtlCol="0">
              <a:spAutoFit/>
            </a:bodyPr>
            <a:lstStyle/>
            <a:p>
              <a:pPr algn="ctr"/>
              <a:r>
                <a:rPr lang="en-GB" sz="1000" dirty="0" smtClean="0"/>
                <a:t>Fixed payments</a:t>
              </a:r>
              <a:endParaRPr lang="en-GB" sz="1000" dirty="0"/>
            </a:p>
          </p:txBody>
        </p:sp>
        <p:sp>
          <p:nvSpPr>
            <p:cNvPr id="35" name="TextBox 34"/>
            <p:cNvSpPr txBox="1"/>
            <p:nvPr/>
          </p:nvSpPr>
          <p:spPr>
            <a:xfrm>
              <a:off x="2178335" y="4198243"/>
              <a:ext cx="1933544" cy="246221"/>
            </a:xfrm>
            <a:prstGeom prst="rect">
              <a:avLst/>
            </a:prstGeom>
            <a:noFill/>
          </p:spPr>
          <p:txBody>
            <a:bodyPr wrap="square" rtlCol="0">
              <a:spAutoFit/>
            </a:bodyPr>
            <a:lstStyle/>
            <a:p>
              <a:pPr algn="ctr"/>
              <a:r>
                <a:rPr lang="en-GB" sz="1000" dirty="0" smtClean="0"/>
                <a:t>Estimated variable payments</a:t>
              </a:r>
              <a:endParaRPr lang="en-GB" sz="1000" dirty="0"/>
            </a:p>
          </p:txBody>
        </p:sp>
        <p:cxnSp>
          <p:nvCxnSpPr>
            <p:cNvPr id="10" name="Straight Arrow Connector 9"/>
            <p:cNvCxnSpPr/>
            <p:nvPr/>
          </p:nvCxnSpPr>
          <p:spPr bwMode="auto">
            <a:xfrm>
              <a:off x="2488774" y="3701059"/>
              <a:ext cx="122533" cy="136975"/>
            </a:xfrm>
            <a:prstGeom prst="straightConnector1">
              <a:avLst/>
            </a:prstGeom>
            <a:solidFill>
              <a:schemeClr val="bg1"/>
            </a:solidFill>
            <a:ln w="9525" cap="flat" cmpd="sng" algn="ctr">
              <a:solidFill>
                <a:schemeClr val="tx1"/>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p:nvPr/>
          </p:nvCxnSpPr>
          <p:spPr bwMode="auto">
            <a:xfrm rot="10800000">
              <a:off x="2190924" y="4132576"/>
              <a:ext cx="122533" cy="136975"/>
            </a:xfrm>
            <a:prstGeom prst="straightConnector1">
              <a:avLst/>
            </a:prstGeom>
            <a:solidFill>
              <a:schemeClr val="bg1"/>
            </a:solidFill>
            <a:ln w="9525" cap="flat" cmpd="sng" algn="ctr">
              <a:solidFill>
                <a:schemeClr val="tx1"/>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1" name="Round Single Corner Rectangle 60"/>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62" name="TextBox 61"/>
          <p:cNvSpPr txBox="1"/>
          <p:nvPr/>
        </p:nvSpPr>
        <p:spPr>
          <a:xfrm>
            <a:off x="8820000" y="0"/>
            <a:ext cx="324000" cy="1800000"/>
          </a:xfrm>
          <a:prstGeom prst="rect">
            <a:avLst/>
          </a:prstGeom>
          <a:noFill/>
        </p:spPr>
        <p:txBody>
          <a:bodyPr vert="vert270" wrap="square" tIns="0" bIns="0" rtlCol="0" anchor="ctr">
            <a:noAutofit/>
          </a:bodyPr>
          <a:lstStyle/>
          <a:p>
            <a:pPr algn="ctr"/>
            <a:r>
              <a:rPr lang="en-GB" dirty="0" smtClean="0">
                <a:solidFill>
                  <a:schemeClr val="bg1"/>
                </a:solidFill>
              </a:rPr>
              <a:t>Objective</a:t>
            </a:r>
            <a:endParaRPr lang="en-GB" dirty="0">
              <a:solidFill>
                <a:schemeClr val="bg1"/>
              </a:solidFill>
            </a:endParaRPr>
          </a:p>
        </p:txBody>
      </p:sp>
      <p:grpSp>
        <p:nvGrpSpPr>
          <p:cNvPr id="2" name="Group 1"/>
          <p:cNvGrpSpPr/>
          <p:nvPr/>
        </p:nvGrpSpPr>
        <p:grpSpPr>
          <a:xfrm>
            <a:off x="4955135" y="2894264"/>
            <a:ext cx="3722077" cy="1500443"/>
            <a:chOff x="4955135" y="2670971"/>
            <a:chExt cx="3722077" cy="1500443"/>
          </a:xfrm>
        </p:grpSpPr>
        <p:grpSp>
          <p:nvGrpSpPr>
            <p:cNvPr id="31" name="Group 30"/>
            <p:cNvGrpSpPr/>
            <p:nvPr/>
          </p:nvGrpSpPr>
          <p:grpSpPr>
            <a:xfrm>
              <a:off x="4955135" y="2670971"/>
              <a:ext cx="3610020" cy="1500443"/>
              <a:chOff x="4955135" y="2944021"/>
              <a:chExt cx="3610020" cy="1500443"/>
            </a:xfrm>
          </p:grpSpPr>
          <p:sp>
            <p:nvSpPr>
              <p:cNvPr id="19" name="Rectangle 18"/>
              <p:cNvSpPr/>
              <p:nvPr/>
            </p:nvSpPr>
            <p:spPr bwMode="auto">
              <a:xfrm>
                <a:off x="5201359" y="3589954"/>
                <a:ext cx="2255129" cy="113308"/>
              </a:xfrm>
              <a:prstGeom prst="rect">
                <a:avLst/>
              </a:prstGeom>
              <a:pattFill prst="pct10">
                <a:fgClr>
                  <a:schemeClr val="tx1"/>
                </a:fgClr>
                <a:bgClr>
                  <a:schemeClr val="bg1"/>
                </a:bgClr>
              </a:patt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45" name="TextBox 44"/>
              <p:cNvSpPr txBox="1"/>
              <p:nvPr/>
            </p:nvSpPr>
            <p:spPr>
              <a:xfrm>
                <a:off x="6946385" y="4198243"/>
                <a:ext cx="1494972" cy="246221"/>
              </a:xfrm>
              <a:prstGeom prst="rect">
                <a:avLst/>
              </a:prstGeom>
              <a:noFill/>
            </p:spPr>
            <p:txBody>
              <a:bodyPr wrap="square" rtlCol="0">
                <a:spAutoFit/>
              </a:bodyPr>
              <a:lstStyle/>
              <a:p>
                <a:pPr algn="r"/>
                <a:r>
                  <a:rPr lang="en-GB" sz="1000" dirty="0" smtClean="0"/>
                  <a:t>Capacity</a:t>
                </a:r>
                <a:endParaRPr lang="en-GB" sz="1000" dirty="0"/>
              </a:p>
            </p:txBody>
          </p:sp>
          <p:sp>
            <p:nvSpPr>
              <p:cNvPr id="46" name="TextBox 45"/>
              <p:cNvSpPr txBox="1"/>
              <p:nvPr/>
            </p:nvSpPr>
            <p:spPr>
              <a:xfrm rot="16200000">
                <a:off x="4572837" y="3572541"/>
                <a:ext cx="1010820" cy="246223"/>
              </a:xfrm>
              <a:prstGeom prst="rect">
                <a:avLst/>
              </a:prstGeom>
              <a:noFill/>
            </p:spPr>
            <p:txBody>
              <a:bodyPr wrap="square" rtlCol="0">
                <a:spAutoFit/>
              </a:bodyPr>
              <a:lstStyle/>
              <a:p>
                <a:pPr algn="r"/>
                <a:r>
                  <a:rPr lang="en-GB" sz="1000" dirty="0" smtClean="0"/>
                  <a:t>CM bids</a:t>
                </a:r>
                <a:endParaRPr lang="en-GB" sz="1000" dirty="0"/>
              </a:p>
            </p:txBody>
          </p:sp>
          <p:sp>
            <p:nvSpPr>
              <p:cNvPr id="15" name="Rectangle 14"/>
              <p:cNvSpPr/>
              <p:nvPr/>
            </p:nvSpPr>
            <p:spPr bwMode="auto">
              <a:xfrm>
                <a:off x="5201359" y="4102472"/>
                <a:ext cx="323141" cy="906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48" name="Rectangle 47"/>
              <p:cNvSpPr/>
              <p:nvPr/>
            </p:nvSpPr>
            <p:spPr bwMode="auto">
              <a:xfrm>
                <a:off x="5524501" y="4027634"/>
                <a:ext cx="209550" cy="165512"/>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49" name="Rectangle 48"/>
              <p:cNvSpPr/>
              <p:nvPr/>
            </p:nvSpPr>
            <p:spPr bwMode="auto">
              <a:xfrm>
                <a:off x="5734051" y="4000112"/>
                <a:ext cx="209550" cy="19303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50" name="Rectangle 49"/>
              <p:cNvSpPr/>
              <p:nvPr/>
            </p:nvSpPr>
            <p:spPr bwMode="auto">
              <a:xfrm>
                <a:off x="5943600" y="3963531"/>
                <a:ext cx="679449" cy="229615"/>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51" name="Rectangle 50"/>
              <p:cNvSpPr/>
              <p:nvPr/>
            </p:nvSpPr>
            <p:spPr bwMode="auto">
              <a:xfrm>
                <a:off x="6623050" y="3950072"/>
                <a:ext cx="555626" cy="2430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52" name="Rectangle 51"/>
              <p:cNvSpPr/>
              <p:nvPr/>
            </p:nvSpPr>
            <p:spPr bwMode="auto">
              <a:xfrm>
                <a:off x="7178676" y="3797672"/>
                <a:ext cx="277813" cy="3954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53" name="Rectangle 52"/>
              <p:cNvSpPr/>
              <p:nvPr/>
            </p:nvSpPr>
            <p:spPr bwMode="auto">
              <a:xfrm>
                <a:off x="7456489" y="3701058"/>
                <a:ext cx="195261" cy="492087"/>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54" name="Rectangle 53"/>
              <p:cNvSpPr/>
              <p:nvPr/>
            </p:nvSpPr>
            <p:spPr bwMode="auto">
              <a:xfrm>
                <a:off x="7651751" y="3646436"/>
                <a:ext cx="139700" cy="54671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cxnSp>
            <p:nvCxnSpPr>
              <p:cNvPr id="43" name="Straight Connector 42"/>
              <p:cNvCxnSpPr/>
              <p:nvPr/>
            </p:nvCxnSpPr>
            <p:spPr bwMode="auto">
              <a:xfrm>
                <a:off x="5201357" y="3190243"/>
                <a:ext cx="0" cy="100290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Rectangle 54"/>
              <p:cNvSpPr/>
              <p:nvPr/>
            </p:nvSpPr>
            <p:spPr bwMode="auto">
              <a:xfrm>
                <a:off x="7791451" y="3523326"/>
                <a:ext cx="238124" cy="669819"/>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56" name="Rectangle 55"/>
              <p:cNvSpPr/>
              <p:nvPr/>
            </p:nvSpPr>
            <p:spPr bwMode="auto">
              <a:xfrm>
                <a:off x="7456488" y="3587750"/>
                <a:ext cx="195261" cy="113309"/>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57" name="Rectangle 56"/>
              <p:cNvSpPr/>
              <p:nvPr/>
            </p:nvSpPr>
            <p:spPr bwMode="auto">
              <a:xfrm>
                <a:off x="7651752" y="3495675"/>
                <a:ext cx="139699" cy="150761"/>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58" name="Rectangle 57"/>
              <p:cNvSpPr/>
              <p:nvPr/>
            </p:nvSpPr>
            <p:spPr bwMode="auto">
              <a:xfrm>
                <a:off x="7791451" y="3339772"/>
                <a:ext cx="238124" cy="185738"/>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cxnSp>
            <p:nvCxnSpPr>
              <p:cNvPr id="59" name="Straight Connector 58"/>
              <p:cNvCxnSpPr/>
              <p:nvPr/>
            </p:nvCxnSpPr>
            <p:spPr bwMode="auto">
              <a:xfrm>
                <a:off x="7651751" y="3185145"/>
                <a:ext cx="0" cy="1008000"/>
              </a:xfrm>
              <a:prstGeom prst="line">
                <a:avLst/>
              </a:prstGeom>
              <a:solidFill>
                <a:schemeClr val="bg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flipH="1">
                <a:off x="5201358" y="3701058"/>
                <a:ext cx="2448000" cy="2204"/>
              </a:xfrm>
              <a:prstGeom prst="line">
                <a:avLst/>
              </a:prstGeom>
              <a:solidFill>
                <a:schemeClr val="bg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p:nvPr/>
            </p:nvCxnSpPr>
            <p:spPr bwMode="auto">
              <a:xfrm flipH="1">
                <a:off x="5201358" y="3587750"/>
                <a:ext cx="2448000" cy="2204"/>
              </a:xfrm>
              <a:prstGeom prst="line">
                <a:avLst/>
              </a:prstGeom>
              <a:solidFill>
                <a:schemeClr val="bg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5201357" y="4193145"/>
                <a:ext cx="324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70"/>
              <p:cNvSpPr txBox="1"/>
              <p:nvPr/>
            </p:nvSpPr>
            <p:spPr>
              <a:xfrm>
                <a:off x="6471596" y="2944021"/>
                <a:ext cx="2093559" cy="246221"/>
              </a:xfrm>
              <a:prstGeom prst="rect">
                <a:avLst/>
              </a:prstGeom>
              <a:noFill/>
            </p:spPr>
            <p:txBody>
              <a:bodyPr wrap="square" rtlCol="0">
                <a:spAutoFit/>
              </a:bodyPr>
              <a:lstStyle/>
              <a:p>
                <a:pPr algn="r"/>
                <a:r>
                  <a:rPr lang="en-GB" sz="1000" dirty="0" smtClean="0">
                    <a:solidFill>
                      <a:schemeClr val="accent3"/>
                    </a:solidFill>
                  </a:rPr>
                  <a:t>Uplifts on long duration contracts</a:t>
                </a:r>
                <a:endParaRPr lang="en-GB" sz="1000" dirty="0">
                  <a:solidFill>
                    <a:schemeClr val="accent3"/>
                  </a:solidFill>
                </a:endParaRPr>
              </a:p>
            </p:txBody>
          </p:sp>
          <p:cxnSp>
            <p:nvCxnSpPr>
              <p:cNvPr id="72" name="Straight Arrow Connector 71"/>
              <p:cNvCxnSpPr/>
              <p:nvPr/>
            </p:nvCxnSpPr>
            <p:spPr bwMode="auto">
              <a:xfrm>
                <a:off x="7816057" y="3170945"/>
                <a:ext cx="94456" cy="145830"/>
              </a:xfrm>
              <a:prstGeom prst="straightConnector1">
                <a:avLst/>
              </a:prstGeom>
              <a:solidFill>
                <a:schemeClr val="bg1"/>
              </a:solidFill>
              <a:ln w="9525" cap="flat" cmpd="sng" algn="ctr">
                <a:solidFill>
                  <a:schemeClr val="tx1"/>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5201357" y="3170945"/>
                <a:ext cx="1977317" cy="400110"/>
              </a:xfrm>
              <a:prstGeom prst="rect">
                <a:avLst/>
              </a:prstGeom>
              <a:noFill/>
            </p:spPr>
            <p:txBody>
              <a:bodyPr wrap="square" rtlCol="0">
                <a:spAutoFit/>
              </a:bodyPr>
              <a:lstStyle/>
              <a:p>
                <a:pPr algn="ctr"/>
                <a:r>
                  <a:rPr lang="en-GB" sz="1000" dirty="0" smtClean="0"/>
                  <a:t>Increase in CM costs (a transfer from consumers to generators)</a:t>
                </a:r>
                <a:endParaRPr lang="en-GB" sz="1000" dirty="0"/>
              </a:p>
            </p:txBody>
          </p:sp>
          <p:cxnSp>
            <p:nvCxnSpPr>
              <p:cNvPr id="77" name="Straight Arrow Connector 76"/>
              <p:cNvCxnSpPr/>
              <p:nvPr/>
            </p:nvCxnSpPr>
            <p:spPr bwMode="auto">
              <a:xfrm>
                <a:off x="6821357" y="3523326"/>
                <a:ext cx="79507" cy="126231"/>
              </a:xfrm>
              <a:prstGeom prst="straightConnector1">
                <a:avLst/>
              </a:prstGeom>
              <a:solidFill>
                <a:schemeClr val="bg1"/>
              </a:solidFill>
              <a:ln w="9525" cap="flat" cmpd="sng" algn="ctr">
                <a:solidFill>
                  <a:schemeClr val="tx1"/>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7" name="TextBox 46"/>
            <p:cNvSpPr txBox="1"/>
            <p:nvPr/>
          </p:nvSpPr>
          <p:spPr>
            <a:xfrm>
              <a:off x="7948549" y="3297946"/>
              <a:ext cx="728663" cy="553998"/>
            </a:xfrm>
            <a:prstGeom prst="rect">
              <a:avLst/>
            </a:prstGeom>
            <a:noFill/>
          </p:spPr>
          <p:txBody>
            <a:bodyPr wrap="square" rtlCol="0">
              <a:spAutoFit/>
            </a:bodyPr>
            <a:lstStyle/>
            <a:p>
              <a:pPr algn="ctr"/>
              <a:r>
                <a:rPr lang="en-GB" sz="1000" dirty="0" smtClean="0">
                  <a:solidFill>
                    <a:schemeClr val="accent3"/>
                  </a:solidFill>
                </a:rPr>
                <a:t>Long-duration contracts</a:t>
              </a:r>
              <a:endParaRPr lang="en-GB" sz="1000" dirty="0">
                <a:solidFill>
                  <a:schemeClr val="accent3"/>
                </a:solidFill>
              </a:endParaRPr>
            </a:p>
          </p:txBody>
        </p:sp>
        <p:sp>
          <p:nvSpPr>
            <p:cNvPr id="63" name="TextBox 62"/>
            <p:cNvSpPr txBox="1"/>
            <p:nvPr/>
          </p:nvSpPr>
          <p:spPr>
            <a:xfrm>
              <a:off x="5734051" y="3681790"/>
              <a:ext cx="1722437" cy="246221"/>
            </a:xfrm>
            <a:prstGeom prst="rect">
              <a:avLst/>
            </a:prstGeom>
            <a:noFill/>
          </p:spPr>
          <p:txBody>
            <a:bodyPr wrap="square" rtlCol="0">
              <a:spAutoFit/>
            </a:bodyPr>
            <a:lstStyle/>
            <a:p>
              <a:pPr algn="r"/>
              <a:r>
                <a:rPr lang="en-GB" sz="1000" dirty="0" smtClean="0">
                  <a:solidFill>
                    <a:schemeClr val="bg1"/>
                  </a:solidFill>
                </a:rPr>
                <a:t>Short-duration contracts</a:t>
              </a:r>
              <a:endParaRPr lang="en-GB" sz="1000" dirty="0">
                <a:solidFill>
                  <a:schemeClr val="bg1"/>
                </a:solidFill>
              </a:endParaRPr>
            </a:p>
          </p:txBody>
        </p:sp>
      </p:grpSp>
      <p:sp>
        <p:nvSpPr>
          <p:cNvPr id="6" name="TextBox 5"/>
          <p:cNvSpPr txBox="1"/>
          <p:nvPr/>
        </p:nvSpPr>
        <p:spPr>
          <a:xfrm>
            <a:off x="648586" y="6390166"/>
            <a:ext cx="7073016" cy="400110"/>
          </a:xfrm>
          <a:prstGeom prst="rect">
            <a:avLst/>
          </a:prstGeom>
          <a:noFill/>
        </p:spPr>
        <p:txBody>
          <a:bodyPr wrap="square" rtlCol="0">
            <a:spAutoFit/>
          </a:bodyPr>
          <a:lstStyle/>
          <a:p>
            <a:pPr>
              <a:tabLst>
                <a:tab pos="85725" algn="l"/>
              </a:tabLst>
            </a:pPr>
            <a:r>
              <a:rPr lang="en-GB" sz="1000" dirty="0" smtClean="0"/>
              <a:t>*	In theory, costs can be pushed down where long-duration contracts have their bids reduced because future prices are 	expected to be higher.  However, as discussed later in the pack, this situation is unlikely to arise in practice.</a:t>
            </a:r>
            <a:endParaRPr lang="en-GB" sz="1000" dirty="0"/>
          </a:p>
        </p:txBody>
      </p:sp>
    </p:spTree>
    <p:extLst>
      <p:ext uri="{BB962C8B-B14F-4D97-AF65-F5344CB8AC3E}">
        <p14:creationId xmlns:p14="http://schemas.microsoft.com/office/powerpoint/2010/main" val="3670459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bwMode="auto">
          <a:xfrm flipH="1" flipV="1">
            <a:off x="8820150" y="0"/>
            <a:ext cx="323850" cy="1800000"/>
          </a:xfrm>
          <a:prstGeom prst="round1Rect">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1" name="TextBox 10"/>
          <p:cNvSpPr txBox="1"/>
          <p:nvPr/>
        </p:nvSpPr>
        <p:spPr>
          <a:xfrm>
            <a:off x="8820000" y="0"/>
            <a:ext cx="324000" cy="1800000"/>
          </a:xfrm>
          <a:prstGeom prst="rect">
            <a:avLst/>
          </a:prstGeom>
          <a:noFill/>
        </p:spPr>
        <p:txBody>
          <a:bodyPr vert="vert270" wrap="square" lIns="90000" tIns="0" bIns="0" rtlCol="0" anchor="ctr">
            <a:noAutofit/>
          </a:bodyPr>
          <a:lstStyle/>
          <a:p>
            <a:pPr algn="ctr"/>
            <a:r>
              <a:rPr lang="en-GB" dirty="0" smtClean="0"/>
              <a:t>Future prices</a:t>
            </a:r>
            <a:endParaRPr lang="en-GB" dirty="0"/>
          </a:p>
        </p:txBody>
      </p:sp>
      <p:sp>
        <p:nvSpPr>
          <p:cNvPr id="37895" name="Text Box 7"/>
          <p:cNvSpPr txBox="1">
            <a:spLocks noChangeArrowheads="1"/>
          </p:cNvSpPr>
          <p:nvPr/>
        </p:nvSpPr>
        <p:spPr bwMode="auto">
          <a:xfrm>
            <a:off x="4716463" y="1135740"/>
            <a:ext cx="4041775" cy="495300"/>
          </a:xfrm>
          <a:prstGeom prst="rect">
            <a:avLst/>
          </a:prstGeom>
          <a:solidFill>
            <a:schemeClr val="bg2"/>
          </a:solidFill>
          <a:ln w="9525">
            <a:solidFill>
              <a:schemeClr val="bg2"/>
            </a:solidFill>
            <a:miter lim="800000"/>
            <a:headEnd/>
            <a:tailEnd/>
          </a:ln>
          <a:effectLst/>
          <a:extLst/>
        </p:spPr>
        <p:txBody>
          <a:bodyPr anchor="ctr"/>
          <a:lstStyle/>
          <a:p>
            <a:pPr algn="ctr" eaLnBrk="0" hangingPunct="0">
              <a:spcBef>
                <a:spcPct val="50000"/>
              </a:spcBef>
              <a:spcAft>
                <a:spcPct val="0"/>
              </a:spcAft>
              <a:buClrTx/>
            </a:pPr>
            <a:r>
              <a:rPr lang="en-GB" altLang="en-US" dirty="0"/>
              <a:t>Decentralised long-term trading</a:t>
            </a:r>
          </a:p>
        </p:txBody>
      </p:sp>
      <p:sp>
        <p:nvSpPr>
          <p:cNvPr id="37894" name="Text Box 6"/>
          <p:cNvSpPr txBox="1">
            <a:spLocks noChangeArrowheads="1"/>
          </p:cNvSpPr>
          <p:nvPr/>
        </p:nvSpPr>
        <p:spPr bwMode="auto">
          <a:xfrm>
            <a:off x="468313" y="1126215"/>
            <a:ext cx="4032250" cy="500063"/>
          </a:xfrm>
          <a:prstGeom prst="rect">
            <a:avLst/>
          </a:prstGeom>
          <a:solidFill>
            <a:schemeClr val="bg2"/>
          </a:solidFill>
          <a:ln w="9525">
            <a:solidFill>
              <a:schemeClr val="bg2"/>
            </a:solidFill>
            <a:miter lim="800000"/>
            <a:headEnd/>
            <a:tailEnd/>
          </a:ln>
          <a:effectLst/>
          <a:extLst/>
        </p:spPr>
        <p:txBody>
          <a:bodyPr anchor="ctr"/>
          <a:lstStyle/>
          <a:p>
            <a:pPr algn="ctr"/>
            <a:r>
              <a:rPr lang="en-GB" dirty="0"/>
              <a:t>Centralised capacity auctions</a:t>
            </a:r>
          </a:p>
        </p:txBody>
      </p:sp>
      <p:sp>
        <p:nvSpPr>
          <p:cNvPr id="37890" name="Rectangle 2"/>
          <p:cNvSpPr>
            <a:spLocks noGrp="1" noChangeArrowheads="1"/>
          </p:cNvSpPr>
          <p:nvPr>
            <p:ph type="title"/>
          </p:nvPr>
        </p:nvSpPr>
        <p:spPr>
          <a:xfrm>
            <a:off x="457200" y="222250"/>
            <a:ext cx="8305800" cy="685800"/>
          </a:xfrm>
        </p:spPr>
        <p:txBody>
          <a:bodyPr/>
          <a:lstStyle/>
          <a:p>
            <a:r>
              <a:rPr lang="en-GB" altLang="en-US" dirty="0" smtClean="0"/>
              <a:t>One approach to getting future prices would be to actually create a forward market</a:t>
            </a:r>
            <a:endParaRPr lang="en-GB" altLang="en-US" dirty="0"/>
          </a:p>
        </p:txBody>
      </p:sp>
      <p:sp>
        <p:nvSpPr>
          <p:cNvPr id="37901" name="Rectangle 13"/>
          <p:cNvSpPr>
            <a:spLocks noChangeArrowheads="1"/>
          </p:cNvSpPr>
          <p:nvPr/>
        </p:nvSpPr>
        <p:spPr bwMode="auto">
          <a:xfrm>
            <a:off x="468313" y="1631040"/>
            <a:ext cx="4032250" cy="4392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2"/>
              </a:buClr>
            </a:pPr>
            <a:r>
              <a:rPr lang="en-GB" altLang="en-US" dirty="0" smtClean="0"/>
              <a:t>Under this option, National Grid would effectively hold capacity auctions for more distant delivery years.  Winners would get a capacity contract for the relevant year, or a swap that would in-effect become a capacity contract following the T-4 auction.</a:t>
            </a:r>
          </a:p>
          <a:p>
            <a:pPr>
              <a:buClr>
                <a:schemeClr val="bg2"/>
              </a:buClr>
            </a:pPr>
            <a:r>
              <a:rPr lang="en-GB" altLang="en-US" dirty="0" smtClean="0"/>
              <a:t>Only a fraction of capacity would auctioned, but this would be sufficient to establish market expectations as to future prices.</a:t>
            </a:r>
          </a:p>
          <a:p>
            <a:pPr>
              <a:buClr>
                <a:schemeClr val="bg2"/>
              </a:buClr>
            </a:pPr>
            <a:r>
              <a:rPr lang="en-GB" altLang="en-US" dirty="0" smtClean="0"/>
              <a:t>However:</a:t>
            </a:r>
          </a:p>
          <a:p>
            <a:pPr lvl="1">
              <a:buClr>
                <a:schemeClr val="bg2"/>
              </a:buClr>
            </a:pPr>
            <a:r>
              <a:rPr lang="en-GB" altLang="en-US" sz="1600" dirty="0" smtClean="0"/>
              <a:t>Complicated to implement; and</a:t>
            </a:r>
          </a:p>
          <a:p>
            <a:pPr lvl="1">
              <a:buClr>
                <a:schemeClr val="bg2"/>
              </a:buClr>
            </a:pPr>
            <a:r>
              <a:rPr lang="en-GB" altLang="en-US" sz="1600" dirty="0" smtClean="0"/>
              <a:t>Liquidity may be insufficient to create robust price estimates.</a:t>
            </a:r>
          </a:p>
          <a:p>
            <a:endParaRPr lang="en-GB" altLang="en-US" dirty="0"/>
          </a:p>
        </p:txBody>
      </p:sp>
      <p:sp>
        <p:nvSpPr>
          <p:cNvPr id="37903" name="Rectangle 15"/>
          <p:cNvSpPr>
            <a:spLocks noChangeArrowheads="1"/>
          </p:cNvSpPr>
          <p:nvPr/>
        </p:nvSpPr>
        <p:spPr bwMode="auto">
          <a:xfrm>
            <a:off x="4716463" y="1631040"/>
            <a:ext cx="4041775" cy="4392000"/>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2"/>
              </a:buClr>
            </a:pPr>
            <a:r>
              <a:rPr lang="en-GB" altLang="en-US" dirty="0" smtClean="0"/>
              <a:t>Under this option, market participants would be encouraged to contract for capacity bilaterally, with any such contracts ‘netted off’ the amounts acquired centrally and the associated settlement arrangements.</a:t>
            </a:r>
          </a:p>
          <a:p>
            <a:pPr>
              <a:buClr>
                <a:schemeClr val="bg2"/>
              </a:buClr>
            </a:pPr>
            <a:r>
              <a:rPr lang="en-GB" altLang="en-US" dirty="0" smtClean="0"/>
              <a:t>The prices and durations of these trades would have to be reported centrally.  From this information, it should in theory be possible to build up a picture of prices over the periods traded.</a:t>
            </a:r>
          </a:p>
          <a:p>
            <a:pPr>
              <a:buClr>
                <a:schemeClr val="bg2"/>
              </a:buClr>
            </a:pPr>
            <a:r>
              <a:rPr lang="en-GB" altLang="en-US" dirty="0"/>
              <a:t>However:</a:t>
            </a:r>
          </a:p>
          <a:p>
            <a:pPr lvl="1">
              <a:buClr>
                <a:schemeClr val="bg2"/>
              </a:buClr>
            </a:pPr>
            <a:r>
              <a:rPr lang="en-GB" altLang="en-US" sz="1600" dirty="0" smtClean="0"/>
              <a:t>Netting off values adds to complexity of implementation; and,</a:t>
            </a:r>
          </a:p>
          <a:p>
            <a:pPr lvl="1">
              <a:buClr>
                <a:schemeClr val="bg2"/>
              </a:buClr>
            </a:pPr>
            <a:r>
              <a:rPr lang="en-GB" altLang="en-US" sz="1600" dirty="0" smtClean="0"/>
              <a:t>Liquidity concerns remain.</a:t>
            </a:r>
            <a:endParaRPr lang="en-GB" altLang="en-US" dirty="0" smtClean="0"/>
          </a:p>
        </p:txBody>
      </p:sp>
    </p:spTree>
    <p:extLst>
      <p:ext uri="{BB962C8B-B14F-4D97-AF65-F5344CB8AC3E}">
        <p14:creationId xmlns:p14="http://schemas.microsoft.com/office/powerpoint/2010/main" val="1102157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679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Without actual prices, we must make estimates, varying from rules of thumb to involved modelling</a:t>
            </a:r>
            <a:endParaRPr lang="en-GB" dirty="0"/>
          </a:p>
        </p:txBody>
      </p:sp>
      <p:sp>
        <p:nvSpPr>
          <p:cNvPr id="6" name="AutoShape 11"/>
          <p:cNvSpPr>
            <a:spLocks noChangeArrowheads="1"/>
          </p:cNvSpPr>
          <p:nvPr/>
        </p:nvSpPr>
        <p:spPr bwMode="auto">
          <a:xfrm>
            <a:off x="1546505" y="1162284"/>
            <a:ext cx="1728000" cy="953119"/>
          </a:xfrm>
          <a:prstGeom prst="rect">
            <a:avLst/>
          </a:prstGeom>
          <a:solidFill>
            <a:schemeClr val="bg2"/>
          </a:solidFill>
          <a:ln w="9525">
            <a:solidFill>
              <a:schemeClr val="bg2"/>
            </a:solidFill>
            <a:miter lim="800000"/>
            <a:headEnd/>
            <a:tailEnd/>
          </a:ln>
          <a:effectLst/>
          <a:extLst/>
        </p:spPr>
        <p:txBody>
          <a:bodyPr anchor="ctr"/>
          <a:lstStyle/>
          <a:p>
            <a:pPr algn="ctr"/>
            <a:r>
              <a:rPr lang="en-GB" altLang="en-US" dirty="0"/>
              <a:t>Fully modelled forward curve</a:t>
            </a:r>
          </a:p>
        </p:txBody>
      </p:sp>
      <p:sp>
        <p:nvSpPr>
          <p:cNvPr id="7" name="AutoShape 12"/>
          <p:cNvSpPr>
            <a:spLocks noChangeArrowheads="1"/>
          </p:cNvSpPr>
          <p:nvPr/>
        </p:nvSpPr>
        <p:spPr bwMode="auto">
          <a:xfrm>
            <a:off x="1546504" y="2253685"/>
            <a:ext cx="1728000" cy="1267437"/>
          </a:xfrm>
          <a:prstGeom prst="rect">
            <a:avLst/>
          </a:prstGeom>
          <a:solidFill>
            <a:schemeClr val="bg2"/>
          </a:solidFill>
          <a:ln w="9525">
            <a:solidFill>
              <a:schemeClr val="bg2"/>
            </a:solidFill>
            <a:miter lim="800000"/>
            <a:headEnd/>
            <a:tailEnd/>
          </a:ln>
          <a:effectLst/>
          <a:extLst/>
        </p:spPr>
        <p:txBody>
          <a:bodyPr anchor="ctr"/>
          <a:lstStyle/>
          <a:p>
            <a:pPr algn="ctr"/>
            <a:r>
              <a:rPr lang="en-GB" altLang="en-US" dirty="0"/>
              <a:t>Modelled price adjustment</a:t>
            </a:r>
          </a:p>
        </p:txBody>
      </p:sp>
      <p:sp>
        <p:nvSpPr>
          <p:cNvPr id="9" name="Rectangle 18"/>
          <p:cNvSpPr>
            <a:spLocks noChangeArrowheads="1"/>
          </p:cNvSpPr>
          <p:nvPr/>
        </p:nvSpPr>
        <p:spPr bwMode="auto">
          <a:xfrm>
            <a:off x="3384712" y="1162284"/>
            <a:ext cx="5364000" cy="95311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74638" indent="-274638">
              <a:buClr>
                <a:schemeClr val="bg2"/>
              </a:buClr>
              <a:buFont typeface="Arial" charset="0"/>
              <a:buChar char="●"/>
            </a:pPr>
            <a:r>
              <a:rPr lang="en-GB" altLang="en-US" dirty="0"/>
              <a:t>Fully modelled price forecasts using the DDM and capacity market models.</a:t>
            </a:r>
          </a:p>
        </p:txBody>
      </p:sp>
      <p:sp>
        <p:nvSpPr>
          <p:cNvPr id="10" name="Rectangle 19"/>
          <p:cNvSpPr>
            <a:spLocks noChangeArrowheads="1"/>
          </p:cNvSpPr>
          <p:nvPr/>
        </p:nvSpPr>
        <p:spPr bwMode="auto">
          <a:xfrm>
            <a:off x="3384712" y="2253685"/>
            <a:ext cx="5364000" cy="12674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74638" indent="-274638">
              <a:buClr>
                <a:schemeClr val="bg2"/>
              </a:buClr>
              <a:buFont typeface="Arial" charset="0"/>
              <a:buChar char="●"/>
            </a:pPr>
            <a:r>
              <a:rPr lang="en-GB" altLang="en-US" dirty="0"/>
              <a:t>Rule of thumb price level is adjusted up or down, using published methodology, based on modelled expectation of whether new capacity will be needed.</a:t>
            </a:r>
          </a:p>
        </p:txBody>
      </p:sp>
      <p:sp>
        <p:nvSpPr>
          <p:cNvPr id="16" name="AutoShape 12"/>
          <p:cNvSpPr>
            <a:spLocks noChangeArrowheads="1"/>
          </p:cNvSpPr>
          <p:nvPr/>
        </p:nvSpPr>
        <p:spPr bwMode="auto">
          <a:xfrm>
            <a:off x="1547664" y="3645024"/>
            <a:ext cx="1728000" cy="1620000"/>
          </a:xfrm>
          <a:prstGeom prst="rect">
            <a:avLst/>
          </a:prstGeom>
          <a:solidFill>
            <a:schemeClr val="bg2"/>
          </a:solidFill>
          <a:ln w="9525">
            <a:solidFill>
              <a:schemeClr val="bg2"/>
            </a:solidFill>
            <a:miter lim="800000"/>
            <a:headEnd/>
            <a:tailEnd/>
          </a:ln>
          <a:effectLst/>
          <a:extLst/>
        </p:spPr>
        <p:txBody>
          <a:bodyPr anchor="ctr"/>
          <a:lstStyle/>
          <a:p>
            <a:pPr algn="ctr"/>
            <a:r>
              <a:rPr lang="en-GB" altLang="en-US" dirty="0"/>
              <a:t>Rule of thumb</a:t>
            </a:r>
          </a:p>
        </p:txBody>
      </p:sp>
      <p:sp>
        <p:nvSpPr>
          <p:cNvPr id="17" name="Rectangle 19"/>
          <p:cNvSpPr>
            <a:spLocks noChangeArrowheads="1"/>
          </p:cNvSpPr>
          <p:nvPr/>
        </p:nvSpPr>
        <p:spPr bwMode="auto">
          <a:xfrm>
            <a:off x="3384712" y="3645024"/>
            <a:ext cx="5364000" cy="1620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74638" indent="-274638">
              <a:buClr>
                <a:schemeClr val="bg2"/>
              </a:buClr>
              <a:buFont typeface="Arial" charset="0"/>
              <a:buChar char="●"/>
            </a:pPr>
            <a:r>
              <a:rPr lang="en-GB" altLang="en-US" dirty="0"/>
              <a:t>Future prices are set based on a simple rule.  For example, the future price in all years could be assumed to equal the current estimate of net CONE.</a:t>
            </a:r>
          </a:p>
          <a:p>
            <a:pPr marL="274638" indent="-274638">
              <a:buClr>
                <a:schemeClr val="bg2"/>
              </a:buClr>
              <a:buFont typeface="Arial" charset="0"/>
              <a:buChar char="●"/>
            </a:pPr>
            <a:r>
              <a:rPr lang="en-GB" altLang="en-US" dirty="0"/>
              <a:t>The 2014 and 2015 auctions have effectively assumed that future prices will equal the auction clearing price.</a:t>
            </a:r>
          </a:p>
        </p:txBody>
      </p:sp>
      <p:sp>
        <p:nvSpPr>
          <p:cNvPr id="12" name="Left-Right Arrow 11"/>
          <p:cNvSpPr/>
          <p:nvPr/>
        </p:nvSpPr>
        <p:spPr bwMode="auto">
          <a:xfrm rot="16200000">
            <a:off x="-761800" y="3027199"/>
            <a:ext cx="3468223" cy="415499"/>
          </a:xfrm>
          <a:prstGeom prst="leftRightArrow">
            <a:avLst/>
          </a:prstGeom>
          <a:gradFill flip="none" rotWithShape="1">
            <a:gsLst>
              <a:gs pos="0">
                <a:schemeClr val="bg2"/>
              </a:gs>
              <a:gs pos="100000">
                <a:schemeClr val="accent3"/>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3" name="TextBox 2"/>
          <p:cNvSpPr txBox="1"/>
          <p:nvPr/>
        </p:nvSpPr>
        <p:spPr>
          <a:xfrm>
            <a:off x="468313" y="1162284"/>
            <a:ext cx="1008000" cy="338554"/>
          </a:xfrm>
          <a:prstGeom prst="rect">
            <a:avLst/>
          </a:prstGeom>
          <a:noFill/>
        </p:spPr>
        <p:txBody>
          <a:bodyPr wrap="square" rtlCol="0" anchor="ctr">
            <a:spAutoFit/>
          </a:bodyPr>
          <a:lstStyle/>
          <a:p>
            <a:pPr algn="ctr"/>
            <a:r>
              <a:rPr lang="en-GB" dirty="0" smtClean="0"/>
              <a:t>Complex</a:t>
            </a:r>
            <a:endParaRPr lang="en-GB" dirty="0"/>
          </a:p>
        </p:txBody>
      </p:sp>
      <p:sp>
        <p:nvSpPr>
          <p:cNvPr id="14" name="TextBox 13"/>
          <p:cNvSpPr txBox="1"/>
          <p:nvPr/>
        </p:nvSpPr>
        <p:spPr>
          <a:xfrm>
            <a:off x="468313" y="4969059"/>
            <a:ext cx="1008000" cy="338554"/>
          </a:xfrm>
          <a:prstGeom prst="rect">
            <a:avLst/>
          </a:prstGeom>
          <a:noFill/>
        </p:spPr>
        <p:txBody>
          <a:bodyPr wrap="square" rtlCol="0" anchor="ctr">
            <a:spAutoFit/>
          </a:bodyPr>
          <a:lstStyle/>
          <a:p>
            <a:pPr algn="ctr"/>
            <a:r>
              <a:rPr lang="en-GB" dirty="0" smtClean="0"/>
              <a:t>Simple</a:t>
            </a:r>
            <a:endParaRPr lang="en-GB" dirty="0"/>
          </a:p>
        </p:txBody>
      </p:sp>
      <p:sp>
        <p:nvSpPr>
          <p:cNvPr id="22" name="Round Single Corner Rectangle 21"/>
          <p:cNvSpPr/>
          <p:nvPr/>
        </p:nvSpPr>
        <p:spPr bwMode="auto">
          <a:xfrm flipH="1" flipV="1">
            <a:off x="8820150" y="0"/>
            <a:ext cx="323850" cy="1800000"/>
          </a:xfrm>
          <a:prstGeom prst="round1Rect">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3" name="TextBox 22"/>
          <p:cNvSpPr txBox="1"/>
          <p:nvPr/>
        </p:nvSpPr>
        <p:spPr>
          <a:xfrm>
            <a:off x="8820000" y="0"/>
            <a:ext cx="324000" cy="1800000"/>
          </a:xfrm>
          <a:prstGeom prst="rect">
            <a:avLst/>
          </a:prstGeom>
          <a:noFill/>
        </p:spPr>
        <p:txBody>
          <a:bodyPr vert="vert270" wrap="square" lIns="90000" tIns="0" bIns="0" rtlCol="0" anchor="ctr">
            <a:noAutofit/>
          </a:bodyPr>
          <a:lstStyle/>
          <a:p>
            <a:pPr algn="ctr"/>
            <a:r>
              <a:rPr lang="en-GB" dirty="0" smtClean="0"/>
              <a:t>Future prices</a:t>
            </a:r>
            <a:endParaRPr lang="en-GB" dirty="0"/>
          </a:p>
        </p:txBody>
      </p:sp>
      <p:sp>
        <p:nvSpPr>
          <p:cNvPr id="15" name="Text Box 7"/>
          <p:cNvSpPr txBox="1">
            <a:spLocks noChangeArrowheads="1"/>
          </p:cNvSpPr>
          <p:nvPr/>
        </p:nvSpPr>
        <p:spPr bwMode="auto">
          <a:xfrm>
            <a:off x="468313" y="5462073"/>
            <a:ext cx="8279902" cy="774953"/>
          </a:xfrm>
          <a:prstGeom prst="rect">
            <a:avLst/>
          </a:prstGeom>
          <a:solidFill>
            <a:schemeClr val="bg2"/>
          </a:solidFill>
          <a:ln w="9525">
            <a:solidFill>
              <a:schemeClr val="bg2"/>
            </a:solidFill>
            <a:miter lim="800000"/>
            <a:headEnd/>
            <a:tailEnd/>
          </a:ln>
          <a:effectLst>
            <a:outerShdw blurRad="50800" dist="38100" dir="2700000" algn="tl" rotWithShape="0">
              <a:prstClr val="black">
                <a:alpha val="40000"/>
              </a:prstClr>
            </a:outerShdw>
          </a:effectLst>
          <a:extLst/>
        </p:spPr>
        <p:txBody>
          <a:bodyPr anchor="ctr"/>
          <a:lstStyle>
            <a:defPPr>
              <a:defRPr lang="en-US"/>
            </a:defPPr>
            <a:lvl1pPr algn="ctr"/>
          </a:lstStyle>
          <a:p>
            <a:r>
              <a:rPr lang="en-GB" altLang="en-US" dirty="0" smtClean="0"/>
              <a:t>Additional details on these potential approaches to estimating future prices are included in the Appendix ‘PDE option detail’.</a:t>
            </a:r>
            <a:endParaRPr lang="en-GB" altLang="en-US" dirty="0"/>
          </a:p>
        </p:txBody>
      </p:sp>
    </p:spTree>
    <p:extLst>
      <p:ext uri="{BB962C8B-B14F-4D97-AF65-F5344CB8AC3E}">
        <p14:creationId xmlns:p14="http://schemas.microsoft.com/office/powerpoint/2010/main" val="3549639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 Single Corner Rectangle 39"/>
          <p:cNvSpPr/>
          <p:nvPr/>
        </p:nvSpPr>
        <p:spPr bwMode="auto">
          <a:xfrm flipH="1" flipV="1">
            <a:off x="8820150" y="0"/>
            <a:ext cx="323850" cy="1800000"/>
          </a:xfrm>
          <a:prstGeom prst="round1Rect">
            <a:avLst/>
          </a:prstGeom>
          <a:solidFill>
            <a:schemeClr val="accent3"/>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41" name="TextBox 40"/>
          <p:cNvSpPr txBox="1"/>
          <p:nvPr/>
        </p:nvSpPr>
        <p:spPr>
          <a:xfrm>
            <a:off x="8820150" y="0"/>
            <a:ext cx="324000" cy="1800000"/>
          </a:xfrm>
          <a:prstGeom prst="rect">
            <a:avLst/>
          </a:prstGeom>
          <a:noFill/>
        </p:spPr>
        <p:txBody>
          <a:bodyPr vert="vert270" wrap="square" tIns="0" bIns="0" rtlCol="0" anchor="ctr">
            <a:spAutoFit/>
          </a:bodyPr>
          <a:lstStyle/>
          <a:p>
            <a:pPr algn="ctr"/>
            <a:r>
              <a:rPr lang="en-GB" dirty="0" smtClean="0">
                <a:solidFill>
                  <a:schemeClr val="bg1"/>
                </a:solidFill>
              </a:rPr>
              <a:t>Sensitivity</a:t>
            </a:r>
            <a:endParaRPr lang="en-GB" dirty="0">
              <a:solidFill>
                <a:schemeClr val="bg1"/>
              </a:solidFill>
            </a:endParaRPr>
          </a:p>
        </p:txBody>
      </p:sp>
      <p:sp>
        <p:nvSpPr>
          <p:cNvPr id="2" name="Title 1"/>
          <p:cNvSpPr>
            <a:spLocks noGrp="1"/>
          </p:cNvSpPr>
          <p:nvPr>
            <p:ph type="title"/>
          </p:nvPr>
        </p:nvSpPr>
        <p:spPr/>
        <p:txBody>
          <a:bodyPr/>
          <a:lstStyle/>
          <a:p>
            <a:r>
              <a:rPr lang="en-GB" dirty="0" smtClean="0"/>
              <a:t>Significant price sensitivity to expected over/under-payments requires confidence in our price forecasts</a:t>
            </a:r>
            <a:endParaRPr lang="en-GB" dirty="0"/>
          </a:p>
        </p:txBody>
      </p:sp>
      <p:sp>
        <p:nvSpPr>
          <p:cNvPr id="9" name="Text Box 7"/>
          <p:cNvSpPr txBox="1">
            <a:spLocks noChangeArrowheads="1"/>
          </p:cNvSpPr>
          <p:nvPr/>
        </p:nvSpPr>
        <p:spPr bwMode="auto">
          <a:xfrm>
            <a:off x="4716463" y="1512401"/>
            <a:ext cx="4041775" cy="396000"/>
          </a:xfrm>
          <a:prstGeom prst="rect">
            <a:avLst/>
          </a:prstGeom>
          <a:solidFill>
            <a:schemeClr val="accent3"/>
          </a:solidFill>
          <a:ln w="9525">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smtClean="0">
                <a:solidFill>
                  <a:schemeClr val="bg1"/>
                </a:solidFill>
              </a:rPr>
              <a:t>VPP-like fixed differentials</a:t>
            </a:r>
            <a:endParaRPr lang="en-GB" altLang="en-US" dirty="0">
              <a:solidFill>
                <a:schemeClr val="bg1"/>
              </a:solidFill>
            </a:endParaRPr>
          </a:p>
        </p:txBody>
      </p:sp>
      <p:sp>
        <p:nvSpPr>
          <p:cNvPr id="10" name="Text Box 6"/>
          <p:cNvSpPr txBox="1">
            <a:spLocks noChangeArrowheads="1"/>
          </p:cNvSpPr>
          <p:nvPr/>
        </p:nvSpPr>
        <p:spPr bwMode="auto">
          <a:xfrm>
            <a:off x="468313" y="1512401"/>
            <a:ext cx="4032250" cy="396000"/>
          </a:xfrm>
          <a:prstGeom prst="rect">
            <a:avLst/>
          </a:prstGeom>
          <a:solidFill>
            <a:schemeClr val="accent3"/>
          </a:solidFill>
          <a:ln w="9525">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smtClean="0">
                <a:solidFill>
                  <a:schemeClr val="bg1"/>
                </a:solidFill>
              </a:rPr>
              <a:t>DECC’s proposal</a:t>
            </a:r>
            <a:endParaRPr lang="en-GB" altLang="en-US" dirty="0">
              <a:solidFill>
                <a:schemeClr val="bg1"/>
              </a:solidFill>
            </a:endParaRPr>
          </a:p>
        </p:txBody>
      </p:sp>
      <p:sp>
        <p:nvSpPr>
          <p:cNvPr id="12" name="Rectangle 13"/>
          <p:cNvSpPr>
            <a:spLocks noChangeArrowheads="1"/>
          </p:cNvSpPr>
          <p:nvPr/>
        </p:nvSpPr>
        <p:spPr bwMode="auto">
          <a:xfrm>
            <a:off x="468313" y="1908401"/>
            <a:ext cx="4032250" cy="4387510"/>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accent3"/>
              </a:buClr>
            </a:pPr>
            <a:r>
              <a:rPr lang="en-GB" altLang="en-US" sz="1400" dirty="0" smtClean="0"/>
              <a:t>DECC’s proposal set the one-year equivalent price so that it made up for any expected over/underpayments in future years.</a:t>
            </a:r>
          </a:p>
          <a:p>
            <a:pPr>
              <a:buClr>
                <a:schemeClr val="accent3"/>
              </a:buClr>
            </a:pPr>
            <a:r>
              <a:rPr lang="en-GB" altLang="en-US" sz="1400" dirty="0" smtClean="0"/>
              <a:t>Small deviations from the expected future price led to big changes in the equivalised price. New generation might therefore find itself hemmed in by the modelled prices (which could be significantly different from actual outcomes).</a:t>
            </a:r>
          </a:p>
          <a:p>
            <a:pPr>
              <a:buClr>
                <a:schemeClr val="accent3"/>
              </a:buClr>
            </a:pPr>
            <a:r>
              <a:rPr lang="en-GB" altLang="en-US" sz="1400" dirty="0" smtClean="0"/>
              <a:t>The chart below illustrates how this approach led to widely divergent one-year equivalent prices for long-term contracts prices around the forecast average capacity price.</a:t>
            </a:r>
            <a:endParaRPr lang="en-GB" altLang="en-US" sz="1400" dirty="0"/>
          </a:p>
        </p:txBody>
      </p:sp>
      <p:sp>
        <p:nvSpPr>
          <p:cNvPr id="13" name="Rectangle 15"/>
          <p:cNvSpPr>
            <a:spLocks noChangeArrowheads="1"/>
          </p:cNvSpPr>
          <p:nvPr/>
        </p:nvSpPr>
        <p:spPr bwMode="auto">
          <a:xfrm>
            <a:off x="4716463" y="1908401"/>
            <a:ext cx="4041775" cy="4387510"/>
          </a:xfrm>
          <a:prstGeom prst="rect">
            <a:avLst/>
          </a:prstGeom>
          <a:noFill/>
          <a:ln w="9525" algn="ctr">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accent3"/>
              </a:buClr>
            </a:pPr>
            <a:r>
              <a:rPr lang="en-GB" altLang="en-US" sz="1400" dirty="0" smtClean="0"/>
              <a:t>An alternative approach would be to set fixed £/kW adjustments to the bids of long-duration contracts for the purposes of clearing, e.g. 15-yr contracts always have £1/kW added to their bids when determining clearing.</a:t>
            </a:r>
          </a:p>
          <a:p>
            <a:pPr>
              <a:buClr>
                <a:schemeClr val="accent3"/>
              </a:buClr>
            </a:pPr>
            <a:r>
              <a:rPr lang="en-GB" altLang="en-US" sz="1400" dirty="0" smtClean="0"/>
              <a:t>This approach eliminates the sensitivity of the DECC proposal, allowing new build to potentially clear at a wider range of prices.</a:t>
            </a:r>
          </a:p>
          <a:p>
            <a:pPr>
              <a:buClr>
                <a:schemeClr val="accent3"/>
              </a:buClr>
            </a:pPr>
            <a:r>
              <a:rPr lang="en-GB" altLang="en-US" sz="1400" dirty="0" smtClean="0"/>
              <a:t>However, it ignores completely the changing size of expected over/underpayments and there is no clear basis to inform the setting of an appropriate increment.</a:t>
            </a:r>
          </a:p>
          <a:p>
            <a:pPr>
              <a:buClr>
                <a:schemeClr val="accent3"/>
              </a:buClr>
            </a:pPr>
            <a:endParaRPr lang="en-GB" altLang="en-US" sz="900" dirty="0" smtClean="0"/>
          </a:p>
          <a:p>
            <a:pPr>
              <a:buClr>
                <a:schemeClr val="accent3"/>
              </a:buClr>
            </a:pPr>
            <a:endParaRPr lang="en-GB" altLang="en-US" sz="900" dirty="0" smtClean="0"/>
          </a:p>
          <a:p>
            <a:pPr>
              <a:buClr>
                <a:schemeClr val="accent3"/>
              </a:buClr>
            </a:pPr>
            <a:endParaRPr lang="en-GB" altLang="en-US" sz="1400" dirty="0" smtClean="0"/>
          </a:p>
          <a:p>
            <a:pPr>
              <a:buClr>
                <a:schemeClr val="accent3"/>
              </a:buClr>
            </a:pPr>
            <a:endParaRPr lang="en-GB" altLang="en-US" sz="1400" dirty="0"/>
          </a:p>
          <a:p>
            <a:pPr>
              <a:buClr>
                <a:schemeClr val="accent3"/>
              </a:buClr>
            </a:pPr>
            <a:r>
              <a:rPr lang="en-GB" altLang="en-US" sz="1400" dirty="0" smtClean="0"/>
              <a:t>The current auction design is effectively this approach without the mark-up (mark-down).</a:t>
            </a:r>
          </a:p>
          <a:p>
            <a:pPr marL="0" indent="0">
              <a:buClr>
                <a:schemeClr val="accent3"/>
              </a:buClr>
              <a:buNone/>
            </a:pPr>
            <a:endParaRPr lang="en-GB" altLang="en-US" sz="1400" dirty="0"/>
          </a:p>
        </p:txBody>
      </p:sp>
      <p:sp>
        <p:nvSpPr>
          <p:cNvPr id="15" name="Left-Right Arrow 14"/>
          <p:cNvSpPr/>
          <p:nvPr/>
        </p:nvSpPr>
        <p:spPr bwMode="auto">
          <a:xfrm>
            <a:off x="1620313" y="1131553"/>
            <a:ext cx="5985925" cy="288000"/>
          </a:xfrm>
          <a:prstGeom prst="leftRightArrow">
            <a:avLst/>
          </a:prstGeom>
          <a:gradFill flip="none" rotWithShape="1">
            <a:gsLst>
              <a:gs pos="0">
                <a:schemeClr val="bg2"/>
              </a:gs>
              <a:gs pos="100000">
                <a:schemeClr val="accent3"/>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6" name="TextBox 15"/>
          <p:cNvSpPr txBox="1"/>
          <p:nvPr/>
        </p:nvSpPr>
        <p:spPr>
          <a:xfrm>
            <a:off x="468313" y="1121665"/>
            <a:ext cx="1152000" cy="307777"/>
          </a:xfrm>
          <a:prstGeom prst="rect">
            <a:avLst/>
          </a:prstGeom>
          <a:noFill/>
        </p:spPr>
        <p:txBody>
          <a:bodyPr wrap="square" rtlCol="0">
            <a:spAutoFit/>
          </a:bodyPr>
          <a:lstStyle/>
          <a:p>
            <a:r>
              <a:rPr lang="en-GB" sz="1400" dirty="0" smtClean="0"/>
              <a:t>Sensitive</a:t>
            </a:r>
            <a:endParaRPr lang="en-GB" sz="1400" dirty="0"/>
          </a:p>
        </p:txBody>
      </p:sp>
      <p:sp>
        <p:nvSpPr>
          <p:cNvPr id="17" name="TextBox 16"/>
          <p:cNvSpPr txBox="1"/>
          <p:nvPr/>
        </p:nvSpPr>
        <p:spPr>
          <a:xfrm>
            <a:off x="7606238" y="1121665"/>
            <a:ext cx="1152000" cy="307777"/>
          </a:xfrm>
          <a:prstGeom prst="rect">
            <a:avLst/>
          </a:prstGeom>
          <a:noFill/>
        </p:spPr>
        <p:txBody>
          <a:bodyPr wrap="square" rtlCol="0">
            <a:spAutoFit/>
          </a:bodyPr>
          <a:lstStyle/>
          <a:p>
            <a:pPr algn="r"/>
            <a:r>
              <a:rPr lang="en-GB" sz="1400" dirty="0" smtClean="0"/>
              <a:t>Insensitive</a:t>
            </a:r>
            <a:endParaRPr lang="en-GB" sz="1400" dirty="0"/>
          </a:p>
        </p:txBody>
      </p:sp>
      <p:sp>
        <p:nvSpPr>
          <p:cNvPr id="18" name="Line 400"/>
          <p:cNvSpPr>
            <a:spLocks noChangeShapeType="1"/>
          </p:cNvSpPr>
          <p:nvPr/>
        </p:nvSpPr>
        <p:spPr bwMode="auto">
          <a:xfrm flipV="1">
            <a:off x="879548" y="6208180"/>
            <a:ext cx="3456000" cy="1329"/>
          </a:xfrm>
          <a:prstGeom prst="line">
            <a:avLst/>
          </a:prstGeom>
          <a:noFill/>
          <a:ln w="1587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19" name="Line 400"/>
          <p:cNvSpPr>
            <a:spLocks noChangeShapeType="1"/>
          </p:cNvSpPr>
          <p:nvPr/>
        </p:nvSpPr>
        <p:spPr bwMode="auto">
          <a:xfrm flipV="1">
            <a:off x="879548" y="4797678"/>
            <a:ext cx="0" cy="1410502"/>
          </a:xfrm>
          <a:prstGeom prst="line">
            <a:avLst/>
          </a:prstGeom>
          <a:noFill/>
          <a:ln w="1587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 name="Freeform 4"/>
          <p:cNvSpPr/>
          <p:nvPr/>
        </p:nvSpPr>
        <p:spPr bwMode="auto">
          <a:xfrm>
            <a:off x="974898" y="5216489"/>
            <a:ext cx="3240000" cy="360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cxnSp>
        <p:nvCxnSpPr>
          <p:cNvPr id="7" name="Straight Connector 6"/>
          <p:cNvCxnSpPr/>
          <p:nvPr/>
        </p:nvCxnSpPr>
        <p:spPr bwMode="auto">
          <a:xfrm flipH="1">
            <a:off x="974898" y="5615979"/>
            <a:ext cx="3240000" cy="0"/>
          </a:xfrm>
          <a:prstGeom prst="line">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Freeform 26"/>
          <p:cNvSpPr/>
          <p:nvPr/>
        </p:nvSpPr>
        <p:spPr bwMode="auto">
          <a:xfrm flipV="1">
            <a:off x="974898" y="5655467"/>
            <a:ext cx="3240000" cy="360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8" name="TextBox 7"/>
          <p:cNvSpPr txBox="1"/>
          <p:nvPr/>
        </p:nvSpPr>
        <p:spPr>
          <a:xfrm>
            <a:off x="2493100" y="5963288"/>
            <a:ext cx="1842448" cy="246221"/>
          </a:xfrm>
          <a:prstGeom prst="rect">
            <a:avLst/>
          </a:prstGeom>
          <a:noFill/>
        </p:spPr>
        <p:txBody>
          <a:bodyPr wrap="square" rtlCol="0">
            <a:spAutoFit/>
          </a:bodyPr>
          <a:lstStyle/>
          <a:p>
            <a:pPr algn="r"/>
            <a:r>
              <a:rPr lang="en-GB" sz="1000" dirty="0" smtClean="0"/>
              <a:t>Duration</a:t>
            </a:r>
            <a:endParaRPr lang="en-GB" sz="1000" dirty="0"/>
          </a:p>
        </p:txBody>
      </p:sp>
      <p:sp>
        <p:nvSpPr>
          <p:cNvPr id="28" name="TextBox 27"/>
          <p:cNvSpPr txBox="1"/>
          <p:nvPr/>
        </p:nvSpPr>
        <p:spPr>
          <a:xfrm rot="16200000">
            <a:off x="250162" y="5336113"/>
            <a:ext cx="1012554" cy="246222"/>
          </a:xfrm>
          <a:prstGeom prst="rect">
            <a:avLst/>
          </a:prstGeom>
          <a:noFill/>
        </p:spPr>
        <p:txBody>
          <a:bodyPr wrap="square" rtlCol="0">
            <a:spAutoFit/>
          </a:bodyPr>
          <a:lstStyle/>
          <a:p>
            <a:pPr algn="r"/>
            <a:r>
              <a:rPr lang="en-GB" sz="1000" dirty="0" smtClean="0"/>
              <a:t>Price</a:t>
            </a:r>
            <a:endParaRPr lang="en-GB" sz="1000" dirty="0"/>
          </a:p>
        </p:txBody>
      </p:sp>
      <p:sp>
        <p:nvSpPr>
          <p:cNvPr id="31" name="Line 400"/>
          <p:cNvSpPr>
            <a:spLocks noChangeShapeType="1"/>
          </p:cNvSpPr>
          <p:nvPr/>
        </p:nvSpPr>
        <p:spPr bwMode="auto">
          <a:xfrm flipV="1">
            <a:off x="5024460" y="5714818"/>
            <a:ext cx="3456000" cy="1329"/>
          </a:xfrm>
          <a:prstGeom prst="line">
            <a:avLst/>
          </a:prstGeom>
          <a:noFill/>
          <a:ln w="1587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32" name="Line 400"/>
          <p:cNvSpPr>
            <a:spLocks noChangeShapeType="1"/>
          </p:cNvSpPr>
          <p:nvPr/>
        </p:nvSpPr>
        <p:spPr bwMode="auto">
          <a:xfrm flipV="1">
            <a:off x="5024460" y="4722108"/>
            <a:ext cx="0" cy="994037"/>
          </a:xfrm>
          <a:prstGeom prst="line">
            <a:avLst/>
          </a:prstGeom>
          <a:noFill/>
          <a:ln w="1587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33" name="Freeform 32"/>
          <p:cNvSpPr/>
          <p:nvPr/>
        </p:nvSpPr>
        <p:spPr bwMode="auto">
          <a:xfrm>
            <a:off x="5132460" y="5037440"/>
            <a:ext cx="3240000" cy="216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36" name="TextBox 35"/>
          <p:cNvSpPr txBox="1"/>
          <p:nvPr/>
        </p:nvSpPr>
        <p:spPr>
          <a:xfrm>
            <a:off x="6638012" y="5469926"/>
            <a:ext cx="1842448" cy="246221"/>
          </a:xfrm>
          <a:prstGeom prst="rect">
            <a:avLst/>
          </a:prstGeom>
          <a:noFill/>
        </p:spPr>
        <p:txBody>
          <a:bodyPr wrap="square" rtlCol="0">
            <a:spAutoFit/>
          </a:bodyPr>
          <a:lstStyle/>
          <a:p>
            <a:pPr algn="r"/>
            <a:r>
              <a:rPr lang="en-GB" sz="1000" dirty="0" smtClean="0"/>
              <a:t>Duration</a:t>
            </a:r>
            <a:endParaRPr lang="en-GB" sz="1000" dirty="0"/>
          </a:p>
        </p:txBody>
      </p:sp>
      <p:sp>
        <p:nvSpPr>
          <p:cNvPr id="37" name="TextBox 36"/>
          <p:cNvSpPr txBox="1"/>
          <p:nvPr/>
        </p:nvSpPr>
        <p:spPr>
          <a:xfrm rot="16200000">
            <a:off x="4395074" y="5105275"/>
            <a:ext cx="1012554" cy="246222"/>
          </a:xfrm>
          <a:prstGeom prst="rect">
            <a:avLst/>
          </a:prstGeom>
          <a:noFill/>
        </p:spPr>
        <p:txBody>
          <a:bodyPr wrap="square" rtlCol="0">
            <a:spAutoFit/>
          </a:bodyPr>
          <a:lstStyle/>
          <a:p>
            <a:pPr algn="r"/>
            <a:r>
              <a:rPr lang="en-GB" sz="1000" dirty="0" smtClean="0"/>
              <a:t>Price</a:t>
            </a:r>
            <a:endParaRPr lang="en-GB" sz="1000" dirty="0"/>
          </a:p>
        </p:txBody>
      </p:sp>
      <p:sp>
        <p:nvSpPr>
          <p:cNvPr id="38" name="Freeform 37"/>
          <p:cNvSpPr/>
          <p:nvPr/>
        </p:nvSpPr>
        <p:spPr bwMode="auto">
          <a:xfrm>
            <a:off x="5132460" y="5148896"/>
            <a:ext cx="3240000" cy="216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39" name="Freeform 38"/>
          <p:cNvSpPr/>
          <p:nvPr/>
        </p:nvSpPr>
        <p:spPr bwMode="auto">
          <a:xfrm>
            <a:off x="5132460" y="5260352"/>
            <a:ext cx="3240000" cy="216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30" name="Freeform 29"/>
          <p:cNvSpPr/>
          <p:nvPr/>
        </p:nvSpPr>
        <p:spPr bwMode="auto">
          <a:xfrm>
            <a:off x="974898" y="5416272"/>
            <a:ext cx="3240000" cy="180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34" name="Freeform 33"/>
          <p:cNvSpPr/>
          <p:nvPr/>
        </p:nvSpPr>
        <p:spPr bwMode="auto">
          <a:xfrm flipV="1">
            <a:off x="974898" y="5630393"/>
            <a:ext cx="3240000" cy="180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cxnSp>
        <p:nvCxnSpPr>
          <p:cNvPr id="29" name="Straight Arrow Connector 28"/>
          <p:cNvCxnSpPr/>
          <p:nvPr/>
        </p:nvCxnSpPr>
        <p:spPr bwMode="auto">
          <a:xfrm flipH="1">
            <a:off x="1044314" y="5216489"/>
            <a:ext cx="131812" cy="180000"/>
          </a:xfrm>
          <a:prstGeom prst="straightConnector1">
            <a:avLst/>
          </a:prstGeom>
          <a:solidFill>
            <a:schemeClr val="bg1"/>
          </a:solidFill>
          <a:ln w="9525" cap="flat" cmpd="sng" algn="ctr">
            <a:solidFill>
              <a:schemeClr val="tx1"/>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997872" y="5009324"/>
            <a:ext cx="1977317" cy="246221"/>
          </a:xfrm>
          <a:prstGeom prst="rect">
            <a:avLst/>
          </a:prstGeom>
          <a:noFill/>
        </p:spPr>
        <p:txBody>
          <a:bodyPr wrap="square" rtlCol="0">
            <a:spAutoFit/>
          </a:bodyPr>
          <a:lstStyle/>
          <a:p>
            <a:pPr algn="ctr"/>
            <a:r>
              <a:rPr lang="en-GB" sz="1000" dirty="0" smtClean="0"/>
              <a:t>One-year equivalent prices</a:t>
            </a:r>
            <a:endParaRPr lang="en-GB" sz="1000" dirty="0"/>
          </a:p>
        </p:txBody>
      </p:sp>
      <p:sp>
        <p:nvSpPr>
          <p:cNvPr id="42" name="TextBox 41"/>
          <p:cNvSpPr txBox="1"/>
          <p:nvPr/>
        </p:nvSpPr>
        <p:spPr>
          <a:xfrm>
            <a:off x="2358231" y="5822403"/>
            <a:ext cx="1977317" cy="246221"/>
          </a:xfrm>
          <a:prstGeom prst="rect">
            <a:avLst/>
          </a:prstGeom>
          <a:noFill/>
        </p:spPr>
        <p:txBody>
          <a:bodyPr wrap="square" rtlCol="0">
            <a:spAutoFit/>
          </a:bodyPr>
          <a:lstStyle/>
          <a:p>
            <a:pPr algn="ctr"/>
            <a:r>
              <a:rPr lang="en-GB" sz="1000" dirty="0" smtClean="0"/>
              <a:t>Price paid to 15-year contract</a:t>
            </a:r>
            <a:endParaRPr lang="en-GB" sz="1000" dirty="0"/>
          </a:p>
        </p:txBody>
      </p:sp>
      <p:cxnSp>
        <p:nvCxnSpPr>
          <p:cNvPr id="43" name="Straight Arrow Connector 42"/>
          <p:cNvCxnSpPr/>
          <p:nvPr/>
        </p:nvCxnSpPr>
        <p:spPr bwMode="auto">
          <a:xfrm flipV="1">
            <a:off x="4016416" y="5720393"/>
            <a:ext cx="115746" cy="97938"/>
          </a:xfrm>
          <a:prstGeom prst="straightConnector1">
            <a:avLst/>
          </a:prstGeom>
          <a:solidFill>
            <a:schemeClr val="bg1"/>
          </a:solidFill>
          <a:ln w="9525" cap="flat" cmpd="sng" algn="ctr">
            <a:solidFill>
              <a:schemeClr val="tx1"/>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flipV="1">
            <a:off x="8372460" y="5042994"/>
            <a:ext cx="0" cy="216000"/>
          </a:xfrm>
          <a:prstGeom prst="straightConnector1">
            <a:avLst/>
          </a:prstGeom>
          <a:solidFill>
            <a:schemeClr val="bg1"/>
          </a:solidFill>
          <a:ln w="9525" cap="flat" cmpd="sng" algn="ctr">
            <a:solidFill>
              <a:schemeClr val="tx1"/>
            </a:solidFill>
            <a:prstDash val="solid"/>
            <a:round/>
            <a:headEnd type="arrow" w="sm" len="sm"/>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5132460" y="5037440"/>
            <a:ext cx="3240000" cy="0"/>
          </a:xfrm>
          <a:prstGeom prst="line">
            <a:avLst/>
          </a:prstGeom>
          <a:solidFill>
            <a:schemeClr val="bg1"/>
          </a:solidFill>
          <a:ln w="9525" cap="flat" cmpd="sng" algn="ctr">
            <a:solidFill>
              <a:schemeClr val="accent6"/>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p:cNvSpPr txBox="1"/>
          <p:nvPr/>
        </p:nvSpPr>
        <p:spPr>
          <a:xfrm>
            <a:off x="5024460" y="4797595"/>
            <a:ext cx="3348000" cy="246221"/>
          </a:xfrm>
          <a:prstGeom prst="rect">
            <a:avLst/>
          </a:prstGeom>
          <a:noFill/>
        </p:spPr>
        <p:txBody>
          <a:bodyPr wrap="square" rtlCol="0">
            <a:spAutoFit/>
          </a:bodyPr>
          <a:lstStyle/>
          <a:p>
            <a:pPr algn="ctr"/>
            <a:r>
              <a:rPr lang="en-GB" sz="1000" dirty="0" smtClean="0"/>
              <a:t>A fixed mark-up (-down) is applied to multi-year bids</a:t>
            </a:r>
            <a:endParaRPr lang="en-GB" sz="1000" dirty="0"/>
          </a:p>
        </p:txBody>
      </p:sp>
    </p:spTree>
    <p:extLst>
      <p:ext uri="{BB962C8B-B14F-4D97-AF65-F5344CB8AC3E}">
        <p14:creationId xmlns:p14="http://schemas.microsoft.com/office/powerpoint/2010/main" val="2640145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p:cNvSpPr>
            <a:spLocks noChangeArrowheads="1"/>
          </p:cNvSpPr>
          <p:nvPr/>
        </p:nvSpPr>
        <p:spPr bwMode="auto">
          <a:xfrm>
            <a:off x="468312" y="1628775"/>
            <a:ext cx="8289925" cy="269463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74638" indent="-274638">
              <a:buClr>
                <a:schemeClr val="accent3"/>
              </a:buClr>
              <a:buFont typeface="Arial" charset="0"/>
              <a:buChar char="●"/>
            </a:pPr>
            <a:r>
              <a:rPr lang="en-GB" altLang="en-US" sz="1400" dirty="0"/>
              <a:t>Options to reduce the sensitivity of DECC’s proposal include a proportional reduction of the implied discount/premium, or use of an increased (or increasing) discount rate.</a:t>
            </a:r>
          </a:p>
          <a:p>
            <a:pPr marL="274638" indent="-274638">
              <a:buClr>
                <a:schemeClr val="accent3"/>
              </a:buClr>
              <a:buFont typeface="Arial" charset="0"/>
              <a:buChar char="●"/>
            </a:pPr>
            <a:r>
              <a:rPr lang="en-GB" altLang="en-US" sz="1400" dirty="0"/>
              <a:t>In either case, the resultant equivalised price would not fully account for expected over/underpayments, but might nevertheless be justified on the grounds that future capacity prices are uncertain.</a:t>
            </a:r>
          </a:p>
          <a:p>
            <a:pPr marL="274638" indent="-274638">
              <a:buClr>
                <a:schemeClr val="accent3"/>
              </a:buClr>
              <a:buFont typeface="Arial" charset="0"/>
              <a:buChar char="●"/>
            </a:pPr>
            <a:r>
              <a:rPr lang="en-GB" altLang="en-US" sz="1400" dirty="0"/>
              <a:t>A proportional reduction option would involve only applying a fraction of the discount/premium implied by DECC’s proposal when converting long-term contract prices to an equivalent one-year price.</a:t>
            </a:r>
          </a:p>
          <a:p>
            <a:pPr marL="274638" indent="-274638">
              <a:buClr>
                <a:schemeClr val="accent3"/>
              </a:buClr>
              <a:buFont typeface="Arial" charset="0"/>
              <a:buChar char="●"/>
            </a:pPr>
            <a:r>
              <a:rPr lang="en-GB" altLang="en-US" sz="1400" dirty="0"/>
              <a:t>Under a discount rate option, a similar effect would be achieved by more heavily discounting forecast over/underpayments in distant years.</a:t>
            </a:r>
          </a:p>
        </p:txBody>
      </p:sp>
      <p:sp>
        <p:nvSpPr>
          <p:cNvPr id="2" name="Title 1"/>
          <p:cNvSpPr>
            <a:spLocks noGrp="1"/>
          </p:cNvSpPr>
          <p:nvPr>
            <p:ph type="title"/>
          </p:nvPr>
        </p:nvSpPr>
        <p:spPr/>
        <p:txBody>
          <a:bodyPr/>
          <a:lstStyle/>
          <a:p>
            <a:r>
              <a:rPr lang="en-GB" dirty="0" smtClean="0"/>
              <a:t>There are options that represent a middle ground</a:t>
            </a:r>
            <a:endParaRPr lang="en-GB" dirty="0"/>
          </a:p>
        </p:txBody>
      </p:sp>
      <p:sp>
        <p:nvSpPr>
          <p:cNvPr id="43" name="Line 400"/>
          <p:cNvSpPr>
            <a:spLocks noChangeShapeType="1"/>
          </p:cNvSpPr>
          <p:nvPr/>
        </p:nvSpPr>
        <p:spPr bwMode="auto">
          <a:xfrm flipV="1">
            <a:off x="879548" y="6110118"/>
            <a:ext cx="3456000" cy="1329"/>
          </a:xfrm>
          <a:prstGeom prst="line">
            <a:avLst/>
          </a:prstGeom>
          <a:noFill/>
          <a:ln w="1587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44" name="Line 400"/>
          <p:cNvSpPr>
            <a:spLocks noChangeShapeType="1"/>
          </p:cNvSpPr>
          <p:nvPr/>
        </p:nvSpPr>
        <p:spPr bwMode="auto">
          <a:xfrm flipV="1">
            <a:off x="879548" y="4699616"/>
            <a:ext cx="0" cy="1410502"/>
          </a:xfrm>
          <a:prstGeom prst="line">
            <a:avLst/>
          </a:prstGeom>
          <a:noFill/>
          <a:ln w="1587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45" name="Freeform 44"/>
          <p:cNvSpPr/>
          <p:nvPr/>
        </p:nvSpPr>
        <p:spPr bwMode="auto">
          <a:xfrm>
            <a:off x="974898" y="4963159"/>
            <a:ext cx="3240000" cy="360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cxnSp>
        <p:nvCxnSpPr>
          <p:cNvPr id="46" name="Straight Connector 45"/>
          <p:cNvCxnSpPr/>
          <p:nvPr/>
        </p:nvCxnSpPr>
        <p:spPr bwMode="auto">
          <a:xfrm flipH="1">
            <a:off x="974898" y="5362649"/>
            <a:ext cx="3240000" cy="0"/>
          </a:xfrm>
          <a:prstGeom prst="line">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Freeform 46"/>
          <p:cNvSpPr/>
          <p:nvPr/>
        </p:nvSpPr>
        <p:spPr bwMode="auto">
          <a:xfrm flipV="1">
            <a:off x="974898" y="5402137"/>
            <a:ext cx="3240000" cy="360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48" name="TextBox 47"/>
          <p:cNvSpPr txBox="1"/>
          <p:nvPr/>
        </p:nvSpPr>
        <p:spPr>
          <a:xfrm>
            <a:off x="2493100" y="5865226"/>
            <a:ext cx="1842448" cy="246221"/>
          </a:xfrm>
          <a:prstGeom prst="rect">
            <a:avLst/>
          </a:prstGeom>
          <a:noFill/>
        </p:spPr>
        <p:txBody>
          <a:bodyPr wrap="square" rtlCol="0">
            <a:spAutoFit/>
          </a:bodyPr>
          <a:lstStyle/>
          <a:p>
            <a:pPr algn="r"/>
            <a:r>
              <a:rPr lang="en-GB" sz="1000" dirty="0" smtClean="0"/>
              <a:t>Duration</a:t>
            </a:r>
            <a:endParaRPr lang="en-GB" sz="1000" dirty="0"/>
          </a:p>
        </p:txBody>
      </p:sp>
      <p:sp>
        <p:nvSpPr>
          <p:cNvPr id="49" name="TextBox 48"/>
          <p:cNvSpPr txBox="1"/>
          <p:nvPr/>
        </p:nvSpPr>
        <p:spPr>
          <a:xfrm rot="16200000">
            <a:off x="250162" y="5082783"/>
            <a:ext cx="1012554" cy="246222"/>
          </a:xfrm>
          <a:prstGeom prst="rect">
            <a:avLst/>
          </a:prstGeom>
          <a:noFill/>
        </p:spPr>
        <p:txBody>
          <a:bodyPr wrap="square" rtlCol="0">
            <a:spAutoFit/>
          </a:bodyPr>
          <a:lstStyle/>
          <a:p>
            <a:pPr algn="r"/>
            <a:r>
              <a:rPr lang="en-GB" sz="1000" dirty="0" smtClean="0"/>
              <a:t>Price</a:t>
            </a:r>
            <a:endParaRPr lang="en-GB" sz="1000" dirty="0"/>
          </a:p>
        </p:txBody>
      </p:sp>
      <p:sp>
        <p:nvSpPr>
          <p:cNvPr id="50" name="Freeform 49"/>
          <p:cNvSpPr/>
          <p:nvPr/>
        </p:nvSpPr>
        <p:spPr bwMode="auto">
          <a:xfrm>
            <a:off x="974898" y="5162942"/>
            <a:ext cx="3240000" cy="180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51" name="Freeform 50"/>
          <p:cNvSpPr/>
          <p:nvPr/>
        </p:nvSpPr>
        <p:spPr bwMode="auto">
          <a:xfrm flipV="1">
            <a:off x="974898" y="5377063"/>
            <a:ext cx="3240000" cy="180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52" name="Line 400"/>
          <p:cNvSpPr>
            <a:spLocks noChangeShapeType="1"/>
          </p:cNvSpPr>
          <p:nvPr/>
        </p:nvSpPr>
        <p:spPr bwMode="auto">
          <a:xfrm flipV="1">
            <a:off x="5132460" y="6110118"/>
            <a:ext cx="3456000" cy="1329"/>
          </a:xfrm>
          <a:prstGeom prst="line">
            <a:avLst/>
          </a:prstGeom>
          <a:noFill/>
          <a:ln w="1587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3" name="Line 400"/>
          <p:cNvSpPr>
            <a:spLocks noChangeShapeType="1"/>
          </p:cNvSpPr>
          <p:nvPr/>
        </p:nvSpPr>
        <p:spPr bwMode="auto">
          <a:xfrm flipV="1">
            <a:off x="5132460" y="4699615"/>
            <a:ext cx="0" cy="1411831"/>
          </a:xfrm>
          <a:prstGeom prst="line">
            <a:avLst/>
          </a:prstGeom>
          <a:noFill/>
          <a:ln w="1587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4" name="TextBox 53"/>
          <p:cNvSpPr txBox="1"/>
          <p:nvPr/>
        </p:nvSpPr>
        <p:spPr>
          <a:xfrm>
            <a:off x="6746012" y="5865226"/>
            <a:ext cx="1842448" cy="246221"/>
          </a:xfrm>
          <a:prstGeom prst="rect">
            <a:avLst/>
          </a:prstGeom>
          <a:noFill/>
        </p:spPr>
        <p:txBody>
          <a:bodyPr wrap="square" rtlCol="0">
            <a:spAutoFit/>
          </a:bodyPr>
          <a:lstStyle/>
          <a:p>
            <a:pPr algn="r"/>
            <a:r>
              <a:rPr lang="en-GB" sz="1000" dirty="0" smtClean="0"/>
              <a:t>Duration</a:t>
            </a:r>
            <a:endParaRPr lang="en-GB" sz="1000" dirty="0"/>
          </a:p>
        </p:txBody>
      </p:sp>
      <p:sp>
        <p:nvSpPr>
          <p:cNvPr id="55" name="TextBox 54"/>
          <p:cNvSpPr txBox="1"/>
          <p:nvPr/>
        </p:nvSpPr>
        <p:spPr>
          <a:xfrm rot="16200000">
            <a:off x="4503074" y="5082783"/>
            <a:ext cx="1012554" cy="246222"/>
          </a:xfrm>
          <a:prstGeom prst="rect">
            <a:avLst/>
          </a:prstGeom>
          <a:noFill/>
        </p:spPr>
        <p:txBody>
          <a:bodyPr wrap="square" rtlCol="0">
            <a:spAutoFit/>
          </a:bodyPr>
          <a:lstStyle/>
          <a:p>
            <a:pPr algn="r"/>
            <a:r>
              <a:rPr lang="en-GB" sz="1000" dirty="0" smtClean="0"/>
              <a:t>Price</a:t>
            </a:r>
            <a:endParaRPr lang="en-GB" sz="1000" dirty="0"/>
          </a:p>
        </p:txBody>
      </p:sp>
      <p:sp>
        <p:nvSpPr>
          <p:cNvPr id="56" name="Freeform 55"/>
          <p:cNvSpPr/>
          <p:nvPr/>
        </p:nvSpPr>
        <p:spPr bwMode="auto">
          <a:xfrm>
            <a:off x="5264227" y="4963159"/>
            <a:ext cx="3240000" cy="180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cxnSp>
        <p:nvCxnSpPr>
          <p:cNvPr id="57" name="Straight Connector 56"/>
          <p:cNvCxnSpPr/>
          <p:nvPr/>
        </p:nvCxnSpPr>
        <p:spPr bwMode="auto">
          <a:xfrm flipH="1">
            <a:off x="5264227" y="5362649"/>
            <a:ext cx="3240000" cy="0"/>
          </a:xfrm>
          <a:prstGeom prst="line">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Freeform 57"/>
          <p:cNvSpPr/>
          <p:nvPr/>
        </p:nvSpPr>
        <p:spPr bwMode="auto">
          <a:xfrm flipV="1">
            <a:off x="5264227" y="5582137"/>
            <a:ext cx="3240000" cy="180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59" name="Freeform 58"/>
          <p:cNvSpPr/>
          <p:nvPr/>
        </p:nvSpPr>
        <p:spPr bwMode="auto">
          <a:xfrm>
            <a:off x="5264227" y="5162942"/>
            <a:ext cx="3240000" cy="90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60" name="Freeform 59"/>
          <p:cNvSpPr/>
          <p:nvPr/>
        </p:nvSpPr>
        <p:spPr bwMode="auto">
          <a:xfrm flipV="1">
            <a:off x="5264227" y="5467063"/>
            <a:ext cx="3240000" cy="90000"/>
          </a:xfrm>
          <a:custGeom>
            <a:avLst/>
            <a:gdLst>
              <a:gd name="connsiteX0" fmla="*/ 0 w 3070746"/>
              <a:gd name="connsiteY0" fmla="*/ 0 h 354841"/>
              <a:gd name="connsiteX1" fmla="*/ 764275 w 3070746"/>
              <a:gd name="connsiteY1" fmla="*/ 272955 h 354841"/>
              <a:gd name="connsiteX2" fmla="*/ 3070746 w 3070746"/>
              <a:gd name="connsiteY2" fmla="*/ 354841 h 354841"/>
            </a:gdLst>
            <a:ahLst/>
            <a:cxnLst>
              <a:cxn ang="0">
                <a:pos x="connsiteX0" y="connsiteY0"/>
              </a:cxn>
              <a:cxn ang="0">
                <a:pos x="connsiteX1" y="connsiteY1"/>
              </a:cxn>
              <a:cxn ang="0">
                <a:pos x="connsiteX2" y="connsiteY2"/>
              </a:cxn>
            </a:cxnLst>
            <a:rect l="l" t="t" r="r" b="b"/>
            <a:pathLst>
              <a:path w="3070746" h="354841">
                <a:moveTo>
                  <a:pt x="0" y="0"/>
                </a:moveTo>
                <a:cubicBezTo>
                  <a:pt x="126242" y="106907"/>
                  <a:pt x="252484" y="213815"/>
                  <a:pt x="764275" y="272955"/>
                </a:cubicBezTo>
                <a:cubicBezTo>
                  <a:pt x="1276066" y="332095"/>
                  <a:pt x="2173406" y="343468"/>
                  <a:pt x="3070746" y="354841"/>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4" name="Right Arrow 3"/>
          <p:cNvSpPr/>
          <p:nvPr/>
        </p:nvSpPr>
        <p:spPr bwMode="auto">
          <a:xfrm>
            <a:off x="4401073" y="5110649"/>
            <a:ext cx="504000" cy="504000"/>
          </a:xfrm>
          <a:prstGeom prst="rightArrow">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33" name="Round Single Corner Rectangle 32"/>
          <p:cNvSpPr/>
          <p:nvPr/>
        </p:nvSpPr>
        <p:spPr bwMode="auto">
          <a:xfrm flipH="1" flipV="1">
            <a:off x="8820150" y="0"/>
            <a:ext cx="323850" cy="1800000"/>
          </a:xfrm>
          <a:prstGeom prst="round1Rect">
            <a:avLst/>
          </a:prstGeom>
          <a:solidFill>
            <a:schemeClr val="accent3"/>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34" name="TextBox 33"/>
          <p:cNvSpPr txBox="1"/>
          <p:nvPr/>
        </p:nvSpPr>
        <p:spPr>
          <a:xfrm>
            <a:off x="8820150" y="0"/>
            <a:ext cx="324000" cy="1800000"/>
          </a:xfrm>
          <a:prstGeom prst="rect">
            <a:avLst/>
          </a:prstGeom>
          <a:noFill/>
        </p:spPr>
        <p:txBody>
          <a:bodyPr vert="vert270" wrap="square" tIns="0" bIns="0" rtlCol="0" anchor="ctr">
            <a:spAutoFit/>
          </a:bodyPr>
          <a:lstStyle/>
          <a:p>
            <a:pPr algn="ctr"/>
            <a:r>
              <a:rPr lang="en-GB" dirty="0" smtClean="0">
                <a:solidFill>
                  <a:schemeClr val="bg1"/>
                </a:solidFill>
              </a:rPr>
              <a:t>Sensitivity</a:t>
            </a:r>
            <a:endParaRPr lang="en-GB" dirty="0">
              <a:solidFill>
                <a:schemeClr val="bg1"/>
              </a:solidFill>
            </a:endParaRPr>
          </a:p>
        </p:txBody>
      </p:sp>
      <p:sp>
        <p:nvSpPr>
          <p:cNvPr id="28" name="Left-Right Arrow 27"/>
          <p:cNvSpPr/>
          <p:nvPr/>
        </p:nvSpPr>
        <p:spPr bwMode="auto">
          <a:xfrm>
            <a:off x="1620313" y="1131553"/>
            <a:ext cx="5985925" cy="288000"/>
          </a:xfrm>
          <a:prstGeom prst="leftRightArrow">
            <a:avLst/>
          </a:prstGeom>
          <a:gradFill flip="none" rotWithShape="1">
            <a:gsLst>
              <a:gs pos="0">
                <a:schemeClr val="bg2"/>
              </a:gs>
              <a:gs pos="100000">
                <a:schemeClr val="accent3"/>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9" name="TextBox 28"/>
          <p:cNvSpPr txBox="1"/>
          <p:nvPr/>
        </p:nvSpPr>
        <p:spPr>
          <a:xfrm>
            <a:off x="468313" y="1121665"/>
            <a:ext cx="1152000" cy="307777"/>
          </a:xfrm>
          <a:prstGeom prst="rect">
            <a:avLst/>
          </a:prstGeom>
          <a:noFill/>
        </p:spPr>
        <p:txBody>
          <a:bodyPr wrap="square" rtlCol="0">
            <a:spAutoFit/>
          </a:bodyPr>
          <a:lstStyle/>
          <a:p>
            <a:r>
              <a:rPr lang="en-GB" sz="1400" dirty="0" smtClean="0"/>
              <a:t>Sensitive</a:t>
            </a:r>
            <a:endParaRPr lang="en-GB" sz="1400" dirty="0"/>
          </a:p>
        </p:txBody>
      </p:sp>
      <p:sp>
        <p:nvSpPr>
          <p:cNvPr id="30" name="TextBox 29"/>
          <p:cNvSpPr txBox="1"/>
          <p:nvPr/>
        </p:nvSpPr>
        <p:spPr>
          <a:xfrm>
            <a:off x="7606238" y="1121665"/>
            <a:ext cx="1152000" cy="307777"/>
          </a:xfrm>
          <a:prstGeom prst="rect">
            <a:avLst/>
          </a:prstGeom>
          <a:noFill/>
        </p:spPr>
        <p:txBody>
          <a:bodyPr wrap="square" rtlCol="0">
            <a:spAutoFit/>
          </a:bodyPr>
          <a:lstStyle/>
          <a:p>
            <a:pPr algn="r"/>
            <a:r>
              <a:rPr lang="en-GB" sz="1400" dirty="0" smtClean="0"/>
              <a:t>Insensitive</a:t>
            </a:r>
            <a:endParaRPr lang="en-GB" sz="1400" dirty="0"/>
          </a:p>
        </p:txBody>
      </p:sp>
    </p:spTree>
    <p:extLst>
      <p:ext uri="{BB962C8B-B14F-4D97-AF65-F5344CB8AC3E}">
        <p14:creationId xmlns:p14="http://schemas.microsoft.com/office/powerpoint/2010/main" val="2040531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ingle Corner Rectangle 14"/>
          <p:cNvSpPr/>
          <p:nvPr/>
        </p:nvSpPr>
        <p:spPr bwMode="auto">
          <a:xfrm flipH="1" flipV="1">
            <a:off x="8820150" y="0"/>
            <a:ext cx="323850" cy="1800000"/>
          </a:xfrm>
          <a:prstGeom prst="round1Rect">
            <a:avLst/>
          </a:prstGeom>
          <a:solidFill>
            <a:schemeClr val="accent4"/>
          </a:solidFill>
          <a:ln w="9525"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6" name="TextBox 15"/>
          <p:cNvSpPr txBox="1"/>
          <p:nvPr/>
        </p:nvSpPr>
        <p:spPr>
          <a:xfrm rot="16200000">
            <a:off x="8089428" y="730723"/>
            <a:ext cx="1799999" cy="338554"/>
          </a:xfrm>
          <a:prstGeom prst="rect">
            <a:avLst/>
          </a:prstGeom>
          <a:noFill/>
        </p:spPr>
        <p:txBody>
          <a:bodyPr wrap="square" rtlCol="0">
            <a:spAutoFit/>
          </a:bodyPr>
          <a:lstStyle/>
          <a:p>
            <a:pPr algn="ctr"/>
            <a:r>
              <a:rPr lang="en-GB" dirty="0" smtClean="0"/>
              <a:t>Hedging</a:t>
            </a:r>
            <a:endParaRPr lang="en-GB" dirty="0"/>
          </a:p>
        </p:txBody>
      </p:sp>
      <p:sp>
        <p:nvSpPr>
          <p:cNvPr id="2" name="Title 1"/>
          <p:cNvSpPr>
            <a:spLocks noGrp="1"/>
          </p:cNvSpPr>
          <p:nvPr>
            <p:ph type="title"/>
          </p:nvPr>
        </p:nvSpPr>
        <p:spPr/>
        <p:txBody>
          <a:bodyPr/>
          <a:lstStyle/>
          <a:p>
            <a:r>
              <a:rPr lang="en-GB" dirty="0" smtClean="0"/>
              <a:t>Long-duration contracts provide price certainty while limiting our ability to take up cheaper capacity in future</a:t>
            </a:r>
            <a:endParaRPr lang="en-GB" dirty="0"/>
          </a:p>
        </p:txBody>
      </p:sp>
      <p:sp>
        <p:nvSpPr>
          <p:cNvPr id="14" name="Rectangle 13"/>
          <p:cNvSpPr>
            <a:spLocks noChangeArrowheads="1"/>
          </p:cNvSpPr>
          <p:nvPr/>
        </p:nvSpPr>
        <p:spPr bwMode="auto">
          <a:xfrm>
            <a:off x="468312" y="1162282"/>
            <a:ext cx="8279903" cy="2232000"/>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accent4"/>
              </a:buClr>
            </a:pPr>
            <a:r>
              <a:rPr lang="en-GB" altLang="en-US" dirty="0" smtClean="0"/>
              <a:t>DECC’s proposed equivalence methodology ensured that payments for long- and short-duration contracts were equal given a specific profile of future capacity prices.</a:t>
            </a:r>
          </a:p>
          <a:p>
            <a:pPr>
              <a:buClr>
                <a:schemeClr val="accent4"/>
              </a:buClr>
            </a:pPr>
            <a:r>
              <a:rPr lang="en-GB" altLang="en-US" dirty="0" smtClean="0"/>
              <a:t>However, there is significant uncertainty regarding future prices and, as a result, the Government may be naturally inclined towards or away from long-duration contracts.</a:t>
            </a:r>
          </a:p>
          <a:p>
            <a:pPr>
              <a:buClr>
                <a:schemeClr val="accent4"/>
              </a:buClr>
            </a:pPr>
            <a:r>
              <a:rPr lang="en-GB" altLang="en-US" dirty="0" smtClean="0"/>
              <a:t>The key determinants of the Government's preference would depend on:</a:t>
            </a:r>
          </a:p>
          <a:p>
            <a:pPr lvl="1">
              <a:buClr>
                <a:schemeClr val="accent4"/>
              </a:buClr>
            </a:pPr>
            <a:r>
              <a:rPr lang="en-GB" altLang="en-US" sz="1600" dirty="0" smtClean="0"/>
              <a:t>The probabilistic distribution of future prices; and</a:t>
            </a:r>
          </a:p>
          <a:p>
            <a:pPr lvl="1">
              <a:buClr>
                <a:schemeClr val="accent4"/>
              </a:buClr>
            </a:pPr>
            <a:r>
              <a:rPr lang="en-GB" altLang="en-US" sz="1600" dirty="0" smtClean="0"/>
              <a:t>Its preferences regarding risk.</a:t>
            </a:r>
            <a:endParaRPr lang="en-GB" altLang="en-US" sz="1600" dirty="0"/>
          </a:p>
        </p:txBody>
      </p:sp>
      <p:sp>
        <p:nvSpPr>
          <p:cNvPr id="7" name="AutoShape 9"/>
          <p:cNvSpPr>
            <a:spLocks noChangeArrowheads="1"/>
          </p:cNvSpPr>
          <p:nvPr/>
        </p:nvSpPr>
        <p:spPr bwMode="auto">
          <a:xfrm>
            <a:off x="468313" y="3506863"/>
            <a:ext cx="1800225" cy="1332000"/>
          </a:xfrm>
          <a:prstGeom prst="homePlate">
            <a:avLst>
              <a:gd name="adj" fmla="val 34700"/>
            </a:avLst>
          </a:prstGeom>
          <a:solidFill>
            <a:schemeClr val="accent4"/>
          </a:solidFill>
          <a:ln w="9525" algn="ctr">
            <a:solidFill>
              <a:schemeClr val="accent4"/>
            </a:solidFill>
            <a:miter lim="800000"/>
            <a:headEnd/>
            <a:tailEnd/>
          </a:ln>
          <a:effectLst/>
          <a:extLst/>
        </p:spPr>
        <p:txBody>
          <a:bodyPr anchor="ctr"/>
          <a:lstStyle/>
          <a:p>
            <a:pPr eaLnBrk="0" hangingPunct="0">
              <a:spcBef>
                <a:spcPct val="50000"/>
              </a:spcBef>
              <a:spcAft>
                <a:spcPct val="0"/>
              </a:spcAft>
              <a:buClrTx/>
            </a:pPr>
            <a:r>
              <a:rPr lang="en-GB" altLang="en-US" dirty="0" smtClean="0"/>
              <a:t>Distribution</a:t>
            </a:r>
            <a:endParaRPr lang="en-GB" altLang="en-US" dirty="0"/>
          </a:p>
        </p:txBody>
      </p:sp>
      <p:sp>
        <p:nvSpPr>
          <p:cNvPr id="8" name="AutoShape 11"/>
          <p:cNvSpPr>
            <a:spLocks noChangeArrowheads="1"/>
          </p:cNvSpPr>
          <p:nvPr/>
        </p:nvSpPr>
        <p:spPr bwMode="auto">
          <a:xfrm>
            <a:off x="468313" y="4951444"/>
            <a:ext cx="1800225" cy="1332000"/>
          </a:xfrm>
          <a:prstGeom prst="homePlate">
            <a:avLst>
              <a:gd name="adj" fmla="val 34700"/>
            </a:avLst>
          </a:prstGeom>
          <a:solidFill>
            <a:schemeClr val="accent4"/>
          </a:solidFill>
          <a:ln w="9525" algn="ctr">
            <a:solidFill>
              <a:schemeClr val="accent4"/>
            </a:solidFill>
            <a:miter lim="800000"/>
            <a:headEnd/>
            <a:tailEnd/>
          </a:ln>
          <a:effectLst/>
          <a:extLst/>
        </p:spPr>
        <p:txBody>
          <a:bodyPr anchor="ctr"/>
          <a:lstStyle/>
          <a:p>
            <a:pPr eaLnBrk="0" hangingPunct="0">
              <a:spcBef>
                <a:spcPct val="50000"/>
              </a:spcBef>
              <a:spcAft>
                <a:spcPct val="0"/>
              </a:spcAft>
              <a:buClrTx/>
            </a:pPr>
            <a:r>
              <a:rPr lang="en-GB" altLang="en-US" dirty="0" smtClean="0"/>
              <a:t>Risk preferences</a:t>
            </a:r>
            <a:endParaRPr lang="en-GB" altLang="en-US" dirty="0"/>
          </a:p>
        </p:txBody>
      </p:sp>
      <p:sp>
        <p:nvSpPr>
          <p:cNvPr id="12" name="Rectangle 17"/>
          <p:cNvSpPr>
            <a:spLocks noChangeArrowheads="1"/>
          </p:cNvSpPr>
          <p:nvPr/>
        </p:nvSpPr>
        <p:spPr bwMode="auto">
          <a:xfrm>
            <a:off x="2339975" y="3506863"/>
            <a:ext cx="6408738" cy="1332000"/>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74638" indent="-274638">
              <a:buClr>
                <a:schemeClr val="accent4"/>
              </a:buClr>
              <a:buFont typeface="Arial" charset="0"/>
              <a:buChar char="●"/>
            </a:pPr>
            <a:r>
              <a:rPr lang="en-GB" altLang="en-US" dirty="0"/>
              <a:t>Even if risk-neutral, the Government might prefer long or short contracts depending on the skew of the price distribution.</a:t>
            </a:r>
          </a:p>
          <a:p>
            <a:pPr marL="274638" indent="-274638">
              <a:buClr>
                <a:schemeClr val="accent4"/>
              </a:buClr>
              <a:buFont typeface="Arial" charset="0"/>
              <a:buChar char="●"/>
            </a:pPr>
            <a:r>
              <a:rPr lang="en-GB" altLang="en-US" dirty="0"/>
              <a:t>For example, if the distribution were skewed towards significant future price increases, the Government might be better off, in expectation, if it entered into long-term contracts now.</a:t>
            </a:r>
          </a:p>
        </p:txBody>
      </p:sp>
      <p:sp>
        <p:nvSpPr>
          <p:cNvPr id="13" name="Rectangle 18"/>
          <p:cNvSpPr>
            <a:spLocks noChangeArrowheads="1"/>
          </p:cNvSpPr>
          <p:nvPr/>
        </p:nvSpPr>
        <p:spPr bwMode="auto">
          <a:xfrm>
            <a:off x="2339975" y="4951444"/>
            <a:ext cx="6408738" cy="1332000"/>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74638" indent="-274638">
              <a:buClr>
                <a:schemeClr val="accent4"/>
              </a:buClr>
              <a:buFont typeface="Arial" charset="0"/>
              <a:buChar char="●"/>
            </a:pPr>
            <a:r>
              <a:rPr lang="en-GB" altLang="en-US" dirty="0"/>
              <a:t>Risk aversion might also encourage the use of long-duration contracts, since these contracts provide certainty over future payments.</a:t>
            </a:r>
          </a:p>
          <a:p>
            <a:pPr marL="274638" indent="-274638">
              <a:buClr>
                <a:schemeClr val="accent4"/>
              </a:buClr>
              <a:buFont typeface="Arial" charset="0"/>
              <a:buChar char="●"/>
            </a:pPr>
            <a:r>
              <a:rPr lang="en-GB" altLang="en-US" dirty="0"/>
              <a:t>The Government might consider risk-averse procurement to be an accurate reflection of end consumers preferences.</a:t>
            </a:r>
          </a:p>
        </p:txBody>
      </p:sp>
    </p:spTree>
    <p:extLst>
      <p:ext uri="{BB962C8B-B14F-4D97-AF65-F5344CB8AC3E}">
        <p14:creationId xmlns:p14="http://schemas.microsoft.com/office/powerpoint/2010/main" val="4144935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Analysis to quantify this value/cost would involve probabilistic modelling of future capacity prices</a:t>
            </a:r>
            <a:endParaRPr lang="en-GB" dirty="0"/>
          </a:p>
        </p:txBody>
      </p:sp>
      <p:sp>
        <p:nvSpPr>
          <p:cNvPr id="14" name="Rectangle 13"/>
          <p:cNvSpPr>
            <a:spLocks noChangeArrowheads="1"/>
          </p:cNvSpPr>
          <p:nvPr/>
        </p:nvSpPr>
        <p:spPr bwMode="auto">
          <a:xfrm>
            <a:off x="468312" y="1162280"/>
            <a:ext cx="8279903" cy="3420000"/>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4638" indent="-274638">
              <a:buClr>
                <a:schemeClr val="accent4"/>
              </a:buClr>
              <a:buFont typeface="Arial" charset="0"/>
              <a:buChar char="●"/>
            </a:pPr>
            <a:r>
              <a:rPr lang="en-GB" altLang="en-US" dirty="0"/>
              <a:t>A range of future capacity price scenarios would be generated and assigned probabilities.</a:t>
            </a:r>
          </a:p>
          <a:p>
            <a:pPr marL="274638" indent="-274638">
              <a:buClr>
                <a:schemeClr val="accent4"/>
              </a:buClr>
              <a:buFont typeface="Arial" charset="0"/>
              <a:buChar char="●"/>
            </a:pPr>
            <a:r>
              <a:rPr lang="en-GB" altLang="en-US" dirty="0"/>
              <a:t>In each scenario, costs would be assessed for both long- and short-duration contracts.  Using the probabilities of these scenarios, the expected change in costs from long- or short-contracting can then be calculated.</a:t>
            </a:r>
          </a:p>
          <a:p>
            <a:pPr marL="274638" indent="-274638">
              <a:buClr>
                <a:schemeClr val="accent4"/>
              </a:buClr>
              <a:buFont typeface="Arial" charset="0"/>
              <a:buChar char="●"/>
            </a:pPr>
            <a:r>
              <a:rPr lang="en-GB" altLang="en-US" dirty="0"/>
              <a:t>If risk aversion were also to be included, one would also need to define the Government's (or consumers’) willingness to pay for cost </a:t>
            </a:r>
            <a:r>
              <a:rPr lang="en-GB" altLang="en-US" dirty="0" smtClean="0"/>
              <a:t>certainty.</a:t>
            </a:r>
            <a:endParaRPr lang="en-GB" altLang="en-US" dirty="0"/>
          </a:p>
          <a:p>
            <a:pPr marL="274638" indent="-274638">
              <a:buClr>
                <a:schemeClr val="accent4"/>
              </a:buClr>
              <a:buFont typeface="Arial" charset="0"/>
              <a:buChar char="●"/>
            </a:pPr>
            <a:r>
              <a:rPr lang="en-GB" altLang="en-US" dirty="0"/>
              <a:t>This would be a complicated (and potentially controversial) piece of analysis, </a:t>
            </a:r>
            <a:r>
              <a:rPr lang="en-GB" altLang="en-US" dirty="0" smtClean="0"/>
              <a:t>with wider applicability to decisions in which the Government choses to take on, or avoid, risk on behalf of consumers.</a:t>
            </a:r>
          </a:p>
          <a:p>
            <a:pPr marL="274638" indent="-274638">
              <a:buClr>
                <a:schemeClr val="accent4"/>
              </a:buClr>
              <a:buFont typeface="Arial" charset="0"/>
              <a:buChar char="●"/>
            </a:pPr>
            <a:r>
              <a:rPr lang="en-GB" altLang="en-US" dirty="0" smtClean="0"/>
              <a:t>As a result, although it </a:t>
            </a:r>
            <a:r>
              <a:rPr lang="en-GB" altLang="en-US" dirty="0"/>
              <a:t>needn’t necessarily be updated for every </a:t>
            </a:r>
            <a:r>
              <a:rPr lang="en-GB" altLang="en-US" dirty="0" smtClean="0"/>
              <a:t>auction, it shouldn’t be entered into lightly.</a:t>
            </a:r>
            <a:endParaRPr lang="en-GB" altLang="en-US" dirty="0"/>
          </a:p>
        </p:txBody>
      </p:sp>
      <p:sp>
        <p:nvSpPr>
          <p:cNvPr id="7" name="Line 400"/>
          <p:cNvSpPr>
            <a:spLocks noChangeShapeType="1"/>
          </p:cNvSpPr>
          <p:nvPr/>
        </p:nvSpPr>
        <p:spPr bwMode="auto">
          <a:xfrm flipV="1">
            <a:off x="3005583" y="6271414"/>
            <a:ext cx="3456000" cy="1373"/>
          </a:xfrm>
          <a:prstGeom prst="line">
            <a:avLst/>
          </a:prstGeom>
          <a:noFill/>
          <a:ln w="1587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8" name="Line 400"/>
          <p:cNvSpPr>
            <a:spLocks noChangeShapeType="1"/>
          </p:cNvSpPr>
          <p:nvPr/>
        </p:nvSpPr>
        <p:spPr bwMode="auto">
          <a:xfrm flipV="1">
            <a:off x="3005583" y="5017086"/>
            <a:ext cx="0" cy="1255701"/>
          </a:xfrm>
          <a:prstGeom prst="line">
            <a:avLst/>
          </a:prstGeom>
          <a:noFill/>
          <a:ln w="15875">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nvGrpSpPr>
          <p:cNvPr id="10" name="Group 9"/>
          <p:cNvGrpSpPr/>
          <p:nvPr/>
        </p:nvGrpSpPr>
        <p:grpSpPr>
          <a:xfrm>
            <a:off x="3097271" y="5178379"/>
            <a:ext cx="3243175" cy="1053308"/>
            <a:chOff x="3097271" y="4233346"/>
            <a:chExt cx="3243175" cy="1864914"/>
          </a:xfrm>
        </p:grpSpPr>
        <p:grpSp>
          <p:nvGrpSpPr>
            <p:cNvPr id="6" name="Group 5"/>
            <p:cNvGrpSpPr/>
            <p:nvPr/>
          </p:nvGrpSpPr>
          <p:grpSpPr>
            <a:xfrm>
              <a:off x="3097271" y="4590432"/>
              <a:ext cx="3243175" cy="1507828"/>
              <a:chOff x="2943226" y="4249350"/>
              <a:chExt cx="3243175" cy="1459706"/>
            </a:xfrm>
          </p:grpSpPr>
          <p:sp>
            <p:nvSpPr>
              <p:cNvPr id="3" name="Freeform 2"/>
              <p:cNvSpPr/>
              <p:nvPr/>
            </p:nvSpPr>
            <p:spPr bwMode="auto">
              <a:xfrm>
                <a:off x="2946401" y="4260325"/>
                <a:ext cx="3240000" cy="1440000"/>
              </a:xfrm>
              <a:custGeom>
                <a:avLst/>
                <a:gdLst>
                  <a:gd name="connsiteX0" fmla="*/ 0 w 2994660"/>
                  <a:gd name="connsiteY0" fmla="*/ 1470660 h 1470660"/>
                  <a:gd name="connsiteX1" fmla="*/ 1219200 w 2994660"/>
                  <a:gd name="connsiteY1" fmla="*/ 563880 h 1470660"/>
                  <a:gd name="connsiteX2" fmla="*/ 2994660 w 2994660"/>
                  <a:gd name="connsiteY2" fmla="*/ 0 h 1470660"/>
                </a:gdLst>
                <a:ahLst/>
                <a:cxnLst>
                  <a:cxn ang="0">
                    <a:pos x="connsiteX0" y="connsiteY0"/>
                  </a:cxn>
                  <a:cxn ang="0">
                    <a:pos x="connsiteX1" y="connsiteY1"/>
                  </a:cxn>
                  <a:cxn ang="0">
                    <a:pos x="connsiteX2" y="connsiteY2"/>
                  </a:cxn>
                </a:cxnLst>
                <a:rect l="l" t="t" r="r" b="b"/>
                <a:pathLst>
                  <a:path w="2994660" h="1470660">
                    <a:moveTo>
                      <a:pt x="0" y="1470660"/>
                    </a:moveTo>
                    <a:cubicBezTo>
                      <a:pt x="360045" y="1139825"/>
                      <a:pt x="720090" y="808990"/>
                      <a:pt x="1219200" y="563880"/>
                    </a:cubicBezTo>
                    <a:cubicBezTo>
                      <a:pt x="1718310" y="318770"/>
                      <a:pt x="2356485" y="159385"/>
                      <a:pt x="2994660" y="0"/>
                    </a:cubicBezTo>
                  </a:path>
                </a:pathLst>
              </a:custGeom>
              <a:noFill/>
              <a:ln w="9525" cap="flat" cmpd="sng" algn="ctr">
                <a:solidFill>
                  <a:srgbClr val="E83F35"/>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grpSp>
            <p:nvGrpSpPr>
              <p:cNvPr id="5" name="Group 4"/>
              <p:cNvGrpSpPr/>
              <p:nvPr/>
            </p:nvGrpSpPr>
            <p:grpSpPr>
              <a:xfrm>
                <a:off x="2943226" y="4249350"/>
                <a:ext cx="1749175" cy="1459706"/>
                <a:chOff x="4122488" y="3029585"/>
                <a:chExt cx="1749175" cy="1459706"/>
              </a:xfrm>
            </p:grpSpPr>
            <p:sp>
              <p:nvSpPr>
                <p:cNvPr id="4" name="Rectangle 3"/>
                <p:cNvSpPr/>
                <p:nvPr/>
              </p:nvSpPr>
              <p:spPr bwMode="auto">
                <a:xfrm>
                  <a:off x="4125663" y="3029585"/>
                  <a:ext cx="1746000" cy="14508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224"/>
                <a:stretch/>
              </p:blipFill>
              <p:spPr bwMode="auto">
                <a:xfrm>
                  <a:off x="4122488" y="3038316"/>
                  <a:ext cx="174752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1" name="Freeform 20"/>
            <p:cNvSpPr/>
            <p:nvPr/>
          </p:nvSpPr>
          <p:spPr bwMode="auto">
            <a:xfrm>
              <a:off x="4841846" y="4933331"/>
              <a:ext cx="1498600" cy="223243"/>
            </a:xfrm>
            <a:custGeom>
              <a:avLst/>
              <a:gdLst>
                <a:gd name="connsiteX0" fmla="*/ 0 w 1498600"/>
                <a:gd name="connsiteY0" fmla="*/ 73243 h 216118"/>
                <a:gd name="connsiteX1" fmla="*/ 527050 w 1498600"/>
                <a:gd name="connsiteY1" fmla="*/ 6568 h 216118"/>
                <a:gd name="connsiteX2" fmla="*/ 1498600 w 1498600"/>
                <a:gd name="connsiteY2" fmla="*/ 216118 h 216118"/>
              </a:gdLst>
              <a:ahLst/>
              <a:cxnLst>
                <a:cxn ang="0">
                  <a:pos x="connsiteX0" y="connsiteY0"/>
                </a:cxn>
                <a:cxn ang="0">
                  <a:pos x="connsiteX1" y="connsiteY1"/>
                </a:cxn>
                <a:cxn ang="0">
                  <a:pos x="connsiteX2" y="connsiteY2"/>
                </a:cxn>
              </a:cxnLst>
              <a:rect l="l" t="t" r="r" b="b"/>
              <a:pathLst>
                <a:path w="1498600" h="216118">
                  <a:moveTo>
                    <a:pt x="0" y="73243"/>
                  </a:moveTo>
                  <a:cubicBezTo>
                    <a:pt x="138641" y="27999"/>
                    <a:pt x="277283" y="-17245"/>
                    <a:pt x="527050" y="6568"/>
                  </a:cubicBezTo>
                  <a:cubicBezTo>
                    <a:pt x="776817" y="30380"/>
                    <a:pt x="1137708" y="123249"/>
                    <a:pt x="1498600" y="216118"/>
                  </a:cubicBezTo>
                </a:path>
              </a:pathLst>
            </a:custGeom>
            <a:noFill/>
            <a:ln w="9525" cap="flat" cmpd="sng" algn="ctr">
              <a:solidFill>
                <a:srgbClr val="E83F35"/>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2" name="Freeform 21"/>
            <p:cNvSpPr/>
            <p:nvPr/>
          </p:nvSpPr>
          <p:spPr bwMode="auto">
            <a:xfrm>
              <a:off x="4854546" y="4233346"/>
              <a:ext cx="1485900" cy="770722"/>
            </a:xfrm>
            <a:custGeom>
              <a:avLst/>
              <a:gdLst>
                <a:gd name="connsiteX0" fmla="*/ 0 w 1485900"/>
                <a:gd name="connsiteY0" fmla="*/ 746125 h 746125"/>
                <a:gd name="connsiteX1" fmla="*/ 425450 w 1485900"/>
                <a:gd name="connsiteY1" fmla="*/ 546100 h 746125"/>
                <a:gd name="connsiteX2" fmla="*/ 1485900 w 1485900"/>
                <a:gd name="connsiteY2" fmla="*/ 0 h 746125"/>
              </a:gdLst>
              <a:ahLst/>
              <a:cxnLst>
                <a:cxn ang="0">
                  <a:pos x="connsiteX0" y="connsiteY0"/>
                </a:cxn>
                <a:cxn ang="0">
                  <a:pos x="connsiteX1" y="connsiteY1"/>
                </a:cxn>
                <a:cxn ang="0">
                  <a:pos x="connsiteX2" y="connsiteY2"/>
                </a:cxn>
              </a:cxnLst>
              <a:rect l="l" t="t" r="r" b="b"/>
              <a:pathLst>
                <a:path w="1485900" h="746125">
                  <a:moveTo>
                    <a:pt x="0" y="746125"/>
                  </a:moveTo>
                  <a:cubicBezTo>
                    <a:pt x="88900" y="708289"/>
                    <a:pt x="177800" y="670454"/>
                    <a:pt x="425450" y="546100"/>
                  </a:cubicBezTo>
                  <a:cubicBezTo>
                    <a:pt x="673100" y="421746"/>
                    <a:pt x="1079500" y="210873"/>
                    <a:pt x="1485900" y="0"/>
                  </a:cubicBezTo>
                </a:path>
              </a:pathLst>
            </a:custGeom>
            <a:noFill/>
            <a:ln w="9525" cap="flat" cmpd="sng" algn="ctr">
              <a:solidFill>
                <a:srgbClr val="E83F35"/>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grpSp>
      <p:sp>
        <p:nvSpPr>
          <p:cNvPr id="25" name="TextBox 24"/>
          <p:cNvSpPr txBox="1"/>
          <p:nvPr/>
        </p:nvSpPr>
        <p:spPr>
          <a:xfrm rot="16200000">
            <a:off x="2301528" y="5397976"/>
            <a:ext cx="1008000" cy="246221"/>
          </a:xfrm>
          <a:prstGeom prst="rect">
            <a:avLst/>
          </a:prstGeom>
          <a:noFill/>
        </p:spPr>
        <p:txBody>
          <a:bodyPr wrap="square" rtlCol="0">
            <a:spAutoFit/>
          </a:bodyPr>
          <a:lstStyle/>
          <a:p>
            <a:pPr algn="r"/>
            <a:r>
              <a:rPr lang="en-GB" sz="1000" dirty="0" smtClean="0"/>
              <a:t>Capacity price</a:t>
            </a:r>
          </a:p>
        </p:txBody>
      </p:sp>
      <p:sp>
        <p:nvSpPr>
          <p:cNvPr id="26" name="TextBox 25"/>
          <p:cNvSpPr txBox="1"/>
          <p:nvPr/>
        </p:nvSpPr>
        <p:spPr>
          <a:xfrm>
            <a:off x="4619135" y="6026773"/>
            <a:ext cx="1842448" cy="246221"/>
          </a:xfrm>
          <a:prstGeom prst="rect">
            <a:avLst/>
          </a:prstGeom>
          <a:noFill/>
        </p:spPr>
        <p:txBody>
          <a:bodyPr wrap="square" rtlCol="0">
            <a:spAutoFit/>
          </a:bodyPr>
          <a:lstStyle/>
          <a:p>
            <a:pPr algn="r"/>
            <a:r>
              <a:rPr lang="en-GB" sz="1000" dirty="0" smtClean="0"/>
              <a:t>Time</a:t>
            </a:r>
            <a:endParaRPr lang="en-GB" sz="1000" dirty="0"/>
          </a:p>
        </p:txBody>
      </p:sp>
      <p:sp>
        <p:nvSpPr>
          <p:cNvPr id="27" name="TextBox 26"/>
          <p:cNvSpPr txBox="1"/>
          <p:nvPr/>
        </p:nvSpPr>
        <p:spPr>
          <a:xfrm>
            <a:off x="2805527" y="4643807"/>
            <a:ext cx="3656055" cy="338554"/>
          </a:xfrm>
          <a:prstGeom prst="rect">
            <a:avLst/>
          </a:prstGeom>
          <a:noFill/>
        </p:spPr>
        <p:txBody>
          <a:bodyPr wrap="square" rtlCol="0">
            <a:spAutoFit/>
          </a:bodyPr>
          <a:lstStyle/>
          <a:p>
            <a:pPr algn="ctr"/>
            <a:r>
              <a:rPr lang="en-GB" dirty="0" smtClean="0"/>
              <a:t>Illustrative capacity price scenarios</a:t>
            </a:r>
            <a:endParaRPr lang="en-GB" dirty="0"/>
          </a:p>
        </p:txBody>
      </p:sp>
      <p:sp>
        <p:nvSpPr>
          <p:cNvPr id="23" name="Round Single Corner Rectangle 22"/>
          <p:cNvSpPr/>
          <p:nvPr/>
        </p:nvSpPr>
        <p:spPr bwMode="auto">
          <a:xfrm flipH="1" flipV="1">
            <a:off x="8820150" y="0"/>
            <a:ext cx="323850" cy="1800000"/>
          </a:xfrm>
          <a:prstGeom prst="round1Rect">
            <a:avLst/>
          </a:prstGeom>
          <a:solidFill>
            <a:schemeClr val="accent4"/>
          </a:solidFill>
          <a:ln w="9525"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4" name="TextBox 23"/>
          <p:cNvSpPr txBox="1"/>
          <p:nvPr/>
        </p:nvSpPr>
        <p:spPr>
          <a:xfrm rot="16200000">
            <a:off x="8089428" y="730723"/>
            <a:ext cx="1799999" cy="338554"/>
          </a:xfrm>
          <a:prstGeom prst="rect">
            <a:avLst/>
          </a:prstGeom>
          <a:noFill/>
        </p:spPr>
        <p:txBody>
          <a:bodyPr wrap="square" rtlCol="0">
            <a:spAutoFit/>
          </a:bodyPr>
          <a:lstStyle/>
          <a:p>
            <a:pPr algn="ctr"/>
            <a:r>
              <a:rPr lang="en-GB" dirty="0" smtClean="0"/>
              <a:t>Hedging</a:t>
            </a:r>
            <a:endParaRPr lang="en-GB" dirty="0"/>
          </a:p>
        </p:txBody>
      </p:sp>
    </p:spTree>
    <p:extLst>
      <p:ext uri="{BB962C8B-B14F-4D97-AF65-F5344CB8AC3E}">
        <p14:creationId xmlns:p14="http://schemas.microsoft.com/office/powerpoint/2010/main" val="3823082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GB" altLang="en-US" dirty="0" smtClean="0"/>
              <a:t>The different combinations of responses to these key questions define a wide variety of policy options</a:t>
            </a:r>
            <a:endParaRPr lang="en-GB" altLang="en-US" dirty="0"/>
          </a:p>
        </p:txBody>
      </p:sp>
      <p:sp>
        <p:nvSpPr>
          <p:cNvPr id="58392" name="Rectangle 24"/>
          <p:cNvSpPr>
            <a:spLocks noChangeArrowheads="1"/>
          </p:cNvSpPr>
          <p:nvPr/>
        </p:nvSpPr>
        <p:spPr bwMode="auto">
          <a:xfrm>
            <a:off x="468313" y="1176799"/>
            <a:ext cx="1727200" cy="1044000"/>
          </a:xfrm>
          <a:prstGeom prst="rect">
            <a:avLst/>
          </a:prstGeom>
          <a:solidFill>
            <a:srgbClr val="E83F35"/>
          </a:solidFill>
          <a:ln w="38100"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60000" algn="ctr" eaLnBrk="0" hangingPunct="0">
              <a:spcBef>
                <a:spcPct val="50000"/>
              </a:spcBef>
              <a:spcAft>
                <a:spcPct val="0"/>
              </a:spcAft>
              <a:buClrTx/>
            </a:pPr>
            <a:r>
              <a:rPr lang="en-GB" altLang="en-US" dirty="0" smtClean="0">
                <a:solidFill>
                  <a:schemeClr val="bg1"/>
                </a:solidFill>
              </a:rPr>
              <a:t>Objective</a:t>
            </a:r>
            <a:endParaRPr lang="en-GB" altLang="en-US" dirty="0">
              <a:solidFill>
                <a:schemeClr val="bg1"/>
              </a:solidFill>
            </a:endParaRPr>
          </a:p>
        </p:txBody>
      </p:sp>
      <p:sp>
        <p:nvSpPr>
          <p:cNvPr id="58393" name="Rectangle 25"/>
          <p:cNvSpPr>
            <a:spLocks noChangeArrowheads="1"/>
          </p:cNvSpPr>
          <p:nvPr/>
        </p:nvSpPr>
        <p:spPr bwMode="auto">
          <a:xfrm>
            <a:off x="468313" y="2358941"/>
            <a:ext cx="1727200" cy="1044000"/>
          </a:xfrm>
          <a:prstGeom prst="rect">
            <a:avLst/>
          </a:prstGeom>
          <a:solidFill>
            <a:schemeClr val="accent2"/>
          </a:solidFill>
          <a:ln w="38100" algn="ctr">
            <a:solidFill>
              <a:schemeClr val="accent2"/>
            </a:solidFill>
            <a:miter lim="800000"/>
            <a:headEnd/>
            <a:tailEnd/>
          </a:ln>
          <a:effectLst/>
          <a:extLst/>
        </p:spPr>
        <p:txBody>
          <a:bodyPr anchor="ctr"/>
          <a:lstStyle/>
          <a:p>
            <a:pPr marL="360000" algn="ctr" eaLnBrk="0" hangingPunct="0">
              <a:spcBef>
                <a:spcPct val="50000"/>
              </a:spcBef>
              <a:spcAft>
                <a:spcPct val="0"/>
              </a:spcAft>
              <a:buClrTx/>
            </a:pPr>
            <a:r>
              <a:rPr lang="en-GB" altLang="en-US" dirty="0" smtClean="0"/>
              <a:t>Future prices</a:t>
            </a:r>
            <a:endParaRPr lang="en-GB" altLang="en-US" dirty="0"/>
          </a:p>
        </p:txBody>
      </p:sp>
      <p:sp>
        <p:nvSpPr>
          <p:cNvPr id="58394" name="Rectangle 26"/>
          <p:cNvSpPr>
            <a:spLocks noChangeArrowheads="1"/>
          </p:cNvSpPr>
          <p:nvPr/>
        </p:nvSpPr>
        <p:spPr bwMode="auto">
          <a:xfrm>
            <a:off x="468313" y="3541083"/>
            <a:ext cx="1727200" cy="1044000"/>
          </a:xfrm>
          <a:prstGeom prst="rect">
            <a:avLst/>
          </a:prstGeom>
          <a:solidFill>
            <a:schemeClr val="accent3"/>
          </a:solidFill>
          <a:ln w="38100" algn="ctr">
            <a:solidFill>
              <a:schemeClr val="accent3"/>
            </a:solidFill>
            <a:miter lim="800000"/>
            <a:headEnd/>
            <a:tailEnd/>
          </a:ln>
          <a:effectLst/>
          <a:extLst/>
        </p:spPr>
        <p:txBody>
          <a:bodyPr anchor="ctr"/>
          <a:lstStyle/>
          <a:p>
            <a:pPr marL="360000" algn="ctr" eaLnBrk="0" hangingPunct="0">
              <a:spcBef>
                <a:spcPct val="50000"/>
              </a:spcBef>
              <a:spcAft>
                <a:spcPct val="0"/>
              </a:spcAft>
              <a:buClrTx/>
            </a:pPr>
            <a:r>
              <a:rPr lang="en-GB" altLang="en-US" dirty="0" smtClean="0">
                <a:solidFill>
                  <a:schemeClr val="bg1"/>
                </a:solidFill>
              </a:rPr>
              <a:t>Price sensitivity to forecast</a:t>
            </a:r>
            <a:endParaRPr lang="en-GB" altLang="en-US" dirty="0">
              <a:solidFill>
                <a:schemeClr val="bg1"/>
              </a:solidFill>
            </a:endParaRPr>
          </a:p>
        </p:txBody>
      </p:sp>
      <p:sp>
        <p:nvSpPr>
          <p:cNvPr id="58395" name="Rectangle 27"/>
          <p:cNvSpPr>
            <a:spLocks noChangeArrowheads="1"/>
          </p:cNvSpPr>
          <p:nvPr/>
        </p:nvSpPr>
        <p:spPr bwMode="auto">
          <a:xfrm>
            <a:off x="2339975" y="1176799"/>
            <a:ext cx="3168000" cy="1044000"/>
          </a:xfrm>
          <a:prstGeom prst="rect">
            <a:avLst/>
          </a:prstGeom>
          <a:noFill/>
          <a:ln w="38100">
            <a:solidFill>
              <a:schemeClr val="accent1"/>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a:t>Focus on investment efficiency</a:t>
            </a:r>
          </a:p>
        </p:txBody>
      </p:sp>
      <p:sp>
        <p:nvSpPr>
          <p:cNvPr id="31" name="Rectangle 26"/>
          <p:cNvSpPr>
            <a:spLocks noChangeArrowheads="1"/>
          </p:cNvSpPr>
          <p:nvPr/>
        </p:nvSpPr>
        <p:spPr bwMode="auto">
          <a:xfrm>
            <a:off x="468313" y="4723226"/>
            <a:ext cx="1727200" cy="1044000"/>
          </a:xfrm>
          <a:prstGeom prst="rect">
            <a:avLst/>
          </a:prstGeom>
          <a:solidFill>
            <a:schemeClr val="accent4"/>
          </a:solidFill>
          <a:ln w="38100" algn="ctr">
            <a:solidFill>
              <a:schemeClr val="accent4"/>
            </a:solidFill>
            <a:miter lim="800000"/>
            <a:headEnd/>
            <a:tailEnd/>
          </a:ln>
          <a:effectLst/>
          <a:extLst/>
        </p:spPr>
        <p:txBody>
          <a:bodyPr anchor="ctr"/>
          <a:lstStyle/>
          <a:p>
            <a:pPr marL="360000" algn="ctr" eaLnBrk="0" hangingPunct="0">
              <a:spcBef>
                <a:spcPct val="50000"/>
              </a:spcBef>
              <a:spcAft>
                <a:spcPct val="0"/>
              </a:spcAft>
              <a:buClrTx/>
            </a:pPr>
            <a:r>
              <a:rPr lang="en-GB" altLang="en-US" dirty="0" smtClean="0"/>
              <a:t>Hedging</a:t>
            </a:r>
            <a:endParaRPr lang="en-GB" altLang="en-US" dirty="0"/>
          </a:p>
        </p:txBody>
      </p:sp>
      <p:sp>
        <p:nvSpPr>
          <p:cNvPr id="33" name="Oval 32"/>
          <p:cNvSpPr/>
          <p:nvPr/>
        </p:nvSpPr>
        <p:spPr bwMode="auto">
          <a:xfrm>
            <a:off x="543595" y="1554799"/>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1</a:t>
            </a:r>
          </a:p>
        </p:txBody>
      </p:sp>
      <p:sp>
        <p:nvSpPr>
          <p:cNvPr id="34" name="Oval 33"/>
          <p:cNvSpPr/>
          <p:nvPr/>
        </p:nvSpPr>
        <p:spPr bwMode="auto">
          <a:xfrm>
            <a:off x="543595" y="2736941"/>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2</a:t>
            </a:r>
          </a:p>
        </p:txBody>
      </p:sp>
      <p:sp>
        <p:nvSpPr>
          <p:cNvPr id="35" name="Oval 34"/>
          <p:cNvSpPr/>
          <p:nvPr/>
        </p:nvSpPr>
        <p:spPr bwMode="auto">
          <a:xfrm>
            <a:off x="543595" y="3919083"/>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3</a:t>
            </a:r>
          </a:p>
        </p:txBody>
      </p:sp>
      <p:sp>
        <p:nvSpPr>
          <p:cNvPr id="36" name="Oval 35"/>
          <p:cNvSpPr/>
          <p:nvPr/>
        </p:nvSpPr>
        <p:spPr bwMode="auto">
          <a:xfrm>
            <a:off x="543595" y="5101226"/>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4</a:t>
            </a:r>
          </a:p>
        </p:txBody>
      </p:sp>
      <p:sp>
        <p:nvSpPr>
          <p:cNvPr id="37" name="Rectangle 27"/>
          <p:cNvSpPr>
            <a:spLocks noChangeArrowheads="1"/>
          </p:cNvSpPr>
          <p:nvPr/>
        </p:nvSpPr>
        <p:spPr bwMode="auto">
          <a:xfrm>
            <a:off x="5580713" y="1176799"/>
            <a:ext cx="3168000" cy="1044000"/>
          </a:xfrm>
          <a:prstGeom prst="rect">
            <a:avLst/>
          </a:prstGeom>
          <a:noFill/>
          <a:ln w="38100">
            <a:solidFill>
              <a:schemeClr val="accent1"/>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a:t>Focus on minimising CM payments</a:t>
            </a:r>
          </a:p>
        </p:txBody>
      </p:sp>
      <p:sp>
        <p:nvSpPr>
          <p:cNvPr id="38" name="Rectangle 27"/>
          <p:cNvSpPr>
            <a:spLocks noChangeArrowheads="1"/>
          </p:cNvSpPr>
          <p:nvPr/>
        </p:nvSpPr>
        <p:spPr bwMode="auto">
          <a:xfrm>
            <a:off x="2339975" y="2358941"/>
            <a:ext cx="2088000" cy="1044000"/>
          </a:xfrm>
          <a:prstGeom prst="rect">
            <a:avLst/>
          </a:prstGeom>
          <a:noFill/>
          <a:ln w="38100">
            <a:solidFill>
              <a:schemeClr val="accent2"/>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Facilitate forward trading and therefore create market prices</a:t>
            </a:r>
            <a:endParaRPr lang="en-GB" altLang="en-US" dirty="0"/>
          </a:p>
        </p:txBody>
      </p:sp>
      <p:sp>
        <p:nvSpPr>
          <p:cNvPr id="39" name="Rectangle 27"/>
          <p:cNvSpPr>
            <a:spLocks noChangeArrowheads="1"/>
          </p:cNvSpPr>
          <p:nvPr/>
        </p:nvSpPr>
        <p:spPr bwMode="auto">
          <a:xfrm>
            <a:off x="4500344" y="2358941"/>
            <a:ext cx="2088000" cy="1044000"/>
          </a:xfrm>
          <a:prstGeom prst="rect">
            <a:avLst/>
          </a:prstGeom>
          <a:noFill/>
          <a:ln w="38100">
            <a:solidFill>
              <a:schemeClr val="accent2"/>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Model the forward curve</a:t>
            </a:r>
          </a:p>
          <a:p>
            <a:pPr marL="0" indent="0" algn="ctr">
              <a:buNone/>
            </a:pPr>
            <a:r>
              <a:rPr lang="en-GB" altLang="en-US" sz="1200" dirty="0" smtClean="0"/>
              <a:t>e.g. as in DECC’s proposal</a:t>
            </a:r>
            <a:endParaRPr lang="en-GB" altLang="en-US" sz="1200" dirty="0"/>
          </a:p>
        </p:txBody>
      </p:sp>
      <p:sp>
        <p:nvSpPr>
          <p:cNvPr id="40" name="Rectangle 27"/>
          <p:cNvSpPr>
            <a:spLocks noChangeArrowheads="1"/>
          </p:cNvSpPr>
          <p:nvPr/>
        </p:nvSpPr>
        <p:spPr bwMode="auto">
          <a:xfrm>
            <a:off x="6660713" y="2358941"/>
            <a:ext cx="2088000" cy="1044000"/>
          </a:xfrm>
          <a:prstGeom prst="rect">
            <a:avLst/>
          </a:prstGeom>
          <a:noFill/>
          <a:ln w="38100">
            <a:solidFill>
              <a:schemeClr val="accent2"/>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Use a ‘rule of thumb’</a:t>
            </a:r>
          </a:p>
          <a:p>
            <a:pPr marL="0" indent="0" algn="ctr">
              <a:buNone/>
            </a:pPr>
            <a:r>
              <a:rPr lang="en-GB" altLang="en-US" sz="1200" dirty="0" smtClean="0"/>
              <a:t>e.g. use net CONE</a:t>
            </a:r>
            <a:endParaRPr lang="en-GB" altLang="en-US" sz="1200" dirty="0"/>
          </a:p>
        </p:txBody>
      </p:sp>
      <p:sp>
        <p:nvSpPr>
          <p:cNvPr id="41" name="Left-Right Arrow 40"/>
          <p:cNvSpPr/>
          <p:nvPr/>
        </p:nvSpPr>
        <p:spPr bwMode="auto">
          <a:xfrm>
            <a:off x="2339975" y="3882788"/>
            <a:ext cx="6408738" cy="415499"/>
          </a:xfrm>
          <a:prstGeom prst="leftRightArrow">
            <a:avLst/>
          </a:prstGeom>
          <a:gradFill flip="none" rotWithShape="1">
            <a:gsLst>
              <a:gs pos="0">
                <a:schemeClr val="bg2"/>
              </a:gs>
              <a:gs pos="100000">
                <a:schemeClr val="accent3"/>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 name="TextBox 1"/>
          <p:cNvSpPr txBox="1"/>
          <p:nvPr/>
        </p:nvSpPr>
        <p:spPr>
          <a:xfrm>
            <a:off x="2339975" y="3541083"/>
            <a:ext cx="2682996" cy="338554"/>
          </a:xfrm>
          <a:prstGeom prst="rect">
            <a:avLst/>
          </a:prstGeom>
          <a:noFill/>
        </p:spPr>
        <p:txBody>
          <a:bodyPr wrap="square" rtlCol="0">
            <a:spAutoFit/>
          </a:bodyPr>
          <a:lstStyle/>
          <a:p>
            <a:r>
              <a:rPr lang="en-GB" dirty="0" smtClean="0"/>
              <a:t>Sensitive to forecast</a:t>
            </a:r>
            <a:endParaRPr lang="en-GB" dirty="0"/>
          </a:p>
        </p:txBody>
      </p:sp>
      <p:sp>
        <p:nvSpPr>
          <p:cNvPr id="43" name="TextBox 42"/>
          <p:cNvSpPr txBox="1"/>
          <p:nvPr/>
        </p:nvSpPr>
        <p:spPr>
          <a:xfrm>
            <a:off x="6065717" y="3541083"/>
            <a:ext cx="2682996" cy="338554"/>
          </a:xfrm>
          <a:prstGeom prst="rect">
            <a:avLst/>
          </a:prstGeom>
          <a:noFill/>
        </p:spPr>
        <p:txBody>
          <a:bodyPr wrap="square" rtlCol="0">
            <a:spAutoFit/>
          </a:bodyPr>
          <a:lstStyle/>
          <a:p>
            <a:pPr algn="r"/>
            <a:r>
              <a:rPr lang="en-GB" dirty="0" smtClean="0"/>
              <a:t>Insensitive to forecast</a:t>
            </a:r>
            <a:endParaRPr lang="en-GB" dirty="0"/>
          </a:p>
        </p:txBody>
      </p:sp>
      <p:sp>
        <p:nvSpPr>
          <p:cNvPr id="44" name="TextBox 43"/>
          <p:cNvSpPr txBox="1"/>
          <p:nvPr/>
        </p:nvSpPr>
        <p:spPr>
          <a:xfrm>
            <a:off x="6065717" y="4308084"/>
            <a:ext cx="2682996" cy="276999"/>
          </a:xfrm>
          <a:prstGeom prst="rect">
            <a:avLst/>
          </a:prstGeom>
          <a:noFill/>
        </p:spPr>
        <p:txBody>
          <a:bodyPr wrap="square" rtlCol="0">
            <a:spAutoFit/>
          </a:bodyPr>
          <a:lstStyle/>
          <a:p>
            <a:pPr algn="r"/>
            <a:r>
              <a:rPr lang="en-GB" sz="1200" dirty="0" smtClean="0"/>
              <a:t>e.g. Fixed differentials (VPP)</a:t>
            </a:r>
            <a:endParaRPr lang="en-GB" sz="1200" dirty="0"/>
          </a:p>
        </p:txBody>
      </p:sp>
      <p:sp>
        <p:nvSpPr>
          <p:cNvPr id="45" name="TextBox 44"/>
          <p:cNvSpPr txBox="1"/>
          <p:nvPr/>
        </p:nvSpPr>
        <p:spPr>
          <a:xfrm>
            <a:off x="2339975" y="4308084"/>
            <a:ext cx="2682996" cy="276999"/>
          </a:xfrm>
          <a:prstGeom prst="rect">
            <a:avLst/>
          </a:prstGeom>
          <a:noFill/>
        </p:spPr>
        <p:txBody>
          <a:bodyPr wrap="square" rtlCol="0">
            <a:spAutoFit/>
          </a:bodyPr>
          <a:lstStyle/>
          <a:p>
            <a:r>
              <a:rPr lang="en-GB" sz="1200" dirty="0" smtClean="0"/>
              <a:t>e.g. DECC’s proposal</a:t>
            </a:r>
            <a:endParaRPr lang="en-GB" sz="1200" dirty="0"/>
          </a:p>
        </p:txBody>
      </p:sp>
      <p:sp>
        <p:nvSpPr>
          <p:cNvPr id="46" name="Rectangle 27"/>
          <p:cNvSpPr>
            <a:spLocks noChangeArrowheads="1"/>
          </p:cNvSpPr>
          <p:nvPr/>
        </p:nvSpPr>
        <p:spPr bwMode="auto">
          <a:xfrm>
            <a:off x="2339975" y="4723226"/>
            <a:ext cx="3168000" cy="1044000"/>
          </a:xfrm>
          <a:prstGeom prst="rect">
            <a:avLst/>
          </a:prstGeom>
          <a:noFill/>
          <a:ln w="38100">
            <a:solidFill>
              <a:schemeClr val="accent4"/>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Ignore hedging value/cost</a:t>
            </a:r>
            <a:endParaRPr lang="en-GB" altLang="en-US" dirty="0"/>
          </a:p>
        </p:txBody>
      </p:sp>
      <p:sp>
        <p:nvSpPr>
          <p:cNvPr id="47" name="Rectangle 27"/>
          <p:cNvSpPr>
            <a:spLocks noChangeArrowheads="1"/>
          </p:cNvSpPr>
          <p:nvPr/>
        </p:nvSpPr>
        <p:spPr bwMode="auto">
          <a:xfrm>
            <a:off x="5580713" y="4723226"/>
            <a:ext cx="3168000" cy="1044000"/>
          </a:xfrm>
          <a:prstGeom prst="rect">
            <a:avLst/>
          </a:prstGeom>
          <a:noFill/>
          <a:ln w="38100">
            <a:solidFill>
              <a:schemeClr val="accent4"/>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Add estimate of hedging value/cost to multi-year bids</a:t>
            </a:r>
            <a:endParaRPr lang="en-GB" altLang="en-US" dirty="0"/>
          </a:p>
        </p:txBody>
      </p:sp>
      <p:sp>
        <p:nvSpPr>
          <p:cNvPr id="24" name="TextBox 23"/>
          <p:cNvSpPr txBox="1"/>
          <p:nvPr/>
        </p:nvSpPr>
        <p:spPr>
          <a:xfrm>
            <a:off x="457200" y="5812987"/>
            <a:ext cx="8305800" cy="584775"/>
          </a:xfrm>
          <a:prstGeom prst="rect">
            <a:avLst/>
          </a:prstGeom>
          <a:noFill/>
        </p:spPr>
        <p:txBody>
          <a:bodyPr wrap="square" rtlCol="0">
            <a:spAutoFit/>
          </a:bodyPr>
          <a:lstStyle/>
          <a:p>
            <a:r>
              <a:rPr lang="en-GB" dirty="0" smtClean="0"/>
              <a:t>After explaining some of the fundamental challenges to the design of an effective PDC, we return to these design choices as part of our evaluation.</a:t>
            </a:r>
            <a:endParaRPr lang="en-GB" dirty="0"/>
          </a:p>
        </p:txBody>
      </p:sp>
    </p:spTree>
    <p:extLst>
      <p:ext uri="{BB962C8B-B14F-4D97-AF65-F5344CB8AC3E}">
        <p14:creationId xmlns:p14="http://schemas.microsoft.com/office/powerpoint/2010/main" val="2225015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smtClean="0">
                <a:solidFill>
                  <a:schemeClr val="bg1"/>
                </a:solidFill>
              </a:rPr>
              <a:t>Background</a:t>
            </a:r>
          </a:p>
          <a:p>
            <a:pPr>
              <a:buClr>
                <a:schemeClr val="bg1"/>
              </a:buClr>
            </a:pPr>
            <a:r>
              <a:rPr lang="en-GB" altLang="en-US" dirty="0" smtClean="0">
                <a:solidFill>
                  <a:schemeClr val="bg1"/>
                </a:solidFill>
              </a:rPr>
              <a:t>Project objectives</a:t>
            </a:r>
          </a:p>
          <a:p>
            <a:pPr>
              <a:buClr>
                <a:schemeClr val="bg1"/>
              </a:buClr>
            </a:pPr>
            <a:r>
              <a:rPr lang="en-GB" altLang="en-US" dirty="0" smtClean="0">
                <a:solidFill>
                  <a:schemeClr val="bg1"/>
                </a:solidFill>
              </a:rPr>
              <a:t>Option development</a:t>
            </a:r>
          </a:p>
          <a:p>
            <a:pPr>
              <a:buClr>
                <a:schemeClr val="bg1"/>
              </a:buClr>
            </a:pPr>
            <a:r>
              <a:rPr lang="en-GB" altLang="en-US" dirty="0" smtClean="0">
                <a:solidFill>
                  <a:schemeClr val="bg1"/>
                </a:solidFill>
              </a:rPr>
              <a:t>Fundamental challenges</a:t>
            </a:r>
          </a:p>
          <a:p>
            <a:pPr>
              <a:buClr>
                <a:schemeClr val="bg1"/>
              </a:buClr>
            </a:pPr>
            <a:r>
              <a:rPr lang="en-GB" altLang="en-US" dirty="0" smtClean="0">
                <a:solidFill>
                  <a:schemeClr val="bg1"/>
                </a:solidFill>
              </a:rPr>
              <a:t>Evaluation</a:t>
            </a:r>
            <a:endParaRPr lang="en-GB" altLang="en-US" dirty="0">
              <a:solidFill>
                <a:schemeClr val="bg1"/>
              </a:solidFill>
            </a:endParaRPr>
          </a:p>
          <a:p>
            <a:pPr>
              <a:buClr>
                <a:schemeClr val="bg1"/>
              </a:buClr>
            </a:pPr>
            <a:r>
              <a:rPr lang="en-GB" altLang="en-US" dirty="0" smtClean="0">
                <a:solidFill>
                  <a:schemeClr val="bg1"/>
                </a:solidFill>
              </a:rPr>
              <a:t>Conclusion</a:t>
            </a:r>
          </a:p>
          <a:p>
            <a:pPr>
              <a:buClr>
                <a:schemeClr val="bg1"/>
              </a:buClr>
            </a:pPr>
            <a:r>
              <a:rPr lang="en-GB" altLang="en-US" dirty="0" smtClean="0">
                <a:solidFill>
                  <a:schemeClr val="bg1"/>
                </a:solidFill>
              </a:rPr>
              <a:t>Appendices</a:t>
            </a:r>
            <a:endParaRPr lang="en-GB" altLang="en-US" dirty="0">
              <a:solidFill>
                <a:schemeClr val="bg1"/>
              </a:solidFill>
            </a:endParaRPr>
          </a:p>
        </p:txBody>
      </p:sp>
      <p:sp>
        <p:nvSpPr>
          <p:cNvPr id="6" name="Rectangle 14"/>
          <p:cNvSpPr>
            <a:spLocks noChangeArrowheads="1"/>
          </p:cNvSpPr>
          <p:nvPr/>
        </p:nvSpPr>
        <p:spPr bwMode="ltGray">
          <a:xfrm>
            <a:off x="6227763" y="4592881"/>
            <a:ext cx="2881312" cy="358775"/>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328542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GB" altLang="en-US" dirty="0" smtClean="0"/>
              <a:t>This section highlights some fundamental challenges to the PDC approach</a:t>
            </a:r>
            <a:endParaRPr lang="en-GB" altLang="en-US" dirty="0"/>
          </a:p>
        </p:txBody>
      </p:sp>
      <p:sp>
        <p:nvSpPr>
          <p:cNvPr id="24" name="Rectangle 27"/>
          <p:cNvSpPr>
            <a:spLocks noChangeArrowheads="1"/>
          </p:cNvSpPr>
          <p:nvPr/>
        </p:nvSpPr>
        <p:spPr bwMode="auto">
          <a:xfrm>
            <a:off x="467544" y="2442949"/>
            <a:ext cx="4035450" cy="3220872"/>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400" dirty="0" smtClean="0"/>
              <a:t>The model simulates the clearing of the Capacity Market by building a supply curve of bids from different market participants based on a defined </a:t>
            </a:r>
            <a:r>
              <a:rPr lang="en-GB" altLang="en-US" sz="1400" dirty="0"/>
              <a:t>cost base. These exit bids are adjusted for each </a:t>
            </a:r>
            <a:r>
              <a:rPr lang="en-GB" altLang="en-US" sz="1400" dirty="0" smtClean="0"/>
              <a:t>PDC approach modelled (see Appendix for more details). </a:t>
            </a:r>
          </a:p>
          <a:p>
            <a:pPr marL="0" indent="0">
              <a:buNone/>
            </a:pPr>
            <a:r>
              <a:rPr lang="en-GB" altLang="en-US" sz="1400" dirty="0" smtClean="0"/>
              <a:t>The analysis is conducted across a number of scenarios and PDCs. We compare results to a business as usual (BAU) case in which the capacity market is operated without the application of a PDC (as in the 2018/19 auction).</a:t>
            </a:r>
          </a:p>
          <a:p>
            <a:pPr marL="0" indent="0">
              <a:buNone/>
            </a:pPr>
            <a:r>
              <a:rPr lang="en-GB" altLang="en-US" sz="1400" dirty="0" smtClean="0"/>
              <a:t>Full modelling results for the building blocks and scenarios modelled are included in the Appendix and drawn on in the evaluation of options.</a:t>
            </a:r>
          </a:p>
          <a:p>
            <a:pPr marL="0" indent="0">
              <a:buNone/>
            </a:pPr>
            <a:endParaRPr lang="en-GB" altLang="en-US" sz="1400" dirty="0" smtClean="0"/>
          </a:p>
          <a:p>
            <a:pPr marL="0" indent="0">
              <a:buNone/>
            </a:pPr>
            <a:endParaRPr lang="en-GB" altLang="en-US" sz="1400" dirty="0" smtClean="0"/>
          </a:p>
          <a:p>
            <a:pPr marL="0" indent="0">
              <a:buNone/>
            </a:pPr>
            <a:endParaRPr lang="en-GB" altLang="en-US" sz="1400" dirty="0" smtClean="0"/>
          </a:p>
        </p:txBody>
      </p:sp>
      <p:sp>
        <p:nvSpPr>
          <p:cNvPr id="6" name="Text Box 6"/>
          <p:cNvSpPr txBox="1">
            <a:spLocks noChangeArrowheads="1"/>
          </p:cNvSpPr>
          <p:nvPr/>
        </p:nvSpPr>
        <p:spPr bwMode="auto">
          <a:xfrm>
            <a:off x="468311" y="5797008"/>
            <a:ext cx="8280400"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b="1" dirty="0">
                <a:solidFill>
                  <a:schemeClr val="bg1"/>
                </a:solidFill>
              </a:rPr>
              <a:t>After explaining some of the fundamental challenges to the design of an effective </a:t>
            </a:r>
            <a:r>
              <a:rPr lang="en-GB" b="1" dirty="0" smtClean="0">
                <a:solidFill>
                  <a:schemeClr val="bg1"/>
                </a:solidFill>
              </a:rPr>
              <a:t>PDC in this section </a:t>
            </a:r>
            <a:r>
              <a:rPr lang="en-GB" b="1" dirty="0">
                <a:solidFill>
                  <a:schemeClr val="bg1"/>
                </a:solidFill>
              </a:rPr>
              <a:t>we return to these design choices as part of our evaluation.</a:t>
            </a:r>
          </a:p>
        </p:txBody>
      </p:sp>
      <p:sp>
        <p:nvSpPr>
          <p:cNvPr id="7" name="Text Box 6"/>
          <p:cNvSpPr txBox="1">
            <a:spLocks noChangeArrowheads="1"/>
          </p:cNvSpPr>
          <p:nvPr/>
        </p:nvSpPr>
        <p:spPr bwMode="auto">
          <a:xfrm>
            <a:off x="468311" y="1219747"/>
            <a:ext cx="4034683" cy="1223202"/>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b="1" dirty="0">
                <a:solidFill>
                  <a:schemeClr val="bg1"/>
                </a:solidFill>
              </a:rPr>
              <a:t>In the section we examine a number of potential PDC approaches using a quantitative model of the capacity </a:t>
            </a:r>
            <a:r>
              <a:rPr lang="en-GB" b="1" dirty="0" smtClean="0">
                <a:solidFill>
                  <a:schemeClr val="bg1"/>
                </a:solidFill>
              </a:rPr>
              <a:t>market*</a:t>
            </a:r>
            <a:endParaRPr lang="en-GB" b="1" dirty="0">
              <a:solidFill>
                <a:schemeClr val="bg1"/>
              </a:solidFill>
            </a:endParaRPr>
          </a:p>
        </p:txBody>
      </p:sp>
      <p:sp>
        <p:nvSpPr>
          <p:cNvPr id="8" name="Rectangle 27"/>
          <p:cNvSpPr>
            <a:spLocks noChangeArrowheads="1"/>
          </p:cNvSpPr>
          <p:nvPr/>
        </p:nvSpPr>
        <p:spPr bwMode="auto">
          <a:xfrm>
            <a:off x="4716015" y="2442949"/>
            <a:ext cx="4034683" cy="3220872"/>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We </a:t>
            </a:r>
            <a:r>
              <a:rPr lang="en-GB" altLang="en-US" sz="1400" dirty="0"/>
              <a:t>begin with an introduction to the quantitative modelling and an explanation of the scenarios and result metrics that are discussed throughout.</a:t>
            </a:r>
          </a:p>
          <a:p>
            <a:r>
              <a:rPr lang="en-GB" altLang="en-US" sz="1400" dirty="0"/>
              <a:t>We then outline the three main challenges that are common to all modelling scenarios and PDCs.  Each challenge is demonstrated using illustrative scenarios and where appropriate we compare modelling results for different PDCs.</a:t>
            </a:r>
          </a:p>
          <a:p>
            <a:pPr marL="0" indent="0">
              <a:buNone/>
            </a:pPr>
            <a:endParaRPr lang="en-GB" altLang="en-US" sz="1400" dirty="0" smtClean="0"/>
          </a:p>
          <a:p>
            <a:pPr marL="0" indent="0">
              <a:buNone/>
            </a:pPr>
            <a:endParaRPr lang="en-GB" altLang="en-US" sz="1400" dirty="0" smtClean="0"/>
          </a:p>
          <a:p>
            <a:pPr marL="0" indent="0">
              <a:buNone/>
            </a:pPr>
            <a:endParaRPr lang="en-GB" altLang="en-US" sz="1400" dirty="0" smtClean="0"/>
          </a:p>
        </p:txBody>
      </p:sp>
      <p:sp>
        <p:nvSpPr>
          <p:cNvPr id="9" name="Text Box 6"/>
          <p:cNvSpPr txBox="1">
            <a:spLocks noChangeArrowheads="1"/>
          </p:cNvSpPr>
          <p:nvPr/>
        </p:nvSpPr>
        <p:spPr bwMode="auto">
          <a:xfrm>
            <a:off x="4716016" y="1219747"/>
            <a:ext cx="4034683" cy="1223202"/>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b="1" dirty="0">
                <a:solidFill>
                  <a:schemeClr val="bg1"/>
                </a:solidFill>
              </a:rPr>
              <a:t>This analysis has highlighted some key challenges that  potentially affect any type of PDC and which form the focus of this </a:t>
            </a:r>
            <a:r>
              <a:rPr lang="en-GB" b="1" dirty="0" smtClean="0">
                <a:solidFill>
                  <a:schemeClr val="bg1"/>
                </a:solidFill>
              </a:rPr>
              <a:t>section</a:t>
            </a:r>
            <a:endParaRPr lang="en-GB" b="1" dirty="0">
              <a:solidFill>
                <a:schemeClr val="bg1"/>
              </a:solidFill>
            </a:endParaRPr>
          </a:p>
        </p:txBody>
      </p:sp>
      <p:sp>
        <p:nvSpPr>
          <p:cNvPr id="10" name="TextBox 9"/>
          <p:cNvSpPr txBox="1"/>
          <p:nvPr/>
        </p:nvSpPr>
        <p:spPr>
          <a:xfrm>
            <a:off x="575815" y="6409850"/>
            <a:ext cx="7176113" cy="400110"/>
          </a:xfrm>
          <a:prstGeom prst="rect">
            <a:avLst/>
          </a:prstGeom>
          <a:noFill/>
        </p:spPr>
        <p:txBody>
          <a:bodyPr wrap="square" rtlCol="0">
            <a:spAutoFit/>
          </a:bodyPr>
          <a:lstStyle/>
          <a:p>
            <a:r>
              <a:rPr lang="en-GB" altLang="en-US" sz="1000" dirty="0" smtClean="0"/>
              <a:t>* The </a:t>
            </a:r>
            <a:r>
              <a:rPr lang="en-GB" altLang="en-US" sz="1000" dirty="0"/>
              <a:t>quantitative modelling is limited to the </a:t>
            </a:r>
            <a:r>
              <a:rPr lang="en-GB" altLang="en-US" sz="1000" dirty="0" smtClean="0"/>
              <a:t>PDE based approaches that do not require different capacity market products or clearing processes (such as fixed quantity or price risk sharing approaches).</a:t>
            </a:r>
            <a:endParaRPr lang="en-GB" sz="1000" dirty="0"/>
          </a:p>
        </p:txBody>
      </p:sp>
    </p:spTree>
    <p:extLst>
      <p:ext uri="{BB962C8B-B14F-4D97-AF65-F5344CB8AC3E}">
        <p14:creationId xmlns:p14="http://schemas.microsoft.com/office/powerpoint/2010/main" val="2615731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bwMode="auto">
          <a:xfrm>
            <a:off x="5253811" y="4394317"/>
            <a:ext cx="2013994" cy="544010"/>
          </a:xfrm>
          <a:custGeom>
            <a:avLst/>
            <a:gdLst>
              <a:gd name="connsiteX0" fmla="*/ 0 w 2013994"/>
              <a:gd name="connsiteY0" fmla="*/ 0 h 544010"/>
              <a:gd name="connsiteX1" fmla="*/ 11574 w 2013994"/>
              <a:gd name="connsiteY1" fmla="*/ 544010 h 544010"/>
              <a:gd name="connsiteX2" fmla="*/ 844951 w 2013994"/>
              <a:gd name="connsiteY2" fmla="*/ 544010 h 544010"/>
              <a:gd name="connsiteX3" fmla="*/ 856526 w 2013994"/>
              <a:gd name="connsiteY3" fmla="*/ 393539 h 544010"/>
              <a:gd name="connsiteX4" fmla="*/ 1666754 w 2013994"/>
              <a:gd name="connsiteY4" fmla="*/ 393539 h 544010"/>
              <a:gd name="connsiteX5" fmla="*/ 2013994 w 2013994"/>
              <a:gd name="connsiteY5" fmla="*/ 81023 h 544010"/>
              <a:gd name="connsiteX6" fmla="*/ 1979270 w 2013994"/>
              <a:gd name="connsiteY6" fmla="*/ 0 h 544010"/>
              <a:gd name="connsiteX7" fmla="*/ 0 w 2013994"/>
              <a:gd name="connsiteY7" fmla="*/ 0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994" h="544010">
                <a:moveTo>
                  <a:pt x="0" y="0"/>
                </a:moveTo>
                <a:lnTo>
                  <a:pt x="11574" y="544010"/>
                </a:lnTo>
                <a:lnTo>
                  <a:pt x="844951" y="544010"/>
                </a:lnTo>
                <a:lnTo>
                  <a:pt x="856526" y="393539"/>
                </a:lnTo>
                <a:lnTo>
                  <a:pt x="1666754" y="393539"/>
                </a:lnTo>
                <a:lnTo>
                  <a:pt x="2013994" y="81023"/>
                </a:lnTo>
                <a:lnTo>
                  <a:pt x="1979270" y="0"/>
                </a:lnTo>
                <a:lnTo>
                  <a:pt x="0" y="0"/>
                </a:lnTo>
                <a:close/>
              </a:path>
            </a:pathLst>
          </a:cu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kumimoji="0" lang="en-GB" sz="1400" b="0" i="0" u="none" strike="noStrike" cap="none" normalizeH="0" baseline="0" dirty="0" smtClean="0">
                <a:ln>
                  <a:noFill/>
                </a:ln>
                <a:solidFill>
                  <a:schemeClr val="tx1"/>
                </a:solidFill>
                <a:effectLst/>
                <a:latin typeface="Arial" charset="0"/>
                <a:ea typeface="굴림" pitchFamily="50" charset="-127"/>
              </a:rPr>
              <a:t>Producer surplus</a:t>
            </a:r>
          </a:p>
        </p:txBody>
      </p:sp>
      <p:sp>
        <p:nvSpPr>
          <p:cNvPr id="35" name="Freeform 34"/>
          <p:cNvSpPr/>
          <p:nvPr/>
        </p:nvSpPr>
        <p:spPr bwMode="auto">
          <a:xfrm>
            <a:off x="5246956" y="3989203"/>
            <a:ext cx="2020850" cy="416688"/>
          </a:xfrm>
          <a:custGeom>
            <a:avLst/>
            <a:gdLst>
              <a:gd name="connsiteX0" fmla="*/ 0 w 1990845"/>
              <a:gd name="connsiteY0" fmla="*/ 0 h 416688"/>
              <a:gd name="connsiteX1" fmla="*/ 0 w 1990845"/>
              <a:gd name="connsiteY1" fmla="*/ 405114 h 416688"/>
              <a:gd name="connsiteX2" fmla="*/ 1990845 w 1990845"/>
              <a:gd name="connsiteY2" fmla="*/ 416688 h 416688"/>
              <a:gd name="connsiteX3" fmla="*/ 1354238 w 1990845"/>
              <a:gd name="connsiteY3" fmla="*/ 11575 h 416688"/>
              <a:gd name="connsiteX4" fmla="*/ 0 w 1990845"/>
              <a:gd name="connsiteY4" fmla="*/ 0 h 41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845" h="416688">
                <a:moveTo>
                  <a:pt x="0" y="0"/>
                </a:moveTo>
                <a:lnTo>
                  <a:pt x="0" y="405114"/>
                </a:lnTo>
                <a:lnTo>
                  <a:pt x="1990845" y="416688"/>
                </a:lnTo>
                <a:lnTo>
                  <a:pt x="1354238" y="11575"/>
                </a:lnTo>
                <a:lnTo>
                  <a:pt x="0" y="0"/>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lang="en-GB" sz="1400" dirty="0" smtClean="0"/>
              <a:t>Consumer surplus</a:t>
            </a:r>
            <a:endParaRPr kumimoji="0" lang="en-GB" sz="1400" b="0" i="0" u="none" strike="noStrike" cap="none" normalizeH="0" baseline="0" dirty="0" smtClean="0">
              <a:ln>
                <a:noFill/>
              </a:ln>
              <a:solidFill>
                <a:schemeClr val="tx1"/>
              </a:solidFill>
              <a:effectLst/>
              <a:latin typeface="Arial" charset="0"/>
              <a:ea typeface="굴림" pitchFamily="50" charset="-127"/>
            </a:endParaRPr>
          </a:p>
        </p:txBody>
      </p:sp>
      <p:sp>
        <p:nvSpPr>
          <p:cNvPr id="2" name="Title 1"/>
          <p:cNvSpPr>
            <a:spLocks noGrp="1"/>
          </p:cNvSpPr>
          <p:nvPr>
            <p:ph type="title"/>
          </p:nvPr>
        </p:nvSpPr>
        <p:spPr>
          <a:xfrm>
            <a:off x="457200" y="260349"/>
            <a:ext cx="8305800" cy="865865"/>
          </a:xfrm>
        </p:spPr>
        <p:txBody>
          <a:bodyPr/>
          <a:lstStyle/>
          <a:p>
            <a:r>
              <a:rPr lang="en-GB" dirty="0" smtClean="0"/>
              <a:t>We have examined a range of metrics</a:t>
            </a:r>
            <a:endParaRPr lang="en-GB" dirty="0"/>
          </a:p>
        </p:txBody>
      </p:sp>
      <p:sp>
        <p:nvSpPr>
          <p:cNvPr id="6" name="Text Box 6"/>
          <p:cNvSpPr txBox="1">
            <a:spLocks noChangeArrowheads="1"/>
          </p:cNvSpPr>
          <p:nvPr/>
        </p:nvSpPr>
        <p:spPr bwMode="auto">
          <a:xfrm>
            <a:off x="468311" y="876183"/>
            <a:ext cx="3883575"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50000"/>
              </a:spcBef>
              <a:spcAft>
                <a:spcPct val="0"/>
              </a:spcAft>
              <a:buClrTx/>
            </a:pPr>
            <a:r>
              <a:rPr lang="en-GB" altLang="en-US" dirty="0" smtClean="0">
                <a:solidFill>
                  <a:schemeClr val="bg1"/>
                </a:solidFill>
              </a:rPr>
              <a:t>Metrics</a:t>
            </a:r>
            <a:endParaRPr lang="en-GB" altLang="en-US" dirty="0">
              <a:solidFill>
                <a:schemeClr val="bg1"/>
              </a:solidFill>
            </a:endParaRPr>
          </a:p>
        </p:txBody>
      </p:sp>
      <p:sp>
        <p:nvSpPr>
          <p:cNvPr id="11" name="Rectangle 13"/>
          <p:cNvSpPr>
            <a:spLocks noChangeArrowheads="1"/>
          </p:cNvSpPr>
          <p:nvPr/>
        </p:nvSpPr>
        <p:spPr bwMode="auto">
          <a:xfrm>
            <a:off x="468312" y="1376246"/>
            <a:ext cx="3883575" cy="4263794"/>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400" dirty="0" smtClean="0"/>
              <a:t>Across </a:t>
            </a:r>
            <a:r>
              <a:rPr lang="en-GB" altLang="en-US" sz="1400" dirty="0"/>
              <a:t>the analysis we look at several key metrics</a:t>
            </a:r>
            <a:r>
              <a:rPr lang="en-GB" altLang="en-US" sz="1400" dirty="0" smtClean="0"/>
              <a:t>:</a:t>
            </a:r>
          </a:p>
          <a:p>
            <a:pPr marL="0" indent="0">
              <a:buNone/>
            </a:pPr>
            <a:r>
              <a:rPr lang="en-GB" sz="1400" b="1" dirty="0"/>
              <a:t>CM </a:t>
            </a:r>
            <a:r>
              <a:rPr lang="en-GB" sz="1400" b="1" dirty="0" smtClean="0"/>
              <a:t>cost (£m) </a:t>
            </a:r>
            <a:r>
              <a:rPr lang="en-GB" sz="1400" dirty="0"/>
              <a:t>(over varying time horizons) </a:t>
            </a:r>
            <a:r>
              <a:rPr lang="en-GB" sz="1400" dirty="0" smtClean="0"/>
              <a:t>– the </a:t>
            </a:r>
            <a:r>
              <a:rPr lang="en-GB" sz="1400" dirty="0"/>
              <a:t>net present value of CM </a:t>
            </a:r>
            <a:r>
              <a:rPr lang="en-GB" sz="1400" dirty="0" smtClean="0"/>
              <a:t>contract payments </a:t>
            </a:r>
            <a:r>
              <a:rPr lang="en-GB" sz="1400" dirty="0"/>
              <a:t>over the time horizon specified. </a:t>
            </a:r>
            <a:endParaRPr lang="en-GB" altLang="en-US" sz="1400" dirty="0"/>
          </a:p>
          <a:p>
            <a:pPr marL="0" indent="0">
              <a:buNone/>
            </a:pPr>
            <a:r>
              <a:rPr lang="en-GB" sz="1400" b="1" dirty="0"/>
              <a:t>CM clearing </a:t>
            </a:r>
            <a:r>
              <a:rPr lang="en-GB" sz="1400" b="1" dirty="0" smtClean="0"/>
              <a:t>prices (£/kW-yr) </a:t>
            </a:r>
            <a:r>
              <a:rPr lang="en-GB" sz="1400" dirty="0"/>
              <a:t>– the clearing price of a </a:t>
            </a:r>
            <a:r>
              <a:rPr lang="en-GB" sz="1400" dirty="0" smtClean="0"/>
              <a:t>1-year capacity contract </a:t>
            </a:r>
            <a:r>
              <a:rPr lang="en-GB" sz="1400" dirty="0"/>
              <a:t>awarded in the auctions.</a:t>
            </a:r>
            <a:endParaRPr lang="en-GB" altLang="en-US" sz="1400" dirty="0"/>
          </a:p>
          <a:p>
            <a:pPr marL="0" indent="0">
              <a:buNone/>
            </a:pPr>
            <a:r>
              <a:rPr lang="en-GB" sz="1400" b="1" dirty="0"/>
              <a:t>Capacity </a:t>
            </a:r>
            <a:r>
              <a:rPr lang="en-GB" sz="1400" b="1" dirty="0" smtClean="0"/>
              <a:t>procured (MW) </a:t>
            </a:r>
            <a:r>
              <a:rPr lang="en-GB" sz="1400" dirty="0"/>
              <a:t>– this varies depending on the auction clearing price due to the auction demand curve</a:t>
            </a:r>
            <a:r>
              <a:rPr lang="en-GB" sz="1400" dirty="0" smtClean="0"/>
              <a:t>.</a:t>
            </a:r>
          </a:p>
          <a:p>
            <a:pPr marL="0" indent="0">
              <a:buNone/>
            </a:pPr>
            <a:r>
              <a:rPr lang="en-GB" altLang="en-US" sz="1400" b="1" dirty="0" smtClean="0"/>
              <a:t>Capacity shortage (MW) </a:t>
            </a:r>
            <a:r>
              <a:rPr lang="en-GB" sz="1400" dirty="0"/>
              <a:t>– </a:t>
            </a:r>
            <a:r>
              <a:rPr lang="en-GB" altLang="en-US" sz="1400" dirty="0" smtClean="0"/>
              <a:t>capacity procured below the minimum capacity threshold (1500MW below capacity target that equates to a LOLE of 3).</a:t>
            </a:r>
            <a:endParaRPr lang="en-GB" altLang="en-US" sz="1400" dirty="0"/>
          </a:p>
          <a:p>
            <a:pPr marL="0" indent="0">
              <a:buNone/>
            </a:pPr>
            <a:r>
              <a:rPr lang="en-GB" sz="1400" b="1" dirty="0" smtClean="0"/>
              <a:t>Contract mix (MW) </a:t>
            </a:r>
            <a:r>
              <a:rPr lang="en-GB" sz="1400" dirty="0"/>
              <a:t>– capacity procured split by </a:t>
            </a:r>
            <a:r>
              <a:rPr lang="en-GB" sz="1400" dirty="0" smtClean="0"/>
              <a:t>contract </a:t>
            </a:r>
            <a:r>
              <a:rPr lang="en-GB" sz="1400" dirty="0"/>
              <a:t>duration.</a:t>
            </a:r>
          </a:p>
          <a:p>
            <a:pPr marL="0" indent="0">
              <a:buNone/>
            </a:pPr>
            <a:endParaRPr lang="en-GB" altLang="en-US" sz="1400" dirty="0"/>
          </a:p>
        </p:txBody>
      </p:sp>
      <p:sp>
        <p:nvSpPr>
          <p:cNvPr id="7" name="Text Box 6"/>
          <p:cNvSpPr txBox="1">
            <a:spLocks noChangeArrowheads="1"/>
          </p:cNvSpPr>
          <p:nvPr/>
        </p:nvSpPr>
        <p:spPr bwMode="auto">
          <a:xfrm>
            <a:off x="4512774" y="876183"/>
            <a:ext cx="4235441"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50000"/>
              </a:spcBef>
              <a:spcAft>
                <a:spcPct val="0"/>
              </a:spcAft>
              <a:buClrTx/>
            </a:pPr>
            <a:r>
              <a:rPr lang="en-GB" dirty="0" smtClean="0">
                <a:solidFill>
                  <a:schemeClr val="bg1"/>
                </a:solidFill>
              </a:rPr>
              <a:t>Measuring efficiency?</a:t>
            </a:r>
            <a:endParaRPr lang="en-GB" altLang="en-US" dirty="0">
              <a:solidFill>
                <a:schemeClr val="bg1"/>
              </a:solidFill>
            </a:endParaRPr>
          </a:p>
        </p:txBody>
      </p:sp>
      <p:sp>
        <p:nvSpPr>
          <p:cNvPr id="8" name="Rectangle 13"/>
          <p:cNvSpPr>
            <a:spLocks noChangeArrowheads="1"/>
          </p:cNvSpPr>
          <p:nvPr/>
        </p:nvSpPr>
        <p:spPr bwMode="auto">
          <a:xfrm>
            <a:off x="4512775" y="1376246"/>
            <a:ext cx="4235441" cy="4263793"/>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sz="1400" b="1" dirty="0" smtClean="0"/>
              <a:t>Economic surplus (£m) </a:t>
            </a:r>
            <a:r>
              <a:rPr lang="en-GB" sz="1400" dirty="0"/>
              <a:t>(the measure of auction efficiency) is defined as the sum of consumer and producer surplus and inherently values capacity to consumers based upon the demand curve defined by DECC. No penalty is applied for procuring capacity less than the minimum requirement</a:t>
            </a:r>
            <a:r>
              <a:rPr lang="en-GB" sz="1400" dirty="0" smtClean="0"/>
              <a:t>. When aggregating over time the NPV of this series is reported.</a:t>
            </a:r>
            <a:endParaRPr lang="en-GB" sz="1400" dirty="0"/>
          </a:p>
          <a:p>
            <a:pPr marL="0" indent="0">
              <a:buNone/>
            </a:pPr>
            <a:endParaRPr lang="en-GB" altLang="en-US" sz="1400" dirty="0"/>
          </a:p>
        </p:txBody>
      </p:sp>
      <p:grpSp>
        <p:nvGrpSpPr>
          <p:cNvPr id="14" name="Group 4"/>
          <p:cNvGrpSpPr>
            <a:grpSpLocks noChangeAspect="1"/>
          </p:cNvGrpSpPr>
          <p:nvPr/>
        </p:nvGrpSpPr>
        <p:grpSpPr bwMode="auto">
          <a:xfrm>
            <a:off x="4862696" y="3221363"/>
            <a:ext cx="3567147" cy="2249399"/>
            <a:chOff x="134" y="881"/>
            <a:chExt cx="3147" cy="1972"/>
          </a:xfrm>
        </p:grpSpPr>
        <p:sp>
          <p:nvSpPr>
            <p:cNvPr id="16" name="AutoShape 3"/>
            <p:cNvSpPr>
              <a:spLocks noChangeAspect="1" noChangeArrowheads="1" noTextEdit="1"/>
            </p:cNvSpPr>
            <p:nvPr/>
          </p:nvSpPr>
          <p:spPr bwMode="auto">
            <a:xfrm>
              <a:off x="134" y="914"/>
              <a:ext cx="3147" cy="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dirty="0"/>
            </a:p>
          </p:txBody>
        </p:sp>
        <p:sp>
          <p:nvSpPr>
            <p:cNvPr id="17" name="Freeform 5"/>
            <p:cNvSpPr>
              <a:spLocks noEditPoints="1"/>
            </p:cNvSpPr>
            <p:nvPr/>
          </p:nvSpPr>
          <p:spPr bwMode="auto">
            <a:xfrm>
              <a:off x="433" y="881"/>
              <a:ext cx="87" cy="1712"/>
            </a:xfrm>
            <a:custGeom>
              <a:avLst/>
              <a:gdLst>
                <a:gd name="T0" fmla="*/ 519 w 855"/>
                <a:gd name="T1" fmla="*/ 17601 h 17601"/>
                <a:gd name="T2" fmla="*/ 519 w 855"/>
                <a:gd name="T3" fmla="*/ 183 h 17601"/>
                <a:gd name="T4" fmla="*/ 335 w 855"/>
                <a:gd name="T5" fmla="*/ 183 h 17601"/>
                <a:gd name="T6" fmla="*/ 335 w 855"/>
                <a:gd name="T7" fmla="*/ 17601 h 17601"/>
                <a:gd name="T8" fmla="*/ 519 w 855"/>
                <a:gd name="T9" fmla="*/ 17601 h 17601"/>
                <a:gd name="T10" fmla="*/ 829 w 855"/>
                <a:gd name="T11" fmla="*/ 688 h 17601"/>
                <a:gd name="T12" fmla="*/ 427 w 855"/>
                <a:gd name="T13" fmla="*/ 0 h 17601"/>
                <a:gd name="T14" fmla="*/ 26 w 855"/>
                <a:gd name="T15" fmla="*/ 688 h 17601"/>
                <a:gd name="T16" fmla="*/ 59 w 855"/>
                <a:gd name="T17" fmla="*/ 814 h 17601"/>
                <a:gd name="T18" fmla="*/ 185 w 855"/>
                <a:gd name="T19" fmla="*/ 781 h 17601"/>
                <a:gd name="T20" fmla="*/ 507 w 855"/>
                <a:gd name="T21" fmla="*/ 229 h 17601"/>
                <a:gd name="T22" fmla="*/ 348 w 855"/>
                <a:gd name="T23" fmla="*/ 229 h 17601"/>
                <a:gd name="T24" fmla="*/ 670 w 855"/>
                <a:gd name="T25" fmla="*/ 781 h 17601"/>
                <a:gd name="T26" fmla="*/ 796 w 855"/>
                <a:gd name="T27" fmla="*/ 814 h 17601"/>
                <a:gd name="T28" fmla="*/ 829 w 855"/>
                <a:gd name="T29" fmla="*/ 688 h 17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5" h="17601">
                  <a:moveTo>
                    <a:pt x="519" y="17601"/>
                  </a:moveTo>
                  <a:lnTo>
                    <a:pt x="519" y="183"/>
                  </a:lnTo>
                  <a:lnTo>
                    <a:pt x="335" y="183"/>
                  </a:lnTo>
                  <a:lnTo>
                    <a:pt x="335" y="17601"/>
                  </a:lnTo>
                  <a:lnTo>
                    <a:pt x="519" y="17601"/>
                  </a:lnTo>
                  <a:close/>
                  <a:moveTo>
                    <a:pt x="829" y="688"/>
                  </a:moveTo>
                  <a:lnTo>
                    <a:pt x="427" y="0"/>
                  </a:lnTo>
                  <a:lnTo>
                    <a:pt x="26" y="688"/>
                  </a:lnTo>
                  <a:cubicBezTo>
                    <a:pt x="0" y="732"/>
                    <a:pt x="15" y="788"/>
                    <a:pt x="59" y="814"/>
                  </a:cubicBezTo>
                  <a:cubicBezTo>
                    <a:pt x="103" y="840"/>
                    <a:pt x="159" y="825"/>
                    <a:pt x="185" y="781"/>
                  </a:cubicBezTo>
                  <a:lnTo>
                    <a:pt x="507" y="229"/>
                  </a:lnTo>
                  <a:lnTo>
                    <a:pt x="348" y="229"/>
                  </a:lnTo>
                  <a:lnTo>
                    <a:pt x="670" y="781"/>
                  </a:lnTo>
                  <a:cubicBezTo>
                    <a:pt x="696" y="825"/>
                    <a:pt x="752" y="840"/>
                    <a:pt x="796" y="814"/>
                  </a:cubicBezTo>
                  <a:cubicBezTo>
                    <a:pt x="840" y="788"/>
                    <a:pt x="855" y="732"/>
                    <a:pt x="829" y="688"/>
                  </a:cubicBez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6"/>
            <p:cNvSpPr>
              <a:spLocks noEditPoints="1"/>
            </p:cNvSpPr>
            <p:nvPr/>
          </p:nvSpPr>
          <p:spPr bwMode="auto">
            <a:xfrm>
              <a:off x="473" y="2551"/>
              <a:ext cx="2517" cy="83"/>
            </a:xfrm>
            <a:custGeom>
              <a:avLst/>
              <a:gdLst>
                <a:gd name="T0" fmla="*/ 0 w 24805"/>
                <a:gd name="T1" fmla="*/ 335 h 855"/>
                <a:gd name="T2" fmla="*/ 24623 w 24805"/>
                <a:gd name="T3" fmla="*/ 335 h 855"/>
                <a:gd name="T4" fmla="*/ 24623 w 24805"/>
                <a:gd name="T5" fmla="*/ 519 h 855"/>
                <a:gd name="T6" fmla="*/ 0 w 24805"/>
                <a:gd name="T7" fmla="*/ 519 h 855"/>
                <a:gd name="T8" fmla="*/ 0 w 24805"/>
                <a:gd name="T9" fmla="*/ 335 h 855"/>
                <a:gd name="T10" fmla="*/ 24117 w 24805"/>
                <a:gd name="T11" fmla="*/ 26 h 855"/>
                <a:gd name="T12" fmla="*/ 24805 w 24805"/>
                <a:gd name="T13" fmla="*/ 427 h 855"/>
                <a:gd name="T14" fmla="*/ 24117 w 24805"/>
                <a:gd name="T15" fmla="*/ 829 h 855"/>
                <a:gd name="T16" fmla="*/ 23991 w 24805"/>
                <a:gd name="T17" fmla="*/ 796 h 855"/>
                <a:gd name="T18" fmla="*/ 24024 w 24805"/>
                <a:gd name="T19" fmla="*/ 670 h 855"/>
                <a:gd name="T20" fmla="*/ 24576 w 24805"/>
                <a:gd name="T21" fmla="*/ 348 h 855"/>
                <a:gd name="T22" fmla="*/ 24576 w 24805"/>
                <a:gd name="T23" fmla="*/ 507 h 855"/>
                <a:gd name="T24" fmla="*/ 24024 w 24805"/>
                <a:gd name="T25" fmla="*/ 185 h 855"/>
                <a:gd name="T26" fmla="*/ 23991 w 24805"/>
                <a:gd name="T27" fmla="*/ 59 h 855"/>
                <a:gd name="T28" fmla="*/ 24117 w 24805"/>
                <a:gd name="T29" fmla="*/ 26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05" h="855">
                  <a:moveTo>
                    <a:pt x="0" y="335"/>
                  </a:moveTo>
                  <a:lnTo>
                    <a:pt x="24623" y="335"/>
                  </a:lnTo>
                  <a:lnTo>
                    <a:pt x="24623" y="519"/>
                  </a:lnTo>
                  <a:lnTo>
                    <a:pt x="0" y="519"/>
                  </a:lnTo>
                  <a:lnTo>
                    <a:pt x="0" y="335"/>
                  </a:lnTo>
                  <a:close/>
                  <a:moveTo>
                    <a:pt x="24117" y="26"/>
                  </a:moveTo>
                  <a:lnTo>
                    <a:pt x="24805" y="427"/>
                  </a:lnTo>
                  <a:lnTo>
                    <a:pt x="24117" y="829"/>
                  </a:lnTo>
                  <a:cubicBezTo>
                    <a:pt x="24073" y="855"/>
                    <a:pt x="24017" y="840"/>
                    <a:pt x="23991" y="796"/>
                  </a:cubicBezTo>
                  <a:cubicBezTo>
                    <a:pt x="23965" y="752"/>
                    <a:pt x="23980" y="696"/>
                    <a:pt x="24024" y="670"/>
                  </a:cubicBezTo>
                  <a:lnTo>
                    <a:pt x="24576" y="348"/>
                  </a:lnTo>
                  <a:lnTo>
                    <a:pt x="24576" y="507"/>
                  </a:lnTo>
                  <a:lnTo>
                    <a:pt x="24024" y="185"/>
                  </a:lnTo>
                  <a:cubicBezTo>
                    <a:pt x="23980" y="159"/>
                    <a:pt x="23965" y="103"/>
                    <a:pt x="23991" y="59"/>
                  </a:cubicBezTo>
                  <a:cubicBezTo>
                    <a:pt x="24017" y="15"/>
                    <a:pt x="24073" y="0"/>
                    <a:pt x="24117" y="26"/>
                  </a:cubicBez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Line 28"/>
            <p:cNvSpPr>
              <a:spLocks noChangeShapeType="1"/>
            </p:cNvSpPr>
            <p:nvPr/>
          </p:nvSpPr>
          <p:spPr bwMode="auto">
            <a:xfrm>
              <a:off x="488" y="1542"/>
              <a:ext cx="1189" cy="6"/>
            </a:xfrm>
            <a:prstGeom prst="line">
              <a:avLst/>
            </a:prstGeom>
            <a:noFill/>
            <a:ln w="30163" cap="flat">
              <a:solidFill>
                <a:srgbClr val="E83F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 name="Line 30"/>
            <p:cNvSpPr>
              <a:spLocks noChangeShapeType="1"/>
            </p:cNvSpPr>
            <p:nvPr/>
          </p:nvSpPr>
          <p:spPr bwMode="auto">
            <a:xfrm>
              <a:off x="1677" y="1545"/>
              <a:ext cx="542" cy="360"/>
            </a:xfrm>
            <a:prstGeom prst="line">
              <a:avLst/>
            </a:prstGeom>
            <a:noFill/>
            <a:ln w="30163" cap="flat">
              <a:solidFill>
                <a:srgbClr val="E83F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 name="Line 31"/>
            <p:cNvSpPr>
              <a:spLocks noChangeShapeType="1"/>
            </p:cNvSpPr>
            <p:nvPr/>
          </p:nvSpPr>
          <p:spPr bwMode="auto">
            <a:xfrm>
              <a:off x="2213" y="1900"/>
              <a:ext cx="462" cy="686"/>
            </a:xfrm>
            <a:prstGeom prst="line">
              <a:avLst/>
            </a:prstGeom>
            <a:noFill/>
            <a:ln w="30163" cap="flat">
              <a:solidFill>
                <a:srgbClr val="E83F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40" name="Elbow Connector 39"/>
          <p:cNvCxnSpPr/>
          <p:nvPr/>
        </p:nvCxnSpPr>
        <p:spPr bwMode="auto">
          <a:xfrm flipV="1">
            <a:off x="5263958" y="4774954"/>
            <a:ext cx="1655486" cy="163374"/>
          </a:xfrm>
          <a:prstGeom prst="bentConnector3">
            <a:avLst/>
          </a:prstGeom>
          <a:solidFill>
            <a:schemeClr val="bg1"/>
          </a:solidFill>
          <a:ln w="3810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flipV="1">
            <a:off x="6919444" y="3846794"/>
            <a:ext cx="973394" cy="928160"/>
          </a:xfrm>
          <a:prstGeom prst="line">
            <a:avLst/>
          </a:prstGeom>
          <a:solidFill>
            <a:schemeClr val="bg1"/>
          </a:solidFill>
          <a:ln w="3810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p:cNvSpPr txBox="1"/>
          <p:nvPr/>
        </p:nvSpPr>
        <p:spPr>
          <a:xfrm rot="16200000">
            <a:off x="4126585" y="4063574"/>
            <a:ext cx="1810777" cy="338554"/>
          </a:xfrm>
          <a:prstGeom prst="rect">
            <a:avLst/>
          </a:prstGeom>
          <a:noFill/>
        </p:spPr>
        <p:txBody>
          <a:bodyPr wrap="square" rtlCol="0">
            <a:spAutoFit/>
          </a:bodyPr>
          <a:lstStyle/>
          <a:p>
            <a:r>
              <a:rPr lang="en-GB" dirty="0" smtClean="0"/>
              <a:t>Price (£ / kW-yr)</a:t>
            </a:r>
            <a:endParaRPr lang="en-GB" dirty="0"/>
          </a:p>
        </p:txBody>
      </p:sp>
      <p:sp>
        <p:nvSpPr>
          <p:cNvPr id="48" name="TextBox 47"/>
          <p:cNvSpPr txBox="1"/>
          <p:nvPr/>
        </p:nvSpPr>
        <p:spPr>
          <a:xfrm>
            <a:off x="5768084" y="5301485"/>
            <a:ext cx="1810777" cy="338554"/>
          </a:xfrm>
          <a:prstGeom prst="rect">
            <a:avLst/>
          </a:prstGeom>
          <a:noFill/>
        </p:spPr>
        <p:txBody>
          <a:bodyPr wrap="square" rtlCol="0">
            <a:spAutoFit/>
          </a:bodyPr>
          <a:lstStyle/>
          <a:p>
            <a:r>
              <a:rPr lang="en-GB" dirty="0" smtClean="0"/>
              <a:t>Quantity MW</a:t>
            </a:r>
            <a:endParaRPr lang="en-GB" dirty="0"/>
          </a:p>
        </p:txBody>
      </p:sp>
      <p:sp>
        <p:nvSpPr>
          <p:cNvPr id="49" name="TextBox 48"/>
          <p:cNvSpPr txBox="1"/>
          <p:nvPr/>
        </p:nvSpPr>
        <p:spPr>
          <a:xfrm>
            <a:off x="6417822" y="3450010"/>
            <a:ext cx="2012022" cy="338554"/>
          </a:xfrm>
          <a:prstGeom prst="rect">
            <a:avLst/>
          </a:prstGeom>
          <a:solidFill>
            <a:schemeClr val="accent3"/>
          </a:solidFill>
        </p:spPr>
        <p:txBody>
          <a:bodyPr wrap="square" rtlCol="0">
            <a:spAutoFit/>
          </a:bodyPr>
          <a:lstStyle/>
          <a:p>
            <a:r>
              <a:rPr lang="en-GB" dirty="0" smtClean="0">
                <a:solidFill>
                  <a:schemeClr val="bg1"/>
                </a:solidFill>
              </a:rPr>
              <a:t>Cost of capacity *</a:t>
            </a:r>
            <a:endParaRPr lang="en-GB" dirty="0">
              <a:solidFill>
                <a:schemeClr val="bg1"/>
              </a:solidFill>
            </a:endParaRPr>
          </a:p>
        </p:txBody>
      </p:sp>
      <p:sp>
        <p:nvSpPr>
          <p:cNvPr id="50" name="TextBox 49"/>
          <p:cNvSpPr txBox="1"/>
          <p:nvPr/>
        </p:nvSpPr>
        <p:spPr>
          <a:xfrm>
            <a:off x="468311" y="5701475"/>
            <a:ext cx="8279905" cy="646331"/>
          </a:xfrm>
          <a:prstGeom prst="rect">
            <a:avLst/>
          </a:prstGeom>
          <a:solidFill>
            <a:schemeClr val="accent3"/>
          </a:solidFill>
        </p:spPr>
        <p:txBody>
          <a:bodyPr wrap="square" rtlCol="0">
            <a:spAutoFit/>
          </a:bodyPr>
          <a:lstStyle/>
          <a:p>
            <a:r>
              <a:rPr lang="en-GB" sz="1200" dirty="0" smtClean="0">
                <a:solidFill>
                  <a:schemeClr val="bg1"/>
                </a:solidFill>
              </a:rPr>
              <a:t>* The cost of capacity can differ from the bid supply curve in a PDC approach. Additionally, the cost of plant with previous long term contracts is included; this again can differ from the capacity payments to these plants as they may receive producer surplus having locked in a clearing price above their cost.</a:t>
            </a:r>
            <a:endParaRPr lang="en-GB" sz="1200" dirty="0">
              <a:solidFill>
                <a:schemeClr val="bg1"/>
              </a:solidFill>
            </a:endParaRPr>
          </a:p>
        </p:txBody>
      </p:sp>
    </p:spTree>
    <p:extLst>
      <p:ext uri="{BB962C8B-B14F-4D97-AF65-F5344CB8AC3E}">
        <p14:creationId xmlns:p14="http://schemas.microsoft.com/office/powerpoint/2010/main" val="3207146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468312" y="1338145"/>
            <a:ext cx="3883575" cy="4966681"/>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200" dirty="0"/>
              <a:t>As we will see in the modelling </a:t>
            </a:r>
            <a:r>
              <a:rPr lang="en-GB" altLang="en-US" sz="1200" dirty="0" smtClean="0"/>
              <a:t>results, </a:t>
            </a:r>
            <a:r>
              <a:rPr lang="en-GB" altLang="en-US" sz="1200" dirty="0"/>
              <a:t>the effectiveness or otherwise of a </a:t>
            </a:r>
            <a:r>
              <a:rPr lang="en-GB" altLang="en-US" sz="1200" dirty="0" smtClean="0"/>
              <a:t>PDC is  </a:t>
            </a:r>
            <a:r>
              <a:rPr lang="en-GB" altLang="en-US" sz="1200" dirty="0"/>
              <a:t>highly sensitive </a:t>
            </a:r>
            <a:r>
              <a:rPr lang="en-GB" altLang="en-US" sz="1200" dirty="0" smtClean="0"/>
              <a:t>to the </a:t>
            </a:r>
            <a:r>
              <a:rPr lang="en-GB" altLang="en-US" sz="1200" dirty="0"/>
              <a:t>scenario being considered.</a:t>
            </a:r>
          </a:p>
          <a:p>
            <a:pPr marL="0" indent="0">
              <a:buNone/>
            </a:pPr>
            <a:r>
              <a:rPr lang="en-GB" altLang="en-US" sz="1200" dirty="0"/>
              <a:t>To provide a range of potential outcomes we analyse the effect of </a:t>
            </a:r>
            <a:r>
              <a:rPr lang="en-GB" altLang="en-US" sz="1200" dirty="0" smtClean="0"/>
              <a:t>PDCs </a:t>
            </a:r>
            <a:r>
              <a:rPr lang="en-GB" altLang="en-US" sz="1200" dirty="0"/>
              <a:t>across a number of scenarios</a:t>
            </a:r>
            <a:r>
              <a:rPr lang="en-GB" altLang="en-US" sz="1200" dirty="0" smtClean="0"/>
              <a:t>.</a:t>
            </a:r>
          </a:p>
          <a:p>
            <a:pPr marL="0" indent="0">
              <a:buNone/>
            </a:pPr>
            <a:r>
              <a:rPr lang="en-GB" altLang="en-US" sz="1200" dirty="0" smtClean="0"/>
              <a:t>These </a:t>
            </a:r>
            <a:r>
              <a:rPr lang="en-GB" altLang="en-US" sz="1200" dirty="0"/>
              <a:t>scenarios have been developed to </a:t>
            </a:r>
            <a:r>
              <a:rPr lang="en-GB" altLang="en-US" sz="1200" dirty="0" smtClean="0"/>
              <a:t>show </a:t>
            </a:r>
            <a:r>
              <a:rPr lang="en-GB" altLang="en-US" sz="1200" dirty="0"/>
              <a:t>a range of potential results.  However, the full range of potential results could include more extreme outcomes</a:t>
            </a:r>
            <a:r>
              <a:rPr lang="en-GB" altLang="en-US" sz="1200" dirty="0" smtClean="0"/>
              <a:t>.</a:t>
            </a:r>
          </a:p>
          <a:p>
            <a:pPr marL="0" indent="0">
              <a:buNone/>
            </a:pPr>
            <a:endParaRPr lang="en-GB" altLang="en-US" sz="1200" dirty="0" smtClean="0"/>
          </a:p>
          <a:p>
            <a:pPr marL="0" indent="0">
              <a:buNone/>
            </a:pPr>
            <a:r>
              <a:rPr lang="en-GB" altLang="en-US" sz="1200" dirty="0" smtClean="0"/>
              <a:t/>
            </a:r>
            <a:br>
              <a:rPr lang="en-GB" altLang="en-US" sz="1200" dirty="0" smtClean="0"/>
            </a:br>
            <a:r>
              <a:rPr lang="en-GB" altLang="en-US" sz="1200" dirty="0" smtClean="0"/>
              <a:t>The </a:t>
            </a:r>
            <a:r>
              <a:rPr lang="en-GB" altLang="en-US" sz="1200" dirty="0"/>
              <a:t>basecase </a:t>
            </a:r>
            <a:r>
              <a:rPr lang="en-GB" altLang="en-US" sz="1200" dirty="0" smtClean="0"/>
              <a:t>is derived from modelling assumptions from the DDM with a slightly wider contract duration and exit price mix, which adds granularity to the range of bids. This is required for the PDE approaches to be able to improve efficiency in the modelling. While based on realistic assumptions, this should not necessarily be considered a central view, particularly due to the sensitivity of the modelling results to changes in these assumptions and the uncertainty underlying them.</a:t>
            </a:r>
          </a:p>
          <a:p>
            <a:pPr marL="0" indent="0">
              <a:buNone/>
            </a:pPr>
            <a:r>
              <a:rPr lang="en-GB" altLang="en-US" sz="1200" dirty="0" smtClean="0"/>
              <a:t>The parameters are discussed in more detail in the Appendix.</a:t>
            </a:r>
            <a:endParaRPr lang="en-GB" altLang="en-US" sz="1200" b="1" dirty="0"/>
          </a:p>
        </p:txBody>
      </p:sp>
      <p:sp>
        <p:nvSpPr>
          <p:cNvPr id="28" name="Rectangle 27"/>
          <p:cNvSpPr/>
          <p:nvPr/>
        </p:nvSpPr>
        <p:spPr bwMode="auto">
          <a:xfrm>
            <a:off x="545224" y="3363651"/>
            <a:ext cx="3729750" cy="286570"/>
          </a:xfrm>
          <a:prstGeom prst="rect">
            <a:avLst/>
          </a:prstGeom>
          <a:solidFill>
            <a:srgbClr val="00421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defTabSz="995363" fontAlgn="auto">
              <a:spcBef>
                <a:spcPct val="0"/>
              </a:spcBef>
              <a:spcAft>
                <a:spcPct val="0"/>
              </a:spcAft>
              <a:buClrTx/>
            </a:pPr>
            <a:r>
              <a:rPr lang="en-GB" altLang="en-US" sz="1200" b="1" dirty="0" smtClean="0">
                <a:solidFill>
                  <a:schemeClr val="bg1"/>
                </a:solidFill>
              </a:rPr>
              <a:t>BASE </a:t>
            </a:r>
            <a:r>
              <a:rPr lang="en-GB" altLang="en-US" sz="1200" b="1" dirty="0">
                <a:solidFill>
                  <a:schemeClr val="bg1"/>
                </a:solidFill>
              </a:rPr>
              <a:t>– Illustrative </a:t>
            </a:r>
            <a:r>
              <a:rPr lang="en-GB" altLang="en-US" sz="1200" b="1" dirty="0" smtClean="0">
                <a:solidFill>
                  <a:schemeClr val="bg1"/>
                </a:solidFill>
              </a:rPr>
              <a:t>basecase</a:t>
            </a:r>
            <a:endParaRPr lang="en-GB" altLang="en-US" sz="1200" b="1" dirty="0">
              <a:solidFill>
                <a:schemeClr val="bg1"/>
              </a:solidFill>
            </a:endParaRPr>
          </a:p>
        </p:txBody>
      </p:sp>
      <p:sp>
        <p:nvSpPr>
          <p:cNvPr id="2" name="Title 1"/>
          <p:cNvSpPr>
            <a:spLocks noGrp="1"/>
          </p:cNvSpPr>
          <p:nvPr>
            <p:ph type="title"/>
          </p:nvPr>
        </p:nvSpPr>
        <p:spPr>
          <a:xfrm>
            <a:off x="457200" y="260349"/>
            <a:ext cx="8305800" cy="865865"/>
          </a:xfrm>
        </p:spPr>
        <p:txBody>
          <a:bodyPr/>
          <a:lstStyle/>
          <a:p>
            <a:r>
              <a:rPr lang="en-GB" dirty="0" smtClean="0"/>
              <a:t>We have examined a range of scenarios</a:t>
            </a:r>
            <a:endParaRPr lang="en-GB" dirty="0"/>
          </a:p>
        </p:txBody>
      </p:sp>
      <p:sp>
        <p:nvSpPr>
          <p:cNvPr id="6" name="Text Box 6"/>
          <p:cNvSpPr txBox="1">
            <a:spLocks noChangeArrowheads="1"/>
          </p:cNvSpPr>
          <p:nvPr/>
        </p:nvSpPr>
        <p:spPr bwMode="auto">
          <a:xfrm>
            <a:off x="468311" y="825383"/>
            <a:ext cx="3883575"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50000"/>
              </a:spcBef>
              <a:spcAft>
                <a:spcPct val="0"/>
              </a:spcAft>
              <a:buClrTx/>
            </a:pPr>
            <a:r>
              <a:rPr lang="en-GB" altLang="en-US" dirty="0" smtClean="0">
                <a:solidFill>
                  <a:schemeClr val="bg1"/>
                </a:solidFill>
              </a:rPr>
              <a:t>Basecase</a:t>
            </a:r>
            <a:endParaRPr lang="en-GB" altLang="en-US" dirty="0">
              <a:solidFill>
                <a:schemeClr val="bg1"/>
              </a:solidFill>
            </a:endParaRPr>
          </a:p>
        </p:txBody>
      </p:sp>
      <p:sp>
        <p:nvSpPr>
          <p:cNvPr id="7" name="Text Box 6"/>
          <p:cNvSpPr txBox="1">
            <a:spLocks noChangeArrowheads="1"/>
          </p:cNvSpPr>
          <p:nvPr/>
        </p:nvSpPr>
        <p:spPr bwMode="auto">
          <a:xfrm>
            <a:off x="4512774" y="825383"/>
            <a:ext cx="4235442"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50000"/>
              </a:spcBef>
              <a:spcAft>
                <a:spcPct val="0"/>
              </a:spcAft>
              <a:buClrTx/>
            </a:pPr>
            <a:r>
              <a:rPr lang="en-GB" altLang="en-US" dirty="0" smtClean="0">
                <a:solidFill>
                  <a:schemeClr val="bg1"/>
                </a:solidFill>
              </a:rPr>
              <a:t>Scenarios</a:t>
            </a:r>
            <a:endParaRPr lang="en-GB" altLang="en-US" dirty="0">
              <a:solidFill>
                <a:schemeClr val="bg1"/>
              </a:solidFill>
            </a:endParaRPr>
          </a:p>
        </p:txBody>
      </p:sp>
      <p:sp>
        <p:nvSpPr>
          <p:cNvPr id="8" name="Rectangle 13"/>
          <p:cNvSpPr>
            <a:spLocks noChangeArrowheads="1"/>
          </p:cNvSpPr>
          <p:nvPr/>
        </p:nvSpPr>
        <p:spPr bwMode="auto">
          <a:xfrm>
            <a:off x="4512775" y="1338146"/>
            <a:ext cx="4235442" cy="496668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sz="1200" b="1" dirty="0" smtClean="0"/>
              <a:t>A.) Reduced competition from short term contracts</a:t>
            </a:r>
          </a:p>
          <a:p>
            <a:pPr marL="0" indent="0">
              <a:buNone/>
            </a:pPr>
            <a:r>
              <a:rPr lang="en-GB" sz="1200" dirty="0" smtClean="0"/>
              <a:t>Many of the results rely on substitution towards short-term capacity contracts, we explore a scenario where less capacity comes forward for these contracts.</a:t>
            </a:r>
          </a:p>
          <a:p>
            <a:pPr marL="0" indent="0">
              <a:buNone/>
            </a:pPr>
            <a:endParaRPr lang="en-GB" sz="1200" dirty="0" smtClean="0"/>
          </a:p>
          <a:p>
            <a:pPr marL="0" indent="0">
              <a:buNone/>
            </a:pPr>
            <a:r>
              <a:rPr lang="en-GB" sz="1200" b="1" dirty="0"/>
              <a:t>B.) Extensive </a:t>
            </a:r>
            <a:r>
              <a:rPr lang="en-GB" sz="1200" b="1" dirty="0" smtClean="0"/>
              <a:t>competition </a:t>
            </a:r>
            <a:r>
              <a:rPr lang="en-GB" sz="1200" b="1" dirty="0"/>
              <a:t>of short term </a:t>
            </a:r>
            <a:r>
              <a:rPr lang="en-GB" sz="1200" b="1" dirty="0" smtClean="0"/>
              <a:t>contracts</a:t>
            </a:r>
          </a:p>
          <a:p>
            <a:pPr marL="0" indent="0">
              <a:buNone/>
            </a:pPr>
            <a:r>
              <a:rPr lang="en-GB" sz="1200" dirty="0" smtClean="0"/>
              <a:t>Additionally we explore a scenario where these short term capacity contracts are highly competitive.</a:t>
            </a:r>
          </a:p>
          <a:p>
            <a:pPr marL="0" indent="0">
              <a:buNone/>
            </a:pPr>
            <a:endParaRPr lang="en-GB" sz="1200" dirty="0"/>
          </a:p>
          <a:p>
            <a:pPr marL="0" indent="0">
              <a:buNone/>
            </a:pPr>
            <a:r>
              <a:rPr lang="en-GB" sz="1200" b="1" dirty="0"/>
              <a:t>C.) Additional refurbishment </a:t>
            </a:r>
            <a:r>
              <a:rPr lang="en-GB" sz="1200" b="1" dirty="0" smtClean="0"/>
              <a:t>eligibility</a:t>
            </a:r>
          </a:p>
          <a:p>
            <a:pPr marL="0" indent="0">
              <a:buNone/>
            </a:pPr>
            <a:r>
              <a:rPr lang="en-GB" sz="1200" dirty="0" smtClean="0"/>
              <a:t>The basecase examines lifetime extensions from all CCGT plant. We explore a scenario where other technologies compete for refurbishment contracts in addition.</a:t>
            </a:r>
            <a:endParaRPr lang="en-GB" sz="1200" dirty="0"/>
          </a:p>
          <a:p>
            <a:pPr marL="0" indent="0">
              <a:buNone/>
            </a:pPr>
            <a:endParaRPr lang="en-GB" sz="900" dirty="0" smtClean="0"/>
          </a:p>
          <a:p>
            <a:pPr marL="0" indent="0">
              <a:buNone/>
            </a:pPr>
            <a:endParaRPr lang="en-GB" sz="1200" dirty="0"/>
          </a:p>
          <a:p>
            <a:pPr marL="0" indent="0">
              <a:buNone/>
            </a:pPr>
            <a:r>
              <a:rPr lang="en-GB" sz="1200" dirty="0" smtClean="0"/>
              <a:t>Capacity requirement is a key driver of results and is driven both by demand growth and renewable uptake. A scenario where events result in a higher capacity requirement is examined.</a:t>
            </a:r>
            <a:endParaRPr lang="en-GB" sz="1200" dirty="0"/>
          </a:p>
          <a:p>
            <a:pPr marL="0" indent="0">
              <a:buNone/>
            </a:pPr>
            <a:r>
              <a:rPr lang="en-GB" sz="1200" b="1" dirty="0" smtClean="0"/>
              <a:t>E</a:t>
            </a:r>
          </a:p>
          <a:p>
            <a:pPr marL="0" indent="0">
              <a:buNone/>
            </a:pPr>
            <a:r>
              <a:rPr lang="en-GB" sz="1200" dirty="0" smtClean="0"/>
              <a:t>A </a:t>
            </a:r>
            <a:r>
              <a:rPr lang="en-GB" sz="1200" dirty="0"/>
              <a:t>scenario where events result in a </a:t>
            </a:r>
            <a:r>
              <a:rPr lang="en-GB" sz="1200" dirty="0" smtClean="0"/>
              <a:t>lower capacity </a:t>
            </a:r>
            <a:r>
              <a:rPr lang="en-GB" sz="1200" dirty="0"/>
              <a:t>requirement </a:t>
            </a:r>
            <a:r>
              <a:rPr lang="en-GB" sz="1200" dirty="0" smtClean="0"/>
              <a:t>is also examined</a:t>
            </a:r>
            <a:r>
              <a:rPr lang="en-GB" sz="1200" dirty="0"/>
              <a:t>.</a:t>
            </a:r>
          </a:p>
          <a:p>
            <a:pPr marL="0" indent="0">
              <a:buNone/>
            </a:pPr>
            <a:endParaRPr lang="en-GB" sz="1200" dirty="0"/>
          </a:p>
        </p:txBody>
      </p:sp>
      <p:pic>
        <p:nvPicPr>
          <p:cNvPr id="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611" y="6437483"/>
            <a:ext cx="6724724" cy="35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bwMode="auto">
          <a:xfrm>
            <a:off x="4512771" y="1338146"/>
            <a:ext cx="4235441" cy="288000"/>
          </a:xfrm>
          <a:prstGeom prst="rect">
            <a:avLst/>
          </a:prstGeom>
          <a:solidFill>
            <a:srgbClr val="9DD2A0"/>
          </a:solidFill>
          <a:ln>
            <a:noFill/>
          </a:ln>
          <a:effectLst/>
          <a:extLst/>
        </p:spPr>
        <p:txBody>
          <a:bodyPr vert="horz" wrap="none" lIns="91440" tIns="45720" rIns="91440" bIns="45720" numCol="1" rtlCol="0" anchor="ctr" anchorCtr="0" compatLnSpc="1">
            <a:prstTxWarp prst="textNoShape">
              <a:avLst/>
            </a:prstTxWarp>
          </a:bodyPr>
          <a:lstStyle/>
          <a:p>
            <a:pPr marL="0" indent="0">
              <a:buNone/>
            </a:pPr>
            <a:r>
              <a:rPr lang="en-GB" sz="1200" b="1" dirty="0" smtClean="0"/>
              <a:t>A) </a:t>
            </a:r>
            <a:r>
              <a:rPr lang="en-GB" sz="1200" b="1" dirty="0"/>
              <a:t>Reduced competition from </a:t>
            </a:r>
            <a:r>
              <a:rPr lang="en-GB" sz="1200" b="1" dirty="0" smtClean="0"/>
              <a:t>short-term contracts</a:t>
            </a:r>
            <a:endParaRPr lang="en-GB" sz="1200" b="1" dirty="0"/>
          </a:p>
        </p:txBody>
      </p:sp>
      <p:sp>
        <p:nvSpPr>
          <p:cNvPr id="30" name="Rectangle 29"/>
          <p:cNvSpPr/>
          <p:nvPr/>
        </p:nvSpPr>
        <p:spPr bwMode="auto">
          <a:xfrm>
            <a:off x="4512774" y="2424140"/>
            <a:ext cx="4235441" cy="288000"/>
          </a:xfrm>
          <a:prstGeom prst="rect">
            <a:avLst/>
          </a:prstGeom>
          <a:solidFill>
            <a:srgbClr val="401664"/>
          </a:solidFill>
          <a:ln>
            <a:noFill/>
          </a:ln>
          <a:effectLst/>
          <a:extLst/>
        </p:spPr>
        <p:txBody>
          <a:bodyPr vert="horz" wrap="none" lIns="91440" tIns="45720" rIns="91440" bIns="45720" numCol="1" rtlCol="0" anchor="ctr" anchorCtr="0" compatLnSpc="1">
            <a:prstTxWarp prst="textNoShape">
              <a:avLst/>
            </a:prstTxWarp>
          </a:bodyPr>
          <a:lstStyle/>
          <a:p>
            <a:pPr marL="0" indent="0">
              <a:buNone/>
            </a:pPr>
            <a:r>
              <a:rPr lang="en-GB" sz="1200" b="1" dirty="0" smtClean="0">
                <a:solidFill>
                  <a:schemeClr val="bg1"/>
                </a:solidFill>
              </a:rPr>
              <a:t>B) </a:t>
            </a:r>
            <a:r>
              <a:rPr lang="en-GB" sz="1200" b="1" dirty="0">
                <a:solidFill>
                  <a:schemeClr val="bg1"/>
                </a:solidFill>
              </a:rPr>
              <a:t>Extensive competition of </a:t>
            </a:r>
            <a:r>
              <a:rPr lang="en-GB" sz="1200" b="1" dirty="0" smtClean="0">
                <a:solidFill>
                  <a:schemeClr val="bg1"/>
                </a:solidFill>
              </a:rPr>
              <a:t>short-term contracts</a:t>
            </a:r>
            <a:endParaRPr lang="en-GB" sz="1200" b="1" dirty="0">
              <a:solidFill>
                <a:schemeClr val="bg1"/>
              </a:solidFill>
            </a:endParaRPr>
          </a:p>
        </p:txBody>
      </p:sp>
      <p:sp>
        <p:nvSpPr>
          <p:cNvPr id="31" name="Rectangle 30"/>
          <p:cNvSpPr/>
          <p:nvPr/>
        </p:nvSpPr>
        <p:spPr bwMode="auto">
          <a:xfrm>
            <a:off x="4512774" y="3375381"/>
            <a:ext cx="4235441" cy="288000"/>
          </a:xfrm>
          <a:prstGeom prst="rect">
            <a:avLst/>
          </a:prstGeom>
          <a:solidFill>
            <a:srgbClr val="C3A1CC"/>
          </a:solidFill>
          <a:ln>
            <a:noFill/>
          </a:ln>
          <a:effectLst/>
          <a:extLst/>
        </p:spPr>
        <p:txBody>
          <a:bodyPr vert="horz" wrap="none" lIns="91440" tIns="45720" rIns="91440" bIns="45720" numCol="1" rtlCol="0" anchor="ctr" anchorCtr="0" compatLnSpc="1">
            <a:prstTxWarp prst="textNoShape">
              <a:avLst/>
            </a:prstTxWarp>
          </a:bodyPr>
          <a:lstStyle/>
          <a:p>
            <a:pPr defTabSz="995363" fontAlgn="auto">
              <a:spcBef>
                <a:spcPct val="0"/>
              </a:spcBef>
              <a:spcAft>
                <a:spcPct val="0"/>
              </a:spcAft>
              <a:buClrTx/>
            </a:pPr>
            <a:r>
              <a:rPr lang="en-GB" sz="1200" b="1" dirty="0" smtClean="0"/>
              <a:t>C) </a:t>
            </a:r>
            <a:r>
              <a:rPr lang="en-GB" sz="1200" b="1" dirty="0"/>
              <a:t>Additional refurbishment </a:t>
            </a:r>
            <a:r>
              <a:rPr lang="en-GB" sz="1200" b="1" dirty="0" smtClean="0"/>
              <a:t>eligibility</a:t>
            </a:r>
            <a:endParaRPr lang="en-GB" sz="1200" b="1" dirty="0"/>
          </a:p>
        </p:txBody>
      </p:sp>
      <p:sp>
        <p:nvSpPr>
          <p:cNvPr id="32" name="Rectangle 31"/>
          <p:cNvSpPr/>
          <p:nvPr/>
        </p:nvSpPr>
        <p:spPr bwMode="auto">
          <a:xfrm>
            <a:off x="4512773" y="4468683"/>
            <a:ext cx="4235441" cy="288000"/>
          </a:xfrm>
          <a:prstGeom prst="rect">
            <a:avLst/>
          </a:prstGeom>
          <a:solidFill>
            <a:srgbClr val="840034"/>
          </a:solidFill>
          <a:ln>
            <a:noFill/>
          </a:ln>
          <a:effectLst/>
          <a:extLst/>
        </p:spPr>
        <p:txBody>
          <a:bodyPr vert="horz" wrap="none" lIns="91440" tIns="45720" rIns="91440" bIns="45720" numCol="1" rtlCol="0" anchor="ctr" anchorCtr="0" compatLnSpc="1">
            <a:prstTxWarp prst="textNoShape">
              <a:avLst/>
            </a:prstTxWarp>
          </a:bodyPr>
          <a:lstStyle/>
          <a:p>
            <a:pPr marL="0" indent="0">
              <a:buNone/>
            </a:pPr>
            <a:r>
              <a:rPr lang="en-GB" sz="1200" b="1" dirty="0" smtClean="0">
                <a:solidFill>
                  <a:schemeClr val="bg1"/>
                </a:solidFill>
              </a:rPr>
              <a:t>D) </a:t>
            </a:r>
            <a:r>
              <a:rPr lang="en-GB" sz="1200" b="1" dirty="0">
                <a:solidFill>
                  <a:schemeClr val="bg1"/>
                </a:solidFill>
              </a:rPr>
              <a:t>Higher capacity </a:t>
            </a:r>
            <a:r>
              <a:rPr lang="en-GB" sz="1200" b="1" dirty="0" smtClean="0">
                <a:solidFill>
                  <a:schemeClr val="bg1"/>
                </a:solidFill>
              </a:rPr>
              <a:t>requirement</a:t>
            </a:r>
            <a:endParaRPr lang="en-GB" sz="1200" b="1" dirty="0">
              <a:solidFill>
                <a:schemeClr val="bg1"/>
              </a:solidFill>
            </a:endParaRPr>
          </a:p>
        </p:txBody>
      </p:sp>
      <p:sp>
        <p:nvSpPr>
          <p:cNvPr id="33" name="Rectangle 32"/>
          <p:cNvSpPr/>
          <p:nvPr/>
        </p:nvSpPr>
        <p:spPr bwMode="auto">
          <a:xfrm>
            <a:off x="4512772" y="5531755"/>
            <a:ext cx="4235441" cy="288000"/>
          </a:xfrm>
          <a:prstGeom prst="rect">
            <a:avLst/>
          </a:prstGeom>
          <a:solidFill>
            <a:srgbClr val="F6A0A0"/>
          </a:solidFill>
          <a:ln>
            <a:noFill/>
          </a:ln>
          <a:effectLst/>
          <a:extLst/>
        </p:spPr>
        <p:txBody>
          <a:bodyPr vert="horz" wrap="none" lIns="91440" tIns="45720" rIns="91440" bIns="45720" numCol="1" rtlCol="0" anchor="ctr" anchorCtr="0" compatLnSpc="1">
            <a:prstTxWarp prst="textNoShape">
              <a:avLst/>
            </a:prstTxWarp>
          </a:bodyPr>
          <a:lstStyle/>
          <a:p>
            <a:pPr marL="0" indent="0">
              <a:buNone/>
            </a:pPr>
            <a:r>
              <a:rPr lang="en-GB" sz="1200" b="1" dirty="0" smtClean="0"/>
              <a:t>E) </a:t>
            </a:r>
            <a:r>
              <a:rPr lang="en-GB" sz="1200" b="1" dirty="0"/>
              <a:t>Lower capacity requirement</a:t>
            </a:r>
          </a:p>
        </p:txBody>
      </p:sp>
    </p:spTree>
    <p:extLst>
      <p:ext uri="{BB962C8B-B14F-4D97-AF65-F5344CB8AC3E}">
        <p14:creationId xmlns:p14="http://schemas.microsoft.com/office/powerpoint/2010/main" val="3953482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smtClean="0">
                <a:solidFill>
                  <a:schemeClr val="bg1"/>
                </a:solidFill>
              </a:rPr>
              <a:t>Background</a:t>
            </a:r>
          </a:p>
          <a:p>
            <a:pPr>
              <a:buClr>
                <a:schemeClr val="bg1"/>
              </a:buClr>
            </a:pPr>
            <a:r>
              <a:rPr lang="en-GB" altLang="en-US" dirty="0" smtClean="0">
                <a:solidFill>
                  <a:schemeClr val="bg1"/>
                </a:solidFill>
              </a:rPr>
              <a:t>Project objectives</a:t>
            </a:r>
          </a:p>
          <a:p>
            <a:pPr>
              <a:buClr>
                <a:schemeClr val="bg1"/>
              </a:buClr>
            </a:pPr>
            <a:r>
              <a:rPr lang="en-GB" altLang="en-US" dirty="0" smtClean="0">
                <a:solidFill>
                  <a:schemeClr val="bg1"/>
                </a:solidFill>
              </a:rPr>
              <a:t>Option development</a:t>
            </a:r>
          </a:p>
          <a:p>
            <a:pPr>
              <a:buClr>
                <a:schemeClr val="bg1"/>
              </a:buClr>
            </a:pPr>
            <a:r>
              <a:rPr lang="en-GB" altLang="en-US" dirty="0" smtClean="0">
                <a:solidFill>
                  <a:schemeClr val="bg1"/>
                </a:solidFill>
              </a:rPr>
              <a:t>Fundamental challenges</a:t>
            </a:r>
          </a:p>
          <a:p>
            <a:pPr>
              <a:buClr>
                <a:schemeClr val="bg1"/>
              </a:buClr>
            </a:pPr>
            <a:r>
              <a:rPr lang="en-GB" altLang="en-US" dirty="0" smtClean="0">
                <a:solidFill>
                  <a:schemeClr val="bg1"/>
                </a:solidFill>
              </a:rPr>
              <a:t>Evaluation</a:t>
            </a:r>
            <a:endParaRPr lang="en-GB" altLang="en-US" dirty="0">
              <a:solidFill>
                <a:schemeClr val="bg1"/>
              </a:solidFill>
            </a:endParaRPr>
          </a:p>
          <a:p>
            <a:pPr>
              <a:buClr>
                <a:schemeClr val="bg1"/>
              </a:buClr>
            </a:pPr>
            <a:r>
              <a:rPr lang="en-GB" altLang="en-US" dirty="0" smtClean="0">
                <a:solidFill>
                  <a:schemeClr val="bg1"/>
                </a:solidFill>
              </a:rPr>
              <a:t>Conclusion</a:t>
            </a:r>
          </a:p>
          <a:p>
            <a:pPr>
              <a:buClr>
                <a:schemeClr val="bg1"/>
              </a:buClr>
            </a:pPr>
            <a:r>
              <a:rPr lang="en-GB" altLang="en-US" dirty="0" smtClean="0">
                <a:solidFill>
                  <a:schemeClr val="bg1"/>
                </a:solidFill>
              </a:rPr>
              <a:t>Appendices</a:t>
            </a:r>
          </a:p>
        </p:txBody>
      </p:sp>
      <p:sp>
        <p:nvSpPr>
          <p:cNvPr id="70670" name="Rectangle 14"/>
          <p:cNvSpPr>
            <a:spLocks noChangeArrowheads="1"/>
          </p:cNvSpPr>
          <p:nvPr/>
        </p:nvSpPr>
        <p:spPr bwMode="ltGray">
          <a:xfrm>
            <a:off x="6227763" y="3574281"/>
            <a:ext cx="2881312" cy="358775"/>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1866419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49"/>
            <a:ext cx="8305800" cy="859615"/>
          </a:xfrm>
        </p:spPr>
        <p:txBody>
          <a:bodyPr/>
          <a:lstStyle/>
          <a:p>
            <a:r>
              <a:rPr lang="en-GB" dirty="0" smtClean="0"/>
              <a:t>Modelling of PDC characteristics highlights a common set of issues</a:t>
            </a:r>
            <a:endParaRPr lang="en-GB" dirty="0"/>
          </a:p>
        </p:txBody>
      </p:sp>
      <p:grpSp>
        <p:nvGrpSpPr>
          <p:cNvPr id="7" name="Group 6"/>
          <p:cNvGrpSpPr/>
          <p:nvPr/>
        </p:nvGrpSpPr>
        <p:grpSpPr>
          <a:xfrm>
            <a:off x="468711" y="2136896"/>
            <a:ext cx="8280000" cy="1620000"/>
            <a:chOff x="468711" y="2136896"/>
            <a:chExt cx="8280000" cy="1620000"/>
          </a:xfrm>
        </p:grpSpPr>
        <p:sp>
          <p:nvSpPr>
            <p:cNvPr id="5" name="AutoShape 9"/>
            <p:cNvSpPr>
              <a:spLocks noChangeArrowheads="1"/>
            </p:cNvSpPr>
            <p:nvPr/>
          </p:nvSpPr>
          <p:spPr bwMode="auto">
            <a:xfrm>
              <a:off x="468711" y="2136896"/>
              <a:ext cx="8280000" cy="540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50000"/>
                </a:spcBef>
                <a:spcAft>
                  <a:spcPct val="0"/>
                </a:spcAft>
                <a:buClrTx/>
              </a:pPr>
              <a:r>
                <a:rPr lang="en-GB" altLang="en-US" dirty="0">
                  <a:solidFill>
                    <a:prstClr val="white"/>
                  </a:solidFill>
                  <a:latin typeface="Arial"/>
                </a:rPr>
                <a:t>Efficiency gains may be rare and these generally require a significant increase in CM costs to consumers.</a:t>
              </a:r>
            </a:p>
          </p:txBody>
        </p:sp>
        <p:sp>
          <p:nvSpPr>
            <p:cNvPr id="17" name="Rectangle 19"/>
            <p:cNvSpPr>
              <a:spLocks noChangeArrowheads="1"/>
            </p:cNvSpPr>
            <p:nvPr/>
          </p:nvSpPr>
          <p:spPr bwMode="auto">
            <a:xfrm>
              <a:off x="468711" y="2676896"/>
              <a:ext cx="8280000" cy="1080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a:solidFill>
                    <a:prstClr val="black"/>
                  </a:solidFill>
                </a:rPr>
                <a:t>Efficiency gains generally require a significant increase in CM costs to consumers. The increase in total CM payments is typically significantly greater than any efficiency gains.</a:t>
              </a:r>
            </a:p>
            <a:p>
              <a:r>
                <a:rPr lang="en-GB" altLang="en-US" sz="1400" dirty="0" smtClean="0">
                  <a:solidFill>
                    <a:prstClr val="black"/>
                  </a:solidFill>
                </a:rPr>
                <a:t>Efficiency </a:t>
              </a:r>
              <a:r>
                <a:rPr lang="en-GB" altLang="en-US" sz="1400" dirty="0">
                  <a:solidFill>
                    <a:prstClr val="black"/>
                  </a:solidFill>
                </a:rPr>
                <a:t>gains require a trade-off in contract lengths. In the context of the capacity market, this requirement has implications for the type of capacity that is willing to come forward into the auction. </a:t>
              </a:r>
            </a:p>
            <a:p>
              <a:endParaRPr lang="en-GB" altLang="en-US" sz="1400" dirty="0">
                <a:solidFill>
                  <a:prstClr val="black"/>
                </a:solidFill>
              </a:endParaRPr>
            </a:p>
          </p:txBody>
        </p:sp>
      </p:grpSp>
      <p:grpSp>
        <p:nvGrpSpPr>
          <p:cNvPr id="4" name="Group 3"/>
          <p:cNvGrpSpPr/>
          <p:nvPr/>
        </p:nvGrpSpPr>
        <p:grpSpPr>
          <a:xfrm>
            <a:off x="468711" y="3808393"/>
            <a:ext cx="8280000" cy="850947"/>
            <a:chOff x="468711" y="3819218"/>
            <a:chExt cx="8280000" cy="850947"/>
          </a:xfrm>
        </p:grpSpPr>
        <p:sp>
          <p:nvSpPr>
            <p:cNvPr id="6" name="AutoShape 11"/>
            <p:cNvSpPr>
              <a:spLocks noChangeArrowheads="1"/>
            </p:cNvSpPr>
            <p:nvPr/>
          </p:nvSpPr>
          <p:spPr bwMode="auto">
            <a:xfrm>
              <a:off x="468711" y="3819218"/>
              <a:ext cx="8280000" cy="360000"/>
            </a:xfrm>
            <a:prstGeom prst="rect">
              <a:avLst/>
            </a:prstGeom>
            <a:solidFill>
              <a:schemeClr val="accent3"/>
            </a:solidFill>
            <a:ln w="9525" algn="ctr">
              <a:solidFill>
                <a:schemeClr val="accent3"/>
              </a:solidFill>
              <a:miter lim="800000"/>
              <a:headEnd/>
              <a:tailEnd/>
            </a:ln>
            <a:effectLst/>
            <a:extLst/>
          </p:spPr>
          <p:txBody>
            <a:bodyPr anchor="ctr"/>
            <a:lstStyle/>
            <a:p>
              <a:pPr eaLnBrk="0" hangingPunct="0">
                <a:spcBef>
                  <a:spcPct val="50000"/>
                </a:spcBef>
                <a:spcAft>
                  <a:spcPct val="0"/>
                </a:spcAft>
                <a:buClrTx/>
              </a:pPr>
              <a:r>
                <a:rPr lang="en-GB" altLang="en-US" dirty="0">
                  <a:solidFill>
                    <a:prstClr val="white"/>
                  </a:solidFill>
                  <a:latin typeface="Arial"/>
                </a:rPr>
                <a:t>Results can be extremely sensitive to the forecast of future prices.</a:t>
              </a:r>
            </a:p>
          </p:txBody>
        </p:sp>
        <p:sp>
          <p:nvSpPr>
            <p:cNvPr id="13" name="Rectangle 19"/>
            <p:cNvSpPr>
              <a:spLocks noChangeArrowheads="1"/>
            </p:cNvSpPr>
            <p:nvPr/>
          </p:nvSpPr>
          <p:spPr bwMode="auto">
            <a:xfrm>
              <a:off x="468711" y="4186618"/>
              <a:ext cx="8280000" cy="483547"/>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rgbClr val="156570"/>
                </a:buClr>
              </a:pPr>
              <a:r>
                <a:rPr lang="en-GB" altLang="en-US" sz="1400" dirty="0" smtClean="0">
                  <a:solidFill>
                    <a:prstClr val="black"/>
                  </a:solidFill>
                </a:rPr>
                <a:t>An </a:t>
              </a:r>
              <a:r>
                <a:rPr lang="en-GB" altLang="en-US" sz="1400" dirty="0">
                  <a:solidFill>
                    <a:prstClr val="black"/>
                  </a:solidFill>
                </a:rPr>
                <a:t>error in  the forecast </a:t>
              </a:r>
              <a:r>
                <a:rPr lang="en-GB" altLang="en-US" sz="1400" dirty="0" smtClean="0">
                  <a:solidFill>
                    <a:prstClr val="black"/>
                  </a:solidFill>
                </a:rPr>
                <a:t>of future clearing prices </a:t>
              </a:r>
              <a:r>
                <a:rPr lang="en-GB" altLang="en-US" sz="1400" dirty="0">
                  <a:solidFill>
                    <a:prstClr val="black"/>
                  </a:solidFill>
                </a:rPr>
                <a:t>can prevent any efficiency gains while still materially increasing CM costs.</a:t>
              </a:r>
              <a:endParaRPr lang="en-GB" altLang="en-US" sz="1400" dirty="0">
                <a:solidFill>
                  <a:srgbClr val="B4A76C"/>
                </a:solidFill>
              </a:endParaRPr>
            </a:p>
            <a:p>
              <a:endParaRPr lang="en-GB" altLang="en-US" sz="1400" dirty="0" smtClean="0">
                <a:solidFill>
                  <a:prstClr val="black"/>
                </a:solidFill>
              </a:endParaRPr>
            </a:p>
          </p:txBody>
        </p:sp>
      </p:grpSp>
      <p:sp>
        <p:nvSpPr>
          <p:cNvPr id="30" name="Rectangle 13"/>
          <p:cNvSpPr>
            <a:spLocks noChangeArrowheads="1"/>
          </p:cNvSpPr>
          <p:nvPr/>
        </p:nvSpPr>
        <p:spPr bwMode="auto">
          <a:xfrm>
            <a:off x="468340" y="1085023"/>
            <a:ext cx="8280408" cy="10310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r>
              <a:rPr lang="en-GB" altLang="en-US" sz="1400" dirty="0" smtClean="0">
                <a:solidFill>
                  <a:prstClr val="black"/>
                </a:solidFill>
              </a:rPr>
              <a:t>Using the modelling approach discussed and scenarios defined above our evaluation of the different PDC options has highlighted three key areas that affect any PDC approach.</a:t>
            </a:r>
          </a:p>
          <a:p>
            <a:pPr marL="0" indent="0">
              <a:buFont typeface="Arial" charset="0"/>
              <a:buNone/>
            </a:pPr>
            <a:r>
              <a:rPr lang="en-GB" altLang="en-US" sz="1400" dirty="0" smtClean="0">
                <a:solidFill>
                  <a:prstClr val="black"/>
                </a:solidFill>
              </a:rPr>
              <a:t>In the following slides we look to quantify the relevant effects where possible and set out how different PDC designs can mitigate these issues.</a:t>
            </a:r>
          </a:p>
        </p:txBody>
      </p:sp>
      <p:grpSp>
        <p:nvGrpSpPr>
          <p:cNvPr id="3" name="Group 2"/>
          <p:cNvGrpSpPr/>
          <p:nvPr/>
        </p:nvGrpSpPr>
        <p:grpSpPr>
          <a:xfrm>
            <a:off x="468711" y="4710837"/>
            <a:ext cx="8280000" cy="1632281"/>
            <a:chOff x="468711" y="4710837"/>
            <a:chExt cx="8280000" cy="1632281"/>
          </a:xfrm>
        </p:grpSpPr>
        <p:sp>
          <p:nvSpPr>
            <p:cNvPr id="18" name="AutoShape 9"/>
            <p:cNvSpPr>
              <a:spLocks noChangeArrowheads="1"/>
            </p:cNvSpPr>
            <p:nvPr/>
          </p:nvSpPr>
          <p:spPr bwMode="auto">
            <a:xfrm>
              <a:off x="468711" y="4710837"/>
              <a:ext cx="8280000" cy="612000"/>
            </a:xfrm>
            <a:prstGeom prst="rect">
              <a:avLst/>
            </a:prstGeom>
            <a:solidFill>
              <a:schemeClr val="accent2"/>
            </a:solidFill>
            <a:ln w="9525" algn="ctr">
              <a:solidFill>
                <a:schemeClr val="accent2"/>
              </a:solidFill>
              <a:miter lim="800000"/>
              <a:headEnd/>
              <a:tailEnd/>
            </a:ln>
            <a:effectLst/>
            <a:extLst/>
          </p:spPr>
          <p:txBody>
            <a:bodyPr anchor="ctr"/>
            <a:lstStyle/>
            <a:p>
              <a:pPr eaLnBrk="0" hangingPunct="0">
                <a:spcBef>
                  <a:spcPct val="50000"/>
                </a:spcBef>
                <a:spcAft>
                  <a:spcPct val="0"/>
                </a:spcAft>
                <a:buClrTx/>
              </a:pPr>
              <a:r>
                <a:rPr lang="en-GB" altLang="en-US" dirty="0">
                  <a:solidFill>
                    <a:prstClr val="black"/>
                  </a:solidFill>
                  <a:latin typeface="Arial"/>
                </a:rPr>
                <a:t>If the PDC methodology affects future CM prices while also depending on forecast prices, it results in a circular and potentially unstable system.</a:t>
              </a:r>
            </a:p>
          </p:txBody>
        </p:sp>
        <p:sp>
          <p:nvSpPr>
            <p:cNvPr id="19" name="Rectangle 19"/>
            <p:cNvSpPr>
              <a:spLocks noChangeArrowheads="1"/>
            </p:cNvSpPr>
            <p:nvPr/>
          </p:nvSpPr>
          <p:spPr bwMode="auto">
            <a:xfrm>
              <a:off x="468711" y="5327037"/>
              <a:ext cx="8280000" cy="1016081"/>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rgbClr val="99BFC2"/>
                </a:buClr>
              </a:pPr>
              <a:r>
                <a:rPr lang="en-GB" altLang="en-US" sz="1400" dirty="0" smtClean="0">
                  <a:solidFill>
                    <a:prstClr val="black"/>
                  </a:solidFill>
                </a:rPr>
                <a:t>The circularity poses a modelling challenge but more importantly creates real-world instability in clearing prices.</a:t>
              </a:r>
            </a:p>
            <a:p>
              <a:pPr>
                <a:buClr>
                  <a:srgbClr val="99BFC2"/>
                </a:buClr>
              </a:pPr>
              <a:r>
                <a:rPr lang="en-GB" altLang="en-US" sz="1400" dirty="0" smtClean="0">
                  <a:solidFill>
                    <a:prstClr val="black"/>
                  </a:solidFill>
                </a:rPr>
                <a:t>Even with perfect foresight over all participants’ bids it not necessarily possible to design a PDC that is able to realise efficiency gains, due to lumpy nature of capacity investments.</a:t>
              </a:r>
            </a:p>
            <a:p>
              <a:pPr>
                <a:buClr>
                  <a:srgbClr val="99BFC2"/>
                </a:buClr>
              </a:pPr>
              <a:endParaRPr lang="en-GB" altLang="en-US" sz="1400" dirty="0">
                <a:solidFill>
                  <a:srgbClr val="B4A76C"/>
                </a:solidFill>
              </a:endParaRPr>
            </a:p>
          </p:txBody>
        </p:sp>
      </p:grpSp>
    </p:spTree>
    <p:extLst>
      <p:ext uri="{BB962C8B-B14F-4D97-AF65-F5344CB8AC3E}">
        <p14:creationId xmlns:p14="http://schemas.microsoft.com/office/powerpoint/2010/main" val="1614032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2831" y="1877120"/>
            <a:ext cx="3883165" cy="2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128" y="4184962"/>
            <a:ext cx="3848572" cy="208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altLang="en-US" dirty="0"/>
              <a:t>There is a trade-off between improving economic efficiency and reducing CM costs</a:t>
            </a:r>
            <a:endParaRPr lang="en-GB" dirty="0"/>
          </a:p>
        </p:txBody>
      </p:sp>
      <p:sp>
        <p:nvSpPr>
          <p:cNvPr id="5" name="Text Box 7"/>
          <p:cNvSpPr txBox="1">
            <a:spLocks noChangeArrowheads="1"/>
          </p:cNvSpPr>
          <p:nvPr/>
        </p:nvSpPr>
        <p:spPr bwMode="auto">
          <a:xfrm>
            <a:off x="4716463" y="1135740"/>
            <a:ext cx="4041775" cy="495300"/>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prstClr val="white"/>
                </a:solidFill>
                <a:latin typeface="Arial"/>
              </a:rPr>
              <a:t>Example – all scenarios</a:t>
            </a:r>
          </a:p>
        </p:txBody>
      </p:sp>
      <p:sp>
        <p:nvSpPr>
          <p:cNvPr id="6" name="Text Box 6"/>
          <p:cNvSpPr txBox="1">
            <a:spLocks noChangeArrowheads="1"/>
          </p:cNvSpPr>
          <p:nvPr/>
        </p:nvSpPr>
        <p:spPr bwMode="auto">
          <a:xfrm>
            <a:off x="468313" y="1126215"/>
            <a:ext cx="4032250"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prstClr val="white"/>
                </a:solidFill>
                <a:latin typeface="Arial"/>
              </a:rPr>
              <a:t>Issue</a:t>
            </a:r>
          </a:p>
        </p:txBody>
      </p:sp>
      <p:sp>
        <p:nvSpPr>
          <p:cNvPr id="7" name="Rectangle 13"/>
          <p:cNvSpPr>
            <a:spLocks noChangeArrowheads="1"/>
          </p:cNvSpPr>
          <p:nvPr/>
        </p:nvSpPr>
        <p:spPr bwMode="auto">
          <a:xfrm>
            <a:off x="468313" y="1631040"/>
            <a:ext cx="4032250" cy="466816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r>
              <a:rPr lang="en-GB" altLang="en-US" sz="1400" dirty="0" smtClean="0">
                <a:solidFill>
                  <a:prstClr val="black"/>
                </a:solidFill>
              </a:rPr>
              <a:t>The model demonstrates there exists a clear trade-off </a:t>
            </a:r>
            <a:r>
              <a:rPr lang="en-GB" altLang="en-US" sz="1400" dirty="0">
                <a:solidFill>
                  <a:prstClr val="black"/>
                </a:solidFill>
              </a:rPr>
              <a:t>between improving economic efficiency and reducing CM </a:t>
            </a:r>
            <a:r>
              <a:rPr lang="en-GB" altLang="en-US" sz="1400" dirty="0" smtClean="0">
                <a:solidFill>
                  <a:prstClr val="black"/>
                </a:solidFill>
              </a:rPr>
              <a:t>costs.</a:t>
            </a:r>
          </a:p>
          <a:p>
            <a:pPr marL="0" indent="0">
              <a:buFont typeface="Arial" charset="0"/>
              <a:buNone/>
            </a:pPr>
            <a:r>
              <a:rPr lang="en-GB" altLang="en-US" sz="1400" b="1" dirty="0" smtClean="0">
                <a:solidFill>
                  <a:prstClr val="black"/>
                </a:solidFill>
              </a:rPr>
              <a:t>In most cases we would expect an increase in CM payment costs in scenarios where long-term capacity is not needed in all years.</a:t>
            </a:r>
          </a:p>
          <a:p>
            <a:pPr marL="0" indent="0">
              <a:buFont typeface="Arial" charset="0"/>
              <a:buNone/>
            </a:pPr>
            <a:r>
              <a:rPr lang="en-GB" altLang="en-US" sz="1400" dirty="0" smtClean="0">
                <a:solidFill>
                  <a:prstClr val="black"/>
                </a:solidFill>
              </a:rPr>
              <a:t>The charts on the right show the effect of the PDC approach proposed in last year’s consultation across a range of scenarios (i.e. </a:t>
            </a:r>
            <a:r>
              <a:rPr lang="en-GB" altLang="en-US" sz="1400" dirty="0">
                <a:solidFill>
                  <a:prstClr val="black"/>
                </a:solidFill>
              </a:rPr>
              <a:t>Focus on investment </a:t>
            </a:r>
            <a:r>
              <a:rPr lang="en-GB" altLang="en-US" sz="1400" dirty="0" smtClean="0">
                <a:solidFill>
                  <a:prstClr val="black"/>
                </a:solidFill>
              </a:rPr>
              <a:t>efficiency approach).</a:t>
            </a:r>
            <a:endParaRPr lang="en-GB" altLang="en-US" sz="1400" dirty="0" smtClean="0">
              <a:solidFill>
                <a:prstClr val="black"/>
              </a:solidFill>
            </a:endParaRPr>
          </a:p>
          <a:p>
            <a:pPr marL="0" indent="0">
              <a:buFont typeface="Arial" charset="0"/>
              <a:buNone/>
            </a:pPr>
            <a:r>
              <a:rPr lang="en-GB" altLang="en-US" sz="1400" dirty="0" smtClean="0">
                <a:solidFill>
                  <a:prstClr val="black"/>
                </a:solidFill>
              </a:rPr>
              <a:t>All scenarios result in an increase in capacity prices relative to the BAU. This in turn results in a cumulative increase in capacity payments through the modelled horizon.</a:t>
            </a:r>
            <a:endParaRPr lang="en-GB" altLang="en-US" sz="1400" dirty="0">
              <a:solidFill>
                <a:prstClr val="black"/>
              </a:solidFill>
            </a:endParaRPr>
          </a:p>
        </p:txBody>
      </p:sp>
      <p:sp>
        <p:nvSpPr>
          <p:cNvPr id="8" name="Rectangle 15"/>
          <p:cNvSpPr>
            <a:spLocks noChangeArrowheads="1"/>
          </p:cNvSpPr>
          <p:nvPr/>
        </p:nvSpPr>
        <p:spPr bwMode="auto">
          <a:xfrm>
            <a:off x="4716463" y="1631040"/>
            <a:ext cx="4041775" cy="4668160"/>
          </a:xfrm>
          <a:prstGeom prst="rect">
            <a:avLst/>
          </a:prstGeom>
          <a:noFill/>
          <a:ln w="9525"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endParaRPr lang="en-GB" altLang="en-US" sz="1100" dirty="0">
              <a:solidFill>
                <a:prstClr val="black"/>
              </a:solidFill>
            </a:endParaRPr>
          </a:p>
        </p:txBody>
      </p:sp>
      <p:sp>
        <p:nvSpPr>
          <p:cNvPr id="13" name="TextBox 12"/>
          <p:cNvSpPr txBox="1"/>
          <p:nvPr/>
        </p:nvSpPr>
        <p:spPr>
          <a:xfrm>
            <a:off x="4716464" y="1615665"/>
            <a:ext cx="4041774" cy="338554"/>
          </a:xfrm>
          <a:prstGeom prst="rect">
            <a:avLst/>
          </a:prstGeom>
          <a:noFill/>
        </p:spPr>
        <p:txBody>
          <a:bodyPr wrap="square" rtlCol="0">
            <a:spAutoFit/>
          </a:bodyPr>
          <a:lstStyle/>
          <a:p>
            <a:pPr algn="ctr">
              <a:buClr>
                <a:prstClr val="white"/>
              </a:buClr>
            </a:pPr>
            <a:r>
              <a:rPr lang="en-GB" dirty="0">
                <a:solidFill>
                  <a:srgbClr val="002060"/>
                </a:solidFill>
                <a:latin typeface="Arial"/>
              </a:rPr>
              <a:t>Change in capacity market clearing price</a:t>
            </a:r>
          </a:p>
        </p:txBody>
      </p:sp>
      <p:sp>
        <p:nvSpPr>
          <p:cNvPr id="14" name="TextBox 13"/>
          <p:cNvSpPr txBox="1"/>
          <p:nvPr/>
        </p:nvSpPr>
        <p:spPr>
          <a:xfrm>
            <a:off x="4716464" y="3905056"/>
            <a:ext cx="4041774" cy="338554"/>
          </a:xfrm>
          <a:prstGeom prst="rect">
            <a:avLst/>
          </a:prstGeom>
          <a:noFill/>
        </p:spPr>
        <p:txBody>
          <a:bodyPr wrap="square" rtlCol="0">
            <a:spAutoFit/>
          </a:bodyPr>
          <a:lstStyle/>
          <a:p>
            <a:pPr algn="ctr">
              <a:buClr>
                <a:prstClr val="white"/>
              </a:buClr>
            </a:pPr>
            <a:r>
              <a:rPr lang="en-GB" dirty="0">
                <a:solidFill>
                  <a:srgbClr val="002060"/>
                </a:solidFill>
                <a:latin typeface="Arial"/>
              </a:rPr>
              <a:t>Change in CM payments over BAU</a:t>
            </a: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175" y="6453336"/>
            <a:ext cx="6724724" cy="35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 Single Corner Rectangle 11"/>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16" name="TextBox 15"/>
          <p:cNvSpPr txBox="1"/>
          <p:nvPr/>
        </p:nvSpPr>
        <p:spPr>
          <a:xfrm>
            <a:off x="8820000" y="0"/>
            <a:ext cx="324000" cy="1800000"/>
          </a:xfrm>
          <a:prstGeom prst="rect">
            <a:avLst/>
          </a:prstGeom>
          <a:noFill/>
        </p:spPr>
        <p:txBody>
          <a:bodyPr vert="vert270" wrap="square" tIns="0" bIns="0" rtlCol="0" anchor="ctr">
            <a:noAutofit/>
          </a:bodyPr>
          <a:lstStyle/>
          <a:p>
            <a:pPr algn="ctr">
              <a:buClr>
                <a:prstClr val="white"/>
              </a:buClr>
            </a:pPr>
            <a:r>
              <a:rPr lang="en-GB" dirty="0">
                <a:solidFill>
                  <a:prstClr val="white"/>
                </a:solidFill>
                <a:latin typeface="Arial"/>
              </a:rPr>
              <a:t>Efficiency and cost</a:t>
            </a:r>
          </a:p>
        </p:txBody>
      </p:sp>
      <p:sp>
        <p:nvSpPr>
          <p:cNvPr id="17" name="Text Box 6"/>
          <p:cNvSpPr txBox="1">
            <a:spLocks noChangeArrowheads="1"/>
          </p:cNvSpPr>
          <p:nvPr/>
        </p:nvSpPr>
        <p:spPr bwMode="auto">
          <a:xfrm>
            <a:off x="539552" y="5008729"/>
            <a:ext cx="3888432" cy="1228584"/>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sz="1400" dirty="0">
                <a:solidFill>
                  <a:prstClr val="white"/>
                </a:solidFill>
                <a:latin typeface="Arial"/>
              </a:rPr>
              <a:t>The consistent increase in CM payments derives from the fact that the average future clearing price is likely to lie below the entry price for long-term capacity. This  is explored in detail in slides </a:t>
            </a:r>
            <a:r>
              <a:rPr lang="en-GB" altLang="en-US" sz="1400" dirty="0" smtClean="0">
                <a:solidFill>
                  <a:prstClr val="white"/>
                </a:solidFill>
                <a:latin typeface="Arial"/>
              </a:rPr>
              <a:t>34 to 36.</a:t>
            </a:r>
            <a:endParaRPr lang="en-GB" altLang="en-US" sz="1400" dirty="0">
              <a:solidFill>
                <a:prstClr val="white"/>
              </a:solidFill>
              <a:latin typeface="Arial"/>
            </a:endParaRPr>
          </a:p>
        </p:txBody>
      </p:sp>
    </p:spTree>
    <p:extLst>
      <p:ext uri="{BB962C8B-B14F-4D97-AF65-F5344CB8AC3E}">
        <p14:creationId xmlns:p14="http://schemas.microsoft.com/office/powerpoint/2010/main" val="977883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4173033"/>
            <a:ext cx="4062458"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1838100"/>
            <a:ext cx="3982711"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The modelling suggests that the increase in CM costs is several times the resultant efficiency gain</a:t>
            </a:r>
            <a:endParaRPr lang="en-GB" dirty="0"/>
          </a:p>
        </p:txBody>
      </p:sp>
      <p:sp>
        <p:nvSpPr>
          <p:cNvPr id="5" name="Text Box 7"/>
          <p:cNvSpPr txBox="1">
            <a:spLocks noChangeArrowheads="1"/>
          </p:cNvSpPr>
          <p:nvPr/>
        </p:nvSpPr>
        <p:spPr bwMode="auto">
          <a:xfrm>
            <a:off x="4716463" y="1135740"/>
            <a:ext cx="4041775" cy="495300"/>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prstClr val="white"/>
                </a:solidFill>
                <a:latin typeface="Arial"/>
              </a:rPr>
              <a:t>Example – all scenarios</a:t>
            </a:r>
          </a:p>
        </p:txBody>
      </p:sp>
      <p:sp>
        <p:nvSpPr>
          <p:cNvPr id="6" name="Text Box 6"/>
          <p:cNvSpPr txBox="1">
            <a:spLocks noChangeArrowheads="1"/>
          </p:cNvSpPr>
          <p:nvPr/>
        </p:nvSpPr>
        <p:spPr bwMode="auto">
          <a:xfrm>
            <a:off x="468313" y="1126215"/>
            <a:ext cx="4032250"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prstClr val="white"/>
                </a:solidFill>
                <a:latin typeface="Arial"/>
              </a:rPr>
              <a:t>Issue</a:t>
            </a:r>
          </a:p>
        </p:txBody>
      </p:sp>
      <p:sp>
        <p:nvSpPr>
          <p:cNvPr id="7" name="Rectangle 13"/>
          <p:cNvSpPr>
            <a:spLocks noChangeArrowheads="1"/>
          </p:cNvSpPr>
          <p:nvPr/>
        </p:nvSpPr>
        <p:spPr bwMode="auto">
          <a:xfrm>
            <a:off x="468313" y="1631040"/>
            <a:ext cx="4032250" cy="466816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r>
              <a:rPr lang="en-GB" altLang="en-US" sz="1400" b="1" dirty="0" smtClean="0">
                <a:solidFill>
                  <a:prstClr val="black"/>
                </a:solidFill>
              </a:rPr>
              <a:t>All scenarios do </a:t>
            </a:r>
            <a:r>
              <a:rPr lang="en-GB" altLang="en-US" sz="1400" b="1" dirty="0">
                <a:solidFill>
                  <a:prstClr val="black"/>
                </a:solidFill>
              </a:rPr>
              <a:t>result in an increase in total surplus over the longer </a:t>
            </a:r>
            <a:r>
              <a:rPr lang="en-GB" altLang="en-US" sz="1400" b="1" dirty="0" smtClean="0">
                <a:solidFill>
                  <a:prstClr val="black"/>
                </a:solidFill>
              </a:rPr>
              <a:t>term as a result of applying the PDC approach that focuses on auction efficiency</a:t>
            </a:r>
            <a:r>
              <a:rPr lang="en-GB" altLang="en-US" sz="1400" dirty="0" smtClean="0">
                <a:solidFill>
                  <a:prstClr val="black"/>
                </a:solidFill>
              </a:rPr>
              <a:t>.</a:t>
            </a:r>
            <a:endParaRPr lang="en-GB" altLang="en-US" sz="1400" dirty="0">
              <a:solidFill>
                <a:prstClr val="black"/>
              </a:solidFill>
            </a:endParaRPr>
          </a:p>
          <a:p>
            <a:pPr marL="0" indent="0">
              <a:buFont typeface="Arial" charset="0"/>
              <a:buNone/>
            </a:pPr>
            <a:r>
              <a:rPr lang="en-GB" altLang="en-US" sz="1200" dirty="0" smtClean="0">
                <a:solidFill>
                  <a:prstClr val="black"/>
                </a:solidFill>
              </a:rPr>
              <a:t>However, </a:t>
            </a:r>
            <a:r>
              <a:rPr lang="en-GB" altLang="en-US" sz="1200" b="1" dirty="0" smtClean="0">
                <a:solidFill>
                  <a:prstClr val="black"/>
                </a:solidFill>
              </a:rPr>
              <a:t>the increases in CM costs to consumers are typically 5 to 10 times greater than the gains in economic efficiency. </a:t>
            </a:r>
            <a:r>
              <a:rPr lang="en-GB" altLang="en-US" sz="1200" dirty="0" smtClean="0">
                <a:solidFill>
                  <a:prstClr val="black"/>
                </a:solidFill>
              </a:rPr>
              <a:t>These costs persist even in scenarios where no efficiency gains are realised.</a:t>
            </a:r>
          </a:p>
          <a:p>
            <a:pPr marL="0" indent="0">
              <a:buFont typeface="Arial" charset="0"/>
              <a:buNone/>
            </a:pPr>
            <a:r>
              <a:rPr lang="en-GB" altLang="en-US" sz="1200" dirty="0" smtClean="0">
                <a:solidFill>
                  <a:prstClr val="black"/>
                </a:solidFill>
              </a:rPr>
              <a:t>It is also important to note that the </a:t>
            </a:r>
            <a:r>
              <a:rPr lang="en-GB" altLang="en-US" sz="1200" dirty="0">
                <a:solidFill>
                  <a:prstClr val="black"/>
                </a:solidFill>
              </a:rPr>
              <a:t>increase in prices is generally associated with a reduction in clearing </a:t>
            </a:r>
            <a:r>
              <a:rPr lang="en-GB" altLang="en-US" sz="1200" dirty="0" smtClean="0">
                <a:solidFill>
                  <a:prstClr val="black"/>
                </a:solidFill>
              </a:rPr>
              <a:t>capacity, due to the shape of the auction demand curve.  </a:t>
            </a:r>
            <a:r>
              <a:rPr lang="en-GB" altLang="en-US" sz="1200" b="1" dirty="0" smtClean="0">
                <a:solidFill>
                  <a:prstClr val="black"/>
                </a:solidFill>
              </a:rPr>
              <a:t>This will act to lower security of supply. </a:t>
            </a:r>
            <a:r>
              <a:rPr lang="en-GB" altLang="en-US" sz="1200" dirty="0" smtClean="0">
                <a:solidFill>
                  <a:prstClr val="black"/>
                </a:solidFill>
              </a:rPr>
              <a:t> The cost of this is reflected to a degree in the economic surplus measure through the shape of the demand curve.  </a:t>
            </a:r>
          </a:p>
          <a:p>
            <a:pPr marL="0" indent="0">
              <a:buFont typeface="Arial" charset="0"/>
              <a:buNone/>
            </a:pPr>
            <a:r>
              <a:rPr lang="en-GB" altLang="en-US" sz="1200" dirty="0" smtClean="0">
                <a:solidFill>
                  <a:prstClr val="black"/>
                </a:solidFill>
              </a:rPr>
              <a:t>The scenarios with the most significant efficiency gains are those in which there are large volumes of short-term contracts entering the market at a similar price point to new build.  Notably this is the case in scenario C, with additional refurbishments being modelled. In this case, there is a greater potential for long-term contracts to be replaced with shorter-term refurbishment contracts.</a:t>
            </a:r>
            <a:endParaRPr lang="en-GB" altLang="en-US" sz="1200" dirty="0">
              <a:solidFill>
                <a:prstClr val="black"/>
              </a:solidFill>
            </a:endParaRPr>
          </a:p>
        </p:txBody>
      </p:sp>
      <p:sp>
        <p:nvSpPr>
          <p:cNvPr id="8" name="Rectangle 15"/>
          <p:cNvSpPr>
            <a:spLocks noChangeArrowheads="1"/>
          </p:cNvSpPr>
          <p:nvPr/>
        </p:nvSpPr>
        <p:spPr bwMode="auto">
          <a:xfrm>
            <a:off x="4716463" y="1631040"/>
            <a:ext cx="4041775" cy="4668160"/>
          </a:xfrm>
          <a:prstGeom prst="rect">
            <a:avLst/>
          </a:prstGeom>
          <a:noFill/>
          <a:ln w="9525"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endParaRPr lang="en-GB" altLang="en-US" sz="1100" dirty="0">
              <a:solidFill>
                <a:prstClr val="black"/>
              </a:solidFill>
            </a:endParaRPr>
          </a:p>
        </p:txBody>
      </p:sp>
      <p:sp>
        <p:nvSpPr>
          <p:cNvPr id="13" name="TextBox 12"/>
          <p:cNvSpPr txBox="1"/>
          <p:nvPr/>
        </p:nvSpPr>
        <p:spPr>
          <a:xfrm>
            <a:off x="5152032" y="1644240"/>
            <a:ext cx="3424237" cy="338554"/>
          </a:xfrm>
          <a:prstGeom prst="rect">
            <a:avLst/>
          </a:prstGeom>
          <a:noFill/>
        </p:spPr>
        <p:txBody>
          <a:bodyPr wrap="square" rtlCol="0">
            <a:spAutoFit/>
          </a:bodyPr>
          <a:lstStyle/>
          <a:p>
            <a:pPr algn="ctr">
              <a:buClr>
                <a:prstClr val="white"/>
              </a:buClr>
            </a:pPr>
            <a:r>
              <a:rPr lang="en-GB" dirty="0">
                <a:solidFill>
                  <a:srgbClr val="002060"/>
                </a:solidFill>
                <a:latin typeface="Arial"/>
              </a:rPr>
              <a:t>Annual change in capacity cleared</a:t>
            </a:r>
          </a:p>
        </p:txBody>
      </p:sp>
      <p:sp>
        <p:nvSpPr>
          <p:cNvPr id="14" name="TextBox 13"/>
          <p:cNvSpPr txBox="1"/>
          <p:nvPr/>
        </p:nvSpPr>
        <p:spPr>
          <a:xfrm>
            <a:off x="5334000" y="3962206"/>
            <a:ext cx="3060302" cy="338554"/>
          </a:xfrm>
          <a:prstGeom prst="rect">
            <a:avLst/>
          </a:prstGeom>
          <a:noFill/>
        </p:spPr>
        <p:txBody>
          <a:bodyPr wrap="square" rtlCol="0">
            <a:spAutoFit/>
          </a:bodyPr>
          <a:lstStyle/>
          <a:p>
            <a:pPr algn="ctr">
              <a:buClr>
                <a:prstClr val="white"/>
              </a:buClr>
            </a:pPr>
            <a:r>
              <a:rPr lang="en-GB" dirty="0">
                <a:solidFill>
                  <a:srgbClr val="002060"/>
                </a:solidFill>
                <a:latin typeface="Arial"/>
              </a:rPr>
              <a:t>Economic surplus over BAU</a:t>
            </a: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175" y="6469089"/>
            <a:ext cx="6724724" cy="35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 Single Corner Rectangle 11"/>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16" name="TextBox 15"/>
          <p:cNvSpPr txBox="1"/>
          <p:nvPr/>
        </p:nvSpPr>
        <p:spPr>
          <a:xfrm>
            <a:off x="8820000" y="0"/>
            <a:ext cx="324000" cy="1800000"/>
          </a:xfrm>
          <a:prstGeom prst="rect">
            <a:avLst/>
          </a:prstGeom>
          <a:noFill/>
        </p:spPr>
        <p:txBody>
          <a:bodyPr vert="vert270" wrap="square" tIns="0" bIns="0" rtlCol="0" anchor="ctr">
            <a:noAutofit/>
          </a:bodyPr>
          <a:lstStyle/>
          <a:p>
            <a:pPr algn="ctr">
              <a:buClr>
                <a:prstClr val="white"/>
              </a:buClr>
            </a:pPr>
            <a:r>
              <a:rPr lang="en-GB" dirty="0">
                <a:solidFill>
                  <a:prstClr val="white"/>
                </a:solidFill>
                <a:latin typeface="Arial"/>
              </a:rPr>
              <a:t>Efficiency and cost</a:t>
            </a:r>
          </a:p>
        </p:txBody>
      </p:sp>
    </p:spTree>
    <p:extLst>
      <p:ext uri="{BB962C8B-B14F-4D97-AF65-F5344CB8AC3E}">
        <p14:creationId xmlns:p14="http://schemas.microsoft.com/office/powerpoint/2010/main" val="2308034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353" y="1927139"/>
            <a:ext cx="3646487" cy="183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4571" y="3908988"/>
            <a:ext cx="3674269" cy="183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7"/>
          <p:cNvSpPr txBox="1">
            <a:spLocks noChangeArrowheads="1"/>
          </p:cNvSpPr>
          <p:nvPr/>
        </p:nvSpPr>
        <p:spPr bwMode="auto">
          <a:xfrm>
            <a:off x="4716463" y="1135740"/>
            <a:ext cx="4041775" cy="495300"/>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prstClr val="white"/>
                </a:solidFill>
                <a:latin typeface="Arial"/>
              </a:rPr>
              <a:t>Results</a:t>
            </a:r>
          </a:p>
        </p:txBody>
      </p:sp>
      <p:sp>
        <p:nvSpPr>
          <p:cNvPr id="17" name="Text Box 6"/>
          <p:cNvSpPr txBox="1">
            <a:spLocks noChangeArrowheads="1"/>
          </p:cNvSpPr>
          <p:nvPr/>
        </p:nvSpPr>
        <p:spPr bwMode="auto">
          <a:xfrm>
            <a:off x="468313" y="1126215"/>
            <a:ext cx="4032250"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prstClr val="white"/>
                </a:solidFill>
                <a:latin typeface="Arial"/>
              </a:rPr>
              <a:t>Illustrative basecase</a:t>
            </a:r>
          </a:p>
        </p:txBody>
      </p:sp>
      <p:sp>
        <p:nvSpPr>
          <p:cNvPr id="18" name="Rectangle 13"/>
          <p:cNvSpPr>
            <a:spLocks noChangeArrowheads="1"/>
          </p:cNvSpPr>
          <p:nvPr/>
        </p:nvSpPr>
        <p:spPr bwMode="auto">
          <a:xfrm>
            <a:off x="468313" y="1631040"/>
            <a:ext cx="4032250" cy="4188736"/>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r>
              <a:rPr lang="en-GB" altLang="en-US" sz="1400" dirty="0">
                <a:solidFill>
                  <a:prstClr val="black"/>
                </a:solidFill>
              </a:rPr>
              <a:t>Alternatively, a PDC could be used to try and lower CM </a:t>
            </a:r>
            <a:r>
              <a:rPr lang="en-GB" altLang="en-US" sz="1400" dirty="0" smtClean="0">
                <a:solidFill>
                  <a:prstClr val="black"/>
                </a:solidFill>
              </a:rPr>
              <a:t>costs. Using the base case scenario we can compare the effect of DECC’s original proposal (the ‘Focus on investment efficiency’ approach assuming perfect foresight) with a PDC designed to reduce CM costs</a:t>
            </a:r>
            <a:r>
              <a:rPr lang="en-GB" sz="1400" dirty="0" smtClean="0">
                <a:solidFill>
                  <a:prstClr val="black"/>
                </a:solidFill>
              </a:rPr>
              <a:t>.</a:t>
            </a:r>
            <a:endParaRPr lang="en-GB" sz="1400" dirty="0">
              <a:solidFill>
                <a:prstClr val="black"/>
              </a:solidFill>
            </a:endParaRPr>
          </a:p>
          <a:p>
            <a:r>
              <a:rPr lang="en-GB" altLang="en-US" sz="1400" dirty="0" smtClean="0">
                <a:solidFill>
                  <a:prstClr val="black"/>
                </a:solidFill>
              </a:rPr>
              <a:t>The latter </a:t>
            </a:r>
            <a:r>
              <a:rPr lang="en-GB" sz="1400" dirty="0" smtClean="0">
                <a:solidFill>
                  <a:prstClr val="black"/>
                </a:solidFill>
              </a:rPr>
              <a:t>approach</a:t>
            </a:r>
            <a:r>
              <a:rPr lang="en-GB" altLang="en-US" sz="1400" dirty="0" smtClean="0">
                <a:solidFill>
                  <a:prstClr val="black"/>
                </a:solidFill>
              </a:rPr>
              <a:t> </a:t>
            </a:r>
            <a:r>
              <a:rPr lang="en-GB" altLang="en-US" sz="1400" dirty="0">
                <a:solidFill>
                  <a:prstClr val="black"/>
                </a:solidFill>
              </a:rPr>
              <a:t>is able to reduce capacity market prices, and therefore CM payments, by lowering the bids of </a:t>
            </a:r>
            <a:r>
              <a:rPr lang="en-GB" altLang="en-US" sz="1400" dirty="0" smtClean="0">
                <a:solidFill>
                  <a:prstClr val="black"/>
                </a:solidFill>
              </a:rPr>
              <a:t>long-term contracts </a:t>
            </a:r>
            <a:r>
              <a:rPr lang="en-GB" altLang="en-US" sz="1400" dirty="0">
                <a:solidFill>
                  <a:prstClr val="black"/>
                </a:solidFill>
              </a:rPr>
              <a:t>when they are </a:t>
            </a:r>
            <a:r>
              <a:rPr lang="en-GB" altLang="en-US" sz="1400" dirty="0" smtClean="0">
                <a:solidFill>
                  <a:prstClr val="black"/>
                </a:solidFill>
              </a:rPr>
              <a:t>marginal.</a:t>
            </a:r>
          </a:p>
          <a:p>
            <a:r>
              <a:rPr lang="en-GB" altLang="en-US" sz="1400" dirty="0" smtClean="0">
                <a:solidFill>
                  <a:prstClr val="black"/>
                </a:solidFill>
              </a:rPr>
              <a:t>However, this </a:t>
            </a:r>
            <a:r>
              <a:rPr lang="en-GB" altLang="en-US" sz="1400" dirty="0">
                <a:solidFill>
                  <a:prstClr val="black"/>
                </a:solidFill>
              </a:rPr>
              <a:t>is achieved at the cost of procuring additional </a:t>
            </a:r>
            <a:r>
              <a:rPr lang="en-GB" altLang="en-US" sz="1400" dirty="0" smtClean="0">
                <a:solidFill>
                  <a:prstClr val="black"/>
                </a:solidFill>
              </a:rPr>
              <a:t>long-term contracts</a:t>
            </a:r>
            <a:r>
              <a:rPr lang="en-GB" altLang="en-US" sz="1400" dirty="0">
                <a:solidFill>
                  <a:prstClr val="black"/>
                </a:solidFill>
              </a:rPr>
              <a:t>, even when not necessarily required, reducing total economic surplus</a:t>
            </a:r>
            <a:r>
              <a:rPr lang="en-GB" altLang="en-US" sz="1400" dirty="0" smtClean="0">
                <a:solidFill>
                  <a:prstClr val="black"/>
                </a:solidFill>
              </a:rPr>
              <a:t>.</a:t>
            </a:r>
            <a:endParaRPr lang="en-GB" altLang="en-US" dirty="0">
              <a:solidFill>
                <a:prstClr val="black"/>
              </a:solidFill>
            </a:endParaRPr>
          </a:p>
          <a:p>
            <a:pPr marL="0" indent="0">
              <a:buFont typeface="Arial" charset="0"/>
              <a:buNone/>
            </a:pPr>
            <a:r>
              <a:rPr lang="en-GB" altLang="en-US" sz="1400" dirty="0" smtClean="0">
                <a:solidFill>
                  <a:prstClr val="black"/>
                </a:solidFill>
              </a:rPr>
              <a:t>This effect is consistent across the scenarios modelled. See the Appendix for complete comparison of the results.</a:t>
            </a:r>
          </a:p>
        </p:txBody>
      </p:sp>
      <p:sp>
        <p:nvSpPr>
          <p:cNvPr id="19" name="Rectangle 15"/>
          <p:cNvSpPr>
            <a:spLocks noChangeArrowheads="1"/>
          </p:cNvSpPr>
          <p:nvPr/>
        </p:nvSpPr>
        <p:spPr bwMode="auto">
          <a:xfrm>
            <a:off x="4716463" y="1631040"/>
            <a:ext cx="4041775" cy="4188735"/>
          </a:xfrm>
          <a:prstGeom prst="rect">
            <a:avLst/>
          </a:prstGeom>
          <a:noFill/>
          <a:ln w="9525"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endParaRPr lang="en-GB" altLang="en-US" sz="1200" dirty="0">
              <a:solidFill>
                <a:prstClr val="black"/>
              </a:solidFill>
            </a:endParaRPr>
          </a:p>
        </p:txBody>
      </p:sp>
      <p:sp>
        <p:nvSpPr>
          <p:cNvPr id="21" name="TextBox 20"/>
          <p:cNvSpPr txBox="1"/>
          <p:nvPr/>
        </p:nvSpPr>
        <p:spPr>
          <a:xfrm>
            <a:off x="5930283" y="1719762"/>
            <a:ext cx="1917577" cy="338554"/>
          </a:xfrm>
          <a:prstGeom prst="rect">
            <a:avLst/>
          </a:prstGeom>
          <a:noFill/>
        </p:spPr>
        <p:txBody>
          <a:bodyPr wrap="square" rtlCol="0">
            <a:spAutoFit/>
          </a:bodyPr>
          <a:lstStyle/>
          <a:p>
            <a:pPr>
              <a:buClr>
                <a:prstClr val="white"/>
              </a:buClr>
            </a:pPr>
            <a:r>
              <a:rPr lang="en-GB" dirty="0">
                <a:solidFill>
                  <a:srgbClr val="002060"/>
                </a:solidFill>
                <a:latin typeface="Arial"/>
              </a:rPr>
              <a:t>Economic surplus</a:t>
            </a:r>
          </a:p>
        </p:txBody>
      </p:sp>
      <p:sp>
        <p:nvSpPr>
          <p:cNvPr id="22" name="TextBox 21"/>
          <p:cNvSpPr txBox="1"/>
          <p:nvPr/>
        </p:nvSpPr>
        <p:spPr>
          <a:xfrm>
            <a:off x="5930283" y="3717015"/>
            <a:ext cx="1891868" cy="338554"/>
          </a:xfrm>
          <a:prstGeom prst="rect">
            <a:avLst/>
          </a:prstGeom>
          <a:noFill/>
        </p:spPr>
        <p:txBody>
          <a:bodyPr wrap="square" rtlCol="0">
            <a:spAutoFit/>
          </a:bodyPr>
          <a:lstStyle/>
          <a:p>
            <a:pPr>
              <a:buClr>
                <a:prstClr val="white"/>
              </a:buClr>
            </a:pPr>
            <a:r>
              <a:rPr lang="en-GB" dirty="0">
                <a:solidFill>
                  <a:srgbClr val="002060"/>
                </a:solidFill>
                <a:latin typeface="Arial"/>
              </a:rPr>
              <a:t>CM Payments</a:t>
            </a:r>
          </a:p>
        </p:txBody>
      </p:sp>
      <p:sp>
        <p:nvSpPr>
          <p:cNvPr id="11" name="Round Single Corner Rectangle 10"/>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12" name="TextBox 11"/>
          <p:cNvSpPr txBox="1"/>
          <p:nvPr/>
        </p:nvSpPr>
        <p:spPr>
          <a:xfrm>
            <a:off x="8820000" y="0"/>
            <a:ext cx="324000" cy="1800000"/>
          </a:xfrm>
          <a:prstGeom prst="rect">
            <a:avLst/>
          </a:prstGeom>
          <a:noFill/>
        </p:spPr>
        <p:txBody>
          <a:bodyPr vert="vert270" wrap="square" tIns="0" bIns="0" rtlCol="0" anchor="ctr">
            <a:noAutofit/>
          </a:bodyPr>
          <a:lstStyle/>
          <a:p>
            <a:pPr algn="ctr">
              <a:buClr>
                <a:prstClr val="white"/>
              </a:buClr>
            </a:pPr>
            <a:r>
              <a:rPr lang="en-GB" dirty="0">
                <a:solidFill>
                  <a:prstClr val="white"/>
                </a:solidFill>
                <a:latin typeface="Arial"/>
              </a:rPr>
              <a:t>Efficiency and cost</a:t>
            </a:r>
          </a:p>
        </p:txBody>
      </p:sp>
      <p:sp>
        <p:nvSpPr>
          <p:cNvPr id="4" name="Rectangle 3"/>
          <p:cNvSpPr/>
          <p:nvPr/>
        </p:nvSpPr>
        <p:spPr bwMode="auto">
          <a:xfrm>
            <a:off x="468313" y="5864129"/>
            <a:ext cx="8351837" cy="569449"/>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r>
              <a:rPr lang="en-GB" sz="1400" dirty="0">
                <a:solidFill>
                  <a:prstClr val="black"/>
                </a:solidFill>
                <a:latin typeface="Arial"/>
              </a:rPr>
              <a:t>It is worth noting that these results require perfect foresight of future capacity prices and are not necessarily representative of the gains that could be achieved, as discussed in the next section.</a:t>
            </a:r>
          </a:p>
        </p:txBody>
      </p:sp>
      <p:sp>
        <p:nvSpPr>
          <p:cNvPr id="5" name="Isosceles Triangle 4"/>
          <p:cNvSpPr/>
          <p:nvPr/>
        </p:nvSpPr>
        <p:spPr bwMode="auto">
          <a:xfrm>
            <a:off x="5930283" y="5748057"/>
            <a:ext cx="1917577" cy="125596"/>
          </a:xfrm>
          <a:prstGeom prst="triangl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2" name="Title 1"/>
          <p:cNvSpPr>
            <a:spLocks noGrp="1"/>
          </p:cNvSpPr>
          <p:nvPr>
            <p:ph type="title"/>
          </p:nvPr>
        </p:nvSpPr>
        <p:spPr/>
        <p:txBody>
          <a:bodyPr/>
          <a:lstStyle/>
          <a:p>
            <a:r>
              <a:rPr lang="en-GB" altLang="en-US" dirty="0"/>
              <a:t>Attempting to reduce CM costs in the </a:t>
            </a:r>
            <a:r>
              <a:rPr lang="en-GB" altLang="en-US" dirty="0" err="1"/>
              <a:t>PDC</a:t>
            </a:r>
            <a:r>
              <a:rPr lang="en-GB" altLang="en-US" dirty="0"/>
              <a:t> design continues to demonstrate the trade-off with efficiency</a:t>
            </a:r>
            <a:endParaRPr lang="en-GB" dirty="0"/>
          </a:p>
        </p:txBody>
      </p:sp>
    </p:spTree>
    <p:extLst>
      <p:ext uri="{BB962C8B-B14F-4D97-AF65-F5344CB8AC3E}">
        <p14:creationId xmlns:p14="http://schemas.microsoft.com/office/powerpoint/2010/main" val="1343602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49"/>
            <a:ext cx="8305800" cy="865865"/>
          </a:xfrm>
        </p:spPr>
        <p:txBody>
          <a:bodyPr/>
          <a:lstStyle/>
          <a:p>
            <a:r>
              <a:rPr lang="en-GB" dirty="0" smtClean="0"/>
              <a:t>The increase in CM prices is a result of the relative cost of long term contracts to forecast future prices</a:t>
            </a:r>
            <a:endParaRPr lang="en-GB" dirty="0"/>
          </a:p>
        </p:txBody>
      </p:sp>
      <p:sp>
        <p:nvSpPr>
          <p:cNvPr id="6" name="Text Box 6"/>
          <p:cNvSpPr txBox="1">
            <a:spLocks noChangeArrowheads="1"/>
          </p:cNvSpPr>
          <p:nvPr/>
        </p:nvSpPr>
        <p:spPr bwMode="auto">
          <a:xfrm>
            <a:off x="468312" y="1126215"/>
            <a:ext cx="8027987"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50000"/>
              </a:spcBef>
              <a:spcAft>
                <a:spcPct val="0"/>
              </a:spcAft>
              <a:buClrTx/>
            </a:pPr>
            <a:r>
              <a:rPr lang="en-GB" altLang="en-US" b="1" dirty="0">
                <a:solidFill>
                  <a:prstClr val="white"/>
                </a:solidFill>
                <a:latin typeface="Arial"/>
              </a:rPr>
              <a:t>Issue – </a:t>
            </a:r>
            <a:r>
              <a:rPr lang="en-GB" altLang="en-US" dirty="0">
                <a:solidFill>
                  <a:prstClr val="white"/>
                </a:solidFill>
                <a:latin typeface="Arial"/>
              </a:rPr>
              <a:t>Future clearing prices are likely to be below the cost of long-term contracts</a:t>
            </a:r>
          </a:p>
        </p:txBody>
      </p:sp>
      <p:sp>
        <p:nvSpPr>
          <p:cNvPr id="11" name="Rectangle 13"/>
          <p:cNvSpPr>
            <a:spLocks noChangeArrowheads="1"/>
          </p:cNvSpPr>
          <p:nvPr/>
        </p:nvSpPr>
        <p:spPr bwMode="auto">
          <a:xfrm>
            <a:off x="468313" y="1626278"/>
            <a:ext cx="8027986" cy="4680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r>
              <a:rPr lang="en-GB" altLang="en-US" sz="1400" dirty="0">
                <a:solidFill>
                  <a:prstClr val="black"/>
                </a:solidFill>
              </a:rPr>
              <a:t>Assuming efficiency gains are </a:t>
            </a:r>
            <a:r>
              <a:rPr lang="en-GB" altLang="en-US" sz="1400" dirty="0" smtClean="0">
                <a:solidFill>
                  <a:prstClr val="black"/>
                </a:solidFill>
              </a:rPr>
              <a:t>possible, </a:t>
            </a:r>
            <a:r>
              <a:rPr lang="en-GB" altLang="en-US" sz="1400" dirty="0">
                <a:solidFill>
                  <a:prstClr val="black"/>
                </a:solidFill>
              </a:rPr>
              <a:t>then an important consideration is the effect that a </a:t>
            </a:r>
            <a:r>
              <a:rPr lang="en-GB" altLang="en-US" sz="1400" dirty="0" smtClean="0">
                <a:solidFill>
                  <a:prstClr val="black"/>
                </a:solidFill>
              </a:rPr>
              <a:t>PDC </a:t>
            </a:r>
            <a:r>
              <a:rPr lang="en-GB" altLang="en-US" sz="1400" dirty="0">
                <a:solidFill>
                  <a:prstClr val="black"/>
                </a:solidFill>
              </a:rPr>
              <a:t>will have on the overall cost of the Capacity </a:t>
            </a:r>
            <a:r>
              <a:rPr lang="en-GB" altLang="en-US" sz="1400" dirty="0" smtClean="0">
                <a:solidFill>
                  <a:prstClr val="black"/>
                </a:solidFill>
              </a:rPr>
              <a:t>Market to consumers. In theory, prices and costs could change in either direction depending on the bid of multiyear contracts relative to the forecast of future prices. However, in practice one direction is likely to dominate. Consider </a:t>
            </a:r>
            <a:r>
              <a:rPr lang="en-GB" altLang="en-US" sz="1400" dirty="0">
                <a:solidFill>
                  <a:prstClr val="black"/>
                </a:solidFill>
              </a:rPr>
              <a:t>2 assumptions:</a:t>
            </a:r>
          </a:p>
          <a:p>
            <a:r>
              <a:rPr lang="en-GB" altLang="en-US" sz="1400" dirty="0">
                <a:solidFill>
                  <a:prstClr val="black"/>
                </a:solidFill>
              </a:rPr>
              <a:t>Under most </a:t>
            </a:r>
            <a:r>
              <a:rPr lang="en-GB" altLang="en-US" sz="1400" dirty="0" smtClean="0">
                <a:solidFill>
                  <a:prstClr val="black"/>
                </a:solidFill>
              </a:rPr>
              <a:t>scenarios, </a:t>
            </a:r>
            <a:r>
              <a:rPr lang="en-GB" altLang="en-US" sz="1400" dirty="0">
                <a:solidFill>
                  <a:prstClr val="black"/>
                </a:solidFill>
              </a:rPr>
              <a:t>we would expect the average </a:t>
            </a:r>
            <a:r>
              <a:rPr lang="en-GB" altLang="en-US" sz="1400" dirty="0" smtClean="0">
                <a:solidFill>
                  <a:prstClr val="black"/>
                </a:solidFill>
              </a:rPr>
              <a:t>long-term contract </a:t>
            </a:r>
            <a:r>
              <a:rPr lang="en-GB" altLang="en-US" sz="1400" dirty="0">
                <a:solidFill>
                  <a:prstClr val="black"/>
                </a:solidFill>
              </a:rPr>
              <a:t>to require a higher </a:t>
            </a:r>
            <a:r>
              <a:rPr lang="en-GB" altLang="en-US" sz="1400" dirty="0" smtClean="0">
                <a:solidFill>
                  <a:prstClr val="black"/>
                </a:solidFill>
              </a:rPr>
              <a:t>CM revenue </a:t>
            </a:r>
            <a:r>
              <a:rPr lang="en-GB" altLang="en-US" sz="1400" dirty="0">
                <a:solidFill>
                  <a:prstClr val="black"/>
                </a:solidFill>
              </a:rPr>
              <a:t>than </a:t>
            </a:r>
            <a:r>
              <a:rPr lang="en-GB" altLang="en-US" sz="1400" dirty="0" smtClean="0">
                <a:solidFill>
                  <a:prstClr val="black"/>
                </a:solidFill>
              </a:rPr>
              <a:t>shorter-term contracts</a:t>
            </a:r>
            <a:r>
              <a:rPr lang="en-GB" altLang="en-US" sz="1400" dirty="0">
                <a:solidFill>
                  <a:prstClr val="black"/>
                </a:solidFill>
              </a:rPr>
              <a:t>.  This is reflected in the auction </a:t>
            </a:r>
            <a:r>
              <a:rPr lang="en-GB" altLang="en-US" sz="1400" dirty="0" smtClean="0">
                <a:solidFill>
                  <a:prstClr val="black"/>
                </a:solidFill>
              </a:rPr>
              <a:t>design, </a:t>
            </a:r>
            <a:r>
              <a:rPr lang="en-GB" altLang="en-US" sz="1400" dirty="0">
                <a:solidFill>
                  <a:prstClr val="black"/>
                </a:solidFill>
              </a:rPr>
              <a:t>with the price taker threshold for existing plant </a:t>
            </a:r>
            <a:r>
              <a:rPr lang="en-GB" altLang="en-US" sz="1400" dirty="0" smtClean="0">
                <a:solidFill>
                  <a:prstClr val="black"/>
                </a:solidFill>
              </a:rPr>
              <a:t>being lower </a:t>
            </a:r>
            <a:r>
              <a:rPr lang="en-GB" altLang="en-US" sz="1400" dirty="0">
                <a:solidFill>
                  <a:prstClr val="black"/>
                </a:solidFill>
              </a:rPr>
              <a:t>than the net CONE estimate for new build.</a:t>
            </a:r>
          </a:p>
          <a:p>
            <a:r>
              <a:rPr lang="en-GB" altLang="en-US" sz="1400" dirty="0">
                <a:solidFill>
                  <a:prstClr val="black"/>
                </a:solidFill>
              </a:rPr>
              <a:t>In most future scenarios we expect some years where no new capacity is </a:t>
            </a:r>
            <a:r>
              <a:rPr lang="en-GB" altLang="en-US" sz="1400" dirty="0" smtClean="0">
                <a:solidFill>
                  <a:prstClr val="black"/>
                </a:solidFill>
              </a:rPr>
              <a:t>required, with </a:t>
            </a:r>
            <a:r>
              <a:rPr lang="en-GB" altLang="en-US" sz="1400" dirty="0">
                <a:solidFill>
                  <a:prstClr val="black"/>
                </a:solidFill>
              </a:rPr>
              <a:t>lower clearing </a:t>
            </a:r>
            <a:r>
              <a:rPr lang="en-GB" altLang="en-US" sz="1400" dirty="0" smtClean="0">
                <a:solidFill>
                  <a:prstClr val="black"/>
                </a:solidFill>
              </a:rPr>
              <a:t>prices, </a:t>
            </a:r>
            <a:r>
              <a:rPr lang="en-GB" altLang="en-US" sz="1400" dirty="0">
                <a:solidFill>
                  <a:prstClr val="black"/>
                </a:solidFill>
              </a:rPr>
              <a:t>and some years where new build is </a:t>
            </a:r>
            <a:r>
              <a:rPr lang="en-GB" altLang="en-US" sz="1400" dirty="0" smtClean="0">
                <a:solidFill>
                  <a:prstClr val="black"/>
                </a:solidFill>
              </a:rPr>
              <a:t>required, </a:t>
            </a:r>
            <a:r>
              <a:rPr lang="en-GB" altLang="en-US" sz="1400" dirty="0">
                <a:solidFill>
                  <a:prstClr val="black"/>
                </a:solidFill>
              </a:rPr>
              <a:t>with higher clearing prices.</a:t>
            </a:r>
          </a:p>
          <a:p>
            <a:pPr marL="0" indent="0">
              <a:buFont typeface="Arial" charset="0"/>
              <a:buNone/>
            </a:pPr>
            <a:r>
              <a:rPr lang="en-GB" altLang="en-US" sz="1400" dirty="0">
                <a:solidFill>
                  <a:prstClr val="black"/>
                </a:solidFill>
              </a:rPr>
              <a:t>Given these </a:t>
            </a:r>
            <a:r>
              <a:rPr lang="en-GB" altLang="en-US" sz="1400" dirty="0" smtClean="0">
                <a:solidFill>
                  <a:prstClr val="black"/>
                </a:solidFill>
              </a:rPr>
              <a:t>assumptions, </a:t>
            </a:r>
            <a:r>
              <a:rPr lang="en-GB" altLang="en-US" sz="1400" b="1" dirty="0">
                <a:solidFill>
                  <a:prstClr val="black"/>
                </a:solidFill>
              </a:rPr>
              <a:t>we would </a:t>
            </a:r>
            <a:r>
              <a:rPr lang="en-GB" altLang="en-US" sz="1400" b="1" dirty="0" smtClean="0">
                <a:solidFill>
                  <a:prstClr val="black"/>
                </a:solidFill>
              </a:rPr>
              <a:t>expect </a:t>
            </a:r>
            <a:r>
              <a:rPr lang="en-GB" altLang="en-US" sz="1400" b="1" dirty="0">
                <a:solidFill>
                  <a:prstClr val="black"/>
                </a:solidFill>
              </a:rPr>
              <a:t>the average </a:t>
            </a:r>
            <a:r>
              <a:rPr lang="en-GB" altLang="en-US" sz="1400" b="1" dirty="0" smtClean="0">
                <a:solidFill>
                  <a:prstClr val="black"/>
                </a:solidFill>
              </a:rPr>
              <a:t>long-term </a:t>
            </a:r>
            <a:r>
              <a:rPr lang="en-GB" altLang="en-US" sz="1400" b="1" dirty="0">
                <a:solidFill>
                  <a:prstClr val="black"/>
                </a:solidFill>
              </a:rPr>
              <a:t>clearing price to be lower than the cost required by new </a:t>
            </a:r>
            <a:r>
              <a:rPr lang="en-GB" altLang="en-US" sz="1400" b="1" dirty="0" smtClean="0">
                <a:solidFill>
                  <a:prstClr val="black"/>
                </a:solidFill>
              </a:rPr>
              <a:t>plant that desire the certainty of long-term contracts</a:t>
            </a:r>
            <a:r>
              <a:rPr lang="en-GB" altLang="en-US" sz="1400" dirty="0" smtClean="0">
                <a:solidFill>
                  <a:prstClr val="black"/>
                </a:solidFill>
              </a:rPr>
              <a:t>. This is because the price is either set by long-term contracts, or by cheaper shorter-term contracts, resulting in an average price lower than the long-term contract entry price.</a:t>
            </a:r>
          </a:p>
          <a:p>
            <a:pPr marL="0" indent="0">
              <a:buFont typeface="Arial" charset="0"/>
              <a:buNone/>
            </a:pPr>
            <a:r>
              <a:rPr lang="en-GB" altLang="en-US" sz="1400" dirty="0" smtClean="0">
                <a:solidFill>
                  <a:prstClr val="black"/>
                </a:solidFill>
              </a:rPr>
              <a:t>For this situation not to hold, the forecast price in a significant number of future years must be above the price required by </a:t>
            </a:r>
            <a:r>
              <a:rPr lang="en-GB" altLang="en-US" sz="1400" dirty="0">
                <a:solidFill>
                  <a:prstClr val="black"/>
                </a:solidFill>
              </a:rPr>
              <a:t>a</a:t>
            </a:r>
            <a:r>
              <a:rPr lang="en-GB" altLang="en-US" sz="1400" dirty="0" smtClean="0">
                <a:solidFill>
                  <a:prstClr val="black"/>
                </a:solidFill>
              </a:rPr>
              <a:t> long-term contract. This would mean a combination of:</a:t>
            </a:r>
          </a:p>
          <a:p>
            <a:r>
              <a:rPr lang="en-GB" altLang="en-US" sz="1400" dirty="0" smtClean="0">
                <a:solidFill>
                  <a:prstClr val="black"/>
                </a:solidFill>
              </a:rPr>
              <a:t>Significant and forecastable increases in the future cost of capacity, or significant constraints on the ability of low-cost, long-term capacity to come forward in a given year, which do not apply to other years.</a:t>
            </a:r>
          </a:p>
          <a:p>
            <a:r>
              <a:rPr lang="en-GB" altLang="en-US" sz="1400" dirty="0" smtClean="0">
                <a:solidFill>
                  <a:prstClr val="black"/>
                </a:solidFill>
              </a:rPr>
              <a:t>A significantly increasing capacity requirement (due either to demand, or retirements).</a:t>
            </a:r>
          </a:p>
        </p:txBody>
      </p:sp>
      <p:sp>
        <p:nvSpPr>
          <p:cNvPr id="5" name="Round Single Corner Rectangle 4"/>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7" name="TextBox 6"/>
          <p:cNvSpPr txBox="1"/>
          <p:nvPr/>
        </p:nvSpPr>
        <p:spPr>
          <a:xfrm>
            <a:off x="8820000" y="0"/>
            <a:ext cx="324000" cy="1800000"/>
          </a:xfrm>
          <a:prstGeom prst="rect">
            <a:avLst/>
          </a:prstGeom>
          <a:noFill/>
        </p:spPr>
        <p:txBody>
          <a:bodyPr vert="vert270" wrap="square" tIns="0" bIns="0" rtlCol="0" anchor="ctr">
            <a:noAutofit/>
          </a:bodyPr>
          <a:lstStyle/>
          <a:p>
            <a:pPr algn="ctr">
              <a:buClr>
                <a:prstClr val="white"/>
              </a:buClr>
            </a:pPr>
            <a:r>
              <a:rPr lang="en-GB" dirty="0">
                <a:solidFill>
                  <a:prstClr val="white"/>
                </a:solidFill>
                <a:latin typeface="Arial"/>
              </a:rPr>
              <a:t>Efficiency and cost</a:t>
            </a:r>
          </a:p>
        </p:txBody>
      </p:sp>
    </p:spTree>
    <p:extLst>
      <p:ext uri="{BB962C8B-B14F-4D97-AF65-F5344CB8AC3E}">
        <p14:creationId xmlns:p14="http://schemas.microsoft.com/office/powerpoint/2010/main" val="3149658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rot="10800000">
            <a:off x="1331639" y="1916831"/>
            <a:ext cx="4675755" cy="2128079"/>
          </a:xfrm>
          <a:prstGeom prst="rect">
            <a:avLst/>
          </a:prstGeom>
          <a:gradFill flip="none" rotWithShape="1">
            <a:gsLst>
              <a:gs pos="0">
                <a:srgbClr val="92D050">
                  <a:alpha val="15000"/>
                </a:srgbClr>
              </a:gs>
              <a:gs pos="0">
                <a:srgbClr val="00421C">
                  <a:lumMod val="84000"/>
                  <a:lumOff val="16000"/>
                  <a:alpha val="78000"/>
                </a:srgbClr>
              </a:gs>
              <a:gs pos="75000">
                <a:srgbClr val="F18C86">
                  <a:alpha val="59000"/>
                  <a:lumMod val="50000"/>
                  <a:lumOff val="50000"/>
                </a:srgbClr>
              </a:gs>
            </a:gsLst>
            <a:lin ang="162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20" name="TextBox 19"/>
          <p:cNvSpPr txBox="1"/>
          <p:nvPr/>
        </p:nvSpPr>
        <p:spPr>
          <a:xfrm>
            <a:off x="6007469" y="3167864"/>
            <a:ext cx="2974606" cy="511001"/>
          </a:xfrm>
          <a:prstGeom prst="rect">
            <a:avLst/>
          </a:prstGeom>
          <a:solidFill>
            <a:srgbClr val="F6B2AE">
              <a:alpha val="69804"/>
            </a:srgbClr>
          </a:solidFill>
        </p:spPr>
        <p:txBody>
          <a:bodyPr wrap="square" rtlCol="0">
            <a:noAutofit/>
          </a:bodyPr>
          <a:lstStyle/>
          <a:p>
            <a:pPr algn="r">
              <a:buClr>
                <a:prstClr val="white"/>
              </a:buClr>
            </a:pPr>
            <a:r>
              <a:rPr lang="en-GB" sz="1400" dirty="0">
                <a:solidFill>
                  <a:prstClr val="black"/>
                </a:solidFill>
                <a:latin typeface="Arial"/>
              </a:rPr>
              <a:t>Bid range where existing plant compete</a:t>
            </a:r>
          </a:p>
        </p:txBody>
      </p:sp>
      <p:sp>
        <p:nvSpPr>
          <p:cNvPr id="2" name="Title 1"/>
          <p:cNvSpPr>
            <a:spLocks noGrp="1"/>
          </p:cNvSpPr>
          <p:nvPr>
            <p:ph type="title"/>
          </p:nvPr>
        </p:nvSpPr>
        <p:spPr>
          <a:xfrm>
            <a:off x="457200" y="260349"/>
            <a:ext cx="8305800" cy="865865"/>
          </a:xfrm>
        </p:spPr>
        <p:txBody>
          <a:bodyPr/>
          <a:lstStyle/>
          <a:p>
            <a:r>
              <a:rPr lang="en-GB" dirty="0" smtClean="0"/>
              <a:t>The average clearing price is likely to lie below the entry price for long-term capacity</a:t>
            </a:r>
            <a:endParaRPr lang="en-GB" dirty="0"/>
          </a:p>
        </p:txBody>
      </p:sp>
      <p:sp>
        <p:nvSpPr>
          <p:cNvPr id="6" name="Text Box 6"/>
          <p:cNvSpPr txBox="1">
            <a:spLocks noChangeArrowheads="1"/>
          </p:cNvSpPr>
          <p:nvPr/>
        </p:nvSpPr>
        <p:spPr bwMode="auto">
          <a:xfrm>
            <a:off x="468312" y="1126215"/>
            <a:ext cx="8027987"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50000"/>
              </a:spcBef>
              <a:spcAft>
                <a:spcPct val="0"/>
              </a:spcAft>
              <a:buClrTx/>
            </a:pPr>
            <a:r>
              <a:rPr lang="en-GB" altLang="en-US" dirty="0">
                <a:solidFill>
                  <a:prstClr val="white"/>
                </a:solidFill>
                <a:latin typeface="Arial"/>
              </a:rPr>
              <a:t>Issue – Future clearing prices are likely to be below the cost of long-term contracts</a:t>
            </a:r>
          </a:p>
        </p:txBody>
      </p:sp>
      <p:sp>
        <p:nvSpPr>
          <p:cNvPr id="5" name="Round Single Corner Rectangle 4"/>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7" name="TextBox 6"/>
          <p:cNvSpPr txBox="1"/>
          <p:nvPr/>
        </p:nvSpPr>
        <p:spPr>
          <a:xfrm>
            <a:off x="8820000" y="0"/>
            <a:ext cx="324000" cy="1800000"/>
          </a:xfrm>
          <a:prstGeom prst="rect">
            <a:avLst/>
          </a:prstGeom>
          <a:noFill/>
        </p:spPr>
        <p:txBody>
          <a:bodyPr vert="vert270" wrap="square" tIns="0" bIns="0" rtlCol="0" anchor="ctr">
            <a:noAutofit/>
          </a:bodyPr>
          <a:lstStyle/>
          <a:p>
            <a:pPr algn="ctr">
              <a:buClr>
                <a:prstClr val="white"/>
              </a:buClr>
            </a:pPr>
            <a:r>
              <a:rPr lang="en-GB" dirty="0">
                <a:solidFill>
                  <a:prstClr val="white"/>
                </a:solidFill>
                <a:latin typeface="Arial"/>
              </a:rPr>
              <a:t>Efficiency and cost</a:t>
            </a:r>
          </a:p>
        </p:txBody>
      </p:sp>
      <p:sp>
        <p:nvSpPr>
          <p:cNvPr id="4" name="TextBox 3"/>
          <p:cNvSpPr txBox="1"/>
          <p:nvPr/>
        </p:nvSpPr>
        <p:spPr>
          <a:xfrm>
            <a:off x="6007394" y="2583089"/>
            <a:ext cx="2643493" cy="584775"/>
          </a:xfrm>
          <a:prstGeom prst="rect">
            <a:avLst/>
          </a:prstGeom>
          <a:noFill/>
        </p:spPr>
        <p:txBody>
          <a:bodyPr wrap="square" rtlCol="0">
            <a:spAutoFit/>
          </a:bodyPr>
          <a:lstStyle/>
          <a:p>
            <a:pPr>
              <a:buClr>
                <a:prstClr val="white"/>
              </a:buClr>
            </a:pPr>
            <a:r>
              <a:rPr lang="en-GB" b="1" dirty="0">
                <a:solidFill>
                  <a:srgbClr val="C00000"/>
                </a:solidFill>
                <a:latin typeface="Arial"/>
              </a:rPr>
              <a:t>Average is below long-term capacity cost</a:t>
            </a:r>
          </a:p>
        </p:txBody>
      </p:sp>
      <p:sp>
        <p:nvSpPr>
          <p:cNvPr id="9" name="Rectangle 8"/>
          <p:cNvSpPr/>
          <p:nvPr/>
        </p:nvSpPr>
        <p:spPr>
          <a:xfrm>
            <a:off x="170122" y="4797790"/>
            <a:ext cx="8973878" cy="1557349"/>
          </a:xfrm>
          <a:prstGeom prst="rect">
            <a:avLst/>
          </a:prstGeom>
        </p:spPr>
        <p:txBody>
          <a:bodyPr wrap="square">
            <a:spAutoFit/>
          </a:bodyPr>
          <a:lstStyle/>
          <a:p>
            <a:pPr>
              <a:buClr>
                <a:prstClr val="white"/>
              </a:buClr>
            </a:pPr>
            <a:r>
              <a:rPr lang="en-GB" sz="1400" dirty="0">
                <a:solidFill>
                  <a:prstClr val="black"/>
                </a:solidFill>
                <a:latin typeface="Arial"/>
              </a:rPr>
              <a:t>The above diagram demonstrates how </a:t>
            </a:r>
            <a:r>
              <a:rPr lang="en-GB" sz="1400" b="1" dirty="0">
                <a:solidFill>
                  <a:prstClr val="black"/>
                </a:solidFill>
                <a:latin typeface="Arial"/>
              </a:rPr>
              <a:t>the average clearing price is likely to lie below the entry price for plant requiring long-term contract</a:t>
            </a:r>
            <a:r>
              <a:rPr lang="en-GB" sz="1400" dirty="0">
                <a:solidFill>
                  <a:prstClr val="black"/>
                </a:solidFill>
                <a:latin typeface="Arial"/>
              </a:rPr>
              <a:t>.</a:t>
            </a:r>
          </a:p>
          <a:p>
            <a:pPr>
              <a:buClr>
                <a:prstClr val="white"/>
              </a:buClr>
            </a:pPr>
            <a:r>
              <a:rPr lang="en-GB" sz="1400" dirty="0">
                <a:solidFill>
                  <a:prstClr val="black"/>
                </a:solidFill>
                <a:latin typeface="Arial"/>
              </a:rPr>
              <a:t>For this not to be the case, we would need to expect the price to go significantly higher than the cheapest long-term contract on a regular basis. </a:t>
            </a:r>
          </a:p>
          <a:p>
            <a:pPr>
              <a:buClr>
                <a:prstClr val="white"/>
              </a:buClr>
            </a:pPr>
            <a:r>
              <a:rPr lang="en-GB" sz="1400" dirty="0">
                <a:solidFill>
                  <a:prstClr val="black"/>
                </a:solidFill>
                <a:latin typeface="Arial"/>
              </a:rPr>
              <a:t>The next slide discusses how this observation will affect the price at which long term contracts exit the auction with a PDC methodology that focuses on market efficiency and the resultant capacity market outcomes.</a:t>
            </a:r>
          </a:p>
        </p:txBody>
      </p:sp>
      <p:sp>
        <p:nvSpPr>
          <p:cNvPr id="14" name="TextBox 13"/>
          <p:cNvSpPr txBox="1"/>
          <p:nvPr/>
        </p:nvSpPr>
        <p:spPr>
          <a:xfrm>
            <a:off x="6007395" y="2062093"/>
            <a:ext cx="2974606" cy="542262"/>
          </a:xfrm>
          <a:prstGeom prst="rect">
            <a:avLst/>
          </a:prstGeom>
          <a:solidFill>
            <a:srgbClr val="007E36">
              <a:alpha val="64706"/>
            </a:srgbClr>
          </a:solidFill>
        </p:spPr>
        <p:txBody>
          <a:bodyPr wrap="square" rtlCol="0">
            <a:noAutofit/>
          </a:bodyPr>
          <a:lstStyle/>
          <a:p>
            <a:pPr algn="r">
              <a:buClr>
                <a:prstClr val="white"/>
              </a:buClr>
            </a:pPr>
            <a:r>
              <a:rPr lang="en-GB" sz="1400" dirty="0">
                <a:solidFill>
                  <a:prstClr val="black"/>
                </a:solidFill>
                <a:latin typeface="Arial"/>
              </a:rPr>
              <a:t>Bid range where long-term contracts compete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 y="1795465"/>
            <a:ext cx="5689800" cy="303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622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49"/>
            <a:ext cx="8305800" cy="865865"/>
          </a:xfrm>
        </p:spPr>
        <p:txBody>
          <a:bodyPr/>
          <a:lstStyle/>
          <a:p>
            <a:r>
              <a:rPr lang="en-GB" dirty="0" smtClean="0"/>
              <a:t>Cost reductions from more efficient contract mixes are likely to require higher clearing prices</a:t>
            </a:r>
            <a:endParaRPr lang="en-GB" dirty="0"/>
          </a:p>
        </p:txBody>
      </p:sp>
      <p:sp>
        <p:nvSpPr>
          <p:cNvPr id="6" name="Text Box 6"/>
          <p:cNvSpPr txBox="1">
            <a:spLocks noChangeArrowheads="1"/>
          </p:cNvSpPr>
          <p:nvPr/>
        </p:nvSpPr>
        <p:spPr bwMode="auto">
          <a:xfrm>
            <a:off x="287080" y="1126215"/>
            <a:ext cx="8410354"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50000"/>
              </a:spcBef>
              <a:spcAft>
                <a:spcPct val="0"/>
              </a:spcAft>
              <a:buClrTx/>
            </a:pPr>
            <a:r>
              <a:rPr lang="en-GB" altLang="en-US" b="1" dirty="0">
                <a:solidFill>
                  <a:prstClr val="white"/>
                </a:solidFill>
                <a:latin typeface="Arial"/>
              </a:rPr>
              <a:t>Issue – </a:t>
            </a:r>
            <a:r>
              <a:rPr lang="en-GB" altLang="en-US" dirty="0">
                <a:solidFill>
                  <a:prstClr val="white"/>
                </a:solidFill>
                <a:latin typeface="Arial"/>
              </a:rPr>
              <a:t>In this situation a PDC will increase the capacity market price and payments</a:t>
            </a:r>
          </a:p>
        </p:txBody>
      </p:sp>
      <p:sp>
        <p:nvSpPr>
          <p:cNvPr id="11" name="Rectangle 13"/>
          <p:cNvSpPr>
            <a:spLocks noChangeArrowheads="1"/>
          </p:cNvSpPr>
          <p:nvPr/>
        </p:nvSpPr>
        <p:spPr bwMode="auto">
          <a:xfrm>
            <a:off x="287079" y="1626278"/>
            <a:ext cx="8410354" cy="4572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r>
              <a:rPr lang="en-GB" altLang="en-US" sz="1400" dirty="0" smtClean="0">
                <a:solidFill>
                  <a:prstClr val="black"/>
                </a:solidFill>
              </a:rPr>
              <a:t>In most of the scenarios considered, as with the assumptions discussed in slide 34, long-term contracts require a capacity payment higher than the average forecast of future clearing prices (even without considering the forecasting issues discussed later).</a:t>
            </a:r>
            <a:endParaRPr lang="en-GB" altLang="en-US" sz="1400" dirty="0">
              <a:solidFill>
                <a:prstClr val="black"/>
              </a:solidFill>
            </a:endParaRPr>
          </a:p>
          <a:p>
            <a:pPr marL="0" indent="0">
              <a:buFont typeface="Arial" charset="0"/>
              <a:buNone/>
            </a:pPr>
            <a:r>
              <a:rPr lang="en-GB" altLang="en-US" sz="1400" dirty="0" smtClean="0">
                <a:solidFill>
                  <a:prstClr val="black"/>
                </a:solidFill>
              </a:rPr>
              <a:t>Under </a:t>
            </a:r>
            <a:r>
              <a:rPr lang="en-GB" altLang="en-US" sz="1400" dirty="0">
                <a:solidFill>
                  <a:prstClr val="black"/>
                </a:solidFill>
              </a:rPr>
              <a:t>any </a:t>
            </a:r>
            <a:r>
              <a:rPr lang="en-GB" altLang="en-US" sz="1400" dirty="0" smtClean="0">
                <a:solidFill>
                  <a:prstClr val="black"/>
                </a:solidFill>
              </a:rPr>
              <a:t>PDC </a:t>
            </a:r>
            <a:r>
              <a:rPr lang="en-GB" altLang="en-US" sz="1400" dirty="0">
                <a:solidFill>
                  <a:prstClr val="black"/>
                </a:solidFill>
              </a:rPr>
              <a:t>design that </a:t>
            </a:r>
            <a:r>
              <a:rPr lang="en-GB" altLang="en-US" sz="1400" dirty="0" smtClean="0">
                <a:solidFill>
                  <a:prstClr val="black"/>
                </a:solidFill>
              </a:rPr>
              <a:t>focuses on efficiency, </a:t>
            </a:r>
            <a:r>
              <a:rPr lang="en-GB" altLang="en-US" sz="1400" dirty="0">
                <a:solidFill>
                  <a:prstClr val="black"/>
                </a:solidFill>
              </a:rPr>
              <a:t>the </a:t>
            </a:r>
            <a:r>
              <a:rPr lang="en-GB" altLang="en-US" sz="1400" dirty="0" smtClean="0">
                <a:solidFill>
                  <a:prstClr val="black"/>
                </a:solidFill>
              </a:rPr>
              <a:t>result of this situation </a:t>
            </a:r>
            <a:r>
              <a:rPr lang="en-GB" altLang="en-US" sz="1400" dirty="0">
                <a:solidFill>
                  <a:prstClr val="black"/>
                </a:solidFill>
              </a:rPr>
              <a:t>is </a:t>
            </a:r>
            <a:r>
              <a:rPr lang="en-GB" altLang="en-US" sz="1400" dirty="0" smtClean="0">
                <a:solidFill>
                  <a:prstClr val="black"/>
                </a:solidFill>
              </a:rPr>
              <a:t>to favour short-term contracts </a:t>
            </a:r>
            <a:r>
              <a:rPr lang="en-GB" altLang="en-US" sz="1400" dirty="0">
                <a:solidFill>
                  <a:prstClr val="black"/>
                </a:solidFill>
              </a:rPr>
              <a:t>rather than locking into </a:t>
            </a:r>
            <a:r>
              <a:rPr lang="en-GB" altLang="en-US" sz="1400" dirty="0" smtClean="0">
                <a:solidFill>
                  <a:prstClr val="black"/>
                </a:solidFill>
              </a:rPr>
              <a:t>long-term contracts </a:t>
            </a:r>
            <a:r>
              <a:rPr lang="en-GB" altLang="en-US" sz="1400" dirty="0">
                <a:solidFill>
                  <a:prstClr val="black"/>
                </a:solidFill>
              </a:rPr>
              <a:t>at prices above the </a:t>
            </a:r>
            <a:r>
              <a:rPr lang="en-GB" altLang="en-US" sz="1400" dirty="0" smtClean="0">
                <a:solidFill>
                  <a:prstClr val="black"/>
                </a:solidFill>
              </a:rPr>
              <a:t>long-term </a:t>
            </a:r>
            <a:r>
              <a:rPr lang="en-GB" altLang="en-US" sz="1400" dirty="0">
                <a:solidFill>
                  <a:prstClr val="black"/>
                </a:solidFill>
              </a:rPr>
              <a:t>expectation.  </a:t>
            </a:r>
          </a:p>
          <a:p>
            <a:pPr marL="0" indent="0">
              <a:buFont typeface="Arial" charset="0"/>
              <a:buNone/>
            </a:pPr>
            <a:r>
              <a:rPr lang="en-GB" altLang="en-US" sz="1400" b="1" dirty="0" smtClean="0">
                <a:solidFill>
                  <a:prstClr val="black"/>
                </a:solidFill>
              </a:rPr>
              <a:t>In this situation any PDC methodology that focuses on auction efficiency will act to increase the price at which long-term contracts exit the auction </a:t>
            </a:r>
            <a:r>
              <a:rPr lang="en-GB" altLang="en-US" sz="1400" dirty="0" smtClean="0">
                <a:solidFill>
                  <a:prstClr val="black"/>
                </a:solidFill>
              </a:rPr>
              <a:t>above their required payment level. </a:t>
            </a:r>
            <a:r>
              <a:rPr lang="en-GB" altLang="en-US" sz="1400" dirty="0">
                <a:solidFill>
                  <a:prstClr val="black"/>
                </a:solidFill>
              </a:rPr>
              <a:t>Under the assumption that new build enter a given auction at a higher </a:t>
            </a:r>
            <a:r>
              <a:rPr lang="en-GB" altLang="en-US" sz="1400" dirty="0" smtClean="0">
                <a:solidFill>
                  <a:prstClr val="black"/>
                </a:solidFill>
              </a:rPr>
              <a:t>price with </a:t>
            </a:r>
            <a:r>
              <a:rPr lang="en-GB" altLang="en-US" sz="1400" dirty="0">
                <a:solidFill>
                  <a:prstClr val="black"/>
                </a:solidFill>
              </a:rPr>
              <a:t>the </a:t>
            </a:r>
            <a:r>
              <a:rPr lang="en-GB" altLang="en-US" sz="1400" dirty="0" smtClean="0">
                <a:solidFill>
                  <a:prstClr val="black"/>
                </a:solidFill>
              </a:rPr>
              <a:t>PDC approach we </a:t>
            </a:r>
            <a:r>
              <a:rPr lang="en-GB" altLang="en-US" sz="1400" dirty="0">
                <a:solidFill>
                  <a:prstClr val="black"/>
                </a:solidFill>
              </a:rPr>
              <a:t>can </a:t>
            </a:r>
            <a:r>
              <a:rPr lang="en-GB" altLang="en-US" sz="1400" dirty="0" smtClean="0">
                <a:solidFill>
                  <a:prstClr val="black"/>
                </a:solidFill>
              </a:rPr>
              <a:t>observe </a:t>
            </a:r>
            <a:r>
              <a:rPr lang="en-GB" altLang="en-US" sz="1400" dirty="0">
                <a:solidFill>
                  <a:prstClr val="black"/>
                </a:solidFill>
              </a:rPr>
              <a:t>two possible </a:t>
            </a:r>
            <a:r>
              <a:rPr lang="en-GB" altLang="en-US" sz="1400" dirty="0" smtClean="0">
                <a:solidFill>
                  <a:prstClr val="black"/>
                </a:solidFill>
              </a:rPr>
              <a:t>outcomes within a given auction:</a:t>
            </a:r>
            <a:endParaRPr lang="en-GB" altLang="en-US" sz="1400" dirty="0">
              <a:solidFill>
                <a:prstClr val="black"/>
              </a:solidFill>
            </a:endParaRPr>
          </a:p>
          <a:p>
            <a:pPr marL="0" indent="0">
              <a:buFont typeface="Arial" charset="0"/>
              <a:buNone/>
            </a:pPr>
            <a:r>
              <a:rPr lang="en-GB" altLang="en-US" sz="1400" dirty="0">
                <a:solidFill>
                  <a:prstClr val="black"/>
                </a:solidFill>
              </a:rPr>
              <a:t>1.) </a:t>
            </a:r>
            <a:r>
              <a:rPr lang="en-GB" altLang="en-US" sz="1400" b="1" dirty="0">
                <a:solidFill>
                  <a:prstClr val="black"/>
                </a:solidFill>
              </a:rPr>
              <a:t>The same volume of </a:t>
            </a:r>
            <a:r>
              <a:rPr lang="en-GB" altLang="en-US" sz="1400" b="1" dirty="0" smtClean="0">
                <a:solidFill>
                  <a:prstClr val="black"/>
                </a:solidFill>
              </a:rPr>
              <a:t>long-term contracts </a:t>
            </a:r>
            <a:r>
              <a:rPr lang="en-GB" altLang="en-US" sz="1400" b="1" dirty="0">
                <a:solidFill>
                  <a:prstClr val="black"/>
                </a:solidFill>
              </a:rPr>
              <a:t>clear but </a:t>
            </a:r>
            <a:r>
              <a:rPr lang="en-GB" altLang="en-US" sz="1400" b="1" dirty="0" smtClean="0">
                <a:solidFill>
                  <a:prstClr val="black"/>
                </a:solidFill>
              </a:rPr>
              <a:t>at the </a:t>
            </a:r>
            <a:r>
              <a:rPr lang="en-GB" altLang="en-US" sz="1400" b="1" dirty="0">
                <a:solidFill>
                  <a:prstClr val="black"/>
                </a:solidFill>
              </a:rPr>
              <a:t>same or higher auction </a:t>
            </a:r>
            <a:r>
              <a:rPr lang="en-GB" altLang="en-US" sz="1400" b="1" dirty="0" smtClean="0">
                <a:solidFill>
                  <a:prstClr val="black"/>
                </a:solidFill>
              </a:rPr>
              <a:t>price, or</a:t>
            </a:r>
            <a:endParaRPr lang="en-GB" altLang="en-US" sz="1400" b="1" dirty="0">
              <a:solidFill>
                <a:prstClr val="black"/>
              </a:solidFill>
            </a:endParaRPr>
          </a:p>
          <a:p>
            <a:pPr marL="0" indent="0">
              <a:buFont typeface="Arial" charset="0"/>
              <a:buNone/>
            </a:pPr>
            <a:r>
              <a:rPr lang="en-GB" altLang="en-US" sz="1400" dirty="0">
                <a:solidFill>
                  <a:prstClr val="black"/>
                </a:solidFill>
              </a:rPr>
              <a:t>2.) </a:t>
            </a:r>
            <a:r>
              <a:rPr lang="en-GB" altLang="en-US" sz="1400" b="1" dirty="0">
                <a:solidFill>
                  <a:prstClr val="black"/>
                </a:solidFill>
              </a:rPr>
              <a:t>A lower volume of long term </a:t>
            </a:r>
            <a:r>
              <a:rPr lang="en-GB" altLang="en-US" sz="1400" b="1" dirty="0" smtClean="0">
                <a:solidFill>
                  <a:prstClr val="black"/>
                </a:solidFill>
              </a:rPr>
              <a:t>contracts clear </a:t>
            </a:r>
            <a:r>
              <a:rPr lang="en-GB" altLang="en-US" sz="1400" b="1" dirty="0">
                <a:solidFill>
                  <a:prstClr val="black"/>
                </a:solidFill>
              </a:rPr>
              <a:t>with a higher auction clearing price</a:t>
            </a:r>
            <a:r>
              <a:rPr lang="en-GB" altLang="en-US" sz="1400" b="1" dirty="0" smtClean="0">
                <a:solidFill>
                  <a:prstClr val="black"/>
                </a:solidFill>
              </a:rPr>
              <a:t>.</a:t>
            </a:r>
          </a:p>
          <a:p>
            <a:pPr marL="0" indent="0">
              <a:buFont typeface="Arial" charset="0"/>
              <a:buNone/>
            </a:pPr>
            <a:r>
              <a:rPr lang="en-GB" altLang="en-US" sz="1400" dirty="0" smtClean="0">
                <a:solidFill>
                  <a:prstClr val="black"/>
                </a:solidFill>
              </a:rPr>
              <a:t>The result of these two situations is illustrated in detail i</a:t>
            </a:r>
            <a:r>
              <a:rPr lang="en-GB" altLang="en-US" sz="1400" dirty="0">
                <a:solidFill>
                  <a:prstClr val="black"/>
                </a:solidFill>
              </a:rPr>
              <a:t>n the Appendix on slides 76-77. It is also important to consider how the dynamic in each of these cases will continue into futur</a:t>
            </a:r>
            <a:r>
              <a:rPr lang="en-GB" altLang="en-US" sz="1400" dirty="0" smtClean="0">
                <a:solidFill>
                  <a:prstClr val="black"/>
                </a:solidFill>
              </a:rPr>
              <a:t>e auctions.</a:t>
            </a:r>
          </a:p>
          <a:p>
            <a:pPr marL="0" indent="0">
              <a:buFont typeface="Arial" charset="0"/>
              <a:buNone/>
            </a:pPr>
            <a:r>
              <a:rPr lang="en-GB" altLang="en-US" sz="1400" dirty="0" smtClean="0">
                <a:solidFill>
                  <a:prstClr val="black"/>
                </a:solidFill>
              </a:rPr>
              <a:t>1.) In this case, the quantity of capacity continuing to the next auction is unchanged and we should not expect a change in future clearing prices.</a:t>
            </a:r>
          </a:p>
          <a:p>
            <a:pPr marL="0" indent="0">
              <a:buFont typeface="Arial" charset="0"/>
              <a:buNone/>
            </a:pPr>
            <a:r>
              <a:rPr lang="en-GB" altLang="en-US" sz="1400" dirty="0">
                <a:solidFill>
                  <a:prstClr val="black"/>
                </a:solidFill>
              </a:rPr>
              <a:t>2</a:t>
            </a:r>
            <a:r>
              <a:rPr lang="en-GB" altLang="en-US" sz="1400" dirty="0" smtClean="0">
                <a:solidFill>
                  <a:prstClr val="black"/>
                </a:solidFill>
              </a:rPr>
              <a:t>.) In this situation, we have a higher clearing price and different capacity. Given the CM demand curve, this means we either have the same, or less, capacity continuing to future auctions. As a result, we can expect capacity prices to be unchanged or</a:t>
            </a:r>
            <a:r>
              <a:rPr lang="en-GB" altLang="en-US" sz="1400" dirty="0">
                <a:solidFill>
                  <a:prstClr val="black"/>
                </a:solidFill>
              </a:rPr>
              <a:t>, if there is a lower </a:t>
            </a:r>
            <a:r>
              <a:rPr lang="en-GB" altLang="en-US" sz="1400" dirty="0" smtClean="0">
                <a:solidFill>
                  <a:prstClr val="black"/>
                </a:solidFill>
              </a:rPr>
              <a:t>supply, to increase</a:t>
            </a:r>
            <a:r>
              <a:rPr lang="en-GB" altLang="en-US" sz="1400" dirty="0">
                <a:solidFill>
                  <a:prstClr val="black"/>
                </a:solidFill>
              </a:rPr>
              <a:t>.</a:t>
            </a:r>
          </a:p>
          <a:p>
            <a:pPr marL="0" indent="0">
              <a:buFont typeface="Arial" charset="0"/>
              <a:buNone/>
            </a:pPr>
            <a:endParaRPr lang="en-GB" altLang="en-US" sz="1400" dirty="0">
              <a:solidFill>
                <a:prstClr val="black"/>
              </a:solidFill>
            </a:endParaRPr>
          </a:p>
          <a:p>
            <a:pPr marL="0" indent="0">
              <a:buFont typeface="Arial" charset="0"/>
              <a:buNone/>
            </a:pPr>
            <a:endParaRPr lang="en-GB" altLang="en-US" sz="1400" dirty="0" smtClean="0">
              <a:solidFill>
                <a:prstClr val="black"/>
              </a:solidFill>
            </a:endParaRPr>
          </a:p>
        </p:txBody>
      </p:sp>
      <p:sp>
        <p:nvSpPr>
          <p:cNvPr id="5" name="Round Single Corner Rectangle 4"/>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7" name="TextBox 6"/>
          <p:cNvSpPr txBox="1"/>
          <p:nvPr/>
        </p:nvSpPr>
        <p:spPr>
          <a:xfrm>
            <a:off x="8820000" y="0"/>
            <a:ext cx="324000" cy="1800000"/>
          </a:xfrm>
          <a:prstGeom prst="rect">
            <a:avLst/>
          </a:prstGeom>
          <a:noFill/>
        </p:spPr>
        <p:txBody>
          <a:bodyPr vert="vert270" wrap="square" tIns="0" bIns="0" rtlCol="0" anchor="ctr">
            <a:noAutofit/>
          </a:bodyPr>
          <a:lstStyle/>
          <a:p>
            <a:pPr algn="ctr">
              <a:buClr>
                <a:prstClr val="white"/>
              </a:buClr>
            </a:pPr>
            <a:r>
              <a:rPr lang="en-GB" dirty="0">
                <a:solidFill>
                  <a:prstClr val="white"/>
                </a:solidFill>
                <a:latin typeface="Arial"/>
              </a:rPr>
              <a:t>Efficiency and cost</a:t>
            </a:r>
          </a:p>
        </p:txBody>
      </p:sp>
      <p:sp>
        <p:nvSpPr>
          <p:cNvPr id="8" name="TextBox 7"/>
          <p:cNvSpPr txBox="1"/>
          <p:nvPr/>
        </p:nvSpPr>
        <p:spPr>
          <a:xfrm>
            <a:off x="191387" y="6198278"/>
            <a:ext cx="8708064" cy="461665"/>
          </a:xfrm>
          <a:prstGeom prst="rect">
            <a:avLst/>
          </a:prstGeom>
          <a:solidFill>
            <a:schemeClr val="tx2"/>
          </a:solidFill>
        </p:spPr>
        <p:txBody>
          <a:bodyPr wrap="square" rtlCol="0">
            <a:spAutoFit/>
          </a:bodyPr>
          <a:lstStyle/>
          <a:p>
            <a:pPr>
              <a:buClr>
                <a:prstClr val="white"/>
              </a:buClr>
            </a:pPr>
            <a:r>
              <a:rPr lang="en-GB" sz="1200" b="1" dirty="0">
                <a:solidFill>
                  <a:prstClr val="white"/>
                </a:solidFill>
                <a:latin typeface="Arial"/>
              </a:rPr>
              <a:t>Under these assumption the application of a PDC methodology focused on auction efficiency acts to either increase clearing prices (both in a given auction and in the subsequent auctions) or leaves prices unchanged.</a:t>
            </a:r>
          </a:p>
        </p:txBody>
      </p:sp>
      <p:sp>
        <p:nvSpPr>
          <p:cNvPr id="3" name="Isosceles Triangle 2"/>
          <p:cNvSpPr/>
          <p:nvPr/>
        </p:nvSpPr>
        <p:spPr bwMode="auto">
          <a:xfrm>
            <a:off x="6783572" y="5975498"/>
            <a:ext cx="1573619" cy="222780"/>
          </a:xfrm>
          <a:prstGeom prst="triangle">
            <a:avLst/>
          </a:prstGeom>
          <a:solidFill>
            <a:schemeClr val="accent1"/>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Tree>
    <p:extLst>
      <p:ext uri="{BB962C8B-B14F-4D97-AF65-F5344CB8AC3E}">
        <p14:creationId xmlns:p14="http://schemas.microsoft.com/office/powerpoint/2010/main" val="3323394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3"/>
          <p:cNvSpPr>
            <a:spLocks noChangeArrowheads="1"/>
          </p:cNvSpPr>
          <p:nvPr/>
        </p:nvSpPr>
        <p:spPr bwMode="auto">
          <a:xfrm>
            <a:off x="468313" y="1616296"/>
            <a:ext cx="4032250" cy="4682903"/>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r>
              <a:rPr lang="en-GB" altLang="en-US" sz="1400" dirty="0" smtClean="0">
                <a:solidFill>
                  <a:prstClr val="black"/>
                </a:solidFill>
              </a:rPr>
              <a:t>The results above show that a PDC designed to improve efficiency by establishing cost equivalence for the marginal unit can be expected to increase overall CM costs.</a:t>
            </a:r>
          </a:p>
          <a:p>
            <a:pPr marL="0" indent="0">
              <a:buFont typeface="Arial" charset="0"/>
              <a:buNone/>
            </a:pPr>
            <a:endParaRPr lang="en-GB" altLang="en-US" sz="1100" dirty="0">
              <a:solidFill>
                <a:prstClr val="black"/>
              </a:solidFill>
            </a:endParaRPr>
          </a:p>
          <a:p>
            <a:pPr marL="0" indent="0">
              <a:buFont typeface="Arial" charset="0"/>
              <a:buNone/>
            </a:pPr>
            <a:endParaRPr lang="en-GB" altLang="en-US" sz="1400" dirty="0">
              <a:solidFill>
                <a:prstClr val="black"/>
              </a:solidFill>
            </a:endParaRPr>
          </a:p>
          <a:p>
            <a:pPr marL="0" indent="0">
              <a:buFont typeface="Arial" charset="0"/>
              <a:buNone/>
            </a:pPr>
            <a:endParaRPr lang="en-GB" altLang="en-US" sz="1400" dirty="0" smtClean="0">
              <a:solidFill>
                <a:prstClr val="black"/>
              </a:solidFill>
            </a:endParaRPr>
          </a:p>
          <a:p>
            <a:pPr marL="0" indent="0">
              <a:buFont typeface="Arial" charset="0"/>
              <a:buNone/>
            </a:pPr>
            <a:endParaRPr lang="en-GB" altLang="en-US" sz="1400" dirty="0">
              <a:solidFill>
                <a:prstClr val="black"/>
              </a:solidFill>
            </a:endParaRPr>
          </a:p>
          <a:p>
            <a:pPr marL="0" indent="0">
              <a:buFont typeface="Arial" charset="0"/>
              <a:buNone/>
            </a:pPr>
            <a:r>
              <a:rPr lang="en-GB" altLang="en-US" sz="1400" dirty="0" smtClean="0">
                <a:solidFill>
                  <a:prstClr val="black"/>
                </a:solidFill>
              </a:rPr>
              <a:t>An </a:t>
            </a:r>
            <a:r>
              <a:rPr lang="en-GB" altLang="en-US" sz="1400" dirty="0">
                <a:solidFill>
                  <a:prstClr val="black"/>
                </a:solidFill>
              </a:rPr>
              <a:t>alternative approach would be a methodology that looks to minimise CM costs.</a:t>
            </a:r>
          </a:p>
          <a:p>
            <a:r>
              <a:rPr lang="en-GB" altLang="en-US" sz="1400" dirty="0">
                <a:solidFill>
                  <a:prstClr val="black"/>
                </a:solidFill>
              </a:rPr>
              <a:t>To do this we account for the change in </a:t>
            </a:r>
            <a:r>
              <a:rPr lang="en-GB" altLang="en-US" sz="1400" dirty="0" smtClean="0">
                <a:solidFill>
                  <a:prstClr val="black"/>
                </a:solidFill>
              </a:rPr>
              <a:t>the total </a:t>
            </a:r>
            <a:r>
              <a:rPr lang="en-GB" altLang="en-US" sz="1400" dirty="0">
                <a:solidFill>
                  <a:prstClr val="black"/>
                </a:solidFill>
              </a:rPr>
              <a:t>cost of </a:t>
            </a:r>
            <a:r>
              <a:rPr lang="en-GB" altLang="en-US" sz="1400" dirty="0" smtClean="0">
                <a:solidFill>
                  <a:prstClr val="black"/>
                </a:solidFill>
              </a:rPr>
              <a:t>contracts </a:t>
            </a:r>
            <a:r>
              <a:rPr lang="en-GB" altLang="en-US" sz="1400" dirty="0">
                <a:solidFill>
                  <a:prstClr val="black"/>
                </a:solidFill>
              </a:rPr>
              <a:t>awarded in </a:t>
            </a:r>
            <a:r>
              <a:rPr lang="en-GB" altLang="en-US" sz="1400" dirty="0" smtClean="0">
                <a:solidFill>
                  <a:prstClr val="black"/>
                </a:solidFill>
              </a:rPr>
              <a:t>the current year’s </a:t>
            </a:r>
            <a:r>
              <a:rPr lang="en-GB" altLang="en-US" sz="1400" dirty="0">
                <a:solidFill>
                  <a:prstClr val="black"/>
                </a:solidFill>
              </a:rPr>
              <a:t>auction as a result of the </a:t>
            </a:r>
            <a:r>
              <a:rPr lang="en-GB" altLang="en-US" sz="1400" dirty="0" smtClean="0">
                <a:solidFill>
                  <a:prstClr val="black"/>
                </a:solidFill>
              </a:rPr>
              <a:t>PDC.  </a:t>
            </a:r>
            <a:r>
              <a:rPr lang="en-GB" altLang="en-US" sz="1400" dirty="0">
                <a:solidFill>
                  <a:prstClr val="black"/>
                </a:solidFill>
              </a:rPr>
              <a:t>The details of the calculation can be found in the appendix</a:t>
            </a:r>
            <a:r>
              <a:rPr lang="en-GB" altLang="en-US" sz="1400" dirty="0" smtClean="0">
                <a:solidFill>
                  <a:prstClr val="black"/>
                </a:solidFill>
              </a:rPr>
              <a:t>.</a:t>
            </a:r>
          </a:p>
          <a:p>
            <a:pPr marL="0" indent="0">
              <a:buFont typeface="Arial" charset="0"/>
              <a:buNone/>
            </a:pPr>
            <a:r>
              <a:rPr lang="en-GB" altLang="en-US" sz="1400" b="1" dirty="0">
                <a:solidFill>
                  <a:prstClr val="black"/>
                </a:solidFill>
              </a:rPr>
              <a:t>This approach cannot be implemented with a simple menu of prices as the capacity of a </a:t>
            </a:r>
            <a:r>
              <a:rPr lang="en-GB" altLang="en-US" sz="1400" b="1" dirty="0" smtClean="0">
                <a:solidFill>
                  <a:prstClr val="black"/>
                </a:solidFill>
              </a:rPr>
              <a:t>given long-term contract </a:t>
            </a:r>
            <a:r>
              <a:rPr lang="en-GB" altLang="en-US" sz="1400" b="1" dirty="0">
                <a:solidFill>
                  <a:prstClr val="black"/>
                </a:solidFill>
              </a:rPr>
              <a:t>is an important component of the calculation.</a:t>
            </a:r>
          </a:p>
          <a:p>
            <a:pPr marL="0" indent="0">
              <a:buFont typeface="Arial" charset="0"/>
              <a:buNone/>
            </a:pPr>
            <a:endParaRPr lang="en-GB" altLang="en-US" sz="900" dirty="0">
              <a:solidFill>
                <a:prstClr val="black"/>
              </a:solidFill>
            </a:endParaRPr>
          </a:p>
          <a:p>
            <a:endParaRPr lang="en-GB" altLang="en-US" sz="1400" b="1" dirty="0">
              <a:solidFill>
                <a:prstClr val="black"/>
              </a:solidFill>
            </a:endParaRPr>
          </a:p>
          <a:p>
            <a:pPr marL="0" indent="0">
              <a:buFont typeface="Arial" charset="0"/>
              <a:buNone/>
            </a:pPr>
            <a:endParaRPr lang="en-GB" altLang="en-US" sz="1400" dirty="0" smtClean="0">
              <a:solidFill>
                <a:prstClr val="black"/>
              </a:solidFill>
            </a:endParaRPr>
          </a:p>
          <a:p>
            <a:endParaRPr lang="en-GB" altLang="en-US" sz="1400" dirty="0" smtClean="0">
              <a:solidFill>
                <a:prstClr val="black"/>
              </a:solidFill>
            </a:endParaRPr>
          </a:p>
          <a:p>
            <a:endParaRPr lang="en-GB" altLang="en-US" sz="1400" dirty="0" smtClean="0">
              <a:solidFill>
                <a:prstClr val="black"/>
              </a:solidFill>
            </a:endParaRPr>
          </a:p>
          <a:p>
            <a:endParaRPr lang="en-GB" altLang="en-US" sz="1400" dirty="0">
              <a:solidFill>
                <a:prstClr val="black"/>
              </a:solidFill>
            </a:endParaRPr>
          </a:p>
        </p:txBody>
      </p:sp>
      <p:sp>
        <p:nvSpPr>
          <p:cNvPr id="37895" name="Text Box 7"/>
          <p:cNvSpPr txBox="1">
            <a:spLocks noChangeArrowheads="1"/>
          </p:cNvSpPr>
          <p:nvPr/>
        </p:nvSpPr>
        <p:spPr bwMode="auto">
          <a:xfrm>
            <a:off x="4716463" y="1135740"/>
            <a:ext cx="4041775" cy="495300"/>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prstClr val="white"/>
                </a:solidFill>
                <a:latin typeface="Arial"/>
              </a:rPr>
              <a:t>Implication of this approach</a:t>
            </a:r>
          </a:p>
        </p:txBody>
      </p:sp>
      <p:sp>
        <p:nvSpPr>
          <p:cNvPr id="37894" name="Text Box 6"/>
          <p:cNvSpPr txBox="1">
            <a:spLocks noChangeArrowheads="1"/>
          </p:cNvSpPr>
          <p:nvPr/>
        </p:nvSpPr>
        <p:spPr bwMode="auto">
          <a:xfrm>
            <a:off x="468313" y="1126215"/>
            <a:ext cx="4032250"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prstClr val="white"/>
                </a:solidFill>
                <a:latin typeface="Arial"/>
              </a:rPr>
              <a:t>An approach for minimising CM cost</a:t>
            </a:r>
          </a:p>
        </p:txBody>
      </p:sp>
      <p:sp>
        <p:nvSpPr>
          <p:cNvPr id="37901" name="Rectangle 13"/>
          <p:cNvSpPr>
            <a:spLocks noChangeArrowheads="1"/>
          </p:cNvSpPr>
          <p:nvPr/>
        </p:nvSpPr>
        <p:spPr bwMode="auto">
          <a:xfrm>
            <a:off x="4716463" y="1633305"/>
            <a:ext cx="4032250" cy="4665894"/>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r>
              <a:rPr lang="en-GB" altLang="en-US" sz="1400" dirty="0">
                <a:solidFill>
                  <a:prstClr val="black"/>
                </a:solidFill>
              </a:rPr>
              <a:t>This change in objective </a:t>
            </a:r>
            <a:r>
              <a:rPr lang="en-GB" altLang="en-US" sz="1400" dirty="0" smtClean="0">
                <a:solidFill>
                  <a:prstClr val="black"/>
                </a:solidFill>
              </a:rPr>
              <a:t>fundamentally changes the effect of the PDC – rather than increasing the price at which long-term contracts enter the auction, the price is reduced to avoid higher prices in the given auction year.</a:t>
            </a:r>
          </a:p>
          <a:p>
            <a:r>
              <a:rPr lang="en-GB" altLang="en-US" sz="1400" dirty="0">
                <a:solidFill>
                  <a:prstClr val="black"/>
                </a:solidFill>
              </a:rPr>
              <a:t>This </a:t>
            </a:r>
            <a:r>
              <a:rPr lang="en-GB" altLang="en-US" sz="1400" dirty="0" smtClean="0">
                <a:solidFill>
                  <a:prstClr val="black"/>
                </a:solidFill>
              </a:rPr>
              <a:t>is the </a:t>
            </a:r>
            <a:r>
              <a:rPr lang="en-GB" altLang="en-US" sz="1400" dirty="0">
                <a:solidFill>
                  <a:prstClr val="black"/>
                </a:solidFill>
              </a:rPr>
              <a:t>case </a:t>
            </a:r>
            <a:r>
              <a:rPr lang="en-GB" altLang="en-US" sz="1400" dirty="0" smtClean="0">
                <a:solidFill>
                  <a:prstClr val="black"/>
                </a:solidFill>
              </a:rPr>
              <a:t>even in the situation described previously, </a:t>
            </a:r>
            <a:r>
              <a:rPr lang="en-GB" altLang="en-US" sz="1400" dirty="0">
                <a:solidFill>
                  <a:prstClr val="black"/>
                </a:solidFill>
              </a:rPr>
              <a:t>where the forecast of capacity prices is above the cost of new build</a:t>
            </a:r>
            <a:r>
              <a:rPr lang="en-GB" altLang="en-US" sz="1400" dirty="0" smtClean="0">
                <a:solidFill>
                  <a:prstClr val="black"/>
                </a:solidFill>
              </a:rPr>
              <a:t>.</a:t>
            </a:r>
          </a:p>
          <a:p>
            <a:r>
              <a:rPr lang="en-GB" altLang="en-US" sz="1400" dirty="0" smtClean="0">
                <a:solidFill>
                  <a:prstClr val="black"/>
                </a:solidFill>
              </a:rPr>
              <a:t>It is worth noting that new build will nevertheless receive a payment higher than the clearing price to ensure they receive their required payment.</a:t>
            </a:r>
          </a:p>
          <a:p>
            <a:r>
              <a:rPr lang="en-GB" altLang="en-US" sz="1400" dirty="0" smtClean="0">
                <a:solidFill>
                  <a:prstClr val="black"/>
                </a:solidFill>
              </a:rPr>
              <a:t>The importance of this will depend on the size of the new build contract relative to the market overall.</a:t>
            </a:r>
          </a:p>
          <a:p>
            <a:r>
              <a:rPr lang="en-GB" altLang="en-US" sz="1400" dirty="0" smtClean="0">
                <a:solidFill>
                  <a:prstClr val="black"/>
                </a:solidFill>
              </a:rPr>
              <a:t>This approach generally leads to an increase in long-term contracts clearing and a reduction in overall CM costs.</a:t>
            </a:r>
          </a:p>
          <a:p>
            <a:endParaRPr lang="en-GB" altLang="en-US" sz="900" dirty="0">
              <a:solidFill>
                <a:prstClr val="black"/>
              </a:solidFill>
            </a:endParaRPr>
          </a:p>
        </p:txBody>
      </p:sp>
      <p:sp>
        <p:nvSpPr>
          <p:cNvPr id="8" name="Round Single Corner Rectangle 7"/>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9" name="TextBox 8"/>
          <p:cNvSpPr txBox="1"/>
          <p:nvPr/>
        </p:nvSpPr>
        <p:spPr>
          <a:xfrm>
            <a:off x="8820000" y="0"/>
            <a:ext cx="324000" cy="1800000"/>
          </a:xfrm>
          <a:prstGeom prst="rect">
            <a:avLst/>
          </a:prstGeom>
          <a:noFill/>
        </p:spPr>
        <p:txBody>
          <a:bodyPr vert="vert270" wrap="square" tIns="0" bIns="0" rtlCol="0" anchor="ctr">
            <a:noAutofit/>
          </a:bodyPr>
          <a:lstStyle/>
          <a:p>
            <a:pPr algn="ctr">
              <a:buClr>
                <a:prstClr val="white"/>
              </a:buClr>
            </a:pPr>
            <a:r>
              <a:rPr lang="en-GB" dirty="0">
                <a:solidFill>
                  <a:prstClr val="white"/>
                </a:solidFill>
                <a:latin typeface="Arial"/>
              </a:rPr>
              <a:t>Efficiency and cost</a:t>
            </a:r>
          </a:p>
        </p:txBody>
      </p:sp>
      <p:grpSp>
        <p:nvGrpSpPr>
          <p:cNvPr id="36" name="Group 35"/>
          <p:cNvGrpSpPr/>
          <p:nvPr/>
        </p:nvGrpSpPr>
        <p:grpSpPr>
          <a:xfrm>
            <a:off x="607848" y="2618577"/>
            <a:ext cx="3671422" cy="1053594"/>
            <a:chOff x="4955135" y="3170945"/>
            <a:chExt cx="3671422" cy="1053594"/>
          </a:xfrm>
        </p:grpSpPr>
        <p:sp>
          <p:nvSpPr>
            <p:cNvPr id="39" name="Rectangle 38"/>
            <p:cNvSpPr/>
            <p:nvPr/>
          </p:nvSpPr>
          <p:spPr bwMode="auto">
            <a:xfrm>
              <a:off x="5201359" y="3589954"/>
              <a:ext cx="2255129" cy="113308"/>
            </a:xfrm>
            <a:prstGeom prst="rect">
              <a:avLst/>
            </a:prstGeom>
            <a:pattFill prst="pct10">
              <a:fgClr>
                <a:schemeClr val="tx1"/>
              </a:fgClr>
              <a:bgClr>
                <a:schemeClr val="bg1"/>
              </a:bgClr>
            </a:patt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40" name="TextBox 39"/>
            <p:cNvSpPr txBox="1"/>
            <p:nvPr/>
          </p:nvSpPr>
          <p:spPr>
            <a:xfrm>
              <a:off x="7131585" y="3978318"/>
              <a:ext cx="1494972" cy="246221"/>
            </a:xfrm>
            <a:prstGeom prst="rect">
              <a:avLst/>
            </a:prstGeom>
            <a:noFill/>
          </p:spPr>
          <p:txBody>
            <a:bodyPr wrap="square" rtlCol="0">
              <a:spAutoFit/>
            </a:bodyPr>
            <a:lstStyle/>
            <a:p>
              <a:pPr algn="r">
                <a:buClr>
                  <a:prstClr val="white"/>
                </a:buClr>
              </a:pPr>
              <a:r>
                <a:rPr lang="en-GB" sz="1000" dirty="0">
                  <a:solidFill>
                    <a:prstClr val="black"/>
                  </a:solidFill>
                  <a:latin typeface="Arial"/>
                </a:rPr>
                <a:t>Capacity</a:t>
              </a:r>
            </a:p>
          </p:txBody>
        </p:sp>
        <p:sp>
          <p:nvSpPr>
            <p:cNvPr id="41" name="TextBox 40"/>
            <p:cNvSpPr txBox="1"/>
            <p:nvPr/>
          </p:nvSpPr>
          <p:spPr>
            <a:xfrm rot="16200000">
              <a:off x="4572837" y="3572541"/>
              <a:ext cx="1010820" cy="246223"/>
            </a:xfrm>
            <a:prstGeom prst="rect">
              <a:avLst/>
            </a:prstGeom>
            <a:noFill/>
          </p:spPr>
          <p:txBody>
            <a:bodyPr wrap="square" rtlCol="0">
              <a:spAutoFit/>
            </a:bodyPr>
            <a:lstStyle/>
            <a:p>
              <a:pPr algn="r">
                <a:buClr>
                  <a:prstClr val="white"/>
                </a:buClr>
              </a:pPr>
              <a:r>
                <a:rPr lang="en-GB" sz="1000" dirty="0">
                  <a:solidFill>
                    <a:prstClr val="black"/>
                  </a:solidFill>
                  <a:latin typeface="Arial"/>
                </a:rPr>
                <a:t>CM bids</a:t>
              </a:r>
            </a:p>
          </p:txBody>
        </p:sp>
        <p:sp>
          <p:nvSpPr>
            <p:cNvPr id="42" name="Rectangle 41"/>
            <p:cNvSpPr/>
            <p:nvPr/>
          </p:nvSpPr>
          <p:spPr bwMode="auto">
            <a:xfrm>
              <a:off x="5201359" y="4102472"/>
              <a:ext cx="323141" cy="906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43" name="Rectangle 42"/>
            <p:cNvSpPr/>
            <p:nvPr/>
          </p:nvSpPr>
          <p:spPr bwMode="auto">
            <a:xfrm>
              <a:off x="5524501" y="4027634"/>
              <a:ext cx="209550" cy="165512"/>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44" name="Rectangle 43"/>
            <p:cNvSpPr/>
            <p:nvPr/>
          </p:nvSpPr>
          <p:spPr bwMode="auto">
            <a:xfrm>
              <a:off x="5734051" y="4000112"/>
              <a:ext cx="209550" cy="19303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45" name="Rectangle 44"/>
            <p:cNvSpPr/>
            <p:nvPr/>
          </p:nvSpPr>
          <p:spPr bwMode="auto">
            <a:xfrm>
              <a:off x="5943600" y="3963531"/>
              <a:ext cx="679449" cy="229615"/>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46" name="Rectangle 45"/>
            <p:cNvSpPr/>
            <p:nvPr/>
          </p:nvSpPr>
          <p:spPr bwMode="auto">
            <a:xfrm>
              <a:off x="6623050" y="3950072"/>
              <a:ext cx="555626" cy="2430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47" name="Rectangle 46"/>
            <p:cNvSpPr/>
            <p:nvPr/>
          </p:nvSpPr>
          <p:spPr bwMode="auto">
            <a:xfrm>
              <a:off x="7178676" y="3797672"/>
              <a:ext cx="277813" cy="3954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48" name="Rectangle 47"/>
            <p:cNvSpPr/>
            <p:nvPr/>
          </p:nvSpPr>
          <p:spPr bwMode="auto">
            <a:xfrm>
              <a:off x="7456489" y="3701058"/>
              <a:ext cx="195261" cy="492087"/>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49" name="Rectangle 48"/>
            <p:cNvSpPr/>
            <p:nvPr/>
          </p:nvSpPr>
          <p:spPr bwMode="auto">
            <a:xfrm>
              <a:off x="7651751" y="3646436"/>
              <a:ext cx="139700" cy="54671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cxnSp>
          <p:nvCxnSpPr>
            <p:cNvPr id="50" name="Straight Connector 49"/>
            <p:cNvCxnSpPr/>
            <p:nvPr/>
          </p:nvCxnSpPr>
          <p:spPr bwMode="auto">
            <a:xfrm>
              <a:off x="5201357" y="3190243"/>
              <a:ext cx="0" cy="100290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Rectangle 50"/>
            <p:cNvSpPr/>
            <p:nvPr/>
          </p:nvSpPr>
          <p:spPr bwMode="auto">
            <a:xfrm>
              <a:off x="7791451" y="3523326"/>
              <a:ext cx="238124" cy="669819"/>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52" name="Rectangle 51"/>
            <p:cNvSpPr/>
            <p:nvPr/>
          </p:nvSpPr>
          <p:spPr bwMode="auto">
            <a:xfrm>
              <a:off x="7456488" y="3587750"/>
              <a:ext cx="195261" cy="113309"/>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53" name="Rectangle 52"/>
            <p:cNvSpPr/>
            <p:nvPr/>
          </p:nvSpPr>
          <p:spPr bwMode="auto">
            <a:xfrm>
              <a:off x="7651752" y="3495675"/>
              <a:ext cx="139699" cy="150761"/>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54" name="Rectangle 53"/>
            <p:cNvSpPr/>
            <p:nvPr/>
          </p:nvSpPr>
          <p:spPr bwMode="auto">
            <a:xfrm>
              <a:off x="7791451" y="3339772"/>
              <a:ext cx="238124" cy="185738"/>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cxnSp>
          <p:nvCxnSpPr>
            <p:cNvPr id="55" name="Straight Connector 54"/>
            <p:cNvCxnSpPr/>
            <p:nvPr/>
          </p:nvCxnSpPr>
          <p:spPr bwMode="auto">
            <a:xfrm>
              <a:off x="7651751" y="3185145"/>
              <a:ext cx="0" cy="1008000"/>
            </a:xfrm>
            <a:prstGeom prst="line">
              <a:avLst/>
            </a:prstGeom>
            <a:solidFill>
              <a:schemeClr val="bg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a:off x="5201358" y="3701058"/>
              <a:ext cx="2448000" cy="2204"/>
            </a:xfrm>
            <a:prstGeom prst="line">
              <a:avLst/>
            </a:prstGeom>
            <a:solidFill>
              <a:schemeClr val="bg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a:off x="5201358" y="3587750"/>
              <a:ext cx="2448000" cy="2204"/>
            </a:xfrm>
            <a:prstGeom prst="line">
              <a:avLst/>
            </a:prstGeom>
            <a:solidFill>
              <a:schemeClr val="bg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a:off x="5201357" y="4193145"/>
              <a:ext cx="324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5201357" y="3170945"/>
              <a:ext cx="1977317" cy="400110"/>
            </a:xfrm>
            <a:prstGeom prst="rect">
              <a:avLst/>
            </a:prstGeom>
            <a:noFill/>
          </p:spPr>
          <p:txBody>
            <a:bodyPr wrap="square" rtlCol="0">
              <a:spAutoFit/>
            </a:bodyPr>
            <a:lstStyle/>
            <a:p>
              <a:pPr algn="ctr">
                <a:buClr>
                  <a:prstClr val="white"/>
                </a:buClr>
              </a:pPr>
              <a:r>
                <a:rPr lang="en-GB" sz="1000" dirty="0">
                  <a:solidFill>
                    <a:prstClr val="black"/>
                  </a:solidFill>
                  <a:latin typeface="Arial"/>
                </a:rPr>
                <a:t>Increase in CM costs (a transfer from consumers to generators)</a:t>
              </a:r>
            </a:p>
          </p:txBody>
        </p:sp>
        <p:cxnSp>
          <p:nvCxnSpPr>
            <p:cNvPr id="62" name="Straight Arrow Connector 61"/>
            <p:cNvCxnSpPr/>
            <p:nvPr/>
          </p:nvCxnSpPr>
          <p:spPr bwMode="auto">
            <a:xfrm>
              <a:off x="6821357" y="3523326"/>
              <a:ext cx="79507" cy="126231"/>
            </a:xfrm>
            <a:prstGeom prst="straightConnector1">
              <a:avLst/>
            </a:prstGeom>
            <a:solidFill>
              <a:schemeClr val="bg1"/>
            </a:solidFill>
            <a:ln w="9525" cap="flat" cmpd="sng" algn="ctr">
              <a:solidFill>
                <a:schemeClr val="tx1"/>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le 1"/>
          <p:cNvSpPr>
            <a:spLocks noGrp="1"/>
          </p:cNvSpPr>
          <p:nvPr>
            <p:ph type="title"/>
          </p:nvPr>
        </p:nvSpPr>
        <p:spPr/>
        <p:txBody>
          <a:bodyPr/>
          <a:lstStyle/>
          <a:p>
            <a:r>
              <a:rPr lang="en-GB" dirty="0"/>
              <a:t>Alternatively, a </a:t>
            </a:r>
            <a:r>
              <a:rPr lang="en-GB" dirty="0" err="1"/>
              <a:t>PDC</a:t>
            </a:r>
            <a:r>
              <a:rPr lang="en-GB" dirty="0"/>
              <a:t> could be used to try and lower CM costs; however there is a trade-off</a:t>
            </a:r>
          </a:p>
        </p:txBody>
      </p:sp>
    </p:spTree>
    <p:extLst>
      <p:ext uri="{BB962C8B-B14F-4D97-AF65-F5344CB8AC3E}">
        <p14:creationId xmlns:p14="http://schemas.microsoft.com/office/powerpoint/2010/main" val="1611449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881"/>
          <a:stretch/>
        </p:blipFill>
        <p:spPr bwMode="auto">
          <a:xfrm>
            <a:off x="557212" y="3632200"/>
            <a:ext cx="4445001"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Additionally, the circumstances in which a PDC can improve efficiency may </a:t>
            </a:r>
            <a:r>
              <a:rPr lang="en-GB" dirty="0"/>
              <a:t>be </a:t>
            </a:r>
            <a:r>
              <a:rPr lang="en-GB" dirty="0" smtClean="0"/>
              <a:t>rare (1)</a:t>
            </a:r>
            <a:endParaRPr lang="en-GB" dirty="0"/>
          </a:p>
        </p:txBody>
      </p:sp>
      <p:sp>
        <p:nvSpPr>
          <p:cNvPr id="9" name="Rectangle 13"/>
          <p:cNvSpPr>
            <a:spLocks noChangeArrowheads="1"/>
          </p:cNvSpPr>
          <p:nvPr/>
        </p:nvSpPr>
        <p:spPr bwMode="auto">
          <a:xfrm>
            <a:off x="468312" y="1257300"/>
            <a:ext cx="8279903" cy="23749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r>
              <a:rPr lang="en-GB" altLang="en-US" sz="1300" dirty="0" smtClean="0">
                <a:solidFill>
                  <a:prstClr val="black"/>
                </a:solidFill>
              </a:rPr>
              <a:t>In order to provide efficiency gains, any PDC needs to trade off short- and long-term capacity contracts.</a:t>
            </a:r>
          </a:p>
          <a:p>
            <a:pPr marL="0" indent="0">
              <a:buFont typeface="Arial" charset="0"/>
              <a:buNone/>
            </a:pPr>
            <a:r>
              <a:rPr lang="en-GB" altLang="en-US" sz="1300" dirty="0" smtClean="0">
                <a:solidFill>
                  <a:prstClr val="black"/>
                </a:solidFill>
              </a:rPr>
              <a:t>In the majority of plausible scenarios, new entry cost is expected to be higher than existing plant bids. If the auction bid curve is similar to that shown in the example below, then no efficiency gain is typically possible</a:t>
            </a:r>
            <a:r>
              <a:rPr lang="en-GB" altLang="en-US" sz="1300" dirty="0" smtClean="0">
                <a:solidFill>
                  <a:prstClr val="black"/>
                </a:solidFill>
              </a:rPr>
              <a:t>.*</a:t>
            </a:r>
            <a:endParaRPr lang="en-GB" altLang="en-US" sz="1300" dirty="0" smtClean="0">
              <a:solidFill>
                <a:prstClr val="black"/>
              </a:solidFill>
            </a:endParaRPr>
          </a:p>
          <a:p>
            <a:pPr marL="0" indent="0">
              <a:buFont typeface="Arial" charset="0"/>
              <a:buNone/>
            </a:pPr>
            <a:r>
              <a:rPr lang="en-GB" altLang="en-US" sz="1300" dirty="0" smtClean="0">
                <a:solidFill>
                  <a:prstClr val="black"/>
                </a:solidFill>
              </a:rPr>
              <a:t>In order for a PDC to improve efficiency, it requires plant with different contract lengths competing within similar price bands.  This could be caused by:</a:t>
            </a:r>
          </a:p>
          <a:p>
            <a:pPr marL="0" indent="0">
              <a:buFont typeface="Arial" charset="0"/>
              <a:buNone/>
            </a:pPr>
            <a:r>
              <a:rPr lang="en-GB" altLang="en-US" sz="1300" dirty="0" smtClean="0">
                <a:solidFill>
                  <a:prstClr val="black"/>
                </a:solidFill>
              </a:rPr>
              <a:t>a) Existing plant entering the market at higher prices, potentially as they reach the end of their economic life;</a:t>
            </a:r>
          </a:p>
          <a:p>
            <a:pPr marL="0" indent="0">
              <a:buFont typeface="Arial" charset="0"/>
              <a:buNone/>
            </a:pPr>
            <a:r>
              <a:rPr lang="en-GB" altLang="en-US" sz="1300" dirty="0" smtClean="0">
                <a:solidFill>
                  <a:prstClr val="black"/>
                </a:solidFill>
              </a:rPr>
              <a:t>b) Plant refurbishments entering at prices comparable to new build; or,</a:t>
            </a:r>
          </a:p>
          <a:p>
            <a:pPr marL="0" indent="0">
              <a:buFont typeface="Arial" charset="0"/>
              <a:buNone/>
            </a:pPr>
            <a:r>
              <a:rPr lang="en-GB" altLang="en-US" sz="1300" dirty="0" smtClean="0">
                <a:solidFill>
                  <a:prstClr val="black"/>
                </a:solidFill>
              </a:rPr>
              <a:t>c) New plant entering the market at lower prices similar to existing plant bids</a:t>
            </a:r>
            <a:r>
              <a:rPr lang="en-GB" altLang="en-US" sz="1400" dirty="0" smtClean="0">
                <a:solidFill>
                  <a:prstClr val="black"/>
                </a:solidFill>
              </a:rPr>
              <a:t>.</a:t>
            </a:r>
          </a:p>
          <a:p>
            <a:pPr marL="0" indent="0">
              <a:buFont typeface="Arial" charset="0"/>
              <a:buNone/>
            </a:pPr>
            <a:endParaRPr lang="en-GB" altLang="en-US" sz="1400" dirty="0" smtClean="0">
              <a:solidFill>
                <a:srgbClr val="E83F35"/>
              </a:solidFill>
            </a:endParaRPr>
          </a:p>
        </p:txBody>
      </p:sp>
      <p:sp>
        <p:nvSpPr>
          <p:cNvPr id="3" name="TextBox 2"/>
          <p:cNvSpPr txBox="1"/>
          <p:nvPr/>
        </p:nvSpPr>
        <p:spPr>
          <a:xfrm>
            <a:off x="4869572" y="4845555"/>
            <a:ext cx="3878643" cy="523220"/>
          </a:xfrm>
          <a:prstGeom prst="rect">
            <a:avLst/>
          </a:prstGeom>
          <a:solidFill>
            <a:schemeClr val="tx2">
              <a:lumMod val="40000"/>
              <a:lumOff val="60000"/>
            </a:schemeClr>
          </a:solidFill>
        </p:spPr>
        <p:txBody>
          <a:bodyPr wrap="square" rtlCol="0">
            <a:spAutoFit/>
          </a:bodyPr>
          <a:lstStyle/>
          <a:p>
            <a:pPr>
              <a:buClr>
                <a:prstClr val="white"/>
              </a:buClr>
            </a:pPr>
            <a:r>
              <a:rPr lang="en-GB" sz="1400" dirty="0">
                <a:solidFill>
                  <a:prstClr val="black"/>
                </a:solidFill>
                <a:latin typeface="Arial"/>
              </a:rPr>
              <a:t>a) Higher 1-year contract exit prices above those of new capacity</a:t>
            </a:r>
          </a:p>
        </p:txBody>
      </p:sp>
      <p:cxnSp>
        <p:nvCxnSpPr>
          <p:cNvPr id="5" name="Straight Arrow Connector 4"/>
          <p:cNvCxnSpPr/>
          <p:nvPr/>
        </p:nvCxnSpPr>
        <p:spPr bwMode="auto">
          <a:xfrm flipV="1">
            <a:off x="4647321" y="4845555"/>
            <a:ext cx="2" cy="482600"/>
          </a:xfrm>
          <a:prstGeom prst="straightConnector1">
            <a:avLst/>
          </a:prstGeom>
          <a:ln w="57150">
            <a:solidFill>
              <a:schemeClr val="tx2">
                <a:lumMod val="60000"/>
                <a:lumOff val="40000"/>
              </a:schemeClr>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82355" y="4381808"/>
            <a:ext cx="3865860" cy="307777"/>
          </a:xfrm>
          <a:prstGeom prst="rect">
            <a:avLst/>
          </a:prstGeom>
          <a:solidFill>
            <a:srgbClr val="00A3C7"/>
          </a:solidFill>
        </p:spPr>
        <p:txBody>
          <a:bodyPr wrap="square" rtlCol="0">
            <a:spAutoFit/>
          </a:bodyPr>
          <a:lstStyle/>
          <a:p>
            <a:pPr>
              <a:buClr>
                <a:prstClr val="white"/>
              </a:buClr>
            </a:pPr>
            <a:r>
              <a:rPr lang="en-GB" sz="1400" dirty="0">
                <a:solidFill>
                  <a:prstClr val="white"/>
                </a:solidFill>
                <a:latin typeface="Arial"/>
              </a:rPr>
              <a:t>b) Increase volume refurbished capacity</a:t>
            </a:r>
            <a:r>
              <a:rPr lang="en-GB" sz="1400" dirty="0">
                <a:solidFill>
                  <a:prstClr val="black"/>
                </a:solidFill>
                <a:latin typeface="Arial"/>
              </a:rPr>
              <a:t>.</a:t>
            </a:r>
          </a:p>
        </p:txBody>
      </p:sp>
      <p:cxnSp>
        <p:nvCxnSpPr>
          <p:cNvPr id="33" name="Straight Arrow Connector 32"/>
          <p:cNvCxnSpPr/>
          <p:nvPr/>
        </p:nvCxnSpPr>
        <p:spPr bwMode="auto">
          <a:xfrm flipH="1">
            <a:off x="4279104" y="4525972"/>
            <a:ext cx="602453" cy="2"/>
          </a:xfrm>
          <a:prstGeom prst="straightConnector1">
            <a:avLst/>
          </a:prstGeom>
          <a:ln w="57150">
            <a:solidFill>
              <a:srgbClr val="00A3C7"/>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bwMode="auto">
          <a:xfrm>
            <a:off x="4659306" y="3745883"/>
            <a:ext cx="2" cy="484899"/>
          </a:xfrm>
          <a:prstGeom prst="straightConnector1">
            <a:avLst/>
          </a:prstGeom>
          <a:ln w="57150">
            <a:solidFill>
              <a:srgbClr val="3B793B"/>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80760" y="3746500"/>
            <a:ext cx="3867456" cy="523220"/>
          </a:xfrm>
          <a:prstGeom prst="rect">
            <a:avLst/>
          </a:prstGeom>
          <a:solidFill>
            <a:srgbClr val="3B793B"/>
          </a:solidFill>
        </p:spPr>
        <p:txBody>
          <a:bodyPr wrap="square" rtlCol="0">
            <a:spAutoFit/>
          </a:bodyPr>
          <a:lstStyle/>
          <a:p>
            <a:pPr>
              <a:buClr>
                <a:prstClr val="white"/>
              </a:buClr>
            </a:pPr>
            <a:r>
              <a:rPr lang="en-GB" sz="1400" dirty="0">
                <a:solidFill>
                  <a:prstClr val="white"/>
                </a:solidFill>
                <a:latin typeface="Arial"/>
              </a:rPr>
              <a:t>c) Lower new 15-year contract exit prices below those of other capacity</a:t>
            </a:r>
          </a:p>
        </p:txBody>
      </p:sp>
      <p:sp>
        <p:nvSpPr>
          <p:cNvPr id="16" name="Round Single Corner Rectangle 15"/>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17" name="TextBox 16"/>
          <p:cNvSpPr txBox="1"/>
          <p:nvPr/>
        </p:nvSpPr>
        <p:spPr>
          <a:xfrm>
            <a:off x="8820000" y="0"/>
            <a:ext cx="324000" cy="1800000"/>
          </a:xfrm>
          <a:prstGeom prst="rect">
            <a:avLst/>
          </a:prstGeom>
          <a:noFill/>
        </p:spPr>
        <p:txBody>
          <a:bodyPr vert="vert270" wrap="square" tIns="0" bIns="0" rtlCol="0" anchor="ctr">
            <a:noAutofit/>
          </a:bodyPr>
          <a:lstStyle/>
          <a:p>
            <a:pPr algn="ctr">
              <a:buClr>
                <a:prstClr val="white"/>
              </a:buClr>
            </a:pPr>
            <a:r>
              <a:rPr lang="en-GB" dirty="0">
                <a:solidFill>
                  <a:prstClr val="white"/>
                </a:solidFill>
                <a:latin typeface="Arial"/>
              </a:rPr>
              <a:t>Efficiency and cost</a:t>
            </a:r>
          </a:p>
        </p:txBody>
      </p:sp>
      <p:sp>
        <p:nvSpPr>
          <p:cNvPr id="4" name="TextBox 3"/>
          <p:cNvSpPr txBox="1"/>
          <p:nvPr/>
        </p:nvSpPr>
        <p:spPr>
          <a:xfrm>
            <a:off x="689522" y="6385488"/>
            <a:ext cx="7103350" cy="430887"/>
          </a:xfrm>
          <a:prstGeom prst="rect">
            <a:avLst/>
          </a:prstGeom>
          <a:noFill/>
        </p:spPr>
        <p:txBody>
          <a:bodyPr wrap="square" rtlCol="0">
            <a:spAutoFit/>
          </a:bodyPr>
          <a:lstStyle/>
          <a:p>
            <a:pPr>
              <a:buClr>
                <a:prstClr val="white"/>
              </a:buClr>
            </a:pPr>
            <a:r>
              <a:rPr lang="en-GB" sz="1100" dirty="0">
                <a:solidFill>
                  <a:prstClr val="black"/>
                </a:solidFill>
                <a:latin typeface="Arial"/>
              </a:rPr>
              <a:t>*This point </a:t>
            </a:r>
            <a:r>
              <a:rPr lang="en-GB" sz="1100" dirty="0" smtClean="0">
                <a:solidFill>
                  <a:prstClr val="black"/>
                </a:solidFill>
                <a:latin typeface="Arial"/>
              </a:rPr>
              <a:t>was </a:t>
            </a:r>
            <a:r>
              <a:rPr lang="en-GB" sz="1100" dirty="0">
                <a:solidFill>
                  <a:prstClr val="black"/>
                </a:solidFill>
                <a:latin typeface="Arial"/>
              </a:rPr>
              <a:t>explored in detail </a:t>
            </a:r>
            <a:r>
              <a:rPr lang="en-GB" sz="1100" dirty="0" smtClean="0">
                <a:solidFill>
                  <a:prstClr val="black"/>
                </a:solidFill>
                <a:latin typeface="Arial"/>
              </a:rPr>
              <a:t>in slides 34-36, in this situation increasing long term contract exit bids will not promote substitution to shorter contract lengths.</a:t>
            </a:r>
            <a:endParaRPr lang="en-GB" sz="1100" dirty="0">
              <a:solidFill>
                <a:prstClr val="black"/>
              </a:solidFill>
              <a:latin typeface="Arial"/>
            </a:endParaRPr>
          </a:p>
        </p:txBody>
      </p:sp>
    </p:spTree>
    <p:extLst>
      <p:ext uri="{BB962C8B-B14F-4D97-AF65-F5344CB8AC3E}">
        <p14:creationId xmlns:p14="http://schemas.microsoft.com/office/powerpoint/2010/main" val="386063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16107"/>
            <a:ext cx="4446000" cy="287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The circumstances in which a PDC can improve efficiency may be rare </a:t>
            </a:r>
            <a:r>
              <a:rPr lang="en-GB" dirty="0" smtClean="0"/>
              <a:t>(2)</a:t>
            </a:r>
            <a:endParaRPr lang="en-GB" dirty="0"/>
          </a:p>
        </p:txBody>
      </p:sp>
      <p:sp>
        <p:nvSpPr>
          <p:cNvPr id="9" name="Rectangle 13"/>
          <p:cNvSpPr>
            <a:spLocks noChangeArrowheads="1"/>
          </p:cNvSpPr>
          <p:nvPr/>
        </p:nvSpPr>
        <p:spPr bwMode="auto">
          <a:xfrm>
            <a:off x="468312" y="1116420"/>
            <a:ext cx="8279903" cy="167308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r>
              <a:rPr lang="en-GB" altLang="en-US" sz="1300" dirty="0" smtClean="0">
                <a:solidFill>
                  <a:prstClr val="black"/>
                </a:solidFill>
              </a:rPr>
              <a:t>A typical supply curve where a PDC may be beneficial is demonstrated below.</a:t>
            </a:r>
          </a:p>
          <a:p>
            <a:r>
              <a:rPr lang="en-GB" altLang="en-US" sz="1300" dirty="0" smtClean="0">
                <a:solidFill>
                  <a:prstClr val="black"/>
                </a:solidFill>
              </a:rPr>
              <a:t>There is significant price overlap of different contract lengths meaning substitutions will result from relatively small changes in relative prices.</a:t>
            </a:r>
          </a:p>
          <a:p>
            <a:r>
              <a:rPr lang="en-GB" altLang="en-US" sz="1300" dirty="0" smtClean="0">
                <a:solidFill>
                  <a:prstClr val="black"/>
                </a:solidFill>
              </a:rPr>
              <a:t>In particular, there is a significant quantity of capacity entering the auction on a 1-year contract basis with exit prices similar to those of new build. In this example that means capacity willing to accept 1-year contracts only at prices from 60 – 75 £/kW-yr (above the price taker threshold).</a:t>
            </a:r>
            <a:endParaRPr lang="en-GB" altLang="en-US" sz="1400" dirty="0" smtClean="0">
              <a:solidFill>
                <a:prstClr val="black"/>
              </a:solidFill>
            </a:endParaRPr>
          </a:p>
        </p:txBody>
      </p:sp>
      <p:sp>
        <p:nvSpPr>
          <p:cNvPr id="3" name="TextBox 2"/>
          <p:cNvSpPr txBox="1"/>
          <p:nvPr/>
        </p:nvSpPr>
        <p:spPr>
          <a:xfrm>
            <a:off x="4644693" y="5646429"/>
            <a:ext cx="4337992" cy="523220"/>
          </a:xfrm>
          <a:prstGeom prst="rect">
            <a:avLst/>
          </a:prstGeom>
          <a:solidFill>
            <a:schemeClr val="tx2">
              <a:lumMod val="40000"/>
              <a:lumOff val="60000"/>
            </a:schemeClr>
          </a:solidFill>
        </p:spPr>
        <p:txBody>
          <a:bodyPr wrap="square" rtlCol="0">
            <a:spAutoFit/>
          </a:bodyPr>
          <a:lstStyle/>
          <a:p>
            <a:pPr>
              <a:buClr>
                <a:prstClr val="white"/>
              </a:buClr>
            </a:pPr>
            <a:r>
              <a:rPr lang="en-GB" sz="1400" dirty="0">
                <a:solidFill>
                  <a:prstClr val="black"/>
                </a:solidFill>
                <a:latin typeface="Arial"/>
              </a:rPr>
              <a:t>1-year contracts remain unchanged. It is the relative move of multiyear contracts that is important.</a:t>
            </a:r>
          </a:p>
        </p:txBody>
      </p:sp>
      <p:sp>
        <p:nvSpPr>
          <p:cNvPr id="32" name="TextBox 31"/>
          <p:cNvSpPr txBox="1"/>
          <p:nvPr/>
        </p:nvSpPr>
        <p:spPr>
          <a:xfrm>
            <a:off x="4644008" y="4591665"/>
            <a:ext cx="4356550" cy="954107"/>
          </a:xfrm>
          <a:prstGeom prst="rect">
            <a:avLst/>
          </a:prstGeom>
          <a:solidFill>
            <a:srgbClr val="00A3C7"/>
          </a:solidFill>
        </p:spPr>
        <p:txBody>
          <a:bodyPr wrap="square" rtlCol="0">
            <a:spAutoFit/>
          </a:bodyPr>
          <a:lstStyle/>
          <a:p>
            <a:pPr>
              <a:buClr>
                <a:prstClr val="white"/>
              </a:buClr>
            </a:pPr>
            <a:r>
              <a:rPr lang="en-GB" sz="1400" dirty="0">
                <a:solidFill>
                  <a:prstClr val="white"/>
                </a:solidFill>
                <a:latin typeface="Arial"/>
              </a:rPr>
              <a:t>As with long-term capacity contracts, the 3-year refurbishment contract could move up or down depending on the medium-term view of capacity prices.</a:t>
            </a:r>
            <a:endParaRPr lang="en-GB" sz="1400" dirty="0">
              <a:solidFill>
                <a:prstClr val="black"/>
              </a:solidFill>
              <a:latin typeface="Arial"/>
            </a:endParaRPr>
          </a:p>
        </p:txBody>
      </p:sp>
      <p:cxnSp>
        <p:nvCxnSpPr>
          <p:cNvPr id="15" name="Straight Arrow Connector 14"/>
          <p:cNvCxnSpPr/>
          <p:nvPr/>
        </p:nvCxnSpPr>
        <p:spPr bwMode="auto">
          <a:xfrm>
            <a:off x="4366641" y="3074910"/>
            <a:ext cx="2" cy="484899"/>
          </a:xfrm>
          <a:prstGeom prst="straightConnector1">
            <a:avLst/>
          </a:prstGeom>
          <a:ln w="57150">
            <a:solidFill>
              <a:srgbClr val="3B793B"/>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26821" y="2904326"/>
            <a:ext cx="4373737" cy="738664"/>
          </a:xfrm>
          <a:prstGeom prst="rect">
            <a:avLst/>
          </a:prstGeom>
          <a:solidFill>
            <a:srgbClr val="3B793B"/>
          </a:solidFill>
        </p:spPr>
        <p:txBody>
          <a:bodyPr wrap="square" rtlCol="0">
            <a:spAutoFit/>
          </a:bodyPr>
          <a:lstStyle/>
          <a:p>
            <a:pPr>
              <a:buClr>
                <a:prstClr val="white"/>
              </a:buClr>
            </a:pPr>
            <a:r>
              <a:rPr lang="en-GB" sz="1400" dirty="0">
                <a:solidFill>
                  <a:prstClr val="white"/>
                </a:solidFill>
                <a:latin typeface="Arial"/>
              </a:rPr>
              <a:t>If long-term clearing prices are expected to be high, then 15-year capacity contracts will enter at a lower price and substitute for shorter contracts. </a:t>
            </a:r>
          </a:p>
        </p:txBody>
      </p:sp>
      <p:sp>
        <p:nvSpPr>
          <p:cNvPr id="16" name="Round Single Corner Rectangle 15"/>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17" name="TextBox 16"/>
          <p:cNvSpPr txBox="1"/>
          <p:nvPr/>
        </p:nvSpPr>
        <p:spPr>
          <a:xfrm>
            <a:off x="8820000" y="0"/>
            <a:ext cx="324000" cy="1800000"/>
          </a:xfrm>
          <a:prstGeom prst="rect">
            <a:avLst/>
          </a:prstGeom>
          <a:noFill/>
        </p:spPr>
        <p:txBody>
          <a:bodyPr vert="vert270" wrap="square" tIns="0" bIns="0" rtlCol="0" anchor="ctr">
            <a:noAutofit/>
          </a:bodyPr>
          <a:lstStyle/>
          <a:p>
            <a:pPr algn="ctr">
              <a:buClr>
                <a:prstClr val="white"/>
              </a:buClr>
            </a:pPr>
            <a:r>
              <a:rPr lang="en-GB" dirty="0">
                <a:solidFill>
                  <a:prstClr val="white"/>
                </a:solidFill>
                <a:latin typeface="Arial"/>
              </a:rPr>
              <a:t>Efficiency and cost</a:t>
            </a:r>
          </a:p>
        </p:txBody>
      </p:sp>
      <p:sp>
        <p:nvSpPr>
          <p:cNvPr id="14" name="TextBox 13"/>
          <p:cNvSpPr txBox="1"/>
          <p:nvPr/>
        </p:nvSpPr>
        <p:spPr>
          <a:xfrm>
            <a:off x="4644008" y="3745481"/>
            <a:ext cx="4373737" cy="738664"/>
          </a:xfrm>
          <a:prstGeom prst="rect">
            <a:avLst/>
          </a:prstGeom>
          <a:solidFill>
            <a:srgbClr val="3B793B"/>
          </a:solidFill>
        </p:spPr>
        <p:txBody>
          <a:bodyPr wrap="square" rtlCol="0">
            <a:spAutoFit/>
          </a:bodyPr>
          <a:lstStyle/>
          <a:p>
            <a:pPr>
              <a:buClr>
                <a:prstClr val="white"/>
              </a:buClr>
            </a:pPr>
            <a:r>
              <a:rPr lang="en-GB" sz="1400" dirty="0">
                <a:solidFill>
                  <a:prstClr val="white"/>
                </a:solidFill>
                <a:latin typeface="Arial"/>
              </a:rPr>
              <a:t>If long-term clearing prices are expected to be low then 15-year contracts will enter at a higher price and be replaced by shorter contracts. </a:t>
            </a:r>
          </a:p>
        </p:txBody>
      </p:sp>
      <p:cxnSp>
        <p:nvCxnSpPr>
          <p:cNvPr id="19" name="Straight Arrow Connector 18"/>
          <p:cNvCxnSpPr/>
          <p:nvPr/>
        </p:nvCxnSpPr>
        <p:spPr bwMode="auto">
          <a:xfrm flipV="1">
            <a:off x="4366639" y="3871285"/>
            <a:ext cx="2" cy="487056"/>
          </a:xfrm>
          <a:prstGeom prst="straightConnector1">
            <a:avLst/>
          </a:prstGeom>
          <a:ln w="57150">
            <a:solidFill>
              <a:srgbClr val="3B793B"/>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bwMode="auto">
          <a:xfrm>
            <a:off x="4366639" y="4686709"/>
            <a:ext cx="4" cy="643620"/>
          </a:xfrm>
          <a:prstGeom prst="straightConnector1">
            <a:avLst/>
          </a:prstGeom>
          <a:solidFill>
            <a:schemeClr val="bg1"/>
          </a:solidFill>
          <a:ln w="57150" cap="flat" cmpd="sng" algn="ctr">
            <a:solidFill>
              <a:srgbClr val="00B0F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626821" y="2523684"/>
            <a:ext cx="4373737" cy="307777"/>
          </a:xfrm>
          <a:prstGeom prst="rect">
            <a:avLst/>
          </a:prstGeom>
          <a:solidFill>
            <a:schemeClr val="accent1"/>
          </a:solidFill>
        </p:spPr>
        <p:txBody>
          <a:bodyPr wrap="square" rtlCol="0">
            <a:spAutoFit/>
          </a:bodyPr>
          <a:lstStyle/>
          <a:p>
            <a:pPr algn="ctr">
              <a:buClr>
                <a:prstClr val="white"/>
              </a:buClr>
            </a:pPr>
            <a:r>
              <a:rPr lang="en-GB" sz="1400" dirty="0">
                <a:solidFill>
                  <a:prstClr val="white"/>
                </a:solidFill>
                <a:latin typeface="Arial"/>
              </a:rPr>
              <a:t>Potential changes to outcomes from applying PDC:</a:t>
            </a:r>
          </a:p>
        </p:txBody>
      </p:sp>
      <p:sp>
        <p:nvSpPr>
          <p:cNvPr id="24" name="TextBox 23"/>
          <p:cNvSpPr txBox="1"/>
          <p:nvPr/>
        </p:nvSpPr>
        <p:spPr>
          <a:xfrm>
            <a:off x="793859" y="3374274"/>
            <a:ext cx="3572780" cy="261610"/>
          </a:xfrm>
          <a:prstGeom prst="rect">
            <a:avLst/>
          </a:prstGeom>
          <a:noFill/>
        </p:spPr>
        <p:txBody>
          <a:bodyPr wrap="square" rtlCol="0">
            <a:spAutoFit/>
          </a:bodyPr>
          <a:lstStyle/>
          <a:p>
            <a:pPr algn="ctr">
              <a:buClr>
                <a:prstClr val="white"/>
              </a:buClr>
            </a:pPr>
            <a:r>
              <a:rPr lang="en-GB" sz="1100" b="1" dirty="0">
                <a:solidFill>
                  <a:srgbClr val="002060"/>
                </a:solidFill>
                <a:latin typeface="Arial"/>
              </a:rPr>
              <a:t>Capacity Market where PDC is beneficial</a:t>
            </a:r>
          </a:p>
        </p:txBody>
      </p:sp>
    </p:spTree>
    <p:extLst>
      <p:ext uri="{BB962C8B-B14F-4D97-AF65-F5344CB8AC3E}">
        <p14:creationId xmlns:p14="http://schemas.microsoft.com/office/powerpoint/2010/main" val="1184370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7"/>
          <p:cNvSpPr>
            <a:spLocks noChangeArrowheads="1"/>
          </p:cNvSpPr>
          <p:nvPr/>
        </p:nvSpPr>
        <p:spPr bwMode="auto">
          <a:xfrm>
            <a:off x="1728713" y="3715473"/>
            <a:ext cx="7020000" cy="2579461"/>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The current capacity market legislation therefore permits the Secretary of State to establish a Price Duration Curve (PDC) that, for the purposes of clearing the auction, would adjust bids for multi-year contracts to make them ‘equivalent’ to the bid of one-year contract.</a:t>
            </a:r>
          </a:p>
          <a:p>
            <a:r>
              <a:rPr lang="en-GB" altLang="en-US" sz="1400" dirty="0" smtClean="0"/>
              <a:t>So in the example where prices are expected to be lower than the current clearing price in future, the bids of 15-year contracts would be inflated so that shorter duration bids were selected instead.</a:t>
            </a:r>
          </a:p>
          <a:p>
            <a:r>
              <a:rPr lang="en-GB" altLang="en-US" sz="1400" dirty="0" smtClean="0"/>
              <a:t>PDCs are an attempt to ensure that contract prices are fully reflective of differences in duration.  They are one form of a wider set of Price Duration Equivalence (PDE) methodologies (such as splitting the capacity market into separate auctions) designed to ensure that differences in duration are appropriately reflected in price.</a:t>
            </a:r>
          </a:p>
        </p:txBody>
      </p:sp>
      <p:sp>
        <p:nvSpPr>
          <p:cNvPr id="23" name="Rectangle 24"/>
          <p:cNvSpPr>
            <a:spLocks noChangeArrowheads="1"/>
          </p:cNvSpPr>
          <p:nvPr/>
        </p:nvSpPr>
        <p:spPr bwMode="auto">
          <a:xfrm>
            <a:off x="468313" y="1205826"/>
            <a:ext cx="1159200" cy="2412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Problem</a:t>
            </a:r>
            <a:endParaRPr lang="en-GB" altLang="en-US" dirty="0">
              <a:solidFill>
                <a:schemeClr val="bg1"/>
              </a:solidFill>
            </a:endParaRPr>
          </a:p>
        </p:txBody>
      </p:sp>
      <p:sp>
        <p:nvSpPr>
          <p:cNvPr id="24" name="Rectangle 27"/>
          <p:cNvSpPr>
            <a:spLocks noChangeArrowheads="1"/>
          </p:cNvSpPr>
          <p:nvPr/>
        </p:nvSpPr>
        <p:spPr bwMode="auto">
          <a:xfrm>
            <a:off x="1728713" y="1205826"/>
            <a:ext cx="7020000" cy="2412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The GB capacity market currently offers contracts of different durations between 1-15 years.  These are allocated in the same auction and no distinction is made between these different contracts in the clearing process.</a:t>
            </a:r>
          </a:p>
          <a:p>
            <a:r>
              <a:rPr lang="en-GB" altLang="en-US" sz="1400" dirty="0" smtClean="0"/>
              <a:t>As a result, it’s possible for DECC to procure a 15-year contract at a high clearing price, and therefore be liable to pay this high price for 15 years, even when:</a:t>
            </a:r>
          </a:p>
          <a:p>
            <a:pPr lvl="1"/>
            <a:r>
              <a:rPr lang="en-GB" altLang="en-US" dirty="0"/>
              <a:t>I</a:t>
            </a:r>
            <a:r>
              <a:rPr lang="en-GB" altLang="en-US" dirty="0" smtClean="0"/>
              <a:t>t expects the capacity price to fall and be significantly lower in all future capacity auctions; and</a:t>
            </a:r>
          </a:p>
          <a:p>
            <a:pPr lvl="1"/>
            <a:r>
              <a:rPr lang="en-GB" altLang="en-US" dirty="0" smtClean="0"/>
              <a:t>It could alternatively have met this year’s immediate capacity requirements with a shorter duration contract (albeit with a higher bid).</a:t>
            </a:r>
          </a:p>
        </p:txBody>
      </p:sp>
      <p:sp>
        <p:nvSpPr>
          <p:cNvPr id="26" name="Rectangle 24"/>
          <p:cNvSpPr>
            <a:spLocks noChangeArrowheads="1"/>
          </p:cNvSpPr>
          <p:nvPr/>
        </p:nvSpPr>
        <p:spPr bwMode="auto">
          <a:xfrm>
            <a:off x="468313" y="3715473"/>
            <a:ext cx="1159200" cy="2579461"/>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Price </a:t>
            </a:r>
            <a:r>
              <a:rPr lang="en-GB" altLang="en-US" dirty="0">
                <a:solidFill>
                  <a:schemeClr val="bg1"/>
                </a:solidFill>
              </a:rPr>
              <a:t>D</a:t>
            </a:r>
            <a:r>
              <a:rPr lang="en-GB" altLang="en-US" dirty="0" smtClean="0">
                <a:solidFill>
                  <a:schemeClr val="bg1"/>
                </a:solidFill>
              </a:rPr>
              <a:t>uration </a:t>
            </a:r>
            <a:r>
              <a:rPr lang="en-GB" altLang="en-US" dirty="0">
                <a:solidFill>
                  <a:schemeClr val="bg1"/>
                </a:solidFill>
              </a:rPr>
              <a:t>C</a:t>
            </a:r>
            <a:r>
              <a:rPr lang="en-GB" altLang="en-US" dirty="0" smtClean="0">
                <a:solidFill>
                  <a:schemeClr val="bg1"/>
                </a:solidFill>
              </a:rPr>
              <a:t>urves</a:t>
            </a:r>
            <a:endParaRPr lang="en-GB" altLang="en-US" dirty="0">
              <a:solidFill>
                <a:schemeClr val="bg1"/>
              </a:solidFill>
            </a:endParaRPr>
          </a:p>
        </p:txBody>
      </p:sp>
      <p:sp>
        <p:nvSpPr>
          <p:cNvPr id="2" name="Title 1"/>
          <p:cNvSpPr>
            <a:spLocks noGrp="1"/>
          </p:cNvSpPr>
          <p:nvPr>
            <p:ph type="title"/>
          </p:nvPr>
        </p:nvSpPr>
        <p:spPr/>
        <p:txBody>
          <a:bodyPr/>
          <a:lstStyle/>
          <a:p>
            <a:r>
              <a:rPr lang="en-GB" altLang="en-US" dirty="0"/>
              <a:t>Price Duration Curves </a:t>
            </a:r>
            <a:r>
              <a:rPr lang="en-GB" altLang="en-US" dirty="0" smtClean="0"/>
              <a:t>should </a:t>
            </a:r>
            <a:r>
              <a:rPr lang="en-GB" altLang="en-US" dirty="0"/>
              <a:t>help the auctioneer discriminate between contracts of differing durations</a:t>
            </a:r>
            <a:endParaRPr lang="en-GB" dirty="0"/>
          </a:p>
        </p:txBody>
      </p:sp>
    </p:spTree>
    <p:extLst>
      <p:ext uri="{BB962C8B-B14F-4D97-AF65-F5344CB8AC3E}">
        <p14:creationId xmlns:p14="http://schemas.microsoft.com/office/powerpoint/2010/main" val="410379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5350" y="2399859"/>
            <a:ext cx="3924000" cy="331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60350"/>
            <a:ext cx="8305800" cy="1200150"/>
          </a:xfrm>
        </p:spPr>
        <p:txBody>
          <a:bodyPr/>
          <a:lstStyle/>
          <a:p>
            <a:r>
              <a:rPr lang="en-GB" dirty="0" smtClean="0"/>
              <a:t>Efficiency gains are dependent on large quantities of new capacity willing to come forward on a one-year contract basis.  This capacity may not emerge.</a:t>
            </a:r>
            <a:endParaRPr lang="en-GB" dirty="0"/>
          </a:p>
        </p:txBody>
      </p:sp>
      <p:sp>
        <p:nvSpPr>
          <p:cNvPr id="5" name="Text Box 7"/>
          <p:cNvSpPr txBox="1">
            <a:spLocks noChangeArrowheads="1"/>
          </p:cNvSpPr>
          <p:nvPr/>
        </p:nvSpPr>
        <p:spPr bwMode="auto">
          <a:xfrm>
            <a:off x="4716463" y="1628543"/>
            <a:ext cx="4041775" cy="495300"/>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sz="1400" b="1" dirty="0">
                <a:solidFill>
                  <a:prstClr val="white"/>
                </a:solidFill>
                <a:latin typeface="Arial"/>
              </a:rPr>
              <a:t>Cumulative new capacity required</a:t>
            </a:r>
            <a:br>
              <a:rPr lang="en-GB" altLang="en-US" sz="1400" b="1" dirty="0">
                <a:solidFill>
                  <a:prstClr val="white"/>
                </a:solidFill>
                <a:latin typeface="Arial"/>
              </a:rPr>
            </a:br>
            <a:r>
              <a:rPr lang="en-GB" altLang="en-US" sz="1400" b="1" dirty="0">
                <a:solidFill>
                  <a:prstClr val="white"/>
                </a:solidFill>
                <a:latin typeface="Arial"/>
              </a:rPr>
              <a:t>DECC proposed approach </a:t>
            </a:r>
          </a:p>
        </p:txBody>
      </p:sp>
      <p:sp>
        <p:nvSpPr>
          <p:cNvPr id="6" name="Text Box 6"/>
          <p:cNvSpPr txBox="1">
            <a:spLocks noChangeArrowheads="1"/>
          </p:cNvSpPr>
          <p:nvPr/>
        </p:nvSpPr>
        <p:spPr bwMode="auto">
          <a:xfrm>
            <a:off x="468313" y="1619018"/>
            <a:ext cx="4032250"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prstClr val="white"/>
                </a:solidFill>
                <a:latin typeface="Arial"/>
              </a:rPr>
              <a:t>Issue</a:t>
            </a:r>
          </a:p>
        </p:txBody>
      </p:sp>
      <p:sp>
        <p:nvSpPr>
          <p:cNvPr id="7" name="Rectangle 13"/>
          <p:cNvSpPr>
            <a:spLocks noChangeArrowheads="1"/>
          </p:cNvSpPr>
          <p:nvPr/>
        </p:nvSpPr>
        <p:spPr bwMode="auto">
          <a:xfrm>
            <a:off x="468313" y="2123843"/>
            <a:ext cx="4032250" cy="4188736"/>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r>
              <a:rPr lang="en-GB" altLang="en-US" sz="1100" dirty="0" smtClean="0">
                <a:solidFill>
                  <a:prstClr val="black"/>
                </a:solidFill>
              </a:rPr>
              <a:t>The PDC approach requires there to be significant capacity willing to come forward on short-term contracts that can offset the requirement for new build.</a:t>
            </a:r>
          </a:p>
          <a:p>
            <a:r>
              <a:rPr lang="en-GB" altLang="en-US" sz="1100" dirty="0" smtClean="0">
                <a:solidFill>
                  <a:prstClr val="black"/>
                </a:solidFill>
              </a:rPr>
              <a:t>With existing plant limited to bidding below the price taker threshold, there can only be trade-offs between existing capacity and long-term contracts if new build is also willing to accept prices at around this level. Alternatively, existing units may be able to demonstrate the conditions required to enter an exit price at a higher level, in particular if looking to extend a plant’s lifetime.</a:t>
            </a:r>
          </a:p>
          <a:p>
            <a:r>
              <a:rPr lang="en-GB" altLang="en-US" sz="1100" dirty="0" smtClean="0">
                <a:solidFill>
                  <a:prstClr val="black"/>
                </a:solidFill>
              </a:rPr>
              <a:t>We have included the ability for CCGTs to undertake lifetime extensions and compete for a 3-year refurbishment contract. In reality, the capital expenditure requirements for this form of contract may be prohibitively high for some units.</a:t>
            </a:r>
          </a:p>
          <a:p>
            <a:r>
              <a:rPr lang="en-GB" altLang="en-US" sz="1100" dirty="0" smtClean="0">
                <a:solidFill>
                  <a:prstClr val="black"/>
                </a:solidFill>
              </a:rPr>
              <a:t>Other sources such as DSR may be willing to come forward at higher prices and without a guaranteed contract length, but such capacity may be limited.</a:t>
            </a:r>
          </a:p>
          <a:p>
            <a:pPr marL="0" indent="0">
              <a:buFont typeface="Arial" charset="0"/>
              <a:buNone/>
            </a:pPr>
            <a:r>
              <a:rPr lang="en-GB" altLang="en-US" sz="1100" dirty="0" smtClean="0">
                <a:solidFill>
                  <a:prstClr val="black"/>
                </a:solidFill>
              </a:rPr>
              <a:t>It is worth noting that efficiency gains often stem from the ability to not award contracts to these short term units in the future when they are not required. This means that capacity willing to come forward on a 1-year contract basis faces significant uncertainty.</a:t>
            </a:r>
          </a:p>
        </p:txBody>
      </p:sp>
      <p:sp>
        <p:nvSpPr>
          <p:cNvPr id="8" name="Rectangle 15"/>
          <p:cNvSpPr>
            <a:spLocks noChangeArrowheads="1"/>
          </p:cNvSpPr>
          <p:nvPr/>
        </p:nvSpPr>
        <p:spPr bwMode="auto">
          <a:xfrm>
            <a:off x="4716463" y="2123843"/>
            <a:ext cx="4041775" cy="4188735"/>
          </a:xfrm>
          <a:prstGeom prst="rect">
            <a:avLst/>
          </a:prstGeom>
          <a:noFill/>
          <a:ln w="9525"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Font typeface="Arial" charset="0"/>
              <a:buNone/>
            </a:pPr>
            <a:endParaRPr lang="en-GB" altLang="en-US" sz="1100" dirty="0">
              <a:solidFill>
                <a:prstClr val="black"/>
              </a:solidFill>
            </a:endParaRPr>
          </a:p>
        </p:txBody>
      </p:sp>
      <p:sp>
        <p:nvSpPr>
          <p:cNvPr id="9" name="TextBox 8"/>
          <p:cNvSpPr txBox="1"/>
          <p:nvPr/>
        </p:nvSpPr>
        <p:spPr>
          <a:xfrm>
            <a:off x="5152822" y="2107472"/>
            <a:ext cx="3424237" cy="584775"/>
          </a:xfrm>
          <a:prstGeom prst="rect">
            <a:avLst/>
          </a:prstGeom>
          <a:noFill/>
        </p:spPr>
        <p:txBody>
          <a:bodyPr wrap="square" rtlCol="0">
            <a:spAutoFit/>
          </a:bodyPr>
          <a:lstStyle/>
          <a:p>
            <a:pPr algn="ctr">
              <a:buClr>
                <a:prstClr val="white"/>
              </a:buClr>
            </a:pPr>
            <a:r>
              <a:rPr lang="en-GB" dirty="0">
                <a:solidFill>
                  <a:srgbClr val="002060"/>
                </a:solidFill>
                <a:latin typeface="Arial"/>
              </a:rPr>
              <a:t>Change in multiyear contract capacity </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177" y="6507457"/>
            <a:ext cx="6724724" cy="35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 Single Corner Rectangle 11"/>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prstClr val="white"/>
              </a:buClr>
            </a:pPr>
            <a:endParaRPr lang="en-GB" dirty="0">
              <a:solidFill>
                <a:prstClr val="black"/>
              </a:solidFill>
              <a:latin typeface="Arial"/>
            </a:endParaRPr>
          </a:p>
        </p:txBody>
      </p:sp>
      <p:sp>
        <p:nvSpPr>
          <p:cNvPr id="13" name="TextBox 12"/>
          <p:cNvSpPr txBox="1"/>
          <p:nvPr/>
        </p:nvSpPr>
        <p:spPr>
          <a:xfrm>
            <a:off x="8820000" y="0"/>
            <a:ext cx="324000" cy="1800000"/>
          </a:xfrm>
          <a:prstGeom prst="rect">
            <a:avLst/>
          </a:prstGeom>
          <a:noFill/>
        </p:spPr>
        <p:txBody>
          <a:bodyPr vert="vert270" wrap="square" tIns="0" bIns="0" rtlCol="0" anchor="ctr">
            <a:noAutofit/>
          </a:bodyPr>
          <a:lstStyle/>
          <a:p>
            <a:pPr algn="ctr">
              <a:buClr>
                <a:prstClr val="white"/>
              </a:buClr>
            </a:pPr>
            <a:r>
              <a:rPr lang="en-GB" dirty="0">
                <a:solidFill>
                  <a:prstClr val="white"/>
                </a:solidFill>
                <a:latin typeface="Arial"/>
              </a:rPr>
              <a:t>Efficiency and cost</a:t>
            </a:r>
          </a:p>
        </p:txBody>
      </p:sp>
      <p:sp>
        <p:nvSpPr>
          <p:cNvPr id="15" name="Rectangular Callout 14"/>
          <p:cNvSpPr/>
          <p:nvPr/>
        </p:nvSpPr>
        <p:spPr bwMode="auto">
          <a:xfrm>
            <a:off x="5380074" y="5526022"/>
            <a:ext cx="3601926" cy="1008000"/>
          </a:xfrm>
          <a:prstGeom prst="wedgeRectCallout">
            <a:avLst>
              <a:gd name="adj1" fmla="val 2251"/>
              <a:gd name="adj2" fmla="val -95446"/>
            </a:avLst>
          </a:prstGeom>
          <a:solidFill>
            <a:srgbClr val="A5ACAF"/>
          </a:solidFill>
          <a:ln w="9525" cap="flat" cmpd="sng" algn="ctr">
            <a:solidFill>
              <a:srgbClr val="A5ACA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buClr>
                <a:prstClr val="white"/>
              </a:buClr>
            </a:pPr>
            <a:r>
              <a:rPr lang="en-GB" altLang="en-US" sz="1200" dirty="0">
                <a:solidFill>
                  <a:prstClr val="black"/>
                </a:solidFill>
                <a:latin typeface="Arial"/>
              </a:rPr>
              <a:t>Efficiency gains often require multi-year (i.e. new or refurbished) capacity to be replaced by new one-year contracts, which can then be dropped in future rounds.  As a result, fewer multi-year contracts are taken up.</a:t>
            </a:r>
          </a:p>
        </p:txBody>
      </p:sp>
    </p:spTree>
    <p:extLst>
      <p:ext uri="{BB962C8B-B14F-4D97-AF65-F5344CB8AC3E}">
        <p14:creationId xmlns:p14="http://schemas.microsoft.com/office/powerpoint/2010/main" val="4004423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49"/>
            <a:ext cx="8305800" cy="865865"/>
          </a:xfrm>
        </p:spPr>
        <p:txBody>
          <a:bodyPr/>
          <a:lstStyle/>
          <a:p>
            <a:r>
              <a:rPr lang="en-GB" dirty="0" smtClean="0"/>
              <a:t>We have tested PDC specifications that differ with respect to their sensitivity</a:t>
            </a:r>
            <a:endParaRPr lang="en-GB" dirty="0"/>
          </a:p>
        </p:txBody>
      </p:sp>
      <p:sp>
        <p:nvSpPr>
          <p:cNvPr id="8" name="Text Box 6"/>
          <p:cNvSpPr txBox="1">
            <a:spLocks noChangeArrowheads="1"/>
          </p:cNvSpPr>
          <p:nvPr/>
        </p:nvSpPr>
        <p:spPr bwMode="auto">
          <a:xfrm>
            <a:off x="468313" y="1126215"/>
            <a:ext cx="4090194" cy="500063"/>
          </a:xfrm>
          <a:prstGeom prst="rect">
            <a:avLst/>
          </a:prstGeom>
          <a:solidFill>
            <a:schemeClr val="accent3"/>
          </a:solidFill>
          <a:ln w="9525">
            <a:solidFill>
              <a:schemeClr val="accent3"/>
            </a:solidFill>
            <a:miter lim="800000"/>
            <a:headEnd/>
            <a:tailEnd/>
          </a:ln>
          <a:effectLst/>
          <a:extLst/>
        </p:spPr>
        <p:txBody>
          <a:bodyPr anchor="ctr"/>
          <a:lstStyle/>
          <a:p>
            <a:pPr eaLnBrk="0" hangingPunct="0">
              <a:spcBef>
                <a:spcPct val="50000"/>
              </a:spcBef>
              <a:spcAft>
                <a:spcPct val="0"/>
              </a:spcAft>
              <a:buClrTx/>
            </a:pPr>
            <a:r>
              <a:rPr lang="en-GB" altLang="en-US" dirty="0" smtClean="0">
                <a:solidFill>
                  <a:schemeClr val="bg1"/>
                </a:solidFill>
              </a:rPr>
              <a:t>Issue</a:t>
            </a:r>
            <a:endParaRPr lang="en-GB" altLang="en-US" dirty="0">
              <a:solidFill>
                <a:schemeClr val="bg1"/>
              </a:solidFill>
            </a:endParaRPr>
          </a:p>
        </p:txBody>
      </p:sp>
      <p:sp>
        <p:nvSpPr>
          <p:cNvPr id="9" name="Rectangle 13"/>
          <p:cNvSpPr>
            <a:spLocks noChangeArrowheads="1"/>
          </p:cNvSpPr>
          <p:nvPr/>
        </p:nvSpPr>
        <p:spPr bwMode="auto">
          <a:xfrm>
            <a:off x="468313" y="1631040"/>
            <a:ext cx="4090194" cy="418873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400" dirty="0" smtClean="0"/>
              <a:t>One of the key areas of concern is the sensitivity of auction results to the choice of PDC methodology. </a:t>
            </a:r>
          </a:p>
          <a:p>
            <a:pPr marL="0" indent="0">
              <a:buNone/>
            </a:pPr>
            <a:r>
              <a:rPr lang="en-GB" altLang="en-US" sz="1400" dirty="0" smtClean="0"/>
              <a:t>There are 2 key problems:</a:t>
            </a:r>
          </a:p>
          <a:p>
            <a:pPr marL="0" indent="0">
              <a:buNone/>
            </a:pPr>
            <a:r>
              <a:rPr lang="en-GB" altLang="en-US" sz="1400" dirty="0" smtClean="0"/>
              <a:t>1.)  </a:t>
            </a:r>
            <a:r>
              <a:rPr lang="en-GB" altLang="en-US" sz="1400" b="1" dirty="0" smtClean="0"/>
              <a:t>Restricted participation</a:t>
            </a:r>
            <a:r>
              <a:rPr lang="en-GB" altLang="en-US" sz="1400" dirty="0" smtClean="0"/>
              <a:t> – The PDC formula can restrict the level of income that a long-term contract can receive.  In some cases, new build may be unable to participate in the auction below the price cap.</a:t>
            </a:r>
          </a:p>
          <a:p>
            <a:pPr marL="0" indent="0">
              <a:buNone/>
            </a:pPr>
            <a:r>
              <a:rPr lang="en-GB" altLang="en-US" sz="1400" dirty="0" smtClean="0"/>
              <a:t>2.)  </a:t>
            </a:r>
            <a:r>
              <a:rPr lang="en-GB" altLang="en-US" sz="1400" b="1" dirty="0" smtClean="0"/>
              <a:t>Risk of inefficient decisions</a:t>
            </a:r>
            <a:r>
              <a:rPr lang="en-GB" altLang="en-US" sz="1400" dirty="0" smtClean="0"/>
              <a:t> </a:t>
            </a:r>
            <a:r>
              <a:rPr lang="en-GB" altLang="en-US" sz="1400" dirty="0"/>
              <a:t>– The </a:t>
            </a:r>
            <a:r>
              <a:rPr lang="en-GB" altLang="en-US" sz="1400" dirty="0" smtClean="0"/>
              <a:t>sensitivity of the PDC can make any efficiency gains highly dependent on the accuracy of the forecast.  </a:t>
            </a:r>
          </a:p>
          <a:p>
            <a:pPr marL="0" indent="0">
              <a:buNone/>
            </a:pPr>
            <a:r>
              <a:rPr lang="en-GB" altLang="en-US" sz="1400" dirty="0" smtClean="0"/>
              <a:t>As outlined in the option development, the range </a:t>
            </a:r>
            <a:r>
              <a:rPr lang="en-GB" altLang="en-US" sz="1400" dirty="0"/>
              <a:t>of sensitivity </a:t>
            </a:r>
            <a:r>
              <a:rPr lang="en-GB" altLang="en-US" sz="1400" dirty="0" smtClean="0"/>
              <a:t>can be </a:t>
            </a:r>
            <a:r>
              <a:rPr lang="en-GB" altLang="en-US" sz="1400" dirty="0"/>
              <a:t>been seen as a </a:t>
            </a:r>
            <a:r>
              <a:rPr lang="en-GB" altLang="en-US" sz="1400" dirty="0" smtClean="0"/>
              <a:t>continuum.   </a:t>
            </a:r>
            <a:r>
              <a:rPr lang="en-GB" altLang="en-US" sz="1400" dirty="0"/>
              <a:t>In the examples </a:t>
            </a:r>
            <a:r>
              <a:rPr lang="en-GB" altLang="en-US" sz="1400" dirty="0" smtClean="0"/>
              <a:t>that follow we </a:t>
            </a:r>
            <a:r>
              <a:rPr lang="en-GB" altLang="en-US" sz="1400" dirty="0"/>
              <a:t>consider </a:t>
            </a:r>
            <a:r>
              <a:rPr lang="en-GB" altLang="en-US" sz="1400" dirty="0" smtClean="0"/>
              <a:t>three </a:t>
            </a:r>
            <a:r>
              <a:rPr lang="en-GB" altLang="en-US" sz="1400" dirty="0"/>
              <a:t>levels of </a:t>
            </a:r>
            <a:r>
              <a:rPr lang="en-GB" altLang="en-US" sz="1400" dirty="0" smtClean="0"/>
              <a:t>sensitivity. </a:t>
            </a:r>
            <a:endParaRPr lang="en-GB" altLang="en-US" sz="1400" dirty="0"/>
          </a:p>
        </p:txBody>
      </p:sp>
      <p:sp>
        <p:nvSpPr>
          <p:cNvPr id="11" name="Text Box 6"/>
          <p:cNvSpPr txBox="1">
            <a:spLocks noChangeArrowheads="1"/>
          </p:cNvSpPr>
          <p:nvPr/>
        </p:nvSpPr>
        <p:spPr bwMode="auto">
          <a:xfrm>
            <a:off x="4710907" y="1126215"/>
            <a:ext cx="4037308" cy="500063"/>
          </a:xfrm>
          <a:prstGeom prst="rect">
            <a:avLst/>
          </a:prstGeom>
          <a:solidFill>
            <a:schemeClr val="accent3"/>
          </a:solidFill>
          <a:ln w="9525">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b="1" dirty="0" smtClean="0">
                <a:solidFill>
                  <a:schemeClr val="bg1"/>
                </a:solidFill>
              </a:rPr>
              <a:t>Levels of PDC sensitivity modelled</a:t>
            </a:r>
            <a:endParaRPr lang="en-GB" altLang="en-US" sz="1200" dirty="0">
              <a:solidFill>
                <a:schemeClr val="bg1"/>
              </a:solidFill>
            </a:endParaRPr>
          </a:p>
        </p:txBody>
      </p:sp>
      <p:sp>
        <p:nvSpPr>
          <p:cNvPr id="12" name="Rectangle 13"/>
          <p:cNvSpPr>
            <a:spLocks noChangeArrowheads="1"/>
          </p:cNvSpPr>
          <p:nvPr/>
        </p:nvSpPr>
        <p:spPr bwMode="auto">
          <a:xfrm>
            <a:off x="4710907" y="1631040"/>
            <a:ext cx="4037308" cy="418873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200" b="1" dirty="0" smtClean="0"/>
              <a:t>BAU</a:t>
            </a:r>
            <a:r>
              <a:rPr lang="en-GB" altLang="en-US" sz="1200" dirty="0" smtClean="0"/>
              <a:t>: No sensitivity </a:t>
            </a:r>
          </a:p>
          <a:p>
            <a:pPr marL="0" indent="0">
              <a:buNone/>
            </a:pPr>
            <a:r>
              <a:rPr lang="en-GB" altLang="en-US" sz="1200" dirty="0" smtClean="0"/>
              <a:t>The current market rules without a PDC are the least sensitive option.</a:t>
            </a:r>
          </a:p>
          <a:p>
            <a:pPr marL="0" indent="0">
              <a:buNone/>
            </a:pPr>
            <a:r>
              <a:rPr lang="en-GB" altLang="en-US" sz="1200" b="1" dirty="0" smtClean="0"/>
              <a:t>Partially sensitive</a:t>
            </a:r>
            <a:r>
              <a:rPr lang="en-GB" altLang="en-US" sz="1200" dirty="0" smtClean="0"/>
              <a:t>:</a:t>
            </a:r>
          </a:p>
          <a:p>
            <a:pPr marL="0" indent="0">
              <a:buNone/>
            </a:pPr>
            <a:r>
              <a:rPr lang="en-GB" altLang="en-US" sz="1200" dirty="0" smtClean="0"/>
              <a:t>There </a:t>
            </a:r>
            <a:r>
              <a:rPr lang="en-GB" altLang="en-US" sz="1200" dirty="0"/>
              <a:t>are a number of ways to construct a partially sensitive </a:t>
            </a:r>
            <a:r>
              <a:rPr lang="en-GB" altLang="en-US" sz="1200" dirty="0" smtClean="0"/>
              <a:t>PDC</a:t>
            </a:r>
            <a:r>
              <a:rPr lang="en-GB" altLang="en-US" sz="1200" dirty="0" smtClean="0">
                <a:solidFill>
                  <a:srgbClr val="00B050"/>
                </a:solidFill>
              </a:rPr>
              <a:t>. </a:t>
            </a:r>
            <a:r>
              <a:rPr lang="en-GB" altLang="en-US" sz="1200" dirty="0" smtClean="0"/>
              <a:t>All </a:t>
            </a:r>
            <a:r>
              <a:rPr lang="en-GB" altLang="en-US" sz="1200" dirty="0"/>
              <a:t>of these approaches lead to a similar dependence on the accuracy of the forecast.</a:t>
            </a:r>
          </a:p>
          <a:p>
            <a:pPr marL="0" indent="0">
              <a:buNone/>
            </a:pPr>
            <a:r>
              <a:rPr lang="en-GB" altLang="en-US" sz="1200" dirty="0"/>
              <a:t>In the results below </a:t>
            </a:r>
            <a:r>
              <a:rPr lang="en-GB" altLang="en-US" sz="1200" dirty="0" smtClean="0"/>
              <a:t>we enter multi-year contracts using a weighted average price between the fully sensitive and non-sensitive approaches. We take a weighted average of a multi-year contacts cost (the price at which it would enter a no PDC auction as above) and the price at which it </a:t>
            </a:r>
            <a:r>
              <a:rPr lang="en-GB" altLang="en-US" sz="1200" dirty="0"/>
              <a:t>would enter </a:t>
            </a:r>
            <a:r>
              <a:rPr lang="en-GB" altLang="en-US" sz="1200" dirty="0" smtClean="0"/>
              <a:t>under DECC’s original proposal, the PDC price (as below). Two different weightings are used: 50% PDC price, and 10% PDC price.</a:t>
            </a:r>
          </a:p>
          <a:p>
            <a:pPr marL="0" indent="0">
              <a:buNone/>
            </a:pPr>
            <a:r>
              <a:rPr lang="en-GB" sz="1200" b="1" dirty="0" smtClean="0"/>
              <a:t>DECC’s original proposal, i.e. cost equivalence of a single bid </a:t>
            </a:r>
            <a:r>
              <a:rPr lang="en-GB" sz="1200" b="1" dirty="0"/>
              <a:t>(with perfect foresight)</a:t>
            </a:r>
            <a:r>
              <a:rPr lang="en-GB" sz="1200" dirty="0"/>
              <a:t> </a:t>
            </a:r>
            <a:endParaRPr lang="en-GB" altLang="en-US" sz="1200" dirty="0"/>
          </a:p>
          <a:p>
            <a:pPr marL="0" indent="0">
              <a:buNone/>
            </a:pPr>
            <a:r>
              <a:rPr lang="en-GB" altLang="en-US" sz="1200" dirty="0" smtClean="0"/>
              <a:t>The consultation suggested an approach where the results are very sensitive to the forecast.</a:t>
            </a:r>
            <a:endParaRPr lang="en-GB" altLang="en-US" sz="1400" dirty="0" smtClean="0"/>
          </a:p>
        </p:txBody>
      </p:sp>
      <p:sp>
        <p:nvSpPr>
          <p:cNvPr id="7" name="Round Single Corner Rectangle 6"/>
          <p:cNvSpPr/>
          <p:nvPr/>
        </p:nvSpPr>
        <p:spPr bwMode="auto">
          <a:xfrm flipH="1" flipV="1">
            <a:off x="8820150" y="0"/>
            <a:ext cx="323850" cy="1800000"/>
          </a:xfrm>
          <a:prstGeom prst="round1Rect">
            <a:avLst/>
          </a:prstGeom>
          <a:solidFill>
            <a:schemeClr val="accent3"/>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0" name="TextBox 9"/>
          <p:cNvSpPr txBox="1"/>
          <p:nvPr/>
        </p:nvSpPr>
        <p:spPr>
          <a:xfrm>
            <a:off x="8820000" y="0"/>
            <a:ext cx="324000" cy="1800000"/>
          </a:xfrm>
          <a:prstGeom prst="rect">
            <a:avLst/>
          </a:prstGeom>
          <a:noFill/>
        </p:spPr>
        <p:txBody>
          <a:bodyPr vert="vert270" wrap="square" tIns="0" bIns="0" rtlCol="0" anchor="ctr">
            <a:noAutofit/>
          </a:bodyPr>
          <a:lstStyle/>
          <a:p>
            <a:pPr algn="ctr"/>
            <a:r>
              <a:rPr lang="en-GB" dirty="0" smtClean="0">
                <a:solidFill>
                  <a:schemeClr val="bg1"/>
                </a:solidFill>
              </a:rPr>
              <a:t>Forecast accuracy</a:t>
            </a:r>
            <a:endParaRPr lang="en-GB" dirty="0">
              <a:solidFill>
                <a:schemeClr val="bg1"/>
              </a:solidFill>
            </a:endParaRPr>
          </a:p>
        </p:txBody>
      </p:sp>
      <p:sp>
        <p:nvSpPr>
          <p:cNvPr id="14" name="Isosceles Triangle 13"/>
          <p:cNvSpPr/>
          <p:nvPr/>
        </p:nvSpPr>
        <p:spPr bwMode="auto">
          <a:xfrm>
            <a:off x="5239166" y="5808694"/>
            <a:ext cx="2817933" cy="219966"/>
          </a:xfrm>
          <a:prstGeom prst="triangle">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3" name="Rectangle 12"/>
          <p:cNvSpPr/>
          <p:nvPr/>
        </p:nvSpPr>
        <p:spPr bwMode="auto">
          <a:xfrm>
            <a:off x="468163" y="5934290"/>
            <a:ext cx="8351837" cy="669410"/>
          </a:xfrm>
          <a:prstGeom prst="rect">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kumimoji="0" lang="en-GB" sz="1400" b="0" i="0" u="none" strike="noStrike" cap="none" normalizeH="0" baseline="0" dirty="0" smtClean="0">
                <a:ln>
                  <a:noFill/>
                </a:ln>
                <a:solidFill>
                  <a:schemeClr val="tx1"/>
                </a:solidFill>
                <a:effectLst/>
                <a:latin typeface="Arial" charset="0"/>
                <a:ea typeface="굴림" pitchFamily="50" charset="-127"/>
              </a:rPr>
              <a:t>Three potential levels</a:t>
            </a:r>
            <a:r>
              <a:rPr kumimoji="0" lang="en-GB" sz="1400" b="0" i="0" u="none" strike="noStrike" cap="none" normalizeH="0" dirty="0" smtClean="0">
                <a:ln>
                  <a:noFill/>
                </a:ln>
                <a:solidFill>
                  <a:schemeClr val="tx1"/>
                </a:solidFill>
                <a:effectLst/>
                <a:latin typeface="Arial" charset="0"/>
                <a:ea typeface="굴림" pitchFamily="50" charset="-127"/>
              </a:rPr>
              <a:t> of PDC sensitivity to forecast prices are modelled across each of the scenarios. In addition we model each of these three options with biased forecasts of future capacity prices to explore the effect of forecast errors on their ability to achieve efficiency gains.</a:t>
            </a:r>
            <a:endParaRPr kumimoji="0" lang="en-GB"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1074009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49"/>
            <a:ext cx="8305800" cy="865865"/>
          </a:xfrm>
        </p:spPr>
        <p:txBody>
          <a:bodyPr/>
          <a:lstStyle/>
          <a:p>
            <a:r>
              <a:rPr lang="en-GB" dirty="0" smtClean="0"/>
              <a:t>Highly sensitive variants risk effectively closing the auction to new capacity</a:t>
            </a:r>
            <a:endParaRPr lang="en-GB" dirty="0"/>
          </a:p>
        </p:txBody>
      </p:sp>
      <p:sp>
        <p:nvSpPr>
          <p:cNvPr id="8" name="Text Box 6"/>
          <p:cNvSpPr txBox="1">
            <a:spLocks noChangeArrowheads="1"/>
          </p:cNvSpPr>
          <p:nvPr/>
        </p:nvSpPr>
        <p:spPr bwMode="auto">
          <a:xfrm>
            <a:off x="468313" y="1126214"/>
            <a:ext cx="8285162" cy="500063"/>
          </a:xfrm>
          <a:prstGeom prst="rect">
            <a:avLst/>
          </a:prstGeom>
          <a:solidFill>
            <a:schemeClr val="accent3"/>
          </a:solidFill>
          <a:ln w="9525">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smtClean="0">
                <a:solidFill>
                  <a:schemeClr val="bg1"/>
                </a:solidFill>
              </a:rPr>
              <a:t>Restricted </a:t>
            </a:r>
            <a:r>
              <a:rPr lang="en-GB" altLang="en-US" dirty="0">
                <a:solidFill>
                  <a:schemeClr val="bg1"/>
                </a:solidFill>
              </a:rPr>
              <a:t>participation</a:t>
            </a:r>
          </a:p>
        </p:txBody>
      </p:sp>
      <p:sp>
        <p:nvSpPr>
          <p:cNvPr id="9" name="Rectangle 13"/>
          <p:cNvSpPr>
            <a:spLocks noChangeArrowheads="1"/>
          </p:cNvSpPr>
          <p:nvPr/>
        </p:nvSpPr>
        <p:spPr bwMode="auto">
          <a:xfrm>
            <a:off x="468313" y="1631040"/>
            <a:ext cx="8285162" cy="418873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400" dirty="0"/>
              <a:t>The table below shows the range of potential </a:t>
            </a:r>
            <a:r>
              <a:rPr lang="en-GB" altLang="en-US" sz="1400" dirty="0" smtClean="0"/>
              <a:t>contract prices </a:t>
            </a:r>
            <a:r>
              <a:rPr lang="en-GB" altLang="en-US" sz="1400" dirty="0"/>
              <a:t>that can be received when using the  price forecast from the </a:t>
            </a:r>
            <a:r>
              <a:rPr lang="en-GB" altLang="en-US" sz="1400" dirty="0" smtClean="0"/>
              <a:t>DECC impact assessment (and the PDC consultation).</a:t>
            </a:r>
          </a:p>
          <a:p>
            <a:pPr marL="0" indent="0">
              <a:buNone/>
            </a:pPr>
            <a:endParaRPr lang="en-GB" altLang="en-US" sz="1400" dirty="0"/>
          </a:p>
          <a:p>
            <a:pPr marL="0" indent="0">
              <a:buNone/>
            </a:pPr>
            <a:endParaRPr lang="en-GB" altLang="en-US" sz="1400" dirty="0" smtClean="0"/>
          </a:p>
          <a:p>
            <a:pPr marL="0" indent="0">
              <a:buNone/>
            </a:pPr>
            <a:endParaRPr lang="en-GB" altLang="en-US" sz="1400" dirty="0"/>
          </a:p>
          <a:p>
            <a:pPr marL="0" indent="0">
              <a:buNone/>
            </a:pPr>
            <a:endParaRPr lang="en-GB" altLang="en-US" sz="1400" dirty="0"/>
          </a:p>
          <a:p>
            <a:pPr marL="0" indent="0">
              <a:buNone/>
            </a:pPr>
            <a:endParaRPr lang="en-GB" altLang="en-US" dirty="0" smtClean="0"/>
          </a:p>
        </p:txBody>
      </p:sp>
      <p:graphicFrame>
        <p:nvGraphicFramePr>
          <p:cNvPr id="11" name="Table 10"/>
          <p:cNvGraphicFramePr>
            <a:graphicFrameLocks noGrp="1"/>
          </p:cNvGraphicFramePr>
          <p:nvPr>
            <p:extLst>
              <p:ext uri="{D42A27DB-BD31-4B8C-83A1-F6EECF244321}">
                <p14:modId xmlns:p14="http://schemas.microsoft.com/office/powerpoint/2010/main" val="3451631314"/>
              </p:ext>
            </p:extLst>
          </p:nvPr>
        </p:nvGraphicFramePr>
        <p:xfrm>
          <a:off x="609600" y="2170427"/>
          <a:ext cx="8062913" cy="1981200"/>
        </p:xfrm>
        <a:graphic>
          <a:graphicData uri="http://schemas.openxmlformats.org/drawingml/2006/table">
            <a:tbl>
              <a:tblPr firstRow="1" bandRow="1">
                <a:tableStyleId>{F5AB1C69-6EDB-4FF4-983F-18BD219EF322}</a:tableStyleId>
              </a:tblPr>
              <a:tblGrid>
                <a:gridCol w="3077248"/>
                <a:gridCol w="753716"/>
                <a:gridCol w="1466690"/>
                <a:gridCol w="1466690"/>
                <a:gridCol w="1298569"/>
              </a:tblGrid>
              <a:tr h="622079">
                <a:tc>
                  <a:txBody>
                    <a:bodyPr/>
                    <a:lstStyle/>
                    <a:p>
                      <a:endParaRPr lang="en-GB" sz="1600" dirty="0"/>
                    </a:p>
                  </a:txBody>
                  <a:tcPr/>
                </a:tc>
                <a:tc>
                  <a:txBody>
                    <a:bodyPr/>
                    <a:lstStyle/>
                    <a:p>
                      <a:pPr algn="ctr"/>
                      <a:r>
                        <a:rPr lang="en-GB" sz="1600" dirty="0" smtClean="0"/>
                        <a:t>BAU</a:t>
                      </a: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Mixed PDC(10%)</a:t>
                      </a:r>
                    </a:p>
                    <a:p>
                      <a:pPr algn="ctr"/>
                      <a:endParaRPr lang="en-GB" sz="1600" dirty="0"/>
                    </a:p>
                  </a:txBody>
                  <a:tcPr/>
                </a:tc>
                <a:tc>
                  <a:txBody>
                    <a:bodyPr/>
                    <a:lstStyle/>
                    <a:p>
                      <a:pPr algn="ctr"/>
                      <a:r>
                        <a:rPr lang="en-GB" sz="1600" dirty="0" smtClean="0"/>
                        <a:t>Mixed PDC(50%)</a:t>
                      </a: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DECC’s</a:t>
                      </a:r>
                      <a:r>
                        <a:rPr lang="en-GB" sz="1600" baseline="0" dirty="0" smtClean="0"/>
                        <a:t> original proposal</a:t>
                      </a:r>
                      <a:endParaRPr lang="en-GB" sz="1600" dirty="0"/>
                    </a:p>
                  </a:txBody>
                  <a:tcPr/>
                </a:tc>
              </a:tr>
              <a:tr h="360151">
                <a:tc>
                  <a:txBody>
                    <a:bodyPr/>
                    <a:lstStyle/>
                    <a:p>
                      <a:r>
                        <a:rPr lang="en-GB" sz="1600" dirty="0" smtClean="0"/>
                        <a:t>Payment received</a:t>
                      </a:r>
                      <a:r>
                        <a:rPr lang="en-GB" sz="1600" baseline="0" dirty="0" smtClean="0"/>
                        <a:t> at £75 clearing price</a:t>
                      </a:r>
                      <a:endParaRPr lang="en-GB" sz="1600" dirty="0"/>
                    </a:p>
                  </a:txBody>
                  <a:tcPr/>
                </a:tc>
                <a:tc>
                  <a:txBody>
                    <a:bodyPr/>
                    <a:lstStyle/>
                    <a:p>
                      <a:pPr algn="ctr" fontAlgn="b"/>
                      <a:r>
                        <a:rPr lang="en-GB" sz="1600" u="none" strike="noStrike" dirty="0" smtClean="0">
                          <a:effectLst/>
                        </a:rPr>
                        <a:t>£75</a:t>
                      </a:r>
                      <a:endParaRPr lang="en-GB" sz="1600" b="1" i="0" u="none" strike="noStrike" dirty="0">
                        <a:solidFill>
                          <a:srgbClr val="C00000"/>
                        </a:solidFill>
                        <a:effectLst/>
                        <a:latin typeface="Arial"/>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600" u="none" strike="noStrike" dirty="0" smtClean="0">
                          <a:effectLst/>
                        </a:rPr>
                        <a:t>£52.27</a:t>
                      </a:r>
                      <a:endParaRPr lang="en-GB" sz="1600" b="1" i="0" u="none" strike="noStrike" dirty="0" smtClean="0">
                        <a:solidFill>
                          <a:srgbClr val="C00000"/>
                        </a:solidFill>
                        <a:effectLst/>
                        <a:latin typeface="+mn-lt"/>
                      </a:endParaRPr>
                    </a:p>
                  </a:txBody>
                  <a:tcPr marL="9525" marR="9525" marT="9525" marB="0" anchor="b"/>
                </a:tc>
                <a:tc>
                  <a:txBody>
                    <a:bodyPr/>
                    <a:lstStyle/>
                    <a:p>
                      <a:pPr algn="ctr" fontAlgn="b"/>
                      <a:r>
                        <a:rPr lang="en-GB" sz="1600" u="none" strike="noStrike" dirty="0" smtClean="0">
                          <a:effectLst/>
                        </a:rPr>
                        <a:t>£38.20</a:t>
                      </a:r>
                      <a:endParaRPr lang="en-GB" sz="1600" b="1" i="0" u="none" strike="noStrike" dirty="0">
                        <a:solidFill>
                          <a:srgbClr val="C00000"/>
                        </a:solidFill>
                        <a:effectLst/>
                        <a:latin typeface="Arial"/>
                      </a:endParaRPr>
                    </a:p>
                  </a:txBody>
                  <a:tcPr marL="9525" marR="9525" marT="9525" marB="0" anchor="b"/>
                </a:tc>
                <a:tc>
                  <a:txBody>
                    <a:bodyPr/>
                    <a:lstStyle/>
                    <a:p>
                      <a:pPr algn="ctr" fontAlgn="b"/>
                      <a:r>
                        <a:rPr lang="en-GB" sz="1600" u="none" strike="noStrike" dirty="0" smtClean="0">
                          <a:effectLst/>
                        </a:rPr>
                        <a:t>£35.11</a:t>
                      </a:r>
                      <a:endParaRPr lang="en-GB" sz="1600" b="1" i="0" u="none" strike="noStrike" dirty="0">
                        <a:solidFill>
                          <a:srgbClr val="C00000"/>
                        </a:solidFill>
                        <a:effectLst/>
                        <a:latin typeface="Arial"/>
                      </a:endParaRPr>
                    </a:p>
                  </a:txBody>
                  <a:tcPr marL="9525" marR="9525" marT="9525" marB="0" anchor="b"/>
                </a:tc>
              </a:tr>
              <a:tr h="407099">
                <a:tc>
                  <a:txBody>
                    <a:bodyPr/>
                    <a:lstStyle/>
                    <a:p>
                      <a:r>
                        <a:rPr lang="en-GB" sz="1600" dirty="0" smtClean="0"/>
                        <a:t>Payment received</a:t>
                      </a:r>
                      <a:r>
                        <a:rPr lang="en-GB" sz="1600" baseline="0" dirty="0" smtClean="0"/>
                        <a:t> at £0 clearing price</a:t>
                      </a:r>
                      <a:endParaRPr lang="en-GB" sz="1600" dirty="0"/>
                    </a:p>
                  </a:txBody>
                  <a:tcPr/>
                </a:tc>
                <a:tc>
                  <a:txBody>
                    <a:bodyPr/>
                    <a:lstStyle/>
                    <a:p>
                      <a:pPr algn="ctr" fontAlgn="b"/>
                      <a:r>
                        <a:rPr lang="en-GB" sz="1600" u="none" strike="noStrike" dirty="0" smtClean="0">
                          <a:effectLst/>
                        </a:rPr>
                        <a:t>£0</a:t>
                      </a:r>
                      <a:endParaRPr lang="en-GB" sz="1600" b="1" i="0" u="none" strike="noStrike" dirty="0">
                        <a:solidFill>
                          <a:srgbClr val="000000"/>
                        </a:solidFill>
                        <a:effectLst/>
                        <a:latin typeface="Arial"/>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600" u="none" strike="noStrike" dirty="0" smtClean="0">
                          <a:effectLst/>
                        </a:rPr>
                        <a:t>£16.42</a:t>
                      </a:r>
                      <a:endParaRPr lang="en-GB" sz="1600" b="1" i="0" u="none" strike="noStrike" dirty="0" smtClean="0">
                        <a:solidFill>
                          <a:srgbClr val="C00000"/>
                        </a:solidFill>
                        <a:effectLst/>
                        <a:latin typeface="+mn-lt"/>
                      </a:endParaRPr>
                    </a:p>
                  </a:txBody>
                  <a:tcPr marL="9525" marR="9525" marT="9525" marB="0" anchor="b"/>
                </a:tc>
                <a:tc>
                  <a:txBody>
                    <a:bodyPr/>
                    <a:lstStyle/>
                    <a:p>
                      <a:pPr algn="ctr" fontAlgn="b"/>
                      <a:r>
                        <a:rPr lang="en-GB" sz="1600" u="none" strike="noStrike" dirty="0" smtClean="0">
                          <a:effectLst/>
                        </a:rPr>
                        <a:t>£26.60</a:t>
                      </a:r>
                      <a:endParaRPr lang="en-GB" sz="1600" b="1" i="0" u="none" strike="noStrike" dirty="0">
                        <a:solidFill>
                          <a:srgbClr val="C00000"/>
                        </a:solidFill>
                        <a:effectLst/>
                        <a:latin typeface="Arial"/>
                      </a:endParaRPr>
                    </a:p>
                  </a:txBody>
                  <a:tcPr marL="9525" marR="9525" marT="9525" marB="0" anchor="b"/>
                </a:tc>
                <a:tc>
                  <a:txBody>
                    <a:bodyPr/>
                    <a:lstStyle/>
                    <a:p>
                      <a:pPr algn="ctr" fontAlgn="b"/>
                      <a:r>
                        <a:rPr lang="en-GB" sz="1600" u="none" strike="noStrike" dirty="0" smtClean="0">
                          <a:effectLst/>
                        </a:rPr>
                        <a:t>£28.83</a:t>
                      </a:r>
                      <a:endParaRPr lang="en-GB" sz="1600" b="1" i="0" u="none" strike="noStrike" dirty="0">
                        <a:solidFill>
                          <a:srgbClr val="C00000"/>
                        </a:solidFill>
                        <a:effectLst/>
                        <a:latin typeface="Arial"/>
                      </a:endParaRPr>
                    </a:p>
                  </a:txBody>
                  <a:tcPr marL="9525" marR="9525" marT="9525" marB="0" anchor="b"/>
                </a:tc>
              </a:tr>
            </a:tbl>
          </a:graphicData>
        </a:graphic>
      </p:graphicFrame>
      <p:sp>
        <p:nvSpPr>
          <p:cNvPr id="3" name="Rectangle 2"/>
          <p:cNvSpPr/>
          <p:nvPr/>
        </p:nvSpPr>
        <p:spPr>
          <a:xfrm>
            <a:off x="609600" y="4151627"/>
            <a:ext cx="8039100" cy="1668149"/>
          </a:xfrm>
          <a:prstGeom prst="rect">
            <a:avLst/>
          </a:prstGeom>
        </p:spPr>
        <p:txBody>
          <a:bodyPr wrap="square">
            <a:spAutoFit/>
          </a:bodyPr>
          <a:lstStyle/>
          <a:p>
            <a:pPr marL="0" indent="0">
              <a:buNone/>
            </a:pPr>
            <a:r>
              <a:rPr lang="en-GB" altLang="en-US" dirty="0"/>
              <a:t>If the cost of new entry had not been correctly estimated, and required a bid of over £75 these units would not be able to </a:t>
            </a:r>
            <a:r>
              <a:rPr lang="en-GB" altLang="en-US" dirty="0" smtClean="0"/>
              <a:t>participate in the auction, </a:t>
            </a:r>
            <a:r>
              <a:rPr lang="en-GB" altLang="en-US" dirty="0"/>
              <a:t>leading to a shortage in capacity. </a:t>
            </a:r>
            <a:r>
              <a:rPr lang="en-GB" altLang="en-US" dirty="0" smtClean="0"/>
              <a:t>In a severe situation this could lead to an auction that does not clear.  </a:t>
            </a:r>
          </a:p>
          <a:p>
            <a:pPr marL="0" indent="0">
              <a:buNone/>
            </a:pPr>
            <a:r>
              <a:rPr lang="en-GB" altLang="en-US" dirty="0" smtClean="0"/>
              <a:t>Under DECC’s original proposal, the forecast cost of new entry would need to be within </a:t>
            </a:r>
            <a:r>
              <a:rPr lang="en-GB" altLang="en-US" dirty="0" smtClean="0">
                <a:solidFill>
                  <a:srgbClr val="010000"/>
                </a:solidFill>
              </a:rPr>
              <a:t>11% of the average long-term forecast </a:t>
            </a:r>
            <a:r>
              <a:rPr lang="en-GB" altLang="en-US" dirty="0" smtClean="0"/>
              <a:t>in order for the equivalent bid to be within auction limits. With the 50% mixed PDC methodology this is increased to 21%.</a:t>
            </a:r>
            <a:endParaRPr lang="en-GB" altLang="en-US" dirty="0"/>
          </a:p>
        </p:txBody>
      </p:sp>
      <p:sp>
        <p:nvSpPr>
          <p:cNvPr id="7" name="Round Single Corner Rectangle 6"/>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0" name="TextBox 9"/>
          <p:cNvSpPr txBox="1"/>
          <p:nvPr/>
        </p:nvSpPr>
        <p:spPr>
          <a:xfrm>
            <a:off x="8820000" y="0"/>
            <a:ext cx="324000" cy="1800000"/>
          </a:xfrm>
          <a:prstGeom prst="rect">
            <a:avLst/>
          </a:prstGeom>
          <a:solidFill>
            <a:schemeClr val="accent3"/>
          </a:solidFill>
          <a:ln>
            <a:solidFill>
              <a:schemeClr val="accent3"/>
            </a:solidFill>
          </a:ln>
        </p:spPr>
        <p:txBody>
          <a:bodyPr vert="vert270" wrap="square" tIns="0" bIns="0" rtlCol="0" anchor="ctr">
            <a:noAutofit/>
          </a:bodyPr>
          <a:lstStyle/>
          <a:p>
            <a:pPr algn="ctr"/>
            <a:r>
              <a:rPr lang="en-GB" dirty="0" smtClean="0">
                <a:solidFill>
                  <a:schemeClr val="bg1"/>
                </a:solidFill>
              </a:rPr>
              <a:t>Forecast accuracy</a:t>
            </a:r>
            <a:endParaRPr lang="en-GB" dirty="0">
              <a:solidFill>
                <a:schemeClr val="bg1"/>
              </a:solidFill>
            </a:endParaRPr>
          </a:p>
        </p:txBody>
      </p:sp>
    </p:spTree>
    <p:extLst>
      <p:ext uri="{BB962C8B-B14F-4D97-AF65-F5344CB8AC3E}">
        <p14:creationId xmlns:p14="http://schemas.microsoft.com/office/powerpoint/2010/main" val="2556971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7"/>
          <p:cNvSpPr txBox="1">
            <a:spLocks noChangeArrowheads="1"/>
          </p:cNvSpPr>
          <p:nvPr/>
        </p:nvSpPr>
        <p:spPr bwMode="auto">
          <a:xfrm>
            <a:off x="3611563" y="1135740"/>
            <a:ext cx="4041775" cy="495300"/>
          </a:xfrm>
          <a:prstGeom prst="rect">
            <a:avLst/>
          </a:prstGeom>
          <a:solidFill>
            <a:schemeClr val="accent3"/>
          </a:solidFill>
          <a:ln w="9525">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smtClean="0">
                <a:solidFill>
                  <a:schemeClr val="bg1"/>
                </a:solidFill>
              </a:rPr>
              <a:t>Impact of forecast error (NPV 2020-2035) relative to base case</a:t>
            </a:r>
            <a:endParaRPr lang="en-GB" altLang="en-US" dirty="0">
              <a:solidFill>
                <a:schemeClr val="bg1"/>
              </a:solidFill>
            </a:endParaRPr>
          </a:p>
        </p:txBody>
      </p:sp>
      <p:sp>
        <p:nvSpPr>
          <p:cNvPr id="37894" name="Text Box 6"/>
          <p:cNvSpPr txBox="1">
            <a:spLocks noChangeArrowheads="1"/>
          </p:cNvSpPr>
          <p:nvPr/>
        </p:nvSpPr>
        <p:spPr bwMode="auto">
          <a:xfrm>
            <a:off x="468313" y="1126215"/>
            <a:ext cx="3036887" cy="500063"/>
          </a:xfrm>
          <a:prstGeom prst="rect">
            <a:avLst/>
          </a:prstGeom>
          <a:solidFill>
            <a:schemeClr val="accent3"/>
          </a:solidFill>
          <a:ln w="9525">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smtClean="0">
                <a:solidFill>
                  <a:schemeClr val="bg1"/>
                </a:solidFill>
              </a:rPr>
              <a:t>Sensitivity to forecast errors</a:t>
            </a:r>
            <a:endParaRPr lang="en-GB" altLang="en-US" dirty="0">
              <a:solidFill>
                <a:schemeClr val="bg1"/>
              </a:solidFill>
            </a:endParaRPr>
          </a:p>
        </p:txBody>
      </p:sp>
      <p:sp>
        <p:nvSpPr>
          <p:cNvPr id="37890" name="Rectangle 2"/>
          <p:cNvSpPr>
            <a:spLocks noGrp="1" noChangeArrowheads="1"/>
          </p:cNvSpPr>
          <p:nvPr>
            <p:ph type="title"/>
          </p:nvPr>
        </p:nvSpPr>
        <p:spPr>
          <a:xfrm>
            <a:off x="457200" y="222249"/>
            <a:ext cx="8305800" cy="903965"/>
          </a:xfrm>
        </p:spPr>
        <p:txBody>
          <a:bodyPr/>
          <a:lstStyle/>
          <a:p>
            <a:r>
              <a:rPr lang="en-GB" dirty="0" smtClean="0"/>
              <a:t>The results </a:t>
            </a:r>
            <a:r>
              <a:rPr lang="en-GB" dirty="0"/>
              <a:t>are sensitive to the accuracy of the forecast of future clearing </a:t>
            </a:r>
            <a:r>
              <a:rPr lang="en-GB" dirty="0" smtClean="0"/>
              <a:t>prices</a:t>
            </a:r>
            <a:endParaRPr lang="en-GB" altLang="en-US" dirty="0"/>
          </a:p>
        </p:txBody>
      </p:sp>
      <p:sp>
        <p:nvSpPr>
          <p:cNvPr id="37901" name="Rectangle 13"/>
          <p:cNvSpPr>
            <a:spLocks noChangeArrowheads="1"/>
          </p:cNvSpPr>
          <p:nvPr/>
        </p:nvSpPr>
        <p:spPr bwMode="auto">
          <a:xfrm>
            <a:off x="468313" y="1631040"/>
            <a:ext cx="3036887" cy="4117118"/>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400" dirty="0" smtClean="0"/>
              <a:t>The tables to the right show the efficiency gains and CM cost impacts for forecast errors relative to BAU (no PDC) using the base case scenario.</a:t>
            </a:r>
          </a:p>
          <a:p>
            <a:pPr marL="0" indent="0">
              <a:buNone/>
            </a:pPr>
            <a:r>
              <a:rPr lang="en-GB" altLang="en-US" sz="1400" dirty="0" smtClean="0"/>
              <a:t>Under DECC’s original consultation approach, an efficiency gain is only achieved when the forecast has no error.  Also there is not a clear trend between size of forecasting error and reduction in efficiency.  This is caused by cliff edges, beyond which the PDC has little effect.</a:t>
            </a:r>
          </a:p>
          <a:p>
            <a:pPr marL="0" indent="0">
              <a:buNone/>
            </a:pPr>
            <a:r>
              <a:rPr lang="en-GB" altLang="en-US" sz="1400" dirty="0" smtClean="0"/>
              <a:t>With 10% forecast error, the 50% and 10% PDC’s are less sensitive and incur lower efficiency costs.</a:t>
            </a:r>
          </a:p>
          <a:p>
            <a:pPr marL="0" indent="0">
              <a:buNone/>
            </a:pPr>
            <a:endParaRPr lang="en-GB" altLang="en-US" dirty="0"/>
          </a:p>
          <a:p>
            <a:pPr marL="0" indent="0">
              <a:buNone/>
            </a:pPr>
            <a:endParaRPr lang="en-GB" altLang="en-US" dirty="0"/>
          </a:p>
          <a:p>
            <a:pPr marL="0" indent="0">
              <a:buNone/>
            </a:pPr>
            <a:endParaRPr lang="en-GB" altLang="en-US" dirty="0" smtClean="0"/>
          </a:p>
          <a:p>
            <a:pPr marL="0" indent="0">
              <a:buNone/>
            </a:pPr>
            <a:endParaRPr lang="en-GB" altLang="en-US" dirty="0"/>
          </a:p>
          <a:p>
            <a:pPr marL="0" indent="0">
              <a:buNone/>
            </a:pPr>
            <a:endParaRPr lang="en-GB" altLang="en-US" dirty="0" smtClean="0"/>
          </a:p>
          <a:p>
            <a:pPr marL="0" indent="0">
              <a:buNone/>
            </a:pPr>
            <a:endParaRPr lang="en-GB" altLang="en-US" dirty="0"/>
          </a:p>
        </p:txBody>
      </p:sp>
      <p:graphicFrame>
        <p:nvGraphicFramePr>
          <p:cNvPr id="9" name="Table 8"/>
          <p:cNvGraphicFramePr>
            <a:graphicFrameLocks noGrp="1"/>
          </p:cNvGraphicFramePr>
          <p:nvPr>
            <p:extLst>
              <p:ext uri="{D42A27DB-BD31-4B8C-83A1-F6EECF244321}">
                <p14:modId xmlns:p14="http://schemas.microsoft.com/office/powerpoint/2010/main" val="2412057000"/>
              </p:ext>
            </p:extLst>
          </p:nvPr>
        </p:nvGraphicFramePr>
        <p:xfrm>
          <a:off x="3617912" y="1852211"/>
          <a:ext cx="4035424" cy="1134056"/>
        </p:xfrm>
        <a:graphic>
          <a:graphicData uri="http://schemas.openxmlformats.org/drawingml/2006/table">
            <a:tbl>
              <a:tblPr firstRow="1" bandRow="1">
                <a:tableStyleId>{F5AB1C69-6EDB-4FF4-983F-18BD219EF322}</a:tableStyleId>
              </a:tblPr>
              <a:tblGrid>
                <a:gridCol w="895529"/>
                <a:gridCol w="627979"/>
                <a:gridCol w="627979"/>
                <a:gridCol w="627979"/>
                <a:gridCol w="627979"/>
                <a:gridCol w="627979"/>
              </a:tblGrid>
              <a:tr h="398452">
                <a:tc>
                  <a:txBody>
                    <a:bodyPr/>
                    <a:lstStyle/>
                    <a:p>
                      <a:r>
                        <a:rPr lang="en-GB" sz="1200" dirty="0" smtClean="0"/>
                        <a:t>£m</a:t>
                      </a:r>
                      <a:endParaRPr lang="en-GB" sz="1200" dirty="0"/>
                    </a:p>
                  </a:txBody>
                  <a:tcPr/>
                </a:tc>
                <a:tc>
                  <a:txBody>
                    <a:bodyPr/>
                    <a:lstStyle/>
                    <a:p>
                      <a:r>
                        <a:rPr lang="en-GB" sz="1000" dirty="0" smtClean="0"/>
                        <a:t>10%</a:t>
                      </a:r>
                      <a:endParaRPr lang="en-GB" sz="1000" dirty="0"/>
                    </a:p>
                  </a:txBody>
                  <a:tcPr/>
                </a:tc>
                <a:tc>
                  <a:txBody>
                    <a:bodyPr/>
                    <a:lstStyle/>
                    <a:p>
                      <a:r>
                        <a:rPr lang="en-GB" sz="1000" dirty="0" smtClean="0"/>
                        <a:t>5%</a:t>
                      </a:r>
                      <a:endParaRPr lang="en-GB" sz="1000" dirty="0"/>
                    </a:p>
                  </a:txBody>
                  <a:tcPr/>
                </a:tc>
                <a:tc>
                  <a:txBody>
                    <a:bodyPr/>
                    <a:lstStyle/>
                    <a:p>
                      <a:r>
                        <a:rPr lang="en-GB" sz="1000" dirty="0" smtClean="0"/>
                        <a:t>No</a:t>
                      </a:r>
                      <a:r>
                        <a:rPr lang="en-GB" sz="1000" baseline="0" dirty="0" smtClean="0"/>
                        <a:t> error</a:t>
                      </a:r>
                      <a:endParaRPr lang="en-GB" sz="1000" dirty="0"/>
                    </a:p>
                  </a:txBody>
                  <a:tcPr/>
                </a:tc>
                <a:tc>
                  <a:txBody>
                    <a:bodyPr/>
                    <a:lstStyle/>
                    <a:p>
                      <a:r>
                        <a:rPr lang="en-GB" sz="1000" dirty="0" smtClean="0"/>
                        <a:t>-5%</a:t>
                      </a:r>
                      <a:endParaRPr lang="en-GB" sz="1000" dirty="0"/>
                    </a:p>
                  </a:txBody>
                  <a:tcPr/>
                </a:tc>
                <a:tc>
                  <a:txBody>
                    <a:bodyPr/>
                    <a:lstStyle/>
                    <a:p>
                      <a:r>
                        <a:rPr lang="en-GB" sz="1000" dirty="0" smtClean="0"/>
                        <a:t>-10%</a:t>
                      </a:r>
                      <a:endParaRPr lang="en-GB" sz="1000" dirty="0"/>
                    </a:p>
                  </a:txBody>
                  <a:tcPr/>
                </a:tc>
              </a:tr>
              <a:tr h="367802">
                <a:tc>
                  <a:txBody>
                    <a:bodyPr/>
                    <a:lstStyle/>
                    <a:p>
                      <a:r>
                        <a:rPr lang="en-GB" sz="900" dirty="0" smtClean="0"/>
                        <a:t>CM Payments</a:t>
                      </a:r>
                      <a:endParaRPr lang="en-GB" sz="900" dirty="0"/>
                    </a:p>
                  </a:txBody>
                  <a:tcPr/>
                </a:tc>
                <a:tc>
                  <a:txBody>
                    <a:bodyPr/>
                    <a:lstStyle/>
                    <a:p>
                      <a:pPr algn="ctr" rtl="0" fontAlgn="ctr"/>
                      <a:r>
                        <a:rPr lang="en-GB" sz="1100" b="1" u="none" strike="noStrike" dirty="0">
                          <a:solidFill>
                            <a:srgbClr val="00B050"/>
                          </a:solidFill>
                          <a:effectLst/>
                        </a:rPr>
                        <a:t>-1,613</a:t>
                      </a:r>
                      <a:endParaRPr lang="en-GB" sz="1100" b="1" i="0" u="none" strike="noStrike" dirty="0">
                        <a:solidFill>
                          <a:srgbClr val="00B050"/>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830</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1,327</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1,998</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4,688</a:t>
                      </a:r>
                      <a:endParaRPr lang="en-GB" sz="1100" b="1" i="0" u="none" strike="noStrike" dirty="0">
                        <a:solidFill>
                          <a:schemeClr val="accent1"/>
                        </a:solidFill>
                        <a:effectLst/>
                        <a:latin typeface="Arial"/>
                      </a:endParaRPr>
                    </a:p>
                  </a:txBody>
                  <a:tcPr marL="9525" marR="9525" marT="9525" marB="0" anchor="ctr"/>
                </a:tc>
              </a:tr>
              <a:tr h="367802">
                <a:tc>
                  <a:txBody>
                    <a:bodyPr/>
                    <a:lstStyle/>
                    <a:p>
                      <a:r>
                        <a:rPr lang="en-GB" sz="900" dirty="0" smtClean="0"/>
                        <a:t>Economic efficiency</a:t>
                      </a:r>
                      <a:endParaRPr lang="en-GB" sz="900" dirty="0"/>
                    </a:p>
                  </a:txBody>
                  <a:tcPr/>
                </a:tc>
                <a:tc>
                  <a:txBody>
                    <a:bodyPr/>
                    <a:lstStyle/>
                    <a:p>
                      <a:pPr algn="ctr" rtl="0" fontAlgn="ctr"/>
                      <a:r>
                        <a:rPr lang="en-GB" sz="1100" b="1" u="none" strike="noStrike" dirty="0">
                          <a:solidFill>
                            <a:schemeClr val="accent1"/>
                          </a:solidFill>
                          <a:effectLst/>
                        </a:rPr>
                        <a:t>-1,558</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-108</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rgbClr val="00B050"/>
                          </a:solidFill>
                          <a:effectLst/>
                        </a:rPr>
                        <a:t>209</a:t>
                      </a:r>
                      <a:endParaRPr lang="en-GB" sz="1100" b="1" i="0" u="none" strike="noStrike" dirty="0">
                        <a:solidFill>
                          <a:srgbClr val="00B050"/>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-922</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-72</a:t>
                      </a:r>
                      <a:endParaRPr lang="en-GB" sz="1100" b="1" i="0" u="none" strike="noStrike" dirty="0">
                        <a:solidFill>
                          <a:schemeClr val="accent1"/>
                        </a:solidFill>
                        <a:effectLst/>
                        <a:latin typeface="Arial"/>
                      </a:endParaRPr>
                    </a:p>
                  </a:txBody>
                  <a:tcPr marL="9525" marR="9525" marT="9525"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23717760"/>
              </p:ext>
            </p:extLst>
          </p:nvPr>
        </p:nvGraphicFramePr>
        <p:xfrm>
          <a:off x="3641729" y="3247908"/>
          <a:ext cx="4011609" cy="1097280"/>
        </p:xfrm>
        <a:graphic>
          <a:graphicData uri="http://schemas.openxmlformats.org/drawingml/2006/table">
            <a:tbl>
              <a:tblPr firstRow="1" bandRow="1">
                <a:tableStyleId>{F5AB1C69-6EDB-4FF4-983F-18BD219EF322}</a:tableStyleId>
              </a:tblPr>
              <a:tblGrid>
                <a:gridCol w="890244"/>
                <a:gridCol w="624273"/>
                <a:gridCol w="624273"/>
                <a:gridCol w="624273"/>
                <a:gridCol w="624273"/>
                <a:gridCol w="624273"/>
              </a:tblGrid>
              <a:tr h="354901">
                <a:tc>
                  <a:txBody>
                    <a:bodyPr/>
                    <a:lstStyle/>
                    <a:p>
                      <a:r>
                        <a:rPr lang="en-GB" sz="900" dirty="0" smtClean="0"/>
                        <a:t>£m</a:t>
                      </a:r>
                      <a:endParaRPr lang="en-GB" sz="900" dirty="0"/>
                    </a:p>
                  </a:txBody>
                  <a:tcPr/>
                </a:tc>
                <a:tc>
                  <a:txBody>
                    <a:bodyPr/>
                    <a:lstStyle/>
                    <a:p>
                      <a:r>
                        <a:rPr lang="en-GB" sz="900" dirty="0" smtClean="0"/>
                        <a:t>10%</a:t>
                      </a:r>
                      <a:endParaRPr lang="en-GB" sz="900" dirty="0"/>
                    </a:p>
                  </a:txBody>
                  <a:tcPr/>
                </a:tc>
                <a:tc>
                  <a:txBody>
                    <a:bodyPr/>
                    <a:lstStyle/>
                    <a:p>
                      <a:r>
                        <a:rPr lang="en-GB" sz="900" dirty="0" smtClean="0"/>
                        <a:t>5%</a:t>
                      </a:r>
                      <a:endParaRPr lang="en-GB" sz="900" dirty="0"/>
                    </a:p>
                  </a:txBody>
                  <a:tcPr/>
                </a:tc>
                <a:tc>
                  <a:txBody>
                    <a:bodyPr/>
                    <a:lstStyle/>
                    <a:p>
                      <a:r>
                        <a:rPr lang="en-GB" sz="900" dirty="0" smtClean="0"/>
                        <a:t>No</a:t>
                      </a:r>
                      <a:r>
                        <a:rPr lang="en-GB" sz="900" baseline="0" dirty="0" smtClean="0"/>
                        <a:t> error</a:t>
                      </a:r>
                      <a:endParaRPr lang="en-GB" sz="900" dirty="0"/>
                    </a:p>
                  </a:txBody>
                  <a:tcPr/>
                </a:tc>
                <a:tc>
                  <a:txBody>
                    <a:bodyPr/>
                    <a:lstStyle/>
                    <a:p>
                      <a:r>
                        <a:rPr lang="en-GB" sz="900" dirty="0" smtClean="0"/>
                        <a:t>-5%</a:t>
                      </a:r>
                      <a:endParaRPr lang="en-GB" sz="900" dirty="0"/>
                    </a:p>
                  </a:txBody>
                  <a:tcPr/>
                </a:tc>
                <a:tc>
                  <a:txBody>
                    <a:bodyPr/>
                    <a:lstStyle/>
                    <a:p>
                      <a:r>
                        <a:rPr lang="en-GB" sz="900" dirty="0" smtClean="0"/>
                        <a:t>-10%</a:t>
                      </a:r>
                      <a:endParaRPr lang="en-GB" sz="900" dirty="0"/>
                    </a:p>
                  </a:txBody>
                  <a:tcPr/>
                </a:tc>
              </a:tr>
              <a:tr h="354901">
                <a:tc>
                  <a:txBody>
                    <a:bodyPr/>
                    <a:lstStyle/>
                    <a:p>
                      <a:r>
                        <a:rPr lang="en-GB" sz="900" dirty="0" smtClean="0"/>
                        <a:t>CM Payments</a:t>
                      </a:r>
                      <a:endParaRPr lang="en-GB" sz="900" dirty="0"/>
                    </a:p>
                  </a:txBody>
                  <a:tcPr/>
                </a:tc>
                <a:tc>
                  <a:txBody>
                    <a:bodyPr/>
                    <a:lstStyle/>
                    <a:p>
                      <a:pPr algn="ctr" rtl="0" fontAlgn="ctr"/>
                      <a:r>
                        <a:rPr lang="en-GB" sz="1100" b="1" u="none" strike="noStrike" dirty="0">
                          <a:solidFill>
                            <a:srgbClr val="00B050"/>
                          </a:solidFill>
                          <a:effectLst/>
                        </a:rPr>
                        <a:t>-930</a:t>
                      </a:r>
                      <a:endParaRPr lang="en-GB" sz="1100" b="1" i="0" u="none" strike="noStrike" dirty="0">
                        <a:solidFill>
                          <a:srgbClr val="00B050"/>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1,142</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1,271</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rgbClr val="00B050"/>
                          </a:solidFill>
                          <a:effectLst/>
                        </a:rPr>
                        <a:t>-225</a:t>
                      </a:r>
                      <a:endParaRPr lang="en-GB" sz="1100" b="1" i="0" u="none" strike="noStrike" dirty="0">
                        <a:solidFill>
                          <a:srgbClr val="00B050"/>
                        </a:solidFill>
                        <a:effectLst/>
                        <a:latin typeface="Arial"/>
                      </a:endParaRPr>
                    </a:p>
                  </a:txBody>
                  <a:tcPr marL="9525" marR="9525" marT="9525" marB="0" anchor="ctr"/>
                </a:tc>
                <a:tc>
                  <a:txBody>
                    <a:bodyPr/>
                    <a:lstStyle/>
                    <a:p>
                      <a:pPr algn="ctr" rtl="0" fontAlgn="ctr"/>
                      <a:r>
                        <a:rPr lang="en-GB" sz="1100" b="1" u="none" strike="noStrike" dirty="0">
                          <a:solidFill>
                            <a:srgbClr val="00B050"/>
                          </a:solidFill>
                          <a:effectLst/>
                        </a:rPr>
                        <a:t>2,205</a:t>
                      </a:r>
                      <a:endParaRPr lang="en-GB" sz="1100" b="1" i="0" u="none" strike="noStrike" dirty="0">
                        <a:solidFill>
                          <a:srgbClr val="00B050"/>
                        </a:solidFill>
                        <a:effectLst/>
                        <a:latin typeface="Arial"/>
                      </a:endParaRPr>
                    </a:p>
                  </a:txBody>
                  <a:tcPr marL="9525" marR="9525" marT="9525" marB="0" anchor="ctr"/>
                </a:tc>
              </a:tr>
              <a:tr h="354901">
                <a:tc>
                  <a:txBody>
                    <a:bodyPr/>
                    <a:lstStyle/>
                    <a:p>
                      <a:r>
                        <a:rPr lang="en-GB" sz="900" dirty="0" smtClean="0"/>
                        <a:t>Economic efficiency</a:t>
                      </a:r>
                      <a:endParaRPr lang="en-GB" sz="900" dirty="0"/>
                    </a:p>
                  </a:txBody>
                  <a:tcPr/>
                </a:tc>
                <a:tc>
                  <a:txBody>
                    <a:bodyPr/>
                    <a:lstStyle/>
                    <a:p>
                      <a:pPr algn="ctr" rtl="0" fontAlgn="ctr"/>
                      <a:r>
                        <a:rPr lang="en-GB" sz="1100" b="1" u="none" strike="noStrike" dirty="0">
                          <a:solidFill>
                            <a:schemeClr val="accent1"/>
                          </a:solidFill>
                          <a:effectLst/>
                        </a:rPr>
                        <a:t>-1,327</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rgbClr val="00B050"/>
                          </a:solidFill>
                          <a:effectLst/>
                        </a:rPr>
                        <a:t>73</a:t>
                      </a:r>
                      <a:endParaRPr lang="en-GB" sz="1100" b="1" i="0" u="none" strike="noStrike" dirty="0">
                        <a:solidFill>
                          <a:srgbClr val="00B050"/>
                        </a:solidFill>
                        <a:effectLst/>
                        <a:latin typeface="Arial"/>
                      </a:endParaRPr>
                    </a:p>
                  </a:txBody>
                  <a:tcPr marL="9525" marR="9525" marT="9525" marB="0" anchor="ctr"/>
                </a:tc>
                <a:tc>
                  <a:txBody>
                    <a:bodyPr/>
                    <a:lstStyle/>
                    <a:p>
                      <a:pPr algn="ctr" rtl="0" fontAlgn="ctr"/>
                      <a:r>
                        <a:rPr lang="en-GB" sz="1100" b="1" u="none" strike="noStrike" dirty="0">
                          <a:solidFill>
                            <a:srgbClr val="00B050"/>
                          </a:solidFill>
                          <a:effectLst/>
                        </a:rPr>
                        <a:t>54</a:t>
                      </a:r>
                      <a:endParaRPr lang="en-GB" sz="1100" b="1" i="0" u="none" strike="noStrike" dirty="0">
                        <a:solidFill>
                          <a:srgbClr val="00B050"/>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-806</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208</a:t>
                      </a:r>
                      <a:endParaRPr lang="en-GB" sz="1100" b="1" i="0" u="none" strike="noStrike" dirty="0">
                        <a:solidFill>
                          <a:schemeClr val="accent1"/>
                        </a:solidFill>
                        <a:effectLst/>
                        <a:latin typeface="Arial"/>
                      </a:endParaRPr>
                    </a:p>
                  </a:txBody>
                  <a:tcPr marL="9525" marR="9525" marT="9525"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69312049"/>
              </p:ext>
            </p:extLst>
          </p:nvPr>
        </p:nvGraphicFramePr>
        <p:xfrm>
          <a:off x="3611560" y="4579514"/>
          <a:ext cx="4041778" cy="1103655"/>
        </p:xfrm>
        <a:graphic>
          <a:graphicData uri="http://schemas.openxmlformats.org/drawingml/2006/table">
            <a:tbl>
              <a:tblPr firstRow="1" bandRow="1">
                <a:tableStyleId>{F5AB1C69-6EDB-4FF4-983F-18BD219EF322}</a:tableStyleId>
              </a:tblPr>
              <a:tblGrid>
                <a:gridCol w="896938"/>
                <a:gridCol w="628968"/>
                <a:gridCol w="628968"/>
                <a:gridCol w="628968"/>
                <a:gridCol w="628968"/>
                <a:gridCol w="628968"/>
              </a:tblGrid>
              <a:tr h="367885">
                <a:tc>
                  <a:txBody>
                    <a:bodyPr/>
                    <a:lstStyle/>
                    <a:p>
                      <a:r>
                        <a:rPr lang="en-GB" sz="900" dirty="0" smtClean="0"/>
                        <a:t>£m</a:t>
                      </a:r>
                      <a:endParaRPr lang="en-GB" sz="900" dirty="0"/>
                    </a:p>
                  </a:txBody>
                  <a:tcPr/>
                </a:tc>
                <a:tc>
                  <a:txBody>
                    <a:bodyPr/>
                    <a:lstStyle/>
                    <a:p>
                      <a:r>
                        <a:rPr lang="en-GB" sz="900" dirty="0" smtClean="0"/>
                        <a:t>10%</a:t>
                      </a:r>
                      <a:endParaRPr lang="en-GB" sz="900" dirty="0"/>
                    </a:p>
                  </a:txBody>
                  <a:tcPr/>
                </a:tc>
                <a:tc>
                  <a:txBody>
                    <a:bodyPr/>
                    <a:lstStyle/>
                    <a:p>
                      <a:r>
                        <a:rPr lang="en-GB" sz="900" dirty="0" smtClean="0"/>
                        <a:t>5%</a:t>
                      </a:r>
                      <a:endParaRPr lang="en-GB" sz="900" dirty="0"/>
                    </a:p>
                  </a:txBody>
                  <a:tcPr/>
                </a:tc>
                <a:tc>
                  <a:txBody>
                    <a:bodyPr/>
                    <a:lstStyle/>
                    <a:p>
                      <a:r>
                        <a:rPr lang="en-GB" sz="900" dirty="0" smtClean="0"/>
                        <a:t>No</a:t>
                      </a:r>
                      <a:r>
                        <a:rPr lang="en-GB" sz="900" baseline="0" dirty="0" smtClean="0"/>
                        <a:t> error</a:t>
                      </a:r>
                      <a:endParaRPr lang="en-GB" sz="900" dirty="0"/>
                    </a:p>
                  </a:txBody>
                  <a:tcPr/>
                </a:tc>
                <a:tc>
                  <a:txBody>
                    <a:bodyPr/>
                    <a:lstStyle/>
                    <a:p>
                      <a:r>
                        <a:rPr lang="en-GB" sz="900" dirty="0" smtClean="0"/>
                        <a:t>-5%</a:t>
                      </a:r>
                      <a:endParaRPr lang="en-GB" sz="900" dirty="0"/>
                    </a:p>
                  </a:txBody>
                  <a:tcPr/>
                </a:tc>
                <a:tc>
                  <a:txBody>
                    <a:bodyPr/>
                    <a:lstStyle/>
                    <a:p>
                      <a:r>
                        <a:rPr lang="en-GB" sz="900" dirty="0" smtClean="0"/>
                        <a:t>-10%</a:t>
                      </a:r>
                      <a:endParaRPr lang="en-GB" sz="900" dirty="0"/>
                    </a:p>
                  </a:txBody>
                  <a:tcPr/>
                </a:tc>
              </a:tr>
              <a:tr h="367885">
                <a:tc>
                  <a:txBody>
                    <a:bodyPr/>
                    <a:lstStyle/>
                    <a:p>
                      <a:r>
                        <a:rPr lang="en-GB" sz="900" dirty="0" smtClean="0"/>
                        <a:t>CM Payments</a:t>
                      </a:r>
                      <a:endParaRPr lang="en-GB" sz="900" dirty="0"/>
                    </a:p>
                  </a:txBody>
                  <a:tcPr/>
                </a:tc>
                <a:tc>
                  <a:txBody>
                    <a:bodyPr/>
                    <a:lstStyle/>
                    <a:p>
                      <a:pPr algn="ctr" rtl="0" fontAlgn="ctr"/>
                      <a:r>
                        <a:rPr lang="en-GB" sz="1100" b="1" u="none" strike="noStrike" dirty="0">
                          <a:solidFill>
                            <a:srgbClr val="00B050"/>
                          </a:solidFill>
                          <a:effectLst/>
                        </a:rPr>
                        <a:t>-654</a:t>
                      </a:r>
                      <a:endParaRPr lang="en-GB" sz="1100" b="1" i="0" u="none" strike="noStrike" dirty="0">
                        <a:solidFill>
                          <a:srgbClr val="00B050"/>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434</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1,028</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37</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1,085</a:t>
                      </a:r>
                      <a:endParaRPr lang="en-GB" sz="1100" b="1" i="0" u="none" strike="noStrike" dirty="0">
                        <a:solidFill>
                          <a:schemeClr val="accent1"/>
                        </a:solidFill>
                        <a:effectLst/>
                        <a:latin typeface="Arial"/>
                      </a:endParaRPr>
                    </a:p>
                  </a:txBody>
                  <a:tcPr marL="9525" marR="9525" marT="9525" marB="0" anchor="ctr"/>
                </a:tc>
              </a:tr>
              <a:tr h="367885">
                <a:tc>
                  <a:txBody>
                    <a:bodyPr/>
                    <a:lstStyle/>
                    <a:p>
                      <a:r>
                        <a:rPr lang="en-GB" sz="900" dirty="0" smtClean="0"/>
                        <a:t>Economic efficiency</a:t>
                      </a:r>
                      <a:endParaRPr lang="en-GB" sz="900" dirty="0"/>
                    </a:p>
                  </a:txBody>
                  <a:tcPr/>
                </a:tc>
                <a:tc>
                  <a:txBody>
                    <a:bodyPr/>
                    <a:lstStyle/>
                    <a:p>
                      <a:pPr algn="ctr" rtl="0" fontAlgn="ctr"/>
                      <a:r>
                        <a:rPr lang="en-GB" sz="1100" b="1" u="none" strike="noStrike" dirty="0">
                          <a:solidFill>
                            <a:schemeClr val="accent1"/>
                          </a:solidFill>
                          <a:effectLst/>
                        </a:rPr>
                        <a:t>-1,098</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-82</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rgbClr val="00B050"/>
                          </a:solidFill>
                          <a:effectLst/>
                        </a:rPr>
                        <a:t>20</a:t>
                      </a:r>
                      <a:endParaRPr lang="en-GB" sz="1100" b="1" i="0" u="none" strike="noStrike" dirty="0">
                        <a:solidFill>
                          <a:srgbClr val="00B050"/>
                        </a:solidFill>
                        <a:effectLst/>
                        <a:latin typeface="Arial"/>
                      </a:endParaRPr>
                    </a:p>
                  </a:txBody>
                  <a:tcPr marL="9525" marR="9525" marT="9525" marB="0" anchor="ctr"/>
                </a:tc>
                <a:tc>
                  <a:txBody>
                    <a:bodyPr/>
                    <a:lstStyle/>
                    <a:p>
                      <a:pPr algn="ctr" rtl="0" fontAlgn="ctr"/>
                      <a:r>
                        <a:rPr lang="en-GB" sz="1100" b="1" u="none" strike="noStrike" dirty="0">
                          <a:solidFill>
                            <a:schemeClr val="accent1"/>
                          </a:solidFill>
                          <a:effectLst/>
                        </a:rPr>
                        <a:t>-1,011</a:t>
                      </a:r>
                      <a:endParaRPr lang="en-GB" sz="1100" b="1" i="0" u="none" strike="noStrike" dirty="0">
                        <a:solidFill>
                          <a:schemeClr val="accent1"/>
                        </a:solidFill>
                        <a:effectLst/>
                        <a:latin typeface="Arial"/>
                      </a:endParaRPr>
                    </a:p>
                  </a:txBody>
                  <a:tcPr marL="9525" marR="9525" marT="9525" marB="0" anchor="ctr"/>
                </a:tc>
                <a:tc>
                  <a:txBody>
                    <a:bodyPr/>
                    <a:lstStyle/>
                    <a:p>
                      <a:pPr algn="ctr" rtl="0" fontAlgn="ctr"/>
                      <a:r>
                        <a:rPr lang="en-GB" sz="1100" b="1" u="none" strike="noStrike" dirty="0">
                          <a:solidFill>
                            <a:srgbClr val="00B050"/>
                          </a:solidFill>
                          <a:effectLst/>
                        </a:rPr>
                        <a:t>14</a:t>
                      </a:r>
                      <a:endParaRPr lang="en-GB" sz="1100" b="1" i="0" u="none" strike="noStrike" dirty="0">
                        <a:solidFill>
                          <a:srgbClr val="00B050"/>
                        </a:solidFill>
                        <a:effectLst/>
                        <a:latin typeface="Arial"/>
                      </a:endParaRPr>
                    </a:p>
                  </a:txBody>
                  <a:tcPr marL="9525" marR="9525" marT="9525" marB="0" anchor="ctr"/>
                </a:tc>
              </a:tr>
            </a:tbl>
          </a:graphicData>
        </a:graphic>
      </p:graphicFrame>
      <p:sp>
        <p:nvSpPr>
          <p:cNvPr id="13" name="TextBox 12"/>
          <p:cNvSpPr txBox="1"/>
          <p:nvPr/>
        </p:nvSpPr>
        <p:spPr>
          <a:xfrm>
            <a:off x="3611562" y="1631040"/>
            <a:ext cx="4041775" cy="276999"/>
          </a:xfrm>
          <a:prstGeom prst="rect">
            <a:avLst/>
          </a:prstGeom>
          <a:noFill/>
        </p:spPr>
        <p:txBody>
          <a:bodyPr wrap="square" rtlCol="0">
            <a:spAutoFit/>
          </a:bodyPr>
          <a:lstStyle/>
          <a:p>
            <a:r>
              <a:rPr lang="en-GB" sz="1200" b="1" dirty="0" smtClean="0"/>
              <a:t>Cost equivalence of a single contract PDC</a:t>
            </a:r>
            <a:endParaRPr lang="en-GB" sz="1200" b="1" dirty="0"/>
          </a:p>
        </p:txBody>
      </p:sp>
      <p:sp>
        <p:nvSpPr>
          <p:cNvPr id="14" name="TextBox 13"/>
          <p:cNvSpPr txBox="1"/>
          <p:nvPr/>
        </p:nvSpPr>
        <p:spPr>
          <a:xfrm>
            <a:off x="3611562" y="3007922"/>
            <a:ext cx="3581400" cy="276999"/>
          </a:xfrm>
          <a:prstGeom prst="rect">
            <a:avLst/>
          </a:prstGeom>
          <a:noFill/>
        </p:spPr>
        <p:txBody>
          <a:bodyPr wrap="square" rtlCol="0">
            <a:spAutoFit/>
          </a:bodyPr>
          <a:lstStyle/>
          <a:p>
            <a:r>
              <a:rPr lang="en-GB" sz="1200" b="1" dirty="0" smtClean="0"/>
              <a:t>50% PDC Methodology</a:t>
            </a:r>
            <a:endParaRPr lang="en-GB" sz="1200" b="1" dirty="0"/>
          </a:p>
        </p:txBody>
      </p:sp>
      <p:sp>
        <p:nvSpPr>
          <p:cNvPr id="15" name="TextBox 14"/>
          <p:cNvSpPr txBox="1"/>
          <p:nvPr/>
        </p:nvSpPr>
        <p:spPr>
          <a:xfrm>
            <a:off x="3611563" y="4302515"/>
            <a:ext cx="3581400" cy="276999"/>
          </a:xfrm>
          <a:prstGeom prst="rect">
            <a:avLst/>
          </a:prstGeom>
          <a:noFill/>
        </p:spPr>
        <p:txBody>
          <a:bodyPr wrap="square" rtlCol="0">
            <a:spAutoFit/>
          </a:bodyPr>
          <a:lstStyle/>
          <a:p>
            <a:r>
              <a:rPr lang="en-GB" sz="1200" b="1" dirty="0"/>
              <a:t>1</a:t>
            </a:r>
            <a:r>
              <a:rPr lang="en-GB" sz="1200" b="1" dirty="0" smtClean="0"/>
              <a:t>0% PDC Methodology</a:t>
            </a:r>
            <a:endParaRPr lang="en-GB" sz="1200" b="1" dirty="0"/>
          </a:p>
        </p:txBody>
      </p:sp>
      <p:sp>
        <p:nvSpPr>
          <p:cNvPr id="16" name="Round Single Corner Rectangle 15"/>
          <p:cNvSpPr/>
          <p:nvPr/>
        </p:nvSpPr>
        <p:spPr bwMode="auto">
          <a:xfrm flipH="1" flipV="1">
            <a:off x="8820150" y="0"/>
            <a:ext cx="323850" cy="1800000"/>
          </a:xfrm>
          <a:prstGeom prst="round1Rect">
            <a:avLst/>
          </a:prstGeom>
          <a:solidFill>
            <a:schemeClr val="tx2"/>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7" name="TextBox 16"/>
          <p:cNvSpPr txBox="1"/>
          <p:nvPr/>
        </p:nvSpPr>
        <p:spPr>
          <a:xfrm>
            <a:off x="8820000" y="0"/>
            <a:ext cx="324000" cy="1800000"/>
          </a:xfrm>
          <a:prstGeom prst="rect">
            <a:avLst/>
          </a:prstGeom>
          <a:solidFill>
            <a:schemeClr val="accent3"/>
          </a:solidFill>
        </p:spPr>
        <p:txBody>
          <a:bodyPr vert="vert270" wrap="square" tIns="0" bIns="0" rtlCol="0" anchor="ctr">
            <a:noAutofit/>
          </a:bodyPr>
          <a:lstStyle/>
          <a:p>
            <a:pPr algn="ctr"/>
            <a:r>
              <a:rPr lang="en-GB" dirty="0" smtClean="0">
                <a:solidFill>
                  <a:schemeClr val="bg1"/>
                </a:solidFill>
              </a:rPr>
              <a:t>Forecast accuracy</a:t>
            </a:r>
            <a:endParaRPr lang="en-GB" dirty="0">
              <a:solidFill>
                <a:schemeClr val="bg1"/>
              </a:solidFill>
            </a:endParaRPr>
          </a:p>
        </p:txBody>
      </p:sp>
      <p:sp>
        <p:nvSpPr>
          <p:cNvPr id="19" name="Rectangle 18"/>
          <p:cNvSpPr/>
          <p:nvPr/>
        </p:nvSpPr>
        <p:spPr bwMode="auto">
          <a:xfrm>
            <a:off x="468313" y="5844347"/>
            <a:ext cx="8351837" cy="569449"/>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kumimoji="0" lang="en-GB" sz="1400" b="0" i="0" u="none" strike="noStrike" cap="none" normalizeH="0" baseline="0" dirty="0" smtClean="0">
                <a:ln>
                  <a:noFill/>
                </a:ln>
                <a:solidFill>
                  <a:schemeClr val="tx1"/>
                </a:solidFill>
                <a:effectLst/>
                <a:latin typeface="Arial" charset="0"/>
                <a:ea typeface="굴림" pitchFamily="50" charset="-127"/>
              </a:rPr>
              <a:t>The efficiency gains when the forecast is correct reduce</a:t>
            </a:r>
            <a:r>
              <a:rPr kumimoji="0" lang="en-GB" sz="1400" b="0" i="0" u="none" strike="noStrike" cap="none" normalizeH="0" dirty="0" smtClean="0">
                <a:ln>
                  <a:noFill/>
                </a:ln>
                <a:solidFill>
                  <a:schemeClr val="tx1"/>
                </a:solidFill>
                <a:effectLst/>
                <a:latin typeface="Arial" charset="0"/>
                <a:ea typeface="굴림" pitchFamily="50" charset="-127"/>
              </a:rPr>
              <a:t> significantly with reduced sensitivity. However, the economic efficiency cost of an incorrect forecast is also reduced.</a:t>
            </a:r>
            <a:endParaRPr kumimoji="0" lang="en-GB" sz="1400" b="0" i="0" u="none" strike="noStrike" cap="none" normalizeH="0" baseline="0" dirty="0" smtClean="0">
              <a:ln>
                <a:noFill/>
              </a:ln>
              <a:solidFill>
                <a:schemeClr val="tx1"/>
              </a:solidFill>
              <a:effectLst/>
              <a:latin typeface="Arial" charset="0"/>
              <a:ea typeface="굴림" pitchFamily="50" charset="-127"/>
            </a:endParaRPr>
          </a:p>
        </p:txBody>
      </p:sp>
      <p:sp>
        <p:nvSpPr>
          <p:cNvPr id="20" name="Isosceles Triangle 19"/>
          <p:cNvSpPr/>
          <p:nvPr/>
        </p:nvSpPr>
        <p:spPr bwMode="auto">
          <a:xfrm>
            <a:off x="5814914" y="5645720"/>
            <a:ext cx="611286" cy="204877"/>
          </a:xfrm>
          <a:prstGeom prst="triangl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1" name="Rectangle 20"/>
          <p:cNvSpPr/>
          <p:nvPr/>
        </p:nvSpPr>
        <p:spPr bwMode="auto">
          <a:xfrm>
            <a:off x="7697638" y="3146421"/>
            <a:ext cx="1446362" cy="2601737"/>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buNone/>
            </a:pPr>
            <a:r>
              <a:rPr lang="en-GB" altLang="en-US" sz="1200" dirty="0"/>
              <a:t>For the 10% and 50% </a:t>
            </a:r>
            <a:r>
              <a:rPr lang="en-GB" altLang="en-US" sz="1200" dirty="0" smtClean="0"/>
              <a:t>PDCs, </a:t>
            </a:r>
            <a:r>
              <a:rPr lang="en-GB" altLang="en-US" sz="1200" dirty="0"/>
              <a:t>errors in the forecast of -10% actually improve </a:t>
            </a:r>
            <a:r>
              <a:rPr lang="en-GB" altLang="en-US" sz="1200" dirty="0" smtClean="0"/>
              <a:t>efficiency, as this results in similar adjustments to bids as would have occurred under a fully sensitive PDC with perfect forecasting.</a:t>
            </a:r>
            <a:endParaRPr lang="en-GB" altLang="en-US" sz="1200" dirty="0"/>
          </a:p>
        </p:txBody>
      </p:sp>
      <p:sp>
        <p:nvSpPr>
          <p:cNvPr id="22" name="Isosceles Triangle 21"/>
          <p:cNvSpPr/>
          <p:nvPr/>
        </p:nvSpPr>
        <p:spPr bwMode="auto">
          <a:xfrm rot="16200000">
            <a:off x="7414425" y="5364830"/>
            <a:ext cx="356902" cy="204877"/>
          </a:xfrm>
          <a:prstGeom prst="triangl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3" name="Isosceles Triangle 22"/>
          <p:cNvSpPr/>
          <p:nvPr/>
        </p:nvSpPr>
        <p:spPr bwMode="auto">
          <a:xfrm rot="16200000">
            <a:off x="7438987" y="4066645"/>
            <a:ext cx="356902" cy="204877"/>
          </a:xfrm>
          <a:prstGeom prst="triangl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4" name="Rectangle 23"/>
          <p:cNvSpPr/>
          <p:nvPr/>
        </p:nvSpPr>
        <p:spPr bwMode="auto">
          <a:xfrm>
            <a:off x="7695315" y="2082221"/>
            <a:ext cx="1446362" cy="925701"/>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buNone/>
            </a:pPr>
            <a:r>
              <a:rPr lang="en-GB" altLang="en-US" sz="1200" dirty="0" smtClean="0"/>
              <a:t>Significant effects on CM costs without efficiency gains</a:t>
            </a:r>
            <a:endParaRPr lang="en-GB" altLang="en-US" sz="1200" dirty="0"/>
          </a:p>
        </p:txBody>
      </p:sp>
      <p:sp>
        <p:nvSpPr>
          <p:cNvPr id="25" name="Isosceles Triangle 24"/>
          <p:cNvSpPr/>
          <p:nvPr/>
        </p:nvSpPr>
        <p:spPr bwMode="auto">
          <a:xfrm rot="16200000">
            <a:off x="7438988" y="2340745"/>
            <a:ext cx="356902" cy="204877"/>
          </a:xfrm>
          <a:prstGeom prst="triangl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3706908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PDC will itself affect future prices, often leading to internal inconsistency or undesirable outcomes</a:t>
            </a:r>
            <a:endParaRPr lang="en-GB" dirty="0"/>
          </a:p>
        </p:txBody>
      </p:sp>
      <p:sp>
        <p:nvSpPr>
          <p:cNvPr id="8" name="Text Box 6"/>
          <p:cNvSpPr txBox="1">
            <a:spLocks noChangeArrowheads="1"/>
          </p:cNvSpPr>
          <p:nvPr/>
        </p:nvSpPr>
        <p:spPr bwMode="auto">
          <a:xfrm>
            <a:off x="468312" y="1126215"/>
            <a:ext cx="8180387" cy="500063"/>
          </a:xfrm>
          <a:prstGeom prst="rect">
            <a:avLst/>
          </a:prstGeom>
          <a:solidFill>
            <a:schemeClr val="accent2"/>
          </a:solidFill>
          <a:ln w="9525">
            <a:solidFill>
              <a:schemeClr val="bg2"/>
            </a:solidFill>
            <a:miter lim="800000"/>
            <a:headEnd/>
            <a:tailEnd/>
          </a:ln>
          <a:effectLst/>
          <a:extLst/>
        </p:spPr>
        <p:txBody>
          <a:bodyPr anchor="ctr"/>
          <a:lstStyle/>
          <a:p>
            <a:pPr eaLnBrk="0" hangingPunct="0">
              <a:spcBef>
                <a:spcPct val="50000"/>
              </a:spcBef>
              <a:spcAft>
                <a:spcPct val="0"/>
              </a:spcAft>
              <a:buClrTx/>
            </a:pPr>
            <a:r>
              <a:rPr lang="en-GB" altLang="en-US" dirty="0" smtClean="0"/>
              <a:t>Issue</a:t>
            </a:r>
            <a:endParaRPr lang="en-GB" altLang="en-US" dirty="0"/>
          </a:p>
        </p:txBody>
      </p:sp>
      <p:sp>
        <p:nvSpPr>
          <p:cNvPr id="9" name="Rectangle 13"/>
          <p:cNvSpPr>
            <a:spLocks noChangeArrowheads="1"/>
          </p:cNvSpPr>
          <p:nvPr/>
        </p:nvSpPr>
        <p:spPr bwMode="auto">
          <a:xfrm>
            <a:off x="468312" y="1631040"/>
            <a:ext cx="8180388" cy="135346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400" dirty="0"/>
              <a:t>In other markets and areas </a:t>
            </a:r>
            <a:r>
              <a:rPr lang="en-GB" altLang="en-US" sz="1400" dirty="0" smtClean="0"/>
              <a:t>where PDCs </a:t>
            </a:r>
            <a:r>
              <a:rPr lang="en-GB" altLang="en-US" sz="1400" dirty="0"/>
              <a:t>have been applied the forward price projection has been largely independent of the price forecast.  With the capacity auction the future value of capacity can be </a:t>
            </a:r>
            <a:r>
              <a:rPr lang="en-GB" altLang="en-US" sz="1400" dirty="0" smtClean="0"/>
              <a:t>materially </a:t>
            </a:r>
            <a:r>
              <a:rPr lang="en-GB" altLang="en-US" sz="1400" dirty="0"/>
              <a:t>affected by the design of </a:t>
            </a:r>
            <a:r>
              <a:rPr lang="en-GB" altLang="en-US" sz="1400" dirty="0" smtClean="0"/>
              <a:t>the PDC; </a:t>
            </a:r>
            <a:r>
              <a:rPr lang="en-GB" altLang="en-US" sz="1400" dirty="0"/>
              <a:t>both due to changes </a:t>
            </a:r>
            <a:r>
              <a:rPr lang="en-GB" altLang="en-US" sz="1400" dirty="0" smtClean="0"/>
              <a:t>in:</a:t>
            </a:r>
          </a:p>
          <a:p>
            <a:pPr marL="0" indent="0">
              <a:buNone/>
            </a:pPr>
            <a:r>
              <a:rPr lang="en-GB" altLang="en-US" sz="1400" b="1" dirty="0" smtClean="0"/>
              <a:t>1.) Price, and</a:t>
            </a:r>
          </a:p>
          <a:p>
            <a:pPr marL="0" indent="0">
              <a:buNone/>
            </a:pPr>
            <a:r>
              <a:rPr lang="en-GB" altLang="en-US" sz="1400" b="1" dirty="0" smtClean="0"/>
              <a:t>2.) Capacity</a:t>
            </a:r>
            <a:endParaRPr lang="en-GB" altLang="en-US" sz="1400" b="1" dirty="0"/>
          </a:p>
          <a:p>
            <a:pPr marL="0" indent="0">
              <a:buNone/>
            </a:pPr>
            <a:endParaRPr lang="en-GB" altLang="en-US" sz="1400" b="1" dirty="0" smtClean="0"/>
          </a:p>
          <a:p>
            <a:pPr marL="0" indent="0">
              <a:buNone/>
            </a:pPr>
            <a:endParaRPr lang="en-GB" altLang="en-US" sz="1200" dirty="0" smtClean="0"/>
          </a:p>
        </p:txBody>
      </p:sp>
      <p:sp>
        <p:nvSpPr>
          <p:cNvPr id="5" name="Round Single Corner Rectangle 4"/>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6" name="TextBox 5"/>
          <p:cNvSpPr txBox="1"/>
          <p:nvPr/>
        </p:nvSpPr>
        <p:spPr>
          <a:xfrm>
            <a:off x="8820000" y="0"/>
            <a:ext cx="324000" cy="1800000"/>
          </a:xfrm>
          <a:prstGeom prst="rect">
            <a:avLst/>
          </a:prstGeom>
          <a:solidFill>
            <a:schemeClr val="accent2"/>
          </a:solidFill>
          <a:ln>
            <a:solidFill>
              <a:schemeClr val="accent2"/>
            </a:solidFill>
          </a:ln>
        </p:spPr>
        <p:txBody>
          <a:bodyPr vert="vert270" wrap="square" tIns="0" bIns="0" rtlCol="0" anchor="ctr">
            <a:noAutofit/>
          </a:bodyPr>
          <a:lstStyle/>
          <a:p>
            <a:pPr algn="ctr"/>
            <a:r>
              <a:rPr lang="en-GB" dirty="0" smtClean="0">
                <a:solidFill>
                  <a:schemeClr val="bg1"/>
                </a:solidFill>
              </a:rPr>
              <a:t>Endogeneity</a:t>
            </a:r>
            <a:endParaRPr lang="en-GB" dirty="0">
              <a:solidFill>
                <a:schemeClr val="bg1"/>
              </a:solidFill>
            </a:endParaRPr>
          </a:p>
        </p:txBody>
      </p:sp>
      <p:sp>
        <p:nvSpPr>
          <p:cNvPr id="10" name="Rectangle 13"/>
          <p:cNvSpPr>
            <a:spLocks noChangeArrowheads="1"/>
          </p:cNvSpPr>
          <p:nvPr/>
        </p:nvSpPr>
        <p:spPr bwMode="auto">
          <a:xfrm>
            <a:off x="468311" y="3136901"/>
            <a:ext cx="8180388" cy="3055556"/>
          </a:xfrm>
          <a:prstGeom prst="rect">
            <a:avLst/>
          </a:prstGeom>
          <a:solidFill>
            <a:schemeClr val="bg2"/>
          </a:solidFill>
          <a:ln w="9525">
            <a:noFill/>
            <a:miter lim="800000"/>
            <a:headEnd/>
            <a:tailEnd/>
          </a:ln>
          <a:effectLst/>
          <a:extLst/>
        </p:spPr>
        <p:txBody>
          <a:bodyPr/>
          <a:lstStyle/>
          <a:p>
            <a:pPr>
              <a:buClr>
                <a:srgbClr val="E83F35"/>
              </a:buClr>
              <a:buFont typeface="Arial" charset="0"/>
              <a:buNone/>
            </a:pPr>
            <a:r>
              <a:rPr lang="en-GB" altLang="en-US" sz="1400" b="1" dirty="0"/>
              <a:t>1</a:t>
            </a:r>
            <a:r>
              <a:rPr lang="en-GB" altLang="en-US" sz="1400" b="1" dirty="0" smtClean="0"/>
              <a:t>.) </a:t>
            </a:r>
            <a:r>
              <a:rPr lang="en-GB" altLang="en-US" sz="1400" b="1" dirty="0"/>
              <a:t>Factors that affect the future prices:</a:t>
            </a:r>
          </a:p>
          <a:p>
            <a:pPr>
              <a:buClr>
                <a:srgbClr val="E83F35"/>
              </a:buClr>
              <a:buFont typeface="Arial" charset="0"/>
              <a:buNone/>
            </a:pPr>
            <a:r>
              <a:rPr lang="en-GB" altLang="en-US" sz="1400" dirty="0"/>
              <a:t>In the future the prices of the auction will be set by the given </a:t>
            </a:r>
            <a:r>
              <a:rPr lang="en-GB" altLang="en-US" sz="1400" dirty="0" smtClean="0"/>
              <a:t>PDC </a:t>
            </a:r>
            <a:r>
              <a:rPr lang="en-GB" altLang="en-US" sz="1400" dirty="0"/>
              <a:t>methodology and this must be taken into account in the future forecast.  This effect makes a future forecast difficult to create as the forecast itself becomes an input into the price forecasting methodology.</a:t>
            </a:r>
          </a:p>
          <a:p>
            <a:pPr>
              <a:buClr>
                <a:srgbClr val="E83F35"/>
              </a:buClr>
              <a:buFont typeface="Arial" charset="0"/>
              <a:buNone/>
            </a:pPr>
            <a:r>
              <a:rPr lang="en-GB" altLang="en-US" sz="1400" dirty="0"/>
              <a:t>This can normally be addressed from a modelling perspective by finding a steady state solution.  A simplified example of this can be found in the appendix.  However, </a:t>
            </a:r>
            <a:r>
              <a:rPr lang="en-GB" altLang="en-US" sz="1400" dirty="0" smtClean="0"/>
              <a:t>due </a:t>
            </a:r>
            <a:r>
              <a:rPr lang="en-GB" altLang="en-US" sz="1400" dirty="0"/>
              <a:t>to the integer nature of the power system there are situations in which a solution may not exist. This is seen in a number of modelling results where a set of outcomes cannot be derived that is consistent with the forecasts used in the </a:t>
            </a:r>
            <a:r>
              <a:rPr lang="en-GB" altLang="en-US" sz="1400" dirty="0" smtClean="0"/>
              <a:t>PDC.</a:t>
            </a:r>
            <a:endParaRPr lang="en-GB" altLang="en-US" sz="1400" dirty="0"/>
          </a:p>
          <a:p>
            <a:pPr>
              <a:buClr>
                <a:srgbClr val="E83F35"/>
              </a:buClr>
              <a:buFont typeface="Arial" charset="0"/>
              <a:buNone/>
            </a:pPr>
            <a:r>
              <a:rPr lang="en-GB" altLang="en-US" sz="1400" dirty="0"/>
              <a:t>This effect can also add volatility to CM clearing </a:t>
            </a:r>
            <a:r>
              <a:rPr lang="en-GB" altLang="en-US" sz="1400" dirty="0" smtClean="0"/>
              <a:t>prices, </a:t>
            </a:r>
            <a:r>
              <a:rPr lang="en-GB" altLang="en-US" sz="1400" dirty="0"/>
              <a:t>as forecasts that are too low lead to potentially disproportionately high clearing prices and visa versa.</a:t>
            </a:r>
          </a:p>
        </p:txBody>
      </p:sp>
    </p:spTree>
    <p:extLst>
      <p:ext uri="{BB962C8B-B14F-4D97-AF65-F5344CB8AC3E}">
        <p14:creationId xmlns:p14="http://schemas.microsoft.com/office/powerpoint/2010/main" val="3199322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PDC will itself affect future prices, often leading to internal inconsistency or undesirable outcomes (2)</a:t>
            </a:r>
            <a:endParaRPr lang="en-GB" dirty="0"/>
          </a:p>
        </p:txBody>
      </p:sp>
      <p:sp>
        <p:nvSpPr>
          <p:cNvPr id="5" name="Round Single Corner Rectangle 4"/>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6" name="TextBox 5"/>
          <p:cNvSpPr txBox="1"/>
          <p:nvPr/>
        </p:nvSpPr>
        <p:spPr>
          <a:xfrm>
            <a:off x="8820000" y="0"/>
            <a:ext cx="324000" cy="1800000"/>
          </a:xfrm>
          <a:prstGeom prst="rect">
            <a:avLst/>
          </a:prstGeom>
          <a:solidFill>
            <a:schemeClr val="bg2"/>
          </a:solidFill>
          <a:ln>
            <a:solidFill>
              <a:schemeClr val="bg2"/>
            </a:solidFill>
          </a:ln>
        </p:spPr>
        <p:txBody>
          <a:bodyPr vert="vert270" wrap="square" tIns="0" bIns="0" rtlCol="0" anchor="ctr">
            <a:noAutofit/>
          </a:bodyPr>
          <a:lstStyle/>
          <a:p>
            <a:pPr algn="ctr"/>
            <a:r>
              <a:rPr lang="en-GB" dirty="0" smtClean="0">
                <a:solidFill>
                  <a:schemeClr val="bg1"/>
                </a:solidFill>
              </a:rPr>
              <a:t>Endogeneity</a:t>
            </a:r>
            <a:endParaRPr lang="en-GB" dirty="0">
              <a:solidFill>
                <a:schemeClr val="bg1"/>
              </a:solidFill>
            </a:endParaRPr>
          </a:p>
        </p:txBody>
      </p:sp>
      <p:sp>
        <p:nvSpPr>
          <p:cNvPr id="10" name="Rectangle 13"/>
          <p:cNvSpPr>
            <a:spLocks noChangeArrowheads="1"/>
          </p:cNvSpPr>
          <p:nvPr/>
        </p:nvSpPr>
        <p:spPr bwMode="auto">
          <a:xfrm>
            <a:off x="480218" y="1371599"/>
            <a:ext cx="8180388" cy="4581525"/>
          </a:xfrm>
          <a:prstGeom prst="rect">
            <a:avLst/>
          </a:prstGeom>
          <a:solidFill>
            <a:schemeClr val="bg2"/>
          </a:solidFill>
          <a:ln w="9525">
            <a:noFill/>
            <a:miter lim="800000"/>
            <a:headEnd/>
            <a:tailEnd/>
          </a:ln>
          <a:effectLs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400" b="1" dirty="0" smtClean="0"/>
              <a:t>2.) Factors that affect the expected future capacity mix:</a:t>
            </a:r>
          </a:p>
          <a:p>
            <a:r>
              <a:rPr lang="en-GB" altLang="en-US" sz="1400" b="1" dirty="0"/>
              <a:t>D</a:t>
            </a:r>
            <a:r>
              <a:rPr lang="en-GB" altLang="en-US" sz="1400" b="1" dirty="0" smtClean="0"/>
              <a:t>ifferent amount of capacities that carry forward to future auctions</a:t>
            </a:r>
            <a:br>
              <a:rPr lang="en-GB" altLang="en-US" sz="1400" b="1" dirty="0" smtClean="0"/>
            </a:br>
            <a:r>
              <a:rPr lang="en-GB" altLang="en-US" sz="1400" dirty="0" smtClean="0"/>
              <a:t>For example if prices rise due to the application of a PDC, this shifts the clearing quantity along the demand curve to the left, resulting in a lower quantity of capacity clearing and entering future auctions.</a:t>
            </a:r>
          </a:p>
          <a:p>
            <a:r>
              <a:rPr lang="en-GB" altLang="en-US" sz="1400" b="1" dirty="0"/>
              <a:t>H</a:t>
            </a:r>
            <a:r>
              <a:rPr lang="en-GB" altLang="en-US" sz="1400" b="1" dirty="0" smtClean="0"/>
              <a:t>ow </a:t>
            </a:r>
            <a:r>
              <a:rPr lang="en-GB" altLang="en-US" sz="1400" b="1" dirty="0"/>
              <a:t>much capacity is “locked into” in given years and the </a:t>
            </a:r>
            <a:r>
              <a:rPr lang="en-GB" altLang="en-US" sz="1400" b="1" dirty="0" smtClean="0"/>
              <a:t>plants </a:t>
            </a:r>
            <a:r>
              <a:rPr lang="en-GB" altLang="en-US" sz="1400" b="1" dirty="0"/>
              <a:t>that are marginal (and extra-marginal and therefore closed) in future </a:t>
            </a:r>
            <a:r>
              <a:rPr lang="en-GB" altLang="en-US" sz="1400" b="1" dirty="0" smtClean="0"/>
              <a:t>years</a:t>
            </a:r>
            <a:br>
              <a:rPr lang="en-GB" altLang="en-US" sz="1400" b="1" dirty="0" smtClean="0"/>
            </a:br>
            <a:r>
              <a:rPr lang="en-GB" altLang="en-US" sz="1400" dirty="0" smtClean="0"/>
              <a:t>When a given PDC methodology results in less existing plant clearing, this will result in changes to the future availability of capacity. Those existing plant may, or may not, have been close to the end of their lives and this is not considered in the PDE trade-off. </a:t>
            </a:r>
            <a:endParaRPr lang="en-GB" altLang="en-US" sz="1400" b="1" dirty="0"/>
          </a:p>
          <a:p>
            <a:r>
              <a:rPr lang="en-GB" altLang="en-US" sz="1400" b="1" dirty="0"/>
              <a:t>C</a:t>
            </a:r>
            <a:r>
              <a:rPr lang="en-GB" altLang="en-US" sz="1400" b="1" dirty="0" smtClean="0"/>
              <a:t>hanges </a:t>
            </a:r>
            <a:r>
              <a:rPr lang="en-GB" altLang="en-US" sz="1400" b="1" dirty="0"/>
              <a:t>to the plant technology </a:t>
            </a:r>
            <a:r>
              <a:rPr lang="en-GB" altLang="en-US" sz="1400" b="1" dirty="0" smtClean="0"/>
              <a:t>mix</a:t>
            </a:r>
            <a:br>
              <a:rPr lang="en-GB" altLang="en-US" sz="1400" b="1" dirty="0" smtClean="0"/>
            </a:br>
            <a:r>
              <a:rPr lang="en-GB" altLang="en-US" sz="1400" dirty="0"/>
              <a:t>C</a:t>
            </a:r>
            <a:r>
              <a:rPr lang="en-GB" altLang="en-US" sz="1400" dirty="0" smtClean="0"/>
              <a:t>hanges to the technology mix will affect wholesale prices and the bids of units into the capacity market. Where we cannot tell from an contract’s length the type of the plant, this cannot be taken into account.</a:t>
            </a:r>
          </a:p>
          <a:p>
            <a:pPr marL="0" indent="0">
              <a:buNone/>
            </a:pPr>
            <a:r>
              <a:rPr lang="en-GB" altLang="en-US" sz="1400" dirty="0" smtClean="0"/>
              <a:t>All of the PDC methodologies fundamentally consider the future forecast of prices to be fixed, and do not consider changes to prices that result from changes to future capacities. In the modelling this is addressed by an iterative approach that ensures the forecast used reflects the actual outcomes, however, this is significantly more difficult to achieve in the real world.</a:t>
            </a:r>
            <a:endParaRPr lang="en-GB" altLang="en-US" sz="1200" dirty="0" smtClean="0"/>
          </a:p>
        </p:txBody>
      </p:sp>
    </p:spTree>
    <p:extLst>
      <p:ext uri="{BB962C8B-B14F-4D97-AF65-F5344CB8AC3E}">
        <p14:creationId xmlns:p14="http://schemas.microsoft.com/office/powerpoint/2010/main" val="18817973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smtClean="0">
                <a:solidFill>
                  <a:schemeClr val="bg1"/>
                </a:solidFill>
              </a:rPr>
              <a:t>Background</a:t>
            </a:r>
          </a:p>
          <a:p>
            <a:pPr>
              <a:buClr>
                <a:schemeClr val="bg1"/>
              </a:buClr>
            </a:pPr>
            <a:r>
              <a:rPr lang="en-GB" altLang="en-US" dirty="0" smtClean="0">
                <a:solidFill>
                  <a:schemeClr val="bg1"/>
                </a:solidFill>
              </a:rPr>
              <a:t>Project objectives</a:t>
            </a:r>
          </a:p>
          <a:p>
            <a:pPr>
              <a:buClr>
                <a:schemeClr val="bg1"/>
              </a:buClr>
            </a:pPr>
            <a:r>
              <a:rPr lang="en-GB" altLang="en-US" dirty="0" smtClean="0">
                <a:solidFill>
                  <a:schemeClr val="bg1"/>
                </a:solidFill>
              </a:rPr>
              <a:t>Option development</a:t>
            </a:r>
          </a:p>
          <a:p>
            <a:pPr>
              <a:buClr>
                <a:schemeClr val="bg1"/>
              </a:buClr>
            </a:pPr>
            <a:r>
              <a:rPr lang="en-GB" altLang="en-US" dirty="0" smtClean="0">
                <a:solidFill>
                  <a:schemeClr val="bg1"/>
                </a:solidFill>
              </a:rPr>
              <a:t>Fundamental challenges</a:t>
            </a:r>
          </a:p>
          <a:p>
            <a:pPr>
              <a:buClr>
                <a:schemeClr val="bg1"/>
              </a:buClr>
            </a:pPr>
            <a:r>
              <a:rPr lang="en-GB" altLang="en-US" dirty="0" smtClean="0">
                <a:solidFill>
                  <a:schemeClr val="bg1"/>
                </a:solidFill>
              </a:rPr>
              <a:t>Evaluation</a:t>
            </a:r>
            <a:endParaRPr lang="en-GB" altLang="en-US" dirty="0">
              <a:solidFill>
                <a:schemeClr val="bg1"/>
              </a:solidFill>
            </a:endParaRPr>
          </a:p>
          <a:p>
            <a:pPr>
              <a:buClr>
                <a:schemeClr val="bg1"/>
              </a:buClr>
            </a:pPr>
            <a:r>
              <a:rPr lang="en-GB" altLang="en-US" dirty="0" smtClean="0">
                <a:solidFill>
                  <a:schemeClr val="bg1"/>
                </a:solidFill>
              </a:rPr>
              <a:t>Conclusion</a:t>
            </a:r>
          </a:p>
          <a:p>
            <a:pPr>
              <a:buClr>
                <a:schemeClr val="bg1"/>
              </a:buClr>
            </a:pPr>
            <a:r>
              <a:rPr lang="en-GB" altLang="en-US" dirty="0" smtClean="0">
                <a:solidFill>
                  <a:schemeClr val="bg1"/>
                </a:solidFill>
              </a:rPr>
              <a:t>Appendices</a:t>
            </a:r>
            <a:endParaRPr lang="en-GB" altLang="en-US" dirty="0">
              <a:solidFill>
                <a:schemeClr val="bg1"/>
              </a:solidFill>
            </a:endParaRPr>
          </a:p>
        </p:txBody>
      </p:sp>
      <p:sp>
        <p:nvSpPr>
          <p:cNvPr id="6" name="Rectangle 14"/>
          <p:cNvSpPr>
            <a:spLocks noChangeArrowheads="1"/>
          </p:cNvSpPr>
          <p:nvPr/>
        </p:nvSpPr>
        <p:spPr bwMode="ltGray">
          <a:xfrm>
            <a:off x="6227763" y="4928556"/>
            <a:ext cx="2881312" cy="358775"/>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2574027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this section we evaluate the design choices available against a common set of criteria</a:t>
            </a:r>
            <a:endParaRPr lang="en-GB" dirty="0"/>
          </a:p>
        </p:txBody>
      </p:sp>
      <p:sp>
        <p:nvSpPr>
          <p:cNvPr id="4" name="Rectangle 27"/>
          <p:cNvSpPr>
            <a:spLocks noChangeArrowheads="1"/>
          </p:cNvSpPr>
          <p:nvPr/>
        </p:nvSpPr>
        <p:spPr bwMode="auto">
          <a:xfrm>
            <a:off x="1728713" y="4537277"/>
            <a:ext cx="7020000" cy="1757658"/>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We have, in discussion with DECC, identified five criteria on which to assess the available options.</a:t>
            </a:r>
          </a:p>
          <a:p>
            <a:r>
              <a:rPr lang="en-GB" altLang="en-US" sz="1400" dirty="0" smtClean="0"/>
              <a:t>These are:</a:t>
            </a:r>
          </a:p>
          <a:p>
            <a:endParaRPr lang="en-GB" altLang="en-US" sz="1400" dirty="0" smtClean="0"/>
          </a:p>
          <a:p>
            <a:endParaRPr lang="en-GB" altLang="en-US" sz="1400" dirty="0"/>
          </a:p>
          <a:p>
            <a:r>
              <a:rPr lang="en-GB" altLang="en-US" sz="1400" dirty="0" smtClean="0"/>
              <a:t>Each of these is discussed in more detail in the following slides.</a:t>
            </a:r>
            <a:endParaRPr lang="en-GB" altLang="en-US" sz="1400" dirty="0"/>
          </a:p>
        </p:txBody>
      </p:sp>
      <p:sp>
        <p:nvSpPr>
          <p:cNvPr id="5" name="Rectangle 24"/>
          <p:cNvSpPr>
            <a:spLocks noChangeArrowheads="1"/>
          </p:cNvSpPr>
          <p:nvPr/>
        </p:nvSpPr>
        <p:spPr bwMode="auto">
          <a:xfrm>
            <a:off x="468313" y="1205826"/>
            <a:ext cx="1159200" cy="3240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Options</a:t>
            </a:r>
            <a:endParaRPr lang="en-GB" altLang="en-US" dirty="0">
              <a:solidFill>
                <a:schemeClr val="bg1"/>
              </a:solidFill>
            </a:endParaRPr>
          </a:p>
        </p:txBody>
      </p:sp>
      <p:sp>
        <p:nvSpPr>
          <p:cNvPr id="6" name="Rectangle 27"/>
          <p:cNvSpPr>
            <a:spLocks noChangeArrowheads="1"/>
          </p:cNvSpPr>
          <p:nvPr/>
        </p:nvSpPr>
        <p:spPr bwMode="auto">
          <a:xfrm>
            <a:off x="1728713" y="1205826"/>
            <a:ext cx="7020000" cy="3240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This section predominantly covers PDC options and is subdivided by the key design questions set out in the option development section:</a:t>
            </a:r>
          </a:p>
          <a:p>
            <a:pPr lvl="1"/>
            <a:r>
              <a:rPr lang="en-GB" altLang="en-US" b="1" dirty="0" smtClean="0"/>
              <a:t>Objective</a:t>
            </a:r>
            <a:r>
              <a:rPr lang="en-GB" altLang="en-US" dirty="0" smtClean="0"/>
              <a:t> </a:t>
            </a:r>
            <a:r>
              <a:rPr lang="en-GB" altLang="en-US" dirty="0"/>
              <a:t>– What are we trying to achieve by trading off price and duration?</a:t>
            </a:r>
            <a:endParaRPr lang="en-GB" altLang="en-US" dirty="0" smtClean="0"/>
          </a:p>
          <a:p>
            <a:pPr lvl="1"/>
            <a:r>
              <a:rPr lang="en-GB" altLang="en-US" b="1" dirty="0" smtClean="0"/>
              <a:t>Future prices</a:t>
            </a:r>
            <a:r>
              <a:rPr lang="en-GB" altLang="en-US" dirty="0"/>
              <a:t> – How do we proxy future capacity prices</a:t>
            </a:r>
            <a:r>
              <a:rPr lang="en-GB" altLang="en-US" dirty="0" smtClean="0"/>
              <a:t>?</a:t>
            </a:r>
          </a:p>
          <a:p>
            <a:pPr lvl="1"/>
            <a:r>
              <a:rPr lang="en-GB" altLang="en-US" b="1" dirty="0" smtClean="0"/>
              <a:t>Sensitivity</a:t>
            </a:r>
            <a:r>
              <a:rPr lang="en-GB" altLang="en-US" dirty="0"/>
              <a:t> – How sensitive should ‘equivalised’ prices be to expected over/underpayments?</a:t>
            </a:r>
          </a:p>
          <a:p>
            <a:pPr lvl="1"/>
            <a:r>
              <a:rPr lang="en-GB" altLang="en-US" b="1" dirty="0" smtClean="0"/>
              <a:t>Hedging</a:t>
            </a:r>
            <a:r>
              <a:rPr lang="en-GB" altLang="en-US" dirty="0"/>
              <a:t> – How do we account for the hedging value/cost of procuring capacity in advance</a:t>
            </a:r>
            <a:r>
              <a:rPr lang="en-GB" altLang="en-US" dirty="0" smtClean="0"/>
              <a:t>?</a:t>
            </a:r>
          </a:p>
          <a:p>
            <a:r>
              <a:rPr lang="en-GB" altLang="en-US" sz="1400" dirty="0" smtClean="0"/>
              <a:t>The individual options under each of these questions are set out in more detail on the following slide.</a:t>
            </a:r>
          </a:p>
          <a:p>
            <a:r>
              <a:rPr lang="en-GB" altLang="en-US" sz="1400" dirty="0" smtClean="0"/>
              <a:t>In addition, we also conduct a high-level evaluation of the two non-PDC options discussed previously: price risk sharing and fixed quantities.</a:t>
            </a:r>
            <a:endParaRPr lang="en-GB" altLang="en-US" sz="1400" dirty="0"/>
          </a:p>
        </p:txBody>
      </p:sp>
      <p:sp>
        <p:nvSpPr>
          <p:cNvPr id="7" name="Rectangle 24"/>
          <p:cNvSpPr>
            <a:spLocks noChangeArrowheads="1"/>
          </p:cNvSpPr>
          <p:nvPr/>
        </p:nvSpPr>
        <p:spPr bwMode="auto">
          <a:xfrm>
            <a:off x="468313" y="4537277"/>
            <a:ext cx="1159200" cy="1757658"/>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Criteria</a:t>
            </a:r>
            <a:endParaRPr lang="en-GB" altLang="en-US" dirty="0">
              <a:solidFill>
                <a:schemeClr val="bg1"/>
              </a:solidFill>
            </a:endParaRPr>
          </a:p>
        </p:txBody>
      </p:sp>
      <p:sp>
        <p:nvSpPr>
          <p:cNvPr id="13" name="AutoShape 9"/>
          <p:cNvSpPr>
            <a:spLocks noChangeArrowheads="1"/>
          </p:cNvSpPr>
          <p:nvPr/>
        </p:nvSpPr>
        <p:spPr bwMode="auto">
          <a:xfrm>
            <a:off x="2087995" y="5381381"/>
            <a:ext cx="1224000" cy="576000"/>
          </a:xfrm>
          <a:prstGeom prst="rect">
            <a:avLst/>
          </a:prstGeom>
          <a:noFill/>
          <a:ln w="38100" algn="ctr">
            <a:solidFill>
              <a:schemeClr val="tx2"/>
            </a:solidFill>
            <a:miter lim="800000"/>
            <a:headEnd/>
            <a:tailEnd/>
          </a:ln>
          <a:effectLst/>
          <a:extLst/>
        </p:spPr>
        <p:txBody>
          <a:bodyPr anchor="ctr"/>
          <a:lstStyle/>
          <a:p>
            <a:pPr algn="ctr" eaLnBrk="0" hangingPunct="0">
              <a:spcBef>
                <a:spcPct val="50000"/>
              </a:spcBef>
              <a:spcAft>
                <a:spcPct val="0"/>
              </a:spcAft>
              <a:buClrTx/>
            </a:pPr>
            <a:r>
              <a:rPr lang="en-GB" altLang="en-US" sz="1400" dirty="0"/>
              <a:t>CM costs</a:t>
            </a:r>
          </a:p>
        </p:txBody>
      </p:sp>
      <p:sp>
        <p:nvSpPr>
          <p:cNvPr id="14" name="AutoShape 11"/>
          <p:cNvSpPr>
            <a:spLocks noChangeArrowheads="1"/>
          </p:cNvSpPr>
          <p:nvPr/>
        </p:nvSpPr>
        <p:spPr bwMode="auto">
          <a:xfrm>
            <a:off x="3413296" y="5381381"/>
            <a:ext cx="1224000" cy="576000"/>
          </a:xfrm>
          <a:prstGeom prst="rect">
            <a:avLst/>
          </a:prstGeom>
          <a:noFill/>
          <a:ln w="38100" algn="ctr">
            <a:solidFill>
              <a:schemeClr val="tx2"/>
            </a:solidFill>
            <a:miter lim="800000"/>
            <a:headEnd/>
            <a:tailEnd/>
          </a:ln>
          <a:effectLst/>
          <a:extLst/>
        </p:spPr>
        <p:txBody>
          <a:bodyPr anchor="ctr"/>
          <a:lstStyle/>
          <a:p>
            <a:pPr algn="ctr" eaLnBrk="0" hangingPunct="0">
              <a:spcBef>
                <a:spcPct val="50000"/>
              </a:spcBef>
              <a:spcAft>
                <a:spcPct val="0"/>
              </a:spcAft>
              <a:buClrTx/>
            </a:pPr>
            <a:r>
              <a:rPr lang="en-GB" altLang="en-US" sz="1400" dirty="0"/>
              <a:t>Auction efficiency</a:t>
            </a:r>
          </a:p>
        </p:txBody>
      </p:sp>
      <p:sp>
        <p:nvSpPr>
          <p:cNvPr id="15" name="AutoShape 12"/>
          <p:cNvSpPr>
            <a:spLocks noChangeArrowheads="1"/>
          </p:cNvSpPr>
          <p:nvPr/>
        </p:nvSpPr>
        <p:spPr bwMode="auto">
          <a:xfrm>
            <a:off x="4738597" y="5381381"/>
            <a:ext cx="1224000" cy="576000"/>
          </a:xfrm>
          <a:prstGeom prst="rect">
            <a:avLst/>
          </a:prstGeom>
          <a:noFill/>
          <a:ln w="38100" algn="ctr">
            <a:solidFill>
              <a:schemeClr val="tx2"/>
            </a:solidFill>
            <a:miter lim="800000"/>
            <a:headEnd/>
            <a:tailEnd/>
          </a:ln>
          <a:effectLst/>
          <a:extLst/>
        </p:spPr>
        <p:txBody>
          <a:bodyPr anchor="ctr"/>
          <a:lstStyle/>
          <a:p>
            <a:pPr algn="ctr" eaLnBrk="0" hangingPunct="0">
              <a:spcBef>
                <a:spcPct val="50000"/>
              </a:spcBef>
              <a:spcAft>
                <a:spcPct val="0"/>
              </a:spcAft>
              <a:buClrTx/>
            </a:pPr>
            <a:r>
              <a:rPr lang="en-GB" altLang="en-US" sz="1400" dirty="0"/>
              <a:t>Investor certainty</a:t>
            </a:r>
          </a:p>
        </p:txBody>
      </p:sp>
      <p:sp>
        <p:nvSpPr>
          <p:cNvPr id="16" name="AutoShape 12"/>
          <p:cNvSpPr>
            <a:spLocks noChangeArrowheads="1"/>
          </p:cNvSpPr>
          <p:nvPr/>
        </p:nvSpPr>
        <p:spPr bwMode="auto">
          <a:xfrm>
            <a:off x="6063898" y="5381381"/>
            <a:ext cx="1224000" cy="576000"/>
          </a:xfrm>
          <a:prstGeom prst="rect">
            <a:avLst/>
          </a:prstGeom>
          <a:noFill/>
          <a:ln w="38100" algn="ctr">
            <a:solidFill>
              <a:schemeClr val="tx2"/>
            </a:solidFill>
            <a:miter lim="800000"/>
            <a:headEnd/>
            <a:tailEnd/>
          </a:ln>
          <a:effectLst/>
          <a:extLst/>
        </p:spPr>
        <p:txBody>
          <a:bodyPr anchor="ctr"/>
          <a:lstStyle/>
          <a:p>
            <a:pPr algn="ctr" eaLnBrk="0" hangingPunct="0">
              <a:spcBef>
                <a:spcPct val="50000"/>
              </a:spcBef>
              <a:spcAft>
                <a:spcPct val="0"/>
              </a:spcAft>
              <a:buClrTx/>
            </a:pPr>
            <a:r>
              <a:rPr lang="en-GB" altLang="en-US" sz="1400" dirty="0" smtClean="0"/>
              <a:t>Policy / legal</a:t>
            </a:r>
            <a:endParaRPr lang="en-GB" altLang="en-US" sz="1400" dirty="0"/>
          </a:p>
        </p:txBody>
      </p:sp>
      <p:sp>
        <p:nvSpPr>
          <p:cNvPr id="17" name="AutoShape 12"/>
          <p:cNvSpPr>
            <a:spLocks noChangeArrowheads="1"/>
          </p:cNvSpPr>
          <p:nvPr/>
        </p:nvSpPr>
        <p:spPr bwMode="auto">
          <a:xfrm>
            <a:off x="7389200" y="5381381"/>
            <a:ext cx="1224000" cy="576000"/>
          </a:xfrm>
          <a:prstGeom prst="rect">
            <a:avLst/>
          </a:prstGeom>
          <a:noFill/>
          <a:ln w="38100" algn="ctr">
            <a:solidFill>
              <a:schemeClr val="tx2"/>
            </a:solidFill>
            <a:miter lim="800000"/>
            <a:headEnd/>
            <a:tailEnd/>
          </a:ln>
          <a:effectLst/>
          <a:extLst/>
        </p:spPr>
        <p:txBody>
          <a:bodyPr anchor="ctr"/>
          <a:lstStyle/>
          <a:p>
            <a:pPr algn="ctr" eaLnBrk="0" hangingPunct="0">
              <a:spcBef>
                <a:spcPct val="50000"/>
              </a:spcBef>
              <a:spcAft>
                <a:spcPct val="0"/>
              </a:spcAft>
              <a:buClrTx/>
            </a:pPr>
            <a:r>
              <a:rPr lang="en-GB" altLang="en-US" sz="1400" dirty="0"/>
              <a:t>Fairness</a:t>
            </a:r>
          </a:p>
        </p:txBody>
      </p:sp>
    </p:spTree>
    <p:extLst>
      <p:ext uri="{BB962C8B-B14F-4D97-AF65-F5344CB8AC3E}">
        <p14:creationId xmlns:p14="http://schemas.microsoft.com/office/powerpoint/2010/main" val="36838031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GB" altLang="en-US" dirty="0" smtClean="0"/>
              <a:t>PDC options are assessed with reference to our four key design questions</a:t>
            </a:r>
            <a:endParaRPr lang="en-GB" altLang="en-US" dirty="0"/>
          </a:p>
        </p:txBody>
      </p:sp>
      <p:sp>
        <p:nvSpPr>
          <p:cNvPr id="58392" name="Rectangle 24"/>
          <p:cNvSpPr>
            <a:spLocks noChangeArrowheads="1"/>
          </p:cNvSpPr>
          <p:nvPr/>
        </p:nvSpPr>
        <p:spPr bwMode="auto">
          <a:xfrm>
            <a:off x="468313" y="1674524"/>
            <a:ext cx="1727200" cy="1044000"/>
          </a:xfrm>
          <a:prstGeom prst="rect">
            <a:avLst/>
          </a:prstGeom>
          <a:solidFill>
            <a:srgbClr val="E83F35"/>
          </a:solidFill>
          <a:ln w="38100"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60000" algn="ctr" eaLnBrk="0" hangingPunct="0">
              <a:spcBef>
                <a:spcPct val="50000"/>
              </a:spcBef>
              <a:spcAft>
                <a:spcPct val="0"/>
              </a:spcAft>
              <a:buClrTx/>
            </a:pPr>
            <a:r>
              <a:rPr lang="en-GB" altLang="en-US" dirty="0" smtClean="0">
                <a:solidFill>
                  <a:schemeClr val="bg1"/>
                </a:solidFill>
              </a:rPr>
              <a:t>Objective</a:t>
            </a:r>
            <a:endParaRPr lang="en-GB" altLang="en-US" dirty="0">
              <a:solidFill>
                <a:schemeClr val="bg1"/>
              </a:solidFill>
            </a:endParaRPr>
          </a:p>
        </p:txBody>
      </p:sp>
      <p:sp>
        <p:nvSpPr>
          <p:cNvPr id="58393" name="Rectangle 25"/>
          <p:cNvSpPr>
            <a:spLocks noChangeArrowheads="1"/>
          </p:cNvSpPr>
          <p:nvPr/>
        </p:nvSpPr>
        <p:spPr bwMode="auto">
          <a:xfrm>
            <a:off x="468313" y="2856666"/>
            <a:ext cx="1727200" cy="1044000"/>
          </a:xfrm>
          <a:prstGeom prst="rect">
            <a:avLst/>
          </a:prstGeom>
          <a:solidFill>
            <a:schemeClr val="accent2"/>
          </a:solidFill>
          <a:ln w="38100" algn="ctr">
            <a:solidFill>
              <a:schemeClr val="accent2"/>
            </a:solidFill>
            <a:miter lim="800000"/>
            <a:headEnd/>
            <a:tailEnd/>
          </a:ln>
          <a:effectLst/>
          <a:extLst/>
        </p:spPr>
        <p:txBody>
          <a:bodyPr anchor="ctr"/>
          <a:lstStyle/>
          <a:p>
            <a:pPr marL="360000" algn="ctr" eaLnBrk="0" hangingPunct="0">
              <a:spcBef>
                <a:spcPct val="50000"/>
              </a:spcBef>
              <a:spcAft>
                <a:spcPct val="0"/>
              </a:spcAft>
              <a:buClrTx/>
            </a:pPr>
            <a:r>
              <a:rPr lang="en-GB" altLang="en-US" dirty="0" smtClean="0"/>
              <a:t>Future prices</a:t>
            </a:r>
            <a:endParaRPr lang="en-GB" altLang="en-US" dirty="0"/>
          </a:p>
        </p:txBody>
      </p:sp>
      <p:sp>
        <p:nvSpPr>
          <p:cNvPr id="58394" name="Rectangle 26"/>
          <p:cNvSpPr>
            <a:spLocks noChangeArrowheads="1"/>
          </p:cNvSpPr>
          <p:nvPr/>
        </p:nvSpPr>
        <p:spPr bwMode="auto">
          <a:xfrm>
            <a:off x="468313" y="4038808"/>
            <a:ext cx="1727200" cy="1044000"/>
          </a:xfrm>
          <a:prstGeom prst="rect">
            <a:avLst/>
          </a:prstGeom>
          <a:solidFill>
            <a:schemeClr val="accent3"/>
          </a:solidFill>
          <a:ln w="38100" algn="ctr">
            <a:solidFill>
              <a:schemeClr val="accent3"/>
            </a:solidFill>
            <a:miter lim="800000"/>
            <a:headEnd/>
            <a:tailEnd/>
          </a:ln>
          <a:effectLst/>
          <a:extLst/>
        </p:spPr>
        <p:txBody>
          <a:bodyPr anchor="ctr"/>
          <a:lstStyle/>
          <a:p>
            <a:pPr marL="360000" algn="ctr" eaLnBrk="0" hangingPunct="0">
              <a:spcBef>
                <a:spcPct val="50000"/>
              </a:spcBef>
              <a:spcAft>
                <a:spcPct val="0"/>
              </a:spcAft>
              <a:buClrTx/>
            </a:pPr>
            <a:r>
              <a:rPr lang="en-GB" altLang="en-US" dirty="0" smtClean="0">
                <a:solidFill>
                  <a:schemeClr val="bg1"/>
                </a:solidFill>
              </a:rPr>
              <a:t>Price sensitivity to forecast</a:t>
            </a:r>
            <a:endParaRPr lang="en-GB" altLang="en-US" dirty="0">
              <a:solidFill>
                <a:schemeClr val="bg1"/>
              </a:solidFill>
            </a:endParaRPr>
          </a:p>
        </p:txBody>
      </p:sp>
      <p:sp>
        <p:nvSpPr>
          <p:cNvPr id="58395" name="Rectangle 27"/>
          <p:cNvSpPr>
            <a:spLocks noChangeArrowheads="1"/>
          </p:cNvSpPr>
          <p:nvPr/>
        </p:nvSpPr>
        <p:spPr bwMode="auto">
          <a:xfrm>
            <a:off x="2339975" y="1674524"/>
            <a:ext cx="3168000" cy="1044000"/>
          </a:xfrm>
          <a:prstGeom prst="rect">
            <a:avLst/>
          </a:prstGeom>
          <a:noFill/>
          <a:ln w="38100">
            <a:solidFill>
              <a:schemeClr val="accent1"/>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a:t>Focus on investment efficiency</a:t>
            </a:r>
          </a:p>
        </p:txBody>
      </p:sp>
      <p:sp>
        <p:nvSpPr>
          <p:cNvPr id="31" name="Rectangle 26"/>
          <p:cNvSpPr>
            <a:spLocks noChangeArrowheads="1"/>
          </p:cNvSpPr>
          <p:nvPr/>
        </p:nvSpPr>
        <p:spPr bwMode="auto">
          <a:xfrm>
            <a:off x="468313" y="5220951"/>
            <a:ext cx="1727200" cy="1044000"/>
          </a:xfrm>
          <a:prstGeom prst="rect">
            <a:avLst/>
          </a:prstGeom>
          <a:solidFill>
            <a:schemeClr val="accent4"/>
          </a:solidFill>
          <a:ln w="38100" algn="ctr">
            <a:solidFill>
              <a:schemeClr val="accent4"/>
            </a:solidFill>
            <a:miter lim="800000"/>
            <a:headEnd/>
            <a:tailEnd/>
          </a:ln>
          <a:effectLst/>
          <a:extLst/>
        </p:spPr>
        <p:txBody>
          <a:bodyPr anchor="ctr"/>
          <a:lstStyle/>
          <a:p>
            <a:pPr marL="360000" algn="ctr" eaLnBrk="0" hangingPunct="0">
              <a:spcBef>
                <a:spcPct val="50000"/>
              </a:spcBef>
              <a:spcAft>
                <a:spcPct val="0"/>
              </a:spcAft>
              <a:buClrTx/>
            </a:pPr>
            <a:r>
              <a:rPr lang="en-GB" altLang="en-US" dirty="0" smtClean="0"/>
              <a:t>Hedging</a:t>
            </a:r>
            <a:endParaRPr lang="en-GB" altLang="en-US" dirty="0"/>
          </a:p>
        </p:txBody>
      </p:sp>
      <p:sp>
        <p:nvSpPr>
          <p:cNvPr id="33" name="Oval 32"/>
          <p:cNvSpPr/>
          <p:nvPr/>
        </p:nvSpPr>
        <p:spPr bwMode="auto">
          <a:xfrm>
            <a:off x="543595" y="2052524"/>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1</a:t>
            </a:r>
          </a:p>
        </p:txBody>
      </p:sp>
      <p:sp>
        <p:nvSpPr>
          <p:cNvPr id="34" name="Oval 33"/>
          <p:cNvSpPr/>
          <p:nvPr/>
        </p:nvSpPr>
        <p:spPr bwMode="auto">
          <a:xfrm>
            <a:off x="543595" y="3234666"/>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2</a:t>
            </a:r>
          </a:p>
        </p:txBody>
      </p:sp>
      <p:sp>
        <p:nvSpPr>
          <p:cNvPr id="35" name="Oval 34"/>
          <p:cNvSpPr/>
          <p:nvPr/>
        </p:nvSpPr>
        <p:spPr bwMode="auto">
          <a:xfrm>
            <a:off x="543595" y="4416808"/>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3</a:t>
            </a:r>
          </a:p>
        </p:txBody>
      </p:sp>
      <p:sp>
        <p:nvSpPr>
          <p:cNvPr id="36" name="Oval 35"/>
          <p:cNvSpPr/>
          <p:nvPr/>
        </p:nvSpPr>
        <p:spPr bwMode="auto">
          <a:xfrm>
            <a:off x="543595" y="5598951"/>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4</a:t>
            </a:r>
          </a:p>
        </p:txBody>
      </p:sp>
      <p:sp>
        <p:nvSpPr>
          <p:cNvPr id="37" name="Rectangle 27"/>
          <p:cNvSpPr>
            <a:spLocks noChangeArrowheads="1"/>
          </p:cNvSpPr>
          <p:nvPr/>
        </p:nvSpPr>
        <p:spPr bwMode="auto">
          <a:xfrm>
            <a:off x="5580713" y="1674524"/>
            <a:ext cx="3168000" cy="1044000"/>
          </a:xfrm>
          <a:prstGeom prst="rect">
            <a:avLst/>
          </a:prstGeom>
          <a:noFill/>
          <a:ln w="38100">
            <a:solidFill>
              <a:schemeClr val="accent1"/>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a:t>Focus on minimising CM payments</a:t>
            </a:r>
          </a:p>
        </p:txBody>
      </p:sp>
      <p:sp>
        <p:nvSpPr>
          <p:cNvPr id="38" name="Rectangle 27"/>
          <p:cNvSpPr>
            <a:spLocks noChangeArrowheads="1"/>
          </p:cNvSpPr>
          <p:nvPr/>
        </p:nvSpPr>
        <p:spPr bwMode="auto">
          <a:xfrm>
            <a:off x="2339975" y="2856666"/>
            <a:ext cx="2088000" cy="1044000"/>
          </a:xfrm>
          <a:prstGeom prst="rect">
            <a:avLst/>
          </a:prstGeom>
          <a:noFill/>
          <a:ln w="38100">
            <a:solidFill>
              <a:schemeClr val="accent2"/>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Facilitate forward trading and therefore create market prices</a:t>
            </a:r>
            <a:endParaRPr lang="en-GB" altLang="en-US" dirty="0"/>
          </a:p>
        </p:txBody>
      </p:sp>
      <p:sp>
        <p:nvSpPr>
          <p:cNvPr id="39" name="Rectangle 27"/>
          <p:cNvSpPr>
            <a:spLocks noChangeArrowheads="1"/>
          </p:cNvSpPr>
          <p:nvPr/>
        </p:nvSpPr>
        <p:spPr bwMode="auto">
          <a:xfrm>
            <a:off x="4500344" y="2856666"/>
            <a:ext cx="2088000" cy="1044000"/>
          </a:xfrm>
          <a:prstGeom prst="rect">
            <a:avLst/>
          </a:prstGeom>
          <a:noFill/>
          <a:ln w="38100">
            <a:solidFill>
              <a:schemeClr val="accent2"/>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Model the forward curve</a:t>
            </a:r>
          </a:p>
          <a:p>
            <a:pPr marL="0" indent="0" algn="ctr">
              <a:buNone/>
            </a:pPr>
            <a:r>
              <a:rPr lang="en-GB" altLang="en-US" sz="1200" dirty="0" smtClean="0"/>
              <a:t>e.g. as in DECC’s proposal</a:t>
            </a:r>
            <a:endParaRPr lang="en-GB" altLang="en-US" sz="1200" dirty="0"/>
          </a:p>
        </p:txBody>
      </p:sp>
      <p:sp>
        <p:nvSpPr>
          <p:cNvPr id="40" name="Rectangle 27"/>
          <p:cNvSpPr>
            <a:spLocks noChangeArrowheads="1"/>
          </p:cNvSpPr>
          <p:nvPr/>
        </p:nvSpPr>
        <p:spPr bwMode="auto">
          <a:xfrm>
            <a:off x="6660713" y="2856666"/>
            <a:ext cx="2088000" cy="1044000"/>
          </a:xfrm>
          <a:prstGeom prst="rect">
            <a:avLst/>
          </a:prstGeom>
          <a:noFill/>
          <a:ln w="38100">
            <a:solidFill>
              <a:schemeClr val="accent2"/>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Use a ‘rule of thumb’</a:t>
            </a:r>
          </a:p>
          <a:p>
            <a:pPr marL="0" indent="0" algn="ctr">
              <a:buNone/>
            </a:pPr>
            <a:r>
              <a:rPr lang="en-GB" altLang="en-US" sz="1200" dirty="0" smtClean="0"/>
              <a:t>e.g. use net CONE</a:t>
            </a:r>
            <a:endParaRPr lang="en-GB" altLang="en-US" sz="1200" dirty="0"/>
          </a:p>
        </p:txBody>
      </p:sp>
      <p:sp>
        <p:nvSpPr>
          <p:cNvPr id="41" name="Left-Right Arrow 40"/>
          <p:cNvSpPr/>
          <p:nvPr/>
        </p:nvSpPr>
        <p:spPr bwMode="auto">
          <a:xfrm>
            <a:off x="2339975" y="4380513"/>
            <a:ext cx="6408738" cy="415499"/>
          </a:xfrm>
          <a:prstGeom prst="leftRightArrow">
            <a:avLst/>
          </a:prstGeom>
          <a:gradFill flip="none" rotWithShape="1">
            <a:gsLst>
              <a:gs pos="0">
                <a:schemeClr val="bg2"/>
              </a:gs>
              <a:gs pos="100000">
                <a:schemeClr val="accent3"/>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 name="TextBox 1"/>
          <p:cNvSpPr txBox="1"/>
          <p:nvPr/>
        </p:nvSpPr>
        <p:spPr>
          <a:xfrm>
            <a:off x="2339975" y="4038808"/>
            <a:ext cx="2682996" cy="338554"/>
          </a:xfrm>
          <a:prstGeom prst="rect">
            <a:avLst/>
          </a:prstGeom>
          <a:noFill/>
        </p:spPr>
        <p:txBody>
          <a:bodyPr wrap="square" rtlCol="0">
            <a:spAutoFit/>
          </a:bodyPr>
          <a:lstStyle/>
          <a:p>
            <a:r>
              <a:rPr lang="en-GB" dirty="0" smtClean="0"/>
              <a:t>Sensitive to forecast</a:t>
            </a:r>
            <a:endParaRPr lang="en-GB" dirty="0"/>
          </a:p>
        </p:txBody>
      </p:sp>
      <p:sp>
        <p:nvSpPr>
          <p:cNvPr id="43" name="TextBox 42"/>
          <p:cNvSpPr txBox="1"/>
          <p:nvPr/>
        </p:nvSpPr>
        <p:spPr>
          <a:xfrm>
            <a:off x="6065717" y="4038808"/>
            <a:ext cx="2682996" cy="338554"/>
          </a:xfrm>
          <a:prstGeom prst="rect">
            <a:avLst/>
          </a:prstGeom>
          <a:noFill/>
        </p:spPr>
        <p:txBody>
          <a:bodyPr wrap="square" rtlCol="0">
            <a:spAutoFit/>
          </a:bodyPr>
          <a:lstStyle/>
          <a:p>
            <a:pPr algn="r"/>
            <a:r>
              <a:rPr lang="en-GB" dirty="0" smtClean="0"/>
              <a:t>Insensitive to forecast</a:t>
            </a:r>
            <a:endParaRPr lang="en-GB" dirty="0"/>
          </a:p>
        </p:txBody>
      </p:sp>
      <p:sp>
        <p:nvSpPr>
          <p:cNvPr id="44" name="TextBox 43"/>
          <p:cNvSpPr txBox="1"/>
          <p:nvPr/>
        </p:nvSpPr>
        <p:spPr>
          <a:xfrm>
            <a:off x="6065717" y="4805809"/>
            <a:ext cx="2682996" cy="276999"/>
          </a:xfrm>
          <a:prstGeom prst="rect">
            <a:avLst/>
          </a:prstGeom>
          <a:noFill/>
        </p:spPr>
        <p:txBody>
          <a:bodyPr wrap="square" rtlCol="0">
            <a:spAutoFit/>
          </a:bodyPr>
          <a:lstStyle/>
          <a:p>
            <a:pPr algn="r"/>
            <a:r>
              <a:rPr lang="en-GB" sz="1200" dirty="0" smtClean="0"/>
              <a:t>e.g. Fixed differentials (VPP)</a:t>
            </a:r>
            <a:endParaRPr lang="en-GB" sz="1200" dirty="0"/>
          </a:p>
        </p:txBody>
      </p:sp>
      <p:sp>
        <p:nvSpPr>
          <p:cNvPr id="45" name="TextBox 44"/>
          <p:cNvSpPr txBox="1"/>
          <p:nvPr/>
        </p:nvSpPr>
        <p:spPr>
          <a:xfrm>
            <a:off x="2339975" y="4805809"/>
            <a:ext cx="2682996" cy="276999"/>
          </a:xfrm>
          <a:prstGeom prst="rect">
            <a:avLst/>
          </a:prstGeom>
          <a:noFill/>
        </p:spPr>
        <p:txBody>
          <a:bodyPr wrap="square" rtlCol="0">
            <a:spAutoFit/>
          </a:bodyPr>
          <a:lstStyle/>
          <a:p>
            <a:r>
              <a:rPr lang="en-GB" sz="1200" dirty="0" smtClean="0"/>
              <a:t>e.g. DECC’s proposal</a:t>
            </a:r>
            <a:endParaRPr lang="en-GB" sz="1200" dirty="0"/>
          </a:p>
        </p:txBody>
      </p:sp>
      <p:sp>
        <p:nvSpPr>
          <p:cNvPr id="46" name="Rectangle 27"/>
          <p:cNvSpPr>
            <a:spLocks noChangeArrowheads="1"/>
          </p:cNvSpPr>
          <p:nvPr/>
        </p:nvSpPr>
        <p:spPr bwMode="auto">
          <a:xfrm>
            <a:off x="2339975" y="5220951"/>
            <a:ext cx="3168000" cy="1044000"/>
          </a:xfrm>
          <a:prstGeom prst="rect">
            <a:avLst/>
          </a:prstGeom>
          <a:noFill/>
          <a:ln w="38100">
            <a:solidFill>
              <a:schemeClr val="accent4"/>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Ignore hedging value/cost</a:t>
            </a:r>
            <a:endParaRPr lang="en-GB" altLang="en-US" dirty="0"/>
          </a:p>
        </p:txBody>
      </p:sp>
      <p:sp>
        <p:nvSpPr>
          <p:cNvPr id="47" name="Rectangle 27"/>
          <p:cNvSpPr>
            <a:spLocks noChangeArrowheads="1"/>
          </p:cNvSpPr>
          <p:nvPr/>
        </p:nvSpPr>
        <p:spPr bwMode="auto">
          <a:xfrm>
            <a:off x="5580713" y="5220951"/>
            <a:ext cx="3168000" cy="1044000"/>
          </a:xfrm>
          <a:prstGeom prst="rect">
            <a:avLst/>
          </a:prstGeom>
          <a:noFill/>
          <a:ln w="38100">
            <a:solidFill>
              <a:schemeClr val="accent4"/>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Add estimate of hedging value/cost to multi-year bids</a:t>
            </a:r>
            <a:endParaRPr lang="en-GB" altLang="en-US" dirty="0"/>
          </a:p>
        </p:txBody>
      </p:sp>
      <p:sp>
        <p:nvSpPr>
          <p:cNvPr id="25" name="TextBox 24"/>
          <p:cNvSpPr txBox="1"/>
          <p:nvPr/>
        </p:nvSpPr>
        <p:spPr>
          <a:xfrm>
            <a:off x="457200" y="1169075"/>
            <a:ext cx="1738313" cy="369332"/>
          </a:xfrm>
          <a:prstGeom prst="rect">
            <a:avLst/>
          </a:prstGeom>
          <a:noFill/>
        </p:spPr>
        <p:txBody>
          <a:bodyPr wrap="square" rtlCol="0">
            <a:spAutoFit/>
          </a:bodyPr>
          <a:lstStyle/>
          <a:p>
            <a:pPr algn="ctr"/>
            <a:r>
              <a:rPr lang="en-GB" sz="1800" dirty="0" smtClean="0"/>
              <a:t>Questions</a:t>
            </a:r>
            <a:endParaRPr lang="en-GB" sz="1800" dirty="0"/>
          </a:p>
        </p:txBody>
      </p:sp>
      <p:sp>
        <p:nvSpPr>
          <p:cNvPr id="26" name="TextBox 25"/>
          <p:cNvSpPr txBox="1"/>
          <p:nvPr/>
        </p:nvSpPr>
        <p:spPr>
          <a:xfrm>
            <a:off x="2339975" y="1169075"/>
            <a:ext cx="6408738" cy="369332"/>
          </a:xfrm>
          <a:prstGeom prst="rect">
            <a:avLst/>
          </a:prstGeom>
          <a:noFill/>
        </p:spPr>
        <p:txBody>
          <a:bodyPr wrap="square" rtlCol="0">
            <a:spAutoFit/>
          </a:bodyPr>
          <a:lstStyle/>
          <a:p>
            <a:pPr algn="ctr"/>
            <a:r>
              <a:rPr lang="en-GB" sz="1800" dirty="0" smtClean="0"/>
              <a:t>Options</a:t>
            </a:r>
            <a:endParaRPr lang="en-GB" sz="1800" dirty="0"/>
          </a:p>
        </p:txBody>
      </p:sp>
      <p:cxnSp>
        <p:nvCxnSpPr>
          <p:cNvPr id="4" name="Straight Connector 3"/>
          <p:cNvCxnSpPr/>
          <p:nvPr/>
        </p:nvCxnSpPr>
        <p:spPr bwMode="auto">
          <a:xfrm>
            <a:off x="467513" y="1519204"/>
            <a:ext cx="1728000" cy="0"/>
          </a:xfrm>
          <a:prstGeom prst="line">
            <a:avLst/>
          </a:prstGeom>
          <a:solidFill>
            <a:schemeClr val="bg1"/>
          </a:solidFill>
          <a:ln w="3810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2339975" y="1519204"/>
            <a:ext cx="6408738" cy="0"/>
          </a:xfrm>
          <a:prstGeom prst="line">
            <a:avLst/>
          </a:prstGeom>
          <a:solidFill>
            <a:schemeClr val="bg1"/>
          </a:solidFill>
          <a:ln w="3810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924204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91513" cy="685800"/>
          </a:xfrm>
        </p:spPr>
        <p:txBody>
          <a:bodyPr/>
          <a:lstStyle/>
          <a:p>
            <a:r>
              <a:rPr lang="en-GB" dirty="0" smtClean="0"/>
              <a:t>The choices available are evaluated against the five criteria below</a:t>
            </a:r>
            <a:endParaRPr lang="en-GB" dirty="0"/>
          </a:p>
        </p:txBody>
      </p:sp>
      <p:sp>
        <p:nvSpPr>
          <p:cNvPr id="3" name="AutoShape 9"/>
          <p:cNvSpPr>
            <a:spLocks noChangeArrowheads="1"/>
          </p:cNvSpPr>
          <p:nvPr/>
        </p:nvSpPr>
        <p:spPr bwMode="auto">
          <a:xfrm>
            <a:off x="468313" y="1135658"/>
            <a:ext cx="1446827" cy="648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CM costs</a:t>
            </a:r>
          </a:p>
        </p:txBody>
      </p:sp>
      <p:sp>
        <p:nvSpPr>
          <p:cNvPr id="4" name="AutoShape 11"/>
          <p:cNvSpPr>
            <a:spLocks noChangeArrowheads="1"/>
          </p:cNvSpPr>
          <p:nvPr/>
        </p:nvSpPr>
        <p:spPr bwMode="auto">
          <a:xfrm>
            <a:off x="468313" y="1858280"/>
            <a:ext cx="1446827" cy="1296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Auction efficiency</a:t>
            </a:r>
          </a:p>
        </p:txBody>
      </p:sp>
      <p:sp>
        <p:nvSpPr>
          <p:cNvPr id="5" name="AutoShape 12"/>
          <p:cNvSpPr>
            <a:spLocks noChangeArrowheads="1"/>
          </p:cNvSpPr>
          <p:nvPr/>
        </p:nvSpPr>
        <p:spPr bwMode="auto">
          <a:xfrm>
            <a:off x="468313" y="3228902"/>
            <a:ext cx="1446827" cy="540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Investor certainty</a:t>
            </a:r>
          </a:p>
        </p:txBody>
      </p:sp>
      <p:sp>
        <p:nvSpPr>
          <p:cNvPr id="6" name="Rectangle 17"/>
          <p:cNvSpPr>
            <a:spLocks noChangeArrowheads="1"/>
          </p:cNvSpPr>
          <p:nvPr/>
        </p:nvSpPr>
        <p:spPr bwMode="auto">
          <a:xfrm>
            <a:off x="1980713" y="1135658"/>
            <a:ext cx="6768000" cy="648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What </a:t>
            </a:r>
            <a:r>
              <a:rPr lang="en-GB" altLang="en-US" sz="1400" dirty="0"/>
              <a:t>is the expected change in CM costs?</a:t>
            </a:r>
          </a:p>
          <a:p>
            <a:r>
              <a:rPr lang="en-GB" altLang="en-US" sz="1400" dirty="0" smtClean="0"/>
              <a:t>How </a:t>
            </a:r>
            <a:r>
              <a:rPr lang="en-GB" altLang="en-US" sz="1400" dirty="0"/>
              <a:t>sensitive are CM costs to errors in our forecasting?</a:t>
            </a:r>
          </a:p>
        </p:txBody>
      </p:sp>
      <p:sp>
        <p:nvSpPr>
          <p:cNvPr id="7" name="Rectangle 18"/>
          <p:cNvSpPr>
            <a:spLocks noChangeArrowheads="1"/>
          </p:cNvSpPr>
          <p:nvPr/>
        </p:nvSpPr>
        <p:spPr bwMode="auto">
          <a:xfrm>
            <a:off x="1980713" y="1858280"/>
            <a:ext cx="6768000" cy="1296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How </a:t>
            </a:r>
            <a:r>
              <a:rPr lang="en-GB" altLang="en-US" sz="1400" dirty="0"/>
              <a:t>efficient are auction outcomes in expectation?  Is the lowest-cost capacity (economically) being supported?</a:t>
            </a:r>
          </a:p>
          <a:p>
            <a:r>
              <a:rPr lang="en-GB" altLang="en-US" sz="1400" dirty="0" smtClean="0"/>
              <a:t>How </a:t>
            </a:r>
            <a:r>
              <a:rPr lang="en-GB" altLang="en-US" sz="1400" dirty="0"/>
              <a:t>robust is this economic efficiency to errors in our forecasts?</a:t>
            </a:r>
          </a:p>
          <a:p>
            <a:r>
              <a:rPr lang="en-GB" altLang="en-US" sz="1400" dirty="0" smtClean="0"/>
              <a:t>What </a:t>
            </a:r>
            <a:r>
              <a:rPr lang="en-GB" altLang="en-US" sz="1400" dirty="0"/>
              <a:t>is the expected impact on the degree of competition?  Will new entry be dissuaded? Will gaming be possible?</a:t>
            </a:r>
          </a:p>
        </p:txBody>
      </p:sp>
      <p:sp>
        <p:nvSpPr>
          <p:cNvPr id="8" name="Rectangle 19"/>
          <p:cNvSpPr>
            <a:spLocks noChangeArrowheads="1"/>
          </p:cNvSpPr>
          <p:nvPr/>
        </p:nvSpPr>
        <p:spPr bwMode="auto">
          <a:xfrm>
            <a:off x="1980713" y="3228902"/>
            <a:ext cx="6768000" cy="540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What </a:t>
            </a:r>
            <a:r>
              <a:rPr lang="en-GB" altLang="en-US" sz="1400" dirty="0"/>
              <a:t>is the impact on investor certainty and what does this imply for investor risk premia?</a:t>
            </a:r>
          </a:p>
        </p:txBody>
      </p:sp>
      <p:sp>
        <p:nvSpPr>
          <p:cNvPr id="9" name="AutoShape 12"/>
          <p:cNvSpPr>
            <a:spLocks noChangeArrowheads="1"/>
          </p:cNvSpPr>
          <p:nvPr/>
        </p:nvSpPr>
        <p:spPr bwMode="auto">
          <a:xfrm>
            <a:off x="468313" y="3843524"/>
            <a:ext cx="1446827" cy="1548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Policy/legal</a:t>
            </a:r>
          </a:p>
        </p:txBody>
      </p:sp>
      <p:sp>
        <p:nvSpPr>
          <p:cNvPr id="10" name="Rectangle 19"/>
          <p:cNvSpPr>
            <a:spLocks noChangeArrowheads="1"/>
          </p:cNvSpPr>
          <p:nvPr/>
        </p:nvSpPr>
        <p:spPr bwMode="auto">
          <a:xfrm>
            <a:off x="1980713" y="3843524"/>
            <a:ext cx="6768000" cy="1548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How significant </a:t>
            </a:r>
            <a:r>
              <a:rPr lang="en-GB" altLang="en-US" sz="1400" dirty="0"/>
              <a:t>is </a:t>
            </a:r>
            <a:r>
              <a:rPr lang="en-GB" altLang="en-US" sz="1400" dirty="0" smtClean="0"/>
              <a:t>the change from the current design?  </a:t>
            </a:r>
            <a:r>
              <a:rPr lang="en-GB" altLang="en-US" sz="1400" dirty="0"/>
              <a:t>Might state-aid clearance be re-opened?  Would it materially change the balance between new and existing capacity?</a:t>
            </a:r>
          </a:p>
          <a:p>
            <a:r>
              <a:rPr lang="en-GB" altLang="en-US" sz="1400" dirty="0" smtClean="0"/>
              <a:t>Is the option in </a:t>
            </a:r>
            <a:r>
              <a:rPr lang="en-GB" altLang="en-US" sz="1400" dirty="0"/>
              <a:t>line with the principles underlying previous market design decisions?</a:t>
            </a:r>
          </a:p>
          <a:p>
            <a:r>
              <a:rPr lang="en-GB" altLang="en-US" sz="1400" dirty="0" smtClean="0"/>
              <a:t>Does </a:t>
            </a:r>
            <a:r>
              <a:rPr lang="en-GB" altLang="en-US" sz="1400" dirty="0"/>
              <a:t>the </a:t>
            </a:r>
            <a:r>
              <a:rPr lang="en-GB" altLang="en-US" sz="1400" dirty="0" smtClean="0"/>
              <a:t>option materially </a:t>
            </a:r>
            <a:r>
              <a:rPr lang="en-GB" altLang="en-US" sz="1400" dirty="0"/>
              <a:t>increase the risk of a legal challenge?</a:t>
            </a:r>
          </a:p>
        </p:txBody>
      </p:sp>
      <p:sp>
        <p:nvSpPr>
          <p:cNvPr id="11" name="AutoShape 12"/>
          <p:cNvSpPr>
            <a:spLocks noChangeArrowheads="1"/>
          </p:cNvSpPr>
          <p:nvPr/>
        </p:nvSpPr>
        <p:spPr bwMode="auto">
          <a:xfrm>
            <a:off x="468313" y="5466148"/>
            <a:ext cx="1446827" cy="828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Fairness</a:t>
            </a:r>
          </a:p>
        </p:txBody>
      </p:sp>
      <p:sp>
        <p:nvSpPr>
          <p:cNvPr id="12" name="Rectangle 19"/>
          <p:cNvSpPr>
            <a:spLocks noChangeArrowheads="1"/>
          </p:cNvSpPr>
          <p:nvPr/>
        </p:nvSpPr>
        <p:spPr bwMode="auto">
          <a:xfrm>
            <a:off x="1980713" y="5466148"/>
            <a:ext cx="6768000" cy="828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Can </a:t>
            </a:r>
            <a:r>
              <a:rPr lang="en-GB" altLang="en-US" sz="1400" dirty="0"/>
              <a:t>the discrimination implied by the methodology be justified?</a:t>
            </a:r>
          </a:p>
          <a:p>
            <a:r>
              <a:rPr lang="en-GB" altLang="en-US" sz="1400" dirty="0" smtClean="0"/>
              <a:t>Is </a:t>
            </a:r>
            <a:r>
              <a:rPr lang="en-GB" altLang="en-US" sz="1400" dirty="0"/>
              <a:t>the option likely to result in inadvertent discrimination (e.g. of independent generators, certain technologies, DSR etc.)?</a:t>
            </a:r>
          </a:p>
        </p:txBody>
      </p:sp>
    </p:spTree>
    <p:extLst>
      <p:ext uri="{BB962C8B-B14F-4D97-AF65-F5344CB8AC3E}">
        <p14:creationId xmlns:p14="http://schemas.microsoft.com/office/powerpoint/2010/main" val="351752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640"/>
            <a:ext cx="8305800" cy="685800"/>
          </a:xfrm>
        </p:spPr>
        <p:txBody>
          <a:bodyPr/>
          <a:lstStyle/>
          <a:p>
            <a:r>
              <a:rPr lang="en-GB" dirty="0" smtClean="0"/>
              <a:t>A PDC has the effect of presenting a menu of prices to participants during the auction</a:t>
            </a:r>
            <a:endParaRPr lang="en-GB" dirty="0"/>
          </a:p>
        </p:txBody>
      </p:sp>
      <p:sp>
        <p:nvSpPr>
          <p:cNvPr id="4" name="Rectangle 27"/>
          <p:cNvSpPr>
            <a:spLocks noChangeArrowheads="1"/>
          </p:cNvSpPr>
          <p:nvPr/>
        </p:nvSpPr>
        <p:spPr bwMode="auto">
          <a:xfrm>
            <a:off x="468313" y="1205826"/>
            <a:ext cx="8280400" cy="1722569"/>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a:t>At the start of each round the auctioneer </a:t>
            </a:r>
            <a:r>
              <a:rPr lang="en-GB" altLang="en-US" sz="1400" dirty="0" smtClean="0"/>
              <a:t>presents </a:t>
            </a:r>
            <a:r>
              <a:rPr lang="en-GB" altLang="en-US" sz="1400" dirty="0"/>
              <a:t>a menu of prices at which </a:t>
            </a:r>
            <a:r>
              <a:rPr lang="en-GB" altLang="en-US" sz="1400" dirty="0" smtClean="0"/>
              <a:t>they are </a:t>
            </a:r>
            <a:r>
              <a:rPr lang="en-GB" altLang="en-US" sz="1400" dirty="0"/>
              <a:t>indifferent between short- and long-duration </a:t>
            </a:r>
            <a:r>
              <a:rPr lang="en-GB" altLang="en-US" sz="1400" dirty="0" smtClean="0"/>
              <a:t>contracts</a:t>
            </a:r>
            <a:r>
              <a:rPr lang="en-GB" altLang="en-US" sz="1400" dirty="0"/>
              <a:t>. Parties then self-select within the bounds of their bidder type:</a:t>
            </a:r>
          </a:p>
          <a:p>
            <a:pPr lvl="1"/>
            <a:r>
              <a:rPr lang="en-GB" altLang="en-US" dirty="0"/>
              <a:t>existing plant can only take a 1 year </a:t>
            </a:r>
            <a:r>
              <a:rPr lang="en-GB" altLang="en-US" dirty="0" smtClean="0"/>
              <a:t>contract;</a:t>
            </a:r>
            <a:endParaRPr lang="en-GB" altLang="en-US" dirty="0"/>
          </a:p>
          <a:p>
            <a:pPr lvl="1"/>
            <a:r>
              <a:rPr lang="en-GB" altLang="en-US" dirty="0"/>
              <a:t>refurbishment plant could take </a:t>
            </a:r>
            <a:r>
              <a:rPr lang="en-GB" altLang="en-US" dirty="0" smtClean="0"/>
              <a:t>a contract </a:t>
            </a:r>
            <a:r>
              <a:rPr lang="en-GB" altLang="en-US" dirty="0"/>
              <a:t>anywhere between 1-3 years; and </a:t>
            </a:r>
          </a:p>
          <a:p>
            <a:pPr lvl="1"/>
            <a:r>
              <a:rPr lang="en-GB" altLang="en-US" dirty="0"/>
              <a:t>new plant could take </a:t>
            </a:r>
            <a:r>
              <a:rPr lang="en-GB" altLang="en-US" dirty="0" smtClean="0"/>
              <a:t>a contract </a:t>
            </a:r>
            <a:r>
              <a:rPr lang="en-GB" altLang="en-US" dirty="0"/>
              <a:t>anywhere between 1-15 years.</a:t>
            </a:r>
          </a:p>
        </p:txBody>
      </p:sp>
      <p:grpSp>
        <p:nvGrpSpPr>
          <p:cNvPr id="6" name="Group 5"/>
          <p:cNvGrpSpPr/>
          <p:nvPr/>
        </p:nvGrpSpPr>
        <p:grpSpPr>
          <a:xfrm>
            <a:off x="585984" y="3417418"/>
            <a:ext cx="5921106" cy="3130549"/>
            <a:chOff x="1056134" y="2629357"/>
            <a:chExt cx="5921106" cy="3130549"/>
          </a:xfrm>
        </p:grpSpPr>
        <p:pic>
          <p:nvPicPr>
            <p:cNvPr id="8"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15" b="21329"/>
            <a:stretch/>
          </p:blipFill>
          <p:spPr bwMode="auto">
            <a:xfrm>
              <a:off x="2834404" y="2947649"/>
              <a:ext cx="4142836" cy="242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056134" y="2629357"/>
              <a:ext cx="5554662" cy="3130549"/>
              <a:chOff x="129241" y="3023060"/>
              <a:chExt cx="5554662" cy="3130549"/>
            </a:xfrm>
          </p:grpSpPr>
          <p:grpSp>
            <p:nvGrpSpPr>
              <p:cNvPr id="9" name="Group 4"/>
              <p:cNvGrpSpPr>
                <a:grpSpLocks noChangeAspect="1"/>
              </p:cNvGrpSpPr>
              <p:nvPr/>
            </p:nvGrpSpPr>
            <p:grpSpPr bwMode="auto">
              <a:xfrm>
                <a:off x="129241" y="3023060"/>
                <a:ext cx="5554662" cy="3130549"/>
                <a:chOff x="-218" y="881"/>
                <a:chExt cx="3499" cy="1972"/>
              </a:xfrm>
            </p:grpSpPr>
            <p:sp>
              <p:nvSpPr>
                <p:cNvPr id="11" name="AutoShape 3"/>
                <p:cNvSpPr>
                  <a:spLocks noChangeAspect="1" noChangeArrowheads="1" noTextEdit="1"/>
                </p:cNvSpPr>
                <p:nvPr/>
              </p:nvSpPr>
              <p:spPr bwMode="auto">
                <a:xfrm>
                  <a:off x="134" y="914"/>
                  <a:ext cx="3147" cy="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dirty="0"/>
                </a:p>
              </p:txBody>
            </p:sp>
            <p:sp>
              <p:nvSpPr>
                <p:cNvPr id="14" name="Freeform 7"/>
                <p:cNvSpPr>
                  <a:spLocks noEditPoints="1"/>
                </p:cNvSpPr>
                <p:nvPr/>
              </p:nvSpPr>
              <p:spPr bwMode="auto">
                <a:xfrm>
                  <a:off x="1679" y="1548"/>
                  <a:ext cx="29" cy="1041"/>
                </a:xfrm>
                <a:custGeom>
                  <a:avLst/>
                  <a:gdLst>
                    <a:gd name="T0" fmla="*/ 7 w 28"/>
                    <a:gd name="T1" fmla="*/ 58 h 1354"/>
                    <a:gd name="T2" fmla="*/ 28 w 28"/>
                    <a:gd name="T3" fmla="*/ 0 h 1354"/>
                    <a:gd name="T4" fmla="*/ 7 w 28"/>
                    <a:gd name="T5" fmla="*/ 78 h 1354"/>
                    <a:gd name="T6" fmla="*/ 27 w 28"/>
                    <a:gd name="T7" fmla="*/ 136 h 1354"/>
                    <a:gd name="T8" fmla="*/ 7 w 28"/>
                    <a:gd name="T9" fmla="*/ 78 h 1354"/>
                    <a:gd name="T10" fmla="*/ 6 w 28"/>
                    <a:gd name="T11" fmla="*/ 214 h 1354"/>
                    <a:gd name="T12" fmla="*/ 27 w 28"/>
                    <a:gd name="T13" fmla="*/ 156 h 1354"/>
                    <a:gd name="T14" fmla="*/ 6 w 28"/>
                    <a:gd name="T15" fmla="*/ 233 h 1354"/>
                    <a:gd name="T16" fmla="*/ 26 w 28"/>
                    <a:gd name="T17" fmla="*/ 292 h 1354"/>
                    <a:gd name="T18" fmla="*/ 6 w 28"/>
                    <a:gd name="T19" fmla="*/ 233 h 1354"/>
                    <a:gd name="T20" fmla="*/ 6 w 28"/>
                    <a:gd name="T21" fmla="*/ 370 h 1354"/>
                    <a:gd name="T22" fmla="*/ 26 w 28"/>
                    <a:gd name="T23" fmla="*/ 311 h 1354"/>
                    <a:gd name="T24" fmla="*/ 5 w 28"/>
                    <a:gd name="T25" fmla="*/ 389 h 1354"/>
                    <a:gd name="T26" fmla="*/ 25 w 28"/>
                    <a:gd name="T27" fmla="*/ 448 h 1354"/>
                    <a:gd name="T28" fmla="*/ 5 w 28"/>
                    <a:gd name="T29" fmla="*/ 389 h 1354"/>
                    <a:gd name="T30" fmla="*/ 5 w 28"/>
                    <a:gd name="T31" fmla="*/ 525 h 1354"/>
                    <a:gd name="T32" fmla="*/ 25 w 28"/>
                    <a:gd name="T33" fmla="*/ 467 h 1354"/>
                    <a:gd name="T34" fmla="*/ 5 w 28"/>
                    <a:gd name="T35" fmla="*/ 545 h 1354"/>
                    <a:gd name="T36" fmla="*/ 25 w 28"/>
                    <a:gd name="T37" fmla="*/ 603 h 1354"/>
                    <a:gd name="T38" fmla="*/ 5 w 28"/>
                    <a:gd name="T39" fmla="*/ 545 h 1354"/>
                    <a:gd name="T40" fmla="*/ 4 w 28"/>
                    <a:gd name="T41" fmla="*/ 681 h 1354"/>
                    <a:gd name="T42" fmla="*/ 25 w 28"/>
                    <a:gd name="T43" fmla="*/ 623 h 1354"/>
                    <a:gd name="T44" fmla="*/ 4 w 28"/>
                    <a:gd name="T45" fmla="*/ 700 h 1354"/>
                    <a:gd name="T46" fmla="*/ 24 w 28"/>
                    <a:gd name="T47" fmla="*/ 759 h 1354"/>
                    <a:gd name="T48" fmla="*/ 4 w 28"/>
                    <a:gd name="T49" fmla="*/ 700 h 1354"/>
                    <a:gd name="T50" fmla="*/ 3 w 28"/>
                    <a:gd name="T51" fmla="*/ 837 h 1354"/>
                    <a:gd name="T52" fmla="*/ 24 w 28"/>
                    <a:gd name="T53" fmla="*/ 778 h 1354"/>
                    <a:gd name="T54" fmla="*/ 3 w 28"/>
                    <a:gd name="T55" fmla="*/ 856 h 1354"/>
                    <a:gd name="T56" fmla="*/ 23 w 28"/>
                    <a:gd name="T57" fmla="*/ 914 h 1354"/>
                    <a:gd name="T58" fmla="*/ 3 w 28"/>
                    <a:gd name="T59" fmla="*/ 856 h 1354"/>
                    <a:gd name="T60" fmla="*/ 2 w 28"/>
                    <a:gd name="T61" fmla="*/ 992 h 1354"/>
                    <a:gd name="T62" fmla="*/ 23 w 28"/>
                    <a:gd name="T63" fmla="*/ 934 h 1354"/>
                    <a:gd name="T64" fmla="*/ 2 w 28"/>
                    <a:gd name="T65" fmla="*/ 1012 h 1354"/>
                    <a:gd name="T66" fmla="*/ 22 w 28"/>
                    <a:gd name="T67" fmla="*/ 1070 h 1354"/>
                    <a:gd name="T68" fmla="*/ 2 w 28"/>
                    <a:gd name="T69" fmla="*/ 1012 h 1354"/>
                    <a:gd name="T70" fmla="*/ 2 w 28"/>
                    <a:gd name="T71" fmla="*/ 1148 h 1354"/>
                    <a:gd name="T72" fmla="*/ 22 w 28"/>
                    <a:gd name="T73" fmla="*/ 1090 h 1354"/>
                    <a:gd name="T74" fmla="*/ 1 w 28"/>
                    <a:gd name="T75" fmla="*/ 1167 h 1354"/>
                    <a:gd name="T76" fmla="*/ 21 w 28"/>
                    <a:gd name="T77" fmla="*/ 1226 h 1354"/>
                    <a:gd name="T78" fmla="*/ 1 w 28"/>
                    <a:gd name="T79" fmla="*/ 1167 h 1354"/>
                    <a:gd name="T80" fmla="*/ 1 w 28"/>
                    <a:gd name="T81" fmla="*/ 1303 h 1354"/>
                    <a:gd name="T82" fmla="*/ 21 w 28"/>
                    <a:gd name="T83" fmla="*/ 1245 h 1354"/>
                    <a:gd name="T84" fmla="*/ 1 w 28"/>
                    <a:gd name="T85" fmla="*/ 1323 h 1354"/>
                    <a:gd name="T86" fmla="*/ 21 w 28"/>
                    <a:gd name="T87" fmla="*/ 1354 h 1354"/>
                    <a:gd name="T88" fmla="*/ 1 w 28"/>
                    <a:gd name="T89" fmla="*/ 1323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1354">
                      <a:moveTo>
                        <a:pt x="8" y="0"/>
                      </a:moveTo>
                      <a:lnTo>
                        <a:pt x="7" y="58"/>
                      </a:lnTo>
                      <a:lnTo>
                        <a:pt x="28" y="58"/>
                      </a:lnTo>
                      <a:lnTo>
                        <a:pt x="28" y="0"/>
                      </a:lnTo>
                      <a:lnTo>
                        <a:pt x="8" y="0"/>
                      </a:lnTo>
                      <a:close/>
                      <a:moveTo>
                        <a:pt x="7" y="78"/>
                      </a:moveTo>
                      <a:lnTo>
                        <a:pt x="7" y="136"/>
                      </a:lnTo>
                      <a:lnTo>
                        <a:pt x="27" y="136"/>
                      </a:lnTo>
                      <a:lnTo>
                        <a:pt x="27" y="78"/>
                      </a:lnTo>
                      <a:lnTo>
                        <a:pt x="7" y="78"/>
                      </a:lnTo>
                      <a:close/>
                      <a:moveTo>
                        <a:pt x="7" y="156"/>
                      </a:moveTo>
                      <a:lnTo>
                        <a:pt x="6" y="214"/>
                      </a:lnTo>
                      <a:lnTo>
                        <a:pt x="27" y="214"/>
                      </a:lnTo>
                      <a:lnTo>
                        <a:pt x="27" y="156"/>
                      </a:lnTo>
                      <a:lnTo>
                        <a:pt x="7" y="156"/>
                      </a:lnTo>
                      <a:close/>
                      <a:moveTo>
                        <a:pt x="6" y="233"/>
                      </a:moveTo>
                      <a:lnTo>
                        <a:pt x="6" y="292"/>
                      </a:lnTo>
                      <a:lnTo>
                        <a:pt x="26" y="292"/>
                      </a:lnTo>
                      <a:lnTo>
                        <a:pt x="27" y="234"/>
                      </a:lnTo>
                      <a:lnTo>
                        <a:pt x="6" y="233"/>
                      </a:lnTo>
                      <a:close/>
                      <a:moveTo>
                        <a:pt x="6" y="311"/>
                      </a:moveTo>
                      <a:lnTo>
                        <a:pt x="6" y="370"/>
                      </a:lnTo>
                      <a:lnTo>
                        <a:pt x="26" y="370"/>
                      </a:lnTo>
                      <a:lnTo>
                        <a:pt x="26" y="311"/>
                      </a:lnTo>
                      <a:lnTo>
                        <a:pt x="6" y="311"/>
                      </a:lnTo>
                      <a:close/>
                      <a:moveTo>
                        <a:pt x="5" y="389"/>
                      </a:moveTo>
                      <a:lnTo>
                        <a:pt x="5" y="447"/>
                      </a:lnTo>
                      <a:lnTo>
                        <a:pt x="25" y="448"/>
                      </a:lnTo>
                      <a:lnTo>
                        <a:pt x="26" y="389"/>
                      </a:lnTo>
                      <a:lnTo>
                        <a:pt x="5" y="389"/>
                      </a:lnTo>
                      <a:close/>
                      <a:moveTo>
                        <a:pt x="5" y="467"/>
                      </a:moveTo>
                      <a:lnTo>
                        <a:pt x="5" y="525"/>
                      </a:lnTo>
                      <a:lnTo>
                        <a:pt x="25" y="525"/>
                      </a:lnTo>
                      <a:lnTo>
                        <a:pt x="25" y="467"/>
                      </a:lnTo>
                      <a:lnTo>
                        <a:pt x="5" y="467"/>
                      </a:lnTo>
                      <a:close/>
                      <a:moveTo>
                        <a:pt x="5" y="545"/>
                      </a:moveTo>
                      <a:lnTo>
                        <a:pt x="4" y="603"/>
                      </a:lnTo>
                      <a:lnTo>
                        <a:pt x="25" y="603"/>
                      </a:lnTo>
                      <a:lnTo>
                        <a:pt x="25" y="545"/>
                      </a:lnTo>
                      <a:lnTo>
                        <a:pt x="5" y="545"/>
                      </a:lnTo>
                      <a:close/>
                      <a:moveTo>
                        <a:pt x="4" y="623"/>
                      </a:moveTo>
                      <a:lnTo>
                        <a:pt x="4" y="681"/>
                      </a:lnTo>
                      <a:lnTo>
                        <a:pt x="24" y="681"/>
                      </a:lnTo>
                      <a:lnTo>
                        <a:pt x="25" y="623"/>
                      </a:lnTo>
                      <a:lnTo>
                        <a:pt x="4" y="623"/>
                      </a:lnTo>
                      <a:close/>
                      <a:moveTo>
                        <a:pt x="4" y="700"/>
                      </a:moveTo>
                      <a:lnTo>
                        <a:pt x="4" y="759"/>
                      </a:lnTo>
                      <a:lnTo>
                        <a:pt x="24" y="759"/>
                      </a:lnTo>
                      <a:lnTo>
                        <a:pt x="24" y="700"/>
                      </a:lnTo>
                      <a:lnTo>
                        <a:pt x="4" y="700"/>
                      </a:lnTo>
                      <a:close/>
                      <a:moveTo>
                        <a:pt x="3" y="778"/>
                      </a:moveTo>
                      <a:lnTo>
                        <a:pt x="3" y="837"/>
                      </a:lnTo>
                      <a:lnTo>
                        <a:pt x="23" y="837"/>
                      </a:lnTo>
                      <a:lnTo>
                        <a:pt x="24" y="778"/>
                      </a:lnTo>
                      <a:lnTo>
                        <a:pt x="3" y="778"/>
                      </a:lnTo>
                      <a:close/>
                      <a:moveTo>
                        <a:pt x="3" y="856"/>
                      </a:moveTo>
                      <a:lnTo>
                        <a:pt x="3" y="914"/>
                      </a:lnTo>
                      <a:lnTo>
                        <a:pt x="23" y="914"/>
                      </a:lnTo>
                      <a:lnTo>
                        <a:pt x="23" y="856"/>
                      </a:lnTo>
                      <a:lnTo>
                        <a:pt x="3" y="856"/>
                      </a:lnTo>
                      <a:close/>
                      <a:moveTo>
                        <a:pt x="3" y="934"/>
                      </a:moveTo>
                      <a:lnTo>
                        <a:pt x="2" y="992"/>
                      </a:lnTo>
                      <a:lnTo>
                        <a:pt x="23" y="992"/>
                      </a:lnTo>
                      <a:lnTo>
                        <a:pt x="23" y="934"/>
                      </a:lnTo>
                      <a:lnTo>
                        <a:pt x="3" y="934"/>
                      </a:lnTo>
                      <a:close/>
                      <a:moveTo>
                        <a:pt x="2" y="1012"/>
                      </a:moveTo>
                      <a:lnTo>
                        <a:pt x="2" y="1070"/>
                      </a:lnTo>
                      <a:lnTo>
                        <a:pt x="22" y="1070"/>
                      </a:lnTo>
                      <a:lnTo>
                        <a:pt x="23" y="1012"/>
                      </a:lnTo>
                      <a:lnTo>
                        <a:pt x="2" y="1012"/>
                      </a:lnTo>
                      <a:close/>
                      <a:moveTo>
                        <a:pt x="2" y="1089"/>
                      </a:moveTo>
                      <a:lnTo>
                        <a:pt x="2" y="1148"/>
                      </a:lnTo>
                      <a:lnTo>
                        <a:pt x="22" y="1148"/>
                      </a:lnTo>
                      <a:lnTo>
                        <a:pt x="22" y="1090"/>
                      </a:lnTo>
                      <a:lnTo>
                        <a:pt x="2" y="1089"/>
                      </a:lnTo>
                      <a:close/>
                      <a:moveTo>
                        <a:pt x="1" y="1167"/>
                      </a:moveTo>
                      <a:lnTo>
                        <a:pt x="1" y="1226"/>
                      </a:lnTo>
                      <a:lnTo>
                        <a:pt x="21" y="1226"/>
                      </a:lnTo>
                      <a:lnTo>
                        <a:pt x="22" y="1167"/>
                      </a:lnTo>
                      <a:lnTo>
                        <a:pt x="1" y="1167"/>
                      </a:lnTo>
                      <a:close/>
                      <a:moveTo>
                        <a:pt x="1" y="1245"/>
                      </a:moveTo>
                      <a:lnTo>
                        <a:pt x="1" y="1303"/>
                      </a:lnTo>
                      <a:lnTo>
                        <a:pt x="21" y="1303"/>
                      </a:lnTo>
                      <a:lnTo>
                        <a:pt x="21" y="1245"/>
                      </a:lnTo>
                      <a:lnTo>
                        <a:pt x="1" y="1245"/>
                      </a:lnTo>
                      <a:close/>
                      <a:moveTo>
                        <a:pt x="1" y="1323"/>
                      </a:moveTo>
                      <a:lnTo>
                        <a:pt x="0" y="1354"/>
                      </a:lnTo>
                      <a:lnTo>
                        <a:pt x="21" y="1354"/>
                      </a:lnTo>
                      <a:lnTo>
                        <a:pt x="21" y="1323"/>
                      </a:lnTo>
                      <a:lnTo>
                        <a:pt x="1" y="1323"/>
                      </a:lnTo>
                      <a:close/>
                    </a:path>
                  </a:pathLst>
                </a:custGeom>
                <a:solidFill>
                  <a:srgbClr val="DDD9C3"/>
                </a:solidFill>
                <a:ln w="0" cap="flat">
                  <a:solidFill>
                    <a:srgbClr val="DDD9C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1"/>
                <p:cNvSpPr>
                  <a:spLocks noEditPoints="1"/>
                </p:cNvSpPr>
                <p:nvPr/>
              </p:nvSpPr>
              <p:spPr bwMode="auto">
                <a:xfrm>
                  <a:off x="2207" y="1896"/>
                  <a:ext cx="29" cy="695"/>
                </a:xfrm>
                <a:custGeom>
                  <a:avLst/>
                  <a:gdLst>
                    <a:gd name="T0" fmla="*/ 7 w 27"/>
                    <a:gd name="T1" fmla="*/ 58 h 1354"/>
                    <a:gd name="T2" fmla="*/ 27 w 27"/>
                    <a:gd name="T3" fmla="*/ 0 h 1354"/>
                    <a:gd name="T4" fmla="*/ 7 w 27"/>
                    <a:gd name="T5" fmla="*/ 77 h 1354"/>
                    <a:gd name="T6" fmla="*/ 27 w 27"/>
                    <a:gd name="T7" fmla="*/ 136 h 1354"/>
                    <a:gd name="T8" fmla="*/ 7 w 27"/>
                    <a:gd name="T9" fmla="*/ 77 h 1354"/>
                    <a:gd name="T10" fmla="*/ 6 w 27"/>
                    <a:gd name="T11" fmla="*/ 214 h 1354"/>
                    <a:gd name="T12" fmla="*/ 26 w 27"/>
                    <a:gd name="T13" fmla="*/ 155 h 1354"/>
                    <a:gd name="T14" fmla="*/ 6 w 27"/>
                    <a:gd name="T15" fmla="*/ 233 h 1354"/>
                    <a:gd name="T16" fmla="*/ 26 w 27"/>
                    <a:gd name="T17" fmla="*/ 291 h 1354"/>
                    <a:gd name="T18" fmla="*/ 6 w 27"/>
                    <a:gd name="T19" fmla="*/ 233 h 1354"/>
                    <a:gd name="T20" fmla="*/ 5 w 27"/>
                    <a:gd name="T21" fmla="*/ 369 h 1354"/>
                    <a:gd name="T22" fmla="*/ 26 w 27"/>
                    <a:gd name="T23" fmla="*/ 311 h 1354"/>
                    <a:gd name="T24" fmla="*/ 5 w 27"/>
                    <a:gd name="T25" fmla="*/ 389 h 1354"/>
                    <a:gd name="T26" fmla="*/ 25 w 27"/>
                    <a:gd name="T27" fmla="*/ 447 h 1354"/>
                    <a:gd name="T28" fmla="*/ 5 w 27"/>
                    <a:gd name="T29" fmla="*/ 389 h 1354"/>
                    <a:gd name="T30" fmla="*/ 4 w 27"/>
                    <a:gd name="T31" fmla="*/ 525 h 1354"/>
                    <a:gd name="T32" fmla="*/ 25 w 27"/>
                    <a:gd name="T33" fmla="*/ 467 h 1354"/>
                    <a:gd name="T34" fmla="*/ 4 w 27"/>
                    <a:gd name="T35" fmla="*/ 544 h 1354"/>
                    <a:gd name="T36" fmla="*/ 24 w 27"/>
                    <a:gd name="T37" fmla="*/ 603 h 1354"/>
                    <a:gd name="T38" fmla="*/ 4 w 27"/>
                    <a:gd name="T39" fmla="*/ 544 h 1354"/>
                    <a:gd name="T40" fmla="*/ 3 w 27"/>
                    <a:gd name="T41" fmla="*/ 680 h 1354"/>
                    <a:gd name="T42" fmla="*/ 24 w 27"/>
                    <a:gd name="T43" fmla="*/ 622 h 1354"/>
                    <a:gd name="T44" fmla="*/ 3 w 27"/>
                    <a:gd name="T45" fmla="*/ 700 h 1354"/>
                    <a:gd name="T46" fmla="*/ 23 w 27"/>
                    <a:gd name="T47" fmla="*/ 758 h 1354"/>
                    <a:gd name="T48" fmla="*/ 3 w 27"/>
                    <a:gd name="T49" fmla="*/ 700 h 1354"/>
                    <a:gd name="T50" fmla="*/ 3 w 27"/>
                    <a:gd name="T51" fmla="*/ 836 h 1354"/>
                    <a:gd name="T52" fmla="*/ 23 w 27"/>
                    <a:gd name="T53" fmla="*/ 778 h 1354"/>
                    <a:gd name="T54" fmla="*/ 2 w 27"/>
                    <a:gd name="T55" fmla="*/ 856 h 1354"/>
                    <a:gd name="T56" fmla="*/ 22 w 27"/>
                    <a:gd name="T57" fmla="*/ 914 h 1354"/>
                    <a:gd name="T58" fmla="*/ 2 w 27"/>
                    <a:gd name="T59" fmla="*/ 856 h 1354"/>
                    <a:gd name="T60" fmla="*/ 2 w 27"/>
                    <a:gd name="T61" fmla="*/ 992 h 1354"/>
                    <a:gd name="T62" fmla="*/ 22 w 27"/>
                    <a:gd name="T63" fmla="*/ 933 h 1354"/>
                    <a:gd name="T64" fmla="*/ 2 w 27"/>
                    <a:gd name="T65" fmla="*/ 1011 h 1354"/>
                    <a:gd name="T66" fmla="*/ 22 w 27"/>
                    <a:gd name="T67" fmla="*/ 1070 h 1354"/>
                    <a:gd name="T68" fmla="*/ 2 w 27"/>
                    <a:gd name="T69" fmla="*/ 1011 h 1354"/>
                    <a:gd name="T70" fmla="*/ 1 w 27"/>
                    <a:gd name="T71" fmla="*/ 1147 h 1354"/>
                    <a:gd name="T72" fmla="*/ 22 w 27"/>
                    <a:gd name="T73" fmla="*/ 1089 h 1354"/>
                    <a:gd name="T74" fmla="*/ 1 w 27"/>
                    <a:gd name="T75" fmla="*/ 1167 h 1354"/>
                    <a:gd name="T76" fmla="*/ 21 w 27"/>
                    <a:gd name="T77" fmla="*/ 1225 h 1354"/>
                    <a:gd name="T78" fmla="*/ 1 w 27"/>
                    <a:gd name="T79" fmla="*/ 1167 h 1354"/>
                    <a:gd name="T80" fmla="*/ 0 w 27"/>
                    <a:gd name="T81" fmla="*/ 1303 h 1354"/>
                    <a:gd name="T82" fmla="*/ 21 w 27"/>
                    <a:gd name="T83" fmla="*/ 1245 h 1354"/>
                    <a:gd name="T84" fmla="*/ 0 w 27"/>
                    <a:gd name="T85" fmla="*/ 1322 h 1354"/>
                    <a:gd name="T86" fmla="*/ 20 w 27"/>
                    <a:gd name="T87" fmla="*/ 1354 h 1354"/>
                    <a:gd name="T88" fmla="*/ 0 w 27"/>
                    <a:gd name="T89" fmla="*/ 1322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 h="1354">
                      <a:moveTo>
                        <a:pt x="7" y="0"/>
                      </a:moveTo>
                      <a:lnTo>
                        <a:pt x="7" y="58"/>
                      </a:lnTo>
                      <a:lnTo>
                        <a:pt x="27" y="58"/>
                      </a:lnTo>
                      <a:lnTo>
                        <a:pt x="27" y="0"/>
                      </a:lnTo>
                      <a:lnTo>
                        <a:pt x="7" y="0"/>
                      </a:lnTo>
                      <a:close/>
                      <a:moveTo>
                        <a:pt x="7" y="77"/>
                      </a:moveTo>
                      <a:lnTo>
                        <a:pt x="6" y="136"/>
                      </a:lnTo>
                      <a:lnTo>
                        <a:pt x="27" y="136"/>
                      </a:lnTo>
                      <a:lnTo>
                        <a:pt x="27" y="78"/>
                      </a:lnTo>
                      <a:lnTo>
                        <a:pt x="7" y="77"/>
                      </a:lnTo>
                      <a:close/>
                      <a:moveTo>
                        <a:pt x="6" y="155"/>
                      </a:moveTo>
                      <a:lnTo>
                        <a:pt x="6" y="214"/>
                      </a:lnTo>
                      <a:lnTo>
                        <a:pt x="26" y="214"/>
                      </a:lnTo>
                      <a:lnTo>
                        <a:pt x="26" y="155"/>
                      </a:lnTo>
                      <a:lnTo>
                        <a:pt x="6" y="155"/>
                      </a:lnTo>
                      <a:close/>
                      <a:moveTo>
                        <a:pt x="6" y="233"/>
                      </a:moveTo>
                      <a:lnTo>
                        <a:pt x="5" y="291"/>
                      </a:lnTo>
                      <a:lnTo>
                        <a:pt x="26" y="291"/>
                      </a:lnTo>
                      <a:lnTo>
                        <a:pt x="26" y="233"/>
                      </a:lnTo>
                      <a:lnTo>
                        <a:pt x="6" y="233"/>
                      </a:lnTo>
                      <a:close/>
                      <a:moveTo>
                        <a:pt x="5" y="311"/>
                      </a:moveTo>
                      <a:lnTo>
                        <a:pt x="5" y="369"/>
                      </a:lnTo>
                      <a:lnTo>
                        <a:pt x="25" y="369"/>
                      </a:lnTo>
                      <a:lnTo>
                        <a:pt x="26" y="311"/>
                      </a:lnTo>
                      <a:lnTo>
                        <a:pt x="5" y="311"/>
                      </a:lnTo>
                      <a:close/>
                      <a:moveTo>
                        <a:pt x="5" y="389"/>
                      </a:moveTo>
                      <a:lnTo>
                        <a:pt x="5" y="447"/>
                      </a:lnTo>
                      <a:lnTo>
                        <a:pt x="25" y="447"/>
                      </a:lnTo>
                      <a:lnTo>
                        <a:pt x="25" y="389"/>
                      </a:lnTo>
                      <a:lnTo>
                        <a:pt x="5" y="389"/>
                      </a:lnTo>
                      <a:close/>
                      <a:moveTo>
                        <a:pt x="5" y="466"/>
                      </a:moveTo>
                      <a:lnTo>
                        <a:pt x="4" y="525"/>
                      </a:lnTo>
                      <a:lnTo>
                        <a:pt x="25" y="525"/>
                      </a:lnTo>
                      <a:lnTo>
                        <a:pt x="25" y="467"/>
                      </a:lnTo>
                      <a:lnTo>
                        <a:pt x="5" y="466"/>
                      </a:lnTo>
                      <a:close/>
                      <a:moveTo>
                        <a:pt x="4" y="544"/>
                      </a:moveTo>
                      <a:lnTo>
                        <a:pt x="4" y="603"/>
                      </a:lnTo>
                      <a:lnTo>
                        <a:pt x="24" y="603"/>
                      </a:lnTo>
                      <a:lnTo>
                        <a:pt x="24" y="544"/>
                      </a:lnTo>
                      <a:lnTo>
                        <a:pt x="4" y="544"/>
                      </a:lnTo>
                      <a:close/>
                      <a:moveTo>
                        <a:pt x="4" y="622"/>
                      </a:moveTo>
                      <a:lnTo>
                        <a:pt x="3" y="680"/>
                      </a:lnTo>
                      <a:lnTo>
                        <a:pt x="24" y="681"/>
                      </a:lnTo>
                      <a:lnTo>
                        <a:pt x="24" y="622"/>
                      </a:lnTo>
                      <a:lnTo>
                        <a:pt x="4" y="622"/>
                      </a:lnTo>
                      <a:close/>
                      <a:moveTo>
                        <a:pt x="3" y="700"/>
                      </a:moveTo>
                      <a:lnTo>
                        <a:pt x="3" y="758"/>
                      </a:lnTo>
                      <a:lnTo>
                        <a:pt x="23" y="758"/>
                      </a:lnTo>
                      <a:lnTo>
                        <a:pt x="24" y="700"/>
                      </a:lnTo>
                      <a:lnTo>
                        <a:pt x="3" y="700"/>
                      </a:lnTo>
                      <a:close/>
                      <a:moveTo>
                        <a:pt x="3" y="778"/>
                      </a:moveTo>
                      <a:lnTo>
                        <a:pt x="3" y="836"/>
                      </a:lnTo>
                      <a:lnTo>
                        <a:pt x="23" y="836"/>
                      </a:lnTo>
                      <a:lnTo>
                        <a:pt x="23" y="778"/>
                      </a:lnTo>
                      <a:lnTo>
                        <a:pt x="3" y="778"/>
                      </a:lnTo>
                      <a:close/>
                      <a:moveTo>
                        <a:pt x="2" y="856"/>
                      </a:moveTo>
                      <a:lnTo>
                        <a:pt x="2" y="914"/>
                      </a:lnTo>
                      <a:lnTo>
                        <a:pt x="22" y="914"/>
                      </a:lnTo>
                      <a:lnTo>
                        <a:pt x="23" y="856"/>
                      </a:lnTo>
                      <a:lnTo>
                        <a:pt x="2" y="856"/>
                      </a:lnTo>
                      <a:close/>
                      <a:moveTo>
                        <a:pt x="2" y="933"/>
                      </a:moveTo>
                      <a:lnTo>
                        <a:pt x="2" y="992"/>
                      </a:lnTo>
                      <a:lnTo>
                        <a:pt x="22" y="992"/>
                      </a:lnTo>
                      <a:lnTo>
                        <a:pt x="22" y="933"/>
                      </a:lnTo>
                      <a:lnTo>
                        <a:pt x="2" y="933"/>
                      </a:lnTo>
                      <a:close/>
                      <a:moveTo>
                        <a:pt x="2" y="1011"/>
                      </a:moveTo>
                      <a:lnTo>
                        <a:pt x="1" y="1070"/>
                      </a:lnTo>
                      <a:lnTo>
                        <a:pt x="22" y="1070"/>
                      </a:lnTo>
                      <a:lnTo>
                        <a:pt x="22" y="1011"/>
                      </a:lnTo>
                      <a:lnTo>
                        <a:pt x="2" y="1011"/>
                      </a:lnTo>
                      <a:close/>
                      <a:moveTo>
                        <a:pt x="1" y="1089"/>
                      </a:moveTo>
                      <a:lnTo>
                        <a:pt x="1" y="1147"/>
                      </a:lnTo>
                      <a:lnTo>
                        <a:pt x="21" y="1147"/>
                      </a:lnTo>
                      <a:lnTo>
                        <a:pt x="22" y="1089"/>
                      </a:lnTo>
                      <a:lnTo>
                        <a:pt x="1" y="1089"/>
                      </a:lnTo>
                      <a:close/>
                      <a:moveTo>
                        <a:pt x="1" y="1167"/>
                      </a:moveTo>
                      <a:lnTo>
                        <a:pt x="1" y="1225"/>
                      </a:lnTo>
                      <a:lnTo>
                        <a:pt x="21" y="1225"/>
                      </a:lnTo>
                      <a:lnTo>
                        <a:pt x="21" y="1167"/>
                      </a:lnTo>
                      <a:lnTo>
                        <a:pt x="1" y="1167"/>
                      </a:lnTo>
                      <a:close/>
                      <a:moveTo>
                        <a:pt x="0" y="1245"/>
                      </a:moveTo>
                      <a:lnTo>
                        <a:pt x="0" y="1303"/>
                      </a:lnTo>
                      <a:lnTo>
                        <a:pt x="20" y="1303"/>
                      </a:lnTo>
                      <a:lnTo>
                        <a:pt x="21" y="1245"/>
                      </a:lnTo>
                      <a:lnTo>
                        <a:pt x="0" y="1245"/>
                      </a:lnTo>
                      <a:close/>
                      <a:moveTo>
                        <a:pt x="0" y="1322"/>
                      </a:moveTo>
                      <a:lnTo>
                        <a:pt x="0" y="1354"/>
                      </a:lnTo>
                      <a:lnTo>
                        <a:pt x="20" y="1354"/>
                      </a:lnTo>
                      <a:lnTo>
                        <a:pt x="20" y="1322"/>
                      </a:lnTo>
                      <a:lnTo>
                        <a:pt x="0" y="1322"/>
                      </a:lnTo>
                      <a:close/>
                    </a:path>
                  </a:pathLst>
                </a:custGeom>
                <a:solidFill>
                  <a:srgbClr val="632523"/>
                </a:solidFill>
                <a:ln w="0" cap="flat">
                  <a:solidFill>
                    <a:srgbClr val="63252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8"/>
                <p:cNvSpPr>
                  <a:spLocks noEditPoints="1"/>
                </p:cNvSpPr>
                <p:nvPr/>
              </p:nvSpPr>
              <p:spPr bwMode="auto">
                <a:xfrm>
                  <a:off x="491" y="1884"/>
                  <a:ext cx="1733" cy="24"/>
                </a:xfrm>
                <a:custGeom>
                  <a:avLst/>
                  <a:gdLst>
                    <a:gd name="T0" fmla="*/ 1672 w 1733"/>
                    <a:gd name="T1" fmla="*/ 1 h 24"/>
                    <a:gd name="T2" fmla="*/ 1733 w 1733"/>
                    <a:gd name="T3" fmla="*/ 20 h 24"/>
                    <a:gd name="T4" fmla="*/ 1652 w 1733"/>
                    <a:gd name="T5" fmla="*/ 1 h 24"/>
                    <a:gd name="T6" fmla="*/ 1591 w 1733"/>
                    <a:gd name="T7" fmla="*/ 20 h 24"/>
                    <a:gd name="T8" fmla="*/ 1652 w 1733"/>
                    <a:gd name="T9" fmla="*/ 1 h 24"/>
                    <a:gd name="T10" fmla="*/ 1510 w 1733"/>
                    <a:gd name="T11" fmla="*/ 1 h 24"/>
                    <a:gd name="T12" fmla="*/ 1571 w 1733"/>
                    <a:gd name="T13" fmla="*/ 20 h 24"/>
                    <a:gd name="T14" fmla="*/ 1490 w 1733"/>
                    <a:gd name="T15" fmla="*/ 1 h 24"/>
                    <a:gd name="T16" fmla="*/ 1429 w 1733"/>
                    <a:gd name="T17" fmla="*/ 21 h 24"/>
                    <a:gd name="T18" fmla="*/ 1490 w 1733"/>
                    <a:gd name="T19" fmla="*/ 1 h 24"/>
                    <a:gd name="T20" fmla="*/ 1348 w 1733"/>
                    <a:gd name="T21" fmla="*/ 1 h 24"/>
                    <a:gd name="T22" fmla="*/ 1408 w 1733"/>
                    <a:gd name="T23" fmla="*/ 21 h 24"/>
                    <a:gd name="T24" fmla="*/ 1327 w 1733"/>
                    <a:gd name="T25" fmla="*/ 1 h 24"/>
                    <a:gd name="T26" fmla="*/ 1266 w 1733"/>
                    <a:gd name="T27" fmla="*/ 21 h 24"/>
                    <a:gd name="T28" fmla="*/ 1327 w 1733"/>
                    <a:gd name="T29" fmla="*/ 1 h 24"/>
                    <a:gd name="T30" fmla="*/ 1185 w 1733"/>
                    <a:gd name="T31" fmla="*/ 2 h 24"/>
                    <a:gd name="T32" fmla="*/ 1246 w 1733"/>
                    <a:gd name="T33" fmla="*/ 21 h 24"/>
                    <a:gd name="T34" fmla="*/ 1165 w 1733"/>
                    <a:gd name="T35" fmla="*/ 2 h 24"/>
                    <a:gd name="T36" fmla="*/ 1104 w 1733"/>
                    <a:gd name="T37" fmla="*/ 21 h 24"/>
                    <a:gd name="T38" fmla="*/ 1165 w 1733"/>
                    <a:gd name="T39" fmla="*/ 2 h 24"/>
                    <a:gd name="T40" fmla="*/ 1023 w 1733"/>
                    <a:gd name="T41" fmla="*/ 2 h 24"/>
                    <a:gd name="T42" fmla="*/ 1084 w 1733"/>
                    <a:gd name="T43" fmla="*/ 21 h 24"/>
                    <a:gd name="T44" fmla="*/ 1003 w 1733"/>
                    <a:gd name="T45" fmla="*/ 2 h 24"/>
                    <a:gd name="T46" fmla="*/ 942 w 1733"/>
                    <a:gd name="T47" fmla="*/ 22 h 24"/>
                    <a:gd name="T48" fmla="*/ 1003 w 1733"/>
                    <a:gd name="T49" fmla="*/ 2 h 24"/>
                    <a:gd name="T50" fmla="*/ 861 w 1733"/>
                    <a:gd name="T51" fmla="*/ 2 h 24"/>
                    <a:gd name="T52" fmla="*/ 921 w 1733"/>
                    <a:gd name="T53" fmla="*/ 22 h 24"/>
                    <a:gd name="T54" fmla="*/ 840 w 1733"/>
                    <a:gd name="T55" fmla="*/ 2 h 24"/>
                    <a:gd name="T56" fmla="*/ 779 w 1733"/>
                    <a:gd name="T57" fmla="*/ 22 h 24"/>
                    <a:gd name="T58" fmla="*/ 840 w 1733"/>
                    <a:gd name="T59" fmla="*/ 2 h 24"/>
                    <a:gd name="T60" fmla="*/ 698 w 1733"/>
                    <a:gd name="T61" fmla="*/ 3 h 24"/>
                    <a:gd name="T62" fmla="*/ 759 w 1733"/>
                    <a:gd name="T63" fmla="*/ 22 h 24"/>
                    <a:gd name="T64" fmla="*/ 678 w 1733"/>
                    <a:gd name="T65" fmla="*/ 3 h 24"/>
                    <a:gd name="T66" fmla="*/ 617 w 1733"/>
                    <a:gd name="T67" fmla="*/ 22 h 24"/>
                    <a:gd name="T68" fmla="*/ 678 w 1733"/>
                    <a:gd name="T69" fmla="*/ 3 h 24"/>
                    <a:gd name="T70" fmla="*/ 536 w 1733"/>
                    <a:gd name="T71" fmla="*/ 3 h 24"/>
                    <a:gd name="T72" fmla="*/ 597 w 1733"/>
                    <a:gd name="T73" fmla="*/ 22 h 24"/>
                    <a:gd name="T74" fmla="*/ 516 w 1733"/>
                    <a:gd name="T75" fmla="*/ 3 h 24"/>
                    <a:gd name="T76" fmla="*/ 455 w 1733"/>
                    <a:gd name="T77" fmla="*/ 23 h 24"/>
                    <a:gd name="T78" fmla="*/ 516 w 1733"/>
                    <a:gd name="T79" fmla="*/ 3 h 24"/>
                    <a:gd name="T80" fmla="*/ 374 w 1733"/>
                    <a:gd name="T81" fmla="*/ 3 h 24"/>
                    <a:gd name="T82" fmla="*/ 434 w 1733"/>
                    <a:gd name="T83" fmla="*/ 23 h 24"/>
                    <a:gd name="T84" fmla="*/ 353 w 1733"/>
                    <a:gd name="T85" fmla="*/ 3 h 24"/>
                    <a:gd name="T86" fmla="*/ 292 w 1733"/>
                    <a:gd name="T87" fmla="*/ 23 h 24"/>
                    <a:gd name="T88" fmla="*/ 353 w 1733"/>
                    <a:gd name="T89" fmla="*/ 3 h 24"/>
                    <a:gd name="T90" fmla="*/ 211 w 1733"/>
                    <a:gd name="T91" fmla="*/ 4 h 24"/>
                    <a:gd name="T92" fmla="*/ 272 w 1733"/>
                    <a:gd name="T93" fmla="*/ 23 h 24"/>
                    <a:gd name="T94" fmla="*/ 191 w 1733"/>
                    <a:gd name="T95" fmla="*/ 4 h 24"/>
                    <a:gd name="T96" fmla="*/ 130 w 1733"/>
                    <a:gd name="T97" fmla="*/ 23 h 24"/>
                    <a:gd name="T98" fmla="*/ 191 w 1733"/>
                    <a:gd name="T99" fmla="*/ 4 h 24"/>
                    <a:gd name="T100" fmla="*/ 49 w 1733"/>
                    <a:gd name="T101" fmla="*/ 4 h 24"/>
                    <a:gd name="T102" fmla="*/ 110 w 1733"/>
                    <a:gd name="T103" fmla="*/ 23 h 24"/>
                    <a:gd name="T104" fmla="*/ 29 w 1733"/>
                    <a:gd name="T105" fmla="*/ 4 h 24"/>
                    <a:gd name="T106" fmla="*/ 0 w 1733"/>
                    <a:gd name="T107" fmla="*/ 24 h 24"/>
                    <a:gd name="T108" fmla="*/ 29 w 1733"/>
                    <a:gd name="T10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3" h="24">
                      <a:moveTo>
                        <a:pt x="1733" y="0"/>
                      </a:moveTo>
                      <a:lnTo>
                        <a:pt x="1672" y="1"/>
                      </a:lnTo>
                      <a:lnTo>
                        <a:pt x="1672" y="20"/>
                      </a:lnTo>
                      <a:lnTo>
                        <a:pt x="1733" y="20"/>
                      </a:lnTo>
                      <a:lnTo>
                        <a:pt x="1733" y="0"/>
                      </a:lnTo>
                      <a:close/>
                      <a:moveTo>
                        <a:pt x="1652" y="1"/>
                      </a:moveTo>
                      <a:lnTo>
                        <a:pt x="1591" y="1"/>
                      </a:lnTo>
                      <a:lnTo>
                        <a:pt x="1591" y="20"/>
                      </a:lnTo>
                      <a:lnTo>
                        <a:pt x="1652" y="20"/>
                      </a:lnTo>
                      <a:lnTo>
                        <a:pt x="1652" y="1"/>
                      </a:lnTo>
                      <a:close/>
                      <a:moveTo>
                        <a:pt x="1571" y="1"/>
                      </a:moveTo>
                      <a:lnTo>
                        <a:pt x="1510" y="1"/>
                      </a:lnTo>
                      <a:lnTo>
                        <a:pt x="1510" y="20"/>
                      </a:lnTo>
                      <a:lnTo>
                        <a:pt x="1571" y="20"/>
                      </a:lnTo>
                      <a:lnTo>
                        <a:pt x="1571" y="1"/>
                      </a:lnTo>
                      <a:close/>
                      <a:moveTo>
                        <a:pt x="1490" y="1"/>
                      </a:moveTo>
                      <a:lnTo>
                        <a:pt x="1429" y="1"/>
                      </a:lnTo>
                      <a:lnTo>
                        <a:pt x="1429" y="21"/>
                      </a:lnTo>
                      <a:lnTo>
                        <a:pt x="1490" y="20"/>
                      </a:lnTo>
                      <a:lnTo>
                        <a:pt x="1490" y="1"/>
                      </a:lnTo>
                      <a:close/>
                      <a:moveTo>
                        <a:pt x="1408" y="1"/>
                      </a:moveTo>
                      <a:lnTo>
                        <a:pt x="1348" y="1"/>
                      </a:lnTo>
                      <a:lnTo>
                        <a:pt x="1348" y="21"/>
                      </a:lnTo>
                      <a:lnTo>
                        <a:pt x="1408" y="21"/>
                      </a:lnTo>
                      <a:lnTo>
                        <a:pt x="1408" y="1"/>
                      </a:lnTo>
                      <a:close/>
                      <a:moveTo>
                        <a:pt x="1327" y="1"/>
                      </a:moveTo>
                      <a:lnTo>
                        <a:pt x="1266" y="1"/>
                      </a:lnTo>
                      <a:lnTo>
                        <a:pt x="1266" y="21"/>
                      </a:lnTo>
                      <a:lnTo>
                        <a:pt x="1327" y="21"/>
                      </a:lnTo>
                      <a:lnTo>
                        <a:pt x="1327" y="1"/>
                      </a:lnTo>
                      <a:close/>
                      <a:moveTo>
                        <a:pt x="1246" y="2"/>
                      </a:moveTo>
                      <a:lnTo>
                        <a:pt x="1185" y="2"/>
                      </a:lnTo>
                      <a:lnTo>
                        <a:pt x="1185" y="21"/>
                      </a:lnTo>
                      <a:lnTo>
                        <a:pt x="1246" y="21"/>
                      </a:lnTo>
                      <a:lnTo>
                        <a:pt x="1246" y="2"/>
                      </a:lnTo>
                      <a:close/>
                      <a:moveTo>
                        <a:pt x="1165" y="2"/>
                      </a:moveTo>
                      <a:lnTo>
                        <a:pt x="1104" y="2"/>
                      </a:lnTo>
                      <a:lnTo>
                        <a:pt x="1104" y="21"/>
                      </a:lnTo>
                      <a:lnTo>
                        <a:pt x="1165" y="21"/>
                      </a:lnTo>
                      <a:lnTo>
                        <a:pt x="1165" y="2"/>
                      </a:lnTo>
                      <a:close/>
                      <a:moveTo>
                        <a:pt x="1084" y="2"/>
                      </a:moveTo>
                      <a:lnTo>
                        <a:pt x="1023" y="2"/>
                      </a:lnTo>
                      <a:lnTo>
                        <a:pt x="1023" y="21"/>
                      </a:lnTo>
                      <a:lnTo>
                        <a:pt x="1084" y="21"/>
                      </a:lnTo>
                      <a:lnTo>
                        <a:pt x="1084" y="2"/>
                      </a:lnTo>
                      <a:close/>
                      <a:moveTo>
                        <a:pt x="1003" y="2"/>
                      </a:moveTo>
                      <a:lnTo>
                        <a:pt x="942" y="2"/>
                      </a:lnTo>
                      <a:lnTo>
                        <a:pt x="942" y="22"/>
                      </a:lnTo>
                      <a:lnTo>
                        <a:pt x="1003" y="21"/>
                      </a:lnTo>
                      <a:lnTo>
                        <a:pt x="1003" y="2"/>
                      </a:lnTo>
                      <a:close/>
                      <a:moveTo>
                        <a:pt x="921" y="2"/>
                      </a:moveTo>
                      <a:lnTo>
                        <a:pt x="861" y="2"/>
                      </a:lnTo>
                      <a:lnTo>
                        <a:pt x="861" y="22"/>
                      </a:lnTo>
                      <a:lnTo>
                        <a:pt x="921" y="22"/>
                      </a:lnTo>
                      <a:lnTo>
                        <a:pt x="921" y="2"/>
                      </a:lnTo>
                      <a:close/>
                      <a:moveTo>
                        <a:pt x="840" y="2"/>
                      </a:moveTo>
                      <a:lnTo>
                        <a:pt x="779" y="3"/>
                      </a:lnTo>
                      <a:lnTo>
                        <a:pt x="779" y="22"/>
                      </a:lnTo>
                      <a:lnTo>
                        <a:pt x="840" y="22"/>
                      </a:lnTo>
                      <a:lnTo>
                        <a:pt x="840" y="2"/>
                      </a:lnTo>
                      <a:close/>
                      <a:moveTo>
                        <a:pt x="759" y="3"/>
                      </a:moveTo>
                      <a:lnTo>
                        <a:pt x="698" y="3"/>
                      </a:lnTo>
                      <a:lnTo>
                        <a:pt x="698" y="22"/>
                      </a:lnTo>
                      <a:lnTo>
                        <a:pt x="759" y="22"/>
                      </a:lnTo>
                      <a:lnTo>
                        <a:pt x="759" y="3"/>
                      </a:lnTo>
                      <a:close/>
                      <a:moveTo>
                        <a:pt x="678" y="3"/>
                      </a:moveTo>
                      <a:lnTo>
                        <a:pt x="617" y="3"/>
                      </a:lnTo>
                      <a:lnTo>
                        <a:pt x="617" y="22"/>
                      </a:lnTo>
                      <a:lnTo>
                        <a:pt x="678" y="22"/>
                      </a:lnTo>
                      <a:lnTo>
                        <a:pt x="678" y="3"/>
                      </a:lnTo>
                      <a:close/>
                      <a:moveTo>
                        <a:pt x="597" y="3"/>
                      </a:moveTo>
                      <a:lnTo>
                        <a:pt x="536" y="3"/>
                      </a:lnTo>
                      <a:lnTo>
                        <a:pt x="536" y="23"/>
                      </a:lnTo>
                      <a:lnTo>
                        <a:pt x="597" y="22"/>
                      </a:lnTo>
                      <a:lnTo>
                        <a:pt x="597" y="3"/>
                      </a:lnTo>
                      <a:close/>
                      <a:moveTo>
                        <a:pt x="516" y="3"/>
                      </a:moveTo>
                      <a:lnTo>
                        <a:pt x="455" y="3"/>
                      </a:lnTo>
                      <a:lnTo>
                        <a:pt x="455" y="23"/>
                      </a:lnTo>
                      <a:lnTo>
                        <a:pt x="516" y="23"/>
                      </a:lnTo>
                      <a:lnTo>
                        <a:pt x="516" y="3"/>
                      </a:lnTo>
                      <a:close/>
                      <a:moveTo>
                        <a:pt x="434" y="3"/>
                      </a:moveTo>
                      <a:lnTo>
                        <a:pt x="374" y="3"/>
                      </a:lnTo>
                      <a:lnTo>
                        <a:pt x="374" y="23"/>
                      </a:lnTo>
                      <a:lnTo>
                        <a:pt x="434" y="23"/>
                      </a:lnTo>
                      <a:lnTo>
                        <a:pt x="434" y="3"/>
                      </a:lnTo>
                      <a:close/>
                      <a:moveTo>
                        <a:pt x="353" y="3"/>
                      </a:moveTo>
                      <a:lnTo>
                        <a:pt x="292" y="4"/>
                      </a:lnTo>
                      <a:lnTo>
                        <a:pt x="292" y="23"/>
                      </a:lnTo>
                      <a:lnTo>
                        <a:pt x="353" y="23"/>
                      </a:lnTo>
                      <a:lnTo>
                        <a:pt x="353" y="3"/>
                      </a:lnTo>
                      <a:close/>
                      <a:moveTo>
                        <a:pt x="272" y="4"/>
                      </a:moveTo>
                      <a:lnTo>
                        <a:pt x="211" y="4"/>
                      </a:lnTo>
                      <a:lnTo>
                        <a:pt x="211" y="23"/>
                      </a:lnTo>
                      <a:lnTo>
                        <a:pt x="272" y="23"/>
                      </a:lnTo>
                      <a:lnTo>
                        <a:pt x="272" y="4"/>
                      </a:lnTo>
                      <a:close/>
                      <a:moveTo>
                        <a:pt x="191" y="4"/>
                      </a:moveTo>
                      <a:lnTo>
                        <a:pt x="130" y="4"/>
                      </a:lnTo>
                      <a:lnTo>
                        <a:pt x="130" y="23"/>
                      </a:lnTo>
                      <a:lnTo>
                        <a:pt x="191" y="23"/>
                      </a:lnTo>
                      <a:lnTo>
                        <a:pt x="191" y="4"/>
                      </a:lnTo>
                      <a:close/>
                      <a:moveTo>
                        <a:pt x="110" y="4"/>
                      </a:moveTo>
                      <a:lnTo>
                        <a:pt x="49" y="4"/>
                      </a:lnTo>
                      <a:lnTo>
                        <a:pt x="49" y="24"/>
                      </a:lnTo>
                      <a:lnTo>
                        <a:pt x="110" y="23"/>
                      </a:lnTo>
                      <a:lnTo>
                        <a:pt x="110" y="4"/>
                      </a:lnTo>
                      <a:close/>
                      <a:moveTo>
                        <a:pt x="29" y="4"/>
                      </a:moveTo>
                      <a:lnTo>
                        <a:pt x="0" y="4"/>
                      </a:lnTo>
                      <a:lnTo>
                        <a:pt x="0" y="24"/>
                      </a:lnTo>
                      <a:lnTo>
                        <a:pt x="29" y="24"/>
                      </a:lnTo>
                      <a:lnTo>
                        <a:pt x="29" y="4"/>
                      </a:lnTo>
                      <a:close/>
                    </a:path>
                  </a:pathLst>
                </a:custGeom>
                <a:solidFill>
                  <a:srgbClr val="632523"/>
                </a:solidFill>
                <a:ln w="0" cap="flat">
                  <a:solidFill>
                    <a:srgbClr val="63252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Rectangle 20"/>
                <p:cNvSpPr>
                  <a:spLocks noChangeArrowheads="1"/>
                </p:cNvSpPr>
                <p:nvPr/>
              </p:nvSpPr>
              <p:spPr bwMode="auto">
                <a:xfrm>
                  <a:off x="-218" y="1836"/>
                  <a:ext cx="54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spcBef>
                      <a:spcPct val="0"/>
                    </a:spcBef>
                    <a:spcAft>
                      <a:spcPct val="0"/>
                    </a:spcAft>
                    <a:defRPr>
                      <a:solidFill>
                        <a:schemeClr val="tx1"/>
                      </a:solidFill>
                      <a:latin typeface="Arial" pitchFamily="34" charset="0"/>
                      <a:cs typeface="Arial" pitchFamily="34" charset="0"/>
                    </a:defRPr>
                  </a:lvl1pPr>
                  <a:lvl2pPr>
                    <a:spcBef>
                      <a:spcPct val="0"/>
                    </a:spcBef>
                    <a:spcAft>
                      <a:spcPct val="0"/>
                    </a:spcAft>
                    <a:defRPr>
                      <a:solidFill>
                        <a:schemeClr val="tx1"/>
                      </a:solidFill>
                      <a:latin typeface="Arial" pitchFamily="34" charset="0"/>
                      <a:cs typeface="Arial" pitchFamily="34" charset="0"/>
                    </a:defRPr>
                  </a:lvl2pPr>
                  <a:lvl3pPr>
                    <a:spcBef>
                      <a:spcPct val="0"/>
                    </a:spcBef>
                    <a:spcAft>
                      <a:spcPct val="0"/>
                    </a:spcAft>
                    <a:defRPr>
                      <a:solidFill>
                        <a:schemeClr val="tx1"/>
                      </a:solidFill>
                      <a:latin typeface="Arial" pitchFamily="34" charset="0"/>
                      <a:cs typeface="Arial" pitchFamily="34" charset="0"/>
                    </a:defRPr>
                  </a:lvl3pPr>
                  <a:lvl4pPr>
                    <a:spcBef>
                      <a:spcPct val="0"/>
                    </a:spcBef>
                    <a:spcAft>
                      <a:spcPct val="0"/>
                    </a:spcAft>
                    <a:defRPr>
                      <a:solidFill>
                        <a:schemeClr val="tx1"/>
                      </a:solidFill>
                      <a:latin typeface="Arial" pitchFamily="34" charset="0"/>
                      <a:cs typeface="Arial" pitchFamily="34" charset="0"/>
                    </a:defRPr>
                  </a:lvl4pPr>
                  <a:lvl5pPr>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Net CONE </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21"/>
                <p:cNvSpPr>
                  <a:spLocks noChangeArrowheads="1"/>
                </p:cNvSpPr>
                <p:nvPr/>
              </p:nvSpPr>
              <p:spPr bwMode="auto">
                <a:xfrm>
                  <a:off x="213" y="1842"/>
                  <a:ext cx="31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spcBef>
                      <a:spcPct val="0"/>
                    </a:spcBef>
                    <a:spcAft>
                      <a:spcPct val="0"/>
                    </a:spcAft>
                    <a:defRPr>
                      <a:solidFill>
                        <a:schemeClr val="tx1"/>
                      </a:solidFill>
                      <a:latin typeface="Arial" pitchFamily="34" charset="0"/>
                      <a:cs typeface="Arial" pitchFamily="34" charset="0"/>
                    </a:defRPr>
                  </a:lvl1pPr>
                  <a:lvl2pPr>
                    <a:spcBef>
                      <a:spcPct val="0"/>
                    </a:spcBef>
                    <a:spcAft>
                      <a:spcPct val="0"/>
                    </a:spcAft>
                    <a:defRPr>
                      <a:solidFill>
                        <a:schemeClr val="tx1"/>
                      </a:solidFill>
                      <a:latin typeface="Arial" pitchFamily="34" charset="0"/>
                      <a:cs typeface="Arial" pitchFamily="34" charset="0"/>
                    </a:defRPr>
                  </a:lvl2pPr>
                  <a:lvl3pPr>
                    <a:spcBef>
                      <a:spcPct val="0"/>
                    </a:spcBef>
                    <a:spcAft>
                      <a:spcPct val="0"/>
                    </a:spcAft>
                    <a:defRPr>
                      <a:solidFill>
                        <a:schemeClr val="tx1"/>
                      </a:solidFill>
                      <a:latin typeface="Arial" pitchFamily="34" charset="0"/>
                      <a:cs typeface="Arial" pitchFamily="34" charset="0"/>
                    </a:defRPr>
                  </a:lvl3pPr>
                  <a:lvl4pPr>
                    <a:spcBef>
                      <a:spcPct val="0"/>
                    </a:spcBef>
                    <a:spcAft>
                      <a:spcPct val="0"/>
                    </a:spcAft>
                    <a:defRPr>
                      <a:solidFill>
                        <a:schemeClr val="tx1"/>
                      </a:solidFill>
                      <a:latin typeface="Arial" pitchFamily="34" charset="0"/>
                      <a:cs typeface="Arial" pitchFamily="34" charset="0"/>
                    </a:defRPr>
                  </a:lvl4pPr>
                  <a:lvl5pPr>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cs typeface="Arial" pitchFamily="34" charset="0"/>
                    </a:rPr>
                    <a:t>£49</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3"/>
                <p:cNvSpPr>
                  <a:spLocks noChangeArrowheads="1"/>
                </p:cNvSpPr>
                <p:nvPr/>
              </p:nvSpPr>
              <p:spPr bwMode="auto">
                <a:xfrm>
                  <a:off x="-215" y="1484"/>
                  <a:ext cx="4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spcBef>
                      <a:spcPct val="0"/>
                    </a:spcBef>
                    <a:spcAft>
                      <a:spcPct val="0"/>
                    </a:spcAft>
                    <a:defRPr>
                      <a:solidFill>
                        <a:schemeClr val="tx1"/>
                      </a:solidFill>
                      <a:latin typeface="Arial" pitchFamily="34" charset="0"/>
                      <a:cs typeface="Arial" pitchFamily="34" charset="0"/>
                    </a:defRPr>
                  </a:lvl1pPr>
                  <a:lvl2pPr>
                    <a:spcBef>
                      <a:spcPct val="0"/>
                    </a:spcBef>
                    <a:spcAft>
                      <a:spcPct val="0"/>
                    </a:spcAft>
                    <a:defRPr>
                      <a:solidFill>
                        <a:schemeClr val="tx1"/>
                      </a:solidFill>
                      <a:latin typeface="Arial" pitchFamily="34" charset="0"/>
                      <a:cs typeface="Arial" pitchFamily="34" charset="0"/>
                    </a:defRPr>
                  </a:lvl2pPr>
                  <a:lvl3pPr>
                    <a:spcBef>
                      <a:spcPct val="0"/>
                    </a:spcBef>
                    <a:spcAft>
                      <a:spcPct val="0"/>
                    </a:spcAft>
                    <a:defRPr>
                      <a:solidFill>
                        <a:schemeClr val="tx1"/>
                      </a:solidFill>
                      <a:latin typeface="Arial" pitchFamily="34" charset="0"/>
                      <a:cs typeface="Arial" pitchFamily="34" charset="0"/>
                    </a:defRPr>
                  </a:lvl3pPr>
                  <a:lvl4pPr>
                    <a:spcBef>
                      <a:spcPct val="0"/>
                    </a:spcBef>
                    <a:spcAft>
                      <a:spcPct val="0"/>
                    </a:spcAft>
                    <a:defRPr>
                      <a:solidFill>
                        <a:schemeClr val="tx1"/>
                      </a:solidFill>
                      <a:latin typeface="Arial" pitchFamily="34" charset="0"/>
                      <a:cs typeface="Arial" pitchFamily="34" charset="0"/>
                    </a:defRPr>
                  </a:lvl4pPr>
                  <a:lvl5pPr>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Price Cap</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4"/>
                <p:cNvSpPr>
                  <a:spLocks noChangeArrowheads="1"/>
                </p:cNvSpPr>
                <p:nvPr/>
              </p:nvSpPr>
              <p:spPr bwMode="auto">
                <a:xfrm>
                  <a:off x="213" y="1490"/>
                  <a:ext cx="3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spcBef>
                      <a:spcPct val="0"/>
                    </a:spcBef>
                    <a:spcAft>
                      <a:spcPct val="0"/>
                    </a:spcAft>
                    <a:defRPr>
                      <a:solidFill>
                        <a:schemeClr val="tx1"/>
                      </a:solidFill>
                      <a:latin typeface="Arial" pitchFamily="34" charset="0"/>
                      <a:cs typeface="Arial" pitchFamily="34" charset="0"/>
                    </a:defRPr>
                  </a:lvl1pPr>
                  <a:lvl2pPr>
                    <a:spcBef>
                      <a:spcPct val="0"/>
                    </a:spcBef>
                    <a:spcAft>
                      <a:spcPct val="0"/>
                    </a:spcAft>
                    <a:defRPr>
                      <a:solidFill>
                        <a:schemeClr val="tx1"/>
                      </a:solidFill>
                      <a:latin typeface="Arial" pitchFamily="34" charset="0"/>
                      <a:cs typeface="Arial" pitchFamily="34" charset="0"/>
                    </a:defRPr>
                  </a:lvl2pPr>
                  <a:lvl3pPr>
                    <a:spcBef>
                      <a:spcPct val="0"/>
                    </a:spcBef>
                    <a:spcAft>
                      <a:spcPct val="0"/>
                    </a:spcAft>
                    <a:defRPr>
                      <a:solidFill>
                        <a:schemeClr val="tx1"/>
                      </a:solidFill>
                      <a:latin typeface="Arial" pitchFamily="34" charset="0"/>
                      <a:cs typeface="Arial" pitchFamily="34" charset="0"/>
                    </a:defRPr>
                  </a:lvl3pPr>
                  <a:lvl4pPr>
                    <a:spcBef>
                      <a:spcPct val="0"/>
                    </a:spcBef>
                    <a:spcAft>
                      <a:spcPct val="0"/>
                    </a:spcAft>
                    <a:defRPr>
                      <a:solidFill>
                        <a:schemeClr val="tx1"/>
                      </a:solidFill>
                      <a:latin typeface="Arial" pitchFamily="34" charset="0"/>
                      <a:cs typeface="Arial" pitchFamily="34" charset="0"/>
                    </a:defRPr>
                  </a:lvl4pPr>
                  <a:lvl5pPr>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cs typeface="Arial" pitchFamily="34" charset="0"/>
                    </a:rPr>
                    <a:t>£75</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Freeform 25"/>
                <p:cNvSpPr>
                  <a:spLocks noEditPoints="1"/>
                </p:cNvSpPr>
                <p:nvPr/>
              </p:nvSpPr>
              <p:spPr bwMode="auto">
                <a:xfrm>
                  <a:off x="480" y="2271"/>
                  <a:ext cx="2009" cy="23"/>
                </a:xfrm>
                <a:custGeom>
                  <a:avLst/>
                  <a:gdLst>
                    <a:gd name="T0" fmla="*/ 1948 w 2009"/>
                    <a:gd name="T1" fmla="*/ 0 h 23"/>
                    <a:gd name="T2" fmla="*/ 2009 w 2009"/>
                    <a:gd name="T3" fmla="*/ 20 h 23"/>
                    <a:gd name="T4" fmla="*/ 1928 w 2009"/>
                    <a:gd name="T5" fmla="*/ 0 h 23"/>
                    <a:gd name="T6" fmla="*/ 1867 w 2009"/>
                    <a:gd name="T7" fmla="*/ 20 h 23"/>
                    <a:gd name="T8" fmla="*/ 1928 w 2009"/>
                    <a:gd name="T9" fmla="*/ 0 h 23"/>
                    <a:gd name="T10" fmla="*/ 1786 w 2009"/>
                    <a:gd name="T11" fmla="*/ 1 h 23"/>
                    <a:gd name="T12" fmla="*/ 1847 w 2009"/>
                    <a:gd name="T13" fmla="*/ 20 h 23"/>
                    <a:gd name="T14" fmla="*/ 1766 w 2009"/>
                    <a:gd name="T15" fmla="*/ 1 h 23"/>
                    <a:gd name="T16" fmla="*/ 1705 w 2009"/>
                    <a:gd name="T17" fmla="*/ 20 h 23"/>
                    <a:gd name="T18" fmla="*/ 1766 w 2009"/>
                    <a:gd name="T19" fmla="*/ 1 h 23"/>
                    <a:gd name="T20" fmla="*/ 1624 w 2009"/>
                    <a:gd name="T21" fmla="*/ 1 h 23"/>
                    <a:gd name="T22" fmla="*/ 1685 w 2009"/>
                    <a:gd name="T23" fmla="*/ 20 h 23"/>
                    <a:gd name="T24" fmla="*/ 1603 w 2009"/>
                    <a:gd name="T25" fmla="*/ 1 h 23"/>
                    <a:gd name="T26" fmla="*/ 1543 w 2009"/>
                    <a:gd name="T27" fmla="*/ 21 h 23"/>
                    <a:gd name="T28" fmla="*/ 1603 w 2009"/>
                    <a:gd name="T29" fmla="*/ 1 h 23"/>
                    <a:gd name="T30" fmla="*/ 1461 w 2009"/>
                    <a:gd name="T31" fmla="*/ 1 h 23"/>
                    <a:gd name="T32" fmla="*/ 1522 w 2009"/>
                    <a:gd name="T33" fmla="*/ 21 h 23"/>
                    <a:gd name="T34" fmla="*/ 1441 w 2009"/>
                    <a:gd name="T35" fmla="*/ 1 h 23"/>
                    <a:gd name="T36" fmla="*/ 1380 w 2009"/>
                    <a:gd name="T37" fmla="*/ 21 h 23"/>
                    <a:gd name="T38" fmla="*/ 1441 w 2009"/>
                    <a:gd name="T39" fmla="*/ 1 h 23"/>
                    <a:gd name="T40" fmla="*/ 1299 w 2009"/>
                    <a:gd name="T41" fmla="*/ 1 h 23"/>
                    <a:gd name="T42" fmla="*/ 1360 w 2009"/>
                    <a:gd name="T43" fmla="*/ 21 h 23"/>
                    <a:gd name="T44" fmla="*/ 1279 w 2009"/>
                    <a:gd name="T45" fmla="*/ 2 h 23"/>
                    <a:gd name="T46" fmla="*/ 1218 w 2009"/>
                    <a:gd name="T47" fmla="*/ 21 h 23"/>
                    <a:gd name="T48" fmla="*/ 1279 w 2009"/>
                    <a:gd name="T49" fmla="*/ 2 h 23"/>
                    <a:gd name="T50" fmla="*/ 1137 w 2009"/>
                    <a:gd name="T51" fmla="*/ 2 h 23"/>
                    <a:gd name="T52" fmla="*/ 1198 w 2009"/>
                    <a:gd name="T53" fmla="*/ 21 h 23"/>
                    <a:gd name="T54" fmla="*/ 1116 w 2009"/>
                    <a:gd name="T55" fmla="*/ 2 h 23"/>
                    <a:gd name="T56" fmla="*/ 1056 w 2009"/>
                    <a:gd name="T57" fmla="*/ 21 h 23"/>
                    <a:gd name="T58" fmla="*/ 1116 w 2009"/>
                    <a:gd name="T59" fmla="*/ 2 h 23"/>
                    <a:gd name="T60" fmla="*/ 974 w 2009"/>
                    <a:gd name="T61" fmla="*/ 2 h 23"/>
                    <a:gd name="T62" fmla="*/ 1035 w 2009"/>
                    <a:gd name="T63" fmla="*/ 21 h 23"/>
                    <a:gd name="T64" fmla="*/ 954 w 2009"/>
                    <a:gd name="T65" fmla="*/ 2 h 23"/>
                    <a:gd name="T66" fmla="*/ 893 w 2009"/>
                    <a:gd name="T67" fmla="*/ 22 h 23"/>
                    <a:gd name="T68" fmla="*/ 954 w 2009"/>
                    <a:gd name="T69" fmla="*/ 2 h 23"/>
                    <a:gd name="T70" fmla="*/ 812 w 2009"/>
                    <a:gd name="T71" fmla="*/ 2 h 23"/>
                    <a:gd name="T72" fmla="*/ 873 w 2009"/>
                    <a:gd name="T73" fmla="*/ 22 h 23"/>
                    <a:gd name="T74" fmla="*/ 792 w 2009"/>
                    <a:gd name="T75" fmla="*/ 2 h 23"/>
                    <a:gd name="T76" fmla="*/ 731 w 2009"/>
                    <a:gd name="T77" fmla="*/ 22 h 23"/>
                    <a:gd name="T78" fmla="*/ 792 w 2009"/>
                    <a:gd name="T79" fmla="*/ 2 h 23"/>
                    <a:gd name="T80" fmla="*/ 650 w 2009"/>
                    <a:gd name="T81" fmla="*/ 3 h 23"/>
                    <a:gd name="T82" fmla="*/ 711 w 2009"/>
                    <a:gd name="T83" fmla="*/ 22 h 23"/>
                    <a:gd name="T84" fmla="*/ 629 w 2009"/>
                    <a:gd name="T85" fmla="*/ 3 h 23"/>
                    <a:gd name="T86" fmla="*/ 568 w 2009"/>
                    <a:gd name="T87" fmla="*/ 22 h 23"/>
                    <a:gd name="T88" fmla="*/ 629 w 2009"/>
                    <a:gd name="T89" fmla="*/ 3 h 23"/>
                    <a:gd name="T90" fmla="*/ 487 w 2009"/>
                    <a:gd name="T91" fmla="*/ 3 h 23"/>
                    <a:gd name="T92" fmla="*/ 548 w 2009"/>
                    <a:gd name="T93" fmla="*/ 22 h 23"/>
                    <a:gd name="T94" fmla="*/ 467 w 2009"/>
                    <a:gd name="T95" fmla="*/ 3 h 23"/>
                    <a:gd name="T96" fmla="*/ 406 w 2009"/>
                    <a:gd name="T97" fmla="*/ 23 h 23"/>
                    <a:gd name="T98" fmla="*/ 467 w 2009"/>
                    <a:gd name="T99" fmla="*/ 3 h 23"/>
                    <a:gd name="T100" fmla="*/ 325 w 2009"/>
                    <a:gd name="T101" fmla="*/ 3 h 23"/>
                    <a:gd name="T102" fmla="*/ 386 w 2009"/>
                    <a:gd name="T103" fmla="*/ 23 h 23"/>
                    <a:gd name="T104" fmla="*/ 305 w 2009"/>
                    <a:gd name="T105" fmla="*/ 3 h 23"/>
                    <a:gd name="T106" fmla="*/ 244 w 2009"/>
                    <a:gd name="T107" fmla="*/ 23 h 23"/>
                    <a:gd name="T108" fmla="*/ 305 w 2009"/>
                    <a:gd name="T109" fmla="*/ 3 h 23"/>
                    <a:gd name="T110" fmla="*/ 163 w 2009"/>
                    <a:gd name="T111" fmla="*/ 4 h 23"/>
                    <a:gd name="T112" fmla="*/ 224 w 2009"/>
                    <a:gd name="T113" fmla="*/ 23 h 23"/>
                    <a:gd name="T114" fmla="*/ 142 w 2009"/>
                    <a:gd name="T115" fmla="*/ 4 h 23"/>
                    <a:gd name="T116" fmla="*/ 81 w 2009"/>
                    <a:gd name="T117" fmla="*/ 23 h 23"/>
                    <a:gd name="T118" fmla="*/ 142 w 2009"/>
                    <a:gd name="T119" fmla="*/ 4 h 23"/>
                    <a:gd name="T120" fmla="*/ 0 w 2009"/>
                    <a:gd name="T121" fmla="*/ 4 h 23"/>
                    <a:gd name="T122" fmla="*/ 61 w 2009"/>
                    <a:gd name="T1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23">
                      <a:moveTo>
                        <a:pt x="2009" y="0"/>
                      </a:moveTo>
                      <a:lnTo>
                        <a:pt x="1948" y="0"/>
                      </a:lnTo>
                      <a:lnTo>
                        <a:pt x="1948" y="20"/>
                      </a:lnTo>
                      <a:lnTo>
                        <a:pt x="2009" y="20"/>
                      </a:lnTo>
                      <a:lnTo>
                        <a:pt x="2009" y="0"/>
                      </a:lnTo>
                      <a:close/>
                      <a:moveTo>
                        <a:pt x="1928" y="0"/>
                      </a:moveTo>
                      <a:lnTo>
                        <a:pt x="1867" y="0"/>
                      </a:lnTo>
                      <a:lnTo>
                        <a:pt x="1867" y="20"/>
                      </a:lnTo>
                      <a:lnTo>
                        <a:pt x="1928" y="20"/>
                      </a:lnTo>
                      <a:lnTo>
                        <a:pt x="1928" y="0"/>
                      </a:lnTo>
                      <a:close/>
                      <a:moveTo>
                        <a:pt x="1847" y="1"/>
                      </a:moveTo>
                      <a:lnTo>
                        <a:pt x="1786" y="1"/>
                      </a:lnTo>
                      <a:lnTo>
                        <a:pt x="1786" y="20"/>
                      </a:lnTo>
                      <a:lnTo>
                        <a:pt x="1847" y="20"/>
                      </a:lnTo>
                      <a:lnTo>
                        <a:pt x="1847" y="1"/>
                      </a:lnTo>
                      <a:close/>
                      <a:moveTo>
                        <a:pt x="1766" y="1"/>
                      </a:moveTo>
                      <a:lnTo>
                        <a:pt x="1705" y="1"/>
                      </a:lnTo>
                      <a:lnTo>
                        <a:pt x="1705" y="20"/>
                      </a:lnTo>
                      <a:lnTo>
                        <a:pt x="1766" y="20"/>
                      </a:lnTo>
                      <a:lnTo>
                        <a:pt x="1766" y="1"/>
                      </a:lnTo>
                      <a:close/>
                      <a:moveTo>
                        <a:pt x="1685" y="1"/>
                      </a:moveTo>
                      <a:lnTo>
                        <a:pt x="1624" y="1"/>
                      </a:lnTo>
                      <a:lnTo>
                        <a:pt x="1624" y="20"/>
                      </a:lnTo>
                      <a:lnTo>
                        <a:pt x="1685" y="20"/>
                      </a:lnTo>
                      <a:lnTo>
                        <a:pt x="1685" y="1"/>
                      </a:lnTo>
                      <a:close/>
                      <a:moveTo>
                        <a:pt x="1603" y="1"/>
                      </a:moveTo>
                      <a:lnTo>
                        <a:pt x="1542" y="1"/>
                      </a:lnTo>
                      <a:lnTo>
                        <a:pt x="1543" y="21"/>
                      </a:lnTo>
                      <a:lnTo>
                        <a:pt x="1603" y="20"/>
                      </a:lnTo>
                      <a:lnTo>
                        <a:pt x="1603" y="1"/>
                      </a:lnTo>
                      <a:close/>
                      <a:moveTo>
                        <a:pt x="1522" y="1"/>
                      </a:moveTo>
                      <a:lnTo>
                        <a:pt x="1461" y="1"/>
                      </a:lnTo>
                      <a:lnTo>
                        <a:pt x="1461" y="21"/>
                      </a:lnTo>
                      <a:lnTo>
                        <a:pt x="1522" y="21"/>
                      </a:lnTo>
                      <a:lnTo>
                        <a:pt x="1522" y="1"/>
                      </a:lnTo>
                      <a:close/>
                      <a:moveTo>
                        <a:pt x="1441" y="1"/>
                      </a:moveTo>
                      <a:lnTo>
                        <a:pt x="1380" y="1"/>
                      </a:lnTo>
                      <a:lnTo>
                        <a:pt x="1380" y="21"/>
                      </a:lnTo>
                      <a:lnTo>
                        <a:pt x="1441" y="21"/>
                      </a:lnTo>
                      <a:lnTo>
                        <a:pt x="1441" y="1"/>
                      </a:lnTo>
                      <a:close/>
                      <a:moveTo>
                        <a:pt x="1360" y="1"/>
                      </a:moveTo>
                      <a:lnTo>
                        <a:pt x="1299" y="1"/>
                      </a:lnTo>
                      <a:lnTo>
                        <a:pt x="1299" y="21"/>
                      </a:lnTo>
                      <a:lnTo>
                        <a:pt x="1360" y="21"/>
                      </a:lnTo>
                      <a:lnTo>
                        <a:pt x="1360" y="1"/>
                      </a:lnTo>
                      <a:close/>
                      <a:moveTo>
                        <a:pt x="1279" y="2"/>
                      </a:moveTo>
                      <a:lnTo>
                        <a:pt x="1218" y="2"/>
                      </a:lnTo>
                      <a:lnTo>
                        <a:pt x="1218" y="21"/>
                      </a:lnTo>
                      <a:lnTo>
                        <a:pt x="1279" y="21"/>
                      </a:lnTo>
                      <a:lnTo>
                        <a:pt x="1279" y="2"/>
                      </a:lnTo>
                      <a:close/>
                      <a:moveTo>
                        <a:pt x="1197" y="2"/>
                      </a:moveTo>
                      <a:lnTo>
                        <a:pt x="1137" y="2"/>
                      </a:lnTo>
                      <a:lnTo>
                        <a:pt x="1137" y="21"/>
                      </a:lnTo>
                      <a:lnTo>
                        <a:pt x="1198" y="21"/>
                      </a:lnTo>
                      <a:lnTo>
                        <a:pt x="1197" y="2"/>
                      </a:lnTo>
                      <a:close/>
                      <a:moveTo>
                        <a:pt x="1116" y="2"/>
                      </a:moveTo>
                      <a:lnTo>
                        <a:pt x="1055" y="2"/>
                      </a:lnTo>
                      <a:lnTo>
                        <a:pt x="1056" y="21"/>
                      </a:lnTo>
                      <a:lnTo>
                        <a:pt x="1116" y="21"/>
                      </a:lnTo>
                      <a:lnTo>
                        <a:pt x="1116" y="2"/>
                      </a:lnTo>
                      <a:close/>
                      <a:moveTo>
                        <a:pt x="1035" y="2"/>
                      </a:moveTo>
                      <a:lnTo>
                        <a:pt x="974" y="2"/>
                      </a:lnTo>
                      <a:lnTo>
                        <a:pt x="974" y="22"/>
                      </a:lnTo>
                      <a:lnTo>
                        <a:pt x="1035" y="21"/>
                      </a:lnTo>
                      <a:lnTo>
                        <a:pt x="1035" y="2"/>
                      </a:lnTo>
                      <a:close/>
                      <a:moveTo>
                        <a:pt x="954" y="2"/>
                      </a:moveTo>
                      <a:lnTo>
                        <a:pt x="893" y="2"/>
                      </a:lnTo>
                      <a:lnTo>
                        <a:pt x="893" y="22"/>
                      </a:lnTo>
                      <a:lnTo>
                        <a:pt x="954" y="22"/>
                      </a:lnTo>
                      <a:lnTo>
                        <a:pt x="954" y="2"/>
                      </a:lnTo>
                      <a:close/>
                      <a:moveTo>
                        <a:pt x="873" y="2"/>
                      </a:moveTo>
                      <a:lnTo>
                        <a:pt x="812" y="2"/>
                      </a:lnTo>
                      <a:lnTo>
                        <a:pt x="812" y="22"/>
                      </a:lnTo>
                      <a:lnTo>
                        <a:pt x="873" y="22"/>
                      </a:lnTo>
                      <a:lnTo>
                        <a:pt x="873" y="2"/>
                      </a:lnTo>
                      <a:close/>
                      <a:moveTo>
                        <a:pt x="792" y="2"/>
                      </a:moveTo>
                      <a:lnTo>
                        <a:pt x="731" y="3"/>
                      </a:lnTo>
                      <a:lnTo>
                        <a:pt x="731" y="22"/>
                      </a:lnTo>
                      <a:lnTo>
                        <a:pt x="792" y="22"/>
                      </a:lnTo>
                      <a:lnTo>
                        <a:pt x="792" y="2"/>
                      </a:lnTo>
                      <a:close/>
                      <a:moveTo>
                        <a:pt x="710" y="3"/>
                      </a:moveTo>
                      <a:lnTo>
                        <a:pt x="650" y="3"/>
                      </a:lnTo>
                      <a:lnTo>
                        <a:pt x="650" y="22"/>
                      </a:lnTo>
                      <a:lnTo>
                        <a:pt x="711" y="22"/>
                      </a:lnTo>
                      <a:lnTo>
                        <a:pt x="710" y="3"/>
                      </a:lnTo>
                      <a:close/>
                      <a:moveTo>
                        <a:pt x="629" y="3"/>
                      </a:moveTo>
                      <a:lnTo>
                        <a:pt x="568" y="3"/>
                      </a:lnTo>
                      <a:lnTo>
                        <a:pt x="568" y="22"/>
                      </a:lnTo>
                      <a:lnTo>
                        <a:pt x="629" y="22"/>
                      </a:lnTo>
                      <a:lnTo>
                        <a:pt x="629" y="3"/>
                      </a:lnTo>
                      <a:close/>
                      <a:moveTo>
                        <a:pt x="548" y="3"/>
                      </a:moveTo>
                      <a:lnTo>
                        <a:pt x="487" y="3"/>
                      </a:lnTo>
                      <a:lnTo>
                        <a:pt x="487" y="22"/>
                      </a:lnTo>
                      <a:lnTo>
                        <a:pt x="548" y="22"/>
                      </a:lnTo>
                      <a:lnTo>
                        <a:pt x="548" y="3"/>
                      </a:lnTo>
                      <a:close/>
                      <a:moveTo>
                        <a:pt x="467" y="3"/>
                      </a:moveTo>
                      <a:lnTo>
                        <a:pt x="406" y="3"/>
                      </a:lnTo>
                      <a:lnTo>
                        <a:pt x="406" y="23"/>
                      </a:lnTo>
                      <a:lnTo>
                        <a:pt x="467" y="22"/>
                      </a:lnTo>
                      <a:lnTo>
                        <a:pt x="467" y="3"/>
                      </a:lnTo>
                      <a:close/>
                      <a:moveTo>
                        <a:pt x="386" y="3"/>
                      </a:moveTo>
                      <a:lnTo>
                        <a:pt x="325" y="3"/>
                      </a:lnTo>
                      <a:lnTo>
                        <a:pt x="325" y="23"/>
                      </a:lnTo>
                      <a:lnTo>
                        <a:pt x="386" y="23"/>
                      </a:lnTo>
                      <a:lnTo>
                        <a:pt x="386" y="3"/>
                      </a:lnTo>
                      <a:close/>
                      <a:moveTo>
                        <a:pt x="305" y="3"/>
                      </a:moveTo>
                      <a:lnTo>
                        <a:pt x="244" y="4"/>
                      </a:lnTo>
                      <a:lnTo>
                        <a:pt x="244" y="23"/>
                      </a:lnTo>
                      <a:lnTo>
                        <a:pt x="305" y="23"/>
                      </a:lnTo>
                      <a:lnTo>
                        <a:pt x="305" y="3"/>
                      </a:lnTo>
                      <a:close/>
                      <a:moveTo>
                        <a:pt x="223" y="4"/>
                      </a:moveTo>
                      <a:lnTo>
                        <a:pt x="163" y="4"/>
                      </a:lnTo>
                      <a:lnTo>
                        <a:pt x="163" y="23"/>
                      </a:lnTo>
                      <a:lnTo>
                        <a:pt x="224" y="23"/>
                      </a:lnTo>
                      <a:lnTo>
                        <a:pt x="223" y="4"/>
                      </a:lnTo>
                      <a:close/>
                      <a:moveTo>
                        <a:pt x="142" y="4"/>
                      </a:moveTo>
                      <a:lnTo>
                        <a:pt x="81" y="4"/>
                      </a:lnTo>
                      <a:lnTo>
                        <a:pt x="81" y="23"/>
                      </a:lnTo>
                      <a:lnTo>
                        <a:pt x="142" y="23"/>
                      </a:lnTo>
                      <a:lnTo>
                        <a:pt x="142" y="4"/>
                      </a:lnTo>
                      <a:close/>
                      <a:moveTo>
                        <a:pt x="61" y="4"/>
                      </a:moveTo>
                      <a:lnTo>
                        <a:pt x="0" y="4"/>
                      </a:lnTo>
                      <a:lnTo>
                        <a:pt x="0" y="23"/>
                      </a:lnTo>
                      <a:lnTo>
                        <a:pt x="61" y="23"/>
                      </a:lnTo>
                      <a:lnTo>
                        <a:pt x="61" y="4"/>
                      </a:lnTo>
                      <a:close/>
                    </a:path>
                  </a:pathLst>
                </a:custGeom>
                <a:solidFill>
                  <a:srgbClr val="BFBFBF"/>
                </a:solidFill>
                <a:ln w="0" cap="flat">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Rectangle 26"/>
                <p:cNvSpPr>
                  <a:spLocks noChangeArrowheads="1"/>
                </p:cNvSpPr>
                <p:nvPr/>
              </p:nvSpPr>
              <p:spPr bwMode="auto">
                <a:xfrm>
                  <a:off x="-215" y="2165"/>
                  <a:ext cx="7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spcBef>
                      <a:spcPct val="0"/>
                    </a:spcBef>
                    <a:spcAft>
                      <a:spcPct val="0"/>
                    </a:spcAft>
                    <a:defRPr>
                      <a:solidFill>
                        <a:schemeClr val="tx1"/>
                      </a:solidFill>
                      <a:latin typeface="Arial" pitchFamily="34" charset="0"/>
                      <a:cs typeface="Arial" pitchFamily="34" charset="0"/>
                    </a:defRPr>
                  </a:lvl1pPr>
                  <a:lvl2pPr>
                    <a:spcBef>
                      <a:spcPct val="0"/>
                    </a:spcBef>
                    <a:spcAft>
                      <a:spcPct val="0"/>
                    </a:spcAft>
                    <a:defRPr>
                      <a:solidFill>
                        <a:schemeClr val="tx1"/>
                      </a:solidFill>
                      <a:latin typeface="Arial" pitchFamily="34" charset="0"/>
                      <a:cs typeface="Arial" pitchFamily="34" charset="0"/>
                    </a:defRPr>
                  </a:lvl2pPr>
                  <a:lvl3pPr>
                    <a:spcBef>
                      <a:spcPct val="0"/>
                    </a:spcBef>
                    <a:spcAft>
                      <a:spcPct val="0"/>
                    </a:spcAft>
                    <a:defRPr>
                      <a:solidFill>
                        <a:schemeClr val="tx1"/>
                      </a:solidFill>
                      <a:latin typeface="Arial" pitchFamily="34" charset="0"/>
                      <a:cs typeface="Arial" pitchFamily="34" charset="0"/>
                    </a:defRPr>
                  </a:lvl3pPr>
                  <a:lvl4pPr>
                    <a:spcBef>
                      <a:spcPct val="0"/>
                    </a:spcBef>
                    <a:spcAft>
                      <a:spcPct val="0"/>
                    </a:spcAft>
                    <a:defRPr>
                      <a:solidFill>
                        <a:schemeClr val="tx1"/>
                      </a:solidFill>
                      <a:latin typeface="Arial" pitchFamily="34" charset="0"/>
                      <a:cs typeface="Arial" pitchFamily="34" charset="0"/>
                    </a:defRPr>
                  </a:lvl4pPr>
                  <a:lvl5pPr>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Price taking threshold </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Line 28"/>
                <p:cNvSpPr>
                  <a:spLocks noChangeShapeType="1"/>
                </p:cNvSpPr>
                <p:nvPr/>
              </p:nvSpPr>
              <p:spPr bwMode="auto">
                <a:xfrm>
                  <a:off x="488" y="1542"/>
                  <a:ext cx="1189" cy="6"/>
                </a:xfrm>
                <a:prstGeom prst="line">
                  <a:avLst/>
                </a:prstGeom>
                <a:noFill/>
                <a:ln w="30163" cap="flat">
                  <a:solidFill>
                    <a:srgbClr val="E83F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 name="Line 30"/>
                <p:cNvSpPr>
                  <a:spLocks noChangeShapeType="1"/>
                </p:cNvSpPr>
                <p:nvPr/>
              </p:nvSpPr>
              <p:spPr bwMode="auto">
                <a:xfrm>
                  <a:off x="1678" y="1548"/>
                  <a:ext cx="541" cy="357"/>
                </a:xfrm>
                <a:prstGeom prst="line">
                  <a:avLst/>
                </a:prstGeom>
                <a:noFill/>
                <a:ln w="30163" cap="flat">
                  <a:solidFill>
                    <a:srgbClr val="E83F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 name="Line 31"/>
                <p:cNvSpPr>
                  <a:spLocks noChangeShapeType="1"/>
                </p:cNvSpPr>
                <p:nvPr/>
              </p:nvSpPr>
              <p:spPr bwMode="auto">
                <a:xfrm>
                  <a:off x="2213" y="1900"/>
                  <a:ext cx="462" cy="686"/>
                </a:xfrm>
                <a:prstGeom prst="line">
                  <a:avLst/>
                </a:prstGeom>
                <a:noFill/>
                <a:ln w="30163" cap="flat">
                  <a:solidFill>
                    <a:srgbClr val="E83F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
                <p:cNvSpPr>
                  <a:spLocks noEditPoints="1"/>
                </p:cNvSpPr>
                <p:nvPr/>
              </p:nvSpPr>
              <p:spPr bwMode="auto">
                <a:xfrm>
                  <a:off x="473" y="2551"/>
                  <a:ext cx="2517" cy="83"/>
                </a:xfrm>
                <a:custGeom>
                  <a:avLst/>
                  <a:gdLst>
                    <a:gd name="T0" fmla="*/ 0 w 24805"/>
                    <a:gd name="T1" fmla="*/ 335 h 855"/>
                    <a:gd name="T2" fmla="*/ 24623 w 24805"/>
                    <a:gd name="T3" fmla="*/ 335 h 855"/>
                    <a:gd name="T4" fmla="*/ 24623 w 24805"/>
                    <a:gd name="T5" fmla="*/ 519 h 855"/>
                    <a:gd name="T6" fmla="*/ 0 w 24805"/>
                    <a:gd name="T7" fmla="*/ 519 h 855"/>
                    <a:gd name="T8" fmla="*/ 0 w 24805"/>
                    <a:gd name="T9" fmla="*/ 335 h 855"/>
                    <a:gd name="T10" fmla="*/ 24117 w 24805"/>
                    <a:gd name="T11" fmla="*/ 26 h 855"/>
                    <a:gd name="T12" fmla="*/ 24805 w 24805"/>
                    <a:gd name="T13" fmla="*/ 427 h 855"/>
                    <a:gd name="T14" fmla="*/ 24117 w 24805"/>
                    <a:gd name="T15" fmla="*/ 829 h 855"/>
                    <a:gd name="T16" fmla="*/ 23991 w 24805"/>
                    <a:gd name="T17" fmla="*/ 796 h 855"/>
                    <a:gd name="T18" fmla="*/ 24024 w 24805"/>
                    <a:gd name="T19" fmla="*/ 670 h 855"/>
                    <a:gd name="T20" fmla="*/ 24576 w 24805"/>
                    <a:gd name="T21" fmla="*/ 348 h 855"/>
                    <a:gd name="T22" fmla="*/ 24576 w 24805"/>
                    <a:gd name="T23" fmla="*/ 507 h 855"/>
                    <a:gd name="T24" fmla="*/ 24024 w 24805"/>
                    <a:gd name="T25" fmla="*/ 185 h 855"/>
                    <a:gd name="T26" fmla="*/ 23991 w 24805"/>
                    <a:gd name="T27" fmla="*/ 59 h 855"/>
                    <a:gd name="T28" fmla="*/ 24117 w 24805"/>
                    <a:gd name="T29" fmla="*/ 26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05" h="855">
                      <a:moveTo>
                        <a:pt x="0" y="335"/>
                      </a:moveTo>
                      <a:lnTo>
                        <a:pt x="24623" y="335"/>
                      </a:lnTo>
                      <a:lnTo>
                        <a:pt x="24623" y="519"/>
                      </a:lnTo>
                      <a:lnTo>
                        <a:pt x="0" y="519"/>
                      </a:lnTo>
                      <a:lnTo>
                        <a:pt x="0" y="335"/>
                      </a:lnTo>
                      <a:close/>
                      <a:moveTo>
                        <a:pt x="24117" y="26"/>
                      </a:moveTo>
                      <a:lnTo>
                        <a:pt x="24805" y="427"/>
                      </a:lnTo>
                      <a:lnTo>
                        <a:pt x="24117" y="829"/>
                      </a:lnTo>
                      <a:cubicBezTo>
                        <a:pt x="24073" y="855"/>
                        <a:pt x="24017" y="840"/>
                        <a:pt x="23991" y="796"/>
                      </a:cubicBezTo>
                      <a:cubicBezTo>
                        <a:pt x="23965" y="752"/>
                        <a:pt x="23980" y="696"/>
                        <a:pt x="24024" y="670"/>
                      </a:cubicBezTo>
                      <a:lnTo>
                        <a:pt x="24576" y="348"/>
                      </a:lnTo>
                      <a:lnTo>
                        <a:pt x="24576" y="507"/>
                      </a:lnTo>
                      <a:lnTo>
                        <a:pt x="24024" y="185"/>
                      </a:lnTo>
                      <a:cubicBezTo>
                        <a:pt x="23980" y="159"/>
                        <a:pt x="23965" y="103"/>
                        <a:pt x="23991" y="59"/>
                      </a:cubicBezTo>
                      <a:cubicBezTo>
                        <a:pt x="24017" y="15"/>
                        <a:pt x="24073" y="0"/>
                        <a:pt x="24117" y="26"/>
                      </a:cubicBez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5"/>
                <p:cNvSpPr>
                  <a:spLocks noEditPoints="1"/>
                </p:cNvSpPr>
                <p:nvPr/>
              </p:nvSpPr>
              <p:spPr bwMode="auto">
                <a:xfrm>
                  <a:off x="433" y="881"/>
                  <a:ext cx="87" cy="1712"/>
                </a:xfrm>
                <a:custGeom>
                  <a:avLst/>
                  <a:gdLst>
                    <a:gd name="T0" fmla="*/ 519 w 855"/>
                    <a:gd name="T1" fmla="*/ 17601 h 17601"/>
                    <a:gd name="T2" fmla="*/ 519 w 855"/>
                    <a:gd name="T3" fmla="*/ 183 h 17601"/>
                    <a:gd name="T4" fmla="*/ 335 w 855"/>
                    <a:gd name="T5" fmla="*/ 183 h 17601"/>
                    <a:gd name="T6" fmla="*/ 335 w 855"/>
                    <a:gd name="T7" fmla="*/ 17601 h 17601"/>
                    <a:gd name="T8" fmla="*/ 519 w 855"/>
                    <a:gd name="T9" fmla="*/ 17601 h 17601"/>
                    <a:gd name="T10" fmla="*/ 829 w 855"/>
                    <a:gd name="T11" fmla="*/ 688 h 17601"/>
                    <a:gd name="T12" fmla="*/ 427 w 855"/>
                    <a:gd name="T13" fmla="*/ 0 h 17601"/>
                    <a:gd name="T14" fmla="*/ 26 w 855"/>
                    <a:gd name="T15" fmla="*/ 688 h 17601"/>
                    <a:gd name="T16" fmla="*/ 59 w 855"/>
                    <a:gd name="T17" fmla="*/ 814 h 17601"/>
                    <a:gd name="T18" fmla="*/ 185 w 855"/>
                    <a:gd name="T19" fmla="*/ 781 h 17601"/>
                    <a:gd name="T20" fmla="*/ 507 w 855"/>
                    <a:gd name="T21" fmla="*/ 229 h 17601"/>
                    <a:gd name="T22" fmla="*/ 348 w 855"/>
                    <a:gd name="T23" fmla="*/ 229 h 17601"/>
                    <a:gd name="T24" fmla="*/ 670 w 855"/>
                    <a:gd name="T25" fmla="*/ 781 h 17601"/>
                    <a:gd name="T26" fmla="*/ 796 w 855"/>
                    <a:gd name="T27" fmla="*/ 814 h 17601"/>
                    <a:gd name="T28" fmla="*/ 829 w 855"/>
                    <a:gd name="T29" fmla="*/ 688 h 17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5" h="17601">
                      <a:moveTo>
                        <a:pt x="519" y="17601"/>
                      </a:moveTo>
                      <a:lnTo>
                        <a:pt x="519" y="183"/>
                      </a:lnTo>
                      <a:lnTo>
                        <a:pt x="335" y="183"/>
                      </a:lnTo>
                      <a:lnTo>
                        <a:pt x="335" y="17601"/>
                      </a:lnTo>
                      <a:lnTo>
                        <a:pt x="519" y="17601"/>
                      </a:lnTo>
                      <a:close/>
                      <a:moveTo>
                        <a:pt x="829" y="688"/>
                      </a:moveTo>
                      <a:lnTo>
                        <a:pt x="427" y="0"/>
                      </a:lnTo>
                      <a:lnTo>
                        <a:pt x="26" y="688"/>
                      </a:lnTo>
                      <a:cubicBezTo>
                        <a:pt x="0" y="732"/>
                        <a:pt x="15" y="788"/>
                        <a:pt x="59" y="814"/>
                      </a:cubicBezTo>
                      <a:cubicBezTo>
                        <a:pt x="103" y="840"/>
                        <a:pt x="159" y="825"/>
                        <a:pt x="185" y="781"/>
                      </a:cubicBezTo>
                      <a:lnTo>
                        <a:pt x="507" y="229"/>
                      </a:lnTo>
                      <a:lnTo>
                        <a:pt x="348" y="229"/>
                      </a:lnTo>
                      <a:lnTo>
                        <a:pt x="670" y="781"/>
                      </a:lnTo>
                      <a:cubicBezTo>
                        <a:pt x="696" y="825"/>
                        <a:pt x="752" y="840"/>
                        <a:pt x="796" y="814"/>
                      </a:cubicBezTo>
                      <a:cubicBezTo>
                        <a:pt x="840" y="788"/>
                        <a:pt x="855" y="732"/>
                        <a:pt x="829" y="688"/>
                      </a:cubicBez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0" name="Rectangle 21"/>
              <p:cNvSpPr>
                <a:spLocks noChangeArrowheads="1"/>
              </p:cNvSpPr>
              <p:nvPr/>
            </p:nvSpPr>
            <p:spPr bwMode="auto">
              <a:xfrm>
                <a:off x="813456" y="5137351"/>
                <a:ext cx="495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spcBef>
                    <a:spcPct val="0"/>
                  </a:spcBef>
                  <a:spcAft>
                    <a:spcPct val="0"/>
                  </a:spcAft>
                  <a:defRPr>
                    <a:solidFill>
                      <a:schemeClr val="tx1"/>
                    </a:solidFill>
                    <a:latin typeface="Arial" pitchFamily="34" charset="0"/>
                    <a:cs typeface="Arial" pitchFamily="34" charset="0"/>
                  </a:defRPr>
                </a:lvl1pPr>
                <a:lvl2pPr>
                  <a:spcBef>
                    <a:spcPct val="0"/>
                  </a:spcBef>
                  <a:spcAft>
                    <a:spcPct val="0"/>
                  </a:spcAft>
                  <a:defRPr>
                    <a:solidFill>
                      <a:schemeClr val="tx1"/>
                    </a:solidFill>
                    <a:latin typeface="Arial" pitchFamily="34" charset="0"/>
                    <a:cs typeface="Arial" pitchFamily="34" charset="0"/>
                  </a:defRPr>
                </a:lvl2pPr>
                <a:lvl3pPr>
                  <a:spcBef>
                    <a:spcPct val="0"/>
                  </a:spcBef>
                  <a:spcAft>
                    <a:spcPct val="0"/>
                  </a:spcAft>
                  <a:defRPr>
                    <a:solidFill>
                      <a:schemeClr val="tx1"/>
                    </a:solidFill>
                    <a:latin typeface="Arial" pitchFamily="34" charset="0"/>
                    <a:cs typeface="Arial" pitchFamily="34" charset="0"/>
                  </a:defRPr>
                </a:lvl3pPr>
                <a:lvl4pPr>
                  <a:spcBef>
                    <a:spcPct val="0"/>
                  </a:spcBef>
                  <a:spcAft>
                    <a:spcPct val="0"/>
                  </a:spcAft>
                  <a:defRPr>
                    <a:solidFill>
                      <a:schemeClr val="tx1"/>
                    </a:solidFill>
                    <a:latin typeface="Arial" pitchFamily="34" charset="0"/>
                    <a:cs typeface="Arial" pitchFamily="34" charset="0"/>
                  </a:defRPr>
                </a:lvl4pPr>
                <a:lvl5pPr>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cs typeface="Arial" pitchFamily="34" charset="0"/>
                  </a:rPr>
                  <a:t>£25</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7" name="TextBox 26"/>
          <p:cNvSpPr txBox="1"/>
          <p:nvPr/>
        </p:nvSpPr>
        <p:spPr>
          <a:xfrm>
            <a:off x="1694059" y="3120816"/>
            <a:ext cx="3827065" cy="338554"/>
          </a:xfrm>
          <a:prstGeom prst="rect">
            <a:avLst/>
          </a:prstGeom>
          <a:noFill/>
        </p:spPr>
        <p:txBody>
          <a:bodyPr wrap="square" rtlCol="0">
            <a:spAutoFit/>
          </a:bodyPr>
          <a:lstStyle/>
          <a:p>
            <a:pPr algn="ctr"/>
            <a:r>
              <a:rPr lang="en-GB" dirty="0" smtClean="0"/>
              <a:t>Supply and Demand in the Auction</a:t>
            </a:r>
            <a:endParaRPr lang="en-GB" dirty="0"/>
          </a:p>
        </p:txBody>
      </p:sp>
      <p:sp>
        <p:nvSpPr>
          <p:cNvPr id="28" name="Rectangle 27"/>
          <p:cNvSpPr/>
          <p:nvPr/>
        </p:nvSpPr>
        <p:spPr bwMode="auto">
          <a:xfrm>
            <a:off x="5870614" y="4229204"/>
            <a:ext cx="2141317" cy="1657350"/>
          </a:xfrm>
          <a:prstGeom prst="rect">
            <a:avLst/>
          </a:prstGeom>
          <a:solidFill>
            <a:schemeClr val="bg1"/>
          </a:solidFill>
          <a:ln w="38100" cap="flat" cmpd="sng" algn="ctr">
            <a:solidFill>
              <a:srgbClr val="E83F35"/>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400" b="0" i="0" u="none" strike="noStrike" cap="none" normalizeH="0" baseline="0" dirty="0" smtClean="0">
                <a:ln>
                  <a:noFill/>
                </a:ln>
                <a:solidFill>
                  <a:schemeClr val="tx1"/>
                </a:solidFill>
                <a:effectLst/>
              </a:rPr>
              <a:t>Illustrative Round </a:t>
            </a:r>
            <a:r>
              <a:rPr lang="en-GB" sz="1400" dirty="0"/>
              <a:t>M</a:t>
            </a:r>
            <a:r>
              <a:rPr kumimoji="0" lang="en-GB" sz="1400" b="0" i="0" u="none" strike="noStrike" cap="none" normalizeH="0" baseline="0" dirty="0" smtClean="0">
                <a:ln>
                  <a:noFill/>
                </a:ln>
                <a:solidFill>
                  <a:schemeClr val="tx1"/>
                </a:solidFill>
                <a:effectLst/>
              </a:rPr>
              <a:t>enu</a:t>
            </a:r>
          </a:p>
          <a:p>
            <a:pPr marL="0" marR="0" indent="0" algn="ctr" defTabSz="914400" rtl="0" eaLnBrk="1" fontAlgn="base" latinLnBrk="0" hangingPunct="1">
              <a:lnSpc>
                <a:spcPct val="100000"/>
              </a:lnSpc>
              <a:spcBef>
                <a:spcPct val="20000"/>
              </a:spcBef>
              <a:spcAft>
                <a:spcPct val="20000"/>
              </a:spcAft>
              <a:buClr>
                <a:schemeClr val="bg1"/>
              </a:buClr>
              <a:buSzTx/>
              <a:buFontTx/>
              <a:buNone/>
              <a:tabLst/>
            </a:pPr>
            <a:endParaRPr kumimoji="0" lang="en-GB" sz="1400" b="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20000"/>
              </a:spcBef>
              <a:spcAft>
                <a:spcPct val="20000"/>
              </a:spcAft>
              <a:buClr>
                <a:schemeClr val="bg1"/>
              </a:buClr>
              <a:buSzTx/>
              <a:buFontTx/>
              <a:buNone/>
              <a:tabLst/>
            </a:pPr>
            <a:endParaRPr kumimoji="0" lang="en-GB" sz="1400" b="0" i="0" u="none" strike="noStrike" cap="none" normalizeH="0" baseline="0" dirty="0" smtClean="0">
              <a:ln>
                <a:noFill/>
              </a:ln>
              <a:solidFill>
                <a:schemeClr val="tx1"/>
              </a:solidFill>
              <a:effectLst/>
            </a:endParaRPr>
          </a:p>
        </p:txBody>
      </p:sp>
      <p:sp>
        <p:nvSpPr>
          <p:cNvPr id="29" name="TextBox 28"/>
          <p:cNvSpPr txBox="1"/>
          <p:nvPr/>
        </p:nvSpPr>
        <p:spPr>
          <a:xfrm>
            <a:off x="5870614" y="4626817"/>
            <a:ext cx="2141318" cy="1259737"/>
          </a:xfrm>
          <a:prstGeom prst="rect">
            <a:avLst/>
          </a:prstGeom>
          <a:noFill/>
        </p:spPr>
        <p:txBody>
          <a:bodyPr wrap="square" rtlCol="0">
            <a:noAutofit/>
          </a:bodyPr>
          <a:lstStyle/>
          <a:p>
            <a:pPr>
              <a:tabLst>
                <a:tab pos="450850" algn="ctr"/>
                <a:tab pos="1527175" algn="ctr"/>
              </a:tabLst>
            </a:pPr>
            <a:r>
              <a:rPr lang="en-GB" dirty="0" smtClean="0"/>
              <a:t>	</a:t>
            </a:r>
            <a:r>
              <a:rPr lang="en-GB" sz="1400" dirty="0" smtClean="0"/>
              <a:t>Duration	Price</a:t>
            </a:r>
          </a:p>
          <a:p>
            <a:pPr>
              <a:tabLst>
                <a:tab pos="450850" algn="ctr"/>
                <a:tab pos="1527175" algn="ctr"/>
              </a:tabLst>
            </a:pPr>
            <a:r>
              <a:rPr lang="en-GB" sz="1400" dirty="0" smtClean="0"/>
              <a:t>	1 year	£65/kW</a:t>
            </a:r>
          </a:p>
          <a:p>
            <a:pPr>
              <a:tabLst>
                <a:tab pos="450850" algn="ctr"/>
                <a:tab pos="1527175" algn="ctr"/>
              </a:tabLst>
            </a:pPr>
            <a:r>
              <a:rPr lang="en-GB" sz="1400" dirty="0" smtClean="0"/>
              <a:t>	3 year	</a:t>
            </a:r>
            <a:r>
              <a:rPr lang="en-GB" sz="1400" dirty="0"/>
              <a:t>£</a:t>
            </a:r>
            <a:r>
              <a:rPr lang="en-GB" sz="1400" dirty="0" smtClean="0"/>
              <a:t>72/kW</a:t>
            </a:r>
            <a:endParaRPr lang="en-GB" sz="1400" dirty="0"/>
          </a:p>
          <a:p>
            <a:pPr>
              <a:tabLst>
                <a:tab pos="450850" algn="ctr"/>
                <a:tab pos="1527175" algn="ctr"/>
              </a:tabLst>
            </a:pPr>
            <a:r>
              <a:rPr lang="en-GB" sz="1400" dirty="0" smtClean="0"/>
              <a:t>	15 year	£75/kW</a:t>
            </a:r>
            <a:endParaRPr lang="en-GB" sz="1400" dirty="0"/>
          </a:p>
        </p:txBody>
      </p:sp>
      <p:cxnSp>
        <p:nvCxnSpPr>
          <p:cNvPr id="31" name="Straight Connector 30"/>
          <p:cNvCxnSpPr/>
          <p:nvPr/>
        </p:nvCxnSpPr>
        <p:spPr bwMode="auto">
          <a:xfrm>
            <a:off x="4908746" y="4839817"/>
            <a:ext cx="961868" cy="1046737"/>
          </a:xfrm>
          <a:prstGeom prst="line">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flipH="1">
            <a:off x="4908746" y="4229204"/>
            <a:ext cx="961868" cy="610613"/>
          </a:xfrm>
          <a:prstGeom prst="line">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ular Callout 25"/>
          <p:cNvSpPr/>
          <p:nvPr/>
        </p:nvSpPr>
        <p:spPr bwMode="auto">
          <a:xfrm>
            <a:off x="2690683" y="3417418"/>
            <a:ext cx="2988000" cy="900000"/>
          </a:xfrm>
          <a:prstGeom prst="wedgeRectCallout">
            <a:avLst>
              <a:gd name="adj1" fmla="val 28081"/>
              <a:gd name="adj2" fmla="val 80401"/>
            </a:avLst>
          </a:prstGeom>
          <a:solidFill>
            <a:schemeClr val="accent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44000" tIns="144000" rIns="144000" bIns="144000" numCol="1" rtlCol="0" anchor="ctr" anchorCtr="0" compatLnSpc="1">
            <a:prstTxWarp prst="textNoShape">
              <a:avLst/>
            </a:prstTxWarp>
          </a:bodyPr>
          <a:lstStyle/>
          <a:p>
            <a:r>
              <a:rPr kumimoji="0" lang="en-GB" i="0" u="none" strike="noStrike" cap="none" normalizeH="0" baseline="0" dirty="0" smtClean="0">
                <a:ln>
                  <a:noFill/>
                </a:ln>
                <a:solidFill>
                  <a:schemeClr val="tx1"/>
                </a:solidFill>
                <a:effectLst/>
              </a:rPr>
              <a:t>Each</a:t>
            </a:r>
            <a:r>
              <a:rPr kumimoji="0" lang="en-GB" i="0" u="none" strike="noStrike" cap="none" normalizeH="0" dirty="0" smtClean="0">
                <a:ln>
                  <a:noFill/>
                </a:ln>
                <a:solidFill>
                  <a:schemeClr val="tx1"/>
                </a:solidFill>
                <a:effectLst/>
              </a:rPr>
              <a:t> auction round is defined by the price offered to a one-year capacity contract.</a:t>
            </a:r>
            <a:endParaRPr kumimoji="0" lang="en-GB" i="0" u="none" strike="noStrike" cap="none" normalizeH="0" baseline="0" dirty="0" smtClean="0">
              <a:ln>
                <a:noFill/>
              </a:ln>
              <a:solidFill>
                <a:schemeClr val="tx1"/>
              </a:solidFill>
              <a:effectLst/>
            </a:endParaRPr>
          </a:p>
        </p:txBody>
      </p:sp>
      <p:sp>
        <p:nvSpPr>
          <p:cNvPr id="38" name="Rectangular Callout 37"/>
          <p:cNvSpPr/>
          <p:nvPr/>
        </p:nvSpPr>
        <p:spPr bwMode="auto">
          <a:xfrm>
            <a:off x="6140646" y="3093418"/>
            <a:ext cx="2608067" cy="774000"/>
          </a:xfrm>
          <a:prstGeom prst="wedgeRectCallout">
            <a:avLst>
              <a:gd name="adj1" fmla="val -23478"/>
              <a:gd name="adj2" fmla="val 85410"/>
            </a:avLst>
          </a:prstGeom>
          <a:solidFill>
            <a:srgbClr val="B4A76C"/>
          </a:solidFill>
          <a:ln w="9525" cap="flat" cmpd="sng" algn="ctr">
            <a:solidFill>
              <a:srgbClr val="B4A76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kumimoji="0" lang="en-GB" sz="1400" b="0" i="0" u="none" strike="noStrike" cap="none" normalizeH="0" baseline="0" dirty="0" smtClean="0">
                <a:ln>
                  <a:noFill/>
                </a:ln>
                <a:solidFill>
                  <a:schemeClr val="tx1"/>
                </a:solidFill>
                <a:effectLst/>
                <a:latin typeface="Arial" charset="0"/>
                <a:ea typeface="굴림" pitchFamily="50" charset="-127"/>
              </a:rPr>
              <a:t>The ‘menu’ of prices maps out the ‘indifference curve’ and is updated each</a:t>
            </a:r>
            <a:r>
              <a:rPr kumimoji="0" lang="en-GB" sz="1400" b="0" i="0" u="none" strike="noStrike" cap="none" normalizeH="0" dirty="0" smtClean="0">
                <a:ln>
                  <a:noFill/>
                </a:ln>
                <a:solidFill>
                  <a:schemeClr val="tx1"/>
                </a:solidFill>
                <a:effectLst/>
                <a:latin typeface="Arial" charset="0"/>
                <a:ea typeface="굴림" pitchFamily="50" charset="-127"/>
              </a:rPr>
              <a:t> round.</a:t>
            </a:r>
            <a:endParaRPr kumimoji="0" lang="en-GB"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38916566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p:cNvSpPr>
            <a:spLocks noChangeArrowheads="1"/>
          </p:cNvSpPr>
          <p:nvPr/>
        </p:nvSpPr>
        <p:spPr bwMode="auto">
          <a:xfrm>
            <a:off x="211139" y="3033786"/>
            <a:ext cx="1065211" cy="3294436"/>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CM costs &amp; Auction </a:t>
            </a:r>
            <a:r>
              <a:rPr lang="en-GB" altLang="en-US" dirty="0" smtClean="0">
                <a:solidFill>
                  <a:schemeClr val="bg1"/>
                </a:solidFill>
              </a:rPr>
              <a:t>efficiency</a:t>
            </a:r>
            <a:endParaRPr lang="en-GB" altLang="en-US" dirty="0">
              <a:solidFill>
                <a:schemeClr val="bg1"/>
              </a:solidFill>
            </a:endParaRPr>
          </a:p>
        </p:txBody>
      </p:sp>
      <p:sp>
        <p:nvSpPr>
          <p:cNvPr id="6" name="Rectangle 17"/>
          <p:cNvSpPr>
            <a:spLocks noChangeArrowheads="1"/>
          </p:cNvSpPr>
          <p:nvPr/>
        </p:nvSpPr>
        <p:spPr bwMode="auto">
          <a:xfrm>
            <a:off x="1323976" y="3033786"/>
            <a:ext cx="7424738" cy="3294436"/>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spcAft>
                <a:spcPts val="0"/>
              </a:spcAft>
              <a:buClr>
                <a:srgbClr val="E83F35"/>
              </a:buClr>
              <a:buFont typeface="Arial" charset="0"/>
              <a:buChar char="●"/>
            </a:pPr>
            <a:r>
              <a:rPr lang="en-GB" altLang="en-US" sz="1400" dirty="0" smtClean="0"/>
              <a:t>Provided price forecasts are accurate, cost </a:t>
            </a:r>
            <a:r>
              <a:rPr lang="en-GB" altLang="en-US" sz="1400" dirty="0"/>
              <a:t>equivalence for a single </a:t>
            </a:r>
            <a:r>
              <a:rPr lang="en-GB" altLang="en-US" sz="1400" dirty="0" smtClean="0"/>
              <a:t>bid will tend to improve economic efficiency in </a:t>
            </a:r>
            <a:r>
              <a:rPr lang="en-GB" altLang="en-US" sz="1400" dirty="0"/>
              <a:t>the sense that </a:t>
            </a:r>
            <a:r>
              <a:rPr lang="en-GB" altLang="en-US" sz="1400" dirty="0" smtClean="0"/>
              <a:t>cumulative economic surplus will be higher.</a:t>
            </a:r>
          </a:p>
          <a:p>
            <a:pPr marL="93663" indent="-93663" algn="just">
              <a:spcAft>
                <a:spcPts val="0"/>
              </a:spcAft>
              <a:buClr>
                <a:srgbClr val="E83F35"/>
              </a:buClr>
              <a:buFont typeface="Arial" charset="0"/>
              <a:buChar char="●"/>
            </a:pPr>
            <a:r>
              <a:rPr lang="en-GB" altLang="en-US" sz="1400" dirty="0" smtClean="0"/>
              <a:t>These </a:t>
            </a:r>
            <a:r>
              <a:rPr lang="en-GB" altLang="en-US" sz="1400" b="1" dirty="0" smtClean="0"/>
              <a:t>efficiency improvements are realised in relatively rare circumstances</a:t>
            </a:r>
            <a:r>
              <a:rPr lang="en-GB" altLang="en-US" sz="1400" dirty="0" smtClean="0"/>
              <a:t> and rely on the existence of shorter-term capacity that can realistically substitute for long-duration new build in the capacity supply curve.</a:t>
            </a:r>
          </a:p>
          <a:p>
            <a:pPr marL="93663" indent="-93663" algn="just">
              <a:spcAft>
                <a:spcPts val="0"/>
              </a:spcAft>
              <a:buClr>
                <a:srgbClr val="E83F35"/>
              </a:buClr>
              <a:buFont typeface="Arial" charset="0"/>
              <a:buChar char="●"/>
            </a:pPr>
            <a:r>
              <a:rPr lang="en-GB" altLang="en-US" sz="1400" dirty="0" smtClean="0"/>
              <a:t>Notably, the </a:t>
            </a:r>
            <a:r>
              <a:rPr lang="en-GB" altLang="en-US" sz="1400" b="1" dirty="0" smtClean="0"/>
              <a:t>efficiency gains are outweighed (by roughly 5 to 10 times) by increases in total CM payments</a:t>
            </a:r>
            <a:r>
              <a:rPr lang="en-GB" altLang="en-US" sz="1400" dirty="0" smtClean="0"/>
              <a:t>, the result of higher clearing prices and larger transfers from consumers to generators. </a:t>
            </a:r>
          </a:p>
          <a:p>
            <a:pPr marL="93663" indent="-93663" algn="just">
              <a:spcAft>
                <a:spcPts val="0"/>
              </a:spcAft>
              <a:buClr>
                <a:srgbClr val="E83F35"/>
              </a:buClr>
              <a:buFont typeface="Arial" charset="0"/>
              <a:buChar char="●"/>
            </a:pPr>
            <a:r>
              <a:rPr lang="en-GB" altLang="en-US" sz="1400" dirty="0" smtClean="0"/>
              <a:t>Alternatively, one can make CM cost minimisation the objective of the price-duration mechanism, at the cost of harming efficiency. Specifically, one will tend to over-procure long-duration contracts in some situations. </a:t>
            </a:r>
            <a:endParaRPr lang="en-GB" altLang="en-US" sz="1400" dirty="0"/>
          </a:p>
          <a:p>
            <a:pPr marL="93663" indent="-93663" algn="just">
              <a:spcAft>
                <a:spcPts val="0"/>
              </a:spcAft>
              <a:buClr>
                <a:srgbClr val="E83F35"/>
              </a:buClr>
              <a:buFont typeface="Arial" charset="0"/>
              <a:buChar char="●"/>
            </a:pPr>
            <a:r>
              <a:rPr lang="en-GB" altLang="en-US" sz="1400" b="1" dirty="0" smtClean="0"/>
              <a:t>The effectiveness of the cost equivalence PDC in improving efficiency depends on the accuracy of the </a:t>
            </a:r>
            <a:r>
              <a:rPr lang="en-GB" altLang="en-US" sz="1400" b="1" dirty="0"/>
              <a:t>forecast</a:t>
            </a:r>
            <a:r>
              <a:rPr lang="en-GB" altLang="en-US" sz="1400" dirty="0"/>
              <a:t> (see </a:t>
            </a:r>
            <a:r>
              <a:rPr lang="en-GB" altLang="en-US" sz="1400" dirty="0" smtClean="0"/>
              <a:t>slide 43).  Errors in the estimates of future prices of </a:t>
            </a:r>
            <a:r>
              <a:rPr lang="en-GB" altLang="en-US" sz="1400" dirty="0"/>
              <a:t>just 5%</a:t>
            </a:r>
            <a:r>
              <a:rPr lang="en-GB" altLang="en-US" sz="1400" dirty="0" smtClean="0"/>
              <a:t> can result in the PDC being even less efficient than the </a:t>
            </a:r>
            <a:r>
              <a:rPr lang="en-GB" altLang="en-US" sz="1400" i="1" dirty="0" smtClean="0"/>
              <a:t>status quo</a:t>
            </a:r>
            <a:r>
              <a:rPr lang="en-GB" altLang="en-US" sz="1400" dirty="0" smtClean="0"/>
              <a:t>. </a:t>
            </a:r>
          </a:p>
        </p:txBody>
      </p:sp>
      <p:sp>
        <p:nvSpPr>
          <p:cNvPr id="76" name="AutoShape 9"/>
          <p:cNvSpPr>
            <a:spLocks noChangeArrowheads="1"/>
          </p:cNvSpPr>
          <p:nvPr/>
        </p:nvSpPr>
        <p:spPr bwMode="auto">
          <a:xfrm>
            <a:off x="211138" y="733424"/>
            <a:ext cx="8537576" cy="1800000"/>
          </a:xfrm>
          <a:prstGeom prst="rect">
            <a:avLst/>
          </a:prstGeom>
          <a:solidFill>
            <a:schemeClr val="bg1"/>
          </a:solidFill>
          <a:ln w="28575" algn="ctr">
            <a:solidFill>
              <a:srgbClr val="E83F35"/>
            </a:solidFill>
            <a:miter lim="800000"/>
            <a:headEnd/>
            <a:tailEnd/>
          </a:ln>
          <a:effectLst/>
          <a:extLst/>
        </p:spPr>
        <p:txBody>
          <a:bodyPr anchor="t"/>
          <a:lstStyle/>
          <a:p>
            <a:pPr eaLnBrk="0" hangingPunct="0">
              <a:spcBef>
                <a:spcPct val="50000"/>
              </a:spcBef>
              <a:spcAft>
                <a:spcPct val="0"/>
              </a:spcAft>
              <a:buClrTx/>
            </a:pPr>
            <a:r>
              <a:rPr lang="en-GB" altLang="en-US" sz="1400" b="1" u="sng" dirty="0" smtClean="0">
                <a:solidFill>
                  <a:sysClr val="windowText" lastClr="000000"/>
                </a:solidFill>
              </a:rPr>
              <a:t>Summary:</a:t>
            </a:r>
            <a:r>
              <a:rPr lang="en-GB" altLang="en-US" sz="1400" b="1" dirty="0" smtClean="0">
                <a:solidFill>
                  <a:sysClr val="windowText" lastClr="000000"/>
                </a:solidFill>
              </a:rPr>
              <a:t> </a:t>
            </a:r>
            <a:r>
              <a:rPr lang="en-GB" altLang="en-US" sz="1400" dirty="0" smtClean="0">
                <a:solidFill>
                  <a:sysClr val="windowText" lastClr="000000"/>
                </a:solidFill>
              </a:rPr>
              <a:t>There is a trade-off between improving auction efficiency and minimising the cost of the CM to consumers.  The PDC can be designed to deliver either objective, at the cost of the other one.</a:t>
            </a:r>
            <a:br>
              <a:rPr lang="en-GB" altLang="en-US" sz="1400" dirty="0" smtClean="0">
                <a:solidFill>
                  <a:sysClr val="windowText" lastClr="000000"/>
                </a:solidFill>
              </a:rPr>
            </a:br>
            <a:r>
              <a:rPr lang="en-GB" altLang="en-US" sz="1400" u="sng" dirty="0" smtClean="0">
                <a:solidFill>
                  <a:sysClr val="windowText" lastClr="000000"/>
                </a:solidFill>
              </a:rPr>
              <a:t>Efficiency focus:</a:t>
            </a:r>
            <a:r>
              <a:rPr lang="en-GB" altLang="en-US" sz="1400" dirty="0" smtClean="0">
                <a:solidFill>
                  <a:sysClr val="windowText" lastClr="000000"/>
                </a:solidFill>
              </a:rPr>
              <a:t>  It should be noted that a more efficient PDC design will only improve the efficiency of decisions in rare circumstances and, even then, only when price forecasts are accurate.  These limited gains are generally only possible by accepting significant increases in CM costs.</a:t>
            </a:r>
            <a:br>
              <a:rPr lang="en-GB" altLang="en-US" sz="1400" dirty="0" smtClean="0">
                <a:solidFill>
                  <a:sysClr val="windowText" lastClr="000000"/>
                </a:solidFill>
              </a:rPr>
            </a:br>
            <a:r>
              <a:rPr lang="en-GB" altLang="en-US" sz="1400" u="sng" dirty="0" smtClean="0">
                <a:solidFill>
                  <a:sysClr val="windowText" lastClr="000000"/>
                </a:solidFill>
              </a:rPr>
              <a:t>Cost focus:</a:t>
            </a:r>
            <a:r>
              <a:rPr lang="en-GB" altLang="en-US" sz="1400" dirty="0" smtClean="0">
                <a:solidFill>
                  <a:sysClr val="windowText" lastClr="000000"/>
                </a:solidFill>
              </a:rPr>
              <a:t>  A design that seeks to lower consumer costs is possible, but would tend to over procure long-duration contracts.  It would also represent a significant departure </a:t>
            </a:r>
            <a:r>
              <a:rPr lang="en-GB" altLang="en-US" sz="1400" dirty="0">
                <a:solidFill>
                  <a:sysClr val="windowText" lastClr="000000"/>
                </a:solidFill>
              </a:rPr>
              <a:t>from the current framework’s stated </a:t>
            </a:r>
            <a:r>
              <a:rPr lang="en-GB" altLang="en-US" sz="1400" dirty="0" smtClean="0">
                <a:solidFill>
                  <a:sysClr val="windowText" lastClr="000000"/>
                </a:solidFill>
              </a:rPr>
              <a:t>policy objective.</a:t>
            </a:r>
            <a:endParaRPr lang="en-GB" altLang="en-US" sz="1400" dirty="0">
              <a:solidFill>
                <a:sysClr val="windowText" lastClr="000000"/>
              </a:solidFill>
            </a:endParaRPr>
          </a:p>
        </p:txBody>
      </p:sp>
      <p:sp>
        <p:nvSpPr>
          <p:cNvPr id="7" name="AutoShape 9"/>
          <p:cNvSpPr>
            <a:spLocks noChangeArrowheads="1"/>
          </p:cNvSpPr>
          <p:nvPr/>
        </p:nvSpPr>
        <p:spPr bwMode="auto">
          <a:xfrm>
            <a:off x="1323976" y="2603605"/>
            <a:ext cx="7424738" cy="360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Focus on investment efficiency vs. F</a:t>
            </a:r>
            <a:r>
              <a:rPr lang="en-GB" altLang="en-US" dirty="0" smtClean="0">
                <a:solidFill>
                  <a:schemeClr val="bg1"/>
                </a:solidFill>
              </a:rPr>
              <a:t>ocus </a:t>
            </a:r>
            <a:r>
              <a:rPr lang="en-GB" altLang="en-US" dirty="0">
                <a:solidFill>
                  <a:schemeClr val="bg1"/>
                </a:solidFill>
              </a:rPr>
              <a:t>on minimising CM </a:t>
            </a:r>
            <a:r>
              <a:rPr lang="en-GB" altLang="en-US" dirty="0" smtClean="0">
                <a:solidFill>
                  <a:schemeClr val="bg1"/>
                </a:solidFill>
              </a:rPr>
              <a:t>payments</a:t>
            </a:r>
            <a:endParaRPr lang="en-GB" altLang="en-US" dirty="0">
              <a:solidFill>
                <a:schemeClr val="bg1"/>
              </a:solidFill>
            </a:endParaRPr>
          </a:p>
        </p:txBody>
      </p:sp>
      <p:sp>
        <p:nvSpPr>
          <p:cNvPr id="8" name="AutoShape 9"/>
          <p:cNvSpPr>
            <a:spLocks noChangeArrowheads="1"/>
          </p:cNvSpPr>
          <p:nvPr/>
        </p:nvSpPr>
        <p:spPr bwMode="auto">
          <a:xfrm>
            <a:off x="211138" y="2603605"/>
            <a:ext cx="1065211" cy="360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Criterion</a:t>
            </a:r>
          </a:p>
        </p:txBody>
      </p:sp>
      <p:sp>
        <p:nvSpPr>
          <p:cNvPr id="4" name="Title 3"/>
          <p:cNvSpPr>
            <a:spLocks noGrp="1"/>
          </p:cNvSpPr>
          <p:nvPr>
            <p:ph type="title"/>
          </p:nvPr>
        </p:nvSpPr>
        <p:spPr/>
        <p:txBody>
          <a:bodyPr/>
          <a:lstStyle/>
          <a:p>
            <a:r>
              <a:rPr lang="en-GB" dirty="0" smtClean="0"/>
              <a:t>What </a:t>
            </a:r>
            <a:r>
              <a:rPr lang="en-GB" dirty="0"/>
              <a:t>are we trying to achieve?</a:t>
            </a:r>
            <a:endParaRPr lang="en-GB" altLang="en-US" dirty="0"/>
          </a:p>
        </p:txBody>
      </p:sp>
      <p:sp>
        <p:nvSpPr>
          <p:cNvPr id="9" name="Round Single Corner Rectangle 8"/>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0" name="TextBox 9"/>
          <p:cNvSpPr txBox="1"/>
          <p:nvPr/>
        </p:nvSpPr>
        <p:spPr>
          <a:xfrm>
            <a:off x="8820000" y="0"/>
            <a:ext cx="324000" cy="1800000"/>
          </a:xfrm>
          <a:prstGeom prst="rect">
            <a:avLst/>
          </a:prstGeom>
          <a:noFill/>
        </p:spPr>
        <p:txBody>
          <a:bodyPr vert="vert270" wrap="square" tIns="0" bIns="0" rtlCol="0" anchor="ctr">
            <a:noAutofit/>
          </a:bodyPr>
          <a:lstStyle/>
          <a:p>
            <a:pPr algn="ctr"/>
            <a:r>
              <a:rPr lang="en-GB" dirty="0" smtClean="0">
                <a:solidFill>
                  <a:schemeClr val="bg1"/>
                </a:solidFill>
              </a:rPr>
              <a:t>Objective</a:t>
            </a:r>
            <a:endParaRPr lang="en-GB" dirty="0">
              <a:solidFill>
                <a:schemeClr val="bg1"/>
              </a:solidFill>
            </a:endParaRPr>
          </a:p>
        </p:txBody>
      </p:sp>
    </p:spTree>
    <p:extLst>
      <p:ext uri="{BB962C8B-B14F-4D97-AF65-F5344CB8AC3E}">
        <p14:creationId xmlns:p14="http://schemas.microsoft.com/office/powerpoint/2010/main" val="1319646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p:cNvSpPr>
            <a:spLocks noChangeArrowheads="1"/>
          </p:cNvSpPr>
          <p:nvPr/>
        </p:nvSpPr>
        <p:spPr bwMode="auto">
          <a:xfrm>
            <a:off x="211137" y="1151481"/>
            <a:ext cx="1065211" cy="1925546"/>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Investor certainty</a:t>
            </a:r>
          </a:p>
        </p:txBody>
      </p:sp>
      <p:sp>
        <p:nvSpPr>
          <p:cNvPr id="8" name="Rectangle 19"/>
          <p:cNvSpPr>
            <a:spLocks noChangeArrowheads="1"/>
          </p:cNvSpPr>
          <p:nvPr/>
        </p:nvSpPr>
        <p:spPr bwMode="auto">
          <a:xfrm>
            <a:off x="1323974" y="1151481"/>
            <a:ext cx="7424740" cy="1925546"/>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spcBef>
                <a:spcPts val="0"/>
              </a:spcBef>
              <a:spcAft>
                <a:spcPts val="200"/>
              </a:spcAft>
              <a:buClr>
                <a:srgbClr val="E83F35"/>
              </a:buClr>
              <a:buFont typeface="Arial" charset="0"/>
              <a:buChar char="●"/>
            </a:pPr>
            <a:r>
              <a:rPr lang="en-GB" altLang="en-US" sz="1400" dirty="0" smtClean="0"/>
              <a:t>If the objective is to achieve cost equivalence between long and short-term bids (DECC’s current proposal), </a:t>
            </a:r>
            <a:r>
              <a:rPr lang="en-GB" altLang="en-US" sz="1400" b="1" dirty="0" smtClean="0"/>
              <a:t>low future price forecasts combined with a sensitive methodology can make it effectively impossible for new build to clear</a:t>
            </a:r>
            <a:r>
              <a:rPr lang="en-GB" altLang="en-US" sz="1400" dirty="0" smtClean="0"/>
              <a:t>, or much harder to predict.  The risk of this outcome could dissuade pre-development of projects in advance of the capacity mechanism.</a:t>
            </a:r>
          </a:p>
          <a:p>
            <a:pPr marL="93663" indent="-93663" algn="just">
              <a:spcBef>
                <a:spcPts val="0"/>
              </a:spcBef>
              <a:spcAft>
                <a:spcPts val="200"/>
              </a:spcAft>
              <a:buClr>
                <a:srgbClr val="E83F35"/>
              </a:buClr>
              <a:buFont typeface="Arial" charset="0"/>
              <a:buChar char="●"/>
            </a:pPr>
            <a:r>
              <a:rPr lang="en-GB" altLang="en-US" sz="1400" dirty="0" smtClean="0"/>
              <a:t>Cost minimisation may contribute to price stability across years by narrowing the gap between the clearing price when set by new and existing plant.  However, existing plant and refurbs would face greater uncertainty about their ability to secure capacity contracts relative to new build.</a:t>
            </a:r>
            <a:endParaRPr lang="en-GB" altLang="en-US" sz="1400" dirty="0"/>
          </a:p>
        </p:txBody>
      </p:sp>
      <p:sp>
        <p:nvSpPr>
          <p:cNvPr id="9" name="AutoShape 12"/>
          <p:cNvSpPr>
            <a:spLocks noChangeArrowheads="1"/>
          </p:cNvSpPr>
          <p:nvPr/>
        </p:nvSpPr>
        <p:spPr bwMode="auto">
          <a:xfrm>
            <a:off x="211138" y="3149601"/>
            <a:ext cx="1065212" cy="1692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Policy</a:t>
            </a:r>
            <a:r>
              <a:rPr lang="en-GB" altLang="en-US" dirty="0" smtClean="0">
                <a:solidFill>
                  <a:schemeClr val="bg1"/>
                </a:solidFill>
              </a:rPr>
              <a:t>/ legal</a:t>
            </a:r>
            <a:endParaRPr lang="en-GB" altLang="en-US" dirty="0">
              <a:solidFill>
                <a:schemeClr val="bg1"/>
              </a:solidFill>
            </a:endParaRPr>
          </a:p>
        </p:txBody>
      </p:sp>
      <p:sp>
        <p:nvSpPr>
          <p:cNvPr id="10" name="Rectangle 19"/>
          <p:cNvSpPr>
            <a:spLocks noChangeArrowheads="1"/>
          </p:cNvSpPr>
          <p:nvPr/>
        </p:nvSpPr>
        <p:spPr bwMode="auto">
          <a:xfrm>
            <a:off x="1323976" y="3149601"/>
            <a:ext cx="7424738" cy="1692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rgbClr val="E83F35"/>
              </a:buClr>
              <a:buFont typeface="Arial" charset="0"/>
              <a:buChar char="●"/>
            </a:pPr>
            <a:r>
              <a:rPr lang="en-GB" altLang="en-US" sz="1400" dirty="0"/>
              <a:t>Achieving cost equivalence for a single bid is in line with the current </a:t>
            </a:r>
            <a:r>
              <a:rPr lang="en-GB" altLang="en-US" sz="1400" dirty="0" smtClean="0"/>
              <a:t>proposal.</a:t>
            </a:r>
          </a:p>
          <a:p>
            <a:pPr marL="93663" indent="-93663" algn="just">
              <a:buClr>
                <a:srgbClr val="E83F35"/>
              </a:buClr>
              <a:buFont typeface="Arial" charset="0"/>
              <a:buChar char="●"/>
            </a:pPr>
            <a:r>
              <a:rPr lang="en-GB" altLang="en-US" sz="1400" b="1" dirty="0" smtClean="0"/>
              <a:t>CM cost minimisation would </a:t>
            </a:r>
            <a:r>
              <a:rPr lang="en-GB" altLang="en-US" sz="1400" b="1" dirty="0"/>
              <a:t>mean a departure from the current </a:t>
            </a:r>
            <a:r>
              <a:rPr lang="en-GB" altLang="en-US" sz="1400" b="1" dirty="0" smtClean="0"/>
              <a:t>proposal</a:t>
            </a:r>
            <a:r>
              <a:rPr lang="en-GB" altLang="en-US" sz="1400" dirty="0" smtClean="0"/>
              <a:t> and has therefore an additional risk of being challenged by stakeholders. As this involves sacrificing efficiency to lower total CM costs, it may be out of line with previous decisions on the clearing process (pay-as-clear vs. pay-as-bid).</a:t>
            </a:r>
          </a:p>
          <a:p>
            <a:pPr marL="93663" indent="-93663" algn="just">
              <a:buClr>
                <a:srgbClr val="E83F35"/>
              </a:buClr>
              <a:buFont typeface="Arial" charset="0"/>
              <a:buChar char="●"/>
            </a:pPr>
            <a:r>
              <a:rPr lang="en-GB" altLang="en-US" sz="1400" dirty="0" smtClean="0"/>
              <a:t>However both approaches fall within the PDC framework and therefore </a:t>
            </a:r>
            <a:r>
              <a:rPr lang="en-GB" altLang="en-US" sz="1400" b="1" dirty="0" smtClean="0"/>
              <a:t>no legislative change is required</a:t>
            </a:r>
            <a:r>
              <a:rPr lang="en-GB" altLang="en-US" sz="1400" dirty="0" smtClean="0"/>
              <a:t>.</a:t>
            </a:r>
            <a:endParaRPr lang="en-GB" altLang="en-US" sz="1400" dirty="0"/>
          </a:p>
        </p:txBody>
      </p:sp>
      <p:sp>
        <p:nvSpPr>
          <p:cNvPr id="11" name="AutoShape 12"/>
          <p:cNvSpPr>
            <a:spLocks noChangeArrowheads="1"/>
          </p:cNvSpPr>
          <p:nvPr/>
        </p:nvSpPr>
        <p:spPr bwMode="auto">
          <a:xfrm>
            <a:off x="211139" y="4910667"/>
            <a:ext cx="1065211" cy="1444295"/>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Fairness</a:t>
            </a:r>
          </a:p>
        </p:txBody>
      </p:sp>
      <p:sp>
        <p:nvSpPr>
          <p:cNvPr id="12" name="Rectangle 19"/>
          <p:cNvSpPr>
            <a:spLocks noChangeArrowheads="1"/>
          </p:cNvSpPr>
          <p:nvPr/>
        </p:nvSpPr>
        <p:spPr bwMode="auto">
          <a:xfrm>
            <a:off x="1323976" y="4910667"/>
            <a:ext cx="7424738" cy="1444295"/>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rgbClr val="E83F35"/>
              </a:buClr>
              <a:buFont typeface="Arial" charset="0"/>
              <a:buChar char="●"/>
            </a:pPr>
            <a:r>
              <a:rPr lang="en-GB" altLang="en-US" sz="1400" dirty="0" smtClean="0"/>
              <a:t>Cost minimisation will support long-duration contracts (and therefore new build), not because these projects have lower resource costs, but as a means to reduce consumers transfer payments to generators.  This can result in arguably unfair outcomes in which existing plant are rejected despite wanting lower payments than successful new build.</a:t>
            </a:r>
          </a:p>
          <a:p>
            <a:pPr marL="93663" indent="-93663" algn="just">
              <a:buClr>
                <a:srgbClr val="E83F35"/>
              </a:buClr>
              <a:buFont typeface="Arial" charset="0"/>
              <a:buChar char="●"/>
            </a:pPr>
            <a:r>
              <a:rPr lang="en-GB" altLang="en-US" sz="1400" dirty="0" smtClean="0"/>
              <a:t>Designs that focus instead on efficiency can, arguably unfairly, increase transfers from consumers to generators, sometimes without actually altering the auction outcome.</a:t>
            </a:r>
          </a:p>
        </p:txBody>
      </p:sp>
      <p:sp>
        <p:nvSpPr>
          <p:cNvPr id="17" name="AutoShape 9"/>
          <p:cNvSpPr>
            <a:spLocks noChangeArrowheads="1"/>
          </p:cNvSpPr>
          <p:nvPr/>
        </p:nvSpPr>
        <p:spPr bwMode="auto">
          <a:xfrm>
            <a:off x="1323974" y="733425"/>
            <a:ext cx="7424739" cy="360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Focus on investment efficiency vs. Focus on minimising CM payments</a:t>
            </a:r>
          </a:p>
        </p:txBody>
      </p:sp>
      <p:sp>
        <p:nvSpPr>
          <p:cNvPr id="18" name="AutoShape 9"/>
          <p:cNvSpPr>
            <a:spLocks noChangeArrowheads="1"/>
          </p:cNvSpPr>
          <p:nvPr/>
        </p:nvSpPr>
        <p:spPr bwMode="auto">
          <a:xfrm>
            <a:off x="211137" y="733425"/>
            <a:ext cx="1065211" cy="360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a:solidFill>
                  <a:schemeClr val="bg1"/>
                </a:solidFill>
              </a:rPr>
              <a:t>Criterion</a:t>
            </a:r>
          </a:p>
        </p:txBody>
      </p:sp>
      <p:sp>
        <p:nvSpPr>
          <p:cNvPr id="13" name="Title 3"/>
          <p:cNvSpPr>
            <a:spLocks noGrp="1"/>
          </p:cNvSpPr>
          <p:nvPr>
            <p:ph type="title"/>
          </p:nvPr>
        </p:nvSpPr>
        <p:spPr/>
        <p:txBody>
          <a:bodyPr/>
          <a:lstStyle/>
          <a:p>
            <a:r>
              <a:rPr lang="en-GB" dirty="0" smtClean="0"/>
              <a:t>What </a:t>
            </a:r>
            <a:r>
              <a:rPr lang="en-GB" dirty="0"/>
              <a:t>are we trying to achieve</a:t>
            </a:r>
            <a:r>
              <a:rPr lang="en-GB" dirty="0" smtClean="0"/>
              <a:t>? (2)</a:t>
            </a:r>
            <a:endParaRPr lang="en-GB" altLang="en-US" dirty="0"/>
          </a:p>
        </p:txBody>
      </p:sp>
      <p:sp>
        <p:nvSpPr>
          <p:cNvPr id="19" name="Round Single Corner Rectangle 18"/>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0" name="TextBox 19"/>
          <p:cNvSpPr txBox="1"/>
          <p:nvPr/>
        </p:nvSpPr>
        <p:spPr>
          <a:xfrm>
            <a:off x="8820000" y="0"/>
            <a:ext cx="324000" cy="1800000"/>
          </a:xfrm>
          <a:prstGeom prst="rect">
            <a:avLst/>
          </a:prstGeom>
          <a:noFill/>
        </p:spPr>
        <p:txBody>
          <a:bodyPr vert="vert270" wrap="square" tIns="0" bIns="0" rtlCol="0" anchor="ctr">
            <a:noAutofit/>
          </a:bodyPr>
          <a:lstStyle/>
          <a:p>
            <a:pPr algn="ctr"/>
            <a:r>
              <a:rPr lang="en-GB" dirty="0" smtClean="0">
                <a:solidFill>
                  <a:schemeClr val="bg1"/>
                </a:solidFill>
              </a:rPr>
              <a:t>Objective</a:t>
            </a:r>
            <a:endParaRPr lang="en-GB" dirty="0">
              <a:solidFill>
                <a:schemeClr val="bg1"/>
              </a:solidFill>
            </a:endParaRPr>
          </a:p>
        </p:txBody>
      </p:sp>
    </p:spTree>
    <p:extLst>
      <p:ext uri="{BB962C8B-B14F-4D97-AF65-F5344CB8AC3E}">
        <p14:creationId xmlns:p14="http://schemas.microsoft.com/office/powerpoint/2010/main" val="3180839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350"/>
            <a:ext cx="8305800" cy="473075"/>
          </a:xfrm>
        </p:spPr>
        <p:txBody>
          <a:bodyPr/>
          <a:lstStyle/>
          <a:p>
            <a:pPr lvl="1"/>
            <a:r>
              <a:rPr lang="en-GB" altLang="en-US" dirty="0"/>
              <a:t>How do we proxy future capacity prices?</a:t>
            </a:r>
          </a:p>
        </p:txBody>
      </p:sp>
      <p:sp>
        <p:nvSpPr>
          <p:cNvPr id="6" name="Rectangle 17"/>
          <p:cNvSpPr>
            <a:spLocks noChangeArrowheads="1"/>
          </p:cNvSpPr>
          <p:nvPr/>
        </p:nvSpPr>
        <p:spPr bwMode="auto">
          <a:xfrm>
            <a:off x="1323976" y="3494816"/>
            <a:ext cx="7424738" cy="139614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2"/>
              </a:buClr>
              <a:buFont typeface="Arial" charset="0"/>
              <a:buChar char="●"/>
            </a:pPr>
            <a:r>
              <a:rPr lang="en-GB" altLang="en-US" sz="1400" dirty="0" smtClean="0"/>
              <a:t>Regardless of which approach is taken to estimating future capacity prices, there is a risk that actual prices will deviate from the forecast. If, for example, actual future prices turn out to be lower than expected this could mean higher CM cost ex post.</a:t>
            </a:r>
          </a:p>
          <a:p>
            <a:pPr marL="93663" indent="-93663" algn="just">
              <a:buClr>
                <a:schemeClr val="accent2"/>
              </a:buClr>
              <a:buFont typeface="Arial" charset="0"/>
              <a:buChar char="●"/>
            </a:pPr>
            <a:r>
              <a:rPr lang="en-GB" altLang="en-US" sz="1400" b="1" dirty="0" smtClean="0"/>
              <a:t>It is unclear which approach is most accurate. Arguably complex forecasting could be more accurate and has the ability to incorporate all relevant information (at the loss of transparency from the perspective of stakeholders and investors).</a:t>
            </a:r>
            <a:endParaRPr lang="en-GB" altLang="en-US" sz="1400" b="1" dirty="0"/>
          </a:p>
        </p:txBody>
      </p:sp>
      <p:sp>
        <p:nvSpPr>
          <p:cNvPr id="7" name="Rectangle 18"/>
          <p:cNvSpPr>
            <a:spLocks noChangeArrowheads="1"/>
          </p:cNvSpPr>
          <p:nvPr/>
        </p:nvSpPr>
        <p:spPr bwMode="auto">
          <a:xfrm>
            <a:off x="1323976" y="4926842"/>
            <a:ext cx="7424738" cy="145448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2"/>
              </a:buClr>
              <a:buFont typeface="Arial" charset="0"/>
              <a:buChar char="●"/>
            </a:pPr>
            <a:r>
              <a:rPr lang="en-GB" altLang="en-US" sz="1400" b="1" dirty="0"/>
              <a:t>A newly created forward market may be </a:t>
            </a:r>
            <a:r>
              <a:rPr lang="en-GB" altLang="en-US" sz="1400" b="1" dirty="0" smtClean="0"/>
              <a:t>illiquid, such that </a:t>
            </a:r>
            <a:r>
              <a:rPr lang="en-GB" altLang="en-US" sz="1400" b="1" dirty="0"/>
              <a:t>a small number of trades influence the clearing price </a:t>
            </a:r>
            <a:r>
              <a:rPr lang="en-GB" altLang="en-US" sz="1400" b="1" dirty="0" smtClean="0"/>
              <a:t>on which any PDC is based.</a:t>
            </a:r>
            <a:endParaRPr lang="en-GB" altLang="en-US" sz="1400" b="1" dirty="0"/>
          </a:p>
          <a:p>
            <a:pPr marL="93663" indent="-93663" algn="just">
              <a:buClr>
                <a:schemeClr val="accent2"/>
              </a:buClr>
              <a:buFont typeface="Arial" charset="0"/>
              <a:buChar char="●"/>
            </a:pPr>
            <a:r>
              <a:rPr lang="en-GB" altLang="en-US" sz="1400" dirty="0"/>
              <a:t>Efficiency benefits are realised in those (rare) instances where new capacity is needed only for a short period and the </a:t>
            </a:r>
            <a:r>
              <a:rPr lang="en-GB" altLang="en-US" sz="1400" dirty="0" smtClean="0"/>
              <a:t>PDC </a:t>
            </a:r>
            <a:r>
              <a:rPr lang="en-GB" altLang="en-US" sz="1400" dirty="0"/>
              <a:t>results in short-term contracts winning out over long-duration new capacity.  </a:t>
            </a:r>
            <a:r>
              <a:rPr lang="en-GB" altLang="en-US" sz="1400" b="1" dirty="0"/>
              <a:t>Simplistic approaches that cannot look forward to ‘spot’ </a:t>
            </a:r>
            <a:r>
              <a:rPr lang="en-GB" altLang="en-US" sz="1400" b="1" dirty="0" smtClean="0"/>
              <a:t>potential </a:t>
            </a:r>
            <a:r>
              <a:rPr lang="en-GB" altLang="en-US" sz="1400" b="1" dirty="0"/>
              <a:t>opportunities </a:t>
            </a:r>
            <a:r>
              <a:rPr lang="en-GB" altLang="en-US" sz="1400" b="1" dirty="0" smtClean="0"/>
              <a:t>for efficiency are </a:t>
            </a:r>
            <a:r>
              <a:rPr lang="en-GB" altLang="en-US" sz="1400" b="1" dirty="0"/>
              <a:t>unlikely to lead to efficiency gains.</a:t>
            </a:r>
          </a:p>
        </p:txBody>
      </p:sp>
      <p:sp>
        <p:nvSpPr>
          <p:cNvPr id="16" name="AutoShape 9"/>
          <p:cNvSpPr>
            <a:spLocks noChangeArrowheads="1"/>
          </p:cNvSpPr>
          <p:nvPr/>
        </p:nvSpPr>
        <p:spPr bwMode="auto">
          <a:xfrm>
            <a:off x="211139" y="3494817"/>
            <a:ext cx="1065211" cy="1396140"/>
          </a:xfrm>
          <a:prstGeom prst="rect">
            <a:avLst/>
          </a:prstGeom>
          <a:solidFill>
            <a:schemeClr val="accent2"/>
          </a:solidFill>
          <a:ln w="9525" algn="ctr">
            <a:solidFill>
              <a:schemeClr val="accent2"/>
            </a:solidFill>
            <a:miter lim="800000"/>
            <a:headEnd/>
            <a:tailEnd/>
          </a:ln>
          <a:effectLst/>
          <a:extLst/>
        </p:spPr>
        <p:txBody>
          <a:bodyPr anchor="ctr"/>
          <a:lstStyle/>
          <a:p>
            <a:pPr algn="ctr" eaLnBrk="0" hangingPunct="0">
              <a:spcBef>
                <a:spcPct val="50000"/>
              </a:spcBef>
              <a:spcAft>
                <a:spcPct val="0"/>
              </a:spcAft>
              <a:buClrTx/>
            </a:pPr>
            <a:r>
              <a:rPr lang="en-GB" altLang="en-US" dirty="0"/>
              <a:t>CM costs</a:t>
            </a:r>
          </a:p>
        </p:txBody>
      </p:sp>
      <p:sp>
        <p:nvSpPr>
          <p:cNvPr id="17" name="AutoShape 11"/>
          <p:cNvSpPr>
            <a:spLocks noChangeArrowheads="1"/>
          </p:cNvSpPr>
          <p:nvPr/>
        </p:nvSpPr>
        <p:spPr bwMode="auto">
          <a:xfrm>
            <a:off x="211139" y="4926843"/>
            <a:ext cx="1065211" cy="1454486"/>
          </a:xfrm>
          <a:prstGeom prst="rect">
            <a:avLst/>
          </a:prstGeom>
          <a:solidFill>
            <a:schemeClr val="accent2"/>
          </a:solidFill>
          <a:ln w="9525" algn="ctr">
            <a:solidFill>
              <a:schemeClr val="accent2"/>
            </a:solidFill>
            <a:miter lim="800000"/>
            <a:headEnd/>
            <a:tailEnd/>
          </a:ln>
          <a:effectLst/>
          <a:extLst/>
        </p:spPr>
        <p:txBody>
          <a:bodyPr anchor="ctr"/>
          <a:lstStyle/>
          <a:p>
            <a:pPr algn="ctr" eaLnBrk="0" hangingPunct="0">
              <a:spcBef>
                <a:spcPct val="50000"/>
              </a:spcBef>
              <a:spcAft>
                <a:spcPct val="0"/>
              </a:spcAft>
              <a:buClrTx/>
            </a:pPr>
            <a:r>
              <a:rPr lang="en-GB" altLang="en-US" dirty="0"/>
              <a:t>Auction efficiency</a:t>
            </a:r>
          </a:p>
        </p:txBody>
      </p:sp>
      <p:sp>
        <p:nvSpPr>
          <p:cNvPr id="21" name="AutoShape 9"/>
          <p:cNvSpPr>
            <a:spLocks noChangeArrowheads="1"/>
          </p:cNvSpPr>
          <p:nvPr/>
        </p:nvSpPr>
        <p:spPr bwMode="auto">
          <a:xfrm>
            <a:off x="211138" y="733425"/>
            <a:ext cx="8537576" cy="2268000"/>
          </a:xfrm>
          <a:prstGeom prst="rect">
            <a:avLst/>
          </a:prstGeom>
          <a:solidFill>
            <a:schemeClr val="bg1"/>
          </a:solidFill>
          <a:ln w="28575" algn="ctr">
            <a:solidFill>
              <a:schemeClr val="accent2"/>
            </a:solidFill>
            <a:miter lim="800000"/>
            <a:headEnd/>
            <a:tailEnd/>
          </a:ln>
          <a:effectLst/>
          <a:extLst/>
        </p:spPr>
        <p:txBody>
          <a:bodyPr anchor="ctr"/>
          <a:lstStyle/>
          <a:p>
            <a:pPr eaLnBrk="0" hangingPunct="0">
              <a:spcBef>
                <a:spcPct val="50000"/>
              </a:spcBef>
              <a:spcAft>
                <a:spcPct val="0"/>
              </a:spcAft>
              <a:buClrTx/>
            </a:pPr>
            <a:r>
              <a:rPr lang="en-GB" altLang="en-US" sz="1400" b="1" u="sng" dirty="0" smtClean="0">
                <a:solidFill>
                  <a:sysClr val="windowText" lastClr="000000"/>
                </a:solidFill>
              </a:rPr>
              <a:t>Summary:</a:t>
            </a:r>
            <a:r>
              <a:rPr lang="en-GB" altLang="en-US" sz="1400" b="1" dirty="0" smtClean="0">
                <a:solidFill>
                  <a:sysClr val="windowText" lastClr="000000"/>
                </a:solidFill>
              </a:rPr>
              <a:t> </a:t>
            </a:r>
            <a:r>
              <a:rPr lang="en-GB" altLang="en-US" sz="1400" dirty="0" smtClean="0">
                <a:solidFill>
                  <a:sysClr val="windowText" lastClr="000000"/>
                </a:solidFill>
              </a:rPr>
              <a:t>We consider three approaches: forward trading, modelling and rules of thumb. </a:t>
            </a:r>
            <a:r>
              <a:rPr lang="en-GB" altLang="en-US" sz="1400" dirty="0">
                <a:solidFill>
                  <a:sysClr val="windowText" lastClr="000000"/>
                </a:solidFill>
              </a:rPr>
              <a:t>T</a:t>
            </a:r>
            <a:r>
              <a:rPr lang="en-GB" altLang="en-US" sz="1400" dirty="0" smtClean="0">
                <a:solidFill>
                  <a:sysClr val="windowText" lastClr="000000"/>
                </a:solidFill>
              </a:rPr>
              <a:t>heir success rests ultimately on their accuracy. A market-based approach to create a set of traded prices is theoretically appealing, though it would be complex and time-intensive to implement, and the market is likely to be illiquid, raising concerns about the validity of the prices and potential opportunities to abuse market power. A modelling approach or ‘rules of thumb’ are therefore likely to be preferable. Modelling using the DDM is readily available, but some stakeholders have expressed concerns about transparency and external validation of the forecasts. There may be ways to mitigate such concerns, for example by introducing a simpler rule of thumb.  Whatever approach is taken, the prices need to have predictive power, highlighting cases where the need for capacity is short-lived, and should ideally be free </a:t>
            </a:r>
            <a:r>
              <a:rPr lang="en-GB" altLang="en-US" sz="1400" dirty="0">
                <a:solidFill>
                  <a:sysClr val="windowText" lastClr="000000"/>
                </a:solidFill>
              </a:rPr>
              <a:t>from persistent, systematic </a:t>
            </a:r>
            <a:r>
              <a:rPr lang="en-GB" altLang="en-US" sz="1400" dirty="0" smtClean="0">
                <a:solidFill>
                  <a:sysClr val="windowText" lastClr="000000"/>
                </a:solidFill>
              </a:rPr>
              <a:t>errors, for example because the approach includes the ability to learn from past mistakes.</a:t>
            </a:r>
            <a:endParaRPr lang="en-GB" altLang="en-US" sz="1400" dirty="0">
              <a:solidFill>
                <a:sysClr val="windowText" lastClr="000000"/>
              </a:solidFill>
            </a:endParaRPr>
          </a:p>
        </p:txBody>
      </p:sp>
      <p:sp>
        <p:nvSpPr>
          <p:cNvPr id="22" name="AutoShape 9"/>
          <p:cNvSpPr>
            <a:spLocks noChangeArrowheads="1"/>
          </p:cNvSpPr>
          <p:nvPr/>
        </p:nvSpPr>
        <p:spPr bwMode="auto">
          <a:xfrm>
            <a:off x="211137" y="3085340"/>
            <a:ext cx="1065213" cy="360000"/>
          </a:xfrm>
          <a:prstGeom prst="rect">
            <a:avLst/>
          </a:prstGeom>
          <a:solidFill>
            <a:schemeClr val="accent2"/>
          </a:solidFill>
          <a:ln w="9525" algn="ctr">
            <a:solidFill>
              <a:schemeClr val="accent2"/>
            </a:solidFill>
            <a:miter lim="800000"/>
            <a:headEnd/>
            <a:tailEnd/>
          </a:ln>
          <a:effectLst/>
          <a:extLst/>
        </p:spPr>
        <p:txBody>
          <a:bodyPr anchor="ctr"/>
          <a:lstStyle/>
          <a:p>
            <a:pPr algn="ctr" eaLnBrk="0" hangingPunct="0">
              <a:spcBef>
                <a:spcPct val="50000"/>
              </a:spcBef>
              <a:spcAft>
                <a:spcPct val="0"/>
              </a:spcAft>
              <a:buClrTx/>
            </a:pPr>
            <a:r>
              <a:rPr lang="en-GB" altLang="en-US" dirty="0"/>
              <a:t>Criterion</a:t>
            </a:r>
          </a:p>
        </p:txBody>
      </p:sp>
      <p:sp>
        <p:nvSpPr>
          <p:cNvPr id="23" name="AutoShape 9"/>
          <p:cNvSpPr>
            <a:spLocks noChangeArrowheads="1"/>
          </p:cNvSpPr>
          <p:nvPr/>
        </p:nvSpPr>
        <p:spPr bwMode="auto">
          <a:xfrm>
            <a:off x="1323974" y="3085340"/>
            <a:ext cx="7424739" cy="360000"/>
          </a:xfrm>
          <a:prstGeom prst="rect">
            <a:avLst/>
          </a:prstGeom>
          <a:solidFill>
            <a:schemeClr val="accent2"/>
          </a:solidFill>
          <a:ln w="9525" algn="ctr">
            <a:solidFill>
              <a:schemeClr val="accent2"/>
            </a:solidFill>
            <a:miter lim="800000"/>
            <a:headEnd/>
            <a:tailEnd/>
          </a:ln>
          <a:effectLst/>
          <a:extLst/>
        </p:spPr>
        <p:txBody>
          <a:bodyPr anchor="ctr"/>
          <a:lstStyle/>
          <a:p>
            <a:pPr algn="ctr" eaLnBrk="0" hangingPunct="0">
              <a:spcBef>
                <a:spcPct val="50000"/>
              </a:spcBef>
              <a:spcAft>
                <a:spcPct val="0"/>
              </a:spcAft>
              <a:buClrTx/>
            </a:pPr>
            <a:r>
              <a:rPr lang="en-GB" altLang="en-US" dirty="0" smtClean="0"/>
              <a:t>Forward </a:t>
            </a:r>
            <a:r>
              <a:rPr lang="en-GB" altLang="en-US" dirty="0"/>
              <a:t>trading; </a:t>
            </a:r>
            <a:r>
              <a:rPr lang="en-GB" altLang="en-US" dirty="0" smtClean="0"/>
              <a:t>Modelling; or </a:t>
            </a:r>
            <a:r>
              <a:rPr lang="en-GB" altLang="en-US" dirty="0"/>
              <a:t>a rule of </a:t>
            </a:r>
            <a:r>
              <a:rPr lang="en-GB" altLang="en-US" dirty="0" smtClean="0"/>
              <a:t>thumb</a:t>
            </a:r>
            <a:endParaRPr lang="en-GB" altLang="en-US" dirty="0"/>
          </a:p>
        </p:txBody>
      </p:sp>
      <p:sp>
        <p:nvSpPr>
          <p:cNvPr id="18" name="Round Single Corner Rectangle 17"/>
          <p:cNvSpPr/>
          <p:nvPr/>
        </p:nvSpPr>
        <p:spPr bwMode="auto">
          <a:xfrm flipH="1" flipV="1">
            <a:off x="8820150" y="0"/>
            <a:ext cx="323850" cy="1800000"/>
          </a:xfrm>
          <a:prstGeom prst="round1Rect">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9" name="TextBox 18"/>
          <p:cNvSpPr txBox="1"/>
          <p:nvPr/>
        </p:nvSpPr>
        <p:spPr>
          <a:xfrm>
            <a:off x="8820000" y="0"/>
            <a:ext cx="324000" cy="1800000"/>
          </a:xfrm>
          <a:prstGeom prst="rect">
            <a:avLst/>
          </a:prstGeom>
          <a:noFill/>
        </p:spPr>
        <p:txBody>
          <a:bodyPr vert="vert270" wrap="square" lIns="90000" tIns="0" bIns="0" rtlCol="0" anchor="ctr">
            <a:noAutofit/>
          </a:bodyPr>
          <a:lstStyle/>
          <a:p>
            <a:pPr algn="ctr"/>
            <a:r>
              <a:rPr lang="en-GB" dirty="0" smtClean="0"/>
              <a:t>Future prices</a:t>
            </a:r>
            <a:endParaRPr lang="en-GB" dirty="0"/>
          </a:p>
        </p:txBody>
      </p:sp>
    </p:spTree>
    <p:extLst>
      <p:ext uri="{BB962C8B-B14F-4D97-AF65-F5344CB8AC3E}">
        <p14:creationId xmlns:p14="http://schemas.microsoft.com/office/powerpoint/2010/main" val="11761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
          <p:cNvSpPr>
            <a:spLocks noChangeArrowheads="1"/>
          </p:cNvSpPr>
          <p:nvPr/>
        </p:nvSpPr>
        <p:spPr bwMode="auto">
          <a:xfrm>
            <a:off x="1323976" y="1161142"/>
            <a:ext cx="7424738" cy="2016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2"/>
              </a:buClr>
              <a:buFont typeface="Arial" charset="0"/>
              <a:buChar char="●"/>
            </a:pPr>
            <a:r>
              <a:rPr lang="en-GB" altLang="en-US" sz="1400" dirty="0"/>
              <a:t>Compared to the status quo (no </a:t>
            </a:r>
            <a:r>
              <a:rPr lang="en-GB" altLang="en-US" sz="1400" dirty="0" smtClean="0"/>
              <a:t>PDC </a:t>
            </a:r>
            <a:r>
              <a:rPr lang="en-GB" altLang="en-US" sz="1400" dirty="0"/>
              <a:t>methodology) any of the options considered is likely to increase investor uncertainty.</a:t>
            </a:r>
          </a:p>
          <a:p>
            <a:pPr marL="93663" indent="-93663" algn="just">
              <a:buClr>
                <a:schemeClr val="accent2"/>
              </a:buClr>
              <a:buFont typeface="Arial" charset="0"/>
              <a:buChar char="●"/>
            </a:pPr>
            <a:r>
              <a:rPr lang="en-GB" altLang="en-US" sz="1400" b="1" dirty="0"/>
              <a:t>A forward curve based on a model that is not publicly disclosed might raise concerns about political interference among investors and therefore create additional uncertainty. The same risk exists with a ‘rule of thumb’ where the rule can be changed in any given year.</a:t>
            </a:r>
          </a:p>
          <a:p>
            <a:pPr marL="93663" indent="-93663" algn="just">
              <a:buClr>
                <a:schemeClr val="accent2"/>
              </a:buClr>
              <a:buFont typeface="Arial" charset="0"/>
              <a:buChar char="●"/>
            </a:pPr>
            <a:r>
              <a:rPr lang="en-GB" altLang="en-US" sz="1400" dirty="0"/>
              <a:t>Stakeholder discussion suggest external, independent validation will be key to investor certainty, regardless of the approach.</a:t>
            </a:r>
          </a:p>
        </p:txBody>
      </p:sp>
      <p:sp>
        <p:nvSpPr>
          <p:cNvPr id="10" name="Rectangle 19"/>
          <p:cNvSpPr>
            <a:spLocks noChangeArrowheads="1"/>
          </p:cNvSpPr>
          <p:nvPr/>
        </p:nvSpPr>
        <p:spPr bwMode="auto">
          <a:xfrm>
            <a:off x="1323974" y="3220872"/>
            <a:ext cx="7424740" cy="197524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2"/>
              </a:buClr>
              <a:buFont typeface="Arial" charset="0"/>
              <a:buChar char="●"/>
            </a:pPr>
            <a:r>
              <a:rPr lang="en-GB" altLang="en-US" sz="1400" dirty="0"/>
              <a:t>Creating a forward market would mean a departure from the current framework and would be time-intensive to implement. It is therefore unlikely it will be a workable solution for the 2016 capacity auction.</a:t>
            </a:r>
          </a:p>
          <a:p>
            <a:pPr marL="93663" indent="-93663" algn="just">
              <a:buClr>
                <a:schemeClr val="accent2"/>
              </a:buClr>
              <a:buFont typeface="Arial" charset="0"/>
              <a:buChar char="●"/>
            </a:pPr>
            <a:r>
              <a:rPr lang="en-GB" altLang="en-US" sz="1400" dirty="0"/>
              <a:t>Modelling and rule of thumb approaches are considerably easier to implement. Though it may be difficult to implement a validation process to give industry confidence in any modelling approach.</a:t>
            </a:r>
          </a:p>
          <a:p>
            <a:pPr marL="93663" indent="-93663" algn="just">
              <a:buClr>
                <a:schemeClr val="accent2"/>
              </a:buClr>
              <a:buFont typeface="Arial" charset="0"/>
              <a:buChar char="●"/>
            </a:pPr>
            <a:r>
              <a:rPr lang="en-GB" altLang="en-US" sz="1400" dirty="0"/>
              <a:t>A rule of thumb approach, while simple to implement, if it seems out of line with current expectations of future prices by market participants it could face challenges.</a:t>
            </a:r>
          </a:p>
        </p:txBody>
      </p:sp>
      <p:sp>
        <p:nvSpPr>
          <p:cNvPr id="12" name="Rectangle 19"/>
          <p:cNvSpPr>
            <a:spLocks noChangeArrowheads="1"/>
          </p:cNvSpPr>
          <p:nvPr/>
        </p:nvSpPr>
        <p:spPr bwMode="auto">
          <a:xfrm>
            <a:off x="1323976" y="5268686"/>
            <a:ext cx="7424738" cy="101370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2"/>
              </a:buClr>
              <a:buFont typeface="Arial" charset="0"/>
              <a:buChar char="●"/>
            </a:pPr>
            <a:r>
              <a:rPr lang="en-GB" altLang="en-US" sz="1400" b="1" dirty="0"/>
              <a:t>There is the risk that if the chosen methodology systematically over-/ under-estimates future prices, this could lead to favouring/penalising bidders for long-term contracts and therefore influence the plant mix in an unintended way.  This is more likely to be a problem with approaches that do not allow for learning.</a:t>
            </a:r>
          </a:p>
        </p:txBody>
      </p:sp>
      <p:sp>
        <p:nvSpPr>
          <p:cNvPr id="18" name="AutoShape 12"/>
          <p:cNvSpPr>
            <a:spLocks noChangeArrowheads="1"/>
          </p:cNvSpPr>
          <p:nvPr/>
        </p:nvSpPr>
        <p:spPr bwMode="auto">
          <a:xfrm>
            <a:off x="211139" y="1161142"/>
            <a:ext cx="1065211" cy="2016000"/>
          </a:xfrm>
          <a:prstGeom prst="rect">
            <a:avLst/>
          </a:prstGeom>
          <a:solidFill>
            <a:schemeClr val="accent2"/>
          </a:solidFill>
          <a:ln w="9525" algn="ctr">
            <a:solidFill>
              <a:schemeClr val="accent2"/>
            </a:solidFill>
            <a:miter lim="800000"/>
            <a:headEnd/>
            <a:tailEnd/>
          </a:ln>
          <a:effectLst/>
          <a:extLst/>
        </p:spPr>
        <p:txBody>
          <a:bodyPr anchor="ctr"/>
          <a:lstStyle/>
          <a:p>
            <a:pPr algn="ctr" eaLnBrk="0" hangingPunct="0">
              <a:spcBef>
                <a:spcPct val="50000"/>
              </a:spcBef>
              <a:spcAft>
                <a:spcPct val="0"/>
              </a:spcAft>
              <a:buClrTx/>
            </a:pPr>
            <a:r>
              <a:rPr lang="en-GB" altLang="en-US" dirty="0"/>
              <a:t>Investor certainty</a:t>
            </a:r>
          </a:p>
        </p:txBody>
      </p:sp>
      <p:sp>
        <p:nvSpPr>
          <p:cNvPr id="19" name="AutoShape 12"/>
          <p:cNvSpPr>
            <a:spLocks noChangeArrowheads="1"/>
          </p:cNvSpPr>
          <p:nvPr/>
        </p:nvSpPr>
        <p:spPr bwMode="auto">
          <a:xfrm>
            <a:off x="211136" y="3220869"/>
            <a:ext cx="1065212" cy="1975245"/>
          </a:xfrm>
          <a:prstGeom prst="rect">
            <a:avLst/>
          </a:prstGeom>
          <a:solidFill>
            <a:schemeClr val="accent2"/>
          </a:solidFill>
          <a:ln w="9525" algn="ctr">
            <a:solidFill>
              <a:schemeClr val="accent2"/>
            </a:solidFill>
            <a:miter lim="800000"/>
            <a:headEnd/>
            <a:tailEnd/>
          </a:ln>
          <a:effectLst/>
          <a:extLst/>
        </p:spPr>
        <p:txBody>
          <a:bodyPr anchor="ctr"/>
          <a:lstStyle/>
          <a:p>
            <a:pPr algn="ctr" eaLnBrk="0" hangingPunct="0">
              <a:spcBef>
                <a:spcPct val="50000"/>
              </a:spcBef>
              <a:spcAft>
                <a:spcPct val="0"/>
              </a:spcAft>
              <a:buClrTx/>
            </a:pPr>
            <a:r>
              <a:rPr lang="en-GB" altLang="en-US" dirty="0"/>
              <a:t>Policy/ legal</a:t>
            </a:r>
          </a:p>
        </p:txBody>
      </p:sp>
      <p:sp>
        <p:nvSpPr>
          <p:cNvPr id="20" name="AutoShape 12"/>
          <p:cNvSpPr>
            <a:spLocks noChangeArrowheads="1"/>
          </p:cNvSpPr>
          <p:nvPr/>
        </p:nvSpPr>
        <p:spPr bwMode="auto">
          <a:xfrm>
            <a:off x="211139" y="5268686"/>
            <a:ext cx="1065211" cy="1013705"/>
          </a:xfrm>
          <a:prstGeom prst="rect">
            <a:avLst/>
          </a:prstGeom>
          <a:solidFill>
            <a:schemeClr val="accent2"/>
          </a:solidFill>
          <a:ln w="9525" algn="ctr">
            <a:solidFill>
              <a:schemeClr val="accent2"/>
            </a:solidFill>
            <a:miter lim="800000"/>
            <a:headEnd/>
            <a:tailEnd/>
          </a:ln>
          <a:effectLst/>
          <a:extLst/>
        </p:spPr>
        <p:txBody>
          <a:bodyPr anchor="ctr"/>
          <a:lstStyle/>
          <a:p>
            <a:pPr algn="ctr" eaLnBrk="0" hangingPunct="0">
              <a:spcBef>
                <a:spcPct val="50000"/>
              </a:spcBef>
              <a:spcAft>
                <a:spcPct val="0"/>
              </a:spcAft>
              <a:buClrTx/>
            </a:pPr>
            <a:r>
              <a:rPr lang="en-GB" altLang="en-US" dirty="0"/>
              <a:t>Fairness</a:t>
            </a:r>
          </a:p>
        </p:txBody>
      </p:sp>
      <p:sp>
        <p:nvSpPr>
          <p:cNvPr id="27" name="AutoShape 9"/>
          <p:cNvSpPr>
            <a:spLocks noChangeArrowheads="1"/>
          </p:cNvSpPr>
          <p:nvPr/>
        </p:nvSpPr>
        <p:spPr bwMode="auto">
          <a:xfrm>
            <a:off x="211137" y="733425"/>
            <a:ext cx="1065213" cy="360000"/>
          </a:xfrm>
          <a:prstGeom prst="rect">
            <a:avLst/>
          </a:prstGeom>
          <a:solidFill>
            <a:schemeClr val="accent2"/>
          </a:solidFill>
          <a:ln w="9525" algn="ctr">
            <a:solidFill>
              <a:schemeClr val="accent2"/>
            </a:solidFill>
            <a:miter lim="800000"/>
            <a:headEnd/>
            <a:tailEnd/>
          </a:ln>
          <a:effectLst/>
          <a:extLst/>
        </p:spPr>
        <p:txBody>
          <a:bodyPr anchor="ctr"/>
          <a:lstStyle/>
          <a:p>
            <a:pPr algn="ctr" eaLnBrk="0" hangingPunct="0">
              <a:spcBef>
                <a:spcPct val="50000"/>
              </a:spcBef>
              <a:spcAft>
                <a:spcPct val="0"/>
              </a:spcAft>
              <a:buClrTx/>
            </a:pPr>
            <a:r>
              <a:rPr lang="en-GB" altLang="en-US" dirty="0"/>
              <a:t>Criterion</a:t>
            </a:r>
          </a:p>
        </p:txBody>
      </p:sp>
      <p:sp>
        <p:nvSpPr>
          <p:cNvPr id="28" name="AutoShape 9"/>
          <p:cNvSpPr>
            <a:spLocks noChangeArrowheads="1"/>
          </p:cNvSpPr>
          <p:nvPr/>
        </p:nvSpPr>
        <p:spPr bwMode="auto">
          <a:xfrm>
            <a:off x="1323974" y="733425"/>
            <a:ext cx="7424739" cy="360000"/>
          </a:xfrm>
          <a:prstGeom prst="rect">
            <a:avLst/>
          </a:prstGeom>
          <a:solidFill>
            <a:schemeClr val="accent2"/>
          </a:solidFill>
          <a:ln w="9525" algn="ctr">
            <a:solidFill>
              <a:schemeClr val="accent2"/>
            </a:solidFill>
            <a:miter lim="800000"/>
            <a:headEnd/>
            <a:tailEnd/>
          </a:ln>
          <a:effectLst/>
          <a:extLst/>
        </p:spPr>
        <p:txBody>
          <a:bodyPr anchor="ctr"/>
          <a:lstStyle/>
          <a:p>
            <a:pPr algn="ctr" eaLnBrk="0" hangingPunct="0">
              <a:spcBef>
                <a:spcPct val="50000"/>
              </a:spcBef>
              <a:spcAft>
                <a:spcPct val="0"/>
              </a:spcAft>
              <a:buClrTx/>
            </a:pPr>
            <a:r>
              <a:rPr lang="en-GB" altLang="en-US" dirty="0"/>
              <a:t>Forward trading; Modelling; or a rule of thumb</a:t>
            </a:r>
          </a:p>
        </p:txBody>
      </p:sp>
      <p:sp>
        <p:nvSpPr>
          <p:cNvPr id="16" name="Title 2"/>
          <p:cNvSpPr>
            <a:spLocks noGrp="1"/>
          </p:cNvSpPr>
          <p:nvPr>
            <p:ph type="title"/>
          </p:nvPr>
        </p:nvSpPr>
        <p:spPr>
          <a:xfrm>
            <a:off x="457200" y="260350"/>
            <a:ext cx="8305800" cy="685800"/>
          </a:xfrm>
        </p:spPr>
        <p:txBody>
          <a:bodyPr/>
          <a:lstStyle/>
          <a:p>
            <a:pPr lvl="1"/>
            <a:r>
              <a:rPr lang="en-GB" altLang="en-US" dirty="0"/>
              <a:t>How do we proxy future capacity prices</a:t>
            </a:r>
            <a:r>
              <a:rPr lang="en-GB" altLang="en-US" dirty="0" smtClean="0"/>
              <a:t>? (2)</a:t>
            </a:r>
            <a:endParaRPr lang="en-GB" altLang="en-US" dirty="0"/>
          </a:p>
        </p:txBody>
      </p:sp>
      <p:sp>
        <p:nvSpPr>
          <p:cNvPr id="21" name="Round Single Corner Rectangle 20"/>
          <p:cNvSpPr/>
          <p:nvPr/>
        </p:nvSpPr>
        <p:spPr bwMode="auto">
          <a:xfrm flipH="1" flipV="1">
            <a:off x="8820150" y="0"/>
            <a:ext cx="323850" cy="1800000"/>
          </a:xfrm>
          <a:prstGeom prst="round1Rect">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2" name="TextBox 21"/>
          <p:cNvSpPr txBox="1"/>
          <p:nvPr/>
        </p:nvSpPr>
        <p:spPr>
          <a:xfrm>
            <a:off x="8820000" y="0"/>
            <a:ext cx="324000" cy="1800000"/>
          </a:xfrm>
          <a:prstGeom prst="rect">
            <a:avLst/>
          </a:prstGeom>
          <a:noFill/>
        </p:spPr>
        <p:txBody>
          <a:bodyPr vert="vert270" wrap="square" lIns="90000" tIns="0" bIns="0" rtlCol="0" anchor="ctr">
            <a:noAutofit/>
          </a:bodyPr>
          <a:lstStyle/>
          <a:p>
            <a:pPr algn="ctr"/>
            <a:r>
              <a:rPr lang="en-GB" dirty="0" smtClean="0"/>
              <a:t>Future prices</a:t>
            </a:r>
            <a:endParaRPr lang="en-GB" dirty="0"/>
          </a:p>
        </p:txBody>
      </p:sp>
    </p:spTree>
    <p:extLst>
      <p:ext uri="{BB962C8B-B14F-4D97-AF65-F5344CB8AC3E}">
        <p14:creationId xmlns:p14="http://schemas.microsoft.com/office/powerpoint/2010/main" val="222172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dirty="0"/>
              <a:t>How sensitive should the </a:t>
            </a:r>
            <a:r>
              <a:rPr lang="en-GB" dirty="0" smtClean="0"/>
              <a:t>PDC </a:t>
            </a:r>
            <a:r>
              <a:rPr lang="en-GB" dirty="0"/>
              <a:t>be to forecast prices?</a:t>
            </a:r>
            <a:endParaRPr lang="en-GB" altLang="en-US" dirty="0"/>
          </a:p>
        </p:txBody>
      </p:sp>
      <p:sp>
        <p:nvSpPr>
          <p:cNvPr id="22" name="Rectangle 17"/>
          <p:cNvSpPr>
            <a:spLocks noChangeArrowheads="1"/>
          </p:cNvSpPr>
          <p:nvPr/>
        </p:nvSpPr>
        <p:spPr bwMode="auto">
          <a:xfrm>
            <a:off x="1323976" y="2986199"/>
            <a:ext cx="7424738" cy="3269457"/>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3"/>
              </a:buClr>
              <a:buFont typeface="Arial" charset="0"/>
              <a:buChar char="●"/>
            </a:pPr>
            <a:r>
              <a:rPr lang="en-GB" altLang="en-US" sz="1400" dirty="0"/>
              <a:t>Slide </a:t>
            </a:r>
            <a:r>
              <a:rPr lang="en-GB" altLang="en-US" sz="1400" dirty="0" smtClean="0"/>
              <a:t>43 </a:t>
            </a:r>
            <a:r>
              <a:rPr lang="en-GB" altLang="en-US" sz="1400" dirty="0"/>
              <a:t>shows how a sensitive, cost-equivalent </a:t>
            </a:r>
            <a:r>
              <a:rPr lang="en-GB" altLang="en-US" sz="1400" dirty="0" smtClean="0"/>
              <a:t>PDC </a:t>
            </a:r>
            <a:r>
              <a:rPr lang="en-GB" altLang="en-US" sz="1400" dirty="0"/>
              <a:t>can improve auction efficiency, but drive up CM costs</a:t>
            </a:r>
            <a:r>
              <a:rPr lang="en-GB" altLang="en-US" sz="1400" dirty="0" smtClean="0"/>
              <a:t>.  In such cases, a less sensitive option will tend to diminish the scale of both the efficiency and CM cost and effects relative to the status quo (which is an example of a perfectly insensitive approach).</a:t>
            </a:r>
          </a:p>
          <a:p>
            <a:pPr marL="93663" indent="-93663" algn="just">
              <a:buClr>
                <a:schemeClr val="accent3"/>
              </a:buClr>
              <a:buFont typeface="Arial" charset="0"/>
              <a:buChar char="●"/>
            </a:pPr>
            <a:r>
              <a:rPr lang="en-GB" altLang="en-US" sz="1400" b="1" dirty="0" smtClean="0"/>
              <a:t>Price </a:t>
            </a:r>
            <a:r>
              <a:rPr lang="en-GB" altLang="en-US" sz="1400" b="1" dirty="0"/>
              <a:t>sensitivity is necessary to affect auction outcomes and, assuming the price forecasts are accurate, promote efficient procurement decisions.</a:t>
            </a:r>
          </a:p>
          <a:p>
            <a:pPr marL="93663" indent="-93663" algn="just">
              <a:buClr>
                <a:schemeClr val="accent3"/>
              </a:buClr>
              <a:buFont typeface="Arial" charset="0"/>
              <a:buChar char="●"/>
            </a:pPr>
            <a:r>
              <a:rPr lang="en-GB" altLang="en-US" sz="1400" b="1" dirty="0"/>
              <a:t>However, </a:t>
            </a:r>
            <a:r>
              <a:rPr lang="en-GB" altLang="en-US" sz="1400" b="1" dirty="0" smtClean="0"/>
              <a:t>this sensitivity is counterproductive </a:t>
            </a:r>
            <a:r>
              <a:rPr lang="en-GB" altLang="en-US" sz="1400" b="1" dirty="0"/>
              <a:t>when tied to inaccurate price forecasts, actually reducing the efficiency of decision making</a:t>
            </a:r>
            <a:r>
              <a:rPr lang="en-GB" altLang="en-US" sz="1400" b="1" dirty="0" smtClean="0"/>
              <a:t>.</a:t>
            </a:r>
          </a:p>
          <a:p>
            <a:pPr marL="93663" indent="-93663" algn="just">
              <a:buClr>
                <a:schemeClr val="accent3"/>
              </a:buClr>
              <a:buFont typeface="Arial" charset="0"/>
              <a:buChar char="●"/>
            </a:pPr>
            <a:r>
              <a:rPr lang="en-GB" altLang="en-US" sz="1400" b="1" dirty="0" smtClean="0">
                <a:solidFill>
                  <a:srgbClr val="80F529"/>
                </a:solidFill>
              </a:rPr>
              <a:t> </a:t>
            </a:r>
            <a:r>
              <a:rPr lang="en-GB" altLang="en-US" sz="1400" dirty="0" smtClean="0"/>
              <a:t>The </a:t>
            </a:r>
            <a:r>
              <a:rPr lang="en-GB" altLang="en-US" sz="1400" dirty="0"/>
              <a:t>appropriate level </a:t>
            </a:r>
            <a:r>
              <a:rPr lang="en-GB" altLang="en-US" sz="1400" dirty="0" smtClean="0"/>
              <a:t>of sensitivity to maximise the potential efficiency benefits therefore depends on </a:t>
            </a:r>
            <a:r>
              <a:rPr lang="en-GB" altLang="en-US" sz="1400" dirty="0"/>
              <a:t>the (unknown) accuracy of the price </a:t>
            </a:r>
            <a:r>
              <a:rPr lang="en-GB" altLang="en-US" sz="1400" dirty="0" smtClean="0"/>
              <a:t>forecast, with greater accuracy warranting greater sensitivity and vice versa.</a:t>
            </a:r>
          </a:p>
          <a:p>
            <a:pPr marL="93663" indent="-93663" algn="just">
              <a:buClr>
                <a:schemeClr val="accent3"/>
              </a:buClr>
              <a:buFont typeface="Arial" charset="0"/>
              <a:buChar char="●"/>
            </a:pPr>
            <a:r>
              <a:rPr lang="en-GB" altLang="en-US" sz="1400" dirty="0" smtClean="0"/>
              <a:t> Fixed </a:t>
            </a:r>
            <a:r>
              <a:rPr lang="en-GB" altLang="en-US" sz="1400" dirty="0"/>
              <a:t>differentials could lead to more efficient outcomes than under the status quo if they capture fixed Government hedging preferences for or against long-duration contracts. </a:t>
            </a:r>
          </a:p>
        </p:txBody>
      </p:sp>
      <p:sp>
        <p:nvSpPr>
          <p:cNvPr id="27" name="AutoShape 9"/>
          <p:cNvSpPr>
            <a:spLocks noChangeArrowheads="1"/>
          </p:cNvSpPr>
          <p:nvPr/>
        </p:nvSpPr>
        <p:spPr bwMode="auto">
          <a:xfrm>
            <a:off x="211139" y="2986201"/>
            <a:ext cx="1065211" cy="3269456"/>
          </a:xfrm>
          <a:prstGeom prst="rect">
            <a:avLst/>
          </a:prstGeom>
          <a:solidFill>
            <a:schemeClr val="accent3"/>
          </a:solidFill>
          <a:ln w="9525" algn="ctr">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a:solidFill>
                  <a:schemeClr val="bg1"/>
                </a:solidFill>
              </a:rPr>
              <a:t>CM costs &amp; Auction efficiency</a:t>
            </a:r>
          </a:p>
        </p:txBody>
      </p:sp>
      <p:sp>
        <p:nvSpPr>
          <p:cNvPr id="16" name="AutoShape 9"/>
          <p:cNvSpPr>
            <a:spLocks noChangeArrowheads="1"/>
          </p:cNvSpPr>
          <p:nvPr/>
        </p:nvSpPr>
        <p:spPr bwMode="auto">
          <a:xfrm>
            <a:off x="1323976" y="2590966"/>
            <a:ext cx="7424738" cy="360000"/>
          </a:xfrm>
          <a:prstGeom prst="rect">
            <a:avLst/>
          </a:prstGeom>
          <a:solidFill>
            <a:schemeClr val="accent3"/>
          </a:solidFill>
          <a:ln w="9525" algn="ctr">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smtClean="0">
                <a:solidFill>
                  <a:schemeClr val="bg1"/>
                </a:solidFill>
              </a:rPr>
              <a:t>Insensitive </a:t>
            </a:r>
            <a:r>
              <a:rPr lang="en-GB" altLang="en-US" dirty="0">
                <a:solidFill>
                  <a:schemeClr val="bg1"/>
                </a:solidFill>
              </a:rPr>
              <a:t>vs. </a:t>
            </a:r>
            <a:r>
              <a:rPr lang="en-GB" altLang="en-US" dirty="0" smtClean="0">
                <a:solidFill>
                  <a:schemeClr val="bg1"/>
                </a:solidFill>
              </a:rPr>
              <a:t>Sensitive</a:t>
            </a:r>
            <a:endParaRPr lang="en-GB" altLang="en-US" dirty="0">
              <a:solidFill>
                <a:schemeClr val="bg1"/>
              </a:solidFill>
            </a:endParaRPr>
          </a:p>
        </p:txBody>
      </p:sp>
      <p:sp>
        <p:nvSpPr>
          <p:cNvPr id="17" name="AutoShape 9"/>
          <p:cNvSpPr>
            <a:spLocks noChangeArrowheads="1"/>
          </p:cNvSpPr>
          <p:nvPr/>
        </p:nvSpPr>
        <p:spPr bwMode="auto">
          <a:xfrm>
            <a:off x="211138" y="2590966"/>
            <a:ext cx="1065211" cy="360000"/>
          </a:xfrm>
          <a:prstGeom prst="rect">
            <a:avLst/>
          </a:prstGeom>
          <a:solidFill>
            <a:schemeClr val="accent3"/>
          </a:solidFill>
          <a:ln w="9525" algn="ctr">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a:solidFill>
                  <a:schemeClr val="bg1"/>
                </a:solidFill>
              </a:rPr>
              <a:t>Criterion</a:t>
            </a:r>
          </a:p>
        </p:txBody>
      </p:sp>
      <p:sp>
        <p:nvSpPr>
          <p:cNvPr id="11" name="AutoShape 9"/>
          <p:cNvSpPr>
            <a:spLocks noChangeArrowheads="1"/>
          </p:cNvSpPr>
          <p:nvPr/>
        </p:nvSpPr>
        <p:spPr bwMode="auto">
          <a:xfrm>
            <a:off x="211138" y="755732"/>
            <a:ext cx="8537576" cy="1800000"/>
          </a:xfrm>
          <a:prstGeom prst="rect">
            <a:avLst/>
          </a:prstGeom>
          <a:solidFill>
            <a:schemeClr val="bg1"/>
          </a:solidFill>
          <a:ln w="28575" algn="ctr">
            <a:solidFill>
              <a:schemeClr val="accent3"/>
            </a:solidFill>
            <a:miter lim="800000"/>
            <a:headEnd/>
            <a:tailEnd/>
          </a:ln>
          <a:effectLst/>
          <a:extLst/>
        </p:spPr>
        <p:txBody>
          <a:bodyPr anchor="ctr"/>
          <a:lstStyle/>
          <a:p>
            <a:pPr eaLnBrk="0" hangingPunct="0">
              <a:spcBef>
                <a:spcPct val="50000"/>
              </a:spcBef>
              <a:spcAft>
                <a:spcPct val="0"/>
              </a:spcAft>
              <a:buClrTx/>
            </a:pPr>
            <a:r>
              <a:rPr lang="en-GB" altLang="en-US" sz="1400" b="1" u="sng" dirty="0" smtClean="0">
                <a:solidFill>
                  <a:sysClr val="windowText" lastClr="000000"/>
                </a:solidFill>
              </a:rPr>
              <a:t>Summary:</a:t>
            </a:r>
            <a:r>
              <a:rPr lang="en-GB" altLang="en-US" sz="1400" dirty="0" smtClean="0">
                <a:solidFill>
                  <a:sysClr val="windowText" lastClr="000000"/>
                </a:solidFill>
              </a:rPr>
              <a:t> We considered a spectrum ranging from high price sensitivity (like DECC’s proposal) to low price sensitivity (like in VPP auctions), as well as options in between those two extremes. In light of the unknown predictive accuracy of the various proposed price forecasts, and the risk of inadvertently restricting participation in the auction under highly sensitive options, there might be merit in choosing a mechanism that is less sensitive to the forecast than DECC’s current proposal. However, by desensitising the PDC the chances of efficiency gains will also be diminished. By completely desensitising the PDC, fixed differentials would be completely incapable of comparing current and future prices and so potentially hard to set and justify.</a:t>
            </a:r>
          </a:p>
        </p:txBody>
      </p:sp>
      <p:sp>
        <p:nvSpPr>
          <p:cNvPr id="13" name="Round Single Corner Rectangle 12"/>
          <p:cNvSpPr/>
          <p:nvPr/>
        </p:nvSpPr>
        <p:spPr bwMode="auto">
          <a:xfrm flipH="1" flipV="1">
            <a:off x="8820150" y="0"/>
            <a:ext cx="323850" cy="1800000"/>
          </a:xfrm>
          <a:prstGeom prst="round1Rect">
            <a:avLst/>
          </a:prstGeom>
          <a:solidFill>
            <a:schemeClr val="accent3"/>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4" name="TextBox 13"/>
          <p:cNvSpPr txBox="1"/>
          <p:nvPr/>
        </p:nvSpPr>
        <p:spPr>
          <a:xfrm>
            <a:off x="8820150" y="0"/>
            <a:ext cx="324000" cy="1800000"/>
          </a:xfrm>
          <a:prstGeom prst="rect">
            <a:avLst/>
          </a:prstGeom>
          <a:noFill/>
        </p:spPr>
        <p:txBody>
          <a:bodyPr vert="vert270" wrap="square" tIns="0" bIns="0" rtlCol="0" anchor="ctr">
            <a:spAutoFit/>
          </a:bodyPr>
          <a:lstStyle/>
          <a:p>
            <a:pPr algn="ctr"/>
            <a:r>
              <a:rPr lang="en-GB" dirty="0" smtClean="0">
                <a:solidFill>
                  <a:schemeClr val="bg1"/>
                </a:solidFill>
              </a:rPr>
              <a:t>Sensitivity</a:t>
            </a:r>
            <a:endParaRPr lang="en-GB" dirty="0">
              <a:solidFill>
                <a:schemeClr val="bg1"/>
              </a:solidFill>
            </a:endParaRPr>
          </a:p>
        </p:txBody>
      </p:sp>
    </p:spTree>
    <p:extLst>
      <p:ext uri="{BB962C8B-B14F-4D97-AF65-F5344CB8AC3E}">
        <p14:creationId xmlns:p14="http://schemas.microsoft.com/office/powerpoint/2010/main" val="2715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686800" cy="685800"/>
          </a:xfrm>
        </p:spPr>
        <p:txBody>
          <a:bodyPr/>
          <a:lstStyle/>
          <a:p>
            <a:pPr marL="0" indent="0"/>
            <a:r>
              <a:rPr lang="en-GB" dirty="0"/>
              <a:t>How sensitive should the </a:t>
            </a:r>
            <a:r>
              <a:rPr lang="en-GB" dirty="0" smtClean="0"/>
              <a:t>PDC </a:t>
            </a:r>
            <a:r>
              <a:rPr lang="en-GB" dirty="0"/>
              <a:t>be to forecast prices</a:t>
            </a:r>
            <a:r>
              <a:rPr lang="en-GB" dirty="0" smtClean="0"/>
              <a:t>? (2)</a:t>
            </a:r>
            <a:endParaRPr lang="en-GB" altLang="en-US" dirty="0"/>
          </a:p>
        </p:txBody>
      </p:sp>
      <p:sp>
        <p:nvSpPr>
          <p:cNvPr id="24" name="Rectangle 19"/>
          <p:cNvSpPr>
            <a:spLocks noChangeArrowheads="1"/>
          </p:cNvSpPr>
          <p:nvPr/>
        </p:nvSpPr>
        <p:spPr bwMode="auto">
          <a:xfrm>
            <a:off x="1323977" y="1145538"/>
            <a:ext cx="7424738" cy="2033092"/>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3"/>
              </a:buClr>
              <a:buFont typeface="Arial" charset="0"/>
              <a:buChar char="●"/>
            </a:pPr>
            <a:r>
              <a:rPr lang="en-GB" altLang="en-US" sz="1400" b="1" dirty="0"/>
              <a:t>A price sensitive mechanism, like DECC’s proposal, can effectively prevent long-duration bids from clearing above the forecast average price.</a:t>
            </a:r>
            <a:r>
              <a:rPr lang="en-GB" altLang="en-US" sz="1400" dirty="0"/>
              <a:t> The risk that new build is unable to clear </a:t>
            </a:r>
            <a:r>
              <a:rPr lang="en-GB" altLang="en-US" sz="1400" dirty="0" smtClean="0"/>
              <a:t>might </a:t>
            </a:r>
            <a:r>
              <a:rPr lang="en-GB" altLang="en-US" sz="1400" dirty="0"/>
              <a:t>dissuade the pre-development of new projects.</a:t>
            </a:r>
          </a:p>
          <a:p>
            <a:pPr marL="93663" indent="-93663" algn="just">
              <a:buClr>
                <a:schemeClr val="accent3"/>
              </a:buClr>
              <a:buFont typeface="Arial" charset="0"/>
              <a:buChar char="●"/>
            </a:pPr>
            <a:r>
              <a:rPr lang="en-GB" altLang="en-US" sz="1400" dirty="0"/>
              <a:t>A price insensitive mechanism on the other hand gives investors certainty about the relative price differentials of different contract lengths.</a:t>
            </a:r>
          </a:p>
          <a:p>
            <a:pPr marL="93663" indent="-93663" algn="just">
              <a:buClr>
                <a:schemeClr val="accent3"/>
              </a:buClr>
              <a:buFont typeface="Arial" charset="0"/>
              <a:buChar char="●"/>
            </a:pPr>
            <a:r>
              <a:rPr lang="en-GB" altLang="en-US" sz="1400" dirty="0"/>
              <a:t>An intermediate solution leads to a price that would not fully account for expected over/underpayments, but might nevertheless be justified on the grounds that future capacity prices are uncertain.</a:t>
            </a:r>
          </a:p>
        </p:txBody>
      </p:sp>
      <p:sp>
        <p:nvSpPr>
          <p:cNvPr id="25" name="Rectangle 19"/>
          <p:cNvSpPr>
            <a:spLocks noChangeArrowheads="1"/>
          </p:cNvSpPr>
          <p:nvPr/>
        </p:nvSpPr>
        <p:spPr bwMode="auto">
          <a:xfrm>
            <a:off x="1323978" y="3225661"/>
            <a:ext cx="7424738" cy="1512000"/>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3"/>
              </a:buClr>
              <a:buFont typeface="Arial" charset="0"/>
              <a:buChar char="●"/>
            </a:pPr>
            <a:r>
              <a:rPr lang="en-GB" altLang="en-US" sz="1400" dirty="0"/>
              <a:t>DECC’s original, highly-sensitive proposal could effectively prevent new build from clearing at net CONE if the forecast price is too low. This apparent inconsistency would leave it open to potential legal challenge.</a:t>
            </a:r>
          </a:p>
          <a:p>
            <a:pPr marL="93663" indent="-93663" algn="just">
              <a:buClr>
                <a:schemeClr val="accent3"/>
              </a:buClr>
              <a:buFont typeface="Arial" charset="0"/>
              <a:buChar char="●"/>
            </a:pPr>
            <a:r>
              <a:rPr lang="en-GB" altLang="en-US" sz="1400" b="1" dirty="0"/>
              <a:t>Defending specific numbers for fixed differentials is likely to be challenging since </a:t>
            </a:r>
            <a:r>
              <a:rPr lang="en-GB" altLang="en-US" sz="1400" b="1" dirty="0" smtClean="0"/>
              <a:t>these differentials can’t account for the current clearing price.</a:t>
            </a:r>
            <a:endParaRPr lang="en-GB" altLang="en-US" sz="1400" b="1" dirty="0"/>
          </a:p>
        </p:txBody>
      </p:sp>
      <p:sp>
        <p:nvSpPr>
          <p:cNvPr id="26" name="Rectangle 19"/>
          <p:cNvSpPr>
            <a:spLocks noChangeArrowheads="1"/>
          </p:cNvSpPr>
          <p:nvPr/>
        </p:nvSpPr>
        <p:spPr bwMode="auto">
          <a:xfrm>
            <a:off x="1323977" y="4784690"/>
            <a:ext cx="7424740" cy="1514502"/>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3"/>
              </a:buClr>
              <a:buFont typeface="Arial" charset="0"/>
              <a:buChar char="●"/>
            </a:pPr>
            <a:r>
              <a:rPr lang="en-GB" altLang="en-US" sz="1400" dirty="0"/>
              <a:t>A highly sensitive mechanism based on very uncertain prices will discriminate for/against plant on the basis of price forecasts that may be different from market participants’.  </a:t>
            </a:r>
            <a:r>
              <a:rPr lang="en-GB" altLang="en-US" sz="1400" dirty="0" smtClean="0"/>
              <a:t>Greater transparency about the forecast may mitigate this, but it may still </a:t>
            </a:r>
            <a:r>
              <a:rPr lang="en-GB" altLang="en-US" sz="1400" dirty="0"/>
              <a:t>be thought of as unfair.</a:t>
            </a:r>
          </a:p>
          <a:p>
            <a:pPr marL="93663" indent="-93663" algn="just">
              <a:buClr>
                <a:schemeClr val="accent3"/>
              </a:buClr>
              <a:buFont typeface="Arial" charset="0"/>
              <a:buChar char="●"/>
            </a:pPr>
            <a:r>
              <a:rPr lang="en-GB" altLang="en-US" sz="1400" dirty="0"/>
              <a:t>Similarly, any errors in the price forecasts will tip the scales in the favour of new or existing plant and be unfair.</a:t>
            </a:r>
          </a:p>
        </p:txBody>
      </p:sp>
      <p:sp>
        <p:nvSpPr>
          <p:cNvPr id="29" name="AutoShape 12"/>
          <p:cNvSpPr>
            <a:spLocks noChangeArrowheads="1"/>
          </p:cNvSpPr>
          <p:nvPr/>
        </p:nvSpPr>
        <p:spPr bwMode="auto">
          <a:xfrm>
            <a:off x="211140" y="1145538"/>
            <a:ext cx="1065211" cy="2033094"/>
          </a:xfrm>
          <a:prstGeom prst="rect">
            <a:avLst/>
          </a:prstGeom>
          <a:solidFill>
            <a:schemeClr val="accent3"/>
          </a:solidFill>
          <a:ln w="9525" algn="ctr">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a:solidFill>
                  <a:schemeClr val="bg1"/>
                </a:solidFill>
              </a:rPr>
              <a:t>Investor certainty</a:t>
            </a:r>
          </a:p>
        </p:txBody>
      </p:sp>
      <p:sp>
        <p:nvSpPr>
          <p:cNvPr id="34" name="AutoShape 12"/>
          <p:cNvSpPr>
            <a:spLocks noChangeArrowheads="1"/>
          </p:cNvSpPr>
          <p:nvPr/>
        </p:nvSpPr>
        <p:spPr bwMode="auto">
          <a:xfrm>
            <a:off x="211140" y="3225661"/>
            <a:ext cx="1065212" cy="1512000"/>
          </a:xfrm>
          <a:prstGeom prst="rect">
            <a:avLst/>
          </a:prstGeom>
          <a:solidFill>
            <a:schemeClr val="accent3"/>
          </a:solidFill>
          <a:ln w="9525" algn="ctr">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a:solidFill>
                  <a:schemeClr val="bg1"/>
                </a:solidFill>
              </a:rPr>
              <a:t>Policy</a:t>
            </a:r>
            <a:r>
              <a:rPr lang="en-GB" altLang="en-US" dirty="0" smtClean="0">
                <a:solidFill>
                  <a:schemeClr val="bg1"/>
                </a:solidFill>
              </a:rPr>
              <a:t>/ legal</a:t>
            </a:r>
            <a:endParaRPr lang="en-GB" altLang="en-US" dirty="0">
              <a:solidFill>
                <a:schemeClr val="bg1"/>
              </a:solidFill>
            </a:endParaRPr>
          </a:p>
        </p:txBody>
      </p:sp>
      <p:sp>
        <p:nvSpPr>
          <p:cNvPr id="35" name="AutoShape 12"/>
          <p:cNvSpPr>
            <a:spLocks noChangeArrowheads="1"/>
          </p:cNvSpPr>
          <p:nvPr/>
        </p:nvSpPr>
        <p:spPr bwMode="auto">
          <a:xfrm>
            <a:off x="211140" y="4784690"/>
            <a:ext cx="1065211" cy="1514502"/>
          </a:xfrm>
          <a:prstGeom prst="rect">
            <a:avLst/>
          </a:prstGeom>
          <a:solidFill>
            <a:schemeClr val="accent3"/>
          </a:solidFill>
          <a:ln w="9525" algn="ctr">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a:solidFill>
                  <a:schemeClr val="bg1"/>
                </a:solidFill>
              </a:rPr>
              <a:t>Fairness</a:t>
            </a:r>
          </a:p>
        </p:txBody>
      </p:sp>
      <p:sp>
        <p:nvSpPr>
          <p:cNvPr id="16" name="AutoShape 9"/>
          <p:cNvSpPr>
            <a:spLocks noChangeArrowheads="1"/>
          </p:cNvSpPr>
          <p:nvPr/>
        </p:nvSpPr>
        <p:spPr bwMode="auto">
          <a:xfrm>
            <a:off x="1323976" y="733425"/>
            <a:ext cx="7424738" cy="360000"/>
          </a:xfrm>
          <a:prstGeom prst="rect">
            <a:avLst/>
          </a:prstGeom>
          <a:solidFill>
            <a:schemeClr val="accent3"/>
          </a:solidFill>
          <a:ln w="9525" algn="ctr">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smtClean="0">
                <a:solidFill>
                  <a:schemeClr val="bg1"/>
                </a:solidFill>
              </a:rPr>
              <a:t>Insensitive </a:t>
            </a:r>
            <a:r>
              <a:rPr lang="en-GB" altLang="en-US" dirty="0">
                <a:solidFill>
                  <a:schemeClr val="bg1"/>
                </a:solidFill>
              </a:rPr>
              <a:t>vs. </a:t>
            </a:r>
            <a:r>
              <a:rPr lang="en-GB" altLang="en-US" dirty="0" smtClean="0">
                <a:solidFill>
                  <a:schemeClr val="bg1"/>
                </a:solidFill>
              </a:rPr>
              <a:t>Sensitive</a:t>
            </a:r>
            <a:endParaRPr lang="en-GB" altLang="en-US" dirty="0">
              <a:solidFill>
                <a:schemeClr val="bg1"/>
              </a:solidFill>
            </a:endParaRPr>
          </a:p>
        </p:txBody>
      </p:sp>
      <p:sp>
        <p:nvSpPr>
          <p:cNvPr id="17" name="AutoShape 9"/>
          <p:cNvSpPr>
            <a:spLocks noChangeArrowheads="1"/>
          </p:cNvSpPr>
          <p:nvPr/>
        </p:nvSpPr>
        <p:spPr bwMode="auto">
          <a:xfrm>
            <a:off x="211138" y="733425"/>
            <a:ext cx="1065211" cy="360000"/>
          </a:xfrm>
          <a:prstGeom prst="rect">
            <a:avLst/>
          </a:prstGeom>
          <a:solidFill>
            <a:schemeClr val="accent3"/>
          </a:solidFill>
          <a:ln w="9525" algn="ctr">
            <a:solidFill>
              <a:schemeClr val="accent3"/>
            </a:solidFill>
            <a:miter lim="800000"/>
            <a:headEnd/>
            <a:tailEnd/>
          </a:ln>
          <a:effectLst/>
          <a:extLst/>
        </p:spPr>
        <p:txBody>
          <a:bodyPr anchor="ctr"/>
          <a:lstStyle/>
          <a:p>
            <a:pPr algn="ctr" eaLnBrk="0" hangingPunct="0">
              <a:spcBef>
                <a:spcPct val="50000"/>
              </a:spcBef>
              <a:spcAft>
                <a:spcPct val="0"/>
              </a:spcAft>
              <a:buClrTx/>
            </a:pPr>
            <a:r>
              <a:rPr lang="en-GB" altLang="en-US" dirty="0">
                <a:solidFill>
                  <a:schemeClr val="bg1"/>
                </a:solidFill>
              </a:rPr>
              <a:t>Criterion</a:t>
            </a:r>
          </a:p>
        </p:txBody>
      </p:sp>
      <p:sp>
        <p:nvSpPr>
          <p:cNvPr id="19" name="Round Single Corner Rectangle 18"/>
          <p:cNvSpPr/>
          <p:nvPr/>
        </p:nvSpPr>
        <p:spPr bwMode="auto">
          <a:xfrm flipH="1" flipV="1">
            <a:off x="8820150" y="0"/>
            <a:ext cx="323850" cy="1800000"/>
          </a:xfrm>
          <a:prstGeom prst="round1Rect">
            <a:avLst/>
          </a:prstGeom>
          <a:solidFill>
            <a:schemeClr val="accent3"/>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0" name="TextBox 19"/>
          <p:cNvSpPr txBox="1"/>
          <p:nvPr/>
        </p:nvSpPr>
        <p:spPr>
          <a:xfrm>
            <a:off x="8820150" y="0"/>
            <a:ext cx="324000" cy="1800000"/>
          </a:xfrm>
          <a:prstGeom prst="rect">
            <a:avLst/>
          </a:prstGeom>
          <a:noFill/>
        </p:spPr>
        <p:txBody>
          <a:bodyPr vert="vert270" wrap="square" tIns="0" bIns="0" rtlCol="0" anchor="ctr">
            <a:spAutoFit/>
          </a:bodyPr>
          <a:lstStyle/>
          <a:p>
            <a:pPr algn="ctr"/>
            <a:r>
              <a:rPr lang="en-GB" dirty="0" smtClean="0">
                <a:solidFill>
                  <a:schemeClr val="bg1"/>
                </a:solidFill>
              </a:rPr>
              <a:t>Sensitivity</a:t>
            </a:r>
            <a:endParaRPr lang="en-GB" dirty="0">
              <a:solidFill>
                <a:schemeClr val="bg1"/>
              </a:solidFill>
            </a:endParaRPr>
          </a:p>
        </p:txBody>
      </p:sp>
    </p:spTree>
    <p:extLst>
      <p:ext uri="{BB962C8B-B14F-4D97-AF65-F5344CB8AC3E}">
        <p14:creationId xmlns:p14="http://schemas.microsoft.com/office/powerpoint/2010/main" val="4202699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dirty="0"/>
              <a:t>How do we account for the hedging value/cost</a:t>
            </a:r>
            <a:r>
              <a:rPr lang="en-GB" dirty="0" smtClean="0"/>
              <a:t>?</a:t>
            </a:r>
            <a:endParaRPr lang="en-GB" altLang="en-US" dirty="0"/>
          </a:p>
        </p:txBody>
      </p:sp>
      <p:sp>
        <p:nvSpPr>
          <p:cNvPr id="88" name="Rectangle 17"/>
          <p:cNvSpPr>
            <a:spLocks noChangeArrowheads="1"/>
          </p:cNvSpPr>
          <p:nvPr/>
        </p:nvSpPr>
        <p:spPr bwMode="auto">
          <a:xfrm>
            <a:off x="1323976" y="3776051"/>
            <a:ext cx="7424738" cy="1270529"/>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4"/>
              </a:buClr>
              <a:buFont typeface="Arial" charset="0"/>
              <a:buChar char="●"/>
            </a:pPr>
            <a:r>
              <a:rPr lang="en-GB" altLang="en-US" sz="1400" b="1" dirty="0" smtClean="0"/>
              <a:t>The degree to which the Government (or consumers) care about having price certainty might have an impact on total CM cost.</a:t>
            </a:r>
            <a:r>
              <a:rPr lang="en-GB" altLang="en-US" sz="1400" dirty="0" smtClean="0"/>
              <a:t> If for example the Government was risk averse it might be willing to pay for price stability through a higher risk premium. In this case it might prefer to lock into (more expensive) long-term contracts and thereby increase total CM costs.</a:t>
            </a:r>
            <a:endParaRPr lang="en-GB" altLang="en-US" sz="1400" dirty="0"/>
          </a:p>
        </p:txBody>
      </p:sp>
      <p:sp>
        <p:nvSpPr>
          <p:cNvPr id="89" name="Rectangle 18"/>
          <p:cNvSpPr>
            <a:spLocks noChangeArrowheads="1"/>
          </p:cNvSpPr>
          <p:nvPr/>
        </p:nvSpPr>
        <p:spPr bwMode="auto">
          <a:xfrm>
            <a:off x="1323975" y="5104435"/>
            <a:ext cx="7424739" cy="1151221"/>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4"/>
              </a:buClr>
              <a:buFont typeface="Arial" charset="0"/>
              <a:buChar char="●"/>
            </a:pPr>
            <a:r>
              <a:rPr lang="en-GB" altLang="en-US" sz="1400" dirty="0"/>
              <a:t>Factoring the value/cost of hedging into capacity market decisions should in theory make these decisions a better reflection of the Government (or consumers’) preferences.  However, </a:t>
            </a:r>
            <a:r>
              <a:rPr lang="en-GB" altLang="en-US" sz="1400" b="1" dirty="0"/>
              <a:t>these preferences may not be well enough understood to reliably improve efficiency.</a:t>
            </a:r>
          </a:p>
        </p:txBody>
      </p:sp>
      <p:sp>
        <p:nvSpPr>
          <p:cNvPr id="93" name="AutoShape 9"/>
          <p:cNvSpPr>
            <a:spLocks noChangeArrowheads="1"/>
          </p:cNvSpPr>
          <p:nvPr/>
        </p:nvSpPr>
        <p:spPr bwMode="auto">
          <a:xfrm>
            <a:off x="211139" y="3776051"/>
            <a:ext cx="1065211" cy="1270530"/>
          </a:xfrm>
          <a:prstGeom prst="rect">
            <a:avLst/>
          </a:prstGeom>
          <a:solidFill>
            <a:schemeClr val="accent4"/>
          </a:solidFill>
          <a:ln w="9525" algn="ctr">
            <a:solidFill>
              <a:schemeClr val="accent4"/>
            </a:solidFill>
            <a:miter lim="800000"/>
            <a:headEnd/>
            <a:tailEnd/>
          </a:ln>
          <a:effectLst/>
          <a:extLst/>
        </p:spPr>
        <p:txBody>
          <a:bodyPr anchor="ctr"/>
          <a:lstStyle/>
          <a:p>
            <a:pPr algn="ctr" eaLnBrk="0" hangingPunct="0">
              <a:spcBef>
                <a:spcPct val="50000"/>
              </a:spcBef>
              <a:spcAft>
                <a:spcPct val="0"/>
              </a:spcAft>
              <a:buClrTx/>
            </a:pPr>
            <a:r>
              <a:rPr lang="en-GB" altLang="en-US" dirty="0"/>
              <a:t>CM costs</a:t>
            </a:r>
          </a:p>
        </p:txBody>
      </p:sp>
      <p:sp>
        <p:nvSpPr>
          <p:cNvPr id="94" name="AutoShape 11"/>
          <p:cNvSpPr>
            <a:spLocks noChangeArrowheads="1"/>
          </p:cNvSpPr>
          <p:nvPr/>
        </p:nvSpPr>
        <p:spPr bwMode="auto">
          <a:xfrm>
            <a:off x="211139" y="5104436"/>
            <a:ext cx="1065211" cy="1151221"/>
          </a:xfrm>
          <a:prstGeom prst="rect">
            <a:avLst/>
          </a:prstGeom>
          <a:solidFill>
            <a:schemeClr val="accent4"/>
          </a:solidFill>
          <a:ln w="9525" algn="ctr">
            <a:solidFill>
              <a:schemeClr val="accent4"/>
            </a:solidFill>
            <a:miter lim="800000"/>
            <a:headEnd/>
            <a:tailEnd/>
          </a:ln>
          <a:effectLst/>
          <a:extLst/>
        </p:spPr>
        <p:txBody>
          <a:bodyPr anchor="ctr"/>
          <a:lstStyle/>
          <a:p>
            <a:pPr algn="ctr" eaLnBrk="0" hangingPunct="0">
              <a:spcBef>
                <a:spcPct val="50000"/>
              </a:spcBef>
              <a:spcAft>
                <a:spcPct val="0"/>
              </a:spcAft>
              <a:buClrTx/>
            </a:pPr>
            <a:r>
              <a:rPr lang="en-GB" altLang="en-US" dirty="0"/>
              <a:t>Auction efficiency</a:t>
            </a:r>
          </a:p>
        </p:txBody>
      </p:sp>
      <p:sp>
        <p:nvSpPr>
          <p:cNvPr id="98" name="AutoShape 9"/>
          <p:cNvSpPr>
            <a:spLocks noChangeArrowheads="1"/>
          </p:cNvSpPr>
          <p:nvPr/>
        </p:nvSpPr>
        <p:spPr bwMode="auto">
          <a:xfrm>
            <a:off x="211138" y="733425"/>
            <a:ext cx="8537576" cy="2304000"/>
          </a:xfrm>
          <a:prstGeom prst="rect">
            <a:avLst/>
          </a:prstGeom>
          <a:solidFill>
            <a:schemeClr val="bg1"/>
          </a:solidFill>
          <a:ln w="28575" algn="ctr">
            <a:solidFill>
              <a:schemeClr val="accent4"/>
            </a:solidFill>
            <a:miter lim="800000"/>
            <a:headEnd/>
            <a:tailEnd/>
          </a:ln>
          <a:effectLst/>
          <a:extLst/>
        </p:spPr>
        <p:txBody>
          <a:bodyPr anchor="ctr"/>
          <a:lstStyle/>
          <a:p>
            <a:pPr eaLnBrk="0" hangingPunct="0">
              <a:spcBef>
                <a:spcPct val="50000"/>
              </a:spcBef>
              <a:spcAft>
                <a:spcPct val="0"/>
              </a:spcAft>
              <a:buClrTx/>
            </a:pPr>
            <a:r>
              <a:rPr lang="en-GB" altLang="en-US" sz="1400" b="1" u="sng" dirty="0" smtClean="0">
                <a:solidFill>
                  <a:sysClr val="windowText" lastClr="000000"/>
                </a:solidFill>
              </a:rPr>
              <a:t>Summary:</a:t>
            </a:r>
            <a:r>
              <a:rPr lang="en-GB" altLang="en-US" sz="1400" dirty="0">
                <a:solidFill>
                  <a:sysClr val="windowText" lastClr="000000"/>
                </a:solidFill>
              </a:rPr>
              <a:t> </a:t>
            </a:r>
            <a:r>
              <a:rPr lang="en-GB" altLang="en-US" sz="1400" dirty="0" smtClean="0">
                <a:solidFill>
                  <a:sysClr val="windowText" lastClr="000000"/>
                </a:solidFill>
              </a:rPr>
              <a:t>When developing PDC options, we </a:t>
            </a:r>
            <a:r>
              <a:rPr lang="en-GB" altLang="en-US" sz="1400" dirty="0">
                <a:solidFill>
                  <a:sysClr val="windowText" lastClr="000000"/>
                </a:solidFill>
              </a:rPr>
              <a:t>considered </a:t>
            </a:r>
            <a:r>
              <a:rPr lang="en-GB" altLang="en-US" sz="1400" dirty="0" smtClean="0">
                <a:solidFill>
                  <a:sysClr val="windowText" lastClr="000000"/>
                </a:solidFill>
              </a:rPr>
              <a:t>whether the Government might have a natural preference for or against long-duration contracts given uncertainty about the future. In particular, we noted that (i) the distribution of price forecasts and/or (ii) the Government’s risk preferences might influence its valuation of the effects of locking into long-term contracts.  If the probabilistic distribution of prices can be reasonably estimated and the true risk preferences of Government/consumers are known, accounting for these inherent preferences  would be beneficial to end consumers. However, doing so comes at the risk of adding another layer of complexity and could well rest on assumptions that make the adjustments controversial.  Hedging value/costs could be accounted for independently of attempts to make short- and long-duration contracts cost-equivalent on the basis of future prices (as in DECC’s approach).  In this case, it would fit well with a fixed differential PDC approach.</a:t>
            </a:r>
            <a:endParaRPr lang="en-GB" altLang="en-US" sz="1400" dirty="0">
              <a:solidFill>
                <a:sysClr val="windowText" lastClr="000000"/>
              </a:solidFill>
            </a:endParaRPr>
          </a:p>
        </p:txBody>
      </p:sp>
      <p:sp>
        <p:nvSpPr>
          <p:cNvPr id="16" name="AutoShape 9"/>
          <p:cNvSpPr>
            <a:spLocks noChangeArrowheads="1"/>
          </p:cNvSpPr>
          <p:nvPr/>
        </p:nvSpPr>
        <p:spPr bwMode="auto">
          <a:xfrm>
            <a:off x="1323976" y="3379166"/>
            <a:ext cx="7424738" cy="360000"/>
          </a:xfrm>
          <a:prstGeom prst="rect">
            <a:avLst/>
          </a:prstGeom>
          <a:solidFill>
            <a:schemeClr val="accent4"/>
          </a:solidFill>
          <a:ln w="9525" algn="ctr">
            <a:solidFill>
              <a:schemeClr val="accent4"/>
            </a:solidFill>
            <a:miter lim="800000"/>
            <a:headEnd/>
            <a:tailEnd/>
          </a:ln>
          <a:effectLst/>
          <a:extLst/>
        </p:spPr>
        <p:txBody>
          <a:bodyPr anchor="ctr"/>
          <a:lstStyle/>
          <a:p>
            <a:pPr algn="ctr" eaLnBrk="0" hangingPunct="0">
              <a:spcBef>
                <a:spcPct val="50000"/>
              </a:spcBef>
              <a:spcAft>
                <a:spcPct val="0"/>
              </a:spcAft>
              <a:buClrTx/>
            </a:pPr>
            <a:r>
              <a:rPr lang="en-GB" altLang="en-US" dirty="0" smtClean="0"/>
              <a:t>Ignore </a:t>
            </a:r>
            <a:r>
              <a:rPr lang="en-GB" altLang="en-US" dirty="0"/>
              <a:t>vs. </a:t>
            </a:r>
            <a:r>
              <a:rPr lang="en-GB" altLang="en-US" dirty="0" smtClean="0"/>
              <a:t>Attempt to include</a:t>
            </a:r>
            <a:endParaRPr lang="en-GB" altLang="en-US" dirty="0"/>
          </a:p>
        </p:txBody>
      </p:sp>
      <p:sp>
        <p:nvSpPr>
          <p:cNvPr id="17" name="AutoShape 9"/>
          <p:cNvSpPr>
            <a:spLocks noChangeArrowheads="1"/>
          </p:cNvSpPr>
          <p:nvPr/>
        </p:nvSpPr>
        <p:spPr bwMode="auto">
          <a:xfrm>
            <a:off x="211138" y="3379166"/>
            <a:ext cx="1065211" cy="360000"/>
          </a:xfrm>
          <a:prstGeom prst="rect">
            <a:avLst/>
          </a:prstGeom>
          <a:solidFill>
            <a:schemeClr val="accent4"/>
          </a:solidFill>
          <a:ln w="9525" algn="ctr">
            <a:solidFill>
              <a:schemeClr val="accent4"/>
            </a:solidFill>
            <a:miter lim="800000"/>
            <a:headEnd/>
            <a:tailEnd/>
          </a:ln>
          <a:effectLst/>
          <a:extLst/>
        </p:spPr>
        <p:txBody>
          <a:bodyPr anchor="ctr"/>
          <a:lstStyle/>
          <a:p>
            <a:pPr algn="ctr" eaLnBrk="0" hangingPunct="0">
              <a:spcBef>
                <a:spcPct val="50000"/>
              </a:spcBef>
              <a:spcAft>
                <a:spcPct val="0"/>
              </a:spcAft>
              <a:buClrTx/>
            </a:pPr>
            <a:r>
              <a:rPr lang="en-GB" altLang="en-US" dirty="0"/>
              <a:t>Criterion</a:t>
            </a:r>
          </a:p>
        </p:txBody>
      </p:sp>
      <p:sp>
        <p:nvSpPr>
          <p:cNvPr id="14" name="Round Single Corner Rectangle 13"/>
          <p:cNvSpPr/>
          <p:nvPr/>
        </p:nvSpPr>
        <p:spPr bwMode="auto">
          <a:xfrm flipH="1" flipV="1">
            <a:off x="8820150" y="0"/>
            <a:ext cx="323850" cy="1800000"/>
          </a:xfrm>
          <a:prstGeom prst="round1Rect">
            <a:avLst/>
          </a:prstGeom>
          <a:solidFill>
            <a:schemeClr val="accent4"/>
          </a:solidFill>
          <a:ln w="9525"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8" name="TextBox 17"/>
          <p:cNvSpPr txBox="1"/>
          <p:nvPr/>
        </p:nvSpPr>
        <p:spPr>
          <a:xfrm rot="16200000">
            <a:off x="8089428" y="730723"/>
            <a:ext cx="1799999" cy="338554"/>
          </a:xfrm>
          <a:prstGeom prst="rect">
            <a:avLst/>
          </a:prstGeom>
          <a:noFill/>
        </p:spPr>
        <p:txBody>
          <a:bodyPr wrap="square" rtlCol="0">
            <a:spAutoFit/>
          </a:bodyPr>
          <a:lstStyle/>
          <a:p>
            <a:pPr algn="ctr"/>
            <a:r>
              <a:rPr lang="en-GB" dirty="0" smtClean="0"/>
              <a:t>Hedging</a:t>
            </a:r>
            <a:endParaRPr lang="en-GB" dirty="0"/>
          </a:p>
        </p:txBody>
      </p:sp>
    </p:spTree>
    <p:extLst>
      <p:ext uri="{BB962C8B-B14F-4D97-AF65-F5344CB8AC3E}">
        <p14:creationId xmlns:p14="http://schemas.microsoft.com/office/powerpoint/2010/main" val="242837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dirty="0"/>
              <a:t>How do we account for the hedging value/cost</a:t>
            </a:r>
            <a:r>
              <a:rPr lang="en-GB" dirty="0" smtClean="0"/>
              <a:t>? (2)</a:t>
            </a:r>
            <a:endParaRPr lang="en-GB" altLang="en-US" dirty="0"/>
          </a:p>
        </p:txBody>
      </p:sp>
      <p:sp>
        <p:nvSpPr>
          <p:cNvPr id="90" name="Rectangle 19"/>
          <p:cNvSpPr>
            <a:spLocks noChangeArrowheads="1"/>
          </p:cNvSpPr>
          <p:nvPr/>
        </p:nvSpPr>
        <p:spPr bwMode="auto">
          <a:xfrm>
            <a:off x="1323976" y="1153772"/>
            <a:ext cx="7424738" cy="1763069"/>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4"/>
              </a:buClr>
              <a:buFont typeface="Arial" charset="0"/>
              <a:buChar char="●"/>
            </a:pPr>
            <a:r>
              <a:rPr lang="en-GB" altLang="en-US" sz="1400" dirty="0"/>
              <a:t>The impact on investor certainty will depend on the expected stability of the estimate of hedging value or cost.  </a:t>
            </a:r>
            <a:r>
              <a:rPr lang="en-GB" altLang="en-US" sz="1400" b="1" dirty="0"/>
              <a:t>Given the difficulty and complexity of accurately quantifying these effects, their inclusion is likely to result in additional policy uncertainty for investors</a:t>
            </a:r>
            <a:r>
              <a:rPr lang="en-GB" altLang="en-US" sz="1400" dirty="0"/>
              <a:t> and may dissuade some pre-development of projects for fear of adverse policy changes before a long-duration capacity contract can be procured.</a:t>
            </a:r>
          </a:p>
        </p:txBody>
      </p:sp>
      <p:sp>
        <p:nvSpPr>
          <p:cNvPr id="91" name="Rectangle 19"/>
          <p:cNvSpPr>
            <a:spLocks noChangeArrowheads="1"/>
          </p:cNvSpPr>
          <p:nvPr/>
        </p:nvSpPr>
        <p:spPr bwMode="auto">
          <a:xfrm>
            <a:off x="1323976" y="2975430"/>
            <a:ext cx="7424738" cy="1857827"/>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4"/>
              </a:buClr>
              <a:buFont typeface="Arial" charset="0"/>
              <a:buChar char="●"/>
            </a:pPr>
            <a:r>
              <a:rPr lang="en-GB" altLang="en-US" sz="1400" dirty="0"/>
              <a:t>There is an additional complexity of implementing this approach and potentially controversial assumptions about the Government’s willingness to pay for cost certainty need to be made.</a:t>
            </a:r>
          </a:p>
          <a:p>
            <a:pPr marL="93663" indent="-93663" algn="just">
              <a:buClr>
                <a:schemeClr val="accent4"/>
              </a:buClr>
              <a:buFont typeface="Arial" charset="0"/>
              <a:buChar char="●"/>
            </a:pPr>
            <a:r>
              <a:rPr lang="en-GB" altLang="en-US" sz="1400" dirty="0"/>
              <a:t>The lack of a clear precedent and the need to make a range of sweeping assumptions provide significant scope for challenge.</a:t>
            </a:r>
          </a:p>
        </p:txBody>
      </p:sp>
      <p:sp>
        <p:nvSpPr>
          <p:cNvPr id="92" name="Rectangle 19"/>
          <p:cNvSpPr>
            <a:spLocks noChangeArrowheads="1"/>
          </p:cNvSpPr>
          <p:nvPr/>
        </p:nvSpPr>
        <p:spPr bwMode="auto">
          <a:xfrm>
            <a:off x="1323976" y="4891315"/>
            <a:ext cx="7424738" cy="1405591"/>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93663" indent="-93663" algn="just">
              <a:buClr>
                <a:schemeClr val="accent4"/>
              </a:buClr>
              <a:buFont typeface="Arial" charset="0"/>
              <a:buChar char="●"/>
            </a:pPr>
            <a:r>
              <a:rPr lang="en-GB" altLang="en-US" sz="1400" dirty="0"/>
              <a:t>If the </a:t>
            </a:r>
            <a:r>
              <a:rPr lang="en-GB" altLang="en-US" sz="1400" dirty="0" smtClean="0"/>
              <a:t>PDC </a:t>
            </a:r>
            <a:r>
              <a:rPr lang="en-GB" altLang="en-US" sz="1400" dirty="0"/>
              <a:t>methodology is adjusted to account for estimates of hedging value/cost that are robustly generated, then it should help make decisions that are more reflective of Government and consumers’ preferences, and therefore arguably fairer.</a:t>
            </a:r>
          </a:p>
          <a:p>
            <a:pPr marL="93663" indent="-93663" algn="just">
              <a:buClr>
                <a:schemeClr val="accent4"/>
              </a:buClr>
              <a:buFont typeface="Arial" charset="0"/>
              <a:buChar char="●"/>
            </a:pPr>
            <a:r>
              <a:rPr lang="en-GB" altLang="en-US" sz="1400" dirty="0"/>
              <a:t>In practise however, </a:t>
            </a:r>
            <a:r>
              <a:rPr lang="en-GB" altLang="en-US" sz="1400" b="1" dirty="0"/>
              <a:t>it will be very difficult to reliably and </a:t>
            </a:r>
            <a:r>
              <a:rPr lang="en-GB" altLang="en-US" sz="1400" b="1" dirty="0" smtClean="0"/>
              <a:t>uncontroversially </a:t>
            </a:r>
            <a:r>
              <a:rPr lang="en-GB" altLang="en-US" sz="1400" b="1" dirty="0"/>
              <a:t>develop </a:t>
            </a:r>
            <a:r>
              <a:rPr lang="en-GB" altLang="en-US" sz="1400" b="1" dirty="0" smtClean="0"/>
              <a:t>estimates of hedging value/cost.</a:t>
            </a:r>
            <a:endParaRPr lang="en-GB" altLang="en-US" sz="1400" b="1" dirty="0"/>
          </a:p>
        </p:txBody>
      </p:sp>
      <p:sp>
        <p:nvSpPr>
          <p:cNvPr id="95" name="AutoShape 12"/>
          <p:cNvSpPr>
            <a:spLocks noChangeArrowheads="1"/>
          </p:cNvSpPr>
          <p:nvPr/>
        </p:nvSpPr>
        <p:spPr bwMode="auto">
          <a:xfrm>
            <a:off x="211139" y="1153769"/>
            <a:ext cx="1065211" cy="1763071"/>
          </a:xfrm>
          <a:prstGeom prst="rect">
            <a:avLst/>
          </a:prstGeom>
          <a:solidFill>
            <a:schemeClr val="accent4"/>
          </a:solidFill>
          <a:ln w="9525" algn="ctr">
            <a:solidFill>
              <a:schemeClr val="accent4"/>
            </a:solidFill>
            <a:miter lim="800000"/>
            <a:headEnd/>
            <a:tailEnd/>
          </a:ln>
          <a:effectLst/>
          <a:extLst/>
        </p:spPr>
        <p:txBody>
          <a:bodyPr anchor="ctr"/>
          <a:lstStyle/>
          <a:p>
            <a:pPr algn="ctr" eaLnBrk="0" hangingPunct="0">
              <a:spcBef>
                <a:spcPct val="50000"/>
              </a:spcBef>
              <a:spcAft>
                <a:spcPct val="0"/>
              </a:spcAft>
              <a:buClrTx/>
            </a:pPr>
            <a:r>
              <a:rPr lang="en-GB" altLang="en-US" dirty="0"/>
              <a:t>Investor certainty</a:t>
            </a:r>
          </a:p>
        </p:txBody>
      </p:sp>
      <p:sp>
        <p:nvSpPr>
          <p:cNvPr id="96" name="AutoShape 12"/>
          <p:cNvSpPr>
            <a:spLocks noChangeArrowheads="1"/>
          </p:cNvSpPr>
          <p:nvPr/>
        </p:nvSpPr>
        <p:spPr bwMode="auto">
          <a:xfrm>
            <a:off x="211138" y="2975428"/>
            <a:ext cx="1065212" cy="1857829"/>
          </a:xfrm>
          <a:prstGeom prst="rect">
            <a:avLst/>
          </a:prstGeom>
          <a:solidFill>
            <a:schemeClr val="accent4"/>
          </a:solidFill>
          <a:ln w="9525" algn="ctr">
            <a:solidFill>
              <a:schemeClr val="accent4"/>
            </a:solidFill>
            <a:miter lim="800000"/>
            <a:headEnd/>
            <a:tailEnd/>
          </a:ln>
          <a:effectLst/>
          <a:extLst/>
        </p:spPr>
        <p:txBody>
          <a:bodyPr anchor="ctr"/>
          <a:lstStyle/>
          <a:p>
            <a:pPr algn="ctr" eaLnBrk="0" hangingPunct="0">
              <a:spcBef>
                <a:spcPct val="50000"/>
              </a:spcBef>
              <a:spcAft>
                <a:spcPct val="0"/>
              </a:spcAft>
              <a:buClrTx/>
            </a:pPr>
            <a:r>
              <a:rPr lang="en-GB" altLang="en-US" dirty="0"/>
              <a:t>Policy/ legal</a:t>
            </a:r>
          </a:p>
        </p:txBody>
      </p:sp>
      <p:sp>
        <p:nvSpPr>
          <p:cNvPr id="97" name="AutoShape 12"/>
          <p:cNvSpPr>
            <a:spLocks noChangeArrowheads="1"/>
          </p:cNvSpPr>
          <p:nvPr/>
        </p:nvSpPr>
        <p:spPr bwMode="auto">
          <a:xfrm>
            <a:off x="211139" y="4891315"/>
            <a:ext cx="1065211" cy="1405591"/>
          </a:xfrm>
          <a:prstGeom prst="rect">
            <a:avLst/>
          </a:prstGeom>
          <a:solidFill>
            <a:schemeClr val="accent4"/>
          </a:solidFill>
          <a:ln w="9525" algn="ctr">
            <a:solidFill>
              <a:schemeClr val="accent4"/>
            </a:solidFill>
            <a:miter lim="800000"/>
            <a:headEnd/>
            <a:tailEnd/>
          </a:ln>
          <a:effectLst/>
          <a:extLst/>
        </p:spPr>
        <p:txBody>
          <a:bodyPr anchor="ctr"/>
          <a:lstStyle/>
          <a:p>
            <a:pPr algn="ctr" eaLnBrk="0" hangingPunct="0">
              <a:spcBef>
                <a:spcPct val="50000"/>
              </a:spcBef>
              <a:spcAft>
                <a:spcPct val="0"/>
              </a:spcAft>
              <a:buClrTx/>
            </a:pPr>
            <a:r>
              <a:rPr lang="en-GB" altLang="en-US" dirty="0"/>
              <a:t>Fairness</a:t>
            </a:r>
          </a:p>
        </p:txBody>
      </p:sp>
      <p:sp>
        <p:nvSpPr>
          <p:cNvPr id="16" name="AutoShape 9"/>
          <p:cNvSpPr>
            <a:spLocks noChangeArrowheads="1"/>
          </p:cNvSpPr>
          <p:nvPr/>
        </p:nvSpPr>
        <p:spPr bwMode="auto">
          <a:xfrm>
            <a:off x="1323976" y="733425"/>
            <a:ext cx="7424737" cy="360000"/>
          </a:xfrm>
          <a:prstGeom prst="rect">
            <a:avLst/>
          </a:prstGeom>
          <a:solidFill>
            <a:schemeClr val="accent4"/>
          </a:solidFill>
          <a:ln w="9525" algn="ctr">
            <a:solidFill>
              <a:schemeClr val="accent4"/>
            </a:solidFill>
            <a:miter lim="800000"/>
            <a:headEnd/>
            <a:tailEnd/>
          </a:ln>
          <a:effectLst/>
          <a:extLst/>
        </p:spPr>
        <p:txBody>
          <a:bodyPr anchor="ctr"/>
          <a:lstStyle/>
          <a:p>
            <a:pPr algn="ctr" eaLnBrk="0" hangingPunct="0">
              <a:spcBef>
                <a:spcPct val="50000"/>
              </a:spcBef>
              <a:spcAft>
                <a:spcPct val="0"/>
              </a:spcAft>
              <a:buClrTx/>
            </a:pPr>
            <a:r>
              <a:rPr lang="en-GB" altLang="en-US" dirty="0"/>
              <a:t>Ignore vs. Attempt to include</a:t>
            </a:r>
          </a:p>
        </p:txBody>
      </p:sp>
      <p:sp>
        <p:nvSpPr>
          <p:cNvPr id="17" name="AutoShape 9"/>
          <p:cNvSpPr>
            <a:spLocks noChangeArrowheads="1"/>
          </p:cNvSpPr>
          <p:nvPr/>
        </p:nvSpPr>
        <p:spPr bwMode="auto">
          <a:xfrm>
            <a:off x="211139" y="733425"/>
            <a:ext cx="1065211" cy="360000"/>
          </a:xfrm>
          <a:prstGeom prst="rect">
            <a:avLst/>
          </a:prstGeom>
          <a:solidFill>
            <a:schemeClr val="accent4"/>
          </a:solidFill>
          <a:ln w="9525" algn="ctr">
            <a:solidFill>
              <a:schemeClr val="accent4"/>
            </a:solidFill>
            <a:miter lim="800000"/>
            <a:headEnd/>
            <a:tailEnd/>
          </a:ln>
          <a:effectLst/>
          <a:extLst/>
        </p:spPr>
        <p:txBody>
          <a:bodyPr anchor="ctr"/>
          <a:lstStyle/>
          <a:p>
            <a:pPr algn="ctr" eaLnBrk="0" hangingPunct="0">
              <a:spcBef>
                <a:spcPct val="50000"/>
              </a:spcBef>
              <a:spcAft>
                <a:spcPct val="0"/>
              </a:spcAft>
              <a:buClrTx/>
            </a:pPr>
            <a:r>
              <a:rPr lang="en-GB" altLang="en-US" dirty="0"/>
              <a:t>Criterion</a:t>
            </a:r>
          </a:p>
        </p:txBody>
      </p:sp>
      <p:sp>
        <p:nvSpPr>
          <p:cNvPr id="18" name="Round Single Corner Rectangle 17"/>
          <p:cNvSpPr/>
          <p:nvPr/>
        </p:nvSpPr>
        <p:spPr bwMode="auto">
          <a:xfrm flipH="1" flipV="1">
            <a:off x="8820150" y="0"/>
            <a:ext cx="323850" cy="1800000"/>
          </a:xfrm>
          <a:prstGeom prst="round1Rect">
            <a:avLst/>
          </a:prstGeom>
          <a:solidFill>
            <a:schemeClr val="accent4"/>
          </a:solidFill>
          <a:ln w="9525"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9" name="TextBox 18"/>
          <p:cNvSpPr txBox="1"/>
          <p:nvPr/>
        </p:nvSpPr>
        <p:spPr>
          <a:xfrm rot="16200000">
            <a:off x="8089428" y="730723"/>
            <a:ext cx="1799999" cy="338554"/>
          </a:xfrm>
          <a:prstGeom prst="rect">
            <a:avLst/>
          </a:prstGeom>
          <a:noFill/>
        </p:spPr>
        <p:txBody>
          <a:bodyPr wrap="square" rtlCol="0">
            <a:spAutoFit/>
          </a:bodyPr>
          <a:lstStyle/>
          <a:p>
            <a:pPr algn="ctr"/>
            <a:r>
              <a:rPr lang="en-GB" dirty="0" smtClean="0"/>
              <a:t>Hedging</a:t>
            </a:r>
            <a:endParaRPr lang="en-GB" dirty="0"/>
          </a:p>
        </p:txBody>
      </p:sp>
    </p:spTree>
    <p:extLst>
      <p:ext uri="{BB962C8B-B14F-4D97-AF65-F5344CB8AC3E}">
        <p14:creationId xmlns:p14="http://schemas.microsoft.com/office/powerpoint/2010/main" val="1046210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19"/>
          <p:cNvSpPr>
            <a:spLocks noChangeArrowheads="1"/>
          </p:cNvSpPr>
          <p:nvPr/>
        </p:nvSpPr>
        <p:spPr bwMode="auto">
          <a:xfrm>
            <a:off x="1323975" y="3202726"/>
            <a:ext cx="7424739" cy="2756221"/>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261938" indent="-261938" algn="just">
              <a:buClr>
                <a:schemeClr val="accent6"/>
              </a:buClr>
              <a:buFont typeface="Arial" charset="0"/>
              <a:buChar char="●"/>
            </a:pPr>
            <a:r>
              <a:rPr lang="en-GB" altLang="en-US" sz="1400" b="1" dirty="0" smtClean="0"/>
              <a:t>To the extent that investor uncertainty is increased (see next page) bidders may require a premium when participating in the auction, or may not be able to obtain project finance at all.</a:t>
            </a:r>
            <a:r>
              <a:rPr lang="en-GB" altLang="en-US" sz="1400" dirty="0" smtClean="0"/>
              <a:t> This potentially raises barriers to entry and reduces competition in the auction. As a result this may increase total CM costs.</a:t>
            </a:r>
          </a:p>
          <a:p>
            <a:pPr marL="261938" indent="-261938" algn="just">
              <a:buClr>
                <a:schemeClr val="accent6"/>
              </a:buClr>
              <a:buFont typeface="Arial" charset="0"/>
              <a:buChar char="●"/>
            </a:pPr>
            <a:r>
              <a:rPr lang="en-GB" altLang="en-US" sz="1400" b="1" dirty="0" smtClean="0"/>
              <a:t>By reducing new build’s exposure to the current auction clearing price, price risk sharing may also encourage new forms of gaming.</a:t>
            </a:r>
            <a:r>
              <a:rPr lang="en-GB" altLang="en-US" sz="1400" dirty="0" smtClean="0"/>
              <a:t>  For example, new build may bid artificially low into the auction simply to secure a contract, knowing that its actual stream of future payments will be largely unaffected by the current clearing price.</a:t>
            </a:r>
          </a:p>
        </p:txBody>
      </p:sp>
      <p:sp>
        <p:nvSpPr>
          <p:cNvPr id="16" name="AutoShape 9"/>
          <p:cNvSpPr>
            <a:spLocks noChangeArrowheads="1"/>
          </p:cNvSpPr>
          <p:nvPr/>
        </p:nvSpPr>
        <p:spPr bwMode="auto">
          <a:xfrm>
            <a:off x="1323977" y="2799997"/>
            <a:ext cx="7424737" cy="360000"/>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Sharing price risk</a:t>
            </a:r>
          </a:p>
        </p:txBody>
      </p:sp>
      <p:sp>
        <p:nvSpPr>
          <p:cNvPr id="17" name="AutoShape 9"/>
          <p:cNvSpPr>
            <a:spLocks noChangeArrowheads="1"/>
          </p:cNvSpPr>
          <p:nvPr/>
        </p:nvSpPr>
        <p:spPr bwMode="auto">
          <a:xfrm>
            <a:off x="211140" y="2799997"/>
            <a:ext cx="1065211" cy="360000"/>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Criterion</a:t>
            </a:r>
          </a:p>
        </p:txBody>
      </p:sp>
      <p:sp>
        <p:nvSpPr>
          <p:cNvPr id="12" name="AutoShape 9"/>
          <p:cNvSpPr>
            <a:spLocks noChangeArrowheads="1"/>
          </p:cNvSpPr>
          <p:nvPr/>
        </p:nvSpPr>
        <p:spPr bwMode="auto">
          <a:xfrm>
            <a:off x="211138" y="3201569"/>
            <a:ext cx="1065211" cy="2752709"/>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CM costs &amp; Auction </a:t>
            </a:r>
            <a:r>
              <a:rPr lang="en-GB" altLang="en-US" dirty="0" smtClean="0"/>
              <a:t>efficiency</a:t>
            </a:r>
            <a:endParaRPr lang="en-GB" altLang="en-US" dirty="0"/>
          </a:p>
        </p:txBody>
      </p:sp>
      <p:sp>
        <p:nvSpPr>
          <p:cNvPr id="13" name="AutoShape 9"/>
          <p:cNvSpPr>
            <a:spLocks noChangeArrowheads="1"/>
          </p:cNvSpPr>
          <p:nvPr/>
        </p:nvSpPr>
        <p:spPr bwMode="auto">
          <a:xfrm>
            <a:off x="211140" y="733424"/>
            <a:ext cx="8537574" cy="1450218"/>
          </a:xfrm>
          <a:prstGeom prst="rect">
            <a:avLst/>
          </a:prstGeom>
          <a:solidFill>
            <a:schemeClr val="bg1"/>
          </a:solidFill>
          <a:ln w="28575" algn="ctr">
            <a:solidFill>
              <a:schemeClr val="accent6"/>
            </a:solidFill>
            <a:miter lim="800000"/>
            <a:headEnd/>
            <a:tailEnd/>
          </a:ln>
          <a:effectLst/>
          <a:extLst/>
        </p:spPr>
        <p:txBody>
          <a:bodyPr anchor="t"/>
          <a:lstStyle/>
          <a:p>
            <a:pPr eaLnBrk="0" hangingPunct="0">
              <a:spcBef>
                <a:spcPct val="50000"/>
              </a:spcBef>
              <a:spcAft>
                <a:spcPct val="0"/>
              </a:spcAft>
              <a:buClrTx/>
            </a:pPr>
            <a:r>
              <a:rPr lang="en-GB" altLang="en-US" sz="1400" b="1" u="sng" dirty="0" smtClean="0">
                <a:solidFill>
                  <a:sysClr val="windowText" lastClr="000000"/>
                </a:solidFill>
              </a:rPr>
              <a:t>Summary:</a:t>
            </a:r>
            <a:r>
              <a:rPr lang="en-GB" altLang="en-US" sz="1400" b="1" dirty="0" smtClean="0">
                <a:solidFill>
                  <a:sysClr val="windowText" lastClr="000000"/>
                </a:solidFill>
              </a:rPr>
              <a:t> </a:t>
            </a:r>
            <a:r>
              <a:rPr lang="en-GB" altLang="en-US" sz="1400" dirty="0" smtClean="0">
                <a:solidFill>
                  <a:sysClr val="windowText" lastClr="000000"/>
                </a:solidFill>
              </a:rPr>
              <a:t>A methodology which shares the price risk between Government and the generator will mitigate the risk of locking into expensive capacity over the long term. However, in doing so, it may also increase investor risk and introduce new gaming opportunities, potentially pushing up CM costs.  Critically, this approach would require significant changes to the existing capacity market product.  Given the problems of implementing a PDC, this approach may be worthy of further investigation.  However, it is not a PDC and couldn't be implemented within the scope of the existing regulations.</a:t>
            </a:r>
            <a:endParaRPr lang="en-GB" altLang="en-US" sz="1400" dirty="0">
              <a:solidFill>
                <a:sysClr val="windowText" lastClr="000000"/>
              </a:solidFill>
            </a:endParaRPr>
          </a:p>
        </p:txBody>
      </p:sp>
      <p:sp>
        <p:nvSpPr>
          <p:cNvPr id="3" name="Title 2"/>
          <p:cNvSpPr>
            <a:spLocks noGrp="1"/>
          </p:cNvSpPr>
          <p:nvPr>
            <p:ph type="title"/>
          </p:nvPr>
        </p:nvSpPr>
        <p:spPr/>
        <p:txBody>
          <a:bodyPr/>
          <a:lstStyle/>
          <a:p>
            <a:r>
              <a:rPr lang="en-GB" dirty="0" smtClean="0"/>
              <a:t>What about sharing price risk?</a:t>
            </a:r>
            <a:endParaRPr lang="en-GB" dirty="0"/>
          </a:p>
        </p:txBody>
      </p:sp>
    </p:spTree>
    <p:extLst>
      <p:ext uri="{BB962C8B-B14F-4D97-AF65-F5344CB8AC3E}">
        <p14:creationId xmlns:p14="http://schemas.microsoft.com/office/powerpoint/2010/main" val="1418343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9"/>
          <p:cNvSpPr>
            <a:spLocks noChangeArrowheads="1"/>
          </p:cNvSpPr>
          <p:nvPr/>
        </p:nvSpPr>
        <p:spPr bwMode="auto">
          <a:xfrm>
            <a:off x="1323976" y="733425"/>
            <a:ext cx="7424737" cy="360000"/>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Sharing price risk</a:t>
            </a:r>
          </a:p>
        </p:txBody>
      </p:sp>
      <p:sp>
        <p:nvSpPr>
          <p:cNvPr id="17" name="AutoShape 9"/>
          <p:cNvSpPr>
            <a:spLocks noChangeArrowheads="1"/>
          </p:cNvSpPr>
          <p:nvPr/>
        </p:nvSpPr>
        <p:spPr bwMode="auto">
          <a:xfrm>
            <a:off x="211139" y="733425"/>
            <a:ext cx="1065211" cy="360000"/>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Criterion</a:t>
            </a:r>
          </a:p>
        </p:txBody>
      </p:sp>
      <p:sp>
        <p:nvSpPr>
          <p:cNvPr id="14" name="AutoShape 12"/>
          <p:cNvSpPr>
            <a:spLocks noChangeArrowheads="1"/>
          </p:cNvSpPr>
          <p:nvPr/>
        </p:nvSpPr>
        <p:spPr bwMode="auto">
          <a:xfrm>
            <a:off x="211138" y="1188673"/>
            <a:ext cx="1065211" cy="1687875"/>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Investor certainty</a:t>
            </a:r>
          </a:p>
        </p:txBody>
      </p:sp>
      <p:sp>
        <p:nvSpPr>
          <p:cNvPr id="18" name="AutoShape 12"/>
          <p:cNvSpPr>
            <a:spLocks noChangeArrowheads="1"/>
          </p:cNvSpPr>
          <p:nvPr/>
        </p:nvSpPr>
        <p:spPr bwMode="auto">
          <a:xfrm>
            <a:off x="211136" y="2949958"/>
            <a:ext cx="1065211" cy="1548000"/>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Policy / legal</a:t>
            </a:r>
          </a:p>
        </p:txBody>
      </p:sp>
      <p:sp>
        <p:nvSpPr>
          <p:cNvPr id="19" name="AutoShape 12"/>
          <p:cNvSpPr>
            <a:spLocks noChangeArrowheads="1"/>
          </p:cNvSpPr>
          <p:nvPr/>
        </p:nvSpPr>
        <p:spPr bwMode="auto">
          <a:xfrm>
            <a:off x="211138" y="4581128"/>
            <a:ext cx="1065211" cy="1660016"/>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Fairness</a:t>
            </a:r>
          </a:p>
        </p:txBody>
      </p:sp>
      <p:sp>
        <p:nvSpPr>
          <p:cNvPr id="21" name="Rectangle 19"/>
          <p:cNvSpPr>
            <a:spLocks noChangeArrowheads="1"/>
          </p:cNvSpPr>
          <p:nvPr/>
        </p:nvSpPr>
        <p:spPr bwMode="auto">
          <a:xfrm>
            <a:off x="1323978" y="1188674"/>
            <a:ext cx="7424736" cy="1687875"/>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261938" indent="-261938" algn="just">
              <a:buClr>
                <a:schemeClr val="accent6"/>
              </a:buClr>
              <a:buFont typeface="Arial" charset="0"/>
              <a:buChar char="●"/>
            </a:pPr>
            <a:r>
              <a:rPr lang="en-GB" altLang="en-US" sz="1400" dirty="0"/>
              <a:t>This measure would effectively shift some of the risk that the Government currently assumes onto investors and therefore increase investor uncertainty. However, their ability to clear in the auction is within their control, and not subject to a PDE methodology which adjusts their </a:t>
            </a:r>
            <a:r>
              <a:rPr lang="en-GB" altLang="en-US" sz="1400" dirty="0" smtClean="0"/>
              <a:t>bids.</a:t>
            </a:r>
            <a:endParaRPr lang="en-GB" altLang="en-US" sz="1400" dirty="0"/>
          </a:p>
        </p:txBody>
      </p:sp>
      <p:sp>
        <p:nvSpPr>
          <p:cNvPr id="22" name="Rectangle 19"/>
          <p:cNvSpPr>
            <a:spLocks noChangeArrowheads="1"/>
          </p:cNvSpPr>
          <p:nvPr/>
        </p:nvSpPr>
        <p:spPr bwMode="auto">
          <a:xfrm>
            <a:off x="1323977" y="2949958"/>
            <a:ext cx="7424736" cy="1548000"/>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261938" indent="-261938" algn="just">
              <a:buClr>
                <a:schemeClr val="accent6"/>
              </a:buClr>
              <a:buFont typeface="Arial" charset="0"/>
              <a:buChar char="●"/>
            </a:pPr>
            <a:r>
              <a:rPr lang="en-GB" altLang="en-US" sz="1400" dirty="0"/>
              <a:t>The current capacity market design intends to provide investors in new capacity with a degree of revenue certainty through long-term contracts. Sharing price risk with investors in new build would rollback some of this certainty.  </a:t>
            </a:r>
            <a:r>
              <a:rPr lang="en-GB" altLang="en-US" sz="1400" b="1" dirty="0"/>
              <a:t>This approach is potentially inconsistent therefore with the original policy intent of the capacity market design.</a:t>
            </a:r>
          </a:p>
          <a:p>
            <a:pPr marL="261938" indent="-261938" algn="just">
              <a:buClr>
                <a:schemeClr val="accent6"/>
              </a:buClr>
              <a:buFont typeface="Arial" charset="0"/>
              <a:buChar char="●"/>
            </a:pPr>
            <a:r>
              <a:rPr lang="en-GB" altLang="en-US" sz="1400" b="1" dirty="0"/>
              <a:t>This change will definitely require significant changes to the contract design currently in place.</a:t>
            </a:r>
          </a:p>
        </p:txBody>
      </p:sp>
      <p:sp>
        <p:nvSpPr>
          <p:cNvPr id="23" name="Rectangle 19"/>
          <p:cNvSpPr>
            <a:spLocks noChangeArrowheads="1"/>
          </p:cNvSpPr>
          <p:nvPr/>
        </p:nvSpPr>
        <p:spPr bwMode="auto">
          <a:xfrm>
            <a:off x="1323977" y="4581128"/>
            <a:ext cx="7424736" cy="1660016"/>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261938" indent="-261938" algn="just">
              <a:buClr>
                <a:schemeClr val="accent6"/>
              </a:buClr>
              <a:buFont typeface="Arial" charset="0"/>
              <a:buChar char="●"/>
            </a:pPr>
            <a:r>
              <a:rPr lang="en-GB" altLang="en-US" sz="1400" dirty="0"/>
              <a:t>Incorporating a mechanism for sharing price risk in the auction design would mean that long-term contracts become relatively more risky than currently. To the extent that this makes it less likely for new plant to enter the auction, it could potentially and unintentionally affect the plant mix.</a:t>
            </a:r>
          </a:p>
        </p:txBody>
      </p:sp>
      <p:sp>
        <p:nvSpPr>
          <p:cNvPr id="20" name="Title 2"/>
          <p:cNvSpPr txBox="1">
            <a:spLocks/>
          </p:cNvSpPr>
          <p:nvPr/>
        </p:nvSpPr>
        <p:spPr bwMode="auto">
          <a:xfrm>
            <a:off x="457200" y="26035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a:solidFill>
                  <a:srgbClr val="E83F35"/>
                </a:solidFill>
                <a:latin typeface="+mj-lt"/>
                <a:ea typeface="+mj-ea"/>
                <a:cs typeface="+mj-cs"/>
              </a:defRPr>
            </a:lvl1pPr>
            <a:lvl2pPr algn="l" rtl="0" eaLnBrk="1" fontAlgn="base" hangingPunct="1">
              <a:spcBef>
                <a:spcPct val="0"/>
              </a:spcBef>
              <a:spcAft>
                <a:spcPct val="0"/>
              </a:spcAft>
              <a:defRPr sz="2600">
                <a:solidFill>
                  <a:srgbClr val="E83F35"/>
                </a:solidFill>
                <a:latin typeface="Arial" charset="0"/>
              </a:defRPr>
            </a:lvl2pPr>
            <a:lvl3pPr algn="l" rtl="0" eaLnBrk="1" fontAlgn="base" hangingPunct="1">
              <a:spcBef>
                <a:spcPct val="0"/>
              </a:spcBef>
              <a:spcAft>
                <a:spcPct val="0"/>
              </a:spcAft>
              <a:defRPr sz="2600">
                <a:solidFill>
                  <a:srgbClr val="E83F35"/>
                </a:solidFill>
                <a:latin typeface="Arial" charset="0"/>
              </a:defRPr>
            </a:lvl3pPr>
            <a:lvl4pPr algn="l" rtl="0" eaLnBrk="1" fontAlgn="base" hangingPunct="1">
              <a:spcBef>
                <a:spcPct val="0"/>
              </a:spcBef>
              <a:spcAft>
                <a:spcPct val="0"/>
              </a:spcAft>
              <a:defRPr sz="2600">
                <a:solidFill>
                  <a:srgbClr val="E83F35"/>
                </a:solidFill>
                <a:latin typeface="Arial" charset="0"/>
              </a:defRPr>
            </a:lvl4pPr>
            <a:lvl5pPr algn="l" rtl="0" eaLnBrk="1" fontAlgn="base" hangingPunct="1">
              <a:spcBef>
                <a:spcPct val="0"/>
              </a:spcBef>
              <a:spcAft>
                <a:spcPct val="0"/>
              </a:spcAft>
              <a:defRPr sz="2600">
                <a:solidFill>
                  <a:srgbClr val="E83F35"/>
                </a:solidFill>
                <a:latin typeface="Arial" charset="0"/>
              </a:defRPr>
            </a:lvl5pPr>
            <a:lvl6pPr marL="457200" algn="l" rtl="0" eaLnBrk="1" fontAlgn="base" hangingPunct="1">
              <a:spcBef>
                <a:spcPct val="0"/>
              </a:spcBef>
              <a:spcAft>
                <a:spcPct val="0"/>
              </a:spcAft>
              <a:defRPr sz="2600">
                <a:solidFill>
                  <a:srgbClr val="E83F35"/>
                </a:solidFill>
                <a:latin typeface="Arial" charset="0"/>
              </a:defRPr>
            </a:lvl6pPr>
            <a:lvl7pPr marL="914400" algn="l" rtl="0" eaLnBrk="1" fontAlgn="base" hangingPunct="1">
              <a:spcBef>
                <a:spcPct val="0"/>
              </a:spcBef>
              <a:spcAft>
                <a:spcPct val="0"/>
              </a:spcAft>
              <a:defRPr sz="2600">
                <a:solidFill>
                  <a:srgbClr val="E83F35"/>
                </a:solidFill>
                <a:latin typeface="Arial" charset="0"/>
              </a:defRPr>
            </a:lvl7pPr>
            <a:lvl8pPr marL="1371600" algn="l" rtl="0" eaLnBrk="1" fontAlgn="base" hangingPunct="1">
              <a:spcBef>
                <a:spcPct val="0"/>
              </a:spcBef>
              <a:spcAft>
                <a:spcPct val="0"/>
              </a:spcAft>
              <a:defRPr sz="2600">
                <a:solidFill>
                  <a:srgbClr val="E83F35"/>
                </a:solidFill>
                <a:latin typeface="Arial" charset="0"/>
              </a:defRPr>
            </a:lvl8pPr>
            <a:lvl9pPr marL="1828800" algn="l" rtl="0" eaLnBrk="1" fontAlgn="base" hangingPunct="1">
              <a:spcBef>
                <a:spcPct val="0"/>
              </a:spcBef>
              <a:spcAft>
                <a:spcPct val="0"/>
              </a:spcAft>
              <a:defRPr sz="2600">
                <a:solidFill>
                  <a:srgbClr val="E83F35"/>
                </a:solidFill>
                <a:latin typeface="Arial" charset="0"/>
              </a:defRPr>
            </a:lvl9pPr>
          </a:lstStyle>
          <a:p>
            <a:pPr>
              <a:buClrTx/>
            </a:pPr>
            <a:r>
              <a:rPr lang="en-GB" kern="0" dirty="0" smtClean="0"/>
              <a:t>What about sharing price risk? (2)</a:t>
            </a:r>
            <a:endParaRPr lang="en-GB" kern="0" dirty="0"/>
          </a:p>
        </p:txBody>
      </p:sp>
    </p:spTree>
    <p:extLst>
      <p:ext uri="{BB962C8B-B14F-4D97-AF65-F5344CB8AC3E}">
        <p14:creationId xmlns:p14="http://schemas.microsoft.com/office/powerpoint/2010/main" val="1389486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DECC proposed a specific Price Duration Equivalence (PDE) methodology as part of its 2014 Consultation</a:t>
            </a:r>
            <a:endParaRPr lang="en-GB" dirty="0"/>
          </a:p>
        </p:txBody>
      </p:sp>
      <p:sp>
        <p:nvSpPr>
          <p:cNvPr id="6" name="Rectangle 27"/>
          <p:cNvSpPr>
            <a:spLocks noChangeArrowheads="1"/>
          </p:cNvSpPr>
          <p:nvPr/>
        </p:nvSpPr>
        <p:spPr bwMode="auto">
          <a:xfrm>
            <a:off x="468313" y="1205824"/>
            <a:ext cx="8280400" cy="2628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DECC’s proposal was based on establishing cost equivalence (in NPV terms) between bids of different durations based on modelled estimates of future prices.  So, for example, the payments due under a 15-year contract would be compared with the expected payments due under a string of 1-year contracts.  DECC defined a Price Duration Equivalence (PDE) formula to define a PDC around any given price and duration.</a:t>
            </a:r>
          </a:p>
          <a:p>
            <a:r>
              <a:rPr lang="en-GB" altLang="en-US" sz="1400" dirty="0" smtClean="0"/>
              <a:t>Long-duration contracts that were expensive relative to expected future prices had their 1-year equivalent price increased, to reflect their expense, relative to a series of shorter-term contracts. Conversely</a:t>
            </a:r>
            <a:r>
              <a:rPr lang="en-GB" altLang="en-US" sz="1400" dirty="0"/>
              <a:t>, </a:t>
            </a:r>
            <a:r>
              <a:rPr lang="en-GB" altLang="en-US" sz="1400" dirty="0" smtClean="0"/>
              <a:t>long-duration contracts </a:t>
            </a:r>
            <a:r>
              <a:rPr lang="en-GB" altLang="en-US" sz="1400" dirty="0"/>
              <a:t>that were </a:t>
            </a:r>
            <a:r>
              <a:rPr lang="en-GB" altLang="en-US" sz="1400" dirty="0" smtClean="0"/>
              <a:t>cheap relative </a:t>
            </a:r>
            <a:r>
              <a:rPr lang="en-GB" altLang="en-US" sz="1400" dirty="0"/>
              <a:t>to expected future prices had </a:t>
            </a:r>
            <a:r>
              <a:rPr lang="en-GB" altLang="en-US" sz="1400" dirty="0" smtClean="0"/>
              <a:t>their </a:t>
            </a:r>
            <a:r>
              <a:rPr lang="en-GB" altLang="en-US" sz="1400" dirty="0"/>
              <a:t>1-year equivalent price </a:t>
            </a:r>
            <a:r>
              <a:rPr lang="en-GB" altLang="en-US" sz="1400" dirty="0" smtClean="0"/>
              <a:t>decreased, </a:t>
            </a:r>
            <a:r>
              <a:rPr lang="en-GB" altLang="en-US" sz="1400" dirty="0"/>
              <a:t>to </a:t>
            </a:r>
            <a:r>
              <a:rPr lang="en-GB" altLang="en-US" sz="1400" dirty="0" smtClean="0"/>
              <a:t>reflect their value, relative to a series of more expensive shorter-term contracts.</a:t>
            </a:r>
          </a:p>
          <a:p>
            <a:r>
              <a:rPr lang="en-GB" altLang="en-US" sz="1400" dirty="0" smtClean="0"/>
              <a:t>This gave rise to ‘fan shaped’ PDCs, centred around DECC’s forecast of average future prices.</a:t>
            </a:r>
            <a:endParaRPr lang="en-GB" altLang="en-US" dirty="0" smtClean="0"/>
          </a:p>
        </p:txBody>
      </p:sp>
      <p:pic>
        <p:nvPicPr>
          <p:cNvPr id="7" name="Picture 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3559" y="3975274"/>
            <a:ext cx="1667944" cy="2359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872" y="3975275"/>
            <a:ext cx="4190417" cy="2359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379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dirty="0"/>
              <a:t>What about fixed quantities?</a:t>
            </a:r>
            <a:endParaRPr lang="en-GB" altLang="en-US" dirty="0"/>
          </a:p>
        </p:txBody>
      </p:sp>
      <p:sp>
        <p:nvSpPr>
          <p:cNvPr id="90" name="Rectangle 19"/>
          <p:cNvSpPr>
            <a:spLocks noChangeArrowheads="1"/>
          </p:cNvSpPr>
          <p:nvPr/>
        </p:nvSpPr>
        <p:spPr bwMode="auto">
          <a:xfrm>
            <a:off x="1323976" y="2651770"/>
            <a:ext cx="7424738" cy="3596630"/>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261938" indent="-261938" algn="just">
              <a:buClr>
                <a:schemeClr val="accent6"/>
              </a:buClr>
              <a:buFont typeface="Arial" charset="0"/>
              <a:buChar char="●"/>
            </a:pPr>
            <a:r>
              <a:rPr lang="en-GB" altLang="en-US" sz="1400" dirty="0"/>
              <a:t>This auction mechanism would require holding two separate auctions for capacity from new and existing plant (or holding them simultaneously but allowing for different clearing prices)</a:t>
            </a:r>
          </a:p>
          <a:p>
            <a:pPr marL="261938" indent="-261938" algn="just">
              <a:buClr>
                <a:schemeClr val="accent6"/>
              </a:buClr>
              <a:buFont typeface="Arial" charset="0"/>
              <a:buChar char="●"/>
            </a:pPr>
            <a:r>
              <a:rPr lang="en-GB" altLang="en-US" sz="1400" b="1" dirty="0"/>
              <a:t>Separating the clearing prices for new and existing capacity may help reduce total CM costs by denying existing capacity windfall capacity market revenues during years when new capacity is procured.</a:t>
            </a:r>
          </a:p>
          <a:p>
            <a:pPr marL="261938" indent="-261938" algn="just">
              <a:buClr>
                <a:schemeClr val="accent6"/>
              </a:buClr>
              <a:buFont typeface="Arial" charset="0"/>
              <a:buChar char="●"/>
            </a:pPr>
            <a:r>
              <a:rPr lang="en-GB" altLang="en-US" sz="1400" dirty="0"/>
              <a:t>It is not clear how the quantities in each pot would be set. </a:t>
            </a:r>
            <a:r>
              <a:rPr lang="en-GB" altLang="en-US" sz="1400" b="1" dirty="0"/>
              <a:t>Efficient decision making would need to be based on expectations of future capacity prices and so suffers from the same problem as the general PDE methodologies that the future value of capacity is unknown. In fact, fixed quantities would reflect even less information than a </a:t>
            </a:r>
            <a:r>
              <a:rPr lang="en-GB" altLang="en-US" sz="1400" b="1" dirty="0" smtClean="0"/>
              <a:t>PDC </a:t>
            </a:r>
            <a:r>
              <a:rPr lang="en-GB" altLang="en-US" sz="1400" b="1" dirty="0"/>
              <a:t>approach, since the selected quantities cannot adjust in response to current auction prices.</a:t>
            </a:r>
          </a:p>
          <a:p>
            <a:pPr marL="261938" indent="-261938" algn="just">
              <a:buClr>
                <a:schemeClr val="accent6"/>
              </a:buClr>
              <a:buFont typeface="Arial" charset="0"/>
              <a:buChar char="●"/>
            </a:pPr>
            <a:r>
              <a:rPr lang="en-GB" altLang="en-US" sz="1400" dirty="0"/>
              <a:t>At the same time, </a:t>
            </a:r>
            <a:r>
              <a:rPr lang="en-GB" altLang="en-US" sz="1400" b="1" dirty="0"/>
              <a:t>holding separate auctions may exacerbate problems of market power and coordination if, for example, only few bidders participate in the auction for long-term contracts</a:t>
            </a:r>
            <a:r>
              <a:rPr lang="en-GB" altLang="en-US" sz="1400" dirty="0"/>
              <a:t>. This may lead to increased total CM </a:t>
            </a:r>
            <a:r>
              <a:rPr lang="en-GB" altLang="en-US" sz="1400" dirty="0" smtClean="0"/>
              <a:t>cost.</a:t>
            </a:r>
            <a:endParaRPr lang="en-GB" altLang="en-US" sz="1400" dirty="0"/>
          </a:p>
        </p:txBody>
      </p:sp>
      <p:sp>
        <p:nvSpPr>
          <p:cNvPr id="16" name="AutoShape 9"/>
          <p:cNvSpPr>
            <a:spLocks noChangeArrowheads="1"/>
          </p:cNvSpPr>
          <p:nvPr/>
        </p:nvSpPr>
        <p:spPr bwMode="auto">
          <a:xfrm>
            <a:off x="1323976" y="2219325"/>
            <a:ext cx="7424737" cy="360000"/>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Fixed quantities</a:t>
            </a:r>
          </a:p>
        </p:txBody>
      </p:sp>
      <p:sp>
        <p:nvSpPr>
          <p:cNvPr id="17" name="AutoShape 9"/>
          <p:cNvSpPr>
            <a:spLocks noChangeArrowheads="1"/>
          </p:cNvSpPr>
          <p:nvPr/>
        </p:nvSpPr>
        <p:spPr bwMode="auto">
          <a:xfrm>
            <a:off x="211139" y="2219325"/>
            <a:ext cx="1065211" cy="360000"/>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Criterion</a:t>
            </a:r>
          </a:p>
        </p:txBody>
      </p:sp>
      <p:sp>
        <p:nvSpPr>
          <p:cNvPr id="12" name="AutoShape 9"/>
          <p:cNvSpPr>
            <a:spLocks noChangeArrowheads="1"/>
          </p:cNvSpPr>
          <p:nvPr/>
        </p:nvSpPr>
        <p:spPr bwMode="auto">
          <a:xfrm>
            <a:off x="211138" y="2651770"/>
            <a:ext cx="1065211" cy="3596630"/>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CM costs &amp; Auction efficiency</a:t>
            </a:r>
          </a:p>
        </p:txBody>
      </p:sp>
      <p:sp>
        <p:nvSpPr>
          <p:cNvPr id="15" name="AutoShape 9"/>
          <p:cNvSpPr>
            <a:spLocks noChangeArrowheads="1"/>
          </p:cNvSpPr>
          <p:nvPr/>
        </p:nvSpPr>
        <p:spPr bwMode="auto">
          <a:xfrm>
            <a:off x="211140" y="770388"/>
            <a:ext cx="8537574" cy="1380663"/>
          </a:xfrm>
          <a:prstGeom prst="rect">
            <a:avLst/>
          </a:prstGeom>
          <a:solidFill>
            <a:schemeClr val="bg1"/>
          </a:solidFill>
          <a:ln w="28575" algn="ctr">
            <a:solidFill>
              <a:schemeClr val="accent6"/>
            </a:solidFill>
            <a:miter lim="800000"/>
            <a:headEnd/>
            <a:tailEnd/>
          </a:ln>
          <a:effectLst/>
          <a:extLst/>
        </p:spPr>
        <p:txBody>
          <a:bodyPr anchor="ctr"/>
          <a:lstStyle/>
          <a:p>
            <a:pPr eaLnBrk="0" hangingPunct="0">
              <a:spcBef>
                <a:spcPct val="50000"/>
              </a:spcBef>
              <a:spcAft>
                <a:spcPct val="0"/>
              </a:spcAft>
              <a:buClrTx/>
            </a:pPr>
            <a:r>
              <a:rPr lang="en-GB" altLang="en-US" sz="1400" b="1" u="sng" dirty="0" smtClean="0">
                <a:solidFill>
                  <a:sysClr val="windowText" lastClr="000000"/>
                </a:solidFill>
              </a:rPr>
              <a:t>Summary:</a:t>
            </a:r>
            <a:r>
              <a:rPr lang="en-GB" altLang="en-US" sz="1400" dirty="0" smtClean="0">
                <a:solidFill>
                  <a:sysClr val="windowText" lastClr="000000"/>
                </a:solidFill>
              </a:rPr>
              <a:t> Fixing the quantity of contracts prior to the auction and enabling separate clearing prices would be a complex change to the existing auction that is unlikely to result in more efficient decision making. The basis on which the quantities are fixed prior to the auction would need to be based on a forward view of capacity value, and so will suffer from similar problems to a PDE methodology. The key benefit of this approach would be to reduce CM costs by clearing existing capacity at a lower price, however this position reverses previous arguments made by Government for the ‘pay as clear’ methodology in the CM.</a:t>
            </a:r>
            <a:endParaRPr lang="en-GB" altLang="en-US" sz="1400" dirty="0">
              <a:solidFill>
                <a:sysClr val="windowText" lastClr="000000"/>
              </a:solidFill>
            </a:endParaRPr>
          </a:p>
        </p:txBody>
      </p:sp>
    </p:spTree>
    <p:extLst>
      <p:ext uri="{BB962C8B-B14F-4D97-AF65-F5344CB8AC3E}">
        <p14:creationId xmlns:p14="http://schemas.microsoft.com/office/powerpoint/2010/main" val="2519463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dirty="0"/>
              <a:t>What about fixed quantities</a:t>
            </a:r>
            <a:r>
              <a:rPr lang="en-GB" dirty="0" smtClean="0"/>
              <a:t>? (2)</a:t>
            </a:r>
            <a:endParaRPr lang="en-GB" altLang="en-US" dirty="0"/>
          </a:p>
        </p:txBody>
      </p:sp>
      <p:sp>
        <p:nvSpPr>
          <p:cNvPr id="16" name="AutoShape 9"/>
          <p:cNvSpPr>
            <a:spLocks noChangeArrowheads="1"/>
          </p:cNvSpPr>
          <p:nvPr/>
        </p:nvSpPr>
        <p:spPr bwMode="auto">
          <a:xfrm>
            <a:off x="1323976" y="733425"/>
            <a:ext cx="7424737" cy="360000"/>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Fixed quantities</a:t>
            </a:r>
          </a:p>
        </p:txBody>
      </p:sp>
      <p:sp>
        <p:nvSpPr>
          <p:cNvPr id="17" name="AutoShape 9"/>
          <p:cNvSpPr>
            <a:spLocks noChangeArrowheads="1"/>
          </p:cNvSpPr>
          <p:nvPr/>
        </p:nvSpPr>
        <p:spPr bwMode="auto">
          <a:xfrm>
            <a:off x="211139" y="733425"/>
            <a:ext cx="1065211" cy="360000"/>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Criterion</a:t>
            </a:r>
          </a:p>
        </p:txBody>
      </p:sp>
      <p:sp>
        <p:nvSpPr>
          <p:cNvPr id="14" name="AutoShape 12"/>
          <p:cNvSpPr>
            <a:spLocks noChangeArrowheads="1"/>
          </p:cNvSpPr>
          <p:nvPr/>
        </p:nvSpPr>
        <p:spPr bwMode="auto">
          <a:xfrm>
            <a:off x="211138" y="1181100"/>
            <a:ext cx="1065211" cy="1924049"/>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Investor certainty</a:t>
            </a:r>
          </a:p>
        </p:txBody>
      </p:sp>
      <p:sp>
        <p:nvSpPr>
          <p:cNvPr id="18" name="AutoShape 12"/>
          <p:cNvSpPr>
            <a:spLocks noChangeArrowheads="1"/>
          </p:cNvSpPr>
          <p:nvPr/>
        </p:nvSpPr>
        <p:spPr bwMode="auto">
          <a:xfrm>
            <a:off x="211137" y="3181350"/>
            <a:ext cx="1065211" cy="1581149"/>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Policy / legal</a:t>
            </a:r>
          </a:p>
        </p:txBody>
      </p:sp>
      <p:sp>
        <p:nvSpPr>
          <p:cNvPr id="19" name="AutoShape 12"/>
          <p:cNvSpPr>
            <a:spLocks noChangeArrowheads="1"/>
          </p:cNvSpPr>
          <p:nvPr/>
        </p:nvSpPr>
        <p:spPr bwMode="auto">
          <a:xfrm>
            <a:off x="211138" y="4838700"/>
            <a:ext cx="1065211" cy="1440000"/>
          </a:xfrm>
          <a:prstGeom prst="rect">
            <a:avLst/>
          </a:prstGeom>
          <a:solidFill>
            <a:schemeClr val="accent6"/>
          </a:solidFill>
          <a:ln w="9525" algn="ctr">
            <a:solidFill>
              <a:schemeClr val="accent6"/>
            </a:solidFill>
            <a:miter lim="800000"/>
            <a:headEnd/>
            <a:tailEnd/>
          </a:ln>
          <a:effectLst/>
          <a:extLst/>
        </p:spPr>
        <p:txBody>
          <a:bodyPr anchor="ctr"/>
          <a:lstStyle/>
          <a:p>
            <a:pPr algn="ctr" eaLnBrk="0" hangingPunct="0">
              <a:spcBef>
                <a:spcPct val="50000"/>
              </a:spcBef>
              <a:spcAft>
                <a:spcPct val="0"/>
              </a:spcAft>
              <a:buClrTx/>
            </a:pPr>
            <a:r>
              <a:rPr lang="en-GB" altLang="en-US" dirty="0"/>
              <a:t>Fairness</a:t>
            </a:r>
          </a:p>
        </p:txBody>
      </p:sp>
      <p:sp>
        <p:nvSpPr>
          <p:cNvPr id="21" name="Rectangle 19"/>
          <p:cNvSpPr>
            <a:spLocks noChangeArrowheads="1"/>
          </p:cNvSpPr>
          <p:nvPr/>
        </p:nvSpPr>
        <p:spPr bwMode="auto">
          <a:xfrm>
            <a:off x="1323976" y="1181101"/>
            <a:ext cx="7424737" cy="1924049"/>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261938" indent="-261938" algn="just">
              <a:buClr>
                <a:schemeClr val="accent6"/>
              </a:buClr>
              <a:buFont typeface="Arial" charset="0"/>
              <a:buChar char="●"/>
            </a:pPr>
            <a:r>
              <a:rPr lang="en-GB" altLang="en-US" sz="1400" dirty="0"/>
              <a:t>It is unclear how the Government would decide before the auction how much capacity of each contract length to demand. If this is not determined by a transparent approach (which in any case is unlikely to lead to the efficient capacity mix) this could add to investor uncertainty and reduce the number of new projects developed for the capacity market.</a:t>
            </a:r>
          </a:p>
        </p:txBody>
      </p:sp>
      <p:sp>
        <p:nvSpPr>
          <p:cNvPr id="22" name="Rectangle 19"/>
          <p:cNvSpPr>
            <a:spLocks noChangeArrowheads="1"/>
          </p:cNvSpPr>
          <p:nvPr/>
        </p:nvSpPr>
        <p:spPr bwMode="auto">
          <a:xfrm>
            <a:off x="1323976" y="3181350"/>
            <a:ext cx="7424737" cy="1581149"/>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261938" indent="-261938" algn="just">
              <a:buClr>
                <a:schemeClr val="accent6"/>
              </a:buClr>
              <a:buFont typeface="Arial" charset="0"/>
              <a:buChar char="●"/>
            </a:pPr>
            <a:r>
              <a:rPr lang="en-GB" altLang="en-US" sz="1400" dirty="0"/>
              <a:t>As explained above, this auction would require separate auctions or separate clearing prices for different contracts lengths. In this sense </a:t>
            </a:r>
            <a:r>
              <a:rPr lang="en-GB" altLang="en-US" sz="1400" b="1" dirty="0"/>
              <a:t>it is a deviation from the current design and would therefore likely require significant legislative changes</a:t>
            </a:r>
            <a:r>
              <a:rPr lang="en-GB" altLang="en-US" sz="1400" dirty="0"/>
              <a:t>.</a:t>
            </a:r>
          </a:p>
        </p:txBody>
      </p:sp>
      <p:sp>
        <p:nvSpPr>
          <p:cNvPr id="23" name="Rectangle 19"/>
          <p:cNvSpPr>
            <a:spLocks noChangeArrowheads="1"/>
          </p:cNvSpPr>
          <p:nvPr/>
        </p:nvSpPr>
        <p:spPr bwMode="auto">
          <a:xfrm>
            <a:off x="1323976" y="4838700"/>
            <a:ext cx="7424737" cy="1440000"/>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numCol="1" spcCol="72000" anchor="ctr"/>
          <a:lstStyle/>
          <a:p>
            <a:pPr marL="261938" indent="-261938" algn="just">
              <a:buClr>
                <a:schemeClr val="accent6"/>
              </a:buClr>
              <a:buFont typeface="Arial" charset="0"/>
              <a:buChar char="●"/>
            </a:pPr>
            <a:r>
              <a:rPr lang="en-GB" altLang="en-US" sz="1400" dirty="0"/>
              <a:t>The capacity demanded for each contract length would have to be determined before the auction. There is therefore a risk that some technologies might be disadvantaged. For example existing plant might be disadvantaged if the amount of </a:t>
            </a:r>
            <a:r>
              <a:rPr lang="en-GB" altLang="en-US" sz="1400" dirty="0" smtClean="0"/>
              <a:t>1-year </a:t>
            </a:r>
            <a:r>
              <a:rPr lang="en-GB" altLang="en-US" sz="1400" dirty="0"/>
              <a:t>contracts in a given year is set at a relatively low level</a:t>
            </a:r>
            <a:r>
              <a:rPr lang="en-GB" altLang="en-US" sz="1400" dirty="0" smtClean="0"/>
              <a:t>.</a:t>
            </a:r>
          </a:p>
          <a:p>
            <a:pPr marL="261938" indent="-261938" algn="just">
              <a:buClr>
                <a:schemeClr val="accent6"/>
              </a:buClr>
              <a:buFont typeface="Arial" charset="0"/>
              <a:buChar char="●"/>
            </a:pPr>
            <a:r>
              <a:rPr lang="en-GB" altLang="en-US" sz="1400" dirty="0" smtClean="0"/>
              <a:t>Gaming may be an issue if the quantities procured are not determined independently and can therefore be influenced by market participants.</a:t>
            </a:r>
            <a:endParaRPr lang="en-GB" altLang="en-US" sz="1400" dirty="0"/>
          </a:p>
        </p:txBody>
      </p:sp>
    </p:spTree>
    <p:extLst>
      <p:ext uri="{BB962C8B-B14F-4D97-AF65-F5344CB8AC3E}">
        <p14:creationId xmlns:p14="http://schemas.microsoft.com/office/powerpoint/2010/main" val="287058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smtClean="0">
                <a:solidFill>
                  <a:schemeClr val="bg1"/>
                </a:solidFill>
              </a:rPr>
              <a:t>Background</a:t>
            </a:r>
          </a:p>
          <a:p>
            <a:pPr>
              <a:buClr>
                <a:schemeClr val="bg1"/>
              </a:buClr>
            </a:pPr>
            <a:r>
              <a:rPr lang="en-GB" altLang="en-US" dirty="0" smtClean="0">
                <a:solidFill>
                  <a:schemeClr val="bg1"/>
                </a:solidFill>
              </a:rPr>
              <a:t>Project objectives</a:t>
            </a:r>
          </a:p>
          <a:p>
            <a:pPr>
              <a:buClr>
                <a:schemeClr val="bg1"/>
              </a:buClr>
            </a:pPr>
            <a:r>
              <a:rPr lang="en-GB" altLang="en-US" dirty="0" smtClean="0">
                <a:solidFill>
                  <a:schemeClr val="bg1"/>
                </a:solidFill>
              </a:rPr>
              <a:t>Option development</a:t>
            </a:r>
          </a:p>
          <a:p>
            <a:pPr>
              <a:buClr>
                <a:schemeClr val="bg1"/>
              </a:buClr>
            </a:pPr>
            <a:r>
              <a:rPr lang="en-GB" altLang="en-US" dirty="0" smtClean="0">
                <a:solidFill>
                  <a:schemeClr val="bg1"/>
                </a:solidFill>
              </a:rPr>
              <a:t>Fundamental challenges</a:t>
            </a:r>
          </a:p>
          <a:p>
            <a:pPr>
              <a:buClr>
                <a:schemeClr val="bg1"/>
              </a:buClr>
            </a:pPr>
            <a:r>
              <a:rPr lang="en-GB" altLang="en-US" dirty="0" smtClean="0">
                <a:solidFill>
                  <a:schemeClr val="bg1"/>
                </a:solidFill>
              </a:rPr>
              <a:t>Evaluation</a:t>
            </a:r>
            <a:endParaRPr lang="en-GB" altLang="en-US" dirty="0">
              <a:solidFill>
                <a:schemeClr val="bg1"/>
              </a:solidFill>
            </a:endParaRPr>
          </a:p>
          <a:p>
            <a:pPr>
              <a:buClr>
                <a:schemeClr val="bg1"/>
              </a:buClr>
            </a:pPr>
            <a:r>
              <a:rPr lang="en-GB" altLang="en-US" dirty="0" smtClean="0">
                <a:solidFill>
                  <a:schemeClr val="bg1"/>
                </a:solidFill>
              </a:rPr>
              <a:t>Conclusion</a:t>
            </a:r>
          </a:p>
          <a:p>
            <a:pPr>
              <a:buClr>
                <a:schemeClr val="bg1"/>
              </a:buClr>
            </a:pPr>
            <a:r>
              <a:rPr lang="en-GB" altLang="en-US" dirty="0" smtClean="0">
                <a:solidFill>
                  <a:schemeClr val="bg1"/>
                </a:solidFill>
              </a:rPr>
              <a:t>Appendices</a:t>
            </a:r>
            <a:endParaRPr lang="en-GB" altLang="en-US" dirty="0">
              <a:solidFill>
                <a:schemeClr val="bg1"/>
              </a:solidFill>
            </a:endParaRPr>
          </a:p>
        </p:txBody>
      </p:sp>
      <p:sp>
        <p:nvSpPr>
          <p:cNvPr id="6" name="Rectangle 14"/>
          <p:cNvSpPr>
            <a:spLocks noChangeArrowheads="1"/>
          </p:cNvSpPr>
          <p:nvPr/>
        </p:nvSpPr>
        <p:spPr bwMode="ltGray">
          <a:xfrm>
            <a:off x="6227763" y="5275806"/>
            <a:ext cx="2881312" cy="358775"/>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13946898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7"/>
          <p:cNvSpPr>
            <a:spLocks noChangeArrowheads="1"/>
          </p:cNvSpPr>
          <p:nvPr/>
        </p:nvSpPr>
        <p:spPr bwMode="auto">
          <a:xfrm>
            <a:off x="1921397" y="4571999"/>
            <a:ext cx="6827316" cy="1718969"/>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This pack has considered some non-PDC options, albeit in limited detail given the project’s focus.  These would require significant changes to the design of the capacity market, which are not considered at this stage.</a:t>
            </a:r>
          </a:p>
          <a:p>
            <a:r>
              <a:rPr lang="en-GB" altLang="en-US" sz="1400" dirty="0" smtClean="0"/>
              <a:t>Of these, sharing price risk with the winners of long-duration contracts would help address the issue PDCs were intended to solve, but could also introduce other problems, such as higher investor risk premia, reduced competition or opportunities for gaming.</a:t>
            </a:r>
            <a:endParaRPr lang="en-GB" altLang="en-US" sz="1400" dirty="0"/>
          </a:p>
        </p:txBody>
      </p:sp>
      <p:sp>
        <p:nvSpPr>
          <p:cNvPr id="58372" name="Rectangle 4"/>
          <p:cNvSpPr>
            <a:spLocks noGrp="1" noChangeArrowheads="1"/>
          </p:cNvSpPr>
          <p:nvPr>
            <p:ph type="title"/>
          </p:nvPr>
        </p:nvSpPr>
        <p:spPr/>
        <p:txBody>
          <a:bodyPr/>
          <a:lstStyle/>
          <a:p>
            <a:r>
              <a:rPr lang="en-GB" altLang="en-US" dirty="0" smtClean="0"/>
              <a:t>There does not appear to be a workable PDC methodology at present</a:t>
            </a:r>
            <a:endParaRPr lang="en-GB" altLang="en-US" dirty="0"/>
          </a:p>
        </p:txBody>
      </p:sp>
      <p:sp>
        <p:nvSpPr>
          <p:cNvPr id="24" name="Rectangle 27"/>
          <p:cNvSpPr>
            <a:spLocks noChangeArrowheads="1"/>
          </p:cNvSpPr>
          <p:nvPr/>
        </p:nvSpPr>
        <p:spPr bwMode="auto">
          <a:xfrm>
            <a:off x="468313" y="1124801"/>
            <a:ext cx="8280400" cy="1440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a:t>A </a:t>
            </a:r>
            <a:r>
              <a:rPr lang="en-GB" altLang="en-US" sz="1400" dirty="0" smtClean="0"/>
              <a:t>PDC is theoretically </a:t>
            </a:r>
            <a:r>
              <a:rPr lang="en-GB" altLang="en-US" sz="1400" dirty="0"/>
              <a:t>capable of improving the choices made between </a:t>
            </a:r>
            <a:r>
              <a:rPr lang="en-GB" altLang="en-US" sz="1400" dirty="0" smtClean="0"/>
              <a:t>long- </a:t>
            </a:r>
            <a:r>
              <a:rPr lang="en-GB" altLang="en-US" sz="1400" dirty="0"/>
              <a:t>and short-term </a:t>
            </a:r>
            <a:r>
              <a:rPr lang="en-GB" altLang="en-US" sz="1400" dirty="0" smtClean="0"/>
              <a:t>capacity and, </a:t>
            </a:r>
            <a:r>
              <a:rPr lang="en-GB" altLang="en-US" sz="1400" dirty="0"/>
              <a:t>through the course of this </a:t>
            </a:r>
            <a:r>
              <a:rPr lang="en-GB" altLang="en-US" sz="1400" dirty="0" smtClean="0"/>
              <a:t>work, </a:t>
            </a:r>
            <a:r>
              <a:rPr lang="en-GB" altLang="en-US" sz="1400" dirty="0"/>
              <a:t>we have set out a </a:t>
            </a:r>
            <a:r>
              <a:rPr lang="en-GB" altLang="en-US" sz="1400" dirty="0" smtClean="0"/>
              <a:t>variety of ways in which a PDC could be designed. </a:t>
            </a:r>
            <a:endParaRPr lang="en-GB" altLang="en-US" sz="1400" dirty="0"/>
          </a:p>
          <a:p>
            <a:r>
              <a:rPr lang="en-GB" altLang="en-US" sz="1400" dirty="0" smtClean="0"/>
              <a:t>However, in assessing these designs, we have identified a number of fundamental challenges with the PDC approach.  Given these challenges, we do not believe a workable PDC implementation is possible at present.</a:t>
            </a:r>
          </a:p>
        </p:txBody>
      </p:sp>
      <p:sp>
        <p:nvSpPr>
          <p:cNvPr id="26" name="Rectangle 24"/>
          <p:cNvSpPr>
            <a:spLocks noChangeArrowheads="1"/>
          </p:cNvSpPr>
          <p:nvPr/>
        </p:nvSpPr>
        <p:spPr bwMode="auto">
          <a:xfrm>
            <a:off x="468313" y="4571999"/>
            <a:ext cx="1368000" cy="1718969"/>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Other options</a:t>
            </a:r>
            <a:endParaRPr lang="en-GB" altLang="en-US" dirty="0">
              <a:solidFill>
                <a:schemeClr val="bg1"/>
              </a:solidFill>
            </a:endParaRPr>
          </a:p>
        </p:txBody>
      </p:sp>
      <p:sp>
        <p:nvSpPr>
          <p:cNvPr id="7" name="Rectangle 24"/>
          <p:cNvSpPr>
            <a:spLocks noChangeArrowheads="1"/>
          </p:cNvSpPr>
          <p:nvPr/>
        </p:nvSpPr>
        <p:spPr bwMode="auto">
          <a:xfrm>
            <a:off x="468313" y="2650400"/>
            <a:ext cx="1368000" cy="1836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Fundamental challenges</a:t>
            </a:r>
            <a:endParaRPr lang="en-GB" altLang="en-US" dirty="0">
              <a:solidFill>
                <a:schemeClr val="bg1"/>
              </a:solidFill>
            </a:endParaRPr>
          </a:p>
        </p:txBody>
      </p:sp>
      <p:sp>
        <p:nvSpPr>
          <p:cNvPr id="8" name="Rectangle 27"/>
          <p:cNvSpPr>
            <a:spLocks noChangeArrowheads="1"/>
          </p:cNvSpPr>
          <p:nvPr/>
        </p:nvSpPr>
        <p:spPr bwMode="auto">
          <a:xfrm>
            <a:off x="1921397" y="2650400"/>
            <a:ext cx="6827316" cy="1836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400" dirty="0" smtClean="0"/>
              <a:t>The fundamental challenges associated with the use of a PDC include:</a:t>
            </a:r>
          </a:p>
          <a:p>
            <a:r>
              <a:rPr lang="en-GB" altLang="en-US" sz="1400" dirty="0" smtClean="0"/>
              <a:t>The potential efficiency gains that the PDC is intended to realise may be rare and can generally only be realised with a significant increase to the costs of the CM;</a:t>
            </a:r>
          </a:p>
          <a:p>
            <a:r>
              <a:rPr lang="en-GB" altLang="en-US" sz="1400" dirty="0" smtClean="0"/>
              <a:t>Errors in the forecasting of future prices can prevent efficiency gains from being realised, while nevertheless increasing CM costs; and,</a:t>
            </a:r>
          </a:p>
          <a:p>
            <a:r>
              <a:rPr lang="en-GB" altLang="en-US" sz="1400" dirty="0" smtClean="0"/>
              <a:t>The circularity of effects from PDC</a:t>
            </a:r>
            <a:r>
              <a:rPr lang="en-GB" altLang="en-US" sz="1400" dirty="0"/>
              <a:t> </a:t>
            </a:r>
            <a:r>
              <a:rPr lang="en-GB" altLang="en-US" sz="1400" dirty="0" smtClean="0"/>
              <a:t>to future prices and back again can destabilise the system and increase capacity price volatility.</a:t>
            </a:r>
            <a:endParaRPr lang="en-GB" altLang="en-US" sz="1400" dirty="0"/>
          </a:p>
        </p:txBody>
      </p:sp>
    </p:spTree>
    <p:extLst>
      <p:ext uri="{BB962C8B-B14F-4D97-AF65-F5344CB8AC3E}">
        <p14:creationId xmlns:p14="http://schemas.microsoft.com/office/powerpoint/2010/main" val="16330610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6510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Use of our work</a:t>
            </a:r>
            <a:endParaRPr lang="en-GB" dirty="0"/>
          </a:p>
        </p:txBody>
      </p:sp>
      <p:sp>
        <p:nvSpPr>
          <p:cNvPr id="4" name="Rectangle 40"/>
          <p:cNvSpPr>
            <a:spLocks noGrp="1" noChangeArrowheads="1"/>
          </p:cNvSpPr>
          <p:nvPr>
            <p:ph idx="1"/>
          </p:nvPr>
        </p:nvSpPr>
        <p:spPr bwMode="auto">
          <a:xfrm>
            <a:off x="445626" y="825660"/>
            <a:ext cx="8305800" cy="1512426"/>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sz="1200" dirty="0"/>
              <a:t>Our work </a:t>
            </a:r>
            <a:r>
              <a:rPr lang="en-GB" sz="1200" dirty="0" smtClean="0"/>
              <a:t>has </a:t>
            </a:r>
            <a:r>
              <a:rPr lang="en-GB" sz="1200" dirty="0"/>
              <a:t>been provided to assist you and is only appropriate for the purposes described.  Unless otherwise indicated, it is not intended to assist any other party nor should it be used to assist with any other action or decision.</a:t>
            </a:r>
          </a:p>
          <a:p>
            <a:pPr marL="0" indent="0">
              <a:buNone/>
            </a:pPr>
            <a:r>
              <a:rPr lang="en-GB" sz="1200" dirty="0"/>
              <a:t> </a:t>
            </a:r>
            <a:r>
              <a:rPr lang="en-GB" sz="1200" dirty="0" smtClean="0"/>
              <a:t>We </a:t>
            </a:r>
            <a:r>
              <a:rPr lang="en-GB" sz="1200" dirty="0"/>
              <a:t>accept no liability to any third party to whom our work has been provided (with or without our consent), unless the third party has asked us to confirm our liability to them, and we have done so in writing</a:t>
            </a:r>
            <a:r>
              <a:rPr lang="en-GB" sz="1200" dirty="0" smtClean="0"/>
              <a:t>.</a:t>
            </a:r>
          </a:p>
          <a:p>
            <a:pPr marL="0" indent="0">
              <a:buNone/>
            </a:pPr>
            <a:r>
              <a:rPr lang="en-GB" sz="1200" dirty="0" smtClean="0"/>
              <a:t>Our work </a:t>
            </a:r>
            <a:r>
              <a:rPr lang="en-GB" sz="1200" dirty="0"/>
              <a:t>may, by necessity, be based on assumptions with respect to future </a:t>
            </a:r>
            <a:r>
              <a:rPr lang="en-GB" sz="1200" dirty="0" smtClean="0"/>
              <a:t>market events and conditions</a:t>
            </a:r>
            <a:r>
              <a:rPr lang="en-GB" sz="1200" dirty="0"/>
              <a:t>. </a:t>
            </a:r>
            <a:r>
              <a:rPr lang="en-GB" sz="1200" dirty="0" smtClean="0"/>
              <a:t>Actual </a:t>
            </a:r>
            <a:r>
              <a:rPr lang="en-GB" sz="1200" dirty="0"/>
              <a:t>future outcomes may differ, perhaps materially, from those </a:t>
            </a:r>
            <a:r>
              <a:rPr lang="en-GB" sz="1200" dirty="0" smtClean="0"/>
              <a:t>predicted or forecasted</a:t>
            </a:r>
            <a:r>
              <a:rPr lang="en-GB" sz="1200" dirty="0"/>
              <a:t>. </a:t>
            </a:r>
            <a:r>
              <a:rPr lang="en-GB" sz="1200" dirty="0" smtClean="0"/>
              <a:t>We do not </a:t>
            </a:r>
            <a:r>
              <a:rPr lang="en-GB" sz="1200" dirty="0"/>
              <a:t>accept liability for losses suffered, whether direct or consequential, arising out of any reliance on its analysis.</a:t>
            </a:r>
          </a:p>
          <a:p>
            <a:endParaRPr lang="en-GB" altLang="en-US" sz="1200" dirty="0" smtClean="0"/>
          </a:p>
          <a:p>
            <a:endParaRPr lang="en-GB" altLang="en-US" sz="1200" dirty="0" smtClean="0"/>
          </a:p>
          <a:p>
            <a:endParaRPr lang="en-GB" altLang="en-US" sz="1200" dirty="0" smtClean="0"/>
          </a:p>
          <a:p>
            <a:endParaRPr lang="en-GB" altLang="en-US" sz="1200" dirty="0" smtClean="0"/>
          </a:p>
          <a:p>
            <a:endParaRPr lang="en-GB" altLang="en-US" sz="1200" dirty="0"/>
          </a:p>
          <a:p>
            <a:endParaRPr lang="en-GB" altLang="en-US" sz="1200" dirty="0" smtClean="0"/>
          </a:p>
          <a:p>
            <a:endParaRPr lang="en-GB" altLang="en-US" sz="1200" dirty="0" smtClean="0"/>
          </a:p>
          <a:p>
            <a:endParaRPr lang="en-GB" altLang="en-US" sz="1200" dirty="0" smtClean="0"/>
          </a:p>
          <a:p>
            <a:endParaRPr lang="en-GB" altLang="en-US" sz="1200" dirty="0" smtClean="0"/>
          </a:p>
        </p:txBody>
      </p:sp>
      <p:sp>
        <p:nvSpPr>
          <p:cNvPr id="5" name="Rectangle 40"/>
          <p:cNvSpPr txBox="1">
            <a:spLocks noChangeArrowheads="1"/>
          </p:cNvSpPr>
          <p:nvPr/>
        </p:nvSpPr>
        <p:spPr bwMode="auto">
          <a:xfrm>
            <a:off x="470704" y="2482768"/>
            <a:ext cx="8305800" cy="3871733"/>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Arial" charset="0"/>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Arial" charset="0"/>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Arial" charset="0"/>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sz="1200" b="1" kern="0" dirty="0"/>
              <a:t>Interpretation and </a:t>
            </a:r>
            <a:r>
              <a:rPr lang="en-GB" sz="1200" b="1" kern="0" dirty="0" smtClean="0"/>
              <a:t>Limitations</a:t>
            </a:r>
          </a:p>
          <a:p>
            <a:pPr marL="0" indent="0">
              <a:buNone/>
            </a:pPr>
            <a:r>
              <a:rPr lang="en-GB" sz="1200" kern="0" dirty="0"/>
              <a:t>The results presented in this </a:t>
            </a:r>
            <a:r>
              <a:rPr lang="en-GB" sz="1200" kern="0" dirty="0" smtClean="0"/>
              <a:t>slide pack are </a:t>
            </a:r>
            <a:r>
              <a:rPr lang="en-GB" sz="1200" kern="0" dirty="0"/>
              <a:t>dependent on the assumptions used and the modelling methodology applied.  In particular, long term forecasts are subject to significant uncertainty and actual market outcomes may differ materially from the forecasts presented.  We can therefore accept no liability for losses suffered, direct or consequential, arising out of any reliance on the results presented</a:t>
            </a:r>
            <a:r>
              <a:rPr lang="en-GB" sz="1200" kern="0" dirty="0" smtClean="0"/>
              <a:t>.  In </a:t>
            </a:r>
            <a:r>
              <a:rPr lang="en-GB" sz="1200" kern="0" dirty="0"/>
              <a:t>particular:</a:t>
            </a:r>
          </a:p>
          <a:p>
            <a:pPr marL="0" indent="0">
              <a:buNone/>
            </a:pPr>
            <a:r>
              <a:rPr lang="en-GB" sz="1200" kern="0" dirty="0" smtClean="0"/>
              <a:t>• </a:t>
            </a:r>
            <a:r>
              <a:rPr lang="en-GB" sz="1200" kern="0" dirty="0"/>
              <a:t>The scenarios presented do not take into account all changes that could potentially occur in the power market.  More extreme market outcomes than those </a:t>
            </a:r>
            <a:r>
              <a:rPr lang="en-GB" sz="1200" kern="0" dirty="0" smtClean="0"/>
              <a:t>presented </a:t>
            </a:r>
            <a:r>
              <a:rPr lang="en-GB" sz="1200" kern="0" dirty="0"/>
              <a:t>are therefore possible</a:t>
            </a:r>
            <a:r>
              <a:rPr lang="en-GB" sz="1200" kern="0" dirty="0" smtClean="0"/>
              <a:t>.</a:t>
            </a:r>
          </a:p>
          <a:p>
            <a:pPr marL="0" indent="0">
              <a:buNone/>
            </a:pPr>
            <a:r>
              <a:rPr lang="en-GB" sz="1200" kern="0" dirty="0"/>
              <a:t>• The modelling makes simplifying assumptions about the operation of the capacity market and does not consider the wider interaction with the GB wholesale electricity market or any other markets.</a:t>
            </a:r>
          </a:p>
          <a:p>
            <a:pPr marL="0" indent="0">
              <a:buNone/>
            </a:pPr>
            <a:r>
              <a:rPr lang="en-GB" sz="1200" kern="0" dirty="0" smtClean="0"/>
              <a:t>• </a:t>
            </a:r>
            <a:r>
              <a:rPr lang="en-GB" sz="1200" kern="0" dirty="0"/>
              <a:t>The modelling results are based on all market participants having a common view on future market outcomes.  To the extent that views vary between market participants the results could be considerably different to those presented in this report.</a:t>
            </a:r>
          </a:p>
          <a:p>
            <a:pPr marL="0" indent="0">
              <a:buNone/>
            </a:pPr>
            <a:r>
              <a:rPr lang="en-GB" sz="1200" kern="0" dirty="0" smtClean="0"/>
              <a:t>• </a:t>
            </a:r>
            <a:r>
              <a:rPr lang="en-GB" sz="1200" kern="0" dirty="0"/>
              <a:t>The modelling makes use of a power plant </a:t>
            </a:r>
            <a:r>
              <a:rPr lang="en-GB" sz="1200" kern="0" dirty="0" smtClean="0"/>
              <a:t>fleet database maintained by DECC and a number of simplifying assumptions. In particular </a:t>
            </a:r>
            <a:r>
              <a:rPr lang="en-GB" sz="1200" kern="0" dirty="0"/>
              <a:t>t</a:t>
            </a:r>
            <a:r>
              <a:rPr lang="en-GB" sz="1200" kern="0" dirty="0" smtClean="0"/>
              <a:t>he </a:t>
            </a:r>
            <a:r>
              <a:rPr lang="en-GB" sz="1200" kern="0" dirty="0"/>
              <a:t>relationship between the cost of capacity and prevailing market prices has been based on simplifying assumptions.  To the extent that this </a:t>
            </a:r>
            <a:r>
              <a:rPr lang="en-GB" sz="1200" kern="0" dirty="0" smtClean="0"/>
              <a:t>relationship differs to assumptions or </a:t>
            </a:r>
            <a:r>
              <a:rPr lang="en-GB" sz="1200" kern="0" dirty="0"/>
              <a:t>changes over time results could vary.</a:t>
            </a:r>
          </a:p>
          <a:p>
            <a:pPr marL="0" indent="0">
              <a:buNone/>
            </a:pPr>
            <a:r>
              <a:rPr lang="en-GB" sz="1200" kern="0" dirty="0" smtClean="0"/>
              <a:t>• </a:t>
            </a:r>
            <a:r>
              <a:rPr lang="en-GB" sz="1200" kern="0" dirty="0"/>
              <a:t>We do not take into account the effect that future changes to the market structure may have on the behaviour of market participants. For example we do not assume any change in wholesale market behaviour as a result of cash out reform.</a:t>
            </a:r>
          </a:p>
          <a:p>
            <a:endParaRPr lang="en-GB" altLang="en-US" sz="1200" kern="0" dirty="0" smtClean="0"/>
          </a:p>
          <a:p>
            <a:endParaRPr lang="en-GB" altLang="en-US" sz="1200" kern="0" dirty="0" smtClean="0"/>
          </a:p>
          <a:p>
            <a:endParaRPr lang="en-GB" altLang="en-US" sz="1200" kern="0" dirty="0" smtClean="0"/>
          </a:p>
        </p:txBody>
      </p:sp>
    </p:spTree>
    <p:extLst>
      <p:ext uri="{BB962C8B-B14F-4D97-AF65-F5344CB8AC3E}">
        <p14:creationId xmlns:p14="http://schemas.microsoft.com/office/powerpoint/2010/main" val="35342174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smtClean="0">
                <a:solidFill>
                  <a:schemeClr val="bg1"/>
                </a:solidFill>
              </a:rPr>
              <a:t>Appendices</a:t>
            </a:r>
          </a:p>
          <a:p>
            <a:pPr lvl="1">
              <a:buClr>
                <a:schemeClr val="bg1"/>
              </a:buClr>
            </a:pPr>
            <a:r>
              <a:rPr lang="en-GB" altLang="en-US" dirty="0" smtClean="0">
                <a:solidFill>
                  <a:schemeClr val="bg1"/>
                </a:solidFill>
              </a:rPr>
              <a:t>PDE option detail</a:t>
            </a:r>
          </a:p>
          <a:p>
            <a:pPr lvl="1">
              <a:buClr>
                <a:schemeClr val="bg1"/>
              </a:buClr>
            </a:pPr>
            <a:r>
              <a:rPr lang="en-GB" altLang="en-US" dirty="0" smtClean="0">
                <a:solidFill>
                  <a:schemeClr val="bg1"/>
                </a:solidFill>
              </a:rPr>
              <a:t>Quantitative modelling</a:t>
            </a:r>
          </a:p>
          <a:p>
            <a:pPr lvl="1">
              <a:buClr>
                <a:schemeClr val="bg1"/>
              </a:buClr>
            </a:pPr>
            <a:r>
              <a:rPr lang="en-GB" altLang="en-US" dirty="0">
                <a:solidFill>
                  <a:schemeClr val="bg1"/>
                </a:solidFill>
              </a:rPr>
              <a:t>Stakeholder </a:t>
            </a:r>
            <a:r>
              <a:rPr lang="en-GB" altLang="en-US" dirty="0" smtClean="0">
                <a:solidFill>
                  <a:schemeClr val="bg1"/>
                </a:solidFill>
              </a:rPr>
              <a:t>interviews</a:t>
            </a:r>
            <a:endParaRPr lang="en-GB" altLang="en-US" dirty="0">
              <a:solidFill>
                <a:schemeClr val="bg1"/>
              </a:solidFill>
            </a:endParaRPr>
          </a:p>
        </p:txBody>
      </p:sp>
      <p:sp>
        <p:nvSpPr>
          <p:cNvPr id="6" name="Rectangle 14"/>
          <p:cNvSpPr>
            <a:spLocks noChangeArrowheads="1"/>
          </p:cNvSpPr>
          <p:nvPr/>
        </p:nvSpPr>
        <p:spPr bwMode="ltGray">
          <a:xfrm>
            <a:off x="6227763" y="3909956"/>
            <a:ext cx="2881312" cy="324000"/>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1951880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3"/>
          <p:cNvSpPr>
            <a:spLocks noChangeArrowheads="1"/>
          </p:cNvSpPr>
          <p:nvPr/>
        </p:nvSpPr>
        <p:spPr bwMode="auto">
          <a:xfrm>
            <a:off x="4348715" y="1135741"/>
            <a:ext cx="4399499" cy="261499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74638" indent="-274638">
              <a:buClr>
                <a:schemeClr val="bg2"/>
              </a:buClr>
              <a:buFont typeface="Arial" charset="0"/>
              <a:buChar char="●"/>
            </a:pPr>
            <a:r>
              <a:rPr lang="en-GB" altLang="en-US" dirty="0"/>
              <a:t>Arguably, full modelling will provide the most accurate </a:t>
            </a:r>
            <a:r>
              <a:rPr lang="en-GB" altLang="en-US" dirty="0" smtClean="0"/>
              <a:t>future price estimates.</a:t>
            </a:r>
            <a:endParaRPr lang="en-GB" altLang="en-US" dirty="0"/>
          </a:p>
          <a:p>
            <a:pPr marL="274638" indent="-274638">
              <a:buClr>
                <a:schemeClr val="bg2"/>
              </a:buClr>
              <a:buFont typeface="Arial" charset="0"/>
              <a:buChar char="●"/>
            </a:pPr>
            <a:r>
              <a:rPr lang="en-GB" altLang="en-US" dirty="0"/>
              <a:t>However, </a:t>
            </a:r>
            <a:r>
              <a:rPr lang="en-GB" altLang="en-US" dirty="0" smtClean="0"/>
              <a:t>investors may be concerned about political influence over the modelled outputs and lack of transparency, potentially undermining </a:t>
            </a:r>
            <a:r>
              <a:rPr lang="en-GB" altLang="en-US" dirty="0"/>
              <a:t>investor confidence in </a:t>
            </a:r>
            <a:r>
              <a:rPr lang="en-GB" altLang="en-US" dirty="0" smtClean="0"/>
              <a:t>any PDC and the wider auction </a:t>
            </a:r>
            <a:r>
              <a:rPr lang="en-GB" altLang="en-US" dirty="0"/>
              <a:t>process.</a:t>
            </a:r>
          </a:p>
          <a:p>
            <a:pPr marL="274638" indent="-274638">
              <a:buClr>
                <a:schemeClr val="bg2"/>
              </a:buClr>
              <a:buFont typeface="Arial" charset="0"/>
              <a:buChar char="●"/>
            </a:pPr>
            <a:r>
              <a:rPr lang="en-GB" altLang="en-US" dirty="0"/>
              <a:t>Could have independent technical panel </a:t>
            </a:r>
            <a:r>
              <a:rPr lang="en-GB" altLang="en-US" dirty="0" smtClean="0"/>
              <a:t>or use a range of independent forecasts.</a:t>
            </a:r>
            <a:endParaRPr lang="en-GB" altLang="en-US" dirty="0"/>
          </a:p>
        </p:txBody>
      </p:sp>
      <p:sp>
        <p:nvSpPr>
          <p:cNvPr id="2" name="Title 1"/>
          <p:cNvSpPr>
            <a:spLocks noGrp="1"/>
          </p:cNvSpPr>
          <p:nvPr>
            <p:ph type="title"/>
          </p:nvPr>
        </p:nvSpPr>
        <p:spPr/>
        <p:txBody>
          <a:bodyPr/>
          <a:lstStyle/>
          <a:p>
            <a:r>
              <a:rPr lang="en-GB" dirty="0" smtClean="0"/>
              <a:t>DECC’s original consultation proposal involved full modelling of future prices</a:t>
            </a:r>
            <a:endParaRPr lang="en-GB" dirty="0"/>
          </a:p>
        </p:txBody>
      </p:sp>
      <p:graphicFrame>
        <p:nvGraphicFramePr>
          <p:cNvPr id="15" name="Chart 14"/>
          <p:cNvGraphicFramePr>
            <a:graphicFrameLocks/>
          </p:cNvGraphicFramePr>
          <p:nvPr>
            <p:extLst>
              <p:ext uri="{D42A27DB-BD31-4B8C-83A1-F6EECF244321}">
                <p14:modId xmlns:p14="http://schemas.microsoft.com/office/powerpoint/2010/main" val="3099653084"/>
              </p:ext>
            </p:extLst>
          </p:nvPr>
        </p:nvGraphicFramePr>
        <p:xfrm>
          <a:off x="825015" y="1665027"/>
          <a:ext cx="3419593" cy="172164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468312" y="1821243"/>
            <a:ext cx="369332" cy="830997"/>
          </a:xfrm>
          <a:prstGeom prst="rect">
            <a:avLst/>
          </a:prstGeom>
          <a:noFill/>
        </p:spPr>
        <p:txBody>
          <a:bodyPr vert="vert270" wrap="square" rtlCol="0">
            <a:spAutoFit/>
          </a:bodyPr>
          <a:lstStyle/>
          <a:p>
            <a:pPr algn="r"/>
            <a:r>
              <a:rPr lang="en-GB" sz="1200" dirty="0" smtClean="0"/>
              <a:t>£/kW</a:t>
            </a:r>
            <a:endParaRPr lang="en-GB" sz="1200" dirty="0"/>
          </a:p>
        </p:txBody>
      </p:sp>
      <p:sp>
        <p:nvSpPr>
          <p:cNvPr id="22" name="TextBox 21"/>
          <p:cNvSpPr txBox="1"/>
          <p:nvPr/>
        </p:nvSpPr>
        <p:spPr>
          <a:xfrm rot="5400000">
            <a:off x="2205292" y="2835911"/>
            <a:ext cx="369332" cy="1460310"/>
          </a:xfrm>
          <a:prstGeom prst="rect">
            <a:avLst/>
          </a:prstGeom>
          <a:noFill/>
        </p:spPr>
        <p:txBody>
          <a:bodyPr vert="vert270" wrap="square" rtlCol="0">
            <a:spAutoFit/>
          </a:bodyPr>
          <a:lstStyle/>
          <a:p>
            <a:pPr algn="ctr"/>
            <a:r>
              <a:rPr lang="en-GB" sz="1200" dirty="0" smtClean="0"/>
              <a:t>Delivery year</a:t>
            </a:r>
            <a:endParaRPr lang="en-GB" sz="1200" dirty="0"/>
          </a:p>
        </p:txBody>
      </p:sp>
      <p:sp>
        <p:nvSpPr>
          <p:cNvPr id="23" name="TextBox 22"/>
          <p:cNvSpPr txBox="1"/>
          <p:nvPr/>
        </p:nvSpPr>
        <p:spPr>
          <a:xfrm>
            <a:off x="768041" y="1187357"/>
            <a:ext cx="3496216" cy="584775"/>
          </a:xfrm>
          <a:prstGeom prst="rect">
            <a:avLst/>
          </a:prstGeom>
          <a:noFill/>
        </p:spPr>
        <p:txBody>
          <a:bodyPr wrap="square" rtlCol="0">
            <a:spAutoFit/>
          </a:bodyPr>
          <a:lstStyle/>
          <a:p>
            <a:pPr algn="ctr"/>
            <a:r>
              <a:rPr lang="en-GB" dirty="0" smtClean="0"/>
              <a:t>Forecast of capacity prices using the DDM</a:t>
            </a:r>
            <a:endParaRPr lang="en-GB" dirty="0"/>
          </a:p>
        </p:txBody>
      </p:sp>
      <p:sp>
        <p:nvSpPr>
          <p:cNvPr id="12" name="Text Box 7"/>
          <p:cNvSpPr txBox="1">
            <a:spLocks noChangeArrowheads="1"/>
          </p:cNvSpPr>
          <p:nvPr/>
        </p:nvSpPr>
        <p:spPr bwMode="auto">
          <a:xfrm>
            <a:off x="468313" y="3878934"/>
            <a:ext cx="8279902" cy="360000"/>
          </a:xfrm>
          <a:prstGeom prst="rect">
            <a:avLst/>
          </a:prstGeom>
          <a:solidFill>
            <a:schemeClr val="bg2"/>
          </a:solidFill>
          <a:ln w="9525">
            <a:solidFill>
              <a:schemeClr val="bg2"/>
            </a:solidFill>
            <a:miter lim="800000"/>
            <a:headEnd/>
            <a:tailEnd/>
          </a:ln>
          <a:effectLst>
            <a:outerShdw blurRad="50800" dist="38100" dir="2700000" algn="tl" rotWithShape="0">
              <a:prstClr val="black">
                <a:alpha val="40000"/>
              </a:prstClr>
            </a:outerShdw>
          </a:effectLst>
          <a:extLst/>
        </p:spPr>
        <p:txBody>
          <a:bodyPr anchor="ctr"/>
          <a:lstStyle>
            <a:defPPr>
              <a:defRPr lang="en-US"/>
            </a:defPPr>
            <a:lvl1pPr algn="ctr"/>
          </a:lstStyle>
          <a:p>
            <a:r>
              <a:rPr lang="en-GB" altLang="en-US" dirty="0" smtClean="0"/>
              <a:t>Endogeneity or Circularity</a:t>
            </a:r>
            <a:endParaRPr lang="en-GB" altLang="en-US" dirty="0"/>
          </a:p>
        </p:txBody>
      </p:sp>
      <p:sp>
        <p:nvSpPr>
          <p:cNvPr id="14" name="Rectangle 13"/>
          <p:cNvSpPr>
            <a:spLocks noChangeArrowheads="1"/>
          </p:cNvSpPr>
          <p:nvPr/>
        </p:nvSpPr>
        <p:spPr bwMode="auto">
          <a:xfrm>
            <a:off x="468313" y="4238934"/>
            <a:ext cx="8279902" cy="2017933"/>
          </a:xfrm>
          <a:prstGeom prst="rect">
            <a:avLst/>
          </a:prstGeom>
          <a:solidFill>
            <a:schemeClr val="bg1"/>
          </a:solidFill>
          <a:ln w="9525">
            <a:solidFill>
              <a:schemeClr val="bg2"/>
            </a:solidFill>
            <a:miter lim="800000"/>
            <a:headEnd/>
            <a:tailEnd/>
          </a:ln>
          <a:effectLst>
            <a:outerShdw blurRad="50800" dist="38100" dir="2700000" algn="tl" rotWithShape="0">
              <a:prstClr val="black">
                <a:alpha val="40000"/>
              </a:prstClr>
            </a:outerShdw>
          </a:effectLs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tabLst>
                <a:tab pos="7983538" algn="l"/>
              </a:tabLst>
            </a:pPr>
            <a:endParaRPr lang="en-GB" altLang="en-US" dirty="0"/>
          </a:p>
        </p:txBody>
      </p:sp>
      <p:graphicFrame>
        <p:nvGraphicFramePr>
          <p:cNvPr id="4" name="Diagram 3"/>
          <p:cNvGraphicFramePr/>
          <p:nvPr>
            <p:extLst>
              <p:ext uri="{D42A27DB-BD31-4B8C-83A1-F6EECF244321}">
                <p14:modId xmlns:p14="http://schemas.microsoft.com/office/powerpoint/2010/main" val="3976763037"/>
              </p:ext>
            </p:extLst>
          </p:nvPr>
        </p:nvGraphicFramePr>
        <p:xfrm>
          <a:off x="5904314" y="4238934"/>
          <a:ext cx="2843901" cy="2017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Rectangle 13"/>
          <p:cNvSpPr>
            <a:spLocks noChangeArrowheads="1"/>
          </p:cNvSpPr>
          <p:nvPr/>
        </p:nvSpPr>
        <p:spPr bwMode="auto">
          <a:xfrm>
            <a:off x="468314" y="4238934"/>
            <a:ext cx="5364000" cy="20179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accent2"/>
              </a:buClr>
            </a:pPr>
            <a:r>
              <a:rPr lang="en-GB" altLang="en-US" dirty="0" smtClean="0"/>
              <a:t>A further challenge associated with a modelled approach, and discussed in more detail later, is that the PDC itself affects the future prices on which it is based.</a:t>
            </a:r>
          </a:p>
          <a:p>
            <a:pPr>
              <a:buClr>
                <a:schemeClr val="accent2"/>
              </a:buClr>
            </a:pPr>
            <a:r>
              <a:rPr lang="en-GB" altLang="en-US" dirty="0" smtClean="0"/>
              <a:t>This endogeneity both complicates the task of generating reasonable estimates of future capacity prices and can contribute to real-world price instability.</a:t>
            </a:r>
            <a:endParaRPr lang="en-GB" altLang="en-US" dirty="0"/>
          </a:p>
        </p:txBody>
      </p:sp>
      <p:sp>
        <p:nvSpPr>
          <p:cNvPr id="20" name="Round Single Corner Rectangle 19"/>
          <p:cNvSpPr/>
          <p:nvPr/>
        </p:nvSpPr>
        <p:spPr bwMode="auto">
          <a:xfrm flipH="1" flipV="1">
            <a:off x="8820150" y="0"/>
            <a:ext cx="323850" cy="1800000"/>
          </a:xfrm>
          <a:prstGeom prst="round1Rect">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1" name="TextBox 20"/>
          <p:cNvSpPr txBox="1"/>
          <p:nvPr/>
        </p:nvSpPr>
        <p:spPr>
          <a:xfrm>
            <a:off x="8820000" y="0"/>
            <a:ext cx="324000" cy="1800000"/>
          </a:xfrm>
          <a:prstGeom prst="rect">
            <a:avLst/>
          </a:prstGeom>
          <a:noFill/>
        </p:spPr>
        <p:txBody>
          <a:bodyPr vert="vert270" wrap="square" lIns="90000" tIns="0" bIns="0" rtlCol="0" anchor="ctr">
            <a:noAutofit/>
          </a:bodyPr>
          <a:lstStyle/>
          <a:p>
            <a:pPr algn="ctr"/>
            <a:r>
              <a:rPr lang="en-GB" dirty="0" smtClean="0"/>
              <a:t>Future prices</a:t>
            </a:r>
            <a:endParaRPr lang="en-GB" dirty="0"/>
          </a:p>
        </p:txBody>
      </p:sp>
    </p:spTree>
    <p:extLst>
      <p:ext uri="{BB962C8B-B14F-4D97-AF65-F5344CB8AC3E}">
        <p14:creationId xmlns:p14="http://schemas.microsoft.com/office/powerpoint/2010/main" val="38457050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bwMode="auto">
          <a:xfrm>
            <a:off x="3444949" y="2299715"/>
            <a:ext cx="1055614" cy="432000"/>
          </a:xfrm>
          <a:prstGeom prst="wedgeRectCallout">
            <a:avLst>
              <a:gd name="adj1" fmla="val 65065"/>
              <a:gd name="adj2" fmla="val 36962"/>
            </a:avLst>
          </a:prstGeom>
          <a:solidFill>
            <a:schemeClr val="bg2"/>
          </a:solid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 name="Title 1"/>
          <p:cNvSpPr>
            <a:spLocks noGrp="1"/>
          </p:cNvSpPr>
          <p:nvPr>
            <p:ph type="title"/>
          </p:nvPr>
        </p:nvSpPr>
        <p:spPr/>
        <p:txBody>
          <a:bodyPr/>
          <a:lstStyle/>
          <a:p>
            <a:r>
              <a:rPr lang="en-GB" dirty="0" smtClean="0"/>
              <a:t>It may be possible to maintain the key insights of the modelling while enhancing transparency</a:t>
            </a:r>
            <a:endParaRPr lang="en-GB" dirty="0"/>
          </a:p>
        </p:txBody>
      </p:sp>
      <p:sp>
        <p:nvSpPr>
          <p:cNvPr id="14" name="Rectangle 13"/>
          <p:cNvSpPr>
            <a:spLocks noChangeArrowheads="1"/>
          </p:cNvSpPr>
          <p:nvPr/>
        </p:nvSpPr>
        <p:spPr bwMode="auto">
          <a:xfrm>
            <a:off x="468312" y="1162284"/>
            <a:ext cx="8279903" cy="1044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dirty="0" smtClean="0"/>
              <a:t>The examples below show how modelling of the volumes required in the capacity market can be combined with a relatively simple price rule to generate an approximate forward curve</a:t>
            </a:r>
            <a:r>
              <a:rPr lang="en-GB" altLang="en-US" dirty="0"/>
              <a:t>. Note </a:t>
            </a:r>
            <a:r>
              <a:rPr lang="en-GB" altLang="en-US" dirty="0" smtClean="0"/>
              <a:t>however that </a:t>
            </a:r>
            <a:r>
              <a:rPr lang="en-GB" altLang="en-US" dirty="0"/>
              <a:t>forecasting the need for new entry may itself be a complex modelling exercise, with limited transparency.</a:t>
            </a:r>
          </a:p>
          <a:p>
            <a:pPr marL="0" indent="0">
              <a:buNone/>
            </a:pPr>
            <a:endParaRPr lang="en-GB" altLang="en-US" dirty="0"/>
          </a:p>
        </p:txBody>
      </p:sp>
      <p:grpSp>
        <p:nvGrpSpPr>
          <p:cNvPr id="4" name="Group 3"/>
          <p:cNvGrpSpPr/>
          <p:nvPr/>
        </p:nvGrpSpPr>
        <p:grpSpPr>
          <a:xfrm>
            <a:off x="468313" y="2299715"/>
            <a:ext cx="4032250" cy="2232000"/>
            <a:chOff x="468313" y="2122519"/>
            <a:chExt cx="4032250" cy="2232000"/>
          </a:xfrm>
        </p:grpSpPr>
        <p:sp>
          <p:nvSpPr>
            <p:cNvPr id="17" name="Text Box 6"/>
            <p:cNvSpPr txBox="1">
              <a:spLocks noChangeArrowheads="1"/>
            </p:cNvSpPr>
            <p:nvPr/>
          </p:nvSpPr>
          <p:spPr bwMode="auto">
            <a:xfrm>
              <a:off x="468313" y="2122519"/>
              <a:ext cx="4032250" cy="432000"/>
            </a:xfrm>
            <a:prstGeom prst="rect">
              <a:avLst/>
            </a:prstGeom>
            <a:solidFill>
              <a:schemeClr val="bg2"/>
            </a:solidFill>
            <a:ln w="9525">
              <a:solidFill>
                <a:schemeClr val="accent2"/>
              </a:solidFill>
              <a:miter lim="800000"/>
              <a:headEnd/>
              <a:tailEnd/>
            </a:ln>
            <a:effectLst/>
            <a:extLst/>
          </p:spPr>
          <p:txBody>
            <a:bodyPr anchor="ctr"/>
            <a:lstStyle>
              <a:defPPr>
                <a:defRPr lang="en-US"/>
              </a:defPPr>
              <a:lvl1pPr algn="ctr"/>
            </a:lstStyle>
            <a:p>
              <a:r>
                <a:rPr lang="en-GB" dirty="0"/>
                <a:t>Weighted average long-term price</a:t>
              </a:r>
            </a:p>
          </p:txBody>
        </p:sp>
        <p:sp>
          <p:nvSpPr>
            <p:cNvPr id="18" name="Rectangle 13"/>
            <p:cNvSpPr>
              <a:spLocks noChangeArrowheads="1"/>
            </p:cNvSpPr>
            <p:nvPr/>
          </p:nvSpPr>
          <p:spPr bwMode="auto">
            <a:xfrm>
              <a:off x="468313" y="2554519"/>
              <a:ext cx="4032250" cy="18000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dirty="0"/>
                <a:t>The forward price is the weighted average of </a:t>
              </a:r>
              <a:r>
                <a:rPr lang="en-GB" altLang="en-US" dirty="0" smtClean="0"/>
                <a:t>two prices: a </a:t>
              </a:r>
              <a:r>
                <a:rPr lang="en-GB" altLang="en-US" dirty="0"/>
                <a:t>typical </a:t>
              </a:r>
              <a:r>
                <a:rPr lang="en-GB" altLang="en-US" dirty="0" smtClean="0"/>
                <a:t>“new entry” price (</a:t>
              </a:r>
              <a:r>
                <a:rPr lang="en-GB" altLang="en-US" dirty="0"/>
                <a:t>e.g. net CONE</a:t>
              </a:r>
              <a:r>
                <a:rPr lang="en-GB" altLang="en-US" dirty="0" smtClean="0"/>
                <a:t>), </a:t>
              </a:r>
              <a:r>
                <a:rPr lang="en-GB" altLang="en-US" dirty="0"/>
                <a:t>and </a:t>
              </a:r>
              <a:r>
                <a:rPr lang="en-GB" altLang="en-US" dirty="0" smtClean="0"/>
                <a:t>a typical “no new entry” price (</a:t>
              </a:r>
              <a:r>
                <a:rPr lang="en-GB" altLang="en-US" dirty="0"/>
                <a:t>e.g. </a:t>
              </a:r>
              <a:r>
                <a:rPr lang="en-GB" altLang="en-US" dirty="0" smtClean="0"/>
                <a:t>price-taker </a:t>
              </a:r>
              <a:r>
                <a:rPr lang="en-GB" altLang="en-US" dirty="0"/>
                <a:t>threshold</a:t>
              </a:r>
              <a:r>
                <a:rPr lang="en-GB" altLang="en-US" dirty="0" smtClean="0"/>
                <a:t>).  The more years where new capacity is expected, the greater the weighting for the “new entry” price and vice versa.</a:t>
              </a:r>
              <a:endParaRPr lang="en-GB" altLang="en-US" dirty="0"/>
            </a:p>
          </p:txBody>
        </p:sp>
      </p:grpSp>
      <p:grpSp>
        <p:nvGrpSpPr>
          <p:cNvPr id="3" name="Group 2"/>
          <p:cNvGrpSpPr/>
          <p:nvPr/>
        </p:nvGrpSpPr>
        <p:grpSpPr>
          <a:xfrm>
            <a:off x="468313" y="4625145"/>
            <a:ext cx="4032250" cy="1654477"/>
            <a:chOff x="468313" y="4652441"/>
            <a:chExt cx="4032250" cy="1654477"/>
          </a:xfrm>
        </p:grpSpPr>
        <p:sp>
          <p:nvSpPr>
            <p:cNvPr id="26" name="Text Box 6"/>
            <p:cNvSpPr txBox="1">
              <a:spLocks noChangeArrowheads="1"/>
            </p:cNvSpPr>
            <p:nvPr/>
          </p:nvSpPr>
          <p:spPr bwMode="auto">
            <a:xfrm>
              <a:off x="468313" y="4652441"/>
              <a:ext cx="4032250" cy="432000"/>
            </a:xfrm>
            <a:prstGeom prst="rect">
              <a:avLst/>
            </a:prstGeom>
            <a:solidFill>
              <a:schemeClr val="bg2"/>
            </a:solidFill>
            <a:ln w="9525">
              <a:solidFill>
                <a:schemeClr val="accent2"/>
              </a:solidFill>
              <a:miter lim="800000"/>
              <a:headEnd/>
              <a:tailEnd/>
            </a:ln>
            <a:effectLst/>
            <a:extLst/>
          </p:spPr>
          <p:txBody>
            <a:bodyPr anchor="ctr"/>
            <a:lstStyle>
              <a:defPPr>
                <a:defRPr lang="en-US"/>
              </a:defPPr>
              <a:lvl1pPr algn="ctr"/>
            </a:lstStyle>
            <a:p>
              <a:r>
                <a:rPr lang="en-GB" dirty="0"/>
                <a:t>Increment/decrement to net CONE</a:t>
              </a:r>
            </a:p>
          </p:txBody>
        </p:sp>
        <p:sp>
          <p:nvSpPr>
            <p:cNvPr id="27" name="Rectangle 13"/>
            <p:cNvSpPr>
              <a:spLocks noChangeArrowheads="1"/>
            </p:cNvSpPr>
            <p:nvPr/>
          </p:nvSpPr>
          <p:spPr bwMode="auto">
            <a:xfrm>
              <a:off x="468313" y="5084441"/>
              <a:ext cx="4032250" cy="1222477"/>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dirty="0"/>
                <a:t>The forward price is based on a fixed increment/decrement to net CONE based on whether new entry is expected </a:t>
              </a:r>
              <a:r>
                <a:rPr lang="en-GB" altLang="en-US" dirty="0" smtClean="0"/>
                <a:t>or </a:t>
              </a:r>
              <a:r>
                <a:rPr lang="en-GB" altLang="en-US" dirty="0"/>
                <a:t>not</a:t>
              </a:r>
              <a:r>
                <a:rPr lang="en-GB" altLang="en-US" dirty="0" smtClean="0"/>
                <a:t>.</a:t>
              </a:r>
              <a:endParaRPr lang="en-GB" altLang="en-US" dirty="0"/>
            </a:p>
          </p:txBody>
        </p:sp>
      </p:grpSp>
      <p:graphicFrame>
        <p:nvGraphicFramePr>
          <p:cNvPr id="31" name="Chart 30"/>
          <p:cNvGraphicFramePr>
            <a:graphicFrameLocks noGrp="1"/>
          </p:cNvGraphicFramePr>
          <p:nvPr>
            <p:extLst>
              <p:ext uri="{D42A27DB-BD31-4B8C-83A1-F6EECF244321}">
                <p14:modId xmlns:p14="http://schemas.microsoft.com/office/powerpoint/2010/main" val="274085684"/>
              </p:ext>
            </p:extLst>
          </p:nvPr>
        </p:nvGraphicFramePr>
        <p:xfrm>
          <a:off x="4703960" y="2206284"/>
          <a:ext cx="2857062" cy="2019936"/>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Box 32"/>
          <p:cNvSpPr txBox="1"/>
          <p:nvPr/>
        </p:nvSpPr>
        <p:spPr>
          <a:xfrm>
            <a:off x="4816007" y="2218039"/>
            <a:ext cx="338554" cy="830997"/>
          </a:xfrm>
          <a:prstGeom prst="rect">
            <a:avLst/>
          </a:prstGeom>
          <a:noFill/>
        </p:spPr>
        <p:txBody>
          <a:bodyPr vert="vert270" wrap="square" rtlCol="0">
            <a:spAutoFit/>
          </a:bodyPr>
          <a:lstStyle/>
          <a:p>
            <a:pPr algn="r"/>
            <a:r>
              <a:rPr lang="en-GB" sz="1000" b="1" dirty="0" smtClean="0"/>
              <a:t>£/kW</a:t>
            </a:r>
            <a:endParaRPr lang="en-GB" sz="1000" b="1" dirty="0"/>
          </a:p>
        </p:txBody>
      </p:sp>
      <p:sp>
        <p:nvSpPr>
          <p:cNvPr id="34" name="TextBox 33"/>
          <p:cNvSpPr txBox="1"/>
          <p:nvPr/>
        </p:nvSpPr>
        <p:spPr>
          <a:xfrm rot="5400000">
            <a:off x="6755380" y="3015993"/>
            <a:ext cx="369332" cy="1460310"/>
          </a:xfrm>
          <a:prstGeom prst="rect">
            <a:avLst/>
          </a:prstGeom>
          <a:noFill/>
        </p:spPr>
        <p:txBody>
          <a:bodyPr vert="vert270" wrap="square" rtlCol="0">
            <a:spAutoFit/>
          </a:bodyPr>
          <a:lstStyle/>
          <a:p>
            <a:pPr algn="ctr"/>
            <a:r>
              <a:rPr lang="en-GB" sz="1200" dirty="0" smtClean="0"/>
              <a:t>Delivery year</a:t>
            </a:r>
            <a:endParaRPr lang="en-GB" sz="1200" dirty="0"/>
          </a:p>
        </p:txBody>
      </p:sp>
      <p:graphicFrame>
        <p:nvGraphicFramePr>
          <p:cNvPr id="36" name="Chart 35"/>
          <p:cNvGraphicFramePr>
            <a:graphicFrameLocks noGrp="1"/>
          </p:cNvGraphicFramePr>
          <p:nvPr>
            <p:extLst>
              <p:ext uri="{D42A27DB-BD31-4B8C-83A1-F6EECF244321}">
                <p14:modId xmlns:p14="http://schemas.microsoft.com/office/powerpoint/2010/main" val="2758269041"/>
              </p:ext>
            </p:extLst>
          </p:nvPr>
        </p:nvGraphicFramePr>
        <p:xfrm>
          <a:off x="4703959" y="4392685"/>
          <a:ext cx="2843416" cy="1912339"/>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p:cNvSpPr txBox="1"/>
          <p:nvPr/>
        </p:nvSpPr>
        <p:spPr>
          <a:xfrm>
            <a:off x="4816007" y="4344609"/>
            <a:ext cx="338554" cy="830997"/>
          </a:xfrm>
          <a:prstGeom prst="rect">
            <a:avLst/>
          </a:prstGeom>
          <a:noFill/>
        </p:spPr>
        <p:txBody>
          <a:bodyPr vert="vert270" wrap="square" rtlCol="0">
            <a:spAutoFit/>
          </a:bodyPr>
          <a:lstStyle/>
          <a:p>
            <a:pPr algn="r"/>
            <a:r>
              <a:rPr lang="en-GB" sz="1000" b="1" dirty="0" smtClean="0"/>
              <a:t>£/kW</a:t>
            </a:r>
            <a:endParaRPr lang="en-GB" sz="1000" b="1" dirty="0"/>
          </a:p>
        </p:txBody>
      </p:sp>
      <p:sp>
        <p:nvSpPr>
          <p:cNvPr id="38" name="TextBox 37"/>
          <p:cNvSpPr txBox="1"/>
          <p:nvPr/>
        </p:nvSpPr>
        <p:spPr>
          <a:xfrm rot="5400000">
            <a:off x="6755380" y="5174451"/>
            <a:ext cx="369332" cy="1460310"/>
          </a:xfrm>
          <a:prstGeom prst="rect">
            <a:avLst/>
          </a:prstGeom>
          <a:noFill/>
        </p:spPr>
        <p:txBody>
          <a:bodyPr vert="vert270" wrap="square" rtlCol="0">
            <a:spAutoFit/>
          </a:bodyPr>
          <a:lstStyle/>
          <a:p>
            <a:pPr algn="ctr"/>
            <a:r>
              <a:rPr lang="en-GB" sz="1200" dirty="0" smtClean="0"/>
              <a:t>Delivery year</a:t>
            </a:r>
            <a:endParaRPr lang="en-GB" sz="1200" dirty="0"/>
          </a:p>
        </p:txBody>
      </p:sp>
      <p:sp>
        <p:nvSpPr>
          <p:cNvPr id="39" name="Rectangular Callout 38"/>
          <p:cNvSpPr/>
          <p:nvPr/>
        </p:nvSpPr>
        <p:spPr bwMode="auto">
          <a:xfrm>
            <a:off x="7561018" y="2393842"/>
            <a:ext cx="1152000" cy="1224000"/>
          </a:xfrm>
          <a:prstGeom prst="wedgeRectCallout">
            <a:avLst>
              <a:gd name="adj1" fmla="val -60893"/>
              <a:gd name="adj2" fmla="val -11190"/>
            </a:avLst>
          </a:prstGeom>
          <a:solidFill>
            <a:srgbClr val="A5ACAF"/>
          </a:solidFill>
          <a:ln w="9525" cap="flat" cmpd="sng" algn="ctr">
            <a:solidFill>
              <a:srgbClr val="A5ACA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r>
              <a:rPr lang="en-GB" sz="1200" dirty="0" smtClean="0"/>
              <a:t>Are </a:t>
            </a:r>
            <a:r>
              <a:rPr kumimoji="0" lang="en-GB" sz="1200" i="0" u="none" strike="noStrike" cap="none" normalizeH="0" baseline="0" dirty="0" smtClean="0">
                <a:ln>
                  <a:noFill/>
                </a:ln>
                <a:solidFill>
                  <a:schemeClr val="tx1"/>
                </a:solidFill>
                <a:effectLst/>
              </a:rPr>
              <a:t>net CONE and the price taker threshold </a:t>
            </a:r>
            <a:r>
              <a:rPr kumimoji="0" lang="en-GB" sz="1200" i="0" u="none" strike="noStrike" cap="none" normalizeH="0" dirty="0" smtClean="0">
                <a:ln>
                  <a:noFill/>
                </a:ln>
                <a:solidFill>
                  <a:schemeClr val="tx1"/>
                </a:solidFill>
                <a:effectLst/>
              </a:rPr>
              <a:t>the right assumptions?</a:t>
            </a:r>
            <a:endParaRPr kumimoji="0" lang="en-GB" sz="1200" i="0" u="none" strike="noStrike" cap="none" normalizeH="0" baseline="0" dirty="0" smtClean="0">
              <a:ln>
                <a:noFill/>
              </a:ln>
              <a:solidFill>
                <a:schemeClr val="tx1"/>
              </a:solidFill>
              <a:effectLst/>
            </a:endParaRPr>
          </a:p>
        </p:txBody>
      </p:sp>
      <p:sp>
        <p:nvSpPr>
          <p:cNvPr id="40" name="Rectangular Callout 39"/>
          <p:cNvSpPr/>
          <p:nvPr/>
        </p:nvSpPr>
        <p:spPr bwMode="auto">
          <a:xfrm>
            <a:off x="7607771" y="4903408"/>
            <a:ext cx="1152000" cy="1294191"/>
          </a:xfrm>
          <a:prstGeom prst="wedgeRectCallout">
            <a:avLst>
              <a:gd name="adj1" fmla="val -89107"/>
              <a:gd name="adj2" fmla="val -36572"/>
            </a:avLst>
          </a:prstGeom>
          <a:solidFill>
            <a:srgbClr val="A5ACAF"/>
          </a:solidFill>
          <a:ln w="9525" cap="flat" cmpd="sng" algn="ctr">
            <a:solidFill>
              <a:srgbClr val="A5ACA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r>
              <a:rPr lang="en-GB" sz="1200" dirty="0" smtClean="0"/>
              <a:t>Levels could converge over time to reflect greater uncertainty over marginal plant.</a:t>
            </a:r>
            <a:endParaRPr lang="en-GB" sz="1200" dirty="0"/>
          </a:p>
        </p:txBody>
      </p:sp>
      <p:sp>
        <p:nvSpPr>
          <p:cNvPr id="21" name="Rectangular Callout 20"/>
          <p:cNvSpPr/>
          <p:nvPr/>
        </p:nvSpPr>
        <p:spPr bwMode="auto">
          <a:xfrm>
            <a:off x="5154561" y="4320365"/>
            <a:ext cx="1505079" cy="369318"/>
          </a:xfrm>
          <a:prstGeom prst="wedgeRectCallout">
            <a:avLst>
              <a:gd name="adj1" fmla="val 24672"/>
              <a:gd name="adj2" fmla="val 65601"/>
            </a:avLst>
          </a:prstGeom>
          <a:solidFill>
            <a:srgbClr val="A5ACAF"/>
          </a:solidFill>
          <a:ln w="9525" cap="flat" cmpd="sng" algn="ctr">
            <a:solidFill>
              <a:srgbClr val="A5ACA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r>
              <a:rPr lang="en-GB" sz="1200" dirty="0" smtClean="0"/>
              <a:t>Any number of levels could be set.</a:t>
            </a:r>
            <a:endParaRPr lang="en-GB" sz="1200" dirty="0"/>
          </a:p>
        </p:txBody>
      </p:sp>
      <p:sp>
        <p:nvSpPr>
          <p:cNvPr id="22" name="Rectangular Callout 21"/>
          <p:cNvSpPr/>
          <p:nvPr/>
        </p:nvSpPr>
        <p:spPr bwMode="auto">
          <a:xfrm>
            <a:off x="7059674" y="4320365"/>
            <a:ext cx="1505079" cy="369318"/>
          </a:xfrm>
          <a:prstGeom prst="wedgeRectCallout">
            <a:avLst>
              <a:gd name="adj1" fmla="val -33832"/>
              <a:gd name="adj2" fmla="val 67893"/>
            </a:avLst>
          </a:prstGeom>
          <a:solidFill>
            <a:srgbClr val="A5ACAF"/>
          </a:solidFill>
          <a:ln w="9525" cap="flat" cmpd="sng" algn="ctr">
            <a:solidFill>
              <a:srgbClr val="A5ACA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r>
              <a:rPr lang="en-GB" sz="1200" dirty="0" smtClean="0"/>
              <a:t>How would the levels be set?</a:t>
            </a:r>
            <a:endParaRPr lang="en-GB" sz="1200" dirty="0"/>
          </a:p>
        </p:txBody>
      </p:sp>
      <p:sp>
        <p:nvSpPr>
          <p:cNvPr id="28" name="TextBox 27"/>
          <p:cNvSpPr txBox="1"/>
          <p:nvPr/>
        </p:nvSpPr>
        <p:spPr>
          <a:xfrm>
            <a:off x="8766707" y="0"/>
            <a:ext cx="430887" cy="1800000"/>
          </a:xfrm>
          <a:prstGeom prst="rect">
            <a:avLst/>
          </a:prstGeom>
          <a:noFill/>
        </p:spPr>
        <p:txBody>
          <a:bodyPr vert="vert270" wrap="square" tIns="0" bIns="0" rtlCol="0" anchor="ctr">
            <a:spAutoFit/>
          </a:bodyPr>
          <a:lstStyle/>
          <a:p>
            <a:pPr algn="ctr"/>
            <a:r>
              <a:rPr lang="en-GB" dirty="0" smtClean="0">
                <a:solidFill>
                  <a:schemeClr val="bg1"/>
                </a:solidFill>
              </a:rPr>
              <a:t>Future prices</a:t>
            </a:r>
            <a:endParaRPr lang="en-GB" dirty="0">
              <a:solidFill>
                <a:schemeClr val="bg1"/>
              </a:solidFill>
            </a:endParaRPr>
          </a:p>
        </p:txBody>
      </p:sp>
      <p:sp>
        <p:nvSpPr>
          <p:cNvPr id="41" name="Round Single Corner Rectangle 40"/>
          <p:cNvSpPr/>
          <p:nvPr/>
        </p:nvSpPr>
        <p:spPr bwMode="auto">
          <a:xfrm flipH="1" flipV="1">
            <a:off x="8820150" y="0"/>
            <a:ext cx="323850" cy="1800000"/>
          </a:xfrm>
          <a:prstGeom prst="round1Rect">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42" name="TextBox 41"/>
          <p:cNvSpPr txBox="1"/>
          <p:nvPr/>
        </p:nvSpPr>
        <p:spPr>
          <a:xfrm>
            <a:off x="8820000" y="0"/>
            <a:ext cx="324000" cy="1800000"/>
          </a:xfrm>
          <a:prstGeom prst="rect">
            <a:avLst/>
          </a:prstGeom>
          <a:noFill/>
        </p:spPr>
        <p:txBody>
          <a:bodyPr vert="vert270" wrap="square" lIns="90000" tIns="0" bIns="0" rtlCol="0" anchor="ctr">
            <a:noAutofit/>
          </a:bodyPr>
          <a:lstStyle/>
          <a:p>
            <a:pPr algn="ctr"/>
            <a:r>
              <a:rPr lang="en-GB" dirty="0" smtClean="0"/>
              <a:t>Future prices</a:t>
            </a:r>
            <a:endParaRPr lang="en-GB" dirty="0"/>
          </a:p>
        </p:txBody>
      </p:sp>
      <p:sp>
        <p:nvSpPr>
          <p:cNvPr id="32" name="Rectangular Callout 31"/>
          <p:cNvSpPr/>
          <p:nvPr/>
        </p:nvSpPr>
        <p:spPr bwMode="auto">
          <a:xfrm>
            <a:off x="3444949" y="4625145"/>
            <a:ext cx="1055614" cy="432000"/>
          </a:xfrm>
          <a:prstGeom prst="wedgeRectCallout">
            <a:avLst>
              <a:gd name="adj1" fmla="val 65065"/>
              <a:gd name="adj2" fmla="val 19733"/>
            </a:avLst>
          </a:prstGeom>
          <a:solidFill>
            <a:schemeClr val="bg2"/>
          </a:solid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34836502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Alternatively, we could dispense with modelled inputs entirely and simply use a rule to generate prices</a:t>
            </a:r>
            <a:endParaRPr lang="en-GB" dirty="0"/>
          </a:p>
        </p:txBody>
      </p:sp>
      <p:sp>
        <p:nvSpPr>
          <p:cNvPr id="14" name="Rectangle 13"/>
          <p:cNvSpPr>
            <a:spLocks noChangeArrowheads="1"/>
          </p:cNvSpPr>
          <p:nvPr/>
        </p:nvSpPr>
        <p:spPr bwMode="auto">
          <a:xfrm>
            <a:off x="468312" y="1162284"/>
            <a:ext cx="8279903" cy="936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74638" indent="-274638">
              <a:buClr>
                <a:schemeClr val="bg2"/>
              </a:buClr>
              <a:buFont typeface="Arial" charset="0"/>
              <a:buChar char="●"/>
            </a:pPr>
            <a:r>
              <a:rPr lang="en-GB" altLang="en-US" dirty="0"/>
              <a:t>This is the simplest approach and consequently the most transparent.</a:t>
            </a:r>
          </a:p>
          <a:p>
            <a:pPr marL="274638" indent="-274638">
              <a:buClr>
                <a:schemeClr val="bg2"/>
              </a:buClr>
              <a:buFont typeface="Arial" charset="0"/>
              <a:buChar char="●"/>
            </a:pPr>
            <a:r>
              <a:rPr lang="en-GB" altLang="en-US" dirty="0"/>
              <a:t>However, our ‘estimates’ of future prices may cease to provide a meaningful basis on which to trade-off fixed prices today against future auction outcomes.</a:t>
            </a:r>
          </a:p>
        </p:txBody>
      </p:sp>
      <p:sp>
        <p:nvSpPr>
          <p:cNvPr id="21" name="Rectangle 20"/>
          <p:cNvSpPr>
            <a:spLocks noChangeArrowheads="1"/>
          </p:cNvSpPr>
          <p:nvPr/>
        </p:nvSpPr>
        <p:spPr bwMode="auto">
          <a:xfrm>
            <a:off x="468312" y="2265529"/>
            <a:ext cx="3489539" cy="3276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Clr>
                <a:schemeClr val="bg2"/>
              </a:buClr>
            </a:pPr>
            <a:r>
              <a:rPr lang="en-GB" altLang="en-US" dirty="0"/>
              <a:t>Potential prices on which to base a ‘rule of thumb’ include:</a:t>
            </a:r>
          </a:p>
          <a:p>
            <a:pPr marL="274638" indent="-274638">
              <a:buClr>
                <a:schemeClr val="bg2"/>
              </a:buClr>
              <a:buFont typeface="Arial" charset="0"/>
              <a:buChar char="●"/>
            </a:pPr>
            <a:r>
              <a:rPr lang="en-GB" altLang="en-US" dirty="0"/>
              <a:t>The current estimate of net CONE,</a:t>
            </a:r>
          </a:p>
          <a:p>
            <a:pPr marL="274638" indent="-274638">
              <a:buClr>
                <a:schemeClr val="bg2"/>
              </a:buClr>
              <a:buFont typeface="Arial" charset="0"/>
              <a:buChar char="●"/>
            </a:pPr>
            <a:r>
              <a:rPr lang="en-GB" altLang="en-US" dirty="0"/>
              <a:t>The price taker threshold,</a:t>
            </a:r>
          </a:p>
          <a:p>
            <a:pPr marL="274638" indent="-274638">
              <a:buClr>
                <a:schemeClr val="bg2"/>
              </a:buClr>
              <a:buFont typeface="Arial" charset="0"/>
              <a:buChar char="●"/>
            </a:pPr>
            <a:r>
              <a:rPr lang="en-GB" altLang="en-US" dirty="0"/>
              <a:t>Previous auction clearing prices (in which new build clears),</a:t>
            </a:r>
          </a:p>
          <a:p>
            <a:pPr marL="274638" indent="-274638">
              <a:buClr>
                <a:schemeClr val="bg2"/>
              </a:buClr>
              <a:buFont typeface="Arial" charset="0"/>
              <a:buChar char="●"/>
            </a:pPr>
            <a:r>
              <a:rPr lang="en-GB" altLang="en-US" dirty="0"/>
              <a:t>Average historic clearing prices, and</a:t>
            </a:r>
          </a:p>
          <a:p>
            <a:pPr marL="274638" indent="-274638">
              <a:buClr>
                <a:schemeClr val="bg2"/>
              </a:buClr>
              <a:buFont typeface="Arial" charset="0"/>
              <a:buChar char="●"/>
            </a:pPr>
            <a:r>
              <a:rPr lang="en-GB" altLang="en-US" dirty="0"/>
              <a:t>Previous bids </a:t>
            </a:r>
            <a:r>
              <a:rPr lang="en-GB" altLang="en-US" dirty="0" smtClean="0"/>
              <a:t>from existing plants and new build bidders.</a:t>
            </a:r>
            <a:endParaRPr lang="en-GB" altLang="en-US" dirty="0"/>
          </a:p>
        </p:txBody>
      </p:sp>
      <p:graphicFrame>
        <p:nvGraphicFramePr>
          <p:cNvPr id="22" name="Chart 21"/>
          <p:cNvGraphicFramePr>
            <a:graphicFrameLocks noGrp="1"/>
          </p:cNvGraphicFramePr>
          <p:nvPr>
            <p:extLst>
              <p:ext uri="{D42A27DB-BD31-4B8C-83A1-F6EECF244321}">
                <p14:modId xmlns:p14="http://schemas.microsoft.com/office/powerpoint/2010/main" val="947203197"/>
              </p:ext>
            </p:extLst>
          </p:nvPr>
        </p:nvGraphicFramePr>
        <p:xfrm>
          <a:off x="4462818" y="2265529"/>
          <a:ext cx="4285396" cy="2770496"/>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4157043" y="2238233"/>
            <a:ext cx="369332" cy="830997"/>
          </a:xfrm>
          <a:prstGeom prst="rect">
            <a:avLst/>
          </a:prstGeom>
          <a:noFill/>
        </p:spPr>
        <p:txBody>
          <a:bodyPr vert="vert270" wrap="square" rtlCol="0">
            <a:spAutoFit/>
          </a:bodyPr>
          <a:lstStyle/>
          <a:p>
            <a:pPr algn="r"/>
            <a:r>
              <a:rPr lang="en-GB" sz="1200" dirty="0" smtClean="0"/>
              <a:t>£/kW</a:t>
            </a:r>
            <a:endParaRPr lang="en-GB" sz="1200" dirty="0"/>
          </a:p>
        </p:txBody>
      </p:sp>
      <p:sp>
        <p:nvSpPr>
          <p:cNvPr id="24" name="TextBox 23"/>
          <p:cNvSpPr txBox="1"/>
          <p:nvPr/>
        </p:nvSpPr>
        <p:spPr>
          <a:xfrm rot="5400000">
            <a:off x="6420850" y="4408974"/>
            <a:ext cx="369332" cy="1460310"/>
          </a:xfrm>
          <a:prstGeom prst="rect">
            <a:avLst/>
          </a:prstGeom>
          <a:noFill/>
        </p:spPr>
        <p:txBody>
          <a:bodyPr vert="vert270" wrap="square" rtlCol="0">
            <a:spAutoFit/>
          </a:bodyPr>
          <a:lstStyle/>
          <a:p>
            <a:pPr algn="ctr"/>
            <a:r>
              <a:rPr lang="en-GB" sz="1200" dirty="0" smtClean="0"/>
              <a:t>Delivery year</a:t>
            </a:r>
            <a:endParaRPr lang="en-GB" sz="1200" dirty="0"/>
          </a:p>
        </p:txBody>
      </p:sp>
      <p:sp>
        <p:nvSpPr>
          <p:cNvPr id="19" name="Round Single Corner Rectangle 18"/>
          <p:cNvSpPr/>
          <p:nvPr/>
        </p:nvSpPr>
        <p:spPr bwMode="auto">
          <a:xfrm flipH="1" flipV="1">
            <a:off x="8820150" y="0"/>
            <a:ext cx="323850" cy="1800000"/>
          </a:xfrm>
          <a:prstGeom prst="round1Rect">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0" name="TextBox 19"/>
          <p:cNvSpPr txBox="1"/>
          <p:nvPr/>
        </p:nvSpPr>
        <p:spPr>
          <a:xfrm>
            <a:off x="8820000" y="0"/>
            <a:ext cx="324000" cy="1800000"/>
          </a:xfrm>
          <a:prstGeom prst="rect">
            <a:avLst/>
          </a:prstGeom>
          <a:noFill/>
        </p:spPr>
        <p:txBody>
          <a:bodyPr vert="vert270" wrap="square" lIns="90000" tIns="0" bIns="0" rtlCol="0" anchor="ctr">
            <a:noAutofit/>
          </a:bodyPr>
          <a:lstStyle/>
          <a:p>
            <a:pPr algn="ctr"/>
            <a:r>
              <a:rPr lang="en-GB" dirty="0" smtClean="0"/>
              <a:t>Future prices</a:t>
            </a:r>
            <a:endParaRPr lang="en-GB" dirty="0"/>
          </a:p>
        </p:txBody>
      </p:sp>
    </p:spTree>
    <p:extLst>
      <p:ext uri="{BB962C8B-B14F-4D97-AF65-F5344CB8AC3E}">
        <p14:creationId xmlns:p14="http://schemas.microsoft.com/office/powerpoint/2010/main" val="2971128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smtClean="0">
                <a:solidFill>
                  <a:schemeClr val="bg1"/>
                </a:solidFill>
              </a:rPr>
              <a:t>Background</a:t>
            </a:r>
          </a:p>
          <a:p>
            <a:pPr>
              <a:buClr>
                <a:schemeClr val="bg1"/>
              </a:buClr>
            </a:pPr>
            <a:r>
              <a:rPr lang="en-GB" altLang="en-US" dirty="0" smtClean="0">
                <a:solidFill>
                  <a:schemeClr val="bg1"/>
                </a:solidFill>
              </a:rPr>
              <a:t>Project objectives</a:t>
            </a:r>
          </a:p>
          <a:p>
            <a:pPr>
              <a:buClr>
                <a:schemeClr val="bg1"/>
              </a:buClr>
            </a:pPr>
            <a:r>
              <a:rPr lang="en-GB" altLang="en-US" dirty="0" smtClean="0">
                <a:solidFill>
                  <a:schemeClr val="bg1"/>
                </a:solidFill>
              </a:rPr>
              <a:t>Option development</a:t>
            </a:r>
          </a:p>
          <a:p>
            <a:pPr>
              <a:buClr>
                <a:schemeClr val="bg1"/>
              </a:buClr>
            </a:pPr>
            <a:r>
              <a:rPr lang="en-GB" altLang="en-US" dirty="0" smtClean="0">
                <a:solidFill>
                  <a:schemeClr val="bg1"/>
                </a:solidFill>
              </a:rPr>
              <a:t>Fundamental challenges</a:t>
            </a:r>
          </a:p>
          <a:p>
            <a:pPr>
              <a:buClr>
                <a:schemeClr val="bg1"/>
              </a:buClr>
            </a:pPr>
            <a:r>
              <a:rPr lang="en-GB" altLang="en-US" dirty="0" smtClean="0">
                <a:solidFill>
                  <a:schemeClr val="bg1"/>
                </a:solidFill>
              </a:rPr>
              <a:t>Evaluation</a:t>
            </a:r>
            <a:endParaRPr lang="en-GB" altLang="en-US" dirty="0">
              <a:solidFill>
                <a:schemeClr val="bg1"/>
              </a:solidFill>
            </a:endParaRPr>
          </a:p>
          <a:p>
            <a:pPr>
              <a:buClr>
                <a:schemeClr val="bg1"/>
              </a:buClr>
            </a:pPr>
            <a:r>
              <a:rPr lang="en-GB" altLang="en-US" dirty="0" smtClean="0">
                <a:solidFill>
                  <a:schemeClr val="bg1"/>
                </a:solidFill>
              </a:rPr>
              <a:t>Conclusion</a:t>
            </a:r>
          </a:p>
          <a:p>
            <a:pPr>
              <a:buClr>
                <a:schemeClr val="bg1"/>
              </a:buClr>
            </a:pPr>
            <a:r>
              <a:rPr lang="en-GB" altLang="en-US" dirty="0" smtClean="0">
                <a:solidFill>
                  <a:schemeClr val="bg1"/>
                </a:solidFill>
              </a:rPr>
              <a:t>Appendices</a:t>
            </a:r>
            <a:endParaRPr lang="en-GB" altLang="en-US" dirty="0">
              <a:solidFill>
                <a:schemeClr val="bg1"/>
              </a:solidFill>
            </a:endParaRPr>
          </a:p>
        </p:txBody>
      </p:sp>
      <p:sp>
        <p:nvSpPr>
          <p:cNvPr id="70670" name="Rectangle 14"/>
          <p:cNvSpPr>
            <a:spLocks noChangeArrowheads="1"/>
          </p:cNvSpPr>
          <p:nvPr/>
        </p:nvSpPr>
        <p:spPr bwMode="ltGray">
          <a:xfrm>
            <a:off x="6227763" y="3909956"/>
            <a:ext cx="2881312" cy="358775"/>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17118785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smtClean="0">
                <a:solidFill>
                  <a:schemeClr val="bg1"/>
                </a:solidFill>
              </a:rPr>
              <a:t>Appendices</a:t>
            </a:r>
          </a:p>
          <a:p>
            <a:pPr lvl="1">
              <a:buClr>
                <a:schemeClr val="bg1"/>
              </a:buClr>
            </a:pPr>
            <a:r>
              <a:rPr lang="en-GB" altLang="en-US" dirty="0">
                <a:solidFill>
                  <a:schemeClr val="bg1"/>
                </a:solidFill>
              </a:rPr>
              <a:t>PDE option </a:t>
            </a:r>
            <a:r>
              <a:rPr lang="en-GB" altLang="en-US" dirty="0" smtClean="0">
                <a:solidFill>
                  <a:schemeClr val="bg1"/>
                </a:solidFill>
              </a:rPr>
              <a:t>detail</a:t>
            </a:r>
          </a:p>
          <a:p>
            <a:pPr lvl="1">
              <a:buClr>
                <a:schemeClr val="bg1"/>
              </a:buClr>
            </a:pPr>
            <a:r>
              <a:rPr lang="en-GB" altLang="en-US" dirty="0" smtClean="0">
                <a:solidFill>
                  <a:schemeClr val="bg1"/>
                </a:solidFill>
              </a:rPr>
              <a:t>Quantitative modelling</a:t>
            </a:r>
          </a:p>
          <a:p>
            <a:pPr lvl="1">
              <a:buClr>
                <a:schemeClr val="bg1"/>
              </a:buClr>
            </a:pPr>
            <a:r>
              <a:rPr lang="en-GB" altLang="en-US" dirty="0">
                <a:solidFill>
                  <a:schemeClr val="bg1"/>
                </a:solidFill>
              </a:rPr>
              <a:t>Stakeholder </a:t>
            </a:r>
            <a:r>
              <a:rPr lang="en-GB" altLang="en-US" dirty="0" smtClean="0">
                <a:solidFill>
                  <a:schemeClr val="bg1"/>
                </a:solidFill>
              </a:rPr>
              <a:t>interviews</a:t>
            </a:r>
            <a:endParaRPr lang="en-GB" altLang="en-US" dirty="0">
              <a:solidFill>
                <a:schemeClr val="bg1"/>
              </a:solidFill>
            </a:endParaRPr>
          </a:p>
        </p:txBody>
      </p:sp>
      <p:sp>
        <p:nvSpPr>
          <p:cNvPr id="6" name="Rectangle 14"/>
          <p:cNvSpPr>
            <a:spLocks noChangeArrowheads="1"/>
          </p:cNvSpPr>
          <p:nvPr/>
        </p:nvSpPr>
        <p:spPr bwMode="ltGray">
          <a:xfrm>
            <a:off x="6226969" y="4167113"/>
            <a:ext cx="2881312" cy="324000"/>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30581634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7"/>
          <p:cNvSpPr txBox="1">
            <a:spLocks noChangeArrowheads="1"/>
          </p:cNvSpPr>
          <p:nvPr/>
        </p:nvSpPr>
        <p:spPr bwMode="auto">
          <a:xfrm>
            <a:off x="4716463" y="1135740"/>
            <a:ext cx="4041775" cy="495300"/>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BAU approach</a:t>
            </a:r>
            <a:endParaRPr lang="en-GB" altLang="en-US" dirty="0">
              <a:solidFill>
                <a:schemeClr val="bg1"/>
              </a:solidFill>
            </a:endParaRPr>
          </a:p>
        </p:txBody>
      </p:sp>
      <p:sp>
        <p:nvSpPr>
          <p:cNvPr id="37894" name="Text Box 6"/>
          <p:cNvSpPr txBox="1">
            <a:spLocks noChangeArrowheads="1"/>
          </p:cNvSpPr>
          <p:nvPr/>
        </p:nvSpPr>
        <p:spPr bwMode="auto">
          <a:xfrm>
            <a:off x="468313" y="1126215"/>
            <a:ext cx="4032250"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Illustrative basecase assumptions</a:t>
            </a:r>
            <a:endParaRPr lang="en-GB" altLang="en-US" dirty="0">
              <a:solidFill>
                <a:schemeClr val="bg1"/>
              </a:solidFill>
            </a:endParaRPr>
          </a:p>
        </p:txBody>
      </p:sp>
      <p:sp>
        <p:nvSpPr>
          <p:cNvPr id="37890" name="Rectangle 2"/>
          <p:cNvSpPr>
            <a:spLocks noGrp="1" noChangeArrowheads="1"/>
          </p:cNvSpPr>
          <p:nvPr>
            <p:ph type="title"/>
          </p:nvPr>
        </p:nvSpPr>
        <p:spPr>
          <a:xfrm>
            <a:off x="457200" y="222250"/>
            <a:ext cx="8305800" cy="685800"/>
          </a:xfrm>
        </p:spPr>
        <p:txBody>
          <a:bodyPr/>
          <a:lstStyle/>
          <a:p>
            <a:r>
              <a:rPr lang="en-GB" altLang="en-US" sz="2800" dirty="0" smtClean="0"/>
              <a:t>Modelling background</a:t>
            </a:r>
            <a:endParaRPr lang="en-GB" altLang="en-US" dirty="0"/>
          </a:p>
        </p:txBody>
      </p:sp>
      <p:sp>
        <p:nvSpPr>
          <p:cNvPr id="37901" name="Rectangle 13"/>
          <p:cNvSpPr>
            <a:spLocks noChangeArrowheads="1"/>
          </p:cNvSpPr>
          <p:nvPr/>
        </p:nvSpPr>
        <p:spPr bwMode="auto">
          <a:xfrm>
            <a:off x="468313" y="1631039"/>
            <a:ext cx="4032250" cy="4687873"/>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900" dirty="0" smtClean="0"/>
              <a:t>The basecase used for modelling is based on the following key assumptions:</a:t>
            </a:r>
          </a:p>
          <a:p>
            <a:r>
              <a:rPr lang="en-GB" altLang="en-US" sz="900" dirty="0" smtClean="0"/>
              <a:t>Existing units: Existing units eligible for CM and their expected retirement dates from DECC view. Existing units bids are based upon simplified technology level assumptions. The model results are not particularly sensitive to this last assumption.</a:t>
            </a:r>
          </a:p>
          <a:p>
            <a:r>
              <a:rPr lang="en-GB" altLang="en-US" sz="900" dirty="0" smtClean="0"/>
              <a:t>Capacity target: Announced 2020 CM target and future target growth from DECC central case</a:t>
            </a:r>
          </a:p>
          <a:p>
            <a:r>
              <a:rPr lang="en-GB" altLang="en-US" sz="900" dirty="0" smtClean="0"/>
              <a:t>New long term capacity: Up to 2.7GW of new capacity competes each year for 15 year contracts. Note the model is agnostic as to whether this is CCGT or OCGT capacity. The cost for this capacity starts at DECC’s estimate of CONE £49/kW-yr.</a:t>
            </a:r>
          </a:p>
          <a:p>
            <a:r>
              <a:rPr lang="en-GB" altLang="en-US" sz="900" dirty="0" smtClean="0"/>
              <a:t>Refurbishment contracts: CCGT units at end of life can enter as 3 year refurbishment. Due to the high expenditure requirement  they bid at a level above DECC’s estimate of CONE.</a:t>
            </a:r>
          </a:p>
          <a:p>
            <a:r>
              <a:rPr lang="en-GB" altLang="en-US" sz="900" dirty="0" smtClean="0"/>
              <a:t>New short term capacity: New capacity is willing to come forward on a rolling 1 year contract price starting at a cost of £60kW-yr. This could represent DSR or other low capacity cost technologies.</a:t>
            </a:r>
          </a:p>
          <a:p>
            <a:pPr marL="0" indent="0">
              <a:buNone/>
            </a:pPr>
            <a:r>
              <a:rPr lang="en-GB" altLang="en-US" sz="900" dirty="0" smtClean="0"/>
              <a:t>The basecase represents a somewhat stylised example that demonstrates the advantage of a PDC approach. As shown above the BAU approach will always favour long term contracts even when they are not required for the full lifetime</a:t>
            </a:r>
            <a:r>
              <a:rPr lang="en-GB" altLang="en-US" sz="900" dirty="0"/>
              <a:t>.</a:t>
            </a:r>
          </a:p>
          <a:p>
            <a:pPr marL="0" indent="0">
              <a:buNone/>
            </a:pPr>
            <a:r>
              <a:rPr lang="en-GB" altLang="en-US" sz="900" dirty="0" smtClean="0"/>
              <a:t>The model is simulated as a representation of the Capacity Market only. The effect of changes in plant mix on energy prices, and therefore CM bids, are not considered. Additionally the benefits resulting from improvements to security of supply of additional capacity is not considered explicitly.</a:t>
            </a:r>
            <a:endParaRPr lang="en-GB" altLang="en-US" sz="900" dirty="0"/>
          </a:p>
        </p:txBody>
      </p:sp>
      <p:sp>
        <p:nvSpPr>
          <p:cNvPr id="37903" name="Rectangle 15"/>
          <p:cNvSpPr>
            <a:spLocks noChangeArrowheads="1"/>
          </p:cNvSpPr>
          <p:nvPr/>
        </p:nvSpPr>
        <p:spPr bwMode="auto">
          <a:xfrm>
            <a:off x="4716463" y="1631040"/>
            <a:ext cx="4041775" cy="4687872"/>
          </a:xfrm>
          <a:prstGeom prst="rect">
            <a:avLst/>
          </a:prstGeom>
          <a:noFill/>
          <a:ln w="9525"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100" dirty="0" smtClean="0"/>
              <a:t>Plant exist bids </a:t>
            </a:r>
            <a:r>
              <a:rPr lang="en-GB" altLang="en-US" sz="1100" dirty="0"/>
              <a:t>are adjusted for each PDC and, where a PDC depends on future prices, the model looks to find an equilibrium solution where forward expectations match outturn prices (i.e. the forecast of prices used to determine bids is correct).  We deliberately do not consider wider effects outside of the CM, such as changes to wholesale market prices, resulting from changes to the clearing contracts.</a:t>
            </a:r>
          </a:p>
          <a:p>
            <a:pPr marL="0" indent="0">
              <a:buNone/>
            </a:pPr>
            <a:r>
              <a:rPr lang="en-GB" altLang="en-US" sz="1100" dirty="0" smtClean="0"/>
              <a:t>Without the application of PDE the typical capacity / bid curve is as shown below. This auction in 2020 demonstrates an oversupply of capacity, however, this does not persist into the longer term</a:t>
            </a:r>
          </a:p>
          <a:p>
            <a:pPr marL="0" indent="0">
              <a:buNone/>
            </a:pPr>
            <a:endParaRPr lang="en-GB" altLang="en-US" sz="1100" dirty="0"/>
          </a:p>
          <a:p>
            <a:pPr marL="0" indent="0">
              <a:buNone/>
            </a:pPr>
            <a:endParaRPr lang="en-GB" altLang="en-US" sz="1100" dirty="0" smtClean="0"/>
          </a:p>
          <a:p>
            <a:pPr marL="0" indent="0">
              <a:buNone/>
            </a:pPr>
            <a:endParaRPr lang="en-GB" altLang="en-US" sz="1100" dirty="0"/>
          </a:p>
          <a:p>
            <a:pPr marL="0" indent="0">
              <a:buNone/>
            </a:pPr>
            <a:endParaRPr lang="en-GB" altLang="en-US" sz="1100" dirty="0" smtClean="0"/>
          </a:p>
          <a:p>
            <a:pPr marL="0" indent="0">
              <a:buNone/>
            </a:pPr>
            <a:endParaRPr lang="en-GB" altLang="en-US" sz="1100" dirty="0"/>
          </a:p>
          <a:p>
            <a:pPr marL="0" indent="0">
              <a:buNone/>
            </a:pPr>
            <a:endParaRPr lang="en-GB" altLang="en-US" sz="1100" dirty="0" smtClean="0"/>
          </a:p>
          <a:p>
            <a:pPr marL="0" indent="0">
              <a:buNone/>
            </a:pPr>
            <a:endParaRPr lang="en-GB" altLang="en-US" sz="1100" dirty="0" smtClean="0"/>
          </a:p>
          <a:p>
            <a:pPr marL="0" indent="0">
              <a:buNone/>
            </a:pPr>
            <a:endParaRPr lang="en-GB" altLang="en-US" sz="1100" dirty="0"/>
          </a:p>
          <a:p>
            <a:pPr marL="0" indent="0">
              <a:buNone/>
            </a:pPr>
            <a:r>
              <a:rPr lang="en-GB" altLang="en-US" sz="1100" dirty="0" smtClean="0"/>
              <a:t>Results are typically sensitive to the ordering of short term and long term contracts in the modelling (driven by the availability of these contracts at different prices). This is explored in the scenarios.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660" y="3638512"/>
            <a:ext cx="3739377" cy="188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3904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2250"/>
            <a:ext cx="8305800" cy="685800"/>
          </a:xfrm>
        </p:spPr>
        <p:txBody>
          <a:bodyPr/>
          <a:lstStyle/>
          <a:p>
            <a:r>
              <a:rPr lang="en-GB" altLang="en-US" sz="2800" dirty="0" smtClean="0"/>
              <a:t>Modelling background – scenario details</a:t>
            </a:r>
            <a:endParaRPr lang="en-GB" altLang="en-US" dirty="0"/>
          </a:p>
        </p:txBody>
      </p:sp>
      <p:graphicFrame>
        <p:nvGraphicFramePr>
          <p:cNvPr id="2" name="Table 1"/>
          <p:cNvGraphicFramePr>
            <a:graphicFrameLocks noGrp="1"/>
          </p:cNvGraphicFramePr>
          <p:nvPr>
            <p:extLst>
              <p:ext uri="{D42A27DB-BD31-4B8C-83A1-F6EECF244321}">
                <p14:modId xmlns:p14="http://schemas.microsoft.com/office/powerpoint/2010/main" val="449079865"/>
              </p:ext>
            </p:extLst>
          </p:nvPr>
        </p:nvGraphicFramePr>
        <p:xfrm>
          <a:off x="457200" y="1219200"/>
          <a:ext cx="8248650" cy="5190775"/>
        </p:xfrm>
        <a:graphic>
          <a:graphicData uri="http://schemas.openxmlformats.org/drawingml/2006/table">
            <a:tbl>
              <a:tblPr firstRow="1" bandRow="1">
                <a:tableStyleId>{5C22544A-7EE6-4342-B048-85BDC9FD1C3A}</a:tableStyleId>
              </a:tblPr>
              <a:tblGrid>
                <a:gridCol w="1885950"/>
                <a:gridCol w="6362700"/>
              </a:tblGrid>
              <a:tr h="645675">
                <a:tc>
                  <a:txBody>
                    <a:bodyPr/>
                    <a:lstStyle/>
                    <a:p>
                      <a:r>
                        <a:rPr lang="en-GB" sz="1200" dirty="0" smtClean="0"/>
                        <a:t>Scenario</a:t>
                      </a:r>
                      <a:endParaRPr lang="en-GB" sz="1200" dirty="0"/>
                    </a:p>
                  </a:txBody>
                  <a:tcPr/>
                </a:tc>
                <a:tc>
                  <a:txBody>
                    <a:bodyPr/>
                    <a:lstStyle/>
                    <a:p>
                      <a:r>
                        <a:rPr lang="en-GB" sz="1200" dirty="0" smtClean="0"/>
                        <a:t>Description</a:t>
                      </a:r>
                      <a:endParaRPr lang="en-GB" sz="1200" dirty="0"/>
                    </a:p>
                  </a:txBody>
                  <a:tcPr/>
                </a:tc>
              </a:tr>
              <a:tr h="833562">
                <a:tc>
                  <a:txBody>
                    <a:bodyPr/>
                    <a:lstStyle/>
                    <a:p>
                      <a:r>
                        <a:rPr lang="en-GB" sz="1200" dirty="0" smtClean="0"/>
                        <a:t>Reduced competition from short term contracts</a:t>
                      </a:r>
                      <a:endParaRPr lang="en-GB" sz="1200" dirty="0"/>
                    </a:p>
                  </a:txBody>
                  <a:tcPr/>
                </a:tc>
                <a:tc>
                  <a:txBody>
                    <a:bodyPr/>
                    <a:lstStyle/>
                    <a:p>
                      <a:r>
                        <a:rPr lang="en-GB" sz="1200" dirty="0" smtClean="0"/>
                        <a:t>Reflecting limited potential availability</a:t>
                      </a:r>
                      <a:r>
                        <a:rPr lang="en-GB" sz="1200" baseline="0" dirty="0" smtClean="0"/>
                        <a:t> of capacity willing to come forward o</a:t>
                      </a:r>
                      <a:r>
                        <a:rPr lang="en-GB" sz="1200" dirty="0" smtClean="0"/>
                        <a:t>nly</a:t>
                      </a:r>
                      <a:r>
                        <a:rPr lang="en-GB" sz="1200" baseline="0" dirty="0" smtClean="0"/>
                        <a:t> 200MW of additional short term contracts are available in each year (in 50MW incremental CMU unit sizes).</a:t>
                      </a:r>
                    </a:p>
                    <a:p>
                      <a:r>
                        <a:rPr lang="en-GB" sz="1200" baseline="0" dirty="0" smtClean="0"/>
                        <a:t>Basecase: 2000MW in 500MW incremental units.</a:t>
                      </a:r>
                      <a:endParaRPr lang="en-GB" sz="1200" dirty="0"/>
                    </a:p>
                  </a:txBody>
                  <a:tcPr/>
                </a:tc>
              </a:tr>
              <a:tr h="855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Extensive competition</a:t>
                      </a:r>
                      <a:r>
                        <a:rPr lang="en-GB" sz="1200" baseline="0" dirty="0" smtClean="0"/>
                        <a:t> from </a:t>
                      </a:r>
                      <a:r>
                        <a:rPr lang="en-GB" sz="1200" dirty="0" smtClean="0"/>
                        <a:t>short term contracts</a:t>
                      </a:r>
                    </a:p>
                    <a:p>
                      <a:endParaRPr lang="en-GB" sz="1200" dirty="0"/>
                    </a:p>
                  </a:txBody>
                  <a:tcPr/>
                </a:tc>
                <a:tc>
                  <a:txBody>
                    <a:bodyPr/>
                    <a:lstStyle/>
                    <a:p>
                      <a:r>
                        <a:rPr lang="en-GB" sz="1200" dirty="0" smtClean="0"/>
                        <a:t>The</a:t>
                      </a:r>
                      <a:r>
                        <a:rPr lang="en-GB" sz="1200" baseline="0" dirty="0" smtClean="0"/>
                        <a:t> 2GW (200MW unit sizes) of short term capacity contracts start with a cost of 38 £/kW-yr with a total of 1GW available at a price lower than the cheapest long term contract.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Basecase: 2000MW in 50MW increments.</a:t>
                      </a:r>
                      <a:endParaRPr lang="en-GB" sz="1200" dirty="0"/>
                    </a:p>
                  </a:txBody>
                  <a:tcPr/>
                </a:tc>
              </a:tr>
              <a:tr h="855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Additional refurbishment eligibility</a:t>
                      </a:r>
                    </a:p>
                    <a:p>
                      <a:endParaRPr lang="en-GB" sz="1200" dirty="0"/>
                    </a:p>
                  </a:txBody>
                  <a:tcPr/>
                </a:tc>
                <a:tc>
                  <a:txBody>
                    <a:bodyPr/>
                    <a:lstStyle/>
                    <a:p>
                      <a:r>
                        <a:rPr lang="en-GB" sz="1200" dirty="0" smtClean="0"/>
                        <a:t>Reflecting the levels</a:t>
                      </a:r>
                      <a:r>
                        <a:rPr lang="en-GB" sz="1200" baseline="0" dirty="0" smtClean="0"/>
                        <a:t> of refurbishment seen in the first auction a</a:t>
                      </a:r>
                      <a:r>
                        <a:rPr lang="en-GB" sz="1200" dirty="0" smtClean="0"/>
                        <a:t>ll</a:t>
                      </a:r>
                      <a:r>
                        <a:rPr lang="en-GB" sz="1200" baseline="0" dirty="0" smtClean="0"/>
                        <a:t> CCGT, OCGT and Coal units at end of life enter as 3 year refurbishment contracts. The cost for these units start at £38/kW-yr which allows for up to 1.5-2GW entering at costs lower than long term contracts.</a:t>
                      </a:r>
                    </a:p>
                    <a:p>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Basecase: CCGTs only bid for life extension with costs starting at £55/kW-yr reflecting the high expenditure threshold.</a:t>
                      </a:r>
                      <a:endParaRPr lang="en-GB" sz="1200" dirty="0" smtClean="0"/>
                    </a:p>
                  </a:txBody>
                  <a:tcPr/>
                </a:tc>
              </a:tr>
              <a:tr h="833562">
                <a:tc>
                  <a:txBody>
                    <a:bodyPr/>
                    <a:lstStyle/>
                    <a:p>
                      <a:r>
                        <a:rPr lang="en-GB" sz="1200" dirty="0" smtClean="0"/>
                        <a:t>Higher capacity</a:t>
                      </a:r>
                      <a:r>
                        <a:rPr lang="en-GB" sz="1200" baseline="0" dirty="0" smtClean="0"/>
                        <a:t> requirement</a:t>
                      </a:r>
                      <a:endParaRPr lang="en-GB" sz="1200" dirty="0"/>
                    </a:p>
                  </a:txBody>
                  <a:tcPr/>
                </a:tc>
                <a:tc>
                  <a:txBody>
                    <a:bodyPr/>
                    <a:lstStyle/>
                    <a:p>
                      <a:r>
                        <a:rPr lang="en-GB" sz="1200" dirty="0" smtClean="0"/>
                        <a:t>3 year delay to increases in the </a:t>
                      </a:r>
                      <a:r>
                        <a:rPr lang="en-GB" sz="1200" baseline="0" dirty="0" smtClean="0"/>
                        <a:t>expected contribution of interconnection to the target post 2020. All reductions to target (due to lower demand or higher renewables) delayed two years and half magnitude. Total 30% increase in additional capacity required over period to 2035. Refurbishment availability as in scenario above. </a:t>
                      </a:r>
                      <a:endParaRPr lang="en-GB" sz="1200" dirty="0"/>
                    </a:p>
                  </a:txBody>
                  <a:tcPr/>
                </a:tc>
              </a:tr>
              <a:tr h="833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Lower capacity</a:t>
                      </a:r>
                      <a:r>
                        <a:rPr lang="en-GB" sz="1200" baseline="0" dirty="0" smtClean="0"/>
                        <a:t> requirement</a:t>
                      </a:r>
                      <a:endParaRPr lang="en-GB" sz="1200" dirty="0" smtClean="0"/>
                    </a:p>
                    <a:p>
                      <a:endParaRPr lang="en-GB" sz="1200" dirty="0"/>
                    </a:p>
                  </a:txBody>
                  <a:tcPr/>
                </a:tc>
                <a:tc>
                  <a:txBody>
                    <a:bodyPr/>
                    <a:lstStyle/>
                    <a:p>
                      <a:r>
                        <a:rPr lang="en-GB" sz="1200" baseline="0" dirty="0" smtClean="0"/>
                        <a:t>No increase in target year on year (due to renewable growth lower than demand) and end of life units (which drive much of the new capacity requirement) enter the auction as in the ‘additional refurbishment availability’ scenario.</a:t>
                      </a:r>
                      <a:endParaRPr lang="en-GB" sz="1200" dirty="0"/>
                    </a:p>
                  </a:txBody>
                  <a:tcPr/>
                </a:tc>
              </a:tr>
            </a:tbl>
          </a:graphicData>
        </a:graphic>
      </p:graphicFrame>
      <p:sp>
        <p:nvSpPr>
          <p:cNvPr id="4" name="Rectangle 3"/>
          <p:cNvSpPr/>
          <p:nvPr/>
        </p:nvSpPr>
        <p:spPr bwMode="auto">
          <a:xfrm>
            <a:off x="198893" y="1909822"/>
            <a:ext cx="288000" cy="720000"/>
          </a:xfrm>
          <a:prstGeom prst="rect">
            <a:avLst/>
          </a:prstGeom>
          <a:solidFill>
            <a:srgbClr val="9DD2A0"/>
          </a:solidFill>
          <a:ln>
            <a:noFill/>
          </a:ln>
          <a:effectLst/>
          <a:extLst/>
        </p:spPr>
        <p:txBody>
          <a:bodyPr vert="horz" wrap="none" lIns="91440" tIns="45720" rIns="91440" bIns="45720" numCol="1" rtlCol="0" anchor="ctr" anchorCtr="0" compatLnSpc="1">
            <a:prstTxWarp prst="textNoShape">
              <a:avLst/>
            </a:prstTxWarp>
          </a:bodyPr>
          <a:lstStyle/>
          <a:p>
            <a:pPr marL="0" indent="0">
              <a:buNone/>
            </a:pPr>
            <a:r>
              <a:rPr lang="en-GB" sz="1200" b="1" dirty="0" smtClean="0"/>
              <a:t>A</a:t>
            </a:r>
            <a:endParaRPr lang="en-GB" sz="1200" b="1" dirty="0"/>
          </a:p>
        </p:txBody>
      </p:sp>
      <p:sp>
        <p:nvSpPr>
          <p:cNvPr id="5" name="Rectangle 4"/>
          <p:cNvSpPr/>
          <p:nvPr/>
        </p:nvSpPr>
        <p:spPr bwMode="auto">
          <a:xfrm>
            <a:off x="198893" y="2778781"/>
            <a:ext cx="288000" cy="720000"/>
          </a:xfrm>
          <a:prstGeom prst="rect">
            <a:avLst/>
          </a:prstGeom>
          <a:solidFill>
            <a:srgbClr val="401664"/>
          </a:solidFill>
          <a:ln>
            <a:noFill/>
          </a:ln>
          <a:effectLst/>
          <a:extLst/>
        </p:spPr>
        <p:txBody>
          <a:bodyPr vert="horz" wrap="none" lIns="91440" tIns="45720" rIns="91440" bIns="45720" numCol="1" rtlCol="0" anchor="ctr" anchorCtr="0" compatLnSpc="1">
            <a:prstTxWarp prst="textNoShape">
              <a:avLst/>
            </a:prstTxWarp>
          </a:bodyPr>
          <a:lstStyle/>
          <a:p>
            <a:pPr marL="0" indent="0">
              <a:buNone/>
            </a:pPr>
            <a:r>
              <a:rPr lang="en-GB" sz="1200" b="1" dirty="0" smtClean="0">
                <a:solidFill>
                  <a:schemeClr val="bg1"/>
                </a:solidFill>
              </a:rPr>
              <a:t>B</a:t>
            </a:r>
            <a:endParaRPr lang="en-GB" sz="1200" b="1" dirty="0">
              <a:solidFill>
                <a:schemeClr val="bg1"/>
              </a:solidFill>
            </a:endParaRPr>
          </a:p>
        </p:txBody>
      </p:sp>
      <p:sp>
        <p:nvSpPr>
          <p:cNvPr id="6" name="Rectangle 5"/>
          <p:cNvSpPr/>
          <p:nvPr/>
        </p:nvSpPr>
        <p:spPr bwMode="auto">
          <a:xfrm>
            <a:off x="198893" y="3646025"/>
            <a:ext cx="288000" cy="1215342"/>
          </a:xfrm>
          <a:prstGeom prst="rect">
            <a:avLst/>
          </a:prstGeom>
          <a:solidFill>
            <a:srgbClr val="C3A1CC"/>
          </a:solidFill>
          <a:ln>
            <a:noFill/>
          </a:ln>
          <a:effectLst/>
          <a:extLst/>
        </p:spPr>
        <p:txBody>
          <a:bodyPr vert="horz" wrap="none" lIns="91440" tIns="45720" rIns="91440" bIns="45720" numCol="1" rtlCol="0" anchor="ctr" anchorCtr="0" compatLnSpc="1">
            <a:prstTxWarp prst="textNoShape">
              <a:avLst/>
            </a:prstTxWarp>
          </a:bodyPr>
          <a:lstStyle/>
          <a:p>
            <a:pPr defTabSz="995363" fontAlgn="auto">
              <a:spcBef>
                <a:spcPct val="0"/>
              </a:spcBef>
              <a:spcAft>
                <a:spcPct val="0"/>
              </a:spcAft>
              <a:buClrTx/>
            </a:pPr>
            <a:r>
              <a:rPr lang="en-GB" sz="1200" b="1" dirty="0" smtClean="0"/>
              <a:t>C</a:t>
            </a:r>
            <a:endParaRPr lang="en-GB" sz="1200" b="1" dirty="0"/>
          </a:p>
        </p:txBody>
      </p:sp>
      <p:sp>
        <p:nvSpPr>
          <p:cNvPr id="7" name="Rectangle 6"/>
          <p:cNvSpPr/>
          <p:nvPr/>
        </p:nvSpPr>
        <p:spPr bwMode="auto">
          <a:xfrm>
            <a:off x="198893" y="5001119"/>
            <a:ext cx="288000" cy="720000"/>
          </a:xfrm>
          <a:prstGeom prst="rect">
            <a:avLst/>
          </a:prstGeom>
          <a:solidFill>
            <a:srgbClr val="840034"/>
          </a:solidFill>
          <a:ln>
            <a:noFill/>
          </a:ln>
          <a:effectLst/>
          <a:extLst/>
        </p:spPr>
        <p:txBody>
          <a:bodyPr vert="horz" wrap="none" lIns="91440" tIns="45720" rIns="91440" bIns="45720" numCol="1" rtlCol="0" anchor="ctr" anchorCtr="0" compatLnSpc="1">
            <a:prstTxWarp prst="textNoShape">
              <a:avLst/>
            </a:prstTxWarp>
          </a:bodyPr>
          <a:lstStyle/>
          <a:p>
            <a:pPr marL="0" indent="0">
              <a:buNone/>
            </a:pPr>
            <a:r>
              <a:rPr lang="en-GB" sz="1200" b="1" dirty="0" smtClean="0">
                <a:solidFill>
                  <a:schemeClr val="bg1"/>
                </a:solidFill>
              </a:rPr>
              <a:t>D</a:t>
            </a:r>
            <a:endParaRPr lang="en-GB" sz="1200" b="1" dirty="0">
              <a:solidFill>
                <a:schemeClr val="bg1"/>
              </a:solidFill>
            </a:endParaRPr>
          </a:p>
        </p:txBody>
      </p:sp>
      <p:sp>
        <p:nvSpPr>
          <p:cNvPr id="8" name="Rectangle 7"/>
          <p:cNvSpPr/>
          <p:nvPr/>
        </p:nvSpPr>
        <p:spPr bwMode="auto">
          <a:xfrm>
            <a:off x="198893" y="5819755"/>
            <a:ext cx="288000" cy="720000"/>
          </a:xfrm>
          <a:prstGeom prst="rect">
            <a:avLst/>
          </a:prstGeom>
          <a:solidFill>
            <a:srgbClr val="F6A0A0"/>
          </a:solidFill>
          <a:ln>
            <a:noFill/>
          </a:ln>
          <a:effectLst/>
          <a:extLst/>
        </p:spPr>
        <p:txBody>
          <a:bodyPr vert="horz" wrap="none" lIns="91440" tIns="45720" rIns="91440" bIns="45720" numCol="1" rtlCol="0" anchor="ctr" anchorCtr="0" compatLnSpc="1">
            <a:prstTxWarp prst="textNoShape">
              <a:avLst/>
            </a:prstTxWarp>
          </a:bodyPr>
          <a:lstStyle/>
          <a:p>
            <a:pPr marL="0" indent="0">
              <a:buNone/>
            </a:pPr>
            <a:r>
              <a:rPr lang="en-GB" sz="1200" b="1" dirty="0" smtClean="0"/>
              <a:t>E</a:t>
            </a:r>
            <a:endParaRPr lang="en-GB" sz="1200" b="1" dirty="0"/>
          </a:p>
        </p:txBody>
      </p:sp>
    </p:spTree>
    <p:extLst>
      <p:ext uri="{BB962C8B-B14F-4D97-AF65-F5344CB8AC3E}">
        <p14:creationId xmlns:p14="http://schemas.microsoft.com/office/powerpoint/2010/main" val="35823217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7"/>
          <p:cNvSpPr txBox="1">
            <a:spLocks noChangeArrowheads="1"/>
          </p:cNvSpPr>
          <p:nvPr/>
        </p:nvSpPr>
        <p:spPr bwMode="auto">
          <a:xfrm>
            <a:off x="4716463" y="1135740"/>
            <a:ext cx="4041775" cy="495300"/>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Details of implementation</a:t>
            </a:r>
            <a:endParaRPr lang="en-GB" altLang="en-US" dirty="0">
              <a:solidFill>
                <a:schemeClr val="bg1"/>
              </a:solidFill>
            </a:endParaRPr>
          </a:p>
        </p:txBody>
      </p:sp>
      <p:sp>
        <p:nvSpPr>
          <p:cNvPr id="37894" name="Text Box 6"/>
          <p:cNvSpPr txBox="1">
            <a:spLocks noChangeArrowheads="1"/>
          </p:cNvSpPr>
          <p:nvPr/>
        </p:nvSpPr>
        <p:spPr bwMode="auto">
          <a:xfrm>
            <a:off x="468313" y="1126215"/>
            <a:ext cx="4032250"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Cost equivalence for a single bid</a:t>
            </a:r>
            <a:endParaRPr lang="en-GB" altLang="en-US" dirty="0">
              <a:solidFill>
                <a:schemeClr val="bg1"/>
              </a:solidFill>
            </a:endParaRPr>
          </a:p>
        </p:txBody>
      </p:sp>
      <p:sp>
        <p:nvSpPr>
          <p:cNvPr id="37890" name="Rectangle 2"/>
          <p:cNvSpPr>
            <a:spLocks noGrp="1" noChangeArrowheads="1"/>
          </p:cNvSpPr>
          <p:nvPr>
            <p:ph type="title"/>
          </p:nvPr>
        </p:nvSpPr>
        <p:spPr>
          <a:xfrm>
            <a:off x="457200" y="222250"/>
            <a:ext cx="8305800" cy="685800"/>
          </a:xfrm>
        </p:spPr>
        <p:txBody>
          <a:bodyPr/>
          <a:lstStyle/>
          <a:p>
            <a:r>
              <a:rPr lang="en-GB" altLang="en-US" sz="2800" dirty="0" smtClean="0"/>
              <a:t>Implementation of perfect foresight efficiency focused PDC methodology</a:t>
            </a:r>
            <a:endParaRPr lang="en-GB" altLang="en-US" dirty="0"/>
          </a:p>
        </p:txBody>
      </p:sp>
      <p:sp>
        <p:nvSpPr>
          <p:cNvPr id="37901" name="Rectangle 13"/>
          <p:cNvSpPr>
            <a:spLocks noChangeArrowheads="1"/>
          </p:cNvSpPr>
          <p:nvPr/>
        </p:nvSpPr>
        <p:spPr bwMode="auto">
          <a:xfrm>
            <a:off x="468313" y="1631040"/>
            <a:ext cx="4032250" cy="4005485"/>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050" dirty="0" smtClean="0"/>
              <a:t>DECC’s proposal focused on establishing cost equivalence for a given amount of capacity.</a:t>
            </a:r>
            <a:endParaRPr lang="en-GB" altLang="en-US" sz="1050" dirty="0"/>
          </a:p>
          <a:p>
            <a:pPr marL="0" indent="0">
              <a:buNone/>
            </a:pPr>
            <a:r>
              <a:rPr lang="en-GB" altLang="en-US" sz="1050" dirty="0" smtClean="0"/>
              <a:t>Effectively asked at what price the stream of capacity payments would be equal.</a:t>
            </a:r>
          </a:p>
          <a:p>
            <a:pPr marL="0" indent="0">
              <a:buNone/>
            </a:pPr>
            <a:endParaRPr lang="en-GB" altLang="en-US" sz="1050" dirty="0"/>
          </a:p>
          <a:p>
            <a:pPr marL="0" indent="0">
              <a:buNone/>
            </a:pPr>
            <a:endParaRPr lang="en-GB" altLang="en-US" sz="1050" dirty="0" smtClean="0"/>
          </a:p>
          <a:p>
            <a:pPr marL="0" indent="0">
              <a:buNone/>
            </a:pPr>
            <a:endParaRPr lang="en-GB" altLang="en-US" sz="1050" dirty="0"/>
          </a:p>
          <a:p>
            <a:pPr marL="0" indent="0">
              <a:buNone/>
            </a:pPr>
            <a:endParaRPr lang="en-GB" altLang="en-US" sz="1050" dirty="0" smtClean="0"/>
          </a:p>
          <a:p>
            <a:pPr marL="0" indent="0">
              <a:buNone/>
            </a:pPr>
            <a:endParaRPr lang="en-GB" altLang="en-US" sz="1050" dirty="0"/>
          </a:p>
          <a:p>
            <a:pPr marL="0" indent="0">
              <a:buNone/>
            </a:pPr>
            <a:endParaRPr lang="en-GB" altLang="en-US" sz="1050" dirty="0" smtClean="0"/>
          </a:p>
          <a:p>
            <a:pPr marL="0" indent="0">
              <a:buNone/>
            </a:pPr>
            <a:r>
              <a:rPr lang="en-GB" altLang="en-US" sz="1050" dirty="0" smtClean="0"/>
              <a:t>The methodology is implemented as outlined by DECC. In this methodology the year 1 capacity price is found so the lifetime capacity payments for a given new build are set equal to expected future capacity payments without the build. If we know the return a new build needs to make this allows us to solve for the PDC equivalent price:</a:t>
            </a:r>
          </a:p>
          <a:p>
            <a:endParaRPr lang="en-GB" altLang="en-US" sz="1200" dirty="0"/>
          </a:p>
          <a:p>
            <a:endParaRPr lang="en-GB" altLang="en-US" sz="1200" dirty="0" smtClean="0"/>
          </a:p>
          <a:p>
            <a:pPr marL="0" indent="0">
              <a:buNone/>
            </a:pPr>
            <a:endParaRPr lang="en-GB" altLang="en-US" sz="1100" dirty="0"/>
          </a:p>
          <a:p>
            <a:pPr marL="0" indent="0">
              <a:buNone/>
            </a:pPr>
            <a:endParaRPr lang="en-GB" altLang="en-US" sz="1200" dirty="0" smtClean="0"/>
          </a:p>
        </p:txBody>
      </p:sp>
      <mc:AlternateContent xmlns:mc="http://schemas.openxmlformats.org/markup-compatibility/2006" xmlns:a14="http://schemas.microsoft.com/office/drawing/2010/main">
        <mc:Choice Requires="a14">
          <p:sp>
            <p:nvSpPr>
              <p:cNvPr id="37903" name="Rectangle 15"/>
              <p:cNvSpPr>
                <a:spLocks noChangeArrowheads="1"/>
              </p:cNvSpPr>
              <p:nvPr/>
            </p:nvSpPr>
            <p:spPr bwMode="auto">
              <a:xfrm>
                <a:off x="4716463" y="1631040"/>
                <a:ext cx="4041775" cy="4005485"/>
              </a:xfrm>
              <a:prstGeom prst="rect">
                <a:avLst/>
              </a:prstGeom>
              <a:noFill/>
              <a:ln w="9525" algn="ctr">
                <a:solidFill>
                  <a:srgbClr val="E83F35"/>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100" dirty="0" smtClean="0"/>
                  <a:t>To abstract away from forecasting issues discussed we modify this methodology in the following ways:</a:t>
                </a:r>
              </a:p>
              <a:p>
                <a:r>
                  <a:rPr lang="en-GB" altLang="en-US" sz="1100" dirty="0" smtClean="0"/>
                  <a:t>The model is simulated iteratively to reach convergence so that the future expected prices used to determine bids are close to the outturn bids</a:t>
                </a:r>
                <a:r>
                  <a:rPr lang="en-GB" altLang="en-US" sz="1100" dirty="0"/>
                  <a:t>.</a:t>
                </a:r>
              </a:p>
              <a:p>
                <a:r>
                  <a:rPr lang="en-GB" altLang="en-US" sz="1100" dirty="0" smtClean="0"/>
                  <a:t>The PDE formulation is only calculated over the simulated horizon (through 2035). So when calculating the bid of a unit in 2030, the forecast for years 2031-2015 are accounted for but not those afterwards. This is similar to assuming that the average price in those years is the same the same as the price the unit enters the auction at:</a:t>
                </a:r>
              </a:p>
              <a:p>
                <a:pPr lvl="1"/>
                <a14:m>
                  <m:oMath xmlns:m="http://schemas.openxmlformats.org/officeDocument/2006/math">
                    <m:sSub>
                      <m:sSubPr>
                        <m:ctrlPr>
                          <a:rPr lang="en-GB" sz="1000" b="1" i="1" smtClean="0">
                            <a:solidFill>
                              <a:schemeClr val="tx2"/>
                            </a:solidFill>
                            <a:latin typeface="Cambria Math"/>
                          </a:rPr>
                        </m:ctrlPr>
                      </m:sSubPr>
                      <m:e>
                        <m:r>
                          <a:rPr lang="en-GB" sz="1000" b="1" i="1">
                            <a:solidFill>
                              <a:schemeClr val="tx2"/>
                            </a:solidFill>
                            <a:latin typeface="Cambria Math"/>
                          </a:rPr>
                          <m:t>𝑭𝑪𝑷</m:t>
                        </m:r>
                      </m:e>
                      <m:sub>
                        <m:r>
                          <a:rPr lang="en-GB" sz="1000" b="1" i="1" smtClean="0">
                            <a:solidFill>
                              <a:schemeClr val="tx2"/>
                            </a:solidFill>
                            <a:latin typeface="Cambria Math"/>
                          </a:rPr>
                          <m:t>𝟏</m:t>
                        </m:r>
                      </m:sub>
                    </m:sSub>
                  </m:oMath>
                </a14:m>
                <a:r>
                  <a:rPr lang="en-GB" altLang="en-US" sz="900" dirty="0" smtClean="0"/>
                  <a:t> </a:t>
                </a:r>
                <a14:m>
                  <m:oMath xmlns:m="http://schemas.openxmlformats.org/officeDocument/2006/math">
                    <m:r>
                      <a:rPr lang="en-GB" sz="900" b="1" i="1">
                        <a:solidFill>
                          <a:schemeClr val="tx2"/>
                        </a:solidFill>
                        <a:latin typeface="Cambria Math"/>
                      </a:rPr>
                      <m:t>=</m:t>
                    </m:r>
                    <m:sSub>
                      <m:sSubPr>
                        <m:ctrlPr>
                          <a:rPr lang="en-GB" sz="1000" b="1" i="1">
                            <a:solidFill>
                              <a:schemeClr val="tx2"/>
                            </a:solidFill>
                            <a:latin typeface="Cambria Math"/>
                          </a:rPr>
                        </m:ctrlPr>
                      </m:sSubPr>
                      <m:e>
                        <m:r>
                          <a:rPr lang="en-GB" sz="1000" b="1" i="1">
                            <a:solidFill>
                              <a:schemeClr val="tx2"/>
                            </a:solidFill>
                            <a:latin typeface="Cambria Math"/>
                          </a:rPr>
                          <m:t>𝑭𝑪𝑷</m:t>
                        </m:r>
                      </m:e>
                      <m:sub>
                        <m:r>
                          <a:rPr lang="en-GB" sz="1000" b="1" i="1" smtClean="0">
                            <a:solidFill>
                              <a:schemeClr val="tx2"/>
                            </a:solidFill>
                            <a:latin typeface="Cambria Math"/>
                          </a:rPr>
                          <m:t>𝒊</m:t>
                        </m:r>
                        <m:r>
                          <a:rPr lang="en-GB" sz="1000" b="1" i="1" smtClean="0">
                            <a:solidFill>
                              <a:schemeClr val="tx2"/>
                            </a:solidFill>
                            <a:latin typeface="Cambria Math"/>
                          </a:rPr>
                          <m:t> </m:t>
                        </m:r>
                        <m:r>
                          <a:rPr lang="en-GB" sz="1000" b="1" i="1" smtClean="0">
                            <a:solidFill>
                              <a:schemeClr val="tx2"/>
                            </a:solidFill>
                            <a:latin typeface="Cambria Math"/>
                          </a:rPr>
                          <m:t>𝒘𝒉𝒆𝒓𝒆</m:t>
                        </m:r>
                        <m:r>
                          <a:rPr lang="en-GB" sz="1000" b="1" i="1" smtClean="0">
                            <a:solidFill>
                              <a:schemeClr val="tx2"/>
                            </a:solidFill>
                            <a:latin typeface="Cambria Math"/>
                          </a:rPr>
                          <m:t> </m:t>
                        </m:r>
                        <m:r>
                          <a:rPr lang="en-GB" sz="1000" b="1" i="1" smtClean="0">
                            <a:solidFill>
                              <a:schemeClr val="tx2"/>
                            </a:solidFill>
                            <a:latin typeface="Cambria Math"/>
                          </a:rPr>
                          <m:t>𝒊𝒔</m:t>
                        </m:r>
                        <m:r>
                          <a:rPr lang="en-GB" sz="1000" b="1" i="1" smtClean="0">
                            <a:solidFill>
                              <a:schemeClr val="tx2"/>
                            </a:solidFill>
                            <a:latin typeface="Cambria Math"/>
                          </a:rPr>
                          <m:t> </m:t>
                        </m:r>
                        <m:r>
                          <a:rPr lang="en-GB" sz="1000" b="1" i="1" smtClean="0">
                            <a:solidFill>
                              <a:schemeClr val="tx2"/>
                            </a:solidFill>
                            <a:latin typeface="Cambria Math"/>
                          </a:rPr>
                          <m:t>𝒈𝒓𝒆𝒂𝒕𝒆𝒓</m:t>
                        </m:r>
                        <m:r>
                          <a:rPr lang="en-GB" sz="1000" b="1" i="1" smtClean="0">
                            <a:solidFill>
                              <a:schemeClr val="tx2"/>
                            </a:solidFill>
                            <a:latin typeface="Cambria Math"/>
                          </a:rPr>
                          <m:t> </m:t>
                        </m:r>
                        <m:r>
                          <a:rPr lang="en-GB" sz="1000" b="1" i="1" smtClean="0">
                            <a:solidFill>
                              <a:schemeClr val="tx2"/>
                            </a:solidFill>
                            <a:latin typeface="Cambria Math"/>
                          </a:rPr>
                          <m:t>𝒕𝒉𝒂𝒏</m:t>
                        </m:r>
                        <m:r>
                          <a:rPr lang="en-GB" sz="1000" b="1" i="1" smtClean="0">
                            <a:solidFill>
                              <a:schemeClr val="tx2"/>
                            </a:solidFill>
                            <a:latin typeface="Cambria Math"/>
                          </a:rPr>
                          <m:t> </m:t>
                        </m:r>
                        <m:r>
                          <a:rPr lang="en-GB" sz="1000" b="1" i="1" smtClean="0">
                            <a:solidFill>
                              <a:schemeClr val="tx2"/>
                            </a:solidFill>
                            <a:latin typeface="Cambria Math"/>
                          </a:rPr>
                          <m:t>𝒕𝒉𝒆</m:t>
                        </m:r>
                        <m:r>
                          <a:rPr lang="en-GB" sz="1000" b="1" i="1" smtClean="0">
                            <a:solidFill>
                              <a:schemeClr val="tx2"/>
                            </a:solidFill>
                            <a:latin typeface="Cambria Math"/>
                          </a:rPr>
                          <m:t> </m:t>
                        </m:r>
                        <m:r>
                          <a:rPr lang="en-GB" sz="1000" b="1" i="1" smtClean="0">
                            <a:solidFill>
                              <a:schemeClr val="tx2"/>
                            </a:solidFill>
                            <a:latin typeface="Cambria Math"/>
                          </a:rPr>
                          <m:t>𝒔𝒊𝒎𝒖𝒍𝒂𝒕𝒊𝒐𝒏</m:t>
                        </m:r>
                        <m:r>
                          <a:rPr lang="en-GB" sz="1000" b="1" i="1" smtClean="0">
                            <a:solidFill>
                              <a:schemeClr val="tx2"/>
                            </a:solidFill>
                            <a:latin typeface="Cambria Math"/>
                          </a:rPr>
                          <m:t> </m:t>
                        </m:r>
                        <m:r>
                          <a:rPr lang="en-GB" sz="1000" b="1" i="1" smtClean="0">
                            <a:solidFill>
                              <a:schemeClr val="tx2"/>
                            </a:solidFill>
                            <a:latin typeface="Cambria Math"/>
                          </a:rPr>
                          <m:t>𝒑𝒆𝒓𝒊𝒐𝒅</m:t>
                        </m:r>
                      </m:sub>
                    </m:sSub>
                  </m:oMath>
                </a14:m>
                <a:endParaRPr lang="en-GB" altLang="en-US" sz="900" dirty="0" smtClean="0"/>
              </a:p>
              <a:p>
                <a:r>
                  <a:rPr lang="en-GB" altLang="en-US" sz="1100" dirty="0" smtClean="0"/>
                  <a:t>This means toward the end of the projection period the bid of multiyear contracts converges towards their cost or the bid they would enter without the PDC methodology. This ensure future forecasts do not bias the short term results overly in either direction.</a:t>
                </a:r>
              </a:p>
              <a:p>
                <a:r>
                  <a:rPr lang="en-GB" altLang="en-US" sz="1100" dirty="0" smtClean="0"/>
                  <a:t>Due to the issue with convergence the model will often alternate between two solutions. In such a case multiple results are provided.</a:t>
                </a:r>
                <a:endParaRPr lang="en-GB" altLang="en-US" sz="1100" dirty="0"/>
              </a:p>
            </p:txBody>
          </p:sp>
        </mc:Choice>
        <mc:Fallback xmlns="">
          <p:sp>
            <p:nvSpPr>
              <p:cNvPr id="37903" name="Rectangle 15"/>
              <p:cNvSpPr>
                <a:spLocks noRot="1" noChangeAspect="1" noMove="1" noResize="1" noEditPoints="1" noAdjustHandles="1" noChangeArrowheads="1" noChangeShapeType="1" noTextEdit="1"/>
              </p:cNvSpPr>
              <p:nvPr/>
            </p:nvSpPr>
            <p:spPr bwMode="auto">
              <a:xfrm>
                <a:off x="4716463" y="1631040"/>
                <a:ext cx="4041775" cy="4005485"/>
              </a:xfrm>
              <a:prstGeom prst="rect">
                <a:avLst/>
              </a:prstGeom>
              <a:blipFill rotWithShape="1">
                <a:blip r:embed="rId3"/>
                <a:stretch>
                  <a:fillRect r="-451"/>
                </a:stretch>
              </a:blipFill>
              <a:ln w="9525"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cxnSp>
        <p:nvCxnSpPr>
          <p:cNvPr id="3" name="Straight Connector 2"/>
          <p:cNvCxnSpPr/>
          <p:nvPr/>
        </p:nvCxnSpPr>
        <p:spPr bwMode="auto">
          <a:xfrm>
            <a:off x="904095" y="2472374"/>
            <a:ext cx="0" cy="110083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rot="16200000">
            <a:off x="2524095" y="1953204"/>
            <a:ext cx="0" cy="324000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Freeform 4"/>
          <p:cNvSpPr/>
          <p:nvPr/>
        </p:nvSpPr>
        <p:spPr bwMode="auto">
          <a:xfrm flipV="1">
            <a:off x="904096" y="2926412"/>
            <a:ext cx="3239999" cy="304801"/>
          </a:xfrm>
          <a:custGeom>
            <a:avLst/>
            <a:gdLst>
              <a:gd name="connsiteX0" fmla="*/ 0 w 2699657"/>
              <a:gd name="connsiteY0" fmla="*/ 740776 h 902858"/>
              <a:gd name="connsiteX1" fmla="*/ 1204685 w 2699657"/>
              <a:gd name="connsiteY1" fmla="*/ 547 h 902858"/>
              <a:gd name="connsiteX2" fmla="*/ 2162628 w 2699657"/>
              <a:gd name="connsiteY2" fmla="*/ 842376 h 902858"/>
              <a:gd name="connsiteX3" fmla="*/ 2699657 w 2699657"/>
              <a:gd name="connsiteY3" fmla="*/ 769804 h 902858"/>
            </a:gdLst>
            <a:ahLst/>
            <a:cxnLst>
              <a:cxn ang="0">
                <a:pos x="connsiteX0" y="connsiteY0"/>
              </a:cxn>
              <a:cxn ang="0">
                <a:pos x="connsiteX1" y="connsiteY1"/>
              </a:cxn>
              <a:cxn ang="0">
                <a:pos x="connsiteX2" y="connsiteY2"/>
              </a:cxn>
              <a:cxn ang="0">
                <a:pos x="connsiteX3" y="connsiteY3"/>
              </a:cxn>
            </a:cxnLst>
            <a:rect l="l" t="t" r="r" b="b"/>
            <a:pathLst>
              <a:path w="2699657" h="902858">
                <a:moveTo>
                  <a:pt x="0" y="740776"/>
                </a:moveTo>
                <a:cubicBezTo>
                  <a:pt x="422123" y="362195"/>
                  <a:pt x="844247" y="-16386"/>
                  <a:pt x="1204685" y="547"/>
                </a:cubicBezTo>
                <a:cubicBezTo>
                  <a:pt x="1565123" y="17480"/>
                  <a:pt x="1913466" y="714167"/>
                  <a:pt x="2162628" y="842376"/>
                </a:cubicBezTo>
                <a:cubicBezTo>
                  <a:pt x="2411790" y="970585"/>
                  <a:pt x="2555723" y="870194"/>
                  <a:pt x="2699657" y="769804"/>
                </a:cubicBezTo>
              </a:path>
            </a:pathLst>
          </a:custGeom>
          <a:no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cxnSp>
        <p:nvCxnSpPr>
          <p:cNvPr id="7" name="Straight Connector 6"/>
          <p:cNvCxnSpPr/>
          <p:nvPr/>
        </p:nvCxnSpPr>
        <p:spPr bwMode="auto">
          <a:xfrm>
            <a:off x="896581" y="3092039"/>
            <a:ext cx="3240000" cy="0"/>
          </a:xfrm>
          <a:prstGeom prst="line">
            <a:avLst/>
          </a:prstGeom>
          <a:solidFill>
            <a:schemeClr val="bg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611415" y="3573203"/>
            <a:ext cx="1494972" cy="246221"/>
          </a:xfrm>
          <a:prstGeom prst="rect">
            <a:avLst/>
          </a:prstGeom>
          <a:noFill/>
        </p:spPr>
        <p:txBody>
          <a:bodyPr wrap="square" rtlCol="0">
            <a:spAutoFit/>
          </a:bodyPr>
          <a:lstStyle/>
          <a:p>
            <a:pPr algn="r"/>
            <a:r>
              <a:rPr lang="en-GB" sz="1000" dirty="0" smtClean="0"/>
              <a:t>Time</a:t>
            </a:r>
            <a:endParaRPr lang="en-GB" sz="1000" dirty="0"/>
          </a:p>
        </p:txBody>
      </p:sp>
      <p:sp>
        <p:nvSpPr>
          <p:cNvPr id="33" name="TextBox 32"/>
          <p:cNvSpPr txBox="1"/>
          <p:nvPr/>
        </p:nvSpPr>
        <p:spPr>
          <a:xfrm rot="16200000">
            <a:off x="87537" y="3031332"/>
            <a:ext cx="1371864" cy="246223"/>
          </a:xfrm>
          <a:prstGeom prst="rect">
            <a:avLst/>
          </a:prstGeom>
          <a:noFill/>
        </p:spPr>
        <p:txBody>
          <a:bodyPr wrap="square" rtlCol="0">
            <a:spAutoFit/>
          </a:bodyPr>
          <a:lstStyle/>
          <a:p>
            <a:pPr algn="r"/>
            <a:r>
              <a:rPr lang="en-GB" sz="1000" dirty="0" smtClean="0"/>
              <a:t>Capacity price</a:t>
            </a:r>
            <a:endParaRPr lang="en-GB" sz="1000" dirty="0"/>
          </a:p>
        </p:txBody>
      </p:sp>
      <p:sp>
        <p:nvSpPr>
          <p:cNvPr id="34" name="TextBox 33"/>
          <p:cNvSpPr txBox="1"/>
          <p:nvPr/>
        </p:nvSpPr>
        <p:spPr>
          <a:xfrm>
            <a:off x="2429574" y="2484984"/>
            <a:ext cx="1858655" cy="400110"/>
          </a:xfrm>
          <a:prstGeom prst="rect">
            <a:avLst/>
          </a:prstGeom>
          <a:noFill/>
        </p:spPr>
        <p:txBody>
          <a:bodyPr wrap="square" rtlCol="0">
            <a:spAutoFit/>
          </a:bodyPr>
          <a:lstStyle/>
          <a:p>
            <a:pPr algn="ctr"/>
            <a:r>
              <a:rPr lang="en-GB" sz="1000" dirty="0" smtClean="0"/>
              <a:t>Multi-year contract fixed payments</a:t>
            </a:r>
            <a:endParaRPr lang="en-GB" sz="1000" dirty="0"/>
          </a:p>
        </p:txBody>
      </p:sp>
      <p:sp>
        <p:nvSpPr>
          <p:cNvPr id="35" name="TextBox 34"/>
          <p:cNvSpPr txBox="1"/>
          <p:nvPr/>
        </p:nvSpPr>
        <p:spPr>
          <a:xfrm>
            <a:off x="2030753" y="3281918"/>
            <a:ext cx="2257476" cy="246221"/>
          </a:xfrm>
          <a:prstGeom prst="rect">
            <a:avLst/>
          </a:prstGeom>
          <a:noFill/>
        </p:spPr>
        <p:txBody>
          <a:bodyPr wrap="square" rtlCol="0">
            <a:spAutoFit/>
          </a:bodyPr>
          <a:lstStyle/>
          <a:p>
            <a:pPr algn="ctr"/>
            <a:r>
              <a:rPr lang="en-GB" sz="1000" dirty="0" smtClean="0"/>
              <a:t>Estimated future variable payments</a:t>
            </a:r>
            <a:endParaRPr lang="en-GB" sz="1000" dirty="0"/>
          </a:p>
        </p:txBody>
      </p:sp>
      <p:cxnSp>
        <p:nvCxnSpPr>
          <p:cNvPr id="10" name="Straight Arrow Connector 9"/>
          <p:cNvCxnSpPr/>
          <p:nvPr/>
        </p:nvCxnSpPr>
        <p:spPr bwMode="auto">
          <a:xfrm flipH="1">
            <a:off x="2516581" y="2785963"/>
            <a:ext cx="418633" cy="236826"/>
          </a:xfrm>
          <a:prstGeom prst="straightConnector1">
            <a:avLst/>
          </a:prstGeom>
          <a:solidFill>
            <a:schemeClr val="bg1"/>
          </a:solidFill>
          <a:ln w="9525" cap="flat" cmpd="sng" algn="ctr">
            <a:solidFill>
              <a:schemeClr val="tx1"/>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a:endCxn id="5" idx="0"/>
          </p:cNvCxnSpPr>
          <p:nvPr/>
        </p:nvCxnSpPr>
        <p:spPr bwMode="auto">
          <a:xfrm flipH="1">
            <a:off x="904096" y="2685039"/>
            <a:ext cx="362116" cy="296091"/>
          </a:xfrm>
          <a:prstGeom prst="straightConnector1">
            <a:avLst/>
          </a:prstGeom>
          <a:solidFill>
            <a:schemeClr val="bg1"/>
          </a:solidFill>
          <a:ln w="9525" cap="flat" cmpd="sng" algn="ctr">
            <a:solidFill>
              <a:schemeClr val="tx1"/>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7" name="TextBox 13"/>
              <p:cNvSpPr txBox="1"/>
              <p:nvPr/>
            </p:nvSpPr>
            <p:spPr>
              <a:xfrm>
                <a:off x="866037" y="4726766"/>
                <a:ext cx="3037114" cy="75758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buClrTx/>
                  <a:defRPr/>
                </a:pPr>
                <a14:m>
                  <m:oMathPara xmlns:m="http://schemas.openxmlformats.org/officeDocument/2006/math">
                    <m:oMathParaPr>
                      <m:jc m:val="centerGroup"/>
                    </m:oMathParaPr>
                    <m:oMath xmlns:m="http://schemas.openxmlformats.org/officeDocument/2006/math">
                      <m:nary>
                        <m:naryPr>
                          <m:chr m:val="∑"/>
                          <m:limLoc m:val="undOvr"/>
                          <m:ctrlPr>
                            <a:rPr lang="en-GB" b="1" i="1" smtClean="0">
                              <a:solidFill>
                                <a:schemeClr val="tx2"/>
                              </a:solidFill>
                              <a:latin typeface="Cambria Math"/>
                            </a:rPr>
                          </m:ctrlPr>
                        </m:naryPr>
                        <m:sub>
                          <m:r>
                            <a:rPr lang="en-GB" b="1" i="1">
                              <a:solidFill>
                                <a:schemeClr val="tx2"/>
                              </a:solidFill>
                              <a:latin typeface="Cambria Math"/>
                            </a:rPr>
                            <m:t>𝒊</m:t>
                          </m:r>
                          <m:r>
                            <a:rPr lang="en-GB" b="1" i="1">
                              <a:solidFill>
                                <a:schemeClr val="tx2"/>
                              </a:solidFill>
                              <a:latin typeface="Cambria Math"/>
                            </a:rPr>
                            <m:t>=</m:t>
                          </m:r>
                          <m:r>
                            <a:rPr lang="en-GB" b="1" i="1">
                              <a:solidFill>
                                <a:schemeClr val="tx2"/>
                              </a:solidFill>
                              <a:latin typeface="Cambria Math"/>
                            </a:rPr>
                            <m:t>𝟏</m:t>
                          </m:r>
                        </m:sub>
                        <m:sup>
                          <m:r>
                            <a:rPr lang="en-GB" b="1" i="1">
                              <a:solidFill>
                                <a:schemeClr val="tx2"/>
                              </a:solidFill>
                              <a:latin typeface="Cambria Math"/>
                            </a:rPr>
                            <m:t>𝒚</m:t>
                          </m:r>
                        </m:sup>
                        <m:e>
                          <m:f>
                            <m:fPr>
                              <m:ctrlPr>
                                <a:rPr lang="en-GB" b="1" i="1">
                                  <a:solidFill>
                                    <a:schemeClr val="tx2"/>
                                  </a:solidFill>
                                  <a:latin typeface="Cambria Math"/>
                                </a:rPr>
                              </m:ctrlPr>
                            </m:fPr>
                            <m:num>
                              <m:sSub>
                                <m:sSubPr>
                                  <m:ctrlPr>
                                    <a:rPr lang="en-GB" b="1" i="1">
                                      <a:solidFill>
                                        <a:schemeClr val="tx2"/>
                                      </a:solidFill>
                                      <a:latin typeface="Cambria Math"/>
                                    </a:rPr>
                                  </m:ctrlPr>
                                </m:sSubPr>
                                <m:e>
                                  <m:r>
                                    <a:rPr lang="en-GB" b="1" i="1">
                                      <a:solidFill>
                                        <a:schemeClr val="tx2"/>
                                      </a:solidFill>
                                      <a:latin typeface="Cambria Math"/>
                                    </a:rPr>
                                    <m:t>𝑷𝑫𝑬</m:t>
                                  </m:r>
                                </m:e>
                                <m:sub>
                                  <m:r>
                                    <a:rPr lang="en-GB" b="1" i="1">
                                      <a:solidFill>
                                        <a:schemeClr val="tx2"/>
                                      </a:solidFill>
                                      <a:latin typeface="Cambria Math"/>
                                    </a:rPr>
                                    <m:t>𝒚</m:t>
                                  </m:r>
                                </m:sub>
                              </m:sSub>
                            </m:num>
                            <m:den>
                              <m:sSup>
                                <m:sSupPr>
                                  <m:ctrlPr>
                                    <a:rPr lang="en-GB" b="1" i="1">
                                      <a:solidFill>
                                        <a:schemeClr val="tx2"/>
                                      </a:solidFill>
                                      <a:latin typeface="Cambria Math"/>
                                    </a:rPr>
                                  </m:ctrlPr>
                                </m:sSupPr>
                                <m:e>
                                  <m:r>
                                    <a:rPr lang="en-GB" b="1" i="1">
                                      <a:solidFill>
                                        <a:schemeClr val="tx2"/>
                                      </a:solidFill>
                                      <a:latin typeface="Cambria Math"/>
                                    </a:rPr>
                                    <m:t>(</m:t>
                                  </m:r>
                                  <m:r>
                                    <a:rPr lang="en-GB" b="1" i="1">
                                      <a:solidFill>
                                        <a:schemeClr val="tx2"/>
                                      </a:solidFill>
                                      <a:latin typeface="Cambria Math"/>
                                    </a:rPr>
                                    <m:t>𝟏</m:t>
                                  </m:r>
                                  <m:r>
                                    <a:rPr lang="en-GB" b="1" i="1">
                                      <a:solidFill>
                                        <a:schemeClr val="tx2"/>
                                      </a:solidFill>
                                      <a:latin typeface="Cambria Math"/>
                                    </a:rPr>
                                    <m:t>+</m:t>
                                  </m:r>
                                  <m:r>
                                    <a:rPr lang="en-GB" b="1" i="1">
                                      <a:solidFill>
                                        <a:schemeClr val="tx2"/>
                                      </a:solidFill>
                                      <a:latin typeface="Cambria Math"/>
                                    </a:rPr>
                                    <m:t>𝑫𝑹</m:t>
                                  </m:r>
                                  <m:r>
                                    <a:rPr lang="en-GB" b="1" i="1">
                                      <a:solidFill>
                                        <a:schemeClr val="tx2"/>
                                      </a:solidFill>
                                      <a:latin typeface="Cambria Math"/>
                                    </a:rPr>
                                    <m:t>)</m:t>
                                  </m:r>
                                </m:e>
                                <m:sup>
                                  <m:r>
                                    <a:rPr lang="en-GB" b="1" i="1">
                                      <a:solidFill>
                                        <a:schemeClr val="tx2"/>
                                      </a:solidFill>
                                      <a:latin typeface="Cambria Math"/>
                                    </a:rPr>
                                    <m:t>𝒊</m:t>
                                  </m:r>
                                  <m:r>
                                    <a:rPr lang="en-GB" b="1" i="1">
                                      <a:solidFill>
                                        <a:schemeClr val="tx2"/>
                                      </a:solidFill>
                                      <a:latin typeface="Cambria Math"/>
                                    </a:rPr>
                                    <m:t>−</m:t>
                                  </m:r>
                                  <m:r>
                                    <a:rPr lang="en-GB" b="1" i="1">
                                      <a:solidFill>
                                        <a:schemeClr val="tx2"/>
                                      </a:solidFill>
                                      <a:latin typeface="Cambria Math"/>
                                    </a:rPr>
                                    <m:t>𝟏</m:t>
                                  </m:r>
                                </m:sup>
                              </m:sSup>
                            </m:den>
                          </m:f>
                        </m:e>
                      </m:nary>
                      <m:r>
                        <a:rPr lang="en-GB" sz="900" b="1" i="1">
                          <a:solidFill>
                            <a:schemeClr val="tx2"/>
                          </a:solidFill>
                          <a:effectLst/>
                          <a:latin typeface="Cambria Math"/>
                        </a:rPr>
                        <m:t>=</m:t>
                      </m:r>
                      <m:nary>
                        <m:naryPr>
                          <m:chr m:val="∑"/>
                          <m:limLoc m:val="undOvr"/>
                          <m:ctrlPr>
                            <a:rPr lang="en-GB" b="1" i="1">
                              <a:solidFill>
                                <a:schemeClr val="tx2"/>
                              </a:solidFill>
                              <a:latin typeface="Cambria Math"/>
                            </a:rPr>
                          </m:ctrlPr>
                        </m:naryPr>
                        <m:sub>
                          <m:r>
                            <a:rPr lang="en-GB" b="1" i="1">
                              <a:solidFill>
                                <a:schemeClr val="tx2"/>
                              </a:solidFill>
                              <a:latin typeface="Cambria Math"/>
                            </a:rPr>
                            <m:t>𝒊</m:t>
                          </m:r>
                          <m:r>
                            <a:rPr lang="en-GB" b="1" i="1">
                              <a:solidFill>
                                <a:schemeClr val="tx2"/>
                              </a:solidFill>
                              <a:latin typeface="Cambria Math"/>
                            </a:rPr>
                            <m:t>=</m:t>
                          </m:r>
                          <m:r>
                            <a:rPr lang="en-GB" b="1" i="1">
                              <a:solidFill>
                                <a:schemeClr val="tx2"/>
                              </a:solidFill>
                              <a:latin typeface="Cambria Math"/>
                            </a:rPr>
                            <m:t>𝟏</m:t>
                          </m:r>
                        </m:sub>
                        <m:sup>
                          <m:r>
                            <a:rPr lang="en-GB" b="1" i="1">
                              <a:solidFill>
                                <a:schemeClr val="tx2"/>
                              </a:solidFill>
                              <a:latin typeface="Cambria Math"/>
                            </a:rPr>
                            <m:t>𝒚</m:t>
                          </m:r>
                        </m:sup>
                        <m:e>
                          <m:f>
                            <m:fPr>
                              <m:ctrlPr>
                                <a:rPr lang="en-GB" b="1" i="1">
                                  <a:solidFill>
                                    <a:schemeClr val="tx2"/>
                                  </a:solidFill>
                                  <a:latin typeface="Cambria Math"/>
                                </a:rPr>
                              </m:ctrlPr>
                            </m:fPr>
                            <m:num>
                              <m:sSub>
                                <m:sSubPr>
                                  <m:ctrlPr>
                                    <a:rPr lang="en-GB" b="1" i="1">
                                      <a:solidFill>
                                        <a:schemeClr val="tx2"/>
                                      </a:solidFill>
                                      <a:latin typeface="Cambria Math"/>
                                    </a:rPr>
                                  </m:ctrlPr>
                                </m:sSubPr>
                                <m:e>
                                  <m:r>
                                    <a:rPr lang="en-GB" b="1" i="1" smtClean="0">
                                      <a:solidFill>
                                        <a:schemeClr val="tx2"/>
                                      </a:solidFill>
                                      <a:latin typeface="Cambria Math"/>
                                    </a:rPr>
                                    <m:t>𝑭𝑪𝑷</m:t>
                                  </m:r>
                                </m:e>
                                <m:sub>
                                  <m:r>
                                    <a:rPr lang="en-GB" b="1" i="1" smtClean="0">
                                      <a:solidFill>
                                        <a:schemeClr val="tx2"/>
                                      </a:solidFill>
                                      <a:latin typeface="Cambria Math"/>
                                    </a:rPr>
                                    <m:t>𝒊</m:t>
                                  </m:r>
                                </m:sub>
                              </m:sSub>
                            </m:num>
                            <m:den>
                              <m:sSup>
                                <m:sSupPr>
                                  <m:ctrlPr>
                                    <a:rPr lang="en-GB" b="1" i="1">
                                      <a:solidFill>
                                        <a:schemeClr val="tx2"/>
                                      </a:solidFill>
                                      <a:latin typeface="Cambria Math"/>
                                    </a:rPr>
                                  </m:ctrlPr>
                                </m:sSupPr>
                                <m:e>
                                  <m:r>
                                    <a:rPr lang="en-GB" b="1" i="1">
                                      <a:solidFill>
                                        <a:schemeClr val="tx2"/>
                                      </a:solidFill>
                                      <a:latin typeface="Cambria Math"/>
                                    </a:rPr>
                                    <m:t>(</m:t>
                                  </m:r>
                                  <m:r>
                                    <a:rPr lang="en-GB" b="1" i="1">
                                      <a:solidFill>
                                        <a:schemeClr val="tx2"/>
                                      </a:solidFill>
                                      <a:latin typeface="Cambria Math"/>
                                    </a:rPr>
                                    <m:t>𝟏</m:t>
                                  </m:r>
                                  <m:r>
                                    <a:rPr lang="en-GB" b="1" i="1">
                                      <a:solidFill>
                                        <a:schemeClr val="tx2"/>
                                      </a:solidFill>
                                      <a:latin typeface="Cambria Math"/>
                                    </a:rPr>
                                    <m:t>+</m:t>
                                  </m:r>
                                  <m:r>
                                    <a:rPr lang="en-GB" b="1" i="1">
                                      <a:solidFill>
                                        <a:schemeClr val="tx2"/>
                                      </a:solidFill>
                                      <a:latin typeface="Cambria Math"/>
                                    </a:rPr>
                                    <m:t>𝑫𝑹</m:t>
                                  </m:r>
                                  <m:r>
                                    <a:rPr lang="en-GB" b="1" i="1">
                                      <a:solidFill>
                                        <a:schemeClr val="tx2"/>
                                      </a:solidFill>
                                      <a:latin typeface="Cambria Math"/>
                                    </a:rPr>
                                    <m:t>)</m:t>
                                  </m:r>
                                </m:e>
                                <m:sup>
                                  <m:r>
                                    <a:rPr lang="en-GB" b="1" i="1">
                                      <a:solidFill>
                                        <a:schemeClr val="tx2"/>
                                      </a:solidFill>
                                      <a:latin typeface="Cambria Math"/>
                                    </a:rPr>
                                    <m:t>𝒊</m:t>
                                  </m:r>
                                  <m:r>
                                    <a:rPr lang="en-GB" b="1" i="1">
                                      <a:solidFill>
                                        <a:schemeClr val="tx2"/>
                                      </a:solidFill>
                                      <a:latin typeface="Cambria Math"/>
                                    </a:rPr>
                                    <m:t>−</m:t>
                                  </m:r>
                                  <m:r>
                                    <a:rPr lang="en-GB" b="1" i="1">
                                      <a:solidFill>
                                        <a:schemeClr val="tx2"/>
                                      </a:solidFill>
                                      <a:latin typeface="Cambria Math"/>
                                    </a:rPr>
                                    <m:t>𝟏</m:t>
                                  </m:r>
                                </m:sup>
                              </m:sSup>
                            </m:den>
                          </m:f>
                        </m:e>
                      </m:nary>
                    </m:oMath>
                  </m:oMathPara>
                </a14:m>
                <a:endParaRPr lang="en-GB" sz="1100" b="1" dirty="0">
                  <a:solidFill>
                    <a:schemeClr val="tx2"/>
                  </a:solidFill>
                  <a:effectLst/>
                </a:endParaRPr>
              </a:p>
              <a:p>
                <a:endParaRPr lang="en-GB" sz="1100" b="1" dirty="0">
                  <a:solidFill>
                    <a:schemeClr val="tx2"/>
                  </a:solidFill>
                </a:endParaRPr>
              </a:p>
            </p:txBody>
          </p:sp>
        </mc:Choice>
        <mc:Fallback xmlns="">
          <p:sp>
            <p:nvSpPr>
              <p:cNvPr id="47" name="TextBox 13"/>
              <p:cNvSpPr txBox="1">
                <a:spLocks noRot="1" noChangeAspect="1" noMove="1" noResize="1" noEditPoints="1" noAdjustHandles="1" noChangeArrowheads="1" noChangeShapeType="1" noTextEdit="1"/>
              </p:cNvSpPr>
              <p:nvPr/>
            </p:nvSpPr>
            <p:spPr>
              <a:xfrm>
                <a:off x="866037" y="4726766"/>
                <a:ext cx="3037114" cy="757580"/>
              </a:xfrm>
              <a:prstGeom prst="rect">
                <a:avLst/>
              </a:prstGeom>
              <a:blipFill rotWithShape="1">
                <a:blip r:embed="rId4"/>
                <a:stretch>
                  <a:fillRect l="-1807" t="-68800" b="-78400"/>
                </a:stretch>
              </a:blipFill>
            </p:spPr>
            <p:txBody>
              <a:bodyPr/>
              <a:lstStyle/>
              <a:p>
                <a:r>
                  <a:rPr lang="en-GB">
                    <a:noFill/>
                  </a:rPr>
                  <a:t> </a:t>
                </a:r>
              </a:p>
            </p:txBody>
          </p:sp>
        </mc:Fallback>
      </mc:AlternateContent>
      <p:cxnSp>
        <p:nvCxnSpPr>
          <p:cNvPr id="20" name="Straight Arrow Connector 19"/>
          <p:cNvCxnSpPr/>
          <p:nvPr/>
        </p:nvCxnSpPr>
        <p:spPr bwMode="auto">
          <a:xfrm flipH="1" flipV="1">
            <a:off x="1990807" y="3281918"/>
            <a:ext cx="93768" cy="128726"/>
          </a:xfrm>
          <a:prstGeom prst="straightConnector1">
            <a:avLst/>
          </a:prstGeom>
          <a:solidFill>
            <a:schemeClr val="bg1"/>
          </a:solidFill>
          <a:ln w="9525" cap="flat" cmpd="sng" algn="ctr">
            <a:solidFill>
              <a:schemeClr val="tx1"/>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833928" y="2385853"/>
            <a:ext cx="1858655" cy="400110"/>
          </a:xfrm>
          <a:prstGeom prst="rect">
            <a:avLst/>
          </a:prstGeom>
          <a:noFill/>
        </p:spPr>
        <p:txBody>
          <a:bodyPr wrap="square" rtlCol="0">
            <a:spAutoFit/>
          </a:bodyPr>
          <a:lstStyle/>
          <a:p>
            <a:pPr algn="ctr"/>
            <a:r>
              <a:rPr lang="en-GB" sz="1000" dirty="0" smtClean="0"/>
              <a:t>Price multi-year contract enters auction at</a:t>
            </a:r>
            <a:endParaRPr lang="en-GB" sz="1000" dirty="0"/>
          </a:p>
        </p:txBody>
      </p:sp>
      <p:sp>
        <p:nvSpPr>
          <p:cNvPr id="21" name="Text Box 6"/>
          <p:cNvSpPr txBox="1">
            <a:spLocks noChangeArrowheads="1"/>
          </p:cNvSpPr>
          <p:nvPr/>
        </p:nvSpPr>
        <p:spPr bwMode="auto">
          <a:xfrm>
            <a:off x="468313" y="5760910"/>
            <a:ext cx="8289925"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For more background on this approach please see the companion slide </a:t>
            </a:r>
            <a:r>
              <a:rPr lang="en-GB" altLang="en-US" dirty="0">
                <a:solidFill>
                  <a:schemeClr val="bg1"/>
                </a:solidFill>
              </a:rPr>
              <a:t>pack ‘PDE Research Pack</a:t>
            </a:r>
            <a:r>
              <a:rPr lang="en-GB" altLang="en-US" dirty="0" smtClean="0">
                <a:solidFill>
                  <a:schemeClr val="bg1"/>
                </a:solidFill>
              </a:rPr>
              <a:t>’.</a:t>
            </a:r>
            <a:endParaRPr lang="en-GB" altLang="en-US" dirty="0">
              <a:solidFill>
                <a:schemeClr val="bg1"/>
              </a:solidFill>
            </a:endParaRPr>
          </a:p>
        </p:txBody>
      </p:sp>
    </p:spTree>
    <p:extLst>
      <p:ext uri="{BB962C8B-B14F-4D97-AF65-F5344CB8AC3E}">
        <p14:creationId xmlns:p14="http://schemas.microsoft.com/office/powerpoint/2010/main" val="31747589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3"/>
          <p:cNvSpPr>
            <a:spLocks noChangeArrowheads="1"/>
          </p:cNvSpPr>
          <p:nvPr/>
        </p:nvSpPr>
        <p:spPr bwMode="auto">
          <a:xfrm>
            <a:off x="468313" y="1616297"/>
            <a:ext cx="4032250" cy="4571852"/>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dirty="0" smtClean="0"/>
              <a:t>With the DECC methodology CM costs can be driven up where long-duration capacity contracts set the clearing price and have their bids inflated through the equivalence methodology.</a:t>
            </a:r>
          </a:p>
          <a:p>
            <a:endParaRPr lang="en-GB" altLang="en-US" dirty="0" smtClean="0"/>
          </a:p>
          <a:p>
            <a:endParaRPr lang="en-GB" altLang="en-US" dirty="0"/>
          </a:p>
          <a:p>
            <a:endParaRPr lang="en-GB" altLang="en-US" dirty="0" smtClean="0"/>
          </a:p>
          <a:p>
            <a:endParaRPr lang="en-GB" altLang="en-US" dirty="0"/>
          </a:p>
          <a:p>
            <a:endParaRPr lang="en-GB" altLang="en-US" dirty="0" smtClean="0"/>
          </a:p>
          <a:p>
            <a:r>
              <a:rPr lang="en-GB" altLang="en-US" dirty="0" smtClean="0"/>
              <a:t>In this approach we look to take this effect into account when setting the price duration equivalence.</a:t>
            </a:r>
            <a:endParaRPr lang="en-GB" altLang="en-US" dirty="0"/>
          </a:p>
        </p:txBody>
      </p:sp>
      <p:sp>
        <p:nvSpPr>
          <p:cNvPr id="37895" name="Text Box 7"/>
          <p:cNvSpPr txBox="1">
            <a:spLocks noChangeArrowheads="1"/>
          </p:cNvSpPr>
          <p:nvPr/>
        </p:nvSpPr>
        <p:spPr bwMode="auto">
          <a:xfrm>
            <a:off x="4716463" y="1135740"/>
            <a:ext cx="4041775" cy="495300"/>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Details of implementation</a:t>
            </a:r>
            <a:endParaRPr lang="en-GB" altLang="en-US" dirty="0">
              <a:solidFill>
                <a:schemeClr val="bg1"/>
              </a:solidFill>
            </a:endParaRPr>
          </a:p>
        </p:txBody>
      </p:sp>
      <p:sp>
        <p:nvSpPr>
          <p:cNvPr id="37894" name="Text Box 6"/>
          <p:cNvSpPr txBox="1">
            <a:spLocks noChangeArrowheads="1"/>
          </p:cNvSpPr>
          <p:nvPr/>
        </p:nvSpPr>
        <p:spPr bwMode="auto">
          <a:xfrm>
            <a:off x="468313" y="1126215"/>
            <a:ext cx="4032250"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Cost equivalence for total CM auction cost</a:t>
            </a:r>
            <a:endParaRPr lang="en-GB" altLang="en-US" dirty="0">
              <a:solidFill>
                <a:schemeClr val="bg1"/>
              </a:solidFill>
            </a:endParaRPr>
          </a:p>
        </p:txBody>
      </p:sp>
      <p:sp>
        <p:nvSpPr>
          <p:cNvPr id="37890" name="Rectangle 2"/>
          <p:cNvSpPr>
            <a:spLocks noGrp="1" noChangeArrowheads="1"/>
          </p:cNvSpPr>
          <p:nvPr>
            <p:ph type="title"/>
          </p:nvPr>
        </p:nvSpPr>
        <p:spPr>
          <a:xfrm>
            <a:off x="457200" y="222250"/>
            <a:ext cx="8305800" cy="685800"/>
          </a:xfrm>
        </p:spPr>
        <p:txBody>
          <a:bodyPr/>
          <a:lstStyle/>
          <a:p>
            <a:r>
              <a:rPr lang="en-GB" altLang="en-US" dirty="0" smtClean="0"/>
              <a:t>Implementation of CM cost minimisation methodology</a:t>
            </a:r>
            <a:endParaRPr lang="en-GB" altLang="en-US" dirty="0"/>
          </a:p>
        </p:txBody>
      </p:sp>
      <p:sp>
        <p:nvSpPr>
          <p:cNvPr id="37901" name="Rectangle 13"/>
          <p:cNvSpPr>
            <a:spLocks noChangeArrowheads="1"/>
          </p:cNvSpPr>
          <p:nvPr/>
        </p:nvSpPr>
        <p:spPr bwMode="auto">
          <a:xfrm>
            <a:off x="4716463" y="1633305"/>
            <a:ext cx="4032250" cy="4554844"/>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000" dirty="0" smtClean="0"/>
              <a:t>One potential implementation is to include the change in year 1 cost, resulting from a change in bid price, in the equivalence</a:t>
            </a:r>
          </a:p>
          <a:p>
            <a:pPr marL="0" indent="0">
              <a:buNone/>
            </a:pPr>
            <a:endParaRPr lang="en-GB" altLang="en-US" sz="1000" dirty="0"/>
          </a:p>
          <a:p>
            <a:pPr marL="0" indent="0">
              <a:buNone/>
            </a:pPr>
            <a:endParaRPr lang="en-GB" altLang="en-US" sz="1000" dirty="0" smtClean="0"/>
          </a:p>
          <a:p>
            <a:pPr marL="0" indent="0">
              <a:buNone/>
            </a:pPr>
            <a:endParaRPr lang="en-GB" altLang="en-US" sz="1000" dirty="0"/>
          </a:p>
          <a:p>
            <a:pPr marL="0" indent="0">
              <a:buNone/>
            </a:pPr>
            <a:endParaRPr lang="en-GB" altLang="en-US" sz="1000" dirty="0" smtClean="0"/>
          </a:p>
          <a:p>
            <a:pPr marL="0" indent="0">
              <a:buNone/>
            </a:pPr>
            <a:r>
              <a:rPr lang="en-GB" altLang="en-US" sz="1000" dirty="0" smtClean="0"/>
              <a:t>There are a number of complications with implementing this approach in practice:</a:t>
            </a:r>
          </a:p>
          <a:p>
            <a:r>
              <a:rPr lang="en-GB" altLang="en-US" sz="1000" dirty="0" smtClean="0"/>
              <a:t>The size of the new build capacity contract relative to the market is important. This is needed to trade off the year 1 clearing price effect against future CM cost / savings. This prevents a simple ‘menu of prices’ approach to the PDC implementation in reality.</a:t>
            </a:r>
          </a:p>
          <a:p>
            <a:r>
              <a:rPr lang="en-GB" altLang="en-US" sz="1000" dirty="0" smtClean="0"/>
              <a:t>If a plant is entering with a cost above DECC’s future forecast of future clearing prices, the only way to get cost equivalence is for the year 1 clearing price to be lower. This means the effect on expensive new build bids is the opposite to the previous methodology (depending on relative contract to market size) and the contract enters the auction at a price lower than their cost. In effect the formulation is looking to reduce year 1 clearing prices to equate additional future costs. </a:t>
            </a:r>
            <a:endParaRPr lang="en-GB" altLang="en-US" sz="1000" dirty="0"/>
          </a:p>
          <a:p>
            <a:r>
              <a:rPr lang="en-GB" altLang="en-US" sz="1000" dirty="0" smtClean="0"/>
              <a:t>This formulation assumes that the multi-year contract is setting the CM price. If an alternative single year unit is doing so it will overpay the multiyear contract compared to alternative methodologies.</a:t>
            </a:r>
            <a:endParaRPr lang="en-GB" altLang="en-US" sz="1000" dirty="0"/>
          </a:p>
          <a:p>
            <a:endParaRPr lang="en-GB" altLang="en-US" sz="1000" dirty="0"/>
          </a:p>
          <a:p>
            <a:endParaRPr lang="en-GB" altLang="en-US" sz="1000" dirty="0" smtClean="0"/>
          </a:p>
          <a:p>
            <a:endParaRPr lang="en-GB" altLang="en-US" sz="1000" dirty="0"/>
          </a:p>
        </p:txBody>
      </p:sp>
      <mc:AlternateContent xmlns:mc="http://schemas.openxmlformats.org/markup-compatibility/2006" xmlns:a14="http://schemas.microsoft.com/office/drawing/2010/main">
        <mc:Choice Requires="a14">
          <p:sp>
            <p:nvSpPr>
              <p:cNvPr id="142" name="TextBox 13"/>
              <p:cNvSpPr txBox="1"/>
              <p:nvPr/>
            </p:nvSpPr>
            <p:spPr>
              <a:xfrm>
                <a:off x="4794250" y="2040170"/>
                <a:ext cx="3898899" cy="68807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buClrTx/>
                  <a:defRPr/>
                </a:pPr>
                <a14:m>
                  <m:oMath xmlns:m="http://schemas.openxmlformats.org/officeDocument/2006/math">
                    <m:nary>
                      <m:naryPr>
                        <m:chr m:val="∑"/>
                        <m:limLoc m:val="undOvr"/>
                        <m:ctrlPr>
                          <a:rPr lang="en-GB" sz="900" b="1" i="1" smtClean="0">
                            <a:solidFill>
                              <a:schemeClr val="tx2"/>
                            </a:solidFill>
                            <a:latin typeface="Cambria Math"/>
                            <a:ea typeface="Cambria Math" panose="02040503050406030204" pitchFamily="18" charset="0"/>
                          </a:rPr>
                        </m:ctrlPr>
                      </m:naryPr>
                      <m:sub>
                        <m:r>
                          <a:rPr lang="en-GB" sz="900" b="1" i="1">
                            <a:solidFill>
                              <a:schemeClr val="tx2"/>
                            </a:solidFill>
                            <a:latin typeface="Cambria Math" panose="02040503050406030204" pitchFamily="18" charset="0"/>
                            <a:ea typeface="Cambria Math" panose="02040503050406030204" pitchFamily="18" charset="0"/>
                          </a:rPr>
                          <m:t>𝒊</m:t>
                        </m:r>
                        <m:r>
                          <a:rPr lang="en-GB" sz="900" b="1" i="1">
                            <a:solidFill>
                              <a:schemeClr val="tx2"/>
                            </a:solidFill>
                            <a:latin typeface="Cambria Math" panose="02040503050406030204" pitchFamily="18" charset="0"/>
                            <a:ea typeface="Cambria Math" panose="02040503050406030204" pitchFamily="18" charset="0"/>
                          </a:rPr>
                          <m:t>=</m:t>
                        </m:r>
                        <m:r>
                          <a:rPr lang="en-GB" sz="900" b="1" i="1">
                            <a:solidFill>
                              <a:schemeClr val="tx2"/>
                            </a:solidFill>
                            <a:latin typeface="Cambria Math" panose="02040503050406030204" pitchFamily="18" charset="0"/>
                            <a:ea typeface="Cambria Math" panose="02040503050406030204" pitchFamily="18" charset="0"/>
                          </a:rPr>
                          <m:t>𝟏</m:t>
                        </m:r>
                      </m:sub>
                      <m:sup>
                        <m:r>
                          <a:rPr lang="en-GB" sz="900" b="1" i="1">
                            <a:solidFill>
                              <a:schemeClr val="tx2"/>
                            </a:solidFill>
                            <a:latin typeface="Cambria Math" panose="02040503050406030204" pitchFamily="18" charset="0"/>
                            <a:ea typeface="Cambria Math" panose="02040503050406030204" pitchFamily="18" charset="0"/>
                          </a:rPr>
                          <m:t>𝒚</m:t>
                        </m:r>
                      </m:sup>
                      <m:e>
                        <m:f>
                          <m:fPr>
                            <m:ctrlPr>
                              <a:rPr lang="en-GB" sz="900" b="1" i="1">
                                <a:solidFill>
                                  <a:schemeClr val="tx2"/>
                                </a:solidFill>
                                <a:latin typeface="Cambria Math"/>
                                <a:ea typeface="Cambria Math" panose="02040503050406030204" pitchFamily="18" charset="0"/>
                              </a:rPr>
                            </m:ctrlPr>
                          </m:fPr>
                          <m:num>
                            <m:r>
                              <a:rPr lang="en-GB" sz="900" b="1" i="1" smtClean="0">
                                <a:solidFill>
                                  <a:schemeClr val="tx2"/>
                                </a:solidFill>
                                <a:latin typeface="Cambria Math" panose="02040503050406030204" pitchFamily="18" charset="0"/>
                                <a:ea typeface="Cambria Math" panose="02040503050406030204" pitchFamily="18" charset="0"/>
                              </a:rPr>
                              <m:t>𝑸</m:t>
                            </m:r>
                            <m:r>
                              <a:rPr lang="en-GB" sz="900" b="1" i="1" smtClean="0">
                                <a:solidFill>
                                  <a:schemeClr val="tx2"/>
                                </a:solidFill>
                                <a:latin typeface="Cambria Math" panose="02040503050406030204" pitchFamily="18" charset="0"/>
                                <a:ea typeface="Cambria Math" panose="02040503050406030204" pitchFamily="18" charset="0"/>
                              </a:rPr>
                              <m:t> ∗ </m:t>
                            </m:r>
                            <m:sSub>
                              <m:sSubPr>
                                <m:ctrlPr>
                                  <a:rPr lang="en-GB" sz="900" b="1" i="1">
                                    <a:solidFill>
                                      <a:schemeClr val="tx2"/>
                                    </a:solidFill>
                                    <a:latin typeface="Cambria Math"/>
                                    <a:ea typeface="Cambria Math" panose="02040503050406030204" pitchFamily="18" charset="0"/>
                                  </a:rPr>
                                </m:ctrlPr>
                              </m:sSubPr>
                              <m:e>
                                <m:r>
                                  <a:rPr lang="en-GB" sz="900" b="1" i="1">
                                    <a:solidFill>
                                      <a:schemeClr val="tx2"/>
                                    </a:solidFill>
                                    <a:latin typeface="Cambria Math" panose="02040503050406030204" pitchFamily="18" charset="0"/>
                                    <a:ea typeface="Cambria Math" panose="02040503050406030204" pitchFamily="18" charset="0"/>
                                  </a:rPr>
                                  <m:t>𝑷𝑫𝑬</m:t>
                                </m:r>
                              </m:e>
                              <m:sub>
                                <m:r>
                                  <a:rPr lang="en-GB" sz="900" b="1" i="1">
                                    <a:solidFill>
                                      <a:schemeClr val="tx2"/>
                                    </a:solidFill>
                                    <a:latin typeface="Cambria Math" panose="02040503050406030204" pitchFamily="18" charset="0"/>
                                    <a:ea typeface="Cambria Math" panose="02040503050406030204" pitchFamily="18" charset="0"/>
                                  </a:rPr>
                                  <m:t>𝒚</m:t>
                                </m:r>
                              </m:sub>
                            </m:sSub>
                          </m:num>
                          <m:den>
                            <m:sSup>
                              <m:sSupPr>
                                <m:ctrlPr>
                                  <a:rPr lang="en-GB" sz="900" b="1" i="1">
                                    <a:solidFill>
                                      <a:schemeClr val="tx2"/>
                                    </a:solidFill>
                                    <a:latin typeface="Cambria Math"/>
                                    <a:ea typeface="Cambria Math" panose="02040503050406030204" pitchFamily="18" charset="0"/>
                                  </a:rPr>
                                </m:ctrlPr>
                              </m:sSupPr>
                              <m:e>
                                <m:r>
                                  <a:rPr lang="en-GB" sz="900" b="1" i="1">
                                    <a:solidFill>
                                      <a:schemeClr val="tx2"/>
                                    </a:solidFill>
                                    <a:latin typeface="Cambria Math" panose="02040503050406030204" pitchFamily="18" charset="0"/>
                                    <a:ea typeface="Cambria Math" panose="02040503050406030204" pitchFamily="18" charset="0"/>
                                  </a:rPr>
                                  <m:t>(</m:t>
                                </m:r>
                                <m:r>
                                  <a:rPr lang="en-GB" sz="900" b="1" i="1">
                                    <a:solidFill>
                                      <a:schemeClr val="tx2"/>
                                    </a:solidFill>
                                    <a:latin typeface="Cambria Math" panose="02040503050406030204" pitchFamily="18" charset="0"/>
                                    <a:ea typeface="Cambria Math" panose="02040503050406030204" pitchFamily="18" charset="0"/>
                                  </a:rPr>
                                  <m:t>𝟏</m:t>
                                </m:r>
                                <m:r>
                                  <a:rPr lang="en-GB" sz="900" b="1" i="1">
                                    <a:solidFill>
                                      <a:schemeClr val="tx2"/>
                                    </a:solidFill>
                                    <a:latin typeface="Cambria Math" panose="02040503050406030204" pitchFamily="18" charset="0"/>
                                    <a:ea typeface="Cambria Math" panose="02040503050406030204" pitchFamily="18" charset="0"/>
                                  </a:rPr>
                                  <m:t>+</m:t>
                                </m:r>
                                <m:r>
                                  <a:rPr lang="en-GB" sz="900" b="1" i="1">
                                    <a:solidFill>
                                      <a:schemeClr val="tx2"/>
                                    </a:solidFill>
                                    <a:latin typeface="Cambria Math" panose="02040503050406030204" pitchFamily="18" charset="0"/>
                                    <a:ea typeface="Cambria Math" panose="02040503050406030204" pitchFamily="18" charset="0"/>
                                  </a:rPr>
                                  <m:t>𝑫𝑹</m:t>
                                </m:r>
                                <m:r>
                                  <a:rPr lang="en-GB" sz="900" b="1" i="1">
                                    <a:solidFill>
                                      <a:schemeClr val="tx2"/>
                                    </a:solidFill>
                                    <a:latin typeface="Cambria Math" panose="02040503050406030204" pitchFamily="18" charset="0"/>
                                    <a:ea typeface="Cambria Math" panose="02040503050406030204" pitchFamily="18" charset="0"/>
                                  </a:rPr>
                                  <m:t>)</m:t>
                                </m:r>
                              </m:e>
                              <m:sup>
                                <m:r>
                                  <a:rPr lang="en-GB" sz="900" b="1" i="1">
                                    <a:solidFill>
                                      <a:schemeClr val="tx2"/>
                                    </a:solidFill>
                                    <a:latin typeface="Cambria Math" panose="02040503050406030204" pitchFamily="18" charset="0"/>
                                    <a:ea typeface="Cambria Math" panose="02040503050406030204" pitchFamily="18" charset="0"/>
                                  </a:rPr>
                                  <m:t>𝒊</m:t>
                                </m:r>
                                <m:r>
                                  <a:rPr lang="en-GB" sz="900" b="1" i="1">
                                    <a:solidFill>
                                      <a:schemeClr val="tx2"/>
                                    </a:solidFill>
                                    <a:latin typeface="Cambria Math" panose="02040503050406030204" pitchFamily="18" charset="0"/>
                                    <a:ea typeface="Cambria Math" panose="02040503050406030204" pitchFamily="18" charset="0"/>
                                  </a:rPr>
                                  <m:t>−</m:t>
                                </m:r>
                                <m:r>
                                  <a:rPr lang="en-GB" sz="900" b="1" i="1">
                                    <a:solidFill>
                                      <a:schemeClr val="tx2"/>
                                    </a:solidFill>
                                    <a:latin typeface="Cambria Math" panose="02040503050406030204" pitchFamily="18" charset="0"/>
                                    <a:ea typeface="Cambria Math" panose="02040503050406030204" pitchFamily="18" charset="0"/>
                                  </a:rPr>
                                  <m:t>𝟏</m:t>
                                </m:r>
                              </m:sup>
                            </m:sSup>
                          </m:den>
                        </m:f>
                      </m:e>
                    </m:nary>
                    <m:r>
                      <a:rPr lang="en-GB" sz="900" b="0" i="1" smtClean="0">
                        <a:solidFill>
                          <a:schemeClr val="tx2"/>
                        </a:solidFill>
                        <a:latin typeface="Cambria Math" panose="02040503050406030204" pitchFamily="18" charset="0"/>
                        <a:ea typeface="Cambria Math" panose="02040503050406030204" pitchFamily="18" charset="0"/>
                      </a:rPr>
                      <m:t>+</m:t>
                    </m:r>
                    <m:sSub>
                      <m:sSubPr>
                        <m:ctrlPr>
                          <a:rPr lang="en-GB" sz="900" b="1" i="1">
                            <a:solidFill>
                              <a:schemeClr val="tx2"/>
                            </a:solidFill>
                            <a:latin typeface="Cambria Math"/>
                            <a:ea typeface="Cambria Math" panose="02040503050406030204" pitchFamily="18" charset="0"/>
                          </a:rPr>
                        </m:ctrlPr>
                      </m:sSubPr>
                      <m:e>
                        <m:r>
                          <a:rPr lang="en-GB" sz="900" b="1" i="1">
                            <a:solidFill>
                              <a:schemeClr val="tx2"/>
                            </a:solidFill>
                            <a:latin typeface="Cambria Math" panose="02040503050406030204" pitchFamily="18" charset="0"/>
                            <a:ea typeface="Cambria Math" panose="02040503050406030204" pitchFamily="18" charset="0"/>
                          </a:rPr>
                          <m:t>𝑭𝑪𝑷</m:t>
                        </m:r>
                      </m:e>
                      <m:sub>
                        <m:r>
                          <a:rPr lang="en-GB" sz="900" b="1" i="1" smtClean="0">
                            <a:solidFill>
                              <a:schemeClr val="tx2"/>
                            </a:solidFill>
                            <a:latin typeface="Cambria Math"/>
                            <a:ea typeface="Cambria Math" panose="02040503050406030204" pitchFamily="18" charset="0"/>
                          </a:rPr>
                          <m:t>𝟏</m:t>
                        </m:r>
                      </m:sub>
                    </m:sSub>
                    <m:r>
                      <a:rPr lang="en-GB" sz="900" b="1" i="1" smtClean="0">
                        <a:solidFill>
                          <a:schemeClr val="tx2"/>
                        </a:solidFill>
                        <a:latin typeface="Cambria Math" panose="02040503050406030204" pitchFamily="18" charset="0"/>
                        <a:ea typeface="Cambria Math" panose="02040503050406030204" pitchFamily="18" charset="0"/>
                      </a:rPr>
                      <m:t> ∗(</m:t>
                    </m:r>
                    <m:r>
                      <a:rPr lang="en-GB" sz="900" b="1" i="1" smtClean="0">
                        <a:solidFill>
                          <a:schemeClr val="tx2"/>
                        </a:solidFill>
                        <a:latin typeface="Cambria Math" panose="02040503050406030204" pitchFamily="18" charset="0"/>
                        <a:ea typeface="Cambria Math" panose="02040503050406030204" pitchFamily="18" charset="0"/>
                      </a:rPr>
                      <m:t>𝑻𝑪</m:t>
                    </m:r>
                    <m:r>
                      <a:rPr lang="en-GB" sz="900" b="1" i="1" smtClean="0">
                        <a:solidFill>
                          <a:schemeClr val="tx2"/>
                        </a:solidFill>
                        <a:latin typeface="Cambria Math" panose="02040503050406030204" pitchFamily="18" charset="0"/>
                        <a:ea typeface="Cambria Math" panose="02040503050406030204" pitchFamily="18" charset="0"/>
                      </a:rPr>
                      <m:t> −</m:t>
                    </m:r>
                    <m:r>
                      <a:rPr lang="en-GB" sz="900" b="1" i="1" smtClean="0">
                        <a:solidFill>
                          <a:schemeClr val="tx2"/>
                        </a:solidFill>
                        <a:latin typeface="Cambria Math" panose="02040503050406030204" pitchFamily="18" charset="0"/>
                        <a:ea typeface="Cambria Math" panose="02040503050406030204" pitchFamily="18" charset="0"/>
                      </a:rPr>
                      <m:t>𝑸</m:t>
                    </m:r>
                    <m:r>
                      <a:rPr lang="en-GB" sz="900" b="1" i="1" smtClean="0">
                        <a:solidFill>
                          <a:schemeClr val="tx2"/>
                        </a:solidFill>
                        <a:latin typeface="Cambria Math" panose="02040503050406030204" pitchFamily="18" charset="0"/>
                        <a:ea typeface="Cambria Math" panose="02040503050406030204" pitchFamily="18" charset="0"/>
                      </a:rPr>
                      <m:t>)=</m:t>
                    </m:r>
                    <m:nary>
                      <m:naryPr>
                        <m:chr m:val="∑"/>
                        <m:limLoc m:val="undOvr"/>
                        <m:ctrlPr>
                          <a:rPr lang="en-GB" sz="900" b="1" i="1">
                            <a:solidFill>
                              <a:schemeClr val="tx2"/>
                            </a:solidFill>
                            <a:latin typeface="Cambria Math"/>
                            <a:ea typeface="Cambria Math" panose="02040503050406030204" pitchFamily="18" charset="0"/>
                          </a:rPr>
                        </m:ctrlPr>
                      </m:naryPr>
                      <m:sub>
                        <m:r>
                          <a:rPr lang="en-GB" sz="900" b="1" i="1">
                            <a:solidFill>
                              <a:schemeClr val="tx2"/>
                            </a:solidFill>
                            <a:latin typeface="Cambria Math" panose="02040503050406030204" pitchFamily="18" charset="0"/>
                            <a:ea typeface="Cambria Math" panose="02040503050406030204" pitchFamily="18" charset="0"/>
                          </a:rPr>
                          <m:t>𝒊</m:t>
                        </m:r>
                        <m:r>
                          <a:rPr lang="en-GB" sz="900" b="1" i="1">
                            <a:solidFill>
                              <a:schemeClr val="tx2"/>
                            </a:solidFill>
                            <a:latin typeface="Cambria Math" panose="02040503050406030204" pitchFamily="18" charset="0"/>
                            <a:ea typeface="Cambria Math" panose="02040503050406030204" pitchFamily="18" charset="0"/>
                          </a:rPr>
                          <m:t>=</m:t>
                        </m:r>
                        <m:r>
                          <a:rPr lang="en-GB" sz="900" b="1" i="1">
                            <a:solidFill>
                              <a:schemeClr val="tx2"/>
                            </a:solidFill>
                            <a:latin typeface="Cambria Math" panose="02040503050406030204" pitchFamily="18" charset="0"/>
                            <a:ea typeface="Cambria Math" panose="02040503050406030204" pitchFamily="18" charset="0"/>
                          </a:rPr>
                          <m:t>𝟏</m:t>
                        </m:r>
                      </m:sub>
                      <m:sup>
                        <m:r>
                          <a:rPr lang="en-GB" sz="900" b="1" i="1">
                            <a:solidFill>
                              <a:schemeClr val="tx2"/>
                            </a:solidFill>
                            <a:latin typeface="Cambria Math" panose="02040503050406030204" pitchFamily="18" charset="0"/>
                            <a:ea typeface="Cambria Math" panose="02040503050406030204" pitchFamily="18" charset="0"/>
                          </a:rPr>
                          <m:t>𝒚</m:t>
                        </m:r>
                      </m:sup>
                      <m:e>
                        <m:f>
                          <m:fPr>
                            <m:ctrlPr>
                              <a:rPr lang="en-GB" sz="900" b="1" i="1">
                                <a:solidFill>
                                  <a:schemeClr val="tx2"/>
                                </a:solidFill>
                                <a:latin typeface="Cambria Math"/>
                                <a:ea typeface="Cambria Math" panose="02040503050406030204" pitchFamily="18" charset="0"/>
                              </a:rPr>
                            </m:ctrlPr>
                          </m:fPr>
                          <m:num>
                            <m:sSub>
                              <m:sSubPr>
                                <m:ctrlPr>
                                  <a:rPr lang="en-GB" sz="900" b="1" i="1">
                                    <a:solidFill>
                                      <a:schemeClr val="tx2"/>
                                    </a:solidFill>
                                    <a:latin typeface="Cambria Math"/>
                                    <a:ea typeface="Cambria Math" panose="02040503050406030204" pitchFamily="18" charset="0"/>
                                  </a:rPr>
                                </m:ctrlPr>
                              </m:sSubPr>
                              <m:e>
                                <m:r>
                                  <a:rPr lang="en-GB" sz="900" b="1" i="1" smtClean="0">
                                    <a:solidFill>
                                      <a:schemeClr val="tx2"/>
                                    </a:solidFill>
                                    <a:latin typeface="Cambria Math" panose="02040503050406030204" pitchFamily="18" charset="0"/>
                                    <a:ea typeface="Cambria Math" panose="02040503050406030204" pitchFamily="18" charset="0"/>
                                  </a:rPr>
                                  <m:t>𝑸</m:t>
                                </m:r>
                                <m:r>
                                  <a:rPr lang="en-GB" sz="900" b="1" i="1" smtClean="0">
                                    <a:solidFill>
                                      <a:schemeClr val="tx2"/>
                                    </a:solidFill>
                                    <a:latin typeface="Cambria Math" panose="02040503050406030204" pitchFamily="18" charset="0"/>
                                    <a:ea typeface="Cambria Math" panose="02040503050406030204" pitchFamily="18" charset="0"/>
                                  </a:rPr>
                                  <m:t> ∗ </m:t>
                                </m:r>
                                <m:r>
                                  <a:rPr lang="en-GB" sz="900" b="1" i="1" smtClean="0">
                                    <a:solidFill>
                                      <a:schemeClr val="tx2"/>
                                    </a:solidFill>
                                    <a:latin typeface="Cambria Math" panose="02040503050406030204" pitchFamily="18" charset="0"/>
                                    <a:ea typeface="Cambria Math" panose="02040503050406030204" pitchFamily="18" charset="0"/>
                                  </a:rPr>
                                  <m:t>𝑭𝑪𝑷</m:t>
                                </m:r>
                              </m:e>
                              <m:sub>
                                <m:r>
                                  <a:rPr lang="en-GB" sz="900" b="1" i="1" smtClean="0">
                                    <a:solidFill>
                                      <a:schemeClr val="tx2"/>
                                    </a:solidFill>
                                    <a:latin typeface="Cambria Math" panose="02040503050406030204" pitchFamily="18" charset="0"/>
                                    <a:ea typeface="Cambria Math" panose="02040503050406030204" pitchFamily="18" charset="0"/>
                                  </a:rPr>
                                  <m:t>𝒊</m:t>
                                </m:r>
                              </m:sub>
                            </m:sSub>
                          </m:num>
                          <m:den>
                            <m:sSup>
                              <m:sSupPr>
                                <m:ctrlPr>
                                  <a:rPr lang="en-GB" sz="900" b="1" i="1">
                                    <a:solidFill>
                                      <a:schemeClr val="tx2"/>
                                    </a:solidFill>
                                    <a:latin typeface="Cambria Math"/>
                                    <a:ea typeface="Cambria Math" panose="02040503050406030204" pitchFamily="18" charset="0"/>
                                  </a:rPr>
                                </m:ctrlPr>
                              </m:sSupPr>
                              <m:e>
                                <m:r>
                                  <a:rPr lang="en-GB" sz="900" b="1" i="1">
                                    <a:solidFill>
                                      <a:schemeClr val="tx2"/>
                                    </a:solidFill>
                                    <a:latin typeface="Cambria Math" panose="02040503050406030204" pitchFamily="18" charset="0"/>
                                    <a:ea typeface="Cambria Math" panose="02040503050406030204" pitchFamily="18" charset="0"/>
                                  </a:rPr>
                                  <m:t>(</m:t>
                                </m:r>
                                <m:r>
                                  <a:rPr lang="en-GB" sz="900" b="1" i="1">
                                    <a:solidFill>
                                      <a:schemeClr val="tx2"/>
                                    </a:solidFill>
                                    <a:latin typeface="Cambria Math" panose="02040503050406030204" pitchFamily="18" charset="0"/>
                                    <a:ea typeface="Cambria Math" panose="02040503050406030204" pitchFamily="18" charset="0"/>
                                  </a:rPr>
                                  <m:t>𝟏</m:t>
                                </m:r>
                                <m:r>
                                  <a:rPr lang="en-GB" sz="900" b="1" i="1">
                                    <a:solidFill>
                                      <a:schemeClr val="tx2"/>
                                    </a:solidFill>
                                    <a:latin typeface="Cambria Math" panose="02040503050406030204" pitchFamily="18" charset="0"/>
                                    <a:ea typeface="Cambria Math" panose="02040503050406030204" pitchFamily="18" charset="0"/>
                                  </a:rPr>
                                  <m:t>+</m:t>
                                </m:r>
                                <m:r>
                                  <a:rPr lang="en-GB" sz="900" b="1" i="1">
                                    <a:solidFill>
                                      <a:schemeClr val="tx2"/>
                                    </a:solidFill>
                                    <a:latin typeface="Cambria Math" panose="02040503050406030204" pitchFamily="18" charset="0"/>
                                    <a:ea typeface="Cambria Math" panose="02040503050406030204" pitchFamily="18" charset="0"/>
                                  </a:rPr>
                                  <m:t>𝑫𝑹</m:t>
                                </m:r>
                                <m:r>
                                  <a:rPr lang="en-GB" sz="900" b="1" i="1">
                                    <a:solidFill>
                                      <a:schemeClr val="tx2"/>
                                    </a:solidFill>
                                    <a:latin typeface="Cambria Math" panose="02040503050406030204" pitchFamily="18" charset="0"/>
                                    <a:ea typeface="Cambria Math" panose="02040503050406030204" pitchFamily="18" charset="0"/>
                                  </a:rPr>
                                  <m:t>)</m:t>
                                </m:r>
                              </m:e>
                              <m:sup>
                                <m:r>
                                  <a:rPr lang="en-GB" sz="900" b="1" i="1">
                                    <a:solidFill>
                                      <a:schemeClr val="tx2"/>
                                    </a:solidFill>
                                    <a:latin typeface="Cambria Math" panose="02040503050406030204" pitchFamily="18" charset="0"/>
                                    <a:ea typeface="Cambria Math" panose="02040503050406030204" pitchFamily="18" charset="0"/>
                                  </a:rPr>
                                  <m:t>𝒊</m:t>
                                </m:r>
                                <m:r>
                                  <a:rPr lang="en-GB" sz="900" b="1" i="1">
                                    <a:solidFill>
                                      <a:schemeClr val="tx2"/>
                                    </a:solidFill>
                                    <a:latin typeface="Cambria Math" panose="02040503050406030204" pitchFamily="18" charset="0"/>
                                    <a:ea typeface="Cambria Math" panose="02040503050406030204" pitchFamily="18" charset="0"/>
                                  </a:rPr>
                                  <m:t>−</m:t>
                                </m:r>
                                <m:r>
                                  <a:rPr lang="en-GB" sz="900" b="1" i="1">
                                    <a:solidFill>
                                      <a:schemeClr val="tx2"/>
                                    </a:solidFill>
                                    <a:latin typeface="Cambria Math" panose="02040503050406030204" pitchFamily="18" charset="0"/>
                                    <a:ea typeface="Cambria Math" panose="02040503050406030204" pitchFamily="18" charset="0"/>
                                  </a:rPr>
                                  <m:t>𝟏</m:t>
                                </m:r>
                              </m:sup>
                            </m:sSup>
                          </m:den>
                        </m:f>
                      </m:e>
                    </m:nary>
                  </m:oMath>
                </a14:m>
                <a:r>
                  <a:rPr lang="en-GB" sz="900" b="1" dirty="0" smtClean="0">
                    <a:solidFill>
                      <a:schemeClr val="tx2"/>
                    </a:solidFill>
                    <a:effectLst/>
                    <a:latin typeface="Cambria Math" panose="02040503050406030204" pitchFamily="18" charset="0"/>
                    <a:ea typeface="Cambria Math" panose="02040503050406030204" pitchFamily="18" charset="0"/>
                  </a:rPr>
                  <a:t> + </a:t>
                </a:r>
                <a14:m>
                  <m:oMath xmlns:m="http://schemas.openxmlformats.org/officeDocument/2006/math">
                    <m:sSub>
                      <m:sSubPr>
                        <m:ctrlPr>
                          <a:rPr lang="en-GB" sz="900" b="1" i="1">
                            <a:solidFill>
                              <a:schemeClr val="tx2"/>
                            </a:solidFill>
                            <a:latin typeface="Cambria Math"/>
                            <a:ea typeface="Cambria Math" panose="02040503050406030204" pitchFamily="18" charset="0"/>
                          </a:rPr>
                        </m:ctrlPr>
                      </m:sSubPr>
                      <m:e>
                        <m:r>
                          <a:rPr lang="en-GB" sz="900" b="1" i="1">
                            <a:solidFill>
                              <a:schemeClr val="tx2"/>
                            </a:solidFill>
                            <a:latin typeface="Cambria Math" panose="02040503050406030204" pitchFamily="18" charset="0"/>
                            <a:ea typeface="Cambria Math" panose="02040503050406030204" pitchFamily="18" charset="0"/>
                          </a:rPr>
                          <m:t>𝑷𝑫𝑬</m:t>
                        </m:r>
                      </m:e>
                      <m:sub>
                        <m:r>
                          <a:rPr lang="en-GB" sz="900" b="1" i="1">
                            <a:solidFill>
                              <a:schemeClr val="tx2"/>
                            </a:solidFill>
                            <a:latin typeface="Cambria Math" panose="02040503050406030204" pitchFamily="18" charset="0"/>
                            <a:ea typeface="Cambria Math" panose="02040503050406030204" pitchFamily="18" charset="0"/>
                          </a:rPr>
                          <m:t>𝒚</m:t>
                        </m:r>
                      </m:sub>
                    </m:sSub>
                  </m:oMath>
                </a14:m>
                <a:r>
                  <a:rPr lang="en-GB" sz="900" b="1" dirty="0" smtClean="0">
                    <a:solidFill>
                      <a:schemeClr val="tx2"/>
                    </a:solidFill>
                    <a:latin typeface="Cambria Math" panose="02040503050406030204" pitchFamily="18" charset="0"/>
                    <a:ea typeface="Cambria Math" panose="02040503050406030204" pitchFamily="18" charset="0"/>
                  </a:rPr>
                  <a:t> </a:t>
                </a:r>
                <a14:m>
                  <m:oMath xmlns:m="http://schemas.openxmlformats.org/officeDocument/2006/math">
                    <m:r>
                      <a:rPr lang="en-GB" sz="900" b="1" i="1">
                        <a:solidFill>
                          <a:schemeClr val="tx2"/>
                        </a:solidFill>
                        <a:latin typeface="Cambria Math" panose="02040503050406030204" pitchFamily="18" charset="0"/>
                        <a:ea typeface="Cambria Math" panose="02040503050406030204" pitchFamily="18" charset="0"/>
                      </a:rPr>
                      <m:t>∗(</m:t>
                    </m:r>
                    <m:r>
                      <a:rPr lang="en-GB" sz="900" b="1" i="1">
                        <a:solidFill>
                          <a:schemeClr val="tx2"/>
                        </a:solidFill>
                        <a:latin typeface="Cambria Math" panose="02040503050406030204" pitchFamily="18" charset="0"/>
                        <a:ea typeface="Cambria Math" panose="02040503050406030204" pitchFamily="18" charset="0"/>
                      </a:rPr>
                      <m:t>𝑻𝑪</m:t>
                    </m:r>
                    <m:r>
                      <a:rPr lang="en-GB" sz="900" b="1" i="1" smtClean="0">
                        <a:solidFill>
                          <a:schemeClr val="tx2"/>
                        </a:solidFill>
                        <a:latin typeface="Cambria Math" panose="02040503050406030204" pitchFamily="18" charset="0"/>
                        <a:ea typeface="Cambria Math" panose="02040503050406030204" pitchFamily="18" charset="0"/>
                      </a:rPr>
                      <m:t> </m:t>
                    </m:r>
                    <m:r>
                      <a:rPr lang="en-GB" sz="900" b="1" i="1">
                        <a:solidFill>
                          <a:schemeClr val="tx2"/>
                        </a:solidFill>
                        <a:latin typeface="Cambria Math" panose="02040503050406030204" pitchFamily="18" charset="0"/>
                        <a:ea typeface="Cambria Math" panose="02040503050406030204" pitchFamily="18" charset="0"/>
                      </a:rPr>
                      <m:t>−</m:t>
                    </m:r>
                    <m:r>
                      <a:rPr lang="en-GB" sz="900" b="1" i="1">
                        <a:solidFill>
                          <a:schemeClr val="tx2"/>
                        </a:solidFill>
                        <a:latin typeface="Cambria Math" panose="02040503050406030204" pitchFamily="18" charset="0"/>
                        <a:ea typeface="Cambria Math" panose="02040503050406030204" pitchFamily="18" charset="0"/>
                      </a:rPr>
                      <m:t>𝑸</m:t>
                    </m:r>
                    <m:r>
                      <a:rPr lang="en-GB" sz="900" b="1" i="1">
                        <a:solidFill>
                          <a:schemeClr val="tx2"/>
                        </a:solidFill>
                        <a:latin typeface="Cambria Math" panose="02040503050406030204" pitchFamily="18" charset="0"/>
                        <a:ea typeface="Cambria Math" panose="02040503050406030204" pitchFamily="18" charset="0"/>
                      </a:rPr>
                      <m:t>)</m:t>
                    </m:r>
                  </m:oMath>
                </a14:m>
                <a:endParaRPr lang="en-GB" sz="900" b="1" dirty="0" smtClean="0">
                  <a:solidFill>
                    <a:schemeClr val="tx2"/>
                  </a:solidFill>
                  <a:latin typeface="Cambria Math" panose="02040503050406030204" pitchFamily="18" charset="0"/>
                  <a:ea typeface="Cambria Math" panose="02040503050406030204" pitchFamily="18" charset="0"/>
                </a:endParaRPr>
              </a:p>
              <a:p>
                <a:pPr fontAlgn="auto">
                  <a:spcBef>
                    <a:spcPts val="0"/>
                  </a:spcBef>
                  <a:spcAft>
                    <a:spcPts val="0"/>
                  </a:spcAft>
                  <a:buClrTx/>
                  <a:defRPr/>
                </a:pPr>
                <a:r>
                  <a:rPr lang="en-GB" sz="800" dirty="0" smtClean="0">
                    <a:solidFill>
                      <a:schemeClr val="tx2"/>
                    </a:solidFill>
                    <a:latin typeface="Cambria Math" panose="02040503050406030204" pitchFamily="18" charset="0"/>
                    <a:ea typeface="Cambria Math" panose="02040503050406030204" pitchFamily="18" charset="0"/>
                  </a:rPr>
                  <a:t>Where: </a:t>
                </a:r>
              </a:p>
              <a:p>
                <a:pPr fontAlgn="auto">
                  <a:spcBef>
                    <a:spcPts val="0"/>
                  </a:spcBef>
                  <a:spcAft>
                    <a:spcPts val="0"/>
                  </a:spcAft>
                  <a:buClrTx/>
                  <a:defRPr/>
                </a:pPr>
                <a:r>
                  <a:rPr lang="en-GB" sz="800" dirty="0" smtClean="0">
                    <a:solidFill>
                      <a:schemeClr val="tx2"/>
                    </a:solidFill>
                    <a:latin typeface="Cambria Math" panose="02040503050406030204" pitchFamily="18" charset="0"/>
                    <a:ea typeface="Cambria Math" panose="02040503050406030204" pitchFamily="18" charset="0"/>
                  </a:rPr>
                  <a:t>Q is the capacity of the new build contract</a:t>
                </a:r>
              </a:p>
              <a:p>
                <a:pPr fontAlgn="auto">
                  <a:spcBef>
                    <a:spcPts val="0"/>
                  </a:spcBef>
                  <a:spcAft>
                    <a:spcPts val="0"/>
                  </a:spcAft>
                  <a:buClrTx/>
                  <a:defRPr/>
                </a:pPr>
                <a:r>
                  <a:rPr lang="en-GB" sz="800" dirty="0" smtClean="0">
                    <a:solidFill>
                      <a:schemeClr val="tx2"/>
                    </a:solidFill>
                    <a:latin typeface="Cambria Math" panose="02040503050406030204" pitchFamily="18" charset="0"/>
                    <a:ea typeface="Cambria Math" panose="02040503050406030204" pitchFamily="18" charset="0"/>
                  </a:rPr>
                  <a:t>TC is the  target capacity for year 1</a:t>
                </a:r>
                <a:endParaRPr lang="en-GB" sz="800" dirty="0">
                  <a:solidFill>
                    <a:schemeClr val="tx2"/>
                  </a:solidFill>
                  <a:latin typeface="Cambria Math" panose="02040503050406030204" pitchFamily="18" charset="0"/>
                  <a:ea typeface="Cambria Math" panose="02040503050406030204" pitchFamily="18" charset="0"/>
                </a:endParaRPr>
              </a:p>
            </p:txBody>
          </p:sp>
        </mc:Choice>
        <mc:Fallback xmlns="">
          <p:sp>
            <p:nvSpPr>
              <p:cNvPr id="142" name="TextBox 13"/>
              <p:cNvSpPr txBox="1">
                <a:spLocks noRot="1" noChangeAspect="1" noMove="1" noResize="1" noEditPoints="1" noAdjustHandles="1" noChangeArrowheads="1" noChangeShapeType="1" noTextEdit="1"/>
              </p:cNvSpPr>
              <p:nvPr/>
            </p:nvSpPr>
            <p:spPr>
              <a:xfrm>
                <a:off x="4794250" y="2040170"/>
                <a:ext cx="3898899" cy="688073"/>
              </a:xfrm>
              <a:prstGeom prst="rect">
                <a:avLst/>
              </a:prstGeom>
              <a:blipFill rotWithShape="1">
                <a:blip r:embed="rId3"/>
                <a:stretch>
                  <a:fillRect l="-2969" t="-22124" b="-1770"/>
                </a:stretch>
              </a:blipFill>
            </p:spPr>
            <p:txBody>
              <a:bodyPr/>
              <a:lstStyle/>
              <a:p>
                <a:r>
                  <a:rPr lang="en-GB">
                    <a:noFill/>
                  </a:rPr>
                  <a:t> </a:t>
                </a:r>
              </a:p>
            </p:txBody>
          </p:sp>
        </mc:Fallback>
      </mc:AlternateContent>
      <p:grpSp>
        <p:nvGrpSpPr>
          <p:cNvPr id="10" name="Group 9"/>
          <p:cNvGrpSpPr/>
          <p:nvPr/>
        </p:nvGrpSpPr>
        <p:grpSpPr>
          <a:xfrm>
            <a:off x="590595" y="3043902"/>
            <a:ext cx="3909968" cy="1500443"/>
            <a:chOff x="4955135" y="2670971"/>
            <a:chExt cx="3909968" cy="1500443"/>
          </a:xfrm>
        </p:grpSpPr>
        <p:grpSp>
          <p:nvGrpSpPr>
            <p:cNvPr id="11" name="Group 10"/>
            <p:cNvGrpSpPr/>
            <p:nvPr/>
          </p:nvGrpSpPr>
          <p:grpSpPr>
            <a:xfrm>
              <a:off x="4955135" y="2670971"/>
              <a:ext cx="3610020" cy="1500443"/>
              <a:chOff x="4955135" y="2944021"/>
              <a:chExt cx="3610020" cy="1500443"/>
            </a:xfrm>
          </p:grpSpPr>
          <p:sp>
            <p:nvSpPr>
              <p:cNvPr id="14" name="Rectangle 13"/>
              <p:cNvSpPr/>
              <p:nvPr/>
            </p:nvSpPr>
            <p:spPr bwMode="auto">
              <a:xfrm>
                <a:off x="5201359" y="3589954"/>
                <a:ext cx="2255129" cy="113308"/>
              </a:xfrm>
              <a:prstGeom prst="rect">
                <a:avLst/>
              </a:prstGeom>
              <a:pattFill prst="pct10">
                <a:fgClr>
                  <a:schemeClr val="tx1"/>
                </a:fgClr>
                <a:bgClr>
                  <a:schemeClr val="bg1"/>
                </a:bgClr>
              </a:patt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5" name="TextBox 14"/>
              <p:cNvSpPr txBox="1"/>
              <p:nvPr/>
            </p:nvSpPr>
            <p:spPr>
              <a:xfrm>
                <a:off x="6946385" y="4198243"/>
                <a:ext cx="1494972" cy="246221"/>
              </a:xfrm>
              <a:prstGeom prst="rect">
                <a:avLst/>
              </a:prstGeom>
              <a:noFill/>
            </p:spPr>
            <p:txBody>
              <a:bodyPr wrap="square" rtlCol="0">
                <a:spAutoFit/>
              </a:bodyPr>
              <a:lstStyle/>
              <a:p>
                <a:pPr algn="r"/>
                <a:r>
                  <a:rPr lang="en-GB" sz="1000" dirty="0" smtClean="0"/>
                  <a:t>Capacity</a:t>
                </a:r>
                <a:endParaRPr lang="en-GB" sz="1000" dirty="0"/>
              </a:p>
            </p:txBody>
          </p:sp>
          <p:sp>
            <p:nvSpPr>
              <p:cNvPr id="16" name="TextBox 15"/>
              <p:cNvSpPr txBox="1"/>
              <p:nvPr/>
            </p:nvSpPr>
            <p:spPr>
              <a:xfrm rot="16200000">
                <a:off x="4572837" y="3572541"/>
                <a:ext cx="1010820" cy="246223"/>
              </a:xfrm>
              <a:prstGeom prst="rect">
                <a:avLst/>
              </a:prstGeom>
              <a:noFill/>
            </p:spPr>
            <p:txBody>
              <a:bodyPr wrap="square" rtlCol="0">
                <a:spAutoFit/>
              </a:bodyPr>
              <a:lstStyle/>
              <a:p>
                <a:pPr algn="r"/>
                <a:r>
                  <a:rPr lang="en-GB" sz="1000" dirty="0" smtClean="0"/>
                  <a:t>CM bids</a:t>
                </a:r>
                <a:endParaRPr lang="en-GB" sz="1000" dirty="0"/>
              </a:p>
            </p:txBody>
          </p:sp>
          <p:sp>
            <p:nvSpPr>
              <p:cNvPr id="17" name="Rectangle 16"/>
              <p:cNvSpPr/>
              <p:nvPr/>
            </p:nvSpPr>
            <p:spPr bwMode="auto">
              <a:xfrm>
                <a:off x="5201359" y="4102472"/>
                <a:ext cx="323141" cy="906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8" name="Rectangle 17"/>
              <p:cNvSpPr/>
              <p:nvPr/>
            </p:nvSpPr>
            <p:spPr bwMode="auto">
              <a:xfrm>
                <a:off x="5524501" y="4027634"/>
                <a:ext cx="209550" cy="165512"/>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9" name="Rectangle 18"/>
              <p:cNvSpPr/>
              <p:nvPr/>
            </p:nvSpPr>
            <p:spPr bwMode="auto">
              <a:xfrm>
                <a:off x="5734051" y="4000112"/>
                <a:ext cx="209550" cy="19303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0" name="Rectangle 19"/>
              <p:cNvSpPr/>
              <p:nvPr/>
            </p:nvSpPr>
            <p:spPr bwMode="auto">
              <a:xfrm>
                <a:off x="5943600" y="3963531"/>
                <a:ext cx="679449" cy="229615"/>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1" name="Rectangle 20"/>
              <p:cNvSpPr/>
              <p:nvPr/>
            </p:nvSpPr>
            <p:spPr bwMode="auto">
              <a:xfrm>
                <a:off x="6623050" y="3950072"/>
                <a:ext cx="555626" cy="2430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2" name="Rectangle 21"/>
              <p:cNvSpPr/>
              <p:nvPr/>
            </p:nvSpPr>
            <p:spPr bwMode="auto">
              <a:xfrm>
                <a:off x="7178676" y="3797672"/>
                <a:ext cx="277813" cy="3954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3" name="Rectangle 22"/>
              <p:cNvSpPr/>
              <p:nvPr/>
            </p:nvSpPr>
            <p:spPr bwMode="auto">
              <a:xfrm>
                <a:off x="7456489" y="3701058"/>
                <a:ext cx="195261" cy="492087"/>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4" name="Rectangle 23"/>
              <p:cNvSpPr/>
              <p:nvPr/>
            </p:nvSpPr>
            <p:spPr bwMode="auto">
              <a:xfrm>
                <a:off x="7651751" y="3646436"/>
                <a:ext cx="139700" cy="54671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cxnSp>
            <p:nvCxnSpPr>
              <p:cNvPr id="25" name="Straight Connector 24"/>
              <p:cNvCxnSpPr/>
              <p:nvPr/>
            </p:nvCxnSpPr>
            <p:spPr bwMode="auto">
              <a:xfrm>
                <a:off x="5201357" y="3190243"/>
                <a:ext cx="0" cy="100290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le 25"/>
              <p:cNvSpPr/>
              <p:nvPr/>
            </p:nvSpPr>
            <p:spPr bwMode="auto">
              <a:xfrm>
                <a:off x="7791451" y="3523326"/>
                <a:ext cx="238124" cy="669819"/>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7" name="Rectangle 26"/>
              <p:cNvSpPr/>
              <p:nvPr/>
            </p:nvSpPr>
            <p:spPr bwMode="auto">
              <a:xfrm>
                <a:off x="7456488" y="3587750"/>
                <a:ext cx="195261" cy="113309"/>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8" name="Rectangle 27"/>
              <p:cNvSpPr/>
              <p:nvPr/>
            </p:nvSpPr>
            <p:spPr bwMode="auto">
              <a:xfrm>
                <a:off x="7651752" y="3495675"/>
                <a:ext cx="139699" cy="150761"/>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9" name="Rectangle 28"/>
              <p:cNvSpPr/>
              <p:nvPr/>
            </p:nvSpPr>
            <p:spPr bwMode="auto">
              <a:xfrm>
                <a:off x="7791451" y="3339772"/>
                <a:ext cx="238124" cy="185738"/>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cxnSp>
            <p:nvCxnSpPr>
              <p:cNvPr id="30" name="Straight Connector 29"/>
              <p:cNvCxnSpPr/>
              <p:nvPr/>
            </p:nvCxnSpPr>
            <p:spPr bwMode="auto">
              <a:xfrm>
                <a:off x="7651751" y="3185145"/>
                <a:ext cx="0" cy="1008000"/>
              </a:xfrm>
              <a:prstGeom prst="line">
                <a:avLst/>
              </a:prstGeom>
              <a:solidFill>
                <a:schemeClr val="bg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flipH="1">
                <a:off x="5201358" y="3701058"/>
                <a:ext cx="2448000" cy="2204"/>
              </a:xfrm>
              <a:prstGeom prst="line">
                <a:avLst/>
              </a:prstGeom>
              <a:solidFill>
                <a:schemeClr val="bg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H="1">
                <a:off x="5201358" y="3587750"/>
                <a:ext cx="2448000" cy="2204"/>
              </a:xfrm>
              <a:prstGeom prst="line">
                <a:avLst/>
              </a:prstGeom>
              <a:solidFill>
                <a:schemeClr val="bg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5201357" y="4193145"/>
                <a:ext cx="324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6085896" y="2944021"/>
                <a:ext cx="2479259" cy="246221"/>
              </a:xfrm>
              <a:prstGeom prst="rect">
                <a:avLst/>
              </a:prstGeom>
              <a:solidFill>
                <a:schemeClr val="bg1"/>
              </a:solidFill>
            </p:spPr>
            <p:txBody>
              <a:bodyPr wrap="square" rtlCol="0">
                <a:spAutoFit/>
              </a:bodyPr>
              <a:lstStyle/>
              <a:p>
                <a:pPr algn="r"/>
                <a:r>
                  <a:rPr lang="en-GB" sz="1000" dirty="0" smtClean="0">
                    <a:solidFill>
                      <a:schemeClr val="accent3"/>
                    </a:solidFill>
                  </a:rPr>
                  <a:t>Uplifts on long duration contracts</a:t>
                </a:r>
                <a:endParaRPr lang="en-GB" sz="1000" dirty="0">
                  <a:solidFill>
                    <a:schemeClr val="accent3"/>
                  </a:solidFill>
                </a:endParaRPr>
              </a:p>
            </p:txBody>
          </p:sp>
          <p:cxnSp>
            <p:nvCxnSpPr>
              <p:cNvPr id="35" name="Straight Arrow Connector 34"/>
              <p:cNvCxnSpPr/>
              <p:nvPr/>
            </p:nvCxnSpPr>
            <p:spPr bwMode="auto">
              <a:xfrm>
                <a:off x="7816057" y="3170945"/>
                <a:ext cx="94456" cy="145830"/>
              </a:xfrm>
              <a:prstGeom prst="straightConnector1">
                <a:avLst/>
              </a:prstGeom>
              <a:solidFill>
                <a:schemeClr val="bg1"/>
              </a:solidFill>
              <a:ln w="9525" cap="flat" cmpd="sng" algn="ctr">
                <a:solidFill>
                  <a:schemeClr val="tx1"/>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5201357" y="3170945"/>
                <a:ext cx="1977317" cy="400110"/>
              </a:xfrm>
              <a:prstGeom prst="rect">
                <a:avLst/>
              </a:prstGeom>
              <a:noFill/>
            </p:spPr>
            <p:txBody>
              <a:bodyPr wrap="square" rtlCol="0">
                <a:spAutoFit/>
              </a:bodyPr>
              <a:lstStyle/>
              <a:p>
                <a:pPr algn="ctr"/>
                <a:r>
                  <a:rPr lang="en-GB" sz="1000" dirty="0" smtClean="0"/>
                  <a:t>Increase in CM costs (a transfer from consumers to generators)</a:t>
                </a:r>
                <a:endParaRPr lang="en-GB" sz="1000" dirty="0"/>
              </a:p>
            </p:txBody>
          </p:sp>
          <p:cxnSp>
            <p:nvCxnSpPr>
              <p:cNvPr id="37" name="Straight Arrow Connector 36"/>
              <p:cNvCxnSpPr/>
              <p:nvPr/>
            </p:nvCxnSpPr>
            <p:spPr bwMode="auto">
              <a:xfrm>
                <a:off x="6821357" y="3523326"/>
                <a:ext cx="79507" cy="126231"/>
              </a:xfrm>
              <a:prstGeom prst="straightConnector1">
                <a:avLst/>
              </a:prstGeom>
              <a:solidFill>
                <a:schemeClr val="bg1"/>
              </a:solidFill>
              <a:ln w="9525" cap="flat" cmpd="sng" algn="ctr">
                <a:solidFill>
                  <a:schemeClr val="tx1"/>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Box 11"/>
            <p:cNvSpPr txBox="1"/>
            <p:nvPr/>
          </p:nvSpPr>
          <p:spPr>
            <a:xfrm>
              <a:off x="7948549" y="3366097"/>
              <a:ext cx="916554" cy="553998"/>
            </a:xfrm>
            <a:prstGeom prst="rect">
              <a:avLst/>
            </a:prstGeom>
            <a:noFill/>
          </p:spPr>
          <p:txBody>
            <a:bodyPr wrap="square" rtlCol="0">
              <a:spAutoFit/>
            </a:bodyPr>
            <a:lstStyle/>
            <a:p>
              <a:pPr algn="ctr"/>
              <a:r>
                <a:rPr lang="en-GB" sz="1000" dirty="0" smtClean="0">
                  <a:solidFill>
                    <a:schemeClr val="accent3"/>
                  </a:solidFill>
                </a:rPr>
                <a:t>Long-duration contracts</a:t>
              </a:r>
              <a:endParaRPr lang="en-GB" sz="1000" dirty="0">
                <a:solidFill>
                  <a:schemeClr val="accent3"/>
                </a:solidFill>
              </a:endParaRPr>
            </a:p>
          </p:txBody>
        </p:sp>
        <p:sp>
          <p:nvSpPr>
            <p:cNvPr id="13" name="TextBox 12"/>
            <p:cNvSpPr txBox="1"/>
            <p:nvPr/>
          </p:nvSpPr>
          <p:spPr>
            <a:xfrm>
              <a:off x="5734051" y="3681790"/>
              <a:ext cx="1722437" cy="246221"/>
            </a:xfrm>
            <a:prstGeom prst="rect">
              <a:avLst/>
            </a:prstGeom>
            <a:noFill/>
          </p:spPr>
          <p:txBody>
            <a:bodyPr wrap="square" rtlCol="0">
              <a:spAutoFit/>
            </a:bodyPr>
            <a:lstStyle/>
            <a:p>
              <a:pPr algn="r"/>
              <a:r>
                <a:rPr lang="en-GB" sz="1000" dirty="0" smtClean="0">
                  <a:solidFill>
                    <a:schemeClr val="bg1"/>
                  </a:solidFill>
                </a:rPr>
                <a:t>Short-duration contracts</a:t>
              </a:r>
              <a:endParaRPr lang="en-GB" sz="1000" dirty="0">
                <a:solidFill>
                  <a:schemeClr val="bg1"/>
                </a:solidFill>
              </a:endParaRPr>
            </a:p>
          </p:txBody>
        </p:sp>
      </p:grpSp>
    </p:spTree>
    <p:extLst>
      <p:ext uri="{BB962C8B-B14F-4D97-AF65-F5344CB8AC3E}">
        <p14:creationId xmlns:p14="http://schemas.microsoft.com/office/powerpoint/2010/main" val="7945311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881"/>
          <a:stretch/>
        </p:blipFill>
        <p:spPr bwMode="auto">
          <a:xfrm>
            <a:off x="983457" y="2522244"/>
            <a:ext cx="6554787" cy="383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Cost reductions from more efficient </a:t>
            </a:r>
            <a:r>
              <a:rPr lang="en-GB" dirty="0" smtClean="0"/>
              <a:t>contract mixes </a:t>
            </a:r>
            <a:r>
              <a:rPr lang="en-GB" dirty="0"/>
              <a:t>are likely to require higher clearing </a:t>
            </a:r>
            <a:r>
              <a:rPr lang="en-GB" dirty="0" smtClean="0"/>
              <a:t>prices (1)</a:t>
            </a:r>
            <a:endParaRPr lang="en-GB" dirty="0"/>
          </a:p>
        </p:txBody>
      </p:sp>
      <p:sp>
        <p:nvSpPr>
          <p:cNvPr id="6" name="Text Box 6"/>
          <p:cNvSpPr txBox="1">
            <a:spLocks noChangeArrowheads="1"/>
          </p:cNvSpPr>
          <p:nvPr/>
        </p:nvSpPr>
        <p:spPr bwMode="auto">
          <a:xfrm>
            <a:off x="468313" y="1126215"/>
            <a:ext cx="8307386"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50000"/>
              </a:spcBef>
              <a:spcAft>
                <a:spcPct val="0"/>
              </a:spcAft>
              <a:buClrTx/>
            </a:pPr>
            <a:r>
              <a:rPr lang="en-GB" altLang="en-US" dirty="0" smtClean="0">
                <a:solidFill>
                  <a:schemeClr val="bg1"/>
                </a:solidFill>
              </a:rPr>
              <a:t>1.) The </a:t>
            </a:r>
            <a:r>
              <a:rPr lang="en-GB" altLang="en-US" dirty="0">
                <a:solidFill>
                  <a:schemeClr val="bg1"/>
                </a:solidFill>
              </a:rPr>
              <a:t>same volume of </a:t>
            </a:r>
            <a:r>
              <a:rPr lang="en-GB" altLang="en-US" dirty="0" smtClean="0">
                <a:solidFill>
                  <a:schemeClr val="bg1"/>
                </a:solidFill>
              </a:rPr>
              <a:t>long-term contracts </a:t>
            </a:r>
            <a:r>
              <a:rPr lang="en-GB" altLang="en-US" dirty="0">
                <a:solidFill>
                  <a:schemeClr val="bg1"/>
                </a:solidFill>
              </a:rPr>
              <a:t>clear but the same or higher auction price</a:t>
            </a:r>
          </a:p>
        </p:txBody>
      </p:sp>
      <p:sp>
        <p:nvSpPr>
          <p:cNvPr id="7" name="Rectangle 13"/>
          <p:cNvSpPr>
            <a:spLocks noChangeArrowheads="1"/>
          </p:cNvSpPr>
          <p:nvPr/>
        </p:nvSpPr>
        <p:spPr bwMode="auto">
          <a:xfrm>
            <a:off x="468312" y="1631040"/>
            <a:ext cx="8307387" cy="78196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400" dirty="0" smtClean="0"/>
              <a:t>Below we have looked at one possible construction of the supply curve. No positive adjustment to long-term bids can change the contract mix. However, if the demand was higher or their was less existing supply, the PDC could increase auction clearing prices without any associated increase in efficiency.</a:t>
            </a:r>
            <a:endParaRPr lang="en-GB" altLang="en-US" sz="1400" dirty="0"/>
          </a:p>
        </p:txBody>
      </p:sp>
      <p:sp>
        <p:nvSpPr>
          <p:cNvPr id="16" name="TextBox 15"/>
          <p:cNvSpPr txBox="1"/>
          <p:nvPr/>
        </p:nvSpPr>
        <p:spPr>
          <a:xfrm>
            <a:off x="2081268" y="3209786"/>
            <a:ext cx="3237858" cy="738664"/>
          </a:xfrm>
          <a:prstGeom prst="rect">
            <a:avLst/>
          </a:prstGeom>
          <a:solidFill>
            <a:schemeClr val="accent6"/>
          </a:solidFill>
        </p:spPr>
        <p:txBody>
          <a:bodyPr wrap="square" rtlCol="0">
            <a:spAutoFit/>
          </a:bodyPr>
          <a:lstStyle/>
          <a:p>
            <a:r>
              <a:rPr lang="en-GB" sz="1400" dirty="0" smtClean="0"/>
              <a:t>No increase in long-term bids can lead to changes in which plant clear since the order of bids cannot change.</a:t>
            </a:r>
            <a:endParaRPr lang="en-GB" sz="1400" dirty="0"/>
          </a:p>
        </p:txBody>
      </p:sp>
      <p:cxnSp>
        <p:nvCxnSpPr>
          <p:cNvPr id="17" name="Straight Arrow Connector 16"/>
          <p:cNvCxnSpPr/>
          <p:nvPr/>
        </p:nvCxnSpPr>
        <p:spPr bwMode="auto">
          <a:xfrm flipV="1">
            <a:off x="6391304" y="2928395"/>
            <a:ext cx="202131" cy="688480"/>
          </a:xfrm>
          <a:prstGeom prst="straightConnector1">
            <a:avLst/>
          </a:prstGeom>
          <a:ln w="57150">
            <a:solidFill>
              <a:srgbClr val="00421C"/>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sp>
        <p:nvSpPr>
          <p:cNvPr id="8" name="Round Single Corner Rectangle 7"/>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9" name="TextBox 8"/>
          <p:cNvSpPr txBox="1"/>
          <p:nvPr/>
        </p:nvSpPr>
        <p:spPr>
          <a:xfrm>
            <a:off x="8820000" y="0"/>
            <a:ext cx="324000" cy="1800000"/>
          </a:xfrm>
          <a:prstGeom prst="rect">
            <a:avLst/>
          </a:prstGeom>
          <a:noFill/>
        </p:spPr>
        <p:txBody>
          <a:bodyPr vert="vert270" wrap="square" tIns="0" bIns="0" rtlCol="0" anchor="ctr">
            <a:noAutofit/>
          </a:bodyPr>
          <a:lstStyle/>
          <a:p>
            <a:pPr algn="ctr"/>
            <a:r>
              <a:rPr lang="en-GB" dirty="0">
                <a:solidFill>
                  <a:schemeClr val="bg1"/>
                </a:solidFill>
              </a:rPr>
              <a:t>Efficiency and cost</a:t>
            </a:r>
          </a:p>
        </p:txBody>
      </p:sp>
      <p:sp>
        <p:nvSpPr>
          <p:cNvPr id="11" name="TextBox 10"/>
          <p:cNvSpPr txBox="1"/>
          <p:nvPr/>
        </p:nvSpPr>
        <p:spPr>
          <a:xfrm>
            <a:off x="6699249" y="3979417"/>
            <a:ext cx="2282751" cy="954107"/>
          </a:xfrm>
          <a:prstGeom prst="rect">
            <a:avLst/>
          </a:prstGeom>
          <a:solidFill>
            <a:srgbClr val="00421C"/>
          </a:solidFill>
        </p:spPr>
        <p:txBody>
          <a:bodyPr wrap="square" rtlCol="0">
            <a:spAutoFit/>
          </a:bodyPr>
          <a:lstStyle/>
          <a:p>
            <a:r>
              <a:rPr lang="en-GB" sz="1400" dirty="0" smtClean="0">
                <a:solidFill>
                  <a:schemeClr val="bg1"/>
                </a:solidFill>
              </a:rPr>
              <a:t>However, if a long-term contract was marginal, the clearing price for all units would be increased.</a:t>
            </a:r>
            <a:endParaRPr lang="en-GB" sz="1400" dirty="0">
              <a:solidFill>
                <a:schemeClr val="bg1"/>
              </a:solidFill>
            </a:endParaRPr>
          </a:p>
        </p:txBody>
      </p:sp>
      <p:sp>
        <p:nvSpPr>
          <p:cNvPr id="12" name="TextBox 11"/>
          <p:cNvSpPr txBox="1"/>
          <p:nvPr/>
        </p:nvSpPr>
        <p:spPr>
          <a:xfrm>
            <a:off x="6699249" y="2625978"/>
            <a:ext cx="2282825" cy="1169551"/>
          </a:xfrm>
          <a:prstGeom prst="rect">
            <a:avLst/>
          </a:prstGeom>
          <a:solidFill>
            <a:srgbClr val="00421C"/>
          </a:solidFill>
        </p:spPr>
        <p:txBody>
          <a:bodyPr wrap="square" rtlCol="0">
            <a:spAutoFit/>
          </a:bodyPr>
          <a:lstStyle/>
          <a:p>
            <a:r>
              <a:rPr lang="en-GB" sz="1400" dirty="0" smtClean="0">
                <a:solidFill>
                  <a:schemeClr val="bg1"/>
                </a:solidFill>
              </a:rPr>
              <a:t>The application of a PDC would only act to increase the price at which long-term contracts enter the auction.</a:t>
            </a:r>
            <a:endParaRPr lang="en-GB" sz="1400" dirty="0">
              <a:solidFill>
                <a:schemeClr val="bg1"/>
              </a:solidFill>
            </a:endParaRPr>
          </a:p>
        </p:txBody>
      </p:sp>
      <p:cxnSp>
        <p:nvCxnSpPr>
          <p:cNvPr id="18" name="Straight Arrow Connector 17"/>
          <p:cNvCxnSpPr/>
          <p:nvPr/>
        </p:nvCxnSpPr>
        <p:spPr bwMode="auto">
          <a:xfrm flipV="1">
            <a:off x="5322202" y="3272635"/>
            <a:ext cx="708208" cy="276026"/>
          </a:xfrm>
          <a:prstGeom prst="straightConnector1">
            <a:avLst/>
          </a:prstGeom>
          <a:ln w="57150">
            <a:solidFill>
              <a:srgbClr val="00421C"/>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auto">
          <a:xfrm>
            <a:off x="5322202" y="3548661"/>
            <a:ext cx="453565" cy="583501"/>
          </a:xfrm>
          <a:prstGeom prst="straightConnector1">
            <a:avLst/>
          </a:prstGeom>
          <a:ln w="57150">
            <a:solidFill>
              <a:srgbClr val="F18C86"/>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a:off x="5319126" y="3548661"/>
            <a:ext cx="618687" cy="123434"/>
          </a:xfrm>
          <a:prstGeom prst="straightConnector1">
            <a:avLst/>
          </a:prstGeom>
          <a:ln w="57150">
            <a:solidFill>
              <a:srgbClr val="00A3C7"/>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2936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317" y="3428704"/>
            <a:ext cx="5451881" cy="339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Cost reductions from more efficient </a:t>
            </a:r>
            <a:r>
              <a:rPr lang="en-GB" dirty="0" smtClean="0"/>
              <a:t>contract mixes </a:t>
            </a:r>
            <a:r>
              <a:rPr lang="en-GB" dirty="0"/>
              <a:t>are likely to require higher clearing </a:t>
            </a:r>
            <a:r>
              <a:rPr lang="en-GB" dirty="0" smtClean="0"/>
              <a:t>prices (2)</a:t>
            </a:r>
            <a:endParaRPr lang="en-GB" dirty="0"/>
          </a:p>
        </p:txBody>
      </p:sp>
      <p:sp>
        <p:nvSpPr>
          <p:cNvPr id="6" name="Text Box 6"/>
          <p:cNvSpPr txBox="1">
            <a:spLocks noChangeArrowheads="1"/>
          </p:cNvSpPr>
          <p:nvPr/>
        </p:nvSpPr>
        <p:spPr bwMode="auto">
          <a:xfrm>
            <a:off x="468313" y="1126215"/>
            <a:ext cx="8307386"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indent="0">
              <a:buNone/>
            </a:pPr>
            <a:r>
              <a:rPr lang="en-GB" altLang="en-US" dirty="0" smtClean="0">
                <a:solidFill>
                  <a:schemeClr val="bg1"/>
                </a:solidFill>
              </a:rPr>
              <a:t>2.) A </a:t>
            </a:r>
            <a:r>
              <a:rPr lang="en-GB" altLang="en-US" dirty="0">
                <a:solidFill>
                  <a:schemeClr val="bg1"/>
                </a:solidFill>
              </a:rPr>
              <a:t>lower volume of </a:t>
            </a:r>
            <a:r>
              <a:rPr lang="en-GB" altLang="en-US" dirty="0" smtClean="0">
                <a:solidFill>
                  <a:schemeClr val="bg1"/>
                </a:solidFill>
              </a:rPr>
              <a:t>long-term contracts </a:t>
            </a:r>
            <a:r>
              <a:rPr lang="en-GB" altLang="en-US" dirty="0">
                <a:solidFill>
                  <a:schemeClr val="bg1"/>
                </a:solidFill>
              </a:rPr>
              <a:t>clears with a higher auction clearing price.</a:t>
            </a:r>
          </a:p>
        </p:txBody>
      </p:sp>
      <p:sp>
        <p:nvSpPr>
          <p:cNvPr id="7" name="Rectangle 13"/>
          <p:cNvSpPr>
            <a:spLocks noChangeArrowheads="1"/>
          </p:cNvSpPr>
          <p:nvPr/>
        </p:nvSpPr>
        <p:spPr bwMode="auto">
          <a:xfrm>
            <a:off x="468312" y="1631039"/>
            <a:ext cx="8307387" cy="1797665"/>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400" dirty="0" smtClean="0"/>
              <a:t>In this example we have increased the highest 1-year bids to illustrate a situation in which efficiency gains are possible, since a substitution can be made.  There are now 2 potential effects of the PDC.</a:t>
            </a:r>
          </a:p>
          <a:p>
            <a:r>
              <a:rPr lang="en-GB" altLang="en-US" sz="1400" dirty="0" smtClean="0"/>
              <a:t>If the long-term contract bid is increased by &lt; £6/kW, then the auction clearing price will increase, but there will be no change in build. This is because the long-term contract remains marginal. </a:t>
            </a:r>
          </a:p>
          <a:p>
            <a:r>
              <a:rPr lang="en-GB" altLang="en-US" sz="1400" dirty="0"/>
              <a:t>If the </a:t>
            </a:r>
            <a:r>
              <a:rPr lang="en-GB" altLang="en-US" sz="1400" dirty="0" smtClean="0"/>
              <a:t>long-term contract </a:t>
            </a:r>
            <a:r>
              <a:rPr lang="en-GB" altLang="en-US" sz="1400" dirty="0"/>
              <a:t>bid </a:t>
            </a:r>
            <a:r>
              <a:rPr lang="en-GB" altLang="en-US" sz="1400" dirty="0" smtClean="0"/>
              <a:t>is increased by &gt; £6/kW, then the new plant will no longer clear and the clearing price will also increase.  As the new plant is no longer built, we will also have less capacity in future auctions and so will expect higher prices in the long term as well.</a:t>
            </a:r>
            <a:endParaRPr lang="en-GB" altLang="en-US" sz="1400" dirty="0"/>
          </a:p>
        </p:txBody>
      </p:sp>
      <p:sp>
        <p:nvSpPr>
          <p:cNvPr id="12" name="TextBox 11"/>
          <p:cNvSpPr txBox="1"/>
          <p:nvPr/>
        </p:nvSpPr>
        <p:spPr>
          <a:xfrm>
            <a:off x="6654799" y="3705938"/>
            <a:ext cx="2120900" cy="1686616"/>
          </a:xfrm>
          <a:prstGeom prst="rect">
            <a:avLst/>
          </a:prstGeom>
          <a:solidFill>
            <a:srgbClr val="00421C"/>
          </a:solidFill>
        </p:spPr>
        <p:txBody>
          <a:bodyPr wrap="square" rtlCol="0">
            <a:spAutoFit/>
          </a:bodyPr>
          <a:lstStyle/>
          <a:p>
            <a:r>
              <a:rPr lang="en-GB" sz="1400" dirty="0" smtClean="0">
                <a:solidFill>
                  <a:schemeClr val="bg1"/>
                </a:solidFill>
              </a:rPr>
              <a:t>An increase of &gt; £6 on existing plant bids will lead to less new build and higher prices.</a:t>
            </a:r>
          </a:p>
          <a:p>
            <a:r>
              <a:rPr lang="en-GB" sz="1400" dirty="0" smtClean="0">
                <a:solidFill>
                  <a:schemeClr val="bg1"/>
                </a:solidFill>
              </a:rPr>
              <a:t>An increase of &lt; £6 will only lead to higher prices.</a:t>
            </a:r>
            <a:endParaRPr lang="en-GB" sz="1400" dirty="0">
              <a:solidFill>
                <a:schemeClr val="bg1"/>
              </a:solidFill>
            </a:endParaRPr>
          </a:p>
        </p:txBody>
      </p:sp>
      <p:cxnSp>
        <p:nvCxnSpPr>
          <p:cNvPr id="13" name="Straight Arrow Connector 12"/>
          <p:cNvCxnSpPr/>
          <p:nvPr/>
        </p:nvCxnSpPr>
        <p:spPr bwMode="auto">
          <a:xfrm flipV="1">
            <a:off x="6235701" y="3705938"/>
            <a:ext cx="0" cy="554468"/>
          </a:xfrm>
          <a:prstGeom prst="straightConnector1">
            <a:avLst/>
          </a:prstGeom>
          <a:ln w="57150">
            <a:solidFill>
              <a:srgbClr val="00421C"/>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sp>
        <p:nvSpPr>
          <p:cNvPr id="8" name="Round Single Corner Rectangle 7"/>
          <p:cNvSpPr/>
          <p:nvPr/>
        </p:nvSpPr>
        <p:spPr bwMode="auto">
          <a:xfrm flipH="1" flipV="1">
            <a:off x="8820150" y="0"/>
            <a:ext cx="323850" cy="1800000"/>
          </a:xfrm>
          <a:prstGeom prst="round1Rect">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9" name="TextBox 8"/>
          <p:cNvSpPr txBox="1"/>
          <p:nvPr/>
        </p:nvSpPr>
        <p:spPr>
          <a:xfrm>
            <a:off x="8820000" y="0"/>
            <a:ext cx="324000" cy="1800000"/>
          </a:xfrm>
          <a:prstGeom prst="rect">
            <a:avLst/>
          </a:prstGeom>
          <a:noFill/>
        </p:spPr>
        <p:txBody>
          <a:bodyPr vert="vert270" wrap="square" tIns="0" bIns="0" rtlCol="0" anchor="ctr">
            <a:noAutofit/>
          </a:bodyPr>
          <a:lstStyle/>
          <a:p>
            <a:pPr algn="ctr"/>
            <a:r>
              <a:rPr lang="en-GB" dirty="0">
                <a:solidFill>
                  <a:schemeClr val="bg1"/>
                </a:solidFill>
              </a:rPr>
              <a:t>Efficiency and cost</a:t>
            </a:r>
          </a:p>
        </p:txBody>
      </p:sp>
    </p:spTree>
    <p:extLst>
      <p:ext uri="{BB962C8B-B14F-4D97-AF65-F5344CB8AC3E}">
        <p14:creationId xmlns:p14="http://schemas.microsoft.com/office/powerpoint/2010/main" val="1740006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1359" y="4169311"/>
            <a:ext cx="3151981" cy="159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5" name="Text Box 7"/>
          <p:cNvSpPr txBox="1">
            <a:spLocks noChangeArrowheads="1"/>
          </p:cNvSpPr>
          <p:nvPr/>
        </p:nvSpPr>
        <p:spPr bwMode="auto">
          <a:xfrm>
            <a:off x="4716463" y="1135740"/>
            <a:ext cx="4041775" cy="495300"/>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Applying PDC</a:t>
            </a:r>
            <a:endParaRPr lang="en-GB" altLang="en-US" dirty="0">
              <a:solidFill>
                <a:schemeClr val="bg1"/>
              </a:solidFill>
            </a:endParaRPr>
          </a:p>
        </p:txBody>
      </p:sp>
      <p:sp>
        <p:nvSpPr>
          <p:cNvPr id="37894" name="Text Box 6"/>
          <p:cNvSpPr txBox="1">
            <a:spLocks noChangeArrowheads="1"/>
          </p:cNvSpPr>
          <p:nvPr/>
        </p:nvSpPr>
        <p:spPr bwMode="auto">
          <a:xfrm>
            <a:off x="468313" y="1126215"/>
            <a:ext cx="4032250"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CM Clearing prices without PDC</a:t>
            </a:r>
            <a:endParaRPr lang="en-GB" altLang="en-US" dirty="0">
              <a:solidFill>
                <a:schemeClr val="bg1"/>
              </a:solidFill>
            </a:endParaRPr>
          </a:p>
        </p:txBody>
      </p:sp>
      <p:sp>
        <p:nvSpPr>
          <p:cNvPr id="37901" name="Rectangle 13"/>
          <p:cNvSpPr>
            <a:spLocks noChangeArrowheads="1"/>
          </p:cNvSpPr>
          <p:nvPr/>
        </p:nvSpPr>
        <p:spPr bwMode="auto">
          <a:xfrm>
            <a:off x="468313" y="1631040"/>
            <a:ext cx="4032250" cy="4188736"/>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400" dirty="0" smtClean="0"/>
              <a:t>If we examine a simple case where new capacity is required at regular intervals, for example, every second year.</a:t>
            </a:r>
          </a:p>
          <a:p>
            <a:pPr marL="0" indent="0">
              <a:buNone/>
            </a:pPr>
            <a:r>
              <a:rPr lang="en-GB" altLang="en-US" sz="1400" dirty="0" smtClean="0"/>
              <a:t>If we assume new investors require a payment of CONE and existing plant require the price taker threshold to stay online. The future series of capacity prices alternates between these two prices depending on which type of capacity is marginal in a given year.</a:t>
            </a:r>
            <a:endParaRPr lang="en-GB" altLang="en-US" sz="1800" dirty="0"/>
          </a:p>
          <a:p>
            <a:pPr marL="0" indent="0">
              <a:buNone/>
            </a:pPr>
            <a:endParaRPr lang="en-GB" altLang="en-US" dirty="0"/>
          </a:p>
        </p:txBody>
      </p:sp>
      <p:sp>
        <p:nvSpPr>
          <p:cNvPr id="37903" name="Rectangle 15"/>
          <p:cNvSpPr>
            <a:spLocks noChangeArrowheads="1"/>
          </p:cNvSpPr>
          <p:nvPr/>
        </p:nvSpPr>
        <p:spPr bwMode="auto">
          <a:xfrm>
            <a:off x="4716463" y="1631040"/>
            <a:ext cx="4041775" cy="4188735"/>
          </a:xfrm>
          <a:prstGeom prst="rect">
            <a:avLst/>
          </a:prstGeom>
          <a:noFill/>
          <a:ln w="9525"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200" dirty="0" smtClean="0"/>
              <a:t>If we apply DECC’s PDC methodology to this forecast of CM Prices for a new build to achieve a payment of CONE (£49/kW-yr) in a 15 year contract it would require a clearing price of £182.30 (and this would then be its minimum bid).</a:t>
            </a:r>
            <a:endParaRPr lang="en-GB" altLang="en-US" sz="1200" dirty="0"/>
          </a:p>
          <a:p>
            <a:pPr marL="0" indent="0">
              <a:buNone/>
            </a:pPr>
            <a:r>
              <a:rPr lang="en-GB" altLang="en-US" sz="1200" dirty="0" smtClean="0"/>
              <a:t>However, this would mean the future forecast is inconsistent as the price in years requiring new capacity would be much higher than CONE (ignoring the price cap).</a:t>
            </a:r>
          </a:p>
          <a:p>
            <a:pPr marL="0" indent="0">
              <a:buNone/>
            </a:pPr>
            <a:r>
              <a:rPr lang="en-GB" altLang="en-US" sz="1200" dirty="0" smtClean="0"/>
              <a:t>There is a steady state solution where DECC has a perfect foresight view of future prices given the PDE methodology and new build requires CONE to recover costs.</a:t>
            </a:r>
            <a:endParaRPr lang="en-GB" altLang="en-US" dirty="0"/>
          </a:p>
        </p:txBody>
      </p:sp>
      <p:sp>
        <p:nvSpPr>
          <p:cNvPr id="81" name="Rectangle 24"/>
          <p:cNvSpPr>
            <a:spLocks noChangeArrowheads="1"/>
          </p:cNvSpPr>
          <p:nvPr/>
        </p:nvSpPr>
        <p:spPr bwMode="auto">
          <a:xfrm>
            <a:off x="514350" y="5805488"/>
            <a:ext cx="83058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spcAft>
                <a:spcPct val="0"/>
              </a:spcAft>
              <a:defRPr sz="2600">
                <a:solidFill>
                  <a:srgbClr val="E83F35"/>
                </a:solidFill>
                <a:latin typeface="Arial" charset="0"/>
              </a:defRPr>
            </a:lvl1pPr>
            <a:lvl2pPr>
              <a:spcBef>
                <a:spcPct val="0"/>
              </a:spcBef>
              <a:spcAft>
                <a:spcPct val="0"/>
              </a:spcAft>
              <a:defRPr sz="2600">
                <a:solidFill>
                  <a:srgbClr val="E83F35"/>
                </a:solidFill>
                <a:latin typeface="Arial" charset="0"/>
              </a:defRPr>
            </a:lvl2pPr>
            <a:lvl3pPr>
              <a:spcBef>
                <a:spcPct val="0"/>
              </a:spcBef>
              <a:spcAft>
                <a:spcPct val="0"/>
              </a:spcAft>
              <a:defRPr sz="2600">
                <a:solidFill>
                  <a:srgbClr val="E83F35"/>
                </a:solidFill>
                <a:latin typeface="Arial" charset="0"/>
              </a:defRPr>
            </a:lvl3pPr>
            <a:lvl4pPr>
              <a:spcBef>
                <a:spcPct val="0"/>
              </a:spcBef>
              <a:spcAft>
                <a:spcPct val="0"/>
              </a:spcAft>
              <a:defRPr sz="2600">
                <a:solidFill>
                  <a:srgbClr val="E83F35"/>
                </a:solidFill>
                <a:latin typeface="Arial" charset="0"/>
              </a:defRPr>
            </a:lvl4pPr>
            <a:lvl5pPr>
              <a:spcBef>
                <a:spcPct val="0"/>
              </a:spcBef>
              <a:spcAft>
                <a:spcPct val="0"/>
              </a:spcAft>
              <a:defRPr sz="2600">
                <a:solidFill>
                  <a:srgbClr val="E83F35"/>
                </a:solidFill>
                <a:latin typeface="Arial" charset="0"/>
              </a:defRPr>
            </a:lvl5pPr>
            <a:lvl6pPr marL="457200" fontAlgn="base">
              <a:spcBef>
                <a:spcPct val="0"/>
              </a:spcBef>
              <a:spcAft>
                <a:spcPct val="0"/>
              </a:spcAft>
              <a:defRPr sz="2600">
                <a:solidFill>
                  <a:srgbClr val="E83F35"/>
                </a:solidFill>
                <a:latin typeface="Arial" charset="0"/>
              </a:defRPr>
            </a:lvl6pPr>
            <a:lvl7pPr marL="914400" fontAlgn="base">
              <a:spcBef>
                <a:spcPct val="0"/>
              </a:spcBef>
              <a:spcAft>
                <a:spcPct val="0"/>
              </a:spcAft>
              <a:defRPr sz="2600">
                <a:solidFill>
                  <a:srgbClr val="E83F35"/>
                </a:solidFill>
                <a:latin typeface="Arial" charset="0"/>
              </a:defRPr>
            </a:lvl7pPr>
            <a:lvl8pPr marL="1371600" fontAlgn="base">
              <a:spcBef>
                <a:spcPct val="0"/>
              </a:spcBef>
              <a:spcAft>
                <a:spcPct val="0"/>
              </a:spcAft>
              <a:defRPr sz="2600">
                <a:solidFill>
                  <a:srgbClr val="E83F35"/>
                </a:solidFill>
                <a:latin typeface="Arial" charset="0"/>
              </a:defRPr>
            </a:lvl8pPr>
            <a:lvl9pPr marL="1828800" fontAlgn="base">
              <a:spcBef>
                <a:spcPct val="0"/>
              </a:spcBef>
              <a:spcAft>
                <a:spcPct val="0"/>
              </a:spcAft>
              <a:defRPr sz="2600">
                <a:solidFill>
                  <a:srgbClr val="E83F35"/>
                </a:solidFill>
                <a:latin typeface="Arial" charset="0"/>
              </a:defRPr>
            </a:lvl9pPr>
          </a:lstStyle>
          <a:p>
            <a:pPr algn="r">
              <a:buClrTx/>
            </a:pPr>
            <a:r>
              <a:rPr lang="en-GB" altLang="en-US" sz="1600" dirty="0" smtClean="0"/>
              <a:t>The PDC case increases average capacity market cost to consumers by 28% without changing the amount or type of capacity on the system. </a:t>
            </a:r>
            <a:endParaRPr lang="en-GB" altLang="en-US" sz="1600"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12" y="4169311"/>
            <a:ext cx="3149251" cy="15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68399" y="4000034"/>
            <a:ext cx="3078163" cy="338554"/>
          </a:xfrm>
          <a:prstGeom prst="rect">
            <a:avLst/>
          </a:prstGeom>
          <a:noFill/>
        </p:spPr>
        <p:txBody>
          <a:bodyPr wrap="square" rtlCol="0">
            <a:spAutoFit/>
          </a:bodyPr>
          <a:lstStyle/>
          <a:p>
            <a:r>
              <a:rPr lang="en-GB" dirty="0" smtClean="0">
                <a:solidFill>
                  <a:srgbClr val="002060"/>
                </a:solidFill>
              </a:rPr>
              <a:t>Capacity market clearing prices</a:t>
            </a:r>
            <a:endParaRPr lang="en-GB" dirty="0">
              <a:solidFill>
                <a:srgbClr val="002060"/>
              </a:solidFill>
            </a:endParaRPr>
          </a:p>
        </p:txBody>
      </p:sp>
      <p:sp>
        <p:nvSpPr>
          <p:cNvPr id="13" name="TextBox 12"/>
          <p:cNvSpPr txBox="1"/>
          <p:nvPr/>
        </p:nvSpPr>
        <p:spPr>
          <a:xfrm>
            <a:off x="5680074" y="4000034"/>
            <a:ext cx="3078163" cy="338554"/>
          </a:xfrm>
          <a:prstGeom prst="rect">
            <a:avLst/>
          </a:prstGeom>
          <a:noFill/>
        </p:spPr>
        <p:txBody>
          <a:bodyPr wrap="square" rtlCol="0">
            <a:spAutoFit/>
          </a:bodyPr>
          <a:lstStyle/>
          <a:p>
            <a:r>
              <a:rPr lang="en-GB" dirty="0" smtClean="0">
                <a:solidFill>
                  <a:srgbClr val="002060"/>
                </a:solidFill>
              </a:rPr>
              <a:t>Capacity market clearing prices</a:t>
            </a:r>
            <a:endParaRPr lang="en-GB" dirty="0">
              <a:solidFill>
                <a:srgbClr val="002060"/>
              </a:solidFill>
            </a:endParaRPr>
          </a:p>
        </p:txBody>
      </p:sp>
      <p:sp>
        <p:nvSpPr>
          <p:cNvPr id="3" name="Title 2"/>
          <p:cNvSpPr>
            <a:spLocks noGrp="1"/>
          </p:cNvSpPr>
          <p:nvPr>
            <p:ph type="title"/>
          </p:nvPr>
        </p:nvSpPr>
        <p:spPr/>
        <p:txBody>
          <a:bodyPr/>
          <a:lstStyle/>
          <a:p>
            <a:r>
              <a:rPr lang="en-GB" altLang="en-US" dirty="0"/>
              <a:t>CM costs might actually be increased by adopting an inefficient equivalence methodology</a:t>
            </a:r>
            <a:endParaRPr lang="en-GB" dirty="0"/>
          </a:p>
        </p:txBody>
      </p:sp>
    </p:spTree>
    <p:extLst>
      <p:ext uri="{BB962C8B-B14F-4D97-AF65-F5344CB8AC3E}">
        <p14:creationId xmlns:p14="http://schemas.microsoft.com/office/powerpoint/2010/main" val="20550206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results summary</a:t>
            </a:r>
            <a:endParaRPr lang="en-GB" dirty="0"/>
          </a:p>
        </p:txBody>
      </p:sp>
      <p:sp>
        <p:nvSpPr>
          <p:cNvPr id="3" name="Content Placeholder 2"/>
          <p:cNvSpPr>
            <a:spLocks noGrp="1"/>
          </p:cNvSpPr>
          <p:nvPr>
            <p:ph idx="1"/>
          </p:nvPr>
        </p:nvSpPr>
        <p:spPr/>
        <p:txBody>
          <a:bodyPr/>
          <a:lstStyle/>
          <a:p>
            <a:pPr marL="0" indent="0">
              <a:buNone/>
            </a:pPr>
            <a:r>
              <a:rPr lang="en-GB" dirty="0" smtClean="0"/>
              <a:t>Below we look at more detail behind the modelling scenarios. In order to identify the overall effectiveness of PDC approaches and the situations in which they provide the greatest benefit.</a:t>
            </a:r>
          </a:p>
          <a:p>
            <a:pPr marL="0" indent="0">
              <a:buNone/>
            </a:pPr>
            <a:endParaRPr lang="en-GB" dirty="0" smtClean="0"/>
          </a:p>
          <a:p>
            <a:pPr marL="0" indent="0">
              <a:buNone/>
            </a:pPr>
            <a:r>
              <a:rPr lang="en-GB" sz="1200" b="1" dirty="0" smtClean="0"/>
              <a:t>Results (1) </a:t>
            </a:r>
            <a:r>
              <a:rPr lang="en-GB" sz="1200" dirty="0" smtClean="0"/>
              <a:t>shows the change in build decisions in the base case scenarios</a:t>
            </a:r>
          </a:p>
          <a:p>
            <a:pPr marL="0" indent="0">
              <a:buNone/>
            </a:pPr>
            <a:r>
              <a:rPr lang="en-GB" sz="1200" b="1" dirty="0"/>
              <a:t>Results </a:t>
            </a:r>
            <a:r>
              <a:rPr lang="en-GB" sz="1200" b="1" dirty="0" smtClean="0"/>
              <a:t>(2) </a:t>
            </a:r>
            <a:r>
              <a:rPr lang="en-GB" sz="1200" dirty="0" smtClean="0"/>
              <a:t>shows how the NPV for both efficiency gains and CM costs as a result of applying the cost equivalence PDC.</a:t>
            </a:r>
          </a:p>
          <a:p>
            <a:r>
              <a:rPr lang="en-GB" sz="1200" dirty="0" smtClean="0"/>
              <a:t>This shows the efficiency gains are achieved in almost all scenarios but at the cost of increased CM payments.</a:t>
            </a:r>
          </a:p>
          <a:p>
            <a:endParaRPr lang="en-GB" sz="1200" dirty="0" smtClean="0"/>
          </a:p>
          <a:p>
            <a:pPr marL="0" indent="0">
              <a:buNone/>
            </a:pPr>
            <a:endParaRPr lang="en-GB" sz="1200" b="1" dirty="0" smtClean="0"/>
          </a:p>
          <a:p>
            <a:pPr marL="0" indent="0">
              <a:buNone/>
            </a:pPr>
            <a:r>
              <a:rPr lang="en-GB" sz="1200" b="1" dirty="0" smtClean="0"/>
              <a:t>Results (3) </a:t>
            </a:r>
            <a:r>
              <a:rPr lang="en-GB" sz="1200" dirty="0" smtClean="0"/>
              <a:t>repeats the results for the CM cost minimisation approach</a:t>
            </a:r>
          </a:p>
          <a:p>
            <a:r>
              <a:rPr lang="en-GB" sz="1200" dirty="0"/>
              <a:t>This shows the </a:t>
            </a:r>
            <a:r>
              <a:rPr lang="en-GB" sz="1200" dirty="0" smtClean="0"/>
              <a:t>reduction in CM cost but at the cost of lower efficiency in all scenarios.</a:t>
            </a:r>
          </a:p>
          <a:p>
            <a:pPr marL="0" indent="0">
              <a:buNone/>
            </a:pPr>
            <a:endParaRPr lang="en-GB" sz="1200" dirty="0"/>
          </a:p>
          <a:p>
            <a:pPr marL="0" indent="0">
              <a:buNone/>
            </a:pPr>
            <a:endParaRPr lang="en-GB" sz="1200" dirty="0"/>
          </a:p>
          <a:p>
            <a:pPr marL="0" indent="0">
              <a:buNone/>
            </a:pPr>
            <a:r>
              <a:rPr lang="en-GB" sz="1200" b="1" dirty="0"/>
              <a:t>Results </a:t>
            </a:r>
            <a:r>
              <a:rPr lang="en-GB" sz="1200" b="1" dirty="0" smtClean="0"/>
              <a:t>(4) </a:t>
            </a:r>
            <a:r>
              <a:rPr lang="en-GB" sz="1200" dirty="0" smtClean="0"/>
              <a:t>repeats the results for the 50% mixed PDC approach</a:t>
            </a:r>
          </a:p>
          <a:p>
            <a:r>
              <a:rPr lang="en-GB" sz="1200" dirty="0"/>
              <a:t>This shows a</a:t>
            </a:r>
            <a:r>
              <a:rPr lang="en-GB" sz="1200" dirty="0" smtClean="0"/>
              <a:t> </a:t>
            </a:r>
            <a:r>
              <a:rPr lang="en-GB" sz="1200" dirty="0"/>
              <a:t>reduction in </a:t>
            </a:r>
            <a:r>
              <a:rPr lang="en-GB" sz="1200" dirty="0" smtClean="0"/>
              <a:t>efficiency gains (compare to Results (2)) but with a similar effect on CM cost in most scenarios.</a:t>
            </a:r>
            <a:endParaRPr lang="en-GB" sz="1200" dirty="0"/>
          </a:p>
          <a:p>
            <a:pPr marL="0" indent="0">
              <a:buNone/>
            </a:pPr>
            <a:endParaRPr lang="en-GB" sz="1200" dirty="0"/>
          </a:p>
        </p:txBody>
      </p:sp>
      <p:sp>
        <p:nvSpPr>
          <p:cNvPr id="6" name="Rectangle 24"/>
          <p:cNvSpPr>
            <a:spLocks noChangeArrowheads="1"/>
          </p:cNvSpPr>
          <p:nvPr/>
        </p:nvSpPr>
        <p:spPr bwMode="auto">
          <a:xfrm>
            <a:off x="543594" y="2051199"/>
            <a:ext cx="3012405" cy="288000"/>
          </a:xfrm>
          <a:prstGeom prst="rect">
            <a:avLst/>
          </a:prstGeom>
          <a:solidFill>
            <a:srgbClr val="E83F35"/>
          </a:solidFill>
          <a:ln w="38100"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60000" algn="ctr" eaLnBrk="0" hangingPunct="0">
              <a:spcBef>
                <a:spcPct val="50000"/>
              </a:spcBef>
              <a:spcAft>
                <a:spcPct val="0"/>
              </a:spcAft>
              <a:buClrTx/>
            </a:pPr>
            <a:r>
              <a:rPr lang="en-GB" altLang="en-US" dirty="0" smtClean="0">
                <a:solidFill>
                  <a:schemeClr val="bg1"/>
                </a:solidFill>
              </a:rPr>
              <a:t>Objective</a:t>
            </a:r>
            <a:endParaRPr lang="en-GB" altLang="en-US" dirty="0">
              <a:solidFill>
                <a:schemeClr val="bg1"/>
              </a:solidFill>
            </a:endParaRPr>
          </a:p>
        </p:txBody>
      </p:sp>
      <p:sp>
        <p:nvSpPr>
          <p:cNvPr id="7" name="Rectangle 27"/>
          <p:cNvSpPr>
            <a:spLocks noChangeArrowheads="1"/>
          </p:cNvSpPr>
          <p:nvPr/>
        </p:nvSpPr>
        <p:spPr bwMode="auto">
          <a:xfrm>
            <a:off x="3708400" y="2051199"/>
            <a:ext cx="4648199" cy="288000"/>
          </a:xfrm>
          <a:prstGeom prst="rect">
            <a:avLst/>
          </a:prstGeom>
          <a:noFill/>
          <a:ln w="38100">
            <a:solidFill>
              <a:schemeClr val="accent1"/>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Cost equivalence for a single bid </a:t>
            </a:r>
            <a:endParaRPr lang="en-GB" altLang="en-US" dirty="0"/>
          </a:p>
        </p:txBody>
      </p:sp>
      <p:sp>
        <p:nvSpPr>
          <p:cNvPr id="8" name="Oval 7"/>
          <p:cNvSpPr/>
          <p:nvPr/>
        </p:nvSpPr>
        <p:spPr bwMode="auto">
          <a:xfrm>
            <a:off x="618877" y="2051199"/>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1</a:t>
            </a:r>
          </a:p>
        </p:txBody>
      </p:sp>
      <p:sp>
        <p:nvSpPr>
          <p:cNvPr id="9" name="Rectangle 24"/>
          <p:cNvSpPr>
            <a:spLocks noChangeArrowheads="1"/>
          </p:cNvSpPr>
          <p:nvPr/>
        </p:nvSpPr>
        <p:spPr bwMode="auto">
          <a:xfrm>
            <a:off x="543594" y="3465199"/>
            <a:ext cx="3012406" cy="288000"/>
          </a:xfrm>
          <a:prstGeom prst="rect">
            <a:avLst/>
          </a:prstGeom>
          <a:solidFill>
            <a:srgbClr val="E83F35"/>
          </a:solidFill>
          <a:ln w="38100"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60000" algn="ctr" eaLnBrk="0" hangingPunct="0">
              <a:spcBef>
                <a:spcPct val="50000"/>
              </a:spcBef>
              <a:spcAft>
                <a:spcPct val="0"/>
              </a:spcAft>
              <a:buClrTx/>
            </a:pPr>
            <a:r>
              <a:rPr lang="en-GB" altLang="en-US" dirty="0" smtClean="0">
                <a:solidFill>
                  <a:schemeClr val="bg1"/>
                </a:solidFill>
              </a:rPr>
              <a:t>Objective</a:t>
            </a:r>
            <a:endParaRPr lang="en-GB" altLang="en-US" dirty="0">
              <a:solidFill>
                <a:schemeClr val="bg1"/>
              </a:solidFill>
            </a:endParaRPr>
          </a:p>
        </p:txBody>
      </p:sp>
      <p:sp>
        <p:nvSpPr>
          <p:cNvPr id="10" name="Rectangle 27"/>
          <p:cNvSpPr>
            <a:spLocks noChangeArrowheads="1"/>
          </p:cNvSpPr>
          <p:nvPr/>
        </p:nvSpPr>
        <p:spPr bwMode="auto">
          <a:xfrm>
            <a:off x="3708400" y="3465199"/>
            <a:ext cx="4648198" cy="288000"/>
          </a:xfrm>
          <a:prstGeom prst="rect">
            <a:avLst/>
          </a:prstGeom>
          <a:noFill/>
          <a:ln w="38100">
            <a:solidFill>
              <a:schemeClr val="accent1"/>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a:t>Minimisation of Capacity Market payments</a:t>
            </a:r>
          </a:p>
        </p:txBody>
      </p:sp>
      <p:sp>
        <p:nvSpPr>
          <p:cNvPr id="11" name="Oval 10"/>
          <p:cNvSpPr/>
          <p:nvPr/>
        </p:nvSpPr>
        <p:spPr bwMode="auto">
          <a:xfrm>
            <a:off x="607054" y="3465199"/>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lang="en-GB" dirty="0"/>
              <a:t>2</a:t>
            </a: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12" name="Rectangle 24"/>
          <p:cNvSpPr>
            <a:spLocks noChangeArrowheads="1"/>
          </p:cNvSpPr>
          <p:nvPr/>
        </p:nvSpPr>
        <p:spPr bwMode="auto">
          <a:xfrm>
            <a:off x="543594" y="4468499"/>
            <a:ext cx="3012406" cy="288000"/>
          </a:xfrm>
          <a:prstGeom prst="rect">
            <a:avLst/>
          </a:prstGeom>
          <a:solidFill>
            <a:schemeClr val="accent3"/>
          </a:solidFill>
          <a:ln w="38100" algn="ctr">
            <a:solidFill>
              <a:schemeClr val="accent3"/>
            </a:solidFill>
            <a:miter lim="800000"/>
            <a:headEnd/>
            <a:tailEnd/>
          </a:ln>
          <a:effectLst/>
          <a:extLst/>
        </p:spPr>
        <p:txBody>
          <a:bodyPr anchor="ctr"/>
          <a:lstStyle/>
          <a:p>
            <a:pPr marL="360000" algn="ctr" eaLnBrk="0" hangingPunct="0">
              <a:spcBef>
                <a:spcPct val="50000"/>
              </a:spcBef>
              <a:spcAft>
                <a:spcPct val="0"/>
              </a:spcAft>
              <a:buClrTx/>
            </a:pPr>
            <a:r>
              <a:rPr lang="en-GB" altLang="en-US" dirty="0">
                <a:solidFill>
                  <a:schemeClr val="bg1"/>
                </a:solidFill>
              </a:rPr>
              <a:t>Price sensitivity to forecast</a:t>
            </a:r>
          </a:p>
        </p:txBody>
      </p:sp>
      <p:sp>
        <p:nvSpPr>
          <p:cNvPr id="13" name="Rectangle 27"/>
          <p:cNvSpPr>
            <a:spLocks noChangeArrowheads="1"/>
          </p:cNvSpPr>
          <p:nvPr/>
        </p:nvSpPr>
        <p:spPr bwMode="auto">
          <a:xfrm>
            <a:off x="3708400" y="4468499"/>
            <a:ext cx="4648198" cy="288000"/>
          </a:xfrm>
          <a:prstGeom prst="rect">
            <a:avLst/>
          </a:prstGeom>
          <a:noFill/>
          <a:ln w="38100">
            <a:solidFill>
              <a:schemeClr val="accent3"/>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50% Sensitive</a:t>
            </a:r>
            <a:endParaRPr lang="en-GB" altLang="en-US" dirty="0"/>
          </a:p>
        </p:txBody>
      </p:sp>
      <p:sp>
        <p:nvSpPr>
          <p:cNvPr id="14" name="Oval 13"/>
          <p:cNvSpPr/>
          <p:nvPr/>
        </p:nvSpPr>
        <p:spPr bwMode="auto">
          <a:xfrm>
            <a:off x="607054" y="4468499"/>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lang="en-GB" dirty="0" smtClean="0"/>
              <a:t>3</a:t>
            </a: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39511455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070" y="3915592"/>
            <a:ext cx="3822026"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070" y="1925408"/>
            <a:ext cx="387455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5" name="Text Box 7"/>
          <p:cNvSpPr txBox="1">
            <a:spLocks noChangeArrowheads="1"/>
          </p:cNvSpPr>
          <p:nvPr/>
        </p:nvSpPr>
        <p:spPr bwMode="auto">
          <a:xfrm>
            <a:off x="4716463" y="1135740"/>
            <a:ext cx="4041775" cy="495300"/>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Plant Mix</a:t>
            </a:r>
            <a:endParaRPr lang="en-GB" altLang="en-US" dirty="0">
              <a:solidFill>
                <a:schemeClr val="bg1"/>
              </a:solidFill>
            </a:endParaRPr>
          </a:p>
        </p:txBody>
      </p:sp>
      <p:sp>
        <p:nvSpPr>
          <p:cNvPr id="37894" name="Text Box 6"/>
          <p:cNvSpPr txBox="1">
            <a:spLocks noChangeArrowheads="1"/>
          </p:cNvSpPr>
          <p:nvPr/>
        </p:nvSpPr>
        <p:spPr bwMode="auto">
          <a:xfrm>
            <a:off x="468313" y="1126215"/>
            <a:ext cx="4032250" cy="500063"/>
          </a:xfrm>
          <a:prstGeom prst="rect">
            <a:avLst/>
          </a:prstGeom>
          <a:solidFill>
            <a:srgbClr val="E83F35"/>
          </a:solidFill>
          <a:ln w="9525">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Illustrative basecase</a:t>
            </a:r>
            <a:endParaRPr lang="en-GB" altLang="en-US" dirty="0">
              <a:solidFill>
                <a:schemeClr val="bg1"/>
              </a:solidFill>
            </a:endParaRPr>
          </a:p>
        </p:txBody>
      </p:sp>
      <p:sp>
        <p:nvSpPr>
          <p:cNvPr id="37901" name="Rectangle 13"/>
          <p:cNvSpPr>
            <a:spLocks noChangeArrowheads="1"/>
          </p:cNvSpPr>
          <p:nvPr/>
        </p:nvSpPr>
        <p:spPr bwMode="auto">
          <a:xfrm>
            <a:off x="468313" y="1631040"/>
            <a:ext cx="4032250" cy="4188736"/>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altLang="en-US" sz="1200" dirty="0" smtClean="0"/>
              <a:t>In the basecase there is a relatively consistent requirement for new capacity. As refurbishment bids are assumed to be higher than existing bids this results in a number of years where long-term contracts will be required.</a:t>
            </a:r>
          </a:p>
          <a:p>
            <a:pPr marL="0" indent="0">
              <a:buNone/>
            </a:pPr>
            <a:endParaRPr lang="en-GB" altLang="en-US" sz="1200" dirty="0"/>
          </a:p>
          <a:p>
            <a:pPr marL="0" indent="0">
              <a:buNone/>
            </a:pPr>
            <a:r>
              <a:rPr lang="en-GB" altLang="en-US" sz="1200" dirty="0" smtClean="0"/>
              <a:t>.</a:t>
            </a:r>
          </a:p>
          <a:p>
            <a:pPr marL="0" indent="0">
              <a:buNone/>
            </a:pPr>
            <a:endParaRPr lang="en-GB" altLang="en-US" sz="1200" dirty="0"/>
          </a:p>
          <a:p>
            <a:pPr marL="0" indent="0">
              <a:buNone/>
            </a:pPr>
            <a:endParaRPr lang="en-GB" altLang="en-US" sz="1200" dirty="0" smtClean="0"/>
          </a:p>
          <a:p>
            <a:pPr marL="0" indent="0">
              <a:buNone/>
            </a:pPr>
            <a:endParaRPr lang="en-GB" altLang="en-US" sz="1200" dirty="0"/>
          </a:p>
          <a:p>
            <a:pPr marL="0" indent="0">
              <a:buNone/>
            </a:pPr>
            <a:endParaRPr lang="en-GB" altLang="en-US" sz="1200" dirty="0" smtClean="0"/>
          </a:p>
          <a:p>
            <a:pPr marL="0" indent="0">
              <a:buNone/>
            </a:pPr>
            <a:endParaRPr lang="en-GB" altLang="en-US" sz="1200" dirty="0"/>
          </a:p>
          <a:p>
            <a:pPr marL="0" indent="0">
              <a:buNone/>
            </a:pPr>
            <a:endParaRPr lang="en-GB" altLang="en-US" sz="1200" dirty="0" smtClean="0"/>
          </a:p>
          <a:p>
            <a:pPr marL="0" indent="0">
              <a:buNone/>
            </a:pPr>
            <a:endParaRPr lang="en-GB" altLang="en-US" sz="1200" dirty="0"/>
          </a:p>
          <a:p>
            <a:pPr marL="0" indent="0">
              <a:buNone/>
            </a:pPr>
            <a:endParaRPr lang="en-GB" altLang="en-US" sz="1200" dirty="0" smtClean="0"/>
          </a:p>
          <a:p>
            <a:pPr marL="0" indent="0">
              <a:buNone/>
            </a:pPr>
            <a:r>
              <a:rPr lang="en-GB" altLang="en-US" sz="1200" dirty="0" smtClean="0"/>
              <a:t>The application of a PDC methodology is able to affect the mix of contract lengths that fills this requirement.</a:t>
            </a:r>
          </a:p>
        </p:txBody>
      </p:sp>
      <p:sp>
        <p:nvSpPr>
          <p:cNvPr id="37903" name="Rectangle 15"/>
          <p:cNvSpPr>
            <a:spLocks noChangeArrowheads="1"/>
          </p:cNvSpPr>
          <p:nvPr/>
        </p:nvSpPr>
        <p:spPr bwMode="auto">
          <a:xfrm>
            <a:off x="4716463" y="1631040"/>
            <a:ext cx="4041775" cy="4188735"/>
          </a:xfrm>
          <a:prstGeom prst="rect">
            <a:avLst/>
          </a:prstGeom>
          <a:noFill/>
          <a:ln w="9525"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endParaRPr lang="en-GB" altLang="en-US" sz="12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696" y="2775616"/>
            <a:ext cx="3735479" cy="241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30283" y="1719762"/>
            <a:ext cx="1917577" cy="338554"/>
          </a:xfrm>
          <a:prstGeom prst="rect">
            <a:avLst/>
          </a:prstGeom>
          <a:noFill/>
        </p:spPr>
        <p:txBody>
          <a:bodyPr wrap="square" rtlCol="0">
            <a:spAutoFit/>
          </a:bodyPr>
          <a:lstStyle/>
          <a:p>
            <a:r>
              <a:rPr lang="en-GB" dirty="0" smtClean="0">
                <a:solidFill>
                  <a:srgbClr val="002060"/>
                </a:solidFill>
              </a:rPr>
              <a:t>BAU (no PDC)</a:t>
            </a:r>
            <a:endParaRPr lang="en-GB" dirty="0">
              <a:solidFill>
                <a:srgbClr val="002060"/>
              </a:solidFill>
            </a:endParaRPr>
          </a:p>
        </p:txBody>
      </p:sp>
      <p:sp>
        <p:nvSpPr>
          <p:cNvPr id="28" name="TextBox 27"/>
          <p:cNvSpPr txBox="1"/>
          <p:nvPr/>
        </p:nvSpPr>
        <p:spPr>
          <a:xfrm>
            <a:off x="4835497" y="3661917"/>
            <a:ext cx="3922741" cy="338554"/>
          </a:xfrm>
          <a:prstGeom prst="rect">
            <a:avLst/>
          </a:prstGeom>
          <a:noFill/>
        </p:spPr>
        <p:txBody>
          <a:bodyPr wrap="square" rtlCol="0">
            <a:spAutoFit/>
          </a:bodyPr>
          <a:lstStyle/>
          <a:p>
            <a:r>
              <a:rPr lang="en-GB" dirty="0" smtClean="0">
                <a:solidFill>
                  <a:srgbClr val="002060"/>
                </a:solidFill>
              </a:rPr>
              <a:t>PDC – minimisation of contract cost</a:t>
            </a:r>
            <a:endParaRPr lang="en-GB" dirty="0">
              <a:solidFill>
                <a:srgbClr val="002060"/>
              </a:solidFill>
            </a:endParaRPr>
          </a:p>
        </p:txBody>
      </p:sp>
      <p:sp>
        <p:nvSpPr>
          <p:cNvPr id="29" name="Rectangular Callout 28"/>
          <p:cNvSpPr/>
          <p:nvPr/>
        </p:nvSpPr>
        <p:spPr bwMode="auto">
          <a:xfrm>
            <a:off x="616697" y="6045693"/>
            <a:ext cx="8141541" cy="613510"/>
          </a:xfrm>
          <a:prstGeom prst="wedgeRectCallout">
            <a:avLst>
              <a:gd name="adj1" fmla="val 23346"/>
              <a:gd name="adj2" fmla="val -112182"/>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44000" tIns="144000" rIns="144000" bIns="144000" numCol="1" rtlCol="0" anchor="ctr" anchorCtr="0" compatLnSpc="1">
            <a:prstTxWarp prst="textNoShape">
              <a:avLst/>
            </a:prstTxWarp>
          </a:bodyPr>
          <a:lstStyle/>
          <a:p>
            <a:r>
              <a:rPr kumimoji="0" lang="en-GB" sz="1400" i="0" u="none" strike="noStrike" cap="none" normalizeH="0" baseline="0" dirty="0" smtClean="0">
                <a:ln>
                  <a:noFill/>
                </a:ln>
                <a:solidFill>
                  <a:schemeClr val="tx1"/>
                </a:solidFill>
                <a:effectLst/>
              </a:rPr>
              <a:t>The</a:t>
            </a:r>
            <a:r>
              <a:rPr kumimoji="0" lang="en-GB" sz="1400" i="0" u="none" strike="noStrike" cap="none" normalizeH="0" dirty="0" smtClean="0">
                <a:ln>
                  <a:noFill/>
                </a:ln>
                <a:solidFill>
                  <a:schemeClr val="tx1"/>
                </a:solidFill>
                <a:effectLst/>
              </a:rPr>
              <a:t> PDC methodology has resulted in a substitution towards short-term contracts prior to the years 2025-2028 where less extra capacity required. Long-term contracts are either delayed or not required.</a:t>
            </a:r>
            <a:endParaRPr lang="en-GB" sz="1400" dirty="0" smtClean="0"/>
          </a:p>
        </p:txBody>
      </p:sp>
      <p:sp>
        <p:nvSpPr>
          <p:cNvPr id="4" name="Title 3"/>
          <p:cNvSpPr>
            <a:spLocks noGrp="1"/>
          </p:cNvSpPr>
          <p:nvPr>
            <p:ph type="title"/>
          </p:nvPr>
        </p:nvSpPr>
        <p:spPr/>
        <p:txBody>
          <a:bodyPr/>
          <a:lstStyle/>
          <a:p>
            <a:r>
              <a:rPr lang="en-GB"/>
              <a:t>Results (1) The results are driven by the need for new capacity and how this is met</a:t>
            </a:r>
            <a:endParaRPr lang="en-GB" dirty="0"/>
          </a:p>
        </p:txBody>
      </p:sp>
    </p:spTree>
    <p:extLst>
      <p:ext uri="{BB962C8B-B14F-4D97-AF65-F5344CB8AC3E}">
        <p14:creationId xmlns:p14="http://schemas.microsoft.com/office/powerpoint/2010/main" val="3131067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p:cNvSpPr>
            <a:spLocks noChangeArrowheads="1"/>
          </p:cNvSpPr>
          <p:nvPr/>
        </p:nvSpPr>
        <p:spPr bwMode="auto">
          <a:xfrm>
            <a:off x="2900970" y="2540000"/>
            <a:ext cx="5938233" cy="156768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Build </a:t>
            </a:r>
            <a:r>
              <a:rPr lang="en-GB" altLang="en-US" sz="1400" dirty="0"/>
              <a:t>on the analysis DECC has already </a:t>
            </a:r>
            <a:r>
              <a:rPr lang="en-GB" altLang="en-US" sz="1400" dirty="0" smtClean="0"/>
              <a:t>undertaken.</a:t>
            </a:r>
          </a:p>
          <a:p>
            <a:r>
              <a:rPr lang="en-GB" altLang="en-US" sz="1400" dirty="0" smtClean="0"/>
              <a:t>Review stakeholder responses to DECC’s 2014 consultation.</a:t>
            </a:r>
          </a:p>
          <a:p>
            <a:r>
              <a:rPr lang="en-GB" altLang="en-US" sz="1400" dirty="0" smtClean="0"/>
              <a:t>Examine experience in other countries and in other sectors to identify potential alternative approaches and any suitable lessons learned.</a:t>
            </a:r>
          </a:p>
          <a:p>
            <a:r>
              <a:rPr lang="en-GB" altLang="en-US" sz="1400" dirty="0" smtClean="0"/>
              <a:t>This work is available in a separate research pack (the “PDE Research Pack”).</a:t>
            </a:r>
            <a:endParaRPr lang="en-GB" altLang="en-US" sz="1400" dirty="0"/>
          </a:p>
        </p:txBody>
      </p:sp>
      <p:sp>
        <p:nvSpPr>
          <p:cNvPr id="4" name="Rectangle 24"/>
          <p:cNvSpPr>
            <a:spLocks noChangeArrowheads="1"/>
          </p:cNvSpPr>
          <p:nvPr/>
        </p:nvSpPr>
        <p:spPr bwMode="auto">
          <a:xfrm>
            <a:off x="337687" y="1205825"/>
            <a:ext cx="1159200" cy="1232575"/>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Context</a:t>
            </a:r>
            <a:endParaRPr lang="en-GB" altLang="en-US" dirty="0">
              <a:solidFill>
                <a:schemeClr val="bg1"/>
              </a:solidFill>
            </a:endParaRPr>
          </a:p>
        </p:txBody>
      </p:sp>
      <p:sp>
        <p:nvSpPr>
          <p:cNvPr id="6" name="Rectangle 24"/>
          <p:cNvSpPr>
            <a:spLocks noChangeArrowheads="1"/>
          </p:cNvSpPr>
          <p:nvPr/>
        </p:nvSpPr>
        <p:spPr bwMode="auto">
          <a:xfrm>
            <a:off x="337687" y="2540000"/>
            <a:ext cx="1159200" cy="3754935"/>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Project objectives</a:t>
            </a:r>
            <a:endParaRPr lang="en-GB" altLang="en-US" dirty="0">
              <a:solidFill>
                <a:schemeClr val="bg1"/>
              </a:solidFill>
            </a:endParaRPr>
          </a:p>
        </p:txBody>
      </p:sp>
      <p:sp>
        <p:nvSpPr>
          <p:cNvPr id="7" name="Rectangle 6"/>
          <p:cNvSpPr/>
          <p:nvPr/>
        </p:nvSpPr>
        <p:spPr bwMode="auto">
          <a:xfrm>
            <a:off x="1598087" y="1205825"/>
            <a:ext cx="7241116" cy="1232575"/>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74638" indent="-274638">
              <a:buClr>
                <a:srgbClr val="E83F35"/>
              </a:buClr>
              <a:buFont typeface="Arial" charset="0"/>
              <a:buChar char="●"/>
            </a:pPr>
            <a:r>
              <a:rPr lang="en-GB" sz="1400" dirty="0"/>
              <a:t>DECC issued a consultation on a price duration equivalence methodology in 2014 but, based on stakeholder responses, decided that further thinking was needed</a:t>
            </a:r>
            <a:r>
              <a:rPr lang="en-GB" sz="1400" dirty="0" smtClean="0"/>
              <a:t>.</a:t>
            </a:r>
          </a:p>
          <a:p>
            <a:pPr marL="274638" indent="-274638">
              <a:buClr>
                <a:srgbClr val="E83F35"/>
              </a:buClr>
              <a:buFont typeface="Arial" charset="0"/>
              <a:buChar char="●"/>
            </a:pPr>
            <a:r>
              <a:rPr lang="en-GB" sz="1400" dirty="0"/>
              <a:t>It plans to consult further on the issue in 2015 and for this consultation to inform any decisions on whether to implement a </a:t>
            </a:r>
            <a:r>
              <a:rPr lang="en-GB" sz="1400" dirty="0" smtClean="0"/>
              <a:t>PDC </a:t>
            </a:r>
            <a:r>
              <a:rPr lang="en-GB" sz="1400" dirty="0"/>
              <a:t>in the </a:t>
            </a:r>
            <a:r>
              <a:rPr lang="en-GB" sz="1400" dirty="0" smtClean="0"/>
              <a:t>future, for example in the 2016 </a:t>
            </a:r>
            <a:r>
              <a:rPr lang="en-GB" sz="1400" dirty="0"/>
              <a:t>capacity auction</a:t>
            </a:r>
            <a:r>
              <a:rPr lang="en-GB" sz="1400" dirty="0" smtClean="0"/>
              <a:t>.</a:t>
            </a:r>
            <a:endParaRPr lang="en-GB" sz="1400" dirty="0"/>
          </a:p>
        </p:txBody>
      </p:sp>
      <p:sp>
        <p:nvSpPr>
          <p:cNvPr id="13" name="Rectangle 27"/>
          <p:cNvSpPr>
            <a:spLocks noChangeArrowheads="1"/>
          </p:cNvSpPr>
          <p:nvPr/>
        </p:nvSpPr>
        <p:spPr bwMode="auto">
          <a:xfrm>
            <a:off x="2900972" y="4149080"/>
            <a:ext cx="5938232" cy="2145855"/>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Set </a:t>
            </a:r>
            <a:r>
              <a:rPr lang="en-GB" altLang="en-US" sz="1400" dirty="0"/>
              <a:t>out </a:t>
            </a:r>
            <a:r>
              <a:rPr lang="en-GB" altLang="en-US" sz="1400" dirty="0" smtClean="0"/>
              <a:t>potential PDE options </a:t>
            </a:r>
            <a:r>
              <a:rPr lang="en-GB" altLang="en-US" sz="1400" dirty="0"/>
              <a:t>for DECC to </a:t>
            </a:r>
            <a:r>
              <a:rPr lang="en-GB" altLang="en-US" sz="1400" dirty="0" smtClean="0"/>
              <a:t>consider, and identify wider options that may be relevant.</a:t>
            </a:r>
          </a:p>
          <a:p>
            <a:r>
              <a:rPr lang="en-GB" altLang="en-US" sz="1400" dirty="0"/>
              <a:t>Test </a:t>
            </a:r>
            <a:r>
              <a:rPr lang="en-GB" altLang="en-US" sz="1400" dirty="0" smtClean="0"/>
              <a:t>these options with a limited </a:t>
            </a:r>
            <a:r>
              <a:rPr lang="en-GB" altLang="en-US" sz="1400" dirty="0"/>
              <a:t>set of </a:t>
            </a:r>
            <a:r>
              <a:rPr lang="en-GB" altLang="en-US" sz="1400" dirty="0" smtClean="0"/>
              <a:t>stakeholders.</a:t>
            </a:r>
          </a:p>
          <a:p>
            <a:r>
              <a:rPr lang="en-GB" altLang="en-US" sz="1400" dirty="0" smtClean="0"/>
              <a:t>Develop </a:t>
            </a:r>
            <a:r>
              <a:rPr lang="en-GB" altLang="en-US" sz="1400" dirty="0"/>
              <a:t>those options which are consistent with the current design of the capacity market, and could therefore be implemented in time for the 2016 auction</a:t>
            </a:r>
            <a:r>
              <a:rPr lang="en-GB" altLang="en-US" sz="1400" dirty="0" smtClean="0"/>
              <a:t>.</a:t>
            </a:r>
          </a:p>
          <a:p>
            <a:r>
              <a:rPr lang="en-GB" altLang="en-US" sz="1400" dirty="0" smtClean="0"/>
              <a:t>Carefully discuss and agree on a set of evaluation criteria with DECC and evaluate the options against these criteria.</a:t>
            </a:r>
            <a:endParaRPr lang="en-GB" altLang="en-US" sz="1400" dirty="0"/>
          </a:p>
        </p:txBody>
      </p:sp>
      <p:sp>
        <p:nvSpPr>
          <p:cNvPr id="14" name="Pentagon 13"/>
          <p:cNvSpPr/>
          <p:nvPr/>
        </p:nvSpPr>
        <p:spPr bwMode="auto">
          <a:xfrm>
            <a:off x="1598087" y="2533404"/>
            <a:ext cx="1159631" cy="1574140"/>
          </a:xfrm>
          <a:prstGeom prst="homePlate">
            <a:avLst>
              <a:gd name="adj" fmla="val 22266"/>
            </a:avLst>
          </a:prstGeom>
          <a:solidFill>
            <a:schemeClr val="accent2"/>
          </a:solidFill>
          <a:ln w="9525" algn="ctr">
            <a:noFill/>
            <a:miter lim="800000"/>
            <a:headEnd/>
            <a:tailEnd/>
          </a:ln>
          <a:effectLst/>
          <a:extLst/>
        </p:spPr>
        <p:txBody>
          <a:bodyPr lIns="0" tIns="46800" rIns="0" anchor="ctr"/>
          <a:lstStyle/>
          <a:p>
            <a:pPr marL="0" marR="0" lvl="0" indent="0" algn="ctr" defTabSz="914400" eaLnBrk="1" fontAlgn="auto" latinLnBrk="0" hangingPunct="1">
              <a:lnSpc>
                <a:spcPct val="100000"/>
              </a:lnSpc>
              <a:spcBef>
                <a:spcPts val="0"/>
              </a:spcBef>
              <a:spcAft>
                <a:spcPts val="0"/>
              </a:spcAft>
              <a:buClr>
                <a:prstClr val="white"/>
              </a:buClr>
              <a:buSzTx/>
              <a:buFontTx/>
              <a:buNone/>
              <a:tabLst/>
              <a:defRPr/>
            </a:pPr>
            <a:r>
              <a:rPr lang="en-GB" kern="0" dirty="0" smtClean="0"/>
              <a:t>Research pack</a:t>
            </a:r>
            <a:endParaRPr kumimoji="0" lang="en-GB" b="0" i="0" u="none" strike="noStrike" kern="0" cap="none" spc="0" normalizeH="0" baseline="0" noProof="0" dirty="0" smtClean="0">
              <a:ln>
                <a:noFill/>
              </a:ln>
              <a:effectLst/>
              <a:uLnTx/>
              <a:uFillTx/>
            </a:endParaRPr>
          </a:p>
        </p:txBody>
      </p:sp>
      <p:sp>
        <p:nvSpPr>
          <p:cNvPr id="15" name="Pentagon 14"/>
          <p:cNvSpPr/>
          <p:nvPr/>
        </p:nvSpPr>
        <p:spPr bwMode="auto">
          <a:xfrm>
            <a:off x="1598086" y="4149080"/>
            <a:ext cx="1159632" cy="2145855"/>
          </a:xfrm>
          <a:prstGeom prst="homePlate">
            <a:avLst>
              <a:gd name="adj" fmla="val 22266"/>
            </a:avLst>
          </a:prstGeom>
          <a:solidFill>
            <a:schemeClr val="accent2"/>
          </a:solidFill>
          <a:ln w="9525" algn="ctr">
            <a:noFill/>
            <a:miter lim="800000"/>
            <a:headEnd/>
            <a:tailEnd/>
          </a:ln>
          <a:effectLst/>
          <a:extLst/>
        </p:spPr>
        <p:txBody>
          <a:bodyPr lIns="0" rIns="0" anchor="ctr"/>
          <a:lstStyle/>
          <a:p>
            <a:pPr marL="0" marR="0" lvl="0" indent="0" algn="ctr" defTabSz="914400" eaLnBrk="1" fontAlgn="auto" latinLnBrk="0" hangingPunct="1">
              <a:lnSpc>
                <a:spcPct val="100000"/>
              </a:lnSpc>
              <a:spcBef>
                <a:spcPts val="0"/>
              </a:spcBef>
              <a:spcAft>
                <a:spcPts val="0"/>
              </a:spcAft>
              <a:buClr>
                <a:prstClr val="white"/>
              </a:buClr>
              <a:buSzTx/>
              <a:buFontTx/>
              <a:buNone/>
              <a:tabLst/>
              <a:defRPr/>
            </a:pPr>
            <a:r>
              <a:rPr kumimoji="0" lang="en-GB" b="0" i="0" u="none" strike="noStrike" kern="0" cap="none" spc="0" normalizeH="0" baseline="0" noProof="0" dirty="0" smtClean="0">
                <a:ln>
                  <a:noFill/>
                </a:ln>
                <a:effectLst/>
                <a:uLnTx/>
                <a:uFillTx/>
              </a:rPr>
              <a:t>This pack</a:t>
            </a:r>
          </a:p>
        </p:txBody>
      </p:sp>
      <p:sp>
        <p:nvSpPr>
          <p:cNvPr id="11" name="Title 1"/>
          <p:cNvSpPr txBox="1">
            <a:spLocks/>
          </p:cNvSpPr>
          <p:nvPr/>
        </p:nvSpPr>
        <p:spPr bwMode="auto">
          <a:xfrm>
            <a:off x="457200" y="26035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a:solidFill>
                  <a:srgbClr val="E83F35"/>
                </a:solidFill>
                <a:latin typeface="+mj-lt"/>
                <a:ea typeface="+mj-ea"/>
                <a:cs typeface="+mj-cs"/>
              </a:defRPr>
            </a:lvl1pPr>
            <a:lvl2pPr algn="l" rtl="0" eaLnBrk="1" fontAlgn="base" hangingPunct="1">
              <a:spcBef>
                <a:spcPct val="0"/>
              </a:spcBef>
              <a:spcAft>
                <a:spcPct val="0"/>
              </a:spcAft>
              <a:defRPr sz="2600">
                <a:solidFill>
                  <a:srgbClr val="E83F35"/>
                </a:solidFill>
                <a:latin typeface="Arial" charset="0"/>
              </a:defRPr>
            </a:lvl2pPr>
            <a:lvl3pPr algn="l" rtl="0" eaLnBrk="1" fontAlgn="base" hangingPunct="1">
              <a:spcBef>
                <a:spcPct val="0"/>
              </a:spcBef>
              <a:spcAft>
                <a:spcPct val="0"/>
              </a:spcAft>
              <a:defRPr sz="2600">
                <a:solidFill>
                  <a:srgbClr val="E83F35"/>
                </a:solidFill>
                <a:latin typeface="Arial" charset="0"/>
              </a:defRPr>
            </a:lvl3pPr>
            <a:lvl4pPr algn="l" rtl="0" eaLnBrk="1" fontAlgn="base" hangingPunct="1">
              <a:spcBef>
                <a:spcPct val="0"/>
              </a:spcBef>
              <a:spcAft>
                <a:spcPct val="0"/>
              </a:spcAft>
              <a:defRPr sz="2600">
                <a:solidFill>
                  <a:srgbClr val="E83F35"/>
                </a:solidFill>
                <a:latin typeface="Arial" charset="0"/>
              </a:defRPr>
            </a:lvl4pPr>
            <a:lvl5pPr algn="l" rtl="0" eaLnBrk="1" fontAlgn="base" hangingPunct="1">
              <a:spcBef>
                <a:spcPct val="0"/>
              </a:spcBef>
              <a:spcAft>
                <a:spcPct val="0"/>
              </a:spcAft>
              <a:defRPr sz="2600">
                <a:solidFill>
                  <a:srgbClr val="E83F35"/>
                </a:solidFill>
                <a:latin typeface="Arial" charset="0"/>
              </a:defRPr>
            </a:lvl5pPr>
            <a:lvl6pPr marL="457200" algn="l" rtl="0" eaLnBrk="1" fontAlgn="base" hangingPunct="1">
              <a:spcBef>
                <a:spcPct val="0"/>
              </a:spcBef>
              <a:spcAft>
                <a:spcPct val="0"/>
              </a:spcAft>
              <a:defRPr sz="2600">
                <a:solidFill>
                  <a:srgbClr val="E83F35"/>
                </a:solidFill>
                <a:latin typeface="Arial" charset="0"/>
              </a:defRPr>
            </a:lvl6pPr>
            <a:lvl7pPr marL="914400" algn="l" rtl="0" eaLnBrk="1" fontAlgn="base" hangingPunct="1">
              <a:spcBef>
                <a:spcPct val="0"/>
              </a:spcBef>
              <a:spcAft>
                <a:spcPct val="0"/>
              </a:spcAft>
              <a:defRPr sz="2600">
                <a:solidFill>
                  <a:srgbClr val="E83F35"/>
                </a:solidFill>
                <a:latin typeface="Arial" charset="0"/>
              </a:defRPr>
            </a:lvl7pPr>
            <a:lvl8pPr marL="1371600" algn="l" rtl="0" eaLnBrk="1" fontAlgn="base" hangingPunct="1">
              <a:spcBef>
                <a:spcPct val="0"/>
              </a:spcBef>
              <a:spcAft>
                <a:spcPct val="0"/>
              </a:spcAft>
              <a:defRPr sz="2600">
                <a:solidFill>
                  <a:srgbClr val="E83F35"/>
                </a:solidFill>
                <a:latin typeface="Arial" charset="0"/>
              </a:defRPr>
            </a:lvl8pPr>
            <a:lvl9pPr marL="1828800" algn="l" rtl="0" eaLnBrk="1" fontAlgn="base" hangingPunct="1">
              <a:spcBef>
                <a:spcPct val="0"/>
              </a:spcBef>
              <a:spcAft>
                <a:spcPct val="0"/>
              </a:spcAft>
              <a:defRPr sz="2600">
                <a:solidFill>
                  <a:srgbClr val="E83F35"/>
                </a:solidFill>
                <a:latin typeface="Arial" charset="0"/>
              </a:defRPr>
            </a:lvl9pPr>
          </a:lstStyle>
          <a:p>
            <a:pPr>
              <a:buClrTx/>
            </a:pPr>
            <a:r>
              <a:rPr lang="en-GB" kern="0" dirty="0" smtClean="0"/>
              <a:t>This work aims to support DECC’s consideration of whether and how to implement a PDE methodology</a:t>
            </a:r>
            <a:endParaRPr lang="en-GB" kern="0" dirty="0"/>
          </a:p>
        </p:txBody>
      </p:sp>
    </p:spTree>
    <p:extLst>
      <p:ext uri="{BB962C8B-B14F-4D97-AF65-F5344CB8AC3E}">
        <p14:creationId xmlns:p14="http://schemas.microsoft.com/office/powerpoint/2010/main" val="16443203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432000" y="1282700"/>
            <a:ext cx="830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a:solidFill>
                  <a:srgbClr val="E83F35"/>
                </a:solidFill>
                <a:latin typeface="+mj-lt"/>
                <a:ea typeface="+mj-ea"/>
                <a:cs typeface="+mj-cs"/>
              </a:defRPr>
            </a:lvl1pPr>
            <a:lvl2pPr algn="l" rtl="0" eaLnBrk="1" fontAlgn="base" hangingPunct="1">
              <a:spcBef>
                <a:spcPct val="0"/>
              </a:spcBef>
              <a:spcAft>
                <a:spcPct val="0"/>
              </a:spcAft>
              <a:defRPr sz="2600">
                <a:solidFill>
                  <a:srgbClr val="E83F35"/>
                </a:solidFill>
                <a:latin typeface="Arial" charset="0"/>
              </a:defRPr>
            </a:lvl2pPr>
            <a:lvl3pPr algn="l" rtl="0" eaLnBrk="1" fontAlgn="base" hangingPunct="1">
              <a:spcBef>
                <a:spcPct val="0"/>
              </a:spcBef>
              <a:spcAft>
                <a:spcPct val="0"/>
              </a:spcAft>
              <a:defRPr sz="2600">
                <a:solidFill>
                  <a:srgbClr val="E83F35"/>
                </a:solidFill>
                <a:latin typeface="Arial" charset="0"/>
              </a:defRPr>
            </a:lvl3pPr>
            <a:lvl4pPr algn="l" rtl="0" eaLnBrk="1" fontAlgn="base" hangingPunct="1">
              <a:spcBef>
                <a:spcPct val="0"/>
              </a:spcBef>
              <a:spcAft>
                <a:spcPct val="0"/>
              </a:spcAft>
              <a:defRPr sz="2600">
                <a:solidFill>
                  <a:srgbClr val="E83F35"/>
                </a:solidFill>
                <a:latin typeface="Arial" charset="0"/>
              </a:defRPr>
            </a:lvl4pPr>
            <a:lvl5pPr algn="l" rtl="0" eaLnBrk="1" fontAlgn="base" hangingPunct="1">
              <a:spcBef>
                <a:spcPct val="0"/>
              </a:spcBef>
              <a:spcAft>
                <a:spcPct val="0"/>
              </a:spcAft>
              <a:defRPr sz="2600">
                <a:solidFill>
                  <a:srgbClr val="E83F35"/>
                </a:solidFill>
                <a:latin typeface="Arial" charset="0"/>
              </a:defRPr>
            </a:lvl5pPr>
            <a:lvl6pPr marL="457200" algn="l" rtl="0" eaLnBrk="1" fontAlgn="base" hangingPunct="1">
              <a:spcBef>
                <a:spcPct val="0"/>
              </a:spcBef>
              <a:spcAft>
                <a:spcPct val="0"/>
              </a:spcAft>
              <a:defRPr sz="2600">
                <a:solidFill>
                  <a:srgbClr val="E83F35"/>
                </a:solidFill>
                <a:latin typeface="Arial" charset="0"/>
              </a:defRPr>
            </a:lvl6pPr>
            <a:lvl7pPr marL="914400" algn="l" rtl="0" eaLnBrk="1" fontAlgn="base" hangingPunct="1">
              <a:spcBef>
                <a:spcPct val="0"/>
              </a:spcBef>
              <a:spcAft>
                <a:spcPct val="0"/>
              </a:spcAft>
              <a:defRPr sz="2600">
                <a:solidFill>
                  <a:srgbClr val="E83F35"/>
                </a:solidFill>
                <a:latin typeface="Arial" charset="0"/>
              </a:defRPr>
            </a:lvl7pPr>
            <a:lvl8pPr marL="1371600" algn="l" rtl="0" eaLnBrk="1" fontAlgn="base" hangingPunct="1">
              <a:spcBef>
                <a:spcPct val="0"/>
              </a:spcBef>
              <a:spcAft>
                <a:spcPct val="0"/>
              </a:spcAft>
              <a:defRPr sz="2600">
                <a:solidFill>
                  <a:srgbClr val="E83F35"/>
                </a:solidFill>
                <a:latin typeface="Arial" charset="0"/>
              </a:defRPr>
            </a:lvl8pPr>
            <a:lvl9pPr marL="1828800" algn="l" rtl="0" eaLnBrk="1" fontAlgn="base" hangingPunct="1">
              <a:spcBef>
                <a:spcPct val="0"/>
              </a:spcBef>
              <a:spcAft>
                <a:spcPct val="0"/>
              </a:spcAft>
              <a:defRPr sz="2600">
                <a:solidFill>
                  <a:srgbClr val="E83F35"/>
                </a:solidFill>
                <a:latin typeface="Arial" charset="0"/>
              </a:defRPr>
            </a:lvl9pPr>
          </a:lstStyle>
          <a:p>
            <a:pPr>
              <a:buClrTx/>
            </a:pPr>
            <a:r>
              <a:rPr lang="en-GB" altLang="en-US" sz="1400" kern="0" dirty="0" smtClean="0"/>
              <a:t>Change against auction without PDC methodology – Cost equivalence PDC</a:t>
            </a:r>
            <a:endParaRPr lang="en-GB" altLang="en-US" sz="1400" kern="0" dirty="0"/>
          </a:p>
        </p:txBody>
      </p:sp>
      <p:sp>
        <p:nvSpPr>
          <p:cNvPr id="7" name="TextBox 6"/>
          <p:cNvSpPr txBox="1"/>
          <p:nvPr/>
        </p:nvSpPr>
        <p:spPr>
          <a:xfrm>
            <a:off x="552451" y="6389224"/>
            <a:ext cx="7048499" cy="461665"/>
          </a:xfrm>
          <a:prstGeom prst="rect">
            <a:avLst/>
          </a:prstGeom>
          <a:noFill/>
        </p:spPr>
        <p:txBody>
          <a:bodyPr wrap="square" rtlCol="0">
            <a:spAutoFit/>
          </a:bodyPr>
          <a:lstStyle/>
          <a:p>
            <a:pPr>
              <a:buClr>
                <a:prstClr val="white"/>
              </a:buClr>
            </a:pPr>
            <a:r>
              <a:rPr lang="en-GB" sz="1200" dirty="0" smtClean="0">
                <a:solidFill>
                  <a:prstClr val="black"/>
                </a:solidFill>
              </a:rPr>
              <a:t>* Scenarios do not have a steady state solution that provides a consistent forecast / outturn position and a range of potential values resulted.</a:t>
            </a:r>
            <a:endParaRPr lang="en-GB"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73199154"/>
              </p:ext>
            </p:extLst>
          </p:nvPr>
        </p:nvGraphicFramePr>
        <p:xfrm>
          <a:off x="227801" y="1625600"/>
          <a:ext cx="8714198" cy="3192128"/>
        </p:xfrm>
        <a:graphic>
          <a:graphicData uri="http://schemas.openxmlformats.org/drawingml/2006/table">
            <a:tbl>
              <a:tblPr firstRow="1" bandRow="1">
                <a:tableStyleId>{5C22544A-7EE6-4342-B048-85BDC9FD1C3A}</a:tableStyleId>
              </a:tblPr>
              <a:tblGrid>
                <a:gridCol w="2273830"/>
                <a:gridCol w="969614"/>
                <a:gridCol w="1113656"/>
                <a:gridCol w="1452366"/>
                <a:gridCol w="1452366"/>
                <a:gridCol w="1452366"/>
              </a:tblGrid>
              <a:tr h="696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NPV (fro</a:t>
                      </a:r>
                      <a:r>
                        <a:rPr lang="en-GB" sz="1100" baseline="0" dirty="0" smtClean="0"/>
                        <a:t>m 2020) </a:t>
                      </a:r>
                      <a:r>
                        <a:rPr lang="en-GB" sz="1100" dirty="0" smtClean="0"/>
                        <a:t>2012£ millions</a:t>
                      </a:r>
                    </a:p>
                  </a:txBody>
                  <a:tcPr/>
                </a:tc>
                <a:tc>
                  <a:txBody>
                    <a:bodyPr/>
                    <a:lstStyle/>
                    <a:p>
                      <a:pPr algn="ctr"/>
                      <a:r>
                        <a:rPr lang="en-GB" sz="1100" dirty="0" smtClean="0"/>
                        <a:t>Total</a:t>
                      </a:r>
                      <a:r>
                        <a:rPr lang="en-GB" sz="1100" baseline="0" dirty="0" smtClean="0"/>
                        <a:t> Capacity Shortages (MW-yr)</a:t>
                      </a:r>
                      <a:endParaRPr lang="en-GB" sz="1100" dirty="0"/>
                    </a:p>
                  </a:txBody>
                  <a:tcPr/>
                </a:tc>
                <a:tc>
                  <a:txBody>
                    <a:bodyPr/>
                    <a:lstStyle/>
                    <a:p>
                      <a:pPr algn="ctr"/>
                      <a:r>
                        <a:rPr lang="en-GB" sz="1100" dirty="0" smtClean="0"/>
                        <a:t>Cumulative CM Payments 2030 (£m)</a:t>
                      </a:r>
                      <a:endParaRPr lang="en-GB"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Cumulative CM Payments 2035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Cumulative Total Surplus 2030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Cumulative Total Surplus 2035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(£m)</a:t>
                      </a:r>
                    </a:p>
                  </a:txBody>
                  <a:tcPr/>
                </a:tc>
              </a:tr>
              <a:tr h="236698">
                <a:tc>
                  <a:txBody>
                    <a:bodyPr/>
                    <a:lstStyle/>
                    <a:p>
                      <a:r>
                        <a:rPr lang="en-GB" sz="1100" dirty="0" smtClean="0"/>
                        <a:t>Illustrative basecase</a:t>
                      </a:r>
                      <a:endParaRPr lang="en-GB" sz="1100" dirty="0"/>
                    </a:p>
                  </a:txBody>
                  <a:tcPr/>
                </a:tc>
                <a:tc>
                  <a:txBody>
                    <a:bodyPr/>
                    <a:lstStyle/>
                    <a:p>
                      <a:pPr algn="ctr" fontAlgn="b"/>
                      <a:r>
                        <a:rPr lang="en-GB" sz="1100" b="1" i="0" u="none" strike="noStrike" dirty="0">
                          <a:solidFill>
                            <a:srgbClr val="C00000"/>
                          </a:solidFill>
                          <a:effectLst/>
                          <a:latin typeface="Arial"/>
                        </a:rPr>
                        <a:t>-470</a:t>
                      </a:r>
                    </a:p>
                  </a:txBody>
                  <a:tcPr marL="9525" marR="9525" marT="9525" marB="0" anchor="b"/>
                </a:tc>
                <a:tc>
                  <a:txBody>
                    <a:bodyPr/>
                    <a:lstStyle/>
                    <a:p>
                      <a:pPr algn="ctr" fontAlgn="b"/>
                      <a:r>
                        <a:rPr lang="en-GB" sz="1100" b="1" i="0" u="none" strike="noStrike" dirty="0">
                          <a:solidFill>
                            <a:srgbClr val="C00000"/>
                          </a:solidFill>
                          <a:effectLst/>
                          <a:latin typeface="Arial"/>
                        </a:rPr>
                        <a:t>1490</a:t>
                      </a:r>
                    </a:p>
                  </a:txBody>
                  <a:tcPr marL="9525" marR="9525" marT="9525" marB="0" anchor="b"/>
                </a:tc>
                <a:tc>
                  <a:txBody>
                    <a:bodyPr/>
                    <a:lstStyle/>
                    <a:p>
                      <a:pPr algn="ctr" fontAlgn="b"/>
                      <a:r>
                        <a:rPr lang="en-GB" sz="1100" b="1" i="0" u="none" strike="noStrike" dirty="0">
                          <a:solidFill>
                            <a:srgbClr val="C00000"/>
                          </a:solidFill>
                          <a:effectLst/>
                          <a:latin typeface="Arial"/>
                        </a:rPr>
                        <a:t>1327</a:t>
                      </a:r>
                    </a:p>
                  </a:txBody>
                  <a:tcPr marL="9525" marR="9525" marT="9525" marB="0" anchor="b"/>
                </a:tc>
                <a:tc>
                  <a:txBody>
                    <a:bodyPr/>
                    <a:lstStyle/>
                    <a:p>
                      <a:pPr algn="ctr" fontAlgn="b"/>
                      <a:r>
                        <a:rPr lang="en-GB" sz="1100" b="1" i="0" u="none" strike="noStrike" dirty="0">
                          <a:solidFill>
                            <a:srgbClr val="00421C"/>
                          </a:solidFill>
                          <a:effectLst/>
                          <a:latin typeface="Arial"/>
                        </a:rPr>
                        <a:t>88</a:t>
                      </a:r>
                    </a:p>
                  </a:txBody>
                  <a:tcPr marL="9525" marR="9525" marT="9525" marB="0" anchor="b"/>
                </a:tc>
                <a:tc>
                  <a:txBody>
                    <a:bodyPr/>
                    <a:lstStyle/>
                    <a:p>
                      <a:pPr algn="ctr" fontAlgn="b"/>
                      <a:r>
                        <a:rPr lang="en-GB" sz="1100" b="1" i="0" u="none" strike="noStrike" dirty="0">
                          <a:solidFill>
                            <a:srgbClr val="00421C"/>
                          </a:solidFill>
                          <a:effectLst/>
                          <a:latin typeface="Arial"/>
                        </a:rPr>
                        <a:t>209</a:t>
                      </a:r>
                    </a:p>
                  </a:txBody>
                  <a:tcPr marL="9525" marR="9525" marT="9525" marB="0" anchor="b"/>
                </a:tc>
              </a:tr>
              <a:tr h="389856">
                <a:tc>
                  <a:txBody>
                    <a:bodyPr/>
                    <a:lstStyle/>
                    <a:p>
                      <a:r>
                        <a:rPr lang="en-GB" sz="1100" dirty="0" smtClean="0"/>
                        <a:t>Reduced availability of short-term contracts</a:t>
                      </a:r>
                      <a:endParaRPr lang="en-GB" sz="1100" dirty="0"/>
                    </a:p>
                  </a:txBody>
                  <a:tcPr/>
                </a:tc>
                <a:tc>
                  <a:txBody>
                    <a:bodyPr/>
                    <a:lstStyle/>
                    <a:p>
                      <a:pPr algn="ctr" fontAlgn="b"/>
                      <a:r>
                        <a:rPr lang="en-GB" sz="1100" b="1" i="0" u="none" strike="noStrike" dirty="0">
                          <a:solidFill>
                            <a:srgbClr val="C00000"/>
                          </a:solidFill>
                          <a:effectLst/>
                          <a:latin typeface="Arial"/>
                        </a:rPr>
                        <a:t>-2974</a:t>
                      </a:r>
                    </a:p>
                  </a:txBody>
                  <a:tcPr marL="9525" marR="9525" marT="9525" marB="0" anchor="b"/>
                </a:tc>
                <a:tc>
                  <a:txBody>
                    <a:bodyPr/>
                    <a:lstStyle/>
                    <a:p>
                      <a:pPr algn="ctr" fontAlgn="b"/>
                      <a:r>
                        <a:rPr lang="en-GB" sz="1100" b="1" i="0" u="none" strike="noStrike" dirty="0">
                          <a:solidFill>
                            <a:srgbClr val="C00000"/>
                          </a:solidFill>
                          <a:effectLst/>
                          <a:latin typeface="Arial"/>
                        </a:rPr>
                        <a:t>1945</a:t>
                      </a:r>
                    </a:p>
                  </a:txBody>
                  <a:tcPr marL="9525" marR="9525" marT="9525" marB="0" anchor="b"/>
                </a:tc>
                <a:tc>
                  <a:txBody>
                    <a:bodyPr/>
                    <a:lstStyle/>
                    <a:p>
                      <a:pPr algn="ctr" fontAlgn="b"/>
                      <a:r>
                        <a:rPr lang="en-GB" sz="1100" b="1" i="0" u="none" strike="noStrike" dirty="0">
                          <a:solidFill>
                            <a:srgbClr val="C00000"/>
                          </a:solidFill>
                          <a:effectLst/>
                          <a:latin typeface="Arial"/>
                        </a:rPr>
                        <a:t>2140</a:t>
                      </a:r>
                    </a:p>
                  </a:txBody>
                  <a:tcPr marL="9525" marR="9525" marT="9525" marB="0" anchor="b"/>
                </a:tc>
                <a:tc>
                  <a:txBody>
                    <a:bodyPr/>
                    <a:lstStyle/>
                    <a:p>
                      <a:pPr algn="ctr" fontAlgn="b"/>
                      <a:r>
                        <a:rPr lang="en-GB" sz="1100" b="1" i="0" u="none" strike="noStrike" dirty="0">
                          <a:solidFill>
                            <a:srgbClr val="C00000"/>
                          </a:solidFill>
                          <a:effectLst/>
                          <a:latin typeface="Arial"/>
                        </a:rPr>
                        <a:t>-43</a:t>
                      </a:r>
                    </a:p>
                  </a:txBody>
                  <a:tcPr marL="9525" marR="9525" marT="9525" marB="0" anchor="b"/>
                </a:tc>
                <a:tc>
                  <a:txBody>
                    <a:bodyPr/>
                    <a:lstStyle/>
                    <a:p>
                      <a:pPr algn="ctr" fontAlgn="b"/>
                      <a:r>
                        <a:rPr lang="en-GB" sz="1100" b="1" i="0" u="none" strike="noStrike" dirty="0">
                          <a:solidFill>
                            <a:srgbClr val="00421C"/>
                          </a:solidFill>
                          <a:effectLst/>
                          <a:latin typeface="Arial"/>
                        </a:rPr>
                        <a:t>79</a:t>
                      </a:r>
                    </a:p>
                  </a:txBody>
                  <a:tcPr marL="9525" marR="9525" marT="9525" marB="0" anchor="b"/>
                </a:tc>
              </a:tr>
              <a:tr h="543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Extensive availability of short-term contracts</a:t>
                      </a:r>
                    </a:p>
                  </a:txBody>
                  <a:tcPr/>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algn="ctr" fontAlgn="b"/>
                      <a:r>
                        <a:rPr lang="en-GB" sz="1100" b="1" i="0" u="none" strike="noStrike" dirty="0">
                          <a:solidFill>
                            <a:srgbClr val="C00000"/>
                          </a:solidFill>
                          <a:effectLst/>
                          <a:latin typeface="Arial"/>
                        </a:rPr>
                        <a:t>601</a:t>
                      </a:r>
                    </a:p>
                  </a:txBody>
                  <a:tcPr marL="9525" marR="9525" marT="9525" marB="0" anchor="b"/>
                </a:tc>
                <a:tc>
                  <a:txBody>
                    <a:bodyPr/>
                    <a:lstStyle/>
                    <a:p>
                      <a:pPr algn="ctr" fontAlgn="b"/>
                      <a:r>
                        <a:rPr lang="en-GB" sz="1100" b="1" i="0" u="none" strike="noStrike" dirty="0">
                          <a:solidFill>
                            <a:srgbClr val="C00000"/>
                          </a:solidFill>
                          <a:effectLst/>
                          <a:latin typeface="Arial"/>
                        </a:rPr>
                        <a:t>673</a:t>
                      </a:r>
                    </a:p>
                  </a:txBody>
                  <a:tcPr marL="9525" marR="9525" marT="9525" marB="0" anchor="b"/>
                </a:tc>
                <a:tc>
                  <a:txBody>
                    <a:bodyPr/>
                    <a:lstStyle/>
                    <a:p>
                      <a:pPr algn="ctr" fontAlgn="b"/>
                      <a:r>
                        <a:rPr lang="en-GB" sz="1100" b="1" i="0" u="none" strike="noStrike" dirty="0">
                          <a:solidFill>
                            <a:srgbClr val="00421C"/>
                          </a:solidFill>
                          <a:effectLst/>
                          <a:latin typeface="Arial"/>
                        </a:rPr>
                        <a:t>50</a:t>
                      </a:r>
                    </a:p>
                  </a:txBody>
                  <a:tcPr marL="9525" marR="9525" marT="9525" marB="0" anchor="b"/>
                </a:tc>
                <a:tc>
                  <a:txBody>
                    <a:bodyPr/>
                    <a:lstStyle/>
                    <a:p>
                      <a:pPr algn="ctr" fontAlgn="b"/>
                      <a:r>
                        <a:rPr lang="en-GB" sz="1100" b="1" i="0" u="none" strike="noStrike" dirty="0">
                          <a:solidFill>
                            <a:srgbClr val="00421C"/>
                          </a:solidFill>
                          <a:effectLst/>
                          <a:latin typeface="Arial"/>
                        </a:rPr>
                        <a:t>115</a:t>
                      </a:r>
                    </a:p>
                  </a:txBody>
                  <a:tcPr marL="9525" marR="9525" marT="9525" marB="0" anchor="b"/>
                </a:tc>
              </a:tr>
              <a:tr h="543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Additional refurbishment availability</a:t>
                      </a:r>
                    </a:p>
                  </a:txBody>
                  <a:tcPr/>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algn="ctr" fontAlgn="b"/>
                      <a:r>
                        <a:rPr lang="en-GB" sz="1100" b="1" i="0" u="none" strike="noStrike" dirty="0">
                          <a:solidFill>
                            <a:srgbClr val="C00000"/>
                          </a:solidFill>
                          <a:effectLst/>
                          <a:latin typeface="Arial"/>
                        </a:rPr>
                        <a:t>1617</a:t>
                      </a:r>
                    </a:p>
                  </a:txBody>
                  <a:tcPr marL="9525" marR="9525" marT="9525" marB="0" anchor="b"/>
                </a:tc>
                <a:tc>
                  <a:txBody>
                    <a:bodyPr/>
                    <a:lstStyle/>
                    <a:p>
                      <a:pPr algn="ctr" fontAlgn="b"/>
                      <a:r>
                        <a:rPr lang="en-GB" sz="1100" b="1" i="0" u="none" strike="noStrike" dirty="0">
                          <a:solidFill>
                            <a:srgbClr val="C00000"/>
                          </a:solidFill>
                          <a:effectLst/>
                          <a:latin typeface="Arial"/>
                        </a:rPr>
                        <a:t>935</a:t>
                      </a:r>
                    </a:p>
                  </a:txBody>
                  <a:tcPr marL="9525" marR="9525" marT="9525" marB="0" anchor="b"/>
                </a:tc>
                <a:tc>
                  <a:txBody>
                    <a:bodyPr/>
                    <a:lstStyle/>
                    <a:p>
                      <a:pPr algn="ctr" fontAlgn="b"/>
                      <a:r>
                        <a:rPr lang="en-GB" sz="1100" b="1" i="0" u="none" strike="noStrike" dirty="0">
                          <a:solidFill>
                            <a:srgbClr val="00421C"/>
                          </a:solidFill>
                          <a:effectLst/>
                          <a:latin typeface="Arial"/>
                        </a:rPr>
                        <a:t>106</a:t>
                      </a:r>
                    </a:p>
                  </a:txBody>
                  <a:tcPr marL="9525" marR="9525" marT="9525" marB="0" anchor="b"/>
                </a:tc>
                <a:tc>
                  <a:txBody>
                    <a:bodyPr/>
                    <a:lstStyle/>
                    <a:p>
                      <a:pPr algn="ctr" fontAlgn="b"/>
                      <a:r>
                        <a:rPr lang="en-GB" sz="1100" b="1" i="0" u="none" strike="noStrike" dirty="0">
                          <a:solidFill>
                            <a:srgbClr val="00421C"/>
                          </a:solidFill>
                          <a:effectLst/>
                          <a:latin typeface="Arial"/>
                        </a:rPr>
                        <a:t>184</a:t>
                      </a:r>
                    </a:p>
                  </a:txBody>
                  <a:tcPr marL="9525" marR="9525" marT="9525" marB="0" anchor="b"/>
                </a:tc>
              </a:tr>
              <a:tr h="268444">
                <a:tc>
                  <a:txBody>
                    <a:bodyPr/>
                    <a:lstStyle/>
                    <a:p>
                      <a:r>
                        <a:rPr lang="en-GB" sz="1100" dirty="0" smtClean="0"/>
                        <a:t>Higher capacity</a:t>
                      </a:r>
                      <a:r>
                        <a:rPr lang="en-GB" sz="1100" baseline="0" dirty="0" smtClean="0"/>
                        <a:t> requirement</a:t>
                      </a:r>
                      <a:endParaRPr lang="en-GB" sz="1100" dirty="0"/>
                    </a:p>
                  </a:txBody>
                  <a:tcPr/>
                </a:tc>
                <a:tc>
                  <a:txBody>
                    <a:bodyPr/>
                    <a:lstStyle/>
                    <a:p>
                      <a:pPr algn="ctr" fontAlgn="b"/>
                      <a:r>
                        <a:rPr lang="en-GB" sz="1100" b="1" i="0" u="none" strike="noStrike" dirty="0">
                          <a:solidFill>
                            <a:srgbClr val="C00000"/>
                          </a:solidFill>
                          <a:effectLst/>
                          <a:latin typeface="Arial"/>
                        </a:rPr>
                        <a:t>-170</a:t>
                      </a:r>
                    </a:p>
                  </a:txBody>
                  <a:tcPr marL="9525" marR="9525" marT="9525" marB="0" anchor="b"/>
                </a:tc>
                <a:tc>
                  <a:txBody>
                    <a:bodyPr/>
                    <a:lstStyle/>
                    <a:p>
                      <a:pPr algn="ctr" fontAlgn="b"/>
                      <a:r>
                        <a:rPr lang="en-GB" sz="1100" b="1" i="0" u="none" strike="noStrike" dirty="0">
                          <a:solidFill>
                            <a:srgbClr val="C00000"/>
                          </a:solidFill>
                          <a:effectLst/>
                          <a:latin typeface="Arial"/>
                        </a:rPr>
                        <a:t>2492</a:t>
                      </a:r>
                    </a:p>
                  </a:txBody>
                  <a:tcPr marL="9525" marR="9525" marT="9525" marB="0" anchor="b"/>
                </a:tc>
                <a:tc>
                  <a:txBody>
                    <a:bodyPr/>
                    <a:lstStyle/>
                    <a:p>
                      <a:pPr algn="ctr" fontAlgn="b"/>
                      <a:r>
                        <a:rPr lang="en-GB" sz="1100" b="1" i="0" u="none" strike="noStrike" dirty="0">
                          <a:solidFill>
                            <a:srgbClr val="C00000"/>
                          </a:solidFill>
                          <a:effectLst/>
                          <a:latin typeface="Arial"/>
                        </a:rPr>
                        <a:t>2426</a:t>
                      </a:r>
                    </a:p>
                  </a:txBody>
                  <a:tcPr marL="9525" marR="9525" marT="9525" marB="0" anchor="b"/>
                </a:tc>
                <a:tc>
                  <a:txBody>
                    <a:bodyPr/>
                    <a:lstStyle/>
                    <a:p>
                      <a:pPr algn="ctr" fontAlgn="b"/>
                      <a:r>
                        <a:rPr lang="en-GB" sz="1100" b="1" i="0" u="none" strike="noStrike" dirty="0">
                          <a:solidFill>
                            <a:srgbClr val="00421C"/>
                          </a:solidFill>
                          <a:effectLst/>
                          <a:latin typeface="Arial"/>
                        </a:rPr>
                        <a:t>129</a:t>
                      </a:r>
                    </a:p>
                  </a:txBody>
                  <a:tcPr marL="9525" marR="9525" marT="9525" marB="0" anchor="b"/>
                </a:tc>
                <a:tc>
                  <a:txBody>
                    <a:bodyPr/>
                    <a:lstStyle/>
                    <a:p>
                      <a:pPr algn="ctr" fontAlgn="b"/>
                      <a:r>
                        <a:rPr lang="en-GB" sz="1100" b="1" i="0" u="none" strike="noStrike" dirty="0">
                          <a:solidFill>
                            <a:srgbClr val="00421C"/>
                          </a:solidFill>
                          <a:effectLst/>
                          <a:latin typeface="Arial"/>
                        </a:rPr>
                        <a:t>343</a:t>
                      </a:r>
                    </a:p>
                  </a:txBody>
                  <a:tcPr marL="9525" marR="9525" marT="9525" marB="0" anchor="b"/>
                </a:tc>
              </a:tr>
              <a:tr h="3898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Lower capacity</a:t>
                      </a:r>
                      <a:r>
                        <a:rPr lang="en-GB" sz="1100" baseline="0" dirty="0" smtClean="0"/>
                        <a:t> requirement*</a:t>
                      </a:r>
                      <a:endParaRPr lang="en-GB" sz="1100" dirty="0" smtClean="0"/>
                    </a:p>
                  </a:txBody>
                  <a:tcPr/>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rgbClr val="00421C"/>
                          </a:solidFill>
                          <a:effectLst/>
                          <a:latin typeface="+mn-lt"/>
                        </a:rPr>
                        <a:t>-6</a:t>
                      </a:r>
                      <a:r>
                        <a:rPr lang="en-GB" sz="1100" b="1" i="0" u="none" strike="noStrike" baseline="0" dirty="0" smtClean="0">
                          <a:solidFill>
                            <a:srgbClr val="000000"/>
                          </a:solidFill>
                          <a:effectLst/>
                          <a:latin typeface="+mn-lt"/>
                        </a:rPr>
                        <a:t> </a:t>
                      </a:r>
                      <a:r>
                        <a:rPr lang="en-GB" sz="1100" b="1" i="0" u="none" strike="noStrike" dirty="0" smtClean="0">
                          <a:solidFill>
                            <a:srgbClr val="000000"/>
                          </a:solidFill>
                          <a:effectLst/>
                          <a:latin typeface="+mn-lt"/>
                        </a:rPr>
                        <a:t>to </a:t>
                      </a:r>
                      <a:r>
                        <a:rPr lang="en-GB" sz="1100" b="1" i="0" u="none" strike="noStrike" dirty="0" smtClean="0">
                          <a:solidFill>
                            <a:srgbClr val="C00000"/>
                          </a:solidFill>
                          <a:effectLst/>
                          <a:latin typeface="Arial"/>
                        </a:rPr>
                        <a:t>551</a:t>
                      </a:r>
                      <a:endParaRPr lang="en-GB" sz="1100" b="1" i="0" u="none" strike="noStrike" dirty="0">
                        <a:solidFill>
                          <a:srgbClr val="C00000"/>
                        </a:solidFill>
                        <a:effectLst/>
                        <a:latin typeface="Arial"/>
                      </a:endParaRPr>
                    </a:p>
                  </a:txBody>
                  <a:tcPr marL="9525" marR="9525" marT="9525" marB="0" anchor="b"/>
                </a:tc>
                <a:tc>
                  <a:txBody>
                    <a:bodyPr/>
                    <a:lstStyle/>
                    <a:p>
                      <a:pPr algn="ctr" fontAlgn="b"/>
                      <a:r>
                        <a:rPr lang="en-GB" sz="1100" b="1" i="0" u="none" strike="noStrike" dirty="0" smtClean="0">
                          <a:solidFill>
                            <a:srgbClr val="C00000"/>
                          </a:solidFill>
                          <a:effectLst/>
                          <a:latin typeface="+mn-lt"/>
                        </a:rPr>
                        <a:t>5 </a:t>
                      </a:r>
                      <a:r>
                        <a:rPr lang="en-GB" sz="1100" b="1" i="0" u="none" strike="noStrike" dirty="0" smtClean="0">
                          <a:solidFill>
                            <a:srgbClr val="000000"/>
                          </a:solidFill>
                          <a:effectLst/>
                          <a:latin typeface="+mn-lt"/>
                        </a:rPr>
                        <a:t>to </a:t>
                      </a:r>
                      <a:r>
                        <a:rPr lang="en-GB" sz="1100" b="1" i="0" u="none" strike="noStrike" dirty="0" smtClean="0">
                          <a:solidFill>
                            <a:srgbClr val="C00000"/>
                          </a:solidFill>
                          <a:effectLst/>
                          <a:latin typeface="Arial"/>
                        </a:rPr>
                        <a:t>563</a:t>
                      </a:r>
                      <a:endParaRPr lang="en-GB" sz="1100" b="1" i="0" u="none" strike="noStrike" dirty="0">
                        <a:solidFill>
                          <a:srgbClr val="C00000"/>
                        </a:solidFill>
                        <a:effectLst/>
                        <a:latin typeface="Arial"/>
                      </a:endParaRPr>
                    </a:p>
                  </a:txBody>
                  <a:tcPr marL="9525" marR="9525" marT="9525" marB="0" anchor="b"/>
                </a:tc>
                <a:tc>
                  <a:txBody>
                    <a:bodyPr/>
                    <a:lstStyle/>
                    <a:p>
                      <a:pPr algn="ctr" fontAlgn="b"/>
                      <a:r>
                        <a:rPr lang="en-GB" sz="1100" b="1" i="0" u="none" strike="noStrike" dirty="0">
                          <a:solidFill>
                            <a:srgbClr val="C00000"/>
                          </a:solidFill>
                          <a:effectLst/>
                          <a:latin typeface="Arial"/>
                        </a:rPr>
                        <a:t>-</a:t>
                      </a:r>
                      <a:r>
                        <a:rPr lang="en-GB" sz="1100" b="1" i="0" u="none" strike="noStrike" dirty="0" smtClean="0">
                          <a:solidFill>
                            <a:srgbClr val="C00000"/>
                          </a:solidFill>
                          <a:effectLst/>
                          <a:latin typeface="Arial"/>
                        </a:rPr>
                        <a:t>2 </a:t>
                      </a:r>
                      <a:r>
                        <a:rPr lang="en-GB" sz="1100" b="1" i="0" u="none" strike="noStrike" dirty="0" smtClean="0">
                          <a:solidFill>
                            <a:srgbClr val="000000"/>
                          </a:solidFill>
                          <a:effectLst/>
                          <a:latin typeface="+mn-lt"/>
                        </a:rPr>
                        <a:t>to </a:t>
                      </a:r>
                      <a:r>
                        <a:rPr lang="en-GB" sz="1100" b="1" i="0" u="none" strike="noStrike" dirty="0" smtClean="0">
                          <a:solidFill>
                            <a:srgbClr val="C00000"/>
                          </a:solidFill>
                          <a:effectLst/>
                          <a:latin typeface="+mn-lt"/>
                        </a:rPr>
                        <a:t>-6</a:t>
                      </a:r>
                      <a:endParaRPr lang="en-GB" sz="1100" b="1" i="0" u="none" strike="noStrike" dirty="0">
                        <a:solidFill>
                          <a:srgbClr val="C00000"/>
                        </a:solidFill>
                        <a:effectLst/>
                        <a:latin typeface="Arial"/>
                      </a:endParaRPr>
                    </a:p>
                  </a:txBody>
                  <a:tcPr marL="9525" marR="9525" marT="9525" marB="0" anchor="b"/>
                </a:tc>
                <a:tc>
                  <a:txBody>
                    <a:bodyPr/>
                    <a:lstStyle/>
                    <a:p>
                      <a:pPr algn="ctr" fontAlgn="b"/>
                      <a:r>
                        <a:rPr lang="en-GB" sz="1100" b="1" i="0" u="none" strike="noStrike" dirty="0">
                          <a:solidFill>
                            <a:srgbClr val="C00000"/>
                          </a:solidFill>
                          <a:effectLst/>
                          <a:latin typeface="Arial"/>
                        </a:rPr>
                        <a:t>-</a:t>
                      </a:r>
                      <a:r>
                        <a:rPr lang="en-GB" sz="1100" b="1" i="0" u="none" strike="noStrike" dirty="0" smtClean="0">
                          <a:solidFill>
                            <a:srgbClr val="C00000"/>
                          </a:solidFill>
                          <a:effectLst/>
                          <a:latin typeface="Arial"/>
                        </a:rPr>
                        <a:t>3 </a:t>
                      </a:r>
                      <a:r>
                        <a:rPr lang="en-GB" sz="1100" b="1" i="0" u="none" strike="noStrike" dirty="0" smtClean="0">
                          <a:solidFill>
                            <a:srgbClr val="000000"/>
                          </a:solidFill>
                          <a:effectLst/>
                          <a:latin typeface="+mn-lt"/>
                        </a:rPr>
                        <a:t>to </a:t>
                      </a:r>
                      <a:r>
                        <a:rPr lang="en-GB" sz="1100" b="1" i="0" u="none" strike="noStrike" dirty="0" smtClean="0">
                          <a:solidFill>
                            <a:srgbClr val="00421C"/>
                          </a:solidFill>
                          <a:effectLst/>
                          <a:latin typeface="+mn-lt"/>
                        </a:rPr>
                        <a:t>8</a:t>
                      </a:r>
                      <a:endParaRPr lang="en-GB" sz="1100" b="1" i="0" u="none" strike="noStrike" dirty="0">
                        <a:solidFill>
                          <a:srgbClr val="C00000"/>
                        </a:solidFill>
                        <a:effectLst/>
                        <a:latin typeface="Arial"/>
                      </a:endParaRPr>
                    </a:p>
                  </a:txBody>
                  <a:tcPr marL="9525" marR="9525" marT="9525" marB="0" anchor="b"/>
                </a:tc>
              </a:tr>
            </a:tbl>
          </a:graphicData>
        </a:graphic>
      </p:graphicFrame>
      <p:sp>
        <p:nvSpPr>
          <p:cNvPr id="8" name="Rectangular Callout 7"/>
          <p:cNvSpPr/>
          <p:nvPr/>
        </p:nvSpPr>
        <p:spPr bwMode="auto">
          <a:xfrm>
            <a:off x="101599" y="5029692"/>
            <a:ext cx="8940801" cy="1359532"/>
          </a:xfrm>
          <a:prstGeom prst="wedgeRectCallout">
            <a:avLst>
              <a:gd name="adj1" fmla="val 28714"/>
              <a:gd name="adj2" fmla="val -39614"/>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44000" tIns="144000" rIns="144000" bIns="144000" numCol="1" rtlCol="0" anchor="ctr" anchorCtr="0" compatLnSpc="1">
            <a:prstTxWarp prst="textNoShape">
              <a:avLst/>
            </a:prstTxWarp>
          </a:bodyPr>
          <a:lstStyle/>
          <a:p>
            <a:endParaRPr lang="en-GB" sz="1400" dirty="0" smtClean="0"/>
          </a:p>
          <a:p>
            <a:endParaRPr lang="en-GB" sz="1400" dirty="0"/>
          </a:p>
          <a:p>
            <a:r>
              <a:rPr lang="en-GB" sz="1400" dirty="0" smtClean="0"/>
              <a:t>Efficiency </a:t>
            </a:r>
            <a:r>
              <a:rPr lang="en-GB" sz="1400" dirty="0"/>
              <a:t>gains are </a:t>
            </a:r>
            <a:r>
              <a:rPr lang="en-GB" sz="1400" dirty="0" smtClean="0"/>
              <a:t>achieved over an auction without PDC </a:t>
            </a:r>
            <a:r>
              <a:rPr lang="en-GB" sz="1400" dirty="0"/>
              <a:t>in almost all scenarios but at the cost of increased CM payments</a:t>
            </a:r>
            <a:r>
              <a:rPr lang="en-GB" sz="1400" dirty="0" smtClean="0"/>
              <a:t>. As demonstrated on the previous slide the model is substituting away from long-term contracts in most cases by increasing the price at which they enter the auction. This dynamic also results in capacity shortages in some cases.</a:t>
            </a:r>
            <a:br>
              <a:rPr lang="en-GB" sz="1400" dirty="0" smtClean="0"/>
            </a:br>
            <a:r>
              <a:rPr lang="en-GB" sz="1400" dirty="0" smtClean="0"/>
              <a:t>These results demonstrate the dynamics explained in the ‘fundamental challenges’ section. </a:t>
            </a:r>
          </a:p>
          <a:p>
            <a:endParaRPr lang="en-GB" sz="1400" dirty="0"/>
          </a:p>
        </p:txBody>
      </p:sp>
      <p:sp>
        <p:nvSpPr>
          <p:cNvPr id="10" name="Rectangle 24"/>
          <p:cNvSpPr>
            <a:spLocks noChangeArrowheads="1"/>
          </p:cNvSpPr>
          <p:nvPr/>
        </p:nvSpPr>
        <p:spPr bwMode="auto">
          <a:xfrm>
            <a:off x="432000" y="5032091"/>
            <a:ext cx="3012405" cy="288000"/>
          </a:xfrm>
          <a:prstGeom prst="rect">
            <a:avLst/>
          </a:prstGeom>
          <a:solidFill>
            <a:srgbClr val="E83F35"/>
          </a:solidFill>
          <a:ln w="38100"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60000" algn="ctr" eaLnBrk="0" hangingPunct="0">
              <a:spcBef>
                <a:spcPct val="50000"/>
              </a:spcBef>
              <a:spcAft>
                <a:spcPct val="0"/>
              </a:spcAft>
              <a:buClrTx/>
            </a:pPr>
            <a:r>
              <a:rPr lang="en-GB" altLang="en-US" dirty="0" smtClean="0">
                <a:solidFill>
                  <a:schemeClr val="bg1"/>
                </a:solidFill>
              </a:rPr>
              <a:t>Objective</a:t>
            </a:r>
            <a:endParaRPr lang="en-GB" altLang="en-US" dirty="0">
              <a:solidFill>
                <a:schemeClr val="bg1"/>
              </a:solidFill>
            </a:endParaRPr>
          </a:p>
        </p:txBody>
      </p:sp>
      <p:sp>
        <p:nvSpPr>
          <p:cNvPr id="11" name="Rectangle 27"/>
          <p:cNvSpPr>
            <a:spLocks noChangeArrowheads="1"/>
          </p:cNvSpPr>
          <p:nvPr/>
        </p:nvSpPr>
        <p:spPr bwMode="auto">
          <a:xfrm>
            <a:off x="3596806" y="5032091"/>
            <a:ext cx="4648199" cy="288000"/>
          </a:xfrm>
          <a:prstGeom prst="rect">
            <a:avLst/>
          </a:prstGeom>
          <a:solidFill>
            <a:schemeClr val="bg1"/>
          </a:solidFill>
          <a:ln w="38100">
            <a:solidFill>
              <a:schemeClr val="accent1"/>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Cost equivalence for a single bid </a:t>
            </a:r>
            <a:endParaRPr lang="en-GB" altLang="en-US" dirty="0"/>
          </a:p>
        </p:txBody>
      </p:sp>
      <p:sp>
        <p:nvSpPr>
          <p:cNvPr id="12" name="Oval 11"/>
          <p:cNvSpPr/>
          <p:nvPr/>
        </p:nvSpPr>
        <p:spPr bwMode="auto">
          <a:xfrm>
            <a:off x="507283" y="5032091"/>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tx1"/>
                </a:solidFill>
                <a:effectLst/>
                <a:latin typeface="Arial" charset="0"/>
                <a:ea typeface="굴림" pitchFamily="50" charset="-127"/>
              </a:rPr>
              <a:t>1</a:t>
            </a:r>
          </a:p>
        </p:txBody>
      </p:sp>
      <p:sp>
        <p:nvSpPr>
          <p:cNvPr id="2" name="Title 1"/>
          <p:cNvSpPr>
            <a:spLocks noGrp="1"/>
          </p:cNvSpPr>
          <p:nvPr>
            <p:ph type="title"/>
          </p:nvPr>
        </p:nvSpPr>
        <p:spPr/>
        <p:txBody>
          <a:bodyPr/>
          <a:lstStyle/>
          <a:p>
            <a:r>
              <a:rPr lang="en-GB" dirty="0"/>
              <a:t>Results (2) These results are sensitive to a number of uncertain assumptions</a:t>
            </a:r>
          </a:p>
        </p:txBody>
      </p:sp>
    </p:spTree>
    <p:extLst>
      <p:ext uri="{BB962C8B-B14F-4D97-AF65-F5344CB8AC3E}">
        <p14:creationId xmlns:p14="http://schemas.microsoft.com/office/powerpoint/2010/main" val="8350051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22329727"/>
              </p:ext>
            </p:extLst>
          </p:nvPr>
        </p:nvGraphicFramePr>
        <p:xfrm>
          <a:off x="227801" y="1625600"/>
          <a:ext cx="8714198" cy="3280338"/>
        </p:xfrm>
        <a:graphic>
          <a:graphicData uri="http://schemas.openxmlformats.org/drawingml/2006/table">
            <a:tbl>
              <a:tblPr firstRow="1" bandRow="1">
                <a:tableStyleId>{5C22544A-7EE6-4342-B048-85BDC9FD1C3A}</a:tableStyleId>
              </a:tblPr>
              <a:tblGrid>
                <a:gridCol w="2273830"/>
                <a:gridCol w="969614"/>
                <a:gridCol w="1113656"/>
                <a:gridCol w="1452366"/>
                <a:gridCol w="1452366"/>
                <a:gridCol w="1452366"/>
              </a:tblGrid>
              <a:tr h="696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NPV (fro</a:t>
                      </a:r>
                      <a:r>
                        <a:rPr lang="en-GB" sz="1100" baseline="0" dirty="0" smtClean="0"/>
                        <a:t>m 2020) </a:t>
                      </a:r>
                      <a:r>
                        <a:rPr lang="en-GB" sz="1100" dirty="0" smtClean="0"/>
                        <a:t>2012£ millions</a:t>
                      </a:r>
                    </a:p>
                  </a:txBody>
                  <a:tcPr/>
                </a:tc>
                <a:tc>
                  <a:txBody>
                    <a:bodyPr/>
                    <a:lstStyle/>
                    <a:p>
                      <a:pPr algn="ctr"/>
                      <a:r>
                        <a:rPr lang="en-GB" sz="1100" dirty="0" smtClean="0"/>
                        <a:t>Total</a:t>
                      </a:r>
                      <a:r>
                        <a:rPr lang="en-GB" sz="1100" baseline="0" dirty="0" smtClean="0"/>
                        <a:t> Capacity Shortages (MW-yr)</a:t>
                      </a:r>
                      <a:endParaRPr lang="en-GB" sz="1100" dirty="0"/>
                    </a:p>
                  </a:txBody>
                  <a:tcPr/>
                </a:tc>
                <a:tc>
                  <a:txBody>
                    <a:bodyPr/>
                    <a:lstStyle/>
                    <a:p>
                      <a:pPr algn="ctr"/>
                      <a:r>
                        <a:rPr lang="en-GB" sz="1100" dirty="0" smtClean="0"/>
                        <a:t>Cumulative CM Payments 2030 (£m)</a:t>
                      </a:r>
                      <a:endParaRPr lang="en-GB"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Cumulative CM Payments 2035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Cumulative Total Surplus 2030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Cumulative Total Surplus 2035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(£m)</a:t>
                      </a:r>
                    </a:p>
                  </a:txBody>
                  <a:tcPr/>
                </a:tc>
              </a:tr>
              <a:tr h="236698">
                <a:tc>
                  <a:txBody>
                    <a:bodyPr/>
                    <a:lstStyle/>
                    <a:p>
                      <a:r>
                        <a:rPr lang="en-GB" sz="1100" dirty="0" smtClean="0"/>
                        <a:t>Illustrative basecase</a:t>
                      </a:r>
                      <a:endParaRPr lang="en-GB" sz="1100" dirty="0"/>
                    </a:p>
                  </a:txBody>
                  <a:tcPr/>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algn="ctr" fontAlgn="b"/>
                      <a:r>
                        <a:rPr lang="en-GB" sz="1100" b="1" i="0" u="none" strike="noStrike" dirty="0">
                          <a:solidFill>
                            <a:srgbClr val="00421C"/>
                          </a:solidFill>
                          <a:effectLst/>
                          <a:latin typeface="Arial"/>
                        </a:rPr>
                        <a:t>-27</a:t>
                      </a:r>
                    </a:p>
                  </a:txBody>
                  <a:tcPr marL="9525" marR="9525" marT="9525" marB="0" anchor="b"/>
                </a:tc>
                <a:tc>
                  <a:txBody>
                    <a:bodyPr/>
                    <a:lstStyle/>
                    <a:p>
                      <a:pPr algn="ctr" fontAlgn="b"/>
                      <a:r>
                        <a:rPr lang="en-GB" sz="1100" b="1" i="0" u="none" strike="noStrike" dirty="0">
                          <a:solidFill>
                            <a:srgbClr val="00421C"/>
                          </a:solidFill>
                          <a:effectLst/>
                          <a:latin typeface="Arial"/>
                        </a:rPr>
                        <a:t>-967</a:t>
                      </a:r>
                    </a:p>
                  </a:txBody>
                  <a:tcPr marL="9525" marR="9525" marT="9525" marB="0" anchor="b"/>
                </a:tc>
                <a:tc>
                  <a:txBody>
                    <a:bodyPr/>
                    <a:lstStyle/>
                    <a:p>
                      <a:pPr algn="ctr" fontAlgn="b"/>
                      <a:r>
                        <a:rPr lang="en-GB" sz="1100" b="1" i="0" u="none" strike="noStrike" dirty="0">
                          <a:solidFill>
                            <a:srgbClr val="C00000"/>
                          </a:solidFill>
                          <a:effectLst/>
                          <a:latin typeface="Arial"/>
                        </a:rPr>
                        <a:t>-157</a:t>
                      </a:r>
                    </a:p>
                  </a:txBody>
                  <a:tcPr marL="9525" marR="9525" marT="9525" marB="0" anchor="b"/>
                </a:tc>
                <a:tc>
                  <a:txBody>
                    <a:bodyPr/>
                    <a:lstStyle/>
                    <a:p>
                      <a:pPr algn="ctr" fontAlgn="b"/>
                      <a:r>
                        <a:rPr lang="en-GB" sz="1100" b="1" i="0" u="none" strike="noStrike" dirty="0">
                          <a:solidFill>
                            <a:srgbClr val="C00000"/>
                          </a:solidFill>
                          <a:effectLst/>
                          <a:latin typeface="Arial"/>
                        </a:rPr>
                        <a:t>-336</a:t>
                      </a:r>
                    </a:p>
                  </a:txBody>
                  <a:tcPr marL="9525" marR="9525" marT="9525" marB="0" anchor="b"/>
                </a:tc>
              </a:tr>
              <a:tr h="389856">
                <a:tc>
                  <a:txBody>
                    <a:bodyPr/>
                    <a:lstStyle/>
                    <a:p>
                      <a:r>
                        <a:rPr lang="en-GB" sz="1100" dirty="0" smtClean="0"/>
                        <a:t>Reduced competition from short-term contracts</a:t>
                      </a:r>
                      <a:endParaRPr lang="en-GB" sz="1100" dirty="0"/>
                    </a:p>
                  </a:txBody>
                  <a:tcPr/>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algn="ctr" fontAlgn="b"/>
                      <a:r>
                        <a:rPr lang="en-GB" sz="1100" b="1" i="0" u="none" strike="noStrike" dirty="0">
                          <a:solidFill>
                            <a:srgbClr val="00421C"/>
                          </a:solidFill>
                          <a:effectLst/>
                          <a:latin typeface="Arial"/>
                        </a:rPr>
                        <a:t>-397</a:t>
                      </a:r>
                    </a:p>
                  </a:txBody>
                  <a:tcPr marL="9525" marR="9525" marT="9525" marB="0" anchor="b"/>
                </a:tc>
                <a:tc>
                  <a:txBody>
                    <a:bodyPr/>
                    <a:lstStyle/>
                    <a:p>
                      <a:pPr algn="ctr" fontAlgn="b"/>
                      <a:r>
                        <a:rPr lang="en-GB" sz="1100" b="1" i="0" u="none" strike="noStrike" dirty="0">
                          <a:solidFill>
                            <a:srgbClr val="00421C"/>
                          </a:solidFill>
                          <a:effectLst/>
                          <a:latin typeface="Arial"/>
                        </a:rPr>
                        <a:t>-942</a:t>
                      </a:r>
                    </a:p>
                  </a:txBody>
                  <a:tcPr marL="9525" marR="9525" marT="9525" marB="0" anchor="b"/>
                </a:tc>
                <a:tc>
                  <a:txBody>
                    <a:bodyPr/>
                    <a:lstStyle/>
                    <a:p>
                      <a:pPr algn="ctr" fontAlgn="b"/>
                      <a:r>
                        <a:rPr lang="en-GB" sz="1100" b="1" i="0" u="none" strike="noStrike" dirty="0">
                          <a:solidFill>
                            <a:srgbClr val="C00000"/>
                          </a:solidFill>
                          <a:effectLst/>
                          <a:latin typeface="Arial"/>
                        </a:rPr>
                        <a:t>-71</a:t>
                      </a:r>
                    </a:p>
                  </a:txBody>
                  <a:tcPr marL="9525" marR="9525" marT="9525" marB="0" anchor="b"/>
                </a:tc>
                <a:tc>
                  <a:txBody>
                    <a:bodyPr/>
                    <a:lstStyle/>
                    <a:p>
                      <a:pPr algn="ctr" fontAlgn="b"/>
                      <a:r>
                        <a:rPr lang="en-GB" sz="1100" b="1" i="0" u="none" strike="noStrike" dirty="0">
                          <a:solidFill>
                            <a:srgbClr val="C00000"/>
                          </a:solidFill>
                          <a:effectLst/>
                          <a:latin typeface="Arial"/>
                        </a:rPr>
                        <a:t>-169</a:t>
                      </a:r>
                    </a:p>
                  </a:txBody>
                  <a:tcPr marL="9525" marR="9525" marT="9525" marB="0" anchor="b"/>
                </a:tc>
              </a:tr>
              <a:tr h="543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Extensive competition from short-term contracts</a:t>
                      </a:r>
                    </a:p>
                    <a:p>
                      <a:endParaRPr lang="en-GB" sz="1100" dirty="0"/>
                    </a:p>
                  </a:txBody>
                  <a:tcPr/>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algn="ctr" fontAlgn="b"/>
                      <a:r>
                        <a:rPr lang="en-GB" sz="1100" b="1" i="0" u="none" strike="noStrike" dirty="0">
                          <a:solidFill>
                            <a:srgbClr val="00421C"/>
                          </a:solidFill>
                          <a:effectLst/>
                          <a:latin typeface="Arial"/>
                        </a:rPr>
                        <a:t>-172</a:t>
                      </a:r>
                    </a:p>
                  </a:txBody>
                  <a:tcPr marL="9525" marR="9525" marT="9525" marB="0" anchor="b"/>
                </a:tc>
                <a:tc>
                  <a:txBody>
                    <a:bodyPr/>
                    <a:lstStyle/>
                    <a:p>
                      <a:pPr algn="ctr" fontAlgn="b"/>
                      <a:r>
                        <a:rPr lang="en-GB" sz="1100" b="1" i="0" u="none" strike="noStrike" dirty="0">
                          <a:solidFill>
                            <a:srgbClr val="00421C"/>
                          </a:solidFill>
                          <a:effectLst/>
                          <a:latin typeface="Arial"/>
                        </a:rPr>
                        <a:t>-46</a:t>
                      </a:r>
                    </a:p>
                  </a:txBody>
                  <a:tcPr marL="9525" marR="9525" marT="9525" marB="0" anchor="b"/>
                </a:tc>
                <a:tc>
                  <a:txBody>
                    <a:bodyPr/>
                    <a:lstStyle/>
                    <a:p>
                      <a:pPr algn="ctr" fontAlgn="b"/>
                      <a:r>
                        <a:rPr lang="en-GB" sz="1100" b="1" i="0" u="none" strike="noStrike" dirty="0">
                          <a:solidFill>
                            <a:srgbClr val="C00000"/>
                          </a:solidFill>
                          <a:effectLst/>
                          <a:latin typeface="Arial"/>
                        </a:rPr>
                        <a:t>-5</a:t>
                      </a:r>
                    </a:p>
                  </a:txBody>
                  <a:tcPr marL="9525" marR="9525" marT="9525" marB="0" anchor="b"/>
                </a:tc>
                <a:tc>
                  <a:txBody>
                    <a:bodyPr/>
                    <a:lstStyle/>
                    <a:p>
                      <a:pPr algn="ctr" fontAlgn="b"/>
                      <a:r>
                        <a:rPr lang="en-GB" sz="1100" b="1" i="0" u="none" strike="noStrike" dirty="0">
                          <a:solidFill>
                            <a:srgbClr val="C00000"/>
                          </a:solidFill>
                          <a:effectLst/>
                          <a:latin typeface="Arial"/>
                        </a:rPr>
                        <a:t>-12</a:t>
                      </a:r>
                    </a:p>
                  </a:txBody>
                  <a:tcPr marL="9525" marR="9525" marT="9525" marB="0" anchor="b"/>
                </a:tc>
              </a:tr>
              <a:tr h="543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Additional refurbishment eligibility</a:t>
                      </a:r>
                    </a:p>
                    <a:p>
                      <a:endParaRPr lang="en-GB" sz="1100" dirty="0"/>
                    </a:p>
                  </a:txBody>
                  <a:tcPr/>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algn="ctr" fontAlgn="b"/>
                      <a:r>
                        <a:rPr lang="en-GB" sz="1100" b="1" i="0" u="none" strike="noStrike" dirty="0">
                          <a:solidFill>
                            <a:srgbClr val="C00000"/>
                          </a:solidFill>
                          <a:effectLst/>
                          <a:latin typeface="Arial"/>
                        </a:rPr>
                        <a:t>196</a:t>
                      </a:r>
                    </a:p>
                  </a:txBody>
                  <a:tcPr marL="9525" marR="9525" marT="9525" marB="0" anchor="b"/>
                </a:tc>
                <a:tc>
                  <a:txBody>
                    <a:bodyPr/>
                    <a:lstStyle/>
                    <a:p>
                      <a:pPr algn="ctr" fontAlgn="b"/>
                      <a:r>
                        <a:rPr lang="en-GB" sz="1100" b="1" i="0" u="none" strike="noStrike" dirty="0">
                          <a:solidFill>
                            <a:srgbClr val="00421C"/>
                          </a:solidFill>
                          <a:effectLst/>
                          <a:latin typeface="Arial"/>
                        </a:rPr>
                        <a:t>-511</a:t>
                      </a:r>
                    </a:p>
                  </a:txBody>
                  <a:tcPr marL="9525" marR="9525" marT="9525" marB="0" anchor="b"/>
                </a:tc>
                <a:tc>
                  <a:txBody>
                    <a:bodyPr/>
                    <a:lstStyle/>
                    <a:p>
                      <a:pPr algn="ctr" fontAlgn="b"/>
                      <a:r>
                        <a:rPr lang="en-GB" sz="1100" b="1" i="0" u="none" strike="noStrike" dirty="0">
                          <a:solidFill>
                            <a:srgbClr val="C00000"/>
                          </a:solidFill>
                          <a:effectLst/>
                          <a:latin typeface="Arial"/>
                        </a:rPr>
                        <a:t>-78</a:t>
                      </a:r>
                    </a:p>
                  </a:txBody>
                  <a:tcPr marL="9525" marR="9525" marT="9525" marB="0" anchor="b"/>
                </a:tc>
                <a:tc>
                  <a:txBody>
                    <a:bodyPr/>
                    <a:lstStyle/>
                    <a:p>
                      <a:pPr algn="ctr" fontAlgn="b"/>
                      <a:r>
                        <a:rPr lang="en-GB" sz="1100" b="1" i="0" u="none" strike="noStrike" dirty="0">
                          <a:solidFill>
                            <a:srgbClr val="C00000"/>
                          </a:solidFill>
                          <a:effectLst/>
                          <a:latin typeface="Arial"/>
                        </a:rPr>
                        <a:t>-143</a:t>
                      </a:r>
                    </a:p>
                  </a:txBody>
                  <a:tcPr marL="9525" marR="9525" marT="9525" marB="0" anchor="b"/>
                </a:tc>
              </a:tr>
              <a:tr h="268444">
                <a:tc>
                  <a:txBody>
                    <a:bodyPr/>
                    <a:lstStyle/>
                    <a:p>
                      <a:r>
                        <a:rPr lang="en-GB" sz="1100" dirty="0" smtClean="0"/>
                        <a:t>Higher capacity</a:t>
                      </a:r>
                      <a:r>
                        <a:rPr lang="en-GB" sz="1100" baseline="0" dirty="0" smtClean="0"/>
                        <a:t> requirement</a:t>
                      </a:r>
                      <a:endParaRPr lang="en-GB" sz="1100" dirty="0"/>
                    </a:p>
                  </a:txBody>
                  <a:tcPr/>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algn="ctr" fontAlgn="b"/>
                      <a:r>
                        <a:rPr lang="en-GB" sz="1100" b="1" i="0" u="none" strike="noStrike" dirty="0">
                          <a:solidFill>
                            <a:srgbClr val="00421C"/>
                          </a:solidFill>
                          <a:effectLst/>
                          <a:latin typeface="Arial"/>
                        </a:rPr>
                        <a:t>-288</a:t>
                      </a:r>
                    </a:p>
                  </a:txBody>
                  <a:tcPr marL="9525" marR="9525" marT="9525" marB="0" anchor="b"/>
                </a:tc>
                <a:tc>
                  <a:txBody>
                    <a:bodyPr/>
                    <a:lstStyle/>
                    <a:p>
                      <a:pPr algn="ctr" fontAlgn="b"/>
                      <a:r>
                        <a:rPr lang="en-GB" sz="1100" b="1" i="0" u="none" strike="noStrike" dirty="0">
                          <a:solidFill>
                            <a:srgbClr val="00421C"/>
                          </a:solidFill>
                          <a:effectLst/>
                          <a:latin typeface="Arial"/>
                        </a:rPr>
                        <a:t>-980</a:t>
                      </a:r>
                    </a:p>
                  </a:txBody>
                  <a:tcPr marL="9525" marR="9525" marT="9525" marB="0" anchor="b"/>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algn="ctr" fontAlgn="b"/>
                      <a:r>
                        <a:rPr lang="en-GB" sz="1100" b="1" i="0" u="none" strike="noStrike" dirty="0">
                          <a:solidFill>
                            <a:srgbClr val="C00000"/>
                          </a:solidFill>
                          <a:effectLst/>
                          <a:latin typeface="Arial"/>
                        </a:rPr>
                        <a:t>-13</a:t>
                      </a:r>
                    </a:p>
                  </a:txBody>
                  <a:tcPr marL="9525" marR="9525" marT="9525" marB="0" anchor="b"/>
                </a:tc>
              </a:tr>
              <a:tr h="3898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Lower capacity</a:t>
                      </a:r>
                      <a:r>
                        <a:rPr lang="en-GB" sz="1100" baseline="0" dirty="0" smtClean="0"/>
                        <a:t> requirement</a:t>
                      </a:r>
                      <a:endParaRPr lang="en-GB" sz="1100" dirty="0" smtClean="0"/>
                    </a:p>
                    <a:p>
                      <a:endParaRPr lang="en-GB" sz="1100" dirty="0"/>
                    </a:p>
                  </a:txBody>
                  <a:tcPr/>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algn="ctr" fontAlgn="b"/>
                      <a:r>
                        <a:rPr lang="en-GB" sz="1100" b="1" i="0" u="none" strike="noStrike" dirty="0">
                          <a:solidFill>
                            <a:srgbClr val="00421C"/>
                          </a:solidFill>
                          <a:effectLst/>
                          <a:latin typeface="Arial"/>
                        </a:rPr>
                        <a:t>-32</a:t>
                      </a:r>
                    </a:p>
                  </a:txBody>
                  <a:tcPr marL="9525" marR="9525" marT="9525" marB="0" anchor="b"/>
                </a:tc>
                <a:tc>
                  <a:txBody>
                    <a:bodyPr/>
                    <a:lstStyle/>
                    <a:p>
                      <a:pPr algn="ctr" fontAlgn="b"/>
                      <a:r>
                        <a:rPr lang="en-GB" sz="1100" b="1" i="0" u="none" strike="noStrike" dirty="0">
                          <a:solidFill>
                            <a:srgbClr val="00421C"/>
                          </a:solidFill>
                          <a:effectLst/>
                          <a:latin typeface="Arial"/>
                        </a:rPr>
                        <a:t>-36</a:t>
                      </a:r>
                    </a:p>
                  </a:txBody>
                  <a:tcPr marL="9525" marR="9525" marT="9525" marB="0" anchor="b"/>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algn="ctr" fontAlgn="b"/>
                      <a:r>
                        <a:rPr lang="en-GB" sz="1100" b="1" i="0" u="none" strike="noStrike" dirty="0">
                          <a:solidFill>
                            <a:srgbClr val="000000"/>
                          </a:solidFill>
                          <a:effectLst/>
                          <a:latin typeface="Arial"/>
                        </a:rPr>
                        <a:t>0</a:t>
                      </a:r>
                    </a:p>
                  </a:txBody>
                  <a:tcPr marL="9525" marR="9525" marT="9525" marB="0" anchor="b"/>
                </a:tc>
              </a:tr>
            </a:tbl>
          </a:graphicData>
        </a:graphic>
      </p:graphicFrame>
      <p:sp>
        <p:nvSpPr>
          <p:cNvPr id="9" name="Rectangle 2"/>
          <p:cNvSpPr txBox="1">
            <a:spLocks noChangeArrowheads="1"/>
          </p:cNvSpPr>
          <p:nvPr/>
        </p:nvSpPr>
        <p:spPr bwMode="auto">
          <a:xfrm>
            <a:off x="432000" y="1282700"/>
            <a:ext cx="830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a:solidFill>
                  <a:srgbClr val="E83F35"/>
                </a:solidFill>
                <a:latin typeface="+mj-lt"/>
                <a:ea typeface="+mj-ea"/>
                <a:cs typeface="+mj-cs"/>
              </a:defRPr>
            </a:lvl1pPr>
            <a:lvl2pPr algn="l" rtl="0" eaLnBrk="1" fontAlgn="base" hangingPunct="1">
              <a:spcBef>
                <a:spcPct val="0"/>
              </a:spcBef>
              <a:spcAft>
                <a:spcPct val="0"/>
              </a:spcAft>
              <a:defRPr sz="2600">
                <a:solidFill>
                  <a:srgbClr val="E83F35"/>
                </a:solidFill>
                <a:latin typeface="Arial" charset="0"/>
              </a:defRPr>
            </a:lvl2pPr>
            <a:lvl3pPr algn="l" rtl="0" eaLnBrk="1" fontAlgn="base" hangingPunct="1">
              <a:spcBef>
                <a:spcPct val="0"/>
              </a:spcBef>
              <a:spcAft>
                <a:spcPct val="0"/>
              </a:spcAft>
              <a:defRPr sz="2600">
                <a:solidFill>
                  <a:srgbClr val="E83F35"/>
                </a:solidFill>
                <a:latin typeface="Arial" charset="0"/>
              </a:defRPr>
            </a:lvl3pPr>
            <a:lvl4pPr algn="l" rtl="0" eaLnBrk="1" fontAlgn="base" hangingPunct="1">
              <a:spcBef>
                <a:spcPct val="0"/>
              </a:spcBef>
              <a:spcAft>
                <a:spcPct val="0"/>
              </a:spcAft>
              <a:defRPr sz="2600">
                <a:solidFill>
                  <a:srgbClr val="E83F35"/>
                </a:solidFill>
                <a:latin typeface="Arial" charset="0"/>
              </a:defRPr>
            </a:lvl4pPr>
            <a:lvl5pPr algn="l" rtl="0" eaLnBrk="1" fontAlgn="base" hangingPunct="1">
              <a:spcBef>
                <a:spcPct val="0"/>
              </a:spcBef>
              <a:spcAft>
                <a:spcPct val="0"/>
              </a:spcAft>
              <a:defRPr sz="2600">
                <a:solidFill>
                  <a:srgbClr val="E83F35"/>
                </a:solidFill>
                <a:latin typeface="Arial" charset="0"/>
              </a:defRPr>
            </a:lvl5pPr>
            <a:lvl6pPr marL="457200" algn="l" rtl="0" eaLnBrk="1" fontAlgn="base" hangingPunct="1">
              <a:spcBef>
                <a:spcPct val="0"/>
              </a:spcBef>
              <a:spcAft>
                <a:spcPct val="0"/>
              </a:spcAft>
              <a:defRPr sz="2600">
                <a:solidFill>
                  <a:srgbClr val="E83F35"/>
                </a:solidFill>
                <a:latin typeface="Arial" charset="0"/>
              </a:defRPr>
            </a:lvl6pPr>
            <a:lvl7pPr marL="914400" algn="l" rtl="0" eaLnBrk="1" fontAlgn="base" hangingPunct="1">
              <a:spcBef>
                <a:spcPct val="0"/>
              </a:spcBef>
              <a:spcAft>
                <a:spcPct val="0"/>
              </a:spcAft>
              <a:defRPr sz="2600">
                <a:solidFill>
                  <a:srgbClr val="E83F35"/>
                </a:solidFill>
                <a:latin typeface="Arial" charset="0"/>
              </a:defRPr>
            </a:lvl7pPr>
            <a:lvl8pPr marL="1371600" algn="l" rtl="0" eaLnBrk="1" fontAlgn="base" hangingPunct="1">
              <a:spcBef>
                <a:spcPct val="0"/>
              </a:spcBef>
              <a:spcAft>
                <a:spcPct val="0"/>
              </a:spcAft>
              <a:defRPr sz="2600">
                <a:solidFill>
                  <a:srgbClr val="E83F35"/>
                </a:solidFill>
                <a:latin typeface="Arial" charset="0"/>
              </a:defRPr>
            </a:lvl8pPr>
            <a:lvl9pPr marL="1828800" algn="l" rtl="0" eaLnBrk="1" fontAlgn="base" hangingPunct="1">
              <a:spcBef>
                <a:spcPct val="0"/>
              </a:spcBef>
              <a:spcAft>
                <a:spcPct val="0"/>
              </a:spcAft>
              <a:defRPr sz="2600">
                <a:solidFill>
                  <a:srgbClr val="E83F35"/>
                </a:solidFill>
                <a:latin typeface="Arial" charset="0"/>
              </a:defRPr>
            </a:lvl9pPr>
          </a:lstStyle>
          <a:p>
            <a:pPr>
              <a:buClrTx/>
            </a:pPr>
            <a:r>
              <a:rPr lang="en-GB" altLang="en-US" sz="1400" kern="0" dirty="0" smtClean="0"/>
              <a:t>Change against auction without PDC methodology – </a:t>
            </a:r>
            <a:r>
              <a:rPr lang="en-GB" altLang="en-US" sz="1400" kern="0" dirty="0"/>
              <a:t>Minimisation of Capacity Market payments</a:t>
            </a:r>
          </a:p>
        </p:txBody>
      </p:sp>
      <p:sp>
        <p:nvSpPr>
          <p:cNvPr id="7" name="Rectangular Callout 6"/>
          <p:cNvSpPr/>
          <p:nvPr/>
        </p:nvSpPr>
        <p:spPr bwMode="auto">
          <a:xfrm>
            <a:off x="101599" y="5029692"/>
            <a:ext cx="8940801" cy="1294907"/>
          </a:xfrm>
          <a:prstGeom prst="wedgeRectCallout">
            <a:avLst>
              <a:gd name="adj1" fmla="val 28714"/>
              <a:gd name="adj2" fmla="val -39614"/>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44000" tIns="144000" rIns="144000" bIns="144000" numCol="1" rtlCol="0" anchor="ctr" anchorCtr="0" compatLnSpc="1">
            <a:prstTxWarp prst="textNoShape">
              <a:avLst/>
            </a:prstTxWarp>
          </a:bodyPr>
          <a:lstStyle/>
          <a:p>
            <a:endParaRPr lang="en-GB" dirty="0" smtClean="0"/>
          </a:p>
          <a:p>
            <a:endParaRPr lang="en-GB" sz="1400" dirty="0" smtClean="0"/>
          </a:p>
          <a:p>
            <a:r>
              <a:rPr lang="en-GB" sz="1400" dirty="0" smtClean="0"/>
              <a:t>This approach achieves the aimed reduction </a:t>
            </a:r>
            <a:r>
              <a:rPr lang="en-GB" sz="1400" dirty="0"/>
              <a:t>in CM </a:t>
            </a:r>
            <a:r>
              <a:rPr lang="en-GB" sz="1400" dirty="0" smtClean="0"/>
              <a:t>cost to consumers </a:t>
            </a:r>
            <a:r>
              <a:rPr lang="en-GB" sz="1400" dirty="0"/>
              <a:t>but at </a:t>
            </a:r>
            <a:r>
              <a:rPr lang="en-GB" sz="1400" dirty="0" smtClean="0"/>
              <a:t>the expense of </a:t>
            </a:r>
            <a:r>
              <a:rPr lang="en-GB" sz="1400" dirty="0"/>
              <a:t>lower efficiency in all scenarios</a:t>
            </a:r>
            <a:r>
              <a:rPr lang="en-GB" sz="1400" dirty="0" smtClean="0"/>
              <a:t>. The approach typically reduces the price at which long-term contracts enter the market below the level they would enter under BAU. While this reduces total CM payments it results in an over procurement of this type of capacity which can lead to efficiency loses.</a:t>
            </a:r>
            <a:endParaRPr lang="en-GB" sz="1400" dirty="0"/>
          </a:p>
          <a:p>
            <a:endParaRPr lang="en-GB" dirty="0"/>
          </a:p>
        </p:txBody>
      </p:sp>
      <p:sp>
        <p:nvSpPr>
          <p:cNvPr id="8" name="Rectangle 24"/>
          <p:cNvSpPr>
            <a:spLocks noChangeArrowheads="1"/>
          </p:cNvSpPr>
          <p:nvPr/>
        </p:nvSpPr>
        <p:spPr bwMode="auto">
          <a:xfrm>
            <a:off x="432000" y="5029692"/>
            <a:ext cx="3012406" cy="288000"/>
          </a:xfrm>
          <a:prstGeom prst="rect">
            <a:avLst/>
          </a:prstGeom>
          <a:solidFill>
            <a:srgbClr val="E83F35"/>
          </a:solidFill>
          <a:ln w="38100"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60000" algn="ctr" eaLnBrk="0" hangingPunct="0">
              <a:spcBef>
                <a:spcPct val="50000"/>
              </a:spcBef>
              <a:spcAft>
                <a:spcPct val="0"/>
              </a:spcAft>
              <a:buClrTx/>
            </a:pPr>
            <a:r>
              <a:rPr lang="en-GB" altLang="en-US" dirty="0" smtClean="0">
                <a:solidFill>
                  <a:schemeClr val="bg1"/>
                </a:solidFill>
              </a:rPr>
              <a:t>Objective</a:t>
            </a:r>
            <a:endParaRPr lang="en-GB" altLang="en-US" dirty="0">
              <a:solidFill>
                <a:schemeClr val="bg1"/>
              </a:solidFill>
            </a:endParaRPr>
          </a:p>
        </p:txBody>
      </p:sp>
      <p:sp>
        <p:nvSpPr>
          <p:cNvPr id="10" name="Rectangle 27"/>
          <p:cNvSpPr>
            <a:spLocks noChangeArrowheads="1"/>
          </p:cNvSpPr>
          <p:nvPr/>
        </p:nvSpPr>
        <p:spPr bwMode="auto">
          <a:xfrm>
            <a:off x="3596806" y="5029692"/>
            <a:ext cx="4648198" cy="288000"/>
          </a:xfrm>
          <a:prstGeom prst="rect">
            <a:avLst/>
          </a:prstGeom>
          <a:solidFill>
            <a:schemeClr val="bg1"/>
          </a:solidFill>
          <a:ln w="38100">
            <a:solidFill>
              <a:schemeClr val="accent1"/>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a:t>Minimisation of Capacity Market payments</a:t>
            </a:r>
          </a:p>
        </p:txBody>
      </p:sp>
      <p:sp>
        <p:nvSpPr>
          <p:cNvPr id="11" name="Oval 10"/>
          <p:cNvSpPr/>
          <p:nvPr/>
        </p:nvSpPr>
        <p:spPr bwMode="auto">
          <a:xfrm>
            <a:off x="495460" y="5029692"/>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lang="en-GB" dirty="0"/>
              <a:t>2</a:t>
            </a: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3" name="Title 2"/>
          <p:cNvSpPr>
            <a:spLocks noGrp="1"/>
          </p:cNvSpPr>
          <p:nvPr>
            <p:ph type="title"/>
          </p:nvPr>
        </p:nvSpPr>
        <p:spPr/>
        <p:txBody>
          <a:bodyPr/>
          <a:lstStyle/>
          <a:p>
            <a:r>
              <a:rPr lang="en-GB" dirty="0"/>
              <a:t>Results (3) These results are sensitive to a number of uncertain assumptions</a:t>
            </a:r>
          </a:p>
        </p:txBody>
      </p:sp>
    </p:spTree>
    <p:extLst>
      <p:ext uri="{BB962C8B-B14F-4D97-AF65-F5344CB8AC3E}">
        <p14:creationId xmlns:p14="http://schemas.microsoft.com/office/powerpoint/2010/main" val="18912308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432000" y="1282700"/>
            <a:ext cx="830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a:solidFill>
                  <a:srgbClr val="E83F35"/>
                </a:solidFill>
                <a:latin typeface="+mj-lt"/>
                <a:ea typeface="+mj-ea"/>
                <a:cs typeface="+mj-cs"/>
              </a:defRPr>
            </a:lvl1pPr>
            <a:lvl2pPr algn="l" rtl="0" eaLnBrk="1" fontAlgn="base" hangingPunct="1">
              <a:spcBef>
                <a:spcPct val="0"/>
              </a:spcBef>
              <a:spcAft>
                <a:spcPct val="0"/>
              </a:spcAft>
              <a:defRPr sz="2600">
                <a:solidFill>
                  <a:srgbClr val="E83F35"/>
                </a:solidFill>
                <a:latin typeface="Arial" charset="0"/>
              </a:defRPr>
            </a:lvl2pPr>
            <a:lvl3pPr algn="l" rtl="0" eaLnBrk="1" fontAlgn="base" hangingPunct="1">
              <a:spcBef>
                <a:spcPct val="0"/>
              </a:spcBef>
              <a:spcAft>
                <a:spcPct val="0"/>
              </a:spcAft>
              <a:defRPr sz="2600">
                <a:solidFill>
                  <a:srgbClr val="E83F35"/>
                </a:solidFill>
                <a:latin typeface="Arial" charset="0"/>
              </a:defRPr>
            </a:lvl3pPr>
            <a:lvl4pPr algn="l" rtl="0" eaLnBrk="1" fontAlgn="base" hangingPunct="1">
              <a:spcBef>
                <a:spcPct val="0"/>
              </a:spcBef>
              <a:spcAft>
                <a:spcPct val="0"/>
              </a:spcAft>
              <a:defRPr sz="2600">
                <a:solidFill>
                  <a:srgbClr val="E83F35"/>
                </a:solidFill>
                <a:latin typeface="Arial" charset="0"/>
              </a:defRPr>
            </a:lvl4pPr>
            <a:lvl5pPr algn="l" rtl="0" eaLnBrk="1" fontAlgn="base" hangingPunct="1">
              <a:spcBef>
                <a:spcPct val="0"/>
              </a:spcBef>
              <a:spcAft>
                <a:spcPct val="0"/>
              </a:spcAft>
              <a:defRPr sz="2600">
                <a:solidFill>
                  <a:srgbClr val="E83F35"/>
                </a:solidFill>
                <a:latin typeface="Arial" charset="0"/>
              </a:defRPr>
            </a:lvl5pPr>
            <a:lvl6pPr marL="457200" algn="l" rtl="0" eaLnBrk="1" fontAlgn="base" hangingPunct="1">
              <a:spcBef>
                <a:spcPct val="0"/>
              </a:spcBef>
              <a:spcAft>
                <a:spcPct val="0"/>
              </a:spcAft>
              <a:defRPr sz="2600">
                <a:solidFill>
                  <a:srgbClr val="E83F35"/>
                </a:solidFill>
                <a:latin typeface="Arial" charset="0"/>
              </a:defRPr>
            </a:lvl6pPr>
            <a:lvl7pPr marL="914400" algn="l" rtl="0" eaLnBrk="1" fontAlgn="base" hangingPunct="1">
              <a:spcBef>
                <a:spcPct val="0"/>
              </a:spcBef>
              <a:spcAft>
                <a:spcPct val="0"/>
              </a:spcAft>
              <a:defRPr sz="2600">
                <a:solidFill>
                  <a:srgbClr val="E83F35"/>
                </a:solidFill>
                <a:latin typeface="Arial" charset="0"/>
              </a:defRPr>
            </a:lvl7pPr>
            <a:lvl8pPr marL="1371600" algn="l" rtl="0" eaLnBrk="1" fontAlgn="base" hangingPunct="1">
              <a:spcBef>
                <a:spcPct val="0"/>
              </a:spcBef>
              <a:spcAft>
                <a:spcPct val="0"/>
              </a:spcAft>
              <a:defRPr sz="2600">
                <a:solidFill>
                  <a:srgbClr val="E83F35"/>
                </a:solidFill>
                <a:latin typeface="Arial" charset="0"/>
              </a:defRPr>
            </a:lvl8pPr>
            <a:lvl9pPr marL="1828800" algn="l" rtl="0" eaLnBrk="1" fontAlgn="base" hangingPunct="1">
              <a:spcBef>
                <a:spcPct val="0"/>
              </a:spcBef>
              <a:spcAft>
                <a:spcPct val="0"/>
              </a:spcAft>
              <a:defRPr sz="2600">
                <a:solidFill>
                  <a:srgbClr val="E83F35"/>
                </a:solidFill>
                <a:latin typeface="Arial" charset="0"/>
              </a:defRPr>
            </a:lvl9pPr>
          </a:lstStyle>
          <a:p>
            <a:pPr>
              <a:buClrTx/>
            </a:pPr>
            <a:r>
              <a:rPr lang="en-GB" altLang="en-US" sz="1400" kern="0" dirty="0" smtClean="0"/>
              <a:t>Change against auction without PDC methodology – 50% mixed methodology PDC</a:t>
            </a:r>
            <a:endParaRPr lang="en-GB" altLang="en-US" sz="1400" kern="0" dirty="0"/>
          </a:p>
        </p:txBody>
      </p:sp>
      <p:sp>
        <p:nvSpPr>
          <p:cNvPr id="8" name="TextBox 7"/>
          <p:cNvSpPr txBox="1"/>
          <p:nvPr/>
        </p:nvSpPr>
        <p:spPr>
          <a:xfrm>
            <a:off x="552451" y="6389224"/>
            <a:ext cx="7048499" cy="461665"/>
          </a:xfrm>
          <a:prstGeom prst="rect">
            <a:avLst/>
          </a:prstGeom>
          <a:noFill/>
        </p:spPr>
        <p:txBody>
          <a:bodyPr wrap="square" rtlCol="0">
            <a:spAutoFit/>
          </a:bodyPr>
          <a:lstStyle/>
          <a:p>
            <a:pPr>
              <a:buClr>
                <a:prstClr val="white"/>
              </a:buClr>
            </a:pPr>
            <a:r>
              <a:rPr lang="en-GB" sz="1200" dirty="0" smtClean="0">
                <a:solidFill>
                  <a:prstClr val="black"/>
                </a:solidFill>
              </a:rPr>
              <a:t>* Scenarios do not have a steady state solution that provides a consistent forecast / outturn position and a range of potential values resulted.</a:t>
            </a:r>
            <a:endParaRPr lang="en-GB"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63345159"/>
              </p:ext>
            </p:extLst>
          </p:nvPr>
        </p:nvGraphicFramePr>
        <p:xfrm>
          <a:off x="227801" y="1625600"/>
          <a:ext cx="8714198" cy="3192128"/>
        </p:xfrm>
        <a:graphic>
          <a:graphicData uri="http://schemas.openxmlformats.org/drawingml/2006/table">
            <a:tbl>
              <a:tblPr firstRow="1" bandRow="1">
                <a:tableStyleId>{5C22544A-7EE6-4342-B048-85BDC9FD1C3A}</a:tableStyleId>
              </a:tblPr>
              <a:tblGrid>
                <a:gridCol w="2273830"/>
                <a:gridCol w="969614"/>
                <a:gridCol w="1113656"/>
                <a:gridCol w="1452366"/>
                <a:gridCol w="1452366"/>
                <a:gridCol w="1452366"/>
              </a:tblGrid>
              <a:tr h="696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NPV (fro</a:t>
                      </a:r>
                      <a:r>
                        <a:rPr lang="en-GB" sz="1100" baseline="0" dirty="0" smtClean="0"/>
                        <a:t>m 2020) </a:t>
                      </a:r>
                      <a:r>
                        <a:rPr lang="en-GB" sz="1100" dirty="0" smtClean="0"/>
                        <a:t>2012£ millions</a:t>
                      </a:r>
                    </a:p>
                  </a:txBody>
                  <a:tcPr/>
                </a:tc>
                <a:tc>
                  <a:txBody>
                    <a:bodyPr/>
                    <a:lstStyle/>
                    <a:p>
                      <a:pPr algn="ctr"/>
                      <a:r>
                        <a:rPr lang="en-GB" sz="1100" dirty="0" smtClean="0"/>
                        <a:t>Total</a:t>
                      </a:r>
                      <a:r>
                        <a:rPr lang="en-GB" sz="1100" baseline="0" dirty="0" smtClean="0"/>
                        <a:t> Capacity Shortages (MW-yr)</a:t>
                      </a:r>
                      <a:endParaRPr lang="en-GB" sz="1100" dirty="0"/>
                    </a:p>
                  </a:txBody>
                  <a:tcPr/>
                </a:tc>
                <a:tc>
                  <a:txBody>
                    <a:bodyPr/>
                    <a:lstStyle/>
                    <a:p>
                      <a:pPr algn="ctr"/>
                      <a:r>
                        <a:rPr lang="en-GB" sz="1100" dirty="0" smtClean="0"/>
                        <a:t>Cumulative CM Payments 2030 (£m)</a:t>
                      </a:r>
                      <a:endParaRPr lang="en-GB"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Cumulative CM Payments 2035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Cumulative Total Surplus 2030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Cumulative Total Surplus 2035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(£m)</a:t>
                      </a:r>
                    </a:p>
                  </a:txBody>
                  <a:tcPr/>
                </a:tc>
              </a:tr>
              <a:tr h="236698">
                <a:tc>
                  <a:txBody>
                    <a:bodyPr/>
                    <a:lstStyle/>
                    <a:p>
                      <a:r>
                        <a:rPr lang="en-GB" sz="1100" dirty="0" smtClean="0"/>
                        <a:t>Illustrative basecase</a:t>
                      </a:r>
                      <a:endParaRPr lang="en-GB" sz="1100" dirty="0"/>
                    </a:p>
                  </a:txBody>
                  <a:tcPr/>
                </a:tc>
                <a:tc>
                  <a:txBody>
                    <a:bodyPr/>
                    <a:lstStyle/>
                    <a:p>
                      <a:pPr algn="ctr" fontAlgn="b"/>
                      <a:r>
                        <a:rPr lang="en-GB" sz="1100" b="1" i="0" u="none" strike="noStrike" dirty="0">
                          <a:solidFill>
                            <a:srgbClr val="C00000"/>
                          </a:solidFill>
                          <a:effectLst/>
                          <a:latin typeface="Arial"/>
                        </a:rPr>
                        <a:t>-70</a:t>
                      </a:r>
                    </a:p>
                  </a:txBody>
                  <a:tcPr marL="9525" marR="9525" marT="9525" marB="0" anchor="b"/>
                </a:tc>
                <a:tc>
                  <a:txBody>
                    <a:bodyPr/>
                    <a:lstStyle/>
                    <a:p>
                      <a:pPr algn="ctr" fontAlgn="b"/>
                      <a:r>
                        <a:rPr lang="en-GB" sz="1100" b="1" i="0" u="none" strike="noStrike" dirty="0">
                          <a:solidFill>
                            <a:srgbClr val="C00000"/>
                          </a:solidFill>
                          <a:effectLst/>
                          <a:latin typeface="Arial"/>
                        </a:rPr>
                        <a:t>1429</a:t>
                      </a:r>
                    </a:p>
                  </a:txBody>
                  <a:tcPr marL="9525" marR="9525" marT="9525" marB="0" anchor="b"/>
                </a:tc>
                <a:tc>
                  <a:txBody>
                    <a:bodyPr/>
                    <a:lstStyle/>
                    <a:p>
                      <a:pPr algn="ctr" fontAlgn="b"/>
                      <a:r>
                        <a:rPr lang="en-GB" sz="1100" b="1" i="0" u="none" strike="noStrike" dirty="0">
                          <a:solidFill>
                            <a:srgbClr val="C00000"/>
                          </a:solidFill>
                          <a:effectLst/>
                          <a:latin typeface="Arial"/>
                        </a:rPr>
                        <a:t>1271</a:t>
                      </a:r>
                    </a:p>
                  </a:txBody>
                  <a:tcPr marL="9525" marR="9525" marT="9525" marB="0" anchor="b"/>
                </a:tc>
                <a:tc>
                  <a:txBody>
                    <a:bodyPr/>
                    <a:lstStyle/>
                    <a:p>
                      <a:pPr algn="ctr" fontAlgn="b"/>
                      <a:r>
                        <a:rPr lang="en-GB" sz="1100" b="1" i="0" u="none" strike="noStrike" dirty="0">
                          <a:solidFill>
                            <a:srgbClr val="00421C"/>
                          </a:solidFill>
                          <a:effectLst/>
                          <a:latin typeface="Arial"/>
                        </a:rPr>
                        <a:t>31</a:t>
                      </a:r>
                    </a:p>
                  </a:txBody>
                  <a:tcPr marL="9525" marR="9525" marT="9525" marB="0" anchor="b"/>
                </a:tc>
                <a:tc>
                  <a:txBody>
                    <a:bodyPr/>
                    <a:lstStyle/>
                    <a:p>
                      <a:pPr algn="ctr" fontAlgn="b"/>
                      <a:r>
                        <a:rPr lang="en-GB" sz="1100" b="1" i="0" u="none" strike="noStrike" dirty="0">
                          <a:solidFill>
                            <a:srgbClr val="00421C"/>
                          </a:solidFill>
                          <a:effectLst/>
                          <a:latin typeface="Arial"/>
                        </a:rPr>
                        <a:t>54</a:t>
                      </a:r>
                    </a:p>
                  </a:txBody>
                  <a:tcPr marL="9525" marR="9525" marT="9525" marB="0" anchor="b"/>
                </a:tc>
              </a:tr>
              <a:tr h="389856">
                <a:tc>
                  <a:txBody>
                    <a:bodyPr/>
                    <a:lstStyle/>
                    <a:p>
                      <a:pPr marL="0" algn="l" defTabSz="914400" rtl="0" eaLnBrk="1" latinLnBrk="0" hangingPunct="1"/>
                      <a:r>
                        <a:rPr lang="en-GB" sz="1100" kern="1200" dirty="0" smtClean="0">
                          <a:solidFill>
                            <a:schemeClr val="dk1"/>
                          </a:solidFill>
                          <a:latin typeface="+mn-lt"/>
                          <a:ea typeface="+mn-ea"/>
                          <a:cs typeface="+mn-cs"/>
                        </a:rPr>
                        <a:t>Reduced availability of short-term contracts</a:t>
                      </a:r>
                      <a:endParaRPr lang="en-GB" sz="1100" kern="1200" dirty="0">
                        <a:solidFill>
                          <a:schemeClr val="dk1"/>
                        </a:solidFill>
                        <a:latin typeface="+mn-lt"/>
                        <a:ea typeface="+mn-ea"/>
                        <a:cs typeface="+mn-cs"/>
                      </a:endParaRPr>
                    </a:p>
                  </a:txBody>
                  <a:tcPr/>
                </a:tc>
                <a:tc>
                  <a:txBody>
                    <a:bodyPr/>
                    <a:lstStyle/>
                    <a:p>
                      <a:pPr marL="0" algn="ctr" defTabSz="914400" rtl="0" eaLnBrk="1" fontAlgn="b" latinLnBrk="0" hangingPunct="1"/>
                      <a:r>
                        <a:rPr lang="en-GB" sz="1100" b="1" i="0" u="none" strike="noStrike" kern="1200" dirty="0">
                          <a:solidFill>
                            <a:srgbClr val="C00000"/>
                          </a:solidFill>
                          <a:effectLst/>
                          <a:latin typeface="Arial"/>
                          <a:ea typeface="+mn-ea"/>
                          <a:cs typeface="+mn-cs"/>
                        </a:rPr>
                        <a:t>-1336</a:t>
                      </a:r>
                    </a:p>
                  </a:txBody>
                  <a:tcPr marL="9525" marR="9525" marT="9525" marB="0" anchor="b"/>
                </a:tc>
                <a:tc>
                  <a:txBody>
                    <a:bodyPr/>
                    <a:lstStyle/>
                    <a:p>
                      <a:pPr marL="0" algn="ctr" defTabSz="914400" rtl="0" eaLnBrk="1" fontAlgn="b" latinLnBrk="0" hangingPunct="1"/>
                      <a:r>
                        <a:rPr lang="en-GB" sz="1100" b="1" i="0" u="none" strike="noStrike" kern="1200" dirty="0">
                          <a:solidFill>
                            <a:srgbClr val="C00000"/>
                          </a:solidFill>
                          <a:effectLst/>
                          <a:latin typeface="Arial"/>
                          <a:ea typeface="+mn-ea"/>
                          <a:cs typeface="+mn-cs"/>
                        </a:rPr>
                        <a:t>1921</a:t>
                      </a:r>
                    </a:p>
                  </a:txBody>
                  <a:tcPr marL="9525" marR="9525" marT="9525" marB="0" anchor="b"/>
                </a:tc>
                <a:tc>
                  <a:txBody>
                    <a:bodyPr/>
                    <a:lstStyle/>
                    <a:p>
                      <a:pPr marL="0" algn="ctr" defTabSz="914400" rtl="0" eaLnBrk="1" fontAlgn="b" latinLnBrk="0" hangingPunct="1"/>
                      <a:r>
                        <a:rPr lang="en-GB" sz="1100" b="1" i="0" u="none" strike="noStrike" kern="1200" dirty="0">
                          <a:solidFill>
                            <a:srgbClr val="C00000"/>
                          </a:solidFill>
                          <a:effectLst/>
                          <a:latin typeface="Arial"/>
                          <a:ea typeface="+mn-ea"/>
                          <a:cs typeface="+mn-cs"/>
                        </a:rPr>
                        <a:t>2005</a:t>
                      </a:r>
                    </a:p>
                  </a:txBody>
                  <a:tcPr marL="9525" marR="9525" marT="9525" marB="0" anchor="b"/>
                </a:tc>
                <a:tc>
                  <a:txBody>
                    <a:bodyPr/>
                    <a:lstStyle/>
                    <a:p>
                      <a:pPr marL="0" algn="ctr" defTabSz="914400" rtl="0" eaLnBrk="1" fontAlgn="b" latinLnBrk="0" hangingPunct="1"/>
                      <a:r>
                        <a:rPr lang="en-GB" sz="1100" b="1" i="0" u="none" strike="noStrike" kern="1200" dirty="0">
                          <a:solidFill>
                            <a:srgbClr val="00421C"/>
                          </a:solidFill>
                          <a:effectLst/>
                          <a:latin typeface="Arial"/>
                          <a:ea typeface="+mn-ea"/>
                          <a:cs typeface="+mn-cs"/>
                        </a:rPr>
                        <a:t>99</a:t>
                      </a:r>
                    </a:p>
                  </a:txBody>
                  <a:tcPr marL="9525" marR="9525" marT="9525" marB="0" anchor="b"/>
                </a:tc>
                <a:tc>
                  <a:txBody>
                    <a:bodyPr/>
                    <a:lstStyle/>
                    <a:p>
                      <a:pPr marL="0" algn="ctr" defTabSz="914400" rtl="0" eaLnBrk="1" fontAlgn="b" latinLnBrk="0" hangingPunct="1"/>
                      <a:r>
                        <a:rPr lang="en-GB" sz="1100" b="1" i="0" u="none" strike="noStrike" kern="1200" dirty="0">
                          <a:solidFill>
                            <a:srgbClr val="00421C"/>
                          </a:solidFill>
                          <a:effectLst/>
                          <a:latin typeface="Arial"/>
                          <a:ea typeface="+mn-ea"/>
                          <a:cs typeface="+mn-cs"/>
                        </a:rPr>
                        <a:t>190</a:t>
                      </a:r>
                    </a:p>
                  </a:txBody>
                  <a:tcPr marL="9525" marR="9525" marT="9525" marB="0" anchor="b"/>
                </a:tc>
              </a:tr>
              <a:tr h="543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dk1"/>
                          </a:solidFill>
                          <a:latin typeface="+mn-lt"/>
                          <a:ea typeface="+mn-ea"/>
                          <a:cs typeface="+mn-cs"/>
                        </a:rPr>
                        <a:t>Extensive availability of short-term contracts</a:t>
                      </a:r>
                    </a:p>
                  </a:txBody>
                  <a:tcPr/>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algn="ctr" fontAlgn="b"/>
                      <a:r>
                        <a:rPr lang="en-GB" sz="1100" b="1" i="0" u="none" strike="noStrike" dirty="0">
                          <a:solidFill>
                            <a:srgbClr val="C00000"/>
                          </a:solidFill>
                          <a:effectLst/>
                          <a:latin typeface="Arial"/>
                        </a:rPr>
                        <a:t>660</a:t>
                      </a:r>
                    </a:p>
                  </a:txBody>
                  <a:tcPr marL="9525" marR="9525" marT="9525" marB="0" anchor="b"/>
                </a:tc>
                <a:tc>
                  <a:txBody>
                    <a:bodyPr/>
                    <a:lstStyle/>
                    <a:p>
                      <a:pPr algn="ctr" fontAlgn="b"/>
                      <a:r>
                        <a:rPr lang="en-GB" sz="1100" b="1" i="0" u="none" strike="noStrike" dirty="0">
                          <a:solidFill>
                            <a:srgbClr val="C00000"/>
                          </a:solidFill>
                          <a:effectLst/>
                          <a:latin typeface="Arial"/>
                        </a:rPr>
                        <a:t>821</a:t>
                      </a:r>
                    </a:p>
                  </a:txBody>
                  <a:tcPr marL="9525" marR="9525" marT="9525" marB="0" anchor="b"/>
                </a:tc>
                <a:tc>
                  <a:txBody>
                    <a:bodyPr/>
                    <a:lstStyle/>
                    <a:p>
                      <a:pPr algn="ctr" fontAlgn="b"/>
                      <a:r>
                        <a:rPr lang="en-GB" sz="1100" b="1" i="0" u="none" strike="noStrike" dirty="0">
                          <a:solidFill>
                            <a:srgbClr val="00421C"/>
                          </a:solidFill>
                          <a:effectLst/>
                          <a:latin typeface="Arial"/>
                        </a:rPr>
                        <a:t>36</a:t>
                      </a:r>
                    </a:p>
                  </a:txBody>
                  <a:tcPr marL="9525" marR="9525" marT="9525" marB="0" anchor="b"/>
                </a:tc>
                <a:tc>
                  <a:txBody>
                    <a:bodyPr/>
                    <a:lstStyle/>
                    <a:p>
                      <a:pPr algn="ctr" fontAlgn="b"/>
                      <a:r>
                        <a:rPr lang="en-GB" sz="1100" b="1" i="0" u="none" strike="noStrike" dirty="0">
                          <a:solidFill>
                            <a:srgbClr val="00421C"/>
                          </a:solidFill>
                          <a:effectLst/>
                          <a:latin typeface="Arial"/>
                        </a:rPr>
                        <a:t>82</a:t>
                      </a:r>
                    </a:p>
                  </a:txBody>
                  <a:tcPr marL="9525" marR="9525" marT="9525" marB="0" anchor="b"/>
                </a:tc>
              </a:tr>
              <a:tr h="543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dk1"/>
                          </a:solidFill>
                          <a:latin typeface="+mn-lt"/>
                          <a:ea typeface="+mn-ea"/>
                          <a:cs typeface="+mn-cs"/>
                        </a:rPr>
                        <a:t>Additional refurbishment availability</a:t>
                      </a:r>
                    </a:p>
                  </a:txBody>
                  <a:tcPr/>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algn="ctr" fontAlgn="b"/>
                      <a:r>
                        <a:rPr lang="en-GB" sz="1100" b="1" i="0" u="none" strike="noStrike" dirty="0">
                          <a:solidFill>
                            <a:srgbClr val="00421C"/>
                          </a:solidFill>
                          <a:effectLst/>
                          <a:latin typeface="Arial"/>
                        </a:rPr>
                        <a:t>-277</a:t>
                      </a:r>
                    </a:p>
                  </a:txBody>
                  <a:tcPr marL="9525" marR="9525" marT="9525" marB="0" anchor="b"/>
                </a:tc>
                <a:tc>
                  <a:txBody>
                    <a:bodyPr/>
                    <a:lstStyle/>
                    <a:p>
                      <a:pPr algn="ctr" fontAlgn="b"/>
                      <a:r>
                        <a:rPr lang="en-GB" sz="1100" b="1" i="0" u="none" strike="noStrike" dirty="0">
                          <a:solidFill>
                            <a:srgbClr val="00421C"/>
                          </a:solidFill>
                          <a:effectLst/>
                          <a:latin typeface="Arial"/>
                        </a:rPr>
                        <a:t>-622</a:t>
                      </a:r>
                    </a:p>
                  </a:txBody>
                  <a:tcPr marL="9525" marR="9525" marT="9525" marB="0" anchor="b"/>
                </a:tc>
                <a:tc>
                  <a:txBody>
                    <a:bodyPr/>
                    <a:lstStyle/>
                    <a:p>
                      <a:pPr algn="ctr" fontAlgn="b"/>
                      <a:r>
                        <a:rPr lang="en-GB" sz="1100" b="1" i="0" u="none" strike="noStrike" dirty="0">
                          <a:solidFill>
                            <a:srgbClr val="00421C"/>
                          </a:solidFill>
                          <a:effectLst/>
                          <a:latin typeface="Arial"/>
                        </a:rPr>
                        <a:t>16</a:t>
                      </a:r>
                    </a:p>
                  </a:txBody>
                  <a:tcPr marL="9525" marR="9525" marT="9525" marB="0" anchor="b"/>
                </a:tc>
                <a:tc>
                  <a:txBody>
                    <a:bodyPr/>
                    <a:lstStyle/>
                    <a:p>
                      <a:pPr algn="ctr" fontAlgn="b"/>
                      <a:r>
                        <a:rPr lang="en-GB" sz="1100" b="1" i="0" u="none" strike="noStrike" dirty="0">
                          <a:solidFill>
                            <a:srgbClr val="00421C"/>
                          </a:solidFill>
                          <a:effectLst/>
                          <a:latin typeface="Arial"/>
                        </a:rPr>
                        <a:t>34</a:t>
                      </a:r>
                    </a:p>
                  </a:txBody>
                  <a:tcPr marL="9525" marR="9525" marT="9525" marB="0" anchor="b"/>
                </a:tc>
              </a:tr>
              <a:tr h="268444">
                <a:tc>
                  <a:txBody>
                    <a:bodyPr/>
                    <a:lstStyle/>
                    <a:p>
                      <a:pPr marL="0" algn="l" defTabSz="914400" rtl="0" eaLnBrk="1" latinLnBrk="0" hangingPunct="1"/>
                      <a:r>
                        <a:rPr lang="en-GB" sz="1100" kern="1200" dirty="0" smtClean="0">
                          <a:solidFill>
                            <a:schemeClr val="dk1"/>
                          </a:solidFill>
                          <a:latin typeface="+mn-lt"/>
                          <a:ea typeface="+mn-ea"/>
                          <a:cs typeface="+mn-cs"/>
                        </a:rPr>
                        <a:t>Higher capacity requirement*</a:t>
                      </a:r>
                      <a:endParaRPr lang="en-GB" sz="1100" kern="1200" dirty="0">
                        <a:solidFill>
                          <a:schemeClr val="dk1"/>
                        </a:solidFill>
                        <a:latin typeface="+mn-lt"/>
                        <a:ea typeface="+mn-ea"/>
                        <a:cs typeface="+mn-cs"/>
                      </a:endParaRPr>
                    </a:p>
                  </a:txBody>
                  <a:tcPr/>
                </a:tc>
                <a:tc>
                  <a:txBody>
                    <a:bodyPr/>
                    <a:lstStyle/>
                    <a:p>
                      <a:pPr algn="ctr" fontAlgn="b"/>
                      <a:r>
                        <a:rPr lang="en-GB" sz="1100" b="1" i="0" u="none" strike="noStrike" dirty="0">
                          <a:solidFill>
                            <a:srgbClr val="000000"/>
                          </a:solidFill>
                          <a:effectLst/>
                          <a:latin typeface="Arial"/>
                        </a:rPr>
                        <a:t>0</a:t>
                      </a:r>
                    </a:p>
                  </a:txBody>
                  <a:tcPr marL="9525" marR="9525" marT="9525" marB="0" anchor="b"/>
                </a:tc>
                <a:tc>
                  <a:txBody>
                    <a:bodyPr/>
                    <a:lstStyle/>
                    <a:p>
                      <a:pPr algn="ctr" fontAlgn="b"/>
                      <a:r>
                        <a:rPr lang="en-GB" sz="1100" b="1" i="0" u="none" strike="noStrike" kern="1200" dirty="0" smtClean="0">
                          <a:solidFill>
                            <a:srgbClr val="00421C"/>
                          </a:solidFill>
                          <a:effectLst/>
                          <a:latin typeface="+mn-lt"/>
                          <a:ea typeface="+mn-ea"/>
                          <a:cs typeface="+mn-cs"/>
                        </a:rPr>
                        <a:t>-209 </a:t>
                      </a:r>
                      <a:r>
                        <a:rPr lang="en-GB" sz="1100" b="1" i="0" u="none" strike="noStrike" kern="1200" dirty="0" smtClean="0">
                          <a:solidFill>
                            <a:srgbClr val="000000"/>
                          </a:solidFill>
                          <a:effectLst/>
                          <a:latin typeface="+mn-lt"/>
                          <a:ea typeface="+mn-ea"/>
                          <a:cs typeface="+mn-cs"/>
                        </a:rPr>
                        <a:t>to</a:t>
                      </a:r>
                      <a:r>
                        <a:rPr lang="en-GB" sz="1100" b="1" i="0" u="none" strike="noStrike" kern="1200" baseline="0" dirty="0" smtClean="0">
                          <a:solidFill>
                            <a:srgbClr val="000000"/>
                          </a:solidFill>
                          <a:effectLst/>
                          <a:latin typeface="+mn-lt"/>
                          <a:ea typeface="+mn-ea"/>
                          <a:cs typeface="+mn-cs"/>
                        </a:rPr>
                        <a:t> </a:t>
                      </a:r>
                      <a:r>
                        <a:rPr lang="en-GB" sz="1100" b="1" i="0" u="none" strike="noStrike" dirty="0" smtClean="0">
                          <a:solidFill>
                            <a:srgbClr val="C00000"/>
                          </a:solidFill>
                          <a:effectLst/>
                          <a:latin typeface="Arial"/>
                        </a:rPr>
                        <a:t>1760</a:t>
                      </a:r>
                      <a:endParaRPr lang="en-GB" sz="1100" b="1" i="0" u="none" strike="noStrike" dirty="0">
                        <a:solidFill>
                          <a:srgbClr val="C00000"/>
                        </a:solidFill>
                        <a:effectLst/>
                        <a:latin typeface="Arial"/>
                      </a:endParaRPr>
                    </a:p>
                  </a:txBody>
                  <a:tcPr marL="9525" marR="9525" marT="9525" marB="0" anchor="b"/>
                </a:tc>
                <a:tc>
                  <a:txBody>
                    <a:bodyPr/>
                    <a:lstStyle/>
                    <a:p>
                      <a:pPr algn="ctr" fontAlgn="b"/>
                      <a:r>
                        <a:rPr lang="en-GB" sz="1100" b="1" i="0" u="none" strike="noStrike" kern="1200" dirty="0" smtClean="0">
                          <a:solidFill>
                            <a:srgbClr val="00421C"/>
                          </a:solidFill>
                          <a:effectLst/>
                          <a:latin typeface="+mn-lt"/>
                          <a:ea typeface="+mn-ea"/>
                          <a:cs typeface="+mn-cs"/>
                        </a:rPr>
                        <a:t>-209 </a:t>
                      </a:r>
                      <a:r>
                        <a:rPr lang="en-GB" sz="1100" b="1" i="0" u="none" strike="noStrike" kern="1200" dirty="0" smtClean="0">
                          <a:solidFill>
                            <a:srgbClr val="000000"/>
                          </a:solidFill>
                          <a:effectLst/>
                          <a:latin typeface="+mn-lt"/>
                          <a:ea typeface="+mn-ea"/>
                          <a:cs typeface="+mn-cs"/>
                        </a:rPr>
                        <a:t>to</a:t>
                      </a:r>
                      <a:r>
                        <a:rPr lang="en-GB" sz="1100" b="1" i="0" u="none" strike="noStrike" kern="1200" baseline="0" dirty="0" smtClean="0">
                          <a:solidFill>
                            <a:srgbClr val="000000"/>
                          </a:solidFill>
                          <a:effectLst/>
                          <a:latin typeface="+mn-lt"/>
                          <a:ea typeface="+mn-ea"/>
                          <a:cs typeface="+mn-cs"/>
                        </a:rPr>
                        <a:t> </a:t>
                      </a:r>
                      <a:r>
                        <a:rPr lang="en-GB" sz="1100" b="1" i="0" u="none" strike="noStrike" dirty="0" smtClean="0">
                          <a:solidFill>
                            <a:srgbClr val="C00000"/>
                          </a:solidFill>
                          <a:effectLst/>
                          <a:latin typeface="Arial"/>
                        </a:rPr>
                        <a:t>2256</a:t>
                      </a:r>
                      <a:endParaRPr lang="en-GB" sz="1100" b="1" i="0" u="none" strike="noStrike" dirty="0">
                        <a:solidFill>
                          <a:srgbClr val="C00000"/>
                        </a:solidFill>
                        <a:effectLst/>
                        <a:latin typeface="Arial"/>
                      </a:endParaRPr>
                    </a:p>
                  </a:txBody>
                  <a:tcPr marL="9525" marR="9525" marT="9525" marB="0" anchor="b"/>
                </a:tc>
                <a:tc>
                  <a:txBody>
                    <a:bodyPr/>
                    <a:lstStyle/>
                    <a:p>
                      <a:pPr algn="ctr" fontAlgn="b"/>
                      <a:r>
                        <a:rPr lang="en-GB" sz="1100" b="1" i="0" u="none" strike="noStrike" kern="1200" dirty="0" smtClean="0">
                          <a:solidFill>
                            <a:srgbClr val="00421C"/>
                          </a:solidFill>
                          <a:effectLst/>
                          <a:latin typeface="+mn-lt"/>
                          <a:ea typeface="+mn-ea"/>
                          <a:cs typeface="+mn-cs"/>
                        </a:rPr>
                        <a:t>-154 </a:t>
                      </a:r>
                      <a:r>
                        <a:rPr lang="en-GB" sz="1100" b="1" i="0" u="none" strike="noStrike" kern="1200" dirty="0" smtClean="0">
                          <a:solidFill>
                            <a:srgbClr val="000000"/>
                          </a:solidFill>
                          <a:effectLst/>
                          <a:latin typeface="+mn-lt"/>
                          <a:ea typeface="+mn-ea"/>
                          <a:cs typeface="+mn-cs"/>
                        </a:rPr>
                        <a:t>to</a:t>
                      </a:r>
                      <a:r>
                        <a:rPr lang="en-GB" sz="1100" b="1" i="0" u="none" strike="noStrike" kern="1200" baseline="0" dirty="0" smtClean="0">
                          <a:solidFill>
                            <a:srgbClr val="000000"/>
                          </a:solidFill>
                          <a:effectLst/>
                          <a:latin typeface="+mn-lt"/>
                          <a:ea typeface="+mn-ea"/>
                          <a:cs typeface="+mn-cs"/>
                        </a:rPr>
                        <a:t> </a:t>
                      </a:r>
                      <a:r>
                        <a:rPr lang="en-GB" sz="1100" b="1" i="0" u="none" strike="noStrike" dirty="0" smtClean="0">
                          <a:solidFill>
                            <a:srgbClr val="00421C"/>
                          </a:solidFill>
                          <a:effectLst/>
                          <a:latin typeface="Arial"/>
                        </a:rPr>
                        <a:t>120</a:t>
                      </a:r>
                      <a:endParaRPr lang="en-GB" sz="1100" b="1" i="0" u="none" strike="noStrike" dirty="0">
                        <a:solidFill>
                          <a:srgbClr val="00421C"/>
                        </a:solidFill>
                        <a:effectLst/>
                        <a:latin typeface="Arial"/>
                      </a:endParaRPr>
                    </a:p>
                  </a:txBody>
                  <a:tcPr marL="9525" marR="9525" marT="9525" marB="0" anchor="b"/>
                </a:tc>
                <a:tc>
                  <a:txBody>
                    <a:bodyPr/>
                    <a:lstStyle/>
                    <a:p>
                      <a:pPr algn="ctr" fontAlgn="b"/>
                      <a:r>
                        <a:rPr lang="en-GB" sz="1100" b="1" i="0" u="none" strike="noStrike" dirty="0" smtClean="0">
                          <a:solidFill>
                            <a:srgbClr val="00421C"/>
                          </a:solidFill>
                          <a:effectLst/>
                          <a:latin typeface="Arial"/>
                        </a:rPr>
                        <a:t>288</a:t>
                      </a:r>
                      <a:r>
                        <a:rPr lang="en-GB" sz="1100" b="1" i="0" u="none" strike="noStrike" kern="1200" dirty="0" smtClean="0">
                          <a:solidFill>
                            <a:srgbClr val="00421C"/>
                          </a:solidFill>
                          <a:effectLst/>
                          <a:latin typeface="+mn-lt"/>
                          <a:ea typeface="+mn-ea"/>
                          <a:cs typeface="+mn-cs"/>
                        </a:rPr>
                        <a:t> </a:t>
                      </a:r>
                      <a:r>
                        <a:rPr lang="en-GB" sz="1100" b="1" i="0" u="none" strike="noStrike" kern="1200" dirty="0" smtClean="0">
                          <a:solidFill>
                            <a:srgbClr val="000000"/>
                          </a:solidFill>
                          <a:effectLst/>
                          <a:latin typeface="+mn-lt"/>
                          <a:ea typeface="+mn-ea"/>
                          <a:cs typeface="+mn-cs"/>
                        </a:rPr>
                        <a:t>to</a:t>
                      </a:r>
                      <a:r>
                        <a:rPr lang="en-GB" sz="1100" b="1" i="0" u="none" strike="noStrike" kern="1200" dirty="0" smtClean="0">
                          <a:solidFill>
                            <a:srgbClr val="00421C"/>
                          </a:solidFill>
                          <a:effectLst/>
                          <a:latin typeface="+mn-lt"/>
                          <a:ea typeface="+mn-ea"/>
                          <a:cs typeface="+mn-cs"/>
                        </a:rPr>
                        <a:t> </a:t>
                      </a:r>
                      <a:r>
                        <a:rPr lang="en-GB" sz="1100" b="1" i="0" u="none" strike="noStrike" dirty="0" smtClean="0">
                          <a:solidFill>
                            <a:srgbClr val="00421C"/>
                          </a:solidFill>
                          <a:effectLst/>
                          <a:latin typeface="Arial"/>
                        </a:rPr>
                        <a:t>295</a:t>
                      </a:r>
                      <a:endParaRPr lang="en-GB" sz="1100" b="1" i="0" u="none" strike="noStrike" dirty="0">
                        <a:solidFill>
                          <a:srgbClr val="00421C"/>
                        </a:solidFill>
                        <a:effectLst/>
                        <a:latin typeface="Arial"/>
                      </a:endParaRPr>
                    </a:p>
                  </a:txBody>
                  <a:tcPr marL="9525" marR="9525" marT="9525" marB="0" anchor="b"/>
                </a:tc>
              </a:tr>
              <a:tr h="38985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100" kern="1200" dirty="0" smtClean="0">
                          <a:solidFill>
                            <a:schemeClr val="dk1"/>
                          </a:solidFill>
                          <a:latin typeface="+mn-lt"/>
                          <a:ea typeface="+mn-ea"/>
                          <a:cs typeface="+mn-cs"/>
                        </a:rPr>
                        <a:t>Lower capacity requirement *</a:t>
                      </a:r>
                      <a:endParaRPr lang="en-GB" sz="1100" kern="1200" dirty="0">
                        <a:solidFill>
                          <a:schemeClr val="dk1"/>
                        </a:solidFill>
                        <a:latin typeface="+mn-lt"/>
                        <a:ea typeface="+mn-ea"/>
                        <a:cs typeface="+mn-cs"/>
                      </a:endParaRPr>
                    </a:p>
                  </a:txBody>
                  <a:tcPr/>
                </a:tc>
                <a:tc>
                  <a:txBody>
                    <a:bodyPr/>
                    <a:lstStyle/>
                    <a:p>
                      <a:pPr marL="0" algn="ctr" defTabSz="914400" rtl="0" eaLnBrk="1" fontAlgn="b" latinLnBrk="0" hangingPunct="1"/>
                      <a:r>
                        <a:rPr lang="en-GB" sz="1100" b="1" i="0" u="none" strike="noStrike" kern="1200" dirty="0">
                          <a:solidFill>
                            <a:srgbClr val="000000"/>
                          </a:solidFill>
                          <a:effectLst/>
                          <a:latin typeface="Arial"/>
                          <a:ea typeface="+mn-ea"/>
                          <a:cs typeface="+mn-cs"/>
                        </a:rPr>
                        <a:t>0</a:t>
                      </a:r>
                    </a:p>
                  </a:txBody>
                  <a:tcPr marL="9525" marR="9525" marT="9525" marB="0" anchor="b"/>
                </a:tc>
                <a:tc>
                  <a:txBody>
                    <a:bodyPr/>
                    <a:lstStyle/>
                    <a:p>
                      <a:pPr marL="0" algn="ctr" defTabSz="914400" rtl="0" eaLnBrk="1" fontAlgn="b" latinLnBrk="0" hangingPunct="1"/>
                      <a:r>
                        <a:rPr lang="en-GB" sz="1100" b="1" i="0" u="none" strike="noStrike" kern="1200" dirty="0" smtClean="0">
                          <a:solidFill>
                            <a:srgbClr val="C00000"/>
                          </a:solidFill>
                          <a:effectLst/>
                          <a:latin typeface="Arial"/>
                          <a:ea typeface="+mn-ea"/>
                          <a:cs typeface="+mn-cs"/>
                        </a:rPr>
                        <a:t>38 </a:t>
                      </a:r>
                      <a:r>
                        <a:rPr lang="en-GB" sz="1100" b="1" i="0" u="none" strike="noStrike" kern="1200" dirty="0" smtClean="0">
                          <a:solidFill>
                            <a:srgbClr val="000000"/>
                          </a:solidFill>
                          <a:effectLst/>
                          <a:latin typeface="Arial"/>
                          <a:ea typeface="+mn-ea"/>
                          <a:cs typeface="+mn-cs"/>
                        </a:rPr>
                        <a:t>to</a:t>
                      </a:r>
                      <a:r>
                        <a:rPr lang="en-GB" sz="1100" b="1" i="0" u="none" strike="noStrike" kern="1200" dirty="0" smtClean="0">
                          <a:solidFill>
                            <a:schemeClr val="accent4">
                              <a:lumMod val="50000"/>
                            </a:schemeClr>
                          </a:solidFill>
                          <a:effectLst/>
                          <a:latin typeface="Arial"/>
                          <a:ea typeface="+mn-ea"/>
                          <a:cs typeface="+mn-cs"/>
                        </a:rPr>
                        <a:t> </a:t>
                      </a:r>
                      <a:r>
                        <a:rPr lang="en-GB" sz="1100" b="1" i="0" u="none" strike="noStrike" kern="1200" dirty="0" smtClean="0">
                          <a:solidFill>
                            <a:srgbClr val="C00000"/>
                          </a:solidFill>
                          <a:effectLst/>
                          <a:latin typeface="Arial"/>
                          <a:ea typeface="+mn-ea"/>
                          <a:cs typeface="+mn-cs"/>
                        </a:rPr>
                        <a:t>931</a:t>
                      </a:r>
                      <a:endParaRPr lang="en-GB" sz="1100" b="1" i="0" u="none" strike="noStrike" kern="1200" dirty="0">
                        <a:solidFill>
                          <a:srgbClr val="C00000"/>
                        </a:solidFill>
                        <a:effectLst/>
                        <a:latin typeface="Arial"/>
                        <a:ea typeface="+mn-ea"/>
                        <a:cs typeface="+mn-cs"/>
                      </a:endParaRPr>
                    </a:p>
                  </a:txBody>
                  <a:tcPr marL="9525" marR="9525" marT="9525" marB="0" anchor="b"/>
                </a:tc>
                <a:tc>
                  <a:txBody>
                    <a:bodyPr/>
                    <a:lstStyle/>
                    <a:p>
                      <a:pPr marL="0" algn="ctr" defTabSz="914400" rtl="0" eaLnBrk="1" fontAlgn="b" latinLnBrk="0" hangingPunct="1"/>
                      <a:r>
                        <a:rPr lang="en-GB" sz="1100" b="1" i="0" u="none" strike="noStrike" kern="1200" dirty="0" smtClean="0">
                          <a:solidFill>
                            <a:srgbClr val="C00000"/>
                          </a:solidFill>
                          <a:effectLst/>
                          <a:latin typeface="Arial"/>
                          <a:ea typeface="+mn-ea"/>
                          <a:cs typeface="+mn-cs"/>
                        </a:rPr>
                        <a:t>306 </a:t>
                      </a:r>
                      <a:r>
                        <a:rPr lang="en-GB" sz="1100" b="1" i="0" u="none" strike="noStrike" kern="1200" dirty="0" smtClean="0">
                          <a:solidFill>
                            <a:srgbClr val="000000"/>
                          </a:solidFill>
                          <a:effectLst/>
                          <a:latin typeface="Arial"/>
                          <a:ea typeface="+mn-ea"/>
                          <a:cs typeface="+mn-cs"/>
                        </a:rPr>
                        <a:t>to </a:t>
                      </a:r>
                      <a:r>
                        <a:rPr lang="en-GB" sz="1100" b="1" i="0" u="none" strike="noStrike" kern="1200" dirty="0" smtClean="0">
                          <a:solidFill>
                            <a:srgbClr val="C00000"/>
                          </a:solidFill>
                          <a:effectLst/>
                          <a:latin typeface="Arial"/>
                          <a:ea typeface="+mn-ea"/>
                          <a:cs typeface="+mn-cs"/>
                        </a:rPr>
                        <a:t>1171</a:t>
                      </a:r>
                      <a:endParaRPr lang="en-GB" sz="1100" b="1" i="0" u="none" strike="noStrike" kern="1200" dirty="0">
                        <a:solidFill>
                          <a:srgbClr val="C00000"/>
                        </a:solidFill>
                        <a:effectLst/>
                        <a:latin typeface="Arial"/>
                        <a:ea typeface="+mn-ea"/>
                        <a:cs typeface="+mn-cs"/>
                      </a:endParaRPr>
                    </a:p>
                  </a:txBody>
                  <a:tcPr marL="9525" marR="9525" marT="9525" marB="0" anchor="b"/>
                </a:tc>
                <a:tc>
                  <a:txBody>
                    <a:bodyPr/>
                    <a:lstStyle/>
                    <a:p>
                      <a:pPr marL="0" algn="ctr" defTabSz="914400" rtl="0" eaLnBrk="1" fontAlgn="b" latinLnBrk="0" hangingPunct="1"/>
                      <a:r>
                        <a:rPr lang="en-GB" sz="1100" b="1" i="0" u="none" strike="noStrike" kern="1200" dirty="0" smtClean="0">
                          <a:solidFill>
                            <a:srgbClr val="00421C"/>
                          </a:solidFill>
                          <a:effectLst/>
                          <a:latin typeface="Arial"/>
                          <a:ea typeface="+mn-ea"/>
                          <a:cs typeface="+mn-cs"/>
                        </a:rPr>
                        <a:t>-1 </a:t>
                      </a:r>
                      <a:r>
                        <a:rPr lang="en-GB" sz="1100" b="1" i="0" u="none" strike="noStrike" kern="1200" dirty="0" smtClean="0">
                          <a:solidFill>
                            <a:srgbClr val="000000"/>
                          </a:solidFill>
                          <a:effectLst/>
                          <a:latin typeface="Arial"/>
                          <a:ea typeface="+mn-ea"/>
                          <a:cs typeface="+mn-cs"/>
                        </a:rPr>
                        <a:t>to </a:t>
                      </a:r>
                      <a:r>
                        <a:rPr lang="en-GB" sz="1100" b="1" i="0" u="none" strike="noStrike" kern="1200" dirty="0" smtClean="0">
                          <a:solidFill>
                            <a:srgbClr val="00421C"/>
                          </a:solidFill>
                          <a:effectLst/>
                          <a:latin typeface="Arial"/>
                          <a:ea typeface="+mn-ea"/>
                          <a:cs typeface="+mn-cs"/>
                        </a:rPr>
                        <a:t>14</a:t>
                      </a:r>
                      <a:endParaRPr lang="en-GB" sz="1100" b="1" i="0" u="none" strike="noStrike" kern="1200" dirty="0">
                        <a:solidFill>
                          <a:srgbClr val="00421C"/>
                        </a:solidFill>
                        <a:effectLst/>
                        <a:latin typeface="Arial"/>
                        <a:ea typeface="+mn-ea"/>
                        <a:cs typeface="+mn-cs"/>
                      </a:endParaRPr>
                    </a:p>
                  </a:txBody>
                  <a:tcPr marL="9525" marR="9525" marT="9525" marB="0" anchor="b"/>
                </a:tc>
                <a:tc>
                  <a:txBody>
                    <a:bodyPr/>
                    <a:lstStyle/>
                    <a:p>
                      <a:pPr marL="0" algn="ctr" defTabSz="914400" rtl="0" eaLnBrk="1" fontAlgn="b" latinLnBrk="0" hangingPunct="1"/>
                      <a:r>
                        <a:rPr lang="en-GB" sz="1100" b="1" i="0" u="none" strike="noStrike" kern="1200" dirty="0" smtClean="0">
                          <a:solidFill>
                            <a:srgbClr val="00421C"/>
                          </a:solidFill>
                          <a:effectLst/>
                          <a:latin typeface="Arial"/>
                          <a:ea typeface="+mn-ea"/>
                          <a:cs typeface="+mn-cs"/>
                        </a:rPr>
                        <a:t>25 </a:t>
                      </a:r>
                      <a:r>
                        <a:rPr lang="en-GB" sz="1100" b="1" i="0" u="none" strike="noStrike" kern="1200" dirty="0" smtClean="0">
                          <a:solidFill>
                            <a:srgbClr val="000000"/>
                          </a:solidFill>
                          <a:effectLst/>
                          <a:latin typeface="Arial"/>
                          <a:ea typeface="+mn-ea"/>
                          <a:cs typeface="+mn-cs"/>
                        </a:rPr>
                        <a:t>to</a:t>
                      </a:r>
                      <a:r>
                        <a:rPr lang="en-GB" sz="1100" b="1" i="0" u="none" strike="noStrike" kern="1200" dirty="0" smtClean="0">
                          <a:solidFill>
                            <a:srgbClr val="00421C"/>
                          </a:solidFill>
                          <a:effectLst/>
                          <a:latin typeface="Arial"/>
                          <a:ea typeface="+mn-ea"/>
                          <a:cs typeface="+mn-cs"/>
                        </a:rPr>
                        <a:t> 51</a:t>
                      </a:r>
                      <a:endParaRPr lang="en-GB" sz="1100" b="1" i="0" u="none" strike="noStrike" kern="1200" dirty="0">
                        <a:solidFill>
                          <a:srgbClr val="00421C"/>
                        </a:solidFill>
                        <a:effectLst/>
                        <a:latin typeface="Arial"/>
                        <a:ea typeface="+mn-ea"/>
                        <a:cs typeface="+mn-cs"/>
                      </a:endParaRPr>
                    </a:p>
                  </a:txBody>
                  <a:tcPr marL="9525" marR="9525" marT="9525" marB="0" anchor="b"/>
                </a:tc>
              </a:tr>
            </a:tbl>
          </a:graphicData>
        </a:graphic>
      </p:graphicFrame>
      <p:sp>
        <p:nvSpPr>
          <p:cNvPr id="7" name="Rectangular Callout 6"/>
          <p:cNvSpPr/>
          <p:nvPr/>
        </p:nvSpPr>
        <p:spPr bwMode="auto">
          <a:xfrm>
            <a:off x="101599" y="5029692"/>
            <a:ext cx="8940801" cy="1294907"/>
          </a:xfrm>
          <a:prstGeom prst="wedgeRectCallout">
            <a:avLst>
              <a:gd name="adj1" fmla="val 28714"/>
              <a:gd name="adj2" fmla="val -39614"/>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44000" tIns="144000" rIns="144000" bIns="144000" numCol="1" rtlCol="0" anchor="ctr" anchorCtr="0" compatLnSpc="1">
            <a:prstTxWarp prst="textNoShape">
              <a:avLst/>
            </a:prstTxWarp>
          </a:bodyPr>
          <a:lstStyle/>
          <a:p>
            <a:endParaRPr lang="en-GB" dirty="0" smtClean="0"/>
          </a:p>
          <a:p>
            <a:endParaRPr lang="en-GB" sz="1400" dirty="0" smtClean="0"/>
          </a:p>
          <a:p>
            <a:r>
              <a:rPr lang="en-GB" sz="1400" dirty="0" smtClean="0"/>
              <a:t>A less sensitive PDC results in a reduction </a:t>
            </a:r>
            <a:r>
              <a:rPr lang="en-GB" sz="1400" dirty="0"/>
              <a:t>in efficiency gains (compare to slide </a:t>
            </a:r>
            <a:r>
              <a:rPr lang="en-GB" sz="1400" dirty="0" smtClean="0"/>
              <a:t>80) </a:t>
            </a:r>
            <a:r>
              <a:rPr lang="en-GB" sz="1400" dirty="0"/>
              <a:t>but with a similar effect on CM cost in most scenarios</a:t>
            </a:r>
            <a:r>
              <a:rPr lang="en-GB" sz="1400" dirty="0" smtClean="0"/>
              <a:t>. In the scenarios examined the this approach often increases the price at which longer-term contracts enter the market, increasing the clearing price and CM payments, without always making a substitution to increase efficiency.</a:t>
            </a:r>
            <a:endParaRPr lang="en-GB" sz="1400" dirty="0"/>
          </a:p>
          <a:p>
            <a:endParaRPr lang="en-GB" dirty="0"/>
          </a:p>
        </p:txBody>
      </p:sp>
      <p:sp>
        <p:nvSpPr>
          <p:cNvPr id="10" name="Rectangle 24"/>
          <p:cNvSpPr>
            <a:spLocks noChangeArrowheads="1"/>
          </p:cNvSpPr>
          <p:nvPr/>
        </p:nvSpPr>
        <p:spPr bwMode="auto">
          <a:xfrm>
            <a:off x="432000" y="5029692"/>
            <a:ext cx="3012406" cy="288000"/>
          </a:xfrm>
          <a:prstGeom prst="rect">
            <a:avLst/>
          </a:prstGeom>
          <a:solidFill>
            <a:schemeClr val="accent3"/>
          </a:solidFill>
          <a:ln w="38100" algn="ctr">
            <a:solidFill>
              <a:schemeClr val="accent3"/>
            </a:solidFill>
            <a:miter lim="800000"/>
            <a:headEnd/>
            <a:tailEnd/>
          </a:ln>
          <a:effectLst/>
          <a:extLst/>
        </p:spPr>
        <p:txBody>
          <a:bodyPr anchor="ctr"/>
          <a:lstStyle/>
          <a:p>
            <a:pPr marL="360000" algn="ctr" eaLnBrk="0" hangingPunct="0">
              <a:spcBef>
                <a:spcPct val="50000"/>
              </a:spcBef>
              <a:spcAft>
                <a:spcPct val="0"/>
              </a:spcAft>
              <a:buClrTx/>
            </a:pPr>
            <a:r>
              <a:rPr lang="en-GB" altLang="en-US" dirty="0">
                <a:solidFill>
                  <a:schemeClr val="bg1"/>
                </a:solidFill>
              </a:rPr>
              <a:t>Price sensitivity to forecast</a:t>
            </a:r>
          </a:p>
        </p:txBody>
      </p:sp>
      <p:sp>
        <p:nvSpPr>
          <p:cNvPr id="11" name="Rectangle 27"/>
          <p:cNvSpPr>
            <a:spLocks noChangeArrowheads="1"/>
          </p:cNvSpPr>
          <p:nvPr/>
        </p:nvSpPr>
        <p:spPr bwMode="auto">
          <a:xfrm>
            <a:off x="3596806" y="5029692"/>
            <a:ext cx="4648198" cy="288000"/>
          </a:xfrm>
          <a:prstGeom prst="rect">
            <a:avLst/>
          </a:prstGeom>
          <a:solidFill>
            <a:schemeClr val="bg1"/>
          </a:solidFill>
          <a:ln w="38100">
            <a:solidFill>
              <a:schemeClr val="accent3"/>
            </a:solidFill>
            <a:miter lim="800000"/>
            <a:headEnd/>
            <a:tailEnd/>
          </a:ln>
          <a:effec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altLang="en-US" dirty="0" smtClean="0"/>
              <a:t>50% Sensitive</a:t>
            </a:r>
            <a:endParaRPr lang="en-GB" altLang="en-US" dirty="0"/>
          </a:p>
        </p:txBody>
      </p:sp>
      <p:sp>
        <p:nvSpPr>
          <p:cNvPr id="12" name="Oval 11"/>
          <p:cNvSpPr/>
          <p:nvPr/>
        </p:nvSpPr>
        <p:spPr bwMode="auto">
          <a:xfrm>
            <a:off x="495460" y="5029692"/>
            <a:ext cx="288000" cy="288000"/>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lang="en-GB" dirty="0" smtClean="0"/>
              <a:t>3</a:t>
            </a:r>
            <a:endParaRPr kumimoji="0" lang="en-GB" sz="1600" b="0" i="0" u="none" strike="noStrike" cap="none" normalizeH="0" baseline="0" dirty="0" smtClean="0">
              <a:ln>
                <a:noFill/>
              </a:ln>
              <a:solidFill>
                <a:schemeClr val="tx1"/>
              </a:solidFill>
              <a:effectLst/>
              <a:latin typeface="Arial" charset="0"/>
              <a:ea typeface="굴림" pitchFamily="50" charset="-127"/>
            </a:endParaRPr>
          </a:p>
        </p:txBody>
      </p:sp>
      <p:sp>
        <p:nvSpPr>
          <p:cNvPr id="2" name="Title 1"/>
          <p:cNvSpPr>
            <a:spLocks noGrp="1"/>
          </p:cNvSpPr>
          <p:nvPr>
            <p:ph type="title"/>
          </p:nvPr>
        </p:nvSpPr>
        <p:spPr/>
        <p:txBody>
          <a:bodyPr/>
          <a:lstStyle/>
          <a:p>
            <a:r>
              <a:rPr lang="en-GB" dirty="0"/>
              <a:t>Results (4) These results are sensitive to a number of uncertain assumptions</a:t>
            </a:r>
          </a:p>
        </p:txBody>
      </p:sp>
    </p:spTree>
    <p:extLst>
      <p:ext uri="{BB962C8B-B14F-4D97-AF65-F5344CB8AC3E}">
        <p14:creationId xmlns:p14="http://schemas.microsoft.com/office/powerpoint/2010/main" val="315435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a:p>
            <a:pPr algn="r" eaLnBrk="0" hangingPunct="0">
              <a:spcBef>
                <a:spcPct val="0"/>
              </a:spcBef>
              <a:spcAft>
                <a:spcPct val="0"/>
              </a:spcAft>
              <a:buClrTx/>
            </a:pPr>
            <a:endParaRPr lang="en-GB" altLang="en-US" dirty="0">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smtClean="0">
                <a:solidFill>
                  <a:schemeClr val="bg1"/>
                </a:solidFill>
              </a:rPr>
              <a:t>Appendices</a:t>
            </a:r>
          </a:p>
          <a:p>
            <a:pPr lvl="1">
              <a:buClr>
                <a:schemeClr val="bg1"/>
              </a:buClr>
            </a:pPr>
            <a:r>
              <a:rPr lang="en-GB" altLang="en-US" dirty="0">
                <a:solidFill>
                  <a:schemeClr val="bg1"/>
                </a:solidFill>
              </a:rPr>
              <a:t>PDE option detail</a:t>
            </a:r>
          </a:p>
          <a:p>
            <a:pPr lvl="1">
              <a:buClr>
                <a:schemeClr val="bg1"/>
              </a:buClr>
            </a:pPr>
            <a:r>
              <a:rPr lang="en-GB" altLang="en-US" dirty="0" smtClean="0">
                <a:solidFill>
                  <a:schemeClr val="bg1"/>
                </a:solidFill>
              </a:rPr>
              <a:t>Quantitative modelling</a:t>
            </a:r>
          </a:p>
          <a:p>
            <a:pPr lvl="1">
              <a:buClr>
                <a:schemeClr val="bg1"/>
              </a:buClr>
            </a:pPr>
            <a:r>
              <a:rPr lang="en-GB" altLang="en-US" dirty="0">
                <a:solidFill>
                  <a:schemeClr val="bg1"/>
                </a:solidFill>
              </a:rPr>
              <a:t>Stakeholder </a:t>
            </a:r>
            <a:r>
              <a:rPr lang="en-GB" altLang="en-US" dirty="0" smtClean="0">
                <a:solidFill>
                  <a:schemeClr val="bg1"/>
                </a:solidFill>
              </a:rPr>
              <a:t>interviews</a:t>
            </a:r>
            <a:endParaRPr lang="en-GB" altLang="en-US" dirty="0">
              <a:solidFill>
                <a:schemeClr val="bg1"/>
              </a:solidFill>
            </a:endParaRPr>
          </a:p>
        </p:txBody>
      </p:sp>
      <p:sp>
        <p:nvSpPr>
          <p:cNvPr id="6" name="Rectangle 14"/>
          <p:cNvSpPr>
            <a:spLocks noChangeArrowheads="1"/>
          </p:cNvSpPr>
          <p:nvPr/>
        </p:nvSpPr>
        <p:spPr bwMode="ltGray">
          <a:xfrm>
            <a:off x="6227763" y="4534906"/>
            <a:ext cx="2881312" cy="324000"/>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25500866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Stakeholders generally recognise the value of a PDC but all have concerns around its implementation</a:t>
            </a:r>
            <a:endParaRPr lang="en-GB" dirty="0"/>
          </a:p>
        </p:txBody>
      </p:sp>
      <p:sp>
        <p:nvSpPr>
          <p:cNvPr id="6" name="Rectangle 27"/>
          <p:cNvSpPr>
            <a:spLocks noChangeArrowheads="1"/>
          </p:cNvSpPr>
          <p:nvPr/>
        </p:nvSpPr>
        <p:spPr bwMode="auto">
          <a:xfrm>
            <a:off x="468313" y="1320124"/>
            <a:ext cx="8280400" cy="1800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As part of this work, Frontier discussed the four design questions, set out under the ‘Option development’ section, with five stakeholders that responded to the original DECC consultation.</a:t>
            </a:r>
          </a:p>
          <a:p>
            <a:r>
              <a:rPr lang="en-GB" altLang="en-US" sz="1400" dirty="0" smtClean="0"/>
              <a:t>These stakeholders were selected on the basis that their consultation responses demonstrated the most developed thinking regarding potential </a:t>
            </a:r>
            <a:r>
              <a:rPr lang="en-GB" altLang="en-US" sz="1400" dirty="0" err="1" smtClean="0"/>
              <a:t>PDE</a:t>
            </a:r>
            <a:r>
              <a:rPr lang="en-GB" altLang="en-US" sz="1400" dirty="0" smtClean="0"/>
              <a:t> approaches.</a:t>
            </a:r>
          </a:p>
          <a:p>
            <a:r>
              <a:rPr lang="en-GB" altLang="en-US" sz="1400" dirty="0" smtClean="0"/>
              <a:t>They </a:t>
            </a:r>
            <a:r>
              <a:rPr lang="en-GB" altLang="en-US" sz="1400" dirty="0"/>
              <a:t>included Energy UK and variety of existing UK </a:t>
            </a:r>
            <a:r>
              <a:rPr lang="en-GB" altLang="en-US" sz="1400" dirty="0" smtClean="0"/>
              <a:t>generators.</a:t>
            </a:r>
          </a:p>
          <a:p>
            <a:r>
              <a:rPr lang="en-GB" altLang="en-US" sz="1400" dirty="0" smtClean="0"/>
              <a:t>Their collective comments are summarised in this section.</a:t>
            </a:r>
          </a:p>
        </p:txBody>
      </p:sp>
      <p:sp>
        <p:nvSpPr>
          <p:cNvPr id="7" name="Rectangle 24"/>
          <p:cNvSpPr>
            <a:spLocks noChangeArrowheads="1"/>
          </p:cNvSpPr>
          <p:nvPr/>
        </p:nvSpPr>
        <p:spPr bwMode="auto">
          <a:xfrm>
            <a:off x="468313" y="3314700"/>
            <a:ext cx="1065600" cy="1368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Overall</a:t>
            </a:r>
          </a:p>
        </p:txBody>
      </p:sp>
      <p:sp>
        <p:nvSpPr>
          <p:cNvPr id="10" name="Rectangle 27"/>
          <p:cNvSpPr>
            <a:spLocks noChangeArrowheads="1"/>
          </p:cNvSpPr>
          <p:nvPr/>
        </p:nvSpPr>
        <p:spPr bwMode="auto">
          <a:xfrm>
            <a:off x="1647825" y="3314700"/>
            <a:ext cx="7100887" cy="1368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Most, but not all, of these stakeholders think that where there are differences in contract duration, these differences should, </a:t>
            </a:r>
            <a:r>
              <a:rPr lang="en-GB" altLang="en-US" sz="1400" dirty="0"/>
              <a:t>in </a:t>
            </a:r>
            <a:r>
              <a:rPr lang="en-GB" altLang="en-US" sz="1400" dirty="0" smtClean="0"/>
              <a:t>principle, be </a:t>
            </a:r>
            <a:r>
              <a:rPr lang="en-GB" altLang="en-US" sz="1400" dirty="0"/>
              <a:t>accounted </a:t>
            </a:r>
            <a:r>
              <a:rPr lang="en-GB" altLang="en-US" sz="1400" dirty="0" smtClean="0"/>
              <a:t>for in the auction.</a:t>
            </a:r>
          </a:p>
          <a:p>
            <a:r>
              <a:rPr lang="en-GB" altLang="en-US" sz="1400" dirty="0" smtClean="0"/>
              <a:t>However, none was aware of a PDC implementation with which they felt comfortable.</a:t>
            </a:r>
          </a:p>
        </p:txBody>
      </p:sp>
      <p:sp>
        <p:nvSpPr>
          <p:cNvPr id="13" name="Rectangle 24"/>
          <p:cNvSpPr>
            <a:spLocks noChangeArrowheads="1"/>
          </p:cNvSpPr>
          <p:nvPr/>
        </p:nvSpPr>
        <p:spPr bwMode="auto">
          <a:xfrm>
            <a:off x="468313" y="4788022"/>
            <a:ext cx="1065600" cy="432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Objective</a:t>
            </a:r>
            <a:endParaRPr lang="en-GB" altLang="en-US" dirty="0">
              <a:solidFill>
                <a:schemeClr val="bg1"/>
              </a:solidFill>
            </a:endParaRPr>
          </a:p>
        </p:txBody>
      </p:sp>
      <p:sp>
        <p:nvSpPr>
          <p:cNvPr id="14" name="Rectangle 27"/>
          <p:cNvSpPr>
            <a:spLocks noChangeArrowheads="1"/>
          </p:cNvSpPr>
          <p:nvPr/>
        </p:nvSpPr>
        <p:spPr bwMode="auto">
          <a:xfrm>
            <a:off x="1647825" y="4788022"/>
            <a:ext cx="7100887" cy="432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They would appreciate a clear articulation of the </a:t>
            </a:r>
            <a:r>
              <a:rPr lang="en-GB" altLang="en-US" sz="1400" dirty="0"/>
              <a:t>policy’s </a:t>
            </a:r>
            <a:r>
              <a:rPr lang="en-GB" altLang="en-US" sz="1400" dirty="0" smtClean="0"/>
              <a:t>objectives from DECC.</a:t>
            </a:r>
          </a:p>
        </p:txBody>
      </p:sp>
    </p:spTree>
    <p:extLst>
      <p:ext uri="{BB962C8B-B14F-4D97-AF65-F5344CB8AC3E}">
        <p14:creationId xmlns:p14="http://schemas.microsoft.com/office/powerpoint/2010/main" val="16179946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particular, Stakeholders were sceptical about efforts to forecast future capacity prices</a:t>
            </a:r>
            <a:endParaRPr lang="en-GB" dirty="0"/>
          </a:p>
        </p:txBody>
      </p:sp>
      <p:sp>
        <p:nvSpPr>
          <p:cNvPr id="8" name="Rectangle 24"/>
          <p:cNvSpPr>
            <a:spLocks noChangeArrowheads="1"/>
          </p:cNvSpPr>
          <p:nvPr/>
        </p:nvSpPr>
        <p:spPr bwMode="auto">
          <a:xfrm>
            <a:off x="468313" y="1320124"/>
            <a:ext cx="1065600" cy="3096000"/>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schemeClr val="bg1"/>
                </a:solidFill>
              </a:rPr>
              <a:t>Future prices</a:t>
            </a:r>
            <a:endParaRPr lang="en-GB" altLang="en-US" dirty="0">
              <a:solidFill>
                <a:schemeClr val="bg1"/>
              </a:solidFill>
            </a:endParaRPr>
          </a:p>
        </p:txBody>
      </p:sp>
      <p:sp>
        <p:nvSpPr>
          <p:cNvPr id="9" name="Rectangle 27"/>
          <p:cNvSpPr>
            <a:spLocks noChangeArrowheads="1"/>
          </p:cNvSpPr>
          <p:nvPr/>
        </p:nvSpPr>
        <p:spPr bwMode="auto">
          <a:xfrm>
            <a:off x="1647825" y="1320124"/>
            <a:ext cx="7100888" cy="3096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t>There were serious reservations around the determination of future prices.</a:t>
            </a:r>
          </a:p>
          <a:p>
            <a:pPr lvl="1">
              <a:spcAft>
                <a:spcPts val="0"/>
              </a:spcAft>
            </a:pPr>
            <a:r>
              <a:rPr lang="en-GB" altLang="en-US" dirty="0" smtClean="0"/>
              <a:t>Stakeholders were sceptical that anyone could reliably forecast capacity prices (at least at present), making it difficult to justify a PDC intervention designed to </a:t>
            </a:r>
            <a:r>
              <a:rPr lang="en-GB" altLang="en-US" dirty="0"/>
              <a:t>optimise </a:t>
            </a:r>
            <a:r>
              <a:rPr lang="en-GB" altLang="en-US" dirty="0" smtClean="0"/>
              <a:t>procurement across different auction years.</a:t>
            </a:r>
          </a:p>
          <a:p>
            <a:pPr lvl="1"/>
            <a:r>
              <a:rPr lang="en-GB" altLang="en-US" dirty="0" smtClean="0"/>
              <a:t>They also felt that DECC’s in-house modelling was not sufficiently independent for this purpose.  Use of a range of independent forecasts might be more acceptable.</a:t>
            </a:r>
          </a:p>
          <a:p>
            <a:r>
              <a:rPr lang="en-GB" altLang="en-US" sz="1400" dirty="0" smtClean="0"/>
              <a:t>They also thought it unlikely that trading in forward capacity markets would be sufficiently developed to generate useful price data.</a:t>
            </a:r>
          </a:p>
          <a:p>
            <a:r>
              <a:rPr lang="en-GB" altLang="en-US" sz="1400" dirty="0" smtClean="0"/>
              <a:t>This situation may change in future as the capacity market becomes more established and price forecasting becomes more reliable.</a:t>
            </a:r>
          </a:p>
        </p:txBody>
      </p:sp>
    </p:spTree>
    <p:extLst>
      <p:ext uri="{BB962C8B-B14F-4D97-AF65-F5344CB8AC3E}">
        <p14:creationId xmlns:p14="http://schemas.microsoft.com/office/powerpoint/2010/main" val="40400708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27654" name="Picture 6" descr="FE_Logo(2c_H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3" y="2209800"/>
            <a:ext cx="5862637" cy="2371725"/>
          </a:xfrm>
          <a:prstGeom prst="rect">
            <a:avLst/>
          </a:prstGeom>
          <a:noFill/>
          <a:extLst>
            <a:ext uri="{909E8E84-426E-40DD-AFC4-6F175D3DCCD1}">
              <a14:hiddenFill xmlns:a14="http://schemas.microsoft.com/office/drawing/2010/main">
                <a:solidFill>
                  <a:srgbClr val="FFFFFF"/>
                </a:solidFill>
              </a14:hiddenFill>
            </a:ext>
          </a:extLst>
        </p:spPr>
      </p:pic>
      <p:sp>
        <p:nvSpPr>
          <p:cNvPr id="27655" name="Text Box 7"/>
          <p:cNvSpPr txBox="1">
            <a:spLocks noChangeArrowheads="1"/>
          </p:cNvSpPr>
          <p:nvPr/>
        </p:nvSpPr>
        <p:spPr bwMode="auto">
          <a:xfrm>
            <a:off x="1600200" y="5715000"/>
            <a:ext cx="585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spcBef>
                <a:spcPts val="600"/>
              </a:spcBef>
              <a:spcAft>
                <a:spcPts val="600"/>
              </a:spcAft>
              <a:buClrTx/>
            </a:pPr>
            <a:r>
              <a:rPr lang="en-GB" altLang="en-US" sz="800" dirty="0">
                <a:solidFill>
                  <a:schemeClr val="bg2"/>
                </a:solidFill>
              </a:rPr>
              <a:t>Frontier Economics Limited in Europe is a member of the Frontier Economics network, which consists of separate companies based in Europe (Brussels, Cologne, London and Madrid) and Australia (Melbourne &amp; Sydney). The companies are independently owned, and legal commitments entered into by any one company do not impose any obligations on other companies in the network. All views expressed in this document are the views of Frontier Economics Limited.</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a:p>
            <a:pPr algn="r" eaLnBrk="0" hangingPunct="0">
              <a:spcBef>
                <a:spcPct val="0"/>
              </a:spcBef>
              <a:spcAft>
                <a:spcPct val="0"/>
              </a:spcAft>
              <a:buClrTx/>
            </a:pPr>
            <a:endParaRPr lang="en-US" altLang="en-US" sz="800" dirty="0">
              <a:solidFill>
                <a:srgbClr val="FF0000"/>
              </a:solidFill>
              <a:latin typeface="Garamond" pitchFamily="18" charset="0"/>
            </a:endParaRPr>
          </a:p>
        </p:txBody>
      </p:sp>
      <p:sp>
        <p:nvSpPr>
          <p:cNvPr id="34819" name="Text Box 3"/>
          <p:cNvSpPr txBox="1">
            <a:spLocks noChangeArrowheads="1"/>
          </p:cNvSpPr>
          <p:nvPr/>
        </p:nvSpPr>
        <p:spPr bwMode="auto">
          <a:xfrm>
            <a:off x="5076825" y="5867400"/>
            <a:ext cx="37623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0"/>
              </a:spcBef>
              <a:spcAft>
                <a:spcPct val="0"/>
              </a:spcAft>
              <a:buClrTx/>
            </a:pPr>
            <a:r>
              <a:rPr lang="en-US" altLang="en-US" sz="800" dirty="0">
                <a:solidFill>
                  <a:srgbClr val="E83F35"/>
                </a:solidFill>
              </a:rPr>
              <a:t>FRONTIER ECONOMICS EUROPE LTD.</a:t>
            </a:r>
          </a:p>
          <a:p>
            <a:pPr algn="r" eaLnBrk="0" hangingPunct="0">
              <a:spcBef>
                <a:spcPct val="0"/>
              </a:spcBef>
              <a:spcAft>
                <a:spcPct val="0"/>
              </a:spcAft>
              <a:buClrTx/>
            </a:pPr>
            <a:r>
              <a:rPr lang="en-US" altLang="en-US" sz="800" dirty="0"/>
              <a:t>BRUSSELS</a:t>
            </a:r>
            <a:r>
              <a:rPr lang="en-US" altLang="en-US" sz="800" dirty="0">
                <a:solidFill>
                  <a:srgbClr val="D90000"/>
                </a:solidFill>
              </a:rPr>
              <a:t> </a:t>
            </a:r>
            <a:r>
              <a:rPr lang="en-US" altLang="en-US" sz="800" dirty="0">
                <a:solidFill>
                  <a:srgbClr val="E83F35"/>
                </a:solidFill>
              </a:rPr>
              <a:t>|</a:t>
            </a:r>
            <a:r>
              <a:rPr lang="en-US" altLang="en-US" sz="800" dirty="0">
                <a:solidFill>
                  <a:srgbClr val="D90000"/>
                </a:solidFill>
              </a:rPr>
              <a:t> </a:t>
            </a:r>
            <a:r>
              <a:rPr lang="en-US" altLang="en-US" sz="800" dirty="0"/>
              <a:t>COLOGNE</a:t>
            </a:r>
            <a:r>
              <a:rPr lang="en-US" altLang="en-US" sz="800" dirty="0">
                <a:solidFill>
                  <a:srgbClr val="D90000"/>
                </a:solidFill>
              </a:rPr>
              <a:t> </a:t>
            </a:r>
            <a:r>
              <a:rPr lang="en-US" altLang="en-US" sz="800" dirty="0">
                <a:solidFill>
                  <a:srgbClr val="E83F35"/>
                </a:solidFill>
              </a:rPr>
              <a:t>|</a:t>
            </a:r>
            <a:r>
              <a:rPr lang="en-US" altLang="en-US" sz="800" dirty="0">
                <a:solidFill>
                  <a:srgbClr val="D90000"/>
                </a:solidFill>
              </a:rPr>
              <a:t> </a:t>
            </a:r>
            <a:r>
              <a:rPr lang="en-US" altLang="en-US" sz="800" dirty="0"/>
              <a:t>LONDON </a:t>
            </a:r>
            <a:r>
              <a:rPr lang="en-US" altLang="en-US" sz="800" dirty="0">
                <a:solidFill>
                  <a:srgbClr val="E83F35"/>
                </a:solidFill>
              </a:rPr>
              <a:t>|</a:t>
            </a:r>
            <a:r>
              <a:rPr lang="en-US" altLang="en-US" sz="800" dirty="0"/>
              <a:t> MADRID</a:t>
            </a:r>
          </a:p>
          <a:p>
            <a:pPr algn="r" eaLnBrk="0" hangingPunct="0">
              <a:spcBef>
                <a:spcPct val="0"/>
              </a:spcBef>
              <a:spcAft>
                <a:spcPct val="0"/>
              </a:spcAft>
              <a:buClrTx/>
            </a:pPr>
            <a:r>
              <a:rPr lang="en-US" altLang="en-US" sz="800" dirty="0"/>
              <a:t> </a:t>
            </a:r>
            <a:endParaRPr lang="en-US" altLang="en-US" sz="800" dirty="0">
              <a:solidFill>
                <a:srgbClr val="FF0000"/>
              </a:solidFill>
            </a:endParaRPr>
          </a:p>
          <a:p>
            <a:pPr algn="r" eaLnBrk="0" hangingPunct="0">
              <a:spcBef>
                <a:spcPct val="0"/>
              </a:spcBef>
              <a:spcAft>
                <a:spcPct val="0"/>
              </a:spcAft>
              <a:buClrTx/>
            </a:pPr>
            <a:r>
              <a:rPr lang="en-US" altLang="en-US" sz="800" dirty="0"/>
              <a:t>Frontier Economics Ltd, 71 High Holborn, London, WC1V 6DA</a:t>
            </a:r>
            <a:endParaRPr lang="en-US" altLang="en-US" sz="800" dirty="0">
              <a:solidFill>
                <a:srgbClr val="FF0000"/>
              </a:solidFill>
            </a:endParaRPr>
          </a:p>
          <a:p>
            <a:pPr algn="r" eaLnBrk="0" hangingPunct="0">
              <a:spcBef>
                <a:spcPct val="0"/>
              </a:spcBef>
              <a:spcAft>
                <a:spcPct val="0"/>
              </a:spcAft>
              <a:buClrTx/>
            </a:pPr>
            <a:r>
              <a:rPr lang="en-US" altLang="en-US" sz="700" dirty="0"/>
              <a:t>Tel. +44 (0)20 7031 7000  Fax. +44 (0)20 7031 7001 </a:t>
            </a:r>
            <a:r>
              <a:rPr lang="en-US" altLang="en-US" sz="700" dirty="0">
                <a:solidFill>
                  <a:srgbClr val="D90000"/>
                </a:solidFill>
              </a:rPr>
              <a:t>www.frontier-economics.com</a:t>
            </a:r>
          </a:p>
          <a:p>
            <a:pPr eaLnBrk="0" hangingPunct="0">
              <a:spcBef>
                <a:spcPct val="50000"/>
              </a:spcBef>
              <a:spcAft>
                <a:spcPct val="0"/>
              </a:spcAft>
              <a:buClrTx/>
            </a:pPr>
            <a:endParaRPr lang="en-US" altLang="en-US" sz="7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AutoShape 7"/>
          <p:cNvSpPr>
            <a:spLocks noChangeArrowheads="1"/>
          </p:cNvSpPr>
          <p:nvPr/>
        </p:nvSpPr>
        <p:spPr bwMode="auto">
          <a:xfrm rot="2700000">
            <a:off x="3334285" y="1955576"/>
            <a:ext cx="863600" cy="804863"/>
          </a:xfrm>
          <a:prstGeom prst="rightArrow">
            <a:avLst>
              <a:gd name="adj1" fmla="val 50454"/>
              <a:gd name="adj2" fmla="val 45974"/>
            </a:avLst>
          </a:prstGeom>
          <a:solidFill>
            <a:srgbClr val="99BFC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79888" name="AutoShape 16"/>
          <p:cNvSpPr>
            <a:spLocks noChangeArrowheads="1"/>
          </p:cNvSpPr>
          <p:nvPr/>
        </p:nvSpPr>
        <p:spPr bwMode="auto">
          <a:xfrm rot="18900000" flipH="1">
            <a:off x="5090131" y="1955576"/>
            <a:ext cx="863600" cy="804863"/>
          </a:xfrm>
          <a:prstGeom prst="rightArrow">
            <a:avLst>
              <a:gd name="adj1" fmla="val 50454"/>
              <a:gd name="adj2" fmla="val 45974"/>
            </a:avLst>
          </a:prstGeom>
          <a:solidFill>
            <a:srgbClr val="99BFC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79889" name="AutoShape 17"/>
          <p:cNvSpPr>
            <a:spLocks noChangeArrowheads="1"/>
          </p:cNvSpPr>
          <p:nvPr/>
        </p:nvSpPr>
        <p:spPr bwMode="auto">
          <a:xfrm rot="2700000" flipH="1" flipV="1">
            <a:off x="5090131" y="3971701"/>
            <a:ext cx="863600" cy="804863"/>
          </a:xfrm>
          <a:prstGeom prst="rightArrow">
            <a:avLst>
              <a:gd name="adj1" fmla="val 50454"/>
              <a:gd name="adj2" fmla="val 45974"/>
            </a:avLst>
          </a:prstGeom>
          <a:solidFill>
            <a:srgbClr val="99BFC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79890" name="AutoShape 18"/>
          <p:cNvSpPr>
            <a:spLocks noChangeArrowheads="1"/>
          </p:cNvSpPr>
          <p:nvPr/>
        </p:nvSpPr>
        <p:spPr bwMode="auto">
          <a:xfrm rot="18900000" flipV="1">
            <a:off x="3334285" y="3971701"/>
            <a:ext cx="863600" cy="804863"/>
          </a:xfrm>
          <a:prstGeom prst="rightArrow">
            <a:avLst>
              <a:gd name="adj1" fmla="val 50454"/>
              <a:gd name="adj2" fmla="val 45974"/>
            </a:avLst>
          </a:prstGeom>
          <a:solidFill>
            <a:srgbClr val="99BFC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79897" name="Rectangle 25"/>
          <p:cNvSpPr>
            <a:spLocks noChangeArrowheads="1"/>
          </p:cNvSpPr>
          <p:nvPr/>
        </p:nvSpPr>
        <p:spPr bwMode="auto">
          <a:xfrm>
            <a:off x="539552" y="5517232"/>
            <a:ext cx="83058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spcAft>
                <a:spcPct val="0"/>
              </a:spcAft>
              <a:defRPr sz="2600">
                <a:solidFill>
                  <a:srgbClr val="E83F35"/>
                </a:solidFill>
                <a:latin typeface="Arial" charset="0"/>
              </a:defRPr>
            </a:lvl1pPr>
            <a:lvl2pPr>
              <a:spcBef>
                <a:spcPct val="0"/>
              </a:spcBef>
              <a:spcAft>
                <a:spcPct val="0"/>
              </a:spcAft>
              <a:defRPr sz="2600">
                <a:solidFill>
                  <a:srgbClr val="E83F35"/>
                </a:solidFill>
                <a:latin typeface="Arial" charset="0"/>
              </a:defRPr>
            </a:lvl2pPr>
            <a:lvl3pPr>
              <a:spcBef>
                <a:spcPct val="0"/>
              </a:spcBef>
              <a:spcAft>
                <a:spcPct val="0"/>
              </a:spcAft>
              <a:defRPr sz="2600">
                <a:solidFill>
                  <a:srgbClr val="E83F35"/>
                </a:solidFill>
                <a:latin typeface="Arial" charset="0"/>
              </a:defRPr>
            </a:lvl3pPr>
            <a:lvl4pPr>
              <a:spcBef>
                <a:spcPct val="0"/>
              </a:spcBef>
              <a:spcAft>
                <a:spcPct val="0"/>
              </a:spcAft>
              <a:defRPr sz="2600">
                <a:solidFill>
                  <a:srgbClr val="E83F35"/>
                </a:solidFill>
                <a:latin typeface="Arial" charset="0"/>
              </a:defRPr>
            </a:lvl4pPr>
            <a:lvl5pPr>
              <a:spcBef>
                <a:spcPct val="0"/>
              </a:spcBef>
              <a:spcAft>
                <a:spcPct val="0"/>
              </a:spcAft>
              <a:defRPr sz="2600">
                <a:solidFill>
                  <a:srgbClr val="E83F35"/>
                </a:solidFill>
                <a:latin typeface="Arial" charset="0"/>
              </a:defRPr>
            </a:lvl5pPr>
            <a:lvl6pPr marL="457200" fontAlgn="base">
              <a:spcBef>
                <a:spcPct val="0"/>
              </a:spcBef>
              <a:spcAft>
                <a:spcPct val="0"/>
              </a:spcAft>
              <a:defRPr sz="2600">
                <a:solidFill>
                  <a:srgbClr val="E83F35"/>
                </a:solidFill>
                <a:latin typeface="Arial" charset="0"/>
              </a:defRPr>
            </a:lvl6pPr>
            <a:lvl7pPr marL="914400" fontAlgn="base">
              <a:spcBef>
                <a:spcPct val="0"/>
              </a:spcBef>
              <a:spcAft>
                <a:spcPct val="0"/>
              </a:spcAft>
              <a:defRPr sz="2600">
                <a:solidFill>
                  <a:srgbClr val="E83F35"/>
                </a:solidFill>
                <a:latin typeface="Arial" charset="0"/>
              </a:defRPr>
            </a:lvl7pPr>
            <a:lvl8pPr marL="1371600" fontAlgn="base">
              <a:spcBef>
                <a:spcPct val="0"/>
              </a:spcBef>
              <a:spcAft>
                <a:spcPct val="0"/>
              </a:spcAft>
              <a:defRPr sz="2600">
                <a:solidFill>
                  <a:srgbClr val="E83F35"/>
                </a:solidFill>
                <a:latin typeface="Arial" charset="0"/>
              </a:defRPr>
            </a:lvl8pPr>
            <a:lvl9pPr marL="1828800" fontAlgn="base">
              <a:spcBef>
                <a:spcPct val="0"/>
              </a:spcBef>
              <a:spcAft>
                <a:spcPct val="0"/>
              </a:spcAft>
              <a:defRPr sz="2600">
                <a:solidFill>
                  <a:srgbClr val="E83F35"/>
                </a:solidFill>
                <a:latin typeface="Arial" charset="0"/>
              </a:defRPr>
            </a:lvl9pPr>
          </a:lstStyle>
          <a:p>
            <a:pPr algn="r">
              <a:buClrTx/>
            </a:pPr>
            <a:r>
              <a:rPr lang="en-GB" altLang="en-US" dirty="0"/>
              <a:t>… </a:t>
            </a:r>
            <a:r>
              <a:rPr lang="en-GB" altLang="en-US" dirty="0" smtClean="0"/>
              <a:t>in each we have looked to identify any relevant learning for the design of a PDE methodology</a:t>
            </a:r>
            <a:endParaRPr lang="en-GB" altLang="en-US" dirty="0"/>
          </a:p>
        </p:txBody>
      </p:sp>
      <p:sp>
        <p:nvSpPr>
          <p:cNvPr id="3" name="Rectangle 2"/>
          <p:cNvSpPr/>
          <p:nvPr/>
        </p:nvSpPr>
        <p:spPr bwMode="auto">
          <a:xfrm>
            <a:off x="539552" y="1213424"/>
            <a:ext cx="2608989" cy="144016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buClr>
                <a:schemeClr val="bg1"/>
              </a:buClr>
              <a:buNone/>
            </a:pPr>
            <a:r>
              <a:rPr lang="en-GB" b="1" dirty="0">
                <a:solidFill>
                  <a:schemeClr val="bg1"/>
                </a:solidFill>
              </a:rPr>
              <a:t>Stakeholder </a:t>
            </a:r>
            <a:r>
              <a:rPr lang="en-GB" b="1" dirty="0" smtClean="0">
                <a:solidFill>
                  <a:schemeClr val="bg1"/>
                </a:solidFill>
              </a:rPr>
              <a:t>responses</a:t>
            </a:r>
            <a:endParaRPr lang="en-GB" b="1" dirty="0">
              <a:solidFill>
                <a:schemeClr val="bg1"/>
              </a:solidFill>
            </a:endParaRPr>
          </a:p>
          <a:p>
            <a:pPr marL="0" indent="0" algn="ctr">
              <a:buClr>
                <a:schemeClr val="bg1"/>
              </a:buClr>
              <a:buNone/>
            </a:pPr>
            <a:r>
              <a:rPr lang="en-GB" dirty="0">
                <a:solidFill>
                  <a:schemeClr val="bg1"/>
                </a:solidFill>
              </a:rPr>
              <a:t>We have examined these in detail to understand stakeholder concerns</a:t>
            </a:r>
          </a:p>
        </p:txBody>
      </p:sp>
      <p:sp>
        <p:nvSpPr>
          <p:cNvPr id="35" name="Rectangle 34"/>
          <p:cNvSpPr/>
          <p:nvPr/>
        </p:nvSpPr>
        <p:spPr bwMode="auto">
          <a:xfrm>
            <a:off x="539552" y="3861048"/>
            <a:ext cx="2608989" cy="144016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buClr>
                <a:schemeClr val="bg1"/>
              </a:buClr>
              <a:buNone/>
            </a:pPr>
            <a:r>
              <a:rPr lang="en-GB" b="1" dirty="0">
                <a:solidFill>
                  <a:schemeClr val="bg1"/>
                </a:solidFill>
              </a:rPr>
              <a:t>VPP auctions</a:t>
            </a:r>
          </a:p>
          <a:p>
            <a:pPr algn="ctr">
              <a:buClr>
                <a:schemeClr val="bg1"/>
              </a:buClr>
              <a:buNone/>
            </a:pPr>
            <a:r>
              <a:rPr lang="en-GB" dirty="0">
                <a:solidFill>
                  <a:schemeClr val="bg1"/>
                </a:solidFill>
              </a:rPr>
              <a:t>We examined in detail the French virtual power plant auctions</a:t>
            </a:r>
          </a:p>
        </p:txBody>
      </p:sp>
      <p:sp>
        <p:nvSpPr>
          <p:cNvPr id="36" name="Rectangle 35"/>
          <p:cNvSpPr/>
          <p:nvPr/>
        </p:nvSpPr>
        <p:spPr bwMode="auto">
          <a:xfrm>
            <a:off x="6084169" y="3986442"/>
            <a:ext cx="2608989" cy="144016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buClr>
                <a:schemeClr val="bg1"/>
              </a:buClr>
              <a:buNone/>
            </a:pPr>
            <a:r>
              <a:rPr lang="en-GB" b="1" dirty="0">
                <a:solidFill>
                  <a:schemeClr val="bg1"/>
                </a:solidFill>
              </a:rPr>
              <a:t>Other relevant </a:t>
            </a:r>
            <a:r>
              <a:rPr lang="en-GB" b="1" dirty="0" smtClean="0">
                <a:solidFill>
                  <a:schemeClr val="bg1"/>
                </a:solidFill>
              </a:rPr>
              <a:t>sectors</a:t>
            </a:r>
            <a:endParaRPr lang="en-GB" b="1" dirty="0">
              <a:solidFill>
                <a:schemeClr val="bg1"/>
              </a:solidFill>
            </a:endParaRPr>
          </a:p>
          <a:p>
            <a:pPr marL="0" indent="0" algn="ctr">
              <a:buClr>
                <a:schemeClr val="bg1"/>
              </a:buClr>
              <a:buNone/>
            </a:pPr>
            <a:r>
              <a:rPr lang="en-GB" dirty="0">
                <a:solidFill>
                  <a:schemeClr val="bg1"/>
                </a:solidFill>
              </a:rPr>
              <a:t>We have looked at, for example, waste, transport and financial </a:t>
            </a:r>
            <a:r>
              <a:rPr lang="en-GB" dirty="0" smtClean="0">
                <a:solidFill>
                  <a:schemeClr val="bg1"/>
                </a:solidFill>
              </a:rPr>
              <a:t>markets</a:t>
            </a:r>
            <a:endParaRPr lang="en-GB" b="1" dirty="0">
              <a:solidFill>
                <a:schemeClr val="bg1"/>
              </a:solidFill>
            </a:endParaRPr>
          </a:p>
        </p:txBody>
      </p:sp>
      <p:sp>
        <p:nvSpPr>
          <p:cNvPr id="37" name="Rectangle 36"/>
          <p:cNvSpPr/>
          <p:nvPr/>
        </p:nvSpPr>
        <p:spPr bwMode="auto">
          <a:xfrm>
            <a:off x="6084168" y="1213424"/>
            <a:ext cx="2608989" cy="144016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buClr>
                <a:schemeClr val="bg1"/>
              </a:buClr>
              <a:buNone/>
            </a:pPr>
            <a:r>
              <a:rPr lang="en-GB" b="1" dirty="0">
                <a:solidFill>
                  <a:schemeClr val="bg1"/>
                </a:solidFill>
              </a:rPr>
              <a:t>International capacity &amp; energy </a:t>
            </a:r>
            <a:r>
              <a:rPr lang="en-GB" b="1" dirty="0" smtClean="0">
                <a:solidFill>
                  <a:schemeClr val="bg1"/>
                </a:solidFill>
              </a:rPr>
              <a:t>markets</a:t>
            </a:r>
            <a:endParaRPr lang="en-GB" b="1" dirty="0">
              <a:solidFill>
                <a:schemeClr val="bg1"/>
              </a:solidFill>
            </a:endParaRPr>
          </a:p>
          <a:p>
            <a:pPr marL="0" indent="0" algn="ctr">
              <a:buClr>
                <a:schemeClr val="bg1"/>
              </a:buClr>
              <a:buNone/>
            </a:pPr>
            <a:r>
              <a:rPr lang="en-GB" dirty="0">
                <a:solidFill>
                  <a:schemeClr val="bg1"/>
                </a:solidFill>
              </a:rPr>
              <a:t>US, South American and European examples</a:t>
            </a:r>
          </a:p>
        </p:txBody>
      </p:sp>
      <p:sp>
        <p:nvSpPr>
          <p:cNvPr id="40" name="Rectangle 39"/>
          <p:cNvSpPr/>
          <p:nvPr/>
        </p:nvSpPr>
        <p:spPr bwMode="auto">
          <a:xfrm>
            <a:off x="3406046" y="2852936"/>
            <a:ext cx="2568724" cy="855098"/>
          </a:xfrm>
          <a:prstGeom prst="rect">
            <a:avLst/>
          </a:prstGeom>
          <a:solidFill>
            <a:srgbClr val="156570"/>
          </a:solidFill>
          <a:ln w="9525" cap="flat" cmpd="sng" algn="ctr">
            <a:solidFill>
              <a:srgbClr val="15657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buClr>
                <a:schemeClr val="bg1"/>
              </a:buClr>
              <a:buNone/>
            </a:pPr>
            <a:r>
              <a:rPr lang="en-GB" altLang="en-US" b="1" dirty="0" smtClean="0">
                <a:solidFill>
                  <a:schemeClr val="bg1"/>
                </a:solidFill>
              </a:rPr>
              <a:t>Lessons </a:t>
            </a:r>
            <a:r>
              <a:rPr lang="en-GB" altLang="en-US" b="1" dirty="0">
                <a:solidFill>
                  <a:schemeClr val="bg1"/>
                </a:solidFill>
              </a:rPr>
              <a:t>learned for option development</a:t>
            </a:r>
          </a:p>
        </p:txBody>
      </p:sp>
      <p:sp>
        <p:nvSpPr>
          <p:cNvPr id="2" name="Title 1"/>
          <p:cNvSpPr>
            <a:spLocks noGrp="1"/>
          </p:cNvSpPr>
          <p:nvPr>
            <p:ph type="title"/>
          </p:nvPr>
        </p:nvSpPr>
        <p:spPr/>
        <p:txBody>
          <a:bodyPr/>
          <a:lstStyle/>
          <a:p>
            <a:r>
              <a:rPr lang="en-GB" altLang="en-US" dirty="0"/>
              <a:t>Our research methodology has involved a review of four main areas…</a:t>
            </a:r>
            <a:endParaRPr lang="en-GB" dirty="0"/>
          </a:p>
        </p:txBody>
      </p:sp>
    </p:spTree>
    <p:extLst>
      <p:ext uri="{BB962C8B-B14F-4D97-AF65-F5344CB8AC3E}">
        <p14:creationId xmlns:p14="http://schemas.microsoft.com/office/powerpoint/2010/main" val="637749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Frontier Presentation New (Small Rooms &amp; Printed)">
  <a:themeElements>
    <a:clrScheme name="Frontier">
      <a:dk1>
        <a:sysClr val="windowText" lastClr="000000"/>
      </a:dk1>
      <a:lt1>
        <a:sysClr val="window" lastClr="FFFFFF"/>
      </a:lt1>
      <a:dk2>
        <a:srgbClr val="E83F35"/>
      </a:dk2>
      <a:lt2>
        <a:srgbClr val="99BFC2"/>
      </a:lt2>
      <a:accent1>
        <a:srgbClr val="E83F35"/>
      </a:accent1>
      <a:accent2>
        <a:srgbClr val="99BFC2"/>
      </a:accent2>
      <a:accent3>
        <a:srgbClr val="156570"/>
      </a:accent3>
      <a:accent4>
        <a:srgbClr val="B4A76C"/>
      </a:accent4>
      <a:accent5>
        <a:srgbClr val="782327"/>
      </a:accent5>
      <a:accent6>
        <a:srgbClr val="A5ACAF"/>
      </a:accent6>
      <a:hlink>
        <a:srgbClr val="0000FF"/>
      </a:hlink>
      <a:folHlink>
        <a:srgbClr val="800080"/>
      </a:folHlink>
    </a:clrScheme>
    <a:fontScheme name="Frontier Presentation New (Small Rooms &amp; Prin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20000"/>
          </a:spcAft>
          <a:buClr>
            <a:schemeClr val="bg1"/>
          </a:buClr>
          <a:buSzTx/>
          <a:buFontTx/>
          <a:buNone/>
          <a:tabLst/>
          <a:defRPr kumimoji="0" lang="en-US" altLang="en-US" sz="1600" b="0" i="0" u="none" strike="noStrike" cap="none" normalizeH="0" baseline="0" smtClean="0">
            <a:ln>
              <a:noFill/>
            </a:ln>
            <a:solidFill>
              <a:schemeClr val="tx1"/>
            </a:solidFill>
            <a:effectLst/>
            <a:latin typeface="Arial" charset="0"/>
            <a:ea typeface="굴림" pitchFamily="50" charset="-127"/>
          </a:defRPr>
        </a:defPPr>
      </a:lstStyle>
    </a:spDef>
    <a:lnDef>
      <a:spPr bwMode="auto">
        <a:xfrm>
          <a:off x="0" y="0"/>
          <a:ext cx="1" cy="1"/>
        </a:xfrm>
        <a:custGeom>
          <a:avLst/>
          <a:gdLst/>
          <a:ahLst/>
          <a:cxnLst/>
          <a:rect l="0" t="0" r="0" b="0"/>
          <a:pathLst/>
        </a:cu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20000"/>
          </a:spcAft>
          <a:buClr>
            <a:schemeClr val="bg1"/>
          </a:buClr>
          <a:buSzTx/>
          <a:buFontTx/>
          <a:buNone/>
          <a:tabLst/>
          <a:defRPr kumimoji="0" lang="en-US" altLang="en-US" sz="1600" b="0" i="0" u="none" strike="noStrike" cap="none" normalizeH="0" baseline="0" smtClean="0">
            <a:ln>
              <a:noFill/>
            </a:ln>
            <a:solidFill>
              <a:schemeClr val="tx1"/>
            </a:solidFill>
            <a:effectLst/>
            <a:latin typeface="Arial" charset="0"/>
            <a:ea typeface="굴림" pitchFamily="50" charset="-127"/>
          </a:defRPr>
        </a:defPPr>
      </a:lstStyle>
    </a:lnDef>
  </a:objectDefaults>
  <a:extraClrSchemeLst>
    <a:extraClrScheme>
      <a:clrScheme name="Frontier Presentation New (Small Rooms &amp; Prin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ier Presentation New (Small Rooms &amp; Prin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ier Presentation New (Small Rooms &amp; Prin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ier Presentation New (Small Rooms &amp; Prin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ier Presentation New (Small Rooms &amp; Prin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ier Presentation New (Small Rooms &amp; Prin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ier Presentation New (Small Rooms &amp; Printe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ier Presentation New (Small Rooms &amp; Prin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ier Presentation New (Small Rooms &amp; Prin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ier Presentation New (Small Rooms &amp; Prin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ier Presentation New (Small Rooms &amp; Prin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ier Presentation New (Small Rooms &amp; Prin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8019</TotalTime>
  <Words>16519</Words>
  <Application>Microsoft Office PowerPoint</Application>
  <PresentationFormat>On-screen Show (4:3)</PresentationFormat>
  <Paragraphs>1728</Paragraphs>
  <Slides>87</Slides>
  <Notes>32</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Frontier Presentation New (Small Rooms &amp; Printed)</vt:lpstr>
      <vt:lpstr>Price Duration Equivalence in the GB Capacity Market</vt:lpstr>
      <vt:lpstr>PowerPoint Presentation</vt:lpstr>
      <vt:lpstr>PowerPoint Presentation</vt:lpstr>
      <vt:lpstr>Price Duration Curves should help the auctioneer discriminate between contracts of differing durations</vt:lpstr>
      <vt:lpstr>A PDC has the effect of presenting a menu of prices to participants during the auction</vt:lpstr>
      <vt:lpstr>DECC proposed a specific Price Duration Equivalence (PDE) methodology as part of its 2014 Consultation</vt:lpstr>
      <vt:lpstr>PowerPoint Presentation</vt:lpstr>
      <vt:lpstr>PowerPoint Presentation</vt:lpstr>
      <vt:lpstr>Our research methodology has involved a review of four main areas…</vt:lpstr>
      <vt:lpstr>Summary of key findings</vt:lpstr>
      <vt:lpstr>Of the markets examined, Virtual Power Plant auctions are the only example where a PDE methodology is used</vt:lpstr>
      <vt:lpstr>In the rest of this pack, we explore the implications of different responses to a set of key design choices</vt:lpstr>
      <vt:lpstr>PowerPoint Presentation</vt:lpstr>
      <vt:lpstr>We have focussed on those options, i.e. PDCs, that can be delivered without new legislation</vt:lpstr>
      <vt:lpstr>In addition to PDCs, we have also considered some options that would require legislative changes</vt:lpstr>
      <vt:lpstr>PDCs set the price differential between long and short contracts, effectively defining a demand curve</vt:lpstr>
      <vt:lpstr>Within the PDC options, we consider the following…</vt:lpstr>
      <vt:lpstr>Customer bills may actually be higher using a methodology designed to stimulate efficient investment</vt:lpstr>
      <vt:lpstr>One approach to getting future prices would be to actually create a forward market</vt:lpstr>
      <vt:lpstr>Without actual prices, we must make estimates, varying from rules of thumb to involved modelling</vt:lpstr>
      <vt:lpstr>Significant price sensitivity to expected over/under-payments requires confidence in our price forecasts</vt:lpstr>
      <vt:lpstr>There are options that represent a middle ground</vt:lpstr>
      <vt:lpstr>Long-duration contracts provide price certainty while limiting our ability to take up cheaper capacity in future</vt:lpstr>
      <vt:lpstr>Analysis to quantify this value/cost would involve probabilistic modelling of future capacity prices</vt:lpstr>
      <vt:lpstr>The different combinations of responses to these key questions define a wide variety of policy options</vt:lpstr>
      <vt:lpstr>PowerPoint Presentation</vt:lpstr>
      <vt:lpstr>This section highlights some fundamental challenges to the PDC approach</vt:lpstr>
      <vt:lpstr>We have examined a range of metrics</vt:lpstr>
      <vt:lpstr>We have examined a range of scenarios</vt:lpstr>
      <vt:lpstr>Modelling of PDC characteristics highlights a common set of issues</vt:lpstr>
      <vt:lpstr>There is a trade-off between improving economic efficiency and reducing CM costs</vt:lpstr>
      <vt:lpstr>The modelling suggests that the increase in CM costs is several times the resultant efficiency gain</vt:lpstr>
      <vt:lpstr>Attempting to reduce CM costs in the PDC design continues to demonstrate the trade-off with efficiency</vt:lpstr>
      <vt:lpstr>The increase in CM prices is a result of the relative cost of long term contracts to forecast future prices</vt:lpstr>
      <vt:lpstr>The average clearing price is likely to lie below the entry price for long-term capacity</vt:lpstr>
      <vt:lpstr>Cost reductions from more efficient contract mixes are likely to require higher clearing prices</vt:lpstr>
      <vt:lpstr>Alternatively, a PDC could be used to try and lower CM costs; however there is a trade-off</vt:lpstr>
      <vt:lpstr>Additionally, the circumstances in which a PDC can improve efficiency may be rare (1)</vt:lpstr>
      <vt:lpstr>The circumstances in which a PDC can improve efficiency may be rare (2)</vt:lpstr>
      <vt:lpstr>Efficiency gains are dependent on large quantities of new capacity willing to come forward on a one-year contract basis.  This capacity may not emerge.</vt:lpstr>
      <vt:lpstr>We have tested PDC specifications that differ with respect to their sensitivity</vt:lpstr>
      <vt:lpstr>Highly sensitive variants risk effectively closing the auction to new capacity</vt:lpstr>
      <vt:lpstr>The results are sensitive to the accuracy of the forecast of future clearing prices</vt:lpstr>
      <vt:lpstr>A PDC will itself affect future prices, often leading to internal inconsistency or undesirable outcomes</vt:lpstr>
      <vt:lpstr>A PDC will itself affect future prices, often leading to internal inconsistency or undesirable outcomes (2)</vt:lpstr>
      <vt:lpstr>PowerPoint Presentation</vt:lpstr>
      <vt:lpstr>In this section we evaluate the design choices available against a common set of criteria</vt:lpstr>
      <vt:lpstr>PDC options are assessed with reference to our four key design questions</vt:lpstr>
      <vt:lpstr>The choices available are evaluated against the five criteria below</vt:lpstr>
      <vt:lpstr>What are we trying to achieve?</vt:lpstr>
      <vt:lpstr>What are we trying to achieve? (2)</vt:lpstr>
      <vt:lpstr>How do we proxy future capacity prices?</vt:lpstr>
      <vt:lpstr>How do we proxy future capacity prices? (2)</vt:lpstr>
      <vt:lpstr>How sensitive should the PDC be to forecast prices?</vt:lpstr>
      <vt:lpstr>How sensitive should the PDC be to forecast prices? (2)</vt:lpstr>
      <vt:lpstr>How do we account for the hedging value/cost?</vt:lpstr>
      <vt:lpstr>How do we account for the hedging value/cost? (2)</vt:lpstr>
      <vt:lpstr>What about sharing price risk?</vt:lpstr>
      <vt:lpstr>PowerPoint Presentation</vt:lpstr>
      <vt:lpstr>What about fixed quantities?</vt:lpstr>
      <vt:lpstr>What about fixed quantities? (2)</vt:lpstr>
      <vt:lpstr>PowerPoint Presentation</vt:lpstr>
      <vt:lpstr>There does not appear to be a workable PDC methodology at present</vt:lpstr>
      <vt:lpstr>PowerPoint Presentation</vt:lpstr>
      <vt:lpstr>Use of our work</vt:lpstr>
      <vt:lpstr>PowerPoint Presentation</vt:lpstr>
      <vt:lpstr>DECC’s original consultation proposal involved full modelling of future prices</vt:lpstr>
      <vt:lpstr>It may be possible to maintain the key insights of the modelling while enhancing transparency</vt:lpstr>
      <vt:lpstr>Alternatively, we could dispense with modelled inputs entirely and simply use a rule to generate prices</vt:lpstr>
      <vt:lpstr>PowerPoint Presentation</vt:lpstr>
      <vt:lpstr>Modelling background</vt:lpstr>
      <vt:lpstr>Modelling background – scenario details</vt:lpstr>
      <vt:lpstr>Implementation of perfect foresight efficiency focused PDC methodology</vt:lpstr>
      <vt:lpstr>Implementation of CM cost minimisation methodology</vt:lpstr>
      <vt:lpstr>Cost reductions from more efficient contract mixes are likely to require higher clearing prices (1)</vt:lpstr>
      <vt:lpstr>Cost reductions from more efficient contract mixes are likely to require higher clearing prices (2)</vt:lpstr>
      <vt:lpstr>CM costs might actually be increased by adopting an inefficient equivalence methodology</vt:lpstr>
      <vt:lpstr>Modelling results summary</vt:lpstr>
      <vt:lpstr>Results (1) The results are driven by the need for new capacity and how this is met</vt:lpstr>
      <vt:lpstr>Results (2) These results are sensitive to a number of uncertain assumptions</vt:lpstr>
      <vt:lpstr>Results (3) These results are sensitive to a number of uncertain assumptions</vt:lpstr>
      <vt:lpstr>Results (4) These results are sensitive to a number of uncertain assumptions</vt:lpstr>
      <vt:lpstr>PowerPoint Presentation</vt:lpstr>
      <vt:lpstr>Stakeholders generally recognise the value of a PDC but all have concerns around its implementation</vt:lpstr>
      <vt:lpstr>In particular, Stakeholders were sceptical about efforts to forecast future capacity prices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 Duration Equivalence</dc:title>
  <dc:creator>Sam Street</dc:creator>
  <cp:lastModifiedBy>Ian Scott (LCP)</cp:lastModifiedBy>
  <cp:revision>987</cp:revision>
  <cp:lastPrinted>2015-09-04T13:14:29Z</cp:lastPrinted>
  <dcterms:created xsi:type="dcterms:W3CDTF">2015-07-14T10:37:27Z</dcterms:created>
  <dcterms:modified xsi:type="dcterms:W3CDTF">2015-09-15T10:45:49Z</dcterms:modified>
</cp:coreProperties>
</file>