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</p:sldMasterIdLst>
  <p:notesMasterIdLst>
    <p:notesMasterId r:id="rId30"/>
  </p:notesMasterIdLst>
  <p:handoutMasterIdLst>
    <p:handoutMasterId r:id="rId31"/>
  </p:handoutMasterIdLst>
  <p:sldIdLst>
    <p:sldId id="286" r:id="rId6"/>
    <p:sldId id="298" r:id="rId7"/>
    <p:sldId id="321" r:id="rId8"/>
    <p:sldId id="310" r:id="rId9"/>
    <p:sldId id="311" r:id="rId10"/>
    <p:sldId id="299" r:id="rId11"/>
    <p:sldId id="300" r:id="rId12"/>
    <p:sldId id="309" r:id="rId13"/>
    <p:sldId id="302" r:id="rId14"/>
    <p:sldId id="304" r:id="rId15"/>
    <p:sldId id="305" r:id="rId16"/>
    <p:sldId id="303" r:id="rId17"/>
    <p:sldId id="312" r:id="rId18"/>
    <p:sldId id="307" r:id="rId19"/>
    <p:sldId id="313" r:id="rId20"/>
    <p:sldId id="322" r:id="rId21"/>
    <p:sldId id="319" r:id="rId22"/>
    <p:sldId id="314" r:id="rId23"/>
    <p:sldId id="315" r:id="rId24"/>
    <p:sldId id="320" r:id="rId25"/>
    <p:sldId id="316" r:id="rId26"/>
    <p:sldId id="317" r:id="rId27"/>
    <p:sldId id="318" r:id="rId28"/>
    <p:sldId id="306" r:id="rId29"/>
  </p:sldIdLst>
  <p:sldSz cx="12192000" cy="6858000"/>
  <p:notesSz cx="6797675" cy="9926638"/>
  <p:custDataLst>
    <p:tags r:id="rId3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286"/>
            <p14:sldId id="298"/>
            <p14:sldId id="321"/>
            <p14:sldId id="310"/>
            <p14:sldId id="311"/>
            <p14:sldId id="299"/>
            <p14:sldId id="300"/>
            <p14:sldId id="309"/>
            <p14:sldId id="302"/>
            <p14:sldId id="304"/>
            <p14:sldId id="305"/>
            <p14:sldId id="303"/>
            <p14:sldId id="312"/>
            <p14:sldId id="307"/>
            <p14:sldId id="313"/>
            <p14:sldId id="322"/>
            <p14:sldId id="319"/>
            <p14:sldId id="314"/>
            <p14:sldId id="315"/>
            <p14:sldId id="320"/>
            <p14:sldId id="316"/>
            <p14:sldId id="317"/>
            <p14:sldId id="318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tteridge" initials="DG" lastIdx="5" clrIdx="0">
    <p:extLst>
      <p:ext uri="{19B8F6BF-5375-455C-9EA6-DF929625EA0E}">
        <p15:presenceInfo xmlns:p15="http://schemas.microsoft.com/office/powerpoint/2012/main" userId="Daniel Gutterid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7B3"/>
    <a:srgbClr val="E6FEFC"/>
    <a:srgbClr val="000000"/>
    <a:srgbClr val="FFCCFF"/>
    <a:srgbClr val="4D9FD1"/>
    <a:srgbClr val="0079BC"/>
    <a:srgbClr val="A0558F"/>
    <a:srgbClr val="83B81A"/>
    <a:srgbClr val="F18E00"/>
    <a:srgbClr val="68B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5" d="100"/>
          <a:sy n="75" d="100"/>
        </p:scale>
        <p:origin x="48" y="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14/03/2016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14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8143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67" cy="6882431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0" y="0"/>
            <a:ext cx="12209850" cy="687414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A0558F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A0558F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A0558F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A0558F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5475" indent="-301625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3763" indent="-24765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257303"/>
            <a:ext cx="5386917" cy="5875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916832"/>
            <a:ext cx="5386917" cy="4464495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57304"/>
            <a:ext cx="5389033" cy="587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4464495"/>
          </a:xfrm>
        </p:spPr>
        <p:txBody>
          <a:bodyPr/>
          <a:lstStyle>
            <a:lvl1pPr marL="313200" indent="-313200">
              <a:buClr>
                <a:srgbClr val="A0558F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A0558F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A0558F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A0558F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A0558F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11"/>
            <a:ext cx="10972800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055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79" y="1916832"/>
            <a:ext cx="10363200" cy="503237"/>
          </a:xfrm>
        </p:spPr>
        <p:txBody>
          <a:bodyPr/>
          <a:lstStyle/>
          <a:p>
            <a:r>
              <a:rPr lang="en-GB" dirty="0"/>
              <a:t>What makes for good standards in </a:t>
            </a:r>
            <a:r>
              <a:rPr lang="en-GB" dirty="0" smtClean="0"/>
              <a:t>Apprenticeships</a:t>
            </a:r>
            <a:r>
              <a:rPr lang="en-GB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Jeremy Benson – Executive Director </a:t>
            </a:r>
            <a:r>
              <a:rPr lang="en-GB" dirty="0"/>
              <a:t>for Vocational Qualifications </a:t>
            </a:r>
            <a:endParaRPr lang="en-GB" dirty="0" smtClean="0"/>
          </a:p>
          <a:p>
            <a:r>
              <a:rPr lang="en-GB" dirty="0" smtClean="0"/>
              <a:t>Bryan Horne </a:t>
            </a:r>
            <a:r>
              <a:rPr lang="en-GB" dirty="0"/>
              <a:t>- Associate </a:t>
            </a:r>
            <a:r>
              <a:rPr lang="en-GB" dirty="0" smtClean="0"/>
              <a:t>Director, Standards </a:t>
            </a:r>
            <a:r>
              <a:rPr lang="en-GB" dirty="0"/>
              <a:t>for Vocational Qualifications and Apprenticeships</a:t>
            </a:r>
          </a:p>
          <a:p>
            <a:r>
              <a:rPr lang="en-GB" dirty="0" smtClean="0"/>
              <a:t>17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Ofqual’s approach to regulation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027329"/>
            <a:ext cx="6985868" cy="5112568"/>
          </a:xfrm>
        </p:spPr>
        <p:txBody>
          <a:bodyPr/>
          <a:lstStyle/>
          <a:p>
            <a:r>
              <a:rPr lang="en-GB" dirty="0" smtClean="0"/>
              <a:t>General Conditions of Recognition (our </a:t>
            </a:r>
            <a:r>
              <a:rPr lang="en-GB" i="1" dirty="0" smtClean="0"/>
              <a:t>Rules)</a:t>
            </a:r>
            <a:endParaRPr lang="en-GB" dirty="0" smtClean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‘Rules </a:t>
            </a:r>
            <a:r>
              <a:rPr lang="en-GB" i="1" dirty="0"/>
              <a:t>and regulations that all awarding organisations and their qualifications must </a:t>
            </a:r>
            <a:r>
              <a:rPr lang="en-GB" i="1" dirty="0" smtClean="0"/>
              <a:t>meet’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979493"/>
            <a:ext cx="3597921" cy="51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8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Ofqual’s approach to regulation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027329"/>
            <a:ext cx="6985868" cy="5112568"/>
          </a:xfrm>
        </p:spPr>
        <p:txBody>
          <a:bodyPr/>
          <a:lstStyle/>
          <a:p>
            <a:r>
              <a:rPr lang="en-GB" dirty="0"/>
              <a:t>Guidance to the 'General Conditions of </a:t>
            </a:r>
            <a:r>
              <a:rPr lang="en-GB" dirty="0" smtClean="0"/>
              <a:t>Recognition‘</a:t>
            </a:r>
            <a:br>
              <a:rPr lang="en-GB" dirty="0" smtClean="0"/>
            </a:b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‘</a:t>
            </a:r>
            <a:r>
              <a:rPr lang="en-GB" i="1" dirty="0"/>
              <a:t>This guidance is intended to help you understand how to comply with the </a:t>
            </a:r>
            <a:r>
              <a:rPr lang="en-GB" i="1" dirty="0" smtClean="0"/>
              <a:t>‘General </a:t>
            </a:r>
            <a:r>
              <a:rPr lang="en-GB" i="1" dirty="0"/>
              <a:t>Conditions of </a:t>
            </a:r>
            <a:r>
              <a:rPr lang="en-GB" i="1" dirty="0" smtClean="0"/>
              <a:t>Recognition’ and </a:t>
            </a:r>
            <a:r>
              <a:rPr lang="en-GB" i="1" dirty="0"/>
              <a:t>the associated requirements. These apply to all awarding organisations and all regulated </a:t>
            </a:r>
            <a:r>
              <a:rPr lang="en-GB" i="1" dirty="0" smtClean="0"/>
              <a:t>qualifications’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027329"/>
            <a:ext cx="3428318" cy="489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Ofqual’s approach to regulation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484784"/>
            <a:ext cx="10154214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qualification:</a:t>
            </a:r>
          </a:p>
          <a:p>
            <a:r>
              <a:rPr lang="en-GB" dirty="0"/>
              <a:t>gives a reliable indication of someone’s knowledge, skills or understanding</a:t>
            </a:r>
          </a:p>
          <a:p>
            <a:r>
              <a:rPr lang="en-GB" dirty="0"/>
              <a:t>is only awarded to someone who has demonstrated a specified level of attainment</a:t>
            </a:r>
          </a:p>
          <a:p>
            <a:r>
              <a:rPr lang="en-GB" dirty="0"/>
              <a:t>awards a certificate naming the qualification to anyone who completes it </a:t>
            </a:r>
            <a:r>
              <a:rPr lang="en-GB" dirty="0" smtClean="0"/>
              <a:t>successfully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b="1" dirty="0" smtClean="0"/>
              <a:t>We will regulate EPAs as qualifications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0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Validity, </a:t>
            </a:r>
            <a:r>
              <a:rPr lang="en-GB" dirty="0" smtClean="0"/>
              <a:t>Reliability </a:t>
            </a:r>
            <a:r>
              <a:rPr lang="en-GB" dirty="0"/>
              <a:t>and comparability</a:t>
            </a:r>
          </a:p>
        </p:txBody>
      </p:sp>
    </p:spTree>
    <p:extLst>
      <p:ext uri="{BB962C8B-B14F-4D97-AF65-F5344CB8AC3E}">
        <p14:creationId xmlns:p14="http://schemas.microsoft.com/office/powerpoint/2010/main" val="18013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GB" sz="2400" dirty="0" smtClean="0"/>
              <a:t>What makes a qualification sufficiently valid?</a:t>
            </a:r>
            <a:endParaRPr lang="en-GB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9044" y="1268760"/>
            <a:ext cx="5037619" cy="440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2300" y="1434807"/>
            <a:ext cx="583374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dirty="0"/>
              <a:t>Should effectively assess the skills and </a:t>
            </a:r>
            <a:br>
              <a:rPr lang="en-GB" dirty="0"/>
            </a:br>
            <a:r>
              <a:rPr lang="en-GB" dirty="0"/>
              <a:t>knowledge taught in the qualification</a:t>
            </a:r>
          </a:p>
          <a:p>
            <a:r>
              <a:rPr lang="en-GB" dirty="0"/>
              <a:t>Should enable results to be trusted as </a:t>
            </a:r>
            <a:br>
              <a:rPr lang="en-GB" dirty="0"/>
            </a:br>
            <a:r>
              <a:rPr lang="en-GB" dirty="0"/>
              <a:t>a measure of what a person can do</a:t>
            </a:r>
          </a:p>
          <a:p>
            <a:r>
              <a:rPr lang="en-GB" dirty="0"/>
              <a:t>Purpose and content should meet the </a:t>
            </a:r>
            <a:br>
              <a:rPr lang="en-GB" dirty="0"/>
            </a:br>
            <a:r>
              <a:rPr lang="en-GB" dirty="0"/>
              <a:t>needs of end </a:t>
            </a:r>
            <a:r>
              <a:rPr lang="en-GB" dirty="0" smtClean="0"/>
              <a:t>users, </a:t>
            </a:r>
            <a:r>
              <a:rPr lang="en-GB" dirty="0"/>
              <a:t>e.g. employers</a:t>
            </a:r>
          </a:p>
          <a:p>
            <a:r>
              <a:rPr lang="en-GB" dirty="0"/>
              <a:t>Should be kept under regular review</a:t>
            </a:r>
          </a:p>
          <a:p>
            <a:pPr marL="611188" lvl="2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Whole lifecycle is important: </a:t>
            </a:r>
            <a:br>
              <a:rPr lang="en-GB" sz="2200" dirty="0"/>
            </a:br>
            <a:r>
              <a:rPr lang="en-GB" sz="2200" dirty="0"/>
              <a:t>from design of qualification to </a:t>
            </a:r>
            <a:br>
              <a:rPr lang="en-GB" sz="2200" dirty="0"/>
            </a:br>
            <a:r>
              <a:rPr lang="en-GB" sz="2200" dirty="0"/>
              <a:t>evaluation of assessment</a:t>
            </a:r>
          </a:p>
        </p:txBody>
      </p:sp>
    </p:spTree>
    <p:extLst>
      <p:ext uri="{BB962C8B-B14F-4D97-AF65-F5344CB8AC3E}">
        <p14:creationId xmlns:p14="http://schemas.microsoft.com/office/powerpoint/2010/main" val="20551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124744"/>
            <a:ext cx="10082212" cy="5112568"/>
          </a:xfrm>
        </p:spPr>
        <p:txBody>
          <a:bodyPr/>
          <a:lstStyle/>
          <a:p>
            <a:r>
              <a:rPr lang="en-GB" b="1" dirty="0" smtClean="0"/>
              <a:t>Validity:</a:t>
            </a:r>
          </a:p>
          <a:p>
            <a:pPr lvl="1"/>
            <a:r>
              <a:rPr lang="en-GB" dirty="0" smtClean="0"/>
              <a:t>is </a:t>
            </a:r>
            <a:r>
              <a:rPr lang="en-GB" dirty="0" smtClean="0"/>
              <a:t>about </a:t>
            </a:r>
            <a:r>
              <a:rPr lang="en-GB" dirty="0"/>
              <a:t>whether we’re assessing the right thing, in the right way, to produce accurate assessment </a:t>
            </a:r>
            <a:r>
              <a:rPr lang="en-GB" dirty="0" smtClean="0"/>
              <a:t>results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r </a:t>
            </a:r>
            <a:r>
              <a:rPr lang="en-GB" dirty="0"/>
              <a:t>in other words  </a:t>
            </a:r>
            <a:r>
              <a:rPr lang="en-GB" dirty="0" smtClean="0"/>
              <a:t>… </a:t>
            </a:r>
            <a:r>
              <a:rPr lang="en-GB" dirty="0" smtClean="0"/>
              <a:t>it </a:t>
            </a:r>
            <a:r>
              <a:rPr lang="en-GB" dirty="0"/>
              <a:t>is the degree to which it is possible to measure what needs to be measured by implementing an assessment </a:t>
            </a:r>
            <a:r>
              <a:rPr lang="en-GB" dirty="0" smtClean="0"/>
              <a:t>procedure</a:t>
            </a:r>
          </a:p>
          <a:p>
            <a:endParaRPr lang="en-GB" dirty="0" smtClean="0"/>
          </a:p>
          <a:p>
            <a:r>
              <a:rPr lang="en-GB" dirty="0" smtClean="0"/>
              <a:t>Validity </a:t>
            </a:r>
            <a:r>
              <a:rPr lang="en-GB" dirty="0"/>
              <a:t>comes in </a:t>
            </a:r>
            <a:r>
              <a:rPr lang="en-GB" dirty="0" smtClean="0"/>
              <a:t>degrees – so measuring </a:t>
            </a:r>
            <a:r>
              <a:rPr lang="en-GB" dirty="0"/>
              <a:t>proficiency is an imprecise </a:t>
            </a:r>
            <a:r>
              <a:rPr lang="en-GB" dirty="0" smtClean="0"/>
              <a:t>science</a:t>
            </a:r>
          </a:p>
          <a:p>
            <a:r>
              <a:rPr lang="en-GB" dirty="0" smtClean="0"/>
              <a:t>We </a:t>
            </a:r>
            <a:r>
              <a:rPr lang="en-GB" dirty="0"/>
              <a:t>need to be able to measure </a:t>
            </a:r>
            <a:r>
              <a:rPr lang="en-GB" b="1" i="1" dirty="0"/>
              <a:t>well enough</a:t>
            </a:r>
            <a:r>
              <a:rPr lang="en-GB" dirty="0"/>
              <a:t> – to render assessment results both useful and credible – but we cannot expect to measure </a:t>
            </a:r>
            <a:r>
              <a:rPr lang="en-GB" b="1" i="1" dirty="0" smtClean="0"/>
              <a:t>perfectly</a:t>
            </a:r>
            <a:endParaRPr lang="en-GB" dirty="0" smtClean="0"/>
          </a:p>
          <a:p>
            <a:r>
              <a:rPr lang="en-GB" dirty="0" smtClean="0"/>
              <a:t>Ofqual </a:t>
            </a:r>
            <a:r>
              <a:rPr lang="en-GB" dirty="0"/>
              <a:t>regulates so that qualifications are </a:t>
            </a:r>
            <a:r>
              <a:rPr lang="en-GB" b="1" i="1" dirty="0"/>
              <a:t>sufficiently</a:t>
            </a:r>
            <a:r>
              <a:rPr lang="en-GB" dirty="0"/>
              <a:t> valid and </a:t>
            </a:r>
            <a:r>
              <a:rPr lang="en-GB" dirty="0" smtClean="0"/>
              <a:t>trusted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9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5" y="1196752"/>
            <a:ext cx="7178767" cy="5256584"/>
          </a:xfrm>
        </p:spPr>
      </p:pic>
    </p:spTree>
    <p:extLst>
      <p:ext uri="{BB962C8B-B14F-4D97-AF65-F5344CB8AC3E}">
        <p14:creationId xmlns:p14="http://schemas.microsoft.com/office/powerpoint/2010/main" val="26640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question 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dirty="0"/>
              <a:t>Acceptable ‘trade offs and compromises</a:t>
            </a:r>
            <a:r>
              <a:rPr lang="en-GB" sz="2400" dirty="0" smtClean="0"/>
              <a:t>’?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17" y="0"/>
            <a:ext cx="6545379" cy="490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9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Enhancements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16833"/>
            <a:ext cx="5386917" cy="720080"/>
          </a:xfrm>
        </p:spPr>
        <p:txBody>
          <a:bodyPr/>
          <a:lstStyle/>
          <a:p>
            <a:r>
              <a:rPr lang="en-GB" dirty="0" smtClean="0"/>
              <a:t>Increase time of assessment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400" dirty="0" smtClean="0"/>
              <a:t>Trade-offs/compromises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720081"/>
          </a:xfrm>
        </p:spPr>
        <p:txBody>
          <a:bodyPr/>
          <a:lstStyle/>
          <a:p>
            <a:r>
              <a:rPr lang="en-GB" dirty="0" smtClean="0"/>
              <a:t>Practicality of what we can realistically do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090318" cy="574675"/>
          </a:xfrm>
        </p:spPr>
        <p:txBody>
          <a:bodyPr/>
          <a:lstStyle/>
          <a:p>
            <a:r>
              <a:rPr lang="en-GB" sz="2400" dirty="0" smtClean="0"/>
              <a:t>Acceptable ‘trade offs and compromises’ – discussion?</a:t>
            </a:r>
            <a:endParaRPr lang="en-GB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599" y="2782165"/>
            <a:ext cx="538691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dirty="0" smtClean="0"/>
              <a:t>Make assessment </a:t>
            </a:r>
            <a:r>
              <a:rPr lang="en-GB" dirty="0"/>
              <a:t>tasks as authentic </a:t>
            </a:r>
            <a:r>
              <a:rPr lang="en-GB" dirty="0" smtClean="0"/>
              <a:t>as possible</a:t>
            </a:r>
          </a:p>
          <a:p>
            <a:r>
              <a:rPr lang="en-GB" kern="0" dirty="0" smtClean="0"/>
              <a:t>Cover all scenarios where skills are required</a:t>
            </a:r>
          </a:p>
          <a:p>
            <a:r>
              <a:rPr lang="en-GB" kern="0" dirty="0" smtClean="0"/>
              <a:t>Repeat assessments</a:t>
            </a:r>
          </a:p>
          <a:p>
            <a:r>
              <a:rPr lang="en-GB" kern="0" dirty="0" smtClean="0"/>
              <a:t>100% quality assurance </a:t>
            </a:r>
            <a:r>
              <a:rPr lang="en-GB" kern="0" dirty="0" smtClean="0"/>
              <a:t>sampling (external verification)</a:t>
            </a:r>
            <a:endParaRPr lang="en-GB" kern="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193373" y="2782165"/>
            <a:ext cx="5389033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kern="0" dirty="0" smtClean="0"/>
              <a:t>Real-world tasks often complex – harder to assess</a:t>
            </a:r>
          </a:p>
          <a:p>
            <a:r>
              <a:rPr lang="en-GB" kern="0" dirty="0" smtClean="0"/>
              <a:t>Time and resource constraints</a:t>
            </a:r>
            <a:br>
              <a:rPr lang="en-GB" kern="0" dirty="0" smtClean="0"/>
            </a:br>
            <a:endParaRPr lang="en-GB" kern="0" dirty="0" smtClean="0"/>
          </a:p>
          <a:p>
            <a:r>
              <a:rPr lang="en-GB" kern="0" dirty="0"/>
              <a:t>Costs </a:t>
            </a:r>
            <a:r>
              <a:rPr lang="en-GB" kern="0" dirty="0" smtClean="0"/>
              <a:t>increase – takes time</a:t>
            </a:r>
          </a:p>
          <a:p>
            <a:r>
              <a:rPr lang="en-GB" kern="0" dirty="0"/>
              <a:t>Costs </a:t>
            </a:r>
            <a:r>
              <a:rPr lang="en-GB" kern="0" dirty="0" smtClean="0"/>
              <a:t>increase – </a:t>
            </a:r>
            <a:r>
              <a:rPr lang="en-GB" kern="0" dirty="0"/>
              <a:t>takes time</a:t>
            </a:r>
          </a:p>
          <a:p>
            <a:endParaRPr lang="en-GB" kern="0" dirty="0"/>
          </a:p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4525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 and Comparability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196752"/>
            <a:ext cx="10154220" cy="5112568"/>
          </a:xfrm>
        </p:spPr>
        <p:txBody>
          <a:bodyPr/>
          <a:lstStyle/>
          <a:p>
            <a:r>
              <a:rPr lang="en-GB" b="1" dirty="0" smtClean="0"/>
              <a:t>Reliability:</a:t>
            </a:r>
          </a:p>
          <a:p>
            <a:pPr lvl="1"/>
            <a:r>
              <a:rPr lang="en-GB" dirty="0"/>
              <a:t>the extent to which the various stages in the assessment process generate outcomes which would be replicated were the assessment repeated. </a:t>
            </a:r>
            <a:endParaRPr lang="en-GB" dirty="0"/>
          </a:p>
          <a:p>
            <a:pPr lvl="1"/>
            <a:r>
              <a:rPr lang="en-GB" dirty="0" smtClean="0"/>
              <a:t>but whilst it is </a:t>
            </a:r>
            <a:r>
              <a:rPr lang="en-GB" dirty="0"/>
              <a:t>a necessary condition of </a:t>
            </a:r>
            <a:r>
              <a:rPr lang="en-GB" b="1" dirty="0" smtClean="0"/>
              <a:t>Validity</a:t>
            </a:r>
            <a:r>
              <a:rPr lang="en-GB" dirty="0" smtClean="0"/>
              <a:t>, </a:t>
            </a:r>
            <a:r>
              <a:rPr lang="en-GB" dirty="0" smtClean="0"/>
              <a:t>a </a:t>
            </a:r>
            <a:r>
              <a:rPr lang="en-GB" dirty="0" smtClean="0"/>
              <a:t>test </a:t>
            </a:r>
            <a:r>
              <a:rPr lang="en-GB" dirty="0" smtClean="0"/>
              <a:t>could </a:t>
            </a:r>
            <a:r>
              <a:rPr lang="en-GB" dirty="0" smtClean="0"/>
              <a:t>be reliable but </a:t>
            </a:r>
            <a:r>
              <a:rPr lang="en-GB" dirty="0" smtClean="0"/>
              <a:t>not-valid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Comparability: </a:t>
            </a:r>
            <a:endParaRPr lang="en-GB" dirty="0"/>
          </a:p>
          <a:p>
            <a:pPr lvl="1"/>
            <a:r>
              <a:rPr lang="en-GB" dirty="0" smtClean="0"/>
              <a:t>when we </a:t>
            </a:r>
            <a:r>
              <a:rPr lang="en-GB" dirty="0"/>
              <a:t>wish to be able to claim that results from </a:t>
            </a:r>
            <a:r>
              <a:rPr lang="en-GB" b="1" dirty="0"/>
              <a:t>different qualifications </a:t>
            </a:r>
            <a:r>
              <a:rPr lang="en-GB" dirty="0"/>
              <a:t>can be used </a:t>
            </a:r>
            <a:r>
              <a:rPr lang="en-GB" dirty="0" smtClean="0"/>
              <a:t>interchangeably,</a:t>
            </a:r>
          </a:p>
          <a:p>
            <a:pPr lvl="1"/>
            <a:r>
              <a:rPr lang="en-GB" dirty="0" smtClean="0"/>
              <a:t>when </a:t>
            </a:r>
            <a:r>
              <a:rPr lang="en-GB" dirty="0"/>
              <a:t>we wish to be able to claim that results from the </a:t>
            </a:r>
            <a:r>
              <a:rPr lang="en-GB" b="1" dirty="0"/>
              <a:t>same qualification </a:t>
            </a:r>
            <a:r>
              <a:rPr lang="en-GB" dirty="0"/>
              <a:t>can be used interchangeably </a:t>
            </a:r>
            <a:r>
              <a:rPr lang="en-GB" b="1" dirty="0"/>
              <a:t>over time</a:t>
            </a:r>
            <a:r>
              <a:rPr lang="en-GB" dirty="0"/>
              <a:t>, </a:t>
            </a:r>
            <a:endParaRPr lang="en-GB" dirty="0"/>
          </a:p>
          <a:p>
            <a:pPr marL="323850" lvl="1" indent="0">
              <a:buNone/>
            </a:pPr>
            <a:r>
              <a:rPr lang="en-GB" dirty="0" smtClean="0"/>
              <a:t>because </a:t>
            </a:r>
            <a:r>
              <a:rPr lang="en-GB" dirty="0"/>
              <a:t>they measure (more-or-less) the same thing in (more-or-less) the same way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916832"/>
            <a:ext cx="10972800" cy="5112568"/>
          </a:xfrm>
        </p:spPr>
        <p:txBody>
          <a:bodyPr/>
          <a:lstStyle/>
          <a:p>
            <a:r>
              <a:rPr lang="en-GB" dirty="0"/>
              <a:t>Regulating End Point Assessments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Ofqual’s approach to regulation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Validity, reliability and comparability</a:t>
            </a:r>
            <a:br>
              <a:rPr lang="en-GB" dirty="0"/>
            </a:br>
            <a:endParaRPr lang="en-GB" dirty="0"/>
          </a:p>
          <a:p>
            <a:r>
              <a:rPr lang="en-GB" dirty="0"/>
              <a:t>Discussion and questions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2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question 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dirty="0" smtClean="0"/>
              <a:t>Better comparability?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17" y="0"/>
            <a:ext cx="6545379" cy="490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0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Support better comparability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16833"/>
            <a:ext cx="5386917" cy="720080"/>
          </a:xfrm>
        </p:spPr>
        <p:txBody>
          <a:bodyPr/>
          <a:lstStyle/>
          <a:p>
            <a:r>
              <a:rPr lang="en-GB" dirty="0" smtClean="0"/>
              <a:t>Multiple choice test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400" dirty="0" smtClean="0"/>
              <a:t>Oppose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720081"/>
          </a:xfrm>
        </p:spPr>
        <p:txBody>
          <a:bodyPr/>
          <a:lstStyle/>
          <a:p>
            <a:r>
              <a:rPr lang="en-GB" dirty="0" smtClean="0"/>
              <a:t>Learner interview - unstructured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090318" cy="574675"/>
          </a:xfrm>
        </p:spPr>
        <p:txBody>
          <a:bodyPr/>
          <a:lstStyle/>
          <a:p>
            <a:r>
              <a:rPr lang="en-GB" sz="2400" dirty="0" smtClean="0"/>
              <a:t>Assessment methods that make for better comparability – discussion?</a:t>
            </a:r>
            <a:endParaRPr lang="en-GB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599" y="2782165"/>
            <a:ext cx="538691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dirty="0" smtClean="0"/>
              <a:t>Structured interviews</a:t>
            </a:r>
          </a:p>
          <a:p>
            <a:r>
              <a:rPr lang="en-GB" dirty="0" smtClean="0"/>
              <a:t>Closed response questions</a:t>
            </a:r>
          </a:p>
          <a:p>
            <a:r>
              <a:rPr lang="en-GB" dirty="0" smtClean="0"/>
              <a:t>Non-compensatory – skills’ competency tests</a:t>
            </a:r>
          </a:p>
          <a:p>
            <a:r>
              <a:rPr lang="en-GB" dirty="0" smtClean="0"/>
              <a:t>Fewer assessment opportunities</a:t>
            </a:r>
          </a:p>
          <a:p>
            <a:r>
              <a:rPr lang="en-GB" dirty="0" smtClean="0"/>
              <a:t>Fixed balance between knowledge recall &amp; understanding – structure</a:t>
            </a:r>
          </a:p>
          <a:p>
            <a:r>
              <a:rPr lang="en-GB" dirty="0"/>
              <a:t>Criterion-referenced assessment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kern="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193373" y="2782165"/>
            <a:ext cx="5389033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2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kern="0" dirty="0" smtClean="0"/>
              <a:t>Learner selected projects</a:t>
            </a:r>
          </a:p>
          <a:p>
            <a:r>
              <a:rPr lang="en-GB" kern="0" dirty="0" smtClean="0"/>
              <a:t>On-demand assessment</a:t>
            </a:r>
          </a:p>
          <a:p>
            <a:r>
              <a:rPr lang="en-GB" kern="0" dirty="0" smtClean="0"/>
              <a:t>Open response</a:t>
            </a:r>
          </a:p>
          <a:p>
            <a:r>
              <a:rPr lang="en-GB" kern="0" dirty="0" smtClean="0"/>
              <a:t>Compensatory marking</a:t>
            </a:r>
          </a:p>
          <a:p>
            <a:r>
              <a:rPr lang="en-GB" kern="0" dirty="0" smtClean="0"/>
              <a:t>Variable balance between knowledge recall &amp; testing understanding – variety</a:t>
            </a:r>
          </a:p>
          <a:p>
            <a:r>
              <a:rPr lang="en-GB" kern="0" dirty="0"/>
              <a:t>Norm-referenced assessment</a:t>
            </a:r>
          </a:p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592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090318" cy="574675"/>
          </a:xfrm>
        </p:spPr>
        <p:txBody>
          <a:bodyPr/>
          <a:lstStyle/>
          <a:p>
            <a:r>
              <a:rPr lang="en-GB" sz="2400" dirty="0" smtClean="0"/>
              <a:t>The right balance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36" y="1802432"/>
            <a:ext cx="9301806" cy="46509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736" y="1340768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Skills tested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8972" y="1350958"/>
            <a:ext cx="48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Comparability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Regulating EPAs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052736"/>
            <a:ext cx="10154214" cy="5112568"/>
          </a:xfrm>
        </p:spPr>
        <p:txBody>
          <a:bodyPr/>
          <a:lstStyle/>
          <a:p>
            <a:r>
              <a:rPr lang="en-GB" dirty="0" smtClean="0"/>
              <a:t>EPA design </a:t>
            </a:r>
          </a:p>
          <a:p>
            <a:pPr lvl="1"/>
            <a:r>
              <a:rPr lang="en-GB" dirty="0" smtClean="0"/>
              <a:t>links to Assessment Plan</a:t>
            </a:r>
          </a:p>
          <a:p>
            <a:pPr lvl="1"/>
            <a:r>
              <a:rPr lang="en-GB" dirty="0" smtClean="0"/>
              <a:t>validity of assessment</a:t>
            </a:r>
          </a:p>
          <a:p>
            <a:pPr lvl="1"/>
            <a:r>
              <a:rPr lang="en-GB" dirty="0" smtClean="0"/>
              <a:t>reliability of assessment</a:t>
            </a:r>
          </a:p>
          <a:p>
            <a:pPr lvl="1"/>
            <a:r>
              <a:rPr lang="en-GB" dirty="0" smtClean="0"/>
              <a:t>ability to compare ~ over time, between EPAs, with other qualifications</a:t>
            </a:r>
          </a:p>
          <a:p>
            <a:r>
              <a:rPr lang="en-GB" sz="2400" dirty="0" smtClean="0">
                <a:ea typeface="+mn-ea"/>
                <a:cs typeface="+mn-cs"/>
              </a:rPr>
              <a:t>Up-front criteria - </a:t>
            </a:r>
            <a:r>
              <a:rPr lang="en-GB" dirty="0" smtClean="0"/>
              <a:t>EPA specific rules?</a:t>
            </a:r>
          </a:p>
          <a:p>
            <a:r>
              <a:rPr lang="en-GB" sz="2400" dirty="0" smtClean="0">
                <a:ea typeface="+mn-ea"/>
                <a:cs typeface="+mn-cs"/>
              </a:rPr>
              <a:t>EPA Guidance?</a:t>
            </a:r>
          </a:p>
          <a:p>
            <a:r>
              <a:rPr lang="en-GB" dirty="0" smtClean="0"/>
              <a:t>Expectations of Apprenticeship Assessment Organisations:</a:t>
            </a:r>
          </a:p>
          <a:p>
            <a:pPr lvl="1"/>
            <a:r>
              <a:rPr lang="en-GB" dirty="0"/>
              <a:t>working </a:t>
            </a:r>
            <a:r>
              <a:rPr lang="en-GB" dirty="0" smtClean="0"/>
              <a:t>together – comparability</a:t>
            </a:r>
          </a:p>
          <a:p>
            <a:pPr lvl="1"/>
            <a:r>
              <a:rPr lang="en-GB" dirty="0" smtClean="0"/>
              <a:t>working to keep EPAs current</a:t>
            </a:r>
          </a:p>
          <a:p>
            <a:pPr lvl="1"/>
            <a:r>
              <a:rPr lang="en-GB" dirty="0" smtClean="0"/>
              <a:t>responding to employer, apprentice feedback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omparability role for Ofqual – supervisory regime?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questions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844824"/>
            <a:ext cx="4691998" cy="30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points to provide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62" y="1124744"/>
            <a:ext cx="10226228" cy="5112568"/>
          </a:xfrm>
        </p:spPr>
        <p:txBody>
          <a:bodyPr/>
          <a:lstStyle/>
          <a:p>
            <a:r>
              <a:rPr lang="en-GB" dirty="0" smtClean="0"/>
              <a:t>Assessments:</a:t>
            </a:r>
          </a:p>
          <a:p>
            <a:pPr lvl="1"/>
            <a:r>
              <a:rPr lang="en-GB" dirty="0" smtClean="0"/>
              <a:t>whether </a:t>
            </a:r>
            <a:r>
              <a:rPr lang="en-GB" dirty="0"/>
              <a:t>for a qualification or an end-point assessment, </a:t>
            </a:r>
            <a:r>
              <a:rPr lang="en-GB" dirty="0" smtClean="0"/>
              <a:t>are small </a:t>
            </a:r>
            <a:r>
              <a:rPr lang="en-GB" dirty="0"/>
              <a:t>but important </a:t>
            </a:r>
            <a:r>
              <a:rPr lang="en-GB" dirty="0" smtClean="0"/>
              <a:t>parts </a:t>
            </a:r>
            <a:r>
              <a:rPr lang="en-GB" dirty="0"/>
              <a:t>of </a:t>
            </a:r>
            <a:r>
              <a:rPr lang="en-GB" dirty="0" smtClean="0"/>
              <a:t>apprenticeships</a:t>
            </a:r>
          </a:p>
          <a:p>
            <a:pPr lvl="1"/>
            <a:r>
              <a:rPr lang="en-GB" dirty="0" smtClean="0"/>
              <a:t>need </a:t>
            </a:r>
            <a:r>
              <a:rPr lang="en-GB" dirty="0"/>
              <a:t>to be </a:t>
            </a:r>
            <a:r>
              <a:rPr lang="en-GB" dirty="0" smtClean="0"/>
              <a:t>‘trustworthy’ </a:t>
            </a:r>
            <a:r>
              <a:rPr lang="en-GB" dirty="0"/>
              <a:t>- employers need to be confident they accurately test achievement of the </a:t>
            </a:r>
            <a:r>
              <a:rPr lang="en-GB" dirty="0" smtClean="0"/>
              <a:t>standard</a:t>
            </a:r>
          </a:p>
          <a:p>
            <a:pPr lvl="1"/>
            <a:r>
              <a:rPr lang="en-GB" dirty="0" smtClean="0"/>
              <a:t>needs </a:t>
            </a:r>
            <a:r>
              <a:rPr lang="en-GB" dirty="0"/>
              <a:t>to be well designed </a:t>
            </a:r>
            <a:r>
              <a:rPr lang="en-GB" b="1" dirty="0"/>
              <a:t>and</a:t>
            </a:r>
            <a:r>
              <a:rPr lang="en-GB" dirty="0"/>
              <a:t> the ongoing delivery systems need to be right, which require assessment </a:t>
            </a:r>
            <a:r>
              <a:rPr lang="en-GB" dirty="0" smtClean="0"/>
              <a:t>expertise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With </a:t>
            </a:r>
            <a:r>
              <a:rPr lang="en-GB" dirty="0"/>
              <a:t>a market in assessment providers, there is a risk that standards will be </a:t>
            </a:r>
            <a:r>
              <a:rPr lang="en-GB" dirty="0" smtClean="0"/>
              <a:t>compromised - </a:t>
            </a:r>
            <a:r>
              <a:rPr lang="en-GB" dirty="0"/>
              <a:t>so there needs to be oversight of assessment providers</a:t>
            </a:r>
          </a:p>
          <a:p>
            <a:r>
              <a:rPr lang="en-GB" dirty="0" smtClean="0"/>
              <a:t>Ofqual </a:t>
            </a:r>
            <a:r>
              <a:rPr lang="en-GB" dirty="0"/>
              <a:t>has agreed to play a role in the reforms of apprenticeships to help make sure they are of high quality</a:t>
            </a:r>
          </a:p>
        </p:txBody>
      </p:sp>
    </p:spTree>
    <p:extLst>
      <p:ext uri="{BB962C8B-B14F-4D97-AF65-F5344CB8AC3E}">
        <p14:creationId xmlns:p14="http://schemas.microsoft.com/office/powerpoint/2010/main" val="14793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… getting to know you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26" y="1268760"/>
            <a:ext cx="521846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2300" y="1268760"/>
            <a:ext cx="50416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0558F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kern="0" dirty="0" smtClean="0"/>
              <a:t>Stakeholders – an interest in Apprenticeship developments, but no direct delivery?</a:t>
            </a:r>
            <a:br>
              <a:rPr lang="en-GB" kern="0" dirty="0" smtClean="0"/>
            </a:br>
            <a:endParaRPr lang="en-GB" kern="0" dirty="0" smtClean="0"/>
          </a:p>
          <a:p>
            <a:r>
              <a:rPr lang="en-GB" kern="0" dirty="0" smtClean="0"/>
              <a:t>Employers – involved or considering involvement in Apprenticeships?</a:t>
            </a:r>
            <a:br>
              <a:rPr lang="en-GB" kern="0" dirty="0" smtClean="0"/>
            </a:br>
            <a:endParaRPr lang="en-GB" kern="0" dirty="0" smtClean="0"/>
          </a:p>
          <a:p>
            <a:r>
              <a:rPr lang="en-GB" kern="0" dirty="0" smtClean="0"/>
              <a:t>Providers – colleges, training providers; involved in </a:t>
            </a:r>
            <a:r>
              <a:rPr lang="en-GB" kern="0" dirty="0"/>
              <a:t>or </a:t>
            </a:r>
            <a:r>
              <a:rPr lang="en-GB" kern="0" dirty="0" smtClean="0"/>
              <a:t>considering </a:t>
            </a:r>
            <a:r>
              <a:rPr lang="en-GB" kern="0" dirty="0"/>
              <a:t>involvement in delivery of Apprenticeships?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0586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REGULATING END POINT ASSESSMENTS</a:t>
            </a:r>
          </a:p>
        </p:txBody>
      </p:sp>
    </p:spTree>
    <p:extLst>
      <p:ext uri="{BB962C8B-B14F-4D97-AF65-F5344CB8AC3E}">
        <p14:creationId xmlns:p14="http://schemas.microsoft.com/office/powerpoint/2010/main" val="2709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Quality assurance options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6" y="1268760"/>
            <a:ext cx="3065200" cy="435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95800" y="979493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>
              <a:solidFill>
                <a:srgbClr val="000000"/>
              </a:solidFill>
            </a:endParaRPr>
          </a:p>
          <a:p>
            <a:r>
              <a:rPr lang="en-GB" sz="2400" i="1" dirty="0" smtClean="0">
                <a:solidFill>
                  <a:srgbClr val="000000"/>
                </a:solidFill>
              </a:rPr>
              <a:t>‘You </a:t>
            </a:r>
            <a:r>
              <a:rPr lang="en-GB" sz="2400" i="1" dirty="0">
                <a:solidFill>
                  <a:srgbClr val="000000"/>
                </a:solidFill>
              </a:rPr>
              <a:t>could propose your own </a:t>
            </a:r>
            <a:r>
              <a:rPr lang="en-GB" sz="2400" i="1" dirty="0" smtClean="0">
                <a:solidFill>
                  <a:srgbClr val="000000"/>
                </a:solidFill>
              </a:rPr>
              <a:t>approach, in </a:t>
            </a:r>
            <a:r>
              <a:rPr lang="en-GB" sz="2400" i="1" dirty="0">
                <a:solidFill>
                  <a:srgbClr val="000000"/>
                </a:solidFill>
              </a:rPr>
              <a:t>line with our quality assurance </a:t>
            </a:r>
            <a:r>
              <a:rPr lang="en-GB" sz="2400" i="1" dirty="0" smtClean="0">
                <a:solidFill>
                  <a:srgbClr val="000000"/>
                </a:solidFill>
              </a:rPr>
              <a:t>principles’ </a:t>
            </a: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5800" y="2692941"/>
            <a:ext cx="63367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>
              <a:solidFill>
                <a:srgbClr val="000000"/>
              </a:solidFill>
            </a:endParaRPr>
          </a:p>
          <a:p>
            <a:r>
              <a:rPr lang="en-GB" sz="2400" i="1" dirty="0" smtClean="0">
                <a:solidFill>
                  <a:srgbClr val="000000"/>
                </a:solidFill>
              </a:rPr>
              <a:t>‘</a:t>
            </a:r>
            <a:r>
              <a:rPr lang="en-GB" sz="2400" i="1" dirty="0" smtClean="0"/>
              <a:t>You </a:t>
            </a:r>
            <a:r>
              <a:rPr lang="en-GB" sz="2400" i="1" dirty="0"/>
              <a:t>could ask Professional Bodies to carry out this </a:t>
            </a:r>
            <a:r>
              <a:rPr lang="en-GB" sz="2400" i="1" dirty="0" smtClean="0"/>
              <a:t>role’</a:t>
            </a:r>
            <a:r>
              <a:rPr lang="en-GB" sz="2400" i="1" dirty="0" smtClean="0">
                <a:solidFill>
                  <a:srgbClr val="000000"/>
                </a:solidFill>
              </a:rPr>
              <a:t> </a:t>
            </a: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5800" y="440638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>
              <a:solidFill>
                <a:srgbClr val="000000"/>
              </a:solidFill>
            </a:endParaRPr>
          </a:p>
          <a:p>
            <a:r>
              <a:rPr lang="en-GB" sz="2400" i="1" dirty="0" smtClean="0">
                <a:solidFill>
                  <a:srgbClr val="000000"/>
                </a:solidFill>
              </a:rPr>
              <a:t>‘</a:t>
            </a:r>
            <a:r>
              <a:rPr lang="en-GB" sz="2400" i="1" dirty="0" smtClean="0"/>
              <a:t>You </a:t>
            </a:r>
            <a:r>
              <a:rPr lang="en-GB" sz="2400" i="1" dirty="0"/>
              <a:t>could ask Ofqual to oversee your external quality assurance by regulating your </a:t>
            </a:r>
            <a:r>
              <a:rPr lang="en-GB" sz="2400" i="1" dirty="0" smtClean="0"/>
              <a:t>End Point Assessment (EPA)’</a:t>
            </a:r>
            <a:r>
              <a:rPr lang="en-GB" sz="2400" i="1" dirty="0" smtClean="0">
                <a:solidFill>
                  <a:srgbClr val="000000"/>
                </a:solidFill>
              </a:rPr>
              <a:t> 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Regulating End Point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124744"/>
            <a:ext cx="10154220" cy="5112568"/>
          </a:xfrm>
        </p:spPr>
        <p:txBody>
          <a:bodyPr/>
          <a:lstStyle/>
          <a:p>
            <a:r>
              <a:rPr lang="en-GB" dirty="0" smtClean="0"/>
              <a:t>Trailblazer group needs </a:t>
            </a:r>
            <a:r>
              <a:rPr lang="en-GB" dirty="0"/>
              <a:t>to confirm </a:t>
            </a:r>
            <a:r>
              <a:rPr lang="en-GB" dirty="0" smtClean="0"/>
              <a:t>that it has </a:t>
            </a:r>
            <a:r>
              <a:rPr lang="en-GB" dirty="0"/>
              <a:t>asked </a:t>
            </a:r>
            <a:r>
              <a:rPr lang="en-GB" dirty="0" smtClean="0"/>
              <a:t>us </a:t>
            </a:r>
            <a:r>
              <a:rPr lang="en-GB" dirty="0"/>
              <a:t>to do </a:t>
            </a:r>
            <a:r>
              <a:rPr lang="en-GB" dirty="0" smtClean="0"/>
              <a:t>this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An organisation </a:t>
            </a:r>
            <a:r>
              <a:rPr lang="en-GB" dirty="0"/>
              <a:t>wishing to offer an </a:t>
            </a:r>
            <a:r>
              <a:rPr lang="en-GB" dirty="0" smtClean="0"/>
              <a:t>Ofqual-regulated </a:t>
            </a:r>
            <a:r>
              <a:rPr lang="en-GB" dirty="0"/>
              <a:t>EPA will need to become a recognised awarding organisation (assuming it is not already recognised), by demonstrating to Ofqual that it meets our recognition </a:t>
            </a:r>
            <a:r>
              <a:rPr lang="en-GB" dirty="0" smtClean="0"/>
              <a:t>criteria 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Assessment </a:t>
            </a:r>
            <a:r>
              <a:rPr lang="en-GB" dirty="0"/>
              <a:t>organisations </a:t>
            </a:r>
            <a:r>
              <a:rPr lang="en-GB" dirty="0" smtClean="0"/>
              <a:t>would have </a:t>
            </a:r>
            <a:r>
              <a:rPr lang="en-GB" dirty="0"/>
              <a:t>to ensure that they and their EPAs could comply with Ofqual’s rules, the General Conditions of </a:t>
            </a:r>
            <a:r>
              <a:rPr lang="en-GB" dirty="0" smtClean="0"/>
              <a:t>Recognition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was a conflict between </a:t>
            </a:r>
            <a:r>
              <a:rPr lang="en-GB" dirty="0" smtClean="0"/>
              <a:t>a Trailblazer’s requirements </a:t>
            </a:r>
            <a:r>
              <a:rPr lang="en-GB" dirty="0"/>
              <a:t>and Ofqual’s, </a:t>
            </a:r>
            <a:r>
              <a:rPr lang="en-GB" dirty="0" smtClean="0"/>
              <a:t>we </a:t>
            </a:r>
            <a:r>
              <a:rPr lang="en-GB" dirty="0"/>
              <a:t>would </a:t>
            </a:r>
            <a:r>
              <a:rPr lang="en-GB" dirty="0" smtClean="0"/>
              <a:t>require </a:t>
            </a:r>
            <a:r>
              <a:rPr lang="en-GB" dirty="0"/>
              <a:t>compliance with </a:t>
            </a:r>
            <a:r>
              <a:rPr lang="en-GB" dirty="0" smtClean="0"/>
              <a:t>our Conditions </a:t>
            </a:r>
          </a:p>
        </p:txBody>
      </p:sp>
    </p:spTree>
    <p:extLst>
      <p:ext uri="{BB962C8B-B14F-4D97-AF65-F5344CB8AC3E}">
        <p14:creationId xmlns:p14="http://schemas.microsoft.com/office/powerpoint/2010/main" val="42189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352" y="836711"/>
            <a:ext cx="11089232" cy="56487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3267859" y="980728"/>
            <a:ext cx="3644236" cy="3765641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3345398" y="1130016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Apprenticeship Standard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Regulating End Point Assessments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82115" y="1011647"/>
            <a:ext cx="3196398" cy="5441689"/>
          </a:xfrm>
          <a:prstGeom prst="roundRect">
            <a:avLst/>
          </a:prstGeom>
          <a:solidFill>
            <a:srgbClr val="E6FE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2927648" y="3140968"/>
            <a:ext cx="8136904" cy="3344522"/>
          </a:xfrm>
          <a:prstGeom prst="roundRect">
            <a:avLst/>
          </a:prstGeom>
          <a:solidFill>
            <a:schemeClr val="accent6">
              <a:alpha val="50196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661078" y="1772816"/>
            <a:ext cx="282641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Assessment plan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650804" y="2963138"/>
            <a:ext cx="2826415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Qualifications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676769" y="3883687"/>
            <a:ext cx="282641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End Point Assessment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881859" y="2132856"/>
            <a:ext cx="2826415" cy="369332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Organisation A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864613" y="4060980"/>
            <a:ext cx="28264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Awarding </a:t>
            </a:r>
            <a:r>
              <a:rPr lang="en-GB" dirty="0"/>
              <a:t>organisation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864613" y="5800329"/>
            <a:ext cx="2826415" cy="369332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Awarding </a:t>
            </a:r>
            <a:r>
              <a:rPr lang="en-GB" dirty="0"/>
              <a:t>organisation 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864613" y="3315717"/>
            <a:ext cx="28264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Awarding organisation A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864613" y="4859868"/>
            <a:ext cx="28264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Awarding </a:t>
            </a:r>
            <a:r>
              <a:rPr lang="en-GB" dirty="0"/>
              <a:t>organisation 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8108032" y="26545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(Becomes recognised)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9254578" y="2502188"/>
            <a:ext cx="9774" cy="821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96811" y="5295506"/>
            <a:ext cx="284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Ofqual regulation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50241" y="112756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D9FD1"/>
                </a:solidFill>
              </a:rPr>
              <a:t>RoAAO</a:t>
            </a:r>
            <a:endParaRPr lang="en-GB" sz="2400" dirty="0">
              <a:solidFill>
                <a:srgbClr val="4D9FD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61078" y="2356099"/>
            <a:ext cx="282641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Formative assessment</a:t>
            </a:r>
            <a:endParaRPr lang="en-GB" dirty="0"/>
          </a:p>
        </p:txBody>
      </p:sp>
      <p:sp>
        <p:nvSpPr>
          <p:cNvPr id="44" name="Rounded Rectangle 43"/>
          <p:cNvSpPr/>
          <p:nvPr/>
        </p:nvSpPr>
        <p:spPr>
          <a:xfrm>
            <a:off x="775973" y="981701"/>
            <a:ext cx="2149794" cy="1857488"/>
          </a:xfrm>
          <a:prstGeom prst="roundRect">
            <a:avLst/>
          </a:prstGeom>
          <a:solidFill>
            <a:srgbClr val="D5F7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121936" y="1133842"/>
            <a:ext cx="128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Training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8168" y="1747648"/>
            <a:ext cx="1945403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RoTO (</a:t>
            </a:r>
            <a:r>
              <a:rPr lang="en-GB" dirty="0" smtClean="0">
                <a:solidFill>
                  <a:srgbClr val="000000"/>
                </a:solidFill>
              </a:rPr>
              <a:t>or an </a:t>
            </a:r>
            <a:r>
              <a:rPr lang="en-GB" dirty="0">
                <a:solidFill>
                  <a:srgbClr val="000000"/>
                </a:solidFill>
              </a:rPr>
              <a:t>approved subcontractor)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2306" y="43058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IfA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92" y="530120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(Extends recognition)</a:t>
            </a:r>
            <a:endParaRPr lang="en-GB" dirty="0"/>
          </a:p>
        </p:txBody>
      </p:sp>
      <p:cxnSp>
        <p:nvCxnSpPr>
          <p:cNvPr id="46" name="Straight Arrow Connector 45"/>
          <p:cNvCxnSpPr>
            <a:stCxn id="32" idx="0"/>
            <a:endCxn id="34" idx="2"/>
          </p:cNvCxnSpPr>
          <p:nvPr/>
        </p:nvCxnSpPr>
        <p:spPr>
          <a:xfrm flipV="1">
            <a:off x="9277821" y="5229200"/>
            <a:ext cx="0" cy="5711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Ofqual’s approach to regulation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6" y="1027329"/>
            <a:ext cx="6985868" cy="5112568"/>
          </a:xfrm>
        </p:spPr>
        <p:txBody>
          <a:bodyPr/>
          <a:lstStyle/>
          <a:p>
            <a:r>
              <a:rPr lang="en-GB" dirty="0"/>
              <a:t>Recognition </a:t>
            </a:r>
            <a:endParaRPr lang="en-GB" dirty="0" smtClean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‘If </a:t>
            </a:r>
            <a:r>
              <a:rPr lang="en-GB" i="1" dirty="0"/>
              <a:t>you want us to regulate your qualifications, you have to apply to become a recognised awarding organisation - an Ofqual-approved provider - of those </a:t>
            </a:r>
            <a:r>
              <a:rPr lang="en-GB" i="1" dirty="0" smtClean="0"/>
              <a:t>qualifications’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‘We will regulate </a:t>
            </a:r>
            <a:r>
              <a:rPr lang="en-GB" i="1" dirty="0"/>
              <a:t>all your qualifications that are within the scope of your recognition. That means we expect all those qualifications to </a:t>
            </a:r>
            <a:r>
              <a:rPr lang="en-GB" i="1" dirty="0" smtClean="0"/>
              <a:t>meet our rules, </a:t>
            </a:r>
            <a:r>
              <a:rPr lang="en-GB" i="1" dirty="0"/>
              <a:t>be valid and fit for purpose’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979493"/>
            <a:ext cx="3702733" cy="52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f5ba20d766f3a4c28359fba42caf757fe9d4"/>
</p:tagLst>
</file>

<file path=ppt/theme/theme1.xml><?xml version="1.0" encoding="utf-8"?>
<a:theme xmlns:a="http://schemas.openxmlformats.org/drawingml/2006/main" name="1_Ofqual vocational qualifications">
  <a:themeElements>
    <a:clrScheme name="Custom 3">
      <a:dk1>
        <a:srgbClr val="000000"/>
      </a:dk1>
      <a:lt1>
        <a:srgbClr val="FFFFFF"/>
      </a:lt1>
      <a:dk2>
        <a:srgbClr val="A0558F"/>
      </a:dk2>
      <a:lt2>
        <a:srgbClr val="65696E"/>
      </a:lt2>
      <a:accent1>
        <a:srgbClr val="65696E"/>
      </a:accent1>
      <a:accent2>
        <a:srgbClr val="A0558F"/>
      </a:accent2>
      <a:accent3>
        <a:srgbClr val="FFFFFF"/>
      </a:accent3>
      <a:accent4>
        <a:srgbClr val="000000"/>
      </a:accent4>
      <a:accent5>
        <a:srgbClr val="B8B9BA"/>
      </a:accent5>
      <a:accent6>
        <a:srgbClr val="AA77B3"/>
      </a:accent6>
      <a:hlink>
        <a:srgbClr val="5D376F"/>
      </a:hlink>
      <a:folHlink>
        <a:srgbClr val="5D376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Q powerpoint template" id="{15BA9DDF-C75A-46A9-8196-C0D5445AC866}" vid="{ADE73056-02A1-49DE-86A3-6C5BE89FEF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4FD12CC-BE13-4DB2-97FB-1B4804DD32B4}">
  <ds:schemaRefs>
    <ds:schemaRef ds:uri="http://purl.org/dc/dcmitype/"/>
    <ds:schemaRef ds:uri="45150501-b37d-4b37-b0a0-512a8dbac82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VQ powerpoint template</Template>
  <TotalTime>611</TotalTime>
  <Words>766</Words>
  <Application>Microsoft Office PowerPoint</Application>
  <PresentationFormat>Widescreen</PresentationFormat>
  <Paragraphs>150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Courier New</vt:lpstr>
      <vt:lpstr>Wingdings</vt:lpstr>
      <vt:lpstr>Wingdings 2</vt:lpstr>
      <vt:lpstr>1_Ofqual vocational qualifications</vt:lpstr>
      <vt:lpstr>What makes for good standards in Apprenticeships?</vt:lpstr>
      <vt:lpstr>Contents</vt:lpstr>
      <vt:lpstr>Some points to provide context</vt:lpstr>
      <vt:lpstr>Audience … getting to know you</vt:lpstr>
      <vt:lpstr>REGULATING END POINT ASSESSMENTS</vt:lpstr>
      <vt:lpstr>Quality assurance options</vt:lpstr>
      <vt:lpstr>Regulating End Point Assessments</vt:lpstr>
      <vt:lpstr>Regulating End Point Assessments</vt:lpstr>
      <vt:lpstr>Ofqual’s approach to regulation </vt:lpstr>
      <vt:lpstr>Ofqual’s approach to regulation </vt:lpstr>
      <vt:lpstr>Ofqual’s approach to regulation </vt:lpstr>
      <vt:lpstr>Ofqual’s approach to regulation </vt:lpstr>
      <vt:lpstr>Validity, Reliability and comparability</vt:lpstr>
      <vt:lpstr>What makes a qualification sufficiently valid?</vt:lpstr>
      <vt:lpstr>Validity</vt:lpstr>
      <vt:lpstr>The ideal …</vt:lpstr>
      <vt:lpstr>A question …</vt:lpstr>
      <vt:lpstr>Acceptable ‘trade offs and compromises’ – discussion?</vt:lpstr>
      <vt:lpstr>Reliability and Comparability</vt:lpstr>
      <vt:lpstr>A question …</vt:lpstr>
      <vt:lpstr>Assessment methods that make for better comparability – discussion?</vt:lpstr>
      <vt:lpstr>The right balance</vt:lpstr>
      <vt:lpstr>Regulating EPAs …</vt:lpstr>
      <vt:lpstr>Discussion and questions </vt:lpstr>
    </vt:vector>
  </TitlesOfParts>
  <Company>Ofqual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VQ directorate template</dc:title>
  <dc:creator>Bryan Horne</dc:creator>
  <cp:keywords/>
  <cp:lastModifiedBy>Bryan Horne</cp:lastModifiedBy>
  <cp:revision>61</cp:revision>
  <cp:lastPrinted>2016-02-26T14:39:22Z</cp:lastPrinted>
  <dcterms:created xsi:type="dcterms:W3CDTF">2016-02-23T10:17:26Z</dcterms:created>
  <dcterms:modified xsi:type="dcterms:W3CDTF">2016-03-14T09:39:16Z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