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4" r:id="rId9"/>
    <p:sldId id="265" r:id="rId10"/>
    <p:sldId id="266" r:id="rId11"/>
    <p:sldId id="268" r:id="rId12"/>
    <p:sldId id="279" r:id="rId13"/>
    <p:sldId id="280" r:id="rId14"/>
    <p:sldId id="285" r:id="rId15"/>
    <p:sldId id="286" r:id="rId16"/>
    <p:sldId id="277" r:id="rId17"/>
    <p:sldId id="271" r:id="rId18"/>
    <p:sldId id="272" r:id="rId19"/>
    <p:sldId id="276" r:id="rId20"/>
    <p:sldId id="281" r:id="rId21"/>
    <p:sldId id="282"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7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86434" autoAdjust="0"/>
  </p:normalViewPr>
  <p:slideViewPr>
    <p:cSldViewPr snapToGrid="0">
      <p:cViewPr varScale="1">
        <p:scale>
          <a:sx n="60" d="100"/>
          <a:sy n="60" d="100"/>
        </p:scale>
        <p:origin x="806" y="48"/>
      </p:cViewPr>
      <p:guideLst>
        <p:guide orient="horz"/>
        <p:guide pos="3791"/>
      </p:guideLst>
    </p:cSldViewPr>
  </p:slideViewPr>
  <p:outlineViewPr>
    <p:cViewPr>
      <p:scale>
        <a:sx n="33" d="100"/>
        <a:sy n="33" d="100"/>
      </p:scale>
      <p:origin x="0" y="-12336"/>
    </p:cViewPr>
  </p:outlineViewPr>
  <p:notesTextViewPr>
    <p:cViewPr>
      <p:scale>
        <a:sx n="1" d="1"/>
        <a:sy n="1" d="1"/>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image" Target="../media/image12.png"/></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xlsx"/><Relationship Id="rId1" Type="http://schemas.openxmlformats.org/officeDocument/2006/relationships/image" Target="../media/image14.png"/></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12927864590511"/>
          <c:y val="1.9898626837052198E-2"/>
          <c:w val="0.459935944002205"/>
          <c:h val="0.94898419342238927"/>
        </c:manualLayout>
      </c:layout>
      <c:barChart>
        <c:barDir val="bar"/>
        <c:grouping val="clustered"/>
        <c:varyColors val="0"/>
        <c:ser>
          <c:idx val="0"/>
          <c:order val="0"/>
          <c:tx>
            <c:strRef>
              <c:f>Sheet1!$B$1</c:f>
              <c:strCache>
                <c:ptCount val="1"/>
                <c:pt idx="0">
                  <c:v>Series 1</c:v>
                </c:pt>
              </c:strCache>
            </c:strRef>
          </c:tx>
          <c:spPr>
            <a:blipFill>
              <a:blip xmlns:r="http://schemas.openxmlformats.org/officeDocument/2006/relationships" r:embed="rId1"/>
              <a:stretch>
                <a:fillRect/>
              </a:stretch>
            </a:blipFill>
          </c:spPr>
          <c:invertIfNegative val="0"/>
          <c:pictureOptions>
            <c:pictureFormat val="stack"/>
          </c:pictureOptions>
          <c:dLbls>
            <c:numFmt formatCode="#,##0" sourceLinked="0"/>
            <c:spPr>
              <a:noFill/>
              <a:ln>
                <a:noFill/>
              </a:ln>
              <a:effectLst/>
            </c:spPr>
            <c:txPr>
              <a:bodyPr/>
              <a:lstStyle/>
              <a:p>
                <a:pPr>
                  <a:defRPr sz="16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Libraries, archives, museums</c:v>
                </c:pt>
                <c:pt idx="1">
                  <c:v>Creative arts &amp; entertainment</c:v>
                </c:pt>
                <c:pt idx="2">
                  <c:v>Other prof., scientific &amp; technical activities</c:v>
                </c:pt>
                <c:pt idx="3">
                  <c:v>Advertising and market research</c:v>
                </c:pt>
                <c:pt idx="4">
                  <c:v>Programming &amp; broadcasting</c:v>
                </c:pt>
                <c:pt idx="5">
                  <c:v>Motion pictures &amp; music</c:v>
                </c:pt>
                <c:pt idx="6">
                  <c:v>Publishing</c:v>
                </c:pt>
                <c:pt idx="8">
                  <c:v>Repair of computers &amp; other goods</c:v>
                </c:pt>
                <c:pt idx="9">
                  <c:v>Information service activities</c:v>
                </c:pt>
                <c:pt idx="10">
                  <c:v>Computer prog., consultancy &amp; related activities</c:v>
                </c:pt>
                <c:pt idx="11">
                  <c:v>Telecommunications</c:v>
                </c:pt>
              </c:strCache>
            </c:strRef>
          </c:cat>
          <c:val>
            <c:numRef>
              <c:f>Sheet1!$B$2:$B$13</c:f>
              <c:numCache>
                <c:formatCode>#,##0</c:formatCode>
                <c:ptCount val="12"/>
                <c:pt idx="0">
                  <c:v>112000</c:v>
                </c:pt>
                <c:pt idx="1">
                  <c:v>187000</c:v>
                </c:pt>
                <c:pt idx="2">
                  <c:v>268000</c:v>
                </c:pt>
                <c:pt idx="3">
                  <c:v>198000</c:v>
                </c:pt>
                <c:pt idx="4">
                  <c:v>40000</c:v>
                </c:pt>
                <c:pt idx="5">
                  <c:v>136000</c:v>
                </c:pt>
                <c:pt idx="6" formatCode="_-* #,##0_-;\-* #,##0_-;_-* &quot;-&quot;??_-;_-@_-">
                  <c:v>176000</c:v>
                </c:pt>
                <c:pt idx="8">
                  <c:v>89000</c:v>
                </c:pt>
                <c:pt idx="9">
                  <c:v>57000</c:v>
                </c:pt>
                <c:pt idx="10">
                  <c:v>651000</c:v>
                </c:pt>
                <c:pt idx="11">
                  <c:v>206000</c:v>
                </c:pt>
              </c:numCache>
            </c:numRef>
          </c:val>
        </c:ser>
        <c:dLbls>
          <c:showLegendKey val="0"/>
          <c:showVal val="0"/>
          <c:showCatName val="0"/>
          <c:showSerName val="0"/>
          <c:showPercent val="0"/>
          <c:showBubbleSize val="0"/>
        </c:dLbls>
        <c:gapWidth val="72"/>
        <c:axId val="160004400"/>
        <c:axId val="292578016"/>
      </c:barChart>
      <c:catAx>
        <c:axId val="160004400"/>
        <c:scaling>
          <c:orientation val="minMax"/>
        </c:scaling>
        <c:delete val="0"/>
        <c:axPos val="l"/>
        <c:numFmt formatCode="General" sourceLinked="0"/>
        <c:majorTickMark val="out"/>
        <c:minorTickMark val="none"/>
        <c:tickLblPos val="nextTo"/>
        <c:spPr>
          <a:ln>
            <a:noFill/>
          </a:ln>
        </c:spPr>
        <c:txPr>
          <a:bodyPr/>
          <a:lstStyle/>
          <a:p>
            <a:pPr>
              <a:defRPr sz="1600" b="1">
                <a:solidFill>
                  <a:schemeClr val="accent3"/>
                </a:solidFill>
              </a:defRPr>
            </a:pPr>
            <a:endParaRPr lang="en-US"/>
          </a:p>
        </c:txPr>
        <c:crossAx val="292578016"/>
        <c:crosses val="autoZero"/>
        <c:auto val="1"/>
        <c:lblAlgn val="ctr"/>
        <c:lblOffset val="100"/>
        <c:noMultiLvlLbl val="0"/>
      </c:catAx>
      <c:valAx>
        <c:axId val="292578016"/>
        <c:scaling>
          <c:orientation val="minMax"/>
        </c:scaling>
        <c:delete val="1"/>
        <c:axPos val="b"/>
        <c:numFmt formatCode="#,##0" sourceLinked="1"/>
        <c:majorTickMark val="out"/>
        <c:minorTickMark val="none"/>
        <c:tickLblPos val="nextTo"/>
        <c:crossAx val="160004400"/>
        <c:crosses val="autoZero"/>
        <c:crossBetween val="between"/>
      </c:valAx>
    </c:plotArea>
    <c:plotVisOnly val="1"/>
    <c:dispBlanksAs val="gap"/>
    <c:showDLblsOverMax val="0"/>
  </c:chart>
  <c:txPr>
    <a:bodyPr/>
    <a:lstStyle/>
    <a:p>
      <a:pPr>
        <a:defRPr sz="14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5199311023623"/>
          <c:y val="1.838569294289585E-2"/>
          <c:w val="0.73498781988188977"/>
          <c:h val="0.95620066988202934"/>
        </c:manualLayout>
      </c:layout>
      <c:barChart>
        <c:barDir val="bar"/>
        <c:grouping val="clustered"/>
        <c:varyColors val="0"/>
        <c:ser>
          <c:idx val="0"/>
          <c:order val="0"/>
          <c:tx>
            <c:strRef>
              <c:f>Sheet1!$B$1</c:f>
              <c:strCache>
                <c:ptCount val="1"/>
                <c:pt idx="0">
                  <c:v>Skills shortage vacancies per 100 vacancies</c:v>
                </c:pt>
              </c:strCache>
            </c:strRef>
          </c:tx>
          <c:invertIfNegative val="0"/>
          <c:dPt>
            <c:idx val="0"/>
            <c:invertIfNegative val="0"/>
            <c:bubble3D val="0"/>
            <c:spPr>
              <a:solidFill>
                <a:schemeClr val="accent2"/>
              </a:solidFill>
            </c:spPr>
          </c:dPt>
          <c:dPt>
            <c:idx val="1"/>
            <c:invertIfNegative val="0"/>
            <c:bubble3D val="0"/>
            <c:spPr>
              <a:solidFill>
                <a:schemeClr val="accent5"/>
              </a:solidFill>
            </c:spPr>
          </c:dPt>
          <c:dPt>
            <c:idx val="2"/>
            <c:invertIfNegative val="0"/>
            <c:bubble3D val="0"/>
            <c:spPr>
              <a:solidFill>
                <a:schemeClr val="accent3"/>
              </a:solidFill>
            </c:spPr>
          </c:dPt>
          <c:dLbls>
            <c:numFmt formatCode="#,##0" sourceLinked="0"/>
            <c:spPr>
              <a:noFill/>
              <a:ln>
                <a:noFill/>
              </a:ln>
              <a:effectLst/>
            </c:spPr>
            <c:txPr>
              <a:bodyPr/>
              <a:lstStyle/>
              <a:p>
                <a:pPr>
                  <a:defRPr sz="2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Digital</c:v>
                </c:pt>
                <c:pt idx="1">
                  <c:v>Creative</c:v>
                </c:pt>
                <c:pt idx="2">
                  <c:v>All sectors</c:v>
                </c:pt>
              </c:strCache>
            </c:strRef>
          </c:cat>
          <c:val>
            <c:numRef>
              <c:f>Sheet1!$B$2:$B$4</c:f>
              <c:numCache>
                <c:formatCode>General</c:formatCode>
                <c:ptCount val="3"/>
                <c:pt idx="0">
                  <c:v>28</c:v>
                </c:pt>
                <c:pt idx="1">
                  <c:v>21</c:v>
                </c:pt>
                <c:pt idx="2" formatCode="0">
                  <c:v>22</c:v>
                </c:pt>
              </c:numCache>
            </c:numRef>
          </c:val>
        </c:ser>
        <c:dLbls>
          <c:showLegendKey val="0"/>
          <c:showVal val="0"/>
          <c:showCatName val="0"/>
          <c:showSerName val="0"/>
          <c:showPercent val="0"/>
          <c:showBubbleSize val="0"/>
        </c:dLbls>
        <c:gapWidth val="30"/>
        <c:axId val="295297992"/>
        <c:axId val="295298384"/>
      </c:barChart>
      <c:catAx>
        <c:axId val="295297992"/>
        <c:scaling>
          <c:orientation val="maxMin"/>
        </c:scaling>
        <c:delete val="0"/>
        <c:axPos val="l"/>
        <c:numFmt formatCode="General" sourceLinked="0"/>
        <c:majorTickMark val="out"/>
        <c:minorTickMark val="none"/>
        <c:tickLblPos val="nextTo"/>
        <c:spPr>
          <a:ln>
            <a:noFill/>
          </a:ln>
        </c:spPr>
        <c:txPr>
          <a:bodyPr/>
          <a:lstStyle/>
          <a:p>
            <a:pPr>
              <a:defRPr sz="1400" b="1">
                <a:solidFill>
                  <a:schemeClr val="tx2"/>
                </a:solidFill>
              </a:defRPr>
            </a:pPr>
            <a:endParaRPr lang="en-US"/>
          </a:p>
        </c:txPr>
        <c:crossAx val="295298384"/>
        <c:crosses val="autoZero"/>
        <c:auto val="1"/>
        <c:lblAlgn val="ctr"/>
        <c:lblOffset val="100"/>
        <c:noMultiLvlLbl val="0"/>
      </c:catAx>
      <c:valAx>
        <c:axId val="295298384"/>
        <c:scaling>
          <c:orientation val="minMax"/>
          <c:min val="0"/>
        </c:scaling>
        <c:delete val="0"/>
        <c:axPos val="t"/>
        <c:numFmt formatCode="General" sourceLinked="1"/>
        <c:majorTickMark val="out"/>
        <c:minorTickMark val="none"/>
        <c:tickLblPos val="none"/>
        <c:spPr>
          <a:ln>
            <a:noFill/>
          </a:ln>
        </c:spPr>
        <c:crossAx val="29529799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5199311023623"/>
          <c:y val="1.838569294289585E-2"/>
          <c:w val="0.73498781988188977"/>
          <c:h val="0.95620066988202934"/>
        </c:manualLayout>
      </c:layout>
      <c:barChart>
        <c:barDir val="bar"/>
        <c:grouping val="clustered"/>
        <c:varyColors val="0"/>
        <c:ser>
          <c:idx val="0"/>
          <c:order val="0"/>
          <c:tx>
            <c:strRef>
              <c:f>Sheet1!$B$1</c:f>
              <c:strCache>
                <c:ptCount val="1"/>
                <c:pt idx="0">
                  <c:v>% of firms with SSVs reporting that advanced IT skills difficult to obtain</c:v>
                </c:pt>
              </c:strCache>
            </c:strRef>
          </c:tx>
          <c:invertIfNegative val="0"/>
          <c:dPt>
            <c:idx val="0"/>
            <c:invertIfNegative val="0"/>
            <c:bubble3D val="0"/>
            <c:spPr>
              <a:solidFill>
                <a:schemeClr val="accent2"/>
              </a:solidFill>
            </c:spPr>
          </c:dPt>
          <c:dPt>
            <c:idx val="1"/>
            <c:invertIfNegative val="0"/>
            <c:bubble3D val="0"/>
            <c:spPr>
              <a:solidFill>
                <a:schemeClr val="accent5"/>
              </a:solidFill>
            </c:spPr>
          </c:dPt>
          <c:dPt>
            <c:idx val="2"/>
            <c:invertIfNegative val="0"/>
            <c:bubble3D val="0"/>
            <c:spPr>
              <a:solidFill>
                <a:schemeClr val="accent3"/>
              </a:solidFill>
            </c:spPr>
          </c:dPt>
          <c:dLbls>
            <c:numFmt formatCode="0%" sourceLinked="0"/>
            <c:spPr>
              <a:noFill/>
              <a:ln>
                <a:noFill/>
              </a:ln>
              <a:effectLst/>
            </c:spPr>
            <c:txPr>
              <a:bodyPr/>
              <a:lstStyle/>
              <a:p>
                <a:pPr>
                  <a:defRPr sz="2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Digital</c:v>
                </c:pt>
                <c:pt idx="1">
                  <c:v>Creative</c:v>
                </c:pt>
                <c:pt idx="2">
                  <c:v>All sectors</c:v>
                </c:pt>
              </c:strCache>
            </c:strRef>
          </c:cat>
          <c:val>
            <c:numRef>
              <c:f>Sheet1!$B$2:$B$4</c:f>
              <c:numCache>
                <c:formatCode>General</c:formatCode>
                <c:ptCount val="3"/>
                <c:pt idx="0">
                  <c:v>0.66</c:v>
                </c:pt>
                <c:pt idx="1">
                  <c:v>0.28000000000000003</c:v>
                </c:pt>
                <c:pt idx="2" formatCode="0.00">
                  <c:v>0.23</c:v>
                </c:pt>
              </c:numCache>
            </c:numRef>
          </c:val>
        </c:ser>
        <c:dLbls>
          <c:showLegendKey val="0"/>
          <c:showVal val="0"/>
          <c:showCatName val="0"/>
          <c:showSerName val="0"/>
          <c:showPercent val="0"/>
          <c:showBubbleSize val="0"/>
        </c:dLbls>
        <c:gapWidth val="30"/>
        <c:axId val="295299168"/>
        <c:axId val="295299560"/>
      </c:barChart>
      <c:catAx>
        <c:axId val="295299168"/>
        <c:scaling>
          <c:orientation val="maxMin"/>
        </c:scaling>
        <c:delete val="0"/>
        <c:axPos val="l"/>
        <c:numFmt formatCode="General" sourceLinked="0"/>
        <c:majorTickMark val="out"/>
        <c:minorTickMark val="none"/>
        <c:tickLblPos val="nextTo"/>
        <c:spPr>
          <a:ln>
            <a:noFill/>
          </a:ln>
        </c:spPr>
        <c:txPr>
          <a:bodyPr/>
          <a:lstStyle/>
          <a:p>
            <a:pPr>
              <a:defRPr sz="1400" b="1">
                <a:solidFill>
                  <a:schemeClr val="tx2"/>
                </a:solidFill>
              </a:defRPr>
            </a:pPr>
            <a:endParaRPr lang="en-US"/>
          </a:p>
        </c:txPr>
        <c:crossAx val="295299560"/>
        <c:crosses val="autoZero"/>
        <c:auto val="1"/>
        <c:lblAlgn val="ctr"/>
        <c:lblOffset val="100"/>
        <c:noMultiLvlLbl val="0"/>
      </c:catAx>
      <c:valAx>
        <c:axId val="295299560"/>
        <c:scaling>
          <c:orientation val="minMax"/>
          <c:min val="0"/>
        </c:scaling>
        <c:delete val="0"/>
        <c:axPos val="t"/>
        <c:numFmt formatCode="General" sourceLinked="1"/>
        <c:majorTickMark val="out"/>
        <c:minorTickMark val="none"/>
        <c:tickLblPos val="none"/>
        <c:spPr>
          <a:ln>
            <a:noFill/>
          </a:ln>
        </c:spPr>
        <c:crossAx val="29529916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Digital and Creative</c:v>
                </c:pt>
              </c:strCache>
            </c:strRef>
          </c:tx>
          <c:spPr>
            <a:solidFill>
              <a:schemeClr val="tx2"/>
            </a:solidFill>
            <a:scene3d>
              <a:camera prst="orthographicFront"/>
              <a:lightRig rig="threePt" dir="t">
                <a:rot lat="0" lon="0" rev="1200000"/>
              </a:lightRig>
            </a:scene3d>
            <a:sp3d/>
          </c:spPr>
          <c:dPt>
            <c:idx val="0"/>
            <c:bubble3D val="0"/>
            <c:spPr>
              <a:solidFill>
                <a:schemeClr val="accent3"/>
              </a:solidFill>
              <a:ln>
                <a:noFill/>
              </a:ln>
              <a:scene3d>
                <a:camera prst="orthographicFront"/>
                <a:lightRig rig="threePt" dir="t">
                  <a:rot lat="0" lon="0" rev="1200000"/>
                </a:lightRig>
              </a:scene3d>
              <a:sp3d/>
            </c:spPr>
          </c:dPt>
          <c:dPt>
            <c:idx val="1"/>
            <c:bubble3D val="0"/>
            <c:spPr>
              <a:solidFill>
                <a:schemeClr val="tx2"/>
              </a:solidFill>
              <a:ln>
                <a:noFill/>
              </a:ln>
              <a:scene3d>
                <a:camera prst="orthographicFront"/>
                <a:lightRig rig="threePt" dir="t">
                  <a:rot lat="0" lon="0" rev="1200000"/>
                </a:lightRig>
              </a:scene3d>
              <a:sp3d/>
            </c:spPr>
          </c:dPt>
          <c:cat>
            <c:strRef>
              <c:f>Sheet1!$A$2:$A$3</c:f>
              <c:strCache>
                <c:ptCount val="2"/>
                <c:pt idx="0">
                  <c:v>Graduates</c:v>
                </c:pt>
                <c:pt idx="1">
                  <c:v>Other</c:v>
                </c:pt>
              </c:strCache>
            </c:strRef>
          </c:cat>
          <c:val>
            <c:numRef>
              <c:f>Sheet1!$B$2:$B$3</c:f>
              <c:numCache>
                <c:formatCode>General</c:formatCode>
                <c:ptCount val="2"/>
                <c:pt idx="0">
                  <c:v>48</c:v>
                </c:pt>
                <c:pt idx="1">
                  <c:v>52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All sectors</c:v>
                </c:pt>
              </c:strCache>
            </c:strRef>
          </c:tx>
          <c:spPr>
            <a:solidFill>
              <a:schemeClr val="tx2"/>
            </a:solidFill>
            <a:scene3d>
              <a:camera prst="orthographicFront"/>
              <a:lightRig rig="threePt" dir="t">
                <a:rot lat="0" lon="0" rev="1200000"/>
              </a:lightRig>
            </a:scene3d>
            <a:sp3d/>
          </c:spPr>
          <c:dPt>
            <c:idx val="0"/>
            <c:bubble3D val="0"/>
            <c:spPr>
              <a:solidFill>
                <a:schemeClr val="accent3"/>
              </a:solidFill>
              <a:ln>
                <a:noFill/>
              </a:ln>
              <a:scene3d>
                <a:camera prst="orthographicFront"/>
                <a:lightRig rig="threePt" dir="t">
                  <a:rot lat="0" lon="0" rev="1200000"/>
                </a:lightRig>
              </a:scene3d>
              <a:sp3d/>
            </c:spPr>
          </c:dPt>
          <c:dPt>
            <c:idx val="1"/>
            <c:bubble3D val="0"/>
            <c:spPr>
              <a:solidFill>
                <a:schemeClr val="tx2"/>
              </a:solidFill>
              <a:ln>
                <a:noFill/>
              </a:ln>
              <a:scene3d>
                <a:camera prst="orthographicFront"/>
                <a:lightRig rig="threePt" dir="t">
                  <a:rot lat="0" lon="0" rev="1200000"/>
                </a:lightRig>
              </a:scene3d>
              <a:sp3d/>
            </c:spPr>
          </c:dPt>
          <c:cat>
            <c:strRef>
              <c:f>Sheet1!$A$2:$A$3</c:f>
              <c:strCache>
                <c:ptCount val="2"/>
                <c:pt idx="0">
                  <c:v>Graduates</c:v>
                </c:pt>
                <c:pt idx="1">
                  <c:v>Other</c:v>
                </c:pt>
              </c:strCache>
            </c:strRef>
          </c:cat>
          <c:val>
            <c:numRef>
              <c:f>Sheet1!$B$2:$B$3</c:f>
              <c:numCache>
                <c:formatCode>General</c:formatCode>
                <c:ptCount val="2"/>
                <c:pt idx="0">
                  <c:v>29</c:v>
                </c:pt>
                <c:pt idx="1">
                  <c:v>71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75457085444763"/>
          <c:y val="1.8385732205684104E-2"/>
          <c:w val="0.74362197001509511"/>
          <c:h val="0.95620078303814238"/>
        </c:manualLayout>
      </c:layout>
      <c:barChart>
        <c:barDir val="bar"/>
        <c:grouping val="clustered"/>
        <c:varyColors val="0"/>
        <c:ser>
          <c:idx val="0"/>
          <c:order val="0"/>
          <c:tx>
            <c:strRef>
              <c:f>Sheet1!$B$1</c:f>
              <c:strCache>
                <c:ptCount val="1"/>
                <c:pt idx="0">
                  <c:v>Digital and creative</c:v>
                </c:pt>
              </c:strCache>
            </c:strRef>
          </c:tx>
          <c:invertIfNegative val="0"/>
          <c:dPt>
            <c:idx val="0"/>
            <c:invertIfNegative val="0"/>
            <c:bubble3D val="0"/>
            <c:spPr>
              <a:solidFill>
                <a:schemeClr val="accent1"/>
              </a:solidFill>
            </c:spPr>
          </c:dPt>
          <c:dPt>
            <c:idx val="1"/>
            <c:invertIfNegative val="0"/>
            <c:bubble3D val="0"/>
            <c:spPr>
              <a:solidFill>
                <a:schemeClr val="accent1"/>
              </a:solidFill>
            </c:spPr>
          </c:dPt>
          <c:dPt>
            <c:idx val="2"/>
            <c:invertIfNegative val="0"/>
            <c:bubble3D val="0"/>
            <c:spPr>
              <a:solidFill>
                <a:schemeClr val="accent3"/>
              </a:solidFill>
            </c:spPr>
          </c:dPt>
          <c:dLbls>
            <c:numFmt formatCode="0%" sourceLinked="0"/>
            <c:spPr>
              <a:noFill/>
              <a:ln>
                <a:noFill/>
              </a:ln>
              <a:effectLst/>
            </c:spPr>
            <c:txPr>
              <a:bodyPr/>
              <a:lstStyle/>
              <a:p>
                <a:pPr>
                  <a:defRPr sz="2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From university</c:v>
                </c:pt>
                <c:pt idx="1">
                  <c:v>From school or college</c:v>
                </c:pt>
              </c:strCache>
            </c:strRef>
          </c:cat>
          <c:val>
            <c:numRef>
              <c:f>Sheet1!$B$2:$B$3</c:f>
              <c:numCache>
                <c:formatCode>General</c:formatCode>
                <c:ptCount val="2"/>
                <c:pt idx="0">
                  <c:v>0.22</c:v>
                </c:pt>
                <c:pt idx="1">
                  <c:v>0.16</c:v>
                </c:pt>
              </c:numCache>
            </c:numRef>
          </c:val>
        </c:ser>
        <c:ser>
          <c:idx val="1"/>
          <c:order val="1"/>
          <c:tx>
            <c:strRef>
              <c:f>Sheet1!$C$1</c:f>
              <c:strCache>
                <c:ptCount val="1"/>
                <c:pt idx="0">
                  <c:v>All sectors</c:v>
                </c:pt>
              </c:strCache>
            </c:strRef>
          </c:tx>
          <c:spPr>
            <a:solidFill>
              <a:schemeClr val="accent3"/>
            </a:solidFill>
          </c:spPr>
          <c:invertIfNegative val="0"/>
          <c:dLbls>
            <c:numFmt formatCode="0%" sourceLinked="0"/>
            <c:spPr>
              <a:noFill/>
              <a:ln>
                <a:noFill/>
              </a:ln>
              <a:effectLst/>
            </c:spPr>
            <c:txPr>
              <a:bodyPr/>
              <a:lstStyle/>
              <a:p>
                <a:pPr>
                  <a:defRPr sz="2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From university</c:v>
                </c:pt>
                <c:pt idx="1">
                  <c:v>From school or college</c:v>
                </c:pt>
              </c:strCache>
            </c:strRef>
          </c:cat>
          <c:val>
            <c:numRef>
              <c:f>Sheet1!$C$2:$C$3</c:f>
              <c:numCache>
                <c:formatCode>General</c:formatCode>
                <c:ptCount val="2"/>
                <c:pt idx="0">
                  <c:v>0.14000000000000001</c:v>
                </c:pt>
                <c:pt idx="1">
                  <c:v>0.3</c:v>
                </c:pt>
              </c:numCache>
            </c:numRef>
          </c:val>
        </c:ser>
        <c:dLbls>
          <c:showLegendKey val="0"/>
          <c:showVal val="0"/>
          <c:showCatName val="0"/>
          <c:showSerName val="0"/>
          <c:showPercent val="0"/>
          <c:showBubbleSize val="0"/>
        </c:dLbls>
        <c:gapWidth val="100"/>
        <c:overlap val="-12"/>
        <c:axId val="293393112"/>
        <c:axId val="293393504"/>
      </c:barChart>
      <c:catAx>
        <c:axId val="293393112"/>
        <c:scaling>
          <c:orientation val="maxMin"/>
        </c:scaling>
        <c:delete val="0"/>
        <c:axPos val="l"/>
        <c:numFmt formatCode="General" sourceLinked="0"/>
        <c:majorTickMark val="out"/>
        <c:minorTickMark val="none"/>
        <c:tickLblPos val="nextTo"/>
        <c:spPr>
          <a:ln>
            <a:noFill/>
          </a:ln>
        </c:spPr>
        <c:txPr>
          <a:bodyPr/>
          <a:lstStyle/>
          <a:p>
            <a:pPr>
              <a:defRPr sz="1400" b="1">
                <a:solidFill>
                  <a:schemeClr val="tx2"/>
                </a:solidFill>
              </a:defRPr>
            </a:pPr>
            <a:endParaRPr lang="en-US"/>
          </a:p>
        </c:txPr>
        <c:crossAx val="293393504"/>
        <c:crosses val="autoZero"/>
        <c:auto val="1"/>
        <c:lblAlgn val="ctr"/>
        <c:lblOffset val="100"/>
        <c:noMultiLvlLbl val="0"/>
      </c:catAx>
      <c:valAx>
        <c:axId val="293393504"/>
        <c:scaling>
          <c:orientation val="minMax"/>
          <c:min val="0"/>
        </c:scaling>
        <c:delete val="0"/>
        <c:axPos val="t"/>
        <c:numFmt formatCode="General" sourceLinked="1"/>
        <c:majorTickMark val="out"/>
        <c:minorTickMark val="none"/>
        <c:tickLblPos val="none"/>
        <c:spPr>
          <a:ln>
            <a:noFill/>
          </a:ln>
        </c:spPr>
        <c:crossAx val="293393112"/>
        <c:crosses val="autoZero"/>
        <c:crossBetween val="between"/>
      </c:valAx>
    </c:plotArea>
    <c:legend>
      <c:legendPos val="r"/>
      <c:layout>
        <c:manualLayout>
          <c:xMode val="edge"/>
          <c:yMode val="edge"/>
          <c:x val="0.53494499218858882"/>
          <c:y val="0.34055226228734975"/>
          <c:w val="0.34196737724656201"/>
          <c:h val="0.25321399646457798"/>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dLbl>
              <c:idx val="0"/>
              <c:layout/>
              <c:numFmt formatCode="#,##0" sourceLinked="0"/>
              <c:spPr/>
              <c:txPr>
                <a:bodyPr/>
                <a:lstStyle/>
                <a:p>
                  <a:pPr>
                    <a:defRPr>
                      <a:solidFill>
                        <a:schemeClr val="tx2"/>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Process, plant &amp; machine operatives</c:v>
                </c:pt>
                <c:pt idx="1">
                  <c:v>Elementary occupations</c:v>
                </c:pt>
                <c:pt idx="2">
                  <c:v>Skilled trades</c:v>
                </c:pt>
                <c:pt idx="3">
                  <c:v>Caring, leisure &amp; other service occs.</c:v>
                </c:pt>
                <c:pt idx="4">
                  <c:v>Sales &amp; customer service</c:v>
                </c:pt>
                <c:pt idx="5">
                  <c:v>Administrative &amp; secretarial</c:v>
                </c:pt>
                <c:pt idx="6">
                  <c:v>Managers, directors &amp; senior officials</c:v>
                </c:pt>
                <c:pt idx="7">
                  <c:v>Associate prof. &amp; technical occs.</c:v>
                </c:pt>
                <c:pt idx="8">
                  <c:v>Professional</c:v>
                </c:pt>
              </c:strCache>
            </c:strRef>
          </c:cat>
          <c:val>
            <c:numRef>
              <c:f>Sheet1!$B$2:$B$10</c:f>
              <c:numCache>
                <c:formatCode>General</c:formatCode>
                <c:ptCount val="9"/>
                <c:pt idx="0">
                  <c:v>11.600284377415806</c:v>
                </c:pt>
                <c:pt idx="1">
                  <c:v>40.670582738064823</c:v>
                </c:pt>
                <c:pt idx="2">
                  <c:v>40.827075392560161</c:v>
                </c:pt>
                <c:pt idx="3">
                  <c:v>42.637405295388469</c:v>
                </c:pt>
                <c:pt idx="4">
                  <c:v>47.465842376081966</c:v>
                </c:pt>
                <c:pt idx="5">
                  <c:v>83.739663417922486</c:v>
                </c:pt>
                <c:pt idx="6">
                  <c:v>191.98442892906886</c:v>
                </c:pt>
                <c:pt idx="7">
                  <c:v>275.15296894113413</c:v>
                </c:pt>
                <c:pt idx="8">
                  <c:v>440.35779135812373</c:v>
                </c:pt>
              </c:numCache>
            </c:numRef>
          </c:val>
        </c:ser>
        <c:dLbls>
          <c:showLegendKey val="0"/>
          <c:showVal val="0"/>
          <c:showCatName val="0"/>
          <c:showSerName val="0"/>
          <c:showPercent val="0"/>
          <c:showBubbleSize val="0"/>
        </c:dLbls>
        <c:gapWidth val="44"/>
        <c:axId val="293394680"/>
        <c:axId val="293395072"/>
      </c:barChart>
      <c:catAx>
        <c:axId val="293394680"/>
        <c:scaling>
          <c:orientation val="minMax"/>
        </c:scaling>
        <c:delete val="0"/>
        <c:axPos val="l"/>
        <c:numFmt formatCode="General" sourceLinked="0"/>
        <c:majorTickMark val="out"/>
        <c:minorTickMark val="none"/>
        <c:tickLblPos val="nextTo"/>
        <c:txPr>
          <a:bodyPr/>
          <a:lstStyle/>
          <a:p>
            <a:pPr>
              <a:defRPr sz="1400">
                <a:solidFill>
                  <a:schemeClr val="tx2"/>
                </a:solidFill>
              </a:defRPr>
            </a:pPr>
            <a:endParaRPr lang="en-US"/>
          </a:p>
        </c:txPr>
        <c:crossAx val="293395072"/>
        <c:crosses val="autoZero"/>
        <c:auto val="1"/>
        <c:lblAlgn val="ctr"/>
        <c:lblOffset val="100"/>
        <c:noMultiLvlLbl val="0"/>
      </c:catAx>
      <c:valAx>
        <c:axId val="293395072"/>
        <c:scaling>
          <c:orientation val="minMax"/>
        </c:scaling>
        <c:delete val="1"/>
        <c:axPos val="b"/>
        <c:numFmt formatCode="General" sourceLinked="1"/>
        <c:majorTickMark val="none"/>
        <c:minorTickMark val="none"/>
        <c:tickLblPos val="none"/>
        <c:crossAx val="293394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5842607916673"/>
          <c:y val="1.8385732205684104E-2"/>
          <c:w val="0.6687922800778755"/>
          <c:h val="0.95620078303814238"/>
        </c:manualLayout>
      </c:layout>
      <c:barChart>
        <c:barDir val="bar"/>
        <c:grouping val="clustered"/>
        <c:varyColors val="0"/>
        <c:ser>
          <c:idx val="0"/>
          <c:order val="0"/>
          <c:tx>
            <c:strRef>
              <c:f>Sheet1!$B$1</c:f>
              <c:strCache>
                <c:ptCount val="1"/>
                <c:pt idx="0">
                  <c:v>Digital and creative</c:v>
                </c:pt>
              </c:strCache>
            </c:strRef>
          </c:tx>
          <c:invertIfNegative val="0"/>
          <c:dPt>
            <c:idx val="0"/>
            <c:invertIfNegative val="0"/>
            <c:bubble3D val="0"/>
            <c:spPr>
              <a:solidFill>
                <a:schemeClr val="accent1"/>
              </a:solidFill>
            </c:spPr>
          </c:dPt>
          <c:dPt>
            <c:idx val="1"/>
            <c:invertIfNegative val="0"/>
            <c:bubble3D val="0"/>
            <c:spPr>
              <a:solidFill>
                <a:schemeClr val="accent1"/>
              </a:solidFill>
            </c:spPr>
          </c:dPt>
          <c:dPt>
            <c:idx val="2"/>
            <c:invertIfNegative val="0"/>
            <c:bubble3D val="0"/>
            <c:spPr>
              <a:solidFill>
                <a:schemeClr val="accent3"/>
              </a:solidFill>
            </c:spPr>
          </c:dPt>
          <c:dLbls>
            <c:numFmt formatCode="0%" sourceLinked="0"/>
            <c:spPr>
              <a:noFill/>
              <a:ln>
                <a:noFill/>
              </a:ln>
              <a:effectLst/>
            </c:spPr>
            <c:txPr>
              <a:bodyPr/>
              <a:lstStyle/>
              <a:p>
                <a:pPr>
                  <a:defRPr sz="2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Aware of NOS and have at least some knowledge of what they include</c:v>
                </c:pt>
                <c:pt idx="1">
                  <c:v>Make use of NOS in any way</c:v>
                </c:pt>
              </c:strCache>
            </c:strRef>
          </c:cat>
          <c:val>
            <c:numRef>
              <c:f>Sheet1!$B$2:$B$3</c:f>
              <c:numCache>
                <c:formatCode>General</c:formatCode>
                <c:ptCount val="2"/>
                <c:pt idx="0">
                  <c:v>0.13</c:v>
                </c:pt>
                <c:pt idx="1">
                  <c:v>0.05</c:v>
                </c:pt>
              </c:numCache>
            </c:numRef>
          </c:val>
        </c:ser>
        <c:ser>
          <c:idx val="1"/>
          <c:order val="1"/>
          <c:tx>
            <c:strRef>
              <c:f>Sheet1!$C$1</c:f>
              <c:strCache>
                <c:ptCount val="1"/>
                <c:pt idx="0">
                  <c:v>All sectors</c:v>
                </c:pt>
              </c:strCache>
            </c:strRef>
          </c:tx>
          <c:spPr>
            <a:solidFill>
              <a:schemeClr val="accent3"/>
            </a:solidFill>
          </c:spPr>
          <c:invertIfNegative val="0"/>
          <c:dLbls>
            <c:numFmt formatCode="0%" sourceLinked="0"/>
            <c:spPr>
              <a:noFill/>
              <a:ln>
                <a:noFill/>
              </a:ln>
              <a:effectLst/>
            </c:spPr>
            <c:txPr>
              <a:bodyPr/>
              <a:lstStyle/>
              <a:p>
                <a:pPr>
                  <a:defRPr sz="2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Aware of NOS and have at least some knowledge of what they include</c:v>
                </c:pt>
                <c:pt idx="1">
                  <c:v>Make use of NOS in any way</c:v>
                </c:pt>
              </c:strCache>
            </c:strRef>
          </c:cat>
          <c:val>
            <c:numRef>
              <c:f>Sheet1!$C$2:$C$3</c:f>
              <c:numCache>
                <c:formatCode>General</c:formatCode>
                <c:ptCount val="2"/>
                <c:pt idx="0">
                  <c:v>0.18</c:v>
                </c:pt>
                <c:pt idx="1">
                  <c:v>0.1</c:v>
                </c:pt>
              </c:numCache>
            </c:numRef>
          </c:val>
        </c:ser>
        <c:dLbls>
          <c:showLegendKey val="0"/>
          <c:showVal val="0"/>
          <c:showCatName val="0"/>
          <c:showSerName val="0"/>
          <c:showPercent val="0"/>
          <c:showBubbleSize val="0"/>
        </c:dLbls>
        <c:gapWidth val="100"/>
        <c:overlap val="-12"/>
        <c:axId val="295557200"/>
        <c:axId val="295557592"/>
      </c:barChart>
      <c:catAx>
        <c:axId val="295557200"/>
        <c:scaling>
          <c:orientation val="maxMin"/>
        </c:scaling>
        <c:delete val="0"/>
        <c:axPos val="l"/>
        <c:numFmt formatCode="General" sourceLinked="0"/>
        <c:majorTickMark val="out"/>
        <c:minorTickMark val="none"/>
        <c:tickLblPos val="nextTo"/>
        <c:spPr>
          <a:ln>
            <a:noFill/>
          </a:ln>
        </c:spPr>
        <c:txPr>
          <a:bodyPr/>
          <a:lstStyle/>
          <a:p>
            <a:pPr>
              <a:defRPr sz="1200" b="1">
                <a:solidFill>
                  <a:schemeClr val="tx2"/>
                </a:solidFill>
              </a:defRPr>
            </a:pPr>
            <a:endParaRPr lang="en-US"/>
          </a:p>
        </c:txPr>
        <c:crossAx val="295557592"/>
        <c:crosses val="autoZero"/>
        <c:auto val="1"/>
        <c:lblAlgn val="ctr"/>
        <c:lblOffset val="100"/>
        <c:noMultiLvlLbl val="0"/>
      </c:catAx>
      <c:valAx>
        <c:axId val="295557592"/>
        <c:scaling>
          <c:orientation val="minMax"/>
          <c:min val="0"/>
        </c:scaling>
        <c:delete val="0"/>
        <c:axPos val="t"/>
        <c:numFmt formatCode="General" sourceLinked="1"/>
        <c:majorTickMark val="out"/>
        <c:minorTickMark val="none"/>
        <c:tickLblPos val="none"/>
        <c:spPr>
          <a:ln>
            <a:noFill/>
          </a:ln>
        </c:spPr>
        <c:crossAx val="295557200"/>
        <c:crosses val="autoZero"/>
        <c:crossBetween val="between"/>
      </c:valAx>
    </c:plotArea>
    <c:legend>
      <c:legendPos val="r"/>
      <c:layout>
        <c:manualLayout>
          <c:xMode val="edge"/>
          <c:yMode val="edge"/>
          <c:x val="0.62704311454676032"/>
          <c:y val="0.45221077652057801"/>
          <c:w val="0.34196737724656201"/>
          <c:h val="0.25321399646457798"/>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76082677165351E-2"/>
          <c:y val="8.7498626777853902E-2"/>
          <c:w val="0.88579416830708657"/>
          <c:h val="0.69043072629222957"/>
        </c:manualLayout>
      </c:layout>
      <c:lineChart>
        <c:grouping val="standard"/>
        <c:varyColors val="0"/>
        <c:ser>
          <c:idx val="0"/>
          <c:order val="0"/>
          <c:tx>
            <c:strRef>
              <c:f>Sheet1!$B$1</c:f>
              <c:strCache>
                <c:ptCount val="1"/>
                <c:pt idx="0">
                  <c:v>Digital and Creative</c:v>
                </c:pt>
              </c:strCache>
            </c:strRef>
          </c:tx>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General</c:formatCode>
                <c:ptCount val="13"/>
                <c:pt idx="0">
                  <c:v>100</c:v>
                </c:pt>
                <c:pt idx="1">
                  <c:v>108.3503113151251</c:v>
                </c:pt>
                <c:pt idx="2">
                  <c:v>111.22593325306926</c:v>
                </c:pt>
                <c:pt idx="3">
                  <c:v>118.88873073721119</c:v>
                </c:pt>
                <c:pt idx="4">
                  <c:v>123.05228644786071</c:v>
                </c:pt>
                <c:pt idx="5">
                  <c:v>129.62870493164002</c:v>
                </c:pt>
                <c:pt idx="6">
                  <c:v>131.88208760937326</c:v>
                </c:pt>
                <c:pt idx="7">
                  <c:v>123.70299301005593</c:v>
                </c:pt>
                <c:pt idx="8">
                  <c:v>128.41292207904772</c:v>
                </c:pt>
                <c:pt idx="9">
                  <c:v>133.46442763105389</c:v>
                </c:pt>
                <c:pt idx="10">
                  <c:v>136.64193076263589</c:v>
                </c:pt>
                <c:pt idx="11">
                  <c:v>140.41264070464564</c:v>
                </c:pt>
                <c:pt idx="12">
                  <c:v>145.16149346326412</c:v>
                </c:pt>
              </c:numCache>
            </c:numRef>
          </c:val>
          <c:smooth val="0"/>
        </c:ser>
        <c:ser>
          <c:idx val="1"/>
          <c:order val="1"/>
          <c:tx>
            <c:strRef>
              <c:f>Sheet1!$C$1</c:f>
              <c:strCache>
                <c:ptCount val="1"/>
                <c:pt idx="0">
                  <c:v>All Sectors</c:v>
                </c:pt>
              </c:strCache>
            </c:strRef>
          </c:tx>
          <c:spPr>
            <a:ln>
              <a:solidFill>
                <a:schemeClr val="accent3"/>
              </a:solidFill>
            </a:ln>
          </c:spPr>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General</c:formatCode>
                <c:ptCount val="13"/>
                <c:pt idx="0">
                  <c:v>100</c:v>
                </c:pt>
                <c:pt idx="1">
                  <c:v>105.28001781785248</c:v>
                </c:pt>
                <c:pt idx="2">
                  <c:v>107.85795134717058</c:v>
                </c:pt>
                <c:pt idx="3">
                  <c:v>111.77378983460196</c:v>
                </c:pt>
                <c:pt idx="4">
                  <c:v>115.53868118311236</c:v>
                </c:pt>
                <c:pt idx="5">
                  <c:v>118.6084326814911</c:v>
                </c:pt>
                <c:pt idx="6">
                  <c:v>118.93303428109576</c:v>
                </c:pt>
                <c:pt idx="7">
                  <c:v>114.46282393821521</c:v>
                </c:pt>
                <c:pt idx="8">
                  <c:v>116.48334056893586</c:v>
                </c:pt>
                <c:pt idx="9">
                  <c:v>118.89727677441189</c:v>
                </c:pt>
                <c:pt idx="10">
                  <c:v>120.32148695547016</c:v>
                </c:pt>
                <c:pt idx="11">
                  <c:v>122.47241843416921</c:v>
                </c:pt>
                <c:pt idx="12">
                  <c:v>126.47195210756136</c:v>
                </c:pt>
              </c:numCache>
            </c:numRef>
          </c:val>
          <c:smooth val="0"/>
        </c:ser>
        <c:dLbls>
          <c:showLegendKey val="0"/>
          <c:showVal val="0"/>
          <c:showCatName val="0"/>
          <c:showSerName val="0"/>
          <c:showPercent val="0"/>
          <c:showBubbleSize val="0"/>
        </c:dLbls>
        <c:smooth val="0"/>
        <c:axId val="292578800"/>
        <c:axId val="292579192"/>
      </c:lineChart>
      <c:catAx>
        <c:axId val="292578800"/>
        <c:scaling>
          <c:orientation val="minMax"/>
        </c:scaling>
        <c:delete val="0"/>
        <c:axPos val="b"/>
        <c:numFmt formatCode="General" sourceLinked="1"/>
        <c:majorTickMark val="out"/>
        <c:minorTickMark val="none"/>
        <c:tickLblPos val="nextTo"/>
        <c:spPr>
          <a:ln>
            <a:noFill/>
          </a:ln>
        </c:spPr>
        <c:txPr>
          <a:bodyPr rot="-5400000" vert="horz"/>
          <a:lstStyle/>
          <a:p>
            <a:pPr>
              <a:defRPr>
                <a:solidFill>
                  <a:schemeClr val="tx2"/>
                </a:solidFill>
              </a:defRPr>
            </a:pPr>
            <a:endParaRPr lang="en-US"/>
          </a:p>
        </c:txPr>
        <c:crossAx val="292579192"/>
        <c:crosses val="autoZero"/>
        <c:auto val="1"/>
        <c:lblAlgn val="ctr"/>
        <c:lblOffset val="100"/>
        <c:noMultiLvlLbl val="0"/>
      </c:catAx>
      <c:valAx>
        <c:axId val="292579192"/>
        <c:scaling>
          <c:orientation val="minMax"/>
          <c:min val="100"/>
        </c:scaling>
        <c:delete val="0"/>
        <c:axPos val="l"/>
        <c:numFmt formatCode="General" sourceLinked="1"/>
        <c:majorTickMark val="out"/>
        <c:minorTickMark val="none"/>
        <c:tickLblPos val="nextTo"/>
        <c:spPr>
          <a:ln>
            <a:noFill/>
          </a:ln>
        </c:spPr>
        <c:txPr>
          <a:bodyPr/>
          <a:lstStyle/>
          <a:p>
            <a:pPr>
              <a:defRPr>
                <a:solidFill>
                  <a:schemeClr val="tx2"/>
                </a:solidFill>
              </a:defRPr>
            </a:pPr>
            <a:endParaRPr lang="en-US"/>
          </a:p>
        </c:txPr>
        <c:crossAx val="292578800"/>
        <c:crosses val="autoZero"/>
        <c:crossBetween val="between"/>
      </c:valAx>
    </c:plotArea>
    <c:legend>
      <c:legendPos val="b"/>
      <c:layout>
        <c:manualLayout>
          <c:xMode val="edge"/>
          <c:yMode val="edge"/>
          <c:x val="0.15969887685736042"/>
          <c:y val="0.90022679452361543"/>
          <c:w val="0.68060224628527921"/>
          <c:h val="4.7751102226846406E-2"/>
        </c:manualLayout>
      </c:layout>
      <c:overlay val="0"/>
      <c:txPr>
        <a:bodyPr/>
        <a:lstStyle/>
        <a:p>
          <a:pPr>
            <a:defRPr>
              <a:solidFill>
                <a:schemeClr val="tx2"/>
              </a:solidFill>
            </a:defRPr>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5199311023623"/>
          <c:y val="1.838569294289585E-2"/>
          <c:w val="0.73498781988188977"/>
          <c:h val="0.87728153096807882"/>
        </c:manualLayout>
      </c:layout>
      <c:barChart>
        <c:barDir val="bar"/>
        <c:grouping val="clustered"/>
        <c:varyColors val="0"/>
        <c:ser>
          <c:idx val="0"/>
          <c:order val="0"/>
          <c:tx>
            <c:strRef>
              <c:f>Sheet1!$B$1</c:f>
              <c:strCache>
                <c:ptCount val="1"/>
                <c:pt idx="0">
                  <c:v>10+ workers</c:v>
                </c:pt>
              </c:strCache>
            </c:strRef>
          </c:tx>
          <c:invertIfNegative val="0"/>
          <c:dPt>
            <c:idx val="1"/>
            <c:invertIfNegative val="0"/>
            <c:bubble3D val="0"/>
            <c:spPr>
              <a:solidFill>
                <a:schemeClr val="accent3"/>
              </a:solidFill>
            </c:spPr>
          </c:dPt>
          <c:dLbls>
            <c:numFmt formatCode="0%" sourceLinked="0"/>
            <c:spPr>
              <a:noFill/>
              <a:ln>
                <a:noFill/>
              </a:ln>
              <a:effectLst/>
            </c:spPr>
            <c:txPr>
              <a:bodyPr/>
              <a:lstStyle/>
              <a:p>
                <a:pPr>
                  <a:defRPr sz="2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Digital and creative</c:v>
                </c:pt>
                <c:pt idx="1">
                  <c:v>All sectors</c:v>
                </c:pt>
              </c:strCache>
            </c:strRef>
          </c:cat>
          <c:val>
            <c:numRef>
              <c:f>Sheet1!$B$2:$B$3</c:f>
              <c:numCache>
                <c:formatCode>General</c:formatCode>
                <c:ptCount val="2"/>
                <c:pt idx="0">
                  <c:v>5.5205619496751596E-2</c:v>
                </c:pt>
                <c:pt idx="1">
                  <c:v>0.116971413172647</c:v>
                </c:pt>
              </c:numCache>
            </c:numRef>
          </c:val>
        </c:ser>
        <c:dLbls>
          <c:showLegendKey val="0"/>
          <c:showVal val="0"/>
          <c:showCatName val="0"/>
          <c:showSerName val="0"/>
          <c:showPercent val="0"/>
          <c:showBubbleSize val="0"/>
        </c:dLbls>
        <c:gapWidth val="30"/>
        <c:axId val="292579584"/>
        <c:axId val="293213224"/>
      </c:barChart>
      <c:catAx>
        <c:axId val="292579584"/>
        <c:scaling>
          <c:orientation val="maxMin"/>
        </c:scaling>
        <c:delete val="0"/>
        <c:axPos val="l"/>
        <c:numFmt formatCode="General" sourceLinked="0"/>
        <c:majorTickMark val="out"/>
        <c:minorTickMark val="none"/>
        <c:tickLblPos val="nextTo"/>
        <c:spPr>
          <a:ln>
            <a:noFill/>
          </a:ln>
        </c:spPr>
        <c:txPr>
          <a:bodyPr/>
          <a:lstStyle/>
          <a:p>
            <a:pPr>
              <a:defRPr sz="1400" b="1">
                <a:solidFill>
                  <a:schemeClr val="tx2"/>
                </a:solidFill>
              </a:defRPr>
            </a:pPr>
            <a:endParaRPr lang="en-US"/>
          </a:p>
        </c:txPr>
        <c:crossAx val="293213224"/>
        <c:crosses val="autoZero"/>
        <c:auto val="1"/>
        <c:lblAlgn val="ctr"/>
        <c:lblOffset val="100"/>
        <c:noMultiLvlLbl val="0"/>
      </c:catAx>
      <c:valAx>
        <c:axId val="293213224"/>
        <c:scaling>
          <c:orientation val="minMax"/>
          <c:min val="0"/>
        </c:scaling>
        <c:delete val="0"/>
        <c:axPos val="t"/>
        <c:numFmt formatCode="General" sourceLinked="1"/>
        <c:majorTickMark val="out"/>
        <c:minorTickMark val="none"/>
        <c:tickLblPos val="none"/>
        <c:spPr>
          <a:ln>
            <a:noFill/>
          </a:ln>
        </c:spPr>
        <c:crossAx val="292579584"/>
        <c:crosses val="autoZero"/>
        <c:crossBetween val="between"/>
      </c:valAx>
    </c:plotArea>
    <c:plotVisOnly val="1"/>
    <c:dispBlanksAs val="gap"/>
    <c:showDLblsOverMax val="0"/>
  </c:chart>
  <c:txPr>
    <a:bodyPr/>
    <a:lstStyle/>
    <a:p>
      <a:pPr>
        <a:defRPr sz="11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Digital and Creative</c:v>
                </c:pt>
              </c:strCache>
            </c:strRef>
          </c:tx>
          <c:spPr>
            <a:solidFill>
              <a:schemeClr val="tx2"/>
            </a:solidFill>
            <a:scene3d>
              <a:camera prst="orthographicFront"/>
              <a:lightRig rig="threePt" dir="t">
                <a:rot lat="0" lon="0" rev="1200000"/>
              </a:lightRig>
            </a:scene3d>
            <a:sp3d/>
          </c:spPr>
          <c:dPt>
            <c:idx val="0"/>
            <c:bubble3D val="0"/>
            <c:spPr>
              <a:solidFill>
                <a:schemeClr val="accent3"/>
              </a:solidFill>
              <a:ln>
                <a:noFill/>
              </a:ln>
              <a:scene3d>
                <a:camera prst="orthographicFront"/>
                <a:lightRig rig="threePt" dir="t">
                  <a:rot lat="0" lon="0" rev="1200000"/>
                </a:lightRig>
              </a:scene3d>
              <a:sp3d/>
            </c:spPr>
          </c:dPt>
          <c:dPt>
            <c:idx val="1"/>
            <c:bubble3D val="0"/>
            <c:spPr>
              <a:solidFill>
                <a:schemeClr val="tx2"/>
              </a:solidFill>
              <a:ln>
                <a:noFill/>
              </a:ln>
              <a:scene3d>
                <a:camera prst="orthographicFront"/>
                <a:lightRig rig="threePt" dir="t">
                  <a:rot lat="0" lon="0" rev="1200000"/>
                </a:lightRig>
              </a:scene3d>
              <a:sp3d/>
            </c:spPr>
          </c:dPt>
          <c:cat>
            <c:strRef>
              <c:f>Sheet1!$A$2:$A$3</c:f>
              <c:strCache>
                <c:ptCount val="2"/>
                <c:pt idx="0">
                  <c:v>Self employed</c:v>
                </c:pt>
                <c:pt idx="1">
                  <c:v>Other</c:v>
                </c:pt>
              </c:strCache>
            </c:strRef>
          </c:cat>
          <c:val>
            <c:numRef>
              <c:f>Sheet1!$B$2:$B$3</c:f>
              <c:numCache>
                <c:formatCode>General</c:formatCode>
                <c:ptCount val="2"/>
                <c:pt idx="0">
                  <c:v>24</c:v>
                </c:pt>
                <c:pt idx="1">
                  <c:v>76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Digital and Creative</c:v>
                </c:pt>
              </c:strCache>
            </c:strRef>
          </c:tx>
          <c:spPr>
            <a:solidFill>
              <a:schemeClr val="tx2"/>
            </a:solidFill>
            <a:scene3d>
              <a:camera prst="orthographicFront"/>
              <a:lightRig rig="threePt" dir="t">
                <a:rot lat="0" lon="0" rev="1200000"/>
              </a:lightRig>
            </a:scene3d>
            <a:sp3d/>
          </c:spPr>
          <c:dPt>
            <c:idx val="0"/>
            <c:bubble3D val="0"/>
            <c:spPr>
              <a:solidFill>
                <a:schemeClr val="accent3"/>
              </a:solidFill>
              <a:ln>
                <a:noFill/>
              </a:ln>
              <a:scene3d>
                <a:camera prst="orthographicFront"/>
                <a:lightRig rig="threePt" dir="t">
                  <a:rot lat="0" lon="0" rev="1200000"/>
                </a:lightRig>
              </a:scene3d>
              <a:sp3d/>
            </c:spPr>
          </c:dPt>
          <c:dPt>
            <c:idx val="1"/>
            <c:bubble3D val="0"/>
            <c:spPr>
              <a:solidFill>
                <a:schemeClr val="tx2"/>
              </a:solidFill>
              <a:ln>
                <a:noFill/>
              </a:ln>
              <a:scene3d>
                <a:camera prst="orthographicFront"/>
                <a:lightRig rig="threePt" dir="t">
                  <a:rot lat="0" lon="0" rev="1200000"/>
                </a:lightRig>
              </a:scene3d>
              <a:sp3d/>
            </c:spPr>
          </c:dPt>
          <c:cat>
            <c:strRef>
              <c:f>Sheet1!$A$2:$A$3</c:f>
              <c:strCache>
                <c:ptCount val="2"/>
                <c:pt idx="0">
                  <c:v>Self employed</c:v>
                </c:pt>
                <c:pt idx="1">
                  <c:v>Other</c:v>
                </c:pt>
              </c:strCache>
            </c:strRef>
          </c:cat>
          <c:val>
            <c:numRef>
              <c:f>Sheet1!$B$2:$B$3</c:f>
              <c:numCache>
                <c:formatCode>General</c:formatCode>
                <c:ptCount val="2"/>
                <c:pt idx="0">
                  <c:v>13</c:v>
                </c:pt>
                <c:pt idx="1">
                  <c:v>87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73987121651741"/>
          <c:y val="6.0142966437662766E-2"/>
          <c:w val="0.79760449920930587"/>
          <c:h val="0.73656713001709129"/>
        </c:manualLayout>
      </c:layout>
      <c:barChart>
        <c:barDir val="bar"/>
        <c:grouping val="clustered"/>
        <c:varyColors val="0"/>
        <c:ser>
          <c:idx val="0"/>
          <c:order val="0"/>
          <c:tx>
            <c:strRef>
              <c:f>Sheet1!$B$1</c:f>
              <c:strCache>
                <c:ptCount val="1"/>
                <c:pt idx="0">
                  <c:v>Female employment share</c:v>
                </c:pt>
              </c:strCache>
            </c:strRef>
          </c:tx>
          <c:spPr>
            <a:blipFill>
              <a:blip xmlns:r="http://schemas.openxmlformats.org/officeDocument/2006/relationships" r:embed="rId1"/>
              <a:stretch>
                <a:fillRect/>
              </a:stretch>
            </a:blipFill>
          </c:spPr>
          <c:invertIfNegative val="0"/>
          <c:pictureOptions>
            <c:pictureFormat val="stackScale"/>
          </c:pictureOptions>
          <c:dPt>
            <c:idx val="0"/>
            <c:invertIfNegative val="0"/>
            <c:bubble3D val="0"/>
          </c:dPt>
          <c:dPt>
            <c:idx val="1"/>
            <c:invertIfNegative val="0"/>
            <c:bubble3D val="0"/>
          </c:dPt>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Digital</c:v>
                </c:pt>
                <c:pt idx="1">
                  <c:v>All sectors</c:v>
                </c:pt>
              </c:strCache>
            </c:strRef>
          </c:cat>
          <c:val>
            <c:numRef>
              <c:f>Sheet1!$B$2:$B$3</c:f>
              <c:numCache>
                <c:formatCode>General</c:formatCode>
                <c:ptCount val="2"/>
                <c:pt idx="0">
                  <c:v>26</c:v>
                </c:pt>
                <c:pt idx="1">
                  <c:v>47</c:v>
                </c:pt>
              </c:numCache>
            </c:numRef>
          </c:val>
        </c:ser>
        <c:dLbls>
          <c:showLegendKey val="0"/>
          <c:showVal val="0"/>
          <c:showCatName val="0"/>
          <c:showSerName val="0"/>
          <c:showPercent val="0"/>
          <c:showBubbleSize val="0"/>
        </c:dLbls>
        <c:gapWidth val="137"/>
        <c:axId val="293214792"/>
        <c:axId val="293215576"/>
      </c:barChart>
      <c:catAx>
        <c:axId val="293214792"/>
        <c:scaling>
          <c:orientation val="maxMin"/>
        </c:scaling>
        <c:delete val="0"/>
        <c:axPos val="l"/>
        <c:numFmt formatCode="General" sourceLinked="0"/>
        <c:majorTickMark val="out"/>
        <c:minorTickMark val="none"/>
        <c:tickLblPos val="nextTo"/>
        <c:spPr>
          <a:ln>
            <a:noFill/>
          </a:ln>
        </c:spPr>
        <c:txPr>
          <a:bodyPr/>
          <a:lstStyle/>
          <a:p>
            <a:pPr>
              <a:defRPr>
                <a:solidFill>
                  <a:schemeClr val="tx2"/>
                </a:solidFill>
              </a:defRPr>
            </a:pPr>
            <a:endParaRPr lang="en-US"/>
          </a:p>
        </c:txPr>
        <c:crossAx val="293215576"/>
        <c:crosses val="autoZero"/>
        <c:auto val="1"/>
        <c:lblAlgn val="ctr"/>
        <c:lblOffset val="100"/>
        <c:noMultiLvlLbl val="0"/>
      </c:catAx>
      <c:valAx>
        <c:axId val="293215576"/>
        <c:scaling>
          <c:orientation val="minMax"/>
        </c:scaling>
        <c:delete val="1"/>
        <c:axPos val="t"/>
        <c:numFmt formatCode="General" sourceLinked="1"/>
        <c:majorTickMark val="out"/>
        <c:minorTickMark val="none"/>
        <c:tickLblPos val="nextTo"/>
        <c:crossAx val="293214792"/>
        <c:crosses val="autoZero"/>
        <c:crossBetween val="between"/>
      </c:valAx>
    </c:plotArea>
    <c:plotVisOnly val="1"/>
    <c:dispBlanksAs val="gap"/>
    <c:showDLblsOverMax val="0"/>
  </c:chart>
  <c:txPr>
    <a:bodyPr/>
    <a:lstStyle/>
    <a:p>
      <a:pPr>
        <a:defRPr sz="14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06617634981923E-2"/>
          <c:y val="0.14154160861974713"/>
          <c:w val="0.9009406095938548"/>
          <c:h val="0.70081537664306492"/>
        </c:manualLayout>
      </c:layout>
      <c:lineChart>
        <c:grouping val="standard"/>
        <c:varyColors val="0"/>
        <c:ser>
          <c:idx val="0"/>
          <c:order val="0"/>
          <c:tx>
            <c:strRef>
              <c:f>Sheet1!$B$1</c:f>
              <c:strCache>
                <c:ptCount val="1"/>
                <c:pt idx="0">
                  <c:v>Digital</c:v>
                </c:pt>
              </c:strCache>
            </c:strRef>
          </c:tx>
          <c:spPr>
            <a:ln>
              <a:solidFill>
                <a:schemeClr val="accent2"/>
              </a:solidFill>
            </a:ln>
          </c:spPr>
          <c:marker>
            <c:symbol val="none"/>
          </c:marker>
          <c:cat>
            <c:strRef>
              <c:f>Sheet1!$A$2:$A$6</c:f>
              <c:strCache>
                <c:ptCount val="5"/>
                <c:pt idx="0">
                  <c:v>2010</c:v>
                </c:pt>
                <c:pt idx="1">
                  <c:v>2011</c:v>
                </c:pt>
                <c:pt idx="2">
                  <c:v>2012</c:v>
                </c:pt>
                <c:pt idx="3">
                  <c:v>2013</c:v>
                </c:pt>
                <c:pt idx="4">
                  <c:v>2014</c:v>
                </c:pt>
              </c:strCache>
            </c:strRef>
          </c:cat>
          <c:val>
            <c:numRef>
              <c:f>Sheet1!$B$2:$B$6</c:f>
              <c:numCache>
                <c:formatCode>General</c:formatCode>
                <c:ptCount val="5"/>
                <c:pt idx="0">
                  <c:v>14.455869129946256</c:v>
                </c:pt>
                <c:pt idx="1">
                  <c:v>13.967090623277464</c:v>
                </c:pt>
                <c:pt idx="2">
                  <c:v>15.531235438628164</c:v>
                </c:pt>
                <c:pt idx="3">
                  <c:v>14.950934611372055</c:v>
                </c:pt>
                <c:pt idx="4">
                  <c:v>14.242344816830139</c:v>
                </c:pt>
              </c:numCache>
            </c:numRef>
          </c:val>
          <c:smooth val="0"/>
        </c:ser>
        <c:ser>
          <c:idx val="1"/>
          <c:order val="1"/>
          <c:tx>
            <c:strRef>
              <c:f>Sheet1!$C$1</c:f>
              <c:strCache>
                <c:ptCount val="1"/>
                <c:pt idx="0">
                  <c:v>Creative</c:v>
                </c:pt>
              </c:strCache>
            </c:strRef>
          </c:tx>
          <c:spPr>
            <a:ln>
              <a:solidFill>
                <a:schemeClr val="accent5"/>
              </a:solidFill>
            </a:ln>
          </c:spPr>
          <c:marker>
            <c:symbol val="none"/>
          </c:marker>
          <c:cat>
            <c:strRef>
              <c:f>Sheet1!$A$2:$A$6</c:f>
              <c:strCache>
                <c:ptCount val="5"/>
                <c:pt idx="0">
                  <c:v>2010</c:v>
                </c:pt>
                <c:pt idx="1">
                  <c:v>2011</c:v>
                </c:pt>
                <c:pt idx="2">
                  <c:v>2012</c:v>
                </c:pt>
                <c:pt idx="3">
                  <c:v>2013</c:v>
                </c:pt>
                <c:pt idx="4">
                  <c:v>2014</c:v>
                </c:pt>
              </c:strCache>
            </c:strRef>
          </c:cat>
          <c:val>
            <c:numRef>
              <c:f>Sheet1!$C$2:$C$6</c:f>
              <c:numCache>
                <c:formatCode>General</c:formatCode>
                <c:ptCount val="5"/>
                <c:pt idx="0">
                  <c:v>7.3158906195772104</c:v>
                </c:pt>
                <c:pt idx="1">
                  <c:v>7.5473709432135463</c:v>
                </c:pt>
                <c:pt idx="2">
                  <c:v>8.8437679750397518</c:v>
                </c:pt>
                <c:pt idx="3">
                  <c:v>8.766016387297956</c:v>
                </c:pt>
                <c:pt idx="4">
                  <c:v>8.2313674605343792</c:v>
                </c:pt>
              </c:numCache>
            </c:numRef>
          </c:val>
          <c:smooth val="0"/>
        </c:ser>
        <c:ser>
          <c:idx val="2"/>
          <c:order val="2"/>
          <c:tx>
            <c:strRef>
              <c:f>Sheet1!$D$1</c:f>
              <c:strCache>
                <c:ptCount val="1"/>
                <c:pt idx="0">
                  <c:v>All sectors</c:v>
                </c:pt>
              </c:strCache>
            </c:strRef>
          </c:tx>
          <c:marker>
            <c:symbol val="none"/>
          </c:marker>
          <c:cat>
            <c:strRef>
              <c:f>Sheet1!$A$2:$A$6</c:f>
              <c:strCache>
                <c:ptCount val="5"/>
                <c:pt idx="0">
                  <c:v>2010</c:v>
                </c:pt>
                <c:pt idx="1">
                  <c:v>2011</c:v>
                </c:pt>
                <c:pt idx="2">
                  <c:v>2012</c:v>
                </c:pt>
                <c:pt idx="3">
                  <c:v>2013</c:v>
                </c:pt>
                <c:pt idx="4">
                  <c:v>2014</c:v>
                </c:pt>
              </c:strCache>
            </c:strRef>
          </c:cat>
          <c:val>
            <c:numRef>
              <c:f>Sheet1!$D$2:$D$6</c:f>
              <c:numCache>
                <c:formatCode>General</c:formatCode>
                <c:ptCount val="5"/>
                <c:pt idx="0">
                  <c:v>9.4389741675095085</c:v>
                </c:pt>
                <c:pt idx="1">
                  <c:v>9.8441659980852982</c:v>
                </c:pt>
                <c:pt idx="2">
                  <c:v>9.9698918142047592</c:v>
                </c:pt>
                <c:pt idx="3">
                  <c:v>10.512728707952949</c:v>
                </c:pt>
                <c:pt idx="4">
                  <c:v>10.751304211360839</c:v>
                </c:pt>
              </c:numCache>
            </c:numRef>
          </c:val>
          <c:smooth val="0"/>
        </c:ser>
        <c:dLbls>
          <c:showLegendKey val="0"/>
          <c:showVal val="0"/>
          <c:showCatName val="0"/>
          <c:showSerName val="0"/>
          <c:showPercent val="0"/>
          <c:showBubbleSize val="0"/>
        </c:dLbls>
        <c:smooth val="0"/>
        <c:axId val="293216360"/>
        <c:axId val="293216752"/>
      </c:lineChart>
      <c:catAx>
        <c:axId val="293216360"/>
        <c:scaling>
          <c:orientation val="minMax"/>
        </c:scaling>
        <c:delete val="0"/>
        <c:axPos val="b"/>
        <c:numFmt formatCode="General" sourceLinked="0"/>
        <c:majorTickMark val="out"/>
        <c:minorTickMark val="none"/>
        <c:tickLblPos val="nextTo"/>
        <c:spPr>
          <a:ln>
            <a:noFill/>
          </a:ln>
        </c:spPr>
        <c:txPr>
          <a:bodyPr/>
          <a:lstStyle/>
          <a:p>
            <a:pPr>
              <a:defRPr>
                <a:solidFill>
                  <a:schemeClr val="tx2"/>
                </a:solidFill>
              </a:defRPr>
            </a:pPr>
            <a:endParaRPr lang="en-US"/>
          </a:p>
        </c:txPr>
        <c:crossAx val="293216752"/>
        <c:crosses val="autoZero"/>
        <c:auto val="1"/>
        <c:lblAlgn val="ctr"/>
        <c:lblOffset val="100"/>
        <c:noMultiLvlLbl val="0"/>
      </c:catAx>
      <c:valAx>
        <c:axId val="293216752"/>
        <c:scaling>
          <c:orientation val="minMax"/>
        </c:scaling>
        <c:delete val="0"/>
        <c:axPos val="l"/>
        <c:majorGridlines>
          <c:spPr>
            <a:ln w="3175">
              <a:solidFill>
                <a:schemeClr val="bg2">
                  <a:lumMod val="20000"/>
                  <a:lumOff val="80000"/>
                </a:schemeClr>
              </a:solidFill>
            </a:ln>
          </c:spPr>
        </c:majorGridlines>
        <c:numFmt formatCode="General" sourceLinked="1"/>
        <c:majorTickMark val="out"/>
        <c:minorTickMark val="none"/>
        <c:tickLblPos val="nextTo"/>
        <c:spPr>
          <a:ln>
            <a:noFill/>
          </a:ln>
        </c:spPr>
        <c:txPr>
          <a:bodyPr/>
          <a:lstStyle/>
          <a:p>
            <a:pPr>
              <a:defRPr>
                <a:solidFill>
                  <a:schemeClr val="tx2"/>
                </a:solidFill>
              </a:defRPr>
            </a:pPr>
            <a:endParaRPr lang="en-US"/>
          </a:p>
        </c:txPr>
        <c:crossAx val="293216360"/>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20971630140521"/>
          <c:y val="1.838569294289585E-2"/>
          <c:w val="0.72276111284403322"/>
          <c:h val="0.95620066988202934"/>
        </c:manualLayout>
      </c:layout>
      <c:barChart>
        <c:barDir val="bar"/>
        <c:grouping val="clustered"/>
        <c:varyColors val="0"/>
        <c:ser>
          <c:idx val="0"/>
          <c:order val="0"/>
          <c:tx>
            <c:strRef>
              <c:f>Sheet1!$B$1</c:f>
              <c:strCache>
                <c:ptCount val="1"/>
                <c:pt idx="0">
                  <c:v>% of staff with skills gaps</c:v>
                </c:pt>
              </c:strCache>
            </c:strRef>
          </c:tx>
          <c:invertIfNegative val="0"/>
          <c:dPt>
            <c:idx val="0"/>
            <c:invertIfNegative val="0"/>
            <c:bubble3D val="0"/>
            <c:spPr>
              <a:solidFill>
                <a:schemeClr val="accent2"/>
              </a:solidFill>
            </c:spPr>
          </c:dPt>
          <c:dPt>
            <c:idx val="1"/>
            <c:invertIfNegative val="0"/>
            <c:bubble3D val="0"/>
            <c:spPr>
              <a:solidFill>
                <a:schemeClr val="accent5"/>
              </a:solidFill>
            </c:spPr>
          </c:dPt>
          <c:dPt>
            <c:idx val="2"/>
            <c:invertIfNegative val="0"/>
            <c:bubble3D val="0"/>
            <c:spPr>
              <a:solidFill>
                <a:schemeClr val="accent3"/>
              </a:solidFill>
            </c:spPr>
          </c:dPt>
          <c:dLbls>
            <c:numFmt formatCode="0%" sourceLinked="0"/>
            <c:spPr>
              <a:noFill/>
              <a:ln>
                <a:noFill/>
              </a:ln>
              <a:effectLst/>
            </c:spPr>
            <c:txPr>
              <a:bodyPr/>
              <a:lstStyle/>
              <a:p>
                <a:pPr>
                  <a:defRPr sz="2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Digital</c:v>
                </c:pt>
                <c:pt idx="1">
                  <c:v>Creative</c:v>
                </c:pt>
                <c:pt idx="2">
                  <c:v>All sectors</c:v>
                </c:pt>
              </c:strCache>
            </c:strRef>
          </c:cat>
          <c:val>
            <c:numRef>
              <c:f>Sheet1!$B$2:$B$4</c:f>
              <c:numCache>
                <c:formatCode>General</c:formatCode>
                <c:ptCount val="3"/>
                <c:pt idx="0">
                  <c:v>7.0000000000000007E-2</c:v>
                </c:pt>
                <c:pt idx="1">
                  <c:v>0.04</c:v>
                </c:pt>
                <c:pt idx="2" formatCode="0">
                  <c:v>0.05</c:v>
                </c:pt>
              </c:numCache>
            </c:numRef>
          </c:val>
        </c:ser>
        <c:dLbls>
          <c:showLegendKey val="0"/>
          <c:showVal val="0"/>
          <c:showCatName val="0"/>
          <c:showSerName val="0"/>
          <c:showPercent val="0"/>
          <c:showBubbleSize val="0"/>
        </c:dLbls>
        <c:gapWidth val="30"/>
        <c:axId val="293722856"/>
        <c:axId val="293723248"/>
      </c:barChart>
      <c:catAx>
        <c:axId val="293722856"/>
        <c:scaling>
          <c:orientation val="maxMin"/>
        </c:scaling>
        <c:delete val="0"/>
        <c:axPos val="l"/>
        <c:numFmt formatCode="General" sourceLinked="0"/>
        <c:majorTickMark val="out"/>
        <c:minorTickMark val="none"/>
        <c:tickLblPos val="nextTo"/>
        <c:spPr>
          <a:ln>
            <a:noFill/>
          </a:ln>
        </c:spPr>
        <c:txPr>
          <a:bodyPr/>
          <a:lstStyle/>
          <a:p>
            <a:pPr>
              <a:defRPr sz="1400" b="1">
                <a:solidFill>
                  <a:schemeClr val="tx2"/>
                </a:solidFill>
              </a:defRPr>
            </a:pPr>
            <a:endParaRPr lang="en-US"/>
          </a:p>
        </c:txPr>
        <c:crossAx val="293723248"/>
        <c:crosses val="autoZero"/>
        <c:auto val="1"/>
        <c:lblAlgn val="ctr"/>
        <c:lblOffset val="100"/>
        <c:noMultiLvlLbl val="0"/>
      </c:catAx>
      <c:valAx>
        <c:axId val="293723248"/>
        <c:scaling>
          <c:orientation val="minMax"/>
          <c:min val="0"/>
        </c:scaling>
        <c:delete val="0"/>
        <c:axPos val="t"/>
        <c:numFmt formatCode="General" sourceLinked="1"/>
        <c:majorTickMark val="out"/>
        <c:minorTickMark val="none"/>
        <c:tickLblPos val="none"/>
        <c:spPr>
          <a:ln>
            <a:noFill/>
          </a:ln>
        </c:spPr>
        <c:crossAx val="293722856"/>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5199311023623"/>
          <c:y val="1.838569294289585E-2"/>
          <c:w val="0.73498781988188977"/>
          <c:h val="0.95620066988202934"/>
        </c:manualLayout>
      </c:layout>
      <c:barChart>
        <c:barDir val="bar"/>
        <c:grouping val="clustered"/>
        <c:varyColors val="0"/>
        <c:ser>
          <c:idx val="0"/>
          <c:order val="0"/>
          <c:tx>
            <c:strRef>
              <c:f>Sheet1!$B$1</c:f>
              <c:strCache>
                <c:ptCount val="1"/>
                <c:pt idx="0">
                  <c:v>Vacancies per 1000 workers</c:v>
                </c:pt>
              </c:strCache>
            </c:strRef>
          </c:tx>
          <c:invertIfNegative val="0"/>
          <c:dPt>
            <c:idx val="0"/>
            <c:invertIfNegative val="0"/>
            <c:bubble3D val="0"/>
            <c:spPr>
              <a:solidFill>
                <a:schemeClr val="accent2"/>
              </a:solidFill>
            </c:spPr>
          </c:dPt>
          <c:dPt>
            <c:idx val="1"/>
            <c:invertIfNegative val="0"/>
            <c:bubble3D val="0"/>
            <c:spPr>
              <a:solidFill>
                <a:schemeClr val="accent5"/>
              </a:solidFill>
            </c:spPr>
          </c:dPt>
          <c:dPt>
            <c:idx val="2"/>
            <c:invertIfNegative val="0"/>
            <c:bubble3D val="0"/>
            <c:spPr>
              <a:solidFill>
                <a:schemeClr val="accent3"/>
              </a:solidFill>
            </c:spPr>
          </c:dPt>
          <c:dLbls>
            <c:numFmt formatCode="#,##0" sourceLinked="0"/>
            <c:spPr>
              <a:noFill/>
              <a:ln>
                <a:noFill/>
              </a:ln>
              <a:effectLst/>
            </c:spPr>
            <c:txPr>
              <a:bodyPr/>
              <a:lstStyle/>
              <a:p>
                <a:pPr>
                  <a:defRPr sz="2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Digital</c:v>
                </c:pt>
                <c:pt idx="1">
                  <c:v>Creative</c:v>
                </c:pt>
                <c:pt idx="2">
                  <c:v>All sectors</c:v>
                </c:pt>
              </c:strCache>
            </c:strRef>
          </c:cat>
          <c:val>
            <c:numRef>
              <c:f>Sheet1!$B$2:$B$4</c:f>
              <c:numCache>
                <c:formatCode>0.00</c:formatCode>
                <c:ptCount val="3"/>
                <c:pt idx="0">
                  <c:v>37</c:v>
                </c:pt>
                <c:pt idx="1">
                  <c:v>33</c:v>
                </c:pt>
                <c:pt idx="2">
                  <c:v>24</c:v>
                </c:pt>
              </c:numCache>
            </c:numRef>
          </c:val>
        </c:ser>
        <c:dLbls>
          <c:showLegendKey val="0"/>
          <c:showVal val="0"/>
          <c:showCatName val="0"/>
          <c:showSerName val="0"/>
          <c:showPercent val="0"/>
          <c:showBubbleSize val="0"/>
        </c:dLbls>
        <c:gapWidth val="30"/>
        <c:axId val="295296816"/>
        <c:axId val="295297208"/>
      </c:barChart>
      <c:catAx>
        <c:axId val="295296816"/>
        <c:scaling>
          <c:orientation val="maxMin"/>
        </c:scaling>
        <c:delete val="0"/>
        <c:axPos val="l"/>
        <c:numFmt formatCode="General" sourceLinked="0"/>
        <c:majorTickMark val="out"/>
        <c:minorTickMark val="none"/>
        <c:tickLblPos val="nextTo"/>
        <c:spPr>
          <a:ln>
            <a:noFill/>
          </a:ln>
        </c:spPr>
        <c:txPr>
          <a:bodyPr/>
          <a:lstStyle/>
          <a:p>
            <a:pPr>
              <a:defRPr sz="1400" b="1">
                <a:solidFill>
                  <a:schemeClr val="tx2"/>
                </a:solidFill>
              </a:defRPr>
            </a:pPr>
            <a:endParaRPr lang="en-US"/>
          </a:p>
        </c:txPr>
        <c:crossAx val="295297208"/>
        <c:crosses val="autoZero"/>
        <c:auto val="1"/>
        <c:lblAlgn val="ctr"/>
        <c:lblOffset val="100"/>
        <c:noMultiLvlLbl val="0"/>
      </c:catAx>
      <c:valAx>
        <c:axId val="295297208"/>
        <c:scaling>
          <c:orientation val="minMax"/>
          <c:min val="0"/>
        </c:scaling>
        <c:delete val="0"/>
        <c:axPos val="t"/>
        <c:numFmt formatCode="0.00" sourceLinked="1"/>
        <c:majorTickMark val="out"/>
        <c:minorTickMark val="none"/>
        <c:tickLblPos val="none"/>
        <c:spPr>
          <a:ln>
            <a:noFill/>
          </a:ln>
        </c:spPr>
        <c:crossAx val="295296816"/>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20E0C-5777-4346-A551-5B22E7D154AE}" type="doc">
      <dgm:prSet loTypeId="urn:microsoft.com/office/officeart/2005/8/layout/venn1" loCatId="relationship" qsTypeId="urn:microsoft.com/office/officeart/2005/8/quickstyle/simple1" qsCatId="simple" csTypeId="urn:microsoft.com/office/officeart/2005/8/colors/accent1_2" csCatId="accent1" phldr="1"/>
      <dgm:spPr/>
    </dgm:pt>
    <dgm:pt modelId="{48864A13-3E86-48F0-BC3E-2E24BCA63DF0}">
      <dgm:prSet phldrT="[Text]" custT="1"/>
      <dgm:spPr/>
      <dgm:t>
        <a:bodyPr/>
        <a:lstStyle/>
        <a:p>
          <a:r>
            <a:rPr lang="en-GB" sz="1000" b="1" dirty="0" smtClean="0">
              <a:solidFill>
                <a:schemeClr val="bg1"/>
              </a:solidFill>
            </a:rPr>
            <a:t>Technical</a:t>
          </a:r>
          <a:endParaRPr lang="en-GB" sz="1000" b="1" dirty="0">
            <a:solidFill>
              <a:schemeClr val="bg1"/>
            </a:solidFill>
          </a:endParaRPr>
        </a:p>
      </dgm:t>
    </dgm:pt>
    <dgm:pt modelId="{09F0BB9F-ADF0-4DAA-86FD-0850DB7142DF}" type="parTrans" cxnId="{2B769659-957D-4A41-B8E2-017CE2B529E4}">
      <dgm:prSet/>
      <dgm:spPr/>
      <dgm:t>
        <a:bodyPr/>
        <a:lstStyle/>
        <a:p>
          <a:endParaRPr lang="en-GB" sz="1050" b="1"/>
        </a:p>
      </dgm:t>
    </dgm:pt>
    <dgm:pt modelId="{28EF4F87-D6BC-408A-9999-3C924D39486A}" type="sibTrans" cxnId="{2B769659-957D-4A41-B8E2-017CE2B529E4}">
      <dgm:prSet/>
      <dgm:spPr/>
      <dgm:t>
        <a:bodyPr/>
        <a:lstStyle/>
        <a:p>
          <a:endParaRPr lang="en-GB" sz="1050" b="1"/>
        </a:p>
      </dgm:t>
    </dgm:pt>
    <dgm:pt modelId="{7DDC22F2-C37A-41BD-A6B4-DEFCEF90E640}">
      <dgm:prSet phldrT="[Text]" custT="1"/>
      <dgm:spPr/>
      <dgm:t>
        <a:bodyPr/>
        <a:lstStyle/>
        <a:p>
          <a:r>
            <a:rPr lang="en-GB" sz="1000" b="1" dirty="0" smtClean="0">
              <a:solidFill>
                <a:schemeClr val="bg1"/>
              </a:solidFill>
            </a:rPr>
            <a:t>Soft skills</a:t>
          </a:r>
          <a:endParaRPr lang="en-GB" sz="1000" b="1" dirty="0">
            <a:solidFill>
              <a:schemeClr val="bg1"/>
            </a:solidFill>
          </a:endParaRPr>
        </a:p>
      </dgm:t>
    </dgm:pt>
    <dgm:pt modelId="{CAECF688-87A3-4221-981D-45D4C31220F9}" type="parTrans" cxnId="{71D64BE7-8AAF-4A62-9D7C-A6FFA64EA5CF}">
      <dgm:prSet/>
      <dgm:spPr/>
      <dgm:t>
        <a:bodyPr/>
        <a:lstStyle/>
        <a:p>
          <a:endParaRPr lang="en-GB" sz="1050" b="1"/>
        </a:p>
      </dgm:t>
    </dgm:pt>
    <dgm:pt modelId="{1131F7E4-3598-45CA-BF78-0371F78AFFA6}" type="sibTrans" cxnId="{71D64BE7-8AAF-4A62-9D7C-A6FFA64EA5CF}">
      <dgm:prSet/>
      <dgm:spPr/>
      <dgm:t>
        <a:bodyPr/>
        <a:lstStyle/>
        <a:p>
          <a:endParaRPr lang="en-GB" sz="1050" b="1"/>
        </a:p>
      </dgm:t>
    </dgm:pt>
    <dgm:pt modelId="{E2E65F72-DFA5-4DDE-BA09-8F4F7177AE26}">
      <dgm:prSet phldrT="[Text]" custT="1"/>
      <dgm:spPr/>
      <dgm:t>
        <a:bodyPr/>
        <a:lstStyle/>
        <a:p>
          <a:r>
            <a:rPr lang="en-GB" sz="1000" b="1" dirty="0" smtClean="0">
              <a:solidFill>
                <a:schemeClr val="bg1"/>
              </a:solidFill>
            </a:rPr>
            <a:t>Creative</a:t>
          </a:r>
          <a:endParaRPr lang="en-GB" sz="1000" b="1" dirty="0">
            <a:solidFill>
              <a:schemeClr val="bg1"/>
            </a:solidFill>
          </a:endParaRPr>
        </a:p>
      </dgm:t>
    </dgm:pt>
    <dgm:pt modelId="{562EDEC0-3448-4A4C-A641-8A4AB04D257C}" type="parTrans" cxnId="{74D816FB-E164-4D27-AB15-16B88CE0D187}">
      <dgm:prSet/>
      <dgm:spPr/>
      <dgm:t>
        <a:bodyPr/>
        <a:lstStyle/>
        <a:p>
          <a:endParaRPr lang="en-GB" sz="1050" b="1"/>
        </a:p>
      </dgm:t>
    </dgm:pt>
    <dgm:pt modelId="{7C9E3C0D-6B55-4589-81C9-952EF7E1DBE7}" type="sibTrans" cxnId="{74D816FB-E164-4D27-AB15-16B88CE0D187}">
      <dgm:prSet/>
      <dgm:spPr/>
      <dgm:t>
        <a:bodyPr/>
        <a:lstStyle/>
        <a:p>
          <a:endParaRPr lang="en-GB" sz="1050" b="1"/>
        </a:p>
      </dgm:t>
    </dgm:pt>
    <dgm:pt modelId="{22AF6216-CBEB-42F4-9C3D-AB68194ECB15}" type="pres">
      <dgm:prSet presAssocID="{80C20E0C-5777-4346-A551-5B22E7D154AE}" presName="compositeShape" presStyleCnt="0">
        <dgm:presLayoutVars>
          <dgm:chMax val="7"/>
          <dgm:dir/>
          <dgm:resizeHandles val="exact"/>
        </dgm:presLayoutVars>
      </dgm:prSet>
      <dgm:spPr/>
    </dgm:pt>
    <dgm:pt modelId="{C503FE0F-6F7B-4EB1-A295-FA6759212B11}" type="pres">
      <dgm:prSet presAssocID="{48864A13-3E86-48F0-BC3E-2E24BCA63DF0}" presName="circ1" presStyleLbl="vennNode1" presStyleIdx="0" presStyleCnt="3"/>
      <dgm:spPr/>
      <dgm:t>
        <a:bodyPr/>
        <a:lstStyle/>
        <a:p>
          <a:endParaRPr lang="en-GB"/>
        </a:p>
      </dgm:t>
    </dgm:pt>
    <dgm:pt modelId="{FEA145D8-3AAD-494B-80E3-D27D5E913CC4}" type="pres">
      <dgm:prSet presAssocID="{48864A13-3E86-48F0-BC3E-2E24BCA63DF0}" presName="circ1Tx" presStyleLbl="revTx" presStyleIdx="0" presStyleCnt="0">
        <dgm:presLayoutVars>
          <dgm:chMax val="0"/>
          <dgm:chPref val="0"/>
          <dgm:bulletEnabled val="1"/>
        </dgm:presLayoutVars>
      </dgm:prSet>
      <dgm:spPr/>
      <dgm:t>
        <a:bodyPr/>
        <a:lstStyle/>
        <a:p>
          <a:endParaRPr lang="en-GB"/>
        </a:p>
      </dgm:t>
    </dgm:pt>
    <dgm:pt modelId="{5C73A575-854F-4C30-A466-31002C254D3A}" type="pres">
      <dgm:prSet presAssocID="{7DDC22F2-C37A-41BD-A6B4-DEFCEF90E640}" presName="circ2" presStyleLbl="vennNode1" presStyleIdx="1" presStyleCnt="3"/>
      <dgm:spPr/>
      <dgm:t>
        <a:bodyPr/>
        <a:lstStyle/>
        <a:p>
          <a:endParaRPr lang="en-GB"/>
        </a:p>
      </dgm:t>
    </dgm:pt>
    <dgm:pt modelId="{B1F0E996-1CF1-464B-8DCF-E8FA679D8458}" type="pres">
      <dgm:prSet presAssocID="{7DDC22F2-C37A-41BD-A6B4-DEFCEF90E640}" presName="circ2Tx" presStyleLbl="revTx" presStyleIdx="0" presStyleCnt="0">
        <dgm:presLayoutVars>
          <dgm:chMax val="0"/>
          <dgm:chPref val="0"/>
          <dgm:bulletEnabled val="1"/>
        </dgm:presLayoutVars>
      </dgm:prSet>
      <dgm:spPr/>
      <dgm:t>
        <a:bodyPr/>
        <a:lstStyle/>
        <a:p>
          <a:endParaRPr lang="en-GB"/>
        </a:p>
      </dgm:t>
    </dgm:pt>
    <dgm:pt modelId="{70075C0C-C0E6-4286-A772-A54D5EFAC740}" type="pres">
      <dgm:prSet presAssocID="{E2E65F72-DFA5-4DDE-BA09-8F4F7177AE26}" presName="circ3" presStyleLbl="vennNode1" presStyleIdx="2" presStyleCnt="3"/>
      <dgm:spPr/>
      <dgm:t>
        <a:bodyPr/>
        <a:lstStyle/>
        <a:p>
          <a:endParaRPr lang="en-GB"/>
        </a:p>
      </dgm:t>
    </dgm:pt>
    <dgm:pt modelId="{6DCBAEFB-AB77-4ADC-8BE4-19072D53D102}" type="pres">
      <dgm:prSet presAssocID="{E2E65F72-DFA5-4DDE-BA09-8F4F7177AE26}" presName="circ3Tx" presStyleLbl="revTx" presStyleIdx="0" presStyleCnt="0">
        <dgm:presLayoutVars>
          <dgm:chMax val="0"/>
          <dgm:chPref val="0"/>
          <dgm:bulletEnabled val="1"/>
        </dgm:presLayoutVars>
      </dgm:prSet>
      <dgm:spPr/>
      <dgm:t>
        <a:bodyPr/>
        <a:lstStyle/>
        <a:p>
          <a:endParaRPr lang="en-GB"/>
        </a:p>
      </dgm:t>
    </dgm:pt>
  </dgm:ptLst>
  <dgm:cxnLst>
    <dgm:cxn modelId="{74D816FB-E164-4D27-AB15-16B88CE0D187}" srcId="{80C20E0C-5777-4346-A551-5B22E7D154AE}" destId="{E2E65F72-DFA5-4DDE-BA09-8F4F7177AE26}" srcOrd="2" destOrd="0" parTransId="{562EDEC0-3448-4A4C-A641-8A4AB04D257C}" sibTransId="{7C9E3C0D-6B55-4589-81C9-952EF7E1DBE7}"/>
    <dgm:cxn modelId="{1051936D-6FF9-4DB2-9E88-A22542D300FC}" type="presOf" srcId="{7DDC22F2-C37A-41BD-A6B4-DEFCEF90E640}" destId="{5C73A575-854F-4C30-A466-31002C254D3A}" srcOrd="0" destOrd="0" presId="urn:microsoft.com/office/officeart/2005/8/layout/venn1"/>
    <dgm:cxn modelId="{4554996B-C580-428F-930F-6DFAB62B98B4}" type="presOf" srcId="{7DDC22F2-C37A-41BD-A6B4-DEFCEF90E640}" destId="{B1F0E996-1CF1-464B-8DCF-E8FA679D8458}" srcOrd="1" destOrd="0" presId="urn:microsoft.com/office/officeart/2005/8/layout/venn1"/>
    <dgm:cxn modelId="{07D09A8B-8F1D-4CAE-8BEE-08A0DE81F59D}" type="presOf" srcId="{E2E65F72-DFA5-4DDE-BA09-8F4F7177AE26}" destId="{70075C0C-C0E6-4286-A772-A54D5EFAC740}" srcOrd="0" destOrd="0" presId="urn:microsoft.com/office/officeart/2005/8/layout/venn1"/>
    <dgm:cxn modelId="{71D64BE7-8AAF-4A62-9D7C-A6FFA64EA5CF}" srcId="{80C20E0C-5777-4346-A551-5B22E7D154AE}" destId="{7DDC22F2-C37A-41BD-A6B4-DEFCEF90E640}" srcOrd="1" destOrd="0" parTransId="{CAECF688-87A3-4221-981D-45D4C31220F9}" sibTransId="{1131F7E4-3598-45CA-BF78-0371F78AFFA6}"/>
    <dgm:cxn modelId="{279F768C-CD7D-4B2F-9CDA-6CFF7EF99378}" type="presOf" srcId="{E2E65F72-DFA5-4DDE-BA09-8F4F7177AE26}" destId="{6DCBAEFB-AB77-4ADC-8BE4-19072D53D102}" srcOrd="1" destOrd="0" presId="urn:microsoft.com/office/officeart/2005/8/layout/venn1"/>
    <dgm:cxn modelId="{F8981388-8C28-4CFD-B594-2CD89906930A}" type="presOf" srcId="{48864A13-3E86-48F0-BC3E-2E24BCA63DF0}" destId="{C503FE0F-6F7B-4EB1-A295-FA6759212B11}" srcOrd="0" destOrd="0" presId="urn:microsoft.com/office/officeart/2005/8/layout/venn1"/>
    <dgm:cxn modelId="{9B3358E2-471A-43E5-AAFE-10774171D293}" type="presOf" srcId="{80C20E0C-5777-4346-A551-5B22E7D154AE}" destId="{22AF6216-CBEB-42F4-9C3D-AB68194ECB15}" srcOrd="0" destOrd="0" presId="urn:microsoft.com/office/officeart/2005/8/layout/venn1"/>
    <dgm:cxn modelId="{2B769659-957D-4A41-B8E2-017CE2B529E4}" srcId="{80C20E0C-5777-4346-A551-5B22E7D154AE}" destId="{48864A13-3E86-48F0-BC3E-2E24BCA63DF0}" srcOrd="0" destOrd="0" parTransId="{09F0BB9F-ADF0-4DAA-86FD-0850DB7142DF}" sibTransId="{28EF4F87-D6BC-408A-9999-3C924D39486A}"/>
    <dgm:cxn modelId="{B1234F5C-1267-4068-928B-898F9490638B}" type="presOf" srcId="{48864A13-3E86-48F0-BC3E-2E24BCA63DF0}" destId="{FEA145D8-3AAD-494B-80E3-D27D5E913CC4}" srcOrd="1" destOrd="0" presId="urn:microsoft.com/office/officeart/2005/8/layout/venn1"/>
    <dgm:cxn modelId="{6E711C84-25A6-4F0C-AE85-E6A0D72DCF09}" type="presParOf" srcId="{22AF6216-CBEB-42F4-9C3D-AB68194ECB15}" destId="{C503FE0F-6F7B-4EB1-A295-FA6759212B11}" srcOrd="0" destOrd="0" presId="urn:microsoft.com/office/officeart/2005/8/layout/venn1"/>
    <dgm:cxn modelId="{2D7EBB15-4D6A-4847-AF37-3E2459A0388E}" type="presParOf" srcId="{22AF6216-CBEB-42F4-9C3D-AB68194ECB15}" destId="{FEA145D8-3AAD-494B-80E3-D27D5E913CC4}" srcOrd="1" destOrd="0" presId="urn:microsoft.com/office/officeart/2005/8/layout/venn1"/>
    <dgm:cxn modelId="{E1D09F54-1F47-4FC7-9F98-6737B52A8F97}" type="presParOf" srcId="{22AF6216-CBEB-42F4-9C3D-AB68194ECB15}" destId="{5C73A575-854F-4C30-A466-31002C254D3A}" srcOrd="2" destOrd="0" presId="urn:microsoft.com/office/officeart/2005/8/layout/venn1"/>
    <dgm:cxn modelId="{69B99EDA-DDBC-4215-99B7-5755CB87A953}" type="presParOf" srcId="{22AF6216-CBEB-42F4-9C3D-AB68194ECB15}" destId="{B1F0E996-1CF1-464B-8DCF-E8FA679D8458}" srcOrd="3" destOrd="0" presId="urn:microsoft.com/office/officeart/2005/8/layout/venn1"/>
    <dgm:cxn modelId="{E612B1E5-E17A-4CA0-A7AC-5D241D378ADB}" type="presParOf" srcId="{22AF6216-CBEB-42F4-9C3D-AB68194ECB15}" destId="{70075C0C-C0E6-4286-A772-A54D5EFAC740}" srcOrd="4" destOrd="0" presId="urn:microsoft.com/office/officeart/2005/8/layout/venn1"/>
    <dgm:cxn modelId="{1F931B27-8612-498E-AD72-FA738ACE7BEF}" type="presParOf" srcId="{22AF6216-CBEB-42F4-9C3D-AB68194ECB15}" destId="{6DCBAEFB-AB77-4ADC-8BE4-19072D53D10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3FE0F-6F7B-4EB1-A295-FA6759212B11}">
      <dsp:nvSpPr>
        <dsp:cNvPr id="0" name=""/>
        <dsp:cNvSpPr/>
      </dsp:nvSpPr>
      <dsp:spPr>
        <a:xfrm>
          <a:off x="502431" y="19018"/>
          <a:ext cx="912909" cy="9129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Technical</a:t>
          </a:r>
          <a:endParaRPr lang="en-GB" sz="1000" b="1" kern="1200" dirty="0">
            <a:solidFill>
              <a:schemeClr val="bg1"/>
            </a:solidFill>
          </a:endParaRPr>
        </a:p>
      </dsp:txBody>
      <dsp:txXfrm>
        <a:off x="624152" y="178778"/>
        <a:ext cx="669466" cy="410809"/>
      </dsp:txXfrm>
    </dsp:sp>
    <dsp:sp modelId="{5C73A575-854F-4C30-A466-31002C254D3A}">
      <dsp:nvSpPr>
        <dsp:cNvPr id="0" name=""/>
        <dsp:cNvSpPr/>
      </dsp:nvSpPr>
      <dsp:spPr>
        <a:xfrm>
          <a:off x="831838" y="589587"/>
          <a:ext cx="912909" cy="9129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Soft skills</a:t>
          </a:r>
          <a:endParaRPr lang="en-GB" sz="1000" b="1" kern="1200" dirty="0">
            <a:solidFill>
              <a:schemeClr val="bg1"/>
            </a:solidFill>
          </a:endParaRPr>
        </a:p>
      </dsp:txBody>
      <dsp:txXfrm>
        <a:off x="1111037" y="825421"/>
        <a:ext cx="547745" cy="502099"/>
      </dsp:txXfrm>
    </dsp:sp>
    <dsp:sp modelId="{70075C0C-C0E6-4286-A772-A54D5EFAC740}">
      <dsp:nvSpPr>
        <dsp:cNvPr id="0" name=""/>
        <dsp:cNvSpPr/>
      </dsp:nvSpPr>
      <dsp:spPr>
        <a:xfrm>
          <a:off x="173023" y="589587"/>
          <a:ext cx="912909" cy="9129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Creative</a:t>
          </a:r>
          <a:endParaRPr lang="en-GB" sz="1000" b="1" kern="1200" dirty="0">
            <a:solidFill>
              <a:schemeClr val="bg1"/>
            </a:solidFill>
          </a:endParaRPr>
        </a:p>
      </dsp:txBody>
      <dsp:txXfrm>
        <a:off x="258988" y="825421"/>
        <a:ext cx="547745" cy="50209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0.78617</cdr:x>
      <cdr:y>0.93414</cdr:y>
    </cdr:from>
    <cdr:to>
      <cdr:x>1</cdr:x>
      <cdr:y>1</cdr:y>
    </cdr:to>
    <cdr:sp macro="" textlink="">
      <cdr:nvSpPr>
        <cdr:cNvPr id="2" name="TextBox 1"/>
        <cdr:cNvSpPr txBox="1"/>
      </cdr:nvSpPr>
      <cdr:spPr>
        <a:xfrm xmlns:a="http://schemas.openxmlformats.org/drawingml/2006/main">
          <a:off x="8342489" y="4193798"/>
          <a:ext cx="2269067" cy="295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i="1" dirty="0" smtClean="0">
              <a:solidFill>
                <a:schemeClr val="tx2"/>
              </a:solidFill>
            </a:rPr>
            <a:t>Source: UKCES Working Futures</a:t>
          </a:r>
        </a:p>
      </cdr:txBody>
    </cdr:sp>
  </cdr:relSizeAnchor>
</c:userShapes>
</file>

<file path=ppt/drawings/drawing2.xml><?xml version="1.0" encoding="utf-8"?>
<c:userShapes xmlns:c="http://schemas.openxmlformats.org/drawingml/2006/chart">
  <cdr:relSizeAnchor xmlns:cdr="http://schemas.openxmlformats.org/drawingml/2006/chartDrawing">
    <cdr:from>
      <cdr:x>0.0312</cdr:x>
      <cdr:y>0</cdr:y>
    </cdr:from>
    <cdr:to>
      <cdr:x>0.55364</cdr:x>
      <cdr:y>0.08761</cdr:y>
    </cdr:to>
    <cdr:sp macro="" textlink="">
      <cdr:nvSpPr>
        <cdr:cNvPr id="2" name="TextBox 1"/>
        <cdr:cNvSpPr txBox="1"/>
      </cdr:nvSpPr>
      <cdr:spPr>
        <a:xfrm xmlns:a="http://schemas.openxmlformats.org/drawingml/2006/main">
          <a:off x="146755" y="0"/>
          <a:ext cx="2457633" cy="3971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0" dirty="0" smtClean="0">
              <a:solidFill>
                <a:schemeClr val="tx2"/>
              </a:solidFill>
            </a:rPr>
            <a:t>Real GVA (Index, 2002 = 100)</a:t>
          </a:r>
        </a:p>
        <a:p xmlns:a="http://schemas.openxmlformats.org/drawingml/2006/main">
          <a:endParaRPr lang="en-GB" sz="1200" b="0" dirty="0">
            <a:solidFill>
              <a:schemeClr val="tx2"/>
            </a:solidFill>
          </a:endParaRPr>
        </a:p>
      </cdr:txBody>
    </cdr:sp>
  </cdr:relSizeAnchor>
  <cdr:relSizeAnchor xmlns:cdr="http://schemas.openxmlformats.org/drawingml/2006/chartDrawing">
    <cdr:from>
      <cdr:x>0</cdr:x>
      <cdr:y>0.95046</cdr:y>
    </cdr:from>
    <cdr:to>
      <cdr:x>0.75278</cdr:x>
      <cdr:y>0.99004</cdr:y>
    </cdr:to>
    <cdr:sp macro="" textlink="">
      <cdr:nvSpPr>
        <cdr:cNvPr id="3" name="TextBox 2"/>
        <cdr:cNvSpPr txBox="1"/>
      </cdr:nvSpPr>
      <cdr:spPr>
        <a:xfrm xmlns:a="http://schemas.openxmlformats.org/drawingml/2006/main">
          <a:off x="-37211" y="5150230"/>
          <a:ext cx="6118577" cy="2144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i="1" dirty="0" smtClean="0">
              <a:solidFill>
                <a:schemeClr val="tx2"/>
              </a:solidFill>
            </a:rPr>
            <a:t>Source: Oxford Economics</a:t>
          </a:r>
          <a:endParaRPr lang="en-GB" sz="1000" i="1" dirty="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0.00368</cdr:x>
      <cdr:y>0.89456</cdr:y>
    </cdr:from>
    <cdr:to>
      <cdr:x>0.71665</cdr:x>
      <cdr:y>1</cdr:y>
    </cdr:to>
    <cdr:sp macro="" textlink="">
      <cdr:nvSpPr>
        <cdr:cNvPr id="2" name="TextBox 1"/>
        <cdr:cNvSpPr txBox="1"/>
      </cdr:nvSpPr>
      <cdr:spPr>
        <a:xfrm xmlns:a="http://schemas.openxmlformats.org/drawingml/2006/main">
          <a:off x="19127" y="2015383"/>
          <a:ext cx="3704927" cy="2375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i="1" dirty="0" smtClean="0">
              <a:solidFill>
                <a:schemeClr val="tx2"/>
              </a:solidFill>
            </a:rPr>
            <a:t>Source: UK Business Counts via Nomis</a:t>
          </a:r>
          <a:endParaRPr lang="en-GB" sz="1000" i="1" dirty="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0.90927</cdr:y>
    </cdr:from>
    <cdr:to>
      <cdr:x>0.41481</cdr:x>
      <cdr:y>1</cdr:y>
    </cdr:to>
    <cdr:sp macro="" textlink="">
      <cdr:nvSpPr>
        <cdr:cNvPr id="2" name="TextBox 1"/>
        <cdr:cNvSpPr txBox="1"/>
      </cdr:nvSpPr>
      <cdr:spPr>
        <a:xfrm xmlns:a="http://schemas.openxmlformats.org/drawingml/2006/main">
          <a:off x="-190429" y="2941514"/>
          <a:ext cx="2449689" cy="2935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i="1" dirty="0" smtClean="0">
              <a:solidFill>
                <a:schemeClr val="tx2"/>
              </a:solidFill>
            </a:rPr>
            <a:t>Source: UKCES Working Futures</a:t>
          </a:r>
          <a:endParaRPr lang="en-GB" sz="1000" i="1" dirty="0">
            <a:solidFill>
              <a:schemeClr val="tx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0.00117</cdr:x>
      <cdr:y>0.92208</cdr:y>
    </cdr:from>
    <cdr:to>
      <cdr:x>0.56913</cdr:x>
      <cdr:y>1</cdr:y>
    </cdr:to>
    <cdr:sp macro="" textlink="">
      <cdr:nvSpPr>
        <cdr:cNvPr id="2" name="TextBox 1"/>
        <cdr:cNvSpPr txBox="1"/>
      </cdr:nvSpPr>
      <cdr:spPr>
        <a:xfrm xmlns:a="http://schemas.openxmlformats.org/drawingml/2006/main">
          <a:off x="6795" y="3137302"/>
          <a:ext cx="3285066" cy="2651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i="1" dirty="0" smtClean="0">
              <a:solidFill>
                <a:schemeClr val="tx2"/>
              </a:solidFill>
            </a:rPr>
            <a:t>Source: Labour Force Survey</a:t>
          </a:r>
          <a:endParaRPr lang="en-GB" sz="1000" i="1" dirty="0">
            <a:solidFill>
              <a:schemeClr val="tx2"/>
            </a:solidFill>
          </a:endParaRPr>
        </a:p>
      </cdr:txBody>
    </cdr:sp>
  </cdr:relSizeAnchor>
  <cdr:relSizeAnchor xmlns:cdr="http://schemas.openxmlformats.org/drawingml/2006/chartDrawing">
    <cdr:from>
      <cdr:x>0.7633</cdr:x>
      <cdr:y>0.1667</cdr:y>
    </cdr:from>
    <cdr:to>
      <cdr:x>0.9459</cdr:x>
      <cdr:y>0.26961</cdr:y>
    </cdr:to>
    <cdr:sp macro="" textlink="">
      <cdr:nvSpPr>
        <cdr:cNvPr id="3" name="TextBox 2"/>
        <cdr:cNvSpPr txBox="1"/>
      </cdr:nvSpPr>
      <cdr:spPr>
        <a:xfrm xmlns:a="http://schemas.openxmlformats.org/drawingml/2006/main">
          <a:off x="3822438" y="570050"/>
          <a:ext cx="914400" cy="3518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dirty="0" smtClean="0">
              <a:solidFill>
                <a:schemeClr val="accent2"/>
              </a:solidFill>
            </a:rPr>
            <a:t>Digital</a:t>
          </a:r>
          <a:endParaRPr lang="en-GB" sz="1400" dirty="0">
            <a:solidFill>
              <a:schemeClr val="accent2"/>
            </a:solidFill>
          </a:endParaRPr>
        </a:p>
      </cdr:txBody>
    </cdr:sp>
  </cdr:relSizeAnchor>
  <cdr:relSizeAnchor xmlns:cdr="http://schemas.openxmlformats.org/drawingml/2006/chartDrawing">
    <cdr:from>
      <cdr:x>0.71934</cdr:x>
      <cdr:y>0.32682</cdr:y>
    </cdr:from>
    <cdr:to>
      <cdr:x>0.90194</cdr:x>
      <cdr:y>0.42972</cdr:y>
    </cdr:to>
    <cdr:sp macro="" textlink="">
      <cdr:nvSpPr>
        <cdr:cNvPr id="4" name="TextBox 1"/>
        <cdr:cNvSpPr txBox="1"/>
      </cdr:nvSpPr>
      <cdr:spPr>
        <a:xfrm xmlns:a="http://schemas.openxmlformats.org/drawingml/2006/main">
          <a:off x="3602303" y="1117561"/>
          <a:ext cx="914400" cy="3518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smtClean="0">
              <a:solidFill>
                <a:schemeClr val="accent3"/>
              </a:solidFill>
            </a:rPr>
            <a:t>All sectors</a:t>
          </a:r>
          <a:endParaRPr lang="en-GB" sz="1400" dirty="0">
            <a:solidFill>
              <a:schemeClr val="accent3"/>
            </a:solidFill>
          </a:endParaRPr>
        </a:p>
      </cdr:txBody>
    </cdr:sp>
  </cdr:relSizeAnchor>
  <cdr:relSizeAnchor xmlns:cdr="http://schemas.openxmlformats.org/drawingml/2006/chartDrawing">
    <cdr:from>
      <cdr:x>0.71483</cdr:x>
      <cdr:y>0.53768</cdr:y>
    </cdr:from>
    <cdr:to>
      <cdr:x>0.89743</cdr:x>
      <cdr:y>0.64059</cdr:y>
    </cdr:to>
    <cdr:sp macro="" textlink="">
      <cdr:nvSpPr>
        <cdr:cNvPr id="5" name="TextBox 1"/>
        <cdr:cNvSpPr txBox="1"/>
      </cdr:nvSpPr>
      <cdr:spPr>
        <a:xfrm xmlns:a="http://schemas.openxmlformats.org/drawingml/2006/main">
          <a:off x="3579726" y="1838616"/>
          <a:ext cx="914400" cy="3518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solidFill>
                <a:schemeClr val="accent5"/>
              </a:solidFill>
            </a:rPr>
            <a:t>Creative</a:t>
          </a:r>
          <a:endParaRPr lang="en-GB" sz="1400" b="1" dirty="0">
            <a:solidFill>
              <a:schemeClr val="accent5"/>
            </a:solidFill>
          </a:endParaRP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800"/>
          </a:p>
        </p:txBody>
      </p:sp>
      <p:sp>
        <p:nvSpPr>
          <p:cNvPr id="2" name="Title 1"/>
          <p:cNvSpPr>
            <a:spLocks noGrp="1"/>
          </p:cNvSpPr>
          <p:nvPr>
            <p:ph type="ctrTitle"/>
          </p:nvPr>
        </p:nvSpPr>
        <p:spPr>
          <a:xfrm>
            <a:off x="335360" y="1268761"/>
            <a:ext cx="11521280" cy="2331690"/>
          </a:xfrm>
        </p:spPr>
        <p:txBody>
          <a:bodyPr anchor="t">
            <a:normAutofit/>
          </a:bodyPr>
          <a:lstStyle>
            <a:lvl1pPr algn="l">
              <a:defRPr sz="5400">
                <a:solidFill>
                  <a:schemeClr val="bg1"/>
                </a:solidFill>
                <a:latin typeface="+mj-lt"/>
              </a:defRPr>
            </a:lvl1pPr>
          </a:lstStyle>
          <a:p>
            <a:r>
              <a:rPr lang="en-US" smtClean="0"/>
              <a:t>Click to edit Master title style</a:t>
            </a:r>
            <a:endParaRPr lang="en-GB" dirty="0"/>
          </a:p>
        </p:txBody>
      </p:sp>
      <p:sp>
        <p:nvSpPr>
          <p:cNvPr id="3" name="Subtitle 2"/>
          <p:cNvSpPr>
            <a:spLocks noGrp="1"/>
          </p:cNvSpPr>
          <p:nvPr>
            <p:ph type="subTitle" idx="1"/>
          </p:nvPr>
        </p:nvSpPr>
        <p:spPr>
          <a:xfrm>
            <a:off x="335360" y="4005064"/>
            <a:ext cx="11521280" cy="1296144"/>
          </a:xfrm>
        </p:spPr>
        <p:txBody>
          <a:bodyPr>
            <a:normAutofit/>
          </a:bodyPr>
          <a:lstStyle>
            <a:lvl1pPr marL="0" indent="0" algn="l">
              <a:buNone/>
              <a:defRPr sz="4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spTree>
    <p:extLst>
      <p:ext uri="{BB962C8B-B14F-4D97-AF65-F5344CB8AC3E}">
        <p14:creationId xmlns:p14="http://schemas.microsoft.com/office/powerpoint/2010/main" val="31180637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C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35360" y="1340768"/>
            <a:ext cx="11521280" cy="3816424"/>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2"/>
          <p:cNvSpPr>
            <a:spLocks noGrp="1"/>
          </p:cNvSpPr>
          <p:nvPr>
            <p:ph idx="14" hasCustomPrompt="1"/>
          </p:nvPr>
        </p:nvSpPr>
        <p:spPr>
          <a:xfrm>
            <a:off x="335360" y="5229200"/>
            <a:ext cx="1152128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smtClean="0"/>
              <a:t>Call to action text goes here</a:t>
            </a:r>
          </a:p>
          <a:p>
            <a:pPr lvl="1"/>
            <a:r>
              <a:rPr lang="en-US" dirty="0" smtClean="0"/>
              <a:t>Second level</a:t>
            </a:r>
          </a:p>
          <a:p>
            <a:pPr lvl="2"/>
            <a:r>
              <a:rPr lang="en-US" dirty="0" smtClean="0"/>
              <a:t>Third level</a:t>
            </a:r>
            <a:endParaRPr lang="en-GB" dirty="0"/>
          </a:p>
        </p:txBody>
      </p:sp>
    </p:spTree>
    <p:extLst>
      <p:ext uri="{BB962C8B-B14F-4D97-AF65-F5344CB8AC3E}">
        <p14:creationId xmlns:p14="http://schemas.microsoft.com/office/powerpoint/2010/main" val="6460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subtitle and C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goes here (size 34)</a:t>
            </a:r>
            <a:endParaRPr lang="en-GB" dirty="0"/>
          </a:p>
        </p:txBody>
      </p:sp>
      <p:sp>
        <p:nvSpPr>
          <p:cNvPr id="3" name="Content Placeholder 2"/>
          <p:cNvSpPr>
            <a:spLocks noGrp="1"/>
          </p:cNvSpPr>
          <p:nvPr>
            <p:ph idx="1" hasCustomPrompt="1"/>
          </p:nvPr>
        </p:nvSpPr>
        <p:spPr>
          <a:xfrm>
            <a:off x="335360" y="2204864"/>
            <a:ext cx="11521280" cy="2952328"/>
          </a:xfrm>
        </p:spPr>
        <p:txBody>
          <a:bodyPr/>
          <a:lstStyle>
            <a:lvl1pPr>
              <a:defRPr sz="2400"/>
            </a:lvl1pPr>
            <a:lvl2pPr>
              <a:defRPr sz="2100"/>
            </a:lvl2pPr>
            <a:lvl3pPr>
              <a:defRPr sz="2100"/>
            </a:lvl3pPr>
            <a:lvl4pPr>
              <a:defRPr sz="2100"/>
            </a:lvl4pPr>
            <a:lvl5pPr>
              <a:defRPr sz="2100"/>
            </a:lvl5pPr>
          </a:lstStyle>
          <a:p>
            <a:pPr lvl="0"/>
            <a:r>
              <a:rPr lang="en-US" dirty="0" smtClean="0"/>
              <a:t>Body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2"/>
          <p:cNvSpPr>
            <a:spLocks noGrp="1"/>
          </p:cNvSpPr>
          <p:nvPr>
            <p:ph type="body" idx="13" hasCustomPrompt="1"/>
          </p:nvPr>
        </p:nvSpPr>
        <p:spPr>
          <a:xfrm>
            <a:off x="335360" y="1340771"/>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 Title goes here</a:t>
            </a:r>
          </a:p>
        </p:txBody>
      </p:sp>
      <p:sp>
        <p:nvSpPr>
          <p:cNvPr id="7" name="Content Placeholder 2"/>
          <p:cNvSpPr>
            <a:spLocks noGrp="1"/>
          </p:cNvSpPr>
          <p:nvPr>
            <p:ph idx="14" hasCustomPrompt="1"/>
          </p:nvPr>
        </p:nvSpPr>
        <p:spPr>
          <a:xfrm>
            <a:off x="335360" y="5229200"/>
            <a:ext cx="1152128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smtClean="0"/>
              <a:t>Call to action text goes here</a:t>
            </a:r>
          </a:p>
          <a:p>
            <a:pPr lvl="1"/>
            <a:r>
              <a:rPr lang="en-US" dirty="0" smtClean="0"/>
              <a:t>Second level</a:t>
            </a:r>
          </a:p>
          <a:p>
            <a:pPr lvl="2"/>
            <a:r>
              <a:rPr lang="en-US" dirty="0" smtClean="0"/>
              <a:t>Third level</a:t>
            </a:r>
            <a:endParaRPr lang="en-GB" dirty="0"/>
          </a:p>
        </p:txBody>
      </p:sp>
    </p:spTree>
    <p:extLst>
      <p:ext uri="{BB962C8B-B14F-4D97-AF65-F5344CB8AC3E}">
        <p14:creationId xmlns:p14="http://schemas.microsoft.com/office/powerpoint/2010/main" val="334760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5360" y="1340768"/>
            <a:ext cx="565904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7600" y="1340768"/>
            <a:ext cx="565904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4838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wo Content Columns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35360" y="1340771"/>
            <a:ext cx="5661157"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35360" y="2174877"/>
            <a:ext cx="5661157"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93369" y="1340771"/>
            <a:ext cx="5663273"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7"/>
            <a:ext cx="5663273"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36984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503712" y="1340768"/>
            <a:ext cx="8352928" cy="5328592"/>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334433" y="1341438"/>
            <a:ext cx="3073400" cy="4032250"/>
          </a:xfrm>
        </p:spPr>
        <p:txBody>
          <a:bodyPr/>
          <a:lstStyle/>
          <a:p>
            <a:r>
              <a:rPr lang="en-US" smtClean="0"/>
              <a:t>Click icon to add picture</a:t>
            </a:r>
            <a:endParaRPr lang="en-GB"/>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smtClean="0"/>
              <a:t>Picture details go here</a:t>
            </a:r>
          </a:p>
        </p:txBody>
      </p:sp>
    </p:spTree>
    <p:extLst>
      <p:ext uri="{BB962C8B-B14F-4D97-AF65-F5344CB8AC3E}">
        <p14:creationId xmlns:p14="http://schemas.microsoft.com/office/powerpoint/2010/main" val="300394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sub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503712" y="2276872"/>
            <a:ext cx="8352928" cy="4392488"/>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334433" y="1341438"/>
            <a:ext cx="3073400" cy="4032250"/>
          </a:xfrm>
        </p:spPr>
        <p:txBody>
          <a:bodyPr/>
          <a:lstStyle/>
          <a:p>
            <a:r>
              <a:rPr lang="en-US" smtClean="0"/>
              <a:t>Click icon to add picture</a:t>
            </a:r>
            <a:endParaRPr lang="en-GB"/>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smtClean="0"/>
              <a:t>Picture details go here</a:t>
            </a:r>
          </a:p>
        </p:txBody>
      </p:sp>
      <p:sp>
        <p:nvSpPr>
          <p:cNvPr id="6" name="Text Placeholder 4"/>
          <p:cNvSpPr>
            <a:spLocks noGrp="1"/>
          </p:cNvSpPr>
          <p:nvPr>
            <p:ph type="body" sz="quarter" idx="3"/>
          </p:nvPr>
        </p:nvSpPr>
        <p:spPr>
          <a:xfrm>
            <a:off x="3503713" y="1340771"/>
            <a:ext cx="8352928"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81768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503712" y="1340768"/>
            <a:ext cx="8352928" cy="5328592"/>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334433" y="1341438"/>
            <a:ext cx="3073400" cy="1223466"/>
          </a:xfrm>
        </p:spPr>
        <p:txBody>
          <a:bodyPr/>
          <a:lstStyle/>
          <a:p>
            <a:r>
              <a:rPr lang="en-US" smtClean="0"/>
              <a:t>Click icon to add picture</a:t>
            </a:r>
            <a:endParaRPr lang="en-GB"/>
          </a:p>
        </p:txBody>
      </p:sp>
      <p:sp>
        <p:nvSpPr>
          <p:cNvPr id="6" name="Picture Placeholder 4"/>
          <p:cNvSpPr>
            <a:spLocks noGrp="1"/>
          </p:cNvSpPr>
          <p:nvPr>
            <p:ph type="pic" sz="quarter" idx="11"/>
          </p:nvPr>
        </p:nvSpPr>
        <p:spPr>
          <a:xfrm>
            <a:off x="335360" y="2709367"/>
            <a:ext cx="3073400" cy="1223466"/>
          </a:xfrm>
        </p:spPr>
        <p:txBody>
          <a:bodyPr/>
          <a:lstStyle/>
          <a:p>
            <a:r>
              <a:rPr lang="en-US" smtClean="0"/>
              <a:t>Click icon to add picture</a:t>
            </a:r>
            <a:endParaRPr lang="en-GB"/>
          </a:p>
        </p:txBody>
      </p:sp>
      <p:sp>
        <p:nvSpPr>
          <p:cNvPr id="8" name="Picture Placeholder 4"/>
          <p:cNvSpPr>
            <a:spLocks noGrp="1"/>
          </p:cNvSpPr>
          <p:nvPr>
            <p:ph type="pic" sz="quarter" idx="12"/>
          </p:nvPr>
        </p:nvSpPr>
        <p:spPr>
          <a:xfrm>
            <a:off x="335360" y="4077296"/>
            <a:ext cx="3073400" cy="1223466"/>
          </a:xfrm>
        </p:spPr>
        <p:txBody>
          <a:bodyPr/>
          <a:lstStyle/>
          <a:p>
            <a:r>
              <a:rPr lang="en-US" smtClean="0"/>
              <a:t>Click icon to add picture</a:t>
            </a:r>
            <a:endParaRPr lang="en-GB"/>
          </a:p>
        </p:txBody>
      </p:sp>
      <p:sp>
        <p:nvSpPr>
          <p:cNvPr id="9" name="Picture Placeholder 4"/>
          <p:cNvSpPr>
            <a:spLocks noGrp="1"/>
          </p:cNvSpPr>
          <p:nvPr>
            <p:ph type="pic" sz="quarter" idx="13"/>
          </p:nvPr>
        </p:nvSpPr>
        <p:spPr>
          <a:xfrm>
            <a:off x="335360" y="5445224"/>
            <a:ext cx="3073400" cy="1223466"/>
          </a:xfrm>
        </p:spPr>
        <p:txBody>
          <a:bodyPr/>
          <a:lstStyle/>
          <a:p>
            <a:r>
              <a:rPr lang="en-US" smtClean="0"/>
              <a:t>Click icon to add picture</a:t>
            </a:r>
            <a:endParaRPr lang="en-GB"/>
          </a:p>
        </p:txBody>
      </p:sp>
    </p:spTree>
    <p:extLst>
      <p:ext uri="{BB962C8B-B14F-4D97-AF65-F5344CB8AC3E}">
        <p14:creationId xmlns:p14="http://schemas.microsoft.com/office/powerpoint/2010/main" val="2209324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l Slide 1">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80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smtClean="0"/>
              <a:t>Click to edit Master 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5" y="4396961"/>
            <a:ext cx="1032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3" y="337937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Text Placeholder 4"/>
          <p:cNvSpPr>
            <a:spLocks noGrp="1"/>
          </p:cNvSpPr>
          <p:nvPr>
            <p:ph type="body" sz="quarter" idx="11"/>
          </p:nvPr>
        </p:nvSpPr>
        <p:spPr>
          <a:xfrm>
            <a:off x="2063553" y="2353057"/>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5" name="Text Placeholder 4"/>
          <p:cNvSpPr>
            <a:spLocks noGrp="1"/>
          </p:cNvSpPr>
          <p:nvPr>
            <p:ph type="body" sz="quarter" idx="12"/>
          </p:nvPr>
        </p:nvSpPr>
        <p:spPr>
          <a:xfrm>
            <a:off x="2063553" y="449221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grpSp>
        <p:nvGrpSpPr>
          <p:cNvPr id="3" name="Group 5"/>
          <p:cNvGrpSpPr>
            <a:grpSpLocks noChangeAspect="1"/>
          </p:cNvGrpSpPr>
          <p:nvPr/>
        </p:nvGrpSpPr>
        <p:grpSpPr bwMode="auto">
          <a:xfrm>
            <a:off x="576597" y="2204864"/>
            <a:ext cx="1251343"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8437237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80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smtClean="0"/>
              <a:t>Click to edit Master 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337937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Text Placeholder 4"/>
          <p:cNvSpPr>
            <a:spLocks noGrp="1"/>
          </p:cNvSpPr>
          <p:nvPr>
            <p:ph type="body" sz="quarter" idx="11"/>
          </p:nvPr>
        </p:nvSpPr>
        <p:spPr>
          <a:xfrm>
            <a:off x="2063553" y="2353057"/>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5" name="Text Placeholder 4"/>
          <p:cNvSpPr>
            <a:spLocks noGrp="1"/>
          </p:cNvSpPr>
          <p:nvPr>
            <p:ph type="body" sz="quarter" idx="12"/>
          </p:nvPr>
        </p:nvSpPr>
        <p:spPr>
          <a:xfrm>
            <a:off x="2063553" y="449221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grpSp>
        <p:nvGrpSpPr>
          <p:cNvPr id="3" name="Group 5"/>
          <p:cNvGrpSpPr>
            <a:grpSpLocks noChangeAspect="1"/>
          </p:cNvGrpSpPr>
          <p:nvPr/>
        </p:nvGrpSpPr>
        <p:grpSpPr bwMode="auto">
          <a:xfrm>
            <a:off x="576597" y="2204864"/>
            <a:ext cx="1251343"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1026" name="Picture 10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500" y="4102100"/>
            <a:ext cx="541533" cy="934146"/>
          </a:xfrm>
          <a:prstGeom prst="rect">
            <a:avLst/>
          </a:prstGeom>
        </p:spPr>
      </p:pic>
    </p:spTree>
    <p:extLst>
      <p:ext uri="{BB962C8B-B14F-4D97-AF65-F5344CB8AC3E}">
        <p14:creationId xmlns:p14="http://schemas.microsoft.com/office/powerpoint/2010/main" val="167875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l Slide Widescreen 1">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smtClean="0"/>
              <a:t>Click to edit Master title style</a:t>
            </a:r>
            <a:endParaRPr lang="en-GB"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40" y="4396961"/>
            <a:ext cx="81797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3379374"/>
            <a:ext cx="750931"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Text Placeholder 4"/>
          <p:cNvSpPr>
            <a:spLocks noGrp="1"/>
          </p:cNvSpPr>
          <p:nvPr>
            <p:ph type="body" sz="quarter" idx="11"/>
          </p:nvPr>
        </p:nvSpPr>
        <p:spPr>
          <a:xfrm>
            <a:off x="2063553" y="235306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5" name="Text Placeholder 4"/>
          <p:cNvSpPr>
            <a:spLocks noGrp="1"/>
          </p:cNvSpPr>
          <p:nvPr>
            <p:ph type="body" sz="quarter" idx="12"/>
          </p:nvPr>
        </p:nvSpPr>
        <p:spPr>
          <a:xfrm>
            <a:off x="2063553" y="4492223"/>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grpSp>
        <p:nvGrpSpPr>
          <p:cNvPr id="3" name="Group 5"/>
          <p:cNvGrpSpPr>
            <a:grpSpLocks noChangeAspect="1"/>
          </p:cNvGrpSpPr>
          <p:nvPr/>
        </p:nvGrpSpPr>
        <p:grpSpPr bwMode="auto">
          <a:xfrm>
            <a:off x="576602" y="2204864"/>
            <a:ext cx="990935"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5293" y="5661248"/>
            <a:ext cx="2158411" cy="996946"/>
          </a:xfrm>
          <a:prstGeom prst="rect">
            <a:avLst/>
          </a:prstGeom>
        </p:spPr>
      </p:pic>
    </p:spTree>
    <p:extLst>
      <p:ext uri="{BB962C8B-B14F-4D97-AF65-F5344CB8AC3E}">
        <p14:creationId xmlns:p14="http://schemas.microsoft.com/office/powerpoint/2010/main" val="41632721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descreen">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a:p>
        </p:txBody>
      </p:sp>
      <p:sp>
        <p:nvSpPr>
          <p:cNvPr id="2" name="Title 1"/>
          <p:cNvSpPr>
            <a:spLocks noGrp="1"/>
          </p:cNvSpPr>
          <p:nvPr>
            <p:ph type="ctrTitle"/>
          </p:nvPr>
        </p:nvSpPr>
        <p:spPr>
          <a:xfrm>
            <a:off x="335360" y="1268761"/>
            <a:ext cx="11521280" cy="2331690"/>
          </a:xfrm>
        </p:spPr>
        <p:txBody>
          <a:bodyPr anchor="t">
            <a:normAutofit/>
          </a:bodyPr>
          <a:lstStyle>
            <a:lvl1pPr algn="l">
              <a:defRPr sz="5400">
                <a:solidFill>
                  <a:schemeClr val="bg1"/>
                </a:solidFill>
                <a:latin typeface="+mj-lt"/>
              </a:defRPr>
            </a:lvl1pPr>
          </a:lstStyle>
          <a:p>
            <a:r>
              <a:rPr lang="en-US" smtClean="0"/>
              <a:t>Click to edit Master title style</a:t>
            </a:r>
            <a:endParaRPr lang="en-GB" dirty="0"/>
          </a:p>
        </p:txBody>
      </p:sp>
      <p:sp>
        <p:nvSpPr>
          <p:cNvPr id="3" name="Subtitle 2"/>
          <p:cNvSpPr>
            <a:spLocks noGrp="1"/>
          </p:cNvSpPr>
          <p:nvPr>
            <p:ph type="subTitle" idx="1"/>
          </p:nvPr>
        </p:nvSpPr>
        <p:spPr>
          <a:xfrm>
            <a:off x="335360" y="4005064"/>
            <a:ext cx="11521280" cy="1296144"/>
          </a:xfrm>
        </p:spPr>
        <p:txBody>
          <a:bodyPr>
            <a:normAutofit/>
          </a:bodyPr>
          <a:lstStyle>
            <a:lvl1pPr marL="0" indent="0" algn="l">
              <a:buNone/>
              <a:defRPr sz="440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349" y="5661248"/>
            <a:ext cx="2158411" cy="996946"/>
          </a:xfrm>
          <a:prstGeom prst="rect">
            <a:avLst/>
          </a:prstGeom>
        </p:spPr>
      </p:pic>
    </p:spTree>
    <p:extLst>
      <p:ext uri="{BB962C8B-B14F-4D97-AF65-F5344CB8AC3E}">
        <p14:creationId xmlns:p14="http://schemas.microsoft.com/office/powerpoint/2010/main" val="9484202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nal Slide Widescreen 2">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smtClean="0"/>
              <a:t>Click to edit Master title style</a:t>
            </a:r>
            <a:endParaRPr lang="en-GB"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33" y="3379374"/>
            <a:ext cx="750931"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Text Placeholder 4"/>
          <p:cNvSpPr>
            <a:spLocks noGrp="1"/>
          </p:cNvSpPr>
          <p:nvPr>
            <p:ph type="body" sz="quarter" idx="11"/>
          </p:nvPr>
        </p:nvSpPr>
        <p:spPr>
          <a:xfrm>
            <a:off x="2063553" y="235306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5" name="Text Placeholder 4"/>
          <p:cNvSpPr>
            <a:spLocks noGrp="1"/>
          </p:cNvSpPr>
          <p:nvPr>
            <p:ph type="body" sz="quarter" idx="12"/>
          </p:nvPr>
        </p:nvSpPr>
        <p:spPr>
          <a:xfrm>
            <a:off x="2063553" y="4492223"/>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grpSp>
        <p:nvGrpSpPr>
          <p:cNvPr id="3" name="Group 5"/>
          <p:cNvGrpSpPr>
            <a:grpSpLocks noChangeAspect="1"/>
          </p:cNvGrpSpPr>
          <p:nvPr/>
        </p:nvGrpSpPr>
        <p:grpSpPr bwMode="auto">
          <a:xfrm>
            <a:off x="576602" y="2204864"/>
            <a:ext cx="990935"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5293" y="5661248"/>
            <a:ext cx="2158411" cy="996946"/>
          </a:xfrm>
          <a:prstGeom prst="rect">
            <a:avLst/>
          </a:prstGeom>
        </p:spPr>
      </p:pic>
      <p:pic>
        <p:nvPicPr>
          <p:cNvPr id="39" name="Picture 3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3129" y="4188857"/>
            <a:ext cx="414380" cy="934146"/>
          </a:xfrm>
          <a:prstGeom prst="rect">
            <a:avLst/>
          </a:prstGeom>
        </p:spPr>
      </p:pic>
    </p:spTree>
    <p:extLst>
      <p:ext uri="{BB962C8B-B14F-4D97-AF65-F5344CB8AC3E}">
        <p14:creationId xmlns:p14="http://schemas.microsoft.com/office/powerpoint/2010/main" val="38577644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4573778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152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362" y="273050"/>
            <a:ext cx="4285324" cy="1162050"/>
          </a:xfrm>
        </p:spPr>
        <p:txBody>
          <a:bodyPr anchor="t"/>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0"/>
            <a:ext cx="7089907" cy="6396310"/>
          </a:xfrm>
        </p:spPr>
        <p:txBody>
          <a:bodyPr>
            <a:normAutofit/>
          </a:bodyPr>
          <a:lstStyle>
            <a:lvl1pPr>
              <a:defRPr sz="2400"/>
            </a:lvl1pPr>
            <a:lvl2pPr>
              <a:defRPr sz="2100"/>
            </a:lvl2pPr>
            <a:lvl3pPr>
              <a:defRPr sz="2100"/>
            </a:lvl3pPr>
            <a:lvl4pPr>
              <a:defRPr sz="2100"/>
            </a:lvl4pPr>
            <a:lvl5pPr>
              <a:defRPr sz="21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35362" y="1435102"/>
            <a:ext cx="4285324" cy="5207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325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ue Ba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052736"/>
          </a:xfrm>
          <a:solidFill>
            <a:schemeClr val="tx2"/>
          </a:solidFill>
        </p:spPr>
        <p:txBody>
          <a:bodyPr anchor="ctr"/>
          <a:lstStyle>
            <a:lvl1pPr>
              <a:defRPr>
                <a:solidFill>
                  <a:schemeClr val="bg1"/>
                </a:solidFill>
              </a:defRPr>
            </a:lvl1pPr>
          </a:lstStyle>
          <a:p>
            <a:r>
              <a:rPr lang="en-US" dirty="0" smtClean="0"/>
              <a:t>Click to edit title</a:t>
            </a:r>
            <a:endParaRPr lang="en-GB" dirty="0"/>
          </a:p>
        </p:txBody>
      </p:sp>
      <p:sp>
        <p:nvSpPr>
          <p:cNvPr id="3" name="Content Placeholder 2"/>
          <p:cNvSpPr>
            <a:spLocks noGrp="1"/>
          </p:cNvSpPr>
          <p:nvPr>
            <p:ph idx="1"/>
          </p:nvPr>
        </p:nvSpPr>
        <p:spPr>
          <a:xfrm>
            <a:off x="335360" y="1124744"/>
            <a:ext cx="11521280" cy="5544616"/>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7178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ue Bar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a:solidFill>
            <a:schemeClr val="tx2"/>
          </a:solidFill>
        </p:spPr>
        <p:txBody>
          <a:bodyPr anchor="ct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35360" y="2060848"/>
            <a:ext cx="11521280" cy="4608512"/>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2"/>
          <p:cNvSpPr>
            <a:spLocks noGrp="1"/>
          </p:cNvSpPr>
          <p:nvPr>
            <p:ph type="body" idx="13"/>
          </p:nvPr>
        </p:nvSpPr>
        <p:spPr>
          <a:xfrm>
            <a:off x="335360" y="1124747"/>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7529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ue Bar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a:solidFill>
            <a:schemeClr val="tx2"/>
          </a:solidFill>
        </p:spPr>
        <p:txBody>
          <a:bodyPr anchor="ct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03712" y="1124744"/>
            <a:ext cx="8352928" cy="5544616"/>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334433" y="1124744"/>
            <a:ext cx="3073400" cy="4248944"/>
          </a:xfrm>
        </p:spPr>
        <p:txBody>
          <a:bodyPr/>
          <a:lstStyle/>
          <a:p>
            <a:r>
              <a:rPr lang="en-US" smtClean="0"/>
              <a:t>Click icon to add picture</a:t>
            </a:r>
            <a:endParaRPr lang="en-GB"/>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smtClean="0"/>
              <a:t>Picture details go here</a:t>
            </a:r>
          </a:p>
        </p:txBody>
      </p:sp>
    </p:spTree>
    <p:extLst>
      <p:ext uri="{BB962C8B-B14F-4D97-AF65-F5344CB8AC3E}">
        <p14:creationId xmlns:p14="http://schemas.microsoft.com/office/powerpoint/2010/main" val="206892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columns">
    <p:spTree>
      <p:nvGrpSpPr>
        <p:cNvPr id="1" name=""/>
        <p:cNvGrpSpPr/>
        <p:nvPr/>
      </p:nvGrpSpPr>
      <p:grpSpPr>
        <a:xfrm>
          <a:off x="0" y="0"/>
          <a:ext cx="0" cy="0"/>
          <a:chOff x="0" y="0"/>
          <a:chExt cx="0" cy="0"/>
        </a:xfrm>
      </p:grpSpPr>
      <p:sp>
        <p:nvSpPr>
          <p:cNvPr id="2" name="Title 1"/>
          <p:cNvSpPr>
            <a:spLocks noGrp="1"/>
          </p:cNvSpPr>
          <p:nvPr>
            <p:ph type="title"/>
          </p:nvPr>
        </p:nvSpPr>
        <p:spPr>
          <a:xfrm>
            <a:off x="0" y="-2279"/>
            <a:ext cx="12192000" cy="1080120"/>
          </a:xfrm>
          <a:solidFill>
            <a:schemeClr val="tx2"/>
          </a:solidFill>
        </p:spPr>
        <p:txBody>
          <a:bodyPr anchor="ct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335360" y="1124744"/>
            <a:ext cx="565904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7600" y="1124744"/>
            <a:ext cx="565904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5828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ue Bar 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0120"/>
          </a:xfrm>
          <a:solidFill>
            <a:schemeClr val="tx2"/>
          </a:solidFill>
        </p:spPr>
        <p:txBody>
          <a:bodyPr anchor="ct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81557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7489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35360" y="2204864"/>
            <a:ext cx="11521280" cy="4464496"/>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2"/>
          <p:cNvSpPr>
            <a:spLocks noGrp="1"/>
          </p:cNvSpPr>
          <p:nvPr>
            <p:ph type="body" idx="13"/>
          </p:nvPr>
        </p:nvSpPr>
        <p:spPr>
          <a:xfrm>
            <a:off x="335360" y="1340771"/>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9432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88640"/>
            <a:ext cx="11521280" cy="1080120"/>
          </a:xfrm>
          <a:prstGeom prst="rect">
            <a:avLst/>
          </a:prstGeom>
        </p:spPr>
        <p:txBody>
          <a:bodyPr vert="horz" lIns="91440" tIns="45720" rIns="91440" bIns="45720" rtlCol="0" anchor="t">
            <a:normAutofit/>
          </a:bodyPr>
          <a:lstStyle/>
          <a:p>
            <a:r>
              <a:rPr lang="en-US" dirty="0" smtClean="0"/>
              <a:t>Title goes here</a:t>
            </a:r>
            <a:endParaRPr lang="en-GB" dirty="0"/>
          </a:p>
        </p:txBody>
      </p:sp>
      <p:sp>
        <p:nvSpPr>
          <p:cNvPr id="3" name="Text Placeholder 2"/>
          <p:cNvSpPr>
            <a:spLocks noGrp="1"/>
          </p:cNvSpPr>
          <p:nvPr>
            <p:ph type="body" idx="1"/>
          </p:nvPr>
        </p:nvSpPr>
        <p:spPr>
          <a:xfrm>
            <a:off x="335360" y="1340768"/>
            <a:ext cx="11521280" cy="5328592"/>
          </a:xfrm>
          <a:prstGeom prst="rect">
            <a:avLst/>
          </a:prstGeom>
        </p:spPr>
        <p:txBody>
          <a:bodyPr vert="horz" lIns="91440" tIns="45720" rIns="91440" bIns="45720" rtlCol="0">
            <a:normAutofit/>
          </a:bodyPr>
          <a:lstStyle/>
          <a:p>
            <a:pPr lvl="0"/>
            <a:r>
              <a:rPr lang="en-US" dirty="0" smtClean="0"/>
              <a:t>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39554146"/>
      </p:ext>
    </p:extLst>
  </p:cSld>
  <p:clrMap bg1="lt1" tx1="dk1" bg2="lt2" tx2="dk2" accent1="accent1" accent2="accent2" accent3="accent3" accent4="accent4" accent5="accent5" accent6="accent6" hlink="hlink" folHlink="folHlink"/>
  <p:sldLayoutIdLst>
    <p:sldLayoutId id="2147483721" r:id="rId1"/>
    <p:sldLayoutId id="214748374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43" r:id="rId18"/>
    <p:sldLayoutId id="2147483742" r:id="rId19"/>
    <p:sldLayoutId id="2147483744" r:id="rId20"/>
    <p:sldLayoutId id="2147483737" r:id="rId21"/>
    <p:sldLayoutId id="2147483738" r:id="rId22"/>
    <p:sldLayoutId id="2147483739" r:id="rId23"/>
  </p:sldLayoutIdLst>
  <p:timing>
    <p:tnLst>
      <p:par>
        <p:cTn id="1" dur="indefinite" restart="never" nodeType="tmRoot"/>
      </p:par>
    </p:tnLst>
  </p:timing>
  <p:txStyles>
    <p:titleStyle>
      <a:lvl1pPr algn="l" defTabSz="914400" rtl="0" eaLnBrk="1" latinLnBrk="0" hangingPunct="1">
        <a:spcBef>
          <a:spcPct val="0"/>
        </a:spcBef>
        <a:buNone/>
        <a:defRPr sz="34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fontScale="90000"/>
          </a:bodyPr>
          <a:lstStyle/>
          <a:p>
            <a:r>
              <a:rPr lang="en-GB" b="1" dirty="0" smtClean="0">
                <a:latin typeface="Arial" charset="0"/>
                <a:cs typeface="Arial" charset="0"/>
              </a:rPr>
              <a:t>Sector insights: skills </a:t>
            </a:r>
            <a:r>
              <a:rPr lang="en-GB" b="1" dirty="0">
                <a:latin typeface="Arial" charset="0"/>
                <a:cs typeface="Arial" charset="0"/>
              </a:rPr>
              <a:t>and performance challenges in the digital and creative </a:t>
            </a:r>
            <a:r>
              <a:rPr lang="en-GB" b="1" dirty="0" smtClean="0">
                <a:latin typeface="Arial" charset="0"/>
                <a:cs typeface="Arial" charset="0"/>
              </a:rPr>
              <a:t>sector</a:t>
            </a:r>
            <a:br>
              <a:rPr lang="en-GB" b="1" dirty="0" smtClean="0">
                <a:latin typeface="Arial" charset="0"/>
                <a:cs typeface="Arial" charset="0"/>
              </a:rPr>
            </a:br>
            <a:r>
              <a:rPr lang="en-GB" b="1" dirty="0">
                <a:latin typeface="Arial" charset="0"/>
                <a:cs typeface="Arial" charset="0"/>
              </a:rPr>
              <a:t/>
            </a:r>
            <a:br>
              <a:rPr lang="en-GB" b="1" dirty="0">
                <a:latin typeface="Arial" charset="0"/>
                <a:cs typeface="Arial" charset="0"/>
              </a:rPr>
            </a:br>
            <a:r>
              <a:rPr lang="en-GB" sz="4400" b="1" dirty="0" smtClean="0">
                <a:latin typeface="Arial" charset="0"/>
                <a:cs typeface="Arial" charset="0"/>
              </a:rPr>
              <a:t>June 2015</a:t>
            </a:r>
            <a:r>
              <a:rPr lang="en-US" b="1" dirty="0">
                <a:latin typeface="Arial" charset="0"/>
                <a:cs typeface="Arial" charset="0"/>
              </a:rPr>
              <a:t/>
            </a:r>
            <a:br>
              <a:rPr lang="en-US" b="1" dirty="0">
                <a:latin typeface="Arial" charset="0"/>
                <a:cs typeface="Arial" charset="0"/>
              </a:rPr>
            </a:br>
            <a:endParaRPr lang="en-GB" dirty="0"/>
          </a:p>
        </p:txBody>
      </p:sp>
    </p:spTree>
    <p:extLst>
      <p:ext uri="{BB962C8B-B14F-4D97-AF65-F5344CB8AC3E}">
        <p14:creationId xmlns:p14="http://schemas.microsoft.com/office/powerpoint/2010/main" val="661071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a:t>
            </a:r>
            <a:r>
              <a:rPr lang="en-GB" dirty="0" smtClean="0"/>
              <a:t>raduate </a:t>
            </a:r>
            <a:r>
              <a:rPr lang="en-GB" dirty="0"/>
              <a:t>employment plays an important role</a:t>
            </a:r>
          </a:p>
        </p:txBody>
      </p:sp>
      <p:sp>
        <p:nvSpPr>
          <p:cNvPr id="3" name="Rectangle 2"/>
          <p:cNvSpPr/>
          <p:nvPr/>
        </p:nvSpPr>
        <p:spPr>
          <a:xfrm>
            <a:off x="87487" y="1130090"/>
            <a:ext cx="4368802" cy="523220"/>
          </a:xfrm>
          <a:prstGeom prst="rect">
            <a:avLst/>
          </a:prstGeom>
        </p:spPr>
        <p:txBody>
          <a:bodyPr wrap="square">
            <a:spAutoFit/>
          </a:bodyPr>
          <a:lstStyle/>
          <a:p>
            <a:r>
              <a:rPr lang="en-GB" sz="1400" b="1" dirty="0" smtClean="0">
                <a:solidFill>
                  <a:schemeClr val="tx2"/>
                </a:solidFill>
              </a:rPr>
              <a:t>Almost half of the digital and creative workforce is educated to at least degree level</a:t>
            </a:r>
            <a:endParaRPr lang="en-GB" sz="1400" b="1" dirty="0">
              <a:solidFill>
                <a:schemeClr val="tx2"/>
              </a:solidFill>
            </a:endParaRPr>
          </a:p>
        </p:txBody>
      </p:sp>
      <p:grpSp>
        <p:nvGrpSpPr>
          <p:cNvPr id="17" name="Group 16"/>
          <p:cNvGrpSpPr/>
          <p:nvPr/>
        </p:nvGrpSpPr>
        <p:grpSpPr>
          <a:xfrm>
            <a:off x="1778202" y="1804120"/>
            <a:ext cx="1152000" cy="1152000"/>
            <a:chOff x="3470817" y="4888089"/>
            <a:chExt cx="2241361" cy="1755423"/>
          </a:xfrm>
        </p:grpSpPr>
        <p:graphicFrame>
          <p:nvGraphicFramePr>
            <p:cNvPr id="18" name="Chart 17"/>
            <p:cNvGraphicFramePr/>
            <p:nvPr>
              <p:extLst>
                <p:ext uri="{D42A27DB-BD31-4B8C-83A1-F6EECF244321}">
                  <p14:modId xmlns:p14="http://schemas.microsoft.com/office/powerpoint/2010/main" val="1147839813"/>
                </p:ext>
              </p:extLst>
            </p:nvPr>
          </p:nvGraphicFramePr>
          <p:xfrm>
            <a:off x="3470817" y="4888089"/>
            <a:ext cx="2241361" cy="1755423"/>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4509129" y="5466696"/>
              <a:ext cx="1108958" cy="505033"/>
            </a:xfrm>
            <a:prstGeom prst="rect">
              <a:avLst/>
            </a:prstGeom>
            <a:noFill/>
          </p:spPr>
          <p:txBody>
            <a:bodyPr wrap="none" rtlCol="0">
              <a:spAutoFit/>
            </a:bodyPr>
            <a:lstStyle/>
            <a:p>
              <a:r>
                <a:rPr lang="en-GB" sz="1400" b="1" dirty="0" smtClean="0">
                  <a:solidFill>
                    <a:schemeClr val="bg1"/>
                  </a:solidFill>
                </a:rPr>
                <a:t>48%</a:t>
              </a:r>
              <a:endParaRPr lang="en-GB" sz="1400" b="1" dirty="0">
                <a:solidFill>
                  <a:schemeClr val="bg1"/>
                </a:solidFill>
              </a:endParaRPr>
            </a:p>
          </p:txBody>
        </p:sp>
      </p:grpSp>
      <p:grpSp>
        <p:nvGrpSpPr>
          <p:cNvPr id="23" name="Group 22"/>
          <p:cNvGrpSpPr/>
          <p:nvPr/>
        </p:nvGrpSpPr>
        <p:grpSpPr>
          <a:xfrm>
            <a:off x="2898888" y="1854922"/>
            <a:ext cx="1152000" cy="1152000"/>
            <a:chOff x="3470817" y="4888089"/>
            <a:chExt cx="2241361" cy="1755423"/>
          </a:xfrm>
        </p:grpSpPr>
        <p:graphicFrame>
          <p:nvGraphicFramePr>
            <p:cNvPr id="24" name="Chart 23"/>
            <p:cNvGraphicFramePr/>
            <p:nvPr>
              <p:extLst>
                <p:ext uri="{D42A27DB-BD31-4B8C-83A1-F6EECF244321}">
                  <p14:modId xmlns:p14="http://schemas.microsoft.com/office/powerpoint/2010/main" val="2730022324"/>
                </p:ext>
              </p:extLst>
            </p:nvPr>
          </p:nvGraphicFramePr>
          <p:xfrm>
            <a:off x="3470817" y="4888089"/>
            <a:ext cx="2241361" cy="175542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4491796" y="5357907"/>
              <a:ext cx="1108958" cy="505033"/>
            </a:xfrm>
            <a:prstGeom prst="rect">
              <a:avLst/>
            </a:prstGeom>
            <a:noFill/>
          </p:spPr>
          <p:txBody>
            <a:bodyPr wrap="none" rtlCol="0">
              <a:spAutoFit/>
            </a:bodyPr>
            <a:lstStyle/>
            <a:p>
              <a:r>
                <a:rPr lang="en-GB" sz="1400" b="1" dirty="0" smtClean="0">
                  <a:solidFill>
                    <a:schemeClr val="bg1"/>
                  </a:solidFill>
                </a:rPr>
                <a:t>29%</a:t>
              </a:r>
              <a:endParaRPr lang="en-GB" sz="1400" b="1" dirty="0">
                <a:solidFill>
                  <a:schemeClr val="bg1"/>
                </a:solidFill>
              </a:endParaRPr>
            </a:p>
          </p:txBody>
        </p:sp>
      </p:grpSp>
      <p:sp>
        <p:nvSpPr>
          <p:cNvPr id="28" name="TextBox 27"/>
          <p:cNvSpPr txBox="1"/>
          <p:nvPr/>
        </p:nvSpPr>
        <p:spPr>
          <a:xfrm>
            <a:off x="1903213" y="2780795"/>
            <a:ext cx="935858" cy="400110"/>
          </a:xfrm>
          <a:prstGeom prst="rect">
            <a:avLst/>
          </a:prstGeom>
          <a:noFill/>
        </p:spPr>
        <p:txBody>
          <a:bodyPr wrap="square" rtlCol="0">
            <a:spAutoFit/>
          </a:bodyPr>
          <a:lstStyle/>
          <a:p>
            <a:pPr algn="ctr"/>
            <a:r>
              <a:rPr lang="en-GB" sz="1000" b="1" dirty="0" smtClean="0">
                <a:solidFill>
                  <a:schemeClr val="tx2"/>
                </a:solidFill>
              </a:rPr>
              <a:t>Digital and creative</a:t>
            </a:r>
            <a:endParaRPr lang="en-GB" sz="1000" b="1" dirty="0">
              <a:solidFill>
                <a:schemeClr val="tx2"/>
              </a:solidFill>
            </a:endParaRPr>
          </a:p>
        </p:txBody>
      </p:sp>
      <p:sp>
        <p:nvSpPr>
          <p:cNvPr id="29" name="TextBox 28"/>
          <p:cNvSpPr txBox="1"/>
          <p:nvPr/>
        </p:nvSpPr>
        <p:spPr>
          <a:xfrm>
            <a:off x="3006959" y="2828780"/>
            <a:ext cx="935858" cy="246221"/>
          </a:xfrm>
          <a:prstGeom prst="rect">
            <a:avLst/>
          </a:prstGeom>
          <a:noFill/>
        </p:spPr>
        <p:txBody>
          <a:bodyPr wrap="square" rtlCol="0">
            <a:spAutoFit/>
          </a:bodyPr>
          <a:lstStyle/>
          <a:p>
            <a:pPr algn="ctr"/>
            <a:r>
              <a:rPr lang="en-GB" sz="1000" b="1" dirty="0" smtClean="0">
                <a:solidFill>
                  <a:schemeClr val="tx2"/>
                </a:solidFill>
              </a:rPr>
              <a:t>All sectors</a:t>
            </a:r>
            <a:endParaRPr lang="en-GB" sz="1000" b="1" dirty="0">
              <a:solidFill>
                <a:schemeClr val="tx2"/>
              </a:solidFill>
            </a:endParaRPr>
          </a:p>
        </p:txBody>
      </p:sp>
      <p:graphicFrame>
        <p:nvGraphicFramePr>
          <p:cNvPr id="30" name="Chart 29"/>
          <p:cNvGraphicFramePr/>
          <p:nvPr>
            <p:extLst>
              <p:ext uri="{D42A27DB-BD31-4B8C-83A1-F6EECF244321}">
                <p14:modId xmlns:p14="http://schemas.microsoft.com/office/powerpoint/2010/main" val="4261971252"/>
              </p:ext>
            </p:extLst>
          </p:nvPr>
        </p:nvGraphicFramePr>
        <p:xfrm>
          <a:off x="127466" y="4597400"/>
          <a:ext cx="4580001" cy="1933574"/>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p:cNvSpPr/>
          <p:nvPr/>
        </p:nvSpPr>
        <p:spPr>
          <a:xfrm>
            <a:off x="152873" y="3534634"/>
            <a:ext cx="4368802" cy="738664"/>
          </a:xfrm>
          <a:prstGeom prst="rect">
            <a:avLst/>
          </a:prstGeom>
        </p:spPr>
        <p:txBody>
          <a:bodyPr wrap="square">
            <a:spAutoFit/>
          </a:bodyPr>
          <a:lstStyle/>
          <a:p>
            <a:r>
              <a:rPr lang="en-GB" sz="1400" b="1" dirty="0" smtClean="0">
                <a:solidFill>
                  <a:schemeClr val="tx2"/>
                </a:solidFill>
              </a:rPr>
              <a:t>Digital and creative firms are much more likely to hire university graduates, and less likely to hire school or college leavers</a:t>
            </a:r>
            <a:endParaRPr lang="en-GB" sz="1400" b="1" dirty="0">
              <a:solidFill>
                <a:schemeClr val="tx2"/>
              </a:solidFill>
            </a:endParaRPr>
          </a:p>
        </p:txBody>
      </p:sp>
      <p:sp>
        <p:nvSpPr>
          <p:cNvPr id="32" name="Rectangle 31"/>
          <p:cNvSpPr/>
          <p:nvPr/>
        </p:nvSpPr>
        <p:spPr>
          <a:xfrm>
            <a:off x="169801" y="4218390"/>
            <a:ext cx="4368802" cy="523220"/>
          </a:xfrm>
          <a:prstGeom prst="rect">
            <a:avLst/>
          </a:prstGeom>
        </p:spPr>
        <p:txBody>
          <a:bodyPr wrap="square">
            <a:spAutoFit/>
          </a:bodyPr>
          <a:lstStyle/>
          <a:p>
            <a:r>
              <a:rPr lang="en-GB" sz="1400" dirty="0" smtClean="0">
                <a:solidFill>
                  <a:schemeClr val="tx2"/>
                </a:solidFill>
              </a:rPr>
              <a:t>% of firms that have recruited someone to their first job on leaving education in the last 2-3 years</a:t>
            </a:r>
            <a:endParaRPr lang="en-GB" sz="1400" dirty="0">
              <a:solidFill>
                <a:schemeClr val="tx2"/>
              </a:solidFill>
            </a:endParaRPr>
          </a:p>
        </p:txBody>
      </p:sp>
      <p:sp>
        <p:nvSpPr>
          <p:cNvPr id="33" name="TextBox 32"/>
          <p:cNvSpPr txBox="1"/>
          <p:nvPr/>
        </p:nvSpPr>
        <p:spPr>
          <a:xfrm>
            <a:off x="152873" y="6478939"/>
            <a:ext cx="1707519" cy="246221"/>
          </a:xfrm>
          <a:prstGeom prst="rect">
            <a:avLst/>
          </a:prstGeom>
          <a:noFill/>
        </p:spPr>
        <p:txBody>
          <a:bodyPr wrap="none" rtlCol="0">
            <a:spAutoFit/>
          </a:bodyPr>
          <a:lstStyle/>
          <a:p>
            <a:r>
              <a:rPr lang="en-GB" sz="1000" i="1" dirty="0">
                <a:solidFill>
                  <a:schemeClr val="tx2"/>
                </a:solidFill>
                <a:cs typeface="Arial" panose="020B0604020202020204" pitchFamily="34" charset="0"/>
              </a:rPr>
              <a:t>Source: </a:t>
            </a:r>
            <a:r>
              <a:rPr lang="en-GB" sz="1000" i="1" dirty="0" smtClean="0">
                <a:solidFill>
                  <a:schemeClr val="tx2"/>
                </a:solidFill>
                <a:cs typeface="Arial" panose="020B0604020202020204" pitchFamily="34" charset="0"/>
              </a:rPr>
              <a:t>UKCES ESS 2013</a:t>
            </a:r>
            <a:endParaRPr lang="en-GB" sz="1000" i="1" dirty="0">
              <a:solidFill>
                <a:schemeClr val="tx2"/>
              </a:solidFill>
              <a:cs typeface="Arial" panose="020B0604020202020204" pitchFamily="34" charset="0"/>
            </a:endParaRPr>
          </a:p>
        </p:txBody>
      </p:sp>
      <p:sp>
        <p:nvSpPr>
          <p:cNvPr id="34" name="TextBox 33"/>
          <p:cNvSpPr txBox="1"/>
          <p:nvPr/>
        </p:nvSpPr>
        <p:spPr>
          <a:xfrm>
            <a:off x="5113868" y="1151467"/>
            <a:ext cx="6917276" cy="5062924"/>
          </a:xfrm>
          <a:prstGeom prst="rect">
            <a:avLst/>
          </a:prstGeom>
          <a:noFill/>
        </p:spPr>
        <p:txBody>
          <a:bodyPr wrap="square" rtlCol="0">
            <a:spAutoFit/>
          </a:bodyPr>
          <a:lstStyle/>
          <a:p>
            <a:pPr>
              <a:spcAft>
                <a:spcPts val="600"/>
              </a:spcAft>
            </a:pPr>
            <a:r>
              <a:rPr lang="en-GB" sz="1600" dirty="0">
                <a:solidFill>
                  <a:schemeClr val="accent1"/>
                </a:solidFill>
                <a:cs typeface="Arial" panose="020B0604020202020204" pitchFamily="34" charset="0"/>
              </a:rPr>
              <a:t>E</a:t>
            </a:r>
            <a:r>
              <a:rPr lang="en-GB" sz="1600" dirty="0" smtClean="0">
                <a:solidFill>
                  <a:schemeClr val="accent1"/>
                </a:solidFill>
                <a:cs typeface="Arial" panose="020B0604020202020204" pitchFamily="34" charset="0"/>
              </a:rPr>
              <a:t>mployers </a:t>
            </a:r>
            <a:r>
              <a:rPr lang="en-GB" sz="1600" dirty="0">
                <a:solidFill>
                  <a:schemeClr val="accent1"/>
                </a:solidFill>
                <a:cs typeface="Arial" panose="020B0604020202020204" pitchFamily="34" charset="0"/>
              </a:rPr>
              <a:t>reveal a </a:t>
            </a:r>
            <a:r>
              <a:rPr lang="en-GB" sz="1600" b="1" dirty="0">
                <a:solidFill>
                  <a:schemeClr val="accent1"/>
                </a:solidFill>
                <a:cs typeface="Arial" panose="020B0604020202020204" pitchFamily="34" charset="0"/>
              </a:rPr>
              <a:t>strong preference for recruiting </a:t>
            </a:r>
            <a:r>
              <a:rPr lang="en-GB" sz="1600" b="1" dirty="0" smtClean="0">
                <a:solidFill>
                  <a:schemeClr val="accent1"/>
                </a:solidFill>
                <a:cs typeface="Arial" panose="020B0604020202020204" pitchFamily="34" charset="0"/>
              </a:rPr>
              <a:t>graduates</a:t>
            </a:r>
            <a:endParaRPr lang="en-GB" sz="1600" dirty="0">
              <a:solidFill>
                <a:schemeClr val="accent1"/>
              </a:solidFill>
              <a:cs typeface="Arial" panose="020B0604020202020204" pitchFamily="34" charset="0"/>
            </a:endParaRPr>
          </a:p>
          <a:p>
            <a:pPr>
              <a:spcAft>
                <a:spcPts val="600"/>
              </a:spcAft>
            </a:pPr>
            <a:endParaRPr lang="en-GB" sz="1600" b="1" dirty="0" smtClean="0">
              <a:solidFill>
                <a:schemeClr val="accent1"/>
              </a:solidFill>
              <a:cs typeface="Arial" panose="020B0604020202020204" pitchFamily="34" charset="0"/>
            </a:endParaRPr>
          </a:p>
          <a:p>
            <a:pPr>
              <a:spcAft>
                <a:spcPts val="600"/>
              </a:spcAft>
            </a:pPr>
            <a:r>
              <a:rPr lang="en-GB" sz="1600" b="1" dirty="0" smtClean="0">
                <a:solidFill>
                  <a:schemeClr val="accent1"/>
                </a:solidFill>
                <a:cs typeface="Arial" panose="020B0604020202020204" pitchFamily="34" charset="0"/>
              </a:rPr>
              <a:t>However, employers reported concerns that graduates do not leave university with the skills they need to be effective in the workplace</a:t>
            </a:r>
          </a:p>
          <a:p>
            <a:pPr marL="285750" indent="-285750">
              <a:spcAft>
                <a:spcPts val="600"/>
              </a:spcAft>
              <a:buFont typeface="Wingdings" panose="05000000000000000000" pitchFamily="2" charset="2"/>
              <a:buChar char="Ø"/>
            </a:pPr>
            <a:r>
              <a:rPr lang="en-GB" sz="1600" dirty="0" smtClean="0">
                <a:solidFill>
                  <a:schemeClr val="accent1"/>
                </a:solidFill>
                <a:cs typeface="Arial" panose="020B0604020202020204" pitchFamily="34" charset="0"/>
              </a:rPr>
              <a:t>Courses do not keep pace with technological change</a:t>
            </a:r>
          </a:p>
          <a:p>
            <a:pPr marL="285750" indent="-285750">
              <a:spcAft>
                <a:spcPts val="600"/>
              </a:spcAft>
              <a:buFont typeface="Wingdings" panose="05000000000000000000" pitchFamily="2" charset="2"/>
              <a:buChar char="Ø"/>
            </a:pPr>
            <a:r>
              <a:rPr lang="en-GB" sz="1600" dirty="0" smtClean="0">
                <a:solidFill>
                  <a:schemeClr val="accent1"/>
                </a:solidFill>
                <a:cs typeface="Arial" panose="020B0604020202020204" pitchFamily="34" charset="0"/>
              </a:rPr>
              <a:t>Too much reliance on textbooks rather than doing</a:t>
            </a:r>
          </a:p>
          <a:p>
            <a:pPr marL="285750" indent="-285750">
              <a:spcAft>
                <a:spcPts val="600"/>
              </a:spcAft>
              <a:buFont typeface="Wingdings" panose="05000000000000000000" pitchFamily="2" charset="2"/>
              <a:buChar char="Ø"/>
            </a:pPr>
            <a:r>
              <a:rPr lang="en-GB" sz="1600" dirty="0" smtClean="0">
                <a:solidFill>
                  <a:schemeClr val="accent1"/>
                </a:solidFill>
                <a:cs typeface="Arial" panose="020B0604020202020204" pitchFamily="34" charset="0"/>
              </a:rPr>
              <a:t>Creative graduates have breadth rather than depth of knowledge</a:t>
            </a:r>
          </a:p>
          <a:p>
            <a:pPr marL="285750" indent="-285750">
              <a:spcAft>
                <a:spcPts val="600"/>
              </a:spcAft>
              <a:buFont typeface="Wingdings" panose="05000000000000000000" pitchFamily="2" charset="2"/>
              <a:buChar char="Ø"/>
            </a:pPr>
            <a:r>
              <a:rPr lang="en-GB" sz="1600" dirty="0" smtClean="0">
                <a:solidFill>
                  <a:schemeClr val="accent1"/>
                </a:solidFill>
                <a:cs typeface="Arial" panose="020B0604020202020204" pitchFamily="34" charset="0"/>
              </a:rPr>
              <a:t>Technological change can have an impact in less obviously technical areas, e.g. the ability to write in less formal styles for digital media</a:t>
            </a:r>
          </a:p>
          <a:p>
            <a:pPr marL="285750" indent="-285750">
              <a:buFont typeface="Wingdings" panose="05000000000000000000" pitchFamily="2" charset="2"/>
              <a:buChar char="Ø"/>
            </a:pPr>
            <a:r>
              <a:rPr lang="en-GB" sz="1600" dirty="0" smtClean="0">
                <a:solidFill>
                  <a:schemeClr val="accent1"/>
                </a:solidFill>
                <a:cs typeface="Arial" panose="020B0604020202020204" pitchFamily="34" charset="0"/>
              </a:rPr>
              <a:t>Employers also highlight lack of soft skills and experience</a:t>
            </a:r>
          </a:p>
          <a:p>
            <a:endParaRPr lang="en-GB" sz="1600" dirty="0">
              <a:solidFill>
                <a:schemeClr val="accent1"/>
              </a:solidFill>
              <a:cs typeface="Arial" panose="020B0604020202020204" pitchFamily="34" charset="0"/>
            </a:endParaRPr>
          </a:p>
          <a:p>
            <a:endParaRPr lang="en-GB" sz="1600" dirty="0">
              <a:solidFill>
                <a:schemeClr val="accent1"/>
              </a:solidFill>
              <a:cs typeface="Arial" panose="020B0604020202020204" pitchFamily="34" charset="0"/>
            </a:endParaRPr>
          </a:p>
          <a:p>
            <a:r>
              <a:rPr lang="en-GB" sz="1600" b="1" dirty="0" smtClean="0">
                <a:solidFill>
                  <a:schemeClr val="accent1"/>
                </a:solidFill>
                <a:cs typeface="Arial" panose="020B0604020202020204" pitchFamily="34" charset="0"/>
              </a:rPr>
              <a:t>Unemployment rates amongst computer science graduates six months after graduation are the highest amongst all graduates</a:t>
            </a:r>
            <a:r>
              <a:rPr lang="en-GB" sz="1600" dirty="0" smtClean="0">
                <a:solidFill>
                  <a:schemeClr val="accent1"/>
                </a:solidFill>
                <a:cs typeface="Arial" panose="020B0604020202020204" pitchFamily="34" charset="0"/>
              </a:rPr>
              <a:t>. </a:t>
            </a:r>
          </a:p>
          <a:p>
            <a:r>
              <a:rPr lang="en-GB" sz="1600" dirty="0" smtClean="0">
                <a:solidFill>
                  <a:schemeClr val="accent1"/>
                </a:solidFill>
                <a:cs typeface="Arial" panose="020B0604020202020204" pitchFamily="34" charset="0"/>
              </a:rPr>
              <a:t>This suggests a significant mismatch between employers’ needs and the skills taught at university</a:t>
            </a:r>
          </a:p>
          <a:p>
            <a:endParaRPr lang="en-GB" sz="1600" dirty="0">
              <a:solidFill>
                <a:schemeClr val="accent1"/>
              </a:solidFill>
              <a:cs typeface="Arial" panose="020B0604020202020204" pitchFamily="34" charset="0"/>
            </a:endParaRPr>
          </a:p>
        </p:txBody>
      </p:sp>
      <p:cxnSp>
        <p:nvCxnSpPr>
          <p:cNvPr id="35" name="Straight Connector 34"/>
          <p:cNvCxnSpPr/>
          <p:nvPr/>
        </p:nvCxnSpPr>
        <p:spPr bwMode="auto">
          <a:xfrm>
            <a:off x="4885266" y="1423551"/>
            <a:ext cx="0" cy="4824536"/>
          </a:xfrm>
          <a:prstGeom prst="line">
            <a:avLst/>
          </a:prstGeom>
          <a:solidFill>
            <a:schemeClr val="accent1"/>
          </a:solidFill>
          <a:ln w="9525" cap="flat" cmpd="sng" algn="ctr">
            <a:solidFill>
              <a:schemeClr val="tx2"/>
            </a:solidFill>
            <a:prstDash val="solid"/>
            <a:round/>
            <a:headEnd type="none" w="med" len="med"/>
            <a:tailEnd type="none" w="med" len="med"/>
          </a:ln>
          <a:effectLst/>
        </p:spPr>
      </p:cxnSp>
      <p:sp>
        <p:nvSpPr>
          <p:cNvPr id="36" name="Rectangle 35"/>
          <p:cNvSpPr/>
          <p:nvPr/>
        </p:nvSpPr>
        <p:spPr>
          <a:xfrm>
            <a:off x="127466" y="1614895"/>
            <a:ext cx="4368802" cy="523220"/>
          </a:xfrm>
          <a:prstGeom prst="rect">
            <a:avLst/>
          </a:prstGeom>
        </p:spPr>
        <p:txBody>
          <a:bodyPr wrap="square">
            <a:spAutoFit/>
          </a:bodyPr>
          <a:lstStyle/>
          <a:p>
            <a:r>
              <a:rPr lang="en-GB" sz="1400" dirty="0" smtClean="0">
                <a:solidFill>
                  <a:schemeClr val="tx2"/>
                </a:solidFill>
              </a:rPr>
              <a:t>% of those in employment educated to degree level or above, 2012</a:t>
            </a:r>
            <a:endParaRPr lang="en-GB" sz="1400" dirty="0">
              <a:solidFill>
                <a:schemeClr val="tx2"/>
              </a:solidFill>
            </a:endParaRPr>
          </a:p>
        </p:txBody>
      </p:sp>
      <p:pic>
        <p:nvPicPr>
          <p:cNvPr id="1026" name="Picture 3" descr="image001"/>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526" y="2121593"/>
            <a:ext cx="1077007" cy="80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234546" y="3112066"/>
            <a:ext cx="2073003" cy="246221"/>
          </a:xfrm>
          <a:prstGeom prst="rect">
            <a:avLst/>
          </a:prstGeom>
          <a:noFill/>
        </p:spPr>
        <p:txBody>
          <a:bodyPr wrap="none" rtlCol="0">
            <a:spAutoFit/>
          </a:bodyPr>
          <a:lstStyle/>
          <a:p>
            <a:r>
              <a:rPr lang="en-GB" sz="1000" i="1" dirty="0">
                <a:solidFill>
                  <a:schemeClr val="tx2"/>
                </a:solidFill>
                <a:cs typeface="Arial" panose="020B0604020202020204" pitchFamily="34" charset="0"/>
              </a:rPr>
              <a:t>Source: </a:t>
            </a:r>
            <a:r>
              <a:rPr lang="en-GB" sz="1000" i="1" dirty="0">
                <a:solidFill>
                  <a:schemeClr val="tx2"/>
                </a:solidFill>
              </a:rPr>
              <a:t>UKCES Working Futures</a:t>
            </a:r>
            <a:endParaRPr lang="en-GB" sz="1000" i="1" dirty="0">
              <a:solidFill>
                <a:schemeClr val="tx2"/>
              </a:solidFill>
              <a:cs typeface="Arial" panose="020B0604020202020204" pitchFamily="34" charset="0"/>
            </a:endParaRPr>
          </a:p>
        </p:txBody>
      </p:sp>
    </p:spTree>
    <p:extLst>
      <p:ext uri="{BB962C8B-B14F-4D97-AF65-F5344CB8AC3E}">
        <p14:creationId xmlns:p14="http://schemas.microsoft.com/office/powerpoint/2010/main" val="1838582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353290317"/>
              </p:ext>
            </p:extLst>
          </p:nvPr>
        </p:nvGraphicFramePr>
        <p:xfrm>
          <a:off x="313267" y="1684867"/>
          <a:ext cx="7442200" cy="499815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GB" dirty="0" smtClean="0"/>
              <a:t>1.2 million new workers needed between 2012 and 2022 – equivalent to half the current workforce</a:t>
            </a:r>
            <a:endParaRPr lang="en-GB" dirty="0"/>
          </a:p>
        </p:txBody>
      </p:sp>
      <p:sp>
        <p:nvSpPr>
          <p:cNvPr id="4" name="TextBox 3"/>
          <p:cNvSpPr txBox="1"/>
          <p:nvPr/>
        </p:nvSpPr>
        <p:spPr>
          <a:xfrm>
            <a:off x="313267" y="1227666"/>
            <a:ext cx="5737468" cy="369332"/>
          </a:xfrm>
          <a:prstGeom prst="rect">
            <a:avLst/>
          </a:prstGeom>
          <a:noFill/>
        </p:spPr>
        <p:txBody>
          <a:bodyPr wrap="none" rtlCol="0">
            <a:spAutoFit/>
          </a:bodyPr>
          <a:lstStyle/>
          <a:p>
            <a:r>
              <a:rPr lang="en-GB" b="1" dirty="0" smtClean="0">
                <a:solidFill>
                  <a:schemeClr val="tx2"/>
                </a:solidFill>
              </a:rPr>
              <a:t>Projected demand for workers, 2012 to 2022 (000s)</a:t>
            </a:r>
            <a:endParaRPr lang="en-GB" b="1" dirty="0">
              <a:solidFill>
                <a:schemeClr val="tx2"/>
              </a:solidFill>
            </a:endParaRPr>
          </a:p>
        </p:txBody>
      </p:sp>
      <p:sp>
        <p:nvSpPr>
          <p:cNvPr id="6" name="Rounded Rectangular Callout 5"/>
          <p:cNvSpPr/>
          <p:nvPr/>
        </p:nvSpPr>
        <p:spPr>
          <a:xfrm>
            <a:off x="4524486" y="4964377"/>
            <a:ext cx="3166532" cy="1532466"/>
          </a:xfrm>
          <a:prstGeom prst="wedgeRoundRectCallout">
            <a:avLst>
              <a:gd name="adj1" fmla="val -88466"/>
              <a:gd name="adj2" fmla="val -6008"/>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2"/>
                </a:solidFill>
              </a:rPr>
              <a:t>These forecasts include workers needed to support the sector’s growth and to replace those expected to leave</a:t>
            </a:r>
            <a:endParaRPr lang="en-GB" sz="1400" dirty="0">
              <a:solidFill>
                <a:schemeClr val="tx2"/>
              </a:solidFill>
            </a:endParaRPr>
          </a:p>
        </p:txBody>
      </p:sp>
      <p:sp>
        <p:nvSpPr>
          <p:cNvPr id="7" name="Right Arrow 6"/>
          <p:cNvSpPr/>
          <p:nvPr/>
        </p:nvSpPr>
        <p:spPr>
          <a:xfrm>
            <a:off x="8212666" y="4543779"/>
            <a:ext cx="3869266" cy="2184400"/>
          </a:xfrm>
          <a:prstGeom prst="rightArrow">
            <a:avLst>
              <a:gd name="adj1" fmla="val 74870"/>
              <a:gd name="adj2"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accent3"/>
                </a:solidFill>
              </a:rPr>
              <a:t>The following slides discuss factors that are expected to influence the number of workers and types of skills needed over the next 10 years</a:t>
            </a:r>
            <a:endParaRPr lang="en-GB" sz="1600" dirty="0">
              <a:solidFill>
                <a:schemeClr val="accent3"/>
              </a:solidFill>
            </a:endParaRPr>
          </a:p>
        </p:txBody>
      </p:sp>
      <p:sp>
        <p:nvSpPr>
          <p:cNvPr id="8" name="TextBox 1"/>
          <p:cNvSpPr txBox="1"/>
          <p:nvPr/>
        </p:nvSpPr>
        <p:spPr>
          <a:xfrm>
            <a:off x="313267" y="6598359"/>
            <a:ext cx="2402248" cy="25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i="1" dirty="0" smtClean="0">
                <a:solidFill>
                  <a:schemeClr val="tx2"/>
                </a:solidFill>
              </a:rPr>
              <a:t>Source: UKCES Working Futures</a:t>
            </a:r>
            <a:endParaRPr lang="en-GB" sz="1000" i="1" dirty="0">
              <a:solidFill>
                <a:schemeClr val="tx2"/>
              </a:solidFill>
            </a:endParaRPr>
          </a:p>
        </p:txBody>
      </p:sp>
      <p:sp>
        <p:nvSpPr>
          <p:cNvPr id="9" name="Rounded Rectangular Callout 8"/>
          <p:cNvSpPr/>
          <p:nvPr/>
        </p:nvSpPr>
        <p:spPr>
          <a:xfrm>
            <a:off x="7333526" y="1862883"/>
            <a:ext cx="4570610" cy="1532466"/>
          </a:xfrm>
          <a:prstGeom prst="wedgeRoundRectCallout">
            <a:avLst>
              <a:gd name="adj1" fmla="val -88466"/>
              <a:gd name="adj2" fmla="val -6008"/>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rPr>
              <a:t>Three quarters of the workers needed will be in the three highest skill occupational groups. There are particular concerns about the ability of the education system to supply the quantity and quality of workers needed for digital roles</a:t>
            </a:r>
            <a:endParaRPr lang="en-GB" dirty="0">
              <a:solidFill>
                <a:schemeClr val="tx2"/>
              </a:solidFill>
            </a:endParaRPr>
          </a:p>
        </p:txBody>
      </p:sp>
      <p:sp>
        <p:nvSpPr>
          <p:cNvPr id="3" name="Right Brace 2"/>
          <p:cNvSpPr/>
          <p:nvPr/>
        </p:nvSpPr>
        <p:spPr>
          <a:xfrm>
            <a:off x="7001304" y="1845735"/>
            <a:ext cx="395785" cy="15324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45154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T</a:t>
            </a:r>
            <a:r>
              <a:rPr lang="en-GB" sz="2800" dirty="0" smtClean="0"/>
              <a:t>echnology will be the most important influence on future skills demand</a:t>
            </a:r>
            <a:endParaRPr lang="en-GB" sz="2800" dirty="0"/>
          </a:p>
        </p:txBody>
      </p:sp>
      <p:sp>
        <p:nvSpPr>
          <p:cNvPr id="5" name="Rounded Rectangle 4"/>
          <p:cNvSpPr/>
          <p:nvPr/>
        </p:nvSpPr>
        <p:spPr>
          <a:xfrm>
            <a:off x="164044" y="1434051"/>
            <a:ext cx="5119158" cy="53303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720000" tIns="36000" rIns="36000" bIns="36000" rtlCol="0" anchor="t"/>
          <a:lstStyle/>
          <a:p>
            <a:pPr>
              <a:spcAft>
                <a:spcPts val="3000"/>
              </a:spcAft>
            </a:pPr>
            <a:r>
              <a:rPr lang="en-GB" sz="1400" b="1" dirty="0" smtClean="0">
                <a:solidFill>
                  <a:schemeClr val="tx2"/>
                </a:solidFill>
              </a:rPr>
              <a:t>Further growth in demand for digital content and services, and rapid technological progress</a:t>
            </a:r>
          </a:p>
          <a:p>
            <a:pPr>
              <a:spcAft>
                <a:spcPts val="3000"/>
              </a:spcAft>
            </a:pPr>
            <a:r>
              <a:rPr lang="en-GB" sz="1400" b="1" dirty="0" smtClean="0">
                <a:solidFill>
                  <a:schemeClr val="tx2"/>
                </a:solidFill>
              </a:rPr>
              <a:t>Automation </a:t>
            </a:r>
            <a:r>
              <a:rPr lang="en-GB" sz="1400" b="1" dirty="0">
                <a:solidFill>
                  <a:schemeClr val="tx2"/>
                </a:solidFill>
              </a:rPr>
              <a:t>of routine </a:t>
            </a:r>
            <a:r>
              <a:rPr lang="en-GB" sz="1400" b="1" dirty="0" smtClean="0">
                <a:solidFill>
                  <a:schemeClr val="tx2"/>
                </a:solidFill>
              </a:rPr>
              <a:t>tasks</a:t>
            </a:r>
          </a:p>
          <a:p>
            <a:pPr>
              <a:spcAft>
                <a:spcPts val="3000"/>
              </a:spcAft>
            </a:pPr>
            <a:r>
              <a:rPr lang="en-GB" sz="1400" b="1" dirty="0" smtClean="0">
                <a:solidFill>
                  <a:schemeClr val="tx2"/>
                </a:solidFill>
              </a:rPr>
              <a:t>Growing </a:t>
            </a:r>
            <a:r>
              <a:rPr lang="en-GB" sz="1400" b="1" dirty="0">
                <a:solidFill>
                  <a:schemeClr val="tx2"/>
                </a:solidFill>
              </a:rPr>
              <a:t>importance of cyber </a:t>
            </a:r>
            <a:r>
              <a:rPr lang="en-GB" sz="1400" b="1" dirty="0" smtClean="0">
                <a:solidFill>
                  <a:schemeClr val="tx2"/>
                </a:solidFill>
              </a:rPr>
              <a:t>security</a:t>
            </a:r>
          </a:p>
          <a:p>
            <a:pPr>
              <a:spcAft>
                <a:spcPts val="3000"/>
              </a:spcAft>
            </a:pPr>
            <a:r>
              <a:rPr lang="en-GB" sz="1400" b="1" dirty="0" smtClean="0">
                <a:solidFill>
                  <a:schemeClr val="tx2"/>
                </a:solidFill>
              </a:rPr>
              <a:t>Convergence </a:t>
            </a:r>
            <a:r>
              <a:rPr lang="en-GB" sz="1400" b="1" dirty="0">
                <a:solidFill>
                  <a:schemeClr val="tx2"/>
                </a:solidFill>
              </a:rPr>
              <a:t>across </a:t>
            </a:r>
            <a:r>
              <a:rPr lang="en-GB" sz="1400" b="1" dirty="0" smtClean="0">
                <a:solidFill>
                  <a:schemeClr val="tx2"/>
                </a:solidFill>
              </a:rPr>
              <a:t>platforms</a:t>
            </a:r>
          </a:p>
          <a:p>
            <a:pPr>
              <a:spcAft>
                <a:spcPts val="3000"/>
              </a:spcAft>
            </a:pPr>
            <a:r>
              <a:rPr lang="en-GB" sz="1400" b="1" dirty="0" smtClean="0">
                <a:solidFill>
                  <a:schemeClr val="tx2"/>
                </a:solidFill>
              </a:rPr>
              <a:t>Further </a:t>
            </a:r>
            <a:r>
              <a:rPr lang="en-GB" sz="1400" b="1" dirty="0">
                <a:solidFill>
                  <a:schemeClr val="tx2"/>
                </a:solidFill>
              </a:rPr>
              <a:t>growth in mobile and cloud </a:t>
            </a:r>
            <a:r>
              <a:rPr lang="en-GB" sz="1400" b="1" dirty="0" smtClean="0">
                <a:solidFill>
                  <a:schemeClr val="tx2"/>
                </a:solidFill>
              </a:rPr>
              <a:t>computing</a:t>
            </a:r>
          </a:p>
          <a:p>
            <a:pPr>
              <a:spcAft>
                <a:spcPts val="3000"/>
              </a:spcAft>
            </a:pPr>
            <a:r>
              <a:rPr lang="en-GB" sz="1400" b="1" dirty="0" smtClean="0">
                <a:solidFill>
                  <a:schemeClr val="tx2"/>
                </a:solidFill>
              </a:rPr>
              <a:t>Big </a:t>
            </a:r>
            <a:r>
              <a:rPr lang="en-GB" sz="1400" b="1" dirty="0">
                <a:solidFill>
                  <a:schemeClr val="tx2"/>
                </a:solidFill>
              </a:rPr>
              <a:t>data and </a:t>
            </a:r>
            <a:r>
              <a:rPr lang="en-GB" sz="1400" b="1" dirty="0" smtClean="0">
                <a:solidFill>
                  <a:schemeClr val="tx2"/>
                </a:solidFill>
              </a:rPr>
              <a:t>analytics</a:t>
            </a:r>
          </a:p>
          <a:p>
            <a:r>
              <a:rPr lang="en-GB" sz="1400" b="1" dirty="0" smtClean="0">
                <a:solidFill>
                  <a:schemeClr val="tx2"/>
                </a:solidFill>
              </a:rPr>
              <a:t>New </a:t>
            </a:r>
            <a:r>
              <a:rPr lang="en-GB" sz="1400" b="1" dirty="0">
                <a:solidFill>
                  <a:schemeClr val="tx2"/>
                </a:solidFill>
              </a:rPr>
              <a:t>business models and collaborative </a:t>
            </a:r>
            <a:r>
              <a:rPr lang="en-GB" sz="1400" b="1" dirty="0" smtClean="0">
                <a:solidFill>
                  <a:schemeClr val="tx2"/>
                </a:solidFill>
              </a:rPr>
              <a:t>platforms</a:t>
            </a:r>
          </a:p>
          <a:p>
            <a:endParaRPr lang="en-GB" sz="1400" b="1" dirty="0">
              <a:solidFill>
                <a:schemeClr val="tx2"/>
              </a:solidFill>
            </a:endParaRPr>
          </a:p>
          <a:p>
            <a:endParaRPr lang="en-GB" sz="1400" b="1" dirty="0">
              <a:solidFill>
                <a:srgbClr val="FF0000"/>
              </a:solidFill>
            </a:endParaRPr>
          </a:p>
          <a:p>
            <a:endParaRPr lang="en-GB" sz="1400" b="1" dirty="0">
              <a:solidFill>
                <a:schemeClr val="tx2"/>
              </a:solidFill>
            </a:endParaRPr>
          </a:p>
        </p:txBody>
      </p:sp>
      <p:sp>
        <p:nvSpPr>
          <p:cNvPr id="18" name="Right Arrow 17"/>
          <p:cNvSpPr/>
          <p:nvPr/>
        </p:nvSpPr>
        <p:spPr>
          <a:xfrm>
            <a:off x="5607761" y="1528154"/>
            <a:ext cx="762000" cy="5236297"/>
          </a:xfrm>
          <a:prstGeom prst="rightArrow">
            <a:avLst>
              <a:gd name="adj1" fmla="val 49225"/>
              <a:gd name="adj2" fmla="val 10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pic>
        <p:nvPicPr>
          <p:cNvPr id="2051" name="Picture 3" descr="Z:\Projects\UKCES Creative and Digital skills\Summary slidepack\Icons\Siena Icons Raster\256\security blue.png"/>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5420" y="3199560"/>
            <a:ext cx="510822" cy="51082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6053" y="1768983"/>
            <a:ext cx="460676" cy="54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Z:\Projects\UKCES Creative and Digital skills\Summary slidepack\Icons\Siena Icons Raster\256\poll blue.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2068" y="5240084"/>
            <a:ext cx="410704" cy="41070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Z:\Projects\UKCES Creative and Digital skills\Summary slidepack\Icons\Siena Icons Raster\256\gear blue.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66613" y="2597673"/>
            <a:ext cx="484845" cy="484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557" y="4558887"/>
            <a:ext cx="585144" cy="40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descr="Z:\Projects\UKCES Creative and Digital skills\Summary slidepack\Icons\48 Flat Designer Icons\Icons\Set 1\PNG\14.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827" y="4477693"/>
            <a:ext cx="170483" cy="311740"/>
          </a:xfrm>
          <a:prstGeom prst="rect">
            <a:avLst/>
          </a:prstGeom>
          <a:noFill/>
          <a:extLst>
            <a:ext uri="{909E8E84-426E-40DD-AFC4-6F175D3DCCD1}">
              <a14:hiddenFill xmlns:a14="http://schemas.microsoft.com/office/drawing/2010/main">
                <a:solidFill>
                  <a:srgbClr val="FFFFFF"/>
                </a:solidFill>
              </a14:hiddenFill>
            </a:ext>
          </a:extLst>
        </p:spPr>
      </p:pic>
      <p:sp>
        <p:nvSpPr>
          <p:cNvPr id="32" name="laptop"/>
          <p:cNvSpPr>
            <a:spLocks noEditPoints="1" noChangeArrowheads="1"/>
          </p:cNvSpPr>
          <p:nvPr/>
        </p:nvSpPr>
        <p:spPr bwMode="auto">
          <a:xfrm>
            <a:off x="468958" y="3799810"/>
            <a:ext cx="534867" cy="48423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2">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2050" name="Picture 2" descr="Z:\Projects\UKCES Creative and Digital skills\Summary slidepack\Icons\48 Flat Designer Icons\Icons\Set 1\PNG\14.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953" y="3707526"/>
            <a:ext cx="182876" cy="3344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8419" y="5917061"/>
            <a:ext cx="675103" cy="4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7310" y="1212714"/>
            <a:ext cx="4137419" cy="442674"/>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none" rtlCol="0">
            <a:noAutofit/>
          </a:bodyPr>
          <a:lstStyle/>
          <a:p>
            <a:r>
              <a:rPr lang="en-GB" sz="2000" b="1" dirty="0" smtClean="0">
                <a:solidFill>
                  <a:schemeClr val="bg1"/>
                </a:solidFill>
              </a:rPr>
              <a:t>Technological drivers of change</a:t>
            </a:r>
            <a:endParaRPr lang="en-GB" sz="2000" b="1" dirty="0">
              <a:solidFill>
                <a:schemeClr val="bg1"/>
              </a:solidFill>
            </a:endParaRPr>
          </a:p>
        </p:txBody>
      </p:sp>
      <p:sp>
        <p:nvSpPr>
          <p:cNvPr id="33" name="Rounded Rectangle 32"/>
          <p:cNvSpPr/>
          <p:nvPr/>
        </p:nvSpPr>
        <p:spPr>
          <a:xfrm>
            <a:off x="6694319" y="1434045"/>
            <a:ext cx="5273091" cy="533039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spcAft>
                <a:spcPts val="3000"/>
              </a:spcAft>
            </a:pPr>
            <a:r>
              <a:rPr lang="en-GB" sz="1400" b="1" dirty="0">
                <a:solidFill>
                  <a:schemeClr val="accent3"/>
                </a:solidFill>
              </a:rPr>
              <a:t>Fusion of technical expertise, creativity, entrepreneurialism and softer </a:t>
            </a:r>
            <a:r>
              <a:rPr lang="en-GB" sz="1400" b="1" dirty="0" smtClean="0">
                <a:solidFill>
                  <a:schemeClr val="accent3"/>
                </a:solidFill>
              </a:rPr>
              <a:t>skills</a:t>
            </a:r>
          </a:p>
          <a:p>
            <a:pPr>
              <a:spcAft>
                <a:spcPts val="3000"/>
              </a:spcAft>
            </a:pPr>
            <a:r>
              <a:rPr lang="en-GB" sz="1400" b="1" dirty="0" smtClean="0">
                <a:solidFill>
                  <a:schemeClr val="accent3"/>
                </a:solidFill>
              </a:rPr>
              <a:t>Employers will increasingly seek those workers best able to adapt and respond to technological change</a:t>
            </a:r>
          </a:p>
          <a:p>
            <a:pPr>
              <a:spcAft>
                <a:spcPts val="3000"/>
              </a:spcAft>
            </a:pPr>
            <a:r>
              <a:rPr lang="en-GB" sz="1400" b="1" dirty="0">
                <a:solidFill>
                  <a:schemeClr val="accent3"/>
                </a:solidFill>
              </a:rPr>
              <a:t>Strategic thinking to identify the best ways to exploit and adapt to new technologies and business </a:t>
            </a:r>
            <a:r>
              <a:rPr lang="en-GB" sz="1400" b="1" dirty="0" smtClean="0">
                <a:solidFill>
                  <a:schemeClr val="accent3"/>
                </a:solidFill>
              </a:rPr>
              <a:t>models</a:t>
            </a:r>
          </a:p>
          <a:p>
            <a:pPr>
              <a:spcAft>
                <a:spcPts val="3000"/>
              </a:spcAft>
            </a:pPr>
            <a:r>
              <a:rPr lang="en-GB" sz="1400" b="1" dirty="0">
                <a:solidFill>
                  <a:schemeClr val="accent3"/>
                </a:solidFill>
              </a:rPr>
              <a:t>Specialists with a detailed technical knowledge in </a:t>
            </a:r>
            <a:r>
              <a:rPr lang="en-GB" sz="1400" b="1" dirty="0" smtClean="0">
                <a:solidFill>
                  <a:schemeClr val="accent3"/>
                </a:solidFill>
              </a:rPr>
              <a:t>cyber security, different platforms, mobile and cloud computing, big data. </a:t>
            </a:r>
            <a:r>
              <a:rPr lang="en-GB" sz="1400" b="1" dirty="0">
                <a:solidFill>
                  <a:schemeClr val="accent3"/>
                </a:solidFill>
              </a:rPr>
              <a:t>Most workers will need at least a basic level of knowledge in these </a:t>
            </a:r>
            <a:r>
              <a:rPr lang="en-GB" sz="1400" b="1" dirty="0" smtClean="0">
                <a:solidFill>
                  <a:schemeClr val="accent3"/>
                </a:solidFill>
              </a:rPr>
              <a:t>areas</a:t>
            </a:r>
          </a:p>
          <a:p>
            <a:pPr>
              <a:spcAft>
                <a:spcPts val="3000"/>
              </a:spcAft>
            </a:pPr>
            <a:r>
              <a:rPr lang="en-GB" sz="1400" b="1" dirty="0">
                <a:solidFill>
                  <a:schemeClr val="accent3"/>
                </a:solidFill>
              </a:rPr>
              <a:t>Analytical skills to develop and anticipate how markets and individuals may respond to new business models</a:t>
            </a:r>
            <a:endParaRPr lang="en-GB" sz="1400" b="1" dirty="0" smtClean="0">
              <a:solidFill>
                <a:schemeClr val="accent3"/>
              </a:solidFill>
            </a:endParaRPr>
          </a:p>
          <a:p>
            <a:pPr>
              <a:spcAft>
                <a:spcPts val="3000"/>
              </a:spcAft>
            </a:pPr>
            <a:endParaRPr lang="en-GB" sz="1400" b="1" dirty="0">
              <a:solidFill>
                <a:schemeClr val="accent3"/>
              </a:solidFill>
            </a:endParaRPr>
          </a:p>
          <a:p>
            <a:pPr>
              <a:spcAft>
                <a:spcPts val="3000"/>
              </a:spcAft>
            </a:pPr>
            <a:endParaRPr lang="en-GB" sz="1400" b="1" dirty="0">
              <a:solidFill>
                <a:schemeClr val="tx2"/>
              </a:solidFill>
            </a:endParaRPr>
          </a:p>
          <a:p>
            <a:pPr>
              <a:spcAft>
                <a:spcPts val="3000"/>
              </a:spcAft>
            </a:pPr>
            <a:endParaRPr lang="en-GB" sz="1400" b="1" dirty="0">
              <a:solidFill>
                <a:schemeClr val="tx2"/>
              </a:solidFill>
            </a:endParaRPr>
          </a:p>
        </p:txBody>
      </p:sp>
      <p:sp>
        <p:nvSpPr>
          <p:cNvPr id="40" name="TextBox 39"/>
          <p:cNvSpPr txBox="1"/>
          <p:nvPr/>
        </p:nvSpPr>
        <p:spPr>
          <a:xfrm>
            <a:off x="7149096" y="1212714"/>
            <a:ext cx="4137419" cy="442674"/>
          </a:xfrm>
          <a:prstGeom prst="round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lang="en-GB" sz="2000" b="1" dirty="0" smtClean="0">
                <a:solidFill>
                  <a:schemeClr val="bg1"/>
                </a:solidFill>
              </a:rPr>
              <a:t>Skills implications</a:t>
            </a:r>
            <a:endParaRPr lang="en-GB" sz="2000" b="1" dirty="0">
              <a:solidFill>
                <a:schemeClr val="bg1"/>
              </a:solidFill>
            </a:endParaRPr>
          </a:p>
        </p:txBody>
      </p:sp>
    </p:spTree>
    <p:extLst>
      <p:ext uri="{BB962C8B-B14F-4D97-AF65-F5344CB8AC3E}">
        <p14:creationId xmlns:p14="http://schemas.microsoft.com/office/powerpoint/2010/main" val="844450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image001"/>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014" y="3166530"/>
            <a:ext cx="765616" cy="49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GB" dirty="0"/>
              <a:t>Regulatory, economic and demographic factors will also influence skills </a:t>
            </a:r>
            <a:r>
              <a:rPr lang="en-GB" dirty="0" smtClean="0"/>
              <a:t>demand</a:t>
            </a:r>
            <a:endParaRPr lang="en-GB" dirty="0"/>
          </a:p>
        </p:txBody>
      </p:sp>
      <p:sp>
        <p:nvSpPr>
          <p:cNvPr id="5" name="Rounded Rectangle 4"/>
          <p:cNvSpPr/>
          <p:nvPr/>
        </p:nvSpPr>
        <p:spPr>
          <a:xfrm>
            <a:off x="164043" y="1434051"/>
            <a:ext cx="5777739" cy="53303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540000" tIns="36000" rIns="36000" bIns="36000" rtlCol="0" anchor="t"/>
          <a:lstStyle/>
          <a:p>
            <a:pPr>
              <a:spcAft>
                <a:spcPts val="1800"/>
              </a:spcAft>
            </a:pPr>
            <a:r>
              <a:rPr lang="en-GB" sz="1400" b="1" dirty="0">
                <a:solidFill>
                  <a:schemeClr val="tx2"/>
                </a:solidFill>
              </a:rPr>
              <a:t>Changes to rules on intellectual </a:t>
            </a:r>
            <a:r>
              <a:rPr lang="en-GB" sz="1400" b="1" dirty="0" smtClean="0">
                <a:solidFill>
                  <a:schemeClr val="tx2"/>
                </a:solidFill>
              </a:rPr>
              <a:t>property</a:t>
            </a:r>
          </a:p>
          <a:p>
            <a:pPr>
              <a:spcAft>
                <a:spcPts val="1800"/>
              </a:spcAft>
            </a:pPr>
            <a:r>
              <a:rPr lang="en-GB" sz="1400" b="1" dirty="0">
                <a:solidFill>
                  <a:schemeClr val="tx2"/>
                </a:solidFill>
              </a:rPr>
              <a:t>Changes to rules on the ownership and use of </a:t>
            </a:r>
            <a:r>
              <a:rPr lang="en-GB" sz="1400" b="1" dirty="0" smtClean="0">
                <a:solidFill>
                  <a:schemeClr val="tx2"/>
                </a:solidFill>
              </a:rPr>
              <a:t>data</a:t>
            </a:r>
          </a:p>
          <a:p>
            <a:pPr>
              <a:spcAft>
                <a:spcPts val="1800"/>
              </a:spcAft>
            </a:pPr>
            <a:r>
              <a:rPr lang="en-GB" sz="1400" b="1" dirty="0">
                <a:solidFill>
                  <a:schemeClr val="tx2"/>
                </a:solidFill>
              </a:rPr>
              <a:t>Pressure to increase workforce </a:t>
            </a:r>
            <a:r>
              <a:rPr lang="en-GB" sz="1400" b="1" dirty="0" smtClean="0">
                <a:solidFill>
                  <a:schemeClr val="tx2"/>
                </a:solidFill>
              </a:rPr>
              <a:t>diversity</a:t>
            </a:r>
          </a:p>
          <a:p>
            <a:pPr>
              <a:spcAft>
                <a:spcPts val="1800"/>
              </a:spcAft>
            </a:pPr>
            <a:r>
              <a:rPr lang="en-GB" sz="1400" b="1" dirty="0">
                <a:solidFill>
                  <a:schemeClr val="tx2"/>
                </a:solidFill>
              </a:rPr>
              <a:t>Potential changes to employment laws to make it more difficult to employ unpaid interns and increase regulation of self-employed </a:t>
            </a:r>
            <a:r>
              <a:rPr lang="en-GB" sz="1400" b="1" dirty="0" smtClean="0">
                <a:solidFill>
                  <a:schemeClr val="tx2"/>
                </a:solidFill>
              </a:rPr>
              <a:t>workers </a:t>
            </a:r>
            <a:endParaRPr lang="en-GB" sz="1400" b="1" dirty="0" smtClean="0">
              <a:solidFill>
                <a:schemeClr val="accent3"/>
              </a:solidFill>
            </a:endParaRPr>
          </a:p>
          <a:p>
            <a:pPr>
              <a:spcAft>
                <a:spcPts val="1800"/>
              </a:spcAft>
            </a:pPr>
            <a:r>
              <a:rPr lang="en-GB" sz="1400" b="1" dirty="0" smtClean="0">
                <a:solidFill>
                  <a:schemeClr val="tx2"/>
                </a:solidFill>
              </a:rPr>
              <a:t>Older </a:t>
            </a:r>
            <a:r>
              <a:rPr lang="en-GB" sz="1400" b="1" dirty="0">
                <a:solidFill>
                  <a:schemeClr val="tx2"/>
                </a:solidFill>
              </a:rPr>
              <a:t>workers that retire later </a:t>
            </a:r>
            <a:r>
              <a:rPr lang="en-GB" sz="1400" b="1" dirty="0" smtClean="0">
                <a:solidFill>
                  <a:schemeClr val="tx2"/>
                </a:solidFill>
              </a:rPr>
              <a:t>find themselves working </a:t>
            </a:r>
            <a:r>
              <a:rPr lang="en-GB" sz="1400" b="1" dirty="0">
                <a:solidFill>
                  <a:schemeClr val="tx2"/>
                </a:solidFill>
              </a:rPr>
              <a:t>alongside ‘digital natives</a:t>
            </a:r>
            <a:r>
              <a:rPr lang="en-GB" sz="1400" b="1" dirty="0" smtClean="0">
                <a:solidFill>
                  <a:schemeClr val="tx2"/>
                </a:solidFill>
              </a:rPr>
              <a:t>’</a:t>
            </a:r>
          </a:p>
          <a:p>
            <a:pPr>
              <a:spcAft>
                <a:spcPts val="1800"/>
              </a:spcAft>
            </a:pPr>
            <a:r>
              <a:rPr lang="en-GB" sz="1400" b="1" dirty="0">
                <a:solidFill>
                  <a:schemeClr val="tx2"/>
                </a:solidFill>
              </a:rPr>
              <a:t>Further deepening of </a:t>
            </a:r>
            <a:r>
              <a:rPr lang="en-GB" sz="1400" b="1" dirty="0" smtClean="0">
                <a:solidFill>
                  <a:schemeClr val="tx2"/>
                </a:solidFill>
              </a:rPr>
              <a:t>globalisation</a:t>
            </a:r>
          </a:p>
          <a:p>
            <a:pPr>
              <a:spcAft>
                <a:spcPts val="1800"/>
              </a:spcAft>
            </a:pPr>
            <a:r>
              <a:rPr lang="en-GB" sz="1400" b="1" dirty="0">
                <a:solidFill>
                  <a:schemeClr val="tx2"/>
                </a:solidFill>
              </a:rPr>
              <a:t>Increased demand for healthcare technology as population </a:t>
            </a:r>
            <a:r>
              <a:rPr lang="en-GB" sz="1400" b="1" dirty="0" smtClean="0">
                <a:solidFill>
                  <a:schemeClr val="tx2"/>
                </a:solidFill>
              </a:rPr>
              <a:t>ages</a:t>
            </a:r>
          </a:p>
          <a:p>
            <a:pPr>
              <a:spcAft>
                <a:spcPts val="1800"/>
              </a:spcAft>
            </a:pPr>
            <a:r>
              <a:rPr lang="en-GB" sz="1400" b="1" dirty="0">
                <a:solidFill>
                  <a:schemeClr val="tx2"/>
                </a:solidFill>
              </a:rPr>
              <a:t>Risk of further government spending reductions, </a:t>
            </a:r>
            <a:r>
              <a:rPr lang="en-GB" sz="1400" b="1" dirty="0" smtClean="0">
                <a:solidFill>
                  <a:schemeClr val="tx2"/>
                </a:solidFill>
              </a:rPr>
              <a:t>and </a:t>
            </a:r>
            <a:r>
              <a:rPr lang="en-GB" sz="1400" b="1" dirty="0">
                <a:solidFill>
                  <a:schemeClr val="tx2"/>
                </a:solidFill>
              </a:rPr>
              <a:t>changes to tax incentives in </a:t>
            </a:r>
            <a:r>
              <a:rPr lang="en-GB" sz="1400" b="1" dirty="0" smtClean="0">
                <a:solidFill>
                  <a:schemeClr val="tx2"/>
                </a:solidFill>
              </a:rPr>
              <a:t>the </a:t>
            </a:r>
            <a:r>
              <a:rPr lang="en-GB" sz="1400" b="1" dirty="0">
                <a:solidFill>
                  <a:schemeClr val="tx2"/>
                </a:solidFill>
              </a:rPr>
              <a:t>UK or overseas that make the UK a relatively less attractive location for digital and creative activity</a:t>
            </a:r>
            <a:endParaRPr lang="en-GB" sz="1400" b="1" dirty="0" smtClean="0">
              <a:solidFill>
                <a:schemeClr val="tx2"/>
              </a:solidFill>
            </a:endParaRPr>
          </a:p>
          <a:p>
            <a:pPr>
              <a:spcAft>
                <a:spcPts val="1800"/>
              </a:spcAft>
            </a:pPr>
            <a:endParaRPr lang="en-GB" sz="1400" b="1" dirty="0">
              <a:solidFill>
                <a:schemeClr val="tx2"/>
              </a:solidFill>
            </a:endParaRPr>
          </a:p>
          <a:p>
            <a:pPr>
              <a:spcAft>
                <a:spcPts val="1800"/>
              </a:spcAft>
            </a:pPr>
            <a:endParaRPr lang="en-GB" sz="1400" b="1" dirty="0" smtClean="0">
              <a:solidFill>
                <a:schemeClr val="tx2"/>
              </a:solidFill>
            </a:endParaRPr>
          </a:p>
          <a:p>
            <a:pPr>
              <a:spcAft>
                <a:spcPts val="1800"/>
              </a:spcAft>
            </a:pPr>
            <a:endParaRPr lang="en-GB" sz="1400" b="1" dirty="0" smtClean="0">
              <a:solidFill>
                <a:schemeClr val="tx2"/>
              </a:solidFill>
            </a:endParaRPr>
          </a:p>
          <a:p>
            <a:pPr>
              <a:spcAft>
                <a:spcPts val="1800"/>
              </a:spcAft>
            </a:pPr>
            <a:endParaRPr lang="en-GB" sz="1400" b="1" dirty="0" smtClean="0">
              <a:solidFill>
                <a:schemeClr val="tx2"/>
              </a:solidFill>
            </a:endParaRPr>
          </a:p>
          <a:p>
            <a:pPr>
              <a:spcAft>
                <a:spcPts val="1800"/>
              </a:spcAft>
            </a:pPr>
            <a:endParaRPr lang="en-GB" sz="1400" b="1" dirty="0">
              <a:solidFill>
                <a:schemeClr val="tx2"/>
              </a:solidFill>
            </a:endParaRPr>
          </a:p>
          <a:p>
            <a:pPr>
              <a:spcAft>
                <a:spcPts val="1800"/>
              </a:spcAft>
            </a:pPr>
            <a:endParaRPr lang="en-GB" sz="1400" b="1" dirty="0">
              <a:solidFill>
                <a:schemeClr val="tx2"/>
              </a:solidFill>
            </a:endParaRPr>
          </a:p>
          <a:p>
            <a:pPr>
              <a:spcAft>
                <a:spcPts val="1800"/>
              </a:spcAft>
            </a:pPr>
            <a:endParaRPr lang="en-GB" sz="1400" b="1" dirty="0" smtClean="0">
              <a:solidFill>
                <a:schemeClr val="tx2"/>
              </a:solidFill>
            </a:endParaRPr>
          </a:p>
          <a:p>
            <a:pPr>
              <a:spcAft>
                <a:spcPts val="1800"/>
              </a:spcAft>
            </a:pPr>
            <a:endParaRPr lang="en-GB" sz="1400" b="1" dirty="0">
              <a:solidFill>
                <a:schemeClr val="tx2"/>
              </a:solidFill>
            </a:endParaRPr>
          </a:p>
          <a:p>
            <a:pPr>
              <a:spcAft>
                <a:spcPts val="1800"/>
              </a:spcAft>
            </a:pPr>
            <a:endParaRPr lang="en-GB" sz="1400" b="1" dirty="0">
              <a:solidFill>
                <a:srgbClr val="FF0000"/>
              </a:solidFill>
            </a:endParaRPr>
          </a:p>
          <a:p>
            <a:pPr>
              <a:spcAft>
                <a:spcPts val="1800"/>
              </a:spcAft>
            </a:pPr>
            <a:endParaRPr lang="en-GB" sz="1400" b="1" dirty="0">
              <a:solidFill>
                <a:schemeClr val="tx2"/>
              </a:solidFill>
            </a:endParaRPr>
          </a:p>
        </p:txBody>
      </p:sp>
      <p:sp>
        <p:nvSpPr>
          <p:cNvPr id="18" name="Right Arrow 17"/>
          <p:cNvSpPr/>
          <p:nvPr/>
        </p:nvSpPr>
        <p:spPr>
          <a:xfrm>
            <a:off x="6053507" y="1528147"/>
            <a:ext cx="762000" cy="5236297"/>
          </a:xfrm>
          <a:prstGeom prst="rightArrow">
            <a:avLst>
              <a:gd name="adj1" fmla="val 49225"/>
              <a:gd name="adj2" fmla="val 10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3" name="TextBox 2"/>
          <p:cNvSpPr txBox="1"/>
          <p:nvPr/>
        </p:nvSpPr>
        <p:spPr>
          <a:xfrm>
            <a:off x="691179" y="1238115"/>
            <a:ext cx="4388844" cy="403794"/>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lang="en-GB" sz="1600" b="1" dirty="0" smtClean="0">
                <a:solidFill>
                  <a:schemeClr val="bg1"/>
                </a:solidFill>
              </a:rPr>
              <a:t>Regulatory, economic, demographic drivers</a:t>
            </a:r>
            <a:endParaRPr lang="en-GB" sz="1600" b="1" dirty="0">
              <a:solidFill>
                <a:schemeClr val="bg1"/>
              </a:solidFill>
            </a:endParaRPr>
          </a:p>
        </p:txBody>
      </p:sp>
      <p:sp>
        <p:nvSpPr>
          <p:cNvPr id="33" name="Rounded Rectangle 32"/>
          <p:cNvSpPr/>
          <p:nvPr/>
        </p:nvSpPr>
        <p:spPr>
          <a:xfrm>
            <a:off x="6927232" y="1434045"/>
            <a:ext cx="5027960" cy="533039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spcAft>
                <a:spcPts val="3000"/>
              </a:spcAft>
            </a:pPr>
            <a:r>
              <a:rPr lang="en-GB" sz="1400" b="1" dirty="0" smtClean="0">
                <a:solidFill>
                  <a:schemeClr val="accent3"/>
                </a:solidFill>
              </a:rPr>
              <a:t>Legal and regulatory expertise</a:t>
            </a:r>
          </a:p>
          <a:p>
            <a:pPr>
              <a:spcAft>
                <a:spcPts val="3000"/>
              </a:spcAft>
            </a:pPr>
            <a:r>
              <a:rPr lang="en-GB" sz="1400" b="1" dirty="0">
                <a:solidFill>
                  <a:schemeClr val="accent3"/>
                </a:solidFill>
              </a:rPr>
              <a:t>New and more proactive approach to human resources </a:t>
            </a:r>
            <a:r>
              <a:rPr lang="en-GB" sz="1400" b="1" dirty="0" smtClean="0">
                <a:solidFill>
                  <a:schemeClr val="accent3"/>
                </a:solidFill>
              </a:rPr>
              <a:t>management</a:t>
            </a:r>
          </a:p>
          <a:p>
            <a:pPr>
              <a:spcAft>
                <a:spcPts val="3000"/>
              </a:spcAft>
            </a:pPr>
            <a:r>
              <a:rPr lang="en-GB" sz="1400" b="1" dirty="0">
                <a:solidFill>
                  <a:schemeClr val="accent3"/>
                </a:solidFill>
              </a:rPr>
              <a:t>People management skills</a:t>
            </a:r>
          </a:p>
          <a:p>
            <a:pPr>
              <a:spcAft>
                <a:spcPts val="3000"/>
              </a:spcAft>
            </a:pPr>
            <a:r>
              <a:rPr lang="en-GB" sz="1400" b="1" dirty="0">
                <a:solidFill>
                  <a:schemeClr val="accent3"/>
                </a:solidFill>
              </a:rPr>
              <a:t>UK increasingly specialises in highest-skill, highest- value </a:t>
            </a:r>
            <a:r>
              <a:rPr lang="en-GB" sz="1400" b="1" dirty="0" smtClean="0">
                <a:solidFill>
                  <a:schemeClr val="accent3"/>
                </a:solidFill>
              </a:rPr>
              <a:t>roles</a:t>
            </a:r>
          </a:p>
          <a:p>
            <a:pPr>
              <a:spcAft>
                <a:spcPts val="3000"/>
              </a:spcAft>
            </a:pPr>
            <a:r>
              <a:rPr lang="en-GB" sz="1400" b="1" dirty="0">
                <a:solidFill>
                  <a:schemeClr val="accent3"/>
                </a:solidFill>
              </a:rPr>
              <a:t>Business skills to develop international networks, </a:t>
            </a:r>
            <a:r>
              <a:rPr lang="en-GB" sz="1400" b="1" dirty="0" smtClean="0">
                <a:solidFill>
                  <a:schemeClr val="accent3"/>
                </a:solidFill>
              </a:rPr>
              <a:t>and develop and implement strategies to </a:t>
            </a:r>
            <a:r>
              <a:rPr lang="en-GB" sz="1400" b="1" dirty="0">
                <a:solidFill>
                  <a:schemeClr val="accent3"/>
                </a:solidFill>
              </a:rPr>
              <a:t>maximise UK’s share of the global market for digital and creative </a:t>
            </a:r>
            <a:r>
              <a:rPr lang="en-GB" sz="1400" b="1" dirty="0" smtClean="0">
                <a:solidFill>
                  <a:schemeClr val="accent3"/>
                </a:solidFill>
              </a:rPr>
              <a:t>outputs</a:t>
            </a:r>
          </a:p>
          <a:p>
            <a:pPr>
              <a:spcAft>
                <a:spcPts val="3000"/>
              </a:spcAft>
            </a:pPr>
            <a:r>
              <a:rPr lang="en-GB" sz="1400" b="1" dirty="0">
                <a:solidFill>
                  <a:schemeClr val="accent3"/>
                </a:solidFill>
              </a:rPr>
              <a:t>Expertise in areas that will see increased demand as population ages (e.g. healthcare technologies)</a:t>
            </a:r>
          </a:p>
          <a:p>
            <a:pPr>
              <a:spcAft>
                <a:spcPts val="3000"/>
              </a:spcAft>
            </a:pPr>
            <a:endParaRPr lang="en-GB" sz="1400" b="1" dirty="0">
              <a:solidFill>
                <a:schemeClr val="tx2"/>
              </a:solidFill>
            </a:endParaRPr>
          </a:p>
          <a:p>
            <a:pPr>
              <a:spcAft>
                <a:spcPts val="3000"/>
              </a:spcAft>
            </a:pPr>
            <a:endParaRPr lang="en-GB" sz="1400" b="1" dirty="0">
              <a:solidFill>
                <a:schemeClr val="tx2"/>
              </a:solidFill>
            </a:endParaRPr>
          </a:p>
        </p:txBody>
      </p:sp>
      <p:sp>
        <p:nvSpPr>
          <p:cNvPr id="40" name="TextBox 39"/>
          <p:cNvSpPr txBox="1"/>
          <p:nvPr/>
        </p:nvSpPr>
        <p:spPr>
          <a:xfrm>
            <a:off x="7589473" y="1238115"/>
            <a:ext cx="3501873" cy="399482"/>
          </a:xfrm>
          <a:prstGeom prst="round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lang="en-GB" sz="1600" b="1" dirty="0" smtClean="0">
                <a:solidFill>
                  <a:schemeClr val="bg1"/>
                </a:solidFill>
              </a:rPr>
              <a:t>Skills implications</a:t>
            </a:r>
            <a:endParaRPr lang="en-GB" sz="1600" b="1" dirty="0">
              <a:solidFill>
                <a:schemeClr val="bg1"/>
              </a:solidFill>
            </a:endParaRPr>
          </a:p>
        </p:txBody>
      </p:sp>
      <p:pic>
        <p:nvPicPr>
          <p:cNvPr id="17" name="Picture 2" descr="Z:\Projects\UKCES Creative and Digital skills\Summary slidepack\Icons\Siena Icons Raster\256\bulb blue.png"/>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28730" y="1641909"/>
            <a:ext cx="575557" cy="4069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109" t="68502" r="54985"/>
          <a:stretch/>
        </p:blipFill>
        <p:spPr bwMode="auto">
          <a:xfrm>
            <a:off x="338828" y="2548067"/>
            <a:ext cx="553592" cy="41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descr="C:\Users\melissa wood\AppData\Local\Microsoft\Windows\Temporary Internet Files\Content.IE5\7D8EJKCP\oldwomanbeggar[1].jp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032" y="3864844"/>
            <a:ext cx="265184" cy="468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7246" y="5038947"/>
            <a:ext cx="349153" cy="411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descr="Z:\Projects\UKCES Creative and Digital skills\Summary slidepack\Icons\Siena Icons Raster\256\globe blue.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096" y="4511552"/>
            <a:ext cx="559990" cy="3959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6813" y="5833534"/>
            <a:ext cx="473337" cy="41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descr="Z:\Projects\UKCES Creative and Digital skills\Summary slidepack\Icons\Siena Icons Raster\256\poll blue.png"/>
          <p:cNvPicPr>
            <a:picLocks noChangeAspect="1" noChangeArrowheads="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92746" y="2093330"/>
            <a:ext cx="449359" cy="41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9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a:t>
            </a:r>
            <a:r>
              <a:rPr lang="en-GB" dirty="0" smtClean="0"/>
              <a:t>kills needs and challenges in five occupations (1)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77187859"/>
              </p:ext>
            </p:extLst>
          </p:nvPr>
        </p:nvGraphicFramePr>
        <p:xfrm>
          <a:off x="1" y="1173477"/>
          <a:ext cx="12192000" cy="5725352"/>
        </p:xfrm>
        <a:graphic>
          <a:graphicData uri="http://schemas.openxmlformats.org/drawingml/2006/table">
            <a:tbl>
              <a:tblPr firstRow="1" bandRow="1">
                <a:tableStyleId>{5C22544A-7EE6-4342-B048-85BDC9FD1C3A}</a:tableStyleId>
              </a:tblPr>
              <a:tblGrid>
                <a:gridCol w="2172294"/>
                <a:gridCol w="5440933"/>
                <a:gridCol w="4578773"/>
              </a:tblGrid>
              <a:tr h="307790">
                <a:tc>
                  <a:txBody>
                    <a:bodyPr/>
                    <a:lstStyle/>
                    <a:p>
                      <a:pPr>
                        <a:lnSpc>
                          <a:spcPct val="107000"/>
                        </a:lnSpc>
                      </a:pPr>
                      <a:endParaRPr lang="en-GB" sz="1800" dirty="0">
                        <a:effectLst/>
                        <a:latin typeface="Calibri" panose="020F0502020204030204" pitchFamily="34" charset="0"/>
                      </a:endParaRPr>
                    </a:p>
                  </a:txBody>
                  <a:tcPr marL="28749" marR="28749" marT="14375" marB="14375" anchor="ctr"/>
                </a:tc>
                <a:tc>
                  <a:txBody>
                    <a:bodyPr/>
                    <a:lstStyle/>
                    <a:p>
                      <a:pPr>
                        <a:lnSpc>
                          <a:spcPct val="107000"/>
                        </a:lnSpc>
                        <a:spcAft>
                          <a:spcPts val="800"/>
                        </a:spcAft>
                      </a:pPr>
                      <a:r>
                        <a:rPr lang="en-GB" sz="1800" dirty="0">
                          <a:effectLst/>
                        </a:rPr>
                        <a:t>Skills needs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749" marR="28749" marT="14375" marB="14375" anchor="ctr"/>
                </a:tc>
                <a:tc>
                  <a:txBody>
                    <a:bodyPr/>
                    <a:lstStyle/>
                    <a:p>
                      <a:pPr>
                        <a:lnSpc>
                          <a:spcPct val="107000"/>
                        </a:lnSpc>
                        <a:spcAft>
                          <a:spcPts val="800"/>
                        </a:spcAft>
                      </a:pPr>
                      <a:r>
                        <a:rPr lang="en-GB" sz="1800" dirty="0">
                          <a:effectLst/>
                        </a:rPr>
                        <a:t>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749" marR="28749" marT="14375" marB="14375" anchor="ctr"/>
                </a:tc>
              </a:tr>
              <a:tr h="1487310">
                <a:tc>
                  <a:txBody>
                    <a:bodyPr/>
                    <a:lstStyle/>
                    <a:p>
                      <a:pPr>
                        <a:lnSpc>
                          <a:spcPct val="107000"/>
                        </a:lnSpc>
                        <a:spcAft>
                          <a:spcPts val="800"/>
                        </a:spcAft>
                      </a:pPr>
                      <a:r>
                        <a:rPr lang="en-GB" sz="1800" dirty="0">
                          <a:effectLst/>
                        </a:rPr>
                        <a:t>IT business analysts, architects &amp; systems designers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749" marR="28749" marT="14375" marB="14375" anchor="ctr"/>
                </a:tc>
                <a:tc>
                  <a:txBody>
                    <a:bodyPr/>
                    <a:lstStyle/>
                    <a:p>
                      <a:pPr marL="342900" lvl="0" indent="-342900">
                        <a:lnSpc>
                          <a:spcPct val="107000"/>
                        </a:lnSpc>
                        <a:spcAft>
                          <a:spcPts val="800"/>
                        </a:spcAft>
                        <a:buFont typeface="Arial" panose="020B0604020202020204" pitchFamily="34" charset="0"/>
                        <a:buChar char="•"/>
                        <a:tabLst>
                          <a:tab pos="457200" algn="l"/>
                        </a:tabLst>
                      </a:pPr>
                      <a:r>
                        <a:rPr lang="en-GB" sz="1800" dirty="0">
                          <a:effectLst/>
                        </a:rPr>
                        <a:t>Technical skills </a:t>
                      </a:r>
                    </a:p>
                    <a:p>
                      <a:pPr marL="342900" lvl="0" indent="-342900">
                        <a:lnSpc>
                          <a:spcPct val="107000"/>
                        </a:lnSpc>
                        <a:spcAft>
                          <a:spcPts val="800"/>
                        </a:spcAft>
                        <a:buFont typeface="Arial" panose="020B0604020202020204" pitchFamily="34" charset="0"/>
                        <a:buChar char="•"/>
                        <a:tabLst>
                          <a:tab pos="457200" algn="l"/>
                        </a:tabLst>
                      </a:pPr>
                      <a:r>
                        <a:rPr lang="en-GB" sz="1800" dirty="0" smtClean="0">
                          <a:effectLst/>
                        </a:rPr>
                        <a:t>Understand </a:t>
                      </a:r>
                      <a:r>
                        <a:rPr lang="en-GB" sz="1800" dirty="0">
                          <a:effectLst/>
                        </a:rPr>
                        <a:t>client needs and identify solutions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rPr>
                        <a:t>People skills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rPr>
                        <a:t>Cyber security and big data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749" marR="28749" marT="14375" marB="14375" anchor="ctr"/>
                </a:tc>
                <a:tc>
                  <a:txBody>
                    <a:bodyPr/>
                    <a:lstStyle/>
                    <a:p>
                      <a:pPr marL="342900" lvl="0" indent="-342900">
                        <a:lnSpc>
                          <a:spcPct val="107000"/>
                        </a:lnSpc>
                        <a:spcAft>
                          <a:spcPts val="800"/>
                        </a:spcAft>
                        <a:buFont typeface="Arial" panose="020B0604020202020204" pitchFamily="34" charset="0"/>
                        <a:buChar char="•"/>
                        <a:tabLst>
                          <a:tab pos="457200" algn="l"/>
                        </a:tabLst>
                      </a:pPr>
                      <a:r>
                        <a:rPr lang="en-GB" sz="1800" dirty="0">
                          <a:effectLst/>
                        </a:rPr>
                        <a:t>Competing with financial and consultancy firms that can pay extremely high salaries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749" marR="28749" marT="14375" marB="14375" anchor="ctr"/>
                </a:tc>
              </a:tr>
              <a:tr h="1779440">
                <a:tc>
                  <a:txBody>
                    <a:bodyPr/>
                    <a:lstStyle/>
                    <a:p>
                      <a:pPr>
                        <a:lnSpc>
                          <a:spcPct val="107000"/>
                        </a:lnSpc>
                        <a:spcAft>
                          <a:spcPts val="800"/>
                        </a:spcAft>
                      </a:pPr>
                      <a:r>
                        <a:rPr lang="en-GB" sz="1800" dirty="0">
                          <a:effectLst/>
                        </a:rPr>
                        <a:t>Programmers &amp; software development professionals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749" marR="28749" marT="14375" marB="14375" anchor="ctr"/>
                </a:tc>
                <a:tc>
                  <a:txBody>
                    <a:bodyPr/>
                    <a:lstStyle/>
                    <a:p>
                      <a:pPr marL="342900" lvl="0" indent="-342900">
                        <a:lnSpc>
                          <a:spcPct val="107000"/>
                        </a:lnSpc>
                        <a:spcAft>
                          <a:spcPts val="800"/>
                        </a:spcAft>
                        <a:buFont typeface="Arial" panose="020B0604020202020204" pitchFamily="34" charset="0"/>
                        <a:buChar char="•"/>
                        <a:tabLst>
                          <a:tab pos="457200" algn="l"/>
                        </a:tabLst>
                      </a:pPr>
                      <a:r>
                        <a:rPr lang="en-GB" sz="1800" dirty="0" smtClean="0">
                          <a:effectLst/>
                        </a:rPr>
                        <a:t>Technical,</a:t>
                      </a:r>
                      <a:r>
                        <a:rPr lang="en-GB" sz="1800" baseline="0" dirty="0" smtClean="0">
                          <a:effectLst/>
                        </a:rPr>
                        <a:t> </a:t>
                      </a:r>
                      <a:r>
                        <a:rPr lang="en-GB" sz="1800" dirty="0" smtClean="0">
                          <a:effectLst/>
                        </a:rPr>
                        <a:t>programming and design ability</a:t>
                      </a:r>
                      <a:endParaRPr lang="en-GB" sz="1800" dirty="0">
                        <a:effectLst/>
                      </a:endParaRPr>
                    </a:p>
                    <a:p>
                      <a:pPr marL="342900" lvl="0" indent="-342900">
                        <a:lnSpc>
                          <a:spcPct val="107000"/>
                        </a:lnSpc>
                        <a:spcAft>
                          <a:spcPts val="800"/>
                        </a:spcAft>
                        <a:buFont typeface="Arial" panose="020B0604020202020204" pitchFamily="34" charset="0"/>
                        <a:buChar char="•"/>
                        <a:tabLst>
                          <a:tab pos="457200" algn="l"/>
                        </a:tabLst>
                      </a:pPr>
                      <a:r>
                        <a:rPr lang="en-GB" sz="1800" dirty="0" smtClean="0">
                          <a:effectLst/>
                        </a:rPr>
                        <a:t>Ability </a:t>
                      </a:r>
                      <a:r>
                        <a:rPr lang="en-GB" sz="1800" dirty="0">
                          <a:effectLst/>
                        </a:rPr>
                        <a:t>to understand user needs</a:t>
                      </a:r>
                    </a:p>
                    <a:p>
                      <a:pPr marL="342900" lvl="0" indent="-342900">
                        <a:lnSpc>
                          <a:spcPct val="107000"/>
                        </a:lnSpc>
                        <a:spcAft>
                          <a:spcPts val="800"/>
                        </a:spcAft>
                        <a:buFont typeface="Arial" panose="020B0604020202020204" pitchFamily="34" charset="0"/>
                        <a:buChar char="•"/>
                        <a:tabLst>
                          <a:tab pos="457200" algn="l"/>
                        </a:tabLst>
                      </a:pPr>
                      <a:r>
                        <a:rPr lang="en-GB" sz="1800" dirty="0" smtClean="0">
                          <a:effectLst/>
                        </a:rPr>
                        <a:t>Work </a:t>
                      </a:r>
                      <a:r>
                        <a:rPr lang="en-GB" sz="1800" dirty="0">
                          <a:effectLst/>
                        </a:rPr>
                        <a:t>across platforms and formats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rPr>
                        <a:t>Cyber security and big data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749" marR="28749" marT="14375" marB="14375" anchor="ctr"/>
                </a:tc>
                <a:tc>
                  <a:txBody>
                    <a:bodyPr/>
                    <a:lstStyle/>
                    <a:p>
                      <a:pPr marL="342900" lvl="0" indent="-342900">
                        <a:lnSpc>
                          <a:spcPct val="107000"/>
                        </a:lnSpc>
                        <a:spcAft>
                          <a:spcPts val="800"/>
                        </a:spcAft>
                        <a:buFont typeface="Arial" panose="020B0604020202020204" pitchFamily="34" charset="0"/>
                        <a:buChar char="•"/>
                        <a:tabLst>
                          <a:tab pos="457200" algn="l"/>
                        </a:tabLst>
                      </a:pPr>
                      <a:r>
                        <a:rPr lang="en-GB" sz="1800" dirty="0">
                          <a:effectLst/>
                        </a:rPr>
                        <a:t>Very difficult to recruit to this role</a:t>
                      </a:r>
                    </a:p>
                    <a:p>
                      <a:pPr marL="342900" lvl="0" indent="-342900">
                        <a:lnSpc>
                          <a:spcPct val="107000"/>
                        </a:lnSpc>
                        <a:spcAft>
                          <a:spcPts val="800"/>
                        </a:spcAft>
                        <a:buFont typeface="Arial" panose="020B0604020202020204" pitchFamily="34" charset="0"/>
                        <a:buChar char="•"/>
                        <a:tabLst>
                          <a:tab pos="457200" algn="l"/>
                        </a:tabLst>
                      </a:pPr>
                      <a:r>
                        <a:rPr lang="en-GB" sz="1800" dirty="0">
                          <a:effectLst/>
                        </a:rPr>
                        <a:t>Start-ups attract best candidates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rPr>
                        <a:t>Degree courses not equipping graduates with the right skills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rPr>
                        <a:t>Retention a concern for smaller firms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749" marR="28749" marT="14375" marB="14375" anchor="ctr"/>
                </a:tc>
              </a:tr>
              <a:tr h="2079500">
                <a:tc>
                  <a:txBody>
                    <a:bodyPr/>
                    <a:lstStyle/>
                    <a:p>
                      <a:pPr>
                        <a:lnSpc>
                          <a:spcPct val="107000"/>
                        </a:lnSpc>
                        <a:spcAft>
                          <a:spcPts val="800"/>
                        </a:spcAft>
                      </a:pPr>
                      <a:r>
                        <a:rPr lang="en-GB" sz="1800" dirty="0">
                          <a:effectLst/>
                        </a:rPr>
                        <a:t>Graphic designers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749" marR="28749" marT="14375" marB="14375" anchor="ctr"/>
                </a:tc>
                <a:tc>
                  <a:txBody>
                    <a:bodyPr/>
                    <a:lstStyle/>
                    <a:p>
                      <a:pPr marL="342900" lvl="0" indent="-342900">
                        <a:lnSpc>
                          <a:spcPct val="107000"/>
                        </a:lnSpc>
                        <a:spcAft>
                          <a:spcPts val="800"/>
                        </a:spcAft>
                        <a:buFont typeface="Arial" panose="020B0604020202020204" pitchFamily="34" charset="0"/>
                        <a:buChar char="•"/>
                        <a:tabLst>
                          <a:tab pos="457200" algn="l"/>
                        </a:tabLst>
                      </a:pPr>
                      <a:r>
                        <a:rPr lang="en-GB" sz="1800" dirty="0">
                          <a:effectLst/>
                        </a:rPr>
                        <a:t>Blend of technical and creative skills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rPr>
                        <a:t>Ability to design something attractive which also communicates a message</a:t>
                      </a:r>
                    </a:p>
                    <a:p>
                      <a:pPr marL="342900" lvl="0" indent="-342900">
                        <a:lnSpc>
                          <a:spcPct val="107000"/>
                        </a:lnSpc>
                        <a:spcAft>
                          <a:spcPts val="800"/>
                        </a:spcAft>
                        <a:buFont typeface="Arial" panose="020B0604020202020204" pitchFamily="34" charset="0"/>
                        <a:buChar char="•"/>
                        <a:tabLst>
                          <a:tab pos="457200" algn="l"/>
                        </a:tabLst>
                      </a:pPr>
                      <a:r>
                        <a:rPr lang="en-GB" sz="1800" dirty="0">
                          <a:effectLst/>
                        </a:rPr>
                        <a:t>People skills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rPr>
                        <a:t>Adapt to different platforms and new </a:t>
                      </a:r>
                      <a:r>
                        <a:rPr lang="en-GB" sz="1800" dirty="0" smtClean="0">
                          <a:effectLst/>
                        </a:rPr>
                        <a:t>technologies</a:t>
                      </a:r>
                      <a:endParaRPr lang="en-GB" sz="1800" dirty="0">
                        <a:effectLst/>
                      </a:endParaRPr>
                    </a:p>
                  </a:txBody>
                  <a:tcPr marL="28749" marR="28749" marT="14375" marB="14375" anchor="ctr"/>
                </a:tc>
                <a:tc>
                  <a:txBody>
                    <a:bodyPr/>
                    <a:lstStyle/>
                    <a:p>
                      <a:pPr marL="342900" lvl="0" indent="-342900">
                        <a:lnSpc>
                          <a:spcPct val="107000"/>
                        </a:lnSpc>
                        <a:spcAft>
                          <a:spcPts val="800"/>
                        </a:spcAft>
                        <a:buFont typeface="Arial" panose="020B0604020202020204" pitchFamily="34" charset="0"/>
                        <a:buChar char="•"/>
                        <a:tabLst>
                          <a:tab pos="457200" algn="l"/>
                        </a:tabLst>
                      </a:pPr>
                      <a:r>
                        <a:rPr lang="en-GB" sz="1800" dirty="0">
                          <a:effectLst/>
                        </a:rPr>
                        <a:t>Large pool, but finding a designer with right level of skill and experience can be challenging</a:t>
                      </a:r>
                    </a:p>
                    <a:p>
                      <a:pPr marL="342900" lvl="0" indent="-342900">
                        <a:lnSpc>
                          <a:spcPct val="107000"/>
                        </a:lnSpc>
                        <a:spcAft>
                          <a:spcPts val="800"/>
                        </a:spcAft>
                        <a:buFont typeface="Arial" panose="020B0604020202020204" pitchFamily="34" charset="0"/>
                        <a:buChar char="•"/>
                        <a:tabLst>
                          <a:tab pos="457200" algn="l"/>
                        </a:tabLst>
                      </a:pPr>
                      <a:r>
                        <a:rPr lang="en-GB" sz="1800" dirty="0">
                          <a:effectLst/>
                        </a:rPr>
                        <a:t>Many wish to work freelance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749" marR="28749" marT="14375" marB="14375" anchor="ctr"/>
                </a:tc>
              </a:tr>
            </a:tbl>
          </a:graphicData>
        </a:graphic>
      </p:graphicFrame>
    </p:spTree>
    <p:extLst>
      <p:ext uri="{BB962C8B-B14F-4D97-AF65-F5344CB8AC3E}">
        <p14:creationId xmlns:p14="http://schemas.microsoft.com/office/powerpoint/2010/main" val="3729572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Skills needs and challenges in five occupations </a:t>
            </a:r>
            <a:r>
              <a:rPr lang="en-GB" dirty="0" smtClean="0"/>
              <a:t>(2)</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2508854"/>
              </p:ext>
            </p:extLst>
          </p:nvPr>
        </p:nvGraphicFramePr>
        <p:xfrm>
          <a:off x="0" y="1356362"/>
          <a:ext cx="12192000" cy="4104639"/>
        </p:xfrm>
        <a:graphic>
          <a:graphicData uri="http://schemas.openxmlformats.org/drawingml/2006/table">
            <a:tbl>
              <a:tblPr firstRow="1" bandRow="1">
                <a:tableStyleId>{5C22544A-7EE6-4342-B048-85BDC9FD1C3A}</a:tableStyleId>
              </a:tblPr>
              <a:tblGrid>
                <a:gridCol w="2167466"/>
                <a:gridCol w="5513494"/>
                <a:gridCol w="4511040"/>
              </a:tblGrid>
              <a:tr h="330871">
                <a:tc>
                  <a:txBody>
                    <a:bodyPr/>
                    <a:lstStyle/>
                    <a:p>
                      <a:pPr>
                        <a:lnSpc>
                          <a:spcPct val="107000"/>
                        </a:lnSpc>
                      </a:pPr>
                      <a:endParaRPr lang="en-GB" sz="1800" dirty="0">
                        <a:effectLst/>
                        <a:latin typeface="+mn-lt"/>
                      </a:endParaRPr>
                    </a:p>
                  </a:txBody>
                  <a:tcPr marL="28575" marR="28575" marT="14605" marB="14605" anchor="ctr"/>
                </a:tc>
                <a:tc>
                  <a:txBody>
                    <a:bodyPr/>
                    <a:lstStyle/>
                    <a:p>
                      <a:pPr>
                        <a:lnSpc>
                          <a:spcPct val="107000"/>
                        </a:lnSpc>
                        <a:spcAft>
                          <a:spcPts val="800"/>
                        </a:spcAft>
                      </a:pPr>
                      <a:r>
                        <a:rPr lang="en-GB" sz="1800">
                          <a:effectLst/>
                          <a:latin typeface="+mn-lt"/>
                        </a:rPr>
                        <a:t>Skills needs</a:t>
                      </a:r>
                      <a:endParaRPr lang="en-GB" sz="1800">
                        <a:effectLst/>
                        <a:latin typeface="+mn-lt"/>
                        <a:ea typeface="Calibri" panose="020F0502020204030204" pitchFamily="34" charset="0"/>
                        <a:cs typeface="Times New Roman" panose="02020603050405020304" pitchFamily="18" charset="0"/>
                      </a:endParaRPr>
                    </a:p>
                  </a:txBody>
                  <a:tcPr marL="28575" marR="28575" marT="14605" marB="14605" anchor="ctr"/>
                </a:tc>
                <a:tc>
                  <a:txBody>
                    <a:bodyPr/>
                    <a:lstStyle/>
                    <a:p>
                      <a:pPr>
                        <a:lnSpc>
                          <a:spcPct val="107000"/>
                        </a:lnSpc>
                        <a:spcAft>
                          <a:spcPts val="800"/>
                        </a:spcAft>
                      </a:pPr>
                      <a:r>
                        <a:rPr lang="en-GB" sz="1800">
                          <a:effectLst/>
                          <a:latin typeface="+mn-lt"/>
                        </a:rPr>
                        <a:t>Challenges</a:t>
                      </a:r>
                      <a:endParaRPr lang="en-GB" sz="1800">
                        <a:effectLst/>
                        <a:latin typeface="+mn-lt"/>
                        <a:ea typeface="Calibri" panose="020F0502020204030204" pitchFamily="34" charset="0"/>
                        <a:cs typeface="Times New Roman" panose="02020603050405020304" pitchFamily="18" charset="0"/>
                      </a:endParaRPr>
                    </a:p>
                  </a:txBody>
                  <a:tcPr marL="28575" marR="28575" marT="14605" marB="14605" anchor="ctr"/>
                </a:tc>
              </a:tr>
              <a:tr h="1886884">
                <a:tc>
                  <a:txBody>
                    <a:bodyPr/>
                    <a:lstStyle/>
                    <a:p>
                      <a:pPr>
                        <a:lnSpc>
                          <a:spcPct val="107000"/>
                        </a:lnSpc>
                        <a:spcAft>
                          <a:spcPts val="800"/>
                        </a:spcAft>
                      </a:pPr>
                      <a:r>
                        <a:rPr lang="en-GB" sz="1800" dirty="0">
                          <a:effectLst/>
                          <a:latin typeface="+mn-lt"/>
                        </a:rPr>
                        <a:t>Arts officers, producers &amp; directors</a:t>
                      </a:r>
                      <a:endParaRPr lang="en-GB" sz="1800" dirty="0">
                        <a:effectLst/>
                        <a:latin typeface="+mn-lt"/>
                        <a:ea typeface="Calibri" panose="020F0502020204030204" pitchFamily="34" charset="0"/>
                        <a:cs typeface="Times New Roman" panose="02020603050405020304" pitchFamily="18" charset="0"/>
                      </a:endParaRPr>
                    </a:p>
                  </a:txBody>
                  <a:tcPr marL="28575" marR="28575" marT="14605" marB="14605" anchor="ctr"/>
                </a:tc>
                <a:tc>
                  <a:txBody>
                    <a:bodyPr/>
                    <a:lstStyle/>
                    <a:p>
                      <a:pPr marL="342900" lvl="0" indent="-342900">
                        <a:lnSpc>
                          <a:spcPct val="107000"/>
                        </a:lnSpc>
                        <a:spcAft>
                          <a:spcPts val="0"/>
                        </a:spcAft>
                        <a:buFont typeface="Arial" panose="020B0604020202020204" pitchFamily="34" charset="0"/>
                        <a:buChar char="•"/>
                        <a:tabLst>
                          <a:tab pos="457200" algn="l"/>
                        </a:tabLst>
                      </a:pPr>
                      <a:r>
                        <a:rPr lang="en-GB" sz="1800" dirty="0">
                          <a:effectLst/>
                          <a:latin typeface="+mn-lt"/>
                        </a:rPr>
                        <a:t>Leadership, people skills, time and resource management</a:t>
                      </a:r>
                    </a:p>
                    <a:p>
                      <a:pPr marL="342900" lvl="0" indent="-342900">
                        <a:lnSpc>
                          <a:spcPct val="107000"/>
                        </a:lnSpc>
                        <a:spcAft>
                          <a:spcPts val="0"/>
                        </a:spcAft>
                        <a:buFont typeface="Arial" panose="020B0604020202020204" pitchFamily="34" charset="0"/>
                        <a:buChar char="•"/>
                        <a:tabLst>
                          <a:tab pos="457200" algn="l"/>
                        </a:tabLst>
                      </a:pPr>
                      <a:r>
                        <a:rPr lang="en-GB" sz="1800" dirty="0">
                          <a:effectLst/>
                          <a:latin typeface="+mn-lt"/>
                        </a:rPr>
                        <a:t>creative and technical skills</a:t>
                      </a:r>
                    </a:p>
                    <a:p>
                      <a:pPr marL="342900" lvl="0" indent="-342900">
                        <a:lnSpc>
                          <a:spcPct val="107000"/>
                        </a:lnSpc>
                        <a:spcAft>
                          <a:spcPts val="0"/>
                        </a:spcAft>
                        <a:buFont typeface="Arial" panose="020B0604020202020204" pitchFamily="34" charset="0"/>
                        <a:buChar char="•"/>
                        <a:tabLst>
                          <a:tab pos="457200" algn="l"/>
                        </a:tabLst>
                      </a:pPr>
                      <a:r>
                        <a:rPr lang="en-GB" sz="1800" dirty="0">
                          <a:effectLst/>
                          <a:latin typeface="+mn-lt"/>
                        </a:rPr>
                        <a:t>Keep up to date with technology</a:t>
                      </a:r>
                    </a:p>
                    <a:p>
                      <a:pPr marL="342900" lvl="0" indent="-342900">
                        <a:lnSpc>
                          <a:spcPct val="107000"/>
                        </a:lnSpc>
                        <a:spcAft>
                          <a:spcPts val="0"/>
                        </a:spcAft>
                        <a:buFont typeface="Arial" panose="020B0604020202020204" pitchFamily="34" charset="0"/>
                        <a:buChar char="•"/>
                        <a:tabLst>
                          <a:tab pos="457200" algn="l"/>
                        </a:tabLst>
                      </a:pPr>
                      <a:r>
                        <a:rPr lang="en-GB" sz="1800" dirty="0">
                          <a:effectLst/>
                          <a:latin typeface="+mn-lt"/>
                        </a:rPr>
                        <a:t>Develop associated content across platforms </a:t>
                      </a:r>
                      <a:endParaRPr lang="en-GB" sz="1800" dirty="0">
                        <a:effectLst/>
                        <a:latin typeface="+mn-lt"/>
                        <a:ea typeface="Calibri" panose="020F0502020204030204" pitchFamily="34" charset="0"/>
                        <a:cs typeface="Times New Roman" panose="02020603050405020304" pitchFamily="18" charset="0"/>
                      </a:endParaRPr>
                    </a:p>
                  </a:txBody>
                  <a:tcPr marL="28575" marR="28575" marT="14605" marB="14605" anchor="ctr"/>
                </a:tc>
                <a:tc>
                  <a:txBody>
                    <a:bodyPr/>
                    <a:lstStyle/>
                    <a:p>
                      <a:pPr marL="342900" lvl="0" indent="-342900">
                        <a:lnSpc>
                          <a:spcPct val="107000"/>
                        </a:lnSpc>
                        <a:spcAft>
                          <a:spcPts val="0"/>
                        </a:spcAft>
                        <a:buFont typeface="Arial" panose="020B0604020202020204" pitchFamily="34" charset="0"/>
                        <a:buChar char="•"/>
                        <a:tabLst>
                          <a:tab pos="457200" algn="l"/>
                        </a:tabLst>
                      </a:pPr>
                      <a:r>
                        <a:rPr lang="en-GB" sz="1800">
                          <a:effectLst/>
                          <a:latin typeface="+mn-lt"/>
                        </a:rPr>
                        <a:t>Large and competitive pool of workers</a:t>
                      </a:r>
                    </a:p>
                    <a:p>
                      <a:pPr marL="342900" lvl="0" indent="-342900">
                        <a:lnSpc>
                          <a:spcPct val="107000"/>
                        </a:lnSpc>
                        <a:spcAft>
                          <a:spcPts val="0"/>
                        </a:spcAft>
                        <a:buFont typeface="Arial" panose="020B0604020202020204" pitchFamily="34" charset="0"/>
                        <a:buChar char="•"/>
                        <a:tabLst>
                          <a:tab pos="457200" algn="l"/>
                        </a:tabLst>
                      </a:pPr>
                      <a:r>
                        <a:rPr lang="en-GB" sz="1800">
                          <a:effectLst/>
                          <a:latin typeface="+mn-lt"/>
                        </a:rPr>
                        <a:t>Can be difficult to find expertise away from London</a:t>
                      </a:r>
                      <a:endParaRPr lang="en-GB" sz="1800">
                        <a:effectLst/>
                        <a:latin typeface="+mn-lt"/>
                        <a:ea typeface="Calibri" panose="020F0502020204030204" pitchFamily="34" charset="0"/>
                        <a:cs typeface="Times New Roman" panose="02020603050405020304" pitchFamily="18" charset="0"/>
                      </a:endParaRPr>
                    </a:p>
                  </a:txBody>
                  <a:tcPr marL="28575" marR="28575" marT="14605" marB="14605" anchor="ctr"/>
                </a:tc>
              </a:tr>
              <a:tr h="1886884">
                <a:tc>
                  <a:txBody>
                    <a:bodyPr/>
                    <a:lstStyle/>
                    <a:p>
                      <a:pPr>
                        <a:lnSpc>
                          <a:spcPct val="107000"/>
                        </a:lnSpc>
                        <a:spcAft>
                          <a:spcPts val="800"/>
                        </a:spcAft>
                      </a:pPr>
                      <a:r>
                        <a:rPr lang="en-GB" sz="1800">
                          <a:effectLst/>
                          <a:latin typeface="+mn-lt"/>
                        </a:rPr>
                        <a:t>Photographers, audio-visual &amp; broadcasting equipment operators</a:t>
                      </a:r>
                      <a:endParaRPr lang="en-GB" sz="1800">
                        <a:effectLst/>
                        <a:latin typeface="+mn-lt"/>
                        <a:ea typeface="Calibri" panose="020F0502020204030204" pitchFamily="34" charset="0"/>
                        <a:cs typeface="Times New Roman" panose="02020603050405020304" pitchFamily="18" charset="0"/>
                      </a:endParaRPr>
                    </a:p>
                  </a:txBody>
                  <a:tcPr marL="28575" marR="28575" marT="14605" marB="14605" anchor="ctr"/>
                </a:tc>
                <a:tc>
                  <a:txBody>
                    <a:bodyPr/>
                    <a:lstStyle/>
                    <a:p>
                      <a:pPr marL="342900" lvl="0" indent="-342900">
                        <a:lnSpc>
                          <a:spcPct val="107000"/>
                        </a:lnSpc>
                        <a:spcAft>
                          <a:spcPts val="0"/>
                        </a:spcAft>
                        <a:buFont typeface="Arial" panose="020B0604020202020204" pitchFamily="34" charset="0"/>
                        <a:buChar char="•"/>
                        <a:tabLst>
                          <a:tab pos="457200" algn="l"/>
                        </a:tabLst>
                      </a:pPr>
                      <a:r>
                        <a:rPr lang="en-GB" sz="1800" dirty="0" smtClean="0">
                          <a:effectLst/>
                          <a:latin typeface="+mn-lt"/>
                        </a:rPr>
                        <a:t>Operate </a:t>
                      </a:r>
                      <a:r>
                        <a:rPr lang="en-GB" sz="1800" dirty="0">
                          <a:effectLst/>
                          <a:latin typeface="+mn-lt"/>
                        </a:rPr>
                        <a:t>and repair equipment, and work with computer hardware and software. </a:t>
                      </a:r>
                    </a:p>
                    <a:p>
                      <a:pPr marL="342900" lvl="0" indent="-342900">
                        <a:lnSpc>
                          <a:spcPct val="107000"/>
                        </a:lnSpc>
                        <a:spcAft>
                          <a:spcPts val="0"/>
                        </a:spcAft>
                        <a:buFont typeface="Arial" panose="020B0604020202020204" pitchFamily="34" charset="0"/>
                        <a:buChar char="•"/>
                        <a:tabLst>
                          <a:tab pos="457200" algn="l"/>
                        </a:tabLst>
                      </a:pPr>
                      <a:r>
                        <a:rPr lang="en-GB" sz="1800" dirty="0">
                          <a:effectLst/>
                          <a:latin typeface="+mn-lt"/>
                        </a:rPr>
                        <a:t>Teamwork</a:t>
                      </a:r>
                    </a:p>
                    <a:p>
                      <a:pPr marL="342900" lvl="0" indent="-342900">
                        <a:lnSpc>
                          <a:spcPct val="107000"/>
                        </a:lnSpc>
                        <a:spcAft>
                          <a:spcPts val="0"/>
                        </a:spcAft>
                        <a:buFont typeface="Arial" panose="020B0604020202020204" pitchFamily="34" charset="0"/>
                        <a:buChar char="•"/>
                        <a:tabLst>
                          <a:tab pos="457200" algn="l"/>
                        </a:tabLst>
                      </a:pPr>
                      <a:r>
                        <a:rPr lang="en-GB" sz="1800" dirty="0">
                          <a:effectLst/>
                          <a:latin typeface="+mn-lt"/>
                        </a:rPr>
                        <a:t>Increasing demand for video rather than photos</a:t>
                      </a:r>
                    </a:p>
                    <a:p>
                      <a:pPr marL="342900" lvl="0" indent="-342900">
                        <a:lnSpc>
                          <a:spcPct val="107000"/>
                        </a:lnSpc>
                        <a:spcAft>
                          <a:spcPts val="0"/>
                        </a:spcAft>
                        <a:buFont typeface="Arial" panose="020B0604020202020204" pitchFamily="34" charset="0"/>
                        <a:buChar char="•"/>
                        <a:tabLst>
                          <a:tab pos="457200" algn="l"/>
                        </a:tabLst>
                      </a:pPr>
                      <a:r>
                        <a:rPr lang="en-GB" sz="1800" dirty="0">
                          <a:effectLst/>
                          <a:latin typeface="+mn-lt"/>
                        </a:rPr>
                        <a:t>Keep up to date with technology</a:t>
                      </a:r>
                      <a:endParaRPr lang="en-GB" sz="1800" dirty="0">
                        <a:effectLst/>
                        <a:latin typeface="+mn-lt"/>
                        <a:ea typeface="Calibri" panose="020F0502020204030204" pitchFamily="34" charset="0"/>
                        <a:cs typeface="Times New Roman" panose="02020603050405020304" pitchFamily="18" charset="0"/>
                      </a:endParaRPr>
                    </a:p>
                  </a:txBody>
                  <a:tcPr marL="28575" marR="28575" marT="14605" marB="14605" anchor="ctr"/>
                </a:tc>
                <a:tc>
                  <a:txBody>
                    <a:bodyPr/>
                    <a:lstStyle/>
                    <a:p>
                      <a:pPr marL="342900" lvl="0" indent="-342900">
                        <a:lnSpc>
                          <a:spcPct val="107000"/>
                        </a:lnSpc>
                        <a:spcAft>
                          <a:spcPts val="0"/>
                        </a:spcAft>
                        <a:buFont typeface="Arial" panose="020B0604020202020204" pitchFamily="34" charset="0"/>
                        <a:buChar char="•"/>
                        <a:tabLst>
                          <a:tab pos="457200" algn="l"/>
                        </a:tabLst>
                      </a:pPr>
                      <a:r>
                        <a:rPr lang="en-GB" sz="1800" dirty="0">
                          <a:effectLst/>
                          <a:latin typeface="+mn-lt"/>
                        </a:rPr>
                        <a:t>Large pool of workers available</a:t>
                      </a:r>
                    </a:p>
                    <a:p>
                      <a:pPr marL="342900" lvl="0" indent="-342900">
                        <a:lnSpc>
                          <a:spcPct val="107000"/>
                        </a:lnSpc>
                        <a:spcAft>
                          <a:spcPts val="0"/>
                        </a:spcAft>
                        <a:buFont typeface="Arial" panose="020B0604020202020204" pitchFamily="34" charset="0"/>
                        <a:buChar char="•"/>
                        <a:tabLst>
                          <a:tab pos="457200" algn="l"/>
                        </a:tabLst>
                      </a:pPr>
                      <a:r>
                        <a:rPr lang="en-GB" sz="1800" dirty="0">
                          <a:effectLst/>
                          <a:latin typeface="+mn-lt"/>
                        </a:rPr>
                        <a:t>Can be difficult to find experienced operators</a:t>
                      </a:r>
                      <a:endParaRPr lang="en-GB" sz="1800" dirty="0">
                        <a:effectLst/>
                        <a:latin typeface="+mn-lt"/>
                        <a:ea typeface="Calibri" panose="020F0502020204030204" pitchFamily="34" charset="0"/>
                        <a:cs typeface="Times New Roman" panose="02020603050405020304" pitchFamily="18" charset="0"/>
                      </a:endParaRPr>
                    </a:p>
                  </a:txBody>
                  <a:tcPr marL="28575" marR="28575" marT="14605" marB="14605" anchor="ctr"/>
                </a:tc>
              </a:tr>
            </a:tbl>
          </a:graphicData>
        </a:graphic>
      </p:graphicFrame>
    </p:spTree>
    <p:extLst>
      <p:ext uri="{BB962C8B-B14F-4D97-AF65-F5344CB8AC3E}">
        <p14:creationId xmlns:p14="http://schemas.microsoft.com/office/powerpoint/2010/main" val="3267293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Awareness and use of NOS</a:t>
            </a:r>
            <a:endParaRPr lang="en-GB" dirty="0"/>
          </a:p>
        </p:txBody>
      </p:sp>
      <p:graphicFrame>
        <p:nvGraphicFramePr>
          <p:cNvPr id="8" name="Chart 7"/>
          <p:cNvGraphicFramePr/>
          <p:nvPr>
            <p:extLst>
              <p:ext uri="{D42A27DB-BD31-4B8C-83A1-F6EECF244321}">
                <p14:modId xmlns:p14="http://schemas.microsoft.com/office/powerpoint/2010/main" val="850875664"/>
              </p:ext>
            </p:extLst>
          </p:nvPr>
        </p:nvGraphicFramePr>
        <p:xfrm>
          <a:off x="243980" y="2206209"/>
          <a:ext cx="4412687" cy="264458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52873" y="1096138"/>
            <a:ext cx="4715460" cy="738664"/>
          </a:xfrm>
          <a:prstGeom prst="rect">
            <a:avLst/>
          </a:prstGeom>
        </p:spPr>
        <p:txBody>
          <a:bodyPr wrap="square">
            <a:spAutoFit/>
          </a:bodyPr>
          <a:lstStyle/>
          <a:p>
            <a:r>
              <a:rPr lang="en-GB" sz="1400" b="1" dirty="0" smtClean="0">
                <a:solidFill>
                  <a:schemeClr val="tx2"/>
                </a:solidFill>
              </a:rPr>
              <a:t>Both awareness and use of NOS is lower amongst digital and creative firms than across the economy as a whole</a:t>
            </a:r>
            <a:endParaRPr lang="en-GB" sz="1400" b="1" dirty="0">
              <a:solidFill>
                <a:schemeClr val="tx2"/>
              </a:solidFill>
            </a:endParaRPr>
          </a:p>
        </p:txBody>
      </p:sp>
      <p:sp>
        <p:nvSpPr>
          <p:cNvPr id="10" name="Rectangle 9"/>
          <p:cNvSpPr/>
          <p:nvPr/>
        </p:nvSpPr>
        <p:spPr>
          <a:xfrm>
            <a:off x="169801" y="1898432"/>
            <a:ext cx="4368802" cy="307777"/>
          </a:xfrm>
          <a:prstGeom prst="rect">
            <a:avLst/>
          </a:prstGeom>
        </p:spPr>
        <p:txBody>
          <a:bodyPr wrap="square">
            <a:spAutoFit/>
          </a:bodyPr>
          <a:lstStyle/>
          <a:p>
            <a:r>
              <a:rPr lang="en-GB" sz="1400" dirty="0" smtClean="0">
                <a:solidFill>
                  <a:schemeClr val="tx2"/>
                </a:solidFill>
              </a:rPr>
              <a:t>Awareness and use of NOS</a:t>
            </a:r>
            <a:endParaRPr lang="en-GB" sz="1400" dirty="0">
              <a:solidFill>
                <a:schemeClr val="tx2"/>
              </a:solidFill>
            </a:endParaRPr>
          </a:p>
        </p:txBody>
      </p:sp>
      <p:sp>
        <p:nvSpPr>
          <p:cNvPr id="11" name="TextBox 10"/>
          <p:cNvSpPr txBox="1"/>
          <p:nvPr/>
        </p:nvSpPr>
        <p:spPr>
          <a:xfrm>
            <a:off x="152873" y="4727680"/>
            <a:ext cx="1707519" cy="246221"/>
          </a:xfrm>
          <a:prstGeom prst="rect">
            <a:avLst/>
          </a:prstGeom>
          <a:noFill/>
        </p:spPr>
        <p:txBody>
          <a:bodyPr wrap="none" rtlCol="0">
            <a:spAutoFit/>
          </a:bodyPr>
          <a:lstStyle/>
          <a:p>
            <a:r>
              <a:rPr lang="en-GB" sz="1000" i="1" dirty="0">
                <a:solidFill>
                  <a:schemeClr val="tx2"/>
                </a:solidFill>
                <a:cs typeface="Arial" panose="020B0604020202020204" pitchFamily="34" charset="0"/>
              </a:rPr>
              <a:t>Source: </a:t>
            </a:r>
            <a:r>
              <a:rPr lang="en-GB" sz="1000" i="1" dirty="0" smtClean="0">
                <a:solidFill>
                  <a:schemeClr val="tx2"/>
                </a:solidFill>
                <a:cs typeface="Arial" panose="020B0604020202020204" pitchFamily="34" charset="0"/>
              </a:rPr>
              <a:t>UKCES EPS 2014</a:t>
            </a:r>
            <a:endParaRPr lang="en-GB" sz="1000" i="1" dirty="0">
              <a:solidFill>
                <a:schemeClr val="tx2"/>
              </a:solidFill>
              <a:cs typeface="Arial" panose="020B0604020202020204" pitchFamily="34" charset="0"/>
            </a:endParaRPr>
          </a:p>
        </p:txBody>
      </p:sp>
      <p:sp>
        <p:nvSpPr>
          <p:cNvPr id="12" name="Content Placeholder 2"/>
          <p:cNvSpPr txBox="1">
            <a:spLocks/>
          </p:cNvSpPr>
          <p:nvPr/>
        </p:nvSpPr>
        <p:spPr>
          <a:xfrm>
            <a:off x="169801" y="5222198"/>
            <a:ext cx="5858461" cy="1097577"/>
          </a:xfrm>
          <a:prstGeom prst="roundRect">
            <a:avLst/>
          </a:prstGeom>
          <a:solidFill>
            <a:schemeClr val="accent2"/>
          </a:solidFill>
          <a:ln w="28575">
            <a:noFill/>
          </a:ln>
        </p:spPr>
        <p:txBody>
          <a:bodyPr anchor="ctr">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SzPct val="100000"/>
            </a:pPr>
            <a:r>
              <a:rPr lang="en-GB" altLang="en-US" sz="1400" dirty="0" smtClean="0">
                <a:solidFill>
                  <a:schemeClr val="bg1"/>
                </a:solidFill>
                <a:cs typeface="Arial" pitchFamily="34" charset="0"/>
              </a:rPr>
              <a:t>There </a:t>
            </a:r>
            <a:r>
              <a:rPr lang="en-GB" altLang="en-US" sz="1400" dirty="0">
                <a:solidFill>
                  <a:schemeClr val="bg1"/>
                </a:solidFill>
                <a:cs typeface="Arial" pitchFamily="34" charset="0"/>
              </a:rPr>
              <a:t>may be a greater role for NOS in the </a:t>
            </a:r>
            <a:r>
              <a:rPr lang="en-GB" altLang="en-US" sz="1400" b="1" dirty="0">
                <a:solidFill>
                  <a:schemeClr val="bg1"/>
                </a:solidFill>
                <a:cs typeface="Arial" pitchFamily="34" charset="0"/>
              </a:rPr>
              <a:t>digital</a:t>
            </a:r>
            <a:r>
              <a:rPr lang="en-GB" altLang="en-US" sz="1400" dirty="0">
                <a:solidFill>
                  <a:schemeClr val="bg1"/>
                </a:solidFill>
                <a:cs typeface="Arial" pitchFamily="34" charset="0"/>
              </a:rPr>
              <a:t> sub-sector, where standards can provide a valuable benchmark to enable employers to understand an individual’s </a:t>
            </a:r>
            <a:r>
              <a:rPr lang="en-GB" altLang="en-US" sz="1400" dirty="0" smtClean="0">
                <a:solidFill>
                  <a:schemeClr val="bg1"/>
                </a:solidFill>
                <a:cs typeface="Arial" pitchFamily="34" charset="0"/>
              </a:rPr>
              <a:t>capabilities</a:t>
            </a:r>
          </a:p>
        </p:txBody>
      </p:sp>
      <p:sp>
        <p:nvSpPr>
          <p:cNvPr id="13" name="Rounded Rectangle 12"/>
          <p:cNvSpPr/>
          <p:nvPr/>
        </p:nvSpPr>
        <p:spPr>
          <a:xfrm>
            <a:off x="6300275" y="1779895"/>
            <a:ext cx="5576356" cy="474578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285750" indent="-285750">
              <a:spcAft>
                <a:spcPts val="2400"/>
              </a:spcAft>
              <a:buFont typeface="Arial" panose="020B0604020202020204" pitchFamily="34" charset="0"/>
              <a:buChar char="•"/>
            </a:pPr>
            <a:r>
              <a:rPr lang="en-GB" sz="1600" dirty="0" smtClean="0">
                <a:solidFill>
                  <a:schemeClr val="tx2"/>
                </a:solidFill>
              </a:rPr>
              <a:t>Use NOS to ensure those leaving college and university are equipped with the skills employers need</a:t>
            </a:r>
          </a:p>
          <a:p>
            <a:pPr marL="285750" indent="-285750">
              <a:spcAft>
                <a:spcPts val="2400"/>
              </a:spcAft>
              <a:buFont typeface="Arial" panose="020B0604020202020204" pitchFamily="34" charset="0"/>
              <a:buChar char="•"/>
            </a:pPr>
            <a:r>
              <a:rPr lang="en-GB" sz="1600" dirty="0" smtClean="0">
                <a:solidFill>
                  <a:schemeClr val="tx2"/>
                </a:solidFill>
              </a:rPr>
              <a:t>Focus on core skills, rather than more specific technical skills that may quickly become outdated</a:t>
            </a:r>
          </a:p>
          <a:p>
            <a:pPr marL="285750" indent="-285750">
              <a:spcAft>
                <a:spcPts val="2400"/>
              </a:spcAft>
              <a:buFont typeface="Arial" panose="020B0604020202020204" pitchFamily="34" charset="0"/>
              <a:buChar char="•"/>
            </a:pPr>
            <a:r>
              <a:rPr lang="en-GB" sz="1600" dirty="0" smtClean="0">
                <a:solidFill>
                  <a:schemeClr val="tx2"/>
                </a:solidFill>
              </a:rPr>
              <a:t>Reduce the detail level</a:t>
            </a:r>
          </a:p>
          <a:p>
            <a:pPr marL="285750" indent="-285750">
              <a:spcAft>
                <a:spcPts val="2400"/>
              </a:spcAft>
              <a:buFont typeface="Arial" panose="020B0604020202020204" pitchFamily="34" charset="0"/>
              <a:buChar char="•"/>
            </a:pPr>
            <a:r>
              <a:rPr lang="en-GB" sz="1600" dirty="0" smtClean="0">
                <a:solidFill>
                  <a:schemeClr val="tx2"/>
                </a:solidFill>
              </a:rPr>
              <a:t>Improve the NOS database</a:t>
            </a:r>
          </a:p>
          <a:p>
            <a:pPr marL="285750" indent="-285750">
              <a:spcAft>
                <a:spcPts val="1800"/>
              </a:spcAft>
              <a:buFont typeface="Arial" panose="020B0604020202020204" pitchFamily="34" charset="0"/>
              <a:buChar char="•"/>
            </a:pPr>
            <a:r>
              <a:rPr lang="en-GB" sz="1600" dirty="0" smtClean="0">
                <a:solidFill>
                  <a:schemeClr val="tx2"/>
                </a:solidFill>
              </a:rPr>
              <a:t>Develop a clearer narrative to explain the rationale for and benefits of using NOS</a:t>
            </a:r>
            <a:endParaRPr lang="en-GB" sz="1600" dirty="0">
              <a:solidFill>
                <a:srgbClr val="FF0000"/>
              </a:solidFill>
            </a:endParaRPr>
          </a:p>
        </p:txBody>
      </p:sp>
      <p:sp>
        <p:nvSpPr>
          <p:cNvPr id="14" name="TextBox 13"/>
          <p:cNvSpPr txBox="1"/>
          <p:nvPr/>
        </p:nvSpPr>
        <p:spPr>
          <a:xfrm>
            <a:off x="6629267" y="1193801"/>
            <a:ext cx="4845465" cy="960264"/>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en-GB" b="1" dirty="0" smtClean="0">
                <a:solidFill>
                  <a:schemeClr val="bg1"/>
                </a:solidFill>
              </a:rPr>
              <a:t>Employers suggested a number of ways to make NOS more useful and relevant to digital and creative firms</a:t>
            </a:r>
            <a:endParaRPr lang="en-GB" b="1" dirty="0">
              <a:solidFill>
                <a:schemeClr val="bg1"/>
              </a:solidFill>
            </a:endParaRPr>
          </a:p>
        </p:txBody>
      </p:sp>
    </p:spTree>
    <p:extLst>
      <p:ext uri="{BB962C8B-B14F-4D97-AF65-F5344CB8AC3E}">
        <p14:creationId xmlns:p14="http://schemas.microsoft.com/office/powerpoint/2010/main" val="730249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Attracting young people to the sector</a:t>
            </a:r>
            <a:endParaRPr lang="en-GB" sz="2800"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4788" y="1401059"/>
            <a:ext cx="1227313" cy="696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1647949" y="1262946"/>
            <a:ext cx="10544051" cy="972254"/>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altLang="en-US" sz="1600" b="1" dirty="0" smtClean="0">
                <a:solidFill>
                  <a:schemeClr val="tx2"/>
                </a:solidFill>
                <a:cs typeface="Arial" pitchFamily="34" charset="0"/>
              </a:rPr>
              <a:t>Next </a:t>
            </a:r>
            <a:r>
              <a:rPr lang="en-GB" altLang="en-US" sz="1600" b="1" dirty="0">
                <a:solidFill>
                  <a:schemeClr val="tx2"/>
                </a:solidFill>
                <a:cs typeface="Arial" pitchFamily="34" charset="0"/>
              </a:rPr>
              <a:t>Gen Skills</a:t>
            </a:r>
            <a:r>
              <a:rPr lang="en-GB" altLang="en-US" sz="1600" dirty="0">
                <a:solidFill>
                  <a:schemeClr val="tx2"/>
                </a:solidFill>
                <a:cs typeface="Arial" pitchFamily="34" charset="0"/>
              </a:rPr>
              <a:t> </a:t>
            </a:r>
            <a:r>
              <a:rPr lang="en-GB" altLang="en-US" sz="1600" dirty="0" smtClean="0">
                <a:solidFill>
                  <a:schemeClr val="tx2"/>
                </a:solidFill>
                <a:cs typeface="Arial" pitchFamily="34" charset="0"/>
              </a:rPr>
              <a:t>has successfully campaigned for the </a:t>
            </a:r>
            <a:r>
              <a:rPr lang="en-GB" altLang="en-US" sz="1600" dirty="0">
                <a:solidFill>
                  <a:schemeClr val="tx2"/>
                </a:solidFill>
                <a:cs typeface="Arial" pitchFamily="34" charset="0"/>
              </a:rPr>
              <a:t>introduction of a </a:t>
            </a:r>
            <a:r>
              <a:rPr lang="en-GB" altLang="en-US" sz="1600" dirty="0" smtClean="0">
                <a:solidFill>
                  <a:schemeClr val="tx2"/>
                </a:solidFill>
                <a:cs typeface="Arial" pitchFamily="34" charset="0"/>
              </a:rPr>
              <a:t>computer science </a:t>
            </a:r>
            <a:r>
              <a:rPr lang="en-GB" altLang="en-US" sz="1600" dirty="0">
                <a:solidFill>
                  <a:schemeClr val="tx2"/>
                </a:solidFill>
                <a:cs typeface="Arial" pitchFamily="34" charset="0"/>
              </a:rPr>
              <a:t>course within the National </a:t>
            </a:r>
            <a:r>
              <a:rPr lang="en-GB" altLang="en-US" sz="1600" dirty="0" smtClean="0">
                <a:solidFill>
                  <a:schemeClr val="tx2"/>
                </a:solidFill>
                <a:cs typeface="Arial" pitchFamily="34" charset="0"/>
              </a:rPr>
              <a:t>Curriculum. It also campaigning for </a:t>
            </a:r>
            <a:r>
              <a:rPr lang="en-GB" altLang="en-US" sz="1600" dirty="0">
                <a:solidFill>
                  <a:schemeClr val="tx2"/>
                </a:solidFill>
                <a:cs typeface="Arial" pitchFamily="34" charset="0"/>
              </a:rPr>
              <a:t>the embedding of essential ICT skills across the wider </a:t>
            </a:r>
            <a:r>
              <a:rPr lang="en-GB" altLang="en-US" sz="1600" dirty="0" smtClean="0">
                <a:solidFill>
                  <a:schemeClr val="tx2"/>
                </a:solidFill>
                <a:cs typeface="Arial" pitchFamily="34" charset="0"/>
              </a:rPr>
              <a:t>curriculum and promotes </a:t>
            </a:r>
            <a:r>
              <a:rPr lang="en-GB" altLang="en-US" sz="1600" dirty="0">
                <a:solidFill>
                  <a:schemeClr val="tx2"/>
                </a:solidFill>
                <a:cs typeface="Arial" pitchFamily="34" charset="0"/>
              </a:rPr>
              <a:t>a mix of subjects </a:t>
            </a:r>
            <a:r>
              <a:rPr lang="en-GB" altLang="en-US" sz="1600" dirty="0" smtClean="0">
                <a:solidFill>
                  <a:schemeClr val="tx2"/>
                </a:solidFill>
                <a:cs typeface="Arial" pitchFamily="34" charset="0"/>
              </a:rPr>
              <a:t>crucial </a:t>
            </a:r>
            <a:r>
              <a:rPr lang="en-GB" altLang="en-US" sz="1600" dirty="0">
                <a:solidFill>
                  <a:schemeClr val="tx2"/>
                </a:solidFill>
                <a:cs typeface="Arial" pitchFamily="34" charset="0"/>
              </a:rPr>
              <a:t>to the future success of the UK’s digital and creative </a:t>
            </a:r>
            <a:r>
              <a:rPr lang="en-GB" altLang="en-US" sz="1600" dirty="0" smtClean="0">
                <a:solidFill>
                  <a:schemeClr val="tx2"/>
                </a:solidFill>
                <a:cs typeface="Arial" pitchFamily="34" charset="0"/>
              </a:rPr>
              <a:t>sector. The </a:t>
            </a:r>
            <a:r>
              <a:rPr lang="en-GB" altLang="en-US" sz="1600" dirty="0">
                <a:solidFill>
                  <a:schemeClr val="tx2"/>
                </a:solidFill>
                <a:cs typeface="Arial" pitchFamily="34" charset="0"/>
              </a:rPr>
              <a:t>campaign is backed </a:t>
            </a:r>
            <a:r>
              <a:rPr lang="en-GB" altLang="en-US" sz="1600" dirty="0" smtClean="0">
                <a:solidFill>
                  <a:schemeClr val="tx2"/>
                </a:solidFill>
                <a:cs typeface="Arial" pitchFamily="34" charset="0"/>
              </a:rPr>
              <a:t>by </a:t>
            </a:r>
            <a:r>
              <a:rPr lang="en-GB" altLang="en-US" sz="1600" dirty="0">
                <a:solidFill>
                  <a:schemeClr val="tx2"/>
                </a:solidFill>
                <a:cs typeface="Arial" pitchFamily="34" charset="0"/>
              </a:rPr>
              <a:t>a coalition of employers and professional </a:t>
            </a:r>
            <a:r>
              <a:rPr lang="en-GB" altLang="en-US" sz="1600" dirty="0" smtClean="0">
                <a:solidFill>
                  <a:schemeClr val="tx2"/>
                </a:solidFill>
                <a:cs typeface="Arial" pitchFamily="34" charset="0"/>
              </a:rPr>
              <a:t>bodies.</a:t>
            </a:r>
            <a:endParaRPr lang="en-GB" altLang="en-US" sz="1600" dirty="0">
              <a:solidFill>
                <a:schemeClr val="tx2"/>
              </a:solidFill>
              <a:cs typeface="Arial"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3730" y="2549321"/>
            <a:ext cx="1817511" cy="64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197555" y="2455332"/>
            <a:ext cx="9623777" cy="835378"/>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altLang="en-US" sz="1600" dirty="0">
                <a:solidFill>
                  <a:schemeClr val="accent3"/>
                </a:solidFill>
                <a:cs typeface="Arial" pitchFamily="34" charset="0"/>
              </a:rPr>
              <a:t>The Tech Partnership </a:t>
            </a:r>
            <a:r>
              <a:rPr lang="en-GB" altLang="en-US" sz="1600" b="1" dirty="0" err="1">
                <a:solidFill>
                  <a:schemeClr val="accent3"/>
                </a:solidFill>
                <a:cs typeface="Arial" pitchFamily="34" charset="0"/>
              </a:rPr>
              <a:t>TechFuture</a:t>
            </a:r>
            <a:r>
              <a:rPr lang="en-GB" altLang="en-US" sz="1600" b="1" dirty="0">
                <a:solidFill>
                  <a:schemeClr val="accent3"/>
                </a:solidFill>
                <a:cs typeface="Arial" pitchFamily="34" charset="0"/>
              </a:rPr>
              <a:t> Girls </a:t>
            </a:r>
            <a:r>
              <a:rPr lang="en-GB" altLang="en-US" sz="1600" dirty="0" smtClean="0">
                <a:solidFill>
                  <a:schemeClr val="accent3"/>
                </a:solidFill>
                <a:cs typeface="Arial" pitchFamily="34" charset="0"/>
              </a:rPr>
              <a:t>initiative </a:t>
            </a:r>
            <a:r>
              <a:rPr lang="en-GB" altLang="en-US" sz="1600" dirty="0">
                <a:solidFill>
                  <a:schemeClr val="accent3"/>
                </a:solidFill>
                <a:cs typeface="Arial" pitchFamily="34" charset="0"/>
              </a:rPr>
              <a:t>consists of after school clubs designed to encourage girls aged 10 to </a:t>
            </a:r>
            <a:r>
              <a:rPr lang="en-GB" altLang="en-US" sz="1600" dirty="0" smtClean="0">
                <a:solidFill>
                  <a:schemeClr val="accent3"/>
                </a:solidFill>
                <a:cs typeface="Arial" pitchFamily="34" charset="0"/>
              </a:rPr>
              <a:t>14 to </a:t>
            </a:r>
            <a:r>
              <a:rPr lang="en-GB" altLang="en-US" sz="1600" dirty="0">
                <a:solidFill>
                  <a:schemeClr val="accent3"/>
                </a:solidFill>
                <a:cs typeface="Arial" pitchFamily="34" charset="0"/>
              </a:rPr>
              <a:t>stay engaged in IT. The programme aids the development IT skills through a number of challenges on themes such as fashion, music, sport and celebrity</a:t>
            </a:r>
            <a:r>
              <a:rPr lang="en-GB" altLang="en-US" sz="1600" dirty="0" smtClean="0">
                <a:solidFill>
                  <a:schemeClr val="accent3"/>
                </a:solidFill>
                <a:cs typeface="Arial" pitchFamily="34" charset="0"/>
              </a:rPr>
              <a:t>.</a:t>
            </a:r>
            <a:endParaRPr lang="en-GB" altLang="en-US" sz="1600" dirty="0">
              <a:solidFill>
                <a:schemeClr val="accent3"/>
              </a:solidFill>
              <a:cs typeface="Arial" pitchFamily="34" charset="0"/>
            </a:endParaRPr>
          </a:p>
        </p:txBody>
      </p:sp>
      <p:sp>
        <p:nvSpPr>
          <p:cNvPr id="8" name="Content Placeholder 2"/>
          <p:cNvSpPr txBox="1">
            <a:spLocks/>
          </p:cNvSpPr>
          <p:nvPr/>
        </p:nvSpPr>
        <p:spPr>
          <a:xfrm>
            <a:off x="3206044" y="3425472"/>
            <a:ext cx="8822266" cy="785016"/>
          </a:xfrm>
          <a:prstGeom prst="rect">
            <a:avLst/>
          </a:prstGeom>
        </p:spPr>
        <p:txBody>
          <a:bodyPr vert="horz" lIns="91440" tIns="45720" rIns="91440" bIns="45720" rtlCol="0" anchor="t">
            <a:normAutofit fontScale="92500"/>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sz="1600" b="1" dirty="0">
                <a:solidFill>
                  <a:schemeClr val="tx2"/>
                </a:solidFill>
                <a:cs typeface="Arial" pitchFamily="34" charset="0"/>
              </a:rPr>
              <a:t>{CODEZONERS</a:t>
            </a:r>
            <a:r>
              <a:rPr lang="en-GB" sz="1600" b="1" dirty="0" smtClean="0">
                <a:solidFill>
                  <a:schemeClr val="tx2"/>
                </a:solidFill>
                <a:cs typeface="Arial" pitchFamily="34" charset="0"/>
              </a:rPr>
              <a:t>}</a:t>
            </a:r>
            <a:r>
              <a:rPr lang="en-GB" sz="1600" dirty="0" smtClean="0">
                <a:solidFill>
                  <a:schemeClr val="tx2"/>
                </a:solidFill>
                <a:cs typeface="Arial" pitchFamily="34" charset="0"/>
              </a:rPr>
              <a:t> is </a:t>
            </a:r>
            <a:r>
              <a:rPr lang="en-GB" sz="1600" dirty="0">
                <a:solidFill>
                  <a:schemeClr val="tx2"/>
                </a:solidFill>
                <a:cs typeface="Arial" pitchFamily="34" charset="0"/>
              </a:rPr>
              <a:t>a nine month foundation level computer programming and work placement scheme for 17 to 19 year olds that are not in education, employment or training. The course is aimed at individuals who already have some coding skills, or an interest in coding </a:t>
            </a:r>
            <a:r>
              <a:rPr lang="en-GB" sz="1600" dirty="0" smtClean="0">
                <a:solidFill>
                  <a:schemeClr val="tx2"/>
                </a:solidFill>
                <a:cs typeface="Arial" pitchFamily="34" charset="0"/>
              </a:rPr>
              <a:t>or design.</a:t>
            </a:r>
            <a:endParaRPr lang="en-GB" sz="1600" dirty="0">
              <a:solidFill>
                <a:schemeClr val="tx2"/>
              </a:solidFill>
              <a:cs typeface="Arial" pitchFamily="34" charset="0"/>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555" y="3605827"/>
            <a:ext cx="2900784" cy="42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6614" y="4514119"/>
            <a:ext cx="1704623" cy="66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197555" y="4434930"/>
            <a:ext cx="9623776" cy="825692"/>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sz="1600" b="1" dirty="0">
                <a:solidFill>
                  <a:schemeClr val="accent3"/>
                </a:solidFill>
                <a:cs typeface="Arial" pitchFamily="34" charset="0"/>
              </a:rPr>
              <a:t>Creative Access </a:t>
            </a:r>
            <a:r>
              <a:rPr lang="en-GB" sz="1600" dirty="0" smtClean="0">
                <a:solidFill>
                  <a:schemeClr val="accent3"/>
                </a:solidFill>
                <a:cs typeface="Arial" pitchFamily="34" charset="0"/>
              </a:rPr>
              <a:t>aims </a:t>
            </a:r>
            <a:r>
              <a:rPr lang="en-GB" sz="1600" dirty="0">
                <a:solidFill>
                  <a:schemeClr val="accent3"/>
                </a:solidFill>
                <a:cs typeface="Arial" pitchFamily="34" charset="0"/>
              </a:rPr>
              <a:t>to widen access to the creative industries for young people from a broader range of backgrounds. The scheme provides opportunities for young people from black, Asian and minority ethnic (BAME) backgrounds to undertake paid internships with major creative sector organisations</a:t>
            </a:r>
            <a:r>
              <a:rPr lang="en-GB" sz="1600" dirty="0" smtClean="0">
                <a:solidFill>
                  <a:schemeClr val="accent3"/>
                </a:solidFill>
                <a:cs typeface="Arial" pitchFamily="34" charset="0"/>
              </a:rPr>
              <a:t>.</a:t>
            </a:r>
            <a:endParaRPr lang="en-GB" sz="1600" dirty="0">
              <a:solidFill>
                <a:schemeClr val="accent3"/>
              </a:solidFill>
              <a:cs typeface="Arial" pitchFamily="34" charset="0"/>
            </a:endParaRP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555" y="5536142"/>
            <a:ext cx="2094089" cy="681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nvSpPr>
        <p:spPr>
          <a:xfrm>
            <a:off x="2404534" y="5464193"/>
            <a:ext cx="9623776" cy="1029739"/>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sz="1600" dirty="0">
                <a:solidFill>
                  <a:schemeClr val="tx2"/>
                </a:solidFill>
                <a:cs typeface="Arial" pitchFamily="34" charset="0"/>
              </a:rPr>
              <a:t>The Creative and Cultural Skills (CCS) </a:t>
            </a:r>
            <a:r>
              <a:rPr lang="en-GB" sz="1600" b="1" dirty="0">
                <a:solidFill>
                  <a:schemeClr val="tx2"/>
                </a:solidFill>
                <a:cs typeface="Arial" pitchFamily="34" charset="0"/>
              </a:rPr>
              <a:t>Building a Creative Nation </a:t>
            </a:r>
            <a:r>
              <a:rPr lang="en-GB" sz="1600" dirty="0" smtClean="0">
                <a:solidFill>
                  <a:schemeClr val="tx2"/>
                </a:solidFill>
                <a:cs typeface="Arial" pitchFamily="34" charset="0"/>
              </a:rPr>
              <a:t>campaign </a:t>
            </a:r>
            <a:r>
              <a:rPr lang="en-GB" sz="1600" dirty="0">
                <a:solidFill>
                  <a:schemeClr val="tx2"/>
                </a:solidFill>
                <a:cs typeface="Arial" pitchFamily="34" charset="0"/>
              </a:rPr>
              <a:t>is calling upon creative </a:t>
            </a:r>
            <a:r>
              <a:rPr lang="en-GB" sz="1600" dirty="0" smtClean="0">
                <a:solidFill>
                  <a:schemeClr val="tx2"/>
                </a:solidFill>
                <a:cs typeface="Arial" pitchFamily="34" charset="0"/>
              </a:rPr>
              <a:t>employers </a:t>
            </a:r>
            <a:r>
              <a:rPr lang="en-GB" sz="1600" dirty="0">
                <a:solidFill>
                  <a:schemeClr val="tx2"/>
                </a:solidFill>
                <a:cs typeface="Arial" pitchFamily="34" charset="0"/>
              </a:rPr>
              <a:t>to create jobs and promote responsible and sustainable recruitment practices. The campaign is particularly focused on addressing the issue of unpaid internships, which restrict recruitment to those who can afford to undertake an unpaid placement</a:t>
            </a:r>
            <a:r>
              <a:rPr lang="en-GB" sz="1600" dirty="0" smtClean="0">
                <a:solidFill>
                  <a:schemeClr val="tx2"/>
                </a:solidFill>
                <a:cs typeface="Arial" pitchFamily="34" charset="0"/>
              </a:rPr>
              <a:t>.</a:t>
            </a:r>
            <a:endParaRPr lang="en-GB" sz="1600" dirty="0">
              <a:solidFill>
                <a:schemeClr val="tx2"/>
              </a:solidFill>
              <a:cs typeface="Arial" pitchFamily="34" charset="0"/>
            </a:endParaRPr>
          </a:p>
        </p:txBody>
      </p:sp>
    </p:spTree>
    <p:extLst>
      <p:ext uri="{BB962C8B-B14F-4D97-AF65-F5344CB8AC3E}">
        <p14:creationId xmlns:p14="http://schemas.microsoft.com/office/powerpoint/2010/main" val="2929885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Equipping students with the skills the sector needs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48" y="1291167"/>
            <a:ext cx="1446564" cy="83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2223912" y="1291166"/>
            <a:ext cx="9623776" cy="825692"/>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sz="1600" dirty="0">
                <a:solidFill>
                  <a:schemeClr val="tx2"/>
                </a:solidFill>
                <a:cs typeface="Arial" pitchFamily="34" charset="0"/>
              </a:rPr>
              <a:t>The </a:t>
            </a:r>
            <a:r>
              <a:rPr lang="en-GB" sz="1600" b="1" dirty="0">
                <a:solidFill>
                  <a:schemeClr val="tx2"/>
                </a:solidFill>
                <a:cs typeface="Arial" pitchFamily="34" charset="0"/>
              </a:rPr>
              <a:t>Creative Skillset Tick </a:t>
            </a:r>
            <a:r>
              <a:rPr lang="en-GB" sz="1600" dirty="0" smtClean="0">
                <a:solidFill>
                  <a:schemeClr val="tx2"/>
                </a:solidFill>
                <a:cs typeface="Arial" pitchFamily="34" charset="0"/>
              </a:rPr>
              <a:t>scheme </a:t>
            </a:r>
            <a:r>
              <a:rPr lang="en-GB" sz="1600" dirty="0">
                <a:solidFill>
                  <a:schemeClr val="tx2"/>
                </a:solidFill>
                <a:cs typeface="Arial" pitchFamily="34" charset="0"/>
              </a:rPr>
              <a:t>accredits courses and apprenticeships that best meet employer needs. This acts as a signalling mechanism for students concerned about their future employability, and can help firms identify graduates with the skills they need</a:t>
            </a:r>
            <a:r>
              <a:rPr lang="en-GB" sz="1600" dirty="0" smtClean="0">
                <a:solidFill>
                  <a:schemeClr val="tx2"/>
                </a:solidFill>
                <a:cs typeface="Arial" pitchFamily="34" charset="0"/>
              </a:rPr>
              <a:t>.</a:t>
            </a:r>
            <a:endParaRPr lang="en-GB" sz="1600" dirty="0">
              <a:solidFill>
                <a:schemeClr val="tx2"/>
              </a:solidFill>
              <a:cs typeface="Arial"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821331" y="2267655"/>
            <a:ext cx="2163903" cy="752791"/>
          </a:xfrm>
          <a:prstGeom prst="rect">
            <a:avLst/>
          </a:prstGeom>
        </p:spPr>
      </p:pic>
      <p:sp>
        <p:nvSpPr>
          <p:cNvPr id="7" name="Content Placeholder 2"/>
          <p:cNvSpPr txBox="1">
            <a:spLocks/>
          </p:cNvSpPr>
          <p:nvPr/>
        </p:nvSpPr>
        <p:spPr>
          <a:xfrm>
            <a:off x="370948" y="2267655"/>
            <a:ext cx="9623776" cy="825692"/>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sz="1600" dirty="0" smtClean="0">
                <a:solidFill>
                  <a:schemeClr val="accent3"/>
                </a:solidFill>
                <a:cs typeface="Arial" pitchFamily="34" charset="0"/>
              </a:rPr>
              <a:t>The </a:t>
            </a:r>
            <a:r>
              <a:rPr lang="en-GB" sz="1600" b="1" dirty="0">
                <a:solidFill>
                  <a:schemeClr val="accent3"/>
                </a:solidFill>
                <a:cs typeface="Arial" pitchFamily="34" charset="0"/>
              </a:rPr>
              <a:t>National Skills Academy for IT </a:t>
            </a:r>
            <a:r>
              <a:rPr lang="en-GB" sz="1600" dirty="0" smtClean="0">
                <a:solidFill>
                  <a:schemeClr val="accent3"/>
                </a:solidFill>
                <a:cs typeface="Arial" pitchFamily="34" charset="0"/>
              </a:rPr>
              <a:t>provides </a:t>
            </a:r>
            <a:r>
              <a:rPr lang="en-GB" sz="1600" dirty="0">
                <a:solidFill>
                  <a:schemeClr val="accent3"/>
                </a:solidFill>
                <a:cs typeface="Arial" pitchFamily="34" charset="0"/>
              </a:rPr>
              <a:t>access to online courses and resources, and acts as a broker for apprenticeships. Employers have created the Academy to </a:t>
            </a:r>
            <a:r>
              <a:rPr lang="en-GB" sz="1600" dirty="0" smtClean="0">
                <a:solidFill>
                  <a:schemeClr val="accent3"/>
                </a:solidFill>
                <a:cs typeface="Arial" pitchFamily="34" charset="0"/>
              </a:rPr>
              <a:t>attract </a:t>
            </a:r>
            <a:r>
              <a:rPr lang="en-GB" sz="1600" dirty="0">
                <a:solidFill>
                  <a:schemeClr val="accent3"/>
                </a:solidFill>
                <a:cs typeface="Arial" pitchFamily="34" charset="0"/>
              </a:rPr>
              <a:t>more people into the sector; provide a means for making strategic interventions in the areas of greatest skills need; and encourage </a:t>
            </a:r>
            <a:r>
              <a:rPr lang="en-GB" sz="1600" dirty="0" smtClean="0">
                <a:solidFill>
                  <a:schemeClr val="accent3"/>
                </a:solidFill>
                <a:cs typeface="Arial" pitchFamily="34" charset="0"/>
              </a:rPr>
              <a:t>individuals </a:t>
            </a:r>
            <a:r>
              <a:rPr lang="en-GB" sz="1600" dirty="0">
                <a:solidFill>
                  <a:schemeClr val="accent3"/>
                </a:solidFill>
                <a:cs typeface="Arial" pitchFamily="34" charset="0"/>
              </a:rPr>
              <a:t>and employers to take up high quality training</a:t>
            </a:r>
            <a:r>
              <a:rPr lang="en-GB" sz="1600" dirty="0" smtClean="0">
                <a:solidFill>
                  <a:schemeClr val="accent3"/>
                </a:solidFill>
                <a:cs typeface="Arial" pitchFamily="34" charset="0"/>
              </a:rPr>
              <a:t>.</a:t>
            </a:r>
            <a:endParaRPr lang="en-GB" sz="1600" dirty="0">
              <a:solidFill>
                <a:schemeClr val="accent3"/>
              </a:solidFill>
              <a:cs typeface="Arial" pitchFamily="34" charset="0"/>
            </a:endParaRPr>
          </a:p>
        </p:txBody>
      </p:sp>
      <p:sp>
        <p:nvSpPr>
          <p:cNvPr id="8" name="Content Placeholder 2"/>
          <p:cNvSpPr txBox="1">
            <a:spLocks/>
          </p:cNvSpPr>
          <p:nvPr/>
        </p:nvSpPr>
        <p:spPr>
          <a:xfrm>
            <a:off x="370947" y="3194753"/>
            <a:ext cx="11476741" cy="802922"/>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sz="1600" dirty="0" smtClean="0">
                <a:solidFill>
                  <a:schemeClr val="accent3"/>
                </a:solidFill>
                <a:cs typeface="Arial" pitchFamily="34" charset="0"/>
              </a:rPr>
              <a:t>The </a:t>
            </a:r>
            <a:r>
              <a:rPr lang="en-GB" sz="1600" b="1" dirty="0">
                <a:solidFill>
                  <a:schemeClr val="accent3"/>
                </a:solidFill>
                <a:cs typeface="Arial" pitchFamily="34" charset="0"/>
              </a:rPr>
              <a:t>National Skills Academy for Creative &amp; Cultural </a:t>
            </a:r>
            <a:r>
              <a:rPr lang="en-GB" sz="1600" dirty="0">
                <a:solidFill>
                  <a:schemeClr val="accent3"/>
                </a:solidFill>
                <a:cs typeface="Arial" pitchFamily="34" charset="0"/>
              </a:rPr>
              <a:t>runs careers events and information sessions across the UK. Comprising </a:t>
            </a:r>
            <a:r>
              <a:rPr lang="en-GB" sz="1600" dirty="0" smtClean="0">
                <a:solidFill>
                  <a:schemeClr val="accent3"/>
                </a:solidFill>
                <a:cs typeface="Arial" pitchFamily="34" charset="0"/>
              </a:rPr>
              <a:t>more than </a:t>
            </a:r>
            <a:r>
              <a:rPr lang="en-GB" sz="1600" dirty="0">
                <a:solidFill>
                  <a:schemeClr val="accent3"/>
                </a:solidFill>
                <a:cs typeface="Arial" pitchFamily="34" charset="0"/>
              </a:rPr>
              <a:t>500 employers </a:t>
            </a:r>
            <a:r>
              <a:rPr lang="en-GB" sz="1600" dirty="0" smtClean="0">
                <a:solidFill>
                  <a:schemeClr val="accent3"/>
                </a:solidFill>
                <a:cs typeface="Arial" pitchFamily="34" charset="0"/>
              </a:rPr>
              <a:t>and 40 </a:t>
            </a:r>
            <a:r>
              <a:rPr lang="en-GB" sz="1600" dirty="0">
                <a:solidFill>
                  <a:schemeClr val="accent3"/>
                </a:solidFill>
                <a:cs typeface="Arial" pitchFamily="34" charset="0"/>
              </a:rPr>
              <a:t>Further Education colleges, the Academy aims to ensure that students on creative courses gain realistic </a:t>
            </a:r>
            <a:r>
              <a:rPr lang="en-GB" sz="1600" dirty="0" smtClean="0">
                <a:solidFill>
                  <a:schemeClr val="accent3"/>
                </a:solidFill>
                <a:cs typeface="Arial" pitchFamily="34" charset="0"/>
              </a:rPr>
              <a:t>experience of working in the arts and can develop the skills they need</a:t>
            </a:r>
            <a:r>
              <a:rPr lang="en-GB" sz="1600" dirty="0">
                <a:solidFill>
                  <a:schemeClr val="accent3"/>
                </a:solidFill>
                <a:cs typeface="Arial" pitchFamily="34" charset="0"/>
              </a:rPr>
              <a:t>. </a:t>
            </a:r>
            <a:endParaRPr lang="en-GB" sz="1600" dirty="0" smtClean="0">
              <a:solidFill>
                <a:schemeClr val="accent3"/>
              </a:solidFill>
              <a:cs typeface="Arial"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48" y="4730044"/>
            <a:ext cx="25431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2914123" y="4730044"/>
            <a:ext cx="8933565" cy="904523"/>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sz="1600" dirty="0">
                <a:solidFill>
                  <a:schemeClr val="tx2"/>
                </a:solidFill>
                <a:cs typeface="Arial" pitchFamily="34" charset="0"/>
              </a:rPr>
              <a:t>The Tech Partnership runs the </a:t>
            </a:r>
            <a:r>
              <a:rPr lang="en-GB" sz="1600" b="1" dirty="0">
                <a:solidFill>
                  <a:schemeClr val="tx2"/>
                </a:solidFill>
                <a:cs typeface="Arial" pitchFamily="34" charset="0"/>
              </a:rPr>
              <a:t>Professional Placement Scheme </a:t>
            </a:r>
            <a:r>
              <a:rPr lang="en-GB" sz="1600" dirty="0" smtClean="0">
                <a:solidFill>
                  <a:schemeClr val="tx2"/>
                </a:solidFill>
                <a:cs typeface="Arial" pitchFamily="34" charset="0"/>
              </a:rPr>
              <a:t>to </a:t>
            </a:r>
            <a:r>
              <a:rPr lang="en-GB" sz="1600" dirty="0">
                <a:solidFill>
                  <a:schemeClr val="tx2"/>
                </a:solidFill>
                <a:cs typeface="Arial" pitchFamily="34" charset="0"/>
              </a:rPr>
              <a:t>enhance the employability of students. </a:t>
            </a:r>
            <a:r>
              <a:rPr lang="en-GB" sz="1600" dirty="0" smtClean="0">
                <a:solidFill>
                  <a:schemeClr val="tx2"/>
                </a:solidFill>
                <a:cs typeface="Arial" pitchFamily="34" charset="0"/>
              </a:rPr>
              <a:t>The </a:t>
            </a:r>
            <a:r>
              <a:rPr lang="en-GB" sz="1600" dirty="0">
                <a:solidFill>
                  <a:schemeClr val="tx2"/>
                </a:solidFill>
                <a:cs typeface="Arial" pitchFamily="34" charset="0"/>
              </a:rPr>
              <a:t>student, employer and university commit to following a set of best practices, which have been defined by employers, and which are designed to enhance employability</a:t>
            </a:r>
            <a:r>
              <a:rPr lang="en-GB" sz="1600" dirty="0" smtClean="0">
                <a:solidFill>
                  <a:schemeClr val="tx2"/>
                </a:solidFill>
                <a:cs typeface="Arial" pitchFamily="34" charset="0"/>
              </a:rPr>
              <a:t>.</a:t>
            </a:r>
            <a:endParaRPr lang="en-GB" sz="1600" dirty="0">
              <a:solidFill>
                <a:schemeClr val="tx2"/>
              </a:solidFill>
              <a:cs typeface="Arial" pitchFamily="34" charset="0"/>
            </a:endParaRPr>
          </a:p>
        </p:txBody>
      </p:sp>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10551018" y="5658997"/>
            <a:ext cx="1296670" cy="1018540"/>
          </a:xfrm>
          <a:prstGeom prst="rect">
            <a:avLst/>
          </a:prstGeom>
        </p:spPr>
      </p:pic>
      <p:sp>
        <p:nvSpPr>
          <p:cNvPr id="14" name="Content Placeholder 2"/>
          <p:cNvSpPr txBox="1">
            <a:spLocks/>
          </p:cNvSpPr>
          <p:nvPr/>
        </p:nvSpPr>
        <p:spPr>
          <a:xfrm>
            <a:off x="370948" y="5786967"/>
            <a:ext cx="9947096" cy="904523"/>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sz="1600" dirty="0">
                <a:solidFill>
                  <a:schemeClr val="accent3"/>
                </a:solidFill>
                <a:cs typeface="Arial" pitchFamily="34" charset="0"/>
              </a:rPr>
              <a:t>The Tech Partnership has </a:t>
            </a:r>
            <a:r>
              <a:rPr lang="en-GB" sz="1600" dirty="0" smtClean="0">
                <a:solidFill>
                  <a:schemeClr val="accent3"/>
                </a:solidFill>
                <a:cs typeface="Arial" pitchFamily="34" charset="0"/>
              </a:rPr>
              <a:t>led </a:t>
            </a:r>
            <a:r>
              <a:rPr lang="en-GB" sz="1600" dirty="0">
                <a:solidFill>
                  <a:schemeClr val="accent3"/>
                </a:solidFill>
                <a:cs typeface="Arial" pitchFamily="34" charset="0"/>
              </a:rPr>
              <a:t>development of the </a:t>
            </a:r>
            <a:r>
              <a:rPr lang="en-GB" sz="1600" b="1" dirty="0">
                <a:solidFill>
                  <a:schemeClr val="accent3"/>
                </a:solidFill>
                <a:cs typeface="Arial" pitchFamily="34" charset="0"/>
              </a:rPr>
              <a:t>IT Management for Business degree </a:t>
            </a:r>
            <a:r>
              <a:rPr lang="en-GB" sz="1600" dirty="0" smtClean="0">
                <a:solidFill>
                  <a:schemeClr val="accent3"/>
                </a:solidFill>
                <a:cs typeface="Arial" pitchFamily="34" charset="0"/>
              </a:rPr>
              <a:t>(</a:t>
            </a:r>
            <a:r>
              <a:rPr lang="en-GB" sz="1600" dirty="0">
                <a:solidFill>
                  <a:schemeClr val="accent3"/>
                </a:solidFill>
                <a:cs typeface="Arial" pitchFamily="34" charset="0"/>
              </a:rPr>
              <a:t>ITMB) to combine technological expertise with business skills. Employers have </a:t>
            </a:r>
            <a:r>
              <a:rPr lang="en-GB" sz="1600" dirty="0" smtClean="0">
                <a:solidFill>
                  <a:schemeClr val="accent3"/>
                </a:solidFill>
                <a:cs typeface="Arial" pitchFamily="34" charset="0"/>
              </a:rPr>
              <a:t>contributed </a:t>
            </a:r>
            <a:r>
              <a:rPr lang="en-GB" sz="1600" dirty="0">
                <a:solidFill>
                  <a:schemeClr val="accent3"/>
                </a:solidFill>
                <a:cs typeface="Arial" pitchFamily="34" charset="0"/>
              </a:rPr>
              <a:t>to the design of the course and deliver some of the content. The course is </a:t>
            </a:r>
            <a:r>
              <a:rPr lang="en-GB" sz="1600" dirty="0" smtClean="0">
                <a:solidFill>
                  <a:schemeClr val="accent3"/>
                </a:solidFill>
                <a:cs typeface="Arial" pitchFamily="34" charset="0"/>
              </a:rPr>
              <a:t>offered </a:t>
            </a:r>
            <a:r>
              <a:rPr lang="en-GB" sz="1600" dirty="0">
                <a:solidFill>
                  <a:schemeClr val="accent3"/>
                </a:solidFill>
                <a:cs typeface="Arial" pitchFamily="34" charset="0"/>
              </a:rPr>
              <a:t>at 19 UK universities. </a:t>
            </a:r>
          </a:p>
        </p:txBody>
      </p:sp>
      <p:sp>
        <p:nvSpPr>
          <p:cNvPr id="15" name="Content Placeholder 2"/>
          <p:cNvSpPr txBox="1">
            <a:spLocks/>
          </p:cNvSpPr>
          <p:nvPr/>
        </p:nvSpPr>
        <p:spPr>
          <a:xfrm>
            <a:off x="389955" y="3939810"/>
            <a:ext cx="11457733" cy="802922"/>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680"/>
              </a:lnSpc>
              <a:spcAft>
                <a:spcPts val="2400"/>
              </a:spcAft>
              <a:buSzPct val="100000"/>
            </a:pPr>
            <a:r>
              <a:rPr lang="en-GB" sz="1600" dirty="0" smtClean="0">
                <a:solidFill>
                  <a:schemeClr val="accent3"/>
                </a:solidFill>
                <a:cs typeface="Arial" pitchFamily="34" charset="0"/>
              </a:rPr>
              <a:t>The </a:t>
            </a:r>
            <a:r>
              <a:rPr lang="en-GB" sz="1600" b="1" dirty="0">
                <a:solidFill>
                  <a:schemeClr val="accent3"/>
                </a:solidFill>
                <a:cs typeface="Arial" pitchFamily="34" charset="0"/>
              </a:rPr>
              <a:t>Skillset Film Academy Network </a:t>
            </a:r>
            <a:r>
              <a:rPr lang="en-GB" sz="1600" dirty="0" smtClean="0">
                <a:solidFill>
                  <a:schemeClr val="accent3"/>
                </a:solidFill>
                <a:cs typeface="Arial" pitchFamily="34" charset="0"/>
              </a:rPr>
              <a:t>includes </a:t>
            </a:r>
            <a:r>
              <a:rPr lang="en-GB" sz="1600" dirty="0">
                <a:solidFill>
                  <a:schemeClr val="accent3"/>
                </a:solidFill>
                <a:cs typeface="Arial" pitchFamily="34" charset="0"/>
              </a:rPr>
              <a:t>educational institutions that have been identified by the UK film industry as centres of excellence in film education and training.</a:t>
            </a:r>
            <a:endParaRPr lang="en-GB" sz="1600" dirty="0" smtClean="0">
              <a:solidFill>
                <a:schemeClr val="accent3"/>
              </a:solidFill>
              <a:cs typeface="Arial" pitchFamily="34" charset="0"/>
            </a:endParaRPr>
          </a:p>
        </p:txBody>
      </p:sp>
    </p:spTree>
    <p:extLst>
      <p:ext uri="{BB962C8B-B14F-4D97-AF65-F5344CB8AC3E}">
        <p14:creationId xmlns:p14="http://schemas.microsoft.com/office/powerpoint/2010/main" val="2544831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Meeting future skills demand</a:t>
            </a:r>
            <a:endParaRPr lang="en-GB" dirty="0"/>
          </a:p>
        </p:txBody>
      </p:sp>
      <p:sp>
        <p:nvSpPr>
          <p:cNvPr id="9" name="TextBox 8"/>
          <p:cNvSpPr txBox="1"/>
          <p:nvPr/>
        </p:nvSpPr>
        <p:spPr>
          <a:xfrm>
            <a:off x="2438400" y="1161245"/>
            <a:ext cx="9448799" cy="1077218"/>
          </a:xfrm>
          <a:prstGeom prst="rect">
            <a:avLst/>
          </a:prstGeom>
          <a:noFill/>
        </p:spPr>
        <p:txBody>
          <a:bodyPr wrap="square" rtlCol="0">
            <a:spAutoFit/>
          </a:bodyPr>
          <a:lstStyle/>
          <a:p>
            <a:pPr algn="just"/>
            <a:r>
              <a:rPr lang="en-GB" sz="1600" dirty="0" smtClean="0">
                <a:solidFill>
                  <a:schemeClr val="tx2"/>
                </a:solidFill>
              </a:rPr>
              <a:t>The </a:t>
            </a:r>
            <a:r>
              <a:rPr lang="en-GB" sz="1600" b="1" dirty="0" smtClean="0">
                <a:solidFill>
                  <a:schemeClr val="tx2"/>
                </a:solidFill>
              </a:rPr>
              <a:t>‘Trailblazers</a:t>
            </a:r>
            <a:r>
              <a:rPr lang="en-GB" sz="1600" b="1" dirty="0">
                <a:solidFill>
                  <a:schemeClr val="tx2"/>
                </a:solidFill>
              </a:rPr>
              <a:t>’ </a:t>
            </a:r>
            <a:r>
              <a:rPr lang="en-GB" sz="1600" dirty="0">
                <a:solidFill>
                  <a:schemeClr val="tx2"/>
                </a:solidFill>
              </a:rPr>
              <a:t>initiative </a:t>
            </a:r>
            <a:r>
              <a:rPr lang="en-GB" sz="1600" dirty="0" smtClean="0">
                <a:solidFill>
                  <a:schemeClr val="tx2"/>
                </a:solidFill>
              </a:rPr>
              <a:t>in England aims </a:t>
            </a:r>
            <a:r>
              <a:rPr lang="en-GB" sz="1600" dirty="0">
                <a:solidFill>
                  <a:schemeClr val="tx2"/>
                </a:solidFill>
              </a:rPr>
              <a:t>to make apprenticeships more attractive to employers by simplifying the </a:t>
            </a:r>
            <a:r>
              <a:rPr lang="en-GB" sz="1600" dirty="0" smtClean="0">
                <a:solidFill>
                  <a:schemeClr val="tx2"/>
                </a:solidFill>
              </a:rPr>
              <a:t>system; and giving employers responsibility for developing standards that are </a:t>
            </a:r>
            <a:r>
              <a:rPr lang="en-GB" sz="1600" dirty="0">
                <a:solidFill>
                  <a:schemeClr val="tx2"/>
                </a:solidFill>
              </a:rPr>
              <a:t>closely </a:t>
            </a:r>
            <a:r>
              <a:rPr lang="en-GB" sz="1600" dirty="0" smtClean="0">
                <a:solidFill>
                  <a:schemeClr val="tx2"/>
                </a:solidFill>
              </a:rPr>
              <a:t>aligned </a:t>
            </a:r>
            <a:r>
              <a:rPr lang="en-GB" sz="1600" dirty="0">
                <a:solidFill>
                  <a:schemeClr val="tx2"/>
                </a:solidFill>
              </a:rPr>
              <a:t>with industry needs. The digital sub-sector is one of the first sectors to develop apprenticeships under this new approach</a:t>
            </a:r>
            <a:endParaRPr lang="en-GB" dirty="0">
              <a:solidFill>
                <a:schemeClr val="tx2"/>
              </a:solidFill>
            </a:endParaRPr>
          </a:p>
        </p:txBody>
      </p:sp>
      <p:sp>
        <p:nvSpPr>
          <p:cNvPr id="3" name="Rectangle 2"/>
          <p:cNvSpPr/>
          <p:nvPr/>
        </p:nvSpPr>
        <p:spPr>
          <a:xfrm>
            <a:off x="282222" y="2273824"/>
            <a:ext cx="9584267" cy="830997"/>
          </a:xfrm>
          <a:prstGeom prst="rect">
            <a:avLst/>
          </a:prstGeom>
        </p:spPr>
        <p:txBody>
          <a:bodyPr wrap="square">
            <a:spAutoFit/>
          </a:bodyPr>
          <a:lstStyle/>
          <a:p>
            <a:pPr algn="just"/>
            <a:r>
              <a:rPr lang="en-GB" sz="1600" dirty="0">
                <a:solidFill>
                  <a:schemeClr val="accent3"/>
                </a:solidFill>
              </a:rPr>
              <a:t>The Tech </a:t>
            </a:r>
            <a:r>
              <a:rPr lang="en-GB" sz="1600" dirty="0" smtClean="0">
                <a:solidFill>
                  <a:schemeClr val="accent3"/>
                </a:solidFill>
              </a:rPr>
              <a:t>Partnership </a:t>
            </a:r>
            <a:r>
              <a:rPr lang="en-GB" sz="1600" dirty="0">
                <a:solidFill>
                  <a:schemeClr val="accent3"/>
                </a:solidFill>
              </a:rPr>
              <a:t>coordinates the </a:t>
            </a:r>
            <a:r>
              <a:rPr lang="en-GB" sz="1600" b="1" dirty="0">
                <a:solidFill>
                  <a:schemeClr val="accent3"/>
                </a:solidFill>
              </a:rPr>
              <a:t>Tech Industry Gold apprenticeships</a:t>
            </a:r>
            <a:r>
              <a:rPr lang="en-GB" sz="1600" dirty="0">
                <a:solidFill>
                  <a:schemeClr val="accent3"/>
                </a:solidFill>
              </a:rPr>
              <a:t> scheme, under which a panel of employers designs course standards and accredits training providers to signal quality apprenticeships to other </a:t>
            </a:r>
            <a:r>
              <a:rPr lang="en-GB" sz="1600" dirty="0" smtClean="0">
                <a:solidFill>
                  <a:schemeClr val="accent3"/>
                </a:solidFill>
              </a:rPr>
              <a:t>employers.</a:t>
            </a:r>
            <a:endParaRPr lang="en-GB" sz="1600" dirty="0">
              <a:solidFill>
                <a:schemeClr val="accent3"/>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9378" y="2102313"/>
            <a:ext cx="1907822" cy="97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21" y="3104821"/>
            <a:ext cx="1365602" cy="108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47823" y="3228038"/>
            <a:ext cx="10239376" cy="830997"/>
          </a:xfrm>
          <a:prstGeom prst="rect">
            <a:avLst/>
          </a:prstGeom>
        </p:spPr>
        <p:txBody>
          <a:bodyPr wrap="square">
            <a:spAutoFit/>
          </a:bodyPr>
          <a:lstStyle/>
          <a:p>
            <a:pPr algn="just"/>
            <a:r>
              <a:rPr lang="en-GB" sz="1600" dirty="0">
                <a:solidFill>
                  <a:schemeClr val="tx2"/>
                </a:solidFill>
              </a:rPr>
              <a:t>Creative Skillset coordinates training initiatives through </a:t>
            </a:r>
            <a:r>
              <a:rPr lang="en-GB" sz="1600" b="1" dirty="0">
                <a:solidFill>
                  <a:schemeClr val="tx2"/>
                </a:solidFill>
              </a:rPr>
              <a:t>Skills Investment Funds</a:t>
            </a:r>
            <a:r>
              <a:rPr lang="en-GB" sz="1600" dirty="0">
                <a:solidFill>
                  <a:schemeClr val="tx2"/>
                </a:solidFill>
              </a:rPr>
              <a:t> (SIFs), which are funded through voluntary levies on firms and co-investment from the Government. The SIFs support skills in film, high-end TV, animation, games and visual effects.</a:t>
            </a:r>
          </a:p>
        </p:txBody>
      </p:sp>
      <p:sp>
        <p:nvSpPr>
          <p:cNvPr id="5" name="Rectangle 4"/>
          <p:cNvSpPr/>
          <p:nvPr/>
        </p:nvSpPr>
        <p:spPr>
          <a:xfrm>
            <a:off x="282224" y="4238899"/>
            <a:ext cx="9584265" cy="1077218"/>
          </a:xfrm>
          <a:prstGeom prst="rect">
            <a:avLst/>
          </a:prstGeom>
        </p:spPr>
        <p:txBody>
          <a:bodyPr wrap="square">
            <a:spAutoFit/>
          </a:bodyPr>
          <a:lstStyle/>
          <a:p>
            <a:pPr algn="just"/>
            <a:r>
              <a:rPr lang="en-GB" sz="1600" dirty="0">
                <a:solidFill>
                  <a:schemeClr val="accent3"/>
                </a:solidFill>
              </a:rPr>
              <a:t>The Tech Partnership coordinates the </a:t>
            </a:r>
            <a:r>
              <a:rPr lang="en-GB" sz="1600" b="1" dirty="0">
                <a:solidFill>
                  <a:schemeClr val="accent3"/>
                </a:solidFill>
              </a:rPr>
              <a:t>Tech Partnership Training Fund</a:t>
            </a:r>
            <a:r>
              <a:rPr lang="en-GB" sz="1600" dirty="0">
                <a:solidFill>
                  <a:schemeClr val="accent3"/>
                </a:solidFill>
              </a:rPr>
              <a:t> to support greater training in the digital sub-sector. This allows employers to access up to half of the cost </a:t>
            </a:r>
            <a:r>
              <a:rPr lang="en-GB" sz="1600" dirty="0" smtClean="0">
                <a:solidFill>
                  <a:schemeClr val="accent3"/>
                </a:solidFill>
              </a:rPr>
              <a:t>of providing </a:t>
            </a:r>
            <a:r>
              <a:rPr lang="en-GB" sz="1600" dirty="0">
                <a:solidFill>
                  <a:schemeClr val="accent3"/>
                </a:solidFill>
              </a:rPr>
              <a:t>additional training for IT </a:t>
            </a:r>
            <a:r>
              <a:rPr lang="en-GB" sz="1600" dirty="0" smtClean="0">
                <a:solidFill>
                  <a:schemeClr val="accent3"/>
                </a:solidFill>
              </a:rPr>
              <a:t>apprentices and running </a:t>
            </a:r>
            <a:r>
              <a:rPr lang="en-GB" sz="1600" dirty="0">
                <a:solidFill>
                  <a:schemeClr val="accent3"/>
                </a:solidFill>
              </a:rPr>
              <a:t>short courses to develop skills that are important to the future of the </a:t>
            </a:r>
            <a:r>
              <a:rPr lang="en-GB" sz="1600" dirty="0" smtClean="0">
                <a:solidFill>
                  <a:schemeClr val="accent3"/>
                </a:solidFill>
              </a:rPr>
              <a:t>industry.</a:t>
            </a:r>
            <a:endParaRPr lang="en-GB" sz="1600" dirty="0">
              <a:solidFill>
                <a:schemeClr val="accent3"/>
              </a:solidFill>
            </a:endParaRPr>
          </a:p>
        </p:txBody>
      </p:sp>
      <p:sp>
        <p:nvSpPr>
          <p:cNvPr id="6" name="Rectangle 5"/>
          <p:cNvSpPr/>
          <p:nvPr/>
        </p:nvSpPr>
        <p:spPr>
          <a:xfrm>
            <a:off x="2438400" y="5327111"/>
            <a:ext cx="9448799" cy="1569660"/>
          </a:xfrm>
          <a:prstGeom prst="rect">
            <a:avLst/>
          </a:prstGeom>
        </p:spPr>
        <p:txBody>
          <a:bodyPr wrap="square">
            <a:spAutoFit/>
          </a:bodyPr>
          <a:lstStyle/>
          <a:p>
            <a:pPr algn="just"/>
            <a:r>
              <a:rPr lang="en-GB" sz="1600" b="1" dirty="0">
                <a:solidFill>
                  <a:schemeClr val="tx2"/>
                </a:solidFill>
              </a:rPr>
              <a:t>Industrial partnerships </a:t>
            </a:r>
            <a:r>
              <a:rPr lang="en-GB" sz="1600" dirty="0">
                <a:solidFill>
                  <a:schemeClr val="tx2"/>
                </a:solidFill>
              </a:rPr>
              <a:t>comprise groups of employers working together to promote growth and competitiveness in a particular sector through skills. </a:t>
            </a:r>
            <a:r>
              <a:rPr lang="en-GB" sz="1600" dirty="0" smtClean="0">
                <a:solidFill>
                  <a:schemeClr val="tx2"/>
                </a:solidFill>
              </a:rPr>
              <a:t>All </a:t>
            </a:r>
            <a:r>
              <a:rPr lang="en-GB" sz="1600" dirty="0">
                <a:solidFill>
                  <a:schemeClr val="tx2"/>
                </a:solidFill>
              </a:rPr>
              <a:t>aim to address skills shortages and test innovative approaches to training. The industrial partnership for the digital </a:t>
            </a:r>
            <a:r>
              <a:rPr lang="en-GB" sz="1600" dirty="0" smtClean="0">
                <a:solidFill>
                  <a:schemeClr val="tx2"/>
                </a:solidFill>
              </a:rPr>
              <a:t>economy</a:t>
            </a:r>
            <a:r>
              <a:rPr lang="en-GB" sz="1600" dirty="0" smtClean="0">
                <a:solidFill>
                  <a:schemeClr val="tx2"/>
                </a:solidFill>
              </a:rPr>
              <a:t> </a:t>
            </a:r>
            <a:r>
              <a:rPr lang="en-GB" sz="1600" dirty="0">
                <a:solidFill>
                  <a:schemeClr val="tx2"/>
                </a:solidFill>
              </a:rPr>
              <a:t>is the Tech </a:t>
            </a:r>
            <a:r>
              <a:rPr lang="en-GB" sz="1600" dirty="0" smtClean="0">
                <a:solidFill>
                  <a:schemeClr val="tx2"/>
                </a:solidFill>
              </a:rPr>
              <a:t>Partnership. The </a:t>
            </a:r>
            <a:r>
              <a:rPr lang="en-GB" sz="1600" dirty="0">
                <a:solidFill>
                  <a:schemeClr val="tx2"/>
                </a:solidFill>
              </a:rPr>
              <a:t>Creative Industries </a:t>
            </a:r>
            <a:r>
              <a:rPr lang="en-GB" sz="1600" dirty="0" smtClean="0">
                <a:solidFill>
                  <a:schemeClr val="tx2"/>
                </a:solidFill>
              </a:rPr>
              <a:t>Partnership covers a range of areas including </a:t>
            </a:r>
            <a:r>
              <a:rPr lang="en-GB" sz="1600" dirty="0">
                <a:solidFill>
                  <a:schemeClr val="tx2"/>
                </a:solidFill>
              </a:rPr>
              <a:t>media, games, fashion, publishing, advertising, and marketing and communications</a:t>
            </a:r>
            <a:r>
              <a:rPr lang="en-GB" sz="1600" dirty="0" smtClean="0">
                <a:solidFill>
                  <a:schemeClr val="tx2"/>
                </a:solidFill>
              </a:rPr>
              <a:t>. </a:t>
            </a:r>
            <a:r>
              <a:rPr lang="en-GB" sz="1600" dirty="0" smtClean="0">
                <a:solidFill>
                  <a:schemeClr val="tx2"/>
                </a:solidFill>
              </a:rPr>
              <a:t>They work on issues facing the sector across the UK.</a:t>
            </a:r>
            <a:endParaRPr lang="en-GB" sz="1600" dirty="0">
              <a:solidFill>
                <a:schemeClr val="tx2"/>
              </a:solidFill>
            </a:endParaRPr>
          </a:p>
        </p:txBody>
      </p:sp>
      <p:sp>
        <p:nvSpPr>
          <p:cNvPr id="10" name="Rounded Rectangle 9"/>
          <p:cNvSpPr/>
          <p:nvPr/>
        </p:nvSpPr>
        <p:spPr>
          <a:xfrm>
            <a:off x="186303" y="1298395"/>
            <a:ext cx="2139208" cy="8239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2000" b="1" dirty="0" smtClean="0">
                <a:solidFill>
                  <a:schemeClr val="bg1"/>
                </a:solidFill>
              </a:rPr>
              <a:t>Trailblazers</a:t>
            </a:r>
          </a:p>
        </p:txBody>
      </p:sp>
      <p:pic>
        <p:nvPicPr>
          <p:cNvPr id="11" name="Picture 2" descr="The Tech Partn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9378" y="4194145"/>
            <a:ext cx="1907822" cy="78729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82221" y="5576872"/>
            <a:ext cx="2139208" cy="8239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2000" b="1" dirty="0" smtClean="0">
                <a:solidFill>
                  <a:schemeClr val="bg1"/>
                </a:solidFill>
              </a:rPr>
              <a:t>Industrial Partnerships</a:t>
            </a:r>
          </a:p>
        </p:txBody>
      </p:sp>
    </p:spTree>
    <p:extLst>
      <p:ext uri="{BB962C8B-B14F-4D97-AF65-F5344CB8AC3E}">
        <p14:creationId xmlns:p14="http://schemas.microsoft.com/office/powerpoint/2010/main" val="573369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Sector insights: digital and creative sector</a:t>
            </a:r>
            <a:endParaRPr lang="en-GB" dirty="0"/>
          </a:p>
        </p:txBody>
      </p:sp>
      <p:sp>
        <p:nvSpPr>
          <p:cNvPr id="3" name="Content Placeholder 2"/>
          <p:cNvSpPr>
            <a:spLocks noGrp="1"/>
          </p:cNvSpPr>
          <p:nvPr>
            <p:ph idx="1"/>
          </p:nvPr>
        </p:nvSpPr>
        <p:spPr>
          <a:xfrm>
            <a:off x="376798" y="1315972"/>
            <a:ext cx="10706838" cy="5032471"/>
          </a:xfrm>
        </p:spPr>
        <p:txBody>
          <a:bodyPr>
            <a:normAutofit lnSpcReduction="10000"/>
          </a:bodyPr>
          <a:lstStyle/>
          <a:p>
            <a:pPr lvl="0"/>
            <a:r>
              <a:rPr lang="en-GB" dirty="0" smtClean="0">
                <a:solidFill>
                  <a:schemeClr val="tx2"/>
                </a:solidFill>
              </a:rPr>
              <a:t>This study:</a:t>
            </a:r>
          </a:p>
          <a:p>
            <a:pPr lvl="0"/>
            <a:endParaRPr lang="en-GB" dirty="0" smtClean="0">
              <a:solidFill>
                <a:schemeClr val="tx2"/>
              </a:solidFill>
            </a:endParaRPr>
          </a:p>
          <a:p>
            <a:pPr marL="514350" lvl="0" indent="-514350">
              <a:buFont typeface="+mj-lt"/>
              <a:buAutoNum type="romanUcPeriod"/>
            </a:pPr>
            <a:r>
              <a:rPr lang="en-GB" dirty="0" smtClean="0">
                <a:solidFill>
                  <a:schemeClr val="tx2"/>
                </a:solidFill>
              </a:rPr>
              <a:t>synthesises labour market evidence to </a:t>
            </a:r>
            <a:r>
              <a:rPr lang="en-GB" dirty="0">
                <a:solidFill>
                  <a:schemeClr val="tx2"/>
                </a:solidFill>
              </a:rPr>
              <a:t>identify the outlook for jobs and skills</a:t>
            </a:r>
          </a:p>
          <a:p>
            <a:pPr marL="514350" lvl="0" indent="-514350">
              <a:buFont typeface="+mj-lt"/>
              <a:buAutoNum type="romanUcPeriod"/>
            </a:pPr>
            <a:r>
              <a:rPr lang="en-GB" dirty="0">
                <a:solidFill>
                  <a:schemeClr val="tx2"/>
                </a:solidFill>
              </a:rPr>
              <a:t>identifies major trends affecting the sector and how the mix of skills needs is likely to change over the next decade </a:t>
            </a:r>
            <a:endParaRPr lang="en-GB" dirty="0" smtClean="0">
              <a:solidFill>
                <a:schemeClr val="tx2"/>
              </a:solidFill>
            </a:endParaRPr>
          </a:p>
          <a:p>
            <a:pPr marL="514350" lvl="0" indent="-514350">
              <a:buFont typeface="+mj-lt"/>
              <a:buAutoNum type="romanUcPeriod"/>
            </a:pPr>
            <a:r>
              <a:rPr lang="en-GB" dirty="0" smtClean="0">
                <a:solidFill>
                  <a:schemeClr val="tx2"/>
                </a:solidFill>
              </a:rPr>
              <a:t>investigates </a:t>
            </a:r>
            <a:r>
              <a:rPr lang="en-GB" dirty="0">
                <a:solidFill>
                  <a:schemeClr val="tx2"/>
                </a:solidFill>
              </a:rPr>
              <a:t>employers’ perceptions of the skills needs of specific occupations, and the challenges employers have in meeting those needs</a:t>
            </a:r>
          </a:p>
          <a:p>
            <a:pPr marL="514350" lvl="0" indent="-514350">
              <a:buFont typeface="+mj-lt"/>
              <a:buAutoNum type="romanUcPeriod"/>
            </a:pPr>
            <a:r>
              <a:rPr lang="en-GB" dirty="0">
                <a:solidFill>
                  <a:schemeClr val="tx2"/>
                </a:solidFill>
              </a:rPr>
              <a:t>discusses current awareness of, engagement with and interest in National Occupational Standards in developing the sector’s workforce</a:t>
            </a:r>
          </a:p>
          <a:p>
            <a:pPr marL="514350" indent="-514350">
              <a:buFont typeface="+mj-lt"/>
              <a:buAutoNum type="romanUcPeriod"/>
            </a:pPr>
            <a:r>
              <a:rPr lang="en-GB" dirty="0">
                <a:solidFill>
                  <a:schemeClr val="tx2"/>
                </a:solidFill>
              </a:rPr>
              <a:t>draws out the implications for skills supply and workforce </a:t>
            </a:r>
            <a:r>
              <a:rPr lang="en-GB" dirty="0" smtClean="0">
                <a:solidFill>
                  <a:schemeClr val="tx2"/>
                </a:solidFill>
              </a:rPr>
              <a:t>development</a:t>
            </a:r>
            <a:endParaRPr lang="en-GB" dirty="0">
              <a:solidFill>
                <a:schemeClr val="tx2"/>
              </a:solidFill>
            </a:endParaRPr>
          </a:p>
        </p:txBody>
      </p:sp>
    </p:spTree>
    <p:extLst>
      <p:ext uri="{BB962C8B-B14F-4D97-AF65-F5344CB8AC3E}">
        <p14:creationId xmlns:p14="http://schemas.microsoft.com/office/powerpoint/2010/main" val="2211342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R</a:t>
            </a:r>
            <a:r>
              <a:rPr lang="en-GB" sz="2800" dirty="0" smtClean="0"/>
              <a:t>aise </a:t>
            </a:r>
            <a:r>
              <a:rPr lang="en-GB" sz="2800" dirty="0"/>
              <a:t>the supply of </a:t>
            </a:r>
            <a:r>
              <a:rPr lang="en-GB" sz="2800" dirty="0" smtClean="0"/>
              <a:t>skills</a:t>
            </a:r>
            <a:endParaRPr lang="en-GB" sz="2800" dirty="0"/>
          </a:p>
        </p:txBody>
      </p:sp>
      <p:sp>
        <p:nvSpPr>
          <p:cNvPr id="14" name="Rounded Rectangle 13"/>
          <p:cNvSpPr/>
          <p:nvPr/>
        </p:nvSpPr>
        <p:spPr>
          <a:xfrm>
            <a:off x="164043" y="1434052"/>
            <a:ext cx="11773957" cy="27569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285750" indent="-285750">
              <a:spcAft>
                <a:spcPts val="1200"/>
              </a:spcAft>
              <a:buFont typeface="Wingdings" panose="05000000000000000000" pitchFamily="2" charset="2"/>
              <a:buChar char="§"/>
            </a:pPr>
            <a:r>
              <a:rPr lang="en-GB" sz="1600" dirty="0" smtClean="0">
                <a:solidFill>
                  <a:schemeClr val="tx2"/>
                </a:solidFill>
              </a:rPr>
              <a:t>Consider </a:t>
            </a:r>
            <a:r>
              <a:rPr lang="en-GB" sz="1600" dirty="0">
                <a:solidFill>
                  <a:schemeClr val="tx2"/>
                </a:solidFill>
              </a:rPr>
              <a:t>how the allure of a career in the creative industries can be harnessed to encourage more people to acquire the digital skills needed across the digital and creative </a:t>
            </a:r>
            <a:r>
              <a:rPr lang="en-GB" sz="1600" dirty="0" smtClean="0">
                <a:solidFill>
                  <a:schemeClr val="tx2"/>
                </a:solidFill>
              </a:rPr>
              <a:t>sector</a:t>
            </a:r>
          </a:p>
          <a:p>
            <a:pPr marL="285750" indent="-285750">
              <a:spcAft>
                <a:spcPts val="1200"/>
              </a:spcAft>
              <a:buFont typeface="Wingdings" panose="05000000000000000000" pitchFamily="2" charset="2"/>
              <a:buChar char="§"/>
            </a:pPr>
            <a:r>
              <a:rPr lang="en-GB" sz="1600" dirty="0" smtClean="0">
                <a:solidFill>
                  <a:schemeClr val="tx2"/>
                </a:solidFill>
              </a:rPr>
              <a:t>Market </a:t>
            </a:r>
            <a:r>
              <a:rPr lang="en-GB" sz="1600" dirty="0">
                <a:solidFill>
                  <a:schemeClr val="tx2"/>
                </a:solidFill>
              </a:rPr>
              <a:t>the digital and creative sector to a wider field of potential recruits with different </a:t>
            </a:r>
            <a:r>
              <a:rPr lang="en-GB" sz="1600" dirty="0" smtClean="0">
                <a:solidFill>
                  <a:schemeClr val="tx2"/>
                </a:solidFill>
              </a:rPr>
              <a:t>backgrounds</a:t>
            </a:r>
            <a:r>
              <a:rPr lang="en-GB" sz="1600" dirty="0">
                <a:solidFill>
                  <a:schemeClr val="tx2"/>
                </a:solidFill>
              </a:rPr>
              <a:t>, and ensure conversion courses are available to help people move into roles where shortages are most </a:t>
            </a:r>
            <a:r>
              <a:rPr lang="en-GB" sz="1600" dirty="0" smtClean="0">
                <a:solidFill>
                  <a:schemeClr val="tx2"/>
                </a:solidFill>
              </a:rPr>
              <a:t>severe</a:t>
            </a:r>
          </a:p>
          <a:p>
            <a:pPr marL="285750" indent="-285750">
              <a:spcAft>
                <a:spcPts val="1200"/>
              </a:spcAft>
              <a:buFont typeface="Wingdings" panose="05000000000000000000" pitchFamily="2" charset="2"/>
              <a:buChar char="§"/>
            </a:pPr>
            <a:r>
              <a:rPr lang="en-GB" sz="1600" dirty="0" smtClean="0">
                <a:solidFill>
                  <a:schemeClr val="tx2"/>
                </a:solidFill>
              </a:rPr>
              <a:t>Help </a:t>
            </a:r>
            <a:r>
              <a:rPr lang="en-GB" sz="1600" dirty="0">
                <a:solidFill>
                  <a:schemeClr val="tx2"/>
                </a:solidFill>
              </a:rPr>
              <a:t>young people at school and university to identify the skills they will need for a career in the digital and creative </a:t>
            </a:r>
            <a:r>
              <a:rPr lang="en-GB" sz="1600" dirty="0" smtClean="0">
                <a:solidFill>
                  <a:schemeClr val="tx2"/>
                </a:solidFill>
              </a:rPr>
              <a:t>sector</a:t>
            </a:r>
          </a:p>
          <a:p>
            <a:pPr marL="285750" indent="-285750">
              <a:spcAft>
                <a:spcPts val="1200"/>
              </a:spcAft>
              <a:buFont typeface="Wingdings" panose="05000000000000000000" pitchFamily="2" charset="2"/>
              <a:buChar char="§"/>
            </a:pPr>
            <a:r>
              <a:rPr lang="en-GB" sz="1600" dirty="0" smtClean="0">
                <a:solidFill>
                  <a:schemeClr val="tx2"/>
                </a:solidFill>
              </a:rPr>
              <a:t>Consider </a:t>
            </a:r>
            <a:r>
              <a:rPr lang="en-GB" sz="1600" dirty="0">
                <a:solidFill>
                  <a:schemeClr val="tx2"/>
                </a:solidFill>
              </a:rPr>
              <a:t>whether additional skills initiatives are needed in the immediate term to alleviate shortages in areas that are growing extremely rapidly following the introduction of new tax </a:t>
            </a:r>
            <a:r>
              <a:rPr lang="en-GB" sz="1600" dirty="0" smtClean="0">
                <a:solidFill>
                  <a:schemeClr val="tx2"/>
                </a:solidFill>
              </a:rPr>
              <a:t>incentives</a:t>
            </a:r>
            <a:endParaRPr lang="en-GB" sz="1600" dirty="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a:solidFill>
                <a:schemeClr val="tx2"/>
              </a:solidFill>
            </a:endParaRPr>
          </a:p>
          <a:p>
            <a:pPr>
              <a:spcAft>
                <a:spcPts val="1800"/>
              </a:spcAft>
            </a:pPr>
            <a:endParaRPr lang="en-GB" sz="1400" dirty="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a:solidFill>
                <a:schemeClr val="tx2"/>
              </a:solidFill>
            </a:endParaRPr>
          </a:p>
          <a:p>
            <a:pPr>
              <a:spcAft>
                <a:spcPts val="1800"/>
              </a:spcAft>
            </a:pPr>
            <a:endParaRPr lang="en-GB" sz="1400" dirty="0">
              <a:solidFill>
                <a:srgbClr val="FF0000"/>
              </a:solidFill>
            </a:endParaRPr>
          </a:p>
          <a:p>
            <a:pPr>
              <a:spcAft>
                <a:spcPts val="1800"/>
              </a:spcAft>
            </a:pPr>
            <a:endParaRPr lang="en-GB" sz="1400" dirty="0">
              <a:solidFill>
                <a:schemeClr val="tx2"/>
              </a:solidFill>
            </a:endParaRPr>
          </a:p>
        </p:txBody>
      </p:sp>
      <p:sp>
        <p:nvSpPr>
          <p:cNvPr id="15" name="TextBox 14"/>
          <p:cNvSpPr txBox="1"/>
          <p:nvPr/>
        </p:nvSpPr>
        <p:spPr>
          <a:xfrm>
            <a:off x="164043" y="1224363"/>
            <a:ext cx="8733543" cy="412885"/>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none" rtlCol="0">
            <a:noAutofit/>
          </a:bodyPr>
          <a:lstStyle/>
          <a:p>
            <a:r>
              <a:rPr lang="en-GB" sz="1600" b="1" dirty="0" smtClean="0">
                <a:solidFill>
                  <a:schemeClr val="bg1"/>
                </a:solidFill>
              </a:rPr>
              <a:t>Encouraging more people to work in the digital and creative sector</a:t>
            </a:r>
            <a:endParaRPr lang="en-GB" sz="1600" b="1" dirty="0">
              <a:solidFill>
                <a:schemeClr val="bg1"/>
              </a:solidFill>
            </a:endParaRPr>
          </a:p>
        </p:txBody>
      </p:sp>
      <p:sp>
        <p:nvSpPr>
          <p:cNvPr id="16" name="Rounded Rectangle 15"/>
          <p:cNvSpPr/>
          <p:nvPr/>
        </p:nvSpPr>
        <p:spPr>
          <a:xfrm>
            <a:off x="164037" y="4693840"/>
            <a:ext cx="11773957" cy="16588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285750" indent="-285750">
              <a:spcAft>
                <a:spcPts val="1200"/>
              </a:spcAft>
              <a:buFont typeface="Wingdings" panose="05000000000000000000" pitchFamily="2" charset="2"/>
              <a:buChar char="§"/>
            </a:pPr>
            <a:r>
              <a:rPr lang="en-GB" sz="1600" dirty="0" smtClean="0">
                <a:solidFill>
                  <a:schemeClr val="tx2"/>
                </a:solidFill>
              </a:rPr>
              <a:t>Consider </a:t>
            </a:r>
            <a:r>
              <a:rPr lang="en-GB" sz="1600" dirty="0">
                <a:solidFill>
                  <a:schemeClr val="tx2"/>
                </a:solidFill>
              </a:rPr>
              <a:t>whether sufficient expertise is available in areas such as legal services, human resources, market and pricing analysis, and business strategy, which will increasingly be needed to support the growth of </a:t>
            </a:r>
            <a:r>
              <a:rPr lang="en-GB" sz="1600" dirty="0" smtClean="0">
                <a:solidFill>
                  <a:schemeClr val="tx2"/>
                </a:solidFill>
              </a:rPr>
              <a:t>the sector</a:t>
            </a:r>
          </a:p>
          <a:p>
            <a:pPr marL="285750" indent="-285750">
              <a:spcAft>
                <a:spcPts val="1200"/>
              </a:spcAft>
              <a:buFont typeface="Wingdings" panose="05000000000000000000" pitchFamily="2" charset="2"/>
              <a:buChar char="§"/>
            </a:pPr>
            <a:r>
              <a:rPr lang="en-GB" sz="1600" dirty="0" smtClean="0">
                <a:solidFill>
                  <a:schemeClr val="tx2"/>
                </a:solidFill>
              </a:rPr>
              <a:t>Consider </a:t>
            </a:r>
            <a:r>
              <a:rPr lang="en-GB" sz="1600" dirty="0">
                <a:solidFill>
                  <a:schemeClr val="tx2"/>
                </a:solidFill>
              </a:rPr>
              <a:t>whether there is a need for skills initiatives to tailor such expertise to the specific and rapidly evolving needs of digital and creative </a:t>
            </a:r>
            <a:r>
              <a:rPr lang="en-GB" sz="1600" dirty="0" smtClean="0">
                <a:solidFill>
                  <a:schemeClr val="tx2"/>
                </a:solidFill>
              </a:rPr>
              <a:t>employers.</a:t>
            </a:r>
            <a:endParaRPr lang="en-GB" sz="1600" dirty="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a:solidFill>
                <a:schemeClr val="tx2"/>
              </a:solidFill>
            </a:endParaRPr>
          </a:p>
          <a:p>
            <a:pPr>
              <a:spcAft>
                <a:spcPts val="1800"/>
              </a:spcAft>
            </a:pPr>
            <a:endParaRPr lang="en-GB" sz="1400" dirty="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a:solidFill>
                <a:schemeClr val="tx2"/>
              </a:solidFill>
            </a:endParaRPr>
          </a:p>
          <a:p>
            <a:pPr>
              <a:spcAft>
                <a:spcPts val="1800"/>
              </a:spcAft>
            </a:pPr>
            <a:endParaRPr lang="en-GB" sz="1400" dirty="0">
              <a:solidFill>
                <a:srgbClr val="FF0000"/>
              </a:solidFill>
            </a:endParaRPr>
          </a:p>
          <a:p>
            <a:pPr>
              <a:spcAft>
                <a:spcPts val="1800"/>
              </a:spcAft>
            </a:pPr>
            <a:endParaRPr lang="en-GB" sz="1400" dirty="0">
              <a:solidFill>
                <a:schemeClr val="tx2"/>
              </a:solidFill>
            </a:endParaRPr>
          </a:p>
        </p:txBody>
      </p:sp>
      <p:sp>
        <p:nvSpPr>
          <p:cNvPr id="17" name="TextBox 16"/>
          <p:cNvSpPr txBox="1"/>
          <p:nvPr/>
        </p:nvSpPr>
        <p:spPr>
          <a:xfrm>
            <a:off x="164037" y="4411198"/>
            <a:ext cx="8733543" cy="412885"/>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none" rtlCol="0">
            <a:noAutofit/>
          </a:bodyPr>
          <a:lstStyle/>
          <a:p>
            <a:r>
              <a:rPr lang="en-GB" sz="1600" b="1" dirty="0" smtClean="0">
                <a:solidFill>
                  <a:schemeClr val="bg1"/>
                </a:solidFill>
              </a:rPr>
              <a:t>Accessing and fostering expertise in other parts of the economy</a:t>
            </a:r>
            <a:endParaRPr lang="en-GB" sz="1600" b="1" dirty="0">
              <a:solidFill>
                <a:schemeClr val="bg1"/>
              </a:solidFill>
            </a:endParaRPr>
          </a:p>
        </p:txBody>
      </p:sp>
    </p:spTree>
    <p:extLst>
      <p:ext uri="{BB962C8B-B14F-4D97-AF65-F5344CB8AC3E}">
        <p14:creationId xmlns:p14="http://schemas.microsoft.com/office/powerpoint/2010/main" val="3165660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E</a:t>
            </a:r>
            <a:r>
              <a:rPr lang="en-GB" sz="2800" dirty="0" smtClean="0"/>
              <a:t>nsure education delivers the skills employers need</a:t>
            </a:r>
            <a:endParaRPr lang="en-GB" sz="2800" dirty="0"/>
          </a:p>
        </p:txBody>
      </p:sp>
      <p:sp>
        <p:nvSpPr>
          <p:cNvPr id="14" name="Rounded Rectangle 13"/>
          <p:cNvSpPr/>
          <p:nvPr/>
        </p:nvSpPr>
        <p:spPr>
          <a:xfrm>
            <a:off x="164043" y="1434052"/>
            <a:ext cx="11773957" cy="22658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285750" indent="-285750">
              <a:spcAft>
                <a:spcPts val="600"/>
              </a:spcAft>
              <a:buFont typeface="Wingdings" panose="05000000000000000000" pitchFamily="2" charset="2"/>
              <a:buChar char="§"/>
            </a:pPr>
            <a:r>
              <a:rPr lang="en-GB" sz="1600" dirty="0">
                <a:solidFill>
                  <a:schemeClr val="tx2"/>
                </a:solidFill>
              </a:rPr>
              <a:t>Identify how university courses can better equip young people with the skills digital and creative employers need, and ensure they keep up with technological change</a:t>
            </a:r>
          </a:p>
          <a:p>
            <a:pPr marL="285750" indent="-285750">
              <a:spcAft>
                <a:spcPts val="600"/>
              </a:spcAft>
              <a:buFont typeface="Wingdings" panose="05000000000000000000" pitchFamily="2" charset="2"/>
              <a:buChar char="§"/>
            </a:pPr>
            <a:r>
              <a:rPr lang="en-GB" sz="1600" dirty="0" smtClean="0">
                <a:solidFill>
                  <a:schemeClr val="tx2"/>
                </a:solidFill>
              </a:rPr>
              <a:t>Research </a:t>
            </a:r>
            <a:r>
              <a:rPr lang="en-GB" sz="1600" dirty="0">
                <a:solidFill>
                  <a:schemeClr val="tx2"/>
                </a:solidFill>
              </a:rPr>
              <a:t>why unemployment rates are so high for computer science graduates </a:t>
            </a:r>
          </a:p>
          <a:p>
            <a:pPr marL="285750" indent="-285750">
              <a:spcAft>
                <a:spcPts val="600"/>
              </a:spcAft>
              <a:buFont typeface="Wingdings" panose="05000000000000000000" pitchFamily="2" charset="2"/>
              <a:buChar char="§"/>
            </a:pPr>
            <a:r>
              <a:rPr lang="en-GB" sz="1600" dirty="0" smtClean="0">
                <a:solidFill>
                  <a:schemeClr val="tx2"/>
                </a:solidFill>
              </a:rPr>
              <a:t>Ensure </a:t>
            </a:r>
            <a:r>
              <a:rPr lang="en-GB" sz="1600" dirty="0">
                <a:solidFill>
                  <a:schemeClr val="tx2"/>
                </a:solidFill>
              </a:rPr>
              <a:t>there is a wide choice of courses that combine </a:t>
            </a:r>
            <a:r>
              <a:rPr lang="en-GB" sz="1600" dirty="0" smtClean="0">
                <a:solidFill>
                  <a:schemeClr val="tx2"/>
                </a:solidFill>
              </a:rPr>
              <a:t>technical </a:t>
            </a:r>
            <a:r>
              <a:rPr lang="en-GB" sz="1600" dirty="0">
                <a:solidFill>
                  <a:schemeClr val="tx2"/>
                </a:solidFill>
              </a:rPr>
              <a:t>and creative </a:t>
            </a:r>
            <a:r>
              <a:rPr lang="en-GB" sz="1600" dirty="0" smtClean="0">
                <a:solidFill>
                  <a:schemeClr val="tx2"/>
                </a:solidFill>
              </a:rPr>
              <a:t>skills, </a:t>
            </a:r>
            <a:r>
              <a:rPr lang="en-GB" sz="1600" dirty="0">
                <a:solidFill>
                  <a:schemeClr val="tx2"/>
                </a:solidFill>
              </a:rPr>
              <a:t>so the study of digital and creative is not seen as an either/or </a:t>
            </a:r>
            <a:r>
              <a:rPr lang="en-GB" sz="1600" dirty="0" smtClean="0">
                <a:solidFill>
                  <a:schemeClr val="tx2"/>
                </a:solidFill>
              </a:rPr>
              <a:t>choice</a:t>
            </a:r>
          </a:p>
          <a:p>
            <a:pPr marL="285750" indent="-285750">
              <a:spcAft>
                <a:spcPts val="600"/>
              </a:spcAft>
              <a:buFont typeface="Wingdings" panose="05000000000000000000" pitchFamily="2" charset="2"/>
              <a:buChar char="§"/>
            </a:pPr>
            <a:r>
              <a:rPr lang="en-GB" sz="1600" dirty="0" smtClean="0">
                <a:solidFill>
                  <a:schemeClr val="tx2"/>
                </a:solidFill>
              </a:rPr>
              <a:t>Ensure </a:t>
            </a:r>
            <a:r>
              <a:rPr lang="en-GB" sz="1600" dirty="0">
                <a:solidFill>
                  <a:schemeClr val="tx2"/>
                </a:solidFill>
              </a:rPr>
              <a:t>students in digital subjects pick up at least a basic knowledge of issues such as cyber security, intellectual property and data </a:t>
            </a:r>
            <a:r>
              <a:rPr lang="en-GB" sz="1600" dirty="0" smtClean="0">
                <a:solidFill>
                  <a:schemeClr val="tx2"/>
                </a:solidFill>
              </a:rPr>
              <a:t>protection.</a:t>
            </a:r>
            <a:endParaRPr lang="en-GB" sz="1600" dirty="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a:solidFill>
                <a:schemeClr val="tx2"/>
              </a:solidFill>
            </a:endParaRPr>
          </a:p>
          <a:p>
            <a:pPr>
              <a:spcAft>
                <a:spcPts val="1800"/>
              </a:spcAft>
            </a:pPr>
            <a:endParaRPr lang="en-GB" sz="1400" dirty="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a:solidFill>
                <a:schemeClr val="tx2"/>
              </a:solidFill>
            </a:endParaRPr>
          </a:p>
          <a:p>
            <a:pPr>
              <a:spcAft>
                <a:spcPts val="1800"/>
              </a:spcAft>
            </a:pPr>
            <a:endParaRPr lang="en-GB" sz="1400" dirty="0">
              <a:solidFill>
                <a:srgbClr val="FF0000"/>
              </a:solidFill>
            </a:endParaRPr>
          </a:p>
          <a:p>
            <a:pPr>
              <a:spcAft>
                <a:spcPts val="1800"/>
              </a:spcAft>
            </a:pPr>
            <a:endParaRPr lang="en-GB" sz="1400" dirty="0">
              <a:solidFill>
                <a:schemeClr val="tx2"/>
              </a:solidFill>
            </a:endParaRPr>
          </a:p>
        </p:txBody>
      </p:sp>
      <p:sp>
        <p:nvSpPr>
          <p:cNvPr id="15" name="TextBox 14"/>
          <p:cNvSpPr txBox="1"/>
          <p:nvPr/>
        </p:nvSpPr>
        <p:spPr>
          <a:xfrm>
            <a:off x="164043" y="1224363"/>
            <a:ext cx="8733543" cy="412885"/>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none" rtlCol="0">
            <a:noAutofit/>
          </a:bodyPr>
          <a:lstStyle/>
          <a:p>
            <a:r>
              <a:rPr lang="en-GB" sz="1600" b="1" dirty="0" smtClean="0">
                <a:solidFill>
                  <a:schemeClr val="bg1"/>
                </a:solidFill>
              </a:rPr>
              <a:t>Ensuring university graduates have the right skills</a:t>
            </a:r>
            <a:endParaRPr lang="en-GB" sz="1600" b="1" dirty="0">
              <a:solidFill>
                <a:schemeClr val="bg1"/>
              </a:solidFill>
            </a:endParaRPr>
          </a:p>
        </p:txBody>
      </p:sp>
      <p:sp>
        <p:nvSpPr>
          <p:cNvPr id="16" name="Rounded Rectangle 15"/>
          <p:cNvSpPr/>
          <p:nvPr/>
        </p:nvSpPr>
        <p:spPr>
          <a:xfrm>
            <a:off x="164037" y="4041882"/>
            <a:ext cx="11773957" cy="10805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285750" indent="-285750">
              <a:spcAft>
                <a:spcPts val="600"/>
              </a:spcAft>
              <a:buFont typeface="Wingdings" panose="05000000000000000000" pitchFamily="2" charset="2"/>
              <a:buChar char="§"/>
            </a:pPr>
            <a:r>
              <a:rPr lang="en-GB" sz="1600" dirty="0" smtClean="0">
                <a:solidFill>
                  <a:schemeClr val="tx2"/>
                </a:solidFill>
              </a:rPr>
              <a:t>Consider </a:t>
            </a:r>
            <a:r>
              <a:rPr lang="en-GB" sz="1600" dirty="0">
                <a:solidFill>
                  <a:schemeClr val="tx2"/>
                </a:solidFill>
              </a:rPr>
              <a:t>whether there is scope to tailor apprenticeships to better suit the profile of digital and creative </a:t>
            </a:r>
            <a:r>
              <a:rPr lang="en-GB" sz="1600" dirty="0" smtClean="0">
                <a:solidFill>
                  <a:schemeClr val="tx2"/>
                </a:solidFill>
              </a:rPr>
              <a:t>employers</a:t>
            </a:r>
          </a:p>
          <a:p>
            <a:pPr marL="285750" indent="-285750">
              <a:spcAft>
                <a:spcPts val="1200"/>
              </a:spcAft>
              <a:buFont typeface="Wingdings" panose="05000000000000000000" pitchFamily="2" charset="2"/>
              <a:buChar char="§"/>
            </a:pPr>
            <a:r>
              <a:rPr lang="en-GB" sz="1600" dirty="0" smtClean="0">
                <a:solidFill>
                  <a:schemeClr val="tx2"/>
                </a:solidFill>
              </a:rPr>
              <a:t>Assess </a:t>
            </a:r>
            <a:r>
              <a:rPr lang="en-GB" sz="1600" dirty="0">
                <a:solidFill>
                  <a:schemeClr val="tx2"/>
                </a:solidFill>
              </a:rPr>
              <a:t>whether lessons may be learned from the Irish institutes of technology model to bring more non-university graduates into digital and creative </a:t>
            </a:r>
            <a:r>
              <a:rPr lang="en-GB" sz="1600" dirty="0" smtClean="0">
                <a:solidFill>
                  <a:schemeClr val="tx2"/>
                </a:solidFill>
              </a:rPr>
              <a:t>roles.</a:t>
            </a:r>
          </a:p>
          <a:p>
            <a:pPr>
              <a:spcAft>
                <a:spcPts val="1800"/>
              </a:spcAft>
            </a:pPr>
            <a:endParaRPr lang="en-GB" sz="1400" dirty="0" smtClean="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a:solidFill>
                <a:schemeClr val="tx2"/>
              </a:solidFill>
            </a:endParaRPr>
          </a:p>
          <a:p>
            <a:pPr>
              <a:spcAft>
                <a:spcPts val="1800"/>
              </a:spcAft>
            </a:pPr>
            <a:endParaRPr lang="en-GB" sz="1400" dirty="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a:solidFill>
                <a:schemeClr val="tx2"/>
              </a:solidFill>
            </a:endParaRPr>
          </a:p>
          <a:p>
            <a:pPr>
              <a:spcAft>
                <a:spcPts val="1800"/>
              </a:spcAft>
            </a:pPr>
            <a:endParaRPr lang="en-GB" sz="1400" dirty="0">
              <a:solidFill>
                <a:srgbClr val="FF0000"/>
              </a:solidFill>
            </a:endParaRPr>
          </a:p>
          <a:p>
            <a:pPr>
              <a:spcAft>
                <a:spcPts val="1800"/>
              </a:spcAft>
            </a:pPr>
            <a:endParaRPr lang="en-GB" sz="1400" dirty="0">
              <a:solidFill>
                <a:schemeClr val="tx2"/>
              </a:solidFill>
            </a:endParaRPr>
          </a:p>
        </p:txBody>
      </p:sp>
      <p:sp>
        <p:nvSpPr>
          <p:cNvPr id="17" name="TextBox 16"/>
          <p:cNvSpPr txBox="1"/>
          <p:nvPr/>
        </p:nvSpPr>
        <p:spPr>
          <a:xfrm>
            <a:off x="164037" y="3776173"/>
            <a:ext cx="8733543" cy="412885"/>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none" rtlCol="0">
            <a:noAutofit/>
          </a:bodyPr>
          <a:lstStyle/>
          <a:p>
            <a:r>
              <a:rPr lang="en-GB" sz="1600" b="1" dirty="0" smtClean="0">
                <a:solidFill>
                  <a:schemeClr val="bg1"/>
                </a:solidFill>
              </a:rPr>
              <a:t>Increasing the use of apprenticeships and FE</a:t>
            </a:r>
            <a:endParaRPr lang="en-GB" sz="1600" b="1" dirty="0">
              <a:solidFill>
                <a:schemeClr val="bg1"/>
              </a:solidFill>
            </a:endParaRPr>
          </a:p>
        </p:txBody>
      </p:sp>
      <p:sp>
        <p:nvSpPr>
          <p:cNvPr id="9" name="Rounded Rectangle 8"/>
          <p:cNvSpPr/>
          <p:nvPr/>
        </p:nvSpPr>
        <p:spPr>
          <a:xfrm>
            <a:off x="164031" y="5524045"/>
            <a:ext cx="11773957" cy="1333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285750" indent="-285750">
              <a:spcAft>
                <a:spcPts val="600"/>
              </a:spcAft>
              <a:buFont typeface="Wingdings" panose="05000000000000000000" pitchFamily="2" charset="2"/>
              <a:buChar char="§"/>
            </a:pPr>
            <a:r>
              <a:rPr lang="en-GB" sz="1600" dirty="0" smtClean="0">
                <a:solidFill>
                  <a:schemeClr val="tx2"/>
                </a:solidFill>
              </a:rPr>
              <a:t>Explore </a:t>
            </a:r>
            <a:r>
              <a:rPr lang="en-GB" sz="1600" dirty="0">
                <a:solidFill>
                  <a:schemeClr val="tx2"/>
                </a:solidFill>
              </a:rPr>
              <a:t>new models for ensuring employees in small and larger firms </a:t>
            </a:r>
            <a:r>
              <a:rPr lang="en-GB" sz="1600" dirty="0" smtClean="0">
                <a:solidFill>
                  <a:schemeClr val="tx2"/>
                </a:solidFill>
              </a:rPr>
              <a:t>have </a:t>
            </a:r>
            <a:r>
              <a:rPr lang="en-GB" sz="1600" dirty="0">
                <a:solidFill>
                  <a:schemeClr val="tx2"/>
                </a:solidFill>
              </a:rPr>
              <a:t>access </a:t>
            </a:r>
            <a:r>
              <a:rPr lang="en-GB" sz="1600" dirty="0" smtClean="0">
                <a:solidFill>
                  <a:schemeClr val="tx2"/>
                </a:solidFill>
              </a:rPr>
              <a:t>to </a:t>
            </a:r>
            <a:r>
              <a:rPr lang="en-GB" sz="1600" dirty="0">
                <a:solidFill>
                  <a:schemeClr val="tx2"/>
                </a:solidFill>
              </a:rPr>
              <a:t>ongoing training </a:t>
            </a:r>
            <a:r>
              <a:rPr lang="en-GB" sz="1600" dirty="0" smtClean="0">
                <a:solidFill>
                  <a:schemeClr val="tx2"/>
                </a:solidFill>
              </a:rPr>
              <a:t>to </a:t>
            </a:r>
            <a:r>
              <a:rPr lang="en-GB" sz="1600" dirty="0">
                <a:solidFill>
                  <a:schemeClr val="tx2"/>
                </a:solidFill>
              </a:rPr>
              <a:t>keep up with technological developments</a:t>
            </a:r>
            <a:endParaRPr lang="en-GB" sz="1600" dirty="0" smtClean="0">
              <a:solidFill>
                <a:schemeClr val="tx2"/>
              </a:solidFill>
            </a:endParaRPr>
          </a:p>
          <a:p>
            <a:pPr marL="285750" indent="-285750">
              <a:spcAft>
                <a:spcPts val="1200"/>
              </a:spcAft>
              <a:buFont typeface="Wingdings" panose="05000000000000000000" pitchFamily="2" charset="2"/>
              <a:buChar char="§"/>
            </a:pPr>
            <a:r>
              <a:rPr lang="en-GB" sz="1600" dirty="0" smtClean="0">
                <a:solidFill>
                  <a:schemeClr val="tx2"/>
                </a:solidFill>
              </a:rPr>
              <a:t>Build </a:t>
            </a:r>
            <a:r>
              <a:rPr lang="en-GB" sz="1600" dirty="0">
                <a:solidFill>
                  <a:schemeClr val="tx2"/>
                </a:solidFill>
              </a:rPr>
              <a:t>stronger relationships with local educational institutions and training providers to enable employees to undertake modular training with minimal disruption to </a:t>
            </a:r>
            <a:r>
              <a:rPr lang="en-GB" sz="1600" dirty="0" smtClean="0">
                <a:solidFill>
                  <a:schemeClr val="tx2"/>
                </a:solidFill>
              </a:rPr>
              <a:t>work.</a:t>
            </a:r>
          </a:p>
          <a:p>
            <a:pPr>
              <a:spcAft>
                <a:spcPts val="1800"/>
              </a:spcAft>
            </a:pPr>
            <a:endParaRPr lang="en-GB" sz="1400" dirty="0" smtClean="0">
              <a:solidFill>
                <a:schemeClr val="tx2"/>
              </a:solidFill>
            </a:endParaRPr>
          </a:p>
          <a:p>
            <a:pPr>
              <a:spcAft>
                <a:spcPts val="1800"/>
              </a:spcAft>
            </a:pPr>
            <a:endParaRPr lang="en-GB" sz="1400" dirty="0">
              <a:solidFill>
                <a:schemeClr val="tx2"/>
              </a:solidFill>
            </a:endParaRPr>
          </a:p>
          <a:p>
            <a:pPr>
              <a:spcAft>
                <a:spcPts val="1800"/>
              </a:spcAft>
            </a:pPr>
            <a:endParaRPr lang="en-GB" sz="1400" dirty="0">
              <a:solidFill>
                <a:schemeClr val="tx2"/>
              </a:solidFill>
            </a:endParaRPr>
          </a:p>
          <a:p>
            <a:pPr>
              <a:spcAft>
                <a:spcPts val="1800"/>
              </a:spcAft>
            </a:pPr>
            <a:endParaRPr lang="en-GB" sz="1400" dirty="0" smtClean="0">
              <a:solidFill>
                <a:schemeClr val="tx2"/>
              </a:solidFill>
            </a:endParaRPr>
          </a:p>
          <a:p>
            <a:pPr>
              <a:spcAft>
                <a:spcPts val="1800"/>
              </a:spcAft>
            </a:pPr>
            <a:endParaRPr lang="en-GB" sz="1400" dirty="0">
              <a:solidFill>
                <a:schemeClr val="tx2"/>
              </a:solidFill>
            </a:endParaRPr>
          </a:p>
          <a:p>
            <a:pPr>
              <a:spcAft>
                <a:spcPts val="1800"/>
              </a:spcAft>
            </a:pPr>
            <a:endParaRPr lang="en-GB" sz="1400" dirty="0">
              <a:solidFill>
                <a:srgbClr val="FF0000"/>
              </a:solidFill>
            </a:endParaRPr>
          </a:p>
          <a:p>
            <a:pPr>
              <a:spcAft>
                <a:spcPts val="1800"/>
              </a:spcAft>
            </a:pPr>
            <a:endParaRPr lang="en-GB" sz="1400" dirty="0">
              <a:solidFill>
                <a:schemeClr val="tx2"/>
              </a:solidFill>
            </a:endParaRPr>
          </a:p>
        </p:txBody>
      </p:sp>
      <p:sp>
        <p:nvSpPr>
          <p:cNvPr id="10" name="TextBox 9"/>
          <p:cNvSpPr txBox="1"/>
          <p:nvPr/>
        </p:nvSpPr>
        <p:spPr>
          <a:xfrm>
            <a:off x="164031" y="5181686"/>
            <a:ext cx="8733543" cy="412885"/>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none" rtlCol="0">
            <a:noAutofit/>
          </a:bodyPr>
          <a:lstStyle/>
          <a:p>
            <a:r>
              <a:rPr lang="en-GB" sz="1600" b="1" dirty="0" smtClean="0">
                <a:solidFill>
                  <a:schemeClr val="bg1"/>
                </a:solidFill>
              </a:rPr>
              <a:t>Training the current workforce</a:t>
            </a:r>
            <a:endParaRPr lang="en-GB" sz="1600" b="1" dirty="0">
              <a:solidFill>
                <a:schemeClr val="bg1"/>
              </a:solidFill>
            </a:endParaRPr>
          </a:p>
        </p:txBody>
      </p:sp>
    </p:spTree>
    <p:extLst>
      <p:ext uri="{BB962C8B-B14F-4D97-AF65-F5344CB8AC3E}">
        <p14:creationId xmlns:p14="http://schemas.microsoft.com/office/powerpoint/2010/main" val="1032995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info@ukces.org.uk</a:t>
            </a:r>
            <a:endParaRPr lang="en-GB" dirty="0"/>
          </a:p>
        </p:txBody>
      </p:sp>
      <p:sp>
        <p:nvSpPr>
          <p:cNvPr id="5" name="Text Placeholder 4"/>
          <p:cNvSpPr>
            <a:spLocks noGrp="1"/>
          </p:cNvSpPr>
          <p:nvPr>
            <p:ph type="body" sz="quarter" idx="11"/>
          </p:nvPr>
        </p:nvSpPr>
        <p:spPr/>
        <p:txBody>
          <a:bodyPr>
            <a:normAutofit fontScale="70000" lnSpcReduction="20000"/>
          </a:bodyPr>
          <a:lstStyle/>
          <a:p>
            <a:r>
              <a:rPr lang="en-GB" dirty="0"/>
              <a:t>https://www.gov.uk/government/organisations/uk-commission-for-employment-and-skills</a:t>
            </a:r>
          </a:p>
        </p:txBody>
      </p:sp>
      <p:sp>
        <p:nvSpPr>
          <p:cNvPr id="6" name="Text Placeholder 5"/>
          <p:cNvSpPr>
            <a:spLocks noGrp="1"/>
          </p:cNvSpPr>
          <p:nvPr>
            <p:ph type="body" sz="quarter" idx="12"/>
          </p:nvPr>
        </p:nvSpPr>
        <p:spPr/>
        <p:txBody>
          <a:bodyPr/>
          <a:lstStyle/>
          <a:p>
            <a:r>
              <a:rPr lang="en-GB" dirty="0" smtClean="0"/>
              <a:t>@UKCES</a:t>
            </a:r>
            <a:endParaRPr lang="en-GB" dirty="0"/>
          </a:p>
        </p:txBody>
      </p:sp>
    </p:spTree>
    <p:extLst>
      <p:ext uri="{BB962C8B-B14F-4D97-AF65-F5344CB8AC3E}">
        <p14:creationId xmlns:p14="http://schemas.microsoft.com/office/powerpoint/2010/main" val="125072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study synthesises evidence from a range of sources</a:t>
            </a:r>
            <a:endParaRPr lang="en-GB" dirty="0"/>
          </a:p>
        </p:txBody>
      </p:sp>
      <p:grpSp>
        <p:nvGrpSpPr>
          <p:cNvPr id="18" name="Group 17"/>
          <p:cNvGrpSpPr/>
          <p:nvPr/>
        </p:nvGrpSpPr>
        <p:grpSpPr>
          <a:xfrm>
            <a:off x="2020714" y="1614312"/>
            <a:ext cx="1271154" cy="1323896"/>
            <a:chOff x="1454294" y="1718449"/>
            <a:chExt cx="1008111" cy="1027857"/>
          </a:xfrm>
        </p:grpSpPr>
        <p:pic>
          <p:nvPicPr>
            <p:cNvPr id="5" name="Picture 4" descr="C:\Users\Andrew J Goodwin\Documents\Images\Icons\48 Flat Designer Icons\Icons\Set 3\PNG\3.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4294" y="1718449"/>
              <a:ext cx="551899" cy="607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ndrew J Goodwin\Documents\Images\Icons\48 Flat Designer Icons\Icons\Set 3\PNG\3.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2400" y="1928870"/>
              <a:ext cx="551899" cy="6070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Andrew J Goodwin\Documents\Images\Icons\48 Flat Designer Icons\Icons\Set 3\PNG\3.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10506" y="2139291"/>
              <a:ext cx="551899" cy="6070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C:\Users\Andrew J Goodwin\Documents\Images\Icons\48 Flat Designer Icons\Icons\Set 2\PNG\4.pn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63651" y="2005233"/>
            <a:ext cx="870761" cy="9690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Andrew J Goodwin\Documents\Images\Icons\Siena Icons Raster\256\microphone.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2155" y="1943739"/>
            <a:ext cx="1122378" cy="10267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Andrew J Goodwin\Documents\Images\Icons\Siena Icons Raster\256\telephone.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12622" y="4296781"/>
            <a:ext cx="996137" cy="9690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Andrew J Goodwin\Documents\Images\Icons\Siena Icons Raster\256\pie_chart.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7588" y="4183962"/>
            <a:ext cx="1093168" cy="1093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Meeting discussion"/>
          <p:cNvPicPr>
            <a:picLocks noChangeAspect="1" noChangeArrowheads="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9026428" y="4363185"/>
            <a:ext cx="889895" cy="889895"/>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4796125" y="5474359"/>
            <a:ext cx="2599751" cy="64633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800" dirty="0" smtClean="0">
                <a:solidFill>
                  <a:schemeClr val="tx2"/>
                </a:solidFill>
                <a:latin typeface="Arial" pitchFamily="34" charset="0"/>
                <a:cs typeface="Arial" pitchFamily="34" charset="0"/>
              </a:rPr>
              <a:t>Analysis of published datasets</a:t>
            </a:r>
            <a:endParaRPr lang="en-GB" sz="1800" dirty="0">
              <a:solidFill>
                <a:schemeClr val="tx2"/>
              </a:solidFill>
              <a:latin typeface="Arial" pitchFamily="34" charset="0"/>
              <a:cs typeface="Arial" pitchFamily="34" charset="0"/>
            </a:endParaRPr>
          </a:p>
        </p:txBody>
      </p:sp>
      <p:sp>
        <p:nvSpPr>
          <p:cNvPr id="17" name="Content Placeholder 2"/>
          <p:cNvSpPr txBox="1">
            <a:spLocks/>
          </p:cNvSpPr>
          <p:nvPr/>
        </p:nvSpPr>
        <p:spPr>
          <a:xfrm>
            <a:off x="1421186" y="5298953"/>
            <a:ext cx="2599751" cy="9889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800" dirty="0">
                <a:solidFill>
                  <a:schemeClr val="tx2"/>
                </a:solidFill>
              </a:rPr>
              <a:t>Telephone interviews with 20 employers and 14 employees</a:t>
            </a:r>
          </a:p>
        </p:txBody>
      </p:sp>
      <p:sp>
        <p:nvSpPr>
          <p:cNvPr id="19" name="Content Placeholder 2"/>
          <p:cNvSpPr txBox="1">
            <a:spLocks/>
          </p:cNvSpPr>
          <p:nvPr/>
        </p:nvSpPr>
        <p:spPr>
          <a:xfrm>
            <a:off x="1421185" y="3056328"/>
            <a:ext cx="2599751" cy="923330"/>
          </a:xfrm>
          <a:prstGeom prst="rect">
            <a:avLst/>
          </a:prstGeom>
        </p:spPr>
        <p:txBody>
          <a:bodyPr vert="horz" lIns="91440" tIns="45720" rIns="91440" bIns="45720" rtlCol="0">
            <a:sp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800" dirty="0" smtClean="0">
                <a:solidFill>
                  <a:schemeClr val="tx2"/>
                </a:solidFill>
              </a:rPr>
              <a:t>A review of recent literature on the digital and creative sector</a:t>
            </a:r>
            <a:endParaRPr lang="en-GB" sz="1800" dirty="0">
              <a:solidFill>
                <a:schemeClr val="tx2"/>
              </a:solidFill>
            </a:endParaRPr>
          </a:p>
        </p:txBody>
      </p:sp>
      <p:sp>
        <p:nvSpPr>
          <p:cNvPr id="20" name="Content Placeholder 2"/>
          <p:cNvSpPr txBox="1">
            <a:spLocks/>
          </p:cNvSpPr>
          <p:nvPr/>
        </p:nvSpPr>
        <p:spPr>
          <a:xfrm>
            <a:off x="4594579" y="3016815"/>
            <a:ext cx="2784834" cy="923330"/>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800" dirty="0" smtClean="0">
                <a:solidFill>
                  <a:schemeClr val="tx2"/>
                </a:solidFill>
              </a:rPr>
              <a:t>An online and telephone survey of digital and creative employers</a:t>
            </a:r>
            <a:endParaRPr lang="en-GB" sz="1800" dirty="0">
              <a:solidFill>
                <a:schemeClr val="tx2"/>
              </a:solidFill>
            </a:endParaRPr>
          </a:p>
        </p:txBody>
      </p:sp>
      <p:sp>
        <p:nvSpPr>
          <p:cNvPr id="21" name="Content Placeholder 2"/>
          <p:cNvSpPr txBox="1">
            <a:spLocks/>
          </p:cNvSpPr>
          <p:nvPr/>
        </p:nvSpPr>
        <p:spPr>
          <a:xfrm>
            <a:off x="8070927" y="3016815"/>
            <a:ext cx="2784834" cy="646331"/>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800" dirty="0" smtClean="0">
                <a:solidFill>
                  <a:schemeClr val="tx2"/>
                </a:solidFill>
              </a:rPr>
              <a:t>Consultations with industry stakeholders</a:t>
            </a:r>
            <a:endParaRPr lang="en-GB" sz="1800" dirty="0">
              <a:solidFill>
                <a:schemeClr val="tx2"/>
              </a:solidFill>
            </a:endParaRPr>
          </a:p>
        </p:txBody>
      </p:sp>
      <p:sp>
        <p:nvSpPr>
          <p:cNvPr id="23" name="Content Placeholder 2"/>
          <p:cNvSpPr txBox="1">
            <a:spLocks/>
          </p:cNvSpPr>
          <p:nvPr/>
        </p:nvSpPr>
        <p:spPr>
          <a:xfrm>
            <a:off x="8163468" y="5481554"/>
            <a:ext cx="2599751" cy="64633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800" dirty="0" smtClean="0">
                <a:solidFill>
                  <a:schemeClr val="tx2"/>
                </a:solidFill>
                <a:latin typeface="Arial" pitchFamily="34" charset="0"/>
                <a:cs typeface="Arial" pitchFamily="34" charset="0"/>
              </a:rPr>
              <a:t>Stakeholder workshop to review and refine findings</a:t>
            </a:r>
            <a:endParaRPr lang="en-GB" sz="18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390612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About the sector</a:t>
            </a:r>
            <a:endParaRPr lang="en-GB" sz="2800" dirty="0"/>
          </a:p>
        </p:txBody>
      </p:sp>
      <p:graphicFrame>
        <p:nvGraphicFramePr>
          <p:cNvPr id="7" name="Chart 6"/>
          <p:cNvGraphicFramePr/>
          <p:nvPr>
            <p:extLst>
              <p:ext uri="{D42A27DB-BD31-4B8C-83A1-F6EECF244321}">
                <p14:modId xmlns:p14="http://schemas.microsoft.com/office/powerpoint/2010/main" val="3188922919"/>
              </p:ext>
            </p:extLst>
          </p:nvPr>
        </p:nvGraphicFramePr>
        <p:xfrm>
          <a:off x="1557867" y="1924557"/>
          <a:ext cx="10634133" cy="397600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8026" y="1210772"/>
            <a:ext cx="6475978" cy="369332"/>
          </a:xfrm>
          <a:prstGeom prst="rect">
            <a:avLst/>
          </a:prstGeom>
          <a:solidFill>
            <a:schemeClr val="accent3"/>
          </a:solidFill>
          <a:ln>
            <a:noFill/>
          </a:ln>
        </p:spPr>
        <p:txBody>
          <a:bodyPr wrap="square" rtlCol="0">
            <a:spAutoFit/>
          </a:bodyPr>
          <a:lstStyle/>
          <a:p>
            <a:pPr algn="r"/>
            <a:r>
              <a:rPr lang="en-GB" b="1" dirty="0">
                <a:solidFill>
                  <a:schemeClr val="bg1"/>
                </a:solidFill>
              </a:rPr>
              <a:t>T</a:t>
            </a:r>
            <a:r>
              <a:rPr lang="en-GB" b="1" dirty="0" smtClean="0">
                <a:solidFill>
                  <a:schemeClr val="bg1"/>
                </a:solidFill>
              </a:rPr>
              <a:t>he digital and creative sector </a:t>
            </a:r>
            <a:r>
              <a:rPr lang="en-GB" baseline="30000" dirty="0" smtClean="0">
                <a:solidFill>
                  <a:schemeClr val="bg1"/>
                </a:solidFill>
              </a:rPr>
              <a:t>1,2</a:t>
            </a:r>
            <a:endParaRPr lang="en-GB" baseline="30000" dirty="0">
              <a:solidFill>
                <a:schemeClr val="bg1"/>
              </a:solidFill>
            </a:endParaRPr>
          </a:p>
        </p:txBody>
      </p:sp>
      <p:sp>
        <p:nvSpPr>
          <p:cNvPr id="6" name="TextBox 5"/>
          <p:cNvSpPr txBox="1"/>
          <p:nvPr/>
        </p:nvSpPr>
        <p:spPr>
          <a:xfrm>
            <a:off x="6705598" y="1218851"/>
            <a:ext cx="5342469" cy="360767"/>
          </a:xfrm>
          <a:prstGeom prst="rect">
            <a:avLst/>
          </a:prstGeom>
          <a:solidFill>
            <a:schemeClr val="tx2"/>
          </a:solidFill>
        </p:spPr>
        <p:txBody>
          <a:bodyPr wrap="square" rtlCol="0">
            <a:noAutofit/>
          </a:bodyPr>
          <a:lstStyle/>
          <a:p>
            <a:r>
              <a:rPr lang="en-GB" b="1" dirty="0" smtClean="0">
                <a:solidFill>
                  <a:schemeClr val="bg1"/>
                </a:solidFill>
              </a:rPr>
              <a:t>2012 employment: 2.1 million in total</a:t>
            </a:r>
            <a:endParaRPr lang="en-GB" b="1" dirty="0">
              <a:solidFill>
                <a:schemeClr val="bg1"/>
              </a:solidFill>
            </a:endParaRPr>
          </a:p>
        </p:txBody>
      </p:sp>
      <p:sp>
        <p:nvSpPr>
          <p:cNvPr id="4" name="Left Brace 3"/>
          <p:cNvSpPr/>
          <p:nvPr/>
        </p:nvSpPr>
        <p:spPr>
          <a:xfrm>
            <a:off x="1315144" y="1885240"/>
            <a:ext cx="372533" cy="1377245"/>
          </a:xfrm>
          <a:prstGeom prst="lef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447716" y="2250698"/>
            <a:ext cx="1824951" cy="646331"/>
          </a:xfrm>
          <a:prstGeom prst="rect">
            <a:avLst/>
          </a:prstGeom>
          <a:noFill/>
        </p:spPr>
        <p:txBody>
          <a:bodyPr wrap="square" rtlCol="0">
            <a:spAutoFit/>
          </a:bodyPr>
          <a:lstStyle/>
          <a:p>
            <a:pPr algn="r"/>
            <a:r>
              <a:rPr lang="en-GB" dirty="0" smtClean="0">
                <a:solidFill>
                  <a:schemeClr val="accent3"/>
                </a:solidFill>
              </a:rPr>
              <a:t>Digital </a:t>
            </a:r>
            <a:br>
              <a:rPr lang="en-GB" dirty="0" smtClean="0">
                <a:solidFill>
                  <a:schemeClr val="accent3"/>
                </a:solidFill>
              </a:rPr>
            </a:br>
            <a:r>
              <a:rPr lang="en-GB" dirty="0" smtClean="0">
                <a:solidFill>
                  <a:schemeClr val="accent3"/>
                </a:solidFill>
              </a:rPr>
              <a:t>sub-sector</a:t>
            </a:r>
            <a:endParaRPr lang="en-GB" dirty="0">
              <a:solidFill>
                <a:schemeClr val="accent3"/>
              </a:solidFill>
            </a:endParaRPr>
          </a:p>
        </p:txBody>
      </p:sp>
      <p:sp>
        <p:nvSpPr>
          <p:cNvPr id="9" name="Left Brace 8"/>
          <p:cNvSpPr/>
          <p:nvPr/>
        </p:nvSpPr>
        <p:spPr>
          <a:xfrm>
            <a:off x="1315144" y="3378198"/>
            <a:ext cx="372533" cy="2376311"/>
          </a:xfrm>
          <a:prstGeom prst="lef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447717" y="4243187"/>
            <a:ext cx="1824951" cy="646331"/>
          </a:xfrm>
          <a:prstGeom prst="rect">
            <a:avLst/>
          </a:prstGeom>
          <a:noFill/>
        </p:spPr>
        <p:txBody>
          <a:bodyPr wrap="square" rtlCol="0">
            <a:spAutoFit/>
          </a:bodyPr>
          <a:lstStyle/>
          <a:p>
            <a:pPr algn="r"/>
            <a:r>
              <a:rPr lang="en-GB" dirty="0" smtClean="0">
                <a:solidFill>
                  <a:schemeClr val="accent3"/>
                </a:solidFill>
              </a:rPr>
              <a:t>Creative </a:t>
            </a:r>
            <a:br>
              <a:rPr lang="en-GB" dirty="0" smtClean="0">
                <a:solidFill>
                  <a:schemeClr val="accent3"/>
                </a:solidFill>
              </a:rPr>
            </a:br>
            <a:r>
              <a:rPr lang="en-GB" dirty="0" smtClean="0">
                <a:solidFill>
                  <a:schemeClr val="accent3"/>
                </a:solidFill>
              </a:rPr>
              <a:t>sub-sector</a:t>
            </a:r>
            <a:endParaRPr lang="en-GB" dirty="0">
              <a:solidFill>
                <a:schemeClr val="accent3"/>
              </a:solidFill>
            </a:endParaRPr>
          </a:p>
        </p:txBody>
      </p:sp>
      <p:sp>
        <p:nvSpPr>
          <p:cNvPr id="12" name="TextBox 11"/>
          <p:cNvSpPr txBox="1"/>
          <p:nvPr/>
        </p:nvSpPr>
        <p:spPr>
          <a:xfrm>
            <a:off x="0" y="6290697"/>
            <a:ext cx="12192000" cy="415498"/>
          </a:xfrm>
          <a:prstGeom prst="rect">
            <a:avLst/>
          </a:prstGeom>
          <a:noFill/>
        </p:spPr>
        <p:txBody>
          <a:bodyPr wrap="square" rtlCol="0">
            <a:spAutoFit/>
          </a:bodyPr>
          <a:lstStyle/>
          <a:p>
            <a:r>
              <a:rPr lang="en-GB" sz="1050" baseline="30000" dirty="0" smtClean="0">
                <a:solidFill>
                  <a:schemeClr val="tx2"/>
                </a:solidFill>
              </a:rPr>
              <a:t>(1)</a:t>
            </a:r>
            <a:r>
              <a:rPr lang="en-GB" sz="1050" dirty="0" smtClean="0">
                <a:solidFill>
                  <a:schemeClr val="tx2"/>
                </a:solidFill>
              </a:rPr>
              <a:t> This definition of the digital and creative sector was also chosen to allow the study to draw on the widest possible range of datasets.</a:t>
            </a:r>
          </a:p>
          <a:p>
            <a:r>
              <a:rPr lang="en-GB" sz="1050" baseline="30000" dirty="0" smtClean="0">
                <a:solidFill>
                  <a:schemeClr val="tx2"/>
                </a:solidFill>
              </a:rPr>
              <a:t>(2)</a:t>
            </a:r>
            <a:r>
              <a:rPr lang="en-GB" sz="1050" dirty="0" smtClean="0">
                <a:solidFill>
                  <a:schemeClr val="tx2"/>
                </a:solidFill>
              </a:rPr>
              <a:t> While this report includes analysis of the digital and creative sub-sectors, a number of employers highlighted that the boundaries are becoming increasingly blurred.</a:t>
            </a:r>
          </a:p>
        </p:txBody>
      </p:sp>
      <p:sp>
        <p:nvSpPr>
          <p:cNvPr id="5" name="Rounded Rectangular Callout 4"/>
          <p:cNvSpPr/>
          <p:nvPr/>
        </p:nvSpPr>
        <p:spPr>
          <a:xfrm>
            <a:off x="9215968" y="3110082"/>
            <a:ext cx="2692400" cy="1627032"/>
          </a:xfrm>
          <a:prstGeom prst="wedgeRoundRectCallout">
            <a:avLst>
              <a:gd name="adj1" fmla="val -70204"/>
              <a:gd name="adj2" fmla="val -28376"/>
              <a:gd name="adj3" fmla="val 1666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Employers reported that the boundaries between ‘digital’ and ‘creative’ are becoming blurred as creative activities increasingly rely on digital technologies, and as creativity and design become increasingly important to digital outputs</a:t>
            </a:r>
            <a:endParaRPr lang="en-GB" sz="1600" dirty="0">
              <a:solidFill>
                <a:schemeClr val="tx2"/>
              </a:solidFill>
            </a:endParaRPr>
          </a:p>
        </p:txBody>
      </p:sp>
    </p:spTree>
    <p:extLst>
      <p:ext uri="{BB962C8B-B14F-4D97-AF65-F5344CB8AC3E}">
        <p14:creationId xmlns:p14="http://schemas.microsoft.com/office/powerpoint/2010/main" val="3190784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t>
            </a:r>
            <a:r>
              <a:rPr lang="en-GB" dirty="0" smtClean="0"/>
              <a:t>apidly growing sector contributed </a:t>
            </a:r>
            <a:r>
              <a:rPr lang="en-GB" dirty="0"/>
              <a:t>£134 billion to </a:t>
            </a:r>
            <a:r>
              <a:rPr lang="en-GB" dirty="0" smtClean="0"/>
              <a:t>UK </a:t>
            </a:r>
            <a:r>
              <a:rPr lang="en-GB" dirty="0"/>
              <a:t>economy in 2014</a:t>
            </a:r>
          </a:p>
        </p:txBody>
      </p:sp>
      <p:cxnSp>
        <p:nvCxnSpPr>
          <p:cNvPr id="16" name="Straight Connector 15"/>
          <p:cNvCxnSpPr/>
          <p:nvPr/>
        </p:nvCxnSpPr>
        <p:spPr bwMode="auto">
          <a:xfrm>
            <a:off x="6096000" y="1553605"/>
            <a:ext cx="0" cy="4824536"/>
          </a:xfrm>
          <a:prstGeom prst="line">
            <a:avLst/>
          </a:prstGeom>
          <a:solidFill>
            <a:schemeClr val="accent1"/>
          </a:solidFill>
          <a:ln w="9525" cap="flat" cmpd="sng" algn="ctr">
            <a:solidFill>
              <a:schemeClr val="tx2"/>
            </a:solidFill>
            <a:prstDash val="solid"/>
            <a:round/>
            <a:headEnd type="none" w="med" len="med"/>
            <a:tailEnd type="none" w="med" len="med"/>
          </a:ln>
          <a:effectLst/>
        </p:spPr>
      </p:cxnSp>
      <p:graphicFrame>
        <p:nvGraphicFramePr>
          <p:cNvPr id="19" name="Chart 18"/>
          <p:cNvGraphicFramePr/>
          <p:nvPr>
            <p:extLst>
              <p:ext uri="{D42A27DB-BD31-4B8C-83A1-F6EECF244321}">
                <p14:modId xmlns:p14="http://schemas.microsoft.com/office/powerpoint/2010/main" val="31603501"/>
              </p:ext>
            </p:extLst>
          </p:nvPr>
        </p:nvGraphicFramePr>
        <p:xfrm>
          <a:off x="383822" y="1815215"/>
          <a:ext cx="5046134" cy="4918001"/>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Box 46"/>
          <p:cNvSpPr txBox="1"/>
          <p:nvPr/>
        </p:nvSpPr>
        <p:spPr>
          <a:xfrm>
            <a:off x="146756" y="1220000"/>
            <a:ext cx="5802135" cy="523220"/>
          </a:xfrm>
          <a:prstGeom prst="rect">
            <a:avLst/>
          </a:prstGeom>
          <a:noFill/>
        </p:spPr>
        <p:txBody>
          <a:bodyPr wrap="square" rtlCol="0">
            <a:spAutoFit/>
          </a:bodyPr>
          <a:lstStyle/>
          <a:p>
            <a:r>
              <a:rPr lang="en-GB" sz="1400" b="1" dirty="0" smtClean="0">
                <a:solidFill>
                  <a:schemeClr val="accent6">
                    <a:lumMod val="75000"/>
                  </a:schemeClr>
                </a:solidFill>
              </a:rPr>
              <a:t>In real (</a:t>
            </a:r>
            <a:r>
              <a:rPr lang="en-GB" sz="1400" b="1" dirty="0">
                <a:solidFill>
                  <a:schemeClr val="accent6">
                    <a:lumMod val="75000"/>
                  </a:schemeClr>
                </a:solidFill>
              </a:rPr>
              <a:t>inflation-adjusted) terms, the GVA contribution of the sector has grown by </a:t>
            </a:r>
            <a:r>
              <a:rPr lang="en-GB" sz="1400" b="1" dirty="0" smtClean="0">
                <a:solidFill>
                  <a:schemeClr val="accent6">
                    <a:lumMod val="75000"/>
                  </a:schemeClr>
                </a:solidFill>
              </a:rPr>
              <a:t>45 </a:t>
            </a:r>
            <a:r>
              <a:rPr lang="en-GB" sz="1400" b="1" dirty="0">
                <a:solidFill>
                  <a:schemeClr val="accent6">
                    <a:lumMod val="75000"/>
                  </a:schemeClr>
                </a:solidFill>
              </a:rPr>
              <a:t>per cent since </a:t>
            </a:r>
            <a:r>
              <a:rPr lang="en-GB" sz="1400" b="1" dirty="0" smtClean="0">
                <a:solidFill>
                  <a:schemeClr val="accent6">
                    <a:lumMod val="75000"/>
                  </a:schemeClr>
                </a:solidFill>
              </a:rPr>
              <a:t>2002</a:t>
            </a:r>
          </a:p>
        </p:txBody>
      </p:sp>
      <p:sp>
        <p:nvSpPr>
          <p:cNvPr id="3" name="TextBox 2"/>
          <p:cNvSpPr txBox="1"/>
          <p:nvPr/>
        </p:nvSpPr>
        <p:spPr>
          <a:xfrm>
            <a:off x="1845731" y="4919907"/>
            <a:ext cx="3623734" cy="871558"/>
          </a:xfrm>
          <a:prstGeom prst="roundRect">
            <a:avLst/>
          </a:prstGeom>
          <a:noFill/>
          <a:ln>
            <a:noFill/>
          </a:ln>
        </p:spPr>
        <p:txBody>
          <a:bodyPr wrap="square" rtlCol="0">
            <a:noAutofit/>
          </a:bodyPr>
          <a:lstStyle/>
          <a:p>
            <a:r>
              <a:rPr lang="en-GB" sz="1200" dirty="0">
                <a:solidFill>
                  <a:schemeClr val="tx2"/>
                </a:solidFill>
              </a:rPr>
              <a:t>Rapid advances in technology and internet usage have driven </a:t>
            </a:r>
            <a:r>
              <a:rPr lang="en-GB" sz="1200" dirty="0" smtClean="0">
                <a:solidFill>
                  <a:schemeClr val="tx2"/>
                </a:solidFill>
              </a:rPr>
              <a:t>strong demand </a:t>
            </a:r>
            <a:r>
              <a:rPr lang="en-GB" sz="1200" dirty="0">
                <a:solidFill>
                  <a:schemeClr val="tx2"/>
                </a:solidFill>
              </a:rPr>
              <a:t>for digital </a:t>
            </a:r>
            <a:r>
              <a:rPr lang="en-GB" sz="1200" dirty="0" smtClean="0">
                <a:solidFill>
                  <a:schemeClr val="tx2"/>
                </a:solidFill>
              </a:rPr>
              <a:t>services and creative content over the last decade</a:t>
            </a:r>
            <a:endParaRPr lang="en-GB" sz="1200" dirty="0">
              <a:solidFill>
                <a:schemeClr val="tx2"/>
              </a:solidFill>
            </a:endParaRPr>
          </a:p>
        </p:txBody>
      </p:sp>
      <p:sp>
        <p:nvSpPr>
          <p:cNvPr id="50" name="TextBox 49"/>
          <p:cNvSpPr txBox="1"/>
          <p:nvPr/>
        </p:nvSpPr>
        <p:spPr>
          <a:xfrm>
            <a:off x="897289" y="2154286"/>
            <a:ext cx="3533422" cy="860094"/>
          </a:xfrm>
          <a:prstGeom prst="wedgeRoundRectCallout">
            <a:avLst>
              <a:gd name="adj1" fmla="val 59039"/>
              <a:gd name="adj2" fmla="val 23124"/>
              <a:gd name="adj3" fmla="val 16667"/>
            </a:avLst>
          </a:prstGeom>
          <a:noFill/>
          <a:ln>
            <a:solidFill>
              <a:schemeClr val="accent1"/>
            </a:solidFill>
          </a:ln>
        </p:spPr>
        <p:txBody>
          <a:bodyPr wrap="square" rtlCol="0">
            <a:noAutofit/>
          </a:bodyPr>
          <a:lstStyle/>
          <a:p>
            <a:r>
              <a:rPr lang="en-GB" sz="1200" dirty="0">
                <a:solidFill>
                  <a:schemeClr val="tx2"/>
                </a:solidFill>
              </a:rPr>
              <a:t>The sector </a:t>
            </a:r>
            <a:r>
              <a:rPr lang="en-GB" sz="1200" dirty="0" smtClean="0">
                <a:solidFill>
                  <a:schemeClr val="tx2"/>
                </a:solidFill>
              </a:rPr>
              <a:t>received </a:t>
            </a:r>
            <a:r>
              <a:rPr lang="en-GB" sz="1200" dirty="0">
                <a:solidFill>
                  <a:schemeClr val="tx2"/>
                </a:solidFill>
              </a:rPr>
              <a:t>a strong boost from the introduction of tax relief to animation, high-end television, video games and theatre during 2013 and 2014</a:t>
            </a:r>
          </a:p>
        </p:txBody>
      </p:sp>
      <p:sp>
        <p:nvSpPr>
          <p:cNvPr id="51" name="TextBox 50"/>
          <p:cNvSpPr txBox="1"/>
          <p:nvPr/>
        </p:nvSpPr>
        <p:spPr>
          <a:xfrm>
            <a:off x="6331049" y="1220000"/>
            <a:ext cx="5418666" cy="523220"/>
          </a:xfrm>
          <a:prstGeom prst="rect">
            <a:avLst/>
          </a:prstGeom>
          <a:noFill/>
        </p:spPr>
        <p:txBody>
          <a:bodyPr wrap="square" rtlCol="0">
            <a:spAutoFit/>
          </a:bodyPr>
          <a:lstStyle/>
          <a:p>
            <a:r>
              <a:rPr lang="en-GB" sz="1400" b="1" dirty="0" smtClean="0">
                <a:solidFill>
                  <a:schemeClr val="accent6">
                    <a:lumMod val="75000"/>
                  </a:schemeClr>
                </a:solidFill>
              </a:rPr>
              <a:t>Almost half of digital and creative sector workers are in London and the South East of England</a:t>
            </a:r>
            <a:endParaRPr lang="en-GB" sz="1400" b="1" dirty="0">
              <a:solidFill>
                <a:schemeClr val="accent6">
                  <a:lumMod val="75000"/>
                </a:schemeClr>
              </a:solidFill>
            </a:endParaRPr>
          </a:p>
        </p:txBody>
      </p:sp>
      <p:pic>
        <p:nvPicPr>
          <p:cNvPr id="59" name="Picture 2" descr="C:\Users\melissa wood\AppData\Local\Microsoft\Windows\Temporary Internet Files\Content.Outlook\21I4QSW5\UK regions.PNG"/>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14847"/>
          <a:stretch/>
        </p:blipFill>
        <p:spPr bwMode="auto">
          <a:xfrm>
            <a:off x="6758007" y="1774425"/>
            <a:ext cx="4507608" cy="4565731"/>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p:cNvSpPr/>
          <p:nvPr/>
        </p:nvSpPr>
        <p:spPr>
          <a:xfrm>
            <a:off x="10130100" y="5010850"/>
            <a:ext cx="720000" cy="7200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900" b="1" dirty="0" smtClean="0"/>
              <a:t>London</a:t>
            </a:r>
            <a:br>
              <a:rPr lang="en-GB" sz="900" b="1" dirty="0" smtClean="0"/>
            </a:br>
            <a:r>
              <a:rPr lang="en-GB" sz="900" b="1" dirty="0" smtClean="0"/>
              <a:t>605,000</a:t>
            </a:r>
            <a:endParaRPr lang="en-GB" sz="900" b="1" dirty="0"/>
          </a:p>
        </p:txBody>
      </p:sp>
      <p:sp>
        <p:nvSpPr>
          <p:cNvPr id="62" name="Oval 61"/>
          <p:cNvSpPr/>
          <p:nvPr/>
        </p:nvSpPr>
        <p:spPr>
          <a:xfrm>
            <a:off x="9805900" y="5507650"/>
            <a:ext cx="453600" cy="453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63" name="Oval 62"/>
          <p:cNvSpPr/>
          <p:nvPr/>
        </p:nvSpPr>
        <p:spPr>
          <a:xfrm>
            <a:off x="10850100" y="4972139"/>
            <a:ext cx="223200" cy="2232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65" name="Oval 64"/>
          <p:cNvSpPr/>
          <p:nvPr/>
        </p:nvSpPr>
        <p:spPr>
          <a:xfrm>
            <a:off x="9184988" y="3945690"/>
            <a:ext cx="219600" cy="219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66" name="Oval 65"/>
          <p:cNvSpPr/>
          <p:nvPr/>
        </p:nvSpPr>
        <p:spPr>
          <a:xfrm>
            <a:off x="8792967" y="5742494"/>
            <a:ext cx="180000" cy="1800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67" name="Oval 66"/>
          <p:cNvSpPr/>
          <p:nvPr/>
        </p:nvSpPr>
        <p:spPr>
          <a:xfrm>
            <a:off x="9500677" y="4972139"/>
            <a:ext cx="147600" cy="147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68" name="Oval 67"/>
          <p:cNvSpPr/>
          <p:nvPr/>
        </p:nvSpPr>
        <p:spPr>
          <a:xfrm>
            <a:off x="9881500" y="4276626"/>
            <a:ext cx="147600" cy="147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69" name="Oval 68"/>
          <p:cNvSpPr/>
          <p:nvPr/>
        </p:nvSpPr>
        <p:spPr>
          <a:xfrm>
            <a:off x="8645367" y="2901490"/>
            <a:ext cx="144000" cy="1440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71" name="Oval 70"/>
          <p:cNvSpPr/>
          <p:nvPr/>
        </p:nvSpPr>
        <p:spPr>
          <a:xfrm>
            <a:off x="10130100" y="4743073"/>
            <a:ext cx="111600" cy="111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72" name="Oval 71"/>
          <p:cNvSpPr/>
          <p:nvPr/>
        </p:nvSpPr>
        <p:spPr>
          <a:xfrm>
            <a:off x="9597877" y="3833957"/>
            <a:ext cx="82800" cy="828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73" name="Oval 72"/>
          <p:cNvSpPr/>
          <p:nvPr/>
        </p:nvSpPr>
        <p:spPr>
          <a:xfrm>
            <a:off x="8953189" y="5080066"/>
            <a:ext cx="54000" cy="540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76" name="TextBox 75"/>
          <p:cNvSpPr txBox="1"/>
          <p:nvPr/>
        </p:nvSpPr>
        <p:spPr>
          <a:xfrm>
            <a:off x="9537278" y="6066329"/>
            <a:ext cx="990844" cy="430887"/>
          </a:xfrm>
          <a:prstGeom prst="rect">
            <a:avLst/>
          </a:prstGeom>
          <a:noFill/>
        </p:spPr>
        <p:txBody>
          <a:bodyPr wrap="square" rtlCol="0">
            <a:spAutoFit/>
          </a:bodyPr>
          <a:lstStyle>
            <a:defPPr>
              <a:defRPr lang="en-US"/>
            </a:defPPr>
            <a:lvl1pPr algn="ctr">
              <a:defRPr sz="1100"/>
            </a:lvl1pPr>
          </a:lstStyle>
          <a:p>
            <a:r>
              <a:rPr lang="en-GB" b="1" dirty="0">
                <a:solidFill>
                  <a:schemeClr val="tx2"/>
                </a:solidFill>
              </a:rPr>
              <a:t>South East, </a:t>
            </a:r>
            <a:r>
              <a:rPr lang="en-GB" b="1" dirty="0" smtClean="0">
                <a:solidFill>
                  <a:schemeClr val="tx2"/>
                </a:solidFill>
              </a:rPr>
              <a:t>382,000</a:t>
            </a:r>
            <a:endParaRPr lang="en-GB" b="1" dirty="0">
              <a:solidFill>
                <a:schemeClr val="tx2"/>
              </a:solidFill>
            </a:endParaRPr>
          </a:p>
        </p:txBody>
      </p:sp>
      <p:cxnSp>
        <p:nvCxnSpPr>
          <p:cNvPr id="77" name="Straight Connector 76"/>
          <p:cNvCxnSpPr>
            <a:stCxn id="76" idx="0"/>
            <a:endCxn id="62" idx="4"/>
          </p:cNvCxnSpPr>
          <p:nvPr/>
        </p:nvCxnSpPr>
        <p:spPr>
          <a:xfrm flipV="1">
            <a:off x="10032700" y="5961250"/>
            <a:ext cx="0" cy="105079"/>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1278889" y="4798802"/>
            <a:ext cx="884507" cy="430887"/>
          </a:xfrm>
          <a:prstGeom prst="rect">
            <a:avLst/>
          </a:prstGeom>
          <a:noFill/>
        </p:spPr>
        <p:txBody>
          <a:bodyPr wrap="square" rtlCol="0">
            <a:spAutoFit/>
          </a:bodyPr>
          <a:lstStyle>
            <a:defPPr>
              <a:defRPr lang="en-US"/>
            </a:defPPr>
            <a:lvl1pPr algn="ctr">
              <a:defRPr sz="1100"/>
            </a:lvl1pPr>
          </a:lstStyle>
          <a:p>
            <a:r>
              <a:rPr lang="en-GB" b="1" dirty="0">
                <a:solidFill>
                  <a:schemeClr val="tx2"/>
                </a:solidFill>
              </a:rPr>
              <a:t>East, </a:t>
            </a:r>
            <a:r>
              <a:rPr lang="en-GB" b="1" dirty="0" smtClean="0">
                <a:solidFill>
                  <a:schemeClr val="tx2"/>
                </a:solidFill>
              </a:rPr>
              <a:t>187,000</a:t>
            </a:r>
            <a:endParaRPr lang="en-GB" b="1" dirty="0">
              <a:solidFill>
                <a:schemeClr val="tx2"/>
              </a:solidFill>
            </a:endParaRPr>
          </a:p>
        </p:txBody>
      </p:sp>
      <p:sp>
        <p:nvSpPr>
          <p:cNvPr id="82" name="TextBox 81"/>
          <p:cNvSpPr txBox="1"/>
          <p:nvPr/>
        </p:nvSpPr>
        <p:spPr>
          <a:xfrm>
            <a:off x="10286953" y="4360831"/>
            <a:ext cx="1569711" cy="430887"/>
          </a:xfrm>
          <a:prstGeom prst="rect">
            <a:avLst/>
          </a:prstGeom>
          <a:noFill/>
        </p:spPr>
        <p:txBody>
          <a:bodyPr wrap="square" rtlCol="0">
            <a:spAutoFit/>
          </a:bodyPr>
          <a:lstStyle>
            <a:defPPr>
              <a:defRPr lang="en-US"/>
            </a:defPPr>
            <a:lvl1pPr algn="ctr">
              <a:defRPr sz="1100"/>
            </a:lvl1pPr>
          </a:lstStyle>
          <a:p>
            <a:r>
              <a:rPr lang="en-GB" b="1" dirty="0">
                <a:solidFill>
                  <a:schemeClr val="tx2"/>
                </a:solidFill>
              </a:rPr>
              <a:t>East </a:t>
            </a:r>
            <a:r>
              <a:rPr lang="en-GB" b="1" dirty="0" smtClean="0">
                <a:solidFill>
                  <a:schemeClr val="tx2"/>
                </a:solidFill>
              </a:rPr>
              <a:t>Midlands</a:t>
            </a:r>
          </a:p>
          <a:p>
            <a:r>
              <a:rPr lang="en-GB" b="1" dirty="0" smtClean="0">
                <a:solidFill>
                  <a:schemeClr val="tx2"/>
                </a:solidFill>
              </a:rPr>
              <a:t>95,000</a:t>
            </a:r>
            <a:endParaRPr lang="en-GB" b="1" dirty="0">
              <a:solidFill>
                <a:schemeClr val="tx2"/>
              </a:solidFill>
            </a:endParaRPr>
          </a:p>
        </p:txBody>
      </p:sp>
      <p:sp>
        <p:nvSpPr>
          <p:cNvPr id="83" name="TextBox 82"/>
          <p:cNvSpPr txBox="1"/>
          <p:nvPr/>
        </p:nvSpPr>
        <p:spPr>
          <a:xfrm>
            <a:off x="10185900" y="3919539"/>
            <a:ext cx="1596181" cy="430887"/>
          </a:xfrm>
          <a:prstGeom prst="rect">
            <a:avLst/>
          </a:prstGeom>
          <a:noFill/>
        </p:spPr>
        <p:txBody>
          <a:bodyPr wrap="square" rtlCol="0">
            <a:spAutoFit/>
          </a:bodyPr>
          <a:lstStyle>
            <a:defPPr>
              <a:defRPr lang="en-US"/>
            </a:defPPr>
            <a:lvl1pPr algn="ctr">
              <a:defRPr sz="1100"/>
            </a:lvl1pPr>
          </a:lstStyle>
          <a:p>
            <a:r>
              <a:rPr lang="en-GB" b="1" dirty="0">
                <a:solidFill>
                  <a:schemeClr val="tx2"/>
                </a:solidFill>
              </a:rPr>
              <a:t>Yorkshire &amp; Humber, </a:t>
            </a:r>
            <a:r>
              <a:rPr lang="en-GB" b="1" dirty="0" smtClean="0">
                <a:solidFill>
                  <a:schemeClr val="tx2"/>
                </a:solidFill>
              </a:rPr>
              <a:t>123,000</a:t>
            </a:r>
            <a:endParaRPr lang="en-GB" b="1" dirty="0">
              <a:solidFill>
                <a:schemeClr val="tx2"/>
              </a:solidFill>
            </a:endParaRPr>
          </a:p>
        </p:txBody>
      </p:sp>
      <p:cxnSp>
        <p:nvCxnSpPr>
          <p:cNvPr id="85" name="Straight Connector 84"/>
          <p:cNvCxnSpPr>
            <a:endCxn id="68" idx="6"/>
          </p:cNvCxnSpPr>
          <p:nvPr/>
        </p:nvCxnSpPr>
        <p:spPr>
          <a:xfrm flipH="1">
            <a:off x="10029100" y="4165290"/>
            <a:ext cx="495422" cy="185136"/>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597877" y="3473453"/>
            <a:ext cx="1213645" cy="430887"/>
          </a:xfrm>
          <a:prstGeom prst="rect">
            <a:avLst/>
          </a:prstGeom>
          <a:noFill/>
        </p:spPr>
        <p:txBody>
          <a:bodyPr wrap="square" rtlCol="0">
            <a:spAutoFit/>
          </a:bodyPr>
          <a:lstStyle>
            <a:defPPr>
              <a:defRPr lang="en-US"/>
            </a:defPPr>
            <a:lvl1pPr algn="ctr">
              <a:defRPr sz="1100"/>
            </a:lvl1pPr>
          </a:lstStyle>
          <a:p>
            <a:r>
              <a:rPr lang="en-GB" b="1" dirty="0">
                <a:solidFill>
                  <a:schemeClr val="tx2"/>
                </a:solidFill>
              </a:rPr>
              <a:t>North East, </a:t>
            </a:r>
            <a:r>
              <a:rPr lang="en-GB" b="1" dirty="0" smtClean="0">
                <a:solidFill>
                  <a:schemeClr val="tx2"/>
                </a:solidFill>
              </a:rPr>
              <a:t>69,000</a:t>
            </a:r>
            <a:endParaRPr lang="en-GB" b="1" dirty="0">
              <a:solidFill>
                <a:schemeClr val="tx2"/>
              </a:solidFill>
            </a:endParaRPr>
          </a:p>
        </p:txBody>
      </p:sp>
      <p:cxnSp>
        <p:nvCxnSpPr>
          <p:cNvPr id="88" name="Straight Connector 87"/>
          <p:cNvCxnSpPr>
            <a:endCxn id="72" idx="7"/>
          </p:cNvCxnSpPr>
          <p:nvPr/>
        </p:nvCxnSpPr>
        <p:spPr>
          <a:xfrm flipH="1">
            <a:off x="9668551" y="3767490"/>
            <a:ext cx="256643" cy="78593"/>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472774" y="2614603"/>
            <a:ext cx="1213645" cy="430887"/>
          </a:xfrm>
          <a:prstGeom prst="rect">
            <a:avLst/>
          </a:prstGeom>
          <a:noFill/>
        </p:spPr>
        <p:txBody>
          <a:bodyPr wrap="square" rtlCol="0">
            <a:spAutoFit/>
          </a:bodyPr>
          <a:lstStyle>
            <a:defPPr>
              <a:defRPr lang="en-US"/>
            </a:defPPr>
            <a:lvl1pPr algn="ctr">
              <a:defRPr sz="1100"/>
            </a:lvl1pPr>
          </a:lstStyle>
          <a:p>
            <a:r>
              <a:rPr lang="en-GB" b="1" dirty="0" smtClean="0">
                <a:solidFill>
                  <a:schemeClr val="tx2"/>
                </a:solidFill>
              </a:rPr>
              <a:t>Scotland 121,000</a:t>
            </a:r>
            <a:endParaRPr lang="en-GB" b="1" dirty="0">
              <a:solidFill>
                <a:schemeClr val="tx2"/>
              </a:solidFill>
            </a:endParaRPr>
          </a:p>
        </p:txBody>
      </p:sp>
      <p:sp>
        <p:nvSpPr>
          <p:cNvPr id="92" name="TextBox 91"/>
          <p:cNvSpPr txBox="1"/>
          <p:nvPr/>
        </p:nvSpPr>
        <p:spPr>
          <a:xfrm>
            <a:off x="7411684" y="5658015"/>
            <a:ext cx="1005854" cy="430887"/>
          </a:xfrm>
          <a:prstGeom prst="rect">
            <a:avLst/>
          </a:prstGeom>
          <a:noFill/>
        </p:spPr>
        <p:txBody>
          <a:bodyPr wrap="square" rtlCol="0">
            <a:spAutoFit/>
          </a:bodyPr>
          <a:lstStyle>
            <a:defPPr>
              <a:defRPr lang="en-US"/>
            </a:defPPr>
            <a:lvl1pPr algn="ctr">
              <a:defRPr sz="1100"/>
            </a:lvl1pPr>
          </a:lstStyle>
          <a:p>
            <a:r>
              <a:rPr lang="en-GB" b="1" dirty="0">
                <a:solidFill>
                  <a:schemeClr val="tx2"/>
                </a:solidFill>
              </a:rPr>
              <a:t>South West, </a:t>
            </a:r>
            <a:r>
              <a:rPr lang="en-GB" b="1" dirty="0" smtClean="0">
                <a:solidFill>
                  <a:schemeClr val="tx2"/>
                </a:solidFill>
              </a:rPr>
              <a:t>152,000</a:t>
            </a:r>
            <a:endParaRPr lang="en-GB" b="1" dirty="0">
              <a:solidFill>
                <a:schemeClr val="tx2"/>
              </a:solidFill>
            </a:endParaRPr>
          </a:p>
        </p:txBody>
      </p:sp>
      <p:cxnSp>
        <p:nvCxnSpPr>
          <p:cNvPr id="93" name="Straight Connector 92"/>
          <p:cNvCxnSpPr>
            <a:endCxn id="66" idx="2"/>
          </p:cNvCxnSpPr>
          <p:nvPr/>
        </p:nvCxnSpPr>
        <p:spPr>
          <a:xfrm flipV="1">
            <a:off x="8307271" y="5832494"/>
            <a:ext cx="485696" cy="20482"/>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465973" y="5063751"/>
            <a:ext cx="1005854" cy="430887"/>
          </a:xfrm>
          <a:prstGeom prst="rect">
            <a:avLst/>
          </a:prstGeom>
          <a:noFill/>
        </p:spPr>
        <p:txBody>
          <a:bodyPr wrap="square" rtlCol="0">
            <a:spAutoFit/>
          </a:bodyPr>
          <a:lstStyle>
            <a:defPPr>
              <a:defRPr lang="en-US"/>
            </a:defPPr>
            <a:lvl1pPr algn="ctr">
              <a:defRPr sz="1100"/>
            </a:lvl1pPr>
          </a:lstStyle>
          <a:p>
            <a:r>
              <a:rPr lang="en-GB" b="1" dirty="0">
                <a:solidFill>
                  <a:schemeClr val="tx2"/>
                </a:solidFill>
              </a:rPr>
              <a:t>Wales, </a:t>
            </a:r>
            <a:r>
              <a:rPr lang="en-GB" b="1" dirty="0" smtClean="0">
                <a:solidFill>
                  <a:schemeClr val="tx2"/>
                </a:solidFill>
              </a:rPr>
              <a:t>47,000</a:t>
            </a:r>
            <a:endParaRPr lang="en-GB" b="1" dirty="0">
              <a:solidFill>
                <a:schemeClr val="tx2"/>
              </a:solidFill>
            </a:endParaRPr>
          </a:p>
        </p:txBody>
      </p:sp>
      <p:sp>
        <p:nvSpPr>
          <p:cNvPr id="95" name="TextBox 94"/>
          <p:cNvSpPr txBox="1"/>
          <p:nvPr/>
        </p:nvSpPr>
        <p:spPr>
          <a:xfrm>
            <a:off x="7341623" y="4412528"/>
            <a:ext cx="1271016" cy="430887"/>
          </a:xfrm>
          <a:prstGeom prst="rect">
            <a:avLst/>
          </a:prstGeom>
          <a:noFill/>
        </p:spPr>
        <p:txBody>
          <a:bodyPr wrap="square" rtlCol="0">
            <a:spAutoFit/>
          </a:bodyPr>
          <a:lstStyle>
            <a:defPPr>
              <a:defRPr lang="en-US"/>
            </a:defPPr>
            <a:lvl1pPr algn="ctr">
              <a:defRPr sz="1100"/>
            </a:lvl1pPr>
          </a:lstStyle>
          <a:p>
            <a:r>
              <a:rPr lang="en-GB" b="1" dirty="0">
                <a:solidFill>
                  <a:schemeClr val="tx2"/>
                </a:solidFill>
              </a:rPr>
              <a:t>West Midlands, </a:t>
            </a:r>
            <a:r>
              <a:rPr lang="en-GB" b="1" dirty="0" smtClean="0">
                <a:solidFill>
                  <a:schemeClr val="tx2"/>
                </a:solidFill>
              </a:rPr>
              <a:t>124,000</a:t>
            </a:r>
            <a:endParaRPr lang="en-GB" b="1" dirty="0">
              <a:solidFill>
                <a:schemeClr val="tx2"/>
              </a:solidFill>
            </a:endParaRPr>
          </a:p>
        </p:txBody>
      </p:sp>
      <p:cxnSp>
        <p:nvCxnSpPr>
          <p:cNvPr id="96" name="Straight Connector 95"/>
          <p:cNvCxnSpPr>
            <a:endCxn id="67" idx="2"/>
          </p:cNvCxnSpPr>
          <p:nvPr/>
        </p:nvCxnSpPr>
        <p:spPr>
          <a:xfrm>
            <a:off x="8307271" y="4627972"/>
            <a:ext cx="1193406" cy="417967"/>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8184596" y="4026333"/>
            <a:ext cx="965079" cy="430887"/>
          </a:xfrm>
          <a:prstGeom prst="rect">
            <a:avLst/>
          </a:prstGeom>
          <a:noFill/>
        </p:spPr>
        <p:txBody>
          <a:bodyPr wrap="square" rtlCol="0">
            <a:spAutoFit/>
          </a:bodyPr>
          <a:lstStyle>
            <a:defPPr>
              <a:defRPr lang="en-US"/>
            </a:defPPr>
            <a:lvl1pPr algn="ctr">
              <a:defRPr sz="1100"/>
            </a:lvl1pPr>
          </a:lstStyle>
          <a:p>
            <a:r>
              <a:rPr lang="en-GB" b="1" dirty="0">
                <a:solidFill>
                  <a:schemeClr val="tx2"/>
                </a:solidFill>
              </a:rPr>
              <a:t>North </a:t>
            </a:r>
            <a:r>
              <a:rPr lang="en-GB" b="1" dirty="0" smtClean="0">
                <a:solidFill>
                  <a:schemeClr val="tx2"/>
                </a:solidFill>
              </a:rPr>
              <a:t>West 183,000</a:t>
            </a:r>
            <a:endParaRPr lang="en-GB" b="1" dirty="0">
              <a:solidFill>
                <a:schemeClr val="tx2"/>
              </a:solidFill>
            </a:endParaRPr>
          </a:p>
        </p:txBody>
      </p:sp>
      <p:cxnSp>
        <p:nvCxnSpPr>
          <p:cNvPr id="98" name="Straight Connector 97"/>
          <p:cNvCxnSpPr>
            <a:stCxn id="97" idx="3"/>
            <a:endCxn id="65" idx="3"/>
          </p:cNvCxnSpPr>
          <p:nvPr/>
        </p:nvCxnSpPr>
        <p:spPr>
          <a:xfrm flipV="1">
            <a:off x="9149675" y="4133130"/>
            <a:ext cx="67473" cy="108647"/>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670409" y="3316593"/>
            <a:ext cx="962767" cy="600164"/>
          </a:xfrm>
          <a:prstGeom prst="rect">
            <a:avLst/>
          </a:prstGeom>
          <a:noFill/>
        </p:spPr>
        <p:txBody>
          <a:bodyPr wrap="square" rtlCol="0">
            <a:spAutoFit/>
          </a:bodyPr>
          <a:lstStyle/>
          <a:p>
            <a:pPr algn="ctr"/>
            <a:r>
              <a:rPr lang="en-GB" sz="1100" b="1" dirty="0" smtClean="0">
                <a:solidFill>
                  <a:schemeClr val="tx2"/>
                </a:solidFill>
              </a:rPr>
              <a:t>Northern Ireland, 33,000</a:t>
            </a:r>
            <a:endParaRPr lang="en-GB" sz="1100" b="1" dirty="0">
              <a:solidFill>
                <a:schemeClr val="tx2"/>
              </a:solidFill>
            </a:endParaRPr>
          </a:p>
        </p:txBody>
      </p:sp>
      <p:sp>
        <p:nvSpPr>
          <p:cNvPr id="56" name="Oval 55"/>
          <p:cNvSpPr/>
          <p:nvPr/>
        </p:nvSpPr>
        <p:spPr>
          <a:xfrm>
            <a:off x="7651944" y="3954555"/>
            <a:ext cx="39600" cy="39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102" name="TextBox 101"/>
          <p:cNvSpPr txBox="1"/>
          <p:nvPr/>
        </p:nvSpPr>
        <p:spPr>
          <a:xfrm>
            <a:off x="6296588" y="6486995"/>
            <a:ext cx="3084927" cy="246221"/>
          </a:xfrm>
          <a:prstGeom prst="rect">
            <a:avLst/>
          </a:prstGeom>
          <a:noFill/>
        </p:spPr>
        <p:txBody>
          <a:bodyPr wrap="square" rtlCol="0">
            <a:spAutoFit/>
          </a:bodyPr>
          <a:lstStyle/>
          <a:p>
            <a:r>
              <a:rPr lang="en-GB" sz="1000" i="1" dirty="0" smtClean="0">
                <a:solidFill>
                  <a:schemeClr val="tx2"/>
                </a:solidFill>
              </a:rPr>
              <a:t>Source: UKCES Working Futures</a:t>
            </a:r>
            <a:endParaRPr lang="en-GB" sz="1000" i="1" dirty="0">
              <a:solidFill>
                <a:schemeClr val="tx2"/>
              </a:solidFill>
            </a:endParaRPr>
          </a:p>
        </p:txBody>
      </p:sp>
      <p:cxnSp>
        <p:nvCxnSpPr>
          <p:cNvPr id="104" name="Straight Connector 103"/>
          <p:cNvCxnSpPr>
            <a:stCxn id="82" idx="1"/>
            <a:endCxn id="71" idx="7"/>
          </p:cNvCxnSpPr>
          <p:nvPr/>
        </p:nvCxnSpPr>
        <p:spPr>
          <a:xfrm flipH="1">
            <a:off x="10225357" y="4576275"/>
            <a:ext cx="61596" cy="183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63" idx="6"/>
          </p:cNvCxnSpPr>
          <p:nvPr/>
        </p:nvCxnSpPr>
        <p:spPr>
          <a:xfrm flipH="1">
            <a:off x="11073300" y="5010850"/>
            <a:ext cx="475234" cy="72889"/>
          </a:xfrm>
          <a:prstGeom prst="line">
            <a:avLst/>
          </a:prstGeom>
        </p:spPr>
        <p:style>
          <a:lnRef idx="1">
            <a:schemeClr val="accent1"/>
          </a:lnRef>
          <a:fillRef idx="0">
            <a:schemeClr val="accent1"/>
          </a:fillRef>
          <a:effectRef idx="0">
            <a:schemeClr val="accent1"/>
          </a:effectRef>
          <a:fontRef idx="minor">
            <a:schemeClr val="tx1"/>
          </a:fontRef>
        </p:style>
      </p:cxnSp>
      <p:sp>
        <p:nvSpPr>
          <p:cNvPr id="106" name="Content Placeholder 2"/>
          <p:cNvSpPr txBox="1">
            <a:spLocks/>
          </p:cNvSpPr>
          <p:nvPr/>
        </p:nvSpPr>
        <p:spPr>
          <a:xfrm>
            <a:off x="9938788" y="1659807"/>
            <a:ext cx="2238202" cy="9889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smtClean="0">
                <a:solidFill>
                  <a:schemeClr val="tx2"/>
                </a:solidFill>
              </a:rPr>
              <a:t>Numbers and size of bubbles indicate digital and creative employment in each region or nation</a:t>
            </a:r>
            <a:endParaRPr lang="en-GB" sz="1200" dirty="0">
              <a:solidFill>
                <a:schemeClr val="tx2"/>
              </a:solidFill>
            </a:endParaRPr>
          </a:p>
        </p:txBody>
      </p:sp>
      <p:cxnSp>
        <p:nvCxnSpPr>
          <p:cNvPr id="107" name="Straight Connector 106"/>
          <p:cNvCxnSpPr>
            <a:stCxn id="56" idx="5"/>
          </p:cNvCxnSpPr>
          <p:nvPr/>
        </p:nvCxnSpPr>
        <p:spPr>
          <a:xfrm flipH="1" flipV="1">
            <a:off x="7414783" y="3667088"/>
            <a:ext cx="270962" cy="321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859864" y="5507650"/>
            <a:ext cx="270919" cy="4232"/>
          </a:xfrm>
          <a:prstGeom prst="straightConnector1">
            <a:avLst/>
          </a:prstGeom>
          <a:ln>
            <a:headEnd type="none"/>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650994" y="5503415"/>
            <a:ext cx="237069" cy="0"/>
          </a:xfrm>
          <a:prstGeom prst="straightConnector1">
            <a:avLst/>
          </a:prstGeom>
          <a:ln>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126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a:t>
            </a:r>
            <a:r>
              <a:rPr lang="en-GB" dirty="0" smtClean="0"/>
              <a:t>ector characterised by a high proportion of self-employment and micro enterprises</a:t>
            </a:r>
            <a:endParaRPr lang="en-GB" dirty="0"/>
          </a:p>
        </p:txBody>
      </p:sp>
      <p:sp>
        <p:nvSpPr>
          <p:cNvPr id="9" name="Content Placeholder 2"/>
          <p:cNvSpPr>
            <a:spLocks noGrp="1"/>
          </p:cNvSpPr>
          <p:nvPr>
            <p:ph idx="1"/>
          </p:nvPr>
        </p:nvSpPr>
        <p:spPr>
          <a:xfrm>
            <a:off x="5904089" y="4109156"/>
            <a:ext cx="6039555" cy="2698677"/>
          </a:xfrm>
          <a:prstGeom prst="roundRect">
            <a:avLst/>
          </a:prstGeom>
          <a:ln w="28575">
            <a:solidFill>
              <a:schemeClr val="tx2"/>
            </a:solidFill>
          </a:ln>
        </p:spPr>
        <p:txBody>
          <a:bodyPr anchor="ctr">
            <a:noAutofit/>
          </a:bodyPr>
          <a:lstStyle/>
          <a:p>
            <a:pPr marL="514350" indent="-514350">
              <a:spcAft>
                <a:spcPts val="600"/>
              </a:spcAft>
              <a:buSzPct val="100000"/>
              <a:buFont typeface="Wingdings" panose="05000000000000000000" pitchFamily="2" charset="2"/>
              <a:buChar char="Ø"/>
            </a:pPr>
            <a:r>
              <a:rPr lang="en-GB" altLang="en-US" sz="1600" dirty="0" smtClean="0">
                <a:solidFill>
                  <a:schemeClr val="tx2"/>
                </a:solidFill>
                <a:cs typeface="Arial" pitchFamily="34" charset="0"/>
              </a:rPr>
              <a:t>Small firms and the self-employed are </a:t>
            </a:r>
            <a:r>
              <a:rPr lang="en-GB" altLang="en-US" sz="1600" dirty="0">
                <a:solidFill>
                  <a:schemeClr val="tx2"/>
                </a:solidFill>
                <a:cs typeface="Arial" pitchFamily="34" charset="0"/>
              </a:rPr>
              <a:t>less likely to invest </a:t>
            </a:r>
            <a:r>
              <a:rPr lang="en-GB" altLang="en-US" sz="1600" dirty="0" smtClean="0">
                <a:solidFill>
                  <a:schemeClr val="tx2"/>
                </a:solidFill>
                <a:cs typeface="Arial" pitchFamily="34" charset="0"/>
              </a:rPr>
              <a:t>in training and development </a:t>
            </a:r>
          </a:p>
          <a:p>
            <a:pPr marL="514350" indent="-514350">
              <a:spcAft>
                <a:spcPts val="600"/>
              </a:spcAft>
              <a:buSzPct val="100000"/>
              <a:buFont typeface="Wingdings" panose="05000000000000000000" pitchFamily="2" charset="2"/>
              <a:buChar char="Ø"/>
            </a:pPr>
            <a:r>
              <a:rPr lang="en-GB" altLang="en-US" sz="1600" dirty="0">
                <a:solidFill>
                  <a:schemeClr val="tx2"/>
                </a:solidFill>
                <a:cs typeface="Arial" pitchFamily="34" charset="0"/>
              </a:rPr>
              <a:t>M</a:t>
            </a:r>
            <a:r>
              <a:rPr lang="en-GB" altLang="en-US" sz="1600" dirty="0" smtClean="0">
                <a:solidFill>
                  <a:schemeClr val="tx2"/>
                </a:solidFill>
                <a:cs typeface="Arial" pitchFamily="34" charset="0"/>
              </a:rPr>
              <a:t>any employers do not provide training to freelancers on short-term contracts</a:t>
            </a:r>
          </a:p>
          <a:p>
            <a:pPr marL="514350" indent="-514350">
              <a:spcAft>
                <a:spcPts val="600"/>
              </a:spcAft>
              <a:buSzPct val="100000"/>
              <a:buFont typeface="Wingdings" panose="05000000000000000000" pitchFamily="2" charset="2"/>
              <a:buChar char="Ø"/>
            </a:pPr>
            <a:r>
              <a:rPr lang="en-GB" altLang="en-US" sz="1600" dirty="0" smtClean="0">
                <a:solidFill>
                  <a:schemeClr val="tx2"/>
                </a:solidFill>
                <a:cs typeface="Arial" pitchFamily="34" charset="0"/>
              </a:rPr>
              <a:t>However, freelancers may benefit from ‘sideways learning’ as they gain experience from working with different clients on different types of project</a:t>
            </a:r>
            <a:endParaRPr lang="en-GB" altLang="en-US" sz="1600" dirty="0">
              <a:solidFill>
                <a:schemeClr val="tx2"/>
              </a:solidFill>
              <a:cs typeface="Arial" pitchFamily="34" charset="0"/>
            </a:endParaRPr>
          </a:p>
        </p:txBody>
      </p:sp>
      <p:sp>
        <p:nvSpPr>
          <p:cNvPr id="3" name="Down Arrow 2"/>
          <p:cNvSpPr/>
          <p:nvPr/>
        </p:nvSpPr>
        <p:spPr>
          <a:xfrm>
            <a:off x="820910" y="5029547"/>
            <a:ext cx="1862666" cy="157746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p>
          <a:p>
            <a:pPr algn="ctr"/>
            <a:r>
              <a:rPr lang="en-GB" b="1" dirty="0" smtClean="0"/>
              <a:t>70,000</a:t>
            </a:r>
            <a:endParaRPr lang="en-GB" b="1" dirty="0"/>
          </a:p>
        </p:txBody>
      </p:sp>
      <p:sp>
        <p:nvSpPr>
          <p:cNvPr id="11" name="Up Arrow 10"/>
          <p:cNvSpPr/>
          <p:nvPr/>
        </p:nvSpPr>
        <p:spPr>
          <a:xfrm>
            <a:off x="3061752" y="4949034"/>
            <a:ext cx="1862666" cy="1577461"/>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b="1" dirty="0" smtClean="0"/>
          </a:p>
          <a:p>
            <a:pPr algn="ctr"/>
            <a:r>
              <a:rPr lang="en-GB" b="1" dirty="0" smtClean="0"/>
              <a:t>70,000</a:t>
            </a:r>
            <a:endParaRPr lang="en-GB" b="1" dirty="0"/>
          </a:p>
        </p:txBody>
      </p:sp>
      <p:sp>
        <p:nvSpPr>
          <p:cNvPr id="12" name="TextBox 11"/>
          <p:cNvSpPr txBox="1"/>
          <p:nvPr/>
        </p:nvSpPr>
        <p:spPr>
          <a:xfrm>
            <a:off x="233891" y="3850337"/>
            <a:ext cx="5277555" cy="523220"/>
          </a:xfrm>
          <a:prstGeom prst="rect">
            <a:avLst/>
          </a:prstGeom>
          <a:noFill/>
        </p:spPr>
        <p:txBody>
          <a:bodyPr wrap="square" rtlCol="0">
            <a:spAutoFit/>
          </a:bodyPr>
          <a:lstStyle/>
          <a:p>
            <a:r>
              <a:rPr lang="en-GB" sz="1400" b="1" dirty="0" smtClean="0">
                <a:solidFill>
                  <a:schemeClr val="tx2"/>
                </a:solidFill>
              </a:rPr>
              <a:t>The number of </a:t>
            </a:r>
            <a:r>
              <a:rPr lang="en-GB" sz="1400" b="1" u="sng" dirty="0" smtClean="0">
                <a:solidFill>
                  <a:schemeClr val="tx2"/>
                </a:solidFill>
              </a:rPr>
              <a:t>creative</a:t>
            </a:r>
            <a:r>
              <a:rPr lang="en-GB" sz="1400" b="1" dirty="0" smtClean="0">
                <a:solidFill>
                  <a:schemeClr val="tx2"/>
                </a:solidFill>
              </a:rPr>
              <a:t> employees fell between 2008 and 2012, but this offset by an increase in self-employment</a:t>
            </a:r>
            <a:endParaRPr lang="en-GB" sz="1400" b="1" dirty="0">
              <a:solidFill>
                <a:schemeClr val="tx2"/>
              </a:solidFill>
            </a:endParaRPr>
          </a:p>
        </p:txBody>
      </p:sp>
      <p:graphicFrame>
        <p:nvGraphicFramePr>
          <p:cNvPr id="16" name="Chart 15"/>
          <p:cNvGraphicFramePr/>
          <p:nvPr>
            <p:extLst>
              <p:ext uri="{D42A27DB-BD31-4B8C-83A1-F6EECF244321}">
                <p14:modId xmlns:p14="http://schemas.microsoft.com/office/powerpoint/2010/main" val="3761349078"/>
              </p:ext>
            </p:extLst>
          </p:nvPr>
        </p:nvGraphicFramePr>
        <p:xfrm>
          <a:off x="6572167" y="1636893"/>
          <a:ext cx="5196501" cy="225293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6248400" y="1128426"/>
            <a:ext cx="5791199" cy="523220"/>
          </a:xfrm>
          <a:prstGeom prst="rect">
            <a:avLst/>
          </a:prstGeom>
          <a:noFill/>
        </p:spPr>
        <p:txBody>
          <a:bodyPr wrap="square" rtlCol="0">
            <a:spAutoFit/>
          </a:bodyPr>
          <a:lstStyle/>
          <a:p>
            <a:r>
              <a:rPr lang="en-GB" sz="1400" b="1" dirty="0" smtClean="0">
                <a:solidFill>
                  <a:schemeClr val="tx2"/>
                </a:solidFill>
              </a:rPr>
              <a:t>The sector has a relatively low share of large firms</a:t>
            </a:r>
            <a:br>
              <a:rPr lang="en-GB" sz="1400" b="1" dirty="0" smtClean="0">
                <a:solidFill>
                  <a:schemeClr val="tx2"/>
                </a:solidFill>
              </a:rPr>
            </a:br>
            <a:r>
              <a:rPr lang="en-GB" sz="1400" dirty="0" smtClean="0">
                <a:solidFill>
                  <a:schemeClr val="tx2"/>
                </a:solidFill>
              </a:rPr>
              <a:t>% of firms with 10+ employees, 2014</a:t>
            </a:r>
          </a:p>
        </p:txBody>
      </p:sp>
      <p:sp>
        <p:nvSpPr>
          <p:cNvPr id="18" name="TextBox 17"/>
          <p:cNvSpPr txBox="1"/>
          <p:nvPr/>
        </p:nvSpPr>
        <p:spPr>
          <a:xfrm>
            <a:off x="1049510" y="4681739"/>
            <a:ext cx="1405466" cy="307777"/>
          </a:xfrm>
          <a:prstGeom prst="rect">
            <a:avLst/>
          </a:prstGeom>
          <a:noFill/>
        </p:spPr>
        <p:txBody>
          <a:bodyPr wrap="square" rtlCol="0">
            <a:spAutoFit/>
          </a:bodyPr>
          <a:lstStyle/>
          <a:p>
            <a:pPr algn="ctr"/>
            <a:r>
              <a:rPr lang="en-GB" sz="1400" b="1" dirty="0" smtClean="0">
                <a:solidFill>
                  <a:schemeClr val="tx2"/>
                </a:solidFill>
              </a:rPr>
              <a:t>Employees</a:t>
            </a:r>
            <a:endParaRPr lang="en-GB" sz="1400" b="1" dirty="0">
              <a:solidFill>
                <a:schemeClr val="tx2"/>
              </a:solidFill>
            </a:endParaRPr>
          </a:p>
        </p:txBody>
      </p:sp>
      <p:sp>
        <p:nvSpPr>
          <p:cNvPr id="19" name="TextBox 18"/>
          <p:cNvSpPr txBox="1"/>
          <p:nvPr/>
        </p:nvSpPr>
        <p:spPr>
          <a:xfrm>
            <a:off x="3290352" y="4460917"/>
            <a:ext cx="1405466" cy="307777"/>
          </a:xfrm>
          <a:prstGeom prst="rect">
            <a:avLst/>
          </a:prstGeom>
          <a:noFill/>
        </p:spPr>
        <p:txBody>
          <a:bodyPr wrap="square" rtlCol="0">
            <a:spAutoFit/>
          </a:bodyPr>
          <a:lstStyle/>
          <a:p>
            <a:pPr algn="ctr"/>
            <a:r>
              <a:rPr lang="en-GB" sz="1400" b="1" dirty="0" smtClean="0">
                <a:solidFill>
                  <a:schemeClr val="accent3"/>
                </a:solidFill>
              </a:rPr>
              <a:t>Self-employed</a:t>
            </a:r>
            <a:endParaRPr lang="en-GB" sz="1400" b="1" dirty="0">
              <a:solidFill>
                <a:schemeClr val="accent3"/>
              </a:solidFill>
            </a:endParaRPr>
          </a:p>
        </p:txBody>
      </p:sp>
      <p:grpSp>
        <p:nvGrpSpPr>
          <p:cNvPr id="7" name="Group 6"/>
          <p:cNvGrpSpPr/>
          <p:nvPr/>
        </p:nvGrpSpPr>
        <p:grpSpPr>
          <a:xfrm>
            <a:off x="882104" y="1818383"/>
            <a:ext cx="1797756" cy="1645693"/>
            <a:chOff x="3470817" y="4888089"/>
            <a:chExt cx="2241361" cy="1755423"/>
          </a:xfrm>
        </p:grpSpPr>
        <p:graphicFrame>
          <p:nvGraphicFramePr>
            <p:cNvPr id="14" name="Chart 13"/>
            <p:cNvGraphicFramePr/>
            <p:nvPr>
              <p:extLst>
                <p:ext uri="{D42A27DB-BD31-4B8C-83A1-F6EECF244321}">
                  <p14:modId xmlns:p14="http://schemas.microsoft.com/office/powerpoint/2010/main" val="2726719942"/>
                </p:ext>
              </p:extLst>
            </p:nvPr>
          </p:nvGraphicFramePr>
          <p:xfrm>
            <a:off x="3470817" y="4888089"/>
            <a:ext cx="2241361" cy="17554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17155" y="5271911"/>
              <a:ext cx="646331" cy="369332"/>
            </a:xfrm>
            <a:prstGeom prst="rect">
              <a:avLst/>
            </a:prstGeom>
            <a:noFill/>
          </p:spPr>
          <p:txBody>
            <a:bodyPr wrap="none" rtlCol="0">
              <a:spAutoFit/>
            </a:bodyPr>
            <a:lstStyle/>
            <a:p>
              <a:r>
                <a:rPr lang="en-GB" b="1" dirty="0" smtClean="0">
                  <a:solidFill>
                    <a:schemeClr val="bg1"/>
                  </a:solidFill>
                </a:rPr>
                <a:t>24%</a:t>
              </a:r>
              <a:endParaRPr lang="en-GB" b="1" dirty="0">
                <a:solidFill>
                  <a:schemeClr val="bg1"/>
                </a:solidFill>
              </a:endParaRPr>
            </a:p>
          </p:txBody>
        </p:sp>
      </p:grpSp>
      <p:sp>
        <p:nvSpPr>
          <p:cNvPr id="24" name="TextBox 23"/>
          <p:cNvSpPr txBox="1"/>
          <p:nvPr/>
        </p:nvSpPr>
        <p:spPr>
          <a:xfrm>
            <a:off x="233891" y="1143834"/>
            <a:ext cx="5277555" cy="738664"/>
          </a:xfrm>
          <a:prstGeom prst="rect">
            <a:avLst/>
          </a:prstGeom>
          <a:noFill/>
        </p:spPr>
        <p:txBody>
          <a:bodyPr wrap="square" rtlCol="0">
            <a:spAutoFit/>
          </a:bodyPr>
          <a:lstStyle/>
          <a:p>
            <a:r>
              <a:rPr lang="en-GB" sz="1400" b="1" dirty="0" smtClean="0">
                <a:solidFill>
                  <a:schemeClr val="tx2"/>
                </a:solidFill>
              </a:rPr>
              <a:t>There is an extremely high rate of self-employment in the digital and creative sector</a:t>
            </a:r>
          </a:p>
          <a:p>
            <a:r>
              <a:rPr lang="en-GB" sz="1400" dirty="0" smtClean="0">
                <a:solidFill>
                  <a:schemeClr val="tx2"/>
                </a:solidFill>
              </a:rPr>
              <a:t>Proportion of workers that are self-employed, 2012</a:t>
            </a:r>
            <a:endParaRPr lang="en-GB" sz="1400" dirty="0">
              <a:solidFill>
                <a:schemeClr val="tx2"/>
              </a:solidFill>
            </a:endParaRPr>
          </a:p>
        </p:txBody>
      </p:sp>
      <p:sp>
        <p:nvSpPr>
          <p:cNvPr id="25" name="TextBox 24"/>
          <p:cNvSpPr txBox="1"/>
          <p:nvPr/>
        </p:nvSpPr>
        <p:spPr>
          <a:xfrm>
            <a:off x="1094666" y="2682902"/>
            <a:ext cx="1405466" cy="523220"/>
          </a:xfrm>
          <a:prstGeom prst="rect">
            <a:avLst/>
          </a:prstGeom>
          <a:noFill/>
        </p:spPr>
        <p:txBody>
          <a:bodyPr wrap="square" rtlCol="0">
            <a:spAutoFit/>
          </a:bodyPr>
          <a:lstStyle/>
          <a:p>
            <a:pPr algn="ctr"/>
            <a:r>
              <a:rPr lang="en-GB" sz="1400" b="1" dirty="0" smtClean="0">
                <a:solidFill>
                  <a:schemeClr val="bg1"/>
                </a:solidFill>
              </a:rPr>
              <a:t>Digital and creative</a:t>
            </a:r>
            <a:endParaRPr lang="en-GB" sz="1400" b="1" dirty="0">
              <a:solidFill>
                <a:schemeClr val="bg1"/>
              </a:solidFill>
            </a:endParaRPr>
          </a:p>
        </p:txBody>
      </p:sp>
      <p:grpSp>
        <p:nvGrpSpPr>
          <p:cNvPr id="27" name="Group 26"/>
          <p:cNvGrpSpPr/>
          <p:nvPr/>
        </p:nvGrpSpPr>
        <p:grpSpPr>
          <a:xfrm>
            <a:off x="3047640" y="1832270"/>
            <a:ext cx="1797756" cy="1645693"/>
            <a:chOff x="3470817" y="4888089"/>
            <a:chExt cx="2241361" cy="1755423"/>
          </a:xfrm>
        </p:grpSpPr>
        <p:graphicFrame>
          <p:nvGraphicFramePr>
            <p:cNvPr id="28" name="Chart 27"/>
            <p:cNvGraphicFramePr/>
            <p:nvPr>
              <p:extLst>
                <p:ext uri="{D42A27DB-BD31-4B8C-83A1-F6EECF244321}">
                  <p14:modId xmlns:p14="http://schemas.microsoft.com/office/powerpoint/2010/main" val="1355912942"/>
                </p:ext>
              </p:extLst>
            </p:nvPr>
          </p:nvGraphicFramePr>
          <p:xfrm>
            <a:off x="3470817" y="4888089"/>
            <a:ext cx="2241361" cy="1755423"/>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4476407" y="5110250"/>
              <a:ext cx="805816" cy="393958"/>
            </a:xfrm>
            <a:prstGeom prst="rect">
              <a:avLst/>
            </a:prstGeom>
            <a:noFill/>
          </p:spPr>
          <p:txBody>
            <a:bodyPr wrap="none" rtlCol="0">
              <a:spAutoFit/>
            </a:bodyPr>
            <a:lstStyle/>
            <a:p>
              <a:r>
                <a:rPr lang="en-GB" b="1" dirty="0" smtClean="0">
                  <a:solidFill>
                    <a:schemeClr val="bg1"/>
                  </a:solidFill>
                </a:rPr>
                <a:t>13%</a:t>
              </a:r>
              <a:endParaRPr lang="en-GB" b="1" dirty="0">
                <a:solidFill>
                  <a:schemeClr val="bg1"/>
                </a:solidFill>
              </a:endParaRPr>
            </a:p>
          </p:txBody>
        </p:sp>
      </p:grpSp>
      <p:sp>
        <p:nvSpPr>
          <p:cNvPr id="26" name="TextBox 25"/>
          <p:cNvSpPr txBox="1"/>
          <p:nvPr/>
        </p:nvSpPr>
        <p:spPr>
          <a:xfrm>
            <a:off x="3290352" y="2790623"/>
            <a:ext cx="1405466" cy="307777"/>
          </a:xfrm>
          <a:prstGeom prst="rect">
            <a:avLst/>
          </a:prstGeom>
          <a:noFill/>
        </p:spPr>
        <p:txBody>
          <a:bodyPr wrap="square" rtlCol="0">
            <a:spAutoFit/>
          </a:bodyPr>
          <a:lstStyle/>
          <a:p>
            <a:pPr algn="ctr"/>
            <a:r>
              <a:rPr lang="en-GB" sz="1400" b="1" dirty="0" smtClean="0">
                <a:solidFill>
                  <a:schemeClr val="bg1"/>
                </a:solidFill>
              </a:rPr>
              <a:t>All sectors</a:t>
            </a:r>
            <a:endParaRPr lang="en-GB" sz="1400" b="1" dirty="0">
              <a:solidFill>
                <a:schemeClr val="bg1"/>
              </a:solidFill>
            </a:endParaRPr>
          </a:p>
        </p:txBody>
      </p:sp>
      <p:sp>
        <p:nvSpPr>
          <p:cNvPr id="8" name="Rectangle 7"/>
          <p:cNvSpPr/>
          <p:nvPr/>
        </p:nvSpPr>
        <p:spPr>
          <a:xfrm>
            <a:off x="233891" y="3362867"/>
            <a:ext cx="2073003" cy="246221"/>
          </a:xfrm>
          <a:prstGeom prst="rect">
            <a:avLst/>
          </a:prstGeom>
        </p:spPr>
        <p:txBody>
          <a:bodyPr wrap="none">
            <a:spAutoFit/>
          </a:bodyPr>
          <a:lstStyle/>
          <a:p>
            <a:r>
              <a:rPr lang="en-GB" sz="1000" i="1" dirty="0" smtClean="0">
                <a:solidFill>
                  <a:schemeClr val="tx2"/>
                </a:solidFill>
              </a:rPr>
              <a:t>Source: UKCES </a:t>
            </a:r>
            <a:r>
              <a:rPr lang="en-GB" sz="1000" i="1" dirty="0">
                <a:solidFill>
                  <a:schemeClr val="tx2"/>
                </a:solidFill>
              </a:rPr>
              <a:t>Working Futures</a:t>
            </a:r>
            <a:endParaRPr lang="en-GB" sz="1000" dirty="0"/>
          </a:p>
        </p:txBody>
      </p:sp>
      <p:sp>
        <p:nvSpPr>
          <p:cNvPr id="30" name="Rectangle 29"/>
          <p:cNvSpPr/>
          <p:nvPr/>
        </p:nvSpPr>
        <p:spPr>
          <a:xfrm>
            <a:off x="250467" y="6571734"/>
            <a:ext cx="2073003" cy="246221"/>
          </a:xfrm>
          <a:prstGeom prst="rect">
            <a:avLst/>
          </a:prstGeom>
        </p:spPr>
        <p:txBody>
          <a:bodyPr wrap="none">
            <a:spAutoFit/>
          </a:bodyPr>
          <a:lstStyle/>
          <a:p>
            <a:r>
              <a:rPr lang="en-GB" sz="1000" i="1" dirty="0" smtClean="0">
                <a:solidFill>
                  <a:schemeClr val="tx2"/>
                </a:solidFill>
              </a:rPr>
              <a:t>Source: UKCES </a:t>
            </a:r>
            <a:r>
              <a:rPr lang="en-GB" sz="1000" i="1" dirty="0">
                <a:solidFill>
                  <a:schemeClr val="tx2"/>
                </a:solidFill>
              </a:rPr>
              <a:t>Working Futures</a:t>
            </a:r>
            <a:endParaRPr lang="en-GB" sz="1000" dirty="0"/>
          </a:p>
        </p:txBody>
      </p:sp>
      <p:sp>
        <p:nvSpPr>
          <p:cNvPr id="22" name="Rounded Rectangle 21"/>
          <p:cNvSpPr/>
          <p:nvPr/>
        </p:nvSpPr>
        <p:spPr>
          <a:xfrm>
            <a:off x="5888569" y="3940265"/>
            <a:ext cx="5448300" cy="3556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These characteristics create skills challenges</a:t>
            </a:r>
            <a:endParaRPr lang="en-GB" dirty="0"/>
          </a:p>
        </p:txBody>
      </p:sp>
    </p:spTree>
    <p:extLst>
      <p:ext uri="{BB962C8B-B14F-4D97-AF65-F5344CB8AC3E}">
        <p14:creationId xmlns:p14="http://schemas.microsoft.com/office/powerpoint/2010/main" val="1026080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digital and creative sub-sectors each face challenges in the diversity of their workforce</a:t>
            </a:r>
          </a:p>
        </p:txBody>
      </p:sp>
      <p:cxnSp>
        <p:nvCxnSpPr>
          <p:cNvPr id="16" name="Straight Connector 15"/>
          <p:cNvCxnSpPr/>
          <p:nvPr/>
        </p:nvCxnSpPr>
        <p:spPr bwMode="auto">
          <a:xfrm>
            <a:off x="6096000" y="1423551"/>
            <a:ext cx="0" cy="4824536"/>
          </a:xfrm>
          <a:prstGeom prst="line">
            <a:avLst/>
          </a:prstGeom>
          <a:solidFill>
            <a:schemeClr val="accent1"/>
          </a:solidFill>
          <a:ln w="9525" cap="flat" cmpd="sng" algn="ctr">
            <a:solidFill>
              <a:schemeClr val="tx2"/>
            </a:solidFill>
            <a:prstDash val="solid"/>
            <a:round/>
            <a:headEnd type="none" w="med" len="med"/>
            <a:tailEnd type="none" w="med" len="med"/>
          </a:ln>
          <a:effectLst/>
        </p:spPr>
      </p:cxnSp>
      <p:graphicFrame>
        <p:nvGraphicFramePr>
          <p:cNvPr id="3" name="Chart 2"/>
          <p:cNvGraphicFramePr/>
          <p:nvPr>
            <p:extLst>
              <p:ext uri="{D42A27DB-BD31-4B8C-83A1-F6EECF244321}">
                <p14:modId xmlns:p14="http://schemas.microsoft.com/office/powerpoint/2010/main" val="618335382"/>
              </p:ext>
            </p:extLst>
          </p:nvPr>
        </p:nvGraphicFramePr>
        <p:xfrm>
          <a:off x="146756" y="2404972"/>
          <a:ext cx="5791200" cy="2861693"/>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146756" y="1298223"/>
            <a:ext cx="5407377" cy="738664"/>
          </a:xfrm>
          <a:prstGeom prst="rect">
            <a:avLst/>
          </a:prstGeom>
          <a:noFill/>
        </p:spPr>
        <p:txBody>
          <a:bodyPr wrap="square" rtlCol="0">
            <a:spAutoFit/>
          </a:bodyPr>
          <a:lstStyle/>
          <a:p>
            <a:r>
              <a:rPr lang="en-GB" sz="1400" b="1" dirty="0" smtClean="0">
                <a:solidFill>
                  <a:schemeClr val="accent1"/>
                </a:solidFill>
                <a:cs typeface="Arial" panose="020B0604020202020204" pitchFamily="34" charset="0"/>
              </a:rPr>
              <a:t>A failure to attract more females to digital roles means the sub-sector misses out on a substantial share of the potential labour pool</a:t>
            </a:r>
            <a:endParaRPr lang="en-GB" sz="1400" b="1" dirty="0">
              <a:solidFill>
                <a:schemeClr val="accent1"/>
              </a:solidFill>
              <a:cs typeface="Arial" panose="020B0604020202020204" pitchFamily="34" charset="0"/>
            </a:endParaRPr>
          </a:p>
        </p:txBody>
      </p:sp>
      <p:graphicFrame>
        <p:nvGraphicFramePr>
          <p:cNvPr id="14" name="Chart 13"/>
          <p:cNvGraphicFramePr/>
          <p:nvPr>
            <p:extLst>
              <p:ext uri="{D42A27DB-BD31-4B8C-83A1-F6EECF244321}">
                <p14:modId xmlns:p14="http://schemas.microsoft.com/office/powerpoint/2010/main" val="3554239120"/>
              </p:ext>
            </p:extLst>
          </p:nvPr>
        </p:nvGraphicFramePr>
        <p:xfrm>
          <a:off x="6696450" y="2280326"/>
          <a:ext cx="5007772" cy="341952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6374714" y="1298223"/>
            <a:ext cx="5557642" cy="523220"/>
          </a:xfrm>
          <a:prstGeom prst="rect">
            <a:avLst/>
          </a:prstGeom>
          <a:noFill/>
        </p:spPr>
        <p:txBody>
          <a:bodyPr wrap="square" rtlCol="0">
            <a:spAutoFit/>
          </a:bodyPr>
          <a:lstStyle/>
          <a:p>
            <a:r>
              <a:rPr lang="en-GB" sz="1400" b="1" dirty="0" smtClean="0">
                <a:solidFill>
                  <a:schemeClr val="accent1"/>
                </a:solidFill>
                <a:cs typeface="Arial" panose="020B0604020202020204" pitchFamily="34" charset="0"/>
              </a:rPr>
              <a:t>The proportion of non-white workers in the creative sub-sector remains below average</a:t>
            </a:r>
            <a:endParaRPr lang="en-GB" sz="1400" b="1" dirty="0">
              <a:solidFill>
                <a:schemeClr val="accent1"/>
              </a:solidFill>
              <a:cs typeface="Arial" panose="020B0604020202020204" pitchFamily="34" charset="0"/>
            </a:endParaRPr>
          </a:p>
        </p:txBody>
      </p:sp>
      <p:sp>
        <p:nvSpPr>
          <p:cNvPr id="8" name="TextBox 7"/>
          <p:cNvSpPr txBox="1"/>
          <p:nvPr/>
        </p:nvSpPr>
        <p:spPr>
          <a:xfrm>
            <a:off x="312583" y="2434214"/>
            <a:ext cx="3367596" cy="307777"/>
          </a:xfrm>
          <a:prstGeom prst="rect">
            <a:avLst/>
          </a:prstGeom>
          <a:noFill/>
        </p:spPr>
        <p:txBody>
          <a:bodyPr wrap="square" rtlCol="0">
            <a:spAutoFit/>
          </a:bodyPr>
          <a:lstStyle/>
          <a:p>
            <a:r>
              <a:rPr lang="en-GB" sz="1400" dirty="0" smtClean="0">
                <a:solidFill>
                  <a:schemeClr val="accent1"/>
                </a:solidFill>
                <a:cs typeface="Arial" panose="020B0604020202020204" pitchFamily="34" charset="0"/>
              </a:rPr>
              <a:t>Females per 100 jobs</a:t>
            </a:r>
            <a:endParaRPr lang="en-GB" sz="1400" dirty="0">
              <a:solidFill>
                <a:schemeClr val="accent1"/>
              </a:solidFill>
              <a:cs typeface="Arial" panose="020B0604020202020204" pitchFamily="34" charset="0"/>
            </a:endParaRPr>
          </a:p>
        </p:txBody>
      </p:sp>
      <p:sp>
        <p:nvSpPr>
          <p:cNvPr id="9" name="TextBox 8"/>
          <p:cNvSpPr txBox="1"/>
          <p:nvPr/>
        </p:nvSpPr>
        <p:spPr>
          <a:xfrm>
            <a:off x="6501716" y="2280325"/>
            <a:ext cx="3948972" cy="307777"/>
          </a:xfrm>
          <a:prstGeom prst="rect">
            <a:avLst/>
          </a:prstGeom>
          <a:noFill/>
        </p:spPr>
        <p:txBody>
          <a:bodyPr wrap="square" rtlCol="0">
            <a:spAutoFit/>
          </a:bodyPr>
          <a:lstStyle/>
          <a:p>
            <a:r>
              <a:rPr lang="en-GB" sz="1400" dirty="0" smtClean="0">
                <a:solidFill>
                  <a:schemeClr val="accent1"/>
                </a:solidFill>
                <a:cs typeface="Arial" panose="020B0604020202020204" pitchFamily="34" charset="0"/>
              </a:rPr>
              <a:t>Proportion of workers that are non-white</a:t>
            </a:r>
            <a:endParaRPr lang="en-GB" sz="1400" dirty="0">
              <a:solidFill>
                <a:schemeClr val="accent1"/>
              </a:solidFill>
              <a:cs typeface="Arial" panose="020B0604020202020204" pitchFamily="34" charset="0"/>
            </a:endParaRPr>
          </a:p>
        </p:txBody>
      </p:sp>
    </p:spTree>
    <p:extLst>
      <p:ext uri="{BB962C8B-B14F-4D97-AF65-F5344CB8AC3E}">
        <p14:creationId xmlns:p14="http://schemas.microsoft.com/office/powerpoint/2010/main" val="2327254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 y="3995"/>
            <a:ext cx="12192000" cy="1080120"/>
          </a:xfrm>
        </p:spPr>
        <p:txBody>
          <a:bodyPr>
            <a:normAutofit fontScale="90000"/>
          </a:bodyPr>
          <a:lstStyle/>
          <a:p>
            <a:r>
              <a:rPr lang="en-GB" dirty="0" smtClean="0"/>
              <a:t>Rapid advances in technology are major cause of skills gaps</a:t>
            </a:r>
            <a:endParaRPr lang="en-GB" dirty="0"/>
          </a:p>
        </p:txBody>
      </p:sp>
      <p:sp>
        <p:nvSpPr>
          <p:cNvPr id="6" name="TextBox 5"/>
          <p:cNvSpPr txBox="1"/>
          <p:nvPr/>
        </p:nvSpPr>
        <p:spPr>
          <a:xfrm>
            <a:off x="263236" y="5547606"/>
            <a:ext cx="1707519" cy="246221"/>
          </a:xfrm>
          <a:prstGeom prst="rect">
            <a:avLst/>
          </a:prstGeom>
          <a:noFill/>
        </p:spPr>
        <p:txBody>
          <a:bodyPr wrap="none" rtlCol="0">
            <a:spAutoFit/>
          </a:bodyPr>
          <a:lstStyle/>
          <a:p>
            <a:r>
              <a:rPr lang="en-GB" sz="1000" i="1" dirty="0">
                <a:solidFill>
                  <a:schemeClr val="tx2"/>
                </a:solidFill>
                <a:cs typeface="Arial" panose="020B0604020202020204" pitchFamily="34" charset="0"/>
              </a:rPr>
              <a:t>Source: </a:t>
            </a:r>
            <a:r>
              <a:rPr lang="en-GB" sz="1000" i="1" dirty="0" smtClean="0">
                <a:solidFill>
                  <a:schemeClr val="tx2"/>
                </a:solidFill>
                <a:cs typeface="Arial" panose="020B0604020202020204" pitchFamily="34" charset="0"/>
              </a:rPr>
              <a:t>UKCES ESS 2013</a:t>
            </a:r>
            <a:endParaRPr lang="en-GB" sz="1000" i="1" dirty="0">
              <a:solidFill>
                <a:schemeClr val="tx2"/>
              </a:solidFill>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206173156"/>
              </p:ext>
            </p:extLst>
          </p:nvPr>
        </p:nvGraphicFramePr>
        <p:xfrm>
          <a:off x="5448409" y="3712191"/>
          <a:ext cx="1917771" cy="1521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descr="C:\Users\melissa wood\AppData\Local\Microsoft\Windows\Temporary Internet Files\Content.IE5\7D8EJKCP\Teamwork-2-e1363068894614[1].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0920" y="5602198"/>
            <a:ext cx="1426104" cy="10231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9007" y="1424298"/>
            <a:ext cx="573491" cy="57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46757" y="1148095"/>
            <a:ext cx="4065452" cy="523220"/>
          </a:xfrm>
          <a:prstGeom prst="rect">
            <a:avLst/>
          </a:prstGeom>
          <a:noFill/>
        </p:spPr>
        <p:txBody>
          <a:bodyPr wrap="square" rtlCol="0">
            <a:spAutoFit/>
          </a:bodyPr>
          <a:lstStyle/>
          <a:p>
            <a:r>
              <a:rPr lang="en-GB" sz="1400" b="1" dirty="0" smtClean="0">
                <a:solidFill>
                  <a:schemeClr val="tx2"/>
                </a:solidFill>
                <a:cs typeface="Arial" panose="020B0604020202020204" pitchFamily="34" charset="0"/>
              </a:rPr>
              <a:t>Skills gaps within the current workforce are more prevalent in the digital sub-sector</a:t>
            </a:r>
            <a:endParaRPr lang="en-GB" sz="1400" b="1" dirty="0">
              <a:solidFill>
                <a:schemeClr val="tx2"/>
              </a:solidFill>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2349641155"/>
              </p:ext>
            </p:extLst>
          </p:nvPr>
        </p:nvGraphicFramePr>
        <p:xfrm>
          <a:off x="357633" y="2454040"/>
          <a:ext cx="4154832" cy="3018712"/>
        </p:xfrm>
        <a:graphic>
          <a:graphicData uri="http://schemas.openxmlformats.org/drawingml/2006/chart">
            <c:chart xmlns:c="http://schemas.openxmlformats.org/drawingml/2006/chart" xmlns:r="http://schemas.openxmlformats.org/officeDocument/2006/relationships" r:id="rId9"/>
          </a:graphicData>
        </a:graphic>
      </p:graphicFrame>
      <p:sp>
        <p:nvSpPr>
          <p:cNvPr id="13" name="TextBox 12"/>
          <p:cNvSpPr txBox="1"/>
          <p:nvPr/>
        </p:nvSpPr>
        <p:spPr>
          <a:xfrm>
            <a:off x="263236" y="2069046"/>
            <a:ext cx="3948972" cy="307777"/>
          </a:xfrm>
          <a:prstGeom prst="rect">
            <a:avLst/>
          </a:prstGeom>
          <a:noFill/>
        </p:spPr>
        <p:txBody>
          <a:bodyPr wrap="square" rtlCol="0">
            <a:spAutoFit/>
          </a:bodyPr>
          <a:lstStyle/>
          <a:p>
            <a:r>
              <a:rPr lang="en-GB" sz="1400" dirty="0" smtClean="0">
                <a:solidFill>
                  <a:schemeClr val="accent1"/>
                </a:solidFill>
                <a:cs typeface="Arial" panose="020B0604020202020204" pitchFamily="34" charset="0"/>
              </a:rPr>
              <a:t>Staff with skills gaps as % of employment</a:t>
            </a:r>
            <a:endParaRPr lang="en-GB" sz="1400" dirty="0">
              <a:solidFill>
                <a:schemeClr val="accent1"/>
              </a:solidFill>
              <a:cs typeface="Arial" panose="020B0604020202020204" pitchFamily="34" charset="0"/>
            </a:endParaRPr>
          </a:p>
        </p:txBody>
      </p:sp>
      <p:sp>
        <p:nvSpPr>
          <p:cNvPr id="14" name="TextBox 13"/>
          <p:cNvSpPr txBox="1"/>
          <p:nvPr/>
        </p:nvSpPr>
        <p:spPr>
          <a:xfrm>
            <a:off x="7450588" y="2412270"/>
            <a:ext cx="4065452" cy="1077218"/>
          </a:xfrm>
          <a:prstGeom prst="rect">
            <a:avLst/>
          </a:prstGeom>
          <a:noFill/>
        </p:spPr>
        <p:txBody>
          <a:bodyPr wrap="square" rtlCol="0">
            <a:spAutoFit/>
          </a:bodyPr>
          <a:lstStyle/>
          <a:p>
            <a:r>
              <a:rPr lang="en-GB" sz="1600" dirty="0" smtClean="0">
                <a:solidFill>
                  <a:schemeClr val="accent1"/>
                </a:solidFill>
                <a:cs typeface="Arial" panose="020B0604020202020204" pitchFamily="34" charset="0"/>
              </a:rPr>
              <a:t>Advanced IT or software skills are much more likely to be identified as lacking amongst digital and creative employees than across the economy as a whole</a:t>
            </a:r>
            <a:endParaRPr lang="en-GB" sz="1600" dirty="0">
              <a:solidFill>
                <a:schemeClr val="accent1"/>
              </a:solidFill>
              <a:cs typeface="Arial" panose="020B0604020202020204" pitchFamily="34" charset="0"/>
            </a:endParaRPr>
          </a:p>
        </p:txBody>
      </p:sp>
      <p:sp>
        <p:nvSpPr>
          <p:cNvPr id="15" name="laptop"/>
          <p:cNvSpPr>
            <a:spLocks noEditPoints="1" noChangeArrowheads="1"/>
          </p:cNvSpPr>
          <p:nvPr/>
        </p:nvSpPr>
        <p:spPr bwMode="auto">
          <a:xfrm>
            <a:off x="6130050" y="2797333"/>
            <a:ext cx="534867" cy="48423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Box 15"/>
          <p:cNvSpPr txBox="1"/>
          <p:nvPr/>
        </p:nvSpPr>
        <p:spPr>
          <a:xfrm>
            <a:off x="7452860" y="1295406"/>
            <a:ext cx="4065452" cy="830997"/>
          </a:xfrm>
          <a:prstGeom prst="rect">
            <a:avLst/>
          </a:prstGeom>
          <a:noFill/>
        </p:spPr>
        <p:txBody>
          <a:bodyPr wrap="square" rtlCol="0">
            <a:spAutoFit/>
          </a:bodyPr>
          <a:lstStyle/>
          <a:p>
            <a:r>
              <a:rPr lang="en-GB" sz="1600" dirty="0" smtClean="0">
                <a:solidFill>
                  <a:schemeClr val="accent1"/>
                </a:solidFill>
                <a:cs typeface="Arial" panose="020B0604020202020204" pitchFamily="34" charset="0"/>
              </a:rPr>
              <a:t>Employers highlight the importance of workers keeping up to date with the latest technological developments</a:t>
            </a:r>
            <a:endParaRPr lang="en-GB" sz="1600" dirty="0">
              <a:solidFill>
                <a:schemeClr val="accent1"/>
              </a:solidFill>
              <a:cs typeface="Arial" panose="020B0604020202020204" pitchFamily="34" charset="0"/>
            </a:endParaRPr>
          </a:p>
        </p:txBody>
      </p:sp>
      <p:sp>
        <p:nvSpPr>
          <p:cNvPr id="17" name="TextBox 16"/>
          <p:cNvSpPr txBox="1"/>
          <p:nvPr/>
        </p:nvSpPr>
        <p:spPr>
          <a:xfrm>
            <a:off x="7452860" y="3724750"/>
            <a:ext cx="4065452" cy="1323439"/>
          </a:xfrm>
          <a:prstGeom prst="rect">
            <a:avLst/>
          </a:prstGeom>
          <a:noFill/>
        </p:spPr>
        <p:txBody>
          <a:bodyPr wrap="square" rtlCol="0">
            <a:spAutoFit/>
          </a:bodyPr>
          <a:lstStyle/>
          <a:p>
            <a:r>
              <a:rPr lang="en-GB" sz="1600" dirty="0" smtClean="0">
                <a:solidFill>
                  <a:schemeClr val="accent1"/>
                </a:solidFill>
                <a:cs typeface="Arial" panose="020B0604020202020204" pitchFamily="34" charset="0"/>
              </a:rPr>
              <a:t>The convergence of digital and creative roles, rising client expectations and increasing competitive pressure mean that employers increasingly seek a ‘fusion’ of technical, creative and soft skills</a:t>
            </a:r>
            <a:endParaRPr lang="en-GB" sz="1600" dirty="0">
              <a:solidFill>
                <a:schemeClr val="accent1"/>
              </a:solidFill>
              <a:cs typeface="Arial" panose="020B0604020202020204" pitchFamily="34" charset="0"/>
            </a:endParaRPr>
          </a:p>
        </p:txBody>
      </p:sp>
      <p:sp>
        <p:nvSpPr>
          <p:cNvPr id="18" name="TextBox 17"/>
          <p:cNvSpPr txBox="1"/>
          <p:nvPr/>
        </p:nvSpPr>
        <p:spPr>
          <a:xfrm>
            <a:off x="7455132" y="5628930"/>
            <a:ext cx="4065452" cy="830997"/>
          </a:xfrm>
          <a:prstGeom prst="rect">
            <a:avLst/>
          </a:prstGeom>
          <a:noFill/>
        </p:spPr>
        <p:txBody>
          <a:bodyPr wrap="square" rtlCol="0">
            <a:spAutoFit/>
          </a:bodyPr>
          <a:lstStyle/>
          <a:p>
            <a:r>
              <a:rPr lang="en-GB" sz="1600" dirty="0" smtClean="0">
                <a:solidFill>
                  <a:schemeClr val="accent1"/>
                </a:solidFill>
                <a:cs typeface="Arial" panose="020B0604020202020204" pitchFamily="34" charset="0"/>
              </a:rPr>
              <a:t>Team working is becoming more important as projects increase in complexity and involve more people</a:t>
            </a:r>
            <a:endParaRPr lang="en-GB" sz="1600" dirty="0">
              <a:solidFill>
                <a:schemeClr val="accent1"/>
              </a:solidFill>
              <a:cs typeface="Arial" panose="020B0604020202020204" pitchFamily="34" charset="0"/>
            </a:endParaRPr>
          </a:p>
        </p:txBody>
      </p:sp>
    </p:spTree>
    <p:extLst>
      <p:ext uri="{BB962C8B-B14F-4D97-AF65-F5344CB8AC3E}">
        <p14:creationId xmlns:p14="http://schemas.microsoft.com/office/powerpoint/2010/main" val="2194371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0120"/>
          </a:xfrm>
        </p:spPr>
        <p:txBody>
          <a:bodyPr>
            <a:noAutofit/>
          </a:bodyPr>
          <a:lstStyle/>
          <a:p>
            <a:r>
              <a:rPr lang="en-GB" sz="2900" dirty="0"/>
              <a:t>E</a:t>
            </a:r>
            <a:r>
              <a:rPr lang="en-GB" sz="2900" dirty="0" smtClean="0"/>
              <a:t>mployers </a:t>
            </a:r>
            <a:r>
              <a:rPr lang="en-GB" sz="2900" dirty="0"/>
              <a:t>face challenges filling </a:t>
            </a:r>
            <a:r>
              <a:rPr lang="en-GB" sz="2900" dirty="0" smtClean="0"/>
              <a:t>vacancies</a:t>
            </a:r>
            <a:endParaRPr lang="en-GB" sz="2900" dirty="0"/>
          </a:p>
        </p:txBody>
      </p:sp>
      <p:sp>
        <p:nvSpPr>
          <p:cNvPr id="11" name="Content Placeholder 2"/>
          <p:cNvSpPr>
            <a:spLocks noGrp="1"/>
          </p:cNvSpPr>
          <p:nvPr>
            <p:ph idx="4294967295"/>
          </p:nvPr>
        </p:nvSpPr>
        <p:spPr>
          <a:xfrm>
            <a:off x="142345" y="3268174"/>
            <a:ext cx="5826654" cy="3124159"/>
          </a:xfrm>
          <a:prstGeom prst="roundRect">
            <a:avLst/>
          </a:prstGeom>
        </p:spPr>
        <p:style>
          <a:lnRef idx="2">
            <a:schemeClr val="accent2"/>
          </a:lnRef>
          <a:fillRef idx="1">
            <a:schemeClr val="lt1"/>
          </a:fillRef>
          <a:effectRef idx="0">
            <a:schemeClr val="accent2"/>
          </a:effectRef>
          <a:fontRef idx="minor">
            <a:schemeClr val="dk1"/>
          </a:fontRef>
        </p:style>
        <p:txBody>
          <a:bodyPr lIns="36000" tIns="36000" rIns="36000" bIns="36000" anchor="ctr">
            <a:noAutofit/>
          </a:bodyPr>
          <a:lstStyle/>
          <a:p>
            <a:pPr marL="514350" indent="-514350">
              <a:lnSpc>
                <a:spcPts val="1680"/>
              </a:lnSpc>
              <a:spcAft>
                <a:spcPts val="600"/>
              </a:spcAft>
              <a:buSzPct val="100000"/>
              <a:buFont typeface="Wingdings" panose="05000000000000000000" pitchFamily="2" charset="2"/>
              <a:buChar char="§"/>
            </a:pPr>
            <a:r>
              <a:rPr lang="en-GB" altLang="en-US" sz="1400" dirty="0" smtClean="0">
                <a:solidFill>
                  <a:schemeClr val="accent2"/>
                </a:solidFill>
                <a:cs typeface="Arial" pitchFamily="34" charset="0"/>
              </a:rPr>
              <a:t>Employers </a:t>
            </a:r>
            <a:r>
              <a:rPr lang="en-GB" altLang="en-US" sz="1400" dirty="0">
                <a:solidFill>
                  <a:schemeClr val="accent2"/>
                </a:solidFill>
                <a:cs typeface="Arial" pitchFamily="34" charset="0"/>
              </a:rPr>
              <a:t>find it most difficult to recruit to technical roles such as data scientists, coders, programmers and web </a:t>
            </a:r>
            <a:r>
              <a:rPr lang="en-GB" altLang="en-US" sz="1400" dirty="0" smtClean="0">
                <a:solidFill>
                  <a:schemeClr val="accent2"/>
                </a:solidFill>
                <a:cs typeface="Arial" pitchFamily="34" charset="0"/>
              </a:rPr>
              <a:t>developers</a:t>
            </a:r>
          </a:p>
          <a:p>
            <a:pPr marL="514350" indent="-514350">
              <a:lnSpc>
                <a:spcPts val="1680"/>
              </a:lnSpc>
              <a:spcAft>
                <a:spcPts val="600"/>
              </a:spcAft>
              <a:buSzPct val="100000"/>
              <a:buFont typeface="Wingdings" panose="05000000000000000000" pitchFamily="2" charset="2"/>
              <a:buChar char="§"/>
            </a:pPr>
            <a:r>
              <a:rPr lang="en-GB" altLang="en-US" sz="1400" dirty="0">
                <a:solidFill>
                  <a:schemeClr val="accent2"/>
                </a:solidFill>
                <a:cs typeface="Arial" pitchFamily="34" charset="0"/>
              </a:rPr>
              <a:t>Two-thirds of firms with skills shortage vacancies report that advanced IT or software skills are difficult to obtain</a:t>
            </a:r>
          </a:p>
          <a:p>
            <a:pPr marL="514350" indent="-514350">
              <a:lnSpc>
                <a:spcPts val="1680"/>
              </a:lnSpc>
              <a:spcAft>
                <a:spcPts val="600"/>
              </a:spcAft>
              <a:buSzPct val="100000"/>
              <a:buFont typeface="Wingdings" panose="05000000000000000000" pitchFamily="2" charset="2"/>
              <a:buChar char="§"/>
            </a:pPr>
            <a:r>
              <a:rPr lang="en-GB" altLang="en-US" sz="1400" dirty="0">
                <a:solidFill>
                  <a:schemeClr val="accent2"/>
                </a:solidFill>
                <a:cs typeface="Arial" pitchFamily="34" charset="0"/>
              </a:rPr>
              <a:t>S</a:t>
            </a:r>
            <a:r>
              <a:rPr lang="en-GB" altLang="en-US" sz="1400" dirty="0" smtClean="0">
                <a:solidFill>
                  <a:schemeClr val="accent2"/>
                </a:solidFill>
                <a:cs typeface="Arial" pitchFamily="34" charset="0"/>
              </a:rPr>
              <a:t>evere challenges identifying candidates for certain high-value roles, such as cyber security experts and high-end business analysts. Those with expertise in such areas can command extremely high salaries</a:t>
            </a:r>
            <a:endParaRPr lang="en-GB" altLang="en-US" sz="1400" dirty="0">
              <a:solidFill>
                <a:schemeClr val="accent2"/>
              </a:solidFill>
              <a:cs typeface="Arial" pitchFamily="34" charset="0"/>
            </a:endParaRPr>
          </a:p>
        </p:txBody>
      </p:sp>
      <p:graphicFrame>
        <p:nvGraphicFramePr>
          <p:cNvPr id="13" name="Chart 12"/>
          <p:cNvGraphicFramePr/>
          <p:nvPr>
            <p:extLst>
              <p:ext uri="{D42A27DB-BD31-4B8C-83A1-F6EECF244321}">
                <p14:modId xmlns:p14="http://schemas.microsoft.com/office/powerpoint/2010/main" val="2060792637"/>
              </p:ext>
            </p:extLst>
          </p:nvPr>
        </p:nvGraphicFramePr>
        <p:xfrm>
          <a:off x="0" y="1598585"/>
          <a:ext cx="4154832" cy="146978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661169" y="1151568"/>
            <a:ext cx="2860964" cy="307777"/>
          </a:xfrm>
          <a:prstGeom prst="rect">
            <a:avLst/>
          </a:prstGeom>
          <a:noFill/>
        </p:spPr>
        <p:txBody>
          <a:bodyPr wrap="square" rtlCol="0">
            <a:spAutoFit/>
          </a:bodyPr>
          <a:lstStyle/>
          <a:p>
            <a:r>
              <a:rPr lang="en-GB" sz="1400" dirty="0" smtClean="0">
                <a:solidFill>
                  <a:schemeClr val="accent1"/>
                </a:solidFill>
                <a:cs typeface="Arial" panose="020B0604020202020204" pitchFamily="34" charset="0"/>
              </a:rPr>
              <a:t>Vacancies per 1,000 workers</a:t>
            </a:r>
            <a:r>
              <a:rPr lang="en-GB" sz="1400" baseline="30000" dirty="0" smtClean="0">
                <a:solidFill>
                  <a:schemeClr val="accent1"/>
                </a:solidFill>
                <a:cs typeface="Arial" panose="020B0604020202020204" pitchFamily="34" charset="0"/>
              </a:rPr>
              <a:t>1</a:t>
            </a:r>
            <a:endParaRPr lang="en-GB" sz="1400" baseline="30000" dirty="0">
              <a:solidFill>
                <a:schemeClr val="accent1"/>
              </a:solidFill>
              <a:cs typeface="Arial" panose="020B0604020202020204" pitchFamily="34" charset="0"/>
            </a:endParaRPr>
          </a:p>
        </p:txBody>
      </p:sp>
      <p:sp>
        <p:nvSpPr>
          <p:cNvPr id="15" name="TextBox 14"/>
          <p:cNvSpPr txBox="1"/>
          <p:nvPr/>
        </p:nvSpPr>
        <p:spPr>
          <a:xfrm>
            <a:off x="4529308" y="1151568"/>
            <a:ext cx="3158425" cy="523220"/>
          </a:xfrm>
          <a:prstGeom prst="rect">
            <a:avLst/>
          </a:prstGeom>
          <a:noFill/>
        </p:spPr>
        <p:txBody>
          <a:bodyPr wrap="square" rtlCol="0">
            <a:spAutoFit/>
          </a:bodyPr>
          <a:lstStyle/>
          <a:p>
            <a:r>
              <a:rPr lang="en-GB" sz="1400" dirty="0" smtClean="0">
                <a:solidFill>
                  <a:schemeClr val="accent1"/>
                </a:solidFill>
                <a:cs typeface="Arial" panose="020B0604020202020204" pitchFamily="34" charset="0"/>
              </a:rPr>
              <a:t>Skills shortage vacancies per 100 vacancies</a:t>
            </a:r>
            <a:r>
              <a:rPr lang="en-GB" sz="1400" baseline="30000" dirty="0" smtClean="0">
                <a:solidFill>
                  <a:schemeClr val="accent1"/>
                </a:solidFill>
                <a:cs typeface="Arial" panose="020B0604020202020204" pitchFamily="34" charset="0"/>
              </a:rPr>
              <a:t>1</a:t>
            </a:r>
            <a:endParaRPr lang="en-GB" sz="1400" dirty="0">
              <a:solidFill>
                <a:schemeClr val="accent1"/>
              </a:solidFill>
              <a:cs typeface="Arial" panose="020B0604020202020204" pitchFamily="34" charset="0"/>
            </a:endParaRPr>
          </a:p>
        </p:txBody>
      </p:sp>
      <p:graphicFrame>
        <p:nvGraphicFramePr>
          <p:cNvPr id="16" name="Chart 15"/>
          <p:cNvGraphicFramePr/>
          <p:nvPr>
            <p:extLst>
              <p:ext uri="{D42A27DB-BD31-4B8C-83A1-F6EECF244321}">
                <p14:modId xmlns:p14="http://schemas.microsoft.com/office/powerpoint/2010/main" val="1417880767"/>
              </p:ext>
            </p:extLst>
          </p:nvPr>
        </p:nvGraphicFramePr>
        <p:xfrm>
          <a:off x="4034408" y="1598585"/>
          <a:ext cx="4154832" cy="1469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extLst>
              <p:ext uri="{D42A27DB-BD31-4B8C-83A1-F6EECF244321}">
                <p14:modId xmlns:p14="http://schemas.microsoft.com/office/powerpoint/2010/main" val="2569570065"/>
              </p:ext>
            </p:extLst>
          </p:nvPr>
        </p:nvGraphicFramePr>
        <p:xfrm>
          <a:off x="7936815" y="1598585"/>
          <a:ext cx="4154832" cy="146978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8128000" y="1143101"/>
            <a:ext cx="4064000" cy="523220"/>
          </a:xfrm>
          <a:prstGeom prst="rect">
            <a:avLst/>
          </a:prstGeom>
          <a:noFill/>
        </p:spPr>
        <p:txBody>
          <a:bodyPr wrap="square" rtlCol="0">
            <a:spAutoFit/>
          </a:bodyPr>
          <a:lstStyle/>
          <a:p>
            <a:r>
              <a:rPr lang="en-GB" sz="1400" dirty="0" smtClean="0">
                <a:solidFill>
                  <a:schemeClr val="accent1"/>
                </a:solidFill>
                <a:cs typeface="Arial" panose="020B0604020202020204" pitchFamily="34" charset="0"/>
              </a:rPr>
              <a:t>Firms reporting that advanced IT or software skills are difficult to obtain from applicants</a:t>
            </a:r>
            <a:r>
              <a:rPr lang="en-GB" sz="1400" baseline="30000" dirty="0">
                <a:solidFill>
                  <a:schemeClr val="accent1"/>
                </a:solidFill>
                <a:cs typeface="Arial" panose="020B0604020202020204" pitchFamily="34" charset="0"/>
              </a:rPr>
              <a:t>1, 2</a:t>
            </a:r>
          </a:p>
        </p:txBody>
      </p:sp>
      <p:sp>
        <p:nvSpPr>
          <p:cNvPr id="20" name="TextBox 19"/>
          <p:cNvSpPr txBox="1"/>
          <p:nvPr/>
        </p:nvSpPr>
        <p:spPr>
          <a:xfrm>
            <a:off x="0" y="6451570"/>
            <a:ext cx="12192000" cy="415498"/>
          </a:xfrm>
          <a:prstGeom prst="rect">
            <a:avLst/>
          </a:prstGeom>
          <a:noFill/>
        </p:spPr>
        <p:txBody>
          <a:bodyPr wrap="square" rtlCol="0">
            <a:spAutoFit/>
          </a:bodyPr>
          <a:lstStyle/>
          <a:p>
            <a:r>
              <a:rPr lang="en-GB" sz="1000" baseline="30000" dirty="0" smtClean="0">
                <a:solidFill>
                  <a:schemeClr val="tx2"/>
                </a:solidFill>
              </a:rPr>
              <a:t>(1)</a:t>
            </a:r>
            <a:r>
              <a:rPr lang="en-GB" sz="1000" dirty="0" smtClean="0">
                <a:solidFill>
                  <a:schemeClr val="tx2"/>
                </a:solidFill>
              </a:rPr>
              <a:t> Source: UKCES ESS 2013</a:t>
            </a:r>
            <a:endParaRPr lang="en-GB" sz="1000" baseline="30000" dirty="0" smtClean="0">
              <a:solidFill>
                <a:schemeClr val="tx2"/>
              </a:solidFill>
            </a:endParaRPr>
          </a:p>
          <a:p>
            <a:r>
              <a:rPr lang="en-GB" sz="1000" baseline="30000" dirty="0" smtClean="0">
                <a:solidFill>
                  <a:schemeClr val="tx2"/>
                </a:solidFill>
              </a:rPr>
              <a:t>(2)</a:t>
            </a:r>
            <a:r>
              <a:rPr lang="en-GB" sz="1000" dirty="0" smtClean="0">
                <a:solidFill>
                  <a:schemeClr val="tx2"/>
                </a:solidFill>
              </a:rPr>
              <a:t> Proportion of firms reported they have skills shortage vacancies</a:t>
            </a:r>
          </a:p>
        </p:txBody>
      </p:sp>
      <p:sp>
        <p:nvSpPr>
          <p:cNvPr id="22" name="Content Placeholder 2"/>
          <p:cNvSpPr txBox="1">
            <a:spLocks/>
          </p:cNvSpPr>
          <p:nvPr/>
        </p:nvSpPr>
        <p:spPr>
          <a:xfrm>
            <a:off x="6265342" y="3259700"/>
            <a:ext cx="5826654" cy="3462767"/>
          </a:xfrm>
          <a:prstGeom prst="round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vert="horz" lIns="36000" tIns="36000" rIns="36000" bIns="36000" rtlCol="0" anchor="t">
            <a:noAutofit/>
          </a:bodyPr>
          <a:lstStyle>
            <a:lvl1pPr marL="0" indent="0" algn="l" defTabSz="914400" rtl="0" eaLnBrk="1" latinLnBrk="0" hangingPunct="1">
              <a:spcBef>
                <a:spcPct val="20000"/>
              </a:spcBef>
              <a:buFont typeface="Arial" pitchFamily="34" charset="0"/>
              <a:buNone/>
              <a:defRPr sz="2400" kern="1200">
                <a:solidFill>
                  <a:schemeClr val="dk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dk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dk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dk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514350" indent="-514350">
              <a:lnSpc>
                <a:spcPts val="1680"/>
              </a:lnSpc>
              <a:spcAft>
                <a:spcPts val="600"/>
              </a:spcAft>
              <a:buSzPct val="100000"/>
              <a:buFont typeface="Wingdings" panose="05000000000000000000" pitchFamily="2" charset="2"/>
              <a:buChar char="§"/>
            </a:pPr>
            <a:r>
              <a:rPr lang="en-GB" altLang="en-US" sz="1400" dirty="0">
                <a:solidFill>
                  <a:schemeClr val="accent5"/>
                </a:solidFill>
                <a:cs typeface="Arial" pitchFamily="34" charset="0"/>
              </a:rPr>
              <a:t>V</a:t>
            </a:r>
            <a:r>
              <a:rPr lang="en-GB" altLang="en-US" sz="1400" dirty="0" smtClean="0">
                <a:solidFill>
                  <a:schemeClr val="accent5"/>
                </a:solidFill>
                <a:cs typeface="Arial" pitchFamily="34" charset="0"/>
              </a:rPr>
              <a:t>acancy rate is above the national average</a:t>
            </a:r>
          </a:p>
          <a:p>
            <a:pPr marL="514350" indent="-514350">
              <a:lnSpc>
                <a:spcPts val="1680"/>
              </a:lnSpc>
              <a:spcAft>
                <a:spcPts val="600"/>
              </a:spcAft>
              <a:buSzPct val="100000"/>
              <a:buFont typeface="Wingdings" panose="05000000000000000000" pitchFamily="2" charset="2"/>
              <a:buChar char="§"/>
            </a:pPr>
            <a:r>
              <a:rPr lang="en-GB" altLang="en-US" sz="1400" dirty="0">
                <a:solidFill>
                  <a:schemeClr val="accent5"/>
                </a:solidFill>
                <a:cs typeface="Arial" pitchFamily="34" charset="0"/>
              </a:rPr>
              <a:t>R</a:t>
            </a:r>
            <a:r>
              <a:rPr lang="en-GB" altLang="en-US" sz="1400" dirty="0" smtClean="0">
                <a:solidFill>
                  <a:schemeClr val="accent5"/>
                </a:solidFill>
                <a:cs typeface="Arial" pitchFamily="34" charset="0"/>
              </a:rPr>
              <a:t>ecent introduction of tax relief in areas such as TV, video games and regional theatres has stimulated extremely strong demand for workers </a:t>
            </a:r>
            <a:endParaRPr lang="en-GB" altLang="en-US" sz="1400" dirty="0">
              <a:solidFill>
                <a:schemeClr val="accent5"/>
              </a:solidFill>
              <a:cs typeface="Arial" pitchFamily="34" charset="0"/>
            </a:endParaRPr>
          </a:p>
          <a:p>
            <a:pPr marL="514350" indent="-514350">
              <a:lnSpc>
                <a:spcPts val="1680"/>
              </a:lnSpc>
              <a:spcAft>
                <a:spcPts val="600"/>
              </a:spcAft>
              <a:buSzPct val="100000"/>
              <a:buFont typeface="Wingdings" panose="05000000000000000000" pitchFamily="2" charset="2"/>
              <a:buChar char="§"/>
            </a:pPr>
            <a:r>
              <a:rPr lang="en-GB" altLang="en-US" sz="1400" dirty="0" smtClean="0">
                <a:solidFill>
                  <a:schemeClr val="accent5"/>
                </a:solidFill>
                <a:cs typeface="Arial" pitchFamily="34" charset="0"/>
              </a:rPr>
              <a:t>Small average firm sizes mean that it may take employers time to identify individuals with the specific and broad mix of skills they need</a:t>
            </a:r>
          </a:p>
          <a:p>
            <a:pPr marL="514350" indent="-514350">
              <a:lnSpc>
                <a:spcPts val="1680"/>
              </a:lnSpc>
              <a:spcAft>
                <a:spcPts val="600"/>
              </a:spcAft>
              <a:buSzPct val="100000"/>
              <a:buFont typeface="Wingdings" panose="05000000000000000000" pitchFamily="2" charset="2"/>
              <a:buChar char="§"/>
            </a:pPr>
            <a:r>
              <a:rPr lang="en-GB" altLang="en-US" sz="1400" dirty="0">
                <a:solidFill>
                  <a:schemeClr val="accent5"/>
                </a:solidFill>
                <a:cs typeface="Arial" pitchFamily="34" charset="0"/>
              </a:rPr>
              <a:t>P</a:t>
            </a:r>
            <a:r>
              <a:rPr lang="en-GB" altLang="en-US" sz="1400" dirty="0" smtClean="0">
                <a:solidFill>
                  <a:schemeClr val="accent5"/>
                </a:solidFill>
                <a:cs typeface="Arial" pitchFamily="34" charset="0"/>
              </a:rPr>
              <a:t>articularly </a:t>
            </a:r>
            <a:r>
              <a:rPr lang="en-GB" altLang="en-US" sz="1400" dirty="0">
                <a:solidFill>
                  <a:schemeClr val="accent5"/>
                </a:solidFill>
                <a:cs typeface="Arial" pitchFamily="34" charset="0"/>
              </a:rPr>
              <a:t>difficult for </a:t>
            </a:r>
            <a:r>
              <a:rPr lang="en-GB" altLang="en-US" sz="1400" dirty="0" smtClean="0">
                <a:solidFill>
                  <a:schemeClr val="accent5"/>
                </a:solidFill>
                <a:cs typeface="Arial" pitchFamily="34" charset="0"/>
              </a:rPr>
              <a:t>some creative firms </a:t>
            </a:r>
            <a:r>
              <a:rPr lang="en-GB" altLang="en-US" sz="1400" dirty="0">
                <a:solidFill>
                  <a:schemeClr val="accent5"/>
                </a:solidFill>
                <a:cs typeface="Arial" pitchFamily="34" charset="0"/>
              </a:rPr>
              <a:t>to recruit to digital roles since those with </a:t>
            </a:r>
            <a:r>
              <a:rPr lang="en-GB" altLang="en-US" sz="1400" dirty="0" smtClean="0">
                <a:solidFill>
                  <a:schemeClr val="accent5"/>
                </a:solidFill>
                <a:cs typeface="Arial" pitchFamily="34" charset="0"/>
              </a:rPr>
              <a:t>requisite </a:t>
            </a:r>
            <a:r>
              <a:rPr lang="en-GB" altLang="en-US" sz="1400" dirty="0">
                <a:solidFill>
                  <a:schemeClr val="accent5"/>
                </a:solidFill>
                <a:cs typeface="Arial" pitchFamily="34" charset="0"/>
              </a:rPr>
              <a:t>skills might not typically </a:t>
            </a:r>
            <a:r>
              <a:rPr lang="en-GB" altLang="en-US" sz="1400" dirty="0" smtClean="0">
                <a:solidFill>
                  <a:schemeClr val="accent5"/>
                </a:solidFill>
                <a:cs typeface="Arial" pitchFamily="34" charset="0"/>
              </a:rPr>
              <a:t>think of </a:t>
            </a:r>
            <a:r>
              <a:rPr lang="en-GB" altLang="en-US" sz="1400" dirty="0">
                <a:solidFill>
                  <a:schemeClr val="accent5"/>
                </a:solidFill>
                <a:cs typeface="Arial" pitchFamily="34" charset="0"/>
              </a:rPr>
              <a:t>seeking a career in a </a:t>
            </a:r>
            <a:r>
              <a:rPr lang="en-GB" altLang="en-US" sz="1400" dirty="0" smtClean="0">
                <a:solidFill>
                  <a:schemeClr val="accent5"/>
                </a:solidFill>
                <a:cs typeface="Arial" pitchFamily="34" charset="0"/>
              </a:rPr>
              <a:t>creative environment</a:t>
            </a:r>
          </a:p>
          <a:p>
            <a:pPr marL="514350" indent="-514350">
              <a:lnSpc>
                <a:spcPts val="1680"/>
              </a:lnSpc>
              <a:spcAft>
                <a:spcPts val="600"/>
              </a:spcAft>
              <a:buSzPct val="100000"/>
              <a:buFont typeface="Wingdings" panose="05000000000000000000" pitchFamily="2" charset="2"/>
              <a:buChar char="§"/>
            </a:pPr>
            <a:r>
              <a:rPr lang="en-GB" altLang="en-US" sz="1400" dirty="0">
                <a:solidFill>
                  <a:schemeClr val="accent5"/>
                </a:solidFill>
                <a:cs typeface="Arial" pitchFamily="34" charset="0"/>
              </a:rPr>
              <a:t>W</a:t>
            </a:r>
            <a:r>
              <a:rPr lang="en-GB" altLang="en-US" sz="1400" dirty="0" smtClean="0">
                <a:solidFill>
                  <a:schemeClr val="accent5"/>
                </a:solidFill>
                <a:cs typeface="Arial" pitchFamily="34" charset="0"/>
              </a:rPr>
              <a:t>ide choice of applicants for some of the most attractive roles (graphic designers, producers and photographers)</a:t>
            </a:r>
            <a:endParaRPr lang="en-GB" altLang="en-US" sz="1400" dirty="0">
              <a:solidFill>
                <a:schemeClr val="accent5"/>
              </a:solidFill>
              <a:cs typeface="Arial" pitchFamily="34" charset="0"/>
            </a:endParaRPr>
          </a:p>
        </p:txBody>
      </p:sp>
      <p:sp>
        <p:nvSpPr>
          <p:cNvPr id="23" name="Rounded Rectangle 22"/>
          <p:cNvSpPr/>
          <p:nvPr/>
        </p:nvSpPr>
        <p:spPr>
          <a:xfrm>
            <a:off x="1397003" y="3132667"/>
            <a:ext cx="3318933" cy="355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Digital sub-sector</a:t>
            </a:r>
            <a:endParaRPr lang="en-GB" b="1" dirty="0"/>
          </a:p>
        </p:txBody>
      </p:sp>
      <p:sp>
        <p:nvSpPr>
          <p:cNvPr id="24" name="Rounded Rectangle 23"/>
          <p:cNvSpPr/>
          <p:nvPr/>
        </p:nvSpPr>
        <p:spPr>
          <a:xfrm>
            <a:off x="7518399" y="3081900"/>
            <a:ext cx="3318933" cy="355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Creative sub-sector</a:t>
            </a:r>
            <a:endParaRPr lang="en-GB" b="1" dirty="0"/>
          </a:p>
        </p:txBody>
      </p:sp>
    </p:spTree>
    <p:extLst>
      <p:ext uri="{BB962C8B-B14F-4D97-AF65-F5344CB8AC3E}">
        <p14:creationId xmlns:p14="http://schemas.microsoft.com/office/powerpoint/2010/main" val="3667306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UKCES 2014">
  <a:themeElements>
    <a:clrScheme name="Custom 2">
      <a:dk1>
        <a:sysClr val="windowText" lastClr="000000"/>
      </a:dk1>
      <a:lt1>
        <a:sysClr val="window" lastClr="FFFFFF"/>
      </a:lt1>
      <a:dk2>
        <a:srgbClr val="233A75"/>
      </a:dk2>
      <a:lt2>
        <a:srgbClr val="CFC4C3"/>
      </a:lt2>
      <a:accent1>
        <a:srgbClr val="233A75"/>
      </a:accent1>
      <a:accent2>
        <a:srgbClr val="836DB0"/>
      </a:accent2>
      <a:accent3>
        <a:srgbClr val="E8503E"/>
      </a:accent3>
      <a:accent4>
        <a:srgbClr val="E31A52"/>
      </a:accent4>
      <a:accent5>
        <a:srgbClr val="12BFD6"/>
      </a:accent5>
      <a:accent6>
        <a:srgbClr val="2B79BD"/>
      </a:accent6>
      <a:hlink>
        <a:srgbClr val="0080FF"/>
      </a:hlink>
      <a:folHlink>
        <a:srgbClr val="5EAEFF"/>
      </a:folHlink>
    </a:clrScheme>
    <a:fontScheme name="Custom 1">
      <a:majorFont>
        <a:latin typeface="Open Sans Extrabold"/>
        <a:ea typeface="ヒラギノ角ゴ ProN W3"/>
        <a:cs typeface="ヒラギノ角ゴ ProN W3"/>
      </a:majorFont>
      <a:minorFont>
        <a:latin typeface="Open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40C175E2-8868-49B8-8B25-51F74955746D}" vid="{83DEDEA8-9866-4D5D-8516-C85A411B1E73}"/>
    </a:ext>
  </a:extLst>
</a:theme>
</file>

<file path=docProps/app.xml><?xml version="1.0" encoding="utf-8"?>
<Properties xmlns="http://schemas.openxmlformats.org/officeDocument/2006/extended-properties" xmlns:vt="http://schemas.openxmlformats.org/officeDocument/2006/docPropsVTypes">
  <Template>blank</Template>
  <TotalTime>5686</TotalTime>
  <Words>3312</Words>
  <Application>Microsoft Office PowerPoint</Application>
  <PresentationFormat>Widescreen</PresentationFormat>
  <Paragraphs>308</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Open Sans</vt:lpstr>
      <vt:lpstr>Open Sans Extrabold</vt:lpstr>
      <vt:lpstr>Open Sans Semibold</vt:lpstr>
      <vt:lpstr>Times New Roman</vt:lpstr>
      <vt:lpstr>Wingdings</vt:lpstr>
      <vt:lpstr>ヒラギノ角ゴ ProN W3</vt:lpstr>
      <vt:lpstr>UKCES 2014</vt:lpstr>
      <vt:lpstr>Sector insights: skills and performance challenges in the digital and creative sector  June 2015 </vt:lpstr>
      <vt:lpstr>Sector insights: digital and creative sector</vt:lpstr>
      <vt:lpstr>The study synthesises evidence from a range of sources</vt:lpstr>
      <vt:lpstr>About the sector</vt:lpstr>
      <vt:lpstr>Rapidly growing sector contributed £134 billion to UK economy in 2014</vt:lpstr>
      <vt:lpstr>Sector characterised by a high proportion of self-employment and micro enterprises</vt:lpstr>
      <vt:lpstr>The digital and creative sub-sectors each face challenges in the diversity of their workforce</vt:lpstr>
      <vt:lpstr>Rapid advances in technology are major cause of skills gaps</vt:lpstr>
      <vt:lpstr>Employers face challenges filling vacancies</vt:lpstr>
      <vt:lpstr>Graduate employment plays an important role</vt:lpstr>
      <vt:lpstr>1.2 million new workers needed between 2012 and 2022 – equivalent to half the current workforce</vt:lpstr>
      <vt:lpstr>Technology will be the most important influence on future skills demand</vt:lpstr>
      <vt:lpstr>Regulatory, economic and demographic factors will also influence skills demand</vt:lpstr>
      <vt:lpstr>Skills needs and challenges in five occupations (1)</vt:lpstr>
      <vt:lpstr>Skills needs and challenges in five occupations (2)</vt:lpstr>
      <vt:lpstr>Awareness and use of NOS</vt:lpstr>
      <vt:lpstr>Attracting young people to the sector</vt:lpstr>
      <vt:lpstr>Equipping students with the skills the sector needs</vt:lpstr>
      <vt:lpstr>Meeting future skills demand</vt:lpstr>
      <vt:lpstr>Raise the supply of skills</vt:lpstr>
      <vt:lpstr>Ensure education delivers the skills employers need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Limmer</dc:creator>
  <cp:lastModifiedBy>Aoife Ni Luanaigh</cp:lastModifiedBy>
  <cp:revision>140</cp:revision>
  <dcterms:created xsi:type="dcterms:W3CDTF">2015-01-22T10:37:15Z</dcterms:created>
  <dcterms:modified xsi:type="dcterms:W3CDTF">2015-06-09T12:50:25Z</dcterms:modified>
</cp:coreProperties>
</file>