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5"/>
  </p:sldMasterIdLst>
  <p:notesMasterIdLst>
    <p:notesMasterId r:id="rId22"/>
  </p:notesMasterIdLst>
  <p:handoutMasterIdLst>
    <p:handoutMasterId r:id="rId23"/>
  </p:handoutMasterIdLst>
  <p:sldIdLst>
    <p:sldId id="305" r:id="rId6"/>
    <p:sldId id="286" r:id="rId7"/>
    <p:sldId id="287" r:id="rId8"/>
    <p:sldId id="290" r:id="rId9"/>
    <p:sldId id="291" r:id="rId10"/>
    <p:sldId id="289" r:id="rId11"/>
    <p:sldId id="292" r:id="rId12"/>
    <p:sldId id="293" r:id="rId13"/>
    <p:sldId id="294" r:id="rId14"/>
    <p:sldId id="295" r:id="rId15"/>
    <p:sldId id="296" r:id="rId16"/>
    <p:sldId id="297" r:id="rId17"/>
    <p:sldId id="298" r:id="rId18"/>
    <p:sldId id="299" r:id="rId19"/>
    <p:sldId id="300" r:id="rId20"/>
    <p:sldId id="301" r:id="rId21"/>
  </p:sldIdLst>
  <p:sldSz cx="12192000" cy="6858000"/>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62C54502-D187-416A-B576-882DE8BD6B37}">
          <p14:sldIdLst>
            <p14:sldId id="305"/>
            <p14:sldId id="286"/>
            <p14:sldId id="287"/>
            <p14:sldId id="290"/>
            <p14:sldId id="291"/>
            <p14:sldId id="289"/>
            <p14:sldId id="292"/>
            <p14:sldId id="293"/>
            <p14:sldId id="294"/>
            <p14:sldId id="295"/>
            <p14:sldId id="296"/>
            <p14:sldId id="297"/>
            <p14:sldId id="298"/>
            <p14:sldId id="299"/>
            <p14:sldId id="300"/>
            <p14:sldId id="301"/>
          </p14:sldIdLst>
        </p14:section>
        <p14:section name="Untitled Section" id="{808E21FD-78AF-44FB-A471-5A1413BAFEB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B81A"/>
    <a:srgbClr val="F18E00"/>
    <a:srgbClr val="A0558F"/>
    <a:srgbClr val="0079BC"/>
    <a:srgbClr val="68BD49"/>
    <a:srgbClr val="4D4D4D"/>
    <a:srgbClr val="6C6F70"/>
    <a:srgbClr val="FFFFFF"/>
    <a:srgbClr val="86BE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2750" autoAdjust="0"/>
    <p:restoredTop sz="94660"/>
  </p:normalViewPr>
  <p:slideViewPr>
    <p:cSldViewPr>
      <p:cViewPr varScale="1">
        <p:scale>
          <a:sx n="113" d="100"/>
          <a:sy n="113" d="100"/>
        </p:scale>
        <p:origin x="120" y="396"/>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0" d="100"/>
          <a:sy n="110" d="100"/>
        </p:scale>
        <p:origin x="238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3.xml"/><Relationship Id="rId5" Type="http://schemas.openxmlformats.org/officeDocument/2006/relationships/slide" Target="slides/slide12.xml"/><Relationship Id="rId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C4CCDA-8D15-48C0-B5F3-626A93EA51DD}" type="datetimeFigureOut">
              <a:rPr lang="en-GB" smtClean="0"/>
              <a:t>09/03/2016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2B8FE0-82A3-4413-8BF5-2C64B7633C5E}" type="slidenum">
              <a:rPr lang="en-GB" smtClean="0"/>
              <a:t>‹#›</a:t>
            </a:fld>
            <a:endParaRPr lang="en-GB"/>
          </a:p>
        </p:txBody>
      </p:sp>
    </p:spTree>
    <p:extLst>
      <p:ext uri="{BB962C8B-B14F-4D97-AF65-F5344CB8AC3E}">
        <p14:creationId xmlns:p14="http://schemas.microsoft.com/office/powerpoint/2010/main" val="324787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CD30C55-053B-4B45-A537-EB90960D3A22}" type="slidenum">
              <a:rPr lang="en-GB" altLang="en-US"/>
              <a:pPr/>
              <a:t>‹#›</a:t>
            </a:fld>
            <a:endParaRPr lang="en-GB" altLang="en-US"/>
          </a:p>
        </p:txBody>
      </p:sp>
    </p:spTree>
    <p:extLst>
      <p:ext uri="{BB962C8B-B14F-4D97-AF65-F5344CB8AC3E}">
        <p14:creationId xmlns:p14="http://schemas.microsoft.com/office/powerpoint/2010/main" val="1058596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CF9BE160-CE03-4244-96EA-C7A88924E0DA}" type="slidenum">
              <a:rPr lang="en-GB" altLang="en-US"/>
              <a:pPr>
                <a:spcBef>
                  <a:spcPct val="0"/>
                </a:spcBef>
              </a:pPr>
              <a:t>3</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4060680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3247" indent="-285864" eaLnBrk="0" hangingPunct="0">
              <a:defRPr>
                <a:solidFill>
                  <a:schemeClr val="tx1"/>
                </a:solidFill>
                <a:latin typeface="Arial" charset="0"/>
              </a:defRPr>
            </a:lvl2pPr>
            <a:lvl3pPr marL="1143457" indent="-228691" eaLnBrk="0" hangingPunct="0">
              <a:defRPr>
                <a:solidFill>
                  <a:schemeClr val="tx1"/>
                </a:solidFill>
                <a:latin typeface="Arial" charset="0"/>
              </a:defRPr>
            </a:lvl3pPr>
            <a:lvl4pPr marL="1600840" indent="-228691" eaLnBrk="0" hangingPunct="0">
              <a:defRPr>
                <a:solidFill>
                  <a:schemeClr val="tx1"/>
                </a:solidFill>
                <a:latin typeface="Arial" charset="0"/>
              </a:defRPr>
            </a:lvl4pPr>
            <a:lvl5pPr marL="2058223" indent="-228691" eaLnBrk="0" hangingPunct="0">
              <a:defRPr>
                <a:solidFill>
                  <a:schemeClr val="tx1"/>
                </a:solidFill>
                <a:latin typeface="Arial" charset="0"/>
              </a:defRPr>
            </a:lvl5pPr>
            <a:lvl6pPr marL="2515606" indent="-228691" eaLnBrk="0" fontAlgn="base" hangingPunct="0">
              <a:spcBef>
                <a:spcPct val="0"/>
              </a:spcBef>
              <a:spcAft>
                <a:spcPct val="0"/>
              </a:spcAft>
              <a:defRPr>
                <a:solidFill>
                  <a:schemeClr val="tx1"/>
                </a:solidFill>
                <a:latin typeface="Arial" charset="0"/>
              </a:defRPr>
            </a:lvl6pPr>
            <a:lvl7pPr marL="2972989" indent="-228691" eaLnBrk="0" fontAlgn="base" hangingPunct="0">
              <a:spcBef>
                <a:spcPct val="0"/>
              </a:spcBef>
              <a:spcAft>
                <a:spcPct val="0"/>
              </a:spcAft>
              <a:defRPr>
                <a:solidFill>
                  <a:schemeClr val="tx1"/>
                </a:solidFill>
                <a:latin typeface="Arial" charset="0"/>
              </a:defRPr>
            </a:lvl7pPr>
            <a:lvl8pPr marL="3430372" indent="-228691" eaLnBrk="0" fontAlgn="base" hangingPunct="0">
              <a:spcBef>
                <a:spcPct val="0"/>
              </a:spcBef>
              <a:spcAft>
                <a:spcPct val="0"/>
              </a:spcAft>
              <a:defRPr>
                <a:solidFill>
                  <a:schemeClr val="tx1"/>
                </a:solidFill>
                <a:latin typeface="Arial" charset="0"/>
              </a:defRPr>
            </a:lvl8pPr>
            <a:lvl9pPr marL="3887754" indent="-228691" eaLnBrk="0" fontAlgn="base" hangingPunct="0">
              <a:spcBef>
                <a:spcPct val="0"/>
              </a:spcBef>
              <a:spcAft>
                <a:spcPct val="0"/>
              </a:spcAft>
              <a:defRPr>
                <a:solidFill>
                  <a:schemeClr val="tx1"/>
                </a:solidFill>
                <a:latin typeface="Arial" charset="0"/>
              </a:defRPr>
            </a:lvl9pPr>
          </a:lstStyle>
          <a:p>
            <a:pPr eaLnBrk="1" hangingPunct="1"/>
            <a:fld id="{A5A6C395-1CE9-4FBC-BA06-7516A1F909E9}" type="slidenum">
              <a:rPr lang="en-GB" altLang="en-US" smtClean="0"/>
              <a:pPr eaLnBrk="1" hangingPunct="1"/>
              <a:t>12</a:t>
            </a:fld>
            <a:endParaRPr lang="en-GB"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302494" y="4601369"/>
            <a:ext cx="6120679" cy="5139693"/>
          </a:xfrm>
          <a:noFill/>
        </p:spPr>
        <p:txBody>
          <a:bodyPr/>
          <a:lstStyle/>
          <a:p>
            <a:pPr eaLnBrk="1" hangingPunct="1"/>
            <a:endParaRPr lang="en-GB" altLang="en-US" dirty="0" smtClean="0"/>
          </a:p>
          <a:p>
            <a:pPr lvl="0">
              <a:buClr>
                <a:srgbClr val="68BD49"/>
              </a:buClr>
            </a:pPr>
            <a:r>
              <a:rPr lang="en-GB" altLang="en-US" sz="1800" dirty="0" smtClean="0"/>
              <a:t>A level geography - fieldwork</a:t>
            </a:r>
          </a:p>
          <a:p>
            <a:pPr marL="742950" lvl="1" indent="-285750">
              <a:buClr>
                <a:srgbClr val="68BD49"/>
              </a:buClr>
              <a:buFont typeface="Arial" panose="020B0604020202020204" pitchFamily="34" charset="0"/>
              <a:buChar char="•"/>
            </a:pPr>
            <a:r>
              <a:rPr lang="en-GB" altLang="en-US" sz="1800" dirty="0" smtClean="0"/>
              <a:t>each A level in geography must “ensure that each student undertakes one independent investigation that involves, but need not be restricted to, fieldwork.”</a:t>
            </a:r>
          </a:p>
          <a:p>
            <a:pPr marL="742950" lvl="1" indent="-285750">
              <a:buClr>
                <a:srgbClr val="68BD49"/>
              </a:buClr>
              <a:buFont typeface="Arial" panose="020B0604020202020204" pitchFamily="34" charset="0"/>
              <a:buChar char="•"/>
            </a:pPr>
            <a:endParaRPr lang="en-GB" altLang="en-US" sz="1800" b="0" dirty="0" smtClean="0"/>
          </a:p>
          <a:p>
            <a:pPr marL="742950" lvl="1" indent="-285750">
              <a:buClr>
                <a:srgbClr val="68BD49"/>
              </a:buClr>
              <a:buFont typeface="Arial" panose="020B0604020202020204" pitchFamily="34" charset="0"/>
              <a:buChar char="•"/>
            </a:pPr>
            <a:r>
              <a:rPr lang="en-GB" altLang="en-US" sz="1800" dirty="0" smtClean="0"/>
              <a:t>each centre has to provide a statement which confirms that each student in A level Geography has undertaken geographical fieldwork</a:t>
            </a:r>
          </a:p>
          <a:p>
            <a:pPr marL="742950" lvl="1" indent="-285750">
              <a:buClr>
                <a:srgbClr val="68BD49"/>
              </a:buClr>
              <a:buFont typeface="Arial" panose="020B0604020202020204" pitchFamily="34" charset="0"/>
              <a:buChar char="•"/>
            </a:pPr>
            <a:endParaRPr lang="en-GB" altLang="en-US" sz="1800" dirty="0" smtClean="0"/>
          </a:p>
          <a:p>
            <a:pPr marL="742950" lvl="1" indent="-285750">
              <a:buClr>
                <a:srgbClr val="68BD49"/>
              </a:buClr>
              <a:buFont typeface="Arial" panose="020B0604020202020204" pitchFamily="34" charset="0"/>
              <a:buChar char="•"/>
            </a:pPr>
            <a:r>
              <a:rPr lang="en-GB" altLang="en-US" sz="1800" dirty="0" smtClean="0"/>
              <a:t>the exam boards can choose whether the assessments are marked internally or externally</a:t>
            </a:r>
          </a:p>
          <a:p>
            <a:pPr marL="0" lvl="2" indent="0">
              <a:buClr>
                <a:srgbClr val="68BD49"/>
              </a:buClr>
              <a:buNone/>
            </a:pPr>
            <a:endParaRPr lang="en-GB" altLang="en-US" dirty="0" smtClean="0"/>
          </a:p>
          <a:p>
            <a:pPr lvl="2">
              <a:buClr>
                <a:srgbClr val="68BD49"/>
              </a:buClr>
              <a:buFont typeface="Arial" panose="020B0604020202020204" pitchFamily="34" charset="0"/>
              <a:buChar char="•"/>
            </a:pPr>
            <a:endParaRPr lang="en-GB" altLang="en-US" dirty="0" smtClean="0"/>
          </a:p>
          <a:p>
            <a:pPr eaLnBrk="1" hangingPunct="1">
              <a:buFont typeface="Arial" panose="020B0604020202020204" pitchFamily="34" charset="0"/>
              <a:buChar char="•"/>
            </a:pPr>
            <a:endParaRPr lang="en-GB" altLang="en-US" dirty="0" smtClean="0"/>
          </a:p>
          <a:p>
            <a:pPr eaLnBrk="1" hangingPunct="1"/>
            <a:endParaRPr lang="en-US" altLang="en-US" dirty="0" smtClean="0"/>
          </a:p>
          <a:p>
            <a:pPr eaLnBrk="1" hangingPunct="1"/>
            <a:endParaRPr lang="en-US" altLang="en-US" dirty="0" smtClean="0"/>
          </a:p>
          <a:p>
            <a:pPr eaLnBrk="1" hangingPunct="1"/>
            <a:endParaRPr lang="en-US" altLang="en-US" dirty="0"/>
          </a:p>
          <a:p>
            <a:pPr eaLnBrk="1" hangingPunct="1"/>
            <a:endParaRPr lang="en-US" altLang="en-US" dirty="0" smtClean="0"/>
          </a:p>
          <a:p>
            <a:pPr eaLnBrk="1" hangingPunct="1"/>
            <a:endParaRPr lang="en-US" altLang="en-US" dirty="0" smtClean="0"/>
          </a:p>
          <a:p>
            <a:pPr eaLnBrk="1" hangingPunct="1"/>
            <a:endParaRPr lang="en-US" altLang="en-US" dirty="0"/>
          </a:p>
          <a:p>
            <a:pPr eaLnBrk="1" hangingPunct="1"/>
            <a:endParaRPr lang="en-US" altLang="en-US" dirty="0" smtClean="0"/>
          </a:p>
        </p:txBody>
      </p:sp>
    </p:spTree>
    <p:extLst>
      <p:ext uri="{BB962C8B-B14F-4D97-AF65-F5344CB8AC3E}">
        <p14:creationId xmlns:p14="http://schemas.microsoft.com/office/powerpoint/2010/main" val="776690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3247" indent="-285864" eaLnBrk="0" hangingPunct="0">
              <a:defRPr>
                <a:solidFill>
                  <a:schemeClr val="tx1"/>
                </a:solidFill>
                <a:latin typeface="Arial" charset="0"/>
              </a:defRPr>
            </a:lvl2pPr>
            <a:lvl3pPr marL="1143457" indent="-228691" eaLnBrk="0" hangingPunct="0">
              <a:defRPr>
                <a:solidFill>
                  <a:schemeClr val="tx1"/>
                </a:solidFill>
                <a:latin typeface="Arial" charset="0"/>
              </a:defRPr>
            </a:lvl3pPr>
            <a:lvl4pPr marL="1600840" indent="-228691" eaLnBrk="0" hangingPunct="0">
              <a:defRPr>
                <a:solidFill>
                  <a:schemeClr val="tx1"/>
                </a:solidFill>
                <a:latin typeface="Arial" charset="0"/>
              </a:defRPr>
            </a:lvl4pPr>
            <a:lvl5pPr marL="2058223" indent="-228691" eaLnBrk="0" hangingPunct="0">
              <a:defRPr>
                <a:solidFill>
                  <a:schemeClr val="tx1"/>
                </a:solidFill>
                <a:latin typeface="Arial" charset="0"/>
              </a:defRPr>
            </a:lvl5pPr>
            <a:lvl6pPr marL="2515606" indent="-228691" eaLnBrk="0" fontAlgn="base" hangingPunct="0">
              <a:spcBef>
                <a:spcPct val="0"/>
              </a:spcBef>
              <a:spcAft>
                <a:spcPct val="0"/>
              </a:spcAft>
              <a:defRPr>
                <a:solidFill>
                  <a:schemeClr val="tx1"/>
                </a:solidFill>
                <a:latin typeface="Arial" charset="0"/>
              </a:defRPr>
            </a:lvl6pPr>
            <a:lvl7pPr marL="2972989" indent="-228691" eaLnBrk="0" fontAlgn="base" hangingPunct="0">
              <a:spcBef>
                <a:spcPct val="0"/>
              </a:spcBef>
              <a:spcAft>
                <a:spcPct val="0"/>
              </a:spcAft>
              <a:defRPr>
                <a:solidFill>
                  <a:schemeClr val="tx1"/>
                </a:solidFill>
                <a:latin typeface="Arial" charset="0"/>
              </a:defRPr>
            </a:lvl7pPr>
            <a:lvl8pPr marL="3430372" indent="-228691" eaLnBrk="0" fontAlgn="base" hangingPunct="0">
              <a:spcBef>
                <a:spcPct val="0"/>
              </a:spcBef>
              <a:spcAft>
                <a:spcPct val="0"/>
              </a:spcAft>
              <a:defRPr>
                <a:solidFill>
                  <a:schemeClr val="tx1"/>
                </a:solidFill>
                <a:latin typeface="Arial" charset="0"/>
              </a:defRPr>
            </a:lvl8pPr>
            <a:lvl9pPr marL="3887754" indent="-228691" eaLnBrk="0" fontAlgn="base" hangingPunct="0">
              <a:spcBef>
                <a:spcPct val="0"/>
              </a:spcBef>
              <a:spcAft>
                <a:spcPct val="0"/>
              </a:spcAft>
              <a:defRPr>
                <a:solidFill>
                  <a:schemeClr val="tx1"/>
                </a:solidFill>
                <a:latin typeface="Arial" charset="0"/>
              </a:defRPr>
            </a:lvl9pPr>
          </a:lstStyle>
          <a:p>
            <a:pPr eaLnBrk="1" hangingPunct="1"/>
            <a:fld id="{A5A6C395-1CE9-4FBC-BA06-7516A1F909E9}" type="slidenum">
              <a:rPr lang="en-GB" altLang="en-US" smtClean="0"/>
              <a:pPr eaLnBrk="1" hangingPunct="1"/>
              <a:t>13</a:t>
            </a:fld>
            <a:endParaRPr lang="en-GB"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r>
              <a:rPr lang="en-US" altLang="en-US" dirty="0" smtClean="0"/>
              <a:t>Mention </a:t>
            </a:r>
            <a:r>
              <a:rPr lang="en-US" altLang="en-US" dirty="0" err="1" smtClean="0"/>
              <a:t>MFL</a:t>
            </a:r>
            <a:r>
              <a:rPr lang="en-US" altLang="en-US" baseline="0" dirty="0" smtClean="0"/>
              <a:t> and LTLs for 2018 first teach... </a:t>
            </a:r>
          </a:p>
          <a:p>
            <a:r>
              <a:rPr lang="en-GB" dirty="0" smtClean="0"/>
              <a:t>SoS commitment to maintaining lesser taught languages during election and confirmed her commitment to LTL (</a:t>
            </a:r>
            <a:r>
              <a:rPr lang="en-GB" dirty="0" err="1" smtClean="0"/>
              <a:t>eg</a:t>
            </a:r>
            <a:r>
              <a:rPr lang="en-GB" dirty="0" smtClean="0"/>
              <a:t>. </a:t>
            </a:r>
            <a:r>
              <a:rPr lang="en-GB" dirty="0" err="1" smtClean="0"/>
              <a:t>Gujurati</a:t>
            </a:r>
            <a:r>
              <a:rPr lang="en-GB" dirty="0" smtClean="0"/>
              <a:t>)</a:t>
            </a:r>
          </a:p>
          <a:p>
            <a:r>
              <a:rPr lang="en-GB" dirty="0" smtClean="0"/>
              <a:t>Current last awarding date for LTL is 2018</a:t>
            </a:r>
          </a:p>
          <a:p>
            <a:r>
              <a:rPr lang="en-GB" dirty="0" smtClean="0"/>
              <a:t>New subject content is being developed by DfE with subject associations, embassies and other interested stakeholders</a:t>
            </a:r>
          </a:p>
          <a:p>
            <a:r>
              <a:rPr lang="en-GB" dirty="0" smtClean="0"/>
              <a:t>As yet, no subject has content developed to a sufficient state to enable preparation of assessment objectives </a:t>
            </a:r>
          </a:p>
          <a:p>
            <a:r>
              <a:rPr lang="en-GB" dirty="0" smtClean="0"/>
              <a:t>No subject beyond these in 2017 is therefore confirmed for going ahead</a:t>
            </a:r>
          </a:p>
          <a:p>
            <a:r>
              <a:rPr lang="en-GB" dirty="0" smtClean="0"/>
              <a:t>Should content and assessment be developed we and DfE would need to consult, produce </a:t>
            </a:r>
            <a:r>
              <a:rPr lang="en-GB" dirty="0" err="1" smtClean="0"/>
              <a:t>C&amp;G</a:t>
            </a:r>
            <a:r>
              <a:rPr lang="en-GB" dirty="0" smtClean="0"/>
              <a:t> and then exam boards would develop specifications. </a:t>
            </a:r>
          </a:p>
          <a:p>
            <a:endParaRPr lang="en-US" altLang="en-US" dirty="0" smtClean="0"/>
          </a:p>
        </p:txBody>
      </p:sp>
    </p:spTree>
    <p:extLst>
      <p:ext uri="{BB962C8B-B14F-4D97-AF65-F5344CB8AC3E}">
        <p14:creationId xmlns:p14="http://schemas.microsoft.com/office/powerpoint/2010/main" val="94554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a:t>
            </a:r>
            <a:r>
              <a:rPr lang="en-GB" baseline="0" dirty="0" smtClean="0"/>
              <a:t> all students will be taking all old or all new qualifications. The new AS (and A levels) in phase 1 cover most of the large entry qualifications but there are some exceptions – maths, geography, others? Therefore it’s likely students will present with a mix of old and new, and that might mean they have three or four AS results, or they might only have AS results in the old AS qualifications.</a:t>
            </a:r>
          </a:p>
          <a:p>
            <a:endParaRPr lang="en-GB" baseline="0" dirty="0" smtClean="0"/>
          </a:p>
          <a:p>
            <a:r>
              <a:rPr lang="en-GB" baseline="0" dirty="0" smtClean="0"/>
              <a:t>We expect entry numbers to be lower in the new AS, so it’s very likely that the number of students in England with three or four AS results will be down on previous years</a:t>
            </a:r>
            <a:endParaRPr lang="en-GB" dirty="0"/>
          </a:p>
        </p:txBody>
      </p:sp>
      <p:sp>
        <p:nvSpPr>
          <p:cNvPr id="4" name="Slide Number Placeholder 3"/>
          <p:cNvSpPr>
            <a:spLocks noGrp="1"/>
          </p:cNvSpPr>
          <p:nvPr>
            <p:ph type="sldNum" sz="quarter" idx="10"/>
          </p:nvPr>
        </p:nvSpPr>
        <p:spPr/>
        <p:txBody>
          <a:bodyPr/>
          <a:lstStyle/>
          <a:p>
            <a:pPr>
              <a:defRPr/>
            </a:pPr>
            <a:fld id="{9FA7DDC9-70FD-4A2C-B20C-E6F4E4D64C95}" type="slidenum">
              <a:rPr lang="en-GB" smtClean="0"/>
              <a:pPr>
                <a:defRPr/>
              </a:pPr>
              <a:t>14</a:t>
            </a:fld>
            <a:endParaRPr lang="en-GB"/>
          </a:p>
        </p:txBody>
      </p:sp>
    </p:spTree>
    <p:extLst>
      <p:ext uri="{BB962C8B-B14F-4D97-AF65-F5344CB8AC3E}">
        <p14:creationId xmlns:p14="http://schemas.microsoft.com/office/powerpoint/2010/main" val="977214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AS/A level grading in current and new qualifications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Carrying forward</a:t>
            </a:r>
            <a:r>
              <a:rPr lang="en-GB" sz="1200" kern="1200" baseline="0" dirty="0" smtClean="0">
                <a:solidFill>
                  <a:schemeClr val="tx1"/>
                </a:solidFill>
                <a:effectLst/>
                <a:latin typeface="+mn-lt"/>
                <a:ea typeface="+mn-ea"/>
                <a:cs typeface="+mn-cs"/>
              </a:rPr>
              <a:t> standards from old to new A levels – we’re not changing the standard.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Exam boards will use statistics, but informed by senior examiners looking at work.</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Currently, A level grade boundaries are set in different ways. Grades A and E are </a:t>
            </a:r>
            <a:r>
              <a:rPr lang="en-GB" sz="1200" b="1" kern="1200" dirty="0" smtClean="0">
                <a:solidFill>
                  <a:schemeClr val="tx1"/>
                </a:solidFill>
                <a:effectLst/>
                <a:latin typeface="+mn-lt"/>
                <a:ea typeface="+mn-ea"/>
                <a:cs typeface="+mn-cs"/>
              </a:rPr>
              <a:t>key</a:t>
            </a:r>
            <a:r>
              <a:rPr lang="en-GB" sz="1200" kern="1200" dirty="0" smtClean="0">
                <a:solidFill>
                  <a:schemeClr val="tx1"/>
                </a:solidFill>
                <a:effectLst/>
                <a:latin typeface="+mn-lt"/>
                <a:ea typeface="+mn-ea"/>
                <a:cs typeface="+mn-cs"/>
              </a:rPr>
              <a:t> grade boundaries. These are set by exam boards using evidence including senior examiners’ judgments of student work and statistical predictions. Grades B, C and D are known as </a:t>
            </a:r>
            <a:r>
              <a:rPr lang="en-GB" sz="1200" b="1" kern="1200" dirty="0" smtClean="0">
                <a:solidFill>
                  <a:schemeClr val="tx1"/>
                </a:solidFill>
                <a:effectLst/>
                <a:latin typeface="+mn-lt"/>
                <a:ea typeface="+mn-ea"/>
                <a:cs typeface="+mn-cs"/>
              </a:rPr>
              <a:t>arithmetic</a:t>
            </a:r>
            <a:r>
              <a:rPr lang="en-GB" sz="1200" kern="1200" dirty="0" smtClean="0">
                <a:solidFill>
                  <a:schemeClr val="tx1"/>
                </a:solidFill>
                <a:effectLst/>
                <a:latin typeface="+mn-lt"/>
                <a:ea typeface="+mn-ea"/>
                <a:cs typeface="+mn-cs"/>
              </a:rPr>
              <a:t> grade boundaries. They are set by calculating the difference between the marks for A and E and dividing by 3, so that there are equal marks between each grade boundary. In the current A levels, A* is set differently: students must achieve an A grade overall and 90% of the UMS marks on the A2 units.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the new linear A levels, grades A*, A and E are </a:t>
            </a:r>
            <a:r>
              <a:rPr lang="en-GB" sz="1200" b="1" kern="1200" dirty="0" smtClean="0">
                <a:solidFill>
                  <a:schemeClr val="tx1"/>
                </a:solidFill>
                <a:effectLst/>
                <a:latin typeface="+mn-lt"/>
                <a:ea typeface="+mn-ea"/>
                <a:cs typeface="+mn-cs"/>
              </a:rPr>
              <a:t>key</a:t>
            </a:r>
            <a:r>
              <a:rPr lang="en-GB" sz="1200" kern="1200" dirty="0" smtClean="0">
                <a:solidFill>
                  <a:schemeClr val="tx1"/>
                </a:solidFill>
                <a:effectLst/>
                <a:latin typeface="+mn-lt"/>
                <a:ea typeface="+mn-ea"/>
                <a:cs typeface="+mn-cs"/>
              </a:rPr>
              <a:t> grade boundaries. They will be set by exam boards using evidence including senior examiners’ judgments of student work and statistical predictions. As now, grades B, C and D are arithmetic grade boundaries and will be set by dividing the difference between the marks for A and 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new linear AS, grade A and E are </a:t>
            </a:r>
            <a:r>
              <a:rPr lang="en-GB" sz="1200" b="1" kern="1200" dirty="0" smtClean="0">
                <a:solidFill>
                  <a:schemeClr val="tx1"/>
                </a:solidFill>
                <a:effectLst/>
                <a:latin typeface="+mn-lt"/>
                <a:ea typeface="+mn-ea"/>
                <a:cs typeface="+mn-cs"/>
              </a:rPr>
              <a:t>key</a:t>
            </a:r>
            <a:r>
              <a:rPr lang="en-GB" sz="1200" kern="1200" dirty="0" smtClean="0">
                <a:solidFill>
                  <a:schemeClr val="tx1"/>
                </a:solidFill>
                <a:effectLst/>
                <a:latin typeface="+mn-lt"/>
                <a:ea typeface="+mn-ea"/>
                <a:cs typeface="+mn-cs"/>
              </a:rPr>
              <a:t> grade boundaries.</a:t>
            </a:r>
          </a:p>
          <a:p>
            <a:endParaRPr lang="en-GB"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Comparable</a:t>
            </a:r>
            <a:r>
              <a:rPr lang="en-GB" baseline="0" dirty="0" smtClean="0"/>
              <a:t> outcomes would mean we e</a:t>
            </a:r>
            <a:r>
              <a:rPr lang="en-GB" dirty="0" smtClean="0"/>
              <a:t>xpect - the national results will remain stable; at a local level results will vary – some schools’ results will increase others will fall.</a:t>
            </a:r>
          </a:p>
          <a:p>
            <a:endParaRPr lang="en-GB" dirty="0"/>
          </a:p>
        </p:txBody>
      </p:sp>
      <p:sp>
        <p:nvSpPr>
          <p:cNvPr id="4" name="Slide Number Placeholder 3"/>
          <p:cNvSpPr>
            <a:spLocks noGrp="1"/>
          </p:cNvSpPr>
          <p:nvPr>
            <p:ph type="sldNum" sz="quarter" idx="10"/>
          </p:nvPr>
        </p:nvSpPr>
        <p:spPr/>
        <p:txBody>
          <a:bodyPr/>
          <a:lstStyle/>
          <a:p>
            <a:fld id="{B82F65B6-B7AB-4CA6-A226-BD2590822270}" type="slidenum">
              <a:rPr lang="en-GB" smtClean="0"/>
              <a:t>15</a:t>
            </a:fld>
            <a:endParaRPr lang="en-GB"/>
          </a:p>
        </p:txBody>
      </p:sp>
    </p:spTree>
    <p:extLst>
      <p:ext uri="{BB962C8B-B14F-4D97-AF65-F5344CB8AC3E}">
        <p14:creationId xmlns:p14="http://schemas.microsoft.com/office/powerpoint/2010/main" val="231060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Therefore first year undergraduate courses may need to be slightly amended to take this into account</a:t>
            </a:r>
          </a:p>
          <a:p>
            <a:endParaRPr lang="en-GB" dirty="0"/>
          </a:p>
        </p:txBody>
      </p:sp>
      <p:sp>
        <p:nvSpPr>
          <p:cNvPr id="4" name="Slide Number Placeholder 3"/>
          <p:cNvSpPr>
            <a:spLocks noGrp="1"/>
          </p:cNvSpPr>
          <p:nvPr>
            <p:ph type="sldNum" sz="quarter" idx="10"/>
          </p:nvPr>
        </p:nvSpPr>
        <p:spPr/>
        <p:txBody>
          <a:bodyPr/>
          <a:lstStyle/>
          <a:p>
            <a:pPr>
              <a:defRPr/>
            </a:pPr>
            <a:fld id="{9FA7DDC9-70FD-4A2C-B20C-E6F4E4D64C95}" type="slidenum">
              <a:rPr lang="en-GB" smtClean="0"/>
              <a:pPr>
                <a:defRPr/>
              </a:pPr>
              <a:t>16</a:t>
            </a:fld>
            <a:endParaRPr lang="en-GB"/>
          </a:p>
        </p:txBody>
      </p:sp>
    </p:spTree>
    <p:extLst>
      <p:ext uri="{BB962C8B-B14F-4D97-AF65-F5344CB8AC3E}">
        <p14:creationId xmlns:p14="http://schemas.microsoft.com/office/powerpoint/2010/main" val="108009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FA7DDC9-70FD-4A2C-B20C-E6F4E4D64C95}" type="slidenum">
              <a:rPr lang="en-GB" smtClean="0"/>
              <a:pPr>
                <a:defRPr/>
              </a:pPr>
              <a:t>4</a:t>
            </a:fld>
            <a:endParaRPr lang="en-GB"/>
          </a:p>
        </p:txBody>
      </p:sp>
    </p:spTree>
    <p:extLst>
      <p:ext uri="{BB962C8B-B14F-4D97-AF65-F5344CB8AC3E}">
        <p14:creationId xmlns:p14="http://schemas.microsoft.com/office/powerpoint/2010/main" val="4200665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xfrm>
            <a:off x="734541" y="4673759"/>
            <a:ext cx="5438140" cy="4466988"/>
          </a:xfrm>
          <a:noFill/>
        </p:spPr>
        <p:txBody>
          <a:bodyPr/>
          <a:lstStyle/>
          <a:p>
            <a:endParaRPr lang="en-GB" altLang="en-US" sz="1100" dirty="0" smtClean="0">
              <a:latin typeface="Arial" pitchFamily="34" charset="0"/>
            </a:endParaRPr>
          </a:p>
        </p:txBody>
      </p:sp>
      <p:sp>
        <p:nvSpPr>
          <p:cNvPr id="7066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1EDADB8-F2F5-499C-A910-F7E6EC35773F}" type="slidenum">
              <a:rPr lang="en-GB" altLang="en-US"/>
              <a:pPr/>
              <a:t>5</a:t>
            </a:fld>
            <a:endParaRPr lang="en-GB" altLang="en-US"/>
          </a:p>
        </p:txBody>
      </p:sp>
    </p:spTree>
    <p:extLst>
      <p:ext uri="{BB962C8B-B14F-4D97-AF65-F5344CB8AC3E}">
        <p14:creationId xmlns:p14="http://schemas.microsoft.com/office/powerpoint/2010/main" val="733954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3247" indent="-285864" eaLnBrk="0" hangingPunct="0">
              <a:defRPr>
                <a:solidFill>
                  <a:schemeClr val="tx1"/>
                </a:solidFill>
                <a:latin typeface="Arial" charset="0"/>
              </a:defRPr>
            </a:lvl2pPr>
            <a:lvl3pPr marL="1143457" indent="-228691" eaLnBrk="0" hangingPunct="0">
              <a:defRPr>
                <a:solidFill>
                  <a:schemeClr val="tx1"/>
                </a:solidFill>
                <a:latin typeface="Arial" charset="0"/>
              </a:defRPr>
            </a:lvl3pPr>
            <a:lvl4pPr marL="1600840" indent="-228691" eaLnBrk="0" hangingPunct="0">
              <a:defRPr>
                <a:solidFill>
                  <a:schemeClr val="tx1"/>
                </a:solidFill>
                <a:latin typeface="Arial" charset="0"/>
              </a:defRPr>
            </a:lvl4pPr>
            <a:lvl5pPr marL="2058223" indent="-228691" eaLnBrk="0" hangingPunct="0">
              <a:defRPr>
                <a:solidFill>
                  <a:schemeClr val="tx1"/>
                </a:solidFill>
                <a:latin typeface="Arial" charset="0"/>
              </a:defRPr>
            </a:lvl5pPr>
            <a:lvl6pPr marL="2515606" indent="-228691" eaLnBrk="0" fontAlgn="base" hangingPunct="0">
              <a:spcBef>
                <a:spcPct val="0"/>
              </a:spcBef>
              <a:spcAft>
                <a:spcPct val="0"/>
              </a:spcAft>
              <a:defRPr>
                <a:solidFill>
                  <a:schemeClr val="tx1"/>
                </a:solidFill>
                <a:latin typeface="Arial" charset="0"/>
              </a:defRPr>
            </a:lvl6pPr>
            <a:lvl7pPr marL="2972989" indent="-228691" eaLnBrk="0" fontAlgn="base" hangingPunct="0">
              <a:spcBef>
                <a:spcPct val="0"/>
              </a:spcBef>
              <a:spcAft>
                <a:spcPct val="0"/>
              </a:spcAft>
              <a:defRPr>
                <a:solidFill>
                  <a:schemeClr val="tx1"/>
                </a:solidFill>
                <a:latin typeface="Arial" charset="0"/>
              </a:defRPr>
            </a:lvl7pPr>
            <a:lvl8pPr marL="3430372" indent="-228691" eaLnBrk="0" fontAlgn="base" hangingPunct="0">
              <a:spcBef>
                <a:spcPct val="0"/>
              </a:spcBef>
              <a:spcAft>
                <a:spcPct val="0"/>
              </a:spcAft>
              <a:defRPr>
                <a:solidFill>
                  <a:schemeClr val="tx1"/>
                </a:solidFill>
                <a:latin typeface="Arial" charset="0"/>
              </a:defRPr>
            </a:lvl8pPr>
            <a:lvl9pPr marL="3887754" indent="-228691" eaLnBrk="0" fontAlgn="base" hangingPunct="0">
              <a:spcBef>
                <a:spcPct val="0"/>
              </a:spcBef>
              <a:spcAft>
                <a:spcPct val="0"/>
              </a:spcAft>
              <a:defRPr>
                <a:solidFill>
                  <a:schemeClr val="tx1"/>
                </a:solidFill>
                <a:latin typeface="Arial" charset="0"/>
              </a:defRPr>
            </a:lvl9pPr>
          </a:lstStyle>
          <a:p>
            <a:pPr eaLnBrk="1" hangingPunct="1"/>
            <a:fld id="{A5A6C395-1CE9-4FBC-BA06-7516A1F909E9}" type="slidenum">
              <a:rPr lang="en-GB" altLang="en-US" smtClean="0"/>
              <a:pPr eaLnBrk="1" hangingPunct="1"/>
              <a:t>6</a:t>
            </a:fld>
            <a:endParaRPr lang="en-GB"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altLang="en-US" dirty="0" smtClean="0"/>
              <a:t>Mention </a:t>
            </a:r>
            <a:r>
              <a:rPr lang="en-US" altLang="en-US" dirty="0" err="1" smtClean="0"/>
              <a:t>MFL</a:t>
            </a:r>
            <a:r>
              <a:rPr lang="en-US" altLang="en-US" baseline="0" dirty="0" smtClean="0"/>
              <a:t> in 2018</a:t>
            </a:r>
            <a:endParaRPr lang="en-US" altLang="en-US" dirty="0" smtClean="0"/>
          </a:p>
        </p:txBody>
      </p:sp>
    </p:spTree>
    <p:extLst>
      <p:ext uri="{BB962C8B-B14F-4D97-AF65-F5344CB8AC3E}">
        <p14:creationId xmlns:p14="http://schemas.microsoft.com/office/powerpoint/2010/main" val="191835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3247" indent="-285864" eaLnBrk="0" hangingPunct="0">
              <a:defRPr>
                <a:solidFill>
                  <a:schemeClr val="tx1"/>
                </a:solidFill>
                <a:latin typeface="Arial" charset="0"/>
              </a:defRPr>
            </a:lvl2pPr>
            <a:lvl3pPr marL="1143457" indent="-228691" eaLnBrk="0" hangingPunct="0">
              <a:defRPr>
                <a:solidFill>
                  <a:schemeClr val="tx1"/>
                </a:solidFill>
                <a:latin typeface="Arial" charset="0"/>
              </a:defRPr>
            </a:lvl3pPr>
            <a:lvl4pPr marL="1600840" indent="-228691" eaLnBrk="0" hangingPunct="0">
              <a:defRPr>
                <a:solidFill>
                  <a:schemeClr val="tx1"/>
                </a:solidFill>
                <a:latin typeface="Arial" charset="0"/>
              </a:defRPr>
            </a:lvl4pPr>
            <a:lvl5pPr marL="2058223" indent="-228691" eaLnBrk="0" hangingPunct="0">
              <a:defRPr>
                <a:solidFill>
                  <a:schemeClr val="tx1"/>
                </a:solidFill>
                <a:latin typeface="Arial" charset="0"/>
              </a:defRPr>
            </a:lvl5pPr>
            <a:lvl6pPr marL="2515606" indent="-228691" eaLnBrk="0" fontAlgn="base" hangingPunct="0">
              <a:spcBef>
                <a:spcPct val="0"/>
              </a:spcBef>
              <a:spcAft>
                <a:spcPct val="0"/>
              </a:spcAft>
              <a:defRPr>
                <a:solidFill>
                  <a:schemeClr val="tx1"/>
                </a:solidFill>
                <a:latin typeface="Arial" charset="0"/>
              </a:defRPr>
            </a:lvl6pPr>
            <a:lvl7pPr marL="2972989" indent="-228691" eaLnBrk="0" fontAlgn="base" hangingPunct="0">
              <a:spcBef>
                <a:spcPct val="0"/>
              </a:spcBef>
              <a:spcAft>
                <a:spcPct val="0"/>
              </a:spcAft>
              <a:defRPr>
                <a:solidFill>
                  <a:schemeClr val="tx1"/>
                </a:solidFill>
                <a:latin typeface="Arial" charset="0"/>
              </a:defRPr>
            </a:lvl7pPr>
            <a:lvl8pPr marL="3430372" indent="-228691" eaLnBrk="0" fontAlgn="base" hangingPunct="0">
              <a:spcBef>
                <a:spcPct val="0"/>
              </a:spcBef>
              <a:spcAft>
                <a:spcPct val="0"/>
              </a:spcAft>
              <a:defRPr>
                <a:solidFill>
                  <a:schemeClr val="tx1"/>
                </a:solidFill>
                <a:latin typeface="Arial" charset="0"/>
              </a:defRPr>
            </a:lvl8pPr>
            <a:lvl9pPr marL="3887754" indent="-228691" eaLnBrk="0" fontAlgn="base" hangingPunct="0">
              <a:spcBef>
                <a:spcPct val="0"/>
              </a:spcBef>
              <a:spcAft>
                <a:spcPct val="0"/>
              </a:spcAft>
              <a:defRPr>
                <a:solidFill>
                  <a:schemeClr val="tx1"/>
                </a:solidFill>
                <a:latin typeface="Arial" charset="0"/>
              </a:defRPr>
            </a:lvl9pPr>
          </a:lstStyle>
          <a:p>
            <a:pPr eaLnBrk="1" hangingPunct="1"/>
            <a:fld id="{EF28EC0C-141E-4E8A-803B-8EDECA654ECB}" type="slidenum">
              <a:rPr lang="en-GB" altLang="en-US" smtClean="0"/>
              <a:pPr eaLnBrk="1" hangingPunct="1"/>
              <a:t>7</a:t>
            </a:fld>
            <a:endParaRPr lang="en-GB"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dirty="0" smtClean="0"/>
              <a:t>Content more</a:t>
            </a:r>
            <a:r>
              <a:rPr lang="en-US" altLang="en-US" baseline="0" dirty="0" smtClean="0"/>
              <a:t> extensive for </a:t>
            </a:r>
            <a:r>
              <a:rPr lang="en-US" altLang="en-US" baseline="0" dirty="0" err="1" smtClean="0"/>
              <a:t>maths</a:t>
            </a:r>
            <a:r>
              <a:rPr lang="en-US" altLang="en-US" baseline="0" dirty="0" smtClean="0"/>
              <a:t>, </a:t>
            </a:r>
            <a:r>
              <a:rPr lang="en-US" altLang="en-US" baseline="0" dirty="0" err="1" smtClean="0"/>
              <a:t>mfl</a:t>
            </a:r>
            <a:r>
              <a:rPr lang="en-US" altLang="en-US" baseline="0" dirty="0" smtClean="0"/>
              <a:t> and geography – </a:t>
            </a:r>
            <a:r>
              <a:rPr lang="en-US" altLang="en-US" baseline="0" dirty="0" err="1" smtClean="0"/>
              <a:t>ALCAB</a:t>
            </a:r>
            <a:r>
              <a:rPr lang="en-US" altLang="en-US" baseline="0" dirty="0" smtClean="0"/>
              <a:t> subjects</a:t>
            </a:r>
          </a:p>
          <a:p>
            <a:pPr eaLnBrk="1" hangingPunct="1"/>
            <a:endParaRPr lang="en-US" altLang="en-US" baseline="0" dirty="0" smtClean="0"/>
          </a:p>
        </p:txBody>
      </p:sp>
    </p:spTree>
    <p:extLst>
      <p:ext uri="{BB962C8B-B14F-4D97-AF65-F5344CB8AC3E}">
        <p14:creationId xmlns:p14="http://schemas.microsoft.com/office/powerpoint/2010/main" val="228036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3247" indent="-285864" eaLnBrk="0" hangingPunct="0">
              <a:defRPr>
                <a:solidFill>
                  <a:schemeClr val="tx1"/>
                </a:solidFill>
                <a:latin typeface="Arial" charset="0"/>
              </a:defRPr>
            </a:lvl2pPr>
            <a:lvl3pPr marL="1143457" indent="-228691" eaLnBrk="0" hangingPunct="0">
              <a:defRPr>
                <a:solidFill>
                  <a:schemeClr val="tx1"/>
                </a:solidFill>
                <a:latin typeface="Arial" charset="0"/>
              </a:defRPr>
            </a:lvl3pPr>
            <a:lvl4pPr marL="1600840" indent="-228691" eaLnBrk="0" hangingPunct="0">
              <a:defRPr>
                <a:solidFill>
                  <a:schemeClr val="tx1"/>
                </a:solidFill>
                <a:latin typeface="Arial" charset="0"/>
              </a:defRPr>
            </a:lvl4pPr>
            <a:lvl5pPr marL="2058223" indent="-228691" eaLnBrk="0" hangingPunct="0">
              <a:defRPr>
                <a:solidFill>
                  <a:schemeClr val="tx1"/>
                </a:solidFill>
                <a:latin typeface="Arial" charset="0"/>
              </a:defRPr>
            </a:lvl5pPr>
            <a:lvl6pPr marL="2515606" indent="-228691" eaLnBrk="0" fontAlgn="base" hangingPunct="0">
              <a:spcBef>
                <a:spcPct val="0"/>
              </a:spcBef>
              <a:spcAft>
                <a:spcPct val="0"/>
              </a:spcAft>
              <a:defRPr>
                <a:solidFill>
                  <a:schemeClr val="tx1"/>
                </a:solidFill>
                <a:latin typeface="Arial" charset="0"/>
              </a:defRPr>
            </a:lvl6pPr>
            <a:lvl7pPr marL="2972989" indent="-228691" eaLnBrk="0" fontAlgn="base" hangingPunct="0">
              <a:spcBef>
                <a:spcPct val="0"/>
              </a:spcBef>
              <a:spcAft>
                <a:spcPct val="0"/>
              </a:spcAft>
              <a:defRPr>
                <a:solidFill>
                  <a:schemeClr val="tx1"/>
                </a:solidFill>
                <a:latin typeface="Arial" charset="0"/>
              </a:defRPr>
            </a:lvl7pPr>
            <a:lvl8pPr marL="3430372" indent="-228691" eaLnBrk="0" fontAlgn="base" hangingPunct="0">
              <a:spcBef>
                <a:spcPct val="0"/>
              </a:spcBef>
              <a:spcAft>
                <a:spcPct val="0"/>
              </a:spcAft>
              <a:defRPr>
                <a:solidFill>
                  <a:schemeClr val="tx1"/>
                </a:solidFill>
                <a:latin typeface="Arial" charset="0"/>
              </a:defRPr>
            </a:lvl8pPr>
            <a:lvl9pPr marL="3887754" indent="-228691" eaLnBrk="0" fontAlgn="base" hangingPunct="0">
              <a:spcBef>
                <a:spcPct val="0"/>
              </a:spcBef>
              <a:spcAft>
                <a:spcPct val="0"/>
              </a:spcAft>
              <a:defRPr>
                <a:solidFill>
                  <a:schemeClr val="tx1"/>
                </a:solidFill>
                <a:latin typeface="Arial" charset="0"/>
              </a:defRPr>
            </a:lvl9pPr>
          </a:lstStyle>
          <a:p>
            <a:pPr eaLnBrk="1" hangingPunct="1"/>
            <a:fld id="{EF28EC0C-141E-4E8A-803B-8EDECA654ECB}" type="slidenum">
              <a:rPr lang="en-GB" altLang="en-US" smtClean="0"/>
              <a:pPr eaLnBrk="1" hangingPunct="1"/>
              <a:t>8</a:t>
            </a:fld>
            <a:endParaRPr lang="en-GB"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57222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3247" indent="-285864" eaLnBrk="0" hangingPunct="0">
              <a:defRPr>
                <a:solidFill>
                  <a:schemeClr val="tx1"/>
                </a:solidFill>
                <a:latin typeface="Arial" charset="0"/>
              </a:defRPr>
            </a:lvl2pPr>
            <a:lvl3pPr marL="1143457" indent="-228691" eaLnBrk="0" hangingPunct="0">
              <a:defRPr>
                <a:solidFill>
                  <a:schemeClr val="tx1"/>
                </a:solidFill>
                <a:latin typeface="Arial" charset="0"/>
              </a:defRPr>
            </a:lvl3pPr>
            <a:lvl4pPr marL="1600840" indent="-228691" eaLnBrk="0" hangingPunct="0">
              <a:defRPr>
                <a:solidFill>
                  <a:schemeClr val="tx1"/>
                </a:solidFill>
                <a:latin typeface="Arial" charset="0"/>
              </a:defRPr>
            </a:lvl4pPr>
            <a:lvl5pPr marL="2058223" indent="-228691" eaLnBrk="0" hangingPunct="0">
              <a:defRPr>
                <a:solidFill>
                  <a:schemeClr val="tx1"/>
                </a:solidFill>
                <a:latin typeface="Arial" charset="0"/>
              </a:defRPr>
            </a:lvl5pPr>
            <a:lvl6pPr marL="2515606" indent="-228691" eaLnBrk="0" fontAlgn="base" hangingPunct="0">
              <a:spcBef>
                <a:spcPct val="0"/>
              </a:spcBef>
              <a:spcAft>
                <a:spcPct val="0"/>
              </a:spcAft>
              <a:defRPr>
                <a:solidFill>
                  <a:schemeClr val="tx1"/>
                </a:solidFill>
                <a:latin typeface="Arial" charset="0"/>
              </a:defRPr>
            </a:lvl6pPr>
            <a:lvl7pPr marL="2972989" indent="-228691" eaLnBrk="0" fontAlgn="base" hangingPunct="0">
              <a:spcBef>
                <a:spcPct val="0"/>
              </a:spcBef>
              <a:spcAft>
                <a:spcPct val="0"/>
              </a:spcAft>
              <a:defRPr>
                <a:solidFill>
                  <a:schemeClr val="tx1"/>
                </a:solidFill>
                <a:latin typeface="Arial" charset="0"/>
              </a:defRPr>
            </a:lvl7pPr>
            <a:lvl8pPr marL="3430372" indent="-228691" eaLnBrk="0" fontAlgn="base" hangingPunct="0">
              <a:spcBef>
                <a:spcPct val="0"/>
              </a:spcBef>
              <a:spcAft>
                <a:spcPct val="0"/>
              </a:spcAft>
              <a:defRPr>
                <a:solidFill>
                  <a:schemeClr val="tx1"/>
                </a:solidFill>
                <a:latin typeface="Arial" charset="0"/>
              </a:defRPr>
            </a:lvl8pPr>
            <a:lvl9pPr marL="3887754" indent="-228691" eaLnBrk="0" fontAlgn="base" hangingPunct="0">
              <a:spcBef>
                <a:spcPct val="0"/>
              </a:spcBef>
              <a:spcAft>
                <a:spcPct val="0"/>
              </a:spcAft>
              <a:defRPr>
                <a:solidFill>
                  <a:schemeClr val="tx1"/>
                </a:solidFill>
                <a:latin typeface="Arial" charset="0"/>
              </a:defRPr>
            </a:lvl9pPr>
          </a:lstStyle>
          <a:p>
            <a:pPr eaLnBrk="1" hangingPunct="1"/>
            <a:fld id="{A5A6C395-1CE9-4FBC-BA06-7516A1F909E9}" type="slidenum">
              <a:rPr lang="en-GB" altLang="en-US" smtClean="0"/>
              <a:pPr eaLnBrk="1" hangingPunct="1"/>
              <a:t>9</a:t>
            </a:fld>
            <a:endParaRPr lang="en-GB"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lvl="0">
              <a:buClr>
                <a:srgbClr val="68BD49"/>
              </a:buClr>
            </a:pPr>
            <a:r>
              <a:rPr lang="en-GB" altLang="en-US" sz="1800" dirty="0" smtClean="0"/>
              <a:t>Over</a:t>
            </a:r>
            <a:r>
              <a:rPr lang="en-GB" altLang="en-US" sz="1800" baseline="0" dirty="0" smtClean="0"/>
              <a:t> view of reformed </a:t>
            </a:r>
            <a:r>
              <a:rPr lang="en-GB" altLang="en-US" sz="1800" baseline="0" dirty="0" err="1" smtClean="0"/>
              <a:t>quals</a:t>
            </a:r>
            <a:r>
              <a:rPr lang="en-GB" altLang="en-US" sz="1800" baseline="0" dirty="0" smtClean="0"/>
              <a:t> for 2015 first teach – 2017 awarding</a:t>
            </a:r>
          </a:p>
          <a:p>
            <a:pPr lvl="0">
              <a:buClr>
                <a:srgbClr val="68BD49"/>
              </a:buClr>
            </a:pPr>
            <a:endParaRPr lang="en-GB" altLang="en-US" sz="1800" dirty="0" smtClean="0"/>
          </a:p>
          <a:p>
            <a:pPr lvl="2">
              <a:buClr>
                <a:srgbClr val="68BD49"/>
              </a:buClr>
            </a:pPr>
            <a:r>
              <a:rPr lang="en-GB" altLang="en-US" sz="1800" dirty="0" smtClean="0"/>
              <a:t>English language, English literature, English language and literature </a:t>
            </a:r>
            <a:r>
              <a:rPr lang="en-GB" altLang="en-US" sz="1800" b="0" dirty="0" smtClean="0"/>
              <a:t>– exams count towards 80% of overall grade, 20% non-exam assessment</a:t>
            </a:r>
          </a:p>
          <a:p>
            <a:pPr marL="0" lvl="2" indent="0">
              <a:buClr>
                <a:srgbClr val="68BD49"/>
              </a:buClr>
              <a:buNone/>
            </a:pPr>
            <a:endParaRPr lang="en-GB" altLang="en-US" sz="1800" b="0" dirty="0" smtClean="0"/>
          </a:p>
          <a:p>
            <a:pPr lvl="2">
              <a:buClr>
                <a:srgbClr val="68BD49"/>
              </a:buClr>
            </a:pPr>
            <a:r>
              <a:rPr lang="en-GB" altLang="en-US" sz="1800" dirty="0" smtClean="0"/>
              <a:t>Biology, chemistry, physics </a:t>
            </a:r>
            <a:r>
              <a:rPr lang="en-GB" altLang="en-US" sz="1800" b="0" dirty="0" smtClean="0"/>
              <a:t>– exam only. Students must complete a separately reported assessment of their practical skills</a:t>
            </a:r>
          </a:p>
          <a:p>
            <a:pPr marL="0" lvl="2" indent="0">
              <a:buClr>
                <a:srgbClr val="68BD49"/>
              </a:buClr>
              <a:buNone/>
            </a:pPr>
            <a:endParaRPr lang="en-GB" altLang="en-US" sz="1800" b="0" dirty="0" smtClean="0"/>
          </a:p>
          <a:p>
            <a:pPr lvl="2">
              <a:buClr>
                <a:srgbClr val="68BD49"/>
              </a:buClr>
            </a:pPr>
            <a:r>
              <a:rPr lang="en-GB" altLang="en-US" sz="1800" dirty="0" smtClean="0"/>
              <a:t>Business, Economics, Psychology, Sociology </a:t>
            </a:r>
            <a:r>
              <a:rPr lang="en-GB" altLang="en-US" sz="1800" b="0" dirty="0" smtClean="0"/>
              <a:t>– exam only</a:t>
            </a:r>
          </a:p>
          <a:p>
            <a:pPr marL="0" lvl="2" indent="0">
              <a:buClr>
                <a:srgbClr val="68BD49"/>
              </a:buClr>
              <a:buNone/>
            </a:pPr>
            <a:endParaRPr lang="en-GB" altLang="en-US" sz="1800" b="0" dirty="0" smtClean="0"/>
          </a:p>
          <a:p>
            <a:pPr lvl="2">
              <a:buClr>
                <a:srgbClr val="68BD49"/>
              </a:buClr>
            </a:pPr>
            <a:r>
              <a:rPr lang="en-GB" altLang="en-US" sz="1800" dirty="0" smtClean="0"/>
              <a:t>Computer science </a:t>
            </a:r>
            <a:r>
              <a:rPr lang="en-GB" altLang="en-US" sz="1800" b="0" dirty="0" smtClean="0"/>
              <a:t>(formerly computing) – 80% exams, 20% non-exam assessment</a:t>
            </a:r>
          </a:p>
          <a:p>
            <a:pPr lvl="2">
              <a:buClr>
                <a:srgbClr val="68BD49"/>
              </a:buClr>
            </a:pPr>
            <a:endParaRPr lang="en-GB" altLang="en-US" sz="1800" dirty="0" smtClean="0"/>
          </a:p>
          <a:p>
            <a:pPr lvl="2">
              <a:buClr>
                <a:srgbClr val="68BD49"/>
              </a:buClr>
            </a:pPr>
            <a:r>
              <a:rPr lang="en-GB" altLang="en-US" sz="1800" dirty="0" smtClean="0"/>
              <a:t>History</a:t>
            </a:r>
            <a:r>
              <a:rPr lang="en-GB" altLang="en-US" sz="1800" b="0" dirty="0" smtClean="0"/>
              <a:t> – 80% exams, 20% non-exam assessment</a:t>
            </a:r>
          </a:p>
          <a:p>
            <a:pPr lvl="2">
              <a:buClr>
                <a:srgbClr val="68BD49"/>
              </a:buClr>
            </a:pPr>
            <a:endParaRPr lang="en-GB" altLang="en-US" sz="1800" b="0" dirty="0" smtClean="0"/>
          </a:p>
          <a:p>
            <a:pPr lvl="2">
              <a:buClr>
                <a:srgbClr val="68BD49"/>
              </a:buClr>
            </a:pPr>
            <a:r>
              <a:rPr lang="en-GB" altLang="en-US" sz="1800" dirty="0" smtClean="0"/>
              <a:t>Geography </a:t>
            </a:r>
            <a:r>
              <a:rPr lang="en-GB" altLang="en-US" sz="1800" b="0" dirty="0" smtClean="0"/>
              <a:t>– 80% exams, 20% non-exam assessment</a:t>
            </a:r>
          </a:p>
          <a:p>
            <a:pPr marL="0" lvl="2" indent="0">
              <a:buClr>
                <a:srgbClr val="68BD49"/>
              </a:buClr>
              <a:buNone/>
            </a:pPr>
            <a:endParaRPr lang="en-GB" altLang="en-US" sz="1800" b="0" dirty="0" smtClean="0"/>
          </a:p>
          <a:p>
            <a:pPr lvl="2">
              <a:buClr>
                <a:srgbClr val="68BD49"/>
              </a:buClr>
            </a:pPr>
            <a:r>
              <a:rPr lang="en-GB" altLang="en-US" sz="1800" dirty="0" smtClean="0"/>
              <a:t>Art and design </a:t>
            </a:r>
            <a:r>
              <a:rPr lang="en-GB" altLang="en-US" sz="1800" b="0" dirty="0" smtClean="0"/>
              <a:t>– 100% non-exam assessment (40% allocated to tasks set by exam boards and completed in a specific time)</a:t>
            </a:r>
          </a:p>
          <a:p>
            <a:pPr lvl="2">
              <a:buClr>
                <a:srgbClr val="68BD49"/>
              </a:buClr>
            </a:pPr>
            <a:endParaRPr lang="en-GB" altLang="en-US" sz="1800" b="0" dirty="0" smtClean="0"/>
          </a:p>
          <a:p>
            <a:pPr eaLnBrk="1" hangingPunct="1"/>
            <a:endParaRPr lang="en-US" altLang="en-US" dirty="0" smtClean="0"/>
          </a:p>
        </p:txBody>
      </p:sp>
    </p:spTree>
    <p:extLst>
      <p:ext uri="{BB962C8B-B14F-4D97-AF65-F5344CB8AC3E}">
        <p14:creationId xmlns:p14="http://schemas.microsoft.com/office/powerpoint/2010/main" val="2173004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FA7DDC9-70FD-4A2C-B20C-E6F4E4D64C95}" type="slidenum">
              <a:rPr lang="en-GB" smtClean="0"/>
              <a:pPr>
                <a:defRPr/>
              </a:pPr>
              <a:t>10</a:t>
            </a:fld>
            <a:endParaRPr lang="en-GB"/>
          </a:p>
        </p:txBody>
      </p:sp>
    </p:spTree>
    <p:extLst>
      <p:ext uri="{BB962C8B-B14F-4D97-AF65-F5344CB8AC3E}">
        <p14:creationId xmlns:p14="http://schemas.microsoft.com/office/powerpoint/2010/main" val="4184920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68BD49"/>
              </a:buClr>
            </a:pPr>
            <a:r>
              <a:rPr lang="en-GB" altLang="en-US" sz="1800" dirty="0" smtClean="0"/>
              <a:t>A level science – assessment of practical skills</a:t>
            </a:r>
          </a:p>
          <a:p>
            <a:pPr marL="742950" lvl="1" indent="-285750">
              <a:buClr>
                <a:srgbClr val="68BD49"/>
              </a:buClr>
              <a:buFont typeface="Arial" panose="020B0604020202020204" pitchFamily="34" charset="0"/>
              <a:buChar char="•"/>
            </a:pPr>
            <a:r>
              <a:rPr lang="en-GB" altLang="en-US" sz="1800" dirty="0" smtClean="0"/>
              <a:t>students undertake at least 12 practical activities (not experiments as it says on the slide) in order to develop and demonstrate their competency</a:t>
            </a:r>
            <a:r>
              <a:rPr lang="en-GB" altLang="en-US" sz="1800" baseline="0" dirty="0" smtClean="0"/>
              <a:t> in </a:t>
            </a:r>
            <a:r>
              <a:rPr lang="en-GB" altLang="en-US" sz="1800" dirty="0" smtClean="0"/>
              <a:t>practical skills</a:t>
            </a:r>
          </a:p>
          <a:p>
            <a:pPr marL="742950" lvl="1" indent="-285750">
              <a:buClr>
                <a:srgbClr val="68BD49"/>
              </a:buClr>
              <a:buFont typeface="Arial" panose="020B0604020202020204" pitchFamily="34" charset="0"/>
              <a:buChar char="•"/>
            </a:pPr>
            <a:endParaRPr lang="en-GB" altLang="en-US" sz="1800" dirty="0" smtClean="0"/>
          </a:p>
          <a:p>
            <a:pPr marL="742950" lvl="1" indent="-285750">
              <a:buClr>
                <a:srgbClr val="68BD49"/>
              </a:buClr>
              <a:buFont typeface="Arial" panose="020B0604020202020204" pitchFamily="34" charset="0"/>
              <a:buChar char="•"/>
            </a:pPr>
            <a:r>
              <a:rPr lang="en-GB" altLang="en-US" sz="1800" dirty="0" smtClean="0"/>
              <a:t>students will get a separate pass/fail grade for practical skills - reported separately from their main grade</a:t>
            </a:r>
          </a:p>
          <a:p>
            <a:pPr marL="742950" lvl="1" indent="-285750">
              <a:buClr>
                <a:srgbClr val="68BD49"/>
              </a:buClr>
              <a:buFont typeface="Arial" panose="020B0604020202020204" pitchFamily="34" charset="0"/>
              <a:buChar char="•"/>
            </a:pPr>
            <a:endParaRPr lang="en-GB" altLang="en-US" sz="1800" dirty="0" smtClean="0"/>
          </a:p>
          <a:p>
            <a:pPr marL="742950" lvl="1" indent="-285750">
              <a:buClr>
                <a:srgbClr val="68BD49"/>
              </a:buClr>
              <a:buFont typeface="Arial" panose="020B0604020202020204" pitchFamily="34" charset="0"/>
              <a:buChar char="•"/>
            </a:pPr>
            <a:r>
              <a:rPr lang="en-GB" altLang="en-US" sz="1800" dirty="0" smtClean="0"/>
              <a:t>require schools to provide AOs with an annual statement confirming that those schools have taken reasonable steps to secure that students have undertaken at least 12 practical activities, and have made a contemporaneous record of their work.</a:t>
            </a:r>
          </a:p>
          <a:p>
            <a:pPr marL="742950" lvl="1" indent="-285750">
              <a:buClr>
                <a:srgbClr val="68BD49"/>
              </a:buClr>
              <a:buFont typeface="Arial" panose="020B0604020202020204" pitchFamily="34" charset="0"/>
              <a:buChar char="•"/>
            </a:pPr>
            <a:endParaRPr lang="en-GB" altLang="en-US" sz="1800" dirty="0" smtClean="0"/>
          </a:p>
          <a:p>
            <a:pPr marL="742950" lvl="1" indent="-285750">
              <a:buClr>
                <a:srgbClr val="68BD49"/>
              </a:buClr>
              <a:buFont typeface="Arial" panose="020B0604020202020204" pitchFamily="34" charset="0"/>
              <a:buChar char="•"/>
            </a:pPr>
            <a:r>
              <a:rPr lang="en-GB" altLang="en-US" sz="1800" dirty="0" smtClean="0"/>
              <a:t>exam boards will monitor centres to check how schools provide their students with opportunities to take the practical science assessments and how they assess them.</a:t>
            </a:r>
          </a:p>
          <a:p>
            <a:pPr marL="742950" lvl="1" indent="-285750">
              <a:buClr>
                <a:srgbClr val="68BD49"/>
              </a:buClr>
              <a:buFont typeface="Arial" panose="020B0604020202020204" pitchFamily="34" charset="0"/>
              <a:buChar char="•"/>
            </a:pPr>
            <a:r>
              <a:rPr lang="en-GB" altLang="en-US" sz="1800" dirty="0" smtClean="0"/>
              <a:t>Visits to centres already underway – joint operation across exam boards; visits </a:t>
            </a:r>
            <a:r>
              <a:rPr lang="en-GB" altLang="en-US" sz="1800" smtClean="0"/>
              <a:t>at elast </a:t>
            </a:r>
            <a:r>
              <a:rPr lang="en-GB" altLang="en-US" sz="1800" dirty="0" smtClean="0"/>
              <a:t>every 2 years so all centres will be visited in the first 2</a:t>
            </a:r>
            <a:r>
              <a:rPr lang="en-GB" altLang="en-US" sz="1800" baseline="0" dirty="0" smtClean="0"/>
              <a:t> years of their course</a:t>
            </a:r>
            <a:endParaRPr lang="en-GB" altLang="en-US" sz="1800" dirty="0" smtClean="0"/>
          </a:p>
          <a:p>
            <a:pPr marL="742950" lvl="1" indent="-285750">
              <a:buClr>
                <a:srgbClr val="68BD49"/>
              </a:buClr>
              <a:buFont typeface="Arial" panose="020B0604020202020204" pitchFamily="34" charset="0"/>
              <a:buChar char="•"/>
            </a:pPr>
            <a:endParaRPr lang="en-GB" altLang="en-US" sz="1800" dirty="0" smtClean="0"/>
          </a:p>
          <a:p>
            <a:pPr marL="742950" lvl="1" indent="-285750">
              <a:buClr>
                <a:srgbClr val="68BD49"/>
              </a:buClr>
              <a:buFont typeface="Arial" panose="020B0604020202020204" pitchFamily="34" charset="0"/>
              <a:buChar char="•"/>
            </a:pPr>
            <a:endParaRPr lang="en-GB" altLang="en-US" sz="1800" dirty="0" smtClean="0"/>
          </a:p>
          <a:p>
            <a:pPr marL="742950" lvl="1" indent="-285750">
              <a:buClr>
                <a:srgbClr val="68BD49"/>
              </a:buClr>
              <a:buFont typeface="Arial" panose="020B0604020202020204" pitchFamily="34" charset="0"/>
              <a:buChar char="•"/>
            </a:pPr>
            <a:r>
              <a:rPr lang="en-GB" altLang="en-US" sz="1800" dirty="0" smtClean="0"/>
              <a:t>Differentiation</a:t>
            </a:r>
          </a:p>
          <a:p>
            <a:pPr marL="742950" lvl="1" indent="-285750">
              <a:buClr>
                <a:srgbClr val="68BD49"/>
              </a:buClr>
              <a:buFont typeface="Arial" panose="020B0604020202020204" pitchFamily="34" charset="0"/>
              <a:buChar char="•"/>
            </a:pPr>
            <a:r>
              <a:rPr lang="en-GB" altLang="en-US" sz="1800" dirty="0" smtClean="0"/>
              <a:t>Impact</a:t>
            </a:r>
            <a:r>
              <a:rPr lang="en-GB" altLang="en-US" sz="1800" baseline="0" dirty="0" smtClean="0"/>
              <a:t> on teaching – learning (indirect assessment)</a:t>
            </a:r>
          </a:p>
          <a:p>
            <a:pPr marL="742950" lvl="1" indent="-285750">
              <a:buClr>
                <a:srgbClr val="68BD49"/>
              </a:buClr>
              <a:buFont typeface="Arial" panose="020B0604020202020204" pitchFamily="34" charset="0"/>
              <a:buChar char="•"/>
            </a:pPr>
            <a:r>
              <a:rPr lang="en-GB" altLang="en-US" sz="1800" baseline="0" dirty="0" smtClean="0"/>
              <a:t>Outcomes not matched by HE experience</a:t>
            </a:r>
          </a:p>
          <a:p>
            <a:pPr marL="742950" marR="0" lvl="1" indent="-285750" algn="l" defTabSz="914400" rtl="0" eaLnBrk="0" fontAlgn="base" latinLnBrk="0" hangingPunct="0">
              <a:lnSpc>
                <a:spcPct val="100000"/>
              </a:lnSpc>
              <a:spcBef>
                <a:spcPct val="30000"/>
              </a:spcBef>
              <a:spcAft>
                <a:spcPct val="0"/>
              </a:spcAft>
              <a:buClr>
                <a:srgbClr val="68BD49"/>
              </a:buClr>
              <a:buSzTx/>
              <a:buFont typeface="Arial" panose="020B0604020202020204" pitchFamily="34" charset="0"/>
              <a:buChar char="•"/>
              <a:tabLst/>
              <a:defRPr/>
            </a:pPr>
            <a:r>
              <a:rPr lang="en-GB" altLang="en-US" sz="1800" dirty="0" smtClean="0"/>
              <a:t>Criteria</a:t>
            </a:r>
            <a:r>
              <a:rPr lang="en-GB" altLang="en-US" sz="1800" baseline="0" dirty="0" smtClean="0"/>
              <a:t> written in texts of competency; available on website; had input from a range of stakeholders; trialled. </a:t>
            </a:r>
            <a:endParaRPr lang="en-GB" altLang="en-US" sz="1800" dirty="0" smtClean="0"/>
          </a:p>
          <a:p>
            <a:pPr marL="742950" lvl="1" indent="-285750">
              <a:buClr>
                <a:srgbClr val="68BD49"/>
              </a:buClr>
              <a:buFont typeface="Arial" panose="020B0604020202020204" pitchFamily="34" charset="0"/>
              <a:buChar char="•"/>
            </a:pPr>
            <a:endParaRPr lang="en-GB" altLang="en-US" sz="1800" baseline="0" dirty="0" smtClean="0"/>
          </a:p>
          <a:p>
            <a:pPr marL="742950" lvl="1" indent="-285750">
              <a:buClr>
                <a:srgbClr val="68BD49"/>
              </a:buClr>
              <a:buFont typeface="Arial" panose="020B0604020202020204" pitchFamily="34" charset="0"/>
              <a:buChar char="•"/>
            </a:pPr>
            <a:endParaRPr lang="en-GB" altLang="en-US" sz="1800" dirty="0" smtClean="0"/>
          </a:p>
          <a:p>
            <a:endParaRPr lang="en-GB" dirty="0"/>
          </a:p>
        </p:txBody>
      </p:sp>
      <p:sp>
        <p:nvSpPr>
          <p:cNvPr id="4" name="Slide Number Placeholder 3"/>
          <p:cNvSpPr>
            <a:spLocks noGrp="1"/>
          </p:cNvSpPr>
          <p:nvPr>
            <p:ph type="sldNum" sz="quarter" idx="10"/>
          </p:nvPr>
        </p:nvSpPr>
        <p:spPr/>
        <p:txBody>
          <a:bodyPr/>
          <a:lstStyle/>
          <a:p>
            <a:pPr>
              <a:defRPr/>
            </a:pPr>
            <a:fld id="{9FA7DDC9-70FD-4A2C-B20C-E6F4E4D64C95}" type="slidenum">
              <a:rPr lang="en-GB" smtClean="0"/>
              <a:pPr>
                <a:defRPr/>
              </a:pPr>
              <a:t>11</a:t>
            </a:fld>
            <a:endParaRPr lang="en-GB"/>
          </a:p>
        </p:txBody>
      </p:sp>
    </p:spTree>
    <p:extLst>
      <p:ext uri="{BB962C8B-B14F-4D97-AF65-F5344CB8AC3E}">
        <p14:creationId xmlns:p14="http://schemas.microsoft.com/office/powerpoint/2010/main" val="1313946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desig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12290" name="Rectangle 2"/>
          <p:cNvSpPr>
            <a:spLocks noGrp="1" noChangeArrowheads="1"/>
          </p:cNvSpPr>
          <p:nvPr>
            <p:ph type="ctrTitle" hasCustomPrompt="1"/>
          </p:nvPr>
        </p:nvSpPr>
        <p:spPr>
          <a:xfrm>
            <a:off x="622300" y="3645024"/>
            <a:ext cx="10363200" cy="503237"/>
          </a:xfrm>
        </p:spPr>
        <p:txBody>
          <a:bodyPr/>
          <a:lstStyle>
            <a:lvl1pPr>
              <a:defRPr sz="3600" baseline="0">
                <a:solidFill>
                  <a:schemeClr val="bg1"/>
                </a:solidFill>
              </a:defRPr>
            </a:lvl1pPr>
          </a:lstStyle>
          <a:p>
            <a:pPr lvl="0"/>
            <a:r>
              <a:rPr lang="en-GB" noProof="0" dirty="0" smtClean="0"/>
              <a:t>Title slide – design 1</a:t>
            </a:r>
          </a:p>
        </p:txBody>
      </p:sp>
      <p:sp>
        <p:nvSpPr>
          <p:cNvPr id="7" name="Rectangle 3"/>
          <p:cNvSpPr>
            <a:spLocks noGrp="1" noChangeArrowheads="1"/>
          </p:cNvSpPr>
          <p:nvPr>
            <p:ph type="subTitle" idx="1" hasCustomPrompt="1"/>
          </p:nvPr>
        </p:nvSpPr>
        <p:spPr>
          <a:xfrm>
            <a:off x="622300" y="4509120"/>
            <a:ext cx="8534400" cy="1008112"/>
          </a:xfrm>
        </p:spPr>
        <p:txBody>
          <a:bodyPr/>
          <a:lstStyle>
            <a:lvl1pPr>
              <a:spcBef>
                <a:spcPct val="0"/>
              </a:spcBef>
              <a:spcAft>
                <a:spcPct val="0"/>
              </a:spcAft>
              <a:defRPr sz="2800" b="0">
                <a:solidFill>
                  <a:schemeClr val="bg1"/>
                </a:solidFill>
              </a:defRPr>
            </a:lvl1pPr>
          </a:lstStyle>
          <a:p>
            <a:pPr lvl="0"/>
            <a:r>
              <a:rPr lang="en-GB" noProof="0" dirty="0" smtClean="0"/>
              <a:t>Name</a:t>
            </a:r>
            <a:br>
              <a:rPr lang="en-GB" noProof="0" dirty="0" smtClean="0"/>
            </a:br>
            <a:r>
              <a:rPr lang="en-GB" noProof="0" dirty="0" smtClean="0"/>
              <a:t>Date</a:t>
            </a:r>
          </a:p>
        </p:txBody>
      </p:sp>
    </p:spTree>
    <p:extLst>
      <p:ext uri="{BB962C8B-B14F-4D97-AF65-F5344CB8AC3E}">
        <p14:creationId xmlns:p14="http://schemas.microsoft.com/office/powerpoint/2010/main" val="12559678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400" b="1"/>
            </a:lvl1pPr>
          </a:lstStyle>
          <a:p>
            <a:r>
              <a:rPr lang="en-US" dirty="0" smtClean="0"/>
              <a:t>Click to edit Master title style</a:t>
            </a:r>
            <a:endParaRPr lang="en-GB" dirty="0"/>
          </a:p>
        </p:txBody>
      </p:sp>
      <p:sp>
        <p:nvSpPr>
          <p:cNvPr id="3" name="Content Placeholder 2"/>
          <p:cNvSpPr>
            <a:spLocks noGrp="1"/>
          </p:cNvSpPr>
          <p:nvPr>
            <p:ph idx="1"/>
          </p:nvPr>
        </p:nvSpPr>
        <p:spPr>
          <a:xfrm>
            <a:off x="4766733" y="273057"/>
            <a:ext cx="6815667" cy="5853113"/>
          </a:xfrm>
        </p:spPr>
        <p:txBody>
          <a:bodyPr/>
          <a:lstStyle>
            <a:lvl1pPr marL="313200" indent="-313200">
              <a:buFont typeface="Arial" panose="020B0604020202020204" pitchFamily="34" charset="0"/>
              <a:buChar char="■"/>
              <a:defRPr sz="2200"/>
            </a:lvl1pPr>
            <a:lvl2pPr marL="626400" indent="-302400">
              <a:buFont typeface="Arial" panose="020B0604020202020204" pitchFamily="34" charset="0"/>
              <a:buChar char="□"/>
              <a:defRPr sz="2200"/>
            </a:lvl2pPr>
            <a:lvl3pPr marL="892800" indent="-2556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609606" y="1435104"/>
            <a:ext cx="4011084" cy="4691063"/>
          </a:xfrm>
        </p:spPr>
        <p:txBody>
          <a:bodyPr/>
          <a:lstStyle>
            <a:lvl1pPr marL="0" indent="0">
              <a:buNone/>
              <a:defRPr sz="20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28930146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4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20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22163552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desig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98"/>
            <a:ext cx="12192000" cy="6864096"/>
          </a:xfrm>
          <a:prstGeom prst="rect">
            <a:avLst/>
          </a:prstGeom>
        </p:spPr>
      </p:pic>
      <p:sp>
        <p:nvSpPr>
          <p:cNvPr id="12290" name="Rectangle 2"/>
          <p:cNvSpPr>
            <a:spLocks noGrp="1" noChangeArrowheads="1"/>
          </p:cNvSpPr>
          <p:nvPr>
            <p:ph type="ctrTitle" hasCustomPrompt="1"/>
          </p:nvPr>
        </p:nvSpPr>
        <p:spPr>
          <a:xfrm>
            <a:off x="632479" y="2251883"/>
            <a:ext cx="10363200" cy="503237"/>
          </a:xfrm>
        </p:spPr>
        <p:txBody>
          <a:bodyPr/>
          <a:lstStyle>
            <a:lvl1pPr>
              <a:defRPr sz="3600" baseline="0">
                <a:solidFill>
                  <a:srgbClr val="83B81A"/>
                </a:solidFill>
              </a:defRPr>
            </a:lvl1pPr>
          </a:lstStyle>
          <a:p>
            <a:pPr lvl="0"/>
            <a:r>
              <a:rPr lang="en-GB" noProof="0" dirty="0" smtClean="0"/>
              <a:t>Title slide – design 2</a:t>
            </a:r>
          </a:p>
        </p:txBody>
      </p:sp>
      <p:sp>
        <p:nvSpPr>
          <p:cNvPr id="7" name="Rectangle 3"/>
          <p:cNvSpPr>
            <a:spLocks noGrp="1" noChangeArrowheads="1"/>
          </p:cNvSpPr>
          <p:nvPr>
            <p:ph type="subTitle" idx="1" hasCustomPrompt="1"/>
          </p:nvPr>
        </p:nvSpPr>
        <p:spPr>
          <a:xfrm>
            <a:off x="632479" y="3121608"/>
            <a:ext cx="8534400" cy="1027472"/>
          </a:xfrm>
        </p:spPr>
        <p:txBody>
          <a:bodyPr/>
          <a:lstStyle>
            <a:lvl1pPr>
              <a:spcBef>
                <a:spcPct val="0"/>
              </a:spcBef>
              <a:spcAft>
                <a:spcPct val="0"/>
              </a:spcAft>
              <a:defRPr sz="2800" b="0">
                <a:solidFill>
                  <a:srgbClr val="83B81A"/>
                </a:solidFill>
              </a:defRPr>
            </a:lvl1pPr>
          </a:lstStyle>
          <a:p>
            <a:pPr lvl="0"/>
            <a:r>
              <a:rPr lang="en-GB" noProof="0" dirty="0" smtClean="0"/>
              <a:t>Name</a:t>
            </a:r>
            <a:br>
              <a:rPr lang="en-GB" noProof="0" dirty="0" smtClean="0"/>
            </a:br>
            <a:r>
              <a:rPr lang="en-GB" noProof="0" dirty="0" smtClean="0"/>
              <a:t>Date</a:t>
            </a:r>
          </a:p>
        </p:txBody>
      </p:sp>
    </p:spTree>
    <p:extLst>
      <p:ext uri="{BB962C8B-B14F-4D97-AF65-F5344CB8AC3E}">
        <p14:creationId xmlns:p14="http://schemas.microsoft.com/office/powerpoint/2010/main" val="34921355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design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04" y="0"/>
            <a:ext cx="12173396" cy="6853622"/>
          </a:xfrm>
          <a:prstGeom prst="rect">
            <a:avLst/>
          </a:prstGeom>
        </p:spPr>
      </p:pic>
      <p:sp>
        <p:nvSpPr>
          <p:cNvPr id="12290" name="Rectangle 2"/>
          <p:cNvSpPr>
            <a:spLocks noGrp="1" noChangeArrowheads="1"/>
          </p:cNvSpPr>
          <p:nvPr>
            <p:ph type="ctrTitle" hasCustomPrompt="1"/>
          </p:nvPr>
        </p:nvSpPr>
        <p:spPr>
          <a:xfrm>
            <a:off x="6528048" y="2420888"/>
            <a:ext cx="5184576" cy="1800200"/>
          </a:xfrm>
        </p:spPr>
        <p:txBody>
          <a:bodyPr/>
          <a:lstStyle>
            <a:lvl1pPr>
              <a:defRPr sz="3600">
                <a:solidFill>
                  <a:srgbClr val="83B81A"/>
                </a:solidFill>
              </a:defRPr>
            </a:lvl1pPr>
          </a:lstStyle>
          <a:p>
            <a:pPr lvl="0"/>
            <a:r>
              <a:rPr lang="en-GB" noProof="0" dirty="0" smtClean="0"/>
              <a:t>Title slide – design 3</a:t>
            </a:r>
          </a:p>
        </p:txBody>
      </p:sp>
      <p:sp>
        <p:nvSpPr>
          <p:cNvPr id="12291" name="Rectangle 3"/>
          <p:cNvSpPr>
            <a:spLocks noGrp="1" noChangeArrowheads="1"/>
          </p:cNvSpPr>
          <p:nvPr>
            <p:ph type="subTitle" idx="1" hasCustomPrompt="1"/>
          </p:nvPr>
        </p:nvSpPr>
        <p:spPr>
          <a:xfrm>
            <a:off x="6528048" y="4509120"/>
            <a:ext cx="5184576" cy="1368152"/>
          </a:xfrm>
        </p:spPr>
        <p:txBody>
          <a:bodyPr/>
          <a:lstStyle>
            <a:lvl1pPr marL="0" indent="0">
              <a:spcBef>
                <a:spcPct val="0"/>
              </a:spcBef>
              <a:spcAft>
                <a:spcPct val="0"/>
              </a:spcAft>
              <a:defRPr sz="2800" b="0">
                <a:solidFill>
                  <a:srgbClr val="83B81A"/>
                </a:solidFill>
              </a:defRPr>
            </a:lvl1pPr>
          </a:lstStyle>
          <a:p>
            <a:pPr lvl="0"/>
            <a:r>
              <a:rPr lang="en-GB" noProof="0" dirty="0" smtClean="0"/>
              <a:t>Name</a:t>
            </a:r>
            <a:br>
              <a:rPr lang="en-GB" noProof="0" dirty="0" smtClean="0"/>
            </a:br>
            <a:r>
              <a:rPr lang="en-GB" noProof="0" dirty="0" smtClean="0"/>
              <a:t>Date</a:t>
            </a:r>
          </a:p>
        </p:txBody>
      </p:sp>
    </p:spTree>
    <p:extLst>
      <p:ext uri="{BB962C8B-B14F-4D97-AF65-F5344CB8AC3E}">
        <p14:creationId xmlns:p14="http://schemas.microsoft.com/office/powerpoint/2010/main" val="3993075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sic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marL="313200" indent="-313200">
              <a:buFont typeface="Arial" panose="020B0604020202020204" pitchFamily="34" charset="0"/>
              <a:buChar char="■"/>
              <a:defRPr sz="2400"/>
            </a:lvl1pPr>
            <a:lvl2pPr marL="625475" indent="-301625">
              <a:buFont typeface="Arial" panose="020B0604020202020204" pitchFamily="34" charset="0"/>
              <a:buChar char="□"/>
              <a:defRPr sz="2200"/>
            </a:lvl2pPr>
            <a:lvl3pPr marL="893763" indent="-247650">
              <a:buFont typeface="Arial" panose="020B0604020202020204" pitchFamily="34" charset="0"/>
              <a:buChar char="▪"/>
              <a:defRPr sz="2000"/>
            </a:lvl3pPr>
            <a:lvl4pPr marL="1257300" indent="-255588">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a:p>
            <a:pPr lvl="0"/>
            <a:endParaRPr lang="en-GB" dirty="0"/>
          </a:p>
        </p:txBody>
      </p:sp>
    </p:spTree>
    <p:extLst>
      <p:ext uri="{BB962C8B-B14F-4D97-AF65-F5344CB8AC3E}">
        <p14:creationId xmlns:p14="http://schemas.microsoft.com/office/powerpoint/2010/main" val="19755591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lstStyle>
            <a:lvl1pPr algn="l">
              <a:defRPr sz="3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smtClean="0"/>
              <a:t>Click to edit Master text styles</a:t>
            </a:r>
          </a:p>
        </p:txBody>
      </p:sp>
    </p:spTree>
    <p:extLst>
      <p:ext uri="{BB962C8B-B14F-4D97-AF65-F5344CB8AC3E}">
        <p14:creationId xmlns:p14="http://schemas.microsoft.com/office/powerpoint/2010/main" val="11595067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an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hasCustomPrompt="1"/>
          </p:nvPr>
        </p:nvSpPr>
        <p:spPr>
          <a:xfrm>
            <a:off x="622300" y="1438282"/>
            <a:ext cx="5384800" cy="4498975"/>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484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5588" indent="-255588">
              <a:buClr>
                <a:schemeClr val="tx2"/>
              </a:buClr>
              <a:buFont typeface="Arial" panose="020B0604020202020204" pitchFamily="34" charset="0"/>
              <a:buChar char="›"/>
              <a:defRPr sz="1800"/>
            </a:lvl5pPr>
            <a:lvl6pPr>
              <a:defRPr sz="1350"/>
            </a:lvl6pPr>
            <a:lvl7pPr>
              <a:defRPr sz="1350"/>
            </a:lvl7pPr>
            <a:lvl8pPr>
              <a:defRPr sz="1350"/>
            </a:lvl8pPr>
            <a:lvl9pPr>
              <a:defRPr sz="1350"/>
            </a:lvl9pPr>
          </a:lstStyle>
          <a:p>
            <a:pPr lvl="0"/>
            <a:r>
              <a:rPr lang="en-US" dirty="0" smtClean="0"/>
              <a:t>Click to add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4" name="Content Placeholder 3"/>
          <p:cNvSpPr>
            <a:spLocks noGrp="1"/>
          </p:cNvSpPr>
          <p:nvPr>
            <p:ph sz="half" idx="2"/>
          </p:nvPr>
        </p:nvSpPr>
        <p:spPr>
          <a:xfrm>
            <a:off x="6210300" y="1438282"/>
            <a:ext cx="5384800" cy="4498975"/>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48400">
              <a:buFont typeface="Arial" panose="020B0604020202020204" pitchFamily="34" charset="0"/>
              <a:buChar char="▪"/>
              <a:defRPr sz="2000"/>
            </a:lvl3pPr>
            <a:lvl4pPr marL="1163638" indent="-255588">
              <a:buClr>
                <a:schemeClr val="tx2"/>
              </a:buClr>
              <a:buFont typeface="Arial" panose="020B0604020202020204" pitchFamily="34" charset="0"/>
              <a:buChar char="▫"/>
              <a:defRPr sz="1800"/>
            </a:lvl4pPr>
            <a:lvl5pPr marL="1431925" indent="-255588">
              <a:buClr>
                <a:schemeClr val="tx2"/>
              </a:buClr>
              <a:buFont typeface="Arial" panose="020B0604020202020204" pitchFamily="34" charset="0"/>
              <a:buChar char="›"/>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513410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hasCustomPrompt="1"/>
          </p:nvPr>
        </p:nvSpPr>
        <p:spPr>
          <a:xfrm>
            <a:off x="609600" y="2174875"/>
            <a:ext cx="5386917" cy="3951288"/>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556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vl6pPr>
              <a:defRPr sz="1200"/>
            </a:lvl6pPr>
            <a:lvl7pPr>
              <a:defRPr sz="1200"/>
            </a:lvl7pPr>
            <a:lvl8pPr>
              <a:defRPr sz="1200"/>
            </a:lvl8pPr>
            <a:lvl9pPr>
              <a:defRPr sz="1200"/>
            </a:lvl9pPr>
          </a:lstStyle>
          <a:p>
            <a:pPr lvl="0"/>
            <a:r>
              <a:rPr lang="en-US" dirty="0" smtClean="0"/>
              <a:t>Click to add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556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099388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2938832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4290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5123" name="Rectangle 2"/>
          <p:cNvSpPr>
            <a:spLocks noGrp="1" noChangeArrowheads="1"/>
          </p:cNvSpPr>
          <p:nvPr>
            <p:ph type="title"/>
          </p:nvPr>
        </p:nvSpPr>
        <p:spPr bwMode="auto">
          <a:xfrm>
            <a:off x="622306" y="404818"/>
            <a:ext cx="846243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p>
            <a:pPr lvl="0"/>
            <a:r>
              <a:rPr lang="en-GB" altLang="en-US" dirty="0" smtClean="0"/>
              <a:t>Click to edit Master title style</a:t>
            </a:r>
          </a:p>
        </p:txBody>
      </p:sp>
      <p:sp>
        <p:nvSpPr>
          <p:cNvPr id="5124" name="Rectangle 3"/>
          <p:cNvSpPr>
            <a:spLocks noGrp="1" noChangeArrowheads="1"/>
          </p:cNvSpPr>
          <p:nvPr>
            <p:ph type="body" idx="1"/>
          </p:nvPr>
        </p:nvSpPr>
        <p:spPr bwMode="auto">
          <a:xfrm>
            <a:off x="622300" y="1438282"/>
            <a:ext cx="1097280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Tree>
    <p:extLst>
      <p:ext uri="{BB962C8B-B14F-4D97-AF65-F5344CB8AC3E}">
        <p14:creationId xmlns:p14="http://schemas.microsoft.com/office/powerpoint/2010/main" val="1937863073"/>
      </p:ext>
    </p:extLst>
  </p:cSld>
  <p:clrMap bg1="lt1" tx1="dk1" bg2="lt2" tx2="dk2" accent1="accent1" accent2="accent2" accent3="accent3" accent4="accent4" accent5="accent5" accent6="accent6" hlink="hlink" folHlink="folHlink"/>
  <p:sldLayoutIdLst>
    <p:sldLayoutId id="2147483903" r:id="rId1"/>
    <p:sldLayoutId id="2147483914" r:id="rId2"/>
    <p:sldLayoutId id="2147483904"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83B81A"/>
          </a:solidFill>
          <a:latin typeface="+mj-lt"/>
          <a:ea typeface="+mj-ea"/>
          <a:cs typeface="+mj-cs"/>
        </a:defRPr>
      </a:lvl1pPr>
      <a:lvl2pPr algn="l" rtl="0" eaLnBrk="0" fontAlgn="base" hangingPunct="0">
        <a:spcBef>
          <a:spcPct val="0"/>
        </a:spcBef>
        <a:spcAft>
          <a:spcPct val="0"/>
        </a:spcAft>
        <a:defRPr sz="1800" b="1">
          <a:solidFill>
            <a:schemeClr val="tx2"/>
          </a:solidFill>
          <a:latin typeface="Arial" charset="0"/>
        </a:defRPr>
      </a:lvl2pPr>
      <a:lvl3pPr algn="l" rtl="0" eaLnBrk="0" fontAlgn="base" hangingPunct="0">
        <a:spcBef>
          <a:spcPct val="0"/>
        </a:spcBef>
        <a:spcAft>
          <a:spcPct val="0"/>
        </a:spcAft>
        <a:defRPr sz="1800" b="1">
          <a:solidFill>
            <a:schemeClr val="tx2"/>
          </a:solidFill>
          <a:latin typeface="Arial" charset="0"/>
        </a:defRPr>
      </a:lvl3pPr>
      <a:lvl4pPr algn="l" rtl="0" eaLnBrk="0" fontAlgn="base" hangingPunct="0">
        <a:spcBef>
          <a:spcPct val="0"/>
        </a:spcBef>
        <a:spcAft>
          <a:spcPct val="0"/>
        </a:spcAft>
        <a:defRPr sz="1800" b="1">
          <a:solidFill>
            <a:schemeClr val="tx2"/>
          </a:solidFill>
          <a:latin typeface="Arial" charset="0"/>
        </a:defRPr>
      </a:lvl4pPr>
      <a:lvl5pPr algn="l" rtl="0" eaLnBrk="0" fontAlgn="base" hangingPunct="0">
        <a:spcBef>
          <a:spcPct val="0"/>
        </a:spcBef>
        <a:spcAft>
          <a:spcPct val="0"/>
        </a:spcAft>
        <a:defRPr sz="1800" b="1">
          <a:solidFill>
            <a:schemeClr val="tx2"/>
          </a:solidFill>
          <a:latin typeface="Arial" charset="0"/>
        </a:defRPr>
      </a:lvl5pPr>
      <a:lvl6pPr marL="342900" algn="l" rtl="0" fontAlgn="base">
        <a:spcBef>
          <a:spcPct val="0"/>
        </a:spcBef>
        <a:spcAft>
          <a:spcPct val="0"/>
        </a:spcAft>
        <a:defRPr sz="1800" b="1">
          <a:solidFill>
            <a:schemeClr val="tx2"/>
          </a:solidFill>
          <a:latin typeface="Arial" charset="0"/>
        </a:defRPr>
      </a:lvl6pPr>
      <a:lvl7pPr marL="685800" algn="l" rtl="0" fontAlgn="base">
        <a:spcBef>
          <a:spcPct val="0"/>
        </a:spcBef>
        <a:spcAft>
          <a:spcPct val="0"/>
        </a:spcAft>
        <a:defRPr sz="1800" b="1">
          <a:solidFill>
            <a:schemeClr val="tx2"/>
          </a:solidFill>
          <a:latin typeface="Arial" charset="0"/>
        </a:defRPr>
      </a:lvl7pPr>
      <a:lvl8pPr marL="1028700" algn="l" rtl="0" fontAlgn="base">
        <a:spcBef>
          <a:spcPct val="0"/>
        </a:spcBef>
        <a:spcAft>
          <a:spcPct val="0"/>
        </a:spcAft>
        <a:defRPr sz="1800" b="1">
          <a:solidFill>
            <a:schemeClr val="tx2"/>
          </a:solidFill>
          <a:latin typeface="Arial" charset="0"/>
        </a:defRPr>
      </a:lvl8pPr>
      <a:lvl9pPr marL="1371600" algn="l" rtl="0" fontAlgn="base">
        <a:spcBef>
          <a:spcPct val="0"/>
        </a:spcBef>
        <a:spcAft>
          <a:spcPct val="0"/>
        </a:spcAft>
        <a:defRPr sz="1800" b="1">
          <a:solidFill>
            <a:schemeClr val="tx2"/>
          </a:solidFill>
          <a:latin typeface="Arial" charset="0"/>
        </a:defRPr>
      </a:lvl9pPr>
    </p:titleStyle>
    <p:bodyStyle>
      <a:lvl1pPr marL="0" indent="0" algn="l" rtl="0" eaLnBrk="0" fontAlgn="base" hangingPunct="0">
        <a:spcBef>
          <a:spcPts val="300"/>
        </a:spcBef>
        <a:spcAft>
          <a:spcPts val="600"/>
        </a:spcAft>
        <a:buClr>
          <a:srgbClr val="86BE3D"/>
        </a:buClr>
        <a:buFont typeface="Wingdings" panose="05000000000000000000" pitchFamily="2" charset="2"/>
        <a:buNone/>
        <a:defRPr sz="2000" b="0" baseline="0">
          <a:solidFill>
            <a:srgbClr val="4D4D4D"/>
          </a:solidFill>
          <a:latin typeface="+mn-lt"/>
          <a:ea typeface="+mn-ea"/>
          <a:cs typeface="+mn-cs"/>
        </a:defRPr>
      </a:lvl1pPr>
      <a:lvl2pPr marL="557213" indent="-214313" algn="l" rtl="0" eaLnBrk="0" fontAlgn="base" hangingPunct="0">
        <a:spcBef>
          <a:spcPts val="0"/>
        </a:spcBef>
        <a:spcAft>
          <a:spcPts val="600"/>
        </a:spcAft>
        <a:buClr>
          <a:srgbClr val="86BE3D"/>
        </a:buClr>
        <a:buFont typeface="Wingdings" panose="05000000000000000000" pitchFamily="2" charset="2"/>
        <a:defRPr sz="2000">
          <a:solidFill>
            <a:srgbClr val="4D4D4D"/>
          </a:solidFill>
          <a:latin typeface="+mn-lt"/>
        </a:defRPr>
      </a:lvl2pPr>
      <a:lvl3pPr marL="719138" indent="0" algn="l" rtl="0" eaLnBrk="0" fontAlgn="base" hangingPunct="0">
        <a:spcBef>
          <a:spcPts val="0"/>
        </a:spcBef>
        <a:spcAft>
          <a:spcPts val="600"/>
        </a:spcAft>
        <a:buClr>
          <a:srgbClr val="83B81A"/>
        </a:buClr>
        <a:buFont typeface="Wingdings 2" panose="05020102010507070707" pitchFamily="18" charset="2"/>
        <a:buNone/>
        <a:defRPr sz="2000" b="0">
          <a:solidFill>
            <a:srgbClr val="4D4D4D"/>
          </a:solidFill>
          <a:latin typeface="+mn-lt"/>
        </a:defRPr>
      </a:lvl3pPr>
      <a:lvl4pPr marL="1076325" indent="0" algn="l" rtl="0" eaLnBrk="0" fontAlgn="base" hangingPunct="0">
        <a:spcBef>
          <a:spcPts val="0"/>
        </a:spcBef>
        <a:spcAft>
          <a:spcPts val="600"/>
        </a:spcAft>
        <a:buNone/>
        <a:defRPr sz="2000">
          <a:solidFill>
            <a:srgbClr val="4D4D4D"/>
          </a:solidFill>
          <a:latin typeface="+mn-lt"/>
        </a:defRPr>
      </a:lvl4pPr>
      <a:lvl5pPr marL="1431925" indent="0" algn="l" rtl="0" eaLnBrk="0" fontAlgn="base" hangingPunct="0">
        <a:spcBef>
          <a:spcPts val="0"/>
        </a:spcBef>
        <a:spcAft>
          <a:spcPts val="600"/>
        </a:spcAft>
        <a:buNone/>
        <a:defRPr sz="2000">
          <a:solidFill>
            <a:srgbClr val="4D4D4D"/>
          </a:solidFill>
          <a:latin typeface="+mn-lt"/>
        </a:defRPr>
      </a:lvl5pPr>
      <a:lvl6pPr marL="914400" algn="l" rtl="0" fontAlgn="base">
        <a:spcBef>
          <a:spcPct val="5000"/>
        </a:spcBef>
        <a:spcAft>
          <a:spcPct val="5000"/>
        </a:spcAft>
        <a:buChar char="»"/>
        <a:defRPr sz="1500">
          <a:solidFill>
            <a:srgbClr val="4D4D4D"/>
          </a:solidFill>
          <a:latin typeface="+mn-lt"/>
        </a:defRPr>
      </a:lvl6pPr>
      <a:lvl7pPr marL="1257300" algn="l" rtl="0" fontAlgn="base">
        <a:spcBef>
          <a:spcPct val="5000"/>
        </a:spcBef>
        <a:spcAft>
          <a:spcPct val="5000"/>
        </a:spcAft>
        <a:buChar char="»"/>
        <a:defRPr sz="1500">
          <a:solidFill>
            <a:srgbClr val="4D4D4D"/>
          </a:solidFill>
          <a:latin typeface="+mn-lt"/>
        </a:defRPr>
      </a:lvl7pPr>
      <a:lvl8pPr marL="1600200" algn="l" rtl="0" fontAlgn="base">
        <a:spcBef>
          <a:spcPct val="5000"/>
        </a:spcBef>
        <a:spcAft>
          <a:spcPct val="5000"/>
        </a:spcAft>
        <a:buChar char="»"/>
        <a:defRPr sz="1500">
          <a:solidFill>
            <a:srgbClr val="4D4D4D"/>
          </a:solidFill>
          <a:latin typeface="+mn-lt"/>
        </a:defRPr>
      </a:lvl8pPr>
      <a:lvl9pPr marL="1943100" algn="l" rtl="0" fontAlgn="base">
        <a:spcBef>
          <a:spcPct val="5000"/>
        </a:spcBef>
        <a:spcAft>
          <a:spcPct val="5000"/>
        </a:spcAft>
        <a:buChar char="»"/>
        <a:defRPr sz="1500">
          <a:solidFill>
            <a:srgbClr val="4D4D4D"/>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ww.gov.uk/government/publications/new-gcses-as-and-a-levels-accredited-to-be-taught-from-2016"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AS and A level Reform</a:t>
            </a:r>
            <a:endParaRPr lang="en-GB" dirty="0"/>
          </a:p>
        </p:txBody>
      </p:sp>
      <p:sp>
        <p:nvSpPr>
          <p:cNvPr id="3" name="Subtitle 2"/>
          <p:cNvSpPr>
            <a:spLocks noGrp="1"/>
          </p:cNvSpPr>
          <p:nvPr>
            <p:ph type="subTitle" idx="1"/>
          </p:nvPr>
        </p:nvSpPr>
        <p:spPr/>
        <p:txBody>
          <a:bodyPr/>
          <a:lstStyle/>
          <a:p>
            <a:r>
              <a:rPr lang="en-GB" dirty="0" smtClean="0"/>
              <a:t>HE Admissions Seminar</a:t>
            </a:r>
          </a:p>
          <a:p>
            <a:r>
              <a:rPr lang="en-GB" dirty="0" smtClean="0"/>
              <a:t>8 March 2016</a:t>
            </a:r>
            <a:endParaRPr lang="en-GB" dirty="0"/>
          </a:p>
        </p:txBody>
      </p:sp>
    </p:spTree>
    <p:extLst>
      <p:ext uri="{BB962C8B-B14F-4D97-AF65-F5344CB8AC3E}">
        <p14:creationId xmlns:p14="http://schemas.microsoft.com/office/powerpoint/2010/main" val="2649055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A Level Sciences - Practicals</a:t>
            </a:r>
            <a:endParaRPr lang="en-GB" sz="32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52" y="1196752"/>
            <a:ext cx="7986300" cy="4791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912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dirty="0" smtClean="0"/>
              <a:t>Changes to science </a:t>
            </a:r>
            <a:r>
              <a:rPr lang="en-GB" sz="3200" dirty="0" err="1" smtClean="0"/>
              <a:t>practicals</a:t>
            </a:r>
            <a:endParaRPr lang="en-GB" sz="3200" dirty="0"/>
          </a:p>
        </p:txBody>
      </p:sp>
      <p:pic>
        <p:nvPicPr>
          <p:cNvPr id="4" name="Content Placeholder 3"/>
          <p:cNvPicPr>
            <a:picLocks noGrp="1" noChangeAspect="1"/>
          </p:cNvPicPr>
          <p:nvPr>
            <p:ph sz="half" idx="1"/>
          </p:nvPr>
        </p:nvPicPr>
        <p:blipFill>
          <a:blip r:embed="rId3"/>
          <a:stretch>
            <a:fillRect/>
          </a:stretch>
        </p:blipFill>
        <p:spPr>
          <a:xfrm>
            <a:off x="2478748" y="1438276"/>
            <a:ext cx="3062555" cy="4498975"/>
          </a:xfrm>
          <a:prstGeom prst="rect">
            <a:avLst/>
          </a:prstGeom>
        </p:spPr>
      </p:pic>
      <p:pic>
        <p:nvPicPr>
          <p:cNvPr id="7" name="Content Placeholder 6"/>
          <p:cNvPicPr>
            <a:picLocks noGrp="1" noChangeAspect="1"/>
          </p:cNvPicPr>
          <p:nvPr>
            <p:ph sz="half" idx="2"/>
          </p:nvPr>
        </p:nvPicPr>
        <p:blipFill>
          <a:blip r:embed="rId4"/>
          <a:stretch>
            <a:fillRect/>
          </a:stretch>
        </p:blipFill>
        <p:spPr>
          <a:xfrm>
            <a:off x="6456040" y="1438276"/>
            <a:ext cx="3278572" cy="4498975"/>
          </a:xfrm>
          <a:prstGeom prst="rect">
            <a:avLst/>
          </a:prstGeom>
        </p:spPr>
      </p:pic>
    </p:spTree>
    <p:extLst>
      <p:ext uri="{BB962C8B-B14F-4D97-AF65-F5344CB8AC3E}">
        <p14:creationId xmlns:p14="http://schemas.microsoft.com/office/powerpoint/2010/main" val="3794956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lvl="2" indent="0">
              <a:buClr>
                <a:srgbClr val="68BD49"/>
              </a:buClr>
              <a:buNone/>
            </a:pPr>
            <a:endParaRPr lang="en-GB" altLang="en-US" sz="1800" dirty="0"/>
          </a:p>
          <a:p>
            <a:pPr marL="0" lvl="2" indent="0">
              <a:buClr>
                <a:srgbClr val="68BD49"/>
              </a:buClr>
              <a:buNone/>
            </a:pPr>
            <a:endParaRPr lang="en-GB" altLang="en-US" sz="1800" dirty="0"/>
          </a:p>
          <a:p>
            <a:pPr marL="0" lvl="2" indent="0">
              <a:buClr>
                <a:srgbClr val="68BD49"/>
              </a:buClr>
              <a:buNone/>
            </a:pPr>
            <a:endParaRPr lang="en-GB" altLang="en-US" sz="1800" dirty="0"/>
          </a:p>
          <a:p>
            <a:pPr marL="0" lvl="2" indent="0">
              <a:buClr>
                <a:srgbClr val="68BD49"/>
              </a:buClr>
              <a:buNone/>
            </a:pPr>
            <a:endParaRPr lang="en-GB" altLang="en-US" sz="1800" dirty="0"/>
          </a:p>
          <a:p>
            <a:pPr marL="0" lvl="2" indent="0">
              <a:buClr>
                <a:srgbClr val="68BD49"/>
              </a:buClr>
              <a:buNone/>
            </a:pPr>
            <a:endParaRPr lang="en-GB" altLang="en-US" sz="1800" dirty="0"/>
          </a:p>
          <a:p>
            <a:pPr marL="0" lvl="2" indent="0">
              <a:buClr>
                <a:srgbClr val="68BD49"/>
              </a:buClr>
              <a:buNone/>
            </a:pPr>
            <a:endParaRPr lang="en-GB" altLang="en-US" sz="1800" dirty="0"/>
          </a:p>
          <a:p>
            <a:pPr marL="0" lvl="2" indent="0">
              <a:buClr>
                <a:srgbClr val="68BD49"/>
              </a:buClr>
              <a:buNone/>
            </a:pPr>
            <a:endParaRPr lang="en-GB" altLang="en-US" sz="1800" dirty="0"/>
          </a:p>
          <a:p>
            <a:pPr marL="0" lvl="2" indent="0">
              <a:buClr>
                <a:srgbClr val="68BD49"/>
              </a:buClr>
              <a:buNone/>
            </a:pPr>
            <a:r>
              <a:rPr lang="en-GB" altLang="en-US" sz="1800" dirty="0"/>
              <a:t>					</a:t>
            </a:r>
            <a:endParaRPr lang="en-GB" altLang="en-US" sz="1600" dirty="0">
              <a:solidFill>
                <a:schemeClr val="tx1"/>
              </a:solidFill>
            </a:endParaRPr>
          </a:p>
          <a:p>
            <a:pPr marL="0" lvl="2" indent="0">
              <a:buClr>
                <a:srgbClr val="68BD49"/>
              </a:buClr>
              <a:buNone/>
            </a:pPr>
            <a:r>
              <a:rPr lang="en-GB" altLang="en-US" sz="1600" dirty="0">
                <a:solidFill>
                  <a:schemeClr val="tx1"/>
                </a:solidFill>
              </a:rPr>
              <a:t>  </a:t>
            </a:r>
          </a:p>
          <a:p>
            <a:endParaRPr lang="en-GB" dirty="0"/>
          </a:p>
        </p:txBody>
      </p:sp>
      <p:sp>
        <p:nvSpPr>
          <p:cNvPr id="10" name="TextBox 9"/>
          <p:cNvSpPr txBox="1"/>
          <p:nvPr/>
        </p:nvSpPr>
        <p:spPr>
          <a:xfrm>
            <a:off x="1981214" y="1771960"/>
            <a:ext cx="8137723" cy="2062103"/>
          </a:xfrm>
          <a:prstGeom prst="rect">
            <a:avLst/>
          </a:prstGeom>
          <a:noFill/>
          <a:ln>
            <a:solidFill>
              <a:srgbClr val="4D4D4D"/>
            </a:solidFill>
          </a:ln>
        </p:spPr>
        <p:txBody>
          <a:bodyPr wrap="square" rtlCol="0">
            <a:spAutoFit/>
          </a:bodyPr>
          <a:lstStyle/>
          <a:p>
            <a:pPr marL="180975" lvl="2">
              <a:buClr>
                <a:srgbClr val="68BD49"/>
              </a:buClr>
            </a:pPr>
            <a:r>
              <a:rPr lang="en-GB" altLang="en-US" sz="1600" dirty="0">
                <a:solidFill>
                  <a:srgbClr val="4D4D4D"/>
                </a:solidFill>
              </a:rPr>
              <a:t>Geography</a:t>
            </a:r>
          </a:p>
          <a:p>
            <a:pPr marL="180975" lvl="2">
              <a:buClr>
                <a:srgbClr val="68BD49"/>
              </a:buClr>
            </a:pPr>
            <a:r>
              <a:rPr lang="en-GB" altLang="en-US" sz="1600" dirty="0">
                <a:solidFill>
                  <a:srgbClr val="4D4D4D"/>
                </a:solidFill>
              </a:rPr>
              <a:t>Modern foreign languages</a:t>
            </a:r>
          </a:p>
          <a:p>
            <a:pPr marL="180975" lvl="2">
              <a:buClr>
                <a:srgbClr val="68BD49"/>
              </a:buClr>
            </a:pPr>
            <a:r>
              <a:rPr lang="en-GB" altLang="en-US" sz="1600" dirty="0">
                <a:solidFill>
                  <a:srgbClr val="4D4D4D"/>
                </a:solidFill>
              </a:rPr>
              <a:t>Ancient languages</a:t>
            </a:r>
          </a:p>
          <a:p>
            <a:pPr marL="180975" lvl="2">
              <a:buClr>
                <a:srgbClr val="68BD49"/>
              </a:buClr>
            </a:pPr>
            <a:r>
              <a:rPr lang="en-GB" altLang="en-US" sz="1600" dirty="0">
                <a:solidFill>
                  <a:srgbClr val="4D4D4D"/>
                </a:solidFill>
              </a:rPr>
              <a:t>Religious studies</a:t>
            </a:r>
          </a:p>
          <a:p>
            <a:pPr marL="180975" lvl="2">
              <a:buClr>
                <a:srgbClr val="68BD49"/>
              </a:buClr>
            </a:pPr>
            <a:r>
              <a:rPr lang="en-GB" altLang="en-US" sz="1600" dirty="0">
                <a:solidFill>
                  <a:srgbClr val="4D4D4D"/>
                </a:solidFill>
              </a:rPr>
              <a:t>Drama and theatre</a:t>
            </a:r>
          </a:p>
          <a:p>
            <a:pPr marL="180975" lvl="2">
              <a:buClr>
                <a:srgbClr val="68BD49"/>
              </a:buClr>
            </a:pPr>
            <a:r>
              <a:rPr lang="en-GB" altLang="en-US" sz="1600" dirty="0">
                <a:solidFill>
                  <a:srgbClr val="4D4D4D"/>
                </a:solidFill>
              </a:rPr>
              <a:t>Dance</a:t>
            </a:r>
          </a:p>
          <a:p>
            <a:pPr marL="180975" lvl="2">
              <a:buClr>
                <a:srgbClr val="68BD49"/>
              </a:buClr>
            </a:pPr>
            <a:r>
              <a:rPr lang="en-GB" altLang="en-US" sz="1600" dirty="0">
                <a:solidFill>
                  <a:srgbClr val="4D4D4D"/>
                </a:solidFill>
              </a:rPr>
              <a:t>Music</a:t>
            </a:r>
          </a:p>
          <a:p>
            <a:pPr marL="180975" lvl="2">
              <a:buClr>
                <a:srgbClr val="68BD49"/>
              </a:buClr>
            </a:pPr>
            <a:r>
              <a:rPr lang="en-GB" altLang="en-US" sz="1600" dirty="0">
                <a:solidFill>
                  <a:srgbClr val="4D4D4D"/>
                </a:solidFill>
              </a:rPr>
              <a:t>Physical education</a:t>
            </a:r>
          </a:p>
        </p:txBody>
      </p:sp>
      <p:sp>
        <p:nvSpPr>
          <p:cNvPr id="8" name="Rectangle 7"/>
          <p:cNvSpPr/>
          <p:nvPr/>
        </p:nvSpPr>
        <p:spPr>
          <a:xfrm>
            <a:off x="1992312" y="188987"/>
            <a:ext cx="5903888" cy="79208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4D4D4D"/>
                </a:solidFill>
              </a:rPr>
              <a:t>2018 summer awarding</a:t>
            </a:r>
          </a:p>
          <a:p>
            <a:pPr algn="ctr"/>
            <a:r>
              <a:rPr lang="en-GB" b="1" dirty="0" smtClean="0">
                <a:solidFill>
                  <a:srgbClr val="4D4D4D"/>
                </a:solidFill>
              </a:rPr>
              <a:t>(September 2016 subject to accreditation of specifications) </a:t>
            </a:r>
            <a:endParaRPr lang="en-GB" b="1" dirty="0">
              <a:solidFill>
                <a:srgbClr val="4D4D4D"/>
              </a:solidFill>
            </a:endParaRPr>
          </a:p>
        </p:txBody>
      </p:sp>
      <p:sp>
        <p:nvSpPr>
          <p:cNvPr id="11" name="TextBox 10"/>
          <p:cNvSpPr txBox="1"/>
          <p:nvPr/>
        </p:nvSpPr>
        <p:spPr>
          <a:xfrm>
            <a:off x="1990726" y="1196985"/>
            <a:ext cx="8137723" cy="369332"/>
          </a:xfrm>
          <a:prstGeom prst="rect">
            <a:avLst/>
          </a:prstGeom>
          <a:solidFill>
            <a:srgbClr val="4D4D4D"/>
          </a:solidFill>
          <a:ln>
            <a:solidFill>
              <a:srgbClr val="4D4D4D"/>
            </a:solidFill>
          </a:ln>
        </p:spPr>
        <p:txBody>
          <a:bodyPr wrap="square" rtlCol="0">
            <a:spAutoFit/>
          </a:bodyPr>
          <a:lstStyle/>
          <a:p>
            <a:pPr marL="180975"/>
            <a:r>
              <a:rPr lang="en-GB" b="1" dirty="0" smtClean="0">
                <a:solidFill>
                  <a:schemeClr val="bg1"/>
                </a:solidFill>
              </a:rPr>
              <a:t>A levels and AS</a:t>
            </a:r>
            <a:endParaRPr lang="en-GB" altLang="en-US" b="1" dirty="0">
              <a:solidFill>
                <a:schemeClr val="bg1"/>
              </a:solidFill>
            </a:endParaRPr>
          </a:p>
        </p:txBody>
      </p:sp>
      <p:sp>
        <p:nvSpPr>
          <p:cNvPr id="13" name="TextBox 12"/>
          <p:cNvSpPr txBox="1"/>
          <p:nvPr/>
        </p:nvSpPr>
        <p:spPr>
          <a:xfrm>
            <a:off x="2013214" y="4167745"/>
            <a:ext cx="8183661" cy="1292662"/>
          </a:xfrm>
          <a:prstGeom prst="rect">
            <a:avLst/>
          </a:prstGeom>
          <a:noFill/>
          <a:ln>
            <a:solidFill>
              <a:srgbClr val="4D4D4D"/>
            </a:solidFill>
          </a:ln>
        </p:spPr>
        <p:txBody>
          <a:bodyPr wrap="square" rtlCol="0">
            <a:spAutoFit/>
          </a:bodyPr>
          <a:lstStyle/>
          <a:p>
            <a:pPr marL="0" lvl="2">
              <a:buClr>
                <a:srgbClr val="68BD49"/>
              </a:buClr>
            </a:pPr>
            <a:r>
              <a:rPr lang="en-GB" altLang="en-US" sz="1600" dirty="0"/>
              <a:t>Once specifications are accredited, they are listed on our website: </a:t>
            </a:r>
          </a:p>
          <a:p>
            <a:pPr marL="0" lvl="2">
              <a:buClr>
                <a:srgbClr val="68BD49"/>
              </a:buClr>
            </a:pPr>
            <a:endParaRPr lang="en-GB" altLang="en-US" sz="1600" dirty="0"/>
          </a:p>
          <a:p>
            <a:pPr marL="0" lvl="2">
              <a:buClr>
                <a:srgbClr val="68BD49"/>
              </a:buClr>
            </a:pPr>
            <a:r>
              <a:rPr lang="en-GB" altLang="en-US" sz="1600" dirty="0">
                <a:hlinkClick r:id="rId3"/>
              </a:rPr>
              <a:t>www.gov.uk/government/publications/new-gcses-as-and-a-levels-accredited-to-be-taught-from-2016</a:t>
            </a:r>
            <a:endParaRPr lang="en-GB" altLang="en-US" sz="1600" dirty="0"/>
          </a:p>
          <a:p>
            <a:pPr marL="0" lvl="2">
              <a:buClr>
                <a:srgbClr val="68BD49"/>
              </a:buClr>
            </a:pPr>
            <a:endParaRPr lang="en-GB" altLang="en-US" sz="1400" dirty="0"/>
          </a:p>
        </p:txBody>
      </p:sp>
    </p:spTree>
    <p:extLst>
      <p:ext uri="{BB962C8B-B14F-4D97-AF65-F5344CB8AC3E}">
        <p14:creationId xmlns:p14="http://schemas.microsoft.com/office/powerpoint/2010/main" val="1980154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0725" y="1180384"/>
            <a:ext cx="8229600" cy="4756867"/>
          </a:xfrm>
        </p:spPr>
        <p:txBody>
          <a:bodyPr/>
          <a:lstStyle/>
          <a:p>
            <a:r>
              <a:rPr lang="en-GB" dirty="0" smtClean="0"/>
              <a:t> </a:t>
            </a:r>
          </a:p>
          <a:p>
            <a:endParaRPr lang="en-GB" dirty="0"/>
          </a:p>
          <a:p>
            <a:endParaRPr lang="en-GB" dirty="0" smtClean="0"/>
          </a:p>
          <a:p>
            <a:endParaRPr lang="en-GB" dirty="0"/>
          </a:p>
          <a:p>
            <a:endParaRPr lang="en-GB" dirty="0"/>
          </a:p>
        </p:txBody>
      </p:sp>
      <p:sp>
        <p:nvSpPr>
          <p:cNvPr id="13" name="TextBox 12"/>
          <p:cNvSpPr txBox="1"/>
          <p:nvPr/>
        </p:nvSpPr>
        <p:spPr>
          <a:xfrm>
            <a:off x="1845419" y="1203314"/>
            <a:ext cx="8374906" cy="369332"/>
          </a:xfrm>
          <a:prstGeom prst="rect">
            <a:avLst/>
          </a:prstGeom>
          <a:solidFill>
            <a:srgbClr val="4D4D4D"/>
          </a:solidFill>
          <a:ln>
            <a:solidFill>
              <a:srgbClr val="4D4D4D"/>
            </a:solidFill>
          </a:ln>
        </p:spPr>
        <p:txBody>
          <a:bodyPr wrap="square" rtlCol="0">
            <a:spAutoFit/>
          </a:bodyPr>
          <a:lstStyle/>
          <a:p>
            <a:pPr algn="ctr"/>
            <a:r>
              <a:rPr lang="en-GB" b="1" dirty="0" smtClean="0">
                <a:solidFill>
                  <a:schemeClr val="bg1"/>
                </a:solidFill>
              </a:rPr>
              <a:t>A levels and AS</a:t>
            </a:r>
            <a:endParaRPr lang="en-GB" altLang="en-US" b="1" dirty="0">
              <a:solidFill>
                <a:schemeClr val="bg1"/>
              </a:solidFill>
            </a:endParaRPr>
          </a:p>
        </p:txBody>
      </p:sp>
      <p:sp>
        <p:nvSpPr>
          <p:cNvPr id="9" name="Rectangle 8"/>
          <p:cNvSpPr/>
          <p:nvPr/>
        </p:nvSpPr>
        <p:spPr>
          <a:xfrm>
            <a:off x="1845419" y="210266"/>
            <a:ext cx="6191920" cy="792088"/>
          </a:xfrm>
          <a:prstGeom prst="rect">
            <a:avLst/>
          </a:prstGeom>
          <a:solidFill>
            <a:srgbClr val="68B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4D4D4D"/>
                </a:solidFill>
              </a:rPr>
              <a:t>2019 summer awarding </a:t>
            </a:r>
          </a:p>
          <a:p>
            <a:pPr algn="ctr"/>
            <a:r>
              <a:rPr lang="en-GB" b="1" dirty="0" smtClean="0">
                <a:solidFill>
                  <a:srgbClr val="4D4D4D"/>
                </a:solidFill>
              </a:rPr>
              <a:t>September 2017 first teach</a:t>
            </a:r>
            <a:endParaRPr lang="en-GB" b="1" dirty="0">
              <a:solidFill>
                <a:srgbClr val="4D4D4D"/>
              </a:solidFill>
            </a:endParaRPr>
          </a:p>
        </p:txBody>
      </p:sp>
      <p:sp>
        <p:nvSpPr>
          <p:cNvPr id="7" name="TextBox 6"/>
          <p:cNvSpPr txBox="1"/>
          <p:nvPr/>
        </p:nvSpPr>
        <p:spPr>
          <a:xfrm>
            <a:off x="2499963" y="2059323"/>
            <a:ext cx="3382516" cy="584775"/>
          </a:xfrm>
          <a:prstGeom prst="rect">
            <a:avLst/>
          </a:prstGeom>
          <a:noFill/>
          <a:ln>
            <a:solidFill>
              <a:srgbClr val="4D4D4D"/>
            </a:solidFill>
          </a:ln>
        </p:spPr>
        <p:txBody>
          <a:bodyPr wrap="square" rtlCol="0">
            <a:spAutoFit/>
          </a:bodyPr>
          <a:lstStyle/>
          <a:p>
            <a:pPr marL="0" lvl="1" indent="-276225">
              <a:buClr>
                <a:srgbClr val="68BD49"/>
              </a:buClr>
            </a:pPr>
            <a:r>
              <a:rPr lang="en-GB" altLang="en-US" sz="1600" dirty="0"/>
              <a:t>Maths</a:t>
            </a:r>
          </a:p>
          <a:p>
            <a:pPr marL="0" lvl="1" indent="-276225">
              <a:buClr>
                <a:srgbClr val="68BD49"/>
              </a:buClr>
            </a:pPr>
            <a:r>
              <a:rPr lang="en-GB" altLang="en-US" sz="1600" dirty="0"/>
              <a:t>Further Maths</a:t>
            </a:r>
          </a:p>
        </p:txBody>
      </p:sp>
      <p:sp>
        <p:nvSpPr>
          <p:cNvPr id="15" name="TextBox 14"/>
          <p:cNvSpPr txBox="1"/>
          <p:nvPr/>
        </p:nvSpPr>
        <p:spPr>
          <a:xfrm>
            <a:off x="6694462" y="1773607"/>
            <a:ext cx="3368424" cy="4031873"/>
          </a:xfrm>
          <a:prstGeom prst="rect">
            <a:avLst/>
          </a:prstGeom>
          <a:noFill/>
          <a:ln>
            <a:solidFill>
              <a:srgbClr val="4D4D4D"/>
            </a:solidFill>
          </a:ln>
        </p:spPr>
        <p:txBody>
          <a:bodyPr wrap="square" rtlCol="0">
            <a:spAutoFit/>
          </a:bodyPr>
          <a:lstStyle/>
          <a:p>
            <a:r>
              <a:rPr lang="en-GB" sz="1600" dirty="0"/>
              <a:t>Accounting, </a:t>
            </a:r>
          </a:p>
          <a:p>
            <a:r>
              <a:rPr lang="en-GB" sz="1600" dirty="0"/>
              <a:t>Ancient History, </a:t>
            </a:r>
          </a:p>
          <a:p>
            <a:r>
              <a:rPr lang="en-GB" sz="1600" dirty="0"/>
              <a:t>Classical Civilisation, </a:t>
            </a:r>
          </a:p>
          <a:p>
            <a:r>
              <a:rPr lang="en-GB" sz="1600" dirty="0"/>
              <a:t>Design and Technology, Electronics, </a:t>
            </a:r>
          </a:p>
          <a:p>
            <a:r>
              <a:rPr lang="en-GB" sz="1600" dirty="0"/>
              <a:t>Environmental Science, </a:t>
            </a:r>
          </a:p>
          <a:p>
            <a:r>
              <a:rPr lang="en-GB" sz="1600" dirty="0"/>
              <a:t>Film Studies, </a:t>
            </a:r>
          </a:p>
          <a:p>
            <a:r>
              <a:rPr lang="en-GB" sz="1600" dirty="0"/>
              <a:t>Geology, </a:t>
            </a:r>
          </a:p>
          <a:p>
            <a:r>
              <a:rPr lang="en-GB" sz="1600" dirty="0"/>
              <a:t>History of Art, </a:t>
            </a:r>
          </a:p>
          <a:p>
            <a:r>
              <a:rPr lang="en-GB" sz="1600" dirty="0"/>
              <a:t>Law, </a:t>
            </a:r>
          </a:p>
          <a:p>
            <a:r>
              <a:rPr lang="en-GB" sz="1600" dirty="0"/>
              <a:t>Maths, </a:t>
            </a:r>
          </a:p>
          <a:p>
            <a:r>
              <a:rPr lang="en-GB" sz="1600" dirty="0"/>
              <a:t>Media Studies, </a:t>
            </a:r>
          </a:p>
          <a:p>
            <a:r>
              <a:rPr lang="en-GB" sz="1600" dirty="0"/>
              <a:t>Music Technology, </a:t>
            </a:r>
          </a:p>
          <a:p>
            <a:r>
              <a:rPr lang="en-GB" sz="1600" dirty="0"/>
              <a:t>Philosophy, </a:t>
            </a:r>
          </a:p>
          <a:p>
            <a:r>
              <a:rPr lang="en-GB" sz="1600" dirty="0"/>
              <a:t>Politics, </a:t>
            </a:r>
          </a:p>
          <a:p>
            <a:r>
              <a:rPr lang="en-GB" sz="1600" dirty="0"/>
              <a:t>Statistics.</a:t>
            </a:r>
            <a:endParaRPr lang="en-GB" sz="1400" dirty="0"/>
          </a:p>
        </p:txBody>
      </p:sp>
      <p:graphicFrame>
        <p:nvGraphicFramePr>
          <p:cNvPr id="4" name="Table 3"/>
          <p:cNvGraphicFramePr>
            <a:graphicFrameLocks noGrp="1"/>
          </p:cNvGraphicFramePr>
          <p:nvPr>
            <p:extLst/>
          </p:nvPr>
        </p:nvGraphicFramePr>
        <p:xfrm>
          <a:off x="1845419" y="3214390"/>
          <a:ext cx="4691604" cy="2058097"/>
        </p:xfrm>
        <a:graphic>
          <a:graphicData uri="http://schemas.openxmlformats.org/drawingml/2006/table">
            <a:tbl>
              <a:tblPr firstRow="1" bandRow="1">
                <a:tableStyleId>{5C22544A-7EE6-4342-B048-85BDC9FD1C3A}</a:tableStyleId>
              </a:tblPr>
              <a:tblGrid>
                <a:gridCol w="4691604"/>
              </a:tblGrid>
              <a:tr h="2058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bg1"/>
                          </a:solidFill>
                        </a:rPr>
                        <a:t>All content and assessment now</a:t>
                      </a:r>
                      <a:r>
                        <a:rPr lang="en-GB" b="1" baseline="0" dirty="0" smtClean="0">
                          <a:solidFill>
                            <a:schemeClr val="bg1"/>
                          </a:solidFill>
                        </a:rPr>
                        <a:t> finalised and published.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bg1"/>
                          </a:solidFill>
                        </a:rPr>
                        <a:t>Exam boards are developing specifications ready for accreditation opening in</a:t>
                      </a:r>
                      <a:r>
                        <a:rPr lang="en-GB" b="1" baseline="0" dirty="0" smtClean="0">
                          <a:solidFill>
                            <a:schemeClr val="bg1"/>
                          </a:solidFill>
                        </a:rPr>
                        <a:t> Spring/summer </a:t>
                      </a:r>
                      <a:r>
                        <a:rPr lang="en-GB" b="1" dirty="0" smtClean="0">
                          <a:solidFill>
                            <a:schemeClr val="bg1"/>
                          </a:solidFill>
                        </a:rPr>
                        <a:t>2016</a:t>
                      </a:r>
                    </a:p>
                  </a:txBody>
                  <a:tcPr/>
                </a:tc>
              </a:tr>
            </a:tbl>
          </a:graphicData>
        </a:graphic>
      </p:graphicFrame>
    </p:spTree>
    <p:extLst>
      <p:ext uri="{BB962C8B-B14F-4D97-AF65-F5344CB8AC3E}">
        <p14:creationId xmlns:p14="http://schemas.microsoft.com/office/powerpoint/2010/main" val="4287601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AS and A Level awarding 2017</a:t>
            </a:r>
            <a:endParaRPr lang="en-GB" sz="3200" dirty="0"/>
          </a:p>
        </p:txBody>
      </p:sp>
      <p:sp>
        <p:nvSpPr>
          <p:cNvPr id="3" name="Content Placeholder 2"/>
          <p:cNvSpPr>
            <a:spLocks noGrp="1"/>
          </p:cNvSpPr>
          <p:nvPr>
            <p:ph idx="1"/>
          </p:nvPr>
        </p:nvSpPr>
        <p:spPr>
          <a:xfrm>
            <a:off x="1055440" y="1196753"/>
            <a:ext cx="9164885" cy="4740498"/>
          </a:xfrm>
        </p:spPr>
        <p:txBody>
          <a:bodyPr/>
          <a:lstStyle/>
          <a:p>
            <a:pPr>
              <a:buFont typeface="Arial" pitchFamily="34" charset="0"/>
              <a:buChar char="•"/>
            </a:pPr>
            <a:r>
              <a:rPr lang="en-GB" sz="2600" dirty="0" smtClean="0"/>
              <a:t>AS grade will stand alone and is a valid qualification in its own right. </a:t>
            </a:r>
          </a:p>
          <a:p>
            <a:pPr>
              <a:buFont typeface="Arial" pitchFamily="34" charset="0"/>
              <a:buChar char="•"/>
            </a:pPr>
            <a:r>
              <a:rPr lang="en-GB" sz="2600" dirty="0" smtClean="0"/>
              <a:t>Schools’ approaches to A Level and AS will vary; some will do AS others will go straight to A Level. </a:t>
            </a:r>
          </a:p>
          <a:p>
            <a:pPr>
              <a:buFont typeface="Arial" pitchFamily="34" charset="0"/>
              <a:buChar char="•"/>
            </a:pPr>
            <a:r>
              <a:rPr lang="en-GB" sz="2600" dirty="0" smtClean="0"/>
              <a:t>Likely </a:t>
            </a:r>
            <a:r>
              <a:rPr lang="en-GB" sz="2600" dirty="0"/>
              <a:t>to be fewer UCAS applicants with three/four AS results at the end of Y12</a:t>
            </a:r>
          </a:p>
          <a:p>
            <a:endParaRPr lang="en-GB" dirty="0"/>
          </a:p>
        </p:txBody>
      </p:sp>
    </p:spTree>
    <p:extLst>
      <p:ext uri="{BB962C8B-B14F-4D97-AF65-F5344CB8AC3E}">
        <p14:creationId xmlns:p14="http://schemas.microsoft.com/office/powerpoint/2010/main" val="4058391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Setting standards – AS and A level</a:t>
            </a:r>
            <a:endParaRPr lang="en-GB" sz="3200" dirty="0"/>
          </a:p>
        </p:txBody>
      </p:sp>
      <p:sp>
        <p:nvSpPr>
          <p:cNvPr id="3" name="Content Placeholder 2"/>
          <p:cNvSpPr>
            <a:spLocks noGrp="1"/>
          </p:cNvSpPr>
          <p:nvPr>
            <p:ph idx="1"/>
          </p:nvPr>
        </p:nvSpPr>
        <p:spPr>
          <a:xfrm>
            <a:off x="695400" y="1268761"/>
            <a:ext cx="10657184" cy="4668490"/>
          </a:xfrm>
        </p:spPr>
        <p:txBody>
          <a:bodyPr/>
          <a:lstStyle/>
          <a:p>
            <a:pPr>
              <a:buFont typeface="Arial" pitchFamily="34" charset="0"/>
              <a:buChar char="•"/>
            </a:pPr>
            <a:r>
              <a:rPr lang="en-GB" sz="2600" dirty="0" smtClean="0"/>
              <a:t>In AS and A level we expect that, all other things being equal, a student who would have achieved a grade B in the old qualification will achieve a B in the new.</a:t>
            </a:r>
          </a:p>
          <a:p>
            <a:pPr>
              <a:buFont typeface="Arial" pitchFamily="34" charset="0"/>
              <a:buChar char="•"/>
            </a:pPr>
            <a:r>
              <a:rPr lang="en-GB" sz="2600" dirty="0" smtClean="0"/>
              <a:t>Exam boards will use statistical predictions to achieve this</a:t>
            </a:r>
          </a:p>
          <a:p>
            <a:pPr>
              <a:buFont typeface="Arial" pitchFamily="34" charset="0"/>
              <a:buChar char="•"/>
            </a:pPr>
            <a:r>
              <a:rPr lang="en-GB" sz="2600" dirty="0" smtClean="0"/>
              <a:t>Grades A*, A and E will be key grade boundaries – set using predictions, with senior examiners making a check of students’ work</a:t>
            </a:r>
          </a:p>
          <a:p>
            <a:pPr>
              <a:buFont typeface="Arial" pitchFamily="34" charset="0"/>
              <a:buChar char="•"/>
            </a:pPr>
            <a:r>
              <a:rPr lang="en-GB" sz="2600" dirty="0"/>
              <a:t>No UMS – decoupling means there is no need for UMS which helped standardise results across </a:t>
            </a:r>
            <a:r>
              <a:rPr lang="en-GB" sz="2600" dirty="0" smtClean="0"/>
              <a:t>units, qualifications and boards in a modular system. </a:t>
            </a:r>
            <a:endParaRPr lang="en-GB" sz="2600" dirty="0"/>
          </a:p>
          <a:p>
            <a:pPr>
              <a:buFont typeface="Arial" pitchFamily="34" charset="0"/>
              <a:buChar char="•"/>
            </a:pPr>
            <a:r>
              <a:rPr lang="en-GB" sz="2600" dirty="0" smtClean="0"/>
              <a:t>No need for a ‘rule’ to achieve A*</a:t>
            </a:r>
          </a:p>
          <a:p>
            <a:endParaRPr lang="en-GB" sz="2600" dirty="0" smtClean="0"/>
          </a:p>
          <a:p>
            <a:endParaRPr lang="en-GB" sz="2600" dirty="0"/>
          </a:p>
        </p:txBody>
      </p:sp>
    </p:spTree>
    <p:extLst>
      <p:ext uri="{BB962C8B-B14F-4D97-AF65-F5344CB8AC3E}">
        <p14:creationId xmlns:p14="http://schemas.microsoft.com/office/powerpoint/2010/main" val="241427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26" y="404814"/>
            <a:ext cx="6346825" cy="575915"/>
          </a:xfrm>
        </p:spPr>
        <p:txBody>
          <a:bodyPr/>
          <a:lstStyle/>
          <a:p>
            <a:r>
              <a:rPr lang="en-GB" sz="3200" dirty="0" smtClean="0"/>
              <a:t>Summary of the changes</a:t>
            </a:r>
            <a:endParaRPr lang="en-GB" sz="3200" dirty="0"/>
          </a:p>
        </p:txBody>
      </p:sp>
      <p:sp>
        <p:nvSpPr>
          <p:cNvPr id="3" name="Content Placeholder 2"/>
          <p:cNvSpPr>
            <a:spLocks noGrp="1"/>
          </p:cNvSpPr>
          <p:nvPr>
            <p:ph idx="1"/>
          </p:nvPr>
        </p:nvSpPr>
        <p:spPr>
          <a:xfrm>
            <a:off x="1990725" y="1438276"/>
            <a:ext cx="8229600" cy="5159077"/>
          </a:xfrm>
        </p:spPr>
        <p:txBody>
          <a:bodyPr/>
          <a:lstStyle/>
          <a:p>
            <a:pPr>
              <a:buFont typeface="Arial" panose="020B0604020202020204" pitchFamily="34" charset="0"/>
              <a:buChar char="•"/>
            </a:pPr>
            <a:r>
              <a:rPr lang="en-GB" sz="2600" dirty="0"/>
              <a:t>Linear examinations </a:t>
            </a:r>
            <a:r>
              <a:rPr lang="en-GB" sz="2600" dirty="0" smtClean="0"/>
              <a:t>in AS and A Level; all students complete their assessments at the end of the course</a:t>
            </a:r>
          </a:p>
          <a:p>
            <a:pPr>
              <a:buFont typeface="Arial" panose="020B0604020202020204" pitchFamily="34" charset="0"/>
              <a:buChar char="•"/>
            </a:pPr>
            <a:r>
              <a:rPr lang="en-GB" sz="2600" dirty="0"/>
              <a:t>AS is now decoupled and stand alone</a:t>
            </a:r>
          </a:p>
          <a:p>
            <a:pPr>
              <a:buFont typeface="Arial" panose="020B0604020202020204" pitchFamily="34" charset="0"/>
              <a:buChar char="•"/>
            </a:pPr>
            <a:r>
              <a:rPr lang="en-GB" sz="2600" dirty="0"/>
              <a:t>Not all students will take an AS qualification</a:t>
            </a:r>
          </a:p>
          <a:p>
            <a:pPr>
              <a:buFont typeface="Arial" panose="020B0604020202020204" pitchFamily="34" charset="0"/>
              <a:buChar char="•"/>
            </a:pPr>
            <a:r>
              <a:rPr lang="en-GB" sz="2600" dirty="0" smtClean="0"/>
              <a:t>Students </a:t>
            </a:r>
            <a:r>
              <a:rPr lang="en-GB" sz="2600" dirty="0"/>
              <a:t>will present with different </a:t>
            </a:r>
            <a:r>
              <a:rPr lang="en-GB" sz="2600" dirty="0" smtClean="0"/>
              <a:t>qualifications; there will be a mixed economy of legacy and new AS/A levels available for a number of years</a:t>
            </a:r>
          </a:p>
          <a:p>
            <a:pPr>
              <a:buFont typeface="Arial" panose="020B0604020202020204" pitchFamily="34" charset="0"/>
              <a:buChar char="•"/>
            </a:pPr>
            <a:r>
              <a:rPr lang="en-GB" sz="2600" dirty="0" smtClean="0"/>
              <a:t>Subject content and assessment has changed; what students will have </a:t>
            </a:r>
            <a:r>
              <a:rPr lang="en-GB" sz="2600" dirty="0"/>
              <a:t>studied will have </a:t>
            </a:r>
            <a:r>
              <a:rPr lang="en-GB" sz="2600" dirty="0" smtClean="0"/>
              <a:t>changed</a:t>
            </a:r>
          </a:p>
          <a:p>
            <a:pPr>
              <a:buFont typeface="Arial" panose="020B0604020202020204" pitchFamily="34" charset="0"/>
              <a:buChar char="•"/>
            </a:pPr>
            <a:endParaRPr lang="en-GB" dirty="0" smtClean="0"/>
          </a:p>
          <a:p>
            <a:endParaRPr lang="en-GB" dirty="0" smtClean="0"/>
          </a:p>
          <a:p>
            <a:endParaRPr lang="en-GB" dirty="0"/>
          </a:p>
        </p:txBody>
      </p:sp>
    </p:spTree>
    <p:extLst>
      <p:ext uri="{BB962C8B-B14F-4D97-AF65-F5344CB8AC3E}">
        <p14:creationId xmlns:p14="http://schemas.microsoft.com/office/powerpoint/2010/main" val="13274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Overview of session AS and A Level reform</a:t>
            </a:r>
            <a:endParaRPr lang="en-GB" sz="3200" dirty="0"/>
          </a:p>
        </p:txBody>
      </p:sp>
      <p:sp>
        <p:nvSpPr>
          <p:cNvPr id="3" name="Content Placeholder 2"/>
          <p:cNvSpPr>
            <a:spLocks noGrp="1"/>
          </p:cNvSpPr>
          <p:nvPr>
            <p:ph idx="1"/>
          </p:nvPr>
        </p:nvSpPr>
        <p:spPr>
          <a:xfrm>
            <a:off x="1990725" y="1340769"/>
            <a:ext cx="8229600" cy="4498975"/>
          </a:xfrm>
        </p:spPr>
        <p:txBody>
          <a:bodyPr/>
          <a:lstStyle/>
          <a:p>
            <a:pPr>
              <a:buFont typeface="Arial" pitchFamily="34" charset="0"/>
              <a:buChar char="•"/>
            </a:pPr>
            <a:r>
              <a:rPr lang="en-GB" sz="2600" dirty="0" smtClean="0"/>
              <a:t>Brief overview of context </a:t>
            </a:r>
          </a:p>
          <a:p>
            <a:pPr>
              <a:buFont typeface="Arial" pitchFamily="34" charset="0"/>
              <a:buChar char="•"/>
            </a:pPr>
            <a:r>
              <a:rPr lang="en-GB" sz="2600" dirty="0" smtClean="0"/>
              <a:t>Timeline </a:t>
            </a:r>
            <a:r>
              <a:rPr lang="en-GB" sz="2600" dirty="0"/>
              <a:t>for </a:t>
            </a:r>
            <a:r>
              <a:rPr lang="en-GB" sz="2600" dirty="0" smtClean="0"/>
              <a:t>reform </a:t>
            </a:r>
          </a:p>
          <a:p>
            <a:pPr>
              <a:buFont typeface="Arial" pitchFamily="34" charset="0"/>
              <a:buChar char="•"/>
            </a:pPr>
            <a:r>
              <a:rPr lang="en-GB" sz="2600" dirty="0" smtClean="0"/>
              <a:t>Summary </a:t>
            </a:r>
            <a:r>
              <a:rPr lang="en-GB" sz="2600" dirty="0"/>
              <a:t>of main changes to AS and A Levels</a:t>
            </a:r>
          </a:p>
          <a:p>
            <a:pPr>
              <a:buFont typeface="Arial" pitchFamily="34" charset="0"/>
              <a:buChar char="•"/>
            </a:pPr>
            <a:r>
              <a:rPr lang="en-GB" sz="2600" dirty="0" smtClean="0"/>
              <a:t>Awarding new AS and A levels in 2016 and 2017</a:t>
            </a:r>
          </a:p>
          <a:p>
            <a:pPr>
              <a:buFont typeface="Arial" pitchFamily="34" charset="0"/>
              <a:buChar char="•"/>
            </a:pPr>
            <a:r>
              <a:rPr lang="en-GB" sz="2600" dirty="0" smtClean="0"/>
              <a:t>Changes in other parts of the UK</a:t>
            </a:r>
          </a:p>
          <a:p>
            <a:endParaRPr lang="en-GB" dirty="0"/>
          </a:p>
        </p:txBody>
      </p:sp>
    </p:spTree>
    <p:extLst>
      <p:ext uri="{BB962C8B-B14F-4D97-AF65-F5344CB8AC3E}">
        <p14:creationId xmlns:p14="http://schemas.microsoft.com/office/powerpoint/2010/main" val="560460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sz="3200" dirty="0" smtClean="0"/>
              <a:t>Responsibilities for qualifications reform</a:t>
            </a:r>
          </a:p>
        </p:txBody>
      </p:sp>
      <p:sp>
        <p:nvSpPr>
          <p:cNvPr id="20483" name="Rectangle 3"/>
          <p:cNvSpPr>
            <a:spLocks noGrp="1" noChangeArrowheads="1"/>
          </p:cNvSpPr>
          <p:nvPr>
            <p:ph type="body" idx="1"/>
          </p:nvPr>
        </p:nvSpPr>
        <p:spPr>
          <a:xfrm>
            <a:off x="911424" y="1124744"/>
            <a:ext cx="10801200" cy="5040560"/>
          </a:xfrm>
        </p:spPr>
        <p:txBody>
          <a:bodyPr/>
          <a:lstStyle/>
          <a:p>
            <a:pPr lvl="2" eaLnBrk="1" hangingPunct="1">
              <a:buClr>
                <a:srgbClr val="68BD49"/>
              </a:buClr>
            </a:pPr>
            <a:r>
              <a:rPr lang="en-GB" altLang="en-US" sz="2600" b="1" dirty="0"/>
              <a:t>Ministerial responsibilities:</a:t>
            </a:r>
          </a:p>
          <a:p>
            <a:pPr lvl="3">
              <a:buClr>
                <a:srgbClr val="68BD49"/>
              </a:buClr>
            </a:pPr>
            <a:r>
              <a:rPr lang="en-GB" altLang="en-US" sz="2600" dirty="0"/>
              <a:t>Overall policy on qualifications – purposes, priorities</a:t>
            </a:r>
          </a:p>
          <a:p>
            <a:pPr lvl="3">
              <a:buClr>
                <a:srgbClr val="68BD49"/>
              </a:buClr>
            </a:pPr>
            <a:r>
              <a:rPr lang="en-GB" altLang="en-US" sz="2600" dirty="0"/>
              <a:t>How the curriculum is </a:t>
            </a:r>
            <a:r>
              <a:rPr lang="en-GB" altLang="en-US" sz="2600" dirty="0" smtClean="0"/>
              <a:t>developed and subject content for qualifications</a:t>
            </a:r>
          </a:p>
          <a:p>
            <a:pPr lvl="3">
              <a:buClr>
                <a:srgbClr val="68BD49"/>
              </a:buClr>
            </a:pPr>
            <a:r>
              <a:rPr lang="en-GB" altLang="en-US" sz="2600" dirty="0" smtClean="0"/>
              <a:t>Link </a:t>
            </a:r>
            <a:r>
              <a:rPr lang="en-GB" altLang="en-US" sz="2600" dirty="0"/>
              <a:t>to wider policy </a:t>
            </a:r>
            <a:r>
              <a:rPr lang="en-GB" altLang="en-US" sz="2600" dirty="0" smtClean="0"/>
              <a:t>agenda</a:t>
            </a:r>
            <a:endParaRPr lang="en-GB" altLang="en-US" sz="2600" dirty="0"/>
          </a:p>
          <a:p>
            <a:pPr lvl="2" eaLnBrk="1" hangingPunct="1">
              <a:buClr>
                <a:srgbClr val="68BD49"/>
              </a:buClr>
            </a:pPr>
            <a:r>
              <a:rPr lang="en-GB" altLang="en-US" sz="2600" b="1" dirty="0" smtClean="0"/>
              <a:t>Ofqual’s responsibilities:</a:t>
            </a:r>
          </a:p>
          <a:p>
            <a:pPr lvl="3">
              <a:buClr>
                <a:srgbClr val="68BD49"/>
              </a:buClr>
            </a:pPr>
            <a:r>
              <a:rPr lang="en-GB" altLang="en-US" sz="2600" dirty="0" smtClean="0"/>
              <a:t>Standards of qualifications</a:t>
            </a:r>
          </a:p>
          <a:p>
            <a:pPr lvl="3">
              <a:buClr>
                <a:srgbClr val="68BD49"/>
              </a:buClr>
            </a:pPr>
            <a:r>
              <a:rPr lang="en-GB" altLang="en-US" sz="2600" dirty="0" smtClean="0"/>
              <a:t>Efficiency and value for money of qualifications</a:t>
            </a:r>
          </a:p>
          <a:p>
            <a:pPr lvl="3">
              <a:buClr>
                <a:srgbClr val="68BD49"/>
              </a:buClr>
            </a:pPr>
            <a:r>
              <a:rPr lang="en-GB" altLang="en-US" sz="2600" dirty="0" smtClean="0"/>
              <a:t>Regulatory oversight of the qualifications system</a:t>
            </a:r>
          </a:p>
          <a:p>
            <a:pPr lvl="2">
              <a:buClr>
                <a:srgbClr val="68BD49"/>
              </a:buClr>
            </a:pPr>
            <a:r>
              <a:rPr lang="en-GB" altLang="en-US" sz="2600" b="1" dirty="0" smtClean="0"/>
              <a:t>Exam Boards:</a:t>
            </a:r>
          </a:p>
          <a:p>
            <a:pPr lvl="3">
              <a:buClr>
                <a:srgbClr val="68BD49"/>
              </a:buClr>
            </a:pPr>
            <a:r>
              <a:rPr lang="en-GB" altLang="en-US" sz="2600" dirty="0" smtClean="0"/>
              <a:t>Design and Deliver qualifications </a:t>
            </a:r>
          </a:p>
        </p:txBody>
      </p:sp>
    </p:spTree>
    <p:extLst>
      <p:ext uri="{BB962C8B-B14F-4D97-AF65-F5344CB8AC3E}">
        <p14:creationId xmlns:p14="http://schemas.microsoft.com/office/powerpoint/2010/main" val="4236203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32656"/>
            <a:ext cx="8462433" cy="574675"/>
          </a:xfrm>
        </p:spPr>
        <p:txBody>
          <a:bodyPr/>
          <a:lstStyle/>
          <a:p>
            <a:r>
              <a:rPr lang="en-GB" sz="3200" dirty="0" smtClean="0"/>
              <a:t>Purpose of A Level and AS qualifications</a:t>
            </a:r>
            <a:endParaRPr lang="en-GB" sz="3200" dirty="0"/>
          </a:p>
        </p:txBody>
      </p:sp>
      <p:sp>
        <p:nvSpPr>
          <p:cNvPr id="3" name="Content Placeholder 2"/>
          <p:cNvSpPr>
            <a:spLocks noGrp="1"/>
          </p:cNvSpPr>
          <p:nvPr>
            <p:ph idx="1"/>
          </p:nvPr>
        </p:nvSpPr>
        <p:spPr>
          <a:xfrm>
            <a:off x="551384" y="836712"/>
            <a:ext cx="11233248" cy="5545856"/>
          </a:xfrm>
        </p:spPr>
        <p:txBody>
          <a:bodyPr/>
          <a:lstStyle/>
          <a:p>
            <a:r>
              <a:rPr lang="en-GB" sz="2000" b="1" dirty="0"/>
              <a:t>A level qualifications must:</a:t>
            </a:r>
          </a:p>
          <a:p>
            <a:pPr lvl="0">
              <a:buFont typeface="Arial" panose="020B0604020202020204" pitchFamily="34" charset="0"/>
              <a:buChar char="•"/>
            </a:pPr>
            <a:r>
              <a:rPr lang="en-GB" sz="2000" dirty="0"/>
              <a:t>define and assess achievement of the knowledge, skills and understanding needed by students planning to progress to undergraduate study at a UK higher education establishment, particularly (although not only) in the same subject area; </a:t>
            </a:r>
          </a:p>
          <a:p>
            <a:pPr lvl="0">
              <a:buFont typeface="Arial" panose="020B0604020202020204" pitchFamily="34" charset="0"/>
              <a:buChar char="•"/>
            </a:pPr>
            <a:r>
              <a:rPr lang="en-GB" sz="2000" dirty="0"/>
              <a:t>set out a robust and internationally comparable post-16 academic course of study to develop that knowledge, skills and understanding; </a:t>
            </a:r>
          </a:p>
          <a:p>
            <a:pPr lvl="0">
              <a:buFont typeface="Arial" panose="020B0604020202020204" pitchFamily="34" charset="0"/>
              <a:buChar char="•"/>
            </a:pPr>
            <a:r>
              <a:rPr lang="en-GB" sz="2000" dirty="0"/>
              <a:t>permit UK universities to accurately identify the level of attainment of students; </a:t>
            </a:r>
          </a:p>
          <a:p>
            <a:pPr lvl="0">
              <a:buFont typeface="Arial" panose="020B0604020202020204" pitchFamily="34" charset="0"/>
              <a:buChar char="•"/>
            </a:pPr>
            <a:r>
              <a:rPr lang="en-GB" sz="2000" dirty="0"/>
              <a:t>provide a basis for school and college accountability measures at age 18;  </a:t>
            </a:r>
          </a:p>
          <a:p>
            <a:pPr lvl="0">
              <a:buFont typeface="Arial" panose="020B0604020202020204" pitchFamily="34" charset="0"/>
              <a:buChar char="•"/>
            </a:pPr>
            <a:r>
              <a:rPr lang="en-GB" sz="2000" dirty="0"/>
              <a:t>provide a benchmark of academic ability for employers.</a:t>
            </a:r>
            <a:r>
              <a:rPr lang="en-GB" sz="1800" dirty="0"/>
              <a:t> </a:t>
            </a:r>
          </a:p>
          <a:p>
            <a:endParaRPr lang="en-GB" sz="1800" dirty="0"/>
          </a:p>
          <a:p>
            <a:r>
              <a:rPr lang="en-GB" sz="2000" b="1" dirty="0"/>
              <a:t>AS qualifications must: </a:t>
            </a:r>
          </a:p>
          <a:p>
            <a:pPr lvl="0">
              <a:buFont typeface="Arial" panose="020B0604020202020204" pitchFamily="34" charset="0"/>
              <a:buChar char="•"/>
            </a:pPr>
            <a:r>
              <a:rPr lang="en-GB" sz="2000" dirty="0"/>
              <a:t>provide evidence of students’ achievements in a robust and internationally comparable post-16 course of study that is a subset of A level content; </a:t>
            </a:r>
          </a:p>
          <a:p>
            <a:pPr lvl="0">
              <a:buFont typeface="Arial" panose="020B0604020202020204" pitchFamily="34" charset="0"/>
              <a:buChar char="•"/>
            </a:pPr>
            <a:r>
              <a:rPr lang="en-GB" sz="2000" dirty="0"/>
              <a:t>enable students to broaden the range of subjects they study, and support progression to further study or employment. </a:t>
            </a:r>
          </a:p>
          <a:p>
            <a:endParaRPr lang="en-GB" sz="1800" dirty="0"/>
          </a:p>
        </p:txBody>
      </p:sp>
    </p:spTree>
    <p:extLst>
      <p:ext uri="{BB962C8B-B14F-4D97-AF65-F5344CB8AC3E}">
        <p14:creationId xmlns:p14="http://schemas.microsoft.com/office/powerpoint/2010/main" val="2135818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ltLang="en-US" sz="3200" dirty="0" smtClean="0"/>
              <a:t>Principles for Subject Availability </a:t>
            </a:r>
          </a:p>
        </p:txBody>
      </p:sp>
      <p:sp>
        <p:nvSpPr>
          <p:cNvPr id="3" name="Content Placeholder 2"/>
          <p:cNvSpPr>
            <a:spLocks noGrp="1"/>
          </p:cNvSpPr>
          <p:nvPr>
            <p:ph idx="1"/>
          </p:nvPr>
        </p:nvSpPr>
        <p:spPr/>
        <p:txBody>
          <a:bodyPr/>
          <a:lstStyle/>
          <a:p>
            <a:pPr>
              <a:buFont typeface="Arial" pitchFamily="34" charset="0"/>
              <a:buChar char="•"/>
              <a:defRPr/>
            </a:pPr>
            <a:r>
              <a:rPr lang="en-GB" sz="2600" dirty="0"/>
              <a:t>The five principles we </a:t>
            </a:r>
            <a:r>
              <a:rPr lang="en-GB" sz="2600" dirty="0" smtClean="0"/>
              <a:t>use </a:t>
            </a:r>
            <a:r>
              <a:rPr lang="en-GB" sz="2600" dirty="0"/>
              <a:t>to make judgements about whether we expect to be able to regulate a subject effectively are:</a:t>
            </a:r>
          </a:p>
          <a:p>
            <a:pPr lvl="1">
              <a:buFont typeface="Arial" pitchFamily="34" charset="0"/>
              <a:buChar char="•"/>
              <a:defRPr/>
            </a:pPr>
            <a:r>
              <a:rPr lang="en-GB" sz="2600" b="1" dirty="0" smtClean="0"/>
              <a:t>Purpose</a:t>
            </a:r>
            <a:r>
              <a:rPr lang="en-GB" sz="2600" dirty="0" smtClean="0"/>
              <a:t> </a:t>
            </a:r>
            <a:r>
              <a:rPr lang="en-GB" sz="2600" b="0" dirty="0" smtClean="0"/>
              <a:t>– must align to the stated purpose of the qualification </a:t>
            </a:r>
            <a:endParaRPr lang="en-GB" sz="2600" b="0" dirty="0"/>
          </a:p>
          <a:p>
            <a:pPr lvl="1">
              <a:buFont typeface="Arial" pitchFamily="34" charset="0"/>
              <a:buChar char="•"/>
              <a:defRPr/>
            </a:pPr>
            <a:r>
              <a:rPr lang="en-GB" sz="2600" b="1" dirty="0"/>
              <a:t>Level of </a:t>
            </a:r>
            <a:r>
              <a:rPr lang="en-GB" sz="2600" b="1" dirty="0" smtClean="0"/>
              <a:t>demand</a:t>
            </a:r>
            <a:r>
              <a:rPr lang="en-GB" sz="2600" dirty="0" smtClean="0"/>
              <a:t> </a:t>
            </a:r>
            <a:r>
              <a:rPr lang="en-GB" sz="2600" b="0" dirty="0" smtClean="0"/>
              <a:t>– as far as possible, of the same level of academic</a:t>
            </a:r>
            <a:r>
              <a:rPr lang="en-GB" sz="2600" b="0" u="sng" dirty="0" smtClean="0"/>
              <a:t> </a:t>
            </a:r>
            <a:r>
              <a:rPr lang="en-GB" sz="2600" b="0" dirty="0" smtClean="0"/>
              <a:t>demand as other subjects</a:t>
            </a:r>
            <a:endParaRPr lang="en-GB" sz="2600" b="0" dirty="0"/>
          </a:p>
          <a:p>
            <a:pPr lvl="1">
              <a:buFont typeface="Arial" pitchFamily="34" charset="0"/>
              <a:buChar char="•"/>
              <a:defRPr/>
            </a:pPr>
            <a:r>
              <a:rPr lang="en-GB" sz="2600" b="1" dirty="0"/>
              <a:t>Differentiation of student </a:t>
            </a:r>
            <a:r>
              <a:rPr lang="en-GB" sz="2600" b="1" dirty="0" smtClean="0"/>
              <a:t>performance</a:t>
            </a:r>
            <a:r>
              <a:rPr lang="en-GB" sz="2600" dirty="0" smtClean="0"/>
              <a:t> </a:t>
            </a:r>
            <a:r>
              <a:rPr lang="en-GB" sz="2600" b="0" dirty="0" smtClean="0"/>
              <a:t>– gradable A* to E or 9 to 1</a:t>
            </a:r>
            <a:endParaRPr lang="en-GB" sz="2600" b="0" dirty="0"/>
          </a:p>
          <a:p>
            <a:pPr lvl="1">
              <a:buFont typeface="Arial" pitchFamily="34" charset="0"/>
              <a:buChar char="•"/>
              <a:defRPr/>
            </a:pPr>
            <a:r>
              <a:rPr lang="en-GB" sz="2600" b="1" dirty="0"/>
              <a:t>Other aspects of </a:t>
            </a:r>
            <a:r>
              <a:rPr lang="en-GB" sz="2600" b="1" dirty="0" smtClean="0"/>
              <a:t>validity</a:t>
            </a:r>
            <a:r>
              <a:rPr lang="en-GB" sz="2600" dirty="0" smtClean="0"/>
              <a:t> </a:t>
            </a:r>
            <a:r>
              <a:rPr lang="en-GB" sz="2600" b="0" dirty="0" smtClean="0"/>
              <a:t>– reliability and manageability key. </a:t>
            </a:r>
            <a:endParaRPr lang="en-GB" sz="2600" b="0" dirty="0"/>
          </a:p>
          <a:p>
            <a:pPr lvl="1">
              <a:buFont typeface="Arial" pitchFamily="34" charset="0"/>
              <a:buChar char="•"/>
              <a:defRPr/>
            </a:pPr>
            <a:r>
              <a:rPr lang="en-GB" sz="2600" b="1" dirty="0"/>
              <a:t>Separation of </a:t>
            </a:r>
            <a:r>
              <a:rPr lang="en-GB" sz="2600" b="1" dirty="0" smtClean="0"/>
              <a:t>subjects</a:t>
            </a:r>
            <a:r>
              <a:rPr lang="en-GB" sz="2600" b="0" dirty="0" smtClean="0"/>
              <a:t> – a distinct subject with sufficient breadth and depth of unique content, and sufficiently distinct stakeholder expectations  </a:t>
            </a:r>
            <a:endParaRPr lang="en-GB" sz="2600" b="0" dirty="0"/>
          </a:p>
          <a:p>
            <a:pPr>
              <a:buFont typeface="Wingdings" pitchFamily="2" charset="2"/>
              <a:buChar char="§"/>
              <a:defRPr/>
            </a:pPr>
            <a:endParaRPr lang="en-GB" dirty="0"/>
          </a:p>
        </p:txBody>
      </p:sp>
    </p:spTree>
    <p:extLst>
      <p:ext uri="{BB962C8B-B14F-4D97-AF65-F5344CB8AC3E}">
        <p14:creationId xmlns:p14="http://schemas.microsoft.com/office/powerpoint/2010/main" val="4158110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90726" y="404814"/>
            <a:ext cx="6346825" cy="715119"/>
          </a:xfrm>
          <a:noFill/>
        </p:spPr>
        <p:txBody>
          <a:bodyPr/>
          <a:lstStyle/>
          <a:p>
            <a:r>
              <a:rPr lang="en-GB" altLang="en-US" dirty="0" smtClean="0"/>
              <a:t>Timeline</a:t>
            </a:r>
          </a:p>
        </p:txBody>
      </p:sp>
      <p:sp>
        <p:nvSpPr>
          <p:cNvPr id="4" name="Content Placeholder 3"/>
          <p:cNvSpPr>
            <a:spLocks noGrp="1"/>
          </p:cNvSpPr>
          <p:nvPr>
            <p:ph idx="1"/>
          </p:nvPr>
        </p:nvSpPr>
        <p:spPr>
          <a:xfrm>
            <a:off x="1963027" y="1176980"/>
            <a:ext cx="8229600" cy="5132340"/>
          </a:xfrm>
        </p:spPr>
        <p:txBody>
          <a:bodyPr/>
          <a:lstStyle/>
          <a:p>
            <a:pPr marL="0" lvl="2" indent="0">
              <a:buClr>
                <a:srgbClr val="68BD49"/>
              </a:buClr>
              <a:buNone/>
            </a:pPr>
            <a:endParaRPr lang="en-GB" altLang="en-US" sz="1800" dirty="0"/>
          </a:p>
          <a:p>
            <a:pPr marL="0" lvl="2" indent="0">
              <a:buClr>
                <a:srgbClr val="68BD49"/>
              </a:buClr>
              <a:buNone/>
            </a:pPr>
            <a:endParaRPr lang="en-GB" altLang="en-US" sz="1800" dirty="0"/>
          </a:p>
          <a:p>
            <a:pPr marL="0" lvl="2" indent="0">
              <a:buClr>
                <a:srgbClr val="68BD49"/>
              </a:buClr>
              <a:buNone/>
            </a:pPr>
            <a:endParaRPr lang="en-GB" altLang="en-US" sz="1800" dirty="0"/>
          </a:p>
          <a:p>
            <a:pPr marL="0" lvl="2" indent="0">
              <a:buClr>
                <a:srgbClr val="68BD49"/>
              </a:buClr>
              <a:buNone/>
            </a:pPr>
            <a:endParaRPr lang="en-GB" altLang="en-US" sz="1800" dirty="0"/>
          </a:p>
          <a:p>
            <a:pPr marL="0" lvl="2" indent="0">
              <a:buClr>
                <a:srgbClr val="68BD49"/>
              </a:buClr>
              <a:buNone/>
            </a:pPr>
            <a:endParaRPr lang="en-GB" altLang="en-US" sz="1800" dirty="0"/>
          </a:p>
          <a:p>
            <a:pPr marL="0" lvl="2" indent="0">
              <a:buClr>
                <a:srgbClr val="68BD49"/>
              </a:buClr>
              <a:buNone/>
            </a:pPr>
            <a:endParaRPr lang="en-GB" altLang="en-US" sz="1800" dirty="0"/>
          </a:p>
          <a:p>
            <a:pPr marL="0" lvl="2" indent="0">
              <a:buClr>
                <a:srgbClr val="68BD49"/>
              </a:buClr>
              <a:buNone/>
            </a:pPr>
            <a:endParaRPr lang="en-GB" altLang="en-US" sz="1800" dirty="0"/>
          </a:p>
          <a:p>
            <a:pPr marL="0" lvl="2" indent="0">
              <a:buClr>
                <a:srgbClr val="68BD49"/>
              </a:buClr>
              <a:buNone/>
            </a:pPr>
            <a:endParaRPr lang="en-GB" altLang="en-US" sz="1800" dirty="0"/>
          </a:p>
          <a:p>
            <a:pPr marL="0" lvl="2" indent="0">
              <a:buClr>
                <a:srgbClr val="68BD49"/>
              </a:buClr>
              <a:buNone/>
            </a:pPr>
            <a:endParaRPr lang="en-GB" altLang="en-US" sz="1800" dirty="0"/>
          </a:p>
          <a:p>
            <a:endParaRPr lang="en-GB" dirty="0"/>
          </a:p>
        </p:txBody>
      </p:sp>
      <p:sp>
        <p:nvSpPr>
          <p:cNvPr id="2" name="Rectangle 1"/>
          <p:cNvSpPr/>
          <p:nvPr/>
        </p:nvSpPr>
        <p:spPr>
          <a:xfrm>
            <a:off x="4771288" y="1317424"/>
            <a:ext cx="2628000" cy="79208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4D4D4D"/>
                </a:solidFill>
              </a:rPr>
              <a:t>September 2016</a:t>
            </a:r>
            <a:endParaRPr lang="en-GB" b="1" dirty="0">
              <a:solidFill>
                <a:srgbClr val="4D4D4D"/>
              </a:solidFill>
            </a:endParaRPr>
          </a:p>
        </p:txBody>
      </p:sp>
      <p:sp>
        <p:nvSpPr>
          <p:cNvPr id="5" name="Rectangle 4"/>
          <p:cNvSpPr/>
          <p:nvPr/>
        </p:nvSpPr>
        <p:spPr>
          <a:xfrm>
            <a:off x="2018902" y="1317424"/>
            <a:ext cx="2628000" cy="7920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4D4D4D"/>
                </a:solidFill>
              </a:rPr>
              <a:t>September</a:t>
            </a:r>
            <a:r>
              <a:rPr lang="en-GB" dirty="0" smtClean="0">
                <a:solidFill>
                  <a:srgbClr val="4D4D4D"/>
                </a:solidFill>
              </a:rPr>
              <a:t> </a:t>
            </a:r>
            <a:r>
              <a:rPr lang="en-GB" b="1" dirty="0" smtClean="0">
                <a:solidFill>
                  <a:srgbClr val="4D4D4D"/>
                </a:solidFill>
              </a:rPr>
              <a:t>2015</a:t>
            </a:r>
            <a:endParaRPr lang="en-GB" b="1" dirty="0">
              <a:solidFill>
                <a:srgbClr val="4D4D4D"/>
              </a:solidFill>
            </a:endParaRPr>
          </a:p>
        </p:txBody>
      </p:sp>
      <p:sp>
        <p:nvSpPr>
          <p:cNvPr id="6" name="Rectangle 5"/>
          <p:cNvSpPr/>
          <p:nvPr/>
        </p:nvSpPr>
        <p:spPr>
          <a:xfrm>
            <a:off x="7615309" y="1330882"/>
            <a:ext cx="2801171" cy="792088"/>
          </a:xfrm>
          <a:prstGeom prst="rect">
            <a:avLst/>
          </a:prstGeom>
          <a:solidFill>
            <a:srgbClr val="68B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4D4D4D"/>
                </a:solidFill>
              </a:rPr>
              <a:t>September 2017</a:t>
            </a:r>
            <a:endParaRPr lang="en-GB" b="1" dirty="0">
              <a:solidFill>
                <a:srgbClr val="4D4D4D"/>
              </a:solidFill>
            </a:endParaRPr>
          </a:p>
        </p:txBody>
      </p:sp>
      <p:sp>
        <p:nvSpPr>
          <p:cNvPr id="3" name="TextBox 2"/>
          <p:cNvSpPr txBox="1"/>
          <p:nvPr/>
        </p:nvSpPr>
        <p:spPr>
          <a:xfrm>
            <a:off x="2032984" y="2245246"/>
            <a:ext cx="2613918" cy="923330"/>
          </a:xfrm>
          <a:prstGeom prst="rect">
            <a:avLst/>
          </a:prstGeom>
          <a:noFill/>
          <a:ln>
            <a:solidFill>
              <a:srgbClr val="4D4D4D"/>
            </a:solidFill>
          </a:ln>
        </p:spPr>
        <p:txBody>
          <a:bodyPr wrap="square" rtlCol="0">
            <a:spAutoFit/>
          </a:bodyPr>
          <a:lstStyle/>
          <a:p>
            <a:pPr algn="ctr"/>
            <a:r>
              <a:rPr lang="en-GB" dirty="0" smtClean="0">
                <a:solidFill>
                  <a:srgbClr val="4D4D4D"/>
                </a:solidFill>
              </a:rPr>
              <a:t>First teaching of 1</a:t>
            </a:r>
            <a:r>
              <a:rPr lang="en-GB" baseline="30000" dirty="0" smtClean="0">
                <a:solidFill>
                  <a:srgbClr val="4D4D4D"/>
                </a:solidFill>
              </a:rPr>
              <a:t>st</a:t>
            </a:r>
            <a:r>
              <a:rPr lang="en-GB" dirty="0" smtClean="0">
                <a:solidFill>
                  <a:srgbClr val="4D4D4D"/>
                </a:solidFill>
              </a:rPr>
              <a:t> tranche of new GCSEs and A levels</a:t>
            </a:r>
            <a:endParaRPr lang="en-GB" dirty="0">
              <a:solidFill>
                <a:srgbClr val="4D4D4D"/>
              </a:solidFill>
            </a:endParaRPr>
          </a:p>
        </p:txBody>
      </p:sp>
      <p:sp>
        <p:nvSpPr>
          <p:cNvPr id="8" name="TextBox 7"/>
          <p:cNvSpPr txBox="1"/>
          <p:nvPr/>
        </p:nvSpPr>
        <p:spPr>
          <a:xfrm>
            <a:off x="4801980" y="2245246"/>
            <a:ext cx="2615424" cy="923330"/>
          </a:xfrm>
          <a:prstGeom prst="rect">
            <a:avLst/>
          </a:prstGeom>
          <a:noFill/>
          <a:ln>
            <a:solidFill>
              <a:srgbClr val="4D4D4D"/>
            </a:solidFill>
          </a:ln>
        </p:spPr>
        <p:txBody>
          <a:bodyPr wrap="square" rtlCol="0">
            <a:spAutoFit/>
          </a:bodyPr>
          <a:lstStyle/>
          <a:p>
            <a:pPr algn="ctr"/>
            <a:r>
              <a:rPr lang="en-GB" dirty="0" smtClean="0">
                <a:solidFill>
                  <a:srgbClr val="4D4D4D"/>
                </a:solidFill>
              </a:rPr>
              <a:t>2</a:t>
            </a:r>
            <a:r>
              <a:rPr lang="en-GB" baseline="30000" dirty="0" smtClean="0">
                <a:solidFill>
                  <a:srgbClr val="4D4D4D"/>
                </a:solidFill>
              </a:rPr>
              <a:t>nd</a:t>
            </a:r>
            <a:r>
              <a:rPr lang="en-GB" dirty="0" smtClean="0">
                <a:solidFill>
                  <a:srgbClr val="4D4D4D"/>
                </a:solidFill>
              </a:rPr>
              <a:t> tranche of new GCSEs and A levels start to be taught</a:t>
            </a:r>
            <a:endParaRPr lang="en-GB" dirty="0">
              <a:solidFill>
                <a:srgbClr val="4D4D4D"/>
              </a:solidFill>
            </a:endParaRPr>
          </a:p>
        </p:txBody>
      </p:sp>
      <p:sp>
        <p:nvSpPr>
          <p:cNvPr id="9" name="TextBox 8"/>
          <p:cNvSpPr txBox="1"/>
          <p:nvPr/>
        </p:nvSpPr>
        <p:spPr>
          <a:xfrm>
            <a:off x="7608212" y="2276872"/>
            <a:ext cx="2808268" cy="1477328"/>
          </a:xfrm>
          <a:prstGeom prst="rect">
            <a:avLst/>
          </a:prstGeom>
          <a:noFill/>
          <a:ln>
            <a:solidFill>
              <a:srgbClr val="4D4D4D"/>
            </a:solidFill>
          </a:ln>
        </p:spPr>
        <p:txBody>
          <a:bodyPr wrap="square" rtlCol="0">
            <a:spAutoFit/>
          </a:bodyPr>
          <a:lstStyle/>
          <a:p>
            <a:pPr algn="ctr"/>
            <a:r>
              <a:rPr lang="en-GB" dirty="0">
                <a:solidFill>
                  <a:srgbClr val="4D4D4D"/>
                </a:solidFill>
              </a:rPr>
              <a:t>Remaining subjects at all levels start to be taught</a:t>
            </a:r>
            <a:r>
              <a:rPr lang="en-GB" dirty="0" smtClean="0">
                <a:solidFill>
                  <a:srgbClr val="4D4D4D"/>
                </a:solidFill>
              </a:rPr>
              <a:t>. Any subjects not reformed and approved by then will be withdrawn</a:t>
            </a:r>
            <a:endParaRPr lang="en-GB" dirty="0">
              <a:solidFill>
                <a:srgbClr val="4D4D4D"/>
              </a:solidFill>
            </a:endParaRPr>
          </a:p>
        </p:txBody>
      </p:sp>
      <p:cxnSp>
        <p:nvCxnSpPr>
          <p:cNvPr id="7" name="Straight Connector 6"/>
          <p:cNvCxnSpPr>
            <a:stCxn id="5" idx="3"/>
            <a:endCxn id="2" idx="1"/>
          </p:cNvCxnSpPr>
          <p:nvPr/>
        </p:nvCxnSpPr>
        <p:spPr>
          <a:xfrm>
            <a:off x="4646902" y="1713468"/>
            <a:ext cx="12438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428702" y="1754374"/>
            <a:ext cx="17951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06319" y="3313513"/>
            <a:ext cx="2615424" cy="646331"/>
          </a:xfrm>
          <a:prstGeom prst="rect">
            <a:avLst/>
          </a:prstGeom>
          <a:noFill/>
          <a:ln>
            <a:solidFill>
              <a:srgbClr val="4D4D4D"/>
            </a:solidFill>
          </a:ln>
        </p:spPr>
        <p:txBody>
          <a:bodyPr wrap="square" rtlCol="0">
            <a:spAutoFit/>
          </a:bodyPr>
          <a:lstStyle/>
          <a:p>
            <a:pPr algn="ctr"/>
            <a:r>
              <a:rPr lang="en-GB" dirty="0" smtClean="0">
                <a:solidFill>
                  <a:srgbClr val="4D4D4D"/>
                </a:solidFill>
              </a:rPr>
              <a:t>Accreditation underway 45% accredited now </a:t>
            </a:r>
            <a:endParaRPr lang="en-GB" dirty="0">
              <a:solidFill>
                <a:srgbClr val="4D4D4D"/>
              </a:solidFill>
            </a:endParaRPr>
          </a:p>
        </p:txBody>
      </p:sp>
      <p:sp>
        <p:nvSpPr>
          <p:cNvPr id="14" name="TextBox 13"/>
          <p:cNvSpPr txBox="1"/>
          <p:nvPr/>
        </p:nvSpPr>
        <p:spPr>
          <a:xfrm>
            <a:off x="7608212" y="3951692"/>
            <a:ext cx="2808268" cy="1477328"/>
          </a:xfrm>
          <a:prstGeom prst="rect">
            <a:avLst/>
          </a:prstGeom>
          <a:noFill/>
          <a:ln>
            <a:solidFill>
              <a:srgbClr val="4D4D4D"/>
            </a:solidFill>
          </a:ln>
        </p:spPr>
        <p:txBody>
          <a:bodyPr wrap="square" rtlCol="0">
            <a:spAutoFit/>
          </a:bodyPr>
          <a:lstStyle/>
          <a:p>
            <a:pPr algn="ctr"/>
            <a:r>
              <a:rPr lang="en-GB" dirty="0" smtClean="0">
                <a:solidFill>
                  <a:srgbClr val="4D4D4D"/>
                </a:solidFill>
              </a:rPr>
              <a:t>Specification development underway. </a:t>
            </a:r>
          </a:p>
          <a:p>
            <a:pPr algn="ctr"/>
            <a:endParaRPr lang="en-GB" dirty="0">
              <a:solidFill>
                <a:srgbClr val="4D4D4D"/>
              </a:solidFill>
            </a:endParaRPr>
          </a:p>
          <a:p>
            <a:pPr algn="ctr"/>
            <a:r>
              <a:rPr lang="en-GB" dirty="0" smtClean="0">
                <a:solidFill>
                  <a:srgbClr val="4D4D4D"/>
                </a:solidFill>
              </a:rPr>
              <a:t>Accreditation to begin 2016 Spring/Summer</a:t>
            </a:r>
            <a:endParaRPr lang="en-GB" dirty="0">
              <a:solidFill>
                <a:srgbClr val="4D4D4D"/>
              </a:solidFill>
            </a:endParaRPr>
          </a:p>
        </p:txBody>
      </p:sp>
      <p:sp>
        <p:nvSpPr>
          <p:cNvPr id="15" name="TextBox 14"/>
          <p:cNvSpPr txBox="1"/>
          <p:nvPr/>
        </p:nvSpPr>
        <p:spPr>
          <a:xfrm>
            <a:off x="2041024" y="3281485"/>
            <a:ext cx="2613918" cy="646331"/>
          </a:xfrm>
          <a:prstGeom prst="rect">
            <a:avLst/>
          </a:prstGeom>
          <a:noFill/>
          <a:ln>
            <a:solidFill>
              <a:srgbClr val="4D4D4D"/>
            </a:solidFill>
          </a:ln>
        </p:spPr>
        <p:txBody>
          <a:bodyPr wrap="square" rtlCol="0">
            <a:spAutoFit/>
          </a:bodyPr>
          <a:lstStyle/>
          <a:p>
            <a:pPr algn="ctr"/>
            <a:r>
              <a:rPr lang="en-GB" dirty="0" smtClean="0">
                <a:solidFill>
                  <a:srgbClr val="4D4D4D"/>
                </a:solidFill>
              </a:rPr>
              <a:t>AS first awarded 2016</a:t>
            </a:r>
          </a:p>
          <a:p>
            <a:pPr algn="ctr"/>
            <a:r>
              <a:rPr lang="en-GB" dirty="0" smtClean="0">
                <a:solidFill>
                  <a:srgbClr val="4D4D4D"/>
                </a:solidFill>
              </a:rPr>
              <a:t>A leve</a:t>
            </a:r>
            <a:r>
              <a:rPr lang="en-GB" dirty="0">
                <a:solidFill>
                  <a:srgbClr val="4D4D4D"/>
                </a:solidFill>
              </a:rPr>
              <a:t>l</a:t>
            </a:r>
            <a:r>
              <a:rPr lang="en-GB" dirty="0" smtClean="0">
                <a:solidFill>
                  <a:srgbClr val="4D4D4D"/>
                </a:solidFill>
              </a:rPr>
              <a:t> awarded 2017</a:t>
            </a:r>
            <a:endParaRPr lang="en-GB" dirty="0">
              <a:solidFill>
                <a:srgbClr val="4D4D4D"/>
              </a:solidFill>
            </a:endParaRPr>
          </a:p>
        </p:txBody>
      </p:sp>
      <p:sp>
        <p:nvSpPr>
          <p:cNvPr id="16" name="TextBox 15"/>
          <p:cNvSpPr txBox="1"/>
          <p:nvPr/>
        </p:nvSpPr>
        <p:spPr>
          <a:xfrm>
            <a:off x="4803486" y="4104779"/>
            <a:ext cx="2613918" cy="646331"/>
          </a:xfrm>
          <a:prstGeom prst="rect">
            <a:avLst/>
          </a:prstGeom>
          <a:noFill/>
          <a:ln>
            <a:solidFill>
              <a:srgbClr val="4D4D4D"/>
            </a:solidFill>
          </a:ln>
        </p:spPr>
        <p:txBody>
          <a:bodyPr wrap="square" rtlCol="0">
            <a:spAutoFit/>
          </a:bodyPr>
          <a:lstStyle/>
          <a:p>
            <a:pPr algn="ctr"/>
            <a:r>
              <a:rPr lang="en-GB" dirty="0" smtClean="0">
                <a:solidFill>
                  <a:srgbClr val="4D4D4D"/>
                </a:solidFill>
              </a:rPr>
              <a:t>A level </a:t>
            </a:r>
            <a:r>
              <a:rPr lang="en-GB" dirty="0" err="1" smtClean="0">
                <a:solidFill>
                  <a:srgbClr val="4D4D4D"/>
                </a:solidFill>
              </a:rPr>
              <a:t>irst</a:t>
            </a:r>
            <a:r>
              <a:rPr lang="en-GB" dirty="0" smtClean="0">
                <a:solidFill>
                  <a:srgbClr val="4D4D4D"/>
                </a:solidFill>
              </a:rPr>
              <a:t> awarded 2018</a:t>
            </a:r>
            <a:endParaRPr lang="en-GB" dirty="0">
              <a:solidFill>
                <a:srgbClr val="4D4D4D"/>
              </a:solidFill>
            </a:endParaRPr>
          </a:p>
        </p:txBody>
      </p:sp>
      <p:sp>
        <p:nvSpPr>
          <p:cNvPr id="17" name="TextBox 16"/>
          <p:cNvSpPr txBox="1"/>
          <p:nvPr/>
        </p:nvSpPr>
        <p:spPr>
          <a:xfrm>
            <a:off x="7615308" y="5615566"/>
            <a:ext cx="2837770" cy="369332"/>
          </a:xfrm>
          <a:prstGeom prst="rect">
            <a:avLst/>
          </a:prstGeom>
          <a:noFill/>
          <a:ln>
            <a:solidFill>
              <a:srgbClr val="4D4D4D"/>
            </a:solidFill>
          </a:ln>
        </p:spPr>
        <p:txBody>
          <a:bodyPr wrap="square" rtlCol="0">
            <a:spAutoFit/>
          </a:bodyPr>
          <a:lstStyle/>
          <a:p>
            <a:pPr algn="ctr"/>
            <a:r>
              <a:rPr lang="en-GB" dirty="0" smtClean="0">
                <a:solidFill>
                  <a:srgbClr val="4D4D4D"/>
                </a:solidFill>
              </a:rPr>
              <a:t>First awarded 2019</a:t>
            </a:r>
            <a:endParaRPr lang="en-GB" dirty="0">
              <a:solidFill>
                <a:srgbClr val="4D4D4D"/>
              </a:solidFill>
            </a:endParaRPr>
          </a:p>
        </p:txBody>
      </p:sp>
    </p:spTree>
    <p:extLst>
      <p:ext uri="{BB962C8B-B14F-4D97-AF65-F5344CB8AC3E}">
        <p14:creationId xmlns:p14="http://schemas.microsoft.com/office/powerpoint/2010/main" val="1727210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z="3200" dirty="0" smtClean="0"/>
              <a:t>New A Level – Summary of changes</a:t>
            </a:r>
          </a:p>
        </p:txBody>
      </p:sp>
      <p:sp>
        <p:nvSpPr>
          <p:cNvPr id="14339" name="Rectangle 3"/>
          <p:cNvSpPr>
            <a:spLocks noGrp="1" noChangeArrowheads="1"/>
          </p:cNvSpPr>
          <p:nvPr>
            <p:ph type="body" idx="1"/>
          </p:nvPr>
        </p:nvSpPr>
        <p:spPr>
          <a:xfrm>
            <a:off x="767408" y="1196752"/>
            <a:ext cx="10225136" cy="4968552"/>
          </a:xfrm>
        </p:spPr>
        <p:txBody>
          <a:bodyPr/>
          <a:lstStyle/>
          <a:p>
            <a:pPr>
              <a:buClr>
                <a:srgbClr val="68BD49"/>
              </a:buClr>
              <a:buFont typeface="Arial" panose="020B0604020202020204" pitchFamily="34" charset="0"/>
              <a:buChar char="•"/>
            </a:pPr>
            <a:r>
              <a:rPr lang="en-GB" altLang="en-US" sz="2600" b="1" dirty="0"/>
              <a:t>Content</a:t>
            </a:r>
            <a:r>
              <a:rPr lang="en-GB" altLang="en-US" sz="2600" dirty="0"/>
              <a:t> - Changes generally less extensive than at </a:t>
            </a:r>
            <a:r>
              <a:rPr lang="en-GB" altLang="en-US" sz="2600" dirty="0" smtClean="0"/>
              <a:t>GCSE</a:t>
            </a:r>
            <a:r>
              <a:rPr lang="en-GB" sz="2600" dirty="0" smtClean="0"/>
              <a:t>. </a:t>
            </a:r>
            <a:endParaRPr lang="en-GB" sz="2600" dirty="0"/>
          </a:p>
          <a:p>
            <a:pPr>
              <a:buClr>
                <a:srgbClr val="68BD49"/>
              </a:buClr>
              <a:buFont typeface="Arial" panose="020B0604020202020204" pitchFamily="34" charset="0"/>
              <a:buChar char="•"/>
            </a:pPr>
            <a:r>
              <a:rPr lang="en-GB" altLang="en-US" sz="2600" b="1" dirty="0"/>
              <a:t>Structure</a:t>
            </a:r>
            <a:r>
              <a:rPr lang="en-GB" altLang="en-US" sz="2600" dirty="0"/>
              <a:t> – all exams taken in the summer at the end of the course</a:t>
            </a:r>
          </a:p>
          <a:p>
            <a:pPr>
              <a:buClr>
                <a:srgbClr val="68BD49"/>
              </a:buClr>
              <a:buFont typeface="Arial" panose="020B0604020202020204" pitchFamily="34" charset="0"/>
              <a:buChar char="•"/>
            </a:pPr>
            <a:r>
              <a:rPr lang="en-GB" altLang="en-US" sz="2600" b="1" dirty="0"/>
              <a:t>Assessment</a:t>
            </a:r>
            <a:r>
              <a:rPr lang="en-GB" altLang="en-US" sz="2600" dirty="0"/>
              <a:t> – non-exam assessment only where necessary to assess essential subject skills; </a:t>
            </a:r>
          </a:p>
          <a:p>
            <a:pPr>
              <a:buClr>
                <a:srgbClr val="68BD49"/>
              </a:buClr>
              <a:buFont typeface="Arial" panose="020B0604020202020204" pitchFamily="34" charset="0"/>
              <a:buChar char="•"/>
            </a:pPr>
            <a:r>
              <a:rPr lang="en-GB" altLang="en-US" sz="2600" b="1" dirty="0" smtClean="0"/>
              <a:t>Demand</a:t>
            </a:r>
            <a:r>
              <a:rPr lang="en-GB" altLang="en-US" sz="2600" dirty="0" smtClean="0"/>
              <a:t> </a:t>
            </a:r>
            <a:r>
              <a:rPr lang="en-GB" altLang="en-US" sz="2600" dirty="0"/>
              <a:t>– same level of challenge as current A levels</a:t>
            </a:r>
          </a:p>
          <a:p>
            <a:pPr>
              <a:buClr>
                <a:srgbClr val="68BD49"/>
              </a:buClr>
              <a:buFont typeface="Arial" panose="020B0604020202020204" pitchFamily="34" charset="0"/>
              <a:buChar char="•"/>
            </a:pPr>
            <a:r>
              <a:rPr lang="en-GB" altLang="en-US" sz="2600" b="1" dirty="0"/>
              <a:t>Grading</a:t>
            </a:r>
            <a:r>
              <a:rPr lang="en-GB" altLang="en-US" sz="2600" dirty="0"/>
              <a:t> – staying the same as now, A*- E (&amp; U</a:t>
            </a:r>
            <a:r>
              <a:rPr lang="en-GB" altLang="en-US" sz="2600" dirty="0" smtClean="0"/>
              <a:t>)</a:t>
            </a:r>
            <a:endParaRPr lang="en-GB" altLang="en-US" sz="2600" dirty="0"/>
          </a:p>
          <a:p>
            <a:pPr marL="0" lvl="1" indent="-268288">
              <a:buClr>
                <a:srgbClr val="68BD49"/>
              </a:buClr>
              <a:buNone/>
            </a:pPr>
            <a:endParaRPr lang="en-GB" altLang="en-US" sz="2600" dirty="0"/>
          </a:p>
          <a:p>
            <a:pPr lvl="2">
              <a:buClr>
                <a:srgbClr val="68BD49"/>
              </a:buClr>
            </a:pPr>
            <a:endParaRPr lang="en-GB" altLang="en-US" sz="2600" dirty="0"/>
          </a:p>
          <a:p>
            <a:pPr marL="0" lvl="2" indent="0">
              <a:buClr>
                <a:srgbClr val="68BD49"/>
              </a:buClr>
              <a:buNone/>
            </a:pPr>
            <a:endParaRPr lang="en-GB" altLang="en-US" sz="2600" dirty="0"/>
          </a:p>
          <a:p>
            <a:pPr marL="0" lvl="2" indent="0">
              <a:buClr>
                <a:srgbClr val="68BD49"/>
              </a:buClr>
              <a:buNone/>
            </a:pPr>
            <a:endParaRPr lang="en-GB" altLang="en-US" sz="2600" dirty="0" smtClean="0"/>
          </a:p>
          <a:p>
            <a:pPr lvl="2">
              <a:buClr>
                <a:srgbClr val="68BD49"/>
              </a:buClr>
              <a:buFont typeface="Arial" panose="020B0604020202020204" pitchFamily="34" charset="0"/>
              <a:buChar char="•"/>
            </a:pPr>
            <a:endParaRPr lang="en-GB" altLang="en-US" sz="2600" dirty="0" smtClean="0"/>
          </a:p>
          <a:p>
            <a:pPr eaLnBrk="1" hangingPunct="1">
              <a:buFont typeface="Arial" panose="020B0604020202020204" pitchFamily="34" charset="0"/>
              <a:buChar char="•"/>
            </a:pPr>
            <a:endParaRPr lang="en-GB" altLang="en-US" sz="2600" dirty="0" smtClean="0"/>
          </a:p>
        </p:txBody>
      </p:sp>
      <p:sp>
        <p:nvSpPr>
          <p:cNvPr id="14340" name="Rectangle 4"/>
          <p:cNvSpPr>
            <a:spLocks noChangeArrowheads="1"/>
          </p:cNvSpPr>
          <p:nvPr/>
        </p:nvSpPr>
        <p:spPr bwMode="auto">
          <a:xfrm>
            <a:off x="9520238" y="4889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1883735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r>
              <a:rPr lang="en-GB" altLang="en-US" sz="3200" dirty="0" smtClean="0"/>
              <a:t>New AS Level - Summary </a:t>
            </a:r>
            <a:r>
              <a:rPr lang="en-GB" altLang="en-US" sz="3200" dirty="0"/>
              <a:t>of </a:t>
            </a:r>
            <a:r>
              <a:rPr lang="en-GB" altLang="en-US" sz="3200" dirty="0" smtClean="0"/>
              <a:t>Changes </a:t>
            </a:r>
          </a:p>
        </p:txBody>
      </p:sp>
      <p:sp>
        <p:nvSpPr>
          <p:cNvPr id="14339" name="Rectangle 3"/>
          <p:cNvSpPr>
            <a:spLocks noGrp="1" noChangeArrowheads="1"/>
          </p:cNvSpPr>
          <p:nvPr>
            <p:ph type="body" idx="1"/>
          </p:nvPr>
        </p:nvSpPr>
        <p:spPr>
          <a:xfrm>
            <a:off x="407368" y="1268760"/>
            <a:ext cx="10585176" cy="4968552"/>
          </a:xfrm>
        </p:spPr>
        <p:txBody>
          <a:bodyPr/>
          <a:lstStyle/>
          <a:p>
            <a:pPr lvl="2">
              <a:buClr>
                <a:srgbClr val="68BD49"/>
              </a:buClr>
            </a:pPr>
            <a:r>
              <a:rPr lang="en-GB" altLang="en-US" sz="2600" b="1" dirty="0" smtClean="0"/>
              <a:t>Content</a:t>
            </a:r>
            <a:r>
              <a:rPr lang="en-GB" altLang="en-US" sz="2600" dirty="0" smtClean="0"/>
              <a:t> </a:t>
            </a:r>
            <a:r>
              <a:rPr lang="en-GB" altLang="en-US" sz="2600" dirty="0"/>
              <a:t>– generally less extensive changes than at GCSE  </a:t>
            </a:r>
          </a:p>
          <a:p>
            <a:pPr lvl="2">
              <a:buClr>
                <a:srgbClr val="68BD49"/>
              </a:buClr>
            </a:pPr>
            <a:r>
              <a:rPr lang="en-GB" altLang="en-US" sz="2600" b="1" dirty="0"/>
              <a:t>Structure</a:t>
            </a:r>
            <a:r>
              <a:rPr lang="en-GB" altLang="en-US" sz="2600" dirty="0"/>
              <a:t> - all exams </a:t>
            </a:r>
            <a:r>
              <a:rPr lang="en-GB" altLang="en-US" sz="2600" dirty="0" smtClean="0"/>
              <a:t>taken at </a:t>
            </a:r>
            <a:r>
              <a:rPr lang="en-GB" altLang="en-US" sz="2600" dirty="0"/>
              <a:t>the end of the course</a:t>
            </a:r>
          </a:p>
          <a:p>
            <a:pPr lvl="2">
              <a:buClr>
                <a:srgbClr val="68BD49"/>
              </a:buClr>
            </a:pPr>
            <a:r>
              <a:rPr lang="en-GB" altLang="en-US" sz="2600" b="1" dirty="0"/>
              <a:t>Assessment</a:t>
            </a:r>
            <a:r>
              <a:rPr lang="en-GB" altLang="en-US" sz="2600" dirty="0"/>
              <a:t> – </a:t>
            </a:r>
            <a:r>
              <a:rPr lang="en-GB" altLang="en-US" sz="2600" dirty="0" smtClean="0"/>
              <a:t>non-exam assessment </a:t>
            </a:r>
            <a:r>
              <a:rPr lang="en-GB" altLang="en-US" sz="2600" dirty="0"/>
              <a:t>only where necessary to assess essential </a:t>
            </a:r>
            <a:r>
              <a:rPr lang="en-GB" altLang="en-US" sz="2600" dirty="0" smtClean="0"/>
              <a:t>subject </a:t>
            </a:r>
            <a:r>
              <a:rPr lang="en-GB" altLang="en-US" sz="2600" dirty="0"/>
              <a:t>skills; </a:t>
            </a:r>
          </a:p>
          <a:p>
            <a:pPr lvl="2">
              <a:buClr>
                <a:srgbClr val="68BD49"/>
              </a:buClr>
            </a:pPr>
            <a:r>
              <a:rPr lang="en-GB" altLang="en-US" sz="2600" b="1" dirty="0"/>
              <a:t>Demand</a:t>
            </a:r>
            <a:r>
              <a:rPr lang="en-GB" altLang="en-US" sz="2600" dirty="0"/>
              <a:t> – new AS will have same level of challenge as current </a:t>
            </a:r>
            <a:r>
              <a:rPr lang="en-GB" altLang="en-US" sz="2600" dirty="0" smtClean="0"/>
              <a:t>AS</a:t>
            </a:r>
            <a:endParaRPr lang="en-GB" altLang="en-US" sz="2600" dirty="0"/>
          </a:p>
          <a:p>
            <a:pPr lvl="2">
              <a:buClr>
                <a:srgbClr val="68BD49"/>
              </a:buClr>
              <a:tabLst>
                <a:tab pos="2062163" algn="l"/>
              </a:tabLst>
            </a:pPr>
            <a:r>
              <a:rPr lang="en-GB" altLang="en-US" sz="2600" b="1" dirty="0"/>
              <a:t>Grading</a:t>
            </a:r>
            <a:r>
              <a:rPr lang="en-GB" altLang="en-US" sz="2600" dirty="0"/>
              <a:t> – staying the same as now, A - E (&amp; U)</a:t>
            </a:r>
          </a:p>
          <a:p>
            <a:pPr lvl="2">
              <a:buClr>
                <a:srgbClr val="68BD49"/>
              </a:buClr>
              <a:tabLst>
                <a:tab pos="2062163" algn="l"/>
              </a:tabLst>
            </a:pPr>
            <a:r>
              <a:rPr lang="en-GB" altLang="en-US" sz="2600" b="1" dirty="0" smtClean="0"/>
              <a:t>Standalone</a:t>
            </a:r>
            <a:r>
              <a:rPr lang="en-GB" altLang="en-US" sz="2600" dirty="0" smtClean="0"/>
              <a:t> </a:t>
            </a:r>
            <a:r>
              <a:rPr lang="en-GB" altLang="en-US" sz="2600" dirty="0"/>
              <a:t>– new AS will not count towards an A level </a:t>
            </a:r>
            <a:r>
              <a:rPr lang="en-GB" altLang="en-US" sz="2600" dirty="0" smtClean="0"/>
              <a:t>grade</a:t>
            </a:r>
            <a:endParaRPr lang="en-GB" altLang="en-US" sz="2600" dirty="0"/>
          </a:p>
          <a:p>
            <a:pPr lvl="2">
              <a:buClr>
                <a:srgbClr val="68BD49"/>
              </a:buClr>
              <a:tabLst>
                <a:tab pos="2062163" algn="l"/>
              </a:tabLst>
            </a:pPr>
            <a:r>
              <a:rPr lang="en-GB" altLang="en-US" sz="2600" b="1" dirty="0"/>
              <a:t>Co-teachable</a:t>
            </a:r>
            <a:r>
              <a:rPr lang="en-GB" altLang="en-US" sz="2600" dirty="0"/>
              <a:t> – exam boards </a:t>
            </a:r>
            <a:r>
              <a:rPr lang="en-GB" altLang="en-US" sz="2600" dirty="0" smtClean="0"/>
              <a:t>will design AS </a:t>
            </a:r>
            <a:r>
              <a:rPr lang="en-GB" altLang="en-US" sz="2600" dirty="0"/>
              <a:t>to be </a:t>
            </a:r>
            <a:r>
              <a:rPr lang="en-GB" altLang="en-US" sz="2600" dirty="0" smtClean="0"/>
              <a:t>co-taught with </a:t>
            </a:r>
            <a:r>
              <a:rPr lang="en-GB" altLang="en-US" sz="2600" dirty="0"/>
              <a:t>A level where </a:t>
            </a:r>
            <a:r>
              <a:rPr lang="en-GB" altLang="en-US" sz="2600" dirty="0" smtClean="0"/>
              <a:t>possible</a:t>
            </a:r>
            <a:endParaRPr lang="en-GB" altLang="en-US" sz="2600" dirty="0"/>
          </a:p>
          <a:p>
            <a:pPr marL="0" lvl="2" indent="0">
              <a:buClr>
                <a:srgbClr val="68BD49"/>
              </a:buClr>
              <a:buNone/>
              <a:tabLst>
                <a:tab pos="2062163" algn="l"/>
              </a:tabLst>
            </a:pPr>
            <a:endParaRPr lang="en-GB" altLang="en-US" sz="1800" dirty="0"/>
          </a:p>
          <a:p>
            <a:pPr marL="0" lvl="2" indent="0">
              <a:buClr>
                <a:srgbClr val="68BD49"/>
              </a:buClr>
              <a:buNone/>
            </a:pPr>
            <a:endParaRPr lang="en-GB" altLang="en-US" sz="1800" dirty="0"/>
          </a:p>
          <a:p>
            <a:pPr marL="0" lvl="2" indent="0">
              <a:buClr>
                <a:srgbClr val="68BD49"/>
              </a:buClr>
              <a:buNone/>
            </a:pPr>
            <a:endParaRPr lang="en-GB" altLang="en-US" sz="1800" dirty="0"/>
          </a:p>
          <a:p>
            <a:pPr marL="0" lvl="2" indent="0">
              <a:buClr>
                <a:srgbClr val="68BD49"/>
              </a:buClr>
              <a:buNone/>
            </a:pPr>
            <a:endParaRPr lang="en-GB" altLang="en-US" dirty="0" smtClean="0"/>
          </a:p>
          <a:p>
            <a:pPr lvl="2">
              <a:buClr>
                <a:srgbClr val="68BD49"/>
              </a:buClr>
              <a:buFont typeface="Arial" panose="020B0604020202020204" pitchFamily="34" charset="0"/>
              <a:buChar char="•"/>
            </a:pPr>
            <a:endParaRPr lang="en-GB" altLang="en-US" dirty="0" smtClean="0"/>
          </a:p>
          <a:p>
            <a:pPr eaLnBrk="1" hangingPunct="1">
              <a:buFont typeface="Arial" panose="020B0604020202020204" pitchFamily="34" charset="0"/>
              <a:buChar char="•"/>
            </a:pPr>
            <a:endParaRPr lang="en-GB" altLang="en-US" dirty="0" smtClean="0"/>
          </a:p>
        </p:txBody>
      </p:sp>
      <p:sp>
        <p:nvSpPr>
          <p:cNvPr id="14340" name="Rectangle 4"/>
          <p:cNvSpPr>
            <a:spLocks noChangeArrowheads="1"/>
          </p:cNvSpPr>
          <p:nvPr/>
        </p:nvSpPr>
        <p:spPr bwMode="auto">
          <a:xfrm>
            <a:off x="9520238" y="4889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4200314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endParaRPr lang="en-GB" altLang="en-US" dirty="0" smtClean="0"/>
          </a:p>
        </p:txBody>
      </p:sp>
      <p:sp>
        <p:nvSpPr>
          <p:cNvPr id="5" name="Rectangle 4"/>
          <p:cNvSpPr/>
          <p:nvPr/>
        </p:nvSpPr>
        <p:spPr>
          <a:xfrm>
            <a:off x="1992313" y="208037"/>
            <a:ext cx="6345237" cy="7920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4D4D4D"/>
                </a:solidFill>
              </a:rPr>
              <a:t>2017 summer awarding </a:t>
            </a:r>
          </a:p>
          <a:p>
            <a:pPr algn="ctr"/>
            <a:r>
              <a:rPr lang="en-GB" b="1" dirty="0">
                <a:solidFill>
                  <a:srgbClr val="4D4D4D"/>
                </a:solidFill>
              </a:rPr>
              <a:t>(</a:t>
            </a:r>
            <a:r>
              <a:rPr lang="en-GB" b="1" dirty="0" smtClean="0">
                <a:solidFill>
                  <a:srgbClr val="4D4D4D"/>
                </a:solidFill>
              </a:rPr>
              <a:t>September 2015 first teach) </a:t>
            </a:r>
            <a:endParaRPr lang="en-GB" b="1" dirty="0">
              <a:solidFill>
                <a:srgbClr val="4D4D4D"/>
              </a:solidFill>
            </a:endParaRPr>
          </a:p>
        </p:txBody>
      </p:sp>
      <p:sp>
        <p:nvSpPr>
          <p:cNvPr id="10" name="TextBox 9"/>
          <p:cNvSpPr txBox="1"/>
          <p:nvPr/>
        </p:nvSpPr>
        <p:spPr>
          <a:xfrm>
            <a:off x="1990726" y="2080008"/>
            <a:ext cx="6949299" cy="3293209"/>
          </a:xfrm>
          <a:prstGeom prst="rect">
            <a:avLst/>
          </a:prstGeom>
          <a:noFill/>
          <a:ln>
            <a:solidFill>
              <a:srgbClr val="4D4D4D"/>
            </a:solidFill>
          </a:ln>
        </p:spPr>
        <p:txBody>
          <a:bodyPr wrap="square" rtlCol="0">
            <a:spAutoFit/>
          </a:bodyPr>
          <a:lstStyle/>
          <a:p>
            <a:pPr marL="180975" lvl="2">
              <a:buClr>
                <a:srgbClr val="68BD49"/>
              </a:buClr>
            </a:pPr>
            <a:r>
              <a:rPr lang="en-GB" altLang="en-US" sz="1600" dirty="0">
                <a:solidFill>
                  <a:srgbClr val="4D4D4D"/>
                </a:solidFill>
              </a:rPr>
              <a:t>English language </a:t>
            </a:r>
          </a:p>
          <a:p>
            <a:pPr marL="180975" lvl="2">
              <a:buClr>
                <a:srgbClr val="68BD49"/>
              </a:buClr>
            </a:pPr>
            <a:r>
              <a:rPr lang="en-GB" altLang="en-US" sz="1600" dirty="0">
                <a:solidFill>
                  <a:srgbClr val="4D4D4D"/>
                </a:solidFill>
              </a:rPr>
              <a:t>English literature</a:t>
            </a:r>
          </a:p>
          <a:p>
            <a:pPr marL="180975" lvl="2">
              <a:buClr>
                <a:srgbClr val="68BD49"/>
              </a:buClr>
            </a:pPr>
            <a:r>
              <a:rPr lang="en-GB" altLang="en-US" sz="1600" dirty="0">
                <a:solidFill>
                  <a:srgbClr val="4D4D4D"/>
                </a:solidFill>
              </a:rPr>
              <a:t>English language and literature</a:t>
            </a:r>
          </a:p>
          <a:p>
            <a:pPr marL="180975" lvl="2">
              <a:buClr>
                <a:srgbClr val="68BD49"/>
              </a:buClr>
            </a:pPr>
            <a:r>
              <a:rPr lang="en-GB" altLang="en-US" sz="1600" dirty="0">
                <a:solidFill>
                  <a:srgbClr val="4D4D4D"/>
                </a:solidFill>
              </a:rPr>
              <a:t>Biology</a:t>
            </a:r>
          </a:p>
          <a:p>
            <a:pPr marL="180975" lvl="2">
              <a:buClr>
                <a:srgbClr val="68BD49"/>
              </a:buClr>
            </a:pPr>
            <a:r>
              <a:rPr lang="en-GB" altLang="en-US" sz="1600" dirty="0">
                <a:solidFill>
                  <a:srgbClr val="4D4D4D"/>
                </a:solidFill>
              </a:rPr>
              <a:t>Chemistry </a:t>
            </a:r>
          </a:p>
          <a:p>
            <a:pPr marL="180975" lvl="2">
              <a:buClr>
                <a:srgbClr val="68BD49"/>
              </a:buClr>
            </a:pPr>
            <a:r>
              <a:rPr lang="en-GB" altLang="en-US" sz="1600" dirty="0">
                <a:solidFill>
                  <a:srgbClr val="4D4D4D"/>
                </a:solidFill>
              </a:rPr>
              <a:t>Physics</a:t>
            </a:r>
          </a:p>
          <a:p>
            <a:pPr marL="180975" lvl="2">
              <a:buClr>
                <a:srgbClr val="68BD49"/>
              </a:buClr>
            </a:pPr>
            <a:r>
              <a:rPr lang="en-GB" altLang="en-US" sz="1600" dirty="0">
                <a:solidFill>
                  <a:srgbClr val="4D4D4D"/>
                </a:solidFill>
              </a:rPr>
              <a:t>Psychology</a:t>
            </a:r>
          </a:p>
          <a:p>
            <a:pPr marL="180975" lvl="2">
              <a:buClr>
                <a:srgbClr val="68BD49"/>
              </a:buClr>
            </a:pPr>
            <a:r>
              <a:rPr lang="en-GB" sz="1600" dirty="0">
                <a:solidFill>
                  <a:srgbClr val="4D4D4D"/>
                </a:solidFill>
              </a:rPr>
              <a:t>Computer science</a:t>
            </a:r>
          </a:p>
          <a:p>
            <a:pPr marL="180975" lvl="2">
              <a:buClr>
                <a:srgbClr val="68BD49"/>
              </a:buClr>
            </a:pPr>
            <a:r>
              <a:rPr lang="en-GB" sz="1600" dirty="0">
                <a:solidFill>
                  <a:srgbClr val="4D4D4D"/>
                </a:solidFill>
              </a:rPr>
              <a:t>Business</a:t>
            </a:r>
          </a:p>
          <a:p>
            <a:pPr marL="180975" lvl="2">
              <a:buClr>
                <a:srgbClr val="68BD49"/>
              </a:buClr>
            </a:pPr>
            <a:r>
              <a:rPr lang="en-GB" sz="1600" dirty="0">
                <a:solidFill>
                  <a:srgbClr val="4D4D4D"/>
                </a:solidFill>
              </a:rPr>
              <a:t>History</a:t>
            </a:r>
          </a:p>
          <a:p>
            <a:pPr marL="180975" lvl="2">
              <a:buClr>
                <a:srgbClr val="68BD49"/>
              </a:buClr>
            </a:pPr>
            <a:r>
              <a:rPr lang="en-GB" sz="1600" dirty="0">
                <a:solidFill>
                  <a:srgbClr val="4D4D4D"/>
                </a:solidFill>
              </a:rPr>
              <a:t>Art and design</a:t>
            </a:r>
          </a:p>
          <a:p>
            <a:pPr marL="180975" lvl="2">
              <a:buClr>
                <a:srgbClr val="68BD49"/>
              </a:buClr>
            </a:pPr>
            <a:r>
              <a:rPr lang="en-GB" sz="1600" dirty="0">
                <a:solidFill>
                  <a:srgbClr val="4D4D4D"/>
                </a:solidFill>
              </a:rPr>
              <a:t>Economics</a:t>
            </a:r>
          </a:p>
          <a:p>
            <a:pPr marL="180975" lvl="2">
              <a:buClr>
                <a:srgbClr val="68BD49"/>
              </a:buClr>
            </a:pPr>
            <a:r>
              <a:rPr lang="en-GB" sz="1600" dirty="0">
                <a:solidFill>
                  <a:srgbClr val="4D4D4D"/>
                </a:solidFill>
              </a:rPr>
              <a:t>Sociology</a:t>
            </a:r>
          </a:p>
        </p:txBody>
      </p:sp>
      <p:sp>
        <p:nvSpPr>
          <p:cNvPr id="13" name="TextBox 12"/>
          <p:cNvSpPr txBox="1"/>
          <p:nvPr/>
        </p:nvSpPr>
        <p:spPr>
          <a:xfrm>
            <a:off x="1990726" y="1642849"/>
            <a:ext cx="6949299" cy="369332"/>
          </a:xfrm>
          <a:prstGeom prst="rect">
            <a:avLst/>
          </a:prstGeom>
          <a:solidFill>
            <a:srgbClr val="4D4D4D"/>
          </a:solidFill>
          <a:ln>
            <a:solidFill>
              <a:srgbClr val="4D4D4D"/>
            </a:solidFill>
          </a:ln>
        </p:spPr>
        <p:txBody>
          <a:bodyPr wrap="square" rtlCol="0">
            <a:spAutoFit/>
          </a:bodyPr>
          <a:lstStyle/>
          <a:p>
            <a:pPr marL="180975"/>
            <a:r>
              <a:rPr lang="en-GB" b="1" dirty="0" smtClean="0">
                <a:solidFill>
                  <a:schemeClr val="bg1"/>
                </a:solidFill>
              </a:rPr>
              <a:t>A levels and AS</a:t>
            </a:r>
            <a:endParaRPr lang="en-GB" altLang="en-US" b="1" dirty="0">
              <a:solidFill>
                <a:schemeClr val="bg1"/>
              </a:solidFill>
            </a:endParaRPr>
          </a:p>
        </p:txBody>
      </p:sp>
    </p:spTree>
    <p:extLst>
      <p:ext uri="{BB962C8B-B14F-4D97-AF65-F5344CB8AC3E}">
        <p14:creationId xmlns:p14="http://schemas.microsoft.com/office/powerpoint/2010/main" val="2409413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qual vocational qualifications">
  <a:themeElements>
    <a:clrScheme name="">
      <a:dk1>
        <a:srgbClr val="000000"/>
      </a:dk1>
      <a:lt1>
        <a:srgbClr val="FFFFFF"/>
      </a:lt1>
      <a:dk2>
        <a:srgbClr val="68BD49"/>
      </a:dk2>
      <a:lt2>
        <a:srgbClr val="65696E"/>
      </a:lt2>
      <a:accent1>
        <a:srgbClr val="65696E"/>
      </a:accent1>
      <a:accent2>
        <a:srgbClr val="68BD49"/>
      </a:accent2>
      <a:accent3>
        <a:srgbClr val="FFFFFF"/>
      </a:accent3>
      <a:accent4>
        <a:srgbClr val="000000"/>
      </a:accent4>
      <a:accent5>
        <a:srgbClr val="B8B9BA"/>
      </a:accent5>
      <a:accent6>
        <a:srgbClr val="5EAB41"/>
      </a:accent6>
      <a:hlink>
        <a:srgbClr val="68BD49"/>
      </a:hlink>
      <a:folHlink>
        <a:srgbClr val="68BD4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 xmlns="45150501-b37d-4b37-b0a0-512a8dbac82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D7A373A4C50E468CA9E4026D35F6E2" ma:contentTypeVersion="5" ma:contentTypeDescription="Create a new document." ma:contentTypeScope="" ma:versionID="6f65294b266c6366b0609f061382a0b4">
  <xsd:schema xmlns:xsd="http://www.w3.org/2001/XMLSchema" xmlns:p="http://schemas.microsoft.com/office/2006/metadata/properties" xmlns:ns2="45150501-b37d-4b37-b0a0-512a8dbac82e" targetNamespace="http://schemas.microsoft.com/office/2006/metadata/properties" ma:root="true" ma:fieldsID="a6f16d7ac95bab966617cb1271d45bb4" ns2:_="">
    <xsd:import namespace="45150501-b37d-4b37-b0a0-512a8dbac82e"/>
    <xsd:element name="properties">
      <xsd:complexType>
        <xsd:sequence>
          <xsd:element name="documentManagement">
            <xsd:complexType>
              <xsd:all>
                <xsd:element ref="ns2:Description" minOccurs="0"/>
              </xsd:all>
            </xsd:complexType>
          </xsd:element>
        </xsd:sequence>
      </xsd:complexType>
    </xsd:element>
  </xsd:schema>
  <xsd:schema xmlns:xsd="http://www.w3.org/2001/XMLSchema" xmlns:dms="http://schemas.microsoft.com/office/2006/documentManagement/types" targetNamespace="45150501-b37d-4b37-b0a0-512a8dbac82e" elementFormDefault="qualified">
    <xsd:import namespace="http://schemas.microsoft.com/office/2006/documentManagement/types"/>
    <xsd:element name="Description" ma:index="8" nillable="true" ma:displayName="Description" ma:internalName="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84FD12CC-BE13-4DB2-97FB-1B4804DD32B4}">
  <ds:schemaRefs>
    <ds:schemaRef ds:uri="http://purl.org/dc/dcmitype/"/>
    <ds:schemaRef ds:uri="45150501-b37d-4b37-b0a0-512a8dbac82e"/>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9C8EB4E-29D2-4DCD-9944-BB0A625CC40A}">
  <ds:schemaRefs>
    <ds:schemaRef ds:uri="http://schemas.microsoft.com/sharepoint/v3/contenttype/forms"/>
  </ds:schemaRefs>
</ds:datastoreItem>
</file>

<file path=customXml/itemProps3.xml><?xml version="1.0" encoding="utf-8"?>
<ds:datastoreItem xmlns:ds="http://schemas.openxmlformats.org/officeDocument/2006/customXml" ds:itemID="{35C1C410-1A9F-4F38-A395-A6A488C8E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150501-b37d-4b37-b0a0-512a8dbac82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DA74C86D-7D20-4AB6-A173-B615F8B3A95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Ofqual powerpoint template</Template>
  <TotalTime>716</TotalTime>
  <Words>1683</Words>
  <Application>Microsoft Office PowerPoint</Application>
  <PresentationFormat>Widescreen</PresentationFormat>
  <Paragraphs>253</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Wingdings</vt:lpstr>
      <vt:lpstr>Wingdings 2</vt:lpstr>
      <vt:lpstr>1_Ofqual vocational qualifications</vt:lpstr>
      <vt:lpstr>AS and A level Reform</vt:lpstr>
      <vt:lpstr>Overview of session AS and A Level reform</vt:lpstr>
      <vt:lpstr>Responsibilities for qualifications reform</vt:lpstr>
      <vt:lpstr>Purpose of A Level and AS qualifications</vt:lpstr>
      <vt:lpstr>Principles for Subject Availability </vt:lpstr>
      <vt:lpstr>Timeline</vt:lpstr>
      <vt:lpstr>New A Level – Summary of changes</vt:lpstr>
      <vt:lpstr>New AS Level - Summary of Changes </vt:lpstr>
      <vt:lpstr>PowerPoint Presentation</vt:lpstr>
      <vt:lpstr>A Level Sciences - Practicals</vt:lpstr>
      <vt:lpstr>Changes to science practicals</vt:lpstr>
      <vt:lpstr>PowerPoint Presentation</vt:lpstr>
      <vt:lpstr>PowerPoint Presentation</vt:lpstr>
      <vt:lpstr>AS and A Level awarding 2017</vt:lpstr>
      <vt:lpstr>Setting standards – AS and A level</vt:lpstr>
      <vt:lpstr>Summary of the changes</vt:lpstr>
    </vt:vector>
  </TitlesOfParts>
  <Company>Ofqual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Arial bold 24pt: Option B cover - delete A or B Do not change images</dc:title>
  <dc:creator>Vanessa Smith</dc:creator>
  <cp:lastModifiedBy>Hannah Bradley</cp:lastModifiedBy>
  <cp:revision>52</cp:revision>
  <dcterms:created xsi:type="dcterms:W3CDTF">2015-09-11T10:33:37Z</dcterms:created>
  <dcterms:modified xsi:type="dcterms:W3CDTF">2016-03-09T09:29:17Z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escription">
    <vt:lpwstr/>
  </property>
  <property fmtid="{D5CDD505-2E9C-101B-9397-08002B2CF9AE}" pid="4" name="ContentTypeId">
    <vt:lpwstr>0x010100ECD7A373A4C50E468CA9E4026D35F6E2</vt:lpwstr>
  </property>
</Properties>
</file>