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75" r:id="rId3"/>
    <p:sldId id="305" r:id="rId4"/>
    <p:sldId id="318" r:id="rId5"/>
    <p:sldId id="313" r:id="rId6"/>
    <p:sldId id="310" r:id="rId7"/>
    <p:sldId id="311" r:id="rId8"/>
    <p:sldId id="312" r:id="rId9"/>
    <p:sldId id="314" r:id="rId10"/>
    <p:sldId id="306" r:id="rId11"/>
    <p:sldId id="315" r:id="rId12"/>
    <p:sldId id="316" r:id="rId13"/>
    <p:sldId id="317" r:id="rId14"/>
    <p:sldId id="297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3F65"/>
    <a:srgbClr val="815D95"/>
    <a:srgbClr val="6D4E7E"/>
    <a:srgbClr val="837CA4"/>
    <a:srgbClr val="1E6874"/>
    <a:srgbClr val="7E77A1"/>
    <a:srgbClr val="3366CC"/>
    <a:srgbClr val="9B96B6"/>
    <a:srgbClr val="7188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6" d="100"/>
          <a:sy n="76" d="100"/>
        </p:scale>
        <p:origin x="-135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26E4E888-B06F-4B21-B192-47F735EE9006}">
      <dgm:prSet phldrT="[Text]"/>
      <dgm:spPr/>
      <dgm:t>
        <a:bodyPr/>
        <a:lstStyle/>
        <a:p>
          <a:pPr algn="ctr"/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Conduct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risk assessments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and implement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digital security protocols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nl-NL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7577FA-E609-496C-9414-4E53BCA33A46}">
      <dgm:prSet phldrT="[Text]"/>
      <dgm:spPr/>
      <dgm:t>
        <a:bodyPr/>
        <a:lstStyle/>
        <a:p>
          <a:pPr algn="ctr"/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All digital information should be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encrypted 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with professional software</a:t>
          </a:r>
          <a:endParaRPr lang="nl-NL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7C6289-7505-489A-89B3-91ABA3316E58}">
      <dgm:prSet/>
      <dgm:spPr/>
      <dgm:t>
        <a:bodyPr/>
        <a:lstStyle/>
        <a:p>
          <a:pPr algn="ctr"/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Maintain adequate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anti-virus software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and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back-up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database files</a:t>
          </a:r>
          <a:endParaRPr lang="nl-NL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D4CB7A-D725-4EF3-BE7D-93E58867FB18}" type="parTrans" cxnId="{28C3CEAB-D0E1-4C8B-BBA5-28A847809041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FB30FA-821E-4F9D-95F9-1FCFC0D8AC6A}" type="sibTrans" cxnId="{28C3CEAB-D0E1-4C8B-BBA5-28A847809041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80DBE3-952C-4EDD-81C5-35275A1CF1E3}">
      <dgm:prSet/>
      <dgm:spPr/>
      <dgm:t>
        <a:bodyPr/>
        <a:lstStyle/>
        <a:p>
          <a:pPr algn="ctr"/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Automatically record any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access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additions/deletions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or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edits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to the file</a:t>
          </a:r>
          <a:endParaRPr lang="nl-NL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9D6E0D-06FF-4F3A-8D07-096D713F8077}">
      <dgm:prSet/>
      <dgm:spPr/>
      <dgm:t>
        <a:bodyPr/>
        <a:lstStyle/>
        <a:p>
          <a:pPr algn="ctr"/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Make and keep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two copies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of all files on computer/USB/read-only CD</a:t>
          </a:r>
          <a:endParaRPr lang="nl-NL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 b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06E050-F79E-4E3A-92D2-2D10B4982407}">
      <dgm:prSet/>
      <dgm:spPr/>
      <dgm:t>
        <a:bodyPr/>
        <a:lstStyle/>
        <a:p>
          <a:pPr algn="ctr"/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Limit access</a:t>
          </a:r>
          <a:r>
            <a:rPr lang="en-IE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to specific staff and have an </a:t>
          </a:r>
          <a:r>
            <a:rPr lang="en-IE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emergency security plan</a:t>
          </a:r>
          <a:endParaRPr lang="nl-NL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501863-3863-443D-98EC-CF5B98DDB388}" type="parTrans" cxnId="{910C91C0-C04E-42C7-9AA3-03758ACD90ED}">
      <dgm:prSet/>
      <dgm:spPr/>
      <dgm:t>
        <a:bodyPr/>
        <a:lstStyle/>
        <a:p>
          <a:endParaRPr lang="nl-NL"/>
        </a:p>
      </dgm:t>
    </dgm:pt>
    <dgm:pt modelId="{3D9EBD33-EC4C-4AE9-A49C-99C3FDB2DB7B}" type="sibTrans" cxnId="{910C91C0-C04E-42C7-9AA3-03758ACD90ED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</dgm:pt>
    <dgm:pt modelId="{1021A818-226A-4296-842C-2A96BA77D99B}" type="pres">
      <dgm:prSet presAssocID="{0C7577FA-E609-496C-9414-4E53BCA33A4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7B86CA-F27D-4A6C-900A-0A79F880A3B2}" type="pres">
      <dgm:prSet presAssocID="{BCCCCD87-F695-4440-99FE-F3BCAAA40EC3}" presName="spacer" presStyleCnt="0"/>
      <dgm:spPr/>
    </dgm:pt>
    <dgm:pt modelId="{E10B6689-D56A-47F5-A58F-3ADB53D9636E}" type="pres">
      <dgm:prSet presAssocID="{3D80DBE3-952C-4EDD-81C5-35275A1CF1E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</dgm:pt>
    <dgm:pt modelId="{9CE0E509-D0C1-404F-921B-B373D26B64BB}" type="pres">
      <dgm:prSet presAssocID="{259D6E0D-06FF-4F3A-8D07-096D713F807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</dgm:pt>
    <dgm:pt modelId="{B4D21A55-2D93-4799-8EA6-6153201130D3}" type="pres">
      <dgm:prSet presAssocID="{6D06E050-F79E-4E3A-92D2-2D10B498240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7C44D1-86C3-4C13-A06E-F9CCF1269DF9}" type="pres">
      <dgm:prSet presAssocID="{3D9EBD33-EC4C-4AE9-A49C-99C3FDB2DB7B}" presName="spacer" presStyleCnt="0"/>
      <dgm:spPr/>
    </dgm:pt>
    <dgm:pt modelId="{52AE292F-4D31-448B-B4C0-1F706F985B91}" type="pres">
      <dgm:prSet presAssocID="{C57C6289-7505-489A-89B3-91ABA3316E5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8C3CEAB-D0E1-4C8B-BBA5-28A847809041}" srcId="{4A4AE9B5-01EA-4151-BE91-2F9C95B7AC0E}" destId="{C57C6289-7505-489A-89B3-91ABA3316E58}" srcOrd="5" destOrd="0" parTransId="{4FD4CB7A-D725-4EF3-BE7D-93E58867FB18}" sibTransId="{A8FB30FA-821E-4F9D-95F9-1FCFC0D8AC6A}"/>
    <dgm:cxn modelId="{7698DDBD-5D3E-4301-A063-CA9258A343B6}" type="presOf" srcId="{3D80DBE3-952C-4EDD-81C5-35275A1CF1E3}" destId="{E10B6689-D56A-47F5-A58F-3ADB53D9636E}" srcOrd="0" destOrd="0" presId="urn:microsoft.com/office/officeart/2005/8/layout/vList2"/>
    <dgm:cxn modelId="{85C3FB1E-4FEC-4E1A-B058-112E278DFD30}" srcId="{4A4AE9B5-01EA-4151-BE91-2F9C95B7AC0E}" destId="{259D6E0D-06FF-4F3A-8D07-096D713F8077}" srcOrd="3" destOrd="0" parTransId="{8BA938A1-0E2D-412A-8010-64456FAE13DC}" sibTransId="{02194106-0F40-485B-B3F3-F26A55003E16}"/>
    <dgm:cxn modelId="{E3EF9FA5-BF5F-41A2-935E-D017A4B7B0E6}" type="presOf" srcId="{26E4E888-B06F-4B21-B192-47F735EE9006}" destId="{1A5845C0-7265-4595-926C-CD068ED0A353}" srcOrd="0" destOrd="0" presId="urn:microsoft.com/office/officeart/2005/8/layout/vList2"/>
    <dgm:cxn modelId="{2FCCA24E-6B78-4EDC-B0FD-4CE0F994F4D8}" type="presOf" srcId="{C57C6289-7505-489A-89B3-91ABA3316E58}" destId="{52AE292F-4D31-448B-B4C0-1F706F985B91}" srcOrd="0" destOrd="0" presId="urn:microsoft.com/office/officeart/2005/8/layout/vList2"/>
    <dgm:cxn modelId="{7605845E-8FD4-4305-B9D6-5FD300249C8C}" type="presOf" srcId="{4A4AE9B5-01EA-4151-BE91-2F9C95B7AC0E}" destId="{72ED4258-D79F-4CF9-8970-901551AB0051}" srcOrd="0" destOrd="0" presId="urn:microsoft.com/office/officeart/2005/8/layout/vList2"/>
    <dgm:cxn modelId="{D5178916-3C17-4BB9-BFBD-F87D35583EE9}" type="presOf" srcId="{0C7577FA-E609-496C-9414-4E53BCA33A46}" destId="{1021A818-226A-4296-842C-2A96BA77D99B}" srcOrd="0" destOrd="0" presId="urn:microsoft.com/office/officeart/2005/8/layout/vList2"/>
    <dgm:cxn modelId="{C091FE21-7DB6-4EA8-B63B-9A76DF3025EF}" srcId="{4A4AE9B5-01EA-4151-BE91-2F9C95B7AC0E}" destId="{0C7577FA-E609-496C-9414-4E53BCA33A46}" srcOrd="1" destOrd="0" parTransId="{BA930950-F184-45E1-878D-88E27EEF7BA9}" sibTransId="{BCCCCD87-F695-4440-99FE-F3BCAAA40EC3}"/>
    <dgm:cxn modelId="{4168C40C-37F0-4277-BB9F-4760D77369AF}" srcId="{4A4AE9B5-01EA-4151-BE91-2F9C95B7AC0E}" destId="{3D80DBE3-952C-4EDD-81C5-35275A1CF1E3}" srcOrd="2" destOrd="0" parTransId="{4A750CEF-9A13-4B42-ABB4-5751585101E1}" sibTransId="{575BD469-97D4-49AD-A9EC-48A55A439D3C}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910C91C0-C04E-42C7-9AA3-03758ACD90ED}" srcId="{4A4AE9B5-01EA-4151-BE91-2F9C95B7AC0E}" destId="{6D06E050-F79E-4E3A-92D2-2D10B4982407}" srcOrd="4" destOrd="0" parTransId="{28501863-3863-443D-98EC-CF5B98DDB388}" sibTransId="{3D9EBD33-EC4C-4AE9-A49C-99C3FDB2DB7B}"/>
    <dgm:cxn modelId="{68A5F995-5DA6-4C6A-B7E7-9B69F80B4D0A}" type="presOf" srcId="{259D6E0D-06FF-4F3A-8D07-096D713F8077}" destId="{9CE0E509-D0C1-404F-921B-B373D26B64BB}" srcOrd="0" destOrd="0" presId="urn:microsoft.com/office/officeart/2005/8/layout/vList2"/>
    <dgm:cxn modelId="{97E6F457-2BC3-4B94-AB5A-FAE9DFB47852}" type="presOf" srcId="{6D06E050-F79E-4E3A-92D2-2D10B4982407}" destId="{B4D21A55-2D93-4799-8EA6-6153201130D3}" srcOrd="0" destOrd="0" presId="urn:microsoft.com/office/officeart/2005/8/layout/vList2"/>
    <dgm:cxn modelId="{89008398-54BA-4A71-A6B4-1C9820CC31C5}" type="presParOf" srcId="{72ED4258-D79F-4CF9-8970-901551AB0051}" destId="{1A5845C0-7265-4595-926C-CD068ED0A353}" srcOrd="0" destOrd="0" presId="urn:microsoft.com/office/officeart/2005/8/layout/vList2"/>
    <dgm:cxn modelId="{D5BC0AF2-40A0-443D-8F03-0ED18C0791A2}" type="presParOf" srcId="{72ED4258-D79F-4CF9-8970-901551AB0051}" destId="{E801A74F-8395-4A64-B914-CC36421DA2D2}" srcOrd="1" destOrd="0" presId="urn:microsoft.com/office/officeart/2005/8/layout/vList2"/>
    <dgm:cxn modelId="{9C8A9AC6-DA75-4EDF-9793-732883CBC603}" type="presParOf" srcId="{72ED4258-D79F-4CF9-8970-901551AB0051}" destId="{1021A818-226A-4296-842C-2A96BA77D99B}" srcOrd="2" destOrd="0" presId="urn:microsoft.com/office/officeart/2005/8/layout/vList2"/>
    <dgm:cxn modelId="{09D824D7-62C5-493E-BDDC-B7644452DA24}" type="presParOf" srcId="{72ED4258-D79F-4CF9-8970-901551AB0051}" destId="{F07B86CA-F27D-4A6C-900A-0A79F880A3B2}" srcOrd="3" destOrd="0" presId="urn:microsoft.com/office/officeart/2005/8/layout/vList2"/>
    <dgm:cxn modelId="{F67993FE-B476-43E3-A8E8-DF375603889C}" type="presParOf" srcId="{72ED4258-D79F-4CF9-8970-901551AB0051}" destId="{E10B6689-D56A-47F5-A58F-3ADB53D9636E}" srcOrd="4" destOrd="0" presId="urn:microsoft.com/office/officeart/2005/8/layout/vList2"/>
    <dgm:cxn modelId="{5F0012E0-CFDD-4F8A-92B8-34F43C7DE339}" type="presParOf" srcId="{72ED4258-D79F-4CF9-8970-901551AB0051}" destId="{677C4F5B-4ADA-450C-AD55-37CDDFFD5B26}" srcOrd="5" destOrd="0" presId="urn:microsoft.com/office/officeart/2005/8/layout/vList2"/>
    <dgm:cxn modelId="{71576E04-7CAA-4605-8730-D3DCA404E9FA}" type="presParOf" srcId="{72ED4258-D79F-4CF9-8970-901551AB0051}" destId="{9CE0E509-D0C1-404F-921B-B373D26B64BB}" srcOrd="6" destOrd="0" presId="urn:microsoft.com/office/officeart/2005/8/layout/vList2"/>
    <dgm:cxn modelId="{BDE7AF43-384F-4CBB-9488-2BE0A6048B80}" type="presParOf" srcId="{72ED4258-D79F-4CF9-8970-901551AB0051}" destId="{6F73B0B7-D822-4B4B-836A-78C7409572C6}" srcOrd="7" destOrd="0" presId="urn:microsoft.com/office/officeart/2005/8/layout/vList2"/>
    <dgm:cxn modelId="{C1670C81-A2C8-4762-9F57-F5E311B82F46}" type="presParOf" srcId="{72ED4258-D79F-4CF9-8970-901551AB0051}" destId="{B4D21A55-2D93-4799-8EA6-6153201130D3}" srcOrd="8" destOrd="0" presId="urn:microsoft.com/office/officeart/2005/8/layout/vList2"/>
    <dgm:cxn modelId="{2FE7FC35-DB1F-456B-9819-FD70305D42EA}" type="presParOf" srcId="{72ED4258-D79F-4CF9-8970-901551AB0051}" destId="{567C44D1-86C3-4C13-A06E-F9CCF1269DF9}" srcOrd="9" destOrd="0" presId="urn:microsoft.com/office/officeart/2005/8/layout/vList2"/>
    <dgm:cxn modelId="{BD2C37FE-C5C5-4E9E-A70E-F12D7BA23DCD}" type="presParOf" srcId="{72ED4258-D79F-4CF9-8970-901551AB0051}" destId="{52AE292F-4D31-448B-B4C0-1F706F985B9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62A4-FED1-432C-B5A9-0C9D4B85DF4B}" type="datetimeFigureOut">
              <a:rPr lang="nl-NL" smtClean="0"/>
              <a:pPr/>
              <a:t>15-8-2016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F65F-1411-47A0-94E0-EE81C647F06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1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94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1C99-D85A-443A-BE63-DA564712CA89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AB4-0263-48C3-AFF2-920B363B20E2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1FB1-AED1-40EF-B6FD-9336F1E65D67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EE4D-19FE-4533-B651-6C3109203E2B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1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23DE-FAAE-44BA-B2DD-878AD40885B9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7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408C-326F-404C-B65F-E5A695FAEE40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0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9727-7820-4C9E-9AE7-AAD6B1CB429D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CF80-D964-4AD0-AFAA-D53250CBA0D2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4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1C7C-99BA-4AB4-B489-E109EA8FF35A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87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17A6-468E-4B64-B1DB-2CC3220079A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40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8196-B422-433E-BA72-49EC05B2F760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2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7188-3FA8-48F7-A1B9-9FDC8B33F7BC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E0FC-12A6-4BAE-B121-391F2CD638F2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28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F59-DF12-4266-93D5-505E8EA78FBF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37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4C6C-BA82-4318-9AD1-BB13CCCBC045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A508-AB74-437F-B0B6-41427F9F83F9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AC8-35AC-45DB-9CC4-9D36F8281ED1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54B9-9386-419B-8E2B-C6D3B16A5F59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852C-F3A3-4970-B47C-4376D4833928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0E79-35DC-451D-8E16-55473A32C0FC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20A2-79B3-45AF-9350-1E851DE9A8F5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2461-8CAA-47B6-B729-F4A50AEC7391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D4E54D1-0E6B-49D2-87BB-8EE818D53B1A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5A97A30-64EE-42F4-9F49-D20945A5FAC1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4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684000"/>
            <a:ext cx="7560000" cy="3240000"/>
          </a:xfrm>
        </p:spPr>
        <p:txBody>
          <a:bodyPr/>
          <a:lstStyle/>
          <a:p>
            <a:r>
              <a:rPr lang="en-IE" b="1" dirty="0" smtClean="0">
                <a:latin typeface="Cambria" panose="02040503050406030204" pitchFamily="18" charset="0"/>
              </a:rPr>
              <a:t>Module 9 – </a:t>
            </a:r>
            <a:br>
              <a:rPr lang="en-IE" b="1" dirty="0" smtClean="0">
                <a:latin typeface="Cambria" panose="02040503050406030204" pitchFamily="18" charset="0"/>
              </a:rPr>
            </a:br>
            <a:r>
              <a:rPr lang="en-IE" b="1" dirty="0" smtClean="0">
                <a:latin typeface="Cambria" panose="02040503050406030204" pitchFamily="18" charset="0"/>
              </a:rPr>
              <a:t>Storing </a:t>
            </a:r>
            <a:br>
              <a:rPr lang="en-IE" b="1" dirty="0" smtClean="0">
                <a:latin typeface="Cambria" panose="02040503050406030204" pitchFamily="18" charset="0"/>
              </a:rPr>
            </a:br>
            <a:r>
              <a:rPr lang="en-IE" b="1" dirty="0" smtClean="0">
                <a:latin typeface="Cambria" panose="02040503050406030204" pitchFamily="18" charset="0"/>
              </a:rPr>
              <a:t>Information</a:t>
            </a:r>
            <a:endParaRPr lang="nl-NL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536504" cy="3651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Training Materials on the International Protocol  </a:t>
            </a:r>
          </a:p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© Institute for International Criminal Investigations 2015</a:t>
            </a:r>
            <a:endParaRPr lang="nl-NL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60" y="4653136"/>
            <a:ext cx="1656000" cy="936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11560" y="4716000"/>
            <a:ext cx="4680520" cy="9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INTERNATIONAL PROTOCOL, 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PART 2 MODULE </a:t>
            </a:r>
            <a:r>
              <a:rPr lang="en-IE" b="1" dirty="0">
                <a:solidFill>
                  <a:srgbClr val="ACCBF9">
                    <a:lumMod val="75000"/>
                  </a:srgbClr>
                </a:solidFill>
              </a:rPr>
              <a:t>9</a:t>
            </a:r>
            <a:endParaRPr lang="en-IE" b="1" dirty="0" smtClean="0">
              <a:solidFill>
                <a:srgbClr val="ACCBF9">
                  <a:lumMod val="75000"/>
                </a:srgbClr>
              </a:solidFill>
            </a:endParaRP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PAGES 68-70</a:t>
            </a:r>
            <a:endParaRPr lang="nl-NL" b="1" dirty="0">
              <a:solidFill>
                <a:srgbClr val="ACCBF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179512" y="259200"/>
            <a:ext cx="8784976" cy="165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IE" b="1" dirty="0" smtClean="0">
                <a:latin typeface="Cambria" panose="02040503050406030204" pitchFamily="18" charset="0"/>
              </a:rPr>
              <a:t>Collecting digital </a:t>
            </a:r>
            <a:r>
              <a:rPr lang="en-IE" b="1" dirty="0">
                <a:latin typeface="Cambria" panose="02040503050406030204" pitchFamily="18" charset="0"/>
              </a:rPr>
              <a:t>i</a:t>
            </a:r>
            <a:r>
              <a:rPr lang="en-IE" b="1" dirty="0" smtClean="0">
                <a:latin typeface="Cambria" panose="02040503050406030204" pitchFamily="18" charset="0"/>
              </a:rPr>
              <a:t>nformation</a:t>
            </a:r>
            <a:br>
              <a:rPr lang="en-IE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69-70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3 – Preliminary Considerations</a:t>
            </a:r>
          </a:p>
          <a:p>
            <a:pPr marL="18288" algn="ctr"/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7 – Interviewing 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220126"/>
              </p:ext>
            </p:extLst>
          </p:nvPr>
        </p:nvGraphicFramePr>
        <p:xfrm>
          <a:off x="432000" y="2132856"/>
          <a:ext cx="8280920" cy="414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7112"/>
                <a:gridCol w="3005016"/>
                <a:gridCol w="2988792"/>
              </a:tblGrid>
              <a:tr h="558090"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TECHNOLOGY</a:t>
                      </a:r>
                      <a:endParaRPr lang="nl-NL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ADVANTAGES</a:t>
                      </a:r>
                      <a:endParaRPr lang="nl-NL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DISADVANTAGES</a:t>
                      </a:r>
                      <a:endParaRPr lang="nl-NL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196522"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GPS</a:t>
                      </a:r>
                      <a:r>
                        <a:rPr lang="en-IE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cameras, metadata and digital records</a:t>
                      </a:r>
                      <a:endParaRPr lang="nl-NL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shade val="48000"/>
                            <a:satMod val="180000"/>
                            <a:lumMod val="94000"/>
                          </a:schemeClr>
                        </a:gs>
                      </a:gsLst>
                      <a:lin ang="414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Can</a:t>
                      </a:r>
                      <a:r>
                        <a:rPr lang="en-IE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</a:t>
                      </a:r>
                      <a:r>
                        <a:rPr lang="en-IE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rovide critical detail about when,</a:t>
                      </a:r>
                      <a:r>
                        <a:rPr lang="en-IE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how and where information was collected</a:t>
                      </a:r>
                      <a:endParaRPr lang="nl-NL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100000">
                          <a:schemeClr val="accent4"/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shade val="48000"/>
                            <a:satMod val="180000"/>
                            <a:lumMod val="94000"/>
                          </a:schemeClr>
                        </a:gs>
                      </a:gsLst>
                      <a:lin ang="414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Security</a:t>
                      </a:r>
                      <a:r>
                        <a:rPr lang="en-IE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risk if confiscated, may be used to identify sources/witnesses/locations</a:t>
                      </a:r>
                      <a:endParaRPr lang="nl-NL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573F65">
                            <a:lumMod val="91000"/>
                            <a:lumOff val="9000"/>
                          </a:srgb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shade val="48000"/>
                            <a:satMod val="180000"/>
                            <a:lumMod val="94000"/>
                          </a:schemeClr>
                        </a:gs>
                      </a:gsLst>
                      <a:lin ang="4140000" scaled="1"/>
                    </a:gradFill>
                  </a:tcPr>
                </a:tc>
              </a:tr>
              <a:tr h="1196522"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Mobile data collection</a:t>
                      </a:r>
                      <a:r>
                        <a:rPr lang="en-IE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applications</a:t>
                      </a:r>
                      <a:endParaRPr lang="nl-NL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shade val="48000"/>
                            <a:satMod val="180000"/>
                            <a:lumMod val="94000"/>
                          </a:schemeClr>
                        </a:gs>
                      </a:gsLst>
                      <a:lin ang="414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en-IE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ecure remote storage, no risk to sensitive data if mobile is lost/stolen, preserves chain of custody </a:t>
                      </a:r>
                      <a:endParaRPr lang="nl-NL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100000">
                          <a:schemeClr val="accent4"/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shade val="48000"/>
                            <a:satMod val="180000"/>
                            <a:lumMod val="94000"/>
                          </a:schemeClr>
                        </a:gs>
                      </a:gsLst>
                      <a:lin ang="414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Risk</a:t>
                      </a:r>
                      <a:r>
                        <a:rPr lang="en-IE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hacking, authorities may monitor data sent over phone or internet </a:t>
                      </a:r>
                      <a:endParaRPr lang="nl-NL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573F65">
                            <a:lumMod val="91000"/>
                            <a:lumOff val="9000"/>
                          </a:srgb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shade val="48000"/>
                            <a:satMod val="180000"/>
                            <a:lumMod val="94000"/>
                          </a:schemeClr>
                        </a:gs>
                      </a:gsLst>
                      <a:lin ang="4140000" scaled="1"/>
                    </a:gradFill>
                  </a:tcPr>
                </a:tc>
              </a:tr>
              <a:tr h="1196522"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Cloud storage/ remote digital storage</a:t>
                      </a:r>
                      <a:endParaRPr lang="nl-NL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75000"/>
                          </a:scheme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shade val="48000"/>
                            <a:satMod val="180000"/>
                            <a:lumMod val="94000"/>
                          </a:schemeClr>
                        </a:gs>
                      </a:gsLst>
                      <a:lin ang="414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Ability</a:t>
                      </a:r>
                      <a:r>
                        <a:rPr lang="en-IE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to remotely access information, back-up in case of loss or damage to original device</a:t>
                      </a:r>
                      <a:endParaRPr lang="nl-NL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100000">
                          <a:schemeClr val="accent4"/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shade val="48000"/>
                            <a:satMod val="180000"/>
                            <a:lumMod val="94000"/>
                          </a:schemeClr>
                        </a:gs>
                      </a:gsLst>
                      <a:lin ang="414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Security/copyright</a:t>
                      </a:r>
                      <a:r>
                        <a:rPr lang="en-IE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issues if using commercial providers, risk of hacking</a:t>
                      </a:r>
                      <a:endParaRPr lang="nl-NL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573F65">
                            <a:lumMod val="91000"/>
                            <a:lumOff val="9000"/>
                          </a:srgb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shade val="48000"/>
                            <a:satMod val="180000"/>
                            <a:lumMod val="94000"/>
                          </a:schemeClr>
                        </a:gs>
                      </a:gsLst>
                      <a:lin ang="414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25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276872"/>
            <a:ext cx="8640960" cy="4176464"/>
          </a:xfrm>
          <a:prstGeom prst="rect">
            <a:avLst/>
          </a:prstGeom>
        </p:spPr>
        <p:txBody>
          <a:bodyPr lIns="72000" tIns="90000" rIns="7200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/>
              <a:t>Some jurisdictions may require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specific forensic evidence</a:t>
            </a:r>
            <a:r>
              <a:rPr lang="en-IE" dirty="0" smtClean="0"/>
              <a:t> of sexual violence (i.e. medical exam by a government doctor) – some may accept it as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corroboration</a:t>
            </a:r>
            <a:r>
              <a:rPr lang="en-IE" dirty="0" smtClean="0"/>
              <a:t> (i.e. clothing, tissue samples, photos, evidence of weapons, ropes/ligatures)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If you are not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appropriately trained </a:t>
            </a:r>
            <a:r>
              <a:rPr lang="en-IE" dirty="0" smtClean="0"/>
              <a:t>to collect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medico-legal/ biological evidence</a:t>
            </a:r>
            <a:r>
              <a:rPr lang="en-IE" dirty="0" smtClean="0"/>
              <a:t> (blood or semen, soiled clothing, skin or hair, DNA swabs) then you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should not </a:t>
            </a:r>
            <a:r>
              <a:rPr lang="en-IE" dirty="0" smtClean="0"/>
              <a:t>do so – you may do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more harm than good</a:t>
            </a:r>
            <a:r>
              <a:rPr lang="en-IE" dirty="0" smtClean="0"/>
              <a:t> 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If you do not have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appropriate facilities</a:t>
            </a:r>
            <a:r>
              <a:rPr lang="en-IE" dirty="0" smtClean="0"/>
              <a:t> to preserve and manage forensic evidence (refrigerated storage units, lab processing) then you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should not collect it </a:t>
            </a:r>
            <a:r>
              <a:rPr lang="en-IE" dirty="0" smtClean="0"/>
              <a:t>– if it is not stored correctly, it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cannot be used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23528" y="144000"/>
            <a:ext cx="8568952" cy="198885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Storing forensic </a:t>
            </a:r>
            <a:r>
              <a:rPr lang="en-IE" sz="5400" b="1" dirty="0">
                <a:latin typeface="Cambria" panose="02040503050406030204" pitchFamily="18" charset="0"/>
              </a:rPr>
              <a:t>e</a:t>
            </a:r>
            <a:r>
              <a:rPr lang="en-IE" sz="5400" b="1" dirty="0" smtClean="0">
                <a:latin typeface="Cambria" panose="02040503050406030204" pitchFamily="18" charset="0"/>
              </a:rPr>
              <a:t>vidence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 70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4 – Key Planning Topics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6 &amp;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16437" y="2276872"/>
            <a:ext cx="8640960" cy="4176464"/>
          </a:xfrm>
          <a:prstGeom prst="rect">
            <a:avLst/>
          </a:prstGeom>
        </p:spPr>
        <p:txBody>
          <a:bodyPr lIns="72000" tIns="90000" rIns="7200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/>
              <a:t>Forensic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medico-legal examinations</a:t>
            </a:r>
            <a:r>
              <a:rPr lang="en-IE" dirty="0" smtClean="0"/>
              <a:t> should only be conducted by trained professionals, and should be accompanied by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appropriate medical care</a:t>
            </a:r>
            <a:r>
              <a:rPr lang="en-IE" dirty="0" smtClean="0"/>
              <a:t> for the survivor</a:t>
            </a:r>
          </a:p>
          <a:p>
            <a:pPr algn="ctr"/>
            <a:endParaRPr lang="en-IE" sz="1800" dirty="0"/>
          </a:p>
          <a:p>
            <a:pPr algn="ctr"/>
            <a:r>
              <a:rPr lang="en-IE" dirty="0" smtClean="0"/>
              <a:t>If a forensic medical examination is not a legal requirement to prove sexual violence you should not pursue one, as it can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embarrassing</a:t>
            </a:r>
            <a:r>
              <a:rPr lang="en-IE" dirty="0" smtClean="0"/>
              <a:t>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invasive</a:t>
            </a:r>
            <a:r>
              <a:rPr lang="en-IE" dirty="0" smtClean="0"/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re-traumatising</a:t>
            </a:r>
            <a:r>
              <a:rPr lang="en-IE" dirty="0" smtClean="0"/>
              <a:t> for survivors</a:t>
            </a:r>
          </a:p>
          <a:p>
            <a:pPr marL="18288" indent="0" algn="ctr">
              <a:buNone/>
            </a:pPr>
            <a:endParaRPr lang="en-IE" sz="1800" dirty="0"/>
          </a:p>
          <a:p>
            <a:pPr algn="ctr"/>
            <a:r>
              <a:rPr lang="en-IE" dirty="0" smtClean="0"/>
              <a:t>Further guidance on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ethical and practical standards</a:t>
            </a:r>
            <a:r>
              <a:rPr lang="en-IE" dirty="0" smtClean="0"/>
              <a:t> for the collection of medical forensic evidence can be found in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WHO Guidelines</a:t>
            </a:r>
            <a:r>
              <a:rPr lang="en-IE" dirty="0" smtClean="0"/>
              <a:t> and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Istanbul Protocol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23528" y="144000"/>
            <a:ext cx="8568952" cy="198885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Storing forensic </a:t>
            </a:r>
            <a:r>
              <a:rPr lang="en-IE" sz="5400" b="1" dirty="0">
                <a:latin typeface="Cambria" panose="02040503050406030204" pitchFamily="18" charset="0"/>
              </a:rPr>
              <a:t>e</a:t>
            </a:r>
            <a:r>
              <a:rPr lang="en-IE" sz="5400" b="1" dirty="0" smtClean="0">
                <a:latin typeface="Cambria" panose="02040503050406030204" pitchFamily="18" charset="0"/>
              </a:rPr>
              <a:t>vidence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 70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4 – Key Planning Topics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10 – Sample Sexual Assault Medical Certificate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2204865"/>
            <a:ext cx="8064896" cy="1008111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Relevant factors for storing forensic evidence include:</a:t>
            </a:r>
            <a:endParaRPr lang="en-IE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© </a:t>
            </a:r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9552" y="3212976"/>
            <a:ext cx="8208912" cy="3018138"/>
            <a:chOff x="1509128" y="4005064"/>
            <a:chExt cx="6197751" cy="2519057"/>
          </a:xfrm>
        </p:grpSpPr>
        <p:sp>
          <p:nvSpPr>
            <p:cNvPr id="14" name="Freeform 13"/>
            <p:cNvSpPr/>
            <p:nvPr/>
          </p:nvSpPr>
          <p:spPr>
            <a:xfrm>
              <a:off x="1509128" y="4005064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1E6874"/>
                </a:gs>
                <a:gs pos="100000">
                  <a:schemeClr val="accent1">
                    <a:shade val="50000"/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80010" rIns="14400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Temperature &amp; humidity 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of storage facilities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39605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Using gloves when handling evidence to avoid contamination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70082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1">
                    <a:shade val="50000"/>
                    <a:hueOff val="199203"/>
                    <a:satOff val="5917"/>
                    <a:lumOff val="2596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Ensuring sterility of all packaging and evidence bags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09128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4"/>
                </a:gs>
                <a:gs pos="100000">
                  <a:schemeClr val="accent1">
                    <a:shade val="50000"/>
                    <a:hueOff val="298804"/>
                    <a:satOff val="8876"/>
                    <a:lumOff val="38945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Physical evidence </a:t>
              </a: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should </a:t>
              </a:r>
              <a:r>
                <a:rPr lang="en-I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 </a:t>
              </a: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clean and </a:t>
              </a:r>
              <a:r>
                <a:rPr lang="en-I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dry </a:t>
              </a: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– may require a sealed container</a:t>
              </a:r>
              <a:endParaRPr lang="nl-N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3960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837CA4"/>
                </a:gs>
                <a:gs pos="100000">
                  <a:schemeClr val="accent4"/>
                </a:gs>
                <a:gs pos="100000">
                  <a:schemeClr val="accent1">
                    <a:shade val="50000"/>
                    <a:hueOff val="199203"/>
                    <a:satOff val="5917"/>
                    <a:lumOff val="2596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Biological evidence may need to be refrigerated or frozen to be usable 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chemeClr val="accent1">
                    <a:shade val="50000"/>
                    <a:hueOff val="99601"/>
                    <a:satOff val="2959"/>
                    <a:lumOff val="12982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Using appropriate containers - w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et items will degrade in plastic packaging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323528" y="144000"/>
            <a:ext cx="8568952" cy="198885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Storing forensic </a:t>
            </a:r>
            <a:r>
              <a:rPr lang="en-IE" sz="5400" b="1" dirty="0">
                <a:latin typeface="Cambria" panose="02040503050406030204" pitchFamily="18" charset="0"/>
              </a:rPr>
              <a:t>e</a:t>
            </a:r>
            <a:r>
              <a:rPr lang="en-IE" sz="5400" b="1" dirty="0" smtClean="0">
                <a:latin typeface="Cambria" panose="02040503050406030204" pitchFamily="18" charset="0"/>
              </a:rPr>
              <a:t>vidence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 70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4 – Key Planning Topics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6 &amp;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5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636912"/>
            <a:ext cx="8640960" cy="2592288"/>
          </a:xfrm>
          <a:prstGeom prst="rect">
            <a:avLst/>
          </a:prstGeom>
        </p:spPr>
        <p:txBody>
          <a:bodyPr tIns="9000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/>
              <a:t>Storage of evidence or information is a crucial point and must be considered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from the very beginning</a:t>
            </a:r>
            <a:r>
              <a:rPr lang="en-IE" dirty="0"/>
              <a:t> </a:t>
            </a:r>
            <a:r>
              <a:rPr lang="en-IE" dirty="0" smtClean="0"/>
              <a:t>of any investigation or documentation process</a:t>
            </a:r>
          </a:p>
          <a:p>
            <a:pPr marL="18288" indent="0" algn="ctr">
              <a:buNone/>
            </a:pPr>
            <a:endParaRPr lang="en-IE" dirty="0"/>
          </a:p>
          <a:p>
            <a:pPr algn="ctr"/>
            <a:r>
              <a:rPr lang="en-IE" dirty="0" smtClean="0"/>
              <a:t>Before you pick anything up, before you speak to a witness, before you turn on your computer or answer the phone, you must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consider and plan for</a:t>
            </a:r>
            <a:r>
              <a:rPr lang="en-IE" dirty="0" smtClean="0"/>
              <a:t> the following question: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22320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Storing information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68-70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4 – Key Planning Topics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6 &amp;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476118" y="5229200"/>
            <a:ext cx="8280920" cy="1080120"/>
          </a:xfrm>
          <a:prstGeom prst="bevel">
            <a:avLst/>
          </a:prstGeom>
          <a:gradFill>
            <a:gsLst>
              <a:gs pos="0">
                <a:schemeClr val="accent4"/>
              </a:gs>
              <a:gs pos="0">
                <a:schemeClr val="accent4"/>
              </a:gs>
              <a:gs pos="100000">
                <a:srgbClr val="573F65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en-IE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IE" sz="2400" b="1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IE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we going to store this information?</a:t>
            </a:r>
            <a:endParaRPr lang="nl-NL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51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708920"/>
            <a:ext cx="8640960" cy="3384376"/>
          </a:xfrm>
          <a:prstGeom prst="rect">
            <a:avLst/>
          </a:prstGeom>
        </p:spPr>
        <p:txBody>
          <a:bodyPr tIns="9000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200" dirty="0" smtClean="0"/>
              <a:t>If you collect evidence/information about sexual violence, you have an obligation to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store and manage</a:t>
            </a:r>
            <a:r>
              <a:rPr lang="en-IE" sz="2200" dirty="0" smtClean="0"/>
              <a:t> it in a way that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ensures its integrity</a:t>
            </a:r>
            <a:r>
              <a:rPr lang="en-IE" sz="2200" dirty="0" smtClean="0"/>
              <a:t> and does not put anyone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at risk</a:t>
            </a:r>
          </a:p>
          <a:p>
            <a:pPr algn="ctr"/>
            <a:endParaRPr lang="en-IE" sz="2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sz="2200" dirty="0" smtClean="0"/>
              <a:t>The type of information you may collect – photos of crime scenes or injuries, statements from survivors/witnesses, medical or police records – is highly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sensitive and confidential</a:t>
            </a:r>
            <a:r>
              <a:rPr lang="en-IE" sz="2200" dirty="0" smtClean="0"/>
              <a:t>, extremely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personal</a:t>
            </a:r>
            <a:r>
              <a:rPr lang="en-IE" sz="2200" dirty="0" smtClean="0"/>
              <a:t> and could be very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damaging </a:t>
            </a:r>
            <a:r>
              <a:rPr lang="en-IE" sz="2200" dirty="0" smtClean="0"/>
              <a:t>if misused or made public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22320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Storing information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68-70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4 – Key Planning Topics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6 &amp;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564904"/>
            <a:ext cx="8640960" cy="3888432"/>
          </a:xfrm>
          <a:prstGeom prst="rect">
            <a:avLst/>
          </a:prstGeom>
        </p:spPr>
        <p:txBody>
          <a:bodyPr tIns="9000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/>
              <a:t>If you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choose to collect</a:t>
            </a:r>
            <a:r>
              <a:rPr lang="en-IE" dirty="0"/>
              <a:t> such information, you must ensure that it is stored and maintained in a way that protects the safety of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survivors/witnesses</a:t>
            </a:r>
            <a:r>
              <a:rPr lang="en-IE" dirty="0"/>
              <a:t>, their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family/community</a:t>
            </a:r>
            <a:r>
              <a:rPr lang="en-IE" dirty="0"/>
              <a:t> and your own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staff</a:t>
            </a:r>
          </a:p>
          <a:p>
            <a:pPr marL="18288" indent="0" algn="ctr">
              <a:buNone/>
            </a:pPr>
            <a:endParaRPr lang="en-IE" dirty="0"/>
          </a:p>
          <a:p>
            <a:pPr algn="ctr"/>
            <a:r>
              <a:rPr lang="en-IE" dirty="0" smtClean="0"/>
              <a:t>You should consider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ultimate use </a:t>
            </a:r>
            <a:r>
              <a:rPr lang="en-IE" dirty="0" smtClean="0"/>
              <a:t>of the evidence/information – this will have implications for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how long </a:t>
            </a:r>
            <a:r>
              <a:rPr lang="en-IE" dirty="0" smtClean="0"/>
              <a:t>you will have to store the evidence and under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what conditions</a:t>
            </a:r>
          </a:p>
          <a:p>
            <a:pPr algn="ctr"/>
            <a:endParaRPr lang="en-IE" b="1" dirty="0"/>
          </a:p>
          <a:p>
            <a:pPr algn="ctr"/>
            <a:r>
              <a:rPr lang="en-IE" dirty="0" smtClean="0"/>
              <a:t>If you cannot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guarantee or maintain </a:t>
            </a:r>
            <a:r>
              <a:rPr lang="en-IE" dirty="0" smtClean="0"/>
              <a:t>the necessary facilities to store the evidence/information, you should consider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not collecting</a:t>
            </a:r>
            <a:r>
              <a:rPr lang="en-IE" dirty="0" smtClean="0"/>
              <a:t> it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2232248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Storing information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68-70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4 – Key Planning Topics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6 &amp;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1916832"/>
            <a:ext cx="8640960" cy="792088"/>
          </a:xfrm>
          <a:prstGeom prst="rect">
            <a:avLst/>
          </a:prstGeom>
        </p:spPr>
        <p:txBody>
          <a:bodyPr tIns="9000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IE" dirty="0" smtClean="0"/>
              <a:t>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safely</a:t>
            </a:r>
            <a:r>
              <a:rPr lang="en-IE" dirty="0" smtClean="0"/>
              <a:t> store sensitive information about sexual violence, you must plan for the following:</a:t>
            </a:r>
            <a:endParaRPr lang="en-IE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512168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Storing information </a:t>
            </a:r>
            <a:r>
              <a:rPr lang="en-IE" sz="5400" b="1" dirty="0">
                <a:latin typeface="Cambria" panose="02040503050406030204" pitchFamily="18" charset="0"/>
              </a:rPr>
              <a:t>s</a:t>
            </a:r>
            <a:r>
              <a:rPr lang="en-IE" sz="5400" b="1" dirty="0" smtClean="0">
                <a:latin typeface="Cambria" panose="02040503050406030204" pitchFamily="18" charset="0"/>
              </a:rPr>
              <a:t>afely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68-70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4 – Key Planning Topics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1520" y="2780929"/>
            <a:ext cx="8640961" cy="3522196"/>
            <a:chOff x="1672395" y="4052202"/>
            <a:chExt cx="6034484" cy="2471919"/>
          </a:xfrm>
        </p:grpSpPr>
        <p:sp>
          <p:nvSpPr>
            <p:cNvPr id="6" name="Freeform 5"/>
            <p:cNvSpPr/>
            <p:nvPr/>
          </p:nvSpPr>
          <p:spPr>
            <a:xfrm>
              <a:off x="1672396" y="405220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1E6874"/>
                </a:gs>
                <a:gs pos="100000">
                  <a:schemeClr val="accent1">
                    <a:shade val="50000"/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Location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where information will be stored and </a:t>
              </a: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person responsible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for it 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721239" y="4052202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80010" rIns="7200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Storing information identifying witnesses </a:t>
              </a:r>
              <a:r>
                <a:rPr lang="en-IE" sz="2000" b="1" u="sng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separately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from information provided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770082" y="4052202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66CC"/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1">
                    <a:shade val="50000"/>
                    <a:hueOff val="199203"/>
                    <a:satOff val="5917"/>
                    <a:lumOff val="2596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80010" rIns="7200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Not storing public information with </a:t>
              </a:r>
              <a:r>
                <a:rPr lang="en-IE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protected/sensitive information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67239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1">
                    <a:shade val="50000"/>
                    <a:hueOff val="298804"/>
                    <a:satOff val="8876"/>
                    <a:lumOff val="38945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Organising information in a </a:t>
              </a: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logical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and </a:t>
              </a: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easily accessible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way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21239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>
                    <a:lumMod val="75000"/>
                  </a:schemeClr>
                </a:gs>
                <a:gs pos="100000">
                  <a:schemeClr val="accent1">
                    <a:shade val="50000"/>
                    <a:hueOff val="199203"/>
                    <a:satOff val="5917"/>
                    <a:lumOff val="2596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Training staff on how to </a:t>
              </a: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locate stored information 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</a:t>
              </a:r>
              <a:r>
                <a:rPr lang="en-IE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emergency security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chemeClr val="accent1">
                    <a:shade val="50000"/>
                    <a:hueOff val="99601"/>
                    <a:satOff val="2959"/>
                    <a:lumOff val="12982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Avoiding </a:t>
              </a: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checkpoint routes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with sensitive information/use of </a:t>
              </a: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data encryption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6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2376264"/>
          </a:xfrm>
        </p:spPr>
        <p:txBody>
          <a:bodyPr/>
          <a:lstStyle/>
          <a:p>
            <a:pPr marL="18288" indent="0" algn="ctr"/>
            <a:r>
              <a:rPr lang="en-IE" sz="52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Storing documents or physical </a:t>
            </a:r>
            <a:r>
              <a:rPr lang="en-IE" sz="5200" b="1" dirty="0">
                <a:solidFill>
                  <a:prstClr val="white"/>
                </a:solidFill>
                <a:latin typeface="Cambria" panose="02040503050406030204" pitchFamily="18" charset="0"/>
              </a:rPr>
              <a:t>i</a:t>
            </a:r>
            <a:r>
              <a:rPr lang="en-IE" sz="52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nformation</a:t>
            </a:r>
            <a:r>
              <a:rPr lang="en-IE" sz="5400" b="1" dirty="0">
                <a:solidFill>
                  <a:prstClr val="white"/>
                </a:solidFill>
                <a:latin typeface="Cambria" panose="02040503050406030204" pitchFamily="18" charset="0"/>
              </a:rPr>
              <a:t/>
            </a:r>
            <a:br>
              <a:rPr lang="en-IE" sz="5400" b="1" dirty="0">
                <a:solidFill>
                  <a:prstClr val="white"/>
                </a:solidFill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International Protocol, page  </a:t>
            </a: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69</a:t>
            </a:r>
            <a:b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Module 8 – Additional Sources of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323528" y="2780928"/>
            <a:ext cx="8568952" cy="3528392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Ñ"/>
            </a:pPr>
            <a:r>
              <a:rPr lang="en-IE" dirty="0" smtClean="0">
                <a:effectLst/>
              </a:rPr>
              <a:t>If you are storing documents or other physical items, you should keep them in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locked storage facility</a:t>
            </a:r>
            <a:r>
              <a:rPr lang="en-IE" dirty="0" smtClean="0">
                <a:effectLst/>
              </a:rPr>
              <a:t> (cabinet/safe/storage unit) in a cool dry place and maintain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restricted access  </a:t>
            </a:r>
          </a:p>
          <a:p>
            <a:pPr algn="ctr">
              <a:buFont typeface="Wingdings" panose="05000000000000000000" pitchFamily="2" charset="2"/>
              <a:buChar char="Ñ"/>
            </a:pPr>
            <a:endParaRPr lang="en-IE" dirty="0">
              <a:effectLst/>
            </a:endParaRPr>
          </a:p>
          <a:p>
            <a:pPr algn="ctr">
              <a:buFont typeface="Wingdings" panose="05000000000000000000" pitchFamily="2" charset="2"/>
              <a:buChar char="Ñ"/>
            </a:pPr>
            <a:r>
              <a:rPr lang="en-IE" dirty="0" smtClean="0">
                <a:effectLst/>
              </a:rPr>
              <a:t>You should also keep a logbook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record any access</a:t>
            </a:r>
            <a:r>
              <a:rPr lang="en-IE" dirty="0" smtClean="0">
                <a:effectLst/>
              </a:rPr>
              <a:t> to the storage facility – include names, date, time and purpose of access – and ensure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safety of staff</a:t>
            </a:r>
            <a:r>
              <a:rPr lang="en-IE" dirty="0" smtClean="0">
                <a:effectLst/>
              </a:rPr>
              <a:t> who maintain/guard it</a:t>
            </a:r>
          </a:p>
          <a:p>
            <a:pPr algn="ctr">
              <a:buFont typeface="Wingdings" panose="05000000000000000000" pitchFamily="2" charset="2"/>
              <a:buChar char="Ñ"/>
            </a:pPr>
            <a:endParaRPr lang="en-IE" dirty="0">
              <a:effectLst/>
            </a:endParaRPr>
          </a:p>
          <a:p>
            <a:pPr algn="ctr">
              <a:buFont typeface="Wingdings" panose="05000000000000000000" pitchFamily="2" charset="2"/>
              <a:buChar char="Ñ"/>
            </a:pPr>
            <a:r>
              <a:rPr lang="en-IE" dirty="0" smtClean="0">
                <a:effectLst/>
              </a:rPr>
              <a:t>If the physical information is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perishable</a:t>
            </a:r>
            <a:r>
              <a:rPr lang="en-IE" dirty="0" smtClean="0">
                <a:effectLst/>
              </a:rPr>
              <a:t>, make sure the storage conditions are appropriate – if it is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partial or incomplete</a:t>
            </a:r>
            <a:r>
              <a:rPr lang="en-IE" dirty="0" smtClean="0">
                <a:effectLst/>
              </a:rPr>
              <a:t>, make sure each item is marked and identified as part of a larger set</a:t>
            </a:r>
          </a:p>
        </p:txBody>
      </p:sp>
    </p:spTree>
    <p:extLst>
      <p:ext uri="{BB962C8B-B14F-4D97-AF65-F5344CB8AC3E}">
        <p14:creationId xmlns:p14="http://schemas.microsoft.com/office/powerpoint/2010/main" val="150499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8000" y="144000"/>
            <a:ext cx="7992432" cy="2664000"/>
          </a:xfrm>
        </p:spPr>
        <p:txBody>
          <a:bodyPr/>
          <a:lstStyle/>
          <a:p>
            <a:pPr marL="18288" indent="0" algn="ctr"/>
            <a:r>
              <a:rPr lang="en-IE" sz="52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Storing audio-visual </a:t>
            </a:r>
            <a:r>
              <a:rPr lang="en-IE" sz="5200" b="1" dirty="0">
                <a:solidFill>
                  <a:prstClr val="white"/>
                </a:solidFill>
                <a:latin typeface="Cambria" panose="02040503050406030204" pitchFamily="18" charset="0"/>
              </a:rPr>
              <a:t>i</a:t>
            </a:r>
            <a:r>
              <a:rPr lang="en-IE" sz="52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nformation</a:t>
            </a:r>
            <a:r>
              <a:rPr lang="en-IE" sz="5400" b="1" dirty="0">
                <a:solidFill>
                  <a:prstClr val="white"/>
                </a:solidFill>
                <a:latin typeface="Cambria" panose="02040503050406030204" pitchFamily="18" charset="0"/>
              </a:rPr>
              <a:t/>
            </a:r>
            <a:br>
              <a:rPr lang="en-IE" sz="5400" b="1" dirty="0">
                <a:solidFill>
                  <a:prstClr val="white"/>
                </a:solidFill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International Protocol, page  </a:t>
            </a: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69</a:t>
            </a:r>
            <a:b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Module </a:t>
            </a: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7 – Interviewing </a:t>
            </a:r>
            <a:b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Module 8 </a:t>
            </a: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– Additional Sources of </a:t>
            </a: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Information</a:t>
            </a:r>
            <a:b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Annex 6 &amp; 7 – Chain of Custody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323528" y="2924944"/>
            <a:ext cx="8568952" cy="3528392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Ñ"/>
            </a:pPr>
            <a:r>
              <a:rPr lang="en-IE" dirty="0" smtClean="0">
                <a:effectLst/>
              </a:rPr>
              <a:t>All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photographs and video-recordings</a:t>
            </a:r>
            <a:r>
              <a:rPr lang="en-IE" dirty="0" smtClean="0">
                <a:effectLst/>
              </a:rPr>
              <a:t> should be numbered and catalogued – the record number should indicate if they are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linked to or corroborate </a:t>
            </a:r>
            <a:r>
              <a:rPr lang="en-IE" dirty="0" smtClean="0">
                <a:effectLst/>
              </a:rPr>
              <a:t>any witness statements, documents or other pieces of evidence/ information</a:t>
            </a:r>
          </a:p>
          <a:p>
            <a:pPr algn="ctr">
              <a:buFont typeface="Wingdings" panose="05000000000000000000" pitchFamily="2" charset="2"/>
              <a:buChar char="Ñ"/>
            </a:pPr>
            <a:endParaRPr lang="en-IE" dirty="0">
              <a:effectLst/>
            </a:endParaRPr>
          </a:p>
          <a:p>
            <a:pPr algn="ctr">
              <a:buFont typeface="Wingdings" panose="05000000000000000000" pitchFamily="2" charset="2"/>
              <a:buChar char="Ñ"/>
            </a:pPr>
            <a:r>
              <a:rPr lang="en-IE" dirty="0" smtClean="0">
                <a:effectLst/>
              </a:rPr>
              <a:t>For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audio or video-recordings</a:t>
            </a:r>
            <a:r>
              <a:rPr lang="en-IE" dirty="0" smtClean="0">
                <a:effectLst/>
              </a:rPr>
              <a:t> (other than interview recordings), the person responsible for the recording must continue to protect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confidentiality and security</a:t>
            </a:r>
            <a:r>
              <a:rPr lang="en-IE" dirty="0" smtClean="0">
                <a:effectLst/>
              </a:rPr>
              <a:t> of the identities of the individuals in the recording, no matter how long it is stored</a:t>
            </a:r>
          </a:p>
        </p:txBody>
      </p:sp>
    </p:spTree>
    <p:extLst>
      <p:ext uri="{BB962C8B-B14F-4D97-AF65-F5344CB8AC3E}">
        <p14:creationId xmlns:p14="http://schemas.microsoft.com/office/powerpoint/2010/main" val="77735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1916832"/>
            <a:ext cx="8640960" cy="4464496"/>
          </a:xfrm>
          <a:prstGeom prst="rect">
            <a:avLst/>
          </a:prstGeom>
        </p:spPr>
        <p:txBody>
          <a:bodyPr tIns="9000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Ñ"/>
            </a:pPr>
            <a:r>
              <a:rPr lang="en-IE" dirty="0" smtClean="0"/>
              <a:t>Some evidence/information about sexual violence may be in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electronic or digital form</a:t>
            </a:r>
            <a:r>
              <a:rPr lang="en-IE" dirty="0" smtClean="0"/>
              <a:t> only (images taken on a mobile phone, recordings, document scans) but must still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securely stored</a:t>
            </a:r>
            <a:r>
              <a:rPr lang="en-IE" dirty="0" smtClean="0"/>
              <a:t> </a:t>
            </a:r>
          </a:p>
          <a:p>
            <a:pPr algn="ctr">
              <a:buFont typeface="Wingdings" panose="05000000000000000000" pitchFamily="2" charset="2"/>
              <a:buChar char="Ñ"/>
            </a:pP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Ñ"/>
            </a:pPr>
            <a:r>
              <a:rPr lang="en-IE" dirty="0" smtClean="0"/>
              <a:t>You may also have an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electronic database</a:t>
            </a:r>
            <a:r>
              <a:rPr lang="en-IE" dirty="0" smtClean="0"/>
              <a:t> 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digital archive</a:t>
            </a:r>
            <a:r>
              <a:rPr lang="en-IE" dirty="0" smtClean="0"/>
              <a:t> to catalogue and manage or store copies of your documentary and physical evidence/information</a:t>
            </a:r>
          </a:p>
          <a:p>
            <a:pPr algn="ctr">
              <a:buFont typeface="Wingdings" panose="05000000000000000000" pitchFamily="2" charset="2"/>
              <a:buChar char="Ñ"/>
            </a:pPr>
            <a:endParaRPr lang="en-IE" dirty="0"/>
          </a:p>
          <a:p>
            <a:pPr algn="ctr">
              <a:buFont typeface="Wingdings" panose="05000000000000000000" pitchFamily="2" charset="2"/>
              <a:buChar char="Ñ"/>
            </a:pPr>
            <a:r>
              <a:rPr lang="en-IE" dirty="0" smtClean="0"/>
              <a:t>Storing and managing digital information has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some advantages</a:t>
            </a:r>
            <a:r>
              <a:rPr lang="en-IE" dirty="0" smtClean="0"/>
              <a:t> (less physical space, easier to analyse)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some complications</a:t>
            </a:r>
            <a:r>
              <a:rPr lang="en-IE" dirty="0" smtClean="0"/>
              <a:t> (power supply, internet access, software or hardware problems)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656184"/>
          </a:xfrm>
        </p:spPr>
        <p:txBody>
          <a:bodyPr/>
          <a:lstStyle/>
          <a:p>
            <a:pPr marL="18288" indent="0" algn="ctr"/>
            <a:r>
              <a:rPr lang="en-IE" sz="5200" b="1" dirty="0" smtClean="0">
                <a:latin typeface="Cambria" panose="02040503050406030204" pitchFamily="18" charset="0"/>
              </a:rPr>
              <a:t>Storing digital </a:t>
            </a:r>
            <a:r>
              <a:rPr lang="en-IE" sz="5200" b="1" dirty="0">
                <a:latin typeface="Cambria" panose="02040503050406030204" pitchFamily="18" charset="0"/>
              </a:rPr>
              <a:t>i</a:t>
            </a:r>
            <a:r>
              <a:rPr lang="en-IE" sz="5200" b="1" dirty="0" smtClean="0">
                <a:latin typeface="Cambria" panose="02040503050406030204" pitchFamily="18" charset="0"/>
              </a:rPr>
              <a:t>nformation</a:t>
            </a:r>
            <a:br>
              <a:rPr lang="en-IE" sz="52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69-70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4 – Key Planning Topics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108012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600" b="1" u="sng" cap="small" dirty="0" smtClean="0"/>
              <a:t>Ensuring the security and integrity of digital information</a:t>
            </a:r>
            <a:endParaRPr lang="en-IE" sz="2600" b="1" u="sng" cap="sm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252000" y="259200"/>
            <a:ext cx="8640000" cy="1656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IE" sz="5200" b="1" dirty="0" smtClean="0">
                <a:latin typeface="Cambria" panose="02040503050406030204" pitchFamily="18" charset="0"/>
              </a:rPr>
              <a:t>Storing digital </a:t>
            </a:r>
            <a:r>
              <a:rPr lang="en-IE" sz="5200" b="1" dirty="0">
                <a:latin typeface="Cambria" panose="02040503050406030204" pitchFamily="18" charset="0"/>
              </a:rPr>
              <a:t>i</a:t>
            </a:r>
            <a:r>
              <a:rPr lang="en-IE" sz="5200" b="1" dirty="0" smtClean="0">
                <a:latin typeface="Cambria" panose="02040503050406030204" pitchFamily="18" charset="0"/>
              </a:rPr>
              <a:t>nformation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69-70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3 – Preliminary Considerations</a:t>
            </a:r>
          </a:p>
          <a:p>
            <a:pPr marL="18288" algn="ctr"/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6 - Testimony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31646077"/>
              </p:ext>
            </p:extLst>
          </p:nvPr>
        </p:nvGraphicFramePr>
        <p:xfrm>
          <a:off x="395536" y="2916000"/>
          <a:ext cx="8352928" cy="338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4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55418</TotalTime>
  <Words>1211</Words>
  <Application>Microsoft Office PowerPoint</Application>
  <PresentationFormat>On-screen Show (4:3)</PresentationFormat>
  <Paragraphs>113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Elemental</vt:lpstr>
      <vt:lpstr>1_Elemental</vt:lpstr>
      <vt:lpstr>Module 9 –  Storing  Information</vt:lpstr>
      <vt:lpstr>Storing information International Protocol, pages 68-70 Module 4 – Key Planning Topics Module 6 – Testimony  Module 8 – Additional Sources of Information Annex 6 &amp; 7 – Chain of Custody</vt:lpstr>
      <vt:lpstr>Storing information International Protocol, pages 68-70 Module 4 – Key Planning Topics Module 6 – Testimony  Module 8 – Additional Sources of Information Annex 6 &amp; 7 – Chain of Custody</vt:lpstr>
      <vt:lpstr>Storing information International Protocol, pages 68-70 Module 4 – Key Planning Topics  Module 6 – Testimony  Module 8 – Additional Sources of Information Annex 6 &amp; 7 – Chain of Custody</vt:lpstr>
      <vt:lpstr>Storing information safely International Protocol, pages 68-70 Module 4 – Key Planning Topics Module 6 – Testimony </vt:lpstr>
      <vt:lpstr>Storing documents or physical information International Protocol, page  69 Module 3 – Preliminary Considerations Module 8 – Additional Sources of Information</vt:lpstr>
      <vt:lpstr>Storing audio-visual information International Protocol, page  69 Module 7 – Interviewing  Module 8 – Additional Sources of Information Annex 6 &amp; 7 – Chain of Custody</vt:lpstr>
      <vt:lpstr>Storing digital information International Protocol, pages 69-70 Module 4 – Key Planning Topics Module 6 – Testimony </vt:lpstr>
      <vt:lpstr>PowerPoint Presentation</vt:lpstr>
      <vt:lpstr>PowerPoint Presentation</vt:lpstr>
      <vt:lpstr>Storing forensic evidence International Protocol, page 70 Module 4 – Key Planning Topics Module 8 – Additional Sources of Information Annex 6 &amp; 7 – Chain of Custody</vt:lpstr>
      <vt:lpstr>Storing forensic evidence International Protocol, page 70 Module 4 – Key Planning Topics Module 8 – Additional Sources of Information Annex 10 – Sample Sexual Assault Medical Certificate</vt:lpstr>
      <vt:lpstr>Storing forensic evidence International Protocol, page 70 Module 4 – Key Planning Topics Module 8 – Additional Sources of Information Annex 6 &amp; 7 – Chain of Custody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9 –  Storing  Information</dc:title>
  <dc:creator>IICI;Niamh Hayes</dc:creator>
  <cp:lastModifiedBy>Gavan Curley</cp:lastModifiedBy>
  <cp:revision>1</cp:revision>
  <dcterms:created xsi:type="dcterms:W3CDTF">2015-01-17T15:42:37Z</dcterms:created>
  <dcterms:modified xsi:type="dcterms:W3CDTF">2016-08-15T11:02:43Z</dcterms:modified>
</cp:coreProperties>
</file>