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5"/>
  </p:sldMasterIdLst>
  <p:notesMasterIdLst>
    <p:notesMasterId r:id="rId35"/>
  </p:notesMasterIdLst>
  <p:handoutMasterIdLst>
    <p:handoutMasterId r:id="rId36"/>
  </p:handoutMasterIdLst>
  <p:sldIdLst>
    <p:sldId id="287" r:id="rId6"/>
    <p:sldId id="319" r:id="rId7"/>
    <p:sldId id="289" r:id="rId8"/>
    <p:sldId id="290" r:id="rId9"/>
    <p:sldId id="291" r:id="rId10"/>
    <p:sldId id="292" r:id="rId11"/>
    <p:sldId id="327" r:id="rId12"/>
    <p:sldId id="326" r:id="rId13"/>
    <p:sldId id="316" r:id="rId14"/>
    <p:sldId id="328" r:id="rId15"/>
    <p:sldId id="318" r:id="rId16"/>
    <p:sldId id="293" r:id="rId17"/>
    <p:sldId id="301" r:id="rId18"/>
    <p:sldId id="321" r:id="rId19"/>
    <p:sldId id="320" r:id="rId20"/>
    <p:sldId id="309" r:id="rId21"/>
    <p:sldId id="304" r:id="rId22"/>
    <p:sldId id="306" r:id="rId23"/>
    <p:sldId id="322" r:id="rId24"/>
    <p:sldId id="331" r:id="rId25"/>
    <p:sldId id="308" r:id="rId26"/>
    <p:sldId id="315" r:id="rId27"/>
    <p:sldId id="323" r:id="rId28"/>
    <p:sldId id="312" r:id="rId29"/>
    <p:sldId id="330" r:id="rId30"/>
    <p:sldId id="324" r:id="rId31"/>
    <p:sldId id="299" r:id="rId32"/>
    <p:sldId id="300" r:id="rId33"/>
    <p:sldId id="297" r:id="rId34"/>
  </p:sldIdLst>
  <p:sldSz cx="12192000" cy="6858000"/>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62C54502-D187-416A-B576-882DE8BD6B37}">
          <p14:sldIdLst>
            <p14:sldId id="287"/>
            <p14:sldId id="319"/>
            <p14:sldId id="289"/>
            <p14:sldId id="290"/>
            <p14:sldId id="291"/>
            <p14:sldId id="292"/>
            <p14:sldId id="327"/>
            <p14:sldId id="326"/>
            <p14:sldId id="316"/>
            <p14:sldId id="328"/>
            <p14:sldId id="318"/>
            <p14:sldId id="293"/>
            <p14:sldId id="301"/>
            <p14:sldId id="321"/>
            <p14:sldId id="320"/>
            <p14:sldId id="309"/>
            <p14:sldId id="304"/>
            <p14:sldId id="306"/>
            <p14:sldId id="322"/>
            <p14:sldId id="331"/>
            <p14:sldId id="308"/>
            <p14:sldId id="315"/>
            <p14:sldId id="323"/>
            <p14:sldId id="312"/>
            <p14:sldId id="330"/>
            <p14:sldId id="324"/>
            <p14:sldId id="299"/>
            <p14:sldId id="300"/>
            <p14:sldId id="29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Black" initials="BB" lastIdx="2" clrIdx="0">
    <p:extLst>
      <p:ext uri="{19B8F6BF-5375-455C-9EA6-DF929625EA0E}">
        <p15:presenceInfo xmlns:p15="http://schemas.microsoft.com/office/powerpoint/2012/main" userId="S-1-5-21-777725935-1753470192-3977904422-56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BD49"/>
    <a:srgbClr val="0000FF"/>
    <a:srgbClr val="4D4D4D"/>
    <a:srgbClr val="F18E00"/>
    <a:srgbClr val="6C6F70"/>
    <a:srgbClr val="83B81A"/>
    <a:srgbClr val="A0558F"/>
    <a:srgbClr val="0079BC"/>
    <a:srgbClr val="FFFFFF"/>
    <a:srgbClr val="86BE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81828" autoAdjust="0"/>
  </p:normalViewPr>
  <p:slideViewPr>
    <p:cSldViewPr>
      <p:cViewPr varScale="1">
        <p:scale>
          <a:sx n="72" d="100"/>
          <a:sy n="72" d="100"/>
        </p:scale>
        <p:origin x="84" y="5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0" d="100"/>
          <a:sy n="110" d="100"/>
        </p:scale>
        <p:origin x="238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12T16:45:31.450" idx="2">
    <p:pos x="10" y="10"/>
    <p:text>i wouldn't include this bit.</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C4CCDA-8D15-48C0-B5F3-626A93EA51DD}" type="datetimeFigureOut">
              <a:rPr lang="en-GB" smtClean="0"/>
              <a:t>17/11/2016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2B8FE0-82A3-4413-8BF5-2C64B7633C5E}" type="slidenum">
              <a:rPr lang="en-GB" smtClean="0"/>
              <a:t>‹#›</a:t>
            </a:fld>
            <a:endParaRPr lang="en-GB"/>
          </a:p>
        </p:txBody>
      </p:sp>
    </p:spTree>
    <p:extLst>
      <p:ext uri="{BB962C8B-B14F-4D97-AF65-F5344CB8AC3E}">
        <p14:creationId xmlns:p14="http://schemas.microsoft.com/office/powerpoint/2010/main" val="324787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CD30C55-053B-4B45-A537-EB90960D3A22}" type="slidenum">
              <a:rPr lang="en-GB" altLang="en-US"/>
              <a:pPr/>
              <a:t>‹#›</a:t>
            </a:fld>
            <a:endParaRPr lang="en-GB" altLang="en-US"/>
          </a:p>
        </p:txBody>
      </p:sp>
    </p:spTree>
    <p:extLst>
      <p:ext uri="{BB962C8B-B14F-4D97-AF65-F5344CB8AC3E}">
        <p14:creationId xmlns:p14="http://schemas.microsoft.com/office/powerpoint/2010/main" val="1058596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a:t>
            </a:fld>
            <a:endParaRPr lang="en-GB" altLang="en-US"/>
          </a:p>
        </p:txBody>
      </p:sp>
    </p:spTree>
    <p:extLst>
      <p:ext uri="{BB962C8B-B14F-4D97-AF65-F5344CB8AC3E}">
        <p14:creationId xmlns:p14="http://schemas.microsoft.com/office/powerpoint/2010/main" val="2686900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22</a:t>
            </a:fld>
            <a:endParaRPr lang="en-GB" altLang="en-US"/>
          </a:p>
        </p:txBody>
      </p:sp>
    </p:spTree>
    <p:extLst>
      <p:ext uri="{BB962C8B-B14F-4D97-AF65-F5344CB8AC3E}">
        <p14:creationId xmlns:p14="http://schemas.microsoft.com/office/powerpoint/2010/main" val="3928137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27</a:t>
            </a:fld>
            <a:endParaRPr lang="en-GB" altLang="en-US"/>
          </a:p>
        </p:txBody>
      </p:sp>
    </p:spTree>
    <p:extLst>
      <p:ext uri="{BB962C8B-B14F-4D97-AF65-F5344CB8AC3E}">
        <p14:creationId xmlns:p14="http://schemas.microsoft.com/office/powerpoint/2010/main" val="1862094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28</a:t>
            </a:fld>
            <a:endParaRPr lang="en-GB" altLang="en-US"/>
          </a:p>
        </p:txBody>
      </p:sp>
    </p:spTree>
    <p:extLst>
      <p:ext uri="{BB962C8B-B14F-4D97-AF65-F5344CB8AC3E}">
        <p14:creationId xmlns:p14="http://schemas.microsoft.com/office/powerpoint/2010/main" val="224270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29</a:t>
            </a:fld>
            <a:endParaRPr lang="en-GB" altLang="en-US"/>
          </a:p>
        </p:txBody>
      </p:sp>
    </p:spTree>
    <p:extLst>
      <p:ext uri="{BB962C8B-B14F-4D97-AF65-F5344CB8AC3E}">
        <p14:creationId xmlns:p14="http://schemas.microsoft.com/office/powerpoint/2010/main" val="419724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Geneva" charset="-128"/>
              </a:defRPr>
            </a:lvl1pPr>
            <a:lvl2pPr marL="742950" indent="-285750" eaLnBrk="0" hangingPunct="0">
              <a:defRPr>
                <a:solidFill>
                  <a:schemeClr val="tx1"/>
                </a:solidFill>
                <a:latin typeface="Arial" panose="020B0604020202020204" pitchFamily="34" charset="0"/>
                <a:ea typeface="Geneva" charset="-128"/>
              </a:defRPr>
            </a:lvl2pPr>
            <a:lvl3pPr marL="1143000" indent="-228600" eaLnBrk="0" hangingPunct="0">
              <a:defRPr>
                <a:solidFill>
                  <a:schemeClr val="tx1"/>
                </a:solidFill>
                <a:latin typeface="Arial" panose="020B0604020202020204" pitchFamily="34" charset="0"/>
                <a:ea typeface="Geneva" charset="-128"/>
              </a:defRPr>
            </a:lvl3pPr>
            <a:lvl4pPr marL="1600200" indent="-228600" eaLnBrk="0" hangingPunct="0">
              <a:defRPr>
                <a:solidFill>
                  <a:schemeClr val="tx1"/>
                </a:solidFill>
                <a:latin typeface="Arial" panose="020B0604020202020204" pitchFamily="34" charset="0"/>
                <a:ea typeface="Geneva" charset="-128"/>
              </a:defRPr>
            </a:lvl4pPr>
            <a:lvl5pPr marL="2057400" indent="-228600" eaLnBrk="0" hangingPunct="0">
              <a:defRPr>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1" hangingPunct="1"/>
            <a:fld id="{4CC92DB1-9ECE-4342-8482-C4D3B7D7B408}" type="slidenum">
              <a:rPr lang="en-US" altLang="en-US"/>
              <a:pPr eaLnBrk="1" hangingPunct="1"/>
              <a:t>6</a:t>
            </a:fld>
            <a:endParaRPr lang="en-US" altLang="en-US"/>
          </a:p>
        </p:txBody>
      </p:sp>
    </p:spTree>
    <p:extLst>
      <p:ext uri="{BB962C8B-B14F-4D97-AF65-F5344CB8AC3E}">
        <p14:creationId xmlns:p14="http://schemas.microsoft.com/office/powerpoint/2010/main" val="324593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Geneva" charset="-128"/>
              </a:defRPr>
            </a:lvl1pPr>
            <a:lvl2pPr marL="742950" indent="-285750" eaLnBrk="0" hangingPunct="0">
              <a:defRPr>
                <a:solidFill>
                  <a:schemeClr val="tx1"/>
                </a:solidFill>
                <a:latin typeface="Arial" panose="020B0604020202020204" pitchFamily="34" charset="0"/>
                <a:ea typeface="Geneva" charset="-128"/>
              </a:defRPr>
            </a:lvl2pPr>
            <a:lvl3pPr marL="1143000" indent="-228600" eaLnBrk="0" hangingPunct="0">
              <a:defRPr>
                <a:solidFill>
                  <a:schemeClr val="tx1"/>
                </a:solidFill>
                <a:latin typeface="Arial" panose="020B0604020202020204" pitchFamily="34" charset="0"/>
                <a:ea typeface="Geneva" charset="-128"/>
              </a:defRPr>
            </a:lvl3pPr>
            <a:lvl4pPr marL="1600200" indent="-228600" eaLnBrk="0" hangingPunct="0">
              <a:defRPr>
                <a:solidFill>
                  <a:schemeClr val="tx1"/>
                </a:solidFill>
                <a:latin typeface="Arial" panose="020B0604020202020204" pitchFamily="34" charset="0"/>
                <a:ea typeface="Geneva" charset="-128"/>
              </a:defRPr>
            </a:lvl4pPr>
            <a:lvl5pPr marL="2057400" indent="-228600" eaLnBrk="0" hangingPunct="0">
              <a:defRPr>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1" hangingPunct="1"/>
            <a:fld id="{4CC92DB1-9ECE-4342-8482-C4D3B7D7B408}" type="slidenum">
              <a:rPr lang="en-US" altLang="en-US"/>
              <a:pPr eaLnBrk="1" hangingPunct="1"/>
              <a:t>7</a:t>
            </a:fld>
            <a:endParaRPr lang="en-US" altLang="en-US"/>
          </a:p>
        </p:txBody>
      </p:sp>
    </p:spTree>
    <p:extLst>
      <p:ext uri="{BB962C8B-B14F-4D97-AF65-F5344CB8AC3E}">
        <p14:creationId xmlns:p14="http://schemas.microsoft.com/office/powerpoint/2010/main" val="28936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the live monitoring data we have approximately one million marking events from 2015 alone.</a:t>
            </a:r>
          </a:p>
          <a:p>
            <a:endParaRPr lang="en-GB" dirty="0" smtClean="0"/>
          </a:p>
          <a:p>
            <a:r>
              <a:rPr lang="en-GB" dirty="0" smtClean="0"/>
              <a:t>Once</a:t>
            </a:r>
            <a:r>
              <a:rPr lang="en-GB" baseline="0" dirty="0" smtClean="0"/>
              <a:t> we have matched all possible combinations of examiners for all items we have approximately 30 million paired marks.</a:t>
            </a:r>
          </a:p>
          <a:p>
            <a:endParaRPr lang="en-GB" baseline="0" dirty="0" smtClean="0"/>
          </a:p>
          <a:p>
            <a:r>
              <a:rPr lang="en-GB" baseline="0" dirty="0" smtClean="0"/>
              <a:t>As a result we have a very large amount of data with a range of boards, subjects and item and mark scheme features.</a:t>
            </a:r>
            <a:endParaRPr lang="en-GB" dirty="0" smtClean="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13</a:t>
            </a:fld>
            <a:endParaRPr lang="en-GB" altLang="en-US"/>
          </a:p>
        </p:txBody>
      </p:sp>
    </p:spTree>
    <p:extLst>
      <p:ext uri="{BB962C8B-B14F-4D97-AF65-F5344CB8AC3E}">
        <p14:creationId xmlns:p14="http://schemas.microsoft.com/office/powerpoint/2010/main" val="152322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 seed </a:t>
            </a:r>
            <a:r>
              <a:rPr lang="en-GB" baseline="0" dirty="0" smtClean="0"/>
              <a:t>item is marked independently by two or more examiners.</a:t>
            </a:r>
          </a:p>
          <a:p>
            <a:endParaRPr lang="en-GB" baseline="0" dirty="0" smtClean="0"/>
          </a:p>
          <a:p>
            <a:r>
              <a:rPr lang="en-GB" baseline="0" dirty="0" smtClean="0"/>
              <a:t>Once examiners have been paired for a particular seed item we take the average of the two marks for that pairing. We then calculate the proximity of the averaged mark from the definitive mark for the seed item.</a:t>
            </a:r>
          </a:p>
          <a:p>
            <a:endParaRPr lang="en-GB" baseline="0" dirty="0" smtClean="0"/>
          </a:p>
          <a:p>
            <a:r>
              <a:rPr lang="en-GB" baseline="0" dirty="0" smtClean="0"/>
              <a:t>By taking such an approach we can compare the 30 million pairings with the 1 million marking events and can look at the probability of double marking giving a “more accurate” mark than single marking.</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15</a:t>
            </a:fld>
            <a:endParaRPr lang="en-GB" altLang="en-US"/>
          </a:p>
        </p:txBody>
      </p:sp>
    </p:spTree>
    <p:extLst>
      <p:ext uri="{BB962C8B-B14F-4D97-AF65-F5344CB8AC3E}">
        <p14:creationId xmlns:p14="http://schemas.microsoft.com/office/powerpoint/2010/main" val="55123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we can see the proximity to the definitive mark for short answer questions for a range of subjects including English, English Literature, Business Studies, modern foreign languages and history, but excluding physics. </a:t>
            </a:r>
          </a:p>
          <a:p>
            <a:endParaRPr lang="en-GB" baseline="0" dirty="0" smtClean="0"/>
          </a:p>
          <a:p>
            <a:r>
              <a:rPr lang="en-GB" baseline="0" dirty="0" smtClean="0"/>
              <a:t>It is observed that there is virtually no benefit for using double marking for these short answer questions as there is almost no difference between the two approaches.  This is probably because it is likely that the mark schemes are constrained and points based and also that marking tends to be consistent and good for these short questions as at least 90% of all single marks and paired marks are within 1 mark of the definitive mark.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16</a:t>
            </a:fld>
            <a:endParaRPr lang="en-GB" altLang="en-US"/>
          </a:p>
        </p:txBody>
      </p:sp>
    </p:spTree>
    <p:extLst>
      <p:ext uri="{BB962C8B-B14F-4D97-AF65-F5344CB8AC3E}">
        <p14:creationId xmlns:p14="http://schemas.microsoft.com/office/powerpoint/2010/main" val="3311407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we see the proximity to the definitive</a:t>
            </a:r>
            <a:r>
              <a:rPr lang="en-GB" baseline="0" dirty="0" smtClean="0"/>
              <a:t> mark for 6, 12, 16, 20, 30 and 40 mark items. Again these are for a range of subjects including English, business studies, history and geography but not including some of the more ‘objective’ ones such as physics. </a:t>
            </a:r>
          </a:p>
          <a:p>
            <a:endParaRPr lang="en-GB" baseline="0" dirty="0" smtClean="0"/>
          </a:p>
          <a:p>
            <a:r>
              <a:rPr lang="en-GB" baseline="0" dirty="0" smtClean="0"/>
              <a:t>We can see that as the maximum mark increases the probability of candidates receiving the definitive mark decreases ranging from approximately 55 % for 6 mark items to approximately 12% for 40 mark items.  For these items there appears to be no apparent benefit to using double marking in terms of receiving the definitive mark as in most instances the percentage change is around 2 %.</a:t>
            </a:r>
          </a:p>
          <a:p>
            <a:endParaRPr lang="en-GB" baseline="0" dirty="0" smtClean="0"/>
          </a:p>
          <a:p>
            <a:r>
              <a:rPr lang="en-GB" baseline="0" dirty="0" smtClean="0"/>
              <a:t>Where the largest increases are observed depends on the item tariff. For example for 16 mark items the largest benefit is observed within 1 mark from the definitive mark (~ 15% increase) whereas for 40 mark items the largest benefit is seen at 4 marks away from the definitive mark.</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17</a:t>
            </a:fld>
            <a:endParaRPr lang="en-GB" altLang="en-US"/>
          </a:p>
        </p:txBody>
      </p:sp>
    </p:spTree>
    <p:extLst>
      <p:ext uri="{BB962C8B-B14F-4D97-AF65-F5344CB8AC3E}">
        <p14:creationId xmlns:p14="http://schemas.microsoft.com/office/powerpoint/2010/main" val="323202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may be subject differences within</a:t>
            </a:r>
            <a:r>
              <a:rPr lang="en-GB" baseline="0" dirty="0" smtClean="0"/>
              <a:t> questions with a particular maximum mark. </a:t>
            </a:r>
            <a:r>
              <a:rPr lang="en-GB" dirty="0" smtClean="0"/>
              <a:t>Here</a:t>
            </a:r>
            <a:r>
              <a:rPr lang="en-GB" baseline="0" dirty="0" smtClean="0"/>
              <a:t> we see a comparison of all 16 mark items for business, English, geography and history. 16 mark items were selected as they were longest response question where there were a large number of events for each subject.  </a:t>
            </a:r>
          </a:p>
          <a:p>
            <a:endParaRPr lang="en-GB" baseline="0" dirty="0" smtClean="0"/>
          </a:p>
          <a:p>
            <a:r>
              <a:rPr lang="en-GB" dirty="0" smtClean="0"/>
              <a:t>For</a:t>
            </a:r>
            <a:r>
              <a:rPr lang="en-GB" baseline="0" dirty="0" smtClean="0"/>
              <a:t> these four subjects the probability of achieving the definitive mark varies between 20 to 30 %. There is little benefit to using double marking in terms of achieving the definitive mark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18</a:t>
            </a:fld>
            <a:endParaRPr lang="en-GB" altLang="en-US"/>
          </a:p>
        </p:txBody>
      </p:sp>
    </p:spTree>
    <p:extLst>
      <p:ext uri="{BB962C8B-B14F-4D97-AF65-F5344CB8AC3E}">
        <p14:creationId xmlns:p14="http://schemas.microsoft.com/office/powerpoint/2010/main" val="2000313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During double marking</a:t>
            </a:r>
            <a:r>
              <a:rPr lang="en-GB" baseline="0" dirty="0" smtClean="0"/>
              <a:t> if the marks from the two examiners are too far apart then they would go to adjudication and a third examiner’s mark is introduced. Here we show the process for simulating the adjudication process.</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19</a:t>
            </a:fld>
            <a:endParaRPr lang="en-GB" altLang="en-US"/>
          </a:p>
        </p:txBody>
      </p:sp>
    </p:spTree>
    <p:extLst>
      <p:ext uri="{BB962C8B-B14F-4D97-AF65-F5344CB8AC3E}">
        <p14:creationId xmlns:p14="http://schemas.microsoft.com/office/powerpoint/2010/main" val="2007671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desig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12290" name="Rectangle 2"/>
          <p:cNvSpPr>
            <a:spLocks noGrp="1" noChangeArrowheads="1"/>
          </p:cNvSpPr>
          <p:nvPr>
            <p:ph type="ctrTitle" hasCustomPrompt="1"/>
          </p:nvPr>
        </p:nvSpPr>
        <p:spPr>
          <a:xfrm>
            <a:off x="622300" y="3645024"/>
            <a:ext cx="10363200" cy="503237"/>
          </a:xfrm>
        </p:spPr>
        <p:txBody>
          <a:bodyPr/>
          <a:lstStyle>
            <a:lvl1pPr>
              <a:defRPr sz="3600" baseline="0">
                <a:solidFill>
                  <a:schemeClr val="bg1"/>
                </a:solidFill>
              </a:defRPr>
            </a:lvl1pPr>
          </a:lstStyle>
          <a:p>
            <a:pPr lvl="0"/>
            <a:r>
              <a:rPr lang="en-GB" noProof="0" dirty="0"/>
              <a:t>Title slide – design 1</a:t>
            </a:r>
          </a:p>
        </p:txBody>
      </p:sp>
      <p:sp>
        <p:nvSpPr>
          <p:cNvPr id="7" name="Rectangle 3"/>
          <p:cNvSpPr>
            <a:spLocks noGrp="1" noChangeArrowheads="1"/>
          </p:cNvSpPr>
          <p:nvPr>
            <p:ph type="subTitle" idx="1" hasCustomPrompt="1"/>
          </p:nvPr>
        </p:nvSpPr>
        <p:spPr>
          <a:xfrm>
            <a:off x="622300" y="4509120"/>
            <a:ext cx="8534400" cy="1008112"/>
          </a:xfrm>
        </p:spPr>
        <p:txBody>
          <a:bodyPr/>
          <a:lstStyle>
            <a:lvl1pPr>
              <a:spcBef>
                <a:spcPct val="0"/>
              </a:spcBef>
              <a:spcAft>
                <a:spcPct val="0"/>
              </a:spcAft>
              <a:defRPr sz="2800" b="0">
                <a:solidFill>
                  <a:schemeClr val="bg1"/>
                </a:solidFill>
              </a:defRPr>
            </a:lvl1pPr>
          </a:lstStyle>
          <a:p>
            <a:pPr lvl="0"/>
            <a:r>
              <a:rPr lang="en-GB" noProof="0" dirty="0"/>
              <a:t>Name</a:t>
            </a:r>
            <a:br>
              <a:rPr lang="en-GB" noProof="0" dirty="0"/>
            </a:br>
            <a:r>
              <a:rPr lang="en-GB" noProof="0" dirty="0"/>
              <a:t>Date</a:t>
            </a:r>
          </a:p>
        </p:txBody>
      </p:sp>
    </p:spTree>
    <p:extLst>
      <p:ext uri="{BB962C8B-B14F-4D97-AF65-F5344CB8AC3E}">
        <p14:creationId xmlns:p14="http://schemas.microsoft.com/office/powerpoint/2010/main" val="1255967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7"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29388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6"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15542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desig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98"/>
            <a:ext cx="12192000" cy="6864096"/>
          </a:xfrm>
          <a:prstGeom prst="rect">
            <a:avLst/>
          </a:prstGeom>
        </p:spPr>
      </p:pic>
      <p:sp>
        <p:nvSpPr>
          <p:cNvPr id="12290" name="Rectangle 2"/>
          <p:cNvSpPr>
            <a:spLocks noGrp="1" noChangeArrowheads="1"/>
          </p:cNvSpPr>
          <p:nvPr>
            <p:ph type="ctrTitle" hasCustomPrompt="1"/>
          </p:nvPr>
        </p:nvSpPr>
        <p:spPr>
          <a:xfrm>
            <a:off x="632479" y="2251883"/>
            <a:ext cx="10363200" cy="503237"/>
          </a:xfrm>
        </p:spPr>
        <p:txBody>
          <a:bodyPr/>
          <a:lstStyle>
            <a:lvl1pPr>
              <a:defRPr sz="3600" baseline="0">
                <a:solidFill>
                  <a:srgbClr val="83B81A"/>
                </a:solidFill>
              </a:defRPr>
            </a:lvl1pPr>
          </a:lstStyle>
          <a:p>
            <a:pPr lvl="0"/>
            <a:r>
              <a:rPr lang="en-GB" noProof="0" dirty="0"/>
              <a:t>Title slide – design 2</a:t>
            </a:r>
          </a:p>
        </p:txBody>
      </p:sp>
      <p:sp>
        <p:nvSpPr>
          <p:cNvPr id="7" name="Rectangle 3"/>
          <p:cNvSpPr>
            <a:spLocks noGrp="1" noChangeArrowheads="1"/>
          </p:cNvSpPr>
          <p:nvPr>
            <p:ph type="subTitle" idx="1" hasCustomPrompt="1"/>
          </p:nvPr>
        </p:nvSpPr>
        <p:spPr>
          <a:xfrm>
            <a:off x="632479" y="3121608"/>
            <a:ext cx="8534400" cy="1027472"/>
          </a:xfrm>
        </p:spPr>
        <p:txBody>
          <a:bodyPr/>
          <a:lstStyle>
            <a:lvl1pPr>
              <a:spcBef>
                <a:spcPct val="0"/>
              </a:spcBef>
              <a:spcAft>
                <a:spcPct val="0"/>
              </a:spcAft>
              <a:defRPr sz="2800" b="0">
                <a:solidFill>
                  <a:srgbClr val="83B81A"/>
                </a:solidFill>
              </a:defRPr>
            </a:lvl1pPr>
          </a:lstStyle>
          <a:p>
            <a:pPr lvl="0"/>
            <a:r>
              <a:rPr lang="en-GB" noProof="0" dirty="0"/>
              <a:t>Name</a:t>
            </a:r>
            <a:br>
              <a:rPr lang="en-GB" noProof="0" dirty="0"/>
            </a:br>
            <a:r>
              <a:rPr lang="en-GB" noProof="0" dirty="0"/>
              <a:t>Date</a:t>
            </a:r>
          </a:p>
        </p:txBody>
      </p:sp>
    </p:spTree>
    <p:extLst>
      <p:ext uri="{BB962C8B-B14F-4D97-AF65-F5344CB8AC3E}">
        <p14:creationId xmlns:p14="http://schemas.microsoft.com/office/powerpoint/2010/main" val="349213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design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04" y="0"/>
            <a:ext cx="12173396" cy="6853622"/>
          </a:xfrm>
          <a:prstGeom prst="rect">
            <a:avLst/>
          </a:prstGeom>
        </p:spPr>
      </p:pic>
      <p:sp>
        <p:nvSpPr>
          <p:cNvPr id="12290" name="Rectangle 2"/>
          <p:cNvSpPr>
            <a:spLocks noGrp="1" noChangeArrowheads="1"/>
          </p:cNvSpPr>
          <p:nvPr>
            <p:ph type="ctrTitle" hasCustomPrompt="1"/>
          </p:nvPr>
        </p:nvSpPr>
        <p:spPr>
          <a:xfrm>
            <a:off x="6528048" y="2420888"/>
            <a:ext cx="5184576" cy="1800200"/>
          </a:xfrm>
        </p:spPr>
        <p:txBody>
          <a:bodyPr/>
          <a:lstStyle>
            <a:lvl1pPr>
              <a:defRPr sz="3600">
                <a:solidFill>
                  <a:srgbClr val="83B81A"/>
                </a:solidFill>
              </a:defRPr>
            </a:lvl1pPr>
          </a:lstStyle>
          <a:p>
            <a:pPr lvl="0"/>
            <a:r>
              <a:rPr lang="en-GB" noProof="0" dirty="0"/>
              <a:t>Title slide – design 3</a:t>
            </a:r>
          </a:p>
        </p:txBody>
      </p:sp>
      <p:sp>
        <p:nvSpPr>
          <p:cNvPr id="12291" name="Rectangle 3"/>
          <p:cNvSpPr>
            <a:spLocks noGrp="1" noChangeArrowheads="1"/>
          </p:cNvSpPr>
          <p:nvPr>
            <p:ph type="subTitle" idx="1" hasCustomPrompt="1"/>
          </p:nvPr>
        </p:nvSpPr>
        <p:spPr>
          <a:xfrm>
            <a:off x="6528048" y="4509120"/>
            <a:ext cx="5184576" cy="1368152"/>
          </a:xfrm>
        </p:spPr>
        <p:txBody>
          <a:bodyPr/>
          <a:lstStyle>
            <a:lvl1pPr marL="0" indent="0">
              <a:spcBef>
                <a:spcPct val="0"/>
              </a:spcBef>
              <a:spcAft>
                <a:spcPct val="0"/>
              </a:spcAft>
              <a:defRPr sz="2800" b="0">
                <a:solidFill>
                  <a:srgbClr val="83B81A"/>
                </a:solidFill>
              </a:defRPr>
            </a:lvl1pPr>
          </a:lstStyle>
          <a:p>
            <a:pPr lvl="0"/>
            <a:r>
              <a:rPr lang="en-GB" noProof="0" dirty="0"/>
              <a:t>Name</a:t>
            </a:r>
            <a:br>
              <a:rPr lang="en-GB" noProof="0" dirty="0"/>
            </a:br>
            <a:r>
              <a:rPr lang="en-GB" noProof="0" dirty="0"/>
              <a:t>Date</a:t>
            </a:r>
          </a:p>
        </p:txBody>
      </p:sp>
    </p:spTree>
    <p:extLst>
      <p:ext uri="{BB962C8B-B14F-4D97-AF65-F5344CB8AC3E}">
        <p14:creationId xmlns:p14="http://schemas.microsoft.com/office/powerpoint/2010/main" val="399307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ic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endParaRPr lang="en-GB" dirty="0"/>
          </a:p>
        </p:txBody>
      </p:sp>
      <p:sp>
        <p:nvSpPr>
          <p:cNvPr id="3" name="Content Placeholder 2"/>
          <p:cNvSpPr>
            <a:spLocks noGrp="1"/>
          </p:cNvSpPr>
          <p:nvPr>
            <p:ph idx="1" hasCustomPrompt="1"/>
          </p:nvPr>
        </p:nvSpPr>
        <p:spPr>
          <a:xfrm>
            <a:off x="622300" y="1268760"/>
            <a:ext cx="10972800" cy="5112568"/>
          </a:xfrm>
        </p:spPr>
        <p:txBody>
          <a:bodyPr/>
          <a:lstStyle>
            <a:lvl1pPr marL="313200" indent="-313200">
              <a:buFont typeface="Arial" panose="020B0604020202020204" pitchFamily="34" charset="0"/>
              <a:buChar char="■"/>
              <a:defRPr sz="2400"/>
            </a:lvl1pPr>
            <a:lvl2pPr marL="625475" indent="-301625">
              <a:buFont typeface="Arial" panose="020B0604020202020204" pitchFamily="34" charset="0"/>
              <a:buChar char="□"/>
              <a:defRPr sz="2200"/>
            </a:lvl2pPr>
            <a:lvl3pPr marL="893763" indent="-247650">
              <a:buFont typeface="Arial" panose="020B0604020202020204" pitchFamily="34" charset="0"/>
              <a:buChar char="▪"/>
              <a:defRPr sz="2000"/>
            </a:lvl3pPr>
            <a:lvl4pPr marL="1257300" indent="-255588">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0"/>
            <a:endParaRPr lang="en-GB" dirty="0"/>
          </a:p>
        </p:txBody>
      </p:sp>
      <p:sp>
        <p:nvSpPr>
          <p:cNvPr id="5"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6"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97555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lstStyle>
            <a:lvl1pPr algn="l">
              <a:defRPr sz="3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15950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an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hasCustomPrompt="1"/>
          </p:nvPr>
        </p:nvSpPr>
        <p:spPr>
          <a:xfrm>
            <a:off x="622300" y="1268760"/>
            <a:ext cx="5384800" cy="5112568"/>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484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5588" indent="-255588">
              <a:buClr>
                <a:schemeClr val="tx2"/>
              </a:buClr>
              <a:buFont typeface="Arial" panose="020B0604020202020204" pitchFamily="34" charset="0"/>
              <a:buChar char="›"/>
              <a:defRPr sz="180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10300" y="1268760"/>
            <a:ext cx="5384800" cy="5112568"/>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48400">
              <a:buFont typeface="Arial" panose="020B0604020202020204" pitchFamily="34" charset="0"/>
              <a:buChar char="▪"/>
              <a:defRPr sz="2000"/>
            </a:lvl3pPr>
            <a:lvl4pPr marL="1163638" indent="-255588">
              <a:buClr>
                <a:schemeClr val="tx2"/>
              </a:buClr>
              <a:buFont typeface="Arial" panose="020B0604020202020204" pitchFamily="34" charset="0"/>
              <a:buChar char="▫"/>
              <a:defRPr sz="1800"/>
            </a:lvl4pPr>
            <a:lvl5pPr marL="1431925" indent="-255588">
              <a:buClr>
                <a:schemeClr val="tx2"/>
              </a:buClr>
              <a:buFont typeface="Arial" panose="020B0604020202020204" pitchFamily="34" charset="0"/>
              <a:buChar char="›"/>
              <a:defRPr sz="18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9"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51341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68760"/>
            <a:ext cx="5386917" cy="583494"/>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hasCustomPrompt="1"/>
          </p:nvPr>
        </p:nvSpPr>
        <p:spPr>
          <a:xfrm>
            <a:off x="609600" y="1916832"/>
            <a:ext cx="5386917" cy="4464496"/>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vl6pPr>
              <a:defRPr sz="1200"/>
            </a:lvl6pPr>
            <a:lvl7pPr>
              <a:defRPr sz="1200"/>
            </a:lvl7pPr>
            <a:lvl8pPr>
              <a:defRPr sz="1200"/>
            </a:lvl8pPr>
            <a:lvl9pPr>
              <a:defRPr sz="1200"/>
            </a:lvl9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73" y="1268760"/>
            <a:ext cx="5389033" cy="583493"/>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73" y="1916832"/>
            <a:ext cx="5389033" cy="4464496"/>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p:cNvSpPr>
            <a:spLocks noGrp="1"/>
          </p:cNvSpPr>
          <p:nvPr>
            <p:ph type="title"/>
          </p:nvPr>
        </p:nvSpPr>
        <p:spPr>
          <a:xfrm>
            <a:off x="622306" y="404818"/>
            <a:ext cx="8462433" cy="574675"/>
          </a:xfrm>
        </p:spPr>
        <p:txBody>
          <a:bodyPr/>
          <a:lstStyle>
            <a:lvl1pPr>
              <a:defRPr sz="2400"/>
            </a:lvl1pPr>
          </a:lstStyle>
          <a:p>
            <a:r>
              <a:rPr lang="en-US"/>
              <a:t>Click to edit Master title style</a:t>
            </a:r>
            <a:endParaRPr lang="en-GB" dirty="0"/>
          </a:p>
        </p:txBody>
      </p:sp>
      <p:sp>
        <p:nvSpPr>
          <p:cNvPr id="11" name="Footer Placeholder 2"/>
          <p:cNvSpPr>
            <a:spLocks noGrp="1"/>
          </p:cNvSpPr>
          <p:nvPr>
            <p:ph type="ftr" sz="quarter" idx="10"/>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12" name="Slide Number Placeholder 3"/>
          <p:cNvSpPr>
            <a:spLocks noGrp="1"/>
          </p:cNvSpPr>
          <p:nvPr>
            <p:ph type="sldNum" sz="quarter" idx="11"/>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40993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268761"/>
            <a:ext cx="6815667" cy="5112568"/>
          </a:xfrm>
        </p:spPr>
        <p:txBody>
          <a:bodyPr/>
          <a:lstStyle>
            <a:lvl1pPr marL="313200" indent="-313200">
              <a:buFont typeface="Arial" panose="020B0604020202020204" pitchFamily="34" charset="0"/>
              <a:buChar char="■"/>
              <a:defRPr sz="22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6" y="1268760"/>
            <a:ext cx="4011084" cy="5112568"/>
          </a:xfrm>
        </p:spPr>
        <p:txBody>
          <a:bodyPr/>
          <a:lstStyle>
            <a:lvl1pPr marL="313200" indent="-313200">
              <a:buFont typeface="Arial" panose="020B0604020202020204" pitchFamily="34" charset="0"/>
              <a:buChar char="■"/>
              <a:defRPr sz="22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rgbClr val="83B81A"/>
              </a:buClr>
              <a:buFont typeface="Arial" panose="020B0604020202020204" pitchFamily="34" charset="0"/>
              <a:buChar char="▫"/>
              <a:defRPr sz="1800"/>
            </a:lvl4pPr>
            <a:lvl5pPr marL="1526400" indent="-255600">
              <a:buClr>
                <a:srgbClr val="83B81A"/>
              </a:buClr>
              <a:buFont typeface="Arial" panose="020B0604020202020204" pitchFamily="34" charset="0"/>
              <a:buChar char="›"/>
              <a:defRPr sz="1800"/>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1"/>
          <p:cNvSpPr>
            <a:spLocks noGrp="1"/>
          </p:cNvSpPr>
          <p:nvPr>
            <p:ph type="title"/>
          </p:nvPr>
        </p:nvSpPr>
        <p:spPr>
          <a:xfrm>
            <a:off x="622306" y="404818"/>
            <a:ext cx="8462433" cy="574675"/>
          </a:xfrm>
        </p:spPr>
        <p:txBody>
          <a:bodyPr/>
          <a:lstStyle/>
          <a:p>
            <a:r>
              <a:rPr lang="en-US"/>
              <a:t>Click to edit Master title style</a:t>
            </a:r>
            <a:endParaRPr lang="en-GB" dirty="0"/>
          </a:p>
        </p:txBody>
      </p:sp>
      <p:sp>
        <p:nvSpPr>
          <p:cNvPr id="9"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10"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89301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400" b="1"/>
            </a:lvl1pPr>
          </a:lstStyle>
          <a:p>
            <a:r>
              <a:rPr lang="en-US"/>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20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9"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216355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5123" name="Rectangle 2"/>
          <p:cNvSpPr>
            <a:spLocks noGrp="1" noChangeArrowheads="1"/>
          </p:cNvSpPr>
          <p:nvPr>
            <p:ph type="title"/>
          </p:nvPr>
        </p:nvSpPr>
        <p:spPr bwMode="auto">
          <a:xfrm>
            <a:off x="622306" y="404818"/>
            <a:ext cx="846243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p>
            <a:pPr lvl="0"/>
            <a:r>
              <a:rPr lang="en-US" altLang="en-US"/>
              <a:t>Click to edit Master title style</a:t>
            </a:r>
            <a:endParaRPr lang="en-GB" altLang="en-US" dirty="0"/>
          </a:p>
        </p:txBody>
      </p:sp>
      <p:sp>
        <p:nvSpPr>
          <p:cNvPr id="5124" name="Rectangle 3"/>
          <p:cNvSpPr>
            <a:spLocks noGrp="1" noChangeArrowheads="1"/>
          </p:cNvSpPr>
          <p:nvPr>
            <p:ph type="body" idx="1"/>
          </p:nvPr>
        </p:nvSpPr>
        <p:spPr bwMode="auto">
          <a:xfrm>
            <a:off x="622300" y="1384311"/>
            <a:ext cx="10972800" cy="499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8"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9"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937863073"/>
      </p:ext>
    </p:extLst>
  </p:cSld>
  <p:clrMap bg1="lt1" tx1="dk1" bg2="lt2" tx2="dk2" accent1="accent1" accent2="accent2" accent3="accent3" accent4="accent4" accent5="accent5" accent6="accent6" hlink="hlink" folHlink="folHlink"/>
  <p:sldLayoutIdLst>
    <p:sldLayoutId id="2147483903" r:id="rId1"/>
    <p:sldLayoutId id="2147483914" r:id="rId2"/>
    <p:sldLayoutId id="2147483904" r:id="rId3"/>
    <p:sldLayoutId id="2147483906" r:id="rId4"/>
    <p:sldLayoutId id="2147483907" r:id="rId5"/>
    <p:sldLayoutId id="2147483908" r:id="rId6"/>
    <p:sldLayoutId id="2147483909" r:id="rId7"/>
    <p:sldLayoutId id="2147483912" r:id="rId8"/>
    <p:sldLayoutId id="2147483913" r:id="rId9"/>
    <p:sldLayoutId id="2147483910" r:id="rId10"/>
    <p:sldLayoutId id="2147483911" r:id="rId11"/>
  </p:sldLayoutIdLst>
  <p:hf hdr="0" ftr="0" dt="0"/>
  <p:txStyles>
    <p:titleStyle>
      <a:lvl1pPr algn="l" rtl="0" eaLnBrk="1" fontAlgn="base" hangingPunct="1">
        <a:spcBef>
          <a:spcPct val="0"/>
        </a:spcBef>
        <a:spcAft>
          <a:spcPct val="0"/>
        </a:spcAft>
        <a:defRPr sz="2800" b="1">
          <a:solidFill>
            <a:srgbClr val="83B81A"/>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p:titleStyle>
    <p:bodyStyle>
      <a:lvl1pPr marL="0" indent="0" algn="l" rtl="0" eaLnBrk="1" fontAlgn="base" hangingPunct="1">
        <a:spcBef>
          <a:spcPts val="300"/>
        </a:spcBef>
        <a:spcAft>
          <a:spcPts val="600"/>
        </a:spcAft>
        <a:buClr>
          <a:srgbClr val="86BE3D"/>
        </a:buClr>
        <a:buFont typeface="Wingdings" panose="05000000000000000000" pitchFamily="2" charset="2"/>
        <a:buNone/>
        <a:defRPr sz="2000" b="0" baseline="0">
          <a:solidFill>
            <a:srgbClr val="4D4D4D"/>
          </a:solidFill>
          <a:latin typeface="+mn-lt"/>
          <a:ea typeface="+mn-ea"/>
          <a:cs typeface="+mn-cs"/>
        </a:defRPr>
      </a:lvl1pPr>
      <a:lvl2pPr marL="557213" indent="-214313" algn="l" rtl="0" eaLnBrk="1" fontAlgn="base" hangingPunct="1">
        <a:spcBef>
          <a:spcPts val="0"/>
        </a:spcBef>
        <a:spcAft>
          <a:spcPts val="600"/>
        </a:spcAft>
        <a:buClr>
          <a:srgbClr val="86BE3D"/>
        </a:buClr>
        <a:buFont typeface="Wingdings" panose="05000000000000000000" pitchFamily="2" charset="2"/>
        <a:defRPr sz="2000">
          <a:solidFill>
            <a:srgbClr val="4D4D4D"/>
          </a:solidFill>
          <a:latin typeface="+mn-lt"/>
        </a:defRPr>
      </a:lvl2pPr>
      <a:lvl3pPr marL="719138" indent="0" algn="l" rtl="0" eaLnBrk="1" fontAlgn="base" hangingPunct="1">
        <a:spcBef>
          <a:spcPts val="0"/>
        </a:spcBef>
        <a:spcAft>
          <a:spcPts val="600"/>
        </a:spcAft>
        <a:buClr>
          <a:srgbClr val="83B81A"/>
        </a:buClr>
        <a:buFont typeface="Wingdings 2" panose="05020102010507070707" pitchFamily="18" charset="2"/>
        <a:buNone/>
        <a:defRPr sz="2000" b="0">
          <a:solidFill>
            <a:srgbClr val="4D4D4D"/>
          </a:solidFill>
          <a:latin typeface="+mn-lt"/>
        </a:defRPr>
      </a:lvl3pPr>
      <a:lvl4pPr marL="1076325" indent="0" algn="l" rtl="0" eaLnBrk="1" fontAlgn="base" hangingPunct="1">
        <a:spcBef>
          <a:spcPts val="0"/>
        </a:spcBef>
        <a:spcAft>
          <a:spcPts val="600"/>
        </a:spcAft>
        <a:buNone/>
        <a:defRPr sz="2000">
          <a:solidFill>
            <a:srgbClr val="4D4D4D"/>
          </a:solidFill>
          <a:latin typeface="+mn-lt"/>
        </a:defRPr>
      </a:lvl4pPr>
      <a:lvl5pPr marL="1431925" indent="0" algn="l" rtl="0" eaLnBrk="1" fontAlgn="base" hangingPunct="1">
        <a:spcBef>
          <a:spcPts val="0"/>
        </a:spcBef>
        <a:spcAft>
          <a:spcPts val="600"/>
        </a:spcAft>
        <a:buNone/>
        <a:defRPr sz="20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www.clker.com/cliparts/P/l/w/0/i/E/brown-rope-sack-md.pn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Double marking? – is there a case for GCSE and A level marking?</a:t>
            </a:r>
            <a:r>
              <a:rPr lang="en-GB" dirty="0"/>
              <a:t/>
            </a:r>
            <a:br>
              <a:rPr lang="en-GB" dirty="0"/>
            </a:br>
            <a:endParaRPr lang="en-GB" dirty="0"/>
          </a:p>
        </p:txBody>
      </p:sp>
      <p:sp>
        <p:nvSpPr>
          <p:cNvPr id="5" name="Subtitle 4"/>
          <p:cNvSpPr>
            <a:spLocks noGrp="1"/>
          </p:cNvSpPr>
          <p:nvPr>
            <p:ph type="subTitle" idx="1"/>
          </p:nvPr>
        </p:nvSpPr>
        <p:spPr>
          <a:xfrm>
            <a:off x="6528048" y="4509120"/>
            <a:ext cx="5184576" cy="1800200"/>
          </a:xfrm>
        </p:spPr>
        <p:txBody>
          <a:bodyPr/>
          <a:lstStyle/>
          <a:p>
            <a:r>
              <a:rPr lang="en-GB" dirty="0"/>
              <a:t>Beth Black and </a:t>
            </a:r>
            <a:r>
              <a:rPr lang="en-GB" dirty="0" smtClean="0"/>
              <a:t>Stephen Rhead</a:t>
            </a:r>
            <a:endParaRPr lang="en-GB" sz="1800" dirty="0"/>
          </a:p>
        </p:txBody>
      </p:sp>
    </p:spTree>
    <p:extLst>
      <p:ext uri="{BB962C8B-B14F-4D97-AF65-F5344CB8AC3E}">
        <p14:creationId xmlns:p14="http://schemas.microsoft.com/office/powerpoint/2010/main" val="3834853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94" y="930969"/>
            <a:ext cx="8462433" cy="574675"/>
          </a:xfrm>
        </p:spPr>
        <p:txBody>
          <a:bodyPr/>
          <a:lstStyle/>
          <a:p>
            <a:r>
              <a:rPr lang="en-GB" dirty="0" smtClean="0"/>
              <a:t>Proximity to the definitive mark</a:t>
            </a:r>
            <a:endParaRPr lang="en-GB" dirty="0"/>
          </a:p>
        </p:txBody>
      </p:sp>
      <p:sp>
        <p:nvSpPr>
          <p:cNvPr id="4" name="Slide Number Placeholder 3"/>
          <p:cNvSpPr>
            <a:spLocks noGrp="1"/>
          </p:cNvSpPr>
          <p:nvPr>
            <p:ph type="sldNum" sz="quarter" idx="4"/>
          </p:nvPr>
        </p:nvSpPr>
        <p:spPr>
          <a:xfrm>
            <a:off x="519493" y="6552003"/>
            <a:ext cx="504056" cy="287532"/>
          </a:xfrm>
        </p:spPr>
        <p:txBody>
          <a:bodyPr/>
          <a:lstStyle/>
          <a:p>
            <a:fld id="{6C7FE256-DBE3-41F8-9653-AAB46C5389DC}" type="slidenum">
              <a:rPr lang="en-GB" smtClean="0"/>
              <a:pPr/>
              <a:t>10</a:t>
            </a:fld>
            <a:endParaRPr lang="en-GB" dirty="0"/>
          </a:p>
        </p:txBody>
      </p:sp>
      <p:pic>
        <p:nvPicPr>
          <p:cNvPr id="3" name="Picture 2"/>
          <p:cNvPicPr>
            <a:picLocks noChangeAspect="1"/>
          </p:cNvPicPr>
          <p:nvPr/>
        </p:nvPicPr>
        <p:blipFill>
          <a:blip r:embed="rId2"/>
          <a:stretch>
            <a:fillRect/>
          </a:stretch>
        </p:blipFill>
        <p:spPr>
          <a:xfrm>
            <a:off x="185134" y="1556792"/>
            <a:ext cx="6044349" cy="4680520"/>
          </a:xfrm>
          <a:prstGeom prst="rect">
            <a:avLst/>
          </a:prstGeom>
        </p:spPr>
      </p:pic>
      <p:sp>
        <p:nvSpPr>
          <p:cNvPr id="10" name="Oval 9"/>
          <p:cNvSpPr/>
          <p:nvPr/>
        </p:nvSpPr>
        <p:spPr>
          <a:xfrm>
            <a:off x="1343472" y="3212976"/>
            <a:ext cx="432048" cy="864096"/>
          </a:xfrm>
          <a:prstGeom prst="ellipse">
            <a:avLst/>
          </a:prstGeom>
          <a:solidFill>
            <a:srgbClr val="FFFF00">
              <a:alpha val="5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143672" y="1700808"/>
            <a:ext cx="432048" cy="1224136"/>
          </a:xfrm>
          <a:prstGeom prst="ellipse">
            <a:avLst/>
          </a:prstGeom>
          <a:solidFill>
            <a:srgbClr val="FFFF00">
              <a:alpha val="5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853522" y="1443244"/>
            <a:ext cx="432048" cy="864096"/>
          </a:xfrm>
          <a:prstGeom prst="ellipse">
            <a:avLst/>
          </a:prstGeom>
          <a:solidFill>
            <a:srgbClr val="FFFF00">
              <a:alpha val="5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3"/>
          <a:stretch>
            <a:fillRect/>
          </a:stretch>
        </p:blipFill>
        <p:spPr>
          <a:xfrm>
            <a:off x="6229163" y="1875292"/>
            <a:ext cx="5983423" cy="4001980"/>
          </a:xfrm>
          <a:prstGeom prst="rect">
            <a:avLst/>
          </a:prstGeom>
        </p:spPr>
      </p:pic>
      <p:sp>
        <p:nvSpPr>
          <p:cNvPr id="5" name="TextBox 4"/>
          <p:cNvSpPr txBox="1"/>
          <p:nvPr/>
        </p:nvSpPr>
        <p:spPr>
          <a:xfrm>
            <a:off x="1199456" y="4052751"/>
            <a:ext cx="874949" cy="369332"/>
          </a:xfrm>
          <a:prstGeom prst="rect">
            <a:avLst/>
          </a:prstGeom>
          <a:solidFill>
            <a:srgbClr val="FFFFFF"/>
          </a:solidFill>
        </p:spPr>
        <p:txBody>
          <a:bodyPr wrap="square" rtlCol="0">
            <a:spAutoFit/>
          </a:bodyPr>
          <a:lstStyle/>
          <a:p>
            <a:r>
              <a:rPr lang="en-GB" dirty="0" smtClean="0"/>
              <a:t>+10%</a:t>
            </a:r>
            <a:endParaRPr lang="en-GB" dirty="0"/>
          </a:p>
        </p:txBody>
      </p:sp>
      <p:sp>
        <p:nvSpPr>
          <p:cNvPr id="18" name="TextBox 17"/>
          <p:cNvSpPr txBox="1"/>
          <p:nvPr/>
        </p:nvSpPr>
        <p:spPr>
          <a:xfrm>
            <a:off x="2999656" y="2951909"/>
            <a:ext cx="874949" cy="369332"/>
          </a:xfrm>
          <a:prstGeom prst="rect">
            <a:avLst/>
          </a:prstGeom>
          <a:solidFill>
            <a:srgbClr val="FFFFFF"/>
          </a:solidFill>
        </p:spPr>
        <p:txBody>
          <a:bodyPr wrap="square" rtlCol="0">
            <a:spAutoFit/>
          </a:bodyPr>
          <a:lstStyle/>
          <a:p>
            <a:r>
              <a:rPr lang="en-GB" dirty="0" smtClean="0"/>
              <a:t>+20%</a:t>
            </a:r>
            <a:endParaRPr lang="en-GB" dirty="0"/>
          </a:p>
        </p:txBody>
      </p:sp>
      <p:sp>
        <p:nvSpPr>
          <p:cNvPr id="19" name="TextBox 18"/>
          <p:cNvSpPr txBox="1"/>
          <p:nvPr/>
        </p:nvSpPr>
        <p:spPr>
          <a:xfrm>
            <a:off x="4853522" y="2316611"/>
            <a:ext cx="874949" cy="369332"/>
          </a:xfrm>
          <a:prstGeom prst="rect">
            <a:avLst/>
          </a:prstGeom>
          <a:solidFill>
            <a:srgbClr val="FFFFFF"/>
          </a:solidFill>
        </p:spPr>
        <p:txBody>
          <a:bodyPr wrap="square" rtlCol="0">
            <a:spAutoFit/>
          </a:bodyPr>
          <a:lstStyle/>
          <a:p>
            <a:r>
              <a:rPr lang="en-GB" dirty="0" smtClean="0"/>
              <a:t>0%</a:t>
            </a:r>
            <a:endParaRPr lang="en-GB" dirty="0"/>
          </a:p>
        </p:txBody>
      </p:sp>
      <p:sp>
        <p:nvSpPr>
          <p:cNvPr id="20" name="Title 1"/>
          <p:cNvSpPr txBox="1">
            <a:spLocks/>
          </p:cNvSpPr>
          <p:nvPr/>
        </p:nvSpPr>
        <p:spPr bwMode="auto">
          <a:xfrm>
            <a:off x="519493" y="379894"/>
            <a:ext cx="846243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lvl1pPr algn="l" rtl="0" eaLnBrk="1" fontAlgn="base" hangingPunct="1">
              <a:spcBef>
                <a:spcPct val="0"/>
              </a:spcBef>
              <a:spcAft>
                <a:spcPct val="0"/>
              </a:spcAft>
              <a:defRPr sz="2400" b="1">
                <a:solidFill>
                  <a:srgbClr val="83B81A"/>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a:lstStyle>
          <a:p>
            <a:r>
              <a:rPr lang="en-GB" kern="0" smtClean="0"/>
              <a:t>A hypothetical worked example</a:t>
            </a:r>
            <a:endParaRPr lang="en-GB" kern="0" dirty="0"/>
          </a:p>
        </p:txBody>
      </p:sp>
      <p:pic>
        <p:nvPicPr>
          <p:cNvPr id="6" name="Picture 5"/>
          <p:cNvPicPr>
            <a:picLocks noChangeAspect="1"/>
          </p:cNvPicPr>
          <p:nvPr/>
        </p:nvPicPr>
        <p:blipFill>
          <a:blip r:embed="rId4"/>
          <a:stretch>
            <a:fillRect/>
          </a:stretch>
        </p:blipFill>
        <p:spPr>
          <a:xfrm>
            <a:off x="6198828" y="1556792"/>
            <a:ext cx="6002772" cy="4680520"/>
          </a:xfrm>
          <a:prstGeom prst="rect">
            <a:avLst/>
          </a:prstGeom>
        </p:spPr>
      </p:pic>
      <p:sp>
        <p:nvSpPr>
          <p:cNvPr id="7" name="TextBox 6"/>
          <p:cNvSpPr txBox="1"/>
          <p:nvPr/>
        </p:nvSpPr>
        <p:spPr>
          <a:xfrm>
            <a:off x="6744072" y="796913"/>
            <a:ext cx="4248472" cy="646331"/>
          </a:xfrm>
          <a:prstGeom prst="rect">
            <a:avLst/>
          </a:prstGeom>
          <a:noFill/>
        </p:spPr>
        <p:txBody>
          <a:bodyPr wrap="square" rtlCol="0">
            <a:spAutoFit/>
          </a:bodyPr>
          <a:lstStyle/>
          <a:p>
            <a:r>
              <a:rPr lang="en-GB" i="1" dirty="0" smtClean="0"/>
              <a:t>May sometimes be the case that single is better than double….</a:t>
            </a:r>
            <a:endParaRPr lang="en-GB" i="1" dirty="0"/>
          </a:p>
        </p:txBody>
      </p:sp>
      <p:sp>
        <p:nvSpPr>
          <p:cNvPr id="21" name="Oval 20"/>
          <p:cNvSpPr/>
          <p:nvPr/>
        </p:nvSpPr>
        <p:spPr>
          <a:xfrm>
            <a:off x="7357166" y="3589066"/>
            <a:ext cx="432048" cy="864096"/>
          </a:xfrm>
          <a:prstGeom prst="ellipse">
            <a:avLst/>
          </a:prstGeom>
          <a:solidFill>
            <a:srgbClr val="FFFF00">
              <a:alpha val="5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7135715" y="4548868"/>
            <a:ext cx="874949" cy="369332"/>
          </a:xfrm>
          <a:prstGeom prst="rect">
            <a:avLst/>
          </a:prstGeom>
          <a:solidFill>
            <a:srgbClr val="FFFFFF"/>
          </a:solidFill>
        </p:spPr>
        <p:txBody>
          <a:bodyPr wrap="square" rtlCol="0">
            <a:spAutoFit/>
          </a:bodyPr>
          <a:lstStyle/>
          <a:p>
            <a:r>
              <a:rPr lang="en-GB" dirty="0"/>
              <a:t>-</a:t>
            </a:r>
            <a:r>
              <a:rPr lang="en-GB" dirty="0" smtClean="0"/>
              <a:t>10%</a:t>
            </a:r>
            <a:endParaRPr lang="en-GB" dirty="0"/>
          </a:p>
        </p:txBody>
      </p:sp>
      <p:sp>
        <p:nvSpPr>
          <p:cNvPr id="23" name="TextBox 22"/>
          <p:cNvSpPr txBox="1"/>
          <p:nvPr/>
        </p:nvSpPr>
        <p:spPr>
          <a:xfrm>
            <a:off x="9048773" y="3028310"/>
            <a:ext cx="874949" cy="369332"/>
          </a:xfrm>
          <a:prstGeom prst="rect">
            <a:avLst/>
          </a:prstGeom>
          <a:solidFill>
            <a:srgbClr val="FFFFFF"/>
          </a:solidFill>
        </p:spPr>
        <p:txBody>
          <a:bodyPr wrap="square" rtlCol="0">
            <a:spAutoFit/>
          </a:bodyPr>
          <a:lstStyle/>
          <a:p>
            <a:r>
              <a:rPr lang="en-GB" dirty="0" smtClean="0"/>
              <a:t>-</a:t>
            </a:r>
            <a:r>
              <a:rPr lang="en-GB" dirty="0"/>
              <a:t>5</a:t>
            </a:r>
            <a:r>
              <a:rPr lang="en-GB" dirty="0" smtClean="0"/>
              <a:t>%</a:t>
            </a:r>
            <a:endParaRPr lang="en-GB" dirty="0"/>
          </a:p>
        </p:txBody>
      </p:sp>
      <p:sp>
        <p:nvSpPr>
          <p:cNvPr id="24" name="Oval 23"/>
          <p:cNvSpPr/>
          <p:nvPr/>
        </p:nvSpPr>
        <p:spPr>
          <a:xfrm>
            <a:off x="9154352" y="2172878"/>
            <a:ext cx="432048" cy="864096"/>
          </a:xfrm>
          <a:prstGeom prst="ellipse">
            <a:avLst/>
          </a:prstGeom>
          <a:solidFill>
            <a:srgbClr val="FFFF00">
              <a:alpha val="5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591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ea typeface="Geneva" charset="-128"/>
              </a:rPr>
              <a:t>Why might double marking not always be better?</a:t>
            </a:r>
          </a:p>
        </p:txBody>
      </p:sp>
      <p:graphicFrame>
        <p:nvGraphicFramePr>
          <p:cNvPr id="4" name="Table 3"/>
          <p:cNvGraphicFramePr>
            <a:graphicFrameLocks noGrp="1"/>
          </p:cNvGraphicFramePr>
          <p:nvPr>
            <p:extLst>
              <p:ext uri="{D42A27DB-BD31-4B8C-83A1-F6EECF244321}">
                <p14:modId xmlns:p14="http://schemas.microsoft.com/office/powerpoint/2010/main" val="2145675377"/>
              </p:ext>
            </p:extLst>
          </p:nvPr>
        </p:nvGraphicFramePr>
        <p:xfrm>
          <a:off x="319090" y="986542"/>
          <a:ext cx="10169398" cy="4530690"/>
        </p:xfrm>
        <a:graphic>
          <a:graphicData uri="http://schemas.openxmlformats.org/drawingml/2006/table">
            <a:tbl>
              <a:tblPr>
                <a:tableStyleId>{16D9F66E-5EB9-4882-86FB-DCBF35E3C3E4}</a:tableStyleId>
              </a:tblPr>
              <a:tblGrid>
                <a:gridCol w="1740544">
                  <a:extLst>
                    <a:ext uri="{9D8B030D-6E8A-4147-A177-3AD203B41FA5}">
                      <a16:colId xmlns:a16="http://schemas.microsoft.com/office/drawing/2014/main" val="20000"/>
                    </a:ext>
                  </a:extLst>
                </a:gridCol>
                <a:gridCol w="1740544">
                  <a:extLst>
                    <a:ext uri="{9D8B030D-6E8A-4147-A177-3AD203B41FA5}">
                      <a16:colId xmlns:a16="http://schemas.microsoft.com/office/drawing/2014/main" val="20001"/>
                    </a:ext>
                  </a:extLst>
                </a:gridCol>
                <a:gridCol w="1602478">
                  <a:extLst>
                    <a:ext uri="{9D8B030D-6E8A-4147-A177-3AD203B41FA5}">
                      <a16:colId xmlns:a16="http://schemas.microsoft.com/office/drawing/2014/main" val="20002"/>
                    </a:ext>
                  </a:extLst>
                </a:gridCol>
                <a:gridCol w="1602478">
                  <a:extLst>
                    <a:ext uri="{9D8B030D-6E8A-4147-A177-3AD203B41FA5}">
                      <a16:colId xmlns:a16="http://schemas.microsoft.com/office/drawing/2014/main" val="20003"/>
                    </a:ext>
                  </a:extLst>
                </a:gridCol>
                <a:gridCol w="1741677">
                  <a:extLst>
                    <a:ext uri="{9D8B030D-6E8A-4147-A177-3AD203B41FA5}">
                      <a16:colId xmlns:a16="http://schemas.microsoft.com/office/drawing/2014/main" val="20004"/>
                    </a:ext>
                  </a:extLst>
                </a:gridCol>
                <a:gridCol w="1741677">
                  <a:extLst>
                    <a:ext uri="{9D8B030D-6E8A-4147-A177-3AD203B41FA5}">
                      <a16:colId xmlns:a16="http://schemas.microsoft.com/office/drawing/2014/main" val="20005"/>
                    </a:ext>
                  </a:extLst>
                </a:gridCol>
              </a:tblGrid>
              <a:tr h="755115">
                <a:tc>
                  <a:txBody>
                    <a:bodyPr/>
                    <a:lstStyle/>
                    <a:p>
                      <a:pPr algn="just">
                        <a:lnSpc>
                          <a:spcPct val="120000"/>
                        </a:lnSpc>
                        <a:spcAft>
                          <a:spcPts val="0"/>
                        </a:spcAft>
                      </a:pPr>
                      <a:r>
                        <a:rPr lang="en-GB" sz="1800" dirty="0">
                          <a:effectLst/>
                        </a:rPr>
                        <a:t> </a:t>
                      </a:r>
                      <a:endParaRPr lang="en-GB" sz="1800" dirty="0">
                        <a:effectLst/>
                        <a:latin typeface="Arial"/>
                        <a:ea typeface="Times New Roman"/>
                      </a:endParaRPr>
                    </a:p>
                  </a:txBody>
                  <a:tcPr marL="68577" marR="68577" marT="0" marB="0"/>
                </a:tc>
                <a:tc gridSpan="5">
                  <a:txBody>
                    <a:bodyPr/>
                    <a:lstStyle/>
                    <a:p>
                      <a:pPr algn="ctr">
                        <a:lnSpc>
                          <a:spcPct val="120000"/>
                        </a:lnSpc>
                        <a:spcAft>
                          <a:spcPts val="0"/>
                        </a:spcAft>
                      </a:pPr>
                      <a:r>
                        <a:rPr lang="en-GB" sz="1800" dirty="0">
                          <a:effectLst/>
                        </a:rPr>
                        <a:t>First marker</a:t>
                      </a:r>
                      <a:endParaRPr lang="en-GB" sz="1800" b="1" dirty="0">
                        <a:effectLst/>
                        <a:latin typeface="Times New Roman"/>
                      </a:endParaRPr>
                    </a:p>
                  </a:txBody>
                  <a:tcPr marL="68577" marR="68577"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755115">
                <a:tc rowSpan="5">
                  <a:txBody>
                    <a:bodyPr/>
                    <a:lstStyle/>
                    <a:p>
                      <a:pPr algn="just">
                        <a:lnSpc>
                          <a:spcPct val="120000"/>
                        </a:lnSpc>
                        <a:spcAft>
                          <a:spcPts val="0"/>
                        </a:spcAft>
                      </a:pPr>
                      <a:r>
                        <a:rPr lang="en-GB" sz="1400" kern="0" dirty="0">
                          <a:effectLst/>
                        </a:rPr>
                        <a:t> </a:t>
                      </a:r>
                    </a:p>
                    <a:p>
                      <a:pPr algn="just">
                        <a:lnSpc>
                          <a:spcPct val="120000"/>
                        </a:lnSpc>
                        <a:spcAft>
                          <a:spcPts val="0"/>
                        </a:spcAft>
                      </a:pPr>
                      <a:r>
                        <a:rPr lang="en-GB" sz="1800" kern="0" dirty="0">
                          <a:effectLst/>
                        </a:rPr>
                        <a:t>Second</a:t>
                      </a:r>
                    </a:p>
                    <a:p>
                      <a:pPr>
                        <a:lnSpc>
                          <a:spcPct val="120000"/>
                        </a:lnSpc>
                        <a:spcAft>
                          <a:spcPts val="0"/>
                        </a:spcAft>
                      </a:pPr>
                      <a:r>
                        <a:rPr lang="en-GB" sz="1800" dirty="0">
                          <a:effectLst/>
                        </a:rPr>
                        <a:t>marker</a:t>
                      </a:r>
                    </a:p>
                    <a:p>
                      <a:pPr algn="just">
                        <a:lnSpc>
                          <a:spcPct val="120000"/>
                        </a:lnSpc>
                        <a:spcAft>
                          <a:spcPts val="0"/>
                        </a:spcAft>
                      </a:pPr>
                      <a:r>
                        <a:rPr lang="en-GB" sz="1800" dirty="0">
                          <a:effectLst/>
                        </a:rPr>
                        <a:t> </a:t>
                      </a:r>
                      <a:endParaRPr lang="en-GB" sz="1800" dirty="0">
                        <a:effectLst/>
                        <a:latin typeface="Arial"/>
                        <a:ea typeface="Times New Roman"/>
                      </a:endParaRPr>
                    </a:p>
                  </a:txBody>
                  <a:tcPr marL="68577" marR="68577" marT="0" marB="0"/>
                </a:tc>
                <a:tc>
                  <a:txBody>
                    <a:bodyPr/>
                    <a:lstStyle/>
                    <a:p>
                      <a:pPr algn="just">
                        <a:lnSpc>
                          <a:spcPct val="120000"/>
                        </a:lnSpc>
                        <a:spcAft>
                          <a:spcPts val="0"/>
                        </a:spcAft>
                      </a:pPr>
                      <a:r>
                        <a:rPr lang="en-GB" sz="1800">
                          <a:effectLst/>
                        </a:rPr>
                        <a:t> </a:t>
                      </a:r>
                      <a:endParaRPr lang="en-GB" sz="1800">
                        <a:effectLst/>
                        <a:latin typeface="Arial"/>
                        <a:ea typeface="Times New Roman"/>
                      </a:endParaRPr>
                    </a:p>
                  </a:txBody>
                  <a:tcPr marL="68577" marR="68577" marT="0" marB="0"/>
                </a:tc>
                <a:tc>
                  <a:txBody>
                    <a:bodyPr/>
                    <a:lstStyle/>
                    <a:p>
                      <a:pPr algn="just">
                        <a:lnSpc>
                          <a:spcPct val="120000"/>
                        </a:lnSpc>
                        <a:spcAft>
                          <a:spcPts val="0"/>
                        </a:spcAft>
                      </a:pPr>
                      <a:r>
                        <a:rPr lang="en-GB" sz="1800" b="1" dirty="0">
                          <a:effectLst/>
                        </a:rPr>
                        <a:t>Good</a:t>
                      </a:r>
                      <a:endParaRPr lang="en-GB" sz="1800" b="1" dirty="0">
                        <a:effectLst/>
                        <a:latin typeface="Arial"/>
                        <a:ea typeface="Times New Roman"/>
                      </a:endParaRPr>
                    </a:p>
                  </a:txBody>
                  <a:tcPr marL="68577" marR="68577" marT="0" marB="0"/>
                </a:tc>
                <a:tc>
                  <a:txBody>
                    <a:bodyPr/>
                    <a:lstStyle/>
                    <a:p>
                      <a:pPr algn="just">
                        <a:lnSpc>
                          <a:spcPct val="120000"/>
                        </a:lnSpc>
                        <a:spcAft>
                          <a:spcPts val="0"/>
                        </a:spcAft>
                      </a:pPr>
                      <a:r>
                        <a:rPr lang="en-GB" sz="1800" b="1" dirty="0">
                          <a:effectLst/>
                        </a:rPr>
                        <a:t>Lenient</a:t>
                      </a:r>
                      <a:endParaRPr lang="en-GB" sz="1800" b="1" dirty="0">
                        <a:effectLst/>
                        <a:latin typeface="Arial"/>
                        <a:ea typeface="Times New Roman"/>
                      </a:endParaRPr>
                    </a:p>
                  </a:txBody>
                  <a:tcPr marL="68577" marR="68577" marT="0" marB="0"/>
                </a:tc>
                <a:tc>
                  <a:txBody>
                    <a:bodyPr/>
                    <a:lstStyle/>
                    <a:p>
                      <a:pPr algn="just">
                        <a:lnSpc>
                          <a:spcPct val="120000"/>
                        </a:lnSpc>
                        <a:spcAft>
                          <a:spcPts val="0"/>
                        </a:spcAft>
                      </a:pPr>
                      <a:r>
                        <a:rPr lang="en-GB" sz="1800" b="1" dirty="0">
                          <a:effectLst/>
                        </a:rPr>
                        <a:t>Harsh</a:t>
                      </a:r>
                      <a:endParaRPr lang="en-GB" sz="1800" b="1" dirty="0">
                        <a:effectLst/>
                        <a:latin typeface="Arial"/>
                        <a:ea typeface="Times New Roman"/>
                      </a:endParaRPr>
                    </a:p>
                  </a:txBody>
                  <a:tcPr marL="68577" marR="68577" marT="0" marB="0"/>
                </a:tc>
                <a:tc>
                  <a:txBody>
                    <a:bodyPr/>
                    <a:lstStyle/>
                    <a:p>
                      <a:pPr algn="just">
                        <a:lnSpc>
                          <a:spcPct val="120000"/>
                        </a:lnSpc>
                        <a:spcAft>
                          <a:spcPts val="0"/>
                        </a:spcAft>
                      </a:pPr>
                      <a:r>
                        <a:rPr lang="en-GB" sz="1800" b="1" dirty="0">
                          <a:effectLst/>
                        </a:rPr>
                        <a:t>Inconsistent</a:t>
                      </a:r>
                      <a:endParaRPr lang="en-GB" sz="1800" b="1" dirty="0">
                        <a:effectLst/>
                        <a:latin typeface="Arial"/>
                        <a:ea typeface="Times New Roman"/>
                      </a:endParaRPr>
                    </a:p>
                  </a:txBody>
                  <a:tcPr marL="68577" marR="68577" marT="0" marB="0"/>
                </a:tc>
                <a:extLst>
                  <a:ext uri="{0D108BD9-81ED-4DB2-BD59-A6C34878D82A}">
                    <a16:rowId xmlns:a16="http://schemas.microsoft.com/office/drawing/2014/main" val="10001"/>
                  </a:ext>
                </a:extLst>
              </a:tr>
              <a:tr h="755115">
                <a:tc vMerge="1">
                  <a:txBody>
                    <a:bodyPr/>
                    <a:lstStyle/>
                    <a:p>
                      <a:endParaRPr lang="en-GB"/>
                    </a:p>
                  </a:txBody>
                  <a:tcPr/>
                </a:tc>
                <a:tc>
                  <a:txBody>
                    <a:bodyPr/>
                    <a:lstStyle/>
                    <a:p>
                      <a:pPr algn="just">
                        <a:lnSpc>
                          <a:spcPct val="120000"/>
                        </a:lnSpc>
                        <a:spcAft>
                          <a:spcPts val="0"/>
                        </a:spcAft>
                      </a:pPr>
                      <a:r>
                        <a:rPr lang="en-GB" sz="1800" b="1" kern="0" dirty="0">
                          <a:effectLst/>
                        </a:rPr>
                        <a:t>Good</a:t>
                      </a:r>
                      <a:endParaRPr lang="en-GB" sz="1800" b="1" kern="0" dirty="0">
                        <a:effectLst/>
                        <a:latin typeface="Times New Roman"/>
                      </a:endParaRPr>
                    </a:p>
                  </a:txBody>
                  <a:tcPr marL="68577" marR="68577" marT="0" marB="0"/>
                </a:tc>
                <a:tc>
                  <a:txBody>
                    <a:bodyPr/>
                    <a:lstStyle/>
                    <a:p>
                      <a:pPr algn="just">
                        <a:lnSpc>
                          <a:spcPct val="120000"/>
                        </a:lnSpc>
                        <a:spcAft>
                          <a:spcPts val="0"/>
                        </a:spcAft>
                      </a:pPr>
                      <a:r>
                        <a:rPr lang="en-GB" sz="1800" dirty="0">
                          <a:effectLst/>
                        </a:rPr>
                        <a:t>Good</a:t>
                      </a:r>
                      <a:endParaRPr lang="en-GB" sz="1800" dirty="0">
                        <a:effectLst/>
                        <a:latin typeface="Arial"/>
                        <a:ea typeface="Times New Roman"/>
                      </a:endParaRPr>
                    </a:p>
                  </a:txBody>
                  <a:tcPr marL="68577" marR="68577" marT="0" marB="0"/>
                </a:tc>
                <a:tc>
                  <a:txBody>
                    <a:bodyPr/>
                    <a:lstStyle/>
                    <a:p>
                      <a:pPr algn="just">
                        <a:lnSpc>
                          <a:spcPct val="120000"/>
                        </a:lnSpc>
                        <a:spcAft>
                          <a:spcPts val="0"/>
                        </a:spcAft>
                      </a:pPr>
                      <a:r>
                        <a:rPr lang="en-GB" sz="1800">
                          <a:effectLst/>
                        </a:rPr>
                        <a:t>½ lenient</a:t>
                      </a:r>
                      <a:endParaRPr lang="en-GB" sz="1800">
                        <a:effectLst/>
                        <a:latin typeface="Arial"/>
                        <a:ea typeface="Times New Roman"/>
                      </a:endParaRPr>
                    </a:p>
                  </a:txBody>
                  <a:tcPr marL="68577" marR="68577" marT="0" marB="0"/>
                </a:tc>
                <a:tc>
                  <a:txBody>
                    <a:bodyPr/>
                    <a:lstStyle/>
                    <a:p>
                      <a:pPr algn="just">
                        <a:lnSpc>
                          <a:spcPct val="120000"/>
                        </a:lnSpc>
                        <a:spcAft>
                          <a:spcPts val="0"/>
                        </a:spcAft>
                      </a:pPr>
                      <a:r>
                        <a:rPr lang="en-GB" sz="1800" dirty="0">
                          <a:effectLst/>
                        </a:rPr>
                        <a:t>½ harsh</a:t>
                      </a:r>
                      <a:endParaRPr lang="en-GB" sz="1800" dirty="0">
                        <a:effectLst/>
                        <a:latin typeface="Arial"/>
                        <a:ea typeface="Times New Roman"/>
                      </a:endParaRPr>
                    </a:p>
                  </a:txBody>
                  <a:tcPr marL="68577" marR="68577" marT="0" marB="0"/>
                </a:tc>
                <a:tc>
                  <a:txBody>
                    <a:bodyPr/>
                    <a:lstStyle/>
                    <a:p>
                      <a:pPr algn="just">
                        <a:lnSpc>
                          <a:spcPct val="120000"/>
                        </a:lnSpc>
                        <a:spcAft>
                          <a:spcPts val="0"/>
                        </a:spcAft>
                      </a:pPr>
                      <a:r>
                        <a:rPr lang="en-GB" sz="1800">
                          <a:effectLst/>
                        </a:rPr>
                        <a:t>?</a:t>
                      </a:r>
                      <a:endParaRPr lang="en-GB" sz="1800">
                        <a:effectLst/>
                        <a:latin typeface="Arial"/>
                        <a:ea typeface="Times New Roman"/>
                      </a:endParaRPr>
                    </a:p>
                  </a:txBody>
                  <a:tcPr marL="68577" marR="68577" marT="0" marB="0"/>
                </a:tc>
                <a:extLst>
                  <a:ext uri="{0D108BD9-81ED-4DB2-BD59-A6C34878D82A}">
                    <a16:rowId xmlns:a16="http://schemas.microsoft.com/office/drawing/2014/main" val="10002"/>
                  </a:ext>
                </a:extLst>
              </a:tr>
              <a:tr h="755115">
                <a:tc vMerge="1">
                  <a:txBody>
                    <a:bodyPr/>
                    <a:lstStyle/>
                    <a:p>
                      <a:endParaRPr lang="en-GB"/>
                    </a:p>
                  </a:txBody>
                  <a:tcPr/>
                </a:tc>
                <a:tc>
                  <a:txBody>
                    <a:bodyPr/>
                    <a:lstStyle/>
                    <a:p>
                      <a:pPr algn="just">
                        <a:lnSpc>
                          <a:spcPct val="120000"/>
                        </a:lnSpc>
                        <a:spcAft>
                          <a:spcPts val="0"/>
                        </a:spcAft>
                      </a:pPr>
                      <a:r>
                        <a:rPr lang="en-GB" sz="1800" b="1" dirty="0">
                          <a:effectLst/>
                        </a:rPr>
                        <a:t>Lenient</a:t>
                      </a:r>
                      <a:endParaRPr lang="en-GB" sz="1800" b="1" dirty="0">
                        <a:effectLst/>
                        <a:latin typeface="Arial"/>
                        <a:ea typeface="Times New Roman"/>
                      </a:endParaRPr>
                    </a:p>
                  </a:txBody>
                  <a:tcPr marL="68577" marR="68577" marT="0" marB="0"/>
                </a:tc>
                <a:tc>
                  <a:txBody>
                    <a:bodyPr/>
                    <a:lstStyle/>
                    <a:p>
                      <a:pPr algn="just">
                        <a:lnSpc>
                          <a:spcPct val="120000"/>
                        </a:lnSpc>
                        <a:spcAft>
                          <a:spcPts val="0"/>
                        </a:spcAft>
                      </a:pPr>
                      <a:r>
                        <a:rPr lang="en-GB" sz="1800">
                          <a:effectLst/>
                        </a:rPr>
                        <a:t>½ lenient</a:t>
                      </a:r>
                      <a:endParaRPr lang="en-GB" sz="1800">
                        <a:effectLst/>
                        <a:latin typeface="Arial"/>
                        <a:ea typeface="Times New Roman"/>
                      </a:endParaRPr>
                    </a:p>
                  </a:txBody>
                  <a:tcPr marL="68577" marR="68577" marT="0" marB="0"/>
                </a:tc>
                <a:tc>
                  <a:txBody>
                    <a:bodyPr/>
                    <a:lstStyle/>
                    <a:p>
                      <a:pPr algn="just">
                        <a:lnSpc>
                          <a:spcPct val="120000"/>
                        </a:lnSpc>
                        <a:spcAft>
                          <a:spcPts val="0"/>
                        </a:spcAft>
                      </a:pPr>
                      <a:r>
                        <a:rPr lang="en-GB" sz="1800">
                          <a:effectLst/>
                        </a:rPr>
                        <a:t>lenient</a:t>
                      </a:r>
                      <a:endParaRPr lang="en-GB" sz="1800">
                        <a:effectLst/>
                        <a:latin typeface="Arial"/>
                        <a:ea typeface="Times New Roman"/>
                      </a:endParaRPr>
                    </a:p>
                  </a:txBody>
                  <a:tcPr marL="68577" marR="68577" marT="0" marB="0"/>
                </a:tc>
                <a:tc>
                  <a:txBody>
                    <a:bodyPr/>
                    <a:lstStyle/>
                    <a:p>
                      <a:pPr algn="just">
                        <a:lnSpc>
                          <a:spcPct val="120000"/>
                        </a:lnSpc>
                        <a:spcAft>
                          <a:spcPts val="0"/>
                        </a:spcAft>
                      </a:pPr>
                      <a:r>
                        <a:rPr lang="en-GB" sz="1800" dirty="0">
                          <a:effectLst/>
                        </a:rPr>
                        <a:t>good</a:t>
                      </a:r>
                      <a:endParaRPr lang="en-GB" sz="1800" dirty="0">
                        <a:effectLst/>
                        <a:latin typeface="Arial"/>
                        <a:ea typeface="Times New Roman"/>
                      </a:endParaRPr>
                    </a:p>
                  </a:txBody>
                  <a:tcPr marL="68577" marR="68577" marT="0" marB="0"/>
                </a:tc>
                <a:tc>
                  <a:txBody>
                    <a:bodyPr/>
                    <a:lstStyle/>
                    <a:p>
                      <a:pPr algn="just">
                        <a:lnSpc>
                          <a:spcPct val="120000"/>
                        </a:lnSpc>
                        <a:spcAft>
                          <a:spcPts val="0"/>
                        </a:spcAft>
                      </a:pPr>
                      <a:r>
                        <a:rPr lang="en-GB" sz="1800" dirty="0">
                          <a:effectLst/>
                        </a:rPr>
                        <a:t>?</a:t>
                      </a:r>
                      <a:endParaRPr lang="en-GB" sz="1800" dirty="0">
                        <a:effectLst/>
                        <a:latin typeface="Arial"/>
                        <a:ea typeface="Times New Roman"/>
                      </a:endParaRPr>
                    </a:p>
                  </a:txBody>
                  <a:tcPr marL="68577" marR="68577" marT="0" marB="0"/>
                </a:tc>
                <a:extLst>
                  <a:ext uri="{0D108BD9-81ED-4DB2-BD59-A6C34878D82A}">
                    <a16:rowId xmlns:a16="http://schemas.microsoft.com/office/drawing/2014/main" val="10003"/>
                  </a:ext>
                </a:extLst>
              </a:tr>
              <a:tr h="755115">
                <a:tc vMerge="1">
                  <a:txBody>
                    <a:bodyPr/>
                    <a:lstStyle/>
                    <a:p>
                      <a:endParaRPr lang="en-GB"/>
                    </a:p>
                  </a:txBody>
                  <a:tcPr/>
                </a:tc>
                <a:tc>
                  <a:txBody>
                    <a:bodyPr/>
                    <a:lstStyle/>
                    <a:p>
                      <a:pPr algn="just">
                        <a:lnSpc>
                          <a:spcPct val="120000"/>
                        </a:lnSpc>
                        <a:spcAft>
                          <a:spcPts val="0"/>
                        </a:spcAft>
                      </a:pPr>
                      <a:r>
                        <a:rPr lang="en-GB" sz="1800" b="1" dirty="0">
                          <a:effectLst/>
                        </a:rPr>
                        <a:t>Harsh</a:t>
                      </a:r>
                      <a:endParaRPr lang="en-GB" sz="1800" b="1" dirty="0">
                        <a:effectLst/>
                        <a:latin typeface="Arial"/>
                        <a:ea typeface="Times New Roman"/>
                      </a:endParaRPr>
                    </a:p>
                  </a:txBody>
                  <a:tcPr marL="68577" marR="68577" marT="0" marB="0"/>
                </a:tc>
                <a:tc>
                  <a:txBody>
                    <a:bodyPr/>
                    <a:lstStyle/>
                    <a:p>
                      <a:pPr algn="just">
                        <a:lnSpc>
                          <a:spcPct val="120000"/>
                        </a:lnSpc>
                        <a:spcAft>
                          <a:spcPts val="0"/>
                        </a:spcAft>
                      </a:pPr>
                      <a:r>
                        <a:rPr lang="en-GB" sz="1800" dirty="0">
                          <a:effectLst/>
                        </a:rPr>
                        <a:t>½ harsh</a:t>
                      </a:r>
                      <a:endParaRPr lang="en-GB" sz="1800" dirty="0">
                        <a:effectLst/>
                        <a:latin typeface="Arial"/>
                        <a:ea typeface="Times New Roman"/>
                      </a:endParaRPr>
                    </a:p>
                  </a:txBody>
                  <a:tcPr marL="68577" marR="68577" marT="0" marB="0"/>
                </a:tc>
                <a:tc>
                  <a:txBody>
                    <a:bodyPr/>
                    <a:lstStyle/>
                    <a:p>
                      <a:pPr algn="just">
                        <a:lnSpc>
                          <a:spcPct val="120000"/>
                        </a:lnSpc>
                        <a:spcAft>
                          <a:spcPts val="0"/>
                        </a:spcAft>
                      </a:pPr>
                      <a:r>
                        <a:rPr lang="en-GB" sz="1800" dirty="0">
                          <a:effectLst/>
                        </a:rPr>
                        <a:t>good</a:t>
                      </a:r>
                      <a:endParaRPr lang="en-GB" sz="1800" dirty="0">
                        <a:effectLst/>
                        <a:latin typeface="Arial"/>
                        <a:ea typeface="Times New Roman"/>
                      </a:endParaRPr>
                    </a:p>
                  </a:txBody>
                  <a:tcPr marL="68577" marR="68577" marT="0" marB="0"/>
                </a:tc>
                <a:tc>
                  <a:txBody>
                    <a:bodyPr/>
                    <a:lstStyle/>
                    <a:p>
                      <a:pPr algn="just">
                        <a:lnSpc>
                          <a:spcPct val="120000"/>
                        </a:lnSpc>
                        <a:spcAft>
                          <a:spcPts val="0"/>
                        </a:spcAft>
                      </a:pPr>
                      <a:r>
                        <a:rPr lang="en-GB" sz="1800" dirty="0">
                          <a:effectLst/>
                        </a:rPr>
                        <a:t>harsh</a:t>
                      </a:r>
                      <a:endParaRPr lang="en-GB" sz="1800" dirty="0">
                        <a:effectLst/>
                        <a:latin typeface="Arial"/>
                        <a:ea typeface="Times New Roman"/>
                      </a:endParaRPr>
                    </a:p>
                  </a:txBody>
                  <a:tcPr marL="68577" marR="68577" marT="0" marB="0"/>
                </a:tc>
                <a:tc>
                  <a:txBody>
                    <a:bodyPr/>
                    <a:lstStyle/>
                    <a:p>
                      <a:pPr algn="just">
                        <a:lnSpc>
                          <a:spcPct val="120000"/>
                        </a:lnSpc>
                        <a:spcAft>
                          <a:spcPts val="0"/>
                        </a:spcAft>
                      </a:pPr>
                      <a:r>
                        <a:rPr lang="en-GB" sz="1800" dirty="0">
                          <a:effectLst/>
                        </a:rPr>
                        <a:t>?</a:t>
                      </a:r>
                      <a:endParaRPr lang="en-GB" sz="1800" dirty="0">
                        <a:effectLst/>
                        <a:latin typeface="Arial"/>
                        <a:ea typeface="Times New Roman"/>
                      </a:endParaRPr>
                    </a:p>
                  </a:txBody>
                  <a:tcPr marL="68577" marR="68577" marT="0" marB="0"/>
                </a:tc>
                <a:extLst>
                  <a:ext uri="{0D108BD9-81ED-4DB2-BD59-A6C34878D82A}">
                    <a16:rowId xmlns:a16="http://schemas.microsoft.com/office/drawing/2014/main" val="10004"/>
                  </a:ext>
                </a:extLst>
              </a:tr>
              <a:tr h="755115">
                <a:tc vMerge="1">
                  <a:txBody>
                    <a:bodyPr/>
                    <a:lstStyle/>
                    <a:p>
                      <a:endParaRPr lang="en-GB"/>
                    </a:p>
                  </a:txBody>
                  <a:tcPr/>
                </a:tc>
                <a:tc>
                  <a:txBody>
                    <a:bodyPr/>
                    <a:lstStyle/>
                    <a:p>
                      <a:pPr algn="just">
                        <a:lnSpc>
                          <a:spcPct val="120000"/>
                        </a:lnSpc>
                        <a:spcAft>
                          <a:spcPts val="0"/>
                        </a:spcAft>
                      </a:pPr>
                      <a:r>
                        <a:rPr lang="en-GB" sz="1800" b="1" dirty="0">
                          <a:effectLst/>
                        </a:rPr>
                        <a:t>Inconsistent</a:t>
                      </a:r>
                      <a:endParaRPr lang="en-GB" sz="1800" b="1" dirty="0">
                        <a:effectLst/>
                        <a:latin typeface="Arial"/>
                        <a:ea typeface="Times New Roman"/>
                      </a:endParaRPr>
                    </a:p>
                  </a:txBody>
                  <a:tcPr marL="68577" marR="68577" marT="0" marB="0"/>
                </a:tc>
                <a:tc>
                  <a:txBody>
                    <a:bodyPr/>
                    <a:lstStyle/>
                    <a:p>
                      <a:pPr algn="just">
                        <a:lnSpc>
                          <a:spcPct val="120000"/>
                        </a:lnSpc>
                        <a:spcAft>
                          <a:spcPts val="0"/>
                        </a:spcAft>
                      </a:pPr>
                      <a:r>
                        <a:rPr lang="en-GB" sz="1800">
                          <a:effectLst/>
                        </a:rPr>
                        <a:t>?</a:t>
                      </a:r>
                      <a:endParaRPr lang="en-GB" sz="1800">
                        <a:effectLst/>
                        <a:latin typeface="Arial"/>
                        <a:ea typeface="Times New Roman"/>
                      </a:endParaRPr>
                    </a:p>
                  </a:txBody>
                  <a:tcPr marL="68577" marR="68577" marT="0" marB="0"/>
                </a:tc>
                <a:tc>
                  <a:txBody>
                    <a:bodyPr/>
                    <a:lstStyle/>
                    <a:p>
                      <a:pPr algn="just">
                        <a:lnSpc>
                          <a:spcPct val="120000"/>
                        </a:lnSpc>
                        <a:spcAft>
                          <a:spcPts val="0"/>
                        </a:spcAft>
                      </a:pPr>
                      <a:r>
                        <a:rPr lang="en-GB" sz="1800">
                          <a:effectLst/>
                        </a:rPr>
                        <a:t>?</a:t>
                      </a:r>
                      <a:endParaRPr lang="en-GB" sz="1800">
                        <a:effectLst/>
                        <a:latin typeface="Arial"/>
                        <a:ea typeface="Times New Roman"/>
                      </a:endParaRPr>
                    </a:p>
                  </a:txBody>
                  <a:tcPr marL="68577" marR="68577" marT="0" marB="0"/>
                </a:tc>
                <a:tc>
                  <a:txBody>
                    <a:bodyPr/>
                    <a:lstStyle/>
                    <a:p>
                      <a:pPr algn="just">
                        <a:lnSpc>
                          <a:spcPct val="120000"/>
                        </a:lnSpc>
                        <a:spcAft>
                          <a:spcPts val="0"/>
                        </a:spcAft>
                      </a:pPr>
                      <a:r>
                        <a:rPr lang="en-GB" sz="1800">
                          <a:effectLst/>
                        </a:rPr>
                        <a:t>?</a:t>
                      </a:r>
                      <a:endParaRPr lang="en-GB" sz="1800">
                        <a:effectLst/>
                        <a:latin typeface="Arial"/>
                        <a:ea typeface="Times New Roman"/>
                      </a:endParaRPr>
                    </a:p>
                  </a:txBody>
                  <a:tcPr marL="68577" marR="68577" marT="0" marB="0"/>
                </a:tc>
                <a:tc>
                  <a:txBody>
                    <a:bodyPr/>
                    <a:lstStyle/>
                    <a:p>
                      <a:pPr algn="just">
                        <a:lnSpc>
                          <a:spcPct val="120000"/>
                        </a:lnSpc>
                        <a:spcAft>
                          <a:spcPts val="0"/>
                        </a:spcAft>
                      </a:pPr>
                      <a:r>
                        <a:rPr lang="en-GB" sz="1800" dirty="0">
                          <a:effectLst/>
                        </a:rPr>
                        <a:t>?</a:t>
                      </a:r>
                      <a:endParaRPr lang="en-GB" sz="1800" dirty="0">
                        <a:effectLst/>
                        <a:latin typeface="Arial"/>
                        <a:ea typeface="Times New Roman"/>
                      </a:endParaRPr>
                    </a:p>
                  </a:txBody>
                  <a:tcPr marL="68577" marR="68577" marT="0" marB="0"/>
                </a:tc>
                <a:extLst>
                  <a:ext uri="{0D108BD9-81ED-4DB2-BD59-A6C34878D82A}">
                    <a16:rowId xmlns:a16="http://schemas.microsoft.com/office/drawing/2014/main" val="10005"/>
                  </a:ext>
                </a:extLst>
              </a:tr>
            </a:tbl>
          </a:graphicData>
        </a:graphic>
      </p:graphicFrame>
      <p:sp>
        <p:nvSpPr>
          <p:cNvPr id="5" name="TextBox 4"/>
          <p:cNvSpPr txBox="1">
            <a:spLocks noChangeArrowheads="1"/>
          </p:cNvSpPr>
          <p:nvPr/>
        </p:nvSpPr>
        <p:spPr bwMode="auto">
          <a:xfrm>
            <a:off x="10056440" y="5661248"/>
            <a:ext cx="2219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Geneva" charset="-128"/>
              </a:defRPr>
            </a:lvl1pPr>
            <a:lvl2pPr marL="742950" indent="-285750" eaLnBrk="0" hangingPunct="0">
              <a:defRPr>
                <a:solidFill>
                  <a:schemeClr val="tx1"/>
                </a:solidFill>
                <a:latin typeface="Arial" panose="020B0604020202020204" pitchFamily="34" charset="0"/>
                <a:ea typeface="Geneva" charset="-128"/>
              </a:defRPr>
            </a:lvl2pPr>
            <a:lvl3pPr marL="1143000" indent="-228600" eaLnBrk="0" hangingPunct="0">
              <a:defRPr>
                <a:solidFill>
                  <a:schemeClr val="tx1"/>
                </a:solidFill>
                <a:latin typeface="Arial" panose="020B0604020202020204" pitchFamily="34" charset="0"/>
                <a:ea typeface="Geneva" charset="-128"/>
              </a:defRPr>
            </a:lvl3pPr>
            <a:lvl4pPr marL="1600200" indent="-228600" eaLnBrk="0" hangingPunct="0">
              <a:defRPr>
                <a:solidFill>
                  <a:schemeClr val="tx1"/>
                </a:solidFill>
                <a:latin typeface="Arial" panose="020B0604020202020204" pitchFamily="34" charset="0"/>
                <a:ea typeface="Geneva" charset="-128"/>
              </a:defRPr>
            </a:lvl4pPr>
            <a:lvl5pPr marL="2057400" indent="-228600" eaLnBrk="0" hangingPunct="0">
              <a:defRPr>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1" hangingPunct="1"/>
            <a:r>
              <a:rPr lang="en-GB" altLang="en-US" sz="1200" dirty="0"/>
              <a:t>Ref: Elizabeth Gray</a:t>
            </a:r>
          </a:p>
        </p:txBody>
      </p:sp>
      <p:sp>
        <p:nvSpPr>
          <p:cNvPr id="2" name="Slide Number Placeholder 1"/>
          <p:cNvSpPr>
            <a:spLocks noGrp="1"/>
          </p:cNvSpPr>
          <p:nvPr>
            <p:ph type="sldNum" sz="quarter" idx="4"/>
          </p:nvPr>
        </p:nvSpPr>
        <p:spPr/>
        <p:txBody>
          <a:bodyPr/>
          <a:lstStyle/>
          <a:p>
            <a:fld id="{6C7FE256-DBE3-41F8-9653-AAB46C5389DC}" type="slidenum">
              <a:rPr lang="en-GB" smtClean="0"/>
              <a:pPr/>
              <a:t>11</a:t>
            </a:fld>
            <a:endParaRPr lang="en-GB" dirty="0"/>
          </a:p>
        </p:txBody>
      </p:sp>
    </p:spTree>
    <p:extLst>
      <p:ext uri="{BB962C8B-B14F-4D97-AF65-F5344CB8AC3E}">
        <p14:creationId xmlns:p14="http://schemas.microsoft.com/office/powerpoint/2010/main" val="3114973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of research design</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GB" dirty="0"/>
              <a:t>Very large data set</a:t>
            </a:r>
          </a:p>
          <a:p>
            <a:pPr>
              <a:buFont typeface="Wingdings" panose="05000000000000000000" pitchFamily="2" charset="2"/>
              <a:buChar char="ü"/>
            </a:pPr>
            <a:r>
              <a:rPr lang="en-GB" dirty="0" smtClean="0"/>
              <a:t>Live scripts marked under live marking conditions</a:t>
            </a:r>
          </a:p>
          <a:p>
            <a:pPr lvl="1">
              <a:buFont typeface="Arial" panose="020B0604020202020204" pitchFamily="34" charset="0"/>
              <a:buChar char="•"/>
            </a:pPr>
            <a:r>
              <a:rPr lang="en-GB" dirty="0" smtClean="0"/>
              <a:t>Examiners standardised</a:t>
            </a:r>
          </a:p>
          <a:p>
            <a:pPr lvl="1">
              <a:buFont typeface="Arial" panose="020B0604020202020204" pitchFamily="34" charset="0"/>
              <a:buChar char="•"/>
            </a:pPr>
            <a:r>
              <a:rPr lang="en-GB" dirty="0" smtClean="0"/>
              <a:t>In-session high stakes marking</a:t>
            </a:r>
          </a:p>
          <a:p>
            <a:pPr lvl="1">
              <a:buFont typeface="Arial" panose="020B0604020202020204" pitchFamily="34" charset="0"/>
              <a:buChar char="•"/>
            </a:pPr>
            <a:r>
              <a:rPr lang="en-GB" dirty="0" smtClean="0"/>
              <a:t>Normal use of marking software</a:t>
            </a:r>
          </a:p>
          <a:p>
            <a:pPr>
              <a:buFont typeface="Wingdings" panose="05000000000000000000" pitchFamily="2" charset="2"/>
              <a:buChar char="ü"/>
            </a:pPr>
            <a:r>
              <a:rPr lang="en-GB" dirty="0"/>
              <a:t>Can look at different subjects, items with different tariffs etc.</a:t>
            </a:r>
          </a:p>
          <a:p>
            <a:pPr lvl="1">
              <a:buFont typeface="Wingdings" panose="05000000000000000000" pitchFamily="2" charset="2"/>
              <a:buChar char="ü"/>
            </a:pPr>
            <a:endParaRPr lang="en-GB" dirty="0" smtClean="0"/>
          </a:p>
          <a:p>
            <a:pPr marL="0" indent="0">
              <a:buNone/>
            </a:pPr>
            <a:endParaRPr lang="en-GB" dirty="0"/>
          </a:p>
          <a:p>
            <a:endParaRPr lang="en-GB" dirty="0"/>
          </a:p>
        </p:txBody>
      </p:sp>
      <p:sp>
        <p:nvSpPr>
          <p:cNvPr id="4" name="Slide Number Placeholder 3"/>
          <p:cNvSpPr>
            <a:spLocks noGrp="1"/>
          </p:cNvSpPr>
          <p:nvPr>
            <p:ph type="sldNum" sz="quarter" idx="4"/>
          </p:nvPr>
        </p:nvSpPr>
        <p:spPr/>
        <p:txBody>
          <a:bodyPr/>
          <a:lstStyle/>
          <a:p>
            <a:fld id="{6C7FE256-DBE3-41F8-9653-AAB46C5389DC}" type="slidenum">
              <a:rPr lang="en-GB" smtClean="0"/>
              <a:pPr/>
              <a:t>12</a:t>
            </a:fld>
            <a:endParaRPr lang="en-GB" dirty="0"/>
          </a:p>
        </p:txBody>
      </p:sp>
    </p:spTree>
    <p:extLst>
      <p:ext uri="{BB962C8B-B14F-4D97-AF65-F5344CB8AC3E}">
        <p14:creationId xmlns:p14="http://schemas.microsoft.com/office/powerpoint/2010/main" val="2513172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a:t>
            </a:r>
            <a:endParaRPr lang="en-GB" dirty="0"/>
          </a:p>
        </p:txBody>
      </p:sp>
      <p:sp>
        <p:nvSpPr>
          <p:cNvPr id="3" name="Content Placeholder 2"/>
          <p:cNvSpPr>
            <a:spLocks noGrp="1"/>
          </p:cNvSpPr>
          <p:nvPr>
            <p:ph idx="1"/>
          </p:nvPr>
        </p:nvSpPr>
        <p:spPr/>
        <p:txBody>
          <a:bodyPr/>
          <a:lstStyle/>
          <a:p>
            <a:r>
              <a:rPr lang="en-GB" dirty="0" smtClean="0"/>
              <a:t>958 k marking events (2015</a:t>
            </a:r>
            <a:r>
              <a:rPr lang="en-GB" dirty="0"/>
              <a:t>)</a:t>
            </a:r>
          </a:p>
          <a:p>
            <a:pPr lvl="1"/>
            <a:r>
              <a:rPr lang="en-GB" dirty="0" smtClean="0"/>
              <a:t>≈ 1 million items </a:t>
            </a:r>
            <a:endParaRPr lang="en-GB" dirty="0"/>
          </a:p>
          <a:p>
            <a:r>
              <a:rPr lang="en-GB" dirty="0" smtClean="0"/>
              <a:t>For </a:t>
            </a:r>
            <a:r>
              <a:rPr lang="en-GB" dirty="0"/>
              <a:t>each </a:t>
            </a:r>
            <a:r>
              <a:rPr lang="en-GB" dirty="0" smtClean="0"/>
              <a:t>event match </a:t>
            </a:r>
            <a:r>
              <a:rPr lang="en-GB" dirty="0"/>
              <a:t>all possible combinations of </a:t>
            </a:r>
            <a:r>
              <a:rPr lang="en-GB" dirty="0" smtClean="0"/>
              <a:t>examiners</a:t>
            </a:r>
          </a:p>
          <a:p>
            <a:pPr lvl="1"/>
            <a:r>
              <a:rPr lang="en-GB" dirty="0" smtClean="0"/>
              <a:t>≈ 30 million pairs of marks</a:t>
            </a:r>
            <a:endParaRPr lang="en-GB" dirty="0"/>
          </a:p>
        </p:txBody>
      </p:sp>
      <p:sp>
        <p:nvSpPr>
          <p:cNvPr id="4" name="Slide Number Placeholder 3"/>
          <p:cNvSpPr>
            <a:spLocks noGrp="1"/>
          </p:cNvSpPr>
          <p:nvPr>
            <p:ph type="sldNum" sz="quarter" idx="4"/>
          </p:nvPr>
        </p:nvSpPr>
        <p:spPr/>
        <p:txBody>
          <a:bodyPr/>
          <a:lstStyle/>
          <a:p>
            <a:fld id="{6C7FE256-DBE3-41F8-9653-AAB46C5389DC}" type="slidenum">
              <a:rPr lang="en-GB" smtClean="0"/>
              <a:pPr/>
              <a:t>13</a:t>
            </a:fld>
            <a:endParaRPr lang="en-GB" dirty="0"/>
          </a:p>
        </p:txBody>
      </p:sp>
    </p:spTree>
    <p:extLst>
      <p:ext uri="{BB962C8B-B14F-4D97-AF65-F5344CB8AC3E}">
        <p14:creationId xmlns:p14="http://schemas.microsoft.com/office/powerpoint/2010/main" val="1683288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Double marking simulations</a:t>
            </a:r>
            <a:endParaRPr lang="en-GB" dirty="0"/>
          </a:p>
        </p:txBody>
      </p:sp>
      <p:sp>
        <p:nvSpPr>
          <p:cNvPr id="4" name="Slide Number Placeholder 3"/>
          <p:cNvSpPr>
            <a:spLocks noGrp="1"/>
          </p:cNvSpPr>
          <p:nvPr>
            <p:ph type="sldNum" sz="quarter" idx="4"/>
          </p:nvPr>
        </p:nvSpPr>
        <p:spPr/>
        <p:txBody>
          <a:bodyPr/>
          <a:lstStyle/>
          <a:p>
            <a:fld id="{6C7FE256-DBE3-41F8-9653-AAB46C5389DC}" type="slidenum">
              <a:rPr lang="en-GB" smtClean="0"/>
              <a:pPr/>
              <a:t>14</a:t>
            </a:fld>
            <a:endParaRPr lang="en-GB" dirty="0"/>
          </a:p>
        </p:txBody>
      </p:sp>
    </p:spTree>
    <p:extLst>
      <p:ext uri="{BB962C8B-B14F-4D97-AF65-F5344CB8AC3E}">
        <p14:creationId xmlns:p14="http://schemas.microsoft.com/office/powerpoint/2010/main" val="4141280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double marking</a:t>
            </a:r>
            <a:endParaRPr lang="en-GB" dirty="0"/>
          </a:p>
        </p:txBody>
      </p:sp>
      <p:pic>
        <p:nvPicPr>
          <p:cNvPr id="4" name="Content Placeholder 3" descr="external image paper_01.p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flipH="1">
            <a:off x="622306" y="1268760"/>
            <a:ext cx="1391841" cy="1391841"/>
          </a:xfrm>
          <a:prstGeom prst="rect">
            <a:avLst/>
          </a:prstGeom>
        </p:spPr>
      </p:pic>
      <p:sp>
        <p:nvSpPr>
          <p:cNvPr id="5" name="Rectangle 4"/>
          <p:cNvSpPr/>
          <p:nvPr/>
        </p:nvSpPr>
        <p:spPr>
          <a:xfrm>
            <a:off x="618422" y="2931152"/>
            <a:ext cx="1361953" cy="217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Script/item</a:t>
            </a:r>
            <a:endParaRPr lang="en-GB" dirty="0"/>
          </a:p>
        </p:txBody>
      </p:sp>
      <p:pic>
        <p:nvPicPr>
          <p:cNvPr id="6" name="Content Placeholder 3" descr="external image paper_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flipH="1">
            <a:off x="2973977" y="1259400"/>
            <a:ext cx="1391841" cy="139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732568" y="2931148"/>
            <a:ext cx="1827867" cy="217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Marked independently by two examiners</a:t>
            </a:r>
            <a:r>
              <a:rPr lang="en-GB" dirty="0"/>
              <a:t> </a:t>
            </a:r>
            <a:r>
              <a:rPr lang="en-GB" dirty="0" smtClean="0"/>
              <a:t>– they are not aware of the other’s mark</a:t>
            </a:r>
            <a:endParaRPr lang="en-GB" dirty="0"/>
          </a:p>
        </p:txBody>
      </p:sp>
      <p:pic>
        <p:nvPicPr>
          <p:cNvPr id="8" name="Picture 7" descr="Research - Jean-François Sti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2018" y="5013175"/>
            <a:ext cx="1625397" cy="1625397"/>
          </a:xfrm>
          <a:prstGeom prst="rect">
            <a:avLst/>
          </a:prstGeom>
        </p:spPr>
      </p:pic>
      <p:pic>
        <p:nvPicPr>
          <p:cNvPr id="9" name="Picture 8" descr="Research - Jean-François Sti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529" y="5013176"/>
            <a:ext cx="1625397" cy="1625397"/>
          </a:xfrm>
          <a:prstGeom prst="rect">
            <a:avLst/>
          </a:prstGeom>
        </p:spPr>
      </p:pic>
      <p:grpSp>
        <p:nvGrpSpPr>
          <p:cNvPr id="15" name="Group 14"/>
          <p:cNvGrpSpPr/>
          <p:nvPr/>
        </p:nvGrpSpPr>
        <p:grpSpPr>
          <a:xfrm>
            <a:off x="3480003" y="1593038"/>
            <a:ext cx="369914" cy="756327"/>
            <a:chOff x="3480003" y="1593038"/>
            <a:chExt cx="369914" cy="756327"/>
          </a:xfrm>
        </p:grpSpPr>
        <p:sp>
          <p:nvSpPr>
            <p:cNvPr id="10" name="Rectangle 9"/>
            <p:cNvSpPr/>
            <p:nvPr/>
          </p:nvSpPr>
          <p:spPr>
            <a:xfrm>
              <a:off x="3489877" y="1593038"/>
              <a:ext cx="360040" cy="288032"/>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9</a:t>
              </a:r>
              <a:endParaRPr lang="en-GB" dirty="0"/>
            </a:p>
          </p:txBody>
        </p:sp>
        <p:sp>
          <p:nvSpPr>
            <p:cNvPr id="11" name="Rectangle 10"/>
            <p:cNvSpPr/>
            <p:nvPr/>
          </p:nvSpPr>
          <p:spPr>
            <a:xfrm>
              <a:off x="3480003" y="2061333"/>
              <a:ext cx="360040" cy="288032"/>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8</a:t>
              </a:r>
            </a:p>
          </p:txBody>
        </p:sp>
      </p:grpSp>
      <p:sp>
        <p:nvSpPr>
          <p:cNvPr id="12" name="Rectangle 11"/>
          <p:cNvSpPr/>
          <p:nvPr/>
        </p:nvSpPr>
        <p:spPr>
          <a:xfrm>
            <a:off x="5447928" y="2931152"/>
            <a:ext cx="1827867" cy="217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Take the average (and round up)</a:t>
            </a:r>
            <a:endParaRPr lang="en-GB" dirty="0"/>
          </a:p>
        </p:txBody>
      </p:sp>
      <p:pic>
        <p:nvPicPr>
          <p:cNvPr id="16" name="Content Placeholder 3" descr="external image paper_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flipH="1">
            <a:off x="5665940" y="1259401"/>
            <a:ext cx="1391841" cy="139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descr="Research - Jean-François Sti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1083" y="5013172"/>
            <a:ext cx="1625397" cy="1625397"/>
          </a:xfrm>
          <a:prstGeom prst="rect">
            <a:avLst/>
          </a:prstGeom>
        </p:spPr>
      </p:pic>
      <p:pic>
        <p:nvPicPr>
          <p:cNvPr id="36" name="Picture 35" descr="Research - Jean-François Sti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5437" y="5013172"/>
            <a:ext cx="1625397" cy="1625397"/>
          </a:xfrm>
          <a:prstGeom prst="rect">
            <a:avLst/>
          </a:prstGeom>
        </p:spPr>
      </p:pic>
      <p:sp>
        <p:nvSpPr>
          <p:cNvPr id="29" name="Rectangle 28"/>
          <p:cNvSpPr/>
          <p:nvPr/>
        </p:nvSpPr>
        <p:spPr>
          <a:xfrm>
            <a:off x="6165073" y="1798919"/>
            <a:ext cx="360040" cy="288032"/>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9</a:t>
            </a:r>
            <a:endParaRPr lang="en-GB" dirty="0"/>
          </a:p>
        </p:txBody>
      </p:sp>
      <p:sp>
        <p:nvSpPr>
          <p:cNvPr id="3" name="Slide Number Placeholder 2"/>
          <p:cNvSpPr>
            <a:spLocks noGrp="1"/>
          </p:cNvSpPr>
          <p:nvPr>
            <p:ph type="sldNum" sz="quarter" idx="4"/>
          </p:nvPr>
        </p:nvSpPr>
        <p:spPr/>
        <p:txBody>
          <a:bodyPr/>
          <a:lstStyle/>
          <a:p>
            <a:fld id="{6C7FE256-DBE3-41F8-9653-AAB46C5389DC}" type="slidenum">
              <a:rPr lang="en-GB" smtClean="0"/>
              <a:pPr/>
              <a:t>15</a:t>
            </a:fld>
            <a:endParaRPr lang="en-GB" dirty="0"/>
          </a:p>
        </p:txBody>
      </p:sp>
    </p:spTree>
    <p:extLst>
      <p:ext uri="{BB962C8B-B14F-4D97-AF65-F5344CB8AC3E}">
        <p14:creationId xmlns:p14="http://schemas.microsoft.com/office/powerpoint/2010/main" val="1721007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979200"/>
            <a:ext cx="6960096" cy="5568077"/>
          </a:xfrm>
        </p:spPr>
      </p:pic>
      <p:sp>
        <p:nvSpPr>
          <p:cNvPr id="3" name="Slide Number Placeholder 2"/>
          <p:cNvSpPr>
            <a:spLocks noGrp="1"/>
          </p:cNvSpPr>
          <p:nvPr>
            <p:ph type="sldNum" sz="quarter" idx="4"/>
          </p:nvPr>
        </p:nvSpPr>
        <p:spPr/>
        <p:txBody>
          <a:bodyPr/>
          <a:lstStyle/>
          <a:p>
            <a:fld id="{6C7FE256-DBE3-41F8-9653-AAB46C5389DC}" type="slidenum">
              <a:rPr lang="en-GB" smtClean="0"/>
              <a:pPr/>
              <a:t>16</a:t>
            </a:fld>
            <a:endParaRPr lang="en-GB" dirty="0"/>
          </a:p>
        </p:txBody>
      </p:sp>
      <p:sp>
        <p:nvSpPr>
          <p:cNvPr id="6" name="Title 1"/>
          <p:cNvSpPr txBox="1">
            <a:spLocks/>
          </p:cNvSpPr>
          <p:nvPr/>
        </p:nvSpPr>
        <p:spPr bwMode="auto">
          <a:xfrm>
            <a:off x="263352" y="188640"/>
            <a:ext cx="108012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lvl1pPr algn="l" rtl="0" eaLnBrk="1" fontAlgn="base" hangingPunct="1">
              <a:spcBef>
                <a:spcPct val="0"/>
              </a:spcBef>
              <a:spcAft>
                <a:spcPct val="0"/>
              </a:spcAft>
              <a:defRPr sz="2400" b="1">
                <a:solidFill>
                  <a:srgbClr val="83B81A"/>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a:lstStyle>
          <a:p>
            <a:r>
              <a:rPr lang="en-GB" kern="0" dirty="0" smtClean="0"/>
              <a:t>Proximity to definitive mark – short answer questions (1 to 5 mark items) in a range of subjects</a:t>
            </a:r>
            <a:endParaRPr lang="en-GB" kern="0" dirty="0"/>
          </a:p>
        </p:txBody>
      </p:sp>
      <p:sp>
        <p:nvSpPr>
          <p:cNvPr id="7" name="TextBox 6"/>
          <p:cNvSpPr txBox="1"/>
          <p:nvPr/>
        </p:nvSpPr>
        <p:spPr>
          <a:xfrm>
            <a:off x="6960096" y="963176"/>
            <a:ext cx="4824536" cy="1200329"/>
          </a:xfrm>
          <a:prstGeom prst="rect">
            <a:avLst/>
          </a:prstGeom>
          <a:noFill/>
        </p:spPr>
        <p:txBody>
          <a:bodyPr wrap="square" rtlCol="0">
            <a:spAutoFit/>
          </a:bodyPr>
          <a:lstStyle/>
          <a:p>
            <a:pPr marL="285750" indent="-285750">
              <a:buFont typeface="Wingdings" panose="05000000000000000000" pitchFamily="2" charset="2"/>
              <a:buChar char="§"/>
            </a:pPr>
            <a:r>
              <a:rPr lang="en-GB" dirty="0" smtClean="0"/>
              <a:t>Virtually no benefit</a:t>
            </a:r>
          </a:p>
          <a:p>
            <a:pPr marL="285750" indent="-285750">
              <a:buFont typeface="Wingdings" panose="05000000000000000000" pitchFamily="2" charset="2"/>
              <a:buChar char="§"/>
            </a:pPr>
            <a:r>
              <a:rPr lang="en-GB" dirty="0" smtClean="0"/>
              <a:t>Probably because the marking on short answer questions tends to be fairly consistent</a:t>
            </a:r>
            <a:endParaRPr lang="en-GB" dirty="0"/>
          </a:p>
        </p:txBody>
      </p:sp>
      <p:sp>
        <p:nvSpPr>
          <p:cNvPr id="10" name="TextBox 9"/>
          <p:cNvSpPr txBox="1"/>
          <p:nvPr/>
        </p:nvSpPr>
        <p:spPr>
          <a:xfrm>
            <a:off x="623392" y="2852936"/>
            <a:ext cx="928459" cy="369332"/>
          </a:xfrm>
          <a:prstGeom prst="rect">
            <a:avLst/>
          </a:prstGeom>
          <a:noFill/>
        </p:spPr>
        <p:txBody>
          <a:bodyPr wrap="none" rtlCol="0">
            <a:spAutoFit/>
          </a:bodyPr>
          <a:lstStyle/>
          <a:p>
            <a:r>
              <a:rPr lang="en-GB" b="1" dirty="0" smtClean="0"/>
              <a:t>1 mark</a:t>
            </a:r>
            <a:endParaRPr lang="en-GB" b="1" dirty="0"/>
          </a:p>
        </p:txBody>
      </p:sp>
      <p:sp>
        <p:nvSpPr>
          <p:cNvPr id="11" name="TextBox 10"/>
          <p:cNvSpPr txBox="1"/>
          <p:nvPr/>
        </p:nvSpPr>
        <p:spPr>
          <a:xfrm>
            <a:off x="2537727" y="2852936"/>
            <a:ext cx="1056700" cy="369332"/>
          </a:xfrm>
          <a:prstGeom prst="rect">
            <a:avLst/>
          </a:prstGeom>
          <a:noFill/>
        </p:spPr>
        <p:txBody>
          <a:bodyPr wrap="none" rtlCol="0">
            <a:spAutoFit/>
          </a:bodyPr>
          <a:lstStyle/>
          <a:p>
            <a:r>
              <a:rPr lang="en-GB" b="1" dirty="0"/>
              <a:t>2</a:t>
            </a:r>
            <a:r>
              <a:rPr lang="en-GB" b="1" dirty="0" smtClean="0"/>
              <a:t> marks</a:t>
            </a:r>
            <a:endParaRPr lang="en-GB" b="1" dirty="0"/>
          </a:p>
        </p:txBody>
      </p:sp>
      <p:sp>
        <p:nvSpPr>
          <p:cNvPr id="12" name="TextBox 11"/>
          <p:cNvSpPr txBox="1"/>
          <p:nvPr/>
        </p:nvSpPr>
        <p:spPr>
          <a:xfrm>
            <a:off x="4439816" y="2852936"/>
            <a:ext cx="1056700" cy="369332"/>
          </a:xfrm>
          <a:prstGeom prst="rect">
            <a:avLst/>
          </a:prstGeom>
          <a:noFill/>
        </p:spPr>
        <p:txBody>
          <a:bodyPr wrap="none" rtlCol="0">
            <a:spAutoFit/>
          </a:bodyPr>
          <a:lstStyle/>
          <a:p>
            <a:r>
              <a:rPr lang="en-GB" b="1" dirty="0" smtClean="0"/>
              <a:t>3 marks</a:t>
            </a:r>
            <a:endParaRPr lang="en-GB" b="1" dirty="0"/>
          </a:p>
        </p:txBody>
      </p:sp>
      <p:sp>
        <p:nvSpPr>
          <p:cNvPr id="13" name="TextBox 12"/>
          <p:cNvSpPr txBox="1"/>
          <p:nvPr/>
        </p:nvSpPr>
        <p:spPr>
          <a:xfrm>
            <a:off x="623391" y="5517232"/>
            <a:ext cx="1056700" cy="369332"/>
          </a:xfrm>
          <a:prstGeom prst="rect">
            <a:avLst/>
          </a:prstGeom>
          <a:noFill/>
        </p:spPr>
        <p:txBody>
          <a:bodyPr wrap="none" rtlCol="0">
            <a:spAutoFit/>
          </a:bodyPr>
          <a:lstStyle/>
          <a:p>
            <a:r>
              <a:rPr lang="en-GB" b="1" dirty="0" smtClean="0"/>
              <a:t>4 marks</a:t>
            </a:r>
            <a:endParaRPr lang="en-GB" b="1" dirty="0"/>
          </a:p>
        </p:txBody>
      </p:sp>
      <p:sp>
        <p:nvSpPr>
          <p:cNvPr id="14" name="TextBox 13"/>
          <p:cNvSpPr txBox="1"/>
          <p:nvPr/>
        </p:nvSpPr>
        <p:spPr>
          <a:xfrm>
            <a:off x="2537727" y="5517232"/>
            <a:ext cx="1056700" cy="369332"/>
          </a:xfrm>
          <a:prstGeom prst="rect">
            <a:avLst/>
          </a:prstGeom>
          <a:noFill/>
        </p:spPr>
        <p:txBody>
          <a:bodyPr wrap="none" rtlCol="0">
            <a:spAutoFit/>
          </a:bodyPr>
          <a:lstStyle/>
          <a:p>
            <a:r>
              <a:rPr lang="en-GB" b="1" dirty="0" smtClean="0"/>
              <a:t>5 marks</a:t>
            </a:r>
            <a:endParaRPr lang="en-GB" b="1" dirty="0"/>
          </a:p>
        </p:txBody>
      </p:sp>
    </p:spTree>
    <p:extLst>
      <p:ext uri="{BB962C8B-B14F-4D97-AF65-F5344CB8AC3E}">
        <p14:creationId xmlns:p14="http://schemas.microsoft.com/office/powerpoint/2010/main" val="1306593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95600" y="763200"/>
            <a:ext cx="7248408" cy="5798727"/>
          </a:xfrm>
        </p:spPr>
      </p:pic>
      <p:sp>
        <p:nvSpPr>
          <p:cNvPr id="2" name="Title 1"/>
          <p:cNvSpPr>
            <a:spLocks noGrp="1"/>
          </p:cNvSpPr>
          <p:nvPr>
            <p:ph type="title"/>
          </p:nvPr>
        </p:nvSpPr>
        <p:spPr>
          <a:xfrm>
            <a:off x="407368" y="188525"/>
            <a:ext cx="11377264" cy="574675"/>
          </a:xfrm>
        </p:spPr>
        <p:txBody>
          <a:bodyPr/>
          <a:lstStyle/>
          <a:p>
            <a:r>
              <a:rPr lang="en-GB" dirty="0" smtClean="0"/>
              <a:t>Proximity to definitive mark – longer response items (6 to 40 mark items)</a:t>
            </a:r>
            <a:endParaRPr lang="en-GB" dirty="0"/>
          </a:p>
        </p:txBody>
      </p:sp>
      <p:sp>
        <p:nvSpPr>
          <p:cNvPr id="3" name="Slide Number Placeholder 2"/>
          <p:cNvSpPr>
            <a:spLocks noGrp="1"/>
          </p:cNvSpPr>
          <p:nvPr>
            <p:ph type="sldNum" sz="quarter" idx="4"/>
          </p:nvPr>
        </p:nvSpPr>
        <p:spPr/>
        <p:txBody>
          <a:bodyPr/>
          <a:lstStyle/>
          <a:p>
            <a:fld id="{6C7FE256-DBE3-41F8-9653-AAB46C5389DC}" type="slidenum">
              <a:rPr lang="en-GB" smtClean="0"/>
              <a:pPr/>
              <a:t>17</a:t>
            </a:fld>
            <a:endParaRPr lang="en-GB" dirty="0"/>
          </a:p>
        </p:txBody>
      </p:sp>
      <p:sp>
        <p:nvSpPr>
          <p:cNvPr id="7" name="TextBox 6"/>
          <p:cNvSpPr txBox="1"/>
          <p:nvPr/>
        </p:nvSpPr>
        <p:spPr>
          <a:xfrm>
            <a:off x="3359696" y="2636912"/>
            <a:ext cx="1595309" cy="369332"/>
          </a:xfrm>
          <a:prstGeom prst="rect">
            <a:avLst/>
          </a:prstGeom>
          <a:noFill/>
        </p:spPr>
        <p:txBody>
          <a:bodyPr wrap="none" rtlCol="0">
            <a:spAutoFit/>
          </a:bodyPr>
          <a:lstStyle/>
          <a:p>
            <a:r>
              <a:rPr lang="en-GB" b="1" dirty="0" smtClean="0"/>
              <a:t>6 mark items</a:t>
            </a:r>
            <a:endParaRPr lang="en-GB" b="1" dirty="0"/>
          </a:p>
        </p:txBody>
      </p:sp>
      <p:sp>
        <p:nvSpPr>
          <p:cNvPr id="10" name="TextBox 9"/>
          <p:cNvSpPr txBox="1"/>
          <p:nvPr/>
        </p:nvSpPr>
        <p:spPr>
          <a:xfrm>
            <a:off x="5198198" y="2636912"/>
            <a:ext cx="1723549" cy="369332"/>
          </a:xfrm>
          <a:prstGeom prst="rect">
            <a:avLst/>
          </a:prstGeom>
          <a:noFill/>
        </p:spPr>
        <p:txBody>
          <a:bodyPr wrap="none" rtlCol="0">
            <a:spAutoFit/>
          </a:bodyPr>
          <a:lstStyle/>
          <a:p>
            <a:r>
              <a:rPr lang="en-GB" b="1" dirty="0" smtClean="0"/>
              <a:t>12 mark items</a:t>
            </a:r>
            <a:endParaRPr lang="en-GB" b="1" dirty="0"/>
          </a:p>
        </p:txBody>
      </p:sp>
      <p:sp>
        <p:nvSpPr>
          <p:cNvPr id="11" name="TextBox 10"/>
          <p:cNvSpPr txBox="1"/>
          <p:nvPr/>
        </p:nvSpPr>
        <p:spPr>
          <a:xfrm>
            <a:off x="7080284" y="2636912"/>
            <a:ext cx="1723549" cy="369332"/>
          </a:xfrm>
          <a:prstGeom prst="rect">
            <a:avLst/>
          </a:prstGeom>
          <a:noFill/>
        </p:spPr>
        <p:txBody>
          <a:bodyPr wrap="none" rtlCol="0">
            <a:spAutoFit/>
          </a:bodyPr>
          <a:lstStyle/>
          <a:p>
            <a:r>
              <a:rPr lang="en-GB" b="1" dirty="0" smtClean="0"/>
              <a:t>16 mark items</a:t>
            </a:r>
            <a:endParaRPr lang="en-GB" b="1" dirty="0"/>
          </a:p>
        </p:txBody>
      </p:sp>
      <p:sp>
        <p:nvSpPr>
          <p:cNvPr id="12" name="TextBox 11"/>
          <p:cNvSpPr txBox="1"/>
          <p:nvPr/>
        </p:nvSpPr>
        <p:spPr>
          <a:xfrm>
            <a:off x="3267325" y="5373216"/>
            <a:ext cx="1723549" cy="369332"/>
          </a:xfrm>
          <a:prstGeom prst="rect">
            <a:avLst/>
          </a:prstGeom>
          <a:noFill/>
        </p:spPr>
        <p:txBody>
          <a:bodyPr wrap="none" rtlCol="0">
            <a:spAutoFit/>
          </a:bodyPr>
          <a:lstStyle/>
          <a:p>
            <a:r>
              <a:rPr lang="en-GB" b="1" dirty="0" smtClean="0"/>
              <a:t>20 mark items</a:t>
            </a:r>
            <a:endParaRPr lang="en-GB" b="1" dirty="0"/>
          </a:p>
        </p:txBody>
      </p:sp>
      <p:sp>
        <p:nvSpPr>
          <p:cNvPr id="13" name="TextBox 12"/>
          <p:cNvSpPr txBox="1"/>
          <p:nvPr/>
        </p:nvSpPr>
        <p:spPr>
          <a:xfrm>
            <a:off x="5234225" y="5373216"/>
            <a:ext cx="1723549" cy="369332"/>
          </a:xfrm>
          <a:prstGeom prst="rect">
            <a:avLst/>
          </a:prstGeom>
          <a:noFill/>
        </p:spPr>
        <p:txBody>
          <a:bodyPr wrap="none" rtlCol="0">
            <a:spAutoFit/>
          </a:bodyPr>
          <a:lstStyle/>
          <a:p>
            <a:r>
              <a:rPr lang="en-GB" b="1" dirty="0" smtClean="0"/>
              <a:t>30 mark items</a:t>
            </a:r>
            <a:endParaRPr lang="en-GB" b="1" dirty="0"/>
          </a:p>
        </p:txBody>
      </p:sp>
      <p:sp>
        <p:nvSpPr>
          <p:cNvPr id="14" name="TextBox 13"/>
          <p:cNvSpPr txBox="1"/>
          <p:nvPr/>
        </p:nvSpPr>
        <p:spPr>
          <a:xfrm>
            <a:off x="7085349" y="5373216"/>
            <a:ext cx="1723549" cy="369332"/>
          </a:xfrm>
          <a:prstGeom prst="rect">
            <a:avLst/>
          </a:prstGeom>
          <a:noFill/>
        </p:spPr>
        <p:txBody>
          <a:bodyPr wrap="none" rtlCol="0">
            <a:spAutoFit/>
          </a:bodyPr>
          <a:lstStyle/>
          <a:p>
            <a:r>
              <a:rPr lang="en-GB" b="1" dirty="0" smtClean="0"/>
              <a:t>40 mark items</a:t>
            </a:r>
            <a:endParaRPr lang="en-GB" b="1" dirty="0"/>
          </a:p>
        </p:txBody>
      </p:sp>
      <p:sp>
        <p:nvSpPr>
          <p:cNvPr id="15" name="Oval 14"/>
          <p:cNvSpPr/>
          <p:nvPr/>
        </p:nvSpPr>
        <p:spPr>
          <a:xfrm>
            <a:off x="7014525" y="1412024"/>
            <a:ext cx="216024" cy="576064"/>
          </a:xfrm>
          <a:prstGeom prst="ellipse">
            <a:avLst/>
          </a:prstGeom>
          <a:solidFill>
            <a:srgbClr val="FFFF00">
              <a:alpha val="5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7536160" y="4077072"/>
            <a:ext cx="216024" cy="576064"/>
          </a:xfrm>
          <a:prstGeom prst="ellipse">
            <a:avLst/>
          </a:prstGeom>
          <a:solidFill>
            <a:srgbClr val="FFC000">
              <a:alpha val="5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525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1" y="728398"/>
            <a:ext cx="6671153" cy="5336923"/>
          </a:xfrm>
        </p:spPr>
      </p:pic>
      <p:sp>
        <p:nvSpPr>
          <p:cNvPr id="2" name="Title 1"/>
          <p:cNvSpPr>
            <a:spLocks noGrp="1"/>
          </p:cNvSpPr>
          <p:nvPr>
            <p:ph type="title"/>
          </p:nvPr>
        </p:nvSpPr>
        <p:spPr>
          <a:xfrm>
            <a:off x="191344" y="180498"/>
            <a:ext cx="8462433" cy="574675"/>
          </a:xfrm>
        </p:spPr>
        <p:txBody>
          <a:bodyPr/>
          <a:lstStyle/>
          <a:p>
            <a:r>
              <a:rPr lang="en-GB" dirty="0" smtClean="0"/>
              <a:t>Subject differences?  A look at 16 mark items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700332055"/>
              </p:ext>
            </p:extLst>
          </p:nvPr>
        </p:nvGraphicFramePr>
        <p:xfrm>
          <a:off x="6636898" y="626511"/>
          <a:ext cx="5363760" cy="5735010"/>
        </p:xfrm>
        <a:graphic>
          <a:graphicData uri="http://schemas.openxmlformats.org/drawingml/2006/table">
            <a:tbl>
              <a:tblPr firstRow="1" bandRow="1">
                <a:tableStyleId>{93296810-A885-4BE3-A3E7-6D5BEEA58F35}</a:tableStyleId>
              </a:tblPr>
              <a:tblGrid>
                <a:gridCol w="1072752">
                  <a:extLst>
                    <a:ext uri="{9D8B030D-6E8A-4147-A177-3AD203B41FA5}">
                      <a16:colId xmlns:a16="http://schemas.microsoft.com/office/drawing/2014/main" val="3852679905"/>
                    </a:ext>
                  </a:extLst>
                </a:gridCol>
                <a:gridCol w="1072752">
                  <a:extLst>
                    <a:ext uri="{9D8B030D-6E8A-4147-A177-3AD203B41FA5}">
                      <a16:colId xmlns:a16="http://schemas.microsoft.com/office/drawing/2014/main" val="3183154324"/>
                    </a:ext>
                  </a:extLst>
                </a:gridCol>
                <a:gridCol w="1072752">
                  <a:extLst>
                    <a:ext uri="{9D8B030D-6E8A-4147-A177-3AD203B41FA5}">
                      <a16:colId xmlns:a16="http://schemas.microsoft.com/office/drawing/2014/main" val="3074198079"/>
                    </a:ext>
                  </a:extLst>
                </a:gridCol>
                <a:gridCol w="1072752">
                  <a:extLst>
                    <a:ext uri="{9D8B030D-6E8A-4147-A177-3AD203B41FA5}">
                      <a16:colId xmlns:a16="http://schemas.microsoft.com/office/drawing/2014/main" val="1791772683"/>
                    </a:ext>
                  </a:extLst>
                </a:gridCol>
                <a:gridCol w="1072752">
                  <a:extLst>
                    <a:ext uri="{9D8B030D-6E8A-4147-A177-3AD203B41FA5}">
                      <a16:colId xmlns:a16="http://schemas.microsoft.com/office/drawing/2014/main" val="410000560"/>
                    </a:ext>
                  </a:extLst>
                </a:gridCol>
              </a:tblGrid>
              <a:tr h="770758">
                <a:tc>
                  <a:txBody>
                    <a:bodyPr/>
                    <a:lstStyle/>
                    <a:p>
                      <a:pPr algn="ctr"/>
                      <a:r>
                        <a:rPr lang="en-GB" sz="1200" dirty="0" smtClean="0"/>
                        <a:t>Proximity</a:t>
                      </a:r>
                      <a:r>
                        <a:rPr lang="en-GB" sz="1200" baseline="0" dirty="0" smtClean="0"/>
                        <a:t> to the definitive mark</a:t>
                      </a:r>
                      <a:endParaRPr lang="en-GB" sz="1200" dirty="0"/>
                    </a:p>
                  </a:txBody>
                  <a:tcPr/>
                </a:tc>
                <a:tc>
                  <a:txBody>
                    <a:bodyPr/>
                    <a:lstStyle/>
                    <a:p>
                      <a:pPr algn="ctr"/>
                      <a:r>
                        <a:rPr lang="en-GB" sz="1200" dirty="0" smtClean="0"/>
                        <a:t>Business</a:t>
                      </a:r>
                      <a:endParaRPr lang="en-GB" sz="1200" dirty="0"/>
                    </a:p>
                  </a:txBody>
                  <a:tcPr/>
                </a:tc>
                <a:tc>
                  <a:txBody>
                    <a:bodyPr/>
                    <a:lstStyle/>
                    <a:p>
                      <a:pPr algn="ctr"/>
                      <a:r>
                        <a:rPr lang="en-GB" sz="1200" dirty="0" smtClean="0"/>
                        <a:t>English</a:t>
                      </a:r>
                      <a:endParaRPr lang="en-GB" sz="1200" dirty="0"/>
                    </a:p>
                  </a:txBody>
                  <a:tcPr/>
                </a:tc>
                <a:tc>
                  <a:txBody>
                    <a:bodyPr/>
                    <a:lstStyle/>
                    <a:p>
                      <a:pPr algn="ctr"/>
                      <a:r>
                        <a:rPr lang="en-GB" sz="1200" dirty="0" smtClean="0"/>
                        <a:t>Geography</a:t>
                      </a:r>
                      <a:endParaRPr lang="en-GB" sz="1200" dirty="0"/>
                    </a:p>
                  </a:txBody>
                  <a:tcPr/>
                </a:tc>
                <a:tc>
                  <a:txBody>
                    <a:bodyPr/>
                    <a:lstStyle/>
                    <a:p>
                      <a:pPr algn="ctr"/>
                      <a:r>
                        <a:rPr lang="en-GB" sz="1200" dirty="0" smtClean="0"/>
                        <a:t>History</a:t>
                      </a:r>
                      <a:endParaRPr lang="en-GB" sz="1200" dirty="0"/>
                    </a:p>
                  </a:txBody>
                  <a:tcPr/>
                </a:tc>
                <a:extLst>
                  <a:ext uri="{0D108BD9-81ED-4DB2-BD59-A6C34878D82A}">
                    <a16:rowId xmlns:a16="http://schemas.microsoft.com/office/drawing/2014/main" val="4182942682"/>
                  </a:ext>
                </a:extLst>
              </a:tr>
              <a:tr h="446550">
                <a:tc>
                  <a:txBody>
                    <a:bodyPr/>
                    <a:lstStyle/>
                    <a:p>
                      <a:pPr algn="ctr"/>
                      <a:r>
                        <a:rPr lang="en-GB" dirty="0" smtClean="0"/>
                        <a:t>0</a:t>
                      </a:r>
                      <a:endParaRPr lang="en-GB" dirty="0"/>
                    </a:p>
                  </a:txBody>
                  <a:tcPr/>
                </a:tc>
                <a:tc>
                  <a:txBody>
                    <a:bodyPr/>
                    <a:lstStyle/>
                    <a:p>
                      <a:pPr algn="ctr"/>
                      <a:r>
                        <a:rPr lang="en-GB" dirty="0" smtClean="0"/>
                        <a:t>1.5</a:t>
                      </a:r>
                      <a:endParaRPr lang="en-GB" dirty="0"/>
                    </a:p>
                  </a:txBody>
                  <a:tcPr/>
                </a:tc>
                <a:tc>
                  <a:txBody>
                    <a:bodyPr/>
                    <a:lstStyle/>
                    <a:p>
                      <a:pPr algn="ctr"/>
                      <a:r>
                        <a:rPr lang="en-GB" dirty="0" smtClean="0"/>
                        <a:t>4.4</a:t>
                      </a:r>
                      <a:endParaRPr lang="en-GB" dirty="0"/>
                    </a:p>
                  </a:txBody>
                  <a:tcPr/>
                </a:tc>
                <a:tc>
                  <a:txBody>
                    <a:bodyPr/>
                    <a:lstStyle/>
                    <a:p>
                      <a:pPr algn="ctr"/>
                      <a:r>
                        <a:rPr lang="en-GB" dirty="0" smtClean="0"/>
                        <a:t>0.7</a:t>
                      </a:r>
                      <a:endParaRPr lang="en-GB" dirty="0"/>
                    </a:p>
                  </a:txBody>
                  <a:tcPr/>
                </a:tc>
                <a:tc>
                  <a:txBody>
                    <a:bodyPr/>
                    <a:lstStyle/>
                    <a:p>
                      <a:pPr algn="ctr"/>
                      <a:r>
                        <a:rPr lang="en-GB" dirty="0" smtClean="0"/>
                        <a:t>-1.0</a:t>
                      </a:r>
                      <a:endParaRPr lang="en-GB" dirty="0"/>
                    </a:p>
                  </a:txBody>
                  <a:tcPr/>
                </a:tc>
                <a:extLst>
                  <a:ext uri="{0D108BD9-81ED-4DB2-BD59-A6C34878D82A}">
                    <a16:rowId xmlns:a16="http://schemas.microsoft.com/office/drawing/2014/main" val="3628968900"/>
                  </a:ext>
                </a:extLst>
              </a:tr>
              <a:tr h="446550">
                <a:tc>
                  <a:txBody>
                    <a:bodyPr/>
                    <a:lstStyle/>
                    <a:p>
                      <a:pPr algn="ctr"/>
                      <a:r>
                        <a:rPr lang="en-GB" dirty="0" smtClean="0"/>
                        <a:t>1</a:t>
                      </a:r>
                      <a:endParaRPr lang="en-GB" dirty="0"/>
                    </a:p>
                  </a:txBody>
                  <a:tcPr/>
                </a:tc>
                <a:tc>
                  <a:txBody>
                    <a:bodyPr/>
                    <a:lstStyle/>
                    <a:p>
                      <a:pPr algn="ctr"/>
                      <a:r>
                        <a:rPr lang="en-GB" dirty="0" smtClean="0"/>
                        <a:t>6.9</a:t>
                      </a:r>
                      <a:endParaRPr lang="en-GB" dirty="0"/>
                    </a:p>
                  </a:txBody>
                  <a:tcPr/>
                </a:tc>
                <a:tc>
                  <a:txBody>
                    <a:bodyPr/>
                    <a:lstStyle/>
                    <a:p>
                      <a:pPr algn="ctr"/>
                      <a:r>
                        <a:rPr lang="en-GB" dirty="0" smtClean="0"/>
                        <a:t>8.8</a:t>
                      </a:r>
                      <a:endParaRPr lang="en-GB" dirty="0"/>
                    </a:p>
                  </a:txBody>
                  <a:tcPr/>
                </a:tc>
                <a:tc>
                  <a:txBody>
                    <a:bodyPr/>
                    <a:lstStyle/>
                    <a:p>
                      <a:pPr algn="ctr"/>
                      <a:r>
                        <a:rPr lang="en-GB" dirty="0" smtClean="0"/>
                        <a:t>5.0</a:t>
                      </a:r>
                      <a:endParaRPr lang="en-GB" dirty="0"/>
                    </a:p>
                  </a:txBody>
                  <a:tcPr/>
                </a:tc>
                <a:tc>
                  <a:txBody>
                    <a:bodyPr/>
                    <a:lstStyle/>
                    <a:p>
                      <a:pPr algn="ctr"/>
                      <a:r>
                        <a:rPr lang="en-GB" dirty="0" smtClean="0"/>
                        <a:t>1.6</a:t>
                      </a:r>
                      <a:endParaRPr lang="en-GB" dirty="0"/>
                    </a:p>
                  </a:txBody>
                  <a:tcPr/>
                </a:tc>
                <a:extLst>
                  <a:ext uri="{0D108BD9-81ED-4DB2-BD59-A6C34878D82A}">
                    <a16:rowId xmlns:a16="http://schemas.microsoft.com/office/drawing/2014/main" val="221177009"/>
                  </a:ext>
                </a:extLst>
              </a:tr>
              <a:tr h="446550">
                <a:tc>
                  <a:txBody>
                    <a:bodyPr/>
                    <a:lstStyle/>
                    <a:p>
                      <a:pPr algn="ctr"/>
                      <a:r>
                        <a:rPr lang="en-GB" dirty="0" smtClean="0"/>
                        <a:t>2</a:t>
                      </a:r>
                      <a:endParaRPr lang="en-GB" dirty="0"/>
                    </a:p>
                  </a:txBody>
                  <a:tcPr/>
                </a:tc>
                <a:tc>
                  <a:txBody>
                    <a:bodyPr/>
                    <a:lstStyle/>
                    <a:p>
                      <a:pPr algn="ctr"/>
                      <a:r>
                        <a:rPr lang="en-GB" dirty="0" smtClean="0"/>
                        <a:t>7.6</a:t>
                      </a:r>
                      <a:endParaRPr lang="en-GB" dirty="0"/>
                    </a:p>
                  </a:txBody>
                  <a:tcPr/>
                </a:tc>
                <a:tc>
                  <a:txBody>
                    <a:bodyPr/>
                    <a:lstStyle/>
                    <a:p>
                      <a:pPr algn="ctr"/>
                      <a:r>
                        <a:rPr lang="en-GB" dirty="0" smtClean="0"/>
                        <a:t>5.4</a:t>
                      </a:r>
                      <a:endParaRPr lang="en-GB" dirty="0"/>
                    </a:p>
                  </a:txBody>
                  <a:tcPr/>
                </a:tc>
                <a:tc>
                  <a:txBody>
                    <a:bodyPr/>
                    <a:lstStyle/>
                    <a:p>
                      <a:pPr algn="ctr"/>
                      <a:r>
                        <a:rPr lang="en-GB" dirty="0" smtClean="0"/>
                        <a:t>7.6</a:t>
                      </a:r>
                      <a:endParaRPr lang="en-GB" dirty="0"/>
                    </a:p>
                  </a:txBody>
                  <a:tcPr/>
                </a:tc>
                <a:tc>
                  <a:txBody>
                    <a:bodyPr/>
                    <a:lstStyle/>
                    <a:p>
                      <a:pPr algn="ctr"/>
                      <a:r>
                        <a:rPr lang="en-GB" dirty="0" smtClean="0"/>
                        <a:t>3.8</a:t>
                      </a:r>
                      <a:endParaRPr lang="en-GB" dirty="0"/>
                    </a:p>
                  </a:txBody>
                  <a:tcPr/>
                </a:tc>
                <a:extLst>
                  <a:ext uri="{0D108BD9-81ED-4DB2-BD59-A6C34878D82A}">
                    <a16:rowId xmlns:a16="http://schemas.microsoft.com/office/drawing/2014/main" val="372376356"/>
                  </a:ext>
                </a:extLst>
              </a:tr>
              <a:tr h="446550">
                <a:tc>
                  <a:txBody>
                    <a:bodyPr/>
                    <a:lstStyle/>
                    <a:p>
                      <a:pPr algn="ctr"/>
                      <a:r>
                        <a:rPr lang="en-GB" dirty="0" smtClean="0"/>
                        <a:t>3</a:t>
                      </a:r>
                      <a:endParaRPr lang="en-GB" dirty="0"/>
                    </a:p>
                  </a:txBody>
                  <a:tcPr/>
                </a:tc>
                <a:tc>
                  <a:txBody>
                    <a:bodyPr/>
                    <a:lstStyle/>
                    <a:p>
                      <a:pPr algn="ctr"/>
                      <a:r>
                        <a:rPr lang="en-GB" dirty="0" smtClean="0"/>
                        <a:t>4.8</a:t>
                      </a:r>
                      <a:endParaRPr lang="en-GB" dirty="0"/>
                    </a:p>
                  </a:txBody>
                  <a:tcPr/>
                </a:tc>
                <a:tc>
                  <a:txBody>
                    <a:bodyPr/>
                    <a:lstStyle/>
                    <a:p>
                      <a:pPr algn="ctr"/>
                      <a:r>
                        <a:rPr lang="en-GB" dirty="0" smtClean="0"/>
                        <a:t>1.9</a:t>
                      </a:r>
                      <a:endParaRPr lang="en-GB" dirty="0"/>
                    </a:p>
                  </a:txBody>
                  <a:tcPr/>
                </a:tc>
                <a:tc>
                  <a:txBody>
                    <a:bodyPr/>
                    <a:lstStyle/>
                    <a:p>
                      <a:pPr algn="ctr"/>
                      <a:r>
                        <a:rPr lang="en-GB" dirty="0" smtClean="0"/>
                        <a:t>5.6</a:t>
                      </a:r>
                      <a:endParaRPr lang="en-GB" dirty="0"/>
                    </a:p>
                  </a:txBody>
                  <a:tcPr/>
                </a:tc>
                <a:tc>
                  <a:txBody>
                    <a:bodyPr/>
                    <a:lstStyle/>
                    <a:p>
                      <a:pPr algn="ctr"/>
                      <a:r>
                        <a:rPr lang="en-GB" dirty="0" smtClean="0"/>
                        <a:t>3.5</a:t>
                      </a:r>
                      <a:endParaRPr lang="en-GB" dirty="0"/>
                    </a:p>
                  </a:txBody>
                  <a:tcPr/>
                </a:tc>
                <a:extLst>
                  <a:ext uri="{0D108BD9-81ED-4DB2-BD59-A6C34878D82A}">
                    <a16:rowId xmlns:a16="http://schemas.microsoft.com/office/drawing/2014/main" val="2227925800"/>
                  </a:ext>
                </a:extLst>
              </a:tr>
              <a:tr h="446550">
                <a:tc>
                  <a:txBody>
                    <a:bodyPr/>
                    <a:lstStyle/>
                    <a:p>
                      <a:pPr algn="ctr"/>
                      <a:r>
                        <a:rPr lang="en-GB" dirty="0" smtClean="0"/>
                        <a:t>4</a:t>
                      </a:r>
                      <a:endParaRPr lang="en-GB" dirty="0"/>
                    </a:p>
                  </a:txBody>
                  <a:tcPr/>
                </a:tc>
                <a:tc>
                  <a:txBody>
                    <a:bodyPr/>
                    <a:lstStyle/>
                    <a:p>
                      <a:pPr algn="ctr"/>
                      <a:r>
                        <a:rPr lang="en-GB" dirty="0" smtClean="0"/>
                        <a:t>3.0</a:t>
                      </a:r>
                      <a:endParaRPr lang="en-GB" dirty="0"/>
                    </a:p>
                  </a:txBody>
                  <a:tcPr/>
                </a:tc>
                <a:tc>
                  <a:txBody>
                    <a:bodyPr/>
                    <a:lstStyle/>
                    <a:p>
                      <a:pPr algn="ctr"/>
                      <a:r>
                        <a:rPr lang="en-GB" dirty="0" smtClean="0"/>
                        <a:t>0.5</a:t>
                      </a:r>
                      <a:endParaRPr lang="en-GB" dirty="0"/>
                    </a:p>
                  </a:txBody>
                  <a:tcPr/>
                </a:tc>
                <a:tc>
                  <a:txBody>
                    <a:bodyPr/>
                    <a:lstStyle/>
                    <a:p>
                      <a:pPr algn="ctr"/>
                      <a:r>
                        <a:rPr lang="en-GB" dirty="0" smtClean="0"/>
                        <a:t>3.7</a:t>
                      </a:r>
                      <a:endParaRPr lang="en-GB" dirty="0"/>
                    </a:p>
                  </a:txBody>
                  <a:tcPr/>
                </a:tc>
                <a:tc>
                  <a:txBody>
                    <a:bodyPr/>
                    <a:lstStyle/>
                    <a:p>
                      <a:pPr algn="ctr"/>
                      <a:r>
                        <a:rPr lang="en-GB" dirty="0" smtClean="0"/>
                        <a:t>2.8</a:t>
                      </a:r>
                      <a:endParaRPr lang="en-GB" dirty="0"/>
                    </a:p>
                  </a:txBody>
                  <a:tcPr/>
                </a:tc>
                <a:extLst>
                  <a:ext uri="{0D108BD9-81ED-4DB2-BD59-A6C34878D82A}">
                    <a16:rowId xmlns:a16="http://schemas.microsoft.com/office/drawing/2014/main" val="1869670774"/>
                  </a:ext>
                </a:extLst>
              </a:tr>
              <a:tr h="446550">
                <a:tc>
                  <a:txBody>
                    <a:bodyPr/>
                    <a:lstStyle/>
                    <a:p>
                      <a:pPr algn="ctr"/>
                      <a:r>
                        <a:rPr lang="en-GB" dirty="0" smtClean="0"/>
                        <a:t>5</a:t>
                      </a:r>
                      <a:endParaRPr lang="en-GB" dirty="0"/>
                    </a:p>
                  </a:txBody>
                  <a:tcPr/>
                </a:tc>
                <a:tc>
                  <a:txBody>
                    <a:bodyPr/>
                    <a:lstStyle/>
                    <a:p>
                      <a:pPr algn="ctr"/>
                      <a:r>
                        <a:rPr lang="en-GB" dirty="0" smtClean="0"/>
                        <a:t>1.1</a:t>
                      </a:r>
                      <a:endParaRPr lang="en-GB" dirty="0"/>
                    </a:p>
                  </a:txBody>
                  <a:tcPr/>
                </a:tc>
                <a:tc>
                  <a:txBody>
                    <a:bodyPr/>
                    <a:lstStyle/>
                    <a:p>
                      <a:pPr algn="ctr"/>
                      <a:r>
                        <a:rPr lang="en-GB" dirty="0" smtClean="0"/>
                        <a:t>0</a:t>
                      </a:r>
                      <a:endParaRPr lang="en-GB" dirty="0"/>
                    </a:p>
                  </a:txBody>
                  <a:tcPr/>
                </a:tc>
                <a:tc>
                  <a:txBody>
                    <a:bodyPr/>
                    <a:lstStyle/>
                    <a:p>
                      <a:pPr algn="ctr"/>
                      <a:r>
                        <a:rPr lang="en-GB" dirty="0" smtClean="0"/>
                        <a:t>1.6</a:t>
                      </a:r>
                      <a:endParaRPr lang="en-GB" dirty="0"/>
                    </a:p>
                  </a:txBody>
                  <a:tcPr/>
                </a:tc>
                <a:tc>
                  <a:txBody>
                    <a:bodyPr/>
                    <a:lstStyle/>
                    <a:p>
                      <a:pPr algn="ctr"/>
                      <a:r>
                        <a:rPr lang="en-GB" dirty="0" smtClean="0"/>
                        <a:t>1.6</a:t>
                      </a:r>
                      <a:endParaRPr lang="en-GB" dirty="0"/>
                    </a:p>
                  </a:txBody>
                  <a:tcPr/>
                </a:tc>
                <a:extLst>
                  <a:ext uri="{0D108BD9-81ED-4DB2-BD59-A6C34878D82A}">
                    <a16:rowId xmlns:a16="http://schemas.microsoft.com/office/drawing/2014/main" val="2143797433"/>
                  </a:ext>
                </a:extLst>
              </a:tr>
              <a:tr h="446550">
                <a:tc>
                  <a:txBody>
                    <a:bodyPr/>
                    <a:lstStyle/>
                    <a:p>
                      <a:pPr algn="ctr"/>
                      <a:r>
                        <a:rPr lang="en-GB" dirty="0" smtClean="0"/>
                        <a:t>6</a:t>
                      </a:r>
                      <a:endParaRPr lang="en-GB" dirty="0"/>
                    </a:p>
                  </a:txBody>
                  <a:tcPr/>
                </a:tc>
                <a:tc>
                  <a:txBody>
                    <a:bodyPr/>
                    <a:lstStyle/>
                    <a:p>
                      <a:pPr algn="ctr"/>
                      <a:r>
                        <a:rPr lang="en-GB" dirty="0" smtClean="0"/>
                        <a:t>0.5</a:t>
                      </a:r>
                      <a:endParaRPr lang="en-GB" dirty="0"/>
                    </a:p>
                  </a:txBody>
                  <a:tcPr/>
                </a:tc>
                <a:tc>
                  <a:txBody>
                    <a:bodyPr/>
                    <a:lstStyle/>
                    <a:p>
                      <a:pPr algn="ctr"/>
                      <a:r>
                        <a:rPr lang="en-GB" dirty="0" smtClean="0"/>
                        <a:t>0</a:t>
                      </a:r>
                      <a:endParaRPr lang="en-GB" dirty="0"/>
                    </a:p>
                  </a:txBody>
                  <a:tcPr/>
                </a:tc>
                <a:tc>
                  <a:txBody>
                    <a:bodyPr/>
                    <a:lstStyle/>
                    <a:p>
                      <a:pPr algn="ctr"/>
                      <a:r>
                        <a:rPr lang="en-GB" dirty="0" smtClean="0"/>
                        <a:t>1.0</a:t>
                      </a:r>
                      <a:endParaRPr lang="en-GB" dirty="0"/>
                    </a:p>
                  </a:txBody>
                  <a:tcPr/>
                </a:tc>
                <a:tc>
                  <a:txBody>
                    <a:bodyPr/>
                    <a:lstStyle/>
                    <a:p>
                      <a:pPr algn="ctr"/>
                      <a:r>
                        <a:rPr lang="en-GB" dirty="0" smtClean="0"/>
                        <a:t>0.6</a:t>
                      </a:r>
                      <a:endParaRPr lang="en-GB" dirty="0"/>
                    </a:p>
                  </a:txBody>
                  <a:tcPr/>
                </a:tc>
                <a:extLst>
                  <a:ext uri="{0D108BD9-81ED-4DB2-BD59-A6C34878D82A}">
                    <a16:rowId xmlns:a16="http://schemas.microsoft.com/office/drawing/2014/main" val="2817615146"/>
                  </a:ext>
                </a:extLst>
              </a:tr>
              <a:tr h="446550">
                <a:tc>
                  <a:txBody>
                    <a:bodyPr/>
                    <a:lstStyle/>
                    <a:p>
                      <a:pPr algn="ctr"/>
                      <a:r>
                        <a:rPr lang="en-GB" dirty="0" smtClean="0"/>
                        <a:t>7</a:t>
                      </a:r>
                      <a:endParaRPr lang="en-GB" dirty="0"/>
                    </a:p>
                  </a:txBody>
                  <a:tcPr/>
                </a:tc>
                <a:tc>
                  <a:txBody>
                    <a:bodyPr/>
                    <a:lstStyle/>
                    <a:p>
                      <a:pPr algn="ctr"/>
                      <a:r>
                        <a:rPr lang="en-GB" dirty="0" smtClean="0"/>
                        <a:t>0.2</a:t>
                      </a:r>
                      <a:endParaRPr lang="en-GB" dirty="0"/>
                    </a:p>
                  </a:txBody>
                  <a:tcPr/>
                </a:tc>
                <a:tc>
                  <a:txBody>
                    <a:bodyPr/>
                    <a:lstStyle/>
                    <a:p>
                      <a:pPr algn="ctr"/>
                      <a:r>
                        <a:rPr lang="en-GB" dirty="0" smtClean="0"/>
                        <a:t>0</a:t>
                      </a:r>
                      <a:endParaRPr lang="en-GB" dirty="0"/>
                    </a:p>
                  </a:txBody>
                  <a:tcPr/>
                </a:tc>
                <a:tc>
                  <a:txBody>
                    <a:bodyPr/>
                    <a:lstStyle/>
                    <a:p>
                      <a:pPr algn="ctr"/>
                      <a:r>
                        <a:rPr lang="en-GB" dirty="0" smtClean="0"/>
                        <a:t>0.9</a:t>
                      </a:r>
                      <a:endParaRPr lang="en-GB" dirty="0"/>
                    </a:p>
                  </a:txBody>
                  <a:tcPr/>
                </a:tc>
                <a:tc>
                  <a:txBody>
                    <a:bodyPr/>
                    <a:lstStyle/>
                    <a:p>
                      <a:pPr algn="ctr"/>
                      <a:r>
                        <a:rPr lang="en-GB" dirty="0" smtClean="0"/>
                        <a:t>0.5</a:t>
                      </a:r>
                      <a:endParaRPr lang="en-GB" dirty="0"/>
                    </a:p>
                  </a:txBody>
                  <a:tcPr/>
                </a:tc>
                <a:extLst>
                  <a:ext uri="{0D108BD9-81ED-4DB2-BD59-A6C34878D82A}">
                    <a16:rowId xmlns:a16="http://schemas.microsoft.com/office/drawing/2014/main" val="335230731"/>
                  </a:ext>
                </a:extLst>
              </a:tr>
              <a:tr h="446550">
                <a:tc>
                  <a:txBody>
                    <a:bodyPr/>
                    <a:lstStyle/>
                    <a:p>
                      <a:pPr algn="ctr"/>
                      <a:r>
                        <a:rPr lang="en-GB" dirty="0" smtClean="0"/>
                        <a:t>8</a:t>
                      </a:r>
                      <a:endParaRPr lang="en-GB" dirty="0"/>
                    </a:p>
                  </a:txBody>
                  <a:tcPr/>
                </a:tc>
                <a:tc>
                  <a:txBody>
                    <a:bodyPr/>
                    <a:lstStyle/>
                    <a:p>
                      <a:pPr algn="ctr"/>
                      <a:r>
                        <a:rPr lang="en-GB" dirty="0" smtClean="0"/>
                        <a:t>0</a:t>
                      </a:r>
                      <a:endParaRPr lang="en-GB" dirty="0"/>
                    </a:p>
                  </a:txBody>
                  <a:tcPr/>
                </a:tc>
                <a:tc>
                  <a:txBody>
                    <a:bodyPr/>
                    <a:lstStyle/>
                    <a:p>
                      <a:pPr algn="ctr"/>
                      <a:r>
                        <a:rPr lang="en-GB" dirty="0" smtClean="0"/>
                        <a:t>0</a:t>
                      </a:r>
                      <a:endParaRPr lang="en-GB" dirty="0"/>
                    </a:p>
                  </a:txBody>
                  <a:tcPr/>
                </a:tc>
                <a:tc>
                  <a:txBody>
                    <a:bodyPr/>
                    <a:lstStyle/>
                    <a:p>
                      <a:pPr algn="ctr"/>
                      <a:r>
                        <a:rPr lang="en-GB" dirty="0" smtClean="0"/>
                        <a:t>0.1</a:t>
                      </a:r>
                      <a:endParaRPr lang="en-GB" dirty="0"/>
                    </a:p>
                  </a:txBody>
                  <a:tcPr/>
                </a:tc>
                <a:tc>
                  <a:txBody>
                    <a:bodyPr/>
                    <a:lstStyle/>
                    <a:p>
                      <a:pPr algn="ctr"/>
                      <a:r>
                        <a:rPr lang="en-GB" dirty="0" smtClean="0"/>
                        <a:t>0.1</a:t>
                      </a:r>
                      <a:endParaRPr lang="en-GB" dirty="0"/>
                    </a:p>
                  </a:txBody>
                  <a:tcPr/>
                </a:tc>
                <a:extLst>
                  <a:ext uri="{0D108BD9-81ED-4DB2-BD59-A6C34878D82A}">
                    <a16:rowId xmlns:a16="http://schemas.microsoft.com/office/drawing/2014/main" val="401955158"/>
                  </a:ext>
                </a:extLst>
              </a:tr>
              <a:tr h="446550">
                <a:tc>
                  <a:txBody>
                    <a:bodyPr/>
                    <a:lstStyle/>
                    <a:p>
                      <a:pPr algn="ctr"/>
                      <a:r>
                        <a:rPr lang="en-GB" dirty="0" smtClean="0"/>
                        <a:t>9</a:t>
                      </a:r>
                      <a:endParaRPr lang="en-GB" dirty="0"/>
                    </a:p>
                  </a:txBody>
                  <a:tcPr/>
                </a:tc>
                <a:tc>
                  <a:txBody>
                    <a:bodyPr/>
                    <a:lstStyle/>
                    <a:p>
                      <a:pPr algn="ctr"/>
                      <a:r>
                        <a:rPr lang="en-GB" dirty="0" smtClean="0"/>
                        <a:t>0</a:t>
                      </a:r>
                      <a:endParaRPr lang="en-GB" dirty="0"/>
                    </a:p>
                  </a:txBody>
                  <a:tcPr/>
                </a:tc>
                <a:tc>
                  <a:txBody>
                    <a:bodyPr/>
                    <a:lstStyle/>
                    <a:p>
                      <a:pPr algn="ctr"/>
                      <a:r>
                        <a:rPr lang="en-GB" dirty="0" smtClean="0"/>
                        <a:t>0</a:t>
                      </a:r>
                      <a:endParaRPr lang="en-GB" dirty="0"/>
                    </a:p>
                  </a:txBody>
                  <a:tcPr/>
                </a:tc>
                <a:tc>
                  <a:txBody>
                    <a:bodyPr/>
                    <a:lstStyle/>
                    <a:p>
                      <a:pPr algn="ctr"/>
                      <a:r>
                        <a:rPr lang="en-GB" dirty="0" smtClean="0"/>
                        <a:t>0</a:t>
                      </a:r>
                      <a:endParaRPr lang="en-GB" dirty="0"/>
                    </a:p>
                  </a:txBody>
                  <a:tcPr/>
                </a:tc>
                <a:tc>
                  <a:txBody>
                    <a:bodyPr/>
                    <a:lstStyle/>
                    <a:p>
                      <a:pPr algn="ctr"/>
                      <a:r>
                        <a:rPr lang="en-GB" dirty="0" smtClean="0"/>
                        <a:t>0</a:t>
                      </a:r>
                      <a:endParaRPr lang="en-GB" dirty="0"/>
                    </a:p>
                  </a:txBody>
                  <a:tcPr/>
                </a:tc>
                <a:extLst>
                  <a:ext uri="{0D108BD9-81ED-4DB2-BD59-A6C34878D82A}">
                    <a16:rowId xmlns:a16="http://schemas.microsoft.com/office/drawing/2014/main" val="4273398681"/>
                  </a:ext>
                </a:extLst>
              </a:tr>
              <a:tr h="446550">
                <a:tc>
                  <a:txBody>
                    <a:bodyPr/>
                    <a:lstStyle/>
                    <a:p>
                      <a:pPr algn="ctr"/>
                      <a:r>
                        <a:rPr lang="en-GB" dirty="0" smtClean="0"/>
                        <a:t>10</a:t>
                      </a:r>
                      <a:endParaRPr lang="en-GB" dirty="0"/>
                    </a:p>
                  </a:txBody>
                  <a:tcPr/>
                </a:tc>
                <a:tc>
                  <a:txBody>
                    <a:bodyPr/>
                    <a:lstStyle/>
                    <a:p>
                      <a:pPr algn="ctr"/>
                      <a:r>
                        <a:rPr lang="en-GB" dirty="0" smtClean="0"/>
                        <a:t>0</a:t>
                      </a:r>
                      <a:endParaRPr lang="en-GB" dirty="0"/>
                    </a:p>
                  </a:txBody>
                  <a:tcPr/>
                </a:tc>
                <a:tc>
                  <a:txBody>
                    <a:bodyPr/>
                    <a:lstStyle/>
                    <a:p>
                      <a:pPr algn="ctr"/>
                      <a:r>
                        <a:rPr lang="en-GB" dirty="0" smtClean="0"/>
                        <a:t>0</a:t>
                      </a:r>
                      <a:endParaRPr lang="en-GB" dirty="0"/>
                    </a:p>
                  </a:txBody>
                  <a:tcPr/>
                </a:tc>
                <a:tc>
                  <a:txBody>
                    <a:bodyPr/>
                    <a:lstStyle/>
                    <a:p>
                      <a:pPr algn="ctr"/>
                      <a:r>
                        <a:rPr lang="en-GB" dirty="0" smtClean="0"/>
                        <a:t>0</a:t>
                      </a:r>
                      <a:endParaRPr lang="en-GB" dirty="0"/>
                    </a:p>
                  </a:txBody>
                  <a:tcPr/>
                </a:tc>
                <a:tc>
                  <a:txBody>
                    <a:bodyPr/>
                    <a:lstStyle/>
                    <a:p>
                      <a:pPr algn="ctr"/>
                      <a:r>
                        <a:rPr lang="en-GB" dirty="0" smtClean="0"/>
                        <a:t>0</a:t>
                      </a:r>
                      <a:endParaRPr lang="en-GB" dirty="0"/>
                    </a:p>
                  </a:txBody>
                  <a:tcPr/>
                </a:tc>
                <a:extLst>
                  <a:ext uri="{0D108BD9-81ED-4DB2-BD59-A6C34878D82A}">
                    <a16:rowId xmlns:a16="http://schemas.microsoft.com/office/drawing/2014/main" val="2773891180"/>
                  </a:ext>
                </a:extLst>
              </a:tr>
            </a:tbl>
          </a:graphicData>
        </a:graphic>
      </p:graphicFrame>
      <p:sp>
        <p:nvSpPr>
          <p:cNvPr id="6" name="TextBox 5"/>
          <p:cNvSpPr txBox="1"/>
          <p:nvPr/>
        </p:nvSpPr>
        <p:spPr>
          <a:xfrm>
            <a:off x="6888088" y="95161"/>
            <a:ext cx="5237331" cy="369332"/>
          </a:xfrm>
          <a:prstGeom prst="rect">
            <a:avLst/>
          </a:prstGeom>
          <a:noFill/>
        </p:spPr>
        <p:txBody>
          <a:bodyPr wrap="none" rtlCol="0">
            <a:spAutoFit/>
          </a:bodyPr>
          <a:lstStyle/>
          <a:p>
            <a:r>
              <a:rPr lang="en-GB" b="1" dirty="0" smtClean="0"/>
              <a:t>Single versus double – probability differences</a:t>
            </a:r>
            <a:endParaRPr lang="en-GB" b="1" dirty="0"/>
          </a:p>
        </p:txBody>
      </p:sp>
      <p:sp>
        <p:nvSpPr>
          <p:cNvPr id="7" name="TextBox 6"/>
          <p:cNvSpPr txBox="1"/>
          <p:nvPr/>
        </p:nvSpPr>
        <p:spPr>
          <a:xfrm>
            <a:off x="1775520" y="1321820"/>
            <a:ext cx="1234633" cy="523220"/>
          </a:xfrm>
          <a:prstGeom prst="rect">
            <a:avLst/>
          </a:prstGeom>
          <a:noFill/>
        </p:spPr>
        <p:txBody>
          <a:bodyPr wrap="none" rtlCol="0">
            <a:spAutoFit/>
          </a:bodyPr>
          <a:lstStyle/>
          <a:p>
            <a:r>
              <a:rPr lang="en-GB" sz="1400" dirty="0" smtClean="0"/>
              <a:t>Events = 819</a:t>
            </a:r>
          </a:p>
          <a:p>
            <a:r>
              <a:rPr lang="en-GB" sz="1400" dirty="0" smtClean="0"/>
              <a:t>Pairs = 6482</a:t>
            </a:r>
            <a:endParaRPr lang="en-GB" sz="1400" dirty="0"/>
          </a:p>
        </p:txBody>
      </p:sp>
      <p:sp>
        <p:nvSpPr>
          <p:cNvPr id="8" name="TextBox 7"/>
          <p:cNvSpPr txBox="1"/>
          <p:nvPr/>
        </p:nvSpPr>
        <p:spPr>
          <a:xfrm>
            <a:off x="4295800" y="1321820"/>
            <a:ext cx="1429687" cy="523220"/>
          </a:xfrm>
          <a:prstGeom prst="rect">
            <a:avLst/>
          </a:prstGeom>
          <a:noFill/>
        </p:spPr>
        <p:txBody>
          <a:bodyPr wrap="none" rtlCol="0">
            <a:spAutoFit/>
          </a:bodyPr>
          <a:lstStyle/>
          <a:p>
            <a:r>
              <a:rPr lang="en-GB" sz="1400" dirty="0" smtClean="0"/>
              <a:t>Events = 6,080</a:t>
            </a:r>
          </a:p>
          <a:p>
            <a:r>
              <a:rPr lang="en-GB" sz="1400" dirty="0" smtClean="0"/>
              <a:t>Pairs = 484,118</a:t>
            </a:r>
            <a:endParaRPr lang="en-GB" sz="1400" dirty="0"/>
          </a:p>
        </p:txBody>
      </p:sp>
      <p:sp>
        <p:nvSpPr>
          <p:cNvPr id="10" name="TextBox 9"/>
          <p:cNvSpPr txBox="1"/>
          <p:nvPr/>
        </p:nvSpPr>
        <p:spPr>
          <a:xfrm>
            <a:off x="1721017" y="4005064"/>
            <a:ext cx="1343638" cy="523220"/>
          </a:xfrm>
          <a:prstGeom prst="rect">
            <a:avLst/>
          </a:prstGeom>
          <a:noFill/>
        </p:spPr>
        <p:txBody>
          <a:bodyPr wrap="none" rtlCol="0">
            <a:spAutoFit/>
          </a:bodyPr>
          <a:lstStyle/>
          <a:p>
            <a:r>
              <a:rPr lang="en-GB" sz="1400" dirty="0" smtClean="0"/>
              <a:t>Events = 877</a:t>
            </a:r>
          </a:p>
          <a:p>
            <a:r>
              <a:rPr lang="en-GB" sz="1400" dirty="0" smtClean="0"/>
              <a:t>Pairs = 25,368</a:t>
            </a:r>
            <a:endParaRPr lang="en-GB" sz="1400" dirty="0"/>
          </a:p>
        </p:txBody>
      </p:sp>
      <p:sp>
        <p:nvSpPr>
          <p:cNvPr id="11" name="TextBox 10"/>
          <p:cNvSpPr txBox="1"/>
          <p:nvPr/>
        </p:nvSpPr>
        <p:spPr>
          <a:xfrm>
            <a:off x="4295800" y="4005064"/>
            <a:ext cx="1429687" cy="523220"/>
          </a:xfrm>
          <a:prstGeom prst="rect">
            <a:avLst/>
          </a:prstGeom>
          <a:noFill/>
        </p:spPr>
        <p:txBody>
          <a:bodyPr wrap="none" rtlCol="0">
            <a:spAutoFit/>
          </a:bodyPr>
          <a:lstStyle/>
          <a:p>
            <a:r>
              <a:rPr lang="en-GB" sz="1400" dirty="0" smtClean="0"/>
              <a:t>Events = 5,514</a:t>
            </a:r>
          </a:p>
          <a:p>
            <a:r>
              <a:rPr lang="en-GB" sz="1400" dirty="0" smtClean="0"/>
              <a:t>Pairs = 143,079</a:t>
            </a:r>
            <a:endParaRPr lang="en-GB" sz="1400" dirty="0"/>
          </a:p>
        </p:txBody>
      </p:sp>
      <p:sp>
        <p:nvSpPr>
          <p:cNvPr id="3" name="Slide Number Placeholder 2"/>
          <p:cNvSpPr>
            <a:spLocks noGrp="1"/>
          </p:cNvSpPr>
          <p:nvPr>
            <p:ph type="sldNum" sz="quarter" idx="4"/>
          </p:nvPr>
        </p:nvSpPr>
        <p:spPr/>
        <p:txBody>
          <a:bodyPr/>
          <a:lstStyle/>
          <a:p>
            <a:fld id="{6C7FE256-DBE3-41F8-9653-AAB46C5389DC}" type="slidenum">
              <a:rPr lang="en-GB" smtClean="0"/>
              <a:pPr/>
              <a:t>18</a:t>
            </a:fld>
            <a:endParaRPr lang="en-GB" dirty="0"/>
          </a:p>
        </p:txBody>
      </p:sp>
      <p:sp>
        <p:nvSpPr>
          <p:cNvPr id="13" name="Oval 12"/>
          <p:cNvSpPr/>
          <p:nvPr/>
        </p:nvSpPr>
        <p:spPr>
          <a:xfrm>
            <a:off x="717557" y="929859"/>
            <a:ext cx="936105" cy="1106758"/>
          </a:xfrm>
          <a:prstGeom prst="ellipse">
            <a:avLst/>
          </a:prstGeom>
          <a:solidFill>
            <a:srgbClr val="FFFF00">
              <a:alpha val="5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692036" y="1700808"/>
            <a:ext cx="1025617" cy="1440160"/>
          </a:xfrm>
          <a:prstGeom prst="ellipse">
            <a:avLst/>
          </a:prstGeom>
          <a:solidFill>
            <a:srgbClr val="FFFF00">
              <a:alpha val="5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217352" y="2640939"/>
            <a:ext cx="1210588" cy="369332"/>
          </a:xfrm>
          <a:prstGeom prst="rect">
            <a:avLst/>
          </a:prstGeom>
          <a:noFill/>
        </p:spPr>
        <p:txBody>
          <a:bodyPr wrap="none" rtlCol="0">
            <a:spAutoFit/>
          </a:bodyPr>
          <a:lstStyle/>
          <a:p>
            <a:r>
              <a:rPr lang="en-GB" b="1" dirty="0" smtClean="0"/>
              <a:t>Business</a:t>
            </a:r>
            <a:endParaRPr lang="en-GB" b="1" dirty="0"/>
          </a:p>
        </p:txBody>
      </p:sp>
      <p:sp>
        <p:nvSpPr>
          <p:cNvPr id="16" name="TextBox 15"/>
          <p:cNvSpPr txBox="1"/>
          <p:nvPr/>
        </p:nvSpPr>
        <p:spPr>
          <a:xfrm>
            <a:off x="3927125" y="2640939"/>
            <a:ext cx="1018227" cy="369332"/>
          </a:xfrm>
          <a:prstGeom prst="rect">
            <a:avLst/>
          </a:prstGeom>
          <a:noFill/>
        </p:spPr>
        <p:txBody>
          <a:bodyPr wrap="none" rtlCol="0">
            <a:spAutoFit/>
          </a:bodyPr>
          <a:lstStyle/>
          <a:p>
            <a:r>
              <a:rPr lang="en-GB" b="1" dirty="0" smtClean="0"/>
              <a:t>English</a:t>
            </a:r>
            <a:endParaRPr lang="en-GB" b="1" dirty="0"/>
          </a:p>
        </p:txBody>
      </p:sp>
      <p:sp>
        <p:nvSpPr>
          <p:cNvPr id="17" name="TextBox 16"/>
          <p:cNvSpPr txBox="1"/>
          <p:nvPr/>
        </p:nvSpPr>
        <p:spPr>
          <a:xfrm>
            <a:off x="1121172" y="5126124"/>
            <a:ext cx="1402948" cy="369332"/>
          </a:xfrm>
          <a:prstGeom prst="rect">
            <a:avLst/>
          </a:prstGeom>
          <a:noFill/>
        </p:spPr>
        <p:txBody>
          <a:bodyPr wrap="none" rtlCol="0">
            <a:spAutoFit/>
          </a:bodyPr>
          <a:lstStyle/>
          <a:p>
            <a:r>
              <a:rPr lang="en-GB" b="1" dirty="0" smtClean="0"/>
              <a:t>Geography</a:t>
            </a:r>
            <a:endParaRPr lang="en-GB" b="1" dirty="0"/>
          </a:p>
        </p:txBody>
      </p:sp>
      <p:sp>
        <p:nvSpPr>
          <p:cNvPr id="18" name="TextBox 17"/>
          <p:cNvSpPr txBox="1"/>
          <p:nvPr/>
        </p:nvSpPr>
        <p:spPr>
          <a:xfrm>
            <a:off x="3946360" y="5121448"/>
            <a:ext cx="979755" cy="369332"/>
          </a:xfrm>
          <a:prstGeom prst="rect">
            <a:avLst/>
          </a:prstGeom>
          <a:noFill/>
        </p:spPr>
        <p:txBody>
          <a:bodyPr wrap="none" rtlCol="0">
            <a:spAutoFit/>
          </a:bodyPr>
          <a:lstStyle/>
          <a:p>
            <a:r>
              <a:rPr lang="en-GB" b="1" dirty="0" smtClean="0"/>
              <a:t>History</a:t>
            </a:r>
            <a:endParaRPr lang="en-GB" b="1" dirty="0"/>
          </a:p>
        </p:txBody>
      </p:sp>
      <p:sp>
        <p:nvSpPr>
          <p:cNvPr id="19" name="Oval 18"/>
          <p:cNvSpPr/>
          <p:nvPr/>
        </p:nvSpPr>
        <p:spPr>
          <a:xfrm>
            <a:off x="3329863" y="3534792"/>
            <a:ext cx="936105" cy="1106758"/>
          </a:xfrm>
          <a:prstGeom prst="ellipse">
            <a:avLst/>
          </a:prstGeom>
          <a:solidFill>
            <a:srgbClr val="FFC000">
              <a:alpha val="5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0975041" y="1728866"/>
            <a:ext cx="1025617" cy="1440160"/>
          </a:xfrm>
          <a:prstGeom prst="ellipse">
            <a:avLst/>
          </a:prstGeom>
          <a:solidFill>
            <a:srgbClr val="FFC000">
              <a:alpha val="5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739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Double marking with adjudication simulations</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4"/>
          </p:nvPr>
        </p:nvSpPr>
        <p:spPr/>
        <p:txBody>
          <a:bodyPr/>
          <a:lstStyle/>
          <a:p>
            <a:fld id="{6C7FE256-DBE3-41F8-9653-AAB46C5389DC}" type="slidenum">
              <a:rPr lang="en-GB" smtClean="0"/>
              <a:pPr/>
              <a:t>19</a:t>
            </a:fld>
            <a:endParaRPr lang="en-GB" dirty="0"/>
          </a:p>
        </p:txBody>
      </p:sp>
    </p:spTree>
    <p:extLst>
      <p:ext uri="{BB962C8B-B14F-4D97-AF65-F5344CB8AC3E}">
        <p14:creationId xmlns:p14="http://schemas.microsoft.com/office/powerpoint/2010/main" val="3425004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of presentation</a:t>
            </a:r>
            <a:endParaRPr lang="en-GB" dirty="0"/>
          </a:p>
        </p:txBody>
      </p:sp>
      <p:sp>
        <p:nvSpPr>
          <p:cNvPr id="3" name="Content Placeholder 2"/>
          <p:cNvSpPr>
            <a:spLocks noGrp="1"/>
          </p:cNvSpPr>
          <p:nvPr>
            <p:ph idx="1"/>
          </p:nvPr>
        </p:nvSpPr>
        <p:spPr/>
        <p:txBody>
          <a:bodyPr/>
          <a:lstStyle/>
          <a:p>
            <a:r>
              <a:rPr lang="en-GB" dirty="0" smtClean="0"/>
              <a:t>Double marking intro – what is double marking?</a:t>
            </a:r>
          </a:p>
          <a:p>
            <a:r>
              <a:rPr lang="en-GB" dirty="0" smtClean="0"/>
              <a:t>Why double mark?</a:t>
            </a:r>
          </a:p>
          <a:p>
            <a:r>
              <a:rPr lang="en-GB" dirty="0" smtClean="0"/>
              <a:t>Research design</a:t>
            </a:r>
          </a:p>
          <a:p>
            <a:r>
              <a:rPr lang="en-GB" dirty="0" smtClean="0"/>
              <a:t>Hypothetical worked example</a:t>
            </a:r>
          </a:p>
          <a:p>
            <a:r>
              <a:rPr lang="en-GB" dirty="0" smtClean="0"/>
              <a:t>Data from study</a:t>
            </a:r>
          </a:p>
          <a:p>
            <a:pPr lvl="1"/>
            <a:r>
              <a:rPr lang="en-GB" dirty="0" smtClean="0"/>
              <a:t>Double marking</a:t>
            </a:r>
          </a:p>
          <a:p>
            <a:pPr lvl="1"/>
            <a:r>
              <a:rPr lang="en-GB" dirty="0" smtClean="0"/>
              <a:t>Double marking with adjudication</a:t>
            </a:r>
          </a:p>
          <a:p>
            <a:pPr lvl="1"/>
            <a:r>
              <a:rPr lang="en-GB" dirty="0" smtClean="0"/>
              <a:t>Component level double marking</a:t>
            </a:r>
          </a:p>
          <a:p>
            <a:r>
              <a:rPr lang="en-GB" dirty="0" smtClean="0"/>
              <a:t>Caveats</a:t>
            </a:r>
          </a:p>
          <a:p>
            <a:r>
              <a:rPr lang="en-GB" dirty="0" smtClean="0"/>
              <a:t>Operational considerations</a:t>
            </a:r>
          </a:p>
          <a:p>
            <a:r>
              <a:rPr lang="en-GB" dirty="0" smtClean="0"/>
              <a:t>Conclusions</a:t>
            </a:r>
          </a:p>
          <a:p>
            <a:endParaRPr lang="en-GB" dirty="0" smtClean="0"/>
          </a:p>
          <a:p>
            <a:endParaRPr lang="en-GB" dirty="0"/>
          </a:p>
        </p:txBody>
      </p:sp>
      <p:sp>
        <p:nvSpPr>
          <p:cNvPr id="4" name="Slide Number Placeholder 3"/>
          <p:cNvSpPr>
            <a:spLocks noGrp="1"/>
          </p:cNvSpPr>
          <p:nvPr>
            <p:ph type="sldNum" sz="quarter" idx="4"/>
          </p:nvPr>
        </p:nvSpPr>
        <p:spPr/>
        <p:txBody>
          <a:bodyPr/>
          <a:lstStyle/>
          <a:p>
            <a:fld id="{6C7FE256-DBE3-41F8-9653-AAB46C5389DC}" type="slidenum">
              <a:rPr lang="en-GB" smtClean="0"/>
              <a:pPr/>
              <a:t>2</a:t>
            </a:fld>
            <a:endParaRPr lang="en-GB" dirty="0"/>
          </a:p>
        </p:txBody>
      </p:sp>
    </p:spTree>
    <p:extLst>
      <p:ext uri="{BB962C8B-B14F-4D97-AF65-F5344CB8AC3E}">
        <p14:creationId xmlns:p14="http://schemas.microsoft.com/office/powerpoint/2010/main" val="360705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6" y="404818"/>
            <a:ext cx="11306342" cy="690434"/>
          </a:xfrm>
        </p:spPr>
        <p:txBody>
          <a:bodyPr/>
          <a:lstStyle/>
          <a:p>
            <a:r>
              <a:rPr lang="en-GB" dirty="0" smtClean="0"/>
              <a:t>double marking – version 2 – (helps when marks are far apart – “adjudication”)</a:t>
            </a:r>
            <a:endParaRPr lang="en-GB" dirty="0"/>
          </a:p>
        </p:txBody>
      </p:sp>
      <p:pic>
        <p:nvPicPr>
          <p:cNvPr id="4" name="Content Placeholder 3" descr="external image paper_01.p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622306" y="1268760"/>
            <a:ext cx="1391841" cy="1391841"/>
          </a:xfrm>
          <a:prstGeom prst="rect">
            <a:avLst/>
          </a:prstGeom>
        </p:spPr>
      </p:pic>
      <p:sp>
        <p:nvSpPr>
          <p:cNvPr id="5" name="Rectangle 4"/>
          <p:cNvSpPr/>
          <p:nvPr/>
        </p:nvSpPr>
        <p:spPr>
          <a:xfrm>
            <a:off x="618422" y="2931152"/>
            <a:ext cx="1361953" cy="217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Script/item</a:t>
            </a:r>
            <a:endParaRPr lang="en-GB" dirty="0"/>
          </a:p>
        </p:txBody>
      </p:sp>
      <p:pic>
        <p:nvPicPr>
          <p:cNvPr id="6" name="Content Placeholder 3" descr="external image paper_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2973977" y="1259400"/>
            <a:ext cx="1391841" cy="139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732568" y="2931148"/>
            <a:ext cx="1827867" cy="217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Marked independently by two examiners</a:t>
            </a:r>
            <a:r>
              <a:rPr lang="en-GB" dirty="0"/>
              <a:t> </a:t>
            </a:r>
            <a:r>
              <a:rPr lang="en-GB" dirty="0" smtClean="0"/>
              <a:t>– i.e. not aware of the other’s mark</a:t>
            </a:r>
            <a:endParaRPr lang="en-GB" dirty="0"/>
          </a:p>
        </p:txBody>
      </p:sp>
      <p:pic>
        <p:nvPicPr>
          <p:cNvPr id="8" name="Picture 7" descr="Research - Jean-François Sti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018" y="5013175"/>
            <a:ext cx="1625397" cy="1625397"/>
          </a:xfrm>
          <a:prstGeom prst="rect">
            <a:avLst/>
          </a:prstGeom>
        </p:spPr>
      </p:pic>
      <p:pic>
        <p:nvPicPr>
          <p:cNvPr id="9" name="Picture 8" descr="Research - Jean-François Sti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529" y="5013176"/>
            <a:ext cx="1625397" cy="1625397"/>
          </a:xfrm>
          <a:prstGeom prst="rect">
            <a:avLst/>
          </a:prstGeom>
        </p:spPr>
      </p:pic>
      <p:grpSp>
        <p:nvGrpSpPr>
          <p:cNvPr id="15" name="Group 14"/>
          <p:cNvGrpSpPr/>
          <p:nvPr/>
        </p:nvGrpSpPr>
        <p:grpSpPr>
          <a:xfrm>
            <a:off x="3480003" y="1593038"/>
            <a:ext cx="369914" cy="756327"/>
            <a:chOff x="3480003" y="1593038"/>
            <a:chExt cx="369914" cy="756327"/>
          </a:xfrm>
        </p:grpSpPr>
        <p:sp>
          <p:nvSpPr>
            <p:cNvPr id="10" name="Rectangle 9"/>
            <p:cNvSpPr/>
            <p:nvPr/>
          </p:nvSpPr>
          <p:spPr>
            <a:xfrm>
              <a:off x="3489877" y="1593038"/>
              <a:ext cx="360040" cy="288032"/>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9</a:t>
              </a:r>
              <a:endParaRPr lang="en-GB" dirty="0"/>
            </a:p>
          </p:txBody>
        </p:sp>
        <p:sp>
          <p:nvSpPr>
            <p:cNvPr id="11" name="Rectangle 10"/>
            <p:cNvSpPr/>
            <p:nvPr/>
          </p:nvSpPr>
          <p:spPr>
            <a:xfrm>
              <a:off x="3480003" y="2061333"/>
              <a:ext cx="360040" cy="288032"/>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6</a:t>
              </a:r>
              <a:endParaRPr lang="en-GB" dirty="0"/>
            </a:p>
          </p:txBody>
        </p:sp>
      </p:grpSp>
      <p:sp>
        <p:nvSpPr>
          <p:cNvPr id="12" name="Rectangle 11"/>
          <p:cNvSpPr/>
          <p:nvPr/>
        </p:nvSpPr>
        <p:spPr>
          <a:xfrm>
            <a:off x="5447928" y="2931152"/>
            <a:ext cx="1827867" cy="217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Item is distributed to a third marker who marks independently</a:t>
            </a:r>
            <a:endParaRPr lang="en-GB" dirty="0"/>
          </a:p>
        </p:txBody>
      </p:sp>
      <p:sp>
        <p:nvSpPr>
          <p:cNvPr id="13" name="Rectangle 12"/>
          <p:cNvSpPr/>
          <p:nvPr/>
        </p:nvSpPr>
        <p:spPr>
          <a:xfrm>
            <a:off x="8106355" y="2931151"/>
            <a:ext cx="1950085" cy="217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Take the average of the two closest marks and round up.</a:t>
            </a:r>
            <a:endParaRPr lang="en-GB" dirty="0"/>
          </a:p>
        </p:txBody>
      </p:sp>
      <p:pic>
        <p:nvPicPr>
          <p:cNvPr id="16" name="Content Placeholder 3" descr="external image paper_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5665940" y="1259401"/>
            <a:ext cx="1391841" cy="139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Content Placeholder 3" descr="external image paper_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8324367" y="1275515"/>
            <a:ext cx="1391841" cy="139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descr="Research - Jean-François Sti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835" y="5013172"/>
            <a:ext cx="1625397" cy="1625397"/>
          </a:xfrm>
          <a:prstGeom prst="rect">
            <a:avLst/>
          </a:prstGeom>
        </p:spPr>
      </p:pic>
      <p:pic>
        <p:nvPicPr>
          <p:cNvPr id="37" name="Picture 36" descr="Research - Jean-François Sti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7239" y="5013173"/>
            <a:ext cx="1625397" cy="1625397"/>
          </a:xfrm>
          <a:prstGeom prst="rect">
            <a:avLst/>
          </a:prstGeom>
        </p:spPr>
      </p:pic>
      <p:pic>
        <p:nvPicPr>
          <p:cNvPr id="38" name="Picture 37" descr="Research - Jean-François Sti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709" y="5013174"/>
            <a:ext cx="1625397" cy="1625397"/>
          </a:xfrm>
          <a:prstGeom prst="rect">
            <a:avLst/>
          </a:prstGeom>
        </p:spPr>
      </p:pic>
      <p:sp>
        <p:nvSpPr>
          <p:cNvPr id="29" name="Rectangle 28"/>
          <p:cNvSpPr/>
          <p:nvPr/>
        </p:nvSpPr>
        <p:spPr>
          <a:xfrm>
            <a:off x="6165073" y="1798919"/>
            <a:ext cx="360040" cy="288032"/>
          </a:xfrm>
          <a:prstGeom prst="rect">
            <a:avLst/>
          </a:prstGeom>
          <a:solidFill>
            <a:schemeClr val="tx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8</a:t>
            </a:r>
          </a:p>
        </p:txBody>
      </p:sp>
      <p:sp>
        <p:nvSpPr>
          <p:cNvPr id="30" name="Rectangle 29"/>
          <p:cNvSpPr/>
          <p:nvPr/>
        </p:nvSpPr>
        <p:spPr>
          <a:xfrm>
            <a:off x="8840267" y="1827419"/>
            <a:ext cx="360040" cy="288032"/>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9</a:t>
            </a:r>
          </a:p>
        </p:txBody>
      </p:sp>
      <p:pic>
        <p:nvPicPr>
          <p:cNvPr id="3" name="Picture 2" descr="File:Simple gold crown.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09250" y="4763990"/>
            <a:ext cx="692696" cy="692696"/>
          </a:xfrm>
          <a:prstGeom prst="rect">
            <a:avLst/>
          </a:prstGeom>
        </p:spPr>
      </p:pic>
      <p:sp>
        <p:nvSpPr>
          <p:cNvPr id="17" name="Up-Down Arrow 16"/>
          <p:cNvSpPr/>
          <p:nvPr/>
        </p:nvSpPr>
        <p:spPr>
          <a:xfrm rot="16612218">
            <a:off x="4879889" y="729037"/>
            <a:ext cx="239733" cy="2231975"/>
          </a:xfrm>
          <a:prstGeom prst="up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File:Simple gold crown.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27591" y="4835411"/>
            <a:ext cx="692696" cy="692696"/>
          </a:xfrm>
          <a:prstGeom prst="rect">
            <a:avLst/>
          </a:prstGeom>
        </p:spPr>
      </p:pic>
      <p:sp>
        <p:nvSpPr>
          <p:cNvPr id="18" name="Slide Number Placeholder 17"/>
          <p:cNvSpPr>
            <a:spLocks noGrp="1"/>
          </p:cNvSpPr>
          <p:nvPr>
            <p:ph type="sldNum" sz="quarter" idx="4"/>
          </p:nvPr>
        </p:nvSpPr>
        <p:spPr/>
        <p:txBody>
          <a:bodyPr/>
          <a:lstStyle/>
          <a:p>
            <a:fld id="{6C7FE256-DBE3-41F8-9653-AAB46C5389DC}" type="slidenum">
              <a:rPr lang="en-GB" smtClean="0"/>
              <a:pPr/>
              <a:t>20</a:t>
            </a:fld>
            <a:endParaRPr lang="en-GB" dirty="0"/>
          </a:p>
        </p:txBody>
      </p:sp>
      <p:sp>
        <p:nvSpPr>
          <p:cNvPr id="19" name="Flowchart: Connector 18"/>
          <p:cNvSpPr/>
          <p:nvPr/>
        </p:nvSpPr>
        <p:spPr>
          <a:xfrm>
            <a:off x="6114765" y="5560381"/>
            <a:ext cx="66721" cy="7142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a:off x="6374745" y="5562169"/>
            <a:ext cx="66721" cy="7142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a:off x="9558996" y="5562172"/>
            <a:ext cx="66721" cy="7142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Connector 30"/>
          <p:cNvSpPr/>
          <p:nvPr/>
        </p:nvSpPr>
        <p:spPr>
          <a:xfrm>
            <a:off x="9817184" y="5562169"/>
            <a:ext cx="66721" cy="7142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623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63200"/>
            <a:ext cx="7112670" cy="5690136"/>
          </a:xfrm>
        </p:spPr>
      </p:pic>
      <p:sp>
        <p:nvSpPr>
          <p:cNvPr id="2" name="Title 1"/>
          <p:cNvSpPr>
            <a:spLocks noGrp="1"/>
          </p:cNvSpPr>
          <p:nvPr>
            <p:ph type="title"/>
          </p:nvPr>
        </p:nvSpPr>
        <p:spPr>
          <a:xfrm>
            <a:off x="407368" y="188524"/>
            <a:ext cx="11522366" cy="574675"/>
          </a:xfrm>
        </p:spPr>
        <p:txBody>
          <a:bodyPr/>
          <a:lstStyle/>
          <a:p>
            <a:r>
              <a:rPr lang="en-GB" dirty="0" smtClean="0"/>
              <a:t>Double marking with adjudication -  proximity to definitive mark - 16 mark items</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850283069"/>
              </p:ext>
            </p:extLst>
          </p:nvPr>
        </p:nvGraphicFramePr>
        <p:xfrm>
          <a:off x="7104112" y="1424359"/>
          <a:ext cx="5040560" cy="4719320"/>
        </p:xfrm>
        <a:graphic>
          <a:graphicData uri="http://schemas.openxmlformats.org/drawingml/2006/table">
            <a:tbl>
              <a:tblPr firstRow="1" bandRow="1">
                <a:tableStyleId>{93296810-A885-4BE3-A3E7-6D5BEEA58F35}</a:tableStyleId>
              </a:tblPr>
              <a:tblGrid>
                <a:gridCol w="1008112">
                  <a:extLst>
                    <a:ext uri="{9D8B030D-6E8A-4147-A177-3AD203B41FA5}">
                      <a16:colId xmlns:a16="http://schemas.microsoft.com/office/drawing/2014/main" val="3852679905"/>
                    </a:ext>
                  </a:extLst>
                </a:gridCol>
                <a:gridCol w="1008112">
                  <a:extLst>
                    <a:ext uri="{9D8B030D-6E8A-4147-A177-3AD203B41FA5}">
                      <a16:colId xmlns:a16="http://schemas.microsoft.com/office/drawing/2014/main" val="3183154324"/>
                    </a:ext>
                  </a:extLst>
                </a:gridCol>
                <a:gridCol w="1008112">
                  <a:extLst>
                    <a:ext uri="{9D8B030D-6E8A-4147-A177-3AD203B41FA5}">
                      <a16:colId xmlns:a16="http://schemas.microsoft.com/office/drawing/2014/main" val="3074198079"/>
                    </a:ext>
                  </a:extLst>
                </a:gridCol>
                <a:gridCol w="1008112">
                  <a:extLst>
                    <a:ext uri="{9D8B030D-6E8A-4147-A177-3AD203B41FA5}">
                      <a16:colId xmlns:a16="http://schemas.microsoft.com/office/drawing/2014/main" val="1791772683"/>
                    </a:ext>
                  </a:extLst>
                </a:gridCol>
                <a:gridCol w="1008112">
                  <a:extLst>
                    <a:ext uri="{9D8B030D-6E8A-4147-A177-3AD203B41FA5}">
                      <a16:colId xmlns:a16="http://schemas.microsoft.com/office/drawing/2014/main" val="410000560"/>
                    </a:ext>
                  </a:extLst>
                </a:gridCol>
              </a:tblGrid>
              <a:tr h="370840">
                <a:tc>
                  <a:txBody>
                    <a:bodyPr/>
                    <a:lstStyle/>
                    <a:p>
                      <a:pPr algn="ctr"/>
                      <a:r>
                        <a:rPr lang="en-GB" sz="1200" dirty="0" smtClean="0"/>
                        <a:t>Absolute mark difference</a:t>
                      </a:r>
                      <a:endParaRPr lang="en-GB" sz="1200" dirty="0"/>
                    </a:p>
                  </a:txBody>
                  <a:tcPr/>
                </a:tc>
                <a:tc>
                  <a:txBody>
                    <a:bodyPr/>
                    <a:lstStyle/>
                    <a:p>
                      <a:pPr algn="ctr"/>
                      <a:r>
                        <a:rPr lang="en-GB" sz="1200" dirty="0" smtClean="0"/>
                        <a:t>Business</a:t>
                      </a:r>
                      <a:endParaRPr lang="en-GB" sz="1200" dirty="0"/>
                    </a:p>
                  </a:txBody>
                  <a:tcPr/>
                </a:tc>
                <a:tc>
                  <a:txBody>
                    <a:bodyPr/>
                    <a:lstStyle/>
                    <a:p>
                      <a:pPr algn="ctr"/>
                      <a:r>
                        <a:rPr lang="en-GB" sz="1200" dirty="0" smtClean="0"/>
                        <a:t>English</a:t>
                      </a:r>
                      <a:endParaRPr lang="en-GB" sz="1200" dirty="0"/>
                    </a:p>
                  </a:txBody>
                  <a:tcPr/>
                </a:tc>
                <a:tc>
                  <a:txBody>
                    <a:bodyPr/>
                    <a:lstStyle/>
                    <a:p>
                      <a:pPr algn="ctr"/>
                      <a:r>
                        <a:rPr lang="en-GB" sz="1200" dirty="0" smtClean="0"/>
                        <a:t>Geography</a:t>
                      </a:r>
                      <a:endParaRPr lang="en-GB" sz="1200" dirty="0"/>
                    </a:p>
                  </a:txBody>
                  <a:tcPr/>
                </a:tc>
                <a:tc>
                  <a:txBody>
                    <a:bodyPr/>
                    <a:lstStyle/>
                    <a:p>
                      <a:pPr algn="ctr"/>
                      <a:r>
                        <a:rPr lang="en-GB" sz="1200" dirty="0" smtClean="0"/>
                        <a:t>History</a:t>
                      </a:r>
                      <a:endParaRPr lang="en-GB" sz="1200" dirty="0"/>
                    </a:p>
                  </a:txBody>
                  <a:tcPr/>
                </a:tc>
                <a:extLst>
                  <a:ext uri="{0D108BD9-81ED-4DB2-BD59-A6C34878D82A}">
                    <a16:rowId xmlns:a16="http://schemas.microsoft.com/office/drawing/2014/main" val="4182942682"/>
                  </a:ext>
                </a:extLst>
              </a:tr>
              <a:tr h="370840">
                <a:tc>
                  <a:txBody>
                    <a:bodyPr/>
                    <a:lstStyle/>
                    <a:p>
                      <a:pPr algn="ctr"/>
                      <a:r>
                        <a:rPr lang="en-GB" dirty="0" smtClean="0"/>
                        <a:t>0</a:t>
                      </a:r>
                      <a:endParaRPr lang="en-GB" dirty="0"/>
                    </a:p>
                  </a:txBody>
                  <a:tcPr/>
                </a:tc>
                <a:tc>
                  <a:txBody>
                    <a:bodyPr/>
                    <a:lstStyle/>
                    <a:p>
                      <a:pPr algn="ctr"/>
                      <a:r>
                        <a:rPr lang="en-GB" dirty="0" smtClean="0"/>
                        <a:t>4.1</a:t>
                      </a:r>
                      <a:endParaRPr lang="en-GB" dirty="0"/>
                    </a:p>
                  </a:txBody>
                  <a:tcPr/>
                </a:tc>
                <a:tc>
                  <a:txBody>
                    <a:bodyPr/>
                    <a:lstStyle/>
                    <a:p>
                      <a:pPr algn="ctr"/>
                      <a:r>
                        <a:rPr lang="en-GB" dirty="0" smtClean="0"/>
                        <a:t>-2.04</a:t>
                      </a:r>
                      <a:endParaRPr lang="en-GB" dirty="0"/>
                    </a:p>
                  </a:txBody>
                  <a:tcPr/>
                </a:tc>
                <a:tc>
                  <a:txBody>
                    <a:bodyPr/>
                    <a:lstStyle/>
                    <a:p>
                      <a:pPr algn="ctr"/>
                      <a:r>
                        <a:rPr lang="en-GB" dirty="0" smtClean="0"/>
                        <a:t>2.9</a:t>
                      </a:r>
                      <a:endParaRPr lang="en-GB" dirty="0"/>
                    </a:p>
                  </a:txBody>
                  <a:tcPr/>
                </a:tc>
                <a:tc>
                  <a:txBody>
                    <a:bodyPr/>
                    <a:lstStyle/>
                    <a:p>
                      <a:pPr algn="ctr"/>
                      <a:r>
                        <a:rPr lang="en-GB" dirty="0" smtClean="0"/>
                        <a:t>1.9</a:t>
                      </a:r>
                      <a:endParaRPr lang="en-GB" dirty="0"/>
                    </a:p>
                  </a:txBody>
                  <a:tcPr/>
                </a:tc>
                <a:extLst>
                  <a:ext uri="{0D108BD9-81ED-4DB2-BD59-A6C34878D82A}">
                    <a16:rowId xmlns:a16="http://schemas.microsoft.com/office/drawing/2014/main" val="3628968900"/>
                  </a:ext>
                </a:extLst>
              </a:tr>
              <a:tr h="370840">
                <a:tc>
                  <a:txBody>
                    <a:bodyPr/>
                    <a:lstStyle/>
                    <a:p>
                      <a:pPr algn="ctr"/>
                      <a:r>
                        <a:rPr lang="en-GB" dirty="0" smtClean="0"/>
                        <a:t>1</a:t>
                      </a:r>
                      <a:endParaRPr lang="en-GB" dirty="0"/>
                    </a:p>
                  </a:txBody>
                  <a:tcPr/>
                </a:tc>
                <a:tc>
                  <a:txBody>
                    <a:bodyPr/>
                    <a:lstStyle/>
                    <a:p>
                      <a:pPr algn="ctr"/>
                      <a:r>
                        <a:rPr lang="en-GB" dirty="0" smtClean="0"/>
                        <a:t>9.4</a:t>
                      </a:r>
                      <a:endParaRPr lang="en-GB" dirty="0"/>
                    </a:p>
                  </a:txBody>
                  <a:tcPr/>
                </a:tc>
                <a:tc>
                  <a:txBody>
                    <a:bodyPr/>
                    <a:lstStyle/>
                    <a:p>
                      <a:pPr algn="ctr"/>
                      <a:r>
                        <a:rPr lang="en-GB" dirty="0" smtClean="0"/>
                        <a:t>1.0</a:t>
                      </a:r>
                      <a:endParaRPr lang="en-GB" dirty="0"/>
                    </a:p>
                  </a:txBody>
                  <a:tcPr/>
                </a:tc>
                <a:tc>
                  <a:txBody>
                    <a:bodyPr/>
                    <a:lstStyle/>
                    <a:p>
                      <a:pPr algn="ctr"/>
                      <a:r>
                        <a:rPr lang="en-GB" dirty="0" smtClean="0"/>
                        <a:t>12.3</a:t>
                      </a:r>
                      <a:endParaRPr lang="en-GB" dirty="0"/>
                    </a:p>
                  </a:txBody>
                  <a:tcPr/>
                </a:tc>
                <a:tc>
                  <a:txBody>
                    <a:bodyPr/>
                    <a:lstStyle/>
                    <a:p>
                      <a:pPr algn="ctr"/>
                      <a:r>
                        <a:rPr lang="en-GB" dirty="0" smtClean="0"/>
                        <a:t>9.6</a:t>
                      </a:r>
                      <a:endParaRPr lang="en-GB" dirty="0"/>
                    </a:p>
                  </a:txBody>
                  <a:tcPr/>
                </a:tc>
                <a:extLst>
                  <a:ext uri="{0D108BD9-81ED-4DB2-BD59-A6C34878D82A}">
                    <a16:rowId xmlns:a16="http://schemas.microsoft.com/office/drawing/2014/main" val="221177009"/>
                  </a:ext>
                </a:extLst>
              </a:tr>
              <a:tr h="370840">
                <a:tc>
                  <a:txBody>
                    <a:bodyPr/>
                    <a:lstStyle/>
                    <a:p>
                      <a:pPr algn="ctr"/>
                      <a:r>
                        <a:rPr lang="en-GB" dirty="0" smtClean="0"/>
                        <a:t>2</a:t>
                      </a:r>
                      <a:endParaRPr lang="en-GB" dirty="0"/>
                    </a:p>
                  </a:txBody>
                  <a:tcPr/>
                </a:tc>
                <a:tc>
                  <a:txBody>
                    <a:bodyPr/>
                    <a:lstStyle/>
                    <a:p>
                      <a:pPr algn="ctr"/>
                      <a:r>
                        <a:rPr lang="en-GB" dirty="0" smtClean="0"/>
                        <a:t>16.5</a:t>
                      </a:r>
                      <a:endParaRPr lang="en-GB" dirty="0"/>
                    </a:p>
                  </a:txBody>
                  <a:tcPr/>
                </a:tc>
                <a:tc>
                  <a:txBody>
                    <a:bodyPr/>
                    <a:lstStyle/>
                    <a:p>
                      <a:pPr algn="ctr"/>
                      <a:r>
                        <a:rPr lang="en-GB" dirty="0" smtClean="0"/>
                        <a:t>7.7</a:t>
                      </a:r>
                      <a:endParaRPr lang="en-GB" dirty="0"/>
                    </a:p>
                  </a:txBody>
                  <a:tcPr/>
                </a:tc>
                <a:tc>
                  <a:txBody>
                    <a:bodyPr/>
                    <a:lstStyle/>
                    <a:p>
                      <a:pPr algn="ctr"/>
                      <a:r>
                        <a:rPr lang="en-GB" dirty="0" smtClean="0"/>
                        <a:t>20.2</a:t>
                      </a:r>
                      <a:endParaRPr lang="en-GB" dirty="0"/>
                    </a:p>
                  </a:txBody>
                  <a:tcPr/>
                </a:tc>
                <a:tc>
                  <a:txBody>
                    <a:bodyPr/>
                    <a:lstStyle/>
                    <a:p>
                      <a:pPr algn="ctr"/>
                      <a:r>
                        <a:rPr lang="en-GB" dirty="0" smtClean="0"/>
                        <a:t>17.9</a:t>
                      </a:r>
                      <a:endParaRPr lang="en-GB" dirty="0"/>
                    </a:p>
                  </a:txBody>
                  <a:tcPr/>
                </a:tc>
                <a:extLst>
                  <a:ext uri="{0D108BD9-81ED-4DB2-BD59-A6C34878D82A}">
                    <a16:rowId xmlns:a16="http://schemas.microsoft.com/office/drawing/2014/main" val="372376356"/>
                  </a:ext>
                </a:extLst>
              </a:tr>
              <a:tr h="370840">
                <a:tc>
                  <a:txBody>
                    <a:bodyPr/>
                    <a:lstStyle/>
                    <a:p>
                      <a:pPr algn="ctr"/>
                      <a:r>
                        <a:rPr lang="en-GB" dirty="0" smtClean="0"/>
                        <a:t>3</a:t>
                      </a:r>
                      <a:endParaRPr lang="en-GB" dirty="0"/>
                    </a:p>
                  </a:txBody>
                  <a:tcPr/>
                </a:tc>
                <a:tc>
                  <a:txBody>
                    <a:bodyPr/>
                    <a:lstStyle/>
                    <a:p>
                      <a:pPr algn="ctr"/>
                      <a:r>
                        <a:rPr lang="en-GB" dirty="0" smtClean="0"/>
                        <a:t>8.1</a:t>
                      </a:r>
                      <a:endParaRPr lang="en-GB" dirty="0"/>
                    </a:p>
                  </a:txBody>
                  <a:tcPr/>
                </a:tc>
                <a:tc>
                  <a:txBody>
                    <a:bodyPr/>
                    <a:lstStyle/>
                    <a:p>
                      <a:pPr algn="ctr"/>
                      <a:r>
                        <a:rPr lang="en-GB" dirty="0" smtClean="0"/>
                        <a:t>2.0</a:t>
                      </a:r>
                      <a:endParaRPr lang="en-GB" dirty="0"/>
                    </a:p>
                  </a:txBody>
                  <a:tcPr/>
                </a:tc>
                <a:tc>
                  <a:txBody>
                    <a:bodyPr/>
                    <a:lstStyle/>
                    <a:p>
                      <a:pPr algn="ctr"/>
                      <a:r>
                        <a:rPr lang="en-GB" dirty="0" smtClean="0"/>
                        <a:t>9.6</a:t>
                      </a:r>
                      <a:endParaRPr lang="en-GB" dirty="0"/>
                    </a:p>
                  </a:txBody>
                  <a:tcPr/>
                </a:tc>
                <a:tc>
                  <a:txBody>
                    <a:bodyPr/>
                    <a:lstStyle/>
                    <a:p>
                      <a:pPr algn="ctr"/>
                      <a:r>
                        <a:rPr lang="en-GB" dirty="0" smtClean="0"/>
                        <a:t>9.6</a:t>
                      </a:r>
                      <a:endParaRPr lang="en-GB" dirty="0"/>
                    </a:p>
                  </a:txBody>
                  <a:tcPr/>
                </a:tc>
                <a:extLst>
                  <a:ext uri="{0D108BD9-81ED-4DB2-BD59-A6C34878D82A}">
                    <a16:rowId xmlns:a16="http://schemas.microsoft.com/office/drawing/2014/main" val="2227925800"/>
                  </a:ext>
                </a:extLst>
              </a:tr>
              <a:tr h="370840">
                <a:tc>
                  <a:txBody>
                    <a:bodyPr/>
                    <a:lstStyle/>
                    <a:p>
                      <a:pPr algn="ctr"/>
                      <a:r>
                        <a:rPr lang="en-GB" dirty="0" smtClean="0"/>
                        <a:t>4</a:t>
                      </a:r>
                      <a:endParaRPr lang="en-GB" dirty="0"/>
                    </a:p>
                  </a:txBody>
                  <a:tcPr/>
                </a:tc>
                <a:tc>
                  <a:txBody>
                    <a:bodyPr/>
                    <a:lstStyle/>
                    <a:p>
                      <a:pPr algn="ctr"/>
                      <a:r>
                        <a:rPr lang="en-GB" dirty="0" smtClean="0"/>
                        <a:t>4.1</a:t>
                      </a:r>
                      <a:endParaRPr lang="en-GB" dirty="0"/>
                    </a:p>
                  </a:txBody>
                  <a:tcPr/>
                </a:tc>
                <a:tc>
                  <a:txBody>
                    <a:bodyPr/>
                    <a:lstStyle/>
                    <a:p>
                      <a:pPr algn="ctr"/>
                      <a:r>
                        <a:rPr lang="en-GB" dirty="0" smtClean="0"/>
                        <a:t>0.5</a:t>
                      </a:r>
                      <a:endParaRPr lang="en-GB" dirty="0"/>
                    </a:p>
                  </a:txBody>
                  <a:tcPr/>
                </a:tc>
                <a:tc>
                  <a:txBody>
                    <a:bodyPr/>
                    <a:lstStyle/>
                    <a:p>
                      <a:pPr algn="ctr"/>
                      <a:r>
                        <a:rPr lang="en-GB" dirty="0" smtClean="0"/>
                        <a:t>4.6</a:t>
                      </a:r>
                      <a:endParaRPr lang="en-GB" dirty="0"/>
                    </a:p>
                  </a:txBody>
                  <a:tcPr/>
                </a:tc>
                <a:tc>
                  <a:txBody>
                    <a:bodyPr/>
                    <a:lstStyle/>
                    <a:p>
                      <a:pPr algn="ctr"/>
                      <a:r>
                        <a:rPr lang="en-GB" dirty="0" smtClean="0"/>
                        <a:t>5.5</a:t>
                      </a:r>
                      <a:endParaRPr lang="en-GB" dirty="0"/>
                    </a:p>
                  </a:txBody>
                  <a:tcPr/>
                </a:tc>
                <a:extLst>
                  <a:ext uri="{0D108BD9-81ED-4DB2-BD59-A6C34878D82A}">
                    <a16:rowId xmlns:a16="http://schemas.microsoft.com/office/drawing/2014/main" val="1869670774"/>
                  </a:ext>
                </a:extLst>
              </a:tr>
              <a:tr h="370840">
                <a:tc>
                  <a:txBody>
                    <a:bodyPr/>
                    <a:lstStyle/>
                    <a:p>
                      <a:pPr algn="ctr"/>
                      <a:r>
                        <a:rPr lang="en-GB" dirty="0" smtClean="0"/>
                        <a:t>5</a:t>
                      </a:r>
                      <a:endParaRPr lang="en-GB" dirty="0"/>
                    </a:p>
                  </a:txBody>
                  <a:tcPr/>
                </a:tc>
                <a:tc>
                  <a:txBody>
                    <a:bodyPr/>
                    <a:lstStyle/>
                    <a:p>
                      <a:pPr algn="ctr"/>
                      <a:r>
                        <a:rPr lang="en-GB" dirty="0" smtClean="0"/>
                        <a:t>2.2</a:t>
                      </a:r>
                      <a:endParaRPr lang="en-GB" dirty="0"/>
                    </a:p>
                  </a:txBody>
                  <a:tcPr/>
                </a:tc>
                <a:tc>
                  <a:txBody>
                    <a:bodyPr/>
                    <a:lstStyle/>
                    <a:p>
                      <a:pPr algn="ctr"/>
                      <a:r>
                        <a:rPr lang="en-GB" dirty="0" smtClean="0"/>
                        <a:t>0</a:t>
                      </a:r>
                      <a:endParaRPr lang="en-GB" dirty="0"/>
                    </a:p>
                  </a:txBody>
                  <a:tcPr/>
                </a:tc>
                <a:tc>
                  <a:txBody>
                    <a:bodyPr/>
                    <a:lstStyle/>
                    <a:p>
                      <a:pPr algn="ctr"/>
                      <a:r>
                        <a:rPr lang="en-GB" dirty="0" smtClean="0"/>
                        <a:t>1.4</a:t>
                      </a:r>
                      <a:endParaRPr lang="en-GB" dirty="0"/>
                    </a:p>
                  </a:txBody>
                  <a:tcPr/>
                </a:tc>
                <a:tc>
                  <a:txBody>
                    <a:bodyPr/>
                    <a:lstStyle/>
                    <a:p>
                      <a:pPr algn="ctr"/>
                      <a:r>
                        <a:rPr lang="en-GB" dirty="0" smtClean="0"/>
                        <a:t>3.1</a:t>
                      </a:r>
                      <a:endParaRPr lang="en-GB" dirty="0"/>
                    </a:p>
                  </a:txBody>
                  <a:tcPr/>
                </a:tc>
                <a:extLst>
                  <a:ext uri="{0D108BD9-81ED-4DB2-BD59-A6C34878D82A}">
                    <a16:rowId xmlns:a16="http://schemas.microsoft.com/office/drawing/2014/main" val="2143797433"/>
                  </a:ext>
                </a:extLst>
              </a:tr>
              <a:tr h="370840">
                <a:tc>
                  <a:txBody>
                    <a:bodyPr/>
                    <a:lstStyle/>
                    <a:p>
                      <a:pPr algn="ctr"/>
                      <a:r>
                        <a:rPr lang="en-GB" dirty="0" smtClean="0"/>
                        <a:t>6</a:t>
                      </a:r>
                      <a:endParaRPr lang="en-GB" dirty="0"/>
                    </a:p>
                  </a:txBody>
                  <a:tcPr/>
                </a:tc>
                <a:tc>
                  <a:txBody>
                    <a:bodyPr/>
                    <a:lstStyle/>
                    <a:p>
                      <a:pPr algn="ctr"/>
                      <a:r>
                        <a:rPr lang="en-GB" dirty="0" smtClean="0"/>
                        <a:t>2.2</a:t>
                      </a:r>
                      <a:endParaRPr lang="en-GB" dirty="0"/>
                    </a:p>
                  </a:txBody>
                  <a:tcPr/>
                </a:tc>
                <a:tc>
                  <a:txBody>
                    <a:bodyPr/>
                    <a:lstStyle/>
                    <a:p>
                      <a:pPr algn="ctr"/>
                      <a:r>
                        <a:rPr lang="en-GB" dirty="0" smtClean="0"/>
                        <a:t>0</a:t>
                      </a:r>
                      <a:endParaRPr lang="en-GB" dirty="0"/>
                    </a:p>
                  </a:txBody>
                  <a:tcPr/>
                </a:tc>
                <a:tc>
                  <a:txBody>
                    <a:bodyPr/>
                    <a:lstStyle/>
                    <a:p>
                      <a:pPr algn="ctr"/>
                      <a:r>
                        <a:rPr lang="en-GB" dirty="0" smtClean="0"/>
                        <a:t>0.8</a:t>
                      </a:r>
                      <a:endParaRPr lang="en-GB" dirty="0"/>
                    </a:p>
                  </a:txBody>
                  <a:tcPr/>
                </a:tc>
                <a:tc>
                  <a:txBody>
                    <a:bodyPr/>
                    <a:lstStyle/>
                    <a:p>
                      <a:pPr algn="ctr"/>
                      <a:r>
                        <a:rPr lang="en-GB" dirty="0" smtClean="0"/>
                        <a:t>1.3</a:t>
                      </a:r>
                      <a:endParaRPr lang="en-GB" dirty="0"/>
                    </a:p>
                  </a:txBody>
                  <a:tcPr/>
                </a:tc>
                <a:extLst>
                  <a:ext uri="{0D108BD9-81ED-4DB2-BD59-A6C34878D82A}">
                    <a16:rowId xmlns:a16="http://schemas.microsoft.com/office/drawing/2014/main" val="2817615146"/>
                  </a:ext>
                </a:extLst>
              </a:tr>
              <a:tr h="370840">
                <a:tc>
                  <a:txBody>
                    <a:bodyPr/>
                    <a:lstStyle/>
                    <a:p>
                      <a:pPr algn="ctr"/>
                      <a:r>
                        <a:rPr lang="en-GB" dirty="0" smtClean="0"/>
                        <a:t>7</a:t>
                      </a:r>
                      <a:endParaRPr lang="en-GB" dirty="0"/>
                    </a:p>
                  </a:txBody>
                  <a:tcPr/>
                </a:tc>
                <a:tc>
                  <a:txBody>
                    <a:bodyPr/>
                    <a:lstStyle/>
                    <a:p>
                      <a:pPr algn="ctr"/>
                      <a:r>
                        <a:rPr lang="en-GB" dirty="0" smtClean="0"/>
                        <a:t>1.0</a:t>
                      </a:r>
                    </a:p>
                  </a:txBody>
                  <a:tcPr/>
                </a:tc>
                <a:tc>
                  <a:txBody>
                    <a:bodyPr/>
                    <a:lstStyle/>
                    <a:p>
                      <a:pPr algn="ctr"/>
                      <a:r>
                        <a:rPr lang="en-GB" dirty="0" smtClean="0"/>
                        <a:t>0</a:t>
                      </a:r>
                      <a:endParaRPr lang="en-GB" dirty="0"/>
                    </a:p>
                  </a:txBody>
                  <a:tcPr/>
                </a:tc>
                <a:tc>
                  <a:txBody>
                    <a:bodyPr/>
                    <a:lstStyle/>
                    <a:p>
                      <a:pPr algn="ctr"/>
                      <a:r>
                        <a:rPr lang="en-GB" dirty="0" smtClean="0"/>
                        <a:t>0.1</a:t>
                      </a:r>
                      <a:endParaRPr lang="en-GB" dirty="0"/>
                    </a:p>
                  </a:txBody>
                  <a:tcPr/>
                </a:tc>
                <a:tc>
                  <a:txBody>
                    <a:bodyPr/>
                    <a:lstStyle/>
                    <a:p>
                      <a:pPr algn="ctr"/>
                      <a:r>
                        <a:rPr lang="en-GB" dirty="0" smtClean="0"/>
                        <a:t>0.8</a:t>
                      </a:r>
                      <a:endParaRPr lang="en-GB" dirty="0"/>
                    </a:p>
                  </a:txBody>
                  <a:tcPr/>
                </a:tc>
                <a:extLst>
                  <a:ext uri="{0D108BD9-81ED-4DB2-BD59-A6C34878D82A}">
                    <a16:rowId xmlns:a16="http://schemas.microsoft.com/office/drawing/2014/main" val="335230731"/>
                  </a:ext>
                </a:extLst>
              </a:tr>
              <a:tr h="370840">
                <a:tc>
                  <a:txBody>
                    <a:bodyPr/>
                    <a:lstStyle/>
                    <a:p>
                      <a:pPr algn="ctr"/>
                      <a:r>
                        <a:rPr lang="en-GB" dirty="0" smtClean="0"/>
                        <a:t>8</a:t>
                      </a:r>
                      <a:endParaRPr lang="en-GB" dirty="0"/>
                    </a:p>
                  </a:txBody>
                  <a:tcPr/>
                </a:tc>
                <a:tc>
                  <a:txBody>
                    <a:bodyPr/>
                    <a:lstStyle/>
                    <a:p>
                      <a:pPr algn="ctr"/>
                      <a:r>
                        <a:rPr lang="en-GB" dirty="0" smtClean="0"/>
                        <a:t>0.4</a:t>
                      </a:r>
                      <a:endParaRPr lang="en-GB" dirty="0"/>
                    </a:p>
                  </a:txBody>
                  <a:tcPr/>
                </a:tc>
                <a:tc>
                  <a:txBody>
                    <a:bodyPr/>
                    <a:lstStyle/>
                    <a:p>
                      <a:pPr algn="ctr"/>
                      <a:r>
                        <a:rPr lang="en-GB" dirty="0" smtClean="0"/>
                        <a:t>0</a:t>
                      </a:r>
                      <a:endParaRPr lang="en-GB" dirty="0"/>
                    </a:p>
                  </a:txBody>
                  <a:tcPr/>
                </a:tc>
                <a:tc>
                  <a:txBody>
                    <a:bodyPr/>
                    <a:lstStyle/>
                    <a:p>
                      <a:pPr algn="ctr"/>
                      <a:r>
                        <a:rPr lang="en-GB" dirty="0" smtClean="0"/>
                        <a:t>0</a:t>
                      </a:r>
                      <a:endParaRPr lang="en-GB" dirty="0"/>
                    </a:p>
                  </a:txBody>
                  <a:tcPr/>
                </a:tc>
                <a:tc>
                  <a:txBody>
                    <a:bodyPr/>
                    <a:lstStyle/>
                    <a:p>
                      <a:pPr algn="ctr"/>
                      <a:r>
                        <a:rPr lang="en-GB" dirty="0" smtClean="0"/>
                        <a:t>0.4</a:t>
                      </a:r>
                      <a:endParaRPr lang="en-GB" dirty="0"/>
                    </a:p>
                  </a:txBody>
                  <a:tcPr/>
                </a:tc>
                <a:extLst>
                  <a:ext uri="{0D108BD9-81ED-4DB2-BD59-A6C34878D82A}">
                    <a16:rowId xmlns:a16="http://schemas.microsoft.com/office/drawing/2014/main" val="401955158"/>
                  </a:ext>
                </a:extLst>
              </a:tr>
              <a:tr h="370840">
                <a:tc>
                  <a:txBody>
                    <a:bodyPr/>
                    <a:lstStyle/>
                    <a:p>
                      <a:pPr algn="ctr"/>
                      <a:r>
                        <a:rPr lang="en-GB" dirty="0" smtClean="0"/>
                        <a:t>9</a:t>
                      </a:r>
                      <a:endParaRPr lang="en-GB" dirty="0"/>
                    </a:p>
                  </a:txBody>
                  <a:tcPr/>
                </a:tc>
                <a:tc>
                  <a:txBody>
                    <a:bodyPr/>
                    <a:lstStyle/>
                    <a:p>
                      <a:pPr algn="ctr"/>
                      <a:r>
                        <a:rPr lang="en-GB" dirty="0" smtClean="0"/>
                        <a:t>0</a:t>
                      </a:r>
                      <a:endParaRPr lang="en-GB" dirty="0"/>
                    </a:p>
                  </a:txBody>
                  <a:tcPr/>
                </a:tc>
                <a:tc>
                  <a:txBody>
                    <a:bodyPr/>
                    <a:lstStyle/>
                    <a:p>
                      <a:pPr algn="ctr"/>
                      <a:r>
                        <a:rPr lang="en-GB" dirty="0" smtClean="0"/>
                        <a:t>0</a:t>
                      </a:r>
                      <a:endParaRPr lang="en-GB" dirty="0"/>
                    </a:p>
                  </a:txBody>
                  <a:tcPr/>
                </a:tc>
                <a:tc>
                  <a:txBody>
                    <a:bodyPr/>
                    <a:lstStyle/>
                    <a:p>
                      <a:pPr algn="ctr"/>
                      <a:r>
                        <a:rPr lang="en-GB" dirty="0" smtClean="0"/>
                        <a:t>0</a:t>
                      </a:r>
                      <a:endParaRPr lang="en-GB" dirty="0"/>
                    </a:p>
                  </a:txBody>
                  <a:tcPr/>
                </a:tc>
                <a:tc>
                  <a:txBody>
                    <a:bodyPr/>
                    <a:lstStyle/>
                    <a:p>
                      <a:pPr algn="ctr"/>
                      <a:r>
                        <a:rPr lang="en-GB" dirty="0" smtClean="0"/>
                        <a:t>0.2</a:t>
                      </a:r>
                      <a:endParaRPr lang="en-GB" dirty="0"/>
                    </a:p>
                  </a:txBody>
                  <a:tcPr/>
                </a:tc>
                <a:extLst>
                  <a:ext uri="{0D108BD9-81ED-4DB2-BD59-A6C34878D82A}">
                    <a16:rowId xmlns:a16="http://schemas.microsoft.com/office/drawing/2014/main" val="4273398681"/>
                  </a:ext>
                </a:extLst>
              </a:tr>
              <a:tr h="370840">
                <a:tc>
                  <a:txBody>
                    <a:bodyPr/>
                    <a:lstStyle/>
                    <a:p>
                      <a:pPr algn="ctr"/>
                      <a:r>
                        <a:rPr lang="en-GB" dirty="0" smtClean="0"/>
                        <a:t>10</a:t>
                      </a:r>
                      <a:endParaRPr lang="en-GB" dirty="0"/>
                    </a:p>
                  </a:txBody>
                  <a:tcPr/>
                </a:tc>
                <a:tc>
                  <a:txBody>
                    <a:bodyPr/>
                    <a:lstStyle/>
                    <a:p>
                      <a:pPr algn="ctr"/>
                      <a:r>
                        <a:rPr lang="en-GB" dirty="0" smtClean="0"/>
                        <a:t>0</a:t>
                      </a:r>
                      <a:endParaRPr lang="en-GB" dirty="0"/>
                    </a:p>
                  </a:txBody>
                  <a:tcPr/>
                </a:tc>
                <a:tc>
                  <a:txBody>
                    <a:bodyPr/>
                    <a:lstStyle/>
                    <a:p>
                      <a:pPr algn="ctr"/>
                      <a:r>
                        <a:rPr lang="en-GB" dirty="0" smtClean="0"/>
                        <a:t>0</a:t>
                      </a:r>
                      <a:endParaRPr lang="en-GB" dirty="0"/>
                    </a:p>
                  </a:txBody>
                  <a:tcPr/>
                </a:tc>
                <a:tc>
                  <a:txBody>
                    <a:bodyPr/>
                    <a:lstStyle/>
                    <a:p>
                      <a:pPr algn="ctr"/>
                      <a:r>
                        <a:rPr lang="en-GB" dirty="0" smtClean="0"/>
                        <a:t>0</a:t>
                      </a:r>
                      <a:endParaRPr lang="en-GB" dirty="0"/>
                    </a:p>
                  </a:txBody>
                  <a:tcPr/>
                </a:tc>
                <a:tc>
                  <a:txBody>
                    <a:bodyPr/>
                    <a:lstStyle/>
                    <a:p>
                      <a:pPr algn="ctr"/>
                      <a:r>
                        <a:rPr lang="en-GB" dirty="0" smtClean="0"/>
                        <a:t>0.1</a:t>
                      </a:r>
                      <a:endParaRPr lang="en-GB" dirty="0"/>
                    </a:p>
                  </a:txBody>
                  <a:tcPr/>
                </a:tc>
                <a:extLst>
                  <a:ext uri="{0D108BD9-81ED-4DB2-BD59-A6C34878D82A}">
                    <a16:rowId xmlns:a16="http://schemas.microsoft.com/office/drawing/2014/main" val="2773891180"/>
                  </a:ext>
                </a:extLst>
              </a:tr>
            </a:tbl>
          </a:graphicData>
        </a:graphic>
      </p:graphicFrame>
      <p:sp>
        <p:nvSpPr>
          <p:cNvPr id="9" name="TextBox 8"/>
          <p:cNvSpPr txBox="1"/>
          <p:nvPr/>
        </p:nvSpPr>
        <p:spPr>
          <a:xfrm>
            <a:off x="7104112" y="763199"/>
            <a:ext cx="4063933" cy="646331"/>
          </a:xfrm>
          <a:prstGeom prst="rect">
            <a:avLst/>
          </a:prstGeom>
          <a:noFill/>
        </p:spPr>
        <p:txBody>
          <a:bodyPr wrap="none" rtlCol="0">
            <a:spAutoFit/>
          </a:bodyPr>
          <a:lstStyle/>
          <a:p>
            <a:r>
              <a:rPr lang="en-GB" b="1" dirty="0" smtClean="0"/>
              <a:t>Single versus </a:t>
            </a:r>
            <a:r>
              <a:rPr lang="en-GB" b="1" dirty="0" err="1" smtClean="0"/>
              <a:t>double+adjudication</a:t>
            </a:r>
            <a:r>
              <a:rPr lang="en-GB" b="1" dirty="0" smtClean="0"/>
              <a:t> </a:t>
            </a:r>
          </a:p>
          <a:p>
            <a:r>
              <a:rPr lang="en-GB" b="1" dirty="0" smtClean="0"/>
              <a:t>– </a:t>
            </a:r>
            <a:r>
              <a:rPr lang="en-GB" b="1" dirty="0"/>
              <a:t>probability differences</a:t>
            </a:r>
          </a:p>
        </p:txBody>
      </p:sp>
      <p:sp>
        <p:nvSpPr>
          <p:cNvPr id="3" name="Slide Number Placeholder 2"/>
          <p:cNvSpPr>
            <a:spLocks noGrp="1"/>
          </p:cNvSpPr>
          <p:nvPr>
            <p:ph type="sldNum" sz="quarter" idx="4"/>
          </p:nvPr>
        </p:nvSpPr>
        <p:spPr/>
        <p:txBody>
          <a:bodyPr/>
          <a:lstStyle/>
          <a:p>
            <a:fld id="{6C7FE256-DBE3-41F8-9653-AAB46C5389DC}" type="slidenum">
              <a:rPr lang="en-GB" smtClean="0"/>
              <a:pPr/>
              <a:t>21</a:t>
            </a:fld>
            <a:endParaRPr lang="en-GB" dirty="0"/>
          </a:p>
        </p:txBody>
      </p:sp>
      <p:sp>
        <p:nvSpPr>
          <p:cNvPr id="4" name="TextBox 3"/>
          <p:cNvSpPr txBox="1"/>
          <p:nvPr/>
        </p:nvSpPr>
        <p:spPr>
          <a:xfrm>
            <a:off x="1199456" y="2852936"/>
            <a:ext cx="1210588" cy="369332"/>
          </a:xfrm>
          <a:prstGeom prst="rect">
            <a:avLst/>
          </a:prstGeom>
          <a:noFill/>
        </p:spPr>
        <p:txBody>
          <a:bodyPr wrap="none" rtlCol="0">
            <a:spAutoFit/>
          </a:bodyPr>
          <a:lstStyle/>
          <a:p>
            <a:r>
              <a:rPr lang="en-GB" b="1" dirty="0" smtClean="0"/>
              <a:t>Business</a:t>
            </a:r>
            <a:endParaRPr lang="en-GB" b="1" dirty="0"/>
          </a:p>
        </p:txBody>
      </p:sp>
      <p:sp>
        <p:nvSpPr>
          <p:cNvPr id="10" name="TextBox 9"/>
          <p:cNvSpPr txBox="1"/>
          <p:nvPr/>
        </p:nvSpPr>
        <p:spPr>
          <a:xfrm>
            <a:off x="3503712" y="2858089"/>
            <a:ext cx="1018227" cy="369332"/>
          </a:xfrm>
          <a:prstGeom prst="rect">
            <a:avLst/>
          </a:prstGeom>
          <a:noFill/>
        </p:spPr>
        <p:txBody>
          <a:bodyPr wrap="none" rtlCol="0">
            <a:spAutoFit/>
          </a:bodyPr>
          <a:lstStyle/>
          <a:p>
            <a:r>
              <a:rPr lang="en-GB" b="1" dirty="0" smtClean="0"/>
              <a:t>English</a:t>
            </a:r>
            <a:endParaRPr lang="en-GB" b="1" dirty="0"/>
          </a:p>
        </p:txBody>
      </p:sp>
      <p:sp>
        <p:nvSpPr>
          <p:cNvPr id="11" name="TextBox 10"/>
          <p:cNvSpPr txBox="1"/>
          <p:nvPr/>
        </p:nvSpPr>
        <p:spPr>
          <a:xfrm>
            <a:off x="1103276" y="5312004"/>
            <a:ext cx="1402948" cy="369332"/>
          </a:xfrm>
          <a:prstGeom prst="rect">
            <a:avLst/>
          </a:prstGeom>
          <a:noFill/>
        </p:spPr>
        <p:txBody>
          <a:bodyPr wrap="none" rtlCol="0">
            <a:spAutoFit/>
          </a:bodyPr>
          <a:lstStyle/>
          <a:p>
            <a:r>
              <a:rPr lang="en-GB" b="1" dirty="0" smtClean="0"/>
              <a:t>Geography</a:t>
            </a:r>
            <a:endParaRPr lang="en-GB" b="1" dirty="0"/>
          </a:p>
        </p:txBody>
      </p:sp>
      <p:sp>
        <p:nvSpPr>
          <p:cNvPr id="13" name="TextBox 12"/>
          <p:cNvSpPr txBox="1"/>
          <p:nvPr/>
        </p:nvSpPr>
        <p:spPr>
          <a:xfrm>
            <a:off x="3487797" y="5312004"/>
            <a:ext cx="979755" cy="369332"/>
          </a:xfrm>
          <a:prstGeom prst="rect">
            <a:avLst/>
          </a:prstGeom>
          <a:noFill/>
        </p:spPr>
        <p:txBody>
          <a:bodyPr wrap="none" rtlCol="0">
            <a:spAutoFit/>
          </a:bodyPr>
          <a:lstStyle/>
          <a:p>
            <a:r>
              <a:rPr lang="en-GB" b="1" dirty="0" smtClean="0"/>
              <a:t>History</a:t>
            </a:r>
            <a:endParaRPr lang="en-GB" b="1" dirty="0"/>
          </a:p>
        </p:txBody>
      </p:sp>
    </p:spTree>
    <p:extLst>
      <p:ext uri="{BB962C8B-B14F-4D97-AF65-F5344CB8AC3E}">
        <p14:creationId xmlns:p14="http://schemas.microsoft.com/office/powerpoint/2010/main" val="2354517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double marking at Component level</a:t>
            </a:r>
            <a:endParaRPr lang="en-GB" dirty="0"/>
          </a:p>
        </p:txBody>
      </p:sp>
      <p:sp>
        <p:nvSpPr>
          <p:cNvPr id="4" name="Slide Number Placeholder 3"/>
          <p:cNvSpPr>
            <a:spLocks noGrp="1"/>
          </p:cNvSpPr>
          <p:nvPr>
            <p:ph type="sldNum" sz="quarter" idx="4"/>
          </p:nvPr>
        </p:nvSpPr>
        <p:spPr/>
        <p:txBody>
          <a:bodyPr/>
          <a:lstStyle/>
          <a:p>
            <a:fld id="{6C7FE256-DBE3-41F8-9653-AAB46C5389DC}" type="slidenum">
              <a:rPr lang="en-GB" smtClean="0"/>
              <a:pPr/>
              <a:t>22</a:t>
            </a:fld>
            <a:endParaRPr lang="en-GB" dirty="0"/>
          </a:p>
        </p:txBody>
      </p:sp>
    </p:spTree>
    <p:extLst>
      <p:ext uri="{BB962C8B-B14F-4D97-AF65-F5344CB8AC3E}">
        <p14:creationId xmlns:p14="http://schemas.microsoft.com/office/powerpoint/2010/main" val="600763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220254"/>
            <a:ext cx="11327161" cy="574675"/>
          </a:xfrm>
        </p:spPr>
        <p:txBody>
          <a:bodyPr/>
          <a:lstStyle/>
          <a:p>
            <a:r>
              <a:rPr lang="en-GB" dirty="0" smtClean="0"/>
              <a:t>Impact on receiving ‘definitive grade’ at component level – Geography – double marking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8435085"/>
              </p:ext>
            </p:extLst>
          </p:nvPr>
        </p:nvGraphicFramePr>
        <p:xfrm>
          <a:off x="622301" y="979490"/>
          <a:ext cx="9434139" cy="5299608"/>
        </p:xfrm>
        <a:graphic>
          <a:graphicData uri="http://schemas.openxmlformats.org/drawingml/2006/table">
            <a:tbl>
              <a:tblPr firstRow="1" bandRow="1">
                <a:tableStyleId>{93296810-A885-4BE3-A3E7-6D5BEEA58F35}</a:tableStyleId>
              </a:tblPr>
              <a:tblGrid>
                <a:gridCol w="3144713">
                  <a:extLst>
                    <a:ext uri="{9D8B030D-6E8A-4147-A177-3AD203B41FA5}">
                      <a16:colId xmlns:a16="http://schemas.microsoft.com/office/drawing/2014/main" val="2359245369"/>
                    </a:ext>
                  </a:extLst>
                </a:gridCol>
                <a:gridCol w="3144713">
                  <a:extLst>
                    <a:ext uri="{9D8B030D-6E8A-4147-A177-3AD203B41FA5}">
                      <a16:colId xmlns:a16="http://schemas.microsoft.com/office/drawing/2014/main" val="2703228132"/>
                    </a:ext>
                  </a:extLst>
                </a:gridCol>
                <a:gridCol w="3144713">
                  <a:extLst>
                    <a:ext uri="{9D8B030D-6E8A-4147-A177-3AD203B41FA5}">
                      <a16:colId xmlns:a16="http://schemas.microsoft.com/office/drawing/2014/main" val="2707028305"/>
                    </a:ext>
                  </a:extLst>
                </a:gridCol>
              </a:tblGrid>
              <a:tr h="96707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400" dirty="0" smtClean="0"/>
                        <a:t>Unit</a:t>
                      </a:r>
                    </a:p>
                    <a:p>
                      <a:pPr algn="ctr"/>
                      <a:endParaRPr lang="en-GB" sz="2400" dirty="0"/>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400" baseline="0" dirty="0" smtClean="0"/>
                        <a:t>difference (%) in probability of candidates receiving the  definitive grade</a:t>
                      </a:r>
                      <a:endParaRPr lang="en-GB" sz="2400" dirty="0" smtClean="0"/>
                    </a:p>
                    <a:p>
                      <a:pPr algn="ctr"/>
                      <a:endParaRPr lang="en-GB" sz="2400" dirty="0"/>
                    </a:p>
                  </a:txBody>
                  <a:tcPr/>
                </a:tc>
                <a:tc hMerge="1">
                  <a:txBody>
                    <a:bodyPr/>
                    <a:lstStyle/>
                    <a:p>
                      <a:pPr algn="ctr"/>
                      <a:endParaRPr lang="en-GB" sz="2400" dirty="0"/>
                    </a:p>
                  </a:txBody>
                  <a:tcPr/>
                </a:tc>
                <a:extLst>
                  <a:ext uri="{0D108BD9-81ED-4DB2-BD59-A6C34878D82A}">
                    <a16:rowId xmlns:a16="http://schemas.microsoft.com/office/drawing/2014/main" val="2643148982"/>
                  </a:ext>
                </a:extLst>
              </a:tr>
              <a:tr h="821149">
                <a:tc>
                  <a:txBody>
                    <a:bodyPr/>
                    <a:lstStyle/>
                    <a:p>
                      <a:pPr algn="ctr"/>
                      <a:endParaRPr lang="en-GB" sz="2400" dirty="0"/>
                    </a:p>
                  </a:txBody>
                  <a:tcPr/>
                </a:tc>
                <a:tc>
                  <a:txBody>
                    <a:bodyPr/>
                    <a:lstStyle/>
                    <a:p>
                      <a:pPr algn="ctr"/>
                      <a:r>
                        <a:rPr lang="en-GB" sz="2400" baseline="0" dirty="0" smtClean="0"/>
                        <a:t>Double marking</a:t>
                      </a:r>
                      <a:endParaRPr lang="en-GB" sz="2400" dirty="0"/>
                    </a:p>
                  </a:txBody>
                  <a:tcPr/>
                </a:tc>
                <a:tc>
                  <a:txBody>
                    <a:bodyPr/>
                    <a:lstStyle/>
                    <a:p>
                      <a:pPr algn="ctr"/>
                      <a:r>
                        <a:rPr lang="en-GB" sz="2400" dirty="0" smtClean="0"/>
                        <a:t>Double marking with</a:t>
                      </a:r>
                      <a:r>
                        <a:rPr lang="en-GB" sz="2400" baseline="0" dirty="0" smtClean="0"/>
                        <a:t> adjudication</a:t>
                      </a:r>
                      <a:endParaRPr lang="en-GB" sz="2400" dirty="0"/>
                    </a:p>
                  </a:txBody>
                  <a:tcPr/>
                </a:tc>
                <a:extLst>
                  <a:ext uri="{0D108BD9-81ED-4DB2-BD59-A6C34878D82A}">
                    <a16:rowId xmlns:a16="http://schemas.microsoft.com/office/drawing/2014/main" val="527240947"/>
                  </a:ext>
                </a:extLst>
              </a:tr>
              <a:tr h="469704">
                <a:tc>
                  <a:txBody>
                    <a:bodyPr/>
                    <a:lstStyle/>
                    <a:p>
                      <a:pPr algn="ctr"/>
                      <a:r>
                        <a:rPr lang="en-GB" sz="2400" dirty="0" smtClean="0"/>
                        <a:t>#1</a:t>
                      </a:r>
                      <a:endParaRPr lang="en-GB" sz="2400" dirty="0"/>
                    </a:p>
                  </a:txBody>
                  <a:tcPr/>
                </a:tc>
                <a:tc>
                  <a:txBody>
                    <a:bodyPr/>
                    <a:lstStyle/>
                    <a:p>
                      <a:pPr algn="ctr"/>
                      <a:r>
                        <a:rPr lang="en-GB" sz="2400" dirty="0" smtClean="0"/>
                        <a:t>5.6</a:t>
                      </a:r>
                      <a:endParaRPr lang="en-GB" sz="2400" dirty="0"/>
                    </a:p>
                  </a:txBody>
                  <a:tcPr/>
                </a:tc>
                <a:tc>
                  <a:txBody>
                    <a:bodyPr/>
                    <a:lstStyle/>
                    <a:p>
                      <a:pPr algn="ctr"/>
                      <a:r>
                        <a:rPr lang="en-GB" sz="2400" dirty="0" smtClean="0"/>
                        <a:t>2.2</a:t>
                      </a:r>
                      <a:endParaRPr lang="en-GB" sz="2400" dirty="0"/>
                    </a:p>
                  </a:txBody>
                  <a:tcPr/>
                </a:tc>
                <a:extLst>
                  <a:ext uri="{0D108BD9-81ED-4DB2-BD59-A6C34878D82A}">
                    <a16:rowId xmlns:a16="http://schemas.microsoft.com/office/drawing/2014/main" val="4194426645"/>
                  </a:ext>
                </a:extLst>
              </a:tr>
              <a:tr h="469704">
                <a:tc>
                  <a:txBody>
                    <a:bodyPr/>
                    <a:lstStyle/>
                    <a:p>
                      <a:pPr algn="ctr"/>
                      <a:r>
                        <a:rPr lang="en-GB" sz="2400" dirty="0" smtClean="0"/>
                        <a:t>#2</a:t>
                      </a:r>
                      <a:endParaRPr lang="en-GB" sz="2400" dirty="0"/>
                    </a:p>
                  </a:txBody>
                  <a:tcPr/>
                </a:tc>
                <a:tc>
                  <a:txBody>
                    <a:bodyPr/>
                    <a:lstStyle/>
                    <a:p>
                      <a:pPr algn="ctr"/>
                      <a:r>
                        <a:rPr lang="en-GB" sz="2400" dirty="0" smtClean="0"/>
                        <a:t>4.5</a:t>
                      </a:r>
                      <a:endParaRPr lang="en-GB" sz="2400" dirty="0"/>
                    </a:p>
                  </a:txBody>
                  <a:tcPr/>
                </a:tc>
                <a:tc>
                  <a:txBody>
                    <a:bodyPr/>
                    <a:lstStyle/>
                    <a:p>
                      <a:pPr algn="ctr"/>
                      <a:r>
                        <a:rPr lang="en-GB" sz="2400" dirty="0" smtClean="0"/>
                        <a:t>3.9</a:t>
                      </a:r>
                      <a:endParaRPr lang="en-GB" sz="2400" dirty="0"/>
                    </a:p>
                  </a:txBody>
                  <a:tcPr/>
                </a:tc>
                <a:extLst>
                  <a:ext uri="{0D108BD9-81ED-4DB2-BD59-A6C34878D82A}">
                    <a16:rowId xmlns:a16="http://schemas.microsoft.com/office/drawing/2014/main" val="1858452797"/>
                  </a:ext>
                </a:extLst>
              </a:tr>
              <a:tr h="469704">
                <a:tc>
                  <a:txBody>
                    <a:bodyPr/>
                    <a:lstStyle/>
                    <a:p>
                      <a:pPr algn="ctr"/>
                      <a:r>
                        <a:rPr lang="en-GB" sz="2400" dirty="0" smtClean="0"/>
                        <a:t>#3</a:t>
                      </a:r>
                      <a:endParaRPr lang="en-GB" sz="2400" dirty="0"/>
                    </a:p>
                  </a:txBody>
                  <a:tcPr/>
                </a:tc>
                <a:tc>
                  <a:txBody>
                    <a:bodyPr/>
                    <a:lstStyle/>
                    <a:p>
                      <a:pPr algn="ctr"/>
                      <a:r>
                        <a:rPr lang="en-GB" sz="2400" dirty="0" smtClean="0"/>
                        <a:t>8.1</a:t>
                      </a:r>
                      <a:endParaRPr lang="en-GB" sz="2400" dirty="0"/>
                    </a:p>
                  </a:txBody>
                  <a:tcPr/>
                </a:tc>
                <a:tc>
                  <a:txBody>
                    <a:bodyPr/>
                    <a:lstStyle/>
                    <a:p>
                      <a:pPr algn="ctr"/>
                      <a:r>
                        <a:rPr lang="en-GB" sz="2400" dirty="0" smtClean="0"/>
                        <a:t>9.7</a:t>
                      </a:r>
                      <a:endParaRPr lang="en-GB" sz="2400" dirty="0"/>
                    </a:p>
                  </a:txBody>
                  <a:tcPr/>
                </a:tc>
                <a:extLst>
                  <a:ext uri="{0D108BD9-81ED-4DB2-BD59-A6C34878D82A}">
                    <a16:rowId xmlns:a16="http://schemas.microsoft.com/office/drawing/2014/main" val="2605775994"/>
                  </a:ext>
                </a:extLst>
              </a:tr>
              <a:tr h="469704">
                <a:tc>
                  <a:txBody>
                    <a:bodyPr/>
                    <a:lstStyle/>
                    <a:p>
                      <a:pPr algn="ctr"/>
                      <a:r>
                        <a:rPr lang="en-GB" sz="2400" dirty="0" smtClean="0"/>
                        <a:t>#4</a:t>
                      </a:r>
                      <a:endParaRPr lang="en-GB" sz="2400" dirty="0"/>
                    </a:p>
                  </a:txBody>
                  <a:tcPr/>
                </a:tc>
                <a:tc>
                  <a:txBody>
                    <a:bodyPr/>
                    <a:lstStyle/>
                    <a:p>
                      <a:pPr algn="ctr"/>
                      <a:r>
                        <a:rPr lang="en-GB" sz="2400" dirty="0" smtClean="0"/>
                        <a:t>2.2</a:t>
                      </a:r>
                      <a:endParaRPr lang="en-GB" sz="2400" dirty="0"/>
                    </a:p>
                  </a:txBody>
                  <a:tcPr/>
                </a:tc>
                <a:tc>
                  <a:txBody>
                    <a:bodyPr/>
                    <a:lstStyle/>
                    <a:p>
                      <a:pPr algn="ctr"/>
                      <a:r>
                        <a:rPr lang="en-GB" sz="2400" dirty="0" smtClean="0"/>
                        <a:t>3.2</a:t>
                      </a:r>
                      <a:endParaRPr lang="en-GB" sz="2400" dirty="0"/>
                    </a:p>
                  </a:txBody>
                  <a:tcPr/>
                </a:tc>
                <a:extLst>
                  <a:ext uri="{0D108BD9-81ED-4DB2-BD59-A6C34878D82A}">
                    <a16:rowId xmlns:a16="http://schemas.microsoft.com/office/drawing/2014/main" val="1472089635"/>
                  </a:ext>
                </a:extLst>
              </a:tr>
              <a:tr h="469704">
                <a:tc>
                  <a:txBody>
                    <a:bodyPr/>
                    <a:lstStyle/>
                    <a:p>
                      <a:pPr algn="ctr"/>
                      <a:r>
                        <a:rPr lang="en-GB" sz="2400" dirty="0" smtClean="0"/>
                        <a:t>#5</a:t>
                      </a:r>
                      <a:endParaRPr lang="en-GB" sz="2400" dirty="0"/>
                    </a:p>
                  </a:txBody>
                  <a:tcPr/>
                </a:tc>
                <a:tc>
                  <a:txBody>
                    <a:bodyPr/>
                    <a:lstStyle/>
                    <a:p>
                      <a:pPr algn="ctr"/>
                      <a:r>
                        <a:rPr lang="en-GB" sz="2400" dirty="0" smtClean="0"/>
                        <a:t>4.2</a:t>
                      </a:r>
                      <a:endParaRPr lang="en-GB" sz="2400" dirty="0"/>
                    </a:p>
                  </a:txBody>
                  <a:tcPr/>
                </a:tc>
                <a:tc>
                  <a:txBody>
                    <a:bodyPr/>
                    <a:lstStyle/>
                    <a:p>
                      <a:pPr algn="ctr"/>
                      <a:r>
                        <a:rPr lang="en-GB" sz="2400" dirty="0" smtClean="0"/>
                        <a:t>4.4</a:t>
                      </a:r>
                      <a:endParaRPr lang="en-GB" sz="2400" dirty="0"/>
                    </a:p>
                  </a:txBody>
                  <a:tcPr/>
                </a:tc>
                <a:extLst>
                  <a:ext uri="{0D108BD9-81ED-4DB2-BD59-A6C34878D82A}">
                    <a16:rowId xmlns:a16="http://schemas.microsoft.com/office/drawing/2014/main" val="437344460"/>
                  </a:ext>
                </a:extLst>
              </a:tr>
              <a:tr h="469704">
                <a:tc>
                  <a:txBody>
                    <a:bodyPr/>
                    <a:lstStyle/>
                    <a:p>
                      <a:pPr algn="ctr"/>
                      <a:r>
                        <a:rPr lang="en-GB" sz="2400" dirty="0" smtClean="0"/>
                        <a:t>#6</a:t>
                      </a:r>
                      <a:endParaRPr lang="en-GB" sz="2400" dirty="0"/>
                    </a:p>
                  </a:txBody>
                  <a:tcPr/>
                </a:tc>
                <a:tc>
                  <a:txBody>
                    <a:bodyPr/>
                    <a:lstStyle/>
                    <a:p>
                      <a:pPr algn="ctr"/>
                      <a:r>
                        <a:rPr lang="en-GB" sz="2400" dirty="0" smtClean="0"/>
                        <a:t>5.1</a:t>
                      </a:r>
                      <a:endParaRPr lang="en-GB" sz="2400" dirty="0"/>
                    </a:p>
                  </a:txBody>
                  <a:tcPr/>
                </a:tc>
                <a:tc>
                  <a:txBody>
                    <a:bodyPr/>
                    <a:lstStyle/>
                    <a:p>
                      <a:pPr algn="ctr"/>
                      <a:r>
                        <a:rPr lang="en-GB" sz="2400" dirty="0" smtClean="0"/>
                        <a:t>3.9</a:t>
                      </a:r>
                      <a:endParaRPr lang="en-GB" sz="2400" dirty="0"/>
                    </a:p>
                  </a:txBody>
                  <a:tcPr/>
                </a:tc>
                <a:extLst>
                  <a:ext uri="{0D108BD9-81ED-4DB2-BD59-A6C34878D82A}">
                    <a16:rowId xmlns:a16="http://schemas.microsoft.com/office/drawing/2014/main" val="807385424"/>
                  </a:ext>
                </a:extLst>
              </a:tr>
              <a:tr h="469704">
                <a:tc>
                  <a:txBody>
                    <a:bodyPr/>
                    <a:lstStyle/>
                    <a:p>
                      <a:pPr algn="ctr"/>
                      <a:r>
                        <a:rPr lang="en-GB" sz="2400" dirty="0" smtClean="0"/>
                        <a:t>Average</a:t>
                      </a:r>
                      <a:endParaRPr lang="en-GB" sz="2400" dirty="0"/>
                    </a:p>
                  </a:txBody>
                  <a:tcPr/>
                </a:tc>
                <a:tc>
                  <a:txBody>
                    <a:bodyPr/>
                    <a:lstStyle/>
                    <a:p>
                      <a:pPr algn="ctr"/>
                      <a:r>
                        <a:rPr lang="en-GB" sz="2400" dirty="0" smtClean="0"/>
                        <a:t>4.95</a:t>
                      </a:r>
                      <a:endParaRPr lang="en-GB" sz="2400" dirty="0"/>
                    </a:p>
                  </a:txBody>
                  <a:tcPr/>
                </a:tc>
                <a:tc>
                  <a:txBody>
                    <a:bodyPr/>
                    <a:lstStyle/>
                    <a:p>
                      <a:pPr algn="ctr"/>
                      <a:r>
                        <a:rPr lang="en-GB" sz="2400" dirty="0" smtClean="0"/>
                        <a:t>4.55</a:t>
                      </a:r>
                      <a:endParaRPr lang="en-GB" sz="2400" dirty="0"/>
                    </a:p>
                  </a:txBody>
                  <a:tcPr/>
                </a:tc>
                <a:extLst>
                  <a:ext uri="{0D108BD9-81ED-4DB2-BD59-A6C34878D82A}">
                    <a16:rowId xmlns:a16="http://schemas.microsoft.com/office/drawing/2014/main" val="2203042624"/>
                  </a:ext>
                </a:extLst>
              </a:tr>
            </a:tbl>
          </a:graphicData>
        </a:graphic>
      </p:graphicFrame>
      <p:sp>
        <p:nvSpPr>
          <p:cNvPr id="3" name="Slide Number Placeholder 2"/>
          <p:cNvSpPr>
            <a:spLocks noGrp="1"/>
          </p:cNvSpPr>
          <p:nvPr>
            <p:ph type="sldNum" sz="quarter" idx="4"/>
          </p:nvPr>
        </p:nvSpPr>
        <p:spPr/>
        <p:txBody>
          <a:bodyPr/>
          <a:lstStyle/>
          <a:p>
            <a:fld id="{6C7FE256-DBE3-41F8-9653-AAB46C5389DC}" type="slidenum">
              <a:rPr lang="en-GB" smtClean="0"/>
              <a:pPr/>
              <a:t>23</a:t>
            </a:fld>
            <a:endParaRPr lang="en-GB" dirty="0"/>
          </a:p>
        </p:txBody>
      </p:sp>
    </p:spTree>
    <p:extLst>
      <p:ext uri="{BB962C8B-B14F-4D97-AF65-F5344CB8AC3E}">
        <p14:creationId xmlns:p14="http://schemas.microsoft.com/office/powerpoint/2010/main" val="626945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220254"/>
            <a:ext cx="11327161" cy="574675"/>
          </a:xfrm>
        </p:spPr>
        <p:txBody>
          <a:bodyPr/>
          <a:lstStyle/>
          <a:p>
            <a:r>
              <a:rPr lang="en-GB" dirty="0" smtClean="0"/>
              <a:t>Impact on receiving ‘definitive grade’ at component level – English Literature – double marking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5767589"/>
              </p:ext>
            </p:extLst>
          </p:nvPr>
        </p:nvGraphicFramePr>
        <p:xfrm>
          <a:off x="622301" y="979490"/>
          <a:ext cx="9074100" cy="5152230"/>
        </p:xfrm>
        <a:graphic>
          <a:graphicData uri="http://schemas.openxmlformats.org/drawingml/2006/table">
            <a:tbl>
              <a:tblPr firstRow="1" bandRow="1">
                <a:tableStyleId>{93296810-A885-4BE3-A3E7-6D5BEEA58F35}</a:tableStyleId>
              </a:tblPr>
              <a:tblGrid>
                <a:gridCol w="3024700">
                  <a:extLst>
                    <a:ext uri="{9D8B030D-6E8A-4147-A177-3AD203B41FA5}">
                      <a16:colId xmlns:a16="http://schemas.microsoft.com/office/drawing/2014/main" val="2359245369"/>
                    </a:ext>
                  </a:extLst>
                </a:gridCol>
                <a:gridCol w="3024700">
                  <a:extLst>
                    <a:ext uri="{9D8B030D-6E8A-4147-A177-3AD203B41FA5}">
                      <a16:colId xmlns:a16="http://schemas.microsoft.com/office/drawing/2014/main" val="2703228132"/>
                    </a:ext>
                  </a:extLst>
                </a:gridCol>
                <a:gridCol w="3024700">
                  <a:extLst>
                    <a:ext uri="{9D8B030D-6E8A-4147-A177-3AD203B41FA5}">
                      <a16:colId xmlns:a16="http://schemas.microsoft.com/office/drawing/2014/main" val="2707028305"/>
                    </a:ext>
                  </a:extLst>
                </a:gridCol>
              </a:tblGrid>
              <a:tr h="72131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dirty="0" smtClean="0"/>
                        <a:t>Unit</a:t>
                      </a:r>
                    </a:p>
                    <a:p>
                      <a:pPr algn="ctr"/>
                      <a:endParaRPr lang="en-GB" sz="2000" dirty="0"/>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aseline="0" dirty="0" smtClean="0"/>
                        <a:t>difference (%) in probability of candidates receiving the  definitive grade</a:t>
                      </a:r>
                      <a:endParaRPr lang="en-GB" sz="2000" dirty="0"/>
                    </a:p>
                  </a:txBody>
                  <a:tcPr/>
                </a:tc>
                <a:tc hMerge="1">
                  <a:txBody>
                    <a:bodyPr/>
                    <a:lstStyle/>
                    <a:p>
                      <a:pPr algn="ctr"/>
                      <a:endParaRPr lang="en-GB" sz="2400" dirty="0"/>
                    </a:p>
                  </a:txBody>
                  <a:tcPr/>
                </a:tc>
                <a:extLst>
                  <a:ext uri="{0D108BD9-81ED-4DB2-BD59-A6C34878D82A}">
                    <a16:rowId xmlns:a16="http://schemas.microsoft.com/office/drawing/2014/main" val="2643148982"/>
                  </a:ext>
                </a:extLst>
              </a:tr>
              <a:tr h="722030">
                <a:tc>
                  <a:txBody>
                    <a:bodyPr/>
                    <a:lstStyle/>
                    <a:p>
                      <a:pPr algn="ctr"/>
                      <a:endParaRPr lang="en-GB" sz="2000" dirty="0"/>
                    </a:p>
                  </a:txBody>
                  <a:tcPr/>
                </a:tc>
                <a:tc>
                  <a:txBody>
                    <a:bodyPr/>
                    <a:lstStyle/>
                    <a:p>
                      <a:pPr algn="ctr"/>
                      <a:r>
                        <a:rPr lang="en-GB" sz="2000" baseline="0" dirty="0" smtClean="0"/>
                        <a:t>Double marking</a:t>
                      </a:r>
                      <a:endParaRPr lang="en-GB" sz="2000" dirty="0"/>
                    </a:p>
                  </a:txBody>
                  <a:tcPr/>
                </a:tc>
                <a:tc>
                  <a:txBody>
                    <a:bodyPr/>
                    <a:lstStyle/>
                    <a:p>
                      <a:pPr algn="ctr"/>
                      <a:r>
                        <a:rPr lang="en-GB" sz="2000" dirty="0" smtClean="0"/>
                        <a:t>Double marking with</a:t>
                      </a:r>
                      <a:r>
                        <a:rPr lang="en-GB" sz="2000" baseline="0" dirty="0" smtClean="0"/>
                        <a:t> adjudication</a:t>
                      </a:r>
                      <a:endParaRPr lang="en-GB" sz="2000" dirty="0"/>
                    </a:p>
                  </a:txBody>
                  <a:tcPr/>
                </a:tc>
                <a:extLst>
                  <a:ext uri="{0D108BD9-81ED-4DB2-BD59-A6C34878D82A}">
                    <a16:rowId xmlns:a16="http://schemas.microsoft.com/office/drawing/2014/main" val="527240947"/>
                  </a:ext>
                </a:extLst>
              </a:tr>
              <a:tr h="412098">
                <a:tc>
                  <a:txBody>
                    <a:bodyPr/>
                    <a:lstStyle/>
                    <a:p>
                      <a:pPr algn="ctr"/>
                      <a:r>
                        <a:rPr lang="en-GB" sz="2000" dirty="0" smtClean="0"/>
                        <a:t>#1</a:t>
                      </a:r>
                      <a:endParaRPr lang="en-GB" sz="2000" dirty="0"/>
                    </a:p>
                  </a:txBody>
                  <a:tcPr/>
                </a:tc>
                <a:tc>
                  <a:txBody>
                    <a:bodyPr/>
                    <a:lstStyle/>
                    <a:p>
                      <a:pPr algn="ctr"/>
                      <a:r>
                        <a:rPr lang="en-GB" sz="2000" dirty="0" smtClean="0"/>
                        <a:t>4.3</a:t>
                      </a:r>
                      <a:endParaRPr lang="en-GB" sz="2000" dirty="0"/>
                    </a:p>
                  </a:txBody>
                  <a:tcPr/>
                </a:tc>
                <a:tc>
                  <a:txBody>
                    <a:bodyPr/>
                    <a:lstStyle/>
                    <a:p>
                      <a:pPr algn="ctr"/>
                      <a:r>
                        <a:rPr lang="en-GB" sz="2000" b="0" dirty="0" smtClean="0"/>
                        <a:t>7.0</a:t>
                      </a:r>
                      <a:endParaRPr lang="en-GB" sz="2000" b="0" dirty="0"/>
                    </a:p>
                  </a:txBody>
                  <a:tcPr/>
                </a:tc>
                <a:extLst>
                  <a:ext uri="{0D108BD9-81ED-4DB2-BD59-A6C34878D82A}">
                    <a16:rowId xmlns:a16="http://schemas.microsoft.com/office/drawing/2014/main" val="4194426645"/>
                  </a:ext>
                </a:extLst>
              </a:tr>
              <a:tr h="412098">
                <a:tc>
                  <a:txBody>
                    <a:bodyPr/>
                    <a:lstStyle/>
                    <a:p>
                      <a:pPr algn="ctr"/>
                      <a:r>
                        <a:rPr lang="en-GB" sz="2000" dirty="0" smtClean="0"/>
                        <a:t>#2</a:t>
                      </a:r>
                      <a:endParaRPr lang="en-GB" sz="2000" dirty="0"/>
                    </a:p>
                  </a:txBody>
                  <a:tcPr/>
                </a:tc>
                <a:tc>
                  <a:txBody>
                    <a:bodyPr/>
                    <a:lstStyle/>
                    <a:p>
                      <a:pPr algn="ctr"/>
                      <a:r>
                        <a:rPr lang="en-GB" sz="2000" dirty="0" smtClean="0"/>
                        <a:t>1.7</a:t>
                      </a:r>
                      <a:endParaRPr lang="en-GB" sz="2000" dirty="0"/>
                    </a:p>
                  </a:txBody>
                  <a:tcPr/>
                </a:tc>
                <a:tc>
                  <a:txBody>
                    <a:bodyPr/>
                    <a:lstStyle/>
                    <a:p>
                      <a:pPr algn="ctr"/>
                      <a:r>
                        <a:rPr lang="en-GB" sz="2000" b="0" dirty="0" smtClean="0"/>
                        <a:t>4.7</a:t>
                      </a:r>
                      <a:endParaRPr lang="en-GB" sz="2000" b="0" dirty="0"/>
                    </a:p>
                  </a:txBody>
                  <a:tcPr/>
                </a:tc>
                <a:extLst>
                  <a:ext uri="{0D108BD9-81ED-4DB2-BD59-A6C34878D82A}">
                    <a16:rowId xmlns:a16="http://schemas.microsoft.com/office/drawing/2014/main" val="1858452797"/>
                  </a:ext>
                </a:extLst>
              </a:tr>
              <a:tr h="412098">
                <a:tc>
                  <a:txBody>
                    <a:bodyPr/>
                    <a:lstStyle/>
                    <a:p>
                      <a:pPr algn="ctr"/>
                      <a:r>
                        <a:rPr lang="en-GB" sz="2000" dirty="0" smtClean="0"/>
                        <a:t>#3</a:t>
                      </a:r>
                      <a:endParaRPr lang="en-GB" sz="2000" dirty="0"/>
                    </a:p>
                  </a:txBody>
                  <a:tcPr/>
                </a:tc>
                <a:tc>
                  <a:txBody>
                    <a:bodyPr/>
                    <a:lstStyle/>
                    <a:p>
                      <a:pPr algn="ctr"/>
                      <a:r>
                        <a:rPr lang="en-GB" sz="2000" dirty="0" smtClean="0"/>
                        <a:t>-2.3</a:t>
                      </a:r>
                      <a:endParaRPr lang="en-GB" sz="2000" dirty="0"/>
                    </a:p>
                  </a:txBody>
                  <a:tcPr/>
                </a:tc>
                <a:tc>
                  <a:txBody>
                    <a:bodyPr/>
                    <a:lstStyle/>
                    <a:p>
                      <a:pPr algn="ctr"/>
                      <a:r>
                        <a:rPr lang="en-GB" sz="2000" b="0" dirty="0" smtClean="0"/>
                        <a:t>-2.9</a:t>
                      </a:r>
                      <a:endParaRPr lang="en-GB" sz="2000" b="0" dirty="0"/>
                    </a:p>
                  </a:txBody>
                  <a:tcPr/>
                </a:tc>
                <a:extLst>
                  <a:ext uri="{0D108BD9-81ED-4DB2-BD59-A6C34878D82A}">
                    <a16:rowId xmlns:a16="http://schemas.microsoft.com/office/drawing/2014/main" val="2605775994"/>
                  </a:ext>
                </a:extLst>
              </a:tr>
              <a:tr h="412098">
                <a:tc>
                  <a:txBody>
                    <a:bodyPr/>
                    <a:lstStyle/>
                    <a:p>
                      <a:pPr algn="ctr"/>
                      <a:r>
                        <a:rPr lang="en-GB" sz="2000" dirty="0" smtClean="0"/>
                        <a:t>#4</a:t>
                      </a:r>
                      <a:endParaRPr lang="en-GB" sz="2000" dirty="0"/>
                    </a:p>
                  </a:txBody>
                  <a:tcPr/>
                </a:tc>
                <a:tc>
                  <a:txBody>
                    <a:bodyPr/>
                    <a:lstStyle/>
                    <a:p>
                      <a:pPr algn="ctr"/>
                      <a:r>
                        <a:rPr lang="en-GB" sz="2000" dirty="0" smtClean="0"/>
                        <a:t>0</a:t>
                      </a:r>
                      <a:endParaRPr lang="en-GB" sz="2000" dirty="0"/>
                    </a:p>
                  </a:txBody>
                  <a:tcPr/>
                </a:tc>
                <a:tc>
                  <a:txBody>
                    <a:bodyPr/>
                    <a:lstStyle/>
                    <a:p>
                      <a:pPr algn="ctr"/>
                      <a:r>
                        <a:rPr lang="en-GB" sz="2000" b="0" dirty="0" smtClean="0"/>
                        <a:t>5.7</a:t>
                      </a:r>
                      <a:endParaRPr lang="en-GB" sz="2000" b="0" dirty="0"/>
                    </a:p>
                  </a:txBody>
                  <a:tcPr/>
                </a:tc>
                <a:extLst>
                  <a:ext uri="{0D108BD9-81ED-4DB2-BD59-A6C34878D82A}">
                    <a16:rowId xmlns:a16="http://schemas.microsoft.com/office/drawing/2014/main" val="1472089635"/>
                  </a:ext>
                </a:extLst>
              </a:tr>
              <a:tr h="412098">
                <a:tc>
                  <a:txBody>
                    <a:bodyPr/>
                    <a:lstStyle/>
                    <a:p>
                      <a:pPr algn="ctr"/>
                      <a:r>
                        <a:rPr lang="en-GB" sz="2000" dirty="0" smtClean="0"/>
                        <a:t>#5</a:t>
                      </a:r>
                      <a:endParaRPr lang="en-GB" sz="2000" dirty="0"/>
                    </a:p>
                  </a:txBody>
                  <a:tcPr/>
                </a:tc>
                <a:tc>
                  <a:txBody>
                    <a:bodyPr/>
                    <a:lstStyle/>
                    <a:p>
                      <a:pPr algn="ctr"/>
                      <a:r>
                        <a:rPr lang="en-GB" sz="2000" dirty="0" smtClean="0"/>
                        <a:t>0.3</a:t>
                      </a:r>
                      <a:endParaRPr lang="en-GB" sz="2000" dirty="0"/>
                    </a:p>
                  </a:txBody>
                  <a:tcPr/>
                </a:tc>
                <a:tc>
                  <a:txBody>
                    <a:bodyPr/>
                    <a:lstStyle/>
                    <a:p>
                      <a:pPr algn="ctr"/>
                      <a:r>
                        <a:rPr lang="en-GB" sz="2000" b="0" dirty="0" smtClean="0"/>
                        <a:t>5.3</a:t>
                      </a:r>
                      <a:endParaRPr lang="en-GB" sz="2000" b="0" dirty="0"/>
                    </a:p>
                  </a:txBody>
                  <a:tcPr/>
                </a:tc>
                <a:extLst>
                  <a:ext uri="{0D108BD9-81ED-4DB2-BD59-A6C34878D82A}">
                    <a16:rowId xmlns:a16="http://schemas.microsoft.com/office/drawing/2014/main" val="437344460"/>
                  </a:ext>
                </a:extLst>
              </a:tr>
              <a:tr h="412098">
                <a:tc>
                  <a:txBody>
                    <a:bodyPr/>
                    <a:lstStyle/>
                    <a:p>
                      <a:pPr algn="ctr"/>
                      <a:r>
                        <a:rPr lang="en-GB" sz="2000" dirty="0" smtClean="0"/>
                        <a:t>#6</a:t>
                      </a:r>
                      <a:endParaRPr lang="en-GB" sz="2000" dirty="0"/>
                    </a:p>
                  </a:txBody>
                  <a:tcPr/>
                </a:tc>
                <a:tc>
                  <a:txBody>
                    <a:bodyPr/>
                    <a:lstStyle/>
                    <a:p>
                      <a:pPr algn="ctr"/>
                      <a:r>
                        <a:rPr lang="en-GB" sz="2000" dirty="0" smtClean="0"/>
                        <a:t>-2.5</a:t>
                      </a:r>
                      <a:endParaRPr lang="en-GB" sz="2000" dirty="0"/>
                    </a:p>
                  </a:txBody>
                  <a:tcPr/>
                </a:tc>
                <a:tc>
                  <a:txBody>
                    <a:bodyPr/>
                    <a:lstStyle/>
                    <a:p>
                      <a:pPr algn="ctr"/>
                      <a:r>
                        <a:rPr lang="en-GB" sz="2000" b="0" dirty="0" smtClean="0"/>
                        <a:t>4.3</a:t>
                      </a:r>
                      <a:endParaRPr lang="en-GB" sz="2000" b="0" dirty="0"/>
                    </a:p>
                  </a:txBody>
                  <a:tcPr/>
                </a:tc>
                <a:extLst>
                  <a:ext uri="{0D108BD9-81ED-4DB2-BD59-A6C34878D82A}">
                    <a16:rowId xmlns:a16="http://schemas.microsoft.com/office/drawing/2014/main" val="807385424"/>
                  </a:ext>
                </a:extLst>
              </a:tr>
              <a:tr h="412098">
                <a:tc>
                  <a:txBody>
                    <a:bodyPr/>
                    <a:lstStyle/>
                    <a:p>
                      <a:pPr algn="ctr"/>
                      <a:r>
                        <a:rPr lang="en-GB" sz="2000" dirty="0" smtClean="0"/>
                        <a:t>#7</a:t>
                      </a:r>
                      <a:endParaRPr lang="en-GB" sz="2000" dirty="0"/>
                    </a:p>
                  </a:txBody>
                  <a:tcPr/>
                </a:tc>
                <a:tc>
                  <a:txBody>
                    <a:bodyPr/>
                    <a:lstStyle/>
                    <a:p>
                      <a:pPr algn="ctr"/>
                      <a:r>
                        <a:rPr lang="en-GB" sz="2000" dirty="0" smtClean="0"/>
                        <a:t>4.9</a:t>
                      </a:r>
                      <a:endParaRPr lang="en-GB" sz="2000" dirty="0"/>
                    </a:p>
                  </a:txBody>
                  <a:tcPr/>
                </a:tc>
                <a:tc>
                  <a:txBody>
                    <a:bodyPr/>
                    <a:lstStyle/>
                    <a:p>
                      <a:pPr algn="ctr"/>
                      <a:r>
                        <a:rPr lang="en-GB" sz="2000" b="0" dirty="0" smtClean="0"/>
                        <a:t>6.4</a:t>
                      </a:r>
                      <a:endParaRPr lang="en-GB" sz="2000" b="0" dirty="0"/>
                    </a:p>
                  </a:txBody>
                  <a:tcPr/>
                </a:tc>
                <a:extLst>
                  <a:ext uri="{0D108BD9-81ED-4DB2-BD59-A6C34878D82A}">
                    <a16:rowId xmlns:a16="http://schemas.microsoft.com/office/drawing/2014/main" val="425332259"/>
                  </a:ext>
                </a:extLst>
              </a:tr>
              <a:tr h="412098">
                <a:tc>
                  <a:txBody>
                    <a:bodyPr/>
                    <a:lstStyle/>
                    <a:p>
                      <a:pPr algn="ctr"/>
                      <a:r>
                        <a:rPr lang="en-GB" sz="2000" dirty="0" smtClean="0"/>
                        <a:t>#8</a:t>
                      </a:r>
                      <a:endParaRPr lang="en-GB" sz="2000" dirty="0"/>
                    </a:p>
                  </a:txBody>
                  <a:tcPr/>
                </a:tc>
                <a:tc>
                  <a:txBody>
                    <a:bodyPr/>
                    <a:lstStyle/>
                    <a:p>
                      <a:pPr algn="ctr"/>
                      <a:r>
                        <a:rPr lang="en-GB" sz="2000" dirty="0" smtClean="0"/>
                        <a:t>3.9</a:t>
                      </a:r>
                      <a:endParaRPr lang="en-GB" sz="2000" dirty="0"/>
                    </a:p>
                  </a:txBody>
                  <a:tcPr/>
                </a:tc>
                <a:tc>
                  <a:txBody>
                    <a:bodyPr/>
                    <a:lstStyle/>
                    <a:p>
                      <a:pPr algn="ctr"/>
                      <a:r>
                        <a:rPr lang="en-GB" sz="2000" b="0" dirty="0" smtClean="0"/>
                        <a:t>7.0</a:t>
                      </a:r>
                      <a:endParaRPr lang="en-GB" sz="2000" b="0" dirty="0"/>
                    </a:p>
                  </a:txBody>
                  <a:tcPr/>
                </a:tc>
                <a:extLst>
                  <a:ext uri="{0D108BD9-81ED-4DB2-BD59-A6C34878D82A}">
                    <a16:rowId xmlns:a16="http://schemas.microsoft.com/office/drawing/2014/main" val="3132478619"/>
                  </a:ext>
                </a:extLst>
              </a:tr>
              <a:tr h="412098">
                <a:tc>
                  <a:txBody>
                    <a:bodyPr/>
                    <a:lstStyle/>
                    <a:p>
                      <a:pPr algn="ctr"/>
                      <a:r>
                        <a:rPr lang="en-GB" sz="2000" dirty="0" smtClean="0"/>
                        <a:t>Average</a:t>
                      </a:r>
                      <a:endParaRPr lang="en-GB" sz="2000" dirty="0"/>
                    </a:p>
                  </a:txBody>
                  <a:tcPr/>
                </a:tc>
                <a:tc>
                  <a:txBody>
                    <a:bodyPr/>
                    <a:lstStyle/>
                    <a:p>
                      <a:pPr algn="ctr"/>
                      <a:r>
                        <a:rPr lang="en-GB" sz="2000" dirty="0" smtClean="0"/>
                        <a:t>1.3</a:t>
                      </a:r>
                      <a:endParaRPr lang="en-GB" sz="2000" dirty="0"/>
                    </a:p>
                  </a:txBody>
                  <a:tcPr/>
                </a:tc>
                <a:tc>
                  <a:txBody>
                    <a:bodyPr/>
                    <a:lstStyle/>
                    <a:p>
                      <a:pPr algn="ctr"/>
                      <a:r>
                        <a:rPr lang="en-GB" sz="2000" b="0" dirty="0" smtClean="0"/>
                        <a:t>4.7</a:t>
                      </a:r>
                      <a:endParaRPr lang="en-GB" sz="2000" b="0" dirty="0"/>
                    </a:p>
                  </a:txBody>
                  <a:tcPr/>
                </a:tc>
                <a:extLst>
                  <a:ext uri="{0D108BD9-81ED-4DB2-BD59-A6C34878D82A}">
                    <a16:rowId xmlns:a16="http://schemas.microsoft.com/office/drawing/2014/main" val="3682649941"/>
                  </a:ext>
                </a:extLst>
              </a:tr>
            </a:tbl>
          </a:graphicData>
        </a:graphic>
      </p:graphicFrame>
      <p:sp>
        <p:nvSpPr>
          <p:cNvPr id="3" name="Slide Number Placeholder 2"/>
          <p:cNvSpPr>
            <a:spLocks noGrp="1"/>
          </p:cNvSpPr>
          <p:nvPr>
            <p:ph type="sldNum" sz="quarter" idx="4"/>
          </p:nvPr>
        </p:nvSpPr>
        <p:spPr/>
        <p:txBody>
          <a:bodyPr/>
          <a:lstStyle/>
          <a:p>
            <a:fld id="{6C7FE256-DBE3-41F8-9653-AAB46C5389DC}" type="slidenum">
              <a:rPr lang="en-GB" smtClean="0"/>
              <a:pPr/>
              <a:t>24</a:t>
            </a:fld>
            <a:endParaRPr lang="en-GB" dirty="0"/>
          </a:p>
        </p:txBody>
      </p:sp>
    </p:spTree>
    <p:extLst>
      <p:ext uri="{BB962C8B-B14F-4D97-AF65-F5344CB8AC3E}">
        <p14:creationId xmlns:p14="http://schemas.microsoft.com/office/powerpoint/2010/main" val="1275623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ea typeface="Geneva" charset="-128"/>
              </a:rPr>
              <a:t>Why might double marking not always be better?</a:t>
            </a:r>
          </a:p>
        </p:txBody>
      </p:sp>
      <p:graphicFrame>
        <p:nvGraphicFramePr>
          <p:cNvPr id="4" name="Table 3"/>
          <p:cNvGraphicFramePr>
            <a:graphicFrameLocks noGrp="1"/>
          </p:cNvGraphicFramePr>
          <p:nvPr>
            <p:extLst/>
          </p:nvPr>
        </p:nvGraphicFramePr>
        <p:xfrm>
          <a:off x="319090" y="986542"/>
          <a:ext cx="10169398" cy="4530690"/>
        </p:xfrm>
        <a:graphic>
          <a:graphicData uri="http://schemas.openxmlformats.org/drawingml/2006/table">
            <a:tbl>
              <a:tblPr>
                <a:tableStyleId>{16D9F66E-5EB9-4882-86FB-DCBF35E3C3E4}</a:tableStyleId>
              </a:tblPr>
              <a:tblGrid>
                <a:gridCol w="1740544">
                  <a:extLst>
                    <a:ext uri="{9D8B030D-6E8A-4147-A177-3AD203B41FA5}">
                      <a16:colId xmlns:a16="http://schemas.microsoft.com/office/drawing/2014/main" val="20000"/>
                    </a:ext>
                  </a:extLst>
                </a:gridCol>
                <a:gridCol w="1740544">
                  <a:extLst>
                    <a:ext uri="{9D8B030D-6E8A-4147-A177-3AD203B41FA5}">
                      <a16:colId xmlns:a16="http://schemas.microsoft.com/office/drawing/2014/main" val="20001"/>
                    </a:ext>
                  </a:extLst>
                </a:gridCol>
                <a:gridCol w="1602478">
                  <a:extLst>
                    <a:ext uri="{9D8B030D-6E8A-4147-A177-3AD203B41FA5}">
                      <a16:colId xmlns:a16="http://schemas.microsoft.com/office/drawing/2014/main" val="20002"/>
                    </a:ext>
                  </a:extLst>
                </a:gridCol>
                <a:gridCol w="1602478">
                  <a:extLst>
                    <a:ext uri="{9D8B030D-6E8A-4147-A177-3AD203B41FA5}">
                      <a16:colId xmlns:a16="http://schemas.microsoft.com/office/drawing/2014/main" val="20003"/>
                    </a:ext>
                  </a:extLst>
                </a:gridCol>
                <a:gridCol w="1741677">
                  <a:extLst>
                    <a:ext uri="{9D8B030D-6E8A-4147-A177-3AD203B41FA5}">
                      <a16:colId xmlns:a16="http://schemas.microsoft.com/office/drawing/2014/main" val="20004"/>
                    </a:ext>
                  </a:extLst>
                </a:gridCol>
                <a:gridCol w="1741677">
                  <a:extLst>
                    <a:ext uri="{9D8B030D-6E8A-4147-A177-3AD203B41FA5}">
                      <a16:colId xmlns:a16="http://schemas.microsoft.com/office/drawing/2014/main" val="20005"/>
                    </a:ext>
                  </a:extLst>
                </a:gridCol>
              </a:tblGrid>
              <a:tr h="755115">
                <a:tc>
                  <a:txBody>
                    <a:bodyPr/>
                    <a:lstStyle/>
                    <a:p>
                      <a:pPr algn="just">
                        <a:lnSpc>
                          <a:spcPct val="120000"/>
                        </a:lnSpc>
                        <a:spcAft>
                          <a:spcPts val="0"/>
                        </a:spcAft>
                      </a:pPr>
                      <a:r>
                        <a:rPr lang="en-GB" sz="1800" dirty="0">
                          <a:effectLst/>
                        </a:rPr>
                        <a:t> </a:t>
                      </a:r>
                      <a:endParaRPr lang="en-GB" sz="1800" dirty="0">
                        <a:effectLst/>
                        <a:latin typeface="Arial"/>
                        <a:ea typeface="Times New Roman"/>
                      </a:endParaRPr>
                    </a:p>
                  </a:txBody>
                  <a:tcPr marL="68577" marR="68577" marT="0" marB="0"/>
                </a:tc>
                <a:tc gridSpan="5">
                  <a:txBody>
                    <a:bodyPr/>
                    <a:lstStyle/>
                    <a:p>
                      <a:pPr algn="ctr">
                        <a:lnSpc>
                          <a:spcPct val="120000"/>
                        </a:lnSpc>
                        <a:spcAft>
                          <a:spcPts val="0"/>
                        </a:spcAft>
                      </a:pPr>
                      <a:r>
                        <a:rPr lang="en-GB" sz="1800" dirty="0">
                          <a:effectLst/>
                        </a:rPr>
                        <a:t>First marker</a:t>
                      </a:r>
                      <a:endParaRPr lang="en-GB" sz="1800" b="1" dirty="0">
                        <a:effectLst/>
                        <a:latin typeface="Times New Roman"/>
                      </a:endParaRPr>
                    </a:p>
                  </a:txBody>
                  <a:tcPr marL="68577" marR="68577"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755115">
                <a:tc rowSpan="5">
                  <a:txBody>
                    <a:bodyPr/>
                    <a:lstStyle/>
                    <a:p>
                      <a:pPr algn="just">
                        <a:lnSpc>
                          <a:spcPct val="120000"/>
                        </a:lnSpc>
                        <a:spcAft>
                          <a:spcPts val="0"/>
                        </a:spcAft>
                      </a:pPr>
                      <a:r>
                        <a:rPr lang="en-GB" sz="1400" kern="0" dirty="0">
                          <a:effectLst/>
                        </a:rPr>
                        <a:t> </a:t>
                      </a:r>
                    </a:p>
                    <a:p>
                      <a:pPr algn="just">
                        <a:lnSpc>
                          <a:spcPct val="120000"/>
                        </a:lnSpc>
                        <a:spcAft>
                          <a:spcPts val="0"/>
                        </a:spcAft>
                      </a:pPr>
                      <a:r>
                        <a:rPr lang="en-GB" sz="1800" kern="0" dirty="0">
                          <a:effectLst/>
                        </a:rPr>
                        <a:t>Second</a:t>
                      </a:r>
                    </a:p>
                    <a:p>
                      <a:pPr>
                        <a:lnSpc>
                          <a:spcPct val="120000"/>
                        </a:lnSpc>
                        <a:spcAft>
                          <a:spcPts val="0"/>
                        </a:spcAft>
                      </a:pPr>
                      <a:r>
                        <a:rPr lang="en-GB" sz="1800" dirty="0">
                          <a:effectLst/>
                        </a:rPr>
                        <a:t>marker</a:t>
                      </a:r>
                    </a:p>
                    <a:p>
                      <a:pPr algn="just">
                        <a:lnSpc>
                          <a:spcPct val="120000"/>
                        </a:lnSpc>
                        <a:spcAft>
                          <a:spcPts val="0"/>
                        </a:spcAft>
                      </a:pPr>
                      <a:r>
                        <a:rPr lang="en-GB" sz="1800" dirty="0">
                          <a:effectLst/>
                        </a:rPr>
                        <a:t> </a:t>
                      </a:r>
                      <a:endParaRPr lang="en-GB" sz="1800" dirty="0">
                        <a:effectLst/>
                        <a:latin typeface="Arial"/>
                        <a:ea typeface="Times New Roman"/>
                      </a:endParaRPr>
                    </a:p>
                  </a:txBody>
                  <a:tcPr marL="68577" marR="68577" marT="0" marB="0"/>
                </a:tc>
                <a:tc>
                  <a:txBody>
                    <a:bodyPr/>
                    <a:lstStyle/>
                    <a:p>
                      <a:pPr algn="just">
                        <a:lnSpc>
                          <a:spcPct val="120000"/>
                        </a:lnSpc>
                        <a:spcAft>
                          <a:spcPts val="0"/>
                        </a:spcAft>
                      </a:pPr>
                      <a:r>
                        <a:rPr lang="en-GB" sz="1800">
                          <a:effectLst/>
                        </a:rPr>
                        <a:t> </a:t>
                      </a:r>
                      <a:endParaRPr lang="en-GB" sz="1800">
                        <a:effectLst/>
                        <a:latin typeface="Arial"/>
                        <a:ea typeface="Times New Roman"/>
                      </a:endParaRPr>
                    </a:p>
                  </a:txBody>
                  <a:tcPr marL="68577" marR="68577" marT="0" marB="0"/>
                </a:tc>
                <a:tc>
                  <a:txBody>
                    <a:bodyPr/>
                    <a:lstStyle/>
                    <a:p>
                      <a:pPr algn="just">
                        <a:lnSpc>
                          <a:spcPct val="120000"/>
                        </a:lnSpc>
                        <a:spcAft>
                          <a:spcPts val="0"/>
                        </a:spcAft>
                      </a:pPr>
                      <a:r>
                        <a:rPr lang="en-GB" sz="1800" b="1" dirty="0">
                          <a:effectLst/>
                        </a:rPr>
                        <a:t>Good</a:t>
                      </a:r>
                      <a:endParaRPr lang="en-GB" sz="1800" b="1" dirty="0">
                        <a:effectLst/>
                        <a:latin typeface="Arial"/>
                        <a:ea typeface="Times New Roman"/>
                      </a:endParaRPr>
                    </a:p>
                  </a:txBody>
                  <a:tcPr marL="68577" marR="68577" marT="0" marB="0"/>
                </a:tc>
                <a:tc>
                  <a:txBody>
                    <a:bodyPr/>
                    <a:lstStyle/>
                    <a:p>
                      <a:pPr algn="just">
                        <a:lnSpc>
                          <a:spcPct val="120000"/>
                        </a:lnSpc>
                        <a:spcAft>
                          <a:spcPts val="0"/>
                        </a:spcAft>
                      </a:pPr>
                      <a:r>
                        <a:rPr lang="en-GB" sz="1800" b="1" dirty="0">
                          <a:effectLst/>
                        </a:rPr>
                        <a:t>Lenient</a:t>
                      </a:r>
                      <a:endParaRPr lang="en-GB" sz="1800" b="1" dirty="0">
                        <a:effectLst/>
                        <a:latin typeface="Arial"/>
                        <a:ea typeface="Times New Roman"/>
                      </a:endParaRPr>
                    </a:p>
                  </a:txBody>
                  <a:tcPr marL="68577" marR="68577" marT="0" marB="0"/>
                </a:tc>
                <a:tc>
                  <a:txBody>
                    <a:bodyPr/>
                    <a:lstStyle/>
                    <a:p>
                      <a:pPr algn="just">
                        <a:lnSpc>
                          <a:spcPct val="120000"/>
                        </a:lnSpc>
                        <a:spcAft>
                          <a:spcPts val="0"/>
                        </a:spcAft>
                      </a:pPr>
                      <a:r>
                        <a:rPr lang="en-GB" sz="1800" b="1" dirty="0">
                          <a:effectLst/>
                        </a:rPr>
                        <a:t>Harsh</a:t>
                      </a:r>
                      <a:endParaRPr lang="en-GB" sz="1800" b="1" dirty="0">
                        <a:effectLst/>
                        <a:latin typeface="Arial"/>
                        <a:ea typeface="Times New Roman"/>
                      </a:endParaRPr>
                    </a:p>
                  </a:txBody>
                  <a:tcPr marL="68577" marR="68577" marT="0" marB="0"/>
                </a:tc>
                <a:tc>
                  <a:txBody>
                    <a:bodyPr/>
                    <a:lstStyle/>
                    <a:p>
                      <a:pPr algn="just">
                        <a:lnSpc>
                          <a:spcPct val="120000"/>
                        </a:lnSpc>
                        <a:spcAft>
                          <a:spcPts val="0"/>
                        </a:spcAft>
                      </a:pPr>
                      <a:r>
                        <a:rPr lang="en-GB" sz="1800" b="1" dirty="0">
                          <a:effectLst/>
                        </a:rPr>
                        <a:t>Inconsistent</a:t>
                      </a:r>
                      <a:endParaRPr lang="en-GB" sz="1800" b="1" dirty="0">
                        <a:effectLst/>
                        <a:latin typeface="Arial"/>
                        <a:ea typeface="Times New Roman"/>
                      </a:endParaRPr>
                    </a:p>
                  </a:txBody>
                  <a:tcPr marL="68577" marR="68577" marT="0" marB="0"/>
                </a:tc>
                <a:extLst>
                  <a:ext uri="{0D108BD9-81ED-4DB2-BD59-A6C34878D82A}">
                    <a16:rowId xmlns:a16="http://schemas.microsoft.com/office/drawing/2014/main" val="10001"/>
                  </a:ext>
                </a:extLst>
              </a:tr>
              <a:tr h="755115">
                <a:tc vMerge="1">
                  <a:txBody>
                    <a:bodyPr/>
                    <a:lstStyle/>
                    <a:p>
                      <a:endParaRPr lang="en-GB"/>
                    </a:p>
                  </a:txBody>
                  <a:tcPr/>
                </a:tc>
                <a:tc>
                  <a:txBody>
                    <a:bodyPr/>
                    <a:lstStyle/>
                    <a:p>
                      <a:pPr algn="just">
                        <a:lnSpc>
                          <a:spcPct val="120000"/>
                        </a:lnSpc>
                        <a:spcAft>
                          <a:spcPts val="0"/>
                        </a:spcAft>
                      </a:pPr>
                      <a:r>
                        <a:rPr lang="en-GB" sz="1800" b="1" kern="0" dirty="0">
                          <a:effectLst/>
                        </a:rPr>
                        <a:t>Good</a:t>
                      </a:r>
                      <a:endParaRPr lang="en-GB" sz="1800" b="1" kern="0" dirty="0">
                        <a:effectLst/>
                        <a:latin typeface="Times New Roman"/>
                      </a:endParaRPr>
                    </a:p>
                  </a:txBody>
                  <a:tcPr marL="68577" marR="68577" marT="0" marB="0"/>
                </a:tc>
                <a:tc>
                  <a:txBody>
                    <a:bodyPr/>
                    <a:lstStyle/>
                    <a:p>
                      <a:pPr algn="just">
                        <a:lnSpc>
                          <a:spcPct val="120000"/>
                        </a:lnSpc>
                        <a:spcAft>
                          <a:spcPts val="0"/>
                        </a:spcAft>
                      </a:pPr>
                      <a:r>
                        <a:rPr lang="en-GB" sz="1800" dirty="0">
                          <a:effectLst/>
                        </a:rPr>
                        <a:t>Good</a:t>
                      </a:r>
                      <a:endParaRPr lang="en-GB" sz="1800" dirty="0">
                        <a:effectLst/>
                        <a:latin typeface="Arial"/>
                        <a:ea typeface="Times New Roman"/>
                      </a:endParaRPr>
                    </a:p>
                  </a:txBody>
                  <a:tcPr marL="68577" marR="68577" marT="0" marB="0"/>
                </a:tc>
                <a:tc>
                  <a:txBody>
                    <a:bodyPr/>
                    <a:lstStyle/>
                    <a:p>
                      <a:pPr algn="just">
                        <a:lnSpc>
                          <a:spcPct val="120000"/>
                        </a:lnSpc>
                        <a:spcAft>
                          <a:spcPts val="0"/>
                        </a:spcAft>
                      </a:pPr>
                      <a:r>
                        <a:rPr lang="en-GB" sz="1800">
                          <a:effectLst/>
                        </a:rPr>
                        <a:t>½ lenient</a:t>
                      </a:r>
                      <a:endParaRPr lang="en-GB" sz="1800">
                        <a:effectLst/>
                        <a:latin typeface="Arial"/>
                        <a:ea typeface="Times New Roman"/>
                      </a:endParaRPr>
                    </a:p>
                  </a:txBody>
                  <a:tcPr marL="68577" marR="68577" marT="0" marB="0"/>
                </a:tc>
                <a:tc>
                  <a:txBody>
                    <a:bodyPr/>
                    <a:lstStyle/>
                    <a:p>
                      <a:pPr algn="just">
                        <a:lnSpc>
                          <a:spcPct val="120000"/>
                        </a:lnSpc>
                        <a:spcAft>
                          <a:spcPts val="0"/>
                        </a:spcAft>
                      </a:pPr>
                      <a:r>
                        <a:rPr lang="en-GB" sz="1800" dirty="0">
                          <a:effectLst/>
                        </a:rPr>
                        <a:t>½ harsh</a:t>
                      </a:r>
                      <a:endParaRPr lang="en-GB" sz="1800" dirty="0">
                        <a:effectLst/>
                        <a:latin typeface="Arial"/>
                        <a:ea typeface="Times New Roman"/>
                      </a:endParaRPr>
                    </a:p>
                  </a:txBody>
                  <a:tcPr marL="68577" marR="68577" marT="0" marB="0"/>
                </a:tc>
                <a:tc>
                  <a:txBody>
                    <a:bodyPr/>
                    <a:lstStyle/>
                    <a:p>
                      <a:pPr algn="just">
                        <a:lnSpc>
                          <a:spcPct val="120000"/>
                        </a:lnSpc>
                        <a:spcAft>
                          <a:spcPts val="0"/>
                        </a:spcAft>
                      </a:pPr>
                      <a:r>
                        <a:rPr lang="en-GB" sz="1800">
                          <a:effectLst/>
                        </a:rPr>
                        <a:t>?</a:t>
                      </a:r>
                      <a:endParaRPr lang="en-GB" sz="1800">
                        <a:effectLst/>
                        <a:latin typeface="Arial"/>
                        <a:ea typeface="Times New Roman"/>
                      </a:endParaRPr>
                    </a:p>
                  </a:txBody>
                  <a:tcPr marL="68577" marR="68577" marT="0" marB="0"/>
                </a:tc>
                <a:extLst>
                  <a:ext uri="{0D108BD9-81ED-4DB2-BD59-A6C34878D82A}">
                    <a16:rowId xmlns:a16="http://schemas.microsoft.com/office/drawing/2014/main" val="10002"/>
                  </a:ext>
                </a:extLst>
              </a:tr>
              <a:tr h="755115">
                <a:tc vMerge="1">
                  <a:txBody>
                    <a:bodyPr/>
                    <a:lstStyle/>
                    <a:p>
                      <a:endParaRPr lang="en-GB"/>
                    </a:p>
                  </a:txBody>
                  <a:tcPr/>
                </a:tc>
                <a:tc>
                  <a:txBody>
                    <a:bodyPr/>
                    <a:lstStyle/>
                    <a:p>
                      <a:pPr algn="just">
                        <a:lnSpc>
                          <a:spcPct val="120000"/>
                        </a:lnSpc>
                        <a:spcAft>
                          <a:spcPts val="0"/>
                        </a:spcAft>
                      </a:pPr>
                      <a:r>
                        <a:rPr lang="en-GB" sz="1800" b="1" dirty="0">
                          <a:effectLst/>
                        </a:rPr>
                        <a:t>Lenient</a:t>
                      </a:r>
                      <a:endParaRPr lang="en-GB" sz="1800" b="1" dirty="0">
                        <a:effectLst/>
                        <a:latin typeface="Arial"/>
                        <a:ea typeface="Times New Roman"/>
                      </a:endParaRPr>
                    </a:p>
                  </a:txBody>
                  <a:tcPr marL="68577" marR="68577" marT="0" marB="0"/>
                </a:tc>
                <a:tc>
                  <a:txBody>
                    <a:bodyPr/>
                    <a:lstStyle/>
                    <a:p>
                      <a:pPr algn="just">
                        <a:lnSpc>
                          <a:spcPct val="120000"/>
                        </a:lnSpc>
                        <a:spcAft>
                          <a:spcPts val="0"/>
                        </a:spcAft>
                      </a:pPr>
                      <a:r>
                        <a:rPr lang="en-GB" sz="1800">
                          <a:effectLst/>
                        </a:rPr>
                        <a:t>½ lenient</a:t>
                      </a:r>
                      <a:endParaRPr lang="en-GB" sz="1800">
                        <a:effectLst/>
                        <a:latin typeface="Arial"/>
                        <a:ea typeface="Times New Roman"/>
                      </a:endParaRPr>
                    </a:p>
                  </a:txBody>
                  <a:tcPr marL="68577" marR="68577" marT="0" marB="0"/>
                </a:tc>
                <a:tc>
                  <a:txBody>
                    <a:bodyPr/>
                    <a:lstStyle/>
                    <a:p>
                      <a:pPr algn="just">
                        <a:lnSpc>
                          <a:spcPct val="120000"/>
                        </a:lnSpc>
                        <a:spcAft>
                          <a:spcPts val="0"/>
                        </a:spcAft>
                      </a:pPr>
                      <a:r>
                        <a:rPr lang="en-GB" sz="1800">
                          <a:effectLst/>
                        </a:rPr>
                        <a:t>lenient</a:t>
                      </a:r>
                      <a:endParaRPr lang="en-GB" sz="1800">
                        <a:effectLst/>
                        <a:latin typeface="Arial"/>
                        <a:ea typeface="Times New Roman"/>
                      </a:endParaRPr>
                    </a:p>
                  </a:txBody>
                  <a:tcPr marL="68577" marR="68577" marT="0" marB="0"/>
                </a:tc>
                <a:tc>
                  <a:txBody>
                    <a:bodyPr/>
                    <a:lstStyle/>
                    <a:p>
                      <a:pPr algn="just">
                        <a:lnSpc>
                          <a:spcPct val="120000"/>
                        </a:lnSpc>
                        <a:spcAft>
                          <a:spcPts val="0"/>
                        </a:spcAft>
                      </a:pPr>
                      <a:r>
                        <a:rPr lang="en-GB" sz="1800" dirty="0">
                          <a:effectLst/>
                        </a:rPr>
                        <a:t>good</a:t>
                      </a:r>
                      <a:endParaRPr lang="en-GB" sz="1800" dirty="0">
                        <a:effectLst/>
                        <a:latin typeface="Arial"/>
                        <a:ea typeface="Times New Roman"/>
                      </a:endParaRPr>
                    </a:p>
                  </a:txBody>
                  <a:tcPr marL="68577" marR="68577" marT="0" marB="0"/>
                </a:tc>
                <a:tc>
                  <a:txBody>
                    <a:bodyPr/>
                    <a:lstStyle/>
                    <a:p>
                      <a:pPr algn="just">
                        <a:lnSpc>
                          <a:spcPct val="120000"/>
                        </a:lnSpc>
                        <a:spcAft>
                          <a:spcPts val="0"/>
                        </a:spcAft>
                      </a:pPr>
                      <a:r>
                        <a:rPr lang="en-GB" sz="1800" dirty="0">
                          <a:effectLst/>
                        </a:rPr>
                        <a:t>?</a:t>
                      </a:r>
                      <a:endParaRPr lang="en-GB" sz="1800" dirty="0">
                        <a:effectLst/>
                        <a:latin typeface="Arial"/>
                        <a:ea typeface="Times New Roman"/>
                      </a:endParaRPr>
                    </a:p>
                  </a:txBody>
                  <a:tcPr marL="68577" marR="68577" marT="0" marB="0"/>
                </a:tc>
                <a:extLst>
                  <a:ext uri="{0D108BD9-81ED-4DB2-BD59-A6C34878D82A}">
                    <a16:rowId xmlns:a16="http://schemas.microsoft.com/office/drawing/2014/main" val="10003"/>
                  </a:ext>
                </a:extLst>
              </a:tr>
              <a:tr h="755115">
                <a:tc vMerge="1">
                  <a:txBody>
                    <a:bodyPr/>
                    <a:lstStyle/>
                    <a:p>
                      <a:endParaRPr lang="en-GB"/>
                    </a:p>
                  </a:txBody>
                  <a:tcPr/>
                </a:tc>
                <a:tc>
                  <a:txBody>
                    <a:bodyPr/>
                    <a:lstStyle/>
                    <a:p>
                      <a:pPr algn="just">
                        <a:lnSpc>
                          <a:spcPct val="120000"/>
                        </a:lnSpc>
                        <a:spcAft>
                          <a:spcPts val="0"/>
                        </a:spcAft>
                      </a:pPr>
                      <a:r>
                        <a:rPr lang="en-GB" sz="1800" b="1" dirty="0">
                          <a:effectLst/>
                        </a:rPr>
                        <a:t>Harsh</a:t>
                      </a:r>
                      <a:endParaRPr lang="en-GB" sz="1800" b="1" dirty="0">
                        <a:effectLst/>
                        <a:latin typeface="Arial"/>
                        <a:ea typeface="Times New Roman"/>
                      </a:endParaRPr>
                    </a:p>
                  </a:txBody>
                  <a:tcPr marL="68577" marR="68577" marT="0" marB="0"/>
                </a:tc>
                <a:tc>
                  <a:txBody>
                    <a:bodyPr/>
                    <a:lstStyle/>
                    <a:p>
                      <a:pPr algn="just">
                        <a:lnSpc>
                          <a:spcPct val="120000"/>
                        </a:lnSpc>
                        <a:spcAft>
                          <a:spcPts val="0"/>
                        </a:spcAft>
                      </a:pPr>
                      <a:r>
                        <a:rPr lang="en-GB" sz="1800" dirty="0">
                          <a:effectLst/>
                        </a:rPr>
                        <a:t>½ harsh</a:t>
                      </a:r>
                      <a:endParaRPr lang="en-GB" sz="1800" dirty="0">
                        <a:effectLst/>
                        <a:latin typeface="Arial"/>
                        <a:ea typeface="Times New Roman"/>
                      </a:endParaRPr>
                    </a:p>
                  </a:txBody>
                  <a:tcPr marL="68577" marR="68577" marT="0" marB="0"/>
                </a:tc>
                <a:tc>
                  <a:txBody>
                    <a:bodyPr/>
                    <a:lstStyle/>
                    <a:p>
                      <a:pPr algn="just">
                        <a:lnSpc>
                          <a:spcPct val="120000"/>
                        </a:lnSpc>
                        <a:spcAft>
                          <a:spcPts val="0"/>
                        </a:spcAft>
                      </a:pPr>
                      <a:r>
                        <a:rPr lang="en-GB" sz="1800" dirty="0">
                          <a:effectLst/>
                        </a:rPr>
                        <a:t>good</a:t>
                      </a:r>
                      <a:endParaRPr lang="en-GB" sz="1800" dirty="0">
                        <a:effectLst/>
                        <a:latin typeface="Arial"/>
                        <a:ea typeface="Times New Roman"/>
                      </a:endParaRPr>
                    </a:p>
                  </a:txBody>
                  <a:tcPr marL="68577" marR="68577" marT="0" marB="0"/>
                </a:tc>
                <a:tc>
                  <a:txBody>
                    <a:bodyPr/>
                    <a:lstStyle/>
                    <a:p>
                      <a:pPr algn="just">
                        <a:lnSpc>
                          <a:spcPct val="120000"/>
                        </a:lnSpc>
                        <a:spcAft>
                          <a:spcPts val="0"/>
                        </a:spcAft>
                      </a:pPr>
                      <a:r>
                        <a:rPr lang="en-GB" sz="1800" dirty="0">
                          <a:effectLst/>
                        </a:rPr>
                        <a:t>harsh</a:t>
                      </a:r>
                      <a:endParaRPr lang="en-GB" sz="1800" dirty="0">
                        <a:effectLst/>
                        <a:latin typeface="Arial"/>
                        <a:ea typeface="Times New Roman"/>
                      </a:endParaRPr>
                    </a:p>
                  </a:txBody>
                  <a:tcPr marL="68577" marR="68577" marT="0" marB="0"/>
                </a:tc>
                <a:tc>
                  <a:txBody>
                    <a:bodyPr/>
                    <a:lstStyle/>
                    <a:p>
                      <a:pPr algn="just">
                        <a:lnSpc>
                          <a:spcPct val="120000"/>
                        </a:lnSpc>
                        <a:spcAft>
                          <a:spcPts val="0"/>
                        </a:spcAft>
                      </a:pPr>
                      <a:r>
                        <a:rPr lang="en-GB" sz="1800" dirty="0">
                          <a:effectLst/>
                        </a:rPr>
                        <a:t>?</a:t>
                      </a:r>
                      <a:endParaRPr lang="en-GB" sz="1800" dirty="0">
                        <a:effectLst/>
                        <a:latin typeface="Arial"/>
                        <a:ea typeface="Times New Roman"/>
                      </a:endParaRPr>
                    </a:p>
                  </a:txBody>
                  <a:tcPr marL="68577" marR="68577" marT="0" marB="0"/>
                </a:tc>
                <a:extLst>
                  <a:ext uri="{0D108BD9-81ED-4DB2-BD59-A6C34878D82A}">
                    <a16:rowId xmlns:a16="http://schemas.microsoft.com/office/drawing/2014/main" val="10004"/>
                  </a:ext>
                </a:extLst>
              </a:tr>
              <a:tr h="755115">
                <a:tc vMerge="1">
                  <a:txBody>
                    <a:bodyPr/>
                    <a:lstStyle/>
                    <a:p>
                      <a:endParaRPr lang="en-GB"/>
                    </a:p>
                  </a:txBody>
                  <a:tcPr/>
                </a:tc>
                <a:tc>
                  <a:txBody>
                    <a:bodyPr/>
                    <a:lstStyle/>
                    <a:p>
                      <a:pPr algn="just">
                        <a:lnSpc>
                          <a:spcPct val="120000"/>
                        </a:lnSpc>
                        <a:spcAft>
                          <a:spcPts val="0"/>
                        </a:spcAft>
                      </a:pPr>
                      <a:r>
                        <a:rPr lang="en-GB" sz="1800" b="1" dirty="0">
                          <a:effectLst/>
                        </a:rPr>
                        <a:t>Inconsistent</a:t>
                      </a:r>
                      <a:endParaRPr lang="en-GB" sz="1800" b="1" dirty="0">
                        <a:effectLst/>
                        <a:latin typeface="Arial"/>
                        <a:ea typeface="Times New Roman"/>
                      </a:endParaRPr>
                    </a:p>
                  </a:txBody>
                  <a:tcPr marL="68577" marR="68577" marT="0" marB="0"/>
                </a:tc>
                <a:tc>
                  <a:txBody>
                    <a:bodyPr/>
                    <a:lstStyle/>
                    <a:p>
                      <a:pPr algn="just">
                        <a:lnSpc>
                          <a:spcPct val="120000"/>
                        </a:lnSpc>
                        <a:spcAft>
                          <a:spcPts val="0"/>
                        </a:spcAft>
                      </a:pPr>
                      <a:r>
                        <a:rPr lang="en-GB" sz="1800">
                          <a:effectLst/>
                        </a:rPr>
                        <a:t>?</a:t>
                      </a:r>
                      <a:endParaRPr lang="en-GB" sz="1800">
                        <a:effectLst/>
                        <a:latin typeface="Arial"/>
                        <a:ea typeface="Times New Roman"/>
                      </a:endParaRPr>
                    </a:p>
                  </a:txBody>
                  <a:tcPr marL="68577" marR="68577" marT="0" marB="0"/>
                </a:tc>
                <a:tc>
                  <a:txBody>
                    <a:bodyPr/>
                    <a:lstStyle/>
                    <a:p>
                      <a:pPr algn="just">
                        <a:lnSpc>
                          <a:spcPct val="120000"/>
                        </a:lnSpc>
                        <a:spcAft>
                          <a:spcPts val="0"/>
                        </a:spcAft>
                      </a:pPr>
                      <a:r>
                        <a:rPr lang="en-GB" sz="1800">
                          <a:effectLst/>
                        </a:rPr>
                        <a:t>?</a:t>
                      </a:r>
                      <a:endParaRPr lang="en-GB" sz="1800">
                        <a:effectLst/>
                        <a:latin typeface="Arial"/>
                        <a:ea typeface="Times New Roman"/>
                      </a:endParaRPr>
                    </a:p>
                  </a:txBody>
                  <a:tcPr marL="68577" marR="68577" marT="0" marB="0"/>
                </a:tc>
                <a:tc>
                  <a:txBody>
                    <a:bodyPr/>
                    <a:lstStyle/>
                    <a:p>
                      <a:pPr algn="just">
                        <a:lnSpc>
                          <a:spcPct val="120000"/>
                        </a:lnSpc>
                        <a:spcAft>
                          <a:spcPts val="0"/>
                        </a:spcAft>
                      </a:pPr>
                      <a:r>
                        <a:rPr lang="en-GB" sz="1800">
                          <a:effectLst/>
                        </a:rPr>
                        <a:t>?</a:t>
                      </a:r>
                      <a:endParaRPr lang="en-GB" sz="1800">
                        <a:effectLst/>
                        <a:latin typeface="Arial"/>
                        <a:ea typeface="Times New Roman"/>
                      </a:endParaRPr>
                    </a:p>
                  </a:txBody>
                  <a:tcPr marL="68577" marR="68577" marT="0" marB="0"/>
                </a:tc>
                <a:tc>
                  <a:txBody>
                    <a:bodyPr/>
                    <a:lstStyle/>
                    <a:p>
                      <a:pPr algn="just">
                        <a:lnSpc>
                          <a:spcPct val="120000"/>
                        </a:lnSpc>
                        <a:spcAft>
                          <a:spcPts val="0"/>
                        </a:spcAft>
                      </a:pPr>
                      <a:r>
                        <a:rPr lang="en-GB" sz="1800" dirty="0">
                          <a:effectLst/>
                        </a:rPr>
                        <a:t>?</a:t>
                      </a:r>
                      <a:endParaRPr lang="en-GB" sz="1800" dirty="0">
                        <a:effectLst/>
                        <a:latin typeface="Arial"/>
                        <a:ea typeface="Times New Roman"/>
                      </a:endParaRPr>
                    </a:p>
                  </a:txBody>
                  <a:tcPr marL="68577" marR="68577" marT="0" marB="0"/>
                </a:tc>
                <a:extLst>
                  <a:ext uri="{0D108BD9-81ED-4DB2-BD59-A6C34878D82A}">
                    <a16:rowId xmlns:a16="http://schemas.microsoft.com/office/drawing/2014/main" val="10005"/>
                  </a:ext>
                </a:extLst>
              </a:tr>
            </a:tbl>
          </a:graphicData>
        </a:graphic>
      </p:graphicFrame>
      <p:sp>
        <p:nvSpPr>
          <p:cNvPr id="5" name="TextBox 4"/>
          <p:cNvSpPr txBox="1">
            <a:spLocks noChangeArrowheads="1"/>
          </p:cNvSpPr>
          <p:nvPr/>
        </p:nvSpPr>
        <p:spPr bwMode="auto">
          <a:xfrm>
            <a:off x="10056440" y="5661248"/>
            <a:ext cx="2219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Geneva" charset="-128"/>
              </a:defRPr>
            </a:lvl1pPr>
            <a:lvl2pPr marL="742950" indent="-285750" eaLnBrk="0" hangingPunct="0">
              <a:defRPr>
                <a:solidFill>
                  <a:schemeClr val="tx1"/>
                </a:solidFill>
                <a:latin typeface="Arial" panose="020B0604020202020204" pitchFamily="34" charset="0"/>
                <a:ea typeface="Geneva" charset="-128"/>
              </a:defRPr>
            </a:lvl2pPr>
            <a:lvl3pPr marL="1143000" indent="-228600" eaLnBrk="0" hangingPunct="0">
              <a:defRPr>
                <a:solidFill>
                  <a:schemeClr val="tx1"/>
                </a:solidFill>
                <a:latin typeface="Arial" panose="020B0604020202020204" pitchFamily="34" charset="0"/>
                <a:ea typeface="Geneva" charset="-128"/>
              </a:defRPr>
            </a:lvl3pPr>
            <a:lvl4pPr marL="1600200" indent="-228600" eaLnBrk="0" hangingPunct="0">
              <a:defRPr>
                <a:solidFill>
                  <a:schemeClr val="tx1"/>
                </a:solidFill>
                <a:latin typeface="Arial" panose="020B0604020202020204" pitchFamily="34" charset="0"/>
                <a:ea typeface="Geneva" charset="-128"/>
              </a:defRPr>
            </a:lvl4pPr>
            <a:lvl5pPr marL="2057400" indent="-228600" eaLnBrk="0" hangingPunct="0">
              <a:defRPr>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1" hangingPunct="1"/>
            <a:r>
              <a:rPr lang="en-GB" altLang="en-US" sz="1200" dirty="0"/>
              <a:t>Ref: Elizabeth Gray</a:t>
            </a:r>
          </a:p>
        </p:txBody>
      </p:sp>
      <p:sp>
        <p:nvSpPr>
          <p:cNvPr id="2" name="Slide Number Placeholder 1"/>
          <p:cNvSpPr>
            <a:spLocks noGrp="1"/>
          </p:cNvSpPr>
          <p:nvPr>
            <p:ph type="sldNum" sz="quarter" idx="4"/>
          </p:nvPr>
        </p:nvSpPr>
        <p:spPr/>
        <p:txBody>
          <a:bodyPr/>
          <a:lstStyle/>
          <a:p>
            <a:fld id="{6C7FE256-DBE3-41F8-9653-AAB46C5389DC}" type="slidenum">
              <a:rPr lang="en-GB" smtClean="0"/>
              <a:pPr/>
              <a:t>25</a:t>
            </a:fld>
            <a:endParaRPr lang="en-GB" dirty="0"/>
          </a:p>
        </p:txBody>
      </p:sp>
    </p:spTree>
    <p:extLst>
      <p:ext uri="{BB962C8B-B14F-4D97-AF65-F5344CB8AC3E}">
        <p14:creationId xmlns:p14="http://schemas.microsoft.com/office/powerpoint/2010/main" val="984441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Caveats	</a:t>
            </a:r>
            <a:endParaRPr lang="en-GB" dirty="0"/>
          </a:p>
        </p:txBody>
      </p:sp>
      <p:sp>
        <p:nvSpPr>
          <p:cNvPr id="3" name="Content Placeholder 2"/>
          <p:cNvSpPr>
            <a:spLocks noGrp="1"/>
          </p:cNvSpPr>
          <p:nvPr>
            <p:ph idx="1"/>
          </p:nvPr>
        </p:nvSpPr>
        <p:spPr/>
        <p:txBody>
          <a:bodyPr/>
          <a:lstStyle/>
          <a:p>
            <a:r>
              <a:rPr lang="en-GB" dirty="0" smtClean="0"/>
              <a:t>We haven’t yet been able to model at qualification level</a:t>
            </a:r>
          </a:p>
          <a:p>
            <a:r>
              <a:rPr lang="en-GB" dirty="0" smtClean="0"/>
              <a:t>There are other models of adjudication which we have not modelled e.g.</a:t>
            </a:r>
          </a:p>
          <a:p>
            <a:pPr lvl="1"/>
            <a:r>
              <a:rPr lang="en-GB" dirty="0" smtClean="0"/>
              <a:t>Average of three marks</a:t>
            </a:r>
          </a:p>
          <a:p>
            <a:pPr lvl="1"/>
            <a:r>
              <a:rPr lang="en-GB" dirty="0" smtClean="0"/>
              <a:t>Adjudication through discussion</a:t>
            </a:r>
          </a:p>
          <a:p>
            <a:pPr lvl="1"/>
            <a:r>
              <a:rPr lang="en-GB" dirty="0" smtClean="0"/>
              <a:t>Adjudicating marker is a senior marker</a:t>
            </a:r>
          </a:p>
          <a:p>
            <a:r>
              <a:rPr lang="en-GB" dirty="0" smtClean="0"/>
              <a:t>Cannot simulate washback/psychological effects of being a double marker</a:t>
            </a:r>
            <a:endParaRPr lang="en-GB" dirty="0"/>
          </a:p>
        </p:txBody>
      </p:sp>
      <p:sp>
        <p:nvSpPr>
          <p:cNvPr id="4" name="Slide Number Placeholder 3"/>
          <p:cNvSpPr>
            <a:spLocks noGrp="1"/>
          </p:cNvSpPr>
          <p:nvPr>
            <p:ph type="sldNum" sz="quarter" idx="4"/>
          </p:nvPr>
        </p:nvSpPr>
        <p:spPr/>
        <p:txBody>
          <a:bodyPr/>
          <a:lstStyle/>
          <a:p>
            <a:fld id="{6C7FE256-DBE3-41F8-9653-AAB46C5389DC}" type="slidenum">
              <a:rPr lang="en-GB" smtClean="0"/>
              <a:pPr/>
              <a:t>26</a:t>
            </a:fld>
            <a:endParaRPr lang="en-GB" dirty="0"/>
          </a:p>
        </p:txBody>
      </p:sp>
    </p:spTree>
    <p:extLst>
      <p:ext uri="{BB962C8B-B14F-4D97-AF65-F5344CB8AC3E}">
        <p14:creationId xmlns:p14="http://schemas.microsoft.com/office/powerpoint/2010/main" val="156360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things to consider</a:t>
            </a:r>
            <a:endParaRPr lang="en-GB" dirty="0"/>
          </a:p>
        </p:txBody>
      </p:sp>
      <p:sp>
        <p:nvSpPr>
          <p:cNvPr id="3" name="Content Placeholder 2"/>
          <p:cNvSpPr>
            <a:spLocks noGrp="1"/>
          </p:cNvSpPr>
          <p:nvPr>
            <p:ph idx="1"/>
          </p:nvPr>
        </p:nvSpPr>
        <p:spPr/>
        <p:txBody>
          <a:bodyPr/>
          <a:lstStyle/>
          <a:p>
            <a:r>
              <a:rPr lang="en-GB" dirty="0"/>
              <a:t>By the way, some of the improvements to accuracy will involve marks going up and some will involve marks going down</a:t>
            </a:r>
            <a:r>
              <a:rPr lang="en-GB" dirty="0" smtClean="0"/>
              <a:t>.</a:t>
            </a:r>
            <a:endParaRPr lang="en-GB" dirty="0" smtClean="0"/>
          </a:p>
          <a:p>
            <a:r>
              <a:rPr lang="en-GB" b="1" dirty="0" smtClean="0"/>
              <a:t>Operational </a:t>
            </a:r>
            <a:r>
              <a:rPr lang="en-GB" b="1" dirty="0" smtClean="0"/>
              <a:t>implications</a:t>
            </a:r>
          </a:p>
          <a:p>
            <a:pPr lvl="1"/>
            <a:r>
              <a:rPr lang="en-GB" dirty="0" smtClean="0"/>
              <a:t>Double </a:t>
            </a:r>
            <a:r>
              <a:rPr lang="en-GB" dirty="0" smtClean="0"/>
              <a:t>marking would require ≈ 2.5 x current number of markers</a:t>
            </a:r>
          </a:p>
          <a:p>
            <a:pPr lvl="1"/>
            <a:r>
              <a:rPr lang="en-GB" dirty="0" smtClean="0"/>
              <a:t>Extending pool of markers might ‘dilute’ the quality of markers</a:t>
            </a:r>
          </a:p>
          <a:p>
            <a:pPr lvl="2"/>
            <a:r>
              <a:rPr lang="en-GB" dirty="0" smtClean="0"/>
              <a:t>Any positive effects of double marking in the simulation may be reduced/destroyed?</a:t>
            </a:r>
          </a:p>
          <a:p>
            <a:r>
              <a:rPr lang="en-GB" dirty="0" smtClean="0"/>
              <a:t>Washback effects from being a double marker???</a:t>
            </a:r>
          </a:p>
          <a:p>
            <a:pPr lvl="1">
              <a:buFont typeface="Wingdings 2" panose="05020102010507070707" pitchFamily="18" charset="2"/>
              <a:buChar char="T"/>
            </a:pPr>
            <a:r>
              <a:rPr lang="en-GB" dirty="0" smtClean="0"/>
              <a:t>e.g. less high stakes?</a:t>
            </a:r>
          </a:p>
          <a:p>
            <a:pPr lvl="1">
              <a:buFont typeface="Wingdings 2" panose="05020102010507070707" pitchFamily="18" charset="2"/>
              <a:buChar char="T"/>
            </a:pPr>
            <a:r>
              <a:rPr lang="en-GB" dirty="0" smtClean="0"/>
              <a:t>avoidance of mark extremes?</a:t>
            </a:r>
          </a:p>
          <a:p>
            <a:pPr lvl="1">
              <a:buFont typeface="Wingdings 2" panose="05020102010507070707" pitchFamily="18" charset="2"/>
              <a:buChar char="R"/>
            </a:pPr>
            <a:r>
              <a:rPr lang="en-GB" dirty="0" smtClean="0"/>
              <a:t>May be motivated to try hard to ensure mark is as accurate as possible so that likely to be close to second marker</a:t>
            </a:r>
            <a:endParaRPr lang="en-GB" dirty="0"/>
          </a:p>
        </p:txBody>
      </p:sp>
      <p:sp>
        <p:nvSpPr>
          <p:cNvPr id="4" name="Slide Number Placeholder 3"/>
          <p:cNvSpPr>
            <a:spLocks noGrp="1"/>
          </p:cNvSpPr>
          <p:nvPr>
            <p:ph type="sldNum" sz="quarter" idx="4"/>
          </p:nvPr>
        </p:nvSpPr>
        <p:spPr/>
        <p:txBody>
          <a:bodyPr/>
          <a:lstStyle/>
          <a:p>
            <a:fld id="{6C7FE256-DBE3-41F8-9653-AAB46C5389DC}" type="slidenum">
              <a:rPr lang="en-GB" smtClean="0"/>
              <a:pPr/>
              <a:t>27</a:t>
            </a:fld>
            <a:endParaRPr lang="en-GB" dirty="0"/>
          </a:p>
        </p:txBody>
      </p:sp>
    </p:spTree>
    <p:extLst>
      <p:ext uri="{BB962C8B-B14F-4D97-AF65-F5344CB8AC3E}">
        <p14:creationId xmlns:p14="http://schemas.microsoft.com/office/powerpoint/2010/main" val="2049609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altLang="en-US" smtClean="0"/>
              <a:t>A balancing act</a:t>
            </a:r>
          </a:p>
        </p:txBody>
      </p:sp>
      <p:pic>
        <p:nvPicPr>
          <p:cNvPr id="46083" name="Picture 2" descr="http://sweetclipart.com/multisite/sweetclipart/files/legal_scales_go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952501"/>
            <a:ext cx="76200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http://www.clker.com/cliparts/P/l/w/0/i/E/brown-rope-sack-md.png">
            <a:hlinkClick r:id="rId4" tooltip="Download as SVG file"/>
          </p:cNvPr>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847528" y="2471578"/>
            <a:ext cx="2857822" cy="2965035"/>
          </a:xfrm>
          <a:prstGeom prst="rect">
            <a:avLst/>
          </a:prstGeom>
          <a:noFill/>
          <a:extLst>
            <a:ext uri="{909E8E84-426E-40DD-AFC4-6F175D3DCCD1}">
              <a14:hiddenFill xmlns:a14="http://schemas.microsoft.com/office/drawing/2010/main">
                <a:solidFill>
                  <a:srgbClr val="FFFFFF"/>
                </a:solidFill>
              </a14:hiddenFill>
            </a:ext>
          </a:extLst>
        </p:spPr>
      </p:pic>
      <p:sp>
        <p:nvSpPr>
          <p:cNvPr id="46085" name="TextBox 3"/>
          <p:cNvSpPr txBox="1">
            <a:spLocks noChangeArrowheads="1"/>
          </p:cNvSpPr>
          <p:nvPr/>
        </p:nvSpPr>
        <p:spPr bwMode="auto">
          <a:xfrm>
            <a:off x="1958712" y="3696541"/>
            <a:ext cx="24338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285750" indent="-285750" algn="ctr" eaLnBrk="1" hangingPunct="1">
              <a:buFont typeface="Arial" panose="020B0604020202020204" pitchFamily="34" charset="0"/>
              <a:buChar char="•"/>
            </a:pPr>
            <a:r>
              <a:rPr lang="en-GB" altLang="en-US" sz="1600" b="1" dirty="0" smtClean="0">
                <a:solidFill>
                  <a:schemeClr val="bg1"/>
                </a:solidFill>
              </a:rPr>
              <a:t>Potential benefits in marking </a:t>
            </a:r>
          </a:p>
          <a:p>
            <a:pPr marL="285750" indent="-285750" algn="ctr" eaLnBrk="1" hangingPunct="1">
              <a:buFont typeface="Arial" panose="020B0604020202020204" pitchFamily="34" charset="0"/>
              <a:buChar char="•"/>
            </a:pPr>
            <a:r>
              <a:rPr lang="en-GB" altLang="en-US" sz="1600" b="1" dirty="0" smtClean="0">
                <a:solidFill>
                  <a:schemeClr val="bg1"/>
                </a:solidFill>
              </a:rPr>
              <a:t>Positive washback on marking </a:t>
            </a:r>
            <a:endParaRPr lang="en-GB" altLang="en-US" sz="1600" b="1" dirty="0">
              <a:solidFill>
                <a:schemeClr val="bg1"/>
              </a:solidFill>
            </a:endParaRPr>
          </a:p>
          <a:p>
            <a:pPr algn="ctr" eaLnBrk="1" hangingPunct="1"/>
            <a:r>
              <a:rPr lang="en-GB" altLang="en-US" sz="1600" b="1" dirty="0">
                <a:solidFill>
                  <a:schemeClr val="bg1"/>
                </a:solidFill>
              </a:rPr>
              <a:t>behaviours?</a:t>
            </a:r>
          </a:p>
          <a:p>
            <a:pPr algn="ctr" eaLnBrk="1" hangingPunct="1"/>
            <a:endParaRPr lang="en-GB" altLang="en-US" sz="1600" b="1" dirty="0">
              <a:solidFill>
                <a:schemeClr val="bg1"/>
              </a:solidFill>
            </a:endParaRPr>
          </a:p>
        </p:txBody>
      </p:sp>
      <p:pic>
        <p:nvPicPr>
          <p:cNvPr id="9" name="Picture 4" descr="http://www.clker.com/cliparts/P/l/w/0/i/E/brown-rope-sack-md.png">
            <a:hlinkClick r:id="rId4" tooltip="Download as SVG file"/>
          </p:cNvPr>
          <p:cNvPicPr>
            <a:picLocks noChangeAspect="1" noChangeArrowheads="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536159" y="2420888"/>
            <a:ext cx="2906679" cy="3015725"/>
          </a:xfrm>
          <a:prstGeom prst="rect">
            <a:avLst/>
          </a:prstGeom>
          <a:noFill/>
          <a:extLst>
            <a:ext uri="{909E8E84-426E-40DD-AFC4-6F175D3DCCD1}">
              <a14:hiddenFill xmlns:a14="http://schemas.microsoft.com/office/drawing/2010/main">
                <a:solidFill>
                  <a:srgbClr val="FFFFFF"/>
                </a:solidFill>
              </a14:hiddenFill>
            </a:ext>
          </a:extLst>
        </p:spPr>
      </p:pic>
      <p:sp>
        <p:nvSpPr>
          <p:cNvPr id="46087" name="TextBox 6"/>
          <p:cNvSpPr txBox="1">
            <a:spLocks noChangeArrowheads="1"/>
          </p:cNvSpPr>
          <p:nvPr/>
        </p:nvSpPr>
        <p:spPr bwMode="auto">
          <a:xfrm>
            <a:off x="7607913" y="3620731"/>
            <a:ext cx="27302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285750" indent="-285750" algn="ctr" eaLnBrk="1" hangingPunct="1">
              <a:buFont typeface="Arial" panose="020B0604020202020204" pitchFamily="34" charset="0"/>
              <a:buChar char="•"/>
            </a:pPr>
            <a:r>
              <a:rPr lang="en-GB" altLang="en-US" sz="1600" b="1" dirty="0" smtClean="0">
                <a:solidFill>
                  <a:schemeClr val="bg1"/>
                </a:solidFill>
              </a:rPr>
              <a:t>Costs</a:t>
            </a:r>
          </a:p>
          <a:p>
            <a:pPr marL="285750" indent="-285750" algn="ctr" eaLnBrk="1" hangingPunct="1">
              <a:buFont typeface="Arial" panose="020B0604020202020204" pitchFamily="34" charset="0"/>
              <a:buChar char="•"/>
            </a:pPr>
            <a:r>
              <a:rPr lang="en-GB" altLang="en-US" sz="1600" b="1" dirty="0" smtClean="0">
                <a:solidFill>
                  <a:schemeClr val="bg1"/>
                </a:solidFill>
              </a:rPr>
              <a:t>Dilution of marker</a:t>
            </a:r>
          </a:p>
          <a:p>
            <a:pPr algn="ctr" eaLnBrk="1" hangingPunct="1"/>
            <a:r>
              <a:rPr lang="en-GB" altLang="en-US" sz="1600" b="1" dirty="0" smtClean="0">
                <a:solidFill>
                  <a:schemeClr val="bg1"/>
                </a:solidFill>
              </a:rPr>
              <a:t>quality?</a:t>
            </a:r>
          </a:p>
          <a:p>
            <a:pPr marL="285750" indent="-285750" algn="ctr" eaLnBrk="1" hangingPunct="1">
              <a:buFont typeface="Arial" panose="020B0604020202020204" pitchFamily="34" charset="0"/>
              <a:buChar char="•"/>
            </a:pPr>
            <a:r>
              <a:rPr lang="en-GB" altLang="en-US" sz="1600" b="1" dirty="0" smtClean="0">
                <a:solidFill>
                  <a:schemeClr val="bg1"/>
                </a:solidFill>
              </a:rPr>
              <a:t>Negative washback on </a:t>
            </a:r>
          </a:p>
          <a:p>
            <a:pPr algn="ctr" eaLnBrk="1" hangingPunct="1"/>
            <a:r>
              <a:rPr lang="en-GB" altLang="en-US" sz="1600" b="1" dirty="0" smtClean="0">
                <a:solidFill>
                  <a:schemeClr val="bg1"/>
                </a:solidFill>
              </a:rPr>
              <a:t>marking behaviours?</a:t>
            </a:r>
          </a:p>
          <a:p>
            <a:pPr algn="ctr" eaLnBrk="1" hangingPunct="1"/>
            <a:endParaRPr lang="en-GB" altLang="en-US" sz="1600" b="1" dirty="0">
              <a:solidFill>
                <a:schemeClr val="bg1"/>
              </a:solidFill>
            </a:endParaRPr>
          </a:p>
        </p:txBody>
      </p:sp>
      <p:sp>
        <p:nvSpPr>
          <p:cNvPr id="46088" name="TextBox 7"/>
          <p:cNvSpPr txBox="1">
            <a:spLocks noChangeArrowheads="1"/>
          </p:cNvSpPr>
          <p:nvPr/>
        </p:nvSpPr>
        <p:spPr bwMode="auto">
          <a:xfrm>
            <a:off x="9917113" y="6499225"/>
            <a:ext cx="4889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CCBDC7E0-2754-48FE-A23E-E9CF272EFD07}" type="slidenum">
              <a:rPr lang="en-GB" altLang="en-US" sz="2000"/>
              <a:pPr eaLnBrk="1" hangingPunct="1"/>
              <a:t>28</a:t>
            </a:fld>
            <a:endParaRPr lang="en-GB" altLang="en-US" sz="2000"/>
          </a:p>
        </p:txBody>
      </p:sp>
      <p:sp>
        <p:nvSpPr>
          <p:cNvPr id="2" name="Slide Number Placeholder 1"/>
          <p:cNvSpPr>
            <a:spLocks noGrp="1"/>
          </p:cNvSpPr>
          <p:nvPr>
            <p:ph type="sldNum" sz="quarter" idx="4"/>
          </p:nvPr>
        </p:nvSpPr>
        <p:spPr/>
        <p:txBody>
          <a:bodyPr/>
          <a:lstStyle/>
          <a:p>
            <a:fld id="{6C7FE256-DBE3-41F8-9653-AAB46C5389DC}" type="slidenum">
              <a:rPr lang="en-GB" smtClean="0"/>
              <a:pPr/>
              <a:t>28</a:t>
            </a:fld>
            <a:endParaRPr lang="en-GB" dirty="0"/>
          </a:p>
        </p:txBody>
      </p:sp>
    </p:spTree>
    <p:extLst>
      <p:ext uri="{BB962C8B-B14F-4D97-AF65-F5344CB8AC3E}">
        <p14:creationId xmlns:p14="http://schemas.microsoft.com/office/powerpoint/2010/main" val="1012680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4" name="Content Placeholder 3"/>
          <p:cNvSpPr txBox="1">
            <a:spLocks noGrp="1" noChangeArrowheads="1"/>
          </p:cNvSpPr>
          <p:nvPr>
            <p:ph idx="1"/>
          </p:nvPr>
        </p:nvSpPr>
        <p:spPr bwMode="auto">
          <a:xfrm>
            <a:off x="622300" y="1268760"/>
            <a:ext cx="10972800" cy="251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Geneva" charset="-128"/>
              </a:defRPr>
            </a:lvl1pPr>
            <a:lvl2pPr marL="742950" indent="-285750" eaLnBrk="0" hangingPunct="0">
              <a:defRPr>
                <a:solidFill>
                  <a:schemeClr val="tx1"/>
                </a:solidFill>
                <a:latin typeface="Arial" panose="020B0604020202020204" pitchFamily="34" charset="0"/>
                <a:ea typeface="Geneva" charset="-128"/>
              </a:defRPr>
            </a:lvl2pPr>
            <a:lvl3pPr marL="1143000" indent="-228600" eaLnBrk="0" hangingPunct="0">
              <a:defRPr>
                <a:solidFill>
                  <a:schemeClr val="tx1"/>
                </a:solidFill>
                <a:latin typeface="Arial" panose="020B0604020202020204" pitchFamily="34" charset="0"/>
                <a:ea typeface="Geneva" charset="-128"/>
              </a:defRPr>
            </a:lvl3pPr>
            <a:lvl4pPr marL="1600200" indent="-228600" eaLnBrk="0" hangingPunct="0">
              <a:defRPr>
                <a:solidFill>
                  <a:schemeClr val="tx1"/>
                </a:solidFill>
                <a:latin typeface="Arial" panose="020B0604020202020204" pitchFamily="34" charset="0"/>
                <a:ea typeface="Geneva" charset="-128"/>
              </a:defRPr>
            </a:lvl4pPr>
            <a:lvl5pPr marL="2057400" indent="-228600" eaLnBrk="0" hangingPunct="0">
              <a:defRPr>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1" hangingPunct="1">
              <a:buFont typeface="Wingdings" panose="05000000000000000000" pitchFamily="2" charset="2"/>
              <a:buChar char="§"/>
            </a:pPr>
            <a:r>
              <a:rPr lang="en-GB" altLang="en-US" dirty="0" smtClean="0"/>
              <a:t>Not </a:t>
            </a:r>
            <a:r>
              <a:rPr lang="en-GB" altLang="en-US" dirty="0"/>
              <a:t>a uniformly compelling case for using double marking – though there may be a case in some particular </a:t>
            </a:r>
            <a:r>
              <a:rPr lang="en-GB" altLang="en-US" dirty="0" smtClean="0"/>
              <a:t>areas…(and what does other research show?) </a:t>
            </a:r>
            <a:endParaRPr lang="en-GB" altLang="en-US" dirty="0"/>
          </a:p>
          <a:p>
            <a:pPr eaLnBrk="1" hangingPunct="1">
              <a:buFont typeface="Wingdings" panose="05000000000000000000" pitchFamily="2" charset="2"/>
              <a:buChar char="§"/>
            </a:pPr>
            <a:r>
              <a:rPr lang="en-GB" altLang="en-US" dirty="0" smtClean="0"/>
              <a:t>In each case, the question will be: is this the </a:t>
            </a:r>
            <a:r>
              <a:rPr lang="en-GB" altLang="en-US" dirty="0"/>
              <a:t>optimum use of resource to improve </a:t>
            </a:r>
            <a:r>
              <a:rPr lang="en-GB" altLang="en-US" dirty="0" smtClean="0"/>
              <a:t>quality of marking? Are there other, more cost effective ways</a:t>
            </a:r>
            <a:r>
              <a:rPr lang="en-GB" altLang="en-US" dirty="0" smtClean="0"/>
              <a:t>? </a:t>
            </a:r>
            <a:r>
              <a:rPr lang="en-GB" altLang="en-US" i="1" dirty="0" smtClean="0"/>
              <a:t>[of course, we want improvement in marking – is this the best way?]</a:t>
            </a:r>
            <a:endParaRPr lang="en-GB" altLang="en-US" i="1" dirty="0" smtClean="0"/>
          </a:p>
          <a:p>
            <a:pPr eaLnBrk="1" hangingPunct="1">
              <a:buFont typeface="Wingdings" panose="05000000000000000000" pitchFamily="2" charset="2"/>
              <a:buChar char="§"/>
            </a:pPr>
            <a:r>
              <a:rPr lang="en-GB" altLang="en-US" dirty="0" smtClean="0"/>
              <a:t>Ofqual rules do not prevent boards from double marking.</a:t>
            </a:r>
            <a:endParaRPr lang="en-GB" altLang="en-US" dirty="0"/>
          </a:p>
        </p:txBody>
      </p:sp>
      <p:sp>
        <p:nvSpPr>
          <p:cNvPr id="3" name="Slide Number Placeholder 2"/>
          <p:cNvSpPr>
            <a:spLocks noGrp="1"/>
          </p:cNvSpPr>
          <p:nvPr>
            <p:ph type="sldNum" sz="quarter" idx="4"/>
          </p:nvPr>
        </p:nvSpPr>
        <p:spPr/>
        <p:txBody>
          <a:bodyPr/>
          <a:lstStyle/>
          <a:p>
            <a:fld id="{6C7FE256-DBE3-41F8-9653-AAB46C5389DC}" type="slidenum">
              <a:rPr lang="en-GB" smtClean="0"/>
              <a:pPr/>
              <a:t>29</a:t>
            </a:fld>
            <a:endParaRPr lang="en-GB" dirty="0"/>
          </a:p>
        </p:txBody>
      </p:sp>
    </p:spTree>
    <p:extLst>
      <p:ext uri="{BB962C8B-B14F-4D97-AF65-F5344CB8AC3E}">
        <p14:creationId xmlns:p14="http://schemas.microsoft.com/office/powerpoint/2010/main" val="238025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double marking – version 1</a:t>
            </a:r>
            <a:endParaRPr lang="en-GB" dirty="0"/>
          </a:p>
        </p:txBody>
      </p:sp>
      <p:pic>
        <p:nvPicPr>
          <p:cNvPr id="4" name="Content Placeholder 3" descr="external image paper_01.p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622306" y="1268760"/>
            <a:ext cx="1391841" cy="1391841"/>
          </a:xfrm>
          <a:prstGeom prst="rect">
            <a:avLst/>
          </a:prstGeom>
        </p:spPr>
      </p:pic>
      <p:sp>
        <p:nvSpPr>
          <p:cNvPr id="5" name="Rectangle 4"/>
          <p:cNvSpPr/>
          <p:nvPr/>
        </p:nvSpPr>
        <p:spPr>
          <a:xfrm>
            <a:off x="618422" y="2931152"/>
            <a:ext cx="1361953" cy="217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Script/item</a:t>
            </a:r>
            <a:endParaRPr lang="en-GB" dirty="0"/>
          </a:p>
        </p:txBody>
      </p:sp>
      <p:pic>
        <p:nvPicPr>
          <p:cNvPr id="6" name="Content Placeholder 3" descr="external image paper_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2973977" y="1259400"/>
            <a:ext cx="1391841" cy="139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732568" y="2931148"/>
            <a:ext cx="1827867" cy="217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Marked independently by two examiners</a:t>
            </a:r>
            <a:r>
              <a:rPr lang="en-GB" dirty="0"/>
              <a:t> </a:t>
            </a:r>
            <a:r>
              <a:rPr lang="en-GB" dirty="0" smtClean="0"/>
              <a:t>– they are not aware of the other’s mark</a:t>
            </a:r>
            <a:endParaRPr lang="en-GB" dirty="0"/>
          </a:p>
        </p:txBody>
      </p:sp>
      <p:pic>
        <p:nvPicPr>
          <p:cNvPr id="8" name="Picture 7" descr="Research - Jean-François Sti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018" y="5013175"/>
            <a:ext cx="1625397" cy="1625397"/>
          </a:xfrm>
          <a:prstGeom prst="rect">
            <a:avLst/>
          </a:prstGeom>
        </p:spPr>
      </p:pic>
      <p:pic>
        <p:nvPicPr>
          <p:cNvPr id="9" name="Picture 8" descr="Research - Jean-François Sti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529" y="5013176"/>
            <a:ext cx="1625397" cy="1625397"/>
          </a:xfrm>
          <a:prstGeom prst="rect">
            <a:avLst/>
          </a:prstGeom>
        </p:spPr>
      </p:pic>
      <p:grpSp>
        <p:nvGrpSpPr>
          <p:cNvPr id="15" name="Group 14"/>
          <p:cNvGrpSpPr/>
          <p:nvPr/>
        </p:nvGrpSpPr>
        <p:grpSpPr>
          <a:xfrm>
            <a:off x="3480003" y="1593038"/>
            <a:ext cx="369914" cy="756327"/>
            <a:chOff x="3480003" y="1593038"/>
            <a:chExt cx="369914" cy="756327"/>
          </a:xfrm>
        </p:grpSpPr>
        <p:sp>
          <p:nvSpPr>
            <p:cNvPr id="10" name="Rectangle 9"/>
            <p:cNvSpPr/>
            <p:nvPr/>
          </p:nvSpPr>
          <p:spPr>
            <a:xfrm>
              <a:off x="3489877" y="1593038"/>
              <a:ext cx="360040" cy="288032"/>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9</a:t>
              </a:r>
              <a:endParaRPr lang="en-GB" dirty="0"/>
            </a:p>
          </p:txBody>
        </p:sp>
        <p:sp>
          <p:nvSpPr>
            <p:cNvPr id="11" name="Rectangle 10"/>
            <p:cNvSpPr/>
            <p:nvPr/>
          </p:nvSpPr>
          <p:spPr>
            <a:xfrm>
              <a:off x="3480003" y="2061333"/>
              <a:ext cx="360040" cy="288032"/>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8</a:t>
              </a:r>
            </a:p>
          </p:txBody>
        </p:sp>
      </p:grpSp>
      <p:sp>
        <p:nvSpPr>
          <p:cNvPr id="12" name="Rectangle 11"/>
          <p:cNvSpPr/>
          <p:nvPr/>
        </p:nvSpPr>
        <p:spPr>
          <a:xfrm>
            <a:off x="5447928" y="2931152"/>
            <a:ext cx="1827867" cy="217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Take the average (and round up)</a:t>
            </a:r>
            <a:endParaRPr lang="en-GB" dirty="0"/>
          </a:p>
        </p:txBody>
      </p:sp>
      <p:pic>
        <p:nvPicPr>
          <p:cNvPr id="16" name="Content Placeholder 3" descr="external image paper_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5665940" y="1259401"/>
            <a:ext cx="1391841" cy="139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descr="Research - Jean-François Sti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083" y="5013172"/>
            <a:ext cx="1625397" cy="1625397"/>
          </a:xfrm>
          <a:prstGeom prst="rect">
            <a:avLst/>
          </a:prstGeom>
        </p:spPr>
      </p:pic>
      <p:pic>
        <p:nvPicPr>
          <p:cNvPr id="36" name="Picture 35" descr="Research - Jean-François Sti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437" y="5013172"/>
            <a:ext cx="1625397" cy="1625397"/>
          </a:xfrm>
          <a:prstGeom prst="rect">
            <a:avLst/>
          </a:prstGeom>
        </p:spPr>
      </p:pic>
      <p:sp>
        <p:nvSpPr>
          <p:cNvPr id="29" name="Rectangle 28"/>
          <p:cNvSpPr/>
          <p:nvPr/>
        </p:nvSpPr>
        <p:spPr>
          <a:xfrm>
            <a:off x="6165073" y="1798919"/>
            <a:ext cx="360040" cy="288032"/>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9</a:t>
            </a:r>
            <a:endParaRPr lang="en-GB" dirty="0"/>
          </a:p>
        </p:txBody>
      </p:sp>
      <p:sp>
        <p:nvSpPr>
          <p:cNvPr id="3" name="Slide Number Placeholder 2"/>
          <p:cNvSpPr>
            <a:spLocks noGrp="1"/>
          </p:cNvSpPr>
          <p:nvPr>
            <p:ph type="sldNum" sz="quarter" idx="4"/>
          </p:nvPr>
        </p:nvSpPr>
        <p:spPr/>
        <p:txBody>
          <a:bodyPr/>
          <a:lstStyle/>
          <a:p>
            <a:fld id="{6C7FE256-DBE3-41F8-9653-AAB46C5389DC}" type="slidenum">
              <a:rPr lang="en-GB" smtClean="0"/>
              <a:pPr/>
              <a:t>3</a:t>
            </a:fld>
            <a:endParaRPr lang="en-GB" dirty="0"/>
          </a:p>
        </p:txBody>
      </p:sp>
    </p:spTree>
    <p:extLst>
      <p:ext uri="{BB962C8B-B14F-4D97-AF65-F5344CB8AC3E}">
        <p14:creationId xmlns:p14="http://schemas.microsoft.com/office/powerpoint/2010/main" val="3182545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6" y="404818"/>
            <a:ext cx="11306342" cy="690434"/>
          </a:xfrm>
        </p:spPr>
        <p:txBody>
          <a:bodyPr/>
          <a:lstStyle/>
          <a:p>
            <a:r>
              <a:rPr lang="en-GB" dirty="0" smtClean="0"/>
              <a:t>double marking – version 2 – (helps when marks are far apart – “adjudication”)</a:t>
            </a:r>
            <a:endParaRPr lang="en-GB" dirty="0"/>
          </a:p>
        </p:txBody>
      </p:sp>
      <p:pic>
        <p:nvPicPr>
          <p:cNvPr id="4" name="Content Placeholder 3" descr="external image paper_01.p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622306" y="1268760"/>
            <a:ext cx="1391841" cy="1391841"/>
          </a:xfrm>
          <a:prstGeom prst="rect">
            <a:avLst/>
          </a:prstGeom>
        </p:spPr>
      </p:pic>
      <p:sp>
        <p:nvSpPr>
          <p:cNvPr id="5" name="Rectangle 4"/>
          <p:cNvSpPr/>
          <p:nvPr/>
        </p:nvSpPr>
        <p:spPr>
          <a:xfrm>
            <a:off x="618422" y="2931152"/>
            <a:ext cx="1361953" cy="217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Script/item</a:t>
            </a:r>
            <a:endParaRPr lang="en-GB" dirty="0"/>
          </a:p>
        </p:txBody>
      </p:sp>
      <p:pic>
        <p:nvPicPr>
          <p:cNvPr id="6" name="Content Placeholder 3" descr="external image paper_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2973977" y="1259400"/>
            <a:ext cx="1391841" cy="139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732568" y="2931148"/>
            <a:ext cx="1827867" cy="217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Marked independently by two examiners</a:t>
            </a:r>
            <a:r>
              <a:rPr lang="en-GB" dirty="0"/>
              <a:t> </a:t>
            </a:r>
            <a:r>
              <a:rPr lang="en-GB" dirty="0" smtClean="0"/>
              <a:t>– i.e. not aware of the other’s mark</a:t>
            </a:r>
            <a:endParaRPr lang="en-GB" dirty="0"/>
          </a:p>
        </p:txBody>
      </p:sp>
      <p:pic>
        <p:nvPicPr>
          <p:cNvPr id="8" name="Picture 7" descr="Research - Jean-François Sti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018" y="5013175"/>
            <a:ext cx="1625397" cy="1625397"/>
          </a:xfrm>
          <a:prstGeom prst="rect">
            <a:avLst/>
          </a:prstGeom>
        </p:spPr>
      </p:pic>
      <p:pic>
        <p:nvPicPr>
          <p:cNvPr id="9" name="Picture 8" descr="Research - Jean-François Sti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529" y="5013176"/>
            <a:ext cx="1625397" cy="1625397"/>
          </a:xfrm>
          <a:prstGeom prst="rect">
            <a:avLst/>
          </a:prstGeom>
        </p:spPr>
      </p:pic>
      <p:grpSp>
        <p:nvGrpSpPr>
          <p:cNvPr id="15" name="Group 14"/>
          <p:cNvGrpSpPr/>
          <p:nvPr/>
        </p:nvGrpSpPr>
        <p:grpSpPr>
          <a:xfrm>
            <a:off x="3480003" y="1593038"/>
            <a:ext cx="369914" cy="756327"/>
            <a:chOff x="3480003" y="1593038"/>
            <a:chExt cx="369914" cy="756327"/>
          </a:xfrm>
        </p:grpSpPr>
        <p:sp>
          <p:nvSpPr>
            <p:cNvPr id="10" name="Rectangle 9"/>
            <p:cNvSpPr/>
            <p:nvPr/>
          </p:nvSpPr>
          <p:spPr>
            <a:xfrm>
              <a:off x="3489877" y="1593038"/>
              <a:ext cx="360040" cy="288032"/>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9</a:t>
              </a:r>
              <a:endParaRPr lang="en-GB" dirty="0"/>
            </a:p>
          </p:txBody>
        </p:sp>
        <p:sp>
          <p:nvSpPr>
            <p:cNvPr id="11" name="Rectangle 10"/>
            <p:cNvSpPr/>
            <p:nvPr/>
          </p:nvSpPr>
          <p:spPr>
            <a:xfrm>
              <a:off x="3480003" y="2061333"/>
              <a:ext cx="360040" cy="288032"/>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6</a:t>
              </a:r>
              <a:endParaRPr lang="en-GB" dirty="0"/>
            </a:p>
          </p:txBody>
        </p:sp>
      </p:grpSp>
      <p:sp>
        <p:nvSpPr>
          <p:cNvPr id="12" name="Rectangle 11"/>
          <p:cNvSpPr/>
          <p:nvPr/>
        </p:nvSpPr>
        <p:spPr>
          <a:xfrm>
            <a:off x="5447928" y="2931152"/>
            <a:ext cx="1827867" cy="217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Item is distributed to a third marker who marks independently</a:t>
            </a:r>
            <a:endParaRPr lang="en-GB" dirty="0"/>
          </a:p>
        </p:txBody>
      </p:sp>
      <p:sp>
        <p:nvSpPr>
          <p:cNvPr id="13" name="Rectangle 12"/>
          <p:cNvSpPr/>
          <p:nvPr/>
        </p:nvSpPr>
        <p:spPr>
          <a:xfrm>
            <a:off x="8106355" y="2931151"/>
            <a:ext cx="1950085" cy="217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Take the average of the two closest marks and round up.</a:t>
            </a:r>
            <a:endParaRPr lang="en-GB" dirty="0"/>
          </a:p>
        </p:txBody>
      </p:sp>
      <p:pic>
        <p:nvPicPr>
          <p:cNvPr id="16" name="Content Placeholder 3" descr="external image paper_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5665940" y="1259401"/>
            <a:ext cx="1391841" cy="139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Content Placeholder 3" descr="external image paper_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8324367" y="1275515"/>
            <a:ext cx="1391841" cy="139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descr="Research - Jean-François Sti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835" y="5013172"/>
            <a:ext cx="1625397" cy="1625397"/>
          </a:xfrm>
          <a:prstGeom prst="rect">
            <a:avLst/>
          </a:prstGeom>
        </p:spPr>
      </p:pic>
      <p:pic>
        <p:nvPicPr>
          <p:cNvPr id="37" name="Picture 36" descr="Research - Jean-François Sti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7239" y="5013173"/>
            <a:ext cx="1625397" cy="1625397"/>
          </a:xfrm>
          <a:prstGeom prst="rect">
            <a:avLst/>
          </a:prstGeom>
        </p:spPr>
      </p:pic>
      <p:pic>
        <p:nvPicPr>
          <p:cNvPr id="38" name="Picture 37" descr="Research - Jean-François Sti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709" y="5013174"/>
            <a:ext cx="1625397" cy="1625397"/>
          </a:xfrm>
          <a:prstGeom prst="rect">
            <a:avLst/>
          </a:prstGeom>
        </p:spPr>
      </p:pic>
      <p:sp>
        <p:nvSpPr>
          <p:cNvPr id="29" name="Rectangle 28"/>
          <p:cNvSpPr/>
          <p:nvPr/>
        </p:nvSpPr>
        <p:spPr>
          <a:xfrm>
            <a:off x="6165073" y="1798919"/>
            <a:ext cx="360040" cy="288032"/>
          </a:xfrm>
          <a:prstGeom prst="rect">
            <a:avLst/>
          </a:prstGeom>
          <a:solidFill>
            <a:schemeClr val="tx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8</a:t>
            </a:r>
          </a:p>
        </p:txBody>
      </p:sp>
      <p:sp>
        <p:nvSpPr>
          <p:cNvPr id="30" name="Rectangle 29"/>
          <p:cNvSpPr/>
          <p:nvPr/>
        </p:nvSpPr>
        <p:spPr>
          <a:xfrm>
            <a:off x="8840267" y="1827419"/>
            <a:ext cx="360040" cy="288032"/>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9</a:t>
            </a:r>
          </a:p>
        </p:txBody>
      </p:sp>
      <p:pic>
        <p:nvPicPr>
          <p:cNvPr id="3" name="Picture 2" descr="File:Simple gold crown.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09250" y="4763990"/>
            <a:ext cx="692696" cy="692696"/>
          </a:xfrm>
          <a:prstGeom prst="rect">
            <a:avLst/>
          </a:prstGeom>
        </p:spPr>
      </p:pic>
      <p:sp>
        <p:nvSpPr>
          <p:cNvPr id="17" name="Up-Down Arrow 16"/>
          <p:cNvSpPr/>
          <p:nvPr/>
        </p:nvSpPr>
        <p:spPr>
          <a:xfrm rot="16612218">
            <a:off x="4879889" y="729037"/>
            <a:ext cx="239733" cy="2231975"/>
          </a:xfrm>
          <a:prstGeom prst="up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File:Simple gold crown.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27591" y="4835411"/>
            <a:ext cx="692696" cy="692696"/>
          </a:xfrm>
          <a:prstGeom prst="rect">
            <a:avLst/>
          </a:prstGeom>
        </p:spPr>
      </p:pic>
      <p:sp>
        <p:nvSpPr>
          <p:cNvPr id="18" name="Slide Number Placeholder 17"/>
          <p:cNvSpPr>
            <a:spLocks noGrp="1"/>
          </p:cNvSpPr>
          <p:nvPr>
            <p:ph type="sldNum" sz="quarter" idx="4"/>
          </p:nvPr>
        </p:nvSpPr>
        <p:spPr/>
        <p:txBody>
          <a:bodyPr/>
          <a:lstStyle/>
          <a:p>
            <a:fld id="{6C7FE256-DBE3-41F8-9653-AAB46C5389DC}" type="slidenum">
              <a:rPr lang="en-GB" smtClean="0"/>
              <a:pPr/>
              <a:t>4</a:t>
            </a:fld>
            <a:endParaRPr lang="en-GB" dirty="0"/>
          </a:p>
        </p:txBody>
      </p:sp>
      <p:sp>
        <p:nvSpPr>
          <p:cNvPr id="19" name="Flowchart: Connector 18"/>
          <p:cNvSpPr/>
          <p:nvPr/>
        </p:nvSpPr>
        <p:spPr>
          <a:xfrm>
            <a:off x="6114765" y="5560381"/>
            <a:ext cx="66721" cy="7142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a:off x="6374745" y="5562169"/>
            <a:ext cx="66721" cy="7142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a:off x="9558996" y="5562172"/>
            <a:ext cx="66721" cy="7142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Connector 30"/>
          <p:cNvSpPr/>
          <p:nvPr/>
        </p:nvSpPr>
        <p:spPr>
          <a:xfrm>
            <a:off x="9817184" y="5562169"/>
            <a:ext cx="66721" cy="7142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56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9" grpId="0" animBg="1"/>
      <p:bldP spid="30" grpId="0" animBg="1"/>
      <p:bldP spid="17" grpId="0" animBg="1"/>
      <p:bldP spid="19" grpId="0" animBg="1"/>
      <p:bldP spid="27" grpId="0" animBg="1"/>
      <p:bldP spid="28"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a:t>
            </a:r>
            <a:endParaRPr lang="en-GB" dirty="0"/>
          </a:p>
        </p:txBody>
      </p:sp>
      <p:sp>
        <p:nvSpPr>
          <p:cNvPr id="3" name="Content Placeholder 2"/>
          <p:cNvSpPr>
            <a:spLocks noGrp="1"/>
          </p:cNvSpPr>
          <p:nvPr>
            <p:ph idx="1"/>
          </p:nvPr>
        </p:nvSpPr>
        <p:spPr/>
        <p:txBody>
          <a:bodyPr/>
          <a:lstStyle/>
          <a:p>
            <a:r>
              <a:rPr lang="en-GB" dirty="0" smtClean="0"/>
              <a:t>Simulate double marking</a:t>
            </a:r>
          </a:p>
          <a:p>
            <a:r>
              <a:rPr lang="en-GB" dirty="0"/>
              <a:t>Use seeding data from live marking</a:t>
            </a:r>
          </a:p>
          <a:p>
            <a:pPr marL="0" indent="0">
              <a:buNone/>
            </a:pPr>
            <a:endParaRPr lang="en-GB" dirty="0" smtClean="0"/>
          </a:p>
          <a:p>
            <a:pPr marL="0" indent="0">
              <a:buNone/>
            </a:pPr>
            <a:endParaRPr lang="en-GB" dirty="0" smtClean="0"/>
          </a:p>
          <a:p>
            <a:pPr>
              <a:buFont typeface="Wingdings" panose="05000000000000000000" pitchFamily="2" charset="2"/>
              <a:buChar char="ü"/>
            </a:pPr>
            <a:r>
              <a:rPr lang="en-GB" dirty="0" smtClean="0"/>
              <a:t>meets assumptions of independent marks</a:t>
            </a:r>
          </a:p>
          <a:p>
            <a:pPr>
              <a:buFont typeface="Wingdings" panose="05000000000000000000" pitchFamily="2" charset="2"/>
              <a:buChar char="ü"/>
            </a:pPr>
            <a:endParaRPr lang="en-GB" dirty="0"/>
          </a:p>
          <a:p>
            <a:pPr>
              <a:buFont typeface="Wingdings" panose="05000000000000000000" pitchFamily="2" charset="2"/>
              <a:buChar char="§"/>
            </a:pPr>
            <a:r>
              <a:rPr lang="en-GB" dirty="0" smtClean="0"/>
              <a:t>Compare the proximity to the definitive mark for:</a:t>
            </a:r>
          </a:p>
          <a:p>
            <a:pPr lvl="1">
              <a:buFont typeface="Wingdings" panose="05000000000000000000" pitchFamily="2" charset="2"/>
              <a:buChar char="§"/>
            </a:pPr>
            <a:r>
              <a:rPr lang="en-GB" dirty="0"/>
              <a:t>s</a:t>
            </a:r>
            <a:r>
              <a:rPr lang="en-GB" dirty="0" smtClean="0"/>
              <a:t>ingle marking versus </a:t>
            </a:r>
          </a:p>
          <a:p>
            <a:pPr lvl="1">
              <a:buFont typeface="Wingdings" panose="05000000000000000000" pitchFamily="2" charset="2"/>
              <a:buChar char="§"/>
            </a:pPr>
            <a:r>
              <a:rPr lang="en-GB" dirty="0" smtClean="0"/>
              <a:t>double marking versus</a:t>
            </a:r>
          </a:p>
          <a:p>
            <a:pPr lvl="1">
              <a:buFont typeface="Wingdings" panose="05000000000000000000" pitchFamily="2" charset="2"/>
              <a:buChar char="§"/>
            </a:pPr>
            <a:r>
              <a:rPr lang="en-GB" dirty="0"/>
              <a:t>d</a:t>
            </a:r>
            <a:r>
              <a:rPr lang="en-GB" dirty="0" smtClean="0"/>
              <a:t>ouble marking with adjudication</a:t>
            </a:r>
          </a:p>
        </p:txBody>
      </p:sp>
      <p:sp>
        <p:nvSpPr>
          <p:cNvPr id="4" name="Slide Number Placeholder 3"/>
          <p:cNvSpPr>
            <a:spLocks noGrp="1"/>
          </p:cNvSpPr>
          <p:nvPr>
            <p:ph type="sldNum" sz="quarter" idx="4"/>
          </p:nvPr>
        </p:nvSpPr>
        <p:spPr/>
        <p:txBody>
          <a:bodyPr/>
          <a:lstStyle/>
          <a:p>
            <a:fld id="{6C7FE256-DBE3-41F8-9653-AAB46C5389DC}" type="slidenum">
              <a:rPr lang="en-GB" smtClean="0"/>
              <a:pPr/>
              <a:t>5</a:t>
            </a:fld>
            <a:endParaRPr lang="en-GB" dirty="0"/>
          </a:p>
        </p:txBody>
      </p:sp>
    </p:spTree>
    <p:extLst>
      <p:ext uri="{BB962C8B-B14F-4D97-AF65-F5344CB8AC3E}">
        <p14:creationId xmlns:p14="http://schemas.microsoft.com/office/powerpoint/2010/main" val="4261950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lvl1pPr eaLnBrk="0" hangingPunct="0">
              <a:defRPr>
                <a:solidFill>
                  <a:schemeClr val="tx1"/>
                </a:solidFill>
                <a:latin typeface="Arial" panose="020B0604020202020204" pitchFamily="34" charset="0"/>
                <a:ea typeface="Geneva" charset="-128"/>
              </a:defRPr>
            </a:lvl1pPr>
            <a:lvl2pPr marL="742950" indent="-285750" eaLnBrk="0" hangingPunct="0">
              <a:defRPr>
                <a:solidFill>
                  <a:schemeClr val="tx1"/>
                </a:solidFill>
                <a:latin typeface="Arial" panose="020B0604020202020204" pitchFamily="34" charset="0"/>
                <a:ea typeface="Geneva" charset="-128"/>
              </a:defRPr>
            </a:lvl2pPr>
            <a:lvl3pPr marL="1143000" indent="-228600" eaLnBrk="0" hangingPunct="0">
              <a:defRPr>
                <a:solidFill>
                  <a:schemeClr val="tx1"/>
                </a:solidFill>
                <a:latin typeface="Arial" panose="020B0604020202020204" pitchFamily="34" charset="0"/>
                <a:ea typeface="Geneva" charset="-128"/>
              </a:defRPr>
            </a:lvl3pPr>
            <a:lvl4pPr marL="1600200" indent="-228600" eaLnBrk="0" hangingPunct="0">
              <a:defRPr>
                <a:solidFill>
                  <a:schemeClr val="tx1"/>
                </a:solidFill>
                <a:latin typeface="Arial" panose="020B0604020202020204" pitchFamily="34" charset="0"/>
                <a:ea typeface="Geneva" charset="-128"/>
              </a:defRPr>
            </a:lvl4pPr>
            <a:lvl5pPr marL="2057400" indent="-228600" eaLnBrk="0" hangingPunct="0">
              <a:defRPr>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1" hangingPunct="1"/>
            <a:fld id="{C039D0C5-FB11-446D-93BE-92E644F24714}"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
        <p:nvSpPr>
          <p:cNvPr id="6" name="TextBox 5"/>
          <p:cNvSpPr txBox="1"/>
          <p:nvPr/>
        </p:nvSpPr>
        <p:spPr>
          <a:xfrm>
            <a:off x="1944915" y="580572"/>
            <a:ext cx="1451428" cy="923330"/>
          </a:xfrm>
          <a:prstGeom prst="rect">
            <a:avLst/>
          </a:prstGeom>
          <a:solidFill>
            <a:srgbClr val="68BD49"/>
          </a:solidFill>
          <a:ln>
            <a:noFill/>
          </a:ln>
          <a:effectLst>
            <a:glow rad="228600">
              <a:schemeClr val="accent6">
                <a:satMod val="175000"/>
                <a:alpha val="40000"/>
              </a:schemeClr>
            </a:glow>
          </a:effectLst>
        </p:spPr>
        <p:txBody>
          <a:bodyPr>
            <a:spAutoFit/>
          </a:bodyPr>
          <a:lstStyle/>
          <a:p>
            <a:pPr>
              <a:defRPr/>
            </a:pPr>
            <a:r>
              <a:rPr lang="en-GB" dirty="0">
                <a:latin typeface="Arial" charset="0"/>
              </a:rPr>
              <a:t>Seed item A</a:t>
            </a:r>
          </a:p>
          <a:p>
            <a:pPr>
              <a:defRPr/>
            </a:pPr>
            <a:r>
              <a:rPr lang="en-GB" dirty="0">
                <a:latin typeface="Arial" charset="0"/>
              </a:rPr>
              <a:t>Definitive mark = 9</a:t>
            </a:r>
          </a:p>
        </p:txBody>
      </p:sp>
      <p:sp>
        <p:nvSpPr>
          <p:cNvPr id="7" name="TextBox 6"/>
          <p:cNvSpPr txBox="1"/>
          <p:nvPr/>
        </p:nvSpPr>
        <p:spPr>
          <a:xfrm>
            <a:off x="3984172" y="558801"/>
            <a:ext cx="1451428" cy="923330"/>
          </a:xfrm>
          <a:prstGeom prst="rect">
            <a:avLst/>
          </a:prstGeom>
          <a:solidFill>
            <a:schemeClr val="tx1"/>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Single mark = 7</a:t>
            </a:r>
          </a:p>
        </p:txBody>
      </p:sp>
      <p:sp>
        <p:nvSpPr>
          <p:cNvPr id="8" name="TextBox 7"/>
          <p:cNvSpPr txBox="1"/>
          <p:nvPr/>
        </p:nvSpPr>
        <p:spPr>
          <a:xfrm>
            <a:off x="3984172" y="1828802"/>
            <a:ext cx="1451428" cy="923330"/>
          </a:xfrm>
          <a:prstGeom prst="rect">
            <a:avLst/>
          </a:prstGeom>
          <a:solidFill>
            <a:schemeClr val="tx1"/>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Single mark = 8</a:t>
            </a:r>
          </a:p>
        </p:txBody>
      </p:sp>
      <p:sp>
        <p:nvSpPr>
          <p:cNvPr id="9" name="TextBox 8"/>
          <p:cNvSpPr txBox="1"/>
          <p:nvPr/>
        </p:nvSpPr>
        <p:spPr>
          <a:xfrm>
            <a:off x="3984172" y="3106058"/>
            <a:ext cx="1451428" cy="923330"/>
          </a:xfrm>
          <a:prstGeom prst="rect">
            <a:avLst/>
          </a:prstGeom>
          <a:solidFill>
            <a:schemeClr val="tx1"/>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Single mark = 9</a:t>
            </a:r>
          </a:p>
        </p:txBody>
      </p:sp>
      <p:sp>
        <p:nvSpPr>
          <p:cNvPr id="10" name="TextBox 9"/>
          <p:cNvSpPr txBox="1"/>
          <p:nvPr/>
        </p:nvSpPr>
        <p:spPr>
          <a:xfrm>
            <a:off x="3955144" y="4310743"/>
            <a:ext cx="1451428" cy="923330"/>
          </a:xfrm>
          <a:prstGeom prst="rect">
            <a:avLst/>
          </a:prstGeom>
          <a:solidFill>
            <a:schemeClr val="tx1"/>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Single mark = 9</a:t>
            </a:r>
          </a:p>
        </p:txBody>
      </p:sp>
      <p:sp>
        <p:nvSpPr>
          <p:cNvPr id="11" name="TextBox 10"/>
          <p:cNvSpPr txBox="1"/>
          <p:nvPr/>
        </p:nvSpPr>
        <p:spPr>
          <a:xfrm>
            <a:off x="3947884" y="5520106"/>
            <a:ext cx="1451428" cy="923330"/>
          </a:xfrm>
          <a:prstGeom prst="rect">
            <a:avLst/>
          </a:prstGeom>
          <a:solidFill>
            <a:schemeClr val="tx1"/>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Single mark = 10</a:t>
            </a:r>
          </a:p>
        </p:txBody>
      </p:sp>
      <p:sp>
        <p:nvSpPr>
          <p:cNvPr id="12" name="TextBox 11"/>
          <p:cNvSpPr txBox="1"/>
          <p:nvPr/>
        </p:nvSpPr>
        <p:spPr>
          <a:xfrm>
            <a:off x="6937829" y="587831"/>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7.5</a:t>
            </a:r>
          </a:p>
        </p:txBody>
      </p:sp>
      <p:sp>
        <p:nvSpPr>
          <p:cNvPr id="13" name="TextBox 12"/>
          <p:cNvSpPr txBox="1"/>
          <p:nvPr/>
        </p:nvSpPr>
        <p:spPr>
          <a:xfrm>
            <a:off x="6937829" y="1843319"/>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8</a:t>
            </a:r>
          </a:p>
        </p:txBody>
      </p:sp>
      <p:sp>
        <p:nvSpPr>
          <p:cNvPr id="14" name="TextBox 13"/>
          <p:cNvSpPr txBox="1"/>
          <p:nvPr/>
        </p:nvSpPr>
        <p:spPr>
          <a:xfrm>
            <a:off x="6937829" y="3106060"/>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8</a:t>
            </a:r>
          </a:p>
        </p:txBody>
      </p:sp>
      <p:sp>
        <p:nvSpPr>
          <p:cNvPr id="15" name="TextBox 14"/>
          <p:cNvSpPr txBox="1"/>
          <p:nvPr/>
        </p:nvSpPr>
        <p:spPr>
          <a:xfrm>
            <a:off x="8904515" y="611281"/>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8.5</a:t>
            </a:r>
          </a:p>
        </p:txBody>
      </p:sp>
      <p:sp>
        <p:nvSpPr>
          <p:cNvPr id="16" name="TextBox 15"/>
          <p:cNvSpPr txBox="1"/>
          <p:nvPr/>
        </p:nvSpPr>
        <p:spPr>
          <a:xfrm>
            <a:off x="6937829" y="4310743"/>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8.5</a:t>
            </a:r>
          </a:p>
        </p:txBody>
      </p:sp>
      <p:sp>
        <p:nvSpPr>
          <p:cNvPr id="17" name="TextBox 16"/>
          <p:cNvSpPr txBox="1"/>
          <p:nvPr/>
        </p:nvSpPr>
        <p:spPr>
          <a:xfrm>
            <a:off x="6937829" y="5514530"/>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8.5</a:t>
            </a:r>
          </a:p>
        </p:txBody>
      </p:sp>
      <p:sp>
        <p:nvSpPr>
          <p:cNvPr id="18" name="TextBox 17"/>
          <p:cNvSpPr txBox="1"/>
          <p:nvPr/>
        </p:nvSpPr>
        <p:spPr>
          <a:xfrm>
            <a:off x="8904515" y="1866771"/>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9</a:t>
            </a:r>
          </a:p>
        </p:txBody>
      </p:sp>
      <p:sp>
        <p:nvSpPr>
          <p:cNvPr id="19" name="TextBox 18"/>
          <p:cNvSpPr txBox="1"/>
          <p:nvPr/>
        </p:nvSpPr>
        <p:spPr>
          <a:xfrm>
            <a:off x="8911772" y="3085968"/>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9</a:t>
            </a:r>
          </a:p>
        </p:txBody>
      </p:sp>
      <p:sp>
        <p:nvSpPr>
          <p:cNvPr id="20" name="TextBox 19"/>
          <p:cNvSpPr txBox="1"/>
          <p:nvPr/>
        </p:nvSpPr>
        <p:spPr>
          <a:xfrm>
            <a:off x="8904515" y="4310743"/>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9.5</a:t>
            </a:r>
          </a:p>
        </p:txBody>
      </p:sp>
      <p:sp>
        <p:nvSpPr>
          <p:cNvPr id="21" name="TextBox 20"/>
          <p:cNvSpPr txBox="1"/>
          <p:nvPr/>
        </p:nvSpPr>
        <p:spPr>
          <a:xfrm>
            <a:off x="8904515" y="5514530"/>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9.5</a:t>
            </a:r>
          </a:p>
        </p:txBody>
      </p:sp>
      <p:sp>
        <p:nvSpPr>
          <p:cNvPr id="22" name="Arc 21"/>
          <p:cNvSpPr/>
          <p:nvPr/>
        </p:nvSpPr>
        <p:spPr>
          <a:xfrm>
            <a:off x="5108576" y="928688"/>
            <a:ext cx="696913" cy="1103312"/>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23" name="Arc 22"/>
          <p:cNvSpPr/>
          <p:nvPr/>
        </p:nvSpPr>
        <p:spPr>
          <a:xfrm>
            <a:off x="5108576" y="2406651"/>
            <a:ext cx="696913" cy="1141413"/>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24" name="Arc 23"/>
          <p:cNvSpPr/>
          <p:nvPr/>
        </p:nvSpPr>
        <p:spPr>
          <a:xfrm>
            <a:off x="5108576" y="3783013"/>
            <a:ext cx="696913" cy="1122362"/>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25" name="Arc 24"/>
          <p:cNvSpPr/>
          <p:nvPr/>
        </p:nvSpPr>
        <p:spPr>
          <a:xfrm>
            <a:off x="5108576" y="5021263"/>
            <a:ext cx="696913" cy="1041400"/>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32" name="Arc 31"/>
          <p:cNvSpPr/>
          <p:nvPr/>
        </p:nvSpPr>
        <p:spPr>
          <a:xfrm>
            <a:off x="4919664" y="928689"/>
            <a:ext cx="1235075" cy="2619375"/>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33" name="Arc 32"/>
          <p:cNvSpPr/>
          <p:nvPr/>
        </p:nvSpPr>
        <p:spPr>
          <a:xfrm>
            <a:off x="4919664" y="2384426"/>
            <a:ext cx="1235075" cy="2619375"/>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34" name="Arc 33"/>
          <p:cNvSpPr/>
          <p:nvPr/>
        </p:nvSpPr>
        <p:spPr>
          <a:xfrm>
            <a:off x="4919664" y="3595689"/>
            <a:ext cx="1235075" cy="2619375"/>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35" name="Arc 34"/>
          <p:cNvSpPr/>
          <p:nvPr/>
        </p:nvSpPr>
        <p:spPr>
          <a:xfrm>
            <a:off x="4919663" y="949325"/>
            <a:ext cx="1422400" cy="3822700"/>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37" name="Arc 36"/>
          <p:cNvSpPr/>
          <p:nvPr/>
        </p:nvSpPr>
        <p:spPr>
          <a:xfrm>
            <a:off x="4826000" y="2171700"/>
            <a:ext cx="1422400" cy="3822700"/>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38" name="Arc 37"/>
          <p:cNvSpPr/>
          <p:nvPr/>
        </p:nvSpPr>
        <p:spPr>
          <a:xfrm>
            <a:off x="4484688" y="1101725"/>
            <a:ext cx="2133600" cy="4960938"/>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39" name="Title 1"/>
          <p:cNvSpPr>
            <a:spLocks noGrp="1"/>
          </p:cNvSpPr>
          <p:nvPr>
            <p:ph type="title"/>
          </p:nvPr>
        </p:nvSpPr>
        <p:spPr>
          <a:xfrm>
            <a:off x="147784" y="139835"/>
            <a:ext cx="8462433" cy="574675"/>
          </a:xfrm>
        </p:spPr>
        <p:txBody>
          <a:bodyPr/>
          <a:lstStyle/>
          <a:p>
            <a:r>
              <a:rPr lang="en-GB" dirty="0" smtClean="0"/>
              <a:t>A hypothetical worked example</a:t>
            </a:r>
            <a:endParaRPr lang="en-GB" dirty="0"/>
          </a:p>
        </p:txBody>
      </p:sp>
    </p:spTree>
    <p:extLst>
      <p:ext uri="{BB962C8B-B14F-4D97-AF65-F5344CB8AC3E}">
        <p14:creationId xmlns:p14="http://schemas.microsoft.com/office/powerpoint/2010/main" val="3891222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nodeType="afterEffect">
                                  <p:stCondLst>
                                    <p:cond delay="200"/>
                                  </p:stCondLst>
                                  <p:childTnLst>
                                    <p:set>
                                      <p:cBhvr>
                                        <p:cTn id="29" dur="1" fill="hold">
                                          <p:stCondLst>
                                            <p:cond delay="0"/>
                                          </p:stCondLst>
                                        </p:cTn>
                                        <p:tgtEl>
                                          <p:spTgt spid="23"/>
                                        </p:tgtEl>
                                        <p:attrNameLst>
                                          <p:attrName>style.visibility</p:attrName>
                                        </p:attrNameLst>
                                      </p:cBhvr>
                                      <p:to>
                                        <p:strVal val="visible"/>
                                      </p:to>
                                    </p:set>
                                  </p:childTnLst>
                                </p:cTn>
                              </p:par>
                            </p:childTnLst>
                          </p:cTn>
                        </p:par>
                        <p:par>
                          <p:cTn id="30" fill="hold" nodeType="afterGroup">
                            <p:stCondLst>
                              <p:cond delay="200"/>
                            </p:stCondLst>
                            <p:childTnLst>
                              <p:par>
                                <p:cTn id="31" presetID="1" presetClass="entr" presetSubtype="0" fill="hold" nodeType="afterEffect">
                                  <p:stCondLst>
                                    <p:cond delay="200"/>
                                  </p:stCondLst>
                                  <p:childTnLst>
                                    <p:set>
                                      <p:cBhvr>
                                        <p:cTn id="32" dur="1" fill="hold">
                                          <p:stCondLst>
                                            <p:cond delay="0"/>
                                          </p:stCondLst>
                                        </p:cTn>
                                        <p:tgtEl>
                                          <p:spTgt spid="24"/>
                                        </p:tgtEl>
                                        <p:attrNameLst>
                                          <p:attrName>style.visibility</p:attrName>
                                        </p:attrNameLst>
                                      </p:cBhvr>
                                      <p:to>
                                        <p:strVal val="visible"/>
                                      </p:to>
                                    </p:set>
                                  </p:childTnLst>
                                </p:cTn>
                              </p:par>
                            </p:childTnLst>
                          </p:cTn>
                        </p:par>
                        <p:par>
                          <p:cTn id="33" fill="hold" nodeType="afterGroup">
                            <p:stCondLst>
                              <p:cond delay="400"/>
                            </p:stCondLst>
                            <p:childTnLst>
                              <p:par>
                                <p:cTn id="34" presetID="1" presetClass="entr" presetSubtype="0" fill="hold" nodeType="afterEffect">
                                  <p:stCondLst>
                                    <p:cond delay="200"/>
                                  </p:stCondLst>
                                  <p:childTnLst>
                                    <p:set>
                                      <p:cBhvr>
                                        <p:cTn id="35" dur="1" fill="hold">
                                          <p:stCondLst>
                                            <p:cond delay="0"/>
                                          </p:stCondLst>
                                        </p:cTn>
                                        <p:tgtEl>
                                          <p:spTgt spid="25"/>
                                        </p:tgtEl>
                                        <p:attrNameLst>
                                          <p:attrName>style.visibility</p:attrName>
                                        </p:attrNameLst>
                                      </p:cBhvr>
                                      <p:to>
                                        <p:strVal val="visible"/>
                                      </p:to>
                                    </p:set>
                                  </p:childTnLst>
                                </p:cTn>
                              </p:par>
                            </p:childTnLst>
                          </p:cTn>
                        </p:par>
                        <p:par>
                          <p:cTn id="36" fill="hold" nodeType="afterGroup">
                            <p:stCondLst>
                              <p:cond delay="600"/>
                            </p:stCondLst>
                            <p:childTnLst>
                              <p:par>
                                <p:cTn id="37" presetID="1" presetClass="entr" presetSubtype="0" fill="hold" nodeType="afterEffect">
                                  <p:stCondLst>
                                    <p:cond delay="200"/>
                                  </p:stCondLst>
                                  <p:childTnLst>
                                    <p:set>
                                      <p:cBhvr>
                                        <p:cTn id="38" dur="1" fill="hold">
                                          <p:stCondLst>
                                            <p:cond delay="0"/>
                                          </p:stCondLst>
                                        </p:cTn>
                                        <p:tgtEl>
                                          <p:spTgt spid="32"/>
                                        </p:tgtEl>
                                        <p:attrNameLst>
                                          <p:attrName>style.visibility</p:attrName>
                                        </p:attrNameLst>
                                      </p:cBhvr>
                                      <p:to>
                                        <p:strVal val="visible"/>
                                      </p:to>
                                    </p:set>
                                  </p:childTnLst>
                                </p:cTn>
                              </p:par>
                            </p:childTnLst>
                          </p:cTn>
                        </p:par>
                        <p:par>
                          <p:cTn id="39" fill="hold" nodeType="afterGroup">
                            <p:stCondLst>
                              <p:cond delay="800"/>
                            </p:stCondLst>
                            <p:childTnLst>
                              <p:par>
                                <p:cTn id="40" presetID="1" presetClass="entr" presetSubtype="0" fill="hold" nodeType="afterEffect">
                                  <p:stCondLst>
                                    <p:cond delay="200"/>
                                  </p:stCondLst>
                                  <p:childTnLst>
                                    <p:set>
                                      <p:cBhvr>
                                        <p:cTn id="41" dur="1" fill="hold">
                                          <p:stCondLst>
                                            <p:cond delay="0"/>
                                          </p:stCondLst>
                                        </p:cTn>
                                        <p:tgtEl>
                                          <p:spTgt spid="33"/>
                                        </p:tgtEl>
                                        <p:attrNameLst>
                                          <p:attrName>style.visibility</p:attrName>
                                        </p:attrNameLst>
                                      </p:cBhvr>
                                      <p:to>
                                        <p:strVal val="visible"/>
                                      </p:to>
                                    </p:set>
                                  </p:childTnLst>
                                </p:cTn>
                              </p:par>
                            </p:childTnLst>
                          </p:cTn>
                        </p:par>
                        <p:par>
                          <p:cTn id="42" fill="hold" nodeType="afterGroup">
                            <p:stCondLst>
                              <p:cond delay="1000"/>
                            </p:stCondLst>
                            <p:childTnLst>
                              <p:par>
                                <p:cTn id="43" presetID="1" presetClass="entr" presetSubtype="0" fill="hold" nodeType="afterEffect">
                                  <p:stCondLst>
                                    <p:cond delay="100"/>
                                  </p:stCondLst>
                                  <p:childTnLst>
                                    <p:set>
                                      <p:cBhvr>
                                        <p:cTn id="44" dur="1" fill="hold">
                                          <p:stCondLst>
                                            <p:cond delay="0"/>
                                          </p:stCondLst>
                                        </p:cTn>
                                        <p:tgtEl>
                                          <p:spTgt spid="34"/>
                                        </p:tgtEl>
                                        <p:attrNameLst>
                                          <p:attrName>style.visibility</p:attrName>
                                        </p:attrNameLst>
                                      </p:cBhvr>
                                      <p:to>
                                        <p:strVal val="visible"/>
                                      </p:to>
                                    </p:set>
                                  </p:childTnLst>
                                </p:cTn>
                              </p:par>
                            </p:childTnLst>
                          </p:cTn>
                        </p:par>
                        <p:par>
                          <p:cTn id="45" fill="hold" nodeType="afterGroup">
                            <p:stCondLst>
                              <p:cond delay="1100"/>
                            </p:stCondLst>
                            <p:childTnLst>
                              <p:par>
                                <p:cTn id="46" presetID="1" presetClass="entr" presetSubtype="0" fill="hold" nodeType="afterEffect">
                                  <p:stCondLst>
                                    <p:cond delay="100"/>
                                  </p:stCondLst>
                                  <p:childTnLst>
                                    <p:set>
                                      <p:cBhvr>
                                        <p:cTn id="47" dur="1" fill="hold">
                                          <p:stCondLst>
                                            <p:cond delay="0"/>
                                          </p:stCondLst>
                                        </p:cTn>
                                        <p:tgtEl>
                                          <p:spTgt spid="35"/>
                                        </p:tgtEl>
                                        <p:attrNameLst>
                                          <p:attrName>style.visibility</p:attrName>
                                        </p:attrNameLst>
                                      </p:cBhvr>
                                      <p:to>
                                        <p:strVal val="visible"/>
                                      </p:to>
                                    </p:set>
                                  </p:childTnLst>
                                </p:cTn>
                              </p:par>
                              <p:par>
                                <p:cTn id="48" presetID="1" presetClass="entr" presetSubtype="0" fill="hold" nodeType="withEffect">
                                  <p:stCondLst>
                                    <p:cond delay="100"/>
                                  </p:stCondLst>
                                  <p:childTnLst>
                                    <p:set>
                                      <p:cBhvr>
                                        <p:cTn id="49" dur="1" fill="hold">
                                          <p:stCondLst>
                                            <p:cond delay="0"/>
                                          </p:stCondLst>
                                        </p:cTn>
                                        <p:tgtEl>
                                          <p:spTgt spid="37"/>
                                        </p:tgtEl>
                                        <p:attrNameLst>
                                          <p:attrName>style.visibility</p:attrName>
                                        </p:attrNameLst>
                                      </p:cBhvr>
                                      <p:to>
                                        <p:strVal val="visible"/>
                                      </p:to>
                                    </p:set>
                                  </p:childTnLst>
                                </p:cTn>
                              </p:par>
                            </p:childTnLst>
                          </p:cTn>
                        </p:par>
                        <p:par>
                          <p:cTn id="50" fill="hold" nodeType="afterGroup">
                            <p:stCondLst>
                              <p:cond delay="1200"/>
                            </p:stCondLst>
                            <p:childTnLst>
                              <p:par>
                                <p:cTn id="51" presetID="1" presetClass="entr" presetSubtype="0" fill="hold" nodeType="afterEffect">
                                  <p:stCondLst>
                                    <p:cond delay="10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lvl1pPr eaLnBrk="0" hangingPunct="0">
              <a:defRPr>
                <a:solidFill>
                  <a:schemeClr val="tx1"/>
                </a:solidFill>
                <a:latin typeface="Arial" panose="020B0604020202020204" pitchFamily="34" charset="0"/>
                <a:ea typeface="Geneva" charset="-128"/>
              </a:defRPr>
            </a:lvl1pPr>
            <a:lvl2pPr marL="742950" indent="-285750" eaLnBrk="0" hangingPunct="0">
              <a:defRPr>
                <a:solidFill>
                  <a:schemeClr val="tx1"/>
                </a:solidFill>
                <a:latin typeface="Arial" panose="020B0604020202020204" pitchFamily="34" charset="0"/>
                <a:ea typeface="Geneva" charset="-128"/>
              </a:defRPr>
            </a:lvl2pPr>
            <a:lvl3pPr marL="1143000" indent="-228600" eaLnBrk="0" hangingPunct="0">
              <a:defRPr>
                <a:solidFill>
                  <a:schemeClr val="tx1"/>
                </a:solidFill>
                <a:latin typeface="Arial" panose="020B0604020202020204" pitchFamily="34" charset="0"/>
                <a:ea typeface="Geneva" charset="-128"/>
              </a:defRPr>
            </a:lvl3pPr>
            <a:lvl4pPr marL="1600200" indent="-228600" eaLnBrk="0" hangingPunct="0">
              <a:defRPr>
                <a:solidFill>
                  <a:schemeClr val="tx1"/>
                </a:solidFill>
                <a:latin typeface="Arial" panose="020B0604020202020204" pitchFamily="34" charset="0"/>
                <a:ea typeface="Geneva" charset="-128"/>
              </a:defRPr>
            </a:lvl4pPr>
            <a:lvl5pPr marL="2057400" indent="-228600" eaLnBrk="0" hangingPunct="0">
              <a:defRPr>
                <a:solidFill>
                  <a:schemeClr val="tx1"/>
                </a:solidFill>
                <a:latin typeface="Arial" panose="020B0604020202020204"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1" hangingPunct="1"/>
            <a:fld id="{C039D0C5-FB11-446D-93BE-92E644F24714}"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
        <p:nvSpPr>
          <p:cNvPr id="6" name="TextBox 5"/>
          <p:cNvSpPr txBox="1"/>
          <p:nvPr/>
        </p:nvSpPr>
        <p:spPr>
          <a:xfrm>
            <a:off x="1944915" y="580572"/>
            <a:ext cx="1451428" cy="923330"/>
          </a:xfrm>
          <a:prstGeom prst="rect">
            <a:avLst/>
          </a:prstGeom>
          <a:solidFill>
            <a:srgbClr val="68BD49"/>
          </a:solidFill>
          <a:ln>
            <a:noFill/>
          </a:ln>
          <a:effectLst>
            <a:glow rad="228600">
              <a:schemeClr val="accent6">
                <a:satMod val="175000"/>
                <a:alpha val="40000"/>
              </a:schemeClr>
            </a:glow>
          </a:effectLst>
        </p:spPr>
        <p:txBody>
          <a:bodyPr>
            <a:spAutoFit/>
          </a:bodyPr>
          <a:lstStyle/>
          <a:p>
            <a:pPr>
              <a:defRPr/>
            </a:pPr>
            <a:r>
              <a:rPr lang="en-GB" dirty="0">
                <a:latin typeface="Arial" charset="0"/>
              </a:rPr>
              <a:t>Seed item A</a:t>
            </a:r>
          </a:p>
          <a:p>
            <a:pPr>
              <a:defRPr/>
            </a:pPr>
            <a:r>
              <a:rPr lang="en-GB" dirty="0">
                <a:latin typeface="Arial" charset="0"/>
              </a:rPr>
              <a:t>Definitive mark = 9</a:t>
            </a:r>
          </a:p>
        </p:txBody>
      </p:sp>
      <p:sp>
        <p:nvSpPr>
          <p:cNvPr id="7" name="TextBox 6"/>
          <p:cNvSpPr txBox="1"/>
          <p:nvPr/>
        </p:nvSpPr>
        <p:spPr>
          <a:xfrm>
            <a:off x="3984172" y="558801"/>
            <a:ext cx="1451428" cy="923330"/>
          </a:xfrm>
          <a:prstGeom prst="rect">
            <a:avLst/>
          </a:prstGeom>
          <a:solidFill>
            <a:schemeClr val="tx1"/>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Single mark = 7</a:t>
            </a:r>
          </a:p>
        </p:txBody>
      </p:sp>
      <p:sp>
        <p:nvSpPr>
          <p:cNvPr id="8" name="TextBox 7"/>
          <p:cNvSpPr txBox="1"/>
          <p:nvPr/>
        </p:nvSpPr>
        <p:spPr>
          <a:xfrm>
            <a:off x="3984172" y="1828802"/>
            <a:ext cx="1451428" cy="923330"/>
          </a:xfrm>
          <a:prstGeom prst="rect">
            <a:avLst/>
          </a:prstGeom>
          <a:solidFill>
            <a:schemeClr val="tx1"/>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Single mark = 8</a:t>
            </a:r>
          </a:p>
        </p:txBody>
      </p:sp>
      <p:sp>
        <p:nvSpPr>
          <p:cNvPr id="9" name="TextBox 8"/>
          <p:cNvSpPr txBox="1"/>
          <p:nvPr/>
        </p:nvSpPr>
        <p:spPr>
          <a:xfrm>
            <a:off x="3984172" y="3106058"/>
            <a:ext cx="1451428" cy="923330"/>
          </a:xfrm>
          <a:prstGeom prst="rect">
            <a:avLst/>
          </a:prstGeom>
          <a:solidFill>
            <a:schemeClr val="tx1"/>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Single mark = 9</a:t>
            </a:r>
          </a:p>
        </p:txBody>
      </p:sp>
      <p:sp>
        <p:nvSpPr>
          <p:cNvPr id="10" name="TextBox 9"/>
          <p:cNvSpPr txBox="1"/>
          <p:nvPr/>
        </p:nvSpPr>
        <p:spPr>
          <a:xfrm>
            <a:off x="3955144" y="4310743"/>
            <a:ext cx="1451428" cy="923330"/>
          </a:xfrm>
          <a:prstGeom prst="rect">
            <a:avLst/>
          </a:prstGeom>
          <a:solidFill>
            <a:schemeClr val="tx1"/>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Single mark = 9</a:t>
            </a:r>
          </a:p>
        </p:txBody>
      </p:sp>
      <p:sp>
        <p:nvSpPr>
          <p:cNvPr id="11" name="TextBox 10"/>
          <p:cNvSpPr txBox="1"/>
          <p:nvPr/>
        </p:nvSpPr>
        <p:spPr>
          <a:xfrm>
            <a:off x="3947884" y="5520106"/>
            <a:ext cx="1451428" cy="923330"/>
          </a:xfrm>
          <a:prstGeom prst="rect">
            <a:avLst/>
          </a:prstGeom>
          <a:solidFill>
            <a:schemeClr val="tx1"/>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Single mark = 10</a:t>
            </a:r>
          </a:p>
        </p:txBody>
      </p:sp>
      <p:sp>
        <p:nvSpPr>
          <p:cNvPr id="12" name="TextBox 11"/>
          <p:cNvSpPr txBox="1"/>
          <p:nvPr/>
        </p:nvSpPr>
        <p:spPr>
          <a:xfrm>
            <a:off x="6937829" y="587831"/>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8</a:t>
            </a:r>
          </a:p>
        </p:txBody>
      </p:sp>
      <p:sp>
        <p:nvSpPr>
          <p:cNvPr id="13" name="TextBox 12"/>
          <p:cNvSpPr txBox="1"/>
          <p:nvPr/>
        </p:nvSpPr>
        <p:spPr>
          <a:xfrm>
            <a:off x="6937829" y="1843319"/>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8</a:t>
            </a:r>
          </a:p>
        </p:txBody>
      </p:sp>
      <p:sp>
        <p:nvSpPr>
          <p:cNvPr id="14" name="TextBox 13"/>
          <p:cNvSpPr txBox="1"/>
          <p:nvPr/>
        </p:nvSpPr>
        <p:spPr>
          <a:xfrm>
            <a:off x="6937829" y="3106060"/>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8</a:t>
            </a:r>
          </a:p>
        </p:txBody>
      </p:sp>
      <p:sp>
        <p:nvSpPr>
          <p:cNvPr id="15" name="TextBox 14"/>
          <p:cNvSpPr txBox="1"/>
          <p:nvPr/>
        </p:nvSpPr>
        <p:spPr>
          <a:xfrm>
            <a:off x="8904515" y="611281"/>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9</a:t>
            </a:r>
          </a:p>
        </p:txBody>
      </p:sp>
      <p:sp>
        <p:nvSpPr>
          <p:cNvPr id="16" name="TextBox 15"/>
          <p:cNvSpPr txBox="1"/>
          <p:nvPr/>
        </p:nvSpPr>
        <p:spPr>
          <a:xfrm>
            <a:off x="6937829" y="4310743"/>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9</a:t>
            </a:r>
          </a:p>
        </p:txBody>
      </p:sp>
      <p:sp>
        <p:nvSpPr>
          <p:cNvPr id="17" name="TextBox 16"/>
          <p:cNvSpPr txBox="1"/>
          <p:nvPr/>
        </p:nvSpPr>
        <p:spPr>
          <a:xfrm>
            <a:off x="6937829" y="5514530"/>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9</a:t>
            </a:r>
          </a:p>
        </p:txBody>
      </p:sp>
      <p:sp>
        <p:nvSpPr>
          <p:cNvPr id="18" name="TextBox 17"/>
          <p:cNvSpPr txBox="1"/>
          <p:nvPr/>
        </p:nvSpPr>
        <p:spPr>
          <a:xfrm>
            <a:off x="8904515" y="1866771"/>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9</a:t>
            </a:r>
          </a:p>
        </p:txBody>
      </p:sp>
      <p:sp>
        <p:nvSpPr>
          <p:cNvPr id="19" name="TextBox 18"/>
          <p:cNvSpPr txBox="1"/>
          <p:nvPr/>
        </p:nvSpPr>
        <p:spPr>
          <a:xfrm>
            <a:off x="8911772" y="3085968"/>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9</a:t>
            </a:r>
          </a:p>
        </p:txBody>
      </p:sp>
      <p:sp>
        <p:nvSpPr>
          <p:cNvPr id="20" name="TextBox 19"/>
          <p:cNvSpPr txBox="1"/>
          <p:nvPr/>
        </p:nvSpPr>
        <p:spPr>
          <a:xfrm>
            <a:off x="8904515" y="4310743"/>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a:t>
            </a:r>
            <a:r>
              <a:rPr lang="en-GB" dirty="0" smtClean="0">
                <a:solidFill>
                  <a:schemeClr val="bg1"/>
                </a:solidFill>
                <a:latin typeface="Arial" charset="0"/>
              </a:rPr>
              <a:t>10</a:t>
            </a:r>
            <a:endParaRPr lang="en-GB" dirty="0">
              <a:solidFill>
                <a:schemeClr val="bg1"/>
              </a:solidFill>
              <a:latin typeface="Arial" charset="0"/>
            </a:endParaRPr>
          </a:p>
        </p:txBody>
      </p:sp>
      <p:sp>
        <p:nvSpPr>
          <p:cNvPr id="21" name="TextBox 20"/>
          <p:cNvSpPr txBox="1"/>
          <p:nvPr/>
        </p:nvSpPr>
        <p:spPr>
          <a:xfrm>
            <a:off x="8904515" y="5514530"/>
            <a:ext cx="1451428" cy="923330"/>
          </a:xfrm>
          <a:prstGeom prst="rect">
            <a:avLst/>
          </a:prstGeom>
          <a:solidFill>
            <a:srgbClr val="0070C0"/>
          </a:solidFill>
          <a:ln>
            <a:noFill/>
          </a:ln>
          <a:effectLst/>
        </p:spPr>
        <p:txBody>
          <a:bodyPr>
            <a:spAutoFit/>
          </a:bodyPr>
          <a:lstStyle/>
          <a:p>
            <a:pPr>
              <a:defRPr/>
            </a:pPr>
            <a:r>
              <a:rPr lang="en-GB" dirty="0">
                <a:solidFill>
                  <a:schemeClr val="bg1"/>
                </a:solidFill>
                <a:latin typeface="Arial" charset="0"/>
              </a:rPr>
              <a:t>Seed item A</a:t>
            </a:r>
          </a:p>
          <a:p>
            <a:pPr>
              <a:defRPr/>
            </a:pPr>
            <a:r>
              <a:rPr lang="en-GB" dirty="0">
                <a:solidFill>
                  <a:schemeClr val="bg1"/>
                </a:solidFill>
                <a:latin typeface="Arial" charset="0"/>
              </a:rPr>
              <a:t>Double mark = </a:t>
            </a:r>
            <a:r>
              <a:rPr lang="en-GB" dirty="0" smtClean="0">
                <a:solidFill>
                  <a:schemeClr val="bg1"/>
                </a:solidFill>
                <a:latin typeface="Arial" charset="0"/>
              </a:rPr>
              <a:t>10</a:t>
            </a:r>
            <a:endParaRPr lang="en-GB" dirty="0">
              <a:solidFill>
                <a:schemeClr val="bg1"/>
              </a:solidFill>
              <a:latin typeface="Arial" charset="0"/>
            </a:endParaRPr>
          </a:p>
        </p:txBody>
      </p:sp>
      <p:sp>
        <p:nvSpPr>
          <p:cNvPr id="22" name="Arc 21"/>
          <p:cNvSpPr/>
          <p:nvPr/>
        </p:nvSpPr>
        <p:spPr>
          <a:xfrm>
            <a:off x="5108576" y="928688"/>
            <a:ext cx="696913" cy="1103312"/>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23" name="Arc 22"/>
          <p:cNvSpPr/>
          <p:nvPr/>
        </p:nvSpPr>
        <p:spPr>
          <a:xfrm>
            <a:off x="5108576" y="2406651"/>
            <a:ext cx="696913" cy="1141413"/>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24" name="Arc 23"/>
          <p:cNvSpPr/>
          <p:nvPr/>
        </p:nvSpPr>
        <p:spPr>
          <a:xfrm>
            <a:off x="5108576" y="3783013"/>
            <a:ext cx="696913" cy="1122362"/>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25" name="Arc 24"/>
          <p:cNvSpPr/>
          <p:nvPr/>
        </p:nvSpPr>
        <p:spPr>
          <a:xfrm>
            <a:off x="5108576" y="5021263"/>
            <a:ext cx="696913" cy="1041400"/>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32" name="Arc 31"/>
          <p:cNvSpPr/>
          <p:nvPr/>
        </p:nvSpPr>
        <p:spPr>
          <a:xfrm>
            <a:off x="4919664" y="928689"/>
            <a:ext cx="1235075" cy="2619375"/>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33" name="Arc 32"/>
          <p:cNvSpPr/>
          <p:nvPr/>
        </p:nvSpPr>
        <p:spPr>
          <a:xfrm>
            <a:off x="4919664" y="2384426"/>
            <a:ext cx="1235075" cy="2619375"/>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34" name="Arc 33"/>
          <p:cNvSpPr/>
          <p:nvPr/>
        </p:nvSpPr>
        <p:spPr>
          <a:xfrm>
            <a:off x="4919664" y="3595689"/>
            <a:ext cx="1235075" cy="2619375"/>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35" name="Arc 34"/>
          <p:cNvSpPr/>
          <p:nvPr/>
        </p:nvSpPr>
        <p:spPr>
          <a:xfrm>
            <a:off x="4919663" y="949325"/>
            <a:ext cx="1422400" cy="3822700"/>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37" name="Arc 36"/>
          <p:cNvSpPr/>
          <p:nvPr/>
        </p:nvSpPr>
        <p:spPr>
          <a:xfrm>
            <a:off x="4826000" y="2171700"/>
            <a:ext cx="1422400" cy="3822700"/>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38" name="Arc 37"/>
          <p:cNvSpPr/>
          <p:nvPr/>
        </p:nvSpPr>
        <p:spPr>
          <a:xfrm>
            <a:off x="4484688" y="1101725"/>
            <a:ext cx="2133600" cy="4960938"/>
          </a:xfrm>
          <a:prstGeom prst="arc">
            <a:avLst>
              <a:gd name="adj1" fmla="val 16200000"/>
              <a:gd name="adj2" fmla="val 559078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39" name="Title 1"/>
          <p:cNvSpPr>
            <a:spLocks noGrp="1"/>
          </p:cNvSpPr>
          <p:nvPr>
            <p:ph type="title"/>
          </p:nvPr>
        </p:nvSpPr>
        <p:spPr>
          <a:xfrm>
            <a:off x="147784" y="139835"/>
            <a:ext cx="8462433" cy="574675"/>
          </a:xfrm>
        </p:spPr>
        <p:txBody>
          <a:bodyPr/>
          <a:lstStyle/>
          <a:p>
            <a:r>
              <a:rPr lang="en-GB" dirty="0" smtClean="0"/>
              <a:t>A hypothetical worked example</a:t>
            </a:r>
            <a:endParaRPr lang="en-GB" dirty="0"/>
          </a:p>
        </p:txBody>
      </p:sp>
      <p:sp>
        <p:nvSpPr>
          <p:cNvPr id="2" name="TextBox 1"/>
          <p:cNvSpPr txBox="1"/>
          <p:nvPr/>
        </p:nvSpPr>
        <p:spPr>
          <a:xfrm>
            <a:off x="8094690" y="153421"/>
            <a:ext cx="1385685" cy="369332"/>
          </a:xfrm>
          <a:prstGeom prst="rect">
            <a:avLst/>
          </a:prstGeom>
          <a:noFill/>
        </p:spPr>
        <p:txBody>
          <a:bodyPr wrap="square" rtlCol="0">
            <a:spAutoFit/>
          </a:bodyPr>
          <a:lstStyle/>
          <a:p>
            <a:r>
              <a:rPr lang="en-GB" b="1" dirty="0" smtClean="0">
                <a:solidFill>
                  <a:srgbClr val="0070C0"/>
                </a:solidFill>
              </a:rPr>
              <a:t>rounded</a:t>
            </a:r>
            <a:endParaRPr lang="en-GB" b="1" dirty="0">
              <a:solidFill>
                <a:srgbClr val="0070C0"/>
              </a:solidFill>
            </a:endParaRPr>
          </a:p>
        </p:txBody>
      </p:sp>
    </p:spTree>
    <p:extLst>
      <p:ext uri="{BB962C8B-B14F-4D97-AF65-F5344CB8AC3E}">
        <p14:creationId xmlns:p14="http://schemas.microsoft.com/office/powerpoint/2010/main" val="2548707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C7FE256-DBE3-41F8-9653-AAB46C5389DC}" type="slidenum">
              <a:rPr lang="en-GB" smtClean="0"/>
              <a:pPr/>
              <a:t>8</a:t>
            </a:fld>
            <a:endParaRPr lang="en-GB" dirty="0"/>
          </a:p>
        </p:txBody>
      </p:sp>
      <p:pic>
        <p:nvPicPr>
          <p:cNvPr id="5" name="Picture 4"/>
          <p:cNvPicPr>
            <a:picLocks noChangeAspect="1"/>
          </p:cNvPicPr>
          <p:nvPr/>
        </p:nvPicPr>
        <p:blipFill>
          <a:blip r:embed="rId2"/>
          <a:stretch>
            <a:fillRect/>
          </a:stretch>
        </p:blipFill>
        <p:spPr>
          <a:xfrm>
            <a:off x="6197860" y="3073735"/>
            <a:ext cx="5983423" cy="4001980"/>
          </a:xfrm>
          <a:prstGeom prst="rect">
            <a:avLst/>
          </a:prstGeom>
        </p:spPr>
      </p:pic>
      <p:sp>
        <p:nvSpPr>
          <p:cNvPr id="7" name="TextBox 6"/>
          <p:cNvSpPr txBox="1"/>
          <p:nvPr/>
        </p:nvSpPr>
        <p:spPr>
          <a:xfrm>
            <a:off x="6744072" y="3444801"/>
            <a:ext cx="3517364" cy="461665"/>
          </a:xfrm>
          <a:prstGeom prst="rect">
            <a:avLst/>
          </a:prstGeom>
          <a:solidFill>
            <a:srgbClr val="FFFFFF"/>
          </a:solidFill>
        </p:spPr>
        <p:txBody>
          <a:bodyPr wrap="square" rtlCol="0">
            <a:spAutoFit/>
          </a:bodyPr>
          <a:lstStyle/>
          <a:p>
            <a:r>
              <a:rPr lang="en-GB" sz="2400" dirty="0" smtClean="0"/>
              <a:t>Single v double marking</a:t>
            </a:r>
            <a:endParaRPr lang="en-GB" sz="2400" dirty="0"/>
          </a:p>
        </p:txBody>
      </p:sp>
      <p:pic>
        <p:nvPicPr>
          <p:cNvPr id="10" name="Content Placeholder 9"/>
          <p:cNvPicPr>
            <a:picLocks noGrp="1" noChangeAspect="1"/>
          </p:cNvPicPr>
          <p:nvPr>
            <p:ph idx="1"/>
          </p:nvPr>
        </p:nvPicPr>
        <p:blipFill>
          <a:blip r:embed="rId3"/>
          <a:stretch>
            <a:fillRect/>
          </a:stretch>
        </p:blipFill>
        <p:spPr>
          <a:xfrm>
            <a:off x="386831" y="3103495"/>
            <a:ext cx="5731908" cy="3445243"/>
          </a:xfrm>
          <a:prstGeom prst="rect">
            <a:avLst/>
          </a:prstGeom>
        </p:spPr>
      </p:pic>
      <p:sp>
        <p:nvSpPr>
          <p:cNvPr id="11" name="Title 1"/>
          <p:cNvSpPr>
            <a:spLocks noGrp="1"/>
          </p:cNvSpPr>
          <p:nvPr>
            <p:ph type="title"/>
          </p:nvPr>
        </p:nvSpPr>
        <p:spPr/>
        <p:txBody>
          <a:bodyPr/>
          <a:lstStyle/>
          <a:p>
            <a:r>
              <a:rPr lang="en-GB" dirty="0" smtClean="0"/>
              <a:t>A hypothetical worked example</a:t>
            </a:r>
            <a:endParaRPr lang="en-GB" dirty="0"/>
          </a:p>
        </p:txBody>
      </p:sp>
      <p:pic>
        <p:nvPicPr>
          <p:cNvPr id="12" name="Picture 11"/>
          <p:cNvPicPr>
            <a:picLocks noChangeAspect="1"/>
          </p:cNvPicPr>
          <p:nvPr/>
        </p:nvPicPr>
        <p:blipFill>
          <a:blip r:embed="rId4"/>
          <a:stretch>
            <a:fillRect/>
          </a:stretch>
        </p:blipFill>
        <p:spPr>
          <a:xfrm>
            <a:off x="6960096" y="-150611"/>
            <a:ext cx="5221187" cy="3127098"/>
          </a:xfrm>
          <a:prstGeom prst="rect">
            <a:avLst/>
          </a:prstGeom>
        </p:spPr>
      </p:pic>
      <p:sp>
        <p:nvSpPr>
          <p:cNvPr id="13" name="TextBox 12"/>
          <p:cNvSpPr txBox="1"/>
          <p:nvPr/>
        </p:nvSpPr>
        <p:spPr>
          <a:xfrm>
            <a:off x="1019021" y="3444800"/>
            <a:ext cx="2780717" cy="461665"/>
          </a:xfrm>
          <a:prstGeom prst="rect">
            <a:avLst/>
          </a:prstGeom>
          <a:noFill/>
        </p:spPr>
        <p:txBody>
          <a:bodyPr wrap="square" rtlCol="0">
            <a:spAutoFit/>
          </a:bodyPr>
          <a:lstStyle/>
          <a:p>
            <a:r>
              <a:rPr lang="en-GB" sz="2400" dirty="0" smtClean="0"/>
              <a:t>Single marking</a:t>
            </a:r>
            <a:endParaRPr lang="en-GB" sz="2400" dirty="0"/>
          </a:p>
        </p:txBody>
      </p:sp>
    </p:spTree>
    <p:extLst>
      <p:ext uri="{BB962C8B-B14F-4D97-AF65-F5344CB8AC3E}">
        <p14:creationId xmlns:p14="http://schemas.microsoft.com/office/powerpoint/2010/main" val="175327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94" y="930969"/>
            <a:ext cx="8462433" cy="574675"/>
          </a:xfrm>
        </p:spPr>
        <p:txBody>
          <a:bodyPr/>
          <a:lstStyle/>
          <a:p>
            <a:r>
              <a:rPr lang="en-GB" dirty="0" smtClean="0"/>
              <a:t>Proximity to the definitive mark</a:t>
            </a:r>
            <a:endParaRPr lang="en-GB" dirty="0"/>
          </a:p>
        </p:txBody>
      </p:sp>
      <p:sp>
        <p:nvSpPr>
          <p:cNvPr id="4" name="Slide Number Placeholder 3"/>
          <p:cNvSpPr>
            <a:spLocks noGrp="1"/>
          </p:cNvSpPr>
          <p:nvPr>
            <p:ph type="sldNum" sz="quarter" idx="4"/>
          </p:nvPr>
        </p:nvSpPr>
        <p:spPr>
          <a:xfrm>
            <a:off x="519493" y="6552003"/>
            <a:ext cx="504056" cy="287532"/>
          </a:xfrm>
        </p:spPr>
        <p:txBody>
          <a:bodyPr/>
          <a:lstStyle/>
          <a:p>
            <a:fld id="{6C7FE256-DBE3-41F8-9653-AAB46C5389DC}" type="slidenum">
              <a:rPr lang="en-GB" smtClean="0"/>
              <a:pPr/>
              <a:t>9</a:t>
            </a:fld>
            <a:endParaRPr lang="en-GB" dirty="0"/>
          </a:p>
        </p:txBody>
      </p:sp>
      <p:pic>
        <p:nvPicPr>
          <p:cNvPr id="3" name="Picture 2"/>
          <p:cNvPicPr>
            <a:picLocks noChangeAspect="1"/>
          </p:cNvPicPr>
          <p:nvPr/>
        </p:nvPicPr>
        <p:blipFill>
          <a:blip r:embed="rId2"/>
          <a:stretch>
            <a:fillRect/>
          </a:stretch>
        </p:blipFill>
        <p:spPr>
          <a:xfrm>
            <a:off x="185134" y="1556792"/>
            <a:ext cx="6044349" cy="4680520"/>
          </a:xfrm>
          <a:prstGeom prst="rect">
            <a:avLst/>
          </a:prstGeom>
        </p:spPr>
      </p:pic>
      <p:sp>
        <p:nvSpPr>
          <p:cNvPr id="10" name="Oval 9"/>
          <p:cNvSpPr/>
          <p:nvPr/>
        </p:nvSpPr>
        <p:spPr>
          <a:xfrm>
            <a:off x="1343472" y="3212976"/>
            <a:ext cx="432048" cy="864096"/>
          </a:xfrm>
          <a:prstGeom prst="ellipse">
            <a:avLst/>
          </a:prstGeom>
          <a:solidFill>
            <a:srgbClr val="FFFF00">
              <a:alpha val="5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143672" y="1700808"/>
            <a:ext cx="432048" cy="1224136"/>
          </a:xfrm>
          <a:prstGeom prst="ellipse">
            <a:avLst/>
          </a:prstGeom>
          <a:solidFill>
            <a:srgbClr val="FFFF00">
              <a:alpha val="5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853522" y="1443244"/>
            <a:ext cx="432048" cy="864096"/>
          </a:xfrm>
          <a:prstGeom prst="ellipse">
            <a:avLst/>
          </a:prstGeom>
          <a:solidFill>
            <a:srgbClr val="FFFF00">
              <a:alpha val="5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199456" y="4052751"/>
            <a:ext cx="874949" cy="369332"/>
          </a:xfrm>
          <a:prstGeom prst="rect">
            <a:avLst/>
          </a:prstGeom>
          <a:solidFill>
            <a:srgbClr val="FFFFFF"/>
          </a:solidFill>
        </p:spPr>
        <p:txBody>
          <a:bodyPr wrap="square" rtlCol="0">
            <a:spAutoFit/>
          </a:bodyPr>
          <a:lstStyle/>
          <a:p>
            <a:r>
              <a:rPr lang="en-GB" dirty="0" smtClean="0"/>
              <a:t>+10%</a:t>
            </a:r>
            <a:endParaRPr lang="en-GB" dirty="0"/>
          </a:p>
        </p:txBody>
      </p:sp>
      <p:sp>
        <p:nvSpPr>
          <p:cNvPr id="18" name="TextBox 17"/>
          <p:cNvSpPr txBox="1"/>
          <p:nvPr/>
        </p:nvSpPr>
        <p:spPr>
          <a:xfrm>
            <a:off x="2999656" y="2951909"/>
            <a:ext cx="874949" cy="369332"/>
          </a:xfrm>
          <a:prstGeom prst="rect">
            <a:avLst/>
          </a:prstGeom>
          <a:solidFill>
            <a:srgbClr val="FFFFFF"/>
          </a:solidFill>
        </p:spPr>
        <p:txBody>
          <a:bodyPr wrap="square" rtlCol="0">
            <a:spAutoFit/>
          </a:bodyPr>
          <a:lstStyle/>
          <a:p>
            <a:r>
              <a:rPr lang="en-GB" dirty="0" smtClean="0"/>
              <a:t>+20%</a:t>
            </a:r>
            <a:endParaRPr lang="en-GB" dirty="0"/>
          </a:p>
        </p:txBody>
      </p:sp>
      <p:sp>
        <p:nvSpPr>
          <p:cNvPr id="19" name="TextBox 18"/>
          <p:cNvSpPr txBox="1"/>
          <p:nvPr/>
        </p:nvSpPr>
        <p:spPr>
          <a:xfrm>
            <a:off x="4853522" y="2316611"/>
            <a:ext cx="874949" cy="369332"/>
          </a:xfrm>
          <a:prstGeom prst="rect">
            <a:avLst/>
          </a:prstGeom>
          <a:solidFill>
            <a:srgbClr val="FFFFFF"/>
          </a:solidFill>
        </p:spPr>
        <p:txBody>
          <a:bodyPr wrap="square" rtlCol="0">
            <a:spAutoFit/>
          </a:bodyPr>
          <a:lstStyle/>
          <a:p>
            <a:r>
              <a:rPr lang="en-GB" dirty="0" smtClean="0"/>
              <a:t>0%</a:t>
            </a:r>
            <a:endParaRPr lang="en-GB" dirty="0"/>
          </a:p>
        </p:txBody>
      </p:sp>
      <p:sp>
        <p:nvSpPr>
          <p:cNvPr id="20" name="Title 1"/>
          <p:cNvSpPr txBox="1">
            <a:spLocks/>
          </p:cNvSpPr>
          <p:nvPr/>
        </p:nvSpPr>
        <p:spPr bwMode="auto">
          <a:xfrm>
            <a:off x="519493" y="379894"/>
            <a:ext cx="846243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lvl1pPr algn="l" rtl="0" eaLnBrk="1" fontAlgn="base" hangingPunct="1">
              <a:spcBef>
                <a:spcPct val="0"/>
              </a:spcBef>
              <a:spcAft>
                <a:spcPct val="0"/>
              </a:spcAft>
              <a:defRPr sz="2400" b="1">
                <a:solidFill>
                  <a:srgbClr val="83B81A"/>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a:lstStyle>
          <a:p>
            <a:r>
              <a:rPr lang="en-GB" kern="0" smtClean="0"/>
              <a:t>A hypothetical worked example</a:t>
            </a:r>
            <a:endParaRPr lang="en-GB" kern="0" dirty="0"/>
          </a:p>
        </p:txBody>
      </p:sp>
      <p:sp>
        <p:nvSpPr>
          <p:cNvPr id="6" name="TextBox 5"/>
          <p:cNvSpPr txBox="1"/>
          <p:nvPr/>
        </p:nvSpPr>
        <p:spPr>
          <a:xfrm>
            <a:off x="767408" y="6237312"/>
            <a:ext cx="4961063" cy="369332"/>
          </a:xfrm>
          <a:prstGeom prst="rect">
            <a:avLst/>
          </a:prstGeom>
          <a:noFill/>
        </p:spPr>
        <p:txBody>
          <a:bodyPr wrap="square" rtlCol="0">
            <a:spAutoFit/>
          </a:bodyPr>
          <a:lstStyle/>
          <a:p>
            <a:r>
              <a:rPr lang="en-GB" dirty="0" smtClean="0"/>
              <a:t>Cumulative percentage</a:t>
            </a:r>
            <a:endParaRPr lang="en-GB" dirty="0"/>
          </a:p>
        </p:txBody>
      </p:sp>
      <p:pic>
        <p:nvPicPr>
          <p:cNvPr id="14" name="Picture 13"/>
          <p:cNvPicPr>
            <a:picLocks noChangeAspect="1"/>
          </p:cNvPicPr>
          <p:nvPr/>
        </p:nvPicPr>
        <p:blipFill>
          <a:blip r:embed="rId3"/>
          <a:stretch>
            <a:fillRect/>
          </a:stretch>
        </p:blipFill>
        <p:spPr>
          <a:xfrm>
            <a:off x="6197860" y="3073735"/>
            <a:ext cx="5983423" cy="4001980"/>
          </a:xfrm>
          <a:prstGeom prst="rect">
            <a:avLst/>
          </a:prstGeom>
        </p:spPr>
      </p:pic>
      <p:pic>
        <p:nvPicPr>
          <p:cNvPr id="21" name="Picture 20"/>
          <p:cNvPicPr>
            <a:picLocks noChangeAspect="1"/>
          </p:cNvPicPr>
          <p:nvPr/>
        </p:nvPicPr>
        <p:blipFill>
          <a:blip r:embed="rId4"/>
          <a:stretch>
            <a:fillRect/>
          </a:stretch>
        </p:blipFill>
        <p:spPr>
          <a:xfrm>
            <a:off x="6960096" y="-150611"/>
            <a:ext cx="5221187" cy="3127098"/>
          </a:xfrm>
          <a:prstGeom prst="rect">
            <a:avLst/>
          </a:prstGeom>
        </p:spPr>
      </p:pic>
      <p:sp>
        <p:nvSpPr>
          <p:cNvPr id="7" name="Left Arrow 6"/>
          <p:cNvSpPr/>
          <p:nvPr/>
        </p:nvSpPr>
        <p:spPr>
          <a:xfrm>
            <a:off x="5375920" y="3429000"/>
            <a:ext cx="1728192" cy="129614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2806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qual vocational qualifications">
  <a:themeElements>
    <a:clrScheme name="Custom 5">
      <a:dk1>
        <a:srgbClr val="000000"/>
      </a:dk1>
      <a:lt1>
        <a:srgbClr val="FFFFFF"/>
      </a:lt1>
      <a:dk2>
        <a:srgbClr val="68BD49"/>
      </a:dk2>
      <a:lt2>
        <a:srgbClr val="65696E"/>
      </a:lt2>
      <a:accent1>
        <a:srgbClr val="65696E"/>
      </a:accent1>
      <a:accent2>
        <a:srgbClr val="68BD49"/>
      </a:accent2>
      <a:accent3>
        <a:srgbClr val="FFFFFF"/>
      </a:accent3>
      <a:accent4>
        <a:srgbClr val="000000"/>
      </a:accent4>
      <a:accent5>
        <a:srgbClr val="B8B9BA"/>
      </a:accent5>
      <a:accent6>
        <a:srgbClr val="95CB64"/>
      </a:accent6>
      <a:hlink>
        <a:srgbClr val="497428"/>
      </a:hlink>
      <a:folHlink>
        <a:srgbClr val="497428"/>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qual General PPT 28 04 2016.pptx" id="{67EB738A-56FA-4672-970C-6CF376790570}" vid="{DF6402B3-C8C7-44E9-BA02-216D8A104D7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D7A373A4C50E468CA9E4026D35F6E2" ma:contentTypeVersion="5" ma:contentTypeDescription="Create a new document." ma:contentTypeScope="" ma:versionID="6f65294b266c6366b0609f061382a0b4">
  <xsd:schema xmlns:xsd="http://www.w3.org/2001/XMLSchema" xmlns:p="http://schemas.microsoft.com/office/2006/metadata/properties" xmlns:ns2="45150501-b37d-4b37-b0a0-512a8dbac82e" targetNamespace="http://schemas.microsoft.com/office/2006/metadata/properties" ma:root="true" ma:fieldsID="a6f16d7ac95bab966617cb1271d45bb4" ns2:_="">
    <xsd:import namespace="45150501-b37d-4b37-b0a0-512a8dbac82e"/>
    <xsd:element name="properties">
      <xsd:complexType>
        <xsd:sequence>
          <xsd:element name="documentManagement">
            <xsd:complexType>
              <xsd:all>
                <xsd:element ref="ns2:Description" minOccurs="0"/>
              </xsd:all>
            </xsd:complexType>
          </xsd:element>
        </xsd:sequence>
      </xsd:complexType>
    </xsd:element>
  </xsd:schema>
  <xsd:schema xmlns:xsd="http://www.w3.org/2001/XMLSchema" xmlns:dms="http://schemas.microsoft.com/office/2006/documentManagement/types" targetNamespace="45150501-b37d-4b37-b0a0-512a8dbac82e" elementFormDefault="qualified">
    <xsd:import namespace="http://schemas.microsoft.com/office/2006/documentManagement/types"/>
    <xsd:element name="Description" ma:index="8" nillable="true" ma:displayName="Description" ma:internalName="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Description xmlns="45150501-b37d-4b37-b0a0-512a8dbac82e"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C1C410-1A9F-4F38-A395-A6A488C8E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150501-b37d-4b37-b0a0-512a8dbac82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A74C86D-7D20-4AB6-A173-B615F8B3A959}">
  <ds:schemaRefs>
    <ds:schemaRef ds:uri="http://schemas.microsoft.com/office/2006/metadata/longProperties"/>
  </ds:schemaRefs>
</ds:datastoreItem>
</file>

<file path=customXml/itemProps3.xml><?xml version="1.0" encoding="utf-8"?>
<ds:datastoreItem xmlns:ds="http://schemas.openxmlformats.org/officeDocument/2006/customXml" ds:itemID="{84FD12CC-BE13-4DB2-97FB-1B4804DD32B4}">
  <ds:schemaRefs>
    <ds:schemaRef ds:uri="http://schemas.openxmlformats.org/package/2006/metadata/core-properties"/>
    <ds:schemaRef ds:uri="http://schemas.microsoft.com/office/2006/documentManagement/types"/>
    <ds:schemaRef ds:uri="45150501-b37d-4b37-b0a0-512a8dbac82e"/>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4.xml><?xml version="1.0" encoding="utf-8"?>
<ds:datastoreItem xmlns:ds="http://schemas.openxmlformats.org/officeDocument/2006/customXml" ds:itemID="{A9C8EB4E-29D2-4DCD-9944-BB0A625CC4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Ofqual General PPT 28 04 2016</Template>
  <TotalTime>5972</TotalTime>
  <Words>2012</Words>
  <Application>Microsoft Office PowerPoint</Application>
  <PresentationFormat>Widescreen</PresentationFormat>
  <Paragraphs>531</Paragraphs>
  <Slides>29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Geneva</vt:lpstr>
      <vt:lpstr>Times New Roman</vt:lpstr>
      <vt:lpstr>Wingdings</vt:lpstr>
      <vt:lpstr>Wingdings 2</vt:lpstr>
      <vt:lpstr>1_Ofqual vocational qualifications</vt:lpstr>
      <vt:lpstr>Double marking? – is there a case for GCSE and A level marking? </vt:lpstr>
      <vt:lpstr>Outline of presentation</vt:lpstr>
      <vt:lpstr>double marking – version 1</vt:lpstr>
      <vt:lpstr>double marking – version 2 – (helps when marks are far apart – “adjudication”)</vt:lpstr>
      <vt:lpstr>Study</vt:lpstr>
      <vt:lpstr>A hypothetical worked example</vt:lpstr>
      <vt:lpstr>A hypothetical worked example</vt:lpstr>
      <vt:lpstr>A hypothetical worked example</vt:lpstr>
      <vt:lpstr>Proximity to the definitive mark</vt:lpstr>
      <vt:lpstr>Proximity to the definitive mark</vt:lpstr>
      <vt:lpstr>Why might double marking not always be better?</vt:lpstr>
      <vt:lpstr>Advantages of research design</vt:lpstr>
      <vt:lpstr>Data</vt:lpstr>
      <vt:lpstr>Double marking simulations</vt:lpstr>
      <vt:lpstr>double marking</vt:lpstr>
      <vt:lpstr>PowerPoint Presentation</vt:lpstr>
      <vt:lpstr>Proximity to definitive mark – longer response items (6 to 40 mark items)</vt:lpstr>
      <vt:lpstr>Subject differences?  A look at 16 mark items</vt:lpstr>
      <vt:lpstr>Double marking with adjudication simulations</vt:lpstr>
      <vt:lpstr>double marking – version 2 – (helps when marks are far apart – “adjudication”)</vt:lpstr>
      <vt:lpstr>Double marking with adjudication -  proximity to definitive mark - 16 mark items</vt:lpstr>
      <vt:lpstr>Impact of double marking at Component level</vt:lpstr>
      <vt:lpstr>Impact on receiving ‘definitive grade’ at component level – Geography – double marking</vt:lpstr>
      <vt:lpstr>Impact on receiving ‘definitive grade’ at component level – English Literature – double marking</vt:lpstr>
      <vt:lpstr>Why might double marking not always be better?</vt:lpstr>
      <vt:lpstr>Caveats </vt:lpstr>
      <vt:lpstr>Other things to consider</vt:lpstr>
      <vt:lpstr>A balancing act</vt:lpstr>
      <vt:lpstr>Conclusions</vt:lpstr>
    </vt:vector>
  </TitlesOfParts>
  <Company>Ofqual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Tolerating difference of opinion</dc:title>
  <dc:creator>Paul Newton</dc:creator>
  <cp:keywords/>
  <cp:lastModifiedBy>Beth Black</cp:lastModifiedBy>
  <cp:revision>290</cp:revision>
  <dcterms:created xsi:type="dcterms:W3CDTF">2016-09-13T11:10:33Z</dcterms:created>
  <dcterms:modified xsi:type="dcterms:W3CDTF">2016-11-17T08:34:16Z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escription">
    <vt:lpwstr/>
  </property>
  <property fmtid="{D5CDD505-2E9C-101B-9397-08002B2CF9AE}" pid="4" name="ContentTypeId">
    <vt:lpwstr>0x010100ECD7A373A4C50E468CA9E4026D35F6E2</vt:lpwstr>
  </property>
</Properties>
</file>