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8"/>
  </p:notesMasterIdLst>
  <p:sldIdLst>
    <p:sldId id="260" r:id="rId6"/>
    <p:sldId id="273" r:id="rId7"/>
    <p:sldId id="263" r:id="rId8"/>
    <p:sldId id="272" r:id="rId9"/>
    <p:sldId id="264" r:id="rId10"/>
    <p:sldId id="274" r:id="rId11"/>
    <p:sldId id="265" r:id="rId12"/>
    <p:sldId id="266" r:id="rId13"/>
    <p:sldId id="267" r:id="rId14"/>
    <p:sldId id="276" r:id="rId15"/>
    <p:sldId id="277" r:id="rId16"/>
    <p:sldId id="275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89" d="100"/>
          <a:sy n="89" d="100"/>
        </p:scale>
        <p:origin x="54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1A7EE7-F682-41A1-9EBC-EFAB8E3D19BE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55590D-8BEC-4566-94C5-E7EA260C5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8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332" y="2014108"/>
            <a:ext cx="6830483" cy="1672696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374" y="3946425"/>
            <a:ext cx="5994400" cy="6143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7488" y="5838825"/>
            <a:ext cx="1090612" cy="376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110147BA-1589-4088-AA00-875DBC6C5A67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11F52D-220A-452C-9166-0F2F55CF25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8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90CA4-F0BB-44AE-B956-36B9DB324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9271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613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60060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65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0915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09159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EE85D-78B2-4A15-8079-5862937F0E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7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036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0368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55D3-33B5-4EA1-9C25-83E3C61FA6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3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52170-BF3A-478B-BF90-6E2D6725A1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3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4DB7F-1161-4B71-8C0A-32C5A9549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2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D07F-74D3-4E11-BFB3-73DB840E9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2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2755-8C7A-414C-9A83-A7187B4AF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8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179388"/>
            <a:ext cx="78867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3663"/>
            <a:ext cx="78867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05863" y="6570663"/>
            <a:ext cx="3381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73AD836-4994-40C0-AA68-92A2F7861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7" r:id="rId2"/>
    <p:sldLayoutId id="2147483785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3067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332" y="754654"/>
            <a:ext cx="6830483" cy="1672696"/>
          </a:xfrm>
        </p:spPr>
        <p:txBody>
          <a:bodyPr/>
          <a:lstStyle/>
          <a:p>
            <a:r>
              <a:rPr lang="en-US" dirty="0"/>
              <a:t>An International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374" y="3946424"/>
            <a:ext cx="5994400" cy="1703877"/>
          </a:xfrm>
        </p:spPr>
        <p:txBody>
          <a:bodyPr/>
          <a:lstStyle/>
          <a:p>
            <a:r>
              <a:rPr lang="en-US" dirty="0"/>
              <a:t>Edward W. Wolfe</a:t>
            </a:r>
          </a:p>
          <a:p>
            <a:r>
              <a:rPr lang="en-US" dirty="0"/>
              <a:t>Principal Research Scientist</a:t>
            </a:r>
          </a:p>
          <a:p>
            <a:r>
              <a:rPr lang="en-US" dirty="0"/>
              <a:t>Research </a:t>
            </a:r>
            <a:r>
              <a:rPr lang="en-US" dirty="0" smtClean="0"/>
              <a:t>Division, ETS</a:t>
            </a:r>
            <a:endParaRPr lang="en-US" dirty="0"/>
          </a:p>
          <a:p>
            <a:r>
              <a:rPr lang="en-US" dirty="0" smtClean="0"/>
              <a:t>Princeton, NJ  USA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20196" y="5812947"/>
            <a:ext cx="1552754" cy="3762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14,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11F52D-220A-452C-9166-0F2F55CF25E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3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Impact (3 Items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552655" y="1671638"/>
            <a:ext cx="2286000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Average</a:t>
            </a:r>
          </a:p>
          <a:p>
            <a:pPr marL="0" indent="0" algn="ctr">
              <a:buNone/>
            </a:pPr>
            <a:r>
              <a:rPr lang="en-US" b="1" dirty="0" smtClean="0"/>
              <a:t>2 Markers</a:t>
            </a:r>
            <a:endParaRPr lang="en-US" b="1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52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80%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.</a:t>
            </a:r>
            <a:r>
              <a:rPr lang="en-US" dirty="0" smtClean="0"/>
              <a:t>92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0.20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266655" y="1698443"/>
            <a:ext cx="2286000" cy="823912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1 Marker</a:t>
            </a:r>
            <a:endParaRPr lang="en-US" b="1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266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81%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.92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0.18</a:t>
            </a:r>
            <a:endParaRPr lang="en-US" dirty="0" smtClean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-19345" y="1681163"/>
            <a:ext cx="2286000" cy="823912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-19345" y="2505075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= Mark</a:t>
            </a:r>
          </a:p>
          <a:p>
            <a:pPr marL="0" indent="0" algn="ctr">
              <a:buNone/>
            </a:pP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Mark,True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AMD</a:t>
            </a: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6838655" y="1671638"/>
            <a:ext cx="2286000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Average</a:t>
            </a:r>
          </a:p>
          <a:p>
            <a:pPr marL="0" indent="0" algn="ctr">
              <a:buNone/>
            </a:pPr>
            <a:r>
              <a:rPr lang="en-US" b="1" dirty="0" smtClean="0"/>
              <a:t>3 Markers</a:t>
            </a:r>
            <a:endParaRPr lang="en-US" b="1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38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84%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.</a:t>
            </a:r>
            <a:r>
              <a:rPr lang="en-US" dirty="0" smtClean="0"/>
              <a:t>93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0.16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2433" y="4167641"/>
            <a:ext cx="8820443" cy="1043354"/>
          </a:xfrm>
        </p:spPr>
        <p:txBody>
          <a:bodyPr>
            <a:noAutofit/>
          </a:bodyPr>
          <a:lstStyle/>
          <a:p>
            <a:pPr marL="342900" indent="-342900"/>
            <a:r>
              <a:rPr lang="en-US" dirty="0"/>
              <a:t>Increasing the number of items has a bigger impact on accuracy.</a:t>
            </a:r>
          </a:p>
          <a:p>
            <a:pPr marL="342900" indent="-342900"/>
            <a:r>
              <a:rPr lang="en-US" dirty="0"/>
              <a:t>Spending a little more money to get more information about the examinee.</a:t>
            </a:r>
          </a:p>
          <a:p>
            <a:pPr marL="342900" indent="-342900"/>
            <a:r>
              <a:rPr lang="en-US" dirty="0"/>
              <a:t>Note: This is only a three-item test!</a:t>
            </a:r>
          </a:p>
        </p:txBody>
      </p:sp>
    </p:spTree>
    <p:extLst>
      <p:ext uri="{BB962C8B-B14F-4D97-AF65-F5344CB8AC3E}">
        <p14:creationId xmlns:p14="http://schemas.microsoft.com/office/powerpoint/2010/main" val="357277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Impact (Classifications)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552655" y="1671638"/>
            <a:ext cx="2286000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Average</a:t>
            </a:r>
          </a:p>
          <a:p>
            <a:pPr marL="0" indent="0" algn="ctr">
              <a:buNone/>
            </a:pPr>
            <a:r>
              <a:rPr lang="en-US" b="1" dirty="0" smtClean="0"/>
              <a:t>2 Markers</a:t>
            </a:r>
            <a:endParaRPr lang="en-US" b="1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52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93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266655" y="1698443"/>
            <a:ext cx="2286000" cy="823912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1 Marker</a:t>
            </a:r>
            <a:endParaRPr lang="en-US" b="1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266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92%</a:t>
            </a:r>
            <a:endParaRPr lang="en-US" dirty="0" smtClean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-19345" y="1681163"/>
            <a:ext cx="2286000" cy="823912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-19345" y="2505075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= </a:t>
            </a:r>
            <a:r>
              <a:rPr lang="en-US" dirty="0" smtClean="0"/>
              <a:t>Classification</a:t>
            </a:r>
            <a:endParaRPr lang="en-US" dirty="0" smtClean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6838655" y="1671638"/>
            <a:ext cx="2286000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Average</a:t>
            </a:r>
          </a:p>
          <a:p>
            <a:pPr marL="0" indent="0" algn="ctr">
              <a:buNone/>
            </a:pPr>
            <a:r>
              <a:rPr lang="en-US" b="1" dirty="0" smtClean="0"/>
              <a:t>3 Markers</a:t>
            </a:r>
            <a:endParaRPr lang="en-US" b="1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38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93%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2433" y="3917475"/>
            <a:ext cx="8820443" cy="1043354"/>
          </a:xfrm>
        </p:spPr>
        <p:txBody>
          <a:bodyPr>
            <a:noAutofit/>
          </a:bodyPr>
          <a:lstStyle/>
          <a:p>
            <a:pPr marL="342900" indent="-342900"/>
            <a:r>
              <a:rPr lang="en-US" dirty="0"/>
              <a:t>When you make classifications based on total marks, the accuracy of the decisions increase versus the marks themselves.</a:t>
            </a:r>
          </a:p>
          <a:p>
            <a:pPr marL="342900" indent="-342900"/>
            <a:r>
              <a:rPr lang="en-US" dirty="0"/>
              <a:t>Increasing markers does little to improve this accuracy.</a:t>
            </a:r>
          </a:p>
          <a:p>
            <a:pPr marL="342900" indent="-342900"/>
            <a:r>
              <a:rPr lang="en-US" dirty="0"/>
              <a:t>Similarly, when you make decisions about a school by averaging across examinees, the results are generally even more accurate (multiple items per examinee &amp; multiple examinees per school)</a:t>
            </a:r>
          </a:p>
        </p:txBody>
      </p:sp>
    </p:spTree>
    <p:extLst>
      <p:ext uri="{BB962C8B-B14F-4D97-AF65-F5344CB8AC3E}">
        <p14:creationId xmlns:p14="http://schemas.microsoft.com/office/powerpoint/2010/main" val="378640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332" y="1574167"/>
            <a:ext cx="6830483" cy="1672696"/>
          </a:xfrm>
        </p:spPr>
        <p:txBody>
          <a:bodyPr/>
          <a:lstStyle/>
          <a:p>
            <a:r>
              <a:rPr lang="en-US" dirty="0" smtClean="0"/>
              <a:t>Question &amp;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374" y="3428842"/>
            <a:ext cx="5994400" cy="1703877"/>
          </a:xfrm>
        </p:spPr>
        <p:txBody>
          <a:bodyPr/>
          <a:lstStyle/>
          <a:p>
            <a:r>
              <a:rPr lang="en-US" dirty="0"/>
              <a:t>Edward W. Wolfe</a:t>
            </a:r>
          </a:p>
          <a:p>
            <a:r>
              <a:rPr lang="en-US" dirty="0" smtClean="0"/>
              <a:t>ewolfe@ets.org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11F52D-220A-452C-9166-0F2F55CF25E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differences between assessment practices in US vs UK</a:t>
            </a:r>
          </a:p>
          <a:p>
            <a:endParaRPr lang="en-US" dirty="0"/>
          </a:p>
          <a:p>
            <a:r>
              <a:rPr lang="en-US" dirty="0"/>
              <a:t>Identify factors to consider when deciding how much error to tolerate</a:t>
            </a:r>
          </a:p>
          <a:p>
            <a:endParaRPr lang="en-US" dirty="0"/>
          </a:p>
          <a:p>
            <a:r>
              <a:rPr lang="en-US" dirty="0"/>
              <a:t>Explain what is “typical” regarding error tolerance in the US</a:t>
            </a:r>
          </a:p>
          <a:p>
            <a:endParaRPr lang="en-US" dirty="0"/>
          </a:p>
          <a:p>
            <a:r>
              <a:rPr lang="en-US" dirty="0"/>
              <a:t>Demonstrate the impact of errors on decision making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6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in the US vs the </a:t>
            </a:r>
            <a:r>
              <a:rPr lang="en-US" dirty="0" smtClean="0"/>
              <a:t>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3663"/>
            <a:ext cx="3632799" cy="4368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Interpretative </a:t>
            </a:r>
            <a:r>
              <a:rPr lang="en-US" dirty="0"/>
              <a:t>often summative at classroom, school, or state level</a:t>
            </a:r>
          </a:p>
          <a:p>
            <a:endParaRPr lang="en-US" dirty="0"/>
          </a:p>
          <a:p>
            <a:r>
              <a:rPr lang="en-US" dirty="0"/>
              <a:t>Scales on judged items typically 4-6 points (marks)</a:t>
            </a:r>
          </a:p>
          <a:p>
            <a:endParaRPr lang="en-US" dirty="0"/>
          </a:p>
          <a:p>
            <a:r>
              <a:rPr lang="en-US" dirty="0"/>
              <a:t>Marking process is very similar (heavy MC item use)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82551" y="1363663"/>
            <a:ext cx="3632799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UK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r>
              <a:rPr lang="en-US" dirty="0"/>
              <a:t>Interpretation often at student </a:t>
            </a:r>
            <a:r>
              <a:rPr lang="en-US" dirty="0" smtClean="0"/>
              <a:t>level</a:t>
            </a:r>
          </a:p>
          <a:p>
            <a:endParaRPr lang="en-US" dirty="0"/>
          </a:p>
          <a:p>
            <a:endParaRPr lang="en-US" sz="1000" dirty="0"/>
          </a:p>
          <a:p>
            <a:r>
              <a:rPr lang="en-US" dirty="0"/>
              <a:t>Scales on judged items </a:t>
            </a:r>
            <a:r>
              <a:rPr lang="en-US" dirty="0" smtClean="0"/>
              <a:t>typically narrower range of marks</a:t>
            </a:r>
          </a:p>
          <a:p>
            <a:endParaRPr lang="en-US" dirty="0"/>
          </a:p>
          <a:p>
            <a:r>
              <a:rPr lang="en-US" dirty="0"/>
              <a:t>Marking process is very similar (limited MC item use)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7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in the US vs the </a:t>
            </a:r>
            <a:r>
              <a:rPr lang="en-US" dirty="0" smtClean="0"/>
              <a:t>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3663"/>
            <a:ext cx="3632799" cy="4368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/>
              <a:t>Documentation focuses on statistical summaries to illustrate quality of measures</a:t>
            </a:r>
          </a:p>
          <a:p>
            <a:endParaRPr lang="en-US" dirty="0"/>
          </a:p>
          <a:p>
            <a:r>
              <a:rPr lang="en-US" dirty="0"/>
              <a:t>Accept that errors will occur at item level &amp; focus on ways to minimize the impact of errors on total marks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82551" y="1363663"/>
            <a:ext cx="3632799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UK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/>
          </a:p>
          <a:p>
            <a:r>
              <a:rPr lang="en-US" dirty="0"/>
              <a:t>Documentation focuses on process followed that insures quality of measures</a:t>
            </a:r>
          </a:p>
          <a:p>
            <a:endParaRPr lang="en-US" dirty="0" smtClean="0"/>
          </a:p>
          <a:p>
            <a:r>
              <a:rPr lang="en-US" dirty="0" smtClean="0"/>
              <a:t>Desire </a:t>
            </a:r>
            <a:r>
              <a:rPr lang="en-US" dirty="0"/>
              <a:t>to have no errors at item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7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in </a:t>
            </a:r>
            <a:r>
              <a:rPr lang="en-US" dirty="0" smtClean="0"/>
              <a:t>Error </a:t>
            </a:r>
            <a:r>
              <a:rPr lang="en-US" dirty="0"/>
              <a:t>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Distribution Shape</a:t>
            </a:r>
          </a:p>
          <a:p>
            <a:pPr lvl="1"/>
            <a:r>
              <a:rPr lang="en-US" dirty="0"/>
              <a:t>Easier to get agreement when marks are concentrated</a:t>
            </a:r>
          </a:p>
          <a:p>
            <a:endParaRPr lang="en-US" dirty="0"/>
          </a:p>
          <a:p>
            <a:r>
              <a:rPr lang="en-US" b="1" dirty="0"/>
              <a:t>Frame of Reference</a:t>
            </a:r>
          </a:p>
          <a:p>
            <a:pPr lvl="1"/>
            <a:r>
              <a:rPr lang="en-US" dirty="0"/>
              <a:t>Higher agreement required for categorizations vs rank ordering</a:t>
            </a:r>
          </a:p>
          <a:p>
            <a:endParaRPr lang="en-US" b="1" dirty="0"/>
          </a:p>
          <a:p>
            <a:r>
              <a:rPr lang="en-US" b="1" dirty="0"/>
              <a:t>Mark Level for Decisions</a:t>
            </a:r>
            <a:endParaRPr lang="en-US" dirty="0"/>
          </a:p>
          <a:p>
            <a:pPr lvl="1"/>
            <a:r>
              <a:rPr lang="en-US" dirty="0"/>
              <a:t>Higher agreement required for decisions based on individual items vs total marks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</p:spTree>
    <p:extLst>
      <p:ext uri="{BB962C8B-B14F-4D97-AF65-F5344CB8AC3E}">
        <p14:creationId xmlns:p14="http://schemas.microsoft.com/office/powerpoint/2010/main" val="233055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in </a:t>
            </a:r>
            <a:r>
              <a:rPr lang="en-US" dirty="0" smtClean="0"/>
              <a:t>Error </a:t>
            </a:r>
            <a:r>
              <a:rPr lang="en-US" dirty="0"/>
              <a:t>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Mark Range Focus</a:t>
            </a:r>
          </a:p>
          <a:p>
            <a:pPr lvl="1"/>
            <a:r>
              <a:rPr lang="en-US" dirty="0"/>
              <a:t>Higher agreement needed at range of marks where decisions are focused (e.g., pass/fail distinctions)</a:t>
            </a:r>
          </a:p>
          <a:p>
            <a:endParaRPr lang="en-US" dirty="0"/>
          </a:p>
          <a:p>
            <a:r>
              <a:rPr lang="en-US" b="1" dirty="0"/>
              <a:t>Consequences</a:t>
            </a:r>
          </a:p>
          <a:p>
            <a:pPr lvl="1"/>
            <a:r>
              <a:rPr lang="en-US" dirty="0"/>
              <a:t>Higher agreement required for serious consequences</a:t>
            </a:r>
          </a:p>
          <a:p>
            <a:endParaRPr lang="en-US" b="1" dirty="0"/>
          </a:p>
          <a:p>
            <a:r>
              <a:rPr lang="en-US" b="1" dirty="0"/>
              <a:t>Cost &amp; Logistics</a:t>
            </a:r>
            <a:endParaRPr lang="en-US" dirty="0"/>
          </a:p>
          <a:p>
            <a:pPr lvl="1"/>
            <a:r>
              <a:rPr lang="en-US" dirty="0"/>
              <a:t>Marking is expensive and time consuming, so you have to do the best with what you can afford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</p:spTree>
    <p:extLst>
      <p:ext uri="{BB962C8B-B14F-4D97-AF65-F5344CB8AC3E}">
        <p14:creationId xmlns:p14="http://schemas.microsoft.com/office/powerpoint/2010/main" val="1631473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Typical in the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30" y="1363663"/>
            <a:ext cx="2743200" cy="4368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Program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FSA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MCASS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AIMSWEB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Average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200400" y="1363663"/>
            <a:ext cx="27432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Marker Reliability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.64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.93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.96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.99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.88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944670" y="1363663"/>
            <a:ext cx="27432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Total Reliability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.90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.91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.91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.84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.89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557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Simulated data</a:t>
            </a:r>
          </a:p>
          <a:p>
            <a:pPr lvl="1"/>
            <a:r>
              <a:rPr lang="en-US" dirty="0"/>
              <a:t>Simulated “true mark” and marks that contain error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items (Inter-item correlation = .88)</a:t>
            </a:r>
          </a:p>
          <a:p>
            <a:pPr lvl="1"/>
            <a:r>
              <a:rPr lang="en-US" dirty="0"/>
              <a:t>5 </a:t>
            </a:r>
            <a:r>
              <a:rPr lang="en-US" dirty="0" smtClean="0"/>
              <a:t>mark scale (0-4)</a:t>
            </a:r>
            <a:endParaRPr lang="en-US" dirty="0"/>
          </a:p>
          <a:p>
            <a:pPr lvl="1"/>
            <a:r>
              <a:rPr lang="en-US" dirty="0"/>
              <a:t>Bell-shaped </a:t>
            </a:r>
            <a:r>
              <a:rPr lang="en-US" dirty="0" smtClean="0"/>
              <a:t>distribution of marks</a:t>
            </a:r>
            <a:endParaRPr lang="en-US" dirty="0"/>
          </a:p>
          <a:p>
            <a:pPr lvl="1"/>
            <a:r>
              <a:rPr lang="en-US" dirty="0" smtClean="0"/>
              <a:t>3 markers </a:t>
            </a:r>
            <a:r>
              <a:rPr lang="en-US" dirty="0"/>
              <a:t>(Inter-marker correlation = 0.88)</a:t>
            </a:r>
          </a:p>
          <a:p>
            <a:endParaRPr lang="en-US" dirty="0"/>
          </a:p>
          <a:p>
            <a:r>
              <a:rPr lang="en-US" dirty="0"/>
              <a:t>Compared assigned mark to true mark</a:t>
            </a:r>
          </a:p>
          <a:p>
            <a:endParaRPr lang="en-US" dirty="0"/>
          </a:p>
          <a:p>
            <a:r>
              <a:rPr lang="en-US" dirty="0"/>
              <a:t>Examined impact at various levels of decision making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</p:spTree>
    <p:extLst>
      <p:ext uri="{BB962C8B-B14F-4D97-AF65-F5344CB8AC3E}">
        <p14:creationId xmlns:p14="http://schemas.microsoft.com/office/powerpoint/2010/main" val="285498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Impact (Individual </a:t>
            </a:r>
            <a:r>
              <a:rPr lang="en-US" dirty="0"/>
              <a:t>Items)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090CA4-F0BB-44AE-B956-36B9DB324A8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60463" y="6550025"/>
            <a:ext cx="55022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2016 by Educational Testing Service. All rights reserved. ETS and the ETS logo are registered trademarks of Educational Testing Service (ETS). MEASURING THE POWER OF LEARNING is a trademark of ETS. 33537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552655" y="1671638"/>
            <a:ext cx="2286000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Average</a:t>
            </a:r>
          </a:p>
          <a:p>
            <a:pPr marL="0" indent="0" algn="ctr">
              <a:buNone/>
            </a:pPr>
            <a:r>
              <a:rPr lang="en-US" b="1" dirty="0" smtClean="0"/>
              <a:t>2 Markers</a:t>
            </a:r>
            <a:endParaRPr lang="en-US" b="1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52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73%</a:t>
            </a:r>
          </a:p>
          <a:p>
            <a:pPr marL="0" indent="0" algn="ctr">
              <a:buNone/>
            </a:pPr>
            <a:r>
              <a:rPr lang="en-US" dirty="0" smtClean="0"/>
              <a:t>.90</a:t>
            </a:r>
          </a:p>
          <a:p>
            <a:pPr marL="0" indent="0" algn="ctr">
              <a:buNone/>
            </a:pPr>
            <a:r>
              <a:rPr lang="en-US" dirty="0" smtClean="0"/>
              <a:t>0.29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266655" y="1698443"/>
            <a:ext cx="2286000" cy="823912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1 Marker</a:t>
            </a:r>
            <a:endParaRPr lang="en-US" b="1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2266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72%</a:t>
            </a:r>
          </a:p>
          <a:p>
            <a:pPr marL="0" indent="0" algn="ctr">
              <a:buNone/>
            </a:pPr>
            <a:r>
              <a:rPr lang="en-US" dirty="0" smtClean="0"/>
              <a:t>.88</a:t>
            </a:r>
          </a:p>
          <a:p>
            <a:pPr marL="0" indent="0" algn="ctr">
              <a:buNone/>
            </a:pPr>
            <a:r>
              <a:rPr lang="en-US" dirty="0" smtClean="0"/>
              <a:t>0.29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-19345" y="1681163"/>
            <a:ext cx="2286000" cy="823912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-19345" y="2505075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= Mark</a:t>
            </a:r>
          </a:p>
          <a:p>
            <a:pPr marL="0" indent="0" algn="ctr">
              <a:buNone/>
            </a:pPr>
            <a:r>
              <a:rPr lang="en-US" dirty="0" err="1" smtClean="0"/>
              <a:t>Corr</a:t>
            </a:r>
            <a:r>
              <a:rPr lang="en-US" dirty="0" smtClean="0"/>
              <a:t>(</a:t>
            </a:r>
            <a:r>
              <a:rPr lang="en-US" dirty="0" err="1" smtClean="0"/>
              <a:t>Mark,True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AMD</a:t>
            </a: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6838655" y="1671638"/>
            <a:ext cx="2286000" cy="8239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Average</a:t>
            </a:r>
          </a:p>
          <a:p>
            <a:pPr marL="0" indent="0" algn="ctr">
              <a:buNone/>
            </a:pPr>
            <a:r>
              <a:rPr lang="en-US" b="1" dirty="0" smtClean="0"/>
              <a:t>3 Markers</a:t>
            </a:r>
            <a:endParaRPr lang="en-US" b="1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838655" y="2494817"/>
            <a:ext cx="2286000" cy="368458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76%</a:t>
            </a:r>
          </a:p>
          <a:p>
            <a:pPr marL="0" indent="0" algn="ctr">
              <a:buNone/>
            </a:pPr>
            <a:r>
              <a:rPr lang="en-US" dirty="0" smtClean="0"/>
              <a:t>.92</a:t>
            </a:r>
          </a:p>
          <a:p>
            <a:pPr marL="0" indent="0" algn="ctr">
              <a:buNone/>
            </a:pPr>
            <a:r>
              <a:rPr lang="en-US" dirty="0" smtClean="0"/>
              <a:t>0.28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2433" y="4521323"/>
            <a:ext cx="8820443" cy="104335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Increasing the number of markers doesn’t improve accuracy much.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Spending a lot of money to get more information about the individual response.</a:t>
            </a:r>
          </a:p>
        </p:txBody>
      </p:sp>
    </p:spTree>
    <p:extLst>
      <p:ext uri="{BB962C8B-B14F-4D97-AF65-F5344CB8AC3E}">
        <p14:creationId xmlns:p14="http://schemas.microsoft.com/office/powerpoint/2010/main" val="136091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3537 ETS-PPT-2016-A" id="{EA6716F4-2FE1-43B9-A40F-B7573CFA32EF}" vid="{0971432C-E2CE-4B2A-842B-40D34B34E0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b486c6f-e62a-4c0c-b9f7-b03b5d824845">5JHHYME3CAE4-1874062312-209</_dlc_DocId>
    <_dlc_DocIdUrl xmlns="2b486c6f-e62a-4c0c-b9f7-b03b5d824845">
      <Url>https://etsorg1.sharepoint.com/teams/mpa/_layouts/15/DocIdRedir.aspx?ID=5JHHYME3CAE4-1874062312-209</Url>
      <Description>5JHHYME3CAE4-1874062312-209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3F8D4967F34045B1C1ED804C25C086" ma:contentTypeVersion="8" ma:contentTypeDescription="Create a new document." ma:contentTypeScope="" ma:versionID="30866d5a8fc28f58e317bde4fff6354b">
  <xsd:schema xmlns:xsd="http://www.w3.org/2001/XMLSchema" xmlns:xs="http://www.w3.org/2001/XMLSchema" xmlns:p="http://schemas.microsoft.com/office/2006/metadata/properties" xmlns:ns2="2b486c6f-e62a-4c0c-b9f7-b03b5d824845" targetNamespace="http://schemas.microsoft.com/office/2006/metadata/properties" ma:root="true" ma:fieldsID="fbf68211d1c2a1b772940d85ad71f9e9" ns2:_="">
    <xsd:import namespace="2b486c6f-e62a-4c0c-b9f7-b03b5d82484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86c6f-e62a-4c0c-b9f7-b03b5d82484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05F4934-A258-413B-84DA-CED468A24F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7DF80A-1FA9-4773-8EB7-445AD66F0C0F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b486c6f-e62a-4c0c-b9f7-b03b5d82484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AF212A-1DA3-4F40-99FF-E71B6671DB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486c6f-e62a-4c0c-b9f7-b03b5d8248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34850C0-8205-4DA0-BEF2-4ED3A41D678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ETS-PPT-A</Template>
  <TotalTime>31</TotalTime>
  <Words>956</Words>
  <Application>Microsoft Office PowerPoint</Application>
  <PresentationFormat>On-screen Show (4:3)</PresentationFormat>
  <Paragraphs>191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 Theme</vt:lpstr>
      <vt:lpstr>An International Perspective</vt:lpstr>
      <vt:lpstr>Overview</vt:lpstr>
      <vt:lpstr>Marking in the US vs the UK</vt:lpstr>
      <vt:lpstr>Marking in the US vs the UK</vt:lpstr>
      <vt:lpstr>Considerations in Error Tolerance</vt:lpstr>
      <vt:lpstr>Considerations in Error Tolerance</vt:lpstr>
      <vt:lpstr>What is Typical in the US?</vt:lpstr>
      <vt:lpstr>Impact of Errors</vt:lpstr>
      <vt:lpstr>Error Impact (Individual Items)</vt:lpstr>
      <vt:lpstr>Error Impact (3 Items)</vt:lpstr>
      <vt:lpstr>Error Impact (Classifications)</vt:lpstr>
      <vt:lpstr>Question &amp; Discussion</vt:lpstr>
    </vt:vector>
  </TitlesOfParts>
  <Company>ETS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International Perspective</dc:title>
  <dc:creator>Wolfe, Edward W</dc:creator>
  <cp:lastModifiedBy>Wolfe, Edward W</cp:lastModifiedBy>
  <cp:revision>6</cp:revision>
  <cp:lastPrinted>2015-08-31T15:51:05Z</cp:lastPrinted>
  <dcterms:created xsi:type="dcterms:W3CDTF">2016-11-10T15:49:48Z</dcterms:created>
  <dcterms:modified xsi:type="dcterms:W3CDTF">2016-11-10T16:21:42Z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0x010100EA3F8D4967F34045B1C1ED804C25C086</vt:lpwstr>
  </property>
  <property fmtid="{D5CDD505-2E9C-101B-9397-08002B2CF9AE}" pid="3" name="_dlc_DocIdItemGuid">
    <vt:lpwstr>6ac10bf7-cb68-472e-b329-d42f4de7bc2c</vt:lpwstr>
  </property>
</Properties>
</file>