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63" r:id="rId4"/>
    <p:sldId id="261" r:id="rId5"/>
    <p:sldId id="273" r:id="rId6"/>
    <p:sldId id="272" r:id="rId7"/>
    <p:sldId id="275" r:id="rId8"/>
    <p:sldId id="277" r:id="rId9"/>
    <p:sldId id="269" r:id="rId10"/>
    <p:sldId id="268" r:id="rId11"/>
    <p:sldId id="266" r:id="rId12"/>
    <p:sldId id="278" r:id="rId13"/>
    <p:sldId id="274" r:id="rId1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3" d="100"/>
          <a:sy n="53" d="100"/>
        </p:scale>
        <p:origin x="1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40DB7-AF4E-4E9D-8AE2-6C224D2E436A}" type="doc">
      <dgm:prSet loTypeId="urn:microsoft.com/office/officeart/2005/8/layout/chevron1" loCatId="process" qsTypeId="urn:microsoft.com/office/officeart/2005/8/quickstyle/simple1" qsCatId="simple" csTypeId="urn:microsoft.com/office/officeart/2005/8/colors/accent1_2" csCatId="accent1" phldr="1"/>
      <dgm:spPr/>
    </dgm:pt>
    <dgm:pt modelId="{9D1044B8-A683-4D05-BAF3-49093160CD15}">
      <dgm:prSet phldrT="[Text]" custT="1"/>
      <dgm:spPr/>
      <dgm:t>
        <a:bodyPr/>
        <a:lstStyle/>
        <a:p>
          <a:r>
            <a:rPr lang="en-GB" sz="3000" dirty="0" smtClean="0"/>
            <a:t>Sector overview</a:t>
          </a:r>
          <a:endParaRPr lang="en-GB" sz="3000" dirty="0"/>
        </a:p>
      </dgm:t>
    </dgm:pt>
    <dgm:pt modelId="{08E0E04A-1980-4CAE-8EDD-F9187DB7F5F5}" type="parTrans" cxnId="{C819B6FB-3DF8-4065-91E5-AD0072DA19B0}">
      <dgm:prSet/>
      <dgm:spPr/>
      <dgm:t>
        <a:bodyPr/>
        <a:lstStyle/>
        <a:p>
          <a:endParaRPr lang="en-GB"/>
        </a:p>
      </dgm:t>
    </dgm:pt>
    <dgm:pt modelId="{D202CE5C-A4D2-4CED-8B9F-5C0AFD9E0103}" type="sibTrans" cxnId="{C819B6FB-3DF8-4065-91E5-AD0072DA19B0}">
      <dgm:prSet/>
      <dgm:spPr/>
      <dgm:t>
        <a:bodyPr/>
        <a:lstStyle/>
        <a:p>
          <a:endParaRPr lang="en-GB"/>
        </a:p>
      </dgm:t>
    </dgm:pt>
    <dgm:pt modelId="{2BBCD459-4514-405C-8AD9-A3178C745933}">
      <dgm:prSet phldrT="[Text]" custT="1"/>
      <dgm:spPr/>
      <dgm:t>
        <a:bodyPr/>
        <a:lstStyle/>
        <a:p>
          <a:r>
            <a:rPr lang="en-GB" sz="3200" dirty="0" smtClean="0"/>
            <a:t>Skills drivers</a:t>
          </a:r>
          <a:endParaRPr lang="en-GB" sz="3200" dirty="0"/>
        </a:p>
      </dgm:t>
    </dgm:pt>
    <dgm:pt modelId="{A50836AA-18E9-4DD7-89C9-4451231C45EC}" type="parTrans" cxnId="{E55D9D38-71BE-42B4-9F7A-E689B6220182}">
      <dgm:prSet/>
      <dgm:spPr/>
      <dgm:t>
        <a:bodyPr/>
        <a:lstStyle/>
        <a:p>
          <a:endParaRPr lang="en-GB"/>
        </a:p>
      </dgm:t>
    </dgm:pt>
    <dgm:pt modelId="{7C39F7C5-9B91-4FF4-A424-09638677C89F}" type="sibTrans" cxnId="{E55D9D38-71BE-42B4-9F7A-E689B6220182}">
      <dgm:prSet/>
      <dgm:spPr/>
      <dgm:t>
        <a:bodyPr/>
        <a:lstStyle/>
        <a:p>
          <a:endParaRPr lang="en-GB"/>
        </a:p>
      </dgm:t>
    </dgm:pt>
    <dgm:pt modelId="{F05FCCE0-FF9D-486B-AB7A-8F6B2649EA3E}">
      <dgm:prSet phldrT="[Text]"/>
      <dgm:spPr/>
      <dgm:t>
        <a:bodyPr/>
        <a:lstStyle/>
        <a:p>
          <a:r>
            <a:rPr lang="en-GB" dirty="0" smtClean="0"/>
            <a:t>Current skills challenges</a:t>
          </a:r>
          <a:endParaRPr lang="en-GB" dirty="0"/>
        </a:p>
      </dgm:t>
    </dgm:pt>
    <dgm:pt modelId="{1E6114D4-DF36-4DF8-8153-A1BB6CFD3266}" type="parTrans" cxnId="{E928A04A-29A3-48E2-BD9A-CC39B7357D46}">
      <dgm:prSet/>
      <dgm:spPr/>
      <dgm:t>
        <a:bodyPr/>
        <a:lstStyle/>
        <a:p>
          <a:endParaRPr lang="en-GB"/>
        </a:p>
      </dgm:t>
    </dgm:pt>
    <dgm:pt modelId="{9838FCB3-5FCC-4278-9850-5BA1F7822AFC}" type="sibTrans" cxnId="{E928A04A-29A3-48E2-BD9A-CC39B7357D46}">
      <dgm:prSet/>
      <dgm:spPr/>
      <dgm:t>
        <a:bodyPr/>
        <a:lstStyle/>
        <a:p>
          <a:endParaRPr lang="en-GB"/>
        </a:p>
      </dgm:t>
    </dgm:pt>
    <dgm:pt modelId="{053BC93E-885F-419C-9C94-6BE527AEC7AC}" type="pres">
      <dgm:prSet presAssocID="{2F240DB7-AF4E-4E9D-8AE2-6C224D2E436A}" presName="Name0" presStyleCnt="0">
        <dgm:presLayoutVars>
          <dgm:dir/>
          <dgm:animLvl val="lvl"/>
          <dgm:resizeHandles val="exact"/>
        </dgm:presLayoutVars>
      </dgm:prSet>
      <dgm:spPr/>
    </dgm:pt>
    <dgm:pt modelId="{94E82259-AAF9-43E8-BCE8-7EC99FC27322}" type="pres">
      <dgm:prSet presAssocID="{9D1044B8-A683-4D05-BAF3-49093160CD15}" presName="parTxOnly" presStyleLbl="node1" presStyleIdx="0" presStyleCnt="3">
        <dgm:presLayoutVars>
          <dgm:chMax val="0"/>
          <dgm:chPref val="0"/>
          <dgm:bulletEnabled val="1"/>
        </dgm:presLayoutVars>
      </dgm:prSet>
      <dgm:spPr/>
      <dgm:t>
        <a:bodyPr/>
        <a:lstStyle/>
        <a:p>
          <a:endParaRPr lang="en-GB"/>
        </a:p>
      </dgm:t>
    </dgm:pt>
    <dgm:pt modelId="{B2A1DA78-7292-4B06-B652-E089B6CE7EC8}" type="pres">
      <dgm:prSet presAssocID="{D202CE5C-A4D2-4CED-8B9F-5C0AFD9E0103}" presName="parTxOnlySpace" presStyleCnt="0"/>
      <dgm:spPr/>
    </dgm:pt>
    <dgm:pt modelId="{304970A3-846F-424B-BAF9-F8E330D4D919}" type="pres">
      <dgm:prSet presAssocID="{2BBCD459-4514-405C-8AD9-A3178C745933}" presName="parTxOnly" presStyleLbl="node1" presStyleIdx="1" presStyleCnt="3">
        <dgm:presLayoutVars>
          <dgm:chMax val="0"/>
          <dgm:chPref val="0"/>
          <dgm:bulletEnabled val="1"/>
        </dgm:presLayoutVars>
      </dgm:prSet>
      <dgm:spPr/>
      <dgm:t>
        <a:bodyPr/>
        <a:lstStyle/>
        <a:p>
          <a:endParaRPr lang="en-GB"/>
        </a:p>
      </dgm:t>
    </dgm:pt>
    <dgm:pt modelId="{0FF6DDCF-6487-4C44-8E1C-44FFAB40A791}" type="pres">
      <dgm:prSet presAssocID="{7C39F7C5-9B91-4FF4-A424-09638677C89F}" presName="parTxOnlySpace" presStyleCnt="0"/>
      <dgm:spPr/>
    </dgm:pt>
    <dgm:pt modelId="{F707CBB7-1569-430B-967B-AC6EC8FA6FF3}" type="pres">
      <dgm:prSet presAssocID="{F05FCCE0-FF9D-486B-AB7A-8F6B2649EA3E}" presName="parTxOnly" presStyleLbl="node1" presStyleIdx="2" presStyleCnt="3">
        <dgm:presLayoutVars>
          <dgm:chMax val="0"/>
          <dgm:chPref val="0"/>
          <dgm:bulletEnabled val="1"/>
        </dgm:presLayoutVars>
      </dgm:prSet>
      <dgm:spPr/>
      <dgm:t>
        <a:bodyPr/>
        <a:lstStyle/>
        <a:p>
          <a:endParaRPr lang="en-GB"/>
        </a:p>
      </dgm:t>
    </dgm:pt>
  </dgm:ptLst>
  <dgm:cxnLst>
    <dgm:cxn modelId="{60F36BFE-3BBC-496A-950A-B9A6F98F9C43}" type="presOf" srcId="{2BBCD459-4514-405C-8AD9-A3178C745933}" destId="{304970A3-846F-424B-BAF9-F8E330D4D919}" srcOrd="0" destOrd="0" presId="urn:microsoft.com/office/officeart/2005/8/layout/chevron1"/>
    <dgm:cxn modelId="{E928A04A-29A3-48E2-BD9A-CC39B7357D46}" srcId="{2F240DB7-AF4E-4E9D-8AE2-6C224D2E436A}" destId="{F05FCCE0-FF9D-486B-AB7A-8F6B2649EA3E}" srcOrd="2" destOrd="0" parTransId="{1E6114D4-DF36-4DF8-8153-A1BB6CFD3266}" sibTransId="{9838FCB3-5FCC-4278-9850-5BA1F7822AFC}"/>
    <dgm:cxn modelId="{02693239-54A6-4DCA-8FDC-FE227CA5C618}" type="presOf" srcId="{F05FCCE0-FF9D-486B-AB7A-8F6B2649EA3E}" destId="{F707CBB7-1569-430B-967B-AC6EC8FA6FF3}" srcOrd="0" destOrd="0" presId="urn:microsoft.com/office/officeart/2005/8/layout/chevron1"/>
    <dgm:cxn modelId="{7B22AD1E-6760-4C0A-B019-AAA51819123C}" type="presOf" srcId="{9D1044B8-A683-4D05-BAF3-49093160CD15}" destId="{94E82259-AAF9-43E8-BCE8-7EC99FC27322}" srcOrd="0" destOrd="0" presId="urn:microsoft.com/office/officeart/2005/8/layout/chevron1"/>
    <dgm:cxn modelId="{C819B6FB-3DF8-4065-91E5-AD0072DA19B0}" srcId="{2F240DB7-AF4E-4E9D-8AE2-6C224D2E436A}" destId="{9D1044B8-A683-4D05-BAF3-49093160CD15}" srcOrd="0" destOrd="0" parTransId="{08E0E04A-1980-4CAE-8EDD-F9187DB7F5F5}" sibTransId="{D202CE5C-A4D2-4CED-8B9F-5C0AFD9E0103}"/>
    <dgm:cxn modelId="{A77B9421-BF51-4CE6-93DD-0CA2AAAFBC68}" type="presOf" srcId="{2F240DB7-AF4E-4E9D-8AE2-6C224D2E436A}" destId="{053BC93E-885F-419C-9C94-6BE527AEC7AC}" srcOrd="0" destOrd="0" presId="urn:microsoft.com/office/officeart/2005/8/layout/chevron1"/>
    <dgm:cxn modelId="{E55D9D38-71BE-42B4-9F7A-E689B6220182}" srcId="{2F240DB7-AF4E-4E9D-8AE2-6C224D2E436A}" destId="{2BBCD459-4514-405C-8AD9-A3178C745933}" srcOrd="1" destOrd="0" parTransId="{A50836AA-18E9-4DD7-89C9-4451231C45EC}" sibTransId="{7C39F7C5-9B91-4FF4-A424-09638677C89F}"/>
    <dgm:cxn modelId="{3D6CB589-EE4E-44E4-8E8F-B9B599302FF7}" type="presParOf" srcId="{053BC93E-885F-419C-9C94-6BE527AEC7AC}" destId="{94E82259-AAF9-43E8-BCE8-7EC99FC27322}" srcOrd="0" destOrd="0" presId="urn:microsoft.com/office/officeart/2005/8/layout/chevron1"/>
    <dgm:cxn modelId="{003D6F07-AB87-46B1-8974-4278A0839CAA}" type="presParOf" srcId="{053BC93E-885F-419C-9C94-6BE527AEC7AC}" destId="{B2A1DA78-7292-4B06-B652-E089B6CE7EC8}" srcOrd="1" destOrd="0" presId="urn:microsoft.com/office/officeart/2005/8/layout/chevron1"/>
    <dgm:cxn modelId="{7B688DC9-9393-46EE-ACE8-ABE5C50E401D}" type="presParOf" srcId="{053BC93E-885F-419C-9C94-6BE527AEC7AC}" destId="{304970A3-846F-424B-BAF9-F8E330D4D919}" srcOrd="2" destOrd="0" presId="urn:microsoft.com/office/officeart/2005/8/layout/chevron1"/>
    <dgm:cxn modelId="{C173EA4B-BECD-49A4-A2E4-ADB6C95A31B9}" type="presParOf" srcId="{053BC93E-885F-419C-9C94-6BE527AEC7AC}" destId="{0FF6DDCF-6487-4C44-8E1C-44FFAB40A791}" srcOrd="3" destOrd="0" presId="urn:microsoft.com/office/officeart/2005/8/layout/chevron1"/>
    <dgm:cxn modelId="{94637896-F391-4C3E-B7EB-D4CEC7D00BD3}" type="presParOf" srcId="{053BC93E-885F-419C-9C94-6BE527AEC7AC}" destId="{F707CBB7-1569-430B-967B-AC6EC8FA6FF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40DB7-AF4E-4E9D-8AE2-6C224D2E436A}" type="doc">
      <dgm:prSet loTypeId="urn:microsoft.com/office/officeart/2005/8/layout/chevron1" loCatId="process" qsTypeId="urn:microsoft.com/office/officeart/2005/8/quickstyle/simple1" qsCatId="simple" csTypeId="urn:microsoft.com/office/officeart/2005/8/colors/accent1_2" csCatId="accent1" phldr="1"/>
      <dgm:spPr/>
    </dgm:pt>
    <dgm:pt modelId="{2BBCD459-4514-405C-8AD9-A3178C745933}">
      <dgm:prSet phldrT="[Text]" custT="1"/>
      <dgm:spPr/>
      <dgm:t>
        <a:bodyPr/>
        <a:lstStyle/>
        <a:p>
          <a:r>
            <a:rPr lang="en-GB" sz="3200" dirty="0" smtClean="0"/>
            <a:t>Future skills</a:t>
          </a:r>
          <a:endParaRPr lang="en-GB" sz="3200" dirty="0"/>
        </a:p>
      </dgm:t>
    </dgm:pt>
    <dgm:pt modelId="{A50836AA-18E9-4DD7-89C9-4451231C45EC}" type="parTrans" cxnId="{E55D9D38-71BE-42B4-9F7A-E689B6220182}">
      <dgm:prSet/>
      <dgm:spPr/>
      <dgm:t>
        <a:bodyPr/>
        <a:lstStyle/>
        <a:p>
          <a:endParaRPr lang="en-GB"/>
        </a:p>
      </dgm:t>
    </dgm:pt>
    <dgm:pt modelId="{7C39F7C5-9B91-4FF4-A424-09638677C89F}" type="sibTrans" cxnId="{E55D9D38-71BE-42B4-9F7A-E689B6220182}">
      <dgm:prSet/>
      <dgm:spPr/>
      <dgm:t>
        <a:bodyPr/>
        <a:lstStyle/>
        <a:p>
          <a:endParaRPr lang="en-GB"/>
        </a:p>
      </dgm:t>
    </dgm:pt>
    <dgm:pt modelId="{6BC5F51F-E92A-45E5-BE12-6920BAA9DD2D}">
      <dgm:prSet phldrT="[Text]" custT="1"/>
      <dgm:spPr/>
      <dgm:t>
        <a:bodyPr/>
        <a:lstStyle/>
        <a:p>
          <a:r>
            <a:rPr lang="en-GB" sz="2200" dirty="0" smtClean="0"/>
            <a:t>Implications</a:t>
          </a:r>
          <a:endParaRPr lang="en-GB" sz="2200" dirty="0"/>
        </a:p>
      </dgm:t>
    </dgm:pt>
    <dgm:pt modelId="{01B31D53-7585-49B3-A966-FFC3899CA9B5}" type="parTrans" cxnId="{BC62EC48-48DA-4FBA-B4A3-61A41B49666F}">
      <dgm:prSet/>
      <dgm:spPr/>
      <dgm:t>
        <a:bodyPr/>
        <a:lstStyle/>
        <a:p>
          <a:endParaRPr lang="en-GB"/>
        </a:p>
      </dgm:t>
    </dgm:pt>
    <dgm:pt modelId="{B55312FB-C79A-4281-8E34-01FFADA656B1}" type="sibTrans" cxnId="{BC62EC48-48DA-4FBA-B4A3-61A41B49666F}">
      <dgm:prSet/>
      <dgm:spPr/>
      <dgm:t>
        <a:bodyPr/>
        <a:lstStyle/>
        <a:p>
          <a:endParaRPr lang="en-GB"/>
        </a:p>
      </dgm:t>
    </dgm:pt>
    <dgm:pt modelId="{ECD0A0CA-C0F2-4B34-A86E-857217E4E438}">
      <dgm:prSet phldrT="[Text]" custT="1"/>
      <dgm:spPr/>
      <dgm:t>
        <a:bodyPr/>
        <a:lstStyle/>
        <a:p>
          <a:r>
            <a:rPr lang="en-GB" sz="3000" dirty="0" smtClean="0"/>
            <a:t>The role of NOS</a:t>
          </a:r>
          <a:endParaRPr lang="en-GB" sz="3000" dirty="0"/>
        </a:p>
      </dgm:t>
    </dgm:pt>
    <dgm:pt modelId="{49B36C5E-4AF4-4FB0-9374-FA217C614F6E}" type="parTrans" cxnId="{9A54BEBE-E014-4628-B820-81016902C897}">
      <dgm:prSet/>
      <dgm:spPr/>
      <dgm:t>
        <a:bodyPr/>
        <a:lstStyle/>
        <a:p>
          <a:endParaRPr lang="en-GB"/>
        </a:p>
      </dgm:t>
    </dgm:pt>
    <dgm:pt modelId="{C53B92A3-25B9-4863-84D1-D278EB55A9E9}" type="sibTrans" cxnId="{9A54BEBE-E014-4628-B820-81016902C897}">
      <dgm:prSet/>
      <dgm:spPr/>
      <dgm:t>
        <a:bodyPr/>
        <a:lstStyle/>
        <a:p>
          <a:endParaRPr lang="en-GB"/>
        </a:p>
      </dgm:t>
    </dgm:pt>
    <dgm:pt modelId="{053BC93E-885F-419C-9C94-6BE527AEC7AC}" type="pres">
      <dgm:prSet presAssocID="{2F240DB7-AF4E-4E9D-8AE2-6C224D2E436A}" presName="Name0" presStyleCnt="0">
        <dgm:presLayoutVars>
          <dgm:dir/>
          <dgm:animLvl val="lvl"/>
          <dgm:resizeHandles val="exact"/>
        </dgm:presLayoutVars>
      </dgm:prSet>
      <dgm:spPr/>
    </dgm:pt>
    <dgm:pt modelId="{304970A3-846F-424B-BAF9-F8E330D4D919}" type="pres">
      <dgm:prSet presAssocID="{2BBCD459-4514-405C-8AD9-A3178C745933}" presName="parTxOnly" presStyleLbl="node1" presStyleIdx="0" presStyleCnt="3">
        <dgm:presLayoutVars>
          <dgm:chMax val="0"/>
          <dgm:chPref val="0"/>
          <dgm:bulletEnabled val="1"/>
        </dgm:presLayoutVars>
      </dgm:prSet>
      <dgm:spPr/>
      <dgm:t>
        <a:bodyPr/>
        <a:lstStyle/>
        <a:p>
          <a:endParaRPr lang="en-GB"/>
        </a:p>
      </dgm:t>
    </dgm:pt>
    <dgm:pt modelId="{0FF6DDCF-6487-4C44-8E1C-44FFAB40A791}" type="pres">
      <dgm:prSet presAssocID="{7C39F7C5-9B91-4FF4-A424-09638677C89F}" presName="parTxOnlySpace" presStyleCnt="0"/>
      <dgm:spPr/>
    </dgm:pt>
    <dgm:pt modelId="{20D245A8-661A-4ECB-9CFA-190C5CDBCB59}" type="pres">
      <dgm:prSet presAssocID="{ECD0A0CA-C0F2-4B34-A86E-857217E4E438}" presName="parTxOnly" presStyleLbl="node1" presStyleIdx="1" presStyleCnt="3">
        <dgm:presLayoutVars>
          <dgm:chMax val="0"/>
          <dgm:chPref val="0"/>
          <dgm:bulletEnabled val="1"/>
        </dgm:presLayoutVars>
      </dgm:prSet>
      <dgm:spPr/>
      <dgm:t>
        <a:bodyPr/>
        <a:lstStyle/>
        <a:p>
          <a:endParaRPr lang="en-GB"/>
        </a:p>
      </dgm:t>
    </dgm:pt>
    <dgm:pt modelId="{8FAD5705-C21C-467C-984B-0AF1DC9B1AD9}" type="pres">
      <dgm:prSet presAssocID="{C53B92A3-25B9-4863-84D1-D278EB55A9E9}" presName="parTxOnlySpace" presStyleCnt="0"/>
      <dgm:spPr/>
    </dgm:pt>
    <dgm:pt modelId="{1A22C67F-BDCF-4E54-93AA-F28DACF73739}" type="pres">
      <dgm:prSet presAssocID="{6BC5F51F-E92A-45E5-BE12-6920BAA9DD2D}" presName="parTxOnly" presStyleLbl="node1" presStyleIdx="2" presStyleCnt="3">
        <dgm:presLayoutVars>
          <dgm:chMax val="0"/>
          <dgm:chPref val="0"/>
          <dgm:bulletEnabled val="1"/>
        </dgm:presLayoutVars>
      </dgm:prSet>
      <dgm:spPr/>
      <dgm:t>
        <a:bodyPr/>
        <a:lstStyle/>
        <a:p>
          <a:endParaRPr lang="en-GB"/>
        </a:p>
      </dgm:t>
    </dgm:pt>
  </dgm:ptLst>
  <dgm:cxnLst>
    <dgm:cxn modelId="{BC62EC48-48DA-4FBA-B4A3-61A41B49666F}" srcId="{2F240DB7-AF4E-4E9D-8AE2-6C224D2E436A}" destId="{6BC5F51F-E92A-45E5-BE12-6920BAA9DD2D}" srcOrd="2" destOrd="0" parTransId="{01B31D53-7585-49B3-A966-FFC3899CA9B5}" sibTransId="{B55312FB-C79A-4281-8E34-01FFADA656B1}"/>
    <dgm:cxn modelId="{E55D9D38-71BE-42B4-9F7A-E689B6220182}" srcId="{2F240DB7-AF4E-4E9D-8AE2-6C224D2E436A}" destId="{2BBCD459-4514-405C-8AD9-A3178C745933}" srcOrd="0" destOrd="0" parTransId="{A50836AA-18E9-4DD7-89C9-4451231C45EC}" sibTransId="{7C39F7C5-9B91-4FF4-A424-09638677C89F}"/>
    <dgm:cxn modelId="{7FAA95C5-373E-48A2-ABDE-8EF252BA4C13}" type="presOf" srcId="{2F240DB7-AF4E-4E9D-8AE2-6C224D2E436A}" destId="{053BC93E-885F-419C-9C94-6BE527AEC7AC}" srcOrd="0" destOrd="0" presId="urn:microsoft.com/office/officeart/2005/8/layout/chevron1"/>
    <dgm:cxn modelId="{F35F6204-0DBB-4AE1-A90E-661902D7D85C}" type="presOf" srcId="{ECD0A0CA-C0F2-4B34-A86E-857217E4E438}" destId="{20D245A8-661A-4ECB-9CFA-190C5CDBCB59}" srcOrd="0" destOrd="0" presId="urn:microsoft.com/office/officeart/2005/8/layout/chevron1"/>
    <dgm:cxn modelId="{6DE49249-D798-4A69-8066-C362CC5C0660}" type="presOf" srcId="{2BBCD459-4514-405C-8AD9-A3178C745933}" destId="{304970A3-846F-424B-BAF9-F8E330D4D919}" srcOrd="0" destOrd="0" presId="urn:microsoft.com/office/officeart/2005/8/layout/chevron1"/>
    <dgm:cxn modelId="{9A54BEBE-E014-4628-B820-81016902C897}" srcId="{2F240DB7-AF4E-4E9D-8AE2-6C224D2E436A}" destId="{ECD0A0CA-C0F2-4B34-A86E-857217E4E438}" srcOrd="1" destOrd="0" parTransId="{49B36C5E-4AF4-4FB0-9374-FA217C614F6E}" sibTransId="{C53B92A3-25B9-4863-84D1-D278EB55A9E9}"/>
    <dgm:cxn modelId="{63B0F924-8E94-4C3E-BB52-9E315DC85138}" type="presOf" srcId="{6BC5F51F-E92A-45E5-BE12-6920BAA9DD2D}" destId="{1A22C67F-BDCF-4E54-93AA-F28DACF73739}" srcOrd="0" destOrd="0" presId="urn:microsoft.com/office/officeart/2005/8/layout/chevron1"/>
    <dgm:cxn modelId="{2800EE66-BEFA-4D65-BA29-2AD4F84D335E}" type="presParOf" srcId="{053BC93E-885F-419C-9C94-6BE527AEC7AC}" destId="{304970A3-846F-424B-BAF9-F8E330D4D919}" srcOrd="0" destOrd="0" presId="urn:microsoft.com/office/officeart/2005/8/layout/chevron1"/>
    <dgm:cxn modelId="{AB2812EB-28A7-4A8D-82E3-317CBC9C41AF}" type="presParOf" srcId="{053BC93E-885F-419C-9C94-6BE527AEC7AC}" destId="{0FF6DDCF-6487-4C44-8E1C-44FFAB40A791}" srcOrd="1" destOrd="0" presId="urn:microsoft.com/office/officeart/2005/8/layout/chevron1"/>
    <dgm:cxn modelId="{074F8F68-F062-43DC-8FD4-D0527E109807}" type="presParOf" srcId="{053BC93E-885F-419C-9C94-6BE527AEC7AC}" destId="{20D245A8-661A-4ECB-9CFA-190C5CDBCB59}" srcOrd="2" destOrd="0" presId="urn:microsoft.com/office/officeart/2005/8/layout/chevron1"/>
    <dgm:cxn modelId="{8838F363-E4F1-49C0-83CC-E5AD0017D7BB}" type="presParOf" srcId="{053BC93E-885F-419C-9C94-6BE527AEC7AC}" destId="{8FAD5705-C21C-467C-984B-0AF1DC9B1AD9}" srcOrd="3" destOrd="0" presId="urn:microsoft.com/office/officeart/2005/8/layout/chevron1"/>
    <dgm:cxn modelId="{FA2FB65F-A305-47FB-B31D-6BD9812E5266}" type="presParOf" srcId="{053BC93E-885F-419C-9C94-6BE527AEC7AC}" destId="{1A22C67F-BDCF-4E54-93AA-F28DACF73739}"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D8F67-2C12-42C8-A281-6F74A2984E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5E61F6A-02D1-42E2-BE02-1B3B31EC04DB}">
      <dgm:prSet phldrT="[Text]"/>
      <dgm:spPr/>
      <dgm:t>
        <a:bodyPr/>
        <a:lstStyle/>
        <a:p>
          <a:r>
            <a:rPr lang="en-GB" dirty="0" smtClean="0"/>
            <a:t>Care Assistants</a:t>
          </a:r>
          <a:endParaRPr lang="en-GB" dirty="0"/>
        </a:p>
      </dgm:t>
    </dgm:pt>
    <dgm:pt modelId="{91C3B866-3B2C-4BCF-A6A1-F0C8EA698363}" type="parTrans" cxnId="{B2353833-0DFE-4888-8046-44F08E5D4E8C}">
      <dgm:prSet/>
      <dgm:spPr/>
      <dgm:t>
        <a:bodyPr/>
        <a:lstStyle/>
        <a:p>
          <a:endParaRPr lang="en-GB"/>
        </a:p>
      </dgm:t>
    </dgm:pt>
    <dgm:pt modelId="{7D733EF6-5115-49B7-8D61-6ADA374FCD24}" type="sibTrans" cxnId="{B2353833-0DFE-4888-8046-44F08E5D4E8C}">
      <dgm:prSet/>
      <dgm:spPr/>
      <dgm:t>
        <a:bodyPr/>
        <a:lstStyle/>
        <a:p>
          <a:endParaRPr lang="en-GB"/>
        </a:p>
      </dgm:t>
    </dgm:pt>
    <dgm:pt modelId="{E2FE741F-5623-4758-B039-5C4B7F870039}">
      <dgm:prSet phldrT="[Text]" custT="1"/>
      <dgm:spPr/>
      <dgm:t>
        <a:bodyPr/>
        <a:lstStyle/>
        <a:p>
          <a:r>
            <a:rPr lang="en-GB" sz="1300" i="1" dirty="0" smtClean="0"/>
            <a:t>Core skills are the provision of personal care; although a degree of specialisation is possible within the occupation based on the care needs of users. Skills challenges stem from structural issues such as the relatively low pay, poor working conditions, and growing demands of the role. </a:t>
          </a:r>
          <a:endParaRPr lang="en-GB" sz="1300" i="1" dirty="0"/>
        </a:p>
      </dgm:t>
    </dgm:pt>
    <dgm:pt modelId="{20D96194-D650-4776-8B30-29E5794E06AF}" type="parTrans" cxnId="{7A59171E-9AC2-4A14-82C4-226CC27C32D2}">
      <dgm:prSet/>
      <dgm:spPr/>
      <dgm:t>
        <a:bodyPr/>
        <a:lstStyle/>
        <a:p>
          <a:endParaRPr lang="en-GB"/>
        </a:p>
      </dgm:t>
    </dgm:pt>
    <dgm:pt modelId="{5AAFC35A-A9C8-4D65-A761-87DC4917D361}" type="sibTrans" cxnId="{7A59171E-9AC2-4A14-82C4-226CC27C32D2}">
      <dgm:prSet/>
      <dgm:spPr/>
      <dgm:t>
        <a:bodyPr/>
        <a:lstStyle/>
        <a:p>
          <a:endParaRPr lang="en-GB"/>
        </a:p>
      </dgm:t>
    </dgm:pt>
    <dgm:pt modelId="{95CF3E42-3A03-4E7E-B036-D8E79E9BF796}">
      <dgm:prSet phldrT="[Text]"/>
      <dgm:spPr/>
      <dgm:t>
        <a:bodyPr/>
        <a:lstStyle/>
        <a:p>
          <a:r>
            <a:rPr lang="en-GB" dirty="0" smtClean="0"/>
            <a:t>Care home managers and proprietors</a:t>
          </a:r>
          <a:endParaRPr lang="en-GB" dirty="0"/>
        </a:p>
      </dgm:t>
    </dgm:pt>
    <dgm:pt modelId="{0A847B3B-5A24-4A6E-8648-95C04C81F9A3}" type="parTrans" cxnId="{65C976D0-3E74-4C89-945D-6260426CF5C2}">
      <dgm:prSet/>
      <dgm:spPr/>
      <dgm:t>
        <a:bodyPr/>
        <a:lstStyle/>
        <a:p>
          <a:endParaRPr lang="en-GB"/>
        </a:p>
      </dgm:t>
    </dgm:pt>
    <dgm:pt modelId="{ABC76365-74F1-4BF6-820E-4F7067AF521A}" type="sibTrans" cxnId="{65C976D0-3E74-4C89-945D-6260426CF5C2}">
      <dgm:prSet/>
      <dgm:spPr/>
      <dgm:t>
        <a:bodyPr/>
        <a:lstStyle/>
        <a:p>
          <a:endParaRPr lang="en-GB"/>
        </a:p>
      </dgm:t>
    </dgm:pt>
    <dgm:pt modelId="{43FF3406-FA6F-443E-BA8D-6845343AD586}">
      <dgm:prSet phldrT="[Text]"/>
      <dgm:spPr/>
      <dgm:t>
        <a:bodyPr/>
        <a:lstStyle/>
        <a:p>
          <a:r>
            <a:rPr lang="en-GB" dirty="0" smtClean="0"/>
            <a:t>Medical practitioners</a:t>
          </a:r>
          <a:endParaRPr lang="en-GB" dirty="0"/>
        </a:p>
      </dgm:t>
    </dgm:pt>
    <dgm:pt modelId="{D0A51ABD-278E-4C7E-B2D4-159FC4264E89}" type="parTrans" cxnId="{7DF085CE-1F1B-44D5-9EDC-410E262C9225}">
      <dgm:prSet/>
      <dgm:spPr/>
      <dgm:t>
        <a:bodyPr/>
        <a:lstStyle/>
        <a:p>
          <a:endParaRPr lang="en-GB"/>
        </a:p>
      </dgm:t>
    </dgm:pt>
    <dgm:pt modelId="{50B9DF49-DD47-48BD-9CEF-00C4A4F17438}" type="sibTrans" cxnId="{7DF085CE-1F1B-44D5-9EDC-410E262C9225}">
      <dgm:prSet/>
      <dgm:spPr/>
      <dgm:t>
        <a:bodyPr/>
        <a:lstStyle/>
        <a:p>
          <a:endParaRPr lang="en-GB"/>
        </a:p>
      </dgm:t>
    </dgm:pt>
    <dgm:pt modelId="{7CBC62CD-CCCB-4920-A326-D2219C72F513}">
      <dgm:prSet phldrT="[Text]"/>
      <dgm:spPr/>
      <dgm:t>
        <a:bodyPr/>
        <a:lstStyle/>
        <a:p>
          <a:r>
            <a:rPr lang="en-GB" dirty="0" smtClean="0"/>
            <a:t>Physiotherapists</a:t>
          </a:r>
          <a:endParaRPr lang="en-GB" dirty="0"/>
        </a:p>
      </dgm:t>
    </dgm:pt>
    <dgm:pt modelId="{71A7B73D-F3A8-4828-80C8-5F90F897641D}" type="parTrans" cxnId="{CF312F8D-7E8A-4BAD-AE07-4A24FDF61B16}">
      <dgm:prSet/>
      <dgm:spPr/>
      <dgm:t>
        <a:bodyPr/>
        <a:lstStyle/>
        <a:p>
          <a:endParaRPr lang="en-GB"/>
        </a:p>
      </dgm:t>
    </dgm:pt>
    <dgm:pt modelId="{970DC4C0-0C02-4DF4-9613-00FEEC344DB8}" type="sibTrans" cxnId="{CF312F8D-7E8A-4BAD-AE07-4A24FDF61B16}">
      <dgm:prSet/>
      <dgm:spPr/>
      <dgm:t>
        <a:bodyPr/>
        <a:lstStyle/>
        <a:p>
          <a:endParaRPr lang="en-GB"/>
        </a:p>
      </dgm:t>
    </dgm:pt>
    <dgm:pt modelId="{6580A15B-F248-43E6-88F1-17C5DCB34D21}">
      <dgm:prSet phldrT="[Text]"/>
      <dgm:spPr/>
      <dgm:t>
        <a:bodyPr/>
        <a:lstStyle/>
        <a:p>
          <a:r>
            <a:rPr lang="en-GB" dirty="0" smtClean="0"/>
            <a:t>Nursing auxiliaries</a:t>
          </a:r>
          <a:endParaRPr lang="en-GB" dirty="0"/>
        </a:p>
      </dgm:t>
    </dgm:pt>
    <dgm:pt modelId="{F22E8A2F-BA10-4D35-ACF2-80BA4397D997}" type="parTrans" cxnId="{87F1B90E-AF56-4AE6-8FCB-F984C7683E03}">
      <dgm:prSet/>
      <dgm:spPr/>
      <dgm:t>
        <a:bodyPr/>
        <a:lstStyle/>
        <a:p>
          <a:endParaRPr lang="en-GB"/>
        </a:p>
      </dgm:t>
    </dgm:pt>
    <dgm:pt modelId="{B3C8C2A2-DDD3-4981-82C0-433669CEFB08}" type="sibTrans" cxnId="{87F1B90E-AF56-4AE6-8FCB-F984C7683E03}">
      <dgm:prSet/>
      <dgm:spPr/>
      <dgm:t>
        <a:bodyPr/>
        <a:lstStyle/>
        <a:p>
          <a:endParaRPr lang="en-GB"/>
        </a:p>
      </dgm:t>
    </dgm:pt>
    <dgm:pt modelId="{B29D0599-B21E-40DF-8611-4C75E2A69516}">
      <dgm:prSet phldrT="[Text]" custT="1"/>
      <dgm:spPr/>
      <dgm:t>
        <a:bodyPr/>
        <a:lstStyle/>
        <a:p>
          <a:r>
            <a:rPr lang="en-GB" sz="1300" i="1" dirty="0" smtClean="0"/>
            <a:t>A complex occupation which can combine a regulatory role of assuring the quality of care with a commercial imperative of running a business.  Current skills challenges derive from these twin roles.  Promotion to the role from within is typical (particularly in single-owned homes); as a result, developing leadership and management skills is often required.</a:t>
          </a:r>
          <a:endParaRPr lang="en-GB" sz="1300" i="1" dirty="0"/>
        </a:p>
      </dgm:t>
    </dgm:pt>
    <dgm:pt modelId="{3A981128-DEEF-4301-B21C-1E4030CD1C54}" type="parTrans" cxnId="{4C856353-9C38-40AB-84F7-6FC35A78F0D2}">
      <dgm:prSet/>
      <dgm:spPr/>
      <dgm:t>
        <a:bodyPr/>
        <a:lstStyle/>
        <a:p>
          <a:endParaRPr lang="en-GB"/>
        </a:p>
      </dgm:t>
    </dgm:pt>
    <dgm:pt modelId="{A86EB577-802C-4A1E-A116-CFC48F787A82}" type="sibTrans" cxnId="{4C856353-9C38-40AB-84F7-6FC35A78F0D2}">
      <dgm:prSet/>
      <dgm:spPr/>
      <dgm:t>
        <a:bodyPr/>
        <a:lstStyle/>
        <a:p>
          <a:endParaRPr lang="en-GB"/>
        </a:p>
      </dgm:t>
    </dgm:pt>
    <dgm:pt modelId="{C0991568-5261-4342-B440-26692CBC2CFF}">
      <dgm:prSet phldrT="[Text]" custT="1"/>
      <dgm:spPr/>
      <dgm:t>
        <a:bodyPr/>
        <a:lstStyle/>
        <a:p>
          <a:r>
            <a:rPr lang="en-GB" sz="1300" i="1" dirty="0" smtClean="0"/>
            <a:t>An occupation operating across the health and social care economy; an integral part of multi-disciplinary care teams, offering support for patients with numerous care needs. Skills challenges differ depending on whether the role is community or acute-based. Employers report relatively few applicants for jobs, and a flattening out of career progression. </a:t>
          </a:r>
          <a:endParaRPr lang="en-GB" sz="1300" i="1" dirty="0"/>
        </a:p>
      </dgm:t>
    </dgm:pt>
    <dgm:pt modelId="{9AF7B05B-5243-4088-BCA3-ADDA05B9C2CB}" type="parTrans" cxnId="{09E2EFBE-2C59-4FB1-A197-6BBB4A717BDF}">
      <dgm:prSet/>
      <dgm:spPr/>
      <dgm:t>
        <a:bodyPr/>
        <a:lstStyle/>
        <a:p>
          <a:endParaRPr lang="en-GB"/>
        </a:p>
      </dgm:t>
    </dgm:pt>
    <dgm:pt modelId="{A5E226DE-BDA3-4311-980E-27DB8F581E12}" type="sibTrans" cxnId="{09E2EFBE-2C59-4FB1-A197-6BBB4A717BDF}">
      <dgm:prSet/>
      <dgm:spPr/>
      <dgm:t>
        <a:bodyPr/>
        <a:lstStyle/>
        <a:p>
          <a:endParaRPr lang="en-GB"/>
        </a:p>
      </dgm:t>
    </dgm:pt>
    <dgm:pt modelId="{9C61ACFC-07C1-4880-8850-253E920A9E77}">
      <dgm:prSet phldrT="[Text]" custT="1"/>
      <dgm:spPr/>
      <dgm:t>
        <a:bodyPr/>
        <a:lstStyle/>
        <a:p>
          <a:r>
            <a:rPr lang="en-GB" sz="1300" i="1" dirty="0" smtClean="0"/>
            <a:t>Doctors have oversight over all aspects of medical care. Skills development is characterised by increasing specialisation (with key debates relating to the degree of specialisation required). Predicting future supply of, and demand for, specialist medical services is a key challenge facing employers and policy makers.  </a:t>
          </a:r>
          <a:endParaRPr lang="en-GB" sz="1300" i="1" dirty="0"/>
        </a:p>
      </dgm:t>
    </dgm:pt>
    <dgm:pt modelId="{F0A8C982-BCB6-4262-8E24-954EB26B8092}" type="parTrans" cxnId="{BF12BE5B-574E-4A68-B8C7-BC449431C70B}">
      <dgm:prSet/>
      <dgm:spPr/>
      <dgm:t>
        <a:bodyPr/>
        <a:lstStyle/>
        <a:p>
          <a:endParaRPr lang="en-GB"/>
        </a:p>
      </dgm:t>
    </dgm:pt>
    <dgm:pt modelId="{37324318-C0EE-41E0-8A02-B706EF53BCF7}" type="sibTrans" cxnId="{BF12BE5B-574E-4A68-B8C7-BC449431C70B}">
      <dgm:prSet/>
      <dgm:spPr/>
      <dgm:t>
        <a:bodyPr/>
        <a:lstStyle/>
        <a:p>
          <a:endParaRPr lang="en-GB"/>
        </a:p>
      </dgm:t>
    </dgm:pt>
    <dgm:pt modelId="{DE8DC460-1E78-4A47-BAA3-D43732A07EB4}">
      <dgm:prSet phldrT="[Text]" custT="1"/>
      <dgm:spPr/>
      <dgm:t>
        <a:bodyPr/>
        <a:lstStyle/>
        <a:p>
          <a:r>
            <a:rPr lang="en-GB" sz="1300" i="1" dirty="0" smtClean="0"/>
            <a:t>The nursing auxiliary occupational group is large and varied in its function and level of seniority. It provides support to clinical professions across the health and social care sector. Nursing auxiliaries influence how patients experience services .Recruiting for values is therefore a key issue. New / adapted roles are emerging within the occupation responding to patient need. </a:t>
          </a:r>
          <a:endParaRPr lang="en-GB" sz="1300" i="1" dirty="0"/>
        </a:p>
      </dgm:t>
    </dgm:pt>
    <dgm:pt modelId="{F8D1768D-71D0-46FF-AD34-2DB58338DC93}" type="parTrans" cxnId="{6C830419-1167-4D01-8772-293B91B0AFEE}">
      <dgm:prSet/>
      <dgm:spPr/>
      <dgm:t>
        <a:bodyPr/>
        <a:lstStyle/>
        <a:p>
          <a:endParaRPr lang="en-GB"/>
        </a:p>
      </dgm:t>
    </dgm:pt>
    <dgm:pt modelId="{92593D30-56CD-462F-932C-37E689832B81}" type="sibTrans" cxnId="{6C830419-1167-4D01-8772-293B91B0AFEE}">
      <dgm:prSet/>
      <dgm:spPr/>
      <dgm:t>
        <a:bodyPr/>
        <a:lstStyle/>
        <a:p>
          <a:endParaRPr lang="en-GB"/>
        </a:p>
      </dgm:t>
    </dgm:pt>
    <dgm:pt modelId="{C1C64BD3-B29A-4DF9-9418-543A13BA1959}" type="pres">
      <dgm:prSet presAssocID="{7D2D8F67-2C12-42C8-A281-6F74A2984E70}" presName="linear" presStyleCnt="0">
        <dgm:presLayoutVars>
          <dgm:dir/>
          <dgm:animLvl val="lvl"/>
          <dgm:resizeHandles val="exact"/>
        </dgm:presLayoutVars>
      </dgm:prSet>
      <dgm:spPr/>
      <dgm:t>
        <a:bodyPr/>
        <a:lstStyle/>
        <a:p>
          <a:endParaRPr lang="en-GB"/>
        </a:p>
      </dgm:t>
    </dgm:pt>
    <dgm:pt modelId="{327D1DB4-0B30-4BDA-B3DE-012DEFFCB45B}" type="pres">
      <dgm:prSet presAssocID="{95E61F6A-02D1-42E2-BE02-1B3B31EC04DB}" presName="parentLin" presStyleCnt="0"/>
      <dgm:spPr/>
    </dgm:pt>
    <dgm:pt modelId="{561FB538-B061-4157-8371-D569FA0EE20E}" type="pres">
      <dgm:prSet presAssocID="{95E61F6A-02D1-42E2-BE02-1B3B31EC04DB}" presName="parentLeftMargin" presStyleLbl="node1" presStyleIdx="0" presStyleCnt="5"/>
      <dgm:spPr/>
      <dgm:t>
        <a:bodyPr/>
        <a:lstStyle/>
        <a:p>
          <a:endParaRPr lang="en-GB"/>
        </a:p>
      </dgm:t>
    </dgm:pt>
    <dgm:pt modelId="{7108156B-DB5D-4EF7-800C-B718787D7FE3}" type="pres">
      <dgm:prSet presAssocID="{95E61F6A-02D1-42E2-BE02-1B3B31EC04DB}" presName="parentText" presStyleLbl="node1" presStyleIdx="0" presStyleCnt="5">
        <dgm:presLayoutVars>
          <dgm:chMax val="0"/>
          <dgm:bulletEnabled val="1"/>
        </dgm:presLayoutVars>
      </dgm:prSet>
      <dgm:spPr/>
      <dgm:t>
        <a:bodyPr/>
        <a:lstStyle/>
        <a:p>
          <a:endParaRPr lang="en-GB"/>
        </a:p>
      </dgm:t>
    </dgm:pt>
    <dgm:pt modelId="{2A9B9EC6-18F5-454F-AEC9-271169AB42A8}" type="pres">
      <dgm:prSet presAssocID="{95E61F6A-02D1-42E2-BE02-1B3B31EC04DB}" presName="negativeSpace" presStyleCnt="0"/>
      <dgm:spPr/>
    </dgm:pt>
    <dgm:pt modelId="{E26D58BB-8732-4205-9F07-63F3F99E61C8}" type="pres">
      <dgm:prSet presAssocID="{95E61F6A-02D1-42E2-BE02-1B3B31EC04DB}" presName="childText" presStyleLbl="conFgAcc1" presStyleIdx="0" presStyleCnt="5" custLinFactNeighborX="90">
        <dgm:presLayoutVars>
          <dgm:bulletEnabled val="1"/>
        </dgm:presLayoutVars>
      </dgm:prSet>
      <dgm:spPr/>
      <dgm:t>
        <a:bodyPr/>
        <a:lstStyle/>
        <a:p>
          <a:endParaRPr lang="en-GB"/>
        </a:p>
      </dgm:t>
    </dgm:pt>
    <dgm:pt modelId="{5231F137-0722-4BCF-812C-8CE6AD591574}" type="pres">
      <dgm:prSet presAssocID="{7D733EF6-5115-49B7-8D61-6ADA374FCD24}" presName="spaceBetweenRectangles" presStyleCnt="0"/>
      <dgm:spPr/>
    </dgm:pt>
    <dgm:pt modelId="{F8E4338B-5B72-494A-9B73-BD3FD4065C25}" type="pres">
      <dgm:prSet presAssocID="{95CF3E42-3A03-4E7E-B036-D8E79E9BF796}" presName="parentLin" presStyleCnt="0"/>
      <dgm:spPr/>
    </dgm:pt>
    <dgm:pt modelId="{46413345-3C54-4080-A502-F9FBC0C62BCE}" type="pres">
      <dgm:prSet presAssocID="{95CF3E42-3A03-4E7E-B036-D8E79E9BF796}" presName="parentLeftMargin" presStyleLbl="node1" presStyleIdx="0" presStyleCnt="5"/>
      <dgm:spPr/>
      <dgm:t>
        <a:bodyPr/>
        <a:lstStyle/>
        <a:p>
          <a:endParaRPr lang="en-GB"/>
        </a:p>
      </dgm:t>
    </dgm:pt>
    <dgm:pt modelId="{DBBFE952-9AA9-45F8-BDF6-BC427E5AC16B}" type="pres">
      <dgm:prSet presAssocID="{95CF3E42-3A03-4E7E-B036-D8E79E9BF796}" presName="parentText" presStyleLbl="node1" presStyleIdx="1" presStyleCnt="5">
        <dgm:presLayoutVars>
          <dgm:chMax val="0"/>
          <dgm:bulletEnabled val="1"/>
        </dgm:presLayoutVars>
      </dgm:prSet>
      <dgm:spPr/>
      <dgm:t>
        <a:bodyPr/>
        <a:lstStyle/>
        <a:p>
          <a:endParaRPr lang="en-GB"/>
        </a:p>
      </dgm:t>
    </dgm:pt>
    <dgm:pt modelId="{B53B6FD6-B3A2-460F-A3FB-98274DD2B216}" type="pres">
      <dgm:prSet presAssocID="{95CF3E42-3A03-4E7E-B036-D8E79E9BF796}" presName="negativeSpace" presStyleCnt="0"/>
      <dgm:spPr/>
    </dgm:pt>
    <dgm:pt modelId="{55DAB4BD-8F69-47C1-83EA-F175B28E414D}" type="pres">
      <dgm:prSet presAssocID="{95CF3E42-3A03-4E7E-B036-D8E79E9BF796}" presName="childText" presStyleLbl="conFgAcc1" presStyleIdx="1" presStyleCnt="5">
        <dgm:presLayoutVars>
          <dgm:bulletEnabled val="1"/>
        </dgm:presLayoutVars>
      </dgm:prSet>
      <dgm:spPr/>
      <dgm:t>
        <a:bodyPr/>
        <a:lstStyle/>
        <a:p>
          <a:endParaRPr lang="en-GB"/>
        </a:p>
      </dgm:t>
    </dgm:pt>
    <dgm:pt modelId="{C1839625-79F2-4BFF-8F19-954B870D764B}" type="pres">
      <dgm:prSet presAssocID="{ABC76365-74F1-4BF6-820E-4F7067AF521A}" presName="spaceBetweenRectangles" presStyleCnt="0"/>
      <dgm:spPr/>
    </dgm:pt>
    <dgm:pt modelId="{D7F89ADD-3663-4B25-8A1F-121D316A0887}" type="pres">
      <dgm:prSet presAssocID="{7CBC62CD-CCCB-4920-A326-D2219C72F513}" presName="parentLin" presStyleCnt="0"/>
      <dgm:spPr/>
    </dgm:pt>
    <dgm:pt modelId="{A6E0CB6D-4F2C-444B-9622-730A4D8BDE88}" type="pres">
      <dgm:prSet presAssocID="{7CBC62CD-CCCB-4920-A326-D2219C72F513}" presName="parentLeftMargin" presStyleLbl="node1" presStyleIdx="1" presStyleCnt="5"/>
      <dgm:spPr/>
      <dgm:t>
        <a:bodyPr/>
        <a:lstStyle/>
        <a:p>
          <a:endParaRPr lang="en-GB"/>
        </a:p>
      </dgm:t>
    </dgm:pt>
    <dgm:pt modelId="{062CA4CA-EE2B-4F7B-9283-C2746868ADFD}" type="pres">
      <dgm:prSet presAssocID="{7CBC62CD-CCCB-4920-A326-D2219C72F513}" presName="parentText" presStyleLbl="node1" presStyleIdx="2" presStyleCnt="5">
        <dgm:presLayoutVars>
          <dgm:chMax val="0"/>
          <dgm:bulletEnabled val="1"/>
        </dgm:presLayoutVars>
      </dgm:prSet>
      <dgm:spPr/>
      <dgm:t>
        <a:bodyPr/>
        <a:lstStyle/>
        <a:p>
          <a:endParaRPr lang="en-GB"/>
        </a:p>
      </dgm:t>
    </dgm:pt>
    <dgm:pt modelId="{D753330F-A607-41EE-B16A-48B7A87F2724}" type="pres">
      <dgm:prSet presAssocID="{7CBC62CD-CCCB-4920-A326-D2219C72F513}" presName="negativeSpace" presStyleCnt="0"/>
      <dgm:spPr/>
    </dgm:pt>
    <dgm:pt modelId="{4BF5DEEA-77CA-48BE-9938-1F0821B332C9}" type="pres">
      <dgm:prSet presAssocID="{7CBC62CD-CCCB-4920-A326-D2219C72F513}" presName="childText" presStyleLbl="conFgAcc1" presStyleIdx="2" presStyleCnt="5">
        <dgm:presLayoutVars>
          <dgm:bulletEnabled val="1"/>
        </dgm:presLayoutVars>
      </dgm:prSet>
      <dgm:spPr/>
      <dgm:t>
        <a:bodyPr/>
        <a:lstStyle/>
        <a:p>
          <a:endParaRPr lang="en-GB"/>
        </a:p>
      </dgm:t>
    </dgm:pt>
    <dgm:pt modelId="{75035930-238B-4744-BB0F-1CBBDD5B07D0}" type="pres">
      <dgm:prSet presAssocID="{970DC4C0-0C02-4DF4-9613-00FEEC344DB8}" presName="spaceBetweenRectangles" presStyleCnt="0"/>
      <dgm:spPr/>
    </dgm:pt>
    <dgm:pt modelId="{DE814677-1E60-4B21-ADE2-03A7140EA826}" type="pres">
      <dgm:prSet presAssocID="{43FF3406-FA6F-443E-BA8D-6845343AD586}" presName="parentLin" presStyleCnt="0"/>
      <dgm:spPr/>
    </dgm:pt>
    <dgm:pt modelId="{36465097-6FE9-46A8-8262-04B5443BF8A4}" type="pres">
      <dgm:prSet presAssocID="{43FF3406-FA6F-443E-BA8D-6845343AD586}" presName="parentLeftMargin" presStyleLbl="node1" presStyleIdx="2" presStyleCnt="5"/>
      <dgm:spPr/>
      <dgm:t>
        <a:bodyPr/>
        <a:lstStyle/>
        <a:p>
          <a:endParaRPr lang="en-GB"/>
        </a:p>
      </dgm:t>
    </dgm:pt>
    <dgm:pt modelId="{36F9CF49-F26A-4AF4-B049-AF1250E4BB36}" type="pres">
      <dgm:prSet presAssocID="{43FF3406-FA6F-443E-BA8D-6845343AD586}" presName="parentText" presStyleLbl="node1" presStyleIdx="3" presStyleCnt="5">
        <dgm:presLayoutVars>
          <dgm:chMax val="0"/>
          <dgm:bulletEnabled val="1"/>
        </dgm:presLayoutVars>
      </dgm:prSet>
      <dgm:spPr/>
      <dgm:t>
        <a:bodyPr/>
        <a:lstStyle/>
        <a:p>
          <a:endParaRPr lang="en-GB"/>
        </a:p>
      </dgm:t>
    </dgm:pt>
    <dgm:pt modelId="{FA6C37C6-F6B9-433A-B1E8-50F085B326ED}" type="pres">
      <dgm:prSet presAssocID="{43FF3406-FA6F-443E-BA8D-6845343AD586}" presName="negativeSpace" presStyleCnt="0"/>
      <dgm:spPr/>
    </dgm:pt>
    <dgm:pt modelId="{47A1FEE0-BB7A-4251-9622-66C23E456974}" type="pres">
      <dgm:prSet presAssocID="{43FF3406-FA6F-443E-BA8D-6845343AD586}" presName="childText" presStyleLbl="conFgAcc1" presStyleIdx="3" presStyleCnt="5">
        <dgm:presLayoutVars>
          <dgm:bulletEnabled val="1"/>
        </dgm:presLayoutVars>
      </dgm:prSet>
      <dgm:spPr/>
      <dgm:t>
        <a:bodyPr/>
        <a:lstStyle/>
        <a:p>
          <a:endParaRPr lang="en-GB"/>
        </a:p>
      </dgm:t>
    </dgm:pt>
    <dgm:pt modelId="{B980C558-214C-4C81-8BCD-6B74B1597126}" type="pres">
      <dgm:prSet presAssocID="{50B9DF49-DD47-48BD-9CEF-00C4A4F17438}" presName="spaceBetweenRectangles" presStyleCnt="0"/>
      <dgm:spPr/>
    </dgm:pt>
    <dgm:pt modelId="{E551D32D-BA61-4E87-84A7-BA89C86BECC4}" type="pres">
      <dgm:prSet presAssocID="{6580A15B-F248-43E6-88F1-17C5DCB34D21}" presName="parentLin" presStyleCnt="0"/>
      <dgm:spPr/>
    </dgm:pt>
    <dgm:pt modelId="{B80ED01E-FF72-4046-8FF9-D33C48F91002}" type="pres">
      <dgm:prSet presAssocID="{6580A15B-F248-43E6-88F1-17C5DCB34D21}" presName="parentLeftMargin" presStyleLbl="node1" presStyleIdx="3" presStyleCnt="5"/>
      <dgm:spPr/>
      <dgm:t>
        <a:bodyPr/>
        <a:lstStyle/>
        <a:p>
          <a:endParaRPr lang="en-GB"/>
        </a:p>
      </dgm:t>
    </dgm:pt>
    <dgm:pt modelId="{35642475-4BB5-4710-BD0F-F5F0287B4CF1}" type="pres">
      <dgm:prSet presAssocID="{6580A15B-F248-43E6-88F1-17C5DCB34D21}" presName="parentText" presStyleLbl="node1" presStyleIdx="4" presStyleCnt="5">
        <dgm:presLayoutVars>
          <dgm:chMax val="0"/>
          <dgm:bulletEnabled val="1"/>
        </dgm:presLayoutVars>
      </dgm:prSet>
      <dgm:spPr/>
      <dgm:t>
        <a:bodyPr/>
        <a:lstStyle/>
        <a:p>
          <a:endParaRPr lang="en-GB"/>
        </a:p>
      </dgm:t>
    </dgm:pt>
    <dgm:pt modelId="{92BE76C2-7AD8-4066-A1E8-8F683FFB8684}" type="pres">
      <dgm:prSet presAssocID="{6580A15B-F248-43E6-88F1-17C5DCB34D21}" presName="negativeSpace" presStyleCnt="0"/>
      <dgm:spPr/>
    </dgm:pt>
    <dgm:pt modelId="{BFCB9D0A-EF35-4097-82A8-C2941FA560A7}" type="pres">
      <dgm:prSet presAssocID="{6580A15B-F248-43E6-88F1-17C5DCB34D21}" presName="childText" presStyleLbl="conFgAcc1" presStyleIdx="4" presStyleCnt="5">
        <dgm:presLayoutVars>
          <dgm:bulletEnabled val="1"/>
        </dgm:presLayoutVars>
      </dgm:prSet>
      <dgm:spPr/>
      <dgm:t>
        <a:bodyPr/>
        <a:lstStyle/>
        <a:p>
          <a:endParaRPr lang="en-GB"/>
        </a:p>
      </dgm:t>
    </dgm:pt>
  </dgm:ptLst>
  <dgm:cxnLst>
    <dgm:cxn modelId="{ABAD0000-8ECC-4FDE-86EB-FBB76C162DA5}" type="presOf" srcId="{7D2D8F67-2C12-42C8-A281-6F74A2984E70}" destId="{C1C64BD3-B29A-4DF9-9418-543A13BA1959}" srcOrd="0" destOrd="0" presId="urn:microsoft.com/office/officeart/2005/8/layout/list1"/>
    <dgm:cxn modelId="{CC621F20-6D21-4B87-9A5D-AE88514B64F9}" type="presOf" srcId="{95CF3E42-3A03-4E7E-B036-D8E79E9BF796}" destId="{DBBFE952-9AA9-45F8-BDF6-BC427E5AC16B}" srcOrd="1" destOrd="0" presId="urn:microsoft.com/office/officeart/2005/8/layout/list1"/>
    <dgm:cxn modelId="{4D0E648B-5EA7-4703-96E8-C2F14B0C841D}" type="presOf" srcId="{95CF3E42-3A03-4E7E-B036-D8E79E9BF796}" destId="{46413345-3C54-4080-A502-F9FBC0C62BCE}" srcOrd="0" destOrd="0" presId="urn:microsoft.com/office/officeart/2005/8/layout/list1"/>
    <dgm:cxn modelId="{66D86874-7872-468B-96C5-5930EF3F441A}" type="presOf" srcId="{DE8DC460-1E78-4A47-BAA3-D43732A07EB4}" destId="{BFCB9D0A-EF35-4097-82A8-C2941FA560A7}" srcOrd="0" destOrd="0" presId="urn:microsoft.com/office/officeart/2005/8/layout/list1"/>
    <dgm:cxn modelId="{7EAC676D-20A8-4154-8D88-1B6C43567F83}" type="presOf" srcId="{43FF3406-FA6F-443E-BA8D-6845343AD586}" destId="{36F9CF49-F26A-4AF4-B049-AF1250E4BB36}" srcOrd="1" destOrd="0" presId="urn:microsoft.com/office/officeart/2005/8/layout/list1"/>
    <dgm:cxn modelId="{BF12BE5B-574E-4A68-B8C7-BC449431C70B}" srcId="{43FF3406-FA6F-443E-BA8D-6845343AD586}" destId="{9C61ACFC-07C1-4880-8850-253E920A9E77}" srcOrd="0" destOrd="0" parTransId="{F0A8C982-BCB6-4262-8E24-954EB26B8092}" sibTransId="{37324318-C0EE-41E0-8A02-B706EF53BCF7}"/>
    <dgm:cxn modelId="{E125DBE0-BACB-4A30-8CCF-99C00D592627}" type="presOf" srcId="{6580A15B-F248-43E6-88F1-17C5DCB34D21}" destId="{B80ED01E-FF72-4046-8FF9-D33C48F91002}" srcOrd="0" destOrd="0" presId="urn:microsoft.com/office/officeart/2005/8/layout/list1"/>
    <dgm:cxn modelId="{71B1853F-2D30-4862-85B6-993123DC61CF}" type="presOf" srcId="{95E61F6A-02D1-42E2-BE02-1B3B31EC04DB}" destId="{7108156B-DB5D-4EF7-800C-B718787D7FE3}" srcOrd="1" destOrd="0" presId="urn:microsoft.com/office/officeart/2005/8/layout/list1"/>
    <dgm:cxn modelId="{B2353833-0DFE-4888-8046-44F08E5D4E8C}" srcId="{7D2D8F67-2C12-42C8-A281-6F74A2984E70}" destId="{95E61F6A-02D1-42E2-BE02-1B3B31EC04DB}" srcOrd="0" destOrd="0" parTransId="{91C3B866-3B2C-4BCF-A6A1-F0C8EA698363}" sibTransId="{7D733EF6-5115-49B7-8D61-6ADA374FCD24}"/>
    <dgm:cxn modelId="{09E2EFBE-2C59-4FB1-A197-6BBB4A717BDF}" srcId="{7CBC62CD-CCCB-4920-A326-D2219C72F513}" destId="{C0991568-5261-4342-B440-26692CBC2CFF}" srcOrd="0" destOrd="0" parTransId="{9AF7B05B-5243-4088-BCA3-ADDA05B9C2CB}" sibTransId="{A5E226DE-BDA3-4311-980E-27DB8F581E12}"/>
    <dgm:cxn modelId="{49129196-DF84-446F-AA6A-1C09A8231717}" type="presOf" srcId="{43FF3406-FA6F-443E-BA8D-6845343AD586}" destId="{36465097-6FE9-46A8-8262-04B5443BF8A4}" srcOrd="0" destOrd="0" presId="urn:microsoft.com/office/officeart/2005/8/layout/list1"/>
    <dgm:cxn modelId="{65C976D0-3E74-4C89-945D-6260426CF5C2}" srcId="{7D2D8F67-2C12-42C8-A281-6F74A2984E70}" destId="{95CF3E42-3A03-4E7E-B036-D8E79E9BF796}" srcOrd="1" destOrd="0" parTransId="{0A847B3B-5A24-4A6E-8648-95C04C81F9A3}" sibTransId="{ABC76365-74F1-4BF6-820E-4F7067AF521A}"/>
    <dgm:cxn modelId="{00053247-F361-48D8-AEC7-1315C87B177C}" type="presOf" srcId="{6580A15B-F248-43E6-88F1-17C5DCB34D21}" destId="{35642475-4BB5-4710-BD0F-F5F0287B4CF1}" srcOrd="1" destOrd="0" presId="urn:microsoft.com/office/officeart/2005/8/layout/list1"/>
    <dgm:cxn modelId="{95001E2C-CCBD-402C-B0C7-AA4C3D14355A}" type="presOf" srcId="{9C61ACFC-07C1-4880-8850-253E920A9E77}" destId="{47A1FEE0-BB7A-4251-9622-66C23E456974}" srcOrd="0" destOrd="0" presId="urn:microsoft.com/office/officeart/2005/8/layout/list1"/>
    <dgm:cxn modelId="{6C830419-1167-4D01-8772-293B91B0AFEE}" srcId="{6580A15B-F248-43E6-88F1-17C5DCB34D21}" destId="{DE8DC460-1E78-4A47-BAA3-D43732A07EB4}" srcOrd="0" destOrd="0" parTransId="{F8D1768D-71D0-46FF-AD34-2DB58338DC93}" sibTransId="{92593D30-56CD-462F-932C-37E689832B81}"/>
    <dgm:cxn modelId="{9FEA3198-5277-4998-8358-414E596C6A58}" type="presOf" srcId="{C0991568-5261-4342-B440-26692CBC2CFF}" destId="{4BF5DEEA-77CA-48BE-9938-1F0821B332C9}" srcOrd="0" destOrd="0" presId="urn:microsoft.com/office/officeart/2005/8/layout/list1"/>
    <dgm:cxn modelId="{CF312F8D-7E8A-4BAD-AE07-4A24FDF61B16}" srcId="{7D2D8F67-2C12-42C8-A281-6F74A2984E70}" destId="{7CBC62CD-CCCB-4920-A326-D2219C72F513}" srcOrd="2" destOrd="0" parTransId="{71A7B73D-F3A8-4828-80C8-5F90F897641D}" sibTransId="{970DC4C0-0C02-4DF4-9613-00FEEC344DB8}"/>
    <dgm:cxn modelId="{7FBA1AA5-CCFC-4FBB-BD27-BDF9833D432B}" type="presOf" srcId="{E2FE741F-5623-4758-B039-5C4B7F870039}" destId="{E26D58BB-8732-4205-9F07-63F3F99E61C8}" srcOrd="0" destOrd="0" presId="urn:microsoft.com/office/officeart/2005/8/layout/list1"/>
    <dgm:cxn modelId="{626A8191-C0CB-4DF0-B275-DF37C743B897}" type="presOf" srcId="{7CBC62CD-CCCB-4920-A326-D2219C72F513}" destId="{062CA4CA-EE2B-4F7B-9283-C2746868ADFD}" srcOrd="1" destOrd="0" presId="urn:microsoft.com/office/officeart/2005/8/layout/list1"/>
    <dgm:cxn modelId="{7DF085CE-1F1B-44D5-9EDC-410E262C9225}" srcId="{7D2D8F67-2C12-42C8-A281-6F74A2984E70}" destId="{43FF3406-FA6F-443E-BA8D-6845343AD586}" srcOrd="3" destOrd="0" parTransId="{D0A51ABD-278E-4C7E-B2D4-159FC4264E89}" sibTransId="{50B9DF49-DD47-48BD-9CEF-00C4A4F17438}"/>
    <dgm:cxn modelId="{87F1B90E-AF56-4AE6-8FCB-F984C7683E03}" srcId="{7D2D8F67-2C12-42C8-A281-6F74A2984E70}" destId="{6580A15B-F248-43E6-88F1-17C5DCB34D21}" srcOrd="4" destOrd="0" parTransId="{F22E8A2F-BA10-4D35-ACF2-80BA4397D997}" sibTransId="{B3C8C2A2-DDD3-4981-82C0-433669CEFB08}"/>
    <dgm:cxn modelId="{2EC862A7-1C3C-4276-AFC9-6618B7F24195}" type="presOf" srcId="{95E61F6A-02D1-42E2-BE02-1B3B31EC04DB}" destId="{561FB538-B061-4157-8371-D569FA0EE20E}" srcOrd="0" destOrd="0" presId="urn:microsoft.com/office/officeart/2005/8/layout/list1"/>
    <dgm:cxn modelId="{7A59171E-9AC2-4A14-82C4-226CC27C32D2}" srcId="{95E61F6A-02D1-42E2-BE02-1B3B31EC04DB}" destId="{E2FE741F-5623-4758-B039-5C4B7F870039}" srcOrd="0" destOrd="0" parTransId="{20D96194-D650-4776-8B30-29E5794E06AF}" sibTransId="{5AAFC35A-A9C8-4D65-A761-87DC4917D361}"/>
    <dgm:cxn modelId="{4C856353-9C38-40AB-84F7-6FC35A78F0D2}" srcId="{95CF3E42-3A03-4E7E-B036-D8E79E9BF796}" destId="{B29D0599-B21E-40DF-8611-4C75E2A69516}" srcOrd="0" destOrd="0" parTransId="{3A981128-DEEF-4301-B21C-1E4030CD1C54}" sibTransId="{A86EB577-802C-4A1E-A116-CFC48F787A82}"/>
    <dgm:cxn modelId="{ADD13B47-CB50-481D-ABD4-699FB162B0E7}" type="presOf" srcId="{7CBC62CD-CCCB-4920-A326-D2219C72F513}" destId="{A6E0CB6D-4F2C-444B-9622-730A4D8BDE88}" srcOrd="0" destOrd="0" presId="urn:microsoft.com/office/officeart/2005/8/layout/list1"/>
    <dgm:cxn modelId="{9B6277DD-4724-4D03-A81D-1363D24AAD95}" type="presOf" srcId="{B29D0599-B21E-40DF-8611-4C75E2A69516}" destId="{55DAB4BD-8F69-47C1-83EA-F175B28E414D}" srcOrd="0" destOrd="0" presId="urn:microsoft.com/office/officeart/2005/8/layout/list1"/>
    <dgm:cxn modelId="{562269EF-133F-44E6-A67E-4F9C8242FE9A}" type="presParOf" srcId="{C1C64BD3-B29A-4DF9-9418-543A13BA1959}" destId="{327D1DB4-0B30-4BDA-B3DE-012DEFFCB45B}" srcOrd="0" destOrd="0" presId="urn:microsoft.com/office/officeart/2005/8/layout/list1"/>
    <dgm:cxn modelId="{BD17783C-E8BB-4E02-A1A6-290756A84AFA}" type="presParOf" srcId="{327D1DB4-0B30-4BDA-B3DE-012DEFFCB45B}" destId="{561FB538-B061-4157-8371-D569FA0EE20E}" srcOrd="0" destOrd="0" presId="urn:microsoft.com/office/officeart/2005/8/layout/list1"/>
    <dgm:cxn modelId="{3DD50F43-3062-4A16-98BB-E16009E6E1C2}" type="presParOf" srcId="{327D1DB4-0B30-4BDA-B3DE-012DEFFCB45B}" destId="{7108156B-DB5D-4EF7-800C-B718787D7FE3}" srcOrd="1" destOrd="0" presId="urn:microsoft.com/office/officeart/2005/8/layout/list1"/>
    <dgm:cxn modelId="{D9FD9109-7DA3-49C4-887F-F8EE58E4B53D}" type="presParOf" srcId="{C1C64BD3-B29A-4DF9-9418-543A13BA1959}" destId="{2A9B9EC6-18F5-454F-AEC9-271169AB42A8}" srcOrd="1" destOrd="0" presId="urn:microsoft.com/office/officeart/2005/8/layout/list1"/>
    <dgm:cxn modelId="{8315607E-B677-4E83-8857-B7302EF5556D}" type="presParOf" srcId="{C1C64BD3-B29A-4DF9-9418-543A13BA1959}" destId="{E26D58BB-8732-4205-9F07-63F3F99E61C8}" srcOrd="2" destOrd="0" presId="urn:microsoft.com/office/officeart/2005/8/layout/list1"/>
    <dgm:cxn modelId="{412B1297-17BD-4BE6-BE13-54E690CFC84B}" type="presParOf" srcId="{C1C64BD3-B29A-4DF9-9418-543A13BA1959}" destId="{5231F137-0722-4BCF-812C-8CE6AD591574}" srcOrd="3" destOrd="0" presId="urn:microsoft.com/office/officeart/2005/8/layout/list1"/>
    <dgm:cxn modelId="{4055C39F-0C13-4DD0-A688-7A0B5CA99642}" type="presParOf" srcId="{C1C64BD3-B29A-4DF9-9418-543A13BA1959}" destId="{F8E4338B-5B72-494A-9B73-BD3FD4065C25}" srcOrd="4" destOrd="0" presId="urn:microsoft.com/office/officeart/2005/8/layout/list1"/>
    <dgm:cxn modelId="{D4497C73-B8D2-45EF-82D3-DBD51D245CD1}" type="presParOf" srcId="{F8E4338B-5B72-494A-9B73-BD3FD4065C25}" destId="{46413345-3C54-4080-A502-F9FBC0C62BCE}" srcOrd="0" destOrd="0" presId="urn:microsoft.com/office/officeart/2005/8/layout/list1"/>
    <dgm:cxn modelId="{2A4CC873-A159-4FD2-A946-9552059CD576}" type="presParOf" srcId="{F8E4338B-5B72-494A-9B73-BD3FD4065C25}" destId="{DBBFE952-9AA9-45F8-BDF6-BC427E5AC16B}" srcOrd="1" destOrd="0" presId="urn:microsoft.com/office/officeart/2005/8/layout/list1"/>
    <dgm:cxn modelId="{C4DA94BB-B24C-47AC-A398-1E84785A9035}" type="presParOf" srcId="{C1C64BD3-B29A-4DF9-9418-543A13BA1959}" destId="{B53B6FD6-B3A2-460F-A3FB-98274DD2B216}" srcOrd="5" destOrd="0" presId="urn:microsoft.com/office/officeart/2005/8/layout/list1"/>
    <dgm:cxn modelId="{6D85BEC9-863C-4413-B778-D1E91513BD6E}" type="presParOf" srcId="{C1C64BD3-B29A-4DF9-9418-543A13BA1959}" destId="{55DAB4BD-8F69-47C1-83EA-F175B28E414D}" srcOrd="6" destOrd="0" presId="urn:microsoft.com/office/officeart/2005/8/layout/list1"/>
    <dgm:cxn modelId="{12A459AA-8A47-4651-86EE-23BF83B5D5E3}" type="presParOf" srcId="{C1C64BD3-B29A-4DF9-9418-543A13BA1959}" destId="{C1839625-79F2-4BFF-8F19-954B870D764B}" srcOrd="7" destOrd="0" presId="urn:microsoft.com/office/officeart/2005/8/layout/list1"/>
    <dgm:cxn modelId="{4C2DCA42-5CE0-4F7E-8CEF-AF0B9294138C}" type="presParOf" srcId="{C1C64BD3-B29A-4DF9-9418-543A13BA1959}" destId="{D7F89ADD-3663-4B25-8A1F-121D316A0887}" srcOrd="8" destOrd="0" presId="urn:microsoft.com/office/officeart/2005/8/layout/list1"/>
    <dgm:cxn modelId="{0FB4EC4F-C7F3-4E3F-84DC-5AB6E783604F}" type="presParOf" srcId="{D7F89ADD-3663-4B25-8A1F-121D316A0887}" destId="{A6E0CB6D-4F2C-444B-9622-730A4D8BDE88}" srcOrd="0" destOrd="0" presId="urn:microsoft.com/office/officeart/2005/8/layout/list1"/>
    <dgm:cxn modelId="{5F711728-0AE1-4E80-88E5-8E972CA28E5A}" type="presParOf" srcId="{D7F89ADD-3663-4B25-8A1F-121D316A0887}" destId="{062CA4CA-EE2B-4F7B-9283-C2746868ADFD}" srcOrd="1" destOrd="0" presId="urn:microsoft.com/office/officeart/2005/8/layout/list1"/>
    <dgm:cxn modelId="{14D2F729-3DF0-4D47-B6EF-091F903FAAE0}" type="presParOf" srcId="{C1C64BD3-B29A-4DF9-9418-543A13BA1959}" destId="{D753330F-A607-41EE-B16A-48B7A87F2724}" srcOrd="9" destOrd="0" presId="urn:microsoft.com/office/officeart/2005/8/layout/list1"/>
    <dgm:cxn modelId="{3FBC57C8-4836-462C-AA9E-F30CFCBABD1C}" type="presParOf" srcId="{C1C64BD3-B29A-4DF9-9418-543A13BA1959}" destId="{4BF5DEEA-77CA-48BE-9938-1F0821B332C9}" srcOrd="10" destOrd="0" presId="urn:microsoft.com/office/officeart/2005/8/layout/list1"/>
    <dgm:cxn modelId="{EFD0B691-DB43-4055-8328-FF1C590ABAB3}" type="presParOf" srcId="{C1C64BD3-B29A-4DF9-9418-543A13BA1959}" destId="{75035930-238B-4744-BB0F-1CBBDD5B07D0}" srcOrd="11" destOrd="0" presId="urn:microsoft.com/office/officeart/2005/8/layout/list1"/>
    <dgm:cxn modelId="{530CF9D2-E76E-4CDD-93B3-9846E711D537}" type="presParOf" srcId="{C1C64BD3-B29A-4DF9-9418-543A13BA1959}" destId="{DE814677-1E60-4B21-ADE2-03A7140EA826}" srcOrd="12" destOrd="0" presId="urn:microsoft.com/office/officeart/2005/8/layout/list1"/>
    <dgm:cxn modelId="{8027B842-FF5F-4F50-96A7-DC8631544A42}" type="presParOf" srcId="{DE814677-1E60-4B21-ADE2-03A7140EA826}" destId="{36465097-6FE9-46A8-8262-04B5443BF8A4}" srcOrd="0" destOrd="0" presId="urn:microsoft.com/office/officeart/2005/8/layout/list1"/>
    <dgm:cxn modelId="{051C7F4A-0A52-470B-A373-B954B3AD494A}" type="presParOf" srcId="{DE814677-1E60-4B21-ADE2-03A7140EA826}" destId="{36F9CF49-F26A-4AF4-B049-AF1250E4BB36}" srcOrd="1" destOrd="0" presId="urn:microsoft.com/office/officeart/2005/8/layout/list1"/>
    <dgm:cxn modelId="{45C1B09D-E300-4B67-8D4F-7457E23F3C2F}" type="presParOf" srcId="{C1C64BD3-B29A-4DF9-9418-543A13BA1959}" destId="{FA6C37C6-F6B9-433A-B1E8-50F085B326ED}" srcOrd="13" destOrd="0" presId="urn:microsoft.com/office/officeart/2005/8/layout/list1"/>
    <dgm:cxn modelId="{18C36072-4631-4125-A102-8F058BFFAF20}" type="presParOf" srcId="{C1C64BD3-B29A-4DF9-9418-543A13BA1959}" destId="{47A1FEE0-BB7A-4251-9622-66C23E456974}" srcOrd="14" destOrd="0" presId="urn:microsoft.com/office/officeart/2005/8/layout/list1"/>
    <dgm:cxn modelId="{91052EFF-2035-48C2-AE2B-A99E0BBB6001}" type="presParOf" srcId="{C1C64BD3-B29A-4DF9-9418-543A13BA1959}" destId="{B980C558-214C-4C81-8BCD-6B74B1597126}" srcOrd="15" destOrd="0" presId="urn:microsoft.com/office/officeart/2005/8/layout/list1"/>
    <dgm:cxn modelId="{BAEF598D-CF21-4C63-8C27-57B6D449D29B}" type="presParOf" srcId="{C1C64BD3-B29A-4DF9-9418-543A13BA1959}" destId="{E551D32D-BA61-4E87-84A7-BA89C86BECC4}" srcOrd="16" destOrd="0" presId="urn:microsoft.com/office/officeart/2005/8/layout/list1"/>
    <dgm:cxn modelId="{9820E59A-6B4B-4292-8483-9F73D64E8115}" type="presParOf" srcId="{E551D32D-BA61-4E87-84A7-BA89C86BECC4}" destId="{B80ED01E-FF72-4046-8FF9-D33C48F91002}" srcOrd="0" destOrd="0" presId="urn:microsoft.com/office/officeart/2005/8/layout/list1"/>
    <dgm:cxn modelId="{0D3916BE-9124-410A-9036-FA59E5D63969}" type="presParOf" srcId="{E551D32D-BA61-4E87-84A7-BA89C86BECC4}" destId="{35642475-4BB5-4710-BD0F-F5F0287B4CF1}" srcOrd="1" destOrd="0" presId="urn:microsoft.com/office/officeart/2005/8/layout/list1"/>
    <dgm:cxn modelId="{FEF47231-C185-4F7C-821F-441DEB84706A}" type="presParOf" srcId="{C1C64BD3-B29A-4DF9-9418-543A13BA1959}" destId="{92BE76C2-7AD8-4066-A1E8-8F683FFB8684}" srcOrd="17" destOrd="0" presId="urn:microsoft.com/office/officeart/2005/8/layout/list1"/>
    <dgm:cxn modelId="{C5C803DB-05C2-4225-A4C3-C18E24297D15}" type="presParOf" srcId="{C1C64BD3-B29A-4DF9-9418-543A13BA1959}" destId="{BFCB9D0A-EF35-4097-82A8-C2941FA560A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82259-AAF9-43E8-BCE8-7EC99FC27322}">
      <dsp:nvSpPr>
        <dsp:cNvPr id="0" name=""/>
        <dsp:cNvSpPr/>
      </dsp:nvSpPr>
      <dsp:spPr>
        <a:xfrm>
          <a:off x="2390" y="355401"/>
          <a:ext cx="2912638" cy="11650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GB" sz="3000" kern="1200" dirty="0" smtClean="0"/>
            <a:t>Sector overview</a:t>
          </a:r>
          <a:endParaRPr lang="en-GB" sz="3000" kern="1200" dirty="0"/>
        </a:p>
      </dsp:txBody>
      <dsp:txXfrm>
        <a:off x="584918" y="355401"/>
        <a:ext cx="1747583" cy="1165055"/>
      </dsp:txXfrm>
    </dsp:sp>
    <dsp:sp modelId="{304970A3-846F-424B-BAF9-F8E330D4D919}">
      <dsp:nvSpPr>
        <dsp:cNvPr id="0" name=""/>
        <dsp:cNvSpPr/>
      </dsp:nvSpPr>
      <dsp:spPr>
        <a:xfrm>
          <a:off x="2623765" y="355401"/>
          <a:ext cx="2912638" cy="11650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GB" sz="3200" kern="1200" dirty="0" smtClean="0"/>
            <a:t>Skills drivers</a:t>
          </a:r>
          <a:endParaRPr lang="en-GB" sz="3200" kern="1200" dirty="0"/>
        </a:p>
      </dsp:txBody>
      <dsp:txXfrm>
        <a:off x="3206293" y="355401"/>
        <a:ext cx="1747583" cy="1165055"/>
      </dsp:txXfrm>
    </dsp:sp>
    <dsp:sp modelId="{F707CBB7-1569-430B-967B-AC6EC8FA6FF3}">
      <dsp:nvSpPr>
        <dsp:cNvPr id="0" name=""/>
        <dsp:cNvSpPr/>
      </dsp:nvSpPr>
      <dsp:spPr>
        <a:xfrm>
          <a:off x="5245139" y="355401"/>
          <a:ext cx="2912638" cy="11650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Current skills challenges</a:t>
          </a:r>
          <a:endParaRPr lang="en-GB" sz="2300" kern="1200" dirty="0"/>
        </a:p>
      </dsp:txBody>
      <dsp:txXfrm>
        <a:off x="5827667" y="355401"/>
        <a:ext cx="1747583" cy="1165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970A3-846F-424B-BAF9-F8E330D4D919}">
      <dsp:nvSpPr>
        <dsp:cNvPr id="0" name=""/>
        <dsp:cNvSpPr/>
      </dsp:nvSpPr>
      <dsp:spPr>
        <a:xfrm>
          <a:off x="2386" y="738081"/>
          <a:ext cx="2907749" cy="11630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GB" sz="3200" kern="1200" dirty="0" smtClean="0"/>
            <a:t>Future skills</a:t>
          </a:r>
          <a:endParaRPr lang="en-GB" sz="3200" kern="1200" dirty="0"/>
        </a:p>
      </dsp:txBody>
      <dsp:txXfrm>
        <a:off x="583936" y="738081"/>
        <a:ext cx="1744650" cy="1163099"/>
      </dsp:txXfrm>
    </dsp:sp>
    <dsp:sp modelId="{20D245A8-661A-4ECB-9CFA-190C5CDBCB59}">
      <dsp:nvSpPr>
        <dsp:cNvPr id="0" name=""/>
        <dsp:cNvSpPr/>
      </dsp:nvSpPr>
      <dsp:spPr>
        <a:xfrm>
          <a:off x="2619361" y="738081"/>
          <a:ext cx="2907749" cy="11630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GB" sz="3000" kern="1200" dirty="0" smtClean="0"/>
            <a:t>The role of NOS</a:t>
          </a:r>
          <a:endParaRPr lang="en-GB" sz="3000" kern="1200" dirty="0"/>
        </a:p>
      </dsp:txBody>
      <dsp:txXfrm>
        <a:off x="3200911" y="738081"/>
        <a:ext cx="1744650" cy="1163099"/>
      </dsp:txXfrm>
    </dsp:sp>
    <dsp:sp modelId="{1A22C67F-BDCF-4E54-93AA-F28DACF73739}">
      <dsp:nvSpPr>
        <dsp:cNvPr id="0" name=""/>
        <dsp:cNvSpPr/>
      </dsp:nvSpPr>
      <dsp:spPr>
        <a:xfrm>
          <a:off x="5236336" y="738081"/>
          <a:ext cx="2907749" cy="11630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smtClean="0"/>
            <a:t>Implications</a:t>
          </a:r>
          <a:endParaRPr lang="en-GB" sz="2200" kern="1200" dirty="0"/>
        </a:p>
      </dsp:txBody>
      <dsp:txXfrm>
        <a:off x="5817886" y="738081"/>
        <a:ext cx="1744650" cy="1163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spTree>
    <p:extLst>
      <p:ext uri="{BB962C8B-B14F-4D97-AF65-F5344CB8AC3E}">
        <p14:creationId xmlns:p14="http://schemas.microsoft.com/office/powerpoint/2010/main" val="3118063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C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35360" y="1340768"/>
            <a:ext cx="11521280" cy="3816424"/>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smtClean="0"/>
              <a:t>Call to action text goes here</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6460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subtitle and C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goes here (size 34)</a:t>
            </a:r>
            <a:endParaRPr lang="en-GB" dirty="0"/>
          </a:p>
        </p:txBody>
      </p:sp>
      <p:sp>
        <p:nvSpPr>
          <p:cNvPr id="3" name="Content Placeholder 2"/>
          <p:cNvSpPr>
            <a:spLocks noGrp="1"/>
          </p:cNvSpPr>
          <p:nvPr>
            <p:ph idx="1" hasCustomPrompt="1"/>
          </p:nvPr>
        </p:nvSpPr>
        <p:spPr>
          <a:xfrm>
            <a:off x="335360" y="2204864"/>
            <a:ext cx="11521280" cy="2952328"/>
          </a:xfrm>
        </p:spPr>
        <p:txBody>
          <a:bodyPr/>
          <a:lstStyle>
            <a:lvl1pPr>
              <a:defRPr sz="2400"/>
            </a:lvl1pPr>
            <a:lvl2pPr>
              <a:defRPr sz="2100"/>
            </a:lvl2pPr>
            <a:lvl3pPr>
              <a:defRPr sz="2100"/>
            </a:lvl3pPr>
            <a:lvl4pPr>
              <a:defRPr sz="2100"/>
            </a:lvl4pPr>
            <a:lvl5pPr>
              <a:defRPr sz="2100"/>
            </a:lvl5pPr>
          </a:lstStyle>
          <a:p>
            <a:pPr lvl="0"/>
            <a:r>
              <a:rPr lang="en-US" dirty="0" smtClean="0"/>
              <a:t>Body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
          <p:cNvSpPr>
            <a:spLocks noGrp="1"/>
          </p:cNvSpPr>
          <p:nvPr>
            <p:ph type="body" idx="13" hasCustomPrompt="1"/>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 Title goes here</a:t>
            </a:r>
          </a:p>
        </p:txBody>
      </p:sp>
      <p:sp>
        <p:nvSpPr>
          <p:cNvPr id="7" name="Content Placeholder 2"/>
          <p:cNvSpPr>
            <a:spLocks noGrp="1"/>
          </p:cNvSpPr>
          <p:nvPr>
            <p:ph idx="14" hasCustomPrompt="1"/>
          </p:nvPr>
        </p:nvSpPr>
        <p:spPr>
          <a:xfrm>
            <a:off x="335360" y="5229200"/>
            <a:ext cx="1152128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smtClean="0"/>
              <a:t>Call to action text goes here</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334760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536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340768"/>
            <a:ext cx="565904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4838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wo Content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35360" y="1340771"/>
            <a:ext cx="5661157"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5360" y="2174877"/>
            <a:ext cx="5661157"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93369" y="1340771"/>
            <a:ext cx="5663273"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7"/>
            <a:ext cx="5663273"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36984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Tree>
    <p:extLst>
      <p:ext uri="{BB962C8B-B14F-4D97-AF65-F5344CB8AC3E}">
        <p14:creationId xmlns:p14="http://schemas.microsoft.com/office/powerpoint/2010/main" val="300394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ub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503712" y="2276872"/>
            <a:ext cx="8352928" cy="4392488"/>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341438"/>
            <a:ext cx="3073400" cy="4032250"/>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
        <p:nvSpPr>
          <p:cNvPr id="6" name="Text Placeholder 4"/>
          <p:cNvSpPr>
            <a:spLocks noGrp="1"/>
          </p:cNvSpPr>
          <p:nvPr>
            <p:ph type="body" sz="quarter" idx="3"/>
          </p:nvPr>
        </p:nvSpPr>
        <p:spPr>
          <a:xfrm>
            <a:off x="3503713" y="1340771"/>
            <a:ext cx="8352928"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81768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503712" y="1340768"/>
            <a:ext cx="8352928" cy="532859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341438"/>
            <a:ext cx="3073400" cy="1223466"/>
          </a:xfrm>
        </p:spPr>
        <p:txBody>
          <a:bodyPr/>
          <a:lstStyle/>
          <a:p>
            <a:r>
              <a:rPr lang="en-US" smtClean="0"/>
              <a:t>Click icon to add picture</a:t>
            </a:r>
            <a:endParaRPr lang="en-GB"/>
          </a:p>
        </p:txBody>
      </p:sp>
      <p:sp>
        <p:nvSpPr>
          <p:cNvPr id="6" name="Picture Placeholder 4"/>
          <p:cNvSpPr>
            <a:spLocks noGrp="1"/>
          </p:cNvSpPr>
          <p:nvPr>
            <p:ph type="pic" sz="quarter" idx="11"/>
          </p:nvPr>
        </p:nvSpPr>
        <p:spPr>
          <a:xfrm>
            <a:off x="335360" y="2709367"/>
            <a:ext cx="3073400" cy="1223466"/>
          </a:xfrm>
        </p:spPr>
        <p:txBody>
          <a:bodyPr/>
          <a:lstStyle/>
          <a:p>
            <a:r>
              <a:rPr lang="en-US" smtClean="0"/>
              <a:t>Click icon to add picture</a:t>
            </a:r>
            <a:endParaRPr lang="en-GB"/>
          </a:p>
        </p:txBody>
      </p:sp>
      <p:sp>
        <p:nvSpPr>
          <p:cNvPr id="8" name="Picture Placeholder 4"/>
          <p:cNvSpPr>
            <a:spLocks noGrp="1"/>
          </p:cNvSpPr>
          <p:nvPr>
            <p:ph type="pic" sz="quarter" idx="12"/>
          </p:nvPr>
        </p:nvSpPr>
        <p:spPr>
          <a:xfrm>
            <a:off x="335360" y="4077296"/>
            <a:ext cx="3073400" cy="1223466"/>
          </a:xfrm>
        </p:spPr>
        <p:txBody>
          <a:bodyPr/>
          <a:lstStyle/>
          <a:p>
            <a:r>
              <a:rPr lang="en-US" smtClean="0"/>
              <a:t>Click icon to add picture</a:t>
            </a:r>
            <a:endParaRPr lang="en-GB"/>
          </a:p>
        </p:txBody>
      </p:sp>
      <p:sp>
        <p:nvSpPr>
          <p:cNvPr id="9" name="Picture Placeholder 4"/>
          <p:cNvSpPr>
            <a:spLocks noGrp="1"/>
          </p:cNvSpPr>
          <p:nvPr>
            <p:ph type="pic" sz="quarter" idx="13"/>
          </p:nvPr>
        </p:nvSpPr>
        <p:spPr>
          <a:xfrm>
            <a:off x="335360" y="5445224"/>
            <a:ext cx="3073400" cy="1223466"/>
          </a:xfrm>
        </p:spPr>
        <p:txBody>
          <a:bodyPr/>
          <a:lstStyle/>
          <a:p>
            <a:r>
              <a:rPr lang="en-US" smtClean="0"/>
              <a:t>Click icon to add picture</a:t>
            </a:r>
            <a:endParaRPr lang="en-GB"/>
          </a:p>
        </p:txBody>
      </p:sp>
    </p:spTree>
    <p:extLst>
      <p:ext uri="{BB962C8B-B14F-4D97-AF65-F5344CB8AC3E}">
        <p14:creationId xmlns:p14="http://schemas.microsoft.com/office/powerpoint/2010/main" val="220932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5" y="4396961"/>
            <a:ext cx="103293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8437237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80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5661248"/>
            <a:ext cx="2877880" cy="996946"/>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94826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57"/>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1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597" y="2204864"/>
            <a:ext cx="1251343"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1026" name="Picture 10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500" y="4102100"/>
            <a:ext cx="541533" cy="934146"/>
          </a:xfrm>
          <a:prstGeom prst="rect">
            <a:avLst/>
          </a:prstGeom>
        </p:spPr>
      </p:pic>
    </p:spTree>
    <p:extLst>
      <p:ext uri="{BB962C8B-B14F-4D97-AF65-F5344CB8AC3E}">
        <p14:creationId xmlns:p14="http://schemas.microsoft.com/office/powerpoint/2010/main" val="167875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Widescreen 1">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40" y="4396961"/>
            <a:ext cx="81797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spTree>
    <p:extLst>
      <p:ext uri="{BB962C8B-B14F-4D97-AF65-F5344CB8AC3E}">
        <p14:creationId xmlns:p14="http://schemas.microsoft.com/office/powerpoint/2010/main" val="41632721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descreen">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a:p>
        </p:txBody>
      </p:sp>
      <p:sp>
        <p:nvSpPr>
          <p:cNvPr id="2" name="Title 1"/>
          <p:cNvSpPr>
            <a:spLocks noGrp="1"/>
          </p:cNvSpPr>
          <p:nvPr>
            <p:ph type="ctrTitle"/>
          </p:nvPr>
        </p:nvSpPr>
        <p:spPr>
          <a:xfrm>
            <a:off x="335360" y="1268761"/>
            <a:ext cx="11521280" cy="2331690"/>
          </a:xfrm>
        </p:spPr>
        <p:txBody>
          <a:bodyPr anchor="t">
            <a:normAutofit/>
          </a:bodyPr>
          <a:lstStyle>
            <a:lvl1pPr algn="l">
              <a:defRPr sz="5400">
                <a:solidFill>
                  <a:schemeClr val="bg1"/>
                </a:solidFill>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335360" y="4005064"/>
            <a:ext cx="11521280" cy="1296144"/>
          </a:xfrm>
        </p:spPr>
        <p:txBody>
          <a:bodyPr>
            <a:normAutofit/>
          </a:bodyPr>
          <a:lstStyle>
            <a:lvl1pPr marL="0" indent="0" algn="l">
              <a:buNone/>
              <a:defRPr sz="44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349" y="5661248"/>
            <a:ext cx="2158411" cy="996946"/>
          </a:xfrm>
          <a:prstGeom prst="rect">
            <a:avLst/>
          </a:prstGeom>
        </p:spPr>
      </p:pic>
    </p:spTree>
    <p:extLst>
      <p:ext uri="{BB962C8B-B14F-4D97-AF65-F5344CB8AC3E}">
        <p14:creationId xmlns:p14="http://schemas.microsoft.com/office/powerpoint/2010/main" val="9484202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Slide Widescreen 2">
    <p:spTree>
      <p:nvGrpSpPr>
        <p:cNvPr id="1" name=""/>
        <p:cNvGrpSpPr/>
        <p:nvPr/>
      </p:nvGrpSpPr>
      <p:grpSpPr>
        <a:xfrm>
          <a:off x="0" y="0"/>
          <a:ext cx="0" cy="0"/>
          <a:chOff x="0" y="0"/>
          <a:chExt cx="0" cy="0"/>
        </a:xfrm>
      </p:grpSpPr>
      <p:sp>
        <p:nvSpPr>
          <p:cNvPr id="7" name="Rectangle 1"/>
          <p:cNvSpPr>
            <a:spLocks/>
          </p:cNvSpPr>
          <p:nvPr/>
        </p:nvSpPr>
        <p:spPr bwMode="auto">
          <a:xfrm>
            <a:off x="-17212" y="0"/>
            <a:ext cx="12225867" cy="5397500"/>
          </a:xfrm>
          <a:prstGeom prst="rect">
            <a:avLst/>
          </a:prstGeom>
          <a:solidFill>
            <a:schemeClr val="tx2"/>
          </a:solidFill>
          <a:ln>
            <a:noFill/>
          </a:ln>
          <a:extLst/>
        </p:spPr>
        <p:txBody>
          <a:bodyPr lIns="0" tIns="0" rIns="0" bIns="0"/>
          <a:lstStyle/>
          <a:p>
            <a:endParaRPr lang="en-GB" sz="1350"/>
          </a:p>
        </p:txBody>
      </p:sp>
      <p:sp>
        <p:nvSpPr>
          <p:cNvPr id="2" name="Title 1"/>
          <p:cNvSpPr>
            <a:spLocks noGrp="1"/>
          </p:cNvSpPr>
          <p:nvPr>
            <p:ph type="ctrTitle"/>
          </p:nvPr>
        </p:nvSpPr>
        <p:spPr>
          <a:xfrm>
            <a:off x="332920" y="171648"/>
            <a:ext cx="1152128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 y="3379374"/>
            <a:ext cx="750931"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2063553" y="3379374"/>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2063553" y="2353065"/>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2063553" y="4492223"/>
            <a:ext cx="9696451"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p:nvGrpSpPr>
        <p:grpSpPr bwMode="auto">
          <a:xfrm>
            <a:off x="576602" y="2204864"/>
            <a:ext cx="990935" cy="930274"/>
            <a:chOff x="2310" y="1595"/>
            <a:chExt cx="1140" cy="1130"/>
          </a:xfrm>
        </p:grpSpPr>
        <p:sp>
          <p:nvSpPr>
            <p:cNvPr id="4" name="AutoShape 4"/>
            <p:cNvSpPr>
              <a:spLocks noChangeAspect="1" noChangeArrowheads="1" noTextEdit="1"/>
            </p:cNvSpPr>
            <p:nvPr/>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1" name="Freeform 6"/>
            <p:cNvSpPr>
              <a:spLocks/>
            </p:cNvSpPr>
            <p:nvPr/>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2" name="Freeform 7"/>
            <p:cNvSpPr>
              <a:spLocks/>
            </p:cNvSpPr>
            <p:nvPr/>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3" name="Freeform 8"/>
            <p:cNvSpPr>
              <a:spLocks/>
            </p:cNvSpPr>
            <p:nvPr/>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6" name="Freeform 9"/>
            <p:cNvSpPr>
              <a:spLocks/>
            </p:cNvSpPr>
            <p:nvPr/>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7" name="Freeform 10"/>
            <p:cNvSpPr>
              <a:spLocks/>
            </p:cNvSpPr>
            <p:nvPr/>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8" name="Freeform 11"/>
            <p:cNvSpPr>
              <a:spLocks/>
            </p:cNvSpPr>
            <p:nvPr/>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9" name="Freeform 12"/>
            <p:cNvSpPr>
              <a:spLocks/>
            </p:cNvSpPr>
            <p:nvPr/>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0" name="Freeform 13"/>
            <p:cNvSpPr>
              <a:spLocks/>
            </p:cNvSpPr>
            <p:nvPr/>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1" name="Freeform 14"/>
            <p:cNvSpPr>
              <a:spLocks/>
            </p:cNvSpPr>
            <p:nvPr/>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2" name="Freeform 15"/>
            <p:cNvSpPr>
              <a:spLocks/>
            </p:cNvSpPr>
            <p:nvPr/>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3" name="Freeform 16"/>
            <p:cNvSpPr>
              <a:spLocks/>
            </p:cNvSpPr>
            <p:nvPr/>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4" name="Freeform 17"/>
            <p:cNvSpPr>
              <a:spLocks/>
            </p:cNvSpPr>
            <p:nvPr/>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5" name="Freeform 18"/>
            <p:cNvSpPr>
              <a:spLocks/>
            </p:cNvSpPr>
            <p:nvPr/>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6" name="Freeform 19"/>
            <p:cNvSpPr>
              <a:spLocks/>
            </p:cNvSpPr>
            <p:nvPr/>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7" name="Freeform 20"/>
            <p:cNvSpPr>
              <a:spLocks/>
            </p:cNvSpPr>
            <p:nvPr/>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8" name="Freeform 21"/>
            <p:cNvSpPr>
              <a:spLocks/>
            </p:cNvSpPr>
            <p:nvPr/>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29" name="Freeform 22"/>
            <p:cNvSpPr>
              <a:spLocks/>
            </p:cNvSpPr>
            <p:nvPr/>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0" name="Freeform 23"/>
            <p:cNvSpPr>
              <a:spLocks/>
            </p:cNvSpPr>
            <p:nvPr/>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1" name="Freeform 24"/>
            <p:cNvSpPr>
              <a:spLocks/>
            </p:cNvSpPr>
            <p:nvPr/>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4" name="Freeform 25"/>
            <p:cNvSpPr>
              <a:spLocks/>
            </p:cNvSpPr>
            <p:nvPr/>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5" name="Freeform 26"/>
            <p:cNvSpPr>
              <a:spLocks/>
            </p:cNvSpPr>
            <p:nvPr/>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27" name="Freeform 27"/>
            <p:cNvSpPr>
              <a:spLocks/>
            </p:cNvSpPr>
            <p:nvPr/>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8" name="Freeform 28"/>
            <p:cNvSpPr>
              <a:spLocks/>
            </p:cNvSpPr>
            <p:nvPr/>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29" name="Freeform 29"/>
            <p:cNvSpPr>
              <a:spLocks/>
            </p:cNvSpPr>
            <p:nvPr/>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030" name="Freeform 30"/>
            <p:cNvSpPr>
              <a:spLocks/>
            </p:cNvSpPr>
            <p:nvPr/>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031" name="Freeform 31"/>
            <p:cNvSpPr>
              <a:spLocks/>
            </p:cNvSpPr>
            <p:nvPr/>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293" y="5661248"/>
            <a:ext cx="2158411" cy="996946"/>
          </a:xfrm>
          <a:prstGeom prst="rect">
            <a:avLst/>
          </a:prstGeom>
        </p:spPr>
      </p:pic>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129" y="4188857"/>
            <a:ext cx="414380" cy="934146"/>
          </a:xfrm>
          <a:prstGeom prst="rect">
            <a:avLst/>
          </a:prstGeom>
        </p:spPr>
      </p:pic>
    </p:spTree>
    <p:extLst>
      <p:ext uri="{BB962C8B-B14F-4D97-AF65-F5344CB8AC3E}">
        <p14:creationId xmlns:p14="http://schemas.microsoft.com/office/powerpoint/2010/main" val="38577644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457377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5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362" y="273050"/>
            <a:ext cx="4285324" cy="1162050"/>
          </a:xfrm>
        </p:spPr>
        <p:txBody>
          <a:bodyPr anchor="t"/>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0"/>
            <a:ext cx="7089907" cy="6396310"/>
          </a:xfrm>
        </p:spPr>
        <p:txBody>
          <a:bodyPr>
            <a:normAutofit/>
          </a:bodyPr>
          <a:lstStyle>
            <a:lvl1pPr>
              <a:defRPr sz="24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35362" y="1435102"/>
            <a:ext cx="4285324" cy="520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325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ue Ba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52736"/>
          </a:xfrm>
          <a:solidFill>
            <a:schemeClr val="tx2"/>
          </a:solidFill>
        </p:spPr>
        <p:txBody>
          <a:bodyPr anchor="ctr"/>
          <a:lstStyle>
            <a:lvl1pPr>
              <a:defRPr>
                <a:solidFill>
                  <a:schemeClr val="bg1"/>
                </a:solidFill>
              </a:defRPr>
            </a:lvl1pPr>
          </a:lstStyle>
          <a:p>
            <a:r>
              <a:rPr lang="en-US" dirty="0" smtClean="0"/>
              <a:t>Click to edit title</a:t>
            </a:r>
            <a:endParaRPr lang="en-GB" dirty="0"/>
          </a:p>
        </p:txBody>
      </p:sp>
      <p:sp>
        <p:nvSpPr>
          <p:cNvPr id="3" name="Content Placeholder 2"/>
          <p:cNvSpPr>
            <a:spLocks noGrp="1"/>
          </p:cNvSpPr>
          <p:nvPr>
            <p:ph idx="1"/>
          </p:nvPr>
        </p:nvSpPr>
        <p:spPr>
          <a:xfrm>
            <a:off x="335360" y="1124744"/>
            <a:ext cx="11521280" cy="554461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7178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Bar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35360" y="2060848"/>
            <a:ext cx="11521280" cy="460851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2"/>
          <p:cNvSpPr>
            <a:spLocks noGrp="1"/>
          </p:cNvSpPr>
          <p:nvPr>
            <p:ph type="body" idx="13"/>
          </p:nvPr>
        </p:nvSpPr>
        <p:spPr>
          <a:xfrm>
            <a:off x="335360" y="1124747"/>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752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Bar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a:solidFill>
            <a:schemeClr val="tx2"/>
          </a:solidFill>
        </p:spPr>
        <p:txBody>
          <a:bodyPr anchor="ct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03712" y="1124744"/>
            <a:ext cx="8352928" cy="554461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334433" y="1124744"/>
            <a:ext cx="3073400" cy="4248944"/>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334433" y="5445128"/>
            <a:ext cx="307340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Tree>
    <p:extLst>
      <p:ext uri="{BB962C8B-B14F-4D97-AF65-F5344CB8AC3E}">
        <p14:creationId xmlns:p14="http://schemas.microsoft.com/office/powerpoint/2010/main" val="206892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0" y="-2279"/>
            <a:ext cx="12192000" cy="1080120"/>
          </a:xfrm>
          <a:solidFill>
            <a:schemeClr val="tx2"/>
          </a:solidFill>
        </p:spPr>
        <p:txBody>
          <a:bodyPr anchor="ct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33536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124744"/>
            <a:ext cx="565904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5828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ue Bar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0120"/>
          </a:xfrm>
          <a:solidFill>
            <a:schemeClr val="tx2"/>
          </a:solidFill>
        </p:spPr>
        <p:txBody>
          <a:bodyPr anchor="ct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1557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7489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35360" y="2204864"/>
            <a:ext cx="11521280" cy="446449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2"/>
          <p:cNvSpPr>
            <a:spLocks noGrp="1"/>
          </p:cNvSpPr>
          <p:nvPr>
            <p:ph type="body" idx="13"/>
          </p:nvPr>
        </p:nvSpPr>
        <p:spPr>
          <a:xfrm>
            <a:off x="335360" y="1340771"/>
            <a:ext cx="1152128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943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88640"/>
            <a:ext cx="11521280" cy="1080120"/>
          </a:xfrm>
          <a:prstGeom prst="rect">
            <a:avLst/>
          </a:prstGeom>
        </p:spPr>
        <p:txBody>
          <a:bodyPr vert="horz" lIns="91440" tIns="45720" rIns="91440" bIns="45720" rtlCol="0" anchor="t">
            <a:normAutofit/>
          </a:bodyPr>
          <a:lstStyle/>
          <a:p>
            <a:r>
              <a:rPr lang="en-US" dirty="0" smtClean="0"/>
              <a:t>Title goes here</a:t>
            </a:r>
            <a:endParaRPr lang="en-GB" dirty="0"/>
          </a:p>
        </p:txBody>
      </p:sp>
      <p:sp>
        <p:nvSpPr>
          <p:cNvPr id="3" name="Text Placeholder 2"/>
          <p:cNvSpPr>
            <a:spLocks noGrp="1"/>
          </p:cNvSpPr>
          <p:nvPr>
            <p:ph type="body" idx="1"/>
          </p:nvPr>
        </p:nvSpPr>
        <p:spPr>
          <a:xfrm>
            <a:off x="335360" y="1340768"/>
            <a:ext cx="11521280" cy="5328592"/>
          </a:xfrm>
          <a:prstGeom prst="rect">
            <a:avLst/>
          </a:prstGeom>
        </p:spPr>
        <p:txBody>
          <a:bodyPr vert="horz" lIns="91440" tIns="45720" rIns="91440" bIns="45720" rtlCol="0">
            <a:normAutofit/>
          </a:bodyPr>
          <a:lstStyle/>
          <a:p>
            <a:pPr lvl="0"/>
            <a:r>
              <a:rPr lang="en-US" dirty="0" smtClean="0"/>
              <a:t>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39554146"/>
      </p:ext>
    </p:extLst>
  </p:cSld>
  <p:clrMap bg1="lt1" tx1="dk1" bg2="lt2" tx2="dk2" accent1="accent1" accent2="accent2" accent3="accent3" accent4="accent4" accent5="accent5" accent6="accent6" hlink="hlink" folHlink="folHlink"/>
  <p:sldLayoutIdLst>
    <p:sldLayoutId id="2147483721" r:id="rId1"/>
    <p:sldLayoutId id="214748374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43" r:id="rId18"/>
    <p:sldLayoutId id="2147483742" r:id="rId19"/>
    <p:sldLayoutId id="2147483744" r:id="rId20"/>
    <p:sldLayoutId id="2147483737" r:id="rId21"/>
    <p:sldLayoutId id="2147483738" r:id="rId22"/>
    <p:sldLayoutId id="2147483739" r:id="rId23"/>
  </p:sldLayoutIdLst>
  <p:timing>
    <p:tnLst>
      <p:par>
        <p:cTn id="1" dur="indefinite" restart="never" nodeType="tmRoot"/>
      </p:par>
    </p:tnLst>
  </p:timing>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organisations/uk-commission-for-employment-and-skills"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411560" y="467728"/>
            <a:ext cx="11521280" cy="2814067"/>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5400" kern="1200">
                <a:solidFill>
                  <a:schemeClr val="bg1"/>
                </a:solidFill>
                <a:latin typeface="+mj-lt"/>
                <a:ea typeface="+mj-ea"/>
                <a:cs typeface="+mj-cs"/>
              </a:defRPr>
            </a:lvl1pPr>
          </a:lstStyle>
          <a:p>
            <a:r>
              <a:rPr lang="en-GB" b="1" dirty="0" smtClean="0"/>
              <a:t>Sector insights</a:t>
            </a:r>
            <a:br>
              <a:rPr lang="en-GB" b="1" dirty="0" smtClean="0"/>
            </a:br>
            <a:r>
              <a:rPr lang="en-GB" b="1" dirty="0" smtClean="0"/>
              <a:t> </a:t>
            </a:r>
            <a:r>
              <a:rPr lang="en-GB" dirty="0" smtClean="0"/>
              <a:t/>
            </a:r>
            <a:br>
              <a:rPr lang="en-GB" dirty="0" smtClean="0"/>
            </a:br>
            <a:r>
              <a:rPr lang="en-GB" sz="4400" dirty="0" smtClean="0"/>
              <a:t>Skills and performance challenges in health and social care</a:t>
            </a:r>
            <a:endParaRPr lang="en-GB" dirty="0"/>
          </a:p>
        </p:txBody>
      </p:sp>
      <p:sp>
        <p:nvSpPr>
          <p:cNvPr id="5" name="Subtitle 11"/>
          <p:cNvSpPr>
            <a:spLocks noGrp="1"/>
          </p:cNvSpPr>
          <p:nvPr>
            <p:ph type="subTitle" idx="1"/>
          </p:nvPr>
        </p:nvSpPr>
        <p:spPr>
          <a:xfrm>
            <a:off x="335360" y="4005064"/>
            <a:ext cx="11521280" cy="1296144"/>
          </a:xfrm>
        </p:spPr>
        <p:txBody>
          <a:bodyPr>
            <a:normAutofit/>
          </a:bodyPr>
          <a:lstStyle/>
          <a:p>
            <a:r>
              <a:rPr lang="en-GB" sz="3200" dirty="0" smtClean="0"/>
              <a:t>Strategic Labour Market Intelligence - 2015</a:t>
            </a:r>
            <a:endParaRPr lang="en-GB" sz="3200" dirty="0"/>
          </a:p>
        </p:txBody>
      </p:sp>
    </p:spTree>
    <p:extLst>
      <p:ext uri="{BB962C8B-B14F-4D97-AF65-F5344CB8AC3E}">
        <p14:creationId xmlns:p14="http://schemas.microsoft.com/office/powerpoint/2010/main" val="661071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These implications are already evident across the key occupations</a:t>
            </a:r>
            <a:endParaRPr lang="en-GB" sz="3600"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smtClean="0"/>
              <a:t>New </a:t>
            </a:r>
            <a:r>
              <a:rPr lang="en-GB" b="1" dirty="0" smtClean="0"/>
              <a:t>intermediary roles</a:t>
            </a:r>
            <a:r>
              <a:rPr lang="en-GB" dirty="0" smtClean="0"/>
              <a:t>, related to current more traditional occupations (e.g. physician assistants)</a:t>
            </a:r>
          </a:p>
          <a:p>
            <a:pPr marL="342900" indent="-342900">
              <a:buFont typeface="Arial" panose="020B0604020202020204" pitchFamily="34" charset="0"/>
              <a:buChar char="•"/>
            </a:pPr>
            <a:r>
              <a:rPr lang="en-GB" dirty="0" smtClean="0"/>
              <a:t>An amplification of the existing challenge of workforce planning following the increasing </a:t>
            </a:r>
            <a:r>
              <a:rPr lang="en-GB" b="1" dirty="0" smtClean="0"/>
              <a:t>fragmentation of the employer base</a:t>
            </a:r>
            <a:endParaRPr lang="en-GB" dirty="0"/>
          </a:p>
          <a:p>
            <a:pPr marL="342900" indent="-342900">
              <a:buFont typeface="Arial" panose="020B0604020202020204" pitchFamily="34" charset="0"/>
              <a:buChar char="•"/>
            </a:pPr>
            <a:r>
              <a:rPr lang="en-GB" b="1" dirty="0" smtClean="0"/>
              <a:t>Greater specialisation / fragmentation </a:t>
            </a:r>
            <a:r>
              <a:rPr lang="en-GB" dirty="0" smtClean="0"/>
              <a:t>of occupations (such as nursing auxiliaries) – regulation may follow</a:t>
            </a:r>
          </a:p>
          <a:p>
            <a:pPr marL="342900" indent="-342900">
              <a:buFont typeface="Arial" panose="020B0604020202020204" pitchFamily="34" charset="0"/>
              <a:buChar char="•"/>
            </a:pPr>
            <a:r>
              <a:rPr lang="en-GB" dirty="0" smtClean="0"/>
              <a:t>Existing occupations may </a:t>
            </a:r>
            <a:r>
              <a:rPr lang="en-GB" b="1" dirty="0" smtClean="0"/>
              <a:t>expand to take on new responsibilities</a:t>
            </a:r>
            <a:r>
              <a:rPr lang="en-GB" dirty="0" smtClean="0"/>
              <a:t>, such as physiotherapists in a public health role, and care home managers overseeing integrated health and social care facilities </a:t>
            </a:r>
          </a:p>
          <a:p>
            <a:pPr marL="342900" indent="-342900">
              <a:buFont typeface="Arial" panose="020B0604020202020204" pitchFamily="34" charset="0"/>
              <a:buChar char="•"/>
            </a:pPr>
            <a:r>
              <a:rPr lang="en-GB" dirty="0" smtClean="0"/>
              <a:t>Occupations will take on more of an</a:t>
            </a:r>
            <a:r>
              <a:rPr lang="en-GB" b="1" dirty="0" smtClean="0"/>
              <a:t> ‘enabling’ role</a:t>
            </a:r>
            <a:r>
              <a:rPr lang="en-GB" dirty="0" smtClean="0"/>
              <a:t>, supporting people to live independently. </a:t>
            </a:r>
            <a:endParaRPr lang="en-GB" dirty="0"/>
          </a:p>
        </p:txBody>
      </p:sp>
      <p:pic>
        <p:nvPicPr>
          <p:cNvPr id="6" name="Picture Placeholder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4593" r="24593"/>
          <a:stretch>
            <a:fillRect/>
          </a:stretch>
        </p:blipFill>
        <p:spPr>
          <a:xfrm>
            <a:off x="334433" y="1507694"/>
            <a:ext cx="3073400" cy="4032250"/>
          </a:xfrm>
        </p:spPr>
      </p:pic>
    </p:spTree>
    <p:extLst>
      <p:ext uri="{BB962C8B-B14F-4D97-AF65-F5344CB8AC3E}">
        <p14:creationId xmlns:p14="http://schemas.microsoft.com/office/powerpoint/2010/main" val="1682507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56365"/>
            <a:ext cx="11521280" cy="1080120"/>
          </a:xfrm>
        </p:spPr>
        <p:txBody>
          <a:bodyPr>
            <a:noAutofit/>
          </a:bodyPr>
          <a:lstStyle/>
          <a:p>
            <a:r>
              <a:rPr lang="en-GB" sz="2800" dirty="0" smtClean="0"/>
              <a:t>In the context of these current and future challenges, occupational and professional standards have a role to play </a:t>
            </a:r>
            <a:endParaRPr lang="en-GB" sz="2800" dirty="0"/>
          </a:p>
        </p:txBody>
      </p:sp>
      <p:grpSp>
        <p:nvGrpSpPr>
          <p:cNvPr id="3" name="Group 2"/>
          <p:cNvGrpSpPr/>
          <p:nvPr/>
        </p:nvGrpSpPr>
        <p:grpSpPr>
          <a:xfrm>
            <a:off x="334566" y="2038458"/>
            <a:ext cx="11522074" cy="3962440"/>
            <a:chOff x="334963" y="1342998"/>
            <a:chExt cx="11522074" cy="3962440"/>
          </a:xfrm>
        </p:grpSpPr>
        <p:sp>
          <p:nvSpPr>
            <p:cNvPr id="5" name="Freeform 4"/>
            <p:cNvSpPr/>
            <p:nvPr/>
          </p:nvSpPr>
          <p:spPr>
            <a:xfrm>
              <a:off x="4943792" y="1342998"/>
              <a:ext cx="6913245" cy="1238262"/>
            </a:xfrm>
            <a:custGeom>
              <a:avLst/>
              <a:gdLst>
                <a:gd name="connsiteX0" fmla="*/ 0 w 6913245"/>
                <a:gd name="connsiteY0" fmla="*/ 154783 h 1238262"/>
                <a:gd name="connsiteX1" fmla="*/ 6294114 w 6913245"/>
                <a:gd name="connsiteY1" fmla="*/ 154783 h 1238262"/>
                <a:gd name="connsiteX2" fmla="*/ 6294114 w 6913245"/>
                <a:gd name="connsiteY2" fmla="*/ 0 h 1238262"/>
                <a:gd name="connsiteX3" fmla="*/ 6913245 w 6913245"/>
                <a:gd name="connsiteY3" fmla="*/ 619131 h 1238262"/>
                <a:gd name="connsiteX4" fmla="*/ 6294114 w 6913245"/>
                <a:gd name="connsiteY4" fmla="*/ 1238262 h 1238262"/>
                <a:gd name="connsiteX5" fmla="*/ 6294114 w 6913245"/>
                <a:gd name="connsiteY5" fmla="*/ 1083479 h 1238262"/>
                <a:gd name="connsiteX6" fmla="*/ 0 w 6913245"/>
                <a:gd name="connsiteY6" fmla="*/ 1083479 h 1238262"/>
                <a:gd name="connsiteX7" fmla="*/ 0 w 6913245"/>
                <a:gd name="connsiteY7" fmla="*/ 154783 h 12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245" h="1238262">
                  <a:moveTo>
                    <a:pt x="0" y="154783"/>
                  </a:moveTo>
                  <a:lnTo>
                    <a:pt x="6294114" y="154783"/>
                  </a:lnTo>
                  <a:lnTo>
                    <a:pt x="6294114" y="0"/>
                  </a:lnTo>
                  <a:lnTo>
                    <a:pt x="6913245" y="619131"/>
                  </a:lnTo>
                  <a:lnTo>
                    <a:pt x="6294114" y="1238262"/>
                  </a:lnTo>
                  <a:lnTo>
                    <a:pt x="6294114" y="1083479"/>
                  </a:lnTo>
                  <a:lnTo>
                    <a:pt x="0" y="1083479"/>
                  </a:lnTo>
                  <a:lnTo>
                    <a:pt x="0" y="15478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55" tIns="163038" rIns="472603" bIns="163038" numCol="1" spcCol="1270" anchor="t" anchorCtr="0">
              <a:noAutofit/>
            </a:bodyPr>
            <a:lstStyle/>
            <a:p>
              <a:pPr marL="114300" lvl="1" indent="-114300" algn="l" defTabSz="577850">
                <a:lnSpc>
                  <a:spcPct val="90000"/>
                </a:lnSpc>
                <a:spcBef>
                  <a:spcPct val="0"/>
                </a:spcBef>
                <a:spcAft>
                  <a:spcPct val="15000"/>
                </a:spcAft>
                <a:buChar char="••"/>
              </a:pPr>
              <a:r>
                <a:rPr lang="en-GB" sz="1400" kern="1200" dirty="0" smtClean="0"/>
                <a:t>Over half (55 per cent) of health and social care employers have some awareness of NOS</a:t>
              </a:r>
              <a:endParaRPr lang="en-GB" sz="1400" kern="1200" dirty="0"/>
            </a:p>
            <a:p>
              <a:pPr marL="114300" lvl="1" indent="-114300" algn="l" defTabSz="577850">
                <a:lnSpc>
                  <a:spcPct val="90000"/>
                </a:lnSpc>
                <a:spcBef>
                  <a:spcPct val="0"/>
                </a:spcBef>
                <a:spcAft>
                  <a:spcPct val="15000"/>
                </a:spcAft>
                <a:buChar char="••"/>
              </a:pPr>
              <a:r>
                <a:rPr lang="en-GB" sz="1400" kern="1200" dirty="0" smtClean="0"/>
                <a:t>This compares favourably to 40 per cent of employers across the entire economy.</a:t>
              </a:r>
              <a:endParaRPr lang="en-GB" sz="1400" kern="1200" dirty="0"/>
            </a:p>
          </p:txBody>
        </p:sp>
        <p:sp>
          <p:nvSpPr>
            <p:cNvPr id="6" name="Freeform 5"/>
            <p:cNvSpPr/>
            <p:nvPr/>
          </p:nvSpPr>
          <p:spPr>
            <a:xfrm>
              <a:off x="334963" y="1342998"/>
              <a:ext cx="4608830" cy="1238262"/>
            </a:xfrm>
            <a:custGeom>
              <a:avLst/>
              <a:gdLst>
                <a:gd name="connsiteX0" fmla="*/ 0 w 4608830"/>
                <a:gd name="connsiteY0" fmla="*/ 206381 h 1238262"/>
                <a:gd name="connsiteX1" fmla="*/ 206381 w 4608830"/>
                <a:gd name="connsiteY1" fmla="*/ 0 h 1238262"/>
                <a:gd name="connsiteX2" fmla="*/ 4402449 w 4608830"/>
                <a:gd name="connsiteY2" fmla="*/ 0 h 1238262"/>
                <a:gd name="connsiteX3" fmla="*/ 4608830 w 4608830"/>
                <a:gd name="connsiteY3" fmla="*/ 206381 h 1238262"/>
                <a:gd name="connsiteX4" fmla="*/ 4608830 w 4608830"/>
                <a:gd name="connsiteY4" fmla="*/ 1031881 h 1238262"/>
                <a:gd name="connsiteX5" fmla="*/ 4402449 w 4608830"/>
                <a:gd name="connsiteY5" fmla="*/ 1238262 h 1238262"/>
                <a:gd name="connsiteX6" fmla="*/ 206381 w 4608830"/>
                <a:gd name="connsiteY6" fmla="*/ 1238262 h 1238262"/>
                <a:gd name="connsiteX7" fmla="*/ 0 w 4608830"/>
                <a:gd name="connsiteY7" fmla="*/ 1031881 h 1238262"/>
                <a:gd name="connsiteX8" fmla="*/ 0 w 4608830"/>
                <a:gd name="connsiteY8" fmla="*/ 206381 h 12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830" h="1238262">
                  <a:moveTo>
                    <a:pt x="0" y="206381"/>
                  </a:moveTo>
                  <a:cubicBezTo>
                    <a:pt x="0" y="92400"/>
                    <a:pt x="92400" y="0"/>
                    <a:pt x="206381" y="0"/>
                  </a:cubicBezTo>
                  <a:lnTo>
                    <a:pt x="4402449" y="0"/>
                  </a:lnTo>
                  <a:cubicBezTo>
                    <a:pt x="4516430" y="0"/>
                    <a:pt x="4608830" y="92400"/>
                    <a:pt x="4608830" y="206381"/>
                  </a:cubicBezTo>
                  <a:lnTo>
                    <a:pt x="4608830" y="1031881"/>
                  </a:lnTo>
                  <a:cubicBezTo>
                    <a:pt x="4608830" y="1145862"/>
                    <a:pt x="4516430" y="1238262"/>
                    <a:pt x="4402449" y="1238262"/>
                  </a:cubicBezTo>
                  <a:lnTo>
                    <a:pt x="206381" y="1238262"/>
                  </a:lnTo>
                  <a:cubicBezTo>
                    <a:pt x="92400" y="1238262"/>
                    <a:pt x="0" y="1145862"/>
                    <a:pt x="0" y="1031881"/>
                  </a:cubicBezTo>
                  <a:lnTo>
                    <a:pt x="0" y="206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647" tIns="98547" rIns="136647" bIns="98547" numCol="1" spcCol="1270" anchor="ctr" anchorCtr="0">
              <a:noAutofit/>
            </a:bodyPr>
            <a:lstStyle/>
            <a:p>
              <a:pPr lvl="0" algn="ctr" defTabSz="889000">
                <a:lnSpc>
                  <a:spcPct val="90000"/>
                </a:lnSpc>
                <a:spcBef>
                  <a:spcPct val="0"/>
                </a:spcBef>
                <a:spcAft>
                  <a:spcPct val="35000"/>
                </a:spcAft>
              </a:pPr>
              <a:r>
                <a:rPr lang="en-GB" sz="2000" kern="1200" dirty="0" smtClean="0"/>
                <a:t>NOS are relatively well known in the sector</a:t>
              </a:r>
              <a:endParaRPr lang="en-GB" sz="2000" kern="1200" dirty="0"/>
            </a:p>
          </p:txBody>
        </p:sp>
        <p:sp>
          <p:nvSpPr>
            <p:cNvPr id="7" name="Freeform 6"/>
            <p:cNvSpPr/>
            <p:nvPr/>
          </p:nvSpPr>
          <p:spPr>
            <a:xfrm>
              <a:off x="4943792" y="2705087"/>
              <a:ext cx="6913245" cy="1238262"/>
            </a:xfrm>
            <a:custGeom>
              <a:avLst/>
              <a:gdLst>
                <a:gd name="connsiteX0" fmla="*/ 0 w 6913245"/>
                <a:gd name="connsiteY0" fmla="*/ 154783 h 1238262"/>
                <a:gd name="connsiteX1" fmla="*/ 6294114 w 6913245"/>
                <a:gd name="connsiteY1" fmla="*/ 154783 h 1238262"/>
                <a:gd name="connsiteX2" fmla="*/ 6294114 w 6913245"/>
                <a:gd name="connsiteY2" fmla="*/ 0 h 1238262"/>
                <a:gd name="connsiteX3" fmla="*/ 6913245 w 6913245"/>
                <a:gd name="connsiteY3" fmla="*/ 619131 h 1238262"/>
                <a:gd name="connsiteX4" fmla="*/ 6294114 w 6913245"/>
                <a:gd name="connsiteY4" fmla="*/ 1238262 h 1238262"/>
                <a:gd name="connsiteX5" fmla="*/ 6294114 w 6913245"/>
                <a:gd name="connsiteY5" fmla="*/ 1083479 h 1238262"/>
                <a:gd name="connsiteX6" fmla="*/ 0 w 6913245"/>
                <a:gd name="connsiteY6" fmla="*/ 1083479 h 1238262"/>
                <a:gd name="connsiteX7" fmla="*/ 0 w 6913245"/>
                <a:gd name="connsiteY7" fmla="*/ 154783 h 12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245" h="1238262">
                  <a:moveTo>
                    <a:pt x="0" y="154783"/>
                  </a:moveTo>
                  <a:lnTo>
                    <a:pt x="6294114" y="154783"/>
                  </a:lnTo>
                  <a:lnTo>
                    <a:pt x="6294114" y="0"/>
                  </a:lnTo>
                  <a:lnTo>
                    <a:pt x="6913245" y="619131"/>
                  </a:lnTo>
                  <a:lnTo>
                    <a:pt x="6294114" y="1238262"/>
                  </a:lnTo>
                  <a:lnTo>
                    <a:pt x="6294114" y="1083479"/>
                  </a:lnTo>
                  <a:lnTo>
                    <a:pt x="0" y="1083479"/>
                  </a:lnTo>
                  <a:lnTo>
                    <a:pt x="0" y="15478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55" tIns="163038" rIns="472603" bIns="163038" numCol="1" spcCol="1270" anchor="t" anchorCtr="0">
              <a:noAutofit/>
            </a:bodyPr>
            <a:lstStyle/>
            <a:p>
              <a:pPr marL="114300" lvl="1" indent="-114300" algn="l" defTabSz="577850">
                <a:lnSpc>
                  <a:spcPct val="90000"/>
                </a:lnSpc>
                <a:spcBef>
                  <a:spcPct val="0"/>
                </a:spcBef>
                <a:spcAft>
                  <a:spcPct val="15000"/>
                </a:spcAft>
                <a:buChar char="••"/>
              </a:pPr>
              <a:r>
                <a:rPr lang="en-GB" sz="1400" kern="1200" dirty="0" smtClean="0"/>
                <a:t>“</a:t>
              </a:r>
              <a:r>
                <a:rPr lang="en-GB" sz="1400" i="1" kern="1200" dirty="0" smtClean="0"/>
                <a:t>They can be used to turn into an educational currency</a:t>
              </a:r>
              <a:r>
                <a:rPr lang="en-GB" sz="1400" kern="1200" dirty="0" smtClean="0"/>
                <a:t>”</a:t>
              </a:r>
              <a:endParaRPr lang="en-GB" sz="1400" kern="1200" dirty="0"/>
            </a:p>
            <a:p>
              <a:pPr marL="114300" lvl="1" indent="-114300" algn="l" defTabSz="577850">
                <a:lnSpc>
                  <a:spcPct val="90000"/>
                </a:lnSpc>
                <a:spcBef>
                  <a:spcPct val="0"/>
                </a:spcBef>
                <a:spcAft>
                  <a:spcPct val="15000"/>
                </a:spcAft>
                <a:buChar char="••"/>
              </a:pPr>
              <a:r>
                <a:rPr lang="en-GB" sz="1400" i="1" kern="1200" dirty="0" smtClean="0"/>
                <a:t>“We need some sort of basis and Skills for Care, Skills for Health and NOS are as good as anyone [for this]”.</a:t>
              </a:r>
              <a:endParaRPr lang="en-GB" sz="1400" i="1" kern="1200" dirty="0"/>
            </a:p>
          </p:txBody>
        </p:sp>
        <p:sp>
          <p:nvSpPr>
            <p:cNvPr id="8" name="Freeform 7"/>
            <p:cNvSpPr/>
            <p:nvPr/>
          </p:nvSpPr>
          <p:spPr>
            <a:xfrm>
              <a:off x="334963" y="2705087"/>
              <a:ext cx="4608830" cy="1238262"/>
            </a:xfrm>
            <a:custGeom>
              <a:avLst/>
              <a:gdLst>
                <a:gd name="connsiteX0" fmla="*/ 0 w 4608830"/>
                <a:gd name="connsiteY0" fmla="*/ 206381 h 1238262"/>
                <a:gd name="connsiteX1" fmla="*/ 206381 w 4608830"/>
                <a:gd name="connsiteY1" fmla="*/ 0 h 1238262"/>
                <a:gd name="connsiteX2" fmla="*/ 4402449 w 4608830"/>
                <a:gd name="connsiteY2" fmla="*/ 0 h 1238262"/>
                <a:gd name="connsiteX3" fmla="*/ 4608830 w 4608830"/>
                <a:gd name="connsiteY3" fmla="*/ 206381 h 1238262"/>
                <a:gd name="connsiteX4" fmla="*/ 4608830 w 4608830"/>
                <a:gd name="connsiteY4" fmla="*/ 1031881 h 1238262"/>
                <a:gd name="connsiteX5" fmla="*/ 4402449 w 4608830"/>
                <a:gd name="connsiteY5" fmla="*/ 1238262 h 1238262"/>
                <a:gd name="connsiteX6" fmla="*/ 206381 w 4608830"/>
                <a:gd name="connsiteY6" fmla="*/ 1238262 h 1238262"/>
                <a:gd name="connsiteX7" fmla="*/ 0 w 4608830"/>
                <a:gd name="connsiteY7" fmla="*/ 1031881 h 1238262"/>
                <a:gd name="connsiteX8" fmla="*/ 0 w 4608830"/>
                <a:gd name="connsiteY8" fmla="*/ 206381 h 12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830" h="1238262">
                  <a:moveTo>
                    <a:pt x="0" y="206381"/>
                  </a:moveTo>
                  <a:cubicBezTo>
                    <a:pt x="0" y="92400"/>
                    <a:pt x="92400" y="0"/>
                    <a:pt x="206381" y="0"/>
                  </a:cubicBezTo>
                  <a:lnTo>
                    <a:pt x="4402449" y="0"/>
                  </a:lnTo>
                  <a:cubicBezTo>
                    <a:pt x="4516430" y="0"/>
                    <a:pt x="4608830" y="92400"/>
                    <a:pt x="4608830" y="206381"/>
                  </a:cubicBezTo>
                  <a:lnTo>
                    <a:pt x="4608830" y="1031881"/>
                  </a:lnTo>
                  <a:cubicBezTo>
                    <a:pt x="4608830" y="1145862"/>
                    <a:pt x="4516430" y="1238262"/>
                    <a:pt x="4402449" y="1238262"/>
                  </a:cubicBezTo>
                  <a:lnTo>
                    <a:pt x="206381" y="1238262"/>
                  </a:lnTo>
                  <a:cubicBezTo>
                    <a:pt x="92400" y="1238262"/>
                    <a:pt x="0" y="1145862"/>
                    <a:pt x="0" y="1031881"/>
                  </a:cubicBezTo>
                  <a:lnTo>
                    <a:pt x="0" y="206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267" tIns="102357" rIns="144267" bIns="102357" numCol="1" spcCol="1270" anchor="ctr" anchorCtr="0">
              <a:noAutofit/>
            </a:bodyPr>
            <a:lstStyle/>
            <a:p>
              <a:pPr lvl="0" algn="ctr" defTabSz="977900">
                <a:lnSpc>
                  <a:spcPct val="90000"/>
                </a:lnSpc>
                <a:spcBef>
                  <a:spcPct val="0"/>
                </a:spcBef>
                <a:spcAft>
                  <a:spcPct val="35000"/>
                </a:spcAft>
              </a:pPr>
              <a:r>
                <a:rPr lang="en-GB" sz="2200" kern="1200" dirty="0" smtClean="0"/>
                <a:t>They are seen as informing training</a:t>
              </a:r>
              <a:endParaRPr lang="en-GB" sz="2200" kern="1200" dirty="0"/>
            </a:p>
          </p:txBody>
        </p:sp>
        <p:sp>
          <p:nvSpPr>
            <p:cNvPr id="9" name="Freeform 8"/>
            <p:cNvSpPr/>
            <p:nvPr/>
          </p:nvSpPr>
          <p:spPr>
            <a:xfrm>
              <a:off x="4943792" y="4067176"/>
              <a:ext cx="6913245" cy="1238262"/>
            </a:xfrm>
            <a:custGeom>
              <a:avLst/>
              <a:gdLst>
                <a:gd name="connsiteX0" fmla="*/ 0 w 6913245"/>
                <a:gd name="connsiteY0" fmla="*/ 154783 h 1238262"/>
                <a:gd name="connsiteX1" fmla="*/ 6294114 w 6913245"/>
                <a:gd name="connsiteY1" fmla="*/ 154783 h 1238262"/>
                <a:gd name="connsiteX2" fmla="*/ 6294114 w 6913245"/>
                <a:gd name="connsiteY2" fmla="*/ 0 h 1238262"/>
                <a:gd name="connsiteX3" fmla="*/ 6913245 w 6913245"/>
                <a:gd name="connsiteY3" fmla="*/ 619131 h 1238262"/>
                <a:gd name="connsiteX4" fmla="*/ 6294114 w 6913245"/>
                <a:gd name="connsiteY4" fmla="*/ 1238262 h 1238262"/>
                <a:gd name="connsiteX5" fmla="*/ 6294114 w 6913245"/>
                <a:gd name="connsiteY5" fmla="*/ 1083479 h 1238262"/>
                <a:gd name="connsiteX6" fmla="*/ 0 w 6913245"/>
                <a:gd name="connsiteY6" fmla="*/ 1083479 h 1238262"/>
                <a:gd name="connsiteX7" fmla="*/ 0 w 6913245"/>
                <a:gd name="connsiteY7" fmla="*/ 154783 h 12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245" h="1238262">
                  <a:moveTo>
                    <a:pt x="0" y="154783"/>
                  </a:moveTo>
                  <a:lnTo>
                    <a:pt x="6294114" y="154783"/>
                  </a:lnTo>
                  <a:lnTo>
                    <a:pt x="6294114" y="0"/>
                  </a:lnTo>
                  <a:lnTo>
                    <a:pt x="6913245" y="619131"/>
                  </a:lnTo>
                  <a:lnTo>
                    <a:pt x="6294114" y="1238262"/>
                  </a:lnTo>
                  <a:lnTo>
                    <a:pt x="6294114" y="1083479"/>
                  </a:lnTo>
                  <a:lnTo>
                    <a:pt x="0" y="1083479"/>
                  </a:lnTo>
                  <a:lnTo>
                    <a:pt x="0" y="15478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55" tIns="163038" rIns="472603" bIns="163038" numCol="1" spcCol="1270" anchor="t" anchorCtr="0">
              <a:noAutofit/>
            </a:bodyPr>
            <a:lstStyle/>
            <a:p>
              <a:pPr marL="114300" lvl="1" indent="-114300" algn="l" defTabSz="577850">
                <a:lnSpc>
                  <a:spcPct val="90000"/>
                </a:lnSpc>
                <a:spcBef>
                  <a:spcPct val="0"/>
                </a:spcBef>
                <a:spcAft>
                  <a:spcPct val="15000"/>
                </a:spcAft>
                <a:buChar char="••"/>
              </a:pPr>
              <a:r>
                <a:rPr lang="en-GB" sz="1400" kern="1200" dirty="0" smtClean="0"/>
                <a:t>They set “</a:t>
              </a:r>
              <a:r>
                <a:rPr lang="en-GB" sz="1400" i="1" kern="1200" dirty="0" smtClean="0"/>
                <a:t>the minimum baseline for the professions</a:t>
              </a:r>
              <a:r>
                <a:rPr lang="en-GB" sz="1400" kern="1200" dirty="0" smtClean="0"/>
                <a:t>”</a:t>
              </a:r>
              <a:endParaRPr lang="en-GB" sz="1400" kern="1200" dirty="0"/>
            </a:p>
            <a:p>
              <a:pPr marL="114300" lvl="1" indent="-114300" algn="l" defTabSz="577850">
                <a:lnSpc>
                  <a:spcPct val="90000"/>
                </a:lnSpc>
                <a:spcBef>
                  <a:spcPct val="0"/>
                </a:spcBef>
                <a:spcAft>
                  <a:spcPct val="15000"/>
                </a:spcAft>
                <a:buChar char="••"/>
              </a:pPr>
              <a:r>
                <a:rPr lang="en-GB" sz="1400" kern="1200" dirty="0" smtClean="0"/>
                <a:t>The Royal Colleges / chartered societies / professional associations’ standards tend to be more “</a:t>
              </a:r>
              <a:r>
                <a:rPr lang="en-GB" sz="1400" i="1" kern="1200" dirty="0" smtClean="0"/>
                <a:t>aspirational</a:t>
              </a:r>
              <a:r>
                <a:rPr lang="en-GB" sz="1400" kern="1200" dirty="0" smtClean="0"/>
                <a:t>”. </a:t>
              </a:r>
              <a:endParaRPr lang="en-GB" sz="1400" kern="1200" dirty="0"/>
            </a:p>
          </p:txBody>
        </p:sp>
        <p:sp>
          <p:nvSpPr>
            <p:cNvPr id="10" name="Freeform 9"/>
            <p:cNvSpPr/>
            <p:nvPr/>
          </p:nvSpPr>
          <p:spPr>
            <a:xfrm>
              <a:off x="334963" y="4067176"/>
              <a:ext cx="4608830" cy="1238262"/>
            </a:xfrm>
            <a:custGeom>
              <a:avLst/>
              <a:gdLst>
                <a:gd name="connsiteX0" fmla="*/ 0 w 4608830"/>
                <a:gd name="connsiteY0" fmla="*/ 206381 h 1238262"/>
                <a:gd name="connsiteX1" fmla="*/ 206381 w 4608830"/>
                <a:gd name="connsiteY1" fmla="*/ 0 h 1238262"/>
                <a:gd name="connsiteX2" fmla="*/ 4402449 w 4608830"/>
                <a:gd name="connsiteY2" fmla="*/ 0 h 1238262"/>
                <a:gd name="connsiteX3" fmla="*/ 4608830 w 4608830"/>
                <a:gd name="connsiteY3" fmla="*/ 206381 h 1238262"/>
                <a:gd name="connsiteX4" fmla="*/ 4608830 w 4608830"/>
                <a:gd name="connsiteY4" fmla="*/ 1031881 h 1238262"/>
                <a:gd name="connsiteX5" fmla="*/ 4402449 w 4608830"/>
                <a:gd name="connsiteY5" fmla="*/ 1238262 h 1238262"/>
                <a:gd name="connsiteX6" fmla="*/ 206381 w 4608830"/>
                <a:gd name="connsiteY6" fmla="*/ 1238262 h 1238262"/>
                <a:gd name="connsiteX7" fmla="*/ 0 w 4608830"/>
                <a:gd name="connsiteY7" fmla="*/ 1031881 h 1238262"/>
                <a:gd name="connsiteX8" fmla="*/ 0 w 4608830"/>
                <a:gd name="connsiteY8" fmla="*/ 206381 h 12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830" h="1238262">
                  <a:moveTo>
                    <a:pt x="0" y="206381"/>
                  </a:moveTo>
                  <a:cubicBezTo>
                    <a:pt x="0" y="92400"/>
                    <a:pt x="92400" y="0"/>
                    <a:pt x="206381" y="0"/>
                  </a:cubicBezTo>
                  <a:lnTo>
                    <a:pt x="4402449" y="0"/>
                  </a:lnTo>
                  <a:cubicBezTo>
                    <a:pt x="4516430" y="0"/>
                    <a:pt x="4608830" y="92400"/>
                    <a:pt x="4608830" y="206381"/>
                  </a:cubicBezTo>
                  <a:lnTo>
                    <a:pt x="4608830" y="1031881"/>
                  </a:lnTo>
                  <a:cubicBezTo>
                    <a:pt x="4608830" y="1145862"/>
                    <a:pt x="4516430" y="1238262"/>
                    <a:pt x="4402449" y="1238262"/>
                  </a:cubicBezTo>
                  <a:lnTo>
                    <a:pt x="206381" y="1238262"/>
                  </a:lnTo>
                  <a:cubicBezTo>
                    <a:pt x="92400" y="1238262"/>
                    <a:pt x="0" y="1145862"/>
                    <a:pt x="0" y="1031881"/>
                  </a:cubicBezTo>
                  <a:lnTo>
                    <a:pt x="0" y="2063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647" tIns="98547" rIns="136647" bIns="98547"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t>Professional and service regulatory standards are important too</a:t>
              </a:r>
              <a:endParaRPr lang="en-GB" sz="2000" kern="1200" dirty="0"/>
            </a:p>
          </p:txBody>
        </p:sp>
      </p:grpSp>
    </p:spTree>
    <p:extLst>
      <p:ext uri="{BB962C8B-B14F-4D97-AF65-F5344CB8AC3E}">
        <p14:creationId xmlns:p14="http://schemas.microsoft.com/office/powerpoint/2010/main" val="46530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sector could take a number of steps to address current and future challenges</a:t>
            </a:r>
            <a:endParaRPr lang="en-GB" dirty="0"/>
          </a:p>
        </p:txBody>
      </p:sp>
      <p:sp>
        <p:nvSpPr>
          <p:cNvPr id="5" name="Freeform 4"/>
          <p:cNvSpPr/>
          <p:nvPr/>
        </p:nvSpPr>
        <p:spPr>
          <a:xfrm>
            <a:off x="334963" y="1679661"/>
            <a:ext cx="11522075" cy="4888563"/>
          </a:xfrm>
          <a:custGeom>
            <a:avLst/>
            <a:gdLst>
              <a:gd name="connsiteX0" fmla="*/ 0 w 11522075"/>
              <a:gd name="connsiteY0" fmla="*/ 0 h 2094750"/>
              <a:gd name="connsiteX1" fmla="*/ 11522075 w 11522075"/>
              <a:gd name="connsiteY1" fmla="*/ 0 h 2094750"/>
              <a:gd name="connsiteX2" fmla="*/ 11522075 w 11522075"/>
              <a:gd name="connsiteY2" fmla="*/ 2094750 h 2094750"/>
              <a:gd name="connsiteX3" fmla="*/ 0 w 11522075"/>
              <a:gd name="connsiteY3" fmla="*/ 2094750 h 2094750"/>
              <a:gd name="connsiteX4" fmla="*/ 0 w 11522075"/>
              <a:gd name="connsiteY4" fmla="*/ 0 h 209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2075" h="2094750">
                <a:moveTo>
                  <a:pt x="0" y="0"/>
                </a:moveTo>
                <a:lnTo>
                  <a:pt x="11522075" y="0"/>
                </a:lnTo>
                <a:lnTo>
                  <a:pt x="11522075" y="2094750"/>
                </a:lnTo>
                <a:lnTo>
                  <a:pt x="0" y="20947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4241" tIns="395732" rIns="894241" bIns="135128" numCol="1" spcCol="1270" anchor="t" anchorCtr="0">
            <a:noAutofit/>
          </a:bodyPr>
          <a:lstStyle/>
          <a:p>
            <a:pPr marL="171450" lvl="1" indent="-171450" defTabSz="844550">
              <a:lnSpc>
                <a:spcPct val="90000"/>
              </a:lnSpc>
              <a:spcBef>
                <a:spcPct val="0"/>
              </a:spcBef>
              <a:spcAft>
                <a:spcPct val="15000"/>
              </a:spcAft>
              <a:buFontTx/>
              <a:buChar char="••"/>
            </a:pPr>
            <a:r>
              <a:rPr lang="en-GB" sz="2000" dirty="0" smtClean="0"/>
              <a:t>Design </a:t>
            </a:r>
            <a:r>
              <a:rPr lang="en-GB" sz="2000" dirty="0"/>
              <a:t>dual route training opportunities and qualifications for new entrants to the sector, which would allow staff to pursue a health or social care career </a:t>
            </a:r>
            <a:r>
              <a:rPr lang="en-GB" sz="2000" dirty="0" smtClean="0"/>
              <a:t>path</a:t>
            </a:r>
          </a:p>
          <a:p>
            <a:pPr marL="0" lvl="1" defTabSz="844550">
              <a:lnSpc>
                <a:spcPct val="90000"/>
              </a:lnSpc>
              <a:spcBef>
                <a:spcPct val="0"/>
              </a:spcBef>
              <a:spcAft>
                <a:spcPct val="15000"/>
              </a:spcAft>
            </a:pPr>
            <a:endParaRPr lang="en-GB" sz="2000" dirty="0" smtClean="0"/>
          </a:p>
          <a:p>
            <a:pPr marL="171450" lvl="1" indent="-171450" defTabSz="844550">
              <a:lnSpc>
                <a:spcPct val="90000"/>
              </a:lnSpc>
              <a:spcBef>
                <a:spcPct val="0"/>
              </a:spcBef>
              <a:spcAft>
                <a:spcPct val="15000"/>
              </a:spcAft>
              <a:buFontTx/>
              <a:buChar char="••"/>
            </a:pPr>
            <a:r>
              <a:rPr lang="en-GB" sz="2000" dirty="0" smtClean="0"/>
              <a:t>Capitalise on opportunities to share learning </a:t>
            </a:r>
            <a:r>
              <a:rPr lang="en-GB" sz="2000" dirty="0"/>
              <a:t>on recruitment and workforce planning to aid the delivery of personalised and integrated care</a:t>
            </a:r>
          </a:p>
          <a:p>
            <a:pPr marL="171450" lvl="1" indent="-171450" defTabSz="844550">
              <a:lnSpc>
                <a:spcPct val="90000"/>
              </a:lnSpc>
              <a:spcBef>
                <a:spcPct val="0"/>
              </a:spcBef>
              <a:spcAft>
                <a:spcPct val="15000"/>
              </a:spcAft>
              <a:buFontTx/>
              <a:buChar char="••"/>
            </a:pPr>
            <a:r>
              <a:rPr lang="en-GB" sz="2000" dirty="0" smtClean="0"/>
              <a:t>Undertake </a:t>
            </a:r>
            <a:r>
              <a:rPr lang="en-GB" sz="2000" dirty="0"/>
              <a:t>exploratory scenario planning to examine the future shape of health and social care support </a:t>
            </a:r>
            <a:r>
              <a:rPr lang="en-GB" sz="2000" dirty="0" smtClean="0"/>
              <a:t>jobs</a:t>
            </a:r>
          </a:p>
          <a:p>
            <a:pPr marL="171450" lvl="1" indent="-171450" defTabSz="844550">
              <a:lnSpc>
                <a:spcPct val="90000"/>
              </a:lnSpc>
              <a:spcBef>
                <a:spcPct val="0"/>
              </a:spcBef>
              <a:spcAft>
                <a:spcPct val="15000"/>
              </a:spcAft>
              <a:buFontTx/>
              <a:buChar char="••"/>
            </a:pPr>
            <a:endParaRPr lang="en-GB" sz="2000" dirty="0" smtClean="0"/>
          </a:p>
          <a:p>
            <a:pPr marL="171450" lvl="1" indent="-171450" defTabSz="844550">
              <a:lnSpc>
                <a:spcPct val="90000"/>
              </a:lnSpc>
              <a:spcBef>
                <a:spcPct val="0"/>
              </a:spcBef>
              <a:spcAft>
                <a:spcPct val="15000"/>
              </a:spcAft>
              <a:buFontTx/>
              <a:buChar char="••"/>
            </a:pPr>
            <a:r>
              <a:rPr lang="en-GB" sz="2000" dirty="0" smtClean="0"/>
              <a:t>Share learning </a:t>
            </a:r>
            <a:r>
              <a:rPr lang="en-GB" sz="2000" dirty="0"/>
              <a:t>on how to engage lower skilled workers in workplace </a:t>
            </a:r>
            <a:r>
              <a:rPr lang="en-GB" sz="2000" dirty="0" smtClean="0"/>
              <a:t>learning</a:t>
            </a:r>
            <a:endParaRPr lang="en-GB" sz="2000" dirty="0"/>
          </a:p>
          <a:p>
            <a:pPr marL="171450" lvl="1" indent="-171450" defTabSz="844550">
              <a:lnSpc>
                <a:spcPct val="90000"/>
              </a:lnSpc>
              <a:spcBef>
                <a:spcPct val="0"/>
              </a:spcBef>
              <a:spcAft>
                <a:spcPct val="15000"/>
              </a:spcAft>
              <a:buFontTx/>
              <a:buChar char="••"/>
            </a:pPr>
            <a:endParaRPr lang="en-GB" sz="2000" dirty="0" smtClean="0"/>
          </a:p>
          <a:p>
            <a:pPr marL="171450" lvl="1" indent="-171450" defTabSz="844550">
              <a:lnSpc>
                <a:spcPct val="90000"/>
              </a:lnSpc>
              <a:spcBef>
                <a:spcPct val="0"/>
              </a:spcBef>
              <a:spcAft>
                <a:spcPct val="15000"/>
              </a:spcAft>
              <a:buFontTx/>
              <a:buChar char="••"/>
            </a:pPr>
            <a:r>
              <a:rPr lang="en-GB" sz="2000" dirty="0" smtClean="0"/>
              <a:t>Move </a:t>
            </a:r>
            <a:r>
              <a:rPr lang="en-GB" sz="2000" dirty="0"/>
              <a:t>away from a narrowly-defined, task-orientated NOS and </a:t>
            </a:r>
            <a:r>
              <a:rPr lang="en-GB" sz="2000" dirty="0" smtClean="0"/>
              <a:t>encourage greater </a:t>
            </a:r>
            <a:r>
              <a:rPr lang="en-GB" sz="2000" dirty="0"/>
              <a:t>use of NOS by national and sector bodies </a:t>
            </a:r>
            <a:r>
              <a:rPr lang="en-GB" sz="2000" dirty="0" smtClean="0"/>
              <a:t>when </a:t>
            </a:r>
            <a:r>
              <a:rPr lang="en-GB" sz="2000" dirty="0"/>
              <a:t>developing training across the </a:t>
            </a:r>
            <a:r>
              <a:rPr lang="en-GB" sz="2000" dirty="0" smtClean="0"/>
              <a:t>sector</a:t>
            </a:r>
            <a:endParaRPr lang="en-GB" sz="2000" dirty="0"/>
          </a:p>
          <a:p>
            <a:pPr marL="0" lvl="1" algn="l" defTabSz="844550">
              <a:lnSpc>
                <a:spcPct val="90000"/>
              </a:lnSpc>
              <a:spcBef>
                <a:spcPct val="0"/>
              </a:spcBef>
              <a:spcAft>
                <a:spcPct val="15000"/>
              </a:spcAft>
            </a:pPr>
            <a:endParaRPr lang="en-GB" sz="1900" i="1" kern="1200" dirty="0" smtClean="0"/>
          </a:p>
        </p:txBody>
      </p:sp>
      <p:sp>
        <p:nvSpPr>
          <p:cNvPr id="6" name="Freeform 5"/>
          <p:cNvSpPr/>
          <p:nvPr/>
        </p:nvSpPr>
        <p:spPr>
          <a:xfrm>
            <a:off x="911066" y="1399222"/>
            <a:ext cx="8065452" cy="560880"/>
          </a:xfrm>
          <a:custGeom>
            <a:avLst/>
            <a:gdLst>
              <a:gd name="connsiteX0" fmla="*/ 0 w 8065452"/>
              <a:gd name="connsiteY0" fmla="*/ 93482 h 560880"/>
              <a:gd name="connsiteX1" fmla="*/ 93482 w 8065452"/>
              <a:gd name="connsiteY1" fmla="*/ 0 h 560880"/>
              <a:gd name="connsiteX2" fmla="*/ 7971970 w 8065452"/>
              <a:gd name="connsiteY2" fmla="*/ 0 h 560880"/>
              <a:gd name="connsiteX3" fmla="*/ 8065452 w 8065452"/>
              <a:gd name="connsiteY3" fmla="*/ 93482 h 560880"/>
              <a:gd name="connsiteX4" fmla="*/ 8065452 w 8065452"/>
              <a:gd name="connsiteY4" fmla="*/ 467398 h 560880"/>
              <a:gd name="connsiteX5" fmla="*/ 7971970 w 8065452"/>
              <a:gd name="connsiteY5" fmla="*/ 560880 h 560880"/>
              <a:gd name="connsiteX6" fmla="*/ 93482 w 8065452"/>
              <a:gd name="connsiteY6" fmla="*/ 560880 h 560880"/>
              <a:gd name="connsiteX7" fmla="*/ 0 w 8065452"/>
              <a:gd name="connsiteY7" fmla="*/ 467398 h 560880"/>
              <a:gd name="connsiteX8" fmla="*/ 0 w 8065452"/>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5452" h="560880">
                <a:moveTo>
                  <a:pt x="0" y="93482"/>
                </a:moveTo>
                <a:cubicBezTo>
                  <a:pt x="0" y="41853"/>
                  <a:pt x="41853" y="0"/>
                  <a:pt x="93482" y="0"/>
                </a:cubicBezTo>
                <a:lnTo>
                  <a:pt x="7971970" y="0"/>
                </a:lnTo>
                <a:cubicBezTo>
                  <a:pt x="8023599" y="0"/>
                  <a:pt x="8065452" y="41853"/>
                  <a:pt x="8065452" y="93482"/>
                </a:cubicBezTo>
                <a:lnTo>
                  <a:pt x="8065452" y="467398"/>
                </a:lnTo>
                <a:cubicBezTo>
                  <a:pt x="8065452" y="519027"/>
                  <a:pt x="8023599" y="560880"/>
                  <a:pt x="7971970"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235" tIns="27380" rIns="332235" bIns="27380" numCol="1" spcCol="1270" anchor="ctr" anchorCtr="0">
            <a:noAutofit/>
          </a:bodyPr>
          <a:lstStyle/>
          <a:p>
            <a:pPr lvl="0" algn="l" defTabSz="844550">
              <a:lnSpc>
                <a:spcPct val="90000"/>
              </a:lnSpc>
              <a:spcBef>
                <a:spcPct val="0"/>
              </a:spcBef>
              <a:spcAft>
                <a:spcPct val="35000"/>
              </a:spcAft>
            </a:pPr>
            <a:r>
              <a:rPr lang="en-GB" sz="1900" b="1" dirty="0" smtClean="0"/>
              <a:t>Recommendations</a:t>
            </a:r>
            <a:r>
              <a:rPr lang="en-GB" sz="1900" b="1" kern="1200" dirty="0" smtClean="0"/>
              <a:t>: </a:t>
            </a:r>
            <a:endParaRPr lang="en-GB" sz="1900" kern="1200" dirty="0"/>
          </a:p>
        </p:txBody>
      </p:sp>
    </p:spTree>
    <p:extLst>
      <p:ext uri="{BB962C8B-B14F-4D97-AF65-F5344CB8AC3E}">
        <p14:creationId xmlns:p14="http://schemas.microsoft.com/office/powerpoint/2010/main" val="263731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0"/>
          </p:nvPr>
        </p:nvSpPr>
        <p:spPr/>
        <p:txBody>
          <a:bodyPr/>
          <a:lstStyle/>
          <a:p>
            <a:r>
              <a:rPr lang="en-GB" dirty="0" smtClean="0"/>
              <a:t>info@ukces.org.uk</a:t>
            </a:r>
            <a:endParaRPr lang="en-GB" dirty="0"/>
          </a:p>
        </p:txBody>
      </p:sp>
      <p:sp>
        <p:nvSpPr>
          <p:cNvPr id="6" name="Text Placeholder 6"/>
          <p:cNvSpPr>
            <a:spLocks noGrp="1"/>
          </p:cNvSpPr>
          <p:nvPr>
            <p:ph type="body" sz="quarter" idx="12"/>
          </p:nvPr>
        </p:nvSpPr>
        <p:spPr/>
        <p:txBody>
          <a:bodyPr/>
          <a:lstStyle/>
          <a:p>
            <a:r>
              <a:rPr lang="en-GB" dirty="0" smtClean="0"/>
              <a:t>@ukces </a:t>
            </a:r>
            <a:endParaRPr lang="en-GB" dirty="0"/>
          </a:p>
        </p:txBody>
      </p:sp>
      <p:sp>
        <p:nvSpPr>
          <p:cNvPr id="7" name="Text Placeholder 5"/>
          <p:cNvSpPr>
            <a:spLocks noGrp="1"/>
          </p:cNvSpPr>
          <p:nvPr>
            <p:ph type="body" sz="quarter" idx="11"/>
          </p:nvPr>
        </p:nvSpPr>
        <p:spPr/>
        <p:txBody>
          <a:bodyPr>
            <a:normAutofit fontScale="70000" lnSpcReduction="20000"/>
          </a:bodyPr>
          <a:lstStyle/>
          <a:p>
            <a:r>
              <a:rPr lang="en-GB" dirty="0">
                <a:hlinkClick r:id="rId2"/>
              </a:rPr>
              <a:t>https://</a:t>
            </a:r>
            <a:r>
              <a:rPr lang="en-GB" dirty="0" smtClean="0">
                <a:hlinkClick r:id="rId2"/>
              </a:rPr>
              <a:t>www.gov.uk/government/organisations/uk-commission-for-employment-and-skills</a:t>
            </a:r>
            <a:r>
              <a:rPr lang="en-GB" dirty="0" smtClean="0"/>
              <a:t> </a:t>
            </a:r>
            <a:endParaRPr lang="en-GB" dirty="0"/>
          </a:p>
        </p:txBody>
      </p:sp>
      <p:sp>
        <p:nvSpPr>
          <p:cNvPr id="4" name="TextBox 3"/>
          <p:cNvSpPr txBox="1"/>
          <p:nvPr/>
        </p:nvSpPr>
        <p:spPr>
          <a:xfrm>
            <a:off x="9107424" y="4888702"/>
            <a:ext cx="3267456" cy="276999"/>
          </a:xfrm>
          <a:prstGeom prst="rect">
            <a:avLst/>
          </a:prstGeom>
          <a:noFill/>
        </p:spPr>
        <p:txBody>
          <a:bodyPr wrap="square" rtlCol="0">
            <a:spAutoFit/>
          </a:bodyPr>
          <a:lstStyle/>
          <a:p>
            <a:r>
              <a:rPr lang="en-GB" sz="1200" dirty="0" smtClean="0">
                <a:solidFill>
                  <a:schemeClr val="bg1"/>
                </a:solidFill>
              </a:rPr>
              <a:t>Images sourced from </a:t>
            </a:r>
            <a:r>
              <a:rPr lang="en-GB" sz="1200" dirty="0" err="1" smtClean="0">
                <a:solidFill>
                  <a:schemeClr val="bg1"/>
                </a:solidFill>
              </a:rPr>
              <a:t>Shutterstock</a:t>
            </a:r>
            <a:endParaRPr lang="en-GB" sz="1200" dirty="0">
              <a:solidFill>
                <a:schemeClr val="bg1"/>
              </a:solidFill>
            </a:endParaRPr>
          </a:p>
        </p:txBody>
      </p:sp>
    </p:spTree>
    <p:extLst>
      <p:ext uri="{BB962C8B-B14F-4D97-AF65-F5344CB8AC3E}">
        <p14:creationId xmlns:p14="http://schemas.microsoft.com/office/powerpoint/2010/main" val="153569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10" y="-152400"/>
            <a:ext cx="11521280" cy="2545110"/>
          </a:xfrm>
        </p:spPr>
        <p:txBody>
          <a:bodyPr>
            <a:normAutofit/>
          </a:bodyPr>
          <a:lstStyle/>
          <a:p>
            <a:r>
              <a:rPr lang="en-GB" sz="2800" dirty="0" smtClean="0"/>
              <a:t/>
            </a:r>
            <a:br>
              <a:rPr lang="en-GB" sz="2800" dirty="0" smtClean="0"/>
            </a:br>
            <a:r>
              <a:rPr lang="en-GB" sz="2800" dirty="0"/>
              <a:t>This project examines skills and performance challenges </a:t>
            </a:r>
            <a:r>
              <a:rPr lang="en-GB" sz="2800" dirty="0" smtClean="0"/>
              <a:t>in the </a:t>
            </a:r>
            <a:r>
              <a:rPr lang="en-GB" sz="2800" b="1" dirty="0" smtClean="0"/>
              <a:t>health and social care </a:t>
            </a:r>
            <a:r>
              <a:rPr lang="en-GB" sz="2800" dirty="0" smtClean="0"/>
              <a:t>sector. Findings are reported in six main sections: </a:t>
            </a:r>
            <a:r>
              <a:rPr lang="en-GB" sz="2400" dirty="0"/>
              <a:t/>
            </a:r>
            <a:br>
              <a:rPr lang="en-GB" sz="2400" dirty="0"/>
            </a:br>
            <a:endParaRPr lang="en-GB"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8004790"/>
              </p:ext>
            </p:extLst>
          </p:nvPr>
        </p:nvGraphicFramePr>
        <p:xfrm>
          <a:off x="316310" y="2047177"/>
          <a:ext cx="8160169" cy="187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3284992851"/>
              </p:ext>
            </p:extLst>
          </p:nvPr>
        </p:nvGraphicFramePr>
        <p:xfrm>
          <a:off x="324487" y="3881032"/>
          <a:ext cx="8146473" cy="2639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ounded Rectangular Callout 10"/>
          <p:cNvSpPr/>
          <p:nvPr/>
        </p:nvSpPr>
        <p:spPr>
          <a:xfrm>
            <a:off x="8915192" y="2239240"/>
            <a:ext cx="3009014" cy="3855027"/>
          </a:xfrm>
          <a:prstGeom prst="wedgeRoundRectCallout">
            <a:avLst>
              <a:gd name="adj1" fmla="val -46772"/>
              <a:gd name="adj2" fmla="val 2742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i="1" dirty="0">
                <a:solidFill>
                  <a:schemeClr val="bg1"/>
                </a:solidFill>
              </a:rPr>
              <a:t>M</a:t>
            </a:r>
            <a:r>
              <a:rPr lang="en-GB" sz="1900" i="1" dirty="0" smtClean="0">
                <a:solidFill>
                  <a:schemeClr val="bg1"/>
                </a:solidFill>
              </a:rPr>
              <a:t>ixed-methods </a:t>
            </a:r>
            <a:r>
              <a:rPr lang="en-GB" sz="1900" i="1" dirty="0">
                <a:solidFill>
                  <a:schemeClr val="bg1"/>
                </a:solidFill>
              </a:rPr>
              <a:t>research examined five occupations in depth: </a:t>
            </a:r>
            <a:endParaRPr lang="en-GB" sz="1900" i="1" dirty="0" smtClean="0">
              <a:solidFill>
                <a:schemeClr val="bg1"/>
              </a:solidFill>
            </a:endParaRPr>
          </a:p>
          <a:p>
            <a:pPr algn="ctr"/>
            <a:endParaRPr lang="en-GB" sz="1900" i="1" dirty="0">
              <a:solidFill>
                <a:schemeClr val="bg1"/>
              </a:solidFill>
            </a:endParaRPr>
          </a:p>
          <a:p>
            <a:pPr algn="ctr">
              <a:spcAft>
                <a:spcPts val="1200"/>
              </a:spcAft>
            </a:pPr>
            <a:r>
              <a:rPr lang="en-GB" sz="1900" i="1" dirty="0" smtClean="0">
                <a:solidFill>
                  <a:schemeClr val="bg1"/>
                </a:solidFill>
              </a:rPr>
              <a:t>- care assistants</a:t>
            </a:r>
            <a:endParaRPr lang="en-GB" sz="1900" i="1" dirty="0">
              <a:solidFill>
                <a:schemeClr val="bg1"/>
              </a:solidFill>
            </a:endParaRPr>
          </a:p>
          <a:p>
            <a:pPr algn="ctr">
              <a:spcAft>
                <a:spcPts val="1200"/>
              </a:spcAft>
            </a:pPr>
            <a:r>
              <a:rPr lang="en-GB" sz="1900" i="1" dirty="0" smtClean="0">
                <a:solidFill>
                  <a:schemeClr val="bg1"/>
                </a:solidFill>
              </a:rPr>
              <a:t>- care </a:t>
            </a:r>
            <a:r>
              <a:rPr lang="en-GB" sz="1900" i="1" dirty="0">
                <a:solidFill>
                  <a:schemeClr val="bg1"/>
                </a:solidFill>
              </a:rPr>
              <a:t>home </a:t>
            </a:r>
            <a:r>
              <a:rPr lang="en-GB" sz="1900" i="1" dirty="0" smtClean="0">
                <a:solidFill>
                  <a:schemeClr val="bg1"/>
                </a:solidFill>
              </a:rPr>
              <a:t>managers</a:t>
            </a:r>
            <a:endParaRPr lang="en-GB" sz="1900" i="1" dirty="0">
              <a:solidFill>
                <a:schemeClr val="bg1"/>
              </a:solidFill>
            </a:endParaRPr>
          </a:p>
          <a:p>
            <a:pPr marL="342900" indent="-342900" algn="ctr">
              <a:spcAft>
                <a:spcPts val="1200"/>
              </a:spcAft>
              <a:buFontTx/>
              <a:buChar char="-"/>
            </a:pPr>
            <a:r>
              <a:rPr lang="en-GB" sz="1900" i="1" dirty="0" smtClean="0">
                <a:solidFill>
                  <a:schemeClr val="bg1"/>
                </a:solidFill>
              </a:rPr>
              <a:t>physiotherapists </a:t>
            </a:r>
          </a:p>
          <a:p>
            <a:pPr marL="342900" indent="-342900" algn="ctr">
              <a:spcAft>
                <a:spcPts val="1200"/>
              </a:spcAft>
              <a:buFontTx/>
              <a:buChar char="-"/>
            </a:pPr>
            <a:r>
              <a:rPr lang="en-GB" sz="1900" i="1" dirty="0" smtClean="0">
                <a:solidFill>
                  <a:schemeClr val="bg1"/>
                </a:solidFill>
              </a:rPr>
              <a:t>doctors</a:t>
            </a:r>
          </a:p>
          <a:p>
            <a:pPr algn="ctr">
              <a:spcAft>
                <a:spcPts val="1200"/>
              </a:spcAft>
            </a:pPr>
            <a:r>
              <a:rPr lang="en-GB" sz="1900" i="1" dirty="0" smtClean="0">
                <a:solidFill>
                  <a:schemeClr val="bg1"/>
                </a:solidFill>
              </a:rPr>
              <a:t>- nursing </a:t>
            </a:r>
            <a:r>
              <a:rPr lang="en-GB" sz="1900" i="1" dirty="0">
                <a:solidFill>
                  <a:schemeClr val="bg1"/>
                </a:solidFill>
              </a:rPr>
              <a:t>auxiliaries</a:t>
            </a:r>
          </a:p>
          <a:p>
            <a:pPr algn="ctr"/>
            <a:endParaRPr lang="en-GB" sz="1750" i="1" dirty="0">
              <a:solidFill>
                <a:schemeClr val="bg1"/>
              </a:solidFill>
            </a:endParaRPr>
          </a:p>
        </p:txBody>
      </p:sp>
    </p:spTree>
    <p:extLst>
      <p:ext uri="{BB962C8B-B14F-4D97-AF65-F5344CB8AC3E}">
        <p14:creationId xmlns:p14="http://schemas.microsoft.com/office/powerpoint/2010/main" val="1960170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smtClean="0"/>
              <a:t>The health and social care workforce today</a:t>
            </a:r>
            <a:endParaRPr lang="en-GB" sz="3500" dirty="0"/>
          </a:p>
        </p:txBody>
      </p:sp>
      <p:sp>
        <p:nvSpPr>
          <p:cNvPr id="3" name="Content Placeholder 2"/>
          <p:cNvSpPr>
            <a:spLocks noGrp="1"/>
          </p:cNvSpPr>
          <p:nvPr>
            <p:ph idx="1"/>
          </p:nvPr>
        </p:nvSpPr>
        <p:spPr/>
        <p:txBody>
          <a:bodyPr/>
          <a:lstStyle/>
          <a:p>
            <a:r>
              <a:rPr lang="en-GB" dirty="0" smtClean="0"/>
              <a:t>The health and social care sector:</a:t>
            </a:r>
          </a:p>
          <a:p>
            <a:pPr marL="342900" indent="-342900">
              <a:buFont typeface="Arial" panose="020B0604020202020204" pitchFamily="34" charset="0"/>
              <a:buChar char="•"/>
            </a:pPr>
            <a:r>
              <a:rPr lang="en-GB" dirty="0" smtClean="0"/>
              <a:t>Largest </a:t>
            </a:r>
            <a:r>
              <a:rPr lang="en-GB" dirty="0"/>
              <a:t>UK sector – employing over 4 million </a:t>
            </a:r>
            <a:r>
              <a:rPr lang="en-GB" dirty="0" smtClean="0"/>
              <a:t>people </a:t>
            </a:r>
            <a:endParaRPr lang="en-GB" dirty="0"/>
          </a:p>
          <a:p>
            <a:pPr marL="342900" indent="-342900">
              <a:buFont typeface="Arial" panose="020B0604020202020204" pitchFamily="34" charset="0"/>
              <a:buChar char="•"/>
            </a:pPr>
            <a:r>
              <a:rPr lang="en-GB" dirty="0" smtClean="0"/>
              <a:t>Provides </a:t>
            </a:r>
            <a:r>
              <a:rPr lang="en-GB" dirty="0"/>
              <a:t>care and support services ranging from highly-complex acute care in hospitals through to personal care and </a:t>
            </a:r>
            <a:r>
              <a:rPr lang="en-GB" dirty="0" smtClean="0"/>
              <a:t>support </a:t>
            </a:r>
            <a:r>
              <a:rPr lang="en-GB" dirty="0"/>
              <a:t>in people’s </a:t>
            </a:r>
            <a:r>
              <a:rPr lang="en-GB" dirty="0" smtClean="0"/>
              <a:t>homes</a:t>
            </a:r>
          </a:p>
          <a:p>
            <a:pPr marL="342900" indent="-342900">
              <a:buFont typeface="Arial" panose="020B0604020202020204" pitchFamily="34" charset="0"/>
              <a:buChar char="•"/>
            </a:pPr>
            <a:r>
              <a:rPr lang="en-GB" dirty="0" smtClean="0"/>
              <a:t>Predominantly female workforce - just over 20 per cent of </a:t>
            </a:r>
            <a:r>
              <a:rPr lang="en-GB" dirty="0"/>
              <a:t>the </a:t>
            </a:r>
            <a:r>
              <a:rPr lang="en-GB" dirty="0" smtClean="0"/>
              <a:t>workforce is male </a:t>
            </a:r>
          </a:p>
          <a:p>
            <a:pPr marL="342900" indent="-342900">
              <a:buFont typeface="Arial" panose="020B0604020202020204" pitchFamily="34" charset="0"/>
              <a:buChar char="•"/>
            </a:pPr>
            <a:r>
              <a:rPr lang="en-GB" dirty="0" smtClean="0"/>
              <a:t>Older age profile older and more highly-qualified than the economy </a:t>
            </a:r>
            <a:r>
              <a:rPr lang="en-GB" dirty="0"/>
              <a:t>as a </a:t>
            </a:r>
            <a:r>
              <a:rPr lang="en-GB" dirty="0" smtClean="0"/>
              <a:t>whole</a:t>
            </a:r>
          </a:p>
          <a:p>
            <a:pPr marL="342900" indent="-342900">
              <a:buFont typeface="Arial" panose="020B0604020202020204" pitchFamily="34" charset="0"/>
              <a:buChar char="•"/>
            </a:pPr>
            <a:r>
              <a:rPr lang="en-GB" dirty="0" smtClean="0"/>
              <a:t>Average </a:t>
            </a:r>
            <a:r>
              <a:rPr lang="en-GB" dirty="0"/>
              <a:t>weekly earnings </a:t>
            </a:r>
            <a:r>
              <a:rPr lang="en-GB" dirty="0" smtClean="0"/>
              <a:t>lower </a:t>
            </a:r>
            <a:r>
              <a:rPr lang="en-GB" dirty="0"/>
              <a:t>than the economy </a:t>
            </a:r>
            <a:r>
              <a:rPr lang="en-GB" dirty="0" smtClean="0"/>
              <a:t>average (despite the higher level of qualifications). </a:t>
            </a:r>
            <a:endParaRPr lang="en-GB" dirty="0"/>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1165" r="21165"/>
          <a:stretch>
            <a:fillRect/>
          </a:stretch>
        </p:blipFill>
        <p:spPr>
          <a:xfrm>
            <a:off x="334963" y="1341438"/>
            <a:ext cx="3073400" cy="5329237"/>
          </a:xfrm>
        </p:spPr>
      </p:pic>
    </p:spTree>
    <p:extLst>
      <p:ext uri="{BB962C8B-B14F-4D97-AF65-F5344CB8AC3E}">
        <p14:creationId xmlns:p14="http://schemas.microsoft.com/office/powerpoint/2010/main" val="428399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main factors drive skills demand in the sector</a:t>
            </a:r>
            <a:endParaRPr lang="en-GB" dirty="0"/>
          </a:p>
        </p:txBody>
      </p:sp>
      <p:grpSp>
        <p:nvGrpSpPr>
          <p:cNvPr id="3" name="Group 2"/>
          <p:cNvGrpSpPr/>
          <p:nvPr/>
        </p:nvGrpSpPr>
        <p:grpSpPr>
          <a:xfrm>
            <a:off x="410440" y="1059874"/>
            <a:ext cx="11050733" cy="5652653"/>
            <a:chOff x="410440" y="872836"/>
            <a:chExt cx="11050733" cy="5652653"/>
          </a:xfrm>
        </p:grpSpPr>
        <p:sp>
          <p:nvSpPr>
            <p:cNvPr id="8" name="Oval 7"/>
            <p:cNvSpPr/>
            <p:nvPr/>
          </p:nvSpPr>
          <p:spPr>
            <a:xfrm>
              <a:off x="4696691" y="3813465"/>
              <a:ext cx="2763981" cy="2712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Skills and performance challenges in the health and social care</a:t>
              </a:r>
              <a:endParaRPr lang="en-GB" sz="2000" b="1" dirty="0"/>
            </a:p>
          </p:txBody>
        </p:sp>
        <p:sp>
          <p:nvSpPr>
            <p:cNvPr id="9" name="Rounded Rectangle 8"/>
            <p:cNvSpPr/>
            <p:nvPr/>
          </p:nvSpPr>
          <p:spPr>
            <a:xfrm>
              <a:off x="410440" y="3581399"/>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Demographic change </a:t>
              </a:r>
              <a:r>
                <a:rPr lang="en-GB" dirty="0" smtClean="0"/>
                <a:t>–  </a:t>
              </a:r>
              <a:r>
                <a:rPr lang="en-GB" i="1" dirty="0" smtClean="0"/>
                <a:t>increasing overall demand for the services delivered by the sector</a:t>
              </a:r>
              <a:r>
                <a:rPr lang="en-GB" dirty="0" smtClean="0"/>
                <a:t>.</a:t>
              </a:r>
              <a:endParaRPr lang="en-GB" dirty="0"/>
            </a:p>
          </p:txBody>
        </p:sp>
        <p:sp>
          <p:nvSpPr>
            <p:cNvPr id="10" name="Rounded Rectangle 9"/>
            <p:cNvSpPr/>
            <p:nvPr/>
          </p:nvSpPr>
          <p:spPr>
            <a:xfrm>
              <a:off x="1653886" y="1347354"/>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Social and political factors </a:t>
              </a:r>
              <a:r>
                <a:rPr lang="en-GB" dirty="0" smtClean="0"/>
                <a:t>– </a:t>
              </a:r>
              <a:r>
                <a:rPr lang="en-GB" i="1" dirty="0" smtClean="0"/>
                <a:t>including the push for resource efficiency and structural reform</a:t>
              </a:r>
              <a:r>
                <a:rPr lang="en-GB" dirty="0" smtClean="0"/>
                <a:t>.</a:t>
              </a:r>
              <a:endParaRPr lang="en-GB" dirty="0"/>
            </a:p>
          </p:txBody>
        </p:sp>
        <p:sp>
          <p:nvSpPr>
            <p:cNvPr id="11" name="Rounded Rectangle 10"/>
            <p:cNvSpPr/>
            <p:nvPr/>
          </p:nvSpPr>
          <p:spPr>
            <a:xfrm>
              <a:off x="5476009" y="872836"/>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Technology </a:t>
              </a:r>
              <a:r>
                <a:rPr lang="en-GB" b="1" dirty="0"/>
                <a:t>and </a:t>
              </a:r>
              <a:r>
                <a:rPr lang="en-GB" b="1" dirty="0" smtClean="0"/>
                <a:t>innovation </a:t>
              </a:r>
              <a:r>
                <a:rPr lang="en-GB" dirty="0" smtClean="0"/>
                <a:t>– including </a:t>
              </a:r>
              <a:r>
                <a:rPr lang="en-GB" i="1" dirty="0" smtClean="0"/>
                <a:t>advances </a:t>
              </a:r>
              <a:r>
                <a:rPr lang="en-GB" i="1" dirty="0"/>
                <a:t>in treatment modalities and </a:t>
              </a:r>
              <a:r>
                <a:rPr lang="en-GB" i="1" dirty="0" smtClean="0"/>
                <a:t>use of technology </a:t>
              </a:r>
              <a:r>
                <a:rPr lang="en-GB" i="1" dirty="0"/>
                <a:t>to </a:t>
              </a:r>
              <a:r>
                <a:rPr lang="en-GB" i="1" dirty="0" smtClean="0"/>
                <a:t>support self-care.</a:t>
              </a:r>
              <a:endParaRPr lang="en-GB" dirty="0"/>
            </a:p>
          </p:txBody>
        </p:sp>
        <p:sp>
          <p:nvSpPr>
            <p:cNvPr id="12" name="Rounded Rectangle 11"/>
            <p:cNvSpPr/>
            <p:nvPr/>
          </p:nvSpPr>
          <p:spPr>
            <a:xfrm>
              <a:off x="8686800" y="2587336"/>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Changing user </a:t>
              </a:r>
              <a:r>
                <a:rPr lang="en-GB" b="1" dirty="0"/>
                <a:t>expectation of </a:t>
              </a:r>
              <a:r>
                <a:rPr lang="en-GB" b="1" dirty="0" smtClean="0"/>
                <a:t>care </a:t>
              </a:r>
              <a:r>
                <a:rPr lang="en-GB" dirty="0" smtClean="0"/>
                <a:t>–  </a:t>
              </a:r>
              <a:r>
                <a:rPr lang="en-GB" i="1" dirty="0" smtClean="0"/>
                <a:t>more </a:t>
              </a:r>
              <a:r>
                <a:rPr lang="en-GB" i="1" dirty="0"/>
                <a:t>person-centred, compassionate, and </a:t>
              </a:r>
              <a:r>
                <a:rPr lang="en-GB" i="1" dirty="0" smtClean="0"/>
                <a:t>integrated care. </a:t>
              </a:r>
              <a:endParaRPr lang="en-GB" dirty="0"/>
            </a:p>
          </p:txBody>
        </p:sp>
        <p:sp>
          <p:nvSpPr>
            <p:cNvPr id="13" name="Down Arrow 12"/>
            <p:cNvSpPr/>
            <p:nvPr/>
          </p:nvSpPr>
          <p:spPr>
            <a:xfrm rot="17577796">
              <a:off x="3605645" y="4090554"/>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9004003">
              <a:off x="4391890" y="3096491"/>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1254488">
              <a:off x="6111830" y="2863885"/>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4041722">
              <a:off x="7498772" y="3799609"/>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7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Each key occupation has a specific skills dynamic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3858544"/>
              </p:ext>
            </p:extLst>
          </p:nvPr>
        </p:nvGraphicFramePr>
        <p:xfrm>
          <a:off x="217715" y="725715"/>
          <a:ext cx="11639324" cy="594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343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are sector-wide challenges too, among them, recruiting sufficient staff to meet service demand</a:t>
            </a:r>
            <a:endParaRPr lang="en-GB" b="1" dirty="0"/>
          </a:p>
        </p:txBody>
      </p:sp>
      <p:sp>
        <p:nvSpPr>
          <p:cNvPr id="3" name="Content Placeholder 2"/>
          <p:cNvSpPr>
            <a:spLocks noGrp="1"/>
          </p:cNvSpPr>
          <p:nvPr>
            <p:ph idx="1"/>
          </p:nvPr>
        </p:nvSpPr>
        <p:spPr/>
        <p:txBody>
          <a:bodyPr>
            <a:normAutofit fontScale="92500"/>
          </a:bodyPr>
          <a:lstStyle/>
          <a:p>
            <a:pPr marL="342900" indent="-342900">
              <a:buFont typeface="Arial" panose="020B0604020202020204" pitchFamily="34" charset="0"/>
              <a:buChar char="•"/>
            </a:pPr>
            <a:r>
              <a:rPr lang="en-GB" sz="3000" dirty="0" smtClean="0"/>
              <a:t>The sector is growing – increasing by over 6 per cent in the five years up to September 2014</a:t>
            </a:r>
          </a:p>
          <a:p>
            <a:pPr marL="342900" indent="-342900">
              <a:buFont typeface="Arial" panose="020B0604020202020204" pitchFamily="34" charset="0"/>
              <a:buChar char="•"/>
            </a:pPr>
            <a:r>
              <a:rPr lang="en-GB" sz="3000" dirty="0" smtClean="0"/>
              <a:t>It is forecast that </a:t>
            </a:r>
            <a:r>
              <a:rPr lang="en-GB" sz="3000" b="1" dirty="0" smtClean="0"/>
              <a:t>over 2 million new workers </a:t>
            </a:r>
            <a:r>
              <a:rPr lang="en-GB" sz="3000" dirty="0" smtClean="0"/>
              <a:t>will need to be trained and recruited into the health and social care sector by 2022</a:t>
            </a:r>
          </a:p>
          <a:p>
            <a:pPr marL="342900" indent="-342900">
              <a:buFont typeface="Arial" panose="020B0604020202020204" pitchFamily="34" charset="0"/>
              <a:buChar char="•"/>
            </a:pPr>
            <a:r>
              <a:rPr lang="en-GB" sz="3000" dirty="0" smtClean="0"/>
              <a:t>Greatest demand anticipated for nursing auxiliaries and care workers/home carers. </a:t>
            </a:r>
          </a:p>
          <a:p>
            <a:pPr marL="342900" indent="-342900">
              <a:buFont typeface="Arial" panose="020B0604020202020204" pitchFamily="34" charset="0"/>
              <a:buChar char="•"/>
            </a:pPr>
            <a:r>
              <a:rPr lang="en-GB" sz="3000" dirty="0"/>
              <a:t>Retaining staff with the right values is </a:t>
            </a:r>
            <a:r>
              <a:rPr lang="en-GB" sz="3000" dirty="0" smtClean="0"/>
              <a:t>crucially </a:t>
            </a:r>
            <a:r>
              <a:rPr lang="en-GB" sz="3000" dirty="0"/>
              <a:t>important – employers are looking at how best to </a:t>
            </a:r>
            <a:r>
              <a:rPr lang="en-GB" sz="3000" b="1" dirty="0"/>
              <a:t>recruit for values </a:t>
            </a:r>
            <a:r>
              <a:rPr lang="en-GB" sz="3000" dirty="0"/>
              <a:t>and to </a:t>
            </a:r>
            <a:r>
              <a:rPr lang="en-GB" sz="3000" b="1" dirty="0"/>
              <a:t>retain their staff</a:t>
            </a:r>
            <a:r>
              <a:rPr lang="en-GB" sz="3000" dirty="0" smtClean="0"/>
              <a:t>.</a:t>
            </a:r>
            <a:endParaRPr lang="en-GB" sz="3000" dirty="0"/>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1890" r="11890"/>
          <a:stretch>
            <a:fillRect/>
          </a:stretch>
        </p:blipFill>
        <p:spPr>
          <a:xfrm>
            <a:off x="334433" y="1341437"/>
            <a:ext cx="3238510" cy="4248871"/>
          </a:xfrm>
        </p:spPr>
      </p:pic>
    </p:spTree>
    <p:extLst>
      <p:ext uri="{BB962C8B-B14F-4D97-AF65-F5344CB8AC3E}">
        <p14:creationId xmlns:p14="http://schemas.microsoft.com/office/powerpoint/2010/main" val="266839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Supporting progression in the sector is a common goal for employers</a:t>
            </a:r>
            <a:endParaRPr lang="en-GB" b="1" dirty="0"/>
          </a:p>
        </p:txBody>
      </p:sp>
      <p:sp>
        <p:nvSpPr>
          <p:cNvPr id="3" name="Content Placeholder 2"/>
          <p:cNvSpPr>
            <a:spLocks noGrp="1"/>
          </p:cNvSpPr>
          <p:nvPr>
            <p:ph idx="1"/>
          </p:nvPr>
        </p:nvSpPr>
        <p:spPr>
          <a:xfrm>
            <a:off x="3493321" y="1351159"/>
            <a:ext cx="8352928" cy="5328592"/>
          </a:xfrm>
        </p:spPr>
        <p:txBody>
          <a:bodyPr>
            <a:normAutofit/>
          </a:bodyPr>
          <a:lstStyle/>
          <a:p>
            <a:pPr marL="342900" indent="-342900">
              <a:buFont typeface="Arial" panose="020B0604020202020204" pitchFamily="34" charset="0"/>
              <a:buChar char="•"/>
            </a:pPr>
            <a:r>
              <a:rPr lang="en-GB" sz="2600" dirty="0" smtClean="0"/>
              <a:t>Enabling progression is important for addressing high staff turnover </a:t>
            </a:r>
          </a:p>
          <a:p>
            <a:pPr marL="342900" indent="-342900">
              <a:buFont typeface="Arial" panose="020B0604020202020204" pitchFamily="34" charset="0"/>
              <a:buChar char="•"/>
            </a:pPr>
            <a:r>
              <a:rPr lang="en-GB" sz="2600" dirty="0" smtClean="0"/>
              <a:t>In lower-level occupations</a:t>
            </a:r>
          </a:p>
          <a:p>
            <a:pPr marL="1085850" lvl="1" indent="-342900">
              <a:buFont typeface="Arial" panose="020B0604020202020204" pitchFamily="34" charset="0"/>
              <a:buChar char="•"/>
            </a:pPr>
            <a:r>
              <a:rPr lang="en-GB" sz="2300" dirty="0" smtClean="0"/>
              <a:t>Employers support development within role (to address increased patient demand). Training and competency frameworks will be important.</a:t>
            </a:r>
          </a:p>
          <a:p>
            <a:pPr marL="342900" indent="-342900">
              <a:buFont typeface="Arial" panose="020B0604020202020204" pitchFamily="34" charset="0"/>
              <a:buChar char="•"/>
            </a:pPr>
            <a:r>
              <a:rPr lang="en-GB" sz="2600" dirty="0"/>
              <a:t>In registered occupations progression </a:t>
            </a:r>
            <a:r>
              <a:rPr lang="en-GB" sz="2600" dirty="0" smtClean="0"/>
              <a:t>often </a:t>
            </a:r>
            <a:r>
              <a:rPr lang="en-GB" sz="2600" dirty="0"/>
              <a:t>relates to specialisation – </a:t>
            </a:r>
            <a:r>
              <a:rPr lang="en-GB" sz="2600" dirty="0" smtClean="0"/>
              <a:t>there </a:t>
            </a:r>
            <a:r>
              <a:rPr lang="en-GB" sz="2600" dirty="0"/>
              <a:t>is debate over the degree to which this model fully meets patient needs.</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endParaRPr lang="en-GB" sz="2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361" b="7361"/>
          <a:stretch>
            <a:fillRect/>
          </a:stretch>
        </p:blipFill>
        <p:spPr>
          <a:xfrm>
            <a:off x="334433" y="1538866"/>
            <a:ext cx="3073400" cy="4363171"/>
          </a:xfrm>
        </p:spPr>
      </p:pic>
    </p:spTree>
    <p:extLst>
      <p:ext uri="{BB962C8B-B14F-4D97-AF65-F5344CB8AC3E}">
        <p14:creationId xmlns:p14="http://schemas.microsoft.com/office/powerpoint/2010/main" val="284435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t>
            </a:r>
            <a:r>
              <a:rPr lang="en-GB" dirty="0" smtClean="0"/>
              <a:t>orecasting (in terms of numbers and skills) </a:t>
            </a:r>
            <a:r>
              <a:rPr lang="en-GB" dirty="0"/>
              <a:t>is a long-term </a:t>
            </a:r>
            <a:r>
              <a:rPr lang="en-GB" dirty="0" smtClean="0"/>
              <a:t>challenge within the sector</a:t>
            </a:r>
            <a:endParaRPr lang="en-GB" dirty="0"/>
          </a:p>
        </p:txBody>
      </p:sp>
      <p:sp>
        <p:nvSpPr>
          <p:cNvPr id="3" name="Content Placeholder 2"/>
          <p:cNvSpPr>
            <a:spLocks noGrp="1"/>
          </p:cNvSpPr>
          <p:nvPr>
            <p:ph sz="half" idx="1"/>
          </p:nvPr>
        </p:nvSpPr>
        <p:spPr/>
        <p:txBody>
          <a:bodyPr>
            <a:normAutofit/>
          </a:bodyPr>
          <a:lstStyle/>
          <a:p>
            <a:r>
              <a:rPr lang="en-GB" b="1" i="1" dirty="0" smtClean="0"/>
              <a:t>Supply: </a:t>
            </a:r>
          </a:p>
          <a:p>
            <a:pPr marL="342900" indent="-342900">
              <a:buFont typeface="Arial" panose="020B0604020202020204" pitchFamily="34" charset="0"/>
              <a:buChar char="•"/>
            </a:pPr>
            <a:r>
              <a:rPr lang="en-GB" dirty="0" smtClean="0"/>
              <a:t>Personal </a:t>
            </a:r>
            <a:r>
              <a:rPr lang="en-GB" dirty="0"/>
              <a:t>choices of staff </a:t>
            </a:r>
            <a:r>
              <a:rPr lang="en-GB" dirty="0" smtClean="0"/>
              <a:t>(</a:t>
            </a:r>
            <a:r>
              <a:rPr lang="en-GB" i="1" dirty="0"/>
              <a:t>work-life balance, </a:t>
            </a:r>
            <a:r>
              <a:rPr lang="en-GB" i="1" dirty="0" smtClean="0"/>
              <a:t>part-time working, predictable hours</a:t>
            </a:r>
            <a:r>
              <a:rPr lang="en-GB" dirty="0" smtClean="0"/>
              <a:t>) affect length of training, career and retirement decisions</a:t>
            </a:r>
          </a:p>
          <a:p>
            <a:pPr marL="342900" indent="-342900">
              <a:buFont typeface="Arial" panose="020B0604020202020204" pitchFamily="34" charset="0"/>
              <a:buChar char="•"/>
            </a:pPr>
            <a:r>
              <a:rPr lang="en-GB" dirty="0" smtClean="0"/>
              <a:t>Choice of professional specialism (</a:t>
            </a:r>
            <a:r>
              <a:rPr lang="en-GB" i="1" dirty="0" smtClean="0"/>
              <a:t>acute or community; medical specialism</a:t>
            </a:r>
            <a:r>
              <a:rPr lang="en-GB" dirty="0" smtClean="0"/>
              <a:t>)</a:t>
            </a:r>
          </a:p>
          <a:p>
            <a:pPr marL="342900" indent="-342900">
              <a:buFont typeface="Arial" panose="020B0604020202020204" pitchFamily="34" charset="0"/>
              <a:buChar char="•"/>
            </a:pPr>
            <a:r>
              <a:rPr lang="en-GB" dirty="0"/>
              <a:t>P</a:t>
            </a:r>
            <a:r>
              <a:rPr lang="en-GB" dirty="0" smtClean="0"/>
              <a:t>olicy decisions (</a:t>
            </a:r>
            <a:r>
              <a:rPr lang="en-GB" i="1" dirty="0" smtClean="0"/>
              <a:t>e.g. relating to wages; reform of training structures</a:t>
            </a:r>
            <a:r>
              <a:rPr lang="en-GB" dirty="0" smtClean="0"/>
              <a:t>)</a:t>
            </a:r>
          </a:p>
          <a:p>
            <a:pPr marL="342900" indent="-342900">
              <a:buFont typeface="Arial" panose="020B0604020202020204" pitchFamily="34" charset="0"/>
              <a:buChar char="•"/>
            </a:pPr>
            <a:r>
              <a:rPr lang="en-GB" dirty="0"/>
              <a:t>Changing regulation </a:t>
            </a:r>
            <a:r>
              <a:rPr lang="en-GB" dirty="0" smtClean="0"/>
              <a:t>(</a:t>
            </a:r>
            <a:r>
              <a:rPr lang="en-GB" i="1" dirty="0" smtClean="0"/>
              <a:t>of professions and services</a:t>
            </a:r>
            <a:r>
              <a:rPr lang="en-GB" dirty="0" smtClean="0"/>
              <a:t>)</a:t>
            </a:r>
            <a:endParaRPr lang="en-GB" dirty="0"/>
          </a:p>
          <a:p>
            <a:pPr marL="342900" indent="-342900">
              <a:buFont typeface="Arial" panose="020B0604020202020204" pitchFamily="34" charset="0"/>
              <a:buChar char="•"/>
            </a:pPr>
            <a:endParaRPr lang="en-GB" dirty="0"/>
          </a:p>
          <a:p>
            <a:endParaRPr lang="en-GB" dirty="0"/>
          </a:p>
        </p:txBody>
      </p:sp>
      <p:sp>
        <p:nvSpPr>
          <p:cNvPr id="4" name="Content Placeholder 3"/>
          <p:cNvSpPr>
            <a:spLocks noGrp="1"/>
          </p:cNvSpPr>
          <p:nvPr>
            <p:ph sz="half" idx="2"/>
          </p:nvPr>
        </p:nvSpPr>
        <p:spPr/>
        <p:txBody>
          <a:bodyPr>
            <a:normAutofit/>
          </a:bodyPr>
          <a:lstStyle/>
          <a:p>
            <a:r>
              <a:rPr lang="en-GB" b="1" i="1" dirty="0" smtClean="0"/>
              <a:t>Demand: </a:t>
            </a:r>
          </a:p>
          <a:p>
            <a:pPr marL="342900" indent="-342900">
              <a:buFont typeface="Arial" panose="020B0604020202020204" pitchFamily="34" charset="0"/>
              <a:buChar char="•"/>
            </a:pPr>
            <a:r>
              <a:rPr lang="en-GB" dirty="0" smtClean="0"/>
              <a:t>Changing patient expectations (</a:t>
            </a:r>
            <a:r>
              <a:rPr lang="en-GB" i="1" dirty="0" smtClean="0"/>
              <a:t>so that they are ‘enabled’ to care for themselves</a:t>
            </a:r>
            <a:r>
              <a:rPr lang="en-GB" dirty="0" smtClean="0"/>
              <a:t>)</a:t>
            </a:r>
          </a:p>
          <a:p>
            <a:pPr marL="342900" indent="-342900">
              <a:buFont typeface="Arial" panose="020B0604020202020204" pitchFamily="34" charset="0"/>
              <a:buChar char="•"/>
            </a:pPr>
            <a:r>
              <a:rPr lang="en-GB" dirty="0" smtClean="0"/>
              <a:t>Greater policy focus on prevention, improved health behaviours and self-management (</a:t>
            </a:r>
            <a:r>
              <a:rPr lang="en-GB" i="1" dirty="0" smtClean="0"/>
              <a:t>which may reduce demand</a:t>
            </a:r>
            <a:r>
              <a:rPr lang="en-GB" dirty="0" smtClean="0"/>
              <a:t>)</a:t>
            </a:r>
          </a:p>
          <a:p>
            <a:pPr marL="342900" indent="-342900">
              <a:buFont typeface="Arial" panose="020B0604020202020204" pitchFamily="34" charset="0"/>
              <a:buChar char="•"/>
            </a:pPr>
            <a:r>
              <a:rPr lang="en-GB" dirty="0" smtClean="0"/>
              <a:t>New technologies create </a:t>
            </a:r>
            <a:r>
              <a:rPr lang="en-GB" dirty="0"/>
              <a:t>new </a:t>
            </a:r>
            <a:r>
              <a:rPr lang="en-GB" dirty="0" smtClean="0"/>
              <a:t>service opportunities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424383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set of future trends will have implications for the sector’s workforce</a:t>
            </a:r>
            <a:endParaRPr lang="en-GB" dirty="0"/>
          </a:p>
        </p:txBody>
      </p:sp>
      <p:grpSp>
        <p:nvGrpSpPr>
          <p:cNvPr id="3" name="Group 2"/>
          <p:cNvGrpSpPr/>
          <p:nvPr/>
        </p:nvGrpSpPr>
        <p:grpSpPr>
          <a:xfrm>
            <a:off x="545523" y="1028701"/>
            <a:ext cx="11050733" cy="5707345"/>
            <a:chOff x="410440" y="872836"/>
            <a:chExt cx="11050733" cy="5707345"/>
          </a:xfrm>
        </p:grpSpPr>
        <p:sp>
          <p:nvSpPr>
            <p:cNvPr id="4" name="Oval 3"/>
            <p:cNvSpPr/>
            <p:nvPr/>
          </p:nvSpPr>
          <p:spPr>
            <a:xfrm>
              <a:off x="4696692" y="3813465"/>
              <a:ext cx="2566554" cy="25665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Implications on the sector and key occupations</a:t>
              </a:r>
              <a:endParaRPr lang="en-GB" sz="2000" dirty="0"/>
            </a:p>
          </p:txBody>
        </p:sp>
        <p:sp>
          <p:nvSpPr>
            <p:cNvPr id="5" name="Rounded Rectangle 4"/>
            <p:cNvSpPr/>
            <p:nvPr/>
          </p:nvSpPr>
          <p:spPr>
            <a:xfrm>
              <a:off x="1433946" y="1347354"/>
              <a:ext cx="2994314"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r>
                <a:rPr lang="en-GB" dirty="0" smtClean="0"/>
                <a:t>ntegration </a:t>
              </a:r>
              <a:r>
                <a:rPr lang="en-GB" dirty="0"/>
                <a:t>of services </a:t>
              </a:r>
              <a:r>
                <a:rPr lang="en-GB" dirty="0" smtClean="0"/>
                <a:t>will impact on skills needs and may </a:t>
              </a:r>
              <a:r>
                <a:rPr lang="en-GB" dirty="0"/>
                <a:t>make some traditional distinctions between occupations redundant</a:t>
              </a:r>
            </a:p>
          </p:txBody>
        </p:sp>
        <p:sp>
          <p:nvSpPr>
            <p:cNvPr id="6" name="Rounded Rectangle 5"/>
            <p:cNvSpPr/>
            <p:nvPr/>
          </p:nvSpPr>
          <p:spPr>
            <a:xfrm>
              <a:off x="8686800" y="2587336"/>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skills mix of the workforce will evolve as more care is delivered </a:t>
              </a:r>
              <a:r>
                <a:rPr lang="en-GB" dirty="0"/>
                <a:t>in community </a:t>
              </a:r>
              <a:r>
                <a:rPr lang="en-GB" dirty="0" smtClean="0"/>
                <a:t>locations</a:t>
              </a:r>
              <a:endParaRPr lang="en-GB" dirty="0"/>
            </a:p>
          </p:txBody>
        </p:sp>
        <p:sp>
          <p:nvSpPr>
            <p:cNvPr id="7" name="Down Arrow 6"/>
            <p:cNvSpPr/>
            <p:nvPr/>
          </p:nvSpPr>
          <p:spPr>
            <a:xfrm rot="17577796">
              <a:off x="3605644" y="4221923"/>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9004003">
              <a:off x="4391890" y="3096491"/>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254488">
              <a:off x="6111830" y="2863885"/>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4041722">
              <a:off x="7498772" y="3799609"/>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10440" y="3581399"/>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likely to be an increasingly diverse health and social care employer </a:t>
              </a:r>
              <a:r>
                <a:rPr lang="en-GB" dirty="0" smtClean="0"/>
                <a:t>base</a:t>
              </a:r>
              <a:endParaRPr lang="en-GB" dirty="0"/>
            </a:p>
          </p:txBody>
        </p:sp>
        <p:sp>
          <p:nvSpPr>
            <p:cNvPr id="13" name="Rounded Rectangle 12"/>
            <p:cNvSpPr/>
            <p:nvPr/>
          </p:nvSpPr>
          <p:spPr>
            <a:xfrm>
              <a:off x="5476009" y="872836"/>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Pressure on resources will lead to further re-design of roles and an increased focus on outcomes</a:t>
              </a:r>
            </a:p>
          </p:txBody>
        </p:sp>
        <p:sp>
          <p:nvSpPr>
            <p:cNvPr id="14" name="Rounded Rectangle 13"/>
            <p:cNvSpPr/>
            <p:nvPr/>
          </p:nvSpPr>
          <p:spPr>
            <a:xfrm>
              <a:off x="8350827" y="4730599"/>
              <a:ext cx="2774373" cy="184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will be a growing focus on prevention and population-level health</a:t>
              </a:r>
            </a:p>
          </p:txBody>
        </p:sp>
        <p:sp>
          <p:nvSpPr>
            <p:cNvPr id="15" name="Down Arrow 14"/>
            <p:cNvSpPr/>
            <p:nvPr/>
          </p:nvSpPr>
          <p:spPr>
            <a:xfrm rot="6408126">
              <a:off x="7322287" y="5015345"/>
              <a:ext cx="822614" cy="8312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9361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UKCES 2014">
  <a:themeElements>
    <a:clrScheme name="Custom 2">
      <a:dk1>
        <a:sysClr val="windowText" lastClr="000000"/>
      </a:dk1>
      <a:lt1>
        <a:sysClr val="window" lastClr="FFFFFF"/>
      </a:lt1>
      <a:dk2>
        <a:srgbClr val="233A75"/>
      </a:dk2>
      <a:lt2>
        <a:srgbClr val="CFC4C3"/>
      </a:lt2>
      <a:accent1>
        <a:srgbClr val="233A75"/>
      </a:accent1>
      <a:accent2>
        <a:srgbClr val="836DB0"/>
      </a:accent2>
      <a:accent3>
        <a:srgbClr val="E8503E"/>
      </a:accent3>
      <a:accent4>
        <a:srgbClr val="E31A52"/>
      </a:accent4>
      <a:accent5>
        <a:srgbClr val="12BFD6"/>
      </a:accent5>
      <a:accent6>
        <a:srgbClr val="2B79BD"/>
      </a:accent6>
      <a:hlink>
        <a:srgbClr val="0080FF"/>
      </a:hlink>
      <a:folHlink>
        <a:srgbClr val="5EAEFF"/>
      </a:folHlink>
    </a:clrScheme>
    <a:fontScheme name="Custom 1">
      <a:majorFont>
        <a:latin typeface="Open Sans Extrabold"/>
        <a:ea typeface="ヒラギノ角ゴ ProN W3"/>
        <a:cs typeface="ヒラギノ角ゴ ProN W3"/>
      </a:majorFont>
      <a:minorFont>
        <a:latin typeface="Open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40C175E2-8868-49B8-8B25-51F74955746D}" vid="{83DEDEA8-9866-4D5D-8516-C85A411B1E73}"/>
    </a:ext>
  </a:extLst>
</a:theme>
</file>

<file path=docProps/app.xml><?xml version="1.0" encoding="utf-8"?>
<Properties xmlns="http://schemas.openxmlformats.org/officeDocument/2006/extended-properties" xmlns:vt="http://schemas.openxmlformats.org/officeDocument/2006/docPropsVTypes">
  <Template>blank</Template>
  <TotalTime>1146</TotalTime>
  <Words>1254</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Open Sans</vt:lpstr>
      <vt:lpstr>Open Sans Extrabold</vt:lpstr>
      <vt:lpstr>Open Sans Semibold</vt:lpstr>
      <vt:lpstr>Wingdings</vt:lpstr>
      <vt:lpstr>ヒラギノ角ゴ ProN W3</vt:lpstr>
      <vt:lpstr>UKCES 2014</vt:lpstr>
      <vt:lpstr>PowerPoint Presentation</vt:lpstr>
      <vt:lpstr> This project examines skills and performance challenges in the health and social care sector. Findings are reported in six main sections:  </vt:lpstr>
      <vt:lpstr>The health and social care workforce today</vt:lpstr>
      <vt:lpstr>Four main factors drive skills demand in the sector</vt:lpstr>
      <vt:lpstr>Each key occupation has a specific skills dynamic</vt:lpstr>
      <vt:lpstr>There are sector-wide challenges too, among them, recruiting sufficient staff to meet service demand</vt:lpstr>
      <vt:lpstr>Supporting progression in the sector is a common goal for employers</vt:lpstr>
      <vt:lpstr>Forecasting (in terms of numbers and skills) is a long-term challenge within the sector</vt:lpstr>
      <vt:lpstr>A set of future trends will have implications for the sector’s workforce</vt:lpstr>
      <vt:lpstr>These implications are already evident across the key occupations</vt:lpstr>
      <vt:lpstr>In the context of these current and future challenges, occupational and professional standards have a role to play </vt:lpstr>
      <vt:lpstr>The sector could take a number of steps to address current and future challenges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Limmer</dc:creator>
  <cp:lastModifiedBy>Adam Raistrick</cp:lastModifiedBy>
  <cp:revision>115</cp:revision>
  <cp:lastPrinted>2015-03-25T16:08:21Z</cp:lastPrinted>
  <dcterms:created xsi:type="dcterms:W3CDTF">2015-01-22T10:37:15Z</dcterms:created>
  <dcterms:modified xsi:type="dcterms:W3CDTF">2015-06-09T08:12:10Z</dcterms:modified>
</cp:coreProperties>
</file>