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82" r:id="rId4"/>
    <p:sldId id="277" r:id="rId5"/>
    <p:sldId id="283" r:id="rId6"/>
    <p:sldId id="297" r:id="rId7"/>
    <p:sldId id="296" r:id="rId8"/>
    <p:sldId id="288" r:id="rId9"/>
    <p:sldId id="291" r:id="rId10"/>
    <p:sldId id="298" r:id="rId11"/>
    <p:sldId id="293" r:id="rId12"/>
    <p:sldId id="281" r:id="rId13"/>
    <p:sldId id="295" r:id="rId14"/>
    <p:sldId id="275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oife Ni Luanaigh" initials="ANL" lastIdx="1" clrIdx="0">
    <p:extLst>
      <p:ext uri="{19B8F6BF-5375-455C-9EA6-DF929625EA0E}">
        <p15:presenceInfo xmlns:p15="http://schemas.microsoft.com/office/powerpoint/2012/main" userId="Aoife Ni Luanaig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3" autoAdjust="0"/>
    <p:restoredTop sz="70972" autoAdjust="0"/>
  </p:normalViewPr>
  <p:slideViewPr>
    <p:cSldViewPr snapToGrid="0">
      <p:cViewPr varScale="1">
        <p:scale>
          <a:sx n="65" d="100"/>
          <a:sy n="65" d="100"/>
        </p:scale>
        <p:origin x="144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explosion val="41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1"/>
                <c:pt idx="0">
                  <c:v>Retail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</c:v>
                </c:pt>
                <c:pt idx="1">
                  <c:v>78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511723035795899E-3"/>
          <c:y val="3.5943577217691168E-2"/>
          <c:w val="0.92115530223762765"/>
          <c:h val="0.964460886649123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5"/>
            </a:solidFill>
          </c:spPr>
          <c:explosion val="26"/>
          <c:dPt>
            <c:idx val="0"/>
            <c:bubble3D val="0"/>
            <c:explosion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4"/>
            </a:solidFill>
          </c:spPr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</c:v>
                </c:pt>
                <c:pt idx="1">
                  <c:v>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4"/>
            </a:solidFill>
          </c:spPr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50.2</c:v>
                </c:pt>
                <c:pt idx="1">
                  <c:v>49.8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44.3</c:v>
                </c:pt>
                <c:pt idx="1">
                  <c:v>56.7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7897128"/>
        <c:axId val="437897520"/>
      </c:barChart>
      <c:catAx>
        <c:axId val="437897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7897520"/>
        <c:crosses val="autoZero"/>
        <c:auto val="1"/>
        <c:lblAlgn val="ctr"/>
        <c:lblOffset val="100"/>
        <c:noMultiLvlLbl val="0"/>
      </c:catAx>
      <c:valAx>
        <c:axId val="437897520"/>
        <c:scaling>
          <c:orientation val="minMax"/>
          <c:max val="66"/>
          <c:min val="0"/>
        </c:scaling>
        <c:delete val="1"/>
        <c:axPos val="b"/>
        <c:numFmt formatCode="General" sourceLinked="1"/>
        <c:majorTickMark val="none"/>
        <c:minorTickMark val="none"/>
        <c:tickLblPos val="nextTo"/>
        <c:crossAx val="43789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521A9E-334F-49A1-AC8C-CD09C404D93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93AB06A-93AD-4AF5-876C-FD1AB22BFE59}">
      <dgm:prSet phldrT="[Text]"/>
      <dgm:spPr/>
      <dgm:t>
        <a:bodyPr/>
        <a:lstStyle/>
        <a:p>
          <a:r>
            <a:rPr lang="en-GB" dirty="0" smtClean="0"/>
            <a:t>Net employment growth of 4% is predicted </a:t>
          </a:r>
        </a:p>
        <a:p>
          <a:r>
            <a:rPr lang="en-GB" dirty="0" smtClean="0"/>
            <a:t>2012 </a:t>
          </a:r>
          <a:r>
            <a:rPr lang="en-GB" dirty="0" smtClean="0">
              <a:sym typeface="Wingdings" panose="05000000000000000000" pitchFamily="2" charset="2"/>
            </a:rPr>
            <a:t> 2022</a:t>
          </a:r>
          <a:endParaRPr lang="en-GB" dirty="0"/>
        </a:p>
      </dgm:t>
    </dgm:pt>
    <dgm:pt modelId="{99AC26DD-E43B-4398-AACA-4E5913179A98}" type="parTrans" cxnId="{9CF17662-8BB7-44E8-A067-E16DC5F78F25}">
      <dgm:prSet/>
      <dgm:spPr/>
      <dgm:t>
        <a:bodyPr/>
        <a:lstStyle/>
        <a:p>
          <a:endParaRPr lang="en-GB"/>
        </a:p>
      </dgm:t>
    </dgm:pt>
    <dgm:pt modelId="{FF084773-8652-4262-B51B-0AE6ECAE10ED}" type="sibTrans" cxnId="{9CF17662-8BB7-44E8-A067-E16DC5F78F25}">
      <dgm:prSet/>
      <dgm:spPr/>
      <dgm:t>
        <a:bodyPr/>
        <a:lstStyle/>
        <a:p>
          <a:endParaRPr lang="en-GB"/>
        </a:p>
      </dgm:t>
    </dgm:pt>
    <dgm:pt modelId="{B5204FAA-DD61-4748-892C-CD4693A10120}">
      <dgm:prSet phldrT="[Text]"/>
      <dgm:spPr/>
      <dgm:t>
        <a:bodyPr/>
        <a:lstStyle/>
        <a:p>
          <a:r>
            <a:rPr lang="en-GB" dirty="0" smtClean="0"/>
            <a:t>This will create a replacement demand of over 2,000,000 workers</a:t>
          </a:r>
          <a:endParaRPr lang="en-GB" dirty="0"/>
        </a:p>
      </dgm:t>
    </dgm:pt>
    <dgm:pt modelId="{462BEDA9-3379-489A-887E-8B38E744A6FD}" type="parTrans" cxnId="{D1215FE5-81D8-4C3C-AB8C-74EE8E418F37}">
      <dgm:prSet/>
      <dgm:spPr/>
      <dgm:t>
        <a:bodyPr/>
        <a:lstStyle/>
        <a:p>
          <a:endParaRPr lang="en-GB"/>
        </a:p>
      </dgm:t>
    </dgm:pt>
    <dgm:pt modelId="{012F8661-C47B-40B2-A70E-9A6F8114986C}" type="sibTrans" cxnId="{D1215FE5-81D8-4C3C-AB8C-74EE8E418F37}">
      <dgm:prSet/>
      <dgm:spPr/>
      <dgm:t>
        <a:bodyPr/>
        <a:lstStyle/>
        <a:p>
          <a:endParaRPr lang="en-GB"/>
        </a:p>
      </dgm:t>
    </dgm:pt>
    <dgm:pt modelId="{49974240-3C91-4A25-A499-41CDB8C15721}">
      <dgm:prSet phldrT="[Text]"/>
      <dgm:spPr/>
      <dgm:t>
        <a:bodyPr/>
        <a:lstStyle/>
        <a:p>
          <a:r>
            <a:rPr lang="en-GB" b="1" dirty="0" smtClean="0">
              <a:solidFill>
                <a:schemeClr val="bg1"/>
              </a:solidFill>
            </a:rPr>
            <a:t>Demand for new and more advanced skills </a:t>
          </a:r>
          <a:r>
            <a:rPr lang="en-GB" dirty="0" smtClean="0">
              <a:solidFill>
                <a:schemeClr val="bg1"/>
              </a:solidFill>
            </a:rPr>
            <a:t>will continue to increase</a:t>
          </a:r>
          <a:endParaRPr lang="en-GB" dirty="0">
            <a:solidFill>
              <a:schemeClr val="bg1"/>
            </a:solidFill>
          </a:endParaRPr>
        </a:p>
      </dgm:t>
    </dgm:pt>
    <dgm:pt modelId="{4C1F2568-76AE-43CF-A080-6951F83363F6}" type="parTrans" cxnId="{B969F2B1-F12D-4EFF-98FE-E4FBC32043E2}">
      <dgm:prSet/>
      <dgm:spPr/>
      <dgm:t>
        <a:bodyPr/>
        <a:lstStyle/>
        <a:p>
          <a:endParaRPr lang="en-GB"/>
        </a:p>
      </dgm:t>
    </dgm:pt>
    <dgm:pt modelId="{A0E71E25-FF06-4AA8-8FFE-770025E6BB51}" type="sibTrans" cxnId="{B969F2B1-F12D-4EFF-98FE-E4FBC32043E2}">
      <dgm:prSet/>
      <dgm:spPr/>
      <dgm:t>
        <a:bodyPr/>
        <a:lstStyle/>
        <a:p>
          <a:endParaRPr lang="en-GB"/>
        </a:p>
      </dgm:t>
    </dgm:pt>
    <dgm:pt modelId="{1E50C794-1778-4B1B-AFB4-392F3620AEDC}">
      <dgm:prSet/>
      <dgm:spPr/>
      <dgm:t>
        <a:bodyPr/>
        <a:lstStyle/>
        <a:p>
          <a:r>
            <a:rPr lang="en-GB" b="1" dirty="0" smtClean="0">
              <a:solidFill>
                <a:schemeClr val="bg1"/>
              </a:solidFill>
            </a:rPr>
            <a:t>Demographic change</a:t>
          </a:r>
          <a:r>
            <a:rPr lang="en-GB" dirty="0" smtClean="0">
              <a:solidFill>
                <a:schemeClr val="bg1"/>
              </a:solidFill>
            </a:rPr>
            <a:t> will restrict the </a:t>
          </a:r>
          <a:r>
            <a:rPr lang="en-GB" dirty="0" smtClean="0"/>
            <a:t>supply of younger workers entering the sector</a:t>
          </a:r>
          <a:endParaRPr lang="en-GB" b="1" dirty="0"/>
        </a:p>
      </dgm:t>
    </dgm:pt>
    <dgm:pt modelId="{B2AE6908-B41E-443E-BD25-98995D881549}" type="parTrans" cxnId="{5F6417EB-D080-434B-A7F1-261BCE21C262}">
      <dgm:prSet/>
      <dgm:spPr/>
      <dgm:t>
        <a:bodyPr/>
        <a:lstStyle/>
        <a:p>
          <a:endParaRPr lang="en-GB"/>
        </a:p>
      </dgm:t>
    </dgm:pt>
    <dgm:pt modelId="{90F84BF4-E855-4C32-8B33-D7AD9E016AA1}" type="sibTrans" cxnId="{5F6417EB-D080-434B-A7F1-261BCE21C262}">
      <dgm:prSet/>
      <dgm:spPr/>
      <dgm:t>
        <a:bodyPr/>
        <a:lstStyle/>
        <a:p>
          <a:endParaRPr lang="en-GB"/>
        </a:p>
      </dgm:t>
    </dgm:pt>
    <dgm:pt modelId="{1C7DDC0A-3ED7-4AC6-8AE3-47BA501D6962}" type="pres">
      <dgm:prSet presAssocID="{2D521A9E-334F-49A1-AC8C-CD09C404D937}" presName="CompostProcess" presStyleCnt="0">
        <dgm:presLayoutVars>
          <dgm:dir/>
          <dgm:resizeHandles val="exact"/>
        </dgm:presLayoutVars>
      </dgm:prSet>
      <dgm:spPr/>
    </dgm:pt>
    <dgm:pt modelId="{67021E55-7102-4213-98BA-7581FC288F35}" type="pres">
      <dgm:prSet presAssocID="{2D521A9E-334F-49A1-AC8C-CD09C404D937}" presName="arrow" presStyleLbl="bgShp" presStyleIdx="0" presStyleCnt="1"/>
      <dgm:spPr/>
    </dgm:pt>
    <dgm:pt modelId="{E051CF3C-16C0-4D98-A89F-1C782945D7E4}" type="pres">
      <dgm:prSet presAssocID="{2D521A9E-334F-49A1-AC8C-CD09C404D937}" presName="linearProcess" presStyleCnt="0"/>
      <dgm:spPr/>
    </dgm:pt>
    <dgm:pt modelId="{B3A22CC1-BACD-40CE-9FA4-7B460D893B47}" type="pres">
      <dgm:prSet presAssocID="{593AB06A-93AD-4AF5-876C-FD1AB22BFE5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F8B2AE-FC93-49B8-82B2-DAEF00E164B6}" type="pres">
      <dgm:prSet presAssocID="{FF084773-8652-4262-B51B-0AE6ECAE10ED}" presName="sibTrans" presStyleCnt="0"/>
      <dgm:spPr/>
    </dgm:pt>
    <dgm:pt modelId="{EEE07A99-B959-4548-94EA-05EAB78997FA}" type="pres">
      <dgm:prSet presAssocID="{B5204FAA-DD61-4748-892C-CD4693A10120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DB960A-D4ED-485D-B123-3E665B5331F1}" type="pres">
      <dgm:prSet presAssocID="{012F8661-C47B-40B2-A70E-9A6F8114986C}" presName="sibTrans" presStyleCnt="0"/>
      <dgm:spPr/>
    </dgm:pt>
    <dgm:pt modelId="{7404EFB7-BE8D-4319-8C69-CB37EAC7E416}" type="pres">
      <dgm:prSet presAssocID="{1E50C794-1778-4B1B-AFB4-392F3620AED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1A82D5-5175-451D-A03F-82B681F0101E}" type="pres">
      <dgm:prSet presAssocID="{90F84BF4-E855-4C32-8B33-D7AD9E016AA1}" presName="sibTrans" presStyleCnt="0"/>
      <dgm:spPr/>
    </dgm:pt>
    <dgm:pt modelId="{3C0E1ABB-B59B-4989-B3C5-5D86EB02A709}" type="pres">
      <dgm:prSet presAssocID="{49974240-3C91-4A25-A499-41CDB8C1572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1215FE5-81D8-4C3C-AB8C-74EE8E418F37}" srcId="{2D521A9E-334F-49A1-AC8C-CD09C404D937}" destId="{B5204FAA-DD61-4748-892C-CD4693A10120}" srcOrd="1" destOrd="0" parTransId="{462BEDA9-3379-489A-887E-8B38E744A6FD}" sibTransId="{012F8661-C47B-40B2-A70E-9A6F8114986C}"/>
    <dgm:cxn modelId="{CE399F44-12DD-4E6F-99AA-02C1737CE9F8}" type="presOf" srcId="{B5204FAA-DD61-4748-892C-CD4693A10120}" destId="{EEE07A99-B959-4548-94EA-05EAB78997FA}" srcOrd="0" destOrd="0" presId="urn:microsoft.com/office/officeart/2005/8/layout/hProcess9"/>
    <dgm:cxn modelId="{9CF17662-8BB7-44E8-A067-E16DC5F78F25}" srcId="{2D521A9E-334F-49A1-AC8C-CD09C404D937}" destId="{593AB06A-93AD-4AF5-876C-FD1AB22BFE59}" srcOrd="0" destOrd="0" parTransId="{99AC26DD-E43B-4398-AACA-4E5913179A98}" sibTransId="{FF084773-8652-4262-B51B-0AE6ECAE10ED}"/>
    <dgm:cxn modelId="{66904FA0-5FBB-47DD-8CE1-40B0F0A894A8}" type="presOf" srcId="{2D521A9E-334F-49A1-AC8C-CD09C404D937}" destId="{1C7DDC0A-3ED7-4AC6-8AE3-47BA501D6962}" srcOrd="0" destOrd="0" presId="urn:microsoft.com/office/officeart/2005/8/layout/hProcess9"/>
    <dgm:cxn modelId="{B969F2B1-F12D-4EFF-98FE-E4FBC32043E2}" srcId="{2D521A9E-334F-49A1-AC8C-CD09C404D937}" destId="{49974240-3C91-4A25-A499-41CDB8C15721}" srcOrd="3" destOrd="0" parTransId="{4C1F2568-76AE-43CF-A080-6951F83363F6}" sibTransId="{A0E71E25-FF06-4AA8-8FFE-770025E6BB51}"/>
    <dgm:cxn modelId="{5CF7CDA3-2125-47AB-ADD2-1AEED470CC5E}" type="presOf" srcId="{593AB06A-93AD-4AF5-876C-FD1AB22BFE59}" destId="{B3A22CC1-BACD-40CE-9FA4-7B460D893B47}" srcOrd="0" destOrd="0" presId="urn:microsoft.com/office/officeart/2005/8/layout/hProcess9"/>
    <dgm:cxn modelId="{B881473A-9F35-4295-823E-A1A25C10FC50}" type="presOf" srcId="{1E50C794-1778-4B1B-AFB4-392F3620AEDC}" destId="{7404EFB7-BE8D-4319-8C69-CB37EAC7E416}" srcOrd="0" destOrd="0" presId="urn:microsoft.com/office/officeart/2005/8/layout/hProcess9"/>
    <dgm:cxn modelId="{5F6417EB-D080-434B-A7F1-261BCE21C262}" srcId="{2D521A9E-334F-49A1-AC8C-CD09C404D937}" destId="{1E50C794-1778-4B1B-AFB4-392F3620AEDC}" srcOrd="2" destOrd="0" parTransId="{B2AE6908-B41E-443E-BD25-98995D881549}" sibTransId="{90F84BF4-E855-4C32-8B33-D7AD9E016AA1}"/>
    <dgm:cxn modelId="{BDA730A9-8ADA-4B5D-B8FB-BEB64844FBF2}" type="presOf" srcId="{49974240-3C91-4A25-A499-41CDB8C15721}" destId="{3C0E1ABB-B59B-4989-B3C5-5D86EB02A709}" srcOrd="0" destOrd="0" presId="urn:microsoft.com/office/officeart/2005/8/layout/hProcess9"/>
    <dgm:cxn modelId="{8F658DFD-5E21-4F10-B1BE-4B39A9870773}" type="presParOf" srcId="{1C7DDC0A-3ED7-4AC6-8AE3-47BA501D6962}" destId="{67021E55-7102-4213-98BA-7581FC288F35}" srcOrd="0" destOrd="0" presId="urn:microsoft.com/office/officeart/2005/8/layout/hProcess9"/>
    <dgm:cxn modelId="{807B8CC8-EC11-427C-8A40-275404E6EE73}" type="presParOf" srcId="{1C7DDC0A-3ED7-4AC6-8AE3-47BA501D6962}" destId="{E051CF3C-16C0-4D98-A89F-1C782945D7E4}" srcOrd="1" destOrd="0" presId="urn:microsoft.com/office/officeart/2005/8/layout/hProcess9"/>
    <dgm:cxn modelId="{23D8EA73-9ACD-42B6-8176-80B92972437F}" type="presParOf" srcId="{E051CF3C-16C0-4D98-A89F-1C782945D7E4}" destId="{B3A22CC1-BACD-40CE-9FA4-7B460D893B47}" srcOrd="0" destOrd="0" presId="urn:microsoft.com/office/officeart/2005/8/layout/hProcess9"/>
    <dgm:cxn modelId="{4AE94853-C679-424A-AC87-392832891559}" type="presParOf" srcId="{E051CF3C-16C0-4D98-A89F-1C782945D7E4}" destId="{70F8B2AE-FC93-49B8-82B2-DAEF00E164B6}" srcOrd="1" destOrd="0" presId="urn:microsoft.com/office/officeart/2005/8/layout/hProcess9"/>
    <dgm:cxn modelId="{FFA3A156-1507-4834-B0D7-D60A05C70B7E}" type="presParOf" srcId="{E051CF3C-16C0-4D98-A89F-1C782945D7E4}" destId="{EEE07A99-B959-4548-94EA-05EAB78997FA}" srcOrd="2" destOrd="0" presId="urn:microsoft.com/office/officeart/2005/8/layout/hProcess9"/>
    <dgm:cxn modelId="{952E7AD9-E8FD-4199-A661-8B380F2BF593}" type="presParOf" srcId="{E051CF3C-16C0-4D98-A89F-1C782945D7E4}" destId="{9FDB960A-D4ED-485D-B123-3E665B5331F1}" srcOrd="3" destOrd="0" presId="urn:microsoft.com/office/officeart/2005/8/layout/hProcess9"/>
    <dgm:cxn modelId="{C63BC7F6-98DB-44CA-A6C1-0B4E1261F157}" type="presParOf" srcId="{E051CF3C-16C0-4D98-A89F-1C782945D7E4}" destId="{7404EFB7-BE8D-4319-8C69-CB37EAC7E416}" srcOrd="4" destOrd="0" presId="urn:microsoft.com/office/officeart/2005/8/layout/hProcess9"/>
    <dgm:cxn modelId="{C1F2A7CD-A01B-4609-BF32-7A6A83EE29ED}" type="presParOf" srcId="{E051CF3C-16C0-4D98-A89F-1C782945D7E4}" destId="{E61A82D5-5175-451D-A03F-82B681F0101E}" srcOrd="5" destOrd="0" presId="urn:microsoft.com/office/officeart/2005/8/layout/hProcess9"/>
    <dgm:cxn modelId="{449B61A3-9E12-428A-97BC-4927434009BE}" type="presParOf" srcId="{E051CF3C-16C0-4D98-A89F-1C782945D7E4}" destId="{3C0E1ABB-B59B-4989-B3C5-5D86EB02A70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0.46926</cdr:x>
      <cdr:y>0.34179</cdr:y>
    </cdr:from>
    <cdr:to>
      <cdr:x>0.88317</cdr:x>
      <cdr:y>0.8068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6662" y="527996"/>
          <a:ext cx="543928" cy="718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6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0.02471</cdr:x>
      <cdr:y>0.11683</cdr:y>
    </cdr:from>
    <cdr:to>
      <cdr:x>1</cdr:x>
      <cdr:y>0.42467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6184" y="205528"/>
          <a:ext cx="4980416" cy="5415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en-GB" sz="1600" dirty="0" smtClean="0">
              <a:solidFill>
                <a:schemeClr val="tx2"/>
              </a:solidFill>
              <a:latin typeface="+mj-lt"/>
            </a:rPr>
            <a:t>Employers which are not aware of NOS</a:t>
          </a:r>
          <a:endParaRPr lang="en-GB" sz="1600" dirty="0">
            <a:solidFill>
              <a:schemeClr val="tx2"/>
            </a:solidFill>
            <a:latin typeface="+mj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413C0-A8AC-4DC2-A1E7-1F3F64155E2E}" type="datetimeFigureOut">
              <a:rPr lang="en-GB" smtClean="0"/>
              <a:t>22/07/2015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8A697-F3B9-4876-A1F7-61A6F651B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667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C1AFF-AF7B-4E6C-94DC-B481259A83FA}" type="datetimeFigureOut">
              <a:rPr lang="en-GB" smtClean="0"/>
              <a:t>22/07/2015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3F6D0-0678-43E7-9B6A-B2E2800DA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25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3F6D0-0678-43E7-9B6A-B2E2800DAB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020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3F6D0-0678-43E7-9B6A-B2E2800DABD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610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Level 4 is equivalent to </a:t>
            </a:r>
            <a:r>
              <a:rPr lang="en-GB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QCF 4/SCQF 7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3F6D0-0678-43E7-9B6A-B2E2800DABD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525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3F6D0-0678-43E7-9B6A-B2E2800DABD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117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3F6D0-0678-43E7-9B6A-B2E2800DABD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63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3F6D0-0678-43E7-9B6A-B2E2800DABD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8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/>
          </p:cNvSpPr>
          <p:nvPr/>
        </p:nvSpPr>
        <p:spPr bwMode="auto">
          <a:xfrm>
            <a:off x="-17212" y="0"/>
            <a:ext cx="12225867" cy="53975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0" tIns="0" rIns="0" bIns="0"/>
          <a:lstStyle/>
          <a:p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360" y="1268761"/>
            <a:ext cx="11521280" cy="2331690"/>
          </a:xfrm>
        </p:spPr>
        <p:txBody>
          <a:bodyPr anchor="t">
            <a:normAutofit/>
          </a:bodyPr>
          <a:lstStyle>
            <a:lvl1pPr algn="l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360" y="4005064"/>
            <a:ext cx="11521280" cy="1296144"/>
          </a:xfrm>
        </p:spPr>
        <p:txBody>
          <a:bodyPr>
            <a:norm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0" y="5661248"/>
            <a:ext cx="2877880" cy="99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063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C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340768"/>
            <a:ext cx="11521280" cy="38164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35360" y="5229200"/>
            <a:ext cx="11521280" cy="1440160"/>
          </a:xfrm>
          <a:ln w="28575">
            <a:solidFill>
              <a:schemeClr val="tx2"/>
            </a:solidFill>
          </a:ln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dirty="0" smtClean="0"/>
              <a:t>Call to action text goes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0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subtitle and C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goes here (size 34)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2204864"/>
            <a:ext cx="11521280" cy="295232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dirty="0" smtClean="0"/>
              <a:t>Body Text goes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35360" y="1340771"/>
            <a:ext cx="11521280" cy="834107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tx2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 Title goes here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35360" y="5229200"/>
            <a:ext cx="11521280" cy="1440160"/>
          </a:xfrm>
          <a:ln w="28575">
            <a:solidFill>
              <a:schemeClr val="tx2"/>
            </a:solidFill>
          </a:ln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dirty="0" smtClean="0"/>
              <a:t>Call to action text goes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602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360" y="1340768"/>
            <a:ext cx="5659040" cy="532859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40768"/>
            <a:ext cx="5659040" cy="532859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389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0" y="1340771"/>
            <a:ext cx="5661157" cy="834107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tx2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360" y="2174877"/>
            <a:ext cx="5661157" cy="43504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340771"/>
            <a:ext cx="5663273" cy="834107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tx2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7"/>
            <a:ext cx="5663273" cy="43504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984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3712" y="1340768"/>
            <a:ext cx="8352928" cy="532859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34433" y="1341438"/>
            <a:ext cx="3073400" cy="403225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34433" y="5445128"/>
            <a:ext cx="3073400" cy="1223963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Picture details go here</a:t>
            </a:r>
          </a:p>
        </p:txBody>
      </p:sp>
    </p:spTree>
    <p:extLst>
      <p:ext uri="{BB962C8B-B14F-4D97-AF65-F5344CB8AC3E}">
        <p14:creationId xmlns:p14="http://schemas.microsoft.com/office/powerpoint/2010/main" val="3003948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sub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3712" y="2276872"/>
            <a:ext cx="8352928" cy="43924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34433" y="1341438"/>
            <a:ext cx="3073400" cy="403225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34433" y="5445128"/>
            <a:ext cx="3073400" cy="1223963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Picture details go here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03713" y="1340771"/>
            <a:ext cx="8352928" cy="834107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tx2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1768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3712" y="1340768"/>
            <a:ext cx="8352928" cy="532859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34433" y="1341438"/>
            <a:ext cx="3073400" cy="1223466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35360" y="2709367"/>
            <a:ext cx="3073400" cy="1223466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335360" y="4077296"/>
            <a:ext cx="3073400" cy="1223466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35360" y="5445224"/>
            <a:ext cx="3073400" cy="1223466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324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/>
          </p:cNvSpPr>
          <p:nvPr/>
        </p:nvSpPr>
        <p:spPr bwMode="auto">
          <a:xfrm>
            <a:off x="-17212" y="0"/>
            <a:ext cx="12225867" cy="53975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0" tIns="0" rIns="0" bIns="0"/>
          <a:lstStyle/>
          <a:p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920" y="171648"/>
            <a:ext cx="11521280" cy="1828452"/>
          </a:xfr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0" y="5661248"/>
            <a:ext cx="2877880" cy="996946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5" y="4396961"/>
            <a:ext cx="103293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3" y="3379374"/>
            <a:ext cx="948267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063553" y="3379374"/>
            <a:ext cx="9696451" cy="5349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063553" y="2353057"/>
            <a:ext cx="9696451" cy="5349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063553" y="4492215"/>
            <a:ext cx="9696451" cy="5349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576597" y="2204864"/>
            <a:ext cx="1251343" cy="930274"/>
            <a:chOff x="2310" y="1595"/>
            <a:chExt cx="1140" cy="1130"/>
          </a:xfrm>
        </p:grpSpPr>
        <p:sp>
          <p:nvSpPr>
            <p:cNvPr id="4" name="AutoShape 4"/>
            <p:cNvSpPr>
              <a:spLocks noChangeAspect="1" noChangeArrowheads="1" noTextEdit="1"/>
            </p:cNvSpPr>
            <p:nvPr/>
          </p:nvSpPr>
          <p:spPr bwMode="auto">
            <a:xfrm>
              <a:off x="2310" y="1595"/>
              <a:ext cx="1140" cy="1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310" y="1595"/>
              <a:ext cx="778" cy="777"/>
            </a:xfrm>
            <a:custGeom>
              <a:avLst/>
              <a:gdLst>
                <a:gd name="T0" fmla="*/ 859 w 1556"/>
                <a:gd name="T1" fmla="*/ 1551 h 1554"/>
                <a:gd name="T2" fmla="*/ 974 w 1556"/>
                <a:gd name="T3" fmla="*/ 1530 h 1554"/>
                <a:gd name="T4" fmla="*/ 1082 w 1556"/>
                <a:gd name="T5" fmla="*/ 1493 h 1554"/>
                <a:gd name="T6" fmla="*/ 1183 w 1556"/>
                <a:gd name="T7" fmla="*/ 1441 h 1554"/>
                <a:gd name="T8" fmla="*/ 1274 w 1556"/>
                <a:gd name="T9" fmla="*/ 1377 h 1554"/>
                <a:gd name="T10" fmla="*/ 1354 w 1556"/>
                <a:gd name="T11" fmla="*/ 1300 h 1554"/>
                <a:gd name="T12" fmla="*/ 1424 w 1556"/>
                <a:gd name="T13" fmla="*/ 1212 h 1554"/>
                <a:gd name="T14" fmla="*/ 1480 w 1556"/>
                <a:gd name="T15" fmla="*/ 1114 h 1554"/>
                <a:gd name="T16" fmla="*/ 1522 w 1556"/>
                <a:gd name="T17" fmla="*/ 1009 h 1554"/>
                <a:gd name="T18" fmla="*/ 1547 w 1556"/>
                <a:gd name="T19" fmla="*/ 897 h 1554"/>
                <a:gd name="T20" fmla="*/ 1556 w 1556"/>
                <a:gd name="T21" fmla="*/ 778 h 1554"/>
                <a:gd name="T22" fmla="*/ 1547 w 1556"/>
                <a:gd name="T23" fmla="*/ 660 h 1554"/>
                <a:gd name="T24" fmla="*/ 1522 w 1556"/>
                <a:gd name="T25" fmla="*/ 547 h 1554"/>
                <a:gd name="T26" fmla="*/ 1480 w 1556"/>
                <a:gd name="T27" fmla="*/ 441 h 1554"/>
                <a:gd name="T28" fmla="*/ 1424 w 1556"/>
                <a:gd name="T29" fmla="*/ 343 h 1554"/>
                <a:gd name="T30" fmla="*/ 1354 w 1556"/>
                <a:gd name="T31" fmla="*/ 256 h 1554"/>
                <a:gd name="T32" fmla="*/ 1274 w 1556"/>
                <a:gd name="T33" fmla="*/ 177 h 1554"/>
                <a:gd name="T34" fmla="*/ 1183 w 1556"/>
                <a:gd name="T35" fmla="*/ 113 h 1554"/>
                <a:gd name="T36" fmla="*/ 1082 w 1556"/>
                <a:gd name="T37" fmla="*/ 61 h 1554"/>
                <a:gd name="T38" fmla="*/ 974 w 1556"/>
                <a:gd name="T39" fmla="*/ 24 h 1554"/>
                <a:gd name="T40" fmla="*/ 859 w 1556"/>
                <a:gd name="T41" fmla="*/ 3 h 1554"/>
                <a:gd name="T42" fmla="*/ 739 w 1556"/>
                <a:gd name="T43" fmla="*/ 1 h 1554"/>
                <a:gd name="T44" fmla="*/ 622 w 1556"/>
                <a:gd name="T45" fmla="*/ 16 h 1554"/>
                <a:gd name="T46" fmla="*/ 511 w 1556"/>
                <a:gd name="T47" fmla="*/ 47 h 1554"/>
                <a:gd name="T48" fmla="*/ 407 w 1556"/>
                <a:gd name="T49" fmla="*/ 94 h 1554"/>
                <a:gd name="T50" fmla="*/ 312 w 1556"/>
                <a:gd name="T51" fmla="*/ 154 h 1554"/>
                <a:gd name="T52" fmla="*/ 228 w 1556"/>
                <a:gd name="T53" fmla="*/ 228 h 1554"/>
                <a:gd name="T54" fmla="*/ 154 w 1556"/>
                <a:gd name="T55" fmla="*/ 313 h 1554"/>
                <a:gd name="T56" fmla="*/ 93 w 1556"/>
                <a:gd name="T57" fmla="*/ 408 h 1554"/>
                <a:gd name="T58" fmla="*/ 47 w 1556"/>
                <a:gd name="T59" fmla="*/ 511 h 1554"/>
                <a:gd name="T60" fmla="*/ 16 w 1556"/>
                <a:gd name="T61" fmla="*/ 622 h 1554"/>
                <a:gd name="T62" fmla="*/ 1 w 1556"/>
                <a:gd name="T63" fmla="*/ 738 h 1554"/>
                <a:gd name="T64" fmla="*/ 3 w 1556"/>
                <a:gd name="T65" fmla="*/ 858 h 1554"/>
                <a:gd name="T66" fmla="*/ 24 w 1556"/>
                <a:gd name="T67" fmla="*/ 972 h 1554"/>
                <a:gd name="T68" fmla="*/ 61 w 1556"/>
                <a:gd name="T69" fmla="*/ 1080 h 1554"/>
                <a:gd name="T70" fmla="*/ 113 w 1556"/>
                <a:gd name="T71" fmla="*/ 1180 h 1554"/>
                <a:gd name="T72" fmla="*/ 178 w 1556"/>
                <a:gd name="T73" fmla="*/ 1272 h 1554"/>
                <a:gd name="T74" fmla="*/ 255 w 1556"/>
                <a:gd name="T75" fmla="*/ 1353 h 1554"/>
                <a:gd name="T76" fmla="*/ 343 w 1556"/>
                <a:gd name="T77" fmla="*/ 1422 h 1554"/>
                <a:gd name="T78" fmla="*/ 441 w 1556"/>
                <a:gd name="T79" fmla="*/ 1477 h 1554"/>
                <a:gd name="T80" fmla="*/ 548 w 1556"/>
                <a:gd name="T81" fmla="*/ 1520 h 1554"/>
                <a:gd name="T82" fmla="*/ 660 w 1556"/>
                <a:gd name="T83" fmla="*/ 1545 h 1554"/>
                <a:gd name="T84" fmla="*/ 779 w 1556"/>
                <a:gd name="T85" fmla="*/ 155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56" h="1554">
                  <a:moveTo>
                    <a:pt x="779" y="1554"/>
                  </a:moveTo>
                  <a:lnTo>
                    <a:pt x="820" y="1553"/>
                  </a:lnTo>
                  <a:lnTo>
                    <a:pt x="859" y="1551"/>
                  </a:lnTo>
                  <a:lnTo>
                    <a:pt x="898" y="1545"/>
                  </a:lnTo>
                  <a:lnTo>
                    <a:pt x="936" y="1538"/>
                  </a:lnTo>
                  <a:lnTo>
                    <a:pt x="974" y="1530"/>
                  </a:lnTo>
                  <a:lnTo>
                    <a:pt x="1011" y="1520"/>
                  </a:lnTo>
                  <a:lnTo>
                    <a:pt x="1047" y="1507"/>
                  </a:lnTo>
                  <a:lnTo>
                    <a:pt x="1082" y="1493"/>
                  </a:lnTo>
                  <a:lnTo>
                    <a:pt x="1117" y="1477"/>
                  </a:lnTo>
                  <a:lnTo>
                    <a:pt x="1150" y="1461"/>
                  </a:lnTo>
                  <a:lnTo>
                    <a:pt x="1183" y="1441"/>
                  </a:lnTo>
                  <a:lnTo>
                    <a:pt x="1214" y="1422"/>
                  </a:lnTo>
                  <a:lnTo>
                    <a:pt x="1245" y="1400"/>
                  </a:lnTo>
                  <a:lnTo>
                    <a:pt x="1274" y="1377"/>
                  </a:lnTo>
                  <a:lnTo>
                    <a:pt x="1301" y="1353"/>
                  </a:lnTo>
                  <a:lnTo>
                    <a:pt x="1329" y="1326"/>
                  </a:lnTo>
                  <a:lnTo>
                    <a:pt x="1354" y="1300"/>
                  </a:lnTo>
                  <a:lnTo>
                    <a:pt x="1379" y="1272"/>
                  </a:lnTo>
                  <a:lnTo>
                    <a:pt x="1402" y="1242"/>
                  </a:lnTo>
                  <a:lnTo>
                    <a:pt x="1424" y="1212"/>
                  </a:lnTo>
                  <a:lnTo>
                    <a:pt x="1444" y="1180"/>
                  </a:lnTo>
                  <a:lnTo>
                    <a:pt x="1463" y="1148"/>
                  </a:lnTo>
                  <a:lnTo>
                    <a:pt x="1480" y="1114"/>
                  </a:lnTo>
                  <a:lnTo>
                    <a:pt x="1495" y="1080"/>
                  </a:lnTo>
                  <a:lnTo>
                    <a:pt x="1509" y="1045"/>
                  </a:lnTo>
                  <a:lnTo>
                    <a:pt x="1522" y="1009"/>
                  </a:lnTo>
                  <a:lnTo>
                    <a:pt x="1532" y="972"/>
                  </a:lnTo>
                  <a:lnTo>
                    <a:pt x="1540" y="935"/>
                  </a:lnTo>
                  <a:lnTo>
                    <a:pt x="1547" y="897"/>
                  </a:lnTo>
                  <a:lnTo>
                    <a:pt x="1553" y="858"/>
                  </a:lnTo>
                  <a:lnTo>
                    <a:pt x="1555" y="819"/>
                  </a:lnTo>
                  <a:lnTo>
                    <a:pt x="1556" y="778"/>
                  </a:lnTo>
                  <a:lnTo>
                    <a:pt x="1555" y="738"/>
                  </a:lnTo>
                  <a:lnTo>
                    <a:pt x="1553" y="699"/>
                  </a:lnTo>
                  <a:lnTo>
                    <a:pt x="1547" y="660"/>
                  </a:lnTo>
                  <a:lnTo>
                    <a:pt x="1540" y="622"/>
                  </a:lnTo>
                  <a:lnTo>
                    <a:pt x="1532" y="584"/>
                  </a:lnTo>
                  <a:lnTo>
                    <a:pt x="1522" y="547"/>
                  </a:lnTo>
                  <a:lnTo>
                    <a:pt x="1509" y="511"/>
                  </a:lnTo>
                  <a:lnTo>
                    <a:pt x="1495" y="475"/>
                  </a:lnTo>
                  <a:lnTo>
                    <a:pt x="1480" y="441"/>
                  </a:lnTo>
                  <a:lnTo>
                    <a:pt x="1463" y="408"/>
                  </a:lnTo>
                  <a:lnTo>
                    <a:pt x="1444" y="375"/>
                  </a:lnTo>
                  <a:lnTo>
                    <a:pt x="1424" y="343"/>
                  </a:lnTo>
                  <a:lnTo>
                    <a:pt x="1402" y="313"/>
                  </a:lnTo>
                  <a:lnTo>
                    <a:pt x="1379" y="283"/>
                  </a:lnTo>
                  <a:lnTo>
                    <a:pt x="1354" y="256"/>
                  </a:lnTo>
                  <a:lnTo>
                    <a:pt x="1329" y="228"/>
                  </a:lnTo>
                  <a:lnTo>
                    <a:pt x="1301" y="203"/>
                  </a:lnTo>
                  <a:lnTo>
                    <a:pt x="1274" y="177"/>
                  </a:lnTo>
                  <a:lnTo>
                    <a:pt x="1245" y="154"/>
                  </a:lnTo>
                  <a:lnTo>
                    <a:pt x="1214" y="134"/>
                  </a:lnTo>
                  <a:lnTo>
                    <a:pt x="1183" y="113"/>
                  </a:lnTo>
                  <a:lnTo>
                    <a:pt x="1150" y="94"/>
                  </a:lnTo>
                  <a:lnTo>
                    <a:pt x="1117" y="77"/>
                  </a:lnTo>
                  <a:lnTo>
                    <a:pt x="1082" y="61"/>
                  </a:lnTo>
                  <a:lnTo>
                    <a:pt x="1047" y="47"/>
                  </a:lnTo>
                  <a:lnTo>
                    <a:pt x="1011" y="35"/>
                  </a:lnTo>
                  <a:lnTo>
                    <a:pt x="974" y="24"/>
                  </a:lnTo>
                  <a:lnTo>
                    <a:pt x="936" y="16"/>
                  </a:lnTo>
                  <a:lnTo>
                    <a:pt x="898" y="9"/>
                  </a:lnTo>
                  <a:lnTo>
                    <a:pt x="859" y="3"/>
                  </a:lnTo>
                  <a:lnTo>
                    <a:pt x="820" y="1"/>
                  </a:lnTo>
                  <a:lnTo>
                    <a:pt x="779" y="0"/>
                  </a:lnTo>
                  <a:lnTo>
                    <a:pt x="739" y="1"/>
                  </a:lnTo>
                  <a:lnTo>
                    <a:pt x="700" y="3"/>
                  </a:lnTo>
                  <a:lnTo>
                    <a:pt x="660" y="9"/>
                  </a:lnTo>
                  <a:lnTo>
                    <a:pt x="622" y="16"/>
                  </a:lnTo>
                  <a:lnTo>
                    <a:pt x="584" y="24"/>
                  </a:lnTo>
                  <a:lnTo>
                    <a:pt x="548" y="35"/>
                  </a:lnTo>
                  <a:lnTo>
                    <a:pt x="511" y="47"/>
                  </a:lnTo>
                  <a:lnTo>
                    <a:pt x="476" y="61"/>
                  </a:lnTo>
                  <a:lnTo>
                    <a:pt x="441" y="77"/>
                  </a:lnTo>
                  <a:lnTo>
                    <a:pt x="407" y="94"/>
                  </a:lnTo>
                  <a:lnTo>
                    <a:pt x="375" y="113"/>
                  </a:lnTo>
                  <a:lnTo>
                    <a:pt x="343" y="134"/>
                  </a:lnTo>
                  <a:lnTo>
                    <a:pt x="312" y="154"/>
                  </a:lnTo>
                  <a:lnTo>
                    <a:pt x="284" y="177"/>
                  </a:lnTo>
                  <a:lnTo>
                    <a:pt x="255" y="203"/>
                  </a:lnTo>
                  <a:lnTo>
                    <a:pt x="228" y="228"/>
                  </a:lnTo>
                  <a:lnTo>
                    <a:pt x="202" y="256"/>
                  </a:lnTo>
                  <a:lnTo>
                    <a:pt x="178" y="283"/>
                  </a:lnTo>
                  <a:lnTo>
                    <a:pt x="154" y="313"/>
                  </a:lnTo>
                  <a:lnTo>
                    <a:pt x="133" y="343"/>
                  </a:lnTo>
                  <a:lnTo>
                    <a:pt x="113" y="375"/>
                  </a:lnTo>
                  <a:lnTo>
                    <a:pt x="93" y="408"/>
                  </a:lnTo>
                  <a:lnTo>
                    <a:pt x="77" y="441"/>
                  </a:lnTo>
                  <a:lnTo>
                    <a:pt x="61" y="475"/>
                  </a:lnTo>
                  <a:lnTo>
                    <a:pt x="47" y="511"/>
                  </a:lnTo>
                  <a:lnTo>
                    <a:pt x="35" y="547"/>
                  </a:lnTo>
                  <a:lnTo>
                    <a:pt x="24" y="584"/>
                  </a:lnTo>
                  <a:lnTo>
                    <a:pt x="16" y="622"/>
                  </a:lnTo>
                  <a:lnTo>
                    <a:pt x="9" y="660"/>
                  </a:lnTo>
                  <a:lnTo>
                    <a:pt x="3" y="699"/>
                  </a:lnTo>
                  <a:lnTo>
                    <a:pt x="1" y="738"/>
                  </a:lnTo>
                  <a:lnTo>
                    <a:pt x="0" y="778"/>
                  </a:lnTo>
                  <a:lnTo>
                    <a:pt x="1" y="819"/>
                  </a:lnTo>
                  <a:lnTo>
                    <a:pt x="3" y="858"/>
                  </a:lnTo>
                  <a:lnTo>
                    <a:pt x="9" y="897"/>
                  </a:lnTo>
                  <a:lnTo>
                    <a:pt x="16" y="935"/>
                  </a:lnTo>
                  <a:lnTo>
                    <a:pt x="24" y="972"/>
                  </a:lnTo>
                  <a:lnTo>
                    <a:pt x="35" y="1009"/>
                  </a:lnTo>
                  <a:lnTo>
                    <a:pt x="47" y="1045"/>
                  </a:lnTo>
                  <a:lnTo>
                    <a:pt x="61" y="1080"/>
                  </a:lnTo>
                  <a:lnTo>
                    <a:pt x="77" y="1114"/>
                  </a:lnTo>
                  <a:lnTo>
                    <a:pt x="93" y="1148"/>
                  </a:lnTo>
                  <a:lnTo>
                    <a:pt x="113" y="1180"/>
                  </a:lnTo>
                  <a:lnTo>
                    <a:pt x="133" y="1212"/>
                  </a:lnTo>
                  <a:lnTo>
                    <a:pt x="154" y="1242"/>
                  </a:lnTo>
                  <a:lnTo>
                    <a:pt x="178" y="1272"/>
                  </a:lnTo>
                  <a:lnTo>
                    <a:pt x="202" y="1300"/>
                  </a:lnTo>
                  <a:lnTo>
                    <a:pt x="228" y="1326"/>
                  </a:lnTo>
                  <a:lnTo>
                    <a:pt x="255" y="1353"/>
                  </a:lnTo>
                  <a:lnTo>
                    <a:pt x="284" y="1377"/>
                  </a:lnTo>
                  <a:lnTo>
                    <a:pt x="312" y="1400"/>
                  </a:lnTo>
                  <a:lnTo>
                    <a:pt x="343" y="1422"/>
                  </a:lnTo>
                  <a:lnTo>
                    <a:pt x="375" y="1441"/>
                  </a:lnTo>
                  <a:lnTo>
                    <a:pt x="407" y="1461"/>
                  </a:lnTo>
                  <a:lnTo>
                    <a:pt x="441" y="1477"/>
                  </a:lnTo>
                  <a:lnTo>
                    <a:pt x="476" y="1493"/>
                  </a:lnTo>
                  <a:lnTo>
                    <a:pt x="511" y="1507"/>
                  </a:lnTo>
                  <a:lnTo>
                    <a:pt x="548" y="1520"/>
                  </a:lnTo>
                  <a:lnTo>
                    <a:pt x="584" y="1530"/>
                  </a:lnTo>
                  <a:lnTo>
                    <a:pt x="622" y="1538"/>
                  </a:lnTo>
                  <a:lnTo>
                    <a:pt x="660" y="1545"/>
                  </a:lnTo>
                  <a:lnTo>
                    <a:pt x="700" y="1551"/>
                  </a:lnTo>
                  <a:lnTo>
                    <a:pt x="739" y="1553"/>
                  </a:lnTo>
                  <a:lnTo>
                    <a:pt x="779" y="15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2582" y="2157"/>
              <a:ext cx="154" cy="173"/>
            </a:xfrm>
            <a:custGeom>
              <a:avLst/>
              <a:gdLst>
                <a:gd name="T0" fmla="*/ 223 w 309"/>
                <a:gd name="T1" fmla="*/ 316 h 344"/>
                <a:gd name="T2" fmla="*/ 206 w 309"/>
                <a:gd name="T3" fmla="*/ 305 h 344"/>
                <a:gd name="T4" fmla="*/ 191 w 309"/>
                <a:gd name="T5" fmla="*/ 292 h 344"/>
                <a:gd name="T6" fmla="*/ 176 w 309"/>
                <a:gd name="T7" fmla="*/ 277 h 344"/>
                <a:gd name="T8" fmla="*/ 160 w 309"/>
                <a:gd name="T9" fmla="*/ 262 h 344"/>
                <a:gd name="T10" fmla="*/ 145 w 309"/>
                <a:gd name="T11" fmla="*/ 246 h 344"/>
                <a:gd name="T12" fmla="*/ 131 w 309"/>
                <a:gd name="T13" fmla="*/ 228 h 344"/>
                <a:gd name="T14" fmla="*/ 116 w 309"/>
                <a:gd name="T15" fmla="*/ 209 h 344"/>
                <a:gd name="T16" fmla="*/ 103 w 309"/>
                <a:gd name="T17" fmla="*/ 190 h 344"/>
                <a:gd name="T18" fmla="*/ 89 w 309"/>
                <a:gd name="T19" fmla="*/ 169 h 344"/>
                <a:gd name="T20" fmla="*/ 75 w 309"/>
                <a:gd name="T21" fmla="*/ 147 h 344"/>
                <a:gd name="T22" fmla="*/ 61 w 309"/>
                <a:gd name="T23" fmla="*/ 124 h 344"/>
                <a:gd name="T24" fmla="*/ 48 w 309"/>
                <a:gd name="T25" fmla="*/ 101 h 344"/>
                <a:gd name="T26" fmla="*/ 36 w 309"/>
                <a:gd name="T27" fmla="*/ 77 h 344"/>
                <a:gd name="T28" fmla="*/ 23 w 309"/>
                <a:gd name="T29" fmla="*/ 52 h 344"/>
                <a:gd name="T30" fmla="*/ 12 w 309"/>
                <a:gd name="T31" fmla="*/ 26 h 344"/>
                <a:gd name="T32" fmla="*/ 0 w 309"/>
                <a:gd name="T33" fmla="*/ 0 h 344"/>
                <a:gd name="T34" fmla="*/ 16 w 309"/>
                <a:gd name="T35" fmla="*/ 9 h 344"/>
                <a:gd name="T36" fmla="*/ 33 w 309"/>
                <a:gd name="T37" fmla="*/ 18 h 344"/>
                <a:gd name="T38" fmla="*/ 51 w 309"/>
                <a:gd name="T39" fmla="*/ 26 h 344"/>
                <a:gd name="T40" fmla="*/ 69 w 309"/>
                <a:gd name="T41" fmla="*/ 33 h 344"/>
                <a:gd name="T42" fmla="*/ 89 w 309"/>
                <a:gd name="T43" fmla="*/ 40 h 344"/>
                <a:gd name="T44" fmla="*/ 108 w 309"/>
                <a:gd name="T45" fmla="*/ 46 h 344"/>
                <a:gd name="T46" fmla="*/ 129 w 309"/>
                <a:gd name="T47" fmla="*/ 49 h 344"/>
                <a:gd name="T48" fmla="*/ 151 w 309"/>
                <a:gd name="T49" fmla="*/ 53 h 344"/>
                <a:gd name="T50" fmla="*/ 165 w 309"/>
                <a:gd name="T51" fmla="*/ 54 h 344"/>
                <a:gd name="T52" fmla="*/ 179 w 309"/>
                <a:gd name="T53" fmla="*/ 56 h 344"/>
                <a:gd name="T54" fmla="*/ 191 w 309"/>
                <a:gd name="T55" fmla="*/ 57 h 344"/>
                <a:gd name="T56" fmla="*/ 205 w 309"/>
                <a:gd name="T57" fmla="*/ 57 h 344"/>
                <a:gd name="T58" fmla="*/ 218 w 309"/>
                <a:gd name="T59" fmla="*/ 59 h 344"/>
                <a:gd name="T60" fmla="*/ 231 w 309"/>
                <a:gd name="T61" fmla="*/ 60 h 344"/>
                <a:gd name="T62" fmla="*/ 243 w 309"/>
                <a:gd name="T63" fmla="*/ 60 h 344"/>
                <a:gd name="T64" fmla="*/ 256 w 309"/>
                <a:gd name="T65" fmla="*/ 60 h 344"/>
                <a:gd name="T66" fmla="*/ 309 w 309"/>
                <a:gd name="T67" fmla="*/ 343 h 344"/>
                <a:gd name="T68" fmla="*/ 299 w 309"/>
                <a:gd name="T69" fmla="*/ 344 h 344"/>
                <a:gd name="T70" fmla="*/ 287 w 309"/>
                <a:gd name="T71" fmla="*/ 343 h 344"/>
                <a:gd name="T72" fmla="*/ 277 w 309"/>
                <a:gd name="T73" fmla="*/ 342 h 344"/>
                <a:gd name="T74" fmla="*/ 266 w 309"/>
                <a:gd name="T75" fmla="*/ 338 h 344"/>
                <a:gd name="T76" fmla="*/ 256 w 309"/>
                <a:gd name="T77" fmla="*/ 335 h 344"/>
                <a:gd name="T78" fmla="*/ 244 w 309"/>
                <a:gd name="T79" fmla="*/ 329 h 344"/>
                <a:gd name="T80" fmla="*/ 234 w 309"/>
                <a:gd name="T81" fmla="*/ 323 h 344"/>
                <a:gd name="T82" fmla="*/ 223 w 309"/>
                <a:gd name="T83" fmla="*/ 31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9" h="344">
                  <a:moveTo>
                    <a:pt x="223" y="316"/>
                  </a:moveTo>
                  <a:lnTo>
                    <a:pt x="206" y="305"/>
                  </a:lnTo>
                  <a:lnTo>
                    <a:pt x="191" y="292"/>
                  </a:lnTo>
                  <a:lnTo>
                    <a:pt x="176" y="277"/>
                  </a:lnTo>
                  <a:lnTo>
                    <a:pt x="160" y="262"/>
                  </a:lnTo>
                  <a:lnTo>
                    <a:pt x="145" y="246"/>
                  </a:lnTo>
                  <a:lnTo>
                    <a:pt x="131" y="228"/>
                  </a:lnTo>
                  <a:lnTo>
                    <a:pt x="116" y="209"/>
                  </a:lnTo>
                  <a:lnTo>
                    <a:pt x="103" y="190"/>
                  </a:lnTo>
                  <a:lnTo>
                    <a:pt x="89" y="169"/>
                  </a:lnTo>
                  <a:lnTo>
                    <a:pt x="75" y="147"/>
                  </a:lnTo>
                  <a:lnTo>
                    <a:pt x="61" y="124"/>
                  </a:lnTo>
                  <a:lnTo>
                    <a:pt x="48" y="101"/>
                  </a:lnTo>
                  <a:lnTo>
                    <a:pt x="36" y="77"/>
                  </a:lnTo>
                  <a:lnTo>
                    <a:pt x="23" y="52"/>
                  </a:lnTo>
                  <a:lnTo>
                    <a:pt x="12" y="26"/>
                  </a:lnTo>
                  <a:lnTo>
                    <a:pt x="0" y="0"/>
                  </a:lnTo>
                  <a:lnTo>
                    <a:pt x="16" y="9"/>
                  </a:lnTo>
                  <a:lnTo>
                    <a:pt x="33" y="18"/>
                  </a:lnTo>
                  <a:lnTo>
                    <a:pt x="51" y="26"/>
                  </a:lnTo>
                  <a:lnTo>
                    <a:pt x="69" y="33"/>
                  </a:lnTo>
                  <a:lnTo>
                    <a:pt x="89" y="40"/>
                  </a:lnTo>
                  <a:lnTo>
                    <a:pt x="108" y="46"/>
                  </a:lnTo>
                  <a:lnTo>
                    <a:pt x="129" y="49"/>
                  </a:lnTo>
                  <a:lnTo>
                    <a:pt x="151" y="53"/>
                  </a:lnTo>
                  <a:lnTo>
                    <a:pt x="165" y="54"/>
                  </a:lnTo>
                  <a:lnTo>
                    <a:pt x="179" y="56"/>
                  </a:lnTo>
                  <a:lnTo>
                    <a:pt x="191" y="57"/>
                  </a:lnTo>
                  <a:lnTo>
                    <a:pt x="205" y="57"/>
                  </a:lnTo>
                  <a:lnTo>
                    <a:pt x="218" y="59"/>
                  </a:lnTo>
                  <a:lnTo>
                    <a:pt x="231" y="60"/>
                  </a:lnTo>
                  <a:lnTo>
                    <a:pt x="243" y="60"/>
                  </a:lnTo>
                  <a:lnTo>
                    <a:pt x="256" y="60"/>
                  </a:lnTo>
                  <a:lnTo>
                    <a:pt x="309" y="343"/>
                  </a:lnTo>
                  <a:lnTo>
                    <a:pt x="299" y="344"/>
                  </a:lnTo>
                  <a:lnTo>
                    <a:pt x="287" y="343"/>
                  </a:lnTo>
                  <a:lnTo>
                    <a:pt x="277" y="342"/>
                  </a:lnTo>
                  <a:lnTo>
                    <a:pt x="266" y="338"/>
                  </a:lnTo>
                  <a:lnTo>
                    <a:pt x="256" y="335"/>
                  </a:lnTo>
                  <a:lnTo>
                    <a:pt x="244" y="329"/>
                  </a:lnTo>
                  <a:lnTo>
                    <a:pt x="234" y="323"/>
                  </a:lnTo>
                  <a:lnTo>
                    <a:pt x="223" y="3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2766" y="2146"/>
              <a:ext cx="116" cy="173"/>
            </a:xfrm>
            <a:custGeom>
              <a:avLst/>
              <a:gdLst>
                <a:gd name="T0" fmla="*/ 105 w 232"/>
                <a:gd name="T1" fmla="*/ 328 h 345"/>
                <a:gd name="T2" fmla="*/ 98 w 232"/>
                <a:gd name="T3" fmla="*/ 330 h 345"/>
                <a:gd name="T4" fmla="*/ 92 w 232"/>
                <a:gd name="T5" fmla="*/ 333 h 345"/>
                <a:gd name="T6" fmla="*/ 85 w 232"/>
                <a:gd name="T7" fmla="*/ 335 h 345"/>
                <a:gd name="T8" fmla="*/ 78 w 232"/>
                <a:gd name="T9" fmla="*/ 337 h 345"/>
                <a:gd name="T10" fmla="*/ 71 w 232"/>
                <a:gd name="T11" fmla="*/ 339 h 345"/>
                <a:gd name="T12" fmla="*/ 64 w 232"/>
                <a:gd name="T13" fmla="*/ 342 h 345"/>
                <a:gd name="T14" fmla="*/ 58 w 232"/>
                <a:gd name="T15" fmla="*/ 343 h 345"/>
                <a:gd name="T16" fmla="*/ 51 w 232"/>
                <a:gd name="T17" fmla="*/ 345 h 345"/>
                <a:gd name="T18" fmla="*/ 0 w 232"/>
                <a:gd name="T19" fmla="*/ 77 h 345"/>
                <a:gd name="T20" fmla="*/ 17 w 232"/>
                <a:gd name="T21" fmla="*/ 75 h 345"/>
                <a:gd name="T22" fmla="*/ 35 w 232"/>
                <a:gd name="T23" fmla="*/ 72 h 345"/>
                <a:gd name="T24" fmla="*/ 51 w 232"/>
                <a:gd name="T25" fmla="*/ 69 h 345"/>
                <a:gd name="T26" fmla="*/ 67 w 232"/>
                <a:gd name="T27" fmla="*/ 65 h 345"/>
                <a:gd name="T28" fmla="*/ 82 w 232"/>
                <a:gd name="T29" fmla="*/ 61 h 345"/>
                <a:gd name="T30" fmla="*/ 98 w 232"/>
                <a:gd name="T31" fmla="*/ 57 h 345"/>
                <a:gd name="T32" fmla="*/ 113 w 232"/>
                <a:gd name="T33" fmla="*/ 53 h 345"/>
                <a:gd name="T34" fmla="*/ 127 w 232"/>
                <a:gd name="T35" fmla="*/ 47 h 345"/>
                <a:gd name="T36" fmla="*/ 142 w 232"/>
                <a:gd name="T37" fmla="*/ 42 h 345"/>
                <a:gd name="T38" fmla="*/ 156 w 232"/>
                <a:gd name="T39" fmla="*/ 37 h 345"/>
                <a:gd name="T40" fmla="*/ 168 w 232"/>
                <a:gd name="T41" fmla="*/ 31 h 345"/>
                <a:gd name="T42" fmla="*/ 182 w 232"/>
                <a:gd name="T43" fmla="*/ 25 h 345"/>
                <a:gd name="T44" fmla="*/ 195 w 232"/>
                <a:gd name="T45" fmla="*/ 19 h 345"/>
                <a:gd name="T46" fmla="*/ 207 w 232"/>
                <a:gd name="T47" fmla="*/ 12 h 345"/>
                <a:gd name="T48" fmla="*/ 220 w 232"/>
                <a:gd name="T49" fmla="*/ 7 h 345"/>
                <a:gd name="T50" fmla="*/ 232 w 232"/>
                <a:gd name="T51" fmla="*/ 0 h 345"/>
                <a:gd name="T52" fmla="*/ 225 w 232"/>
                <a:gd name="T53" fmla="*/ 56 h 345"/>
                <a:gd name="T54" fmla="*/ 214 w 232"/>
                <a:gd name="T55" fmla="*/ 109 h 345"/>
                <a:gd name="T56" fmla="*/ 202 w 232"/>
                <a:gd name="T57" fmla="*/ 158 h 345"/>
                <a:gd name="T58" fmla="*/ 186 w 232"/>
                <a:gd name="T59" fmla="*/ 201 h 345"/>
                <a:gd name="T60" fmla="*/ 168 w 232"/>
                <a:gd name="T61" fmla="*/ 240 h 345"/>
                <a:gd name="T62" fmla="*/ 149 w 232"/>
                <a:gd name="T63" fmla="*/ 275 h 345"/>
                <a:gd name="T64" fmla="*/ 128 w 232"/>
                <a:gd name="T65" fmla="*/ 305 h 345"/>
                <a:gd name="T66" fmla="*/ 105 w 232"/>
                <a:gd name="T67" fmla="*/ 32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" h="345">
                  <a:moveTo>
                    <a:pt x="105" y="328"/>
                  </a:moveTo>
                  <a:lnTo>
                    <a:pt x="98" y="330"/>
                  </a:lnTo>
                  <a:lnTo>
                    <a:pt x="92" y="333"/>
                  </a:lnTo>
                  <a:lnTo>
                    <a:pt x="85" y="335"/>
                  </a:lnTo>
                  <a:lnTo>
                    <a:pt x="78" y="337"/>
                  </a:lnTo>
                  <a:lnTo>
                    <a:pt x="71" y="339"/>
                  </a:lnTo>
                  <a:lnTo>
                    <a:pt x="64" y="342"/>
                  </a:lnTo>
                  <a:lnTo>
                    <a:pt x="58" y="343"/>
                  </a:lnTo>
                  <a:lnTo>
                    <a:pt x="51" y="345"/>
                  </a:lnTo>
                  <a:lnTo>
                    <a:pt x="0" y="77"/>
                  </a:lnTo>
                  <a:lnTo>
                    <a:pt x="17" y="75"/>
                  </a:lnTo>
                  <a:lnTo>
                    <a:pt x="35" y="72"/>
                  </a:lnTo>
                  <a:lnTo>
                    <a:pt x="51" y="69"/>
                  </a:lnTo>
                  <a:lnTo>
                    <a:pt x="67" y="65"/>
                  </a:lnTo>
                  <a:lnTo>
                    <a:pt x="82" y="61"/>
                  </a:lnTo>
                  <a:lnTo>
                    <a:pt x="98" y="57"/>
                  </a:lnTo>
                  <a:lnTo>
                    <a:pt x="113" y="53"/>
                  </a:lnTo>
                  <a:lnTo>
                    <a:pt x="127" y="47"/>
                  </a:lnTo>
                  <a:lnTo>
                    <a:pt x="142" y="42"/>
                  </a:lnTo>
                  <a:lnTo>
                    <a:pt x="156" y="37"/>
                  </a:lnTo>
                  <a:lnTo>
                    <a:pt x="168" y="31"/>
                  </a:lnTo>
                  <a:lnTo>
                    <a:pt x="182" y="25"/>
                  </a:lnTo>
                  <a:lnTo>
                    <a:pt x="195" y="19"/>
                  </a:lnTo>
                  <a:lnTo>
                    <a:pt x="207" y="12"/>
                  </a:lnTo>
                  <a:lnTo>
                    <a:pt x="220" y="7"/>
                  </a:lnTo>
                  <a:lnTo>
                    <a:pt x="232" y="0"/>
                  </a:lnTo>
                  <a:lnTo>
                    <a:pt x="225" y="56"/>
                  </a:lnTo>
                  <a:lnTo>
                    <a:pt x="214" y="109"/>
                  </a:lnTo>
                  <a:lnTo>
                    <a:pt x="202" y="158"/>
                  </a:lnTo>
                  <a:lnTo>
                    <a:pt x="186" y="201"/>
                  </a:lnTo>
                  <a:lnTo>
                    <a:pt x="168" y="240"/>
                  </a:lnTo>
                  <a:lnTo>
                    <a:pt x="149" y="275"/>
                  </a:lnTo>
                  <a:lnTo>
                    <a:pt x="128" y="305"/>
                  </a:lnTo>
                  <a:lnTo>
                    <a:pt x="105" y="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2732" y="1974"/>
              <a:ext cx="153" cy="167"/>
            </a:xfrm>
            <a:custGeom>
              <a:avLst/>
              <a:gdLst>
                <a:gd name="T0" fmla="*/ 53 w 306"/>
                <a:gd name="T1" fmla="*/ 333 h 333"/>
                <a:gd name="T2" fmla="*/ 0 w 306"/>
                <a:gd name="T3" fmla="*/ 54 h 333"/>
                <a:gd name="T4" fmla="*/ 287 w 306"/>
                <a:gd name="T5" fmla="*/ 0 h 333"/>
                <a:gd name="T6" fmla="*/ 296 w 306"/>
                <a:gd name="T7" fmla="*/ 62 h 333"/>
                <a:gd name="T8" fmla="*/ 302 w 306"/>
                <a:gd name="T9" fmla="*/ 122 h 333"/>
                <a:gd name="T10" fmla="*/ 305 w 306"/>
                <a:gd name="T11" fmla="*/ 179 h 333"/>
                <a:gd name="T12" fmla="*/ 306 w 306"/>
                <a:gd name="T13" fmla="*/ 236 h 333"/>
                <a:gd name="T14" fmla="*/ 294 w 306"/>
                <a:gd name="T15" fmla="*/ 244 h 333"/>
                <a:gd name="T16" fmla="*/ 280 w 306"/>
                <a:gd name="T17" fmla="*/ 252 h 333"/>
                <a:gd name="T18" fmla="*/ 266 w 306"/>
                <a:gd name="T19" fmla="*/ 260 h 333"/>
                <a:gd name="T20" fmla="*/ 252 w 306"/>
                <a:gd name="T21" fmla="*/ 268 h 333"/>
                <a:gd name="T22" fmla="*/ 238 w 306"/>
                <a:gd name="T23" fmla="*/ 276 h 333"/>
                <a:gd name="T24" fmla="*/ 223 w 306"/>
                <a:gd name="T25" fmla="*/ 283 h 333"/>
                <a:gd name="T26" fmla="*/ 208 w 306"/>
                <a:gd name="T27" fmla="*/ 290 h 333"/>
                <a:gd name="T28" fmla="*/ 193 w 306"/>
                <a:gd name="T29" fmla="*/ 297 h 333"/>
                <a:gd name="T30" fmla="*/ 177 w 306"/>
                <a:gd name="T31" fmla="*/ 302 h 333"/>
                <a:gd name="T32" fmla="*/ 161 w 306"/>
                <a:gd name="T33" fmla="*/ 308 h 333"/>
                <a:gd name="T34" fmla="*/ 145 w 306"/>
                <a:gd name="T35" fmla="*/ 314 h 333"/>
                <a:gd name="T36" fmla="*/ 128 w 306"/>
                <a:gd name="T37" fmla="*/ 318 h 333"/>
                <a:gd name="T38" fmla="*/ 109 w 306"/>
                <a:gd name="T39" fmla="*/ 323 h 333"/>
                <a:gd name="T40" fmla="*/ 91 w 306"/>
                <a:gd name="T41" fmla="*/ 328 h 333"/>
                <a:gd name="T42" fmla="*/ 72 w 306"/>
                <a:gd name="T43" fmla="*/ 330 h 333"/>
                <a:gd name="T44" fmla="*/ 53 w 306"/>
                <a:gd name="T45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6" h="333">
                  <a:moveTo>
                    <a:pt x="53" y="333"/>
                  </a:moveTo>
                  <a:lnTo>
                    <a:pt x="0" y="54"/>
                  </a:lnTo>
                  <a:lnTo>
                    <a:pt x="287" y="0"/>
                  </a:lnTo>
                  <a:lnTo>
                    <a:pt x="296" y="62"/>
                  </a:lnTo>
                  <a:lnTo>
                    <a:pt x="302" y="122"/>
                  </a:lnTo>
                  <a:lnTo>
                    <a:pt x="305" y="179"/>
                  </a:lnTo>
                  <a:lnTo>
                    <a:pt x="306" y="236"/>
                  </a:lnTo>
                  <a:lnTo>
                    <a:pt x="294" y="244"/>
                  </a:lnTo>
                  <a:lnTo>
                    <a:pt x="280" y="252"/>
                  </a:lnTo>
                  <a:lnTo>
                    <a:pt x="266" y="260"/>
                  </a:lnTo>
                  <a:lnTo>
                    <a:pt x="252" y="268"/>
                  </a:lnTo>
                  <a:lnTo>
                    <a:pt x="238" y="276"/>
                  </a:lnTo>
                  <a:lnTo>
                    <a:pt x="223" y="283"/>
                  </a:lnTo>
                  <a:lnTo>
                    <a:pt x="208" y="290"/>
                  </a:lnTo>
                  <a:lnTo>
                    <a:pt x="193" y="297"/>
                  </a:lnTo>
                  <a:lnTo>
                    <a:pt x="177" y="302"/>
                  </a:lnTo>
                  <a:lnTo>
                    <a:pt x="161" y="308"/>
                  </a:lnTo>
                  <a:lnTo>
                    <a:pt x="145" y="314"/>
                  </a:lnTo>
                  <a:lnTo>
                    <a:pt x="128" y="318"/>
                  </a:lnTo>
                  <a:lnTo>
                    <a:pt x="109" y="323"/>
                  </a:lnTo>
                  <a:lnTo>
                    <a:pt x="91" y="328"/>
                  </a:lnTo>
                  <a:lnTo>
                    <a:pt x="72" y="330"/>
                  </a:lnTo>
                  <a:lnTo>
                    <a:pt x="53" y="3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917" y="2045"/>
              <a:ext cx="124" cy="210"/>
            </a:xfrm>
            <a:custGeom>
              <a:avLst/>
              <a:gdLst>
                <a:gd name="T0" fmla="*/ 0 w 249"/>
                <a:gd name="T1" fmla="*/ 421 h 421"/>
                <a:gd name="T2" fmla="*/ 10 w 249"/>
                <a:gd name="T3" fmla="*/ 388 h 421"/>
                <a:gd name="T4" fmla="*/ 19 w 249"/>
                <a:gd name="T5" fmla="*/ 354 h 421"/>
                <a:gd name="T6" fmla="*/ 27 w 249"/>
                <a:gd name="T7" fmla="*/ 318 h 421"/>
                <a:gd name="T8" fmla="*/ 34 w 249"/>
                <a:gd name="T9" fmla="*/ 282 h 421"/>
                <a:gd name="T10" fmla="*/ 40 w 249"/>
                <a:gd name="T11" fmla="*/ 244 h 421"/>
                <a:gd name="T12" fmla="*/ 44 w 249"/>
                <a:gd name="T13" fmla="*/ 205 h 421"/>
                <a:gd name="T14" fmla="*/ 47 w 249"/>
                <a:gd name="T15" fmla="*/ 166 h 421"/>
                <a:gd name="T16" fmla="*/ 48 w 249"/>
                <a:gd name="T17" fmla="*/ 125 h 421"/>
                <a:gd name="T18" fmla="*/ 56 w 249"/>
                <a:gd name="T19" fmla="*/ 119 h 421"/>
                <a:gd name="T20" fmla="*/ 64 w 249"/>
                <a:gd name="T21" fmla="*/ 113 h 421"/>
                <a:gd name="T22" fmla="*/ 71 w 249"/>
                <a:gd name="T23" fmla="*/ 107 h 421"/>
                <a:gd name="T24" fmla="*/ 79 w 249"/>
                <a:gd name="T25" fmla="*/ 102 h 421"/>
                <a:gd name="T26" fmla="*/ 101 w 249"/>
                <a:gd name="T27" fmla="*/ 86 h 421"/>
                <a:gd name="T28" fmla="*/ 123 w 249"/>
                <a:gd name="T29" fmla="*/ 69 h 421"/>
                <a:gd name="T30" fmla="*/ 144 w 249"/>
                <a:gd name="T31" fmla="*/ 54 h 421"/>
                <a:gd name="T32" fmla="*/ 165 w 249"/>
                <a:gd name="T33" fmla="*/ 41 h 421"/>
                <a:gd name="T34" fmla="*/ 185 w 249"/>
                <a:gd name="T35" fmla="*/ 28 h 421"/>
                <a:gd name="T36" fmla="*/ 206 w 249"/>
                <a:gd name="T37" fmla="*/ 18 h 421"/>
                <a:gd name="T38" fmla="*/ 227 w 249"/>
                <a:gd name="T39" fmla="*/ 7 h 421"/>
                <a:gd name="T40" fmla="*/ 249 w 249"/>
                <a:gd name="T41" fmla="*/ 0 h 421"/>
                <a:gd name="T42" fmla="*/ 243 w 249"/>
                <a:gd name="T43" fmla="*/ 31 h 421"/>
                <a:gd name="T44" fmla="*/ 235 w 249"/>
                <a:gd name="T45" fmla="*/ 62 h 421"/>
                <a:gd name="T46" fmla="*/ 226 w 249"/>
                <a:gd name="T47" fmla="*/ 92 h 421"/>
                <a:gd name="T48" fmla="*/ 215 w 249"/>
                <a:gd name="T49" fmla="*/ 121 h 421"/>
                <a:gd name="T50" fmla="*/ 204 w 249"/>
                <a:gd name="T51" fmla="*/ 151 h 421"/>
                <a:gd name="T52" fmla="*/ 191 w 249"/>
                <a:gd name="T53" fmla="*/ 179 h 421"/>
                <a:gd name="T54" fmla="*/ 177 w 249"/>
                <a:gd name="T55" fmla="*/ 206 h 421"/>
                <a:gd name="T56" fmla="*/ 162 w 249"/>
                <a:gd name="T57" fmla="*/ 234 h 421"/>
                <a:gd name="T58" fmla="*/ 146 w 249"/>
                <a:gd name="T59" fmla="*/ 261 h 421"/>
                <a:gd name="T60" fmla="*/ 129 w 249"/>
                <a:gd name="T61" fmla="*/ 286 h 421"/>
                <a:gd name="T62" fmla="*/ 109 w 249"/>
                <a:gd name="T63" fmla="*/ 310 h 421"/>
                <a:gd name="T64" fmla="*/ 90 w 249"/>
                <a:gd name="T65" fmla="*/ 334 h 421"/>
                <a:gd name="T66" fmla="*/ 69 w 249"/>
                <a:gd name="T67" fmla="*/ 357 h 421"/>
                <a:gd name="T68" fmla="*/ 47 w 249"/>
                <a:gd name="T69" fmla="*/ 379 h 421"/>
                <a:gd name="T70" fmla="*/ 24 w 249"/>
                <a:gd name="T71" fmla="*/ 400 h 421"/>
                <a:gd name="T72" fmla="*/ 0 w 249"/>
                <a:gd name="T73" fmla="*/ 421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9" h="421">
                  <a:moveTo>
                    <a:pt x="0" y="421"/>
                  </a:moveTo>
                  <a:lnTo>
                    <a:pt x="10" y="388"/>
                  </a:lnTo>
                  <a:lnTo>
                    <a:pt x="19" y="354"/>
                  </a:lnTo>
                  <a:lnTo>
                    <a:pt x="27" y="318"/>
                  </a:lnTo>
                  <a:lnTo>
                    <a:pt x="34" y="282"/>
                  </a:lnTo>
                  <a:lnTo>
                    <a:pt x="40" y="244"/>
                  </a:lnTo>
                  <a:lnTo>
                    <a:pt x="44" y="205"/>
                  </a:lnTo>
                  <a:lnTo>
                    <a:pt x="47" y="166"/>
                  </a:lnTo>
                  <a:lnTo>
                    <a:pt x="48" y="125"/>
                  </a:lnTo>
                  <a:lnTo>
                    <a:pt x="56" y="119"/>
                  </a:lnTo>
                  <a:lnTo>
                    <a:pt x="64" y="113"/>
                  </a:lnTo>
                  <a:lnTo>
                    <a:pt x="71" y="107"/>
                  </a:lnTo>
                  <a:lnTo>
                    <a:pt x="79" y="102"/>
                  </a:lnTo>
                  <a:lnTo>
                    <a:pt x="101" y="86"/>
                  </a:lnTo>
                  <a:lnTo>
                    <a:pt x="123" y="69"/>
                  </a:lnTo>
                  <a:lnTo>
                    <a:pt x="144" y="54"/>
                  </a:lnTo>
                  <a:lnTo>
                    <a:pt x="165" y="41"/>
                  </a:lnTo>
                  <a:lnTo>
                    <a:pt x="185" y="28"/>
                  </a:lnTo>
                  <a:lnTo>
                    <a:pt x="206" y="18"/>
                  </a:lnTo>
                  <a:lnTo>
                    <a:pt x="227" y="7"/>
                  </a:lnTo>
                  <a:lnTo>
                    <a:pt x="249" y="0"/>
                  </a:lnTo>
                  <a:lnTo>
                    <a:pt x="243" y="31"/>
                  </a:lnTo>
                  <a:lnTo>
                    <a:pt x="235" y="62"/>
                  </a:lnTo>
                  <a:lnTo>
                    <a:pt x="226" y="92"/>
                  </a:lnTo>
                  <a:lnTo>
                    <a:pt x="215" y="121"/>
                  </a:lnTo>
                  <a:lnTo>
                    <a:pt x="204" y="151"/>
                  </a:lnTo>
                  <a:lnTo>
                    <a:pt x="191" y="179"/>
                  </a:lnTo>
                  <a:lnTo>
                    <a:pt x="177" y="206"/>
                  </a:lnTo>
                  <a:lnTo>
                    <a:pt x="162" y="234"/>
                  </a:lnTo>
                  <a:lnTo>
                    <a:pt x="146" y="261"/>
                  </a:lnTo>
                  <a:lnTo>
                    <a:pt x="129" y="286"/>
                  </a:lnTo>
                  <a:lnTo>
                    <a:pt x="109" y="310"/>
                  </a:lnTo>
                  <a:lnTo>
                    <a:pt x="90" y="334"/>
                  </a:lnTo>
                  <a:lnTo>
                    <a:pt x="69" y="357"/>
                  </a:lnTo>
                  <a:lnTo>
                    <a:pt x="47" y="379"/>
                  </a:lnTo>
                  <a:lnTo>
                    <a:pt x="24" y="400"/>
                  </a:lnTo>
                  <a:lnTo>
                    <a:pt x="0" y="4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2931" y="1942"/>
              <a:ext cx="115" cy="109"/>
            </a:xfrm>
            <a:custGeom>
              <a:avLst/>
              <a:gdLst>
                <a:gd name="T0" fmla="*/ 231 w 231"/>
                <a:gd name="T1" fmla="*/ 111 h 219"/>
                <a:gd name="T2" fmla="*/ 216 w 231"/>
                <a:gd name="T3" fmla="*/ 114 h 219"/>
                <a:gd name="T4" fmla="*/ 201 w 231"/>
                <a:gd name="T5" fmla="*/ 118 h 219"/>
                <a:gd name="T6" fmla="*/ 187 w 231"/>
                <a:gd name="T7" fmla="*/ 122 h 219"/>
                <a:gd name="T8" fmla="*/ 173 w 231"/>
                <a:gd name="T9" fmla="*/ 127 h 219"/>
                <a:gd name="T10" fmla="*/ 160 w 231"/>
                <a:gd name="T11" fmla="*/ 133 h 219"/>
                <a:gd name="T12" fmla="*/ 146 w 231"/>
                <a:gd name="T13" fmla="*/ 138 h 219"/>
                <a:gd name="T14" fmla="*/ 133 w 231"/>
                <a:gd name="T15" fmla="*/ 145 h 219"/>
                <a:gd name="T16" fmla="*/ 120 w 231"/>
                <a:gd name="T17" fmla="*/ 152 h 219"/>
                <a:gd name="T18" fmla="*/ 106 w 231"/>
                <a:gd name="T19" fmla="*/ 159 h 219"/>
                <a:gd name="T20" fmla="*/ 94 w 231"/>
                <a:gd name="T21" fmla="*/ 167 h 219"/>
                <a:gd name="T22" fmla="*/ 82 w 231"/>
                <a:gd name="T23" fmla="*/ 175 h 219"/>
                <a:gd name="T24" fmla="*/ 70 w 231"/>
                <a:gd name="T25" fmla="*/ 183 h 219"/>
                <a:gd name="T26" fmla="*/ 57 w 231"/>
                <a:gd name="T27" fmla="*/ 191 h 219"/>
                <a:gd name="T28" fmla="*/ 44 w 231"/>
                <a:gd name="T29" fmla="*/ 201 h 219"/>
                <a:gd name="T30" fmla="*/ 33 w 231"/>
                <a:gd name="T31" fmla="*/ 210 h 219"/>
                <a:gd name="T32" fmla="*/ 20 w 231"/>
                <a:gd name="T33" fmla="*/ 219 h 219"/>
                <a:gd name="T34" fmla="*/ 17 w 231"/>
                <a:gd name="T35" fmla="*/ 175 h 219"/>
                <a:gd name="T36" fmla="*/ 13 w 231"/>
                <a:gd name="T37" fmla="*/ 131 h 219"/>
                <a:gd name="T38" fmla="*/ 7 w 231"/>
                <a:gd name="T39" fmla="*/ 88 h 219"/>
                <a:gd name="T40" fmla="*/ 0 w 231"/>
                <a:gd name="T41" fmla="*/ 43 h 219"/>
                <a:gd name="T42" fmla="*/ 226 w 231"/>
                <a:gd name="T43" fmla="*/ 0 h 219"/>
                <a:gd name="T44" fmla="*/ 229 w 231"/>
                <a:gd name="T45" fmla="*/ 28 h 219"/>
                <a:gd name="T46" fmla="*/ 231 w 231"/>
                <a:gd name="T47" fmla="*/ 55 h 219"/>
                <a:gd name="T48" fmla="*/ 231 w 231"/>
                <a:gd name="T49" fmla="*/ 83 h 219"/>
                <a:gd name="T50" fmla="*/ 231 w 231"/>
                <a:gd name="T51" fmla="*/ 11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1" h="219">
                  <a:moveTo>
                    <a:pt x="231" y="111"/>
                  </a:moveTo>
                  <a:lnTo>
                    <a:pt x="216" y="114"/>
                  </a:lnTo>
                  <a:lnTo>
                    <a:pt x="201" y="118"/>
                  </a:lnTo>
                  <a:lnTo>
                    <a:pt x="187" y="122"/>
                  </a:lnTo>
                  <a:lnTo>
                    <a:pt x="173" y="127"/>
                  </a:lnTo>
                  <a:lnTo>
                    <a:pt x="160" y="133"/>
                  </a:lnTo>
                  <a:lnTo>
                    <a:pt x="146" y="138"/>
                  </a:lnTo>
                  <a:lnTo>
                    <a:pt x="133" y="145"/>
                  </a:lnTo>
                  <a:lnTo>
                    <a:pt x="120" y="152"/>
                  </a:lnTo>
                  <a:lnTo>
                    <a:pt x="106" y="159"/>
                  </a:lnTo>
                  <a:lnTo>
                    <a:pt x="94" y="167"/>
                  </a:lnTo>
                  <a:lnTo>
                    <a:pt x="82" y="175"/>
                  </a:lnTo>
                  <a:lnTo>
                    <a:pt x="70" y="183"/>
                  </a:lnTo>
                  <a:lnTo>
                    <a:pt x="57" y="191"/>
                  </a:lnTo>
                  <a:lnTo>
                    <a:pt x="44" y="201"/>
                  </a:lnTo>
                  <a:lnTo>
                    <a:pt x="33" y="210"/>
                  </a:lnTo>
                  <a:lnTo>
                    <a:pt x="20" y="219"/>
                  </a:lnTo>
                  <a:lnTo>
                    <a:pt x="17" y="175"/>
                  </a:lnTo>
                  <a:lnTo>
                    <a:pt x="13" y="131"/>
                  </a:lnTo>
                  <a:lnTo>
                    <a:pt x="7" y="88"/>
                  </a:lnTo>
                  <a:lnTo>
                    <a:pt x="0" y="43"/>
                  </a:lnTo>
                  <a:lnTo>
                    <a:pt x="226" y="0"/>
                  </a:lnTo>
                  <a:lnTo>
                    <a:pt x="229" y="28"/>
                  </a:lnTo>
                  <a:lnTo>
                    <a:pt x="231" y="55"/>
                  </a:lnTo>
                  <a:lnTo>
                    <a:pt x="231" y="83"/>
                  </a:lnTo>
                  <a:lnTo>
                    <a:pt x="231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2766" y="2146"/>
              <a:ext cx="116" cy="173"/>
            </a:xfrm>
            <a:custGeom>
              <a:avLst/>
              <a:gdLst>
                <a:gd name="T0" fmla="*/ 51 w 232"/>
                <a:gd name="T1" fmla="*/ 345 h 345"/>
                <a:gd name="T2" fmla="*/ 58 w 232"/>
                <a:gd name="T3" fmla="*/ 343 h 345"/>
                <a:gd name="T4" fmla="*/ 64 w 232"/>
                <a:gd name="T5" fmla="*/ 342 h 345"/>
                <a:gd name="T6" fmla="*/ 71 w 232"/>
                <a:gd name="T7" fmla="*/ 339 h 345"/>
                <a:gd name="T8" fmla="*/ 78 w 232"/>
                <a:gd name="T9" fmla="*/ 337 h 345"/>
                <a:gd name="T10" fmla="*/ 85 w 232"/>
                <a:gd name="T11" fmla="*/ 335 h 345"/>
                <a:gd name="T12" fmla="*/ 92 w 232"/>
                <a:gd name="T13" fmla="*/ 333 h 345"/>
                <a:gd name="T14" fmla="*/ 98 w 232"/>
                <a:gd name="T15" fmla="*/ 330 h 345"/>
                <a:gd name="T16" fmla="*/ 105 w 232"/>
                <a:gd name="T17" fmla="*/ 328 h 345"/>
                <a:gd name="T18" fmla="*/ 128 w 232"/>
                <a:gd name="T19" fmla="*/ 305 h 345"/>
                <a:gd name="T20" fmla="*/ 149 w 232"/>
                <a:gd name="T21" fmla="*/ 275 h 345"/>
                <a:gd name="T22" fmla="*/ 168 w 232"/>
                <a:gd name="T23" fmla="*/ 240 h 345"/>
                <a:gd name="T24" fmla="*/ 186 w 232"/>
                <a:gd name="T25" fmla="*/ 201 h 345"/>
                <a:gd name="T26" fmla="*/ 202 w 232"/>
                <a:gd name="T27" fmla="*/ 158 h 345"/>
                <a:gd name="T28" fmla="*/ 214 w 232"/>
                <a:gd name="T29" fmla="*/ 109 h 345"/>
                <a:gd name="T30" fmla="*/ 225 w 232"/>
                <a:gd name="T31" fmla="*/ 56 h 345"/>
                <a:gd name="T32" fmla="*/ 232 w 232"/>
                <a:gd name="T33" fmla="*/ 0 h 345"/>
                <a:gd name="T34" fmla="*/ 220 w 232"/>
                <a:gd name="T35" fmla="*/ 7 h 345"/>
                <a:gd name="T36" fmla="*/ 207 w 232"/>
                <a:gd name="T37" fmla="*/ 12 h 345"/>
                <a:gd name="T38" fmla="*/ 195 w 232"/>
                <a:gd name="T39" fmla="*/ 19 h 345"/>
                <a:gd name="T40" fmla="*/ 182 w 232"/>
                <a:gd name="T41" fmla="*/ 25 h 345"/>
                <a:gd name="T42" fmla="*/ 168 w 232"/>
                <a:gd name="T43" fmla="*/ 31 h 345"/>
                <a:gd name="T44" fmla="*/ 156 w 232"/>
                <a:gd name="T45" fmla="*/ 37 h 345"/>
                <a:gd name="T46" fmla="*/ 142 w 232"/>
                <a:gd name="T47" fmla="*/ 42 h 345"/>
                <a:gd name="T48" fmla="*/ 127 w 232"/>
                <a:gd name="T49" fmla="*/ 47 h 345"/>
                <a:gd name="T50" fmla="*/ 113 w 232"/>
                <a:gd name="T51" fmla="*/ 53 h 345"/>
                <a:gd name="T52" fmla="*/ 98 w 232"/>
                <a:gd name="T53" fmla="*/ 57 h 345"/>
                <a:gd name="T54" fmla="*/ 82 w 232"/>
                <a:gd name="T55" fmla="*/ 61 h 345"/>
                <a:gd name="T56" fmla="*/ 67 w 232"/>
                <a:gd name="T57" fmla="*/ 65 h 345"/>
                <a:gd name="T58" fmla="*/ 51 w 232"/>
                <a:gd name="T59" fmla="*/ 69 h 345"/>
                <a:gd name="T60" fmla="*/ 35 w 232"/>
                <a:gd name="T61" fmla="*/ 72 h 345"/>
                <a:gd name="T62" fmla="*/ 17 w 232"/>
                <a:gd name="T63" fmla="*/ 75 h 345"/>
                <a:gd name="T64" fmla="*/ 0 w 232"/>
                <a:gd name="T65" fmla="*/ 77 h 345"/>
                <a:gd name="T66" fmla="*/ 51 w 232"/>
                <a:gd name="T67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" h="345">
                  <a:moveTo>
                    <a:pt x="51" y="345"/>
                  </a:moveTo>
                  <a:lnTo>
                    <a:pt x="58" y="343"/>
                  </a:lnTo>
                  <a:lnTo>
                    <a:pt x="64" y="342"/>
                  </a:lnTo>
                  <a:lnTo>
                    <a:pt x="71" y="339"/>
                  </a:lnTo>
                  <a:lnTo>
                    <a:pt x="78" y="337"/>
                  </a:lnTo>
                  <a:lnTo>
                    <a:pt x="85" y="335"/>
                  </a:lnTo>
                  <a:lnTo>
                    <a:pt x="92" y="333"/>
                  </a:lnTo>
                  <a:lnTo>
                    <a:pt x="98" y="330"/>
                  </a:lnTo>
                  <a:lnTo>
                    <a:pt x="105" y="328"/>
                  </a:lnTo>
                  <a:lnTo>
                    <a:pt x="128" y="305"/>
                  </a:lnTo>
                  <a:lnTo>
                    <a:pt x="149" y="275"/>
                  </a:lnTo>
                  <a:lnTo>
                    <a:pt x="168" y="240"/>
                  </a:lnTo>
                  <a:lnTo>
                    <a:pt x="186" y="201"/>
                  </a:lnTo>
                  <a:lnTo>
                    <a:pt x="202" y="158"/>
                  </a:lnTo>
                  <a:lnTo>
                    <a:pt x="214" y="109"/>
                  </a:lnTo>
                  <a:lnTo>
                    <a:pt x="225" y="56"/>
                  </a:lnTo>
                  <a:lnTo>
                    <a:pt x="232" y="0"/>
                  </a:lnTo>
                  <a:lnTo>
                    <a:pt x="220" y="7"/>
                  </a:lnTo>
                  <a:lnTo>
                    <a:pt x="207" y="12"/>
                  </a:lnTo>
                  <a:lnTo>
                    <a:pt x="195" y="19"/>
                  </a:lnTo>
                  <a:lnTo>
                    <a:pt x="182" y="25"/>
                  </a:lnTo>
                  <a:lnTo>
                    <a:pt x="168" y="31"/>
                  </a:lnTo>
                  <a:lnTo>
                    <a:pt x="156" y="37"/>
                  </a:lnTo>
                  <a:lnTo>
                    <a:pt x="142" y="42"/>
                  </a:lnTo>
                  <a:lnTo>
                    <a:pt x="127" y="47"/>
                  </a:lnTo>
                  <a:lnTo>
                    <a:pt x="113" y="53"/>
                  </a:lnTo>
                  <a:lnTo>
                    <a:pt x="98" y="57"/>
                  </a:lnTo>
                  <a:lnTo>
                    <a:pt x="82" y="61"/>
                  </a:lnTo>
                  <a:lnTo>
                    <a:pt x="67" y="65"/>
                  </a:lnTo>
                  <a:lnTo>
                    <a:pt x="51" y="69"/>
                  </a:lnTo>
                  <a:lnTo>
                    <a:pt x="35" y="72"/>
                  </a:lnTo>
                  <a:lnTo>
                    <a:pt x="17" y="75"/>
                  </a:lnTo>
                  <a:lnTo>
                    <a:pt x="0" y="77"/>
                  </a:lnTo>
                  <a:lnTo>
                    <a:pt x="51" y="34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2732" y="1974"/>
              <a:ext cx="153" cy="167"/>
            </a:xfrm>
            <a:custGeom>
              <a:avLst/>
              <a:gdLst>
                <a:gd name="T0" fmla="*/ 0 w 306"/>
                <a:gd name="T1" fmla="*/ 54 h 333"/>
                <a:gd name="T2" fmla="*/ 53 w 306"/>
                <a:gd name="T3" fmla="*/ 333 h 333"/>
                <a:gd name="T4" fmla="*/ 72 w 306"/>
                <a:gd name="T5" fmla="*/ 330 h 333"/>
                <a:gd name="T6" fmla="*/ 91 w 306"/>
                <a:gd name="T7" fmla="*/ 328 h 333"/>
                <a:gd name="T8" fmla="*/ 109 w 306"/>
                <a:gd name="T9" fmla="*/ 323 h 333"/>
                <a:gd name="T10" fmla="*/ 128 w 306"/>
                <a:gd name="T11" fmla="*/ 318 h 333"/>
                <a:gd name="T12" fmla="*/ 145 w 306"/>
                <a:gd name="T13" fmla="*/ 314 h 333"/>
                <a:gd name="T14" fmla="*/ 161 w 306"/>
                <a:gd name="T15" fmla="*/ 308 h 333"/>
                <a:gd name="T16" fmla="*/ 177 w 306"/>
                <a:gd name="T17" fmla="*/ 302 h 333"/>
                <a:gd name="T18" fmla="*/ 193 w 306"/>
                <a:gd name="T19" fmla="*/ 297 h 333"/>
                <a:gd name="T20" fmla="*/ 208 w 306"/>
                <a:gd name="T21" fmla="*/ 290 h 333"/>
                <a:gd name="T22" fmla="*/ 223 w 306"/>
                <a:gd name="T23" fmla="*/ 283 h 333"/>
                <a:gd name="T24" fmla="*/ 238 w 306"/>
                <a:gd name="T25" fmla="*/ 276 h 333"/>
                <a:gd name="T26" fmla="*/ 252 w 306"/>
                <a:gd name="T27" fmla="*/ 268 h 333"/>
                <a:gd name="T28" fmla="*/ 266 w 306"/>
                <a:gd name="T29" fmla="*/ 260 h 333"/>
                <a:gd name="T30" fmla="*/ 280 w 306"/>
                <a:gd name="T31" fmla="*/ 252 h 333"/>
                <a:gd name="T32" fmla="*/ 294 w 306"/>
                <a:gd name="T33" fmla="*/ 244 h 333"/>
                <a:gd name="T34" fmla="*/ 306 w 306"/>
                <a:gd name="T35" fmla="*/ 236 h 333"/>
                <a:gd name="T36" fmla="*/ 305 w 306"/>
                <a:gd name="T37" fmla="*/ 179 h 333"/>
                <a:gd name="T38" fmla="*/ 302 w 306"/>
                <a:gd name="T39" fmla="*/ 122 h 333"/>
                <a:gd name="T40" fmla="*/ 296 w 306"/>
                <a:gd name="T41" fmla="*/ 62 h 333"/>
                <a:gd name="T42" fmla="*/ 287 w 306"/>
                <a:gd name="T43" fmla="*/ 0 h 333"/>
                <a:gd name="T44" fmla="*/ 0 w 306"/>
                <a:gd name="T45" fmla="*/ 5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6" h="333">
                  <a:moveTo>
                    <a:pt x="0" y="54"/>
                  </a:moveTo>
                  <a:lnTo>
                    <a:pt x="53" y="333"/>
                  </a:lnTo>
                  <a:lnTo>
                    <a:pt x="72" y="330"/>
                  </a:lnTo>
                  <a:lnTo>
                    <a:pt x="91" y="328"/>
                  </a:lnTo>
                  <a:lnTo>
                    <a:pt x="109" y="323"/>
                  </a:lnTo>
                  <a:lnTo>
                    <a:pt x="128" y="318"/>
                  </a:lnTo>
                  <a:lnTo>
                    <a:pt x="145" y="314"/>
                  </a:lnTo>
                  <a:lnTo>
                    <a:pt x="161" y="308"/>
                  </a:lnTo>
                  <a:lnTo>
                    <a:pt x="177" y="302"/>
                  </a:lnTo>
                  <a:lnTo>
                    <a:pt x="193" y="297"/>
                  </a:lnTo>
                  <a:lnTo>
                    <a:pt x="208" y="290"/>
                  </a:lnTo>
                  <a:lnTo>
                    <a:pt x="223" y="283"/>
                  </a:lnTo>
                  <a:lnTo>
                    <a:pt x="238" y="276"/>
                  </a:lnTo>
                  <a:lnTo>
                    <a:pt x="252" y="268"/>
                  </a:lnTo>
                  <a:lnTo>
                    <a:pt x="266" y="260"/>
                  </a:lnTo>
                  <a:lnTo>
                    <a:pt x="280" y="252"/>
                  </a:lnTo>
                  <a:lnTo>
                    <a:pt x="294" y="244"/>
                  </a:lnTo>
                  <a:lnTo>
                    <a:pt x="306" y="236"/>
                  </a:lnTo>
                  <a:lnTo>
                    <a:pt x="305" y="179"/>
                  </a:lnTo>
                  <a:lnTo>
                    <a:pt x="302" y="122"/>
                  </a:lnTo>
                  <a:lnTo>
                    <a:pt x="296" y="62"/>
                  </a:lnTo>
                  <a:lnTo>
                    <a:pt x="287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2582" y="2157"/>
              <a:ext cx="154" cy="173"/>
            </a:xfrm>
            <a:custGeom>
              <a:avLst/>
              <a:gdLst>
                <a:gd name="T0" fmla="*/ 151 w 309"/>
                <a:gd name="T1" fmla="*/ 53 h 344"/>
                <a:gd name="T2" fmla="*/ 129 w 309"/>
                <a:gd name="T3" fmla="*/ 49 h 344"/>
                <a:gd name="T4" fmla="*/ 108 w 309"/>
                <a:gd name="T5" fmla="*/ 46 h 344"/>
                <a:gd name="T6" fmla="*/ 89 w 309"/>
                <a:gd name="T7" fmla="*/ 40 h 344"/>
                <a:gd name="T8" fmla="*/ 69 w 309"/>
                <a:gd name="T9" fmla="*/ 33 h 344"/>
                <a:gd name="T10" fmla="*/ 51 w 309"/>
                <a:gd name="T11" fmla="*/ 26 h 344"/>
                <a:gd name="T12" fmla="*/ 33 w 309"/>
                <a:gd name="T13" fmla="*/ 18 h 344"/>
                <a:gd name="T14" fmla="*/ 16 w 309"/>
                <a:gd name="T15" fmla="*/ 9 h 344"/>
                <a:gd name="T16" fmla="*/ 0 w 309"/>
                <a:gd name="T17" fmla="*/ 0 h 344"/>
                <a:gd name="T18" fmla="*/ 12 w 309"/>
                <a:gd name="T19" fmla="*/ 26 h 344"/>
                <a:gd name="T20" fmla="*/ 23 w 309"/>
                <a:gd name="T21" fmla="*/ 52 h 344"/>
                <a:gd name="T22" fmla="*/ 36 w 309"/>
                <a:gd name="T23" fmla="*/ 77 h 344"/>
                <a:gd name="T24" fmla="*/ 48 w 309"/>
                <a:gd name="T25" fmla="*/ 101 h 344"/>
                <a:gd name="T26" fmla="*/ 61 w 309"/>
                <a:gd name="T27" fmla="*/ 124 h 344"/>
                <a:gd name="T28" fmla="*/ 75 w 309"/>
                <a:gd name="T29" fmla="*/ 147 h 344"/>
                <a:gd name="T30" fmla="*/ 89 w 309"/>
                <a:gd name="T31" fmla="*/ 169 h 344"/>
                <a:gd name="T32" fmla="*/ 103 w 309"/>
                <a:gd name="T33" fmla="*/ 190 h 344"/>
                <a:gd name="T34" fmla="*/ 116 w 309"/>
                <a:gd name="T35" fmla="*/ 209 h 344"/>
                <a:gd name="T36" fmla="*/ 131 w 309"/>
                <a:gd name="T37" fmla="*/ 228 h 344"/>
                <a:gd name="T38" fmla="*/ 145 w 309"/>
                <a:gd name="T39" fmla="*/ 246 h 344"/>
                <a:gd name="T40" fmla="*/ 160 w 309"/>
                <a:gd name="T41" fmla="*/ 262 h 344"/>
                <a:gd name="T42" fmla="*/ 176 w 309"/>
                <a:gd name="T43" fmla="*/ 277 h 344"/>
                <a:gd name="T44" fmla="*/ 191 w 309"/>
                <a:gd name="T45" fmla="*/ 292 h 344"/>
                <a:gd name="T46" fmla="*/ 206 w 309"/>
                <a:gd name="T47" fmla="*/ 305 h 344"/>
                <a:gd name="T48" fmla="*/ 223 w 309"/>
                <a:gd name="T49" fmla="*/ 316 h 344"/>
                <a:gd name="T50" fmla="*/ 234 w 309"/>
                <a:gd name="T51" fmla="*/ 323 h 344"/>
                <a:gd name="T52" fmla="*/ 244 w 309"/>
                <a:gd name="T53" fmla="*/ 329 h 344"/>
                <a:gd name="T54" fmla="*/ 256 w 309"/>
                <a:gd name="T55" fmla="*/ 335 h 344"/>
                <a:gd name="T56" fmla="*/ 266 w 309"/>
                <a:gd name="T57" fmla="*/ 338 h 344"/>
                <a:gd name="T58" fmla="*/ 277 w 309"/>
                <a:gd name="T59" fmla="*/ 342 h 344"/>
                <a:gd name="T60" fmla="*/ 287 w 309"/>
                <a:gd name="T61" fmla="*/ 343 h 344"/>
                <a:gd name="T62" fmla="*/ 299 w 309"/>
                <a:gd name="T63" fmla="*/ 344 h 344"/>
                <a:gd name="T64" fmla="*/ 309 w 309"/>
                <a:gd name="T65" fmla="*/ 343 h 344"/>
                <a:gd name="T66" fmla="*/ 256 w 309"/>
                <a:gd name="T67" fmla="*/ 60 h 344"/>
                <a:gd name="T68" fmla="*/ 243 w 309"/>
                <a:gd name="T69" fmla="*/ 60 h 344"/>
                <a:gd name="T70" fmla="*/ 231 w 309"/>
                <a:gd name="T71" fmla="*/ 60 h 344"/>
                <a:gd name="T72" fmla="*/ 218 w 309"/>
                <a:gd name="T73" fmla="*/ 59 h 344"/>
                <a:gd name="T74" fmla="*/ 205 w 309"/>
                <a:gd name="T75" fmla="*/ 57 h 344"/>
                <a:gd name="T76" fmla="*/ 191 w 309"/>
                <a:gd name="T77" fmla="*/ 57 h 344"/>
                <a:gd name="T78" fmla="*/ 179 w 309"/>
                <a:gd name="T79" fmla="*/ 56 h 344"/>
                <a:gd name="T80" fmla="*/ 165 w 309"/>
                <a:gd name="T81" fmla="*/ 54 h 344"/>
                <a:gd name="T82" fmla="*/ 151 w 309"/>
                <a:gd name="T83" fmla="*/ 53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9" h="344">
                  <a:moveTo>
                    <a:pt x="151" y="53"/>
                  </a:moveTo>
                  <a:lnTo>
                    <a:pt x="129" y="49"/>
                  </a:lnTo>
                  <a:lnTo>
                    <a:pt x="108" y="46"/>
                  </a:lnTo>
                  <a:lnTo>
                    <a:pt x="89" y="40"/>
                  </a:lnTo>
                  <a:lnTo>
                    <a:pt x="69" y="33"/>
                  </a:lnTo>
                  <a:lnTo>
                    <a:pt x="51" y="26"/>
                  </a:lnTo>
                  <a:lnTo>
                    <a:pt x="33" y="18"/>
                  </a:lnTo>
                  <a:lnTo>
                    <a:pt x="16" y="9"/>
                  </a:lnTo>
                  <a:lnTo>
                    <a:pt x="0" y="0"/>
                  </a:lnTo>
                  <a:lnTo>
                    <a:pt x="12" y="26"/>
                  </a:lnTo>
                  <a:lnTo>
                    <a:pt x="23" y="52"/>
                  </a:lnTo>
                  <a:lnTo>
                    <a:pt x="36" y="77"/>
                  </a:lnTo>
                  <a:lnTo>
                    <a:pt x="48" y="101"/>
                  </a:lnTo>
                  <a:lnTo>
                    <a:pt x="61" y="124"/>
                  </a:lnTo>
                  <a:lnTo>
                    <a:pt x="75" y="147"/>
                  </a:lnTo>
                  <a:lnTo>
                    <a:pt x="89" y="169"/>
                  </a:lnTo>
                  <a:lnTo>
                    <a:pt x="103" y="190"/>
                  </a:lnTo>
                  <a:lnTo>
                    <a:pt x="116" y="209"/>
                  </a:lnTo>
                  <a:lnTo>
                    <a:pt x="131" y="228"/>
                  </a:lnTo>
                  <a:lnTo>
                    <a:pt x="145" y="246"/>
                  </a:lnTo>
                  <a:lnTo>
                    <a:pt x="160" y="262"/>
                  </a:lnTo>
                  <a:lnTo>
                    <a:pt x="176" y="277"/>
                  </a:lnTo>
                  <a:lnTo>
                    <a:pt x="191" y="292"/>
                  </a:lnTo>
                  <a:lnTo>
                    <a:pt x="206" y="305"/>
                  </a:lnTo>
                  <a:lnTo>
                    <a:pt x="223" y="316"/>
                  </a:lnTo>
                  <a:lnTo>
                    <a:pt x="234" y="323"/>
                  </a:lnTo>
                  <a:lnTo>
                    <a:pt x="244" y="329"/>
                  </a:lnTo>
                  <a:lnTo>
                    <a:pt x="256" y="335"/>
                  </a:lnTo>
                  <a:lnTo>
                    <a:pt x="266" y="338"/>
                  </a:lnTo>
                  <a:lnTo>
                    <a:pt x="277" y="342"/>
                  </a:lnTo>
                  <a:lnTo>
                    <a:pt x="287" y="343"/>
                  </a:lnTo>
                  <a:lnTo>
                    <a:pt x="299" y="344"/>
                  </a:lnTo>
                  <a:lnTo>
                    <a:pt x="309" y="343"/>
                  </a:lnTo>
                  <a:lnTo>
                    <a:pt x="256" y="60"/>
                  </a:lnTo>
                  <a:lnTo>
                    <a:pt x="243" y="60"/>
                  </a:lnTo>
                  <a:lnTo>
                    <a:pt x="231" y="60"/>
                  </a:lnTo>
                  <a:lnTo>
                    <a:pt x="218" y="59"/>
                  </a:lnTo>
                  <a:lnTo>
                    <a:pt x="205" y="57"/>
                  </a:lnTo>
                  <a:lnTo>
                    <a:pt x="191" y="57"/>
                  </a:lnTo>
                  <a:lnTo>
                    <a:pt x="179" y="56"/>
                  </a:lnTo>
                  <a:lnTo>
                    <a:pt x="165" y="54"/>
                  </a:lnTo>
                  <a:lnTo>
                    <a:pt x="151" y="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2546" y="2011"/>
              <a:ext cx="155" cy="131"/>
            </a:xfrm>
            <a:custGeom>
              <a:avLst/>
              <a:gdLst>
                <a:gd name="T0" fmla="*/ 262 w 312"/>
                <a:gd name="T1" fmla="*/ 0 h 263"/>
                <a:gd name="T2" fmla="*/ 82 w 312"/>
                <a:gd name="T3" fmla="*/ 35 h 263"/>
                <a:gd name="T4" fmla="*/ 0 w 312"/>
                <a:gd name="T5" fmla="*/ 50 h 263"/>
                <a:gd name="T6" fmla="*/ 0 w 312"/>
                <a:gd name="T7" fmla="*/ 50 h 263"/>
                <a:gd name="T8" fmla="*/ 0 w 312"/>
                <a:gd name="T9" fmla="*/ 50 h 263"/>
                <a:gd name="T10" fmla="*/ 0 w 312"/>
                <a:gd name="T11" fmla="*/ 51 h 263"/>
                <a:gd name="T12" fmla="*/ 0 w 312"/>
                <a:gd name="T13" fmla="*/ 51 h 263"/>
                <a:gd name="T14" fmla="*/ 6 w 312"/>
                <a:gd name="T15" fmla="*/ 65 h 263"/>
                <a:gd name="T16" fmla="*/ 12 w 312"/>
                <a:gd name="T17" fmla="*/ 79 h 263"/>
                <a:gd name="T18" fmla="*/ 18 w 312"/>
                <a:gd name="T19" fmla="*/ 91 h 263"/>
                <a:gd name="T20" fmla="*/ 25 w 312"/>
                <a:gd name="T21" fmla="*/ 105 h 263"/>
                <a:gd name="T22" fmla="*/ 32 w 312"/>
                <a:gd name="T23" fmla="*/ 118 h 263"/>
                <a:gd name="T24" fmla="*/ 40 w 312"/>
                <a:gd name="T25" fmla="*/ 130 h 263"/>
                <a:gd name="T26" fmla="*/ 48 w 312"/>
                <a:gd name="T27" fmla="*/ 143 h 263"/>
                <a:gd name="T28" fmla="*/ 57 w 312"/>
                <a:gd name="T29" fmla="*/ 155 h 263"/>
                <a:gd name="T30" fmla="*/ 73 w 312"/>
                <a:gd name="T31" fmla="*/ 174 h 263"/>
                <a:gd name="T32" fmla="*/ 90 w 312"/>
                <a:gd name="T33" fmla="*/ 192 h 263"/>
                <a:gd name="T34" fmla="*/ 110 w 312"/>
                <a:gd name="T35" fmla="*/ 208 h 263"/>
                <a:gd name="T36" fmla="*/ 131 w 312"/>
                <a:gd name="T37" fmla="*/ 221 h 263"/>
                <a:gd name="T38" fmla="*/ 154 w 312"/>
                <a:gd name="T39" fmla="*/ 234 h 263"/>
                <a:gd name="T40" fmla="*/ 179 w 312"/>
                <a:gd name="T41" fmla="*/ 244 h 263"/>
                <a:gd name="T42" fmla="*/ 207 w 312"/>
                <a:gd name="T43" fmla="*/ 251 h 263"/>
                <a:gd name="T44" fmla="*/ 236 w 312"/>
                <a:gd name="T45" fmla="*/ 257 h 263"/>
                <a:gd name="T46" fmla="*/ 246 w 312"/>
                <a:gd name="T47" fmla="*/ 258 h 263"/>
                <a:gd name="T48" fmla="*/ 255 w 312"/>
                <a:gd name="T49" fmla="*/ 259 h 263"/>
                <a:gd name="T50" fmla="*/ 264 w 312"/>
                <a:gd name="T51" fmla="*/ 261 h 263"/>
                <a:gd name="T52" fmla="*/ 275 w 312"/>
                <a:gd name="T53" fmla="*/ 261 h 263"/>
                <a:gd name="T54" fmla="*/ 284 w 312"/>
                <a:gd name="T55" fmla="*/ 262 h 263"/>
                <a:gd name="T56" fmla="*/ 293 w 312"/>
                <a:gd name="T57" fmla="*/ 262 h 263"/>
                <a:gd name="T58" fmla="*/ 302 w 312"/>
                <a:gd name="T59" fmla="*/ 263 h 263"/>
                <a:gd name="T60" fmla="*/ 312 w 312"/>
                <a:gd name="T61" fmla="*/ 263 h 263"/>
                <a:gd name="T62" fmla="*/ 262 w 312"/>
                <a:gd name="T6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12" h="263">
                  <a:moveTo>
                    <a:pt x="262" y="0"/>
                  </a:moveTo>
                  <a:lnTo>
                    <a:pt x="82" y="35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6" y="65"/>
                  </a:lnTo>
                  <a:lnTo>
                    <a:pt x="12" y="79"/>
                  </a:lnTo>
                  <a:lnTo>
                    <a:pt x="18" y="91"/>
                  </a:lnTo>
                  <a:lnTo>
                    <a:pt x="25" y="105"/>
                  </a:lnTo>
                  <a:lnTo>
                    <a:pt x="32" y="118"/>
                  </a:lnTo>
                  <a:lnTo>
                    <a:pt x="40" y="130"/>
                  </a:lnTo>
                  <a:lnTo>
                    <a:pt x="48" y="143"/>
                  </a:lnTo>
                  <a:lnTo>
                    <a:pt x="57" y="155"/>
                  </a:lnTo>
                  <a:lnTo>
                    <a:pt x="73" y="174"/>
                  </a:lnTo>
                  <a:lnTo>
                    <a:pt x="90" y="192"/>
                  </a:lnTo>
                  <a:lnTo>
                    <a:pt x="110" y="208"/>
                  </a:lnTo>
                  <a:lnTo>
                    <a:pt x="131" y="221"/>
                  </a:lnTo>
                  <a:lnTo>
                    <a:pt x="154" y="234"/>
                  </a:lnTo>
                  <a:lnTo>
                    <a:pt x="179" y="244"/>
                  </a:lnTo>
                  <a:lnTo>
                    <a:pt x="207" y="251"/>
                  </a:lnTo>
                  <a:lnTo>
                    <a:pt x="236" y="257"/>
                  </a:lnTo>
                  <a:lnTo>
                    <a:pt x="246" y="258"/>
                  </a:lnTo>
                  <a:lnTo>
                    <a:pt x="255" y="259"/>
                  </a:lnTo>
                  <a:lnTo>
                    <a:pt x="264" y="261"/>
                  </a:lnTo>
                  <a:lnTo>
                    <a:pt x="275" y="261"/>
                  </a:lnTo>
                  <a:lnTo>
                    <a:pt x="284" y="262"/>
                  </a:lnTo>
                  <a:lnTo>
                    <a:pt x="293" y="262"/>
                  </a:lnTo>
                  <a:lnTo>
                    <a:pt x="302" y="263"/>
                  </a:lnTo>
                  <a:lnTo>
                    <a:pt x="312" y="263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2931" y="1942"/>
              <a:ext cx="115" cy="109"/>
            </a:xfrm>
            <a:custGeom>
              <a:avLst/>
              <a:gdLst>
                <a:gd name="T0" fmla="*/ 0 w 231"/>
                <a:gd name="T1" fmla="*/ 43 h 219"/>
                <a:gd name="T2" fmla="*/ 7 w 231"/>
                <a:gd name="T3" fmla="*/ 88 h 219"/>
                <a:gd name="T4" fmla="*/ 13 w 231"/>
                <a:gd name="T5" fmla="*/ 131 h 219"/>
                <a:gd name="T6" fmla="*/ 17 w 231"/>
                <a:gd name="T7" fmla="*/ 175 h 219"/>
                <a:gd name="T8" fmla="*/ 20 w 231"/>
                <a:gd name="T9" fmla="*/ 219 h 219"/>
                <a:gd name="T10" fmla="*/ 33 w 231"/>
                <a:gd name="T11" fmla="*/ 210 h 219"/>
                <a:gd name="T12" fmla="*/ 44 w 231"/>
                <a:gd name="T13" fmla="*/ 201 h 219"/>
                <a:gd name="T14" fmla="*/ 57 w 231"/>
                <a:gd name="T15" fmla="*/ 191 h 219"/>
                <a:gd name="T16" fmla="*/ 70 w 231"/>
                <a:gd name="T17" fmla="*/ 183 h 219"/>
                <a:gd name="T18" fmla="*/ 82 w 231"/>
                <a:gd name="T19" fmla="*/ 175 h 219"/>
                <a:gd name="T20" fmla="*/ 94 w 231"/>
                <a:gd name="T21" fmla="*/ 167 h 219"/>
                <a:gd name="T22" fmla="*/ 106 w 231"/>
                <a:gd name="T23" fmla="*/ 159 h 219"/>
                <a:gd name="T24" fmla="*/ 120 w 231"/>
                <a:gd name="T25" fmla="*/ 152 h 219"/>
                <a:gd name="T26" fmla="*/ 133 w 231"/>
                <a:gd name="T27" fmla="*/ 145 h 219"/>
                <a:gd name="T28" fmla="*/ 146 w 231"/>
                <a:gd name="T29" fmla="*/ 138 h 219"/>
                <a:gd name="T30" fmla="*/ 160 w 231"/>
                <a:gd name="T31" fmla="*/ 133 h 219"/>
                <a:gd name="T32" fmla="*/ 173 w 231"/>
                <a:gd name="T33" fmla="*/ 127 h 219"/>
                <a:gd name="T34" fmla="*/ 187 w 231"/>
                <a:gd name="T35" fmla="*/ 122 h 219"/>
                <a:gd name="T36" fmla="*/ 201 w 231"/>
                <a:gd name="T37" fmla="*/ 118 h 219"/>
                <a:gd name="T38" fmla="*/ 216 w 231"/>
                <a:gd name="T39" fmla="*/ 114 h 219"/>
                <a:gd name="T40" fmla="*/ 231 w 231"/>
                <a:gd name="T41" fmla="*/ 111 h 219"/>
                <a:gd name="T42" fmla="*/ 231 w 231"/>
                <a:gd name="T43" fmla="*/ 83 h 219"/>
                <a:gd name="T44" fmla="*/ 231 w 231"/>
                <a:gd name="T45" fmla="*/ 55 h 219"/>
                <a:gd name="T46" fmla="*/ 229 w 231"/>
                <a:gd name="T47" fmla="*/ 28 h 219"/>
                <a:gd name="T48" fmla="*/ 226 w 231"/>
                <a:gd name="T49" fmla="*/ 0 h 219"/>
                <a:gd name="T50" fmla="*/ 0 w 231"/>
                <a:gd name="T51" fmla="*/ 4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1" h="219">
                  <a:moveTo>
                    <a:pt x="0" y="43"/>
                  </a:moveTo>
                  <a:lnTo>
                    <a:pt x="7" y="88"/>
                  </a:lnTo>
                  <a:lnTo>
                    <a:pt x="13" y="131"/>
                  </a:lnTo>
                  <a:lnTo>
                    <a:pt x="17" y="175"/>
                  </a:lnTo>
                  <a:lnTo>
                    <a:pt x="20" y="219"/>
                  </a:lnTo>
                  <a:lnTo>
                    <a:pt x="33" y="210"/>
                  </a:lnTo>
                  <a:lnTo>
                    <a:pt x="44" y="201"/>
                  </a:lnTo>
                  <a:lnTo>
                    <a:pt x="57" y="191"/>
                  </a:lnTo>
                  <a:lnTo>
                    <a:pt x="70" y="183"/>
                  </a:lnTo>
                  <a:lnTo>
                    <a:pt x="82" y="175"/>
                  </a:lnTo>
                  <a:lnTo>
                    <a:pt x="94" y="167"/>
                  </a:lnTo>
                  <a:lnTo>
                    <a:pt x="106" y="159"/>
                  </a:lnTo>
                  <a:lnTo>
                    <a:pt x="120" y="152"/>
                  </a:lnTo>
                  <a:lnTo>
                    <a:pt x="133" y="145"/>
                  </a:lnTo>
                  <a:lnTo>
                    <a:pt x="146" y="138"/>
                  </a:lnTo>
                  <a:lnTo>
                    <a:pt x="160" y="133"/>
                  </a:lnTo>
                  <a:lnTo>
                    <a:pt x="173" y="127"/>
                  </a:lnTo>
                  <a:lnTo>
                    <a:pt x="187" y="122"/>
                  </a:lnTo>
                  <a:lnTo>
                    <a:pt x="201" y="118"/>
                  </a:lnTo>
                  <a:lnTo>
                    <a:pt x="216" y="114"/>
                  </a:lnTo>
                  <a:lnTo>
                    <a:pt x="231" y="111"/>
                  </a:lnTo>
                  <a:lnTo>
                    <a:pt x="231" y="83"/>
                  </a:lnTo>
                  <a:lnTo>
                    <a:pt x="231" y="55"/>
                  </a:lnTo>
                  <a:lnTo>
                    <a:pt x="229" y="28"/>
                  </a:lnTo>
                  <a:lnTo>
                    <a:pt x="226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2917" y="2045"/>
              <a:ext cx="124" cy="210"/>
            </a:xfrm>
            <a:custGeom>
              <a:avLst/>
              <a:gdLst>
                <a:gd name="T0" fmla="*/ 48 w 249"/>
                <a:gd name="T1" fmla="*/ 125 h 421"/>
                <a:gd name="T2" fmla="*/ 47 w 249"/>
                <a:gd name="T3" fmla="*/ 166 h 421"/>
                <a:gd name="T4" fmla="*/ 44 w 249"/>
                <a:gd name="T5" fmla="*/ 205 h 421"/>
                <a:gd name="T6" fmla="*/ 40 w 249"/>
                <a:gd name="T7" fmla="*/ 244 h 421"/>
                <a:gd name="T8" fmla="*/ 34 w 249"/>
                <a:gd name="T9" fmla="*/ 282 h 421"/>
                <a:gd name="T10" fmla="*/ 27 w 249"/>
                <a:gd name="T11" fmla="*/ 318 h 421"/>
                <a:gd name="T12" fmla="*/ 19 w 249"/>
                <a:gd name="T13" fmla="*/ 354 h 421"/>
                <a:gd name="T14" fmla="*/ 10 w 249"/>
                <a:gd name="T15" fmla="*/ 388 h 421"/>
                <a:gd name="T16" fmla="*/ 0 w 249"/>
                <a:gd name="T17" fmla="*/ 421 h 421"/>
                <a:gd name="T18" fmla="*/ 24 w 249"/>
                <a:gd name="T19" fmla="*/ 400 h 421"/>
                <a:gd name="T20" fmla="*/ 47 w 249"/>
                <a:gd name="T21" fmla="*/ 379 h 421"/>
                <a:gd name="T22" fmla="*/ 69 w 249"/>
                <a:gd name="T23" fmla="*/ 357 h 421"/>
                <a:gd name="T24" fmla="*/ 90 w 249"/>
                <a:gd name="T25" fmla="*/ 334 h 421"/>
                <a:gd name="T26" fmla="*/ 109 w 249"/>
                <a:gd name="T27" fmla="*/ 310 h 421"/>
                <a:gd name="T28" fmla="*/ 129 w 249"/>
                <a:gd name="T29" fmla="*/ 286 h 421"/>
                <a:gd name="T30" fmla="*/ 146 w 249"/>
                <a:gd name="T31" fmla="*/ 261 h 421"/>
                <a:gd name="T32" fmla="*/ 162 w 249"/>
                <a:gd name="T33" fmla="*/ 234 h 421"/>
                <a:gd name="T34" fmla="*/ 177 w 249"/>
                <a:gd name="T35" fmla="*/ 206 h 421"/>
                <a:gd name="T36" fmla="*/ 191 w 249"/>
                <a:gd name="T37" fmla="*/ 179 h 421"/>
                <a:gd name="T38" fmla="*/ 204 w 249"/>
                <a:gd name="T39" fmla="*/ 151 h 421"/>
                <a:gd name="T40" fmla="*/ 215 w 249"/>
                <a:gd name="T41" fmla="*/ 121 h 421"/>
                <a:gd name="T42" fmla="*/ 226 w 249"/>
                <a:gd name="T43" fmla="*/ 92 h 421"/>
                <a:gd name="T44" fmla="*/ 235 w 249"/>
                <a:gd name="T45" fmla="*/ 62 h 421"/>
                <a:gd name="T46" fmla="*/ 243 w 249"/>
                <a:gd name="T47" fmla="*/ 31 h 421"/>
                <a:gd name="T48" fmla="*/ 249 w 249"/>
                <a:gd name="T49" fmla="*/ 0 h 421"/>
                <a:gd name="T50" fmla="*/ 227 w 249"/>
                <a:gd name="T51" fmla="*/ 7 h 421"/>
                <a:gd name="T52" fmla="*/ 206 w 249"/>
                <a:gd name="T53" fmla="*/ 18 h 421"/>
                <a:gd name="T54" fmla="*/ 185 w 249"/>
                <a:gd name="T55" fmla="*/ 28 h 421"/>
                <a:gd name="T56" fmla="*/ 165 w 249"/>
                <a:gd name="T57" fmla="*/ 41 h 421"/>
                <a:gd name="T58" fmla="*/ 144 w 249"/>
                <a:gd name="T59" fmla="*/ 54 h 421"/>
                <a:gd name="T60" fmla="*/ 123 w 249"/>
                <a:gd name="T61" fmla="*/ 69 h 421"/>
                <a:gd name="T62" fmla="*/ 101 w 249"/>
                <a:gd name="T63" fmla="*/ 86 h 421"/>
                <a:gd name="T64" fmla="*/ 79 w 249"/>
                <a:gd name="T65" fmla="*/ 102 h 421"/>
                <a:gd name="T66" fmla="*/ 71 w 249"/>
                <a:gd name="T67" fmla="*/ 107 h 421"/>
                <a:gd name="T68" fmla="*/ 64 w 249"/>
                <a:gd name="T69" fmla="*/ 113 h 421"/>
                <a:gd name="T70" fmla="*/ 56 w 249"/>
                <a:gd name="T71" fmla="*/ 119 h 421"/>
                <a:gd name="T72" fmla="*/ 48 w 249"/>
                <a:gd name="T73" fmla="*/ 125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9" h="421">
                  <a:moveTo>
                    <a:pt x="48" y="125"/>
                  </a:moveTo>
                  <a:lnTo>
                    <a:pt x="47" y="166"/>
                  </a:lnTo>
                  <a:lnTo>
                    <a:pt x="44" y="205"/>
                  </a:lnTo>
                  <a:lnTo>
                    <a:pt x="40" y="244"/>
                  </a:lnTo>
                  <a:lnTo>
                    <a:pt x="34" y="282"/>
                  </a:lnTo>
                  <a:lnTo>
                    <a:pt x="27" y="318"/>
                  </a:lnTo>
                  <a:lnTo>
                    <a:pt x="19" y="354"/>
                  </a:lnTo>
                  <a:lnTo>
                    <a:pt x="10" y="388"/>
                  </a:lnTo>
                  <a:lnTo>
                    <a:pt x="0" y="421"/>
                  </a:lnTo>
                  <a:lnTo>
                    <a:pt x="24" y="400"/>
                  </a:lnTo>
                  <a:lnTo>
                    <a:pt x="47" y="379"/>
                  </a:lnTo>
                  <a:lnTo>
                    <a:pt x="69" y="357"/>
                  </a:lnTo>
                  <a:lnTo>
                    <a:pt x="90" y="334"/>
                  </a:lnTo>
                  <a:lnTo>
                    <a:pt x="109" y="310"/>
                  </a:lnTo>
                  <a:lnTo>
                    <a:pt x="129" y="286"/>
                  </a:lnTo>
                  <a:lnTo>
                    <a:pt x="146" y="261"/>
                  </a:lnTo>
                  <a:lnTo>
                    <a:pt x="162" y="234"/>
                  </a:lnTo>
                  <a:lnTo>
                    <a:pt x="177" y="206"/>
                  </a:lnTo>
                  <a:lnTo>
                    <a:pt x="191" y="179"/>
                  </a:lnTo>
                  <a:lnTo>
                    <a:pt x="204" y="151"/>
                  </a:lnTo>
                  <a:lnTo>
                    <a:pt x="215" y="121"/>
                  </a:lnTo>
                  <a:lnTo>
                    <a:pt x="226" y="92"/>
                  </a:lnTo>
                  <a:lnTo>
                    <a:pt x="235" y="62"/>
                  </a:lnTo>
                  <a:lnTo>
                    <a:pt x="243" y="31"/>
                  </a:lnTo>
                  <a:lnTo>
                    <a:pt x="249" y="0"/>
                  </a:lnTo>
                  <a:lnTo>
                    <a:pt x="227" y="7"/>
                  </a:lnTo>
                  <a:lnTo>
                    <a:pt x="206" y="18"/>
                  </a:lnTo>
                  <a:lnTo>
                    <a:pt x="185" y="28"/>
                  </a:lnTo>
                  <a:lnTo>
                    <a:pt x="165" y="41"/>
                  </a:lnTo>
                  <a:lnTo>
                    <a:pt x="144" y="54"/>
                  </a:lnTo>
                  <a:lnTo>
                    <a:pt x="123" y="69"/>
                  </a:lnTo>
                  <a:lnTo>
                    <a:pt x="101" y="86"/>
                  </a:lnTo>
                  <a:lnTo>
                    <a:pt x="79" y="102"/>
                  </a:lnTo>
                  <a:lnTo>
                    <a:pt x="71" y="107"/>
                  </a:lnTo>
                  <a:lnTo>
                    <a:pt x="64" y="113"/>
                  </a:lnTo>
                  <a:lnTo>
                    <a:pt x="56" y="119"/>
                  </a:lnTo>
                  <a:lnTo>
                    <a:pt x="48" y="12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2792" y="1651"/>
              <a:ext cx="241" cy="257"/>
            </a:xfrm>
            <a:custGeom>
              <a:avLst/>
              <a:gdLst>
                <a:gd name="T0" fmla="*/ 481 w 481"/>
                <a:gd name="T1" fmla="*/ 472 h 514"/>
                <a:gd name="T2" fmla="*/ 254 w 481"/>
                <a:gd name="T3" fmla="*/ 514 h 514"/>
                <a:gd name="T4" fmla="*/ 244 w 481"/>
                <a:gd name="T5" fmla="*/ 474 h 514"/>
                <a:gd name="T6" fmla="*/ 234 w 481"/>
                <a:gd name="T7" fmla="*/ 435 h 514"/>
                <a:gd name="T8" fmla="*/ 221 w 481"/>
                <a:gd name="T9" fmla="*/ 397 h 514"/>
                <a:gd name="T10" fmla="*/ 208 w 481"/>
                <a:gd name="T11" fmla="*/ 359 h 514"/>
                <a:gd name="T12" fmla="*/ 194 w 481"/>
                <a:gd name="T13" fmla="*/ 323 h 514"/>
                <a:gd name="T14" fmla="*/ 181 w 481"/>
                <a:gd name="T15" fmla="*/ 288 h 514"/>
                <a:gd name="T16" fmla="*/ 164 w 481"/>
                <a:gd name="T17" fmla="*/ 253 h 514"/>
                <a:gd name="T18" fmla="*/ 149 w 481"/>
                <a:gd name="T19" fmla="*/ 220 h 514"/>
                <a:gd name="T20" fmla="*/ 132 w 481"/>
                <a:gd name="T21" fmla="*/ 187 h 514"/>
                <a:gd name="T22" fmla="*/ 115 w 481"/>
                <a:gd name="T23" fmla="*/ 156 h 514"/>
                <a:gd name="T24" fmla="*/ 98 w 481"/>
                <a:gd name="T25" fmla="*/ 126 h 514"/>
                <a:gd name="T26" fmla="*/ 79 w 481"/>
                <a:gd name="T27" fmla="*/ 99 h 514"/>
                <a:gd name="T28" fmla="*/ 60 w 481"/>
                <a:gd name="T29" fmla="*/ 71 h 514"/>
                <a:gd name="T30" fmla="*/ 40 w 481"/>
                <a:gd name="T31" fmla="*/ 46 h 514"/>
                <a:gd name="T32" fmla="*/ 20 w 481"/>
                <a:gd name="T33" fmla="*/ 22 h 514"/>
                <a:gd name="T34" fmla="*/ 0 w 481"/>
                <a:gd name="T35" fmla="*/ 0 h 514"/>
                <a:gd name="T36" fmla="*/ 13 w 481"/>
                <a:gd name="T37" fmla="*/ 3 h 514"/>
                <a:gd name="T38" fmla="*/ 27 w 481"/>
                <a:gd name="T39" fmla="*/ 8 h 514"/>
                <a:gd name="T40" fmla="*/ 41 w 481"/>
                <a:gd name="T41" fmla="*/ 12 h 514"/>
                <a:gd name="T42" fmla="*/ 54 w 481"/>
                <a:gd name="T43" fmla="*/ 17 h 514"/>
                <a:gd name="T44" fmla="*/ 68 w 481"/>
                <a:gd name="T45" fmla="*/ 23 h 514"/>
                <a:gd name="T46" fmla="*/ 81 w 481"/>
                <a:gd name="T47" fmla="*/ 27 h 514"/>
                <a:gd name="T48" fmla="*/ 94 w 481"/>
                <a:gd name="T49" fmla="*/ 33 h 514"/>
                <a:gd name="T50" fmla="*/ 108 w 481"/>
                <a:gd name="T51" fmla="*/ 39 h 514"/>
                <a:gd name="T52" fmla="*/ 121 w 481"/>
                <a:gd name="T53" fmla="*/ 45 h 514"/>
                <a:gd name="T54" fmla="*/ 133 w 481"/>
                <a:gd name="T55" fmla="*/ 51 h 514"/>
                <a:gd name="T56" fmla="*/ 146 w 481"/>
                <a:gd name="T57" fmla="*/ 58 h 514"/>
                <a:gd name="T58" fmla="*/ 159 w 481"/>
                <a:gd name="T59" fmla="*/ 65 h 514"/>
                <a:gd name="T60" fmla="*/ 171 w 481"/>
                <a:gd name="T61" fmla="*/ 72 h 514"/>
                <a:gd name="T62" fmla="*/ 184 w 481"/>
                <a:gd name="T63" fmla="*/ 80 h 514"/>
                <a:gd name="T64" fmla="*/ 196 w 481"/>
                <a:gd name="T65" fmla="*/ 88 h 514"/>
                <a:gd name="T66" fmla="*/ 208 w 481"/>
                <a:gd name="T67" fmla="*/ 96 h 514"/>
                <a:gd name="T68" fmla="*/ 232 w 481"/>
                <a:gd name="T69" fmla="*/ 114 h 514"/>
                <a:gd name="T70" fmla="*/ 257 w 481"/>
                <a:gd name="T71" fmla="*/ 132 h 514"/>
                <a:gd name="T72" fmla="*/ 280 w 481"/>
                <a:gd name="T73" fmla="*/ 152 h 514"/>
                <a:gd name="T74" fmla="*/ 300 w 481"/>
                <a:gd name="T75" fmla="*/ 172 h 514"/>
                <a:gd name="T76" fmla="*/ 322 w 481"/>
                <a:gd name="T77" fmla="*/ 193 h 514"/>
                <a:gd name="T78" fmla="*/ 342 w 481"/>
                <a:gd name="T79" fmla="*/ 215 h 514"/>
                <a:gd name="T80" fmla="*/ 360 w 481"/>
                <a:gd name="T81" fmla="*/ 237 h 514"/>
                <a:gd name="T82" fmla="*/ 378 w 481"/>
                <a:gd name="T83" fmla="*/ 261 h 514"/>
                <a:gd name="T84" fmla="*/ 395 w 481"/>
                <a:gd name="T85" fmla="*/ 285 h 514"/>
                <a:gd name="T86" fmla="*/ 410 w 481"/>
                <a:gd name="T87" fmla="*/ 309 h 514"/>
                <a:gd name="T88" fmla="*/ 425 w 481"/>
                <a:gd name="T89" fmla="*/ 335 h 514"/>
                <a:gd name="T90" fmla="*/ 439 w 481"/>
                <a:gd name="T91" fmla="*/ 361 h 514"/>
                <a:gd name="T92" fmla="*/ 451 w 481"/>
                <a:gd name="T93" fmla="*/ 388 h 514"/>
                <a:gd name="T94" fmla="*/ 462 w 481"/>
                <a:gd name="T95" fmla="*/ 415 h 514"/>
                <a:gd name="T96" fmla="*/ 472 w 481"/>
                <a:gd name="T97" fmla="*/ 443 h 514"/>
                <a:gd name="T98" fmla="*/ 481 w 481"/>
                <a:gd name="T99" fmla="*/ 47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1" h="514">
                  <a:moveTo>
                    <a:pt x="481" y="472"/>
                  </a:moveTo>
                  <a:lnTo>
                    <a:pt x="254" y="514"/>
                  </a:lnTo>
                  <a:lnTo>
                    <a:pt x="244" y="474"/>
                  </a:lnTo>
                  <a:lnTo>
                    <a:pt x="234" y="435"/>
                  </a:lnTo>
                  <a:lnTo>
                    <a:pt x="221" y="397"/>
                  </a:lnTo>
                  <a:lnTo>
                    <a:pt x="208" y="359"/>
                  </a:lnTo>
                  <a:lnTo>
                    <a:pt x="194" y="323"/>
                  </a:lnTo>
                  <a:lnTo>
                    <a:pt x="181" y="288"/>
                  </a:lnTo>
                  <a:lnTo>
                    <a:pt x="164" y="253"/>
                  </a:lnTo>
                  <a:lnTo>
                    <a:pt x="149" y="220"/>
                  </a:lnTo>
                  <a:lnTo>
                    <a:pt x="132" y="187"/>
                  </a:lnTo>
                  <a:lnTo>
                    <a:pt x="115" y="156"/>
                  </a:lnTo>
                  <a:lnTo>
                    <a:pt x="98" y="126"/>
                  </a:lnTo>
                  <a:lnTo>
                    <a:pt x="79" y="99"/>
                  </a:lnTo>
                  <a:lnTo>
                    <a:pt x="60" y="71"/>
                  </a:lnTo>
                  <a:lnTo>
                    <a:pt x="40" y="46"/>
                  </a:lnTo>
                  <a:lnTo>
                    <a:pt x="20" y="22"/>
                  </a:lnTo>
                  <a:lnTo>
                    <a:pt x="0" y="0"/>
                  </a:lnTo>
                  <a:lnTo>
                    <a:pt x="13" y="3"/>
                  </a:lnTo>
                  <a:lnTo>
                    <a:pt x="27" y="8"/>
                  </a:lnTo>
                  <a:lnTo>
                    <a:pt x="41" y="12"/>
                  </a:lnTo>
                  <a:lnTo>
                    <a:pt x="54" y="17"/>
                  </a:lnTo>
                  <a:lnTo>
                    <a:pt x="68" y="23"/>
                  </a:lnTo>
                  <a:lnTo>
                    <a:pt x="81" y="27"/>
                  </a:lnTo>
                  <a:lnTo>
                    <a:pt x="94" y="33"/>
                  </a:lnTo>
                  <a:lnTo>
                    <a:pt x="108" y="39"/>
                  </a:lnTo>
                  <a:lnTo>
                    <a:pt x="121" y="45"/>
                  </a:lnTo>
                  <a:lnTo>
                    <a:pt x="133" y="51"/>
                  </a:lnTo>
                  <a:lnTo>
                    <a:pt x="146" y="58"/>
                  </a:lnTo>
                  <a:lnTo>
                    <a:pt x="159" y="65"/>
                  </a:lnTo>
                  <a:lnTo>
                    <a:pt x="171" y="72"/>
                  </a:lnTo>
                  <a:lnTo>
                    <a:pt x="184" y="80"/>
                  </a:lnTo>
                  <a:lnTo>
                    <a:pt x="196" y="88"/>
                  </a:lnTo>
                  <a:lnTo>
                    <a:pt x="208" y="96"/>
                  </a:lnTo>
                  <a:lnTo>
                    <a:pt x="232" y="114"/>
                  </a:lnTo>
                  <a:lnTo>
                    <a:pt x="257" y="132"/>
                  </a:lnTo>
                  <a:lnTo>
                    <a:pt x="280" y="152"/>
                  </a:lnTo>
                  <a:lnTo>
                    <a:pt x="300" y="172"/>
                  </a:lnTo>
                  <a:lnTo>
                    <a:pt x="322" y="193"/>
                  </a:lnTo>
                  <a:lnTo>
                    <a:pt x="342" y="215"/>
                  </a:lnTo>
                  <a:lnTo>
                    <a:pt x="360" y="237"/>
                  </a:lnTo>
                  <a:lnTo>
                    <a:pt x="378" y="261"/>
                  </a:lnTo>
                  <a:lnTo>
                    <a:pt x="395" y="285"/>
                  </a:lnTo>
                  <a:lnTo>
                    <a:pt x="410" y="309"/>
                  </a:lnTo>
                  <a:lnTo>
                    <a:pt x="425" y="335"/>
                  </a:lnTo>
                  <a:lnTo>
                    <a:pt x="439" y="361"/>
                  </a:lnTo>
                  <a:lnTo>
                    <a:pt x="451" y="388"/>
                  </a:lnTo>
                  <a:lnTo>
                    <a:pt x="462" y="415"/>
                  </a:lnTo>
                  <a:lnTo>
                    <a:pt x="472" y="443"/>
                  </a:lnTo>
                  <a:lnTo>
                    <a:pt x="481" y="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6" name="Freeform 19"/>
            <p:cNvSpPr>
              <a:spLocks/>
            </p:cNvSpPr>
            <p:nvPr/>
          </p:nvSpPr>
          <p:spPr bwMode="auto">
            <a:xfrm>
              <a:off x="2530" y="1659"/>
              <a:ext cx="136" cy="321"/>
            </a:xfrm>
            <a:custGeom>
              <a:avLst/>
              <a:gdLst>
                <a:gd name="T0" fmla="*/ 162 w 273"/>
                <a:gd name="T1" fmla="*/ 0 h 642"/>
                <a:gd name="T2" fmla="*/ 273 w 273"/>
                <a:gd name="T3" fmla="*/ 594 h 642"/>
                <a:gd name="T4" fmla="*/ 13 w 273"/>
                <a:gd name="T5" fmla="*/ 642 h 642"/>
                <a:gd name="T6" fmla="*/ 4 w 273"/>
                <a:gd name="T7" fmla="*/ 555 h 642"/>
                <a:gd name="T8" fmla="*/ 0 w 273"/>
                <a:gd name="T9" fmla="*/ 468 h 642"/>
                <a:gd name="T10" fmla="*/ 2 w 273"/>
                <a:gd name="T11" fmla="*/ 387 h 642"/>
                <a:gd name="T12" fmla="*/ 11 w 273"/>
                <a:gd name="T13" fmla="*/ 309 h 642"/>
                <a:gd name="T14" fmla="*/ 23 w 273"/>
                <a:gd name="T15" fmla="*/ 237 h 642"/>
                <a:gd name="T16" fmla="*/ 41 w 273"/>
                <a:gd name="T17" fmla="*/ 171 h 642"/>
                <a:gd name="T18" fmla="*/ 65 w 273"/>
                <a:gd name="T19" fmla="*/ 114 h 642"/>
                <a:gd name="T20" fmla="*/ 92 w 273"/>
                <a:gd name="T21" fmla="*/ 64 h 642"/>
                <a:gd name="T22" fmla="*/ 100 w 273"/>
                <a:gd name="T23" fmla="*/ 54 h 642"/>
                <a:gd name="T24" fmla="*/ 109 w 273"/>
                <a:gd name="T25" fmla="*/ 44 h 642"/>
                <a:gd name="T26" fmla="*/ 117 w 273"/>
                <a:gd name="T27" fmla="*/ 34 h 642"/>
                <a:gd name="T28" fmla="*/ 126 w 273"/>
                <a:gd name="T29" fmla="*/ 25 h 642"/>
                <a:gd name="T30" fmla="*/ 134 w 273"/>
                <a:gd name="T31" fmla="*/ 18 h 642"/>
                <a:gd name="T32" fmla="*/ 143 w 273"/>
                <a:gd name="T33" fmla="*/ 11 h 642"/>
                <a:gd name="T34" fmla="*/ 152 w 273"/>
                <a:gd name="T35" fmla="*/ 4 h 642"/>
                <a:gd name="T36" fmla="*/ 162 w 273"/>
                <a:gd name="T37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3" h="642">
                  <a:moveTo>
                    <a:pt x="162" y="0"/>
                  </a:moveTo>
                  <a:lnTo>
                    <a:pt x="273" y="594"/>
                  </a:lnTo>
                  <a:lnTo>
                    <a:pt x="13" y="642"/>
                  </a:lnTo>
                  <a:lnTo>
                    <a:pt x="4" y="555"/>
                  </a:lnTo>
                  <a:lnTo>
                    <a:pt x="0" y="468"/>
                  </a:lnTo>
                  <a:lnTo>
                    <a:pt x="2" y="387"/>
                  </a:lnTo>
                  <a:lnTo>
                    <a:pt x="11" y="309"/>
                  </a:lnTo>
                  <a:lnTo>
                    <a:pt x="23" y="237"/>
                  </a:lnTo>
                  <a:lnTo>
                    <a:pt x="41" y="171"/>
                  </a:lnTo>
                  <a:lnTo>
                    <a:pt x="65" y="114"/>
                  </a:lnTo>
                  <a:lnTo>
                    <a:pt x="92" y="64"/>
                  </a:lnTo>
                  <a:lnTo>
                    <a:pt x="100" y="54"/>
                  </a:lnTo>
                  <a:lnTo>
                    <a:pt x="109" y="44"/>
                  </a:lnTo>
                  <a:lnTo>
                    <a:pt x="117" y="34"/>
                  </a:lnTo>
                  <a:lnTo>
                    <a:pt x="126" y="25"/>
                  </a:lnTo>
                  <a:lnTo>
                    <a:pt x="134" y="18"/>
                  </a:lnTo>
                  <a:lnTo>
                    <a:pt x="143" y="11"/>
                  </a:lnTo>
                  <a:lnTo>
                    <a:pt x="152" y="4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7" name="Freeform 20"/>
            <p:cNvSpPr>
              <a:spLocks/>
            </p:cNvSpPr>
            <p:nvPr/>
          </p:nvSpPr>
          <p:spPr bwMode="auto">
            <a:xfrm>
              <a:off x="2666" y="1646"/>
              <a:ext cx="198" cy="300"/>
            </a:xfrm>
            <a:custGeom>
              <a:avLst/>
              <a:gdLst>
                <a:gd name="T0" fmla="*/ 112 w 397"/>
                <a:gd name="T1" fmla="*/ 600 h 600"/>
                <a:gd name="T2" fmla="*/ 0 w 397"/>
                <a:gd name="T3" fmla="*/ 1 h 600"/>
                <a:gd name="T4" fmla="*/ 13 w 397"/>
                <a:gd name="T5" fmla="*/ 0 h 600"/>
                <a:gd name="T6" fmla="*/ 27 w 397"/>
                <a:gd name="T7" fmla="*/ 1 h 600"/>
                <a:gd name="T8" fmla="*/ 41 w 397"/>
                <a:gd name="T9" fmla="*/ 4 h 600"/>
                <a:gd name="T10" fmla="*/ 54 w 397"/>
                <a:gd name="T11" fmla="*/ 7 h 600"/>
                <a:gd name="T12" fmla="*/ 68 w 397"/>
                <a:gd name="T13" fmla="*/ 13 h 600"/>
                <a:gd name="T14" fmla="*/ 83 w 397"/>
                <a:gd name="T15" fmla="*/ 20 h 600"/>
                <a:gd name="T16" fmla="*/ 97 w 397"/>
                <a:gd name="T17" fmla="*/ 28 h 600"/>
                <a:gd name="T18" fmla="*/ 112 w 397"/>
                <a:gd name="T19" fmla="*/ 37 h 600"/>
                <a:gd name="T20" fmla="*/ 134 w 397"/>
                <a:gd name="T21" fmla="*/ 53 h 600"/>
                <a:gd name="T22" fmla="*/ 156 w 397"/>
                <a:gd name="T23" fmla="*/ 73 h 600"/>
                <a:gd name="T24" fmla="*/ 178 w 397"/>
                <a:gd name="T25" fmla="*/ 95 h 600"/>
                <a:gd name="T26" fmla="*/ 198 w 397"/>
                <a:gd name="T27" fmla="*/ 119 h 600"/>
                <a:gd name="T28" fmla="*/ 219 w 397"/>
                <a:gd name="T29" fmla="*/ 144 h 600"/>
                <a:gd name="T30" fmla="*/ 240 w 397"/>
                <a:gd name="T31" fmla="*/ 173 h 600"/>
                <a:gd name="T32" fmla="*/ 260 w 397"/>
                <a:gd name="T33" fmla="*/ 203 h 600"/>
                <a:gd name="T34" fmla="*/ 278 w 397"/>
                <a:gd name="T35" fmla="*/ 235 h 600"/>
                <a:gd name="T36" fmla="*/ 295 w 397"/>
                <a:gd name="T37" fmla="*/ 270 h 600"/>
                <a:gd name="T38" fmla="*/ 313 w 397"/>
                <a:gd name="T39" fmla="*/ 305 h 600"/>
                <a:gd name="T40" fmla="*/ 330 w 397"/>
                <a:gd name="T41" fmla="*/ 342 h 600"/>
                <a:gd name="T42" fmla="*/ 345 w 397"/>
                <a:gd name="T43" fmla="*/ 380 h 600"/>
                <a:gd name="T44" fmla="*/ 360 w 397"/>
                <a:gd name="T45" fmla="*/ 421 h 600"/>
                <a:gd name="T46" fmla="*/ 373 w 397"/>
                <a:gd name="T47" fmla="*/ 461 h 600"/>
                <a:gd name="T48" fmla="*/ 385 w 397"/>
                <a:gd name="T49" fmla="*/ 503 h 600"/>
                <a:gd name="T50" fmla="*/ 397 w 397"/>
                <a:gd name="T51" fmla="*/ 546 h 600"/>
                <a:gd name="T52" fmla="*/ 112 w 397"/>
                <a:gd name="T53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97" h="600">
                  <a:moveTo>
                    <a:pt x="112" y="600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27" y="1"/>
                  </a:lnTo>
                  <a:lnTo>
                    <a:pt x="41" y="4"/>
                  </a:lnTo>
                  <a:lnTo>
                    <a:pt x="54" y="7"/>
                  </a:lnTo>
                  <a:lnTo>
                    <a:pt x="68" y="13"/>
                  </a:lnTo>
                  <a:lnTo>
                    <a:pt x="83" y="20"/>
                  </a:lnTo>
                  <a:lnTo>
                    <a:pt x="97" y="28"/>
                  </a:lnTo>
                  <a:lnTo>
                    <a:pt x="112" y="37"/>
                  </a:lnTo>
                  <a:lnTo>
                    <a:pt x="134" y="53"/>
                  </a:lnTo>
                  <a:lnTo>
                    <a:pt x="156" y="73"/>
                  </a:lnTo>
                  <a:lnTo>
                    <a:pt x="178" y="95"/>
                  </a:lnTo>
                  <a:lnTo>
                    <a:pt x="198" y="119"/>
                  </a:lnTo>
                  <a:lnTo>
                    <a:pt x="219" y="144"/>
                  </a:lnTo>
                  <a:lnTo>
                    <a:pt x="240" y="173"/>
                  </a:lnTo>
                  <a:lnTo>
                    <a:pt x="260" y="203"/>
                  </a:lnTo>
                  <a:lnTo>
                    <a:pt x="278" y="235"/>
                  </a:lnTo>
                  <a:lnTo>
                    <a:pt x="295" y="270"/>
                  </a:lnTo>
                  <a:lnTo>
                    <a:pt x="313" y="305"/>
                  </a:lnTo>
                  <a:lnTo>
                    <a:pt x="330" y="342"/>
                  </a:lnTo>
                  <a:lnTo>
                    <a:pt x="345" y="380"/>
                  </a:lnTo>
                  <a:lnTo>
                    <a:pt x="360" y="421"/>
                  </a:lnTo>
                  <a:lnTo>
                    <a:pt x="373" y="461"/>
                  </a:lnTo>
                  <a:lnTo>
                    <a:pt x="385" y="503"/>
                  </a:lnTo>
                  <a:lnTo>
                    <a:pt x="397" y="546"/>
                  </a:lnTo>
                  <a:lnTo>
                    <a:pt x="112" y="60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2353" y="1695"/>
              <a:ext cx="157" cy="320"/>
            </a:xfrm>
            <a:custGeom>
              <a:avLst/>
              <a:gdLst>
                <a:gd name="T0" fmla="*/ 121 w 314"/>
                <a:gd name="T1" fmla="*/ 189 h 639"/>
                <a:gd name="T2" fmla="*/ 132 w 314"/>
                <a:gd name="T3" fmla="*/ 175 h 639"/>
                <a:gd name="T4" fmla="*/ 141 w 314"/>
                <a:gd name="T5" fmla="*/ 162 h 639"/>
                <a:gd name="T6" fmla="*/ 153 w 314"/>
                <a:gd name="T7" fmla="*/ 148 h 639"/>
                <a:gd name="T8" fmla="*/ 163 w 314"/>
                <a:gd name="T9" fmla="*/ 135 h 639"/>
                <a:gd name="T10" fmla="*/ 175 w 314"/>
                <a:gd name="T11" fmla="*/ 121 h 639"/>
                <a:gd name="T12" fmla="*/ 185 w 314"/>
                <a:gd name="T13" fmla="*/ 109 h 639"/>
                <a:gd name="T14" fmla="*/ 198 w 314"/>
                <a:gd name="T15" fmla="*/ 97 h 639"/>
                <a:gd name="T16" fmla="*/ 209 w 314"/>
                <a:gd name="T17" fmla="*/ 84 h 639"/>
                <a:gd name="T18" fmla="*/ 222 w 314"/>
                <a:gd name="T19" fmla="*/ 73 h 639"/>
                <a:gd name="T20" fmla="*/ 233 w 314"/>
                <a:gd name="T21" fmla="*/ 61 h 639"/>
                <a:gd name="T22" fmla="*/ 247 w 314"/>
                <a:gd name="T23" fmla="*/ 51 h 639"/>
                <a:gd name="T24" fmla="*/ 260 w 314"/>
                <a:gd name="T25" fmla="*/ 39 h 639"/>
                <a:gd name="T26" fmla="*/ 272 w 314"/>
                <a:gd name="T27" fmla="*/ 29 h 639"/>
                <a:gd name="T28" fmla="*/ 286 w 314"/>
                <a:gd name="T29" fmla="*/ 20 h 639"/>
                <a:gd name="T30" fmla="*/ 300 w 314"/>
                <a:gd name="T31" fmla="*/ 10 h 639"/>
                <a:gd name="T32" fmla="*/ 314 w 314"/>
                <a:gd name="T33" fmla="*/ 0 h 639"/>
                <a:gd name="T34" fmla="*/ 291 w 314"/>
                <a:gd name="T35" fmla="*/ 58 h 639"/>
                <a:gd name="T36" fmla="*/ 271 w 314"/>
                <a:gd name="T37" fmla="*/ 121 h 639"/>
                <a:gd name="T38" fmla="*/ 257 w 314"/>
                <a:gd name="T39" fmla="*/ 189 h 639"/>
                <a:gd name="T40" fmla="*/ 247 w 314"/>
                <a:gd name="T41" fmla="*/ 263 h 639"/>
                <a:gd name="T42" fmla="*/ 241 w 314"/>
                <a:gd name="T43" fmla="*/ 340 h 639"/>
                <a:gd name="T44" fmla="*/ 240 w 314"/>
                <a:gd name="T45" fmla="*/ 421 h 639"/>
                <a:gd name="T46" fmla="*/ 245 w 314"/>
                <a:gd name="T47" fmla="*/ 506 h 639"/>
                <a:gd name="T48" fmla="*/ 254 w 314"/>
                <a:gd name="T49" fmla="*/ 592 h 639"/>
                <a:gd name="T50" fmla="*/ 3 w 314"/>
                <a:gd name="T51" fmla="*/ 639 h 639"/>
                <a:gd name="T52" fmla="*/ 0 w 314"/>
                <a:gd name="T53" fmla="*/ 579 h 639"/>
                <a:gd name="T54" fmla="*/ 3 w 314"/>
                <a:gd name="T55" fmla="*/ 521 h 639"/>
                <a:gd name="T56" fmla="*/ 10 w 314"/>
                <a:gd name="T57" fmla="*/ 462 h 639"/>
                <a:gd name="T58" fmla="*/ 22 w 314"/>
                <a:gd name="T59" fmla="*/ 404 h 639"/>
                <a:gd name="T60" fmla="*/ 41 w 314"/>
                <a:gd name="T61" fmla="*/ 348 h 639"/>
                <a:gd name="T62" fmla="*/ 63 w 314"/>
                <a:gd name="T63" fmla="*/ 294 h 639"/>
                <a:gd name="T64" fmla="*/ 89 w 314"/>
                <a:gd name="T65" fmla="*/ 240 h 639"/>
                <a:gd name="T66" fmla="*/ 121 w 314"/>
                <a:gd name="T67" fmla="*/ 189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4" h="639">
                  <a:moveTo>
                    <a:pt x="121" y="189"/>
                  </a:moveTo>
                  <a:lnTo>
                    <a:pt x="132" y="175"/>
                  </a:lnTo>
                  <a:lnTo>
                    <a:pt x="141" y="162"/>
                  </a:lnTo>
                  <a:lnTo>
                    <a:pt x="153" y="148"/>
                  </a:lnTo>
                  <a:lnTo>
                    <a:pt x="163" y="135"/>
                  </a:lnTo>
                  <a:lnTo>
                    <a:pt x="175" y="121"/>
                  </a:lnTo>
                  <a:lnTo>
                    <a:pt x="185" y="109"/>
                  </a:lnTo>
                  <a:lnTo>
                    <a:pt x="198" y="97"/>
                  </a:lnTo>
                  <a:lnTo>
                    <a:pt x="209" y="84"/>
                  </a:lnTo>
                  <a:lnTo>
                    <a:pt x="222" y="73"/>
                  </a:lnTo>
                  <a:lnTo>
                    <a:pt x="233" y="61"/>
                  </a:lnTo>
                  <a:lnTo>
                    <a:pt x="247" y="51"/>
                  </a:lnTo>
                  <a:lnTo>
                    <a:pt x="260" y="39"/>
                  </a:lnTo>
                  <a:lnTo>
                    <a:pt x="272" y="29"/>
                  </a:lnTo>
                  <a:lnTo>
                    <a:pt x="286" y="20"/>
                  </a:lnTo>
                  <a:lnTo>
                    <a:pt x="300" y="10"/>
                  </a:lnTo>
                  <a:lnTo>
                    <a:pt x="314" y="0"/>
                  </a:lnTo>
                  <a:lnTo>
                    <a:pt x="291" y="58"/>
                  </a:lnTo>
                  <a:lnTo>
                    <a:pt x="271" y="121"/>
                  </a:lnTo>
                  <a:lnTo>
                    <a:pt x="257" y="189"/>
                  </a:lnTo>
                  <a:lnTo>
                    <a:pt x="247" y="263"/>
                  </a:lnTo>
                  <a:lnTo>
                    <a:pt x="241" y="340"/>
                  </a:lnTo>
                  <a:lnTo>
                    <a:pt x="240" y="421"/>
                  </a:lnTo>
                  <a:lnTo>
                    <a:pt x="245" y="506"/>
                  </a:lnTo>
                  <a:lnTo>
                    <a:pt x="254" y="592"/>
                  </a:lnTo>
                  <a:lnTo>
                    <a:pt x="3" y="639"/>
                  </a:lnTo>
                  <a:lnTo>
                    <a:pt x="0" y="579"/>
                  </a:lnTo>
                  <a:lnTo>
                    <a:pt x="3" y="521"/>
                  </a:lnTo>
                  <a:lnTo>
                    <a:pt x="10" y="462"/>
                  </a:lnTo>
                  <a:lnTo>
                    <a:pt x="22" y="404"/>
                  </a:lnTo>
                  <a:lnTo>
                    <a:pt x="41" y="348"/>
                  </a:lnTo>
                  <a:lnTo>
                    <a:pt x="63" y="294"/>
                  </a:lnTo>
                  <a:lnTo>
                    <a:pt x="89" y="240"/>
                  </a:lnTo>
                  <a:lnTo>
                    <a:pt x="121" y="18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2364" y="2046"/>
              <a:ext cx="252" cy="274"/>
            </a:xfrm>
            <a:custGeom>
              <a:avLst/>
              <a:gdLst>
                <a:gd name="T0" fmla="*/ 0 w 504"/>
                <a:gd name="T1" fmla="*/ 47 h 548"/>
                <a:gd name="T2" fmla="*/ 252 w 504"/>
                <a:gd name="T3" fmla="*/ 0 h 548"/>
                <a:gd name="T4" fmla="*/ 261 w 504"/>
                <a:gd name="T5" fmla="*/ 42 h 548"/>
                <a:gd name="T6" fmla="*/ 271 w 504"/>
                <a:gd name="T7" fmla="*/ 84 h 548"/>
                <a:gd name="T8" fmla="*/ 283 w 504"/>
                <a:gd name="T9" fmla="*/ 124 h 548"/>
                <a:gd name="T10" fmla="*/ 295 w 504"/>
                <a:gd name="T11" fmla="*/ 164 h 548"/>
                <a:gd name="T12" fmla="*/ 308 w 504"/>
                <a:gd name="T13" fmla="*/ 202 h 548"/>
                <a:gd name="T14" fmla="*/ 322 w 504"/>
                <a:gd name="T15" fmla="*/ 240 h 548"/>
                <a:gd name="T16" fmla="*/ 337 w 504"/>
                <a:gd name="T17" fmla="*/ 277 h 548"/>
                <a:gd name="T18" fmla="*/ 353 w 504"/>
                <a:gd name="T19" fmla="*/ 313 h 548"/>
                <a:gd name="T20" fmla="*/ 369 w 504"/>
                <a:gd name="T21" fmla="*/ 346 h 548"/>
                <a:gd name="T22" fmla="*/ 386 w 504"/>
                <a:gd name="T23" fmla="*/ 380 h 548"/>
                <a:gd name="T24" fmla="*/ 405 w 504"/>
                <a:gd name="T25" fmla="*/ 412 h 548"/>
                <a:gd name="T26" fmla="*/ 423 w 504"/>
                <a:gd name="T27" fmla="*/ 442 h 548"/>
                <a:gd name="T28" fmla="*/ 443 w 504"/>
                <a:gd name="T29" fmla="*/ 470 h 548"/>
                <a:gd name="T30" fmla="*/ 463 w 504"/>
                <a:gd name="T31" fmla="*/ 498 h 548"/>
                <a:gd name="T32" fmla="*/ 483 w 504"/>
                <a:gd name="T33" fmla="*/ 523 h 548"/>
                <a:gd name="T34" fmla="*/ 504 w 504"/>
                <a:gd name="T35" fmla="*/ 548 h 548"/>
                <a:gd name="T36" fmla="*/ 489 w 504"/>
                <a:gd name="T37" fmla="*/ 544 h 548"/>
                <a:gd name="T38" fmla="*/ 475 w 504"/>
                <a:gd name="T39" fmla="*/ 540 h 548"/>
                <a:gd name="T40" fmla="*/ 460 w 504"/>
                <a:gd name="T41" fmla="*/ 535 h 548"/>
                <a:gd name="T42" fmla="*/ 445 w 504"/>
                <a:gd name="T43" fmla="*/ 530 h 548"/>
                <a:gd name="T44" fmla="*/ 431 w 504"/>
                <a:gd name="T45" fmla="*/ 526 h 548"/>
                <a:gd name="T46" fmla="*/ 418 w 504"/>
                <a:gd name="T47" fmla="*/ 520 h 548"/>
                <a:gd name="T48" fmla="*/ 403 w 504"/>
                <a:gd name="T49" fmla="*/ 514 h 548"/>
                <a:gd name="T50" fmla="*/ 389 w 504"/>
                <a:gd name="T51" fmla="*/ 508 h 548"/>
                <a:gd name="T52" fmla="*/ 375 w 504"/>
                <a:gd name="T53" fmla="*/ 503 h 548"/>
                <a:gd name="T54" fmla="*/ 361 w 504"/>
                <a:gd name="T55" fmla="*/ 496 h 548"/>
                <a:gd name="T56" fmla="*/ 347 w 504"/>
                <a:gd name="T57" fmla="*/ 489 h 548"/>
                <a:gd name="T58" fmla="*/ 333 w 504"/>
                <a:gd name="T59" fmla="*/ 481 h 548"/>
                <a:gd name="T60" fmla="*/ 321 w 504"/>
                <a:gd name="T61" fmla="*/ 474 h 548"/>
                <a:gd name="T62" fmla="*/ 307 w 504"/>
                <a:gd name="T63" fmla="*/ 466 h 548"/>
                <a:gd name="T64" fmla="*/ 294 w 504"/>
                <a:gd name="T65" fmla="*/ 458 h 548"/>
                <a:gd name="T66" fmla="*/ 282 w 504"/>
                <a:gd name="T67" fmla="*/ 449 h 548"/>
                <a:gd name="T68" fmla="*/ 255 w 504"/>
                <a:gd name="T69" fmla="*/ 430 h 548"/>
                <a:gd name="T70" fmla="*/ 231 w 504"/>
                <a:gd name="T71" fmla="*/ 411 h 548"/>
                <a:gd name="T72" fmla="*/ 207 w 504"/>
                <a:gd name="T73" fmla="*/ 390 h 548"/>
                <a:gd name="T74" fmla="*/ 184 w 504"/>
                <a:gd name="T75" fmla="*/ 368 h 548"/>
                <a:gd name="T76" fmla="*/ 162 w 504"/>
                <a:gd name="T77" fmla="*/ 346 h 548"/>
                <a:gd name="T78" fmla="*/ 141 w 504"/>
                <a:gd name="T79" fmla="*/ 322 h 548"/>
                <a:gd name="T80" fmla="*/ 121 w 504"/>
                <a:gd name="T81" fmla="*/ 298 h 548"/>
                <a:gd name="T82" fmla="*/ 103 w 504"/>
                <a:gd name="T83" fmla="*/ 274 h 548"/>
                <a:gd name="T84" fmla="*/ 86 w 504"/>
                <a:gd name="T85" fmla="*/ 247 h 548"/>
                <a:gd name="T86" fmla="*/ 71 w 504"/>
                <a:gd name="T87" fmla="*/ 221 h 548"/>
                <a:gd name="T88" fmla="*/ 56 w 504"/>
                <a:gd name="T89" fmla="*/ 193 h 548"/>
                <a:gd name="T90" fmla="*/ 42 w 504"/>
                <a:gd name="T91" fmla="*/ 165 h 548"/>
                <a:gd name="T92" fmla="*/ 29 w 504"/>
                <a:gd name="T93" fmla="*/ 137 h 548"/>
                <a:gd name="T94" fmla="*/ 19 w 504"/>
                <a:gd name="T95" fmla="*/ 108 h 548"/>
                <a:gd name="T96" fmla="*/ 8 w 504"/>
                <a:gd name="T97" fmla="*/ 78 h 548"/>
                <a:gd name="T98" fmla="*/ 0 w 504"/>
                <a:gd name="T99" fmla="*/ 47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04" h="548">
                  <a:moveTo>
                    <a:pt x="0" y="47"/>
                  </a:moveTo>
                  <a:lnTo>
                    <a:pt x="252" y="0"/>
                  </a:lnTo>
                  <a:lnTo>
                    <a:pt x="261" y="42"/>
                  </a:lnTo>
                  <a:lnTo>
                    <a:pt x="271" y="84"/>
                  </a:lnTo>
                  <a:lnTo>
                    <a:pt x="283" y="124"/>
                  </a:lnTo>
                  <a:lnTo>
                    <a:pt x="295" y="164"/>
                  </a:lnTo>
                  <a:lnTo>
                    <a:pt x="308" y="202"/>
                  </a:lnTo>
                  <a:lnTo>
                    <a:pt x="322" y="240"/>
                  </a:lnTo>
                  <a:lnTo>
                    <a:pt x="337" y="277"/>
                  </a:lnTo>
                  <a:lnTo>
                    <a:pt x="353" y="313"/>
                  </a:lnTo>
                  <a:lnTo>
                    <a:pt x="369" y="346"/>
                  </a:lnTo>
                  <a:lnTo>
                    <a:pt x="386" y="380"/>
                  </a:lnTo>
                  <a:lnTo>
                    <a:pt x="405" y="412"/>
                  </a:lnTo>
                  <a:lnTo>
                    <a:pt x="423" y="442"/>
                  </a:lnTo>
                  <a:lnTo>
                    <a:pt x="443" y="470"/>
                  </a:lnTo>
                  <a:lnTo>
                    <a:pt x="463" y="498"/>
                  </a:lnTo>
                  <a:lnTo>
                    <a:pt x="483" y="523"/>
                  </a:lnTo>
                  <a:lnTo>
                    <a:pt x="504" y="548"/>
                  </a:lnTo>
                  <a:lnTo>
                    <a:pt x="489" y="544"/>
                  </a:lnTo>
                  <a:lnTo>
                    <a:pt x="475" y="540"/>
                  </a:lnTo>
                  <a:lnTo>
                    <a:pt x="460" y="535"/>
                  </a:lnTo>
                  <a:lnTo>
                    <a:pt x="445" y="530"/>
                  </a:lnTo>
                  <a:lnTo>
                    <a:pt x="431" y="526"/>
                  </a:lnTo>
                  <a:lnTo>
                    <a:pt x="418" y="520"/>
                  </a:lnTo>
                  <a:lnTo>
                    <a:pt x="403" y="514"/>
                  </a:lnTo>
                  <a:lnTo>
                    <a:pt x="389" y="508"/>
                  </a:lnTo>
                  <a:lnTo>
                    <a:pt x="375" y="503"/>
                  </a:lnTo>
                  <a:lnTo>
                    <a:pt x="361" y="496"/>
                  </a:lnTo>
                  <a:lnTo>
                    <a:pt x="347" y="489"/>
                  </a:lnTo>
                  <a:lnTo>
                    <a:pt x="333" y="481"/>
                  </a:lnTo>
                  <a:lnTo>
                    <a:pt x="321" y="474"/>
                  </a:lnTo>
                  <a:lnTo>
                    <a:pt x="307" y="466"/>
                  </a:lnTo>
                  <a:lnTo>
                    <a:pt x="294" y="458"/>
                  </a:lnTo>
                  <a:lnTo>
                    <a:pt x="282" y="449"/>
                  </a:lnTo>
                  <a:lnTo>
                    <a:pt x="255" y="430"/>
                  </a:lnTo>
                  <a:lnTo>
                    <a:pt x="231" y="411"/>
                  </a:lnTo>
                  <a:lnTo>
                    <a:pt x="207" y="390"/>
                  </a:lnTo>
                  <a:lnTo>
                    <a:pt x="184" y="368"/>
                  </a:lnTo>
                  <a:lnTo>
                    <a:pt x="162" y="346"/>
                  </a:lnTo>
                  <a:lnTo>
                    <a:pt x="141" y="322"/>
                  </a:lnTo>
                  <a:lnTo>
                    <a:pt x="121" y="298"/>
                  </a:lnTo>
                  <a:lnTo>
                    <a:pt x="103" y="274"/>
                  </a:lnTo>
                  <a:lnTo>
                    <a:pt x="86" y="247"/>
                  </a:lnTo>
                  <a:lnTo>
                    <a:pt x="71" y="221"/>
                  </a:lnTo>
                  <a:lnTo>
                    <a:pt x="56" y="193"/>
                  </a:lnTo>
                  <a:lnTo>
                    <a:pt x="42" y="165"/>
                  </a:lnTo>
                  <a:lnTo>
                    <a:pt x="29" y="137"/>
                  </a:lnTo>
                  <a:lnTo>
                    <a:pt x="19" y="108"/>
                  </a:lnTo>
                  <a:lnTo>
                    <a:pt x="8" y="78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auto">
            <a:xfrm>
              <a:off x="3285" y="2566"/>
              <a:ext cx="146" cy="150"/>
            </a:xfrm>
            <a:custGeom>
              <a:avLst/>
              <a:gdLst>
                <a:gd name="T0" fmla="*/ 0 w 293"/>
                <a:gd name="T1" fmla="*/ 301 h 301"/>
                <a:gd name="T2" fmla="*/ 2 w 293"/>
                <a:gd name="T3" fmla="*/ 301 h 301"/>
                <a:gd name="T4" fmla="*/ 9 w 293"/>
                <a:gd name="T5" fmla="*/ 301 h 301"/>
                <a:gd name="T6" fmla="*/ 20 w 293"/>
                <a:gd name="T7" fmla="*/ 301 h 301"/>
                <a:gd name="T8" fmla="*/ 34 w 293"/>
                <a:gd name="T9" fmla="*/ 298 h 301"/>
                <a:gd name="T10" fmla="*/ 51 w 293"/>
                <a:gd name="T11" fmla="*/ 295 h 301"/>
                <a:gd name="T12" fmla="*/ 70 w 293"/>
                <a:gd name="T13" fmla="*/ 289 h 301"/>
                <a:gd name="T14" fmla="*/ 91 w 293"/>
                <a:gd name="T15" fmla="*/ 281 h 301"/>
                <a:gd name="T16" fmla="*/ 114 w 293"/>
                <a:gd name="T17" fmla="*/ 269 h 301"/>
                <a:gd name="T18" fmla="*/ 139 w 293"/>
                <a:gd name="T19" fmla="*/ 255 h 301"/>
                <a:gd name="T20" fmla="*/ 163 w 293"/>
                <a:gd name="T21" fmla="*/ 235 h 301"/>
                <a:gd name="T22" fmla="*/ 187 w 293"/>
                <a:gd name="T23" fmla="*/ 211 h 301"/>
                <a:gd name="T24" fmla="*/ 211 w 293"/>
                <a:gd name="T25" fmla="*/ 182 h 301"/>
                <a:gd name="T26" fmla="*/ 234 w 293"/>
                <a:gd name="T27" fmla="*/ 146 h 301"/>
                <a:gd name="T28" fmla="*/ 256 w 293"/>
                <a:gd name="T29" fmla="*/ 105 h 301"/>
                <a:gd name="T30" fmla="*/ 276 w 293"/>
                <a:gd name="T31" fmla="*/ 57 h 301"/>
                <a:gd name="T32" fmla="*/ 293 w 293"/>
                <a:gd name="T33" fmla="*/ 0 h 301"/>
                <a:gd name="T34" fmla="*/ 281 w 293"/>
                <a:gd name="T35" fmla="*/ 32 h 301"/>
                <a:gd name="T36" fmla="*/ 269 w 293"/>
                <a:gd name="T37" fmla="*/ 63 h 301"/>
                <a:gd name="T38" fmla="*/ 256 w 293"/>
                <a:gd name="T39" fmla="*/ 93 h 301"/>
                <a:gd name="T40" fmla="*/ 241 w 293"/>
                <a:gd name="T41" fmla="*/ 122 h 301"/>
                <a:gd name="T42" fmla="*/ 225 w 293"/>
                <a:gd name="T43" fmla="*/ 149 h 301"/>
                <a:gd name="T44" fmla="*/ 208 w 293"/>
                <a:gd name="T45" fmla="*/ 174 h 301"/>
                <a:gd name="T46" fmla="*/ 190 w 293"/>
                <a:gd name="T47" fmla="*/ 196 h 301"/>
                <a:gd name="T48" fmla="*/ 172 w 293"/>
                <a:gd name="T49" fmla="*/ 218 h 301"/>
                <a:gd name="T50" fmla="*/ 152 w 293"/>
                <a:gd name="T51" fmla="*/ 236 h 301"/>
                <a:gd name="T52" fmla="*/ 132 w 293"/>
                <a:gd name="T53" fmla="*/ 252 h 301"/>
                <a:gd name="T54" fmla="*/ 111 w 293"/>
                <a:gd name="T55" fmla="*/ 267 h 301"/>
                <a:gd name="T56" fmla="*/ 90 w 293"/>
                <a:gd name="T57" fmla="*/ 279 h 301"/>
                <a:gd name="T58" fmla="*/ 68 w 293"/>
                <a:gd name="T59" fmla="*/ 288 h 301"/>
                <a:gd name="T60" fmla="*/ 46 w 293"/>
                <a:gd name="T61" fmla="*/ 295 h 301"/>
                <a:gd name="T62" fmla="*/ 23 w 293"/>
                <a:gd name="T63" fmla="*/ 299 h 301"/>
                <a:gd name="T64" fmla="*/ 0 w 293"/>
                <a:gd name="T65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3" h="301">
                  <a:moveTo>
                    <a:pt x="0" y="301"/>
                  </a:moveTo>
                  <a:lnTo>
                    <a:pt x="2" y="301"/>
                  </a:lnTo>
                  <a:lnTo>
                    <a:pt x="9" y="301"/>
                  </a:lnTo>
                  <a:lnTo>
                    <a:pt x="20" y="301"/>
                  </a:lnTo>
                  <a:lnTo>
                    <a:pt x="34" y="298"/>
                  </a:lnTo>
                  <a:lnTo>
                    <a:pt x="51" y="295"/>
                  </a:lnTo>
                  <a:lnTo>
                    <a:pt x="70" y="289"/>
                  </a:lnTo>
                  <a:lnTo>
                    <a:pt x="91" y="281"/>
                  </a:lnTo>
                  <a:lnTo>
                    <a:pt x="114" y="269"/>
                  </a:lnTo>
                  <a:lnTo>
                    <a:pt x="139" y="255"/>
                  </a:lnTo>
                  <a:lnTo>
                    <a:pt x="163" y="235"/>
                  </a:lnTo>
                  <a:lnTo>
                    <a:pt x="187" y="211"/>
                  </a:lnTo>
                  <a:lnTo>
                    <a:pt x="211" y="182"/>
                  </a:lnTo>
                  <a:lnTo>
                    <a:pt x="234" y="146"/>
                  </a:lnTo>
                  <a:lnTo>
                    <a:pt x="256" y="105"/>
                  </a:lnTo>
                  <a:lnTo>
                    <a:pt x="276" y="57"/>
                  </a:lnTo>
                  <a:lnTo>
                    <a:pt x="293" y="0"/>
                  </a:lnTo>
                  <a:lnTo>
                    <a:pt x="281" y="32"/>
                  </a:lnTo>
                  <a:lnTo>
                    <a:pt x="269" y="63"/>
                  </a:lnTo>
                  <a:lnTo>
                    <a:pt x="256" y="93"/>
                  </a:lnTo>
                  <a:lnTo>
                    <a:pt x="241" y="122"/>
                  </a:lnTo>
                  <a:lnTo>
                    <a:pt x="225" y="149"/>
                  </a:lnTo>
                  <a:lnTo>
                    <a:pt x="208" y="174"/>
                  </a:lnTo>
                  <a:lnTo>
                    <a:pt x="190" y="196"/>
                  </a:lnTo>
                  <a:lnTo>
                    <a:pt x="172" y="218"/>
                  </a:lnTo>
                  <a:lnTo>
                    <a:pt x="152" y="236"/>
                  </a:lnTo>
                  <a:lnTo>
                    <a:pt x="132" y="252"/>
                  </a:lnTo>
                  <a:lnTo>
                    <a:pt x="111" y="267"/>
                  </a:lnTo>
                  <a:lnTo>
                    <a:pt x="90" y="279"/>
                  </a:lnTo>
                  <a:lnTo>
                    <a:pt x="68" y="288"/>
                  </a:lnTo>
                  <a:lnTo>
                    <a:pt x="46" y="295"/>
                  </a:lnTo>
                  <a:lnTo>
                    <a:pt x="23" y="299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1" name="Freeform 24"/>
            <p:cNvSpPr>
              <a:spLocks/>
            </p:cNvSpPr>
            <p:nvPr/>
          </p:nvSpPr>
          <p:spPr bwMode="auto">
            <a:xfrm>
              <a:off x="3449" y="2379"/>
              <a:ext cx="0" cy="23"/>
            </a:xfrm>
            <a:custGeom>
              <a:avLst/>
              <a:gdLst>
                <a:gd name="T0" fmla="*/ 0 h 46"/>
                <a:gd name="T1" fmla="*/ 13 h 46"/>
                <a:gd name="T2" fmla="*/ 24 h 46"/>
                <a:gd name="T3" fmla="*/ 36 h 46"/>
                <a:gd name="T4" fmla="*/ 46 h 46"/>
                <a:gd name="T5" fmla="*/ 35 h 46"/>
                <a:gd name="T6" fmla="*/ 23 h 46"/>
                <a:gd name="T7" fmla="*/ 12 h 46"/>
                <a:gd name="T8" fmla="*/ 0 h 4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46">
                  <a:moveTo>
                    <a:pt x="0" y="0"/>
                  </a:moveTo>
                  <a:lnTo>
                    <a:pt x="0" y="13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024" name="Freeform 25"/>
            <p:cNvSpPr>
              <a:spLocks/>
            </p:cNvSpPr>
            <p:nvPr/>
          </p:nvSpPr>
          <p:spPr bwMode="auto">
            <a:xfrm>
              <a:off x="3131" y="2526"/>
              <a:ext cx="76" cy="155"/>
            </a:xfrm>
            <a:custGeom>
              <a:avLst/>
              <a:gdLst>
                <a:gd name="T0" fmla="*/ 0 w 154"/>
                <a:gd name="T1" fmla="*/ 0 h 309"/>
                <a:gd name="T2" fmla="*/ 7 w 154"/>
                <a:gd name="T3" fmla="*/ 42 h 309"/>
                <a:gd name="T4" fmla="*/ 18 w 154"/>
                <a:gd name="T5" fmla="*/ 86 h 309"/>
                <a:gd name="T6" fmla="*/ 32 w 154"/>
                <a:gd name="T7" fmla="*/ 127 h 309"/>
                <a:gd name="T8" fmla="*/ 48 w 154"/>
                <a:gd name="T9" fmla="*/ 169 h 309"/>
                <a:gd name="T10" fmla="*/ 68 w 154"/>
                <a:gd name="T11" fmla="*/ 208 h 309"/>
                <a:gd name="T12" fmla="*/ 93 w 154"/>
                <a:gd name="T13" fmla="*/ 245 h 309"/>
                <a:gd name="T14" fmla="*/ 120 w 154"/>
                <a:gd name="T15" fmla="*/ 279 h 309"/>
                <a:gd name="T16" fmla="*/ 154 w 154"/>
                <a:gd name="T17" fmla="*/ 309 h 309"/>
                <a:gd name="T18" fmla="*/ 127 w 154"/>
                <a:gd name="T19" fmla="*/ 282 h 309"/>
                <a:gd name="T20" fmla="*/ 103 w 154"/>
                <a:gd name="T21" fmla="*/ 252 h 309"/>
                <a:gd name="T22" fmla="*/ 80 w 154"/>
                <a:gd name="T23" fmla="*/ 216 h 309"/>
                <a:gd name="T24" fmla="*/ 60 w 154"/>
                <a:gd name="T25" fmla="*/ 178 h 309"/>
                <a:gd name="T26" fmla="*/ 41 w 154"/>
                <a:gd name="T27" fmla="*/ 138 h 309"/>
                <a:gd name="T28" fmla="*/ 25 w 154"/>
                <a:gd name="T29" fmla="*/ 94 h 309"/>
                <a:gd name="T30" fmla="*/ 11 w 154"/>
                <a:gd name="T31" fmla="*/ 48 h 309"/>
                <a:gd name="T32" fmla="*/ 0 w 154"/>
                <a:gd name="T33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4" h="309">
                  <a:moveTo>
                    <a:pt x="0" y="0"/>
                  </a:moveTo>
                  <a:lnTo>
                    <a:pt x="7" y="42"/>
                  </a:lnTo>
                  <a:lnTo>
                    <a:pt x="18" y="86"/>
                  </a:lnTo>
                  <a:lnTo>
                    <a:pt x="32" y="127"/>
                  </a:lnTo>
                  <a:lnTo>
                    <a:pt x="48" y="169"/>
                  </a:lnTo>
                  <a:lnTo>
                    <a:pt x="68" y="208"/>
                  </a:lnTo>
                  <a:lnTo>
                    <a:pt x="93" y="245"/>
                  </a:lnTo>
                  <a:lnTo>
                    <a:pt x="120" y="279"/>
                  </a:lnTo>
                  <a:lnTo>
                    <a:pt x="154" y="309"/>
                  </a:lnTo>
                  <a:lnTo>
                    <a:pt x="127" y="282"/>
                  </a:lnTo>
                  <a:lnTo>
                    <a:pt x="103" y="252"/>
                  </a:lnTo>
                  <a:lnTo>
                    <a:pt x="80" y="216"/>
                  </a:lnTo>
                  <a:lnTo>
                    <a:pt x="60" y="178"/>
                  </a:lnTo>
                  <a:lnTo>
                    <a:pt x="41" y="138"/>
                  </a:lnTo>
                  <a:lnTo>
                    <a:pt x="25" y="94"/>
                  </a:lnTo>
                  <a:lnTo>
                    <a:pt x="11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025" name="Freeform 26"/>
            <p:cNvSpPr>
              <a:spLocks/>
            </p:cNvSpPr>
            <p:nvPr/>
          </p:nvSpPr>
          <p:spPr bwMode="auto">
            <a:xfrm>
              <a:off x="3077" y="1998"/>
              <a:ext cx="372" cy="382"/>
            </a:xfrm>
            <a:custGeom>
              <a:avLst/>
              <a:gdLst>
                <a:gd name="T0" fmla="*/ 74 w 745"/>
                <a:gd name="T1" fmla="*/ 87 h 763"/>
                <a:gd name="T2" fmla="*/ 104 w 745"/>
                <a:gd name="T3" fmla="*/ 90 h 763"/>
                <a:gd name="T4" fmla="*/ 136 w 745"/>
                <a:gd name="T5" fmla="*/ 95 h 763"/>
                <a:gd name="T6" fmla="*/ 170 w 745"/>
                <a:gd name="T7" fmla="*/ 106 h 763"/>
                <a:gd name="T8" fmla="*/ 203 w 745"/>
                <a:gd name="T9" fmla="*/ 120 h 763"/>
                <a:gd name="T10" fmla="*/ 236 w 745"/>
                <a:gd name="T11" fmla="*/ 138 h 763"/>
                <a:gd name="T12" fmla="*/ 269 w 745"/>
                <a:gd name="T13" fmla="*/ 162 h 763"/>
                <a:gd name="T14" fmla="*/ 297 w 745"/>
                <a:gd name="T15" fmla="*/ 193 h 763"/>
                <a:gd name="T16" fmla="*/ 312 w 745"/>
                <a:gd name="T17" fmla="*/ 214 h 763"/>
                <a:gd name="T18" fmla="*/ 316 w 745"/>
                <a:gd name="T19" fmla="*/ 219 h 763"/>
                <a:gd name="T20" fmla="*/ 317 w 745"/>
                <a:gd name="T21" fmla="*/ 222 h 763"/>
                <a:gd name="T22" fmla="*/ 318 w 745"/>
                <a:gd name="T23" fmla="*/ 224 h 763"/>
                <a:gd name="T24" fmla="*/ 329 w 745"/>
                <a:gd name="T25" fmla="*/ 243 h 763"/>
                <a:gd name="T26" fmla="*/ 345 w 745"/>
                <a:gd name="T27" fmla="*/ 280 h 763"/>
                <a:gd name="T28" fmla="*/ 355 w 745"/>
                <a:gd name="T29" fmla="*/ 317 h 763"/>
                <a:gd name="T30" fmla="*/ 361 w 745"/>
                <a:gd name="T31" fmla="*/ 353 h 763"/>
                <a:gd name="T32" fmla="*/ 335 w 745"/>
                <a:gd name="T33" fmla="*/ 371 h 763"/>
                <a:gd name="T34" fmla="*/ 333 w 745"/>
                <a:gd name="T35" fmla="*/ 455 h 763"/>
                <a:gd name="T36" fmla="*/ 318 w 745"/>
                <a:gd name="T37" fmla="*/ 462 h 763"/>
                <a:gd name="T38" fmla="*/ 291 w 745"/>
                <a:gd name="T39" fmla="*/ 477 h 763"/>
                <a:gd name="T40" fmla="*/ 256 w 745"/>
                <a:gd name="T41" fmla="*/ 500 h 763"/>
                <a:gd name="T42" fmla="*/ 216 w 745"/>
                <a:gd name="T43" fmla="*/ 536 h 763"/>
                <a:gd name="T44" fmla="*/ 178 w 745"/>
                <a:gd name="T45" fmla="*/ 588 h 763"/>
                <a:gd name="T46" fmla="*/ 144 w 745"/>
                <a:gd name="T47" fmla="*/ 648 h 763"/>
                <a:gd name="T48" fmla="*/ 119 w 745"/>
                <a:gd name="T49" fmla="*/ 716 h 763"/>
                <a:gd name="T50" fmla="*/ 327 w 745"/>
                <a:gd name="T51" fmla="*/ 755 h 763"/>
                <a:gd name="T52" fmla="*/ 365 w 745"/>
                <a:gd name="T53" fmla="*/ 756 h 763"/>
                <a:gd name="T54" fmla="*/ 457 w 745"/>
                <a:gd name="T55" fmla="*/ 510 h 763"/>
                <a:gd name="T56" fmla="*/ 745 w 745"/>
                <a:gd name="T57" fmla="*/ 762 h 763"/>
                <a:gd name="T58" fmla="*/ 742 w 745"/>
                <a:gd name="T59" fmla="*/ 749 h 763"/>
                <a:gd name="T60" fmla="*/ 735 w 745"/>
                <a:gd name="T61" fmla="*/ 717 h 763"/>
                <a:gd name="T62" fmla="*/ 722 w 745"/>
                <a:gd name="T63" fmla="*/ 670 h 763"/>
                <a:gd name="T64" fmla="*/ 700 w 745"/>
                <a:gd name="T65" fmla="*/ 616 h 763"/>
                <a:gd name="T66" fmla="*/ 666 w 745"/>
                <a:gd name="T67" fmla="*/ 561 h 763"/>
                <a:gd name="T68" fmla="*/ 623 w 745"/>
                <a:gd name="T69" fmla="*/ 510 h 763"/>
                <a:gd name="T70" fmla="*/ 564 w 745"/>
                <a:gd name="T71" fmla="*/ 473 h 763"/>
                <a:gd name="T72" fmla="*/ 491 w 745"/>
                <a:gd name="T73" fmla="*/ 454 h 763"/>
                <a:gd name="T74" fmla="*/ 451 w 745"/>
                <a:gd name="T75" fmla="*/ 374 h 763"/>
                <a:gd name="T76" fmla="*/ 450 w 745"/>
                <a:gd name="T77" fmla="*/ 358 h 763"/>
                <a:gd name="T78" fmla="*/ 444 w 745"/>
                <a:gd name="T79" fmla="*/ 314 h 763"/>
                <a:gd name="T80" fmla="*/ 427 w 745"/>
                <a:gd name="T81" fmla="*/ 252 h 763"/>
                <a:gd name="T82" fmla="*/ 394 w 745"/>
                <a:gd name="T83" fmla="*/ 182 h 763"/>
                <a:gd name="T84" fmla="*/ 342 w 745"/>
                <a:gd name="T85" fmla="*/ 113 h 763"/>
                <a:gd name="T86" fmla="*/ 265 w 745"/>
                <a:gd name="T87" fmla="*/ 53 h 763"/>
                <a:gd name="T88" fmla="*/ 158 w 745"/>
                <a:gd name="T89" fmla="*/ 13 h 763"/>
                <a:gd name="T90" fmla="*/ 16 w 745"/>
                <a:gd name="T91" fmla="*/ 0 h 763"/>
                <a:gd name="T92" fmla="*/ 1 w 745"/>
                <a:gd name="T93" fmla="*/ 89 h 763"/>
                <a:gd name="T94" fmla="*/ 12 w 745"/>
                <a:gd name="T95" fmla="*/ 87 h 763"/>
                <a:gd name="T96" fmla="*/ 21 w 745"/>
                <a:gd name="T97" fmla="*/ 86 h 763"/>
                <a:gd name="T98" fmla="*/ 22 w 745"/>
                <a:gd name="T99" fmla="*/ 85 h 763"/>
                <a:gd name="T100" fmla="*/ 27 w 745"/>
                <a:gd name="T101" fmla="*/ 84 h 763"/>
                <a:gd name="T102" fmla="*/ 36 w 745"/>
                <a:gd name="T103" fmla="*/ 84 h 763"/>
                <a:gd name="T104" fmla="*/ 46 w 745"/>
                <a:gd name="T105" fmla="*/ 85 h 763"/>
                <a:gd name="T106" fmla="*/ 55 w 745"/>
                <a:gd name="T107" fmla="*/ 86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45" h="763">
                  <a:moveTo>
                    <a:pt x="60" y="86"/>
                  </a:moveTo>
                  <a:lnTo>
                    <a:pt x="74" y="87"/>
                  </a:lnTo>
                  <a:lnTo>
                    <a:pt x="88" y="89"/>
                  </a:lnTo>
                  <a:lnTo>
                    <a:pt x="104" y="90"/>
                  </a:lnTo>
                  <a:lnTo>
                    <a:pt x="119" y="92"/>
                  </a:lnTo>
                  <a:lnTo>
                    <a:pt x="136" y="95"/>
                  </a:lnTo>
                  <a:lnTo>
                    <a:pt x="152" y="100"/>
                  </a:lnTo>
                  <a:lnTo>
                    <a:pt x="170" y="106"/>
                  </a:lnTo>
                  <a:lnTo>
                    <a:pt x="187" y="112"/>
                  </a:lnTo>
                  <a:lnTo>
                    <a:pt x="203" y="120"/>
                  </a:lnTo>
                  <a:lnTo>
                    <a:pt x="220" y="128"/>
                  </a:lnTo>
                  <a:lnTo>
                    <a:pt x="236" y="138"/>
                  </a:lnTo>
                  <a:lnTo>
                    <a:pt x="253" y="150"/>
                  </a:lnTo>
                  <a:lnTo>
                    <a:pt x="269" y="162"/>
                  </a:lnTo>
                  <a:lnTo>
                    <a:pt x="284" y="177"/>
                  </a:lnTo>
                  <a:lnTo>
                    <a:pt x="297" y="193"/>
                  </a:lnTo>
                  <a:lnTo>
                    <a:pt x="310" y="212"/>
                  </a:lnTo>
                  <a:lnTo>
                    <a:pt x="312" y="214"/>
                  </a:lnTo>
                  <a:lnTo>
                    <a:pt x="314" y="216"/>
                  </a:lnTo>
                  <a:lnTo>
                    <a:pt x="316" y="219"/>
                  </a:lnTo>
                  <a:lnTo>
                    <a:pt x="317" y="221"/>
                  </a:lnTo>
                  <a:lnTo>
                    <a:pt x="317" y="222"/>
                  </a:lnTo>
                  <a:lnTo>
                    <a:pt x="318" y="223"/>
                  </a:lnTo>
                  <a:lnTo>
                    <a:pt x="318" y="224"/>
                  </a:lnTo>
                  <a:lnTo>
                    <a:pt x="319" y="226"/>
                  </a:lnTo>
                  <a:lnTo>
                    <a:pt x="329" y="243"/>
                  </a:lnTo>
                  <a:lnTo>
                    <a:pt x="338" y="261"/>
                  </a:lnTo>
                  <a:lnTo>
                    <a:pt x="345" y="280"/>
                  </a:lnTo>
                  <a:lnTo>
                    <a:pt x="350" y="298"/>
                  </a:lnTo>
                  <a:lnTo>
                    <a:pt x="355" y="317"/>
                  </a:lnTo>
                  <a:lnTo>
                    <a:pt x="359" y="335"/>
                  </a:lnTo>
                  <a:lnTo>
                    <a:pt x="361" y="353"/>
                  </a:lnTo>
                  <a:lnTo>
                    <a:pt x="363" y="371"/>
                  </a:lnTo>
                  <a:lnTo>
                    <a:pt x="335" y="371"/>
                  </a:lnTo>
                  <a:lnTo>
                    <a:pt x="335" y="454"/>
                  </a:lnTo>
                  <a:lnTo>
                    <a:pt x="333" y="455"/>
                  </a:lnTo>
                  <a:lnTo>
                    <a:pt x="327" y="457"/>
                  </a:lnTo>
                  <a:lnTo>
                    <a:pt x="318" y="462"/>
                  </a:lnTo>
                  <a:lnTo>
                    <a:pt x="306" y="468"/>
                  </a:lnTo>
                  <a:lnTo>
                    <a:pt x="291" y="477"/>
                  </a:lnTo>
                  <a:lnTo>
                    <a:pt x="274" y="487"/>
                  </a:lnTo>
                  <a:lnTo>
                    <a:pt x="256" y="500"/>
                  </a:lnTo>
                  <a:lnTo>
                    <a:pt x="238" y="515"/>
                  </a:lnTo>
                  <a:lnTo>
                    <a:pt x="216" y="536"/>
                  </a:lnTo>
                  <a:lnTo>
                    <a:pt x="196" y="561"/>
                  </a:lnTo>
                  <a:lnTo>
                    <a:pt x="178" y="588"/>
                  </a:lnTo>
                  <a:lnTo>
                    <a:pt x="160" y="617"/>
                  </a:lnTo>
                  <a:lnTo>
                    <a:pt x="144" y="648"/>
                  </a:lnTo>
                  <a:lnTo>
                    <a:pt x="130" y="681"/>
                  </a:lnTo>
                  <a:lnTo>
                    <a:pt x="119" y="716"/>
                  </a:lnTo>
                  <a:lnTo>
                    <a:pt x="108" y="753"/>
                  </a:lnTo>
                  <a:lnTo>
                    <a:pt x="327" y="755"/>
                  </a:lnTo>
                  <a:lnTo>
                    <a:pt x="324" y="757"/>
                  </a:lnTo>
                  <a:lnTo>
                    <a:pt x="365" y="756"/>
                  </a:lnTo>
                  <a:lnTo>
                    <a:pt x="365" y="510"/>
                  </a:lnTo>
                  <a:lnTo>
                    <a:pt x="457" y="510"/>
                  </a:lnTo>
                  <a:lnTo>
                    <a:pt x="457" y="763"/>
                  </a:lnTo>
                  <a:lnTo>
                    <a:pt x="745" y="762"/>
                  </a:lnTo>
                  <a:lnTo>
                    <a:pt x="745" y="759"/>
                  </a:lnTo>
                  <a:lnTo>
                    <a:pt x="742" y="749"/>
                  </a:lnTo>
                  <a:lnTo>
                    <a:pt x="740" y="736"/>
                  </a:lnTo>
                  <a:lnTo>
                    <a:pt x="735" y="717"/>
                  </a:lnTo>
                  <a:lnTo>
                    <a:pt x="730" y="694"/>
                  </a:lnTo>
                  <a:lnTo>
                    <a:pt x="722" y="670"/>
                  </a:lnTo>
                  <a:lnTo>
                    <a:pt x="711" y="643"/>
                  </a:lnTo>
                  <a:lnTo>
                    <a:pt x="700" y="616"/>
                  </a:lnTo>
                  <a:lnTo>
                    <a:pt x="685" y="587"/>
                  </a:lnTo>
                  <a:lnTo>
                    <a:pt x="666" y="561"/>
                  </a:lnTo>
                  <a:lnTo>
                    <a:pt x="646" y="534"/>
                  </a:lnTo>
                  <a:lnTo>
                    <a:pt x="623" y="510"/>
                  </a:lnTo>
                  <a:lnTo>
                    <a:pt x="595" y="489"/>
                  </a:lnTo>
                  <a:lnTo>
                    <a:pt x="564" y="473"/>
                  </a:lnTo>
                  <a:lnTo>
                    <a:pt x="529" y="460"/>
                  </a:lnTo>
                  <a:lnTo>
                    <a:pt x="491" y="454"/>
                  </a:lnTo>
                  <a:lnTo>
                    <a:pt x="491" y="374"/>
                  </a:lnTo>
                  <a:lnTo>
                    <a:pt x="451" y="374"/>
                  </a:lnTo>
                  <a:lnTo>
                    <a:pt x="451" y="369"/>
                  </a:lnTo>
                  <a:lnTo>
                    <a:pt x="450" y="358"/>
                  </a:lnTo>
                  <a:lnTo>
                    <a:pt x="447" y="338"/>
                  </a:lnTo>
                  <a:lnTo>
                    <a:pt x="444" y="314"/>
                  </a:lnTo>
                  <a:lnTo>
                    <a:pt x="437" y="284"/>
                  </a:lnTo>
                  <a:lnTo>
                    <a:pt x="427" y="252"/>
                  </a:lnTo>
                  <a:lnTo>
                    <a:pt x="413" y="218"/>
                  </a:lnTo>
                  <a:lnTo>
                    <a:pt x="394" y="182"/>
                  </a:lnTo>
                  <a:lnTo>
                    <a:pt x="371" y="146"/>
                  </a:lnTo>
                  <a:lnTo>
                    <a:pt x="342" y="113"/>
                  </a:lnTo>
                  <a:lnTo>
                    <a:pt x="308" y="81"/>
                  </a:lnTo>
                  <a:lnTo>
                    <a:pt x="265" y="53"/>
                  </a:lnTo>
                  <a:lnTo>
                    <a:pt x="216" y="30"/>
                  </a:lnTo>
                  <a:lnTo>
                    <a:pt x="158" y="13"/>
                  </a:lnTo>
                  <a:lnTo>
                    <a:pt x="92" y="2"/>
                  </a:lnTo>
                  <a:lnTo>
                    <a:pt x="16" y="0"/>
                  </a:lnTo>
                  <a:lnTo>
                    <a:pt x="0" y="89"/>
                  </a:lnTo>
                  <a:lnTo>
                    <a:pt x="1" y="89"/>
                  </a:lnTo>
                  <a:lnTo>
                    <a:pt x="6" y="87"/>
                  </a:lnTo>
                  <a:lnTo>
                    <a:pt x="12" y="87"/>
                  </a:lnTo>
                  <a:lnTo>
                    <a:pt x="21" y="87"/>
                  </a:lnTo>
                  <a:lnTo>
                    <a:pt x="21" y="86"/>
                  </a:lnTo>
                  <a:lnTo>
                    <a:pt x="22" y="85"/>
                  </a:lnTo>
                  <a:lnTo>
                    <a:pt x="22" y="85"/>
                  </a:lnTo>
                  <a:lnTo>
                    <a:pt x="22" y="84"/>
                  </a:lnTo>
                  <a:lnTo>
                    <a:pt x="27" y="84"/>
                  </a:lnTo>
                  <a:lnTo>
                    <a:pt x="31" y="84"/>
                  </a:lnTo>
                  <a:lnTo>
                    <a:pt x="36" y="84"/>
                  </a:lnTo>
                  <a:lnTo>
                    <a:pt x="42" y="85"/>
                  </a:lnTo>
                  <a:lnTo>
                    <a:pt x="46" y="85"/>
                  </a:lnTo>
                  <a:lnTo>
                    <a:pt x="51" y="85"/>
                  </a:lnTo>
                  <a:lnTo>
                    <a:pt x="55" y="86"/>
                  </a:lnTo>
                  <a:lnTo>
                    <a:pt x="60" y="86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027" name="Freeform 27"/>
            <p:cNvSpPr>
              <a:spLocks/>
            </p:cNvSpPr>
            <p:nvPr/>
          </p:nvSpPr>
          <p:spPr bwMode="auto">
            <a:xfrm>
              <a:off x="3236" y="2111"/>
              <a:ext cx="22" cy="72"/>
            </a:xfrm>
            <a:custGeom>
              <a:avLst/>
              <a:gdLst>
                <a:gd name="T0" fmla="*/ 44 w 44"/>
                <a:gd name="T1" fmla="*/ 145 h 145"/>
                <a:gd name="T2" fmla="*/ 42 w 44"/>
                <a:gd name="T3" fmla="*/ 127 h 145"/>
                <a:gd name="T4" fmla="*/ 40 w 44"/>
                <a:gd name="T5" fmla="*/ 109 h 145"/>
                <a:gd name="T6" fmla="*/ 36 w 44"/>
                <a:gd name="T7" fmla="*/ 91 h 145"/>
                <a:gd name="T8" fmla="*/ 31 w 44"/>
                <a:gd name="T9" fmla="*/ 72 h 145"/>
                <a:gd name="T10" fmla="*/ 26 w 44"/>
                <a:gd name="T11" fmla="*/ 54 h 145"/>
                <a:gd name="T12" fmla="*/ 19 w 44"/>
                <a:gd name="T13" fmla="*/ 35 h 145"/>
                <a:gd name="T14" fmla="*/ 10 w 44"/>
                <a:gd name="T15" fmla="*/ 17 h 145"/>
                <a:gd name="T16" fmla="*/ 0 w 44"/>
                <a:gd name="T17" fmla="*/ 0 h 145"/>
                <a:gd name="T18" fmla="*/ 8 w 44"/>
                <a:gd name="T19" fmla="*/ 13 h 145"/>
                <a:gd name="T20" fmla="*/ 15 w 44"/>
                <a:gd name="T21" fmla="*/ 29 h 145"/>
                <a:gd name="T22" fmla="*/ 22 w 44"/>
                <a:gd name="T23" fmla="*/ 46 h 145"/>
                <a:gd name="T24" fmla="*/ 28 w 44"/>
                <a:gd name="T25" fmla="*/ 63 h 145"/>
                <a:gd name="T26" fmla="*/ 34 w 44"/>
                <a:gd name="T27" fmla="*/ 82 h 145"/>
                <a:gd name="T28" fmla="*/ 38 w 44"/>
                <a:gd name="T29" fmla="*/ 102 h 145"/>
                <a:gd name="T30" fmla="*/ 42 w 44"/>
                <a:gd name="T31" fmla="*/ 123 h 145"/>
                <a:gd name="T32" fmla="*/ 44 w 44"/>
                <a:gd name="T3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145">
                  <a:moveTo>
                    <a:pt x="44" y="145"/>
                  </a:moveTo>
                  <a:lnTo>
                    <a:pt x="42" y="127"/>
                  </a:lnTo>
                  <a:lnTo>
                    <a:pt x="40" y="109"/>
                  </a:lnTo>
                  <a:lnTo>
                    <a:pt x="36" y="91"/>
                  </a:lnTo>
                  <a:lnTo>
                    <a:pt x="31" y="72"/>
                  </a:lnTo>
                  <a:lnTo>
                    <a:pt x="26" y="54"/>
                  </a:lnTo>
                  <a:lnTo>
                    <a:pt x="19" y="35"/>
                  </a:lnTo>
                  <a:lnTo>
                    <a:pt x="10" y="17"/>
                  </a:lnTo>
                  <a:lnTo>
                    <a:pt x="0" y="0"/>
                  </a:lnTo>
                  <a:lnTo>
                    <a:pt x="8" y="13"/>
                  </a:lnTo>
                  <a:lnTo>
                    <a:pt x="15" y="29"/>
                  </a:lnTo>
                  <a:lnTo>
                    <a:pt x="22" y="46"/>
                  </a:lnTo>
                  <a:lnTo>
                    <a:pt x="28" y="63"/>
                  </a:lnTo>
                  <a:lnTo>
                    <a:pt x="34" y="82"/>
                  </a:lnTo>
                  <a:lnTo>
                    <a:pt x="38" y="102"/>
                  </a:lnTo>
                  <a:lnTo>
                    <a:pt x="42" y="123"/>
                  </a:lnTo>
                  <a:lnTo>
                    <a:pt x="44" y="145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028" name="Freeform 28"/>
            <p:cNvSpPr>
              <a:spLocks/>
            </p:cNvSpPr>
            <p:nvPr/>
          </p:nvSpPr>
          <p:spPr bwMode="auto">
            <a:xfrm>
              <a:off x="3232" y="2104"/>
              <a:ext cx="3" cy="4"/>
            </a:xfrm>
            <a:custGeom>
              <a:avLst/>
              <a:gdLst>
                <a:gd name="T0" fmla="*/ 7 w 7"/>
                <a:gd name="T1" fmla="*/ 9 h 9"/>
                <a:gd name="T2" fmla="*/ 6 w 7"/>
                <a:gd name="T3" fmla="*/ 7 h 9"/>
                <a:gd name="T4" fmla="*/ 4 w 7"/>
                <a:gd name="T5" fmla="*/ 4 h 9"/>
                <a:gd name="T6" fmla="*/ 2 w 7"/>
                <a:gd name="T7" fmla="*/ 2 h 9"/>
                <a:gd name="T8" fmla="*/ 0 w 7"/>
                <a:gd name="T9" fmla="*/ 0 h 9"/>
                <a:gd name="T10" fmla="*/ 2 w 7"/>
                <a:gd name="T11" fmla="*/ 2 h 9"/>
                <a:gd name="T12" fmla="*/ 4 w 7"/>
                <a:gd name="T13" fmla="*/ 4 h 9"/>
                <a:gd name="T14" fmla="*/ 6 w 7"/>
                <a:gd name="T15" fmla="*/ 7 h 9"/>
                <a:gd name="T16" fmla="*/ 7 w 7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9">
                  <a:moveTo>
                    <a:pt x="7" y="9"/>
                  </a:moveTo>
                  <a:lnTo>
                    <a:pt x="6" y="7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4" y="4"/>
                  </a:lnTo>
                  <a:lnTo>
                    <a:pt x="6" y="7"/>
                  </a:lnTo>
                  <a:lnTo>
                    <a:pt x="7" y="9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029" name="Freeform 29"/>
            <p:cNvSpPr>
              <a:spLocks/>
            </p:cNvSpPr>
            <p:nvPr/>
          </p:nvSpPr>
          <p:spPr bwMode="auto">
            <a:xfrm>
              <a:off x="3131" y="2255"/>
              <a:ext cx="64" cy="119"/>
            </a:xfrm>
            <a:custGeom>
              <a:avLst/>
              <a:gdLst>
                <a:gd name="T0" fmla="*/ 130 w 130"/>
                <a:gd name="T1" fmla="*/ 0 h 238"/>
                <a:gd name="T2" fmla="*/ 109 w 130"/>
                <a:gd name="T3" fmla="*/ 18 h 238"/>
                <a:gd name="T4" fmla="*/ 88 w 130"/>
                <a:gd name="T5" fmla="*/ 40 h 238"/>
                <a:gd name="T6" fmla="*/ 67 w 130"/>
                <a:gd name="T7" fmla="*/ 65 h 238"/>
                <a:gd name="T8" fmla="*/ 49 w 130"/>
                <a:gd name="T9" fmla="*/ 93 h 238"/>
                <a:gd name="T10" fmla="*/ 33 w 130"/>
                <a:gd name="T11" fmla="*/ 124 h 238"/>
                <a:gd name="T12" fmla="*/ 18 w 130"/>
                <a:gd name="T13" fmla="*/ 158 h 238"/>
                <a:gd name="T14" fmla="*/ 7 w 130"/>
                <a:gd name="T15" fmla="*/ 196 h 238"/>
                <a:gd name="T16" fmla="*/ 0 w 130"/>
                <a:gd name="T17" fmla="*/ 238 h 238"/>
                <a:gd name="T18" fmla="*/ 11 w 130"/>
                <a:gd name="T19" fmla="*/ 201 h 238"/>
                <a:gd name="T20" fmla="*/ 22 w 130"/>
                <a:gd name="T21" fmla="*/ 166 h 238"/>
                <a:gd name="T22" fmla="*/ 36 w 130"/>
                <a:gd name="T23" fmla="*/ 133 h 238"/>
                <a:gd name="T24" fmla="*/ 52 w 130"/>
                <a:gd name="T25" fmla="*/ 102 h 238"/>
                <a:gd name="T26" fmla="*/ 70 w 130"/>
                <a:gd name="T27" fmla="*/ 73 h 238"/>
                <a:gd name="T28" fmla="*/ 88 w 130"/>
                <a:gd name="T29" fmla="*/ 46 h 238"/>
                <a:gd name="T30" fmla="*/ 108 w 130"/>
                <a:gd name="T31" fmla="*/ 21 h 238"/>
                <a:gd name="T32" fmla="*/ 130 w 130"/>
                <a:gd name="T33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" h="238">
                  <a:moveTo>
                    <a:pt x="130" y="0"/>
                  </a:moveTo>
                  <a:lnTo>
                    <a:pt x="109" y="18"/>
                  </a:lnTo>
                  <a:lnTo>
                    <a:pt x="88" y="40"/>
                  </a:lnTo>
                  <a:lnTo>
                    <a:pt x="67" y="65"/>
                  </a:lnTo>
                  <a:lnTo>
                    <a:pt x="49" y="93"/>
                  </a:lnTo>
                  <a:lnTo>
                    <a:pt x="33" y="124"/>
                  </a:lnTo>
                  <a:lnTo>
                    <a:pt x="18" y="158"/>
                  </a:lnTo>
                  <a:lnTo>
                    <a:pt x="7" y="196"/>
                  </a:lnTo>
                  <a:lnTo>
                    <a:pt x="0" y="238"/>
                  </a:lnTo>
                  <a:lnTo>
                    <a:pt x="11" y="201"/>
                  </a:lnTo>
                  <a:lnTo>
                    <a:pt x="22" y="166"/>
                  </a:lnTo>
                  <a:lnTo>
                    <a:pt x="36" y="133"/>
                  </a:lnTo>
                  <a:lnTo>
                    <a:pt x="52" y="102"/>
                  </a:lnTo>
                  <a:lnTo>
                    <a:pt x="70" y="73"/>
                  </a:lnTo>
                  <a:lnTo>
                    <a:pt x="88" y="46"/>
                  </a:lnTo>
                  <a:lnTo>
                    <a:pt x="108" y="21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030" name="Freeform 30"/>
            <p:cNvSpPr>
              <a:spLocks/>
            </p:cNvSpPr>
            <p:nvPr/>
          </p:nvSpPr>
          <p:spPr bwMode="auto">
            <a:xfrm>
              <a:off x="3126" y="2253"/>
              <a:ext cx="323" cy="463"/>
            </a:xfrm>
            <a:custGeom>
              <a:avLst/>
              <a:gdLst>
                <a:gd name="T0" fmla="*/ 647 w 647"/>
                <a:gd name="T1" fmla="*/ 298 h 926"/>
                <a:gd name="T2" fmla="*/ 647 w 647"/>
                <a:gd name="T3" fmla="*/ 288 h 926"/>
                <a:gd name="T4" fmla="*/ 647 w 647"/>
                <a:gd name="T5" fmla="*/ 276 h 926"/>
                <a:gd name="T6" fmla="*/ 647 w 647"/>
                <a:gd name="T7" fmla="*/ 265 h 926"/>
                <a:gd name="T8" fmla="*/ 647 w 647"/>
                <a:gd name="T9" fmla="*/ 252 h 926"/>
                <a:gd name="T10" fmla="*/ 359 w 647"/>
                <a:gd name="T11" fmla="*/ 253 h 926"/>
                <a:gd name="T12" fmla="*/ 359 w 647"/>
                <a:gd name="T13" fmla="*/ 0 h 926"/>
                <a:gd name="T14" fmla="*/ 267 w 647"/>
                <a:gd name="T15" fmla="*/ 0 h 926"/>
                <a:gd name="T16" fmla="*/ 267 w 647"/>
                <a:gd name="T17" fmla="*/ 246 h 926"/>
                <a:gd name="T18" fmla="*/ 226 w 647"/>
                <a:gd name="T19" fmla="*/ 247 h 926"/>
                <a:gd name="T20" fmla="*/ 229 w 647"/>
                <a:gd name="T21" fmla="*/ 245 h 926"/>
                <a:gd name="T22" fmla="*/ 10 w 647"/>
                <a:gd name="T23" fmla="*/ 243 h 926"/>
                <a:gd name="T24" fmla="*/ 7 w 647"/>
                <a:gd name="T25" fmla="*/ 268 h 926"/>
                <a:gd name="T26" fmla="*/ 1 w 647"/>
                <a:gd name="T27" fmla="*/ 335 h 926"/>
                <a:gd name="T28" fmla="*/ 0 w 647"/>
                <a:gd name="T29" fmla="*/ 432 h 926"/>
                <a:gd name="T30" fmla="*/ 10 w 647"/>
                <a:gd name="T31" fmla="*/ 546 h 926"/>
                <a:gd name="T32" fmla="*/ 15 w 647"/>
                <a:gd name="T33" fmla="*/ 597 h 926"/>
                <a:gd name="T34" fmla="*/ 27 w 647"/>
                <a:gd name="T35" fmla="*/ 647 h 926"/>
                <a:gd name="T36" fmla="*/ 42 w 647"/>
                <a:gd name="T37" fmla="*/ 694 h 926"/>
                <a:gd name="T38" fmla="*/ 61 w 647"/>
                <a:gd name="T39" fmla="*/ 738 h 926"/>
                <a:gd name="T40" fmla="*/ 85 w 647"/>
                <a:gd name="T41" fmla="*/ 779 h 926"/>
                <a:gd name="T42" fmla="*/ 112 w 647"/>
                <a:gd name="T43" fmla="*/ 816 h 926"/>
                <a:gd name="T44" fmla="*/ 142 w 647"/>
                <a:gd name="T45" fmla="*/ 847 h 926"/>
                <a:gd name="T46" fmla="*/ 173 w 647"/>
                <a:gd name="T47" fmla="*/ 873 h 926"/>
                <a:gd name="T48" fmla="*/ 189 w 647"/>
                <a:gd name="T49" fmla="*/ 884 h 926"/>
                <a:gd name="T50" fmla="*/ 204 w 647"/>
                <a:gd name="T51" fmla="*/ 893 h 926"/>
                <a:gd name="T52" fmla="*/ 220 w 647"/>
                <a:gd name="T53" fmla="*/ 900 h 926"/>
                <a:gd name="T54" fmla="*/ 237 w 647"/>
                <a:gd name="T55" fmla="*/ 907 h 926"/>
                <a:gd name="T56" fmla="*/ 256 w 647"/>
                <a:gd name="T57" fmla="*/ 912 h 926"/>
                <a:gd name="T58" fmla="*/ 276 w 647"/>
                <a:gd name="T59" fmla="*/ 916 h 926"/>
                <a:gd name="T60" fmla="*/ 296 w 647"/>
                <a:gd name="T61" fmla="*/ 921 h 926"/>
                <a:gd name="T62" fmla="*/ 318 w 647"/>
                <a:gd name="T63" fmla="*/ 926 h 926"/>
                <a:gd name="T64" fmla="*/ 341 w 647"/>
                <a:gd name="T65" fmla="*/ 924 h 926"/>
                <a:gd name="T66" fmla="*/ 365 w 647"/>
                <a:gd name="T67" fmla="*/ 921 h 926"/>
                <a:gd name="T68" fmla="*/ 388 w 647"/>
                <a:gd name="T69" fmla="*/ 915 h 926"/>
                <a:gd name="T70" fmla="*/ 413 w 647"/>
                <a:gd name="T71" fmla="*/ 907 h 926"/>
                <a:gd name="T72" fmla="*/ 436 w 647"/>
                <a:gd name="T73" fmla="*/ 897 h 926"/>
                <a:gd name="T74" fmla="*/ 458 w 647"/>
                <a:gd name="T75" fmla="*/ 884 h 926"/>
                <a:gd name="T76" fmla="*/ 480 w 647"/>
                <a:gd name="T77" fmla="*/ 869 h 926"/>
                <a:gd name="T78" fmla="*/ 501 w 647"/>
                <a:gd name="T79" fmla="*/ 852 h 926"/>
                <a:gd name="T80" fmla="*/ 521 w 647"/>
                <a:gd name="T81" fmla="*/ 832 h 926"/>
                <a:gd name="T82" fmla="*/ 539 w 647"/>
                <a:gd name="T83" fmla="*/ 809 h 926"/>
                <a:gd name="T84" fmla="*/ 556 w 647"/>
                <a:gd name="T85" fmla="*/ 785 h 926"/>
                <a:gd name="T86" fmla="*/ 572 w 647"/>
                <a:gd name="T87" fmla="*/ 757 h 926"/>
                <a:gd name="T88" fmla="*/ 584 w 647"/>
                <a:gd name="T89" fmla="*/ 729 h 926"/>
                <a:gd name="T90" fmla="*/ 596 w 647"/>
                <a:gd name="T91" fmla="*/ 696 h 926"/>
                <a:gd name="T92" fmla="*/ 605 w 647"/>
                <a:gd name="T93" fmla="*/ 662 h 926"/>
                <a:gd name="T94" fmla="*/ 611 w 647"/>
                <a:gd name="T95" fmla="*/ 625 h 926"/>
                <a:gd name="T96" fmla="*/ 619 w 647"/>
                <a:gd name="T97" fmla="*/ 593 h 926"/>
                <a:gd name="T98" fmla="*/ 626 w 647"/>
                <a:gd name="T99" fmla="*/ 558 h 926"/>
                <a:gd name="T100" fmla="*/ 633 w 647"/>
                <a:gd name="T101" fmla="*/ 521 h 926"/>
                <a:gd name="T102" fmla="*/ 637 w 647"/>
                <a:gd name="T103" fmla="*/ 482 h 926"/>
                <a:gd name="T104" fmla="*/ 642 w 647"/>
                <a:gd name="T105" fmla="*/ 440 h 926"/>
                <a:gd name="T106" fmla="*/ 644 w 647"/>
                <a:gd name="T107" fmla="*/ 395 h 926"/>
                <a:gd name="T108" fmla="*/ 647 w 647"/>
                <a:gd name="T109" fmla="*/ 348 h 926"/>
                <a:gd name="T110" fmla="*/ 647 w 647"/>
                <a:gd name="T111" fmla="*/ 298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47" h="926">
                  <a:moveTo>
                    <a:pt x="647" y="298"/>
                  </a:moveTo>
                  <a:lnTo>
                    <a:pt x="647" y="288"/>
                  </a:lnTo>
                  <a:lnTo>
                    <a:pt x="647" y="276"/>
                  </a:lnTo>
                  <a:lnTo>
                    <a:pt x="647" y="265"/>
                  </a:lnTo>
                  <a:lnTo>
                    <a:pt x="647" y="252"/>
                  </a:lnTo>
                  <a:lnTo>
                    <a:pt x="359" y="253"/>
                  </a:lnTo>
                  <a:lnTo>
                    <a:pt x="359" y="0"/>
                  </a:lnTo>
                  <a:lnTo>
                    <a:pt x="267" y="0"/>
                  </a:lnTo>
                  <a:lnTo>
                    <a:pt x="267" y="246"/>
                  </a:lnTo>
                  <a:lnTo>
                    <a:pt x="226" y="247"/>
                  </a:lnTo>
                  <a:lnTo>
                    <a:pt x="229" y="245"/>
                  </a:lnTo>
                  <a:lnTo>
                    <a:pt x="10" y="243"/>
                  </a:lnTo>
                  <a:lnTo>
                    <a:pt x="7" y="268"/>
                  </a:lnTo>
                  <a:lnTo>
                    <a:pt x="1" y="335"/>
                  </a:lnTo>
                  <a:lnTo>
                    <a:pt x="0" y="432"/>
                  </a:lnTo>
                  <a:lnTo>
                    <a:pt x="10" y="546"/>
                  </a:lnTo>
                  <a:lnTo>
                    <a:pt x="15" y="597"/>
                  </a:lnTo>
                  <a:lnTo>
                    <a:pt x="27" y="647"/>
                  </a:lnTo>
                  <a:lnTo>
                    <a:pt x="42" y="694"/>
                  </a:lnTo>
                  <a:lnTo>
                    <a:pt x="61" y="738"/>
                  </a:lnTo>
                  <a:lnTo>
                    <a:pt x="85" y="779"/>
                  </a:lnTo>
                  <a:lnTo>
                    <a:pt x="112" y="816"/>
                  </a:lnTo>
                  <a:lnTo>
                    <a:pt x="142" y="847"/>
                  </a:lnTo>
                  <a:lnTo>
                    <a:pt x="173" y="873"/>
                  </a:lnTo>
                  <a:lnTo>
                    <a:pt x="189" y="884"/>
                  </a:lnTo>
                  <a:lnTo>
                    <a:pt x="204" y="893"/>
                  </a:lnTo>
                  <a:lnTo>
                    <a:pt x="220" y="900"/>
                  </a:lnTo>
                  <a:lnTo>
                    <a:pt x="237" y="907"/>
                  </a:lnTo>
                  <a:lnTo>
                    <a:pt x="256" y="912"/>
                  </a:lnTo>
                  <a:lnTo>
                    <a:pt x="276" y="916"/>
                  </a:lnTo>
                  <a:lnTo>
                    <a:pt x="296" y="921"/>
                  </a:lnTo>
                  <a:lnTo>
                    <a:pt x="318" y="926"/>
                  </a:lnTo>
                  <a:lnTo>
                    <a:pt x="341" y="924"/>
                  </a:lnTo>
                  <a:lnTo>
                    <a:pt x="365" y="921"/>
                  </a:lnTo>
                  <a:lnTo>
                    <a:pt x="388" y="915"/>
                  </a:lnTo>
                  <a:lnTo>
                    <a:pt x="413" y="907"/>
                  </a:lnTo>
                  <a:lnTo>
                    <a:pt x="436" y="897"/>
                  </a:lnTo>
                  <a:lnTo>
                    <a:pt x="458" y="884"/>
                  </a:lnTo>
                  <a:lnTo>
                    <a:pt x="480" y="869"/>
                  </a:lnTo>
                  <a:lnTo>
                    <a:pt x="501" y="852"/>
                  </a:lnTo>
                  <a:lnTo>
                    <a:pt x="521" y="832"/>
                  </a:lnTo>
                  <a:lnTo>
                    <a:pt x="539" y="809"/>
                  </a:lnTo>
                  <a:lnTo>
                    <a:pt x="556" y="785"/>
                  </a:lnTo>
                  <a:lnTo>
                    <a:pt x="572" y="757"/>
                  </a:lnTo>
                  <a:lnTo>
                    <a:pt x="584" y="729"/>
                  </a:lnTo>
                  <a:lnTo>
                    <a:pt x="596" y="696"/>
                  </a:lnTo>
                  <a:lnTo>
                    <a:pt x="605" y="662"/>
                  </a:lnTo>
                  <a:lnTo>
                    <a:pt x="611" y="625"/>
                  </a:lnTo>
                  <a:lnTo>
                    <a:pt x="619" y="593"/>
                  </a:lnTo>
                  <a:lnTo>
                    <a:pt x="626" y="558"/>
                  </a:lnTo>
                  <a:lnTo>
                    <a:pt x="633" y="521"/>
                  </a:lnTo>
                  <a:lnTo>
                    <a:pt x="637" y="482"/>
                  </a:lnTo>
                  <a:lnTo>
                    <a:pt x="642" y="440"/>
                  </a:lnTo>
                  <a:lnTo>
                    <a:pt x="644" y="395"/>
                  </a:lnTo>
                  <a:lnTo>
                    <a:pt x="647" y="348"/>
                  </a:lnTo>
                  <a:lnTo>
                    <a:pt x="647" y="29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031" name="Freeform 31"/>
            <p:cNvSpPr>
              <a:spLocks/>
            </p:cNvSpPr>
            <p:nvPr/>
          </p:nvSpPr>
          <p:spPr bwMode="auto">
            <a:xfrm>
              <a:off x="3087" y="2040"/>
              <a:ext cx="20" cy="2"/>
            </a:xfrm>
            <a:custGeom>
              <a:avLst/>
              <a:gdLst>
                <a:gd name="T0" fmla="*/ 39 w 39"/>
                <a:gd name="T1" fmla="*/ 2 h 3"/>
                <a:gd name="T2" fmla="*/ 34 w 39"/>
                <a:gd name="T3" fmla="*/ 2 h 3"/>
                <a:gd name="T4" fmla="*/ 30 w 39"/>
                <a:gd name="T5" fmla="*/ 1 h 3"/>
                <a:gd name="T6" fmla="*/ 25 w 39"/>
                <a:gd name="T7" fmla="*/ 1 h 3"/>
                <a:gd name="T8" fmla="*/ 21 w 39"/>
                <a:gd name="T9" fmla="*/ 1 h 3"/>
                <a:gd name="T10" fmla="*/ 15 w 39"/>
                <a:gd name="T11" fmla="*/ 0 h 3"/>
                <a:gd name="T12" fmla="*/ 10 w 39"/>
                <a:gd name="T13" fmla="*/ 0 h 3"/>
                <a:gd name="T14" fmla="*/ 6 w 39"/>
                <a:gd name="T15" fmla="*/ 0 h 3"/>
                <a:gd name="T16" fmla="*/ 1 w 39"/>
                <a:gd name="T17" fmla="*/ 0 h 3"/>
                <a:gd name="T18" fmla="*/ 1 w 39"/>
                <a:gd name="T19" fmla="*/ 1 h 3"/>
                <a:gd name="T20" fmla="*/ 1 w 39"/>
                <a:gd name="T21" fmla="*/ 1 h 3"/>
                <a:gd name="T22" fmla="*/ 0 w 39"/>
                <a:gd name="T23" fmla="*/ 2 h 3"/>
                <a:gd name="T24" fmla="*/ 0 w 39"/>
                <a:gd name="T25" fmla="*/ 3 h 3"/>
                <a:gd name="T26" fmla="*/ 4 w 39"/>
                <a:gd name="T27" fmla="*/ 3 h 3"/>
                <a:gd name="T28" fmla="*/ 8 w 39"/>
                <a:gd name="T29" fmla="*/ 2 h 3"/>
                <a:gd name="T30" fmla="*/ 12 w 39"/>
                <a:gd name="T31" fmla="*/ 2 h 3"/>
                <a:gd name="T32" fmla="*/ 18 w 39"/>
                <a:gd name="T33" fmla="*/ 2 h 3"/>
                <a:gd name="T34" fmla="*/ 23 w 39"/>
                <a:gd name="T35" fmla="*/ 2 h 3"/>
                <a:gd name="T36" fmla="*/ 27 w 39"/>
                <a:gd name="T37" fmla="*/ 2 h 3"/>
                <a:gd name="T38" fmla="*/ 33 w 39"/>
                <a:gd name="T39" fmla="*/ 2 h 3"/>
                <a:gd name="T40" fmla="*/ 39 w 39"/>
                <a:gd name="T4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9" h="3">
                  <a:moveTo>
                    <a:pt x="39" y="2"/>
                  </a:moveTo>
                  <a:lnTo>
                    <a:pt x="34" y="2"/>
                  </a:lnTo>
                  <a:lnTo>
                    <a:pt x="30" y="1"/>
                  </a:lnTo>
                  <a:lnTo>
                    <a:pt x="25" y="1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4" y="3"/>
                  </a:lnTo>
                  <a:lnTo>
                    <a:pt x="8" y="2"/>
                  </a:lnTo>
                  <a:lnTo>
                    <a:pt x="12" y="2"/>
                  </a:lnTo>
                  <a:lnTo>
                    <a:pt x="18" y="2"/>
                  </a:lnTo>
                  <a:lnTo>
                    <a:pt x="23" y="2"/>
                  </a:lnTo>
                  <a:lnTo>
                    <a:pt x="27" y="2"/>
                  </a:lnTo>
                  <a:lnTo>
                    <a:pt x="33" y="2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43723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/>
          </p:cNvSpPr>
          <p:nvPr/>
        </p:nvSpPr>
        <p:spPr bwMode="auto">
          <a:xfrm>
            <a:off x="-17212" y="0"/>
            <a:ext cx="12225867" cy="53975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0" tIns="0" rIns="0" bIns="0"/>
          <a:lstStyle/>
          <a:p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920" y="171648"/>
            <a:ext cx="11521280" cy="1828452"/>
          </a:xfr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0" y="5661248"/>
            <a:ext cx="2877880" cy="996946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3" y="3379374"/>
            <a:ext cx="948267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063553" y="3379374"/>
            <a:ext cx="9696451" cy="5349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063553" y="2353057"/>
            <a:ext cx="9696451" cy="5349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063553" y="4492215"/>
            <a:ext cx="9696451" cy="5349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576597" y="2204864"/>
            <a:ext cx="1251343" cy="930274"/>
            <a:chOff x="2310" y="1595"/>
            <a:chExt cx="1140" cy="1130"/>
          </a:xfrm>
        </p:grpSpPr>
        <p:sp>
          <p:nvSpPr>
            <p:cNvPr id="4" name="AutoShape 4"/>
            <p:cNvSpPr>
              <a:spLocks noChangeAspect="1" noChangeArrowheads="1" noTextEdit="1"/>
            </p:cNvSpPr>
            <p:nvPr/>
          </p:nvSpPr>
          <p:spPr bwMode="auto">
            <a:xfrm>
              <a:off x="2310" y="1595"/>
              <a:ext cx="1140" cy="1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310" y="1595"/>
              <a:ext cx="778" cy="777"/>
            </a:xfrm>
            <a:custGeom>
              <a:avLst/>
              <a:gdLst>
                <a:gd name="T0" fmla="*/ 859 w 1556"/>
                <a:gd name="T1" fmla="*/ 1551 h 1554"/>
                <a:gd name="T2" fmla="*/ 974 w 1556"/>
                <a:gd name="T3" fmla="*/ 1530 h 1554"/>
                <a:gd name="T4" fmla="*/ 1082 w 1556"/>
                <a:gd name="T5" fmla="*/ 1493 h 1554"/>
                <a:gd name="T6" fmla="*/ 1183 w 1556"/>
                <a:gd name="T7" fmla="*/ 1441 h 1554"/>
                <a:gd name="T8" fmla="*/ 1274 w 1556"/>
                <a:gd name="T9" fmla="*/ 1377 h 1554"/>
                <a:gd name="T10" fmla="*/ 1354 w 1556"/>
                <a:gd name="T11" fmla="*/ 1300 h 1554"/>
                <a:gd name="T12" fmla="*/ 1424 w 1556"/>
                <a:gd name="T13" fmla="*/ 1212 h 1554"/>
                <a:gd name="T14" fmla="*/ 1480 w 1556"/>
                <a:gd name="T15" fmla="*/ 1114 h 1554"/>
                <a:gd name="T16" fmla="*/ 1522 w 1556"/>
                <a:gd name="T17" fmla="*/ 1009 h 1554"/>
                <a:gd name="T18" fmla="*/ 1547 w 1556"/>
                <a:gd name="T19" fmla="*/ 897 h 1554"/>
                <a:gd name="T20" fmla="*/ 1556 w 1556"/>
                <a:gd name="T21" fmla="*/ 778 h 1554"/>
                <a:gd name="T22" fmla="*/ 1547 w 1556"/>
                <a:gd name="T23" fmla="*/ 660 h 1554"/>
                <a:gd name="T24" fmla="*/ 1522 w 1556"/>
                <a:gd name="T25" fmla="*/ 547 h 1554"/>
                <a:gd name="T26" fmla="*/ 1480 w 1556"/>
                <a:gd name="T27" fmla="*/ 441 h 1554"/>
                <a:gd name="T28" fmla="*/ 1424 w 1556"/>
                <a:gd name="T29" fmla="*/ 343 h 1554"/>
                <a:gd name="T30" fmla="*/ 1354 w 1556"/>
                <a:gd name="T31" fmla="*/ 256 h 1554"/>
                <a:gd name="T32" fmla="*/ 1274 w 1556"/>
                <a:gd name="T33" fmla="*/ 177 h 1554"/>
                <a:gd name="T34" fmla="*/ 1183 w 1556"/>
                <a:gd name="T35" fmla="*/ 113 h 1554"/>
                <a:gd name="T36" fmla="*/ 1082 w 1556"/>
                <a:gd name="T37" fmla="*/ 61 h 1554"/>
                <a:gd name="T38" fmla="*/ 974 w 1556"/>
                <a:gd name="T39" fmla="*/ 24 h 1554"/>
                <a:gd name="T40" fmla="*/ 859 w 1556"/>
                <a:gd name="T41" fmla="*/ 3 h 1554"/>
                <a:gd name="T42" fmla="*/ 739 w 1556"/>
                <a:gd name="T43" fmla="*/ 1 h 1554"/>
                <a:gd name="T44" fmla="*/ 622 w 1556"/>
                <a:gd name="T45" fmla="*/ 16 h 1554"/>
                <a:gd name="T46" fmla="*/ 511 w 1556"/>
                <a:gd name="T47" fmla="*/ 47 h 1554"/>
                <a:gd name="T48" fmla="*/ 407 w 1556"/>
                <a:gd name="T49" fmla="*/ 94 h 1554"/>
                <a:gd name="T50" fmla="*/ 312 w 1556"/>
                <a:gd name="T51" fmla="*/ 154 h 1554"/>
                <a:gd name="T52" fmla="*/ 228 w 1556"/>
                <a:gd name="T53" fmla="*/ 228 h 1554"/>
                <a:gd name="T54" fmla="*/ 154 w 1556"/>
                <a:gd name="T55" fmla="*/ 313 h 1554"/>
                <a:gd name="T56" fmla="*/ 93 w 1556"/>
                <a:gd name="T57" fmla="*/ 408 h 1554"/>
                <a:gd name="T58" fmla="*/ 47 w 1556"/>
                <a:gd name="T59" fmla="*/ 511 h 1554"/>
                <a:gd name="T60" fmla="*/ 16 w 1556"/>
                <a:gd name="T61" fmla="*/ 622 h 1554"/>
                <a:gd name="T62" fmla="*/ 1 w 1556"/>
                <a:gd name="T63" fmla="*/ 738 h 1554"/>
                <a:gd name="T64" fmla="*/ 3 w 1556"/>
                <a:gd name="T65" fmla="*/ 858 h 1554"/>
                <a:gd name="T66" fmla="*/ 24 w 1556"/>
                <a:gd name="T67" fmla="*/ 972 h 1554"/>
                <a:gd name="T68" fmla="*/ 61 w 1556"/>
                <a:gd name="T69" fmla="*/ 1080 h 1554"/>
                <a:gd name="T70" fmla="*/ 113 w 1556"/>
                <a:gd name="T71" fmla="*/ 1180 h 1554"/>
                <a:gd name="T72" fmla="*/ 178 w 1556"/>
                <a:gd name="T73" fmla="*/ 1272 h 1554"/>
                <a:gd name="T74" fmla="*/ 255 w 1556"/>
                <a:gd name="T75" fmla="*/ 1353 h 1554"/>
                <a:gd name="T76" fmla="*/ 343 w 1556"/>
                <a:gd name="T77" fmla="*/ 1422 h 1554"/>
                <a:gd name="T78" fmla="*/ 441 w 1556"/>
                <a:gd name="T79" fmla="*/ 1477 h 1554"/>
                <a:gd name="T80" fmla="*/ 548 w 1556"/>
                <a:gd name="T81" fmla="*/ 1520 h 1554"/>
                <a:gd name="T82" fmla="*/ 660 w 1556"/>
                <a:gd name="T83" fmla="*/ 1545 h 1554"/>
                <a:gd name="T84" fmla="*/ 779 w 1556"/>
                <a:gd name="T85" fmla="*/ 155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56" h="1554">
                  <a:moveTo>
                    <a:pt x="779" y="1554"/>
                  </a:moveTo>
                  <a:lnTo>
                    <a:pt x="820" y="1553"/>
                  </a:lnTo>
                  <a:lnTo>
                    <a:pt x="859" y="1551"/>
                  </a:lnTo>
                  <a:lnTo>
                    <a:pt x="898" y="1545"/>
                  </a:lnTo>
                  <a:lnTo>
                    <a:pt x="936" y="1538"/>
                  </a:lnTo>
                  <a:lnTo>
                    <a:pt x="974" y="1530"/>
                  </a:lnTo>
                  <a:lnTo>
                    <a:pt x="1011" y="1520"/>
                  </a:lnTo>
                  <a:lnTo>
                    <a:pt x="1047" y="1507"/>
                  </a:lnTo>
                  <a:lnTo>
                    <a:pt x="1082" y="1493"/>
                  </a:lnTo>
                  <a:lnTo>
                    <a:pt x="1117" y="1477"/>
                  </a:lnTo>
                  <a:lnTo>
                    <a:pt x="1150" y="1461"/>
                  </a:lnTo>
                  <a:lnTo>
                    <a:pt x="1183" y="1441"/>
                  </a:lnTo>
                  <a:lnTo>
                    <a:pt x="1214" y="1422"/>
                  </a:lnTo>
                  <a:lnTo>
                    <a:pt x="1245" y="1400"/>
                  </a:lnTo>
                  <a:lnTo>
                    <a:pt x="1274" y="1377"/>
                  </a:lnTo>
                  <a:lnTo>
                    <a:pt x="1301" y="1353"/>
                  </a:lnTo>
                  <a:lnTo>
                    <a:pt x="1329" y="1326"/>
                  </a:lnTo>
                  <a:lnTo>
                    <a:pt x="1354" y="1300"/>
                  </a:lnTo>
                  <a:lnTo>
                    <a:pt x="1379" y="1272"/>
                  </a:lnTo>
                  <a:lnTo>
                    <a:pt x="1402" y="1242"/>
                  </a:lnTo>
                  <a:lnTo>
                    <a:pt x="1424" y="1212"/>
                  </a:lnTo>
                  <a:lnTo>
                    <a:pt x="1444" y="1180"/>
                  </a:lnTo>
                  <a:lnTo>
                    <a:pt x="1463" y="1148"/>
                  </a:lnTo>
                  <a:lnTo>
                    <a:pt x="1480" y="1114"/>
                  </a:lnTo>
                  <a:lnTo>
                    <a:pt x="1495" y="1080"/>
                  </a:lnTo>
                  <a:lnTo>
                    <a:pt x="1509" y="1045"/>
                  </a:lnTo>
                  <a:lnTo>
                    <a:pt x="1522" y="1009"/>
                  </a:lnTo>
                  <a:lnTo>
                    <a:pt x="1532" y="972"/>
                  </a:lnTo>
                  <a:lnTo>
                    <a:pt x="1540" y="935"/>
                  </a:lnTo>
                  <a:lnTo>
                    <a:pt x="1547" y="897"/>
                  </a:lnTo>
                  <a:lnTo>
                    <a:pt x="1553" y="858"/>
                  </a:lnTo>
                  <a:lnTo>
                    <a:pt x="1555" y="819"/>
                  </a:lnTo>
                  <a:lnTo>
                    <a:pt x="1556" y="778"/>
                  </a:lnTo>
                  <a:lnTo>
                    <a:pt x="1555" y="738"/>
                  </a:lnTo>
                  <a:lnTo>
                    <a:pt x="1553" y="699"/>
                  </a:lnTo>
                  <a:lnTo>
                    <a:pt x="1547" y="660"/>
                  </a:lnTo>
                  <a:lnTo>
                    <a:pt x="1540" y="622"/>
                  </a:lnTo>
                  <a:lnTo>
                    <a:pt x="1532" y="584"/>
                  </a:lnTo>
                  <a:lnTo>
                    <a:pt x="1522" y="547"/>
                  </a:lnTo>
                  <a:lnTo>
                    <a:pt x="1509" y="511"/>
                  </a:lnTo>
                  <a:lnTo>
                    <a:pt x="1495" y="475"/>
                  </a:lnTo>
                  <a:lnTo>
                    <a:pt x="1480" y="441"/>
                  </a:lnTo>
                  <a:lnTo>
                    <a:pt x="1463" y="408"/>
                  </a:lnTo>
                  <a:lnTo>
                    <a:pt x="1444" y="375"/>
                  </a:lnTo>
                  <a:lnTo>
                    <a:pt x="1424" y="343"/>
                  </a:lnTo>
                  <a:lnTo>
                    <a:pt x="1402" y="313"/>
                  </a:lnTo>
                  <a:lnTo>
                    <a:pt x="1379" y="283"/>
                  </a:lnTo>
                  <a:lnTo>
                    <a:pt x="1354" y="256"/>
                  </a:lnTo>
                  <a:lnTo>
                    <a:pt x="1329" y="228"/>
                  </a:lnTo>
                  <a:lnTo>
                    <a:pt x="1301" y="203"/>
                  </a:lnTo>
                  <a:lnTo>
                    <a:pt x="1274" y="177"/>
                  </a:lnTo>
                  <a:lnTo>
                    <a:pt x="1245" y="154"/>
                  </a:lnTo>
                  <a:lnTo>
                    <a:pt x="1214" y="134"/>
                  </a:lnTo>
                  <a:lnTo>
                    <a:pt x="1183" y="113"/>
                  </a:lnTo>
                  <a:lnTo>
                    <a:pt x="1150" y="94"/>
                  </a:lnTo>
                  <a:lnTo>
                    <a:pt x="1117" y="77"/>
                  </a:lnTo>
                  <a:lnTo>
                    <a:pt x="1082" y="61"/>
                  </a:lnTo>
                  <a:lnTo>
                    <a:pt x="1047" y="47"/>
                  </a:lnTo>
                  <a:lnTo>
                    <a:pt x="1011" y="35"/>
                  </a:lnTo>
                  <a:lnTo>
                    <a:pt x="974" y="24"/>
                  </a:lnTo>
                  <a:lnTo>
                    <a:pt x="936" y="16"/>
                  </a:lnTo>
                  <a:lnTo>
                    <a:pt x="898" y="9"/>
                  </a:lnTo>
                  <a:lnTo>
                    <a:pt x="859" y="3"/>
                  </a:lnTo>
                  <a:lnTo>
                    <a:pt x="820" y="1"/>
                  </a:lnTo>
                  <a:lnTo>
                    <a:pt x="779" y="0"/>
                  </a:lnTo>
                  <a:lnTo>
                    <a:pt x="739" y="1"/>
                  </a:lnTo>
                  <a:lnTo>
                    <a:pt x="700" y="3"/>
                  </a:lnTo>
                  <a:lnTo>
                    <a:pt x="660" y="9"/>
                  </a:lnTo>
                  <a:lnTo>
                    <a:pt x="622" y="16"/>
                  </a:lnTo>
                  <a:lnTo>
                    <a:pt x="584" y="24"/>
                  </a:lnTo>
                  <a:lnTo>
                    <a:pt x="548" y="35"/>
                  </a:lnTo>
                  <a:lnTo>
                    <a:pt x="511" y="47"/>
                  </a:lnTo>
                  <a:lnTo>
                    <a:pt x="476" y="61"/>
                  </a:lnTo>
                  <a:lnTo>
                    <a:pt x="441" y="77"/>
                  </a:lnTo>
                  <a:lnTo>
                    <a:pt x="407" y="94"/>
                  </a:lnTo>
                  <a:lnTo>
                    <a:pt x="375" y="113"/>
                  </a:lnTo>
                  <a:lnTo>
                    <a:pt x="343" y="134"/>
                  </a:lnTo>
                  <a:lnTo>
                    <a:pt x="312" y="154"/>
                  </a:lnTo>
                  <a:lnTo>
                    <a:pt x="284" y="177"/>
                  </a:lnTo>
                  <a:lnTo>
                    <a:pt x="255" y="203"/>
                  </a:lnTo>
                  <a:lnTo>
                    <a:pt x="228" y="228"/>
                  </a:lnTo>
                  <a:lnTo>
                    <a:pt x="202" y="256"/>
                  </a:lnTo>
                  <a:lnTo>
                    <a:pt x="178" y="283"/>
                  </a:lnTo>
                  <a:lnTo>
                    <a:pt x="154" y="313"/>
                  </a:lnTo>
                  <a:lnTo>
                    <a:pt x="133" y="343"/>
                  </a:lnTo>
                  <a:lnTo>
                    <a:pt x="113" y="375"/>
                  </a:lnTo>
                  <a:lnTo>
                    <a:pt x="93" y="408"/>
                  </a:lnTo>
                  <a:lnTo>
                    <a:pt x="77" y="441"/>
                  </a:lnTo>
                  <a:lnTo>
                    <a:pt x="61" y="475"/>
                  </a:lnTo>
                  <a:lnTo>
                    <a:pt x="47" y="511"/>
                  </a:lnTo>
                  <a:lnTo>
                    <a:pt x="35" y="547"/>
                  </a:lnTo>
                  <a:lnTo>
                    <a:pt x="24" y="584"/>
                  </a:lnTo>
                  <a:lnTo>
                    <a:pt x="16" y="622"/>
                  </a:lnTo>
                  <a:lnTo>
                    <a:pt x="9" y="660"/>
                  </a:lnTo>
                  <a:lnTo>
                    <a:pt x="3" y="699"/>
                  </a:lnTo>
                  <a:lnTo>
                    <a:pt x="1" y="738"/>
                  </a:lnTo>
                  <a:lnTo>
                    <a:pt x="0" y="778"/>
                  </a:lnTo>
                  <a:lnTo>
                    <a:pt x="1" y="819"/>
                  </a:lnTo>
                  <a:lnTo>
                    <a:pt x="3" y="858"/>
                  </a:lnTo>
                  <a:lnTo>
                    <a:pt x="9" y="897"/>
                  </a:lnTo>
                  <a:lnTo>
                    <a:pt x="16" y="935"/>
                  </a:lnTo>
                  <a:lnTo>
                    <a:pt x="24" y="972"/>
                  </a:lnTo>
                  <a:lnTo>
                    <a:pt x="35" y="1009"/>
                  </a:lnTo>
                  <a:lnTo>
                    <a:pt x="47" y="1045"/>
                  </a:lnTo>
                  <a:lnTo>
                    <a:pt x="61" y="1080"/>
                  </a:lnTo>
                  <a:lnTo>
                    <a:pt x="77" y="1114"/>
                  </a:lnTo>
                  <a:lnTo>
                    <a:pt x="93" y="1148"/>
                  </a:lnTo>
                  <a:lnTo>
                    <a:pt x="113" y="1180"/>
                  </a:lnTo>
                  <a:lnTo>
                    <a:pt x="133" y="1212"/>
                  </a:lnTo>
                  <a:lnTo>
                    <a:pt x="154" y="1242"/>
                  </a:lnTo>
                  <a:lnTo>
                    <a:pt x="178" y="1272"/>
                  </a:lnTo>
                  <a:lnTo>
                    <a:pt x="202" y="1300"/>
                  </a:lnTo>
                  <a:lnTo>
                    <a:pt x="228" y="1326"/>
                  </a:lnTo>
                  <a:lnTo>
                    <a:pt x="255" y="1353"/>
                  </a:lnTo>
                  <a:lnTo>
                    <a:pt x="284" y="1377"/>
                  </a:lnTo>
                  <a:lnTo>
                    <a:pt x="312" y="1400"/>
                  </a:lnTo>
                  <a:lnTo>
                    <a:pt x="343" y="1422"/>
                  </a:lnTo>
                  <a:lnTo>
                    <a:pt x="375" y="1441"/>
                  </a:lnTo>
                  <a:lnTo>
                    <a:pt x="407" y="1461"/>
                  </a:lnTo>
                  <a:lnTo>
                    <a:pt x="441" y="1477"/>
                  </a:lnTo>
                  <a:lnTo>
                    <a:pt x="476" y="1493"/>
                  </a:lnTo>
                  <a:lnTo>
                    <a:pt x="511" y="1507"/>
                  </a:lnTo>
                  <a:lnTo>
                    <a:pt x="548" y="1520"/>
                  </a:lnTo>
                  <a:lnTo>
                    <a:pt x="584" y="1530"/>
                  </a:lnTo>
                  <a:lnTo>
                    <a:pt x="622" y="1538"/>
                  </a:lnTo>
                  <a:lnTo>
                    <a:pt x="660" y="1545"/>
                  </a:lnTo>
                  <a:lnTo>
                    <a:pt x="700" y="1551"/>
                  </a:lnTo>
                  <a:lnTo>
                    <a:pt x="739" y="1553"/>
                  </a:lnTo>
                  <a:lnTo>
                    <a:pt x="779" y="15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2582" y="2157"/>
              <a:ext cx="154" cy="173"/>
            </a:xfrm>
            <a:custGeom>
              <a:avLst/>
              <a:gdLst>
                <a:gd name="T0" fmla="*/ 223 w 309"/>
                <a:gd name="T1" fmla="*/ 316 h 344"/>
                <a:gd name="T2" fmla="*/ 206 w 309"/>
                <a:gd name="T3" fmla="*/ 305 h 344"/>
                <a:gd name="T4" fmla="*/ 191 w 309"/>
                <a:gd name="T5" fmla="*/ 292 h 344"/>
                <a:gd name="T6" fmla="*/ 176 w 309"/>
                <a:gd name="T7" fmla="*/ 277 h 344"/>
                <a:gd name="T8" fmla="*/ 160 w 309"/>
                <a:gd name="T9" fmla="*/ 262 h 344"/>
                <a:gd name="T10" fmla="*/ 145 w 309"/>
                <a:gd name="T11" fmla="*/ 246 h 344"/>
                <a:gd name="T12" fmla="*/ 131 w 309"/>
                <a:gd name="T13" fmla="*/ 228 h 344"/>
                <a:gd name="T14" fmla="*/ 116 w 309"/>
                <a:gd name="T15" fmla="*/ 209 h 344"/>
                <a:gd name="T16" fmla="*/ 103 w 309"/>
                <a:gd name="T17" fmla="*/ 190 h 344"/>
                <a:gd name="T18" fmla="*/ 89 w 309"/>
                <a:gd name="T19" fmla="*/ 169 h 344"/>
                <a:gd name="T20" fmla="*/ 75 w 309"/>
                <a:gd name="T21" fmla="*/ 147 h 344"/>
                <a:gd name="T22" fmla="*/ 61 w 309"/>
                <a:gd name="T23" fmla="*/ 124 h 344"/>
                <a:gd name="T24" fmla="*/ 48 w 309"/>
                <a:gd name="T25" fmla="*/ 101 h 344"/>
                <a:gd name="T26" fmla="*/ 36 w 309"/>
                <a:gd name="T27" fmla="*/ 77 h 344"/>
                <a:gd name="T28" fmla="*/ 23 w 309"/>
                <a:gd name="T29" fmla="*/ 52 h 344"/>
                <a:gd name="T30" fmla="*/ 12 w 309"/>
                <a:gd name="T31" fmla="*/ 26 h 344"/>
                <a:gd name="T32" fmla="*/ 0 w 309"/>
                <a:gd name="T33" fmla="*/ 0 h 344"/>
                <a:gd name="T34" fmla="*/ 16 w 309"/>
                <a:gd name="T35" fmla="*/ 9 h 344"/>
                <a:gd name="T36" fmla="*/ 33 w 309"/>
                <a:gd name="T37" fmla="*/ 18 h 344"/>
                <a:gd name="T38" fmla="*/ 51 w 309"/>
                <a:gd name="T39" fmla="*/ 26 h 344"/>
                <a:gd name="T40" fmla="*/ 69 w 309"/>
                <a:gd name="T41" fmla="*/ 33 h 344"/>
                <a:gd name="T42" fmla="*/ 89 w 309"/>
                <a:gd name="T43" fmla="*/ 40 h 344"/>
                <a:gd name="T44" fmla="*/ 108 w 309"/>
                <a:gd name="T45" fmla="*/ 46 h 344"/>
                <a:gd name="T46" fmla="*/ 129 w 309"/>
                <a:gd name="T47" fmla="*/ 49 h 344"/>
                <a:gd name="T48" fmla="*/ 151 w 309"/>
                <a:gd name="T49" fmla="*/ 53 h 344"/>
                <a:gd name="T50" fmla="*/ 165 w 309"/>
                <a:gd name="T51" fmla="*/ 54 h 344"/>
                <a:gd name="T52" fmla="*/ 179 w 309"/>
                <a:gd name="T53" fmla="*/ 56 h 344"/>
                <a:gd name="T54" fmla="*/ 191 w 309"/>
                <a:gd name="T55" fmla="*/ 57 h 344"/>
                <a:gd name="T56" fmla="*/ 205 w 309"/>
                <a:gd name="T57" fmla="*/ 57 h 344"/>
                <a:gd name="T58" fmla="*/ 218 w 309"/>
                <a:gd name="T59" fmla="*/ 59 h 344"/>
                <a:gd name="T60" fmla="*/ 231 w 309"/>
                <a:gd name="T61" fmla="*/ 60 h 344"/>
                <a:gd name="T62" fmla="*/ 243 w 309"/>
                <a:gd name="T63" fmla="*/ 60 h 344"/>
                <a:gd name="T64" fmla="*/ 256 w 309"/>
                <a:gd name="T65" fmla="*/ 60 h 344"/>
                <a:gd name="T66" fmla="*/ 309 w 309"/>
                <a:gd name="T67" fmla="*/ 343 h 344"/>
                <a:gd name="T68" fmla="*/ 299 w 309"/>
                <a:gd name="T69" fmla="*/ 344 h 344"/>
                <a:gd name="T70" fmla="*/ 287 w 309"/>
                <a:gd name="T71" fmla="*/ 343 h 344"/>
                <a:gd name="T72" fmla="*/ 277 w 309"/>
                <a:gd name="T73" fmla="*/ 342 h 344"/>
                <a:gd name="T74" fmla="*/ 266 w 309"/>
                <a:gd name="T75" fmla="*/ 338 h 344"/>
                <a:gd name="T76" fmla="*/ 256 w 309"/>
                <a:gd name="T77" fmla="*/ 335 h 344"/>
                <a:gd name="T78" fmla="*/ 244 w 309"/>
                <a:gd name="T79" fmla="*/ 329 h 344"/>
                <a:gd name="T80" fmla="*/ 234 w 309"/>
                <a:gd name="T81" fmla="*/ 323 h 344"/>
                <a:gd name="T82" fmla="*/ 223 w 309"/>
                <a:gd name="T83" fmla="*/ 31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9" h="344">
                  <a:moveTo>
                    <a:pt x="223" y="316"/>
                  </a:moveTo>
                  <a:lnTo>
                    <a:pt x="206" y="305"/>
                  </a:lnTo>
                  <a:lnTo>
                    <a:pt x="191" y="292"/>
                  </a:lnTo>
                  <a:lnTo>
                    <a:pt x="176" y="277"/>
                  </a:lnTo>
                  <a:lnTo>
                    <a:pt x="160" y="262"/>
                  </a:lnTo>
                  <a:lnTo>
                    <a:pt x="145" y="246"/>
                  </a:lnTo>
                  <a:lnTo>
                    <a:pt x="131" y="228"/>
                  </a:lnTo>
                  <a:lnTo>
                    <a:pt x="116" y="209"/>
                  </a:lnTo>
                  <a:lnTo>
                    <a:pt x="103" y="190"/>
                  </a:lnTo>
                  <a:lnTo>
                    <a:pt x="89" y="169"/>
                  </a:lnTo>
                  <a:lnTo>
                    <a:pt x="75" y="147"/>
                  </a:lnTo>
                  <a:lnTo>
                    <a:pt x="61" y="124"/>
                  </a:lnTo>
                  <a:lnTo>
                    <a:pt x="48" y="101"/>
                  </a:lnTo>
                  <a:lnTo>
                    <a:pt x="36" y="77"/>
                  </a:lnTo>
                  <a:lnTo>
                    <a:pt x="23" y="52"/>
                  </a:lnTo>
                  <a:lnTo>
                    <a:pt x="12" y="26"/>
                  </a:lnTo>
                  <a:lnTo>
                    <a:pt x="0" y="0"/>
                  </a:lnTo>
                  <a:lnTo>
                    <a:pt x="16" y="9"/>
                  </a:lnTo>
                  <a:lnTo>
                    <a:pt x="33" y="18"/>
                  </a:lnTo>
                  <a:lnTo>
                    <a:pt x="51" y="26"/>
                  </a:lnTo>
                  <a:lnTo>
                    <a:pt x="69" y="33"/>
                  </a:lnTo>
                  <a:lnTo>
                    <a:pt x="89" y="40"/>
                  </a:lnTo>
                  <a:lnTo>
                    <a:pt x="108" y="46"/>
                  </a:lnTo>
                  <a:lnTo>
                    <a:pt x="129" y="49"/>
                  </a:lnTo>
                  <a:lnTo>
                    <a:pt x="151" y="53"/>
                  </a:lnTo>
                  <a:lnTo>
                    <a:pt x="165" y="54"/>
                  </a:lnTo>
                  <a:lnTo>
                    <a:pt x="179" y="56"/>
                  </a:lnTo>
                  <a:lnTo>
                    <a:pt x="191" y="57"/>
                  </a:lnTo>
                  <a:lnTo>
                    <a:pt x="205" y="57"/>
                  </a:lnTo>
                  <a:lnTo>
                    <a:pt x="218" y="59"/>
                  </a:lnTo>
                  <a:lnTo>
                    <a:pt x="231" y="60"/>
                  </a:lnTo>
                  <a:lnTo>
                    <a:pt x="243" y="60"/>
                  </a:lnTo>
                  <a:lnTo>
                    <a:pt x="256" y="60"/>
                  </a:lnTo>
                  <a:lnTo>
                    <a:pt x="309" y="343"/>
                  </a:lnTo>
                  <a:lnTo>
                    <a:pt x="299" y="344"/>
                  </a:lnTo>
                  <a:lnTo>
                    <a:pt x="287" y="343"/>
                  </a:lnTo>
                  <a:lnTo>
                    <a:pt x="277" y="342"/>
                  </a:lnTo>
                  <a:lnTo>
                    <a:pt x="266" y="338"/>
                  </a:lnTo>
                  <a:lnTo>
                    <a:pt x="256" y="335"/>
                  </a:lnTo>
                  <a:lnTo>
                    <a:pt x="244" y="329"/>
                  </a:lnTo>
                  <a:lnTo>
                    <a:pt x="234" y="323"/>
                  </a:lnTo>
                  <a:lnTo>
                    <a:pt x="223" y="3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2766" y="2146"/>
              <a:ext cx="116" cy="173"/>
            </a:xfrm>
            <a:custGeom>
              <a:avLst/>
              <a:gdLst>
                <a:gd name="T0" fmla="*/ 105 w 232"/>
                <a:gd name="T1" fmla="*/ 328 h 345"/>
                <a:gd name="T2" fmla="*/ 98 w 232"/>
                <a:gd name="T3" fmla="*/ 330 h 345"/>
                <a:gd name="T4" fmla="*/ 92 w 232"/>
                <a:gd name="T5" fmla="*/ 333 h 345"/>
                <a:gd name="T6" fmla="*/ 85 w 232"/>
                <a:gd name="T7" fmla="*/ 335 h 345"/>
                <a:gd name="T8" fmla="*/ 78 w 232"/>
                <a:gd name="T9" fmla="*/ 337 h 345"/>
                <a:gd name="T10" fmla="*/ 71 w 232"/>
                <a:gd name="T11" fmla="*/ 339 h 345"/>
                <a:gd name="T12" fmla="*/ 64 w 232"/>
                <a:gd name="T13" fmla="*/ 342 h 345"/>
                <a:gd name="T14" fmla="*/ 58 w 232"/>
                <a:gd name="T15" fmla="*/ 343 h 345"/>
                <a:gd name="T16" fmla="*/ 51 w 232"/>
                <a:gd name="T17" fmla="*/ 345 h 345"/>
                <a:gd name="T18" fmla="*/ 0 w 232"/>
                <a:gd name="T19" fmla="*/ 77 h 345"/>
                <a:gd name="T20" fmla="*/ 17 w 232"/>
                <a:gd name="T21" fmla="*/ 75 h 345"/>
                <a:gd name="T22" fmla="*/ 35 w 232"/>
                <a:gd name="T23" fmla="*/ 72 h 345"/>
                <a:gd name="T24" fmla="*/ 51 w 232"/>
                <a:gd name="T25" fmla="*/ 69 h 345"/>
                <a:gd name="T26" fmla="*/ 67 w 232"/>
                <a:gd name="T27" fmla="*/ 65 h 345"/>
                <a:gd name="T28" fmla="*/ 82 w 232"/>
                <a:gd name="T29" fmla="*/ 61 h 345"/>
                <a:gd name="T30" fmla="*/ 98 w 232"/>
                <a:gd name="T31" fmla="*/ 57 h 345"/>
                <a:gd name="T32" fmla="*/ 113 w 232"/>
                <a:gd name="T33" fmla="*/ 53 h 345"/>
                <a:gd name="T34" fmla="*/ 127 w 232"/>
                <a:gd name="T35" fmla="*/ 47 h 345"/>
                <a:gd name="T36" fmla="*/ 142 w 232"/>
                <a:gd name="T37" fmla="*/ 42 h 345"/>
                <a:gd name="T38" fmla="*/ 156 w 232"/>
                <a:gd name="T39" fmla="*/ 37 h 345"/>
                <a:gd name="T40" fmla="*/ 168 w 232"/>
                <a:gd name="T41" fmla="*/ 31 h 345"/>
                <a:gd name="T42" fmla="*/ 182 w 232"/>
                <a:gd name="T43" fmla="*/ 25 h 345"/>
                <a:gd name="T44" fmla="*/ 195 w 232"/>
                <a:gd name="T45" fmla="*/ 19 h 345"/>
                <a:gd name="T46" fmla="*/ 207 w 232"/>
                <a:gd name="T47" fmla="*/ 12 h 345"/>
                <a:gd name="T48" fmla="*/ 220 w 232"/>
                <a:gd name="T49" fmla="*/ 7 h 345"/>
                <a:gd name="T50" fmla="*/ 232 w 232"/>
                <a:gd name="T51" fmla="*/ 0 h 345"/>
                <a:gd name="T52" fmla="*/ 225 w 232"/>
                <a:gd name="T53" fmla="*/ 56 h 345"/>
                <a:gd name="T54" fmla="*/ 214 w 232"/>
                <a:gd name="T55" fmla="*/ 109 h 345"/>
                <a:gd name="T56" fmla="*/ 202 w 232"/>
                <a:gd name="T57" fmla="*/ 158 h 345"/>
                <a:gd name="T58" fmla="*/ 186 w 232"/>
                <a:gd name="T59" fmla="*/ 201 h 345"/>
                <a:gd name="T60" fmla="*/ 168 w 232"/>
                <a:gd name="T61" fmla="*/ 240 h 345"/>
                <a:gd name="T62" fmla="*/ 149 w 232"/>
                <a:gd name="T63" fmla="*/ 275 h 345"/>
                <a:gd name="T64" fmla="*/ 128 w 232"/>
                <a:gd name="T65" fmla="*/ 305 h 345"/>
                <a:gd name="T66" fmla="*/ 105 w 232"/>
                <a:gd name="T67" fmla="*/ 32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" h="345">
                  <a:moveTo>
                    <a:pt x="105" y="328"/>
                  </a:moveTo>
                  <a:lnTo>
                    <a:pt x="98" y="330"/>
                  </a:lnTo>
                  <a:lnTo>
                    <a:pt x="92" y="333"/>
                  </a:lnTo>
                  <a:lnTo>
                    <a:pt x="85" y="335"/>
                  </a:lnTo>
                  <a:lnTo>
                    <a:pt x="78" y="337"/>
                  </a:lnTo>
                  <a:lnTo>
                    <a:pt x="71" y="339"/>
                  </a:lnTo>
                  <a:lnTo>
                    <a:pt x="64" y="342"/>
                  </a:lnTo>
                  <a:lnTo>
                    <a:pt x="58" y="343"/>
                  </a:lnTo>
                  <a:lnTo>
                    <a:pt x="51" y="345"/>
                  </a:lnTo>
                  <a:lnTo>
                    <a:pt x="0" y="77"/>
                  </a:lnTo>
                  <a:lnTo>
                    <a:pt x="17" y="75"/>
                  </a:lnTo>
                  <a:lnTo>
                    <a:pt x="35" y="72"/>
                  </a:lnTo>
                  <a:lnTo>
                    <a:pt x="51" y="69"/>
                  </a:lnTo>
                  <a:lnTo>
                    <a:pt x="67" y="65"/>
                  </a:lnTo>
                  <a:lnTo>
                    <a:pt x="82" y="61"/>
                  </a:lnTo>
                  <a:lnTo>
                    <a:pt x="98" y="57"/>
                  </a:lnTo>
                  <a:lnTo>
                    <a:pt x="113" y="53"/>
                  </a:lnTo>
                  <a:lnTo>
                    <a:pt x="127" y="47"/>
                  </a:lnTo>
                  <a:lnTo>
                    <a:pt x="142" y="42"/>
                  </a:lnTo>
                  <a:lnTo>
                    <a:pt x="156" y="37"/>
                  </a:lnTo>
                  <a:lnTo>
                    <a:pt x="168" y="31"/>
                  </a:lnTo>
                  <a:lnTo>
                    <a:pt x="182" y="25"/>
                  </a:lnTo>
                  <a:lnTo>
                    <a:pt x="195" y="19"/>
                  </a:lnTo>
                  <a:lnTo>
                    <a:pt x="207" y="12"/>
                  </a:lnTo>
                  <a:lnTo>
                    <a:pt x="220" y="7"/>
                  </a:lnTo>
                  <a:lnTo>
                    <a:pt x="232" y="0"/>
                  </a:lnTo>
                  <a:lnTo>
                    <a:pt x="225" y="56"/>
                  </a:lnTo>
                  <a:lnTo>
                    <a:pt x="214" y="109"/>
                  </a:lnTo>
                  <a:lnTo>
                    <a:pt x="202" y="158"/>
                  </a:lnTo>
                  <a:lnTo>
                    <a:pt x="186" y="201"/>
                  </a:lnTo>
                  <a:lnTo>
                    <a:pt x="168" y="240"/>
                  </a:lnTo>
                  <a:lnTo>
                    <a:pt x="149" y="275"/>
                  </a:lnTo>
                  <a:lnTo>
                    <a:pt x="128" y="305"/>
                  </a:lnTo>
                  <a:lnTo>
                    <a:pt x="105" y="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2732" y="1974"/>
              <a:ext cx="153" cy="167"/>
            </a:xfrm>
            <a:custGeom>
              <a:avLst/>
              <a:gdLst>
                <a:gd name="T0" fmla="*/ 53 w 306"/>
                <a:gd name="T1" fmla="*/ 333 h 333"/>
                <a:gd name="T2" fmla="*/ 0 w 306"/>
                <a:gd name="T3" fmla="*/ 54 h 333"/>
                <a:gd name="T4" fmla="*/ 287 w 306"/>
                <a:gd name="T5" fmla="*/ 0 h 333"/>
                <a:gd name="T6" fmla="*/ 296 w 306"/>
                <a:gd name="T7" fmla="*/ 62 h 333"/>
                <a:gd name="T8" fmla="*/ 302 w 306"/>
                <a:gd name="T9" fmla="*/ 122 h 333"/>
                <a:gd name="T10" fmla="*/ 305 w 306"/>
                <a:gd name="T11" fmla="*/ 179 h 333"/>
                <a:gd name="T12" fmla="*/ 306 w 306"/>
                <a:gd name="T13" fmla="*/ 236 h 333"/>
                <a:gd name="T14" fmla="*/ 294 w 306"/>
                <a:gd name="T15" fmla="*/ 244 h 333"/>
                <a:gd name="T16" fmla="*/ 280 w 306"/>
                <a:gd name="T17" fmla="*/ 252 h 333"/>
                <a:gd name="T18" fmla="*/ 266 w 306"/>
                <a:gd name="T19" fmla="*/ 260 h 333"/>
                <a:gd name="T20" fmla="*/ 252 w 306"/>
                <a:gd name="T21" fmla="*/ 268 h 333"/>
                <a:gd name="T22" fmla="*/ 238 w 306"/>
                <a:gd name="T23" fmla="*/ 276 h 333"/>
                <a:gd name="T24" fmla="*/ 223 w 306"/>
                <a:gd name="T25" fmla="*/ 283 h 333"/>
                <a:gd name="T26" fmla="*/ 208 w 306"/>
                <a:gd name="T27" fmla="*/ 290 h 333"/>
                <a:gd name="T28" fmla="*/ 193 w 306"/>
                <a:gd name="T29" fmla="*/ 297 h 333"/>
                <a:gd name="T30" fmla="*/ 177 w 306"/>
                <a:gd name="T31" fmla="*/ 302 h 333"/>
                <a:gd name="T32" fmla="*/ 161 w 306"/>
                <a:gd name="T33" fmla="*/ 308 h 333"/>
                <a:gd name="T34" fmla="*/ 145 w 306"/>
                <a:gd name="T35" fmla="*/ 314 h 333"/>
                <a:gd name="T36" fmla="*/ 128 w 306"/>
                <a:gd name="T37" fmla="*/ 318 h 333"/>
                <a:gd name="T38" fmla="*/ 109 w 306"/>
                <a:gd name="T39" fmla="*/ 323 h 333"/>
                <a:gd name="T40" fmla="*/ 91 w 306"/>
                <a:gd name="T41" fmla="*/ 328 h 333"/>
                <a:gd name="T42" fmla="*/ 72 w 306"/>
                <a:gd name="T43" fmla="*/ 330 h 333"/>
                <a:gd name="T44" fmla="*/ 53 w 306"/>
                <a:gd name="T45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6" h="333">
                  <a:moveTo>
                    <a:pt x="53" y="333"/>
                  </a:moveTo>
                  <a:lnTo>
                    <a:pt x="0" y="54"/>
                  </a:lnTo>
                  <a:lnTo>
                    <a:pt x="287" y="0"/>
                  </a:lnTo>
                  <a:lnTo>
                    <a:pt x="296" y="62"/>
                  </a:lnTo>
                  <a:lnTo>
                    <a:pt x="302" y="122"/>
                  </a:lnTo>
                  <a:lnTo>
                    <a:pt x="305" y="179"/>
                  </a:lnTo>
                  <a:lnTo>
                    <a:pt x="306" y="236"/>
                  </a:lnTo>
                  <a:lnTo>
                    <a:pt x="294" y="244"/>
                  </a:lnTo>
                  <a:lnTo>
                    <a:pt x="280" y="252"/>
                  </a:lnTo>
                  <a:lnTo>
                    <a:pt x="266" y="260"/>
                  </a:lnTo>
                  <a:lnTo>
                    <a:pt x="252" y="268"/>
                  </a:lnTo>
                  <a:lnTo>
                    <a:pt x="238" y="276"/>
                  </a:lnTo>
                  <a:lnTo>
                    <a:pt x="223" y="283"/>
                  </a:lnTo>
                  <a:lnTo>
                    <a:pt x="208" y="290"/>
                  </a:lnTo>
                  <a:lnTo>
                    <a:pt x="193" y="297"/>
                  </a:lnTo>
                  <a:lnTo>
                    <a:pt x="177" y="302"/>
                  </a:lnTo>
                  <a:lnTo>
                    <a:pt x="161" y="308"/>
                  </a:lnTo>
                  <a:lnTo>
                    <a:pt x="145" y="314"/>
                  </a:lnTo>
                  <a:lnTo>
                    <a:pt x="128" y="318"/>
                  </a:lnTo>
                  <a:lnTo>
                    <a:pt x="109" y="323"/>
                  </a:lnTo>
                  <a:lnTo>
                    <a:pt x="91" y="328"/>
                  </a:lnTo>
                  <a:lnTo>
                    <a:pt x="72" y="330"/>
                  </a:lnTo>
                  <a:lnTo>
                    <a:pt x="53" y="3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917" y="2045"/>
              <a:ext cx="124" cy="210"/>
            </a:xfrm>
            <a:custGeom>
              <a:avLst/>
              <a:gdLst>
                <a:gd name="T0" fmla="*/ 0 w 249"/>
                <a:gd name="T1" fmla="*/ 421 h 421"/>
                <a:gd name="T2" fmla="*/ 10 w 249"/>
                <a:gd name="T3" fmla="*/ 388 h 421"/>
                <a:gd name="T4" fmla="*/ 19 w 249"/>
                <a:gd name="T5" fmla="*/ 354 h 421"/>
                <a:gd name="T6" fmla="*/ 27 w 249"/>
                <a:gd name="T7" fmla="*/ 318 h 421"/>
                <a:gd name="T8" fmla="*/ 34 w 249"/>
                <a:gd name="T9" fmla="*/ 282 h 421"/>
                <a:gd name="T10" fmla="*/ 40 w 249"/>
                <a:gd name="T11" fmla="*/ 244 h 421"/>
                <a:gd name="T12" fmla="*/ 44 w 249"/>
                <a:gd name="T13" fmla="*/ 205 h 421"/>
                <a:gd name="T14" fmla="*/ 47 w 249"/>
                <a:gd name="T15" fmla="*/ 166 h 421"/>
                <a:gd name="T16" fmla="*/ 48 w 249"/>
                <a:gd name="T17" fmla="*/ 125 h 421"/>
                <a:gd name="T18" fmla="*/ 56 w 249"/>
                <a:gd name="T19" fmla="*/ 119 h 421"/>
                <a:gd name="T20" fmla="*/ 64 w 249"/>
                <a:gd name="T21" fmla="*/ 113 h 421"/>
                <a:gd name="T22" fmla="*/ 71 w 249"/>
                <a:gd name="T23" fmla="*/ 107 h 421"/>
                <a:gd name="T24" fmla="*/ 79 w 249"/>
                <a:gd name="T25" fmla="*/ 102 h 421"/>
                <a:gd name="T26" fmla="*/ 101 w 249"/>
                <a:gd name="T27" fmla="*/ 86 h 421"/>
                <a:gd name="T28" fmla="*/ 123 w 249"/>
                <a:gd name="T29" fmla="*/ 69 h 421"/>
                <a:gd name="T30" fmla="*/ 144 w 249"/>
                <a:gd name="T31" fmla="*/ 54 h 421"/>
                <a:gd name="T32" fmla="*/ 165 w 249"/>
                <a:gd name="T33" fmla="*/ 41 h 421"/>
                <a:gd name="T34" fmla="*/ 185 w 249"/>
                <a:gd name="T35" fmla="*/ 28 h 421"/>
                <a:gd name="T36" fmla="*/ 206 w 249"/>
                <a:gd name="T37" fmla="*/ 18 h 421"/>
                <a:gd name="T38" fmla="*/ 227 w 249"/>
                <a:gd name="T39" fmla="*/ 7 h 421"/>
                <a:gd name="T40" fmla="*/ 249 w 249"/>
                <a:gd name="T41" fmla="*/ 0 h 421"/>
                <a:gd name="T42" fmla="*/ 243 w 249"/>
                <a:gd name="T43" fmla="*/ 31 h 421"/>
                <a:gd name="T44" fmla="*/ 235 w 249"/>
                <a:gd name="T45" fmla="*/ 62 h 421"/>
                <a:gd name="T46" fmla="*/ 226 w 249"/>
                <a:gd name="T47" fmla="*/ 92 h 421"/>
                <a:gd name="T48" fmla="*/ 215 w 249"/>
                <a:gd name="T49" fmla="*/ 121 h 421"/>
                <a:gd name="T50" fmla="*/ 204 w 249"/>
                <a:gd name="T51" fmla="*/ 151 h 421"/>
                <a:gd name="T52" fmla="*/ 191 w 249"/>
                <a:gd name="T53" fmla="*/ 179 h 421"/>
                <a:gd name="T54" fmla="*/ 177 w 249"/>
                <a:gd name="T55" fmla="*/ 206 h 421"/>
                <a:gd name="T56" fmla="*/ 162 w 249"/>
                <a:gd name="T57" fmla="*/ 234 h 421"/>
                <a:gd name="T58" fmla="*/ 146 w 249"/>
                <a:gd name="T59" fmla="*/ 261 h 421"/>
                <a:gd name="T60" fmla="*/ 129 w 249"/>
                <a:gd name="T61" fmla="*/ 286 h 421"/>
                <a:gd name="T62" fmla="*/ 109 w 249"/>
                <a:gd name="T63" fmla="*/ 310 h 421"/>
                <a:gd name="T64" fmla="*/ 90 w 249"/>
                <a:gd name="T65" fmla="*/ 334 h 421"/>
                <a:gd name="T66" fmla="*/ 69 w 249"/>
                <a:gd name="T67" fmla="*/ 357 h 421"/>
                <a:gd name="T68" fmla="*/ 47 w 249"/>
                <a:gd name="T69" fmla="*/ 379 h 421"/>
                <a:gd name="T70" fmla="*/ 24 w 249"/>
                <a:gd name="T71" fmla="*/ 400 h 421"/>
                <a:gd name="T72" fmla="*/ 0 w 249"/>
                <a:gd name="T73" fmla="*/ 421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9" h="421">
                  <a:moveTo>
                    <a:pt x="0" y="421"/>
                  </a:moveTo>
                  <a:lnTo>
                    <a:pt x="10" y="388"/>
                  </a:lnTo>
                  <a:lnTo>
                    <a:pt x="19" y="354"/>
                  </a:lnTo>
                  <a:lnTo>
                    <a:pt x="27" y="318"/>
                  </a:lnTo>
                  <a:lnTo>
                    <a:pt x="34" y="282"/>
                  </a:lnTo>
                  <a:lnTo>
                    <a:pt x="40" y="244"/>
                  </a:lnTo>
                  <a:lnTo>
                    <a:pt x="44" y="205"/>
                  </a:lnTo>
                  <a:lnTo>
                    <a:pt x="47" y="166"/>
                  </a:lnTo>
                  <a:lnTo>
                    <a:pt x="48" y="125"/>
                  </a:lnTo>
                  <a:lnTo>
                    <a:pt x="56" y="119"/>
                  </a:lnTo>
                  <a:lnTo>
                    <a:pt x="64" y="113"/>
                  </a:lnTo>
                  <a:lnTo>
                    <a:pt x="71" y="107"/>
                  </a:lnTo>
                  <a:lnTo>
                    <a:pt x="79" y="102"/>
                  </a:lnTo>
                  <a:lnTo>
                    <a:pt x="101" y="86"/>
                  </a:lnTo>
                  <a:lnTo>
                    <a:pt x="123" y="69"/>
                  </a:lnTo>
                  <a:lnTo>
                    <a:pt x="144" y="54"/>
                  </a:lnTo>
                  <a:lnTo>
                    <a:pt x="165" y="41"/>
                  </a:lnTo>
                  <a:lnTo>
                    <a:pt x="185" y="28"/>
                  </a:lnTo>
                  <a:lnTo>
                    <a:pt x="206" y="18"/>
                  </a:lnTo>
                  <a:lnTo>
                    <a:pt x="227" y="7"/>
                  </a:lnTo>
                  <a:lnTo>
                    <a:pt x="249" y="0"/>
                  </a:lnTo>
                  <a:lnTo>
                    <a:pt x="243" y="31"/>
                  </a:lnTo>
                  <a:lnTo>
                    <a:pt x="235" y="62"/>
                  </a:lnTo>
                  <a:lnTo>
                    <a:pt x="226" y="92"/>
                  </a:lnTo>
                  <a:lnTo>
                    <a:pt x="215" y="121"/>
                  </a:lnTo>
                  <a:lnTo>
                    <a:pt x="204" y="151"/>
                  </a:lnTo>
                  <a:lnTo>
                    <a:pt x="191" y="179"/>
                  </a:lnTo>
                  <a:lnTo>
                    <a:pt x="177" y="206"/>
                  </a:lnTo>
                  <a:lnTo>
                    <a:pt x="162" y="234"/>
                  </a:lnTo>
                  <a:lnTo>
                    <a:pt x="146" y="261"/>
                  </a:lnTo>
                  <a:lnTo>
                    <a:pt x="129" y="286"/>
                  </a:lnTo>
                  <a:lnTo>
                    <a:pt x="109" y="310"/>
                  </a:lnTo>
                  <a:lnTo>
                    <a:pt x="90" y="334"/>
                  </a:lnTo>
                  <a:lnTo>
                    <a:pt x="69" y="357"/>
                  </a:lnTo>
                  <a:lnTo>
                    <a:pt x="47" y="379"/>
                  </a:lnTo>
                  <a:lnTo>
                    <a:pt x="24" y="400"/>
                  </a:lnTo>
                  <a:lnTo>
                    <a:pt x="0" y="4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2931" y="1942"/>
              <a:ext cx="115" cy="109"/>
            </a:xfrm>
            <a:custGeom>
              <a:avLst/>
              <a:gdLst>
                <a:gd name="T0" fmla="*/ 231 w 231"/>
                <a:gd name="T1" fmla="*/ 111 h 219"/>
                <a:gd name="T2" fmla="*/ 216 w 231"/>
                <a:gd name="T3" fmla="*/ 114 h 219"/>
                <a:gd name="T4" fmla="*/ 201 w 231"/>
                <a:gd name="T5" fmla="*/ 118 h 219"/>
                <a:gd name="T6" fmla="*/ 187 w 231"/>
                <a:gd name="T7" fmla="*/ 122 h 219"/>
                <a:gd name="T8" fmla="*/ 173 w 231"/>
                <a:gd name="T9" fmla="*/ 127 h 219"/>
                <a:gd name="T10" fmla="*/ 160 w 231"/>
                <a:gd name="T11" fmla="*/ 133 h 219"/>
                <a:gd name="T12" fmla="*/ 146 w 231"/>
                <a:gd name="T13" fmla="*/ 138 h 219"/>
                <a:gd name="T14" fmla="*/ 133 w 231"/>
                <a:gd name="T15" fmla="*/ 145 h 219"/>
                <a:gd name="T16" fmla="*/ 120 w 231"/>
                <a:gd name="T17" fmla="*/ 152 h 219"/>
                <a:gd name="T18" fmla="*/ 106 w 231"/>
                <a:gd name="T19" fmla="*/ 159 h 219"/>
                <a:gd name="T20" fmla="*/ 94 w 231"/>
                <a:gd name="T21" fmla="*/ 167 h 219"/>
                <a:gd name="T22" fmla="*/ 82 w 231"/>
                <a:gd name="T23" fmla="*/ 175 h 219"/>
                <a:gd name="T24" fmla="*/ 70 w 231"/>
                <a:gd name="T25" fmla="*/ 183 h 219"/>
                <a:gd name="T26" fmla="*/ 57 w 231"/>
                <a:gd name="T27" fmla="*/ 191 h 219"/>
                <a:gd name="T28" fmla="*/ 44 w 231"/>
                <a:gd name="T29" fmla="*/ 201 h 219"/>
                <a:gd name="T30" fmla="*/ 33 w 231"/>
                <a:gd name="T31" fmla="*/ 210 h 219"/>
                <a:gd name="T32" fmla="*/ 20 w 231"/>
                <a:gd name="T33" fmla="*/ 219 h 219"/>
                <a:gd name="T34" fmla="*/ 17 w 231"/>
                <a:gd name="T35" fmla="*/ 175 h 219"/>
                <a:gd name="T36" fmla="*/ 13 w 231"/>
                <a:gd name="T37" fmla="*/ 131 h 219"/>
                <a:gd name="T38" fmla="*/ 7 w 231"/>
                <a:gd name="T39" fmla="*/ 88 h 219"/>
                <a:gd name="T40" fmla="*/ 0 w 231"/>
                <a:gd name="T41" fmla="*/ 43 h 219"/>
                <a:gd name="T42" fmla="*/ 226 w 231"/>
                <a:gd name="T43" fmla="*/ 0 h 219"/>
                <a:gd name="T44" fmla="*/ 229 w 231"/>
                <a:gd name="T45" fmla="*/ 28 h 219"/>
                <a:gd name="T46" fmla="*/ 231 w 231"/>
                <a:gd name="T47" fmla="*/ 55 h 219"/>
                <a:gd name="T48" fmla="*/ 231 w 231"/>
                <a:gd name="T49" fmla="*/ 83 h 219"/>
                <a:gd name="T50" fmla="*/ 231 w 231"/>
                <a:gd name="T51" fmla="*/ 11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1" h="219">
                  <a:moveTo>
                    <a:pt x="231" y="111"/>
                  </a:moveTo>
                  <a:lnTo>
                    <a:pt x="216" y="114"/>
                  </a:lnTo>
                  <a:lnTo>
                    <a:pt x="201" y="118"/>
                  </a:lnTo>
                  <a:lnTo>
                    <a:pt x="187" y="122"/>
                  </a:lnTo>
                  <a:lnTo>
                    <a:pt x="173" y="127"/>
                  </a:lnTo>
                  <a:lnTo>
                    <a:pt x="160" y="133"/>
                  </a:lnTo>
                  <a:lnTo>
                    <a:pt x="146" y="138"/>
                  </a:lnTo>
                  <a:lnTo>
                    <a:pt x="133" y="145"/>
                  </a:lnTo>
                  <a:lnTo>
                    <a:pt x="120" y="152"/>
                  </a:lnTo>
                  <a:lnTo>
                    <a:pt x="106" y="159"/>
                  </a:lnTo>
                  <a:lnTo>
                    <a:pt x="94" y="167"/>
                  </a:lnTo>
                  <a:lnTo>
                    <a:pt x="82" y="175"/>
                  </a:lnTo>
                  <a:lnTo>
                    <a:pt x="70" y="183"/>
                  </a:lnTo>
                  <a:lnTo>
                    <a:pt x="57" y="191"/>
                  </a:lnTo>
                  <a:lnTo>
                    <a:pt x="44" y="201"/>
                  </a:lnTo>
                  <a:lnTo>
                    <a:pt x="33" y="210"/>
                  </a:lnTo>
                  <a:lnTo>
                    <a:pt x="20" y="219"/>
                  </a:lnTo>
                  <a:lnTo>
                    <a:pt x="17" y="175"/>
                  </a:lnTo>
                  <a:lnTo>
                    <a:pt x="13" y="131"/>
                  </a:lnTo>
                  <a:lnTo>
                    <a:pt x="7" y="88"/>
                  </a:lnTo>
                  <a:lnTo>
                    <a:pt x="0" y="43"/>
                  </a:lnTo>
                  <a:lnTo>
                    <a:pt x="226" y="0"/>
                  </a:lnTo>
                  <a:lnTo>
                    <a:pt x="229" y="28"/>
                  </a:lnTo>
                  <a:lnTo>
                    <a:pt x="231" y="55"/>
                  </a:lnTo>
                  <a:lnTo>
                    <a:pt x="231" y="83"/>
                  </a:lnTo>
                  <a:lnTo>
                    <a:pt x="231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2766" y="2146"/>
              <a:ext cx="116" cy="173"/>
            </a:xfrm>
            <a:custGeom>
              <a:avLst/>
              <a:gdLst>
                <a:gd name="T0" fmla="*/ 51 w 232"/>
                <a:gd name="T1" fmla="*/ 345 h 345"/>
                <a:gd name="T2" fmla="*/ 58 w 232"/>
                <a:gd name="T3" fmla="*/ 343 h 345"/>
                <a:gd name="T4" fmla="*/ 64 w 232"/>
                <a:gd name="T5" fmla="*/ 342 h 345"/>
                <a:gd name="T6" fmla="*/ 71 w 232"/>
                <a:gd name="T7" fmla="*/ 339 h 345"/>
                <a:gd name="T8" fmla="*/ 78 w 232"/>
                <a:gd name="T9" fmla="*/ 337 h 345"/>
                <a:gd name="T10" fmla="*/ 85 w 232"/>
                <a:gd name="T11" fmla="*/ 335 h 345"/>
                <a:gd name="T12" fmla="*/ 92 w 232"/>
                <a:gd name="T13" fmla="*/ 333 h 345"/>
                <a:gd name="T14" fmla="*/ 98 w 232"/>
                <a:gd name="T15" fmla="*/ 330 h 345"/>
                <a:gd name="T16" fmla="*/ 105 w 232"/>
                <a:gd name="T17" fmla="*/ 328 h 345"/>
                <a:gd name="T18" fmla="*/ 128 w 232"/>
                <a:gd name="T19" fmla="*/ 305 h 345"/>
                <a:gd name="T20" fmla="*/ 149 w 232"/>
                <a:gd name="T21" fmla="*/ 275 h 345"/>
                <a:gd name="T22" fmla="*/ 168 w 232"/>
                <a:gd name="T23" fmla="*/ 240 h 345"/>
                <a:gd name="T24" fmla="*/ 186 w 232"/>
                <a:gd name="T25" fmla="*/ 201 h 345"/>
                <a:gd name="T26" fmla="*/ 202 w 232"/>
                <a:gd name="T27" fmla="*/ 158 h 345"/>
                <a:gd name="T28" fmla="*/ 214 w 232"/>
                <a:gd name="T29" fmla="*/ 109 h 345"/>
                <a:gd name="T30" fmla="*/ 225 w 232"/>
                <a:gd name="T31" fmla="*/ 56 h 345"/>
                <a:gd name="T32" fmla="*/ 232 w 232"/>
                <a:gd name="T33" fmla="*/ 0 h 345"/>
                <a:gd name="T34" fmla="*/ 220 w 232"/>
                <a:gd name="T35" fmla="*/ 7 h 345"/>
                <a:gd name="T36" fmla="*/ 207 w 232"/>
                <a:gd name="T37" fmla="*/ 12 h 345"/>
                <a:gd name="T38" fmla="*/ 195 w 232"/>
                <a:gd name="T39" fmla="*/ 19 h 345"/>
                <a:gd name="T40" fmla="*/ 182 w 232"/>
                <a:gd name="T41" fmla="*/ 25 h 345"/>
                <a:gd name="T42" fmla="*/ 168 w 232"/>
                <a:gd name="T43" fmla="*/ 31 h 345"/>
                <a:gd name="T44" fmla="*/ 156 w 232"/>
                <a:gd name="T45" fmla="*/ 37 h 345"/>
                <a:gd name="T46" fmla="*/ 142 w 232"/>
                <a:gd name="T47" fmla="*/ 42 h 345"/>
                <a:gd name="T48" fmla="*/ 127 w 232"/>
                <a:gd name="T49" fmla="*/ 47 h 345"/>
                <a:gd name="T50" fmla="*/ 113 w 232"/>
                <a:gd name="T51" fmla="*/ 53 h 345"/>
                <a:gd name="T52" fmla="*/ 98 w 232"/>
                <a:gd name="T53" fmla="*/ 57 h 345"/>
                <a:gd name="T54" fmla="*/ 82 w 232"/>
                <a:gd name="T55" fmla="*/ 61 h 345"/>
                <a:gd name="T56" fmla="*/ 67 w 232"/>
                <a:gd name="T57" fmla="*/ 65 h 345"/>
                <a:gd name="T58" fmla="*/ 51 w 232"/>
                <a:gd name="T59" fmla="*/ 69 h 345"/>
                <a:gd name="T60" fmla="*/ 35 w 232"/>
                <a:gd name="T61" fmla="*/ 72 h 345"/>
                <a:gd name="T62" fmla="*/ 17 w 232"/>
                <a:gd name="T63" fmla="*/ 75 h 345"/>
                <a:gd name="T64" fmla="*/ 0 w 232"/>
                <a:gd name="T65" fmla="*/ 77 h 345"/>
                <a:gd name="T66" fmla="*/ 51 w 232"/>
                <a:gd name="T67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" h="345">
                  <a:moveTo>
                    <a:pt x="51" y="345"/>
                  </a:moveTo>
                  <a:lnTo>
                    <a:pt x="58" y="343"/>
                  </a:lnTo>
                  <a:lnTo>
                    <a:pt x="64" y="342"/>
                  </a:lnTo>
                  <a:lnTo>
                    <a:pt x="71" y="339"/>
                  </a:lnTo>
                  <a:lnTo>
                    <a:pt x="78" y="337"/>
                  </a:lnTo>
                  <a:lnTo>
                    <a:pt x="85" y="335"/>
                  </a:lnTo>
                  <a:lnTo>
                    <a:pt x="92" y="333"/>
                  </a:lnTo>
                  <a:lnTo>
                    <a:pt x="98" y="330"/>
                  </a:lnTo>
                  <a:lnTo>
                    <a:pt x="105" y="328"/>
                  </a:lnTo>
                  <a:lnTo>
                    <a:pt x="128" y="305"/>
                  </a:lnTo>
                  <a:lnTo>
                    <a:pt x="149" y="275"/>
                  </a:lnTo>
                  <a:lnTo>
                    <a:pt x="168" y="240"/>
                  </a:lnTo>
                  <a:lnTo>
                    <a:pt x="186" y="201"/>
                  </a:lnTo>
                  <a:lnTo>
                    <a:pt x="202" y="158"/>
                  </a:lnTo>
                  <a:lnTo>
                    <a:pt x="214" y="109"/>
                  </a:lnTo>
                  <a:lnTo>
                    <a:pt x="225" y="56"/>
                  </a:lnTo>
                  <a:lnTo>
                    <a:pt x="232" y="0"/>
                  </a:lnTo>
                  <a:lnTo>
                    <a:pt x="220" y="7"/>
                  </a:lnTo>
                  <a:lnTo>
                    <a:pt x="207" y="12"/>
                  </a:lnTo>
                  <a:lnTo>
                    <a:pt x="195" y="19"/>
                  </a:lnTo>
                  <a:lnTo>
                    <a:pt x="182" y="25"/>
                  </a:lnTo>
                  <a:lnTo>
                    <a:pt x="168" y="31"/>
                  </a:lnTo>
                  <a:lnTo>
                    <a:pt x="156" y="37"/>
                  </a:lnTo>
                  <a:lnTo>
                    <a:pt x="142" y="42"/>
                  </a:lnTo>
                  <a:lnTo>
                    <a:pt x="127" y="47"/>
                  </a:lnTo>
                  <a:lnTo>
                    <a:pt x="113" y="53"/>
                  </a:lnTo>
                  <a:lnTo>
                    <a:pt x="98" y="57"/>
                  </a:lnTo>
                  <a:lnTo>
                    <a:pt x="82" y="61"/>
                  </a:lnTo>
                  <a:lnTo>
                    <a:pt x="67" y="65"/>
                  </a:lnTo>
                  <a:lnTo>
                    <a:pt x="51" y="69"/>
                  </a:lnTo>
                  <a:lnTo>
                    <a:pt x="35" y="72"/>
                  </a:lnTo>
                  <a:lnTo>
                    <a:pt x="17" y="75"/>
                  </a:lnTo>
                  <a:lnTo>
                    <a:pt x="0" y="77"/>
                  </a:lnTo>
                  <a:lnTo>
                    <a:pt x="51" y="34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2732" y="1974"/>
              <a:ext cx="153" cy="167"/>
            </a:xfrm>
            <a:custGeom>
              <a:avLst/>
              <a:gdLst>
                <a:gd name="T0" fmla="*/ 0 w 306"/>
                <a:gd name="T1" fmla="*/ 54 h 333"/>
                <a:gd name="T2" fmla="*/ 53 w 306"/>
                <a:gd name="T3" fmla="*/ 333 h 333"/>
                <a:gd name="T4" fmla="*/ 72 w 306"/>
                <a:gd name="T5" fmla="*/ 330 h 333"/>
                <a:gd name="T6" fmla="*/ 91 w 306"/>
                <a:gd name="T7" fmla="*/ 328 h 333"/>
                <a:gd name="T8" fmla="*/ 109 w 306"/>
                <a:gd name="T9" fmla="*/ 323 h 333"/>
                <a:gd name="T10" fmla="*/ 128 w 306"/>
                <a:gd name="T11" fmla="*/ 318 h 333"/>
                <a:gd name="T12" fmla="*/ 145 w 306"/>
                <a:gd name="T13" fmla="*/ 314 h 333"/>
                <a:gd name="T14" fmla="*/ 161 w 306"/>
                <a:gd name="T15" fmla="*/ 308 h 333"/>
                <a:gd name="T16" fmla="*/ 177 w 306"/>
                <a:gd name="T17" fmla="*/ 302 h 333"/>
                <a:gd name="T18" fmla="*/ 193 w 306"/>
                <a:gd name="T19" fmla="*/ 297 h 333"/>
                <a:gd name="T20" fmla="*/ 208 w 306"/>
                <a:gd name="T21" fmla="*/ 290 h 333"/>
                <a:gd name="T22" fmla="*/ 223 w 306"/>
                <a:gd name="T23" fmla="*/ 283 h 333"/>
                <a:gd name="T24" fmla="*/ 238 w 306"/>
                <a:gd name="T25" fmla="*/ 276 h 333"/>
                <a:gd name="T26" fmla="*/ 252 w 306"/>
                <a:gd name="T27" fmla="*/ 268 h 333"/>
                <a:gd name="T28" fmla="*/ 266 w 306"/>
                <a:gd name="T29" fmla="*/ 260 h 333"/>
                <a:gd name="T30" fmla="*/ 280 w 306"/>
                <a:gd name="T31" fmla="*/ 252 h 333"/>
                <a:gd name="T32" fmla="*/ 294 w 306"/>
                <a:gd name="T33" fmla="*/ 244 h 333"/>
                <a:gd name="T34" fmla="*/ 306 w 306"/>
                <a:gd name="T35" fmla="*/ 236 h 333"/>
                <a:gd name="T36" fmla="*/ 305 w 306"/>
                <a:gd name="T37" fmla="*/ 179 h 333"/>
                <a:gd name="T38" fmla="*/ 302 w 306"/>
                <a:gd name="T39" fmla="*/ 122 h 333"/>
                <a:gd name="T40" fmla="*/ 296 w 306"/>
                <a:gd name="T41" fmla="*/ 62 h 333"/>
                <a:gd name="T42" fmla="*/ 287 w 306"/>
                <a:gd name="T43" fmla="*/ 0 h 333"/>
                <a:gd name="T44" fmla="*/ 0 w 306"/>
                <a:gd name="T45" fmla="*/ 5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6" h="333">
                  <a:moveTo>
                    <a:pt x="0" y="54"/>
                  </a:moveTo>
                  <a:lnTo>
                    <a:pt x="53" y="333"/>
                  </a:lnTo>
                  <a:lnTo>
                    <a:pt x="72" y="330"/>
                  </a:lnTo>
                  <a:lnTo>
                    <a:pt x="91" y="328"/>
                  </a:lnTo>
                  <a:lnTo>
                    <a:pt x="109" y="323"/>
                  </a:lnTo>
                  <a:lnTo>
                    <a:pt x="128" y="318"/>
                  </a:lnTo>
                  <a:lnTo>
                    <a:pt x="145" y="314"/>
                  </a:lnTo>
                  <a:lnTo>
                    <a:pt x="161" y="308"/>
                  </a:lnTo>
                  <a:lnTo>
                    <a:pt x="177" y="302"/>
                  </a:lnTo>
                  <a:lnTo>
                    <a:pt x="193" y="297"/>
                  </a:lnTo>
                  <a:lnTo>
                    <a:pt x="208" y="290"/>
                  </a:lnTo>
                  <a:lnTo>
                    <a:pt x="223" y="283"/>
                  </a:lnTo>
                  <a:lnTo>
                    <a:pt x="238" y="276"/>
                  </a:lnTo>
                  <a:lnTo>
                    <a:pt x="252" y="268"/>
                  </a:lnTo>
                  <a:lnTo>
                    <a:pt x="266" y="260"/>
                  </a:lnTo>
                  <a:lnTo>
                    <a:pt x="280" y="252"/>
                  </a:lnTo>
                  <a:lnTo>
                    <a:pt x="294" y="244"/>
                  </a:lnTo>
                  <a:lnTo>
                    <a:pt x="306" y="236"/>
                  </a:lnTo>
                  <a:lnTo>
                    <a:pt x="305" y="179"/>
                  </a:lnTo>
                  <a:lnTo>
                    <a:pt x="302" y="122"/>
                  </a:lnTo>
                  <a:lnTo>
                    <a:pt x="296" y="62"/>
                  </a:lnTo>
                  <a:lnTo>
                    <a:pt x="287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2582" y="2157"/>
              <a:ext cx="154" cy="173"/>
            </a:xfrm>
            <a:custGeom>
              <a:avLst/>
              <a:gdLst>
                <a:gd name="T0" fmla="*/ 151 w 309"/>
                <a:gd name="T1" fmla="*/ 53 h 344"/>
                <a:gd name="T2" fmla="*/ 129 w 309"/>
                <a:gd name="T3" fmla="*/ 49 h 344"/>
                <a:gd name="T4" fmla="*/ 108 w 309"/>
                <a:gd name="T5" fmla="*/ 46 h 344"/>
                <a:gd name="T6" fmla="*/ 89 w 309"/>
                <a:gd name="T7" fmla="*/ 40 h 344"/>
                <a:gd name="T8" fmla="*/ 69 w 309"/>
                <a:gd name="T9" fmla="*/ 33 h 344"/>
                <a:gd name="T10" fmla="*/ 51 w 309"/>
                <a:gd name="T11" fmla="*/ 26 h 344"/>
                <a:gd name="T12" fmla="*/ 33 w 309"/>
                <a:gd name="T13" fmla="*/ 18 h 344"/>
                <a:gd name="T14" fmla="*/ 16 w 309"/>
                <a:gd name="T15" fmla="*/ 9 h 344"/>
                <a:gd name="T16" fmla="*/ 0 w 309"/>
                <a:gd name="T17" fmla="*/ 0 h 344"/>
                <a:gd name="T18" fmla="*/ 12 w 309"/>
                <a:gd name="T19" fmla="*/ 26 h 344"/>
                <a:gd name="T20" fmla="*/ 23 w 309"/>
                <a:gd name="T21" fmla="*/ 52 h 344"/>
                <a:gd name="T22" fmla="*/ 36 w 309"/>
                <a:gd name="T23" fmla="*/ 77 h 344"/>
                <a:gd name="T24" fmla="*/ 48 w 309"/>
                <a:gd name="T25" fmla="*/ 101 h 344"/>
                <a:gd name="T26" fmla="*/ 61 w 309"/>
                <a:gd name="T27" fmla="*/ 124 h 344"/>
                <a:gd name="T28" fmla="*/ 75 w 309"/>
                <a:gd name="T29" fmla="*/ 147 h 344"/>
                <a:gd name="T30" fmla="*/ 89 w 309"/>
                <a:gd name="T31" fmla="*/ 169 h 344"/>
                <a:gd name="T32" fmla="*/ 103 w 309"/>
                <a:gd name="T33" fmla="*/ 190 h 344"/>
                <a:gd name="T34" fmla="*/ 116 w 309"/>
                <a:gd name="T35" fmla="*/ 209 h 344"/>
                <a:gd name="T36" fmla="*/ 131 w 309"/>
                <a:gd name="T37" fmla="*/ 228 h 344"/>
                <a:gd name="T38" fmla="*/ 145 w 309"/>
                <a:gd name="T39" fmla="*/ 246 h 344"/>
                <a:gd name="T40" fmla="*/ 160 w 309"/>
                <a:gd name="T41" fmla="*/ 262 h 344"/>
                <a:gd name="T42" fmla="*/ 176 w 309"/>
                <a:gd name="T43" fmla="*/ 277 h 344"/>
                <a:gd name="T44" fmla="*/ 191 w 309"/>
                <a:gd name="T45" fmla="*/ 292 h 344"/>
                <a:gd name="T46" fmla="*/ 206 w 309"/>
                <a:gd name="T47" fmla="*/ 305 h 344"/>
                <a:gd name="T48" fmla="*/ 223 w 309"/>
                <a:gd name="T49" fmla="*/ 316 h 344"/>
                <a:gd name="T50" fmla="*/ 234 w 309"/>
                <a:gd name="T51" fmla="*/ 323 h 344"/>
                <a:gd name="T52" fmla="*/ 244 w 309"/>
                <a:gd name="T53" fmla="*/ 329 h 344"/>
                <a:gd name="T54" fmla="*/ 256 w 309"/>
                <a:gd name="T55" fmla="*/ 335 h 344"/>
                <a:gd name="T56" fmla="*/ 266 w 309"/>
                <a:gd name="T57" fmla="*/ 338 h 344"/>
                <a:gd name="T58" fmla="*/ 277 w 309"/>
                <a:gd name="T59" fmla="*/ 342 h 344"/>
                <a:gd name="T60" fmla="*/ 287 w 309"/>
                <a:gd name="T61" fmla="*/ 343 h 344"/>
                <a:gd name="T62" fmla="*/ 299 w 309"/>
                <a:gd name="T63" fmla="*/ 344 h 344"/>
                <a:gd name="T64" fmla="*/ 309 w 309"/>
                <a:gd name="T65" fmla="*/ 343 h 344"/>
                <a:gd name="T66" fmla="*/ 256 w 309"/>
                <a:gd name="T67" fmla="*/ 60 h 344"/>
                <a:gd name="T68" fmla="*/ 243 w 309"/>
                <a:gd name="T69" fmla="*/ 60 h 344"/>
                <a:gd name="T70" fmla="*/ 231 w 309"/>
                <a:gd name="T71" fmla="*/ 60 h 344"/>
                <a:gd name="T72" fmla="*/ 218 w 309"/>
                <a:gd name="T73" fmla="*/ 59 h 344"/>
                <a:gd name="T74" fmla="*/ 205 w 309"/>
                <a:gd name="T75" fmla="*/ 57 h 344"/>
                <a:gd name="T76" fmla="*/ 191 w 309"/>
                <a:gd name="T77" fmla="*/ 57 h 344"/>
                <a:gd name="T78" fmla="*/ 179 w 309"/>
                <a:gd name="T79" fmla="*/ 56 h 344"/>
                <a:gd name="T80" fmla="*/ 165 w 309"/>
                <a:gd name="T81" fmla="*/ 54 h 344"/>
                <a:gd name="T82" fmla="*/ 151 w 309"/>
                <a:gd name="T83" fmla="*/ 53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9" h="344">
                  <a:moveTo>
                    <a:pt x="151" y="53"/>
                  </a:moveTo>
                  <a:lnTo>
                    <a:pt x="129" y="49"/>
                  </a:lnTo>
                  <a:lnTo>
                    <a:pt x="108" y="46"/>
                  </a:lnTo>
                  <a:lnTo>
                    <a:pt x="89" y="40"/>
                  </a:lnTo>
                  <a:lnTo>
                    <a:pt x="69" y="33"/>
                  </a:lnTo>
                  <a:lnTo>
                    <a:pt x="51" y="26"/>
                  </a:lnTo>
                  <a:lnTo>
                    <a:pt x="33" y="18"/>
                  </a:lnTo>
                  <a:lnTo>
                    <a:pt x="16" y="9"/>
                  </a:lnTo>
                  <a:lnTo>
                    <a:pt x="0" y="0"/>
                  </a:lnTo>
                  <a:lnTo>
                    <a:pt x="12" y="26"/>
                  </a:lnTo>
                  <a:lnTo>
                    <a:pt x="23" y="52"/>
                  </a:lnTo>
                  <a:lnTo>
                    <a:pt x="36" y="77"/>
                  </a:lnTo>
                  <a:lnTo>
                    <a:pt x="48" y="101"/>
                  </a:lnTo>
                  <a:lnTo>
                    <a:pt x="61" y="124"/>
                  </a:lnTo>
                  <a:lnTo>
                    <a:pt x="75" y="147"/>
                  </a:lnTo>
                  <a:lnTo>
                    <a:pt x="89" y="169"/>
                  </a:lnTo>
                  <a:lnTo>
                    <a:pt x="103" y="190"/>
                  </a:lnTo>
                  <a:lnTo>
                    <a:pt x="116" y="209"/>
                  </a:lnTo>
                  <a:lnTo>
                    <a:pt x="131" y="228"/>
                  </a:lnTo>
                  <a:lnTo>
                    <a:pt x="145" y="246"/>
                  </a:lnTo>
                  <a:lnTo>
                    <a:pt x="160" y="262"/>
                  </a:lnTo>
                  <a:lnTo>
                    <a:pt x="176" y="277"/>
                  </a:lnTo>
                  <a:lnTo>
                    <a:pt x="191" y="292"/>
                  </a:lnTo>
                  <a:lnTo>
                    <a:pt x="206" y="305"/>
                  </a:lnTo>
                  <a:lnTo>
                    <a:pt x="223" y="316"/>
                  </a:lnTo>
                  <a:lnTo>
                    <a:pt x="234" y="323"/>
                  </a:lnTo>
                  <a:lnTo>
                    <a:pt x="244" y="329"/>
                  </a:lnTo>
                  <a:lnTo>
                    <a:pt x="256" y="335"/>
                  </a:lnTo>
                  <a:lnTo>
                    <a:pt x="266" y="338"/>
                  </a:lnTo>
                  <a:lnTo>
                    <a:pt x="277" y="342"/>
                  </a:lnTo>
                  <a:lnTo>
                    <a:pt x="287" y="343"/>
                  </a:lnTo>
                  <a:lnTo>
                    <a:pt x="299" y="344"/>
                  </a:lnTo>
                  <a:lnTo>
                    <a:pt x="309" y="343"/>
                  </a:lnTo>
                  <a:lnTo>
                    <a:pt x="256" y="60"/>
                  </a:lnTo>
                  <a:lnTo>
                    <a:pt x="243" y="60"/>
                  </a:lnTo>
                  <a:lnTo>
                    <a:pt x="231" y="60"/>
                  </a:lnTo>
                  <a:lnTo>
                    <a:pt x="218" y="59"/>
                  </a:lnTo>
                  <a:lnTo>
                    <a:pt x="205" y="57"/>
                  </a:lnTo>
                  <a:lnTo>
                    <a:pt x="191" y="57"/>
                  </a:lnTo>
                  <a:lnTo>
                    <a:pt x="179" y="56"/>
                  </a:lnTo>
                  <a:lnTo>
                    <a:pt x="165" y="54"/>
                  </a:lnTo>
                  <a:lnTo>
                    <a:pt x="151" y="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2546" y="2011"/>
              <a:ext cx="155" cy="131"/>
            </a:xfrm>
            <a:custGeom>
              <a:avLst/>
              <a:gdLst>
                <a:gd name="T0" fmla="*/ 262 w 312"/>
                <a:gd name="T1" fmla="*/ 0 h 263"/>
                <a:gd name="T2" fmla="*/ 82 w 312"/>
                <a:gd name="T3" fmla="*/ 35 h 263"/>
                <a:gd name="T4" fmla="*/ 0 w 312"/>
                <a:gd name="T5" fmla="*/ 50 h 263"/>
                <a:gd name="T6" fmla="*/ 0 w 312"/>
                <a:gd name="T7" fmla="*/ 50 h 263"/>
                <a:gd name="T8" fmla="*/ 0 w 312"/>
                <a:gd name="T9" fmla="*/ 50 h 263"/>
                <a:gd name="T10" fmla="*/ 0 w 312"/>
                <a:gd name="T11" fmla="*/ 51 h 263"/>
                <a:gd name="T12" fmla="*/ 0 w 312"/>
                <a:gd name="T13" fmla="*/ 51 h 263"/>
                <a:gd name="T14" fmla="*/ 6 w 312"/>
                <a:gd name="T15" fmla="*/ 65 h 263"/>
                <a:gd name="T16" fmla="*/ 12 w 312"/>
                <a:gd name="T17" fmla="*/ 79 h 263"/>
                <a:gd name="T18" fmla="*/ 18 w 312"/>
                <a:gd name="T19" fmla="*/ 91 h 263"/>
                <a:gd name="T20" fmla="*/ 25 w 312"/>
                <a:gd name="T21" fmla="*/ 105 h 263"/>
                <a:gd name="T22" fmla="*/ 32 w 312"/>
                <a:gd name="T23" fmla="*/ 118 h 263"/>
                <a:gd name="T24" fmla="*/ 40 w 312"/>
                <a:gd name="T25" fmla="*/ 130 h 263"/>
                <a:gd name="T26" fmla="*/ 48 w 312"/>
                <a:gd name="T27" fmla="*/ 143 h 263"/>
                <a:gd name="T28" fmla="*/ 57 w 312"/>
                <a:gd name="T29" fmla="*/ 155 h 263"/>
                <a:gd name="T30" fmla="*/ 73 w 312"/>
                <a:gd name="T31" fmla="*/ 174 h 263"/>
                <a:gd name="T32" fmla="*/ 90 w 312"/>
                <a:gd name="T33" fmla="*/ 192 h 263"/>
                <a:gd name="T34" fmla="*/ 110 w 312"/>
                <a:gd name="T35" fmla="*/ 208 h 263"/>
                <a:gd name="T36" fmla="*/ 131 w 312"/>
                <a:gd name="T37" fmla="*/ 221 h 263"/>
                <a:gd name="T38" fmla="*/ 154 w 312"/>
                <a:gd name="T39" fmla="*/ 234 h 263"/>
                <a:gd name="T40" fmla="*/ 179 w 312"/>
                <a:gd name="T41" fmla="*/ 244 h 263"/>
                <a:gd name="T42" fmla="*/ 207 w 312"/>
                <a:gd name="T43" fmla="*/ 251 h 263"/>
                <a:gd name="T44" fmla="*/ 236 w 312"/>
                <a:gd name="T45" fmla="*/ 257 h 263"/>
                <a:gd name="T46" fmla="*/ 246 w 312"/>
                <a:gd name="T47" fmla="*/ 258 h 263"/>
                <a:gd name="T48" fmla="*/ 255 w 312"/>
                <a:gd name="T49" fmla="*/ 259 h 263"/>
                <a:gd name="T50" fmla="*/ 264 w 312"/>
                <a:gd name="T51" fmla="*/ 261 h 263"/>
                <a:gd name="T52" fmla="*/ 275 w 312"/>
                <a:gd name="T53" fmla="*/ 261 h 263"/>
                <a:gd name="T54" fmla="*/ 284 w 312"/>
                <a:gd name="T55" fmla="*/ 262 h 263"/>
                <a:gd name="T56" fmla="*/ 293 w 312"/>
                <a:gd name="T57" fmla="*/ 262 h 263"/>
                <a:gd name="T58" fmla="*/ 302 w 312"/>
                <a:gd name="T59" fmla="*/ 263 h 263"/>
                <a:gd name="T60" fmla="*/ 312 w 312"/>
                <a:gd name="T61" fmla="*/ 263 h 263"/>
                <a:gd name="T62" fmla="*/ 262 w 312"/>
                <a:gd name="T6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12" h="263">
                  <a:moveTo>
                    <a:pt x="262" y="0"/>
                  </a:moveTo>
                  <a:lnTo>
                    <a:pt x="82" y="35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6" y="65"/>
                  </a:lnTo>
                  <a:lnTo>
                    <a:pt x="12" y="79"/>
                  </a:lnTo>
                  <a:lnTo>
                    <a:pt x="18" y="91"/>
                  </a:lnTo>
                  <a:lnTo>
                    <a:pt x="25" y="105"/>
                  </a:lnTo>
                  <a:lnTo>
                    <a:pt x="32" y="118"/>
                  </a:lnTo>
                  <a:lnTo>
                    <a:pt x="40" y="130"/>
                  </a:lnTo>
                  <a:lnTo>
                    <a:pt x="48" y="143"/>
                  </a:lnTo>
                  <a:lnTo>
                    <a:pt x="57" y="155"/>
                  </a:lnTo>
                  <a:lnTo>
                    <a:pt x="73" y="174"/>
                  </a:lnTo>
                  <a:lnTo>
                    <a:pt x="90" y="192"/>
                  </a:lnTo>
                  <a:lnTo>
                    <a:pt x="110" y="208"/>
                  </a:lnTo>
                  <a:lnTo>
                    <a:pt x="131" y="221"/>
                  </a:lnTo>
                  <a:lnTo>
                    <a:pt x="154" y="234"/>
                  </a:lnTo>
                  <a:lnTo>
                    <a:pt x="179" y="244"/>
                  </a:lnTo>
                  <a:lnTo>
                    <a:pt x="207" y="251"/>
                  </a:lnTo>
                  <a:lnTo>
                    <a:pt x="236" y="257"/>
                  </a:lnTo>
                  <a:lnTo>
                    <a:pt x="246" y="258"/>
                  </a:lnTo>
                  <a:lnTo>
                    <a:pt x="255" y="259"/>
                  </a:lnTo>
                  <a:lnTo>
                    <a:pt x="264" y="261"/>
                  </a:lnTo>
                  <a:lnTo>
                    <a:pt x="275" y="261"/>
                  </a:lnTo>
                  <a:lnTo>
                    <a:pt x="284" y="262"/>
                  </a:lnTo>
                  <a:lnTo>
                    <a:pt x="293" y="262"/>
                  </a:lnTo>
                  <a:lnTo>
                    <a:pt x="302" y="263"/>
                  </a:lnTo>
                  <a:lnTo>
                    <a:pt x="312" y="263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2931" y="1942"/>
              <a:ext cx="115" cy="109"/>
            </a:xfrm>
            <a:custGeom>
              <a:avLst/>
              <a:gdLst>
                <a:gd name="T0" fmla="*/ 0 w 231"/>
                <a:gd name="T1" fmla="*/ 43 h 219"/>
                <a:gd name="T2" fmla="*/ 7 w 231"/>
                <a:gd name="T3" fmla="*/ 88 h 219"/>
                <a:gd name="T4" fmla="*/ 13 w 231"/>
                <a:gd name="T5" fmla="*/ 131 h 219"/>
                <a:gd name="T6" fmla="*/ 17 w 231"/>
                <a:gd name="T7" fmla="*/ 175 h 219"/>
                <a:gd name="T8" fmla="*/ 20 w 231"/>
                <a:gd name="T9" fmla="*/ 219 h 219"/>
                <a:gd name="T10" fmla="*/ 33 w 231"/>
                <a:gd name="T11" fmla="*/ 210 h 219"/>
                <a:gd name="T12" fmla="*/ 44 w 231"/>
                <a:gd name="T13" fmla="*/ 201 h 219"/>
                <a:gd name="T14" fmla="*/ 57 w 231"/>
                <a:gd name="T15" fmla="*/ 191 h 219"/>
                <a:gd name="T16" fmla="*/ 70 w 231"/>
                <a:gd name="T17" fmla="*/ 183 h 219"/>
                <a:gd name="T18" fmla="*/ 82 w 231"/>
                <a:gd name="T19" fmla="*/ 175 h 219"/>
                <a:gd name="T20" fmla="*/ 94 w 231"/>
                <a:gd name="T21" fmla="*/ 167 h 219"/>
                <a:gd name="T22" fmla="*/ 106 w 231"/>
                <a:gd name="T23" fmla="*/ 159 h 219"/>
                <a:gd name="T24" fmla="*/ 120 w 231"/>
                <a:gd name="T25" fmla="*/ 152 h 219"/>
                <a:gd name="T26" fmla="*/ 133 w 231"/>
                <a:gd name="T27" fmla="*/ 145 h 219"/>
                <a:gd name="T28" fmla="*/ 146 w 231"/>
                <a:gd name="T29" fmla="*/ 138 h 219"/>
                <a:gd name="T30" fmla="*/ 160 w 231"/>
                <a:gd name="T31" fmla="*/ 133 h 219"/>
                <a:gd name="T32" fmla="*/ 173 w 231"/>
                <a:gd name="T33" fmla="*/ 127 h 219"/>
                <a:gd name="T34" fmla="*/ 187 w 231"/>
                <a:gd name="T35" fmla="*/ 122 h 219"/>
                <a:gd name="T36" fmla="*/ 201 w 231"/>
                <a:gd name="T37" fmla="*/ 118 h 219"/>
                <a:gd name="T38" fmla="*/ 216 w 231"/>
                <a:gd name="T39" fmla="*/ 114 h 219"/>
                <a:gd name="T40" fmla="*/ 231 w 231"/>
                <a:gd name="T41" fmla="*/ 111 h 219"/>
                <a:gd name="T42" fmla="*/ 231 w 231"/>
                <a:gd name="T43" fmla="*/ 83 h 219"/>
                <a:gd name="T44" fmla="*/ 231 w 231"/>
                <a:gd name="T45" fmla="*/ 55 h 219"/>
                <a:gd name="T46" fmla="*/ 229 w 231"/>
                <a:gd name="T47" fmla="*/ 28 h 219"/>
                <a:gd name="T48" fmla="*/ 226 w 231"/>
                <a:gd name="T49" fmla="*/ 0 h 219"/>
                <a:gd name="T50" fmla="*/ 0 w 231"/>
                <a:gd name="T51" fmla="*/ 4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1" h="219">
                  <a:moveTo>
                    <a:pt x="0" y="43"/>
                  </a:moveTo>
                  <a:lnTo>
                    <a:pt x="7" y="88"/>
                  </a:lnTo>
                  <a:lnTo>
                    <a:pt x="13" y="131"/>
                  </a:lnTo>
                  <a:lnTo>
                    <a:pt x="17" y="175"/>
                  </a:lnTo>
                  <a:lnTo>
                    <a:pt x="20" y="219"/>
                  </a:lnTo>
                  <a:lnTo>
                    <a:pt x="33" y="210"/>
                  </a:lnTo>
                  <a:lnTo>
                    <a:pt x="44" y="201"/>
                  </a:lnTo>
                  <a:lnTo>
                    <a:pt x="57" y="191"/>
                  </a:lnTo>
                  <a:lnTo>
                    <a:pt x="70" y="183"/>
                  </a:lnTo>
                  <a:lnTo>
                    <a:pt x="82" y="175"/>
                  </a:lnTo>
                  <a:lnTo>
                    <a:pt x="94" y="167"/>
                  </a:lnTo>
                  <a:lnTo>
                    <a:pt x="106" y="159"/>
                  </a:lnTo>
                  <a:lnTo>
                    <a:pt x="120" y="152"/>
                  </a:lnTo>
                  <a:lnTo>
                    <a:pt x="133" y="145"/>
                  </a:lnTo>
                  <a:lnTo>
                    <a:pt x="146" y="138"/>
                  </a:lnTo>
                  <a:lnTo>
                    <a:pt x="160" y="133"/>
                  </a:lnTo>
                  <a:lnTo>
                    <a:pt x="173" y="127"/>
                  </a:lnTo>
                  <a:lnTo>
                    <a:pt x="187" y="122"/>
                  </a:lnTo>
                  <a:lnTo>
                    <a:pt x="201" y="118"/>
                  </a:lnTo>
                  <a:lnTo>
                    <a:pt x="216" y="114"/>
                  </a:lnTo>
                  <a:lnTo>
                    <a:pt x="231" y="111"/>
                  </a:lnTo>
                  <a:lnTo>
                    <a:pt x="231" y="83"/>
                  </a:lnTo>
                  <a:lnTo>
                    <a:pt x="231" y="55"/>
                  </a:lnTo>
                  <a:lnTo>
                    <a:pt x="229" y="28"/>
                  </a:lnTo>
                  <a:lnTo>
                    <a:pt x="226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2917" y="2045"/>
              <a:ext cx="124" cy="210"/>
            </a:xfrm>
            <a:custGeom>
              <a:avLst/>
              <a:gdLst>
                <a:gd name="T0" fmla="*/ 48 w 249"/>
                <a:gd name="T1" fmla="*/ 125 h 421"/>
                <a:gd name="T2" fmla="*/ 47 w 249"/>
                <a:gd name="T3" fmla="*/ 166 h 421"/>
                <a:gd name="T4" fmla="*/ 44 w 249"/>
                <a:gd name="T5" fmla="*/ 205 h 421"/>
                <a:gd name="T6" fmla="*/ 40 w 249"/>
                <a:gd name="T7" fmla="*/ 244 h 421"/>
                <a:gd name="T8" fmla="*/ 34 w 249"/>
                <a:gd name="T9" fmla="*/ 282 h 421"/>
                <a:gd name="T10" fmla="*/ 27 w 249"/>
                <a:gd name="T11" fmla="*/ 318 h 421"/>
                <a:gd name="T12" fmla="*/ 19 w 249"/>
                <a:gd name="T13" fmla="*/ 354 h 421"/>
                <a:gd name="T14" fmla="*/ 10 w 249"/>
                <a:gd name="T15" fmla="*/ 388 h 421"/>
                <a:gd name="T16" fmla="*/ 0 w 249"/>
                <a:gd name="T17" fmla="*/ 421 h 421"/>
                <a:gd name="T18" fmla="*/ 24 w 249"/>
                <a:gd name="T19" fmla="*/ 400 h 421"/>
                <a:gd name="T20" fmla="*/ 47 w 249"/>
                <a:gd name="T21" fmla="*/ 379 h 421"/>
                <a:gd name="T22" fmla="*/ 69 w 249"/>
                <a:gd name="T23" fmla="*/ 357 h 421"/>
                <a:gd name="T24" fmla="*/ 90 w 249"/>
                <a:gd name="T25" fmla="*/ 334 h 421"/>
                <a:gd name="T26" fmla="*/ 109 w 249"/>
                <a:gd name="T27" fmla="*/ 310 h 421"/>
                <a:gd name="T28" fmla="*/ 129 w 249"/>
                <a:gd name="T29" fmla="*/ 286 h 421"/>
                <a:gd name="T30" fmla="*/ 146 w 249"/>
                <a:gd name="T31" fmla="*/ 261 h 421"/>
                <a:gd name="T32" fmla="*/ 162 w 249"/>
                <a:gd name="T33" fmla="*/ 234 h 421"/>
                <a:gd name="T34" fmla="*/ 177 w 249"/>
                <a:gd name="T35" fmla="*/ 206 h 421"/>
                <a:gd name="T36" fmla="*/ 191 w 249"/>
                <a:gd name="T37" fmla="*/ 179 h 421"/>
                <a:gd name="T38" fmla="*/ 204 w 249"/>
                <a:gd name="T39" fmla="*/ 151 h 421"/>
                <a:gd name="T40" fmla="*/ 215 w 249"/>
                <a:gd name="T41" fmla="*/ 121 h 421"/>
                <a:gd name="T42" fmla="*/ 226 w 249"/>
                <a:gd name="T43" fmla="*/ 92 h 421"/>
                <a:gd name="T44" fmla="*/ 235 w 249"/>
                <a:gd name="T45" fmla="*/ 62 h 421"/>
                <a:gd name="T46" fmla="*/ 243 w 249"/>
                <a:gd name="T47" fmla="*/ 31 h 421"/>
                <a:gd name="T48" fmla="*/ 249 w 249"/>
                <a:gd name="T49" fmla="*/ 0 h 421"/>
                <a:gd name="T50" fmla="*/ 227 w 249"/>
                <a:gd name="T51" fmla="*/ 7 h 421"/>
                <a:gd name="T52" fmla="*/ 206 w 249"/>
                <a:gd name="T53" fmla="*/ 18 h 421"/>
                <a:gd name="T54" fmla="*/ 185 w 249"/>
                <a:gd name="T55" fmla="*/ 28 h 421"/>
                <a:gd name="T56" fmla="*/ 165 w 249"/>
                <a:gd name="T57" fmla="*/ 41 h 421"/>
                <a:gd name="T58" fmla="*/ 144 w 249"/>
                <a:gd name="T59" fmla="*/ 54 h 421"/>
                <a:gd name="T60" fmla="*/ 123 w 249"/>
                <a:gd name="T61" fmla="*/ 69 h 421"/>
                <a:gd name="T62" fmla="*/ 101 w 249"/>
                <a:gd name="T63" fmla="*/ 86 h 421"/>
                <a:gd name="T64" fmla="*/ 79 w 249"/>
                <a:gd name="T65" fmla="*/ 102 h 421"/>
                <a:gd name="T66" fmla="*/ 71 w 249"/>
                <a:gd name="T67" fmla="*/ 107 h 421"/>
                <a:gd name="T68" fmla="*/ 64 w 249"/>
                <a:gd name="T69" fmla="*/ 113 h 421"/>
                <a:gd name="T70" fmla="*/ 56 w 249"/>
                <a:gd name="T71" fmla="*/ 119 h 421"/>
                <a:gd name="T72" fmla="*/ 48 w 249"/>
                <a:gd name="T73" fmla="*/ 125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9" h="421">
                  <a:moveTo>
                    <a:pt x="48" y="125"/>
                  </a:moveTo>
                  <a:lnTo>
                    <a:pt x="47" y="166"/>
                  </a:lnTo>
                  <a:lnTo>
                    <a:pt x="44" y="205"/>
                  </a:lnTo>
                  <a:lnTo>
                    <a:pt x="40" y="244"/>
                  </a:lnTo>
                  <a:lnTo>
                    <a:pt x="34" y="282"/>
                  </a:lnTo>
                  <a:lnTo>
                    <a:pt x="27" y="318"/>
                  </a:lnTo>
                  <a:lnTo>
                    <a:pt x="19" y="354"/>
                  </a:lnTo>
                  <a:lnTo>
                    <a:pt x="10" y="388"/>
                  </a:lnTo>
                  <a:lnTo>
                    <a:pt x="0" y="421"/>
                  </a:lnTo>
                  <a:lnTo>
                    <a:pt x="24" y="400"/>
                  </a:lnTo>
                  <a:lnTo>
                    <a:pt x="47" y="379"/>
                  </a:lnTo>
                  <a:lnTo>
                    <a:pt x="69" y="357"/>
                  </a:lnTo>
                  <a:lnTo>
                    <a:pt x="90" y="334"/>
                  </a:lnTo>
                  <a:lnTo>
                    <a:pt x="109" y="310"/>
                  </a:lnTo>
                  <a:lnTo>
                    <a:pt x="129" y="286"/>
                  </a:lnTo>
                  <a:lnTo>
                    <a:pt x="146" y="261"/>
                  </a:lnTo>
                  <a:lnTo>
                    <a:pt x="162" y="234"/>
                  </a:lnTo>
                  <a:lnTo>
                    <a:pt x="177" y="206"/>
                  </a:lnTo>
                  <a:lnTo>
                    <a:pt x="191" y="179"/>
                  </a:lnTo>
                  <a:lnTo>
                    <a:pt x="204" y="151"/>
                  </a:lnTo>
                  <a:lnTo>
                    <a:pt x="215" y="121"/>
                  </a:lnTo>
                  <a:lnTo>
                    <a:pt x="226" y="92"/>
                  </a:lnTo>
                  <a:lnTo>
                    <a:pt x="235" y="62"/>
                  </a:lnTo>
                  <a:lnTo>
                    <a:pt x="243" y="31"/>
                  </a:lnTo>
                  <a:lnTo>
                    <a:pt x="249" y="0"/>
                  </a:lnTo>
                  <a:lnTo>
                    <a:pt x="227" y="7"/>
                  </a:lnTo>
                  <a:lnTo>
                    <a:pt x="206" y="18"/>
                  </a:lnTo>
                  <a:lnTo>
                    <a:pt x="185" y="28"/>
                  </a:lnTo>
                  <a:lnTo>
                    <a:pt x="165" y="41"/>
                  </a:lnTo>
                  <a:lnTo>
                    <a:pt x="144" y="54"/>
                  </a:lnTo>
                  <a:lnTo>
                    <a:pt x="123" y="69"/>
                  </a:lnTo>
                  <a:lnTo>
                    <a:pt x="101" y="86"/>
                  </a:lnTo>
                  <a:lnTo>
                    <a:pt x="79" y="102"/>
                  </a:lnTo>
                  <a:lnTo>
                    <a:pt x="71" y="107"/>
                  </a:lnTo>
                  <a:lnTo>
                    <a:pt x="64" y="113"/>
                  </a:lnTo>
                  <a:lnTo>
                    <a:pt x="56" y="119"/>
                  </a:lnTo>
                  <a:lnTo>
                    <a:pt x="48" y="12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2792" y="1651"/>
              <a:ext cx="241" cy="257"/>
            </a:xfrm>
            <a:custGeom>
              <a:avLst/>
              <a:gdLst>
                <a:gd name="T0" fmla="*/ 481 w 481"/>
                <a:gd name="T1" fmla="*/ 472 h 514"/>
                <a:gd name="T2" fmla="*/ 254 w 481"/>
                <a:gd name="T3" fmla="*/ 514 h 514"/>
                <a:gd name="T4" fmla="*/ 244 w 481"/>
                <a:gd name="T5" fmla="*/ 474 h 514"/>
                <a:gd name="T6" fmla="*/ 234 w 481"/>
                <a:gd name="T7" fmla="*/ 435 h 514"/>
                <a:gd name="T8" fmla="*/ 221 w 481"/>
                <a:gd name="T9" fmla="*/ 397 h 514"/>
                <a:gd name="T10" fmla="*/ 208 w 481"/>
                <a:gd name="T11" fmla="*/ 359 h 514"/>
                <a:gd name="T12" fmla="*/ 194 w 481"/>
                <a:gd name="T13" fmla="*/ 323 h 514"/>
                <a:gd name="T14" fmla="*/ 181 w 481"/>
                <a:gd name="T15" fmla="*/ 288 h 514"/>
                <a:gd name="T16" fmla="*/ 164 w 481"/>
                <a:gd name="T17" fmla="*/ 253 h 514"/>
                <a:gd name="T18" fmla="*/ 149 w 481"/>
                <a:gd name="T19" fmla="*/ 220 h 514"/>
                <a:gd name="T20" fmla="*/ 132 w 481"/>
                <a:gd name="T21" fmla="*/ 187 h 514"/>
                <a:gd name="T22" fmla="*/ 115 w 481"/>
                <a:gd name="T23" fmla="*/ 156 h 514"/>
                <a:gd name="T24" fmla="*/ 98 w 481"/>
                <a:gd name="T25" fmla="*/ 126 h 514"/>
                <a:gd name="T26" fmla="*/ 79 w 481"/>
                <a:gd name="T27" fmla="*/ 99 h 514"/>
                <a:gd name="T28" fmla="*/ 60 w 481"/>
                <a:gd name="T29" fmla="*/ 71 h 514"/>
                <a:gd name="T30" fmla="*/ 40 w 481"/>
                <a:gd name="T31" fmla="*/ 46 h 514"/>
                <a:gd name="T32" fmla="*/ 20 w 481"/>
                <a:gd name="T33" fmla="*/ 22 h 514"/>
                <a:gd name="T34" fmla="*/ 0 w 481"/>
                <a:gd name="T35" fmla="*/ 0 h 514"/>
                <a:gd name="T36" fmla="*/ 13 w 481"/>
                <a:gd name="T37" fmla="*/ 3 h 514"/>
                <a:gd name="T38" fmla="*/ 27 w 481"/>
                <a:gd name="T39" fmla="*/ 8 h 514"/>
                <a:gd name="T40" fmla="*/ 41 w 481"/>
                <a:gd name="T41" fmla="*/ 12 h 514"/>
                <a:gd name="T42" fmla="*/ 54 w 481"/>
                <a:gd name="T43" fmla="*/ 17 h 514"/>
                <a:gd name="T44" fmla="*/ 68 w 481"/>
                <a:gd name="T45" fmla="*/ 23 h 514"/>
                <a:gd name="T46" fmla="*/ 81 w 481"/>
                <a:gd name="T47" fmla="*/ 27 h 514"/>
                <a:gd name="T48" fmla="*/ 94 w 481"/>
                <a:gd name="T49" fmla="*/ 33 h 514"/>
                <a:gd name="T50" fmla="*/ 108 w 481"/>
                <a:gd name="T51" fmla="*/ 39 h 514"/>
                <a:gd name="T52" fmla="*/ 121 w 481"/>
                <a:gd name="T53" fmla="*/ 45 h 514"/>
                <a:gd name="T54" fmla="*/ 133 w 481"/>
                <a:gd name="T55" fmla="*/ 51 h 514"/>
                <a:gd name="T56" fmla="*/ 146 w 481"/>
                <a:gd name="T57" fmla="*/ 58 h 514"/>
                <a:gd name="T58" fmla="*/ 159 w 481"/>
                <a:gd name="T59" fmla="*/ 65 h 514"/>
                <a:gd name="T60" fmla="*/ 171 w 481"/>
                <a:gd name="T61" fmla="*/ 72 h 514"/>
                <a:gd name="T62" fmla="*/ 184 w 481"/>
                <a:gd name="T63" fmla="*/ 80 h 514"/>
                <a:gd name="T64" fmla="*/ 196 w 481"/>
                <a:gd name="T65" fmla="*/ 88 h 514"/>
                <a:gd name="T66" fmla="*/ 208 w 481"/>
                <a:gd name="T67" fmla="*/ 96 h 514"/>
                <a:gd name="T68" fmla="*/ 232 w 481"/>
                <a:gd name="T69" fmla="*/ 114 h 514"/>
                <a:gd name="T70" fmla="*/ 257 w 481"/>
                <a:gd name="T71" fmla="*/ 132 h 514"/>
                <a:gd name="T72" fmla="*/ 280 w 481"/>
                <a:gd name="T73" fmla="*/ 152 h 514"/>
                <a:gd name="T74" fmla="*/ 300 w 481"/>
                <a:gd name="T75" fmla="*/ 172 h 514"/>
                <a:gd name="T76" fmla="*/ 322 w 481"/>
                <a:gd name="T77" fmla="*/ 193 h 514"/>
                <a:gd name="T78" fmla="*/ 342 w 481"/>
                <a:gd name="T79" fmla="*/ 215 h 514"/>
                <a:gd name="T80" fmla="*/ 360 w 481"/>
                <a:gd name="T81" fmla="*/ 237 h 514"/>
                <a:gd name="T82" fmla="*/ 378 w 481"/>
                <a:gd name="T83" fmla="*/ 261 h 514"/>
                <a:gd name="T84" fmla="*/ 395 w 481"/>
                <a:gd name="T85" fmla="*/ 285 h 514"/>
                <a:gd name="T86" fmla="*/ 410 w 481"/>
                <a:gd name="T87" fmla="*/ 309 h 514"/>
                <a:gd name="T88" fmla="*/ 425 w 481"/>
                <a:gd name="T89" fmla="*/ 335 h 514"/>
                <a:gd name="T90" fmla="*/ 439 w 481"/>
                <a:gd name="T91" fmla="*/ 361 h 514"/>
                <a:gd name="T92" fmla="*/ 451 w 481"/>
                <a:gd name="T93" fmla="*/ 388 h 514"/>
                <a:gd name="T94" fmla="*/ 462 w 481"/>
                <a:gd name="T95" fmla="*/ 415 h 514"/>
                <a:gd name="T96" fmla="*/ 472 w 481"/>
                <a:gd name="T97" fmla="*/ 443 h 514"/>
                <a:gd name="T98" fmla="*/ 481 w 481"/>
                <a:gd name="T99" fmla="*/ 47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1" h="514">
                  <a:moveTo>
                    <a:pt x="481" y="472"/>
                  </a:moveTo>
                  <a:lnTo>
                    <a:pt x="254" y="514"/>
                  </a:lnTo>
                  <a:lnTo>
                    <a:pt x="244" y="474"/>
                  </a:lnTo>
                  <a:lnTo>
                    <a:pt x="234" y="435"/>
                  </a:lnTo>
                  <a:lnTo>
                    <a:pt x="221" y="397"/>
                  </a:lnTo>
                  <a:lnTo>
                    <a:pt x="208" y="359"/>
                  </a:lnTo>
                  <a:lnTo>
                    <a:pt x="194" y="323"/>
                  </a:lnTo>
                  <a:lnTo>
                    <a:pt x="181" y="288"/>
                  </a:lnTo>
                  <a:lnTo>
                    <a:pt x="164" y="253"/>
                  </a:lnTo>
                  <a:lnTo>
                    <a:pt x="149" y="220"/>
                  </a:lnTo>
                  <a:lnTo>
                    <a:pt x="132" y="187"/>
                  </a:lnTo>
                  <a:lnTo>
                    <a:pt x="115" y="156"/>
                  </a:lnTo>
                  <a:lnTo>
                    <a:pt x="98" y="126"/>
                  </a:lnTo>
                  <a:lnTo>
                    <a:pt x="79" y="99"/>
                  </a:lnTo>
                  <a:lnTo>
                    <a:pt x="60" y="71"/>
                  </a:lnTo>
                  <a:lnTo>
                    <a:pt x="40" y="46"/>
                  </a:lnTo>
                  <a:lnTo>
                    <a:pt x="20" y="22"/>
                  </a:lnTo>
                  <a:lnTo>
                    <a:pt x="0" y="0"/>
                  </a:lnTo>
                  <a:lnTo>
                    <a:pt x="13" y="3"/>
                  </a:lnTo>
                  <a:lnTo>
                    <a:pt x="27" y="8"/>
                  </a:lnTo>
                  <a:lnTo>
                    <a:pt x="41" y="12"/>
                  </a:lnTo>
                  <a:lnTo>
                    <a:pt x="54" y="17"/>
                  </a:lnTo>
                  <a:lnTo>
                    <a:pt x="68" y="23"/>
                  </a:lnTo>
                  <a:lnTo>
                    <a:pt x="81" y="27"/>
                  </a:lnTo>
                  <a:lnTo>
                    <a:pt x="94" y="33"/>
                  </a:lnTo>
                  <a:lnTo>
                    <a:pt x="108" y="39"/>
                  </a:lnTo>
                  <a:lnTo>
                    <a:pt x="121" y="45"/>
                  </a:lnTo>
                  <a:lnTo>
                    <a:pt x="133" y="51"/>
                  </a:lnTo>
                  <a:lnTo>
                    <a:pt x="146" y="58"/>
                  </a:lnTo>
                  <a:lnTo>
                    <a:pt x="159" y="65"/>
                  </a:lnTo>
                  <a:lnTo>
                    <a:pt x="171" y="72"/>
                  </a:lnTo>
                  <a:lnTo>
                    <a:pt x="184" y="80"/>
                  </a:lnTo>
                  <a:lnTo>
                    <a:pt x="196" y="88"/>
                  </a:lnTo>
                  <a:lnTo>
                    <a:pt x="208" y="96"/>
                  </a:lnTo>
                  <a:lnTo>
                    <a:pt x="232" y="114"/>
                  </a:lnTo>
                  <a:lnTo>
                    <a:pt x="257" y="132"/>
                  </a:lnTo>
                  <a:lnTo>
                    <a:pt x="280" y="152"/>
                  </a:lnTo>
                  <a:lnTo>
                    <a:pt x="300" y="172"/>
                  </a:lnTo>
                  <a:lnTo>
                    <a:pt x="322" y="193"/>
                  </a:lnTo>
                  <a:lnTo>
                    <a:pt x="342" y="215"/>
                  </a:lnTo>
                  <a:lnTo>
                    <a:pt x="360" y="237"/>
                  </a:lnTo>
                  <a:lnTo>
                    <a:pt x="378" y="261"/>
                  </a:lnTo>
                  <a:lnTo>
                    <a:pt x="395" y="285"/>
                  </a:lnTo>
                  <a:lnTo>
                    <a:pt x="410" y="309"/>
                  </a:lnTo>
                  <a:lnTo>
                    <a:pt x="425" y="335"/>
                  </a:lnTo>
                  <a:lnTo>
                    <a:pt x="439" y="361"/>
                  </a:lnTo>
                  <a:lnTo>
                    <a:pt x="451" y="388"/>
                  </a:lnTo>
                  <a:lnTo>
                    <a:pt x="462" y="415"/>
                  </a:lnTo>
                  <a:lnTo>
                    <a:pt x="472" y="443"/>
                  </a:lnTo>
                  <a:lnTo>
                    <a:pt x="481" y="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6" name="Freeform 19"/>
            <p:cNvSpPr>
              <a:spLocks/>
            </p:cNvSpPr>
            <p:nvPr/>
          </p:nvSpPr>
          <p:spPr bwMode="auto">
            <a:xfrm>
              <a:off x="2530" y="1659"/>
              <a:ext cx="136" cy="321"/>
            </a:xfrm>
            <a:custGeom>
              <a:avLst/>
              <a:gdLst>
                <a:gd name="T0" fmla="*/ 162 w 273"/>
                <a:gd name="T1" fmla="*/ 0 h 642"/>
                <a:gd name="T2" fmla="*/ 273 w 273"/>
                <a:gd name="T3" fmla="*/ 594 h 642"/>
                <a:gd name="T4" fmla="*/ 13 w 273"/>
                <a:gd name="T5" fmla="*/ 642 h 642"/>
                <a:gd name="T6" fmla="*/ 4 w 273"/>
                <a:gd name="T7" fmla="*/ 555 h 642"/>
                <a:gd name="T8" fmla="*/ 0 w 273"/>
                <a:gd name="T9" fmla="*/ 468 h 642"/>
                <a:gd name="T10" fmla="*/ 2 w 273"/>
                <a:gd name="T11" fmla="*/ 387 h 642"/>
                <a:gd name="T12" fmla="*/ 11 w 273"/>
                <a:gd name="T13" fmla="*/ 309 h 642"/>
                <a:gd name="T14" fmla="*/ 23 w 273"/>
                <a:gd name="T15" fmla="*/ 237 h 642"/>
                <a:gd name="T16" fmla="*/ 41 w 273"/>
                <a:gd name="T17" fmla="*/ 171 h 642"/>
                <a:gd name="T18" fmla="*/ 65 w 273"/>
                <a:gd name="T19" fmla="*/ 114 h 642"/>
                <a:gd name="T20" fmla="*/ 92 w 273"/>
                <a:gd name="T21" fmla="*/ 64 h 642"/>
                <a:gd name="T22" fmla="*/ 100 w 273"/>
                <a:gd name="T23" fmla="*/ 54 h 642"/>
                <a:gd name="T24" fmla="*/ 109 w 273"/>
                <a:gd name="T25" fmla="*/ 44 h 642"/>
                <a:gd name="T26" fmla="*/ 117 w 273"/>
                <a:gd name="T27" fmla="*/ 34 h 642"/>
                <a:gd name="T28" fmla="*/ 126 w 273"/>
                <a:gd name="T29" fmla="*/ 25 h 642"/>
                <a:gd name="T30" fmla="*/ 134 w 273"/>
                <a:gd name="T31" fmla="*/ 18 h 642"/>
                <a:gd name="T32" fmla="*/ 143 w 273"/>
                <a:gd name="T33" fmla="*/ 11 h 642"/>
                <a:gd name="T34" fmla="*/ 152 w 273"/>
                <a:gd name="T35" fmla="*/ 4 h 642"/>
                <a:gd name="T36" fmla="*/ 162 w 273"/>
                <a:gd name="T37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3" h="642">
                  <a:moveTo>
                    <a:pt x="162" y="0"/>
                  </a:moveTo>
                  <a:lnTo>
                    <a:pt x="273" y="594"/>
                  </a:lnTo>
                  <a:lnTo>
                    <a:pt x="13" y="642"/>
                  </a:lnTo>
                  <a:lnTo>
                    <a:pt x="4" y="555"/>
                  </a:lnTo>
                  <a:lnTo>
                    <a:pt x="0" y="468"/>
                  </a:lnTo>
                  <a:lnTo>
                    <a:pt x="2" y="387"/>
                  </a:lnTo>
                  <a:lnTo>
                    <a:pt x="11" y="309"/>
                  </a:lnTo>
                  <a:lnTo>
                    <a:pt x="23" y="237"/>
                  </a:lnTo>
                  <a:lnTo>
                    <a:pt x="41" y="171"/>
                  </a:lnTo>
                  <a:lnTo>
                    <a:pt x="65" y="114"/>
                  </a:lnTo>
                  <a:lnTo>
                    <a:pt x="92" y="64"/>
                  </a:lnTo>
                  <a:lnTo>
                    <a:pt x="100" y="54"/>
                  </a:lnTo>
                  <a:lnTo>
                    <a:pt x="109" y="44"/>
                  </a:lnTo>
                  <a:lnTo>
                    <a:pt x="117" y="34"/>
                  </a:lnTo>
                  <a:lnTo>
                    <a:pt x="126" y="25"/>
                  </a:lnTo>
                  <a:lnTo>
                    <a:pt x="134" y="18"/>
                  </a:lnTo>
                  <a:lnTo>
                    <a:pt x="143" y="11"/>
                  </a:lnTo>
                  <a:lnTo>
                    <a:pt x="152" y="4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7" name="Freeform 20"/>
            <p:cNvSpPr>
              <a:spLocks/>
            </p:cNvSpPr>
            <p:nvPr/>
          </p:nvSpPr>
          <p:spPr bwMode="auto">
            <a:xfrm>
              <a:off x="2666" y="1646"/>
              <a:ext cx="198" cy="300"/>
            </a:xfrm>
            <a:custGeom>
              <a:avLst/>
              <a:gdLst>
                <a:gd name="T0" fmla="*/ 112 w 397"/>
                <a:gd name="T1" fmla="*/ 600 h 600"/>
                <a:gd name="T2" fmla="*/ 0 w 397"/>
                <a:gd name="T3" fmla="*/ 1 h 600"/>
                <a:gd name="T4" fmla="*/ 13 w 397"/>
                <a:gd name="T5" fmla="*/ 0 h 600"/>
                <a:gd name="T6" fmla="*/ 27 w 397"/>
                <a:gd name="T7" fmla="*/ 1 h 600"/>
                <a:gd name="T8" fmla="*/ 41 w 397"/>
                <a:gd name="T9" fmla="*/ 4 h 600"/>
                <a:gd name="T10" fmla="*/ 54 w 397"/>
                <a:gd name="T11" fmla="*/ 7 h 600"/>
                <a:gd name="T12" fmla="*/ 68 w 397"/>
                <a:gd name="T13" fmla="*/ 13 h 600"/>
                <a:gd name="T14" fmla="*/ 83 w 397"/>
                <a:gd name="T15" fmla="*/ 20 h 600"/>
                <a:gd name="T16" fmla="*/ 97 w 397"/>
                <a:gd name="T17" fmla="*/ 28 h 600"/>
                <a:gd name="T18" fmla="*/ 112 w 397"/>
                <a:gd name="T19" fmla="*/ 37 h 600"/>
                <a:gd name="T20" fmla="*/ 134 w 397"/>
                <a:gd name="T21" fmla="*/ 53 h 600"/>
                <a:gd name="T22" fmla="*/ 156 w 397"/>
                <a:gd name="T23" fmla="*/ 73 h 600"/>
                <a:gd name="T24" fmla="*/ 178 w 397"/>
                <a:gd name="T25" fmla="*/ 95 h 600"/>
                <a:gd name="T26" fmla="*/ 198 w 397"/>
                <a:gd name="T27" fmla="*/ 119 h 600"/>
                <a:gd name="T28" fmla="*/ 219 w 397"/>
                <a:gd name="T29" fmla="*/ 144 h 600"/>
                <a:gd name="T30" fmla="*/ 240 w 397"/>
                <a:gd name="T31" fmla="*/ 173 h 600"/>
                <a:gd name="T32" fmla="*/ 260 w 397"/>
                <a:gd name="T33" fmla="*/ 203 h 600"/>
                <a:gd name="T34" fmla="*/ 278 w 397"/>
                <a:gd name="T35" fmla="*/ 235 h 600"/>
                <a:gd name="T36" fmla="*/ 295 w 397"/>
                <a:gd name="T37" fmla="*/ 270 h 600"/>
                <a:gd name="T38" fmla="*/ 313 w 397"/>
                <a:gd name="T39" fmla="*/ 305 h 600"/>
                <a:gd name="T40" fmla="*/ 330 w 397"/>
                <a:gd name="T41" fmla="*/ 342 h 600"/>
                <a:gd name="T42" fmla="*/ 345 w 397"/>
                <a:gd name="T43" fmla="*/ 380 h 600"/>
                <a:gd name="T44" fmla="*/ 360 w 397"/>
                <a:gd name="T45" fmla="*/ 421 h 600"/>
                <a:gd name="T46" fmla="*/ 373 w 397"/>
                <a:gd name="T47" fmla="*/ 461 h 600"/>
                <a:gd name="T48" fmla="*/ 385 w 397"/>
                <a:gd name="T49" fmla="*/ 503 h 600"/>
                <a:gd name="T50" fmla="*/ 397 w 397"/>
                <a:gd name="T51" fmla="*/ 546 h 600"/>
                <a:gd name="T52" fmla="*/ 112 w 397"/>
                <a:gd name="T53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97" h="600">
                  <a:moveTo>
                    <a:pt x="112" y="600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27" y="1"/>
                  </a:lnTo>
                  <a:lnTo>
                    <a:pt x="41" y="4"/>
                  </a:lnTo>
                  <a:lnTo>
                    <a:pt x="54" y="7"/>
                  </a:lnTo>
                  <a:lnTo>
                    <a:pt x="68" y="13"/>
                  </a:lnTo>
                  <a:lnTo>
                    <a:pt x="83" y="20"/>
                  </a:lnTo>
                  <a:lnTo>
                    <a:pt x="97" y="28"/>
                  </a:lnTo>
                  <a:lnTo>
                    <a:pt x="112" y="37"/>
                  </a:lnTo>
                  <a:lnTo>
                    <a:pt x="134" y="53"/>
                  </a:lnTo>
                  <a:lnTo>
                    <a:pt x="156" y="73"/>
                  </a:lnTo>
                  <a:lnTo>
                    <a:pt x="178" y="95"/>
                  </a:lnTo>
                  <a:lnTo>
                    <a:pt x="198" y="119"/>
                  </a:lnTo>
                  <a:lnTo>
                    <a:pt x="219" y="144"/>
                  </a:lnTo>
                  <a:lnTo>
                    <a:pt x="240" y="173"/>
                  </a:lnTo>
                  <a:lnTo>
                    <a:pt x="260" y="203"/>
                  </a:lnTo>
                  <a:lnTo>
                    <a:pt x="278" y="235"/>
                  </a:lnTo>
                  <a:lnTo>
                    <a:pt x="295" y="270"/>
                  </a:lnTo>
                  <a:lnTo>
                    <a:pt x="313" y="305"/>
                  </a:lnTo>
                  <a:lnTo>
                    <a:pt x="330" y="342"/>
                  </a:lnTo>
                  <a:lnTo>
                    <a:pt x="345" y="380"/>
                  </a:lnTo>
                  <a:lnTo>
                    <a:pt x="360" y="421"/>
                  </a:lnTo>
                  <a:lnTo>
                    <a:pt x="373" y="461"/>
                  </a:lnTo>
                  <a:lnTo>
                    <a:pt x="385" y="503"/>
                  </a:lnTo>
                  <a:lnTo>
                    <a:pt x="397" y="546"/>
                  </a:lnTo>
                  <a:lnTo>
                    <a:pt x="112" y="60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2353" y="1695"/>
              <a:ext cx="157" cy="320"/>
            </a:xfrm>
            <a:custGeom>
              <a:avLst/>
              <a:gdLst>
                <a:gd name="T0" fmla="*/ 121 w 314"/>
                <a:gd name="T1" fmla="*/ 189 h 639"/>
                <a:gd name="T2" fmla="*/ 132 w 314"/>
                <a:gd name="T3" fmla="*/ 175 h 639"/>
                <a:gd name="T4" fmla="*/ 141 w 314"/>
                <a:gd name="T5" fmla="*/ 162 h 639"/>
                <a:gd name="T6" fmla="*/ 153 w 314"/>
                <a:gd name="T7" fmla="*/ 148 h 639"/>
                <a:gd name="T8" fmla="*/ 163 w 314"/>
                <a:gd name="T9" fmla="*/ 135 h 639"/>
                <a:gd name="T10" fmla="*/ 175 w 314"/>
                <a:gd name="T11" fmla="*/ 121 h 639"/>
                <a:gd name="T12" fmla="*/ 185 w 314"/>
                <a:gd name="T13" fmla="*/ 109 h 639"/>
                <a:gd name="T14" fmla="*/ 198 w 314"/>
                <a:gd name="T15" fmla="*/ 97 h 639"/>
                <a:gd name="T16" fmla="*/ 209 w 314"/>
                <a:gd name="T17" fmla="*/ 84 h 639"/>
                <a:gd name="T18" fmla="*/ 222 w 314"/>
                <a:gd name="T19" fmla="*/ 73 h 639"/>
                <a:gd name="T20" fmla="*/ 233 w 314"/>
                <a:gd name="T21" fmla="*/ 61 h 639"/>
                <a:gd name="T22" fmla="*/ 247 w 314"/>
                <a:gd name="T23" fmla="*/ 51 h 639"/>
                <a:gd name="T24" fmla="*/ 260 w 314"/>
                <a:gd name="T25" fmla="*/ 39 h 639"/>
                <a:gd name="T26" fmla="*/ 272 w 314"/>
                <a:gd name="T27" fmla="*/ 29 h 639"/>
                <a:gd name="T28" fmla="*/ 286 w 314"/>
                <a:gd name="T29" fmla="*/ 20 h 639"/>
                <a:gd name="T30" fmla="*/ 300 w 314"/>
                <a:gd name="T31" fmla="*/ 10 h 639"/>
                <a:gd name="T32" fmla="*/ 314 w 314"/>
                <a:gd name="T33" fmla="*/ 0 h 639"/>
                <a:gd name="T34" fmla="*/ 291 w 314"/>
                <a:gd name="T35" fmla="*/ 58 h 639"/>
                <a:gd name="T36" fmla="*/ 271 w 314"/>
                <a:gd name="T37" fmla="*/ 121 h 639"/>
                <a:gd name="T38" fmla="*/ 257 w 314"/>
                <a:gd name="T39" fmla="*/ 189 h 639"/>
                <a:gd name="T40" fmla="*/ 247 w 314"/>
                <a:gd name="T41" fmla="*/ 263 h 639"/>
                <a:gd name="T42" fmla="*/ 241 w 314"/>
                <a:gd name="T43" fmla="*/ 340 h 639"/>
                <a:gd name="T44" fmla="*/ 240 w 314"/>
                <a:gd name="T45" fmla="*/ 421 h 639"/>
                <a:gd name="T46" fmla="*/ 245 w 314"/>
                <a:gd name="T47" fmla="*/ 506 h 639"/>
                <a:gd name="T48" fmla="*/ 254 w 314"/>
                <a:gd name="T49" fmla="*/ 592 h 639"/>
                <a:gd name="T50" fmla="*/ 3 w 314"/>
                <a:gd name="T51" fmla="*/ 639 h 639"/>
                <a:gd name="T52" fmla="*/ 0 w 314"/>
                <a:gd name="T53" fmla="*/ 579 h 639"/>
                <a:gd name="T54" fmla="*/ 3 w 314"/>
                <a:gd name="T55" fmla="*/ 521 h 639"/>
                <a:gd name="T56" fmla="*/ 10 w 314"/>
                <a:gd name="T57" fmla="*/ 462 h 639"/>
                <a:gd name="T58" fmla="*/ 22 w 314"/>
                <a:gd name="T59" fmla="*/ 404 h 639"/>
                <a:gd name="T60" fmla="*/ 41 w 314"/>
                <a:gd name="T61" fmla="*/ 348 h 639"/>
                <a:gd name="T62" fmla="*/ 63 w 314"/>
                <a:gd name="T63" fmla="*/ 294 h 639"/>
                <a:gd name="T64" fmla="*/ 89 w 314"/>
                <a:gd name="T65" fmla="*/ 240 h 639"/>
                <a:gd name="T66" fmla="*/ 121 w 314"/>
                <a:gd name="T67" fmla="*/ 189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4" h="639">
                  <a:moveTo>
                    <a:pt x="121" y="189"/>
                  </a:moveTo>
                  <a:lnTo>
                    <a:pt x="132" y="175"/>
                  </a:lnTo>
                  <a:lnTo>
                    <a:pt x="141" y="162"/>
                  </a:lnTo>
                  <a:lnTo>
                    <a:pt x="153" y="148"/>
                  </a:lnTo>
                  <a:lnTo>
                    <a:pt x="163" y="135"/>
                  </a:lnTo>
                  <a:lnTo>
                    <a:pt x="175" y="121"/>
                  </a:lnTo>
                  <a:lnTo>
                    <a:pt x="185" y="109"/>
                  </a:lnTo>
                  <a:lnTo>
                    <a:pt x="198" y="97"/>
                  </a:lnTo>
                  <a:lnTo>
                    <a:pt x="209" y="84"/>
                  </a:lnTo>
                  <a:lnTo>
                    <a:pt x="222" y="73"/>
                  </a:lnTo>
                  <a:lnTo>
                    <a:pt x="233" y="61"/>
                  </a:lnTo>
                  <a:lnTo>
                    <a:pt x="247" y="51"/>
                  </a:lnTo>
                  <a:lnTo>
                    <a:pt x="260" y="39"/>
                  </a:lnTo>
                  <a:lnTo>
                    <a:pt x="272" y="29"/>
                  </a:lnTo>
                  <a:lnTo>
                    <a:pt x="286" y="20"/>
                  </a:lnTo>
                  <a:lnTo>
                    <a:pt x="300" y="10"/>
                  </a:lnTo>
                  <a:lnTo>
                    <a:pt x="314" y="0"/>
                  </a:lnTo>
                  <a:lnTo>
                    <a:pt x="291" y="58"/>
                  </a:lnTo>
                  <a:lnTo>
                    <a:pt x="271" y="121"/>
                  </a:lnTo>
                  <a:lnTo>
                    <a:pt x="257" y="189"/>
                  </a:lnTo>
                  <a:lnTo>
                    <a:pt x="247" y="263"/>
                  </a:lnTo>
                  <a:lnTo>
                    <a:pt x="241" y="340"/>
                  </a:lnTo>
                  <a:lnTo>
                    <a:pt x="240" y="421"/>
                  </a:lnTo>
                  <a:lnTo>
                    <a:pt x="245" y="506"/>
                  </a:lnTo>
                  <a:lnTo>
                    <a:pt x="254" y="592"/>
                  </a:lnTo>
                  <a:lnTo>
                    <a:pt x="3" y="639"/>
                  </a:lnTo>
                  <a:lnTo>
                    <a:pt x="0" y="579"/>
                  </a:lnTo>
                  <a:lnTo>
                    <a:pt x="3" y="521"/>
                  </a:lnTo>
                  <a:lnTo>
                    <a:pt x="10" y="462"/>
                  </a:lnTo>
                  <a:lnTo>
                    <a:pt x="22" y="404"/>
                  </a:lnTo>
                  <a:lnTo>
                    <a:pt x="41" y="348"/>
                  </a:lnTo>
                  <a:lnTo>
                    <a:pt x="63" y="294"/>
                  </a:lnTo>
                  <a:lnTo>
                    <a:pt x="89" y="240"/>
                  </a:lnTo>
                  <a:lnTo>
                    <a:pt x="121" y="18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2364" y="2046"/>
              <a:ext cx="252" cy="274"/>
            </a:xfrm>
            <a:custGeom>
              <a:avLst/>
              <a:gdLst>
                <a:gd name="T0" fmla="*/ 0 w 504"/>
                <a:gd name="T1" fmla="*/ 47 h 548"/>
                <a:gd name="T2" fmla="*/ 252 w 504"/>
                <a:gd name="T3" fmla="*/ 0 h 548"/>
                <a:gd name="T4" fmla="*/ 261 w 504"/>
                <a:gd name="T5" fmla="*/ 42 h 548"/>
                <a:gd name="T6" fmla="*/ 271 w 504"/>
                <a:gd name="T7" fmla="*/ 84 h 548"/>
                <a:gd name="T8" fmla="*/ 283 w 504"/>
                <a:gd name="T9" fmla="*/ 124 h 548"/>
                <a:gd name="T10" fmla="*/ 295 w 504"/>
                <a:gd name="T11" fmla="*/ 164 h 548"/>
                <a:gd name="T12" fmla="*/ 308 w 504"/>
                <a:gd name="T13" fmla="*/ 202 h 548"/>
                <a:gd name="T14" fmla="*/ 322 w 504"/>
                <a:gd name="T15" fmla="*/ 240 h 548"/>
                <a:gd name="T16" fmla="*/ 337 w 504"/>
                <a:gd name="T17" fmla="*/ 277 h 548"/>
                <a:gd name="T18" fmla="*/ 353 w 504"/>
                <a:gd name="T19" fmla="*/ 313 h 548"/>
                <a:gd name="T20" fmla="*/ 369 w 504"/>
                <a:gd name="T21" fmla="*/ 346 h 548"/>
                <a:gd name="T22" fmla="*/ 386 w 504"/>
                <a:gd name="T23" fmla="*/ 380 h 548"/>
                <a:gd name="T24" fmla="*/ 405 w 504"/>
                <a:gd name="T25" fmla="*/ 412 h 548"/>
                <a:gd name="T26" fmla="*/ 423 w 504"/>
                <a:gd name="T27" fmla="*/ 442 h 548"/>
                <a:gd name="T28" fmla="*/ 443 w 504"/>
                <a:gd name="T29" fmla="*/ 470 h 548"/>
                <a:gd name="T30" fmla="*/ 463 w 504"/>
                <a:gd name="T31" fmla="*/ 498 h 548"/>
                <a:gd name="T32" fmla="*/ 483 w 504"/>
                <a:gd name="T33" fmla="*/ 523 h 548"/>
                <a:gd name="T34" fmla="*/ 504 w 504"/>
                <a:gd name="T35" fmla="*/ 548 h 548"/>
                <a:gd name="T36" fmla="*/ 489 w 504"/>
                <a:gd name="T37" fmla="*/ 544 h 548"/>
                <a:gd name="T38" fmla="*/ 475 w 504"/>
                <a:gd name="T39" fmla="*/ 540 h 548"/>
                <a:gd name="T40" fmla="*/ 460 w 504"/>
                <a:gd name="T41" fmla="*/ 535 h 548"/>
                <a:gd name="T42" fmla="*/ 445 w 504"/>
                <a:gd name="T43" fmla="*/ 530 h 548"/>
                <a:gd name="T44" fmla="*/ 431 w 504"/>
                <a:gd name="T45" fmla="*/ 526 h 548"/>
                <a:gd name="T46" fmla="*/ 418 w 504"/>
                <a:gd name="T47" fmla="*/ 520 h 548"/>
                <a:gd name="T48" fmla="*/ 403 w 504"/>
                <a:gd name="T49" fmla="*/ 514 h 548"/>
                <a:gd name="T50" fmla="*/ 389 w 504"/>
                <a:gd name="T51" fmla="*/ 508 h 548"/>
                <a:gd name="T52" fmla="*/ 375 w 504"/>
                <a:gd name="T53" fmla="*/ 503 h 548"/>
                <a:gd name="T54" fmla="*/ 361 w 504"/>
                <a:gd name="T55" fmla="*/ 496 h 548"/>
                <a:gd name="T56" fmla="*/ 347 w 504"/>
                <a:gd name="T57" fmla="*/ 489 h 548"/>
                <a:gd name="T58" fmla="*/ 333 w 504"/>
                <a:gd name="T59" fmla="*/ 481 h 548"/>
                <a:gd name="T60" fmla="*/ 321 w 504"/>
                <a:gd name="T61" fmla="*/ 474 h 548"/>
                <a:gd name="T62" fmla="*/ 307 w 504"/>
                <a:gd name="T63" fmla="*/ 466 h 548"/>
                <a:gd name="T64" fmla="*/ 294 w 504"/>
                <a:gd name="T65" fmla="*/ 458 h 548"/>
                <a:gd name="T66" fmla="*/ 282 w 504"/>
                <a:gd name="T67" fmla="*/ 449 h 548"/>
                <a:gd name="T68" fmla="*/ 255 w 504"/>
                <a:gd name="T69" fmla="*/ 430 h 548"/>
                <a:gd name="T70" fmla="*/ 231 w 504"/>
                <a:gd name="T71" fmla="*/ 411 h 548"/>
                <a:gd name="T72" fmla="*/ 207 w 504"/>
                <a:gd name="T73" fmla="*/ 390 h 548"/>
                <a:gd name="T74" fmla="*/ 184 w 504"/>
                <a:gd name="T75" fmla="*/ 368 h 548"/>
                <a:gd name="T76" fmla="*/ 162 w 504"/>
                <a:gd name="T77" fmla="*/ 346 h 548"/>
                <a:gd name="T78" fmla="*/ 141 w 504"/>
                <a:gd name="T79" fmla="*/ 322 h 548"/>
                <a:gd name="T80" fmla="*/ 121 w 504"/>
                <a:gd name="T81" fmla="*/ 298 h 548"/>
                <a:gd name="T82" fmla="*/ 103 w 504"/>
                <a:gd name="T83" fmla="*/ 274 h 548"/>
                <a:gd name="T84" fmla="*/ 86 w 504"/>
                <a:gd name="T85" fmla="*/ 247 h 548"/>
                <a:gd name="T86" fmla="*/ 71 w 504"/>
                <a:gd name="T87" fmla="*/ 221 h 548"/>
                <a:gd name="T88" fmla="*/ 56 w 504"/>
                <a:gd name="T89" fmla="*/ 193 h 548"/>
                <a:gd name="T90" fmla="*/ 42 w 504"/>
                <a:gd name="T91" fmla="*/ 165 h 548"/>
                <a:gd name="T92" fmla="*/ 29 w 504"/>
                <a:gd name="T93" fmla="*/ 137 h 548"/>
                <a:gd name="T94" fmla="*/ 19 w 504"/>
                <a:gd name="T95" fmla="*/ 108 h 548"/>
                <a:gd name="T96" fmla="*/ 8 w 504"/>
                <a:gd name="T97" fmla="*/ 78 h 548"/>
                <a:gd name="T98" fmla="*/ 0 w 504"/>
                <a:gd name="T99" fmla="*/ 47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04" h="548">
                  <a:moveTo>
                    <a:pt x="0" y="47"/>
                  </a:moveTo>
                  <a:lnTo>
                    <a:pt x="252" y="0"/>
                  </a:lnTo>
                  <a:lnTo>
                    <a:pt x="261" y="42"/>
                  </a:lnTo>
                  <a:lnTo>
                    <a:pt x="271" y="84"/>
                  </a:lnTo>
                  <a:lnTo>
                    <a:pt x="283" y="124"/>
                  </a:lnTo>
                  <a:lnTo>
                    <a:pt x="295" y="164"/>
                  </a:lnTo>
                  <a:lnTo>
                    <a:pt x="308" y="202"/>
                  </a:lnTo>
                  <a:lnTo>
                    <a:pt x="322" y="240"/>
                  </a:lnTo>
                  <a:lnTo>
                    <a:pt x="337" y="277"/>
                  </a:lnTo>
                  <a:lnTo>
                    <a:pt x="353" y="313"/>
                  </a:lnTo>
                  <a:lnTo>
                    <a:pt x="369" y="346"/>
                  </a:lnTo>
                  <a:lnTo>
                    <a:pt x="386" y="380"/>
                  </a:lnTo>
                  <a:lnTo>
                    <a:pt x="405" y="412"/>
                  </a:lnTo>
                  <a:lnTo>
                    <a:pt x="423" y="442"/>
                  </a:lnTo>
                  <a:lnTo>
                    <a:pt x="443" y="470"/>
                  </a:lnTo>
                  <a:lnTo>
                    <a:pt x="463" y="498"/>
                  </a:lnTo>
                  <a:lnTo>
                    <a:pt x="483" y="523"/>
                  </a:lnTo>
                  <a:lnTo>
                    <a:pt x="504" y="548"/>
                  </a:lnTo>
                  <a:lnTo>
                    <a:pt x="489" y="544"/>
                  </a:lnTo>
                  <a:lnTo>
                    <a:pt x="475" y="540"/>
                  </a:lnTo>
                  <a:lnTo>
                    <a:pt x="460" y="535"/>
                  </a:lnTo>
                  <a:lnTo>
                    <a:pt x="445" y="530"/>
                  </a:lnTo>
                  <a:lnTo>
                    <a:pt x="431" y="526"/>
                  </a:lnTo>
                  <a:lnTo>
                    <a:pt x="418" y="520"/>
                  </a:lnTo>
                  <a:lnTo>
                    <a:pt x="403" y="514"/>
                  </a:lnTo>
                  <a:lnTo>
                    <a:pt x="389" y="508"/>
                  </a:lnTo>
                  <a:lnTo>
                    <a:pt x="375" y="503"/>
                  </a:lnTo>
                  <a:lnTo>
                    <a:pt x="361" y="496"/>
                  </a:lnTo>
                  <a:lnTo>
                    <a:pt x="347" y="489"/>
                  </a:lnTo>
                  <a:lnTo>
                    <a:pt x="333" y="481"/>
                  </a:lnTo>
                  <a:lnTo>
                    <a:pt x="321" y="474"/>
                  </a:lnTo>
                  <a:lnTo>
                    <a:pt x="307" y="466"/>
                  </a:lnTo>
                  <a:lnTo>
                    <a:pt x="294" y="458"/>
                  </a:lnTo>
                  <a:lnTo>
                    <a:pt x="282" y="449"/>
                  </a:lnTo>
                  <a:lnTo>
                    <a:pt x="255" y="430"/>
                  </a:lnTo>
                  <a:lnTo>
                    <a:pt x="231" y="411"/>
                  </a:lnTo>
                  <a:lnTo>
                    <a:pt x="207" y="390"/>
                  </a:lnTo>
                  <a:lnTo>
                    <a:pt x="184" y="368"/>
                  </a:lnTo>
                  <a:lnTo>
                    <a:pt x="162" y="346"/>
                  </a:lnTo>
                  <a:lnTo>
                    <a:pt x="141" y="322"/>
                  </a:lnTo>
                  <a:lnTo>
                    <a:pt x="121" y="298"/>
                  </a:lnTo>
                  <a:lnTo>
                    <a:pt x="103" y="274"/>
                  </a:lnTo>
                  <a:lnTo>
                    <a:pt x="86" y="247"/>
                  </a:lnTo>
                  <a:lnTo>
                    <a:pt x="71" y="221"/>
                  </a:lnTo>
                  <a:lnTo>
                    <a:pt x="56" y="193"/>
                  </a:lnTo>
                  <a:lnTo>
                    <a:pt x="42" y="165"/>
                  </a:lnTo>
                  <a:lnTo>
                    <a:pt x="29" y="137"/>
                  </a:lnTo>
                  <a:lnTo>
                    <a:pt x="19" y="108"/>
                  </a:lnTo>
                  <a:lnTo>
                    <a:pt x="8" y="78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auto">
            <a:xfrm>
              <a:off x="3285" y="2566"/>
              <a:ext cx="146" cy="150"/>
            </a:xfrm>
            <a:custGeom>
              <a:avLst/>
              <a:gdLst>
                <a:gd name="T0" fmla="*/ 0 w 293"/>
                <a:gd name="T1" fmla="*/ 301 h 301"/>
                <a:gd name="T2" fmla="*/ 2 w 293"/>
                <a:gd name="T3" fmla="*/ 301 h 301"/>
                <a:gd name="T4" fmla="*/ 9 w 293"/>
                <a:gd name="T5" fmla="*/ 301 h 301"/>
                <a:gd name="T6" fmla="*/ 20 w 293"/>
                <a:gd name="T7" fmla="*/ 301 h 301"/>
                <a:gd name="T8" fmla="*/ 34 w 293"/>
                <a:gd name="T9" fmla="*/ 298 h 301"/>
                <a:gd name="T10" fmla="*/ 51 w 293"/>
                <a:gd name="T11" fmla="*/ 295 h 301"/>
                <a:gd name="T12" fmla="*/ 70 w 293"/>
                <a:gd name="T13" fmla="*/ 289 h 301"/>
                <a:gd name="T14" fmla="*/ 91 w 293"/>
                <a:gd name="T15" fmla="*/ 281 h 301"/>
                <a:gd name="T16" fmla="*/ 114 w 293"/>
                <a:gd name="T17" fmla="*/ 269 h 301"/>
                <a:gd name="T18" fmla="*/ 139 w 293"/>
                <a:gd name="T19" fmla="*/ 255 h 301"/>
                <a:gd name="T20" fmla="*/ 163 w 293"/>
                <a:gd name="T21" fmla="*/ 235 h 301"/>
                <a:gd name="T22" fmla="*/ 187 w 293"/>
                <a:gd name="T23" fmla="*/ 211 h 301"/>
                <a:gd name="T24" fmla="*/ 211 w 293"/>
                <a:gd name="T25" fmla="*/ 182 h 301"/>
                <a:gd name="T26" fmla="*/ 234 w 293"/>
                <a:gd name="T27" fmla="*/ 146 h 301"/>
                <a:gd name="T28" fmla="*/ 256 w 293"/>
                <a:gd name="T29" fmla="*/ 105 h 301"/>
                <a:gd name="T30" fmla="*/ 276 w 293"/>
                <a:gd name="T31" fmla="*/ 57 h 301"/>
                <a:gd name="T32" fmla="*/ 293 w 293"/>
                <a:gd name="T33" fmla="*/ 0 h 301"/>
                <a:gd name="T34" fmla="*/ 281 w 293"/>
                <a:gd name="T35" fmla="*/ 32 h 301"/>
                <a:gd name="T36" fmla="*/ 269 w 293"/>
                <a:gd name="T37" fmla="*/ 63 h 301"/>
                <a:gd name="T38" fmla="*/ 256 w 293"/>
                <a:gd name="T39" fmla="*/ 93 h 301"/>
                <a:gd name="T40" fmla="*/ 241 w 293"/>
                <a:gd name="T41" fmla="*/ 122 h 301"/>
                <a:gd name="T42" fmla="*/ 225 w 293"/>
                <a:gd name="T43" fmla="*/ 149 h 301"/>
                <a:gd name="T44" fmla="*/ 208 w 293"/>
                <a:gd name="T45" fmla="*/ 174 h 301"/>
                <a:gd name="T46" fmla="*/ 190 w 293"/>
                <a:gd name="T47" fmla="*/ 196 h 301"/>
                <a:gd name="T48" fmla="*/ 172 w 293"/>
                <a:gd name="T49" fmla="*/ 218 h 301"/>
                <a:gd name="T50" fmla="*/ 152 w 293"/>
                <a:gd name="T51" fmla="*/ 236 h 301"/>
                <a:gd name="T52" fmla="*/ 132 w 293"/>
                <a:gd name="T53" fmla="*/ 252 h 301"/>
                <a:gd name="T54" fmla="*/ 111 w 293"/>
                <a:gd name="T55" fmla="*/ 267 h 301"/>
                <a:gd name="T56" fmla="*/ 90 w 293"/>
                <a:gd name="T57" fmla="*/ 279 h 301"/>
                <a:gd name="T58" fmla="*/ 68 w 293"/>
                <a:gd name="T59" fmla="*/ 288 h 301"/>
                <a:gd name="T60" fmla="*/ 46 w 293"/>
                <a:gd name="T61" fmla="*/ 295 h 301"/>
                <a:gd name="T62" fmla="*/ 23 w 293"/>
                <a:gd name="T63" fmla="*/ 299 h 301"/>
                <a:gd name="T64" fmla="*/ 0 w 293"/>
                <a:gd name="T65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3" h="301">
                  <a:moveTo>
                    <a:pt x="0" y="301"/>
                  </a:moveTo>
                  <a:lnTo>
                    <a:pt x="2" y="301"/>
                  </a:lnTo>
                  <a:lnTo>
                    <a:pt x="9" y="301"/>
                  </a:lnTo>
                  <a:lnTo>
                    <a:pt x="20" y="301"/>
                  </a:lnTo>
                  <a:lnTo>
                    <a:pt x="34" y="298"/>
                  </a:lnTo>
                  <a:lnTo>
                    <a:pt x="51" y="295"/>
                  </a:lnTo>
                  <a:lnTo>
                    <a:pt x="70" y="289"/>
                  </a:lnTo>
                  <a:lnTo>
                    <a:pt x="91" y="281"/>
                  </a:lnTo>
                  <a:lnTo>
                    <a:pt x="114" y="269"/>
                  </a:lnTo>
                  <a:lnTo>
                    <a:pt x="139" y="255"/>
                  </a:lnTo>
                  <a:lnTo>
                    <a:pt x="163" y="235"/>
                  </a:lnTo>
                  <a:lnTo>
                    <a:pt x="187" y="211"/>
                  </a:lnTo>
                  <a:lnTo>
                    <a:pt x="211" y="182"/>
                  </a:lnTo>
                  <a:lnTo>
                    <a:pt x="234" y="146"/>
                  </a:lnTo>
                  <a:lnTo>
                    <a:pt x="256" y="105"/>
                  </a:lnTo>
                  <a:lnTo>
                    <a:pt x="276" y="57"/>
                  </a:lnTo>
                  <a:lnTo>
                    <a:pt x="293" y="0"/>
                  </a:lnTo>
                  <a:lnTo>
                    <a:pt x="281" y="32"/>
                  </a:lnTo>
                  <a:lnTo>
                    <a:pt x="269" y="63"/>
                  </a:lnTo>
                  <a:lnTo>
                    <a:pt x="256" y="93"/>
                  </a:lnTo>
                  <a:lnTo>
                    <a:pt x="241" y="122"/>
                  </a:lnTo>
                  <a:lnTo>
                    <a:pt x="225" y="149"/>
                  </a:lnTo>
                  <a:lnTo>
                    <a:pt x="208" y="174"/>
                  </a:lnTo>
                  <a:lnTo>
                    <a:pt x="190" y="196"/>
                  </a:lnTo>
                  <a:lnTo>
                    <a:pt x="172" y="218"/>
                  </a:lnTo>
                  <a:lnTo>
                    <a:pt x="152" y="236"/>
                  </a:lnTo>
                  <a:lnTo>
                    <a:pt x="132" y="252"/>
                  </a:lnTo>
                  <a:lnTo>
                    <a:pt x="111" y="267"/>
                  </a:lnTo>
                  <a:lnTo>
                    <a:pt x="90" y="279"/>
                  </a:lnTo>
                  <a:lnTo>
                    <a:pt x="68" y="288"/>
                  </a:lnTo>
                  <a:lnTo>
                    <a:pt x="46" y="295"/>
                  </a:lnTo>
                  <a:lnTo>
                    <a:pt x="23" y="299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1" name="Freeform 24"/>
            <p:cNvSpPr>
              <a:spLocks/>
            </p:cNvSpPr>
            <p:nvPr/>
          </p:nvSpPr>
          <p:spPr bwMode="auto">
            <a:xfrm>
              <a:off x="3449" y="2379"/>
              <a:ext cx="0" cy="23"/>
            </a:xfrm>
            <a:custGeom>
              <a:avLst/>
              <a:gdLst>
                <a:gd name="T0" fmla="*/ 0 h 46"/>
                <a:gd name="T1" fmla="*/ 13 h 46"/>
                <a:gd name="T2" fmla="*/ 24 h 46"/>
                <a:gd name="T3" fmla="*/ 36 h 46"/>
                <a:gd name="T4" fmla="*/ 46 h 46"/>
                <a:gd name="T5" fmla="*/ 35 h 46"/>
                <a:gd name="T6" fmla="*/ 23 h 46"/>
                <a:gd name="T7" fmla="*/ 12 h 46"/>
                <a:gd name="T8" fmla="*/ 0 h 4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46">
                  <a:moveTo>
                    <a:pt x="0" y="0"/>
                  </a:moveTo>
                  <a:lnTo>
                    <a:pt x="0" y="13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024" name="Freeform 25"/>
            <p:cNvSpPr>
              <a:spLocks/>
            </p:cNvSpPr>
            <p:nvPr/>
          </p:nvSpPr>
          <p:spPr bwMode="auto">
            <a:xfrm>
              <a:off x="3131" y="2526"/>
              <a:ext cx="76" cy="155"/>
            </a:xfrm>
            <a:custGeom>
              <a:avLst/>
              <a:gdLst>
                <a:gd name="T0" fmla="*/ 0 w 154"/>
                <a:gd name="T1" fmla="*/ 0 h 309"/>
                <a:gd name="T2" fmla="*/ 7 w 154"/>
                <a:gd name="T3" fmla="*/ 42 h 309"/>
                <a:gd name="T4" fmla="*/ 18 w 154"/>
                <a:gd name="T5" fmla="*/ 86 h 309"/>
                <a:gd name="T6" fmla="*/ 32 w 154"/>
                <a:gd name="T7" fmla="*/ 127 h 309"/>
                <a:gd name="T8" fmla="*/ 48 w 154"/>
                <a:gd name="T9" fmla="*/ 169 h 309"/>
                <a:gd name="T10" fmla="*/ 68 w 154"/>
                <a:gd name="T11" fmla="*/ 208 h 309"/>
                <a:gd name="T12" fmla="*/ 93 w 154"/>
                <a:gd name="T13" fmla="*/ 245 h 309"/>
                <a:gd name="T14" fmla="*/ 120 w 154"/>
                <a:gd name="T15" fmla="*/ 279 h 309"/>
                <a:gd name="T16" fmla="*/ 154 w 154"/>
                <a:gd name="T17" fmla="*/ 309 h 309"/>
                <a:gd name="T18" fmla="*/ 127 w 154"/>
                <a:gd name="T19" fmla="*/ 282 h 309"/>
                <a:gd name="T20" fmla="*/ 103 w 154"/>
                <a:gd name="T21" fmla="*/ 252 h 309"/>
                <a:gd name="T22" fmla="*/ 80 w 154"/>
                <a:gd name="T23" fmla="*/ 216 h 309"/>
                <a:gd name="T24" fmla="*/ 60 w 154"/>
                <a:gd name="T25" fmla="*/ 178 h 309"/>
                <a:gd name="T26" fmla="*/ 41 w 154"/>
                <a:gd name="T27" fmla="*/ 138 h 309"/>
                <a:gd name="T28" fmla="*/ 25 w 154"/>
                <a:gd name="T29" fmla="*/ 94 h 309"/>
                <a:gd name="T30" fmla="*/ 11 w 154"/>
                <a:gd name="T31" fmla="*/ 48 h 309"/>
                <a:gd name="T32" fmla="*/ 0 w 154"/>
                <a:gd name="T33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4" h="309">
                  <a:moveTo>
                    <a:pt x="0" y="0"/>
                  </a:moveTo>
                  <a:lnTo>
                    <a:pt x="7" y="42"/>
                  </a:lnTo>
                  <a:lnTo>
                    <a:pt x="18" y="86"/>
                  </a:lnTo>
                  <a:lnTo>
                    <a:pt x="32" y="127"/>
                  </a:lnTo>
                  <a:lnTo>
                    <a:pt x="48" y="169"/>
                  </a:lnTo>
                  <a:lnTo>
                    <a:pt x="68" y="208"/>
                  </a:lnTo>
                  <a:lnTo>
                    <a:pt x="93" y="245"/>
                  </a:lnTo>
                  <a:lnTo>
                    <a:pt x="120" y="279"/>
                  </a:lnTo>
                  <a:lnTo>
                    <a:pt x="154" y="309"/>
                  </a:lnTo>
                  <a:lnTo>
                    <a:pt x="127" y="282"/>
                  </a:lnTo>
                  <a:lnTo>
                    <a:pt x="103" y="252"/>
                  </a:lnTo>
                  <a:lnTo>
                    <a:pt x="80" y="216"/>
                  </a:lnTo>
                  <a:lnTo>
                    <a:pt x="60" y="178"/>
                  </a:lnTo>
                  <a:lnTo>
                    <a:pt x="41" y="138"/>
                  </a:lnTo>
                  <a:lnTo>
                    <a:pt x="25" y="94"/>
                  </a:lnTo>
                  <a:lnTo>
                    <a:pt x="11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025" name="Freeform 26"/>
            <p:cNvSpPr>
              <a:spLocks/>
            </p:cNvSpPr>
            <p:nvPr/>
          </p:nvSpPr>
          <p:spPr bwMode="auto">
            <a:xfrm>
              <a:off x="3077" y="1998"/>
              <a:ext cx="372" cy="382"/>
            </a:xfrm>
            <a:custGeom>
              <a:avLst/>
              <a:gdLst>
                <a:gd name="T0" fmla="*/ 74 w 745"/>
                <a:gd name="T1" fmla="*/ 87 h 763"/>
                <a:gd name="T2" fmla="*/ 104 w 745"/>
                <a:gd name="T3" fmla="*/ 90 h 763"/>
                <a:gd name="T4" fmla="*/ 136 w 745"/>
                <a:gd name="T5" fmla="*/ 95 h 763"/>
                <a:gd name="T6" fmla="*/ 170 w 745"/>
                <a:gd name="T7" fmla="*/ 106 h 763"/>
                <a:gd name="T8" fmla="*/ 203 w 745"/>
                <a:gd name="T9" fmla="*/ 120 h 763"/>
                <a:gd name="T10" fmla="*/ 236 w 745"/>
                <a:gd name="T11" fmla="*/ 138 h 763"/>
                <a:gd name="T12" fmla="*/ 269 w 745"/>
                <a:gd name="T13" fmla="*/ 162 h 763"/>
                <a:gd name="T14" fmla="*/ 297 w 745"/>
                <a:gd name="T15" fmla="*/ 193 h 763"/>
                <a:gd name="T16" fmla="*/ 312 w 745"/>
                <a:gd name="T17" fmla="*/ 214 h 763"/>
                <a:gd name="T18" fmla="*/ 316 w 745"/>
                <a:gd name="T19" fmla="*/ 219 h 763"/>
                <a:gd name="T20" fmla="*/ 317 w 745"/>
                <a:gd name="T21" fmla="*/ 222 h 763"/>
                <a:gd name="T22" fmla="*/ 318 w 745"/>
                <a:gd name="T23" fmla="*/ 224 h 763"/>
                <a:gd name="T24" fmla="*/ 329 w 745"/>
                <a:gd name="T25" fmla="*/ 243 h 763"/>
                <a:gd name="T26" fmla="*/ 345 w 745"/>
                <a:gd name="T27" fmla="*/ 280 h 763"/>
                <a:gd name="T28" fmla="*/ 355 w 745"/>
                <a:gd name="T29" fmla="*/ 317 h 763"/>
                <a:gd name="T30" fmla="*/ 361 w 745"/>
                <a:gd name="T31" fmla="*/ 353 h 763"/>
                <a:gd name="T32" fmla="*/ 335 w 745"/>
                <a:gd name="T33" fmla="*/ 371 h 763"/>
                <a:gd name="T34" fmla="*/ 333 w 745"/>
                <a:gd name="T35" fmla="*/ 455 h 763"/>
                <a:gd name="T36" fmla="*/ 318 w 745"/>
                <a:gd name="T37" fmla="*/ 462 h 763"/>
                <a:gd name="T38" fmla="*/ 291 w 745"/>
                <a:gd name="T39" fmla="*/ 477 h 763"/>
                <a:gd name="T40" fmla="*/ 256 w 745"/>
                <a:gd name="T41" fmla="*/ 500 h 763"/>
                <a:gd name="T42" fmla="*/ 216 w 745"/>
                <a:gd name="T43" fmla="*/ 536 h 763"/>
                <a:gd name="T44" fmla="*/ 178 w 745"/>
                <a:gd name="T45" fmla="*/ 588 h 763"/>
                <a:gd name="T46" fmla="*/ 144 w 745"/>
                <a:gd name="T47" fmla="*/ 648 h 763"/>
                <a:gd name="T48" fmla="*/ 119 w 745"/>
                <a:gd name="T49" fmla="*/ 716 h 763"/>
                <a:gd name="T50" fmla="*/ 327 w 745"/>
                <a:gd name="T51" fmla="*/ 755 h 763"/>
                <a:gd name="T52" fmla="*/ 365 w 745"/>
                <a:gd name="T53" fmla="*/ 756 h 763"/>
                <a:gd name="T54" fmla="*/ 457 w 745"/>
                <a:gd name="T55" fmla="*/ 510 h 763"/>
                <a:gd name="T56" fmla="*/ 745 w 745"/>
                <a:gd name="T57" fmla="*/ 762 h 763"/>
                <a:gd name="T58" fmla="*/ 742 w 745"/>
                <a:gd name="T59" fmla="*/ 749 h 763"/>
                <a:gd name="T60" fmla="*/ 735 w 745"/>
                <a:gd name="T61" fmla="*/ 717 h 763"/>
                <a:gd name="T62" fmla="*/ 722 w 745"/>
                <a:gd name="T63" fmla="*/ 670 h 763"/>
                <a:gd name="T64" fmla="*/ 700 w 745"/>
                <a:gd name="T65" fmla="*/ 616 h 763"/>
                <a:gd name="T66" fmla="*/ 666 w 745"/>
                <a:gd name="T67" fmla="*/ 561 h 763"/>
                <a:gd name="T68" fmla="*/ 623 w 745"/>
                <a:gd name="T69" fmla="*/ 510 h 763"/>
                <a:gd name="T70" fmla="*/ 564 w 745"/>
                <a:gd name="T71" fmla="*/ 473 h 763"/>
                <a:gd name="T72" fmla="*/ 491 w 745"/>
                <a:gd name="T73" fmla="*/ 454 h 763"/>
                <a:gd name="T74" fmla="*/ 451 w 745"/>
                <a:gd name="T75" fmla="*/ 374 h 763"/>
                <a:gd name="T76" fmla="*/ 450 w 745"/>
                <a:gd name="T77" fmla="*/ 358 h 763"/>
                <a:gd name="T78" fmla="*/ 444 w 745"/>
                <a:gd name="T79" fmla="*/ 314 h 763"/>
                <a:gd name="T80" fmla="*/ 427 w 745"/>
                <a:gd name="T81" fmla="*/ 252 h 763"/>
                <a:gd name="T82" fmla="*/ 394 w 745"/>
                <a:gd name="T83" fmla="*/ 182 h 763"/>
                <a:gd name="T84" fmla="*/ 342 w 745"/>
                <a:gd name="T85" fmla="*/ 113 h 763"/>
                <a:gd name="T86" fmla="*/ 265 w 745"/>
                <a:gd name="T87" fmla="*/ 53 h 763"/>
                <a:gd name="T88" fmla="*/ 158 w 745"/>
                <a:gd name="T89" fmla="*/ 13 h 763"/>
                <a:gd name="T90" fmla="*/ 16 w 745"/>
                <a:gd name="T91" fmla="*/ 0 h 763"/>
                <a:gd name="T92" fmla="*/ 1 w 745"/>
                <a:gd name="T93" fmla="*/ 89 h 763"/>
                <a:gd name="T94" fmla="*/ 12 w 745"/>
                <a:gd name="T95" fmla="*/ 87 h 763"/>
                <a:gd name="T96" fmla="*/ 21 w 745"/>
                <a:gd name="T97" fmla="*/ 86 h 763"/>
                <a:gd name="T98" fmla="*/ 22 w 745"/>
                <a:gd name="T99" fmla="*/ 85 h 763"/>
                <a:gd name="T100" fmla="*/ 27 w 745"/>
                <a:gd name="T101" fmla="*/ 84 h 763"/>
                <a:gd name="T102" fmla="*/ 36 w 745"/>
                <a:gd name="T103" fmla="*/ 84 h 763"/>
                <a:gd name="T104" fmla="*/ 46 w 745"/>
                <a:gd name="T105" fmla="*/ 85 h 763"/>
                <a:gd name="T106" fmla="*/ 55 w 745"/>
                <a:gd name="T107" fmla="*/ 86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45" h="763">
                  <a:moveTo>
                    <a:pt x="60" y="86"/>
                  </a:moveTo>
                  <a:lnTo>
                    <a:pt x="74" y="87"/>
                  </a:lnTo>
                  <a:lnTo>
                    <a:pt x="88" y="89"/>
                  </a:lnTo>
                  <a:lnTo>
                    <a:pt x="104" y="90"/>
                  </a:lnTo>
                  <a:lnTo>
                    <a:pt x="119" y="92"/>
                  </a:lnTo>
                  <a:lnTo>
                    <a:pt x="136" y="95"/>
                  </a:lnTo>
                  <a:lnTo>
                    <a:pt x="152" y="100"/>
                  </a:lnTo>
                  <a:lnTo>
                    <a:pt x="170" y="106"/>
                  </a:lnTo>
                  <a:lnTo>
                    <a:pt x="187" y="112"/>
                  </a:lnTo>
                  <a:lnTo>
                    <a:pt x="203" y="120"/>
                  </a:lnTo>
                  <a:lnTo>
                    <a:pt x="220" y="128"/>
                  </a:lnTo>
                  <a:lnTo>
                    <a:pt x="236" y="138"/>
                  </a:lnTo>
                  <a:lnTo>
                    <a:pt x="253" y="150"/>
                  </a:lnTo>
                  <a:lnTo>
                    <a:pt x="269" y="162"/>
                  </a:lnTo>
                  <a:lnTo>
                    <a:pt x="284" y="177"/>
                  </a:lnTo>
                  <a:lnTo>
                    <a:pt x="297" y="193"/>
                  </a:lnTo>
                  <a:lnTo>
                    <a:pt x="310" y="212"/>
                  </a:lnTo>
                  <a:lnTo>
                    <a:pt x="312" y="214"/>
                  </a:lnTo>
                  <a:lnTo>
                    <a:pt x="314" y="216"/>
                  </a:lnTo>
                  <a:lnTo>
                    <a:pt x="316" y="219"/>
                  </a:lnTo>
                  <a:lnTo>
                    <a:pt x="317" y="221"/>
                  </a:lnTo>
                  <a:lnTo>
                    <a:pt x="317" y="222"/>
                  </a:lnTo>
                  <a:lnTo>
                    <a:pt x="318" y="223"/>
                  </a:lnTo>
                  <a:lnTo>
                    <a:pt x="318" y="224"/>
                  </a:lnTo>
                  <a:lnTo>
                    <a:pt x="319" y="226"/>
                  </a:lnTo>
                  <a:lnTo>
                    <a:pt x="329" y="243"/>
                  </a:lnTo>
                  <a:lnTo>
                    <a:pt x="338" y="261"/>
                  </a:lnTo>
                  <a:lnTo>
                    <a:pt x="345" y="280"/>
                  </a:lnTo>
                  <a:lnTo>
                    <a:pt x="350" y="298"/>
                  </a:lnTo>
                  <a:lnTo>
                    <a:pt x="355" y="317"/>
                  </a:lnTo>
                  <a:lnTo>
                    <a:pt x="359" y="335"/>
                  </a:lnTo>
                  <a:lnTo>
                    <a:pt x="361" y="353"/>
                  </a:lnTo>
                  <a:lnTo>
                    <a:pt x="363" y="371"/>
                  </a:lnTo>
                  <a:lnTo>
                    <a:pt x="335" y="371"/>
                  </a:lnTo>
                  <a:lnTo>
                    <a:pt x="335" y="454"/>
                  </a:lnTo>
                  <a:lnTo>
                    <a:pt x="333" y="455"/>
                  </a:lnTo>
                  <a:lnTo>
                    <a:pt x="327" y="457"/>
                  </a:lnTo>
                  <a:lnTo>
                    <a:pt x="318" y="462"/>
                  </a:lnTo>
                  <a:lnTo>
                    <a:pt x="306" y="468"/>
                  </a:lnTo>
                  <a:lnTo>
                    <a:pt x="291" y="477"/>
                  </a:lnTo>
                  <a:lnTo>
                    <a:pt x="274" y="487"/>
                  </a:lnTo>
                  <a:lnTo>
                    <a:pt x="256" y="500"/>
                  </a:lnTo>
                  <a:lnTo>
                    <a:pt x="238" y="515"/>
                  </a:lnTo>
                  <a:lnTo>
                    <a:pt x="216" y="536"/>
                  </a:lnTo>
                  <a:lnTo>
                    <a:pt x="196" y="561"/>
                  </a:lnTo>
                  <a:lnTo>
                    <a:pt x="178" y="588"/>
                  </a:lnTo>
                  <a:lnTo>
                    <a:pt x="160" y="617"/>
                  </a:lnTo>
                  <a:lnTo>
                    <a:pt x="144" y="648"/>
                  </a:lnTo>
                  <a:lnTo>
                    <a:pt x="130" y="681"/>
                  </a:lnTo>
                  <a:lnTo>
                    <a:pt x="119" y="716"/>
                  </a:lnTo>
                  <a:lnTo>
                    <a:pt x="108" y="753"/>
                  </a:lnTo>
                  <a:lnTo>
                    <a:pt x="327" y="755"/>
                  </a:lnTo>
                  <a:lnTo>
                    <a:pt x="324" y="757"/>
                  </a:lnTo>
                  <a:lnTo>
                    <a:pt x="365" y="756"/>
                  </a:lnTo>
                  <a:lnTo>
                    <a:pt x="365" y="510"/>
                  </a:lnTo>
                  <a:lnTo>
                    <a:pt x="457" y="510"/>
                  </a:lnTo>
                  <a:lnTo>
                    <a:pt x="457" y="763"/>
                  </a:lnTo>
                  <a:lnTo>
                    <a:pt x="745" y="762"/>
                  </a:lnTo>
                  <a:lnTo>
                    <a:pt x="745" y="759"/>
                  </a:lnTo>
                  <a:lnTo>
                    <a:pt x="742" y="749"/>
                  </a:lnTo>
                  <a:lnTo>
                    <a:pt x="740" y="736"/>
                  </a:lnTo>
                  <a:lnTo>
                    <a:pt x="735" y="717"/>
                  </a:lnTo>
                  <a:lnTo>
                    <a:pt x="730" y="694"/>
                  </a:lnTo>
                  <a:lnTo>
                    <a:pt x="722" y="670"/>
                  </a:lnTo>
                  <a:lnTo>
                    <a:pt x="711" y="643"/>
                  </a:lnTo>
                  <a:lnTo>
                    <a:pt x="700" y="616"/>
                  </a:lnTo>
                  <a:lnTo>
                    <a:pt x="685" y="587"/>
                  </a:lnTo>
                  <a:lnTo>
                    <a:pt x="666" y="561"/>
                  </a:lnTo>
                  <a:lnTo>
                    <a:pt x="646" y="534"/>
                  </a:lnTo>
                  <a:lnTo>
                    <a:pt x="623" y="510"/>
                  </a:lnTo>
                  <a:lnTo>
                    <a:pt x="595" y="489"/>
                  </a:lnTo>
                  <a:lnTo>
                    <a:pt x="564" y="473"/>
                  </a:lnTo>
                  <a:lnTo>
                    <a:pt x="529" y="460"/>
                  </a:lnTo>
                  <a:lnTo>
                    <a:pt x="491" y="454"/>
                  </a:lnTo>
                  <a:lnTo>
                    <a:pt x="491" y="374"/>
                  </a:lnTo>
                  <a:lnTo>
                    <a:pt x="451" y="374"/>
                  </a:lnTo>
                  <a:lnTo>
                    <a:pt x="451" y="369"/>
                  </a:lnTo>
                  <a:lnTo>
                    <a:pt x="450" y="358"/>
                  </a:lnTo>
                  <a:lnTo>
                    <a:pt x="447" y="338"/>
                  </a:lnTo>
                  <a:lnTo>
                    <a:pt x="444" y="314"/>
                  </a:lnTo>
                  <a:lnTo>
                    <a:pt x="437" y="284"/>
                  </a:lnTo>
                  <a:lnTo>
                    <a:pt x="427" y="252"/>
                  </a:lnTo>
                  <a:lnTo>
                    <a:pt x="413" y="218"/>
                  </a:lnTo>
                  <a:lnTo>
                    <a:pt x="394" y="182"/>
                  </a:lnTo>
                  <a:lnTo>
                    <a:pt x="371" y="146"/>
                  </a:lnTo>
                  <a:lnTo>
                    <a:pt x="342" y="113"/>
                  </a:lnTo>
                  <a:lnTo>
                    <a:pt x="308" y="81"/>
                  </a:lnTo>
                  <a:lnTo>
                    <a:pt x="265" y="53"/>
                  </a:lnTo>
                  <a:lnTo>
                    <a:pt x="216" y="30"/>
                  </a:lnTo>
                  <a:lnTo>
                    <a:pt x="158" y="13"/>
                  </a:lnTo>
                  <a:lnTo>
                    <a:pt x="92" y="2"/>
                  </a:lnTo>
                  <a:lnTo>
                    <a:pt x="16" y="0"/>
                  </a:lnTo>
                  <a:lnTo>
                    <a:pt x="0" y="89"/>
                  </a:lnTo>
                  <a:lnTo>
                    <a:pt x="1" y="89"/>
                  </a:lnTo>
                  <a:lnTo>
                    <a:pt x="6" y="87"/>
                  </a:lnTo>
                  <a:lnTo>
                    <a:pt x="12" y="87"/>
                  </a:lnTo>
                  <a:lnTo>
                    <a:pt x="21" y="87"/>
                  </a:lnTo>
                  <a:lnTo>
                    <a:pt x="21" y="86"/>
                  </a:lnTo>
                  <a:lnTo>
                    <a:pt x="22" y="85"/>
                  </a:lnTo>
                  <a:lnTo>
                    <a:pt x="22" y="85"/>
                  </a:lnTo>
                  <a:lnTo>
                    <a:pt x="22" y="84"/>
                  </a:lnTo>
                  <a:lnTo>
                    <a:pt x="27" y="84"/>
                  </a:lnTo>
                  <a:lnTo>
                    <a:pt x="31" y="84"/>
                  </a:lnTo>
                  <a:lnTo>
                    <a:pt x="36" y="84"/>
                  </a:lnTo>
                  <a:lnTo>
                    <a:pt x="42" y="85"/>
                  </a:lnTo>
                  <a:lnTo>
                    <a:pt x="46" y="85"/>
                  </a:lnTo>
                  <a:lnTo>
                    <a:pt x="51" y="85"/>
                  </a:lnTo>
                  <a:lnTo>
                    <a:pt x="55" y="86"/>
                  </a:lnTo>
                  <a:lnTo>
                    <a:pt x="60" y="86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027" name="Freeform 27"/>
            <p:cNvSpPr>
              <a:spLocks/>
            </p:cNvSpPr>
            <p:nvPr/>
          </p:nvSpPr>
          <p:spPr bwMode="auto">
            <a:xfrm>
              <a:off x="3236" y="2111"/>
              <a:ext cx="22" cy="72"/>
            </a:xfrm>
            <a:custGeom>
              <a:avLst/>
              <a:gdLst>
                <a:gd name="T0" fmla="*/ 44 w 44"/>
                <a:gd name="T1" fmla="*/ 145 h 145"/>
                <a:gd name="T2" fmla="*/ 42 w 44"/>
                <a:gd name="T3" fmla="*/ 127 h 145"/>
                <a:gd name="T4" fmla="*/ 40 w 44"/>
                <a:gd name="T5" fmla="*/ 109 h 145"/>
                <a:gd name="T6" fmla="*/ 36 w 44"/>
                <a:gd name="T7" fmla="*/ 91 h 145"/>
                <a:gd name="T8" fmla="*/ 31 w 44"/>
                <a:gd name="T9" fmla="*/ 72 h 145"/>
                <a:gd name="T10" fmla="*/ 26 w 44"/>
                <a:gd name="T11" fmla="*/ 54 h 145"/>
                <a:gd name="T12" fmla="*/ 19 w 44"/>
                <a:gd name="T13" fmla="*/ 35 h 145"/>
                <a:gd name="T14" fmla="*/ 10 w 44"/>
                <a:gd name="T15" fmla="*/ 17 h 145"/>
                <a:gd name="T16" fmla="*/ 0 w 44"/>
                <a:gd name="T17" fmla="*/ 0 h 145"/>
                <a:gd name="T18" fmla="*/ 8 w 44"/>
                <a:gd name="T19" fmla="*/ 13 h 145"/>
                <a:gd name="T20" fmla="*/ 15 w 44"/>
                <a:gd name="T21" fmla="*/ 29 h 145"/>
                <a:gd name="T22" fmla="*/ 22 w 44"/>
                <a:gd name="T23" fmla="*/ 46 h 145"/>
                <a:gd name="T24" fmla="*/ 28 w 44"/>
                <a:gd name="T25" fmla="*/ 63 h 145"/>
                <a:gd name="T26" fmla="*/ 34 w 44"/>
                <a:gd name="T27" fmla="*/ 82 h 145"/>
                <a:gd name="T28" fmla="*/ 38 w 44"/>
                <a:gd name="T29" fmla="*/ 102 h 145"/>
                <a:gd name="T30" fmla="*/ 42 w 44"/>
                <a:gd name="T31" fmla="*/ 123 h 145"/>
                <a:gd name="T32" fmla="*/ 44 w 44"/>
                <a:gd name="T3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145">
                  <a:moveTo>
                    <a:pt x="44" y="145"/>
                  </a:moveTo>
                  <a:lnTo>
                    <a:pt x="42" y="127"/>
                  </a:lnTo>
                  <a:lnTo>
                    <a:pt x="40" y="109"/>
                  </a:lnTo>
                  <a:lnTo>
                    <a:pt x="36" y="91"/>
                  </a:lnTo>
                  <a:lnTo>
                    <a:pt x="31" y="72"/>
                  </a:lnTo>
                  <a:lnTo>
                    <a:pt x="26" y="54"/>
                  </a:lnTo>
                  <a:lnTo>
                    <a:pt x="19" y="35"/>
                  </a:lnTo>
                  <a:lnTo>
                    <a:pt x="10" y="17"/>
                  </a:lnTo>
                  <a:lnTo>
                    <a:pt x="0" y="0"/>
                  </a:lnTo>
                  <a:lnTo>
                    <a:pt x="8" y="13"/>
                  </a:lnTo>
                  <a:lnTo>
                    <a:pt x="15" y="29"/>
                  </a:lnTo>
                  <a:lnTo>
                    <a:pt x="22" y="46"/>
                  </a:lnTo>
                  <a:lnTo>
                    <a:pt x="28" y="63"/>
                  </a:lnTo>
                  <a:lnTo>
                    <a:pt x="34" y="82"/>
                  </a:lnTo>
                  <a:lnTo>
                    <a:pt x="38" y="102"/>
                  </a:lnTo>
                  <a:lnTo>
                    <a:pt x="42" y="123"/>
                  </a:lnTo>
                  <a:lnTo>
                    <a:pt x="44" y="145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028" name="Freeform 28"/>
            <p:cNvSpPr>
              <a:spLocks/>
            </p:cNvSpPr>
            <p:nvPr/>
          </p:nvSpPr>
          <p:spPr bwMode="auto">
            <a:xfrm>
              <a:off x="3232" y="2104"/>
              <a:ext cx="3" cy="4"/>
            </a:xfrm>
            <a:custGeom>
              <a:avLst/>
              <a:gdLst>
                <a:gd name="T0" fmla="*/ 7 w 7"/>
                <a:gd name="T1" fmla="*/ 9 h 9"/>
                <a:gd name="T2" fmla="*/ 6 w 7"/>
                <a:gd name="T3" fmla="*/ 7 h 9"/>
                <a:gd name="T4" fmla="*/ 4 w 7"/>
                <a:gd name="T5" fmla="*/ 4 h 9"/>
                <a:gd name="T6" fmla="*/ 2 w 7"/>
                <a:gd name="T7" fmla="*/ 2 h 9"/>
                <a:gd name="T8" fmla="*/ 0 w 7"/>
                <a:gd name="T9" fmla="*/ 0 h 9"/>
                <a:gd name="T10" fmla="*/ 2 w 7"/>
                <a:gd name="T11" fmla="*/ 2 h 9"/>
                <a:gd name="T12" fmla="*/ 4 w 7"/>
                <a:gd name="T13" fmla="*/ 4 h 9"/>
                <a:gd name="T14" fmla="*/ 6 w 7"/>
                <a:gd name="T15" fmla="*/ 7 h 9"/>
                <a:gd name="T16" fmla="*/ 7 w 7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9">
                  <a:moveTo>
                    <a:pt x="7" y="9"/>
                  </a:moveTo>
                  <a:lnTo>
                    <a:pt x="6" y="7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4" y="4"/>
                  </a:lnTo>
                  <a:lnTo>
                    <a:pt x="6" y="7"/>
                  </a:lnTo>
                  <a:lnTo>
                    <a:pt x="7" y="9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029" name="Freeform 29"/>
            <p:cNvSpPr>
              <a:spLocks/>
            </p:cNvSpPr>
            <p:nvPr/>
          </p:nvSpPr>
          <p:spPr bwMode="auto">
            <a:xfrm>
              <a:off x="3131" y="2255"/>
              <a:ext cx="64" cy="119"/>
            </a:xfrm>
            <a:custGeom>
              <a:avLst/>
              <a:gdLst>
                <a:gd name="T0" fmla="*/ 130 w 130"/>
                <a:gd name="T1" fmla="*/ 0 h 238"/>
                <a:gd name="T2" fmla="*/ 109 w 130"/>
                <a:gd name="T3" fmla="*/ 18 h 238"/>
                <a:gd name="T4" fmla="*/ 88 w 130"/>
                <a:gd name="T5" fmla="*/ 40 h 238"/>
                <a:gd name="T6" fmla="*/ 67 w 130"/>
                <a:gd name="T7" fmla="*/ 65 h 238"/>
                <a:gd name="T8" fmla="*/ 49 w 130"/>
                <a:gd name="T9" fmla="*/ 93 h 238"/>
                <a:gd name="T10" fmla="*/ 33 w 130"/>
                <a:gd name="T11" fmla="*/ 124 h 238"/>
                <a:gd name="T12" fmla="*/ 18 w 130"/>
                <a:gd name="T13" fmla="*/ 158 h 238"/>
                <a:gd name="T14" fmla="*/ 7 w 130"/>
                <a:gd name="T15" fmla="*/ 196 h 238"/>
                <a:gd name="T16" fmla="*/ 0 w 130"/>
                <a:gd name="T17" fmla="*/ 238 h 238"/>
                <a:gd name="T18" fmla="*/ 11 w 130"/>
                <a:gd name="T19" fmla="*/ 201 h 238"/>
                <a:gd name="T20" fmla="*/ 22 w 130"/>
                <a:gd name="T21" fmla="*/ 166 h 238"/>
                <a:gd name="T22" fmla="*/ 36 w 130"/>
                <a:gd name="T23" fmla="*/ 133 h 238"/>
                <a:gd name="T24" fmla="*/ 52 w 130"/>
                <a:gd name="T25" fmla="*/ 102 h 238"/>
                <a:gd name="T26" fmla="*/ 70 w 130"/>
                <a:gd name="T27" fmla="*/ 73 h 238"/>
                <a:gd name="T28" fmla="*/ 88 w 130"/>
                <a:gd name="T29" fmla="*/ 46 h 238"/>
                <a:gd name="T30" fmla="*/ 108 w 130"/>
                <a:gd name="T31" fmla="*/ 21 h 238"/>
                <a:gd name="T32" fmla="*/ 130 w 130"/>
                <a:gd name="T33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" h="238">
                  <a:moveTo>
                    <a:pt x="130" y="0"/>
                  </a:moveTo>
                  <a:lnTo>
                    <a:pt x="109" y="18"/>
                  </a:lnTo>
                  <a:lnTo>
                    <a:pt x="88" y="40"/>
                  </a:lnTo>
                  <a:lnTo>
                    <a:pt x="67" y="65"/>
                  </a:lnTo>
                  <a:lnTo>
                    <a:pt x="49" y="93"/>
                  </a:lnTo>
                  <a:lnTo>
                    <a:pt x="33" y="124"/>
                  </a:lnTo>
                  <a:lnTo>
                    <a:pt x="18" y="158"/>
                  </a:lnTo>
                  <a:lnTo>
                    <a:pt x="7" y="196"/>
                  </a:lnTo>
                  <a:lnTo>
                    <a:pt x="0" y="238"/>
                  </a:lnTo>
                  <a:lnTo>
                    <a:pt x="11" y="201"/>
                  </a:lnTo>
                  <a:lnTo>
                    <a:pt x="22" y="166"/>
                  </a:lnTo>
                  <a:lnTo>
                    <a:pt x="36" y="133"/>
                  </a:lnTo>
                  <a:lnTo>
                    <a:pt x="52" y="102"/>
                  </a:lnTo>
                  <a:lnTo>
                    <a:pt x="70" y="73"/>
                  </a:lnTo>
                  <a:lnTo>
                    <a:pt x="88" y="46"/>
                  </a:lnTo>
                  <a:lnTo>
                    <a:pt x="108" y="21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030" name="Freeform 30"/>
            <p:cNvSpPr>
              <a:spLocks/>
            </p:cNvSpPr>
            <p:nvPr/>
          </p:nvSpPr>
          <p:spPr bwMode="auto">
            <a:xfrm>
              <a:off x="3126" y="2253"/>
              <a:ext cx="323" cy="463"/>
            </a:xfrm>
            <a:custGeom>
              <a:avLst/>
              <a:gdLst>
                <a:gd name="T0" fmla="*/ 647 w 647"/>
                <a:gd name="T1" fmla="*/ 298 h 926"/>
                <a:gd name="T2" fmla="*/ 647 w 647"/>
                <a:gd name="T3" fmla="*/ 288 h 926"/>
                <a:gd name="T4" fmla="*/ 647 w 647"/>
                <a:gd name="T5" fmla="*/ 276 h 926"/>
                <a:gd name="T6" fmla="*/ 647 w 647"/>
                <a:gd name="T7" fmla="*/ 265 h 926"/>
                <a:gd name="T8" fmla="*/ 647 w 647"/>
                <a:gd name="T9" fmla="*/ 252 h 926"/>
                <a:gd name="T10" fmla="*/ 359 w 647"/>
                <a:gd name="T11" fmla="*/ 253 h 926"/>
                <a:gd name="T12" fmla="*/ 359 w 647"/>
                <a:gd name="T13" fmla="*/ 0 h 926"/>
                <a:gd name="T14" fmla="*/ 267 w 647"/>
                <a:gd name="T15" fmla="*/ 0 h 926"/>
                <a:gd name="T16" fmla="*/ 267 w 647"/>
                <a:gd name="T17" fmla="*/ 246 h 926"/>
                <a:gd name="T18" fmla="*/ 226 w 647"/>
                <a:gd name="T19" fmla="*/ 247 h 926"/>
                <a:gd name="T20" fmla="*/ 229 w 647"/>
                <a:gd name="T21" fmla="*/ 245 h 926"/>
                <a:gd name="T22" fmla="*/ 10 w 647"/>
                <a:gd name="T23" fmla="*/ 243 h 926"/>
                <a:gd name="T24" fmla="*/ 7 w 647"/>
                <a:gd name="T25" fmla="*/ 268 h 926"/>
                <a:gd name="T26" fmla="*/ 1 w 647"/>
                <a:gd name="T27" fmla="*/ 335 h 926"/>
                <a:gd name="T28" fmla="*/ 0 w 647"/>
                <a:gd name="T29" fmla="*/ 432 h 926"/>
                <a:gd name="T30" fmla="*/ 10 w 647"/>
                <a:gd name="T31" fmla="*/ 546 h 926"/>
                <a:gd name="T32" fmla="*/ 15 w 647"/>
                <a:gd name="T33" fmla="*/ 597 h 926"/>
                <a:gd name="T34" fmla="*/ 27 w 647"/>
                <a:gd name="T35" fmla="*/ 647 h 926"/>
                <a:gd name="T36" fmla="*/ 42 w 647"/>
                <a:gd name="T37" fmla="*/ 694 h 926"/>
                <a:gd name="T38" fmla="*/ 61 w 647"/>
                <a:gd name="T39" fmla="*/ 738 h 926"/>
                <a:gd name="T40" fmla="*/ 85 w 647"/>
                <a:gd name="T41" fmla="*/ 779 h 926"/>
                <a:gd name="T42" fmla="*/ 112 w 647"/>
                <a:gd name="T43" fmla="*/ 816 h 926"/>
                <a:gd name="T44" fmla="*/ 142 w 647"/>
                <a:gd name="T45" fmla="*/ 847 h 926"/>
                <a:gd name="T46" fmla="*/ 173 w 647"/>
                <a:gd name="T47" fmla="*/ 873 h 926"/>
                <a:gd name="T48" fmla="*/ 189 w 647"/>
                <a:gd name="T49" fmla="*/ 884 h 926"/>
                <a:gd name="T50" fmla="*/ 204 w 647"/>
                <a:gd name="T51" fmla="*/ 893 h 926"/>
                <a:gd name="T52" fmla="*/ 220 w 647"/>
                <a:gd name="T53" fmla="*/ 900 h 926"/>
                <a:gd name="T54" fmla="*/ 237 w 647"/>
                <a:gd name="T55" fmla="*/ 907 h 926"/>
                <a:gd name="T56" fmla="*/ 256 w 647"/>
                <a:gd name="T57" fmla="*/ 912 h 926"/>
                <a:gd name="T58" fmla="*/ 276 w 647"/>
                <a:gd name="T59" fmla="*/ 916 h 926"/>
                <a:gd name="T60" fmla="*/ 296 w 647"/>
                <a:gd name="T61" fmla="*/ 921 h 926"/>
                <a:gd name="T62" fmla="*/ 318 w 647"/>
                <a:gd name="T63" fmla="*/ 926 h 926"/>
                <a:gd name="T64" fmla="*/ 341 w 647"/>
                <a:gd name="T65" fmla="*/ 924 h 926"/>
                <a:gd name="T66" fmla="*/ 365 w 647"/>
                <a:gd name="T67" fmla="*/ 921 h 926"/>
                <a:gd name="T68" fmla="*/ 388 w 647"/>
                <a:gd name="T69" fmla="*/ 915 h 926"/>
                <a:gd name="T70" fmla="*/ 413 w 647"/>
                <a:gd name="T71" fmla="*/ 907 h 926"/>
                <a:gd name="T72" fmla="*/ 436 w 647"/>
                <a:gd name="T73" fmla="*/ 897 h 926"/>
                <a:gd name="T74" fmla="*/ 458 w 647"/>
                <a:gd name="T75" fmla="*/ 884 h 926"/>
                <a:gd name="T76" fmla="*/ 480 w 647"/>
                <a:gd name="T77" fmla="*/ 869 h 926"/>
                <a:gd name="T78" fmla="*/ 501 w 647"/>
                <a:gd name="T79" fmla="*/ 852 h 926"/>
                <a:gd name="T80" fmla="*/ 521 w 647"/>
                <a:gd name="T81" fmla="*/ 832 h 926"/>
                <a:gd name="T82" fmla="*/ 539 w 647"/>
                <a:gd name="T83" fmla="*/ 809 h 926"/>
                <a:gd name="T84" fmla="*/ 556 w 647"/>
                <a:gd name="T85" fmla="*/ 785 h 926"/>
                <a:gd name="T86" fmla="*/ 572 w 647"/>
                <a:gd name="T87" fmla="*/ 757 h 926"/>
                <a:gd name="T88" fmla="*/ 584 w 647"/>
                <a:gd name="T89" fmla="*/ 729 h 926"/>
                <a:gd name="T90" fmla="*/ 596 w 647"/>
                <a:gd name="T91" fmla="*/ 696 h 926"/>
                <a:gd name="T92" fmla="*/ 605 w 647"/>
                <a:gd name="T93" fmla="*/ 662 h 926"/>
                <a:gd name="T94" fmla="*/ 611 w 647"/>
                <a:gd name="T95" fmla="*/ 625 h 926"/>
                <a:gd name="T96" fmla="*/ 619 w 647"/>
                <a:gd name="T97" fmla="*/ 593 h 926"/>
                <a:gd name="T98" fmla="*/ 626 w 647"/>
                <a:gd name="T99" fmla="*/ 558 h 926"/>
                <a:gd name="T100" fmla="*/ 633 w 647"/>
                <a:gd name="T101" fmla="*/ 521 h 926"/>
                <a:gd name="T102" fmla="*/ 637 w 647"/>
                <a:gd name="T103" fmla="*/ 482 h 926"/>
                <a:gd name="T104" fmla="*/ 642 w 647"/>
                <a:gd name="T105" fmla="*/ 440 h 926"/>
                <a:gd name="T106" fmla="*/ 644 w 647"/>
                <a:gd name="T107" fmla="*/ 395 h 926"/>
                <a:gd name="T108" fmla="*/ 647 w 647"/>
                <a:gd name="T109" fmla="*/ 348 h 926"/>
                <a:gd name="T110" fmla="*/ 647 w 647"/>
                <a:gd name="T111" fmla="*/ 298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47" h="926">
                  <a:moveTo>
                    <a:pt x="647" y="298"/>
                  </a:moveTo>
                  <a:lnTo>
                    <a:pt x="647" y="288"/>
                  </a:lnTo>
                  <a:lnTo>
                    <a:pt x="647" y="276"/>
                  </a:lnTo>
                  <a:lnTo>
                    <a:pt x="647" y="265"/>
                  </a:lnTo>
                  <a:lnTo>
                    <a:pt x="647" y="252"/>
                  </a:lnTo>
                  <a:lnTo>
                    <a:pt x="359" y="253"/>
                  </a:lnTo>
                  <a:lnTo>
                    <a:pt x="359" y="0"/>
                  </a:lnTo>
                  <a:lnTo>
                    <a:pt x="267" y="0"/>
                  </a:lnTo>
                  <a:lnTo>
                    <a:pt x="267" y="246"/>
                  </a:lnTo>
                  <a:lnTo>
                    <a:pt x="226" y="247"/>
                  </a:lnTo>
                  <a:lnTo>
                    <a:pt x="229" y="245"/>
                  </a:lnTo>
                  <a:lnTo>
                    <a:pt x="10" y="243"/>
                  </a:lnTo>
                  <a:lnTo>
                    <a:pt x="7" y="268"/>
                  </a:lnTo>
                  <a:lnTo>
                    <a:pt x="1" y="335"/>
                  </a:lnTo>
                  <a:lnTo>
                    <a:pt x="0" y="432"/>
                  </a:lnTo>
                  <a:lnTo>
                    <a:pt x="10" y="546"/>
                  </a:lnTo>
                  <a:lnTo>
                    <a:pt x="15" y="597"/>
                  </a:lnTo>
                  <a:lnTo>
                    <a:pt x="27" y="647"/>
                  </a:lnTo>
                  <a:lnTo>
                    <a:pt x="42" y="694"/>
                  </a:lnTo>
                  <a:lnTo>
                    <a:pt x="61" y="738"/>
                  </a:lnTo>
                  <a:lnTo>
                    <a:pt x="85" y="779"/>
                  </a:lnTo>
                  <a:lnTo>
                    <a:pt x="112" y="816"/>
                  </a:lnTo>
                  <a:lnTo>
                    <a:pt x="142" y="847"/>
                  </a:lnTo>
                  <a:lnTo>
                    <a:pt x="173" y="873"/>
                  </a:lnTo>
                  <a:lnTo>
                    <a:pt x="189" y="884"/>
                  </a:lnTo>
                  <a:lnTo>
                    <a:pt x="204" y="893"/>
                  </a:lnTo>
                  <a:lnTo>
                    <a:pt x="220" y="900"/>
                  </a:lnTo>
                  <a:lnTo>
                    <a:pt x="237" y="907"/>
                  </a:lnTo>
                  <a:lnTo>
                    <a:pt x="256" y="912"/>
                  </a:lnTo>
                  <a:lnTo>
                    <a:pt x="276" y="916"/>
                  </a:lnTo>
                  <a:lnTo>
                    <a:pt x="296" y="921"/>
                  </a:lnTo>
                  <a:lnTo>
                    <a:pt x="318" y="926"/>
                  </a:lnTo>
                  <a:lnTo>
                    <a:pt x="341" y="924"/>
                  </a:lnTo>
                  <a:lnTo>
                    <a:pt x="365" y="921"/>
                  </a:lnTo>
                  <a:lnTo>
                    <a:pt x="388" y="915"/>
                  </a:lnTo>
                  <a:lnTo>
                    <a:pt x="413" y="907"/>
                  </a:lnTo>
                  <a:lnTo>
                    <a:pt x="436" y="897"/>
                  </a:lnTo>
                  <a:lnTo>
                    <a:pt x="458" y="884"/>
                  </a:lnTo>
                  <a:lnTo>
                    <a:pt x="480" y="869"/>
                  </a:lnTo>
                  <a:lnTo>
                    <a:pt x="501" y="852"/>
                  </a:lnTo>
                  <a:lnTo>
                    <a:pt x="521" y="832"/>
                  </a:lnTo>
                  <a:lnTo>
                    <a:pt x="539" y="809"/>
                  </a:lnTo>
                  <a:lnTo>
                    <a:pt x="556" y="785"/>
                  </a:lnTo>
                  <a:lnTo>
                    <a:pt x="572" y="757"/>
                  </a:lnTo>
                  <a:lnTo>
                    <a:pt x="584" y="729"/>
                  </a:lnTo>
                  <a:lnTo>
                    <a:pt x="596" y="696"/>
                  </a:lnTo>
                  <a:lnTo>
                    <a:pt x="605" y="662"/>
                  </a:lnTo>
                  <a:lnTo>
                    <a:pt x="611" y="625"/>
                  </a:lnTo>
                  <a:lnTo>
                    <a:pt x="619" y="593"/>
                  </a:lnTo>
                  <a:lnTo>
                    <a:pt x="626" y="558"/>
                  </a:lnTo>
                  <a:lnTo>
                    <a:pt x="633" y="521"/>
                  </a:lnTo>
                  <a:lnTo>
                    <a:pt x="637" y="482"/>
                  </a:lnTo>
                  <a:lnTo>
                    <a:pt x="642" y="440"/>
                  </a:lnTo>
                  <a:lnTo>
                    <a:pt x="644" y="395"/>
                  </a:lnTo>
                  <a:lnTo>
                    <a:pt x="647" y="348"/>
                  </a:lnTo>
                  <a:lnTo>
                    <a:pt x="647" y="29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031" name="Freeform 31"/>
            <p:cNvSpPr>
              <a:spLocks/>
            </p:cNvSpPr>
            <p:nvPr/>
          </p:nvSpPr>
          <p:spPr bwMode="auto">
            <a:xfrm>
              <a:off x="3087" y="2040"/>
              <a:ext cx="20" cy="2"/>
            </a:xfrm>
            <a:custGeom>
              <a:avLst/>
              <a:gdLst>
                <a:gd name="T0" fmla="*/ 39 w 39"/>
                <a:gd name="T1" fmla="*/ 2 h 3"/>
                <a:gd name="T2" fmla="*/ 34 w 39"/>
                <a:gd name="T3" fmla="*/ 2 h 3"/>
                <a:gd name="T4" fmla="*/ 30 w 39"/>
                <a:gd name="T5" fmla="*/ 1 h 3"/>
                <a:gd name="T6" fmla="*/ 25 w 39"/>
                <a:gd name="T7" fmla="*/ 1 h 3"/>
                <a:gd name="T8" fmla="*/ 21 w 39"/>
                <a:gd name="T9" fmla="*/ 1 h 3"/>
                <a:gd name="T10" fmla="*/ 15 w 39"/>
                <a:gd name="T11" fmla="*/ 0 h 3"/>
                <a:gd name="T12" fmla="*/ 10 w 39"/>
                <a:gd name="T13" fmla="*/ 0 h 3"/>
                <a:gd name="T14" fmla="*/ 6 w 39"/>
                <a:gd name="T15" fmla="*/ 0 h 3"/>
                <a:gd name="T16" fmla="*/ 1 w 39"/>
                <a:gd name="T17" fmla="*/ 0 h 3"/>
                <a:gd name="T18" fmla="*/ 1 w 39"/>
                <a:gd name="T19" fmla="*/ 1 h 3"/>
                <a:gd name="T20" fmla="*/ 1 w 39"/>
                <a:gd name="T21" fmla="*/ 1 h 3"/>
                <a:gd name="T22" fmla="*/ 0 w 39"/>
                <a:gd name="T23" fmla="*/ 2 h 3"/>
                <a:gd name="T24" fmla="*/ 0 w 39"/>
                <a:gd name="T25" fmla="*/ 3 h 3"/>
                <a:gd name="T26" fmla="*/ 4 w 39"/>
                <a:gd name="T27" fmla="*/ 3 h 3"/>
                <a:gd name="T28" fmla="*/ 8 w 39"/>
                <a:gd name="T29" fmla="*/ 2 h 3"/>
                <a:gd name="T30" fmla="*/ 12 w 39"/>
                <a:gd name="T31" fmla="*/ 2 h 3"/>
                <a:gd name="T32" fmla="*/ 18 w 39"/>
                <a:gd name="T33" fmla="*/ 2 h 3"/>
                <a:gd name="T34" fmla="*/ 23 w 39"/>
                <a:gd name="T35" fmla="*/ 2 h 3"/>
                <a:gd name="T36" fmla="*/ 27 w 39"/>
                <a:gd name="T37" fmla="*/ 2 h 3"/>
                <a:gd name="T38" fmla="*/ 33 w 39"/>
                <a:gd name="T39" fmla="*/ 2 h 3"/>
                <a:gd name="T40" fmla="*/ 39 w 39"/>
                <a:gd name="T4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9" h="3">
                  <a:moveTo>
                    <a:pt x="39" y="2"/>
                  </a:moveTo>
                  <a:lnTo>
                    <a:pt x="34" y="2"/>
                  </a:lnTo>
                  <a:lnTo>
                    <a:pt x="30" y="1"/>
                  </a:lnTo>
                  <a:lnTo>
                    <a:pt x="25" y="1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4" y="3"/>
                  </a:lnTo>
                  <a:lnTo>
                    <a:pt x="8" y="2"/>
                  </a:lnTo>
                  <a:lnTo>
                    <a:pt x="12" y="2"/>
                  </a:lnTo>
                  <a:lnTo>
                    <a:pt x="18" y="2"/>
                  </a:lnTo>
                  <a:lnTo>
                    <a:pt x="23" y="2"/>
                  </a:lnTo>
                  <a:lnTo>
                    <a:pt x="27" y="2"/>
                  </a:lnTo>
                  <a:lnTo>
                    <a:pt x="33" y="2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</p:grpSp>
      <p:pic>
        <p:nvPicPr>
          <p:cNvPr id="1026" name="Picture 10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0" y="4102100"/>
            <a:ext cx="541533" cy="93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7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 Widesc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/>
          </p:cNvSpPr>
          <p:nvPr/>
        </p:nvSpPr>
        <p:spPr bwMode="auto">
          <a:xfrm>
            <a:off x="-17212" y="0"/>
            <a:ext cx="12225867" cy="53975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0" tIns="0" rIns="0" bIns="0"/>
          <a:lstStyle/>
          <a:p>
            <a:endParaRPr lang="en-GB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920" y="171648"/>
            <a:ext cx="11521280" cy="1828452"/>
          </a:xfr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40" y="4396961"/>
            <a:ext cx="817977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3" y="3379374"/>
            <a:ext cx="750931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063553" y="3379374"/>
            <a:ext cx="9696451" cy="5349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063553" y="2353065"/>
            <a:ext cx="9696451" cy="5349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063553" y="4492223"/>
            <a:ext cx="9696451" cy="5349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576602" y="2204864"/>
            <a:ext cx="990935" cy="930274"/>
            <a:chOff x="2310" y="1595"/>
            <a:chExt cx="1140" cy="1130"/>
          </a:xfrm>
        </p:grpSpPr>
        <p:sp>
          <p:nvSpPr>
            <p:cNvPr id="4" name="AutoShape 4"/>
            <p:cNvSpPr>
              <a:spLocks noChangeAspect="1" noChangeArrowheads="1" noTextEdit="1"/>
            </p:cNvSpPr>
            <p:nvPr/>
          </p:nvSpPr>
          <p:spPr bwMode="auto">
            <a:xfrm>
              <a:off x="2310" y="1595"/>
              <a:ext cx="1140" cy="1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310" y="1595"/>
              <a:ext cx="778" cy="777"/>
            </a:xfrm>
            <a:custGeom>
              <a:avLst/>
              <a:gdLst>
                <a:gd name="T0" fmla="*/ 859 w 1556"/>
                <a:gd name="T1" fmla="*/ 1551 h 1554"/>
                <a:gd name="T2" fmla="*/ 974 w 1556"/>
                <a:gd name="T3" fmla="*/ 1530 h 1554"/>
                <a:gd name="T4" fmla="*/ 1082 w 1556"/>
                <a:gd name="T5" fmla="*/ 1493 h 1554"/>
                <a:gd name="T6" fmla="*/ 1183 w 1556"/>
                <a:gd name="T7" fmla="*/ 1441 h 1554"/>
                <a:gd name="T8" fmla="*/ 1274 w 1556"/>
                <a:gd name="T9" fmla="*/ 1377 h 1554"/>
                <a:gd name="T10" fmla="*/ 1354 w 1556"/>
                <a:gd name="T11" fmla="*/ 1300 h 1554"/>
                <a:gd name="T12" fmla="*/ 1424 w 1556"/>
                <a:gd name="T13" fmla="*/ 1212 h 1554"/>
                <a:gd name="T14" fmla="*/ 1480 w 1556"/>
                <a:gd name="T15" fmla="*/ 1114 h 1554"/>
                <a:gd name="T16" fmla="*/ 1522 w 1556"/>
                <a:gd name="T17" fmla="*/ 1009 h 1554"/>
                <a:gd name="T18" fmla="*/ 1547 w 1556"/>
                <a:gd name="T19" fmla="*/ 897 h 1554"/>
                <a:gd name="T20" fmla="*/ 1556 w 1556"/>
                <a:gd name="T21" fmla="*/ 778 h 1554"/>
                <a:gd name="T22" fmla="*/ 1547 w 1556"/>
                <a:gd name="T23" fmla="*/ 660 h 1554"/>
                <a:gd name="T24" fmla="*/ 1522 w 1556"/>
                <a:gd name="T25" fmla="*/ 547 h 1554"/>
                <a:gd name="T26" fmla="*/ 1480 w 1556"/>
                <a:gd name="T27" fmla="*/ 441 h 1554"/>
                <a:gd name="T28" fmla="*/ 1424 w 1556"/>
                <a:gd name="T29" fmla="*/ 343 h 1554"/>
                <a:gd name="T30" fmla="*/ 1354 w 1556"/>
                <a:gd name="T31" fmla="*/ 256 h 1554"/>
                <a:gd name="T32" fmla="*/ 1274 w 1556"/>
                <a:gd name="T33" fmla="*/ 177 h 1554"/>
                <a:gd name="T34" fmla="*/ 1183 w 1556"/>
                <a:gd name="T35" fmla="*/ 113 h 1554"/>
                <a:gd name="T36" fmla="*/ 1082 w 1556"/>
                <a:gd name="T37" fmla="*/ 61 h 1554"/>
                <a:gd name="T38" fmla="*/ 974 w 1556"/>
                <a:gd name="T39" fmla="*/ 24 h 1554"/>
                <a:gd name="T40" fmla="*/ 859 w 1556"/>
                <a:gd name="T41" fmla="*/ 3 h 1554"/>
                <a:gd name="T42" fmla="*/ 739 w 1556"/>
                <a:gd name="T43" fmla="*/ 1 h 1554"/>
                <a:gd name="T44" fmla="*/ 622 w 1556"/>
                <a:gd name="T45" fmla="*/ 16 h 1554"/>
                <a:gd name="T46" fmla="*/ 511 w 1556"/>
                <a:gd name="T47" fmla="*/ 47 h 1554"/>
                <a:gd name="T48" fmla="*/ 407 w 1556"/>
                <a:gd name="T49" fmla="*/ 94 h 1554"/>
                <a:gd name="T50" fmla="*/ 312 w 1556"/>
                <a:gd name="T51" fmla="*/ 154 h 1554"/>
                <a:gd name="T52" fmla="*/ 228 w 1556"/>
                <a:gd name="T53" fmla="*/ 228 h 1554"/>
                <a:gd name="T54" fmla="*/ 154 w 1556"/>
                <a:gd name="T55" fmla="*/ 313 h 1554"/>
                <a:gd name="T56" fmla="*/ 93 w 1556"/>
                <a:gd name="T57" fmla="*/ 408 h 1554"/>
                <a:gd name="T58" fmla="*/ 47 w 1556"/>
                <a:gd name="T59" fmla="*/ 511 h 1554"/>
                <a:gd name="T60" fmla="*/ 16 w 1556"/>
                <a:gd name="T61" fmla="*/ 622 h 1554"/>
                <a:gd name="T62" fmla="*/ 1 w 1556"/>
                <a:gd name="T63" fmla="*/ 738 h 1554"/>
                <a:gd name="T64" fmla="*/ 3 w 1556"/>
                <a:gd name="T65" fmla="*/ 858 h 1554"/>
                <a:gd name="T66" fmla="*/ 24 w 1556"/>
                <a:gd name="T67" fmla="*/ 972 h 1554"/>
                <a:gd name="T68" fmla="*/ 61 w 1556"/>
                <a:gd name="T69" fmla="*/ 1080 h 1554"/>
                <a:gd name="T70" fmla="*/ 113 w 1556"/>
                <a:gd name="T71" fmla="*/ 1180 h 1554"/>
                <a:gd name="T72" fmla="*/ 178 w 1556"/>
                <a:gd name="T73" fmla="*/ 1272 h 1554"/>
                <a:gd name="T74" fmla="*/ 255 w 1556"/>
                <a:gd name="T75" fmla="*/ 1353 h 1554"/>
                <a:gd name="T76" fmla="*/ 343 w 1556"/>
                <a:gd name="T77" fmla="*/ 1422 h 1554"/>
                <a:gd name="T78" fmla="*/ 441 w 1556"/>
                <a:gd name="T79" fmla="*/ 1477 h 1554"/>
                <a:gd name="T80" fmla="*/ 548 w 1556"/>
                <a:gd name="T81" fmla="*/ 1520 h 1554"/>
                <a:gd name="T82" fmla="*/ 660 w 1556"/>
                <a:gd name="T83" fmla="*/ 1545 h 1554"/>
                <a:gd name="T84" fmla="*/ 779 w 1556"/>
                <a:gd name="T85" fmla="*/ 155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56" h="1554">
                  <a:moveTo>
                    <a:pt x="779" y="1554"/>
                  </a:moveTo>
                  <a:lnTo>
                    <a:pt x="820" y="1553"/>
                  </a:lnTo>
                  <a:lnTo>
                    <a:pt x="859" y="1551"/>
                  </a:lnTo>
                  <a:lnTo>
                    <a:pt x="898" y="1545"/>
                  </a:lnTo>
                  <a:lnTo>
                    <a:pt x="936" y="1538"/>
                  </a:lnTo>
                  <a:lnTo>
                    <a:pt x="974" y="1530"/>
                  </a:lnTo>
                  <a:lnTo>
                    <a:pt x="1011" y="1520"/>
                  </a:lnTo>
                  <a:lnTo>
                    <a:pt x="1047" y="1507"/>
                  </a:lnTo>
                  <a:lnTo>
                    <a:pt x="1082" y="1493"/>
                  </a:lnTo>
                  <a:lnTo>
                    <a:pt x="1117" y="1477"/>
                  </a:lnTo>
                  <a:lnTo>
                    <a:pt x="1150" y="1461"/>
                  </a:lnTo>
                  <a:lnTo>
                    <a:pt x="1183" y="1441"/>
                  </a:lnTo>
                  <a:lnTo>
                    <a:pt x="1214" y="1422"/>
                  </a:lnTo>
                  <a:lnTo>
                    <a:pt x="1245" y="1400"/>
                  </a:lnTo>
                  <a:lnTo>
                    <a:pt x="1274" y="1377"/>
                  </a:lnTo>
                  <a:lnTo>
                    <a:pt x="1301" y="1353"/>
                  </a:lnTo>
                  <a:lnTo>
                    <a:pt x="1329" y="1326"/>
                  </a:lnTo>
                  <a:lnTo>
                    <a:pt x="1354" y="1300"/>
                  </a:lnTo>
                  <a:lnTo>
                    <a:pt x="1379" y="1272"/>
                  </a:lnTo>
                  <a:lnTo>
                    <a:pt x="1402" y="1242"/>
                  </a:lnTo>
                  <a:lnTo>
                    <a:pt x="1424" y="1212"/>
                  </a:lnTo>
                  <a:lnTo>
                    <a:pt x="1444" y="1180"/>
                  </a:lnTo>
                  <a:lnTo>
                    <a:pt x="1463" y="1148"/>
                  </a:lnTo>
                  <a:lnTo>
                    <a:pt x="1480" y="1114"/>
                  </a:lnTo>
                  <a:lnTo>
                    <a:pt x="1495" y="1080"/>
                  </a:lnTo>
                  <a:lnTo>
                    <a:pt x="1509" y="1045"/>
                  </a:lnTo>
                  <a:lnTo>
                    <a:pt x="1522" y="1009"/>
                  </a:lnTo>
                  <a:lnTo>
                    <a:pt x="1532" y="972"/>
                  </a:lnTo>
                  <a:lnTo>
                    <a:pt x="1540" y="935"/>
                  </a:lnTo>
                  <a:lnTo>
                    <a:pt x="1547" y="897"/>
                  </a:lnTo>
                  <a:lnTo>
                    <a:pt x="1553" y="858"/>
                  </a:lnTo>
                  <a:lnTo>
                    <a:pt x="1555" y="819"/>
                  </a:lnTo>
                  <a:lnTo>
                    <a:pt x="1556" y="778"/>
                  </a:lnTo>
                  <a:lnTo>
                    <a:pt x="1555" y="738"/>
                  </a:lnTo>
                  <a:lnTo>
                    <a:pt x="1553" y="699"/>
                  </a:lnTo>
                  <a:lnTo>
                    <a:pt x="1547" y="660"/>
                  </a:lnTo>
                  <a:lnTo>
                    <a:pt x="1540" y="622"/>
                  </a:lnTo>
                  <a:lnTo>
                    <a:pt x="1532" y="584"/>
                  </a:lnTo>
                  <a:lnTo>
                    <a:pt x="1522" y="547"/>
                  </a:lnTo>
                  <a:lnTo>
                    <a:pt x="1509" y="511"/>
                  </a:lnTo>
                  <a:lnTo>
                    <a:pt x="1495" y="475"/>
                  </a:lnTo>
                  <a:lnTo>
                    <a:pt x="1480" y="441"/>
                  </a:lnTo>
                  <a:lnTo>
                    <a:pt x="1463" y="408"/>
                  </a:lnTo>
                  <a:lnTo>
                    <a:pt x="1444" y="375"/>
                  </a:lnTo>
                  <a:lnTo>
                    <a:pt x="1424" y="343"/>
                  </a:lnTo>
                  <a:lnTo>
                    <a:pt x="1402" y="313"/>
                  </a:lnTo>
                  <a:lnTo>
                    <a:pt x="1379" y="283"/>
                  </a:lnTo>
                  <a:lnTo>
                    <a:pt x="1354" y="256"/>
                  </a:lnTo>
                  <a:lnTo>
                    <a:pt x="1329" y="228"/>
                  </a:lnTo>
                  <a:lnTo>
                    <a:pt x="1301" y="203"/>
                  </a:lnTo>
                  <a:lnTo>
                    <a:pt x="1274" y="177"/>
                  </a:lnTo>
                  <a:lnTo>
                    <a:pt x="1245" y="154"/>
                  </a:lnTo>
                  <a:lnTo>
                    <a:pt x="1214" y="134"/>
                  </a:lnTo>
                  <a:lnTo>
                    <a:pt x="1183" y="113"/>
                  </a:lnTo>
                  <a:lnTo>
                    <a:pt x="1150" y="94"/>
                  </a:lnTo>
                  <a:lnTo>
                    <a:pt x="1117" y="77"/>
                  </a:lnTo>
                  <a:lnTo>
                    <a:pt x="1082" y="61"/>
                  </a:lnTo>
                  <a:lnTo>
                    <a:pt x="1047" y="47"/>
                  </a:lnTo>
                  <a:lnTo>
                    <a:pt x="1011" y="35"/>
                  </a:lnTo>
                  <a:lnTo>
                    <a:pt x="974" y="24"/>
                  </a:lnTo>
                  <a:lnTo>
                    <a:pt x="936" y="16"/>
                  </a:lnTo>
                  <a:lnTo>
                    <a:pt x="898" y="9"/>
                  </a:lnTo>
                  <a:lnTo>
                    <a:pt x="859" y="3"/>
                  </a:lnTo>
                  <a:lnTo>
                    <a:pt x="820" y="1"/>
                  </a:lnTo>
                  <a:lnTo>
                    <a:pt x="779" y="0"/>
                  </a:lnTo>
                  <a:lnTo>
                    <a:pt x="739" y="1"/>
                  </a:lnTo>
                  <a:lnTo>
                    <a:pt x="700" y="3"/>
                  </a:lnTo>
                  <a:lnTo>
                    <a:pt x="660" y="9"/>
                  </a:lnTo>
                  <a:lnTo>
                    <a:pt x="622" y="16"/>
                  </a:lnTo>
                  <a:lnTo>
                    <a:pt x="584" y="24"/>
                  </a:lnTo>
                  <a:lnTo>
                    <a:pt x="548" y="35"/>
                  </a:lnTo>
                  <a:lnTo>
                    <a:pt x="511" y="47"/>
                  </a:lnTo>
                  <a:lnTo>
                    <a:pt x="476" y="61"/>
                  </a:lnTo>
                  <a:lnTo>
                    <a:pt x="441" y="77"/>
                  </a:lnTo>
                  <a:lnTo>
                    <a:pt x="407" y="94"/>
                  </a:lnTo>
                  <a:lnTo>
                    <a:pt x="375" y="113"/>
                  </a:lnTo>
                  <a:lnTo>
                    <a:pt x="343" y="134"/>
                  </a:lnTo>
                  <a:lnTo>
                    <a:pt x="312" y="154"/>
                  </a:lnTo>
                  <a:lnTo>
                    <a:pt x="284" y="177"/>
                  </a:lnTo>
                  <a:lnTo>
                    <a:pt x="255" y="203"/>
                  </a:lnTo>
                  <a:lnTo>
                    <a:pt x="228" y="228"/>
                  </a:lnTo>
                  <a:lnTo>
                    <a:pt x="202" y="256"/>
                  </a:lnTo>
                  <a:lnTo>
                    <a:pt x="178" y="283"/>
                  </a:lnTo>
                  <a:lnTo>
                    <a:pt x="154" y="313"/>
                  </a:lnTo>
                  <a:lnTo>
                    <a:pt x="133" y="343"/>
                  </a:lnTo>
                  <a:lnTo>
                    <a:pt x="113" y="375"/>
                  </a:lnTo>
                  <a:lnTo>
                    <a:pt x="93" y="408"/>
                  </a:lnTo>
                  <a:lnTo>
                    <a:pt x="77" y="441"/>
                  </a:lnTo>
                  <a:lnTo>
                    <a:pt x="61" y="475"/>
                  </a:lnTo>
                  <a:lnTo>
                    <a:pt x="47" y="511"/>
                  </a:lnTo>
                  <a:lnTo>
                    <a:pt x="35" y="547"/>
                  </a:lnTo>
                  <a:lnTo>
                    <a:pt x="24" y="584"/>
                  </a:lnTo>
                  <a:lnTo>
                    <a:pt x="16" y="622"/>
                  </a:lnTo>
                  <a:lnTo>
                    <a:pt x="9" y="660"/>
                  </a:lnTo>
                  <a:lnTo>
                    <a:pt x="3" y="699"/>
                  </a:lnTo>
                  <a:lnTo>
                    <a:pt x="1" y="738"/>
                  </a:lnTo>
                  <a:lnTo>
                    <a:pt x="0" y="778"/>
                  </a:lnTo>
                  <a:lnTo>
                    <a:pt x="1" y="819"/>
                  </a:lnTo>
                  <a:lnTo>
                    <a:pt x="3" y="858"/>
                  </a:lnTo>
                  <a:lnTo>
                    <a:pt x="9" y="897"/>
                  </a:lnTo>
                  <a:lnTo>
                    <a:pt x="16" y="935"/>
                  </a:lnTo>
                  <a:lnTo>
                    <a:pt x="24" y="972"/>
                  </a:lnTo>
                  <a:lnTo>
                    <a:pt x="35" y="1009"/>
                  </a:lnTo>
                  <a:lnTo>
                    <a:pt x="47" y="1045"/>
                  </a:lnTo>
                  <a:lnTo>
                    <a:pt x="61" y="1080"/>
                  </a:lnTo>
                  <a:lnTo>
                    <a:pt x="77" y="1114"/>
                  </a:lnTo>
                  <a:lnTo>
                    <a:pt x="93" y="1148"/>
                  </a:lnTo>
                  <a:lnTo>
                    <a:pt x="113" y="1180"/>
                  </a:lnTo>
                  <a:lnTo>
                    <a:pt x="133" y="1212"/>
                  </a:lnTo>
                  <a:lnTo>
                    <a:pt x="154" y="1242"/>
                  </a:lnTo>
                  <a:lnTo>
                    <a:pt x="178" y="1272"/>
                  </a:lnTo>
                  <a:lnTo>
                    <a:pt x="202" y="1300"/>
                  </a:lnTo>
                  <a:lnTo>
                    <a:pt x="228" y="1326"/>
                  </a:lnTo>
                  <a:lnTo>
                    <a:pt x="255" y="1353"/>
                  </a:lnTo>
                  <a:lnTo>
                    <a:pt x="284" y="1377"/>
                  </a:lnTo>
                  <a:lnTo>
                    <a:pt x="312" y="1400"/>
                  </a:lnTo>
                  <a:lnTo>
                    <a:pt x="343" y="1422"/>
                  </a:lnTo>
                  <a:lnTo>
                    <a:pt x="375" y="1441"/>
                  </a:lnTo>
                  <a:lnTo>
                    <a:pt x="407" y="1461"/>
                  </a:lnTo>
                  <a:lnTo>
                    <a:pt x="441" y="1477"/>
                  </a:lnTo>
                  <a:lnTo>
                    <a:pt x="476" y="1493"/>
                  </a:lnTo>
                  <a:lnTo>
                    <a:pt x="511" y="1507"/>
                  </a:lnTo>
                  <a:lnTo>
                    <a:pt x="548" y="1520"/>
                  </a:lnTo>
                  <a:lnTo>
                    <a:pt x="584" y="1530"/>
                  </a:lnTo>
                  <a:lnTo>
                    <a:pt x="622" y="1538"/>
                  </a:lnTo>
                  <a:lnTo>
                    <a:pt x="660" y="1545"/>
                  </a:lnTo>
                  <a:lnTo>
                    <a:pt x="700" y="1551"/>
                  </a:lnTo>
                  <a:lnTo>
                    <a:pt x="739" y="1553"/>
                  </a:lnTo>
                  <a:lnTo>
                    <a:pt x="779" y="15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2582" y="2157"/>
              <a:ext cx="154" cy="173"/>
            </a:xfrm>
            <a:custGeom>
              <a:avLst/>
              <a:gdLst>
                <a:gd name="T0" fmla="*/ 223 w 309"/>
                <a:gd name="T1" fmla="*/ 316 h 344"/>
                <a:gd name="T2" fmla="*/ 206 w 309"/>
                <a:gd name="T3" fmla="*/ 305 h 344"/>
                <a:gd name="T4" fmla="*/ 191 w 309"/>
                <a:gd name="T5" fmla="*/ 292 h 344"/>
                <a:gd name="T6" fmla="*/ 176 w 309"/>
                <a:gd name="T7" fmla="*/ 277 h 344"/>
                <a:gd name="T8" fmla="*/ 160 w 309"/>
                <a:gd name="T9" fmla="*/ 262 h 344"/>
                <a:gd name="T10" fmla="*/ 145 w 309"/>
                <a:gd name="T11" fmla="*/ 246 h 344"/>
                <a:gd name="T12" fmla="*/ 131 w 309"/>
                <a:gd name="T13" fmla="*/ 228 h 344"/>
                <a:gd name="T14" fmla="*/ 116 w 309"/>
                <a:gd name="T15" fmla="*/ 209 h 344"/>
                <a:gd name="T16" fmla="*/ 103 w 309"/>
                <a:gd name="T17" fmla="*/ 190 h 344"/>
                <a:gd name="T18" fmla="*/ 89 w 309"/>
                <a:gd name="T19" fmla="*/ 169 h 344"/>
                <a:gd name="T20" fmla="*/ 75 w 309"/>
                <a:gd name="T21" fmla="*/ 147 h 344"/>
                <a:gd name="T22" fmla="*/ 61 w 309"/>
                <a:gd name="T23" fmla="*/ 124 h 344"/>
                <a:gd name="T24" fmla="*/ 48 w 309"/>
                <a:gd name="T25" fmla="*/ 101 h 344"/>
                <a:gd name="T26" fmla="*/ 36 w 309"/>
                <a:gd name="T27" fmla="*/ 77 h 344"/>
                <a:gd name="T28" fmla="*/ 23 w 309"/>
                <a:gd name="T29" fmla="*/ 52 h 344"/>
                <a:gd name="T30" fmla="*/ 12 w 309"/>
                <a:gd name="T31" fmla="*/ 26 h 344"/>
                <a:gd name="T32" fmla="*/ 0 w 309"/>
                <a:gd name="T33" fmla="*/ 0 h 344"/>
                <a:gd name="T34" fmla="*/ 16 w 309"/>
                <a:gd name="T35" fmla="*/ 9 h 344"/>
                <a:gd name="T36" fmla="*/ 33 w 309"/>
                <a:gd name="T37" fmla="*/ 18 h 344"/>
                <a:gd name="T38" fmla="*/ 51 w 309"/>
                <a:gd name="T39" fmla="*/ 26 h 344"/>
                <a:gd name="T40" fmla="*/ 69 w 309"/>
                <a:gd name="T41" fmla="*/ 33 h 344"/>
                <a:gd name="T42" fmla="*/ 89 w 309"/>
                <a:gd name="T43" fmla="*/ 40 h 344"/>
                <a:gd name="T44" fmla="*/ 108 w 309"/>
                <a:gd name="T45" fmla="*/ 46 h 344"/>
                <a:gd name="T46" fmla="*/ 129 w 309"/>
                <a:gd name="T47" fmla="*/ 49 h 344"/>
                <a:gd name="T48" fmla="*/ 151 w 309"/>
                <a:gd name="T49" fmla="*/ 53 h 344"/>
                <a:gd name="T50" fmla="*/ 165 w 309"/>
                <a:gd name="T51" fmla="*/ 54 h 344"/>
                <a:gd name="T52" fmla="*/ 179 w 309"/>
                <a:gd name="T53" fmla="*/ 56 h 344"/>
                <a:gd name="T54" fmla="*/ 191 w 309"/>
                <a:gd name="T55" fmla="*/ 57 h 344"/>
                <a:gd name="T56" fmla="*/ 205 w 309"/>
                <a:gd name="T57" fmla="*/ 57 h 344"/>
                <a:gd name="T58" fmla="*/ 218 w 309"/>
                <a:gd name="T59" fmla="*/ 59 h 344"/>
                <a:gd name="T60" fmla="*/ 231 w 309"/>
                <a:gd name="T61" fmla="*/ 60 h 344"/>
                <a:gd name="T62" fmla="*/ 243 w 309"/>
                <a:gd name="T63" fmla="*/ 60 h 344"/>
                <a:gd name="T64" fmla="*/ 256 w 309"/>
                <a:gd name="T65" fmla="*/ 60 h 344"/>
                <a:gd name="T66" fmla="*/ 309 w 309"/>
                <a:gd name="T67" fmla="*/ 343 h 344"/>
                <a:gd name="T68" fmla="*/ 299 w 309"/>
                <a:gd name="T69" fmla="*/ 344 h 344"/>
                <a:gd name="T70" fmla="*/ 287 w 309"/>
                <a:gd name="T71" fmla="*/ 343 h 344"/>
                <a:gd name="T72" fmla="*/ 277 w 309"/>
                <a:gd name="T73" fmla="*/ 342 h 344"/>
                <a:gd name="T74" fmla="*/ 266 w 309"/>
                <a:gd name="T75" fmla="*/ 338 h 344"/>
                <a:gd name="T76" fmla="*/ 256 w 309"/>
                <a:gd name="T77" fmla="*/ 335 h 344"/>
                <a:gd name="T78" fmla="*/ 244 w 309"/>
                <a:gd name="T79" fmla="*/ 329 h 344"/>
                <a:gd name="T80" fmla="*/ 234 w 309"/>
                <a:gd name="T81" fmla="*/ 323 h 344"/>
                <a:gd name="T82" fmla="*/ 223 w 309"/>
                <a:gd name="T83" fmla="*/ 31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9" h="344">
                  <a:moveTo>
                    <a:pt x="223" y="316"/>
                  </a:moveTo>
                  <a:lnTo>
                    <a:pt x="206" y="305"/>
                  </a:lnTo>
                  <a:lnTo>
                    <a:pt x="191" y="292"/>
                  </a:lnTo>
                  <a:lnTo>
                    <a:pt x="176" y="277"/>
                  </a:lnTo>
                  <a:lnTo>
                    <a:pt x="160" y="262"/>
                  </a:lnTo>
                  <a:lnTo>
                    <a:pt x="145" y="246"/>
                  </a:lnTo>
                  <a:lnTo>
                    <a:pt x="131" y="228"/>
                  </a:lnTo>
                  <a:lnTo>
                    <a:pt x="116" y="209"/>
                  </a:lnTo>
                  <a:lnTo>
                    <a:pt x="103" y="190"/>
                  </a:lnTo>
                  <a:lnTo>
                    <a:pt x="89" y="169"/>
                  </a:lnTo>
                  <a:lnTo>
                    <a:pt x="75" y="147"/>
                  </a:lnTo>
                  <a:lnTo>
                    <a:pt x="61" y="124"/>
                  </a:lnTo>
                  <a:lnTo>
                    <a:pt x="48" y="101"/>
                  </a:lnTo>
                  <a:lnTo>
                    <a:pt x="36" y="77"/>
                  </a:lnTo>
                  <a:lnTo>
                    <a:pt x="23" y="52"/>
                  </a:lnTo>
                  <a:lnTo>
                    <a:pt x="12" y="26"/>
                  </a:lnTo>
                  <a:lnTo>
                    <a:pt x="0" y="0"/>
                  </a:lnTo>
                  <a:lnTo>
                    <a:pt x="16" y="9"/>
                  </a:lnTo>
                  <a:lnTo>
                    <a:pt x="33" y="18"/>
                  </a:lnTo>
                  <a:lnTo>
                    <a:pt x="51" y="26"/>
                  </a:lnTo>
                  <a:lnTo>
                    <a:pt x="69" y="33"/>
                  </a:lnTo>
                  <a:lnTo>
                    <a:pt x="89" y="40"/>
                  </a:lnTo>
                  <a:lnTo>
                    <a:pt x="108" y="46"/>
                  </a:lnTo>
                  <a:lnTo>
                    <a:pt x="129" y="49"/>
                  </a:lnTo>
                  <a:lnTo>
                    <a:pt x="151" y="53"/>
                  </a:lnTo>
                  <a:lnTo>
                    <a:pt x="165" y="54"/>
                  </a:lnTo>
                  <a:lnTo>
                    <a:pt x="179" y="56"/>
                  </a:lnTo>
                  <a:lnTo>
                    <a:pt x="191" y="57"/>
                  </a:lnTo>
                  <a:lnTo>
                    <a:pt x="205" y="57"/>
                  </a:lnTo>
                  <a:lnTo>
                    <a:pt x="218" y="59"/>
                  </a:lnTo>
                  <a:lnTo>
                    <a:pt x="231" y="60"/>
                  </a:lnTo>
                  <a:lnTo>
                    <a:pt x="243" y="60"/>
                  </a:lnTo>
                  <a:lnTo>
                    <a:pt x="256" y="60"/>
                  </a:lnTo>
                  <a:lnTo>
                    <a:pt x="309" y="343"/>
                  </a:lnTo>
                  <a:lnTo>
                    <a:pt x="299" y="344"/>
                  </a:lnTo>
                  <a:lnTo>
                    <a:pt x="287" y="343"/>
                  </a:lnTo>
                  <a:lnTo>
                    <a:pt x="277" y="342"/>
                  </a:lnTo>
                  <a:lnTo>
                    <a:pt x="266" y="338"/>
                  </a:lnTo>
                  <a:lnTo>
                    <a:pt x="256" y="335"/>
                  </a:lnTo>
                  <a:lnTo>
                    <a:pt x="244" y="329"/>
                  </a:lnTo>
                  <a:lnTo>
                    <a:pt x="234" y="323"/>
                  </a:lnTo>
                  <a:lnTo>
                    <a:pt x="223" y="3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2766" y="2146"/>
              <a:ext cx="116" cy="173"/>
            </a:xfrm>
            <a:custGeom>
              <a:avLst/>
              <a:gdLst>
                <a:gd name="T0" fmla="*/ 105 w 232"/>
                <a:gd name="T1" fmla="*/ 328 h 345"/>
                <a:gd name="T2" fmla="*/ 98 w 232"/>
                <a:gd name="T3" fmla="*/ 330 h 345"/>
                <a:gd name="T4" fmla="*/ 92 w 232"/>
                <a:gd name="T5" fmla="*/ 333 h 345"/>
                <a:gd name="T6" fmla="*/ 85 w 232"/>
                <a:gd name="T7" fmla="*/ 335 h 345"/>
                <a:gd name="T8" fmla="*/ 78 w 232"/>
                <a:gd name="T9" fmla="*/ 337 h 345"/>
                <a:gd name="T10" fmla="*/ 71 w 232"/>
                <a:gd name="T11" fmla="*/ 339 h 345"/>
                <a:gd name="T12" fmla="*/ 64 w 232"/>
                <a:gd name="T13" fmla="*/ 342 h 345"/>
                <a:gd name="T14" fmla="*/ 58 w 232"/>
                <a:gd name="T15" fmla="*/ 343 h 345"/>
                <a:gd name="T16" fmla="*/ 51 w 232"/>
                <a:gd name="T17" fmla="*/ 345 h 345"/>
                <a:gd name="T18" fmla="*/ 0 w 232"/>
                <a:gd name="T19" fmla="*/ 77 h 345"/>
                <a:gd name="T20" fmla="*/ 17 w 232"/>
                <a:gd name="T21" fmla="*/ 75 h 345"/>
                <a:gd name="T22" fmla="*/ 35 w 232"/>
                <a:gd name="T23" fmla="*/ 72 h 345"/>
                <a:gd name="T24" fmla="*/ 51 w 232"/>
                <a:gd name="T25" fmla="*/ 69 h 345"/>
                <a:gd name="T26" fmla="*/ 67 w 232"/>
                <a:gd name="T27" fmla="*/ 65 h 345"/>
                <a:gd name="T28" fmla="*/ 82 w 232"/>
                <a:gd name="T29" fmla="*/ 61 h 345"/>
                <a:gd name="T30" fmla="*/ 98 w 232"/>
                <a:gd name="T31" fmla="*/ 57 h 345"/>
                <a:gd name="T32" fmla="*/ 113 w 232"/>
                <a:gd name="T33" fmla="*/ 53 h 345"/>
                <a:gd name="T34" fmla="*/ 127 w 232"/>
                <a:gd name="T35" fmla="*/ 47 h 345"/>
                <a:gd name="T36" fmla="*/ 142 w 232"/>
                <a:gd name="T37" fmla="*/ 42 h 345"/>
                <a:gd name="T38" fmla="*/ 156 w 232"/>
                <a:gd name="T39" fmla="*/ 37 h 345"/>
                <a:gd name="T40" fmla="*/ 168 w 232"/>
                <a:gd name="T41" fmla="*/ 31 h 345"/>
                <a:gd name="T42" fmla="*/ 182 w 232"/>
                <a:gd name="T43" fmla="*/ 25 h 345"/>
                <a:gd name="T44" fmla="*/ 195 w 232"/>
                <a:gd name="T45" fmla="*/ 19 h 345"/>
                <a:gd name="T46" fmla="*/ 207 w 232"/>
                <a:gd name="T47" fmla="*/ 12 h 345"/>
                <a:gd name="T48" fmla="*/ 220 w 232"/>
                <a:gd name="T49" fmla="*/ 7 h 345"/>
                <a:gd name="T50" fmla="*/ 232 w 232"/>
                <a:gd name="T51" fmla="*/ 0 h 345"/>
                <a:gd name="T52" fmla="*/ 225 w 232"/>
                <a:gd name="T53" fmla="*/ 56 h 345"/>
                <a:gd name="T54" fmla="*/ 214 w 232"/>
                <a:gd name="T55" fmla="*/ 109 h 345"/>
                <a:gd name="T56" fmla="*/ 202 w 232"/>
                <a:gd name="T57" fmla="*/ 158 h 345"/>
                <a:gd name="T58" fmla="*/ 186 w 232"/>
                <a:gd name="T59" fmla="*/ 201 h 345"/>
                <a:gd name="T60" fmla="*/ 168 w 232"/>
                <a:gd name="T61" fmla="*/ 240 h 345"/>
                <a:gd name="T62" fmla="*/ 149 w 232"/>
                <a:gd name="T63" fmla="*/ 275 h 345"/>
                <a:gd name="T64" fmla="*/ 128 w 232"/>
                <a:gd name="T65" fmla="*/ 305 h 345"/>
                <a:gd name="T66" fmla="*/ 105 w 232"/>
                <a:gd name="T67" fmla="*/ 32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" h="345">
                  <a:moveTo>
                    <a:pt x="105" y="328"/>
                  </a:moveTo>
                  <a:lnTo>
                    <a:pt x="98" y="330"/>
                  </a:lnTo>
                  <a:lnTo>
                    <a:pt x="92" y="333"/>
                  </a:lnTo>
                  <a:lnTo>
                    <a:pt x="85" y="335"/>
                  </a:lnTo>
                  <a:lnTo>
                    <a:pt x="78" y="337"/>
                  </a:lnTo>
                  <a:lnTo>
                    <a:pt x="71" y="339"/>
                  </a:lnTo>
                  <a:lnTo>
                    <a:pt x="64" y="342"/>
                  </a:lnTo>
                  <a:lnTo>
                    <a:pt x="58" y="343"/>
                  </a:lnTo>
                  <a:lnTo>
                    <a:pt x="51" y="345"/>
                  </a:lnTo>
                  <a:lnTo>
                    <a:pt x="0" y="77"/>
                  </a:lnTo>
                  <a:lnTo>
                    <a:pt x="17" y="75"/>
                  </a:lnTo>
                  <a:lnTo>
                    <a:pt x="35" y="72"/>
                  </a:lnTo>
                  <a:lnTo>
                    <a:pt x="51" y="69"/>
                  </a:lnTo>
                  <a:lnTo>
                    <a:pt x="67" y="65"/>
                  </a:lnTo>
                  <a:lnTo>
                    <a:pt x="82" y="61"/>
                  </a:lnTo>
                  <a:lnTo>
                    <a:pt x="98" y="57"/>
                  </a:lnTo>
                  <a:lnTo>
                    <a:pt x="113" y="53"/>
                  </a:lnTo>
                  <a:lnTo>
                    <a:pt x="127" y="47"/>
                  </a:lnTo>
                  <a:lnTo>
                    <a:pt x="142" y="42"/>
                  </a:lnTo>
                  <a:lnTo>
                    <a:pt x="156" y="37"/>
                  </a:lnTo>
                  <a:lnTo>
                    <a:pt x="168" y="31"/>
                  </a:lnTo>
                  <a:lnTo>
                    <a:pt x="182" y="25"/>
                  </a:lnTo>
                  <a:lnTo>
                    <a:pt x="195" y="19"/>
                  </a:lnTo>
                  <a:lnTo>
                    <a:pt x="207" y="12"/>
                  </a:lnTo>
                  <a:lnTo>
                    <a:pt x="220" y="7"/>
                  </a:lnTo>
                  <a:lnTo>
                    <a:pt x="232" y="0"/>
                  </a:lnTo>
                  <a:lnTo>
                    <a:pt x="225" y="56"/>
                  </a:lnTo>
                  <a:lnTo>
                    <a:pt x="214" y="109"/>
                  </a:lnTo>
                  <a:lnTo>
                    <a:pt x="202" y="158"/>
                  </a:lnTo>
                  <a:lnTo>
                    <a:pt x="186" y="201"/>
                  </a:lnTo>
                  <a:lnTo>
                    <a:pt x="168" y="240"/>
                  </a:lnTo>
                  <a:lnTo>
                    <a:pt x="149" y="275"/>
                  </a:lnTo>
                  <a:lnTo>
                    <a:pt x="128" y="305"/>
                  </a:lnTo>
                  <a:lnTo>
                    <a:pt x="105" y="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2732" y="1974"/>
              <a:ext cx="153" cy="167"/>
            </a:xfrm>
            <a:custGeom>
              <a:avLst/>
              <a:gdLst>
                <a:gd name="T0" fmla="*/ 53 w 306"/>
                <a:gd name="T1" fmla="*/ 333 h 333"/>
                <a:gd name="T2" fmla="*/ 0 w 306"/>
                <a:gd name="T3" fmla="*/ 54 h 333"/>
                <a:gd name="T4" fmla="*/ 287 w 306"/>
                <a:gd name="T5" fmla="*/ 0 h 333"/>
                <a:gd name="T6" fmla="*/ 296 w 306"/>
                <a:gd name="T7" fmla="*/ 62 h 333"/>
                <a:gd name="T8" fmla="*/ 302 w 306"/>
                <a:gd name="T9" fmla="*/ 122 h 333"/>
                <a:gd name="T10" fmla="*/ 305 w 306"/>
                <a:gd name="T11" fmla="*/ 179 h 333"/>
                <a:gd name="T12" fmla="*/ 306 w 306"/>
                <a:gd name="T13" fmla="*/ 236 h 333"/>
                <a:gd name="T14" fmla="*/ 294 w 306"/>
                <a:gd name="T15" fmla="*/ 244 h 333"/>
                <a:gd name="T16" fmla="*/ 280 w 306"/>
                <a:gd name="T17" fmla="*/ 252 h 333"/>
                <a:gd name="T18" fmla="*/ 266 w 306"/>
                <a:gd name="T19" fmla="*/ 260 h 333"/>
                <a:gd name="T20" fmla="*/ 252 w 306"/>
                <a:gd name="T21" fmla="*/ 268 h 333"/>
                <a:gd name="T22" fmla="*/ 238 w 306"/>
                <a:gd name="T23" fmla="*/ 276 h 333"/>
                <a:gd name="T24" fmla="*/ 223 w 306"/>
                <a:gd name="T25" fmla="*/ 283 h 333"/>
                <a:gd name="T26" fmla="*/ 208 w 306"/>
                <a:gd name="T27" fmla="*/ 290 h 333"/>
                <a:gd name="T28" fmla="*/ 193 w 306"/>
                <a:gd name="T29" fmla="*/ 297 h 333"/>
                <a:gd name="T30" fmla="*/ 177 w 306"/>
                <a:gd name="T31" fmla="*/ 302 h 333"/>
                <a:gd name="T32" fmla="*/ 161 w 306"/>
                <a:gd name="T33" fmla="*/ 308 h 333"/>
                <a:gd name="T34" fmla="*/ 145 w 306"/>
                <a:gd name="T35" fmla="*/ 314 h 333"/>
                <a:gd name="T36" fmla="*/ 128 w 306"/>
                <a:gd name="T37" fmla="*/ 318 h 333"/>
                <a:gd name="T38" fmla="*/ 109 w 306"/>
                <a:gd name="T39" fmla="*/ 323 h 333"/>
                <a:gd name="T40" fmla="*/ 91 w 306"/>
                <a:gd name="T41" fmla="*/ 328 h 333"/>
                <a:gd name="T42" fmla="*/ 72 w 306"/>
                <a:gd name="T43" fmla="*/ 330 h 333"/>
                <a:gd name="T44" fmla="*/ 53 w 306"/>
                <a:gd name="T45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6" h="333">
                  <a:moveTo>
                    <a:pt x="53" y="333"/>
                  </a:moveTo>
                  <a:lnTo>
                    <a:pt x="0" y="54"/>
                  </a:lnTo>
                  <a:lnTo>
                    <a:pt x="287" y="0"/>
                  </a:lnTo>
                  <a:lnTo>
                    <a:pt x="296" y="62"/>
                  </a:lnTo>
                  <a:lnTo>
                    <a:pt x="302" y="122"/>
                  </a:lnTo>
                  <a:lnTo>
                    <a:pt x="305" y="179"/>
                  </a:lnTo>
                  <a:lnTo>
                    <a:pt x="306" y="236"/>
                  </a:lnTo>
                  <a:lnTo>
                    <a:pt x="294" y="244"/>
                  </a:lnTo>
                  <a:lnTo>
                    <a:pt x="280" y="252"/>
                  </a:lnTo>
                  <a:lnTo>
                    <a:pt x="266" y="260"/>
                  </a:lnTo>
                  <a:lnTo>
                    <a:pt x="252" y="268"/>
                  </a:lnTo>
                  <a:lnTo>
                    <a:pt x="238" y="276"/>
                  </a:lnTo>
                  <a:lnTo>
                    <a:pt x="223" y="283"/>
                  </a:lnTo>
                  <a:lnTo>
                    <a:pt x="208" y="290"/>
                  </a:lnTo>
                  <a:lnTo>
                    <a:pt x="193" y="297"/>
                  </a:lnTo>
                  <a:lnTo>
                    <a:pt x="177" y="302"/>
                  </a:lnTo>
                  <a:lnTo>
                    <a:pt x="161" y="308"/>
                  </a:lnTo>
                  <a:lnTo>
                    <a:pt x="145" y="314"/>
                  </a:lnTo>
                  <a:lnTo>
                    <a:pt x="128" y="318"/>
                  </a:lnTo>
                  <a:lnTo>
                    <a:pt x="109" y="323"/>
                  </a:lnTo>
                  <a:lnTo>
                    <a:pt x="91" y="328"/>
                  </a:lnTo>
                  <a:lnTo>
                    <a:pt x="72" y="330"/>
                  </a:lnTo>
                  <a:lnTo>
                    <a:pt x="53" y="3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917" y="2045"/>
              <a:ext cx="124" cy="210"/>
            </a:xfrm>
            <a:custGeom>
              <a:avLst/>
              <a:gdLst>
                <a:gd name="T0" fmla="*/ 0 w 249"/>
                <a:gd name="T1" fmla="*/ 421 h 421"/>
                <a:gd name="T2" fmla="*/ 10 w 249"/>
                <a:gd name="T3" fmla="*/ 388 h 421"/>
                <a:gd name="T4" fmla="*/ 19 w 249"/>
                <a:gd name="T5" fmla="*/ 354 h 421"/>
                <a:gd name="T6" fmla="*/ 27 w 249"/>
                <a:gd name="T7" fmla="*/ 318 h 421"/>
                <a:gd name="T8" fmla="*/ 34 w 249"/>
                <a:gd name="T9" fmla="*/ 282 h 421"/>
                <a:gd name="T10" fmla="*/ 40 w 249"/>
                <a:gd name="T11" fmla="*/ 244 h 421"/>
                <a:gd name="T12" fmla="*/ 44 w 249"/>
                <a:gd name="T13" fmla="*/ 205 h 421"/>
                <a:gd name="T14" fmla="*/ 47 w 249"/>
                <a:gd name="T15" fmla="*/ 166 h 421"/>
                <a:gd name="T16" fmla="*/ 48 w 249"/>
                <a:gd name="T17" fmla="*/ 125 h 421"/>
                <a:gd name="T18" fmla="*/ 56 w 249"/>
                <a:gd name="T19" fmla="*/ 119 h 421"/>
                <a:gd name="T20" fmla="*/ 64 w 249"/>
                <a:gd name="T21" fmla="*/ 113 h 421"/>
                <a:gd name="T22" fmla="*/ 71 w 249"/>
                <a:gd name="T23" fmla="*/ 107 h 421"/>
                <a:gd name="T24" fmla="*/ 79 w 249"/>
                <a:gd name="T25" fmla="*/ 102 h 421"/>
                <a:gd name="T26" fmla="*/ 101 w 249"/>
                <a:gd name="T27" fmla="*/ 86 h 421"/>
                <a:gd name="T28" fmla="*/ 123 w 249"/>
                <a:gd name="T29" fmla="*/ 69 h 421"/>
                <a:gd name="T30" fmla="*/ 144 w 249"/>
                <a:gd name="T31" fmla="*/ 54 h 421"/>
                <a:gd name="T32" fmla="*/ 165 w 249"/>
                <a:gd name="T33" fmla="*/ 41 h 421"/>
                <a:gd name="T34" fmla="*/ 185 w 249"/>
                <a:gd name="T35" fmla="*/ 28 h 421"/>
                <a:gd name="T36" fmla="*/ 206 w 249"/>
                <a:gd name="T37" fmla="*/ 18 h 421"/>
                <a:gd name="T38" fmla="*/ 227 w 249"/>
                <a:gd name="T39" fmla="*/ 7 h 421"/>
                <a:gd name="T40" fmla="*/ 249 w 249"/>
                <a:gd name="T41" fmla="*/ 0 h 421"/>
                <a:gd name="T42" fmla="*/ 243 w 249"/>
                <a:gd name="T43" fmla="*/ 31 h 421"/>
                <a:gd name="T44" fmla="*/ 235 w 249"/>
                <a:gd name="T45" fmla="*/ 62 h 421"/>
                <a:gd name="T46" fmla="*/ 226 w 249"/>
                <a:gd name="T47" fmla="*/ 92 h 421"/>
                <a:gd name="T48" fmla="*/ 215 w 249"/>
                <a:gd name="T49" fmla="*/ 121 h 421"/>
                <a:gd name="T50" fmla="*/ 204 w 249"/>
                <a:gd name="T51" fmla="*/ 151 h 421"/>
                <a:gd name="T52" fmla="*/ 191 w 249"/>
                <a:gd name="T53" fmla="*/ 179 h 421"/>
                <a:gd name="T54" fmla="*/ 177 w 249"/>
                <a:gd name="T55" fmla="*/ 206 h 421"/>
                <a:gd name="T56" fmla="*/ 162 w 249"/>
                <a:gd name="T57" fmla="*/ 234 h 421"/>
                <a:gd name="T58" fmla="*/ 146 w 249"/>
                <a:gd name="T59" fmla="*/ 261 h 421"/>
                <a:gd name="T60" fmla="*/ 129 w 249"/>
                <a:gd name="T61" fmla="*/ 286 h 421"/>
                <a:gd name="T62" fmla="*/ 109 w 249"/>
                <a:gd name="T63" fmla="*/ 310 h 421"/>
                <a:gd name="T64" fmla="*/ 90 w 249"/>
                <a:gd name="T65" fmla="*/ 334 h 421"/>
                <a:gd name="T66" fmla="*/ 69 w 249"/>
                <a:gd name="T67" fmla="*/ 357 h 421"/>
                <a:gd name="T68" fmla="*/ 47 w 249"/>
                <a:gd name="T69" fmla="*/ 379 h 421"/>
                <a:gd name="T70" fmla="*/ 24 w 249"/>
                <a:gd name="T71" fmla="*/ 400 h 421"/>
                <a:gd name="T72" fmla="*/ 0 w 249"/>
                <a:gd name="T73" fmla="*/ 421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9" h="421">
                  <a:moveTo>
                    <a:pt x="0" y="421"/>
                  </a:moveTo>
                  <a:lnTo>
                    <a:pt x="10" y="388"/>
                  </a:lnTo>
                  <a:lnTo>
                    <a:pt x="19" y="354"/>
                  </a:lnTo>
                  <a:lnTo>
                    <a:pt x="27" y="318"/>
                  </a:lnTo>
                  <a:lnTo>
                    <a:pt x="34" y="282"/>
                  </a:lnTo>
                  <a:lnTo>
                    <a:pt x="40" y="244"/>
                  </a:lnTo>
                  <a:lnTo>
                    <a:pt x="44" y="205"/>
                  </a:lnTo>
                  <a:lnTo>
                    <a:pt x="47" y="166"/>
                  </a:lnTo>
                  <a:lnTo>
                    <a:pt x="48" y="125"/>
                  </a:lnTo>
                  <a:lnTo>
                    <a:pt x="56" y="119"/>
                  </a:lnTo>
                  <a:lnTo>
                    <a:pt x="64" y="113"/>
                  </a:lnTo>
                  <a:lnTo>
                    <a:pt x="71" y="107"/>
                  </a:lnTo>
                  <a:lnTo>
                    <a:pt x="79" y="102"/>
                  </a:lnTo>
                  <a:lnTo>
                    <a:pt x="101" y="86"/>
                  </a:lnTo>
                  <a:lnTo>
                    <a:pt x="123" y="69"/>
                  </a:lnTo>
                  <a:lnTo>
                    <a:pt x="144" y="54"/>
                  </a:lnTo>
                  <a:lnTo>
                    <a:pt x="165" y="41"/>
                  </a:lnTo>
                  <a:lnTo>
                    <a:pt x="185" y="28"/>
                  </a:lnTo>
                  <a:lnTo>
                    <a:pt x="206" y="18"/>
                  </a:lnTo>
                  <a:lnTo>
                    <a:pt x="227" y="7"/>
                  </a:lnTo>
                  <a:lnTo>
                    <a:pt x="249" y="0"/>
                  </a:lnTo>
                  <a:lnTo>
                    <a:pt x="243" y="31"/>
                  </a:lnTo>
                  <a:lnTo>
                    <a:pt x="235" y="62"/>
                  </a:lnTo>
                  <a:lnTo>
                    <a:pt x="226" y="92"/>
                  </a:lnTo>
                  <a:lnTo>
                    <a:pt x="215" y="121"/>
                  </a:lnTo>
                  <a:lnTo>
                    <a:pt x="204" y="151"/>
                  </a:lnTo>
                  <a:lnTo>
                    <a:pt x="191" y="179"/>
                  </a:lnTo>
                  <a:lnTo>
                    <a:pt x="177" y="206"/>
                  </a:lnTo>
                  <a:lnTo>
                    <a:pt x="162" y="234"/>
                  </a:lnTo>
                  <a:lnTo>
                    <a:pt x="146" y="261"/>
                  </a:lnTo>
                  <a:lnTo>
                    <a:pt x="129" y="286"/>
                  </a:lnTo>
                  <a:lnTo>
                    <a:pt x="109" y="310"/>
                  </a:lnTo>
                  <a:lnTo>
                    <a:pt x="90" y="334"/>
                  </a:lnTo>
                  <a:lnTo>
                    <a:pt x="69" y="357"/>
                  </a:lnTo>
                  <a:lnTo>
                    <a:pt x="47" y="379"/>
                  </a:lnTo>
                  <a:lnTo>
                    <a:pt x="24" y="400"/>
                  </a:lnTo>
                  <a:lnTo>
                    <a:pt x="0" y="4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2931" y="1942"/>
              <a:ext cx="115" cy="109"/>
            </a:xfrm>
            <a:custGeom>
              <a:avLst/>
              <a:gdLst>
                <a:gd name="T0" fmla="*/ 231 w 231"/>
                <a:gd name="T1" fmla="*/ 111 h 219"/>
                <a:gd name="T2" fmla="*/ 216 w 231"/>
                <a:gd name="T3" fmla="*/ 114 h 219"/>
                <a:gd name="T4" fmla="*/ 201 w 231"/>
                <a:gd name="T5" fmla="*/ 118 h 219"/>
                <a:gd name="T6" fmla="*/ 187 w 231"/>
                <a:gd name="T7" fmla="*/ 122 h 219"/>
                <a:gd name="T8" fmla="*/ 173 w 231"/>
                <a:gd name="T9" fmla="*/ 127 h 219"/>
                <a:gd name="T10" fmla="*/ 160 w 231"/>
                <a:gd name="T11" fmla="*/ 133 h 219"/>
                <a:gd name="T12" fmla="*/ 146 w 231"/>
                <a:gd name="T13" fmla="*/ 138 h 219"/>
                <a:gd name="T14" fmla="*/ 133 w 231"/>
                <a:gd name="T15" fmla="*/ 145 h 219"/>
                <a:gd name="T16" fmla="*/ 120 w 231"/>
                <a:gd name="T17" fmla="*/ 152 h 219"/>
                <a:gd name="T18" fmla="*/ 106 w 231"/>
                <a:gd name="T19" fmla="*/ 159 h 219"/>
                <a:gd name="T20" fmla="*/ 94 w 231"/>
                <a:gd name="T21" fmla="*/ 167 h 219"/>
                <a:gd name="T22" fmla="*/ 82 w 231"/>
                <a:gd name="T23" fmla="*/ 175 h 219"/>
                <a:gd name="T24" fmla="*/ 70 w 231"/>
                <a:gd name="T25" fmla="*/ 183 h 219"/>
                <a:gd name="T26" fmla="*/ 57 w 231"/>
                <a:gd name="T27" fmla="*/ 191 h 219"/>
                <a:gd name="T28" fmla="*/ 44 w 231"/>
                <a:gd name="T29" fmla="*/ 201 h 219"/>
                <a:gd name="T30" fmla="*/ 33 w 231"/>
                <a:gd name="T31" fmla="*/ 210 h 219"/>
                <a:gd name="T32" fmla="*/ 20 w 231"/>
                <a:gd name="T33" fmla="*/ 219 h 219"/>
                <a:gd name="T34" fmla="*/ 17 w 231"/>
                <a:gd name="T35" fmla="*/ 175 h 219"/>
                <a:gd name="T36" fmla="*/ 13 w 231"/>
                <a:gd name="T37" fmla="*/ 131 h 219"/>
                <a:gd name="T38" fmla="*/ 7 w 231"/>
                <a:gd name="T39" fmla="*/ 88 h 219"/>
                <a:gd name="T40" fmla="*/ 0 w 231"/>
                <a:gd name="T41" fmla="*/ 43 h 219"/>
                <a:gd name="T42" fmla="*/ 226 w 231"/>
                <a:gd name="T43" fmla="*/ 0 h 219"/>
                <a:gd name="T44" fmla="*/ 229 w 231"/>
                <a:gd name="T45" fmla="*/ 28 h 219"/>
                <a:gd name="T46" fmla="*/ 231 w 231"/>
                <a:gd name="T47" fmla="*/ 55 h 219"/>
                <a:gd name="T48" fmla="*/ 231 w 231"/>
                <a:gd name="T49" fmla="*/ 83 h 219"/>
                <a:gd name="T50" fmla="*/ 231 w 231"/>
                <a:gd name="T51" fmla="*/ 11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1" h="219">
                  <a:moveTo>
                    <a:pt x="231" y="111"/>
                  </a:moveTo>
                  <a:lnTo>
                    <a:pt x="216" y="114"/>
                  </a:lnTo>
                  <a:lnTo>
                    <a:pt x="201" y="118"/>
                  </a:lnTo>
                  <a:lnTo>
                    <a:pt x="187" y="122"/>
                  </a:lnTo>
                  <a:lnTo>
                    <a:pt x="173" y="127"/>
                  </a:lnTo>
                  <a:lnTo>
                    <a:pt x="160" y="133"/>
                  </a:lnTo>
                  <a:lnTo>
                    <a:pt x="146" y="138"/>
                  </a:lnTo>
                  <a:lnTo>
                    <a:pt x="133" y="145"/>
                  </a:lnTo>
                  <a:lnTo>
                    <a:pt x="120" y="152"/>
                  </a:lnTo>
                  <a:lnTo>
                    <a:pt x="106" y="159"/>
                  </a:lnTo>
                  <a:lnTo>
                    <a:pt x="94" y="167"/>
                  </a:lnTo>
                  <a:lnTo>
                    <a:pt x="82" y="175"/>
                  </a:lnTo>
                  <a:lnTo>
                    <a:pt x="70" y="183"/>
                  </a:lnTo>
                  <a:lnTo>
                    <a:pt x="57" y="191"/>
                  </a:lnTo>
                  <a:lnTo>
                    <a:pt x="44" y="201"/>
                  </a:lnTo>
                  <a:lnTo>
                    <a:pt x="33" y="210"/>
                  </a:lnTo>
                  <a:lnTo>
                    <a:pt x="20" y="219"/>
                  </a:lnTo>
                  <a:lnTo>
                    <a:pt x="17" y="175"/>
                  </a:lnTo>
                  <a:lnTo>
                    <a:pt x="13" y="131"/>
                  </a:lnTo>
                  <a:lnTo>
                    <a:pt x="7" y="88"/>
                  </a:lnTo>
                  <a:lnTo>
                    <a:pt x="0" y="43"/>
                  </a:lnTo>
                  <a:lnTo>
                    <a:pt x="226" y="0"/>
                  </a:lnTo>
                  <a:lnTo>
                    <a:pt x="229" y="28"/>
                  </a:lnTo>
                  <a:lnTo>
                    <a:pt x="231" y="55"/>
                  </a:lnTo>
                  <a:lnTo>
                    <a:pt x="231" y="83"/>
                  </a:lnTo>
                  <a:lnTo>
                    <a:pt x="231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2766" y="2146"/>
              <a:ext cx="116" cy="173"/>
            </a:xfrm>
            <a:custGeom>
              <a:avLst/>
              <a:gdLst>
                <a:gd name="T0" fmla="*/ 51 w 232"/>
                <a:gd name="T1" fmla="*/ 345 h 345"/>
                <a:gd name="T2" fmla="*/ 58 w 232"/>
                <a:gd name="T3" fmla="*/ 343 h 345"/>
                <a:gd name="T4" fmla="*/ 64 w 232"/>
                <a:gd name="T5" fmla="*/ 342 h 345"/>
                <a:gd name="T6" fmla="*/ 71 w 232"/>
                <a:gd name="T7" fmla="*/ 339 h 345"/>
                <a:gd name="T8" fmla="*/ 78 w 232"/>
                <a:gd name="T9" fmla="*/ 337 h 345"/>
                <a:gd name="T10" fmla="*/ 85 w 232"/>
                <a:gd name="T11" fmla="*/ 335 h 345"/>
                <a:gd name="T12" fmla="*/ 92 w 232"/>
                <a:gd name="T13" fmla="*/ 333 h 345"/>
                <a:gd name="T14" fmla="*/ 98 w 232"/>
                <a:gd name="T15" fmla="*/ 330 h 345"/>
                <a:gd name="T16" fmla="*/ 105 w 232"/>
                <a:gd name="T17" fmla="*/ 328 h 345"/>
                <a:gd name="T18" fmla="*/ 128 w 232"/>
                <a:gd name="T19" fmla="*/ 305 h 345"/>
                <a:gd name="T20" fmla="*/ 149 w 232"/>
                <a:gd name="T21" fmla="*/ 275 h 345"/>
                <a:gd name="T22" fmla="*/ 168 w 232"/>
                <a:gd name="T23" fmla="*/ 240 h 345"/>
                <a:gd name="T24" fmla="*/ 186 w 232"/>
                <a:gd name="T25" fmla="*/ 201 h 345"/>
                <a:gd name="T26" fmla="*/ 202 w 232"/>
                <a:gd name="T27" fmla="*/ 158 h 345"/>
                <a:gd name="T28" fmla="*/ 214 w 232"/>
                <a:gd name="T29" fmla="*/ 109 h 345"/>
                <a:gd name="T30" fmla="*/ 225 w 232"/>
                <a:gd name="T31" fmla="*/ 56 h 345"/>
                <a:gd name="T32" fmla="*/ 232 w 232"/>
                <a:gd name="T33" fmla="*/ 0 h 345"/>
                <a:gd name="T34" fmla="*/ 220 w 232"/>
                <a:gd name="T35" fmla="*/ 7 h 345"/>
                <a:gd name="T36" fmla="*/ 207 w 232"/>
                <a:gd name="T37" fmla="*/ 12 h 345"/>
                <a:gd name="T38" fmla="*/ 195 w 232"/>
                <a:gd name="T39" fmla="*/ 19 h 345"/>
                <a:gd name="T40" fmla="*/ 182 w 232"/>
                <a:gd name="T41" fmla="*/ 25 h 345"/>
                <a:gd name="T42" fmla="*/ 168 w 232"/>
                <a:gd name="T43" fmla="*/ 31 h 345"/>
                <a:gd name="T44" fmla="*/ 156 w 232"/>
                <a:gd name="T45" fmla="*/ 37 h 345"/>
                <a:gd name="T46" fmla="*/ 142 w 232"/>
                <a:gd name="T47" fmla="*/ 42 h 345"/>
                <a:gd name="T48" fmla="*/ 127 w 232"/>
                <a:gd name="T49" fmla="*/ 47 h 345"/>
                <a:gd name="T50" fmla="*/ 113 w 232"/>
                <a:gd name="T51" fmla="*/ 53 h 345"/>
                <a:gd name="T52" fmla="*/ 98 w 232"/>
                <a:gd name="T53" fmla="*/ 57 h 345"/>
                <a:gd name="T54" fmla="*/ 82 w 232"/>
                <a:gd name="T55" fmla="*/ 61 h 345"/>
                <a:gd name="T56" fmla="*/ 67 w 232"/>
                <a:gd name="T57" fmla="*/ 65 h 345"/>
                <a:gd name="T58" fmla="*/ 51 w 232"/>
                <a:gd name="T59" fmla="*/ 69 h 345"/>
                <a:gd name="T60" fmla="*/ 35 w 232"/>
                <a:gd name="T61" fmla="*/ 72 h 345"/>
                <a:gd name="T62" fmla="*/ 17 w 232"/>
                <a:gd name="T63" fmla="*/ 75 h 345"/>
                <a:gd name="T64" fmla="*/ 0 w 232"/>
                <a:gd name="T65" fmla="*/ 77 h 345"/>
                <a:gd name="T66" fmla="*/ 51 w 232"/>
                <a:gd name="T67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" h="345">
                  <a:moveTo>
                    <a:pt x="51" y="345"/>
                  </a:moveTo>
                  <a:lnTo>
                    <a:pt x="58" y="343"/>
                  </a:lnTo>
                  <a:lnTo>
                    <a:pt x="64" y="342"/>
                  </a:lnTo>
                  <a:lnTo>
                    <a:pt x="71" y="339"/>
                  </a:lnTo>
                  <a:lnTo>
                    <a:pt x="78" y="337"/>
                  </a:lnTo>
                  <a:lnTo>
                    <a:pt x="85" y="335"/>
                  </a:lnTo>
                  <a:lnTo>
                    <a:pt x="92" y="333"/>
                  </a:lnTo>
                  <a:lnTo>
                    <a:pt x="98" y="330"/>
                  </a:lnTo>
                  <a:lnTo>
                    <a:pt x="105" y="328"/>
                  </a:lnTo>
                  <a:lnTo>
                    <a:pt x="128" y="305"/>
                  </a:lnTo>
                  <a:lnTo>
                    <a:pt x="149" y="275"/>
                  </a:lnTo>
                  <a:lnTo>
                    <a:pt x="168" y="240"/>
                  </a:lnTo>
                  <a:lnTo>
                    <a:pt x="186" y="201"/>
                  </a:lnTo>
                  <a:lnTo>
                    <a:pt x="202" y="158"/>
                  </a:lnTo>
                  <a:lnTo>
                    <a:pt x="214" y="109"/>
                  </a:lnTo>
                  <a:lnTo>
                    <a:pt x="225" y="56"/>
                  </a:lnTo>
                  <a:lnTo>
                    <a:pt x="232" y="0"/>
                  </a:lnTo>
                  <a:lnTo>
                    <a:pt x="220" y="7"/>
                  </a:lnTo>
                  <a:lnTo>
                    <a:pt x="207" y="12"/>
                  </a:lnTo>
                  <a:lnTo>
                    <a:pt x="195" y="19"/>
                  </a:lnTo>
                  <a:lnTo>
                    <a:pt x="182" y="25"/>
                  </a:lnTo>
                  <a:lnTo>
                    <a:pt x="168" y="31"/>
                  </a:lnTo>
                  <a:lnTo>
                    <a:pt x="156" y="37"/>
                  </a:lnTo>
                  <a:lnTo>
                    <a:pt x="142" y="42"/>
                  </a:lnTo>
                  <a:lnTo>
                    <a:pt x="127" y="47"/>
                  </a:lnTo>
                  <a:lnTo>
                    <a:pt x="113" y="53"/>
                  </a:lnTo>
                  <a:lnTo>
                    <a:pt x="98" y="57"/>
                  </a:lnTo>
                  <a:lnTo>
                    <a:pt x="82" y="61"/>
                  </a:lnTo>
                  <a:lnTo>
                    <a:pt x="67" y="65"/>
                  </a:lnTo>
                  <a:lnTo>
                    <a:pt x="51" y="69"/>
                  </a:lnTo>
                  <a:lnTo>
                    <a:pt x="35" y="72"/>
                  </a:lnTo>
                  <a:lnTo>
                    <a:pt x="17" y="75"/>
                  </a:lnTo>
                  <a:lnTo>
                    <a:pt x="0" y="77"/>
                  </a:lnTo>
                  <a:lnTo>
                    <a:pt x="51" y="34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2732" y="1974"/>
              <a:ext cx="153" cy="167"/>
            </a:xfrm>
            <a:custGeom>
              <a:avLst/>
              <a:gdLst>
                <a:gd name="T0" fmla="*/ 0 w 306"/>
                <a:gd name="T1" fmla="*/ 54 h 333"/>
                <a:gd name="T2" fmla="*/ 53 w 306"/>
                <a:gd name="T3" fmla="*/ 333 h 333"/>
                <a:gd name="T4" fmla="*/ 72 w 306"/>
                <a:gd name="T5" fmla="*/ 330 h 333"/>
                <a:gd name="T6" fmla="*/ 91 w 306"/>
                <a:gd name="T7" fmla="*/ 328 h 333"/>
                <a:gd name="T8" fmla="*/ 109 w 306"/>
                <a:gd name="T9" fmla="*/ 323 h 333"/>
                <a:gd name="T10" fmla="*/ 128 w 306"/>
                <a:gd name="T11" fmla="*/ 318 h 333"/>
                <a:gd name="T12" fmla="*/ 145 w 306"/>
                <a:gd name="T13" fmla="*/ 314 h 333"/>
                <a:gd name="T14" fmla="*/ 161 w 306"/>
                <a:gd name="T15" fmla="*/ 308 h 333"/>
                <a:gd name="T16" fmla="*/ 177 w 306"/>
                <a:gd name="T17" fmla="*/ 302 h 333"/>
                <a:gd name="T18" fmla="*/ 193 w 306"/>
                <a:gd name="T19" fmla="*/ 297 h 333"/>
                <a:gd name="T20" fmla="*/ 208 w 306"/>
                <a:gd name="T21" fmla="*/ 290 h 333"/>
                <a:gd name="T22" fmla="*/ 223 w 306"/>
                <a:gd name="T23" fmla="*/ 283 h 333"/>
                <a:gd name="T24" fmla="*/ 238 w 306"/>
                <a:gd name="T25" fmla="*/ 276 h 333"/>
                <a:gd name="T26" fmla="*/ 252 w 306"/>
                <a:gd name="T27" fmla="*/ 268 h 333"/>
                <a:gd name="T28" fmla="*/ 266 w 306"/>
                <a:gd name="T29" fmla="*/ 260 h 333"/>
                <a:gd name="T30" fmla="*/ 280 w 306"/>
                <a:gd name="T31" fmla="*/ 252 h 333"/>
                <a:gd name="T32" fmla="*/ 294 w 306"/>
                <a:gd name="T33" fmla="*/ 244 h 333"/>
                <a:gd name="T34" fmla="*/ 306 w 306"/>
                <a:gd name="T35" fmla="*/ 236 h 333"/>
                <a:gd name="T36" fmla="*/ 305 w 306"/>
                <a:gd name="T37" fmla="*/ 179 h 333"/>
                <a:gd name="T38" fmla="*/ 302 w 306"/>
                <a:gd name="T39" fmla="*/ 122 h 333"/>
                <a:gd name="T40" fmla="*/ 296 w 306"/>
                <a:gd name="T41" fmla="*/ 62 h 333"/>
                <a:gd name="T42" fmla="*/ 287 w 306"/>
                <a:gd name="T43" fmla="*/ 0 h 333"/>
                <a:gd name="T44" fmla="*/ 0 w 306"/>
                <a:gd name="T45" fmla="*/ 5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6" h="333">
                  <a:moveTo>
                    <a:pt x="0" y="54"/>
                  </a:moveTo>
                  <a:lnTo>
                    <a:pt x="53" y="333"/>
                  </a:lnTo>
                  <a:lnTo>
                    <a:pt x="72" y="330"/>
                  </a:lnTo>
                  <a:lnTo>
                    <a:pt x="91" y="328"/>
                  </a:lnTo>
                  <a:lnTo>
                    <a:pt x="109" y="323"/>
                  </a:lnTo>
                  <a:lnTo>
                    <a:pt x="128" y="318"/>
                  </a:lnTo>
                  <a:lnTo>
                    <a:pt x="145" y="314"/>
                  </a:lnTo>
                  <a:lnTo>
                    <a:pt x="161" y="308"/>
                  </a:lnTo>
                  <a:lnTo>
                    <a:pt x="177" y="302"/>
                  </a:lnTo>
                  <a:lnTo>
                    <a:pt x="193" y="297"/>
                  </a:lnTo>
                  <a:lnTo>
                    <a:pt x="208" y="290"/>
                  </a:lnTo>
                  <a:lnTo>
                    <a:pt x="223" y="283"/>
                  </a:lnTo>
                  <a:lnTo>
                    <a:pt x="238" y="276"/>
                  </a:lnTo>
                  <a:lnTo>
                    <a:pt x="252" y="268"/>
                  </a:lnTo>
                  <a:lnTo>
                    <a:pt x="266" y="260"/>
                  </a:lnTo>
                  <a:lnTo>
                    <a:pt x="280" y="252"/>
                  </a:lnTo>
                  <a:lnTo>
                    <a:pt x="294" y="244"/>
                  </a:lnTo>
                  <a:lnTo>
                    <a:pt x="306" y="236"/>
                  </a:lnTo>
                  <a:lnTo>
                    <a:pt x="305" y="179"/>
                  </a:lnTo>
                  <a:lnTo>
                    <a:pt x="302" y="122"/>
                  </a:lnTo>
                  <a:lnTo>
                    <a:pt x="296" y="62"/>
                  </a:lnTo>
                  <a:lnTo>
                    <a:pt x="287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2582" y="2157"/>
              <a:ext cx="154" cy="173"/>
            </a:xfrm>
            <a:custGeom>
              <a:avLst/>
              <a:gdLst>
                <a:gd name="T0" fmla="*/ 151 w 309"/>
                <a:gd name="T1" fmla="*/ 53 h 344"/>
                <a:gd name="T2" fmla="*/ 129 w 309"/>
                <a:gd name="T3" fmla="*/ 49 h 344"/>
                <a:gd name="T4" fmla="*/ 108 w 309"/>
                <a:gd name="T5" fmla="*/ 46 h 344"/>
                <a:gd name="T6" fmla="*/ 89 w 309"/>
                <a:gd name="T7" fmla="*/ 40 h 344"/>
                <a:gd name="T8" fmla="*/ 69 w 309"/>
                <a:gd name="T9" fmla="*/ 33 h 344"/>
                <a:gd name="T10" fmla="*/ 51 w 309"/>
                <a:gd name="T11" fmla="*/ 26 h 344"/>
                <a:gd name="T12" fmla="*/ 33 w 309"/>
                <a:gd name="T13" fmla="*/ 18 h 344"/>
                <a:gd name="T14" fmla="*/ 16 w 309"/>
                <a:gd name="T15" fmla="*/ 9 h 344"/>
                <a:gd name="T16" fmla="*/ 0 w 309"/>
                <a:gd name="T17" fmla="*/ 0 h 344"/>
                <a:gd name="T18" fmla="*/ 12 w 309"/>
                <a:gd name="T19" fmla="*/ 26 h 344"/>
                <a:gd name="T20" fmla="*/ 23 w 309"/>
                <a:gd name="T21" fmla="*/ 52 h 344"/>
                <a:gd name="T22" fmla="*/ 36 w 309"/>
                <a:gd name="T23" fmla="*/ 77 h 344"/>
                <a:gd name="T24" fmla="*/ 48 w 309"/>
                <a:gd name="T25" fmla="*/ 101 h 344"/>
                <a:gd name="T26" fmla="*/ 61 w 309"/>
                <a:gd name="T27" fmla="*/ 124 h 344"/>
                <a:gd name="T28" fmla="*/ 75 w 309"/>
                <a:gd name="T29" fmla="*/ 147 h 344"/>
                <a:gd name="T30" fmla="*/ 89 w 309"/>
                <a:gd name="T31" fmla="*/ 169 h 344"/>
                <a:gd name="T32" fmla="*/ 103 w 309"/>
                <a:gd name="T33" fmla="*/ 190 h 344"/>
                <a:gd name="T34" fmla="*/ 116 w 309"/>
                <a:gd name="T35" fmla="*/ 209 h 344"/>
                <a:gd name="T36" fmla="*/ 131 w 309"/>
                <a:gd name="T37" fmla="*/ 228 h 344"/>
                <a:gd name="T38" fmla="*/ 145 w 309"/>
                <a:gd name="T39" fmla="*/ 246 h 344"/>
                <a:gd name="T40" fmla="*/ 160 w 309"/>
                <a:gd name="T41" fmla="*/ 262 h 344"/>
                <a:gd name="T42" fmla="*/ 176 w 309"/>
                <a:gd name="T43" fmla="*/ 277 h 344"/>
                <a:gd name="T44" fmla="*/ 191 w 309"/>
                <a:gd name="T45" fmla="*/ 292 h 344"/>
                <a:gd name="T46" fmla="*/ 206 w 309"/>
                <a:gd name="T47" fmla="*/ 305 h 344"/>
                <a:gd name="T48" fmla="*/ 223 w 309"/>
                <a:gd name="T49" fmla="*/ 316 h 344"/>
                <a:gd name="T50" fmla="*/ 234 w 309"/>
                <a:gd name="T51" fmla="*/ 323 h 344"/>
                <a:gd name="T52" fmla="*/ 244 w 309"/>
                <a:gd name="T53" fmla="*/ 329 h 344"/>
                <a:gd name="T54" fmla="*/ 256 w 309"/>
                <a:gd name="T55" fmla="*/ 335 h 344"/>
                <a:gd name="T56" fmla="*/ 266 w 309"/>
                <a:gd name="T57" fmla="*/ 338 h 344"/>
                <a:gd name="T58" fmla="*/ 277 w 309"/>
                <a:gd name="T59" fmla="*/ 342 h 344"/>
                <a:gd name="T60" fmla="*/ 287 w 309"/>
                <a:gd name="T61" fmla="*/ 343 h 344"/>
                <a:gd name="T62" fmla="*/ 299 w 309"/>
                <a:gd name="T63" fmla="*/ 344 h 344"/>
                <a:gd name="T64" fmla="*/ 309 w 309"/>
                <a:gd name="T65" fmla="*/ 343 h 344"/>
                <a:gd name="T66" fmla="*/ 256 w 309"/>
                <a:gd name="T67" fmla="*/ 60 h 344"/>
                <a:gd name="T68" fmla="*/ 243 w 309"/>
                <a:gd name="T69" fmla="*/ 60 h 344"/>
                <a:gd name="T70" fmla="*/ 231 w 309"/>
                <a:gd name="T71" fmla="*/ 60 h 344"/>
                <a:gd name="T72" fmla="*/ 218 w 309"/>
                <a:gd name="T73" fmla="*/ 59 h 344"/>
                <a:gd name="T74" fmla="*/ 205 w 309"/>
                <a:gd name="T75" fmla="*/ 57 h 344"/>
                <a:gd name="T76" fmla="*/ 191 w 309"/>
                <a:gd name="T77" fmla="*/ 57 h 344"/>
                <a:gd name="T78" fmla="*/ 179 w 309"/>
                <a:gd name="T79" fmla="*/ 56 h 344"/>
                <a:gd name="T80" fmla="*/ 165 w 309"/>
                <a:gd name="T81" fmla="*/ 54 h 344"/>
                <a:gd name="T82" fmla="*/ 151 w 309"/>
                <a:gd name="T83" fmla="*/ 53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9" h="344">
                  <a:moveTo>
                    <a:pt x="151" y="53"/>
                  </a:moveTo>
                  <a:lnTo>
                    <a:pt x="129" y="49"/>
                  </a:lnTo>
                  <a:lnTo>
                    <a:pt x="108" y="46"/>
                  </a:lnTo>
                  <a:lnTo>
                    <a:pt x="89" y="40"/>
                  </a:lnTo>
                  <a:lnTo>
                    <a:pt x="69" y="33"/>
                  </a:lnTo>
                  <a:lnTo>
                    <a:pt x="51" y="26"/>
                  </a:lnTo>
                  <a:lnTo>
                    <a:pt x="33" y="18"/>
                  </a:lnTo>
                  <a:lnTo>
                    <a:pt x="16" y="9"/>
                  </a:lnTo>
                  <a:lnTo>
                    <a:pt x="0" y="0"/>
                  </a:lnTo>
                  <a:lnTo>
                    <a:pt x="12" y="26"/>
                  </a:lnTo>
                  <a:lnTo>
                    <a:pt x="23" y="52"/>
                  </a:lnTo>
                  <a:lnTo>
                    <a:pt x="36" y="77"/>
                  </a:lnTo>
                  <a:lnTo>
                    <a:pt x="48" y="101"/>
                  </a:lnTo>
                  <a:lnTo>
                    <a:pt x="61" y="124"/>
                  </a:lnTo>
                  <a:lnTo>
                    <a:pt x="75" y="147"/>
                  </a:lnTo>
                  <a:lnTo>
                    <a:pt x="89" y="169"/>
                  </a:lnTo>
                  <a:lnTo>
                    <a:pt x="103" y="190"/>
                  </a:lnTo>
                  <a:lnTo>
                    <a:pt x="116" y="209"/>
                  </a:lnTo>
                  <a:lnTo>
                    <a:pt x="131" y="228"/>
                  </a:lnTo>
                  <a:lnTo>
                    <a:pt x="145" y="246"/>
                  </a:lnTo>
                  <a:lnTo>
                    <a:pt x="160" y="262"/>
                  </a:lnTo>
                  <a:lnTo>
                    <a:pt x="176" y="277"/>
                  </a:lnTo>
                  <a:lnTo>
                    <a:pt x="191" y="292"/>
                  </a:lnTo>
                  <a:lnTo>
                    <a:pt x="206" y="305"/>
                  </a:lnTo>
                  <a:lnTo>
                    <a:pt x="223" y="316"/>
                  </a:lnTo>
                  <a:lnTo>
                    <a:pt x="234" y="323"/>
                  </a:lnTo>
                  <a:lnTo>
                    <a:pt x="244" y="329"/>
                  </a:lnTo>
                  <a:lnTo>
                    <a:pt x="256" y="335"/>
                  </a:lnTo>
                  <a:lnTo>
                    <a:pt x="266" y="338"/>
                  </a:lnTo>
                  <a:lnTo>
                    <a:pt x="277" y="342"/>
                  </a:lnTo>
                  <a:lnTo>
                    <a:pt x="287" y="343"/>
                  </a:lnTo>
                  <a:lnTo>
                    <a:pt x="299" y="344"/>
                  </a:lnTo>
                  <a:lnTo>
                    <a:pt x="309" y="343"/>
                  </a:lnTo>
                  <a:lnTo>
                    <a:pt x="256" y="60"/>
                  </a:lnTo>
                  <a:lnTo>
                    <a:pt x="243" y="60"/>
                  </a:lnTo>
                  <a:lnTo>
                    <a:pt x="231" y="60"/>
                  </a:lnTo>
                  <a:lnTo>
                    <a:pt x="218" y="59"/>
                  </a:lnTo>
                  <a:lnTo>
                    <a:pt x="205" y="57"/>
                  </a:lnTo>
                  <a:lnTo>
                    <a:pt x="191" y="57"/>
                  </a:lnTo>
                  <a:lnTo>
                    <a:pt x="179" y="56"/>
                  </a:lnTo>
                  <a:lnTo>
                    <a:pt x="165" y="54"/>
                  </a:lnTo>
                  <a:lnTo>
                    <a:pt x="151" y="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2546" y="2011"/>
              <a:ext cx="155" cy="131"/>
            </a:xfrm>
            <a:custGeom>
              <a:avLst/>
              <a:gdLst>
                <a:gd name="T0" fmla="*/ 262 w 312"/>
                <a:gd name="T1" fmla="*/ 0 h 263"/>
                <a:gd name="T2" fmla="*/ 82 w 312"/>
                <a:gd name="T3" fmla="*/ 35 h 263"/>
                <a:gd name="T4" fmla="*/ 0 w 312"/>
                <a:gd name="T5" fmla="*/ 50 h 263"/>
                <a:gd name="T6" fmla="*/ 0 w 312"/>
                <a:gd name="T7" fmla="*/ 50 h 263"/>
                <a:gd name="T8" fmla="*/ 0 w 312"/>
                <a:gd name="T9" fmla="*/ 50 h 263"/>
                <a:gd name="T10" fmla="*/ 0 w 312"/>
                <a:gd name="T11" fmla="*/ 51 h 263"/>
                <a:gd name="T12" fmla="*/ 0 w 312"/>
                <a:gd name="T13" fmla="*/ 51 h 263"/>
                <a:gd name="T14" fmla="*/ 6 w 312"/>
                <a:gd name="T15" fmla="*/ 65 h 263"/>
                <a:gd name="T16" fmla="*/ 12 w 312"/>
                <a:gd name="T17" fmla="*/ 79 h 263"/>
                <a:gd name="T18" fmla="*/ 18 w 312"/>
                <a:gd name="T19" fmla="*/ 91 h 263"/>
                <a:gd name="T20" fmla="*/ 25 w 312"/>
                <a:gd name="T21" fmla="*/ 105 h 263"/>
                <a:gd name="T22" fmla="*/ 32 w 312"/>
                <a:gd name="T23" fmla="*/ 118 h 263"/>
                <a:gd name="T24" fmla="*/ 40 w 312"/>
                <a:gd name="T25" fmla="*/ 130 h 263"/>
                <a:gd name="T26" fmla="*/ 48 w 312"/>
                <a:gd name="T27" fmla="*/ 143 h 263"/>
                <a:gd name="T28" fmla="*/ 57 w 312"/>
                <a:gd name="T29" fmla="*/ 155 h 263"/>
                <a:gd name="T30" fmla="*/ 73 w 312"/>
                <a:gd name="T31" fmla="*/ 174 h 263"/>
                <a:gd name="T32" fmla="*/ 90 w 312"/>
                <a:gd name="T33" fmla="*/ 192 h 263"/>
                <a:gd name="T34" fmla="*/ 110 w 312"/>
                <a:gd name="T35" fmla="*/ 208 h 263"/>
                <a:gd name="T36" fmla="*/ 131 w 312"/>
                <a:gd name="T37" fmla="*/ 221 h 263"/>
                <a:gd name="T38" fmla="*/ 154 w 312"/>
                <a:gd name="T39" fmla="*/ 234 h 263"/>
                <a:gd name="T40" fmla="*/ 179 w 312"/>
                <a:gd name="T41" fmla="*/ 244 h 263"/>
                <a:gd name="T42" fmla="*/ 207 w 312"/>
                <a:gd name="T43" fmla="*/ 251 h 263"/>
                <a:gd name="T44" fmla="*/ 236 w 312"/>
                <a:gd name="T45" fmla="*/ 257 h 263"/>
                <a:gd name="T46" fmla="*/ 246 w 312"/>
                <a:gd name="T47" fmla="*/ 258 h 263"/>
                <a:gd name="T48" fmla="*/ 255 w 312"/>
                <a:gd name="T49" fmla="*/ 259 h 263"/>
                <a:gd name="T50" fmla="*/ 264 w 312"/>
                <a:gd name="T51" fmla="*/ 261 h 263"/>
                <a:gd name="T52" fmla="*/ 275 w 312"/>
                <a:gd name="T53" fmla="*/ 261 h 263"/>
                <a:gd name="T54" fmla="*/ 284 w 312"/>
                <a:gd name="T55" fmla="*/ 262 h 263"/>
                <a:gd name="T56" fmla="*/ 293 w 312"/>
                <a:gd name="T57" fmla="*/ 262 h 263"/>
                <a:gd name="T58" fmla="*/ 302 w 312"/>
                <a:gd name="T59" fmla="*/ 263 h 263"/>
                <a:gd name="T60" fmla="*/ 312 w 312"/>
                <a:gd name="T61" fmla="*/ 263 h 263"/>
                <a:gd name="T62" fmla="*/ 262 w 312"/>
                <a:gd name="T6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12" h="263">
                  <a:moveTo>
                    <a:pt x="262" y="0"/>
                  </a:moveTo>
                  <a:lnTo>
                    <a:pt x="82" y="35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6" y="65"/>
                  </a:lnTo>
                  <a:lnTo>
                    <a:pt x="12" y="79"/>
                  </a:lnTo>
                  <a:lnTo>
                    <a:pt x="18" y="91"/>
                  </a:lnTo>
                  <a:lnTo>
                    <a:pt x="25" y="105"/>
                  </a:lnTo>
                  <a:lnTo>
                    <a:pt x="32" y="118"/>
                  </a:lnTo>
                  <a:lnTo>
                    <a:pt x="40" y="130"/>
                  </a:lnTo>
                  <a:lnTo>
                    <a:pt x="48" y="143"/>
                  </a:lnTo>
                  <a:lnTo>
                    <a:pt x="57" y="155"/>
                  </a:lnTo>
                  <a:lnTo>
                    <a:pt x="73" y="174"/>
                  </a:lnTo>
                  <a:lnTo>
                    <a:pt x="90" y="192"/>
                  </a:lnTo>
                  <a:lnTo>
                    <a:pt x="110" y="208"/>
                  </a:lnTo>
                  <a:lnTo>
                    <a:pt x="131" y="221"/>
                  </a:lnTo>
                  <a:lnTo>
                    <a:pt x="154" y="234"/>
                  </a:lnTo>
                  <a:lnTo>
                    <a:pt x="179" y="244"/>
                  </a:lnTo>
                  <a:lnTo>
                    <a:pt x="207" y="251"/>
                  </a:lnTo>
                  <a:lnTo>
                    <a:pt x="236" y="257"/>
                  </a:lnTo>
                  <a:lnTo>
                    <a:pt x="246" y="258"/>
                  </a:lnTo>
                  <a:lnTo>
                    <a:pt x="255" y="259"/>
                  </a:lnTo>
                  <a:lnTo>
                    <a:pt x="264" y="261"/>
                  </a:lnTo>
                  <a:lnTo>
                    <a:pt x="275" y="261"/>
                  </a:lnTo>
                  <a:lnTo>
                    <a:pt x="284" y="262"/>
                  </a:lnTo>
                  <a:lnTo>
                    <a:pt x="293" y="262"/>
                  </a:lnTo>
                  <a:lnTo>
                    <a:pt x="302" y="263"/>
                  </a:lnTo>
                  <a:lnTo>
                    <a:pt x="312" y="263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2931" y="1942"/>
              <a:ext cx="115" cy="109"/>
            </a:xfrm>
            <a:custGeom>
              <a:avLst/>
              <a:gdLst>
                <a:gd name="T0" fmla="*/ 0 w 231"/>
                <a:gd name="T1" fmla="*/ 43 h 219"/>
                <a:gd name="T2" fmla="*/ 7 w 231"/>
                <a:gd name="T3" fmla="*/ 88 h 219"/>
                <a:gd name="T4" fmla="*/ 13 w 231"/>
                <a:gd name="T5" fmla="*/ 131 h 219"/>
                <a:gd name="T6" fmla="*/ 17 w 231"/>
                <a:gd name="T7" fmla="*/ 175 h 219"/>
                <a:gd name="T8" fmla="*/ 20 w 231"/>
                <a:gd name="T9" fmla="*/ 219 h 219"/>
                <a:gd name="T10" fmla="*/ 33 w 231"/>
                <a:gd name="T11" fmla="*/ 210 h 219"/>
                <a:gd name="T12" fmla="*/ 44 w 231"/>
                <a:gd name="T13" fmla="*/ 201 h 219"/>
                <a:gd name="T14" fmla="*/ 57 w 231"/>
                <a:gd name="T15" fmla="*/ 191 h 219"/>
                <a:gd name="T16" fmla="*/ 70 w 231"/>
                <a:gd name="T17" fmla="*/ 183 h 219"/>
                <a:gd name="T18" fmla="*/ 82 w 231"/>
                <a:gd name="T19" fmla="*/ 175 h 219"/>
                <a:gd name="T20" fmla="*/ 94 w 231"/>
                <a:gd name="T21" fmla="*/ 167 h 219"/>
                <a:gd name="T22" fmla="*/ 106 w 231"/>
                <a:gd name="T23" fmla="*/ 159 h 219"/>
                <a:gd name="T24" fmla="*/ 120 w 231"/>
                <a:gd name="T25" fmla="*/ 152 h 219"/>
                <a:gd name="T26" fmla="*/ 133 w 231"/>
                <a:gd name="T27" fmla="*/ 145 h 219"/>
                <a:gd name="T28" fmla="*/ 146 w 231"/>
                <a:gd name="T29" fmla="*/ 138 h 219"/>
                <a:gd name="T30" fmla="*/ 160 w 231"/>
                <a:gd name="T31" fmla="*/ 133 h 219"/>
                <a:gd name="T32" fmla="*/ 173 w 231"/>
                <a:gd name="T33" fmla="*/ 127 h 219"/>
                <a:gd name="T34" fmla="*/ 187 w 231"/>
                <a:gd name="T35" fmla="*/ 122 h 219"/>
                <a:gd name="T36" fmla="*/ 201 w 231"/>
                <a:gd name="T37" fmla="*/ 118 h 219"/>
                <a:gd name="T38" fmla="*/ 216 w 231"/>
                <a:gd name="T39" fmla="*/ 114 h 219"/>
                <a:gd name="T40" fmla="*/ 231 w 231"/>
                <a:gd name="T41" fmla="*/ 111 h 219"/>
                <a:gd name="T42" fmla="*/ 231 w 231"/>
                <a:gd name="T43" fmla="*/ 83 h 219"/>
                <a:gd name="T44" fmla="*/ 231 w 231"/>
                <a:gd name="T45" fmla="*/ 55 h 219"/>
                <a:gd name="T46" fmla="*/ 229 w 231"/>
                <a:gd name="T47" fmla="*/ 28 h 219"/>
                <a:gd name="T48" fmla="*/ 226 w 231"/>
                <a:gd name="T49" fmla="*/ 0 h 219"/>
                <a:gd name="T50" fmla="*/ 0 w 231"/>
                <a:gd name="T51" fmla="*/ 4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1" h="219">
                  <a:moveTo>
                    <a:pt x="0" y="43"/>
                  </a:moveTo>
                  <a:lnTo>
                    <a:pt x="7" y="88"/>
                  </a:lnTo>
                  <a:lnTo>
                    <a:pt x="13" y="131"/>
                  </a:lnTo>
                  <a:lnTo>
                    <a:pt x="17" y="175"/>
                  </a:lnTo>
                  <a:lnTo>
                    <a:pt x="20" y="219"/>
                  </a:lnTo>
                  <a:lnTo>
                    <a:pt x="33" y="210"/>
                  </a:lnTo>
                  <a:lnTo>
                    <a:pt x="44" y="201"/>
                  </a:lnTo>
                  <a:lnTo>
                    <a:pt x="57" y="191"/>
                  </a:lnTo>
                  <a:lnTo>
                    <a:pt x="70" y="183"/>
                  </a:lnTo>
                  <a:lnTo>
                    <a:pt x="82" y="175"/>
                  </a:lnTo>
                  <a:lnTo>
                    <a:pt x="94" y="167"/>
                  </a:lnTo>
                  <a:lnTo>
                    <a:pt x="106" y="159"/>
                  </a:lnTo>
                  <a:lnTo>
                    <a:pt x="120" y="152"/>
                  </a:lnTo>
                  <a:lnTo>
                    <a:pt x="133" y="145"/>
                  </a:lnTo>
                  <a:lnTo>
                    <a:pt x="146" y="138"/>
                  </a:lnTo>
                  <a:lnTo>
                    <a:pt x="160" y="133"/>
                  </a:lnTo>
                  <a:lnTo>
                    <a:pt x="173" y="127"/>
                  </a:lnTo>
                  <a:lnTo>
                    <a:pt x="187" y="122"/>
                  </a:lnTo>
                  <a:lnTo>
                    <a:pt x="201" y="118"/>
                  </a:lnTo>
                  <a:lnTo>
                    <a:pt x="216" y="114"/>
                  </a:lnTo>
                  <a:lnTo>
                    <a:pt x="231" y="111"/>
                  </a:lnTo>
                  <a:lnTo>
                    <a:pt x="231" y="83"/>
                  </a:lnTo>
                  <a:lnTo>
                    <a:pt x="231" y="55"/>
                  </a:lnTo>
                  <a:lnTo>
                    <a:pt x="229" y="28"/>
                  </a:lnTo>
                  <a:lnTo>
                    <a:pt x="226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2917" y="2045"/>
              <a:ext cx="124" cy="210"/>
            </a:xfrm>
            <a:custGeom>
              <a:avLst/>
              <a:gdLst>
                <a:gd name="T0" fmla="*/ 48 w 249"/>
                <a:gd name="T1" fmla="*/ 125 h 421"/>
                <a:gd name="T2" fmla="*/ 47 w 249"/>
                <a:gd name="T3" fmla="*/ 166 h 421"/>
                <a:gd name="T4" fmla="*/ 44 w 249"/>
                <a:gd name="T5" fmla="*/ 205 h 421"/>
                <a:gd name="T6" fmla="*/ 40 w 249"/>
                <a:gd name="T7" fmla="*/ 244 h 421"/>
                <a:gd name="T8" fmla="*/ 34 w 249"/>
                <a:gd name="T9" fmla="*/ 282 h 421"/>
                <a:gd name="T10" fmla="*/ 27 w 249"/>
                <a:gd name="T11" fmla="*/ 318 h 421"/>
                <a:gd name="T12" fmla="*/ 19 w 249"/>
                <a:gd name="T13" fmla="*/ 354 h 421"/>
                <a:gd name="T14" fmla="*/ 10 w 249"/>
                <a:gd name="T15" fmla="*/ 388 h 421"/>
                <a:gd name="T16" fmla="*/ 0 w 249"/>
                <a:gd name="T17" fmla="*/ 421 h 421"/>
                <a:gd name="T18" fmla="*/ 24 w 249"/>
                <a:gd name="T19" fmla="*/ 400 h 421"/>
                <a:gd name="T20" fmla="*/ 47 w 249"/>
                <a:gd name="T21" fmla="*/ 379 h 421"/>
                <a:gd name="T22" fmla="*/ 69 w 249"/>
                <a:gd name="T23" fmla="*/ 357 h 421"/>
                <a:gd name="T24" fmla="*/ 90 w 249"/>
                <a:gd name="T25" fmla="*/ 334 h 421"/>
                <a:gd name="T26" fmla="*/ 109 w 249"/>
                <a:gd name="T27" fmla="*/ 310 h 421"/>
                <a:gd name="T28" fmla="*/ 129 w 249"/>
                <a:gd name="T29" fmla="*/ 286 h 421"/>
                <a:gd name="T30" fmla="*/ 146 w 249"/>
                <a:gd name="T31" fmla="*/ 261 h 421"/>
                <a:gd name="T32" fmla="*/ 162 w 249"/>
                <a:gd name="T33" fmla="*/ 234 h 421"/>
                <a:gd name="T34" fmla="*/ 177 w 249"/>
                <a:gd name="T35" fmla="*/ 206 h 421"/>
                <a:gd name="T36" fmla="*/ 191 w 249"/>
                <a:gd name="T37" fmla="*/ 179 h 421"/>
                <a:gd name="T38" fmla="*/ 204 w 249"/>
                <a:gd name="T39" fmla="*/ 151 h 421"/>
                <a:gd name="T40" fmla="*/ 215 w 249"/>
                <a:gd name="T41" fmla="*/ 121 h 421"/>
                <a:gd name="T42" fmla="*/ 226 w 249"/>
                <a:gd name="T43" fmla="*/ 92 h 421"/>
                <a:gd name="T44" fmla="*/ 235 w 249"/>
                <a:gd name="T45" fmla="*/ 62 h 421"/>
                <a:gd name="T46" fmla="*/ 243 w 249"/>
                <a:gd name="T47" fmla="*/ 31 h 421"/>
                <a:gd name="T48" fmla="*/ 249 w 249"/>
                <a:gd name="T49" fmla="*/ 0 h 421"/>
                <a:gd name="T50" fmla="*/ 227 w 249"/>
                <a:gd name="T51" fmla="*/ 7 h 421"/>
                <a:gd name="T52" fmla="*/ 206 w 249"/>
                <a:gd name="T53" fmla="*/ 18 h 421"/>
                <a:gd name="T54" fmla="*/ 185 w 249"/>
                <a:gd name="T55" fmla="*/ 28 h 421"/>
                <a:gd name="T56" fmla="*/ 165 w 249"/>
                <a:gd name="T57" fmla="*/ 41 h 421"/>
                <a:gd name="T58" fmla="*/ 144 w 249"/>
                <a:gd name="T59" fmla="*/ 54 h 421"/>
                <a:gd name="T60" fmla="*/ 123 w 249"/>
                <a:gd name="T61" fmla="*/ 69 h 421"/>
                <a:gd name="T62" fmla="*/ 101 w 249"/>
                <a:gd name="T63" fmla="*/ 86 h 421"/>
                <a:gd name="T64" fmla="*/ 79 w 249"/>
                <a:gd name="T65" fmla="*/ 102 h 421"/>
                <a:gd name="T66" fmla="*/ 71 w 249"/>
                <a:gd name="T67" fmla="*/ 107 h 421"/>
                <a:gd name="T68" fmla="*/ 64 w 249"/>
                <a:gd name="T69" fmla="*/ 113 h 421"/>
                <a:gd name="T70" fmla="*/ 56 w 249"/>
                <a:gd name="T71" fmla="*/ 119 h 421"/>
                <a:gd name="T72" fmla="*/ 48 w 249"/>
                <a:gd name="T73" fmla="*/ 125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9" h="421">
                  <a:moveTo>
                    <a:pt x="48" y="125"/>
                  </a:moveTo>
                  <a:lnTo>
                    <a:pt x="47" y="166"/>
                  </a:lnTo>
                  <a:lnTo>
                    <a:pt x="44" y="205"/>
                  </a:lnTo>
                  <a:lnTo>
                    <a:pt x="40" y="244"/>
                  </a:lnTo>
                  <a:lnTo>
                    <a:pt x="34" y="282"/>
                  </a:lnTo>
                  <a:lnTo>
                    <a:pt x="27" y="318"/>
                  </a:lnTo>
                  <a:lnTo>
                    <a:pt x="19" y="354"/>
                  </a:lnTo>
                  <a:lnTo>
                    <a:pt x="10" y="388"/>
                  </a:lnTo>
                  <a:lnTo>
                    <a:pt x="0" y="421"/>
                  </a:lnTo>
                  <a:lnTo>
                    <a:pt x="24" y="400"/>
                  </a:lnTo>
                  <a:lnTo>
                    <a:pt x="47" y="379"/>
                  </a:lnTo>
                  <a:lnTo>
                    <a:pt x="69" y="357"/>
                  </a:lnTo>
                  <a:lnTo>
                    <a:pt x="90" y="334"/>
                  </a:lnTo>
                  <a:lnTo>
                    <a:pt x="109" y="310"/>
                  </a:lnTo>
                  <a:lnTo>
                    <a:pt x="129" y="286"/>
                  </a:lnTo>
                  <a:lnTo>
                    <a:pt x="146" y="261"/>
                  </a:lnTo>
                  <a:lnTo>
                    <a:pt x="162" y="234"/>
                  </a:lnTo>
                  <a:lnTo>
                    <a:pt x="177" y="206"/>
                  </a:lnTo>
                  <a:lnTo>
                    <a:pt x="191" y="179"/>
                  </a:lnTo>
                  <a:lnTo>
                    <a:pt x="204" y="151"/>
                  </a:lnTo>
                  <a:lnTo>
                    <a:pt x="215" y="121"/>
                  </a:lnTo>
                  <a:lnTo>
                    <a:pt x="226" y="92"/>
                  </a:lnTo>
                  <a:lnTo>
                    <a:pt x="235" y="62"/>
                  </a:lnTo>
                  <a:lnTo>
                    <a:pt x="243" y="31"/>
                  </a:lnTo>
                  <a:lnTo>
                    <a:pt x="249" y="0"/>
                  </a:lnTo>
                  <a:lnTo>
                    <a:pt x="227" y="7"/>
                  </a:lnTo>
                  <a:lnTo>
                    <a:pt x="206" y="18"/>
                  </a:lnTo>
                  <a:lnTo>
                    <a:pt x="185" y="28"/>
                  </a:lnTo>
                  <a:lnTo>
                    <a:pt x="165" y="41"/>
                  </a:lnTo>
                  <a:lnTo>
                    <a:pt x="144" y="54"/>
                  </a:lnTo>
                  <a:lnTo>
                    <a:pt x="123" y="69"/>
                  </a:lnTo>
                  <a:lnTo>
                    <a:pt x="101" y="86"/>
                  </a:lnTo>
                  <a:lnTo>
                    <a:pt x="79" y="102"/>
                  </a:lnTo>
                  <a:lnTo>
                    <a:pt x="71" y="107"/>
                  </a:lnTo>
                  <a:lnTo>
                    <a:pt x="64" y="113"/>
                  </a:lnTo>
                  <a:lnTo>
                    <a:pt x="56" y="119"/>
                  </a:lnTo>
                  <a:lnTo>
                    <a:pt x="48" y="12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2792" y="1651"/>
              <a:ext cx="241" cy="257"/>
            </a:xfrm>
            <a:custGeom>
              <a:avLst/>
              <a:gdLst>
                <a:gd name="T0" fmla="*/ 481 w 481"/>
                <a:gd name="T1" fmla="*/ 472 h 514"/>
                <a:gd name="T2" fmla="*/ 254 w 481"/>
                <a:gd name="T3" fmla="*/ 514 h 514"/>
                <a:gd name="T4" fmla="*/ 244 w 481"/>
                <a:gd name="T5" fmla="*/ 474 h 514"/>
                <a:gd name="T6" fmla="*/ 234 w 481"/>
                <a:gd name="T7" fmla="*/ 435 h 514"/>
                <a:gd name="T8" fmla="*/ 221 w 481"/>
                <a:gd name="T9" fmla="*/ 397 h 514"/>
                <a:gd name="T10" fmla="*/ 208 w 481"/>
                <a:gd name="T11" fmla="*/ 359 h 514"/>
                <a:gd name="T12" fmla="*/ 194 w 481"/>
                <a:gd name="T13" fmla="*/ 323 h 514"/>
                <a:gd name="T14" fmla="*/ 181 w 481"/>
                <a:gd name="T15" fmla="*/ 288 h 514"/>
                <a:gd name="T16" fmla="*/ 164 w 481"/>
                <a:gd name="T17" fmla="*/ 253 h 514"/>
                <a:gd name="T18" fmla="*/ 149 w 481"/>
                <a:gd name="T19" fmla="*/ 220 h 514"/>
                <a:gd name="T20" fmla="*/ 132 w 481"/>
                <a:gd name="T21" fmla="*/ 187 h 514"/>
                <a:gd name="T22" fmla="*/ 115 w 481"/>
                <a:gd name="T23" fmla="*/ 156 h 514"/>
                <a:gd name="T24" fmla="*/ 98 w 481"/>
                <a:gd name="T25" fmla="*/ 126 h 514"/>
                <a:gd name="T26" fmla="*/ 79 w 481"/>
                <a:gd name="T27" fmla="*/ 99 h 514"/>
                <a:gd name="T28" fmla="*/ 60 w 481"/>
                <a:gd name="T29" fmla="*/ 71 h 514"/>
                <a:gd name="T30" fmla="*/ 40 w 481"/>
                <a:gd name="T31" fmla="*/ 46 h 514"/>
                <a:gd name="T32" fmla="*/ 20 w 481"/>
                <a:gd name="T33" fmla="*/ 22 h 514"/>
                <a:gd name="T34" fmla="*/ 0 w 481"/>
                <a:gd name="T35" fmla="*/ 0 h 514"/>
                <a:gd name="T36" fmla="*/ 13 w 481"/>
                <a:gd name="T37" fmla="*/ 3 h 514"/>
                <a:gd name="T38" fmla="*/ 27 w 481"/>
                <a:gd name="T39" fmla="*/ 8 h 514"/>
                <a:gd name="T40" fmla="*/ 41 w 481"/>
                <a:gd name="T41" fmla="*/ 12 h 514"/>
                <a:gd name="T42" fmla="*/ 54 w 481"/>
                <a:gd name="T43" fmla="*/ 17 h 514"/>
                <a:gd name="T44" fmla="*/ 68 w 481"/>
                <a:gd name="T45" fmla="*/ 23 h 514"/>
                <a:gd name="T46" fmla="*/ 81 w 481"/>
                <a:gd name="T47" fmla="*/ 27 h 514"/>
                <a:gd name="T48" fmla="*/ 94 w 481"/>
                <a:gd name="T49" fmla="*/ 33 h 514"/>
                <a:gd name="T50" fmla="*/ 108 w 481"/>
                <a:gd name="T51" fmla="*/ 39 h 514"/>
                <a:gd name="T52" fmla="*/ 121 w 481"/>
                <a:gd name="T53" fmla="*/ 45 h 514"/>
                <a:gd name="T54" fmla="*/ 133 w 481"/>
                <a:gd name="T55" fmla="*/ 51 h 514"/>
                <a:gd name="T56" fmla="*/ 146 w 481"/>
                <a:gd name="T57" fmla="*/ 58 h 514"/>
                <a:gd name="T58" fmla="*/ 159 w 481"/>
                <a:gd name="T59" fmla="*/ 65 h 514"/>
                <a:gd name="T60" fmla="*/ 171 w 481"/>
                <a:gd name="T61" fmla="*/ 72 h 514"/>
                <a:gd name="T62" fmla="*/ 184 w 481"/>
                <a:gd name="T63" fmla="*/ 80 h 514"/>
                <a:gd name="T64" fmla="*/ 196 w 481"/>
                <a:gd name="T65" fmla="*/ 88 h 514"/>
                <a:gd name="T66" fmla="*/ 208 w 481"/>
                <a:gd name="T67" fmla="*/ 96 h 514"/>
                <a:gd name="T68" fmla="*/ 232 w 481"/>
                <a:gd name="T69" fmla="*/ 114 h 514"/>
                <a:gd name="T70" fmla="*/ 257 w 481"/>
                <a:gd name="T71" fmla="*/ 132 h 514"/>
                <a:gd name="T72" fmla="*/ 280 w 481"/>
                <a:gd name="T73" fmla="*/ 152 h 514"/>
                <a:gd name="T74" fmla="*/ 300 w 481"/>
                <a:gd name="T75" fmla="*/ 172 h 514"/>
                <a:gd name="T76" fmla="*/ 322 w 481"/>
                <a:gd name="T77" fmla="*/ 193 h 514"/>
                <a:gd name="T78" fmla="*/ 342 w 481"/>
                <a:gd name="T79" fmla="*/ 215 h 514"/>
                <a:gd name="T80" fmla="*/ 360 w 481"/>
                <a:gd name="T81" fmla="*/ 237 h 514"/>
                <a:gd name="T82" fmla="*/ 378 w 481"/>
                <a:gd name="T83" fmla="*/ 261 h 514"/>
                <a:gd name="T84" fmla="*/ 395 w 481"/>
                <a:gd name="T85" fmla="*/ 285 h 514"/>
                <a:gd name="T86" fmla="*/ 410 w 481"/>
                <a:gd name="T87" fmla="*/ 309 h 514"/>
                <a:gd name="T88" fmla="*/ 425 w 481"/>
                <a:gd name="T89" fmla="*/ 335 h 514"/>
                <a:gd name="T90" fmla="*/ 439 w 481"/>
                <a:gd name="T91" fmla="*/ 361 h 514"/>
                <a:gd name="T92" fmla="*/ 451 w 481"/>
                <a:gd name="T93" fmla="*/ 388 h 514"/>
                <a:gd name="T94" fmla="*/ 462 w 481"/>
                <a:gd name="T95" fmla="*/ 415 h 514"/>
                <a:gd name="T96" fmla="*/ 472 w 481"/>
                <a:gd name="T97" fmla="*/ 443 h 514"/>
                <a:gd name="T98" fmla="*/ 481 w 481"/>
                <a:gd name="T99" fmla="*/ 47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1" h="514">
                  <a:moveTo>
                    <a:pt x="481" y="472"/>
                  </a:moveTo>
                  <a:lnTo>
                    <a:pt x="254" y="514"/>
                  </a:lnTo>
                  <a:lnTo>
                    <a:pt x="244" y="474"/>
                  </a:lnTo>
                  <a:lnTo>
                    <a:pt x="234" y="435"/>
                  </a:lnTo>
                  <a:lnTo>
                    <a:pt x="221" y="397"/>
                  </a:lnTo>
                  <a:lnTo>
                    <a:pt x="208" y="359"/>
                  </a:lnTo>
                  <a:lnTo>
                    <a:pt x="194" y="323"/>
                  </a:lnTo>
                  <a:lnTo>
                    <a:pt x="181" y="288"/>
                  </a:lnTo>
                  <a:lnTo>
                    <a:pt x="164" y="253"/>
                  </a:lnTo>
                  <a:lnTo>
                    <a:pt x="149" y="220"/>
                  </a:lnTo>
                  <a:lnTo>
                    <a:pt x="132" y="187"/>
                  </a:lnTo>
                  <a:lnTo>
                    <a:pt x="115" y="156"/>
                  </a:lnTo>
                  <a:lnTo>
                    <a:pt x="98" y="126"/>
                  </a:lnTo>
                  <a:lnTo>
                    <a:pt x="79" y="99"/>
                  </a:lnTo>
                  <a:lnTo>
                    <a:pt x="60" y="71"/>
                  </a:lnTo>
                  <a:lnTo>
                    <a:pt x="40" y="46"/>
                  </a:lnTo>
                  <a:lnTo>
                    <a:pt x="20" y="22"/>
                  </a:lnTo>
                  <a:lnTo>
                    <a:pt x="0" y="0"/>
                  </a:lnTo>
                  <a:lnTo>
                    <a:pt x="13" y="3"/>
                  </a:lnTo>
                  <a:lnTo>
                    <a:pt x="27" y="8"/>
                  </a:lnTo>
                  <a:lnTo>
                    <a:pt x="41" y="12"/>
                  </a:lnTo>
                  <a:lnTo>
                    <a:pt x="54" y="17"/>
                  </a:lnTo>
                  <a:lnTo>
                    <a:pt x="68" y="23"/>
                  </a:lnTo>
                  <a:lnTo>
                    <a:pt x="81" y="27"/>
                  </a:lnTo>
                  <a:lnTo>
                    <a:pt x="94" y="33"/>
                  </a:lnTo>
                  <a:lnTo>
                    <a:pt x="108" y="39"/>
                  </a:lnTo>
                  <a:lnTo>
                    <a:pt x="121" y="45"/>
                  </a:lnTo>
                  <a:lnTo>
                    <a:pt x="133" y="51"/>
                  </a:lnTo>
                  <a:lnTo>
                    <a:pt x="146" y="58"/>
                  </a:lnTo>
                  <a:lnTo>
                    <a:pt x="159" y="65"/>
                  </a:lnTo>
                  <a:lnTo>
                    <a:pt x="171" y="72"/>
                  </a:lnTo>
                  <a:lnTo>
                    <a:pt x="184" y="80"/>
                  </a:lnTo>
                  <a:lnTo>
                    <a:pt x="196" y="88"/>
                  </a:lnTo>
                  <a:lnTo>
                    <a:pt x="208" y="96"/>
                  </a:lnTo>
                  <a:lnTo>
                    <a:pt x="232" y="114"/>
                  </a:lnTo>
                  <a:lnTo>
                    <a:pt x="257" y="132"/>
                  </a:lnTo>
                  <a:lnTo>
                    <a:pt x="280" y="152"/>
                  </a:lnTo>
                  <a:lnTo>
                    <a:pt x="300" y="172"/>
                  </a:lnTo>
                  <a:lnTo>
                    <a:pt x="322" y="193"/>
                  </a:lnTo>
                  <a:lnTo>
                    <a:pt x="342" y="215"/>
                  </a:lnTo>
                  <a:lnTo>
                    <a:pt x="360" y="237"/>
                  </a:lnTo>
                  <a:lnTo>
                    <a:pt x="378" y="261"/>
                  </a:lnTo>
                  <a:lnTo>
                    <a:pt x="395" y="285"/>
                  </a:lnTo>
                  <a:lnTo>
                    <a:pt x="410" y="309"/>
                  </a:lnTo>
                  <a:lnTo>
                    <a:pt x="425" y="335"/>
                  </a:lnTo>
                  <a:lnTo>
                    <a:pt x="439" y="361"/>
                  </a:lnTo>
                  <a:lnTo>
                    <a:pt x="451" y="388"/>
                  </a:lnTo>
                  <a:lnTo>
                    <a:pt x="462" y="415"/>
                  </a:lnTo>
                  <a:lnTo>
                    <a:pt x="472" y="443"/>
                  </a:lnTo>
                  <a:lnTo>
                    <a:pt x="481" y="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6" name="Freeform 19"/>
            <p:cNvSpPr>
              <a:spLocks/>
            </p:cNvSpPr>
            <p:nvPr/>
          </p:nvSpPr>
          <p:spPr bwMode="auto">
            <a:xfrm>
              <a:off x="2530" y="1659"/>
              <a:ext cx="136" cy="321"/>
            </a:xfrm>
            <a:custGeom>
              <a:avLst/>
              <a:gdLst>
                <a:gd name="T0" fmla="*/ 162 w 273"/>
                <a:gd name="T1" fmla="*/ 0 h 642"/>
                <a:gd name="T2" fmla="*/ 273 w 273"/>
                <a:gd name="T3" fmla="*/ 594 h 642"/>
                <a:gd name="T4" fmla="*/ 13 w 273"/>
                <a:gd name="T5" fmla="*/ 642 h 642"/>
                <a:gd name="T6" fmla="*/ 4 w 273"/>
                <a:gd name="T7" fmla="*/ 555 h 642"/>
                <a:gd name="T8" fmla="*/ 0 w 273"/>
                <a:gd name="T9" fmla="*/ 468 h 642"/>
                <a:gd name="T10" fmla="*/ 2 w 273"/>
                <a:gd name="T11" fmla="*/ 387 h 642"/>
                <a:gd name="T12" fmla="*/ 11 w 273"/>
                <a:gd name="T13" fmla="*/ 309 h 642"/>
                <a:gd name="T14" fmla="*/ 23 w 273"/>
                <a:gd name="T15" fmla="*/ 237 h 642"/>
                <a:gd name="T16" fmla="*/ 41 w 273"/>
                <a:gd name="T17" fmla="*/ 171 h 642"/>
                <a:gd name="T18" fmla="*/ 65 w 273"/>
                <a:gd name="T19" fmla="*/ 114 h 642"/>
                <a:gd name="T20" fmla="*/ 92 w 273"/>
                <a:gd name="T21" fmla="*/ 64 h 642"/>
                <a:gd name="T22" fmla="*/ 100 w 273"/>
                <a:gd name="T23" fmla="*/ 54 h 642"/>
                <a:gd name="T24" fmla="*/ 109 w 273"/>
                <a:gd name="T25" fmla="*/ 44 h 642"/>
                <a:gd name="T26" fmla="*/ 117 w 273"/>
                <a:gd name="T27" fmla="*/ 34 h 642"/>
                <a:gd name="T28" fmla="*/ 126 w 273"/>
                <a:gd name="T29" fmla="*/ 25 h 642"/>
                <a:gd name="T30" fmla="*/ 134 w 273"/>
                <a:gd name="T31" fmla="*/ 18 h 642"/>
                <a:gd name="T32" fmla="*/ 143 w 273"/>
                <a:gd name="T33" fmla="*/ 11 h 642"/>
                <a:gd name="T34" fmla="*/ 152 w 273"/>
                <a:gd name="T35" fmla="*/ 4 h 642"/>
                <a:gd name="T36" fmla="*/ 162 w 273"/>
                <a:gd name="T37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3" h="642">
                  <a:moveTo>
                    <a:pt x="162" y="0"/>
                  </a:moveTo>
                  <a:lnTo>
                    <a:pt x="273" y="594"/>
                  </a:lnTo>
                  <a:lnTo>
                    <a:pt x="13" y="642"/>
                  </a:lnTo>
                  <a:lnTo>
                    <a:pt x="4" y="555"/>
                  </a:lnTo>
                  <a:lnTo>
                    <a:pt x="0" y="468"/>
                  </a:lnTo>
                  <a:lnTo>
                    <a:pt x="2" y="387"/>
                  </a:lnTo>
                  <a:lnTo>
                    <a:pt x="11" y="309"/>
                  </a:lnTo>
                  <a:lnTo>
                    <a:pt x="23" y="237"/>
                  </a:lnTo>
                  <a:lnTo>
                    <a:pt x="41" y="171"/>
                  </a:lnTo>
                  <a:lnTo>
                    <a:pt x="65" y="114"/>
                  </a:lnTo>
                  <a:lnTo>
                    <a:pt x="92" y="64"/>
                  </a:lnTo>
                  <a:lnTo>
                    <a:pt x="100" y="54"/>
                  </a:lnTo>
                  <a:lnTo>
                    <a:pt x="109" y="44"/>
                  </a:lnTo>
                  <a:lnTo>
                    <a:pt x="117" y="34"/>
                  </a:lnTo>
                  <a:lnTo>
                    <a:pt x="126" y="25"/>
                  </a:lnTo>
                  <a:lnTo>
                    <a:pt x="134" y="18"/>
                  </a:lnTo>
                  <a:lnTo>
                    <a:pt x="143" y="11"/>
                  </a:lnTo>
                  <a:lnTo>
                    <a:pt x="152" y="4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7" name="Freeform 20"/>
            <p:cNvSpPr>
              <a:spLocks/>
            </p:cNvSpPr>
            <p:nvPr/>
          </p:nvSpPr>
          <p:spPr bwMode="auto">
            <a:xfrm>
              <a:off x="2666" y="1646"/>
              <a:ext cx="198" cy="300"/>
            </a:xfrm>
            <a:custGeom>
              <a:avLst/>
              <a:gdLst>
                <a:gd name="T0" fmla="*/ 112 w 397"/>
                <a:gd name="T1" fmla="*/ 600 h 600"/>
                <a:gd name="T2" fmla="*/ 0 w 397"/>
                <a:gd name="T3" fmla="*/ 1 h 600"/>
                <a:gd name="T4" fmla="*/ 13 w 397"/>
                <a:gd name="T5" fmla="*/ 0 h 600"/>
                <a:gd name="T6" fmla="*/ 27 w 397"/>
                <a:gd name="T7" fmla="*/ 1 h 600"/>
                <a:gd name="T8" fmla="*/ 41 w 397"/>
                <a:gd name="T9" fmla="*/ 4 h 600"/>
                <a:gd name="T10" fmla="*/ 54 w 397"/>
                <a:gd name="T11" fmla="*/ 7 h 600"/>
                <a:gd name="T12" fmla="*/ 68 w 397"/>
                <a:gd name="T13" fmla="*/ 13 h 600"/>
                <a:gd name="T14" fmla="*/ 83 w 397"/>
                <a:gd name="T15" fmla="*/ 20 h 600"/>
                <a:gd name="T16" fmla="*/ 97 w 397"/>
                <a:gd name="T17" fmla="*/ 28 h 600"/>
                <a:gd name="T18" fmla="*/ 112 w 397"/>
                <a:gd name="T19" fmla="*/ 37 h 600"/>
                <a:gd name="T20" fmla="*/ 134 w 397"/>
                <a:gd name="T21" fmla="*/ 53 h 600"/>
                <a:gd name="T22" fmla="*/ 156 w 397"/>
                <a:gd name="T23" fmla="*/ 73 h 600"/>
                <a:gd name="T24" fmla="*/ 178 w 397"/>
                <a:gd name="T25" fmla="*/ 95 h 600"/>
                <a:gd name="T26" fmla="*/ 198 w 397"/>
                <a:gd name="T27" fmla="*/ 119 h 600"/>
                <a:gd name="T28" fmla="*/ 219 w 397"/>
                <a:gd name="T29" fmla="*/ 144 h 600"/>
                <a:gd name="T30" fmla="*/ 240 w 397"/>
                <a:gd name="T31" fmla="*/ 173 h 600"/>
                <a:gd name="T32" fmla="*/ 260 w 397"/>
                <a:gd name="T33" fmla="*/ 203 h 600"/>
                <a:gd name="T34" fmla="*/ 278 w 397"/>
                <a:gd name="T35" fmla="*/ 235 h 600"/>
                <a:gd name="T36" fmla="*/ 295 w 397"/>
                <a:gd name="T37" fmla="*/ 270 h 600"/>
                <a:gd name="T38" fmla="*/ 313 w 397"/>
                <a:gd name="T39" fmla="*/ 305 h 600"/>
                <a:gd name="T40" fmla="*/ 330 w 397"/>
                <a:gd name="T41" fmla="*/ 342 h 600"/>
                <a:gd name="T42" fmla="*/ 345 w 397"/>
                <a:gd name="T43" fmla="*/ 380 h 600"/>
                <a:gd name="T44" fmla="*/ 360 w 397"/>
                <a:gd name="T45" fmla="*/ 421 h 600"/>
                <a:gd name="T46" fmla="*/ 373 w 397"/>
                <a:gd name="T47" fmla="*/ 461 h 600"/>
                <a:gd name="T48" fmla="*/ 385 w 397"/>
                <a:gd name="T49" fmla="*/ 503 h 600"/>
                <a:gd name="T50" fmla="*/ 397 w 397"/>
                <a:gd name="T51" fmla="*/ 546 h 600"/>
                <a:gd name="T52" fmla="*/ 112 w 397"/>
                <a:gd name="T53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97" h="600">
                  <a:moveTo>
                    <a:pt x="112" y="600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27" y="1"/>
                  </a:lnTo>
                  <a:lnTo>
                    <a:pt x="41" y="4"/>
                  </a:lnTo>
                  <a:lnTo>
                    <a:pt x="54" y="7"/>
                  </a:lnTo>
                  <a:lnTo>
                    <a:pt x="68" y="13"/>
                  </a:lnTo>
                  <a:lnTo>
                    <a:pt x="83" y="20"/>
                  </a:lnTo>
                  <a:lnTo>
                    <a:pt x="97" y="28"/>
                  </a:lnTo>
                  <a:lnTo>
                    <a:pt x="112" y="37"/>
                  </a:lnTo>
                  <a:lnTo>
                    <a:pt x="134" y="53"/>
                  </a:lnTo>
                  <a:lnTo>
                    <a:pt x="156" y="73"/>
                  </a:lnTo>
                  <a:lnTo>
                    <a:pt x="178" y="95"/>
                  </a:lnTo>
                  <a:lnTo>
                    <a:pt x="198" y="119"/>
                  </a:lnTo>
                  <a:lnTo>
                    <a:pt x="219" y="144"/>
                  </a:lnTo>
                  <a:lnTo>
                    <a:pt x="240" y="173"/>
                  </a:lnTo>
                  <a:lnTo>
                    <a:pt x="260" y="203"/>
                  </a:lnTo>
                  <a:lnTo>
                    <a:pt x="278" y="235"/>
                  </a:lnTo>
                  <a:lnTo>
                    <a:pt x="295" y="270"/>
                  </a:lnTo>
                  <a:lnTo>
                    <a:pt x="313" y="305"/>
                  </a:lnTo>
                  <a:lnTo>
                    <a:pt x="330" y="342"/>
                  </a:lnTo>
                  <a:lnTo>
                    <a:pt x="345" y="380"/>
                  </a:lnTo>
                  <a:lnTo>
                    <a:pt x="360" y="421"/>
                  </a:lnTo>
                  <a:lnTo>
                    <a:pt x="373" y="461"/>
                  </a:lnTo>
                  <a:lnTo>
                    <a:pt x="385" y="503"/>
                  </a:lnTo>
                  <a:lnTo>
                    <a:pt x="397" y="546"/>
                  </a:lnTo>
                  <a:lnTo>
                    <a:pt x="112" y="60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2353" y="1695"/>
              <a:ext cx="157" cy="320"/>
            </a:xfrm>
            <a:custGeom>
              <a:avLst/>
              <a:gdLst>
                <a:gd name="T0" fmla="*/ 121 w 314"/>
                <a:gd name="T1" fmla="*/ 189 h 639"/>
                <a:gd name="T2" fmla="*/ 132 w 314"/>
                <a:gd name="T3" fmla="*/ 175 h 639"/>
                <a:gd name="T4" fmla="*/ 141 w 314"/>
                <a:gd name="T5" fmla="*/ 162 h 639"/>
                <a:gd name="T6" fmla="*/ 153 w 314"/>
                <a:gd name="T7" fmla="*/ 148 h 639"/>
                <a:gd name="T8" fmla="*/ 163 w 314"/>
                <a:gd name="T9" fmla="*/ 135 h 639"/>
                <a:gd name="T10" fmla="*/ 175 w 314"/>
                <a:gd name="T11" fmla="*/ 121 h 639"/>
                <a:gd name="T12" fmla="*/ 185 w 314"/>
                <a:gd name="T13" fmla="*/ 109 h 639"/>
                <a:gd name="T14" fmla="*/ 198 w 314"/>
                <a:gd name="T15" fmla="*/ 97 h 639"/>
                <a:gd name="T16" fmla="*/ 209 w 314"/>
                <a:gd name="T17" fmla="*/ 84 h 639"/>
                <a:gd name="T18" fmla="*/ 222 w 314"/>
                <a:gd name="T19" fmla="*/ 73 h 639"/>
                <a:gd name="T20" fmla="*/ 233 w 314"/>
                <a:gd name="T21" fmla="*/ 61 h 639"/>
                <a:gd name="T22" fmla="*/ 247 w 314"/>
                <a:gd name="T23" fmla="*/ 51 h 639"/>
                <a:gd name="T24" fmla="*/ 260 w 314"/>
                <a:gd name="T25" fmla="*/ 39 h 639"/>
                <a:gd name="T26" fmla="*/ 272 w 314"/>
                <a:gd name="T27" fmla="*/ 29 h 639"/>
                <a:gd name="T28" fmla="*/ 286 w 314"/>
                <a:gd name="T29" fmla="*/ 20 h 639"/>
                <a:gd name="T30" fmla="*/ 300 w 314"/>
                <a:gd name="T31" fmla="*/ 10 h 639"/>
                <a:gd name="T32" fmla="*/ 314 w 314"/>
                <a:gd name="T33" fmla="*/ 0 h 639"/>
                <a:gd name="T34" fmla="*/ 291 w 314"/>
                <a:gd name="T35" fmla="*/ 58 h 639"/>
                <a:gd name="T36" fmla="*/ 271 w 314"/>
                <a:gd name="T37" fmla="*/ 121 h 639"/>
                <a:gd name="T38" fmla="*/ 257 w 314"/>
                <a:gd name="T39" fmla="*/ 189 h 639"/>
                <a:gd name="T40" fmla="*/ 247 w 314"/>
                <a:gd name="T41" fmla="*/ 263 h 639"/>
                <a:gd name="T42" fmla="*/ 241 w 314"/>
                <a:gd name="T43" fmla="*/ 340 h 639"/>
                <a:gd name="T44" fmla="*/ 240 w 314"/>
                <a:gd name="T45" fmla="*/ 421 h 639"/>
                <a:gd name="T46" fmla="*/ 245 w 314"/>
                <a:gd name="T47" fmla="*/ 506 h 639"/>
                <a:gd name="T48" fmla="*/ 254 w 314"/>
                <a:gd name="T49" fmla="*/ 592 h 639"/>
                <a:gd name="T50" fmla="*/ 3 w 314"/>
                <a:gd name="T51" fmla="*/ 639 h 639"/>
                <a:gd name="T52" fmla="*/ 0 w 314"/>
                <a:gd name="T53" fmla="*/ 579 h 639"/>
                <a:gd name="T54" fmla="*/ 3 w 314"/>
                <a:gd name="T55" fmla="*/ 521 h 639"/>
                <a:gd name="T56" fmla="*/ 10 w 314"/>
                <a:gd name="T57" fmla="*/ 462 h 639"/>
                <a:gd name="T58" fmla="*/ 22 w 314"/>
                <a:gd name="T59" fmla="*/ 404 h 639"/>
                <a:gd name="T60" fmla="*/ 41 w 314"/>
                <a:gd name="T61" fmla="*/ 348 h 639"/>
                <a:gd name="T62" fmla="*/ 63 w 314"/>
                <a:gd name="T63" fmla="*/ 294 h 639"/>
                <a:gd name="T64" fmla="*/ 89 w 314"/>
                <a:gd name="T65" fmla="*/ 240 h 639"/>
                <a:gd name="T66" fmla="*/ 121 w 314"/>
                <a:gd name="T67" fmla="*/ 189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4" h="639">
                  <a:moveTo>
                    <a:pt x="121" y="189"/>
                  </a:moveTo>
                  <a:lnTo>
                    <a:pt x="132" y="175"/>
                  </a:lnTo>
                  <a:lnTo>
                    <a:pt x="141" y="162"/>
                  </a:lnTo>
                  <a:lnTo>
                    <a:pt x="153" y="148"/>
                  </a:lnTo>
                  <a:lnTo>
                    <a:pt x="163" y="135"/>
                  </a:lnTo>
                  <a:lnTo>
                    <a:pt x="175" y="121"/>
                  </a:lnTo>
                  <a:lnTo>
                    <a:pt x="185" y="109"/>
                  </a:lnTo>
                  <a:lnTo>
                    <a:pt x="198" y="97"/>
                  </a:lnTo>
                  <a:lnTo>
                    <a:pt x="209" y="84"/>
                  </a:lnTo>
                  <a:lnTo>
                    <a:pt x="222" y="73"/>
                  </a:lnTo>
                  <a:lnTo>
                    <a:pt x="233" y="61"/>
                  </a:lnTo>
                  <a:lnTo>
                    <a:pt x="247" y="51"/>
                  </a:lnTo>
                  <a:lnTo>
                    <a:pt x="260" y="39"/>
                  </a:lnTo>
                  <a:lnTo>
                    <a:pt x="272" y="29"/>
                  </a:lnTo>
                  <a:lnTo>
                    <a:pt x="286" y="20"/>
                  </a:lnTo>
                  <a:lnTo>
                    <a:pt x="300" y="10"/>
                  </a:lnTo>
                  <a:lnTo>
                    <a:pt x="314" y="0"/>
                  </a:lnTo>
                  <a:lnTo>
                    <a:pt x="291" y="58"/>
                  </a:lnTo>
                  <a:lnTo>
                    <a:pt x="271" y="121"/>
                  </a:lnTo>
                  <a:lnTo>
                    <a:pt x="257" y="189"/>
                  </a:lnTo>
                  <a:lnTo>
                    <a:pt x="247" y="263"/>
                  </a:lnTo>
                  <a:lnTo>
                    <a:pt x="241" y="340"/>
                  </a:lnTo>
                  <a:lnTo>
                    <a:pt x="240" y="421"/>
                  </a:lnTo>
                  <a:lnTo>
                    <a:pt x="245" y="506"/>
                  </a:lnTo>
                  <a:lnTo>
                    <a:pt x="254" y="592"/>
                  </a:lnTo>
                  <a:lnTo>
                    <a:pt x="3" y="639"/>
                  </a:lnTo>
                  <a:lnTo>
                    <a:pt x="0" y="579"/>
                  </a:lnTo>
                  <a:lnTo>
                    <a:pt x="3" y="521"/>
                  </a:lnTo>
                  <a:lnTo>
                    <a:pt x="10" y="462"/>
                  </a:lnTo>
                  <a:lnTo>
                    <a:pt x="22" y="404"/>
                  </a:lnTo>
                  <a:lnTo>
                    <a:pt x="41" y="348"/>
                  </a:lnTo>
                  <a:lnTo>
                    <a:pt x="63" y="294"/>
                  </a:lnTo>
                  <a:lnTo>
                    <a:pt x="89" y="240"/>
                  </a:lnTo>
                  <a:lnTo>
                    <a:pt x="121" y="18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2364" y="2046"/>
              <a:ext cx="252" cy="274"/>
            </a:xfrm>
            <a:custGeom>
              <a:avLst/>
              <a:gdLst>
                <a:gd name="T0" fmla="*/ 0 w 504"/>
                <a:gd name="T1" fmla="*/ 47 h 548"/>
                <a:gd name="T2" fmla="*/ 252 w 504"/>
                <a:gd name="T3" fmla="*/ 0 h 548"/>
                <a:gd name="T4" fmla="*/ 261 w 504"/>
                <a:gd name="T5" fmla="*/ 42 h 548"/>
                <a:gd name="T6" fmla="*/ 271 w 504"/>
                <a:gd name="T7" fmla="*/ 84 h 548"/>
                <a:gd name="T8" fmla="*/ 283 w 504"/>
                <a:gd name="T9" fmla="*/ 124 h 548"/>
                <a:gd name="T10" fmla="*/ 295 w 504"/>
                <a:gd name="T11" fmla="*/ 164 h 548"/>
                <a:gd name="T12" fmla="*/ 308 w 504"/>
                <a:gd name="T13" fmla="*/ 202 h 548"/>
                <a:gd name="T14" fmla="*/ 322 w 504"/>
                <a:gd name="T15" fmla="*/ 240 h 548"/>
                <a:gd name="T16" fmla="*/ 337 w 504"/>
                <a:gd name="T17" fmla="*/ 277 h 548"/>
                <a:gd name="T18" fmla="*/ 353 w 504"/>
                <a:gd name="T19" fmla="*/ 313 h 548"/>
                <a:gd name="T20" fmla="*/ 369 w 504"/>
                <a:gd name="T21" fmla="*/ 346 h 548"/>
                <a:gd name="T22" fmla="*/ 386 w 504"/>
                <a:gd name="T23" fmla="*/ 380 h 548"/>
                <a:gd name="T24" fmla="*/ 405 w 504"/>
                <a:gd name="T25" fmla="*/ 412 h 548"/>
                <a:gd name="T26" fmla="*/ 423 w 504"/>
                <a:gd name="T27" fmla="*/ 442 h 548"/>
                <a:gd name="T28" fmla="*/ 443 w 504"/>
                <a:gd name="T29" fmla="*/ 470 h 548"/>
                <a:gd name="T30" fmla="*/ 463 w 504"/>
                <a:gd name="T31" fmla="*/ 498 h 548"/>
                <a:gd name="T32" fmla="*/ 483 w 504"/>
                <a:gd name="T33" fmla="*/ 523 h 548"/>
                <a:gd name="T34" fmla="*/ 504 w 504"/>
                <a:gd name="T35" fmla="*/ 548 h 548"/>
                <a:gd name="T36" fmla="*/ 489 w 504"/>
                <a:gd name="T37" fmla="*/ 544 h 548"/>
                <a:gd name="T38" fmla="*/ 475 w 504"/>
                <a:gd name="T39" fmla="*/ 540 h 548"/>
                <a:gd name="T40" fmla="*/ 460 w 504"/>
                <a:gd name="T41" fmla="*/ 535 h 548"/>
                <a:gd name="T42" fmla="*/ 445 w 504"/>
                <a:gd name="T43" fmla="*/ 530 h 548"/>
                <a:gd name="T44" fmla="*/ 431 w 504"/>
                <a:gd name="T45" fmla="*/ 526 h 548"/>
                <a:gd name="T46" fmla="*/ 418 w 504"/>
                <a:gd name="T47" fmla="*/ 520 h 548"/>
                <a:gd name="T48" fmla="*/ 403 w 504"/>
                <a:gd name="T49" fmla="*/ 514 h 548"/>
                <a:gd name="T50" fmla="*/ 389 w 504"/>
                <a:gd name="T51" fmla="*/ 508 h 548"/>
                <a:gd name="T52" fmla="*/ 375 w 504"/>
                <a:gd name="T53" fmla="*/ 503 h 548"/>
                <a:gd name="T54" fmla="*/ 361 w 504"/>
                <a:gd name="T55" fmla="*/ 496 h 548"/>
                <a:gd name="T56" fmla="*/ 347 w 504"/>
                <a:gd name="T57" fmla="*/ 489 h 548"/>
                <a:gd name="T58" fmla="*/ 333 w 504"/>
                <a:gd name="T59" fmla="*/ 481 h 548"/>
                <a:gd name="T60" fmla="*/ 321 w 504"/>
                <a:gd name="T61" fmla="*/ 474 h 548"/>
                <a:gd name="T62" fmla="*/ 307 w 504"/>
                <a:gd name="T63" fmla="*/ 466 h 548"/>
                <a:gd name="T64" fmla="*/ 294 w 504"/>
                <a:gd name="T65" fmla="*/ 458 h 548"/>
                <a:gd name="T66" fmla="*/ 282 w 504"/>
                <a:gd name="T67" fmla="*/ 449 h 548"/>
                <a:gd name="T68" fmla="*/ 255 w 504"/>
                <a:gd name="T69" fmla="*/ 430 h 548"/>
                <a:gd name="T70" fmla="*/ 231 w 504"/>
                <a:gd name="T71" fmla="*/ 411 h 548"/>
                <a:gd name="T72" fmla="*/ 207 w 504"/>
                <a:gd name="T73" fmla="*/ 390 h 548"/>
                <a:gd name="T74" fmla="*/ 184 w 504"/>
                <a:gd name="T75" fmla="*/ 368 h 548"/>
                <a:gd name="T76" fmla="*/ 162 w 504"/>
                <a:gd name="T77" fmla="*/ 346 h 548"/>
                <a:gd name="T78" fmla="*/ 141 w 504"/>
                <a:gd name="T79" fmla="*/ 322 h 548"/>
                <a:gd name="T80" fmla="*/ 121 w 504"/>
                <a:gd name="T81" fmla="*/ 298 h 548"/>
                <a:gd name="T82" fmla="*/ 103 w 504"/>
                <a:gd name="T83" fmla="*/ 274 h 548"/>
                <a:gd name="T84" fmla="*/ 86 w 504"/>
                <a:gd name="T85" fmla="*/ 247 h 548"/>
                <a:gd name="T86" fmla="*/ 71 w 504"/>
                <a:gd name="T87" fmla="*/ 221 h 548"/>
                <a:gd name="T88" fmla="*/ 56 w 504"/>
                <a:gd name="T89" fmla="*/ 193 h 548"/>
                <a:gd name="T90" fmla="*/ 42 w 504"/>
                <a:gd name="T91" fmla="*/ 165 h 548"/>
                <a:gd name="T92" fmla="*/ 29 w 504"/>
                <a:gd name="T93" fmla="*/ 137 h 548"/>
                <a:gd name="T94" fmla="*/ 19 w 504"/>
                <a:gd name="T95" fmla="*/ 108 h 548"/>
                <a:gd name="T96" fmla="*/ 8 w 504"/>
                <a:gd name="T97" fmla="*/ 78 h 548"/>
                <a:gd name="T98" fmla="*/ 0 w 504"/>
                <a:gd name="T99" fmla="*/ 47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04" h="548">
                  <a:moveTo>
                    <a:pt x="0" y="47"/>
                  </a:moveTo>
                  <a:lnTo>
                    <a:pt x="252" y="0"/>
                  </a:lnTo>
                  <a:lnTo>
                    <a:pt x="261" y="42"/>
                  </a:lnTo>
                  <a:lnTo>
                    <a:pt x="271" y="84"/>
                  </a:lnTo>
                  <a:lnTo>
                    <a:pt x="283" y="124"/>
                  </a:lnTo>
                  <a:lnTo>
                    <a:pt x="295" y="164"/>
                  </a:lnTo>
                  <a:lnTo>
                    <a:pt x="308" y="202"/>
                  </a:lnTo>
                  <a:lnTo>
                    <a:pt x="322" y="240"/>
                  </a:lnTo>
                  <a:lnTo>
                    <a:pt x="337" y="277"/>
                  </a:lnTo>
                  <a:lnTo>
                    <a:pt x="353" y="313"/>
                  </a:lnTo>
                  <a:lnTo>
                    <a:pt x="369" y="346"/>
                  </a:lnTo>
                  <a:lnTo>
                    <a:pt x="386" y="380"/>
                  </a:lnTo>
                  <a:lnTo>
                    <a:pt x="405" y="412"/>
                  </a:lnTo>
                  <a:lnTo>
                    <a:pt x="423" y="442"/>
                  </a:lnTo>
                  <a:lnTo>
                    <a:pt x="443" y="470"/>
                  </a:lnTo>
                  <a:lnTo>
                    <a:pt x="463" y="498"/>
                  </a:lnTo>
                  <a:lnTo>
                    <a:pt x="483" y="523"/>
                  </a:lnTo>
                  <a:lnTo>
                    <a:pt x="504" y="548"/>
                  </a:lnTo>
                  <a:lnTo>
                    <a:pt x="489" y="544"/>
                  </a:lnTo>
                  <a:lnTo>
                    <a:pt x="475" y="540"/>
                  </a:lnTo>
                  <a:lnTo>
                    <a:pt x="460" y="535"/>
                  </a:lnTo>
                  <a:lnTo>
                    <a:pt x="445" y="530"/>
                  </a:lnTo>
                  <a:lnTo>
                    <a:pt x="431" y="526"/>
                  </a:lnTo>
                  <a:lnTo>
                    <a:pt x="418" y="520"/>
                  </a:lnTo>
                  <a:lnTo>
                    <a:pt x="403" y="514"/>
                  </a:lnTo>
                  <a:lnTo>
                    <a:pt x="389" y="508"/>
                  </a:lnTo>
                  <a:lnTo>
                    <a:pt x="375" y="503"/>
                  </a:lnTo>
                  <a:lnTo>
                    <a:pt x="361" y="496"/>
                  </a:lnTo>
                  <a:lnTo>
                    <a:pt x="347" y="489"/>
                  </a:lnTo>
                  <a:lnTo>
                    <a:pt x="333" y="481"/>
                  </a:lnTo>
                  <a:lnTo>
                    <a:pt x="321" y="474"/>
                  </a:lnTo>
                  <a:lnTo>
                    <a:pt x="307" y="466"/>
                  </a:lnTo>
                  <a:lnTo>
                    <a:pt x="294" y="458"/>
                  </a:lnTo>
                  <a:lnTo>
                    <a:pt x="282" y="449"/>
                  </a:lnTo>
                  <a:lnTo>
                    <a:pt x="255" y="430"/>
                  </a:lnTo>
                  <a:lnTo>
                    <a:pt x="231" y="411"/>
                  </a:lnTo>
                  <a:lnTo>
                    <a:pt x="207" y="390"/>
                  </a:lnTo>
                  <a:lnTo>
                    <a:pt x="184" y="368"/>
                  </a:lnTo>
                  <a:lnTo>
                    <a:pt x="162" y="346"/>
                  </a:lnTo>
                  <a:lnTo>
                    <a:pt x="141" y="322"/>
                  </a:lnTo>
                  <a:lnTo>
                    <a:pt x="121" y="298"/>
                  </a:lnTo>
                  <a:lnTo>
                    <a:pt x="103" y="274"/>
                  </a:lnTo>
                  <a:lnTo>
                    <a:pt x="86" y="247"/>
                  </a:lnTo>
                  <a:lnTo>
                    <a:pt x="71" y="221"/>
                  </a:lnTo>
                  <a:lnTo>
                    <a:pt x="56" y="193"/>
                  </a:lnTo>
                  <a:lnTo>
                    <a:pt x="42" y="165"/>
                  </a:lnTo>
                  <a:lnTo>
                    <a:pt x="29" y="137"/>
                  </a:lnTo>
                  <a:lnTo>
                    <a:pt x="19" y="108"/>
                  </a:lnTo>
                  <a:lnTo>
                    <a:pt x="8" y="78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auto">
            <a:xfrm>
              <a:off x="3285" y="2566"/>
              <a:ext cx="146" cy="150"/>
            </a:xfrm>
            <a:custGeom>
              <a:avLst/>
              <a:gdLst>
                <a:gd name="T0" fmla="*/ 0 w 293"/>
                <a:gd name="T1" fmla="*/ 301 h 301"/>
                <a:gd name="T2" fmla="*/ 2 w 293"/>
                <a:gd name="T3" fmla="*/ 301 h 301"/>
                <a:gd name="T4" fmla="*/ 9 w 293"/>
                <a:gd name="T5" fmla="*/ 301 h 301"/>
                <a:gd name="T6" fmla="*/ 20 w 293"/>
                <a:gd name="T7" fmla="*/ 301 h 301"/>
                <a:gd name="T8" fmla="*/ 34 w 293"/>
                <a:gd name="T9" fmla="*/ 298 h 301"/>
                <a:gd name="T10" fmla="*/ 51 w 293"/>
                <a:gd name="T11" fmla="*/ 295 h 301"/>
                <a:gd name="T12" fmla="*/ 70 w 293"/>
                <a:gd name="T13" fmla="*/ 289 h 301"/>
                <a:gd name="T14" fmla="*/ 91 w 293"/>
                <a:gd name="T15" fmla="*/ 281 h 301"/>
                <a:gd name="T16" fmla="*/ 114 w 293"/>
                <a:gd name="T17" fmla="*/ 269 h 301"/>
                <a:gd name="T18" fmla="*/ 139 w 293"/>
                <a:gd name="T19" fmla="*/ 255 h 301"/>
                <a:gd name="T20" fmla="*/ 163 w 293"/>
                <a:gd name="T21" fmla="*/ 235 h 301"/>
                <a:gd name="T22" fmla="*/ 187 w 293"/>
                <a:gd name="T23" fmla="*/ 211 h 301"/>
                <a:gd name="T24" fmla="*/ 211 w 293"/>
                <a:gd name="T25" fmla="*/ 182 h 301"/>
                <a:gd name="T26" fmla="*/ 234 w 293"/>
                <a:gd name="T27" fmla="*/ 146 h 301"/>
                <a:gd name="T28" fmla="*/ 256 w 293"/>
                <a:gd name="T29" fmla="*/ 105 h 301"/>
                <a:gd name="T30" fmla="*/ 276 w 293"/>
                <a:gd name="T31" fmla="*/ 57 h 301"/>
                <a:gd name="T32" fmla="*/ 293 w 293"/>
                <a:gd name="T33" fmla="*/ 0 h 301"/>
                <a:gd name="T34" fmla="*/ 281 w 293"/>
                <a:gd name="T35" fmla="*/ 32 h 301"/>
                <a:gd name="T36" fmla="*/ 269 w 293"/>
                <a:gd name="T37" fmla="*/ 63 h 301"/>
                <a:gd name="T38" fmla="*/ 256 w 293"/>
                <a:gd name="T39" fmla="*/ 93 h 301"/>
                <a:gd name="T40" fmla="*/ 241 w 293"/>
                <a:gd name="T41" fmla="*/ 122 h 301"/>
                <a:gd name="T42" fmla="*/ 225 w 293"/>
                <a:gd name="T43" fmla="*/ 149 h 301"/>
                <a:gd name="T44" fmla="*/ 208 w 293"/>
                <a:gd name="T45" fmla="*/ 174 h 301"/>
                <a:gd name="T46" fmla="*/ 190 w 293"/>
                <a:gd name="T47" fmla="*/ 196 h 301"/>
                <a:gd name="T48" fmla="*/ 172 w 293"/>
                <a:gd name="T49" fmla="*/ 218 h 301"/>
                <a:gd name="T50" fmla="*/ 152 w 293"/>
                <a:gd name="T51" fmla="*/ 236 h 301"/>
                <a:gd name="T52" fmla="*/ 132 w 293"/>
                <a:gd name="T53" fmla="*/ 252 h 301"/>
                <a:gd name="T54" fmla="*/ 111 w 293"/>
                <a:gd name="T55" fmla="*/ 267 h 301"/>
                <a:gd name="T56" fmla="*/ 90 w 293"/>
                <a:gd name="T57" fmla="*/ 279 h 301"/>
                <a:gd name="T58" fmla="*/ 68 w 293"/>
                <a:gd name="T59" fmla="*/ 288 h 301"/>
                <a:gd name="T60" fmla="*/ 46 w 293"/>
                <a:gd name="T61" fmla="*/ 295 h 301"/>
                <a:gd name="T62" fmla="*/ 23 w 293"/>
                <a:gd name="T63" fmla="*/ 299 h 301"/>
                <a:gd name="T64" fmla="*/ 0 w 293"/>
                <a:gd name="T65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3" h="301">
                  <a:moveTo>
                    <a:pt x="0" y="301"/>
                  </a:moveTo>
                  <a:lnTo>
                    <a:pt x="2" y="301"/>
                  </a:lnTo>
                  <a:lnTo>
                    <a:pt x="9" y="301"/>
                  </a:lnTo>
                  <a:lnTo>
                    <a:pt x="20" y="301"/>
                  </a:lnTo>
                  <a:lnTo>
                    <a:pt x="34" y="298"/>
                  </a:lnTo>
                  <a:lnTo>
                    <a:pt x="51" y="295"/>
                  </a:lnTo>
                  <a:lnTo>
                    <a:pt x="70" y="289"/>
                  </a:lnTo>
                  <a:lnTo>
                    <a:pt x="91" y="281"/>
                  </a:lnTo>
                  <a:lnTo>
                    <a:pt x="114" y="269"/>
                  </a:lnTo>
                  <a:lnTo>
                    <a:pt x="139" y="255"/>
                  </a:lnTo>
                  <a:lnTo>
                    <a:pt x="163" y="235"/>
                  </a:lnTo>
                  <a:lnTo>
                    <a:pt x="187" y="211"/>
                  </a:lnTo>
                  <a:lnTo>
                    <a:pt x="211" y="182"/>
                  </a:lnTo>
                  <a:lnTo>
                    <a:pt x="234" y="146"/>
                  </a:lnTo>
                  <a:lnTo>
                    <a:pt x="256" y="105"/>
                  </a:lnTo>
                  <a:lnTo>
                    <a:pt x="276" y="57"/>
                  </a:lnTo>
                  <a:lnTo>
                    <a:pt x="293" y="0"/>
                  </a:lnTo>
                  <a:lnTo>
                    <a:pt x="281" y="32"/>
                  </a:lnTo>
                  <a:lnTo>
                    <a:pt x="269" y="63"/>
                  </a:lnTo>
                  <a:lnTo>
                    <a:pt x="256" y="93"/>
                  </a:lnTo>
                  <a:lnTo>
                    <a:pt x="241" y="122"/>
                  </a:lnTo>
                  <a:lnTo>
                    <a:pt x="225" y="149"/>
                  </a:lnTo>
                  <a:lnTo>
                    <a:pt x="208" y="174"/>
                  </a:lnTo>
                  <a:lnTo>
                    <a:pt x="190" y="196"/>
                  </a:lnTo>
                  <a:lnTo>
                    <a:pt x="172" y="218"/>
                  </a:lnTo>
                  <a:lnTo>
                    <a:pt x="152" y="236"/>
                  </a:lnTo>
                  <a:lnTo>
                    <a:pt x="132" y="252"/>
                  </a:lnTo>
                  <a:lnTo>
                    <a:pt x="111" y="267"/>
                  </a:lnTo>
                  <a:lnTo>
                    <a:pt x="90" y="279"/>
                  </a:lnTo>
                  <a:lnTo>
                    <a:pt x="68" y="288"/>
                  </a:lnTo>
                  <a:lnTo>
                    <a:pt x="46" y="295"/>
                  </a:lnTo>
                  <a:lnTo>
                    <a:pt x="23" y="299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1" name="Freeform 24"/>
            <p:cNvSpPr>
              <a:spLocks/>
            </p:cNvSpPr>
            <p:nvPr/>
          </p:nvSpPr>
          <p:spPr bwMode="auto">
            <a:xfrm>
              <a:off x="3449" y="2379"/>
              <a:ext cx="0" cy="23"/>
            </a:xfrm>
            <a:custGeom>
              <a:avLst/>
              <a:gdLst>
                <a:gd name="T0" fmla="*/ 0 h 46"/>
                <a:gd name="T1" fmla="*/ 13 h 46"/>
                <a:gd name="T2" fmla="*/ 24 h 46"/>
                <a:gd name="T3" fmla="*/ 36 h 46"/>
                <a:gd name="T4" fmla="*/ 46 h 46"/>
                <a:gd name="T5" fmla="*/ 35 h 46"/>
                <a:gd name="T6" fmla="*/ 23 h 46"/>
                <a:gd name="T7" fmla="*/ 12 h 46"/>
                <a:gd name="T8" fmla="*/ 0 h 4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46">
                  <a:moveTo>
                    <a:pt x="0" y="0"/>
                  </a:moveTo>
                  <a:lnTo>
                    <a:pt x="0" y="13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24" name="Freeform 25"/>
            <p:cNvSpPr>
              <a:spLocks/>
            </p:cNvSpPr>
            <p:nvPr/>
          </p:nvSpPr>
          <p:spPr bwMode="auto">
            <a:xfrm>
              <a:off x="3131" y="2526"/>
              <a:ext cx="76" cy="155"/>
            </a:xfrm>
            <a:custGeom>
              <a:avLst/>
              <a:gdLst>
                <a:gd name="T0" fmla="*/ 0 w 154"/>
                <a:gd name="T1" fmla="*/ 0 h 309"/>
                <a:gd name="T2" fmla="*/ 7 w 154"/>
                <a:gd name="T3" fmla="*/ 42 h 309"/>
                <a:gd name="T4" fmla="*/ 18 w 154"/>
                <a:gd name="T5" fmla="*/ 86 h 309"/>
                <a:gd name="T6" fmla="*/ 32 w 154"/>
                <a:gd name="T7" fmla="*/ 127 h 309"/>
                <a:gd name="T8" fmla="*/ 48 w 154"/>
                <a:gd name="T9" fmla="*/ 169 h 309"/>
                <a:gd name="T10" fmla="*/ 68 w 154"/>
                <a:gd name="T11" fmla="*/ 208 h 309"/>
                <a:gd name="T12" fmla="*/ 93 w 154"/>
                <a:gd name="T13" fmla="*/ 245 h 309"/>
                <a:gd name="T14" fmla="*/ 120 w 154"/>
                <a:gd name="T15" fmla="*/ 279 h 309"/>
                <a:gd name="T16" fmla="*/ 154 w 154"/>
                <a:gd name="T17" fmla="*/ 309 h 309"/>
                <a:gd name="T18" fmla="*/ 127 w 154"/>
                <a:gd name="T19" fmla="*/ 282 h 309"/>
                <a:gd name="T20" fmla="*/ 103 w 154"/>
                <a:gd name="T21" fmla="*/ 252 h 309"/>
                <a:gd name="T22" fmla="*/ 80 w 154"/>
                <a:gd name="T23" fmla="*/ 216 h 309"/>
                <a:gd name="T24" fmla="*/ 60 w 154"/>
                <a:gd name="T25" fmla="*/ 178 h 309"/>
                <a:gd name="T26" fmla="*/ 41 w 154"/>
                <a:gd name="T27" fmla="*/ 138 h 309"/>
                <a:gd name="T28" fmla="*/ 25 w 154"/>
                <a:gd name="T29" fmla="*/ 94 h 309"/>
                <a:gd name="T30" fmla="*/ 11 w 154"/>
                <a:gd name="T31" fmla="*/ 48 h 309"/>
                <a:gd name="T32" fmla="*/ 0 w 154"/>
                <a:gd name="T33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4" h="309">
                  <a:moveTo>
                    <a:pt x="0" y="0"/>
                  </a:moveTo>
                  <a:lnTo>
                    <a:pt x="7" y="42"/>
                  </a:lnTo>
                  <a:lnTo>
                    <a:pt x="18" y="86"/>
                  </a:lnTo>
                  <a:lnTo>
                    <a:pt x="32" y="127"/>
                  </a:lnTo>
                  <a:lnTo>
                    <a:pt x="48" y="169"/>
                  </a:lnTo>
                  <a:lnTo>
                    <a:pt x="68" y="208"/>
                  </a:lnTo>
                  <a:lnTo>
                    <a:pt x="93" y="245"/>
                  </a:lnTo>
                  <a:lnTo>
                    <a:pt x="120" y="279"/>
                  </a:lnTo>
                  <a:lnTo>
                    <a:pt x="154" y="309"/>
                  </a:lnTo>
                  <a:lnTo>
                    <a:pt x="127" y="282"/>
                  </a:lnTo>
                  <a:lnTo>
                    <a:pt x="103" y="252"/>
                  </a:lnTo>
                  <a:lnTo>
                    <a:pt x="80" y="216"/>
                  </a:lnTo>
                  <a:lnTo>
                    <a:pt x="60" y="178"/>
                  </a:lnTo>
                  <a:lnTo>
                    <a:pt x="41" y="138"/>
                  </a:lnTo>
                  <a:lnTo>
                    <a:pt x="25" y="94"/>
                  </a:lnTo>
                  <a:lnTo>
                    <a:pt x="11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25" name="Freeform 26"/>
            <p:cNvSpPr>
              <a:spLocks/>
            </p:cNvSpPr>
            <p:nvPr/>
          </p:nvSpPr>
          <p:spPr bwMode="auto">
            <a:xfrm>
              <a:off x="3077" y="1998"/>
              <a:ext cx="372" cy="382"/>
            </a:xfrm>
            <a:custGeom>
              <a:avLst/>
              <a:gdLst>
                <a:gd name="T0" fmla="*/ 74 w 745"/>
                <a:gd name="T1" fmla="*/ 87 h 763"/>
                <a:gd name="T2" fmla="*/ 104 w 745"/>
                <a:gd name="T3" fmla="*/ 90 h 763"/>
                <a:gd name="T4" fmla="*/ 136 w 745"/>
                <a:gd name="T5" fmla="*/ 95 h 763"/>
                <a:gd name="T6" fmla="*/ 170 w 745"/>
                <a:gd name="T7" fmla="*/ 106 h 763"/>
                <a:gd name="T8" fmla="*/ 203 w 745"/>
                <a:gd name="T9" fmla="*/ 120 h 763"/>
                <a:gd name="T10" fmla="*/ 236 w 745"/>
                <a:gd name="T11" fmla="*/ 138 h 763"/>
                <a:gd name="T12" fmla="*/ 269 w 745"/>
                <a:gd name="T13" fmla="*/ 162 h 763"/>
                <a:gd name="T14" fmla="*/ 297 w 745"/>
                <a:gd name="T15" fmla="*/ 193 h 763"/>
                <a:gd name="T16" fmla="*/ 312 w 745"/>
                <a:gd name="T17" fmla="*/ 214 h 763"/>
                <a:gd name="T18" fmla="*/ 316 w 745"/>
                <a:gd name="T19" fmla="*/ 219 h 763"/>
                <a:gd name="T20" fmla="*/ 317 w 745"/>
                <a:gd name="T21" fmla="*/ 222 h 763"/>
                <a:gd name="T22" fmla="*/ 318 w 745"/>
                <a:gd name="T23" fmla="*/ 224 h 763"/>
                <a:gd name="T24" fmla="*/ 329 w 745"/>
                <a:gd name="T25" fmla="*/ 243 h 763"/>
                <a:gd name="T26" fmla="*/ 345 w 745"/>
                <a:gd name="T27" fmla="*/ 280 h 763"/>
                <a:gd name="T28" fmla="*/ 355 w 745"/>
                <a:gd name="T29" fmla="*/ 317 h 763"/>
                <a:gd name="T30" fmla="*/ 361 w 745"/>
                <a:gd name="T31" fmla="*/ 353 h 763"/>
                <a:gd name="T32" fmla="*/ 335 w 745"/>
                <a:gd name="T33" fmla="*/ 371 h 763"/>
                <a:gd name="T34" fmla="*/ 333 w 745"/>
                <a:gd name="T35" fmla="*/ 455 h 763"/>
                <a:gd name="T36" fmla="*/ 318 w 745"/>
                <a:gd name="T37" fmla="*/ 462 h 763"/>
                <a:gd name="T38" fmla="*/ 291 w 745"/>
                <a:gd name="T39" fmla="*/ 477 h 763"/>
                <a:gd name="T40" fmla="*/ 256 w 745"/>
                <a:gd name="T41" fmla="*/ 500 h 763"/>
                <a:gd name="T42" fmla="*/ 216 w 745"/>
                <a:gd name="T43" fmla="*/ 536 h 763"/>
                <a:gd name="T44" fmla="*/ 178 w 745"/>
                <a:gd name="T45" fmla="*/ 588 h 763"/>
                <a:gd name="T46" fmla="*/ 144 w 745"/>
                <a:gd name="T47" fmla="*/ 648 h 763"/>
                <a:gd name="T48" fmla="*/ 119 w 745"/>
                <a:gd name="T49" fmla="*/ 716 h 763"/>
                <a:gd name="T50" fmla="*/ 327 w 745"/>
                <a:gd name="T51" fmla="*/ 755 h 763"/>
                <a:gd name="T52" fmla="*/ 365 w 745"/>
                <a:gd name="T53" fmla="*/ 756 h 763"/>
                <a:gd name="T54" fmla="*/ 457 w 745"/>
                <a:gd name="T55" fmla="*/ 510 h 763"/>
                <a:gd name="T56" fmla="*/ 745 w 745"/>
                <a:gd name="T57" fmla="*/ 762 h 763"/>
                <a:gd name="T58" fmla="*/ 742 w 745"/>
                <a:gd name="T59" fmla="*/ 749 h 763"/>
                <a:gd name="T60" fmla="*/ 735 w 745"/>
                <a:gd name="T61" fmla="*/ 717 h 763"/>
                <a:gd name="T62" fmla="*/ 722 w 745"/>
                <a:gd name="T63" fmla="*/ 670 h 763"/>
                <a:gd name="T64" fmla="*/ 700 w 745"/>
                <a:gd name="T65" fmla="*/ 616 h 763"/>
                <a:gd name="T66" fmla="*/ 666 w 745"/>
                <a:gd name="T67" fmla="*/ 561 h 763"/>
                <a:gd name="T68" fmla="*/ 623 w 745"/>
                <a:gd name="T69" fmla="*/ 510 h 763"/>
                <a:gd name="T70" fmla="*/ 564 w 745"/>
                <a:gd name="T71" fmla="*/ 473 h 763"/>
                <a:gd name="T72" fmla="*/ 491 w 745"/>
                <a:gd name="T73" fmla="*/ 454 h 763"/>
                <a:gd name="T74" fmla="*/ 451 w 745"/>
                <a:gd name="T75" fmla="*/ 374 h 763"/>
                <a:gd name="T76" fmla="*/ 450 w 745"/>
                <a:gd name="T77" fmla="*/ 358 h 763"/>
                <a:gd name="T78" fmla="*/ 444 w 745"/>
                <a:gd name="T79" fmla="*/ 314 h 763"/>
                <a:gd name="T80" fmla="*/ 427 w 745"/>
                <a:gd name="T81" fmla="*/ 252 h 763"/>
                <a:gd name="T82" fmla="*/ 394 w 745"/>
                <a:gd name="T83" fmla="*/ 182 h 763"/>
                <a:gd name="T84" fmla="*/ 342 w 745"/>
                <a:gd name="T85" fmla="*/ 113 h 763"/>
                <a:gd name="T86" fmla="*/ 265 w 745"/>
                <a:gd name="T87" fmla="*/ 53 h 763"/>
                <a:gd name="T88" fmla="*/ 158 w 745"/>
                <a:gd name="T89" fmla="*/ 13 h 763"/>
                <a:gd name="T90" fmla="*/ 16 w 745"/>
                <a:gd name="T91" fmla="*/ 0 h 763"/>
                <a:gd name="T92" fmla="*/ 1 w 745"/>
                <a:gd name="T93" fmla="*/ 89 h 763"/>
                <a:gd name="T94" fmla="*/ 12 w 745"/>
                <a:gd name="T95" fmla="*/ 87 h 763"/>
                <a:gd name="T96" fmla="*/ 21 w 745"/>
                <a:gd name="T97" fmla="*/ 86 h 763"/>
                <a:gd name="T98" fmla="*/ 22 w 745"/>
                <a:gd name="T99" fmla="*/ 85 h 763"/>
                <a:gd name="T100" fmla="*/ 27 w 745"/>
                <a:gd name="T101" fmla="*/ 84 h 763"/>
                <a:gd name="T102" fmla="*/ 36 w 745"/>
                <a:gd name="T103" fmla="*/ 84 h 763"/>
                <a:gd name="T104" fmla="*/ 46 w 745"/>
                <a:gd name="T105" fmla="*/ 85 h 763"/>
                <a:gd name="T106" fmla="*/ 55 w 745"/>
                <a:gd name="T107" fmla="*/ 86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45" h="763">
                  <a:moveTo>
                    <a:pt x="60" y="86"/>
                  </a:moveTo>
                  <a:lnTo>
                    <a:pt x="74" y="87"/>
                  </a:lnTo>
                  <a:lnTo>
                    <a:pt x="88" y="89"/>
                  </a:lnTo>
                  <a:lnTo>
                    <a:pt x="104" y="90"/>
                  </a:lnTo>
                  <a:lnTo>
                    <a:pt x="119" y="92"/>
                  </a:lnTo>
                  <a:lnTo>
                    <a:pt x="136" y="95"/>
                  </a:lnTo>
                  <a:lnTo>
                    <a:pt x="152" y="100"/>
                  </a:lnTo>
                  <a:lnTo>
                    <a:pt x="170" y="106"/>
                  </a:lnTo>
                  <a:lnTo>
                    <a:pt x="187" y="112"/>
                  </a:lnTo>
                  <a:lnTo>
                    <a:pt x="203" y="120"/>
                  </a:lnTo>
                  <a:lnTo>
                    <a:pt x="220" y="128"/>
                  </a:lnTo>
                  <a:lnTo>
                    <a:pt x="236" y="138"/>
                  </a:lnTo>
                  <a:lnTo>
                    <a:pt x="253" y="150"/>
                  </a:lnTo>
                  <a:lnTo>
                    <a:pt x="269" y="162"/>
                  </a:lnTo>
                  <a:lnTo>
                    <a:pt x="284" y="177"/>
                  </a:lnTo>
                  <a:lnTo>
                    <a:pt x="297" y="193"/>
                  </a:lnTo>
                  <a:lnTo>
                    <a:pt x="310" y="212"/>
                  </a:lnTo>
                  <a:lnTo>
                    <a:pt x="312" y="214"/>
                  </a:lnTo>
                  <a:lnTo>
                    <a:pt x="314" y="216"/>
                  </a:lnTo>
                  <a:lnTo>
                    <a:pt x="316" y="219"/>
                  </a:lnTo>
                  <a:lnTo>
                    <a:pt x="317" y="221"/>
                  </a:lnTo>
                  <a:lnTo>
                    <a:pt x="317" y="222"/>
                  </a:lnTo>
                  <a:lnTo>
                    <a:pt x="318" y="223"/>
                  </a:lnTo>
                  <a:lnTo>
                    <a:pt x="318" y="224"/>
                  </a:lnTo>
                  <a:lnTo>
                    <a:pt x="319" y="226"/>
                  </a:lnTo>
                  <a:lnTo>
                    <a:pt x="329" y="243"/>
                  </a:lnTo>
                  <a:lnTo>
                    <a:pt x="338" y="261"/>
                  </a:lnTo>
                  <a:lnTo>
                    <a:pt x="345" y="280"/>
                  </a:lnTo>
                  <a:lnTo>
                    <a:pt x="350" y="298"/>
                  </a:lnTo>
                  <a:lnTo>
                    <a:pt x="355" y="317"/>
                  </a:lnTo>
                  <a:lnTo>
                    <a:pt x="359" y="335"/>
                  </a:lnTo>
                  <a:lnTo>
                    <a:pt x="361" y="353"/>
                  </a:lnTo>
                  <a:lnTo>
                    <a:pt x="363" y="371"/>
                  </a:lnTo>
                  <a:lnTo>
                    <a:pt x="335" y="371"/>
                  </a:lnTo>
                  <a:lnTo>
                    <a:pt x="335" y="454"/>
                  </a:lnTo>
                  <a:lnTo>
                    <a:pt x="333" y="455"/>
                  </a:lnTo>
                  <a:lnTo>
                    <a:pt x="327" y="457"/>
                  </a:lnTo>
                  <a:lnTo>
                    <a:pt x="318" y="462"/>
                  </a:lnTo>
                  <a:lnTo>
                    <a:pt x="306" y="468"/>
                  </a:lnTo>
                  <a:lnTo>
                    <a:pt x="291" y="477"/>
                  </a:lnTo>
                  <a:lnTo>
                    <a:pt x="274" y="487"/>
                  </a:lnTo>
                  <a:lnTo>
                    <a:pt x="256" y="500"/>
                  </a:lnTo>
                  <a:lnTo>
                    <a:pt x="238" y="515"/>
                  </a:lnTo>
                  <a:lnTo>
                    <a:pt x="216" y="536"/>
                  </a:lnTo>
                  <a:lnTo>
                    <a:pt x="196" y="561"/>
                  </a:lnTo>
                  <a:lnTo>
                    <a:pt x="178" y="588"/>
                  </a:lnTo>
                  <a:lnTo>
                    <a:pt x="160" y="617"/>
                  </a:lnTo>
                  <a:lnTo>
                    <a:pt x="144" y="648"/>
                  </a:lnTo>
                  <a:lnTo>
                    <a:pt x="130" y="681"/>
                  </a:lnTo>
                  <a:lnTo>
                    <a:pt x="119" y="716"/>
                  </a:lnTo>
                  <a:lnTo>
                    <a:pt x="108" y="753"/>
                  </a:lnTo>
                  <a:lnTo>
                    <a:pt x="327" y="755"/>
                  </a:lnTo>
                  <a:lnTo>
                    <a:pt x="324" y="757"/>
                  </a:lnTo>
                  <a:lnTo>
                    <a:pt x="365" y="756"/>
                  </a:lnTo>
                  <a:lnTo>
                    <a:pt x="365" y="510"/>
                  </a:lnTo>
                  <a:lnTo>
                    <a:pt x="457" y="510"/>
                  </a:lnTo>
                  <a:lnTo>
                    <a:pt x="457" y="763"/>
                  </a:lnTo>
                  <a:lnTo>
                    <a:pt x="745" y="762"/>
                  </a:lnTo>
                  <a:lnTo>
                    <a:pt x="745" y="759"/>
                  </a:lnTo>
                  <a:lnTo>
                    <a:pt x="742" y="749"/>
                  </a:lnTo>
                  <a:lnTo>
                    <a:pt x="740" y="736"/>
                  </a:lnTo>
                  <a:lnTo>
                    <a:pt x="735" y="717"/>
                  </a:lnTo>
                  <a:lnTo>
                    <a:pt x="730" y="694"/>
                  </a:lnTo>
                  <a:lnTo>
                    <a:pt x="722" y="670"/>
                  </a:lnTo>
                  <a:lnTo>
                    <a:pt x="711" y="643"/>
                  </a:lnTo>
                  <a:lnTo>
                    <a:pt x="700" y="616"/>
                  </a:lnTo>
                  <a:lnTo>
                    <a:pt x="685" y="587"/>
                  </a:lnTo>
                  <a:lnTo>
                    <a:pt x="666" y="561"/>
                  </a:lnTo>
                  <a:lnTo>
                    <a:pt x="646" y="534"/>
                  </a:lnTo>
                  <a:lnTo>
                    <a:pt x="623" y="510"/>
                  </a:lnTo>
                  <a:lnTo>
                    <a:pt x="595" y="489"/>
                  </a:lnTo>
                  <a:lnTo>
                    <a:pt x="564" y="473"/>
                  </a:lnTo>
                  <a:lnTo>
                    <a:pt x="529" y="460"/>
                  </a:lnTo>
                  <a:lnTo>
                    <a:pt x="491" y="454"/>
                  </a:lnTo>
                  <a:lnTo>
                    <a:pt x="491" y="374"/>
                  </a:lnTo>
                  <a:lnTo>
                    <a:pt x="451" y="374"/>
                  </a:lnTo>
                  <a:lnTo>
                    <a:pt x="451" y="369"/>
                  </a:lnTo>
                  <a:lnTo>
                    <a:pt x="450" y="358"/>
                  </a:lnTo>
                  <a:lnTo>
                    <a:pt x="447" y="338"/>
                  </a:lnTo>
                  <a:lnTo>
                    <a:pt x="444" y="314"/>
                  </a:lnTo>
                  <a:lnTo>
                    <a:pt x="437" y="284"/>
                  </a:lnTo>
                  <a:lnTo>
                    <a:pt x="427" y="252"/>
                  </a:lnTo>
                  <a:lnTo>
                    <a:pt x="413" y="218"/>
                  </a:lnTo>
                  <a:lnTo>
                    <a:pt x="394" y="182"/>
                  </a:lnTo>
                  <a:lnTo>
                    <a:pt x="371" y="146"/>
                  </a:lnTo>
                  <a:lnTo>
                    <a:pt x="342" y="113"/>
                  </a:lnTo>
                  <a:lnTo>
                    <a:pt x="308" y="81"/>
                  </a:lnTo>
                  <a:lnTo>
                    <a:pt x="265" y="53"/>
                  </a:lnTo>
                  <a:lnTo>
                    <a:pt x="216" y="30"/>
                  </a:lnTo>
                  <a:lnTo>
                    <a:pt x="158" y="13"/>
                  </a:lnTo>
                  <a:lnTo>
                    <a:pt x="92" y="2"/>
                  </a:lnTo>
                  <a:lnTo>
                    <a:pt x="16" y="0"/>
                  </a:lnTo>
                  <a:lnTo>
                    <a:pt x="0" y="89"/>
                  </a:lnTo>
                  <a:lnTo>
                    <a:pt x="1" y="89"/>
                  </a:lnTo>
                  <a:lnTo>
                    <a:pt x="6" y="87"/>
                  </a:lnTo>
                  <a:lnTo>
                    <a:pt x="12" y="87"/>
                  </a:lnTo>
                  <a:lnTo>
                    <a:pt x="21" y="87"/>
                  </a:lnTo>
                  <a:lnTo>
                    <a:pt x="21" y="86"/>
                  </a:lnTo>
                  <a:lnTo>
                    <a:pt x="22" y="85"/>
                  </a:lnTo>
                  <a:lnTo>
                    <a:pt x="22" y="85"/>
                  </a:lnTo>
                  <a:lnTo>
                    <a:pt x="22" y="84"/>
                  </a:lnTo>
                  <a:lnTo>
                    <a:pt x="27" y="84"/>
                  </a:lnTo>
                  <a:lnTo>
                    <a:pt x="31" y="84"/>
                  </a:lnTo>
                  <a:lnTo>
                    <a:pt x="36" y="84"/>
                  </a:lnTo>
                  <a:lnTo>
                    <a:pt x="42" y="85"/>
                  </a:lnTo>
                  <a:lnTo>
                    <a:pt x="46" y="85"/>
                  </a:lnTo>
                  <a:lnTo>
                    <a:pt x="51" y="85"/>
                  </a:lnTo>
                  <a:lnTo>
                    <a:pt x="55" y="86"/>
                  </a:lnTo>
                  <a:lnTo>
                    <a:pt x="60" y="86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27" name="Freeform 27"/>
            <p:cNvSpPr>
              <a:spLocks/>
            </p:cNvSpPr>
            <p:nvPr/>
          </p:nvSpPr>
          <p:spPr bwMode="auto">
            <a:xfrm>
              <a:off x="3236" y="2111"/>
              <a:ext cx="22" cy="72"/>
            </a:xfrm>
            <a:custGeom>
              <a:avLst/>
              <a:gdLst>
                <a:gd name="T0" fmla="*/ 44 w 44"/>
                <a:gd name="T1" fmla="*/ 145 h 145"/>
                <a:gd name="T2" fmla="*/ 42 w 44"/>
                <a:gd name="T3" fmla="*/ 127 h 145"/>
                <a:gd name="T4" fmla="*/ 40 w 44"/>
                <a:gd name="T5" fmla="*/ 109 h 145"/>
                <a:gd name="T6" fmla="*/ 36 w 44"/>
                <a:gd name="T7" fmla="*/ 91 h 145"/>
                <a:gd name="T8" fmla="*/ 31 w 44"/>
                <a:gd name="T9" fmla="*/ 72 h 145"/>
                <a:gd name="T10" fmla="*/ 26 w 44"/>
                <a:gd name="T11" fmla="*/ 54 h 145"/>
                <a:gd name="T12" fmla="*/ 19 w 44"/>
                <a:gd name="T13" fmla="*/ 35 h 145"/>
                <a:gd name="T14" fmla="*/ 10 w 44"/>
                <a:gd name="T15" fmla="*/ 17 h 145"/>
                <a:gd name="T16" fmla="*/ 0 w 44"/>
                <a:gd name="T17" fmla="*/ 0 h 145"/>
                <a:gd name="T18" fmla="*/ 8 w 44"/>
                <a:gd name="T19" fmla="*/ 13 h 145"/>
                <a:gd name="T20" fmla="*/ 15 w 44"/>
                <a:gd name="T21" fmla="*/ 29 h 145"/>
                <a:gd name="T22" fmla="*/ 22 w 44"/>
                <a:gd name="T23" fmla="*/ 46 h 145"/>
                <a:gd name="T24" fmla="*/ 28 w 44"/>
                <a:gd name="T25" fmla="*/ 63 h 145"/>
                <a:gd name="T26" fmla="*/ 34 w 44"/>
                <a:gd name="T27" fmla="*/ 82 h 145"/>
                <a:gd name="T28" fmla="*/ 38 w 44"/>
                <a:gd name="T29" fmla="*/ 102 h 145"/>
                <a:gd name="T30" fmla="*/ 42 w 44"/>
                <a:gd name="T31" fmla="*/ 123 h 145"/>
                <a:gd name="T32" fmla="*/ 44 w 44"/>
                <a:gd name="T3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145">
                  <a:moveTo>
                    <a:pt x="44" y="145"/>
                  </a:moveTo>
                  <a:lnTo>
                    <a:pt x="42" y="127"/>
                  </a:lnTo>
                  <a:lnTo>
                    <a:pt x="40" y="109"/>
                  </a:lnTo>
                  <a:lnTo>
                    <a:pt x="36" y="91"/>
                  </a:lnTo>
                  <a:lnTo>
                    <a:pt x="31" y="72"/>
                  </a:lnTo>
                  <a:lnTo>
                    <a:pt x="26" y="54"/>
                  </a:lnTo>
                  <a:lnTo>
                    <a:pt x="19" y="35"/>
                  </a:lnTo>
                  <a:lnTo>
                    <a:pt x="10" y="17"/>
                  </a:lnTo>
                  <a:lnTo>
                    <a:pt x="0" y="0"/>
                  </a:lnTo>
                  <a:lnTo>
                    <a:pt x="8" y="13"/>
                  </a:lnTo>
                  <a:lnTo>
                    <a:pt x="15" y="29"/>
                  </a:lnTo>
                  <a:lnTo>
                    <a:pt x="22" y="46"/>
                  </a:lnTo>
                  <a:lnTo>
                    <a:pt x="28" y="63"/>
                  </a:lnTo>
                  <a:lnTo>
                    <a:pt x="34" y="82"/>
                  </a:lnTo>
                  <a:lnTo>
                    <a:pt x="38" y="102"/>
                  </a:lnTo>
                  <a:lnTo>
                    <a:pt x="42" y="123"/>
                  </a:lnTo>
                  <a:lnTo>
                    <a:pt x="44" y="145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28" name="Freeform 28"/>
            <p:cNvSpPr>
              <a:spLocks/>
            </p:cNvSpPr>
            <p:nvPr/>
          </p:nvSpPr>
          <p:spPr bwMode="auto">
            <a:xfrm>
              <a:off x="3232" y="2104"/>
              <a:ext cx="3" cy="4"/>
            </a:xfrm>
            <a:custGeom>
              <a:avLst/>
              <a:gdLst>
                <a:gd name="T0" fmla="*/ 7 w 7"/>
                <a:gd name="T1" fmla="*/ 9 h 9"/>
                <a:gd name="T2" fmla="*/ 6 w 7"/>
                <a:gd name="T3" fmla="*/ 7 h 9"/>
                <a:gd name="T4" fmla="*/ 4 w 7"/>
                <a:gd name="T5" fmla="*/ 4 h 9"/>
                <a:gd name="T6" fmla="*/ 2 w 7"/>
                <a:gd name="T7" fmla="*/ 2 h 9"/>
                <a:gd name="T8" fmla="*/ 0 w 7"/>
                <a:gd name="T9" fmla="*/ 0 h 9"/>
                <a:gd name="T10" fmla="*/ 2 w 7"/>
                <a:gd name="T11" fmla="*/ 2 h 9"/>
                <a:gd name="T12" fmla="*/ 4 w 7"/>
                <a:gd name="T13" fmla="*/ 4 h 9"/>
                <a:gd name="T14" fmla="*/ 6 w 7"/>
                <a:gd name="T15" fmla="*/ 7 h 9"/>
                <a:gd name="T16" fmla="*/ 7 w 7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9">
                  <a:moveTo>
                    <a:pt x="7" y="9"/>
                  </a:moveTo>
                  <a:lnTo>
                    <a:pt x="6" y="7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4" y="4"/>
                  </a:lnTo>
                  <a:lnTo>
                    <a:pt x="6" y="7"/>
                  </a:lnTo>
                  <a:lnTo>
                    <a:pt x="7" y="9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29" name="Freeform 29"/>
            <p:cNvSpPr>
              <a:spLocks/>
            </p:cNvSpPr>
            <p:nvPr/>
          </p:nvSpPr>
          <p:spPr bwMode="auto">
            <a:xfrm>
              <a:off x="3131" y="2255"/>
              <a:ext cx="64" cy="119"/>
            </a:xfrm>
            <a:custGeom>
              <a:avLst/>
              <a:gdLst>
                <a:gd name="T0" fmla="*/ 130 w 130"/>
                <a:gd name="T1" fmla="*/ 0 h 238"/>
                <a:gd name="T2" fmla="*/ 109 w 130"/>
                <a:gd name="T3" fmla="*/ 18 h 238"/>
                <a:gd name="T4" fmla="*/ 88 w 130"/>
                <a:gd name="T5" fmla="*/ 40 h 238"/>
                <a:gd name="T6" fmla="*/ 67 w 130"/>
                <a:gd name="T7" fmla="*/ 65 h 238"/>
                <a:gd name="T8" fmla="*/ 49 w 130"/>
                <a:gd name="T9" fmla="*/ 93 h 238"/>
                <a:gd name="T10" fmla="*/ 33 w 130"/>
                <a:gd name="T11" fmla="*/ 124 h 238"/>
                <a:gd name="T12" fmla="*/ 18 w 130"/>
                <a:gd name="T13" fmla="*/ 158 h 238"/>
                <a:gd name="T14" fmla="*/ 7 w 130"/>
                <a:gd name="T15" fmla="*/ 196 h 238"/>
                <a:gd name="T16" fmla="*/ 0 w 130"/>
                <a:gd name="T17" fmla="*/ 238 h 238"/>
                <a:gd name="T18" fmla="*/ 11 w 130"/>
                <a:gd name="T19" fmla="*/ 201 h 238"/>
                <a:gd name="T20" fmla="*/ 22 w 130"/>
                <a:gd name="T21" fmla="*/ 166 h 238"/>
                <a:gd name="T22" fmla="*/ 36 w 130"/>
                <a:gd name="T23" fmla="*/ 133 h 238"/>
                <a:gd name="T24" fmla="*/ 52 w 130"/>
                <a:gd name="T25" fmla="*/ 102 h 238"/>
                <a:gd name="T26" fmla="*/ 70 w 130"/>
                <a:gd name="T27" fmla="*/ 73 h 238"/>
                <a:gd name="T28" fmla="*/ 88 w 130"/>
                <a:gd name="T29" fmla="*/ 46 h 238"/>
                <a:gd name="T30" fmla="*/ 108 w 130"/>
                <a:gd name="T31" fmla="*/ 21 h 238"/>
                <a:gd name="T32" fmla="*/ 130 w 130"/>
                <a:gd name="T33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" h="238">
                  <a:moveTo>
                    <a:pt x="130" y="0"/>
                  </a:moveTo>
                  <a:lnTo>
                    <a:pt x="109" y="18"/>
                  </a:lnTo>
                  <a:lnTo>
                    <a:pt x="88" y="40"/>
                  </a:lnTo>
                  <a:lnTo>
                    <a:pt x="67" y="65"/>
                  </a:lnTo>
                  <a:lnTo>
                    <a:pt x="49" y="93"/>
                  </a:lnTo>
                  <a:lnTo>
                    <a:pt x="33" y="124"/>
                  </a:lnTo>
                  <a:lnTo>
                    <a:pt x="18" y="158"/>
                  </a:lnTo>
                  <a:lnTo>
                    <a:pt x="7" y="196"/>
                  </a:lnTo>
                  <a:lnTo>
                    <a:pt x="0" y="238"/>
                  </a:lnTo>
                  <a:lnTo>
                    <a:pt x="11" y="201"/>
                  </a:lnTo>
                  <a:lnTo>
                    <a:pt x="22" y="166"/>
                  </a:lnTo>
                  <a:lnTo>
                    <a:pt x="36" y="133"/>
                  </a:lnTo>
                  <a:lnTo>
                    <a:pt x="52" y="102"/>
                  </a:lnTo>
                  <a:lnTo>
                    <a:pt x="70" y="73"/>
                  </a:lnTo>
                  <a:lnTo>
                    <a:pt x="88" y="46"/>
                  </a:lnTo>
                  <a:lnTo>
                    <a:pt x="108" y="21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30" name="Freeform 30"/>
            <p:cNvSpPr>
              <a:spLocks/>
            </p:cNvSpPr>
            <p:nvPr/>
          </p:nvSpPr>
          <p:spPr bwMode="auto">
            <a:xfrm>
              <a:off x="3126" y="2253"/>
              <a:ext cx="323" cy="463"/>
            </a:xfrm>
            <a:custGeom>
              <a:avLst/>
              <a:gdLst>
                <a:gd name="T0" fmla="*/ 647 w 647"/>
                <a:gd name="T1" fmla="*/ 298 h 926"/>
                <a:gd name="T2" fmla="*/ 647 w 647"/>
                <a:gd name="T3" fmla="*/ 288 h 926"/>
                <a:gd name="T4" fmla="*/ 647 w 647"/>
                <a:gd name="T5" fmla="*/ 276 h 926"/>
                <a:gd name="T6" fmla="*/ 647 w 647"/>
                <a:gd name="T7" fmla="*/ 265 h 926"/>
                <a:gd name="T8" fmla="*/ 647 w 647"/>
                <a:gd name="T9" fmla="*/ 252 h 926"/>
                <a:gd name="T10" fmla="*/ 359 w 647"/>
                <a:gd name="T11" fmla="*/ 253 h 926"/>
                <a:gd name="T12" fmla="*/ 359 w 647"/>
                <a:gd name="T13" fmla="*/ 0 h 926"/>
                <a:gd name="T14" fmla="*/ 267 w 647"/>
                <a:gd name="T15" fmla="*/ 0 h 926"/>
                <a:gd name="T16" fmla="*/ 267 w 647"/>
                <a:gd name="T17" fmla="*/ 246 h 926"/>
                <a:gd name="T18" fmla="*/ 226 w 647"/>
                <a:gd name="T19" fmla="*/ 247 h 926"/>
                <a:gd name="T20" fmla="*/ 229 w 647"/>
                <a:gd name="T21" fmla="*/ 245 h 926"/>
                <a:gd name="T22" fmla="*/ 10 w 647"/>
                <a:gd name="T23" fmla="*/ 243 h 926"/>
                <a:gd name="T24" fmla="*/ 7 w 647"/>
                <a:gd name="T25" fmla="*/ 268 h 926"/>
                <a:gd name="T26" fmla="*/ 1 w 647"/>
                <a:gd name="T27" fmla="*/ 335 h 926"/>
                <a:gd name="T28" fmla="*/ 0 w 647"/>
                <a:gd name="T29" fmla="*/ 432 h 926"/>
                <a:gd name="T30" fmla="*/ 10 w 647"/>
                <a:gd name="T31" fmla="*/ 546 h 926"/>
                <a:gd name="T32" fmla="*/ 15 w 647"/>
                <a:gd name="T33" fmla="*/ 597 h 926"/>
                <a:gd name="T34" fmla="*/ 27 w 647"/>
                <a:gd name="T35" fmla="*/ 647 h 926"/>
                <a:gd name="T36" fmla="*/ 42 w 647"/>
                <a:gd name="T37" fmla="*/ 694 h 926"/>
                <a:gd name="T38" fmla="*/ 61 w 647"/>
                <a:gd name="T39" fmla="*/ 738 h 926"/>
                <a:gd name="T40" fmla="*/ 85 w 647"/>
                <a:gd name="T41" fmla="*/ 779 h 926"/>
                <a:gd name="T42" fmla="*/ 112 w 647"/>
                <a:gd name="T43" fmla="*/ 816 h 926"/>
                <a:gd name="T44" fmla="*/ 142 w 647"/>
                <a:gd name="T45" fmla="*/ 847 h 926"/>
                <a:gd name="T46" fmla="*/ 173 w 647"/>
                <a:gd name="T47" fmla="*/ 873 h 926"/>
                <a:gd name="T48" fmla="*/ 189 w 647"/>
                <a:gd name="T49" fmla="*/ 884 h 926"/>
                <a:gd name="T50" fmla="*/ 204 w 647"/>
                <a:gd name="T51" fmla="*/ 893 h 926"/>
                <a:gd name="T52" fmla="*/ 220 w 647"/>
                <a:gd name="T53" fmla="*/ 900 h 926"/>
                <a:gd name="T54" fmla="*/ 237 w 647"/>
                <a:gd name="T55" fmla="*/ 907 h 926"/>
                <a:gd name="T56" fmla="*/ 256 w 647"/>
                <a:gd name="T57" fmla="*/ 912 h 926"/>
                <a:gd name="T58" fmla="*/ 276 w 647"/>
                <a:gd name="T59" fmla="*/ 916 h 926"/>
                <a:gd name="T60" fmla="*/ 296 w 647"/>
                <a:gd name="T61" fmla="*/ 921 h 926"/>
                <a:gd name="T62" fmla="*/ 318 w 647"/>
                <a:gd name="T63" fmla="*/ 926 h 926"/>
                <a:gd name="T64" fmla="*/ 341 w 647"/>
                <a:gd name="T65" fmla="*/ 924 h 926"/>
                <a:gd name="T66" fmla="*/ 365 w 647"/>
                <a:gd name="T67" fmla="*/ 921 h 926"/>
                <a:gd name="T68" fmla="*/ 388 w 647"/>
                <a:gd name="T69" fmla="*/ 915 h 926"/>
                <a:gd name="T70" fmla="*/ 413 w 647"/>
                <a:gd name="T71" fmla="*/ 907 h 926"/>
                <a:gd name="T72" fmla="*/ 436 w 647"/>
                <a:gd name="T73" fmla="*/ 897 h 926"/>
                <a:gd name="T74" fmla="*/ 458 w 647"/>
                <a:gd name="T75" fmla="*/ 884 h 926"/>
                <a:gd name="T76" fmla="*/ 480 w 647"/>
                <a:gd name="T77" fmla="*/ 869 h 926"/>
                <a:gd name="T78" fmla="*/ 501 w 647"/>
                <a:gd name="T79" fmla="*/ 852 h 926"/>
                <a:gd name="T80" fmla="*/ 521 w 647"/>
                <a:gd name="T81" fmla="*/ 832 h 926"/>
                <a:gd name="T82" fmla="*/ 539 w 647"/>
                <a:gd name="T83" fmla="*/ 809 h 926"/>
                <a:gd name="T84" fmla="*/ 556 w 647"/>
                <a:gd name="T85" fmla="*/ 785 h 926"/>
                <a:gd name="T86" fmla="*/ 572 w 647"/>
                <a:gd name="T87" fmla="*/ 757 h 926"/>
                <a:gd name="T88" fmla="*/ 584 w 647"/>
                <a:gd name="T89" fmla="*/ 729 h 926"/>
                <a:gd name="T90" fmla="*/ 596 w 647"/>
                <a:gd name="T91" fmla="*/ 696 h 926"/>
                <a:gd name="T92" fmla="*/ 605 w 647"/>
                <a:gd name="T93" fmla="*/ 662 h 926"/>
                <a:gd name="T94" fmla="*/ 611 w 647"/>
                <a:gd name="T95" fmla="*/ 625 h 926"/>
                <a:gd name="T96" fmla="*/ 619 w 647"/>
                <a:gd name="T97" fmla="*/ 593 h 926"/>
                <a:gd name="T98" fmla="*/ 626 w 647"/>
                <a:gd name="T99" fmla="*/ 558 h 926"/>
                <a:gd name="T100" fmla="*/ 633 w 647"/>
                <a:gd name="T101" fmla="*/ 521 h 926"/>
                <a:gd name="T102" fmla="*/ 637 w 647"/>
                <a:gd name="T103" fmla="*/ 482 h 926"/>
                <a:gd name="T104" fmla="*/ 642 w 647"/>
                <a:gd name="T105" fmla="*/ 440 h 926"/>
                <a:gd name="T106" fmla="*/ 644 w 647"/>
                <a:gd name="T107" fmla="*/ 395 h 926"/>
                <a:gd name="T108" fmla="*/ 647 w 647"/>
                <a:gd name="T109" fmla="*/ 348 h 926"/>
                <a:gd name="T110" fmla="*/ 647 w 647"/>
                <a:gd name="T111" fmla="*/ 298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47" h="926">
                  <a:moveTo>
                    <a:pt x="647" y="298"/>
                  </a:moveTo>
                  <a:lnTo>
                    <a:pt x="647" y="288"/>
                  </a:lnTo>
                  <a:lnTo>
                    <a:pt x="647" y="276"/>
                  </a:lnTo>
                  <a:lnTo>
                    <a:pt x="647" y="265"/>
                  </a:lnTo>
                  <a:lnTo>
                    <a:pt x="647" y="252"/>
                  </a:lnTo>
                  <a:lnTo>
                    <a:pt x="359" y="253"/>
                  </a:lnTo>
                  <a:lnTo>
                    <a:pt x="359" y="0"/>
                  </a:lnTo>
                  <a:lnTo>
                    <a:pt x="267" y="0"/>
                  </a:lnTo>
                  <a:lnTo>
                    <a:pt x="267" y="246"/>
                  </a:lnTo>
                  <a:lnTo>
                    <a:pt x="226" y="247"/>
                  </a:lnTo>
                  <a:lnTo>
                    <a:pt x="229" y="245"/>
                  </a:lnTo>
                  <a:lnTo>
                    <a:pt x="10" y="243"/>
                  </a:lnTo>
                  <a:lnTo>
                    <a:pt x="7" y="268"/>
                  </a:lnTo>
                  <a:lnTo>
                    <a:pt x="1" y="335"/>
                  </a:lnTo>
                  <a:lnTo>
                    <a:pt x="0" y="432"/>
                  </a:lnTo>
                  <a:lnTo>
                    <a:pt x="10" y="546"/>
                  </a:lnTo>
                  <a:lnTo>
                    <a:pt x="15" y="597"/>
                  </a:lnTo>
                  <a:lnTo>
                    <a:pt x="27" y="647"/>
                  </a:lnTo>
                  <a:lnTo>
                    <a:pt x="42" y="694"/>
                  </a:lnTo>
                  <a:lnTo>
                    <a:pt x="61" y="738"/>
                  </a:lnTo>
                  <a:lnTo>
                    <a:pt x="85" y="779"/>
                  </a:lnTo>
                  <a:lnTo>
                    <a:pt x="112" y="816"/>
                  </a:lnTo>
                  <a:lnTo>
                    <a:pt x="142" y="847"/>
                  </a:lnTo>
                  <a:lnTo>
                    <a:pt x="173" y="873"/>
                  </a:lnTo>
                  <a:lnTo>
                    <a:pt x="189" y="884"/>
                  </a:lnTo>
                  <a:lnTo>
                    <a:pt x="204" y="893"/>
                  </a:lnTo>
                  <a:lnTo>
                    <a:pt x="220" y="900"/>
                  </a:lnTo>
                  <a:lnTo>
                    <a:pt x="237" y="907"/>
                  </a:lnTo>
                  <a:lnTo>
                    <a:pt x="256" y="912"/>
                  </a:lnTo>
                  <a:lnTo>
                    <a:pt x="276" y="916"/>
                  </a:lnTo>
                  <a:lnTo>
                    <a:pt x="296" y="921"/>
                  </a:lnTo>
                  <a:lnTo>
                    <a:pt x="318" y="926"/>
                  </a:lnTo>
                  <a:lnTo>
                    <a:pt x="341" y="924"/>
                  </a:lnTo>
                  <a:lnTo>
                    <a:pt x="365" y="921"/>
                  </a:lnTo>
                  <a:lnTo>
                    <a:pt x="388" y="915"/>
                  </a:lnTo>
                  <a:lnTo>
                    <a:pt x="413" y="907"/>
                  </a:lnTo>
                  <a:lnTo>
                    <a:pt x="436" y="897"/>
                  </a:lnTo>
                  <a:lnTo>
                    <a:pt x="458" y="884"/>
                  </a:lnTo>
                  <a:lnTo>
                    <a:pt x="480" y="869"/>
                  </a:lnTo>
                  <a:lnTo>
                    <a:pt x="501" y="852"/>
                  </a:lnTo>
                  <a:lnTo>
                    <a:pt x="521" y="832"/>
                  </a:lnTo>
                  <a:lnTo>
                    <a:pt x="539" y="809"/>
                  </a:lnTo>
                  <a:lnTo>
                    <a:pt x="556" y="785"/>
                  </a:lnTo>
                  <a:lnTo>
                    <a:pt x="572" y="757"/>
                  </a:lnTo>
                  <a:lnTo>
                    <a:pt x="584" y="729"/>
                  </a:lnTo>
                  <a:lnTo>
                    <a:pt x="596" y="696"/>
                  </a:lnTo>
                  <a:lnTo>
                    <a:pt x="605" y="662"/>
                  </a:lnTo>
                  <a:lnTo>
                    <a:pt x="611" y="625"/>
                  </a:lnTo>
                  <a:lnTo>
                    <a:pt x="619" y="593"/>
                  </a:lnTo>
                  <a:lnTo>
                    <a:pt x="626" y="558"/>
                  </a:lnTo>
                  <a:lnTo>
                    <a:pt x="633" y="521"/>
                  </a:lnTo>
                  <a:lnTo>
                    <a:pt x="637" y="482"/>
                  </a:lnTo>
                  <a:lnTo>
                    <a:pt x="642" y="440"/>
                  </a:lnTo>
                  <a:lnTo>
                    <a:pt x="644" y="395"/>
                  </a:lnTo>
                  <a:lnTo>
                    <a:pt x="647" y="348"/>
                  </a:lnTo>
                  <a:lnTo>
                    <a:pt x="647" y="29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31" name="Freeform 31"/>
            <p:cNvSpPr>
              <a:spLocks/>
            </p:cNvSpPr>
            <p:nvPr/>
          </p:nvSpPr>
          <p:spPr bwMode="auto">
            <a:xfrm>
              <a:off x="3087" y="2040"/>
              <a:ext cx="20" cy="2"/>
            </a:xfrm>
            <a:custGeom>
              <a:avLst/>
              <a:gdLst>
                <a:gd name="T0" fmla="*/ 39 w 39"/>
                <a:gd name="T1" fmla="*/ 2 h 3"/>
                <a:gd name="T2" fmla="*/ 34 w 39"/>
                <a:gd name="T3" fmla="*/ 2 h 3"/>
                <a:gd name="T4" fmla="*/ 30 w 39"/>
                <a:gd name="T5" fmla="*/ 1 h 3"/>
                <a:gd name="T6" fmla="*/ 25 w 39"/>
                <a:gd name="T7" fmla="*/ 1 h 3"/>
                <a:gd name="T8" fmla="*/ 21 w 39"/>
                <a:gd name="T9" fmla="*/ 1 h 3"/>
                <a:gd name="T10" fmla="*/ 15 w 39"/>
                <a:gd name="T11" fmla="*/ 0 h 3"/>
                <a:gd name="T12" fmla="*/ 10 w 39"/>
                <a:gd name="T13" fmla="*/ 0 h 3"/>
                <a:gd name="T14" fmla="*/ 6 w 39"/>
                <a:gd name="T15" fmla="*/ 0 h 3"/>
                <a:gd name="T16" fmla="*/ 1 w 39"/>
                <a:gd name="T17" fmla="*/ 0 h 3"/>
                <a:gd name="T18" fmla="*/ 1 w 39"/>
                <a:gd name="T19" fmla="*/ 1 h 3"/>
                <a:gd name="T20" fmla="*/ 1 w 39"/>
                <a:gd name="T21" fmla="*/ 1 h 3"/>
                <a:gd name="T22" fmla="*/ 0 w 39"/>
                <a:gd name="T23" fmla="*/ 2 h 3"/>
                <a:gd name="T24" fmla="*/ 0 w 39"/>
                <a:gd name="T25" fmla="*/ 3 h 3"/>
                <a:gd name="T26" fmla="*/ 4 w 39"/>
                <a:gd name="T27" fmla="*/ 3 h 3"/>
                <a:gd name="T28" fmla="*/ 8 w 39"/>
                <a:gd name="T29" fmla="*/ 2 h 3"/>
                <a:gd name="T30" fmla="*/ 12 w 39"/>
                <a:gd name="T31" fmla="*/ 2 h 3"/>
                <a:gd name="T32" fmla="*/ 18 w 39"/>
                <a:gd name="T33" fmla="*/ 2 h 3"/>
                <a:gd name="T34" fmla="*/ 23 w 39"/>
                <a:gd name="T35" fmla="*/ 2 h 3"/>
                <a:gd name="T36" fmla="*/ 27 w 39"/>
                <a:gd name="T37" fmla="*/ 2 h 3"/>
                <a:gd name="T38" fmla="*/ 33 w 39"/>
                <a:gd name="T39" fmla="*/ 2 h 3"/>
                <a:gd name="T40" fmla="*/ 39 w 39"/>
                <a:gd name="T4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9" h="3">
                  <a:moveTo>
                    <a:pt x="39" y="2"/>
                  </a:moveTo>
                  <a:lnTo>
                    <a:pt x="34" y="2"/>
                  </a:lnTo>
                  <a:lnTo>
                    <a:pt x="30" y="1"/>
                  </a:lnTo>
                  <a:lnTo>
                    <a:pt x="25" y="1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4" y="3"/>
                  </a:lnTo>
                  <a:lnTo>
                    <a:pt x="8" y="2"/>
                  </a:lnTo>
                  <a:lnTo>
                    <a:pt x="12" y="2"/>
                  </a:lnTo>
                  <a:lnTo>
                    <a:pt x="18" y="2"/>
                  </a:lnTo>
                  <a:lnTo>
                    <a:pt x="23" y="2"/>
                  </a:lnTo>
                  <a:lnTo>
                    <a:pt x="27" y="2"/>
                  </a:lnTo>
                  <a:lnTo>
                    <a:pt x="33" y="2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293" y="5661248"/>
            <a:ext cx="2158411" cy="99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27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de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/>
          </p:cNvSpPr>
          <p:nvPr/>
        </p:nvSpPr>
        <p:spPr bwMode="auto">
          <a:xfrm>
            <a:off x="-17212" y="0"/>
            <a:ext cx="12225867" cy="53975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0" tIns="0" rIns="0" bIns="0"/>
          <a:lstStyle/>
          <a:p>
            <a:endParaRPr lang="en-GB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360" y="1268761"/>
            <a:ext cx="11521280" cy="2331690"/>
          </a:xfrm>
        </p:spPr>
        <p:txBody>
          <a:bodyPr anchor="t">
            <a:normAutofit/>
          </a:bodyPr>
          <a:lstStyle>
            <a:lvl1pPr algn="l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360" y="4005064"/>
            <a:ext cx="11521280" cy="1296144"/>
          </a:xfrm>
        </p:spPr>
        <p:txBody>
          <a:bodyPr>
            <a:norm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+mn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349" y="5661248"/>
            <a:ext cx="2158411" cy="99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420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 Widesc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/>
          </p:cNvSpPr>
          <p:nvPr/>
        </p:nvSpPr>
        <p:spPr bwMode="auto">
          <a:xfrm>
            <a:off x="-17212" y="0"/>
            <a:ext cx="12225867" cy="53975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0" tIns="0" rIns="0" bIns="0"/>
          <a:lstStyle/>
          <a:p>
            <a:endParaRPr lang="en-GB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920" y="171648"/>
            <a:ext cx="11521280" cy="1828452"/>
          </a:xfr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3" y="3379374"/>
            <a:ext cx="750931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063553" y="3379374"/>
            <a:ext cx="9696451" cy="5349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063553" y="2353065"/>
            <a:ext cx="9696451" cy="5349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063553" y="4492223"/>
            <a:ext cx="9696451" cy="5349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576602" y="2204864"/>
            <a:ext cx="990935" cy="930274"/>
            <a:chOff x="2310" y="1595"/>
            <a:chExt cx="1140" cy="1130"/>
          </a:xfrm>
        </p:grpSpPr>
        <p:sp>
          <p:nvSpPr>
            <p:cNvPr id="4" name="AutoShape 4"/>
            <p:cNvSpPr>
              <a:spLocks noChangeAspect="1" noChangeArrowheads="1" noTextEdit="1"/>
            </p:cNvSpPr>
            <p:nvPr/>
          </p:nvSpPr>
          <p:spPr bwMode="auto">
            <a:xfrm>
              <a:off x="2310" y="1595"/>
              <a:ext cx="1140" cy="1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310" y="1595"/>
              <a:ext cx="778" cy="777"/>
            </a:xfrm>
            <a:custGeom>
              <a:avLst/>
              <a:gdLst>
                <a:gd name="T0" fmla="*/ 859 w 1556"/>
                <a:gd name="T1" fmla="*/ 1551 h 1554"/>
                <a:gd name="T2" fmla="*/ 974 w 1556"/>
                <a:gd name="T3" fmla="*/ 1530 h 1554"/>
                <a:gd name="T4" fmla="*/ 1082 w 1556"/>
                <a:gd name="T5" fmla="*/ 1493 h 1554"/>
                <a:gd name="T6" fmla="*/ 1183 w 1556"/>
                <a:gd name="T7" fmla="*/ 1441 h 1554"/>
                <a:gd name="T8" fmla="*/ 1274 w 1556"/>
                <a:gd name="T9" fmla="*/ 1377 h 1554"/>
                <a:gd name="T10" fmla="*/ 1354 w 1556"/>
                <a:gd name="T11" fmla="*/ 1300 h 1554"/>
                <a:gd name="T12" fmla="*/ 1424 w 1556"/>
                <a:gd name="T13" fmla="*/ 1212 h 1554"/>
                <a:gd name="T14" fmla="*/ 1480 w 1556"/>
                <a:gd name="T15" fmla="*/ 1114 h 1554"/>
                <a:gd name="T16" fmla="*/ 1522 w 1556"/>
                <a:gd name="T17" fmla="*/ 1009 h 1554"/>
                <a:gd name="T18" fmla="*/ 1547 w 1556"/>
                <a:gd name="T19" fmla="*/ 897 h 1554"/>
                <a:gd name="T20" fmla="*/ 1556 w 1556"/>
                <a:gd name="T21" fmla="*/ 778 h 1554"/>
                <a:gd name="T22" fmla="*/ 1547 w 1556"/>
                <a:gd name="T23" fmla="*/ 660 h 1554"/>
                <a:gd name="T24" fmla="*/ 1522 w 1556"/>
                <a:gd name="T25" fmla="*/ 547 h 1554"/>
                <a:gd name="T26" fmla="*/ 1480 w 1556"/>
                <a:gd name="T27" fmla="*/ 441 h 1554"/>
                <a:gd name="T28" fmla="*/ 1424 w 1556"/>
                <a:gd name="T29" fmla="*/ 343 h 1554"/>
                <a:gd name="T30" fmla="*/ 1354 w 1556"/>
                <a:gd name="T31" fmla="*/ 256 h 1554"/>
                <a:gd name="T32" fmla="*/ 1274 w 1556"/>
                <a:gd name="T33" fmla="*/ 177 h 1554"/>
                <a:gd name="T34" fmla="*/ 1183 w 1556"/>
                <a:gd name="T35" fmla="*/ 113 h 1554"/>
                <a:gd name="T36" fmla="*/ 1082 w 1556"/>
                <a:gd name="T37" fmla="*/ 61 h 1554"/>
                <a:gd name="T38" fmla="*/ 974 w 1556"/>
                <a:gd name="T39" fmla="*/ 24 h 1554"/>
                <a:gd name="T40" fmla="*/ 859 w 1556"/>
                <a:gd name="T41" fmla="*/ 3 h 1554"/>
                <a:gd name="T42" fmla="*/ 739 w 1556"/>
                <a:gd name="T43" fmla="*/ 1 h 1554"/>
                <a:gd name="T44" fmla="*/ 622 w 1556"/>
                <a:gd name="T45" fmla="*/ 16 h 1554"/>
                <a:gd name="T46" fmla="*/ 511 w 1556"/>
                <a:gd name="T47" fmla="*/ 47 h 1554"/>
                <a:gd name="T48" fmla="*/ 407 w 1556"/>
                <a:gd name="T49" fmla="*/ 94 h 1554"/>
                <a:gd name="T50" fmla="*/ 312 w 1556"/>
                <a:gd name="T51" fmla="*/ 154 h 1554"/>
                <a:gd name="T52" fmla="*/ 228 w 1556"/>
                <a:gd name="T53" fmla="*/ 228 h 1554"/>
                <a:gd name="T54" fmla="*/ 154 w 1556"/>
                <a:gd name="T55" fmla="*/ 313 h 1554"/>
                <a:gd name="T56" fmla="*/ 93 w 1556"/>
                <a:gd name="T57" fmla="*/ 408 h 1554"/>
                <a:gd name="T58" fmla="*/ 47 w 1556"/>
                <a:gd name="T59" fmla="*/ 511 h 1554"/>
                <a:gd name="T60" fmla="*/ 16 w 1556"/>
                <a:gd name="T61" fmla="*/ 622 h 1554"/>
                <a:gd name="T62" fmla="*/ 1 w 1556"/>
                <a:gd name="T63" fmla="*/ 738 h 1554"/>
                <a:gd name="T64" fmla="*/ 3 w 1556"/>
                <a:gd name="T65" fmla="*/ 858 h 1554"/>
                <a:gd name="T66" fmla="*/ 24 w 1556"/>
                <a:gd name="T67" fmla="*/ 972 h 1554"/>
                <a:gd name="T68" fmla="*/ 61 w 1556"/>
                <a:gd name="T69" fmla="*/ 1080 h 1554"/>
                <a:gd name="T70" fmla="*/ 113 w 1556"/>
                <a:gd name="T71" fmla="*/ 1180 h 1554"/>
                <a:gd name="T72" fmla="*/ 178 w 1556"/>
                <a:gd name="T73" fmla="*/ 1272 h 1554"/>
                <a:gd name="T74" fmla="*/ 255 w 1556"/>
                <a:gd name="T75" fmla="*/ 1353 h 1554"/>
                <a:gd name="T76" fmla="*/ 343 w 1556"/>
                <a:gd name="T77" fmla="*/ 1422 h 1554"/>
                <a:gd name="T78" fmla="*/ 441 w 1556"/>
                <a:gd name="T79" fmla="*/ 1477 h 1554"/>
                <a:gd name="T80" fmla="*/ 548 w 1556"/>
                <a:gd name="T81" fmla="*/ 1520 h 1554"/>
                <a:gd name="T82" fmla="*/ 660 w 1556"/>
                <a:gd name="T83" fmla="*/ 1545 h 1554"/>
                <a:gd name="T84" fmla="*/ 779 w 1556"/>
                <a:gd name="T85" fmla="*/ 155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56" h="1554">
                  <a:moveTo>
                    <a:pt x="779" y="1554"/>
                  </a:moveTo>
                  <a:lnTo>
                    <a:pt x="820" y="1553"/>
                  </a:lnTo>
                  <a:lnTo>
                    <a:pt x="859" y="1551"/>
                  </a:lnTo>
                  <a:lnTo>
                    <a:pt x="898" y="1545"/>
                  </a:lnTo>
                  <a:lnTo>
                    <a:pt x="936" y="1538"/>
                  </a:lnTo>
                  <a:lnTo>
                    <a:pt x="974" y="1530"/>
                  </a:lnTo>
                  <a:lnTo>
                    <a:pt x="1011" y="1520"/>
                  </a:lnTo>
                  <a:lnTo>
                    <a:pt x="1047" y="1507"/>
                  </a:lnTo>
                  <a:lnTo>
                    <a:pt x="1082" y="1493"/>
                  </a:lnTo>
                  <a:lnTo>
                    <a:pt x="1117" y="1477"/>
                  </a:lnTo>
                  <a:lnTo>
                    <a:pt x="1150" y="1461"/>
                  </a:lnTo>
                  <a:lnTo>
                    <a:pt x="1183" y="1441"/>
                  </a:lnTo>
                  <a:lnTo>
                    <a:pt x="1214" y="1422"/>
                  </a:lnTo>
                  <a:lnTo>
                    <a:pt x="1245" y="1400"/>
                  </a:lnTo>
                  <a:lnTo>
                    <a:pt x="1274" y="1377"/>
                  </a:lnTo>
                  <a:lnTo>
                    <a:pt x="1301" y="1353"/>
                  </a:lnTo>
                  <a:lnTo>
                    <a:pt x="1329" y="1326"/>
                  </a:lnTo>
                  <a:lnTo>
                    <a:pt x="1354" y="1300"/>
                  </a:lnTo>
                  <a:lnTo>
                    <a:pt x="1379" y="1272"/>
                  </a:lnTo>
                  <a:lnTo>
                    <a:pt x="1402" y="1242"/>
                  </a:lnTo>
                  <a:lnTo>
                    <a:pt x="1424" y="1212"/>
                  </a:lnTo>
                  <a:lnTo>
                    <a:pt x="1444" y="1180"/>
                  </a:lnTo>
                  <a:lnTo>
                    <a:pt x="1463" y="1148"/>
                  </a:lnTo>
                  <a:lnTo>
                    <a:pt x="1480" y="1114"/>
                  </a:lnTo>
                  <a:lnTo>
                    <a:pt x="1495" y="1080"/>
                  </a:lnTo>
                  <a:lnTo>
                    <a:pt x="1509" y="1045"/>
                  </a:lnTo>
                  <a:lnTo>
                    <a:pt x="1522" y="1009"/>
                  </a:lnTo>
                  <a:lnTo>
                    <a:pt x="1532" y="972"/>
                  </a:lnTo>
                  <a:lnTo>
                    <a:pt x="1540" y="935"/>
                  </a:lnTo>
                  <a:lnTo>
                    <a:pt x="1547" y="897"/>
                  </a:lnTo>
                  <a:lnTo>
                    <a:pt x="1553" y="858"/>
                  </a:lnTo>
                  <a:lnTo>
                    <a:pt x="1555" y="819"/>
                  </a:lnTo>
                  <a:lnTo>
                    <a:pt x="1556" y="778"/>
                  </a:lnTo>
                  <a:lnTo>
                    <a:pt x="1555" y="738"/>
                  </a:lnTo>
                  <a:lnTo>
                    <a:pt x="1553" y="699"/>
                  </a:lnTo>
                  <a:lnTo>
                    <a:pt x="1547" y="660"/>
                  </a:lnTo>
                  <a:lnTo>
                    <a:pt x="1540" y="622"/>
                  </a:lnTo>
                  <a:lnTo>
                    <a:pt x="1532" y="584"/>
                  </a:lnTo>
                  <a:lnTo>
                    <a:pt x="1522" y="547"/>
                  </a:lnTo>
                  <a:lnTo>
                    <a:pt x="1509" y="511"/>
                  </a:lnTo>
                  <a:lnTo>
                    <a:pt x="1495" y="475"/>
                  </a:lnTo>
                  <a:lnTo>
                    <a:pt x="1480" y="441"/>
                  </a:lnTo>
                  <a:lnTo>
                    <a:pt x="1463" y="408"/>
                  </a:lnTo>
                  <a:lnTo>
                    <a:pt x="1444" y="375"/>
                  </a:lnTo>
                  <a:lnTo>
                    <a:pt x="1424" y="343"/>
                  </a:lnTo>
                  <a:lnTo>
                    <a:pt x="1402" y="313"/>
                  </a:lnTo>
                  <a:lnTo>
                    <a:pt x="1379" y="283"/>
                  </a:lnTo>
                  <a:lnTo>
                    <a:pt x="1354" y="256"/>
                  </a:lnTo>
                  <a:lnTo>
                    <a:pt x="1329" y="228"/>
                  </a:lnTo>
                  <a:lnTo>
                    <a:pt x="1301" y="203"/>
                  </a:lnTo>
                  <a:lnTo>
                    <a:pt x="1274" y="177"/>
                  </a:lnTo>
                  <a:lnTo>
                    <a:pt x="1245" y="154"/>
                  </a:lnTo>
                  <a:lnTo>
                    <a:pt x="1214" y="134"/>
                  </a:lnTo>
                  <a:lnTo>
                    <a:pt x="1183" y="113"/>
                  </a:lnTo>
                  <a:lnTo>
                    <a:pt x="1150" y="94"/>
                  </a:lnTo>
                  <a:lnTo>
                    <a:pt x="1117" y="77"/>
                  </a:lnTo>
                  <a:lnTo>
                    <a:pt x="1082" y="61"/>
                  </a:lnTo>
                  <a:lnTo>
                    <a:pt x="1047" y="47"/>
                  </a:lnTo>
                  <a:lnTo>
                    <a:pt x="1011" y="35"/>
                  </a:lnTo>
                  <a:lnTo>
                    <a:pt x="974" y="24"/>
                  </a:lnTo>
                  <a:lnTo>
                    <a:pt x="936" y="16"/>
                  </a:lnTo>
                  <a:lnTo>
                    <a:pt x="898" y="9"/>
                  </a:lnTo>
                  <a:lnTo>
                    <a:pt x="859" y="3"/>
                  </a:lnTo>
                  <a:lnTo>
                    <a:pt x="820" y="1"/>
                  </a:lnTo>
                  <a:lnTo>
                    <a:pt x="779" y="0"/>
                  </a:lnTo>
                  <a:lnTo>
                    <a:pt x="739" y="1"/>
                  </a:lnTo>
                  <a:lnTo>
                    <a:pt x="700" y="3"/>
                  </a:lnTo>
                  <a:lnTo>
                    <a:pt x="660" y="9"/>
                  </a:lnTo>
                  <a:lnTo>
                    <a:pt x="622" y="16"/>
                  </a:lnTo>
                  <a:lnTo>
                    <a:pt x="584" y="24"/>
                  </a:lnTo>
                  <a:lnTo>
                    <a:pt x="548" y="35"/>
                  </a:lnTo>
                  <a:lnTo>
                    <a:pt x="511" y="47"/>
                  </a:lnTo>
                  <a:lnTo>
                    <a:pt x="476" y="61"/>
                  </a:lnTo>
                  <a:lnTo>
                    <a:pt x="441" y="77"/>
                  </a:lnTo>
                  <a:lnTo>
                    <a:pt x="407" y="94"/>
                  </a:lnTo>
                  <a:lnTo>
                    <a:pt x="375" y="113"/>
                  </a:lnTo>
                  <a:lnTo>
                    <a:pt x="343" y="134"/>
                  </a:lnTo>
                  <a:lnTo>
                    <a:pt x="312" y="154"/>
                  </a:lnTo>
                  <a:lnTo>
                    <a:pt x="284" y="177"/>
                  </a:lnTo>
                  <a:lnTo>
                    <a:pt x="255" y="203"/>
                  </a:lnTo>
                  <a:lnTo>
                    <a:pt x="228" y="228"/>
                  </a:lnTo>
                  <a:lnTo>
                    <a:pt x="202" y="256"/>
                  </a:lnTo>
                  <a:lnTo>
                    <a:pt x="178" y="283"/>
                  </a:lnTo>
                  <a:lnTo>
                    <a:pt x="154" y="313"/>
                  </a:lnTo>
                  <a:lnTo>
                    <a:pt x="133" y="343"/>
                  </a:lnTo>
                  <a:lnTo>
                    <a:pt x="113" y="375"/>
                  </a:lnTo>
                  <a:lnTo>
                    <a:pt x="93" y="408"/>
                  </a:lnTo>
                  <a:lnTo>
                    <a:pt x="77" y="441"/>
                  </a:lnTo>
                  <a:lnTo>
                    <a:pt x="61" y="475"/>
                  </a:lnTo>
                  <a:lnTo>
                    <a:pt x="47" y="511"/>
                  </a:lnTo>
                  <a:lnTo>
                    <a:pt x="35" y="547"/>
                  </a:lnTo>
                  <a:lnTo>
                    <a:pt x="24" y="584"/>
                  </a:lnTo>
                  <a:lnTo>
                    <a:pt x="16" y="622"/>
                  </a:lnTo>
                  <a:lnTo>
                    <a:pt x="9" y="660"/>
                  </a:lnTo>
                  <a:lnTo>
                    <a:pt x="3" y="699"/>
                  </a:lnTo>
                  <a:lnTo>
                    <a:pt x="1" y="738"/>
                  </a:lnTo>
                  <a:lnTo>
                    <a:pt x="0" y="778"/>
                  </a:lnTo>
                  <a:lnTo>
                    <a:pt x="1" y="819"/>
                  </a:lnTo>
                  <a:lnTo>
                    <a:pt x="3" y="858"/>
                  </a:lnTo>
                  <a:lnTo>
                    <a:pt x="9" y="897"/>
                  </a:lnTo>
                  <a:lnTo>
                    <a:pt x="16" y="935"/>
                  </a:lnTo>
                  <a:lnTo>
                    <a:pt x="24" y="972"/>
                  </a:lnTo>
                  <a:lnTo>
                    <a:pt x="35" y="1009"/>
                  </a:lnTo>
                  <a:lnTo>
                    <a:pt x="47" y="1045"/>
                  </a:lnTo>
                  <a:lnTo>
                    <a:pt x="61" y="1080"/>
                  </a:lnTo>
                  <a:lnTo>
                    <a:pt x="77" y="1114"/>
                  </a:lnTo>
                  <a:lnTo>
                    <a:pt x="93" y="1148"/>
                  </a:lnTo>
                  <a:lnTo>
                    <a:pt x="113" y="1180"/>
                  </a:lnTo>
                  <a:lnTo>
                    <a:pt x="133" y="1212"/>
                  </a:lnTo>
                  <a:lnTo>
                    <a:pt x="154" y="1242"/>
                  </a:lnTo>
                  <a:lnTo>
                    <a:pt x="178" y="1272"/>
                  </a:lnTo>
                  <a:lnTo>
                    <a:pt x="202" y="1300"/>
                  </a:lnTo>
                  <a:lnTo>
                    <a:pt x="228" y="1326"/>
                  </a:lnTo>
                  <a:lnTo>
                    <a:pt x="255" y="1353"/>
                  </a:lnTo>
                  <a:lnTo>
                    <a:pt x="284" y="1377"/>
                  </a:lnTo>
                  <a:lnTo>
                    <a:pt x="312" y="1400"/>
                  </a:lnTo>
                  <a:lnTo>
                    <a:pt x="343" y="1422"/>
                  </a:lnTo>
                  <a:lnTo>
                    <a:pt x="375" y="1441"/>
                  </a:lnTo>
                  <a:lnTo>
                    <a:pt x="407" y="1461"/>
                  </a:lnTo>
                  <a:lnTo>
                    <a:pt x="441" y="1477"/>
                  </a:lnTo>
                  <a:lnTo>
                    <a:pt x="476" y="1493"/>
                  </a:lnTo>
                  <a:lnTo>
                    <a:pt x="511" y="1507"/>
                  </a:lnTo>
                  <a:lnTo>
                    <a:pt x="548" y="1520"/>
                  </a:lnTo>
                  <a:lnTo>
                    <a:pt x="584" y="1530"/>
                  </a:lnTo>
                  <a:lnTo>
                    <a:pt x="622" y="1538"/>
                  </a:lnTo>
                  <a:lnTo>
                    <a:pt x="660" y="1545"/>
                  </a:lnTo>
                  <a:lnTo>
                    <a:pt x="700" y="1551"/>
                  </a:lnTo>
                  <a:lnTo>
                    <a:pt x="739" y="1553"/>
                  </a:lnTo>
                  <a:lnTo>
                    <a:pt x="779" y="15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2582" y="2157"/>
              <a:ext cx="154" cy="173"/>
            </a:xfrm>
            <a:custGeom>
              <a:avLst/>
              <a:gdLst>
                <a:gd name="T0" fmla="*/ 223 w 309"/>
                <a:gd name="T1" fmla="*/ 316 h 344"/>
                <a:gd name="T2" fmla="*/ 206 w 309"/>
                <a:gd name="T3" fmla="*/ 305 h 344"/>
                <a:gd name="T4" fmla="*/ 191 w 309"/>
                <a:gd name="T5" fmla="*/ 292 h 344"/>
                <a:gd name="T6" fmla="*/ 176 w 309"/>
                <a:gd name="T7" fmla="*/ 277 h 344"/>
                <a:gd name="T8" fmla="*/ 160 w 309"/>
                <a:gd name="T9" fmla="*/ 262 h 344"/>
                <a:gd name="T10" fmla="*/ 145 w 309"/>
                <a:gd name="T11" fmla="*/ 246 h 344"/>
                <a:gd name="T12" fmla="*/ 131 w 309"/>
                <a:gd name="T13" fmla="*/ 228 h 344"/>
                <a:gd name="T14" fmla="*/ 116 w 309"/>
                <a:gd name="T15" fmla="*/ 209 h 344"/>
                <a:gd name="T16" fmla="*/ 103 w 309"/>
                <a:gd name="T17" fmla="*/ 190 h 344"/>
                <a:gd name="T18" fmla="*/ 89 w 309"/>
                <a:gd name="T19" fmla="*/ 169 h 344"/>
                <a:gd name="T20" fmla="*/ 75 w 309"/>
                <a:gd name="T21" fmla="*/ 147 h 344"/>
                <a:gd name="T22" fmla="*/ 61 w 309"/>
                <a:gd name="T23" fmla="*/ 124 h 344"/>
                <a:gd name="T24" fmla="*/ 48 w 309"/>
                <a:gd name="T25" fmla="*/ 101 h 344"/>
                <a:gd name="T26" fmla="*/ 36 w 309"/>
                <a:gd name="T27" fmla="*/ 77 h 344"/>
                <a:gd name="T28" fmla="*/ 23 w 309"/>
                <a:gd name="T29" fmla="*/ 52 h 344"/>
                <a:gd name="T30" fmla="*/ 12 w 309"/>
                <a:gd name="T31" fmla="*/ 26 h 344"/>
                <a:gd name="T32" fmla="*/ 0 w 309"/>
                <a:gd name="T33" fmla="*/ 0 h 344"/>
                <a:gd name="T34" fmla="*/ 16 w 309"/>
                <a:gd name="T35" fmla="*/ 9 h 344"/>
                <a:gd name="T36" fmla="*/ 33 w 309"/>
                <a:gd name="T37" fmla="*/ 18 h 344"/>
                <a:gd name="T38" fmla="*/ 51 w 309"/>
                <a:gd name="T39" fmla="*/ 26 h 344"/>
                <a:gd name="T40" fmla="*/ 69 w 309"/>
                <a:gd name="T41" fmla="*/ 33 h 344"/>
                <a:gd name="T42" fmla="*/ 89 w 309"/>
                <a:gd name="T43" fmla="*/ 40 h 344"/>
                <a:gd name="T44" fmla="*/ 108 w 309"/>
                <a:gd name="T45" fmla="*/ 46 h 344"/>
                <a:gd name="T46" fmla="*/ 129 w 309"/>
                <a:gd name="T47" fmla="*/ 49 h 344"/>
                <a:gd name="T48" fmla="*/ 151 w 309"/>
                <a:gd name="T49" fmla="*/ 53 h 344"/>
                <a:gd name="T50" fmla="*/ 165 w 309"/>
                <a:gd name="T51" fmla="*/ 54 h 344"/>
                <a:gd name="T52" fmla="*/ 179 w 309"/>
                <a:gd name="T53" fmla="*/ 56 h 344"/>
                <a:gd name="T54" fmla="*/ 191 w 309"/>
                <a:gd name="T55" fmla="*/ 57 h 344"/>
                <a:gd name="T56" fmla="*/ 205 w 309"/>
                <a:gd name="T57" fmla="*/ 57 h 344"/>
                <a:gd name="T58" fmla="*/ 218 w 309"/>
                <a:gd name="T59" fmla="*/ 59 h 344"/>
                <a:gd name="T60" fmla="*/ 231 w 309"/>
                <a:gd name="T61" fmla="*/ 60 h 344"/>
                <a:gd name="T62" fmla="*/ 243 w 309"/>
                <a:gd name="T63" fmla="*/ 60 h 344"/>
                <a:gd name="T64" fmla="*/ 256 w 309"/>
                <a:gd name="T65" fmla="*/ 60 h 344"/>
                <a:gd name="T66" fmla="*/ 309 w 309"/>
                <a:gd name="T67" fmla="*/ 343 h 344"/>
                <a:gd name="T68" fmla="*/ 299 w 309"/>
                <a:gd name="T69" fmla="*/ 344 h 344"/>
                <a:gd name="T70" fmla="*/ 287 w 309"/>
                <a:gd name="T71" fmla="*/ 343 h 344"/>
                <a:gd name="T72" fmla="*/ 277 w 309"/>
                <a:gd name="T73" fmla="*/ 342 h 344"/>
                <a:gd name="T74" fmla="*/ 266 w 309"/>
                <a:gd name="T75" fmla="*/ 338 h 344"/>
                <a:gd name="T76" fmla="*/ 256 w 309"/>
                <a:gd name="T77" fmla="*/ 335 h 344"/>
                <a:gd name="T78" fmla="*/ 244 w 309"/>
                <a:gd name="T79" fmla="*/ 329 h 344"/>
                <a:gd name="T80" fmla="*/ 234 w 309"/>
                <a:gd name="T81" fmla="*/ 323 h 344"/>
                <a:gd name="T82" fmla="*/ 223 w 309"/>
                <a:gd name="T83" fmla="*/ 31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9" h="344">
                  <a:moveTo>
                    <a:pt x="223" y="316"/>
                  </a:moveTo>
                  <a:lnTo>
                    <a:pt x="206" y="305"/>
                  </a:lnTo>
                  <a:lnTo>
                    <a:pt x="191" y="292"/>
                  </a:lnTo>
                  <a:lnTo>
                    <a:pt x="176" y="277"/>
                  </a:lnTo>
                  <a:lnTo>
                    <a:pt x="160" y="262"/>
                  </a:lnTo>
                  <a:lnTo>
                    <a:pt x="145" y="246"/>
                  </a:lnTo>
                  <a:lnTo>
                    <a:pt x="131" y="228"/>
                  </a:lnTo>
                  <a:lnTo>
                    <a:pt x="116" y="209"/>
                  </a:lnTo>
                  <a:lnTo>
                    <a:pt x="103" y="190"/>
                  </a:lnTo>
                  <a:lnTo>
                    <a:pt x="89" y="169"/>
                  </a:lnTo>
                  <a:lnTo>
                    <a:pt x="75" y="147"/>
                  </a:lnTo>
                  <a:lnTo>
                    <a:pt x="61" y="124"/>
                  </a:lnTo>
                  <a:lnTo>
                    <a:pt x="48" y="101"/>
                  </a:lnTo>
                  <a:lnTo>
                    <a:pt x="36" y="77"/>
                  </a:lnTo>
                  <a:lnTo>
                    <a:pt x="23" y="52"/>
                  </a:lnTo>
                  <a:lnTo>
                    <a:pt x="12" y="26"/>
                  </a:lnTo>
                  <a:lnTo>
                    <a:pt x="0" y="0"/>
                  </a:lnTo>
                  <a:lnTo>
                    <a:pt x="16" y="9"/>
                  </a:lnTo>
                  <a:lnTo>
                    <a:pt x="33" y="18"/>
                  </a:lnTo>
                  <a:lnTo>
                    <a:pt x="51" y="26"/>
                  </a:lnTo>
                  <a:lnTo>
                    <a:pt x="69" y="33"/>
                  </a:lnTo>
                  <a:lnTo>
                    <a:pt x="89" y="40"/>
                  </a:lnTo>
                  <a:lnTo>
                    <a:pt x="108" y="46"/>
                  </a:lnTo>
                  <a:lnTo>
                    <a:pt x="129" y="49"/>
                  </a:lnTo>
                  <a:lnTo>
                    <a:pt x="151" y="53"/>
                  </a:lnTo>
                  <a:lnTo>
                    <a:pt x="165" y="54"/>
                  </a:lnTo>
                  <a:lnTo>
                    <a:pt x="179" y="56"/>
                  </a:lnTo>
                  <a:lnTo>
                    <a:pt x="191" y="57"/>
                  </a:lnTo>
                  <a:lnTo>
                    <a:pt x="205" y="57"/>
                  </a:lnTo>
                  <a:lnTo>
                    <a:pt x="218" y="59"/>
                  </a:lnTo>
                  <a:lnTo>
                    <a:pt x="231" y="60"/>
                  </a:lnTo>
                  <a:lnTo>
                    <a:pt x="243" y="60"/>
                  </a:lnTo>
                  <a:lnTo>
                    <a:pt x="256" y="60"/>
                  </a:lnTo>
                  <a:lnTo>
                    <a:pt x="309" y="343"/>
                  </a:lnTo>
                  <a:lnTo>
                    <a:pt x="299" y="344"/>
                  </a:lnTo>
                  <a:lnTo>
                    <a:pt x="287" y="343"/>
                  </a:lnTo>
                  <a:lnTo>
                    <a:pt x="277" y="342"/>
                  </a:lnTo>
                  <a:lnTo>
                    <a:pt x="266" y="338"/>
                  </a:lnTo>
                  <a:lnTo>
                    <a:pt x="256" y="335"/>
                  </a:lnTo>
                  <a:lnTo>
                    <a:pt x="244" y="329"/>
                  </a:lnTo>
                  <a:lnTo>
                    <a:pt x="234" y="323"/>
                  </a:lnTo>
                  <a:lnTo>
                    <a:pt x="223" y="3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2766" y="2146"/>
              <a:ext cx="116" cy="173"/>
            </a:xfrm>
            <a:custGeom>
              <a:avLst/>
              <a:gdLst>
                <a:gd name="T0" fmla="*/ 105 w 232"/>
                <a:gd name="T1" fmla="*/ 328 h 345"/>
                <a:gd name="T2" fmla="*/ 98 w 232"/>
                <a:gd name="T3" fmla="*/ 330 h 345"/>
                <a:gd name="T4" fmla="*/ 92 w 232"/>
                <a:gd name="T5" fmla="*/ 333 h 345"/>
                <a:gd name="T6" fmla="*/ 85 w 232"/>
                <a:gd name="T7" fmla="*/ 335 h 345"/>
                <a:gd name="T8" fmla="*/ 78 w 232"/>
                <a:gd name="T9" fmla="*/ 337 h 345"/>
                <a:gd name="T10" fmla="*/ 71 w 232"/>
                <a:gd name="T11" fmla="*/ 339 h 345"/>
                <a:gd name="T12" fmla="*/ 64 w 232"/>
                <a:gd name="T13" fmla="*/ 342 h 345"/>
                <a:gd name="T14" fmla="*/ 58 w 232"/>
                <a:gd name="T15" fmla="*/ 343 h 345"/>
                <a:gd name="T16" fmla="*/ 51 w 232"/>
                <a:gd name="T17" fmla="*/ 345 h 345"/>
                <a:gd name="T18" fmla="*/ 0 w 232"/>
                <a:gd name="T19" fmla="*/ 77 h 345"/>
                <a:gd name="T20" fmla="*/ 17 w 232"/>
                <a:gd name="T21" fmla="*/ 75 h 345"/>
                <a:gd name="T22" fmla="*/ 35 w 232"/>
                <a:gd name="T23" fmla="*/ 72 h 345"/>
                <a:gd name="T24" fmla="*/ 51 w 232"/>
                <a:gd name="T25" fmla="*/ 69 h 345"/>
                <a:gd name="T26" fmla="*/ 67 w 232"/>
                <a:gd name="T27" fmla="*/ 65 h 345"/>
                <a:gd name="T28" fmla="*/ 82 w 232"/>
                <a:gd name="T29" fmla="*/ 61 h 345"/>
                <a:gd name="T30" fmla="*/ 98 w 232"/>
                <a:gd name="T31" fmla="*/ 57 h 345"/>
                <a:gd name="T32" fmla="*/ 113 w 232"/>
                <a:gd name="T33" fmla="*/ 53 h 345"/>
                <a:gd name="T34" fmla="*/ 127 w 232"/>
                <a:gd name="T35" fmla="*/ 47 h 345"/>
                <a:gd name="T36" fmla="*/ 142 w 232"/>
                <a:gd name="T37" fmla="*/ 42 h 345"/>
                <a:gd name="T38" fmla="*/ 156 w 232"/>
                <a:gd name="T39" fmla="*/ 37 h 345"/>
                <a:gd name="T40" fmla="*/ 168 w 232"/>
                <a:gd name="T41" fmla="*/ 31 h 345"/>
                <a:gd name="T42" fmla="*/ 182 w 232"/>
                <a:gd name="T43" fmla="*/ 25 h 345"/>
                <a:gd name="T44" fmla="*/ 195 w 232"/>
                <a:gd name="T45" fmla="*/ 19 h 345"/>
                <a:gd name="T46" fmla="*/ 207 w 232"/>
                <a:gd name="T47" fmla="*/ 12 h 345"/>
                <a:gd name="T48" fmla="*/ 220 w 232"/>
                <a:gd name="T49" fmla="*/ 7 h 345"/>
                <a:gd name="T50" fmla="*/ 232 w 232"/>
                <a:gd name="T51" fmla="*/ 0 h 345"/>
                <a:gd name="T52" fmla="*/ 225 w 232"/>
                <a:gd name="T53" fmla="*/ 56 h 345"/>
                <a:gd name="T54" fmla="*/ 214 w 232"/>
                <a:gd name="T55" fmla="*/ 109 h 345"/>
                <a:gd name="T56" fmla="*/ 202 w 232"/>
                <a:gd name="T57" fmla="*/ 158 h 345"/>
                <a:gd name="T58" fmla="*/ 186 w 232"/>
                <a:gd name="T59" fmla="*/ 201 h 345"/>
                <a:gd name="T60" fmla="*/ 168 w 232"/>
                <a:gd name="T61" fmla="*/ 240 h 345"/>
                <a:gd name="T62" fmla="*/ 149 w 232"/>
                <a:gd name="T63" fmla="*/ 275 h 345"/>
                <a:gd name="T64" fmla="*/ 128 w 232"/>
                <a:gd name="T65" fmla="*/ 305 h 345"/>
                <a:gd name="T66" fmla="*/ 105 w 232"/>
                <a:gd name="T67" fmla="*/ 32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" h="345">
                  <a:moveTo>
                    <a:pt x="105" y="328"/>
                  </a:moveTo>
                  <a:lnTo>
                    <a:pt x="98" y="330"/>
                  </a:lnTo>
                  <a:lnTo>
                    <a:pt x="92" y="333"/>
                  </a:lnTo>
                  <a:lnTo>
                    <a:pt x="85" y="335"/>
                  </a:lnTo>
                  <a:lnTo>
                    <a:pt x="78" y="337"/>
                  </a:lnTo>
                  <a:lnTo>
                    <a:pt x="71" y="339"/>
                  </a:lnTo>
                  <a:lnTo>
                    <a:pt x="64" y="342"/>
                  </a:lnTo>
                  <a:lnTo>
                    <a:pt x="58" y="343"/>
                  </a:lnTo>
                  <a:lnTo>
                    <a:pt x="51" y="345"/>
                  </a:lnTo>
                  <a:lnTo>
                    <a:pt x="0" y="77"/>
                  </a:lnTo>
                  <a:lnTo>
                    <a:pt x="17" y="75"/>
                  </a:lnTo>
                  <a:lnTo>
                    <a:pt x="35" y="72"/>
                  </a:lnTo>
                  <a:lnTo>
                    <a:pt x="51" y="69"/>
                  </a:lnTo>
                  <a:lnTo>
                    <a:pt x="67" y="65"/>
                  </a:lnTo>
                  <a:lnTo>
                    <a:pt x="82" y="61"/>
                  </a:lnTo>
                  <a:lnTo>
                    <a:pt x="98" y="57"/>
                  </a:lnTo>
                  <a:lnTo>
                    <a:pt x="113" y="53"/>
                  </a:lnTo>
                  <a:lnTo>
                    <a:pt x="127" y="47"/>
                  </a:lnTo>
                  <a:lnTo>
                    <a:pt x="142" y="42"/>
                  </a:lnTo>
                  <a:lnTo>
                    <a:pt x="156" y="37"/>
                  </a:lnTo>
                  <a:lnTo>
                    <a:pt x="168" y="31"/>
                  </a:lnTo>
                  <a:lnTo>
                    <a:pt x="182" y="25"/>
                  </a:lnTo>
                  <a:lnTo>
                    <a:pt x="195" y="19"/>
                  </a:lnTo>
                  <a:lnTo>
                    <a:pt x="207" y="12"/>
                  </a:lnTo>
                  <a:lnTo>
                    <a:pt x="220" y="7"/>
                  </a:lnTo>
                  <a:lnTo>
                    <a:pt x="232" y="0"/>
                  </a:lnTo>
                  <a:lnTo>
                    <a:pt x="225" y="56"/>
                  </a:lnTo>
                  <a:lnTo>
                    <a:pt x="214" y="109"/>
                  </a:lnTo>
                  <a:lnTo>
                    <a:pt x="202" y="158"/>
                  </a:lnTo>
                  <a:lnTo>
                    <a:pt x="186" y="201"/>
                  </a:lnTo>
                  <a:lnTo>
                    <a:pt x="168" y="240"/>
                  </a:lnTo>
                  <a:lnTo>
                    <a:pt x="149" y="275"/>
                  </a:lnTo>
                  <a:lnTo>
                    <a:pt x="128" y="305"/>
                  </a:lnTo>
                  <a:lnTo>
                    <a:pt x="105" y="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2732" y="1974"/>
              <a:ext cx="153" cy="167"/>
            </a:xfrm>
            <a:custGeom>
              <a:avLst/>
              <a:gdLst>
                <a:gd name="T0" fmla="*/ 53 w 306"/>
                <a:gd name="T1" fmla="*/ 333 h 333"/>
                <a:gd name="T2" fmla="*/ 0 w 306"/>
                <a:gd name="T3" fmla="*/ 54 h 333"/>
                <a:gd name="T4" fmla="*/ 287 w 306"/>
                <a:gd name="T5" fmla="*/ 0 h 333"/>
                <a:gd name="T6" fmla="*/ 296 w 306"/>
                <a:gd name="T7" fmla="*/ 62 h 333"/>
                <a:gd name="T8" fmla="*/ 302 w 306"/>
                <a:gd name="T9" fmla="*/ 122 h 333"/>
                <a:gd name="T10" fmla="*/ 305 w 306"/>
                <a:gd name="T11" fmla="*/ 179 h 333"/>
                <a:gd name="T12" fmla="*/ 306 w 306"/>
                <a:gd name="T13" fmla="*/ 236 h 333"/>
                <a:gd name="T14" fmla="*/ 294 w 306"/>
                <a:gd name="T15" fmla="*/ 244 h 333"/>
                <a:gd name="T16" fmla="*/ 280 w 306"/>
                <a:gd name="T17" fmla="*/ 252 h 333"/>
                <a:gd name="T18" fmla="*/ 266 w 306"/>
                <a:gd name="T19" fmla="*/ 260 h 333"/>
                <a:gd name="T20" fmla="*/ 252 w 306"/>
                <a:gd name="T21" fmla="*/ 268 h 333"/>
                <a:gd name="T22" fmla="*/ 238 w 306"/>
                <a:gd name="T23" fmla="*/ 276 h 333"/>
                <a:gd name="T24" fmla="*/ 223 w 306"/>
                <a:gd name="T25" fmla="*/ 283 h 333"/>
                <a:gd name="T26" fmla="*/ 208 w 306"/>
                <a:gd name="T27" fmla="*/ 290 h 333"/>
                <a:gd name="T28" fmla="*/ 193 w 306"/>
                <a:gd name="T29" fmla="*/ 297 h 333"/>
                <a:gd name="T30" fmla="*/ 177 w 306"/>
                <a:gd name="T31" fmla="*/ 302 h 333"/>
                <a:gd name="T32" fmla="*/ 161 w 306"/>
                <a:gd name="T33" fmla="*/ 308 h 333"/>
                <a:gd name="T34" fmla="*/ 145 w 306"/>
                <a:gd name="T35" fmla="*/ 314 h 333"/>
                <a:gd name="T36" fmla="*/ 128 w 306"/>
                <a:gd name="T37" fmla="*/ 318 h 333"/>
                <a:gd name="T38" fmla="*/ 109 w 306"/>
                <a:gd name="T39" fmla="*/ 323 h 333"/>
                <a:gd name="T40" fmla="*/ 91 w 306"/>
                <a:gd name="T41" fmla="*/ 328 h 333"/>
                <a:gd name="T42" fmla="*/ 72 w 306"/>
                <a:gd name="T43" fmla="*/ 330 h 333"/>
                <a:gd name="T44" fmla="*/ 53 w 306"/>
                <a:gd name="T45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6" h="333">
                  <a:moveTo>
                    <a:pt x="53" y="333"/>
                  </a:moveTo>
                  <a:lnTo>
                    <a:pt x="0" y="54"/>
                  </a:lnTo>
                  <a:lnTo>
                    <a:pt x="287" y="0"/>
                  </a:lnTo>
                  <a:lnTo>
                    <a:pt x="296" y="62"/>
                  </a:lnTo>
                  <a:lnTo>
                    <a:pt x="302" y="122"/>
                  </a:lnTo>
                  <a:lnTo>
                    <a:pt x="305" y="179"/>
                  </a:lnTo>
                  <a:lnTo>
                    <a:pt x="306" y="236"/>
                  </a:lnTo>
                  <a:lnTo>
                    <a:pt x="294" y="244"/>
                  </a:lnTo>
                  <a:lnTo>
                    <a:pt x="280" y="252"/>
                  </a:lnTo>
                  <a:lnTo>
                    <a:pt x="266" y="260"/>
                  </a:lnTo>
                  <a:lnTo>
                    <a:pt x="252" y="268"/>
                  </a:lnTo>
                  <a:lnTo>
                    <a:pt x="238" y="276"/>
                  </a:lnTo>
                  <a:lnTo>
                    <a:pt x="223" y="283"/>
                  </a:lnTo>
                  <a:lnTo>
                    <a:pt x="208" y="290"/>
                  </a:lnTo>
                  <a:lnTo>
                    <a:pt x="193" y="297"/>
                  </a:lnTo>
                  <a:lnTo>
                    <a:pt x="177" y="302"/>
                  </a:lnTo>
                  <a:lnTo>
                    <a:pt x="161" y="308"/>
                  </a:lnTo>
                  <a:lnTo>
                    <a:pt x="145" y="314"/>
                  </a:lnTo>
                  <a:lnTo>
                    <a:pt x="128" y="318"/>
                  </a:lnTo>
                  <a:lnTo>
                    <a:pt x="109" y="323"/>
                  </a:lnTo>
                  <a:lnTo>
                    <a:pt x="91" y="328"/>
                  </a:lnTo>
                  <a:lnTo>
                    <a:pt x="72" y="330"/>
                  </a:lnTo>
                  <a:lnTo>
                    <a:pt x="53" y="3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917" y="2045"/>
              <a:ext cx="124" cy="210"/>
            </a:xfrm>
            <a:custGeom>
              <a:avLst/>
              <a:gdLst>
                <a:gd name="T0" fmla="*/ 0 w 249"/>
                <a:gd name="T1" fmla="*/ 421 h 421"/>
                <a:gd name="T2" fmla="*/ 10 w 249"/>
                <a:gd name="T3" fmla="*/ 388 h 421"/>
                <a:gd name="T4" fmla="*/ 19 w 249"/>
                <a:gd name="T5" fmla="*/ 354 h 421"/>
                <a:gd name="T6" fmla="*/ 27 w 249"/>
                <a:gd name="T7" fmla="*/ 318 h 421"/>
                <a:gd name="T8" fmla="*/ 34 w 249"/>
                <a:gd name="T9" fmla="*/ 282 h 421"/>
                <a:gd name="T10" fmla="*/ 40 w 249"/>
                <a:gd name="T11" fmla="*/ 244 h 421"/>
                <a:gd name="T12" fmla="*/ 44 w 249"/>
                <a:gd name="T13" fmla="*/ 205 h 421"/>
                <a:gd name="T14" fmla="*/ 47 w 249"/>
                <a:gd name="T15" fmla="*/ 166 h 421"/>
                <a:gd name="T16" fmla="*/ 48 w 249"/>
                <a:gd name="T17" fmla="*/ 125 h 421"/>
                <a:gd name="T18" fmla="*/ 56 w 249"/>
                <a:gd name="T19" fmla="*/ 119 h 421"/>
                <a:gd name="T20" fmla="*/ 64 w 249"/>
                <a:gd name="T21" fmla="*/ 113 h 421"/>
                <a:gd name="T22" fmla="*/ 71 w 249"/>
                <a:gd name="T23" fmla="*/ 107 h 421"/>
                <a:gd name="T24" fmla="*/ 79 w 249"/>
                <a:gd name="T25" fmla="*/ 102 h 421"/>
                <a:gd name="T26" fmla="*/ 101 w 249"/>
                <a:gd name="T27" fmla="*/ 86 h 421"/>
                <a:gd name="T28" fmla="*/ 123 w 249"/>
                <a:gd name="T29" fmla="*/ 69 h 421"/>
                <a:gd name="T30" fmla="*/ 144 w 249"/>
                <a:gd name="T31" fmla="*/ 54 h 421"/>
                <a:gd name="T32" fmla="*/ 165 w 249"/>
                <a:gd name="T33" fmla="*/ 41 h 421"/>
                <a:gd name="T34" fmla="*/ 185 w 249"/>
                <a:gd name="T35" fmla="*/ 28 h 421"/>
                <a:gd name="T36" fmla="*/ 206 w 249"/>
                <a:gd name="T37" fmla="*/ 18 h 421"/>
                <a:gd name="T38" fmla="*/ 227 w 249"/>
                <a:gd name="T39" fmla="*/ 7 h 421"/>
                <a:gd name="T40" fmla="*/ 249 w 249"/>
                <a:gd name="T41" fmla="*/ 0 h 421"/>
                <a:gd name="T42" fmla="*/ 243 w 249"/>
                <a:gd name="T43" fmla="*/ 31 h 421"/>
                <a:gd name="T44" fmla="*/ 235 w 249"/>
                <a:gd name="T45" fmla="*/ 62 h 421"/>
                <a:gd name="T46" fmla="*/ 226 w 249"/>
                <a:gd name="T47" fmla="*/ 92 h 421"/>
                <a:gd name="T48" fmla="*/ 215 w 249"/>
                <a:gd name="T49" fmla="*/ 121 h 421"/>
                <a:gd name="T50" fmla="*/ 204 w 249"/>
                <a:gd name="T51" fmla="*/ 151 h 421"/>
                <a:gd name="T52" fmla="*/ 191 w 249"/>
                <a:gd name="T53" fmla="*/ 179 h 421"/>
                <a:gd name="T54" fmla="*/ 177 w 249"/>
                <a:gd name="T55" fmla="*/ 206 h 421"/>
                <a:gd name="T56" fmla="*/ 162 w 249"/>
                <a:gd name="T57" fmla="*/ 234 h 421"/>
                <a:gd name="T58" fmla="*/ 146 w 249"/>
                <a:gd name="T59" fmla="*/ 261 h 421"/>
                <a:gd name="T60" fmla="*/ 129 w 249"/>
                <a:gd name="T61" fmla="*/ 286 h 421"/>
                <a:gd name="T62" fmla="*/ 109 w 249"/>
                <a:gd name="T63" fmla="*/ 310 h 421"/>
                <a:gd name="T64" fmla="*/ 90 w 249"/>
                <a:gd name="T65" fmla="*/ 334 h 421"/>
                <a:gd name="T66" fmla="*/ 69 w 249"/>
                <a:gd name="T67" fmla="*/ 357 h 421"/>
                <a:gd name="T68" fmla="*/ 47 w 249"/>
                <a:gd name="T69" fmla="*/ 379 h 421"/>
                <a:gd name="T70" fmla="*/ 24 w 249"/>
                <a:gd name="T71" fmla="*/ 400 h 421"/>
                <a:gd name="T72" fmla="*/ 0 w 249"/>
                <a:gd name="T73" fmla="*/ 421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9" h="421">
                  <a:moveTo>
                    <a:pt x="0" y="421"/>
                  </a:moveTo>
                  <a:lnTo>
                    <a:pt x="10" y="388"/>
                  </a:lnTo>
                  <a:lnTo>
                    <a:pt x="19" y="354"/>
                  </a:lnTo>
                  <a:lnTo>
                    <a:pt x="27" y="318"/>
                  </a:lnTo>
                  <a:lnTo>
                    <a:pt x="34" y="282"/>
                  </a:lnTo>
                  <a:lnTo>
                    <a:pt x="40" y="244"/>
                  </a:lnTo>
                  <a:lnTo>
                    <a:pt x="44" y="205"/>
                  </a:lnTo>
                  <a:lnTo>
                    <a:pt x="47" y="166"/>
                  </a:lnTo>
                  <a:lnTo>
                    <a:pt x="48" y="125"/>
                  </a:lnTo>
                  <a:lnTo>
                    <a:pt x="56" y="119"/>
                  </a:lnTo>
                  <a:lnTo>
                    <a:pt x="64" y="113"/>
                  </a:lnTo>
                  <a:lnTo>
                    <a:pt x="71" y="107"/>
                  </a:lnTo>
                  <a:lnTo>
                    <a:pt x="79" y="102"/>
                  </a:lnTo>
                  <a:lnTo>
                    <a:pt x="101" y="86"/>
                  </a:lnTo>
                  <a:lnTo>
                    <a:pt x="123" y="69"/>
                  </a:lnTo>
                  <a:lnTo>
                    <a:pt x="144" y="54"/>
                  </a:lnTo>
                  <a:lnTo>
                    <a:pt x="165" y="41"/>
                  </a:lnTo>
                  <a:lnTo>
                    <a:pt x="185" y="28"/>
                  </a:lnTo>
                  <a:lnTo>
                    <a:pt x="206" y="18"/>
                  </a:lnTo>
                  <a:lnTo>
                    <a:pt x="227" y="7"/>
                  </a:lnTo>
                  <a:lnTo>
                    <a:pt x="249" y="0"/>
                  </a:lnTo>
                  <a:lnTo>
                    <a:pt x="243" y="31"/>
                  </a:lnTo>
                  <a:lnTo>
                    <a:pt x="235" y="62"/>
                  </a:lnTo>
                  <a:lnTo>
                    <a:pt x="226" y="92"/>
                  </a:lnTo>
                  <a:lnTo>
                    <a:pt x="215" y="121"/>
                  </a:lnTo>
                  <a:lnTo>
                    <a:pt x="204" y="151"/>
                  </a:lnTo>
                  <a:lnTo>
                    <a:pt x="191" y="179"/>
                  </a:lnTo>
                  <a:lnTo>
                    <a:pt x="177" y="206"/>
                  </a:lnTo>
                  <a:lnTo>
                    <a:pt x="162" y="234"/>
                  </a:lnTo>
                  <a:lnTo>
                    <a:pt x="146" y="261"/>
                  </a:lnTo>
                  <a:lnTo>
                    <a:pt x="129" y="286"/>
                  </a:lnTo>
                  <a:lnTo>
                    <a:pt x="109" y="310"/>
                  </a:lnTo>
                  <a:lnTo>
                    <a:pt x="90" y="334"/>
                  </a:lnTo>
                  <a:lnTo>
                    <a:pt x="69" y="357"/>
                  </a:lnTo>
                  <a:lnTo>
                    <a:pt x="47" y="379"/>
                  </a:lnTo>
                  <a:lnTo>
                    <a:pt x="24" y="400"/>
                  </a:lnTo>
                  <a:lnTo>
                    <a:pt x="0" y="4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2931" y="1942"/>
              <a:ext cx="115" cy="109"/>
            </a:xfrm>
            <a:custGeom>
              <a:avLst/>
              <a:gdLst>
                <a:gd name="T0" fmla="*/ 231 w 231"/>
                <a:gd name="T1" fmla="*/ 111 h 219"/>
                <a:gd name="T2" fmla="*/ 216 w 231"/>
                <a:gd name="T3" fmla="*/ 114 h 219"/>
                <a:gd name="T4" fmla="*/ 201 w 231"/>
                <a:gd name="T5" fmla="*/ 118 h 219"/>
                <a:gd name="T6" fmla="*/ 187 w 231"/>
                <a:gd name="T7" fmla="*/ 122 h 219"/>
                <a:gd name="T8" fmla="*/ 173 w 231"/>
                <a:gd name="T9" fmla="*/ 127 h 219"/>
                <a:gd name="T10" fmla="*/ 160 w 231"/>
                <a:gd name="T11" fmla="*/ 133 h 219"/>
                <a:gd name="T12" fmla="*/ 146 w 231"/>
                <a:gd name="T13" fmla="*/ 138 h 219"/>
                <a:gd name="T14" fmla="*/ 133 w 231"/>
                <a:gd name="T15" fmla="*/ 145 h 219"/>
                <a:gd name="T16" fmla="*/ 120 w 231"/>
                <a:gd name="T17" fmla="*/ 152 h 219"/>
                <a:gd name="T18" fmla="*/ 106 w 231"/>
                <a:gd name="T19" fmla="*/ 159 h 219"/>
                <a:gd name="T20" fmla="*/ 94 w 231"/>
                <a:gd name="T21" fmla="*/ 167 h 219"/>
                <a:gd name="T22" fmla="*/ 82 w 231"/>
                <a:gd name="T23" fmla="*/ 175 h 219"/>
                <a:gd name="T24" fmla="*/ 70 w 231"/>
                <a:gd name="T25" fmla="*/ 183 h 219"/>
                <a:gd name="T26" fmla="*/ 57 w 231"/>
                <a:gd name="T27" fmla="*/ 191 h 219"/>
                <a:gd name="T28" fmla="*/ 44 w 231"/>
                <a:gd name="T29" fmla="*/ 201 h 219"/>
                <a:gd name="T30" fmla="*/ 33 w 231"/>
                <a:gd name="T31" fmla="*/ 210 h 219"/>
                <a:gd name="T32" fmla="*/ 20 w 231"/>
                <a:gd name="T33" fmla="*/ 219 h 219"/>
                <a:gd name="T34" fmla="*/ 17 w 231"/>
                <a:gd name="T35" fmla="*/ 175 h 219"/>
                <a:gd name="T36" fmla="*/ 13 w 231"/>
                <a:gd name="T37" fmla="*/ 131 h 219"/>
                <a:gd name="T38" fmla="*/ 7 w 231"/>
                <a:gd name="T39" fmla="*/ 88 h 219"/>
                <a:gd name="T40" fmla="*/ 0 w 231"/>
                <a:gd name="T41" fmla="*/ 43 h 219"/>
                <a:gd name="T42" fmla="*/ 226 w 231"/>
                <a:gd name="T43" fmla="*/ 0 h 219"/>
                <a:gd name="T44" fmla="*/ 229 w 231"/>
                <a:gd name="T45" fmla="*/ 28 h 219"/>
                <a:gd name="T46" fmla="*/ 231 w 231"/>
                <a:gd name="T47" fmla="*/ 55 h 219"/>
                <a:gd name="T48" fmla="*/ 231 w 231"/>
                <a:gd name="T49" fmla="*/ 83 h 219"/>
                <a:gd name="T50" fmla="*/ 231 w 231"/>
                <a:gd name="T51" fmla="*/ 11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1" h="219">
                  <a:moveTo>
                    <a:pt x="231" y="111"/>
                  </a:moveTo>
                  <a:lnTo>
                    <a:pt x="216" y="114"/>
                  </a:lnTo>
                  <a:lnTo>
                    <a:pt x="201" y="118"/>
                  </a:lnTo>
                  <a:lnTo>
                    <a:pt x="187" y="122"/>
                  </a:lnTo>
                  <a:lnTo>
                    <a:pt x="173" y="127"/>
                  </a:lnTo>
                  <a:lnTo>
                    <a:pt x="160" y="133"/>
                  </a:lnTo>
                  <a:lnTo>
                    <a:pt x="146" y="138"/>
                  </a:lnTo>
                  <a:lnTo>
                    <a:pt x="133" y="145"/>
                  </a:lnTo>
                  <a:lnTo>
                    <a:pt x="120" y="152"/>
                  </a:lnTo>
                  <a:lnTo>
                    <a:pt x="106" y="159"/>
                  </a:lnTo>
                  <a:lnTo>
                    <a:pt x="94" y="167"/>
                  </a:lnTo>
                  <a:lnTo>
                    <a:pt x="82" y="175"/>
                  </a:lnTo>
                  <a:lnTo>
                    <a:pt x="70" y="183"/>
                  </a:lnTo>
                  <a:lnTo>
                    <a:pt x="57" y="191"/>
                  </a:lnTo>
                  <a:lnTo>
                    <a:pt x="44" y="201"/>
                  </a:lnTo>
                  <a:lnTo>
                    <a:pt x="33" y="210"/>
                  </a:lnTo>
                  <a:lnTo>
                    <a:pt x="20" y="219"/>
                  </a:lnTo>
                  <a:lnTo>
                    <a:pt x="17" y="175"/>
                  </a:lnTo>
                  <a:lnTo>
                    <a:pt x="13" y="131"/>
                  </a:lnTo>
                  <a:lnTo>
                    <a:pt x="7" y="88"/>
                  </a:lnTo>
                  <a:lnTo>
                    <a:pt x="0" y="43"/>
                  </a:lnTo>
                  <a:lnTo>
                    <a:pt x="226" y="0"/>
                  </a:lnTo>
                  <a:lnTo>
                    <a:pt x="229" y="28"/>
                  </a:lnTo>
                  <a:lnTo>
                    <a:pt x="231" y="55"/>
                  </a:lnTo>
                  <a:lnTo>
                    <a:pt x="231" y="83"/>
                  </a:lnTo>
                  <a:lnTo>
                    <a:pt x="231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2766" y="2146"/>
              <a:ext cx="116" cy="173"/>
            </a:xfrm>
            <a:custGeom>
              <a:avLst/>
              <a:gdLst>
                <a:gd name="T0" fmla="*/ 51 w 232"/>
                <a:gd name="T1" fmla="*/ 345 h 345"/>
                <a:gd name="T2" fmla="*/ 58 w 232"/>
                <a:gd name="T3" fmla="*/ 343 h 345"/>
                <a:gd name="T4" fmla="*/ 64 w 232"/>
                <a:gd name="T5" fmla="*/ 342 h 345"/>
                <a:gd name="T6" fmla="*/ 71 w 232"/>
                <a:gd name="T7" fmla="*/ 339 h 345"/>
                <a:gd name="T8" fmla="*/ 78 w 232"/>
                <a:gd name="T9" fmla="*/ 337 h 345"/>
                <a:gd name="T10" fmla="*/ 85 w 232"/>
                <a:gd name="T11" fmla="*/ 335 h 345"/>
                <a:gd name="T12" fmla="*/ 92 w 232"/>
                <a:gd name="T13" fmla="*/ 333 h 345"/>
                <a:gd name="T14" fmla="*/ 98 w 232"/>
                <a:gd name="T15" fmla="*/ 330 h 345"/>
                <a:gd name="T16" fmla="*/ 105 w 232"/>
                <a:gd name="T17" fmla="*/ 328 h 345"/>
                <a:gd name="T18" fmla="*/ 128 w 232"/>
                <a:gd name="T19" fmla="*/ 305 h 345"/>
                <a:gd name="T20" fmla="*/ 149 w 232"/>
                <a:gd name="T21" fmla="*/ 275 h 345"/>
                <a:gd name="T22" fmla="*/ 168 w 232"/>
                <a:gd name="T23" fmla="*/ 240 h 345"/>
                <a:gd name="T24" fmla="*/ 186 w 232"/>
                <a:gd name="T25" fmla="*/ 201 h 345"/>
                <a:gd name="T26" fmla="*/ 202 w 232"/>
                <a:gd name="T27" fmla="*/ 158 h 345"/>
                <a:gd name="T28" fmla="*/ 214 w 232"/>
                <a:gd name="T29" fmla="*/ 109 h 345"/>
                <a:gd name="T30" fmla="*/ 225 w 232"/>
                <a:gd name="T31" fmla="*/ 56 h 345"/>
                <a:gd name="T32" fmla="*/ 232 w 232"/>
                <a:gd name="T33" fmla="*/ 0 h 345"/>
                <a:gd name="T34" fmla="*/ 220 w 232"/>
                <a:gd name="T35" fmla="*/ 7 h 345"/>
                <a:gd name="T36" fmla="*/ 207 w 232"/>
                <a:gd name="T37" fmla="*/ 12 h 345"/>
                <a:gd name="T38" fmla="*/ 195 w 232"/>
                <a:gd name="T39" fmla="*/ 19 h 345"/>
                <a:gd name="T40" fmla="*/ 182 w 232"/>
                <a:gd name="T41" fmla="*/ 25 h 345"/>
                <a:gd name="T42" fmla="*/ 168 w 232"/>
                <a:gd name="T43" fmla="*/ 31 h 345"/>
                <a:gd name="T44" fmla="*/ 156 w 232"/>
                <a:gd name="T45" fmla="*/ 37 h 345"/>
                <a:gd name="T46" fmla="*/ 142 w 232"/>
                <a:gd name="T47" fmla="*/ 42 h 345"/>
                <a:gd name="T48" fmla="*/ 127 w 232"/>
                <a:gd name="T49" fmla="*/ 47 h 345"/>
                <a:gd name="T50" fmla="*/ 113 w 232"/>
                <a:gd name="T51" fmla="*/ 53 h 345"/>
                <a:gd name="T52" fmla="*/ 98 w 232"/>
                <a:gd name="T53" fmla="*/ 57 h 345"/>
                <a:gd name="T54" fmla="*/ 82 w 232"/>
                <a:gd name="T55" fmla="*/ 61 h 345"/>
                <a:gd name="T56" fmla="*/ 67 w 232"/>
                <a:gd name="T57" fmla="*/ 65 h 345"/>
                <a:gd name="T58" fmla="*/ 51 w 232"/>
                <a:gd name="T59" fmla="*/ 69 h 345"/>
                <a:gd name="T60" fmla="*/ 35 w 232"/>
                <a:gd name="T61" fmla="*/ 72 h 345"/>
                <a:gd name="T62" fmla="*/ 17 w 232"/>
                <a:gd name="T63" fmla="*/ 75 h 345"/>
                <a:gd name="T64" fmla="*/ 0 w 232"/>
                <a:gd name="T65" fmla="*/ 77 h 345"/>
                <a:gd name="T66" fmla="*/ 51 w 232"/>
                <a:gd name="T67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" h="345">
                  <a:moveTo>
                    <a:pt x="51" y="345"/>
                  </a:moveTo>
                  <a:lnTo>
                    <a:pt x="58" y="343"/>
                  </a:lnTo>
                  <a:lnTo>
                    <a:pt x="64" y="342"/>
                  </a:lnTo>
                  <a:lnTo>
                    <a:pt x="71" y="339"/>
                  </a:lnTo>
                  <a:lnTo>
                    <a:pt x="78" y="337"/>
                  </a:lnTo>
                  <a:lnTo>
                    <a:pt x="85" y="335"/>
                  </a:lnTo>
                  <a:lnTo>
                    <a:pt x="92" y="333"/>
                  </a:lnTo>
                  <a:lnTo>
                    <a:pt x="98" y="330"/>
                  </a:lnTo>
                  <a:lnTo>
                    <a:pt x="105" y="328"/>
                  </a:lnTo>
                  <a:lnTo>
                    <a:pt x="128" y="305"/>
                  </a:lnTo>
                  <a:lnTo>
                    <a:pt x="149" y="275"/>
                  </a:lnTo>
                  <a:lnTo>
                    <a:pt x="168" y="240"/>
                  </a:lnTo>
                  <a:lnTo>
                    <a:pt x="186" y="201"/>
                  </a:lnTo>
                  <a:lnTo>
                    <a:pt x="202" y="158"/>
                  </a:lnTo>
                  <a:lnTo>
                    <a:pt x="214" y="109"/>
                  </a:lnTo>
                  <a:lnTo>
                    <a:pt x="225" y="56"/>
                  </a:lnTo>
                  <a:lnTo>
                    <a:pt x="232" y="0"/>
                  </a:lnTo>
                  <a:lnTo>
                    <a:pt x="220" y="7"/>
                  </a:lnTo>
                  <a:lnTo>
                    <a:pt x="207" y="12"/>
                  </a:lnTo>
                  <a:lnTo>
                    <a:pt x="195" y="19"/>
                  </a:lnTo>
                  <a:lnTo>
                    <a:pt x="182" y="25"/>
                  </a:lnTo>
                  <a:lnTo>
                    <a:pt x="168" y="31"/>
                  </a:lnTo>
                  <a:lnTo>
                    <a:pt x="156" y="37"/>
                  </a:lnTo>
                  <a:lnTo>
                    <a:pt x="142" y="42"/>
                  </a:lnTo>
                  <a:lnTo>
                    <a:pt x="127" y="47"/>
                  </a:lnTo>
                  <a:lnTo>
                    <a:pt x="113" y="53"/>
                  </a:lnTo>
                  <a:lnTo>
                    <a:pt x="98" y="57"/>
                  </a:lnTo>
                  <a:lnTo>
                    <a:pt x="82" y="61"/>
                  </a:lnTo>
                  <a:lnTo>
                    <a:pt x="67" y="65"/>
                  </a:lnTo>
                  <a:lnTo>
                    <a:pt x="51" y="69"/>
                  </a:lnTo>
                  <a:lnTo>
                    <a:pt x="35" y="72"/>
                  </a:lnTo>
                  <a:lnTo>
                    <a:pt x="17" y="75"/>
                  </a:lnTo>
                  <a:lnTo>
                    <a:pt x="0" y="77"/>
                  </a:lnTo>
                  <a:lnTo>
                    <a:pt x="51" y="34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2732" y="1974"/>
              <a:ext cx="153" cy="167"/>
            </a:xfrm>
            <a:custGeom>
              <a:avLst/>
              <a:gdLst>
                <a:gd name="T0" fmla="*/ 0 w 306"/>
                <a:gd name="T1" fmla="*/ 54 h 333"/>
                <a:gd name="T2" fmla="*/ 53 w 306"/>
                <a:gd name="T3" fmla="*/ 333 h 333"/>
                <a:gd name="T4" fmla="*/ 72 w 306"/>
                <a:gd name="T5" fmla="*/ 330 h 333"/>
                <a:gd name="T6" fmla="*/ 91 w 306"/>
                <a:gd name="T7" fmla="*/ 328 h 333"/>
                <a:gd name="T8" fmla="*/ 109 w 306"/>
                <a:gd name="T9" fmla="*/ 323 h 333"/>
                <a:gd name="T10" fmla="*/ 128 w 306"/>
                <a:gd name="T11" fmla="*/ 318 h 333"/>
                <a:gd name="T12" fmla="*/ 145 w 306"/>
                <a:gd name="T13" fmla="*/ 314 h 333"/>
                <a:gd name="T14" fmla="*/ 161 w 306"/>
                <a:gd name="T15" fmla="*/ 308 h 333"/>
                <a:gd name="T16" fmla="*/ 177 w 306"/>
                <a:gd name="T17" fmla="*/ 302 h 333"/>
                <a:gd name="T18" fmla="*/ 193 w 306"/>
                <a:gd name="T19" fmla="*/ 297 h 333"/>
                <a:gd name="T20" fmla="*/ 208 w 306"/>
                <a:gd name="T21" fmla="*/ 290 h 333"/>
                <a:gd name="T22" fmla="*/ 223 w 306"/>
                <a:gd name="T23" fmla="*/ 283 h 333"/>
                <a:gd name="T24" fmla="*/ 238 w 306"/>
                <a:gd name="T25" fmla="*/ 276 h 333"/>
                <a:gd name="T26" fmla="*/ 252 w 306"/>
                <a:gd name="T27" fmla="*/ 268 h 333"/>
                <a:gd name="T28" fmla="*/ 266 w 306"/>
                <a:gd name="T29" fmla="*/ 260 h 333"/>
                <a:gd name="T30" fmla="*/ 280 w 306"/>
                <a:gd name="T31" fmla="*/ 252 h 333"/>
                <a:gd name="T32" fmla="*/ 294 w 306"/>
                <a:gd name="T33" fmla="*/ 244 h 333"/>
                <a:gd name="T34" fmla="*/ 306 w 306"/>
                <a:gd name="T35" fmla="*/ 236 h 333"/>
                <a:gd name="T36" fmla="*/ 305 w 306"/>
                <a:gd name="T37" fmla="*/ 179 h 333"/>
                <a:gd name="T38" fmla="*/ 302 w 306"/>
                <a:gd name="T39" fmla="*/ 122 h 333"/>
                <a:gd name="T40" fmla="*/ 296 w 306"/>
                <a:gd name="T41" fmla="*/ 62 h 333"/>
                <a:gd name="T42" fmla="*/ 287 w 306"/>
                <a:gd name="T43" fmla="*/ 0 h 333"/>
                <a:gd name="T44" fmla="*/ 0 w 306"/>
                <a:gd name="T45" fmla="*/ 5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6" h="333">
                  <a:moveTo>
                    <a:pt x="0" y="54"/>
                  </a:moveTo>
                  <a:lnTo>
                    <a:pt x="53" y="333"/>
                  </a:lnTo>
                  <a:lnTo>
                    <a:pt x="72" y="330"/>
                  </a:lnTo>
                  <a:lnTo>
                    <a:pt x="91" y="328"/>
                  </a:lnTo>
                  <a:lnTo>
                    <a:pt x="109" y="323"/>
                  </a:lnTo>
                  <a:lnTo>
                    <a:pt x="128" y="318"/>
                  </a:lnTo>
                  <a:lnTo>
                    <a:pt x="145" y="314"/>
                  </a:lnTo>
                  <a:lnTo>
                    <a:pt x="161" y="308"/>
                  </a:lnTo>
                  <a:lnTo>
                    <a:pt x="177" y="302"/>
                  </a:lnTo>
                  <a:lnTo>
                    <a:pt x="193" y="297"/>
                  </a:lnTo>
                  <a:lnTo>
                    <a:pt x="208" y="290"/>
                  </a:lnTo>
                  <a:lnTo>
                    <a:pt x="223" y="283"/>
                  </a:lnTo>
                  <a:lnTo>
                    <a:pt x="238" y="276"/>
                  </a:lnTo>
                  <a:lnTo>
                    <a:pt x="252" y="268"/>
                  </a:lnTo>
                  <a:lnTo>
                    <a:pt x="266" y="260"/>
                  </a:lnTo>
                  <a:lnTo>
                    <a:pt x="280" y="252"/>
                  </a:lnTo>
                  <a:lnTo>
                    <a:pt x="294" y="244"/>
                  </a:lnTo>
                  <a:lnTo>
                    <a:pt x="306" y="236"/>
                  </a:lnTo>
                  <a:lnTo>
                    <a:pt x="305" y="179"/>
                  </a:lnTo>
                  <a:lnTo>
                    <a:pt x="302" y="122"/>
                  </a:lnTo>
                  <a:lnTo>
                    <a:pt x="296" y="62"/>
                  </a:lnTo>
                  <a:lnTo>
                    <a:pt x="287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2582" y="2157"/>
              <a:ext cx="154" cy="173"/>
            </a:xfrm>
            <a:custGeom>
              <a:avLst/>
              <a:gdLst>
                <a:gd name="T0" fmla="*/ 151 w 309"/>
                <a:gd name="T1" fmla="*/ 53 h 344"/>
                <a:gd name="T2" fmla="*/ 129 w 309"/>
                <a:gd name="T3" fmla="*/ 49 h 344"/>
                <a:gd name="T4" fmla="*/ 108 w 309"/>
                <a:gd name="T5" fmla="*/ 46 h 344"/>
                <a:gd name="T6" fmla="*/ 89 w 309"/>
                <a:gd name="T7" fmla="*/ 40 h 344"/>
                <a:gd name="T8" fmla="*/ 69 w 309"/>
                <a:gd name="T9" fmla="*/ 33 h 344"/>
                <a:gd name="T10" fmla="*/ 51 w 309"/>
                <a:gd name="T11" fmla="*/ 26 h 344"/>
                <a:gd name="T12" fmla="*/ 33 w 309"/>
                <a:gd name="T13" fmla="*/ 18 h 344"/>
                <a:gd name="T14" fmla="*/ 16 w 309"/>
                <a:gd name="T15" fmla="*/ 9 h 344"/>
                <a:gd name="T16" fmla="*/ 0 w 309"/>
                <a:gd name="T17" fmla="*/ 0 h 344"/>
                <a:gd name="T18" fmla="*/ 12 w 309"/>
                <a:gd name="T19" fmla="*/ 26 h 344"/>
                <a:gd name="T20" fmla="*/ 23 w 309"/>
                <a:gd name="T21" fmla="*/ 52 h 344"/>
                <a:gd name="T22" fmla="*/ 36 w 309"/>
                <a:gd name="T23" fmla="*/ 77 h 344"/>
                <a:gd name="T24" fmla="*/ 48 w 309"/>
                <a:gd name="T25" fmla="*/ 101 h 344"/>
                <a:gd name="T26" fmla="*/ 61 w 309"/>
                <a:gd name="T27" fmla="*/ 124 h 344"/>
                <a:gd name="T28" fmla="*/ 75 w 309"/>
                <a:gd name="T29" fmla="*/ 147 h 344"/>
                <a:gd name="T30" fmla="*/ 89 w 309"/>
                <a:gd name="T31" fmla="*/ 169 h 344"/>
                <a:gd name="T32" fmla="*/ 103 w 309"/>
                <a:gd name="T33" fmla="*/ 190 h 344"/>
                <a:gd name="T34" fmla="*/ 116 w 309"/>
                <a:gd name="T35" fmla="*/ 209 h 344"/>
                <a:gd name="T36" fmla="*/ 131 w 309"/>
                <a:gd name="T37" fmla="*/ 228 h 344"/>
                <a:gd name="T38" fmla="*/ 145 w 309"/>
                <a:gd name="T39" fmla="*/ 246 h 344"/>
                <a:gd name="T40" fmla="*/ 160 w 309"/>
                <a:gd name="T41" fmla="*/ 262 h 344"/>
                <a:gd name="T42" fmla="*/ 176 w 309"/>
                <a:gd name="T43" fmla="*/ 277 h 344"/>
                <a:gd name="T44" fmla="*/ 191 w 309"/>
                <a:gd name="T45" fmla="*/ 292 h 344"/>
                <a:gd name="T46" fmla="*/ 206 w 309"/>
                <a:gd name="T47" fmla="*/ 305 h 344"/>
                <a:gd name="T48" fmla="*/ 223 w 309"/>
                <a:gd name="T49" fmla="*/ 316 h 344"/>
                <a:gd name="T50" fmla="*/ 234 w 309"/>
                <a:gd name="T51" fmla="*/ 323 h 344"/>
                <a:gd name="T52" fmla="*/ 244 w 309"/>
                <a:gd name="T53" fmla="*/ 329 h 344"/>
                <a:gd name="T54" fmla="*/ 256 w 309"/>
                <a:gd name="T55" fmla="*/ 335 h 344"/>
                <a:gd name="T56" fmla="*/ 266 w 309"/>
                <a:gd name="T57" fmla="*/ 338 h 344"/>
                <a:gd name="T58" fmla="*/ 277 w 309"/>
                <a:gd name="T59" fmla="*/ 342 h 344"/>
                <a:gd name="T60" fmla="*/ 287 w 309"/>
                <a:gd name="T61" fmla="*/ 343 h 344"/>
                <a:gd name="T62" fmla="*/ 299 w 309"/>
                <a:gd name="T63" fmla="*/ 344 h 344"/>
                <a:gd name="T64" fmla="*/ 309 w 309"/>
                <a:gd name="T65" fmla="*/ 343 h 344"/>
                <a:gd name="T66" fmla="*/ 256 w 309"/>
                <a:gd name="T67" fmla="*/ 60 h 344"/>
                <a:gd name="T68" fmla="*/ 243 w 309"/>
                <a:gd name="T69" fmla="*/ 60 h 344"/>
                <a:gd name="T70" fmla="*/ 231 w 309"/>
                <a:gd name="T71" fmla="*/ 60 h 344"/>
                <a:gd name="T72" fmla="*/ 218 w 309"/>
                <a:gd name="T73" fmla="*/ 59 h 344"/>
                <a:gd name="T74" fmla="*/ 205 w 309"/>
                <a:gd name="T75" fmla="*/ 57 h 344"/>
                <a:gd name="T76" fmla="*/ 191 w 309"/>
                <a:gd name="T77" fmla="*/ 57 h 344"/>
                <a:gd name="T78" fmla="*/ 179 w 309"/>
                <a:gd name="T79" fmla="*/ 56 h 344"/>
                <a:gd name="T80" fmla="*/ 165 w 309"/>
                <a:gd name="T81" fmla="*/ 54 h 344"/>
                <a:gd name="T82" fmla="*/ 151 w 309"/>
                <a:gd name="T83" fmla="*/ 53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9" h="344">
                  <a:moveTo>
                    <a:pt x="151" y="53"/>
                  </a:moveTo>
                  <a:lnTo>
                    <a:pt x="129" y="49"/>
                  </a:lnTo>
                  <a:lnTo>
                    <a:pt x="108" y="46"/>
                  </a:lnTo>
                  <a:lnTo>
                    <a:pt x="89" y="40"/>
                  </a:lnTo>
                  <a:lnTo>
                    <a:pt x="69" y="33"/>
                  </a:lnTo>
                  <a:lnTo>
                    <a:pt x="51" y="26"/>
                  </a:lnTo>
                  <a:lnTo>
                    <a:pt x="33" y="18"/>
                  </a:lnTo>
                  <a:lnTo>
                    <a:pt x="16" y="9"/>
                  </a:lnTo>
                  <a:lnTo>
                    <a:pt x="0" y="0"/>
                  </a:lnTo>
                  <a:lnTo>
                    <a:pt x="12" y="26"/>
                  </a:lnTo>
                  <a:lnTo>
                    <a:pt x="23" y="52"/>
                  </a:lnTo>
                  <a:lnTo>
                    <a:pt x="36" y="77"/>
                  </a:lnTo>
                  <a:lnTo>
                    <a:pt x="48" y="101"/>
                  </a:lnTo>
                  <a:lnTo>
                    <a:pt x="61" y="124"/>
                  </a:lnTo>
                  <a:lnTo>
                    <a:pt x="75" y="147"/>
                  </a:lnTo>
                  <a:lnTo>
                    <a:pt x="89" y="169"/>
                  </a:lnTo>
                  <a:lnTo>
                    <a:pt x="103" y="190"/>
                  </a:lnTo>
                  <a:lnTo>
                    <a:pt x="116" y="209"/>
                  </a:lnTo>
                  <a:lnTo>
                    <a:pt x="131" y="228"/>
                  </a:lnTo>
                  <a:lnTo>
                    <a:pt x="145" y="246"/>
                  </a:lnTo>
                  <a:lnTo>
                    <a:pt x="160" y="262"/>
                  </a:lnTo>
                  <a:lnTo>
                    <a:pt x="176" y="277"/>
                  </a:lnTo>
                  <a:lnTo>
                    <a:pt x="191" y="292"/>
                  </a:lnTo>
                  <a:lnTo>
                    <a:pt x="206" y="305"/>
                  </a:lnTo>
                  <a:lnTo>
                    <a:pt x="223" y="316"/>
                  </a:lnTo>
                  <a:lnTo>
                    <a:pt x="234" y="323"/>
                  </a:lnTo>
                  <a:lnTo>
                    <a:pt x="244" y="329"/>
                  </a:lnTo>
                  <a:lnTo>
                    <a:pt x="256" y="335"/>
                  </a:lnTo>
                  <a:lnTo>
                    <a:pt x="266" y="338"/>
                  </a:lnTo>
                  <a:lnTo>
                    <a:pt x="277" y="342"/>
                  </a:lnTo>
                  <a:lnTo>
                    <a:pt x="287" y="343"/>
                  </a:lnTo>
                  <a:lnTo>
                    <a:pt x="299" y="344"/>
                  </a:lnTo>
                  <a:lnTo>
                    <a:pt x="309" y="343"/>
                  </a:lnTo>
                  <a:lnTo>
                    <a:pt x="256" y="60"/>
                  </a:lnTo>
                  <a:lnTo>
                    <a:pt x="243" y="60"/>
                  </a:lnTo>
                  <a:lnTo>
                    <a:pt x="231" y="60"/>
                  </a:lnTo>
                  <a:lnTo>
                    <a:pt x="218" y="59"/>
                  </a:lnTo>
                  <a:lnTo>
                    <a:pt x="205" y="57"/>
                  </a:lnTo>
                  <a:lnTo>
                    <a:pt x="191" y="57"/>
                  </a:lnTo>
                  <a:lnTo>
                    <a:pt x="179" y="56"/>
                  </a:lnTo>
                  <a:lnTo>
                    <a:pt x="165" y="54"/>
                  </a:lnTo>
                  <a:lnTo>
                    <a:pt x="151" y="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2546" y="2011"/>
              <a:ext cx="155" cy="131"/>
            </a:xfrm>
            <a:custGeom>
              <a:avLst/>
              <a:gdLst>
                <a:gd name="T0" fmla="*/ 262 w 312"/>
                <a:gd name="T1" fmla="*/ 0 h 263"/>
                <a:gd name="T2" fmla="*/ 82 w 312"/>
                <a:gd name="T3" fmla="*/ 35 h 263"/>
                <a:gd name="T4" fmla="*/ 0 w 312"/>
                <a:gd name="T5" fmla="*/ 50 h 263"/>
                <a:gd name="T6" fmla="*/ 0 w 312"/>
                <a:gd name="T7" fmla="*/ 50 h 263"/>
                <a:gd name="T8" fmla="*/ 0 w 312"/>
                <a:gd name="T9" fmla="*/ 50 h 263"/>
                <a:gd name="T10" fmla="*/ 0 w 312"/>
                <a:gd name="T11" fmla="*/ 51 h 263"/>
                <a:gd name="T12" fmla="*/ 0 w 312"/>
                <a:gd name="T13" fmla="*/ 51 h 263"/>
                <a:gd name="T14" fmla="*/ 6 w 312"/>
                <a:gd name="T15" fmla="*/ 65 h 263"/>
                <a:gd name="T16" fmla="*/ 12 w 312"/>
                <a:gd name="T17" fmla="*/ 79 h 263"/>
                <a:gd name="T18" fmla="*/ 18 w 312"/>
                <a:gd name="T19" fmla="*/ 91 h 263"/>
                <a:gd name="T20" fmla="*/ 25 w 312"/>
                <a:gd name="T21" fmla="*/ 105 h 263"/>
                <a:gd name="T22" fmla="*/ 32 w 312"/>
                <a:gd name="T23" fmla="*/ 118 h 263"/>
                <a:gd name="T24" fmla="*/ 40 w 312"/>
                <a:gd name="T25" fmla="*/ 130 h 263"/>
                <a:gd name="T26" fmla="*/ 48 w 312"/>
                <a:gd name="T27" fmla="*/ 143 h 263"/>
                <a:gd name="T28" fmla="*/ 57 w 312"/>
                <a:gd name="T29" fmla="*/ 155 h 263"/>
                <a:gd name="T30" fmla="*/ 73 w 312"/>
                <a:gd name="T31" fmla="*/ 174 h 263"/>
                <a:gd name="T32" fmla="*/ 90 w 312"/>
                <a:gd name="T33" fmla="*/ 192 h 263"/>
                <a:gd name="T34" fmla="*/ 110 w 312"/>
                <a:gd name="T35" fmla="*/ 208 h 263"/>
                <a:gd name="T36" fmla="*/ 131 w 312"/>
                <a:gd name="T37" fmla="*/ 221 h 263"/>
                <a:gd name="T38" fmla="*/ 154 w 312"/>
                <a:gd name="T39" fmla="*/ 234 h 263"/>
                <a:gd name="T40" fmla="*/ 179 w 312"/>
                <a:gd name="T41" fmla="*/ 244 h 263"/>
                <a:gd name="T42" fmla="*/ 207 w 312"/>
                <a:gd name="T43" fmla="*/ 251 h 263"/>
                <a:gd name="T44" fmla="*/ 236 w 312"/>
                <a:gd name="T45" fmla="*/ 257 h 263"/>
                <a:gd name="T46" fmla="*/ 246 w 312"/>
                <a:gd name="T47" fmla="*/ 258 h 263"/>
                <a:gd name="T48" fmla="*/ 255 w 312"/>
                <a:gd name="T49" fmla="*/ 259 h 263"/>
                <a:gd name="T50" fmla="*/ 264 w 312"/>
                <a:gd name="T51" fmla="*/ 261 h 263"/>
                <a:gd name="T52" fmla="*/ 275 w 312"/>
                <a:gd name="T53" fmla="*/ 261 h 263"/>
                <a:gd name="T54" fmla="*/ 284 w 312"/>
                <a:gd name="T55" fmla="*/ 262 h 263"/>
                <a:gd name="T56" fmla="*/ 293 w 312"/>
                <a:gd name="T57" fmla="*/ 262 h 263"/>
                <a:gd name="T58" fmla="*/ 302 w 312"/>
                <a:gd name="T59" fmla="*/ 263 h 263"/>
                <a:gd name="T60" fmla="*/ 312 w 312"/>
                <a:gd name="T61" fmla="*/ 263 h 263"/>
                <a:gd name="T62" fmla="*/ 262 w 312"/>
                <a:gd name="T6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12" h="263">
                  <a:moveTo>
                    <a:pt x="262" y="0"/>
                  </a:moveTo>
                  <a:lnTo>
                    <a:pt x="82" y="35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6" y="65"/>
                  </a:lnTo>
                  <a:lnTo>
                    <a:pt x="12" y="79"/>
                  </a:lnTo>
                  <a:lnTo>
                    <a:pt x="18" y="91"/>
                  </a:lnTo>
                  <a:lnTo>
                    <a:pt x="25" y="105"/>
                  </a:lnTo>
                  <a:lnTo>
                    <a:pt x="32" y="118"/>
                  </a:lnTo>
                  <a:lnTo>
                    <a:pt x="40" y="130"/>
                  </a:lnTo>
                  <a:lnTo>
                    <a:pt x="48" y="143"/>
                  </a:lnTo>
                  <a:lnTo>
                    <a:pt x="57" y="155"/>
                  </a:lnTo>
                  <a:lnTo>
                    <a:pt x="73" y="174"/>
                  </a:lnTo>
                  <a:lnTo>
                    <a:pt x="90" y="192"/>
                  </a:lnTo>
                  <a:lnTo>
                    <a:pt x="110" y="208"/>
                  </a:lnTo>
                  <a:lnTo>
                    <a:pt x="131" y="221"/>
                  </a:lnTo>
                  <a:lnTo>
                    <a:pt x="154" y="234"/>
                  </a:lnTo>
                  <a:lnTo>
                    <a:pt x="179" y="244"/>
                  </a:lnTo>
                  <a:lnTo>
                    <a:pt x="207" y="251"/>
                  </a:lnTo>
                  <a:lnTo>
                    <a:pt x="236" y="257"/>
                  </a:lnTo>
                  <a:lnTo>
                    <a:pt x="246" y="258"/>
                  </a:lnTo>
                  <a:lnTo>
                    <a:pt x="255" y="259"/>
                  </a:lnTo>
                  <a:lnTo>
                    <a:pt x="264" y="261"/>
                  </a:lnTo>
                  <a:lnTo>
                    <a:pt x="275" y="261"/>
                  </a:lnTo>
                  <a:lnTo>
                    <a:pt x="284" y="262"/>
                  </a:lnTo>
                  <a:lnTo>
                    <a:pt x="293" y="262"/>
                  </a:lnTo>
                  <a:lnTo>
                    <a:pt x="302" y="263"/>
                  </a:lnTo>
                  <a:lnTo>
                    <a:pt x="312" y="263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2931" y="1942"/>
              <a:ext cx="115" cy="109"/>
            </a:xfrm>
            <a:custGeom>
              <a:avLst/>
              <a:gdLst>
                <a:gd name="T0" fmla="*/ 0 w 231"/>
                <a:gd name="T1" fmla="*/ 43 h 219"/>
                <a:gd name="T2" fmla="*/ 7 w 231"/>
                <a:gd name="T3" fmla="*/ 88 h 219"/>
                <a:gd name="T4" fmla="*/ 13 w 231"/>
                <a:gd name="T5" fmla="*/ 131 h 219"/>
                <a:gd name="T6" fmla="*/ 17 w 231"/>
                <a:gd name="T7" fmla="*/ 175 h 219"/>
                <a:gd name="T8" fmla="*/ 20 w 231"/>
                <a:gd name="T9" fmla="*/ 219 h 219"/>
                <a:gd name="T10" fmla="*/ 33 w 231"/>
                <a:gd name="T11" fmla="*/ 210 h 219"/>
                <a:gd name="T12" fmla="*/ 44 w 231"/>
                <a:gd name="T13" fmla="*/ 201 h 219"/>
                <a:gd name="T14" fmla="*/ 57 w 231"/>
                <a:gd name="T15" fmla="*/ 191 h 219"/>
                <a:gd name="T16" fmla="*/ 70 w 231"/>
                <a:gd name="T17" fmla="*/ 183 h 219"/>
                <a:gd name="T18" fmla="*/ 82 w 231"/>
                <a:gd name="T19" fmla="*/ 175 h 219"/>
                <a:gd name="T20" fmla="*/ 94 w 231"/>
                <a:gd name="T21" fmla="*/ 167 h 219"/>
                <a:gd name="T22" fmla="*/ 106 w 231"/>
                <a:gd name="T23" fmla="*/ 159 h 219"/>
                <a:gd name="T24" fmla="*/ 120 w 231"/>
                <a:gd name="T25" fmla="*/ 152 h 219"/>
                <a:gd name="T26" fmla="*/ 133 w 231"/>
                <a:gd name="T27" fmla="*/ 145 h 219"/>
                <a:gd name="T28" fmla="*/ 146 w 231"/>
                <a:gd name="T29" fmla="*/ 138 h 219"/>
                <a:gd name="T30" fmla="*/ 160 w 231"/>
                <a:gd name="T31" fmla="*/ 133 h 219"/>
                <a:gd name="T32" fmla="*/ 173 w 231"/>
                <a:gd name="T33" fmla="*/ 127 h 219"/>
                <a:gd name="T34" fmla="*/ 187 w 231"/>
                <a:gd name="T35" fmla="*/ 122 h 219"/>
                <a:gd name="T36" fmla="*/ 201 w 231"/>
                <a:gd name="T37" fmla="*/ 118 h 219"/>
                <a:gd name="T38" fmla="*/ 216 w 231"/>
                <a:gd name="T39" fmla="*/ 114 h 219"/>
                <a:gd name="T40" fmla="*/ 231 w 231"/>
                <a:gd name="T41" fmla="*/ 111 h 219"/>
                <a:gd name="T42" fmla="*/ 231 w 231"/>
                <a:gd name="T43" fmla="*/ 83 h 219"/>
                <a:gd name="T44" fmla="*/ 231 w 231"/>
                <a:gd name="T45" fmla="*/ 55 h 219"/>
                <a:gd name="T46" fmla="*/ 229 w 231"/>
                <a:gd name="T47" fmla="*/ 28 h 219"/>
                <a:gd name="T48" fmla="*/ 226 w 231"/>
                <a:gd name="T49" fmla="*/ 0 h 219"/>
                <a:gd name="T50" fmla="*/ 0 w 231"/>
                <a:gd name="T51" fmla="*/ 4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1" h="219">
                  <a:moveTo>
                    <a:pt x="0" y="43"/>
                  </a:moveTo>
                  <a:lnTo>
                    <a:pt x="7" y="88"/>
                  </a:lnTo>
                  <a:lnTo>
                    <a:pt x="13" y="131"/>
                  </a:lnTo>
                  <a:lnTo>
                    <a:pt x="17" y="175"/>
                  </a:lnTo>
                  <a:lnTo>
                    <a:pt x="20" y="219"/>
                  </a:lnTo>
                  <a:lnTo>
                    <a:pt x="33" y="210"/>
                  </a:lnTo>
                  <a:lnTo>
                    <a:pt x="44" y="201"/>
                  </a:lnTo>
                  <a:lnTo>
                    <a:pt x="57" y="191"/>
                  </a:lnTo>
                  <a:lnTo>
                    <a:pt x="70" y="183"/>
                  </a:lnTo>
                  <a:lnTo>
                    <a:pt x="82" y="175"/>
                  </a:lnTo>
                  <a:lnTo>
                    <a:pt x="94" y="167"/>
                  </a:lnTo>
                  <a:lnTo>
                    <a:pt x="106" y="159"/>
                  </a:lnTo>
                  <a:lnTo>
                    <a:pt x="120" y="152"/>
                  </a:lnTo>
                  <a:lnTo>
                    <a:pt x="133" y="145"/>
                  </a:lnTo>
                  <a:lnTo>
                    <a:pt x="146" y="138"/>
                  </a:lnTo>
                  <a:lnTo>
                    <a:pt x="160" y="133"/>
                  </a:lnTo>
                  <a:lnTo>
                    <a:pt x="173" y="127"/>
                  </a:lnTo>
                  <a:lnTo>
                    <a:pt x="187" y="122"/>
                  </a:lnTo>
                  <a:lnTo>
                    <a:pt x="201" y="118"/>
                  </a:lnTo>
                  <a:lnTo>
                    <a:pt x="216" y="114"/>
                  </a:lnTo>
                  <a:lnTo>
                    <a:pt x="231" y="111"/>
                  </a:lnTo>
                  <a:lnTo>
                    <a:pt x="231" y="83"/>
                  </a:lnTo>
                  <a:lnTo>
                    <a:pt x="231" y="55"/>
                  </a:lnTo>
                  <a:lnTo>
                    <a:pt x="229" y="28"/>
                  </a:lnTo>
                  <a:lnTo>
                    <a:pt x="226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2917" y="2045"/>
              <a:ext cx="124" cy="210"/>
            </a:xfrm>
            <a:custGeom>
              <a:avLst/>
              <a:gdLst>
                <a:gd name="T0" fmla="*/ 48 w 249"/>
                <a:gd name="T1" fmla="*/ 125 h 421"/>
                <a:gd name="T2" fmla="*/ 47 w 249"/>
                <a:gd name="T3" fmla="*/ 166 h 421"/>
                <a:gd name="T4" fmla="*/ 44 w 249"/>
                <a:gd name="T5" fmla="*/ 205 h 421"/>
                <a:gd name="T6" fmla="*/ 40 w 249"/>
                <a:gd name="T7" fmla="*/ 244 h 421"/>
                <a:gd name="T8" fmla="*/ 34 w 249"/>
                <a:gd name="T9" fmla="*/ 282 h 421"/>
                <a:gd name="T10" fmla="*/ 27 w 249"/>
                <a:gd name="T11" fmla="*/ 318 h 421"/>
                <a:gd name="T12" fmla="*/ 19 w 249"/>
                <a:gd name="T13" fmla="*/ 354 h 421"/>
                <a:gd name="T14" fmla="*/ 10 w 249"/>
                <a:gd name="T15" fmla="*/ 388 h 421"/>
                <a:gd name="T16" fmla="*/ 0 w 249"/>
                <a:gd name="T17" fmla="*/ 421 h 421"/>
                <a:gd name="T18" fmla="*/ 24 w 249"/>
                <a:gd name="T19" fmla="*/ 400 h 421"/>
                <a:gd name="T20" fmla="*/ 47 w 249"/>
                <a:gd name="T21" fmla="*/ 379 h 421"/>
                <a:gd name="T22" fmla="*/ 69 w 249"/>
                <a:gd name="T23" fmla="*/ 357 h 421"/>
                <a:gd name="T24" fmla="*/ 90 w 249"/>
                <a:gd name="T25" fmla="*/ 334 h 421"/>
                <a:gd name="T26" fmla="*/ 109 w 249"/>
                <a:gd name="T27" fmla="*/ 310 h 421"/>
                <a:gd name="T28" fmla="*/ 129 w 249"/>
                <a:gd name="T29" fmla="*/ 286 h 421"/>
                <a:gd name="T30" fmla="*/ 146 w 249"/>
                <a:gd name="T31" fmla="*/ 261 h 421"/>
                <a:gd name="T32" fmla="*/ 162 w 249"/>
                <a:gd name="T33" fmla="*/ 234 h 421"/>
                <a:gd name="T34" fmla="*/ 177 w 249"/>
                <a:gd name="T35" fmla="*/ 206 h 421"/>
                <a:gd name="T36" fmla="*/ 191 w 249"/>
                <a:gd name="T37" fmla="*/ 179 h 421"/>
                <a:gd name="T38" fmla="*/ 204 w 249"/>
                <a:gd name="T39" fmla="*/ 151 h 421"/>
                <a:gd name="T40" fmla="*/ 215 w 249"/>
                <a:gd name="T41" fmla="*/ 121 h 421"/>
                <a:gd name="T42" fmla="*/ 226 w 249"/>
                <a:gd name="T43" fmla="*/ 92 h 421"/>
                <a:gd name="T44" fmla="*/ 235 w 249"/>
                <a:gd name="T45" fmla="*/ 62 h 421"/>
                <a:gd name="T46" fmla="*/ 243 w 249"/>
                <a:gd name="T47" fmla="*/ 31 h 421"/>
                <a:gd name="T48" fmla="*/ 249 w 249"/>
                <a:gd name="T49" fmla="*/ 0 h 421"/>
                <a:gd name="T50" fmla="*/ 227 w 249"/>
                <a:gd name="T51" fmla="*/ 7 h 421"/>
                <a:gd name="T52" fmla="*/ 206 w 249"/>
                <a:gd name="T53" fmla="*/ 18 h 421"/>
                <a:gd name="T54" fmla="*/ 185 w 249"/>
                <a:gd name="T55" fmla="*/ 28 h 421"/>
                <a:gd name="T56" fmla="*/ 165 w 249"/>
                <a:gd name="T57" fmla="*/ 41 h 421"/>
                <a:gd name="T58" fmla="*/ 144 w 249"/>
                <a:gd name="T59" fmla="*/ 54 h 421"/>
                <a:gd name="T60" fmla="*/ 123 w 249"/>
                <a:gd name="T61" fmla="*/ 69 h 421"/>
                <a:gd name="T62" fmla="*/ 101 w 249"/>
                <a:gd name="T63" fmla="*/ 86 h 421"/>
                <a:gd name="T64" fmla="*/ 79 w 249"/>
                <a:gd name="T65" fmla="*/ 102 h 421"/>
                <a:gd name="T66" fmla="*/ 71 w 249"/>
                <a:gd name="T67" fmla="*/ 107 h 421"/>
                <a:gd name="T68" fmla="*/ 64 w 249"/>
                <a:gd name="T69" fmla="*/ 113 h 421"/>
                <a:gd name="T70" fmla="*/ 56 w 249"/>
                <a:gd name="T71" fmla="*/ 119 h 421"/>
                <a:gd name="T72" fmla="*/ 48 w 249"/>
                <a:gd name="T73" fmla="*/ 125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9" h="421">
                  <a:moveTo>
                    <a:pt x="48" y="125"/>
                  </a:moveTo>
                  <a:lnTo>
                    <a:pt x="47" y="166"/>
                  </a:lnTo>
                  <a:lnTo>
                    <a:pt x="44" y="205"/>
                  </a:lnTo>
                  <a:lnTo>
                    <a:pt x="40" y="244"/>
                  </a:lnTo>
                  <a:lnTo>
                    <a:pt x="34" y="282"/>
                  </a:lnTo>
                  <a:lnTo>
                    <a:pt x="27" y="318"/>
                  </a:lnTo>
                  <a:lnTo>
                    <a:pt x="19" y="354"/>
                  </a:lnTo>
                  <a:lnTo>
                    <a:pt x="10" y="388"/>
                  </a:lnTo>
                  <a:lnTo>
                    <a:pt x="0" y="421"/>
                  </a:lnTo>
                  <a:lnTo>
                    <a:pt x="24" y="400"/>
                  </a:lnTo>
                  <a:lnTo>
                    <a:pt x="47" y="379"/>
                  </a:lnTo>
                  <a:lnTo>
                    <a:pt x="69" y="357"/>
                  </a:lnTo>
                  <a:lnTo>
                    <a:pt x="90" y="334"/>
                  </a:lnTo>
                  <a:lnTo>
                    <a:pt x="109" y="310"/>
                  </a:lnTo>
                  <a:lnTo>
                    <a:pt x="129" y="286"/>
                  </a:lnTo>
                  <a:lnTo>
                    <a:pt x="146" y="261"/>
                  </a:lnTo>
                  <a:lnTo>
                    <a:pt x="162" y="234"/>
                  </a:lnTo>
                  <a:lnTo>
                    <a:pt x="177" y="206"/>
                  </a:lnTo>
                  <a:lnTo>
                    <a:pt x="191" y="179"/>
                  </a:lnTo>
                  <a:lnTo>
                    <a:pt x="204" y="151"/>
                  </a:lnTo>
                  <a:lnTo>
                    <a:pt x="215" y="121"/>
                  </a:lnTo>
                  <a:lnTo>
                    <a:pt x="226" y="92"/>
                  </a:lnTo>
                  <a:lnTo>
                    <a:pt x="235" y="62"/>
                  </a:lnTo>
                  <a:lnTo>
                    <a:pt x="243" y="31"/>
                  </a:lnTo>
                  <a:lnTo>
                    <a:pt x="249" y="0"/>
                  </a:lnTo>
                  <a:lnTo>
                    <a:pt x="227" y="7"/>
                  </a:lnTo>
                  <a:lnTo>
                    <a:pt x="206" y="18"/>
                  </a:lnTo>
                  <a:lnTo>
                    <a:pt x="185" y="28"/>
                  </a:lnTo>
                  <a:lnTo>
                    <a:pt x="165" y="41"/>
                  </a:lnTo>
                  <a:lnTo>
                    <a:pt x="144" y="54"/>
                  </a:lnTo>
                  <a:lnTo>
                    <a:pt x="123" y="69"/>
                  </a:lnTo>
                  <a:lnTo>
                    <a:pt x="101" y="86"/>
                  </a:lnTo>
                  <a:lnTo>
                    <a:pt x="79" y="102"/>
                  </a:lnTo>
                  <a:lnTo>
                    <a:pt x="71" y="107"/>
                  </a:lnTo>
                  <a:lnTo>
                    <a:pt x="64" y="113"/>
                  </a:lnTo>
                  <a:lnTo>
                    <a:pt x="56" y="119"/>
                  </a:lnTo>
                  <a:lnTo>
                    <a:pt x="48" y="12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2792" y="1651"/>
              <a:ext cx="241" cy="257"/>
            </a:xfrm>
            <a:custGeom>
              <a:avLst/>
              <a:gdLst>
                <a:gd name="T0" fmla="*/ 481 w 481"/>
                <a:gd name="T1" fmla="*/ 472 h 514"/>
                <a:gd name="T2" fmla="*/ 254 w 481"/>
                <a:gd name="T3" fmla="*/ 514 h 514"/>
                <a:gd name="T4" fmla="*/ 244 w 481"/>
                <a:gd name="T5" fmla="*/ 474 h 514"/>
                <a:gd name="T6" fmla="*/ 234 w 481"/>
                <a:gd name="T7" fmla="*/ 435 h 514"/>
                <a:gd name="T8" fmla="*/ 221 w 481"/>
                <a:gd name="T9" fmla="*/ 397 h 514"/>
                <a:gd name="T10" fmla="*/ 208 w 481"/>
                <a:gd name="T11" fmla="*/ 359 h 514"/>
                <a:gd name="T12" fmla="*/ 194 w 481"/>
                <a:gd name="T13" fmla="*/ 323 h 514"/>
                <a:gd name="T14" fmla="*/ 181 w 481"/>
                <a:gd name="T15" fmla="*/ 288 h 514"/>
                <a:gd name="T16" fmla="*/ 164 w 481"/>
                <a:gd name="T17" fmla="*/ 253 h 514"/>
                <a:gd name="T18" fmla="*/ 149 w 481"/>
                <a:gd name="T19" fmla="*/ 220 h 514"/>
                <a:gd name="T20" fmla="*/ 132 w 481"/>
                <a:gd name="T21" fmla="*/ 187 h 514"/>
                <a:gd name="T22" fmla="*/ 115 w 481"/>
                <a:gd name="T23" fmla="*/ 156 h 514"/>
                <a:gd name="T24" fmla="*/ 98 w 481"/>
                <a:gd name="T25" fmla="*/ 126 h 514"/>
                <a:gd name="T26" fmla="*/ 79 w 481"/>
                <a:gd name="T27" fmla="*/ 99 h 514"/>
                <a:gd name="T28" fmla="*/ 60 w 481"/>
                <a:gd name="T29" fmla="*/ 71 h 514"/>
                <a:gd name="T30" fmla="*/ 40 w 481"/>
                <a:gd name="T31" fmla="*/ 46 h 514"/>
                <a:gd name="T32" fmla="*/ 20 w 481"/>
                <a:gd name="T33" fmla="*/ 22 h 514"/>
                <a:gd name="T34" fmla="*/ 0 w 481"/>
                <a:gd name="T35" fmla="*/ 0 h 514"/>
                <a:gd name="T36" fmla="*/ 13 w 481"/>
                <a:gd name="T37" fmla="*/ 3 h 514"/>
                <a:gd name="T38" fmla="*/ 27 w 481"/>
                <a:gd name="T39" fmla="*/ 8 h 514"/>
                <a:gd name="T40" fmla="*/ 41 w 481"/>
                <a:gd name="T41" fmla="*/ 12 h 514"/>
                <a:gd name="T42" fmla="*/ 54 w 481"/>
                <a:gd name="T43" fmla="*/ 17 h 514"/>
                <a:gd name="T44" fmla="*/ 68 w 481"/>
                <a:gd name="T45" fmla="*/ 23 h 514"/>
                <a:gd name="T46" fmla="*/ 81 w 481"/>
                <a:gd name="T47" fmla="*/ 27 h 514"/>
                <a:gd name="T48" fmla="*/ 94 w 481"/>
                <a:gd name="T49" fmla="*/ 33 h 514"/>
                <a:gd name="T50" fmla="*/ 108 w 481"/>
                <a:gd name="T51" fmla="*/ 39 h 514"/>
                <a:gd name="T52" fmla="*/ 121 w 481"/>
                <a:gd name="T53" fmla="*/ 45 h 514"/>
                <a:gd name="T54" fmla="*/ 133 w 481"/>
                <a:gd name="T55" fmla="*/ 51 h 514"/>
                <a:gd name="T56" fmla="*/ 146 w 481"/>
                <a:gd name="T57" fmla="*/ 58 h 514"/>
                <a:gd name="T58" fmla="*/ 159 w 481"/>
                <a:gd name="T59" fmla="*/ 65 h 514"/>
                <a:gd name="T60" fmla="*/ 171 w 481"/>
                <a:gd name="T61" fmla="*/ 72 h 514"/>
                <a:gd name="T62" fmla="*/ 184 w 481"/>
                <a:gd name="T63" fmla="*/ 80 h 514"/>
                <a:gd name="T64" fmla="*/ 196 w 481"/>
                <a:gd name="T65" fmla="*/ 88 h 514"/>
                <a:gd name="T66" fmla="*/ 208 w 481"/>
                <a:gd name="T67" fmla="*/ 96 h 514"/>
                <a:gd name="T68" fmla="*/ 232 w 481"/>
                <a:gd name="T69" fmla="*/ 114 h 514"/>
                <a:gd name="T70" fmla="*/ 257 w 481"/>
                <a:gd name="T71" fmla="*/ 132 h 514"/>
                <a:gd name="T72" fmla="*/ 280 w 481"/>
                <a:gd name="T73" fmla="*/ 152 h 514"/>
                <a:gd name="T74" fmla="*/ 300 w 481"/>
                <a:gd name="T75" fmla="*/ 172 h 514"/>
                <a:gd name="T76" fmla="*/ 322 w 481"/>
                <a:gd name="T77" fmla="*/ 193 h 514"/>
                <a:gd name="T78" fmla="*/ 342 w 481"/>
                <a:gd name="T79" fmla="*/ 215 h 514"/>
                <a:gd name="T80" fmla="*/ 360 w 481"/>
                <a:gd name="T81" fmla="*/ 237 h 514"/>
                <a:gd name="T82" fmla="*/ 378 w 481"/>
                <a:gd name="T83" fmla="*/ 261 h 514"/>
                <a:gd name="T84" fmla="*/ 395 w 481"/>
                <a:gd name="T85" fmla="*/ 285 h 514"/>
                <a:gd name="T86" fmla="*/ 410 w 481"/>
                <a:gd name="T87" fmla="*/ 309 h 514"/>
                <a:gd name="T88" fmla="*/ 425 w 481"/>
                <a:gd name="T89" fmla="*/ 335 h 514"/>
                <a:gd name="T90" fmla="*/ 439 w 481"/>
                <a:gd name="T91" fmla="*/ 361 h 514"/>
                <a:gd name="T92" fmla="*/ 451 w 481"/>
                <a:gd name="T93" fmla="*/ 388 h 514"/>
                <a:gd name="T94" fmla="*/ 462 w 481"/>
                <a:gd name="T95" fmla="*/ 415 h 514"/>
                <a:gd name="T96" fmla="*/ 472 w 481"/>
                <a:gd name="T97" fmla="*/ 443 h 514"/>
                <a:gd name="T98" fmla="*/ 481 w 481"/>
                <a:gd name="T99" fmla="*/ 47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1" h="514">
                  <a:moveTo>
                    <a:pt x="481" y="472"/>
                  </a:moveTo>
                  <a:lnTo>
                    <a:pt x="254" y="514"/>
                  </a:lnTo>
                  <a:lnTo>
                    <a:pt x="244" y="474"/>
                  </a:lnTo>
                  <a:lnTo>
                    <a:pt x="234" y="435"/>
                  </a:lnTo>
                  <a:lnTo>
                    <a:pt x="221" y="397"/>
                  </a:lnTo>
                  <a:lnTo>
                    <a:pt x="208" y="359"/>
                  </a:lnTo>
                  <a:lnTo>
                    <a:pt x="194" y="323"/>
                  </a:lnTo>
                  <a:lnTo>
                    <a:pt x="181" y="288"/>
                  </a:lnTo>
                  <a:lnTo>
                    <a:pt x="164" y="253"/>
                  </a:lnTo>
                  <a:lnTo>
                    <a:pt x="149" y="220"/>
                  </a:lnTo>
                  <a:lnTo>
                    <a:pt x="132" y="187"/>
                  </a:lnTo>
                  <a:lnTo>
                    <a:pt x="115" y="156"/>
                  </a:lnTo>
                  <a:lnTo>
                    <a:pt x="98" y="126"/>
                  </a:lnTo>
                  <a:lnTo>
                    <a:pt x="79" y="99"/>
                  </a:lnTo>
                  <a:lnTo>
                    <a:pt x="60" y="71"/>
                  </a:lnTo>
                  <a:lnTo>
                    <a:pt x="40" y="46"/>
                  </a:lnTo>
                  <a:lnTo>
                    <a:pt x="20" y="22"/>
                  </a:lnTo>
                  <a:lnTo>
                    <a:pt x="0" y="0"/>
                  </a:lnTo>
                  <a:lnTo>
                    <a:pt x="13" y="3"/>
                  </a:lnTo>
                  <a:lnTo>
                    <a:pt x="27" y="8"/>
                  </a:lnTo>
                  <a:lnTo>
                    <a:pt x="41" y="12"/>
                  </a:lnTo>
                  <a:lnTo>
                    <a:pt x="54" y="17"/>
                  </a:lnTo>
                  <a:lnTo>
                    <a:pt x="68" y="23"/>
                  </a:lnTo>
                  <a:lnTo>
                    <a:pt x="81" y="27"/>
                  </a:lnTo>
                  <a:lnTo>
                    <a:pt x="94" y="33"/>
                  </a:lnTo>
                  <a:lnTo>
                    <a:pt x="108" y="39"/>
                  </a:lnTo>
                  <a:lnTo>
                    <a:pt x="121" y="45"/>
                  </a:lnTo>
                  <a:lnTo>
                    <a:pt x="133" y="51"/>
                  </a:lnTo>
                  <a:lnTo>
                    <a:pt x="146" y="58"/>
                  </a:lnTo>
                  <a:lnTo>
                    <a:pt x="159" y="65"/>
                  </a:lnTo>
                  <a:lnTo>
                    <a:pt x="171" y="72"/>
                  </a:lnTo>
                  <a:lnTo>
                    <a:pt x="184" y="80"/>
                  </a:lnTo>
                  <a:lnTo>
                    <a:pt x="196" y="88"/>
                  </a:lnTo>
                  <a:lnTo>
                    <a:pt x="208" y="96"/>
                  </a:lnTo>
                  <a:lnTo>
                    <a:pt x="232" y="114"/>
                  </a:lnTo>
                  <a:lnTo>
                    <a:pt x="257" y="132"/>
                  </a:lnTo>
                  <a:lnTo>
                    <a:pt x="280" y="152"/>
                  </a:lnTo>
                  <a:lnTo>
                    <a:pt x="300" y="172"/>
                  </a:lnTo>
                  <a:lnTo>
                    <a:pt x="322" y="193"/>
                  </a:lnTo>
                  <a:lnTo>
                    <a:pt x="342" y="215"/>
                  </a:lnTo>
                  <a:lnTo>
                    <a:pt x="360" y="237"/>
                  </a:lnTo>
                  <a:lnTo>
                    <a:pt x="378" y="261"/>
                  </a:lnTo>
                  <a:lnTo>
                    <a:pt x="395" y="285"/>
                  </a:lnTo>
                  <a:lnTo>
                    <a:pt x="410" y="309"/>
                  </a:lnTo>
                  <a:lnTo>
                    <a:pt x="425" y="335"/>
                  </a:lnTo>
                  <a:lnTo>
                    <a:pt x="439" y="361"/>
                  </a:lnTo>
                  <a:lnTo>
                    <a:pt x="451" y="388"/>
                  </a:lnTo>
                  <a:lnTo>
                    <a:pt x="462" y="415"/>
                  </a:lnTo>
                  <a:lnTo>
                    <a:pt x="472" y="443"/>
                  </a:lnTo>
                  <a:lnTo>
                    <a:pt x="481" y="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6" name="Freeform 19"/>
            <p:cNvSpPr>
              <a:spLocks/>
            </p:cNvSpPr>
            <p:nvPr/>
          </p:nvSpPr>
          <p:spPr bwMode="auto">
            <a:xfrm>
              <a:off x="2530" y="1659"/>
              <a:ext cx="136" cy="321"/>
            </a:xfrm>
            <a:custGeom>
              <a:avLst/>
              <a:gdLst>
                <a:gd name="T0" fmla="*/ 162 w 273"/>
                <a:gd name="T1" fmla="*/ 0 h 642"/>
                <a:gd name="T2" fmla="*/ 273 w 273"/>
                <a:gd name="T3" fmla="*/ 594 h 642"/>
                <a:gd name="T4" fmla="*/ 13 w 273"/>
                <a:gd name="T5" fmla="*/ 642 h 642"/>
                <a:gd name="T6" fmla="*/ 4 w 273"/>
                <a:gd name="T7" fmla="*/ 555 h 642"/>
                <a:gd name="T8" fmla="*/ 0 w 273"/>
                <a:gd name="T9" fmla="*/ 468 h 642"/>
                <a:gd name="T10" fmla="*/ 2 w 273"/>
                <a:gd name="T11" fmla="*/ 387 h 642"/>
                <a:gd name="T12" fmla="*/ 11 w 273"/>
                <a:gd name="T13" fmla="*/ 309 h 642"/>
                <a:gd name="T14" fmla="*/ 23 w 273"/>
                <a:gd name="T15" fmla="*/ 237 h 642"/>
                <a:gd name="T16" fmla="*/ 41 w 273"/>
                <a:gd name="T17" fmla="*/ 171 h 642"/>
                <a:gd name="T18" fmla="*/ 65 w 273"/>
                <a:gd name="T19" fmla="*/ 114 h 642"/>
                <a:gd name="T20" fmla="*/ 92 w 273"/>
                <a:gd name="T21" fmla="*/ 64 h 642"/>
                <a:gd name="T22" fmla="*/ 100 w 273"/>
                <a:gd name="T23" fmla="*/ 54 h 642"/>
                <a:gd name="T24" fmla="*/ 109 w 273"/>
                <a:gd name="T25" fmla="*/ 44 h 642"/>
                <a:gd name="T26" fmla="*/ 117 w 273"/>
                <a:gd name="T27" fmla="*/ 34 h 642"/>
                <a:gd name="T28" fmla="*/ 126 w 273"/>
                <a:gd name="T29" fmla="*/ 25 h 642"/>
                <a:gd name="T30" fmla="*/ 134 w 273"/>
                <a:gd name="T31" fmla="*/ 18 h 642"/>
                <a:gd name="T32" fmla="*/ 143 w 273"/>
                <a:gd name="T33" fmla="*/ 11 h 642"/>
                <a:gd name="T34" fmla="*/ 152 w 273"/>
                <a:gd name="T35" fmla="*/ 4 h 642"/>
                <a:gd name="T36" fmla="*/ 162 w 273"/>
                <a:gd name="T37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3" h="642">
                  <a:moveTo>
                    <a:pt x="162" y="0"/>
                  </a:moveTo>
                  <a:lnTo>
                    <a:pt x="273" y="594"/>
                  </a:lnTo>
                  <a:lnTo>
                    <a:pt x="13" y="642"/>
                  </a:lnTo>
                  <a:lnTo>
                    <a:pt x="4" y="555"/>
                  </a:lnTo>
                  <a:lnTo>
                    <a:pt x="0" y="468"/>
                  </a:lnTo>
                  <a:lnTo>
                    <a:pt x="2" y="387"/>
                  </a:lnTo>
                  <a:lnTo>
                    <a:pt x="11" y="309"/>
                  </a:lnTo>
                  <a:lnTo>
                    <a:pt x="23" y="237"/>
                  </a:lnTo>
                  <a:lnTo>
                    <a:pt x="41" y="171"/>
                  </a:lnTo>
                  <a:lnTo>
                    <a:pt x="65" y="114"/>
                  </a:lnTo>
                  <a:lnTo>
                    <a:pt x="92" y="64"/>
                  </a:lnTo>
                  <a:lnTo>
                    <a:pt x="100" y="54"/>
                  </a:lnTo>
                  <a:lnTo>
                    <a:pt x="109" y="44"/>
                  </a:lnTo>
                  <a:lnTo>
                    <a:pt x="117" y="34"/>
                  </a:lnTo>
                  <a:lnTo>
                    <a:pt x="126" y="25"/>
                  </a:lnTo>
                  <a:lnTo>
                    <a:pt x="134" y="18"/>
                  </a:lnTo>
                  <a:lnTo>
                    <a:pt x="143" y="11"/>
                  </a:lnTo>
                  <a:lnTo>
                    <a:pt x="152" y="4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7" name="Freeform 20"/>
            <p:cNvSpPr>
              <a:spLocks/>
            </p:cNvSpPr>
            <p:nvPr/>
          </p:nvSpPr>
          <p:spPr bwMode="auto">
            <a:xfrm>
              <a:off x="2666" y="1646"/>
              <a:ext cx="198" cy="300"/>
            </a:xfrm>
            <a:custGeom>
              <a:avLst/>
              <a:gdLst>
                <a:gd name="T0" fmla="*/ 112 w 397"/>
                <a:gd name="T1" fmla="*/ 600 h 600"/>
                <a:gd name="T2" fmla="*/ 0 w 397"/>
                <a:gd name="T3" fmla="*/ 1 h 600"/>
                <a:gd name="T4" fmla="*/ 13 w 397"/>
                <a:gd name="T5" fmla="*/ 0 h 600"/>
                <a:gd name="T6" fmla="*/ 27 w 397"/>
                <a:gd name="T7" fmla="*/ 1 h 600"/>
                <a:gd name="T8" fmla="*/ 41 w 397"/>
                <a:gd name="T9" fmla="*/ 4 h 600"/>
                <a:gd name="T10" fmla="*/ 54 w 397"/>
                <a:gd name="T11" fmla="*/ 7 h 600"/>
                <a:gd name="T12" fmla="*/ 68 w 397"/>
                <a:gd name="T13" fmla="*/ 13 h 600"/>
                <a:gd name="T14" fmla="*/ 83 w 397"/>
                <a:gd name="T15" fmla="*/ 20 h 600"/>
                <a:gd name="T16" fmla="*/ 97 w 397"/>
                <a:gd name="T17" fmla="*/ 28 h 600"/>
                <a:gd name="T18" fmla="*/ 112 w 397"/>
                <a:gd name="T19" fmla="*/ 37 h 600"/>
                <a:gd name="T20" fmla="*/ 134 w 397"/>
                <a:gd name="T21" fmla="*/ 53 h 600"/>
                <a:gd name="T22" fmla="*/ 156 w 397"/>
                <a:gd name="T23" fmla="*/ 73 h 600"/>
                <a:gd name="T24" fmla="*/ 178 w 397"/>
                <a:gd name="T25" fmla="*/ 95 h 600"/>
                <a:gd name="T26" fmla="*/ 198 w 397"/>
                <a:gd name="T27" fmla="*/ 119 h 600"/>
                <a:gd name="T28" fmla="*/ 219 w 397"/>
                <a:gd name="T29" fmla="*/ 144 h 600"/>
                <a:gd name="T30" fmla="*/ 240 w 397"/>
                <a:gd name="T31" fmla="*/ 173 h 600"/>
                <a:gd name="T32" fmla="*/ 260 w 397"/>
                <a:gd name="T33" fmla="*/ 203 h 600"/>
                <a:gd name="T34" fmla="*/ 278 w 397"/>
                <a:gd name="T35" fmla="*/ 235 h 600"/>
                <a:gd name="T36" fmla="*/ 295 w 397"/>
                <a:gd name="T37" fmla="*/ 270 h 600"/>
                <a:gd name="T38" fmla="*/ 313 w 397"/>
                <a:gd name="T39" fmla="*/ 305 h 600"/>
                <a:gd name="T40" fmla="*/ 330 w 397"/>
                <a:gd name="T41" fmla="*/ 342 h 600"/>
                <a:gd name="T42" fmla="*/ 345 w 397"/>
                <a:gd name="T43" fmla="*/ 380 h 600"/>
                <a:gd name="T44" fmla="*/ 360 w 397"/>
                <a:gd name="T45" fmla="*/ 421 h 600"/>
                <a:gd name="T46" fmla="*/ 373 w 397"/>
                <a:gd name="T47" fmla="*/ 461 h 600"/>
                <a:gd name="T48" fmla="*/ 385 w 397"/>
                <a:gd name="T49" fmla="*/ 503 h 600"/>
                <a:gd name="T50" fmla="*/ 397 w 397"/>
                <a:gd name="T51" fmla="*/ 546 h 600"/>
                <a:gd name="T52" fmla="*/ 112 w 397"/>
                <a:gd name="T53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97" h="600">
                  <a:moveTo>
                    <a:pt x="112" y="600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27" y="1"/>
                  </a:lnTo>
                  <a:lnTo>
                    <a:pt x="41" y="4"/>
                  </a:lnTo>
                  <a:lnTo>
                    <a:pt x="54" y="7"/>
                  </a:lnTo>
                  <a:lnTo>
                    <a:pt x="68" y="13"/>
                  </a:lnTo>
                  <a:lnTo>
                    <a:pt x="83" y="20"/>
                  </a:lnTo>
                  <a:lnTo>
                    <a:pt x="97" y="28"/>
                  </a:lnTo>
                  <a:lnTo>
                    <a:pt x="112" y="37"/>
                  </a:lnTo>
                  <a:lnTo>
                    <a:pt x="134" y="53"/>
                  </a:lnTo>
                  <a:lnTo>
                    <a:pt x="156" y="73"/>
                  </a:lnTo>
                  <a:lnTo>
                    <a:pt x="178" y="95"/>
                  </a:lnTo>
                  <a:lnTo>
                    <a:pt x="198" y="119"/>
                  </a:lnTo>
                  <a:lnTo>
                    <a:pt x="219" y="144"/>
                  </a:lnTo>
                  <a:lnTo>
                    <a:pt x="240" y="173"/>
                  </a:lnTo>
                  <a:lnTo>
                    <a:pt x="260" y="203"/>
                  </a:lnTo>
                  <a:lnTo>
                    <a:pt x="278" y="235"/>
                  </a:lnTo>
                  <a:lnTo>
                    <a:pt x="295" y="270"/>
                  </a:lnTo>
                  <a:lnTo>
                    <a:pt x="313" y="305"/>
                  </a:lnTo>
                  <a:lnTo>
                    <a:pt x="330" y="342"/>
                  </a:lnTo>
                  <a:lnTo>
                    <a:pt x="345" y="380"/>
                  </a:lnTo>
                  <a:lnTo>
                    <a:pt x="360" y="421"/>
                  </a:lnTo>
                  <a:lnTo>
                    <a:pt x="373" y="461"/>
                  </a:lnTo>
                  <a:lnTo>
                    <a:pt x="385" y="503"/>
                  </a:lnTo>
                  <a:lnTo>
                    <a:pt x="397" y="546"/>
                  </a:lnTo>
                  <a:lnTo>
                    <a:pt x="112" y="60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2353" y="1695"/>
              <a:ext cx="157" cy="320"/>
            </a:xfrm>
            <a:custGeom>
              <a:avLst/>
              <a:gdLst>
                <a:gd name="T0" fmla="*/ 121 w 314"/>
                <a:gd name="T1" fmla="*/ 189 h 639"/>
                <a:gd name="T2" fmla="*/ 132 w 314"/>
                <a:gd name="T3" fmla="*/ 175 h 639"/>
                <a:gd name="T4" fmla="*/ 141 w 314"/>
                <a:gd name="T5" fmla="*/ 162 h 639"/>
                <a:gd name="T6" fmla="*/ 153 w 314"/>
                <a:gd name="T7" fmla="*/ 148 h 639"/>
                <a:gd name="T8" fmla="*/ 163 w 314"/>
                <a:gd name="T9" fmla="*/ 135 h 639"/>
                <a:gd name="T10" fmla="*/ 175 w 314"/>
                <a:gd name="T11" fmla="*/ 121 h 639"/>
                <a:gd name="T12" fmla="*/ 185 w 314"/>
                <a:gd name="T13" fmla="*/ 109 h 639"/>
                <a:gd name="T14" fmla="*/ 198 w 314"/>
                <a:gd name="T15" fmla="*/ 97 h 639"/>
                <a:gd name="T16" fmla="*/ 209 w 314"/>
                <a:gd name="T17" fmla="*/ 84 h 639"/>
                <a:gd name="T18" fmla="*/ 222 w 314"/>
                <a:gd name="T19" fmla="*/ 73 h 639"/>
                <a:gd name="T20" fmla="*/ 233 w 314"/>
                <a:gd name="T21" fmla="*/ 61 h 639"/>
                <a:gd name="T22" fmla="*/ 247 w 314"/>
                <a:gd name="T23" fmla="*/ 51 h 639"/>
                <a:gd name="T24" fmla="*/ 260 w 314"/>
                <a:gd name="T25" fmla="*/ 39 h 639"/>
                <a:gd name="T26" fmla="*/ 272 w 314"/>
                <a:gd name="T27" fmla="*/ 29 h 639"/>
                <a:gd name="T28" fmla="*/ 286 w 314"/>
                <a:gd name="T29" fmla="*/ 20 h 639"/>
                <a:gd name="T30" fmla="*/ 300 w 314"/>
                <a:gd name="T31" fmla="*/ 10 h 639"/>
                <a:gd name="T32" fmla="*/ 314 w 314"/>
                <a:gd name="T33" fmla="*/ 0 h 639"/>
                <a:gd name="T34" fmla="*/ 291 w 314"/>
                <a:gd name="T35" fmla="*/ 58 h 639"/>
                <a:gd name="T36" fmla="*/ 271 w 314"/>
                <a:gd name="T37" fmla="*/ 121 h 639"/>
                <a:gd name="T38" fmla="*/ 257 w 314"/>
                <a:gd name="T39" fmla="*/ 189 h 639"/>
                <a:gd name="T40" fmla="*/ 247 w 314"/>
                <a:gd name="T41" fmla="*/ 263 h 639"/>
                <a:gd name="T42" fmla="*/ 241 w 314"/>
                <a:gd name="T43" fmla="*/ 340 h 639"/>
                <a:gd name="T44" fmla="*/ 240 w 314"/>
                <a:gd name="T45" fmla="*/ 421 h 639"/>
                <a:gd name="T46" fmla="*/ 245 w 314"/>
                <a:gd name="T47" fmla="*/ 506 h 639"/>
                <a:gd name="T48" fmla="*/ 254 w 314"/>
                <a:gd name="T49" fmla="*/ 592 h 639"/>
                <a:gd name="T50" fmla="*/ 3 w 314"/>
                <a:gd name="T51" fmla="*/ 639 h 639"/>
                <a:gd name="T52" fmla="*/ 0 w 314"/>
                <a:gd name="T53" fmla="*/ 579 h 639"/>
                <a:gd name="T54" fmla="*/ 3 w 314"/>
                <a:gd name="T55" fmla="*/ 521 h 639"/>
                <a:gd name="T56" fmla="*/ 10 w 314"/>
                <a:gd name="T57" fmla="*/ 462 h 639"/>
                <a:gd name="T58" fmla="*/ 22 w 314"/>
                <a:gd name="T59" fmla="*/ 404 h 639"/>
                <a:gd name="T60" fmla="*/ 41 w 314"/>
                <a:gd name="T61" fmla="*/ 348 h 639"/>
                <a:gd name="T62" fmla="*/ 63 w 314"/>
                <a:gd name="T63" fmla="*/ 294 h 639"/>
                <a:gd name="T64" fmla="*/ 89 w 314"/>
                <a:gd name="T65" fmla="*/ 240 h 639"/>
                <a:gd name="T66" fmla="*/ 121 w 314"/>
                <a:gd name="T67" fmla="*/ 189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4" h="639">
                  <a:moveTo>
                    <a:pt x="121" y="189"/>
                  </a:moveTo>
                  <a:lnTo>
                    <a:pt x="132" y="175"/>
                  </a:lnTo>
                  <a:lnTo>
                    <a:pt x="141" y="162"/>
                  </a:lnTo>
                  <a:lnTo>
                    <a:pt x="153" y="148"/>
                  </a:lnTo>
                  <a:lnTo>
                    <a:pt x="163" y="135"/>
                  </a:lnTo>
                  <a:lnTo>
                    <a:pt x="175" y="121"/>
                  </a:lnTo>
                  <a:lnTo>
                    <a:pt x="185" y="109"/>
                  </a:lnTo>
                  <a:lnTo>
                    <a:pt x="198" y="97"/>
                  </a:lnTo>
                  <a:lnTo>
                    <a:pt x="209" y="84"/>
                  </a:lnTo>
                  <a:lnTo>
                    <a:pt x="222" y="73"/>
                  </a:lnTo>
                  <a:lnTo>
                    <a:pt x="233" y="61"/>
                  </a:lnTo>
                  <a:lnTo>
                    <a:pt x="247" y="51"/>
                  </a:lnTo>
                  <a:lnTo>
                    <a:pt x="260" y="39"/>
                  </a:lnTo>
                  <a:lnTo>
                    <a:pt x="272" y="29"/>
                  </a:lnTo>
                  <a:lnTo>
                    <a:pt x="286" y="20"/>
                  </a:lnTo>
                  <a:lnTo>
                    <a:pt x="300" y="10"/>
                  </a:lnTo>
                  <a:lnTo>
                    <a:pt x="314" y="0"/>
                  </a:lnTo>
                  <a:lnTo>
                    <a:pt x="291" y="58"/>
                  </a:lnTo>
                  <a:lnTo>
                    <a:pt x="271" y="121"/>
                  </a:lnTo>
                  <a:lnTo>
                    <a:pt x="257" y="189"/>
                  </a:lnTo>
                  <a:lnTo>
                    <a:pt x="247" y="263"/>
                  </a:lnTo>
                  <a:lnTo>
                    <a:pt x="241" y="340"/>
                  </a:lnTo>
                  <a:lnTo>
                    <a:pt x="240" y="421"/>
                  </a:lnTo>
                  <a:lnTo>
                    <a:pt x="245" y="506"/>
                  </a:lnTo>
                  <a:lnTo>
                    <a:pt x="254" y="592"/>
                  </a:lnTo>
                  <a:lnTo>
                    <a:pt x="3" y="639"/>
                  </a:lnTo>
                  <a:lnTo>
                    <a:pt x="0" y="579"/>
                  </a:lnTo>
                  <a:lnTo>
                    <a:pt x="3" y="521"/>
                  </a:lnTo>
                  <a:lnTo>
                    <a:pt x="10" y="462"/>
                  </a:lnTo>
                  <a:lnTo>
                    <a:pt x="22" y="404"/>
                  </a:lnTo>
                  <a:lnTo>
                    <a:pt x="41" y="348"/>
                  </a:lnTo>
                  <a:lnTo>
                    <a:pt x="63" y="294"/>
                  </a:lnTo>
                  <a:lnTo>
                    <a:pt x="89" y="240"/>
                  </a:lnTo>
                  <a:lnTo>
                    <a:pt x="121" y="18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2364" y="2046"/>
              <a:ext cx="252" cy="274"/>
            </a:xfrm>
            <a:custGeom>
              <a:avLst/>
              <a:gdLst>
                <a:gd name="T0" fmla="*/ 0 w 504"/>
                <a:gd name="T1" fmla="*/ 47 h 548"/>
                <a:gd name="T2" fmla="*/ 252 w 504"/>
                <a:gd name="T3" fmla="*/ 0 h 548"/>
                <a:gd name="T4" fmla="*/ 261 w 504"/>
                <a:gd name="T5" fmla="*/ 42 h 548"/>
                <a:gd name="T6" fmla="*/ 271 w 504"/>
                <a:gd name="T7" fmla="*/ 84 h 548"/>
                <a:gd name="T8" fmla="*/ 283 w 504"/>
                <a:gd name="T9" fmla="*/ 124 h 548"/>
                <a:gd name="T10" fmla="*/ 295 w 504"/>
                <a:gd name="T11" fmla="*/ 164 h 548"/>
                <a:gd name="T12" fmla="*/ 308 w 504"/>
                <a:gd name="T13" fmla="*/ 202 h 548"/>
                <a:gd name="T14" fmla="*/ 322 w 504"/>
                <a:gd name="T15" fmla="*/ 240 h 548"/>
                <a:gd name="T16" fmla="*/ 337 w 504"/>
                <a:gd name="T17" fmla="*/ 277 h 548"/>
                <a:gd name="T18" fmla="*/ 353 w 504"/>
                <a:gd name="T19" fmla="*/ 313 h 548"/>
                <a:gd name="T20" fmla="*/ 369 w 504"/>
                <a:gd name="T21" fmla="*/ 346 h 548"/>
                <a:gd name="T22" fmla="*/ 386 w 504"/>
                <a:gd name="T23" fmla="*/ 380 h 548"/>
                <a:gd name="T24" fmla="*/ 405 w 504"/>
                <a:gd name="T25" fmla="*/ 412 h 548"/>
                <a:gd name="T26" fmla="*/ 423 w 504"/>
                <a:gd name="T27" fmla="*/ 442 h 548"/>
                <a:gd name="T28" fmla="*/ 443 w 504"/>
                <a:gd name="T29" fmla="*/ 470 h 548"/>
                <a:gd name="T30" fmla="*/ 463 w 504"/>
                <a:gd name="T31" fmla="*/ 498 h 548"/>
                <a:gd name="T32" fmla="*/ 483 w 504"/>
                <a:gd name="T33" fmla="*/ 523 h 548"/>
                <a:gd name="T34" fmla="*/ 504 w 504"/>
                <a:gd name="T35" fmla="*/ 548 h 548"/>
                <a:gd name="T36" fmla="*/ 489 w 504"/>
                <a:gd name="T37" fmla="*/ 544 h 548"/>
                <a:gd name="T38" fmla="*/ 475 w 504"/>
                <a:gd name="T39" fmla="*/ 540 h 548"/>
                <a:gd name="T40" fmla="*/ 460 w 504"/>
                <a:gd name="T41" fmla="*/ 535 h 548"/>
                <a:gd name="T42" fmla="*/ 445 w 504"/>
                <a:gd name="T43" fmla="*/ 530 h 548"/>
                <a:gd name="T44" fmla="*/ 431 w 504"/>
                <a:gd name="T45" fmla="*/ 526 h 548"/>
                <a:gd name="T46" fmla="*/ 418 w 504"/>
                <a:gd name="T47" fmla="*/ 520 h 548"/>
                <a:gd name="T48" fmla="*/ 403 w 504"/>
                <a:gd name="T49" fmla="*/ 514 h 548"/>
                <a:gd name="T50" fmla="*/ 389 w 504"/>
                <a:gd name="T51" fmla="*/ 508 h 548"/>
                <a:gd name="T52" fmla="*/ 375 w 504"/>
                <a:gd name="T53" fmla="*/ 503 h 548"/>
                <a:gd name="T54" fmla="*/ 361 w 504"/>
                <a:gd name="T55" fmla="*/ 496 h 548"/>
                <a:gd name="T56" fmla="*/ 347 w 504"/>
                <a:gd name="T57" fmla="*/ 489 h 548"/>
                <a:gd name="T58" fmla="*/ 333 w 504"/>
                <a:gd name="T59" fmla="*/ 481 h 548"/>
                <a:gd name="T60" fmla="*/ 321 w 504"/>
                <a:gd name="T61" fmla="*/ 474 h 548"/>
                <a:gd name="T62" fmla="*/ 307 w 504"/>
                <a:gd name="T63" fmla="*/ 466 h 548"/>
                <a:gd name="T64" fmla="*/ 294 w 504"/>
                <a:gd name="T65" fmla="*/ 458 h 548"/>
                <a:gd name="T66" fmla="*/ 282 w 504"/>
                <a:gd name="T67" fmla="*/ 449 h 548"/>
                <a:gd name="T68" fmla="*/ 255 w 504"/>
                <a:gd name="T69" fmla="*/ 430 h 548"/>
                <a:gd name="T70" fmla="*/ 231 w 504"/>
                <a:gd name="T71" fmla="*/ 411 h 548"/>
                <a:gd name="T72" fmla="*/ 207 w 504"/>
                <a:gd name="T73" fmla="*/ 390 h 548"/>
                <a:gd name="T74" fmla="*/ 184 w 504"/>
                <a:gd name="T75" fmla="*/ 368 h 548"/>
                <a:gd name="T76" fmla="*/ 162 w 504"/>
                <a:gd name="T77" fmla="*/ 346 h 548"/>
                <a:gd name="T78" fmla="*/ 141 w 504"/>
                <a:gd name="T79" fmla="*/ 322 h 548"/>
                <a:gd name="T80" fmla="*/ 121 w 504"/>
                <a:gd name="T81" fmla="*/ 298 h 548"/>
                <a:gd name="T82" fmla="*/ 103 w 504"/>
                <a:gd name="T83" fmla="*/ 274 h 548"/>
                <a:gd name="T84" fmla="*/ 86 w 504"/>
                <a:gd name="T85" fmla="*/ 247 h 548"/>
                <a:gd name="T86" fmla="*/ 71 w 504"/>
                <a:gd name="T87" fmla="*/ 221 h 548"/>
                <a:gd name="T88" fmla="*/ 56 w 504"/>
                <a:gd name="T89" fmla="*/ 193 h 548"/>
                <a:gd name="T90" fmla="*/ 42 w 504"/>
                <a:gd name="T91" fmla="*/ 165 h 548"/>
                <a:gd name="T92" fmla="*/ 29 w 504"/>
                <a:gd name="T93" fmla="*/ 137 h 548"/>
                <a:gd name="T94" fmla="*/ 19 w 504"/>
                <a:gd name="T95" fmla="*/ 108 h 548"/>
                <a:gd name="T96" fmla="*/ 8 w 504"/>
                <a:gd name="T97" fmla="*/ 78 h 548"/>
                <a:gd name="T98" fmla="*/ 0 w 504"/>
                <a:gd name="T99" fmla="*/ 47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04" h="548">
                  <a:moveTo>
                    <a:pt x="0" y="47"/>
                  </a:moveTo>
                  <a:lnTo>
                    <a:pt x="252" y="0"/>
                  </a:lnTo>
                  <a:lnTo>
                    <a:pt x="261" y="42"/>
                  </a:lnTo>
                  <a:lnTo>
                    <a:pt x="271" y="84"/>
                  </a:lnTo>
                  <a:lnTo>
                    <a:pt x="283" y="124"/>
                  </a:lnTo>
                  <a:lnTo>
                    <a:pt x="295" y="164"/>
                  </a:lnTo>
                  <a:lnTo>
                    <a:pt x="308" y="202"/>
                  </a:lnTo>
                  <a:lnTo>
                    <a:pt x="322" y="240"/>
                  </a:lnTo>
                  <a:lnTo>
                    <a:pt x="337" y="277"/>
                  </a:lnTo>
                  <a:lnTo>
                    <a:pt x="353" y="313"/>
                  </a:lnTo>
                  <a:lnTo>
                    <a:pt x="369" y="346"/>
                  </a:lnTo>
                  <a:lnTo>
                    <a:pt x="386" y="380"/>
                  </a:lnTo>
                  <a:lnTo>
                    <a:pt x="405" y="412"/>
                  </a:lnTo>
                  <a:lnTo>
                    <a:pt x="423" y="442"/>
                  </a:lnTo>
                  <a:lnTo>
                    <a:pt x="443" y="470"/>
                  </a:lnTo>
                  <a:lnTo>
                    <a:pt x="463" y="498"/>
                  </a:lnTo>
                  <a:lnTo>
                    <a:pt x="483" y="523"/>
                  </a:lnTo>
                  <a:lnTo>
                    <a:pt x="504" y="548"/>
                  </a:lnTo>
                  <a:lnTo>
                    <a:pt x="489" y="544"/>
                  </a:lnTo>
                  <a:lnTo>
                    <a:pt x="475" y="540"/>
                  </a:lnTo>
                  <a:lnTo>
                    <a:pt x="460" y="535"/>
                  </a:lnTo>
                  <a:lnTo>
                    <a:pt x="445" y="530"/>
                  </a:lnTo>
                  <a:lnTo>
                    <a:pt x="431" y="526"/>
                  </a:lnTo>
                  <a:lnTo>
                    <a:pt x="418" y="520"/>
                  </a:lnTo>
                  <a:lnTo>
                    <a:pt x="403" y="514"/>
                  </a:lnTo>
                  <a:lnTo>
                    <a:pt x="389" y="508"/>
                  </a:lnTo>
                  <a:lnTo>
                    <a:pt x="375" y="503"/>
                  </a:lnTo>
                  <a:lnTo>
                    <a:pt x="361" y="496"/>
                  </a:lnTo>
                  <a:lnTo>
                    <a:pt x="347" y="489"/>
                  </a:lnTo>
                  <a:lnTo>
                    <a:pt x="333" y="481"/>
                  </a:lnTo>
                  <a:lnTo>
                    <a:pt x="321" y="474"/>
                  </a:lnTo>
                  <a:lnTo>
                    <a:pt x="307" y="466"/>
                  </a:lnTo>
                  <a:lnTo>
                    <a:pt x="294" y="458"/>
                  </a:lnTo>
                  <a:lnTo>
                    <a:pt x="282" y="449"/>
                  </a:lnTo>
                  <a:lnTo>
                    <a:pt x="255" y="430"/>
                  </a:lnTo>
                  <a:lnTo>
                    <a:pt x="231" y="411"/>
                  </a:lnTo>
                  <a:lnTo>
                    <a:pt x="207" y="390"/>
                  </a:lnTo>
                  <a:lnTo>
                    <a:pt x="184" y="368"/>
                  </a:lnTo>
                  <a:lnTo>
                    <a:pt x="162" y="346"/>
                  </a:lnTo>
                  <a:lnTo>
                    <a:pt x="141" y="322"/>
                  </a:lnTo>
                  <a:lnTo>
                    <a:pt x="121" y="298"/>
                  </a:lnTo>
                  <a:lnTo>
                    <a:pt x="103" y="274"/>
                  </a:lnTo>
                  <a:lnTo>
                    <a:pt x="86" y="247"/>
                  </a:lnTo>
                  <a:lnTo>
                    <a:pt x="71" y="221"/>
                  </a:lnTo>
                  <a:lnTo>
                    <a:pt x="56" y="193"/>
                  </a:lnTo>
                  <a:lnTo>
                    <a:pt x="42" y="165"/>
                  </a:lnTo>
                  <a:lnTo>
                    <a:pt x="29" y="137"/>
                  </a:lnTo>
                  <a:lnTo>
                    <a:pt x="19" y="108"/>
                  </a:lnTo>
                  <a:lnTo>
                    <a:pt x="8" y="78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auto">
            <a:xfrm>
              <a:off x="3285" y="2566"/>
              <a:ext cx="146" cy="150"/>
            </a:xfrm>
            <a:custGeom>
              <a:avLst/>
              <a:gdLst>
                <a:gd name="T0" fmla="*/ 0 w 293"/>
                <a:gd name="T1" fmla="*/ 301 h 301"/>
                <a:gd name="T2" fmla="*/ 2 w 293"/>
                <a:gd name="T3" fmla="*/ 301 h 301"/>
                <a:gd name="T4" fmla="*/ 9 w 293"/>
                <a:gd name="T5" fmla="*/ 301 h 301"/>
                <a:gd name="T6" fmla="*/ 20 w 293"/>
                <a:gd name="T7" fmla="*/ 301 h 301"/>
                <a:gd name="T8" fmla="*/ 34 w 293"/>
                <a:gd name="T9" fmla="*/ 298 h 301"/>
                <a:gd name="T10" fmla="*/ 51 w 293"/>
                <a:gd name="T11" fmla="*/ 295 h 301"/>
                <a:gd name="T12" fmla="*/ 70 w 293"/>
                <a:gd name="T13" fmla="*/ 289 h 301"/>
                <a:gd name="T14" fmla="*/ 91 w 293"/>
                <a:gd name="T15" fmla="*/ 281 h 301"/>
                <a:gd name="T16" fmla="*/ 114 w 293"/>
                <a:gd name="T17" fmla="*/ 269 h 301"/>
                <a:gd name="T18" fmla="*/ 139 w 293"/>
                <a:gd name="T19" fmla="*/ 255 h 301"/>
                <a:gd name="T20" fmla="*/ 163 w 293"/>
                <a:gd name="T21" fmla="*/ 235 h 301"/>
                <a:gd name="T22" fmla="*/ 187 w 293"/>
                <a:gd name="T23" fmla="*/ 211 h 301"/>
                <a:gd name="T24" fmla="*/ 211 w 293"/>
                <a:gd name="T25" fmla="*/ 182 h 301"/>
                <a:gd name="T26" fmla="*/ 234 w 293"/>
                <a:gd name="T27" fmla="*/ 146 h 301"/>
                <a:gd name="T28" fmla="*/ 256 w 293"/>
                <a:gd name="T29" fmla="*/ 105 h 301"/>
                <a:gd name="T30" fmla="*/ 276 w 293"/>
                <a:gd name="T31" fmla="*/ 57 h 301"/>
                <a:gd name="T32" fmla="*/ 293 w 293"/>
                <a:gd name="T33" fmla="*/ 0 h 301"/>
                <a:gd name="T34" fmla="*/ 281 w 293"/>
                <a:gd name="T35" fmla="*/ 32 h 301"/>
                <a:gd name="T36" fmla="*/ 269 w 293"/>
                <a:gd name="T37" fmla="*/ 63 h 301"/>
                <a:gd name="T38" fmla="*/ 256 w 293"/>
                <a:gd name="T39" fmla="*/ 93 h 301"/>
                <a:gd name="T40" fmla="*/ 241 w 293"/>
                <a:gd name="T41" fmla="*/ 122 h 301"/>
                <a:gd name="T42" fmla="*/ 225 w 293"/>
                <a:gd name="T43" fmla="*/ 149 h 301"/>
                <a:gd name="T44" fmla="*/ 208 w 293"/>
                <a:gd name="T45" fmla="*/ 174 h 301"/>
                <a:gd name="T46" fmla="*/ 190 w 293"/>
                <a:gd name="T47" fmla="*/ 196 h 301"/>
                <a:gd name="T48" fmla="*/ 172 w 293"/>
                <a:gd name="T49" fmla="*/ 218 h 301"/>
                <a:gd name="T50" fmla="*/ 152 w 293"/>
                <a:gd name="T51" fmla="*/ 236 h 301"/>
                <a:gd name="T52" fmla="*/ 132 w 293"/>
                <a:gd name="T53" fmla="*/ 252 h 301"/>
                <a:gd name="T54" fmla="*/ 111 w 293"/>
                <a:gd name="T55" fmla="*/ 267 h 301"/>
                <a:gd name="T56" fmla="*/ 90 w 293"/>
                <a:gd name="T57" fmla="*/ 279 h 301"/>
                <a:gd name="T58" fmla="*/ 68 w 293"/>
                <a:gd name="T59" fmla="*/ 288 h 301"/>
                <a:gd name="T60" fmla="*/ 46 w 293"/>
                <a:gd name="T61" fmla="*/ 295 h 301"/>
                <a:gd name="T62" fmla="*/ 23 w 293"/>
                <a:gd name="T63" fmla="*/ 299 h 301"/>
                <a:gd name="T64" fmla="*/ 0 w 293"/>
                <a:gd name="T65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3" h="301">
                  <a:moveTo>
                    <a:pt x="0" y="301"/>
                  </a:moveTo>
                  <a:lnTo>
                    <a:pt x="2" y="301"/>
                  </a:lnTo>
                  <a:lnTo>
                    <a:pt x="9" y="301"/>
                  </a:lnTo>
                  <a:lnTo>
                    <a:pt x="20" y="301"/>
                  </a:lnTo>
                  <a:lnTo>
                    <a:pt x="34" y="298"/>
                  </a:lnTo>
                  <a:lnTo>
                    <a:pt x="51" y="295"/>
                  </a:lnTo>
                  <a:lnTo>
                    <a:pt x="70" y="289"/>
                  </a:lnTo>
                  <a:lnTo>
                    <a:pt x="91" y="281"/>
                  </a:lnTo>
                  <a:lnTo>
                    <a:pt x="114" y="269"/>
                  </a:lnTo>
                  <a:lnTo>
                    <a:pt x="139" y="255"/>
                  </a:lnTo>
                  <a:lnTo>
                    <a:pt x="163" y="235"/>
                  </a:lnTo>
                  <a:lnTo>
                    <a:pt x="187" y="211"/>
                  </a:lnTo>
                  <a:lnTo>
                    <a:pt x="211" y="182"/>
                  </a:lnTo>
                  <a:lnTo>
                    <a:pt x="234" y="146"/>
                  </a:lnTo>
                  <a:lnTo>
                    <a:pt x="256" y="105"/>
                  </a:lnTo>
                  <a:lnTo>
                    <a:pt x="276" y="57"/>
                  </a:lnTo>
                  <a:lnTo>
                    <a:pt x="293" y="0"/>
                  </a:lnTo>
                  <a:lnTo>
                    <a:pt x="281" y="32"/>
                  </a:lnTo>
                  <a:lnTo>
                    <a:pt x="269" y="63"/>
                  </a:lnTo>
                  <a:lnTo>
                    <a:pt x="256" y="93"/>
                  </a:lnTo>
                  <a:lnTo>
                    <a:pt x="241" y="122"/>
                  </a:lnTo>
                  <a:lnTo>
                    <a:pt x="225" y="149"/>
                  </a:lnTo>
                  <a:lnTo>
                    <a:pt x="208" y="174"/>
                  </a:lnTo>
                  <a:lnTo>
                    <a:pt x="190" y="196"/>
                  </a:lnTo>
                  <a:lnTo>
                    <a:pt x="172" y="218"/>
                  </a:lnTo>
                  <a:lnTo>
                    <a:pt x="152" y="236"/>
                  </a:lnTo>
                  <a:lnTo>
                    <a:pt x="132" y="252"/>
                  </a:lnTo>
                  <a:lnTo>
                    <a:pt x="111" y="267"/>
                  </a:lnTo>
                  <a:lnTo>
                    <a:pt x="90" y="279"/>
                  </a:lnTo>
                  <a:lnTo>
                    <a:pt x="68" y="288"/>
                  </a:lnTo>
                  <a:lnTo>
                    <a:pt x="46" y="295"/>
                  </a:lnTo>
                  <a:lnTo>
                    <a:pt x="23" y="299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1" name="Freeform 24"/>
            <p:cNvSpPr>
              <a:spLocks/>
            </p:cNvSpPr>
            <p:nvPr/>
          </p:nvSpPr>
          <p:spPr bwMode="auto">
            <a:xfrm>
              <a:off x="3449" y="2379"/>
              <a:ext cx="0" cy="23"/>
            </a:xfrm>
            <a:custGeom>
              <a:avLst/>
              <a:gdLst>
                <a:gd name="T0" fmla="*/ 0 h 46"/>
                <a:gd name="T1" fmla="*/ 13 h 46"/>
                <a:gd name="T2" fmla="*/ 24 h 46"/>
                <a:gd name="T3" fmla="*/ 36 h 46"/>
                <a:gd name="T4" fmla="*/ 46 h 46"/>
                <a:gd name="T5" fmla="*/ 35 h 46"/>
                <a:gd name="T6" fmla="*/ 23 h 46"/>
                <a:gd name="T7" fmla="*/ 12 h 46"/>
                <a:gd name="T8" fmla="*/ 0 h 4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46">
                  <a:moveTo>
                    <a:pt x="0" y="0"/>
                  </a:moveTo>
                  <a:lnTo>
                    <a:pt x="0" y="13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24" name="Freeform 25"/>
            <p:cNvSpPr>
              <a:spLocks/>
            </p:cNvSpPr>
            <p:nvPr/>
          </p:nvSpPr>
          <p:spPr bwMode="auto">
            <a:xfrm>
              <a:off x="3131" y="2526"/>
              <a:ext cx="76" cy="155"/>
            </a:xfrm>
            <a:custGeom>
              <a:avLst/>
              <a:gdLst>
                <a:gd name="T0" fmla="*/ 0 w 154"/>
                <a:gd name="T1" fmla="*/ 0 h 309"/>
                <a:gd name="T2" fmla="*/ 7 w 154"/>
                <a:gd name="T3" fmla="*/ 42 h 309"/>
                <a:gd name="T4" fmla="*/ 18 w 154"/>
                <a:gd name="T5" fmla="*/ 86 h 309"/>
                <a:gd name="T6" fmla="*/ 32 w 154"/>
                <a:gd name="T7" fmla="*/ 127 h 309"/>
                <a:gd name="T8" fmla="*/ 48 w 154"/>
                <a:gd name="T9" fmla="*/ 169 h 309"/>
                <a:gd name="T10" fmla="*/ 68 w 154"/>
                <a:gd name="T11" fmla="*/ 208 h 309"/>
                <a:gd name="T12" fmla="*/ 93 w 154"/>
                <a:gd name="T13" fmla="*/ 245 h 309"/>
                <a:gd name="T14" fmla="*/ 120 w 154"/>
                <a:gd name="T15" fmla="*/ 279 h 309"/>
                <a:gd name="T16" fmla="*/ 154 w 154"/>
                <a:gd name="T17" fmla="*/ 309 h 309"/>
                <a:gd name="T18" fmla="*/ 127 w 154"/>
                <a:gd name="T19" fmla="*/ 282 h 309"/>
                <a:gd name="T20" fmla="*/ 103 w 154"/>
                <a:gd name="T21" fmla="*/ 252 h 309"/>
                <a:gd name="T22" fmla="*/ 80 w 154"/>
                <a:gd name="T23" fmla="*/ 216 h 309"/>
                <a:gd name="T24" fmla="*/ 60 w 154"/>
                <a:gd name="T25" fmla="*/ 178 h 309"/>
                <a:gd name="T26" fmla="*/ 41 w 154"/>
                <a:gd name="T27" fmla="*/ 138 h 309"/>
                <a:gd name="T28" fmla="*/ 25 w 154"/>
                <a:gd name="T29" fmla="*/ 94 h 309"/>
                <a:gd name="T30" fmla="*/ 11 w 154"/>
                <a:gd name="T31" fmla="*/ 48 h 309"/>
                <a:gd name="T32" fmla="*/ 0 w 154"/>
                <a:gd name="T33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4" h="309">
                  <a:moveTo>
                    <a:pt x="0" y="0"/>
                  </a:moveTo>
                  <a:lnTo>
                    <a:pt x="7" y="42"/>
                  </a:lnTo>
                  <a:lnTo>
                    <a:pt x="18" y="86"/>
                  </a:lnTo>
                  <a:lnTo>
                    <a:pt x="32" y="127"/>
                  </a:lnTo>
                  <a:lnTo>
                    <a:pt x="48" y="169"/>
                  </a:lnTo>
                  <a:lnTo>
                    <a:pt x="68" y="208"/>
                  </a:lnTo>
                  <a:lnTo>
                    <a:pt x="93" y="245"/>
                  </a:lnTo>
                  <a:lnTo>
                    <a:pt x="120" y="279"/>
                  </a:lnTo>
                  <a:lnTo>
                    <a:pt x="154" y="309"/>
                  </a:lnTo>
                  <a:lnTo>
                    <a:pt x="127" y="282"/>
                  </a:lnTo>
                  <a:lnTo>
                    <a:pt x="103" y="252"/>
                  </a:lnTo>
                  <a:lnTo>
                    <a:pt x="80" y="216"/>
                  </a:lnTo>
                  <a:lnTo>
                    <a:pt x="60" y="178"/>
                  </a:lnTo>
                  <a:lnTo>
                    <a:pt x="41" y="138"/>
                  </a:lnTo>
                  <a:lnTo>
                    <a:pt x="25" y="94"/>
                  </a:lnTo>
                  <a:lnTo>
                    <a:pt x="11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25" name="Freeform 26"/>
            <p:cNvSpPr>
              <a:spLocks/>
            </p:cNvSpPr>
            <p:nvPr/>
          </p:nvSpPr>
          <p:spPr bwMode="auto">
            <a:xfrm>
              <a:off x="3077" y="1998"/>
              <a:ext cx="372" cy="382"/>
            </a:xfrm>
            <a:custGeom>
              <a:avLst/>
              <a:gdLst>
                <a:gd name="T0" fmla="*/ 74 w 745"/>
                <a:gd name="T1" fmla="*/ 87 h 763"/>
                <a:gd name="T2" fmla="*/ 104 w 745"/>
                <a:gd name="T3" fmla="*/ 90 h 763"/>
                <a:gd name="T4" fmla="*/ 136 w 745"/>
                <a:gd name="T5" fmla="*/ 95 h 763"/>
                <a:gd name="T6" fmla="*/ 170 w 745"/>
                <a:gd name="T7" fmla="*/ 106 h 763"/>
                <a:gd name="T8" fmla="*/ 203 w 745"/>
                <a:gd name="T9" fmla="*/ 120 h 763"/>
                <a:gd name="T10" fmla="*/ 236 w 745"/>
                <a:gd name="T11" fmla="*/ 138 h 763"/>
                <a:gd name="T12" fmla="*/ 269 w 745"/>
                <a:gd name="T13" fmla="*/ 162 h 763"/>
                <a:gd name="T14" fmla="*/ 297 w 745"/>
                <a:gd name="T15" fmla="*/ 193 h 763"/>
                <a:gd name="T16" fmla="*/ 312 w 745"/>
                <a:gd name="T17" fmla="*/ 214 h 763"/>
                <a:gd name="T18" fmla="*/ 316 w 745"/>
                <a:gd name="T19" fmla="*/ 219 h 763"/>
                <a:gd name="T20" fmla="*/ 317 w 745"/>
                <a:gd name="T21" fmla="*/ 222 h 763"/>
                <a:gd name="T22" fmla="*/ 318 w 745"/>
                <a:gd name="T23" fmla="*/ 224 h 763"/>
                <a:gd name="T24" fmla="*/ 329 w 745"/>
                <a:gd name="T25" fmla="*/ 243 h 763"/>
                <a:gd name="T26" fmla="*/ 345 w 745"/>
                <a:gd name="T27" fmla="*/ 280 h 763"/>
                <a:gd name="T28" fmla="*/ 355 w 745"/>
                <a:gd name="T29" fmla="*/ 317 h 763"/>
                <a:gd name="T30" fmla="*/ 361 w 745"/>
                <a:gd name="T31" fmla="*/ 353 h 763"/>
                <a:gd name="T32" fmla="*/ 335 w 745"/>
                <a:gd name="T33" fmla="*/ 371 h 763"/>
                <a:gd name="T34" fmla="*/ 333 w 745"/>
                <a:gd name="T35" fmla="*/ 455 h 763"/>
                <a:gd name="T36" fmla="*/ 318 w 745"/>
                <a:gd name="T37" fmla="*/ 462 h 763"/>
                <a:gd name="T38" fmla="*/ 291 w 745"/>
                <a:gd name="T39" fmla="*/ 477 h 763"/>
                <a:gd name="T40" fmla="*/ 256 w 745"/>
                <a:gd name="T41" fmla="*/ 500 h 763"/>
                <a:gd name="T42" fmla="*/ 216 w 745"/>
                <a:gd name="T43" fmla="*/ 536 h 763"/>
                <a:gd name="T44" fmla="*/ 178 w 745"/>
                <a:gd name="T45" fmla="*/ 588 h 763"/>
                <a:gd name="T46" fmla="*/ 144 w 745"/>
                <a:gd name="T47" fmla="*/ 648 h 763"/>
                <a:gd name="T48" fmla="*/ 119 w 745"/>
                <a:gd name="T49" fmla="*/ 716 h 763"/>
                <a:gd name="T50" fmla="*/ 327 w 745"/>
                <a:gd name="T51" fmla="*/ 755 h 763"/>
                <a:gd name="T52" fmla="*/ 365 w 745"/>
                <a:gd name="T53" fmla="*/ 756 h 763"/>
                <a:gd name="T54" fmla="*/ 457 w 745"/>
                <a:gd name="T55" fmla="*/ 510 h 763"/>
                <a:gd name="T56" fmla="*/ 745 w 745"/>
                <a:gd name="T57" fmla="*/ 762 h 763"/>
                <a:gd name="T58" fmla="*/ 742 w 745"/>
                <a:gd name="T59" fmla="*/ 749 h 763"/>
                <a:gd name="T60" fmla="*/ 735 w 745"/>
                <a:gd name="T61" fmla="*/ 717 h 763"/>
                <a:gd name="T62" fmla="*/ 722 w 745"/>
                <a:gd name="T63" fmla="*/ 670 h 763"/>
                <a:gd name="T64" fmla="*/ 700 w 745"/>
                <a:gd name="T65" fmla="*/ 616 h 763"/>
                <a:gd name="T66" fmla="*/ 666 w 745"/>
                <a:gd name="T67" fmla="*/ 561 h 763"/>
                <a:gd name="T68" fmla="*/ 623 w 745"/>
                <a:gd name="T69" fmla="*/ 510 h 763"/>
                <a:gd name="T70" fmla="*/ 564 w 745"/>
                <a:gd name="T71" fmla="*/ 473 h 763"/>
                <a:gd name="T72" fmla="*/ 491 w 745"/>
                <a:gd name="T73" fmla="*/ 454 h 763"/>
                <a:gd name="T74" fmla="*/ 451 w 745"/>
                <a:gd name="T75" fmla="*/ 374 h 763"/>
                <a:gd name="T76" fmla="*/ 450 w 745"/>
                <a:gd name="T77" fmla="*/ 358 h 763"/>
                <a:gd name="T78" fmla="*/ 444 w 745"/>
                <a:gd name="T79" fmla="*/ 314 h 763"/>
                <a:gd name="T80" fmla="*/ 427 w 745"/>
                <a:gd name="T81" fmla="*/ 252 h 763"/>
                <a:gd name="T82" fmla="*/ 394 w 745"/>
                <a:gd name="T83" fmla="*/ 182 h 763"/>
                <a:gd name="T84" fmla="*/ 342 w 745"/>
                <a:gd name="T85" fmla="*/ 113 h 763"/>
                <a:gd name="T86" fmla="*/ 265 w 745"/>
                <a:gd name="T87" fmla="*/ 53 h 763"/>
                <a:gd name="T88" fmla="*/ 158 w 745"/>
                <a:gd name="T89" fmla="*/ 13 h 763"/>
                <a:gd name="T90" fmla="*/ 16 w 745"/>
                <a:gd name="T91" fmla="*/ 0 h 763"/>
                <a:gd name="T92" fmla="*/ 1 w 745"/>
                <a:gd name="T93" fmla="*/ 89 h 763"/>
                <a:gd name="T94" fmla="*/ 12 w 745"/>
                <a:gd name="T95" fmla="*/ 87 h 763"/>
                <a:gd name="T96" fmla="*/ 21 w 745"/>
                <a:gd name="T97" fmla="*/ 86 h 763"/>
                <a:gd name="T98" fmla="*/ 22 w 745"/>
                <a:gd name="T99" fmla="*/ 85 h 763"/>
                <a:gd name="T100" fmla="*/ 27 w 745"/>
                <a:gd name="T101" fmla="*/ 84 h 763"/>
                <a:gd name="T102" fmla="*/ 36 w 745"/>
                <a:gd name="T103" fmla="*/ 84 h 763"/>
                <a:gd name="T104" fmla="*/ 46 w 745"/>
                <a:gd name="T105" fmla="*/ 85 h 763"/>
                <a:gd name="T106" fmla="*/ 55 w 745"/>
                <a:gd name="T107" fmla="*/ 86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45" h="763">
                  <a:moveTo>
                    <a:pt x="60" y="86"/>
                  </a:moveTo>
                  <a:lnTo>
                    <a:pt x="74" y="87"/>
                  </a:lnTo>
                  <a:lnTo>
                    <a:pt x="88" y="89"/>
                  </a:lnTo>
                  <a:lnTo>
                    <a:pt x="104" y="90"/>
                  </a:lnTo>
                  <a:lnTo>
                    <a:pt x="119" y="92"/>
                  </a:lnTo>
                  <a:lnTo>
                    <a:pt x="136" y="95"/>
                  </a:lnTo>
                  <a:lnTo>
                    <a:pt x="152" y="100"/>
                  </a:lnTo>
                  <a:lnTo>
                    <a:pt x="170" y="106"/>
                  </a:lnTo>
                  <a:lnTo>
                    <a:pt x="187" y="112"/>
                  </a:lnTo>
                  <a:lnTo>
                    <a:pt x="203" y="120"/>
                  </a:lnTo>
                  <a:lnTo>
                    <a:pt x="220" y="128"/>
                  </a:lnTo>
                  <a:lnTo>
                    <a:pt x="236" y="138"/>
                  </a:lnTo>
                  <a:lnTo>
                    <a:pt x="253" y="150"/>
                  </a:lnTo>
                  <a:lnTo>
                    <a:pt x="269" y="162"/>
                  </a:lnTo>
                  <a:lnTo>
                    <a:pt x="284" y="177"/>
                  </a:lnTo>
                  <a:lnTo>
                    <a:pt x="297" y="193"/>
                  </a:lnTo>
                  <a:lnTo>
                    <a:pt x="310" y="212"/>
                  </a:lnTo>
                  <a:lnTo>
                    <a:pt x="312" y="214"/>
                  </a:lnTo>
                  <a:lnTo>
                    <a:pt x="314" y="216"/>
                  </a:lnTo>
                  <a:lnTo>
                    <a:pt x="316" y="219"/>
                  </a:lnTo>
                  <a:lnTo>
                    <a:pt x="317" y="221"/>
                  </a:lnTo>
                  <a:lnTo>
                    <a:pt x="317" y="222"/>
                  </a:lnTo>
                  <a:lnTo>
                    <a:pt x="318" y="223"/>
                  </a:lnTo>
                  <a:lnTo>
                    <a:pt x="318" y="224"/>
                  </a:lnTo>
                  <a:lnTo>
                    <a:pt x="319" y="226"/>
                  </a:lnTo>
                  <a:lnTo>
                    <a:pt x="329" y="243"/>
                  </a:lnTo>
                  <a:lnTo>
                    <a:pt x="338" y="261"/>
                  </a:lnTo>
                  <a:lnTo>
                    <a:pt x="345" y="280"/>
                  </a:lnTo>
                  <a:lnTo>
                    <a:pt x="350" y="298"/>
                  </a:lnTo>
                  <a:lnTo>
                    <a:pt x="355" y="317"/>
                  </a:lnTo>
                  <a:lnTo>
                    <a:pt x="359" y="335"/>
                  </a:lnTo>
                  <a:lnTo>
                    <a:pt x="361" y="353"/>
                  </a:lnTo>
                  <a:lnTo>
                    <a:pt x="363" y="371"/>
                  </a:lnTo>
                  <a:lnTo>
                    <a:pt x="335" y="371"/>
                  </a:lnTo>
                  <a:lnTo>
                    <a:pt x="335" y="454"/>
                  </a:lnTo>
                  <a:lnTo>
                    <a:pt x="333" y="455"/>
                  </a:lnTo>
                  <a:lnTo>
                    <a:pt x="327" y="457"/>
                  </a:lnTo>
                  <a:lnTo>
                    <a:pt x="318" y="462"/>
                  </a:lnTo>
                  <a:lnTo>
                    <a:pt x="306" y="468"/>
                  </a:lnTo>
                  <a:lnTo>
                    <a:pt x="291" y="477"/>
                  </a:lnTo>
                  <a:lnTo>
                    <a:pt x="274" y="487"/>
                  </a:lnTo>
                  <a:lnTo>
                    <a:pt x="256" y="500"/>
                  </a:lnTo>
                  <a:lnTo>
                    <a:pt x="238" y="515"/>
                  </a:lnTo>
                  <a:lnTo>
                    <a:pt x="216" y="536"/>
                  </a:lnTo>
                  <a:lnTo>
                    <a:pt x="196" y="561"/>
                  </a:lnTo>
                  <a:lnTo>
                    <a:pt x="178" y="588"/>
                  </a:lnTo>
                  <a:lnTo>
                    <a:pt x="160" y="617"/>
                  </a:lnTo>
                  <a:lnTo>
                    <a:pt x="144" y="648"/>
                  </a:lnTo>
                  <a:lnTo>
                    <a:pt x="130" y="681"/>
                  </a:lnTo>
                  <a:lnTo>
                    <a:pt x="119" y="716"/>
                  </a:lnTo>
                  <a:lnTo>
                    <a:pt x="108" y="753"/>
                  </a:lnTo>
                  <a:lnTo>
                    <a:pt x="327" y="755"/>
                  </a:lnTo>
                  <a:lnTo>
                    <a:pt x="324" y="757"/>
                  </a:lnTo>
                  <a:lnTo>
                    <a:pt x="365" y="756"/>
                  </a:lnTo>
                  <a:lnTo>
                    <a:pt x="365" y="510"/>
                  </a:lnTo>
                  <a:lnTo>
                    <a:pt x="457" y="510"/>
                  </a:lnTo>
                  <a:lnTo>
                    <a:pt x="457" y="763"/>
                  </a:lnTo>
                  <a:lnTo>
                    <a:pt x="745" y="762"/>
                  </a:lnTo>
                  <a:lnTo>
                    <a:pt x="745" y="759"/>
                  </a:lnTo>
                  <a:lnTo>
                    <a:pt x="742" y="749"/>
                  </a:lnTo>
                  <a:lnTo>
                    <a:pt x="740" y="736"/>
                  </a:lnTo>
                  <a:lnTo>
                    <a:pt x="735" y="717"/>
                  </a:lnTo>
                  <a:lnTo>
                    <a:pt x="730" y="694"/>
                  </a:lnTo>
                  <a:lnTo>
                    <a:pt x="722" y="670"/>
                  </a:lnTo>
                  <a:lnTo>
                    <a:pt x="711" y="643"/>
                  </a:lnTo>
                  <a:lnTo>
                    <a:pt x="700" y="616"/>
                  </a:lnTo>
                  <a:lnTo>
                    <a:pt x="685" y="587"/>
                  </a:lnTo>
                  <a:lnTo>
                    <a:pt x="666" y="561"/>
                  </a:lnTo>
                  <a:lnTo>
                    <a:pt x="646" y="534"/>
                  </a:lnTo>
                  <a:lnTo>
                    <a:pt x="623" y="510"/>
                  </a:lnTo>
                  <a:lnTo>
                    <a:pt x="595" y="489"/>
                  </a:lnTo>
                  <a:lnTo>
                    <a:pt x="564" y="473"/>
                  </a:lnTo>
                  <a:lnTo>
                    <a:pt x="529" y="460"/>
                  </a:lnTo>
                  <a:lnTo>
                    <a:pt x="491" y="454"/>
                  </a:lnTo>
                  <a:lnTo>
                    <a:pt x="491" y="374"/>
                  </a:lnTo>
                  <a:lnTo>
                    <a:pt x="451" y="374"/>
                  </a:lnTo>
                  <a:lnTo>
                    <a:pt x="451" y="369"/>
                  </a:lnTo>
                  <a:lnTo>
                    <a:pt x="450" y="358"/>
                  </a:lnTo>
                  <a:lnTo>
                    <a:pt x="447" y="338"/>
                  </a:lnTo>
                  <a:lnTo>
                    <a:pt x="444" y="314"/>
                  </a:lnTo>
                  <a:lnTo>
                    <a:pt x="437" y="284"/>
                  </a:lnTo>
                  <a:lnTo>
                    <a:pt x="427" y="252"/>
                  </a:lnTo>
                  <a:lnTo>
                    <a:pt x="413" y="218"/>
                  </a:lnTo>
                  <a:lnTo>
                    <a:pt x="394" y="182"/>
                  </a:lnTo>
                  <a:lnTo>
                    <a:pt x="371" y="146"/>
                  </a:lnTo>
                  <a:lnTo>
                    <a:pt x="342" y="113"/>
                  </a:lnTo>
                  <a:lnTo>
                    <a:pt x="308" y="81"/>
                  </a:lnTo>
                  <a:lnTo>
                    <a:pt x="265" y="53"/>
                  </a:lnTo>
                  <a:lnTo>
                    <a:pt x="216" y="30"/>
                  </a:lnTo>
                  <a:lnTo>
                    <a:pt x="158" y="13"/>
                  </a:lnTo>
                  <a:lnTo>
                    <a:pt x="92" y="2"/>
                  </a:lnTo>
                  <a:lnTo>
                    <a:pt x="16" y="0"/>
                  </a:lnTo>
                  <a:lnTo>
                    <a:pt x="0" y="89"/>
                  </a:lnTo>
                  <a:lnTo>
                    <a:pt x="1" y="89"/>
                  </a:lnTo>
                  <a:lnTo>
                    <a:pt x="6" y="87"/>
                  </a:lnTo>
                  <a:lnTo>
                    <a:pt x="12" y="87"/>
                  </a:lnTo>
                  <a:lnTo>
                    <a:pt x="21" y="87"/>
                  </a:lnTo>
                  <a:lnTo>
                    <a:pt x="21" y="86"/>
                  </a:lnTo>
                  <a:lnTo>
                    <a:pt x="22" y="85"/>
                  </a:lnTo>
                  <a:lnTo>
                    <a:pt x="22" y="85"/>
                  </a:lnTo>
                  <a:lnTo>
                    <a:pt x="22" y="84"/>
                  </a:lnTo>
                  <a:lnTo>
                    <a:pt x="27" y="84"/>
                  </a:lnTo>
                  <a:lnTo>
                    <a:pt x="31" y="84"/>
                  </a:lnTo>
                  <a:lnTo>
                    <a:pt x="36" y="84"/>
                  </a:lnTo>
                  <a:lnTo>
                    <a:pt x="42" y="85"/>
                  </a:lnTo>
                  <a:lnTo>
                    <a:pt x="46" y="85"/>
                  </a:lnTo>
                  <a:lnTo>
                    <a:pt x="51" y="85"/>
                  </a:lnTo>
                  <a:lnTo>
                    <a:pt x="55" y="86"/>
                  </a:lnTo>
                  <a:lnTo>
                    <a:pt x="60" y="86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27" name="Freeform 27"/>
            <p:cNvSpPr>
              <a:spLocks/>
            </p:cNvSpPr>
            <p:nvPr/>
          </p:nvSpPr>
          <p:spPr bwMode="auto">
            <a:xfrm>
              <a:off x="3236" y="2111"/>
              <a:ext cx="22" cy="72"/>
            </a:xfrm>
            <a:custGeom>
              <a:avLst/>
              <a:gdLst>
                <a:gd name="T0" fmla="*/ 44 w 44"/>
                <a:gd name="T1" fmla="*/ 145 h 145"/>
                <a:gd name="T2" fmla="*/ 42 w 44"/>
                <a:gd name="T3" fmla="*/ 127 h 145"/>
                <a:gd name="T4" fmla="*/ 40 w 44"/>
                <a:gd name="T5" fmla="*/ 109 h 145"/>
                <a:gd name="T6" fmla="*/ 36 w 44"/>
                <a:gd name="T7" fmla="*/ 91 h 145"/>
                <a:gd name="T8" fmla="*/ 31 w 44"/>
                <a:gd name="T9" fmla="*/ 72 h 145"/>
                <a:gd name="T10" fmla="*/ 26 w 44"/>
                <a:gd name="T11" fmla="*/ 54 h 145"/>
                <a:gd name="T12" fmla="*/ 19 w 44"/>
                <a:gd name="T13" fmla="*/ 35 h 145"/>
                <a:gd name="T14" fmla="*/ 10 w 44"/>
                <a:gd name="T15" fmla="*/ 17 h 145"/>
                <a:gd name="T16" fmla="*/ 0 w 44"/>
                <a:gd name="T17" fmla="*/ 0 h 145"/>
                <a:gd name="T18" fmla="*/ 8 w 44"/>
                <a:gd name="T19" fmla="*/ 13 h 145"/>
                <a:gd name="T20" fmla="*/ 15 w 44"/>
                <a:gd name="T21" fmla="*/ 29 h 145"/>
                <a:gd name="T22" fmla="*/ 22 w 44"/>
                <a:gd name="T23" fmla="*/ 46 h 145"/>
                <a:gd name="T24" fmla="*/ 28 w 44"/>
                <a:gd name="T25" fmla="*/ 63 h 145"/>
                <a:gd name="T26" fmla="*/ 34 w 44"/>
                <a:gd name="T27" fmla="*/ 82 h 145"/>
                <a:gd name="T28" fmla="*/ 38 w 44"/>
                <a:gd name="T29" fmla="*/ 102 h 145"/>
                <a:gd name="T30" fmla="*/ 42 w 44"/>
                <a:gd name="T31" fmla="*/ 123 h 145"/>
                <a:gd name="T32" fmla="*/ 44 w 44"/>
                <a:gd name="T3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145">
                  <a:moveTo>
                    <a:pt x="44" y="145"/>
                  </a:moveTo>
                  <a:lnTo>
                    <a:pt x="42" y="127"/>
                  </a:lnTo>
                  <a:lnTo>
                    <a:pt x="40" y="109"/>
                  </a:lnTo>
                  <a:lnTo>
                    <a:pt x="36" y="91"/>
                  </a:lnTo>
                  <a:lnTo>
                    <a:pt x="31" y="72"/>
                  </a:lnTo>
                  <a:lnTo>
                    <a:pt x="26" y="54"/>
                  </a:lnTo>
                  <a:lnTo>
                    <a:pt x="19" y="35"/>
                  </a:lnTo>
                  <a:lnTo>
                    <a:pt x="10" y="17"/>
                  </a:lnTo>
                  <a:lnTo>
                    <a:pt x="0" y="0"/>
                  </a:lnTo>
                  <a:lnTo>
                    <a:pt x="8" y="13"/>
                  </a:lnTo>
                  <a:lnTo>
                    <a:pt x="15" y="29"/>
                  </a:lnTo>
                  <a:lnTo>
                    <a:pt x="22" y="46"/>
                  </a:lnTo>
                  <a:lnTo>
                    <a:pt x="28" y="63"/>
                  </a:lnTo>
                  <a:lnTo>
                    <a:pt x="34" y="82"/>
                  </a:lnTo>
                  <a:lnTo>
                    <a:pt x="38" y="102"/>
                  </a:lnTo>
                  <a:lnTo>
                    <a:pt x="42" y="123"/>
                  </a:lnTo>
                  <a:lnTo>
                    <a:pt x="44" y="145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28" name="Freeform 28"/>
            <p:cNvSpPr>
              <a:spLocks/>
            </p:cNvSpPr>
            <p:nvPr/>
          </p:nvSpPr>
          <p:spPr bwMode="auto">
            <a:xfrm>
              <a:off x="3232" y="2104"/>
              <a:ext cx="3" cy="4"/>
            </a:xfrm>
            <a:custGeom>
              <a:avLst/>
              <a:gdLst>
                <a:gd name="T0" fmla="*/ 7 w 7"/>
                <a:gd name="T1" fmla="*/ 9 h 9"/>
                <a:gd name="T2" fmla="*/ 6 w 7"/>
                <a:gd name="T3" fmla="*/ 7 h 9"/>
                <a:gd name="T4" fmla="*/ 4 w 7"/>
                <a:gd name="T5" fmla="*/ 4 h 9"/>
                <a:gd name="T6" fmla="*/ 2 w 7"/>
                <a:gd name="T7" fmla="*/ 2 h 9"/>
                <a:gd name="T8" fmla="*/ 0 w 7"/>
                <a:gd name="T9" fmla="*/ 0 h 9"/>
                <a:gd name="T10" fmla="*/ 2 w 7"/>
                <a:gd name="T11" fmla="*/ 2 h 9"/>
                <a:gd name="T12" fmla="*/ 4 w 7"/>
                <a:gd name="T13" fmla="*/ 4 h 9"/>
                <a:gd name="T14" fmla="*/ 6 w 7"/>
                <a:gd name="T15" fmla="*/ 7 h 9"/>
                <a:gd name="T16" fmla="*/ 7 w 7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9">
                  <a:moveTo>
                    <a:pt x="7" y="9"/>
                  </a:moveTo>
                  <a:lnTo>
                    <a:pt x="6" y="7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4" y="4"/>
                  </a:lnTo>
                  <a:lnTo>
                    <a:pt x="6" y="7"/>
                  </a:lnTo>
                  <a:lnTo>
                    <a:pt x="7" y="9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29" name="Freeform 29"/>
            <p:cNvSpPr>
              <a:spLocks/>
            </p:cNvSpPr>
            <p:nvPr/>
          </p:nvSpPr>
          <p:spPr bwMode="auto">
            <a:xfrm>
              <a:off x="3131" y="2255"/>
              <a:ext cx="64" cy="119"/>
            </a:xfrm>
            <a:custGeom>
              <a:avLst/>
              <a:gdLst>
                <a:gd name="T0" fmla="*/ 130 w 130"/>
                <a:gd name="T1" fmla="*/ 0 h 238"/>
                <a:gd name="T2" fmla="*/ 109 w 130"/>
                <a:gd name="T3" fmla="*/ 18 h 238"/>
                <a:gd name="T4" fmla="*/ 88 w 130"/>
                <a:gd name="T5" fmla="*/ 40 h 238"/>
                <a:gd name="T6" fmla="*/ 67 w 130"/>
                <a:gd name="T7" fmla="*/ 65 h 238"/>
                <a:gd name="T8" fmla="*/ 49 w 130"/>
                <a:gd name="T9" fmla="*/ 93 h 238"/>
                <a:gd name="T10" fmla="*/ 33 w 130"/>
                <a:gd name="T11" fmla="*/ 124 h 238"/>
                <a:gd name="T12" fmla="*/ 18 w 130"/>
                <a:gd name="T13" fmla="*/ 158 h 238"/>
                <a:gd name="T14" fmla="*/ 7 w 130"/>
                <a:gd name="T15" fmla="*/ 196 h 238"/>
                <a:gd name="T16" fmla="*/ 0 w 130"/>
                <a:gd name="T17" fmla="*/ 238 h 238"/>
                <a:gd name="T18" fmla="*/ 11 w 130"/>
                <a:gd name="T19" fmla="*/ 201 h 238"/>
                <a:gd name="T20" fmla="*/ 22 w 130"/>
                <a:gd name="T21" fmla="*/ 166 h 238"/>
                <a:gd name="T22" fmla="*/ 36 w 130"/>
                <a:gd name="T23" fmla="*/ 133 h 238"/>
                <a:gd name="T24" fmla="*/ 52 w 130"/>
                <a:gd name="T25" fmla="*/ 102 h 238"/>
                <a:gd name="T26" fmla="*/ 70 w 130"/>
                <a:gd name="T27" fmla="*/ 73 h 238"/>
                <a:gd name="T28" fmla="*/ 88 w 130"/>
                <a:gd name="T29" fmla="*/ 46 h 238"/>
                <a:gd name="T30" fmla="*/ 108 w 130"/>
                <a:gd name="T31" fmla="*/ 21 h 238"/>
                <a:gd name="T32" fmla="*/ 130 w 130"/>
                <a:gd name="T33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" h="238">
                  <a:moveTo>
                    <a:pt x="130" y="0"/>
                  </a:moveTo>
                  <a:lnTo>
                    <a:pt x="109" y="18"/>
                  </a:lnTo>
                  <a:lnTo>
                    <a:pt x="88" y="40"/>
                  </a:lnTo>
                  <a:lnTo>
                    <a:pt x="67" y="65"/>
                  </a:lnTo>
                  <a:lnTo>
                    <a:pt x="49" y="93"/>
                  </a:lnTo>
                  <a:lnTo>
                    <a:pt x="33" y="124"/>
                  </a:lnTo>
                  <a:lnTo>
                    <a:pt x="18" y="158"/>
                  </a:lnTo>
                  <a:lnTo>
                    <a:pt x="7" y="196"/>
                  </a:lnTo>
                  <a:lnTo>
                    <a:pt x="0" y="238"/>
                  </a:lnTo>
                  <a:lnTo>
                    <a:pt x="11" y="201"/>
                  </a:lnTo>
                  <a:lnTo>
                    <a:pt x="22" y="166"/>
                  </a:lnTo>
                  <a:lnTo>
                    <a:pt x="36" y="133"/>
                  </a:lnTo>
                  <a:lnTo>
                    <a:pt x="52" y="102"/>
                  </a:lnTo>
                  <a:lnTo>
                    <a:pt x="70" y="73"/>
                  </a:lnTo>
                  <a:lnTo>
                    <a:pt x="88" y="46"/>
                  </a:lnTo>
                  <a:lnTo>
                    <a:pt x="108" y="21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30" name="Freeform 30"/>
            <p:cNvSpPr>
              <a:spLocks/>
            </p:cNvSpPr>
            <p:nvPr/>
          </p:nvSpPr>
          <p:spPr bwMode="auto">
            <a:xfrm>
              <a:off x="3126" y="2253"/>
              <a:ext cx="323" cy="463"/>
            </a:xfrm>
            <a:custGeom>
              <a:avLst/>
              <a:gdLst>
                <a:gd name="T0" fmla="*/ 647 w 647"/>
                <a:gd name="T1" fmla="*/ 298 h 926"/>
                <a:gd name="T2" fmla="*/ 647 w 647"/>
                <a:gd name="T3" fmla="*/ 288 h 926"/>
                <a:gd name="T4" fmla="*/ 647 w 647"/>
                <a:gd name="T5" fmla="*/ 276 h 926"/>
                <a:gd name="T6" fmla="*/ 647 w 647"/>
                <a:gd name="T7" fmla="*/ 265 h 926"/>
                <a:gd name="T8" fmla="*/ 647 w 647"/>
                <a:gd name="T9" fmla="*/ 252 h 926"/>
                <a:gd name="T10" fmla="*/ 359 w 647"/>
                <a:gd name="T11" fmla="*/ 253 h 926"/>
                <a:gd name="T12" fmla="*/ 359 w 647"/>
                <a:gd name="T13" fmla="*/ 0 h 926"/>
                <a:gd name="T14" fmla="*/ 267 w 647"/>
                <a:gd name="T15" fmla="*/ 0 h 926"/>
                <a:gd name="T16" fmla="*/ 267 w 647"/>
                <a:gd name="T17" fmla="*/ 246 h 926"/>
                <a:gd name="T18" fmla="*/ 226 w 647"/>
                <a:gd name="T19" fmla="*/ 247 h 926"/>
                <a:gd name="T20" fmla="*/ 229 w 647"/>
                <a:gd name="T21" fmla="*/ 245 h 926"/>
                <a:gd name="T22" fmla="*/ 10 w 647"/>
                <a:gd name="T23" fmla="*/ 243 h 926"/>
                <a:gd name="T24" fmla="*/ 7 w 647"/>
                <a:gd name="T25" fmla="*/ 268 h 926"/>
                <a:gd name="T26" fmla="*/ 1 w 647"/>
                <a:gd name="T27" fmla="*/ 335 h 926"/>
                <a:gd name="T28" fmla="*/ 0 w 647"/>
                <a:gd name="T29" fmla="*/ 432 h 926"/>
                <a:gd name="T30" fmla="*/ 10 w 647"/>
                <a:gd name="T31" fmla="*/ 546 h 926"/>
                <a:gd name="T32" fmla="*/ 15 w 647"/>
                <a:gd name="T33" fmla="*/ 597 h 926"/>
                <a:gd name="T34" fmla="*/ 27 w 647"/>
                <a:gd name="T35" fmla="*/ 647 h 926"/>
                <a:gd name="T36" fmla="*/ 42 w 647"/>
                <a:gd name="T37" fmla="*/ 694 h 926"/>
                <a:gd name="T38" fmla="*/ 61 w 647"/>
                <a:gd name="T39" fmla="*/ 738 h 926"/>
                <a:gd name="T40" fmla="*/ 85 w 647"/>
                <a:gd name="T41" fmla="*/ 779 h 926"/>
                <a:gd name="T42" fmla="*/ 112 w 647"/>
                <a:gd name="T43" fmla="*/ 816 h 926"/>
                <a:gd name="T44" fmla="*/ 142 w 647"/>
                <a:gd name="T45" fmla="*/ 847 h 926"/>
                <a:gd name="T46" fmla="*/ 173 w 647"/>
                <a:gd name="T47" fmla="*/ 873 h 926"/>
                <a:gd name="T48" fmla="*/ 189 w 647"/>
                <a:gd name="T49" fmla="*/ 884 h 926"/>
                <a:gd name="T50" fmla="*/ 204 w 647"/>
                <a:gd name="T51" fmla="*/ 893 h 926"/>
                <a:gd name="T52" fmla="*/ 220 w 647"/>
                <a:gd name="T53" fmla="*/ 900 h 926"/>
                <a:gd name="T54" fmla="*/ 237 w 647"/>
                <a:gd name="T55" fmla="*/ 907 h 926"/>
                <a:gd name="T56" fmla="*/ 256 w 647"/>
                <a:gd name="T57" fmla="*/ 912 h 926"/>
                <a:gd name="T58" fmla="*/ 276 w 647"/>
                <a:gd name="T59" fmla="*/ 916 h 926"/>
                <a:gd name="T60" fmla="*/ 296 w 647"/>
                <a:gd name="T61" fmla="*/ 921 h 926"/>
                <a:gd name="T62" fmla="*/ 318 w 647"/>
                <a:gd name="T63" fmla="*/ 926 h 926"/>
                <a:gd name="T64" fmla="*/ 341 w 647"/>
                <a:gd name="T65" fmla="*/ 924 h 926"/>
                <a:gd name="T66" fmla="*/ 365 w 647"/>
                <a:gd name="T67" fmla="*/ 921 h 926"/>
                <a:gd name="T68" fmla="*/ 388 w 647"/>
                <a:gd name="T69" fmla="*/ 915 h 926"/>
                <a:gd name="T70" fmla="*/ 413 w 647"/>
                <a:gd name="T71" fmla="*/ 907 h 926"/>
                <a:gd name="T72" fmla="*/ 436 w 647"/>
                <a:gd name="T73" fmla="*/ 897 h 926"/>
                <a:gd name="T74" fmla="*/ 458 w 647"/>
                <a:gd name="T75" fmla="*/ 884 h 926"/>
                <a:gd name="T76" fmla="*/ 480 w 647"/>
                <a:gd name="T77" fmla="*/ 869 h 926"/>
                <a:gd name="T78" fmla="*/ 501 w 647"/>
                <a:gd name="T79" fmla="*/ 852 h 926"/>
                <a:gd name="T80" fmla="*/ 521 w 647"/>
                <a:gd name="T81" fmla="*/ 832 h 926"/>
                <a:gd name="T82" fmla="*/ 539 w 647"/>
                <a:gd name="T83" fmla="*/ 809 h 926"/>
                <a:gd name="T84" fmla="*/ 556 w 647"/>
                <a:gd name="T85" fmla="*/ 785 h 926"/>
                <a:gd name="T86" fmla="*/ 572 w 647"/>
                <a:gd name="T87" fmla="*/ 757 h 926"/>
                <a:gd name="T88" fmla="*/ 584 w 647"/>
                <a:gd name="T89" fmla="*/ 729 h 926"/>
                <a:gd name="T90" fmla="*/ 596 w 647"/>
                <a:gd name="T91" fmla="*/ 696 h 926"/>
                <a:gd name="T92" fmla="*/ 605 w 647"/>
                <a:gd name="T93" fmla="*/ 662 h 926"/>
                <a:gd name="T94" fmla="*/ 611 w 647"/>
                <a:gd name="T95" fmla="*/ 625 h 926"/>
                <a:gd name="T96" fmla="*/ 619 w 647"/>
                <a:gd name="T97" fmla="*/ 593 h 926"/>
                <a:gd name="T98" fmla="*/ 626 w 647"/>
                <a:gd name="T99" fmla="*/ 558 h 926"/>
                <a:gd name="T100" fmla="*/ 633 w 647"/>
                <a:gd name="T101" fmla="*/ 521 h 926"/>
                <a:gd name="T102" fmla="*/ 637 w 647"/>
                <a:gd name="T103" fmla="*/ 482 h 926"/>
                <a:gd name="T104" fmla="*/ 642 w 647"/>
                <a:gd name="T105" fmla="*/ 440 h 926"/>
                <a:gd name="T106" fmla="*/ 644 w 647"/>
                <a:gd name="T107" fmla="*/ 395 h 926"/>
                <a:gd name="T108" fmla="*/ 647 w 647"/>
                <a:gd name="T109" fmla="*/ 348 h 926"/>
                <a:gd name="T110" fmla="*/ 647 w 647"/>
                <a:gd name="T111" fmla="*/ 298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47" h="926">
                  <a:moveTo>
                    <a:pt x="647" y="298"/>
                  </a:moveTo>
                  <a:lnTo>
                    <a:pt x="647" y="288"/>
                  </a:lnTo>
                  <a:lnTo>
                    <a:pt x="647" y="276"/>
                  </a:lnTo>
                  <a:lnTo>
                    <a:pt x="647" y="265"/>
                  </a:lnTo>
                  <a:lnTo>
                    <a:pt x="647" y="252"/>
                  </a:lnTo>
                  <a:lnTo>
                    <a:pt x="359" y="253"/>
                  </a:lnTo>
                  <a:lnTo>
                    <a:pt x="359" y="0"/>
                  </a:lnTo>
                  <a:lnTo>
                    <a:pt x="267" y="0"/>
                  </a:lnTo>
                  <a:lnTo>
                    <a:pt x="267" y="246"/>
                  </a:lnTo>
                  <a:lnTo>
                    <a:pt x="226" y="247"/>
                  </a:lnTo>
                  <a:lnTo>
                    <a:pt x="229" y="245"/>
                  </a:lnTo>
                  <a:lnTo>
                    <a:pt x="10" y="243"/>
                  </a:lnTo>
                  <a:lnTo>
                    <a:pt x="7" y="268"/>
                  </a:lnTo>
                  <a:lnTo>
                    <a:pt x="1" y="335"/>
                  </a:lnTo>
                  <a:lnTo>
                    <a:pt x="0" y="432"/>
                  </a:lnTo>
                  <a:lnTo>
                    <a:pt x="10" y="546"/>
                  </a:lnTo>
                  <a:lnTo>
                    <a:pt x="15" y="597"/>
                  </a:lnTo>
                  <a:lnTo>
                    <a:pt x="27" y="647"/>
                  </a:lnTo>
                  <a:lnTo>
                    <a:pt x="42" y="694"/>
                  </a:lnTo>
                  <a:lnTo>
                    <a:pt x="61" y="738"/>
                  </a:lnTo>
                  <a:lnTo>
                    <a:pt x="85" y="779"/>
                  </a:lnTo>
                  <a:lnTo>
                    <a:pt x="112" y="816"/>
                  </a:lnTo>
                  <a:lnTo>
                    <a:pt x="142" y="847"/>
                  </a:lnTo>
                  <a:lnTo>
                    <a:pt x="173" y="873"/>
                  </a:lnTo>
                  <a:lnTo>
                    <a:pt x="189" y="884"/>
                  </a:lnTo>
                  <a:lnTo>
                    <a:pt x="204" y="893"/>
                  </a:lnTo>
                  <a:lnTo>
                    <a:pt x="220" y="900"/>
                  </a:lnTo>
                  <a:lnTo>
                    <a:pt x="237" y="907"/>
                  </a:lnTo>
                  <a:lnTo>
                    <a:pt x="256" y="912"/>
                  </a:lnTo>
                  <a:lnTo>
                    <a:pt x="276" y="916"/>
                  </a:lnTo>
                  <a:lnTo>
                    <a:pt x="296" y="921"/>
                  </a:lnTo>
                  <a:lnTo>
                    <a:pt x="318" y="926"/>
                  </a:lnTo>
                  <a:lnTo>
                    <a:pt x="341" y="924"/>
                  </a:lnTo>
                  <a:lnTo>
                    <a:pt x="365" y="921"/>
                  </a:lnTo>
                  <a:lnTo>
                    <a:pt x="388" y="915"/>
                  </a:lnTo>
                  <a:lnTo>
                    <a:pt x="413" y="907"/>
                  </a:lnTo>
                  <a:lnTo>
                    <a:pt x="436" y="897"/>
                  </a:lnTo>
                  <a:lnTo>
                    <a:pt x="458" y="884"/>
                  </a:lnTo>
                  <a:lnTo>
                    <a:pt x="480" y="869"/>
                  </a:lnTo>
                  <a:lnTo>
                    <a:pt x="501" y="852"/>
                  </a:lnTo>
                  <a:lnTo>
                    <a:pt x="521" y="832"/>
                  </a:lnTo>
                  <a:lnTo>
                    <a:pt x="539" y="809"/>
                  </a:lnTo>
                  <a:lnTo>
                    <a:pt x="556" y="785"/>
                  </a:lnTo>
                  <a:lnTo>
                    <a:pt x="572" y="757"/>
                  </a:lnTo>
                  <a:lnTo>
                    <a:pt x="584" y="729"/>
                  </a:lnTo>
                  <a:lnTo>
                    <a:pt x="596" y="696"/>
                  </a:lnTo>
                  <a:lnTo>
                    <a:pt x="605" y="662"/>
                  </a:lnTo>
                  <a:lnTo>
                    <a:pt x="611" y="625"/>
                  </a:lnTo>
                  <a:lnTo>
                    <a:pt x="619" y="593"/>
                  </a:lnTo>
                  <a:lnTo>
                    <a:pt x="626" y="558"/>
                  </a:lnTo>
                  <a:lnTo>
                    <a:pt x="633" y="521"/>
                  </a:lnTo>
                  <a:lnTo>
                    <a:pt x="637" y="482"/>
                  </a:lnTo>
                  <a:lnTo>
                    <a:pt x="642" y="440"/>
                  </a:lnTo>
                  <a:lnTo>
                    <a:pt x="644" y="395"/>
                  </a:lnTo>
                  <a:lnTo>
                    <a:pt x="647" y="348"/>
                  </a:lnTo>
                  <a:lnTo>
                    <a:pt x="647" y="29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31" name="Freeform 31"/>
            <p:cNvSpPr>
              <a:spLocks/>
            </p:cNvSpPr>
            <p:nvPr/>
          </p:nvSpPr>
          <p:spPr bwMode="auto">
            <a:xfrm>
              <a:off x="3087" y="2040"/>
              <a:ext cx="20" cy="2"/>
            </a:xfrm>
            <a:custGeom>
              <a:avLst/>
              <a:gdLst>
                <a:gd name="T0" fmla="*/ 39 w 39"/>
                <a:gd name="T1" fmla="*/ 2 h 3"/>
                <a:gd name="T2" fmla="*/ 34 w 39"/>
                <a:gd name="T3" fmla="*/ 2 h 3"/>
                <a:gd name="T4" fmla="*/ 30 w 39"/>
                <a:gd name="T5" fmla="*/ 1 h 3"/>
                <a:gd name="T6" fmla="*/ 25 w 39"/>
                <a:gd name="T7" fmla="*/ 1 h 3"/>
                <a:gd name="T8" fmla="*/ 21 w 39"/>
                <a:gd name="T9" fmla="*/ 1 h 3"/>
                <a:gd name="T10" fmla="*/ 15 w 39"/>
                <a:gd name="T11" fmla="*/ 0 h 3"/>
                <a:gd name="T12" fmla="*/ 10 w 39"/>
                <a:gd name="T13" fmla="*/ 0 h 3"/>
                <a:gd name="T14" fmla="*/ 6 w 39"/>
                <a:gd name="T15" fmla="*/ 0 h 3"/>
                <a:gd name="T16" fmla="*/ 1 w 39"/>
                <a:gd name="T17" fmla="*/ 0 h 3"/>
                <a:gd name="T18" fmla="*/ 1 w 39"/>
                <a:gd name="T19" fmla="*/ 1 h 3"/>
                <a:gd name="T20" fmla="*/ 1 w 39"/>
                <a:gd name="T21" fmla="*/ 1 h 3"/>
                <a:gd name="T22" fmla="*/ 0 w 39"/>
                <a:gd name="T23" fmla="*/ 2 h 3"/>
                <a:gd name="T24" fmla="*/ 0 w 39"/>
                <a:gd name="T25" fmla="*/ 3 h 3"/>
                <a:gd name="T26" fmla="*/ 4 w 39"/>
                <a:gd name="T27" fmla="*/ 3 h 3"/>
                <a:gd name="T28" fmla="*/ 8 w 39"/>
                <a:gd name="T29" fmla="*/ 2 h 3"/>
                <a:gd name="T30" fmla="*/ 12 w 39"/>
                <a:gd name="T31" fmla="*/ 2 h 3"/>
                <a:gd name="T32" fmla="*/ 18 w 39"/>
                <a:gd name="T33" fmla="*/ 2 h 3"/>
                <a:gd name="T34" fmla="*/ 23 w 39"/>
                <a:gd name="T35" fmla="*/ 2 h 3"/>
                <a:gd name="T36" fmla="*/ 27 w 39"/>
                <a:gd name="T37" fmla="*/ 2 h 3"/>
                <a:gd name="T38" fmla="*/ 33 w 39"/>
                <a:gd name="T39" fmla="*/ 2 h 3"/>
                <a:gd name="T40" fmla="*/ 39 w 39"/>
                <a:gd name="T4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9" h="3">
                  <a:moveTo>
                    <a:pt x="39" y="2"/>
                  </a:moveTo>
                  <a:lnTo>
                    <a:pt x="34" y="2"/>
                  </a:lnTo>
                  <a:lnTo>
                    <a:pt x="30" y="1"/>
                  </a:lnTo>
                  <a:lnTo>
                    <a:pt x="25" y="1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4" y="3"/>
                  </a:lnTo>
                  <a:lnTo>
                    <a:pt x="8" y="2"/>
                  </a:lnTo>
                  <a:lnTo>
                    <a:pt x="12" y="2"/>
                  </a:lnTo>
                  <a:lnTo>
                    <a:pt x="18" y="2"/>
                  </a:lnTo>
                  <a:lnTo>
                    <a:pt x="23" y="2"/>
                  </a:lnTo>
                  <a:lnTo>
                    <a:pt x="27" y="2"/>
                  </a:lnTo>
                  <a:lnTo>
                    <a:pt x="33" y="2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rgbClr val="3F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293" y="5661248"/>
            <a:ext cx="2158411" cy="99694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29" y="4188857"/>
            <a:ext cx="414380" cy="93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76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3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152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2" y="273050"/>
            <a:ext cx="4285324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7089907" cy="639631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362" y="1435102"/>
            <a:ext cx="4285324" cy="52074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325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ue Ba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052736"/>
          </a:xfrm>
          <a:solidFill>
            <a:schemeClr val="tx2"/>
          </a:solidFill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124744"/>
            <a:ext cx="11521280" cy="554461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78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r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52736"/>
          </a:xfrm>
          <a:solidFill>
            <a:schemeClr val="tx2"/>
          </a:solidFill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2060848"/>
            <a:ext cx="11521280" cy="460851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3"/>
          </p:nvPr>
        </p:nvSpPr>
        <p:spPr>
          <a:xfrm>
            <a:off x="335360" y="1124747"/>
            <a:ext cx="11521280" cy="834107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tx2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529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r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52736"/>
          </a:xfrm>
          <a:solidFill>
            <a:schemeClr val="tx2"/>
          </a:solidFill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3712" y="1124744"/>
            <a:ext cx="8352928" cy="554461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34433" y="1124744"/>
            <a:ext cx="3073400" cy="4248944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34433" y="5445128"/>
            <a:ext cx="3073400" cy="1223963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Picture details go here</a:t>
            </a:r>
          </a:p>
        </p:txBody>
      </p:sp>
    </p:spTree>
    <p:extLst>
      <p:ext uri="{BB962C8B-B14F-4D97-AF65-F5344CB8AC3E}">
        <p14:creationId xmlns:p14="http://schemas.microsoft.com/office/powerpoint/2010/main" val="206892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79"/>
            <a:ext cx="12192000" cy="1080120"/>
          </a:xfrm>
          <a:solidFill>
            <a:schemeClr val="tx2"/>
          </a:solidFill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360" y="1124744"/>
            <a:ext cx="5659040" cy="554461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24744"/>
            <a:ext cx="5659040" cy="554461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28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ue Bar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80120"/>
          </a:xfrm>
          <a:solidFill>
            <a:schemeClr val="tx2"/>
          </a:solidFill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57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89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2204864"/>
            <a:ext cx="11521280" cy="446449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3"/>
          </p:nvPr>
        </p:nvSpPr>
        <p:spPr>
          <a:xfrm>
            <a:off x="335360" y="1340771"/>
            <a:ext cx="11521280" cy="834107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tx2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432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360" y="188640"/>
            <a:ext cx="1152128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Title goes here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0" y="1340768"/>
            <a:ext cx="1152128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Content goes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55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4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  <p:sldLayoutId id="2147483743" r:id="rId18"/>
    <p:sldLayoutId id="2147483742" r:id="rId19"/>
    <p:sldLayoutId id="2147483744" r:id="rId20"/>
    <p:sldLayoutId id="2147483737" r:id="rId21"/>
    <p:sldLayoutId id="2147483738" r:id="rId22"/>
    <p:sldLayoutId id="2147483739" r:id="rId2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q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q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organisations/uk-commission-for-employment-and-skills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335360" y="786384"/>
            <a:ext cx="11521280" cy="2814067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Sector insights</a:t>
            </a:r>
            <a:br>
              <a:rPr lang="en-GB" b="1" dirty="0" smtClean="0"/>
            </a:br>
            <a:r>
              <a:rPr lang="en-GB" b="1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4400" dirty="0" smtClean="0"/>
              <a:t>Skills and performance challenges in the retail sector </a:t>
            </a:r>
            <a:endParaRPr lang="en-GB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Strategic Labour Market Intelligence - 2015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6107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Changing skills profiles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347516"/>
            <a:ext cx="121920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The sector will have to focus on </a:t>
            </a:r>
            <a:r>
              <a:rPr lang="en-GB" sz="1600" b="1" dirty="0" smtClean="0">
                <a:solidFill>
                  <a:schemeClr val="bg1"/>
                </a:solidFill>
              </a:rPr>
              <a:t>retaining</a:t>
            </a:r>
            <a:r>
              <a:rPr lang="en-GB" sz="1600" dirty="0" smtClean="0">
                <a:solidFill>
                  <a:schemeClr val="bg1"/>
                </a:solidFill>
              </a:rPr>
              <a:t> trained employees and </a:t>
            </a:r>
            <a:r>
              <a:rPr lang="en-GB" sz="1600" b="1" dirty="0" smtClean="0">
                <a:solidFill>
                  <a:schemeClr val="bg1"/>
                </a:solidFill>
              </a:rPr>
              <a:t>attracting </a:t>
            </a:r>
            <a:r>
              <a:rPr lang="en-GB" sz="1600" dirty="0" smtClean="0">
                <a:solidFill>
                  <a:schemeClr val="bg1"/>
                </a:solidFill>
              </a:rPr>
              <a:t>skilled professionals to meet these demands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661" y="3778963"/>
            <a:ext cx="11596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	</a:t>
            </a:r>
            <a:endParaRPr lang="en-GB" sz="1400" dirty="0"/>
          </a:p>
        </p:txBody>
      </p:sp>
      <p:sp>
        <p:nvSpPr>
          <p:cNvPr id="10" name="Rectangle 9"/>
          <p:cNvSpPr/>
          <p:nvPr/>
        </p:nvSpPr>
        <p:spPr>
          <a:xfrm>
            <a:off x="382877" y="4343780"/>
            <a:ext cx="110689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	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00788" y="5046787"/>
            <a:ext cx="10517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	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54263" y="5136077"/>
            <a:ext cx="11176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	</a:t>
            </a:r>
            <a:endParaRPr lang="en-GB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707158"/>
              </p:ext>
            </p:extLst>
          </p:nvPr>
        </p:nvGraphicFramePr>
        <p:xfrm>
          <a:off x="454263" y="2684631"/>
          <a:ext cx="10997587" cy="32286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1612"/>
                <a:gridCol w="8575975"/>
              </a:tblGrid>
              <a:tr h="670790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Customer Service Staff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Better </a:t>
                      </a:r>
                      <a:r>
                        <a:rPr lang="en-GB" sz="1600" b="1" dirty="0" smtClean="0"/>
                        <a:t>knowledge and sales skills </a:t>
                      </a:r>
                      <a:r>
                        <a:rPr lang="en-GB" sz="1600" b="0" dirty="0" smtClean="0"/>
                        <a:t>to engage </a:t>
                      </a:r>
                      <a:r>
                        <a:rPr lang="en-GB" sz="1600" dirty="0" smtClean="0"/>
                        <a:t>and handle informed customers with other options online</a:t>
                      </a:r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3997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Customer Service Managers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Active </a:t>
                      </a:r>
                      <a:r>
                        <a:rPr lang="en-GB" sz="1600" b="1" dirty="0" smtClean="0"/>
                        <a:t>skills management abilities </a:t>
                      </a:r>
                      <a:r>
                        <a:rPr lang="en-GB" sz="1600" dirty="0" smtClean="0"/>
                        <a:t>to train and motivate their staff to new standards</a:t>
                      </a:r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3995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SME Managers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Market analysis, strategic and financial skills </a:t>
                      </a:r>
                      <a:r>
                        <a:rPr lang="en-GB" sz="1600" dirty="0" smtClean="0"/>
                        <a:t>and </a:t>
                      </a:r>
                      <a:r>
                        <a:rPr lang="en-GB" sz="1600" b="1" dirty="0" smtClean="0"/>
                        <a:t>multi-channel marketing</a:t>
                      </a:r>
                      <a:endParaRPr lang="en-GB" sz="1600" dirty="0" smtClean="0"/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0765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Marketing Associates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Advanced data-handling</a:t>
                      </a:r>
                      <a:r>
                        <a:rPr lang="en-GB" sz="1600" dirty="0" smtClean="0"/>
                        <a:t>, integrating quantitative and qualitative data to produce sophisticated analytics</a:t>
                      </a:r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6862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HR Managers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/>
                        <a:t>Strategic planning, talent management and relationship skills </a:t>
                      </a:r>
                      <a:r>
                        <a:rPr lang="en-GB" sz="1600" dirty="0" smtClean="0"/>
                        <a:t>to meet future skills needs</a:t>
                      </a:r>
                      <a:endParaRPr lang="en-GB" sz="1600" dirty="0"/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91582" y="1392738"/>
            <a:ext cx="620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five occupations face changing skills profiles</a:t>
            </a:r>
            <a:endParaRPr lang="en-GB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0785" y="1309776"/>
            <a:ext cx="605894" cy="7475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6"/>
              </a:clrFrom>
              <a:clrTo>
                <a:srgbClr val="FEFE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0788" y="1378465"/>
            <a:ext cx="650909" cy="59747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07192" y="1302405"/>
            <a:ext cx="808141" cy="70318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04421" y="1348293"/>
            <a:ext cx="694859" cy="65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79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Use of National Occupational Standards </a:t>
            </a:r>
            <a:endParaRPr lang="en-GB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10807386" y="4802067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5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7382" y="1494793"/>
            <a:ext cx="10670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UKCES Employer Perspectives Survey (2014)  shows that: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30671" y="1864125"/>
            <a:ext cx="5322040" cy="1687549"/>
            <a:chOff x="193639" y="3214195"/>
            <a:chExt cx="4136316" cy="1996460"/>
          </a:xfrm>
        </p:grpSpPr>
        <p:graphicFrame>
          <p:nvGraphicFramePr>
            <p:cNvPr id="46" name="Chart 45"/>
            <p:cNvGraphicFramePr/>
            <p:nvPr>
              <p:extLst>
                <p:ext uri="{D42A27DB-BD31-4B8C-83A1-F6EECF244321}">
                  <p14:modId xmlns:p14="http://schemas.microsoft.com/office/powerpoint/2010/main" val="2946489538"/>
                </p:ext>
              </p:extLst>
            </p:nvPr>
          </p:nvGraphicFramePr>
          <p:xfrm>
            <a:off x="193639" y="3214195"/>
            <a:ext cx="4136316" cy="19964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7" name="TextBox 46"/>
            <p:cNvSpPr txBox="1"/>
            <p:nvPr/>
          </p:nvSpPr>
          <p:spPr>
            <a:xfrm>
              <a:off x="316735" y="3843093"/>
              <a:ext cx="2462073" cy="436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bg1"/>
                  </a:solidFill>
                </a:rPr>
                <a:t>Retail and wholesale: 66%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6735" y="4262561"/>
              <a:ext cx="2156986" cy="436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bg1"/>
                  </a:solidFill>
                </a:rPr>
                <a:t>National Average: 60%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17382" y="3474174"/>
            <a:ext cx="10409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Sector employers are less likely than average to be aware of 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Smaller retailers are </a:t>
            </a:r>
            <a:r>
              <a:rPr lang="en-GB" sz="2000" dirty="0"/>
              <a:t>less likely </a:t>
            </a:r>
            <a:r>
              <a:rPr lang="en-GB" sz="2000" dirty="0" smtClean="0"/>
              <a:t>to be aware of 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However</a:t>
            </a:r>
            <a:r>
              <a:rPr lang="en-GB" sz="2000" dirty="0"/>
              <a:t>, employers may be using them indirectly as NOS are also used to inform </a:t>
            </a:r>
            <a:r>
              <a:rPr lang="en-GB" sz="2000" b="1" dirty="0"/>
              <a:t>vocational qualifications </a:t>
            </a:r>
            <a:r>
              <a:rPr lang="en-GB" sz="2000" dirty="0"/>
              <a:t>and </a:t>
            </a:r>
            <a:r>
              <a:rPr lang="en-GB" sz="2000" b="1" dirty="0"/>
              <a:t>apprenticeships</a:t>
            </a:r>
          </a:p>
          <a:p>
            <a:endParaRPr lang="en-GB" sz="20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Survey data suggest NOS are most </a:t>
            </a:r>
            <a:r>
              <a:rPr lang="en-GB" sz="2000" dirty="0" smtClean="0"/>
              <a:t>commonly used </a:t>
            </a:r>
            <a:r>
              <a:rPr lang="en-GB" sz="2000" dirty="0"/>
              <a:t>in </a:t>
            </a:r>
            <a:r>
              <a:rPr lang="en-GB" sz="2000" b="1" dirty="0"/>
              <a:t>staff appraisals</a:t>
            </a:r>
            <a:r>
              <a:rPr lang="en-GB" sz="2000" dirty="0"/>
              <a:t>, and </a:t>
            </a:r>
            <a:r>
              <a:rPr lang="en-GB" sz="2000" b="1" dirty="0"/>
              <a:t>developing job descriptions and training </a:t>
            </a:r>
            <a:r>
              <a:rPr lang="en-GB" sz="2000" b="1" dirty="0" smtClean="0"/>
              <a:t>programmes</a:t>
            </a:r>
            <a:endParaRPr lang="en-GB" sz="20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Interviewees expressed interest in finding our more about how NOS could support staff development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9494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75808" y="4651341"/>
            <a:ext cx="4961423" cy="119006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7078371" y="4682602"/>
            <a:ext cx="4961423" cy="119006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There is scope for collaboration with schools and higher/further education</a:t>
            </a:r>
            <a:endParaRPr lang="en-GB" dirty="0"/>
          </a:p>
        </p:txBody>
      </p:sp>
      <p:pic>
        <p:nvPicPr>
          <p:cNvPr id="1028" name="Picture 4" descr="https://d13yacurqjgara.cloudfront.net/users/144250/screenshots/1465256/mortarboard_1x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847" y="4169929"/>
            <a:ext cx="2716305" cy="203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57065" y="2107174"/>
            <a:ext cx="4983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Retail will be competing for skilled workers with other more appealing sectors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22718" y="3809163"/>
            <a:ext cx="5946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2"/>
                </a:solidFill>
                <a:latin typeface="+mj-lt"/>
              </a:rPr>
              <a:t>If</a:t>
            </a:r>
            <a:r>
              <a:rPr lang="en-GB" sz="1600" dirty="0" smtClean="0"/>
              <a:t> links are established with schools, colleges and universities</a:t>
            </a:r>
            <a:endParaRPr lang="en-GB" sz="1600" dirty="0"/>
          </a:p>
        </p:txBody>
      </p:sp>
      <p:sp>
        <p:nvSpPr>
          <p:cNvPr id="8" name="Rectangle 7"/>
          <p:cNvSpPr/>
          <p:nvPr/>
        </p:nvSpPr>
        <p:spPr>
          <a:xfrm>
            <a:off x="465482" y="1490389"/>
            <a:ext cx="5175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The skills and knowledge required of managers </a:t>
            </a:r>
            <a:r>
              <a:rPr lang="en-GB" sz="1600" dirty="0" smtClean="0"/>
              <a:t>are </a:t>
            </a:r>
            <a:r>
              <a:rPr lang="en-GB" sz="1600" dirty="0"/>
              <a:t>increasing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6624" y="2705504"/>
            <a:ext cx="5175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T</a:t>
            </a:r>
            <a:r>
              <a:rPr lang="en-GB" sz="1600" dirty="0" smtClean="0"/>
              <a:t>here </a:t>
            </a:r>
            <a:r>
              <a:rPr lang="en-GB" sz="1600" dirty="0"/>
              <a:t>is a lack of retail qualifications at managerial level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57064" y="1291961"/>
            <a:ext cx="49839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The future will place greater skills demands on HR and Associate professionals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7064" y="2904617"/>
            <a:ext cx="4983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The sector needs to </a:t>
            </a:r>
            <a:r>
              <a:rPr lang="en-GB" sz="1600" dirty="0"/>
              <a:t>attract graduates and </a:t>
            </a:r>
            <a:r>
              <a:rPr lang="en-GB" sz="1600" dirty="0" smtClean="0"/>
              <a:t>qualified workers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547325" y="2211564"/>
            <a:ext cx="599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2"/>
                </a:solidFill>
                <a:latin typeface="+mj-lt"/>
              </a:rPr>
              <a:t>BUT</a:t>
            </a:r>
            <a:endParaRPr lang="en-GB" sz="1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49673" y="1799096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2"/>
                </a:solidFill>
                <a:latin typeface="+mj-lt"/>
              </a:rPr>
              <a:t>&amp;</a:t>
            </a:r>
            <a:endParaRPr lang="en-GB" sz="1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64897" y="2581859"/>
            <a:ext cx="466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chemeClr val="tx2"/>
                </a:solidFill>
                <a:latin typeface="+mj-lt"/>
              </a:rPr>
              <a:t>S</a:t>
            </a:r>
            <a:r>
              <a:rPr lang="en-GB" sz="1600" dirty="0" smtClean="0">
                <a:solidFill>
                  <a:schemeClr val="tx2"/>
                </a:solidFill>
                <a:latin typeface="+mj-lt"/>
              </a:rPr>
              <a:t>O</a:t>
            </a:r>
            <a:endParaRPr lang="en-GB" sz="1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6624" y="4860480"/>
            <a:ext cx="4276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</a:rPr>
              <a:t>Can develop more vocational qualifications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1870" y="5247192"/>
            <a:ext cx="4701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</a:rPr>
              <a:t>Can link qualifications to managers’ skills needs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29949" y="4637230"/>
            <a:ext cx="4511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Can communicate retail as a career option to young people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67951" y="5279280"/>
            <a:ext cx="4982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Can get feedback on the job types and designs valued by education leavers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6238419"/>
            <a:ext cx="12192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Collaboration with education would help the sector to meet its needs and structure attractive career options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1031" name="Group 1030"/>
          <p:cNvGrpSpPr/>
          <p:nvPr/>
        </p:nvGrpSpPr>
        <p:grpSpPr>
          <a:xfrm>
            <a:off x="553454" y="3235732"/>
            <a:ext cx="2499956" cy="742701"/>
            <a:chOff x="2177716" y="3489393"/>
            <a:chExt cx="945002" cy="458115"/>
          </a:xfrm>
        </p:grpSpPr>
        <p:cxnSp>
          <p:nvCxnSpPr>
            <p:cNvPr id="28" name="Elbow Connector 27"/>
            <p:cNvCxnSpPr>
              <a:endCxn id="7" idx="1"/>
            </p:cNvCxnSpPr>
            <p:nvPr/>
          </p:nvCxnSpPr>
          <p:spPr>
            <a:xfrm>
              <a:off x="2177716" y="3765826"/>
              <a:ext cx="945002" cy="181682"/>
            </a:xfrm>
            <a:prstGeom prst="bentConnector3">
              <a:avLst>
                <a:gd name="adj1" fmla="val 50000"/>
              </a:avLst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9" name="Straight Connector 1028"/>
            <p:cNvCxnSpPr/>
            <p:nvPr/>
          </p:nvCxnSpPr>
          <p:spPr>
            <a:xfrm flipV="1">
              <a:off x="2177716" y="3489393"/>
              <a:ext cx="0" cy="264207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 flipH="1">
            <a:off x="9138591" y="3271911"/>
            <a:ext cx="2222020" cy="706525"/>
            <a:chOff x="2177716" y="3489392"/>
            <a:chExt cx="945002" cy="408322"/>
          </a:xfrm>
        </p:grpSpPr>
        <p:cxnSp>
          <p:nvCxnSpPr>
            <p:cNvPr id="41" name="Elbow Connector 40"/>
            <p:cNvCxnSpPr/>
            <p:nvPr/>
          </p:nvCxnSpPr>
          <p:spPr>
            <a:xfrm>
              <a:off x="2177716" y="3716032"/>
              <a:ext cx="945002" cy="181682"/>
            </a:xfrm>
            <a:prstGeom prst="bentConnector3">
              <a:avLst>
                <a:gd name="adj1" fmla="val 50000"/>
              </a:avLst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2177716" y="3489392"/>
              <a:ext cx="0" cy="237821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4" name="Straight Arrow Connector 1033"/>
          <p:cNvCxnSpPr/>
          <p:nvPr/>
        </p:nvCxnSpPr>
        <p:spPr>
          <a:xfrm>
            <a:off x="4195482" y="4147717"/>
            <a:ext cx="3541" cy="42520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831567" y="4169929"/>
            <a:ext cx="15996" cy="402992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Straight Connector 1040"/>
          <p:cNvCxnSpPr/>
          <p:nvPr/>
        </p:nvCxnSpPr>
        <p:spPr>
          <a:xfrm flipH="1">
            <a:off x="6207162" y="1052736"/>
            <a:ext cx="13166" cy="280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More focused training and job design would help to upskilling the sector workforce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028248" y="1772624"/>
            <a:ext cx="103575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tx2"/>
                </a:solidFill>
              </a:rPr>
              <a:t>Upskill existing workers</a:t>
            </a:r>
            <a:endParaRPr lang="en-GB" sz="20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w</a:t>
            </a:r>
            <a:r>
              <a:rPr lang="en-GB" sz="2000" b="1" dirty="0" smtClean="0"/>
              <a:t>ith training </a:t>
            </a:r>
            <a:r>
              <a:rPr lang="en-GB" sz="2000" b="1" dirty="0"/>
              <a:t>linked closely to skills needs</a:t>
            </a:r>
            <a:r>
              <a:rPr lang="en-GB" sz="2000" dirty="0"/>
              <a:t>, especially in </a:t>
            </a:r>
            <a:r>
              <a:rPr lang="en-GB" sz="2000" dirty="0" smtClean="0"/>
              <a:t>rapidly changings fields such as data-handling</a:t>
            </a:r>
            <a:r>
              <a:rPr lang="en-GB" sz="2000" dirty="0"/>
              <a:t> </a:t>
            </a:r>
            <a:r>
              <a:rPr lang="en-GB" sz="2000" dirty="0" smtClean="0"/>
              <a:t>and new technology, and in customer service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chemeClr val="tx2"/>
              </a:solidFill>
            </a:endParaRPr>
          </a:p>
          <a:p>
            <a:r>
              <a:rPr lang="en-GB" sz="2000" b="1" dirty="0" smtClean="0">
                <a:solidFill>
                  <a:schemeClr val="tx2"/>
                </a:solidFill>
              </a:rPr>
              <a:t>Increase training amongst older workers and SME owners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Review methods </a:t>
            </a:r>
            <a:r>
              <a:rPr lang="en-GB" sz="2000" dirty="0"/>
              <a:t>for </a:t>
            </a:r>
            <a:r>
              <a:rPr lang="en-GB" sz="2000" b="1" dirty="0"/>
              <a:t>assessing and responding to skills </a:t>
            </a:r>
            <a:r>
              <a:rPr lang="en-GB" sz="2000" b="1" dirty="0" smtClean="0"/>
              <a:t>gaps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Identify how to deliver appropriate training/skills support to SMEs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Reduce the current under-utilisation of </a:t>
            </a:r>
            <a:r>
              <a:rPr lang="en-GB" sz="2000" b="1" dirty="0" smtClean="0">
                <a:solidFill>
                  <a:schemeClr val="tx2"/>
                </a:solidFill>
              </a:rPr>
              <a:t>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Recognise and develop skills potential</a:t>
            </a:r>
            <a:r>
              <a:rPr lang="en-GB" sz="2000" dirty="0" smtClean="0"/>
              <a:t>, </a:t>
            </a:r>
            <a:r>
              <a:rPr lang="en-GB" sz="2000" dirty="0"/>
              <a:t>with </a:t>
            </a:r>
            <a:r>
              <a:rPr lang="en-GB" sz="2000" dirty="0" smtClean="0"/>
              <a:t>jobs and progression routes that support employees to use their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GB" sz="2000" b="1" dirty="0">
                <a:solidFill>
                  <a:srgbClr val="002060"/>
                </a:solidFill>
              </a:rPr>
              <a:t>Skills Shops </a:t>
            </a:r>
            <a:r>
              <a:rPr lang="en-GB" sz="2000" dirty="0" smtClean="0"/>
              <a:t>developed </a:t>
            </a:r>
            <a:r>
              <a:rPr lang="en-GB" sz="2000" dirty="0"/>
              <a:t>by the </a:t>
            </a:r>
            <a:r>
              <a:rPr lang="en-GB" sz="2000" b="1" dirty="0">
                <a:solidFill>
                  <a:srgbClr val="002060"/>
                </a:solidFill>
              </a:rPr>
              <a:t>National Skills Academy for Retail</a:t>
            </a:r>
            <a:r>
              <a:rPr lang="en-GB" sz="2000" dirty="0"/>
              <a:t>. </a:t>
            </a:r>
            <a:endParaRPr lang="en-GB" sz="2000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50 throughout </a:t>
            </a:r>
            <a:r>
              <a:rPr lang="en-GB" sz="2000" dirty="0"/>
              <a:t>the </a:t>
            </a:r>
            <a:r>
              <a:rPr lang="en-GB" sz="2000" dirty="0" smtClean="0"/>
              <a:t>UK, Offer </a:t>
            </a:r>
            <a:r>
              <a:rPr lang="en-GB" sz="2000" dirty="0"/>
              <a:t>retail related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Run </a:t>
            </a:r>
            <a:r>
              <a:rPr lang="en-GB" sz="2000" dirty="0"/>
              <a:t>individually by local </a:t>
            </a:r>
            <a:r>
              <a:rPr lang="en-GB" sz="2000" dirty="0" smtClean="0"/>
              <a:t>stakeholders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116306" y="1502259"/>
            <a:ext cx="11918378" cy="51640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pPr>
              <a:spcAft>
                <a:spcPts val="1800"/>
              </a:spcAft>
            </a:pPr>
            <a:endParaRPr lang="en-GB" sz="1400" dirty="0" smtClean="0">
              <a:solidFill>
                <a:schemeClr val="tx2"/>
              </a:solidFill>
            </a:endParaRPr>
          </a:p>
          <a:p>
            <a:pPr>
              <a:spcAft>
                <a:spcPts val="1800"/>
              </a:spcAft>
            </a:pPr>
            <a:endParaRPr lang="en-GB" sz="1400" dirty="0" smtClean="0">
              <a:solidFill>
                <a:schemeClr val="tx2"/>
              </a:solidFill>
            </a:endParaRPr>
          </a:p>
          <a:p>
            <a:pPr>
              <a:spcAft>
                <a:spcPts val="1800"/>
              </a:spcAft>
            </a:pPr>
            <a:endParaRPr lang="en-GB" sz="1400" dirty="0">
              <a:solidFill>
                <a:schemeClr val="tx2"/>
              </a:solidFill>
            </a:endParaRPr>
          </a:p>
          <a:p>
            <a:pPr>
              <a:spcAft>
                <a:spcPts val="1800"/>
              </a:spcAft>
            </a:pPr>
            <a:endParaRPr lang="en-GB" sz="1400" dirty="0">
              <a:solidFill>
                <a:schemeClr val="tx2"/>
              </a:solidFill>
            </a:endParaRPr>
          </a:p>
          <a:p>
            <a:pPr>
              <a:spcAft>
                <a:spcPts val="1800"/>
              </a:spcAft>
            </a:pPr>
            <a:endParaRPr lang="en-GB" sz="1400" dirty="0" smtClean="0">
              <a:solidFill>
                <a:schemeClr val="tx2"/>
              </a:solidFill>
            </a:endParaRPr>
          </a:p>
          <a:p>
            <a:pPr>
              <a:spcAft>
                <a:spcPts val="1800"/>
              </a:spcAft>
            </a:pPr>
            <a:endParaRPr lang="en-GB" sz="1400" dirty="0">
              <a:solidFill>
                <a:schemeClr val="tx2"/>
              </a:solidFill>
            </a:endParaRPr>
          </a:p>
          <a:p>
            <a:pPr>
              <a:spcAft>
                <a:spcPts val="1800"/>
              </a:spcAft>
            </a:pPr>
            <a:endParaRPr lang="en-GB" sz="1400" dirty="0">
              <a:solidFill>
                <a:srgbClr val="FF0000"/>
              </a:solidFill>
            </a:endParaRPr>
          </a:p>
          <a:p>
            <a:pPr>
              <a:spcAft>
                <a:spcPts val="1800"/>
              </a:spcAft>
            </a:pP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28599" y="1294402"/>
            <a:ext cx="8733543" cy="41288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+mj-lt"/>
              </a:rPr>
              <a:t>Sector employers need to continue to work together to:</a:t>
            </a:r>
            <a:endParaRPr lang="en-GB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848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 find out more: 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www.gov.uk/government/organisations/uk-commission-for-employment-and-skills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@ukces </a:t>
            </a: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info@ukces.org.uk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33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82469" y="3490007"/>
            <a:ext cx="11474171" cy="22445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-82296"/>
            <a:ext cx="12192000" cy="902975"/>
          </a:xfrm>
        </p:spPr>
        <p:txBody>
          <a:bodyPr/>
          <a:lstStyle/>
          <a:p>
            <a:r>
              <a:rPr lang="en-GB" dirty="0" smtClean="0"/>
              <a:t>About this research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421261" y="3508691"/>
            <a:ext cx="58055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dirty="0" smtClean="0"/>
              <a:t>Identifies </a:t>
            </a:r>
            <a:r>
              <a:rPr lang="en-GB" b="1" dirty="0"/>
              <a:t>major trends affecting the sector </a:t>
            </a:r>
            <a:r>
              <a:rPr lang="en-GB" dirty="0"/>
              <a:t>and how skills will change in response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 smtClean="0"/>
              <a:t>Identifies </a:t>
            </a:r>
            <a:r>
              <a:rPr lang="en-GB" dirty="0"/>
              <a:t>the </a:t>
            </a:r>
            <a:r>
              <a:rPr lang="en-GB" b="1" dirty="0"/>
              <a:t>outlook for jobs and </a:t>
            </a:r>
            <a:r>
              <a:rPr lang="en-GB" b="1" dirty="0" smtClean="0"/>
              <a:t>skills</a:t>
            </a:r>
            <a:endParaRPr lang="en-GB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GB" sz="1200" dirty="0" smtClean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GB" dirty="0" smtClean="0"/>
              <a:t>Investigates </a:t>
            </a:r>
            <a:r>
              <a:rPr lang="en-GB" b="1" dirty="0"/>
              <a:t>employers’ perceptions of the skills needs</a:t>
            </a:r>
            <a:r>
              <a:rPr lang="en-GB" dirty="0"/>
              <a:t> of key occupations and challenges faced in meeting these </a:t>
            </a:r>
            <a:r>
              <a:rPr lang="en-GB" dirty="0" smtClean="0"/>
              <a:t>needs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lvl="0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226804" y="3633103"/>
            <a:ext cx="5717689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GB" dirty="0" smtClean="0"/>
              <a:t>Discusses </a:t>
            </a:r>
            <a:r>
              <a:rPr lang="en-GB" dirty="0"/>
              <a:t>current awareness of, engagement with and interest in </a:t>
            </a:r>
            <a:r>
              <a:rPr lang="en-GB" b="1" dirty="0"/>
              <a:t>National Occupational Standards</a:t>
            </a:r>
            <a:r>
              <a:rPr lang="en-GB" dirty="0"/>
              <a:t> in developing the sector’s </a:t>
            </a:r>
            <a:r>
              <a:rPr lang="en-GB" dirty="0" smtClean="0"/>
              <a:t>workforce</a:t>
            </a:r>
            <a:endParaRPr lang="en-GB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GB" sz="11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GB" dirty="0" smtClean="0"/>
              <a:t>Draws </a:t>
            </a:r>
            <a:r>
              <a:rPr lang="en-GB" dirty="0"/>
              <a:t>out the </a:t>
            </a:r>
            <a:r>
              <a:rPr lang="en-GB" b="1" dirty="0"/>
              <a:t>implications for skills supply </a:t>
            </a:r>
            <a:r>
              <a:rPr lang="en-GB" dirty="0"/>
              <a:t>and workforce </a:t>
            </a:r>
            <a:r>
              <a:rPr lang="en-GB" dirty="0" smtClean="0"/>
              <a:t>development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973607" y="1701956"/>
            <a:ext cx="6244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 smtClean="0"/>
              <a:t>The </a:t>
            </a:r>
            <a:r>
              <a:rPr lang="en-GB" sz="2400" dirty="0"/>
              <a:t>research focuses on the </a:t>
            </a:r>
            <a:r>
              <a:rPr lang="en-GB" sz="2400" b="1" dirty="0"/>
              <a:t>retail </a:t>
            </a:r>
            <a:r>
              <a:rPr lang="en-GB" sz="2400" dirty="0" smtClean="0"/>
              <a:t>sector  </a:t>
            </a:r>
            <a:endParaRPr lang="en-GB" sz="2400" dirty="0"/>
          </a:p>
        </p:txBody>
      </p:sp>
      <p:pic>
        <p:nvPicPr>
          <p:cNvPr id="1034" name="Picture 10" descr="http://www.hemsmail.com/wp-content/uploads/2015/02/Retail-eCommerce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99" y="1175936"/>
            <a:ext cx="1875233" cy="1870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elarion.com/assets/body/case_stories/retai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6185" y="1175936"/>
            <a:ext cx="1852259" cy="185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5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l="35263" t="35076" r="26374" b="26748"/>
          <a:stretch/>
        </p:blipFill>
        <p:spPr>
          <a:xfrm>
            <a:off x="7859011" y="2154847"/>
            <a:ext cx="4117589" cy="18893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the retail sector 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2039296" y="2542153"/>
            <a:ext cx="2061173" cy="2061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2012</a:t>
            </a:r>
          </a:p>
          <a:p>
            <a:pPr algn="ctr"/>
            <a:r>
              <a:rPr lang="en-GB" b="1" dirty="0" smtClean="0"/>
              <a:t>£358.8 </a:t>
            </a:r>
            <a:r>
              <a:rPr lang="en-GB" b="1" dirty="0" err="1" smtClean="0"/>
              <a:t>bn</a:t>
            </a:r>
            <a:endParaRPr lang="en-GB" b="1" dirty="0"/>
          </a:p>
        </p:txBody>
      </p:sp>
      <p:sp>
        <p:nvSpPr>
          <p:cNvPr id="6" name="Oval 5"/>
          <p:cNvSpPr/>
          <p:nvPr/>
        </p:nvSpPr>
        <p:spPr>
          <a:xfrm>
            <a:off x="205276" y="3690646"/>
            <a:ext cx="1763243" cy="173267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2008</a:t>
            </a:r>
          </a:p>
          <a:p>
            <a:pPr algn="ctr"/>
            <a:r>
              <a:rPr lang="en-GB" b="1" dirty="0" smtClean="0"/>
              <a:t>£311.7 </a:t>
            </a:r>
            <a:r>
              <a:rPr lang="en-GB" b="1" dirty="0" err="1" smtClean="0"/>
              <a:t>bn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6430" y="2009931"/>
            <a:ext cx="126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+mj-lt"/>
              </a:rPr>
              <a:t>Turnover</a:t>
            </a:r>
            <a:endParaRPr lang="en-GB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38" y="2584687"/>
            <a:ext cx="2298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year-on-year </a:t>
            </a:r>
            <a:r>
              <a:rPr lang="en-GB" sz="1600" b="1" dirty="0">
                <a:solidFill>
                  <a:schemeClr val="tx2"/>
                </a:solidFill>
              </a:rPr>
              <a:t>growth</a:t>
            </a:r>
            <a:r>
              <a:rPr lang="en-GB" sz="1600" dirty="0">
                <a:solidFill>
                  <a:schemeClr val="tx2"/>
                </a:solidFill>
              </a:rPr>
              <a:t> </a:t>
            </a:r>
            <a:r>
              <a:rPr lang="en-GB" sz="1600" dirty="0" smtClean="0">
                <a:solidFill>
                  <a:schemeClr val="tx2"/>
                </a:solidFill>
              </a:rPr>
              <a:t>since 2008</a:t>
            </a: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6720" y="1156692"/>
            <a:ext cx="1601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solidFill>
                  <a:schemeClr val="accent4"/>
                </a:solidFill>
              </a:rPr>
              <a:t>Value added</a:t>
            </a:r>
            <a:endParaRPr lang="en-GB" b="1" dirty="0">
              <a:solidFill>
                <a:schemeClr val="accent4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91988" y="1667649"/>
            <a:ext cx="2369713" cy="24872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991988" y="1917763"/>
            <a:ext cx="244049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500" dirty="0" smtClean="0">
                <a:solidFill>
                  <a:schemeClr val="bg1"/>
                </a:solidFill>
                <a:latin typeface="+mj-lt"/>
              </a:rPr>
              <a:t>£90</a:t>
            </a:r>
            <a:r>
              <a:rPr lang="en-GB" dirty="0" smtClean="0">
                <a:solidFill>
                  <a:schemeClr val="bg1"/>
                </a:solidFill>
                <a:latin typeface="+mj-lt"/>
              </a:rPr>
              <a:t>bn</a:t>
            </a:r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62765" y="2631947"/>
            <a:ext cx="18758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contributed </a:t>
            </a:r>
            <a:r>
              <a:rPr lang="en-GB" sz="1200" dirty="0" smtClean="0">
                <a:solidFill>
                  <a:schemeClr val="bg1"/>
                </a:solidFill>
              </a:rPr>
              <a:t>to UK economy (2014)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12233" y="3509132"/>
            <a:ext cx="1435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higher than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 2012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28161" y="1667649"/>
            <a:ext cx="1379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solidFill>
                  <a:schemeClr val="accent5"/>
                </a:solidFill>
              </a:rPr>
              <a:t>Workforce</a:t>
            </a:r>
            <a:endParaRPr lang="en-GB" b="1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59011" y="4050582"/>
            <a:ext cx="4207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6600"/>
                </a:solidFill>
              </a:rPr>
              <a:t>Over 3,000,000 employees,</a:t>
            </a:r>
          </a:p>
          <a:p>
            <a:pPr algn="ctr"/>
            <a:r>
              <a:rPr lang="en-GB" sz="1600" b="1" dirty="0">
                <a:solidFill>
                  <a:schemeClr val="accent5"/>
                </a:solidFill>
              </a:rPr>
              <a:t>o</a:t>
            </a:r>
            <a:r>
              <a:rPr lang="en-GB" sz="1600" b="1" dirty="0" smtClean="0">
                <a:solidFill>
                  <a:schemeClr val="accent5"/>
                </a:solidFill>
              </a:rPr>
              <a:t>f whom almost two fifths are customer service assistants</a:t>
            </a:r>
            <a:endParaRPr lang="en-GB" sz="1600" b="1" dirty="0">
              <a:solidFill>
                <a:schemeClr val="accent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81848" y="5269733"/>
            <a:ext cx="307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3"/>
                </a:solidFill>
              </a:rPr>
              <a:t>From 2012 to 2020, the workforce is projected to increase by </a:t>
            </a:r>
            <a:r>
              <a:rPr lang="en-GB" dirty="0" smtClean="0">
                <a:solidFill>
                  <a:schemeClr val="accent3"/>
                </a:solidFill>
                <a:latin typeface="+mj-lt"/>
              </a:rPr>
              <a:t>100,000</a:t>
            </a:r>
            <a:r>
              <a:rPr lang="en-GB" dirty="0" smtClean="0">
                <a:solidFill>
                  <a:schemeClr val="accent3"/>
                </a:solidFill>
              </a:rPr>
              <a:t> to </a:t>
            </a:r>
          </a:p>
          <a:p>
            <a:pPr algn="ctr"/>
            <a:r>
              <a:rPr lang="en-GB" sz="2400" dirty="0" smtClean="0">
                <a:solidFill>
                  <a:schemeClr val="accent3"/>
                </a:solidFill>
                <a:latin typeface="+mj-lt"/>
              </a:rPr>
              <a:t>3.2 million</a:t>
            </a:r>
            <a:endParaRPr lang="en-GB" sz="24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57340" y="5222597"/>
            <a:ext cx="5981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Online retailing is transforming the sector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/>
              <a:t>O</a:t>
            </a:r>
            <a:r>
              <a:rPr lang="en-GB" dirty="0" smtClean="0"/>
              <a:t>ut of town shopping centres and hyper-markets have also altered the profile of the high street</a:t>
            </a:r>
            <a:endParaRPr lang="en-GB" dirty="0">
              <a:latin typeface="+mj-lt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5620491" y="3516587"/>
            <a:ext cx="532161" cy="523370"/>
          </a:xfrm>
          <a:prstGeom prst="upArrow">
            <a:avLst>
              <a:gd name="adj1" fmla="val 36988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</a:t>
            </a:r>
            <a:r>
              <a:rPr lang="en-GB" dirty="0" smtClean="0"/>
              <a:t>occupations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2955"/>
            <a:ext cx="12192000" cy="58880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000" dirty="0" smtClean="0"/>
              <a:t>The </a:t>
            </a:r>
            <a:r>
              <a:rPr lang="en-GB" sz="2000" dirty="0"/>
              <a:t>research focused </a:t>
            </a:r>
            <a:r>
              <a:rPr lang="en-GB" sz="2000" dirty="0" smtClean="0"/>
              <a:t>on five occupations</a:t>
            </a:r>
            <a:endParaRPr lang="en-GB" dirty="0"/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561" y="2278424"/>
            <a:ext cx="733425" cy="9048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0196" y="2208855"/>
            <a:ext cx="1004466" cy="8130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9355" y="4812508"/>
            <a:ext cx="1248174" cy="6946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91063" y="4110936"/>
            <a:ext cx="1065345" cy="92698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87008" y="2280464"/>
            <a:ext cx="28389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b="1" dirty="0">
                <a:solidFill>
                  <a:schemeClr val="accent6"/>
                </a:solidFill>
              </a:rPr>
              <a:t>Customer Service/Sales </a:t>
            </a:r>
            <a:r>
              <a:rPr lang="en-GB" b="1" dirty="0" smtClean="0">
                <a:solidFill>
                  <a:schemeClr val="accent6"/>
                </a:solidFill>
              </a:rPr>
              <a:t>Assistant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96060" y="2311404"/>
            <a:ext cx="31195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6"/>
                </a:solidFill>
              </a:rPr>
              <a:t>Customer </a:t>
            </a:r>
            <a:r>
              <a:rPr lang="en-GB" b="1" dirty="0" smtClean="0">
                <a:solidFill>
                  <a:schemeClr val="accent6"/>
                </a:solidFill>
              </a:rPr>
              <a:t>Service Manager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69622" y="4827936"/>
            <a:ext cx="25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b="1" dirty="0">
                <a:solidFill>
                  <a:schemeClr val="accent6"/>
                </a:solidFill>
              </a:rPr>
              <a:t>Human Resources </a:t>
            </a:r>
            <a:r>
              <a:rPr lang="en-GB" b="1" dirty="0" smtClean="0">
                <a:solidFill>
                  <a:schemeClr val="accent6"/>
                </a:solidFill>
              </a:rPr>
              <a:t>Manager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477873" y="4781650"/>
            <a:ext cx="2584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b="1" dirty="0">
                <a:solidFill>
                  <a:schemeClr val="accent6"/>
                </a:solidFill>
              </a:rPr>
              <a:t>Marketing Associate </a:t>
            </a:r>
            <a:r>
              <a:rPr lang="en-GB" b="1" dirty="0" smtClean="0">
                <a:solidFill>
                  <a:schemeClr val="accent6"/>
                </a:solidFill>
              </a:rPr>
              <a:t>Professional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14844" y="4166177"/>
            <a:ext cx="2157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b="1" dirty="0" smtClean="0">
                <a:solidFill>
                  <a:schemeClr val="accent6"/>
                </a:solidFill>
              </a:rPr>
              <a:t>SME Owner/</a:t>
            </a:r>
          </a:p>
          <a:p>
            <a:pPr lvl="0" algn="ctr"/>
            <a:r>
              <a:rPr lang="en-GB" b="1" dirty="0" smtClean="0">
                <a:solidFill>
                  <a:schemeClr val="accent6"/>
                </a:solidFill>
              </a:rPr>
              <a:t>Manager</a:t>
            </a:r>
            <a:endParaRPr lang="en-GB" b="1" dirty="0">
              <a:solidFill>
                <a:schemeClr val="accent6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9353" y="4800161"/>
            <a:ext cx="1016758" cy="96255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8289355" y="5609014"/>
            <a:ext cx="3635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dirty="0" smtClean="0">
                <a:solidFill>
                  <a:schemeClr val="tx2"/>
                </a:solidFill>
                <a:cs typeface="Arial" panose="020B0604020202020204" pitchFamily="34" charset="0"/>
              </a:rPr>
              <a:t>Analysing information </a:t>
            </a:r>
            <a:r>
              <a:rPr lang="en-GB" sz="1600" dirty="0">
                <a:solidFill>
                  <a:schemeClr val="tx2"/>
                </a:solidFill>
                <a:cs typeface="Arial" panose="020B0604020202020204" pitchFamily="34" charset="0"/>
              </a:rPr>
              <a:t>to help their </a:t>
            </a:r>
            <a:r>
              <a:rPr lang="en-GB" sz="1600" dirty="0" smtClean="0">
                <a:solidFill>
                  <a:schemeClr val="tx2"/>
                </a:solidFill>
                <a:cs typeface="Arial" panose="020B0604020202020204" pitchFamily="34" charset="0"/>
              </a:rPr>
              <a:t>employer/client </a:t>
            </a:r>
            <a:r>
              <a:rPr lang="en-GB" sz="1600" dirty="0">
                <a:solidFill>
                  <a:schemeClr val="tx2"/>
                </a:solidFill>
                <a:cs typeface="Arial" panose="020B0604020202020204" pitchFamily="34" charset="0"/>
              </a:rPr>
              <a:t>make informed </a:t>
            </a:r>
            <a:r>
              <a:rPr lang="en-GB" sz="1600" dirty="0" smtClean="0">
                <a:solidFill>
                  <a:schemeClr val="tx2"/>
                </a:solidFill>
                <a:cs typeface="Arial" panose="020B0604020202020204" pitchFamily="34" charset="0"/>
              </a:rPr>
              <a:t>decisions</a:t>
            </a:r>
            <a:endParaRPr lang="en-GB" sz="16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32025" y="3081855"/>
            <a:ext cx="34845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dirty="0" smtClean="0">
                <a:solidFill>
                  <a:schemeClr val="tx2"/>
                </a:solidFill>
                <a:cs typeface="Arial" panose="020B0604020202020204" pitchFamily="34" charset="0"/>
              </a:rPr>
              <a:t>Ensuring that customers</a:t>
            </a:r>
            <a:r>
              <a:rPr lang="en-GB" sz="1600" dirty="0">
                <a:solidFill>
                  <a:schemeClr val="tx2"/>
                </a:solidFill>
                <a:cs typeface="Arial" panose="020B0604020202020204" pitchFamily="34" charset="0"/>
              </a:rPr>
              <a:t>’ needs and expectations are </a:t>
            </a:r>
            <a:r>
              <a:rPr lang="en-GB" sz="1600" dirty="0" smtClean="0">
                <a:solidFill>
                  <a:schemeClr val="tx2"/>
                </a:solidFill>
                <a:cs typeface="Arial" panose="020B0604020202020204" pitchFamily="34" charset="0"/>
              </a:rPr>
              <a:t>satisfied; managing team of customer service assistants</a:t>
            </a: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5269" y="5649188"/>
            <a:ext cx="3721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dirty="0" smtClean="0">
                <a:solidFill>
                  <a:schemeClr val="tx2"/>
                </a:solidFill>
                <a:cs typeface="Arial" panose="020B0604020202020204" pitchFamily="34" charset="0"/>
              </a:rPr>
              <a:t>Developing, advising </a:t>
            </a:r>
            <a:r>
              <a:rPr lang="en-GB" sz="1600" dirty="0">
                <a:solidFill>
                  <a:schemeClr val="tx2"/>
                </a:solidFill>
                <a:cs typeface="Arial" panose="020B0604020202020204" pitchFamily="34" charset="0"/>
              </a:rPr>
              <a:t>on and </a:t>
            </a:r>
            <a:r>
              <a:rPr lang="en-GB" sz="1600" dirty="0" smtClean="0">
                <a:solidFill>
                  <a:schemeClr val="tx2"/>
                </a:solidFill>
                <a:cs typeface="Arial" panose="020B0604020202020204" pitchFamily="34" charset="0"/>
              </a:rPr>
              <a:t>implementing </a:t>
            </a:r>
            <a:r>
              <a:rPr lang="en-GB" sz="1600" dirty="0">
                <a:solidFill>
                  <a:schemeClr val="tx2"/>
                </a:solidFill>
                <a:cs typeface="Arial" panose="020B0604020202020204" pitchFamily="34" charset="0"/>
              </a:rPr>
              <a:t>policies </a:t>
            </a:r>
            <a:r>
              <a:rPr lang="en-GB" sz="1600" dirty="0" smtClean="0">
                <a:solidFill>
                  <a:schemeClr val="tx2"/>
                </a:solidFill>
                <a:cs typeface="Arial" panose="020B0604020202020204" pitchFamily="34" charset="0"/>
              </a:rPr>
              <a:t>to deploy employees’ skills effectively</a:t>
            </a:r>
            <a:endParaRPr lang="en-GB" sz="16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01587" y="3234045"/>
            <a:ext cx="37243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dirty="0">
                <a:solidFill>
                  <a:schemeClr val="tx2"/>
                </a:solidFill>
                <a:cs typeface="Arial" panose="020B0604020202020204" pitchFamily="34" charset="0"/>
              </a:rPr>
              <a:t>P</a:t>
            </a:r>
            <a:r>
              <a:rPr lang="en-GB" sz="1600" dirty="0" smtClean="0">
                <a:solidFill>
                  <a:schemeClr val="tx2"/>
                </a:solidFill>
                <a:cs typeface="Arial" panose="020B0604020202020204" pitchFamily="34" charset="0"/>
              </a:rPr>
              <a:t>roviding help and advice to customers in all kinds of retail outlets</a:t>
            </a: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93945" y="5104816"/>
            <a:ext cx="2920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2"/>
                </a:solidFill>
              </a:rPr>
              <a:t>Small business owners in overall control of all business operations</a:t>
            </a:r>
            <a:endParaRPr lang="en-GB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http://www.psdgraphics.com/file/global-communications-ic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544" y="2255312"/>
            <a:ext cx="2357162" cy="188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184852" y="5336346"/>
            <a:ext cx="11822296" cy="141341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Changes within the sector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316422"/>
            <a:ext cx="12192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</a:t>
            </a:r>
            <a:r>
              <a:rPr lang="en-GB" dirty="0" smtClean="0"/>
              <a:t>actors are driving change include: demographic shifts, environmental sustainability; </a:t>
            </a:r>
          </a:p>
          <a:p>
            <a:pPr algn="ctr"/>
            <a:r>
              <a:rPr lang="en-GB" dirty="0" smtClean="0"/>
              <a:t>new regulations; and the widespread integration of </a:t>
            </a:r>
            <a:r>
              <a:rPr lang="en-GB" b="1" dirty="0" smtClean="0"/>
              <a:t>technology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5056" y="2243543"/>
            <a:ext cx="47308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Customer use of online retail and internet research means </a:t>
            </a:r>
            <a:r>
              <a:rPr lang="en-GB" sz="1600" b="1" dirty="0" smtClean="0"/>
              <a:t>a changing role for the store</a:t>
            </a:r>
          </a:p>
          <a:p>
            <a:pPr algn="ctr"/>
            <a:endParaRPr lang="en-GB" sz="1600" b="1" dirty="0"/>
          </a:p>
          <a:p>
            <a:pPr algn="ctr"/>
            <a:endParaRPr lang="en-GB" sz="1600" b="1" dirty="0" smtClean="0"/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Better informed customers increasingly visit stores for </a:t>
            </a:r>
            <a:r>
              <a:rPr lang="en-GB" sz="1600" b="1" dirty="0" smtClean="0"/>
              <a:t>information and an improved experience</a:t>
            </a:r>
            <a:endParaRPr lang="en-GB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51426" y="2188178"/>
            <a:ext cx="50405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Trends suggest increasing use of </a:t>
            </a:r>
            <a:r>
              <a:rPr lang="en-GB" sz="1600" b="1" dirty="0" smtClean="0"/>
              <a:t>customer data </a:t>
            </a:r>
            <a:r>
              <a:rPr lang="en-GB" sz="1600" dirty="0" smtClean="0"/>
              <a:t>and </a:t>
            </a:r>
            <a:r>
              <a:rPr lang="en-GB" sz="1600" b="1" dirty="0" smtClean="0"/>
              <a:t>integration of online channels into  business models</a:t>
            </a:r>
            <a:endParaRPr lang="en-GB" sz="1600" dirty="0"/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Retailers’ online and offline platforms increasing </a:t>
            </a:r>
            <a:r>
              <a:rPr lang="en-GB" sz="1600" b="1" dirty="0" smtClean="0"/>
              <a:t>linked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84852" y="4651719"/>
            <a:ext cx="1182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Some stores used as a showroom as well as a retail space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5056" y="5336346"/>
            <a:ext cx="115161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These changes mean retail employees need </a:t>
            </a:r>
            <a:r>
              <a:rPr lang="en-GB" sz="1600" b="1" dirty="0" smtClean="0">
                <a:solidFill>
                  <a:schemeClr val="bg1"/>
                </a:solidFill>
              </a:rPr>
              <a:t>new skills</a:t>
            </a:r>
            <a:r>
              <a:rPr lang="en-GB" sz="1600" dirty="0" smtClean="0">
                <a:solidFill>
                  <a:schemeClr val="bg1"/>
                </a:solidFill>
              </a:rPr>
              <a:t> in</a:t>
            </a:r>
          </a:p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data-handling, ICT, and customer service</a:t>
            </a:r>
          </a:p>
          <a:p>
            <a:pPr algn="ctr"/>
            <a:endParaRPr lang="en-GB" sz="1600" dirty="0" smtClean="0">
              <a:solidFill>
                <a:schemeClr val="bg1"/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Small businesses also need to respond to changes</a:t>
            </a:r>
            <a:r>
              <a:rPr lang="en-GB" sz="1600" dirty="0">
                <a:solidFill>
                  <a:schemeClr val="bg1"/>
                </a:solidFill>
              </a:rPr>
              <a:t> </a:t>
            </a:r>
            <a:r>
              <a:rPr lang="en-GB" sz="1600" dirty="0" smtClean="0">
                <a:solidFill>
                  <a:schemeClr val="bg1"/>
                </a:solidFill>
              </a:rPr>
              <a:t>by investing </a:t>
            </a:r>
          </a:p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in </a:t>
            </a:r>
            <a:r>
              <a:rPr lang="en-GB" sz="1600" b="1" dirty="0" smtClean="0">
                <a:solidFill>
                  <a:schemeClr val="bg1"/>
                </a:solidFill>
              </a:rPr>
              <a:t>training, skills acquisition, and strategic planning</a:t>
            </a:r>
            <a:endParaRPr lang="en-GB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40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95488" y="1508079"/>
            <a:ext cx="6975872" cy="53499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skills situation in the retail sector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850204" y="1877107"/>
            <a:ext cx="657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</a:rPr>
              <a:t>29%</a:t>
            </a:r>
            <a:endParaRPr lang="en-GB" sz="1600" b="1" dirty="0">
              <a:solidFill>
                <a:schemeClr val="bg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-138798" y="1985709"/>
            <a:ext cx="3476358" cy="2991177"/>
            <a:chOff x="8664258" y="-213546"/>
            <a:chExt cx="4253596" cy="2958992"/>
          </a:xfrm>
        </p:grpSpPr>
        <p:graphicFrame>
          <p:nvGraphicFramePr>
            <p:cNvPr id="33" name="Chart 32"/>
            <p:cNvGraphicFramePr/>
            <p:nvPr>
              <p:extLst>
                <p:ext uri="{D42A27DB-BD31-4B8C-83A1-F6EECF244321}">
                  <p14:modId xmlns:p14="http://schemas.microsoft.com/office/powerpoint/2010/main" val="4118421275"/>
                </p:ext>
              </p:extLst>
            </p:nvPr>
          </p:nvGraphicFramePr>
          <p:xfrm>
            <a:off x="8664258" y="-213546"/>
            <a:ext cx="4253596" cy="29589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4" name="TextBox 33"/>
            <p:cNvSpPr txBox="1"/>
            <p:nvPr/>
          </p:nvSpPr>
          <p:spPr>
            <a:xfrm>
              <a:off x="10856148" y="280238"/>
              <a:ext cx="1356920" cy="913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bg1"/>
                  </a:solidFill>
                </a:rPr>
                <a:t>22% </a:t>
              </a:r>
              <a:r>
                <a:rPr lang="en-GB" sz="1600" b="1" dirty="0" err="1" smtClean="0">
                  <a:solidFill>
                    <a:schemeClr val="bg1"/>
                  </a:solidFill>
                </a:rPr>
                <a:t>quals</a:t>
              </a:r>
              <a:r>
                <a:rPr lang="en-GB" b="1" dirty="0" smtClean="0">
                  <a:solidFill>
                    <a:schemeClr val="bg1"/>
                  </a:solidFill>
                </a:rPr>
                <a:t> at L4+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2799410" y="1819568"/>
            <a:ext cx="42719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Only </a:t>
            </a:r>
            <a:r>
              <a:rPr lang="en-GB" b="1" dirty="0" smtClean="0">
                <a:solidFill>
                  <a:schemeClr val="tx2"/>
                </a:solidFill>
              </a:rPr>
              <a:t>22%</a:t>
            </a:r>
            <a:r>
              <a:rPr lang="en-GB" dirty="0" smtClean="0">
                <a:solidFill>
                  <a:srgbClr val="000000"/>
                </a:solidFill>
              </a:rPr>
              <a:t> of the retail workforce holds a Level 4+ qualification – 7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pp less than the national average.</a:t>
            </a:r>
            <a:endParaRPr lang="en-GB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0000"/>
                </a:solidFill>
              </a:rPr>
              <a:t>However there are high </a:t>
            </a:r>
            <a:r>
              <a:rPr lang="en-GB" b="1" dirty="0">
                <a:solidFill>
                  <a:srgbClr val="000000"/>
                </a:solidFill>
              </a:rPr>
              <a:t>levels of reported over qualification among 20-24 year </a:t>
            </a:r>
            <a:r>
              <a:rPr lang="en-GB" dirty="0" smtClean="0">
                <a:solidFill>
                  <a:srgbClr val="000000"/>
                </a:solidFill>
              </a:rPr>
              <a:t>olds</a:t>
            </a:r>
            <a:endParaRPr lang="en-GB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By 2022, </a:t>
            </a:r>
            <a:r>
              <a:rPr lang="en-GB" dirty="0" smtClean="0">
                <a:solidFill>
                  <a:srgbClr val="000000"/>
                </a:solidFill>
              </a:rPr>
              <a:t>L4+ qualifications will </a:t>
            </a:r>
            <a:r>
              <a:rPr lang="en-GB" dirty="0">
                <a:solidFill>
                  <a:srgbClr val="000000"/>
                </a:solidFill>
              </a:rPr>
              <a:t>be a pre-requisite for </a:t>
            </a:r>
            <a:r>
              <a:rPr lang="en-GB" b="1" dirty="0" smtClean="0">
                <a:solidFill>
                  <a:srgbClr val="000000"/>
                </a:solidFill>
              </a:rPr>
              <a:t>34% </a:t>
            </a:r>
            <a:r>
              <a:rPr lang="en-GB" dirty="0" smtClean="0">
                <a:solidFill>
                  <a:srgbClr val="000000"/>
                </a:solidFill>
              </a:rPr>
              <a:t>of retail jobs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The proportion of managers in the workforce </a:t>
            </a:r>
            <a:r>
              <a:rPr lang="en-GB" b="1" dirty="0">
                <a:solidFill>
                  <a:srgbClr val="000000"/>
                </a:solidFill>
              </a:rPr>
              <a:t>is set to rise by </a:t>
            </a:r>
            <a:r>
              <a:rPr lang="en-GB" b="1" dirty="0" smtClean="0">
                <a:solidFill>
                  <a:srgbClr val="000000"/>
                </a:solidFill>
              </a:rPr>
              <a:t>7pp </a:t>
            </a:r>
            <a:r>
              <a:rPr lang="en-GB" b="1" dirty="0">
                <a:solidFill>
                  <a:srgbClr val="000000"/>
                </a:solidFill>
              </a:rPr>
              <a:t>by 2020</a:t>
            </a:r>
            <a:r>
              <a:rPr lang="en-GB" dirty="0">
                <a:solidFill>
                  <a:srgbClr val="000000"/>
                </a:solidFill>
              </a:rPr>
              <a:t>, and trends suggest that they will need training in a wider range of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488" y="1261053"/>
            <a:ext cx="6747271" cy="83099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The sector offers vocational </a:t>
            </a:r>
            <a:r>
              <a:rPr lang="en-GB" sz="2400" b="1" dirty="0" smtClean="0">
                <a:solidFill>
                  <a:schemeClr val="bg1"/>
                </a:solidFill>
              </a:rPr>
              <a:t>qualifications (mostly at levels 1 and 2)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3964" y="5743718"/>
            <a:ext cx="65989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A </a:t>
            </a:r>
            <a:r>
              <a:rPr lang="en-GB" b="1" dirty="0">
                <a:solidFill>
                  <a:schemeClr val="tx2"/>
                </a:solidFill>
              </a:rPr>
              <a:t>small number </a:t>
            </a:r>
            <a:r>
              <a:rPr lang="en-GB" dirty="0">
                <a:solidFill>
                  <a:srgbClr val="000000"/>
                </a:solidFill>
              </a:rPr>
              <a:t>of vocational qualifications in retail are at </a:t>
            </a:r>
            <a:r>
              <a:rPr lang="en-GB" dirty="0" smtClean="0">
                <a:solidFill>
                  <a:srgbClr val="000000"/>
                </a:solidFill>
              </a:rPr>
              <a:t>L4+. These higher level qualifications offer routes into </a:t>
            </a:r>
            <a:r>
              <a:rPr lang="en-GB" b="1" dirty="0" smtClean="0">
                <a:solidFill>
                  <a:schemeClr val="tx2"/>
                </a:solidFill>
              </a:rPr>
              <a:t>mid level/managerial </a:t>
            </a:r>
            <a:r>
              <a:rPr lang="en-GB" dirty="0" smtClean="0">
                <a:solidFill>
                  <a:srgbClr val="000000"/>
                </a:solidFill>
              </a:rPr>
              <a:t>jobs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791" y="3885532"/>
            <a:ext cx="2072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78% </a:t>
            </a:r>
            <a:r>
              <a:rPr lang="en-GB" b="1" dirty="0" err="1" smtClean="0">
                <a:solidFill>
                  <a:schemeClr val="bg1"/>
                </a:solidFill>
              </a:rPr>
              <a:t>quals</a:t>
            </a:r>
            <a:endParaRPr lang="en-GB" b="1" dirty="0" smtClean="0">
              <a:solidFill>
                <a:schemeClr val="bg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</a:rPr>
              <a:t> below L4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255104" y="1346597"/>
            <a:ext cx="4849933" cy="54171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97812" y="1215568"/>
            <a:ext cx="3969372" cy="83099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Barriers to progression</a:t>
            </a:r>
          </a:p>
          <a:p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255104" y="2115015"/>
            <a:ext cx="48120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0000"/>
                </a:solidFill>
              </a:rPr>
              <a:t>Progression opportunities on the shop floor </a:t>
            </a:r>
            <a:r>
              <a:rPr lang="en-GB" b="1" dirty="0">
                <a:solidFill>
                  <a:srgbClr val="000000"/>
                </a:solidFill>
              </a:rPr>
              <a:t>are good for experienced workers. </a:t>
            </a:r>
            <a:endParaRPr lang="en-GB" b="1" dirty="0" smtClean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But </a:t>
            </a:r>
            <a:r>
              <a:rPr lang="en-GB" dirty="0">
                <a:solidFill>
                  <a:srgbClr val="000000"/>
                </a:solidFill>
              </a:rPr>
              <a:t>there is </a:t>
            </a:r>
            <a:r>
              <a:rPr lang="en-GB" b="1" dirty="0">
                <a:solidFill>
                  <a:srgbClr val="000000"/>
                </a:solidFill>
              </a:rPr>
              <a:t>high staff turnover, </a:t>
            </a:r>
            <a:r>
              <a:rPr lang="en-GB" dirty="0">
                <a:solidFill>
                  <a:srgbClr val="000000"/>
                </a:solidFill>
              </a:rPr>
              <a:t>even among managers</a:t>
            </a:r>
            <a:r>
              <a:rPr lang="en-GB" dirty="0" smtClean="0">
                <a:solidFill>
                  <a:srgbClr val="000000"/>
                </a:solidFill>
              </a:rPr>
              <a:t>. Staff </a:t>
            </a:r>
            <a:r>
              <a:rPr lang="en-GB" b="1" dirty="0" smtClean="0">
                <a:solidFill>
                  <a:srgbClr val="000000"/>
                </a:solidFill>
              </a:rPr>
              <a:t>leave companies for relatively small increases in pay.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0000"/>
                </a:solidFill>
              </a:rPr>
              <a:t>This may reflect a lack of </a:t>
            </a:r>
            <a:r>
              <a:rPr lang="en-GB" dirty="0" smtClean="0">
                <a:solidFill>
                  <a:srgbClr val="000000"/>
                </a:solidFill>
              </a:rPr>
              <a:t>awareness of, or desire to pursue, progression </a:t>
            </a:r>
            <a:r>
              <a:rPr lang="en-GB" dirty="0">
                <a:solidFill>
                  <a:srgbClr val="000000"/>
                </a:solidFill>
              </a:rPr>
              <a:t>opportunities within the company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 smtClean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0000"/>
                </a:solidFill>
              </a:rPr>
              <a:t>Stakeholders report a lack of higher-level qualifications is impacting on </a:t>
            </a:r>
            <a:r>
              <a:rPr lang="en-GB" b="1" dirty="0">
                <a:solidFill>
                  <a:schemeClr val="tx2"/>
                </a:solidFill>
              </a:rPr>
              <a:t>employee progression and </a:t>
            </a:r>
            <a:r>
              <a:rPr lang="en-GB" b="1" dirty="0" smtClean="0">
                <a:solidFill>
                  <a:schemeClr val="tx2"/>
                </a:solidFill>
              </a:rPr>
              <a:t>retention</a:t>
            </a:r>
            <a:endParaRPr lang="en-GB" b="1" dirty="0" smtClean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/>
          <p:cNvSpPr/>
          <p:nvPr/>
        </p:nvSpPr>
        <p:spPr>
          <a:xfrm>
            <a:off x="402542" y="2615062"/>
            <a:ext cx="1408499" cy="28238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Rectangle 141"/>
          <p:cNvSpPr/>
          <p:nvPr/>
        </p:nvSpPr>
        <p:spPr>
          <a:xfrm>
            <a:off x="402542" y="2350218"/>
            <a:ext cx="1860907" cy="24850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Rectangle 142"/>
          <p:cNvSpPr/>
          <p:nvPr/>
        </p:nvSpPr>
        <p:spPr>
          <a:xfrm>
            <a:off x="402542" y="2903676"/>
            <a:ext cx="785097" cy="27106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23742"/>
          </a:xfrm>
        </p:spPr>
        <p:txBody>
          <a:bodyPr/>
          <a:lstStyle/>
          <a:p>
            <a:r>
              <a:rPr lang="en-GB" dirty="0" smtClean="0"/>
              <a:t>Training and skills gaps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358415" y="2212853"/>
            <a:ext cx="3416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only </a:t>
            </a:r>
            <a:r>
              <a:rPr lang="en-GB" b="1" dirty="0" smtClean="0">
                <a:solidFill>
                  <a:schemeClr val="accent2"/>
                </a:solidFill>
              </a:rPr>
              <a:t>46%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2"/>
                </a:solidFill>
              </a:rPr>
              <a:t>have a training plan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only </a:t>
            </a:r>
            <a:r>
              <a:rPr lang="en-GB" b="1" dirty="0" smtClean="0">
                <a:solidFill>
                  <a:schemeClr val="accent4"/>
                </a:solidFill>
              </a:rPr>
              <a:t>25%</a:t>
            </a:r>
            <a:r>
              <a:rPr lang="en-GB" dirty="0" smtClean="0">
                <a:solidFill>
                  <a:schemeClr val="tx2"/>
                </a:solidFill>
              </a:rPr>
              <a:t> have a dedicated training budget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1954377097"/>
              </p:ext>
            </p:extLst>
          </p:nvPr>
        </p:nvGraphicFramePr>
        <p:xfrm>
          <a:off x="174093" y="4568532"/>
          <a:ext cx="1636948" cy="1564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630680" y="4252078"/>
            <a:ext cx="412294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t</a:t>
            </a:r>
            <a:r>
              <a:rPr lang="en-GB" dirty="0" smtClean="0">
                <a:solidFill>
                  <a:schemeClr val="tx2"/>
                </a:solidFill>
              </a:rPr>
              <a:t>hese employers attribute skills gaps  to:</a:t>
            </a:r>
            <a:endParaRPr lang="en-GB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ineffective </a:t>
            </a:r>
            <a:r>
              <a:rPr lang="en-GB" dirty="0">
                <a:solidFill>
                  <a:schemeClr val="tx2"/>
                </a:solidFill>
              </a:rPr>
              <a:t>training (40</a:t>
            </a:r>
            <a:r>
              <a:rPr lang="en-GB" dirty="0" smtClean="0">
                <a:solidFill>
                  <a:schemeClr val="tx2"/>
                </a:solidFill>
              </a:rPr>
              <a:t>%)</a:t>
            </a: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lack of </a:t>
            </a:r>
            <a:r>
              <a:rPr lang="en-GB" dirty="0">
                <a:solidFill>
                  <a:schemeClr val="tx2"/>
                </a:solidFill>
              </a:rPr>
              <a:t>motivation (40</a:t>
            </a:r>
            <a:r>
              <a:rPr lang="en-GB" dirty="0" smtClean="0">
                <a:solidFill>
                  <a:schemeClr val="tx2"/>
                </a:solidFill>
              </a:rPr>
              <a:t>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e</a:t>
            </a:r>
            <a:r>
              <a:rPr lang="en-GB" dirty="0" smtClean="0">
                <a:solidFill>
                  <a:schemeClr val="tx2"/>
                </a:solidFill>
              </a:rPr>
              <a:t>mployee new to </a:t>
            </a:r>
            <a:r>
              <a:rPr lang="en-GB" dirty="0">
                <a:solidFill>
                  <a:schemeClr val="tx2"/>
                </a:solidFill>
              </a:rPr>
              <a:t>role (40</a:t>
            </a:r>
            <a:r>
              <a:rPr lang="en-GB" dirty="0" smtClean="0">
                <a:solidFill>
                  <a:schemeClr val="tx2"/>
                </a:solidFill>
              </a:rPr>
              <a:t>%)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e</a:t>
            </a:r>
            <a:r>
              <a:rPr lang="en-GB" dirty="0" smtClean="0">
                <a:solidFill>
                  <a:schemeClr val="tx2"/>
                </a:solidFill>
              </a:rPr>
              <a:t>mployee performance not improved following </a:t>
            </a:r>
            <a:r>
              <a:rPr lang="en-GB" dirty="0">
                <a:solidFill>
                  <a:schemeClr val="tx2"/>
                </a:solidFill>
              </a:rPr>
              <a:t>training (40</a:t>
            </a:r>
            <a:r>
              <a:rPr lang="en-GB" dirty="0" smtClean="0">
                <a:solidFill>
                  <a:schemeClr val="tx2"/>
                </a:solidFill>
              </a:rPr>
              <a:t>%)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1153279"/>
            <a:ext cx="12192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</a:t>
            </a:r>
            <a:r>
              <a:rPr lang="en-GB" dirty="0" smtClean="0"/>
              <a:t>mployers are 9 pp more likely to offer induction training than the national average. However…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933986" y="1966413"/>
            <a:ext cx="5849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1"/>
                </a:solidFill>
              </a:rPr>
              <a:t>Selected groups such as older workers and the self-employed are less likely to access training, but could benefit from it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868823" y="3028031"/>
            <a:ext cx="6089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1"/>
                </a:solidFill>
              </a:rPr>
              <a:t>The proportion of workers </a:t>
            </a:r>
            <a:r>
              <a:rPr lang="en-GB" sz="1600" b="1" dirty="0" smtClean="0">
                <a:solidFill>
                  <a:schemeClr val="accent1"/>
                </a:solidFill>
              </a:rPr>
              <a:t>over 55 </a:t>
            </a:r>
            <a:r>
              <a:rPr lang="en-GB" sz="1600" b="1" dirty="0" smtClean="0">
                <a:solidFill>
                  <a:schemeClr val="accent1"/>
                </a:solidFill>
              </a:rPr>
              <a:t>who receive training is falling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083418" y="5373407"/>
            <a:ext cx="5776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This poses a </a:t>
            </a:r>
            <a:r>
              <a:rPr lang="en-GB" sz="1600" b="1" dirty="0" smtClean="0">
                <a:solidFill>
                  <a:schemeClr val="accent1"/>
                </a:solidFill>
              </a:rPr>
              <a:t>risk of skills gaps </a:t>
            </a:r>
            <a:r>
              <a:rPr lang="en-GB" sz="1600" dirty="0" smtClean="0">
                <a:solidFill>
                  <a:schemeClr val="accent1"/>
                </a:solidFill>
              </a:rPr>
              <a:t>in a changing sector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868823" y="5861695"/>
            <a:ext cx="620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accent1"/>
                </a:solidFill>
              </a:rPr>
              <a:t>SME owner managers </a:t>
            </a:r>
            <a:r>
              <a:rPr lang="en-GB" sz="1600" b="1" dirty="0">
                <a:solidFill>
                  <a:schemeClr val="accent1"/>
                </a:solidFill>
              </a:rPr>
              <a:t>rarely </a:t>
            </a:r>
            <a:r>
              <a:rPr lang="en-GB" sz="1600" b="1" dirty="0" smtClean="0">
                <a:solidFill>
                  <a:schemeClr val="accent1"/>
                </a:solidFill>
              </a:rPr>
              <a:t>access training</a:t>
            </a:r>
            <a:r>
              <a:rPr lang="en-GB" sz="1600" b="1" dirty="0">
                <a:solidFill>
                  <a:schemeClr val="accent1"/>
                </a:solidFill>
              </a:rPr>
              <a:t>,</a:t>
            </a:r>
            <a:r>
              <a:rPr lang="en-GB" sz="1600" dirty="0">
                <a:solidFill>
                  <a:schemeClr val="accent1"/>
                </a:solidFill>
              </a:rPr>
              <a:t> but </a:t>
            </a:r>
            <a:r>
              <a:rPr lang="en-GB" sz="1600" dirty="0" smtClean="0">
                <a:solidFill>
                  <a:schemeClr val="accent1"/>
                </a:solidFill>
              </a:rPr>
              <a:t>may need support to develop </a:t>
            </a:r>
            <a:r>
              <a:rPr lang="en-GB" sz="1600" b="1" dirty="0" smtClean="0">
                <a:solidFill>
                  <a:schemeClr val="accent1"/>
                </a:solidFill>
              </a:rPr>
              <a:t>management/retail skills</a:t>
            </a:r>
            <a:endParaRPr lang="en-GB" sz="1600" dirty="0">
              <a:solidFill>
                <a:schemeClr val="accent1"/>
              </a:solidFill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5868823" y="3626144"/>
            <a:ext cx="1815153" cy="1736682"/>
            <a:chOff x="6569241" y="3898959"/>
            <a:chExt cx="1268663" cy="1302905"/>
          </a:xfrm>
        </p:grpSpPr>
        <p:graphicFrame>
          <p:nvGraphicFramePr>
            <p:cNvPr id="134" name="Chart 133"/>
            <p:cNvGraphicFramePr/>
            <p:nvPr>
              <p:extLst>
                <p:ext uri="{D42A27DB-BD31-4B8C-83A1-F6EECF244321}">
                  <p14:modId xmlns:p14="http://schemas.microsoft.com/office/powerpoint/2010/main" val="1981216901"/>
                </p:ext>
              </p:extLst>
            </p:nvPr>
          </p:nvGraphicFramePr>
          <p:xfrm>
            <a:off x="6569241" y="3898959"/>
            <a:ext cx="1268663" cy="13029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5" name="TextBox 134"/>
            <p:cNvSpPr txBox="1"/>
            <p:nvPr/>
          </p:nvSpPr>
          <p:spPr>
            <a:xfrm>
              <a:off x="6858000" y="4548716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bg1"/>
                  </a:solidFill>
                </a:rPr>
                <a:t>2007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8761485" y="3600383"/>
            <a:ext cx="1824881" cy="1751174"/>
            <a:chOff x="6569241" y="3898959"/>
            <a:chExt cx="1268663" cy="1302905"/>
          </a:xfrm>
        </p:grpSpPr>
        <p:graphicFrame>
          <p:nvGraphicFramePr>
            <p:cNvPr id="138" name="Chart 137"/>
            <p:cNvGraphicFramePr/>
            <p:nvPr>
              <p:extLst>
                <p:ext uri="{D42A27DB-BD31-4B8C-83A1-F6EECF244321}">
                  <p14:modId xmlns:p14="http://schemas.microsoft.com/office/powerpoint/2010/main" val="1326664499"/>
                </p:ext>
              </p:extLst>
            </p:nvPr>
          </p:nvGraphicFramePr>
          <p:xfrm>
            <a:off x="6569241" y="3898959"/>
            <a:ext cx="1268663" cy="13029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39" name="TextBox 138"/>
            <p:cNvSpPr txBox="1"/>
            <p:nvPr/>
          </p:nvSpPr>
          <p:spPr>
            <a:xfrm>
              <a:off x="6858000" y="4548716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bg1"/>
                  </a:solidFill>
                </a:rPr>
                <a:t>2012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7652964" y="3968658"/>
            <a:ext cx="785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accent4"/>
                </a:solidFill>
              </a:rPr>
              <a:t>21%</a:t>
            </a:r>
          </a:p>
          <a:p>
            <a:r>
              <a:rPr lang="en-GB" sz="1400" dirty="0" smtClean="0">
                <a:solidFill>
                  <a:schemeClr val="accent1"/>
                </a:solidFill>
              </a:rPr>
              <a:t>trained</a:t>
            </a:r>
            <a:endParaRPr lang="en-GB" sz="1400" dirty="0">
              <a:solidFill>
                <a:schemeClr val="accent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0541451" y="3969005"/>
            <a:ext cx="785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accent4"/>
                </a:solidFill>
              </a:rPr>
              <a:t>8% </a:t>
            </a:r>
          </a:p>
          <a:p>
            <a:r>
              <a:rPr lang="en-GB" sz="1400" dirty="0" smtClean="0">
                <a:solidFill>
                  <a:schemeClr val="accent1"/>
                </a:solidFill>
              </a:rPr>
              <a:t>trained</a:t>
            </a:r>
            <a:endParaRPr lang="en-GB" sz="1400" dirty="0">
              <a:solidFill>
                <a:schemeClr val="accent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753625" y="1799610"/>
            <a:ext cx="20948" cy="505839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32476" y="3928913"/>
            <a:ext cx="438511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7030A0"/>
                </a:solidFill>
              </a:rPr>
              <a:t>18%</a:t>
            </a:r>
            <a:r>
              <a:rPr lang="en-GB" sz="2000" dirty="0">
                <a:solidFill>
                  <a:schemeClr val="tx2"/>
                </a:solidFill>
              </a:rPr>
              <a:t> of retailers report </a:t>
            </a:r>
            <a:r>
              <a:rPr lang="en-GB" sz="2000" dirty="0">
                <a:solidFill>
                  <a:srgbClr val="7030A0"/>
                </a:solidFill>
              </a:rPr>
              <a:t>skills gaps</a:t>
            </a:r>
            <a:endParaRPr lang="en-GB" sz="2000" dirty="0">
              <a:solidFill>
                <a:schemeClr val="tx2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2476" y="1799610"/>
            <a:ext cx="465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accent5"/>
                </a:solidFill>
              </a:rPr>
              <a:t>60%</a:t>
            </a:r>
            <a:r>
              <a:rPr lang="en-GB">
                <a:solidFill>
                  <a:schemeClr val="accent5"/>
                </a:solidFill>
              </a:rPr>
              <a:t> </a:t>
            </a:r>
            <a:r>
              <a:rPr lang="en-GB">
                <a:solidFill>
                  <a:schemeClr val="tx2"/>
                </a:solidFill>
              </a:rPr>
              <a:t>of sector retailers offer training but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Skills challenges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23845" y="1400232"/>
            <a:ext cx="57569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Skills that need improving to fill skills gaps include:</a:t>
            </a:r>
            <a:endParaRPr lang="en-GB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</a:t>
            </a:r>
            <a:r>
              <a:rPr lang="en-GB" dirty="0" smtClean="0"/>
              <a:t>lanning </a:t>
            </a:r>
            <a:r>
              <a:rPr lang="en-GB" dirty="0"/>
              <a:t>and organising </a:t>
            </a:r>
            <a:r>
              <a:rPr lang="en-GB" dirty="0" smtClean="0"/>
              <a:t>skills </a:t>
            </a:r>
            <a:r>
              <a:rPr lang="en-GB" dirty="0" smtClean="0">
                <a:solidFill>
                  <a:srgbClr val="7030A0"/>
                </a:solidFill>
              </a:rPr>
              <a:t>59%</a:t>
            </a:r>
            <a:endParaRPr lang="en-GB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</a:t>
            </a:r>
            <a:r>
              <a:rPr lang="en-GB" dirty="0" smtClean="0"/>
              <a:t>ustomer </a:t>
            </a:r>
            <a:r>
              <a:rPr lang="en-GB" dirty="0"/>
              <a:t>handling skills </a:t>
            </a:r>
            <a:r>
              <a:rPr lang="en-GB" dirty="0" smtClean="0">
                <a:solidFill>
                  <a:srgbClr val="7030A0"/>
                </a:solidFill>
              </a:rPr>
              <a:t>55%</a:t>
            </a:r>
            <a:endParaRPr lang="en-GB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technical and job specific skills </a:t>
            </a:r>
            <a:r>
              <a:rPr lang="en-GB" dirty="0" smtClean="0">
                <a:solidFill>
                  <a:srgbClr val="7030A0"/>
                </a:solidFill>
              </a:rPr>
              <a:t>53%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14413" y="63865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285745007"/>
              </p:ext>
            </p:extLst>
          </p:nvPr>
        </p:nvGraphicFramePr>
        <p:xfrm>
          <a:off x="167760" y="3373592"/>
          <a:ext cx="1263731" cy="100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8" name="Chart 47"/>
          <p:cNvGraphicFramePr/>
          <p:nvPr>
            <p:extLst>
              <p:ext uri="{D42A27DB-BD31-4B8C-83A1-F6EECF244321}">
                <p14:modId xmlns:p14="http://schemas.microsoft.com/office/powerpoint/2010/main" val="2669973368"/>
              </p:ext>
            </p:extLst>
          </p:nvPr>
        </p:nvGraphicFramePr>
        <p:xfrm>
          <a:off x="323845" y="4389814"/>
          <a:ext cx="1036323" cy="115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1614949" y="3458567"/>
            <a:ext cx="4100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4"/>
                </a:solidFill>
              </a:rPr>
              <a:t>49%</a:t>
            </a:r>
            <a:r>
              <a:rPr lang="en-GB" b="1" dirty="0" smtClean="0">
                <a:solidFill>
                  <a:schemeClr val="accent6"/>
                </a:solidFill>
              </a:rPr>
              <a:t> </a:t>
            </a:r>
            <a:r>
              <a:rPr lang="en-GB" dirty="0" smtClean="0"/>
              <a:t>of employers reported pressure to upskill linked to the </a:t>
            </a:r>
            <a:r>
              <a:rPr lang="en-GB" b="1" dirty="0" smtClean="0"/>
              <a:t>development of new products or services</a:t>
            </a:r>
            <a:endParaRPr lang="en-GB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100882" y="37909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1614948" y="4690502"/>
            <a:ext cx="4100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5"/>
                </a:solidFill>
              </a:rPr>
              <a:t>43%</a:t>
            </a:r>
            <a:r>
              <a:rPr lang="en-GB" dirty="0" smtClean="0">
                <a:solidFill>
                  <a:schemeClr val="accent5"/>
                </a:solidFill>
              </a:rPr>
              <a:t> </a:t>
            </a:r>
            <a:r>
              <a:rPr lang="en-GB" dirty="0" smtClean="0"/>
              <a:t>of employers reported pressure to upskill linked to </a:t>
            </a:r>
            <a:r>
              <a:rPr lang="en-GB" b="1" dirty="0" smtClean="0"/>
              <a:t>new technology</a:t>
            </a:r>
            <a:endParaRPr lang="en-GB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250392" y="1650187"/>
            <a:ext cx="56142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There are also occupation specific challenges: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customer service staff </a:t>
            </a:r>
            <a:r>
              <a:rPr lang="en-GB" dirty="0" smtClean="0"/>
              <a:t>are increasingly required to use ICT, and understand new products and regulations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SME owners </a:t>
            </a:r>
            <a:r>
              <a:rPr lang="en-GB" dirty="0" smtClean="0"/>
              <a:t>need improved financial and business skills to remain competitive in a sector facing stiffer competition online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6250392" y="3572035"/>
            <a:ext cx="56706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m</a:t>
            </a:r>
            <a:r>
              <a:rPr lang="en-GB" dirty="0" smtClean="0">
                <a:solidFill>
                  <a:srgbClr val="7030A0"/>
                </a:solidFill>
              </a:rPr>
              <a:t>arketing associates </a:t>
            </a:r>
            <a:r>
              <a:rPr lang="en-GB" dirty="0" smtClean="0"/>
              <a:t>increasingly have to work with larger quantities of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HR managers </a:t>
            </a:r>
            <a:r>
              <a:rPr lang="en-GB" dirty="0" smtClean="0"/>
              <a:t>require greater strategic oversight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c</a:t>
            </a:r>
            <a:r>
              <a:rPr lang="en-GB" dirty="0" smtClean="0">
                <a:solidFill>
                  <a:srgbClr val="7030A0"/>
                </a:solidFill>
              </a:rPr>
              <a:t>ustomer service managers </a:t>
            </a:r>
            <a:r>
              <a:rPr lang="en-GB" dirty="0" smtClean="0"/>
              <a:t>need a wider understanding of a store’s offering across all channels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0" y="5765229"/>
            <a:ext cx="12192001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As the sector changes, it will require more from its workers. In some areas, it will be </a:t>
            </a:r>
            <a:r>
              <a:rPr lang="en-GB" b="1" dirty="0" smtClean="0">
                <a:solidFill>
                  <a:schemeClr val="bg1"/>
                </a:solidFill>
              </a:rPr>
              <a:t>competing for IT and professional skills which are in demand across other sectors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0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Developing skills needs in a changing environment will require adjustment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020051"/>
            <a:ext cx="12192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Lower-level retail jobs are marked by high staff turnover, whilst negative perceptions of jobs in the sector can make it harder to attract graduates and professionals. </a:t>
            </a:r>
            <a:endParaRPr lang="en-GB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09362764"/>
              </p:ext>
            </p:extLst>
          </p:nvPr>
        </p:nvGraphicFramePr>
        <p:xfrm>
          <a:off x="545689" y="1052736"/>
          <a:ext cx="11017045" cy="4843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37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KCES 2014">
  <a:themeElements>
    <a:clrScheme name="Custom 2">
      <a:dk1>
        <a:sysClr val="windowText" lastClr="000000"/>
      </a:dk1>
      <a:lt1>
        <a:sysClr val="window" lastClr="FFFFFF"/>
      </a:lt1>
      <a:dk2>
        <a:srgbClr val="233A75"/>
      </a:dk2>
      <a:lt2>
        <a:srgbClr val="CFC4C3"/>
      </a:lt2>
      <a:accent1>
        <a:srgbClr val="233A75"/>
      </a:accent1>
      <a:accent2>
        <a:srgbClr val="836DB0"/>
      </a:accent2>
      <a:accent3>
        <a:srgbClr val="E8503E"/>
      </a:accent3>
      <a:accent4>
        <a:srgbClr val="E31A52"/>
      </a:accent4>
      <a:accent5>
        <a:srgbClr val="12BFD6"/>
      </a:accent5>
      <a:accent6>
        <a:srgbClr val="2B79BD"/>
      </a:accent6>
      <a:hlink>
        <a:srgbClr val="0080FF"/>
      </a:hlink>
      <a:folHlink>
        <a:srgbClr val="5EAEFF"/>
      </a:folHlink>
    </a:clrScheme>
    <a:fontScheme name="Custom 1">
      <a:majorFont>
        <a:latin typeface="Open Sans Extrabold"/>
        <a:ea typeface="ヒラギノ角ゴ ProN W3"/>
        <a:cs typeface="ヒラギノ角ゴ ProN W3"/>
      </a:majorFont>
      <a:minorFont>
        <a:latin typeface="Open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40C175E2-8868-49B8-8B25-51F74955746D}" vid="{83DEDEA8-9866-4D5D-8516-C85A411B1E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4349</TotalTime>
  <Words>1467</Words>
  <Application>Microsoft Office PowerPoint</Application>
  <PresentationFormat>Widescreen</PresentationFormat>
  <Paragraphs>205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Open Sans</vt:lpstr>
      <vt:lpstr>Open Sans Extrabold</vt:lpstr>
      <vt:lpstr>Open Sans Semibold</vt:lpstr>
      <vt:lpstr>Wingdings</vt:lpstr>
      <vt:lpstr>ヒラギノ角ゴ ProN W3</vt:lpstr>
      <vt:lpstr>UKCES 2014</vt:lpstr>
      <vt:lpstr>Sector insights   Skills and performance challenges in the retail sector </vt:lpstr>
      <vt:lpstr>About this research </vt:lpstr>
      <vt:lpstr>About the retail sector </vt:lpstr>
      <vt:lpstr>Key occupations</vt:lpstr>
      <vt:lpstr>Changes within the sector</vt:lpstr>
      <vt:lpstr>The skills situation in the retail sector</vt:lpstr>
      <vt:lpstr>Training and skills gaps</vt:lpstr>
      <vt:lpstr>Skills challenges</vt:lpstr>
      <vt:lpstr>Developing skills needs in a changing environment will require adjustment</vt:lpstr>
      <vt:lpstr>Changing skills profiles</vt:lpstr>
      <vt:lpstr>Use of National Occupational Standards </vt:lpstr>
      <vt:lpstr>There is scope for collaboration with schools and higher/further education</vt:lpstr>
      <vt:lpstr>More focused training and job design would help to upskilling the sector workforce</vt:lpstr>
      <vt:lpstr>To find out more: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Hayley Limmer</dc:creator>
  <cp:lastModifiedBy>Hayley Limmer</cp:lastModifiedBy>
  <cp:revision>237</cp:revision>
  <cp:lastPrinted>2015-07-09T12:13:35Z</cp:lastPrinted>
  <dcterms:created xsi:type="dcterms:W3CDTF">2015-01-22T10:37:15Z</dcterms:created>
  <dcterms:modified xsi:type="dcterms:W3CDTF">2015-07-22T10:58:38Z</dcterms:modified>
</cp:coreProperties>
</file>