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Lst>
  <p:notesMasterIdLst>
    <p:notesMasterId r:id="rId24"/>
  </p:notesMasterIdLst>
  <p:handoutMasterIdLst>
    <p:handoutMasterId r:id="rId25"/>
  </p:handoutMasterIdLst>
  <p:sldIdLst>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6" r:id="rId19"/>
    <p:sldId id="275" r:id="rId20"/>
    <p:sldId id="277" r:id="rId21"/>
    <p:sldId id="279" r:id="rId22"/>
    <p:sldId id="281" r:id="rId2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44" autoAdjust="0"/>
    <p:restoredTop sz="94707" autoAdjust="0"/>
  </p:normalViewPr>
  <p:slideViewPr>
    <p:cSldViewPr>
      <p:cViewPr>
        <p:scale>
          <a:sx n="100" d="100"/>
          <a:sy n="100" d="100"/>
        </p:scale>
        <p:origin x="-606" y="3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1CD639-CE55-42EE-A744-B06FA5D9C645}" type="datetimeFigureOut">
              <a:rPr lang="en-GB" smtClean="0"/>
              <a:t>26/02/2016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B6E0EC-F093-4EBF-BF95-93C71DC0EBFD}" type="slidenum">
              <a:rPr lang="en-GB" smtClean="0"/>
              <a:t>‹#›</a:t>
            </a:fld>
            <a:endParaRPr lang="en-GB"/>
          </a:p>
        </p:txBody>
      </p:sp>
    </p:spTree>
    <p:extLst>
      <p:ext uri="{BB962C8B-B14F-4D97-AF65-F5344CB8AC3E}">
        <p14:creationId xmlns:p14="http://schemas.microsoft.com/office/powerpoint/2010/main" val="2199561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949E6C6-4B8F-4672-8CF4-FB16948CBE13}" type="datetimeFigureOut">
              <a:rPr lang="en-US"/>
              <a:pPr>
                <a:defRPr/>
              </a:pPr>
              <a:t>2/26/2016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AE0CBF3-2A0A-4409-B599-FEFEAF974B88}" type="slidenum">
              <a:rPr lang="en-US"/>
              <a:pPr>
                <a:defRPr/>
              </a:pPr>
              <a:t>‹#›</a:t>
            </a:fld>
            <a:endParaRPr lang="en-US"/>
          </a:p>
        </p:txBody>
      </p:sp>
    </p:spTree>
    <p:extLst>
      <p:ext uri="{BB962C8B-B14F-4D97-AF65-F5344CB8AC3E}">
        <p14:creationId xmlns:p14="http://schemas.microsoft.com/office/powerpoint/2010/main" val="3255171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a:solidFill>
                <a:schemeClr val="lt1"/>
              </a:solidFill>
              <a:latin typeface="+mn-lt"/>
              <a:ea typeface="+mn-ea"/>
              <a:cs typeface="+mn-cs"/>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58000" y="1412776"/>
            <a:ext cx="8028000" cy="4739679"/>
          </a:xfrm>
        </p:spPr>
        <p:txBody>
          <a:bodyPr/>
          <a:lstStyle>
            <a:lvl1pPr>
              <a:spcBef>
                <a:spcPts val="1200"/>
              </a:spcBef>
              <a:defRPr sz="1800" b="0" baseline="0">
                <a:solidFill>
                  <a:schemeClr val="tx1"/>
                </a:solidFill>
              </a:defRPr>
            </a:lvl1pPr>
          </a:lstStyle>
          <a:p>
            <a:pPr lvl="0"/>
            <a:r>
              <a:rPr lang="en-US" dirty="0" smtClean="0"/>
              <a:t>Text should be 12-18pt Arial. Do not use other fonts.</a:t>
            </a:r>
            <a:endParaRPr lang="en-US" dirty="0"/>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smtClean="0"/>
              <a:t>  </a:t>
            </a:r>
            <a:fld id="{2565FA6D-D4C8-4C4C-AC4B-3269734D34D8}" type="slidenum">
              <a:rPr lang="en-US" smtClean="0"/>
              <a:pPr marL="531813">
                <a:defRPr/>
              </a:pPr>
              <a:t>‹#›</a:t>
            </a:fld>
            <a:endParaRPr lang="en-US" dirty="0"/>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GB" smtClean="0"/>
              <a:t>Inequalities in Sexual Health. Update on HIV and STIs in men who have sex with men in London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a:t>
            </a:r>
            <a:r>
              <a:rPr lang="en-US" dirty="0" smtClean="0"/>
              <a:t>level</a:t>
            </a:r>
          </a:p>
          <a:p>
            <a:pPr lvl="4"/>
            <a:r>
              <a:rPr lang="en-US" dirty="0" smtClean="0"/>
              <a:t>Fourth </a:t>
            </a:r>
            <a:r>
              <a:rPr lang="en-US" dirty="0"/>
              <a:t>level</a:t>
            </a:r>
          </a:p>
          <a:p>
            <a:pPr lvl="5"/>
            <a:r>
              <a:rPr lang="en-US" dirty="0" smtClean="0"/>
              <a:t>Fifth </a:t>
            </a:r>
            <a:r>
              <a:rPr lang="en-US" dirty="0"/>
              <a:t>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smtClean="0"/>
              <a:t>  </a:t>
            </a:r>
            <a:fld id="{45F8D313-CCBE-49D6-A3BC-57B1848DFB52}" type="slidenum">
              <a:rPr lang="en-US" smtClean="0"/>
              <a:pPr>
                <a:defRPr/>
              </a:pPr>
              <a:t>‹#›</a:t>
            </a:fld>
            <a:r>
              <a:rPr lang="en-US" dirty="0" smtClean="0"/>
              <a:t> </a:t>
            </a:r>
            <a:endParaRPr lang="en-US" dirty="0"/>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lang="en-GB" sz="1200" b="1" smtClean="0">
                <a:effectLst/>
              </a:defRPr>
            </a:lvl1pPr>
          </a:lstStyle>
          <a:p>
            <a:r>
              <a:rPr lang="en-GB" dirty="0" smtClean="0"/>
              <a:t>Inequalities in Sexual Health. Update on HIV and STIs in men who have sex with men in London</a:t>
            </a:r>
            <a:endParaRPr lang="en-GB" dirty="0"/>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Lst>
  <p:timing>
    <p:tnLst>
      <p:par>
        <p:cTn id="1" dur="indefinite" restart="never" nodeType="tmRoot"/>
      </p:par>
    </p:tnLst>
  </p:timing>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v.uk/government/uploads/system/uploads/attachment_data/file/395207/PHE_Guide_to_National_Local_Sexual_Reproductive_Health_Data.pdf%0d" TargetMode="External"/><Relationship Id="rId2" Type="http://schemas.openxmlformats.org/officeDocument/2006/relationships/hyperlink" Target="http://fingertips.phe.org.uk/profile/sexualhealth" TargetMode="External"/><Relationship Id="rId1" Type="http://schemas.openxmlformats.org/officeDocument/2006/relationships/slideLayout" Target="../slideLayouts/slideLayout2.xml"/><Relationship Id="rId5" Type="http://schemas.openxmlformats.org/officeDocument/2006/relationships/hyperlink" Target="https://www.gov.uk/government/uploads/system/uploads/attachment_data/file/483335/2015_12_03LondonHIVSpotlight.pdf" TargetMode="External"/><Relationship Id="rId4" Type="http://schemas.openxmlformats.org/officeDocument/2006/relationships/hyperlink" Target="https://www.gov.uk/government/publications/sexually-transmitted-infections-london-2014-dat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8000" y="2492896"/>
            <a:ext cx="7633648" cy="2232248"/>
          </a:xfrm>
        </p:spPr>
        <p:txBody>
          <a:bodyPr/>
          <a:lstStyle/>
          <a:p>
            <a:r>
              <a:rPr lang="en-GB" b="1" dirty="0"/>
              <a:t>Inequalities in Sexual Health. Update on HIV and STIs in men who have sex with men in London</a:t>
            </a:r>
            <a:endParaRPr lang="en-GB" dirty="0"/>
          </a:p>
        </p:txBody>
      </p:sp>
      <p:sp>
        <p:nvSpPr>
          <p:cNvPr id="3" name="Subtitle 2"/>
          <p:cNvSpPr>
            <a:spLocks noGrp="1"/>
          </p:cNvSpPr>
          <p:nvPr>
            <p:ph type="subTitle" idx="1"/>
          </p:nvPr>
        </p:nvSpPr>
        <p:spPr>
          <a:xfrm>
            <a:off x="539552" y="6021288"/>
            <a:ext cx="7633648" cy="338336"/>
          </a:xfrm>
        </p:spPr>
        <p:txBody>
          <a:bodyPr>
            <a:normAutofit fontScale="55000" lnSpcReduction="20000"/>
          </a:bodyPr>
          <a:lstStyle/>
          <a:p>
            <a:r>
              <a:rPr lang="en-GB" dirty="0" smtClean="0"/>
              <a:t>Field Epidemiology Services</a:t>
            </a:r>
          </a:p>
          <a:p>
            <a:endParaRPr lang="en-GB" sz="1300" dirty="0" smtClean="0"/>
          </a:p>
          <a:p>
            <a:r>
              <a:rPr lang="en-GB" sz="1300" dirty="0" smtClean="0"/>
              <a:t>PHE Publications gateway number: 2015709</a:t>
            </a:r>
            <a:endParaRPr lang="en-GB" sz="13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Figure 7: </a:t>
            </a:r>
            <a:r>
              <a:rPr lang="en-GB" sz="2400" dirty="0" smtClean="0"/>
              <a:t>region </a:t>
            </a:r>
            <a:r>
              <a:rPr lang="en-GB" sz="2400" dirty="0"/>
              <a:t>of birth of MSM and heterosexual males diagnosed with a new STI in London </a:t>
            </a:r>
            <a:r>
              <a:rPr lang="en-GB" sz="2400" dirty="0" smtClean="0"/>
              <a:t>2014</a:t>
            </a:r>
            <a:endParaRPr lang="en-GB" sz="2400"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10</a:t>
            </a:fld>
            <a:endParaRPr lang="en-US" dirty="0"/>
          </a:p>
        </p:txBody>
      </p:sp>
      <p:sp>
        <p:nvSpPr>
          <p:cNvPr id="5" name="Footer Placeholder 4"/>
          <p:cNvSpPr>
            <a:spLocks noGrp="1"/>
          </p:cNvSpPr>
          <p:nvPr>
            <p:ph type="ftr" sz="quarter" idx="11"/>
          </p:nvPr>
        </p:nvSpPr>
        <p:spPr/>
        <p:txBody>
          <a:bodyPr/>
          <a:lstStyle/>
          <a:p>
            <a:pPr>
              <a:defRPr/>
            </a:pPr>
            <a:r>
              <a:rPr lang="en-GB" smtClean="0"/>
              <a:t>Inequalities in Sexual Health. Update on HIV and STIs in men who have sex with men in London</a:t>
            </a:r>
            <a:endParaRPr lang="en-US" dirty="0"/>
          </a:p>
        </p:txBody>
      </p:sp>
      <p:sp>
        <p:nvSpPr>
          <p:cNvPr id="7" name="TextBox 6"/>
          <p:cNvSpPr txBox="1"/>
          <p:nvPr/>
        </p:nvSpPr>
        <p:spPr>
          <a:xfrm>
            <a:off x="323528" y="6093296"/>
            <a:ext cx="8640960" cy="215444"/>
          </a:xfrm>
          <a:prstGeom prst="rect">
            <a:avLst/>
          </a:prstGeom>
          <a:noFill/>
        </p:spPr>
        <p:txBody>
          <a:bodyPr wrap="square" rtlCol="0">
            <a:spAutoFit/>
          </a:bodyPr>
          <a:lstStyle/>
          <a:p>
            <a:r>
              <a:rPr lang="en-GB" sz="800" dirty="0"/>
              <a:t>Source: Public Health England, </a:t>
            </a:r>
            <a:r>
              <a:rPr lang="en-GB" sz="800" dirty="0" err="1" smtClean="0"/>
              <a:t>GUMCAD</a:t>
            </a:r>
            <a:endParaRPr lang="en-GB" sz="800" dirty="0"/>
          </a:p>
        </p:txBody>
      </p: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9377" y="1741805"/>
            <a:ext cx="6405245" cy="3374390"/>
          </a:xfrm>
          <a:prstGeom prst="rect">
            <a:avLst/>
          </a:prstGeom>
          <a:noFill/>
          <a:ln>
            <a:noFill/>
          </a:ln>
        </p:spPr>
      </p:pic>
    </p:spTree>
    <p:extLst>
      <p:ext uri="{BB962C8B-B14F-4D97-AF65-F5344CB8AC3E}">
        <p14:creationId xmlns:p14="http://schemas.microsoft.com/office/powerpoint/2010/main" val="1195348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1187624" y="921680"/>
            <a:ext cx="6810647" cy="5048091"/>
          </a:xfrm>
          <a:prstGeom prst="rect">
            <a:avLst/>
          </a:prstGeom>
          <a:noFill/>
          <a:ln>
            <a:noFill/>
          </a:ln>
        </p:spPr>
      </p:pic>
      <p:sp>
        <p:nvSpPr>
          <p:cNvPr id="2" name="Title 1"/>
          <p:cNvSpPr>
            <a:spLocks noGrp="1"/>
          </p:cNvSpPr>
          <p:nvPr>
            <p:ph type="title"/>
          </p:nvPr>
        </p:nvSpPr>
        <p:spPr>
          <a:xfrm>
            <a:off x="539552" y="260648"/>
            <a:ext cx="8028000" cy="648072"/>
          </a:xfrm>
        </p:spPr>
        <p:txBody>
          <a:bodyPr>
            <a:noAutofit/>
          </a:bodyPr>
          <a:lstStyle/>
          <a:p>
            <a:r>
              <a:rPr lang="en-GB" sz="2400" dirty="0"/>
              <a:t>Figure 8:  </a:t>
            </a:r>
            <a:r>
              <a:rPr lang="en-GB" sz="2400" dirty="0" smtClean="0"/>
              <a:t>number </a:t>
            </a:r>
            <a:r>
              <a:rPr lang="en-GB" sz="2400" dirty="0"/>
              <a:t>of gonorrhoea diagnoses in MSM by London </a:t>
            </a:r>
            <a:r>
              <a:rPr lang="en-GB" sz="2400" dirty="0" smtClean="0"/>
              <a:t/>
            </a:r>
            <a:br>
              <a:rPr lang="en-GB" sz="2400" dirty="0" smtClean="0"/>
            </a:br>
            <a:r>
              <a:rPr lang="en-GB" sz="2400" dirty="0" smtClean="0"/>
              <a:t>local authority </a:t>
            </a:r>
            <a:r>
              <a:rPr lang="en-GB" sz="2400" dirty="0"/>
              <a:t>of residence, </a:t>
            </a:r>
            <a:r>
              <a:rPr lang="en-GB" sz="2400" dirty="0" smtClean="0"/>
              <a:t>2014</a:t>
            </a:r>
            <a:endParaRPr lang="en-GB" sz="2400"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11</a:t>
            </a:fld>
            <a:endParaRPr lang="en-US" dirty="0"/>
          </a:p>
        </p:txBody>
      </p:sp>
      <p:sp>
        <p:nvSpPr>
          <p:cNvPr id="5" name="Footer Placeholder 4"/>
          <p:cNvSpPr>
            <a:spLocks noGrp="1"/>
          </p:cNvSpPr>
          <p:nvPr>
            <p:ph type="ftr" sz="quarter" idx="11"/>
          </p:nvPr>
        </p:nvSpPr>
        <p:spPr/>
        <p:txBody>
          <a:bodyPr/>
          <a:lstStyle/>
          <a:p>
            <a:pPr>
              <a:defRPr/>
            </a:pPr>
            <a:r>
              <a:rPr lang="en-GB" smtClean="0"/>
              <a:t>Inequalities in Sexual Health. Update on HIV and STIs in men who have sex with men in London</a:t>
            </a:r>
            <a:endParaRPr lang="en-US" dirty="0"/>
          </a:p>
        </p:txBody>
      </p:sp>
      <p:sp>
        <p:nvSpPr>
          <p:cNvPr id="11" name="TextBox 10"/>
          <p:cNvSpPr txBox="1"/>
          <p:nvPr/>
        </p:nvSpPr>
        <p:spPr>
          <a:xfrm>
            <a:off x="323528" y="5949280"/>
            <a:ext cx="8640960" cy="215444"/>
          </a:xfrm>
          <a:prstGeom prst="rect">
            <a:avLst/>
          </a:prstGeom>
          <a:noFill/>
        </p:spPr>
        <p:txBody>
          <a:bodyPr wrap="square" rtlCol="0">
            <a:spAutoFit/>
          </a:bodyPr>
          <a:lstStyle/>
          <a:p>
            <a:r>
              <a:rPr lang="en-GB" sz="800" dirty="0"/>
              <a:t>Source: Public Health England, </a:t>
            </a:r>
            <a:r>
              <a:rPr lang="en-GB" sz="800" dirty="0" smtClean="0"/>
              <a:t>GUMCAD</a:t>
            </a:r>
            <a:endParaRPr lang="en-GB" sz="1000" dirty="0"/>
          </a:p>
        </p:txBody>
      </p:sp>
    </p:spTree>
    <p:extLst>
      <p:ext uri="{BB962C8B-B14F-4D97-AF65-F5344CB8AC3E}">
        <p14:creationId xmlns:p14="http://schemas.microsoft.com/office/powerpoint/2010/main" val="4258938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7825722" cy="648072"/>
          </a:xfrm>
        </p:spPr>
        <p:txBody>
          <a:bodyPr>
            <a:noAutofit/>
          </a:bodyPr>
          <a:lstStyle/>
          <a:p>
            <a:r>
              <a:rPr lang="en-GB" sz="2400" dirty="0"/>
              <a:t>Figure 9:  LGV diagnoses by sexual health clinics in London, </a:t>
            </a:r>
            <a:r>
              <a:rPr lang="en-GB" sz="2400" dirty="0" smtClean="0"/>
              <a:t/>
            </a:r>
            <a:br>
              <a:rPr lang="en-GB" sz="2400" dirty="0" smtClean="0"/>
            </a:br>
            <a:r>
              <a:rPr lang="en-GB" sz="2400" dirty="0" smtClean="0"/>
              <a:t>2004 to 2015</a:t>
            </a:r>
            <a:endParaRPr lang="en-GB" sz="2400"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12</a:t>
            </a:fld>
            <a:endParaRPr lang="en-US" dirty="0"/>
          </a:p>
        </p:txBody>
      </p:sp>
      <p:sp>
        <p:nvSpPr>
          <p:cNvPr id="5" name="Footer Placeholder 4"/>
          <p:cNvSpPr>
            <a:spLocks noGrp="1"/>
          </p:cNvSpPr>
          <p:nvPr>
            <p:ph type="ftr" sz="quarter" idx="11"/>
          </p:nvPr>
        </p:nvSpPr>
        <p:spPr/>
        <p:txBody>
          <a:bodyPr/>
          <a:lstStyle/>
          <a:p>
            <a:pPr>
              <a:defRPr/>
            </a:pPr>
            <a:r>
              <a:rPr lang="en-GB" smtClean="0"/>
              <a:t>Inequalities in Sexual Health. Update on HIV and STIs in men who have sex with men in London</a:t>
            </a:r>
            <a:endParaRPr lang="en-US" dirty="0"/>
          </a:p>
        </p:txBody>
      </p:sp>
      <p:sp>
        <p:nvSpPr>
          <p:cNvPr id="7" name="TextBox 6"/>
          <p:cNvSpPr txBox="1"/>
          <p:nvPr/>
        </p:nvSpPr>
        <p:spPr>
          <a:xfrm>
            <a:off x="323528" y="6054056"/>
            <a:ext cx="8640960" cy="215444"/>
          </a:xfrm>
          <a:prstGeom prst="rect">
            <a:avLst/>
          </a:prstGeom>
          <a:noFill/>
        </p:spPr>
        <p:txBody>
          <a:bodyPr wrap="square" rtlCol="0">
            <a:spAutoFit/>
          </a:bodyPr>
          <a:lstStyle/>
          <a:p>
            <a:r>
              <a:rPr lang="en-GB" sz="800" dirty="0"/>
              <a:t>Source: Public Health England, </a:t>
            </a:r>
            <a:r>
              <a:rPr lang="en-GB" sz="800" dirty="0" smtClean="0"/>
              <a:t>STBRU Laboratory Returns</a:t>
            </a:r>
            <a:endParaRPr lang="en-GB" sz="800" dirty="0"/>
          </a:p>
        </p:txBody>
      </p: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984816"/>
            <a:ext cx="5998210" cy="2863215"/>
          </a:xfrm>
          <a:prstGeom prst="rect">
            <a:avLst/>
          </a:prstGeom>
          <a:noFill/>
          <a:ln>
            <a:noFill/>
          </a:ln>
        </p:spPr>
      </p:pic>
    </p:spTree>
    <p:extLst>
      <p:ext uri="{BB962C8B-B14F-4D97-AF65-F5344CB8AC3E}">
        <p14:creationId xmlns:p14="http://schemas.microsoft.com/office/powerpoint/2010/main" val="2960857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576064"/>
          </a:xfrm>
        </p:spPr>
        <p:txBody>
          <a:bodyPr>
            <a:noAutofit/>
          </a:bodyPr>
          <a:lstStyle/>
          <a:p>
            <a:r>
              <a:rPr lang="en-GB" sz="2400" dirty="0"/>
              <a:t>Figure </a:t>
            </a:r>
            <a:r>
              <a:rPr lang="en-GB" sz="2400" dirty="0" smtClean="0"/>
              <a:t>10: excess </a:t>
            </a:r>
            <a:r>
              <a:rPr lang="en-GB" sz="2400" dirty="0"/>
              <a:t>male cases aged 16 to 60 years diagnosed with </a:t>
            </a:r>
            <a:r>
              <a:rPr lang="en-GB" sz="2400" i="1" dirty="0" err="1"/>
              <a:t>Shigella</a:t>
            </a:r>
            <a:r>
              <a:rPr lang="en-GB" sz="2400" dirty="0"/>
              <a:t> with no known history of travel outside the UK, by sex, London, 2011 to </a:t>
            </a:r>
            <a:r>
              <a:rPr lang="en-GB" sz="2400" dirty="0" smtClean="0"/>
              <a:t>2015</a:t>
            </a:r>
            <a:endParaRPr lang="en-GB" sz="2400"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13</a:t>
            </a:fld>
            <a:endParaRPr lang="en-US" dirty="0"/>
          </a:p>
        </p:txBody>
      </p:sp>
      <p:sp>
        <p:nvSpPr>
          <p:cNvPr id="5" name="Footer Placeholder 4"/>
          <p:cNvSpPr>
            <a:spLocks noGrp="1"/>
          </p:cNvSpPr>
          <p:nvPr>
            <p:ph type="ftr" sz="quarter" idx="11"/>
          </p:nvPr>
        </p:nvSpPr>
        <p:spPr/>
        <p:txBody>
          <a:bodyPr/>
          <a:lstStyle/>
          <a:p>
            <a:pPr>
              <a:defRPr/>
            </a:pPr>
            <a:r>
              <a:rPr lang="en-GB" smtClean="0"/>
              <a:t>Inequalities in Sexual Health. Update on HIV and STIs in men who have sex with men in London</a:t>
            </a:r>
            <a:endParaRPr lang="en-US" dirty="0"/>
          </a:p>
        </p:txBody>
      </p:sp>
      <p:sp>
        <p:nvSpPr>
          <p:cNvPr id="9" name="TextBox 8"/>
          <p:cNvSpPr txBox="1"/>
          <p:nvPr/>
        </p:nvSpPr>
        <p:spPr>
          <a:xfrm>
            <a:off x="323528" y="6054056"/>
            <a:ext cx="8640960" cy="215444"/>
          </a:xfrm>
          <a:prstGeom prst="rect">
            <a:avLst/>
          </a:prstGeom>
          <a:noFill/>
        </p:spPr>
        <p:txBody>
          <a:bodyPr wrap="square" rtlCol="0">
            <a:spAutoFit/>
          </a:bodyPr>
          <a:lstStyle/>
          <a:p>
            <a:r>
              <a:rPr lang="en-GB" sz="800" dirty="0"/>
              <a:t>Source: Public Health England</a:t>
            </a:r>
            <a:r>
              <a:rPr lang="en-GB" sz="800" dirty="0" smtClean="0"/>
              <a:t>, Gastro Data Warehouse.</a:t>
            </a:r>
            <a:endParaRPr lang="en-GB" sz="800" dirty="0"/>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1935" y="1621472"/>
            <a:ext cx="6120130" cy="3615055"/>
          </a:xfrm>
          <a:prstGeom prst="rect">
            <a:avLst/>
          </a:prstGeom>
          <a:noFill/>
          <a:ln>
            <a:noFill/>
          </a:ln>
        </p:spPr>
      </p:pic>
    </p:spTree>
    <p:extLst>
      <p:ext uri="{BB962C8B-B14F-4D97-AF65-F5344CB8AC3E}">
        <p14:creationId xmlns:p14="http://schemas.microsoft.com/office/powerpoint/2010/main" val="1373054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1152128"/>
          </a:xfrm>
        </p:spPr>
        <p:txBody>
          <a:bodyPr>
            <a:noAutofit/>
          </a:bodyPr>
          <a:lstStyle/>
          <a:p>
            <a:r>
              <a:rPr lang="en-GB" sz="2400" dirty="0"/>
              <a:t>Figure 11: </a:t>
            </a:r>
            <a:r>
              <a:rPr lang="en-GB" sz="2400" dirty="0" smtClean="0"/>
              <a:t>proportions </a:t>
            </a:r>
            <a:r>
              <a:rPr lang="en-GB" sz="2400" dirty="0"/>
              <a:t>of MSM living with diagnosed HIV in London by age group, 2004, 2009 </a:t>
            </a:r>
            <a:r>
              <a:rPr lang="en-GB" sz="2400" dirty="0" smtClean="0"/>
              <a:t>and 2014</a:t>
            </a:r>
            <a:endParaRPr lang="en-GB" sz="2400"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14</a:t>
            </a:fld>
            <a:endParaRPr lang="en-US" dirty="0"/>
          </a:p>
        </p:txBody>
      </p:sp>
      <p:sp>
        <p:nvSpPr>
          <p:cNvPr id="5" name="Footer Placeholder 4"/>
          <p:cNvSpPr>
            <a:spLocks noGrp="1"/>
          </p:cNvSpPr>
          <p:nvPr>
            <p:ph type="ftr" sz="quarter" idx="11"/>
          </p:nvPr>
        </p:nvSpPr>
        <p:spPr/>
        <p:txBody>
          <a:bodyPr/>
          <a:lstStyle/>
          <a:p>
            <a:pPr>
              <a:defRPr/>
            </a:pPr>
            <a:r>
              <a:rPr lang="en-GB" smtClean="0"/>
              <a:t>Inequalities in Sexual Health. Update on HIV and STIs in men who have sex with men in London</a:t>
            </a:r>
            <a:endParaRPr lang="en-US" dirty="0"/>
          </a:p>
        </p:txBody>
      </p:sp>
      <p:sp>
        <p:nvSpPr>
          <p:cNvPr id="9" name="TextBox 8"/>
          <p:cNvSpPr txBox="1"/>
          <p:nvPr/>
        </p:nvSpPr>
        <p:spPr>
          <a:xfrm>
            <a:off x="323528" y="6054056"/>
            <a:ext cx="8640960" cy="215444"/>
          </a:xfrm>
          <a:prstGeom prst="rect">
            <a:avLst/>
          </a:prstGeom>
          <a:noFill/>
        </p:spPr>
        <p:txBody>
          <a:bodyPr wrap="square" rtlCol="0">
            <a:spAutoFit/>
          </a:bodyPr>
          <a:lstStyle/>
          <a:p>
            <a:r>
              <a:rPr lang="en-GB" sz="800" dirty="0"/>
              <a:t>Source: Public Health England, Survey of Prevalent HIV Infections Diagnosed (SOPHID).</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0010" y="1875155"/>
            <a:ext cx="6443980" cy="3107690"/>
          </a:xfrm>
          <a:prstGeom prst="rect">
            <a:avLst/>
          </a:prstGeom>
          <a:noFill/>
          <a:ln>
            <a:noFill/>
          </a:ln>
        </p:spPr>
      </p:pic>
    </p:spTree>
    <p:extLst>
      <p:ext uri="{BB962C8B-B14F-4D97-AF65-F5344CB8AC3E}">
        <p14:creationId xmlns:p14="http://schemas.microsoft.com/office/powerpoint/2010/main" val="1421351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007" y="404664"/>
            <a:ext cx="8028000" cy="648072"/>
          </a:xfrm>
        </p:spPr>
        <p:txBody>
          <a:bodyPr>
            <a:noAutofit/>
          </a:bodyPr>
          <a:lstStyle/>
          <a:p>
            <a:r>
              <a:rPr lang="en-GB" sz="2400" dirty="0"/>
              <a:t>Figure 12: </a:t>
            </a:r>
            <a:r>
              <a:rPr lang="en-GB" sz="2400" dirty="0" smtClean="0"/>
              <a:t>numbers </a:t>
            </a:r>
            <a:r>
              <a:rPr lang="en-GB" sz="2400" dirty="0"/>
              <a:t>of MSM accessing care for diagnosed HIV by London </a:t>
            </a:r>
            <a:r>
              <a:rPr lang="en-GB" sz="2400" dirty="0" smtClean="0"/>
              <a:t>local authority, 2014</a:t>
            </a:r>
            <a:r>
              <a:rPr lang="en-GB" sz="2400" dirty="0"/>
              <a:t/>
            </a:r>
            <a:br>
              <a:rPr lang="en-GB" sz="2400" dirty="0"/>
            </a:br>
            <a:endParaRPr lang="en-GB" sz="2400"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15</a:t>
            </a:fld>
            <a:endParaRPr lang="en-US" dirty="0"/>
          </a:p>
        </p:txBody>
      </p:sp>
      <p:sp>
        <p:nvSpPr>
          <p:cNvPr id="5" name="Footer Placeholder 4"/>
          <p:cNvSpPr>
            <a:spLocks noGrp="1"/>
          </p:cNvSpPr>
          <p:nvPr>
            <p:ph type="ftr" sz="quarter" idx="11"/>
          </p:nvPr>
        </p:nvSpPr>
        <p:spPr/>
        <p:txBody>
          <a:bodyPr/>
          <a:lstStyle/>
          <a:p>
            <a:pPr>
              <a:defRPr/>
            </a:pPr>
            <a:r>
              <a:rPr lang="en-GB" smtClean="0"/>
              <a:t>Inequalities in Sexual Health. Update on HIV and STIs in men who have sex with men in London</a:t>
            </a:r>
            <a:endParaRPr lang="en-US" dirty="0"/>
          </a:p>
        </p:txBody>
      </p:sp>
      <p:sp>
        <p:nvSpPr>
          <p:cNvPr id="7" name="TextBox 6"/>
          <p:cNvSpPr txBox="1"/>
          <p:nvPr/>
        </p:nvSpPr>
        <p:spPr>
          <a:xfrm>
            <a:off x="323528" y="6012112"/>
            <a:ext cx="8640960" cy="215444"/>
          </a:xfrm>
          <a:prstGeom prst="rect">
            <a:avLst/>
          </a:prstGeom>
          <a:noFill/>
        </p:spPr>
        <p:txBody>
          <a:bodyPr wrap="square" rtlCol="0">
            <a:spAutoFit/>
          </a:bodyPr>
          <a:lstStyle/>
          <a:p>
            <a:r>
              <a:rPr lang="en-GB" sz="800" dirty="0"/>
              <a:t>Source: Public Health England, Survey of Prevalent HIV Infections Diagnosed (SOPHID).</a:t>
            </a: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1423280" y="1196752"/>
            <a:ext cx="6441455" cy="4815360"/>
          </a:xfrm>
          <a:prstGeom prst="rect">
            <a:avLst/>
          </a:prstGeom>
          <a:noFill/>
          <a:ln>
            <a:noFill/>
          </a:ln>
        </p:spPr>
      </p:pic>
    </p:spTree>
    <p:extLst>
      <p:ext uri="{BB962C8B-B14F-4D97-AF65-F5344CB8AC3E}">
        <p14:creationId xmlns:p14="http://schemas.microsoft.com/office/powerpoint/2010/main" val="324922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Figure 13: </a:t>
            </a:r>
            <a:r>
              <a:rPr lang="en-GB" sz="2400" dirty="0" smtClean="0"/>
              <a:t>new </a:t>
            </a:r>
            <a:r>
              <a:rPr lang="en-GB" sz="2400" dirty="0"/>
              <a:t>HIV diagnoses by probable route of infection (adjusted for missing route of infection information), London residents, </a:t>
            </a:r>
            <a:r>
              <a:rPr lang="en-GB" sz="2400" dirty="0" smtClean="0"/>
              <a:t>2005 to 2014 </a:t>
            </a:r>
            <a:r>
              <a:rPr lang="en-GB" sz="2400" dirty="0"/>
              <a:t>(please see footnote on interpreting trends</a:t>
            </a:r>
            <a:r>
              <a:rPr lang="en-GB" sz="2400" dirty="0" smtClean="0"/>
              <a:t>)*</a:t>
            </a:r>
            <a:endParaRPr lang="en-GB" sz="2400"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16</a:t>
            </a:fld>
            <a:endParaRPr lang="en-US" dirty="0"/>
          </a:p>
        </p:txBody>
      </p:sp>
      <p:sp>
        <p:nvSpPr>
          <p:cNvPr id="5" name="Footer Placeholder 4"/>
          <p:cNvSpPr>
            <a:spLocks noGrp="1"/>
          </p:cNvSpPr>
          <p:nvPr>
            <p:ph type="ftr" sz="quarter" idx="11"/>
          </p:nvPr>
        </p:nvSpPr>
        <p:spPr/>
        <p:txBody>
          <a:bodyPr/>
          <a:lstStyle/>
          <a:p>
            <a:pPr>
              <a:defRPr/>
            </a:pPr>
            <a:r>
              <a:rPr lang="en-GB" smtClean="0"/>
              <a:t>Inequalities in Sexual Health. Update on HIV and STIs in men who have sex with men in London</a:t>
            </a:r>
            <a:endParaRPr lang="en-US" dirty="0"/>
          </a:p>
        </p:txBody>
      </p:sp>
      <p:sp>
        <p:nvSpPr>
          <p:cNvPr id="7" name="TextBox 6"/>
          <p:cNvSpPr txBox="1"/>
          <p:nvPr/>
        </p:nvSpPr>
        <p:spPr>
          <a:xfrm>
            <a:off x="323528" y="6054056"/>
            <a:ext cx="8640960" cy="215444"/>
          </a:xfrm>
          <a:prstGeom prst="rect">
            <a:avLst/>
          </a:prstGeom>
          <a:noFill/>
        </p:spPr>
        <p:txBody>
          <a:bodyPr wrap="square" rtlCol="0">
            <a:spAutoFit/>
          </a:bodyPr>
          <a:lstStyle/>
          <a:p>
            <a:r>
              <a:rPr lang="en-GB" sz="800" dirty="0"/>
              <a:t>Source: Public Health England, HIV and Aids New Diagnosis Database (HANDD</a:t>
            </a:r>
            <a:r>
              <a:rPr lang="en-GB" sz="800" dirty="0" smtClean="0"/>
              <a:t>).</a:t>
            </a:r>
            <a:endParaRPr lang="en-GB" sz="800" dirty="0"/>
          </a:p>
        </p:txBody>
      </p:sp>
      <p:sp>
        <p:nvSpPr>
          <p:cNvPr id="3" name="Rectangle 2"/>
          <p:cNvSpPr/>
          <p:nvPr/>
        </p:nvSpPr>
        <p:spPr>
          <a:xfrm>
            <a:off x="356595" y="5592391"/>
            <a:ext cx="7920880" cy="461665"/>
          </a:xfrm>
          <a:prstGeom prst="rect">
            <a:avLst/>
          </a:prstGeom>
        </p:spPr>
        <p:txBody>
          <a:bodyPr wrap="square">
            <a:spAutoFit/>
          </a:bodyPr>
          <a:lstStyle/>
          <a:p>
            <a:r>
              <a:rPr lang="en-GB" sz="800" dirty="0"/>
              <a:t>The number of new diagnoses will depend on accessibility of testing as well as infection transmission. *Numbers may rise as further reports are received and more information is obtained on area of residence of those diagnosed. This is more likely to affect more recent year, particularly 2014. Please see important note on data earlier in this report. This will impact on interpretation of trends in more recent years.</a:t>
            </a:r>
            <a:endParaRPr lang="en-GB" sz="800" b="1" dirty="0"/>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1382395" y="1888807"/>
            <a:ext cx="6379210" cy="3080385"/>
          </a:xfrm>
          <a:prstGeom prst="rect">
            <a:avLst/>
          </a:prstGeom>
          <a:noFill/>
          <a:ln>
            <a:noFill/>
          </a:ln>
        </p:spPr>
      </p:pic>
    </p:spTree>
    <p:extLst>
      <p:ext uri="{BB962C8B-B14F-4D97-AF65-F5344CB8AC3E}">
        <p14:creationId xmlns:p14="http://schemas.microsoft.com/office/powerpoint/2010/main" val="27936182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827584" y="676276"/>
            <a:ext cx="6873641" cy="5377780"/>
          </a:xfrm>
          <a:prstGeom prst="rect">
            <a:avLst/>
          </a:prstGeom>
          <a:noFill/>
          <a:ln>
            <a:noFill/>
          </a:ln>
        </p:spPr>
      </p:pic>
      <p:sp>
        <p:nvSpPr>
          <p:cNvPr id="2" name="Title 1"/>
          <p:cNvSpPr>
            <a:spLocks noGrp="1"/>
          </p:cNvSpPr>
          <p:nvPr>
            <p:ph type="title"/>
          </p:nvPr>
        </p:nvSpPr>
        <p:spPr>
          <a:xfrm>
            <a:off x="539552" y="116632"/>
            <a:ext cx="8028000" cy="648072"/>
          </a:xfrm>
        </p:spPr>
        <p:txBody>
          <a:bodyPr>
            <a:noAutofit/>
          </a:bodyPr>
          <a:lstStyle/>
          <a:p>
            <a:r>
              <a:rPr lang="en-GB" sz="2400" dirty="0"/>
              <a:t>Figure 14: </a:t>
            </a:r>
            <a:r>
              <a:rPr lang="en-GB" sz="2400" dirty="0" smtClean="0"/>
              <a:t>number </a:t>
            </a:r>
            <a:r>
              <a:rPr lang="en-GB" sz="2400" dirty="0"/>
              <a:t>of new HIV diagnoses in MSM by </a:t>
            </a:r>
            <a:r>
              <a:rPr lang="en-GB" sz="2400" dirty="0" smtClean="0"/>
              <a:t/>
            </a:r>
            <a:br>
              <a:rPr lang="en-GB" sz="2400" dirty="0" smtClean="0"/>
            </a:br>
            <a:r>
              <a:rPr lang="en-GB" sz="2400" dirty="0" smtClean="0"/>
              <a:t>London local authority of </a:t>
            </a:r>
            <a:r>
              <a:rPr lang="en-GB" sz="2400" dirty="0"/>
              <a:t>residence, </a:t>
            </a:r>
            <a:r>
              <a:rPr lang="en-GB" sz="2400" dirty="0" smtClean="0"/>
              <a:t>2014</a:t>
            </a:r>
            <a:r>
              <a:rPr lang="en-GB" sz="2400" dirty="0"/>
              <a:t/>
            </a:r>
            <a:br>
              <a:rPr lang="en-GB" sz="2400" dirty="0"/>
            </a:br>
            <a:endParaRPr lang="en-GB" sz="2400"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17</a:t>
            </a:fld>
            <a:endParaRPr lang="en-US" dirty="0"/>
          </a:p>
        </p:txBody>
      </p:sp>
      <p:sp>
        <p:nvSpPr>
          <p:cNvPr id="5" name="Footer Placeholder 4"/>
          <p:cNvSpPr>
            <a:spLocks noGrp="1"/>
          </p:cNvSpPr>
          <p:nvPr>
            <p:ph type="ftr" sz="quarter" idx="11"/>
          </p:nvPr>
        </p:nvSpPr>
        <p:spPr/>
        <p:txBody>
          <a:bodyPr/>
          <a:lstStyle/>
          <a:p>
            <a:pPr>
              <a:defRPr/>
            </a:pPr>
            <a:r>
              <a:rPr lang="en-GB" smtClean="0"/>
              <a:t>Inequalities in Sexual Health. Update on HIV and STIs in men who have sex with men in London</a:t>
            </a:r>
            <a:endParaRPr lang="en-US" dirty="0"/>
          </a:p>
        </p:txBody>
      </p:sp>
      <p:sp>
        <p:nvSpPr>
          <p:cNvPr id="7" name="TextBox 6"/>
          <p:cNvSpPr txBox="1"/>
          <p:nvPr/>
        </p:nvSpPr>
        <p:spPr>
          <a:xfrm>
            <a:off x="323528" y="6054056"/>
            <a:ext cx="8640960" cy="215444"/>
          </a:xfrm>
          <a:prstGeom prst="rect">
            <a:avLst/>
          </a:prstGeom>
          <a:noFill/>
        </p:spPr>
        <p:txBody>
          <a:bodyPr wrap="square" rtlCol="0">
            <a:spAutoFit/>
          </a:bodyPr>
          <a:lstStyle/>
          <a:p>
            <a:r>
              <a:rPr lang="en-GB" sz="800" dirty="0"/>
              <a:t>Source: Public Health England, HIV and Aids New Diagnosis Database (HANDD</a:t>
            </a:r>
            <a:r>
              <a:rPr lang="en-GB" sz="800" dirty="0" smtClean="0"/>
              <a:t>).</a:t>
            </a:r>
            <a:endParaRPr lang="en-GB" sz="800" dirty="0"/>
          </a:p>
        </p:txBody>
      </p:sp>
    </p:spTree>
    <p:extLst>
      <p:ext uri="{BB962C8B-B14F-4D97-AF65-F5344CB8AC3E}">
        <p14:creationId xmlns:p14="http://schemas.microsoft.com/office/powerpoint/2010/main" val="3458254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Acknowledgements</a:t>
            </a:r>
            <a:endParaRPr lang="en-GB" dirty="0"/>
          </a:p>
        </p:txBody>
      </p:sp>
      <p:sp>
        <p:nvSpPr>
          <p:cNvPr id="3" name="Content Placeholder 2"/>
          <p:cNvSpPr>
            <a:spLocks noGrp="1"/>
          </p:cNvSpPr>
          <p:nvPr>
            <p:ph idx="1"/>
          </p:nvPr>
        </p:nvSpPr>
        <p:spPr/>
        <p:txBody>
          <a:bodyPr/>
          <a:lstStyle/>
          <a:p>
            <a:pPr lvl="0"/>
            <a:endParaRPr lang="en-GB" dirty="0" smtClean="0"/>
          </a:p>
          <a:p>
            <a:pPr lvl="0"/>
            <a:r>
              <a:rPr lang="en-GB" dirty="0" smtClean="0"/>
              <a:t>Produced by Josh Forde, Paul Crook and Jenifer Smith from Public Health England</a:t>
            </a:r>
          </a:p>
          <a:p>
            <a:pPr lvl="0"/>
            <a:r>
              <a:rPr lang="en-GB" dirty="0" smtClean="0"/>
              <a:t>Local </a:t>
            </a:r>
            <a:r>
              <a:rPr lang="en-GB" dirty="0"/>
              <a:t>sexual health and HIV clinics for supplying the </a:t>
            </a:r>
            <a:r>
              <a:rPr lang="en-GB" dirty="0" smtClean="0"/>
              <a:t>STI and HIV data</a:t>
            </a:r>
            <a:r>
              <a:rPr lang="en-GB" dirty="0"/>
              <a:t> </a:t>
            </a:r>
          </a:p>
          <a:p>
            <a:pPr lvl="0"/>
            <a:r>
              <a:rPr lang="en-GB" dirty="0"/>
              <a:t>Institute of Child </a:t>
            </a:r>
            <a:r>
              <a:rPr lang="en-GB" dirty="0" smtClean="0"/>
              <a:t>Health</a:t>
            </a:r>
            <a:r>
              <a:rPr lang="en-GB" dirty="0"/>
              <a:t> </a:t>
            </a:r>
          </a:p>
          <a:p>
            <a:pPr lvl="0"/>
            <a:r>
              <a:rPr lang="en-GB" dirty="0"/>
              <a:t>PHE Centre for Infectious Disease Surveillance and Control (CIDSC) HIV and STI surveillance teams for collection, analysis and distribution of </a:t>
            </a:r>
            <a:r>
              <a:rPr lang="en-GB" dirty="0" smtClean="0"/>
              <a:t>data</a:t>
            </a:r>
            <a:r>
              <a:rPr lang="en-GB" dirty="0"/>
              <a:t> </a:t>
            </a:r>
            <a:endParaRPr lang="en-GB" dirty="0" smtClean="0"/>
          </a:p>
          <a:p>
            <a:pPr lvl="0"/>
            <a:r>
              <a:rPr lang="en-GB" dirty="0"/>
              <a:t>PHE CIDSC Gastrointestinal bacterial reference unit (GBRU) for </a:t>
            </a:r>
            <a:r>
              <a:rPr lang="en-GB" i="1" dirty="0" err="1"/>
              <a:t>Shigella</a:t>
            </a:r>
            <a:endParaRPr lang="en-GB" dirty="0"/>
          </a:p>
          <a:p>
            <a:pPr lvl="0"/>
            <a:r>
              <a:rPr lang="en-GB" dirty="0"/>
              <a:t>Stefano Conti of the PHE CIDSC modelling team for providing estimates of the total number of people living with HIV and the proportion that remain undiagnosed</a:t>
            </a:r>
          </a:p>
          <a:p>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18</a:t>
            </a:fld>
            <a:endParaRPr lang="en-US" dirty="0"/>
          </a:p>
        </p:txBody>
      </p:sp>
      <p:sp>
        <p:nvSpPr>
          <p:cNvPr id="5" name="Footer Placeholder 4"/>
          <p:cNvSpPr>
            <a:spLocks noGrp="1"/>
          </p:cNvSpPr>
          <p:nvPr>
            <p:ph type="ftr" sz="quarter" idx="11"/>
          </p:nvPr>
        </p:nvSpPr>
        <p:spPr/>
        <p:txBody>
          <a:bodyPr/>
          <a:lstStyle/>
          <a:p>
            <a:pPr>
              <a:defRPr/>
            </a:pPr>
            <a:r>
              <a:rPr lang="en-GB" smtClean="0"/>
              <a:t>Inequalities in Sexual Health. Update on HIV and STIs in men who have sex with men in London</a:t>
            </a:r>
            <a:endParaRPr lang="en-US" dirty="0"/>
          </a:p>
        </p:txBody>
      </p:sp>
    </p:spTree>
    <p:extLst>
      <p:ext uri="{BB962C8B-B14F-4D97-AF65-F5344CB8AC3E}">
        <p14:creationId xmlns:p14="http://schemas.microsoft.com/office/powerpoint/2010/main" val="1974514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information </a:t>
            </a:r>
            <a:endParaRPr lang="en-GB" dirty="0"/>
          </a:p>
        </p:txBody>
      </p:sp>
      <p:sp>
        <p:nvSpPr>
          <p:cNvPr id="3" name="Content Placeholder 2"/>
          <p:cNvSpPr>
            <a:spLocks noGrp="1"/>
          </p:cNvSpPr>
          <p:nvPr>
            <p:ph idx="1"/>
          </p:nvPr>
        </p:nvSpPr>
        <p:spPr>
          <a:xfrm>
            <a:off x="539552" y="1268760"/>
            <a:ext cx="8028000" cy="4739679"/>
          </a:xfrm>
        </p:spPr>
        <p:txBody>
          <a:bodyPr/>
          <a:lstStyle/>
          <a:p>
            <a:r>
              <a:rPr lang="en-GB" dirty="0"/>
              <a:t>Please access the online ‘Sexual and Reproductive Health Profiles’ for further information on a whole range of sexual health indicators: </a:t>
            </a:r>
            <a:r>
              <a:rPr lang="en-GB" dirty="0">
                <a:hlinkClick r:id="rId2"/>
              </a:rPr>
              <a:t>http://fingertips.phe.org.uk/profile/sexualhealth</a:t>
            </a:r>
            <a:endParaRPr lang="en-GB" dirty="0"/>
          </a:p>
          <a:p>
            <a:r>
              <a:rPr lang="en-GB" dirty="0"/>
              <a:t> </a:t>
            </a:r>
            <a:r>
              <a:rPr lang="en-GB" dirty="0" smtClean="0"/>
              <a:t>For </a:t>
            </a:r>
            <a:r>
              <a:rPr lang="en-GB" dirty="0"/>
              <a:t>more information on local sexual health data sources please access the PHE guide: </a:t>
            </a:r>
            <a:r>
              <a:rPr lang="en-GB" dirty="0">
                <a:hlinkClick r:id="rId3"/>
              </a:rPr>
              <a:t>https://www.gov.uk/government/uploads/system/uploads/attachment_data/file/395207/PHE_Guide_to_National_Local_Sexual_Reproductive_Health_Data.pdf</a:t>
            </a:r>
            <a:endParaRPr lang="en-GB" dirty="0"/>
          </a:p>
          <a:p>
            <a:r>
              <a:rPr lang="en-GB" dirty="0"/>
              <a:t> </a:t>
            </a:r>
            <a:r>
              <a:rPr lang="en-GB" dirty="0" smtClean="0"/>
              <a:t>For </a:t>
            </a:r>
            <a:r>
              <a:rPr lang="en-GB" dirty="0"/>
              <a:t>an epidemiology summary of STIs in London </a:t>
            </a:r>
            <a:r>
              <a:rPr lang="en-GB" dirty="0">
                <a:hlinkClick r:id="rId4"/>
              </a:rPr>
              <a:t>https://www.gov.uk/government/publications/sexually-transmitted-infections-london-2014-data</a:t>
            </a:r>
            <a:endParaRPr lang="en-GB" dirty="0"/>
          </a:p>
          <a:p>
            <a:r>
              <a:rPr lang="en-GB" dirty="0"/>
              <a:t> </a:t>
            </a:r>
            <a:r>
              <a:rPr lang="en-GB" dirty="0" smtClean="0"/>
              <a:t>For </a:t>
            </a:r>
            <a:r>
              <a:rPr lang="en-GB" dirty="0"/>
              <a:t>an epidemiology summary of HIV in </a:t>
            </a:r>
            <a:r>
              <a:rPr lang="en-GB" dirty="0" smtClean="0"/>
              <a:t>London </a:t>
            </a:r>
            <a:r>
              <a:rPr lang="en-GB" dirty="0" smtClean="0">
                <a:hlinkClick r:id="rId5"/>
              </a:rPr>
              <a:t>https</a:t>
            </a:r>
            <a:r>
              <a:rPr lang="en-GB" dirty="0">
                <a:hlinkClick r:id="rId5"/>
              </a:rPr>
              <a:t>://www.gov.uk/government/uploads/system/uploads/attachment_data/file/483335/2015_12_03LondonHIVSpotlight.pdf</a:t>
            </a:r>
            <a:endParaRPr lang="en-GB" dirty="0"/>
          </a:p>
          <a:p>
            <a:r>
              <a:rPr lang="en-GB" dirty="0" smtClean="0"/>
              <a:t>For more information please contact Field Epidemiology Services at fes.seal@phe.gov.uk</a:t>
            </a:r>
            <a:endParaRPr lang="en-GB" dirty="0"/>
          </a:p>
          <a:p>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19</a:t>
            </a:fld>
            <a:endParaRPr lang="en-US" dirty="0"/>
          </a:p>
        </p:txBody>
      </p:sp>
      <p:sp>
        <p:nvSpPr>
          <p:cNvPr id="5" name="Footer Placeholder 4"/>
          <p:cNvSpPr>
            <a:spLocks noGrp="1"/>
          </p:cNvSpPr>
          <p:nvPr>
            <p:ph type="ftr" sz="quarter" idx="11"/>
          </p:nvPr>
        </p:nvSpPr>
        <p:spPr/>
        <p:txBody>
          <a:bodyPr/>
          <a:lstStyle/>
          <a:p>
            <a:pPr>
              <a:defRPr/>
            </a:pPr>
            <a:r>
              <a:rPr lang="en-GB" smtClean="0"/>
              <a:t>Inequalities in Sexual Health. Update on HIV and STIs in men who have sex with men in London</a:t>
            </a:r>
            <a:endParaRPr lang="en-US" dirty="0"/>
          </a:p>
        </p:txBody>
      </p:sp>
    </p:spTree>
    <p:extLst>
      <p:ext uri="{BB962C8B-B14F-4D97-AF65-F5344CB8AC3E}">
        <p14:creationId xmlns:p14="http://schemas.microsoft.com/office/powerpoint/2010/main" val="2457730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latin typeface="Arial" pitchFamily="84" charset="0"/>
              </a:rPr>
              <a:t>Summary</a:t>
            </a:r>
            <a:endParaRPr lang="en-GB" sz="3200" dirty="0"/>
          </a:p>
        </p:txBody>
      </p:sp>
      <p:sp>
        <p:nvSpPr>
          <p:cNvPr id="3" name="Content Placeholder 2"/>
          <p:cNvSpPr>
            <a:spLocks noGrp="1"/>
          </p:cNvSpPr>
          <p:nvPr>
            <p:ph idx="1"/>
          </p:nvPr>
        </p:nvSpPr>
        <p:spPr/>
        <p:txBody>
          <a:bodyPr/>
          <a:lstStyle/>
          <a:p>
            <a:pPr marL="285750" lvl="1" indent="-285750" eaLnBrk="1" hangingPunct="1">
              <a:buFont typeface="Arial" panose="020B0604020202020204" pitchFamily="34" charset="0"/>
              <a:buChar char="•"/>
            </a:pPr>
            <a:r>
              <a:rPr lang="en-GB" dirty="0"/>
              <a:t>m</a:t>
            </a:r>
            <a:r>
              <a:rPr lang="en-GB" dirty="0" smtClean="0"/>
              <a:t>en who have sex with men (MSM) experience substantial inequalities in sexual health</a:t>
            </a:r>
            <a:endParaRPr lang="en-GB" dirty="0"/>
          </a:p>
          <a:p>
            <a:pPr marL="285750" lvl="1" indent="-285750" eaLnBrk="1" hangingPunct="1">
              <a:buFont typeface="Arial" panose="020B0604020202020204" pitchFamily="34" charset="0"/>
              <a:buChar char="•"/>
            </a:pPr>
            <a:r>
              <a:rPr lang="en-GB" dirty="0"/>
              <a:t>MSM </a:t>
            </a:r>
            <a:r>
              <a:rPr lang="en-GB" dirty="0" smtClean="0"/>
              <a:t>constitute 2% of adult population in London, but </a:t>
            </a:r>
          </a:p>
          <a:p>
            <a:pPr marL="557212" lvl="3" indent="-285750" eaLnBrk="1" hangingPunct="1"/>
            <a:r>
              <a:rPr lang="en-GB" dirty="0" smtClean="0"/>
              <a:t>90% of all syphilis diagnoses</a:t>
            </a:r>
          </a:p>
          <a:p>
            <a:pPr marL="557212" lvl="3" indent="-285750" eaLnBrk="1" hangingPunct="1"/>
            <a:r>
              <a:rPr lang="en-GB" dirty="0" smtClean="0"/>
              <a:t>69% of all gonorrhoea diagnoses</a:t>
            </a:r>
          </a:p>
          <a:p>
            <a:pPr marL="557212" lvl="3" indent="-285750" eaLnBrk="1" hangingPunct="1"/>
            <a:r>
              <a:rPr lang="en-GB" dirty="0" smtClean="0"/>
              <a:t>63% of </a:t>
            </a:r>
            <a:r>
              <a:rPr lang="en-GB" dirty="0" smtClean="0"/>
              <a:t>new HIV </a:t>
            </a:r>
            <a:r>
              <a:rPr lang="en-GB" dirty="0" smtClean="0"/>
              <a:t>diagnoses</a:t>
            </a:r>
            <a:endParaRPr lang="en-GB" dirty="0"/>
          </a:p>
          <a:p>
            <a:pPr marL="285750" lvl="1" indent="-285750" eaLnBrk="1" hangingPunct="1">
              <a:buFont typeface="Arial" panose="020B0604020202020204" pitchFamily="34" charset="0"/>
              <a:buChar char="•"/>
            </a:pPr>
            <a:r>
              <a:rPr lang="en-GB" dirty="0"/>
              <a:t>d</a:t>
            </a:r>
            <a:r>
              <a:rPr lang="en-GB" dirty="0" smtClean="0"/>
              <a:t>iagnoses of gonorrhoea and syphilis in MSM in London have increased dramatically in recent years</a:t>
            </a:r>
            <a:endParaRPr lang="en-GB" dirty="0" smtClean="0">
              <a:latin typeface="Arial" pitchFamily="84" charset="0"/>
            </a:endParaRPr>
          </a:p>
          <a:p>
            <a:pPr marL="285750" lvl="1" indent="-285750" eaLnBrk="1" hangingPunct="1">
              <a:buFont typeface="Arial" panose="020B0604020202020204" pitchFamily="34" charset="0"/>
              <a:buChar char="•"/>
            </a:pPr>
            <a:r>
              <a:rPr lang="en-GB" dirty="0" smtClean="0">
                <a:latin typeface="Arial" pitchFamily="84" charset="0"/>
              </a:rPr>
              <a:t>1 in 11 MSM aged 15 to 44 years in London are living with HIV (diagnosed or undiagnosed)</a:t>
            </a:r>
          </a:p>
          <a:p>
            <a:pPr marL="285750" lvl="1" indent="-285750" eaLnBrk="1" hangingPunct="1">
              <a:buFont typeface="Arial" panose="020B0604020202020204" pitchFamily="34" charset="0"/>
              <a:buChar char="•"/>
            </a:pPr>
            <a:r>
              <a:rPr lang="en-GB" dirty="0">
                <a:latin typeface="Arial" pitchFamily="84" charset="0"/>
              </a:rPr>
              <a:t>n</a:t>
            </a:r>
            <a:r>
              <a:rPr lang="en-GB" dirty="0" smtClean="0">
                <a:latin typeface="Arial" pitchFamily="84" charset="0"/>
              </a:rPr>
              <a:t>umbers of new HIV diagnoses in MSM are increasing (1,586 in 2014)</a:t>
            </a:r>
          </a:p>
          <a:p>
            <a:pPr marL="285750" lvl="1" indent="-285750" eaLnBrk="1" hangingPunct="1">
              <a:buFont typeface="Arial" panose="020B0604020202020204" pitchFamily="34" charset="0"/>
              <a:buChar char="•"/>
            </a:pPr>
            <a:r>
              <a:rPr lang="en-GB" dirty="0">
                <a:latin typeface="Arial" pitchFamily="84" charset="0"/>
              </a:rPr>
              <a:t>a</a:t>
            </a:r>
            <a:r>
              <a:rPr lang="en-GB" dirty="0" smtClean="0">
                <a:latin typeface="Arial" pitchFamily="84" charset="0"/>
              </a:rPr>
              <a:t>n estimated 2,400 MSM in London with HIV are undiagnosed</a:t>
            </a:r>
            <a:endParaRPr lang="en-GB" dirty="0">
              <a:latin typeface="Arial" pitchFamily="84" charset="0"/>
            </a:endParaRPr>
          </a:p>
          <a:p>
            <a:pPr marL="285750" lvl="1" indent="-285750" eaLnBrk="1" hangingPunct="1">
              <a:buFont typeface="Arial" panose="020B0604020202020204" pitchFamily="34" charset="0"/>
              <a:buChar char="•"/>
            </a:pPr>
            <a:r>
              <a:rPr lang="en-GB" i="1" dirty="0" err="1" smtClean="0">
                <a:latin typeface="Arial" pitchFamily="84" charset="0"/>
              </a:rPr>
              <a:t>Shigella</a:t>
            </a:r>
            <a:r>
              <a:rPr lang="en-GB" i="1" dirty="0" smtClean="0">
                <a:latin typeface="Arial" pitchFamily="84" charset="0"/>
              </a:rPr>
              <a:t> </a:t>
            </a:r>
            <a:r>
              <a:rPr lang="en-GB" dirty="0" smtClean="0">
                <a:latin typeface="Arial" pitchFamily="84" charset="0"/>
              </a:rPr>
              <a:t>infections are now endemic in MSM in London</a:t>
            </a:r>
            <a:endParaRPr lang="en-GB" i="1" dirty="0">
              <a:latin typeface="Arial" pitchFamily="84" charset="0"/>
            </a:endParaRPr>
          </a:p>
          <a:p>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2</a:t>
            </a:fld>
            <a:endParaRPr lang="en-US" dirty="0"/>
          </a:p>
        </p:txBody>
      </p:sp>
      <p:sp>
        <p:nvSpPr>
          <p:cNvPr id="5" name="Footer Placeholder 4"/>
          <p:cNvSpPr>
            <a:spLocks noGrp="1"/>
          </p:cNvSpPr>
          <p:nvPr>
            <p:ph type="ftr" sz="quarter" idx="11"/>
          </p:nvPr>
        </p:nvSpPr>
        <p:spPr/>
        <p:txBody>
          <a:bodyPr/>
          <a:lstStyle/>
          <a:p>
            <a:pPr>
              <a:defRPr/>
            </a:pPr>
            <a:r>
              <a:rPr lang="en-GB" smtClean="0"/>
              <a:t>Inequalities in Sexual Health. Update on HIV and STIs in men who have sex with men in London</a:t>
            </a:r>
            <a:endParaRPr lang="en-US" dirty="0"/>
          </a:p>
        </p:txBody>
      </p:sp>
    </p:spTree>
    <p:extLst>
      <p:ext uri="{BB962C8B-B14F-4D97-AF65-F5344CB8AC3E}">
        <p14:creationId xmlns:p14="http://schemas.microsoft.com/office/powerpoint/2010/main" val="2804263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1361662" y="1052736"/>
            <a:ext cx="6403975" cy="4854575"/>
          </a:xfrm>
          <a:prstGeom prst="rect">
            <a:avLst/>
          </a:prstGeom>
          <a:noFill/>
          <a:ln>
            <a:noFill/>
          </a:ln>
        </p:spPr>
      </p:pic>
      <p:sp>
        <p:nvSpPr>
          <p:cNvPr id="2" name="Title 1"/>
          <p:cNvSpPr>
            <a:spLocks noGrp="1"/>
          </p:cNvSpPr>
          <p:nvPr>
            <p:ph type="title"/>
          </p:nvPr>
        </p:nvSpPr>
        <p:spPr>
          <a:xfrm>
            <a:off x="344975" y="0"/>
            <a:ext cx="8028000" cy="648072"/>
          </a:xfrm>
        </p:spPr>
        <p:txBody>
          <a:bodyPr>
            <a:noAutofit/>
          </a:bodyPr>
          <a:lstStyle/>
          <a:p>
            <a:r>
              <a:rPr lang="en-GB" sz="2400" dirty="0"/>
              <a:t>Figure 1: SOPHID weighted estimates of the number of 16 to 44 year old MSM resident in each LA in London and the estimated proportion of males aged 16 to 44 years that are </a:t>
            </a:r>
            <a:r>
              <a:rPr lang="en-GB" sz="2400" dirty="0" smtClean="0"/>
              <a:t>MSM</a:t>
            </a:r>
            <a:endParaRPr lang="en-GB" sz="2400"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3</a:t>
            </a:fld>
            <a:endParaRPr lang="en-US" dirty="0"/>
          </a:p>
        </p:txBody>
      </p:sp>
      <p:sp>
        <p:nvSpPr>
          <p:cNvPr id="5" name="Footer Placeholder 4"/>
          <p:cNvSpPr>
            <a:spLocks noGrp="1"/>
          </p:cNvSpPr>
          <p:nvPr>
            <p:ph type="ftr" sz="quarter" idx="11"/>
          </p:nvPr>
        </p:nvSpPr>
        <p:spPr/>
        <p:txBody>
          <a:bodyPr/>
          <a:lstStyle/>
          <a:p>
            <a:pPr>
              <a:defRPr/>
            </a:pPr>
            <a:r>
              <a:rPr lang="en-GB" smtClean="0"/>
              <a:t>Inequalities in Sexual Health. Update on HIV and STIs in men who have sex with men in London</a:t>
            </a:r>
            <a:endParaRPr lang="en-US" dirty="0"/>
          </a:p>
        </p:txBody>
      </p:sp>
      <p:sp>
        <p:nvSpPr>
          <p:cNvPr id="7" name="TextBox 6"/>
          <p:cNvSpPr txBox="1"/>
          <p:nvPr/>
        </p:nvSpPr>
        <p:spPr>
          <a:xfrm>
            <a:off x="344975" y="5842308"/>
            <a:ext cx="8640960" cy="461665"/>
          </a:xfrm>
          <a:prstGeom prst="rect">
            <a:avLst/>
          </a:prstGeom>
          <a:noFill/>
        </p:spPr>
        <p:txBody>
          <a:bodyPr wrap="square" rtlCol="0">
            <a:spAutoFit/>
          </a:bodyPr>
          <a:lstStyle/>
          <a:p>
            <a:r>
              <a:rPr lang="en-GB" sz="800" dirty="0"/>
              <a:t>Source: PHE Survey of Prevalent HIV Infections Diagnosed (SOPHID</a:t>
            </a:r>
            <a:r>
              <a:rPr lang="en-GB" sz="800" dirty="0" smtClean="0"/>
              <a:t>). Data </a:t>
            </a:r>
            <a:r>
              <a:rPr lang="en-GB" sz="800" dirty="0"/>
              <a:t>from the third National Survey of Sexual Attitudes and Lifestyles (Natsal-3). Personal communication with Dr Catherine Mercer at University College London</a:t>
            </a:r>
            <a:r>
              <a:rPr lang="en-GB" sz="800" dirty="0" smtClean="0"/>
              <a:t>. </a:t>
            </a:r>
            <a:r>
              <a:rPr lang="en-GB" sz="800" dirty="0" err="1" smtClean="0"/>
              <a:t>Ruf</a:t>
            </a:r>
            <a:r>
              <a:rPr lang="en-GB" sz="800" dirty="0" smtClean="0"/>
              <a:t> </a:t>
            </a:r>
            <a:r>
              <a:rPr lang="en-GB" sz="800" dirty="0"/>
              <a:t>M DV, </a:t>
            </a:r>
            <a:r>
              <a:rPr lang="en-GB" sz="800" dirty="0" err="1"/>
              <a:t>Osuagwu</a:t>
            </a:r>
            <a:r>
              <a:rPr lang="en-GB" sz="800" dirty="0"/>
              <a:t> U, Brown AE, Robinson E &amp; </a:t>
            </a:r>
            <a:r>
              <a:rPr lang="en-GB" sz="800" dirty="0" err="1"/>
              <a:t>Chadborn</a:t>
            </a:r>
            <a:r>
              <a:rPr lang="en-GB" sz="800" dirty="0"/>
              <a:t> T. Men who have sex with men: estimating the size of at-risk populations in London primary care trusts. </a:t>
            </a:r>
            <a:r>
              <a:rPr lang="en-GB" sz="800" dirty="0" err="1"/>
              <a:t>Int</a:t>
            </a:r>
            <a:r>
              <a:rPr lang="en-GB" sz="800" dirty="0"/>
              <a:t> J STD AIDS. 2011;22:25-9.</a:t>
            </a:r>
          </a:p>
        </p:txBody>
      </p:sp>
    </p:spTree>
    <p:extLst>
      <p:ext uri="{BB962C8B-B14F-4D97-AF65-F5344CB8AC3E}">
        <p14:creationId xmlns:p14="http://schemas.microsoft.com/office/powerpoint/2010/main" val="919182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Table 1: </a:t>
            </a:r>
            <a:r>
              <a:rPr lang="en-GB" sz="2400" dirty="0" smtClean="0"/>
              <a:t>percentage </a:t>
            </a:r>
            <a:r>
              <a:rPr lang="en-GB" sz="2400" dirty="0"/>
              <a:t>change in new STI, HIV and </a:t>
            </a:r>
            <a:r>
              <a:rPr lang="en-GB" sz="2400" i="1" dirty="0" err="1"/>
              <a:t>Shigella</a:t>
            </a:r>
            <a:r>
              <a:rPr lang="en-GB" sz="2400" dirty="0"/>
              <a:t> diagnoses in MSM from 2010 and 2013 to 2014. </a:t>
            </a:r>
            <a:r>
              <a:rPr lang="en-GB" sz="2400" dirty="0" smtClean="0"/>
              <a:t>London</a:t>
            </a:r>
            <a:endParaRPr lang="en-GB" sz="2400"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4</a:t>
            </a:fld>
            <a:endParaRPr lang="en-US" dirty="0"/>
          </a:p>
        </p:txBody>
      </p:sp>
      <p:sp>
        <p:nvSpPr>
          <p:cNvPr id="5" name="Footer Placeholder 4"/>
          <p:cNvSpPr>
            <a:spLocks noGrp="1"/>
          </p:cNvSpPr>
          <p:nvPr>
            <p:ph type="ftr" sz="quarter" idx="11"/>
          </p:nvPr>
        </p:nvSpPr>
        <p:spPr/>
        <p:txBody>
          <a:bodyPr/>
          <a:lstStyle/>
          <a:p>
            <a:pPr>
              <a:defRPr/>
            </a:pPr>
            <a:r>
              <a:rPr lang="en-GB" smtClean="0"/>
              <a:t>Inequalities in Sexual Health. Update on HIV and STIs in men who have sex with men in London</a:t>
            </a:r>
            <a:endParaRPr lang="en-US" dirty="0"/>
          </a:p>
        </p:txBody>
      </p:sp>
      <p:sp>
        <p:nvSpPr>
          <p:cNvPr id="7" name="TextBox 6"/>
          <p:cNvSpPr txBox="1"/>
          <p:nvPr/>
        </p:nvSpPr>
        <p:spPr>
          <a:xfrm>
            <a:off x="347858" y="5949280"/>
            <a:ext cx="8640960" cy="615553"/>
          </a:xfrm>
          <a:prstGeom prst="rect">
            <a:avLst/>
          </a:prstGeom>
          <a:noFill/>
        </p:spPr>
        <p:txBody>
          <a:bodyPr wrap="square" rtlCol="0">
            <a:spAutoFit/>
          </a:bodyPr>
          <a:lstStyle/>
          <a:p>
            <a:r>
              <a:rPr lang="en-GB" sz="800" dirty="0"/>
              <a:t>Source: Public Health England, for new STIs, Gonorrhoea, Chlamydia, Genital Herpes and Warts </a:t>
            </a:r>
            <a:r>
              <a:rPr lang="en-GB" sz="800" dirty="0" smtClean="0"/>
              <a:t>- GUMCAD, </a:t>
            </a:r>
            <a:r>
              <a:rPr lang="en-GB" sz="800" dirty="0"/>
              <a:t>for HIV </a:t>
            </a:r>
            <a:r>
              <a:rPr lang="en-GB" sz="800" dirty="0" smtClean="0"/>
              <a:t>- HIV </a:t>
            </a:r>
            <a:r>
              <a:rPr lang="en-GB" sz="800" dirty="0"/>
              <a:t>and Aids New Diagnosis Database (</a:t>
            </a:r>
            <a:r>
              <a:rPr lang="en-GB" sz="800" dirty="0" smtClean="0"/>
              <a:t>HANDD), </a:t>
            </a:r>
            <a:r>
              <a:rPr lang="en-GB" sz="800" dirty="0"/>
              <a:t>for </a:t>
            </a:r>
            <a:r>
              <a:rPr lang="en-GB" sz="800" dirty="0" err="1"/>
              <a:t>Shigella</a:t>
            </a:r>
            <a:r>
              <a:rPr lang="en-GB" sz="800" dirty="0"/>
              <a:t> Gastro Data </a:t>
            </a:r>
            <a:r>
              <a:rPr lang="en-GB" sz="800" dirty="0" smtClean="0"/>
              <a:t>Warehouse, </a:t>
            </a:r>
            <a:r>
              <a:rPr lang="en-GB" sz="800" dirty="0"/>
              <a:t>for LGV STBRU laboratory </a:t>
            </a:r>
            <a:r>
              <a:rPr lang="en-GB" sz="800" dirty="0" smtClean="0"/>
              <a:t>returns</a:t>
            </a:r>
            <a:endParaRPr lang="en-GB" sz="800" b="1" dirty="0"/>
          </a:p>
          <a:p>
            <a:r>
              <a:rPr lang="en-GB" sz="800" dirty="0" smtClean="0"/>
              <a:t>.</a:t>
            </a:r>
            <a:endParaRPr lang="en-GB" sz="800" dirty="0"/>
          </a:p>
          <a:p>
            <a:endParaRPr lang="en-GB" sz="1000" dirty="0"/>
          </a:p>
        </p:txBody>
      </p:sp>
      <p:sp>
        <p:nvSpPr>
          <p:cNvPr id="3" name="Content Placeholder 2"/>
          <p:cNvSpPr>
            <a:spLocks noGrp="1"/>
          </p:cNvSpPr>
          <p:nvPr>
            <p:ph idx="1"/>
          </p:nvPr>
        </p:nvSpPr>
        <p:spPr>
          <a:xfrm>
            <a:off x="539552" y="4365104"/>
            <a:ext cx="8028000" cy="1440160"/>
          </a:xfrm>
        </p:spPr>
        <p:txBody>
          <a:bodyPr/>
          <a:lstStyle/>
          <a:p>
            <a:pPr>
              <a:spcBef>
                <a:spcPts val="0"/>
              </a:spcBef>
            </a:pPr>
            <a:r>
              <a:rPr lang="en-GB" sz="800" dirty="0"/>
              <a:t>GUMCAD started in 2009. Reporting of sexual orientation is less likely to be complete for earlier years, so rises seen may be partly </a:t>
            </a:r>
            <a:r>
              <a:rPr lang="en-GB" sz="800" dirty="0" err="1"/>
              <a:t>artefactual</a:t>
            </a:r>
            <a:r>
              <a:rPr lang="en-GB" sz="800" dirty="0"/>
              <a:t>.</a:t>
            </a:r>
          </a:p>
          <a:p>
            <a:pPr>
              <a:spcBef>
                <a:spcPts val="0"/>
              </a:spcBef>
            </a:pPr>
            <a:r>
              <a:rPr lang="en-GB" sz="800" dirty="0"/>
              <a:t>Any increase in gonorrhoea diagnoses may be due to the increased use of highly sensitive nucleic acid amplification tests (NAATs) and additional screening of extra-genital sites in MSM.</a:t>
            </a:r>
          </a:p>
          <a:p>
            <a:pPr>
              <a:spcBef>
                <a:spcPts val="0"/>
              </a:spcBef>
            </a:pPr>
            <a:r>
              <a:rPr lang="en-GB" sz="800" dirty="0"/>
              <a:t>Any decrease in genital wart diagnoses may be due to a moderately protective effect of HPV-16/18 vaccination.</a:t>
            </a:r>
          </a:p>
          <a:p>
            <a:pPr>
              <a:spcBef>
                <a:spcPts val="0"/>
              </a:spcBef>
            </a:pPr>
            <a:r>
              <a:rPr lang="en-GB" sz="800" dirty="0"/>
              <a:t>Any increase in genital herpes diagnoses may be due to the use of more sensitive NAATs.</a:t>
            </a:r>
          </a:p>
          <a:p>
            <a:pPr>
              <a:spcBef>
                <a:spcPts val="0"/>
              </a:spcBef>
            </a:pPr>
            <a:r>
              <a:rPr lang="en-GB" sz="800" dirty="0"/>
              <a:t>Any increase or decrease may reflect changes in testing.</a:t>
            </a:r>
          </a:p>
          <a:p>
            <a:pPr>
              <a:spcBef>
                <a:spcPts val="0"/>
              </a:spcBef>
            </a:pPr>
            <a:r>
              <a:rPr lang="en-GB" sz="800" dirty="0"/>
              <a:t>*The number of </a:t>
            </a:r>
            <a:r>
              <a:rPr lang="en-GB" sz="800" i="1" dirty="0" err="1"/>
              <a:t>Shigella</a:t>
            </a:r>
            <a:r>
              <a:rPr lang="en-GB" sz="800" i="1" dirty="0"/>
              <a:t> </a:t>
            </a:r>
            <a:r>
              <a:rPr lang="en-GB" sz="800" dirty="0"/>
              <a:t>diagnoses in MSM is estimated by calculating the excess male cases aged 16 to 60 years diagnosed with </a:t>
            </a:r>
            <a:r>
              <a:rPr lang="en-GB" sz="800" i="1" dirty="0" err="1"/>
              <a:t>Shigella</a:t>
            </a:r>
            <a:r>
              <a:rPr lang="en-GB" sz="800" dirty="0"/>
              <a:t> with no known history of travel outside the UK</a:t>
            </a:r>
            <a:endParaRPr lang="en-GB" sz="800" b="1" dirty="0"/>
          </a:p>
          <a:p>
            <a:pPr>
              <a:spcBef>
                <a:spcPts val="0"/>
              </a:spcBef>
            </a:pPr>
            <a:r>
              <a:rPr lang="en-GB" sz="800" dirty="0"/>
              <a:t>** Numbers adjusted for missing information on route of transmission</a:t>
            </a:r>
            <a:endParaRPr lang="en-GB" sz="800" b="1" dirty="0"/>
          </a:p>
          <a:p>
            <a:pPr>
              <a:spcBef>
                <a:spcPts val="0"/>
              </a:spcBef>
            </a:pPr>
            <a:r>
              <a:rPr lang="en-GB" sz="800" dirty="0"/>
              <a:t>*** </a:t>
            </a:r>
            <a:r>
              <a:rPr lang="en-GB" sz="800" dirty="0" err="1"/>
              <a:t>Lymphogranuloma</a:t>
            </a:r>
            <a:r>
              <a:rPr lang="en-GB" sz="800" dirty="0"/>
              <a:t> </a:t>
            </a:r>
            <a:r>
              <a:rPr lang="en-GB" sz="800" dirty="0" err="1"/>
              <a:t>venereum</a:t>
            </a:r>
            <a:r>
              <a:rPr lang="en-GB" sz="800" dirty="0"/>
              <a:t>, numbers reflect all LGV, however previous analysis has indicated that 99% are in MSM</a:t>
            </a:r>
            <a:endParaRPr lang="en-GB" sz="800" b="1" dirty="0"/>
          </a:p>
          <a:p>
            <a:endParaRPr lang="en-GB" sz="800" dirty="0"/>
          </a:p>
        </p:txBody>
      </p:sp>
      <p:graphicFrame>
        <p:nvGraphicFramePr>
          <p:cNvPr id="8" name="Table 7"/>
          <p:cNvGraphicFramePr>
            <a:graphicFrameLocks noGrp="1"/>
          </p:cNvGraphicFramePr>
          <p:nvPr>
            <p:extLst>
              <p:ext uri="{D42A27DB-BD31-4B8C-83A1-F6EECF244321}">
                <p14:modId xmlns:p14="http://schemas.microsoft.com/office/powerpoint/2010/main" val="3316742581"/>
              </p:ext>
            </p:extLst>
          </p:nvPr>
        </p:nvGraphicFramePr>
        <p:xfrm>
          <a:off x="899592" y="1484784"/>
          <a:ext cx="6768752" cy="2520280"/>
        </p:xfrm>
        <a:graphic>
          <a:graphicData uri="http://schemas.openxmlformats.org/drawingml/2006/table">
            <a:tbl>
              <a:tblPr firstRow="1" firstCol="1" bandRow="1"/>
              <a:tblGrid>
                <a:gridCol w="1576483"/>
                <a:gridCol w="1576483"/>
                <a:gridCol w="1807893"/>
                <a:gridCol w="1807893"/>
              </a:tblGrid>
              <a:tr h="252028">
                <a:tc>
                  <a:txBody>
                    <a:bodyPr/>
                    <a:lstStyle/>
                    <a:p>
                      <a:pPr>
                        <a:spcAft>
                          <a:spcPts val="0"/>
                        </a:spcAft>
                      </a:pPr>
                      <a:r>
                        <a:rPr lang="en-GB" sz="1200" dirty="0">
                          <a:solidFill>
                            <a:srgbClr val="FFFFFF"/>
                          </a:solidFill>
                          <a:effectLst/>
                          <a:latin typeface="Arial"/>
                          <a:ea typeface="Times New Roman"/>
                        </a:rPr>
                        <a:t>Diagnoses</a:t>
                      </a:r>
                      <a:endParaRPr lang="en-GB" sz="1200" dirty="0">
                        <a:effectLst/>
                        <a:latin typeface="Arial"/>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8002E"/>
                    </a:solidFill>
                  </a:tcPr>
                </a:tc>
                <a:tc>
                  <a:txBody>
                    <a:bodyPr/>
                    <a:lstStyle/>
                    <a:p>
                      <a:pPr algn="ctr">
                        <a:spcAft>
                          <a:spcPts val="0"/>
                        </a:spcAft>
                      </a:pPr>
                      <a:r>
                        <a:rPr lang="en-GB" sz="1200">
                          <a:solidFill>
                            <a:srgbClr val="FFFFFF"/>
                          </a:solidFill>
                          <a:effectLst/>
                          <a:latin typeface="Arial"/>
                          <a:ea typeface="Times New Roman"/>
                        </a:rPr>
                        <a:t>2014</a:t>
                      </a:r>
                      <a:endParaRPr lang="en-GB" sz="1200">
                        <a:effectLst/>
                        <a:latin typeface="Arial"/>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8002E"/>
                    </a:solidFill>
                  </a:tcPr>
                </a:tc>
                <a:tc>
                  <a:txBody>
                    <a:bodyPr/>
                    <a:lstStyle/>
                    <a:p>
                      <a:pPr algn="ctr">
                        <a:spcAft>
                          <a:spcPts val="0"/>
                        </a:spcAft>
                      </a:pPr>
                      <a:r>
                        <a:rPr lang="en-GB" sz="1200">
                          <a:solidFill>
                            <a:srgbClr val="FFFFFF"/>
                          </a:solidFill>
                          <a:effectLst/>
                          <a:latin typeface="Arial"/>
                          <a:ea typeface="Times New Roman"/>
                        </a:rPr>
                        <a:t>% change 2010-2014</a:t>
                      </a:r>
                      <a:endParaRPr lang="en-GB" sz="1200">
                        <a:effectLst/>
                        <a:latin typeface="Arial"/>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8002E"/>
                    </a:solidFill>
                  </a:tcPr>
                </a:tc>
                <a:tc>
                  <a:txBody>
                    <a:bodyPr/>
                    <a:lstStyle/>
                    <a:p>
                      <a:pPr algn="ctr">
                        <a:spcAft>
                          <a:spcPts val="0"/>
                        </a:spcAft>
                      </a:pPr>
                      <a:r>
                        <a:rPr lang="en-GB" sz="1200">
                          <a:solidFill>
                            <a:srgbClr val="FFFFFF"/>
                          </a:solidFill>
                          <a:effectLst/>
                          <a:latin typeface="Arial"/>
                          <a:ea typeface="Times New Roman"/>
                        </a:rPr>
                        <a:t>% change 2013-2014</a:t>
                      </a:r>
                      <a:endParaRPr lang="en-GB" sz="1200">
                        <a:effectLst/>
                        <a:latin typeface="Arial"/>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8002E"/>
                    </a:solidFill>
                  </a:tcPr>
                </a:tc>
              </a:tr>
              <a:tr h="252028">
                <a:tc>
                  <a:txBody>
                    <a:bodyPr/>
                    <a:lstStyle/>
                    <a:p>
                      <a:pPr algn="r">
                        <a:spcAft>
                          <a:spcPts val="0"/>
                        </a:spcAft>
                      </a:pPr>
                      <a:r>
                        <a:rPr lang="en-GB" sz="1200" dirty="0">
                          <a:solidFill>
                            <a:srgbClr val="000000"/>
                          </a:solidFill>
                          <a:effectLst/>
                          <a:latin typeface="Arial"/>
                          <a:ea typeface="Times New Roman"/>
                        </a:rPr>
                        <a:t>New STIs</a:t>
                      </a:r>
                      <a:endParaRPr lang="en-GB" sz="1200" dirty="0">
                        <a:effectLst/>
                        <a:latin typeface="Arial"/>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r">
                        <a:spcAft>
                          <a:spcPts val="0"/>
                        </a:spcAft>
                      </a:pPr>
                      <a:r>
                        <a:rPr lang="en-GB" sz="1200">
                          <a:solidFill>
                            <a:srgbClr val="000000"/>
                          </a:solidFill>
                          <a:effectLst/>
                          <a:latin typeface="Arial"/>
                          <a:ea typeface="Times New Roman"/>
                        </a:rPr>
                        <a:t>26,714</a:t>
                      </a:r>
                      <a:endParaRPr lang="en-GB" sz="1200">
                        <a:effectLst/>
                        <a:latin typeface="Arial"/>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r">
                        <a:spcAft>
                          <a:spcPts val="0"/>
                        </a:spcAft>
                      </a:pPr>
                      <a:r>
                        <a:rPr lang="en-GB" sz="1200">
                          <a:solidFill>
                            <a:srgbClr val="000000"/>
                          </a:solidFill>
                          <a:effectLst/>
                          <a:latin typeface="Arial"/>
                          <a:ea typeface="Times New Roman"/>
                        </a:rPr>
                        <a:t>131%</a:t>
                      </a:r>
                      <a:endParaRPr lang="en-GB" sz="1200">
                        <a:effectLst/>
                        <a:latin typeface="Arial"/>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r">
                        <a:spcAft>
                          <a:spcPts val="0"/>
                        </a:spcAft>
                      </a:pPr>
                      <a:r>
                        <a:rPr lang="en-GB" sz="1200">
                          <a:solidFill>
                            <a:srgbClr val="000000"/>
                          </a:solidFill>
                          <a:effectLst/>
                          <a:latin typeface="Arial"/>
                          <a:ea typeface="Times New Roman"/>
                        </a:rPr>
                        <a:t>26%</a:t>
                      </a:r>
                      <a:endParaRPr lang="en-GB" sz="1200">
                        <a:effectLst/>
                        <a:latin typeface="Arial"/>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r>
              <a:tr h="252028">
                <a:tc>
                  <a:txBody>
                    <a:bodyPr/>
                    <a:lstStyle/>
                    <a:p>
                      <a:pPr algn="r">
                        <a:spcAft>
                          <a:spcPts val="0"/>
                        </a:spcAft>
                      </a:pPr>
                      <a:r>
                        <a:rPr lang="en-GB" sz="1200">
                          <a:solidFill>
                            <a:srgbClr val="000000"/>
                          </a:solidFill>
                          <a:effectLst/>
                          <a:latin typeface="Arial"/>
                          <a:ea typeface="Times New Roman"/>
                        </a:rPr>
                        <a:t>Syphilis</a:t>
                      </a:r>
                      <a:endParaRPr lang="en-GB" sz="1200">
                        <a:effectLst/>
                        <a:latin typeface="Arial"/>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BF1"/>
                    </a:solidFill>
                  </a:tcPr>
                </a:tc>
                <a:tc>
                  <a:txBody>
                    <a:bodyPr/>
                    <a:lstStyle/>
                    <a:p>
                      <a:pPr algn="r">
                        <a:spcAft>
                          <a:spcPts val="0"/>
                        </a:spcAft>
                      </a:pPr>
                      <a:r>
                        <a:rPr lang="en-GB" sz="1200" dirty="0">
                          <a:solidFill>
                            <a:srgbClr val="000000"/>
                          </a:solidFill>
                          <a:effectLst/>
                          <a:latin typeface="Arial"/>
                          <a:ea typeface="Times New Roman"/>
                        </a:rPr>
                        <a:t>2,049</a:t>
                      </a:r>
                      <a:endParaRPr lang="en-GB" sz="1200" dirty="0">
                        <a:effectLst/>
                        <a:latin typeface="Arial"/>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BF1"/>
                    </a:solidFill>
                  </a:tcPr>
                </a:tc>
                <a:tc>
                  <a:txBody>
                    <a:bodyPr/>
                    <a:lstStyle/>
                    <a:p>
                      <a:pPr algn="r">
                        <a:spcAft>
                          <a:spcPts val="0"/>
                        </a:spcAft>
                      </a:pPr>
                      <a:r>
                        <a:rPr lang="en-GB" sz="1200">
                          <a:solidFill>
                            <a:srgbClr val="000000"/>
                          </a:solidFill>
                          <a:effectLst/>
                          <a:latin typeface="Arial"/>
                          <a:ea typeface="Times New Roman"/>
                        </a:rPr>
                        <a:t>180%</a:t>
                      </a:r>
                      <a:endParaRPr lang="en-GB" sz="1200">
                        <a:effectLst/>
                        <a:latin typeface="Arial"/>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BF1"/>
                    </a:solidFill>
                  </a:tcPr>
                </a:tc>
                <a:tc>
                  <a:txBody>
                    <a:bodyPr/>
                    <a:lstStyle/>
                    <a:p>
                      <a:pPr algn="r">
                        <a:spcAft>
                          <a:spcPts val="0"/>
                        </a:spcAft>
                      </a:pPr>
                      <a:r>
                        <a:rPr lang="en-GB" sz="1200">
                          <a:solidFill>
                            <a:srgbClr val="000000"/>
                          </a:solidFill>
                          <a:effectLst/>
                          <a:latin typeface="Arial"/>
                          <a:ea typeface="Times New Roman"/>
                        </a:rPr>
                        <a:t>54%</a:t>
                      </a:r>
                      <a:endParaRPr lang="en-GB" sz="1200">
                        <a:effectLst/>
                        <a:latin typeface="Arial"/>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BF1"/>
                    </a:solidFill>
                  </a:tcPr>
                </a:tc>
              </a:tr>
              <a:tr h="252028">
                <a:tc>
                  <a:txBody>
                    <a:bodyPr/>
                    <a:lstStyle/>
                    <a:p>
                      <a:pPr algn="r">
                        <a:spcAft>
                          <a:spcPts val="0"/>
                        </a:spcAft>
                      </a:pPr>
                      <a:r>
                        <a:rPr lang="en-GB" sz="1200">
                          <a:solidFill>
                            <a:srgbClr val="000000"/>
                          </a:solidFill>
                          <a:effectLst/>
                          <a:latin typeface="Arial"/>
                          <a:ea typeface="Times New Roman"/>
                        </a:rPr>
                        <a:t>Gonorrhoea</a:t>
                      </a:r>
                      <a:endParaRPr lang="en-GB" sz="1200">
                        <a:effectLst/>
                        <a:latin typeface="Arial"/>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r">
                        <a:spcAft>
                          <a:spcPts val="0"/>
                        </a:spcAft>
                      </a:pPr>
                      <a:r>
                        <a:rPr lang="en-GB" sz="1200" dirty="0">
                          <a:solidFill>
                            <a:srgbClr val="000000"/>
                          </a:solidFill>
                          <a:effectLst/>
                          <a:latin typeface="Arial"/>
                          <a:ea typeface="Times New Roman"/>
                        </a:rPr>
                        <a:t>10,871</a:t>
                      </a:r>
                      <a:endParaRPr lang="en-GB" sz="1200" dirty="0">
                        <a:effectLst/>
                        <a:latin typeface="Arial"/>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r">
                        <a:spcAft>
                          <a:spcPts val="0"/>
                        </a:spcAft>
                      </a:pPr>
                      <a:r>
                        <a:rPr lang="en-GB" sz="1200">
                          <a:solidFill>
                            <a:srgbClr val="000000"/>
                          </a:solidFill>
                          <a:effectLst/>
                          <a:latin typeface="Arial"/>
                          <a:ea typeface="Times New Roman"/>
                        </a:rPr>
                        <a:t>320%</a:t>
                      </a:r>
                      <a:endParaRPr lang="en-GB" sz="1200">
                        <a:effectLst/>
                        <a:latin typeface="Arial"/>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r">
                        <a:spcAft>
                          <a:spcPts val="0"/>
                        </a:spcAft>
                      </a:pPr>
                      <a:r>
                        <a:rPr lang="en-GB" sz="1200">
                          <a:solidFill>
                            <a:srgbClr val="000000"/>
                          </a:solidFill>
                          <a:effectLst/>
                          <a:latin typeface="Arial"/>
                          <a:ea typeface="Times New Roman"/>
                        </a:rPr>
                        <a:t>31%</a:t>
                      </a:r>
                      <a:endParaRPr lang="en-GB" sz="1200">
                        <a:effectLst/>
                        <a:latin typeface="Arial"/>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r>
              <a:tr h="252028">
                <a:tc>
                  <a:txBody>
                    <a:bodyPr/>
                    <a:lstStyle/>
                    <a:p>
                      <a:pPr algn="r">
                        <a:spcAft>
                          <a:spcPts val="0"/>
                        </a:spcAft>
                      </a:pPr>
                      <a:r>
                        <a:rPr lang="en-GB" sz="1200">
                          <a:solidFill>
                            <a:srgbClr val="000000"/>
                          </a:solidFill>
                          <a:effectLst/>
                          <a:latin typeface="Arial"/>
                          <a:ea typeface="Times New Roman"/>
                        </a:rPr>
                        <a:t>Chlamydia</a:t>
                      </a:r>
                      <a:endParaRPr lang="en-GB" sz="1200">
                        <a:effectLst/>
                        <a:latin typeface="Arial"/>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BF1"/>
                    </a:solidFill>
                  </a:tcPr>
                </a:tc>
                <a:tc>
                  <a:txBody>
                    <a:bodyPr/>
                    <a:lstStyle/>
                    <a:p>
                      <a:pPr algn="r">
                        <a:spcAft>
                          <a:spcPts val="0"/>
                        </a:spcAft>
                      </a:pPr>
                      <a:r>
                        <a:rPr lang="en-GB" sz="1200">
                          <a:solidFill>
                            <a:srgbClr val="000000"/>
                          </a:solidFill>
                          <a:effectLst/>
                          <a:latin typeface="Arial"/>
                          <a:ea typeface="Times New Roman"/>
                        </a:rPr>
                        <a:t>6,460</a:t>
                      </a:r>
                      <a:endParaRPr lang="en-GB" sz="1200">
                        <a:effectLst/>
                        <a:latin typeface="Arial"/>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BF1"/>
                    </a:solidFill>
                  </a:tcPr>
                </a:tc>
                <a:tc>
                  <a:txBody>
                    <a:bodyPr/>
                    <a:lstStyle/>
                    <a:p>
                      <a:pPr algn="r">
                        <a:spcAft>
                          <a:spcPts val="0"/>
                        </a:spcAft>
                      </a:pPr>
                      <a:r>
                        <a:rPr lang="en-GB" sz="1200" dirty="0">
                          <a:solidFill>
                            <a:srgbClr val="000000"/>
                          </a:solidFill>
                          <a:effectLst/>
                          <a:latin typeface="Arial"/>
                          <a:ea typeface="Times New Roman"/>
                        </a:rPr>
                        <a:t>154%</a:t>
                      </a:r>
                      <a:endParaRPr lang="en-GB" sz="1200" dirty="0">
                        <a:effectLst/>
                        <a:latin typeface="Arial"/>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BF1"/>
                    </a:solidFill>
                  </a:tcPr>
                </a:tc>
                <a:tc>
                  <a:txBody>
                    <a:bodyPr/>
                    <a:lstStyle/>
                    <a:p>
                      <a:pPr algn="r">
                        <a:spcAft>
                          <a:spcPts val="0"/>
                        </a:spcAft>
                      </a:pPr>
                      <a:r>
                        <a:rPr lang="en-GB" sz="1200">
                          <a:solidFill>
                            <a:srgbClr val="000000"/>
                          </a:solidFill>
                          <a:effectLst/>
                          <a:latin typeface="Arial"/>
                          <a:ea typeface="Times New Roman"/>
                        </a:rPr>
                        <a:t>34%</a:t>
                      </a:r>
                      <a:endParaRPr lang="en-GB" sz="1200">
                        <a:effectLst/>
                        <a:latin typeface="Arial"/>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BF1"/>
                    </a:solidFill>
                  </a:tcPr>
                </a:tc>
              </a:tr>
              <a:tr h="252028">
                <a:tc>
                  <a:txBody>
                    <a:bodyPr/>
                    <a:lstStyle/>
                    <a:p>
                      <a:pPr algn="r">
                        <a:spcAft>
                          <a:spcPts val="0"/>
                        </a:spcAft>
                      </a:pPr>
                      <a:r>
                        <a:rPr lang="en-GB" sz="1200">
                          <a:solidFill>
                            <a:srgbClr val="000000"/>
                          </a:solidFill>
                          <a:effectLst/>
                          <a:latin typeface="Arial"/>
                          <a:ea typeface="Times New Roman"/>
                        </a:rPr>
                        <a:t>Genital Herpes</a:t>
                      </a:r>
                      <a:endParaRPr lang="en-GB" sz="1200">
                        <a:effectLst/>
                        <a:latin typeface="Arial"/>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r">
                        <a:spcAft>
                          <a:spcPts val="0"/>
                        </a:spcAft>
                      </a:pPr>
                      <a:r>
                        <a:rPr lang="en-GB" sz="1200">
                          <a:solidFill>
                            <a:srgbClr val="000000"/>
                          </a:solidFill>
                          <a:effectLst/>
                          <a:latin typeface="Arial"/>
                          <a:ea typeface="Times New Roman"/>
                        </a:rPr>
                        <a:t>732</a:t>
                      </a:r>
                      <a:endParaRPr lang="en-GB" sz="1200">
                        <a:effectLst/>
                        <a:latin typeface="Arial"/>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r">
                        <a:spcAft>
                          <a:spcPts val="0"/>
                        </a:spcAft>
                      </a:pPr>
                      <a:r>
                        <a:rPr lang="en-GB" sz="1200" dirty="0">
                          <a:solidFill>
                            <a:srgbClr val="000000"/>
                          </a:solidFill>
                          <a:effectLst/>
                          <a:latin typeface="Arial"/>
                          <a:ea typeface="Times New Roman"/>
                        </a:rPr>
                        <a:t>42%</a:t>
                      </a:r>
                      <a:endParaRPr lang="en-GB" sz="1200" dirty="0">
                        <a:effectLst/>
                        <a:latin typeface="Arial"/>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r">
                        <a:spcAft>
                          <a:spcPts val="0"/>
                        </a:spcAft>
                      </a:pPr>
                      <a:r>
                        <a:rPr lang="en-GB" sz="1200">
                          <a:solidFill>
                            <a:srgbClr val="000000"/>
                          </a:solidFill>
                          <a:effectLst/>
                          <a:latin typeface="Arial"/>
                          <a:ea typeface="Times New Roman"/>
                        </a:rPr>
                        <a:t>3%</a:t>
                      </a:r>
                      <a:endParaRPr lang="en-GB" sz="1200">
                        <a:effectLst/>
                        <a:latin typeface="Arial"/>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r>
              <a:tr h="252028">
                <a:tc>
                  <a:txBody>
                    <a:bodyPr/>
                    <a:lstStyle/>
                    <a:p>
                      <a:pPr algn="r">
                        <a:spcAft>
                          <a:spcPts val="0"/>
                        </a:spcAft>
                      </a:pPr>
                      <a:r>
                        <a:rPr lang="en-GB" sz="1200">
                          <a:solidFill>
                            <a:srgbClr val="000000"/>
                          </a:solidFill>
                          <a:effectLst/>
                          <a:latin typeface="Arial"/>
                          <a:ea typeface="Times New Roman"/>
                        </a:rPr>
                        <a:t>Genital Warts</a:t>
                      </a:r>
                      <a:endParaRPr lang="en-GB" sz="1200">
                        <a:effectLst/>
                        <a:latin typeface="Arial"/>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BF1"/>
                    </a:solidFill>
                  </a:tcPr>
                </a:tc>
                <a:tc>
                  <a:txBody>
                    <a:bodyPr/>
                    <a:lstStyle/>
                    <a:p>
                      <a:pPr algn="r">
                        <a:spcAft>
                          <a:spcPts val="0"/>
                        </a:spcAft>
                      </a:pPr>
                      <a:r>
                        <a:rPr lang="en-GB" sz="1200">
                          <a:solidFill>
                            <a:srgbClr val="000000"/>
                          </a:solidFill>
                          <a:effectLst/>
                          <a:latin typeface="Arial"/>
                          <a:ea typeface="Times New Roman"/>
                        </a:rPr>
                        <a:t>1,395</a:t>
                      </a:r>
                      <a:endParaRPr lang="en-GB" sz="1200">
                        <a:effectLst/>
                        <a:latin typeface="Arial"/>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BF1"/>
                    </a:solidFill>
                  </a:tcPr>
                </a:tc>
                <a:tc>
                  <a:txBody>
                    <a:bodyPr/>
                    <a:lstStyle/>
                    <a:p>
                      <a:pPr algn="r">
                        <a:spcAft>
                          <a:spcPts val="0"/>
                        </a:spcAft>
                      </a:pPr>
                      <a:r>
                        <a:rPr lang="en-GB" sz="1200">
                          <a:solidFill>
                            <a:srgbClr val="000000"/>
                          </a:solidFill>
                          <a:effectLst/>
                          <a:latin typeface="Arial"/>
                          <a:ea typeface="Times New Roman"/>
                        </a:rPr>
                        <a:t>37%</a:t>
                      </a:r>
                      <a:endParaRPr lang="en-GB" sz="1200">
                        <a:effectLst/>
                        <a:latin typeface="Arial"/>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BF1"/>
                    </a:solidFill>
                  </a:tcPr>
                </a:tc>
                <a:tc>
                  <a:txBody>
                    <a:bodyPr/>
                    <a:lstStyle/>
                    <a:p>
                      <a:pPr algn="r">
                        <a:spcAft>
                          <a:spcPts val="0"/>
                        </a:spcAft>
                      </a:pPr>
                      <a:r>
                        <a:rPr lang="en-GB" sz="1200" dirty="0">
                          <a:solidFill>
                            <a:srgbClr val="000000"/>
                          </a:solidFill>
                          <a:effectLst/>
                          <a:latin typeface="Arial"/>
                          <a:ea typeface="Times New Roman"/>
                        </a:rPr>
                        <a:t>14%</a:t>
                      </a:r>
                      <a:endParaRPr lang="en-GB" sz="1200" dirty="0">
                        <a:effectLst/>
                        <a:latin typeface="Arial"/>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BF1"/>
                    </a:solidFill>
                  </a:tcPr>
                </a:tc>
              </a:tr>
              <a:tr h="252028">
                <a:tc>
                  <a:txBody>
                    <a:bodyPr/>
                    <a:lstStyle/>
                    <a:p>
                      <a:pPr algn="r">
                        <a:spcAft>
                          <a:spcPts val="0"/>
                        </a:spcAft>
                      </a:pPr>
                      <a:r>
                        <a:rPr lang="en-GB" sz="1200">
                          <a:solidFill>
                            <a:srgbClr val="000000"/>
                          </a:solidFill>
                          <a:effectLst/>
                          <a:latin typeface="Arial"/>
                          <a:ea typeface="Times New Roman"/>
                        </a:rPr>
                        <a:t>HIV**</a:t>
                      </a:r>
                      <a:endParaRPr lang="en-GB" sz="1200">
                        <a:effectLst/>
                        <a:latin typeface="Arial"/>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Arial"/>
                          <a:ea typeface="Times New Roman"/>
                        </a:rPr>
                        <a:t>1,586</a:t>
                      </a:r>
                      <a:endParaRPr lang="en-GB" sz="1200">
                        <a:effectLst/>
                        <a:latin typeface="Arial"/>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Arial"/>
                          <a:ea typeface="Times New Roman"/>
                        </a:rPr>
                        <a:t>23%</a:t>
                      </a:r>
                      <a:endParaRPr lang="en-GB" sz="1200">
                        <a:effectLst/>
                        <a:latin typeface="Arial"/>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a:spcAft>
                          <a:spcPts val="0"/>
                        </a:spcAft>
                      </a:pPr>
                      <a:r>
                        <a:rPr lang="en-GB" sz="1200" dirty="0">
                          <a:solidFill>
                            <a:srgbClr val="000000"/>
                          </a:solidFill>
                          <a:effectLst/>
                          <a:latin typeface="Arial"/>
                          <a:ea typeface="Times New Roman"/>
                        </a:rPr>
                        <a:t>1%</a:t>
                      </a:r>
                      <a:endParaRPr lang="en-GB" sz="1200" dirty="0">
                        <a:effectLst/>
                        <a:latin typeface="Arial"/>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52028">
                <a:tc>
                  <a:txBody>
                    <a:bodyPr/>
                    <a:lstStyle/>
                    <a:p>
                      <a:pPr algn="r">
                        <a:spcAft>
                          <a:spcPts val="0"/>
                        </a:spcAft>
                      </a:pPr>
                      <a:r>
                        <a:rPr lang="en-GB" sz="1200">
                          <a:solidFill>
                            <a:srgbClr val="000000"/>
                          </a:solidFill>
                          <a:effectLst/>
                          <a:latin typeface="Arial"/>
                          <a:ea typeface="Times New Roman"/>
                        </a:rPr>
                        <a:t>Shigella*</a:t>
                      </a:r>
                      <a:endParaRPr lang="en-GB" sz="1200">
                        <a:effectLst/>
                        <a:latin typeface="Arial"/>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BF1"/>
                    </a:solidFill>
                  </a:tcPr>
                </a:tc>
                <a:tc>
                  <a:txBody>
                    <a:bodyPr/>
                    <a:lstStyle/>
                    <a:p>
                      <a:pPr algn="r">
                        <a:spcAft>
                          <a:spcPts val="0"/>
                        </a:spcAft>
                      </a:pPr>
                      <a:r>
                        <a:rPr lang="en-GB" sz="1200">
                          <a:solidFill>
                            <a:srgbClr val="000000"/>
                          </a:solidFill>
                          <a:effectLst/>
                          <a:latin typeface="Arial"/>
                          <a:ea typeface="Times New Roman"/>
                        </a:rPr>
                        <a:t>329</a:t>
                      </a:r>
                      <a:endParaRPr lang="en-GB" sz="1200">
                        <a:effectLst/>
                        <a:latin typeface="Arial"/>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BF1"/>
                    </a:solidFill>
                  </a:tcPr>
                </a:tc>
                <a:tc>
                  <a:txBody>
                    <a:bodyPr/>
                    <a:lstStyle/>
                    <a:p>
                      <a:pPr algn="r">
                        <a:spcAft>
                          <a:spcPts val="0"/>
                        </a:spcAft>
                      </a:pPr>
                      <a:r>
                        <a:rPr lang="en-GB" sz="1200">
                          <a:solidFill>
                            <a:srgbClr val="000000"/>
                          </a:solidFill>
                          <a:effectLst/>
                          <a:latin typeface="Arial"/>
                          <a:ea typeface="Times New Roman"/>
                        </a:rPr>
                        <a:t>227%</a:t>
                      </a:r>
                      <a:endParaRPr lang="en-GB" sz="1200">
                        <a:effectLst/>
                        <a:latin typeface="Arial"/>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BF1"/>
                    </a:solidFill>
                  </a:tcPr>
                </a:tc>
                <a:tc>
                  <a:txBody>
                    <a:bodyPr/>
                    <a:lstStyle/>
                    <a:p>
                      <a:pPr algn="r">
                        <a:spcAft>
                          <a:spcPts val="0"/>
                        </a:spcAft>
                      </a:pPr>
                      <a:r>
                        <a:rPr lang="en-GB" sz="1200" dirty="0">
                          <a:solidFill>
                            <a:srgbClr val="000000"/>
                          </a:solidFill>
                          <a:effectLst/>
                          <a:latin typeface="Arial"/>
                          <a:ea typeface="Times New Roman"/>
                        </a:rPr>
                        <a:t>60%</a:t>
                      </a:r>
                      <a:endParaRPr lang="en-GB" sz="1200" dirty="0">
                        <a:effectLst/>
                        <a:latin typeface="Arial"/>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BF1"/>
                    </a:solidFill>
                  </a:tcPr>
                </a:tc>
              </a:tr>
              <a:tr h="252028">
                <a:tc>
                  <a:txBody>
                    <a:bodyPr/>
                    <a:lstStyle/>
                    <a:p>
                      <a:pPr algn="r">
                        <a:spcAft>
                          <a:spcPts val="0"/>
                        </a:spcAft>
                      </a:pPr>
                      <a:r>
                        <a:rPr lang="en-GB" sz="1200">
                          <a:solidFill>
                            <a:srgbClr val="000000"/>
                          </a:solidFill>
                          <a:effectLst/>
                          <a:latin typeface="Arial"/>
                          <a:ea typeface="Times New Roman"/>
                        </a:rPr>
                        <a:t>LGV***</a:t>
                      </a:r>
                      <a:endParaRPr lang="en-GB" sz="1200">
                        <a:effectLst/>
                        <a:latin typeface="Arial"/>
                        <a:ea typeface="Times New Roman"/>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r">
                        <a:spcAft>
                          <a:spcPts val="0"/>
                        </a:spcAft>
                      </a:pPr>
                      <a:r>
                        <a:rPr lang="en-GB" sz="1200">
                          <a:solidFill>
                            <a:srgbClr val="000000"/>
                          </a:solidFill>
                          <a:effectLst/>
                          <a:latin typeface="Arial"/>
                          <a:ea typeface="Times New Roman"/>
                        </a:rPr>
                        <a:t>487</a:t>
                      </a:r>
                      <a:endParaRPr lang="en-GB" sz="1200">
                        <a:effectLst/>
                        <a:latin typeface="Arial"/>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a:spcAft>
                          <a:spcPts val="0"/>
                        </a:spcAft>
                      </a:pPr>
                      <a:r>
                        <a:rPr lang="en-GB" sz="1200">
                          <a:solidFill>
                            <a:srgbClr val="000000"/>
                          </a:solidFill>
                          <a:effectLst/>
                          <a:latin typeface="Arial"/>
                          <a:ea typeface="Times New Roman"/>
                        </a:rPr>
                        <a:t>47%</a:t>
                      </a:r>
                      <a:endParaRPr lang="en-GB" sz="1200">
                        <a:effectLst/>
                        <a:latin typeface="Arial"/>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a:spcAft>
                          <a:spcPts val="0"/>
                        </a:spcAft>
                      </a:pPr>
                      <a:r>
                        <a:rPr lang="en-GB" sz="1200" dirty="0">
                          <a:solidFill>
                            <a:srgbClr val="000000"/>
                          </a:solidFill>
                          <a:effectLst/>
                          <a:latin typeface="Arial"/>
                          <a:ea typeface="Times New Roman"/>
                        </a:rPr>
                        <a:t>38%</a:t>
                      </a:r>
                      <a:endParaRPr lang="en-GB" sz="1200" dirty="0">
                        <a:effectLst/>
                        <a:latin typeface="Arial"/>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4257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7681706" cy="648072"/>
          </a:xfrm>
        </p:spPr>
        <p:txBody>
          <a:bodyPr>
            <a:noAutofit/>
          </a:bodyPr>
          <a:lstStyle/>
          <a:p>
            <a:r>
              <a:rPr lang="en-GB" sz="2400" dirty="0"/>
              <a:t>Figure 2: MSM as the proportion of different populations, including populations of people with STIs and </a:t>
            </a:r>
            <a:r>
              <a:rPr lang="en-GB" sz="2400" dirty="0" smtClean="0"/>
              <a:t>HIV</a:t>
            </a:r>
            <a:endParaRPr lang="en-GB" sz="2400"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5</a:t>
            </a:fld>
            <a:endParaRPr lang="en-US" dirty="0"/>
          </a:p>
        </p:txBody>
      </p:sp>
      <p:sp>
        <p:nvSpPr>
          <p:cNvPr id="5" name="Footer Placeholder 4"/>
          <p:cNvSpPr>
            <a:spLocks noGrp="1"/>
          </p:cNvSpPr>
          <p:nvPr>
            <p:ph type="ftr" sz="quarter" idx="11"/>
          </p:nvPr>
        </p:nvSpPr>
        <p:spPr/>
        <p:txBody>
          <a:bodyPr/>
          <a:lstStyle/>
          <a:p>
            <a:pPr>
              <a:defRPr/>
            </a:pPr>
            <a:r>
              <a:rPr lang="en-GB" smtClean="0"/>
              <a:t>Inequalities in Sexual Health. Update on HIV and STIs in men who have sex with men in London</a:t>
            </a:r>
            <a:endParaRPr lang="en-US" dirty="0"/>
          </a:p>
        </p:txBody>
      </p:sp>
      <p:sp>
        <p:nvSpPr>
          <p:cNvPr id="7" name="TextBox 6"/>
          <p:cNvSpPr txBox="1"/>
          <p:nvPr/>
        </p:nvSpPr>
        <p:spPr>
          <a:xfrm>
            <a:off x="323528" y="5949280"/>
            <a:ext cx="8640960" cy="215444"/>
          </a:xfrm>
          <a:prstGeom prst="rect">
            <a:avLst/>
          </a:prstGeom>
          <a:noFill/>
        </p:spPr>
        <p:txBody>
          <a:bodyPr wrap="square" rtlCol="0">
            <a:spAutoFit/>
          </a:bodyPr>
          <a:lstStyle/>
          <a:p>
            <a:r>
              <a:rPr lang="en-GB" sz="800" dirty="0"/>
              <a:t>Source: Public Health England, </a:t>
            </a:r>
            <a:r>
              <a:rPr lang="en-GB" sz="800" dirty="0" err="1" smtClean="0"/>
              <a:t>Natsal</a:t>
            </a:r>
            <a:r>
              <a:rPr lang="en-GB" sz="800" dirty="0" smtClean="0"/>
              <a:t>, GUMCAD</a:t>
            </a:r>
            <a:r>
              <a:rPr lang="en-GB" sz="800" dirty="0"/>
              <a:t>, HIV and Aids New Diagnosis Database (HANDD</a:t>
            </a:r>
            <a:r>
              <a:rPr lang="en-GB" sz="800" dirty="0" smtClean="0"/>
              <a:t>),</a:t>
            </a:r>
            <a:endParaRPr lang="en-GB" sz="1000" dirty="0"/>
          </a:p>
        </p:txBody>
      </p: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0010" y="1859915"/>
            <a:ext cx="6443980" cy="3138170"/>
          </a:xfrm>
          <a:prstGeom prst="rect">
            <a:avLst/>
          </a:prstGeom>
          <a:noFill/>
          <a:ln>
            <a:noFill/>
          </a:ln>
        </p:spPr>
      </p:pic>
    </p:spTree>
    <p:extLst>
      <p:ext uri="{BB962C8B-B14F-4D97-AF65-F5344CB8AC3E}">
        <p14:creationId xmlns:p14="http://schemas.microsoft.com/office/powerpoint/2010/main" val="726415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Figure 3: MSM as a proportion of male local authority residents with a known sexual orientation diagnosed with a new STI in sexual health clinics: London, </a:t>
            </a:r>
            <a:r>
              <a:rPr lang="en-GB" sz="2400" dirty="0" smtClean="0"/>
              <a:t>2014</a:t>
            </a:r>
            <a:r>
              <a:rPr lang="en-GB" sz="2400" dirty="0"/>
              <a:t/>
            </a:r>
            <a:br>
              <a:rPr lang="en-GB" sz="2400" dirty="0"/>
            </a:br>
            <a:endParaRPr lang="en-GB" sz="2400"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6</a:t>
            </a:fld>
            <a:endParaRPr lang="en-US" dirty="0"/>
          </a:p>
        </p:txBody>
      </p:sp>
      <p:sp>
        <p:nvSpPr>
          <p:cNvPr id="5" name="Footer Placeholder 4"/>
          <p:cNvSpPr>
            <a:spLocks noGrp="1"/>
          </p:cNvSpPr>
          <p:nvPr>
            <p:ph type="ftr" sz="quarter" idx="11"/>
          </p:nvPr>
        </p:nvSpPr>
        <p:spPr/>
        <p:txBody>
          <a:bodyPr/>
          <a:lstStyle/>
          <a:p>
            <a:pPr>
              <a:defRPr/>
            </a:pPr>
            <a:r>
              <a:rPr lang="en-GB" smtClean="0"/>
              <a:t>Inequalities in Sexual Health. Update on HIV and STIs in men who have sex with men in London</a:t>
            </a:r>
            <a:endParaRPr lang="en-US" dirty="0"/>
          </a:p>
        </p:txBody>
      </p:sp>
      <p:sp>
        <p:nvSpPr>
          <p:cNvPr id="7" name="TextBox 6"/>
          <p:cNvSpPr txBox="1"/>
          <p:nvPr/>
        </p:nvSpPr>
        <p:spPr>
          <a:xfrm>
            <a:off x="323528" y="6093296"/>
            <a:ext cx="8640960" cy="369332"/>
          </a:xfrm>
          <a:prstGeom prst="rect">
            <a:avLst/>
          </a:prstGeom>
          <a:noFill/>
        </p:spPr>
        <p:txBody>
          <a:bodyPr wrap="square" rtlCol="0">
            <a:spAutoFit/>
          </a:bodyPr>
          <a:lstStyle/>
          <a:p>
            <a:r>
              <a:rPr lang="en-GB" sz="800" dirty="0" smtClean="0"/>
              <a:t>Source: Public Health England, GUMCAD</a:t>
            </a:r>
          </a:p>
          <a:p>
            <a:endParaRPr lang="en-GB" sz="1000" dirty="0"/>
          </a:p>
        </p:txBody>
      </p: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812606"/>
            <a:ext cx="6280785" cy="3232785"/>
          </a:xfrm>
          <a:prstGeom prst="rect">
            <a:avLst/>
          </a:prstGeom>
          <a:noFill/>
          <a:ln>
            <a:noFill/>
          </a:ln>
        </p:spPr>
      </p:pic>
      <p:sp>
        <p:nvSpPr>
          <p:cNvPr id="6" name="Rectangle 5"/>
          <p:cNvSpPr/>
          <p:nvPr/>
        </p:nvSpPr>
        <p:spPr>
          <a:xfrm>
            <a:off x="611560" y="5301208"/>
            <a:ext cx="7776864" cy="338554"/>
          </a:xfrm>
          <a:prstGeom prst="rect">
            <a:avLst/>
          </a:prstGeom>
        </p:spPr>
        <p:txBody>
          <a:bodyPr wrap="square">
            <a:spAutoFit/>
          </a:bodyPr>
          <a:lstStyle/>
          <a:p>
            <a:r>
              <a:rPr lang="en-GB" sz="800" b="1" dirty="0"/>
              <a:t>Sexual health clinic diagnoses only. Males with no information on sexual orientation are excluded from the calculation, Please note City of London has small numbers and has been excluded from this figure</a:t>
            </a:r>
            <a:r>
              <a:rPr lang="en-GB" sz="800" b="1" dirty="0" smtClean="0"/>
              <a:t>.  </a:t>
            </a:r>
            <a:endParaRPr lang="en-GB" sz="800" b="1" dirty="0"/>
          </a:p>
        </p:txBody>
      </p:sp>
    </p:spTree>
    <p:extLst>
      <p:ext uri="{BB962C8B-B14F-4D97-AF65-F5344CB8AC3E}">
        <p14:creationId xmlns:p14="http://schemas.microsoft.com/office/powerpoint/2010/main" val="75630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1080120"/>
          </a:xfrm>
        </p:spPr>
        <p:txBody>
          <a:bodyPr>
            <a:noAutofit/>
          </a:bodyPr>
          <a:lstStyle/>
          <a:p>
            <a:r>
              <a:rPr lang="en-GB" sz="2400" dirty="0"/>
              <a:t>Figure 4: MSM and heterosexual males diagnosed with a new STI in sexual health clinics, age distributions compared: London residents, 2014 </a:t>
            </a:r>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7</a:t>
            </a:fld>
            <a:endParaRPr lang="en-US" dirty="0"/>
          </a:p>
        </p:txBody>
      </p:sp>
      <p:sp>
        <p:nvSpPr>
          <p:cNvPr id="5" name="Footer Placeholder 4"/>
          <p:cNvSpPr>
            <a:spLocks noGrp="1"/>
          </p:cNvSpPr>
          <p:nvPr>
            <p:ph type="ftr" sz="quarter" idx="11"/>
          </p:nvPr>
        </p:nvSpPr>
        <p:spPr/>
        <p:txBody>
          <a:bodyPr/>
          <a:lstStyle/>
          <a:p>
            <a:pPr>
              <a:defRPr/>
            </a:pPr>
            <a:r>
              <a:rPr lang="en-GB" smtClean="0"/>
              <a:t>Inequalities in Sexual Health. Update on HIV and STIs in men who have sex with men in London</a:t>
            </a:r>
            <a:endParaRPr lang="en-US" dirty="0"/>
          </a:p>
        </p:txBody>
      </p:sp>
      <p:sp>
        <p:nvSpPr>
          <p:cNvPr id="10" name="TextBox 9"/>
          <p:cNvSpPr txBox="1"/>
          <p:nvPr/>
        </p:nvSpPr>
        <p:spPr>
          <a:xfrm>
            <a:off x="323528" y="6093296"/>
            <a:ext cx="8640960" cy="215444"/>
          </a:xfrm>
          <a:prstGeom prst="rect">
            <a:avLst/>
          </a:prstGeom>
          <a:noFill/>
        </p:spPr>
        <p:txBody>
          <a:bodyPr wrap="square" rtlCol="0">
            <a:spAutoFit/>
          </a:bodyPr>
          <a:lstStyle/>
          <a:p>
            <a:r>
              <a:rPr lang="en-GB" sz="800" dirty="0"/>
              <a:t>Source: Public Health England, </a:t>
            </a:r>
            <a:r>
              <a:rPr lang="en-GB" sz="800" dirty="0" smtClean="0"/>
              <a:t>GUMCAD</a:t>
            </a:r>
            <a:endParaRPr lang="en-GB" sz="1000" dirty="0"/>
          </a:p>
        </p:txBody>
      </p:sp>
      <p:pic>
        <p:nvPicPr>
          <p:cNvPr id="11" name="Picture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974862"/>
            <a:ext cx="5671185" cy="2961005"/>
          </a:xfrm>
          <a:prstGeom prst="rect">
            <a:avLst/>
          </a:prstGeom>
          <a:noFill/>
          <a:ln>
            <a:noFill/>
          </a:ln>
        </p:spPr>
      </p:pic>
    </p:spTree>
    <p:extLst>
      <p:ext uri="{BB962C8B-B14F-4D97-AF65-F5344CB8AC3E}">
        <p14:creationId xmlns:p14="http://schemas.microsoft.com/office/powerpoint/2010/main" val="986718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Figure 5: MSM diagnosed with a new STI in London by ethnicity, </a:t>
            </a:r>
            <a:r>
              <a:rPr lang="en-GB" sz="2400" dirty="0" smtClean="0"/>
              <a:t>2014</a:t>
            </a:r>
            <a:endParaRPr lang="en-GB" sz="2400"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8</a:t>
            </a:fld>
            <a:endParaRPr lang="en-US" dirty="0"/>
          </a:p>
        </p:txBody>
      </p:sp>
      <p:sp>
        <p:nvSpPr>
          <p:cNvPr id="5" name="Footer Placeholder 4"/>
          <p:cNvSpPr>
            <a:spLocks noGrp="1"/>
          </p:cNvSpPr>
          <p:nvPr>
            <p:ph type="ftr" sz="quarter" idx="11"/>
          </p:nvPr>
        </p:nvSpPr>
        <p:spPr/>
        <p:txBody>
          <a:bodyPr/>
          <a:lstStyle/>
          <a:p>
            <a:pPr>
              <a:defRPr/>
            </a:pPr>
            <a:r>
              <a:rPr lang="en-GB" smtClean="0"/>
              <a:t>Inequalities in Sexual Health. Update on HIV and STIs in men who have sex with men in London</a:t>
            </a:r>
            <a:endParaRPr lang="en-US" dirty="0"/>
          </a:p>
        </p:txBody>
      </p:sp>
      <p:sp>
        <p:nvSpPr>
          <p:cNvPr id="8" name="TextBox 7"/>
          <p:cNvSpPr txBox="1"/>
          <p:nvPr/>
        </p:nvSpPr>
        <p:spPr>
          <a:xfrm>
            <a:off x="323528" y="6093296"/>
            <a:ext cx="8640960" cy="369332"/>
          </a:xfrm>
          <a:prstGeom prst="rect">
            <a:avLst/>
          </a:prstGeom>
          <a:noFill/>
        </p:spPr>
        <p:txBody>
          <a:bodyPr wrap="square" rtlCol="0">
            <a:spAutoFit/>
          </a:bodyPr>
          <a:lstStyle/>
          <a:p>
            <a:r>
              <a:rPr lang="en-GB" sz="800" dirty="0"/>
              <a:t>Source: Public Health England, </a:t>
            </a:r>
            <a:r>
              <a:rPr lang="en-GB" sz="800" dirty="0" smtClean="0"/>
              <a:t>GUMCAD</a:t>
            </a:r>
            <a:endParaRPr lang="en-GB" sz="800" dirty="0"/>
          </a:p>
          <a:p>
            <a:endParaRPr lang="en-GB" sz="1000" dirty="0"/>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2057400"/>
            <a:ext cx="5638800" cy="2743200"/>
          </a:xfrm>
          <a:prstGeom prst="rect">
            <a:avLst/>
          </a:prstGeom>
          <a:noFill/>
          <a:ln>
            <a:noFill/>
          </a:ln>
        </p:spPr>
      </p:pic>
    </p:spTree>
    <p:extLst>
      <p:ext uri="{BB962C8B-B14F-4D97-AF65-F5344CB8AC3E}">
        <p14:creationId xmlns:p14="http://schemas.microsoft.com/office/powerpoint/2010/main" val="1543205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Figure 6: </a:t>
            </a:r>
            <a:r>
              <a:rPr lang="en-GB" sz="2400" dirty="0" smtClean="0"/>
              <a:t>number </a:t>
            </a:r>
            <a:r>
              <a:rPr lang="en-GB" sz="2400" dirty="0"/>
              <a:t>of diagnoses of acute STIs in MSM in sexual health clinics in London residents, </a:t>
            </a:r>
            <a:r>
              <a:rPr lang="en-GB" sz="2400" dirty="0" smtClean="0"/>
              <a:t>2008 to 2014</a:t>
            </a:r>
            <a:r>
              <a:rPr lang="en-GB" sz="2400" dirty="0"/>
              <a:t>.</a:t>
            </a:r>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9</a:t>
            </a:fld>
            <a:endParaRPr lang="en-US" dirty="0"/>
          </a:p>
        </p:txBody>
      </p:sp>
      <p:sp>
        <p:nvSpPr>
          <p:cNvPr id="5" name="Footer Placeholder 4"/>
          <p:cNvSpPr>
            <a:spLocks noGrp="1"/>
          </p:cNvSpPr>
          <p:nvPr>
            <p:ph type="ftr" sz="quarter" idx="11"/>
          </p:nvPr>
        </p:nvSpPr>
        <p:spPr/>
        <p:txBody>
          <a:bodyPr/>
          <a:lstStyle/>
          <a:p>
            <a:pPr>
              <a:defRPr/>
            </a:pPr>
            <a:r>
              <a:rPr lang="en-GB" smtClean="0"/>
              <a:t>Inequalities in Sexual Health. Update on HIV and STIs in men who have sex with men in London</a:t>
            </a:r>
            <a:endParaRPr lang="en-US" dirty="0"/>
          </a:p>
        </p:txBody>
      </p:sp>
      <p:sp>
        <p:nvSpPr>
          <p:cNvPr id="7" name="TextBox 6"/>
          <p:cNvSpPr txBox="1"/>
          <p:nvPr/>
        </p:nvSpPr>
        <p:spPr>
          <a:xfrm>
            <a:off x="323528" y="6093296"/>
            <a:ext cx="8640960" cy="215444"/>
          </a:xfrm>
          <a:prstGeom prst="rect">
            <a:avLst/>
          </a:prstGeom>
          <a:noFill/>
        </p:spPr>
        <p:txBody>
          <a:bodyPr wrap="square" rtlCol="0">
            <a:spAutoFit/>
          </a:bodyPr>
          <a:lstStyle/>
          <a:p>
            <a:r>
              <a:rPr lang="en-GB" sz="800" dirty="0" smtClean="0"/>
              <a:t>Source: Public Health England, </a:t>
            </a:r>
            <a:r>
              <a:rPr lang="en-GB" sz="800" dirty="0" err="1" smtClean="0"/>
              <a:t>GUMCAD</a:t>
            </a:r>
            <a:endParaRPr lang="en-GB" sz="1000" dirty="0"/>
          </a:p>
        </p:txBody>
      </p: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4492" y="2057400"/>
            <a:ext cx="5835015" cy="2743200"/>
          </a:xfrm>
          <a:prstGeom prst="rect">
            <a:avLst/>
          </a:prstGeom>
          <a:noFill/>
          <a:ln>
            <a:noFill/>
          </a:ln>
        </p:spPr>
      </p:pic>
      <p:sp>
        <p:nvSpPr>
          <p:cNvPr id="3" name="Rectangle 2"/>
          <p:cNvSpPr/>
          <p:nvPr/>
        </p:nvSpPr>
        <p:spPr>
          <a:xfrm>
            <a:off x="323528" y="4982400"/>
            <a:ext cx="8496944" cy="830997"/>
          </a:xfrm>
          <a:prstGeom prst="rect">
            <a:avLst/>
          </a:prstGeom>
        </p:spPr>
        <p:txBody>
          <a:bodyPr wrap="square">
            <a:spAutoFit/>
          </a:bodyPr>
          <a:lstStyle/>
          <a:p>
            <a:r>
              <a:rPr lang="en-GB" sz="800" dirty="0"/>
              <a:t>GUMCAD started in 2009. Reporting of sexual orientation is less likely to be complete for earlier years, so rises seen may be partly </a:t>
            </a:r>
            <a:r>
              <a:rPr lang="en-GB" sz="800" dirty="0" err="1"/>
              <a:t>artefactual</a:t>
            </a:r>
            <a:r>
              <a:rPr lang="en-GB" sz="800" dirty="0"/>
              <a:t>.</a:t>
            </a:r>
          </a:p>
          <a:p>
            <a:r>
              <a:rPr lang="en-GB" sz="800" dirty="0"/>
              <a:t>Any increase in gonorrhoea diagnoses may be due to the increased use of highly sensitive nucleic acid amplification tests (NAATs) and additional screening of extra-genital sites in MSM.</a:t>
            </a:r>
          </a:p>
          <a:p>
            <a:r>
              <a:rPr lang="en-GB" sz="800" dirty="0"/>
              <a:t>Any decrease in genital wart diagnoses may be due to a moderately protective effect of HPV-16/18 vaccination.</a:t>
            </a:r>
          </a:p>
          <a:p>
            <a:r>
              <a:rPr lang="en-GB" sz="800" dirty="0"/>
              <a:t>Any increase in genital herpes diagnoses may be due to the use of more sensitive NAATs.</a:t>
            </a:r>
          </a:p>
          <a:p>
            <a:r>
              <a:rPr lang="en-GB" sz="800" dirty="0"/>
              <a:t>Any increase or decrease may reflect changes in testing.</a:t>
            </a:r>
          </a:p>
        </p:txBody>
      </p:sp>
    </p:spTree>
    <p:extLst>
      <p:ext uri="{BB962C8B-B14F-4D97-AF65-F5344CB8AC3E}">
        <p14:creationId xmlns:p14="http://schemas.microsoft.com/office/powerpoint/2010/main" val="19512716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5547DEF730D74EA5543201242B40D3" ma:contentTypeVersion="2" ma:contentTypeDescription="Create a new document." ma:contentTypeScope="" ma:versionID="90abed70ebe52a91dc341b84b028ecb3">
  <xsd:schema xmlns:xsd="http://www.w3.org/2001/XMLSchema" xmlns:xs="http://www.w3.org/2001/XMLSchema" xmlns:p="http://schemas.microsoft.com/office/2006/metadata/properties" xmlns:ns1="http://schemas.microsoft.com/sharepoint/v3" targetNamespace="http://schemas.microsoft.com/office/2006/metadata/properties" ma:root="true" ma:fieldsID="814c3b335b53ce6b9a41890f168eae5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1BA55E-5A15-436E-A8C3-DCB566ECEBCE}">
  <ds:schemaRefs>
    <ds:schemaRef ds:uri="http://schemas.openxmlformats.org/package/2006/metadata/core-properties"/>
    <ds:schemaRef ds:uri="http://schemas.microsoft.com/office/2006/documentManagement/types"/>
    <ds:schemaRef ds:uri="http://schemas.microsoft.com/office/2006/metadata/properties"/>
    <ds:schemaRef ds:uri="http://purl.org/dc/dcmitype/"/>
    <ds:schemaRef ds:uri="http://www.w3.org/XML/1998/namespace"/>
    <ds:schemaRef ds:uri="http://purl.org/dc/terms/"/>
    <ds:schemaRef ds:uri="http://purl.org/dc/elements/1.1/"/>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A73A3368-B182-4508-B0AD-8C48CC961B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92F07B-CA65-4545-9761-5CBD70570C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1376</TotalTime>
  <Words>1614</Words>
  <Application>Microsoft Office PowerPoint</Application>
  <PresentationFormat>On-screen Show (4:3)</PresentationFormat>
  <Paragraphs>151</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Inequalities in Sexual Health. Update on HIV and STIs in men who have sex with men in London</vt:lpstr>
      <vt:lpstr>Summary</vt:lpstr>
      <vt:lpstr>Figure 1: SOPHID weighted estimates of the number of 16 to 44 year old MSM resident in each LA in London and the estimated proportion of males aged 16 to 44 years that are MSM</vt:lpstr>
      <vt:lpstr>Table 1: percentage change in new STI, HIV and Shigella diagnoses in MSM from 2010 and 2013 to 2014. London</vt:lpstr>
      <vt:lpstr>Figure 2: MSM as the proportion of different populations, including populations of people with STIs and HIV</vt:lpstr>
      <vt:lpstr>Figure 3: MSM as a proportion of male local authority residents with a known sexual orientation diagnosed with a new STI in sexual health clinics: London, 2014 </vt:lpstr>
      <vt:lpstr>Figure 4: MSM and heterosexual males diagnosed with a new STI in sexual health clinics, age distributions compared: London residents, 2014 </vt:lpstr>
      <vt:lpstr>Figure 5: MSM diagnosed with a new STI in London by ethnicity, 2014</vt:lpstr>
      <vt:lpstr>Figure 6: number of diagnoses of acute STIs in MSM in sexual health clinics in London residents, 2008 to 2014.</vt:lpstr>
      <vt:lpstr>Figure 7: region of birth of MSM and heterosexual males diagnosed with a new STI in London 2014</vt:lpstr>
      <vt:lpstr>Figure 8:  number of gonorrhoea diagnoses in MSM by London  local authority of residence, 2014</vt:lpstr>
      <vt:lpstr>Figure 9:  LGV diagnoses by sexual health clinics in London,  2004 to 2015</vt:lpstr>
      <vt:lpstr>Figure 10: excess male cases aged 16 to 60 years diagnosed with Shigella with no known history of travel outside the UK, by sex, London, 2011 to 2015</vt:lpstr>
      <vt:lpstr>Figure 11: proportions of MSM living with diagnosed HIV in London by age group, 2004, 2009 and 2014</vt:lpstr>
      <vt:lpstr>Figure 12: numbers of MSM accessing care for diagnosed HIV by London local authority, 2014 </vt:lpstr>
      <vt:lpstr>Figure 13: new HIV diagnoses by probable route of infection (adjusted for missing route of infection information), London residents, 2005 to 2014 (please see footnote on interpreting trends)*</vt:lpstr>
      <vt:lpstr>Figure 14: number of new HIV diagnoses in MSM by  London local authority of residence, 2014 </vt:lpstr>
      <vt:lpstr>Acknowledgements</vt:lpstr>
      <vt:lpstr>More information </vt:lpstr>
    </vt:vector>
  </TitlesOfParts>
  <Company>Cabinet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Presentation-standard</dc:title>
  <dc:creator>Anjna Mistry</dc:creator>
  <cp:lastModifiedBy>Administrator</cp:lastModifiedBy>
  <cp:revision>185</cp:revision>
  <dcterms:created xsi:type="dcterms:W3CDTF">2012-10-10T09:02:29Z</dcterms:created>
  <dcterms:modified xsi:type="dcterms:W3CDTF">2016-02-26T10:08:30Z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0x010100855547DEF730D74EA5543201242B40D3</vt:lpwstr>
  </property>
</Properties>
</file>