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5"/>
  </p:notesMasterIdLst>
  <p:sldIdLst>
    <p:sldId id="275" r:id="rId3"/>
    <p:sldId id="278" r:id="rId4"/>
    <p:sldId id="332" r:id="rId5"/>
    <p:sldId id="340" r:id="rId6"/>
    <p:sldId id="342" r:id="rId7"/>
    <p:sldId id="341" r:id="rId8"/>
    <p:sldId id="344" r:id="rId9"/>
    <p:sldId id="345" r:id="rId10"/>
    <p:sldId id="346" r:id="rId11"/>
    <p:sldId id="349" r:id="rId12"/>
    <p:sldId id="353" r:id="rId13"/>
    <p:sldId id="354" r:id="rId14"/>
    <p:sldId id="351" r:id="rId15"/>
    <p:sldId id="370" r:id="rId16"/>
    <p:sldId id="369" r:id="rId17"/>
    <p:sldId id="355" r:id="rId18"/>
    <p:sldId id="356" r:id="rId19"/>
    <p:sldId id="303" r:id="rId20"/>
    <p:sldId id="357" r:id="rId21"/>
    <p:sldId id="358" r:id="rId22"/>
    <p:sldId id="359" r:id="rId23"/>
    <p:sldId id="360" r:id="rId24"/>
    <p:sldId id="361" r:id="rId25"/>
    <p:sldId id="362" r:id="rId26"/>
    <p:sldId id="363" r:id="rId27"/>
    <p:sldId id="364" r:id="rId28"/>
    <p:sldId id="365" r:id="rId29"/>
    <p:sldId id="366" r:id="rId30"/>
    <p:sldId id="326" r:id="rId31"/>
    <p:sldId id="327" r:id="rId32"/>
    <p:sldId id="328" r:id="rId33"/>
    <p:sldId id="329" r:id="rId3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6A2"/>
    <a:srgbClr val="4F58B1"/>
    <a:srgbClr val="6F6A9A"/>
    <a:srgbClr val="41377D"/>
    <a:srgbClr val="573F65"/>
    <a:srgbClr val="4A8D98"/>
    <a:srgbClr val="4C4092"/>
    <a:srgbClr val="376971"/>
    <a:srgbClr val="008000"/>
    <a:srgbClr val="392A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71" autoAdjust="0"/>
    <p:restoredTop sz="94671" autoAdjust="0"/>
  </p:normalViewPr>
  <p:slideViewPr>
    <p:cSldViewPr>
      <p:cViewPr varScale="1">
        <p:scale>
          <a:sx n="76" d="100"/>
          <a:sy n="76" d="100"/>
        </p:scale>
        <p:origin x="-1206" y="-1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4AE9B5-01EA-4151-BE91-2F9C95B7AC0E}" type="doc">
      <dgm:prSet loTypeId="urn:microsoft.com/office/officeart/2005/8/layout/vList2" loCatId="list" qsTypeId="urn:microsoft.com/office/officeart/2005/8/quickstyle/simple5" qsCatId="simple" csTypeId="urn:microsoft.com/office/officeart/2005/8/colors/colorful4" csCatId="colorful" phldr="1"/>
      <dgm:spPr/>
      <dgm:t>
        <a:bodyPr/>
        <a:lstStyle/>
        <a:p>
          <a:endParaRPr lang="nl-NL"/>
        </a:p>
      </dgm:t>
    </dgm:pt>
    <dgm:pt modelId="{26E4E888-B06F-4B21-B192-47F735EE9006}">
      <dgm:prSet phldrT="[Text]" custT="1"/>
      <dgm:spPr/>
      <dgm:t>
        <a:bodyPr/>
        <a:lstStyle/>
        <a:p>
          <a:pPr algn="just"/>
          <a:r>
            <a:rPr lang="en-IE" sz="2800" b="0" u="none" dirty="0" smtClean="0">
              <a:effectLst/>
              <a:sym typeface="Wingdings"/>
            </a:rPr>
            <a:t></a:t>
          </a:r>
          <a:r>
            <a:rPr lang="en-IE" sz="2000" b="0" u="none" dirty="0" smtClean="0">
              <a:effectLst/>
              <a:sym typeface="Wingdings"/>
            </a:rPr>
            <a:t> </a:t>
          </a:r>
          <a:r>
            <a:rPr lang="en-IE" sz="2000" b="1" u="none" dirty="0" smtClean="0">
              <a:effectLst>
                <a:outerShdw blurRad="38100" dist="38100" dir="2700000" algn="tl">
                  <a:srgbClr val="000000">
                    <a:alpha val="43137"/>
                  </a:srgbClr>
                </a:outerShdw>
              </a:effectLst>
            </a:rPr>
            <a:t>Introduce yourself</a:t>
          </a:r>
          <a:r>
            <a:rPr lang="en-IE" sz="2000" b="0" u="none" dirty="0" smtClean="0">
              <a:effectLst>
                <a:outerShdw blurRad="38100" dist="38100" dir="2700000" algn="tl">
                  <a:srgbClr val="000000">
                    <a:alpha val="43137"/>
                  </a:srgbClr>
                </a:outerShdw>
              </a:effectLst>
            </a:rPr>
            <a:t> and your team, explain your </a:t>
          </a:r>
          <a:r>
            <a:rPr lang="en-IE" sz="2000" b="1" u="none" dirty="0" smtClean="0">
              <a:effectLst>
                <a:outerShdw blurRad="38100" dist="38100" dir="2700000" algn="tl">
                  <a:srgbClr val="000000">
                    <a:alpha val="43137"/>
                  </a:srgbClr>
                </a:outerShdw>
              </a:effectLst>
            </a:rPr>
            <a:t>role, mandate and objectives</a:t>
          </a:r>
          <a:endParaRPr lang="nl-NL" sz="2000" b="1" u="none" dirty="0">
            <a:effectLst/>
          </a:endParaRPr>
        </a:p>
      </dgm:t>
    </dgm:pt>
    <dgm:pt modelId="{C375527D-6D61-4F06-A9F0-0FCDB724FBF3}" type="parTrans" cxnId="{D516ECBD-0A1D-47F5-814D-F94CA9277C70}">
      <dgm:prSet/>
      <dgm:spPr/>
      <dgm:t>
        <a:bodyPr/>
        <a:lstStyle/>
        <a:p>
          <a:pPr algn="l"/>
          <a:endParaRPr lang="nl-NL" b="0" u="none">
            <a:effectLst>
              <a:outerShdw blurRad="38100" dist="38100" dir="2700000" algn="tl">
                <a:srgbClr val="000000">
                  <a:alpha val="43137"/>
                </a:srgbClr>
              </a:outerShdw>
            </a:effectLst>
          </a:endParaRPr>
        </a:p>
      </dgm:t>
    </dgm:pt>
    <dgm:pt modelId="{0736BD49-9C1E-46F6-8EA5-04B015D00A90}" type="sibTrans" cxnId="{D516ECBD-0A1D-47F5-814D-F94CA9277C70}">
      <dgm:prSet/>
      <dgm:spPr/>
      <dgm:t>
        <a:bodyPr/>
        <a:lstStyle/>
        <a:p>
          <a:pPr algn="l"/>
          <a:endParaRPr lang="nl-NL" b="0" u="none">
            <a:effectLst>
              <a:outerShdw blurRad="38100" dist="38100" dir="2700000" algn="tl">
                <a:srgbClr val="000000">
                  <a:alpha val="43137"/>
                </a:srgbClr>
              </a:outerShdw>
            </a:effectLst>
          </a:endParaRPr>
        </a:p>
      </dgm:t>
    </dgm:pt>
    <dgm:pt modelId="{0C7577FA-E609-496C-9414-4E53BCA33A46}">
      <dgm:prSet phldrT="[Text]" custT="1"/>
      <dgm:spPr/>
      <dgm:t>
        <a:bodyPr/>
        <a:lstStyle/>
        <a:p>
          <a:pPr algn="just"/>
          <a:r>
            <a:rPr lang="en-IE" sz="2800" b="0" u="none" dirty="0" smtClean="0">
              <a:effectLst/>
              <a:sym typeface="Wingdings"/>
            </a:rPr>
            <a:t></a:t>
          </a:r>
          <a:r>
            <a:rPr lang="en-IE" sz="1800" b="0" u="none" dirty="0" smtClean="0">
              <a:effectLst/>
              <a:sym typeface="Wingdings"/>
            </a:rPr>
            <a:t> </a:t>
          </a:r>
          <a:r>
            <a:rPr lang="en-IE" sz="2000" b="0" u="none" dirty="0" smtClean="0">
              <a:effectLst>
                <a:outerShdw blurRad="38100" dist="38100" dir="2700000" algn="tl">
                  <a:srgbClr val="000000">
                    <a:alpha val="43137"/>
                  </a:srgbClr>
                </a:outerShdw>
              </a:effectLst>
              <a:sym typeface="Wingdings"/>
            </a:rPr>
            <a:t>If using an </a:t>
          </a:r>
          <a:r>
            <a:rPr lang="en-IE" sz="2000" b="1" u="none" dirty="0" smtClean="0">
              <a:effectLst>
                <a:outerShdw blurRad="38100" dist="38100" dir="2700000" algn="tl">
                  <a:srgbClr val="000000">
                    <a:alpha val="43137"/>
                  </a:srgbClr>
                </a:outerShdw>
              </a:effectLst>
              <a:sym typeface="Wingdings"/>
            </a:rPr>
            <a:t>interpreter</a:t>
          </a:r>
          <a:r>
            <a:rPr lang="en-IE" sz="2000" b="0" u="none" dirty="0" smtClean="0">
              <a:effectLst>
                <a:outerShdw blurRad="38100" dist="38100" dir="2700000" algn="tl">
                  <a:srgbClr val="000000">
                    <a:alpha val="43137"/>
                  </a:srgbClr>
                </a:outerShdw>
              </a:effectLst>
              <a:sym typeface="Wingdings"/>
            </a:rPr>
            <a:t>, introduce them specifically, explain their role and </a:t>
          </a:r>
          <a:r>
            <a:rPr lang="en-IE" sz="2000" b="1" u="none" dirty="0" smtClean="0">
              <a:effectLst>
                <a:outerShdw blurRad="38100" dist="38100" dir="2700000" algn="tl">
                  <a:srgbClr val="000000">
                    <a:alpha val="43137"/>
                  </a:srgbClr>
                </a:outerShdw>
              </a:effectLst>
              <a:sym typeface="Wingdings"/>
            </a:rPr>
            <a:t>confidentiality obligations</a:t>
          </a:r>
          <a:endParaRPr lang="nl-NL" sz="1800" b="1" u="none" dirty="0">
            <a:effectLst/>
          </a:endParaRPr>
        </a:p>
      </dgm:t>
    </dgm:pt>
    <dgm:pt modelId="{BA930950-F184-45E1-878D-88E27EEF7BA9}" type="parTrans" cxnId="{C091FE21-7DB6-4EA8-B63B-9A76DF3025EF}">
      <dgm:prSet/>
      <dgm:spPr/>
      <dgm:t>
        <a:bodyPr/>
        <a:lstStyle/>
        <a:p>
          <a:pPr algn="l"/>
          <a:endParaRPr lang="nl-NL" b="0" u="none">
            <a:effectLst>
              <a:outerShdw blurRad="38100" dist="38100" dir="2700000" algn="tl">
                <a:srgbClr val="000000">
                  <a:alpha val="43137"/>
                </a:srgbClr>
              </a:outerShdw>
            </a:effectLst>
          </a:endParaRPr>
        </a:p>
      </dgm:t>
    </dgm:pt>
    <dgm:pt modelId="{BCCCCD87-F695-4440-99FE-F3BCAAA40EC3}" type="sibTrans" cxnId="{C091FE21-7DB6-4EA8-B63B-9A76DF3025EF}">
      <dgm:prSet/>
      <dgm:spPr/>
      <dgm:t>
        <a:bodyPr/>
        <a:lstStyle/>
        <a:p>
          <a:pPr algn="l"/>
          <a:endParaRPr lang="nl-NL" b="0" u="none">
            <a:effectLst>
              <a:outerShdw blurRad="38100" dist="38100" dir="2700000" algn="tl">
                <a:srgbClr val="000000">
                  <a:alpha val="43137"/>
                </a:srgbClr>
              </a:outerShdw>
            </a:effectLst>
          </a:endParaRPr>
        </a:p>
      </dgm:t>
    </dgm:pt>
    <dgm:pt modelId="{3D80DBE3-952C-4EDD-81C5-35275A1CF1E3}">
      <dgm:prSet custT="1"/>
      <dgm:spPr/>
      <dgm:t>
        <a:bodyPr/>
        <a:lstStyle/>
        <a:p>
          <a:pPr algn="just"/>
          <a:r>
            <a:rPr lang="en-IE" sz="2800" b="0" u="none" dirty="0" smtClean="0">
              <a:effectLst/>
              <a:sym typeface="Wingdings"/>
            </a:rPr>
            <a:t></a:t>
          </a:r>
          <a:r>
            <a:rPr lang="en-IE" sz="1800" b="0" u="none" dirty="0" smtClean="0">
              <a:effectLst/>
              <a:sym typeface="Wingdings"/>
            </a:rPr>
            <a:t> </a:t>
          </a:r>
          <a:r>
            <a:rPr lang="en-IE" sz="2000" b="0" u="none" dirty="0" smtClean="0">
              <a:effectLst>
                <a:outerShdw blurRad="38100" dist="38100" dir="2700000" algn="tl">
                  <a:srgbClr val="000000">
                    <a:alpha val="43137"/>
                  </a:srgbClr>
                </a:outerShdw>
              </a:effectLst>
              <a:sym typeface="Wingdings"/>
            </a:rPr>
            <a:t>Explain the </a:t>
          </a:r>
          <a:r>
            <a:rPr lang="en-IE" sz="2000" b="1" u="none" dirty="0" smtClean="0">
              <a:effectLst>
                <a:outerShdw blurRad="38100" dist="38100" dir="2700000" algn="tl">
                  <a:srgbClr val="000000">
                    <a:alpha val="43137"/>
                  </a:srgbClr>
                </a:outerShdw>
              </a:effectLst>
              <a:sym typeface="Wingdings"/>
            </a:rPr>
            <a:t>purpose of the interview</a:t>
          </a:r>
          <a:r>
            <a:rPr lang="en-IE" sz="2000" b="0" u="none" dirty="0" smtClean="0">
              <a:effectLst>
                <a:outerShdw blurRad="38100" dist="38100" dir="2700000" algn="tl">
                  <a:srgbClr val="000000">
                    <a:alpha val="43137"/>
                  </a:srgbClr>
                </a:outerShdw>
              </a:effectLst>
              <a:sym typeface="Wingdings"/>
            </a:rPr>
            <a:t> and </a:t>
          </a:r>
          <a:r>
            <a:rPr lang="en-IE" sz="2000" b="1" u="none" dirty="0" smtClean="0">
              <a:effectLst>
                <a:outerShdw blurRad="38100" dist="38100" dir="2700000" algn="tl">
                  <a:srgbClr val="000000">
                    <a:alpha val="43137"/>
                  </a:srgbClr>
                </a:outerShdw>
              </a:effectLst>
              <a:sym typeface="Wingdings"/>
            </a:rPr>
            <a:t>type of questions</a:t>
          </a:r>
          <a:r>
            <a:rPr lang="en-IE" sz="2000" b="0" u="none" dirty="0" smtClean="0">
              <a:effectLst>
                <a:outerShdw blurRad="38100" dist="38100" dir="2700000" algn="tl">
                  <a:srgbClr val="000000">
                    <a:alpha val="43137"/>
                  </a:srgbClr>
                </a:outerShdw>
              </a:effectLst>
              <a:sym typeface="Wingdings"/>
            </a:rPr>
            <a:t> which may be asked</a:t>
          </a:r>
          <a:endParaRPr lang="nl-NL" sz="1800" b="0" u="none" dirty="0">
            <a:effectLst/>
          </a:endParaRPr>
        </a:p>
      </dgm:t>
    </dgm:pt>
    <dgm:pt modelId="{4A750CEF-9A13-4B42-ABB4-5751585101E1}" type="parTrans" cxnId="{4168C40C-37F0-4277-BB9F-4760D77369AF}">
      <dgm:prSet/>
      <dgm:spPr/>
      <dgm:t>
        <a:bodyPr/>
        <a:lstStyle/>
        <a:p>
          <a:pPr algn="l"/>
          <a:endParaRPr lang="nl-NL" b="0" u="none">
            <a:effectLst>
              <a:outerShdw blurRad="38100" dist="38100" dir="2700000" algn="tl">
                <a:srgbClr val="000000">
                  <a:alpha val="43137"/>
                </a:srgbClr>
              </a:outerShdw>
            </a:effectLst>
          </a:endParaRPr>
        </a:p>
      </dgm:t>
    </dgm:pt>
    <dgm:pt modelId="{575BD469-97D4-49AD-A9EC-48A55A439D3C}" type="sibTrans" cxnId="{4168C40C-37F0-4277-BB9F-4760D77369AF}">
      <dgm:prSet/>
      <dgm:spPr/>
      <dgm:t>
        <a:bodyPr/>
        <a:lstStyle/>
        <a:p>
          <a:pPr algn="l"/>
          <a:endParaRPr lang="nl-NL" b="0" u="none">
            <a:effectLst>
              <a:outerShdw blurRad="38100" dist="38100" dir="2700000" algn="tl">
                <a:srgbClr val="000000">
                  <a:alpha val="43137"/>
                </a:srgbClr>
              </a:outerShdw>
            </a:effectLst>
          </a:endParaRPr>
        </a:p>
      </dgm:t>
    </dgm:pt>
    <dgm:pt modelId="{259D6E0D-06FF-4F3A-8D07-096D713F8077}">
      <dgm:prSet custT="1"/>
      <dgm:spPr/>
      <dgm:t>
        <a:bodyPr/>
        <a:lstStyle/>
        <a:p>
          <a:pPr algn="just"/>
          <a:r>
            <a:rPr lang="en-IE" sz="2800" b="0" u="none" dirty="0" smtClean="0">
              <a:effectLst/>
              <a:sym typeface="Wingdings"/>
            </a:rPr>
            <a:t></a:t>
          </a:r>
          <a:r>
            <a:rPr lang="en-IE" sz="1800" b="0" u="none" dirty="0" smtClean="0">
              <a:effectLst/>
              <a:sym typeface="Wingdings"/>
            </a:rPr>
            <a:t> </a:t>
          </a:r>
          <a:r>
            <a:rPr lang="en-IE" sz="2000" b="0" u="none" dirty="0" smtClean="0">
              <a:effectLst>
                <a:outerShdw blurRad="38100" dist="38100" dir="2700000" algn="tl">
                  <a:srgbClr val="000000">
                    <a:alpha val="43137"/>
                  </a:srgbClr>
                </a:outerShdw>
              </a:effectLst>
              <a:sym typeface="Wingdings"/>
            </a:rPr>
            <a:t>Explain any potential </a:t>
          </a:r>
          <a:r>
            <a:rPr lang="en-IE" sz="2000" b="1" u="none" dirty="0" smtClean="0">
              <a:effectLst>
                <a:outerShdw blurRad="38100" dist="38100" dir="2700000" algn="tl">
                  <a:srgbClr val="000000">
                    <a:alpha val="43137"/>
                  </a:srgbClr>
                </a:outerShdw>
              </a:effectLst>
              <a:sym typeface="Wingdings"/>
            </a:rPr>
            <a:t>future use</a:t>
          </a:r>
          <a:r>
            <a:rPr lang="en-IE" sz="2000" b="0" u="none" dirty="0" smtClean="0">
              <a:effectLst>
                <a:outerShdw blurRad="38100" dist="38100" dir="2700000" algn="tl">
                  <a:srgbClr val="000000">
                    <a:alpha val="43137"/>
                  </a:srgbClr>
                </a:outerShdw>
              </a:effectLst>
              <a:sym typeface="Wingdings"/>
            </a:rPr>
            <a:t> of information, </a:t>
          </a:r>
          <a:r>
            <a:rPr lang="en-IE" sz="2000" b="1" u="none" dirty="0" smtClean="0">
              <a:effectLst>
                <a:outerShdw blurRad="38100" dist="38100" dir="2700000" algn="tl">
                  <a:srgbClr val="000000">
                    <a:alpha val="43137"/>
                  </a:srgbClr>
                </a:outerShdw>
              </a:effectLst>
              <a:sym typeface="Wingdings"/>
            </a:rPr>
            <a:t>disclosure</a:t>
          </a:r>
          <a:r>
            <a:rPr lang="en-IE" sz="2000" b="0" u="none" dirty="0" smtClean="0">
              <a:effectLst>
                <a:outerShdw blurRad="38100" dist="38100" dir="2700000" algn="tl">
                  <a:srgbClr val="000000">
                    <a:alpha val="43137"/>
                  </a:srgbClr>
                </a:outerShdw>
              </a:effectLst>
              <a:sym typeface="Wingdings"/>
            </a:rPr>
            <a:t> to third parties and </a:t>
          </a:r>
          <a:r>
            <a:rPr lang="en-IE" sz="2000" b="1" u="none" dirty="0" smtClean="0">
              <a:effectLst>
                <a:outerShdw blurRad="38100" dist="38100" dir="2700000" algn="tl">
                  <a:srgbClr val="000000">
                    <a:alpha val="43137"/>
                  </a:srgbClr>
                </a:outerShdw>
              </a:effectLst>
              <a:sym typeface="Wingdings"/>
            </a:rPr>
            <a:t>possible risks </a:t>
          </a:r>
          <a:r>
            <a:rPr lang="en-IE" sz="2000" b="0" u="none" dirty="0" smtClean="0">
              <a:effectLst>
                <a:outerShdw blurRad="38100" dist="38100" dir="2700000" algn="tl">
                  <a:srgbClr val="000000">
                    <a:alpha val="43137"/>
                  </a:srgbClr>
                </a:outerShdw>
              </a:effectLst>
              <a:sym typeface="Wingdings"/>
            </a:rPr>
            <a:t>to the interviewee</a:t>
          </a:r>
          <a:endParaRPr lang="nl-NL" sz="1800" b="0" u="none" dirty="0">
            <a:effectLst/>
          </a:endParaRPr>
        </a:p>
      </dgm:t>
    </dgm:pt>
    <dgm:pt modelId="{8BA938A1-0E2D-412A-8010-64456FAE13DC}" type="parTrans" cxnId="{85C3FB1E-4FEC-4E1A-B058-112E278DFD30}">
      <dgm:prSet/>
      <dgm:spPr/>
      <dgm:t>
        <a:bodyPr/>
        <a:lstStyle/>
        <a:p>
          <a:pPr algn="l"/>
          <a:endParaRPr lang="nl-NL" b="0" u="none">
            <a:effectLst>
              <a:outerShdw blurRad="38100" dist="38100" dir="2700000" algn="tl">
                <a:srgbClr val="000000">
                  <a:alpha val="43137"/>
                </a:srgbClr>
              </a:outerShdw>
            </a:effectLst>
          </a:endParaRPr>
        </a:p>
      </dgm:t>
    </dgm:pt>
    <dgm:pt modelId="{02194106-0F40-485B-B3F3-F26A55003E16}" type="sibTrans" cxnId="{85C3FB1E-4FEC-4E1A-B058-112E278DFD30}">
      <dgm:prSet/>
      <dgm:spPr/>
      <dgm:t>
        <a:bodyPr/>
        <a:lstStyle/>
        <a:p>
          <a:pPr algn="l"/>
          <a:endParaRPr lang="nl-NL" b="0" u="none">
            <a:effectLst>
              <a:outerShdw blurRad="38100" dist="38100" dir="2700000" algn="tl">
                <a:srgbClr val="000000">
                  <a:alpha val="43137"/>
                </a:srgbClr>
              </a:outerShdw>
            </a:effectLst>
          </a:endParaRPr>
        </a:p>
      </dgm:t>
    </dgm:pt>
    <dgm:pt modelId="{72ED4258-D79F-4CF9-8970-901551AB0051}" type="pres">
      <dgm:prSet presAssocID="{4A4AE9B5-01EA-4151-BE91-2F9C95B7AC0E}" presName="linear" presStyleCnt="0">
        <dgm:presLayoutVars>
          <dgm:animLvl val="lvl"/>
          <dgm:resizeHandles val="exact"/>
        </dgm:presLayoutVars>
      </dgm:prSet>
      <dgm:spPr/>
      <dgm:t>
        <a:bodyPr/>
        <a:lstStyle/>
        <a:p>
          <a:endParaRPr lang="nl-NL"/>
        </a:p>
      </dgm:t>
    </dgm:pt>
    <dgm:pt modelId="{1A5845C0-7265-4595-926C-CD068ED0A353}" type="pres">
      <dgm:prSet presAssocID="{26E4E888-B06F-4B21-B192-47F735EE9006}" presName="parentText" presStyleLbl="node1" presStyleIdx="0" presStyleCnt="4" custScaleY="101398">
        <dgm:presLayoutVars>
          <dgm:chMax val="0"/>
          <dgm:bulletEnabled val="1"/>
        </dgm:presLayoutVars>
      </dgm:prSet>
      <dgm:spPr/>
      <dgm:t>
        <a:bodyPr/>
        <a:lstStyle/>
        <a:p>
          <a:endParaRPr lang="nl-NL"/>
        </a:p>
      </dgm:t>
    </dgm:pt>
    <dgm:pt modelId="{E801A74F-8395-4A64-B914-CC36421DA2D2}" type="pres">
      <dgm:prSet presAssocID="{0736BD49-9C1E-46F6-8EA5-04B015D00A90}" presName="spacer" presStyleCnt="0"/>
      <dgm:spPr/>
    </dgm:pt>
    <dgm:pt modelId="{1021A818-226A-4296-842C-2A96BA77D99B}" type="pres">
      <dgm:prSet presAssocID="{0C7577FA-E609-496C-9414-4E53BCA33A46}" presName="parentText" presStyleLbl="node1" presStyleIdx="1" presStyleCnt="4" custScaleY="101398">
        <dgm:presLayoutVars>
          <dgm:chMax val="0"/>
          <dgm:bulletEnabled val="1"/>
        </dgm:presLayoutVars>
      </dgm:prSet>
      <dgm:spPr/>
      <dgm:t>
        <a:bodyPr/>
        <a:lstStyle/>
        <a:p>
          <a:endParaRPr lang="nl-NL"/>
        </a:p>
      </dgm:t>
    </dgm:pt>
    <dgm:pt modelId="{F07B86CA-F27D-4A6C-900A-0A79F880A3B2}" type="pres">
      <dgm:prSet presAssocID="{BCCCCD87-F695-4440-99FE-F3BCAAA40EC3}" presName="spacer" presStyleCnt="0"/>
      <dgm:spPr/>
    </dgm:pt>
    <dgm:pt modelId="{E10B6689-D56A-47F5-A58F-3ADB53D9636E}" type="pres">
      <dgm:prSet presAssocID="{3D80DBE3-952C-4EDD-81C5-35275A1CF1E3}" presName="parentText" presStyleLbl="node1" presStyleIdx="2" presStyleCnt="4" custScaleY="101398" custLinFactNeighborY="41569">
        <dgm:presLayoutVars>
          <dgm:chMax val="0"/>
          <dgm:bulletEnabled val="1"/>
        </dgm:presLayoutVars>
      </dgm:prSet>
      <dgm:spPr/>
      <dgm:t>
        <a:bodyPr/>
        <a:lstStyle/>
        <a:p>
          <a:endParaRPr lang="nl-NL"/>
        </a:p>
      </dgm:t>
    </dgm:pt>
    <dgm:pt modelId="{677C4F5B-4ADA-450C-AD55-37CDDFFD5B26}" type="pres">
      <dgm:prSet presAssocID="{575BD469-97D4-49AD-A9EC-48A55A439D3C}" presName="spacer" presStyleCnt="0"/>
      <dgm:spPr/>
    </dgm:pt>
    <dgm:pt modelId="{9CE0E509-D0C1-404F-921B-B373D26B64BB}" type="pres">
      <dgm:prSet presAssocID="{259D6E0D-06FF-4F3A-8D07-096D713F8077}" presName="parentText" presStyleLbl="node1" presStyleIdx="3" presStyleCnt="4" custScaleY="101398" custLinFactY="3150" custLinFactNeighborY="100000">
        <dgm:presLayoutVars>
          <dgm:chMax val="0"/>
          <dgm:bulletEnabled val="1"/>
        </dgm:presLayoutVars>
      </dgm:prSet>
      <dgm:spPr/>
      <dgm:t>
        <a:bodyPr/>
        <a:lstStyle/>
        <a:p>
          <a:endParaRPr lang="nl-NL"/>
        </a:p>
      </dgm:t>
    </dgm:pt>
  </dgm:ptLst>
  <dgm:cxnLst>
    <dgm:cxn modelId="{9F5F8583-1E3E-4805-9DDC-90E29DA215E8}" type="presOf" srcId="{259D6E0D-06FF-4F3A-8D07-096D713F8077}" destId="{9CE0E509-D0C1-404F-921B-B373D26B64BB}" srcOrd="0" destOrd="0" presId="urn:microsoft.com/office/officeart/2005/8/layout/vList2"/>
    <dgm:cxn modelId="{27853922-AD1C-4B11-A55E-1CAC534ABE82}" type="presOf" srcId="{0C7577FA-E609-496C-9414-4E53BCA33A46}" destId="{1021A818-226A-4296-842C-2A96BA77D99B}" srcOrd="0" destOrd="0" presId="urn:microsoft.com/office/officeart/2005/8/layout/vList2"/>
    <dgm:cxn modelId="{827A6F39-F29D-41C5-821D-28F3F30D2558}" type="presOf" srcId="{26E4E888-B06F-4B21-B192-47F735EE9006}" destId="{1A5845C0-7265-4595-926C-CD068ED0A353}" srcOrd="0" destOrd="0" presId="urn:microsoft.com/office/officeart/2005/8/layout/vList2"/>
    <dgm:cxn modelId="{DD367DB9-D9B7-4C05-A128-1B4B1ABA9814}" type="presOf" srcId="{3D80DBE3-952C-4EDD-81C5-35275A1CF1E3}" destId="{E10B6689-D56A-47F5-A58F-3ADB53D9636E}" srcOrd="0" destOrd="0" presId="urn:microsoft.com/office/officeart/2005/8/layout/vList2"/>
    <dgm:cxn modelId="{85C3FB1E-4FEC-4E1A-B058-112E278DFD30}" srcId="{4A4AE9B5-01EA-4151-BE91-2F9C95B7AC0E}" destId="{259D6E0D-06FF-4F3A-8D07-096D713F8077}" srcOrd="3" destOrd="0" parTransId="{8BA938A1-0E2D-412A-8010-64456FAE13DC}" sibTransId="{02194106-0F40-485B-B3F3-F26A55003E16}"/>
    <dgm:cxn modelId="{5DD068B9-A7B8-4380-95A8-178E137BE50B}" type="presOf" srcId="{4A4AE9B5-01EA-4151-BE91-2F9C95B7AC0E}" destId="{72ED4258-D79F-4CF9-8970-901551AB0051}" srcOrd="0" destOrd="0" presId="urn:microsoft.com/office/officeart/2005/8/layout/vList2"/>
    <dgm:cxn modelId="{C091FE21-7DB6-4EA8-B63B-9A76DF3025EF}" srcId="{4A4AE9B5-01EA-4151-BE91-2F9C95B7AC0E}" destId="{0C7577FA-E609-496C-9414-4E53BCA33A46}" srcOrd="1" destOrd="0" parTransId="{BA930950-F184-45E1-878D-88E27EEF7BA9}" sibTransId="{BCCCCD87-F695-4440-99FE-F3BCAAA40EC3}"/>
    <dgm:cxn modelId="{4168C40C-37F0-4277-BB9F-4760D77369AF}" srcId="{4A4AE9B5-01EA-4151-BE91-2F9C95B7AC0E}" destId="{3D80DBE3-952C-4EDD-81C5-35275A1CF1E3}" srcOrd="2" destOrd="0" parTransId="{4A750CEF-9A13-4B42-ABB4-5751585101E1}" sibTransId="{575BD469-97D4-49AD-A9EC-48A55A439D3C}"/>
    <dgm:cxn modelId="{D516ECBD-0A1D-47F5-814D-F94CA9277C70}" srcId="{4A4AE9B5-01EA-4151-BE91-2F9C95B7AC0E}" destId="{26E4E888-B06F-4B21-B192-47F735EE9006}" srcOrd="0" destOrd="0" parTransId="{C375527D-6D61-4F06-A9F0-0FCDB724FBF3}" sibTransId="{0736BD49-9C1E-46F6-8EA5-04B015D00A90}"/>
    <dgm:cxn modelId="{80E302AB-ADA3-4069-8A2B-2FB35B1FBB27}" type="presParOf" srcId="{72ED4258-D79F-4CF9-8970-901551AB0051}" destId="{1A5845C0-7265-4595-926C-CD068ED0A353}" srcOrd="0" destOrd="0" presId="urn:microsoft.com/office/officeart/2005/8/layout/vList2"/>
    <dgm:cxn modelId="{C797F2CE-381A-4346-AE7F-74DD70A23AE7}" type="presParOf" srcId="{72ED4258-D79F-4CF9-8970-901551AB0051}" destId="{E801A74F-8395-4A64-B914-CC36421DA2D2}" srcOrd="1" destOrd="0" presId="urn:microsoft.com/office/officeart/2005/8/layout/vList2"/>
    <dgm:cxn modelId="{9833E379-559E-4FEF-BCF2-83395873A253}" type="presParOf" srcId="{72ED4258-D79F-4CF9-8970-901551AB0051}" destId="{1021A818-226A-4296-842C-2A96BA77D99B}" srcOrd="2" destOrd="0" presId="urn:microsoft.com/office/officeart/2005/8/layout/vList2"/>
    <dgm:cxn modelId="{149F14FE-E6C2-47C4-A0F3-7A88323EFEBC}" type="presParOf" srcId="{72ED4258-D79F-4CF9-8970-901551AB0051}" destId="{F07B86CA-F27D-4A6C-900A-0A79F880A3B2}" srcOrd="3" destOrd="0" presId="urn:microsoft.com/office/officeart/2005/8/layout/vList2"/>
    <dgm:cxn modelId="{9498634C-1765-42B6-9028-A6C3F0B4278D}" type="presParOf" srcId="{72ED4258-D79F-4CF9-8970-901551AB0051}" destId="{E10B6689-D56A-47F5-A58F-3ADB53D9636E}" srcOrd="4" destOrd="0" presId="urn:microsoft.com/office/officeart/2005/8/layout/vList2"/>
    <dgm:cxn modelId="{1182E7CD-12AB-4C20-A556-1AF5493B1D6B}" type="presParOf" srcId="{72ED4258-D79F-4CF9-8970-901551AB0051}" destId="{677C4F5B-4ADA-450C-AD55-37CDDFFD5B26}" srcOrd="5" destOrd="0" presId="urn:microsoft.com/office/officeart/2005/8/layout/vList2"/>
    <dgm:cxn modelId="{8CCBD6B3-58CC-42FD-B6EA-F2DFBFC1D86D}" type="presParOf" srcId="{72ED4258-D79F-4CF9-8970-901551AB0051}" destId="{9CE0E509-D0C1-404F-921B-B373D26B64B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4AE9B5-01EA-4151-BE91-2F9C95B7AC0E}" type="doc">
      <dgm:prSet loTypeId="urn:microsoft.com/office/officeart/2005/8/layout/vList2" loCatId="list" qsTypeId="urn:microsoft.com/office/officeart/2005/8/quickstyle/simple5" qsCatId="simple" csTypeId="urn:microsoft.com/office/officeart/2005/8/colors/colorful4" csCatId="colorful" phldr="1"/>
      <dgm:spPr/>
      <dgm:t>
        <a:bodyPr/>
        <a:lstStyle/>
        <a:p>
          <a:endParaRPr lang="nl-NL"/>
        </a:p>
      </dgm:t>
    </dgm:pt>
    <dgm:pt modelId="{26E4E888-B06F-4B21-B192-47F735EE9006}">
      <dgm:prSet phldrT="[Text]" custT="1"/>
      <dgm:spPr/>
      <dgm:t>
        <a:bodyPr/>
        <a:lstStyle/>
        <a:p>
          <a:pPr algn="just"/>
          <a:r>
            <a:rPr lang="en-IE" sz="2600" b="0" u="none" dirty="0" smtClean="0">
              <a:effectLst/>
              <a:sym typeface="Wingdings"/>
            </a:rPr>
            <a:t></a:t>
          </a:r>
          <a:r>
            <a:rPr lang="en-IE" sz="1800" b="0" u="none" dirty="0" smtClean="0">
              <a:effectLst/>
              <a:sym typeface="Wingdings"/>
            </a:rPr>
            <a:t> </a:t>
          </a:r>
          <a:r>
            <a:rPr lang="en-IE" sz="2000" b="0" u="none" dirty="0" smtClean="0">
              <a:effectLst/>
            </a:rPr>
            <a:t>Establish current &amp; long-term </a:t>
          </a:r>
          <a:r>
            <a:rPr lang="en-IE" sz="2000" b="1" u="none" dirty="0" smtClean="0">
              <a:effectLst/>
            </a:rPr>
            <a:t>contact details</a:t>
          </a:r>
          <a:r>
            <a:rPr lang="en-IE" sz="2000" b="0" u="none" dirty="0" smtClean="0">
              <a:effectLst/>
            </a:rPr>
            <a:t>, agreement to </a:t>
          </a:r>
          <a:r>
            <a:rPr lang="en-IE" sz="2000" b="1" u="none" dirty="0" smtClean="0">
              <a:effectLst/>
            </a:rPr>
            <a:t>contact again</a:t>
          </a:r>
          <a:endParaRPr lang="nl-NL" sz="2000" b="1" u="none" dirty="0">
            <a:effectLst/>
          </a:endParaRPr>
        </a:p>
      </dgm:t>
    </dgm:pt>
    <dgm:pt modelId="{C375527D-6D61-4F06-A9F0-0FCDB724FBF3}" type="parTrans" cxnId="{D516ECBD-0A1D-47F5-814D-F94CA9277C70}">
      <dgm:prSet/>
      <dgm:spPr/>
      <dgm:t>
        <a:bodyPr/>
        <a:lstStyle/>
        <a:p>
          <a:pPr algn="l"/>
          <a:endParaRPr lang="nl-NL" b="0" u="none">
            <a:effectLst>
              <a:outerShdw blurRad="38100" dist="38100" dir="2700000" algn="tl">
                <a:srgbClr val="000000">
                  <a:alpha val="43137"/>
                </a:srgbClr>
              </a:outerShdw>
            </a:effectLst>
          </a:endParaRPr>
        </a:p>
      </dgm:t>
    </dgm:pt>
    <dgm:pt modelId="{0736BD49-9C1E-46F6-8EA5-04B015D00A90}" type="sibTrans" cxnId="{D516ECBD-0A1D-47F5-814D-F94CA9277C70}">
      <dgm:prSet/>
      <dgm:spPr/>
      <dgm:t>
        <a:bodyPr/>
        <a:lstStyle/>
        <a:p>
          <a:pPr algn="l"/>
          <a:endParaRPr lang="nl-NL" b="0" u="none">
            <a:effectLst>
              <a:outerShdw blurRad="38100" dist="38100" dir="2700000" algn="tl">
                <a:srgbClr val="000000">
                  <a:alpha val="43137"/>
                </a:srgbClr>
              </a:outerShdw>
            </a:effectLst>
          </a:endParaRPr>
        </a:p>
      </dgm:t>
    </dgm:pt>
    <dgm:pt modelId="{0C7577FA-E609-496C-9414-4E53BCA33A46}">
      <dgm:prSet phldrT="[Text]" custT="1"/>
      <dgm:spPr/>
      <dgm:t>
        <a:bodyPr/>
        <a:lstStyle/>
        <a:p>
          <a:pPr algn="l"/>
          <a:r>
            <a:rPr lang="en-IE" sz="2600" b="0" u="none" dirty="0" smtClean="0">
              <a:effectLst/>
              <a:sym typeface="Wingdings"/>
            </a:rPr>
            <a:t></a:t>
          </a:r>
          <a:r>
            <a:rPr lang="en-IE" sz="1800" b="0" u="none" dirty="0" smtClean="0">
              <a:effectLst/>
              <a:sym typeface="Wingdings"/>
            </a:rPr>
            <a:t> </a:t>
          </a:r>
          <a:r>
            <a:rPr lang="en-IE" sz="2000" b="0" u="none" dirty="0" smtClean="0">
              <a:effectLst/>
              <a:sym typeface="Wingdings"/>
            </a:rPr>
            <a:t>Include </a:t>
          </a:r>
          <a:r>
            <a:rPr lang="en-IE" sz="2000" b="1" u="none" dirty="0" smtClean="0">
              <a:effectLst/>
              <a:sym typeface="Wingdings"/>
            </a:rPr>
            <a:t>alternative means</a:t>
          </a:r>
          <a:r>
            <a:rPr lang="en-IE" sz="2000" b="0" u="none" dirty="0" smtClean="0">
              <a:effectLst/>
              <a:sym typeface="Wingdings"/>
            </a:rPr>
            <a:t> </a:t>
          </a:r>
          <a:r>
            <a:rPr lang="en-IE" sz="2000" b="1" u="none" dirty="0" smtClean="0">
              <a:effectLst/>
              <a:sym typeface="Wingdings"/>
            </a:rPr>
            <a:t>of contact</a:t>
          </a:r>
          <a:r>
            <a:rPr lang="en-IE" sz="2000" b="0" u="none" dirty="0" smtClean="0">
              <a:effectLst/>
              <a:sym typeface="Wingdings"/>
            </a:rPr>
            <a:t> – friends, family, organisations</a:t>
          </a:r>
          <a:endParaRPr lang="nl-NL" sz="1800" b="0" u="none" dirty="0">
            <a:effectLst/>
          </a:endParaRPr>
        </a:p>
      </dgm:t>
    </dgm:pt>
    <dgm:pt modelId="{BA930950-F184-45E1-878D-88E27EEF7BA9}" type="parTrans" cxnId="{C091FE21-7DB6-4EA8-B63B-9A76DF3025EF}">
      <dgm:prSet/>
      <dgm:spPr/>
      <dgm:t>
        <a:bodyPr/>
        <a:lstStyle/>
        <a:p>
          <a:pPr algn="l"/>
          <a:endParaRPr lang="nl-NL" b="0" u="none">
            <a:effectLst>
              <a:outerShdw blurRad="38100" dist="38100" dir="2700000" algn="tl">
                <a:srgbClr val="000000">
                  <a:alpha val="43137"/>
                </a:srgbClr>
              </a:outerShdw>
            </a:effectLst>
          </a:endParaRPr>
        </a:p>
      </dgm:t>
    </dgm:pt>
    <dgm:pt modelId="{BCCCCD87-F695-4440-99FE-F3BCAAA40EC3}" type="sibTrans" cxnId="{C091FE21-7DB6-4EA8-B63B-9A76DF3025EF}">
      <dgm:prSet/>
      <dgm:spPr/>
      <dgm:t>
        <a:bodyPr/>
        <a:lstStyle/>
        <a:p>
          <a:pPr algn="l"/>
          <a:endParaRPr lang="nl-NL" b="0" u="none">
            <a:effectLst>
              <a:outerShdw blurRad="38100" dist="38100" dir="2700000" algn="tl">
                <a:srgbClr val="000000">
                  <a:alpha val="43137"/>
                </a:srgbClr>
              </a:outerShdw>
            </a:effectLst>
          </a:endParaRPr>
        </a:p>
      </dgm:t>
    </dgm:pt>
    <dgm:pt modelId="{C57C6289-7505-489A-89B3-91ABA3316E58}">
      <dgm:prSet custT="1"/>
      <dgm:spPr/>
      <dgm:t>
        <a:bodyPr/>
        <a:lstStyle/>
        <a:p>
          <a:pPr algn="just"/>
          <a:r>
            <a:rPr lang="en-IE" sz="2600" b="0" u="none" dirty="0" smtClean="0">
              <a:effectLst/>
              <a:sym typeface="Wingdings"/>
            </a:rPr>
            <a:t></a:t>
          </a:r>
          <a:r>
            <a:rPr lang="en-IE" sz="1800" b="0" u="none" dirty="0" smtClean="0">
              <a:effectLst/>
              <a:sym typeface="Wingdings"/>
            </a:rPr>
            <a:t> </a:t>
          </a:r>
          <a:r>
            <a:rPr lang="en-IE" sz="2000" b="0" u="none" dirty="0" smtClean="0">
              <a:effectLst/>
              <a:sym typeface="Wingdings"/>
            </a:rPr>
            <a:t>Agree a means for the interviewee to </a:t>
          </a:r>
          <a:r>
            <a:rPr lang="en-IE" sz="2000" b="1" u="none" dirty="0" smtClean="0">
              <a:effectLst/>
              <a:sym typeface="Wingdings"/>
            </a:rPr>
            <a:t>contact you in future </a:t>
          </a:r>
          <a:r>
            <a:rPr lang="en-IE" sz="2000" b="0" u="none" dirty="0" smtClean="0">
              <a:effectLst/>
              <a:sym typeface="Wingdings"/>
            </a:rPr>
            <a:t>if necessary </a:t>
          </a:r>
          <a:endParaRPr lang="nl-NL" sz="2000" b="0" u="none" dirty="0">
            <a:effectLst/>
          </a:endParaRPr>
        </a:p>
      </dgm:t>
    </dgm:pt>
    <dgm:pt modelId="{4FD4CB7A-D725-4EF3-BE7D-93E58867FB18}" type="parTrans" cxnId="{28C3CEAB-D0E1-4C8B-BBA5-28A847809041}">
      <dgm:prSet/>
      <dgm:spPr/>
      <dgm:t>
        <a:bodyPr/>
        <a:lstStyle/>
        <a:p>
          <a:pPr algn="l"/>
          <a:endParaRPr lang="nl-NL" b="0" u="none">
            <a:effectLst>
              <a:outerShdw blurRad="38100" dist="38100" dir="2700000" algn="tl">
                <a:srgbClr val="000000">
                  <a:alpha val="43137"/>
                </a:srgbClr>
              </a:outerShdw>
            </a:effectLst>
          </a:endParaRPr>
        </a:p>
      </dgm:t>
    </dgm:pt>
    <dgm:pt modelId="{A8FB30FA-821E-4F9D-95F9-1FCFC0D8AC6A}" type="sibTrans" cxnId="{28C3CEAB-D0E1-4C8B-BBA5-28A847809041}">
      <dgm:prSet/>
      <dgm:spPr/>
      <dgm:t>
        <a:bodyPr/>
        <a:lstStyle/>
        <a:p>
          <a:pPr algn="l"/>
          <a:endParaRPr lang="nl-NL" b="0" u="none">
            <a:effectLst>
              <a:outerShdw blurRad="38100" dist="38100" dir="2700000" algn="tl">
                <a:srgbClr val="000000">
                  <a:alpha val="43137"/>
                </a:srgbClr>
              </a:outerShdw>
            </a:effectLst>
          </a:endParaRPr>
        </a:p>
      </dgm:t>
    </dgm:pt>
    <dgm:pt modelId="{3D80DBE3-952C-4EDD-81C5-35275A1CF1E3}">
      <dgm:prSet custT="1"/>
      <dgm:spPr/>
      <dgm:t>
        <a:bodyPr/>
        <a:lstStyle/>
        <a:p>
          <a:pPr algn="just"/>
          <a:r>
            <a:rPr lang="en-IE" sz="2600" b="0" u="none" dirty="0" smtClean="0">
              <a:effectLst/>
              <a:sym typeface="Wingdings"/>
            </a:rPr>
            <a:t></a:t>
          </a:r>
          <a:r>
            <a:rPr lang="en-IE" sz="1800" b="0" u="none" dirty="0" smtClean="0">
              <a:effectLst/>
              <a:sym typeface="Wingdings"/>
            </a:rPr>
            <a:t> </a:t>
          </a:r>
          <a:r>
            <a:rPr lang="en-IE" sz="2000" b="0" u="none" dirty="0" smtClean="0">
              <a:effectLst/>
              <a:sym typeface="Wingdings"/>
            </a:rPr>
            <a:t>Confirm </a:t>
          </a:r>
          <a:r>
            <a:rPr lang="en-IE" sz="2000" b="1" u="none" dirty="0" smtClean="0">
              <a:effectLst/>
              <a:sym typeface="Wingdings"/>
            </a:rPr>
            <a:t>informed consent </a:t>
          </a:r>
          <a:r>
            <a:rPr lang="en-IE" sz="2000" b="0" u="none" dirty="0" smtClean="0">
              <a:effectLst/>
              <a:sym typeface="Wingdings"/>
            </a:rPr>
            <a:t>for </a:t>
          </a:r>
          <a:r>
            <a:rPr lang="en-IE" sz="2000" b="1" u="none" dirty="0" smtClean="0">
              <a:effectLst/>
              <a:sym typeface="Wingdings"/>
            </a:rPr>
            <a:t>use or disclosure of information</a:t>
          </a:r>
          <a:endParaRPr lang="nl-NL" sz="2000" b="0" u="none" dirty="0">
            <a:effectLst/>
          </a:endParaRPr>
        </a:p>
      </dgm:t>
    </dgm:pt>
    <dgm:pt modelId="{4A750CEF-9A13-4B42-ABB4-5751585101E1}" type="parTrans" cxnId="{4168C40C-37F0-4277-BB9F-4760D77369AF}">
      <dgm:prSet/>
      <dgm:spPr/>
      <dgm:t>
        <a:bodyPr/>
        <a:lstStyle/>
        <a:p>
          <a:pPr algn="l"/>
          <a:endParaRPr lang="nl-NL" b="0" u="none">
            <a:effectLst>
              <a:outerShdw blurRad="38100" dist="38100" dir="2700000" algn="tl">
                <a:srgbClr val="000000">
                  <a:alpha val="43137"/>
                </a:srgbClr>
              </a:outerShdw>
            </a:effectLst>
          </a:endParaRPr>
        </a:p>
      </dgm:t>
    </dgm:pt>
    <dgm:pt modelId="{575BD469-97D4-49AD-A9EC-48A55A439D3C}" type="sibTrans" cxnId="{4168C40C-37F0-4277-BB9F-4760D77369AF}">
      <dgm:prSet/>
      <dgm:spPr/>
      <dgm:t>
        <a:bodyPr/>
        <a:lstStyle/>
        <a:p>
          <a:pPr algn="l"/>
          <a:endParaRPr lang="nl-NL" b="0" u="none">
            <a:effectLst>
              <a:outerShdw blurRad="38100" dist="38100" dir="2700000" algn="tl">
                <a:srgbClr val="000000">
                  <a:alpha val="43137"/>
                </a:srgbClr>
              </a:outerShdw>
            </a:effectLst>
          </a:endParaRPr>
        </a:p>
      </dgm:t>
    </dgm:pt>
    <dgm:pt modelId="{259D6E0D-06FF-4F3A-8D07-096D713F8077}">
      <dgm:prSet custT="1"/>
      <dgm:spPr/>
      <dgm:t>
        <a:bodyPr/>
        <a:lstStyle/>
        <a:p>
          <a:pPr algn="just"/>
          <a:r>
            <a:rPr lang="en-IE" sz="2600" b="0" u="none" dirty="0" smtClean="0">
              <a:effectLst/>
              <a:sym typeface="Wingdings"/>
            </a:rPr>
            <a:t></a:t>
          </a:r>
          <a:r>
            <a:rPr lang="en-IE" sz="1800" b="0" u="none" dirty="0" smtClean="0">
              <a:effectLst/>
              <a:sym typeface="Wingdings"/>
            </a:rPr>
            <a:t> </a:t>
          </a:r>
          <a:r>
            <a:rPr lang="en-IE" sz="2000" b="1" u="none" dirty="0" smtClean="0">
              <a:effectLst/>
              <a:sym typeface="Wingdings"/>
            </a:rPr>
            <a:t>Read back</a:t>
          </a:r>
          <a:r>
            <a:rPr lang="en-IE" sz="2000" b="0" u="none" dirty="0" smtClean="0">
              <a:effectLst/>
              <a:sym typeface="Wingdings"/>
            </a:rPr>
            <a:t> interview statement to interviewee – </a:t>
          </a:r>
          <a:r>
            <a:rPr lang="en-IE" sz="2000" b="1" u="none" dirty="0" smtClean="0">
              <a:effectLst/>
              <a:sym typeface="Wingdings"/>
            </a:rPr>
            <a:t>signature/attestation</a:t>
          </a:r>
          <a:endParaRPr lang="nl-NL" sz="1800" b="1" u="none" dirty="0">
            <a:effectLst/>
          </a:endParaRPr>
        </a:p>
      </dgm:t>
    </dgm:pt>
    <dgm:pt modelId="{8BA938A1-0E2D-412A-8010-64456FAE13DC}" type="parTrans" cxnId="{85C3FB1E-4FEC-4E1A-B058-112E278DFD30}">
      <dgm:prSet/>
      <dgm:spPr/>
      <dgm:t>
        <a:bodyPr/>
        <a:lstStyle/>
        <a:p>
          <a:pPr algn="l"/>
          <a:endParaRPr lang="nl-NL" b="0" u="none">
            <a:effectLst>
              <a:outerShdw blurRad="38100" dist="38100" dir="2700000" algn="tl">
                <a:srgbClr val="000000">
                  <a:alpha val="43137"/>
                </a:srgbClr>
              </a:outerShdw>
            </a:effectLst>
          </a:endParaRPr>
        </a:p>
      </dgm:t>
    </dgm:pt>
    <dgm:pt modelId="{02194106-0F40-485B-B3F3-F26A55003E16}" type="sibTrans" cxnId="{85C3FB1E-4FEC-4E1A-B058-112E278DFD30}">
      <dgm:prSet/>
      <dgm:spPr/>
      <dgm:t>
        <a:bodyPr/>
        <a:lstStyle/>
        <a:p>
          <a:pPr algn="l"/>
          <a:endParaRPr lang="nl-NL" b="0" u="none">
            <a:effectLst>
              <a:outerShdw blurRad="38100" dist="38100" dir="2700000" algn="tl">
                <a:srgbClr val="000000">
                  <a:alpha val="43137"/>
                </a:srgbClr>
              </a:outerShdw>
            </a:effectLst>
          </a:endParaRPr>
        </a:p>
      </dgm:t>
    </dgm:pt>
    <dgm:pt modelId="{6D06E050-F79E-4E3A-92D2-2D10B4982407}">
      <dgm:prSet custT="1"/>
      <dgm:spPr/>
      <dgm:t>
        <a:bodyPr/>
        <a:lstStyle/>
        <a:p>
          <a:pPr algn="just"/>
          <a:r>
            <a:rPr lang="en-IE" sz="2600" b="0" u="none" dirty="0" smtClean="0">
              <a:effectLst/>
              <a:sym typeface="Wingdings"/>
            </a:rPr>
            <a:t></a:t>
          </a:r>
          <a:r>
            <a:rPr lang="en-IE" sz="1800" b="0" u="none" dirty="0" smtClean="0">
              <a:effectLst/>
              <a:sym typeface="Wingdings"/>
            </a:rPr>
            <a:t> </a:t>
          </a:r>
          <a:r>
            <a:rPr lang="en-IE" sz="2000" b="0" u="none" dirty="0" smtClean="0">
              <a:effectLst/>
              <a:sym typeface="Wingdings"/>
            </a:rPr>
            <a:t>Explain available </a:t>
          </a:r>
          <a:r>
            <a:rPr lang="en-IE" sz="2000" b="1" u="none" dirty="0" smtClean="0">
              <a:effectLst/>
              <a:sym typeface="Wingdings"/>
            </a:rPr>
            <a:t>referral options</a:t>
          </a:r>
          <a:r>
            <a:rPr lang="en-IE" sz="2000" b="0" u="none" dirty="0" smtClean="0">
              <a:effectLst/>
              <a:sym typeface="Wingdings"/>
            </a:rPr>
            <a:t>, discuss </a:t>
          </a:r>
          <a:r>
            <a:rPr lang="en-IE" sz="2000" b="1" u="none" dirty="0" smtClean="0">
              <a:effectLst/>
              <a:sym typeface="Wingdings"/>
            </a:rPr>
            <a:t>interviewee’s needs</a:t>
          </a:r>
          <a:endParaRPr lang="nl-NL" sz="2000" b="1" u="none" dirty="0">
            <a:effectLst/>
          </a:endParaRPr>
        </a:p>
      </dgm:t>
    </dgm:pt>
    <dgm:pt modelId="{28501863-3863-443D-98EC-CF5B98DDB388}" type="parTrans" cxnId="{910C91C0-C04E-42C7-9AA3-03758ACD90ED}">
      <dgm:prSet/>
      <dgm:spPr/>
      <dgm:t>
        <a:bodyPr/>
        <a:lstStyle/>
        <a:p>
          <a:pPr algn="l"/>
          <a:endParaRPr lang="nl-NL">
            <a:effectLst>
              <a:outerShdw blurRad="38100" dist="38100" dir="2700000" algn="tl">
                <a:srgbClr val="000000">
                  <a:alpha val="43137"/>
                </a:srgbClr>
              </a:outerShdw>
            </a:effectLst>
          </a:endParaRPr>
        </a:p>
      </dgm:t>
    </dgm:pt>
    <dgm:pt modelId="{3D9EBD33-EC4C-4AE9-A49C-99C3FDB2DB7B}" type="sibTrans" cxnId="{910C91C0-C04E-42C7-9AA3-03758ACD90ED}">
      <dgm:prSet/>
      <dgm:spPr/>
      <dgm:t>
        <a:bodyPr/>
        <a:lstStyle/>
        <a:p>
          <a:pPr algn="l"/>
          <a:endParaRPr lang="nl-NL">
            <a:effectLst>
              <a:outerShdw blurRad="38100" dist="38100" dir="2700000" algn="tl">
                <a:srgbClr val="000000">
                  <a:alpha val="43137"/>
                </a:srgbClr>
              </a:outerShdw>
            </a:effectLst>
          </a:endParaRPr>
        </a:p>
      </dgm:t>
    </dgm:pt>
    <dgm:pt modelId="{72ED4258-D79F-4CF9-8970-901551AB0051}" type="pres">
      <dgm:prSet presAssocID="{4A4AE9B5-01EA-4151-BE91-2F9C95B7AC0E}" presName="linear" presStyleCnt="0">
        <dgm:presLayoutVars>
          <dgm:animLvl val="lvl"/>
          <dgm:resizeHandles val="exact"/>
        </dgm:presLayoutVars>
      </dgm:prSet>
      <dgm:spPr/>
      <dgm:t>
        <a:bodyPr/>
        <a:lstStyle/>
        <a:p>
          <a:endParaRPr lang="nl-NL"/>
        </a:p>
      </dgm:t>
    </dgm:pt>
    <dgm:pt modelId="{1A5845C0-7265-4595-926C-CD068ED0A353}" type="pres">
      <dgm:prSet presAssocID="{26E4E888-B06F-4B21-B192-47F735EE9006}" presName="parentText" presStyleLbl="node1" presStyleIdx="0" presStyleCnt="6" custScaleY="140017">
        <dgm:presLayoutVars>
          <dgm:chMax val="0"/>
          <dgm:bulletEnabled val="1"/>
        </dgm:presLayoutVars>
      </dgm:prSet>
      <dgm:spPr/>
      <dgm:t>
        <a:bodyPr/>
        <a:lstStyle/>
        <a:p>
          <a:endParaRPr lang="nl-NL"/>
        </a:p>
      </dgm:t>
    </dgm:pt>
    <dgm:pt modelId="{E801A74F-8395-4A64-B914-CC36421DA2D2}" type="pres">
      <dgm:prSet presAssocID="{0736BD49-9C1E-46F6-8EA5-04B015D00A90}" presName="spacer" presStyleCnt="0"/>
      <dgm:spPr/>
    </dgm:pt>
    <dgm:pt modelId="{1021A818-226A-4296-842C-2A96BA77D99B}" type="pres">
      <dgm:prSet presAssocID="{0C7577FA-E609-496C-9414-4E53BCA33A46}" presName="parentText" presStyleLbl="node1" presStyleIdx="1" presStyleCnt="6">
        <dgm:presLayoutVars>
          <dgm:chMax val="0"/>
          <dgm:bulletEnabled val="1"/>
        </dgm:presLayoutVars>
      </dgm:prSet>
      <dgm:spPr/>
      <dgm:t>
        <a:bodyPr/>
        <a:lstStyle/>
        <a:p>
          <a:endParaRPr lang="nl-NL"/>
        </a:p>
      </dgm:t>
    </dgm:pt>
    <dgm:pt modelId="{F07B86CA-F27D-4A6C-900A-0A79F880A3B2}" type="pres">
      <dgm:prSet presAssocID="{BCCCCD87-F695-4440-99FE-F3BCAAA40EC3}" presName="spacer" presStyleCnt="0"/>
      <dgm:spPr/>
    </dgm:pt>
    <dgm:pt modelId="{E10B6689-D56A-47F5-A58F-3ADB53D9636E}" type="pres">
      <dgm:prSet presAssocID="{3D80DBE3-952C-4EDD-81C5-35275A1CF1E3}" presName="parentText" presStyleLbl="node1" presStyleIdx="2" presStyleCnt="6">
        <dgm:presLayoutVars>
          <dgm:chMax val="0"/>
          <dgm:bulletEnabled val="1"/>
        </dgm:presLayoutVars>
      </dgm:prSet>
      <dgm:spPr/>
      <dgm:t>
        <a:bodyPr/>
        <a:lstStyle/>
        <a:p>
          <a:endParaRPr lang="nl-NL"/>
        </a:p>
      </dgm:t>
    </dgm:pt>
    <dgm:pt modelId="{677C4F5B-4ADA-450C-AD55-37CDDFFD5B26}" type="pres">
      <dgm:prSet presAssocID="{575BD469-97D4-49AD-A9EC-48A55A439D3C}" presName="spacer" presStyleCnt="0"/>
      <dgm:spPr/>
    </dgm:pt>
    <dgm:pt modelId="{9CE0E509-D0C1-404F-921B-B373D26B64BB}" type="pres">
      <dgm:prSet presAssocID="{259D6E0D-06FF-4F3A-8D07-096D713F8077}" presName="parentText" presStyleLbl="node1" presStyleIdx="3" presStyleCnt="6" custLinFactNeighborX="-833">
        <dgm:presLayoutVars>
          <dgm:chMax val="0"/>
          <dgm:bulletEnabled val="1"/>
        </dgm:presLayoutVars>
      </dgm:prSet>
      <dgm:spPr/>
      <dgm:t>
        <a:bodyPr/>
        <a:lstStyle/>
        <a:p>
          <a:endParaRPr lang="nl-NL"/>
        </a:p>
      </dgm:t>
    </dgm:pt>
    <dgm:pt modelId="{6F73B0B7-D822-4B4B-836A-78C7409572C6}" type="pres">
      <dgm:prSet presAssocID="{02194106-0F40-485B-B3F3-F26A55003E16}" presName="spacer" presStyleCnt="0"/>
      <dgm:spPr/>
    </dgm:pt>
    <dgm:pt modelId="{B4D21A55-2D93-4799-8EA6-6153201130D3}" type="pres">
      <dgm:prSet presAssocID="{6D06E050-F79E-4E3A-92D2-2D10B4982407}" presName="parentText" presStyleLbl="node1" presStyleIdx="4" presStyleCnt="6" custLinFactNeighborX="-833">
        <dgm:presLayoutVars>
          <dgm:chMax val="0"/>
          <dgm:bulletEnabled val="1"/>
        </dgm:presLayoutVars>
      </dgm:prSet>
      <dgm:spPr/>
      <dgm:t>
        <a:bodyPr/>
        <a:lstStyle/>
        <a:p>
          <a:endParaRPr lang="nl-NL"/>
        </a:p>
      </dgm:t>
    </dgm:pt>
    <dgm:pt modelId="{567C44D1-86C3-4C13-A06E-F9CCF1269DF9}" type="pres">
      <dgm:prSet presAssocID="{3D9EBD33-EC4C-4AE9-A49C-99C3FDB2DB7B}" presName="spacer" presStyleCnt="0"/>
      <dgm:spPr/>
    </dgm:pt>
    <dgm:pt modelId="{52AE292F-4D31-448B-B4C0-1F706F985B91}" type="pres">
      <dgm:prSet presAssocID="{C57C6289-7505-489A-89B3-91ABA3316E58}" presName="parentText" presStyleLbl="node1" presStyleIdx="5" presStyleCnt="6">
        <dgm:presLayoutVars>
          <dgm:chMax val="0"/>
          <dgm:bulletEnabled val="1"/>
        </dgm:presLayoutVars>
      </dgm:prSet>
      <dgm:spPr/>
      <dgm:t>
        <a:bodyPr/>
        <a:lstStyle/>
        <a:p>
          <a:endParaRPr lang="nl-NL"/>
        </a:p>
      </dgm:t>
    </dgm:pt>
  </dgm:ptLst>
  <dgm:cxnLst>
    <dgm:cxn modelId="{969656AA-89DF-4291-9376-DDE1F4BF5DF2}" type="presOf" srcId="{26E4E888-B06F-4B21-B192-47F735EE9006}" destId="{1A5845C0-7265-4595-926C-CD068ED0A353}" srcOrd="0" destOrd="0" presId="urn:microsoft.com/office/officeart/2005/8/layout/vList2"/>
    <dgm:cxn modelId="{28C3CEAB-D0E1-4C8B-BBA5-28A847809041}" srcId="{4A4AE9B5-01EA-4151-BE91-2F9C95B7AC0E}" destId="{C57C6289-7505-489A-89B3-91ABA3316E58}" srcOrd="5" destOrd="0" parTransId="{4FD4CB7A-D725-4EF3-BE7D-93E58867FB18}" sibTransId="{A8FB30FA-821E-4F9D-95F9-1FCFC0D8AC6A}"/>
    <dgm:cxn modelId="{1144B999-66E0-4266-802E-A248A255D53B}" type="presOf" srcId="{259D6E0D-06FF-4F3A-8D07-096D713F8077}" destId="{9CE0E509-D0C1-404F-921B-B373D26B64BB}" srcOrd="0" destOrd="0" presId="urn:microsoft.com/office/officeart/2005/8/layout/vList2"/>
    <dgm:cxn modelId="{85C3FB1E-4FEC-4E1A-B058-112E278DFD30}" srcId="{4A4AE9B5-01EA-4151-BE91-2F9C95B7AC0E}" destId="{259D6E0D-06FF-4F3A-8D07-096D713F8077}" srcOrd="3" destOrd="0" parTransId="{8BA938A1-0E2D-412A-8010-64456FAE13DC}" sibTransId="{02194106-0F40-485B-B3F3-F26A55003E16}"/>
    <dgm:cxn modelId="{DE0A111E-14EB-4D98-A894-5699C1A99EF7}" type="presOf" srcId="{0C7577FA-E609-496C-9414-4E53BCA33A46}" destId="{1021A818-226A-4296-842C-2A96BA77D99B}" srcOrd="0" destOrd="0" presId="urn:microsoft.com/office/officeart/2005/8/layout/vList2"/>
    <dgm:cxn modelId="{099B4B39-2FD8-458F-AE97-2D9C3E5E06F7}" type="presOf" srcId="{6D06E050-F79E-4E3A-92D2-2D10B4982407}" destId="{B4D21A55-2D93-4799-8EA6-6153201130D3}" srcOrd="0" destOrd="0" presId="urn:microsoft.com/office/officeart/2005/8/layout/vList2"/>
    <dgm:cxn modelId="{7E9BC6FD-1236-4CD4-824E-AC09206F50F4}" type="presOf" srcId="{4A4AE9B5-01EA-4151-BE91-2F9C95B7AC0E}" destId="{72ED4258-D79F-4CF9-8970-901551AB0051}" srcOrd="0" destOrd="0" presId="urn:microsoft.com/office/officeart/2005/8/layout/vList2"/>
    <dgm:cxn modelId="{C091FE21-7DB6-4EA8-B63B-9A76DF3025EF}" srcId="{4A4AE9B5-01EA-4151-BE91-2F9C95B7AC0E}" destId="{0C7577FA-E609-496C-9414-4E53BCA33A46}" srcOrd="1" destOrd="0" parTransId="{BA930950-F184-45E1-878D-88E27EEF7BA9}" sibTransId="{BCCCCD87-F695-4440-99FE-F3BCAAA40EC3}"/>
    <dgm:cxn modelId="{4168C40C-37F0-4277-BB9F-4760D77369AF}" srcId="{4A4AE9B5-01EA-4151-BE91-2F9C95B7AC0E}" destId="{3D80DBE3-952C-4EDD-81C5-35275A1CF1E3}" srcOrd="2" destOrd="0" parTransId="{4A750CEF-9A13-4B42-ABB4-5751585101E1}" sibTransId="{575BD469-97D4-49AD-A9EC-48A55A439D3C}"/>
    <dgm:cxn modelId="{D516ECBD-0A1D-47F5-814D-F94CA9277C70}" srcId="{4A4AE9B5-01EA-4151-BE91-2F9C95B7AC0E}" destId="{26E4E888-B06F-4B21-B192-47F735EE9006}" srcOrd="0" destOrd="0" parTransId="{C375527D-6D61-4F06-A9F0-0FCDB724FBF3}" sibTransId="{0736BD49-9C1E-46F6-8EA5-04B015D00A90}"/>
    <dgm:cxn modelId="{910C91C0-C04E-42C7-9AA3-03758ACD90ED}" srcId="{4A4AE9B5-01EA-4151-BE91-2F9C95B7AC0E}" destId="{6D06E050-F79E-4E3A-92D2-2D10B4982407}" srcOrd="4" destOrd="0" parTransId="{28501863-3863-443D-98EC-CF5B98DDB388}" sibTransId="{3D9EBD33-EC4C-4AE9-A49C-99C3FDB2DB7B}"/>
    <dgm:cxn modelId="{081CBB14-F296-4CCE-9E37-8B2CC696B118}" type="presOf" srcId="{C57C6289-7505-489A-89B3-91ABA3316E58}" destId="{52AE292F-4D31-448B-B4C0-1F706F985B91}" srcOrd="0" destOrd="0" presId="urn:microsoft.com/office/officeart/2005/8/layout/vList2"/>
    <dgm:cxn modelId="{53E4EF36-9EA2-439D-85F1-5F7E8F37A90A}" type="presOf" srcId="{3D80DBE3-952C-4EDD-81C5-35275A1CF1E3}" destId="{E10B6689-D56A-47F5-A58F-3ADB53D9636E}" srcOrd="0" destOrd="0" presId="urn:microsoft.com/office/officeart/2005/8/layout/vList2"/>
    <dgm:cxn modelId="{EA63A80A-8B4C-49CA-B724-DBA199E8D86F}" type="presParOf" srcId="{72ED4258-D79F-4CF9-8970-901551AB0051}" destId="{1A5845C0-7265-4595-926C-CD068ED0A353}" srcOrd="0" destOrd="0" presId="urn:microsoft.com/office/officeart/2005/8/layout/vList2"/>
    <dgm:cxn modelId="{A14C75C0-195B-483F-80E6-1AC5AFE57EE7}" type="presParOf" srcId="{72ED4258-D79F-4CF9-8970-901551AB0051}" destId="{E801A74F-8395-4A64-B914-CC36421DA2D2}" srcOrd="1" destOrd="0" presId="urn:microsoft.com/office/officeart/2005/8/layout/vList2"/>
    <dgm:cxn modelId="{9353B91F-4BB3-4A12-B148-A660043FCBF3}" type="presParOf" srcId="{72ED4258-D79F-4CF9-8970-901551AB0051}" destId="{1021A818-226A-4296-842C-2A96BA77D99B}" srcOrd="2" destOrd="0" presId="urn:microsoft.com/office/officeart/2005/8/layout/vList2"/>
    <dgm:cxn modelId="{D4ED253B-714E-49CC-816B-E3F34A306A10}" type="presParOf" srcId="{72ED4258-D79F-4CF9-8970-901551AB0051}" destId="{F07B86CA-F27D-4A6C-900A-0A79F880A3B2}" srcOrd="3" destOrd="0" presId="urn:microsoft.com/office/officeart/2005/8/layout/vList2"/>
    <dgm:cxn modelId="{532819DA-D0F5-4F5F-A938-AFCC65B19AFE}" type="presParOf" srcId="{72ED4258-D79F-4CF9-8970-901551AB0051}" destId="{E10B6689-D56A-47F5-A58F-3ADB53D9636E}" srcOrd="4" destOrd="0" presId="urn:microsoft.com/office/officeart/2005/8/layout/vList2"/>
    <dgm:cxn modelId="{396F3F8B-462D-41C2-9E79-E9E98070F797}" type="presParOf" srcId="{72ED4258-D79F-4CF9-8970-901551AB0051}" destId="{677C4F5B-4ADA-450C-AD55-37CDDFFD5B26}" srcOrd="5" destOrd="0" presId="urn:microsoft.com/office/officeart/2005/8/layout/vList2"/>
    <dgm:cxn modelId="{6BEC1C22-A6C0-4818-A923-251A3BE8DFEA}" type="presParOf" srcId="{72ED4258-D79F-4CF9-8970-901551AB0051}" destId="{9CE0E509-D0C1-404F-921B-B373D26B64BB}" srcOrd="6" destOrd="0" presId="urn:microsoft.com/office/officeart/2005/8/layout/vList2"/>
    <dgm:cxn modelId="{4D86A74A-0D7D-43A4-A18E-37E39F04C62C}" type="presParOf" srcId="{72ED4258-D79F-4CF9-8970-901551AB0051}" destId="{6F73B0B7-D822-4B4B-836A-78C7409572C6}" srcOrd="7" destOrd="0" presId="urn:microsoft.com/office/officeart/2005/8/layout/vList2"/>
    <dgm:cxn modelId="{E1F74077-0A83-4CAF-B4E0-86F689981D12}" type="presParOf" srcId="{72ED4258-D79F-4CF9-8970-901551AB0051}" destId="{B4D21A55-2D93-4799-8EA6-6153201130D3}" srcOrd="8" destOrd="0" presId="urn:microsoft.com/office/officeart/2005/8/layout/vList2"/>
    <dgm:cxn modelId="{99191021-9CD6-4031-A7EC-21878BE83063}" type="presParOf" srcId="{72ED4258-D79F-4CF9-8970-901551AB0051}" destId="{567C44D1-86C3-4C13-A06E-F9CCF1269DF9}" srcOrd="9" destOrd="0" presId="urn:microsoft.com/office/officeart/2005/8/layout/vList2"/>
    <dgm:cxn modelId="{03DA28EE-6929-4403-B746-FF1801BD4F88}" type="presParOf" srcId="{72ED4258-D79F-4CF9-8970-901551AB0051}" destId="{52AE292F-4D31-448B-B4C0-1F706F985B91}"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4AE9B5-01EA-4151-BE91-2F9C95B7AC0E}" type="doc">
      <dgm:prSet loTypeId="urn:microsoft.com/office/officeart/2005/8/layout/vList2" loCatId="list" qsTypeId="urn:microsoft.com/office/officeart/2005/8/quickstyle/simple5" qsCatId="simple" csTypeId="urn:microsoft.com/office/officeart/2005/8/colors/accent4_4" csCatId="accent4" phldr="1"/>
      <dgm:spPr/>
      <dgm:t>
        <a:bodyPr/>
        <a:lstStyle/>
        <a:p>
          <a:endParaRPr lang="nl-NL"/>
        </a:p>
      </dgm:t>
    </dgm:pt>
    <dgm:pt modelId="{26E4E888-B06F-4B21-B192-47F735EE9006}">
      <dgm:prSet phldrT="[Text]"/>
      <dgm:spPr/>
      <dgm:t>
        <a:bodyPr lIns="36000" rIns="36000"/>
        <a:lstStyle/>
        <a:p>
          <a:pPr algn="ctr"/>
          <a:r>
            <a:rPr lang="en-IE" b="0" u="none" dirty="0" smtClean="0">
              <a:effectLst>
                <a:outerShdw blurRad="38100" dist="38100" dir="2700000" algn="tl">
                  <a:srgbClr val="000000">
                    <a:alpha val="43137"/>
                  </a:srgbClr>
                </a:outerShdw>
              </a:effectLst>
            </a:rPr>
            <a:t>They may be distressed, upset, withdrawn or struggle to express themselves</a:t>
          </a:r>
          <a:endParaRPr lang="nl-NL" b="0" u="none" dirty="0">
            <a:effectLst>
              <a:outerShdw blurRad="38100" dist="38100" dir="2700000" algn="tl">
                <a:srgbClr val="000000">
                  <a:alpha val="43137"/>
                </a:srgbClr>
              </a:outerShdw>
            </a:effectLst>
          </a:endParaRPr>
        </a:p>
      </dgm:t>
    </dgm:pt>
    <dgm:pt modelId="{C375527D-6D61-4F06-A9F0-0FCDB724FBF3}" type="parTrans" cxnId="{D516ECBD-0A1D-47F5-814D-F94CA9277C70}">
      <dgm:prSet/>
      <dgm:spPr/>
      <dgm:t>
        <a:bodyPr/>
        <a:lstStyle/>
        <a:p>
          <a:endParaRPr lang="nl-NL" b="0" u="none">
            <a:effectLst>
              <a:outerShdw blurRad="38100" dist="38100" dir="2700000" algn="tl">
                <a:srgbClr val="000000">
                  <a:alpha val="43137"/>
                </a:srgbClr>
              </a:outerShdw>
            </a:effectLst>
          </a:endParaRPr>
        </a:p>
      </dgm:t>
    </dgm:pt>
    <dgm:pt modelId="{0736BD49-9C1E-46F6-8EA5-04B015D00A90}" type="sibTrans" cxnId="{D516ECBD-0A1D-47F5-814D-F94CA9277C70}">
      <dgm:prSet/>
      <dgm:spPr/>
      <dgm:t>
        <a:bodyPr/>
        <a:lstStyle/>
        <a:p>
          <a:endParaRPr lang="nl-NL" b="0" u="none">
            <a:effectLst>
              <a:outerShdw blurRad="38100" dist="38100" dir="2700000" algn="tl">
                <a:srgbClr val="000000">
                  <a:alpha val="43137"/>
                </a:srgbClr>
              </a:outerShdw>
            </a:effectLst>
          </a:endParaRPr>
        </a:p>
      </dgm:t>
    </dgm:pt>
    <dgm:pt modelId="{0C7577FA-E609-496C-9414-4E53BCA33A46}">
      <dgm:prSet phldrT="[Text]"/>
      <dgm:spPr>
        <a:gradFill rotWithShape="0">
          <a:gsLst>
            <a:gs pos="0">
              <a:srgbClr val="7A76A2"/>
            </a:gs>
            <a:gs pos="100000">
              <a:srgbClr val="573F65"/>
            </a:gs>
            <a:gs pos="100000">
              <a:schemeClr val="accent4">
                <a:shade val="50000"/>
                <a:hueOff val="119886"/>
                <a:satOff val="-5944"/>
                <a:lumOff val="17475"/>
                <a:alphaOff val="0"/>
                <a:shade val="48000"/>
                <a:satMod val="180000"/>
                <a:lumMod val="94000"/>
              </a:schemeClr>
            </a:gs>
          </a:gsLst>
        </a:gradFill>
      </dgm:spPr>
      <dgm:t>
        <a:bodyPr lIns="36000" rIns="36000"/>
        <a:lstStyle/>
        <a:p>
          <a:pPr algn="ctr"/>
          <a:r>
            <a:rPr lang="en-IE" b="0" u="none" dirty="0" smtClean="0">
              <a:effectLst>
                <a:outerShdw blurRad="38100" dist="38100" dir="2700000" algn="tl">
                  <a:srgbClr val="000000">
                    <a:alpha val="43137"/>
                  </a:srgbClr>
                </a:outerShdw>
              </a:effectLst>
            </a:rPr>
            <a:t> They may be angry, defensive, agitated, distracted or refuse to speak</a:t>
          </a:r>
          <a:endParaRPr lang="nl-NL" b="0" u="none" dirty="0">
            <a:effectLst>
              <a:outerShdw blurRad="38100" dist="38100" dir="2700000" algn="tl">
                <a:srgbClr val="000000">
                  <a:alpha val="43137"/>
                </a:srgbClr>
              </a:outerShdw>
            </a:effectLst>
          </a:endParaRPr>
        </a:p>
      </dgm:t>
    </dgm:pt>
    <dgm:pt modelId="{BA930950-F184-45E1-878D-88E27EEF7BA9}" type="parTrans" cxnId="{C091FE21-7DB6-4EA8-B63B-9A76DF3025EF}">
      <dgm:prSet/>
      <dgm:spPr/>
      <dgm:t>
        <a:bodyPr/>
        <a:lstStyle/>
        <a:p>
          <a:endParaRPr lang="nl-NL" b="0" u="none">
            <a:effectLst>
              <a:outerShdw blurRad="38100" dist="38100" dir="2700000" algn="tl">
                <a:srgbClr val="000000">
                  <a:alpha val="43137"/>
                </a:srgbClr>
              </a:outerShdw>
            </a:effectLst>
          </a:endParaRPr>
        </a:p>
      </dgm:t>
    </dgm:pt>
    <dgm:pt modelId="{BCCCCD87-F695-4440-99FE-F3BCAAA40EC3}" type="sibTrans" cxnId="{C091FE21-7DB6-4EA8-B63B-9A76DF3025EF}">
      <dgm:prSet/>
      <dgm:spPr/>
      <dgm:t>
        <a:bodyPr/>
        <a:lstStyle/>
        <a:p>
          <a:endParaRPr lang="nl-NL" b="0" u="none">
            <a:effectLst>
              <a:outerShdw blurRad="38100" dist="38100" dir="2700000" algn="tl">
                <a:srgbClr val="000000">
                  <a:alpha val="43137"/>
                </a:srgbClr>
              </a:outerShdw>
            </a:effectLst>
          </a:endParaRPr>
        </a:p>
      </dgm:t>
    </dgm:pt>
    <dgm:pt modelId="{3D80DBE3-952C-4EDD-81C5-35275A1CF1E3}">
      <dgm:prSet/>
      <dgm:spPr>
        <a:gradFill rotWithShape="0">
          <a:gsLst>
            <a:gs pos="0">
              <a:schemeClr val="accent1">
                <a:lumMod val="75000"/>
              </a:schemeClr>
            </a:gs>
            <a:gs pos="100000">
              <a:schemeClr val="accent2">
                <a:lumMod val="50000"/>
              </a:schemeClr>
            </a:gs>
            <a:gs pos="100000">
              <a:schemeClr val="accent4">
                <a:shade val="50000"/>
                <a:hueOff val="239771"/>
                <a:satOff val="-11887"/>
                <a:lumOff val="34950"/>
                <a:alphaOff val="0"/>
                <a:shade val="48000"/>
                <a:satMod val="180000"/>
                <a:lumMod val="94000"/>
              </a:schemeClr>
            </a:gs>
          </a:gsLst>
        </a:gradFill>
      </dgm:spPr>
      <dgm:t>
        <a:bodyPr lIns="36000" rIns="36000"/>
        <a:lstStyle/>
        <a:p>
          <a:pPr algn="ctr"/>
          <a:r>
            <a:rPr lang="en-IE" b="0" u="none" dirty="0" smtClean="0">
              <a:effectLst>
                <a:outerShdw blurRad="38100" dist="38100" dir="2700000" algn="tl">
                  <a:srgbClr val="000000">
                    <a:alpha val="43137"/>
                  </a:srgbClr>
                </a:outerShdw>
              </a:effectLst>
            </a:rPr>
            <a:t>They may be calm, unemotional and able to clearly recall and discuss events</a:t>
          </a:r>
          <a:endParaRPr lang="nl-NL" b="0" u="none" dirty="0">
            <a:effectLst>
              <a:outerShdw blurRad="38100" dist="38100" dir="2700000" algn="tl">
                <a:srgbClr val="000000">
                  <a:alpha val="43137"/>
                </a:srgbClr>
              </a:outerShdw>
            </a:effectLst>
          </a:endParaRPr>
        </a:p>
      </dgm:t>
    </dgm:pt>
    <dgm:pt modelId="{4A750CEF-9A13-4B42-ABB4-5751585101E1}" type="parTrans" cxnId="{4168C40C-37F0-4277-BB9F-4760D77369AF}">
      <dgm:prSet/>
      <dgm:spPr/>
      <dgm:t>
        <a:bodyPr/>
        <a:lstStyle/>
        <a:p>
          <a:endParaRPr lang="nl-NL" b="0" u="none">
            <a:effectLst>
              <a:outerShdw blurRad="38100" dist="38100" dir="2700000" algn="tl">
                <a:srgbClr val="000000">
                  <a:alpha val="43137"/>
                </a:srgbClr>
              </a:outerShdw>
            </a:effectLst>
          </a:endParaRPr>
        </a:p>
      </dgm:t>
    </dgm:pt>
    <dgm:pt modelId="{575BD469-97D4-49AD-A9EC-48A55A439D3C}" type="sibTrans" cxnId="{4168C40C-37F0-4277-BB9F-4760D77369AF}">
      <dgm:prSet/>
      <dgm:spPr/>
      <dgm:t>
        <a:bodyPr/>
        <a:lstStyle/>
        <a:p>
          <a:endParaRPr lang="nl-NL" b="0" u="none">
            <a:effectLst>
              <a:outerShdw blurRad="38100" dist="38100" dir="2700000" algn="tl">
                <a:srgbClr val="000000">
                  <a:alpha val="43137"/>
                </a:srgbClr>
              </a:outerShdw>
            </a:effectLst>
          </a:endParaRPr>
        </a:p>
      </dgm:t>
    </dgm:pt>
    <dgm:pt modelId="{259D6E0D-06FF-4F3A-8D07-096D713F8077}">
      <dgm:prSet/>
      <dgm:spPr>
        <a:gradFill rotWithShape="0">
          <a:gsLst>
            <a:gs pos="0">
              <a:srgbClr val="4A8D98"/>
            </a:gs>
            <a:gs pos="100000">
              <a:schemeClr val="accent5">
                <a:lumMod val="75000"/>
              </a:schemeClr>
            </a:gs>
            <a:gs pos="100000">
              <a:schemeClr val="accent4">
                <a:shade val="50000"/>
                <a:hueOff val="239771"/>
                <a:satOff val="-11887"/>
                <a:lumOff val="34950"/>
                <a:alphaOff val="0"/>
                <a:shade val="48000"/>
                <a:satMod val="180000"/>
                <a:lumMod val="94000"/>
              </a:schemeClr>
            </a:gs>
          </a:gsLst>
        </a:gradFill>
      </dgm:spPr>
      <dgm:t>
        <a:bodyPr lIns="36000" rIns="36000"/>
        <a:lstStyle/>
        <a:p>
          <a:pPr algn="ctr"/>
          <a:r>
            <a:rPr lang="en-IE" b="0" u="none" dirty="0" smtClean="0">
              <a:effectLst>
                <a:outerShdw blurRad="38100" dist="38100" dir="2700000" algn="tl">
                  <a:srgbClr val="000000">
                    <a:alpha val="43137"/>
                  </a:srgbClr>
                </a:outerShdw>
              </a:effectLst>
            </a:rPr>
            <a:t>They may struggle to remember details/order of events - trauma (not credibility)</a:t>
          </a:r>
          <a:endParaRPr lang="nl-NL" b="1" u="none" dirty="0">
            <a:effectLst>
              <a:outerShdw blurRad="38100" dist="38100" dir="2700000" algn="tl">
                <a:srgbClr val="000000">
                  <a:alpha val="43137"/>
                </a:srgbClr>
              </a:outerShdw>
            </a:effectLst>
          </a:endParaRPr>
        </a:p>
      </dgm:t>
    </dgm:pt>
    <dgm:pt modelId="{8BA938A1-0E2D-412A-8010-64456FAE13DC}" type="parTrans" cxnId="{85C3FB1E-4FEC-4E1A-B058-112E278DFD30}">
      <dgm:prSet/>
      <dgm:spPr/>
      <dgm:t>
        <a:bodyPr/>
        <a:lstStyle/>
        <a:p>
          <a:endParaRPr lang="nl-NL" b="0" u="none">
            <a:effectLst>
              <a:outerShdw blurRad="38100" dist="38100" dir="2700000" algn="tl">
                <a:srgbClr val="000000">
                  <a:alpha val="43137"/>
                </a:srgbClr>
              </a:outerShdw>
            </a:effectLst>
          </a:endParaRPr>
        </a:p>
      </dgm:t>
    </dgm:pt>
    <dgm:pt modelId="{02194106-0F40-485B-B3F3-F26A55003E16}" type="sibTrans" cxnId="{85C3FB1E-4FEC-4E1A-B058-112E278DFD30}">
      <dgm:prSet/>
      <dgm:spPr/>
      <dgm:t>
        <a:bodyPr/>
        <a:lstStyle/>
        <a:p>
          <a:endParaRPr lang="nl-NL" b="0" u="none">
            <a:effectLst>
              <a:outerShdw blurRad="38100" dist="38100" dir="2700000" algn="tl">
                <a:srgbClr val="000000">
                  <a:alpha val="43137"/>
                </a:srgbClr>
              </a:outerShdw>
            </a:effectLst>
          </a:endParaRPr>
        </a:p>
      </dgm:t>
    </dgm:pt>
    <dgm:pt modelId="{6D06E050-F79E-4E3A-92D2-2D10B4982407}">
      <dgm:prSet/>
      <dgm:spPr>
        <a:gradFill rotWithShape="0">
          <a:gsLst>
            <a:gs pos="0">
              <a:schemeClr val="accent4">
                <a:shade val="50000"/>
                <a:hueOff val="119886"/>
                <a:satOff val="-5944"/>
                <a:lumOff val="17475"/>
                <a:alphaOff val="0"/>
              </a:schemeClr>
            </a:gs>
            <a:gs pos="100000">
              <a:srgbClr val="41377D"/>
            </a:gs>
            <a:gs pos="100000">
              <a:schemeClr val="accent4">
                <a:shade val="50000"/>
                <a:hueOff val="119886"/>
                <a:satOff val="-5944"/>
                <a:lumOff val="17475"/>
                <a:alphaOff val="0"/>
                <a:shade val="48000"/>
                <a:satMod val="180000"/>
                <a:lumMod val="94000"/>
              </a:schemeClr>
            </a:gs>
          </a:gsLst>
        </a:gradFill>
      </dgm:spPr>
      <dgm:t>
        <a:bodyPr lIns="36000" rIns="36000"/>
        <a:lstStyle/>
        <a:p>
          <a:pPr algn="ctr"/>
          <a:r>
            <a:rPr lang="en-IE" b="0" u="none" dirty="0" smtClean="0">
              <a:effectLst>
                <a:outerShdw blurRad="38100" dist="38100" dir="2700000" algn="tl">
                  <a:srgbClr val="000000">
                    <a:alpha val="43137"/>
                  </a:srgbClr>
                </a:outerShdw>
              </a:effectLst>
            </a:rPr>
            <a:t>If they become too distressed or uncomfortable, offer them a break</a:t>
          </a:r>
          <a:endParaRPr lang="nl-NL" b="0" u="none" dirty="0">
            <a:effectLst>
              <a:outerShdw blurRad="38100" dist="38100" dir="2700000" algn="tl">
                <a:srgbClr val="000000">
                  <a:alpha val="43137"/>
                </a:srgbClr>
              </a:outerShdw>
            </a:effectLst>
          </a:endParaRPr>
        </a:p>
      </dgm:t>
    </dgm:pt>
    <dgm:pt modelId="{28501863-3863-443D-98EC-CF5B98DDB388}" type="parTrans" cxnId="{910C91C0-C04E-42C7-9AA3-03758ACD90ED}">
      <dgm:prSet/>
      <dgm:spPr/>
      <dgm:t>
        <a:bodyPr/>
        <a:lstStyle/>
        <a:p>
          <a:endParaRPr lang="nl-NL"/>
        </a:p>
      </dgm:t>
    </dgm:pt>
    <dgm:pt modelId="{3D9EBD33-EC4C-4AE9-A49C-99C3FDB2DB7B}" type="sibTrans" cxnId="{910C91C0-C04E-42C7-9AA3-03758ACD90ED}">
      <dgm:prSet/>
      <dgm:spPr/>
      <dgm:t>
        <a:bodyPr/>
        <a:lstStyle/>
        <a:p>
          <a:endParaRPr lang="nl-NL"/>
        </a:p>
      </dgm:t>
    </dgm:pt>
    <dgm:pt modelId="{72ED4258-D79F-4CF9-8970-901551AB0051}" type="pres">
      <dgm:prSet presAssocID="{4A4AE9B5-01EA-4151-BE91-2F9C95B7AC0E}" presName="linear" presStyleCnt="0">
        <dgm:presLayoutVars>
          <dgm:animLvl val="lvl"/>
          <dgm:resizeHandles val="exact"/>
        </dgm:presLayoutVars>
      </dgm:prSet>
      <dgm:spPr/>
      <dgm:t>
        <a:bodyPr/>
        <a:lstStyle/>
        <a:p>
          <a:endParaRPr lang="nl-NL"/>
        </a:p>
      </dgm:t>
    </dgm:pt>
    <dgm:pt modelId="{1A5845C0-7265-4595-926C-CD068ED0A353}" type="pres">
      <dgm:prSet presAssocID="{26E4E888-B06F-4B21-B192-47F735EE9006}" presName="parentText" presStyleLbl="node1" presStyleIdx="0" presStyleCnt="5" custScaleY="110416" custLinFactNeighborY="30906">
        <dgm:presLayoutVars>
          <dgm:chMax val="0"/>
          <dgm:bulletEnabled val="1"/>
        </dgm:presLayoutVars>
      </dgm:prSet>
      <dgm:spPr/>
      <dgm:t>
        <a:bodyPr/>
        <a:lstStyle/>
        <a:p>
          <a:endParaRPr lang="nl-NL"/>
        </a:p>
      </dgm:t>
    </dgm:pt>
    <dgm:pt modelId="{E801A74F-8395-4A64-B914-CC36421DA2D2}" type="pres">
      <dgm:prSet presAssocID="{0736BD49-9C1E-46F6-8EA5-04B015D00A90}" presName="spacer" presStyleCnt="0"/>
      <dgm:spPr/>
      <dgm:t>
        <a:bodyPr/>
        <a:lstStyle/>
        <a:p>
          <a:endParaRPr lang="nl-NL"/>
        </a:p>
      </dgm:t>
    </dgm:pt>
    <dgm:pt modelId="{1021A818-226A-4296-842C-2A96BA77D99B}" type="pres">
      <dgm:prSet presAssocID="{0C7577FA-E609-496C-9414-4E53BCA33A46}" presName="parentText" presStyleLbl="node1" presStyleIdx="1" presStyleCnt="5" custScaleY="110416" custLinFactNeighborY="30906">
        <dgm:presLayoutVars>
          <dgm:chMax val="0"/>
          <dgm:bulletEnabled val="1"/>
        </dgm:presLayoutVars>
      </dgm:prSet>
      <dgm:spPr/>
      <dgm:t>
        <a:bodyPr/>
        <a:lstStyle/>
        <a:p>
          <a:endParaRPr lang="nl-NL"/>
        </a:p>
      </dgm:t>
    </dgm:pt>
    <dgm:pt modelId="{F07B86CA-F27D-4A6C-900A-0A79F880A3B2}" type="pres">
      <dgm:prSet presAssocID="{BCCCCD87-F695-4440-99FE-F3BCAAA40EC3}" presName="spacer" presStyleCnt="0"/>
      <dgm:spPr/>
      <dgm:t>
        <a:bodyPr/>
        <a:lstStyle/>
        <a:p>
          <a:endParaRPr lang="nl-NL"/>
        </a:p>
      </dgm:t>
    </dgm:pt>
    <dgm:pt modelId="{E10B6689-D56A-47F5-A58F-3ADB53D9636E}" type="pres">
      <dgm:prSet presAssocID="{3D80DBE3-952C-4EDD-81C5-35275A1CF1E3}" presName="parentText" presStyleLbl="node1" presStyleIdx="2" presStyleCnt="5" custScaleY="110416" custLinFactNeighborY="30906">
        <dgm:presLayoutVars>
          <dgm:chMax val="0"/>
          <dgm:bulletEnabled val="1"/>
        </dgm:presLayoutVars>
      </dgm:prSet>
      <dgm:spPr/>
      <dgm:t>
        <a:bodyPr/>
        <a:lstStyle/>
        <a:p>
          <a:endParaRPr lang="nl-NL"/>
        </a:p>
      </dgm:t>
    </dgm:pt>
    <dgm:pt modelId="{677C4F5B-4ADA-450C-AD55-37CDDFFD5B26}" type="pres">
      <dgm:prSet presAssocID="{575BD469-97D4-49AD-A9EC-48A55A439D3C}" presName="spacer" presStyleCnt="0"/>
      <dgm:spPr/>
      <dgm:t>
        <a:bodyPr/>
        <a:lstStyle/>
        <a:p>
          <a:endParaRPr lang="nl-NL"/>
        </a:p>
      </dgm:t>
    </dgm:pt>
    <dgm:pt modelId="{9CE0E509-D0C1-404F-921B-B373D26B64BB}" type="pres">
      <dgm:prSet presAssocID="{259D6E0D-06FF-4F3A-8D07-096D713F8077}" presName="parentText" presStyleLbl="node1" presStyleIdx="3" presStyleCnt="5" custScaleY="110416" custLinFactNeighborY="30906">
        <dgm:presLayoutVars>
          <dgm:chMax val="0"/>
          <dgm:bulletEnabled val="1"/>
        </dgm:presLayoutVars>
      </dgm:prSet>
      <dgm:spPr/>
      <dgm:t>
        <a:bodyPr/>
        <a:lstStyle/>
        <a:p>
          <a:endParaRPr lang="nl-NL"/>
        </a:p>
      </dgm:t>
    </dgm:pt>
    <dgm:pt modelId="{6F73B0B7-D822-4B4B-836A-78C7409572C6}" type="pres">
      <dgm:prSet presAssocID="{02194106-0F40-485B-B3F3-F26A55003E16}" presName="spacer" presStyleCnt="0"/>
      <dgm:spPr/>
      <dgm:t>
        <a:bodyPr/>
        <a:lstStyle/>
        <a:p>
          <a:endParaRPr lang="nl-NL"/>
        </a:p>
      </dgm:t>
    </dgm:pt>
    <dgm:pt modelId="{B4D21A55-2D93-4799-8EA6-6153201130D3}" type="pres">
      <dgm:prSet presAssocID="{6D06E050-F79E-4E3A-92D2-2D10B4982407}" presName="parentText" presStyleLbl="node1" presStyleIdx="4" presStyleCnt="5" custScaleY="110416" custLinFactNeighborY="30906">
        <dgm:presLayoutVars>
          <dgm:chMax val="0"/>
          <dgm:bulletEnabled val="1"/>
        </dgm:presLayoutVars>
      </dgm:prSet>
      <dgm:spPr/>
      <dgm:t>
        <a:bodyPr/>
        <a:lstStyle/>
        <a:p>
          <a:endParaRPr lang="nl-NL"/>
        </a:p>
      </dgm:t>
    </dgm:pt>
  </dgm:ptLst>
  <dgm:cxnLst>
    <dgm:cxn modelId="{BD34C8F5-0EAC-4072-A57E-7E8A3D1C5CA4}" type="presOf" srcId="{4A4AE9B5-01EA-4151-BE91-2F9C95B7AC0E}" destId="{72ED4258-D79F-4CF9-8970-901551AB0051}" srcOrd="0" destOrd="0" presId="urn:microsoft.com/office/officeart/2005/8/layout/vList2"/>
    <dgm:cxn modelId="{F55B7E5C-8FFC-4037-BF8A-B2260CD1CF4F}" type="presOf" srcId="{26E4E888-B06F-4B21-B192-47F735EE9006}" destId="{1A5845C0-7265-4595-926C-CD068ED0A353}" srcOrd="0" destOrd="0" presId="urn:microsoft.com/office/officeart/2005/8/layout/vList2"/>
    <dgm:cxn modelId="{EC36F76F-F18D-4AA0-BC55-E8C6A9A00C05}" type="presOf" srcId="{0C7577FA-E609-496C-9414-4E53BCA33A46}" destId="{1021A818-226A-4296-842C-2A96BA77D99B}" srcOrd="0" destOrd="0" presId="urn:microsoft.com/office/officeart/2005/8/layout/vList2"/>
    <dgm:cxn modelId="{084CD977-4BDD-4306-B371-689379148EB6}" type="presOf" srcId="{259D6E0D-06FF-4F3A-8D07-096D713F8077}" destId="{9CE0E509-D0C1-404F-921B-B373D26B64BB}" srcOrd="0" destOrd="0" presId="urn:microsoft.com/office/officeart/2005/8/layout/vList2"/>
    <dgm:cxn modelId="{85C3FB1E-4FEC-4E1A-B058-112E278DFD30}" srcId="{4A4AE9B5-01EA-4151-BE91-2F9C95B7AC0E}" destId="{259D6E0D-06FF-4F3A-8D07-096D713F8077}" srcOrd="3" destOrd="0" parTransId="{8BA938A1-0E2D-412A-8010-64456FAE13DC}" sibTransId="{02194106-0F40-485B-B3F3-F26A55003E16}"/>
    <dgm:cxn modelId="{D04B7017-FEC3-423F-B45A-5D5643DAF31D}" type="presOf" srcId="{6D06E050-F79E-4E3A-92D2-2D10B4982407}" destId="{B4D21A55-2D93-4799-8EA6-6153201130D3}" srcOrd="0" destOrd="0" presId="urn:microsoft.com/office/officeart/2005/8/layout/vList2"/>
    <dgm:cxn modelId="{C091FE21-7DB6-4EA8-B63B-9A76DF3025EF}" srcId="{4A4AE9B5-01EA-4151-BE91-2F9C95B7AC0E}" destId="{0C7577FA-E609-496C-9414-4E53BCA33A46}" srcOrd="1" destOrd="0" parTransId="{BA930950-F184-45E1-878D-88E27EEF7BA9}" sibTransId="{BCCCCD87-F695-4440-99FE-F3BCAAA40EC3}"/>
    <dgm:cxn modelId="{4168C40C-37F0-4277-BB9F-4760D77369AF}" srcId="{4A4AE9B5-01EA-4151-BE91-2F9C95B7AC0E}" destId="{3D80DBE3-952C-4EDD-81C5-35275A1CF1E3}" srcOrd="2" destOrd="0" parTransId="{4A750CEF-9A13-4B42-ABB4-5751585101E1}" sibTransId="{575BD469-97D4-49AD-A9EC-48A55A439D3C}"/>
    <dgm:cxn modelId="{F842106C-FEE1-4E60-BC32-D56B28865BA4}" type="presOf" srcId="{3D80DBE3-952C-4EDD-81C5-35275A1CF1E3}" destId="{E10B6689-D56A-47F5-A58F-3ADB53D9636E}" srcOrd="0" destOrd="0" presId="urn:microsoft.com/office/officeart/2005/8/layout/vList2"/>
    <dgm:cxn modelId="{D516ECBD-0A1D-47F5-814D-F94CA9277C70}" srcId="{4A4AE9B5-01EA-4151-BE91-2F9C95B7AC0E}" destId="{26E4E888-B06F-4B21-B192-47F735EE9006}" srcOrd="0" destOrd="0" parTransId="{C375527D-6D61-4F06-A9F0-0FCDB724FBF3}" sibTransId="{0736BD49-9C1E-46F6-8EA5-04B015D00A90}"/>
    <dgm:cxn modelId="{910C91C0-C04E-42C7-9AA3-03758ACD90ED}" srcId="{4A4AE9B5-01EA-4151-BE91-2F9C95B7AC0E}" destId="{6D06E050-F79E-4E3A-92D2-2D10B4982407}" srcOrd="4" destOrd="0" parTransId="{28501863-3863-443D-98EC-CF5B98DDB388}" sibTransId="{3D9EBD33-EC4C-4AE9-A49C-99C3FDB2DB7B}"/>
    <dgm:cxn modelId="{58F47E8D-1F23-4E5D-9512-86D3ECF98A9A}" type="presParOf" srcId="{72ED4258-D79F-4CF9-8970-901551AB0051}" destId="{1A5845C0-7265-4595-926C-CD068ED0A353}" srcOrd="0" destOrd="0" presId="urn:microsoft.com/office/officeart/2005/8/layout/vList2"/>
    <dgm:cxn modelId="{A5B4ADB9-AA14-4C98-8FDF-E0AB5EBFAFA1}" type="presParOf" srcId="{72ED4258-D79F-4CF9-8970-901551AB0051}" destId="{E801A74F-8395-4A64-B914-CC36421DA2D2}" srcOrd="1" destOrd="0" presId="urn:microsoft.com/office/officeart/2005/8/layout/vList2"/>
    <dgm:cxn modelId="{FD915DD3-15EA-4A01-840D-6275F3B58769}" type="presParOf" srcId="{72ED4258-D79F-4CF9-8970-901551AB0051}" destId="{1021A818-226A-4296-842C-2A96BA77D99B}" srcOrd="2" destOrd="0" presId="urn:microsoft.com/office/officeart/2005/8/layout/vList2"/>
    <dgm:cxn modelId="{4F4838F9-1626-4F8A-AD53-F6844F36B409}" type="presParOf" srcId="{72ED4258-D79F-4CF9-8970-901551AB0051}" destId="{F07B86CA-F27D-4A6C-900A-0A79F880A3B2}" srcOrd="3" destOrd="0" presId="urn:microsoft.com/office/officeart/2005/8/layout/vList2"/>
    <dgm:cxn modelId="{622CA34E-3E88-46A8-8938-6C6DE15E7AAE}" type="presParOf" srcId="{72ED4258-D79F-4CF9-8970-901551AB0051}" destId="{E10B6689-D56A-47F5-A58F-3ADB53D9636E}" srcOrd="4" destOrd="0" presId="urn:microsoft.com/office/officeart/2005/8/layout/vList2"/>
    <dgm:cxn modelId="{92EBCFE5-7FB5-438F-BDF5-6623EEBD134C}" type="presParOf" srcId="{72ED4258-D79F-4CF9-8970-901551AB0051}" destId="{677C4F5B-4ADA-450C-AD55-37CDDFFD5B26}" srcOrd="5" destOrd="0" presId="urn:microsoft.com/office/officeart/2005/8/layout/vList2"/>
    <dgm:cxn modelId="{74E1866B-8902-4018-BA03-06DF313100F6}" type="presParOf" srcId="{72ED4258-D79F-4CF9-8970-901551AB0051}" destId="{9CE0E509-D0C1-404F-921B-B373D26B64BB}" srcOrd="6" destOrd="0" presId="urn:microsoft.com/office/officeart/2005/8/layout/vList2"/>
    <dgm:cxn modelId="{88476B0D-4DC7-46A8-AC29-D6EE888BA165}" type="presParOf" srcId="{72ED4258-D79F-4CF9-8970-901551AB0051}" destId="{6F73B0B7-D822-4B4B-836A-78C7409572C6}" srcOrd="7" destOrd="0" presId="urn:microsoft.com/office/officeart/2005/8/layout/vList2"/>
    <dgm:cxn modelId="{B2850E92-A78C-43B6-912E-644EA3DBA503}" type="presParOf" srcId="{72ED4258-D79F-4CF9-8970-901551AB0051}" destId="{B4D21A55-2D93-4799-8EA6-6153201130D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CE6328-ED10-4675-A2B8-7BDF83E453A5}" type="doc">
      <dgm:prSet loTypeId="urn:microsoft.com/office/officeart/2005/8/layout/default#1" loCatId="list" qsTypeId="urn:microsoft.com/office/officeart/2005/8/quickstyle/simple5" qsCatId="simple" csTypeId="urn:microsoft.com/office/officeart/2005/8/colors/accent1_2" csCatId="accent1" phldr="1"/>
      <dgm:spPr/>
      <dgm:t>
        <a:bodyPr/>
        <a:lstStyle/>
        <a:p>
          <a:endParaRPr lang="nl-NL"/>
        </a:p>
      </dgm:t>
    </dgm:pt>
    <dgm:pt modelId="{041CC435-8C93-4714-924F-29E0EDE3DD36}">
      <dgm:prSet phldrT="[Text]"/>
      <dgm:spPr>
        <a:gradFill rotWithShape="0">
          <a:gsLst>
            <a:gs pos="0">
              <a:schemeClr val="accent4"/>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gradFill>
      </dgm:spPr>
      <dgm:t>
        <a:bodyPr/>
        <a:lstStyle/>
        <a:p>
          <a:r>
            <a:rPr lang="en-IE" dirty="0" smtClean="0"/>
            <a:t>Best way to approach interviewee</a:t>
          </a:r>
          <a:endParaRPr lang="nl-NL" dirty="0"/>
        </a:p>
      </dgm:t>
    </dgm:pt>
    <dgm:pt modelId="{5AF7F4E7-79D4-4F87-B1F7-9B814FD97D54}" type="parTrans" cxnId="{875E93CF-EC5F-4EEB-8DE4-05EEA86282BE}">
      <dgm:prSet/>
      <dgm:spPr/>
      <dgm:t>
        <a:bodyPr/>
        <a:lstStyle/>
        <a:p>
          <a:endParaRPr lang="nl-NL"/>
        </a:p>
      </dgm:t>
    </dgm:pt>
    <dgm:pt modelId="{C4377267-BDDD-4C3C-BE03-41C36FD19E48}" type="sibTrans" cxnId="{875E93CF-EC5F-4EEB-8DE4-05EEA86282BE}">
      <dgm:prSet/>
      <dgm:spPr/>
      <dgm:t>
        <a:bodyPr/>
        <a:lstStyle/>
        <a:p>
          <a:endParaRPr lang="nl-NL"/>
        </a:p>
      </dgm:t>
    </dgm:pt>
    <dgm:pt modelId="{2A0395F3-FB96-42B5-BCB8-415EA1D720EC}">
      <dgm:prSet phldrT="[Text]"/>
      <dgm:spPr>
        <a:gradFill rotWithShape="0">
          <a:gsLst>
            <a:gs pos="0">
              <a:schemeClr val="accent4"/>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gradFill>
      </dgm:spPr>
      <dgm:t>
        <a:bodyPr/>
        <a:lstStyle/>
        <a:p>
          <a:r>
            <a:rPr lang="en-IE" dirty="0" smtClean="0"/>
            <a:t>Important topics to discuss</a:t>
          </a:r>
          <a:endParaRPr lang="nl-NL" dirty="0"/>
        </a:p>
      </dgm:t>
    </dgm:pt>
    <dgm:pt modelId="{7596A45A-ACA9-4592-9A1E-CE44B96CDCEE}" type="parTrans" cxnId="{680FB28D-40EF-4AEE-825B-D2A3C933AE31}">
      <dgm:prSet/>
      <dgm:spPr/>
      <dgm:t>
        <a:bodyPr/>
        <a:lstStyle/>
        <a:p>
          <a:endParaRPr lang="nl-NL"/>
        </a:p>
      </dgm:t>
    </dgm:pt>
    <dgm:pt modelId="{5C39E698-D631-48B0-8D69-1A42D708F63B}" type="sibTrans" cxnId="{680FB28D-40EF-4AEE-825B-D2A3C933AE31}">
      <dgm:prSet/>
      <dgm:spPr/>
      <dgm:t>
        <a:bodyPr/>
        <a:lstStyle/>
        <a:p>
          <a:endParaRPr lang="nl-NL"/>
        </a:p>
      </dgm:t>
    </dgm:pt>
    <dgm:pt modelId="{8E349E78-6C7A-40A7-A065-E4D3DF410A46}">
      <dgm:prSet phldrT="[Text]"/>
      <dgm:spPr>
        <a:gradFill rotWithShape="0">
          <a:gsLst>
            <a:gs pos="0">
              <a:schemeClr val="accent4"/>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gradFill>
      </dgm:spPr>
      <dgm:t>
        <a:bodyPr/>
        <a:lstStyle/>
        <a:p>
          <a:r>
            <a:rPr lang="en-IE" dirty="0" smtClean="0"/>
            <a:t>Requirements for interview setting</a:t>
          </a:r>
          <a:endParaRPr lang="nl-NL" dirty="0"/>
        </a:p>
      </dgm:t>
    </dgm:pt>
    <dgm:pt modelId="{298570A6-249E-4D84-ACC1-A52B87794B80}" type="parTrans" cxnId="{753DDD6E-69A8-4E9A-BC3D-CC6BDE9E8B5A}">
      <dgm:prSet/>
      <dgm:spPr/>
      <dgm:t>
        <a:bodyPr/>
        <a:lstStyle/>
        <a:p>
          <a:endParaRPr lang="nl-NL"/>
        </a:p>
      </dgm:t>
    </dgm:pt>
    <dgm:pt modelId="{83D3C07E-4BC0-4A59-ABE6-A415ACBE8610}" type="sibTrans" cxnId="{753DDD6E-69A8-4E9A-BC3D-CC6BDE9E8B5A}">
      <dgm:prSet/>
      <dgm:spPr/>
      <dgm:t>
        <a:bodyPr/>
        <a:lstStyle/>
        <a:p>
          <a:endParaRPr lang="nl-NL"/>
        </a:p>
      </dgm:t>
    </dgm:pt>
    <dgm:pt modelId="{127A8A83-BCA9-4245-8528-F350B632A8CC}">
      <dgm:prSet phldrT="[Text]"/>
      <dgm:spPr>
        <a:gradFill rotWithShape="0">
          <a:gsLst>
            <a:gs pos="0">
              <a:schemeClr val="accent4"/>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gradFill>
      </dgm:spPr>
      <dgm:t>
        <a:bodyPr/>
        <a:lstStyle/>
        <a:p>
          <a:r>
            <a:rPr lang="en-IE" dirty="0" smtClean="0"/>
            <a:t>Appropriate types/forms of questions</a:t>
          </a:r>
          <a:endParaRPr lang="nl-NL" dirty="0"/>
        </a:p>
      </dgm:t>
    </dgm:pt>
    <dgm:pt modelId="{2AFD2911-958A-4414-B06A-6C03D558F412}" type="parTrans" cxnId="{36FCB099-7F17-4504-9C4A-A62351A2B787}">
      <dgm:prSet/>
      <dgm:spPr/>
      <dgm:t>
        <a:bodyPr/>
        <a:lstStyle/>
        <a:p>
          <a:endParaRPr lang="nl-NL"/>
        </a:p>
      </dgm:t>
    </dgm:pt>
    <dgm:pt modelId="{A0268431-B6D6-41B0-AA3A-C44C42301C51}" type="sibTrans" cxnId="{36FCB099-7F17-4504-9C4A-A62351A2B787}">
      <dgm:prSet/>
      <dgm:spPr/>
      <dgm:t>
        <a:bodyPr/>
        <a:lstStyle/>
        <a:p>
          <a:endParaRPr lang="nl-NL"/>
        </a:p>
      </dgm:t>
    </dgm:pt>
    <dgm:pt modelId="{72404772-9BB4-41B8-B70E-EF44E84FD4D4}">
      <dgm:prSet phldrT="[Text]"/>
      <dgm:spPr>
        <a:gradFill rotWithShape="0">
          <a:gsLst>
            <a:gs pos="0">
              <a:schemeClr val="accent4"/>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gradFill>
      </dgm:spPr>
      <dgm:t>
        <a:bodyPr/>
        <a:lstStyle/>
        <a:p>
          <a:r>
            <a:rPr lang="en-IE" dirty="0" smtClean="0"/>
            <a:t>Possible emotional reactions/needs</a:t>
          </a:r>
          <a:endParaRPr lang="nl-NL" dirty="0"/>
        </a:p>
      </dgm:t>
    </dgm:pt>
    <dgm:pt modelId="{009BEE36-B98F-4A65-83C9-37077BDBF46D}" type="parTrans" cxnId="{5F06E305-2A00-47F7-94E0-201CEB76F447}">
      <dgm:prSet/>
      <dgm:spPr/>
      <dgm:t>
        <a:bodyPr/>
        <a:lstStyle/>
        <a:p>
          <a:endParaRPr lang="nl-NL"/>
        </a:p>
      </dgm:t>
    </dgm:pt>
    <dgm:pt modelId="{F793CEA6-CD1C-45C8-BE2B-2B1DB35E7877}" type="sibTrans" cxnId="{5F06E305-2A00-47F7-94E0-201CEB76F447}">
      <dgm:prSet/>
      <dgm:spPr/>
      <dgm:t>
        <a:bodyPr/>
        <a:lstStyle/>
        <a:p>
          <a:endParaRPr lang="nl-NL"/>
        </a:p>
      </dgm:t>
    </dgm:pt>
    <dgm:pt modelId="{60B13B38-A15B-4AC6-8C19-B8C7ECA273EC}">
      <dgm:prSet phldrT="[Text]"/>
      <dgm:spPr>
        <a:gradFill rotWithShape="0">
          <a:gsLst>
            <a:gs pos="0">
              <a:schemeClr val="accent4"/>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gradFill>
      </dgm:spPr>
      <dgm:t>
        <a:bodyPr/>
        <a:lstStyle/>
        <a:p>
          <a:r>
            <a:rPr lang="en-IE" dirty="0" smtClean="0"/>
            <a:t>Safety/privacy issues, possible referrals</a:t>
          </a:r>
          <a:endParaRPr lang="nl-NL" dirty="0"/>
        </a:p>
      </dgm:t>
    </dgm:pt>
    <dgm:pt modelId="{9D272E2D-C774-4D48-A226-C69F4B9D4B59}" type="parTrans" cxnId="{F3C41BB3-8584-47AF-8EA8-0BA7ECCB4A7E}">
      <dgm:prSet/>
      <dgm:spPr/>
      <dgm:t>
        <a:bodyPr/>
        <a:lstStyle/>
        <a:p>
          <a:endParaRPr lang="nl-NL"/>
        </a:p>
      </dgm:t>
    </dgm:pt>
    <dgm:pt modelId="{1884D7AA-9F00-4F88-918C-B89F49D5E85D}" type="sibTrans" cxnId="{F3C41BB3-8584-47AF-8EA8-0BA7ECCB4A7E}">
      <dgm:prSet/>
      <dgm:spPr/>
      <dgm:t>
        <a:bodyPr/>
        <a:lstStyle/>
        <a:p>
          <a:endParaRPr lang="nl-NL"/>
        </a:p>
      </dgm:t>
    </dgm:pt>
    <dgm:pt modelId="{B4308200-191D-432B-B572-C049C006F08D}">
      <dgm:prSet phldrT="[Text]"/>
      <dgm:spPr>
        <a:gradFill rotWithShape="0">
          <a:gsLst>
            <a:gs pos="0">
              <a:schemeClr val="accent4"/>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gradFill>
      </dgm:spPr>
      <dgm:t>
        <a:bodyPr/>
        <a:lstStyle/>
        <a:p>
          <a:r>
            <a:rPr lang="en-IE" dirty="0" smtClean="0"/>
            <a:t>Composition/ gender of interview team</a:t>
          </a:r>
          <a:endParaRPr lang="nl-NL" dirty="0"/>
        </a:p>
      </dgm:t>
    </dgm:pt>
    <dgm:pt modelId="{DDA50677-5B75-4530-9638-C0D41D7A9FD1}" type="parTrans" cxnId="{9F8EB4C9-BEA9-48D7-B30B-A70C825F1D06}">
      <dgm:prSet/>
      <dgm:spPr/>
      <dgm:t>
        <a:bodyPr/>
        <a:lstStyle/>
        <a:p>
          <a:endParaRPr lang="nl-NL"/>
        </a:p>
      </dgm:t>
    </dgm:pt>
    <dgm:pt modelId="{97341761-1DA1-4A8A-A4EE-2E851153CE98}" type="sibTrans" cxnId="{9F8EB4C9-BEA9-48D7-B30B-A70C825F1D06}">
      <dgm:prSet/>
      <dgm:spPr/>
      <dgm:t>
        <a:bodyPr/>
        <a:lstStyle/>
        <a:p>
          <a:endParaRPr lang="nl-NL"/>
        </a:p>
      </dgm:t>
    </dgm:pt>
    <dgm:pt modelId="{E34E6ED6-7430-48E6-AB46-2FC5236BFC44}" type="pres">
      <dgm:prSet presAssocID="{D3CE6328-ED10-4675-A2B8-7BDF83E453A5}" presName="diagram" presStyleCnt="0">
        <dgm:presLayoutVars>
          <dgm:dir/>
          <dgm:resizeHandles val="exact"/>
        </dgm:presLayoutVars>
      </dgm:prSet>
      <dgm:spPr/>
      <dgm:t>
        <a:bodyPr/>
        <a:lstStyle/>
        <a:p>
          <a:endParaRPr lang="nl-NL"/>
        </a:p>
      </dgm:t>
    </dgm:pt>
    <dgm:pt modelId="{E9961201-1E5C-4D00-91F0-35B9BA9BE761}" type="pres">
      <dgm:prSet presAssocID="{041CC435-8C93-4714-924F-29E0EDE3DD36}" presName="node" presStyleLbl="node1" presStyleIdx="0" presStyleCnt="7" custLinFactNeighborX="-12938" custLinFactNeighborY="-30">
        <dgm:presLayoutVars>
          <dgm:bulletEnabled val="1"/>
        </dgm:presLayoutVars>
      </dgm:prSet>
      <dgm:spPr/>
      <dgm:t>
        <a:bodyPr/>
        <a:lstStyle/>
        <a:p>
          <a:endParaRPr lang="nl-NL"/>
        </a:p>
      </dgm:t>
    </dgm:pt>
    <dgm:pt modelId="{1985AFDE-F9A7-4BD4-B463-B0C9914EC190}" type="pres">
      <dgm:prSet presAssocID="{C4377267-BDDD-4C3C-BE03-41C36FD19E48}" presName="sibTrans" presStyleCnt="0"/>
      <dgm:spPr/>
    </dgm:pt>
    <dgm:pt modelId="{FC569805-7B6B-404A-9F51-EC25D61AE622}" type="pres">
      <dgm:prSet presAssocID="{2A0395F3-FB96-42B5-BCB8-415EA1D720EC}" presName="node" presStyleLbl="node1" presStyleIdx="1" presStyleCnt="7" custLinFactNeighborX="-1292" custLinFactNeighborY="-30">
        <dgm:presLayoutVars>
          <dgm:bulletEnabled val="1"/>
        </dgm:presLayoutVars>
      </dgm:prSet>
      <dgm:spPr/>
      <dgm:t>
        <a:bodyPr/>
        <a:lstStyle/>
        <a:p>
          <a:endParaRPr lang="nl-NL"/>
        </a:p>
      </dgm:t>
    </dgm:pt>
    <dgm:pt modelId="{74CA8E32-F329-4D46-93F3-B5BF3F9ED236}" type="pres">
      <dgm:prSet presAssocID="{5C39E698-D631-48B0-8D69-1A42D708F63B}" presName="sibTrans" presStyleCnt="0"/>
      <dgm:spPr/>
    </dgm:pt>
    <dgm:pt modelId="{6E7F0A36-748A-46ED-92A9-18164461A6E0}" type="pres">
      <dgm:prSet presAssocID="{8E349E78-6C7A-40A7-A065-E4D3DF410A46}" presName="node" presStyleLbl="node1" presStyleIdx="2" presStyleCnt="7" custLinFactNeighborX="6160" custLinFactNeighborY="-30">
        <dgm:presLayoutVars>
          <dgm:bulletEnabled val="1"/>
        </dgm:presLayoutVars>
      </dgm:prSet>
      <dgm:spPr/>
      <dgm:t>
        <a:bodyPr/>
        <a:lstStyle/>
        <a:p>
          <a:endParaRPr lang="nl-NL"/>
        </a:p>
      </dgm:t>
    </dgm:pt>
    <dgm:pt modelId="{C5F1E1E5-3CAA-446F-A32B-CE6FB37E48E0}" type="pres">
      <dgm:prSet presAssocID="{83D3C07E-4BC0-4A59-ABE6-A415ACBE8610}" presName="sibTrans" presStyleCnt="0"/>
      <dgm:spPr/>
    </dgm:pt>
    <dgm:pt modelId="{6F4FD864-2CC4-41F0-8473-D6D0B1F46394}" type="pres">
      <dgm:prSet presAssocID="{127A8A83-BCA9-4245-8528-F350B632A8CC}" presName="node" presStyleLbl="node1" presStyleIdx="3" presStyleCnt="7" custLinFactNeighborX="12938" custLinFactNeighborY="-30">
        <dgm:presLayoutVars>
          <dgm:bulletEnabled val="1"/>
        </dgm:presLayoutVars>
      </dgm:prSet>
      <dgm:spPr/>
      <dgm:t>
        <a:bodyPr/>
        <a:lstStyle/>
        <a:p>
          <a:endParaRPr lang="nl-NL"/>
        </a:p>
      </dgm:t>
    </dgm:pt>
    <dgm:pt modelId="{D0DC2F42-7716-434D-A81A-6D98CD71DFCA}" type="pres">
      <dgm:prSet presAssocID="{A0268431-B6D6-41B0-AA3A-C44C42301C51}" presName="sibTrans" presStyleCnt="0"/>
      <dgm:spPr/>
    </dgm:pt>
    <dgm:pt modelId="{9FFAA79E-DB2D-4C9D-95C1-DF6F923476F1}" type="pres">
      <dgm:prSet presAssocID="{72404772-9BB4-41B8-B70E-EF44E84FD4D4}" presName="node" presStyleLbl="node1" presStyleIdx="4" presStyleCnt="7" custLinFactNeighborX="-5691">
        <dgm:presLayoutVars>
          <dgm:bulletEnabled val="1"/>
        </dgm:presLayoutVars>
      </dgm:prSet>
      <dgm:spPr/>
      <dgm:t>
        <a:bodyPr/>
        <a:lstStyle/>
        <a:p>
          <a:endParaRPr lang="nl-NL"/>
        </a:p>
      </dgm:t>
    </dgm:pt>
    <dgm:pt modelId="{47C91630-18EA-4BB4-8E24-7B9C2295B162}" type="pres">
      <dgm:prSet presAssocID="{F793CEA6-CD1C-45C8-BE2B-2B1DB35E7877}" presName="sibTrans" presStyleCnt="0"/>
      <dgm:spPr/>
    </dgm:pt>
    <dgm:pt modelId="{3C73CC35-91F8-4B1B-90C0-4947EF69E7BD}" type="pres">
      <dgm:prSet presAssocID="{B4308200-191D-432B-B572-C049C006F08D}" presName="node" presStyleLbl="node1" presStyleIdx="5" presStyleCnt="7">
        <dgm:presLayoutVars>
          <dgm:bulletEnabled val="1"/>
        </dgm:presLayoutVars>
      </dgm:prSet>
      <dgm:spPr/>
      <dgm:t>
        <a:bodyPr/>
        <a:lstStyle/>
        <a:p>
          <a:endParaRPr lang="nl-NL"/>
        </a:p>
      </dgm:t>
    </dgm:pt>
    <dgm:pt modelId="{E729A66D-09E9-42E6-A92C-B650F1FBD592}" type="pres">
      <dgm:prSet presAssocID="{97341761-1DA1-4A8A-A4EE-2E851153CE98}" presName="sibTrans" presStyleCnt="0"/>
      <dgm:spPr/>
    </dgm:pt>
    <dgm:pt modelId="{2D2995AB-6F21-4C51-9A3A-D6E41952EE06}" type="pres">
      <dgm:prSet presAssocID="{60B13B38-A15B-4AC6-8C19-B8C7ECA273EC}" presName="node" presStyleLbl="node1" presStyleIdx="6" presStyleCnt="7" custLinFactNeighborX="5018">
        <dgm:presLayoutVars>
          <dgm:bulletEnabled val="1"/>
        </dgm:presLayoutVars>
      </dgm:prSet>
      <dgm:spPr/>
      <dgm:t>
        <a:bodyPr/>
        <a:lstStyle/>
        <a:p>
          <a:endParaRPr lang="nl-NL"/>
        </a:p>
      </dgm:t>
    </dgm:pt>
  </dgm:ptLst>
  <dgm:cxnLst>
    <dgm:cxn modelId="{680FB28D-40EF-4AEE-825B-D2A3C933AE31}" srcId="{D3CE6328-ED10-4675-A2B8-7BDF83E453A5}" destId="{2A0395F3-FB96-42B5-BCB8-415EA1D720EC}" srcOrd="1" destOrd="0" parTransId="{7596A45A-ACA9-4592-9A1E-CE44B96CDCEE}" sibTransId="{5C39E698-D631-48B0-8D69-1A42D708F63B}"/>
    <dgm:cxn modelId="{E25A164F-D97F-48B6-A2A9-DCA096681EF0}" type="presOf" srcId="{60B13B38-A15B-4AC6-8C19-B8C7ECA273EC}" destId="{2D2995AB-6F21-4C51-9A3A-D6E41952EE06}" srcOrd="0" destOrd="0" presId="urn:microsoft.com/office/officeart/2005/8/layout/default#1"/>
    <dgm:cxn modelId="{753DDD6E-69A8-4E9A-BC3D-CC6BDE9E8B5A}" srcId="{D3CE6328-ED10-4675-A2B8-7BDF83E453A5}" destId="{8E349E78-6C7A-40A7-A065-E4D3DF410A46}" srcOrd="2" destOrd="0" parTransId="{298570A6-249E-4D84-ACC1-A52B87794B80}" sibTransId="{83D3C07E-4BC0-4A59-ABE6-A415ACBE8610}"/>
    <dgm:cxn modelId="{3DE1E48F-E5A3-412F-9508-EE4928DDD90D}" type="presOf" srcId="{B4308200-191D-432B-B572-C049C006F08D}" destId="{3C73CC35-91F8-4B1B-90C0-4947EF69E7BD}" srcOrd="0" destOrd="0" presId="urn:microsoft.com/office/officeart/2005/8/layout/default#1"/>
    <dgm:cxn modelId="{3D8BA20C-C238-445A-9F6C-4A0631A6F3FF}" type="presOf" srcId="{8E349E78-6C7A-40A7-A065-E4D3DF410A46}" destId="{6E7F0A36-748A-46ED-92A9-18164461A6E0}" srcOrd="0" destOrd="0" presId="urn:microsoft.com/office/officeart/2005/8/layout/default#1"/>
    <dgm:cxn modelId="{5F06E305-2A00-47F7-94E0-201CEB76F447}" srcId="{D3CE6328-ED10-4675-A2B8-7BDF83E453A5}" destId="{72404772-9BB4-41B8-B70E-EF44E84FD4D4}" srcOrd="4" destOrd="0" parTransId="{009BEE36-B98F-4A65-83C9-37077BDBF46D}" sibTransId="{F793CEA6-CD1C-45C8-BE2B-2B1DB35E7877}"/>
    <dgm:cxn modelId="{ACEA4554-0183-4190-AAA6-FF3D1F2F80C3}" type="presOf" srcId="{D3CE6328-ED10-4675-A2B8-7BDF83E453A5}" destId="{E34E6ED6-7430-48E6-AB46-2FC5236BFC44}" srcOrd="0" destOrd="0" presId="urn:microsoft.com/office/officeart/2005/8/layout/default#1"/>
    <dgm:cxn modelId="{00987F0E-0F16-4C48-8764-458D845B7886}" type="presOf" srcId="{041CC435-8C93-4714-924F-29E0EDE3DD36}" destId="{E9961201-1E5C-4D00-91F0-35B9BA9BE761}" srcOrd="0" destOrd="0" presId="urn:microsoft.com/office/officeart/2005/8/layout/default#1"/>
    <dgm:cxn modelId="{875E93CF-EC5F-4EEB-8DE4-05EEA86282BE}" srcId="{D3CE6328-ED10-4675-A2B8-7BDF83E453A5}" destId="{041CC435-8C93-4714-924F-29E0EDE3DD36}" srcOrd="0" destOrd="0" parTransId="{5AF7F4E7-79D4-4F87-B1F7-9B814FD97D54}" sibTransId="{C4377267-BDDD-4C3C-BE03-41C36FD19E48}"/>
    <dgm:cxn modelId="{0DAE733A-096D-4BD4-9DB0-EFF348AE4061}" type="presOf" srcId="{2A0395F3-FB96-42B5-BCB8-415EA1D720EC}" destId="{FC569805-7B6B-404A-9F51-EC25D61AE622}" srcOrd="0" destOrd="0" presId="urn:microsoft.com/office/officeart/2005/8/layout/default#1"/>
    <dgm:cxn modelId="{36FCB099-7F17-4504-9C4A-A62351A2B787}" srcId="{D3CE6328-ED10-4675-A2B8-7BDF83E453A5}" destId="{127A8A83-BCA9-4245-8528-F350B632A8CC}" srcOrd="3" destOrd="0" parTransId="{2AFD2911-958A-4414-B06A-6C03D558F412}" sibTransId="{A0268431-B6D6-41B0-AA3A-C44C42301C51}"/>
    <dgm:cxn modelId="{4FB3521E-D19A-4F8B-80F3-042ED2BC4076}" type="presOf" srcId="{127A8A83-BCA9-4245-8528-F350B632A8CC}" destId="{6F4FD864-2CC4-41F0-8473-D6D0B1F46394}" srcOrd="0" destOrd="0" presId="urn:microsoft.com/office/officeart/2005/8/layout/default#1"/>
    <dgm:cxn modelId="{6FA88631-FC4A-4CA2-9AF9-132672E5A6EE}" type="presOf" srcId="{72404772-9BB4-41B8-B70E-EF44E84FD4D4}" destId="{9FFAA79E-DB2D-4C9D-95C1-DF6F923476F1}" srcOrd="0" destOrd="0" presId="urn:microsoft.com/office/officeart/2005/8/layout/default#1"/>
    <dgm:cxn modelId="{F3C41BB3-8584-47AF-8EA8-0BA7ECCB4A7E}" srcId="{D3CE6328-ED10-4675-A2B8-7BDF83E453A5}" destId="{60B13B38-A15B-4AC6-8C19-B8C7ECA273EC}" srcOrd="6" destOrd="0" parTransId="{9D272E2D-C774-4D48-A226-C69F4B9D4B59}" sibTransId="{1884D7AA-9F00-4F88-918C-B89F49D5E85D}"/>
    <dgm:cxn modelId="{9F8EB4C9-BEA9-48D7-B30B-A70C825F1D06}" srcId="{D3CE6328-ED10-4675-A2B8-7BDF83E453A5}" destId="{B4308200-191D-432B-B572-C049C006F08D}" srcOrd="5" destOrd="0" parTransId="{DDA50677-5B75-4530-9638-C0D41D7A9FD1}" sibTransId="{97341761-1DA1-4A8A-A4EE-2E851153CE98}"/>
    <dgm:cxn modelId="{8C9C3F93-FBEA-4AA6-BABE-8AB79369A70A}" type="presParOf" srcId="{E34E6ED6-7430-48E6-AB46-2FC5236BFC44}" destId="{E9961201-1E5C-4D00-91F0-35B9BA9BE761}" srcOrd="0" destOrd="0" presId="urn:microsoft.com/office/officeart/2005/8/layout/default#1"/>
    <dgm:cxn modelId="{68BE653D-955B-4FA2-977A-67CC907A3EC0}" type="presParOf" srcId="{E34E6ED6-7430-48E6-AB46-2FC5236BFC44}" destId="{1985AFDE-F9A7-4BD4-B463-B0C9914EC190}" srcOrd="1" destOrd="0" presId="urn:microsoft.com/office/officeart/2005/8/layout/default#1"/>
    <dgm:cxn modelId="{FA559FFC-F6ED-465C-9363-46897D6112A4}" type="presParOf" srcId="{E34E6ED6-7430-48E6-AB46-2FC5236BFC44}" destId="{FC569805-7B6B-404A-9F51-EC25D61AE622}" srcOrd="2" destOrd="0" presId="urn:microsoft.com/office/officeart/2005/8/layout/default#1"/>
    <dgm:cxn modelId="{E420A235-968D-4A17-960C-2AD542C0BCDE}" type="presParOf" srcId="{E34E6ED6-7430-48E6-AB46-2FC5236BFC44}" destId="{74CA8E32-F329-4D46-93F3-B5BF3F9ED236}" srcOrd="3" destOrd="0" presId="urn:microsoft.com/office/officeart/2005/8/layout/default#1"/>
    <dgm:cxn modelId="{C9226BA0-5525-4F05-B7AA-2A4F0AFF5DA9}" type="presParOf" srcId="{E34E6ED6-7430-48E6-AB46-2FC5236BFC44}" destId="{6E7F0A36-748A-46ED-92A9-18164461A6E0}" srcOrd="4" destOrd="0" presId="urn:microsoft.com/office/officeart/2005/8/layout/default#1"/>
    <dgm:cxn modelId="{67BBA6BE-8200-4D27-A39A-56A8C80956B5}" type="presParOf" srcId="{E34E6ED6-7430-48E6-AB46-2FC5236BFC44}" destId="{C5F1E1E5-3CAA-446F-A32B-CE6FB37E48E0}" srcOrd="5" destOrd="0" presId="urn:microsoft.com/office/officeart/2005/8/layout/default#1"/>
    <dgm:cxn modelId="{29E588DD-AB42-4992-949E-0CBCA0E083B9}" type="presParOf" srcId="{E34E6ED6-7430-48E6-AB46-2FC5236BFC44}" destId="{6F4FD864-2CC4-41F0-8473-D6D0B1F46394}" srcOrd="6" destOrd="0" presId="urn:microsoft.com/office/officeart/2005/8/layout/default#1"/>
    <dgm:cxn modelId="{ED9558CC-E7C5-4267-B86C-64D9F12BF62F}" type="presParOf" srcId="{E34E6ED6-7430-48E6-AB46-2FC5236BFC44}" destId="{D0DC2F42-7716-434D-A81A-6D98CD71DFCA}" srcOrd="7" destOrd="0" presId="urn:microsoft.com/office/officeart/2005/8/layout/default#1"/>
    <dgm:cxn modelId="{FC38E8E3-9F76-41E5-9C10-6BBEAF90BB86}" type="presParOf" srcId="{E34E6ED6-7430-48E6-AB46-2FC5236BFC44}" destId="{9FFAA79E-DB2D-4C9D-95C1-DF6F923476F1}" srcOrd="8" destOrd="0" presId="urn:microsoft.com/office/officeart/2005/8/layout/default#1"/>
    <dgm:cxn modelId="{90EAF828-71CE-4010-999A-70E084038463}" type="presParOf" srcId="{E34E6ED6-7430-48E6-AB46-2FC5236BFC44}" destId="{47C91630-18EA-4BB4-8E24-7B9C2295B162}" srcOrd="9" destOrd="0" presId="urn:microsoft.com/office/officeart/2005/8/layout/default#1"/>
    <dgm:cxn modelId="{B5C35B6E-CC57-4721-A7AE-5D44DC8CB07B}" type="presParOf" srcId="{E34E6ED6-7430-48E6-AB46-2FC5236BFC44}" destId="{3C73CC35-91F8-4B1B-90C0-4947EF69E7BD}" srcOrd="10" destOrd="0" presId="urn:microsoft.com/office/officeart/2005/8/layout/default#1"/>
    <dgm:cxn modelId="{D8D8DE3E-1481-4D4D-9723-9C26B3058D51}" type="presParOf" srcId="{E34E6ED6-7430-48E6-AB46-2FC5236BFC44}" destId="{E729A66D-09E9-42E6-A92C-B650F1FBD592}" srcOrd="11" destOrd="0" presId="urn:microsoft.com/office/officeart/2005/8/layout/default#1"/>
    <dgm:cxn modelId="{F7591F1D-4F7F-45CD-AD8D-868CA9F323F0}" type="presParOf" srcId="{E34E6ED6-7430-48E6-AB46-2FC5236BFC44}" destId="{2D2995AB-6F21-4C51-9A3A-D6E41952EE06}" srcOrd="1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3762A4-FED1-432C-B5A9-0C9D4B85DF4B}" type="datetimeFigureOut">
              <a:rPr lang="nl-NL" smtClean="0"/>
              <a:pPr/>
              <a:t>15-8-2016</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8F65F-1411-47A0-94E0-EE81C647F069}" type="slidenum">
              <a:rPr lang="nl-NL" smtClean="0"/>
              <a:pPr/>
              <a:t>‹#›</a:t>
            </a:fld>
            <a:endParaRPr lang="nl-NL"/>
          </a:p>
        </p:txBody>
      </p:sp>
    </p:spTree>
    <p:extLst>
      <p:ext uri="{BB962C8B-B14F-4D97-AF65-F5344CB8AC3E}">
        <p14:creationId xmlns:p14="http://schemas.microsoft.com/office/powerpoint/2010/main" val="4142101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4A8F65F-1411-47A0-94E0-EE81C647F069}" type="slidenum">
              <a:rPr lang="nl-NL" smtClean="0"/>
              <a:pPr/>
              <a:t>1</a:t>
            </a:fld>
            <a:endParaRPr lang="nl-NL"/>
          </a:p>
        </p:txBody>
      </p:sp>
    </p:spTree>
    <p:extLst>
      <p:ext uri="{BB962C8B-B14F-4D97-AF65-F5344CB8AC3E}">
        <p14:creationId xmlns:p14="http://schemas.microsoft.com/office/powerpoint/2010/main" val="3943005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74A8F65F-1411-47A0-94E0-EE81C647F069}" type="slidenum">
              <a:rPr lang="nl-NL" smtClean="0"/>
              <a:pPr/>
              <a:t>6</a:t>
            </a:fld>
            <a:endParaRPr lang="nl-NL"/>
          </a:p>
        </p:txBody>
      </p:sp>
    </p:spTree>
    <p:extLst>
      <p:ext uri="{BB962C8B-B14F-4D97-AF65-F5344CB8AC3E}">
        <p14:creationId xmlns:p14="http://schemas.microsoft.com/office/powerpoint/2010/main" val="3141600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74A8F65F-1411-47A0-94E0-EE81C647F069}" type="slidenum">
              <a:rPr lang="nl-NL" smtClean="0"/>
              <a:pPr/>
              <a:t>14</a:t>
            </a:fld>
            <a:endParaRPr lang="nl-NL"/>
          </a:p>
        </p:txBody>
      </p:sp>
    </p:spTree>
    <p:extLst>
      <p:ext uri="{BB962C8B-B14F-4D97-AF65-F5344CB8AC3E}">
        <p14:creationId xmlns:p14="http://schemas.microsoft.com/office/powerpoint/2010/main" val="2778814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74A8F65F-1411-47A0-94E0-EE81C647F069}" type="slidenum">
              <a:rPr lang="nl-NL" smtClean="0"/>
              <a:pPr/>
              <a:t>15</a:t>
            </a:fld>
            <a:endParaRPr lang="nl-NL"/>
          </a:p>
        </p:txBody>
      </p:sp>
    </p:spTree>
    <p:extLst>
      <p:ext uri="{BB962C8B-B14F-4D97-AF65-F5344CB8AC3E}">
        <p14:creationId xmlns:p14="http://schemas.microsoft.com/office/powerpoint/2010/main" val="2778814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74A8F65F-1411-47A0-94E0-EE81C647F069}" type="slidenum">
              <a:rPr lang="nl-NL" smtClean="0"/>
              <a:pPr/>
              <a:t>16</a:t>
            </a:fld>
            <a:endParaRPr lang="nl-NL"/>
          </a:p>
        </p:txBody>
      </p:sp>
    </p:spTree>
    <p:extLst>
      <p:ext uri="{BB962C8B-B14F-4D97-AF65-F5344CB8AC3E}">
        <p14:creationId xmlns:p14="http://schemas.microsoft.com/office/powerpoint/2010/main" val="2778814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74A8F65F-1411-47A0-94E0-EE81C647F069}" type="slidenum">
              <a:rPr lang="nl-NL" smtClean="0"/>
              <a:pPr/>
              <a:t>17</a:t>
            </a:fld>
            <a:endParaRPr lang="nl-NL"/>
          </a:p>
        </p:txBody>
      </p:sp>
    </p:spTree>
    <p:extLst>
      <p:ext uri="{BB962C8B-B14F-4D97-AF65-F5344CB8AC3E}">
        <p14:creationId xmlns:p14="http://schemas.microsoft.com/office/powerpoint/2010/main" val="2778814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smtClean="0"/>
              <a:t>It would be difficult for an interviewee to know what a perpetrator’s motive is – but recalling things a perpetrator said during a violation may point</a:t>
            </a:r>
            <a:r>
              <a:rPr lang="nl-NL" baseline="0" dirty="0" smtClean="0"/>
              <a:t> to motive.  Similarly, with intent, this may be difficult to determine directly, but intent may be inferred through actions that you ask the interviewee to describe.</a:t>
            </a:r>
            <a:endParaRPr lang="nl-NL" dirty="0"/>
          </a:p>
        </p:txBody>
      </p:sp>
      <p:sp>
        <p:nvSpPr>
          <p:cNvPr id="4" name="Slide Number Placeholder 3"/>
          <p:cNvSpPr>
            <a:spLocks noGrp="1"/>
          </p:cNvSpPr>
          <p:nvPr>
            <p:ph type="sldNum" sz="quarter" idx="10"/>
          </p:nvPr>
        </p:nvSpPr>
        <p:spPr/>
        <p:txBody>
          <a:bodyPr/>
          <a:lstStyle/>
          <a:p>
            <a:fld id="{74A8F65F-1411-47A0-94E0-EE81C647F069}" type="slidenum">
              <a:rPr lang="nl-NL" smtClean="0"/>
              <a:pPr/>
              <a:t>18</a:t>
            </a:fld>
            <a:endParaRPr lang="nl-NL"/>
          </a:p>
        </p:txBody>
      </p:sp>
    </p:spTree>
    <p:extLst>
      <p:ext uri="{BB962C8B-B14F-4D97-AF65-F5344CB8AC3E}">
        <p14:creationId xmlns:p14="http://schemas.microsoft.com/office/powerpoint/2010/main" val="2778814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74A8F65F-1411-47A0-94E0-EE81C647F069}" type="slidenum">
              <a:rPr lang="nl-NL" smtClean="0"/>
              <a:pPr/>
              <a:t>19</a:t>
            </a:fld>
            <a:endParaRPr lang="nl-NL"/>
          </a:p>
        </p:txBody>
      </p:sp>
    </p:spTree>
    <p:extLst>
      <p:ext uri="{BB962C8B-B14F-4D97-AF65-F5344CB8AC3E}">
        <p14:creationId xmlns:p14="http://schemas.microsoft.com/office/powerpoint/2010/main" val="2778814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While it is preferable to get this information at the outset,</a:t>
            </a:r>
            <a:r>
              <a:rPr lang="en-AU" baseline="0" dirty="0" smtClean="0"/>
              <a:t> it maybe that your asking these questions and recording this data will add to an interviewee’s anxiety.  It may be preferable to save the collection of such details until the interviewee is comfortable with the interviewer and the process.</a:t>
            </a:r>
            <a:endParaRPr lang="en-AU" dirty="0"/>
          </a:p>
        </p:txBody>
      </p:sp>
      <p:sp>
        <p:nvSpPr>
          <p:cNvPr id="4" name="Slide Number Placeholder 3"/>
          <p:cNvSpPr>
            <a:spLocks noGrp="1"/>
          </p:cNvSpPr>
          <p:nvPr>
            <p:ph type="sldNum" sz="quarter" idx="10"/>
          </p:nvPr>
        </p:nvSpPr>
        <p:spPr/>
        <p:txBody>
          <a:bodyPr/>
          <a:lstStyle/>
          <a:p>
            <a:fld id="{74A8F65F-1411-47A0-94E0-EE81C647F069}" type="slidenum">
              <a:rPr lang="nl-NL" smtClean="0"/>
              <a:pPr/>
              <a:t>29</a:t>
            </a:fld>
            <a:endParaRPr lang="nl-NL"/>
          </a:p>
        </p:txBody>
      </p:sp>
    </p:spTree>
    <p:extLst>
      <p:ext uri="{BB962C8B-B14F-4D97-AF65-F5344CB8AC3E}">
        <p14:creationId xmlns:p14="http://schemas.microsoft.com/office/powerpoint/2010/main" val="1191801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D51F1534-E5A3-4F1C-B72A-FCAB5F73C515}" type="datetime1">
              <a:rPr lang="nl-NL" smtClean="0"/>
              <a:pPr/>
              <a:t>15-8-2016</a:t>
            </a:fld>
            <a:endParaRPr lang="nl-NL"/>
          </a:p>
        </p:txBody>
      </p:sp>
      <p:sp>
        <p:nvSpPr>
          <p:cNvPr id="16" name="Slide Number Placeholder 15"/>
          <p:cNvSpPr>
            <a:spLocks noGrp="1"/>
          </p:cNvSpPr>
          <p:nvPr>
            <p:ph type="sldNum" sz="quarter" idx="11"/>
          </p:nvPr>
        </p:nvSpPr>
        <p:spPr/>
        <p:txBody>
          <a:bodyPr/>
          <a:lstStyle/>
          <a:p>
            <a:fld id="{1869DAF0-BE82-4FAD-B8B3-DB975B291007}" type="slidenum">
              <a:rPr lang="nl-NL" smtClean="0"/>
              <a:pPr/>
              <a:t>‹#›</a:t>
            </a:fld>
            <a:endParaRPr lang="nl-NL"/>
          </a:p>
        </p:txBody>
      </p:sp>
      <p:sp>
        <p:nvSpPr>
          <p:cNvPr id="17" name="Footer Placeholder 16"/>
          <p:cNvSpPr>
            <a:spLocks noGrp="1"/>
          </p:cNvSpPr>
          <p:nvPr>
            <p:ph type="ftr" sz="quarter" idx="12"/>
          </p:nvPr>
        </p:nvSpPr>
        <p:spPr/>
        <p:txBody>
          <a:bodyPr/>
          <a:lstStyle/>
          <a:p>
            <a:r>
              <a:rPr lang="en-US" smtClean="0"/>
              <a:t>Training Materials on the International Protocol.  © Institute for International Criminal Investigations 2015</a:t>
            </a: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D05506-20BA-41CD-B41A-01EAA39ADE91}" type="datetime1">
              <a:rPr lang="nl-NL" smtClean="0"/>
              <a:pPr/>
              <a:t>15-8-2016</a:t>
            </a:fld>
            <a:endParaRPr lang="nl-NL"/>
          </a:p>
        </p:txBody>
      </p:sp>
      <p:sp>
        <p:nvSpPr>
          <p:cNvPr id="5" name="Footer Placeholder 4"/>
          <p:cNvSpPr>
            <a:spLocks noGrp="1"/>
          </p:cNvSpPr>
          <p:nvPr>
            <p:ph type="ftr" sz="quarter" idx="11"/>
          </p:nvPr>
        </p:nvSpPr>
        <p:spPr/>
        <p:txBody>
          <a:bodyPr/>
          <a:lstStyle/>
          <a:p>
            <a:r>
              <a:rPr lang="en-US" smtClean="0"/>
              <a:t>Training Materials on the International Protocol.  © Institute for International Criminal Investigations 2015</a:t>
            </a:r>
            <a:endParaRPr lang="nl-NL"/>
          </a:p>
        </p:txBody>
      </p:sp>
      <p:sp>
        <p:nvSpPr>
          <p:cNvPr id="6" name="Slide Number Placeholder 5"/>
          <p:cNvSpPr>
            <a:spLocks noGrp="1"/>
          </p:cNvSpPr>
          <p:nvPr>
            <p:ph type="sldNum" sz="quarter" idx="12"/>
          </p:nvPr>
        </p:nvSpPr>
        <p:spPr/>
        <p:txBody>
          <a:bodyPr/>
          <a:lstStyle/>
          <a:p>
            <a:fld id="{1869DAF0-BE82-4FAD-B8B3-DB975B291007}"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0CFC45-9709-4E57-BC52-CB3544C7198C}" type="datetime1">
              <a:rPr lang="nl-NL" smtClean="0"/>
              <a:pPr/>
              <a:t>15-8-2016</a:t>
            </a:fld>
            <a:endParaRPr lang="nl-NL"/>
          </a:p>
        </p:txBody>
      </p:sp>
      <p:sp>
        <p:nvSpPr>
          <p:cNvPr id="5" name="Footer Placeholder 4"/>
          <p:cNvSpPr>
            <a:spLocks noGrp="1"/>
          </p:cNvSpPr>
          <p:nvPr>
            <p:ph type="ftr" sz="quarter" idx="11"/>
          </p:nvPr>
        </p:nvSpPr>
        <p:spPr/>
        <p:txBody>
          <a:bodyPr/>
          <a:lstStyle/>
          <a:p>
            <a:r>
              <a:rPr lang="en-US" smtClean="0"/>
              <a:t>Training Materials on the International Protocol.  © Institute for International Criminal Investigations 2015</a:t>
            </a:r>
            <a:endParaRPr lang="nl-NL"/>
          </a:p>
        </p:txBody>
      </p:sp>
      <p:sp>
        <p:nvSpPr>
          <p:cNvPr id="6" name="Slide Number Placeholder 5"/>
          <p:cNvSpPr>
            <a:spLocks noGrp="1"/>
          </p:cNvSpPr>
          <p:nvPr>
            <p:ph type="sldNum" sz="quarter" idx="12"/>
          </p:nvPr>
        </p:nvSpPr>
        <p:spPr/>
        <p:txBody>
          <a:bodyPr/>
          <a:lstStyle/>
          <a:p>
            <a:fld id="{1869DAF0-BE82-4FAD-B8B3-DB975B291007}" type="slidenum">
              <a:rPr lang="nl-NL" smtClean="0"/>
              <a:pPr/>
              <a:t>‹#›</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solidFill>
                  <a:prstClr val="white"/>
                </a:solidFill>
                <a:effectLst>
                  <a:outerShdw blurRad="38100" dist="38100" dir="2700000" algn="tl">
                    <a:srgbClr val="000000">
                      <a:alpha val="43137"/>
                    </a:srgbClr>
                  </a:outerShdw>
                </a:effectLst>
              </a:rPr>
              <a:t>{</a:t>
            </a:r>
            <a:endParaRPr lang="en-US" sz="6600" dirty="0">
              <a:solidFill>
                <a:prstClr val="white"/>
              </a:solidFill>
              <a:effectLst>
                <a:outerShdw blurRad="38100" dist="38100" dir="2700000" algn="tl">
                  <a:srgbClr val="000000">
                    <a:alpha val="43137"/>
                  </a:srgbClr>
                </a:outerShdw>
              </a:effectLs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88C5D80E-D4B4-4055-8E2C-B2B060EB5FA2}" type="datetime1">
              <a:rPr lang="nl-NL" smtClean="0">
                <a:solidFill>
                  <a:prstClr val="white">
                    <a:alpha val="60000"/>
                  </a:prstClr>
                </a:solidFill>
              </a:rPr>
              <a:pPr/>
              <a:t>15-8-2016</a:t>
            </a:fld>
            <a:endParaRPr lang="nl-NL">
              <a:solidFill>
                <a:prstClr val="white">
                  <a:alpha val="60000"/>
                </a:prstClr>
              </a:solidFill>
            </a:endParaRPr>
          </a:p>
        </p:txBody>
      </p:sp>
      <p:sp>
        <p:nvSpPr>
          <p:cNvPr id="16" name="Slide Number Placeholder 15"/>
          <p:cNvSpPr>
            <a:spLocks noGrp="1"/>
          </p:cNvSpPr>
          <p:nvPr>
            <p:ph type="sldNum" sz="quarter" idx="11"/>
          </p:nvPr>
        </p:nvSpPr>
        <p:spPr/>
        <p:txBody>
          <a:bodyPr/>
          <a:lstStyle/>
          <a:p>
            <a:fld id="{1869DAF0-BE82-4FAD-B8B3-DB975B291007}" type="slidenum">
              <a:rPr lang="nl-NL" smtClean="0">
                <a:solidFill>
                  <a:prstClr val="white">
                    <a:alpha val="60000"/>
                  </a:prstClr>
                </a:solidFill>
              </a:rPr>
              <a:pPr/>
              <a:t>‹#›</a:t>
            </a:fld>
            <a:endParaRPr lang="nl-NL">
              <a:solidFill>
                <a:prstClr val="white">
                  <a:alpha val="60000"/>
                </a:prstClr>
              </a:solidFill>
            </a:endParaRPr>
          </a:p>
        </p:txBody>
      </p:sp>
      <p:sp>
        <p:nvSpPr>
          <p:cNvPr id="17" name="Footer Placeholder 16"/>
          <p:cNvSpPr>
            <a:spLocks noGrp="1"/>
          </p:cNvSpPr>
          <p:nvPr>
            <p:ph type="ftr" sz="quarter" idx="12"/>
          </p:nvPr>
        </p:nvSpPr>
        <p:spPr/>
        <p:txBody>
          <a:bodyPr/>
          <a:lstStyle/>
          <a:p>
            <a:r>
              <a:rPr lang="en-US" smtClean="0">
                <a:solidFill>
                  <a:prstClr val="white">
                    <a:alpha val="60000"/>
                  </a:prstClr>
                </a:solidFill>
              </a:rPr>
              <a:t>Training Materials on the International Protocol.  © Institute for International Criminal Investigations 2015</a:t>
            </a:r>
            <a:endParaRPr lang="nl-NL">
              <a:solidFill>
                <a:prstClr val="white">
                  <a:alpha val="60000"/>
                </a:prstClr>
              </a:solidFill>
            </a:endParaRPr>
          </a:p>
        </p:txBody>
      </p:sp>
    </p:spTree>
    <p:extLst>
      <p:ext uri="{BB962C8B-B14F-4D97-AF65-F5344CB8AC3E}">
        <p14:creationId xmlns:p14="http://schemas.microsoft.com/office/powerpoint/2010/main" val="165541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A324AB91-DF75-407C-B91E-296249F3F03E}" type="datetime1">
              <a:rPr lang="nl-NL" smtClean="0">
                <a:solidFill>
                  <a:prstClr val="white">
                    <a:alpha val="60000"/>
                  </a:prstClr>
                </a:solidFill>
              </a:rPr>
              <a:pPr/>
              <a:t>15-8-2016</a:t>
            </a:fld>
            <a:endParaRPr lang="nl-NL">
              <a:solidFill>
                <a:prstClr val="white">
                  <a:alpha val="60000"/>
                </a:prstClr>
              </a:solidFill>
            </a:endParaRPr>
          </a:p>
        </p:txBody>
      </p:sp>
      <p:sp>
        <p:nvSpPr>
          <p:cNvPr id="15" name="Slide Number Placeholder 14"/>
          <p:cNvSpPr>
            <a:spLocks noGrp="1"/>
          </p:cNvSpPr>
          <p:nvPr>
            <p:ph type="sldNum" sz="quarter" idx="11"/>
          </p:nvPr>
        </p:nvSpPr>
        <p:spPr/>
        <p:txBody>
          <a:bodyPr/>
          <a:lstStyle/>
          <a:p>
            <a:fld id="{1869DAF0-BE82-4FAD-B8B3-DB975B291007}" type="slidenum">
              <a:rPr lang="nl-NL" smtClean="0">
                <a:solidFill>
                  <a:prstClr val="white">
                    <a:alpha val="60000"/>
                  </a:prstClr>
                </a:solidFill>
              </a:rPr>
              <a:pPr/>
              <a:t>‹#›</a:t>
            </a:fld>
            <a:endParaRPr lang="nl-NL">
              <a:solidFill>
                <a:prstClr val="white">
                  <a:alpha val="60000"/>
                </a:prstClr>
              </a:solidFill>
            </a:endParaRPr>
          </a:p>
        </p:txBody>
      </p:sp>
      <p:sp>
        <p:nvSpPr>
          <p:cNvPr id="16" name="Footer Placeholder 15"/>
          <p:cNvSpPr>
            <a:spLocks noGrp="1"/>
          </p:cNvSpPr>
          <p:nvPr>
            <p:ph type="ftr" sz="quarter" idx="12"/>
          </p:nvPr>
        </p:nvSpPr>
        <p:spPr/>
        <p:txBody>
          <a:bodyPr/>
          <a:lstStyle/>
          <a:p>
            <a:r>
              <a:rPr lang="en-US" smtClean="0">
                <a:solidFill>
                  <a:prstClr val="white">
                    <a:alpha val="60000"/>
                  </a:prstClr>
                </a:solidFill>
              </a:rPr>
              <a:t>Training Materials on the International Protocol.  © Institute for International Criminal Investigations 2015</a:t>
            </a:r>
            <a:endParaRPr lang="nl-NL">
              <a:solidFill>
                <a:prstClr val="white">
                  <a:alpha val="60000"/>
                </a:prstClr>
              </a:solidFill>
            </a:endParaRPr>
          </a:p>
        </p:txBody>
      </p:sp>
    </p:spTree>
    <p:extLst>
      <p:ext uri="{BB962C8B-B14F-4D97-AF65-F5344CB8AC3E}">
        <p14:creationId xmlns:p14="http://schemas.microsoft.com/office/powerpoint/2010/main" val="1872171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solidFill>
                  <a:prstClr val="white"/>
                </a:solidFill>
                <a:effectLst>
                  <a:outerShdw blurRad="38100" dist="38100" dir="2700000" algn="tl">
                    <a:srgbClr val="000000">
                      <a:alpha val="43137"/>
                    </a:srgbClr>
                  </a:outerShdw>
                </a:effectLst>
              </a:rPr>
              <a:t>{</a:t>
            </a:r>
            <a:endParaRPr lang="en-US" sz="6600" dirty="0">
              <a:solidFill>
                <a:prstClr val="white"/>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E4F9F94C-17B6-4435-851D-C76EE5177D89}" type="datetime1">
              <a:rPr lang="nl-NL" smtClean="0">
                <a:solidFill>
                  <a:prstClr val="white">
                    <a:alpha val="60000"/>
                  </a:prstClr>
                </a:solidFill>
              </a:rPr>
              <a:pPr/>
              <a:t>15-8-2016</a:t>
            </a:fld>
            <a:endParaRPr lang="nl-NL">
              <a:solidFill>
                <a:prstClr val="white">
                  <a:alpha val="60000"/>
                </a:prstClr>
              </a:solidFill>
            </a:endParaRPr>
          </a:p>
        </p:txBody>
      </p:sp>
      <p:sp>
        <p:nvSpPr>
          <p:cNvPr id="13" name="Slide Number Placeholder 12"/>
          <p:cNvSpPr>
            <a:spLocks noGrp="1"/>
          </p:cNvSpPr>
          <p:nvPr>
            <p:ph type="sldNum" sz="quarter" idx="11"/>
          </p:nvPr>
        </p:nvSpPr>
        <p:spPr/>
        <p:txBody>
          <a:bodyPr/>
          <a:lstStyle/>
          <a:p>
            <a:fld id="{1869DAF0-BE82-4FAD-B8B3-DB975B291007}" type="slidenum">
              <a:rPr lang="nl-NL" smtClean="0">
                <a:solidFill>
                  <a:prstClr val="white">
                    <a:alpha val="60000"/>
                  </a:prstClr>
                </a:solidFill>
              </a:rPr>
              <a:pPr/>
              <a:t>‹#›</a:t>
            </a:fld>
            <a:endParaRPr lang="nl-NL">
              <a:solidFill>
                <a:prstClr val="white">
                  <a:alpha val="60000"/>
                </a:prstClr>
              </a:solidFill>
            </a:endParaRPr>
          </a:p>
        </p:txBody>
      </p:sp>
      <p:sp>
        <p:nvSpPr>
          <p:cNvPr id="14" name="Footer Placeholder 13"/>
          <p:cNvSpPr>
            <a:spLocks noGrp="1"/>
          </p:cNvSpPr>
          <p:nvPr>
            <p:ph type="ftr" sz="quarter" idx="12"/>
          </p:nvPr>
        </p:nvSpPr>
        <p:spPr/>
        <p:txBody>
          <a:bodyPr/>
          <a:lstStyle/>
          <a:p>
            <a:r>
              <a:rPr lang="en-US" smtClean="0">
                <a:solidFill>
                  <a:prstClr val="white">
                    <a:alpha val="60000"/>
                  </a:prstClr>
                </a:solidFill>
              </a:rPr>
              <a:t>Training Materials on the International Protocol.  © Institute for International Criminal Investigations 2015</a:t>
            </a:r>
            <a:endParaRPr lang="nl-NL">
              <a:solidFill>
                <a:prstClr val="white">
                  <a:alpha val="60000"/>
                </a:prstClr>
              </a:solidFill>
            </a:endParaRP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extLst>
      <p:ext uri="{BB962C8B-B14F-4D97-AF65-F5344CB8AC3E}">
        <p14:creationId xmlns:p14="http://schemas.microsoft.com/office/powerpoint/2010/main" val="1354704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B4FA08B-F66A-4986-B055-F957EFFE1830}" type="datetime1">
              <a:rPr lang="nl-NL" smtClean="0">
                <a:solidFill>
                  <a:prstClr val="white">
                    <a:alpha val="60000"/>
                  </a:prstClr>
                </a:solidFill>
              </a:rPr>
              <a:pPr/>
              <a:t>15-8-2016</a:t>
            </a:fld>
            <a:endParaRPr lang="nl-NL">
              <a:solidFill>
                <a:prstClr val="white">
                  <a:alpha val="60000"/>
                </a:prstClr>
              </a:solidFill>
            </a:endParaRPr>
          </a:p>
        </p:txBody>
      </p:sp>
      <p:sp>
        <p:nvSpPr>
          <p:cNvPr id="9" name="Slide Number Placeholder 8"/>
          <p:cNvSpPr>
            <a:spLocks noGrp="1"/>
          </p:cNvSpPr>
          <p:nvPr>
            <p:ph type="sldNum" sz="quarter" idx="11"/>
          </p:nvPr>
        </p:nvSpPr>
        <p:spPr/>
        <p:txBody>
          <a:bodyPr/>
          <a:lstStyle/>
          <a:p>
            <a:fld id="{1869DAF0-BE82-4FAD-B8B3-DB975B291007}" type="slidenum">
              <a:rPr lang="nl-NL" smtClean="0">
                <a:solidFill>
                  <a:prstClr val="white">
                    <a:alpha val="60000"/>
                  </a:prstClr>
                </a:solidFill>
              </a:rPr>
              <a:pPr/>
              <a:t>‹#›</a:t>
            </a:fld>
            <a:endParaRPr lang="nl-NL">
              <a:solidFill>
                <a:prstClr val="white">
                  <a:alpha val="60000"/>
                </a:prstClr>
              </a:solidFill>
            </a:endParaRPr>
          </a:p>
        </p:txBody>
      </p:sp>
      <p:sp>
        <p:nvSpPr>
          <p:cNvPr id="10" name="Footer Placeholder 9"/>
          <p:cNvSpPr>
            <a:spLocks noGrp="1"/>
          </p:cNvSpPr>
          <p:nvPr>
            <p:ph type="ftr" sz="quarter" idx="12"/>
          </p:nvPr>
        </p:nvSpPr>
        <p:spPr/>
        <p:txBody>
          <a:bodyPr/>
          <a:lstStyle/>
          <a:p>
            <a:r>
              <a:rPr lang="en-US" smtClean="0">
                <a:solidFill>
                  <a:prstClr val="white">
                    <a:alpha val="60000"/>
                  </a:prstClr>
                </a:solidFill>
              </a:rPr>
              <a:t>Training Materials on the International Protocol.  © Institute for International Criminal Investigations 2015</a:t>
            </a:r>
            <a:endParaRPr lang="nl-NL">
              <a:solidFill>
                <a:prstClr val="white">
                  <a:alpha val="60000"/>
                </a:prstClr>
              </a:solidFill>
            </a:endParaRPr>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5918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solidFill>
                  <a:prstClr val="white"/>
                </a:solidFill>
                <a:effectLst>
                  <a:outerShdw blurRad="38100" dist="38100" dir="2700000" algn="tl">
                    <a:srgbClr val="000000">
                      <a:alpha val="43137"/>
                    </a:srgbClr>
                  </a:outerShdw>
                </a:effectLst>
              </a:rPr>
              <a:t>{</a:t>
            </a:r>
            <a:endParaRPr lang="en-US" sz="6000" dirty="0">
              <a:solidFill>
                <a:prstClr val="white"/>
              </a:solidFill>
              <a:effectLst>
                <a:outerShdw blurRad="38100" dist="38100" dir="2700000" algn="tl">
                  <a:srgbClr val="000000">
                    <a:alpha val="43137"/>
                  </a:srgbClr>
                </a:outerShdw>
              </a:effectLs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solidFill>
                  <a:prstClr val="white"/>
                </a:solidFill>
                <a:effectLst>
                  <a:outerShdw blurRad="38100" dist="38100" dir="2700000" algn="tl">
                    <a:srgbClr val="000000">
                      <a:alpha val="43137"/>
                    </a:srgbClr>
                  </a:outerShdw>
                </a:effectLst>
              </a:rPr>
              <a:t>{</a:t>
            </a:r>
            <a:endParaRPr lang="en-US" sz="6000" dirty="0">
              <a:solidFill>
                <a:prstClr val="white"/>
              </a:solidFill>
              <a:effectLst>
                <a:outerShdw blurRad="38100" dist="38100" dir="2700000" algn="tl">
                  <a:srgbClr val="000000">
                    <a:alpha val="43137"/>
                  </a:srgbClr>
                </a:outerShdw>
              </a:effectLs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3AAA9249-55E7-44BD-9134-0064B9EAE825}" type="datetime1">
              <a:rPr lang="nl-NL" smtClean="0">
                <a:solidFill>
                  <a:prstClr val="white">
                    <a:alpha val="60000"/>
                  </a:prstClr>
                </a:solidFill>
              </a:rPr>
              <a:pPr/>
              <a:t>15-8-2016</a:t>
            </a:fld>
            <a:endParaRPr lang="nl-NL">
              <a:solidFill>
                <a:prstClr val="white">
                  <a:alpha val="60000"/>
                </a:prstClr>
              </a:solidFill>
            </a:endParaRPr>
          </a:p>
        </p:txBody>
      </p:sp>
      <p:sp>
        <p:nvSpPr>
          <p:cNvPr id="15" name="Slide Number Placeholder 14"/>
          <p:cNvSpPr>
            <a:spLocks noGrp="1"/>
          </p:cNvSpPr>
          <p:nvPr>
            <p:ph type="sldNum" sz="quarter" idx="11"/>
          </p:nvPr>
        </p:nvSpPr>
        <p:spPr/>
        <p:txBody>
          <a:bodyPr/>
          <a:lstStyle/>
          <a:p>
            <a:fld id="{1869DAF0-BE82-4FAD-B8B3-DB975B291007}" type="slidenum">
              <a:rPr lang="nl-NL" smtClean="0">
                <a:solidFill>
                  <a:prstClr val="white">
                    <a:alpha val="60000"/>
                  </a:prstClr>
                </a:solidFill>
              </a:rPr>
              <a:pPr/>
              <a:t>‹#›</a:t>
            </a:fld>
            <a:endParaRPr lang="nl-NL">
              <a:solidFill>
                <a:prstClr val="white">
                  <a:alpha val="60000"/>
                </a:prstClr>
              </a:solidFill>
            </a:endParaRPr>
          </a:p>
        </p:txBody>
      </p:sp>
      <p:sp>
        <p:nvSpPr>
          <p:cNvPr id="16" name="Footer Placeholder 15"/>
          <p:cNvSpPr>
            <a:spLocks noGrp="1"/>
          </p:cNvSpPr>
          <p:nvPr>
            <p:ph type="ftr" sz="quarter" idx="12"/>
          </p:nvPr>
        </p:nvSpPr>
        <p:spPr/>
        <p:txBody>
          <a:bodyPr/>
          <a:lstStyle/>
          <a:p>
            <a:r>
              <a:rPr lang="en-US" smtClean="0">
                <a:solidFill>
                  <a:prstClr val="white">
                    <a:alpha val="60000"/>
                  </a:prstClr>
                </a:solidFill>
              </a:rPr>
              <a:t>Training Materials on the International Protocol.  © Institute for International Criminal Investigations 2015</a:t>
            </a:r>
            <a:endParaRPr lang="nl-NL">
              <a:solidFill>
                <a:prstClr val="white">
                  <a:alpha val="60000"/>
                </a:prstClr>
              </a:solidFill>
            </a:endParaRPr>
          </a:p>
        </p:txBody>
      </p:sp>
    </p:spTree>
    <p:extLst>
      <p:ext uri="{BB962C8B-B14F-4D97-AF65-F5344CB8AC3E}">
        <p14:creationId xmlns:p14="http://schemas.microsoft.com/office/powerpoint/2010/main" val="1151744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D65A6976-3119-47B3-8AD5-D8F5ACC2EFE5}" type="datetime1">
              <a:rPr lang="nl-NL" smtClean="0">
                <a:solidFill>
                  <a:prstClr val="white">
                    <a:alpha val="60000"/>
                  </a:prstClr>
                </a:solidFill>
              </a:rPr>
              <a:pPr/>
              <a:t>15-8-2016</a:t>
            </a:fld>
            <a:endParaRPr lang="nl-NL">
              <a:solidFill>
                <a:prstClr val="white">
                  <a:alpha val="60000"/>
                </a:prstClr>
              </a:solidFill>
            </a:endParaRPr>
          </a:p>
        </p:txBody>
      </p:sp>
      <p:sp>
        <p:nvSpPr>
          <p:cNvPr id="8" name="Slide Number Placeholder 7"/>
          <p:cNvSpPr>
            <a:spLocks noGrp="1"/>
          </p:cNvSpPr>
          <p:nvPr>
            <p:ph type="sldNum" sz="quarter" idx="11"/>
          </p:nvPr>
        </p:nvSpPr>
        <p:spPr/>
        <p:txBody>
          <a:bodyPr/>
          <a:lstStyle/>
          <a:p>
            <a:fld id="{1869DAF0-BE82-4FAD-B8B3-DB975B291007}" type="slidenum">
              <a:rPr lang="nl-NL" smtClean="0">
                <a:solidFill>
                  <a:prstClr val="white">
                    <a:alpha val="60000"/>
                  </a:prstClr>
                </a:solidFill>
              </a:rPr>
              <a:pPr/>
              <a:t>‹#›</a:t>
            </a:fld>
            <a:endParaRPr lang="nl-NL">
              <a:solidFill>
                <a:prstClr val="white">
                  <a:alpha val="60000"/>
                </a:prstClr>
              </a:solidFill>
            </a:endParaRPr>
          </a:p>
        </p:txBody>
      </p:sp>
      <p:sp>
        <p:nvSpPr>
          <p:cNvPr id="9" name="Footer Placeholder 8"/>
          <p:cNvSpPr>
            <a:spLocks noGrp="1"/>
          </p:cNvSpPr>
          <p:nvPr>
            <p:ph type="ftr" sz="quarter" idx="12"/>
          </p:nvPr>
        </p:nvSpPr>
        <p:spPr/>
        <p:txBody>
          <a:bodyPr/>
          <a:lstStyle/>
          <a:p>
            <a:r>
              <a:rPr lang="en-US" smtClean="0">
                <a:solidFill>
                  <a:prstClr val="white">
                    <a:alpha val="60000"/>
                  </a:prstClr>
                </a:solidFill>
              </a:rPr>
              <a:t>Training Materials on the International Protocol.  © Institute for International Criminal Investigations 2015</a:t>
            </a:r>
            <a:endParaRPr lang="nl-NL">
              <a:solidFill>
                <a:prstClr val="white">
                  <a:alpha val="60000"/>
                </a:prstClr>
              </a:solidFill>
            </a:endParaRPr>
          </a:p>
        </p:txBody>
      </p:sp>
    </p:spTree>
    <p:extLst>
      <p:ext uri="{BB962C8B-B14F-4D97-AF65-F5344CB8AC3E}">
        <p14:creationId xmlns:p14="http://schemas.microsoft.com/office/powerpoint/2010/main" val="2204587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99F54DA-2D7B-487D-9462-3CA94F823BDA}" type="datetime1">
              <a:rPr lang="nl-NL" smtClean="0">
                <a:solidFill>
                  <a:prstClr val="white">
                    <a:alpha val="60000"/>
                  </a:prstClr>
                </a:solidFill>
              </a:rPr>
              <a:pPr/>
              <a:t>15-8-2016</a:t>
            </a:fld>
            <a:endParaRPr lang="nl-NL">
              <a:solidFill>
                <a:prstClr val="white">
                  <a:alpha val="60000"/>
                </a:prstClr>
              </a:solidFill>
            </a:endParaRPr>
          </a:p>
        </p:txBody>
      </p:sp>
      <p:sp>
        <p:nvSpPr>
          <p:cNvPr id="6" name="Slide Number Placeholder 5"/>
          <p:cNvSpPr>
            <a:spLocks noGrp="1"/>
          </p:cNvSpPr>
          <p:nvPr>
            <p:ph type="sldNum" sz="quarter" idx="11"/>
          </p:nvPr>
        </p:nvSpPr>
        <p:spPr/>
        <p:txBody>
          <a:bodyPr/>
          <a:lstStyle/>
          <a:p>
            <a:fld id="{1869DAF0-BE82-4FAD-B8B3-DB975B291007}" type="slidenum">
              <a:rPr lang="nl-NL" smtClean="0">
                <a:solidFill>
                  <a:prstClr val="white">
                    <a:alpha val="60000"/>
                  </a:prstClr>
                </a:solidFill>
              </a:rPr>
              <a:pPr/>
              <a:t>‹#›</a:t>
            </a:fld>
            <a:endParaRPr lang="nl-NL">
              <a:solidFill>
                <a:prstClr val="white">
                  <a:alpha val="60000"/>
                </a:prstClr>
              </a:solidFill>
            </a:endParaRPr>
          </a:p>
        </p:txBody>
      </p:sp>
      <p:sp>
        <p:nvSpPr>
          <p:cNvPr id="7" name="Footer Placeholder 6"/>
          <p:cNvSpPr>
            <a:spLocks noGrp="1"/>
          </p:cNvSpPr>
          <p:nvPr>
            <p:ph type="ftr" sz="quarter" idx="12"/>
          </p:nvPr>
        </p:nvSpPr>
        <p:spPr/>
        <p:txBody>
          <a:bodyPr/>
          <a:lstStyle/>
          <a:p>
            <a:r>
              <a:rPr lang="en-US" smtClean="0">
                <a:solidFill>
                  <a:prstClr val="white">
                    <a:alpha val="60000"/>
                  </a:prstClr>
                </a:solidFill>
              </a:rPr>
              <a:t>Training Materials on the International Protocol.  © Institute for International Criminal Investigations 2015</a:t>
            </a:r>
            <a:endParaRPr lang="nl-NL">
              <a:solidFill>
                <a:prstClr val="white">
                  <a:alpha val="60000"/>
                </a:prstClr>
              </a:solidFill>
            </a:endParaRPr>
          </a:p>
        </p:txBody>
      </p:sp>
    </p:spTree>
    <p:extLst>
      <p:ext uri="{BB962C8B-B14F-4D97-AF65-F5344CB8AC3E}">
        <p14:creationId xmlns:p14="http://schemas.microsoft.com/office/powerpoint/2010/main" val="3597740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solidFill>
                  <a:prstClr val="white"/>
                </a:solidFill>
                <a:effectLst>
                  <a:outerShdw blurRad="38100" dist="38100" dir="2700000" algn="tl">
                    <a:srgbClr val="000000">
                      <a:alpha val="43137"/>
                    </a:srgbClr>
                  </a:outerShdw>
                </a:effectLst>
              </a:rPr>
              <a:t>{</a:t>
            </a:r>
            <a:endParaRPr lang="en-US" sz="8000" dirty="0">
              <a:solidFill>
                <a:prstClr val="white"/>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11E831F-FA87-43CB-AF68-E61BB9981721}" type="datetime1">
              <a:rPr lang="nl-NL" smtClean="0">
                <a:solidFill>
                  <a:prstClr val="white">
                    <a:alpha val="60000"/>
                  </a:prstClr>
                </a:solidFill>
              </a:rPr>
              <a:pPr/>
              <a:t>15-8-2016</a:t>
            </a:fld>
            <a:endParaRPr lang="nl-NL">
              <a:solidFill>
                <a:prstClr val="white">
                  <a:alpha val="60000"/>
                </a:prstClr>
              </a:solidFill>
            </a:endParaRPr>
          </a:p>
        </p:txBody>
      </p:sp>
      <p:sp>
        <p:nvSpPr>
          <p:cNvPr id="16" name="Slide Number Placeholder 15"/>
          <p:cNvSpPr>
            <a:spLocks noGrp="1"/>
          </p:cNvSpPr>
          <p:nvPr>
            <p:ph type="sldNum" sz="quarter" idx="11"/>
          </p:nvPr>
        </p:nvSpPr>
        <p:spPr/>
        <p:txBody>
          <a:bodyPr/>
          <a:lstStyle/>
          <a:p>
            <a:fld id="{1869DAF0-BE82-4FAD-B8B3-DB975B291007}" type="slidenum">
              <a:rPr lang="nl-NL" smtClean="0">
                <a:solidFill>
                  <a:prstClr val="white">
                    <a:alpha val="60000"/>
                  </a:prstClr>
                </a:solidFill>
              </a:rPr>
              <a:pPr/>
              <a:t>‹#›</a:t>
            </a:fld>
            <a:endParaRPr lang="nl-NL">
              <a:solidFill>
                <a:prstClr val="white">
                  <a:alpha val="60000"/>
                </a:prstClr>
              </a:solidFill>
            </a:endParaRPr>
          </a:p>
        </p:txBody>
      </p:sp>
      <p:sp>
        <p:nvSpPr>
          <p:cNvPr id="17" name="Footer Placeholder 16"/>
          <p:cNvSpPr>
            <a:spLocks noGrp="1"/>
          </p:cNvSpPr>
          <p:nvPr>
            <p:ph type="ftr" sz="quarter" idx="12"/>
          </p:nvPr>
        </p:nvSpPr>
        <p:spPr/>
        <p:txBody>
          <a:bodyPr/>
          <a:lstStyle/>
          <a:p>
            <a:r>
              <a:rPr lang="en-US" smtClean="0">
                <a:solidFill>
                  <a:prstClr val="white">
                    <a:alpha val="60000"/>
                  </a:prstClr>
                </a:solidFill>
              </a:rPr>
              <a:t>Training Materials on the International Protocol.  © Institute for International Criminal Investigations 2015</a:t>
            </a:r>
            <a:endParaRPr lang="nl-NL">
              <a:solidFill>
                <a:prstClr val="white">
                  <a:alpha val="60000"/>
                </a:prstClr>
              </a:solidFill>
            </a:endParaRPr>
          </a:p>
        </p:txBody>
      </p:sp>
      <p:sp>
        <p:nvSpPr>
          <p:cNvPr id="18" name="Title 17"/>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430820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A23965C9-B253-41B4-BEAC-80B62805E9C6}" type="datetime1">
              <a:rPr lang="nl-NL" smtClean="0"/>
              <a:pPr/>
              <a:t>15-8-2016</a:t>
            </a:fld>
            <a:endParaRPr lang="nl-NL"/>
          </a:p>
        </p:txBody>
      </p:sp>
      <p:sp>
        <p:nvSpPr>
          <p:cNvPr id="15" name="Slide Number Placeholder 14"/>
          <p:cNvSpPr>
            <a:spLocks noGrp="1"/>
          </p:cNvSpPr>
          <p:nvPr>
            <p:ph type="sldNum" sz="quarter" idx="11"/>
          </p:nvPr>
        </p:nvSpPr>
        <p:spPr/>
        <p:txBody>
          <a:bodyPr/>
          <a:lstStyle/>
          <a:p>
            <a:fld id="{1869DAF0-BE82-4FAD-B8B3-DB975B291007}" type="slidenum">
              <a:rPr lang="nl-NL" smtClean="0"/>
              <a:pPr/>
              <a:t>‹#›</a:t>
            </a:fld>
            <a:endParaRPr lang="nl-NL"/>
          </a:p>
        </p:txBody>
      </p:sp>
      <p:sp>
        <p:nvSpPr>
          <p:cNvPr id="16" name="Footer Placeholder 15"/>
          <p:cNvSpPr>
            <a:spLocks noGrp="1"/>
          </p:cNvSpPr>
          <p:nvPr>
            <p:ph type="ftr" sz="quarter" idx="12"/>
          </p:nvPr>
        </p:nvSpPr>
        <p:spPr/>
        <p:txBody>
          <a:bodyPr/>
          <a:lstStyle/>
          <a:p>
            <a:r>
              <a:rPr lang="en-US" smtClean="0"/>
              <a:t>Training Materials on the International Protocol.  © Institute for International Criminal Investigations 2015</a:t>
            </a:r>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solidFill>
                  <a:prstClr val="white"/>
                </a:solidFill>
                <a:effectLst>
                  <a:outerShdw blurRad="38100" dist="38100" dir="2700000" algn="tl">
                    <a:srgbClr val="000000">
                      <a:alpha val="43137"/>
                    </a:srgbClr>
                  </a:outerShdw>
                </a:effectLst>
              </a:rPr>
              <a:t>{</a:t>
            </a:r>
            <a:endParaRPr lang="en-US" sz="6000" dirty="0">
              <a:solidFill>
                <a:prstClr val="white"/>
              </a:solidFill>
              <a:effectLst>
                <a:outerShdw blurRad="38100" dist="38100" dir="2700000" algn="tl">
                  <a:srgbClr val="000000">
                    <a:alpha val="43137"/>
                  </a:srgbClr>
                </a:outerShdw>
              </a:effectLs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E476111B-6DFD-4AD3-B4EF-EFB140ADA107}" type="datetime1">
              <a:rPr lang="nl-NL" smtClean="0">
                <a:solidFill>
                  <a:prstClr val="white">
                    <a:alpha val="60000"/>
                  </a:prstClr>
                </a:solidFill>
              </a:rPr>
              <a:pPr/>
              <a:t>15-8-2016</a:t>
            </a:fld>
            <a:endParaRPr lang="nl-NL">
              <a:solidFill>
                <a:prstClr val="white">
                  <a:alpha val="60000"/>
                </a:prstClr>
              </a:solidFill>
            </a:endParaRPr>
          </a:p>
        </p:txBody>
      </p:sp>
      <p:sp>
        <p:nvSpPr>
          <p:cNvPr id="14" name="Slide Number Placeholder 13"/>
          <p:cNvSpPr>
            <a:spLocks noGrp="1"/>
          </p:cNvSpPr>
          <p:nvPr>
            <p:ph type="sldNum" sz="quarter" idx="11"/>
          </p:nvPr>
        </p:nvSpPr>
        <p:spPr/>
        <p:txBody>
          <a:bodyPr/>
          <a:lstStyle/>
          <a:p>
            <a:fld id="{1869DAF0-BE82-4FAD-B8B3-DB975B291007}" type="slidenum">
              <a:rPr lang="nl-NL" smtClean="0">
                <a:solidFill>
                  <a:prstClr val="white">
                    <a:alpha val="60000"/>
                  </a:prstClr>
                </a:solidFill>
              </a:rPr>
              <a:pPr/>
              <a:t>‹#›</a:t>
            </a:fld>
            <a:endParaRPr lang="nl-NL">
              <a:solidFill>
                <a:prstClr val="white">
                  <a:alpha val="60000"/>
                </a:prstClr>
              </a:solidFill>
            </a:endParaRPr>
          </a:p>
        </p:txBody>
      </p:sp>
      <p:sp>
        <p:nvSpPr>
          <p:cNvPr id="15" name="Footer Placeholder 14"/>
          <p:cNvSpPr>
            <a:spLocks noGrp="1"/>
          </p:cNvSpPr>
          <p:nvPr>
            <p:ph type="ftr" sz="quarter" idx="12"/>
          </p:nvPr>
        </p:nvSpPr>
        <p:spPr/>
        <p:txBody>
          <a:bodyPr/>
          <a:lstStyle/>
          <a:p>
            <a:r>
              <a:rPr lang="en-US" smtClean="0">
                <a:solidFill>
                  <a:prstClr val="white">
                    <a:alpha val="60000"/>
                  </a:prstClr>
                </a:solidFill>
              </a:rPr>
              <a:t>Training Materials on the International Protocol.  © Institute for International Criminal Investigations 2015</a:t>
            </a:r>
            <a:endParaRPr lang="nl-NL">
              <a:solidFill>
                <a:prstClr val="white">
                  <a:alpha val="60000"/>
                </a:prstClr>
              </a:solidFill>
            </a:endParaRPr>
          </a:p>
        </p:txBody>
      </p:sp>
    </p:spTree>
    <p:extLst>
      <p:ext uri="{BB962C8B-B14F-4D97-AF65-F5344CB8AC3E}">
        <p14:creationId xmlns:p14="http://schemas.microsoft.com/office/powerpoint/2010/main" val="3611928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89F9F0-3C9F-4519-AED1-40B1F34CBEE4}" type="datetime1">
              <a:rPr lang="nl-NL" smtClean="0">
                <a:solidFill>
                  <a:prstClr val="white">
                    <a:alpha val="60000"/>
                  </a:prstClr>
                </a:solidFill>
              </a:rPr>
              <a:pPr/>
              <a:t>15-8-2016</a:t>
            </a:fld>
            <a:endParaRPr lang="nl-NL">
              <a:solidFill>
                <a:prstClr val="white">
                  <a:alpha val="60000"/>
                </a:prstClr>
              </a:solidFill>
            </a:endParaRPr>
          </a:p>
        </p:txBody>
      </p:sp>
      <p:sp>
        <p:nvSpPr>
          <p:cNvPr id="5" name="Footer Placeholder 4"/>
          <p:cNvSpPr>
            <a:spLocks noGrp="1"/>
          </p:cNvSpPr>
          <p:nvPr>
            <p:ph type="ftr" sz="quarter" idx="11"/>
          </p:nvPr>
        </p:nvSpPr>
        <p:spPr/>
        <p:txBody>
          <a:bodyPr/>
          <a:lstStyle/>
          <a:p>
            <a:r>
              <a:rPr lang="en-US" smtClean="0">
                <a:solidFill>
                  <a:prstClr val="white">
                    <a:alpha val="60000"/>
                  </a:prstClr>
                </a:solidFill>
              </a:rPr>
              <a:t>Training Materials on the International Protocol.  © Institute for International Criminal Investigations 2015</a:t>
            </a:r>
            <a:endParaRPr lang="nl-NL">
              <a:solidFill>
                <a:prstClr val="white">
                  <a:alpha val="60000"/>
                </a:prstClr>
              </a:solidFill>
            </a:endParaRPr>
          </a:p>
        </p:txBody>
      </p:sp>
      <p:sp>
        <p:nvSpPr>
          <p:cNvPr id="6" name="Slide Number Placeholder 5"/>
          <p:cNvSpPr>
            <a:spLocks noGrp="1"/>
          </p:cNvSpPr>
          <p:nvPr>
            <p:ph type="sldNum" sz="quarter" idx="12"/>
          </p:nvPr>
        </p:nvSpPr>
        <p:spPr/>
        <p:txBody>
          <a:bodyPr/>
          <a:lstStyle/>
          <a:p>
            <a:fld id="{1869DAF0-BE82-4FAD-B8B3-DB975B291007}" type="slidenum">
              <a:rPr lang="nl-NL" smtClean="0">
                <a:solidFill>
                  <a:prstClr val="white">
                    <a:alpha val="60000"/>
                  </a:prstClr>
                </a:solidFill>
              </a:rPr>
              <a:pPr/>
              <a:t>‹#›</a:t>
            </a:fld>
            <a:endParaRPr lang="nl-NL">
              <a:solidFill>
                <a:prstClr val="white">
                  <a:alpha val="60000"/>
                </a:prstClr>
              </a:solidFill>
            </a:endParaRPr>
          </a:p>
        </p:txBody>
      </p:sp>
    </p:spTree>
    <p:extLst>
      <p:ext uri="{BB962C8B-B14F-4D97-AF65-F5344CB8AC3E}">
        <p14:creationId xmlns:p14="http://schemas.microsoft.com/office/powerpoint/2010/main" val="9753376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619866-2A68-4301-8B18-A028387999A3}" type="datetime1">
              <a:rPr lang="nl-NL" smtClean="0">
                <a:solidFill>
                  <a:prstClr val="white">
                    <a:alpha val="60000"/>
                  </a:prstClr>
                </a:solidFill>
              </a:rPr>
              <a:pPr/>
              <a:t>15-8-2016</a:t>
            </a:fld>
            <a:endParaRPr lang="nl-NL">
              <a:solidFill>
                <a:prstClr val="white">
                  <a:alpha val="60000"/>
                </a:prstClr>
              </a:solidFill>
            </a:endParaRPr>
          </a:p>
        </p:txBody>
      </p:sp>
      <p:sp>
        <p:nvSpPr>
          <p:cNvPr id="5" name="Footer Placeholder 4"/>
          <p:cNvSpPr>
            <a:spLocks noGrp="1"/>
          </p:cNvSpPr>
          <p:nvPr>
            <p:ph type="ftr" sz="quarter" idx="11"/>
          </p:nvPr>
        </p:nvSpPr>
        <p:spPr/>
        <p:txBody>
          <a:bodyPr/>
          <a:lstStyle/>
          <a:p>
            <a:r>
              <a:rPr lang="en-US" smtClean="0">
                <a:solidFill>
                  <a:prstClr val="white">
                    <a:alpha val="60000"/>
                  </a:prstClr>
                </a:solidFill>
              </a:rPr>
              <a:t>Training Materials on the International Protocol.  © Institute for International Criminal Investigations 2015</a:t>
            </a:r>
            <a:endParaRPr lang="nl-NL">
              <a:solidFill>
                <a:prstClr val="white">
                  <a:alpha val="60000"/>
                </a:prstClr>
              </a:solidFill>
            </a:endParaRPr>
          </a:p>
        </p:txBody>
      </p:sp>
      <p:sp>
        <p:nvSpPr>
          <p:cNvPr id="6" name="Slide Number Placeholder 5"/>
          <p:cNvSpPr>
            <a:spLocks noGrp="1"/>
          </p:cNvSpPr>
          <p:nvPr>
            <p:ph type="sldNum" sz="quarter" idx="12"/>
          </p:nvPr>
        </p:nvSpPr>
        <p:spPr/>
        <p:txBody>
          <a:bodyPr/>
          <a:lstStyle/>
          <a:p>
            <a:fld id="{1869DAF0-BE82-4FAD-B8B3-DB975B291007}" type="slidenum">
              <a:rPr lang="nl-NL" smtClean="0">
                <a:solidFill>
                  <a:prstClr val="white">
                    <a:alpha val="60000"/>
                  </a:prstClr>
                </a:solidFill>
              </a:rPr>
              <a:pPr/>
              <a:t>‹#›</a:t>
            </a:fld>
            <a:endParaRPr lang="nl-NL">
              <a:solidFill>
                <a:prstClr val="white">
                  <a:alpha val="60000"/>
                </a:prstClr>
              </a:solidFill>
            </a:endParaRPr>
          </a:p>
        </p:txBody>
      </p:sp>
    </p:spTree>
    <p:extLst>
      <p:ext uri="{BB962C8B-B14F-4D97-AF65-F5344CB8AC3E}">
        <p14:creationId xmlns:p14="http://schemas.microsoft.com/office/powerpoint/2010/main" val="1428587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0AF97AB4-1999-418C-BD7E-6EE79CA30D79}" type="datetime1">
              <a:rPr lang="nl-NL" smtClean="0"/>
              <a:pPr/>
              <a:t>15-8-2016</a:t>
            </a:fld>
            <a:endParaRPr lang="nl-NL"/>
          </a:p>
        </p:txBody>
      </p:sp>
      <p:sp>
        <p:nvSpPr>
          <p:cNvPr id="13" name="Slide Number Placeholder 12"/>
          <p:cNvSpPr>
            <a:spLocks noGrp="1"/>
          </p:cNvSpPr>
          <p:nvPr>
            <p:ph type="sldNum" sz="quarter" idx="11"/>
          </p:nvPr>
        </p:nvSpPr>
        <p:spPr/>
        <p:txBody>
          <a:bodyPr/>
          <a:lstStyle/>
          <a:p>
            <a:fld id="{1869DAF0-BE82-4FAD-B8B3-DB975B291007}" type="slidenum">
              <a:rPr lang="nl-NL" smtClean="0"/>
              <a:pPr/>
              <a:t>‹#›</a:t>
            </a:fld>
            <a:endParaRPr lang="nl-NL"/>
          </a:p>
        </p:txBody>
      </p:sp>
      <p:sp>
        <p:nvSpPr>
          <p:cNvPr id="14" name="Footer Placeholder 13"/>
          <p:cNvSpPr>
            <a:spLocks noGrp="1"/>
          </p:cNvSpPr>
          <p:nvPr>
            <p:ph type="ftr" sz="quarter" idx="12"/>
          </p:nvPr>
        </p:nvSpPr>
        <p:spPr/>
        <p:txBody>
          <a:bodyPr/>
          <a:lstStyle/>
          <a:p>
            <a:r>
              <a:rPr lang="en-US" smtClean="0"/>
              <a:t>Training Materials on the International Protocol.  © Institute for International Criminal Investigations 2015</a:t>
            </a:r>
            <a:endParaRPr lang="nl-NL"/>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2D1897B-751D-4CAF-8923-31357757261C}" type="datetime1">
              <a:rPr lang="nl-NL" smtClean="0"/>
              <a:pPr/>
              <a:t>15-8-2016</a:t>
            </a:fld>
            <a:endParaRPr lang="nl-NL"/>
          </a:p>
        </p:txBody>
      </p:sp>
      <p:sp>
        <p:nvSpPr>
          <p:cNvPr id="9" name="Slide Number Placeholder 8"/>
          <p:cNvSpPr>
            <a:spLocks noGrp="1"/>
          </p:cNvSpPr>
          <p:nvPr>
            <p:ph type="sldNum" sz="quarter" idx="11"/>
          </p:nvPr>
        </p:nvSpPr>
        <p:spPr/>
        <p:txBody>
          <a:bodyPr/>
          <a:lstStyle/>
          <a:p>
            <a:fld id="{1869DAF0-BE82-4FAD-B8B3-DB975B291007}" type="slidenum">
              <a:rPr lang="nl-NL" smtClean="0"/>
              <a:pPr/>
              <a:t>‹#›</a:t>
            </a:fld>
            <a:endParaRPr lang="nl-NL"/>
          </a:p>
        </p:txBody>
      </p:sp>
      <p:sp>
        <p:nvSpPr>
          <p:cNvPr id="10" name="Footer Placeholder 9"/>
          <p:cNvSpPr>
            <a:spLocks noGrp="1"/>
          </p:cNvSpPr>
          <p:nvPr>
            <p:ph type="ftr" sz="quarter" idx="12"/>
          </p:nvPr>
        </p:nvSpPr>
        <p:spPr/>
        <p:txBody>
          <a:bodyPr/>
          <a:lstStyle/>
          <a:p>
            <a:r>
              <a:rPr lang="en-US" smtClean="0"/>
              <a:t>Training Materials on the International Protocol.  © Institute for International Criminal Investigations 2015</a:t>
            </a:r>
            <a:endParaRPr lang="nl-NL"/>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3B4EAF5C-E536-4459-8973-FDF3F25D4778}" type="datetime1">
              <a:rPr lang="nl-NL" smtClean="0"/>
              <a:pPr/>
              <a:t>15-8-2016</a:t>
            </a:fld>
            <a:endParaRPr lang="nl-NL"/>
          </a:p>
        </p:txBody>
      </p:sp>
      <p:sp>
        <p:nvSpPr>
          <p:cNvPr id="15" name="Slide Number Placeholder 14"/>
          <p:cNvSpPr>
            <a:spLocks noGrp="1"/>
          </p:cNvSpPr>
          <p:nvPr>
            <p:ph type="sldNum" sz="quarter" idx="11"/>
          </p:nvPr>
        </p:nvSpPr>
        <p:spPr/>
        <p:txBody>
          <a:bodyPr/>
          <a:lstStyle/>
          <a:p>
            <a:fld id="{1869DAF0-BE82-4FAD-B8B3-DB975B291007}" type="slidenum">
              <a:rPr lang="nl-NL" smtClean="0"/>
              <a:pPr/>
              <a:t>‹#›</a:t>
            </a:fld>
            <a:endParaRPr lang="nl-NL"/>
          </a:p>
        </p:txBody>
      </p:sp>
      <p:sp>
        <p:nvSpPr>
          <p:cNvPr id="16" name="Footer Placeholder 15"/>
          <p:cNvSpPr>
            <a:spLocks noGrp="1"/>
          </p:cNvSpPr>
          <p:nvPr>
            <p:ph type="ftr" sz="quarter" idx="12"/>
          </p:nvPr>
        </p:nvSpPr>
        <p:spPr/>
        <p:txBody>
          <a:bodyPr/>
          <a:lstStyle/>
          <a:p>
            <a:r>
              <a:rPr lang="en-US" smtClean="0"/>
              <a:t>Training Materials on the International Protocol.  © Institute for International Criminal Investigations 2015</a:t>
            </a:r>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374E9FAE-F8F6-42D6-AD8B-F544DE3210AD}" type="datetime1">
              <a:rPr lang="nl-NL" smtClean="0"/>
              <a:pPr/>
              <a:t>15-8-2016</a:t>
            </a:fld>
            <a:endParaRPr lang="nl-NL"/>
          </a:p>
        </p:txBody>
      </p:sp>
      <p:sp>
        <p:nvSpPr>
          <p:cNvPr id="8" name="Slide Number Placeholder 7"/>
          <p:cNvSpPr>
            <a:spLocks noGrp="1"/>
          </p:cNvSpPr>
          <p:nvPr>
            <p:ph type="sldNum" sz="quarter" idx="11"/>
          </p:nvPr>
        </p:nvSpPr>
        <p:spPr/>
        <p:txBody>
          <a:bodyPr/>
          <a:lstStyle/>
          <a:p>
            <a:fld id="{1869DAF0-BE82-4FAD-B8B3-DB975B291007}" type="slidenum">
              <a:rPr lang="nl-NL" smtClean="0"/>
              <a:pPr/>
              <a:t>‹#›</a:t>
            </a:fld>
            <a:endParaRPr lang="nl-NL"/>
          </a:p>
        </p:txBody>
      </p:sp>
      <p:sp>
        <p:nvSpPr>
          <p:cNvPr id="9" name="Footer Placeholder 8"/>
          <p:cNvSpPr>
            <a:spLocks noGrp="1"/>
          </p:cNvSpPr>
          <p:nvPr>
            <p:ph type="ftr" sz="quarter" idx="12"/>
          </p:nvPr>
        </p:nvSpPr>
        <p:spPr/>
        <p:txBody>
          <a:bodyPr/>
          <a:lstStyle/>
          <a:p>
            <a:r>
              <a:rPr lang="en-US" smtClean="0"/>
              <a:t>Training Materials on the International Protocol.  © Institute for International Criminal Investigations 2015</a:t>
            </a:r>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9097457-373B-4C5F-A148-564DD89F386B}" type="datetime1">
              <a:rPr lang="nl-NL" smtClean="0"/>
              <a:pPr/>
              <a:t>15-8-2016</a:t>
            </a:fld>
            <a:endParaRPr lang="nl-NL"/>
          </a:p>
        </p:txBody>
      </p:sp>
      <p:sp>
        <p:nvSpPr>
          <p:cNvPr id="6" name="Slide Number Placeholder 5"/>
          <p:cNvSpPr>
            <a:spLocks noGrp="1"/>
          </p:cNvSpPr>
          <p:nvPr>
            <p:ph type="sldNum" sz="quarter" idx="11"/>
          </p:nvPr>
        </p:nvSpPr>
        <p:spPr/>
        <p:txBody>
          <a:bodyPr/>
          <a:lstStyle/>
          <a:p>
            <a:fld id="{1869DAF0-BE82-4FAD-B8B3-DB975B291007}" type="slidenum">
              <a:rPr lang="nl-NL" smtClean="0"/>
              <a:pPr/>
              <a:t>‹#›</a:t>
            </a:fld>
            <a:endParaRPr lang="nl-NL"/>
          </a:p>
        </p:txBody>
      </p:sp>
      <p:sp>
        <p:nvSpPr>
          <p:cNvPr id="7" name="Footer Placeholder 6"/>
          <p:cNvSpPr>
            <a:spLocks noGrp="1"/>
          </p:cNvSpPr>
          <p:nvPr>
            <p:ph type="ftr" sz="quarter" idx="12"/>
          </p:nvPr>
        </p:nvSpPr>
        <p:spPr/>
        <p:txBody>
          <a:bodyPr/>
          <a:lstStyle/>
          <a:p>
            <a:r>
              <a:rPr lang="en-US" smtClean="0"/>
              <a:t>Training Materials on the International Protocol.  © Institute for International Criminal Investigations 2015</a:t>
            </a:r>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7B3A3D2-5106-4882-A1AB-5306293E4193}" type="datetime1">
              <a:rPr lang="nl-NL" smtClean="0"/>
              <a:pPr/>
              <a:t>15-8-2016</a:t>
            </a:fld>
            <a:endParaRPr lang="nl-NL"/>
          </a:p>
        </p:txBody>
      </p:sp>
      <p:sp>
        <p:nvSpPr>
          <p:cNvPr id="16" name="Slide Number Placeholder 15"/>
          <p:cNvSpPr>
            <a:spLocks noGrp="1"/>
          </p:cNvSpPr>
          <p:nvPr>
            <p:ph type="sldNum" sz="quarter" idx="11"/>
          </p:nvPr>
        </p:nvSpPr>
        <p:spPr/>
        <p:txBody>
          <a:bodyPr/>
          <a:lstStyle/>
          <a:p>
            <a:fld id="{1869DAF0-BE82-4FAD-B8B3-DB975B291007}" type="slidenum">
              <a:rPr lang="nl-NL" smtClean="0"/>
              <a:pPr/>
              <a:t>‹#›</a:t>
            </a:fld>
            <a:endParaRPr lang="nl-NL"/>
          </a:p>
        </p:txBody>
      </p:sp>
      <p:sp>
        <p:nvSpPr>
          <p:cNvPr id="17" name="Footer Placeholder 16"/>
          <p:cNvSpPr>
            <a:spLocks noGrp="1"/>
          </p:cNvSpPr>
          <p:nvPr>
            <p:ph type="ftr" sz="quarter" idx="12"/>
          </p:nvPr>
        </p:nvSpPr>
        <p:spPr/>
        <p:txBody>
          <a:bodyPr/>
          <a:lstStyle/>
          <a:p>
            <a:r>
              <a:rPr lang="en-US" smtClean="0"/>
              <a:t>Training Materials on the International Protocol.  © Institute for International Criminal Investigations 2015</a:t>
            </a:r>
            <a:endParaRPr lang="nl-NL"/>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AD324715-0A3F-4590-B504-D771FC72061C}" type="datetime1">
              <a:rPr lang="nl-NL" smtClean="0"/>
              <a:pPr/>
              <a:t>15-8-2016</a:t>
            </a:fld>
            <a:endParaRPr lang="nl-NL"/>
          </a:p>
        </p:txBody>
      </p:sp>
      <p:sp>
        <p:nvSpPr>
          <p:cNvPr id="14" name="Slide Number Placeholder 13"/>
          <p:cNvSpPr>
            <a:spLocks noGrp="1"/>
          </p:cNvSpPr>
          <p:nvPr>
            <p:ph type="sldNum" sz="quarter" idx="11"/>
          </p:nvPr>
        </p:nvSpPr>
        <p:spPr/>
        <p:txBody>
          <a:bodyPr/>
          <a:lstStyle/>
          <a:p>
            <a:fld id="{1869DAF0-BE82-4FAD-B8B3-DB975B291007}" type="slidenum">
              <a:rPr lang="nl-NL" smtClean="0"/>
              <a:pPr/>
              <a:t>‹#›</a:t>
            </a:fld>
            <a:endParaRPr lang="nl-NL"/>
          </a:p>
        </p:txBody>
      </p:sp>
      <p:sp>
        <p:nvSpPr>
          <p:cNvPr id="15" name="Footer Placeholder 14"/>
          <p:cNvSpPr>
            <a:spLocks noGrp="1"/>
          </p:cNvSpPr>
          <p:nvPr>
            <p:ph type="ftr" sz="quarter" idx="12"/>
          </p:nvPr>
        </p:nvSpPr>
        <p:spPr/>
        <p:txBody>
          <a:bodyPr/>
          <a:lstStyle/>
          <a:p>
            <a:r>
              <a:rPr lang="en-US" smtClean="0"/>
              <a:t>Training Materials on the International Protocol.  © Institute for International Criminal Investigations 2015</a:t>
            </a:r>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1B72313-B9E8-49BA-8E7E-4475ECB84CBF}" type="datetime1">
              <a:rPr lang="nl-NL" smtClean="0"/>
              <a:pPr/>
              <a:t>15-8-2016</a:t>
            </a:fld>
            <a:endParaRPr lang="nl-NL"/>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r>
              <a:rPr lang="en-US" smtClean="0"/>
              <a:t>Training Materials on the International Protocol.  © Institute for International Criminal Investigations 2015</a:t>
            </a:r>
            <a:endParaRPr lang="nl-NL"/>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869DAF0-BE82-4FAD-B8B3-DB975B291007}" type="slidenum">
              <a:rPr lang="nl-NL" smtClean="0"/>
              <a:pPr/>
              <a:t>‹#›</a:t>
            </a:fld>
            <a:endParaRPr lang="nl-N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670E7BC9-7C89-472A-850B-DB242C12F575}" type="datetime1">
              <a:rPr lang="nl-NL" smtClean="0">
                <a:solidFill>
                  <a:prstClr val="white">
                    <a:alpha val="60000"/>
                  </a:prstClr>
                </a:solidFill>
              </a:rPr>
              <a:pPr/>
              <a:t>15-8-2016</a:t>
            </a:fld>
            <a:endParaRPr lang="nl-NL">
              <a:solidFill>
                <a:prstClr val="white">
                  <a:alpha val="60000"/>
                </a:prstClr>
              </a:solidFill>
            </a:endParaRP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r>
              <a:rPr lang="en-US" smtClean="0">
                <a:solidFill>
                  <a:prstClr val="white">
                    <a:alpha val="60000"/>
                  </a:prstClr>
                </a:solidFill>
              </a:rPr>
              <a:t>Training Materials on the International Protocol.  © Institute for International Criminal Investigations 2015</a:t>
            </a:r>
            <a:endParaRPr lang="nl-NL">
              <a:solidFill>
                <a:prstClr val="white">
                  <a:alpha val="60000"/>
                </a:prstClr>
              </a:solidFill>
            </a:endParaRP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869DAF0-BE82-4FAD-B8B3-DB975B291007}" type="slidenum">
              <a:rPr lang="nl-NL" smtClean="0">
                <a:solidFill>
                  <a:prstClr val="white">
                    <a:alpha val="60000"/>
                  </a:prstClr>
                </a:solidFill>
              </a:rPr>
              <a:pPr/>
              <a:t>‹#›</a:t>
            </a:fld>
            <a:endParaRPr lang="nl-NL">
              <a:solidFill>
                <a:prstClr val="white">
                  <a:alpha val="60000"/>
                </a:prstClr>
              </a:solidFill>
            </a:endParaRPr>
          </a:p>
        </p:txBody>
      </p:sp>
    </p:spTree>
    <p:extLst>
      <p:ext uri="{BB962C8B-B14F-4D97-AF65-F5344CB8AC3E}">
        <p14:creationId xmlns:p14="http://schemas.microsoft.com/office/powerpoint/2010/main" val="163224134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ooter Placeholder 3"/>
          <p:cNvSpPr>
            <a:spLocks noGrp="1"/>
          </p:cNvSpPr>
          <p:nvPr>
            <p:ph type="ftr" sz="quarter" idx="12"/>
          </p:nvPr>
        </p:nvSpPr>
        <p:spPr>
          <a:xfrm>
            <a:off x="2267744" y="6448251"/>
            <a:ext cx="4536504" cy="365125"/>
          </a:xfrm>
        </p:spPr>
        <p:txBody>
          <a:bodyPr/>
          <a:lstStyle/>
          <a:p>
            <a:pPr algn="ctr"/>
            <a:r>
              <a:rPr lang="en-US" b="1" dirty="0" smtClean="0">
                <a:solidFill>
                  <a:prstClr val="white">
                    <a:alpha val="60000"/>
                  </a:prstClr>
                </a:solidFill>
                <a:latin typeface="Cambria" panose="02040503050406030204" pitchFamily="18" charset="0"/>
              </a:rPr>
              <a:t>Training Materials on the International Protocol </a:t>
            </a:r>
          </a:p>
          <a:p>
            <a:pPr algn="ctr"/>
            <a:r>
              <a:rPr lang="en-US" b="1" dirty="0" smtClean="0">
                <a:solidFill>
                  <a:prstClr val="white">
                    <a:alpha val="60000"/>
                  </a:prstClr>
                </a:solidFill>
                <a:latin typeface="Cambria" panose="02040503050406030204" pitchFamily="18" charset="0"/>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6" name="Title 1"/>
          <p:cNvSpPr>
            <a:spLocks noGrp="1"/>
          </p:cNvSpPr>
          <p:nvPr>
            <p:ph type="ctrTitle"/>
          </p:nvPr>
        </p:nvSpPr>
        <p:spPr>
          <a:xfrm>
            <a:off x="540000" y="684000"/>
            <a:ext cx="7543800" cy="2817008"/>
          </a:xfrm>
        </p:spPr>
        <p:txBody>
          <a:bodyPr/>
          <a:lstStyle/>
          <a:p>
            <a:r>
              <a:rPr lang="en-IE" b="1" dirty="0">
                <a:latin typeface="Cambria" panose="02040503050406030204" pitchFamily="18" charset="0"/>
              </a:rPr>
              <a:t>Module 7</a:t>
            </a:r>
            <a:r>
              <a:rPr lang="en-IE" b="1" dirty="0" smtClean="0">
                <a:latin typeface="Cambria" panose="02040503050406030204" pitchFamily="18" charset="0"/>
              </a:rPr>
              <a:t> </a:t>
            </a:r>
            <a:r>
              <a:rPr lang="en-IE" b="1" dirty="0">
                <a:latin typeface="Cambria" panose="02040503050406030204" pitchFamily="18" charset="0"/>
              </a:rPr>
              <a:t>–</a:t>
            </a:r>
            <a:br>
              <a:rPr lang="en-IE" b="1" dirty="0">
                <a:latin typeface="Cambria" panose="02040503050406030204" pitchFamily="18" charset="0"/>
              </a:rPr>
            </a:br>
            <a:r>
              <a:rPr lang="en-IE" b="1" dirty="0" smtClean="0">
                <a:latin typeface="Cambria" panose="02040503050406030204" pitchFamily="18" charset="0"/>
              </a:rPr>
              <a:t>Interviewing</a:t>
            </a:r>
            <a:endParaRPr lang="nl-NL" b="1" dirty="0">
              <a:latin typeface="Cambria" panose="02040503050406030204" pitchFamily="18" charset="0"/>
            </a:endParaRPr>
          </a:p>
        </p:txBody>
      </p:sp>
      <p:sp>
        <p:nvSpPr>
          <p:cNvPr id="7" name="TextBox 6"/>
          <p:cNvSpPr txBox="1"/>
          <p:nvPr/>
        </p:nvSpPr>
        <p:spPr>
          <a:xfrm>
            <a:off x="611560" y="4716000"/>
            <a:ext cx="4680520" cy="936000"/>
          </a:xfrm>
          <a:prstGeom prst="rect">
            <a:avLst/>
          </a:prstGeom>
          <a:noFill/>
        </p:spPr>
        <p:txBody>
          <a:bodyPr wrap="square" rtlCol="0">
            <a:spAutoFit/>
          </a:bodyPr>
          <a:lstStyle/>
          <a:p>
            <a:pPr algn="ctr"/>
            <a:r>
              <a:rPr lang="en-IE" b="1" dirty="0" smtClean="0">
                <a:solidFill>
                  <a:srgbClr val="ACCBF9">
                    <a:lumMod val="75000"/>
                  </a:srgbClr>
                </a:solidFill>
              </a:rPr>
              <a:t>INTERNATIONAL PROTOCOL, </a:t>
            </a:r>
          </a:p>
          <a:p>
            <a:pPr algn="ctr"/>
            <a:r>
              <a:rPr lang="en-IE" b="1" dirty="0" smtClean="0">
                <a:solidFill>
                  <a:srgbClr val="ACCBF9">
                    <a:lumMod val="75000"/>
                  </a:srgbClr>
                </a:solidFill>
              </a:rPr>
              <a:t>PART 2 MODULE 7</a:t>
            </a:r>
          </a:p>
          <a:p>
            <a:pPr algn="ctr"/>
            <a:r>
              <a:rPr lang="en-IE" b="1" dirty="0" smtClean="0">
                <a:solidFill>
                  <a:srgbClr val="ACCBF9">
                    <a:lumMod val="75000"/>
                  </a:srgbClr>
                </a:solidFill>
              </a:rPr>
              <a:t>PAGES 50-61</a:t>
            </a:r>
            <a:endParaRPr lang="nl-NL" b="1" dirty="0">
              <a:solidFill>
                <a:srgbClr val="ACCBF9">
                  <a:lumMod val="75000"/>
                </a:srgbClr>
              </a:solidFill>
            </a:endParaRPr>
          </a:p>
        </p:txBody>
      </p:sp>
      <p:pic>
        <p:nvPicPr>
          <p:cNvPr id="8" name="Picture 7"/>
          <p:cNvPicPr/>
          <p:nvPr/>
        </p:nvPicPr>
        <p:blipFill>
          <a:blip r:embed="rId3" cstate="print">
            <a:duotone>
              <a:schemeClr val="accent2">
                <a:shade val="45000"/>
                <a:satMod val="135000"/>
              </a:schemeClr>
              <a:prstClr val="white"/>
            </a:duotone>
            <a:extLst>
              <a:ext uri="{BEBA8EAE-BF5A-486C-A8C5-ECC9F3942E4B}">
                <a14:imgProps xmlns:a14="http://schemas.microsoft.com/office/drawing/2010/main">
                  <a14:imgLayer r:embed="rId4">
                    <a14:imgEffect>
                      <a14:colorTemperature colorTemp="5900"/>
                    </a14:imgEffect>
                    <a14:imgEffect>
                      <a14:saturation sat="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6156360" y="4653240"/>
            <a:ext cx="1656000" cy="936000"/>
          </a:xfrm>
          <a:prstGeom prst="rect">
            <a:avLst/>
          </a:prstGeom>
          <a:noFill/>
        </p:spPr>
      </p:pic>
    </p:spTree>
    <p:extLst>
      <p:ext uri="{BB962C8B-B14F-4D97-AF65-F5344CB8AC3E}">
        <p14:creationId xmlns:p14="http://schemas.microsoft.com/office/powerpoint/2010/main" val="1506884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settings</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52-53</a:t>
            </a:r>
            <a:br>
              <a:rPr lang="en-IE" sz="2000" b="1" dirty="0" smtClean="0">
                <a:solidFill>
                  <a:srgbClr val="ACCBF9">
                    <a:lumMod val="75000"/>
                  </a:srgbClr>
                </a:solidFill>
              </a:rPr>
            </a:br>
            <a:r>
              <a:rPr lang="en-IE" sz="2000" b="1" dirty="0" smtClean="0">
                <a:solidFill>
                  <a:srgbClr val="ACCBF9">
                    <a:lumMod val="75000"/>
                  </a:srgbClr>
                </a:solidFill>
              </a:rPr>
              <a:t>Module 3 – Preliminary Considerations and Module 6 - Testimony</a:t>
            </a:r>
            <a:br>
              <a:rPr lang="en-IE" sz="2000" b="1" dirty="0" smtClean="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dirty="0">
              <a:solidFill>
                <a:prstClr val="white">
                  <a:alpha val="60000"/>
                </a:prstClr>
              </a:solidFill>
            </a:endParaRPr>
          </a:p>
        </p:txBody>
      </p:sp>
      <p:sp>
        <p:nvSpPr>
          <p:cNvPr id="15" name="Content Placeholder 6"/>
          <p:cNvSpPr>
            <a:spLocks noGrp="1"/>
          </p:cNvSpPr>
          <p:nvPr>
            <p:ph idx="1"/>
          </p:nvPr>
        </p:nvSpPr>
        <p:spPr>
          <a:xfrm>
            <a:off x="107504" y="1916831"/>
            <a:ext cx="8928992" cy="1584177"/>
          </a:xfrm>
        </p:spPr>
        <p:txBody>
          <a:bodyPr>
            <a:normAutofit/>
          </a:bodyPr>
          <a:lstStyle/>
          <a:p>
            <a:pPr marL="18288" indent="0" algn="ctr">
              <a:buNone/>
            </a:pPr>
            <a:r>
              <a:rPr lang="en-IE" sz="2800" b="1" u="sng" cap="small" dirty="0" smtClean="0">
                <a:effectLst/>
              </a:rPr>
              <a:t>Individuals present at interview</a:t>
            </a:r>
          </a:p>
          <a:p>
            <a:pPr marL="18288" indent="0" algn="ctr">
              <a:buNone/>
            </a:pPr>
            <a:endParaRPr lang="en-IE" sz="1200" b="1" u="sng" dirty="0">
              <a:effectLst/>
            </a:endParaRPr>
          </a:p>
          <a:p>
            <a:pPr algn="ctr">
              <a:buFont typeface="Wingdings" panose="05000000000000000000" pitchFamily="2" charset="2"/>
              <a:buChar char="Ñ"/>
            </a:pPr>
            <a:r>
              <a:rPr lang="en-IE" dirty="0" smtClean="0">
                <a:effectLst/>
              </a:rPr>
              <a:t>Consider the following relevant factors when choosing the </a:t>
            </a:r>
            <a:r>
              <a:rPr lang="en-IE" b="1" dirty="0" smtClean="0">
                <a:solidFill>
                  <a:schemeClr val="tx2">
                    <a:lumMod val="75000"/>
                  </a:schemeClr>
                </a:solidFill>
                <a:effectLst/>
              </a:rPr>
              <a:t>composition of your team</a:t>
            </a:r>
            <a:r>
              <a:rPr lang="en-IE" dirty="0" smtClean="0">
                <a:effectLst/>
              </a:rPr>
              <a:t> or a </a:t>
            </a:r>
            <a:r>
              <a:rPr lang="en-IE" b="1" dirty="0" smtClean="0">
                <a:solidFill>
                  <a:schemeClr val="tx2">
                    <a:lumMod val="75000"/>
                  </a:schemeClr>
                </a:solidFill>
                <a:effectLst/>
              </a:rPr>
              <a:t>suitable support person</a:t>
            </a:r>
            <a:r>
              <a:rPr lang="en-IE" dirty="0" smtClean="0">
                <a:effectLst/>
              </a:rPr>
              <a:t> for the interviewee:</a:t>
            </a:r>
          </a:p>
        </p:txBody>
      </p:sp>
      <p:grpSp>
        <p:nvGrpSpPr>
          <p:cNvPr id="3" name="Group 2"/>
          <p:cNvGrpSpPr/>
          <p:nvPr/>
        </p:nvGrpSpPr>
        <p:grpSpPr>
          <a:xfrm>
            <a:off x="467544" y="3501008"/>
            <a:ext cx="8280920" cy="2878733"/>
            <a:chOff x="994890" y="3502593"/>
            <a:chExt cx="7082211" cy="2877148"/>
          </a:xfrm>
        </p:grpSpPr>
        <p:sp>
          <p:nvSpPr>
            <p:cNvPr id="5" name="Freeform 4"/>
            <p:cNvSpPr/>
            <p:nvPr/>
          </p:nvSpPr>
          <p:spPr>
            <a:xfrm>
              <a:off x="994890" y="3502593"/>
              <a:ext cx="2213191" cy="1327914"/>
            </a:xfrm>
            <a:custGeom>
              <a:avLst/>
              <a:gdLst>
                <a:gd name="connsiteX0" fmla="*/ 0 w 2213191"/>
                <a:gd name="connsiteY0" fmla="*/ 663957 h 1327914"/>
                <a:gd name="connsiteX1" fmla="*/ 1106596 w 2213191"/>
                <a:gd name="connsiteY1" fmla="*/ 0 h 1327914"/>
                <a:gd name="connsiteX2" fmla="*/ 2213192 w 2213191"/>
                <a:gd name="connsiteY2" fmla="*/ 663957 h 1327914"/>
                <a:gd name="connsiteX3" fmla="*/ 1106596 w 2213191"/>
                <a:gd name="connsiteY3" fmla="*/ 1327914 h 1327914"/>
                <a:gd name="connsiteX4" fmla="*/ 0 w 2213191"/>
                <a:gd name="connsiteY4" fmla="*/ 663957 h 1327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191" h="1327914">
                  <a:moveTo>
                    <a:pt x="0" y="663957"/>
                  </a:moveTo>
                  <a:cubicBezTo>
                    <a:pt x="0" y="297264"/>
                    <a:pt x="495440" y="0"/>
                    <a:pt x="1106596" y="0"/>
                  </a:cubicBezTo>
                  <a:cubicBezTo>
                    <a:pt x="1717752" y="0"/>
                    <a:pt x="2213192" y="297264"/>
                    <a:pt x="2213192" y="663957"/>
                  </a:cubicBezTo>
                  <a:cubicBezTo>
                    <a:pt x="2213192" y="1030650"/>
                    <a:pt x="1717752" y="1327914"/>
                    <a:pt x="1106596" y="1327914"/>
                  </a:cubicBezTo>
                  <a:cubicBezTo>
                    <a:pt x="495440" y="1327914"/>
                    <a:pt x="0" y="1030650"/>
                    <a:pt x="0" y="663957"/>
                  </a:cubicBezTo>
                  <a:close/>
                </a:path>
              </a:pathLst>
            </a:custGeom>
            <a:gradFill>
              <a:gsLst>
                <a:gs pos="0">
                  <a:schemeClr val="accent1">
                    <a:lumMod val="75000"/>
                  </a:schemeClr>
                </a:gs>
                <a:gs pos="100000">
                  <a:schemeClr val="accent1">
                    <a:lumMod val="75000"/>
                  </a:schemeClr>
                </a:gs>
                <a:gs pos="100000">
                  <a:schemeClr val="accent2">
                    <a:hueOff val="0"/>
                    <a:satOff val="0"/>
                    <a:lumOff val="0"/>
                    <a:alphaOff val="0"/>
                    <a:shade val="48000"/>
                    <a:satMod val="180000"/>
                    <a:lumMod val="94000"/>
                  </a:schemeClr>
                </a:gs>
              </a:gsLst>
            </a:gradFill>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80000" tIns="232569" rIns="180000" bIns="232569" numCol="1" spcCol="1270" anchor="ctr" anchorCtr="0">
              <a:noAutofit/>
            </a:bodyPr>
            <a:lstStyle/>
            <a:p>
              <a:pPr lvl="0" algn="ctr" defTabSz="444500">
                <a:lnSpc>
                  <a:spcPct val="90000"/>
                </a:lnSpc>
                <a:spcBef>
                  <a:spcPct val="0"/>
                </a:spcBef>
                <a:spcAft>
                  <a:spcPct val="35000"/>
                </a:spcAft>
              </a:pPr>
              <a:r>
                <a:rPr lang="en-IE" kern="1200" dirty="0" smtClean="0">
                  <a:effectLst>
                    <a:outerShdw blurRad="38100" dist="38100" dir="2700000" algn="tl">
                      <a:srgbClr val="000000">
                        <a:alpha val="43137"/>
                      </a:srgbClr>
                    </a:outerShdw>
                  </a:effectLst>
                </a:rPr>
                <a:t>Cultural/social rules for interacting with women or children</a:t>
              </a:r>
              <a:endParaRPr lang="nl-NL" kern="1200" dirty="0">
                <a:effectLst>
                  <a:outerShdw blurRad="38100" dist="38100" dir="2700000" algn="tl">
                    <a:srgbClr val="000000">
                      <a:alpha val="43137"/>
                    </a:srgbClr>
                  </a:outerShdw>
                </a:effectLst>
              </a:endParaRPr>
            </a:p>
          </p:txBody>
        </p:sp>
        <p:sp>
          <p:nvSpPr>
            <p:cNvPr id="7" name="Freeform 6"/>
            <p:cNvSpPr/>
            <p:nvPr/>
          </p:nvSpPr>
          <p:spPr>
            <a:xfrm>
              <a:off x="3429400" y="3502593"/>
              <a:ext cx="2213191" cy="1327914"/>
            </a:xfrm>
            <a:custGeom>
              <a:avLst/>
              <a:gdLst>
                <a:gd name="connsiteX0" fmla="*/ 0 w 2213191"/>
                <a:gd name="connsiteY0" fmla="*/ 663957 h 1327914"/>
                <a:gd name="connsiteX1" fmla="*/ 1106596 w 2213191"/>
                <a:gd name="connsiteY1" fmla="*/ 0 h 1327914"/>
                <a:gd name="connsiteX2" fmla="*/ 2213192 w 2213191"/>
                <a:gd name="connsiteY2" fmla="*/ 663957 h 1327914"/>
                <a:gd name="connsiteX3" fmla="*/ 1106596 w 2213191"/>
                <a:gd name="connsiteY3" fmla="*/ 1327914 h 1327914"/>
                <a:gd name="connsiteX4" fmla="*/ 0 w 2213191"/>
                <a:gd name="connsiteY4" fmla="*/ 663957 h 1327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191" h="1327914">
                  <a:moveTo>
                    <a:pt x="0" y="663957"/>
                  </a:moveTo>
                  <a:cubicBezTo>
                    <a:pt x="0" y="297264"/>
                    <a:pt x="495440" y="0"/>
                    <a:pt x="1106596" y="0"/>
                  </a:cubicBezTo>
                  <a:cubicBezTo>
                    <a:pt x="1717752" y="0"/>
                    <a:pt x="2213192" y="297264"/>
                    <a:pt x="2213192" y="663957"/>
                  </a:cubicBezTo>
                  <a:cubicBezTo>
                    <a:pt x="2213192" y="1030650"/>
                    <a:pt x="1717752" y="1327914"/>
                    <a:pt x="1106596" y="1327914"/>
                  </a:cubicBezTo>
                  <a:cubicBezTo>
                    <a:pt x="495440" y="1327914"/>
                    <a:pt x="0" y="1030650"/>
                    <a:pt x="0" y="663957"/>
                  </a:cubicBezTo>
                  <a:close/>
                </a:path>
              </a:pathLst>
            </a:custGeom>
            <a:gradFill>
              <a:gsLst>
                <a:gs pos="0">
                  <a:srgbClr val="7A76A2"/>
                </a:gs>
                <a:gs pos="100000">
                  <a:schemeClr val="accent3">
                    <a:lumMod val="75000"/>
                  </a:schemeClr>
                </a:gs>
                <a:gs pos="100000">
                  <a:schemeClr val="accent3">
                    <a:hueOff val="0"/>
                    <a:satOff val="0"/>
                    <a:lumOff val="0"/>
                    <a:alphaOff val="0"/>
                    <a:shade val="48000"/>
                    <a:satMod val="180000"/>
                    <a:lumMod val="94000"/>
                  </a:schemeClr>
                </a:gs>
              </a:gsLst>
            </a:gradFill>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216000" tIns="234000" rIns="216000" bIns="232569" numCol="1" spcCol="1270" anchor="ctr" anchorCtr="0">
              <a:noAutofit/>
            </a:bodyPr>
            <a:lstStyle/>
            <a:p>
              <a:pPr lvl="0" algn="ctr" defTabSz="444500">
                <a:lnSpc>
                  <a:spcPct val="90000"/>
                </a:lnSpc>
                <a:spcBef>
                  <a:spcPct val="0"/>
                </a:spcBef>
                <a:spcAft>
                  <a:spcPct val="35000"/>
                </a:spcAft>
              </a:pPr>
              <a:r>
                <a:rPr lang="en-IE" dirty="0" smtClean="0">
                  <a:effectLst>
                    <a:outerShdw blurRad="38100" dist="38100" dir="2700000" algn="tl">
                      <a:srgbClr val="000000">
                        <a:alpha val="43137"/>
                      </a:srgbClr>
                    </a:outerShdw>
                  </a:effectLst>
                </a:rPr>
                <a:t>Choice of g</a:t>
              </a:r>
              <a:r>
                <a:rPr lang="en-IE" kern="1200" dirty="0" smtClean="0">
                  <a:effectLst>
                    <a:outerShdw blurRad="38100" dist="38100" dir="2700000" algn="tl">
                      <a:srgbClr val="000000">
                        <a:alpha val="43137"/>
                      </a:srgbClr>
                    </a:outerShdw>
                  </a:effectLst>
                </a:rPr>
                <a:t>ender for interpreter and interview team</a:t>
              </a:r>
              <a:endParaRPr lang="nl-NL" kern="1200" dirty="0">
                <a:effectLst>
                  <a:outerShdw blurRad="38100" dist="38100" dir="2700000" algn="tl">
                    <a:srgbClr val="000000">
                      <a:alpha val="43137"/>
                    </a:srgbClr>
                  </a:outerShdw>
                </a:effectLst>
              </a:endParaRPr>
            </a:p>
          </p:txBody>
        </p:sp>
        <p:sp>
          <p:nvSpPr>
            <p:cNvPr id="8" name="Freeform 7"/>
            <p:cNvSpPr/>
            <p:nvPr/>
          </p:nvSpPr>
          <p:spPr>
            <a:xfrm>
              <a:off x="5863910" y="3502593"/>
              <a:ext cx="2213191" cy="1327914"/>
            </a:xfrm>
            <a:custGeom>
              <a:avLst/>
              <a:gdLst>
                <a:gd name="connsiteX0" fmla="*/ 0 w 2213191"/>
                <a:gd name="connsiteY0" fmla="*/ 663957 h 1327914"/>
                <a:gd name="connsiteX1" fmla="*/ 1106596 w 2213191"/>
                <a:gd name="connsiteY1" fmla="*/ 0 h 1327914"/>
                <a:gd name="connsiteX2" fmla="*/ 2213192 w 2213191"/>
                <a:gd name="connsiteY2" fmla="*/ 663957 h 1327914"/>
                <a:gd name="connsiteX3" fmla="*/ 1106596 w 2213191"/>
                <a:gd name="connsiteY3" fmla="*/ 1327914 h 1327914"/>
                <a:gd name="connsiteX4" fmla="*/ 0 w 2213191"/>
                <a:gd name="connsiteY4" fmla="*/ 663957 h 1327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191" h="1327914">
                  <a:moveTo>
                    <a:pt x="0" y="663957"/>
                  </a:moveTo>
                  <a:cubicBezTo>
                    <a:pt x="0" y="297264"/>
                    <a:pt x="495440" y="0"/>
                    <a:pt x="1106596" y="0"/>
                  </a:cubicBezTo>
                  <a:cubicBezTo>
                    <a:pt x="1717752" y="0"/>
                    <a:pt x="2213192" y="297264"/>
                    <a:pt x="2213192" y="663957"/>
                  </a:cubicBezTo>
                  <a:cubicBezTo>
                    <a:pt x="2213192" y="1030650"/>
                    <a:pt x="1717752" y="1327914"/>
                    <a:pt x="1106596" y="1327914"/>
                  </a:cubicBezTo>
                  <a:cubicBezTo>
                    <a:pt x="495440" y="1327914"/>
                    <a:pt x="0" y="1030650"/>
                    <a:pt x="0" y="663957"/>
                  </a:cubicBezTo>
                  <a:close/>
                </a:path>
              </a:pathLst>
            </a:custGeom>
            <a:gradFill>
              <a:gsLst>
                <a:gs pos="0">
                  <a:schemeClr val="bg2">
                    <a:lumMod val="60000"/>
                    <a:lumOff val="40000"/>
                  </a:schemeClr>
                </a:gs>
                <a:gs pos="100000">
                  <a:schemeClr val="accent4"/>
                </a:gs>
                <a:gs pos="100000">
                  <a:schemeClr val="accent4">
                    <a:hueOff val="0"/>
                    <a:satOff val="0"/>
                    <a:lumOff val="0"/>
                    <a:alphaOff val="0"/>
                    <a:shade val="48000"/>
                    <a:satMod val="180000"/>
                    <a:lumMod val="94000"/>
                  </a:schemeClr>
                </a:gs>
              </a:gsLst>
            </a:gra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180000" tIns="232569" rIns="180000" bIns="232569" numCol="1" spcCol="1270" anchor="ctr" anchorCtr="0">
              <a:noAutofit/>
            </a:bodyPr>
            <a:lstStyle/>
            <a:p>
              <a:pPr lvl="0" algn="ctr" defTabSz="444500">
                <a:lnSpc>
                  <a:spcPct val="90000"/>
                </a:lnSpc>
                <a:spcBef>
                  <a:spcPct val="0"/>
                </a:spcBef>
                <a:spcAft>
                  <a:spcPct val="35000"/>
                </a:spcAft>
              </a:pPr>
              <a:r>
                <a:rPr lang="en-IE" kern="1200" dirty="0" smtClean="0">
                  <a:effectLst>
                    <a:outerShdw blurRad="38100" dist="38100" dir="2700000" algn="tl">
                      <a:srgbClr val="000000">
                        <a:alpha val="43137"/>
                      </a:srgbClr>
                    </a:outerShdw>
                  </a:effectLst>
                </a:rPr>
                <a:t>Sensitivity of disclosure for male and female survivors – gender roles</a:t>
              </a:r>
              <a:endParaRPr lang="nl-NL" kern="1200" dirty="0">
                <a:effectLst>
                  <a:outerShdw blurRad="38100" dist="38100" dir="2700000" algn="tl">
                    <a:srgbClr val="000000">
                      <a:alpha val="43137"/>
                    </a:srgbClr>
                  </a:outerShdw>
                </a:effectLst>
              </a:endParaRPr>
            </a:p>
          </p:txBody>
        </p:sp>
        <p:sp>
          <p:nvSpPr>
            <p:cNvPr id="9" name="Freeform 8"/>
            <p:cNvSpPr/>
            <p:nvPr/>
          </p:nvSpPr>
          <p:spPr>
            <a:xfrm>
              <a:off x="994890" y="5051827"/>
              <a:ext cx="2213191" cy="1327914"/>
            </a:xfrm>
            <a:custGeom>
              <a:avLst/>
              <a:gdLst>
                <a:gd name="connsiteX0" fmla="*/ 0 w 2213191"/>
                <a:gd name="connsiteY0" fmla="*/ 663957 h 1327914"/>
                <a:gd name="connsiteX1" fmla="*/ 1106596 w 2213191"/>
                <a:gd name="connsiteY1" fmla="*/ 0 h 1327914"/>
                <a:gd name="connsiteX2" fmla="*/ 2213192 w 2213191"/>
                <a:gd name="connsiteY2" fmla="*/ 663957 h 1327914"/>
                <a:gd name="connsiteX3" fmla="*/ 1106596 w 2213191"/>
                <a:gd name="connsiteY3" fmla="*/ 1327914 h 1327914"/>
                <a:gd name="connsiteX4" fmla="*/ 0 w 2213191"/>
                <a:gd name="connsiteY4" fmla="*/ 663957 h 1327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191" h="1327914">
                  <a:moveTo>
                    <a:pt x="0" y="663957"/>
                  </a:moveTo>
                  <a:cubicBezTo>
                    <a:pt x="0" y="297264"/>
                    <a:pt x="495440" y="0"/>
                    <a:pt x="1106596" y="0"/>
                  </a:cubicBezTo>
                  <a:cubicBezTo>
                    <a:pt x="1717752" y="0"/>
                    <a:pt x="2213192" y="297264"/>
                    <a:pt x="2213192" y="663957"/>
                  </a:cubicBezTo>
                  <a:cubicBezTo>
                    <a:pt x="2213192" y="1030650"/>
                    <a:pt x="1717752" y="1327914"/>
                    <a:pt x="1106596" y="1327914"/>
                  </a:cubicBezTo>
                  <a:cubicBezTo>
                    <a:pt x="495440" y="1327914"/>
                    <a:pt x="0" y="1030650"/>
                    <a:pt x="0" y="663957"/>
                  </a:cubicBezTo>
                  <a:close/>
                </a:path>
              </a:pathLst>
            </a:custGeom>
            <a:gradFill>
              <a:gsLst>
                <a:gs pos="0">
                  <a:schemeClr val="accent1">
                    <a:lumMod val="75000"/>
                  </a:schemeClr>
                </a:gs>
                <a:gs pos="100000">
                  <a:schemeClr val="accent2">
                    <a:lumMod val="50000"/>
                  </a:schemeClr>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180000" tIns="232569" rIns="180000" bIns="232569" numCol="1" spcCol="1270" anchor="ctr" anchorCtr="0">
              <a:noAutofit/>
            </a:bodyPr>
            <a:lstStyle/>
            <a:p>
              <a:pPr lvl="0" algn="ctr" defTabSz="444500">
                <a:lnSpc>
                  <a:spcPct val="90000"/>
                </a:lnSpc>
                <a:spcBef>
                  <a:spcPct val="0"/>
                </a:spcBef>
                <a:spcAft>
                  <a:spcPct val="35000"/>
                </a:spcAft>
              </a:pPr>
              <a:r>
                <a:rPr lang="en-IE" kern="1200" dirty="0" smtClean="0">
                  <a:effectLst>
                    <a:outerShdw blurRad="38100" dist="38100" dir="2700000" algn="tl">
                      <a:srgbClr val="000000">
                        <a:alpha val="43137"/>
                      </a:srgbClr>
                    </a:outerShdw>
                  </a:effectLst>
                </a:rPr>
                <a:t>Support person should not also be a witness–interview separately if so</a:t>
              </a:r>
              <a:endParaRPr lang="nl-NL" kern="1200" dirty="0">
                <a:effectLst>
                  <a:outerShdw blurRad="38100" dist="38100" dir="2700000" algn="tl">
                    <a:srgbClr val="000000">
                      <a:alpha val="43137"/>
                    </a:srgbClr>
                  </a:outerShdw>
                </a:effectLst>
              </a:endParaRPr>
            </a:p>
          </p:txBody>
        </p:sp>
        <p:sp>
          <p:nvSpPr>
            <p:cNvPr id="10" name="Freeform 9"/>
            <p:cNvSpPr/>
            <p:nvPr/>
          </p:nvSpPr>
          <p:spPr>
            <a:xfrm>
              <a:off x="3429400" y="5051827"/>
              <a:ext cx="2213191" cy="1327914"/>
            </a:xfrm>
            <a:custGeom>
              <a:avLst/>
              <a:gdLst>
                <a:gd name="connsiteX0" fmla="*/ 0 w 2213191"/>
                <a:gd name="connsiteY0" fmla="*/ 663957 h 1327914"/>
                <a:gd name="connsiteX1" fmla="*/ 1106596 w 2213191"/>
                <a:gd name="connsiteY1" fmla="*/ 0 h 1327914"/>
                <a:gd name="connsiteX2" fmla="*/ 2213192 w 2213191"/>
                <a:gd name="connsiteY2" fmla="*/ 663957 h 1327914"/>
                <a:gd name="connsiteX3" fmla="*/ 1106596 w 2213191"/>
                <a:gd name="connsiteY3" fmla="*/ 1327914 h 1327914"/>
                <a:gd name="connsiteX4" fmla="*/ 0 w 2213191"/>
                <a:gd name="connsiteY4" fmla="*/ 663957 h 1327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191" h="1327914">
                  <a:moveTo>
                    <a:pt x="0" y="663957"/>
                  </a:moveTo>
                  <a:cubicBezTo>
                    <a:pt x="0" y="297264"/>
                    <a:pt x="495440" y="0"/>
                    <a:pt x="1106596" y="0"/>
                  </a:cubicBezTo>
                  <a:cubicBezTo>
                    <a:pt x="1717752" y="0"/>
                    <a:pt x="2213192" y="297264"/>
                    <a:pt x="2213192" y="663957"/>
                  </a:cubicBezTo>
                  <a:cubicBezTo>
                    <a:pt x="2213192" y="1030650"/>
                    <a:pt x="1717752" y="1327914"/>
                    <a:pt x="1106596" y="1327914"/>
                  </a:cubicBezTo>
                  <a:cubicBezTo>
                    <a:pt x="495440" y="1327914"/>
                    <a:pt x="0" y="1030650"/>
                    <a:pt x="0" y="663957"/>
                  </a:cubicBezTo>
                  <a:close/>
                </a:path>
              </a:pathLst>
            </a:custGeom>
            <a:gradFill>
              <a:gsLst>
                <a:gs pos="0">
                  <a:schemeClr val="accent5"/>
                </a:gs>
                <a:gs pos="100000">
                  <a:srgbClr val="376971"/>
                </a:gs>
                <a:gs pos="100000">
                  <a:schemeClr val="accent6">
                    <a:hueOff val="0"/>
                    <a:satOff val="0"/>
                    <a:lumOff val="0"/>
                    <a:alphaOff val="0"/>
                    <a:shade val="48000"/>
                    <a:satMod val="180000"/>
                    <a:lumMod val="94000"/>
                  </a:schemeClr>
                </a:gs>
              </a:gsLst>
            </a:gradFill>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180000" tIns="232569" rIns="180000" bIns="232569" numCol="1" spcCol="1270" anchor="ctr" anchorCtr="0">
              <a:noAutofit/>
            </a:bodyPr>
            <a:lstStyle/>
            <a:p>
              <a:pPr lvl="0" algn="ctr" defTabSz="444500">
                <a:lnSpc>
                  <a:spcPct val="90000"/>
                </a:lnSpc>
                <a:spcBef>
                  <a:spcPct val="0"/>
                </a:spcBef>
                <a:spcAft>
                  <a:spcPct val="35000"/>
                </a:spcAft>
              </a:pPr>
              <a:r>
                <a:rPr lang="en-IE" kern="1200" dirty="0" smtClean="0">
                  <a:effectLst>
                    <a:outerShdw blurRad="38100" dist="38100" dir="2700000" algn="tl">
                      <a:srgbClr val="000000">
                        <a:alpha val="43137"/>
                      </a:srgbClr>
                    </a:outerShdw>
                  </a:effectLst>
                </a:rPr>
                <a:t>Should be someone the interviewee trusts – confidentiality risk</a:t>
              </a:r>
              <a:endParaRPr lang="nl-NL" kern="1200" dirty="0">
                <a:effectLst>
                  <a:outerShdw blurRad="38100" dist="38100" dir="2700000" algn="tl">
                    <a:srgbClr val="000000">
                      <a:alpha val="43137"/>
                    </a:srgbClr>
                  </a:outerShdw>
                </a:effectLst>
              </a:endParaRPr>
            </a:p>
          </p:txBody>
        </p:sp>
        <p:sp>
          <p:nvSpPr>
            <p:cNvPr id="11" name="Freeform 10"/>
            <p:cNvSpPr/>
            <p:nvPr/>
          </p:nvSpPr>
          <p:spPr>
            <a:xfrm>
              <a:off x="5863910" y="5051827"/>
              <a:ext cx="2213191" cy="1327914"/>
            </a:xfrm>
            <a:custGeom>
              <a:avLst/>
              <a:gdLst>
                <a:gd name="connsiteX0" fmla="*/ 0 w 2213191"/>
                <a:gd name="connsiteY0" fmla="*/ 663957 h 1327914"/>
                <a:gd name="connsiteX1" fmla="*/ 1106596 w 2213191"/>
                <a:gd name="connsiteY1" fmla="*/ 0 h 1327914"/>
                <a:gd name="connsiteX2" fmla="*/ 2213192 w 2213191"/>
                <a:gd name="connsiteY2" fmla="*/ 663957 h 1327914"/>
                <a:gd name="connsiteX3" fmla="*/ 1106596 w 2213191"/>
                <a:gd name="connsiteY3" fmla="*/ 1327914 h 1327914"/>
                <a:gd name="connsiteX4" fmla="*/ 0 w 2213191"/>
                <a:gd name="connsiteY4" fmla="*/ 663957 h 1327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3191" h="1327914">
                  <a:moveTo>
                    <a:pt x="0" y="663957"/>
                  </a:moveTo>
                  <a:cubicBezTo>
                    <a:pt x="0" y="297264"/>
                    <a:pt x="495440" y="0"/>
                    <a:pt x="1106596" y="0"/>
                  </a:cubicBezTo>
                  <a:cubicBezTo>
                    <a:pt x="1717752" y="0"/>
                    <a:pt x="2213192" y="297264"/>
                    <a:pt x="2213192" y="663957"/>
                  </a:cubicBezTo>
                  <a:cubicBezTo>
                    <a:pt x="2213192" y="1030650"/>
                    <a:pt x="1717752" y="1327914"/>
                    <a:pt x="1106596" y="1327914"/>
                  </a:cubicBezTo>
                  <a:cubicBezTo>
                    <a:pt x="495440" y="1327914"/>
                    <a:pt x="0" y="1030650"/>
                    <a:pt x="0" y="663957"/>
                  </a:cubicBezTo>
                  <a:close/>
                </a:path>
              </a:pathLst>
            </a:custGeom>
            <a:gradFill>
              <a:gsLst>
                <a:gs pos="0">
                  <a:srgbClr val="7A76A2"/>
                </a:gs>
                <a:gs pos="100000">
                  <a:srgbClr val="573F65"/>
                </a:gs>
                <a:gs pos="100000">
                  <a:schemeClr val="accent2">
                    <a:hueOff val="0"/>
                    <a:satOff val="0"/>
                    <a:lumOff val="0"/>
                    <a:alphaOff val="0"/>
                    <a:shade val="48000"/>
                    <a:satMod val="180000"/>
                    <a:lumMod val="94000"/>
                  </a:schemeClr>
                </a:gs>
              </a:gsLst>
            </a:gradFill>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98000" tIns="232569" rIns="198000" bIns="232569" numCol="1" spcCol="1270" anchor="ctr" anchorCtr="0">
              <a:noAutofit/>
            </a:bodyPr>
            <a:lstStyle/>
            <a:p>
              <a:pPr lvl="0" algn="ctr" defTabSz="444500">
                <a:lnSpc>
                  <a:spcPct val="90000"/>
                </a:lnSpc>
                <a:spcBef>
                  <a:spcPct val="0"/>
                </a:spcBef>
                <a:spcAft>
                  <a:spcPct val="35000"/>
                </a:spcAft>
              </a:pPr>
              <a:r>
                <a:rPr lang="en-IE" kern="1200" dirty="0" smtClean="0">
                  <a:effectLst>
                    <a:outerShdw blurRad="38100" dist="38100" dir="2700000" algn="tl">
                      <a:srgbClr val="000000">
                        <a:alpha val="43137"/>
                      </a:srgbClr>
                    </a:outerShdw>
                  </a:effectLst>
                </a:rPr>
                <a:t>Should not be present during interview – exception for children</a:t>
              </a:r>
              <a:endParaRPr lang="nl-NL"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4206154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7504" y="1844824"/>
            <a:ext cx="8856984" cy="648072"/>
          </a:xfrm>
        </p:spPr>
        <p:txBody>
          <a:bodyPr>
            <a:normAutofit/>
          </a:bodyPr>
          <a:lstStyle/>
          <a:p>
            <a:pPr marL="18288" indent="0" algn="ctr">
              <a:buNone/>
            </a:pPr>
            <a:r>
              <a:rPr lang="en-IE" sz="2400" b="1" u="sng" cap="small" dirty="0" smtClean="0"/>
              <a:t>Fundamental issues for the ‘engage and explain’ phase</a:t>
            </a:r>
            <a:endParaRPr lang="en-IE" sz="2400" b="1" u="sng" cap="small" dirty="0">
              <a:solidFill>
                <a:schemeClr val="tx2">
                  <a:lumMod val="75000"/>
                </a:schemeClr>
              </a:solidFill>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8" name="Title 5"/>
          <p:cNvSpPr txBox="1">
            <a:spLocks/>
          </p:cNvSpPr>
          <p:nvPr/>
        </p:nvSpPr>
        <p:spPr>
          <a:xfrm>
            <a:off x="468000" y="116632"/>
            <a:ext cx="8136000" cy="17280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 algn="ctr"/>
            <a:r>
              <a:rPr lang="en-IE" sz="5400" b="1" dirty="0" smtClean="0">
                <a:latin typeface="Cambria" panose="02040503050406030204" pitchFamily="18" charset="0"/>
              </a:rPr>
              <a:t>Interview checklist</a:t>
            </a:r>
            <a:r>
              <a:rPr lang="en-IE" sz="3800" b="1" dirty="0" smtClean="0">
                <a:latin typeface="Cambria" panose="02040503050406030204" pitchFamily="18" charset="0"/>
              </a:rPr>
              <a:t/>
            </a:r>
            <a:br>
              <a:rPr lang="en-IE" sz="3800" b="1" dirty="0" smtClean="0">
                <a:latin typeface="Cambria" panose="02040503050406030204" pitchFamily="18" charset="0"/>
              </a:rPr>
            </a:br>
            <a:r>
              <a:rPr lang="en-IE" sz="2000" b="1" dirty="0">
                <a:solidFill>
                  <a:schemeClr val="tx2">
                    <a:lumMod val="75000"/>
                  </a:schemeClr>
                </a:solidFill>
              </a:rPr>
              <a:t>International Protocol, pages </a:t>
            </a:r>
            <a:r>
              <a:rPr lang="en-IE" sz="2000" b="1" dirty="0" smtClean="0">
                <a:solidFill>
                  <a:schemeClr val="tx2">
                    <a:lumMod val="75000"/>
                  </a:schemeClr>
                </a:solidFill>
              </a:rPr>
              <a:t>53-54</a:t>
            </a:r>
            <a:r>
              <a:rPr lang="en-IE" sz="2000" b="1" dirty="0">
                <a:solidFill>
                  <a:schemeClr val="tx2">
                    <a:lumMod val="75000"/>
                  </a:schemeClr>
                </a:solidFill>
              </a:rPr>
              <a:t/>
            </a:r>
            <a:br>
              <a:rPr lang="en-IE" sz="2000" b="1" dirty="0">
                <a:solidFill>
                  <a:schemeClr val="tx2">
                    <a:lumMod val="75000"/>
                  </a:schemeClr>
                </a:solidFill>
              </a:rPr>
            </a:br>
            <a:r>
              <a:rPr lang="en-IE" sz="2000" b="1" dirty="0" smtClean="0">
                <a:solidFill>
                  <a:schemeClr val="tx2">
                    <a:lumMod val="75000"/>
                  </a:schemeClr>
                </a:solidFill>
              </a:rPr>
              <a:t>Module 6 – Testimony and </a:t>
            </a:r>
            <a:r>
              <a:rPr lang="en-IE" sz="2000" b="1" dirty="0">
                <a:solidFill>
                  <a:schemeClr val="tx2">
                    <a:lumMod val="75000"/>
                  </a:schemeClr>
                </a:solidFill>
              </a:rPr>
              <a:t>Annex </a:t>
            </a:r>
            <a:r>
              <a:rPr lang="en-IE" sz="2000" b="1" dirty="0" smtClean="0">
                <a:solidFill>
                  <a:schemeClr val="tx2">
                    <a:lumMod val="75000"/>
                  </a:schemeClr>
                </a:solidFill>
              </a:rPr>
              <a:t>4 – Personal Data Template</a:t>
            </a:r>
          </a:p>
          <a:p>
            <a:pPr marL="18288" algn="ctr"/>
            <a:r>
              <a:rPr lang="en-IE" sz="2000" b="1" dirty="0" smtClean="0">
                <a:solidFill>
                  <a:schemeClr val="tx2">
                    <a:lumMod val="75000"/>
                  </a:schemeClr>
                </a:solidFill>
              </a:rPr>
              <a:t>Annex 3 – Fundamental Interviewing Principles</a:t>
            </a:r>
          </a:p>
        </p:txBody>
      </p:sp>
      <p:graphicFrame>
        <p:nvGraphicFramePr>
          <p:cNvPr id="15" name="Diagram 14"/>
          <p:cNvGraphicFramePr/>
          <p:nvPr>
            <p:extLst>
              <p:ext uri="{D42A27DB-BD31-4B8C-83A1-F6EECF244321}">
                <p14:modId xmlns:p14="http://schemas.microsoft.com/office/powerpoint/2010/main" val="3348812063"/>
              </p:ext>
            </p:extLst>
          </p:nvPr>
        </p:nvGraphicFramePr>
        <p:xfrm>
          <a:off x="251520" y="2564904"/>
          <a:ext cx="8640960"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7372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7504" y="1844824"/>
            <a:ext cx="8856984" cy="648072"/>
          </a:xfrm>
        </p:spPr>
        <p:txBody>
          <a:bodyPr>
            <a:normAutofit/>
          </a:bodyPr>
          <a:lstStyle/>
          <a:p>
            <a:pPr marL="18288" indent="0" algn="ctr">
              <a:buNone/>
            </a:pPr>
            <a:r>
              <a:rPr lang="en-IE" sz="2400" b="1" u="sng" cap="small" dirty="0" smtClean="0"/>
              <a:t>Fundamental issues for the ‘engage and explain’ phase</a:t>
            </a:r>
            <a:endParaRPr lang="en-IE" sz="2400" b="1" u="sng" cap="small" dirty="0">
              <a:solidFill>
                <a:schemeClr val="tx2">
                  <a:lumMod val="75000"/>
                </a:schemeClr>
              </a:solidFill>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8" name="Title 5"/>
          <p:cNvSpPr txBox="1">
            <a:spLocks/>
          </p:cNvSpPr>
          <p:nvPr/>
        </p:nvSpPr>
        <p:spPr>
          <a:xfrm>
            <a:off x="468000" y="116632"/>
            <a:ext cx="8136000" cy="17280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 algn="ctr"/>
            <a:r>
              <a:rPr lang="en-IE" sz="5400" b="1" dirty="0" smtClean="0">
                <a:latin typeface="Cambria" panose="02040503050406030204" pitchFamily="18" charset="0"/>
              </a:rPr>
              <a:t>Interview checklist</a:t>
            </a:r>
            <a:r>
              <a:rPr lang="en-IE" sz="3800" b="1" dirty="0" smtClean="0">
                <a:latin typeface="Cambria" panose="02040503050406030204" pitchFamily="18" charset="0"/>
              </a:rPr>
              <a:t/>
            </a:r>
            <a:br>
              <a:rPr lang="en-IE" sz="3800" b="1" dirty="0" smtClean="0">
                <a:latin typeface="Cambria" panose="02040503050406030204" pitchFamily="18" charset="0"/>
              </a:rPr>
            </a:br>
            <a:r>
              <a:rPr lang="en-IE" sz="2000" b="1" dirty="0">
                <a:solidFill>
                  <a:schemeClr val="tx2">
                    <a:lumMod val="75000"/>
                  </a:schemeClr>
                </a:solidFill>
              </a:rPr>
              <a:t>International Protocol, pages </a:t>
            </a:r>
            <a:r>
              <a:rPr lang="en-IE" sz="2000" b="1" dirty="0" smtClean="0">
                <a:solidFill>
                  <a:schemeClr val="tx2">
                    <a:lumMod val="75000"/>
                  </a:schemeClr>
                </a:solidFill>
              </a:rPr>
              <a:t>53-54</a:t>
            </a:r>
            <a:r>
              <a:rPr lang="en-IE" sz="2000" b="1" dirty="0">
                <a:solidFill>
                  <a:schemeClr val="tx2">
                    <a:lumMod val="75000"/>
                  </a:schemeClr>
                </a:solidFill>
              </a:rPr>
              <a:t/>
            </a:r>
            <a:br>
              <a:rPr lang="en-IE" sz="2000" b="1" dirty="0">
                <a:solidFill>
                  <a:schemeClr val="tx2">
                    <a:lumMod val="75000"/>
                  </a:schemeClr>
                </a:solidFill>
              </a:rPr>
            </a:br>
            <a:r>
              <a:rPr lang="en-IE" sz="2000" b="1" dirty="0" smtClean="0">
                <a:solidFill>
                  <a:schemeClr val="tx2">
                    <a:lumMod val="75000"/>
                  </a:schemeClr>
                </a:solidFill>
              </a:rPr>
              <a:t>Module 6 – Testimony and </a:t>
            </a:r>
            <a:r>
              <a:rPr lang="en-IE" sz="2000" b="1" dirty="0">
                <a:solidFill>
                  <a:schemeClr val="tx2">
                    <a:lumMod val="75000"/>
                  </a:schemeClr>
                </a:solidFill>
              </a:rPr>
              <a:t>Annex </a:t>
            </a:r>
            <a:r>
              <a:rPr lang="en-IE" sz="2000" b="1" dirty="0" smtClean="0">
                <a:solidFill>
                  <a:schemeClr val="tx2">
                    <a:lumMod val="75000"/>
                  </a:schemeClr>
                </a:solidFill>
              </a:rPr>
              <a:t>4 – Personal Data Template</a:t>
            </a:r>
          </a:p>
          <a:p>
            <a:pPr marL="18288" algn="ctr"/>
            <a:r>
              <a:rPr lang="en-IE" sz="2000" b="1" dirty="0" smtClean="0">
                <a:solidFill>
                  <a:schemeClr val="tx2">
                    <a:lumMod val="75000"/>
                  </a:schemeClr>
                </a:solidFill>
              </a:rPr>
              <a:t>Annex 3 – Fundamental Interviewing Principles</a:t>
            </a:r>
          </a:p>
        </p:txBody>
      </p:sp>
      <p:grpSp>
        <p:nvGrpSpPr>
          <p:cNvPr id="2" name="Group 1"/>
          <p:cNvGrpSpPr/>
          <p:nvPr/>
        </p:nvGrpSpPr>
        <p:grpSpPr>
          <a:xfrm>
            <a:off x="251520" y="2566800"/>
            <a:ext cx="8640960" cy="3670512"/>
            <a:chOff x="251520" y="2566800"/>
            <a:chExt cx="8640960" cy="3670512"/>
          </a:xfrm>
        </p:grpSpPr>
        <p:sp>
          <p:nvSpPr>
            <p:cNvPr id="3" name="Freeform 2"/>
            <p:cNvSpPr/>
            <p:nvPr/>
          </p:nvSpPr>
          <p:spPr>
            <a:xfrm>
              <a:off x="251520" y="2566800"/>
              <a:ext cx="8640960" cy="886155"/>
            </a:xfrm>
            <a:custGeom>
              <a:avLst/>
              <a:gdLst>
                <a:gd name="connsiteX0" fmla="*/ 0 w 8640960"/>
                <a:gd name="connsiteY0" fmla="*/ 147695 h 886155"/>
                <a:gd name="connsiteX1" fmla="*/ 147695 w 8640960"/>
                <a:gd name="connsiteY1" fmla="*/ 0 h 886155"/>
                <a:gd name="connsiteX2" fmla="*/ 8493265 w 8640960"/>
                <a:gd name="connsiteY2" fmla="*/ 0 h 886155"/>
                <a:gd name="connsiteX3" fmla="*/ 8640960 w 8640960"/>
                <a:gd name="connsiteY3" fmla="*/ 147695 h 886155"/>
                <a:gd name="connsiteX4" fmla="*/ 8640960 w 8640960"/>
                <a:gd name="connsiteY4" fmla="*/ 738460 h 886155"/>
                <a:gd name="connsiteX5" fmla="*/ 8493265 w 8640960"/>
                <a:gd name="connsiteY5" fmla="*/ 886155 h 886155"/>
                <a:gd name="connsiteX6" fmla="*/ 147695 w 8640960"/>
                <a:gd name="connsiteY6" fmla="*/ 886155 h 886155"/>
                <a:gd name="connsiteX7" fmla="*/ 0 w 8640960"/>
                <a:gd name="connsiteY7" fmla="*/ 738460 h 886155"/>
                <a:gd name="connsiteX8" fmla="*/ 0 w 8640960"/>
                <a:gd name="connsiteY8" fmla="*/ 147695 h 8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886155">
                  <a:moveTo>
                    <a:pt x="0" y="147695"/>
                  </a:moveTo>
                  <a:cubicBezTo>
                    <a:pt x="0" y="66125"/>
                    <a:pt x="66125" y="0"/>
                    <a:pt x="147695" y="0"/>
                  </a:cubicBezTo>
                  <a:lnTo>
                    <a:pt x="8493265" y="0"/>
                  </a:lnTo>
                  <a:cubicBezTo>
                    <a:pt x="8574835" y="0"/>
                    <a:pt x="8640960" y="66125"/>
                    <a:pt x="8640960" y="147695"/>
                  </a:cubicBezTo>
                  <a:lnTo>
                    <a:pt x="8640960" y="738460"/>
                  </a:lnTo>
                  <a:cubicBezTo>
                    <a:pt x="8640960" y="820030"/>
                    <a:pt x="8574835" y="886155"/>
                    <a:pt x="8493265" y="886155"/>
                  </a:cubicBezTo>
                  <a:lnTo>
                    <a:pt x="147695" y="886155"/>
                  </a:lnTo>
                  <a:cubicBezTo>
                    <a:pt x="66125" y="886155"/>
                    <a:pt x="0" y="820030"/>
                    <a:pt x="0" y="738460"/>
                  </a:cubicBezTo>
                  <a:lnTo>
                    <a:pt x="0" y="147695"/>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149939" tIns="149939" rIns="149939" bIns="149939" numCol="1" spcCol="1270" anchor="ctr" anchorCtr="0">
              <a:noAutofit/>
            </a:bodyPr>
            <a:lstStyle/>
            <a:p>
              <a:pPr lvl="0" algn="just" defTabSz="1244600">
                <a:lnSpc>
                  <a:spcPct val="90000"/>
                </a:lnSpc>
                <a:spcBef>
                  <a:spcPct val="0"/>
                </a:spcBef>
                <a:spcAft>
                  <a:spcPct val="35000"/>
                </a:spcAft>
              </a:pPr>
              <a:r>
                <a:rPr lang="en-IE" sz="2800" b="0" u="none" kern="1200" dirty="0" smtClean="0">
                  <a:effectLst/>
                  <a:sym typeface="Wingdings"/>
                </a:rPr>
                <a:t></a:t>
              </a:r>
              <a:r>
                <a:rPr lang="en-IE" sz="1800" b="0" u="none" kern="1200" dirty="0" smtClean="0">
                  <a:effectLst/>
                  <a:sym typeface="Wingdings"/>
                </a:rPr>
                <a:t> </a:t>
              </a:r>
              <a:r>
                <a:rPr lang="en-IE" sz="2000" b="0" u="none" kern="1200" dirty="0" smtClean="0">
                  <a:effectLst>
                    <a:outerShdw blurRad="38100" dist="38100" dir="2700000" algn="tl">
                      <a:srgbClr val="000000">
                        <a:alpha val="43137"/>
                      </a:srgbClr>
                    </a:outerShdw>
                  </a:effectLst>
                  <a:sym typeface="Wingdings"/>
                </a:rPr>
                <a:t>Reassure the interviewee that </a:t>
              </a:r>
              <a:r>
                <a:rPr lang="en-IE" sz="2000" b="1" u="sng" kern="1200" dirty="0" smtClean="0">
                  <a:effectLst>
                    <a:outerShdw blurRad="38100" dist="38100" dir="2700000" algn="tl">
                      <a:srgbClr val="000000">
                        <a:alpha val="43137"/>
                      </a:srgbClr>
                    </a:outerShdw>
                  </a:effectLst>
                  <a:sym typeface="Wingdings"/>
                </a:rPr>
                <a:t>they have a choice</a:t>
              </a:r>
              <a:r>
                <a:rPr lang="en-IE" sz="2000" b="0" u="none" kern="1200" dirty="0" smtClean="0">
                  <a:effectLst>
                    <a:outerShdw blurRad="38100" dist="38100" dir="2700000" algn="tl">
                      <a:srgbClr val="000000">
                        <a:alpha val="43137"/>
                      </a:srgbClr>
                    </a:outerShdw>
                  </a:effectLst>
                  <a:sym typeface="Wingdings"/>
                </a:rPr>
                <a:t> about whether to speak with you</a:t>
              </a:r>
              <a:endParaRPr lang="nl-NL" sz="1800" b="1" u="none" kern="1200" dirty="0">
                <a:effectLst/>
              </a:endParaRPr>
            </a:p>
          </p:txBody>
        </p:sp>
        <p:sp>
          <p:nvSpPr>
            <p:cNvPr id="5" name="Freeform 4"/>
            <p:cNvSpPr/>
            <p:nvPr/>
          </p:nvSpPr>
          <p:spPr>
            <a:xfrm>
              <a:off x="251520" y="3470686"/>
              <a:ext cx="8640960" cy="886155"/>
            </a:xfrm>
            <a:custGeom>
              <a:avLst/>
              <a:gdLst>
                <a:gd name="connsiteX0" fmla="*/ 0 w 8640960"/>
                <a:gd name="connsiteY0" fmla="*/ 147695 h 886155"/>
                <a:gd name="connsiteX1" fmla="*/ 147695 w 8640960"/>
                <a:gd name="connsiteY1" fmla="*/ 0 h 886155"/>
                <a:gd name="connsiteX2" fmla="*/ 8493265 w 8640960"/>
                <a:gd name="connsiteY2" fmla="*/ 0 h 886155"/>
                <a:gd name="connsiteX3" fmla="*/ 8640960 w 8640960"/>
                <a:gd name="connsiteY3" fmla="*/ 147695 h 886155"/>
                <a:gd name="connsiteX4" fmla="*/ 8640960 w 8640960"/>
                <a:gd name="connsiteY4" fmla="*/ 738460 h 886155"/>
                <a:gd name="connsiteX5" fmla="*/ 8493265 w 8640960"/>
                <a:gd name="connsiteY5" fmla="*/ 886155 h 886155"/>
                <a:gd name="connsiteX6" fmla="*/ 147695 w 8640960"/>
                <a:gd name="connsiteY6" fmla="*/ 886155 h 886155"/>
                <a:gd name="connsiteX7" fmla="*/ 0 w 8640960"/>
                <a:gd name="connsiteY7" fmla="*/ 738460 h 886155"/>
                <a:gd name="connsiteX8" fmla="*/ 0 w 8640960"/>
                <a:gd name="connsiteY8" fmla="*/ 147695 h 8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886155">
                  <a:moveTo>
                    <a:pt x="0" y="147695"/>
                  </a:moveTo>
                  <a:cubicBezTo>
                    <a:pt x="0" y="66125"/>
                    <a:pt x="66125" y="0"/>
                    <a:pt x="147695" y="0"/>
                  </a:cubicBezTo>
                  <a:lnTo>
                    <a:pt x="8493265" y="0"/>
                  </a:lnTo>
                  <a:cubicBezTo>
                    <a:pt x="8574835" y="0"/>
                    <a:pt x="8640960" y="66125"/>
                    <a:pt x="8640960" y="147695"/>
                  </a:cubicBezTo>
                  <a:lnTo>
                    <a:pt x="8640960" y="738460"/>
                  </a:lnTo>
                  <a:cubicBezTo>
                    <a:pt x="8640960" y="820030"/>
                    <a:pt x="8574835" y="886155"/>
                    <a:pt x="8493265" y="886155"/>
                  </a:cubicBezTo>
                  <a:lnTo>
                    <a:pt x="147695" y="886155"/>
                  </a:lnTo>
                  <a:cubicBezTo>
                    <a:pt x="66125" y="886155"/>
                    <a:pt x="0" y="820030"/>
                    <a:pt x="0" y="738460"/>
                  </a:cubicBezTo>
                  <a:lnTo>
                    <a:pt x="0" y="147695"/>
                  </a:lnTo>
                  <a:close/>
                </a:path>
              </a:pathLst>
            </a:custGeom>
          </p:spPr>
          <p:style>
            <a:lnRef idx="0">
              <a:schemeClr val="lt1">
                <a:hueOff val="0"/>
                <a:satOff val="0"/>
                <a:lumOff val="0"/>
                <a:alphaOff val="0"/>
              </a:schemeClr>
            </a:lnRef>
            <a:fillRef idx="3">
              <a:schemeClr val="accent4">
                <a:hueOff val="-685719"/>
                <a:satOff val="-1897"/>
                <a:lumOff val="1177"/>
                <a:alphaOff val="0"/>
              </a:schemeClr>
            </a:fillRef>
            <a:effectRef idx="3">
              <a:schemeClr val="accent4">
                <a:hueOff val="-685719"/>
                <a:satOff val="-1897"/>
                <a:lumOff val="1177"/>
                <a:alphaOff val="0"/>
              </a:schemeClr>
            </a:effectRef>
            <a:fontRef idx="minor">
              <a:schemeClr val="lt1"/>
            </a:fontRef>
          </p:style>
          <p:txBody>
            <a:bodyPr spcFirstLastPara="0" vert="horz" wrap="square" lIns="149939" tIns="149939" rIns="149939" bIns="149939" numCol="1" spcCol="1270" anchor="ctr" anchorCtr="0">
              <a:noAutofit/>
            </a:bodyPr>
            <a:lstStyle/>
            <a:p>
              <a:pPr lvl="0" algn="just" defTabSz="1244600">
                <a:lnSpc>
                  <a:spcPct val="90000"/>
                </a:lnSpc>
                <a:spcBef>
                  <a:spcPct val="0"/>
                </a:spcBef>
                <a:spcAft>
                  <a:spcPct val="35000"/>
                </a:spcAft>
              </a:pPr>
              <a:r>
                <a:rPr lang="en-IE" sz="2800" b="0" u="none" kern="1200" dirty="0" smtClean="0">
                  <a:effectLst/>
                  <a:sym typeface="Wingdings"/>
                </a:rPr>
                <a:t></a:t>
              </a:r>
              <a:r>
                <a:rPr lang="en-IE" sz="1800" b="0" u="none" kern="1200" dirty="0" smtClean="0">
                  <a:effectLst/>
                  <a:sym typeface="Wingdings"/>
                </a:rPr>
                <a:t> </a:t>
              </a:r>
              <a:r>
                <a:rPr lang="en-IE" sz="2000" b="0" u="none" kern="1200" dirty="0" smtClean="0">
                  <a:effectLst>
                    <a:outerShdw blurRad="38100" dist="38100" dir="2700000" algn="tl">
                      <a:srgbClr val="000000">
                        <a:alpha val="43137"/>
                      </a:srgbClr>
                    </a:outerShdw>
                  </a:effectLst>
                  <a:sym typeface="Wingdings"/>
                </a:rPr>
                <a:t>Assess and manage </a:t>
              </a:r>
              <a:r>
                <a:rPr lang="en-IE" sz="2000" b="1" u="none" kern="1200" dirty="0" smtClean="0">
                  <a:effectLst>
                    <a:outerShdw blurRad="38100" dist="38100" dir="2700000" algn="tl">
                      <a:srgbClr val="000000">
                        <a:alpha val="43137"/>
                      </a:srgbClr>
                    </a:outerShdw>
                  </a:effectLst>
                  <a:sym typeface="Wingdings"/>
                </a:rPr>
                <a:t>interviewee’s expectations</a:t>
              </a:r>
              <a:r>
                <a:rPr lang="en-IE" sz="2000" b="0" u="none" kern="1200" dirty="0" smtClean="0">
                  <a:effectLst>
                    <a:outerShdw blurRad="38100" dist="38100" dir="2700000" algn="tl">
                      <a:srgbClr val="000000">
                        <a:alpha val="43137"/>
                      </a:srgbClr>
                    </a:outerShdw>
                  </a:effectLst>
                  <a:sym typeface="Wingdings"/>
                </a:rPr>
                <a:t> of interview process, use of information and type of assistance available</a:t>
              </a:r>
              <a:endParaRPr lang="nl-NL" sz="1800" b="1" u="none" kern="1200" dirty="0">
                <a:effectLst/>
              </a:endParaRPr>
            </a:p>
          </p:txBody>
        </p:sp>
        <p:sp>
          <p:nvSpPr>
            <p:cNvPr id="6" name="Freeform 5"/>
            <p:cNvSpPr/>
            <p:nvPr/>
          </p:nvSpPr>
          <p:spPr>
            <a:xfrm>
              <a:off x="251520" y="4415053"/>
              <a:ext cx="8640960" cy="886155"/>
            </a:xfrm>
            <a:custGeom>
              <a:avLst/>
              <a:gdLst>
                <a:gd name="connsiteX0" fmla="*/ 0 w 8640960"/>
                <a:gd name="connsiteY0" fmla="*/ 147695 h 886155"/>
                <a:gd name="connsiteX1" fmla="*/ 147695 w 8640960"/>
                <a:gd name="connsiteY1" fmla="*/ 0 h 886155"/>
                <a:gd name="connsiteX2" fmla="*/ 8493265 w 8640960"/>
                <a:gd name="connsiteY2" fmla="*/ 0 h 886155"/>
                <a:gd name="connsiteX3" fmla="*/ 8640960 w 8640960"/>
                <a:gd name="connsiteY3" fmla="*/ 147695 h 886155"/>
                <a:gd name="connsiteX4" fmla="*/ 8640960 w 8640960"/>
                <a:gd name="connsiteY4" fmla="*/ 738460 h 886155"/>
                <a:gd name="connsiteX5" fmla="*/ 8493265 w 8640960"/>
                <a:gd name="connsiteY5" fmla="*/ 886155 h 886155"/>
                <a:gd name="connsiteX6" fmla="*/ 147695 w 8640960"/>
                <a:gd name="connsiteY6" fmla="*/ 886155 h 886155"/>
                <a:gd name="connsiteX7" fmla="*/ 0 w 8640960"/>
                <a:gd name="connsiteY7" fmla="*/ 738460 h 886155"/>
                <a:gd name="connsiteX8" fmla="*/ 0 w 8640960"/>
                <a:gd name="connsiteY8" fmla="*/ 147695 h 8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886155">
                  <a:moveTo>
                    <a:pt x="0" y="147695"/>
                  </a:moveTo>
                  <a:cubicBezTo>
                    <a:pt x="0" y="66125"/>
                    <a:pt x="66125" y="0"/>
                    <a:pt x="147695" y="0"/>
                  </a:cubicBezTo>
                  <a:lnTo>
                    <a:pt x="8493265" y="0"/>
                  </a:lnTo>
                  <a:cubicBezTo>
                    <a:pt x="8574835" y="0"/>
                    <a:pt x="8640960" y="66125"/>
                    <a:pt x="8640960" y="147695"/>
                  </a:cubicBezTo>
                  <a:lnTo>
                    <a:pt x="8640960" y="738460"/>
                  </a:lnTo>
                  <a:cubicBezTo>
                    <a:pt x="8640960" y="820030"/>
                    <a:pt x="8574835" y="886155"/>
                    <a:pt x="8493265" y="886155"/>
                  </a:cubicBezTo>
                  <a:lnTo>
                    <a:pt x="147695" y="886155"/>
                  </a:lnTo>
                  <a:cubicBezTo>
                    <a:pt x="66125" y="886155"/>
                    <a:pt x="0" y="820030"/>
                    <a:pt x="0" y="738460"/>
                  </a:cubicBezTo>
                  <a:lnTo>
                    <a:pt x="0" y="147695"/>
                  </a:lnTo>
                  <a:close/>
                </a:path>
              </a:pathLst>
            </a:custGeom>
          </p:spPr>
          <p:style>
            <a:lnRef idx="0">
              <a:schemeClr val="lt1">
                <a:hueOff val="0"/>
                <a:satOff val="0"/>
                <a:lumOff val="0"/>
                <a:alphaOff val="0"/>
              </a:schemeClr>
            </a:lnRef>
            <a:fillRef idx="3">
              <a:schemeClr val="accent4">
                <a:hueOff val="-1371437"/>
                <a:satOff val="-3793"/>
                <a:lumOff val="2353"/>
                <a:alphaOff val="0"/>
              </a:schemeClr>
            </a:fillRef>
            <a:effectRef idx="3">
              <a:schemeClr val="accent4">
                <a:hueOff val="-1371437"/>
                <a:satOff val="-3793"/>
                <a:lumOff val="2353"/>
                <a:alphaOff val="0"/>
              </a:schemeClr>
            </a:effectRef>
            <a:fontRef idx="minor">
              <a:schemeClr val="lt1"/>
            </a:fontRef>
          </p:style>
          <p:txBody>
            <a:bodyPr spcFirstLastPara="0" vert="horz" wrap="square" lIns="149939" tIns="149939" rIns="149939" bIns="149939" numCol="1" spcCol="1270" anchor="ctr" anchorCtr="0">
              <a:noAutofit/>
            </a:bodyPr>
            <a:lstStyle/>
            <a:p>
              <a:pPr lvl="0" algn="just" defTabSz="1244600">
                <a:lnSpc>
                  <a:spcPct val="90000"/>
                </a:lnSpc>
                <a:spcBef>
                  <a:spcPct val="0"/>
                </a:spcBef>
                <a:spcAft>
                  <a:spcPct val="35000"/>
                </a:spcAft>
              </a:pPr>
              <a:r>
                <a:rPr lang="en-IE" sz="2800" b="0" u="none" kern="1200" dirty="0" smtClean="0">
                  <a:effectLst/>
                  <a:sym typeface="Wingdings"/>
                </a:rPr>
                <a:t></a:t>
              </a:r>
              <a:r>
                <a:rPr lang="en-IE" sz="1800" b="0" u="none" kern="1200" dirty="0" smtClean="0">
                  <a:effectLst/>
                  <a:sym typeface="Wingdings"/>
                </a:rPr>
                <a:t> </a:t>
              </a:r>
              <a:r>
                <a:rPr lang="en-IE" sz="2000" b="0" u="none" kern="1200" dirty="0" smtClean="0">
                  <a:effectLst>
                    <a:outerShdw blurRad="38100" dist="38100" dir="2700000" algn="tl">
                      <a:srgbClr val="000000">
                        <a:alpha val="43137"/>
                      </a:srgbClr>
                    </a:outerShdw>
                  </a:effectLst>
                  <a:sym typeface="Wingdings"/>
                </a:rPr>
                <a:t>Make sure the interviewee </a:t>
              </a:r>
              <a:r>
                <a:rPr lang="en-IE" sz="2000" b="1" u="none" kern="1200" dirty="0" smtClean="0">
                  <a:effectLst>
                    <a:outerShdw blurRad="38100" dist="38100" dir="2700000" algn="tl">
                      <a:srgbClr val="000000">
                        <a:alpha val="43137"/>
                      </a:srgbClr>
                    </a:outerShdw>
                  </a:effectLst>
                  <a:sym typeface="Wingdings"/>
                </a:rPr>
                <a:t>understands</a:t>
              </a:r>
              <a:r>
                <a:rPr lang="en-IE" sz="2000" b="0" u="none" kern="1200" dirty="0" smtClean="0">
                  <a:effectLst>
                    <a:outerShdw blurRad="38100" dist="38100" dir="2700000" algn="tl">
                      <a:srgbClr val="000000">
                        <a:alpha val="43137"/>
                      </a:srgbClr>
                    </a:outerShdw>
                  </a:effectLst>
                  <a:sym typeface="Wingdings"/>
                </a:rPr>
                <a:t> what you have told them, obtain and document their </a:t>
              </a:r>
              <a:r>
                <a:rPr lang="en-IE" sz="2000" b="1" u="none" kern="1200" dirty="0" smtClean="0">
                  <a:effectLst>
                    <a:outerShdw blurRad="38100" dist="38100" dir="2700000" algn="tl">
                      <a:srgbClr val="000000">
                        <a:alpha val="43137"/>
                      </a:srgbClr>
                    </a:outerShdw>
                  </a:effectLst>
                  <a:sym typeface="Wingdings"/>
                </a:rPr>
                <a:t>informed consent</a:t>
              </a:r>
              <a:endParaRPr lang="nl-NL" sz="1800" b="0" u="none" kern="1200" dirty="0">
                <a:effectLst/>
              </a:endParaRPr>
            </a:p>
          </p:txBody>
        </p:sp>
        <p:sp>
          <p:nvSpPr>
            <p:cNvPr id="9" name="Freeform 8"/>
            <p:cNvSpPr/>
            <p:nvPr/>
          </p:nvSpPr>
          <p:spPr>
            <a:xfrm>
              <a:off x="251520" y="5351157"/>
              <a:ext cx="8640960" cy="886155"/>
            </a:xfrm>
            <a:custGeom>
              <a:avLst/>
              <a:gdLst>
                <a:gd name="connsiteX0" fmla="*/ 0 w 8640960"/>
                <a:gd name="connsiteY0" fmla="*/ 147695 h 886155"/>
                <a:gd name="connsiteX1" fmla="*/ 147695 w 8640960"/>
                <a:gd name="connsiteY1" fmla="*/ 0 h 886155"/>
                <a:gd name="connsiteX2" fmla="*/ 8493265 w 8640960"/>
                <a:gd name="connsiteY2" fmla="*/ 0 h 886155"/>
                <a:gd name="connsiteX3" fmla="*/ 8640960 w 8640960"/>
                <a:gd name="connsiteY3" fmla="*/ 147695 h 886155"/>
                <a:gd name="connsiteX4" fmla="*/ 8640960 w 8640960"/>
                <a:gd name="connsiteY4" fmla="*/ 738460 h 886155"/>
                <a:gd name="connsiteX5" fmla="*/ 8493265 w 8640960"/>
                <a:gd name="connsiteY5" fmla="*/ 886155 h 886155"/>
                <a:gd name="connsiteX6" fmla="*/ 147695 w 8640960"/>
                <a:gd name="connsiteY6" fmla="*/ 886155 h 886155"/>
                <a:gd name="connsiteX7" fmla="*/ 0 w 8640960"/>
                <a:gd name="connsiteY7" fmla="*/ 738460 h 886155"/>
                <a:gd name="connsiteX8" fmla="*/ 0 w 8640960"/>
                <a:gd name="connsiteY8" fmla="*/ 147695 h 88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0960" h="886155">
                  <a:moveTo>
                    <a:pt x="0" y="147695"/>
                  </a:moveTo>
                  <a:cubicBezTo>
                    <a:pt x="0" y="66125"/>
                    <a:pt x="66125" y="0"/>
                    <a:pt x="147695" y="0"/>
                  </a:cubicBezTo>
                  <a:lnTo>
                    <a:pt x="8493265" y="0"/>
                  </a:lnTo>
                  <a:cubicBezTo>
                    <a:pt x="8574835" y="0"/>
                    <a:pt x="8640960" y="66125"/>
                    <a:pt x="8640960" y="147695"/>
                  </a:cubicBezTo>
                  <a:lnTo>
                    <a:pt x="8640960" y="738460"/>
                  </a:lnTo>
                  <a:cubicBezTo>
                    <a:pt x="8640960" y="820030"/>
                    <a:pt x="8574835" y="886155"/>
                    <a:pt x="8493265" y="886155"/>
                  </a:cubicBezTo>
                  <a:lnTo>
                    <a:pt x="147695" y="886155"/>
                  </a:lnTo>
                  <a:cubicBezTo>
                    <a:pt x="66125" y="886155"/>
                    <a:pt x="0" y="820030"/>
                    <a:pt x="0" y="738460"/>
                  </a:cubicBezTo>
                  <a:lnTo>
                    <a:pt x="0" y="147695"/>
                  </a:lnTo>
                  <a:close/>
                </a:path>
              </a:pathLst>
            </a:custGeom>
          </p:spPr>
          <p:style>
            <a:lnRef idx="0">
              <a:schemeClr val="lt1">
                <a:hueOff val="0"/>
                <a:satOff val="0"/>
                <a:lumOff val="0"/>
                <a:alphaOff val="0"/>
              </a:schemeClr>
            </a:lnRef>
            <a:fillRef idx="3">
              <a:schemeClr val="accent4">
                <a:hueOff val="-2057156"/>
                <a:satOff val="-5690"/>
                <a:lumOff val="3530"/>
                <a:alphaOff val="0"/>
              </a:schemeClr>
            </a:fillRef>
            <a:effectRef idx="3">
              <a:schemeClr val="accent4">
                <a:hueOff val="-2057156"/>
                <a:satOff val="-5690"/>
                <a:lumOff val="3530"/>
                <a:alphaOff val="0"/>
              </a:schemeClr>
            </a:effectRef>
            <a:fontRef idx="minor">
              <a:schemeClr val="lt1"/>
            </a:fontRef>
          </p:style>
          <p:txBody>
            <a:bodyPr spcFirstLastPara="0" vert="horz" wrap="square" lIns="149939" tIns="149939" rIns="149939" bIns="149939" numCol="1" spcCol="1270" anchor="ctr" anchorCtr="0">
              <a:noAutofit/>
            </a:bodyPr>
            <a:lstStyle/>
            <a:p>
              <a:pPr lvl="0" algn="just" defTabSz="1244600">
                <a:lnSpc>
                  <a:spcPct val="90000"/>
                </a:lnSpc>
                <a:spcBef>
                  <a:spcPct val="0"/>
                </a:spcBef>
                <a:spcAft>
                  <a:spcPct val="35000"/>
                </a:spcAft>
              </a:pPr>
              <a:r>
                <a:rPr lang="en-IE" sz="2800" b="0" u="none" kern="1200" dirty="0" smtClean="0">
                  <a:effectLst/>
                  <a:sym typeface="Wingdings"/>
                </a:rPr>
                <a:t></a:t>
              </a:r>
              <a:r>
                <a:rPr lang="en-IE" sz="1800" b="0" u="none" kern="1200" dirty="0" smtClean="0">
                  <a:effectLst/>
                  <a:sym typeface="Wingdings"/>
                </a:rPr>
                <a:t> </a:t>
              </a:r>
              <a:r>
                <a:rPr lang="en-IE" sz="2000" b="0" u="none" kern="1200" dirty="0" smtClean="0">
                  <a:effectLst>
                    <a:outerShdw blurRad="38100" dist="38100" dir="2700000" algn="tl">
                      <a:srgbClr val="000000">
                        <a:alpha val="43137"/>
                      </a:srgbClr>
                    </a:outerShdw>
                  </a:effectLst>
                  <a:sym typeface="Wingdings"/>
                </a:rPr>
                <a:t>Record all relevant </a:t>
              </a:r>
              <a:r>
                <a:rPr lang="en-IE" sz="2000" b="1" u="none" kern="1200" dirty="0" smtClean="0">
                  <a:effectLst>
                    <a:outerShdw blurRad="38100" dist="38100" dir="2700000" algn="tl">
                      <a:srgbClr val="000000">
                        <a:alpha val="43137"/>
                      </a:srgbClr>
                    </a:outerShdw>
                  </a:effectLst>
                  <a:sym typeface="Wingdings"/>
                </a:rPr>
                <a:t>personal data</a:t>
              </a:r>
              <a:r>
                <a:rPr lang="en-IE" sz="2000" b="0" u="none" kern="1200" dirty="0" smtClean="0">
                  <a:effectLst>
                    <a:outerShdw blurRad="38100" dist="38100" dir="2700000" algn="tl">
                      <a:srgbClr val="000000">
                        <a:alpha val="43137"/>
                      </a:srgbClr>
                    </a:outerShdw>
                  </a:effectLst>
                  <a:sym typeface="Wingdings"/>
                </a:rPr>
                <a:t> for interviewee (name, date of birth, gender, ethnicity/nationality/religion if relevant)</a:t>
              </a:r>
              <a:endParaRPr lang="nl-NL" sz="1800" b="1" u="none" kern="1200" dirty="0">
                <a:effectLst/>
              </a:endParaRPr>
            </a:p>
          </p:txBody>
        </p:sp>
      </p:grpSp>
    </p:spTree>
    <p:extLst>
      <p:ext uri="{BB962C8B-B14F-4D97-AF65-F5344CB8AC3E}">
        <p14:creationId xmlns:p14="http://schemas.microsoft.com/office/powerpoint/2010/main" val="2225075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7504" y="1844824"/>
            <a:ext cx="8856984" cy="648072"/>
          </a:xfrm>
        </p:spPr>
        <p:txBody>
          <a:bodyPr>
            <a:normAutofit/>
          </a:bodyPr>
          <a:lstStyle/>
          <a:p>
            <a:pPr marL="18288" indent="0" algn="ctr">
              <a:buNone/>
            </a:pPr>
            <a:r>
              <a:rPr lang="en-IE" sz="2400" b="1" u="sng" cap="small" dirty="0" smtClean="0"/>
              <a:t>Fundamental issues for the closure phase </a:t>
            </a:r>
            <a:endParaRPr lang="en-IE" sz="2400" b="1" u="sng" cap="small" dirty="0">
              <a:solidFill>
                <a:schemeClr val="tx2">
                  <a:lumMod val="75000"/>
                </a:schemeClr>
              </a:solidFill>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8" name="Title 5"/>
          <p:cNvSpPr txBox="1">
            <a:spLocks/>
          </p:cNvSpPr>
          <p:nvPr/>
        </p:nvSpPr>
        <p:spPr>
          <a:xfrm>
            <a:off x="468000" y="116632"/>
            <a:ext cx="8136000" cy="17280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8288" algn="ctr"/>
            <a:r>
              <a:rPr lang="en-IE" sz="5400" b="1" dirty="0" smtClean="0">
                <a:latin typeface="Cambria" panose="02040503050406030204" pitchFamily="18" charset="0"/>
              </a:rPr>
              <a:t>Interview checklist</a:t>
            </a:r>
            <a:r>
              <a:rPr lang="en-IE" sz="3800" b="1" dirty="0" smtClean="0">
                <a:latin typeface="Cambria" panose="02040503050406030204" pitchFamily="18" charset="0"/>
              </a:rPr>
              <a:t/>
            </a:r>
            <a:br>
              <a:rPr lang="en-IE" sz="3800" b="1" dirty="0" smtClean="0">
                <a:latin typeface="Cambria" panose="02040503050406030204" pitchFamily="18" charset="0"/>
              </a:rPr>
            </a:br>
            <a:r>
              <a:rPr lang="en-IE" sz="2000" b="1" dirty="0">
                <a:solidFill>
                  <a:schemeClr val="tx2">
                    <a:lumMod val="75000"/>
                  </a:schemeClr>
                </a:solidFill>
              </a:rPr>
              <a:t>International Protocol, pages </a:t>
            </a:r>
            <a:r>
              <a:rPr lang="en-IE" sz="2000" b="1" dirty="0" smtClean="0">
                <a:solidFill>
                  <a:schemeClr val="tx2">
                    <a:lumMod val="75000"/>
                  </a:schemeClr>
                </a:solidFill>
              </a:rPr>
              <a:t>53-54</a:t>
            </a:r>
            <a:r>
              <a:rPr lang="en-IE" sz="2000" b="1" dirty="0">
                <a:solidFill>
                  <a:schemeClr val="tx2">
                    <a:lumMod val="75000"/>
                  </a:schemeClr>
                </a:solidFill>
              </a:rPr>
              <a:t/>
            </a:r>
            <a:br>
              <a:rPr lang="en-IE" sz="2000" b="1" dirty="0">
                <a:solidFill>
                  <a:schemeClr val="tx2">
                    <a:lumMod val="75000"/>
                  </a:schemeClr>
                </a:solidFill>
              </a:rPr>
            </a:br>
            <a:r>
              <a:rPr lang="en-IE" sz="2000" b="1" dirty="0" smtClean="0">
                <a:solidFill>
                  <a:schemeClr val="tx2">
                    <a:lumMod val="75000"/>
                  </a:schemeClr>
                </a:solidFill>
              </a:rPr>
              <a:t>Module 6 – Testimony and </a:t>
            </a:r>
            <a:r>
              <a:rPr lang="en-IE" sz="2000" b="1" dirty="0">
                <a:solidFill>
                  <a:schemeClr val="tx2">
                    <a:lumMod val="75000"/>
                  </a:schemeClr>
                </a:solidFill>
              </a:rPr>
              <a:t>Annex </a:t>
            </a:r>
            <a:r>
              <a:rPr lang="en-IE" sz="2000" b="1" dirty="0" smtClean="0">
                <a:solidFill>
                  <a:schemeClr val="tx2">
                    <a:lumMod val="75000"/>
                  </a:schemeClr>
                </a:solidFill>
              </a:rPr>
              <a:t>4 – Personal Data Template</a:t>
            </a:r>
          </a:p>
          <a:p>
            <a:pPr marL="18288" algn="ctr"/>
            <a:r>
              <a:rPr lang="en-IE" sz="2000" b="1" dirty="0" smtClean="0">
                <a:solidFill>
                  <a:schemeClr val="tx2">
                    <a:lumMod val="75000"/>
                  </a:schemeClr>
                </a:solidFill>
              </a:rPr>
              <a:t>Annex 3 – Fundamental Interviewing Principles</a:t>
            </a:r>
          </a:p>
        </p:txBody>
      </p:sp>
      <p:graphicFrame>
        <p:nvGraphicFramePr>
          <p:cNvPr id="15" name="Diagram 14"/>
          <p:cNvGraphicFramePr/>
          <p:nvPr>
            <p:extLst>
              <p:ext uri="{D42A27DB-BD31-4B8C-83A1-F6EECF244321}">
                <p14:modId xmlns:p14="http://schemas.microsoft.com/office/powerpoint/2010/main" val="1633814176"/>
              </p:ext>
            </p:extLst>
          </p:nvPr>
        </p:nvGraphicFramePr>
        <p:xfrm>
          <a:off x="251520" y="2420888"/>
          <a:ext cx="8640960"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3721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8000" y="116632"/>
            <a:ext cx="7920000" cy="1386000"/>
          </a:xfrm>
        </p:spPr>
        <p:txBody>
          <a:bodyPr/>
          <a:lstStyle/>
          <a:p>
            <a:pPr marL="18288" indent="0" algn="ctr"/>
            <a:r>
              <a:rPr lang="en-IE" sz="5400" b="1" spc="-150" dirty="0" smtClean="0">
                <a:latin typeface="Cambria" panose="02040503050406030204" pitchFamily="18" charset="0"/>
              </a:rPr>
              <a:t>Types of questions</a:t>
            </a:r>
            <a:r>
              <a:rPr lang="en-IE" sz="3800" b="1" spc="-150" dirty="0" smtClean="0">
                <a:latin typeface="Cambria" panose="02040503050406030204" pitchFamily="18" charset="0"/>
              </a:rPr>
              <a:t/>
            </a:r>
            <a:br>
              <a:rPr lang="en-IE" sz="3800" b="1" spc="-150" dirty="0" smtClean="0">
                <a:latin typeface="Cambria" panose="02040503050406030204" pitchFamily="18" charset="0"/>
              </a:rPr>
            </a:br>
            <a:r>
              <a:rPr lang="en-IE" sz="2000" b="1" dirty="0">
                <a:solidFill>
                  <a:schemeClr val="tx2">
                    <a:lumMod val="75000"/>
                  </a:schemeClr>
                </a:solidFill>
              </a:rPr>
              <a:t>International Protocol, </a:t>
            </a:r>
            <a:r>
              <a:rPr lang="en-IE" sz="2000" b="1" dirty="0" smtClean="0">
                <a:solidFill>
                  <a:schemeClr val="tx2">
                    <a:lumMod val="75000"/>
                  </a:schemeClr>
                </a:solidFill>
              </a:rPr>
              <a:t>pages 54-56</a:t>
            </a:r>
            <a:br>
              <a:rPr lang="en-IE" sz="2000" b="1" dirty="0" smtClean="0">
                <a:solidFill>
                  <a:schemeClr val="tx2">
                    <a:lumMod val="75000"/>
                  </a:schemeClr>
                </a:solidFill>
              </a:rPr>
            </a:br>
            <a:r>
              <a:rPr lang="en-IE" sz="2000" b="1" dirty="0" smtClean="0">
                <a:solidFill>
                  <a:schemeClr val="tx2">
                    <a:lumMod val="75000"/>
                  </a:scheme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7" name="Content Placeholder 6"/>
          <p:cNvSpPr>
            <a:spLocks noGrp="1"/>
          </p:cNvSpPr>
          <p:nvPr>
            <p:ph idx="1"/>
          </p:nvPr>
        </p:nvSpPr>
        <p:spPr>
          <a:xfrm>
            <a:off x="179512" y="1628800"/>
            <a:ext cx="8797464" cy="4819451"/>
          </a:xfrm>
        </p:spPr>
        <p:txBody>
          <a:bodyPr>
            <a:noAutofit/>
          </a:bodyPr>
          <a:lstStyle/>
          <a:p>
            <a:pPr algn="ctr"/>
            <a:r>
              <a:rPr lang="en-IE" sz="2000" dirty="0" smtClean="0"/>
              <a:t>Although the Protocol is not a guide to investigative interviewing, there are some </a:t>
            </a:r>
            <a:r>
              <a:rPr lang="en-IE" sz="2000" b="1" dirty="0" smtClean="0">
                <a:solidFill>
                  <a:schemeClr val="tx2">
                    <a:lumMod val="75000"/>
                  </a:schemeClr>
                </a:solidFill>
              </a:rPr>
              <a:t>basic question types</a:t>
            </a:r>
            <a:r>
              <a:rPr lang="en-IE" sz="2000" dirty="0" smtClean="0"/>
              <a:t> which can be useful when conducting interviews with survivors or witnesses of sexual violence</a:t>
            </a:r>
          </a:p>
          <a:p>
            <a:pPr marL="18288" indent="0" algn="ctr">
              <a:buNone/>
            </a:pPr>
            <a:r>
              <a:rPr lang="en-IE" sz="1400" dirty="0" smtClean="0"/>
              <a:t>____________________________________________________________________</a:t>
            </a:r>
            <a:endParaRPr lang="en-IE" sz="1400" dirty="0"/>
          </a:p>
          <a:p>
            <a:pPr algn="ctr"/>
            <a:r>
              <a:rPr lang="en-IE" sz="2000" b="1" u="sng" dirty="0" smtClean="0"/>
              <a:t>Open questions</a:t>
            </a:r>
            <a:r>
              <a:rPr lang="en-IE" sz="2000" dirty="0" smtClean="0"/>
              <a:t>  </a:t>
            </a:r>
            <a:r>
              <a:rPr lang="en-US" altLang="en-US" sz="2000" dirty="0" smtClean="0"/>
              <a:t>invite a narrative response from the interviewee and may provide useful topics for further questioning – you should ask probing open questions to elicit a response and obtain a full account</a:t>
            </a:r>
            <a:endParaRPr lang="en-IE" altLang="en-US" sz="2000" dirty="0" smtClean="0"/>
          </a:p>
          <a:p>
            <a:pPr algn="ctr"/>
            <a:r>
              <a:rPr lang="en-IE" altLang="en-US" sz="2000" b="1" u="sng" dirty="0" smtClean="0"/>
              <a:t>Closed questions</a:t>
            </a:r>
            <a:r>
              <a:rPr lang="en-IE" altLang="en-US" sz="2000" dirty="0" smtClean="0"/>
              <a:t>  normally limit the interviewee’s responses to very specific answers, usually a simple ‘yes’ or ‘no’ response</a:t>
            </a:r>
            <a:endParaRPr lang="en-IE" altLang="en-US" sz="2000" dirty="0"/>
          </a:p>
          <a:p>
            <a:pPr algn="ctr"/>
            <a:r>
              <a:rPr lang="en-IE" altLang="en-US" sz="2000" b="1" u="sng" dirty="0" smtClean="0">
                <a:effectLst/>
              </a:rPr>
              <a:t>Clarifying questions</a:t>
            </a:r>
            <a:r>
              <a:rPr lang="en-IE" altLang="en-US" sz="2000" dirty="0" smtClean="0">
                <a:effectLst/>
              </a:rPr>
              <a:t>  may be required if you encounter an inconsistency </a:t>
            </a:r>
            <a:r>
              <a:rPr lang="en-GB" sz="2000" dirty="0" smtClean="0">
                <a:effectLst/>
              </a:rPr>
              <a:t>in </a:t>
            </a:r>
            <a:r>
              <a:rPr lang="en-GB" sz="2000" dirty="0">
                <a:effectLst/>
              </a:rPr>
              <a:t>the interviewee’s account, or when you are unclear about what the interviewee is </a:t>
            </a:r>
            <a:r>
              <a:rPr lang="en-GB" sz="2000" dirty="0" smtClean="0">
                <a:effectLst/>
              </a:rPr>
              <a:t>saying</a:t>
            </a:r>
            <a:endParaRPr lang="en-GB" altLang="en-US" sz="2000" dirty="0">
              <a:effectLst/>
            </a:endParaRPr>
          </a:p>
          <a:p>
            <a:pPr algn="ctr"/>
            <a:r>
              <a:rPr lang="en-IE" altLang="en-US" sz="2000" b="1" u="sng" dirty="0" smtClean="0"/>
              <a:t>Challenge questions</a:t>
            </a:r>
            <a:r>
              <a:rPr lang="en-IE" altLang="en-US" sz="2000" dirty="0" smtClean="0"/>
              <a:t>  are used when the interviewee’s</a:t>
            </a:r>
            <a:r>
              <a:rPr lang="en-GB" sz="2000" dirty="0" smtClean="0">
                <a:effectLst/>
              </a:rPr>
              <a:t> </a:t>
            </a:r>
            <a:r>
              <a:rPr lang="en-GB" sz="2000" dirty="0">
                <a:effectLst/>
              </a:rPr>
              <a:t>account is </a:t>
            </a:r>
            <a:r>
              <a:rPr lang="en-GB" sz="2000" dirty="0" smtClean="0">
                <a:effectLst/>
              </a:rPr>
              <a:t>not consistent </a:t>
            </a:r>
            <a:r>
              <a:rPr lang="en-GB" sz="2000" dirty="0">
                <a:effectLst/>
              </a:rPr>
              <a:t>with other information/evidence in your </a:t>
            </a:r>
            <a:r>
              <a:rPr lang="en-GB" sz="2000" dirty="0" smtClean="0">
                <a:effectLst/>
              </a:rPr>
              <a:t>possession – you may choose to challenge </a:t>
            </a:r>
            <a:r>
              <a:rPr lang="en-GB" sz="2000" dirty="0">
                <a:effectLst/>
              </a:rPr>
              <a:t>the answer based on that </a:t>
            </a:r>
            <a:r>
              <a:rPr lang="en-GB" sz="2000" dirty="0" smtClean="0">
                <a:effectLst/>
              </a:rPr>
              <a:t>additional information</a:t>
            </a:r>
            <a:endParaRPr lang="en-IE" altLang="en-US" sz="2000" dirty="0"/>
          </a:p>
        </p:txBody>
      </p:sp>
    </p:spTree>
    <p:extLst>
      <p:ext uri="{BB962C8B-B14F-4D97-AF65-F5344CB8AC3E}">
        <p14:creationId xmlns:p14="http://schemas.microsoft.com/office/powerpoint/2010/main" val="3185738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8000" y="116632"/>
            <a:ext cx="7920000" cy="2016000"/>
          </a:xfrm>
        </p:spPr>
        <p:txBody>
          <a:bodyPr/>
          <a:lstStyle/>
          <a:p>
            <a:pPr marL="18288" indent="0" algn="ctr"/>
            <a:r>
              <a:rPr lang="en-IE" sz="5400" b="1" spc="-150" dirty="0" smtClean="0">
                <a:latin typeface="Cambria" panose="02040503050406030204" pitchFamily="18" charset="0"/>
              </a:rPr>
              <a:t>Types of questions</a:t>
            </a:r>
            <a:r>
              <a:rPr lang="en-IE" sz="3800" b="1" spc="-150" dirty="0" smtClean="0">
                <a:latin typeface="Cambria" panose="02040503050406030204" pitchFamily="18" charset="0"/>
              </a:rPr>
              <a:t/>
            </a:r>
            <a:br>
              <a:rPr lang="en-IE" sz="3800" b="1" spc="-150" dirty="0" smtClean="0">
                <a:latin typeface="Cambria" panose="02040503050406030204" pitchFamily="18" charset="0"/>
              </a:rPr>
            </a:br>
            <a:r>
              <a:rPr lang="en-IE" sz="2000" b="1" dirty="0">
                <a:solidFill>
                  <a:schemeClr val="tx2">
                    <a:lumMod val="75000"/>
                  </a:schemeClr>
                </a:solidFill>
              </a:rPr>
              <a:t>International Protocol, </a:t>
            </a:r>
            <a:r>
              <a:rPr lang="en-IE" sz="2000" b="1" dirty="0" smtClean="0">
                <a:solidFill>
                  <a:schemeClr val="tx2">
                    <a:lumMod val="75000"/>
                  </a:schemeClr>
                </a:solidFill>
              </a:rPr>
              <a:t>pages 54-56</a:t>
            </a:r>
            <a:br>
              <a:rPr lang="en-IE" sz="2000" b="1" dirty="0" smtClean="0">
                <a:solidFill>
                  <a:schemeClr val="tx2">
                    <a:lumMod val="75000"/>
                  </a:schemeClr>
                </a:solidFill>
              </a:rPr>
            </a:br>
            <a:r>
              <a:rPr lang="en-IE" sz="2000" b="1" dirty="0" smtClean="0">
                <a:solidFill>
                  <a:schemeClr val="tx2">
                    <a:lumMod val="75000"/>
                  </a:schemeClr>
                </a:solidFill>
              </a:rPr>
              <a:t>Module 2 – Sexual Violence as an International Crime</a:t>
            </a:r>
            <a:br>
              <a:rPr lang="en-IE" sz="2000" b="1" dirty="0" smtClean="0">
                <a:solidFill>
                  <a:schemeClr val="tx2">
                    <a:lumMod val="75000"/>
                  </a:schemeClr>
                </a:solidFill>
              </a:rPr>
            </a:br>
            <a:r>
              <a:rPr lang="en-IE" sz="2000" b="1" dirty="0" smtClean="0">
                <a:solidFill>
                  <a:schemeClr val="tx2">
                    <a:lumMod val="75000"/>
                  </a:schemeClr>
                </a:solidFill>
              </a:rPr>
              <a:t>Annex 1 – Evidence Workbook </a:t>
            </a:r>
            <a:br>
              <a:rPr lang="en-IE" sz="2000" b="1" dirty="0" smtClean="0">
                <a:solidFill>
                  <a:schemeClr val="tx2">
                    <a:lumMod val="75000"/>
                  </a:schemeClr>
                </a:solidFill>
              </a:rPr>
            </a:br>
            <a:r>
              <a:rPr lang="en-IE" sz="2000" b="1" dirty="0" smtClean="0">
                <a:solidFill>
                  <a:schemeClr val="tx2">
                    <a:lumMod val="75000"/>
                  </a:scheme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7" name="Content Placeholder 6"/>
          <p:cNvSpPr>
            <a:spLocks noGrp="1"/>
          </p:cNvSpPr>
          <p:nvPr>
            <p:ph idx="1"/>
          </p:nvPr>
        </p:nvSpPr>
        <p:spPr>
          <a:xfrm>
            <a:off x="179512" y="2249488"/>
            <a:ext cx="8797464" cy="2331640"/>
          </a:xfrm>
        </p:spPr>
        <p:txBody>
          <a:bodyPr>
            <a:normAutofit/>
          </a:bodyPr>
          <a:lstStyle/>
          <a:p>
            <a:pPr algn="ctr"/>
            <a:r>
              <a:rPr lang="en-IE" dirty="0"/>
              <a:t>Use </a:t>
            </a:r>
            <a:r>
              <a:rPr lang="en-IE" b="1" dirty="0">
                <a:solidFill>
                  <a:schemeClr val="tx2">
                    <a:lumMod val="75000"/>
                  </a:schemeClr>
                </a:solidFill>
              </a:rPr>
              <a:t>open questions</a:t>
            </a:r>
            <a:r>
              <a:rPr lang="en-IE" dirty="0"/>
              <a:t> – questions which give parameters but require more than one-word answers </a:t>
            </a:r>
            <a:r>
              <a:rPr lang="en-IE" dirty="0" smtClean="0"/>
              <a:t>– early in the interview to </a:t>
            </a:r>
            <a:r>
              <a:rPr lang="en-IE" b="1" dirty="0" smtClean="0">
                <a:solidFill>
                  <a:schemeClr val="tx2">
                    <a:lumMod val="75000"/>
                  </a:schemeClr>
                </a:solidFill>
              </a:rPr>
              <a:t>encourage the interviewee to open up</a:t>
            </a:r>
            <a:r>
              <a:rPr lang="en-IE" dirty="0" smtClean="0"/>
              <a:t> and to </a:t>
            </a:r>
            <a:r>
              <a:rPr lang="en-IE" b="1" dirty="0" smtClean="0">
                <a:solidFill>
                  <a:schemeClr val="tx2">
                    <a:lumMod val="75000"/>
                  </a:schemeClr>
                </a:solidFill>
              </a:rPr>
              <a:t>obtain a free recall/narrative account</a:t>
            </a:r>
          </a:p>
          <a:p>
            <a:pPr marL="18288" indent="0" algn="ctr">
              <a:buNone/>
            </a:pPr>
            <a:endParaRPr lang="en-IE" sz="1000" dirty="0"/>
          </a:p>
          <a:p>
            <a:pPr algn="ctr"/>
            <a:r>
              <a:rPr lang="en-IE" dirty="0" smtClean="0"/>
              <a:t>Use</a:t>
            </a:r>
            <a:r>
              <a:rPr lang="en-IE" b="1" dirty="0" smtClean="0">
                <a:solidFill>
                  <a:schemeClr val="tx2">
                    <a:lumMod val="75000"/>
                  </a:schemeClr>
                </a:solidFill>
              </a:rPr>
              <a:t> closed questions</a:t>
            </a:r>
            <a:r>
              <a:rPr lang="en-IE" dirty="0" smtClean="0"/>
              <a:t> – which are likely to produce yes/no answers – when you need to </a:t>
            </a:r>
            <a:r>
              <a:rPr lang="en-IE" b="1" dirty="0" smtClean="0">
                <a:solidFill>
                  <a:schemeClr val="tx2">
                    <a:lumMod val="75000"/>
                  </a:schemeClr>
                </a:solidFill>
              </a:rPr>
              <a:t>clarify details</a:t>
            </a:r>
            <a:r>
              <a:rPr lang="en-IE" dirty="0"/>
              <a:t> </a:t>
            </a:r>
            <a:r>
              <a:rPr lang="en-IE" dirty="0" smtClean="0"/>
              <a:t>or </a:t>
            </a:r>
            <a:r>
              <a:rPr lang="en-IE" b="1" dirty="0" smtClean="0">
                <a:solidFill>
                  <a:schemeClr val="tx2">
                    <a:lumMod val="75000"/>
                  </a:schemeClr>
                </a:solidFill>
              </a:rPr>
              <a:t>stimulate the interviewee’s memory</a:t>
            </a:r>
            <a:r>
              <a:rPr lang="en-IE" dirty="0" smtClean="0"/>
              <a:t> or if they are </a:t>
            </a:r>
            <a:r>
              <a:rPr lang="en-IE" b="1" dirty="0" smtClean="0">
                <a:solidFill>
                  <a:schemeClr val="tx2">
                    <a:lumMod val="75000"/>
                  </a:schemeClr>
                </a:solidFill>
              </a:rPr>
              <a:t>reluctant to provide narrative answers</a:t>
            </a:r>
            <a:r>
              <a:rPr lang="en-IE" dirty="0" smtClean="0"/>
              <a:t> </a:t>
            </a:r>
          </a:p>
        </p:txBody>
      </p:sp>
      <p:sp>
        <p:nvSpPr>
          <p:cNvPr id="2" name="TextBox 1"/>
          <p:cNvSpPr txBox="1"/>
          <p:nvPr/>
        </p:nvSpPr>
        <p:spPr>
          <a:xfrm>
            <a:off x="2483768" y="4725144"/>
            <a:ext cx="4176464" cy="1708160"/>
          </a:xfrm>
          <a:prstGeom prst="rect">
            <a:avLst/>
          </a:prstGeom>
          <a:noFill/>
        </p:spPr>
        <p:txBody>
          <a:bodyPr wrap="square" lIns="0" rtlCol="0">
            <a:spAutoFit/>
          </a:bodyPr>
          <a:lstStyle/>
          <a:p>
            <a:pPr marL="342900" indent="-342900" algn="ctr">
              <a:buSzPct val="60000"/>
              <a:buFont typeface="Wingdings" panose="05000000000000000000" pitchFamily="2" charset="2"/>
              <a:buChar char="Ñ"/>
            </a:pPr>
            <a:r>
              <a:rPr lang="en-IE" sz="2100" dirty="0" smtClean="0"/>
              <a:t>Open questions allow you to </a:t>
            </a:r>
            <a:r>
              <a:rPr lang="en-IE" sz="2100" b="1" dirty="0" smtClean="0">
                <a:solidFill>
                  <a:schemeClr val="tx2">
                    <a:lumMod val="75000"/>
                  </a:schemeClr>
                </a:solidFill>
              </a:rPr>
              <a:t>keep the conversation going</a:t>
            </a:r>
            <a:r>
              <a:rPr lang="en-IE" sz="2100" dirty="0" smtClean="0"/>
              <a:t>– closed questions may cause the interviewee to </a:t>
            </a:r>
            <a:r>
              <a:rPr lang="en-IE" sz="2100" b="1" dirty="0" smtClean="0">
                <a:solidFill>
                  <a:schemeClr val="tx2">
                    <a:lumMod val="75000"/>
                  </a:schemeClr>
                </a:solidFill>
              </a:rPr>
              <a:t>shut down</a:t>
            </a:r>
            <a:r>
              <a:rPr lang="en-IE" sz="2100" dirty="0" smtClean="0"/>
              <a:t> but can be used to</a:t>
            </a:r>
            <a:r>
              <a:rPr lang="en-IE" sz="2100" b="1" dirty="0" smtClean="0">
                <a:solidFill>
                  <a:schemeClr val="tx2">
                    <a:lumMod val="75000"/>
                  </a:schemeClr>
                </a:solidFill>
              </a:rPr>
              <a:t> focus on details</a:t>
            </a:r>
            <a:endParaRPr lang="nl-NL" sz="2100" b="1" dirty="0">
              <a:solidFill>
                <a:schemeClr val="tx2">
                  <a:lumMod val="75000"/>
                </a:schemeClr>
              </a:solidFill>
            </a:endParaRPr>
          </a:p>
        </p:txBody>
      </p:sp>
      <p:sp>
        <p:nvSpPr>
          <p:cNvPr id="8" name="Oval Callout 7"/>
          <p:cNvSpPr/>
          <p:nvPr/>
        </p:nvSpPr>
        <p:spPr>
          <a:xfrm>
            <a:off x="179512" y="4581128"/>
            <a:ext cx="2160000" cy="1512168"/>
          </a:xfrm>
          <a:prstGeom prst="wedgeEllipseCallout">
            <a:avLst/>
          </a:prstGeom>
          <a:gradFill>
            <a:gsLst>
              <a:gs pos="0">
                <a:schemeClr val="bg2">
                  <a:lumMod val="60000"/>
                  <a:lumOff val="40000"/>
                </a:schemeClr>
              </a:gs>
              <a:gs pos="100000">
                <a:schemeClr val="accent1">
                  <a:lumMod val="75000"/>
                </a:schemeClr>
              </a:gs>
              <a:gs pos="100000">
                <a:schemeClr val="accent1">
                  <a:shade val="48000"/>
                  <a:satMod val="180000"/>
                  <a:lumMod val="94000"/>
                </a:schemeClr>
              </a:gs>
            </a:gsLst>
          </a:gradFill>
        </p:spPr>
        <p:style>
          <a:lnRef idx="0">
            <a:schemeClr val="accent1"/>
          </a:lnRef>
          <a:fillRef idx="3">
            <a:schemeClr val="accent1"/>
          </a:fillRef>
          <a:effectRef idx="3">
            <a:schemeClr val="accent1"/>
          </a:effectRef>
          <a:fontRef idx="minor">
            <a:schemeClr val="lt1"/>
          </a:fontRef>
        </p:style>
        <p:txBody>
          <a:bodyPr lIns="36000" rIns="36000" rtlCol="0" anchor="t" anchorCtr="0"/>
          <a:lstStyle/>
          <a:p>
            <a:pPr algn="ctr"/>
            <a:r>
              <a:rPr lang="en-IE" b="1" dirty="0" smtClean="0">
                <a:effectLst>
                  <a:outerShdw blurRad="38100" dist="38100" dir="2700000" algn="tl">
                    <a:srgbClr val="000000">
                      <a:alpha val="43137"/>
                    </a:srgbClr>
                  </a:outerShdw>
                </a:effectLst>
              </a:rPr>
              <a:t>What can you remember about that day?</a:t>
            </a:r>
            <a:endParaRPr lang="nl-NL" b="1" dirty="0">
              <a:effectLst>
                <a:outerShdw blurRad="38100" dist="38100" dir="2700000" algn="tl">
                  <a:srgbClr val="000000">
                    <a:alpha val="43137"/>
                  </a:srgbClr>
                </a:outerShdw>
              </a:effectLst>
            </a:endParaRPr>
          </a:p>
        </p:txBody>
      </p:sp>
      <p:sp>
        <p:nvSpPr>
          <p:cNvPr id="9" name="Oval Callout 8"/>
          <p:cNvSpPr/>
          <p:nvPr/>
        </p:nvSpPr>
        <p:spPr>
          <a:xfrm>
            <a:off x="6804488" y="4581128"/>
            <a:ext cx="2160000" cy="1512168"/>
          </a:xfrm>
          <a:prstGeom prst="wedgeEllipseCallout">
            <a:avLst/>
          </a:prstGeom>
          <a:gradFill>
            <a:gsLst>
              <a:gs pos="0">
                <a:schemeClr val="accent3">
                  <a:lumMod val="75000"/>
                </a:schemeClr>
              </a:gs>
              <a:gs pos="100000">
                <a:schemeClr val="accent6">
                  <a:lumMod val="50000"/>
                </a:schemeClr>
              </a:gs>
              <a:gs pos="100000">
                <a:schemeClr val="accent6">
                  <a:shade val="48000"/>
                  <a:satMod val="180000"/>
                  <a:lumMod val="94000"/>
                </a:schemeClr>
              </a:gs>
            </a:gsLst>
          </a:gradFill>
        </p:spPr>
        <p:style>
          <a:lnRef idx="0">
            <a:schemeClr val="accent6"/>
          </a:lnRef>
          <a:fillRef idx="3">
            <a:schemeClr val="accent6"/>
          </a:fillRef>
          <a:effectRef idx="3">
            <a:schemeClr val="accent6"/>
          </a:effectRef>
          <a:fontRef idx="minor">
            <a:schemeClr val="lt1"/>
          </a:fontRef>
        </p:style>
        <p:txBody>
          <a:bodyPr lIns="36000" rIns="36000" rtlCol="0" anchor="t" anchorCtr="0"/>
          <a:lstStyle/>
          <a:p>
            <a:pPr algn="ctr"/>
            <a:r>
              <a:rPr lang="en-IE" b="1" dirty="0" smtClean="0"/>
              <a:t>Were you attacked on Tuesday 31 May? </a:t>
            </a:r>
            <a:endParaRPr lang="nl-NL" b="1" dirty="0"/>
          </a:p>
        </p:txBody>
      </p:sp>
      <p:sp>
        <p:nvSpPr>
          <p:cNvPr id="10" name="Rectangle 9"/>
          <p:cNvSpPr/>
          <p:nvPr/>
        </p:nvSpPr>
        <p:spPr>
          <a:xfrm>
            <a:off x="1788965" y="5654858"/>
            <a:ext cx="910827" cy="1200329"/>
          </a:xfrm>
          <a:prstGeom prst="rect">
            <a:avLst/>
          </a:prstGeom>
        </p:spPr>
        <p:txBody>
          <a:bodyPr wrap="none">
            <a:spAutoFit/>
          </a:bodyPr>
          <a:lstStyle/>
          <a:p>
            <a:r>
              <a:rPr lang="en-IE" sz="7200" dirty="0">
                <a:solidFill>
                  <a:schemeClr val="tx2">
                    <a:lumMod val="50000"/>
                  </a:schemeClr>
                </a:solidFill>
                <a:effectLst>
                  <a:outerShdw blurRad="50800" dist="38100" dir="10800000" algn="r" rotWithShape="0">
                    <a:prstClr val="black">
                      <a:alpha val="40000"/>
                    </a:prstClr>
                  </a:outerShdw>
                </a:effectLst>
                <a:sym typeface="Wingdings"/>
              </a:rPr>
              <a:t></a:t>
            </a:r>
            <a:endParaRPr lang="nl-NL" sz="7200" dirty="0">
              <a:solidFill>
                <a:schemeClr val="tx2">
                  <a:lumMod val="50000"/>
                </a:schemeClr>
              </a:solidFill>
              <a:effectLst>
                <a:outerShdw blurRad="50800" dist="38100" dir="10800000" algn="r" rotWithShape="0">
                  <a:prstClr val="black">
                    <a:alpha val="40000"/>
                  </a:prstClr>
                </a:outerShdw>
              </a:effectLst>
            </a:endParaRPr>
          </a:p>
        </p:txBody>
      </p:sp>
      <p:sp>
        <p:nvSpPr>
          <p:cNvPr id="11" name="Rectangle 10"/>
          <p:cNvSpPr/>
          <p:nvPr/>
        </p:nvSpPr>
        <p:spPr>
          <a:xfrm>
            <a:off x="8265131" y="5757063"/>
            <a:ext cx="771365" cy="1200329"/>
          </a:xfrm>
          <a:prstGeom prst="rect">
            <a:avLst/>
          </a:prstGeom>
        </p:spPr>
        <p:txBody>
          <a:bodyPr wrap="none" anchor="t">
            <a:spAutoFit/>
          </a:bodyPr>
          <a:lstStyle/>
          <a:p>
            <a:r>
              <a:rPr lang="en-IE" sz="7200" dirty="0">
                <a:solidFill>
                  <a:srgbClr val="C00000"/>
                </a:solidFill>
                <a:effectLst>
                  <a:outerShdw blurRad="50800" dist="38100" dir="10800000" algn="r" rotWithShape="0">
                    <a:prstClr val="black">
                      <a:alpha val="40000"/>
                    </a:prstClr>
                  </a:outerShdw>
                </a:effectLst>
                <a:sym typeface="Wingdings"/>
              </a:rPr>
              <a:t></a:t>
            </a:r>
            <a:endParaRPr lang="nl-NL" sz="1400" dirty="0">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3734070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8000" y="116632"/>
            <a:ext cx="7920000" cy="1728192"/>
          </a:xfrm>
        </p:spPr>
        <p:txBody>
          <a:bodyPr/>
          <a:lstStyle/>
          <a:p>
            <a:pPr marL="18288" indent="0" algn="ctr"/>
            <a:r>
              <a:rPr lang="en-IE" sz="5400" b="1" spc="-150" dirty="0" smtClean="0">
                <a:latin typeface="Cambria" panose="02040503050406030204" pitchFamily="18" charset="0"/>
              </a:rPr>
              <a:t>Types of </a:t>
            </a:r>
            <a:r>
              <a:rPr lang="en-IE" sz="5400" b="1" spc="-150" dirty="0">
                <a:latin typeface="Cambria" panose="02040503050406030204" pitchFamily="18" charset="0"/>
              </a:rPr>
              <a:t>q</a:t>
            </a:r>
            <a:r>
              <a:rPr lang="en-IE" sz="5400" b="1" spc="-150" dirty="0" smtClean="0">
                <a:latin typeface="Cambria" panose="02040503050406030204" pitchFamily="18" charset="0"/>
              </a:rPr>
              <a:t>uestions</a:t>
            </a:r>
            <a:r>
              <a:rPr lang="en-IE" sz="3800" b="1" spc="-150" dirty="0" smtClean="0">
                <a:latin typeface="Cambria" panose="02040503050406030204" pitchFamily="18" charset="0"/>
              </a:rPr>
              <a:t/>
            </a:r>
            <a:br>
              <a:rPr lang="en-IE" sz="3800" b="1" spc="-150" dirty="0" smtClean="0">
                <a:latin typeface="Cambria" panose="02040503050406030204" pitchFamily="18" charset="0"/>
              </a:rPr>
            </a:br>
            <a:r>
              <a:rPr lang="en-IE" sz="2000" b="1" dirty="0">
                <a:solidFill>
                  <a:schemeClr val="tx2">
                    <a:lumMod val="75000"/>
                  </a:schemeClr>
                </a:solidFill>
              </a:rPr>
              <a:t>International Protocol, </a:t>
            </a:r>
            <a:r>
              <a:rPr lang="en-IE" sz="2000" b="1" dirty="0" smtClean="0">
                <a:solidFill>
                  <a:schemeClr val="tx2">
                    <a:lumMod val="75000"/>
                  </a:schemeClr>
                </a:solidFill>
              </a:rPr>
              <a:t>pages 54-56</a:t>
            </a:r>
            <a:br>
              <a:rPr lang="en-IE" sz="2000" b="1" dirty="0" smtClean="0">
                <a:solidFill>
                  <a:schemeClr val="tx2">
                    <a:lumMod val="75000"/>
                  </a:schemeClr>
                </a:solidFill>
              </a:rPr>
            </a:br>
            <a:r>
              <a:rPr lang="en-IE" sz="2000" b="1" dirty="0" smtClean="0">
                <a:solidFill>
                  <a:schemeClr val="tx2">
                    <a:lumMod val="75000"/>
                  </a:schemeClr>
                </a:solidFill>
              </a:rPr>
              <a:t>Annex 1 – Evidence Workbook </a:t>
            </a:r>
            <a:br>
              <a:rPr lang="en-IE" sz="2000" b="1" dirty="0" smtClean="0">
                <a:solidFill>
                  <a:schemeClr val="tx2">
                    <a:lumMod val="75000"/>
                  </a:schemeClr>
                </a:solidFill>
              </a:rPr>
            </a:br>
            <a:r>
              <a:rPr lang="en-IE" sz="2000" b="1" dirty="0" smtClean="0">
                <a:solidFill>
                  <a:schemeClr val="tx2">
                    <a:lumMod val="75000"/>
                  </a:scheme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7" name="Content Placeholder 6"/>
          <p:cNvSpPr>
            <a:spLocks noGrp="1"/>
          </p:cNvSpPr>
          <p:nvPr>
            <p:ph idx="1"/>
          </p:nvPr>
        </p:nvSpPr>
        <p:spPr>
          <a:xfrm>
            <a:off x="251520" y="1916832"/>
            <a:ext cx="8640960" cy="863827"/>
          </a:xfrm>
        </p:spPr>
        <p:txBody>
          <a:bodyPr>
            <a:normAutofit/>
          </a:bodyPr>
          <a:lstStyle/>
          <a:p>
            <a:pPr algn="ctr"/>
            <a:r>
              <a:rPr lang="en-IE" dirty="0" smtClean="0"/>
              <a:t>To begin the account, use questions which allow for a </a:t>
            </a:r>
            <a:r>
              <a:rPr lang="en-IE" b="1" dirty="0" smtClean="0">
                <a:solidFill>
                  <a:schemeClr val="tx2">
                    <a:lumMod val="75000"/>
                  </a:schemeClr>
                </a:solidFill>
              </a:rPr>
              <a:t>full range of open responses</a:t>
            </a:r>
            <a:r>
              <a:rPr lang="en-IE" dirty="0" smtClean="0"/>
              <a:t> from the interviewee – </a:t>
            </a:r>
            <a:r>
              <a:rPr lang="en-IE" b="1" dirty="0" smtClean="0">
                <a:solidFill>
                  <a:schemeClr val="tx2">
                    <a:lumMod val="75000"/>
                  </a:schemeClr>
                </a:solidFill>
              </a:rPr>
              <a:t>TED questions</a:t>
            </a:r>
            <a:r>
              <a:rPr lang="en-IE" dirty="0" smtClean="0"/>
              <a:t> </a:t>
            </a:r>
          </a:p>
        </p:txBody>
      </p:sp>
      <p:sp>
        <p:nvSpPr>
          <p:cNvPr id="2" name="TextBox 1"/>
          <p:cNvSpPr txBox="1"/>
          <p:nvPr/>
        </p:nvSpPr>
        <p:spPr>
          <a:xfrm>
            <a:off x="251520" y="3986480"/>
            <a:ext cx="8626777" cy="738664"/>
          </a:xfrm>
          <a:prstGeom prst="rect">
            <a:avLst/>
          </a:prstGeom>
          <a:noFill/>
        </p:spPr>
        <p:txBody>
          <a:bodyPr wrap="square" lIns="72000" rtlCol="0">
            <a:spAutoFit/>
          </a:bodyPr>
          <a:lstStyle/>
          <a:p>
            <a:pPr marL="342900" indent="-342900" algn="ctr">
              <a:buSzPct val="60000"/>
              <a:buFont typeface="Wingdings" panose="05000000000000000000" pitchFamily="2" charset="2"/>
              <a:buChar char="Ñ"/>
            </a:pPr>
            <a:r>
              <a:rPr lang="en-IE" sz="2100" dirty="0" smtClean="0"/>
              <a:t>To obtain </a:t>
            </a:r>
            <a:r>
              <a:rPr lang="en-IE" sz="2100" b="1" dirty="0" smtClean="0">
                <a:solidFill>
                  <a:schemeClr val="tx2">
                    <a:lumMod val="75000"/>
                  </a:schemeClr>
                </a:solidFill>
              </a:rPr>
              <a:t>additional detail</a:t>
            </a:r>
            <a:r>
              <a:rPr lang="en-IE" sz="2100" dirty="0" smtClean="0"/>
              <a:t> after the initial account, you can use more probing ‘</a:t>
            </a:r>
            <a:r>
              <a:rPr lang="en-IE" sz="2100" b="1" dirty="0" smtClean="0">
                <a:solidFill>
                  <a:schemeClr val="tx2">
                    <a:lumMod val="75000"/>
                  </a:schemeClr>
                </a:solidFill>
              </a:rPr>
              <a:t>W questions</a:t>
            </a:r>
            <a:r>
              <a:rPr lang="en-IE" sz="2100" dirty="0" smtClean="0"/>
              <a:t>’ which require </a:t>
            </a:r>
            <a:r>
              <a:rPr lang="en-IE" sz="2100" b="1" dirty="0" smtClean="0">
                <a:solidFill>
                  <a:schemeClr val="tx2">
                    <a:lumMod val="75000"/>
                  </a:schemeClr>
                </a:solidFill>
              </a:rPr>
              <a:t>more specific answers</a:t>
            </a:r>
            <a:r>
              <a:rPr lang="en-IE" sz="2100" dirty="0" smtClean="0"/>
              <a:t> </a:t>
            </a:r>
            <a:endParaRPr lang="nl-NL" sz="2100" b="1" dirty="0">
              <a:solidFill>
                <a:schemeClr val="tx2">
                  <a:lumMod val="75000"/>
                </a:schemeClr>
              </a:solidFill>
            </a:endParaRPr>
          </a:p>
        </p:txBody>
      </p:sp>
      <p:sp>
        <p:nvSpPr>
          <p:cNvPr id="3" name="Oval Callout 2"/>
          <p:cNvSpPr/>
          <p:nvPr/>
        </p:nvSpPr>
        <p:spPr>
          <a:xfrm>
            <a:off x="611560" y="2780928"/>
            <a:ext cx="1836000" cy="864000"/>
          </a:xfrm>
          <a:prstGeom prst="wedgeEllipseCallout">
            <a:avLst/>
          </a:prstGeom>
          <a:gradFill>
            <a:gsLst>
              <a:gs pos="0">
                <a:schemeClr val="bg2">
                  <a:lumMod val="60000"/>
                  <a:lumOff val="40000"/>
                </a:schemeClr>
              </a:gs>
              <a:gs pos="100000">
                <a:schemeClr val="accent1">
                  <a:lumMod val="75000"/>
                </a:schemeClr>
              </a:gs>
              <a:gs pos="100000">
                <a:schemeClr val="accent2">
                  <a:shade val="48000"/>
                  <a:satMod val="180000"/>
                  <a:lumMod val="94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IE" b="1" dirty="0" smtClean="0">
                <a:effectLst>
                  <a:outerShdw blurRad="38100" dist="38100" dir="2700000" algn="tl">
                    <a:srgbClr val="000000">
                      <a:alpha val="43137"/>
                    </a:srgbClr>
                  </a:outerShdw>
                </a:effectLst>
              </a:rPr>
              <a:t>Tell me…</a:t>
            </a:r>
            <a:endParaRPr lang="nl-NL" sz="1600" b="1" dirty="0">
              <a:effectLst>
                <a:outerShdw blurRad="38100" dist="38100" dir="2700000" algn="tl">
                  <a:srgbClr val="000000">
                    <a:alpha val="43137"/>
                  </a:srgbClr>
                </a:outerShdw>
              </a:effectLst>
            </a:endParaRPr>
          </a:p>
        </p:txBody>
      </p:sp>
      <p:sp>
        <p:nvSpPr>
          <p:cNvPr id="12" name="Oval Callout 11"/>
          <p:cNvSpPr/>
          <p:nvPr/>
        </p:nvSpPr>
        <p:spPr>
          <a:xfrm>
            <a:off x="3384072" y="2780928"/>
            <a:ext cx="1836000" cy="864000"/>
          </a:xfrm>
          <a:prstGeom prst="wedgeEllipseCallout">
            <a:avLst/>
          </a:prstGeom>
          <a:gradFill>
            <a:gsLst>
              <a:gs pos="0">
                <a:schemeClr val="bg2">
                  <a:lumMod val="60000"/>
                  <a:lumOff val="40000"/>
                </a:schemeClr>
              </a:gs>
              <a:gs pos="100000">
                <a:schemeClr val="accent1">
                  <a:lumMod val="75000"/>
                </a:schemeClr>
              </a:gs>
              <a:gs pos="100000">
                <a:schemeClr val="accent2">
                  <a:shade val="48000"/>
                  <a:satMod val="180000"/>
                  <a:lumMod val="94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IE" b="1" dirty="0" smtClean="0">
                <a:effectLst>
                  <a:outerShdw blurRad="38100" dist="38100" dir="2700000" algn="tl">
                    <a:srgbClr val="000000">
                      <a:alpha val="43137"/>
                    </a:srgbClr>
                  </a:outerShdw>
                </a:effectLst>
              </a:rPr>
              <a:t>Explain to me…</a:t>
            </a:r>
            <a:endParaRPr lang="nl-NL" b="1" dirty="0">
              <a:effectLst>
                <a:outerShdw blurRad="38100" dist="38100" dir="2700000" algn="tl">
                  <a:srgbClr val="000000">
                    <a:alpha val="43137"/>
                  </a:srgbClr>
                </a:outerShdw>
              </a:effectLst>
            </a:endParaRPr>
          </a:p>
        </p:txBody>
      </p:sp>
      <p:sp>
        <p:nvSpPr>
          <p:cNvPr id="13" name="Oval Callout 12"/>
          <p:cNvSpPr/>
          <p:nvPr/>
        </p:nvSpPr>
        <p:spPr>
          <a:xfrm>
            <a:off x="6300192" y="2781024"/>
            <a:ext cx="1836000" cy="864000"/>
          </a:xfrm>
          <a:prstGeom prst="wedgeEllipseCallout">
            <a:avLst/>
          </a:prstGeom>
          <a:gradFill>
            <a:gsLst>
              <a:gs pos="0">
                <a:schemeClr val="bg2">
                  <a:lumMod val="60000"/>
                  <a:lumOff val="40000"/>
                </a:schemeClr>
              </a:gs>
              <a:gs pos="100000">
                <a:schemeClr val="accent1">
                  <a:lumMod val="75000"/>
                </a:schemeClr>
              </a:gs>
              <a:gs pos="100000">
                <a:schemeClr val="accent2">
                  <a:shade val="48000"/>
                  <a:satMod val="180000"/>
                  <a:lumMod val="94000"/>
                </a:schemeClr>
              </a:gs>
            </a:gsLst>
          </a:gradFill>
        </p:spPr>
        <p:style>
          <a:lnRef idx="0">
            <a:schemeClr val="accent2"/>
          </a:lnRef>
          <a:fillRef idx="3">
            <a:schemeClr val="accent2"/>
          </a:fillRef>
          <a:effectRef idx="3">
            <a:schemeClr val="accent2"/>
          </a:effectRef>
          <a:fontRef idx="minor">
            <a:schemeClr val="lt1"/>
          </a:fontRef>
        </p:style>
        <p:txBody>
          <a:bodyPr lIns="36000" rIns="36000" rtlCol="0" anchor="ctr"/>
          <a:lstStyle/>
          <a:p>
            <a:pPr algn="ctr"/>
            <a:r>
              <a:rPr lang="en-IE" b="1" dirty="0" smtClean="0">
                <a:effectLst>
                  <a:outerShdw blurRad="38100" dist="38100" dir="2700000" algn="tl">
                    <a:srgbClr val="000000">
                      <a:alpha val="43137"/>
                    </a:srgbClr>
                  </a:outerShdw>
                </a:effectLst>
              </a:rPr>
              <a:t>Describe for me…</a:t>
            </a:r>
            <a:endParaRPr lang="nl-NL" b="1" dirty="0">
              <a:effectLst>
                <a:outerShdw blurRad="38100" dist="38100" dir="2700000" algn="tl">
                  <a:srgbClr val="000000">
                    <a:alpha val="43137"/>
                  </a:srgbClr>
                </a:outerShdw>
              </a:effectLst>
            </a:endParaRPr>
          </a:p>
        </p:txBody>
      </p:sp>
      <p:sp>
        <p:nvSpPr>
          <p:cNvPr id="14" name="Rectangle 13"/>
          <p:cNvSpPr/>
          <p:nvPr/>
        </p:nvSpPr>
        <p:spPr>
          <a:xfrm>
            <a:off x="2281927" y="3068960"/>
            <a:ext cx="849913" cy="1107996"/>
          </a:xfrm>
          <a:prstGeom prst="rect">
            <a:avLst/>
          </a:prstGeom>
        </p:spPr>
        <p:txBody>
          <a:bodyPr wrap="none">
            <a:spAutoFit/>
          </a:bodyPr>
          <a:lstStyle/>
          <a:p>
            <a:r>
              <a:rPr lang="en-IE" sz="6600" dirty="0">
                <a:solidFill>
                  <a:schemeClr val="tx2">
                    <a:lumMod val="50000"/>
                  </a:schemeClr>
                </a:solidFill>
                <a:effectLst>
                  <a:outerShdw blurRad="50800" dist="38100" dir="10800000" algn="r" rotWithShape="0">
                    <a:prstClr val="black">
                      <a:alpha val="40000"/>
                    </a:prstClr>
                  </a:outerShdw>
                </a:effectLst>
                <a:sym typeface="Wingdings"/>
              </a:rPr>
              <a:t></a:t>
            </a:r>
            <a:endParaRPr lang="nl-NL" sz="7200" dirty="0">
              <a:solidFill>
                <a:schemeClr val="tx2">
                  <a:lumMod val="50000"/>
                </a:schemeClr>
              </a:solidFill>
              <a:effectLst>
                <a:outerShdw blurRad="50800" dist="38100" dir="10800000" algn="r" rotWithShape="0">
                  <a:prstClr val="black">
                    <a:alpha val="40000"/>
                  </a:prstClr>
                </a:outerShdw>
              </a:effectLst>
            </a:endParaRPr>
          </a:p>
        </p:txBody>
      </p:sp>
      <p:sp>
        <p:nvSpPr>
          <p:cNvPr id="15" name="Rectangle 14"/>
          <p:cNvSpPr/>
          <p:nvPr/>
        </p:nvSpPr>
        <p:spPr>
          <a:xfrm>
            <a:off x="5076056" y="2996952"/>
            <a:ext cx="849913" cy="1107996"/>
          </a:xfrm>
          <a:prstGeom prst="rect">
            <a:avLst/>
          </a:prstGeom>
        </p:spPr>
        <p:txBody>
          <a:bodyPr wrap="none">
            <a:spAutoFit/>
          </a:bodyPr>
          <a:lstStyle/>
          <a:p>
            <a:r>
              <a:rPr lang="en-IE" sz="6600" dirty="0">
                <a:solidFill>
                  <a:schemeClr val="tx2">
                    <a:lumMod val="50000"/>
                  </a:schemeClr>
                </a:solidFill>
                <a:effectLst>
                  <a:outerShdw blurRad="50800" dist="38100" dir="10800000" algn="r" rotWithShape="0">
                    <a:prstClr val="black">
                      <a:alpha val="40000"/>
                    </a:prstClr>
                  </a:outerShdw>
                </a:effectLst>
                <a:sym typeface="Wingdings"/>
              </a:rPr>
              <a:t></a:t>
            </a:r>
            <a:endParaRPr lang="nl-NL" sz="6600" dirty="0">
              <a:solidFill>
                <a:schemeClr val="tx2">
                  <a:lumMod val="50000"/>
                </a:schemeClr>
              </a:solidFill>
              <a:effectLst>
                <a:outerShdw blurRad="50800" dist="38100" dir="10800000" algn="r" rotWithShape="0">
                  <a:prstClr val="black">
                    <a:alpha val="40000"/>
                  </a:prstClr>
                </a:outerShdw>
              </a:effectLst>
            </a:endParaRPr>
          </a:p>
        </p:txBody>
      </p:sp>
      <p:sp>
        <p:nvSpPr>
          <p:cNvPr id="16" name="Rectangle 15"/>
          <p:cNvSpPr/>
          <p:nvPr/>
        </p:nvSpPr>
        <p:spPr>
          <a:xfrm>
            <a:off x="7956376" y="2996952"/>
            <a:ext cx="849913" cy="1107996"/>
          </a:xfrm>
          <a:prstGeom prst="rect">
            <a:avLst/>
          </a:prstGeom>
        </p:spPr>
        <p:txBody>
          <a:bodyPr wrap="none">
            <a:spAutoFit/>
          </a:bodyPr>
          <a:lstStyle/>
          <a:p>
            <a:r>
              <a:rPr lang="en-IE" sz="6600" dirty="0">
                <a:solidFill>
                  <a:schemeClr val="tx2">
                    <a:lumMod val="50000"/>
                  </a:schemeClr>
                </a:solidFill>
                <a:effectLst>
                  <a:outerShdw blurRad="50800" dist="38100" dir="10800000" algn="r" rotWithShape="0">
                    <a:prstClr val="black">
                      <a:alpha val="40000"/>
                    </a:prstClr>
                  </a:outerShdw>
                </a:effectLst>
                <a:sym typeface="Wingdings"/>
              </a:rPr>
              <a:t></a:t>
            </a:r>
            <a:endParaRPr lang="nl-NL" sz="6600" dirty="0">
              <a:solidFill>
                <a:schemeClr val="tx2">
                  <a:lumMod val="50000"/>
                </a:schemeClr>
              </a:solidFill>
              <a:effectLst>
                <a:outerShdw blurRad="50800" dist="38100" dir="10800000" algn="r" rotWithShape="0">
                  <a:prstClr val="black">
                    <a:alpha val="40000"/>
                  </a:prstClr>
                </a:outerShdw>
              </a:effectLst>
            </a:endParaRPr>
          </a:p>
        </p:txBody>
      </p:sp>
      <p:sp>
        <p:nvSpPr>
          <p:cNvPr id="5" name="Oval Callout 4"/>
          <p:cNvSpPr/>
          <p:nvPr/>
        </p:nvSpPr>
        <p:spPr>
          <a:xfrm>
            <a:off x="179512" y="4797152"/>
            <a:ext cx="1656184" cy="864000"/>
          </a:xfrm>
          <a:prstGeom prst="wedgeEllipseCallout">
            <a:avLst/>
          </a:prstGeom>
          <a:gradFill>
            <a:gsLst>
              <a:gs pos="0">
                <a:srgbClr val="6F6A9A"/>
              </a:gs>
              <a:gs pos="100000">
                <a:srgbClr val="573F65"/>
              </a:gs>
              <a:gs pos="100000">
                <a:schemeClr val="accent6">
                  <a:shade val="48000"/>
                  <a:satMod val="180000"/>
                  <a:lumMod val="94000"/>
                </a:schemeClr>
              </a:gs>
            </a:gsLst>
          </a:gradFill>
        </p:spPr>
        <p:style>
          <a:lnRef idx="0">
            <a:schemeClr val="accent6"/>
          </a:lnRef>
          <a:fillRef idx="3">
            <a:schemeClr val="accent6"/>
          </a:fillRef>
          <a:effectRef idx="3">
            <a:schemeClr val="accent6"/>
          </a:effectRef>
          <a:fontRef idx="minor">
            <a:schemeClr val="lt1"/>
          </a:fontRef>
        </p:style>
        <p:txBody>
          <a:bodyPr lIns="0" rIns="0" rtlCol="0" anchor="ctr"/>
          <a:lstStyle/>
          <a:p>
            <a:pPr algn="ctr"/>
            <a:r>
              <a:rPr lang="en-IE" b="1" dirty="0" smtClean="0">
                <a:effectLst>
                  <a:outerShdw blurRad="38100" dist="38100" dir="2700000" algn="tl">
                    <a:srgbClr val="000000">
                      <a:alpha val="43137"/>
                    </a:srgbClr>
                  </a:outerShdw>
                </a:effectLst>
              </a:rPr>
              <a:t>What…?</a:t>
            </a:r>
            <a:endParaRPr lang="nl-NL" b="1" dirty="0">
              <a:effectLst>
                <a:outerShdw blurRad="38100" dist="38100" dir="2700000" algn="tl">
                  <a:srgbClr val="000000">
                    <a:alpha val="43137"/>
                  </a:srgbClr>
                </a:outerShdw>
              </a:effectLst>
            </a:endParaRPr>
          </a:p>
        </p:txBody>
      </p:sp>
      <p:sp>
        <p:nvSpPr>
          <p:cNvPr id="17" name="Oval Callout 16"/>
          <p:cNvSpPr/>
          <p:nvPr/>
        </p:nvSpPr>
        <p:spPr>
          <a:xfrm>
            <a:off x="1619672" y="5445224"/>
            <a:ext cx="1656184" cy="864000"/>
          </a:xfrm>
          <a:prstGeom prst="wedgeEllipseCallout">
            <a:avLst/>
          </a:prstGeom>
          <a:gradFill>
            <a:gsLst>
              <a:gs pos="0">
                <a:srgbClr val="6F6A9A"/>
              </a:gs>
              <a:gs pos="100000">
                <a:srgbClr val="573F65"/>
              </a:gs>
              <a:gs pos="100000">
                <a:schemeClr val="accent6">
                  <a:shade val="48000"/>
                  <a:satMod val="180000"/>
                  <a:lumMod val="94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IE" b="1" dirty="0" smtClean="0">
                <a:effectLst>
                  <a:outerShdw blurRad="38100" dist="38100" dir="2700000" algn="tl">
                    <a:srgbClr val="000000">
                      <a:alpha val="43137"/>
                    </a:srgbClr>
                  </a:outerShdw>
                </a:effectLst>
              </a:rPr>
              <a:t>Who…?</a:t>
            </a:r>
            <a:endParaRPr lang="nl-NL" b="1" dirty="0">
              <a:effectLst>
                <a:outerShdw blurRad="38100" dist="38100" dir="2700000" algn="tl">
                  <a:srgbClr val="000000">
                    <a:alpha val="43137"/>
                  </a:srgbClr>
                </a:outerShdw>
              </a:effectLst>
            </a:endParaRPr>
          </a:p>
        </p:txBody>
      </p:sp>
      <p:sp>
        <p:nvSpPr>
          <p:cNvPr id="18" name="Oval Callout 17"/>
          <p:cNvSpPr/>
          <p:nvPr/>
        </p:nvSpPr>
        <p:spPr>
          <a:xfrm>
            <a:off x="3059832" y="4797152"/>
            <a:ext cx="1656184" cy="864000"/>
          </a:xfrm>
          <a:prstGeom prst="wedgeEllipseCallout">
            <a:avLst/>
          </a:prstGeom>
          <a:gradFill>
            <a:gsLst>
              <a:gs pos="0">
                <a:srgbClr val="6F6A9A"/>
              </a:gs>
              <a:gs pos="100000">
                <a:srgbClr val="573F65"/>
              </a:gs>
              <a:gs pos="100000">
                <a:schemeClr val="accent6">
                  <a:shade val="48000"/>
                  <a:satMod val="180000"/>
                  <a:lumMod val="94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IE" b="1" dirty="0" smtClean="0">
                <a:effectLst>
                  <a:outerShdw blurRad="38100" dist="38100" dir="2700000" algn="tl">
                    <a:srgbClr val="000000">
                      <a:alpha val="43137"/>
                    </a:srgbClr>
                  </a:outerShdw>
                </a:effectLst>
              </a:rPr>
              <a:t>When…?</a:t>
            </a:r>
            <a:endParaRPr lang="nl-NL" b="1" dirty="0">
              <a:effectLst>
                <a:outerShdw blurRad="38100" dist="38100" dir="2700000" algn="tl">
                  <a:srgbClr val="000000">
                    <a:alpha val="43137"/>
                  </a:srgbClr>
                </a:outerShdw>
              </a:effectLst>
            </a:endParaRPr>
          </a:p>
        </p:txBody>
      </p:sp>
      <p:sp>
        <p:nvSpPr>
          <p:cNvPr id="19" name="Oval Callout 18"/>
          <p:cNvSpPr/>
          <p:nvPr/>
        </p:nvSpPr>
        <p:spPr>
          <a:xfrm>
            <a:off x="4499992" y="5445224"/>
            <a:ext cx="1656184" cy="864000"/>
          </a:xfrm>
          <a:prstGeom prst="wedgeEllipseCallout">
            <a:avLst/>
          </a:prstGeom>
          <a:gradFill>
            <a:gsLst>
              <a:gs pos="0">
                <a:srgbClr val="6F6A9A"/>
              </a:gs>
              <a:gs pos="100000">
                <a:srgbClr val="573F65"/>
              </a:gs>
              <a:gs pos="100000">
                <a:schemeClr val="accent6">
                  <a:shade val="48000"/>
                  <a:satMod val="180000"/>
                  <a:lumMod val="94000"/>
                </a:schemeClr>
              </a:gs>
            </a:gsLst>
          </a:gradFill>
        </p:spPr>
        <p:style>
          <a:lnRef idx="0">
            <a:schemeClr val="accent6"/>
          </a:lnRef>
          <a:fillRef idx="3">
            <a:schemeClr val="accent6"/>
          </a:fillRef>
          <a:effectRef idx="3">
            <a:schemeClr val="accent6"/>
          </a:effectRef>
          <a:fontRef idx="minor">
            <a:schemeClr val="lt1"/>
          </a:fontRef>
        </p:style>
        <p:txBody>
          <a:bodyPr lIns="72000" rIns="72000" rtlCol="0" anchor="ctr"/>
          <a:lstStyle/>
          <a:p>
            <a:pPr algn="ctr"/>
            <a:r>
              <a:rPr lang="en-IE" b="1" dirty="0" smtClean="0">
                <a:effectLst>
                  <a:outerShdw blurRad="38100" dist="38100" dir="2700000" algn="tl">
                    <a:srgbClr val="000000">
                      <a:alpha val="43137"/>
                    </a:srgbClr>
                  </a:outerShdw>
                </a:effectLst>
              </a:rPr>
              <a:t>Where…?</a:t>
            </a:r>
            <a:endParaRPr lang="nl-NL" b="1" dirty="0">
              <a:effectLst>
                <a:outerShdw blurRad="38100" dist="38100" dir="2700000" algn="tl">
                  <a:srgbClr val="000000">
                    <a:alpha val="43137"/>
                  </a:srgbClr>
                </a:outerShdw>
              </a:effectLst>
            </a:endParaRPr>
          </a:p>
        </p:txBody>
      </p:sp>
      <p:sp>
        <p:nvSpPr>
          <p:cNvPr id="20" name="Oval Callout 19"/>
          <p:cNvSpPr/>
          <p:nvPr/>
        </p:nvSpPr>
        <p:spPr>
          <a:xfrm>
            <a:off x="7308304" y="5445224"/>
            <a:ext cx="1656184" cy="864000"/>
          </a:xfrm>
          <a:prstGeom prst="wedgeEllipseCallout">
            <a:avLst/>
          </a:prstGeom>
          <a:gradFill>
            <a:gsLst>
              <a:gs pos="0">
                <a:srgbClr val="6F6A9A"/>
              </a:gs>
              <a:gs pos="100000">
                <a:srgbClr val="573F65"/>
              </a:gs>
              <a:gs pos="100000">
                <a:schemeClr val="accent6">
                  <a:shade val="48000"/>
                  <a:satMod val="180000"/>
                  <a:lumMod val="94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IE" b="1" dirty="0" smtClean="0">
                <a:effectLst>
                  <a:outerShdw blurRad="38100" dist="38100" dir="2700000" algn="tl">
                    <a:srgbClr val="000000">
                      <a:alpha val="43137"/>
                    </a:srgbClr>
                  </a:outerShdw>
                </a:effectLst>
              </a:rPr>
              <a:t>How…?</a:t>
            </a:r>
            <a:endParaRPr lang="nl-NL" b="1" dirty="0">
              <a:effectLst>
                <a:outerShdw blurRad="38100" dist="38100" dir="2700000" algn="tl">
                  <a:srgbClr val="000000">
                    <a:alpha val="43137"/>
                  </a:srgbClr>
                </a:outerShdw>
              </a:effectLst>
            </a:endParaRPr>
          </a:p>
        </p:txBody>
      </p:sp>
      <p:sp>
        <p:nvSpPr>
          <p:cNvPr id="21" name="Oval Callout 20"/>
          <p:cNvSpPr/>
          <p:nvPr/>
        </p:nvSpPr>
        <p:spPr>
          <a:xfrm>
            <a:off x="5868144" y="4797248"/>
            <a:ext cx="1656184" cy="864000"/>
          </a:xfrm>
          <a:prstGeom prst="wedgeEllipseCallout">
            <a:avLst/>
          </a:prstGeom>
          <a:gradFill>
            <a:gsLst>
              <a:gs pos="0">
                <a:srgbClr val="6F6A9A"/>
              </a:gs>
              <a:gs pos="100000">
                <a:srgbClr val="573F65"/>
              </a:gs>
              <a:gs pos="100000">
                <a:schemeClr val="accent6">
                  <a:shade val="48000"/>
                  <a:satMod val="180000"/>
                  <a:lumMod val="94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IE" b="1" dirty="0" smtClean="0">
                <a:effectLst>
                  <a:outerShdw blurRad="38100" dist="38100" dir="2700000" algn="tl">
                    <a:srgbClr val="000000">
                      <a:alpha val="43137"/>
                    </a:srgbClr>
                  </a:outerShdw>
                </a:effectLst>
              </a:rPr>
              <a:t>Why…?</a:t>
            </a:r>
            <a:endParaRPr lang="nl-NL"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1002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8000" y="116632"/>
            <a:ext cx="7920000" cy="1728192"/>
          </a:xfrm>
        </p:spPr>
        <p:txBody>
          <a:bodyPr/>
          <a:lstStyle/>
          <a:p>
            <a:pPr marL="18288" indent="0" algn="ctr"/>
            <a:r>
              <a:rPr lang="en-IE" sz="5400" b="1" spc="-150" dirty="0" smtClean="0">
                <a:latin typeface="Cambria" panose="02040503050406030204" pitchFamily="18" charset="0"/>
              </a:rPr>
              <a:t>Types of questions</a:t>
            </a:r>
            <a:r>
              <a:rPr lang="en-IE" sz="3800" b="1" spc="-150" dirty="0" smtClean="0">
                <a:latin typeface="Cambria" panose="02040503050406030204" pitchFamily="18" charset="0"/>
              </a:rPr>
              <a:t/>
            </a:r>
            <a:br>
              <a:rPr lang="en-IE" sz="3800" b="1" spc="-150" dirty="0" smtClean="0">
                <a:latin typeface="Cambria" panose="02040503050406030204" pitchFamily="18" charset="0"/>
              </a:rPr>
            </a:br>
            <a:r>
              <a:rPr lang="en-IE" sz="2000" b="1" dirty="0">
                <a:solidFill>
                  <a:schemeClr val="tx2">
                    <a:lumMod val="75000"/>
                  </a:schemeClr>
                </a:solidFill>
              </a:rPr>
              <a:t>International Protocol, </a:t>
            </a:r>
            <a:r>
              <a:rPr lang="en-IE" sz="2000" b="1" dirty="0" smtClean="0">
                <a:solidFill>
                  <a:schemeClr val="tx2">
                    <a:lumMod val="75000"/>
                  </a:schemeClr>
                </a:solidFill>
              </a:rPr>
              <a:t>pages 54-56</a:t>
            </a:r>
            <a:br>
              <a:rPr lang="en-IE" sz="2000" b="1" dirty="0" smtClean="0">
                <a:solidFill>
                  <a:schemeClr val="tx2">
                    <a:lumMod val="75000"/>
                  </a:schemeClr>
                </a:solidFill>
              </a:rPr>
            </a:br>
            <a:r>
              <a:rPr lang="en-IE" sz="2000" b="1" dirty="0" smtClean="0">
                <a:solidFill>
                  <a:schemeClr val="tx2">
                    <a:lumMod val="75000"/>
                  </a:schemeClr>
                </a:solidFill>
              </a:rPr>
              <a:t>Annex 1 – Evidence Workbook </a:t>
            </a:r>
            <a:br>
              <a:rPr lang="en-IE" sz="2000" b="1" dirty="0" smtClean="0">
                <a:solidFill>
                  <a:schemeClr val="tx2">
                    <a:lumMod val="75000"/>
                  </a:schemeClr>
                </a:solidFill>
              </a:rPr>
            </a:br>
            <a:r>
              <a:rPr lang="en-IE" sz="2000" b="1" dirty="0" smtClean="0">
                <a:solidFill>
                  <a:schemeClr val="tx2">
                    <a:lumMod val="75000"/>
                  </a:scheme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7" name="Content Placeholder 6"/>
          <p:cNvSpPr>
            <a:spLocks noGrp="1"/>
          </p:cNvSpPr>
          <p:nvPr>
            <p:ph idx="1"/>
          </p:nvPr>
        </p:nvSpPr>
        <p:spPr>
          <a:xfrm>
            <a:off x="360000" y="1916832"/>
            <a:ext cx="5112000" cy="1440160"/>
          </a:xfrm>
        </p:spPr>
        <p:txBody>
          <a:bodyPr>
            <a:normAutofit/>
          </a:bodyPr>
          <a:lstStyle/>
          <a:p>
            <a:pPr algn="ctr"/>
            <a:r>
              <a:rPr lang="en-IE" dirty="0" smtClean="0"/>
              <a:t>Avoid </a:t>
            </a:r>
            <a:r>
              <a:rPr lang="en-IE" b="1" dirty="0" smtClean="0">
                <a:solidFill>
                  <a:schemeClr val="tx2">
                    <a:lumMod val="75000"/>
                  </a:schemeClr>
                </a:solidFill>
              </a:rPr>
              <a:t>leading questions</a:t>
            </a:r>
            <a:r>
              <a:rPr lang="en-IE" dirty="0" smtClean="0"/>
              <a:t> – questions which imply or assume facts or suggest a particular answer  – especially when </a:t>
            </a:r>
            <a:r>
              <a:rPr lang="en-IE" b="1" dirty="0" smtClean="0">
                <a:solidFill>
                  <a:schemeClr val="tx2">
                    <a:lumMod val="75000"/>
                  </a:schemeClr>
                </a:solidFill>
              </a:rPr>
              <a:t>dealing with children </a:t>
            </a:r>
            <a:r>
              <a:rPr lang="en-IE" dirty="0" smtClean="0"/>
              <a:t> </a:t>
            </a:r>
          </a:p>
        </p:txBody>
      </p:sp>
      <p:sp>
        <p:nvSpPr>
          <p:cNvPr id="3" name="Oval Callout 2"/>
          <p:cNvSpPr/>
          <p:nvPr/>
        </p:nvSpPr>
        <p:spPr>
          <a:xfrm>
            <a:off x="5868144" y="1916832"/>
            <a:ext cx="2232248" cy="1296000"/>
          </a:xfrm>
          <a:prstGeom prst="wedgeEllipseCallout">
            <a:avLst/>
          </a:prstGeom>
          <a:gradFill>
            <a:gsLst>
              <a:gs pos="0">
                <a:schemeClr val="accent3"/>
              </a:gs>
              <a:gs pos="100000">
                <a:schemeClr val="bg1">
                  <a:lumMod val="75000"/>
                  <a:lumOff val="25000"/>
                </a:schemeClr>
              </a:gs>
              <a:gs pos="100000">
                <a:schemeClr val="accent2">
                  <a:shade val="48000"/>
                  <a:satMod val="180000"/>
                  <a:lumMod val="94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IE" b="1" dirty="0" smtClean="0">
                <a:effectLst>
                  <a:outerShdw blurRad="38100" dist="38100" dir="2700000" algn="tl">
                    <a:srgbClr val="000000">
                      <a:alpha val="43137"/>
                    </a:srgbClr>
                  </a:outerShdw>
                </a:effectLst>
              </a:rPr>
              <a:t>Is that when he took off your clothes?</a:t>
            </a:r>
            <a:endParaRPr lang="nl-NL" sz="1600" b="1" dirty="0">
              <a:effectLst>
                <a:outerShdw blurRad="38100" dist="38100" dir="2700000" algn="tl">
                  <a:srgbClr val="000000">
                    <a:alpha val="43137"/>
                  </a:srgbClr>
                </a:outerShdw>
              </a:effectLst>
            </a:endParaRPr>
          </a:p>
        </p:txBody>
      </p:sp>
      <p:sp>
        <p:nvSpPr>
          <p:cNvPr id="22" name="Content Placeholder 6"/>
          <p:cNvSpPr txBox="1">
            <a:spLocks/>
          </p:cNvSpPr>
          <p:nvPr/>
        </p:nvSpPr>
        <p:spPr>
          <a:xfrm>
            <a:off x="3923928" y="3501008"/>
            <a:ext cx="5112568" cy="144016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lgn="ctr"/>
            <a:r>
              <a:rPr lang="en-IE" dirty="0" smtClean="0"/>
              <a:t>Questions which are badly phrased – </a:t>
            </a:r>
            <a:r>
              <a:rPr lang="en-IE" b="1" dirty="0" smtClean="0">
                <a:solidFill>
                  <a:schemeClr val="tx2">
                    <a:lumMod val="75000"/>
                  </a:schemeClr>
                </a:solidFill>
              </a:rPr>
              <a:t>multiple questions</a:t>
            </a:r>
            <a:r>
              <a:rPr lang="en-IE" dirty="0" smtClean="0"/>
              <a:t> or </a:t>
            </a:r>
            <a:r>
              <a:rPr lang="en-IE" b="1" dirty="0" smtClean="0">
                <a:solidFill>
                  <a:schemeClr val="tx2">
                    <a:lumMod val="75000"/>
                  </a:schemeClr>
                </a:solidFill>
              </a:rPr>
              <a:t>forced-choice questions</a:t>
            </a:r>
            <a:r>
              <a:rPr lang="en-IE" dirty="0" smtClean="0"/>
              <a:t> – are difficult for the interviewee to </a:t>
            </a:r>
            <a:r>
              <a:rPr lang="en-IE" b="1" dirty="0" smtClean="0">
                <a:solidFill>
                  <a:schemeClr val="tx2">
                    <a:lumMod val="75000"/>
                  </a:schemeClr>
                </a:solidFill>
              </a:rPr>
              <a:t>understand and answer</a:t>
            </a:r>
          </a:p>
        </p:txBody>
      </p:sp>
      <p:sp>
        <p:nvSpPr>
          <p:cNvPr id="23" name="Content Placeholder 6"/>
          <p:cNvSpPr txBox="1">
            <a:spLocks/>
          </p:cNvSpPr>
          <p:nvPr/>
        </p:nvSpPr>
        <p:spPr>
          <a:xfrm>
            <a:off x="360000" y="5085184"/>
            <a:ext cx="5112568" cy="1440160"/>
          </a:xfrm>
          <a:prstGeom prst="rect">
            <a:avLst/>
          </a:prstGeom>
        </p:spPr>
        <p:txBody>
          <a:bodyPr vert="horz" lIns="0" tIns="45720" rIns="7200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lgn="ctr"/>
            <a:r>
              <a:rPr lang="en-IE" dirty="0" smtClean="0"/>
              <a:t>Your questions should be designed to obtain </a:t>
            </a:r>
            <a:r>
              <a:rPr lang="en-IE" b="1" dirty="0" smtClean="0">
                <a:solidFill>
                  <a:schemeClr val="tx2">
                    <a:lumMod val="75000"/>
                  </a:schemeClr>
                </a:solidFill>
              </a:rPr>
              <a:t>as much information as possible </a:t>
            </a:r>
            <a:r>
              <a:rPr lang="en-IE" dirty="0" smtClean="0"/>
              <a:t>from the interviewee, not to express a </a:t>
            </a:r>
            <a:r>
              <a:rPr lang="en-IE" b="1" dirty="0" smtClean="0">
                <a:solidFill>
                  <a:schemeClr val="tx2">
                    <a:lumMod val="75000"/>
                  </a:schemeClr>
                </a:solidFill>
              </a:rPr>
              <a:t>personal opinion or judgement</a:t>
            </a:r>
          </a:p>
        </p:txBody>
      </p:sp>
      <p:sp>
        <p:nvSpPr>
          <p:cNvPr id="24" name="Oval Callout 23"/>
          <p:cNvSpPr/>
          <p:nvPr/>
        </p:nvSpPr>
        <p:spPr>
          <a:xfrm>
            <a:off x="5940152" y="5013320"/>
            <a:ext cx="2232248" cy="1296000"/>
          </a:xfrm>
          <a:prstGeom prst="wedgeEllipseCallout">
            <a:avLst/>
          </a:prstGeom>
          <a:gradFill>
            <a:gsLst>
              <a:gs pos="0">
                <a:schemeClr val="accent3"/>
              </a:gs>
              <a:gs pos="100000">
                <a:schemeClr val="bg1">
                  <a:lumMod val="75000"/>
                  <a:lumOff val="25000"/>
                </a:schemeClr>
              </a:gs>
              <a:gs pos="100000">
                <a:schemeClr val="accent2">
                  <a:shade val="48000"/>
                  <a:satMod val="180000"/>
                  <a:lumMod val="94000"/>
                </a:schemeClr>
              </a:gs>
            </a:gsLst>
          </a:gradFill>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en-IE" b="1" dirty="0" smtClean="0">
                <a:effectLst>
                  <a:outerShdw blurRad="38100" dist="38100" dir="2700000" algn="tl">
                    <a:srgbClr val="000000">
                      <a:alpha val="43137"/>
                    </a:srgbClr>
                  </a:outerShdw>
                </a:effectLst>
              </a:rPr>
              <a:t>That’s not what really happened, is it?</a:t>
            </a:r>
            <a:endParaRPr lang="nl-NL" sz="1600" b="1" dirty="0">
              <a:effectLst>
                <a:outerShdw blurRad="38100" dist="38100" dir="2700000" algn="tl">
                  <a:srgbClr val="000000">
                    <a:alpha val="43137"/>
                  </a:srgbClr>
                </a:outerShdw>
              </a:effectLst>
            </a:endParaRPr>
          </a:p>
        </p:txBody>
      </p:sp>
      <p:sp>
        <p:nvSpPr>
          <p:cNvPr id="25" name="Rectangle 24"/>
          <p:cNvSpPr/>
          <p:nvPr/>
        </p:nvSpPr>
        <p:spPr>
          <a:xfrm>
            <a:off x="8028384" y="5633372"/>
            <a:ext cx="721672" cy="1107996"/>
          </a:xfrm>
          <a:prstGeom prst="rect">
            <a:avLst/>
          </a:prstGeom>
        </p:spPr>
        <p:txBody>
          <a:bodyPr wrap="none" anchor="t">
            <a:spAutoFit/>
          </a:bodyPr>
          <a:lstStyle/>
          <a:p>
            <a:r>
              <a:rPr lang="en-IE" sz="6600" dirty="0">
                <a:solidFill>
                  <a:srgbClr val="C00000"/>
                </a:solidFill>
                <a:effectLst>
                  <a:outerShdw blurRad="50800" dist="38100" dir="10800000" algn="r" rotWithShape="0">
                    <a:prstClr val="black">
                      <a:alpha val="40000"/>
                    </a:prstClr>
                  </a:outerShdw>
                </a:effectLst>
                <a:sym typeface="Wingdings"/>
              </a:rPr>
              <a:t></a:t>
            </a:r>
            <a:endParaRPr lang="nl-NL" sz="1200" dirty="0">
              <a:effectLst>
                <a:outerShdw blurRad="50800" dist="38100" dir="10800000" algn="r" rotWithShape="0">
                  <a:prstClr val="black">
                    <a:alpha val="40000"/>
                  </a:prstClr>
                </a:outerShdw>
              </a:effectLst>
            </a:endParaRPr>
          </a:p>
        </p:txBody>
      </p:sp>
      <p:sp>
        <p:nvSpPr>
          <p:cNvPr id="26" name="Rectangle 25"/>
          <p:cNvSpPr/>
          <p:nvPr/>
        </p:nvSpPr>
        <p:spPr>
          <a:xfrm>
            <a:off x="8020511" y="2393012"/>
            <a:ext cx="721672" cy="1107996"/>
          </a:xfrm>
          <a:prstGeom prst="rect">
            <a:avLst/>
          </a:prstGeom>
        </p:spPr>
        <p:txBody>
          <a:bodyPr wrap="none" anchor="t">
            <a:spAutoFit/>
          </a:bodyPr>
          <a:lstStyle/>
          <a:p>
            <a:r>
              <a:rPr lang="en-IE" sz="6600" dirty="0">
                <a:solidFill>
                  <a:srgbClr val="C00000"/>
                </a:solidFill>
                <a:effectLst>
                  <a:outerShdw blurRad="50800" dist="38100" dir="10800000" algn="r" rotWithShape="0">
                    <a:prstClr val="black">
                      <a:alpha val="40000"/>
                    </a:prstClr>
                  </a:outerShdw>
                </a:effectLst>
                <a:sym typeface="Wingdings"/>
              </a:rPr>
              <a:t></a:t>
            </a:r>
            <a:endParaRPr lang="nl-NL" sz="1200" dirty="0">
              <a:effectLst>
                <a:outerShdw blurRad="50800" dist="38100" dir="10800000" algn="r" rotWithShape="0">
                  <a:prstClr val="black">
                    <a:alpha val="40000"/>
                  </a:prstClr>
                </a:outerShdw>
              </a:effectLst>
            </a:endParaRPr>
          </a:p>
        </p:txBody>
      </p:sp>
      <p:sp>
        <p:nvSpPr>
          <p:cNvPr id="27" name="Oval Callout 26"/>
          <p:cNvSpPr/>
          <p:nvPr/>
        </p:nvSpPr>
        <p:spPr>
          <a:xfrm>
            <a:off x="179512" y="3429000"/>
            <a:ext cx="2052000" cy="1296000"/>
          </a:xfrm>
          <a:prstGeom prst="wedgeEllipseCallout">
            <a:avLst/>
          </a:prstGeom>
          <a:gradFill>
            <a:gsLst>
              <a:gs pos="0">
                <a:schemeClr val="accent3"/>
              </a:gs>
              <a:gs pos="100000">
                <a:schemeClr val="bg1">
                  <a:lumMod val="75000"/>
                  <a:lumOff val="25000"/>
                </a:schemeClr>
              </a:gs>
              <a:gs pos="100000">
                <a:schemeClr val="accent2">
                  <a:shade val="48000"/>
                  <a:satMod val="180000"/>
                  <a:lumMod val="94000"/>
                </a:schemeClr>
              </a:gs>
            </a:gsLst>
          </a:gradFill>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en-IE" b="1" dirty="0" smtClean="0">
                <a:effectLst>
                  <a:outerShdw blurRad="38100" dist="38100" dir="2700000" algn="tl">
                    <a:srgbClr val="000000">
                      <a:alpha val="43137"/>
                    </a:srgbClr>
                  </a:outerShdw>
                </a:effectLst>
              </a:rPr>
              <a:t>What did they look like and what did they say?</a:t>
            </a:r>
            <a:endParaRPr lang="nl-NL" sz="1600" b="1" dirty="0">
              <a:effectLst>
                <a:outerShdw blurRad="38100" dist="38100" dir="2700000" algn="tl">
                  <a:srgbClr val="000000">
                    <a:alpha val="43137"/>
                  </a:srgbClr>
                </a:outerShdw>
              </a:effectLst>
            </a:endParaRPr>
          </a:p>
        </p:txBody>
      </p:sp>
      <p:sp>
        <p:nvSpPr>
          <p:cNvPr id="28" name="Oval Callout 27"/>
          <p:cNvSpPr/>
          <p:nvPr/>
        </p:nvSpPr>
        <p:spPr>
          <a:xfrm>
            <a:off x="2339752" y="3429000"/>
            <a:ext cx="1764000" cy="1296000"/>
          </a:xfrm>
          <a:prstGeom prst="wedgeEllipseCallout">
            <a:avLst/>
          </a:prstGeom>
          <a:gradFill>
            <a:gsLst>
              <a:gs pos="0">
                <a:schemeClr val="accent3"/>
              </a:gs>
              <a:gs pos="100000">
                <a:schemeClr val="bg1">
                  <a:lumMod val="75000"/>
                  <a:lumOff val="25000"/>
                </a:schemeClr>
              </a:gs>
              <a:gs pos="100000">
                <a:schemeClr val="accent2">
                  <a:shade val="48000"/>
                  <a:satMod val="180000"/>
                  <a:lumMod val="94000"/>
                </a:schemeClr>
              </a:gs>
            </a:gsLst>
          </a:gradFill>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en-IE" b="1" dirty="0" smtClean="0">
                <a:effectLst>
                  <a:outerShdw blurRad="38100" dist="38100" dir="2700000" algn="tl">
                    <a:srgbClr val="000000">
                      <a:alpha val="43137"/>
                    </a:srgbClr>
                  </a:outerShdw>
                </a:effectLst>
              </a:rPr>
              <a:t>Were the uniforms red or blue?</a:t>
            </a:r>
            <a:endParaRPr lang="nl-NL" sz="1600" b="1" dirty="0">
              <a:effectLst>
                <a:outerShdw blurRad="38100" dist="38100" dir="2700000" algn="tl">
                  <a:srgbClr val="000000">
                    <a:alpha val="43137"/>
                  </a:srgbClr>
                </a:outerShdw>
              </a:effectLst>
            </a:endParaRPr>
          </a:p>
        </p:txBody>
      </p:sp>
      <p:sp>
        <p:nvSpPr>
          <p:cNvPr id="29" name="Rectangle 28"/>
          <p:cNvSpPr/>
          <p:nvPr/>
        </p:nvSpPr>
        <p:spPr>
          <a:xfrm>
            <a:off x="1690088" y="4337228"/>
            <a:ext cx="721672" cy="1107996"/>
          </a:xfrm>
          <a:prstGeom prst="rect">
            <a:avLst/>
          </a:prstGeom>
        </p:spPr>
        <p:txBody>
          <a:bodyPr wrap="none" anchor="t">
            <a:spAutoFit/>
          </a:bodyPr>
          <a:lstStyle/>
          <a:p>
            <a:r>
              <a:rPr lang="en-IE" sz="6600" dirty="0">
                <a:solidFill>
                  <a:srgbClr val="C00000"/>
                </a:solidFill>
                <a:effectLst>
                  <a:outerShdw blurRad="50800" dist="38100" dir="10800000" algn="r" rotWithShape="0">
                    <a:prstClr val="black">
                      <a:alpha val="40000"/>
                    </a:prstClr>
                  </a:outerShdw>
                </a:effectLst>
                <a:sym typeface="Wingdings"/>
              </a:rPr>
              <a:t></a:t>
            </a:r>
            <a:endParaRPr lang="nl-NL" sz="1200" dirty="0">
              <a:effectLst>
                <a:outerShdw blurRad="50800" dist="38100" dir="10800000" algn="r" rotWithShape="0">
                  <a:prstClr val="black">
                    <a:alpha val="40000"/>
                  </a:prstClr>
                </a:outerShdw>
              </a:effectLst>
            </a:endParaRPr>
          </a:p>
        </p:txBody>
      </p:sp>
      <p:sp>
        <p:nvSpPr>
          <p:cNvPr id="30" name="Rectangle 29"/>
          <p:cNvSpPr/>
          <p:nvPr/>
        </p:nvSpPr>
        <p:spPr>
          <a:xfrm>
            <a:off x="3563888" y="4337228"/>
            <a:ext cx="721672" cy="1107996"/>
          </a:xfrm>
          <a:prstGeom prst="rect">
            <a:avLst/>
          </a:prstGeom>
        </p:spPr>
        <p:txBody>
          <a:bodyPr wrap="none" anchor="t">
            <a:spAutoFit/>
          </a:bodyPr>
          <a:lstStyle/>
          <a:p>
            <a:r>
              <a:rPr lang="en-IE" sz="6600" dirty="0">
                <a:solidFill>
                  <a:srgbClr val="C00000"/>
                </a:solidFill>
                <a:effectLst>
                  <a:outerShdw blurRad="50800" dist="38100" dir="10800000" algn="r" rotWithShape="0">
                    <a:prstClr val="black">
                      <a:alpha val="40000"/>
                    </a:prstClr>
                  </a:outerShdw>
                </a:effectLst>
                <a:sym typeface="Wingdings"/>
              </a:rPr>
              <a:t></a:t>
            </a:r>
            <a:endParaRPr lang="nl-NL" sz="1200" dirty="0">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3637547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648000"/>
            <a:ext cx="8640960" cy="1196824"/>
          </a:xfrm>
        </p:spPr>
        <p:txBody>
          <a:bodyPr/>
          <a:lstStyle/>
          <a:p>
            <a:pPr marL="18288" indent="0" algn="ctr"/>
            <a:r>
              <a:rPr lang="en-IE" sz="5400" b="1" spc="-150" dirty="0" smtClean="0">
                <a:latin typeface="Cambria" panose="02040503050406030204" pitchFamily="18" charset="0"/>
              </a:rPr>
              <a:t>Subject </a:t>
            </a:r>
            <a:r>
              <a:rPr lang="en-IE" sz="5400" b="1" spc="-150" dirty="0">
                <a:latin typeface="Cambria" panose="02040503050406030204" pitchFamily="18" charset="0"/>
              </a:rPr>
              <a:t>a</a:t>
            </a:r>
            <a:r>
              <a:rPr lang="en-IE" sz="5400" b="1" spc="-150" dirty="0" smtClean="0">
                <a:latin typeface="Cambria" panose="02040503050406030204" pitchFamily="18" charset="0"/>
              </a:rPr>
              <a:t>reas for questions</a:t>
            </a:r>
            <a:r>
              <a:rPr lang="en-IE" sz="3800" b="1" spc="-150" dirty="0" smtClean="0">
                <a:latin typeface="Cambria" panose="02040503050406030204" pitchFamily="18" charset="0"/>
              </a:rPr>
              <a:t/>
            </a:r>
            <a:br>
              <a:rPr lang="en-IE" sz="3800" b="1" spc="-150" dirty="0" smtClean="0">
                <a:latin typeface="Cambria" panose="02040503050406030204" pitchFamily="18" charset="0"/>
              </a:rPr>
            </a:br>
            <a:r>
              <a:rPr lang="en-IE" sz="2000" b="1" dirty="0">
                <a:solidFill>
                  <a:schemeClr val="tx2">
                    <a:lumMod val="75000"/>
                  </a:schemeClr>
                </a:solidFill>
              </a:rPr>
              <a:t>International Protocol, </a:t>
            </a:r>
            <a:r>
              <a:rPr lang="en-IE" sz="2000" b="1" dirty="0" smtClean="0">
                <a:solidFill>
                  <a:schemeClr val="tx2">
                    <a:lumMod val="75000"/>
                  </a:schemeClr>
                </a:solidFill>
              </a:rPr>
              <a:t>pages 54-56</a:t>
            </a:r>
            <a:br>
              <a:rPr lang="en-IE" sz="2000" b="1" dirty="0" smtClean="0">
                <a:solidFill>
                  <a:schemeClr val="tx2">
                    <a:lumMod val="75000"/>
                  </a:schemeClr>
                </a:solidFill>
              </a:rPr>
            </a:br>
            <a:r>
              <a:rPr lang="en-IE" sz="2000" b="1" dirty="0" smtClean="0">
                <a:solidFill>
                  <a:schemeClr val="tx2">
                    <a:lumMod val="75000"/>
                  </a:schemeClr>
                </a:solidFill>
              </a:rPr>
              <a:t>Module 2 – Sexual Violence as an International Crime</a:t>
            </a:r>
            <a:br>
              <a:rPr lang="en-IE" sz="2000" b="1" dirty="0" smtClean="0">
                <a:solidFill>
                  <a:schemeClr val="tx2">
                    <a:lumMod val="75000"/>
                  </a:schemeClr>
                </a:solidFill>
              </a:rPr>
            </a:br>
            <a:r>
              <a:rPr lang="en-IE" sz="2000" b="1" dirty="0" smtClean="0">
                <a:solidFill>
                  <a:schemeClr val="tx2">
                    <a:lumMod val="75000"/>
                  </a:schemeClr>
                </a:solidFill>
              </a:rPr>
              <a:t>Annex 1 – Evidence Workbook</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grpSp>
        <p:nvGrpSpPr>
          <p:cNvPr id="5" name="Group 4"/>
          <p:cNvGrpSpPr/>
          <p:nvPr/>
        </p:nvGrpSpPr>
        <p:grpSpPr>
          <a:xfrm>
            <a:off x="258165" y="3501008"/>
            <a:ext cx="8627668" cy="2881785"/>
            <a:chOff x="258165" y="3350448"/>
            <a:chExt cx="8627668" cy="3046453"/>
          </a:xfrm>
        </p:grpSpPr>
        <p:sp>
          <p:nvSpPr>
            <p:cNvPr id="7" name="Freeform 6"/>
            <p:cNvSpPr/>
            <p:nvPr/>
          </p:nvSpPr>
          <p:spPr>
            <a:xfrm>
              <a:off x="258165" y="3350448"/>
              <a:ext cx="2740381" cy="3044289"/>
            </a:xfrm>
            <a:custGeom>
              <a:avLst/>
              <a:gdLst>
                <a:gd name="connsiteX0" fmla="*/ 0 w 2740381"/>
                <a:gd name="connsiteY0" fmla="*/ 274038 h 3193554"/>
                <a:gd name="connsiteX1" fmla="*/ 274038 w 2740381"/>
                <a:gd name="connsiteY1" fmla="*/ 0 h 3193554"/>
                <a:gd name="connsiteX2" fmla="*/ 2466343 w 2740381"/>
                <a:gd name="connsiteY2" fmla="*/ 0 h 3193554"/>
                <a:gd name="connsiteX3" fmla="*/ 2740381 w 2740381"/>
                <a:gd name="connsiteY3" fmla="*/ 274038 h 3193554"/>
                <a:gd name="connsiteX4" fmla="*/ 2740381 w 2740381"/>
                <a:gd name="connsiteY4" fmla="*/ 2919516 h 3193554"/>
                <a:gd name="connsiteX5" fmla="*/ 2466343 w 2740381"/>
                <a:gd name="connsiteY5" fmla="*/ 3193554 h 3193554"/>
                <a:gd name="connsiteX6" fmla="*/ 274038 w 2740381"/>
                <a:gd name="connsiteY6" fmla="*/ 3193554 h 3193554"/>
                <a:gd name="connsiteX7" fmla="*/ 0 w 2740381"/>
                <a:gd name="connsiteY7" fmla="*/ 2919516 h 3193554"/>
                <a:gd name="connsiteX8" fmla="*/ 0 w 2740381"/>
                <a:gd name="connsiteY8" fmla="*/ 274038 h 3193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0381" h="3193554">
                  <a:moveTo>
                    <a:pt x="0" y="274038"/>
                  </a:moveTo>
                  <a:cubicBezTo>
                    <a:pt x="0" y="122691"/>
                    <a:pt x="122691" y="0"/>
                    <a:pt x="274038" y="0"/>
                  </a:cubicBezTo>
                  <a:lnTo>
                    <a:pt x="2466343" y="0"/>
                  </a:lnTo>
                  <a:cubicBezTo>
                    <a:pt x="2617690" y="0"/>
                    <a:pt x="2740381" y="122691"/>
                    <a:pt x="2740381" y="274038"/>
                  </a:cubicBezTo>
                  <a:lnTo>
                    <a:pt x="2740381" y="2919516"/>
                  </a:lnTo>
                  <a:cubicBezTo>
                    <a:pt x="2740381" y="3070863"/>
                    <a:pt x="2617690" y="3193554"/>
                    <a:pt x="2466343" y="3193554"/>
                  </a:cubicBezTo>
                  <a:lnTo>
                    <a:pt x="274038" y="3193554"/>
                  </a:lnTo>
                  <a:cubicBezTo>
                    <a:pt x="122691" y="3193554"/>
                    <a:pt x="0" y="3070863"/>
                    <a:pt x="0" y="2919516"/>
                  </a:cubicBezTo>
                  <a:lnTo>
                    <a:pt x="0" y="274038"/>
                  </a:lnTo>
                  <a:close/>
                </a:path>
              </a:pathLst>
            </a:custGeom>
          </p:spPr>
          <p:style>
            <a:lnRef idx="0">
              <a:schemeClr val="dk1">
                <a:hueOff val="0"/>
                <a:satOff val="0"/>
                <a:lumOff val="0"/>
                <a:alphaOff val="0"/>
              </a:schemeClr>
            </a:lnRef>
            <a:fillRef idx="1">
              <a:schemeClr val="accent4">
                <a:tint val="40000"/>
                <a:hueOff val="0"/>
                <a:satOff val="0"/>
                <a:lumOff val="0"/>
                <a:alphaOff val="0"/>
              </a:schemeClr>
            </a:fillRef>
            <a:effectRef idx="2">
              <a:schemeClr val="accent4">
                <a:tint val="40000"/>
                <a:hueOff val="0"/>
                <a:satOff val="0"/>
                <a:lumOff val="0"/>
                <a:alphaOff val="0"/>
              </a:schemeClr>
            </a:effectRef>
            <a:fontRef idx="minor">
              <a:schemeClr val="dk1">
                <a:hueOff val="0"/>
                <a:satOff val="0"/>
                <a:lumOff val="0"/>
                <a:alphaOff val="0"/>
              </a:schemeClr>
            </a:fontRef>
          </p:style>
          <p:txBody>
            <a:bodyPr spcFirstLastPara="0" vert="horz" wrap="square" lIns="106680" tIns="36000" rIns="106680" bIns="2342168" numCol="1" spcCol="1270" anchor="t" anchorCtr="0">
              <a:noAutofit/>
            </a:bodyPr>
            <a:lstStyle/>
            <a:p>
              <a:pPr lvl="0" algn="ctr" defTabSz="1244600">
                <a:lnSpc>
                  <a:spcPct val="90000"/>
                </a:lnSpc>
                <a:spcBef>
                  <a:spcPct val="0"/>
                </a:spcBef>
                <a:spcAft>
                  <a:spcPct val="35000"/>
                </a:spcAft>
              </a:pPr>
              <a:r>
                <a:rPr lang="en-IE" sz="2600" b="1" kern="1200" cap="none" baseline="0" dirty="0" smtClean="0">
                  <a:effectLst/>
                </a:rPr>
                <a:t>Specific elements</a:t>
              </a:r>
              <a:endParaRPr lang="nl-NL" sz="2600" b="1" kern="1200" cap="none" baseline="0" dirty="0">
                <a:effectLst/>
              </a:endParaRPr>
            </a:p>
          </p:txBody>
        </p:sp>
        <p:sp>
          <p:nvSpPr>
            <p:cNvPr id="8" name="Freeform 7"/>
            <p:cNvSpPr/>
            <p:nvPr/>
          </p:nvSpPr>
          <p:spPr>
            <a:xfrm>
              <a:off x="533047" y="4113145"/>
              <a:ext cx="2190618" cy="611998"/>
            </a:xfrm>
            <a:custGeom>
              <a:avLst/>
              <a:gdLst>
                <a:gd name="connsiteX0" fmla="*/ 0 w 2190618"/>
                <a:gd name="connsiteY0" fmla="*/ 61200 h 611998"/>
                <a:gd name="connsiteX1" fmla="*/ 61200 w 2190618"/>
                <a:gd name="connsiteY1" fmla="*/ 0 h 611998"/>
                <a:gd name="connsiteX2" fmla="*/ 2129418 w 2190618"/>
                <a:gd name="connsiteY2" fmla="*/ 0 h 611998"/>
                <a:gd name="connsiteX3" fmla="*/ 2190618 w 2190618"/>
                <a:gd name="connsiteY3" fmla="*/ 61200 h 611998"/>
                <a:gd name="connsiteX4" fmla="*/ 2190618 w 2190618"/>
                <a:gd name="connsiteY4" fmla="*/ 550798 h 611998"/>
                <a:gd name="connsiteX5" fmla="*/ 2129418 w 2190618"/>
                <a:gd name="connsiteY5" fmla="*/ 611998 h 611998"/>
                <a:gd name="connsiteX6" fmla="*/ 61200 w 2190618"/>
                <a:gd name="connsiteY6" fmla="*/ 611998 h 611998"/>
                <a:gd name="connsiteX7" fmla="*/ 0 w 2190618"/>
                <a:gd name="connsiteY7" fmla="*/ 550798 h 611998"/>
                <a:gd name="connsiteX8" fmla="*/ 0 w 2190618"/>
                <a:gd name="connsiteY8" fmla="*/ 61200 h 611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0618" h="611998">
                  <a:moveTo>
                    <a:pt x="0" y="61200"/>
                  </a:moveTo>
                  <a:cubicBezTo>
                    <a:pt x="0" y="27400"/>
                    <a:pt x="27400" y="0"/>
                    <a:pt x="61200" y="0"/>
                  </a:cubicBezTo>
                  <a:lnTo>
                    <a:pt x="2129418" y="0"/>
                  </a:lnTo>
                  <a:cubicBezTo>
                    <a:pt x="2163218" y="0"/>
                    <a:pt x="2190618" y="27400"/>
                    <a:pt x="2190618" y="61200"/>
                  </a:cubicBezTo>
                  <a:lnTo>
                    <a:pt x="2190618" y="550798"/>
                  </a:lnTo>
                  <a:cubicBezTo>
                    <a:pt x="2190618" y="584598"/>
                    <a:pt x="2163218" y="611998"/>
                    <a:pt x="2129418" y="611998"/>
                  </a:cubicBezTo>
                  <a:lnTo>
                    <a:pt x="61200" y="611998"/>
                  </a:lnTo>
                  <a:cubicBezTo>
                    <a:pt x="27400" y="611998"/>
                    <a:pt x="0" y="584598"/>
                    <a:pt x="0" y="550798"/>
                  </a:cubicBezTo>
                  <a:lnTo>
                    <a:pt x="0" y="61200"/>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63645" tIns="52215" rIns="63645" bIns="52215" numCol="1" spcCol="1270" anchor="ctr" anchorCtr="0">
              <a:noAutofit/>
            </a:bodyPr>
            <a:lstStyle/>
            <a:p>
              <a:pPr lvl="0" algn="ctr" defTabSz="800100">
                <a:lnSpc>
                  <a:spcPct val="90000"/>
                </a:lnSpc>
                <a:spcBef>
                  <a:spcPct val="0"/>
                </a:spcBef>
                <a:spcAft>
                  <a:spcPct val="35000"/>
                </a:spcAft>
              </a:pPr>
              <a:r>
                <a:rPr lang="en-IE" sz="1800" kern="1200" dirty="0" smtClean="0">
                  <a:effectLst>
                    <a:outerShdw blurRad="38100" dist="38100" dir="2700000" algn="tl">
                      <a:srgbClr val="000000">
                        <a:alpha val="43137"/>
                      </a:srgbClr>
                    </a:outerShdw>
                  </a:effectLst>
                </a:rPr>
                <a:t>Details of assault</a:t>
              </a:r>
              <a:endParaRPr lang="nl-NL" sz="1800" kern="1200" dirty="0">
                <a:effectLst>
                  <a:outerShdw blurRad="38100" dist="38100" dir="2700000" algn="tl">
                    <a:srgbClr val="000000">
                      <a:alpha val="43137"/>
                    </a:srgbClr>
                  </a:outerShdw>
                </a:effectLst>
              </a:endParaRPr>
            </a:p>
          </p:txBody>
        </p:sp>
        <p:sp>
          <p:nvSpPr>
            <p:cNvPr id="9" name="Freeform 8"/>
            <p:cNvSpPr/>
            <p:nvPr/>
          </p:nvSpPr>
          <p:spPr>
            <a:xfrm>
              <a:off x="533047" y="4840550"/>
              <a:ext cx="2190618" cy="611998"/>
            </a:xfrm>
            <a:custGeom>
              <a:avLst/>
              <a:gdLst>
                <a:gd name="connsiteX0" fmla="*/ 0 w 2190618"/>
                <a:gd name="connsiteY0" fmla="*/ 61200 h 611998"/>
                <a:gd name="connsiteX1" fmla="*/ 61200 w 2190618"/>
                <a:gd name="connsiteY1" fmla="*/ 0 h 611998"/>
                <a:gd name="connsiteX2" fmla="*/ 2129418 w 2190618"/>
                <a:gd name="connsiteY2" fmla="*/ 0 h 611998"/>
                <a:gd name="connsiteX3" fmla="*/ 2190618 w 2190618"/>
                <a:gd name="connsiteY3" fmla="*/ 61200 h 611998"/>
                <a:gd name="connsiteX4" fmla="*/ 2190618 w 2190618"/>
                <a:gd name="connsiteY4" fmla="*/ 550798 h 611998"/>
                <a:gd name="connsiteX5" fmla="*/ 2129418 w 2190618"/>
                <a:gd name="connsiteY5" fmla="*/ 611998 h 611998"/>
                <a:gd name="connsiteX6" fmla="*/ 61200 w 2190618"/>
                <a:gd name="connsiteY6" fmla="*/ 611998 h 611998"/>
                <a:gd name="connsiteX7" fmla="*/ 0 w 2190618"/>
                <a:gd name="connsiteY7" fmla="*/ 550798 h 611998"/>
                <a:gd name="connsiteX8" fmla="*/ 0 w 2190618"/>
                <a:gd name="connsiteY8" fmla="*/ 61200 h 611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0618" h="611998">
                  <a:moveTo>
                    <a:pt x="0" y="61200"/>
                  </a:moveTo>
                  <a:cubicBezTo>
                    <a:pt x="0" y="27400"/>
                    <a:pt x="27400" y="0"/>
                    <a:pt x="61200" y="0"/>
                  </a:cubicBezTo>
                  <a:lnTo>
                    <a:pt x="2129418" y="0"/>
                  </a:lnTo>
                  <a:cubicBezTo>
                    <a:pt x="2163218" y="0"/>
                    <a:pt x="2190618" y="27400"/>
                    <a:pt x="2190618" y="61200"/>
                  </a:cubicBezTo>
                  <a:lnTo>
                    <a:pt x="2190618" y="550798"/>
                  </a:lnTo>
                  <a:cubicBezTo>
                    <a:pt x="2190618" y="584598"/>
                    <a:pt x="2163218" y="611998"/>
                    <a:pt x="2129418" y="611998"/>
                  </a:cubicBezTo>
                  <a:lnTo>
                    <a:pt x="61200" y="611998"/>
                  </a:lnTo>
                  <a:cubicBezTo>
                    <a:pt x="27400" y="611998"/>
                    <a:pt x="0" y="584598"/>
                    <a:pt x="0" y="550798"/>
                  </a:cubicBezTo>
                  <a:lnTo>
                    <a:pt x="0" y="61200"/>
                  </a:lnTo>
                  <a:close/>
                </a:path>
              </a:pathLst>
            </a:custGeom>
          </p:spPr>
          <p:style>
            <a:lnRef idx="0">
              <a:schemeClr val="lt1">
                <a:hueOff val="0"/>
                <a:satOff val="0"/>
                <a:lumOff val="0"/>
                <a:alphaOff val="0"/>
              </a:schemeClr>
            </a:lnRef>
            <a:fillRef idx="3">
              <a:schemeClr val="accent4">
                <a:hueOff val="-257145"/>
                <a:satOff val="-711"/>
                <a:lumOff val="441"/>
                <a:alphaOff val="0"/>
              </a:schemeClr>
            </a:fillRef>
            <a:effectRef idx="3">
              <a:schemeClr val="accent4">
                <a:hueOff val="-257145"/>
                <a:satOff val="-711"/>
                <a:lumOff val="441"/>
                <a:alphaOff val="0"/>
              </a:schemeClr>
            </a:effectRef>
            <a:fontRef idx="minor">
              <a:schemeClr val="lt1"/>
            </a:fontRef>
          </p:style>
          <p:txBody>
            <a:bodyPr spcFirstLastPara="0" vert="horz" wrap="square" lIns="63645" tIns="52215" rIns="63645" bIns="52215" numCol="1" spcCol="1270" anchor="ctr" anchorCtr="0">
              <a:noAutofit/>
            </a:bodyPr>
            <a:lstStyle/>
            <a:p>
              <a:pPr lvl="0" algn="ctr" defTabSz="800100">
                <a:lnSpc>
                  <a:spcPct val="90000"/>
                </a:lnSpc>
                <a:spcBef>
                  <a:spcPct val="0"/>
                </a:spcBef>
                <a:spcAft>
                  <a:spcPct val="35000"/>
                </a:spcAft>
              </a:pPr>
              <a:r>
                <a:rPr lang="en-IE" sz="1800" kern="1200" dirty="0" smtClean="0">
                  <a:effectLst>
                    <a:outerShdw blurRad="38100" dist="38100" dir="2700000" algn="tl">
                      <a:srgbClr val="000000">
                        <a:alpha val="43137"/>
                      </a:srgbClr>
                    </a:outerShdw>
                  </a:effectLst>
                </a:rPr>
                <a:t>Location &amp;  circumstances</a:t>
              </a:r>
              <a:endParaRPr lang="nl-NL" sz="1800" kern="1200" dirty="0">
                <a:effectLst>
                  <a:outerShdw blurRad="38100" dist="38100" dir="2700000" algn="tl">
                    <a:srgbClr val="000000">
                      <a:alpha val="43137"/>
                    </a:srgbClr>
                  </a:outerShdw>
                </a:effectLst>
              </a:endParaRPr>
            </a:p>
          </p:txBody>
        </p:sp>
        <p:sp>
          <p:nvSpPr>
            <p:cNvPr id="10" name="Freeform 9"/>
            <p:cNvSpPr/>
            <p:nvPr/>
          </p:nvSpPr>
          <p:spPr>
            <a:xfrm>
              <a:off x="533047" y="5589241"/>
              <a:ext cx="2190618" cy="611998"/>
            </a:xfrm>
            <a:custGeom>
              <a:avLst/>
              <a:gdLst>
                <a:gd name="connsiteX0" fmla="*/ 0 w 2190618"/>
                <a:gd name="connsiteY0" fmla="*/ 61200 h 611998"/>
                <a:gd name="connsiteX1" fmla="*/ 61200 w 2190618"/>
                <a:gd name="connsiteY1" fmla="*/ 0 h 611998"/>
                <a:gd name="connsiteX2" fmla="*/ 2129418 w 2190618"/>
                <a:gd name="connsiteY2" fmla="*/ 0 h 611998"/>
                <a:gd name="connsiteX3" fmla="*/ 2190618 w 2190618"/>
                <a:gd name="connsiteY3" fmla="*/ 61200 h 611998"/>
                <a:gd name="connsiteX4" fmla="*/ 2190618 w 2190618"/>
                <a:gd name="connsiteY4" fmla="*/ 550798 h 611998"/>
                <a:gd name="connsiteX5" fmla="*/ 2129418 w 2190618"/>
                <a:gd name="connsiteY5" fmla="*/ 611998 h 611998"/>
                <a:gd name="connsiteX6" fmla="*/ 61200 w 2190618"/>
                <a:gd name="connsiteY6" fmla="*/ 611998 h 611998"/>
                <a:gd name="connsiteX7" fmla="*/ 0 w 2190618"/>
                <a:gd name="connsiteY7" fmla="*/ 550798 h 611998"/>
                <a:gd name="connsiteX8" fmla="*/ 0 w 2190618"/>
                <a:gd name="connsiteY8" fmla="*/ 61200 h 611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0618" h="611998">
                  <a:moveTo>
                    <a:pt x="0" y="61200"/>
                  </a:moveTo>
                  <a:cubicBezTo>
                    <a:pt x="0" y="27400"/>
                    <a:pt x="27400" y="0"/>
                    <a:pt x="61200" y="0"/>
                  </a:cubicBezTo>
                  <a:lnTo>
                    <a:pt x="2129418" y="0"/>
                  </a:lnTo>
                  <a:cubicBezTo>
                    <a:pt x="2163218" y="0"/>
                    <a:pt x="2190618" y="27400"/>
                    <a:pt x="2190618" y="61200"/>
                  </a:cubicBezTo>
                  <a:lnTo>
                    <a:pt x="2190618" y="550798"/>
                  </a:lnTo>
                  <a:cubicBezTo>
                    <a:pt x="2190618" y="584598"/>
                    <a:pt x="2163218" y="611998"/>
                    <a:pt x="2129418" y="611998"/>
                  </a:cubicBezTo>
                  <a:lnTo>
                    <a:pt x="61200" y="611998"/>
                  </a:lnTo>
                  <a:cubicBezTo>
                    <a:pt x="27400" y="611998"/>
                    <a:pt x="0" y="584598"/>
                    <a:pt x="0" y="550798"/>
                  </a:cubicBezTo>
                  <a:lnTo>
                    <a:pt x="0" y="61200"/>
                  </a:lnTo>
                  <a:close/>
                </a:path>
              </a:pathLst>
            </a:custGeom>
          </p:spPr>
          <p:style>
            <a:lnRef idx="0">
              <a:schemeClr val="lt1">
                <a:hueOff val="0"/>
                <a:satOff val="0"/>
                <a:lumOff val="0"/>
                <a:alphaOff val="0"/>
              </a:schemeClr>
            </a:lnRef>
            <a:fillRef idx="3">
              <a:schemeClr val="accent4">
                <a:hueOff val="-514289"/>
                <a:satOff val="-1422"/>
                <a:lumOff val="883"/>
                <a:alphaOff val="0"/>
              </a:schemeClr>
            </a:fillRef>
            <a:effectRef idx="3">
              <a:schemeClr val="accent4">
                <a:hueOff val="-514289"/>
                <a:satOff val="-1422"/>
                <a:lumOff val="883"/>
                <a:alphaOff val="0"/>
              </a:schemeClr>
            </a:effectRef>
            <a:fontRef idx="minor">
              <a:schemeClr val="lt1"/>
            </a:fontRef>
          </p:style>
          <p:txBody>
            <a:bodyPr spcFirstLastPara="0" vert="horz" wrap="square" lIns="63645" tIns="52215" rIns="63645" bIns="52215" numCol="1" spcCol="1270" anchor="ctr" anchorCtr="0">
              <a:noAutofit/>
            </a:bodyPr>
            <a:lstStyle/>
            <a:p>
              <a:pPr lvl="0" algn="ctr" defTabSz="800100">
                <a:lnSpc>
                  <a:spcPct val="90000"/>
                </a:lnSpc>
                <a:spcBef>
                  <a:spcPct val="0"/>
                </a:spcBef>
                <a:spcAft>
                  <a:spcPct val="35000"/>
                </a:spcAft>
              </a:pPr>
              <a:r>
                <a:rPr lang="en-IE" sz="1800" kern="1200" dirty="0" smtClean="0">
                  <a:effectLst>
                    <a:outerShdw blurRad="38100" dist="38100" dir="2700000" algn="tl">
                      <a:srgbClr val="000000">
                        <a:alpha val="43137"/>
                      </a:srgbClr>
                    </a:outerShdw>
                  </a:effectLst>
                </a:rPr>
                <a:t>Description of perpetrator(s)</a:t>
              </a:r>
              <a:endParaRPr lang="nl-NL" sz="1800" kern="1200" dirty="0">
                <a:effectLst>
                  <a:outerShdw blurRad="38100" dist="38100" dir="2700000" algn="tl">
                    <a:srgbClr val="000000">
                      <a:alpha val="43137"/>
                    </a:srgbClr>
                  </a:outerShdw>
                </a:effectLst>
              </a:endParaRPr>
            </a:p>
          </p:txBody>
        </p:sp>
        <p:sp>
          <p:nvSpPr>
            <p:cNvPr id="11" name="Freeform 10"/>
            <p:cNvSpPr/>
            <p:nvPr/>
          </p:nvSpPr>
          <p:spPr>
            <a:xfrm>
              <a:off x="3203917" y="3352335"/>
              <a:ext cx="2738272" cy="3044566"/>
            </a:xfrm>
            <a:custGeom>
              <a:avLst/>
              <a:gdLst>
                <a:gd name="connsiteX0" fmla="*/ 0 w 2738272"/>
                <a:gd name="connsiteY0" fmla="*/ 273827 h 3193554"/>
                <a:gd name="connsiteX1" fmla="*/ 273827 w 2738272"/>
                <a:gd name="connsiteY1" fmla="*/ 0 h 3193554"/>
                <a:gd name="connsiteX2" fmla="*/ 2464445 w 2738272"/>
                <a:gd name="connsiteY2" fmla="*/ 0 h 3193554"/>
                <a:gd name="connsiteX3" fmla="*/ 2738272 w 2738272"/>
                <a:gd name="connsiteY3" fmla="*/ 273827 h 3193554"/>
                <a:gd name="connsiteX4" fmla="*/ 2738272 w 2738272"/>
                <a:gd name="connsiteY4" fmla="*/ 2919727 h 3193554"/>
                <a:gd name="connsiteX5" fmla="*/ 2464445 w 2738272"/>
                <a:gd name="connsiteY5" fmla="*/ 3193554 h 3193554"/>
                <a:gd name="connsiteX6" fmla="*/ 273827 w 2738272"/>
                <a:gd name="connsiteY6" fmla="*/ 3193554 h 3193554"/>
                <a:gd name="connsiteX7" fmla="*/ 0 w 2738272"/>
                <a:gd name="connsiteY7" fmla="*/ 2919727 h 3193554"/>
                <a:gd name="connsiteX8" fmla="*/ 0 w 2738272"/>
                <a:gd name="connsiteY8" fmla="*/ 273827 h 3193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38272" h="3193554">
                  <a:moveTo>
                    <a:pt x="0" y="273827"/>
                  </a:moveTo>
                  <a:cubicBezTo>
                    <a:pt x="0" y="122597"/>
                    <a:pt x="122597" y="0"/>
                    <a:pt x="273827" y="0"/>
                  </a:cubicBezTo>
                  <a:lnTo>
                    <a:pt x="2464445" y="0"/>
                  </a:lnTo>
                  <a:cubicBezTo>
                    <a:pt x="2615675" y="0"/>
                    <a:pt x="2738272" y="122597"/>
                    <a:pt x="2738272" y="273827"/>
                  </a:cubicBezTo>
                  <a:lnTo>
                    <a:pt x="2738272" y="2919727"/>
                  </a:lnTo>
                  <a:cubicBezTo>
                    <a:pt x="2738272" y="3070957"/>
                    <a:pt x="2615675" y="3193554"/>
                    <a:pt x="2464445" y="3193554"/>
                  </a:cubicBezTo>
                  <a:lnTo>
                    <a:pt x="273827" y="3193554"/>
                  </a:lnTo>
                  <a:cubicBezTo>
                    <a:pt x="122597" y="3193554"/>
                    <a:pt x="0" y="3070957"/>
                    <a:pt x="0" y="2919727"/>
                  </a:cubicBezTo>
                  <a:lnTo>
                    <a:pt x="0" y="273827"/>
                  </a:lnTo>
                  <a:close/>
                </a:path>
              </a:pathLst>
            </a:custGeom>
          </p:spPr>
          <p:style>
            <a:lnRef idx="0">
              <a:schemeClr val="dk1">
                <a:hueOff val="0"/>
                <a:satOff val="0"/>
                <a:lumOff val="0"/>
                <a:alphaOff val="0"/>
              </a:schemeClr>
            </a:lnRef>
            <a:fillRef idx="1">
              <a:schemeClr val="accent4">
                <a:tint val="40000"/>
                <a:hueOff val="0"/>
                <a:satOff val="0"/>
                <a:lumOff val="0"/>
                <a:alphaOff val="0"/>
              </a:schemeClr>
            </a:fillRef>
            <a:effectRef idx="2">
              <a:schemeClr val="accent4">
                <a:tint val="40000"/>
                <a:hueOff val="0"/>
                <a:satOff val="0"/>
                <a:lumOff val="0"/>
                <a:alphaOff val="0"/>
              </a:schemeClr>
            </a:effectRef>
            <a:fontRef idx="minor">
              <a:schemeClr val="dk1">
                <a:hueOff val="0"/>
                <a:satOff val="0"/>
                <a:lumOff val="0"/>
                <a:alphaOff val="0"/>
              </a:schemeClr>
            </a:fontRef>
          </p:style>
          <p:txBody>
            <a:bodyPr spcFirstLastPara="0" vert="horz" wrap="square" lIns="106680" tIns="36000" rIns="106680" bIns="2342168" numCol="1" spcCol="1270" anchor="t" anchorCtr="0">
              <a:noAutofit/>
            </a:bodyPr>
            <a:lstStyle/>
            <a:p>
              <a:pPr lvl="0" algn="ctr" defTabSz="1244600">
                <a:lnSpc>
                  <a:spcPct val="90000"/>
                </a:lnSpc>
                <a:spcBef>
                  <a:spcPct val="0"/>
                </a:spcBef>
                <a:spcAft>
                  <a:spcPct val="35000"/>
                </a:spcAft>
              </a:pPr>
              <a:r>
                <a:rPr lang="en-IE" sz="2600" b="1" kern="1200" dirty="0" smtClean="0">
                  <a:effectLst/>
                </a:rPr>
                <a:t>Contextual elements</a:t>
              </a:r>
              <a:endParaRPr lang="nl-NL" sz="2600" b="1" kern="1200" dirty="0">
                <a:effectLst/>
              </a:endParaRPr>
            </a:p>
          </p:txBody>
        </p:sp>
        <p:sp>
          <p:nvSpPr>
            <p:cNvPr id="12" name="Freeform 11"/>
            <p:cNvSpPr/>
            <p:nvPr/>
          </p:nvSpPr>
          <p:spPr>
            <a:xfrm>
              <a:off x="3477745" y="4112936"/>
              <a:ext cx="2190618" cy="611998"/>
            </a:xfrm>
            <a:custGeom>
              <a:avLst/>
              <a:gdLst>
                <a:gd name="connsiteX0" fmla="*/ 0 w 2190618"/>
                <a:gd name="connsiteY0" fmla="*/ 61200 h 611998"/>
                <a:gd name="connsiteX1" fmla="*/ 61200 w 2190618"/>
                <a:gd name="connsiteY1" fmla="*/ 0 h 611998"/>
                <a:gd name="connsiteX2" fmla="*/ 2129418 w 2190618"/>
                <a:gd name="connsiteY2" fmla="*/ 0 h 611998"/>
                <a:gd name="connsiteX3" fmla="*/ 2190618 w 2190618"/>
                <a:gd name="connsiteY3" fmla="*/ 61200 h 611998"/>
                <a:gd name="connsiteX4" fmla="*/ 2190618 w 2190618"/>
                <a:gd name="connsiteY4" fmla="*/ 550798 h 611998"/>
                <a:gd name="connsiteX5" fmla="*/ 2129418 w 2190618"/>
                <a:gd name="connsiteY5" fmla="*/ 611998 h 611998"/>
                <a:gd name="connsiteX6" fmla="*/ 61200 w 2190618"/>
                <a:gd name="connsiteY6" fmla="*/ 611998 h 611998"/>
                <a:gd name="connsiteX7" fmla="*/ 0 w 2190618"/>
                <a:gd name="connsiteY7" fmla="*/ 550798 h 611998"/>
                <a:gd name="connsiteX8" fmla="*/ 0 w 2190618"/>
                <a:gd name="connsiteY8" fmla="*/ 61200 h 611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0618" h="611998">
                  <a:moveTo>
                    <a:pt x="0" y="61200"/>
                  </a:moveTo>
                  <a:cubicBezTo>
                    <a:pt x="0" y="27400"/>
                    <a:pt x="27400" y="0"/>
                    <a:pt x="61200" y="0"/>
                  </a:cubicBezTo>
                  <a:lnTo>
                    <a:pt x="2129418" y="0"/>
                  </a:lnTo>
                  <a:cubicBezTo>
                    <a:pt x="2163218" y="0"/>
                    <a:pt x="2190618" y="27400"/>
                    <a:pt x="2190618" y="61200"/>
                  </a:cubicBezTo>
                  <a:lnTo>
                    <a:pt x="2190618" y="550798"/>
                  </a:lnTo>
                  <a:cubicBezTo>
                    <a:pt x="2190618" y="584598"/>
                    <a:pt x="2163218" y="611998"/>
                    <a:pt x="2129418" y="611998"/>
                  </a:cubicBezTo>
                  <a:lnTo>
                    <a:pt x="61200" y="611998"/>
                  </a:lnTo>
                  <a:cubicBezTo>
                    <a:pt x="27400" y="611998"/>
                    <a:pt x="0" y="584598"/>
                    <a:pt x="0" y="550798"/>
                  </a:cubicBezTo>
                  <a:lnTo>
                    <a:pt x="0" y="61200"/>
                  </a:lnTo>
                  <a:close/>
                </a:path>
              </a:pathLst>
            </a:custGeom>
          </p:spPr>
          <p:style>
            <a:lnRef idx="0">
              <a:schemeClr val="lt1">
                <a:hueOff val="0"/>
                <a:satOff val="0"/>
                <a:lumOff val="0"/>
                <a:alphaOff val="0"/>
              </a:schemeClr>
            </a:lnRef>
            <a:fillRef idx="3">
              <a:schemeClr val="accent4">
                <a:hueOff val="-771434"/>
                <a:satOff val="-2134"/>
                <a:lumOff val="1324"/>
                <a:alphaOff val="0"/>
              </a:schemeClr>
            </a:fillRef>
            <a:effectRef idx="3">
              <a:schemeClr val="accent4">
                <a:hueOff val="-771434"/>
                <a:satOff val="-2134"/>
                <a:lumOff val="1324"/>
                <a:alphaOff val="0"/>
              </a:schemeClr>
            </a:effectRef>
            <a:fontRef idx="minor">
              <a:schemeClr val="lt1"/>
            </a:fontRef>
          </p:style>
          <p:txBody>
            <a:bodyPr spcFirstLastPara="0" vert="horz" wrap="square" lIns="63645" tIns="52215" rIns="63645" bIns="52215" numCol="1" spcCol="1270" anchor="ctr" anchorCtr="0">
              <a:noAutofit/>
            </a:bodyPr>
            <a:lstStyle/>
            <a:p>
              <a:pPr lvl="0" algn="ctr" defTabSz="800100">
                <a:lnSpc>
                  <a:spcPct val="90000"/>
                </a:lnSpc>
                <a:spcBef>
                  <a:spcPct val="0"/>
                </a:spcBef>
                <a:spcAft>
                  <a:spcPct val="35000"/>
                </a:spcAft>
              </a:pPr>
              <a:r>
                <a:rPr lang="en-IE" sz="1800" kern="1200" dirty="0" smtClean="0">
                  <a:effectLst>
                    <a:outerShdw blurRad="38100" dist="38100" dir="2700000" algn="tl">
                      <a:srgbClr val="000000">
                        <a:alpha val="43137"/>
                      </a:srgbClr>
                    </a:outerShdw>
                  </a:effectLst>
                </a:rPr>
                <a:t>Details of conflict/attack</a:t>
              </a:r>
              <a:endParaRPr lang="nl-NL" sz="1800" kern="1200" dirty="0">
                <a:effectLst>
                  <a:outerShdw blurRad="38100" dist="38100" dir="2700000" algn="tl">
                    <a:srgbClr val="000000">
                      <a:alpha val="43137"/>
                    </a:srgbClr>
                  </a:outerShdw>
                </a:effectLst>
              </a:endParaRPr>
            </a:p>
          </p:txBody>
        </p:sp>
        <p:sp>
          <p:nvSpPr>
            <p:cNvPr id="13" name="Freeform 12"/>
            <p:cNvSpPr/>
            <p:nvPr/>
          </p:nvSpPr>
          <p:spPr>
            <a:xfrm>
              <a:off x="3477745" y="4840136"/>
              <a:ext cx="2190618" cy="611998"/>
            </a:xfrm>
            <a:custGeom>
              <a:avLst/>
              <a:gdLst>
                <a:gd name="connsiteX0" fmla="*/ 0 w 2190618"/>
                <a:gd name="connsiteY0" fmla="*/ 61200 h 611998"/>
                <a:gd name="connsiteX1" fmla="*/ 61200 w 2190618"/>
                <a:gd name="connsiteY1" fmla="*/ 0 h 611998"/>
                <a:gd name="connsiteX2" fmla="*/ 2129418 w 2190618"/>
                <a:gd name="connsiteY2" fmla="*/ 0 h 611998"/>
                <a:gd name="connsiteX3" fmla="*/ 2190618 w 2190618"/>
                <a:gd name="connsiteY3" fmla="*/ 61200 h 611998"/>
                <a:gd name="connsiteX4" fmla="*/ 2190618 w 2190618"/>
                <a:gd name="connsiteY4" fmla="*/ 550798 h 611998"/>
                <a:gd name="connsiteX5" fmla="*/ 2129418 w 2190618"/>
                <a:gd name="connsiteY5" fmla="*/ 611998 h 611998"/>
                <a:gd name="connsiteX6" fmla="*/ 61200 w 2190618"/>
                <a:gd name="connsiteY6" fmla="*/ 611998 h 611998"/>
                <a:gd name="connsiteX7" fmla="*/ 0 w 2190618"/>
                <a:gd name="connsiteY7" fmla="*/ 550798 h 611998"/>
                <a:gd name="connsiteX8" fmla="*/ 0 w 2190618"/>
                <a:gd name="connsiteY8" fmla="*/ 61200 h 611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0618" h="611998">
                  <a:moveTo>
                    <a:pt x="0" y="61200"/>
                  </a:moveTo>
                  <a:cubicBezTo>
                    <a:pt x="0" y="27400"/>
                    <a:pt x="27400" y="0"/>
                    <a:pt x="61200" y="0"/>
                  </a:cubicBezTo>
                  <a:lnTo>
                    <a:pt x="2129418" y="0"/>
                  </a:lnTo>
                  <a:cubicBezTo>
                    <a:pt x="2163218" y="0"/>
                    <a:pt x="2190618" y="27400"/>
                    <a:pt x="2190618" y="61200"/>
                  </a:cubicBezTo>
                  <a:lnTo>
                    <a:pt x="2190618" y="550798"/>
                  </a:lnTo>
                  <a:cubicBezTo>
                    <a:pt x="2190618" y="584598"/>
                    <a:pt x="2163218" y="611998"/>
                    <a:pt x="2129418" y="611998"/>
                  </a:cubicBezTo>
                  <a:lnTo>
                    <a:pt x="61200" y="611998"/>
                  </a:lnTo>
                  <a:cubicBezTo>
                    <a:pt x="27400" y="611998"/>
                    <a:pt x="0" y="584598"/>
                    <a:pt x="0" y="550798"/>
                  </a:cubicBezTo>
                  <a:lnTo>
                    <a:pt x="0" y="61200"/>
                  </a:lnTo>
                  <a:close/>
                </a:path>
              </a:pathLst>
            </a:custGeom>
          </p:spPr>
          <p:style>
            <a:lnRef idx="0">
              <a:schemeClr val="lt1">
                <a:hueOff val="0"/>
                <a:satOff val="0"/>
                <a:lumOff val="0"/>
                <a:alphaOff val="0"/>
              </a:schemeClr>
            </a:lnRef>
            <a:fillRef idx="3">
              <a:schemeClr val="accent4">
                <a:hueOff val="-1028578"/>
                <a:satOff val="-2845"/>
                <a:lumOff val="1765"/>
                <a:alphaOff val="0"/>
              </a:schemeClr>
            </a:fillRef>
            <a:effectRef idx="3">
              <a:schemeClr val="accent4">
                <a:hueOff val="-1028578"/>
                <a:satOff val="-2845"/>
                <a:lumOff val="1765"/>
                <a:alphaOff val="0"/>
              </a:schemeClr>
            </a:effectRef>
            <a:fontRef idx="minor">
              <a:schemeClr val="lt1"/>
            </a:fontRef>
          </p:style>
          <p:txBody>
            <a:bodyPr spcFirstLastPara="0" vert="horz" wrap="square" lIns="63645" tIns="52215" rIns="63645" bIns="52215" numCol="1" spcCol="1270" anchor="ctr" anchorCtr="0">
              <a:noAutofit/>
            </a:bodyPr>
            <a:lstStyle/>
            <a:p>
              <a:pPr lvl="0" algn="ctr" defTabSz="800100">
                <a:lnSpc>
                  <a:spcPct val="90000"/>
                </a:lnSpc>
                <a:spcBef>
                  <a:spcPct val="0"/>
                </a:spcBef>
                <a:spcAft>
                  <a:spcPct val="35000"/>
                </a:spcAft>
              </a:pPr>
              <a:r>
                <a:rPr lang="en-IE" sz="1800" kern="1200" dirty="0" smtClean="0">
                  <a:effectLst>
                    <a:outerShdw blurRad="38100" dist="38100" dir="2700000" algn="tl">
                      <a:srgbClr val="000000">
                        <a:alpha val="43137"/>
                      </a:srgbClr>
                    </a:outerShdw>
                  </a:effectLst>
                </a:rPr>
                <a:t>Political &amp; security situation</a:t>
              </a:r>
              <a:endParaRPr lang="nl-NL" sz="1800" kern="1200" dirty="0">
                <a:effectLst>
                  <a:outerShdw blurRad="38100" dist="38100" dir="2700000" algn="tl">
                    <a:srgbClr val="000000">
                      <a:alpha val="43137"/>
                    </a:srgbClr>
                  </a:outerShdw>
                </a:effectLst>
              </a:endParaRPr>
            </a:p>
          </p:txBody>
        </p:sp>
        <p:sp>
          <p:nvSpPr>
            <p:cNvPr id="14" name="Freeform 13"/>
            <p:cNvSpPr/>
            <p:nvPr/>
          </p:nvSpPr>
          <p:spPr>
            <a:xfrm>
              <a:off x="3477745" y="5588936"/>
              <a:ext cx="2190618" cy="611998"/>
            </a:xfrm>
            <a:custGeom>
              <a:avLst/>
              <a:gdLst>
                <a:gd name="connsiteX0" fmla="*/ 0 w 2190618"/>
                <a:gd name="connsiteY0" fmla="*/ 61200 h 611998"/>
                <a:gd name="connsiteX1" fmla="*/ 61200 w 2190618"/>
                <a:gd name="connsiteY1" fmla="*/ 0 h 611998"/>
                <a:gd name="connsiteX2" fmla="*/ 2129418 w 2190618"/>
                <a:gd name="connsiteY2" fmla="*/ 0 h 611998"/>
                <a:gd name="connsiteX3" fmla="*/ 2190618 w 2190618"/>
                <a:gd name="connsiteY3" fmla="*/ 61200 h 611998"/>
                <a:gd name="connsiteX4" fmla="*/ 2190618 w 2190618"/>
                <a:gd name="connsiteY4" fmla="*/ 550798 h 611998"/>
                <a:gd name="connsiteX5" fmla="*/ 2129418 w 2190618"/>
                <a:gd name="connsiteY5" fmla="*/ 611998 h 611998"/>
                <a:gd name="connsiteX6" fmla="*/ 61200 w 2190618"/>
                <a:gd name="connsiteY6" fmla="*/ 611998 h 611998"/>
                <a:gd name="connsiteX7" fmla="*/ 0 w 2190618"/>
                <a:gd name="connsiteY7" fmla="*/ 550798 h 611998"/>
                <a:gd name="connsiteX8" fmla="*/ 0 w 2190618"/>
                <a:gd name="connsiteY8" fmla="*/ 61200 h 611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0618" h="611998">
                  <a:moveTo>
                    <a:pt x="0" y="61200"/>
                  </a:moveTo>
                  <a:cubicBezTo>
                    <a:pt x="0" y="27400"/>
                    <a:pt x="27400" y="0"/>
                    <a:pt x="61200" y="0"/>
                  </a:cubicBezTo>
                  <a:lnTo>
                    <a:pt x="2129418" y="0"/>
                  </a:lnTo>
                  <a:cubicBezTo>
                    <a:pt x="2163218" y="0"/>
                    <a:pt x="2190618" y="27400"/>
                    <a:pt x="2190618" y="61200"/>
                  </a:cubicBezTo>
                  <a:lnTo>
                    <a:pt x="2190618" y="550798"/>
                  </a:lnTo>
                  <a:cubicBezTo>
                    <a:pt x="2190618" y="584598"/>
                    <a:pt x="2163218" y="611998"/>
                    <a:pt x="2129418" y="611998"/>
                  </a:cubicBezTo>
                  <a:lnTo>
                    <a:pt x="61200" y="611998"/>
                  </a:lnTo>
                  <a:cubicBezTo>
                    <a:pt x="27400" y="611998"/>
                    <a:pt x="0" y="584598"/>
                    <a:pt x="0" y="550798"/>
                  </a:cubicBezTo>
                  <a:lnTo>
                    <a:pt x="0" y="61200"/>
                  </a:lnTo>
                  <a:close/>
                </a:path>
              </a:pathLst>
            </a:custGeom>
          </p:spPr>
          <p:style>
            <a:lnRef idx="0">
              <a:schemeClr val="lt1">
                <a:hueOff val="0"/>
                <a:satOff val="0"/>
                <a:lumOff val="0"/>
                <a:alphaOff val="0"/>
              </a:schemeClr>
            </a:lnRef>
            <a:fillRef idx="3">
              <a:schemeClr val="accent4">
                <a:hueOff val="-1285723"/>
                <a:satOff val="-3556"/>
                <a:lumOff val="2206"/>
                <a:alphaOff val="0"/>
              </a:schemeClr>
            </a:fillRef>
            <a:effectRef idx="3">
              <a:schemeClr val="accent4">
                <a:hueOff val="-1285723"/>
                <a:satOff val="-3556"/>
                <a:lumOff val="2206"/>
                <a:alphaOff val="0"/>
              </a:schemeClr>
            </a:effectRef>
            <a:fontRef idx="minor">
              <a:schemeClr val="lt1"/>
            </a:fontRef>
          </p:style>
          <p:txBody>
            <a:bodyPr spcFirstLastPara="0" vert="horz" wrap="square" lIns="63645" tIns="52215" rIns="63645" bIns="52215" numCol="1" spcCol="1270" anchor="ctr" anchorCtr="0">
              <a:noAutofit/>
            </a:bodyPr>
            <a:lstStyle/>
            <a:p>
              <a:pPr lvl="0" algn="ctr" defTabSz="800100">
                <a:lnSpc>
                  <a:spcPct val="90000"/>
                </a:lnSpc>
                <a:spcBef>
                  <a:spcPct val="0"/>
                </a:spcBef>
                <a:spcAft>
                  <a:spcPct val="35000"/>
                </a:spcAft>
              </a:pPr>
              <a:r>
                <a:rPr lang="en-IE" sz="1800" kern="1200" dirty="0" smtClean="0">
                  <a:effectLst>
                    <a:outerShdw blurRad="38100" dist="38100" dir="2700000" algn="tl">
                      <a:srgbClr val="000000">
                        <a:alpha val="43137"/>
                      </a:srgbClr>
                    </a:outerShdw>
                  </a:effectLst>
                </a:rPr>
                <a:t>Motive of perpetrator(s)</a:t>
              </a:r>
              <a:endParaRPr lang="nl-NL" sz="1800" kern="1200" dirty="0">
                <a:effectLst>
                  <a:outerShdw blurRad="38100" dist="38100" dir="2700000" algn="tl">
                    <a:srgbClr val="000000">
                      <a:alpha val="43137"/>
                    </a:srgbClr>
                  </a:outerShdw>
                </a:effectLst>
              </a:endParaRPr>
            </a:p>
          </p:txBody>
        </p:sp>
        <p:sp>
          <p:nvSpPr>
            <p:cNvPr id="15" name="Freeform 14"/>
            <p:cNvSpPr/>
            <p:nvPr/>
          </p:nvSpPr>
          <p:spPr>
            <a:xfrm>
              <a:off x="6147561" y="3352335"/>
              <a:ext cx="2738272" cy="3043017"/>
            </a:xfrm>
            <a:custGeom>
              <a:avLst/>
              <a:gdLst>
                <a:gd name="connsiteX0" fmla="*/ 0 w 2738272"/>
                <a:gd name="connsiteY0" fmla="*/ 273827 h 3193554"/>
                <a:gd name="connsiteX1" fmla="*/ 273827 w 2738272"/>
                <a:gd name="connsiteY1" fmla="*/ 0 h 3193554"/>
                <a:gd name="connsiteX2" fmla="*/ 2464445 w 2738272"/>
                <a:gd name="connsiteY2" fmla="*/ 0 h 3193554"/>
                <a:gd name="connsiteX3" fmla="*/ 2738272 w 2738272"/>
                <a:gd name="connsiteY3" fmla="*/ 273827 h 3193554"/>
                <a:gd name="connsiteX4" fmla="*/ 2738272 w 2738272"/>
                <a:gd name="connsiteY4" fmla="*/ 2919727 h 3193554"/>
                <a:gd name="connsiteX5" fmla="*/ 2464445 w 2738272"/>
                <a:gd name="connsiteY5" fmla="*/ 3193554 h 3193554"/>
                <a:gd name="connsiteX6" fmla="*/ 273827 w 2738272"/>
                <a:gd name="connsiteY6" fmla="*/ 3193554 h 3193554"/>
                <a:gd name="connsiteX7" fmla="*/ 0 w 2738272"/>
                <a:gd name="connsiteY7" fmla="*/ 2919727 h 3193554"/>
                <a:gd name="connsiteX8" fmla="*/ 0 w 2738272"/>
                <a:gd name="connsiteY8" fmla="*/ 273827 h 3193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38272" h="3193554">
                  <a:moveTo>
                    <a:pt x="0" y="273827"/>
                  </a:moveTo>
                  <a:cubicBezTo>
                    <a:pt x="0" y="122597"/>
                    <a:pt x="122597" y="0"/>
                    <a:pt x="273827" y="0"/>
                  </a:cubicBezTo>
                  <a:lnTo>
                    <a:pt x="2464445" y="0"/>
                  </a:lnTo>
                  <a:cubicBezTo>
                    <a:pt x="2615675" y="0"/>
                    <a:pt x="2738272" y="122597"/>
                    <a:pt x="2738272" y="273827"/>
                  </a:cubicBezTo>
                  <a:lnTo>
                    <a:pt x="2738272" y="2919727"/>
                  </a:lnTo>
                  <a:cubicBezTo>
                    <a:pt x="2738272" y="3070957"/>
                    <a:pt x="2615675" y="3193554"/>
                    <a:pt x="2464445" y="3193554"/>
                  </a:cubicBezTo>
                  <a:lnTo>
                    <a:pt x="273827" y="3193554"/>
                  </a:lnTo>
                  <a:cubicBezTo>
                    <a:pt x="122597" y="3193554"/>
                    <a:pt x="0" y="3070957"/>
                    <a:pt x="0" y="2919727"/>
                  </a:cubicBezTo>
                  <a:lnTo>
                    <a:pt x="0" y="273827"/>
                  </a:lnTo>
                  <a:close/>
                </a:path>
              </a:pathLst>
            </a:custGeom>
          </p:spPr>
          <p:style>
            <a:lnRef idx="0">
              <a:schemeClr val="dk1">
                <a:hueOff val="0"/>
                <a:satOff val="0"/>
                <a:lumOff val="0"/>
                <a:alphaOff val="0"/>
              </a:schemeClr>
            </a:lnRef>
            <a:fillRef idx="1">
              <a:schemeClr val="accent4">
                <a:tint val="40000"/>
                <a:hueOff val="0"/>
                <a:satOff val="0"/>
                <a:lumOff val="0"/>
                <a:alphaOff val="0"/>
              </a:schemeClr>
            </a:fillRef>
            <a:effectRef idx="2">
              <a:schemeClr val="accent4">
                <a:tint val="40000"/>
                <a:hueOff val="0"/>
                <a:satOff val="0"/>
                <a:lumOff val="0"/>
                <a:alphaOff val="0"/>
              </a:schemeClr>
            </a:effectRef>
            <a:fontRef idx="minor">
              <a:schemeClr val="dk1">
                <a:hueOff val="0"/>
                <a:satOff val="0"/>
                <a:lumOff val="0"/>
                <a:alphaOff val="0"/>
              </a:schemeClr>
            </a:fontRef>
          </p:style>
          <p:txBody>
            <a:bodyPr spcFirstLastPara="0" vert="horz" wrap="square" lIns="106680" tIns="36000" rIns="106680" bIns="2342168" numCol="1" spcCol="1270" anchor="t" anchorCtr="0">
              <a:noAutofit/>
            </a:bodyPr>
            <a:lstStyle/>
            <a:p>
              <a:pPr lvl="0" algn="ctr" defTabSz="1244600">
                <a:lnSpc>
                  <a:spcPct val="90000"/>
                </a:lnSpc>
                <a:spcBef>
                  <a:spcPct val="0"/>
                </a:spcBef>
                <a:spcAft>
                  <a:spcPct val="35000"/>
                </a:spcAft>
              </a:pPr>
              <a:r>
                <a:rPr lang="en-IE" sz="2600" b="1" kern="1200" dirty="0" smtClean="0">
                  <a:effectLst/>
                </a:rPr>
                <a:t>Linkage elements</a:t>
              </a:r>
              <a:endParaRPr lang="nl-NL" sz="2600" b="1" kern="1200" dirty="0">
                <a:effectLst/>
              </a:endParaRPr>
            </a:p>
          </p:txBody>
        </p:sp>
        <p:sp>
          <p:nvSpPr>
            <p:cNvPr id="16" name="Freeform 15"/>
            <p:cNvSpPr/>
            <p:nvPr/>
          </p:nvSpPr>
          <p:spPr>
            <a:xfrm>
              <a:off x="6421388" y="4121862"/>
              <a:ext cx="2190618" cy="632149"/>
            </a:xfrm>
            <a:custGeom>
              <a:avLst/>
              <a:gdLst>
                <a:gd name="connsiteX0" fmla="*/ 0 w 2190618"/>
                <a:gd name="connsiteY0" fmla="*/ 63215 h 632149"/>
                <a:gd name="connsiteX1" fmla="*/ 63215 w 2190618"/>
                <a:gd name="connsiteY1" fmla="*/ 0 h 632149"/>
                <a:gd name="connsiteX2" fmla="*/ 2127403 w 2190618"/>
                <a:gd name="connsiteY2" fmla="*/ 0 h 632149"/>
                <a:gd name="connsiteX3" fmla="*/ 2190618 w 2190618"/>
                <a:gd name="connsiteY3" fmla="*/ 63215 h 632149"/>
                <a:gd name="connsiteX4" fmla="*/ 2190618 w 2190618"/>
                <a:gd name="connsiteY4" fmla="*/ 568934 h 632149"/>
                <a:gd name="connsiteX5" fmla="*/ 2127403 w 2190618"/>
                <a:gd name="connsiteY5" fmla="*/ 632149 h 632149"/>
                <a:gd name="connsiteX6" fmla="*/ 63215 w 2190618"/>
                <a:gd name="connsiteY6" fmla="*/ 632149 h 632149"/>
                <a:gd name="connsiteX7" fmla="*/ 0 w 2190618"/>
                <a:gd name="connsiteY7" fmla="*/ 568934 h 632149"/>
                <a:gd name="connsiteX8" fmla="*/ 0 w 2190618"/>
                <a:gd name="connsiteY8" fmla="*/ 63215 h 632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0618" h="632149">
                  <a:moveTo>
                    <a:pt x="0" y="63215"/>
                  </a:moveTo>
                  <a:cubicBezTo>
                    <a:pt x="0" y="28302"/>
                    <a:pt x="28302" y="0"/>
                    <a:pt x="63215" y="0"/>
                  </a:cubicBezTo>
                  <a:lnTo>
                    <a:pt x="2127403" y="0"/>
                  </a:lnTo>
                  <a:cubicBezTo>
                    <a:pt x="2162316" y="0"/>
                    <a:pt x="2190618" y="28302"/>
                    <a:pt x="2190618" y="63215"/>
                  </a:cubicBezTo>
                  <a:lnTo>
                    <a:pt x="2190618" y="568934"/>
                  </a:lnTo>
                  <a:cubicBezTo>
                    <a:pt x="2190618" y="603847"/>
                    <a:pt x="2162316" y="632149"/>
                    <a:pt x="2127403" y="632149"/>
                  </a:cubicBezTo>
                  <a:lnTo>
                    <a:pt x="63215" y="632149"/>
                  </a:lnTo>
                  <a:cubicBezTo>
                    <a:pt x="28302" y="632149"/>
                    <a:pt x="0" y="603847"/>
                    <a:pt x="0" y="568934"/>
                  </a:cubicBezTo>
                  <a:lnTo>
                    <a:pt x="0" y="63215"/>
                  </a:lnTo>
                  <a:close/>
                </a:path>
              </a:pathLst>
            </a:custGeom>
          </p:spPr>
          <p:style>
            <a:lnRef idx="0">
              <a:schemeClr val="lt1">
                <a:hueOff val="0"/>
                <a:satOff val="0"/>
                <a:lumOff val="0"/>
                <a:alphaOff val="0"/>
              </a:schemeClr>
            </a:lnRef>
            <a:fillRef idx="3">
              <a:schemeClr val="accent4">
                <a:hueOff val="-1542867"/>
                <a:satOff val="-4267"/>
                <a:lumOff val="2648"/>
                <a:alphaOff val="0"/>
              </a:schemeClr>
            </a:fillRef>
            <a:effectRef idx="3">
              <a:schemeClr val="accent4">
                <a:hueOff val="-1542867"/>
                <a:satOff val="-4267"/>
                <a:lumOff val="2648"/>
                <a:alphaOff val="0"/>
              </a:schemeClr>
            </a:effectRef>
            <a:fontRef idx="minor">
              <a:schemeClr val="lt1"/>
            </a:fontRef>
          </p:style>
          <p:txBody>
            <a:bodyPr spcFirstLastPara="0" vert="horz" wrap="square" lIns="64235" tIns="52805" rIns="64235" bIns="52805" numCol="1" spcCol="1270" anchor="ctr" anchorCtr="0">
              <a:noAutofit/>
            </a:bodyPr>
            <a:lstStyle/>
            <a:p>
              <a:pPr lvl="0" algn="ctr" defTabSz="800100">
                <a:lnSpc>
                  <a:spcPct val="90000"/>
                </a:lnSpc>
                <a:spcBef>
                  <a:spcPct val="0"/>
                </a:spcBef>
                <a:spcAft>
                  <a:spcPct val="35000"/>
                </a:spcAft>
              </a:pPr>
              <a:r>
                <a:rPr lang="en-IE" sz="1800" kern="1200" dirty="0" smtClean="0">
                  <a:effectLst>
                    <a:outerShdw blurRad="38100" dist="38100" dir="2700000" algn="tl">
                      <a:srgbClr val="000000">
                        <a:alpha val="43137"/>
                      </a:srgbClr>
                    </a:outerShdw>
                  </a:effectLst>
                </a:rPr>
                <a:t>Details of intent/ knowledge</a:t>
              </a:r>
              <a:endParaRPr lang="nl-NL" sz="1800" kern="1200" dirty="0">
                <a:effectLst>
                  <a:outerShdw blurRad="38100" dist="38100" dir="2700000" algn="tl">
                    <a:srgbClr val="000000">
                      <a:alpha val="43137"/>
                    </a:srgbClr>
                  </a:outerShdw>
                </a:effectLst>
              </a:endParaRPr>
            </a:p>
          </p:txBody>
        </p:sp>
        <p:sp>
          <p:nvSpPr>
            <p:cNvPr id="17" name="Freeform 16"/>
            <p:cNvSpPr/>
            <p:nvPr/>
          </p:nvSpPr>
          <p:spPr>
            <a:xfrm>
              <a:off x="6421388" y="4868124"/>
              <a:ext cx="2190618" cy="630176"/>
            </a:xfrm>
            <a:custGeom>
              <a:avLst/>
              <a:gdLst>
                <a:gd name="connsiteX0" fmla="*/ 0 w 2190618"/>
                <a:gd name="connsiteY0" fmla="*/ 63018 h 630176"/>
                <a:gd name="connsiteX1" fmla="*/ 63018 w 2190618"/>
                <a:gd name="connsiteY1" fmla="*/ 0 h 630176"/>
                <a:gd name="connsiteX2" fmla="*/ 2127600 w 2190618"/>
                <a:gd name="connsiteY2" fmla="*/ 0 h 630176"/>
                <a:gd name="connsiteX3" fmla="*/ 2190618 w 2190618"/>
                <a:gd name="connsiteY3" fmla="*/ 63018 h 630176"/>
                <a:gd name="connsiteX4" fmla="*/ 2190618 w 2190618"/>
                <a:gd name="connsiteY4" fmla="*/ 567158 h 630176"/>
                <a:gd name="connsiteX5" fmla="*/ 2127600 w 2190618"/>
                <a:gd name="connsiteY5" fmla="*/ 630176 h 630176"/>
                <a:gd name="connsiteX6" fmla="*/ 63018 w 2190618"/>
                <a:gd name="connsiteY6" fmla="*/ 630176 h 630176"/>
                <a:gd name="connsiteX7" fmla="*/ 0 w 2190618"/>
                <a:gd name="connsiteY7" fmla="*/ 567158 h 630176"/>
                <a:gd name="connsiteX8" fmla="*/ 0 w 2190618"/>
                <a:gd name="connsiteY8" fmla="*/ 63018 h 63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0618" h="630176">
                  <a:moveTo>
                    <a:pt x="0" y="63018"/>
                  </a:moveTo>
                  <a:cubicBezTo>
                    <a:pt x="0" y="28214"/>
                    <a:pt x="28214" y="0"/>
                    <a:pt x="63018" y="0"/>
                  </a:cubicBezTo>
                  <a:lnTo>
                    <a:pt x="2127600" y="0"/>
                  </a:lnTo>
                  <a:cubicBezTo>
                    <a:pt x="2162404" y="0"/>
                    <a:pt x="2190618" y="28214"/>
                    <a:pt x="2190618" y="63018"/>
                  </a:cubicBezTo>
                  <a:lnTo>
                    <a:pt x="2190618" y="567158"/>
                  </a:lnTo>
                  <a:cubicBezTo>
                    <a:pt x="2190618" y="601962"/>
                    <a:pt x="2162404" y="630176"/>
                    <a:pt x="2127600" y="630176"/>
                  </a:cubicBezTo>
                  <a:lnTo>
                    <a:pt x="63018" y="630176"/>
                  </a:lnTo>
                  <a:cubicBezTo>
                    <a:pt x="28214" y="630176"/>
                    <a:pt x="0" y="601962"/>
                    <a:pt x="0" y="567158"/>
                  </a:cubicBezTo>
                  <a:lnTo>
                    <a:pt x="0" y="63018"/>
                  </a:lnTo>
                  <a:close/>
                </a:path>
              </a:pathLst>
            </a:custGeom>
          </p:spPr>
          <p:style>
            <a:lnRef idx="0">
              <a:schemeClr val="lt1">
                <a:hueOff val="0"/>
                <a:satOff val="0"/>
                <a:lumOff val="0"/>
                <a:alphaOff val="0"/>
              </a:schemeClr>
            </a:lnRef>
            <a:fillRef idx="3">
              <a:schemeClr val="accent4">
                <a:hueOff val="-1800012"/>
                <a:satOff val="-4979"/>
                <a:lumOff val="3089"/>
                <a:alphaOff val="0"/>
              </a:schemeClr>
            </a:fillRef>
            <a:effectRef idx="3">
              <a:schemeClr val="accent4">
                <a:hueOff val="-1800012"/>
                <a:satOff val="-4979"/>
                <a:lumOff val="3089"/>
                <a:alphaOff val="0"/>
              </a:schemeClr>
            </a:effectRef>
            <a:fontRef idx="minor">
              <a:schemeClr val="lt1"/>
            </a:fontRef>
          </p:style>
          <p:txBody>
            <a:bodyPr spcFirstLastPara="0" vert="horz" wrap="square" lIns="64177" tIns="52747" rIns="64177" bIns="52747" numCol="1" spcCol="1270" anchor="ctr" anchorCtr="0">
              <a:noAutofit/>
            </a:bodyPr>
            <a:lstStyle/>
            <a:p>
              <a:pPr lvl="0" algn="ctr" defTabSz="800100">
                <a:lnSpc>
                  <a:spcPct val="90000"/>
                </a:lnSpc>
                <a:spcBef>
                  <a:spcPct val="0"/>
                </a:spcBef>
                <a:spcAft>
                  <a:spcPct val="35000"/>
                </a:spcAft>
              </a:pPr>
              <a:r>
                <a:rPr lang="en-IE" sz="1800" kern="1200" dirty="0" smtClean="0">
                  <a:effectLst>
                    <a:outerShdw blurRad="38100" dist="38100" dir="2700000" algn="tl">
                      <a:srgbClr val="000000">
                        <a:alpha val="43137"/>
                      </a:srgbClr>
                    </a:outerShdw>
                  </a:effectLst>
                </a:rPr>
                <a:t>Command &amp; power structures</a:t>
              </a:r>
              <a:endParaRPr lang="nl-NL" sz="1800" kern="1200" dirty="0">
                <a:effectLst>
                  <a:outerShdw blurRad="38100" dist="38100" dir="2700000" algn="tl">
                    <a:srgbClr val="000000">
                      <a:alpha val="43137"/>
                    </a:srgbClr>
                  </a:outerShdw>
                </a:effectLst>
              </a:endParaRPr>
            </a:p>
          </p:txBody>
        </p:sp>
        <p:sp>
          <p:nvSpPr>
            <p:cNvPr id="18" name="Freeform 17"/>
            <p:cNvSpPr/>
            <p:nvPr/>
          </p:nvSpPr>
          <p:spPr>
            <a:xfrm>
              <a:off x="6421388" y="5590091"/>
              <a:ext cx="2190618" cy="611997"/>
            </a:xfrm>
            <a:custGeom>
              <a:avLst/>
              <a:gdLst>
                <a:gd name="connsiteX0" fmla="*/ 0 w 2190618"/>
                <a:gd name="connsiteY0" fmla="*/ 61200 h 611997"/>
                <a:gd name="connsiteX1" fmla="*/ 61200 w 2190618"/>
                <a:gd name="connsiteY1" fmla="*/ 0 h 611997"/>
                <a:gd name="connsiteX2" fmla="*/ 2129418 w 2190618"/>
                <a:gd name="connsiteY2" fmla="*/ 0 h 611997"/>
                <a:gd name="connsiteX3" fmla="*/ 2190618 w 2190618"/>
                <a:gd name="connsiteY3" fmla="*/ 61200 h 611997"/>
                <a:gd name="connsiteX4" fmla="*/ 2190618 w 2190618"/>
                <a:gd name="connsiteY4" fmla="*/ 550797 h 611997"/>
                <a:gd name="connsiteX5" fmla="*/ 2129418 w 2190618"/>
                <a:gd name="connsiteY5" fmla="*/ 611997 h 611997"/>
                <a:gd name="connsiteX6" fmla="*/ 61200 w 2190618"/>
                <a:gd name="connsiteY6" fmla="*/ 611997 h 611997"/>
                <a:gd name="connsiteX7" fmla="*/ 0 w 2190618"/>
                <a:gd name="connsiteY7" fmla="*/ 550797 h 611997"/>
                <a:gd name="connsiteX8" fmla="*/ 0 w 2190618"/>
                <a:gd name="connsiteY8" fmla="*/ 61200 h 61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90618" h="611997">
                  <a:moveTo>
                    <a:pt x="0" y="61200"/>
                  </a:moveTo>
                  <a:cubicBezTo>
                    <a:pt x="0" y="27400"/>
                    <a:pt x="27400" y="0"/>
                    <a:pt x="61200" y="0"/>
                  </a:cubicBezTo>
                  <a:lnTo>
                    <a:pt x="2129418" y="0"/>
                  </a:lnTo>
                  <a:cubicBezTo>
                    <a:pt x="2163218" y="0"/>
                    <a:pt x="2190618" y="27400"/>
                    <a:pt x="2190618" y="61200"/>
                  </a:cubicBezTo>
                  <a:lnTo>
                    <a:pt x="2190618" y="550797"/>
                  </a:lnTo>
                  <a:cubicBezTo>
                    <a:pt x="2190618" y="584597"/>
                    <a:pt x="2163218" y="611997"/>
                    <a:pt x="2129418" y="611997"/>
                  </a:cubicBezTo>
                  <a:lnTo>
                    <a:pt x="61200" y="611997"/>
                  </a:lnTo>
                  <a:cubicBezTo>
                    <a:pt x="27400" y="611997"/>
                    <a:pt x="0" y="584597"/>
                    <a:pt x="0" y="550797"/>
                  </a:cubicBezTo>
                  <a:lnTo>
                    <a:pt x="0" y="61200"/>
                  </a:lnTo>
                  <a:close/>
                </a:path>
              </a:pathLst>
            </a:custGeom>
          </p:spPr>
          <p:style>
            <a:lnRef idx="0">
              <a:schemeClr val="lt1">
                <a:hueOff val="0"/>
                <a:satOff val="0"/>
                <a:lumOff val="0"/>
                <a:alphaOff val="0"/>
              </a:schemeClr>
            </a:lnRef>
            <a:fillRef idx="3">
              <a:schemeClr val="accent4">
                <a:hueOff val="-2057156"/>
                <a:satOff val="-5690"/>
                <a:lumOff val="3530"/>
                <a:alphaOff val="0"/>
              </a:schemeClr>
            </a:fillRef>
            <a:effectRef idx="3">
              <a:schemeClr val="accent4">
                <a:hueOff val="-2057156"/>
                <a:satOff val="-5690"/>
                <a:lumOff val="3530"/>
                <a:alphaOff val="0"/>
              </a:schemeClr>
            </a:effectRef>
            <a:fontRef idx="minor">
              <a:schemeClr val="lt1"/>
            </a:fontRef>
          </p:style>
          <p:txBody>
            <a:bodyPr spcFirstLastPara="0" vert="horz" wrap="square" lIns="63645" tIns="52215" rIns="63645" bIns="52215" numCol="1" spcCol="1270" anchor="ctr" anchorCtr="0">
              <a:noAutofit/>
            </a:bodyPr>
            <a:lstStyle/>
            <a:p>
              <a:pPr lvl="0" algn="ctr" defTabSz="800100">
                <a:lnSpc>
                  <a:spcPct val="90000"/>
                </a:lnSpc>
                <a:spcBef>
                  <a:spcPct val="0"/>
                </a:spcBef>
                <a:spcAft>
                  <a:spcPct val="35000"/>
                </a:spcAft>
              </a:pPr>
              <a:r>
                <a:rPr lang="en-IE" sz="1800" kern="1200" dirty="0" smtClean="0">
                  <a:effectLst>
                    <a:outerShdw blurRad="38100" dist="38100" dir="2700000" algn="tl">
                      <a:srgbClr val="000000">
                        <a:alpha val="43137"/>
                      </a:srgbClr>
                    </a:outerShdw>
                  </a:effectLst>
                </a:rPr>
                <a:t>Responsibility for perpetrator(s)</a:t>
              </a:r>
              <a:endParaRPr lang="nl-NL" sz="1800" kern="1200" dirty="0">
                <a:effectLst>
                  <a:outerShdw blurRad="38100" dist="38100" dir="2700000" algn="tl">
                    <a:srgbClr val="000000">
                      <a:alpha val="43137"/>
                    </a:srgbClr>
                  </a:outerShdw>
                </a:effectLst>
              </a:endParaRPr>
            </a:p>
          </p:txBody>
        </p:sp>
      </p:grpSp>
      <p:sp>
        <p:nvSpPr>
          <p:cNvPr id="2" name="Rectangle 1"/>
          <p:cNvSpPr/>
          <p:nvPr/>
        </p:nvSpPr>
        <p:spPr>
          <a:xfrm>
            <a:off x="179512" y="1971997"/>
            <a:ext cx="8784976" cy="1384995"/>
          </a:xfrm>
          <a:prstGeom prst="rect">
            <a:avLst/>
          </a:prstGeom>
        </p:spPr>
        <p:txBody>
          <a:bodyPr wrap="square">
            <a:spAutoFit/>
          </a:bodyPr>
          <a:lstStyle/>
          <a:p>
            <a:pPr marL="342900" indent="-342900" algn="ctr">
              <a:buSzPct val="60000"/>
              <a:buFont typeface="Wingdings" panose="05000000000000000000" pitchFamily="2" charset="2"/>
              <a:buChar char="Ñ"/>
            </a:pPr>
            <a:r>
              <a:rPr lang="en-IE" sz="2100" dirty="0"/>
              <a:t>Remember to </a:t>
            </a:r>
            <a:r>
              <a:rPr lang="en-IE" sz="2100" dirty="0" smtClean="0"/>
              <a:t>include questions about </a:t>
            </a:r>
            <a:r>
              <a:rPr lang="en-IE" sz="2100" u="sng" dirty="0" smtClean="0"/>
              <a:t>all the elements</a:t>
            </a:r>
            <a:r>
              <a:rPr lang="en-IE" sz="2100" dirty="0" smtClean="0"/>
              <a:t> of </a:t>
            </a:r>
            <a:r>
              <a:rPr lang="en-IE" sz="2100" b="1" dirty="0" smtClean="0">
                <a:solidFill>
                  <a:schemeClr val="tx2">
                    <a:lumMod val="75000"/>
                  </a:schemeClr>
                </a:solidFill>
              </a:rPr>
              <a:t>sexual violence as an international crime</a:t>
            </a:r>
            <a:r>
              <a:rPr lang="en-IE" sz="2100" dirty="0" smtClean="0"/>
              <a:t>– </a:t>
            </a:r>
            <a:r>
              <a:rPr lang="en-IE" sz="2100" dirty="0"/>
              <a:t>the </a:t>
            </a:r>
            <a:r>
              <a:rPr lang="en-IE" sz="2100" b="1" dirty="0">
                <a:solidFill>
                  <a:schemeClr val="tx2">
                    <a:lumMod val="75000"/>
                  </a:schemeClr>
                </a:solidFill>
              </a:rPr>
              <a:t>Evidence Workbook</a:t>
            </a:r>
            <a:r>
              <a:rPr lang="en-IE" sz="2100" dirty="0"/>
              <a:t> provides </a:t>
            </a:r>
            <a:r>
              <a:rPr lang="en-IE" sz="2100" b="1" dirty="0">
                <a:solidFill>
                  <a:schemeClr val="tx2">
                    <a:lumMod val="75000"/>
                  </a:schemeClr>
                </a:solidFill>
              </a:rPr>
              <a:t>detailed examples</a:t>
            </a:r>
            <a:r>
              <a:rPr lang="en-IE" sz="2100" dirty="0"/>
              <a:t> of </a:t>
            </a:r>
            <a:r>
              <a:rPr lang="en-IE" sz="2100" dirty="0" smtClean="0"/>
              <a:t>questions to help establish information for each of the categories below</a:t>
            </a:r>
            <a:endParaRPr lang="en-IE" sz="2100" b="1" dirty="0">
              <a:solidFill>
                <a:schemeClr val="tx2">
                  <a:lumMod val="75000"/>
                </a:schemeClr>
              </a:solidFill>
            </a:endParaRPr>
          </a:p>
        </p:txBody>
      </p:sp>
    </p:spTree>
    <p:extLst>
      <p:ext uri="{BB962C8B-B14F-4D97-AF65-F5344CB8AC3E}">
        <p14:creationId xmlns:p14="http://schemas.microsoft.com/office/powerpoint/2010/main" val="28608497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648000"/>
            <a:ext cx="8640960" cy="1196824"/>
          </a:xfrm>
        </p:spPr>
        <p:txBody>
          <a:bodyPr/>
          <a:lstStyle/>
          <a:p>
            <a:pPr marL="18288" indent="0" algn="ctr"/>
            <a:r>
              <a:rPr lang="en-IE" sz="5400" b="1" spc="-150" dirty="0" smtClean="0">
                <a:latin typeface="Cambria" panose="02040503050406030204" pitchFamily="18" charset="0"/>
              </a:rPr>
              <a:t>Subject areas for questions</a:t>
            </a:r>
            <a:r>
              <a:rPr lang="en-IE" sz="3800" b="1" spc="-150" dirty="0" smtClean="0">
                <a:latin typeface="Cambria" panose="02040503050406030204" pitchFamily="18" charset="0"/>
              </a:rPr>
              <a:t/>
            </a:r>
            <a:br>
              <a:rPr lang="en-IE" sz="3800" b="1" spc="-150" dirty="0" smtClean="0">
                <a:latin typeface="Cambria" panose="02040503050406030204" pitchFamily="18" charset="0"/>
              </a:rPr>
            </a:br>
            <a:r>
              <a:rPr lang="en-IE" sz="2000" b="1" dirty="0">
                <a:solidFill>
                  <a:schemeClr val="tx2">
                    <a:lumMod val="75000"/>
                  </a:schemeClr>
                </a:solidFill>
              </a:rPr>
              <a:t>International Protocol, </a:t>
            </a:r>
            <a:r>
              <a:rPr lang="en-IE" sz="2000" b="1" dirty="0" smtClean="0">
                <a:solidFill>
                  <a:schemeClr val="tx2">
                    <a:lumMod val="75000"/>
                  </a:schemeClr>
                </a:solidFill>
              </a:rPr>
              <a:t>pages 54-56</a:t>
            </a:r>
            <a:br>
              <a:rPr lang="en-IE" sz="2000" b="1" dirty="0" smtClean="0">
                <a:solidFill>
                  <a:schemeClr val="tx2">
                    <a:lumMod val="75000"/>
                  </a:schemeClr>
                </a:solidFill>
              </a:rPr>
            </a:br>
            <a:r>
              <a:rPr lang="en-IE" sz="2000" b="1" dirty="0" smtClean="0">
                <a:solidFill>
                  <a:schemeClr val="tx2">
                    <a:lumMod val="75000"/>
                  </a:schemeClr>
                </a:solidFill>
              </a:rPr>
              <a:t>Module 2 – Sexual Violence as an International Crime</a:t>
            </a:r>
            <a:br>
              <a:rPr lang="en-IE" sz="2000" b="1" dirty="0" smtClean="0">
                <a:solidFill>
                  <a:schemeClr val="tx2">
                    <a:lumMod val="75000"/>
                  </a:schemeClr>
                </a:solidFill>
              </a:rPr>
            </a:br>
            <a:r>
              <a:rPr lang="en-IE" sz="2000" b="1" dirty="0" smtClean="0">
                <a:solidFill>
                  <a:schemeClr val="tx2">
                    <a:lumMod val="75000"/>
                  </a:schemeClr>
                </a:solidFill>
              </a:rPr>
              <a:t>Annex 1 – Evidence Workbook</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19" name="Content Placeholder 6"/>
          <p:cNvSpPr>
            <a:spLocks noGrp="1"/>
          </p:cNvSpPr>
          <p:nvPr>
            <p:ph idx="1"/>
          </p:nvPr>
        </p:nvSpPr>
        <p:spPr>
          <a:xfrm>
            <a:off x="251520" y="1916832"/>
            <a:ext cx="8640960" cy="4536504"/>
          </a:xfrm>
        </p:spPr>
        <p:txBody>
          <a:bodyPr>
            <a:normAutofit lnSpcReduction="10000"/>
          </a:bodyPr>
          <a:lstStyle/>
          <a:p>
            <a:pPr marL="18288" indent="0" algn="ctr">
              <a:buNone/>
            </a:pPr>
            <a:r>
              <a:rPr lang="en-IE" sz="2600" b="1" u="sng" cap="small" dirty="0" smtClean="0"/>
              <a:t>Information on specific acts of sexual violence</a:t>
            </a:r>
          </a:p>
          <a:p>
            <a:pPr marL="18288" indent="0" algn="ctr">
              <a:buNone/>
            </a:pPr>
            <a:endParaRPr lang="en-IE" sz="1200" dirty="0" smtClean="0"/>
          </a:p>
          <a:p>
            <a:pPr algn="ctr"/>
            <a:r>
              <a:rPr lang="en-IE" dirty="0" smtClean="0"/>
              <a:t>The </a:t>
            </a:r>
            <a:r>
              <a:rPr lang="en-IE" b="1" dirty="0" smtClean="0">
                <a:solidFill>
                  <a:schemeClr val="tx2">
                    <a:lumMod val="75000"/>
                  </a:schemeClr>
                </a:solidFill>
              </a:rPr>
              <a:t>type and degree of detail </a:t>
            </a:r>
            <a:r>
              <a:rPr lang="en-IE" dirty="0" smtClean="0"/>
              <a:t>you need to establish about the specific act(s) of sexual violence will differ depending on your </a:t>
            </a:r>
            <a:r>
              <a:rPr lang="en-IE" b="1" dirty="0" smtClean="0">
                <a:solidFill>
                  <a:schemeClr val="tx2">
                    <a:lumMod val="75000"/>
                  </a:schemeClr>
                </a:solidFill>
              </a:rPr>
              <a:t>mandate and jurisdiction</a:t>
            </a:r>
            <a:r>
              <a:rPr lang="en-IE" dirty="0" smtClean="0"/>
              <a:t> – remember the </a:t>
            </a:r>
            <a:r>
              <a:rPr lang="en-IE" b="1" dirty="0" smtClean="0">
                <a:solidFill>
                  <a:schemeClr val="tx2">
                    <a:lumMod val="75000"/>
                  </a:schemeClr>
                </a:solidFill>
              </a:rPr>
              <a:t>Do No Harm</a:t>
            </a:r>
            <a:r>
              <a:rPr lang="en-IE" dirty="0" smtClean="0"/>
              <a:t> principle</a:t>
            </a:r>
          </a:p>
          <a:p>
            <a:pPr algn="ctr"/>
            <a:endParaRPr lang="en-IE" dirty="0"/>
          </a:p>
          <a:p>
            <a:pPr algn="ctr"/>
            <a:r>
              <a:rPr lang="en-IE" dirty="0" smtClean="0"/>
              <a:t>If you are </a:t>
            </a:r>
            <a:r>
              <a:rPr lang="en-IE" b="1" dirty="0" smtClean="0">
                <a:solidFill>
                  <a:schemeClr val="tx2">
                    <a:lumMod val="75000"/>
                  </a:schemeClr>
                </a:solidFill>
              </a:rPr>
              <a:t>investigating sexual violence as a crime</a:t>
            </a:r>
            <a:r>
              <a:rPr lang="en-IE" dirty="0" smtClean="0"/>
              <a:t>, you may need to establish </a:t>
            </a:r>
            <a:r>
              <a:rPr lang="en-IE" b="1" dirty="0" smtClean="0">
                <a:solidFill>
                  <a:schemeClr val="tx2">
                    <a:lumMod val="75000"/>
                  </a:schemeClr>
                </a:solidFill>
              </a:rPr>
              <a:t>specific details </a:t>
            </a:r>
            <a:r>
              <a:rPr lang="en-IE" dirty="0" smtClean="0"/>
              <a:t>about penetration or body parts, depending on the elements of that crime in </a:t>
            </a:r>
            <a:r>
              <a:rPr lang="en-IE" b="1" dirty="0" smtClean="0">
                <a:solidFill>
                  <a:schemeClr val="tx2">
                    <a:lumMod val="75000"/>
                  </a:schemeClr>
                </a:solidFill>
              </a:rPr>
              <a:t>your jurisdiction</a:t>
            </a:r>
          </a:p>
          <a:p>
            <a:pPr algn="ctr"/>
            <a:endParaRPr lang="en-IE" dirty="0" smtClean="0"/>
          </a:p>
          <a:p>
            <a:pPr algn="ctr"/>
            <a:r>
              <a:rPr lang="en-IE" dirty="0" smtClean="0"/>
              <a:t>If you are </a:t>
            </a:r>
            <a:r>
              <a:rPr lang="en-IE" b="1" dirty="0" smtClean="0">
                <a:solidFill>
                  <a:schemeClr val="tx2">
                    <a:lumMod val="75000"/>
                  </a:schemeClr>
                </a:solidFill>
              </a:rPr>
              <a:t>documenting sexual violence</a:t>
            </a:r>
            <a:r>
              <a:rPr lang="en-IE" dirty="0" smtClean="0"/>
              <a:t> for advocacy or reporting purposes, it </a:t>
            </a:r>
            <a:r>
              <a:rPr lang="en-IE" b="1" dirty="0" smtClean="0">
                <a:solidFill>
                  <a:schemeClr val="tx2">
                    <a:lumMod val="75000"/>
                  </a:schemeClr>
                </a:solidFill>
              </a:rPr>
              <a:t>may not be necessary</a:t>
            </a:r>
            <a:r>
              <a:rPr lang="en-IE" dirty="0" smtClean="0"/>
              <a:t> for you to establish that degree of detail – if the interviewee becomes distressed you </a:t>
            </a:r>
            <a:r>
              <a:rPr lang="en-IE" b="1" dirty="0" smtClean="0">
                <a:solidFill>
                  <a:schemeClr val="tx2">
                    <a:lumMod val="75000"/>
                  </a:schemeClr>
                </a:solidFill>
              </a:rPr>
              <a:t>should not insist</a:t>
            </a:r>
          </a:p>
        </p:txBody>
      </p:sp>
    </p:spTree>
    <p:extLst>
      <p:ext uri="{BB962C8B-B14F-4D97-AF65-F5344CB8AC3E}">
        <p14:creationId xmlns:p14="http://schemas.microsoft.com/office/powerpoint/2010/main" val="2737629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23528" y="1772816"/>
            <a:ext cx="8568952" cy="3672408"/>
          </a:xfrm>
        </p:spPr>
        <p:txBody>
          <a:bodyPr>
            <a:normAutofit lnSpcReduction="10000"/>
          </a:bodyPr>
          <a:lstStyle/>
          <a:p>
            <a:pPr algn="ctr"/>
            <a:r>
              <a:rPr lang="en-IE" dirty="0" smtClean="0"/>
              <a:t>Interviewing is a </a:t>
            </a:r>
            <a:r>
              <a:rPr lang="en-IE" b="1" dirty="0" smtClean="0">
                <a:solidFill>
                  <a:schemeClr val="tx2">
                    <a:lumMod val="75000"/>
                  </a:schemeClr>
                </a:solidFill>
              </a:rPr>
              <a:t>very common method </a:t>
            </a:r>
            <a:r>
              <a:rPr lang="en-IE" dirty="0" smtClean="0"/>
              <a:t>of gathering information from survivors and other witnesses, and can be very useful if done </a:t>
            </a:r>
            <a:r>
              <a:rPr lang="en-IE" b="1" dirty="0" smtClean="0">
                <a:solidFill>
                  <a:schemeClr val="tx2">
                    <a:lumMod val="75000"/>
                  </a:schemeClr>
                </a:solidFill>
              </a:rPr>
              <a:t>correctly, sensitively and professionally</a:t>
            </a:r>
          </a:p>
          <a:p>
            <a:pPr algn="ctr"/>
            <a:endParaRPr lang="en-IE" dirty="0"/>
          </a:p>
          <a:p>
            <a:pPr algn="ctr"/>
            <a:r>
              <a:rPr lang="en-IE" dirty="0" smtClean="0"/>
              <a:t>If not conducted properly, however, interviewing has the potential to </a:t>
            </a:r>
            <a:r>
              <a:rPr lang="en-IE" b="1" dirty="0" smtClean="0">
                <a:solidFill>
                  <a:schemeClr val="tx2">
                    <a:lumMod val="75000"/>
                  </a:schemeClr>
                </a:solidFill>
              </a:rPr>
              <a:t>re-traumatise survivors and witnesses</a:t>
            </a:r>
            <a:r>
              <a:rPr lang="en-IE" dirty="0" smtClean="0"/>
              <a:t>, to place them at </a:t>
            </a:r>
            <a:r>
              <a:rPr lang="en-IE" b="1" dirty="0" smtClean="0">
                <a:solidFill>
                  <a:schemeClr val="tx2">
                    <a:lumMod val="75000"/>
                  </a:schemeClr>
                </a:solidFill>
              </a:rPr>
              <a:t>additional risk </a:t>
            </a:r>
            <a:r>
              <a:rPr lang="en-IE" dirty="0" smtClean="0"/>
              <a:t>and to produce </a:t>
            </a:r>
            <a:r>
              <a:rPr lang="en-IE" b="1" dirty="0" smtClean="0">
                <a:solidFill>
                  <a:schemeClr val="tx2">
                    <a:lumMod val="75000"/>
                  </a:schemeClr>
                </a:solidFill>
              </a:rPr>
              <a:t>less reliable/useable information</a:t>
            </a:r>
            <a:endParaRPr lang="en-IE" dirty="0" smtClean="0"/>
          </a:p>
          <a:p>
            <a:pPr algn="ctr"/>
            <a:endParaRPr lang="en-IE" dirty="0"/>
          </a:p>
          <a:p>
            <a:pPr algn="ctr"/>
            <a:r>
              <a:rPr lang="en-IE" dirty="0" smtClean="0"/>
              <a:t>Anyone involved in interviewing survivors or witnesses of sexual violence must be </a:t>
            </a:r>
            <a:r>
              <a:rPr lang="en-IE" b="1" dirty="0" smtClean="0">
                <a:solidFill>
                  <a:schemeClr val="tx2">
                    <a:lumMod val="75000"/>
                  </a:schemeClr>
                </a:solidFill>
              </a:rPr>
              <a:t>appropriately trained and experienced</a:t>
            </a:r>
            <a:r>
              <a:rPr lang="en-IE" dirty="0" smtClean="0"/>
              <a:t> – particularly when </a:t>
            </a:r>
            <a:r>
              <a:rPr lang="en-IE" b="1" dirty="0" smtClean="0">
                <a:solidFill>
                  <a:schemeClr val="tx2">
                    <a:lumMod val="75000"/>
                  </a:schemeClr>
                </a:solidFill>
              </a:rPr>
              <a:t>dealing with children</a:t>
            </a:r>
          </a:p>
        </p:txBody>
      </p:sp>
      <p:sp>
        <p:nvSpPr>
          <p:cNvPr id="6" name="Title 5"/>
          <p:cNvSpPr>
            <a:spLocks noGrp="1"/>
          </p:cNvSpPr>
          <p:nvPr>
            <p:ph type="title"/>
          </p:nvPr>
        </p:nvSpPr>
        <p:spPr>
          <a:xfrm>
            <a:off x="467544" y="648000"/>
            <a:ext cx="8136904" cy="914400"/>
          </a:xfrm>
        </p:spPr>
        <p:txBody>
          <a:bodyPr/>
          <a:lstStyle/>
          <a:p>
            <a:pPr marL="18288" indent="0" algn="ctr"/>
            <a:r>
              <a:rPr lang="en-IE" sz="5400" b="1" dirty="0" smtClean="0">
                <a:latin typeface="Cambria" panose="02040503050406030204" pitchFamily="18" charset="0"/>
              </a:rPr>
              <a:t>Why interview?</a:t>
            </a:r>
            <a:r>
              <a:rPr lang="en-IE" sz="3800" b="1" dirty="0" smtClean="0">
                <a:latin typeface="Cambria" panose="02040503050406030204" pitchFamily="18" charset="0"/>
              </a:rPr>
              <a:t/>
            </a:r>
            <a:br>
              <a:rPr lang="en-IE" sz="3800" b="1" dirty="0" smtClean="0">
                <a:latin typeface="Cambria" panose="02040503050406030204" pitchFamily="18" charset="0"/>
              </a:rPr>
            </a:br>
            <a:r>
              <a:rPr lang="en-IE" sz="2000" b="1" dirty="0">
                <a:solidFill>
                  <a:schemeClr val="tx2">
                    <a:lumMod val="75000"/>
                  </a:schemeClr>
                </a:solidFill>
              </a:rPr>
              <a:t>International Protocol, page 50</a:t>
            </a:r>
            <a:br>
              <a:rPr lang="en-IE" sz="2000" b="1" dirty="0">
                <a:solidFill>
                  <a:schemeClr val="tx2">
                    <a:lumMod val="75000"/>
                  </a:schemeClr>
                </a:solidFill>
              </a:rPr>
            </a:br>
            <a:r>
              <a:rPr lang="en-IE" sz="2000" b="1" dirty="0">
                <a:solidFill>
                  <a:schemeClr val="tx2">
                    <a:lumMod val="75000"/>
                  </a:scheme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dirty="0">
              <a:solidFill>
                <a:prstClr val="white">
                  <a:alpha val="60000"/>
                </a:prstClr>
              </a:solidFill>
            </a:endParaRPr>
          </a:p>
        </p:txBody>
      </p:sp>
      <p:sp>
        <p:nvSpPr>
          <p:cNvPr id="2" name="Bevel 1"/>
          <p:cNvSpPr/>
          <p:nvPr/>
        </p:nvSpPr>
        <p:spPr>
          <a:xfrm>
            <a:off x="611560" y="5517232"/>
            <a:ext cx="8064896" cy="792088"/>
          </a:xfrm>
          <a:prstGeom prst="bevel">
            <a:avLst/>
          </a:prstGeom>
          <a:gradFill>
            <a:gsLst>
              <a:gs pos="0">
                <a:schemeClr val="accent4">
                  <a:lumMod val="75000"/>
                </a:schemeClr>
              </a:gs>
              <a:gs pos="100000">
                <a:srgbClr val="573F65"/>
              </a:gs>
              <a:gs pos="100000">
                <a:schemeClr val="accent1">
                  <a:shade val="48000"/>
                  <a:satMod val="180000"/>
                  <a:lumMod val="94000"/>
                </a:schemeClr>
              </a:gs>
            </a:gsLst>
          </a:gra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IE" sz="2000" b="1" u="sng" dirty="0" smtClean="0">
                <a:effectLst>
                  <a:outerShdw blurRad="38100" dist="38100" dir="2700000" algn="tl">
                    <a:srgbClr val="000000">
                      <a:alpha val="43137"/>
                    </a:srgbClr>
                  </a:outerShdw>
                </a:effectLst>
              </a:rPr>
              <a:t>IF YOU CANNOT GUARANTEE THESE STANDARDS, </a:t>
            </a:r>
          </a:p>
          <a:p>
            <a:pPr algn="ctr"/>
            <a:r>
              <a:rPr lang="en-IE" sz="2000" b="1" u="sng" dirty="0" smtClean="0">
                <a:effectLst>
                  <a:outerShdw blurRad="38100" dist="38100" dir="2700000" algn="tl">
                    <a:srgbClr val="000000">
                      <a:alpha val="43137"/>
                    </a:srgbClr>
                  </a:outerShdw>
                </a:effectLst>
              </a:rPr>
              <a:t>DO NOT CONDUCT THE INTERVIEW</a:t>
            </a:r>
            <a:endParaRPr lang="nl-NL" sz="20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0094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techniques</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56-61</a:t>
            </a:r>
            <a:br>
              <a:rPr lang="en-IE" sz="2000" b="1" dirty="0" smtClean="0">
                <a:solidFill>
                  <a:srgbClr val="ACCBF9">
                    <a:lumMod val="75000"/>
                  </a:srgbClr>
                </a:solidFill>
              </a:rPr>
            </a:br>
            <a:r>
              <a:rPr lang="en-IE" sz="2000" b="1" dirty="0" smtClean="0">
                <a:solidFill>
                  <a:srgbClr val="ACCBF9">
                    <a:lumMod val="75000"/>
                  </a:srgbClr>
                </a:solidFill>
              </a:rPr>
              <a:t>Module 3 – Preliminary Considerations and Module 6 - Testimony</a:t>
            </a:r>
            <a:br>
              <a:rPr lang="en-IE" sz="2000" b="1" dirty="0" smtClean="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15" name="Content Placeholder 6"/>
          <p:cNvSpPr>
            <a:spLocks noGrp="1"/>
          </p:cNvSpPr>
          <p:nvPr>
            <p:ph idx="1"/>
          </p:nvPr>
        </p:nvSpPr>
        <p:spPr>
          <a:xfrm>
            <a:off x="323528" y="1988840"/>
            <a:ext cx="8568952" cy="4464496"/>
          </a:xfrm>
        </p:spPr>
        <p:txBody>
          <a:bodyPr>
            <a:normAutofit lnSpcReduction="10000"/>
          </a:bodyPr>
          <a:lstStyle/>
          <a:p>
            <a:pPr algn="ctr">
              <a:buFont typeface="Wingdings" panose="05000000000000000000" pitchFamily="2" charset="2"/>
              <a:buChar char="Ñ"/>
            </a:pPr>
            <a:r>
              <a:rPr lang="en-IE" dirty="0" smtClean="0">
                <a:effectLst/>
              </a:rPr>
              <a:t>Employing the right </a:t>
            </a:r>
            <a:r>
              <a:rPr lang="en-IE" b="1" dirty="0" smtClean="0">
                <a:solidFill>
                  <a:schemeClr val="tx2">
                    <a:lumMod val="75000"/>
                  </a:schemeClr>
                </a:solidFill>
                <a:effectLst/>
              </a:rPr>
              <a:t>techniques and behaviour</a:t>
            </a:r>
            <a:r>
              <a:rPr lang="en-IE" dirty="0" smtClean="0">
                <a:effectLst/>
              </a:rPr>
              <a:t> is critical to the success of any interview – you must </a:t>
            </a:r>
            <a:r>
              <a:rPr lang="en-IE" b="1" dirty="0" smtClean="0">
                <a:solidFill>
                  <a:schemeClr val="tx2">
                    <a:lumMod val="75000"/>
                  </a:schemeClr>
                </a:solidFill>
                <a:effectLst/>
              </a:rPr>
              <a:t>create an atmosphere</a:t>
            </a:r>
            <a:r>
              <a:rPr lang="en-IE" dirty="0" smtClean="0">
                <a:effectLst/>
              </a:rPr>
              <a:t> in which the interviewee feels </a:t>
            </a:r>
            <a:r>
              <a:rPr lang="en-IE" b="1" dirty="0" smtClean="0">
                <a:solidFill>
                  <a:schemeClr val="tx2">
                    <a:lumMod val="75000"/>
                  </a:schemeClr>
                </a:solidFill>
                <a:effectLst/>
              </a:rPr>
              <a:t>comfortable enough</a:t>
            </a:r>
            <a:r>
              <a:rPr lang="en-IE" dirty="0" smtClean="0">
                <a:effectLst/>
              </a:rPr>
              <a:t> to share their story</a:t>
            </a:r>
          </a:p>
          <a:p>
            <a:pPr algn="ctr">
              <a:buFont typeface="Wingdings" panose="05000000000000000000" pitchFamily="2" charset="2"/>
              <a:buChar char="Ñ"/>
            </a:pPr>
            <a:endParaRPr lang="en-IE" sz="1800" dirty="0">
              <a:effectLst/>
            </a:endParaRPr>
          </a:p>
          <a:p>
            <a:pPr algn="ctr">
              <a:buFont typeface="Wingdings" panose="05000000000000000000" pitchFamily="2" charset="2"/>
              <a:buChar char="Ñ"/>
            </a:pPr>
            <a:r>
              <a:rPr lang="en-IE" dirty="0" smtClean="0">
                <a:effectLst/>
              </a:rPr>
              <a:t>Be </a:t>
            </a:r>
            <a:r>
              <a:rPr lang="en-IE" b="1" dirty="0" smtClean="0">
                <a:solidFill>
                  <a:schemeClr val="tx2">
                    <a:lumMod val="75000"/>
                  </a:schemeClr>
                </a:solidFill>
                <a:effectLst/>
              </a:rPr>
              <a:t>confident, professional and respectful</a:t>
            </a:r>
            <a:r>
              <a:rPr lang="en-IE" dirty="0" smtClean="0">
                <a:effectLst/>
              </a:rPr>
              <a:t>, assure the interviewee of your </a:t>
            </a:r>
            <a:r>
              <a:rPr lang="en-IE" b="1" dirty="0" smtClean="0">
                <a:solidFill>
                  <a:schemeClr val="tx2">
                    <a:lumMod val="75000"/>
                  </a:schemeClr>
                </a:solidFill>
                <a:effectLst/>
              </a:rPr>
              <a:t>competence and discretion</a:t>
            </a:r>
            <a:r>
              <a:rPr lang="en-IE" dirty="0" smtClean="0">
                <a:effectLst/>
              </a:rPr>
              <a:t> – take a </a:t>
            </a:r>
            <a:r>
              <a:rPr lang="en-IE" b="1" dirty="0" smtClean="0">
                <a:solidFill>
                  <a:schemeClr val="tx2">
                    <a:lumMod val="75000"/>
                  </a:schemeClr>
                </a:solidFill>
                <a:effectLst/>
              </a:rPr>
              <a:t>patient and relaxed</a:t>
            </a:r>
            <a:r>
              <a:rPr lang="en-IE" dirty="0" smtClean="0">
                <a:effectLst/>
              </a:rPr>
              <a:t> approach and be prepared to spend </a:t>
            </a:r>
            <a:r>
              <a:rPr lang="en-IE" b="1" dirty="0" smtClean="0">
                <a:solidFill>
                  <a:schemeClr val="tx2">
                    <a:lumMod val="75000"/>
                  </a:schemeClr>
                </a:solidFill>
                <a:effectLst/>
              </a:rPr>
              <a:t>as much time as necessary</a:t>
            </a:r>
          </a:p>
          <a:p>
            <a:pPr algn="ctr">
              <a:buFont typeface="Wingdings" panose="05000000000000000000" pitchFamily="2" charset="2"/>
              <a:buChar char="Ñ"/>
            </a:pPr>
            <a:endParaRPr lang="en-IE" sz="1800" dirty="0">
              <a:effectLst/>
            </a:endParaRPr>
          </a:p>
          <a:p>
            <a:pPr algn="ctr">
              <a:buFont typeface="Wingdings" panose="05000000000000000000" pitchFamily="2" charset="2"/>
              <a:buChar char="Ñ"/>
            </a:pPr>
            <a:r>
              <a:rPr lang="en-IE" dirty="0" smtClean="0">
                <a:effectLst/>
              </a:rPr>
              <a:t>The interviewee should feel </a:t>
            </a:r>
            <a:r>
              <a:rPr lang="en-IE" b="1" dirty="0" smtClean="0">
                <a:solidFill>
                  <a:schemeClr val="tx2">
                    <a:lumMod val="75000"/>
                  </a:schemeClr>
                </a:solidFill>
                <a:effectLst/>
              </a:rPr>
              <a:t>respected, supported and in control</a:t>
            </a:r>
            <a:r>
              <a:rPr lang="en-IE" dirty="0" smtClean="0">
                <a:effectLst/>
              </a:rPr>
              <a:t> – they should be given a </a:t>
            </a:r>
            <a:r>
              <a:rPr lang="en-IE" b="1" dirty="0" smtClean="0">
                <a:solidFill>
                  <a:schemeClr val="tx2">
                    <a:lumMod val="75000"/>
                  </a:schemeClr>
                </a:solidFill>
                <a:effectLst/>
              </a:rPr>
              <a:t>clear choice</a:t>
            </a:r>
            <a:r>
              <a:rPr lang="en-IE" dirty="0" smtClean="0">
                <a:effectLst/>
              </a:rPr>
              <a:t> about whether to speak about what happened to them and be </a:t>
            </a:r>
            <a:r>
              <a:rPr lang="en-IE" b="1" dirty="0" smtClean="0">
                <a:solidFill>
                  <a:schemeClr val="tx2">
                    <a:lumMod val="75000"/>
                  </a:schemeClr>
                </a:solidFill>
                <a:effectLst/>
              </a:rPr>
              <a:t>empowered to cooperate</a:t>
            </a:r>
          </a:p>
          <a:p>
            <a:pPr algn="ctr">
              <a:buFont typeface="Wingdings" panose="05000000000000000000" pitchFamily="2" charset="2"/>
              <a:buChar char="Ñ"/>
            </a:pPr>
            <a:endParaRPr lang="en-IE" sz="1800" dirty="0">
              <a:effectLst/>
            </a:endParaRPr>
          </a:p>
          <a:p>
            <a:pPr algn="ctr">
              <a:buFont typeface="Wingdings" panose="05000000000000000000" pitchFamily="2" charset="2"/>
              <a:buChar char="Ñ"/>
            </a:pPr>
            <a:r>
              <a:rPr lang="en-IE" dirty="0" smtClean="0">
                <a:effectLst/>
              </a:rPr>
              <a:t>Try to </a:t>
            </a:r>
            <a:r>
              <a:rPr lang="en-IE" b="1" dirty="0" smtClean="0">
                <a:solidFill>
                  <a:schemeClr val="tx2">
                    <a:lumMod val="75000"/>
                  </a:schemeClr>
                </a:solidFill>
                <a:effectLst/>
              </a:rPr>
              <a:t>create a rapport</a:t>
            </a:r>
            <a:r>
              <a:rPr lang="en-IE" dirty="0" smtClean="0">
                <a:effectLst/>
              </a:rPr>
              <a:t> with the interviewee – if they trust you and like you, they will be </a:t>
            </a:r>
            <a:r>
              <a:rPr lang="en-IE" b="1" dirty="0" smtClean="0">
                <a:solidFill>
                  <a:schemeClr val="tx2">
                    <a:lumMod val="75000"/>
                  </a:schemeClr>
                </a:solidFill>
                <a:effectLst/>
              </a:rPr>
              <a:t>more comfortable</a:t>
            </a:r>
            <a:r>
              <a:rPr lang="en-IE" dirty="0" smtClean="0">
                <a:effectLst/>
              </a:rPr>
              <a:t> speaking with you</a:t>
            </a:r>
          </a:p>
        </p:txBody>
      </p:sp>
    </p:spTree>
    <p:extLst>
      <p:ext uri="{BB962C8B-B14F-4D97-AF65-F5344CB8AC3E}">
        <p14:creationId xmlns:p14="http://schemas.microsoft.com/office/powerpoint/2010/main" val="2141889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techniques</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56-61</a:t>
            </a:r>
            <a:br>
              <a:rPr lang="en-IE" sz="2000" b="1" dirty="0" smtClean="0">
                <a:solidFill>
                  <a:srgbClr val="ACCBF9">
                    <a:lumMod val="75000"/>
                  </a:srgbClr>
                </a:solidFill>
              </a:rPr>
            </a:br>
            <a:r>
              <a:rPr lang="en-IE" sz="2000" b="1" dirty="0" smtClean="0">
                <a:solidFill>
                  <a:srgbClr val="ACCBF9">
                    <a:lumMod val="75000"/>
                  </a:srgbClr>
                </a:solidFill>
              </a:rPr>
              <a:t>Module 3 – Preliminary Considerations and Module 6 - Testimony</a:t>
            </a:r>
            <a:br>
              <a:rPr lang="en-IE" sz="2000" b="1" dirty="0" smtClean="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15" name="Content Placeholder 6"/>
          <p:cNvSpPr>
            <a:spLocks noGrp="1"/>
          </p:cNvSpPr>
          <p:nvPr>
            <p:ph idx="1"/>
          </p:nvPr>
        </p:nvSpPr>
        <p:spPr>
          <a:xfrm>
            <a:off x="323528" y="1916833"/>
            <a:ext cx="8568952" cy="1440159"/>
          </a:xfrm>
        </p:spPr>
        <p:txBody>
          <a:bodyPr>
            <a:normAutofit/>
          </a:bodyPr>
          <a:lstStyle/>
          <a:p>
            <a:pPr marL="18288" indent="0" algn="ctr">
              <a:buNone/>
            </a:pPr>
            <a:r>
              <a:rPr lang="en-IE" sz="2600" b="1" u="sng" cap="small" dirty="0" smtClean="0">
                <a:effectLst/>
              </a:rPr>
              <a:t>Selecting appropriate and strategic questions</a:t>
            </a:r>
            <a:endParaRPr lang="en-IE" sz="3200" b="1" u="sng" cap="small" dirty="0" smtClean="0">
              <a:effectLst/>
            </a:endParaRPr>
          </a:p>
          <a:p>
            <a:pPr marL="18288" indent="0" algn="ctr">
              <a:buNone/>
            </a:pPr>
            <a:endParaRPr lang="en-IE" sz="1000" b="1" u="sng" dirty="0">
              <a:effectLst/>
            </a:endParaRPr>
          </a:p>
          <a:p>
            <a:pPr algn="ctr">
              <a:buFont typeface="Wingdings" panose="05000000000000000000" pitchFamily="2" charset="2"/>
              <a:buChar char="Ñ"/>
            </a:pPr>
            <a:r>
              <a:rPr lang="en-IE" dirty="0" smtClean="0">
                <a:effectLst/>
              </a:rPr>
              <a:t>In addition to carefully planning the </a:t>
            </a:r>
            <a:r>
              <a:rPr lang="en-IE" b="1" dirty="0" smtClean="0">
                <a:solidFill>
                  <a:schemeClr val="tx2">
                    <a:lumMod val="75000"/>
                  </a:schemeClr>
                </a:solidFill>
                <a:effectLst/>
              </a:rPr>
              <a:t>types and subjects </a:t>
            </a:r>
            <a:r>
              <a:rPr lang="en-IE" dirty="0" smtClean="0">
                <a:effectLst/>
              </a:rPr>
              <a:t>of your questions, you should consider the following </a:t>
            </a:r>
            <a:r>
              <a:rPr lang="en-IE" b="1" dirty="0" smtClean="0">
                <a:solidFill>
                  <a:schemeClr val="tx2">
                    <a:lumMod val="75000"/>
                  </a:schemeClr>
                </a:solidFill>
                <a:effectLst/>
              </a:rPr>
              <a:t>relevant issues</a:t>
            </a:r>
            <a:r>
              <a:rPr lang="en-IE" dirty="0" smtClean="0">
                <a:effectLst/>
              </a:rPr>
              <a:t>:</a:t>
            </a:r>
          </a:p>
        </p:txBody>
      </p:sp>
      <p:grpSp>
        <p:nvGrpSpPr>
          <p:cNvPr id="18" name="Group 17"/>
          <p:cNvGrpSpPr/>
          <p:nvPr/>
        </p:nvGrpSpPr>
        <p:grpSpPr>
          <a:xfrm>
            <a:off x="323528" y="3356992"/>
            <a:ext cx="8568952" cy="3024336"/>
            <a:chOff x="232826" y="2906908"/>
            <a:chExt cx="8352927" cy="3258396"/>
          </a:xfrm>
        </p:grpSpPr>
        <p:sp>
          <p:nvSpPr>
            <p:cNvPr id="19" name="Freeform 18"/>
            <p:cNvSpPr/>
            <p:nvPr/>
          </p:nvSpPr>
          <p:spPr>
            <a:xfrm>
              <a:off x="6876256" y="4422691"/>
              <a:ext cx="1709497"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gradFill>
              <a:gsLst>
                <a:gs pos="0">
                  <a:schemeClr val="bg2">
                    <a:lumMod val="60000"/>
                    <a:lumOff val="40000"/>
                  </a:schemeClr>
                </a:gs>
                <a:gs pos="100000">
                  <a:srgbClr val="573F65"/>
                </a:gs>
                <a:gs pos="100000">
                  <a:schemeClr val="accent2">
                    <a:shade val="48000"/>
                    <a:satMod val="180000"/>
                    <a:lumMod val="94000"/>
                  </a:schemeClr>
                </a:gs>
              </a:gsLst>
              <a:lin ang="4140000" scaled="1"/>
            </a:gra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72000" tIns="360000" rIns="72000" bIns="305799" numCol="1" spcCol="1270" anchor="ctr" anchorCtr="0">
              <a:noAutofit/>
            </a:bodyPr>
            <a:lstStyle/>
            <a:p>
              <a:pPr lvl="0" algn="ctr" defTabSz="800100">
                <a:lnSpc>
                  <a:spcPct val="90000"/>
                </a:lnSpc>
                <a:spcBef>
                  <a:spcPct val="0"/>
                </a:spcBef>
                <a:spcAft>
                  <a:spcPct val="35000"/>
                </a:spcAft>
              </a:pPr>
              <a:r>
                <a:rPr lang="en-IE" dirty="0" smtClean="0">
                  <a:effectLst>
                    <a:outerShdw blurRad="38100" dist="38100" dir="2700000" algn="tl">
                      <a:srgbClr val="000000">
                        <a:alpha val="43137"/>
                      </a:srgbClr>
                    </a:outerShdw>
                  </a:effectLst>
                </a:rPr>
                <a:t>Ending the interview – choose a safe closing point</a:t>
              </a:r>
              <a:endParaRPr lang="nl-NL" sz="1800" kern="1200" dirty="0">
                <a:effectLst>
                  <a:outerShdw blurRad="38100" dist="38100" dir="2700000" algn="tl">
                    <a:srgbClr val="000000">
                      <a:alpha val="43137"/>
                    </a:srgbClr>
                  </a:outerShdw>
                </a:effectLst>
              </a:endParaRPr>
            </a:p>
          </p:txBody>
        </p:sp>
        <p:sp>
          <p:nvSpPr>
            <p:cNvPr id="20" name="Freeform 19"/>
            <p:cNvSpPr/>
            <p:nvPr/>
          </p:nvSpPr>
          <p:spPr>
            <a:xfrm>
              <a:off x="5993466" y="290690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p:spPr>
          <p:style>
            <a:lnRef idx="0">
              <a:schemeClr val="lt1">
                <a:hueOff val="0"/>
                <a:satOff val="0"/>
                <a:lumOff val="0"/>
                <a:alphaOff val="0"/>
              </a:schemeClr>
            </a:lnRef>
            <a:fillRef idx="3">
              <a:schemeClr val="accent4">
                <a:hueOff val="-293879"/>
                <a:satOff val="-813"/>
                <a:lumOff val="504"/>
                <a:alphaOff val="0"/>
              </a:schemeClr>
            </a:fillRef>
            <a:effectRef idx="3">
              <a:schemeClr val="accent4">
                <a:hueOff val="-293879"/>
                <a:satOff val="-813"/>
                <a:lumOff val="504"/>
                <a:alphaOff val="0"/>
              </a:schemeClr>
            </a:effectRef>
            <a:fontRef idx="minor">
              <a:schemeClr val="lt1"/>
            </a:fontRef>
          </p:style>
          <p:txBody>
            <a:bodyPr spcFirstLastPara="0" vert="horz" wrap="square" lIns="72000" tIns="237219" rIns="72000" bIns="237219" numCol="1" spcCol="1270" anchor="ctr" anchorCtr="0">
              <a:noAutofit/>
            </a:bodyPr>
            <a:lstStyle/>
            <a:p>
              <a:pPr lvl="0" algn="ctr" defTabSz="933450">
                <a:lnSpc>
                  <a:spcPct val="90000"/>
                </a:lnSpc>
                <a:spcBef>
                  <a:spcPct val="0"/>
                </a:spcBef>
                <a:spcAft>
                  <a:spcPct val="35000"/>
                </a:spcAft>
              </a:pPr>
              <a:r>
                <a:rPr lang="en-IE" dirty="0" smtClean="0">
                  <a:effectLst>
                    <a:outerShdw blurRad="38100" dist="38100" dir="2700000" algn="tl">
                      <a:srgbClr val="000000">
                        <a:alpha val="43137"/>
                      </a:srgbClr>
                    </a:outerShdw>
                  </a:effectLst>
                </a:rPr>
                <a:t>Clarifying assumptions &amp;  conclusions of interviewee</a:t>
              </a:r>
              <a:endParaRPr lang="nl-NL" kern="1200" dirty="0">
                <a:effectLst>
                  <a:outerShdw blurRad="38100" dist="38100" dir="2700000" algn="tl">
                    <a:srgbClr val="000000">
                      <a:alpha val="43137"/>
                    </a:srgbClr>
                  </a:outerShdw>
                </a:effectLst>
              </a:endParaRPr>
            </a:p>
          </p:txBody>
        </p:sp>
        <p:sp>
          <p:nvSpPr>
            <p:cNvPr id="24" name="Freeform 23"/>
            <p:cNvSpPr/>
            <p:nvPr/>
          </p:nvSpPr>
          <p:spPr>
            <a:xfrm>
              <a:off x="232826" y="290690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p:spPr>
          <p:style>
            <a:lnRef idx="0">
              <a:schemeClr val="lt1">
                <a:hueOff val="0"/>
                <a:satOff val="0"/>
                <a:lumOff val="0"/>
                <a:alphaOff val="0"/>
              </a:schemeClr>
            </a:lnRef>
            <a:fillRef idx="3">
              <a:schemeClr val="accent4">
                <a:hueOff val="-587759"/>
                <a:satOff val="-1626"/>
                <a:lumOff val="1009"/>
                <a:alphaOff val="0"/>
              </a:schemeClr>
            </a:fillRef>
            <a:effectRef idx="3">
              <a:schemeClr val="accent4">
                <a:hueOff val="-587759"/>
                <a:satOff val="-1626"/>
                <a:lumOff val="1009"/>
                <a:alphaOff val="0"/>
              </a:schemeClr>
            </a:effectRef>
            <a:fontRef idx="minor">
              <a:schemeClr val="lt1"/>
            </a:fontRef>
          </p:style>
          <p:txBody>
            <a:bodyPr spcFirstLastPara="0" vert="horz" wrap="square" lIns="0" tIns="294369" rIns="0" bIns="294369" numCol="1" spcCol="1270" anchor="ctr" anchorCtr="0">
              <a:noAutofit/>
            </a:bodyPr>
            <a:lstStyle/>
            <a:p>
              <a:pPr lvl="0" algn="ctr" defTabSz="666750">
                <a:lnSpc>
                  <a:spcPct val="90000"/>
                </a:lnSpc>
                <a:spcBef>
                  <a:spcPct val="0"/>
                </a:spcBef>
                <a:spcAft>
                  <a:spcPct val="35000"/>
                </a:spcAft>
              </a:pPr>
              <a:r>
                <a:rPr lang="en-IE" dirty="0" smtClean="0">
                  <a:effectLst>
                    <a:outerShdw blurRad="38100" dist="38100" dir="2700000" algn="tl">
                      <a:srgbClr val="000000">
                        <a:alpha val="43137"/>
                      </a:srgbClr>
                    </a:outerShdw>
                  </a:effectLst>
                </a:rPr>
                <a:t>Allowing interviewees to tell the story in their own way</a:t>
              </a:r>
              <a:endParaRPr lang="nl-NL" kern="1200" dirty="0">
                <a:effectLst>
                  <a:outerShdw blurRad="38100" dist="38100" dir="2700000" algn="tl">
                    <a:srgbClr val="000000">
                      <a:alpha val="43137"/>
                    </a:srgbClr>
                  </a:outerShdw>
                </a:effectLst>
              </a:endParaRPr>
            </a:p>
          </p:txBody>
        </p:sp>
        <p:sp>
          <p:nvSpPr>
            <p:cNvPr id="25" name="Freeform 24"/>
            <p:cNvSpPr/>
            <p:nvPr/>
          </p:nvSpPr>
          <p:spPr>
            <a:xfrm>
              <a:off x="1185563" y="4422693"/>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p:spPr>
          <p:style>
            <a:lnRef idx="0">
              <a:schemeClr val="lt1">
                <a:hueOff val="0"/>
                <a:satOff val="0"/>
                <a:lumOff val="0"/>
                <a:alphaOff val="0"/>
              </a:schemeClr>
            </a:lnRef>
            <a:fillRef idx="3">
              <a:schemeClr val="accent4">
                <a:hueOff val="-881638"/>
                <a:satOff val="-2439"/>
                <a:lumOff val="1513"/>
                <a:alphaOff val="0"/>
              </a:schemeClr>
            </a:fillRef>
            <a:effectRef idx="3">
              <a:schemeClr val="accent4">
                <a:hueOff val="-881638"/>
                <a:satOff val="-2439"/>
                <a:lumOff val="1513"/>
                <a:alphaOff val="0"/>
              </a:schemeClr>
            </a:effectRef>
            <a:fontRef idx="minor">
              <a:schemeClr val="lt1"/>
            </a:fontRef>
          </p:style>
          <p:txBody>
            <a:bodyPr spcFirstLastPara="0" vert="horz" wrap="square" lIns="72000" tIns="237219" rIns="72000" bIns="237219" numCol="1" spcCol="1270" anchor="ctr" anchorCtr="0">
              <a:noAutofit/>
            </a:bodyPr>
            <a:lstStyle/>
            <a:p>
              <a:pPr lvl="0" algn="ctr" defTabSz="800100">
                <a:lnSpc>
                  <a:spcPct val="90000"/>
                </a:lnSpc>
                <a:spcBef>
                  <a:spcPct val="0"/>
                </a:spcBef>
                <a:spcAft>
                  <a:spcPct val="35000"/>
                </a:spcAft>
              </a:pPr>
              <a:r>
                <a:rPr lang="en-IE" sz="1800" kern="1200" dirty="0" smtClean="0">
                  <a:effectLst>
                    <a:outerShdw blurRad="38100" dist="38100" dir="2700000" algn="tl">
                      <a:srgbClr val="000000">
                        <a:alpha val="43137"/>
                      </a:srgbClr>
                    </a:outerShdw>
                  </a:effectLst>
                </a:rPr>
                <a:t>Probing additional details – never suggest answer</a:t>
              </a:r>
              <a:endParaRPr lang="nl-NL" sz="1800" kern="1200" dirty="0">
                <a:effectLst>
                  <a:outerShdw blurRad="38100" dist="38100" dir="2700000" algn="tl">
                    <a:srgbClr val="000000">
                      <a:alpha val="43137"/>
                    </a:srgbClr>
                  </a:outerShdw>
                </a:effectLst>
              </a:endParaRPr>
            </a:p>
          </p:txBody>
        </p:sp>
        <p:sp>
          <p:nvSpPr>
            <p:cNvPr id="26" name="Freeform 25"/>
            <p:cNvSpPr/>
            <p:nvPr/>
          </p:nvSpPr>
          <p:spPr>
            <a:xfrm>
              <a:off x="4098348" y="2942390"/>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p:spPr>
          <p:style>
            <a:lnRef idx="0">
              <a:schemeClr val="lt1">
                <a:hueOff val="0"/>
                <a:satOff val="0"/>
                <a:lumOff val="0"/>
                <a:alphaOff val="0"/>
              </a:schemeClr>
            </a:lnRef>
            <a:fillRef idx="3">
              <a:schemeClr val="accent4">
                <a:hueOff val="-1175518"/>
                <a:satOff val="-3251"/>
                <a:lumOff val="2017"/>
                <a:alphaOff val="0"/>
              </a:schemeClr>
            </a:fillRef>
            <a:effectRef idx="3">
              <a:schemeClr val="accent4">
                <a:hueOff val="-1175518"/>
                <a:satOff val="-3251"/>
                <a:lumOff val="2017"/>
                <a:alphaOff val="0"/>
              </a:schemeClr>
            </a:effectRef>
            <a:fontRef idx="minor">
              <a:schemeClr val="lt1"/>
            </a:fontRef>
          </p:style>
          <p:txBody>
            <a:bodyPr spcFirstLastPara="0" vert="horz" wrap="square" lIns="0" tIns="294369" rIns="0" bIns="294369" numCol="1" spcCol="1270" anchor="ctr" anchorCtr="0">
              <a:noAutofit/>
            </a:bodyPr>
            <a:lstStyle/>
            <a:p>
              <a:pPr algn="ctr" defTabSz="666750">
                <a:lnSpc>
                  <a:spcPct val="90000"/>
                </a:lnSpc>
                <a:spcBef>
                  <a:spcPct val="0"/>
                </a:spcBef>
                <a:spcAft>
                  <a:spcPct val="35000"/>
                </a:spcAft>
              </a:pPr>
              <a:r>
                <a:rPr lang="en-IE" dirty="0">
                  <a:effectLst>
                    <a:outerShdw blurRad="38100" dist="38100" dir="2700000" algn="tl">
                      <a:srgbClr val="000000">
                        <a:alpha val="43137"/>
                      </a:srgbClr>
                    </a:outerShdw>
                  </a:effectLst>
                </a:rPr>
                <a:t>Appropriate questions for </a:t>
              </a:r>
              <a:r>
                <a:rPr lang="en-IE" dirty="0" smtClean="0">
                  <a:effectLst>
                    <a:outerShdw blurRad="38100" dist="38100" dir="2700000" algn="tl">
                      <a:srgbClr val="000000">
                        <a:alpha val="43137"/>
                      </a:srgbClr>
                    </a:outerShdw>
                  </a:effectLst>
                </a:rPr>
                <a:t>age &amp; background </a:t>
              </a:r>
              <a:r>
                <a:rPr lang="en-IE" dirty="0">
                  <a:effectLst>
                    <a:outerShdw blurRad="38100" dist="38100" dir="2700000" algn="tl">
                      <a:srgbClr val="000000">
                        <a:alpha val="43137"/>
                      </a:srgbClr>
                    </a:outerShdw>
                  </a:effectLst>
                </a:rPr>
                <a:t>of </a:t>
              </a:r>
              <a:r>
                <a:rPr lang="en-IE" dirty="0" smtClean="0">
                  <a:effectLst>
                    <a:outerShdw blurRad="38100" dist="38100" dir="2700000" algn="tl">
                      <a:srgbClr val="000000">
                        <a:alpha val="43137"/>
                      </a:srgbClr>
                    </a:outerShdw>
                  </a:effectLst>
                </a:rPr>
                <a:t>interviewee</a:t>
              </a:r>
              <a:endParaRPr lang="nl-NL" dirty="0">
                <a:effectLst>
                  <a:outerShdw blurRad="38100" dist="38100" dir="2700000" algn="tl">
                    <a:srgbClr val="000000">
                      <a:alpha val="43137"/>
                    </a:srgbClr>
                  </a:outerShdw>
                </a:effectLst>
              </a:endParaRPr>
            </a:p>
          </p:txBody>
        </p:sp>
        <p:sp>
          <p:nvSpPr>
            <p:cNvPr id="27" name="Freeform 26"/>
            <p:cNvSpPr/>
            <p:nvPr/>
          </p:nvSpPr>
          <p:spPr>
            <a:xfrm>
              <a:off x="2138282" y="2913308"/>
              <a:ext cx="1727540" cy="1742612"/>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3366CC"/>
            </a:solidFill>
          </p:spPr>
          <p:style>
            <a:lnRef idx="0">
              <a:schemeClr val="lt1">
                <a:hueOff val="0"/>
                <a:satOff val="0"/>
                <a:lumOff val="0"/>
                <a:alphaOff val="0"/>
              </a:schemeClr>
            </a:lnRef>
            <a:fillRef idx="3">
              <a:schemeClr val="accent4">
                <a:hueOff val="-1469397"/>
                <a:satOff val="-4064"/>
                <a:lumOff val="2521"/>
                <a:alphaOff val="0"/>
              </a:schemeClr>
            </a:fillRef>
            <a:effectRef idx="3">
              <a:schemeClr val="accent4">
                <a:hueOff val="-1469397"/>
                <a:satOff val="-4064"/>
                <a:lumOff val="2521"/>
                <a:alphaOff val="0"/>
              </a:schemeClr>
            </a:effectRef>
            <a:fontRef idx="minor">
              <a:schemeClr val="lt1"/>
            </a:fontRef>
          </p:style>
          <p:txBody>
            <a:bodyPr spcFirstLastPara="0" vert="horz" wrap="square" lIns="144000" tIns="237219" rIns="144000" bIns="237220" numCol="1" spcCol="1270" anchor="ctr" anchorCtr="0">
              <a:noAutofit/>
            </a:bodyPr>
            <a:lstStyle/>
            <a:p>
              <a:pPr lvl="0" algn="ctr" defTabSz="933450">
                <a:lnSpc>
                  <a:spcPct val="90000"/>
                </a:lnSpc>
                <a:spcBef>
                  <a:spcPct val="0"/>
                </a:spcBef>
                <a:spcAft>
                  <a:spcPct val="35000"/>
                </a:spcAft>
              </a:pPr>
              <a:r>
                <a:rPr lang="en-IE" dirty="0" smtClean="0">
                  <a:effectLst>
                    <a:outerShdw blurRad="38100" dist="38100" dir="2700000" algn="tl">
                      <a:srgbClr val="000000">
                        <a:alpha val="43137"/>
                      </a:srgbClr>
                    </a:outerShdw>
                  </a:effectLst>
                </a:rPr>
                <a:t>Repeat words to clarify or understand – avoid leading</a:t>
              </a:r>
              <a:endParaRPr lang="nl-NL" kern="1200" dirty="0">
                <a:effectLst>
                  <a:outerShdw blurRad="38100" dist="38100" dir="2700000" algn="tl">
                    <a:srgbClr val="000000">
                      <a:alpha val="43137"/>
                    </a:srgbClr>
                  </a:outerShdw>
                </a:effectLst>
              </a:endParaRPr>
            </a:p>
          </p:txBody>
        </p:sp>
        <p:sp>
          <p:nvSpPr>
            <p:cNvPr id="28" name="Freeform 27"/>
            <p:cNvSpPr/>
            <p:nvPr/>
          </p:nvSpPr>
          <p:spPr>
            <a:xfrm>
              <a:off x="3091022" y="4421517"/>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chemeClr val="accent1">
                <a:lumMod val="50000"/>
              </a:schemeClr>
            </a:solidFill>
          </p:spPr>
          <p:style>
            <a:lnRef idx="0">
              <a:schemeClr val="lt1">
                <a:hueOff val="0"/>
                <a:satOff val="0"/>
                <a:lumOff val="0"/>
                <a:alphaOff val="0"/>
              </a:schemeClr>
            </a:lnRef>
            <a:fillRef idx="3">
              <a:schemeClr val="accent4">
                <a:hueOff val="-1763277"/>
                <a:satOff val="-4877"/>
                <a:lumOff val="3026"/>
                <a:alphaOff val="0"/>
              </a:schemeClr>
            </a:fillRef>
            <a:effectRef idx="3">
              <a:schemeClr val="accent4">
                <a:hueOff val="-1763277"/>
                <a:satOff val="-4877"/>
                <a:lumOff val="3026"/>
                <a:alphaOff val="0"/>
              </a:schemeClr>
            </a:effectRef>
            <a:fontRef idx="minor">
              <a:schemeClr val="lt1"/>
            </a:fontRef>
          </p:style>
          <p:txBody>
            <a:bodyPr spcFirstLastPara="0" vert="horz" wrap="square" lIns="144000" tIns="294369" rIns="144000" bIns="294369" numCol="1" spcCol="1270" anchor="ctr" anchorCtr="0">
              <a:noAutofit/>
            </a:bodyPr>
            <a:lstStyle/>
            <a:p>
              <a:pPr lvl="0" algn="ctr" defTabSz="666750">
                <a:lnSpc>
                  <a:spcPct val="90000"/>
                </a:lnSpc>
                <a:spcBef>
                  <a:spcPct val="0"/>
                </a:spcBef>
                <a:spcAft>
                  <a:spcPct val="35000"/>
                </a:spcAft>
              </a:pPr>
              <a:r>
                <a:rPr lang="en-IE" dirty="0" smtClean="0">
                  <a:effectLst>
                    <a:outerShdw blurRad="38100" dist="38100" dir="2700000" algn="tl">
                      <a:srgbClr val="000000">
                        <a:alpha val="43137"/>
                      </a:srgbClr>
                    </a:outerShdw>
                  </a:effectLst>
                </a:rPr>
                <a:t>Never assume facts – ask interviewee the question</a:t>
              </a:r>
              <a:endParaRPr lang="nl-NL" kern="1200" dirty="0">
                <a:effectLst>
                  <a:outerShdw blurRad="38100" dist="38100" dir="2700000" algn="tl">
                    <a:srgbClr val="000000">
                      <a:alpha val="43137"/>
                    </a:srgbClr>
                  </a:outerShdw>
                </a:effectLst>
              </a:endParaRPr>
            </a:p>
          </p:txBody>
        </p:sp>
        <p:sp>
          <p:nvSpPr>
            <p:cNvPr id="29" name="Freeform 28"/>
            <p:cNvSpPr/>
            <p:nvPr/>
          </p:nvSpPr>
          <p:spPr>
            <a:xfrm>
              <a:off x="5027646" y="442151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chemeClr val="accent3">
                <a:lumMod val="75000"/>
              </a:schemeClr>
            </a:solidFill>
          </p:spPr>
          <p:style>
            <a:lnRef idx="0">
              <a:schemeClr val="lt1">
                <a:hueOff val="0"/>
                <a:satOff val="0"/>
                <a:lumOff val="0"/>
                <a:alphaOff val="0"/>
              </a:schemeClr>
            </a:lnRef>
            <a:fillRef idx="3">
              <a:schemeClr val="accent4">
                <a:hueOff val="-2057156"/>
                <a:satOff val="-5690"/>
                <a:lumOff val="3530"/>
                <a:alphaOff val="0"/>
              </a:schemeClr>
            </a:fillRef>
            <a:effectRef idx="3">
              <a:schemeClr val="accent4">
                <a:hueOff val="-2057156"/>
                <a:satOff val="-5690"/>
                <a:lumOff val="3530"/>
                <a:alphaOff val="0"/>
              </a:schemeClr>
            </a:effectRef>
            <a:fontRef idx="minor">
              <a:schemeClr val="lt1"/>
            </a:fontRef>
          </p:style>
          <p:txBody>
            <a:bodyPr spcFirstLastPara="0" vert="horz" wrap="square" lIns="72000" tIns="237219" rIns="72000" bIns="237219" numCol="1" spcCol="1270" anchor="ctr" anchorCtr="0">
              <a:noAutofit/>
            </a:bodyPr>
            <a:lstStyle/>
            <a:p>
              <a:pPr lvl="0" algn="ctr" defTabSz="1600200">
                <a:lnSpc>
                  <a:spcPct val="90000"/>
                </a:lnSpc>
                <a:spcBef>
                  <a:spcPct val="0"/>
                </a:spcBef>
                <a:spcAft>
                  <a:spcPct val="35000"/>
                </a:spcAft>
              </a:pPr>
              <a:r>
                <a:rPr lang="en-IE" kern="1200" dirty="0" smtClean="0">
                  <a:effectLst>
                    <a:outerShdw blurRad="38100" dist="38100" dir="2700000" algn="tl">
                      <a:srgbClr val="000000">
                        <a:alpha val="43137"/>
                      </a:srgbClr>
                    </a:outerShdw>
                  </a:effectLst>
                </a:rPr>
                <a:t>Never force interviewee to remember or share details</a:t>
              </a:r>
              <a:endParaRPr lang="nl-NL" sz="3600"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257263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techniques</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56-61</a:t>
            </a:r>
            <a:br>
              <a:rPr lang="en-IE" sz="2000" b="1" dirty="0" smtClean="0">
                <a:solidFill>
                  <a:srgbClr val="ACCBF9">
                    <a:lumMod val="75000"/>
                  </a:srgbClr>
                </a:solidFill>
              </a:rPr>
            </a:br>
            <a:r>
              <a:rPr lang="en-IE" sz="2000" b="1" dirty="0" smtClean="0">
                <a:solidFill>
                  <a:srgbClr val="ACCBF9">
                    <a:lumMod val="75000"/>
                  </a:srgbClr>
                </a:solidFill>
              </a:rPr>
              <a:t>Module 3 – Preliminary Considerations and Module 6 - Testimony</a:t>
            </a:r>
            <a:br>
              <a:rPr lang="en-IE" sz="2000" b="1" dirty="0" smtClean="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15" name="Content Placeholder 6"/>
          <p:cNvSpPr>
            <a:spLocks noGrp="1"/>
          </p:cNvSpPr>
          <p:nvPr>
            <p:ph idx="1"/>
          </p:nvPr>
        </p:nvSpPr>
        <p:spPr>
          <a:xfrm>
            <a:off x="323528" y="1916833"/>
            <a:ext cx="8568952" cy="576063"/>
          </a:xfrm>
        </p:spPr>
        <p:txBody>
          <a:bodyPr>
            <a:normAutofit/>
          </a:bodyPr>
          <a:lstStyle/>
          <a:p>
            <a:pPr marL="18288" indent="0" algn="ctr">
              <a:buNone/>
            </a:pPr>
            <a:r>
              <a:rPr lang="en-IE" sz="2600" b="1" u="sng" cap="small" dirty="0" smtClean="0">
                <a:effectLst/>
              </a:rPr>
              <a:t>Respectful and professional behaviour</a:t>
            </a:r>
            <a:endParaRPr lang="en-IE" sz="3200" b="1" u="sng" cap="small" dirty="0" smtClean="0">
              <a:effectLst/>
            </a:endParaRPr>
          </a:p>
        </p:txBody>
      </p:sp>
      <p:grpSp>
        <p:nvGrpSpPr>
          <p:cNvPr id="2" name="Group 1"/>
          <p:cNvGrpSpPr/>
          <p:nvPr/>
        </p:nvGrpSpPr>
        <p:grpSpPr>
          <a:xfrm>
            <a:off x="398004" y="2708920"/>
            <a:ext cx="8419999" cy="3512548"/>
            <a:chOff x="398004" y="3092105"/>
            <a:chExt cx="8419999" cy="2545580"/>
          </a:xfrm>
        </p:grpSpPr>
        <p:sp>
          <p:nvSpPr>
            <p:cNvPr id="3" name="Freeform 2"/>
            <p:cNvSpPr/>
            <p:nvPr/>
          </p:nvSpPr>
          <p:spPr>
            <a:xfrm>
              <a:off x="398004" y="3098488"/>
              <a:ext cx="1958139" cy="1174883"/>
            </a:xfrm>
            <a:custGeom>
              <a:avLst/>
              <a:gdLst>
                <a:gd name="connsiteX0" fmla="*/ 0 w 1958139"/>
                <a:gd name="connsiteY0" fmla="*/ 0 h 1174883"/>
                <a:gd name="connsiteX1" fmla="*/ 1958139 w 1958139"/>
                <a:gd name="connsiteY1" fmla="*/ 0 h 1174883"/>
                <a:gd name="connsiteX2" fmla="*/ 1958139 w 1958139"/>
                <a:gd name="connsiteY2" fmla="*/ 1174883 h 1174883"/>
                <a:gd name="connsiteX3" fmla="*/ 0 w 1958139"/>
                <a:gd name="connsiteY3" fmla="*/ 1174883 h 1174883"/>
                <a:gd name="connsiteX4" fmla="*/ 0 w 1958139"/>
                <a:gd name="connsiteY4" fmla="*/ 0 h 1174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8139" h="1174883">
                  <a:moveTo>
                    <a:pt x="0" y="0"/>
                  </a:moveTo>
                  <a:lnTo>
                    <a:pt x="1958139" y="0"/>
                  </a:lnTo>
                  <a:lnTo>
                    <a:pt x="1958139" y="1174883"/>
                  </a:lnTo>
                  <a:lnTo>
                    <a:pt x="0" y="1174883"/>
                  </a:lnTo>
                  <a:lnTo>
                    <a:pt x="0" y="0"/>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2000" dirty="0" smtClean="0">
                  <a:effectLst>
                    <a:outerShdw blurRad="38100" dist="38100" dir="2700000" algn="tl">
                      <a:srgbClr val="000000">
                        <a:alpha val="43137"/>
                      </a:srgbClr>
                    </a:outerShdw>
                  </a:effectLst>
                </a:rPr>
                <a:t>Always p</a:t>
              </a:r>
              <a:r>
                <a:rPr lang="en-IE" sz="2000" b="0" kern="1200" dirty="0" smtClean="0">
                  <a:effectLst>
                    <a:outerShdw blurRad="38100" dist="38100" dir="2700000" algn="tl">
                      <a:srgbClr val="000000">
                        <a:alpha val="43137"/>
                      </a:srgbClr>
                    </a:outerShdw>
                  </a:effectLst>
                </a:rPr>
                <a:t>rioritise the interviewee ahead of the information</a:t>
              </a:r>
              <a:endParaRPr lang="nl-NL" sz="2000" b="0" kern="1200" dirty="0">
                <a:effectLst>
                  <a:outerShdw blurRad="38100" dist="38100" dir="2700000" algn="tl">
                    <a:srgbClr val="000000">
                      <a:alpha val="43137"/>
                    </a:srgbClr>
                  </a:outerShdw>
                </a:effectLst>
              </a:endParaRPr>
            </a:p>
          </p:txBody>
        </p:sp>
        <p:sp>
          <p:nvSpPr>
            <p:cNvPr id="5" name="Freeform 4"/>
            <p:cNvSpPr/>
            <p:nvPr/>
          </p:nvSpPr>
          <p:spPr>
            <a:xfrm>
              <a:off x="2551957" y="3092105"/>
              <a:ext cx="1958139" cy="1174883"/>
            </a:xfrm>
            <a:custGeom>
              <a:avLst/>
              <a:gdLst>
                <a:gd name="connsiteX0" fmla="*/ 0 w 1958139"/>
                <a:gd name="connsiteY0" fmla="*/ 0 h 1174883"/>
                <a:gd name="connsiteX1" fmla="*/ 1958139 w 1958139"/>
                <a:gd name="connsiteY1" fmla="*/ 0 h 1174883"/>
                <a:gd name="connsiteX2" fmla="*/ 1958139 w 1958139"/>
                <a:gd name="connsiteY2" fmla="*/ 1174883 h 1174883"/>
                <a:gd name="connsiteX3" fmla="*/ 0 w 1958139"/>
                <a:gd name="connsiteY3" fmla="*/ 1174883 h 1174883"/>
                <a:gd name="connsiteX4" fmla="*/ 0 w 1958139"/>
                <a:gd name="connsiteY4" fmla="*/ 0 h 1174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8139" h="1174883">
                  <a:moveTo>
                    <a:pt x="0" y="0"/>
                  </a:moveTo>
                  <a:lnTo>
                    <a:pt x="1958139" y="0"/>
                  </a:lnTo>
                  <a:lnTo>
                    <a:pt x="1958139" y="1174883"/>
                  </a:lnTo>
                  <a:lnTo>
                    <a:pt x="0" y="1174883"/>
                  </a:lnTo>
                  <a:lnTo>
                    <a:pt x="0" y="0"/>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Significance of seating positions – power, respect, eye level</a:t>
              </a:r>
              <a:endParaRPr lang="nl-NL" sz="2000" b="0" kern="1200" dirty="0">
                <a:effectLst>
                  <a:outerShdw blurRad="38100" dist="38100" dir="2700000" algn="tl">
                    <a:srgbClr val="000000">
                      <a:alpha val="43137"/>
                    </a:srgbClr>
                  </a:outerShdw>
                </a:effectLst>
              </a:endParaRPr>
            </a:p>
          </p:txBody>
        </p:sp>
        <p:sp>
          <p:nvSpPr>
            <p:cNvPr id="7" name="Freeform 6"/>
            <p:cNvSpPr/>
            <p:nvPr/>
          </p:nvSpPr>
          <p:spPr>
            <a:xfrm>
              <a:off x="4705910" y="3092105"/>
              <a:ext cx="1958139" cy="1174883"/>
            </a:xfrm>
            <a:custGeom>
              <a:avLst/>
              <a:gdLst>
                <a:gd name="connsiteX0" fmla="*/ 0 w 1958139"/>
                <a:gd name="connsiteY0" fmla="*/ 0 h 1174883"/>
                <a:gd name="connsiteX1" fmla="*/ 1958139 w 1958139"/>
                <a:gd name="connsiteY1" fmla="*/ 0 h 1174883"/>
                <a:gd name="connsiteX2" fmla="*/ 1958139 w 1958139"/>
                <a:gd name="connsiteY2" fmla="*/ 1174883 h 1174883"/>
                <a:gd name="connsiteX3" fmla="*/ 0 w 1958139"/>
                <a:gd name="connsiteY3" fmla="*/ 1174883 h 1174883"/>
                <a:gd name="connsiteX4" fmla="*/ 0 w 1958139"/>
                <a:gd name="connsiteY4" fmla="*/ 0 h 1174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8139" h="1174883">
                  <a:moveTo>
                    <a:pt x="0" y="0"/>
                  </a:moveTo>
                  <a:lnTo>
                    <a:pt x="1958139" y="0"/>
                  </a:lnTo>
                  <a:lnTo>
                    <a:pt x="1958139" y="1174883"/>
                  </a:lnTo>
                  <a:lnTo>
                    <a:pt x="0" y="1174883"/>
                  </a:lnTo>
                  <a:lnTo>
                    <a:pt x="0" y="0"/>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Giving the interviewee a sense of control over the process </a:t>
              </a:r>
              <a:endParaRPr lang="nl-NL" sz="2000" b="0" kern="1200" dirty="0">
                <a:effectLst>
                  <a:outerShdw blurRad="38100" dist="38100" dir="2700000" algn="tl">
                    <a:srgbClr val="000000">
                      <a:alpha val="43137"/>
                    </a:srgbClr>
                  </a:outerShdw>
                </a:effectLst>
              </a:endParaRPr>
            </a:p>
          </p:txBody>
        </p:sp>
        <p:sp>
          <p:nvSpPr>
            <p:cNvPr id="8" name="Freeform 7"/>
            <p:cNvSpPr/>
            <p:nvPr/>
          </p:nvSpPr>
          <p:spPr>
            <a:xfrm>
              <a:off x="6859864" y="3092105"/>
              <a:ext cx="1958139" cy="1174883"/>
            </a:xfrm>
            <a:custGeom>
              <a:avLst/>
              <a:gdLst>
                <a:gd name="connsiteX0" fmla="*/ 0 w 1958139"/>
                <a:gd name="connsiteY0" fmla="*/ 0 h 1174883"/>
                <a:gd name="connsiteX1" fmla="*/ 1958139 w 1958139"/>
                <a:gd name="connsiteY1" fmla="*/ 0 h 1174883"/>
                <a:gd name="connsiteX2" fmla="*/ 1958139 w 1958139"/>
                <a:gd name="connsiteY2" fmla="*/ 1174883 h 1174883"/>
                <a:gd name="connsiteX3" fmla="*/ 0 w 1958139"/>
                <a:gd name="connsiteY3" fmla="*/ 1174883 h 1174883"/>
                <a:gd name="connsiteX4" fmla="*/ 0 w 1958139"/>
                <a:gd name="connsiteY4" fmla="*/ 0 h 1174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8139" h="1174883">
                  <a:moveTo>
                    <a:pt x="0" y="0"/>
                  </a:moveTo>
                  <a:lnTo>
                    <a:pt x="1958139" y="0"/>
                  </a:lnTo>
                  <a:lnTo>
                    <a:pt x="1958139" y="1174883"/>
                  </a:lnTo>
                  <a:lnTo>
                    <a:pt x="0" y="1174883"/>
                  </a:lnTo>
                  <a:lnTo>
                    <a:pt x="0" y="0"/>
                  </a:lnTo>
                  <a:close/>
                </a:path>
              </a:pathLst>
            </a:custGeom>
            <a:gradFill rotWithShape="0">
              <a:gsLst>
                <a:gs pos="0">
                  <a:schemeClr val="accent5">
                    <a:lumMod val="75000"/>
                  </a:schemeClr>
                </a:gs>
                <a:gs pos="100000">
                  <a:schemeClr val="accent5">
                    <a:hueOff val="0"/>
                    <a:satOff val="0"/>
                    <a:lumOff val="0"/>
                    <a:alphaOff val="0"/>
                    <a:shade val="48000"/>
                    <a:satMod val="180000"/>
                    <a:lumMod val="94000"/>
                  </a:schemeClr>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54000" tIns="68580" rIns="54000" bIns="68580" numCol="1" spcCol="1270" anchor="ctr" anchorCtr="0">
              <a:noAutofit/>
            </a:bodyPr>
            <a:lstStyle/>
            <a:p>
              <a:pPr lvl="0" algn="ctr" defTabSz="8001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Repeated confirmation or  update of informed consent</a:t>
              </a:r>
              <a:endParaRPr lang="nl-NL" sz="2000" b="0" kern="1200" dirty="0">
                <a:effectLst>
                  <a:outerShdw blurRad="38100" dist="38100" dir="2700000" algn="tl">
                    <a:srgbClr val="000000">
                      <a:alpha val="43137"/>
                    </a:srgbClr>
                  </a:outerShdw>
                </a:effectLst>
              </a:endParaRPr>
            </a:p>
          </p:txBody>
        </p:sp>
        <p:sp>
          <p:nvSpPr>
            <p:cNvPr id="9" name="Freeform 8"/>
            <p:cNvSpPr/>
            <p:nvPr/>
          </p:nvSpPr>
          <p:spPr>
            <a:xfrm>
              <a:off x="398004" y="4462802"/>
              <a:ext cx="1958139" cy="1174883"/>
            </a:xfrm>
            <a:custGeom>
              <a:avLst/>
              <a:gdLst>
                <a:gd name="connsiteX0" fmla="*/ 0 w 1958139"/>
                <a:gd name="connsiteY0" fmla="*/ 0 h 1174883"/>
                <a:gd name="connsiteX1" fmla="*/ 1958139 w 1958139"/>
                <a:gd name="connsiteY1" fmla="*/ 0 h 1174883"/>
                <a:gd name="connsiteX2" fmla="*/ 1958139 w 1958139"/>
                <a:gd name="connsiteY2" fmla="*/ 1174883 h 1174883"/>
                <a:gd name="connsiteX3" fmla="*/ 0 w 1958139"/>
                <a:gd name="connsiteY3" fmla="*/ 1174883 h 1174883"/>
                <a:gd name="connsiteX4" fmla="*/ 0 w 1958139"/>
                <a:gd name="connsiteY4" fmla="*/ 0 h 1174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8139" h="1174883">
                  <a:moveTo>
                    <a:pt x="0" y="0"/>
                  </a:moveTo>
                  <a:lnTo>
                    <a:pt x="1958139" y="0"/>
                  </a:lnTo>
                  <a:lnTo>
                    <a:pt x="1958139" y="1174883"/>
                  </a:lnTo>
                  <a:lnTo>
                    <a:pt x="0" y="1174883"/>
                  </a:lnTo>
                  <a:lnTo>
                    <a:pt x="0" y="0"/>
                  </a:lnTo>
                  <a:close/>
                </a:path>
              </a:pathLst>
            </a:custGeom>
            <a:gradFill rotWithShape="0">
              <a:gsLst>
                <a:gs pos="0">
                  <a:srgbClr val="725383"/>
                </a:gs>
                <a:gs pos="100000">
                  <a:srgbClr val="573F65"/>
                </a:gs>
                <a:gs pos="100000">
                  <a:schemeClr val="accent6">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6">
                <a:hueOff val="0"/>
                <a:satOff val="0"/>
                <a:lumOff val="0"/>
                <a:alphaOff val="0"/>
              </a:schemeClr>
            </a:effectRef>
            <a:fontRef idx="minor">
              <a:schemeClr val="lt1"/>
            </a:fontRef>
          </p:style>
          <p:txBody>
            <a:bodyPr spcFirstLastPara="0" vert="horz" wrap="square" lIns="54000" tIns="68580" rIns="54000" bIns="68580" numCol="1" spcCol="1270" anchor="ctr" anchorCtr="0">
              <a:noAutofit/>
            </a:bodyPr>
            <a:lstStyle/>
            <a:p>
              <a:pPr lvl="0" algn="ctr" defTabSz="8001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Show support, admiration and respect – not pity</a:t>
              </a:r>
              <a:endParaRPr lang="nl-NL" sz="2000" b="0" kern="1200" dirty="0">
                <a:effectLst>
                  <a:outerShdw blurRad="38100" dist="38100" dir="2700000" algn="tl">
                    <a:srgbClr val="000000">
                      <a:alpha val="43137"/>
                    </a:srgbClr>
                  </a:outerShdw>
                </a:effectLst>
              </a:endParaRPr>
            </a:p>
          </p:txBody>
        </p:sp>
        <p:sp>
          <p:nvSpPr>
            <p:cNvPr id="10" name="Freeform 9"/>
            <p:cNvSpPr/>
            <p:nvPr/>
          </p:nvSpPr>
          <p:spPr>
            <a:xfrm>
              <a:off x="2551957" y="4462802"/>
              <a:ext cx="1958139" cy="1174883"/>
            </a:xfrm>
            <a:custGeom>
              <a:avLst/>
              <a:gdLst>
                <a:gd name="connsiteX0" fmla="*/ 0 w 1958139"/>
                <a:gd name="connsiteY0" fmla="*/ 0 h 1174883"/>
                <a:gd name="connsiteX1" fmla="*/ 1958139 w 1958139"/>
                <a:gd name="connsiteY1" fmla="*/ 0 h 1174883"/>
                <a:gd name="connsiteX2" fmla="*/ 1958139 w 1958139"/>
                <a:gd name="connsiteY2" fmla="*/ 1174883 h 1174883"/>
                <a:gd name="connsiteX3" fmla="*/ 0 w 1958139"/>
                <a:gd name="connsiteY3" fmla="*/ 1174883 h 1174883"/>
                <a:gd name="connsiteX4" fmla="*/ 0 w 1958139"/>
                <a:gd name="connsiteY4" fmla="*/ 0 h 1174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8139" h="1174883">
                  <a:moveTo>
                    <a:pt x="0" y="0"/>
                  </a:moveTo>
                  <a:lnTo>
                    <a:pt x="1958139" y="0"/>
                  </a:lnTo>
                  <a:lnTo>
                    <a:pt x="1958139" y="1174883"/>
                  </a:lnTo>
                  <a:lnTo>
                    <a:pt x="0" y="1174883"/>
                  </a:lnTo>
                  <a:lnTo>
                    <a:pt x="0" y="0"/>
                  </a:lnTo>
                  <a:close/>
                </a:path>
              </a:pathLst>
            </a:custGeom>
            <a:gradFill rotWithShape="0">
              <a:gsLst>
                <a:gs pos="0">
                  <a:schemeClr val="accent1">
                    <a:lumMod val="75000"/>
                  </a:schemeClr>
                </a:gs>
                <a:gs pos="100000">
                  <a:schemeClr val="accent4">
                    <a:lumMod val="75000"/>
                  </a:schemeClr>
                </a:gs>
                <a:gs pos="100000">
                  <a:schemeClr val="accent2">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2">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Being polite, attentive and aware of social/ cultural norms</a:t>
              </a:r>
              <a:endParaRPr lang="nl-NL" sz="2000" b="0" kern="1200" dirty="0">
                <a:effectLst>
                  <a:outerShdw blurRad="38100" dist="38100" dir="2700000" algn="tl">
                    <a:srgbClr val="000000">
                      <a:alpha val="43137"/>
                    </a:srgbClr>
                  </a:outerShdw>
                </a:effectLst>
              </a:endParaRPr>
            </a:p>
          </p:txBody>
        </p:sp>
        <p:sp>
          <p:nvSpPr>
            <p:cNvPr id="11" name="Freeform 10"/>
            <p:cNvSpPr/>
            <p:nvPr/>
          </p:nvSpPr>
          <p:spPr>
            <a:xfrm>
              <a:off x="4705910" y="4462802"/>
              <a:ext cx="1958139" cy="1174883"/>
            </a:xfrm>
            <a:custGeom>
              <a:avLst/>
              <a:gdLst>
                <a:gd name="connsiteX0" fmla="*/ 0 w 1958139"/>
                <a:gd name="connsiteY0" fmla="*/ 0 h 1174883"/>
                <a:gd name="connsiteX1" fmla="*/ 1958139 w 1958139"/>
                <a:gd name="connsiteY1" fmla="*/ 0 h 1174883"/>
                <a:gd name="connsiteX2" fmla="*/ 1958139 w 1958139"/>
                <a:gd name="connsiteY2" fmla="*/ 1174883 h 1174883"/>
                <a:gd name="connsiteX3" fmla="*/ 0 w 1958139"/>
                <a:gd name="connsiteY3" fmla="*/ 1174883 h 1174883"/>
                <a:gd name="connsiteX4" fmla="*/ 0 w 1958139"/>
                <a:gd name="connsiteY4" fmla="*/ 0 h 1174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8139" h="1174883">
                  <a:moveTo>
                    <a:pt x="0" y="0"/>
                  </a:moveTo>
                  <a:lnTo>
                    <a:pt x="1958139" y="0"/>
                  </a:lnTo>
                  <a:lnTo>
                    <a:pt x="1958139" y="1174883"/>
                  </a:lnTo>
                  <a:lnTo>
                    <a:pt x="0" y="1174883"/>
                  </a:lnTo>
                  <a:lnTo>
                    <a:pt x="0" y="0"/>
                  </a:lnTo>
                  <a:close/>
                </a:path>
              </a:pathLst>
            </a:custGeom>
            <a:gradFill rotWithShape="0">
              <a:gsLst>
                <a:gs pos="0">
                  <a:schemeClr val="bg2">
                    <a:lumMod val="60000"/>
                    <a:lumOff val="40000"/>
                  </a:schemeClr>
                </a:gs>
                <a:gs pos="100000">
                  <a:schemeClr val="accent4">
                    <a:lumMod val="75000"/>
                  </a:schemeClr>
                </a:gs>
                <a:gs pos="100000">
                  <a:schemeClr val="accent3">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3">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Body language &amp; facial expression – avoid disbelief or judgment</a:t>
              </a:r>
              <a:endParaRPr lang="nl-NL" sz="2000" b="0" kern="1200" dirty="0">
                <a:effectLst>
                  <a:outerShdw blurRad="38100" dist="38100" dir="2700000" algn="tl">
                    <a:srgbClr val="000000">
                      <a:alpha val="43137"/>
                    </a:srgbClr>
                  </a:outerShdw>
                </a:effectLst>
              </a:endParaRPr>
            </a:p>
          </p:txBody>
        </p:sp>
        <p:sp>
          <p:nvSpPr>
            <p:cNvPr id="12" name="Freeform 11"/>
            <p:cNvSpPr/>
            <p:nvPr/>
          </p:nvSpPr>
          <p:spPr>
            <a:xfrm>
              <a:off x="6859864" y="4462802"/>
              <a:ext cx="1958139" cy="1174883"/>
            </a:xfrm>
            <a:custGeom>
              <a:avLst/>
              <a:gdLst>
                <a:gd name="connsiteX0" fmla="*/ 0 w 1958139"/>
                <a:gd name="connsiteY0" fmla="*/ 0 h 1174883"/>
                <a:gd name="connsiteX1" fmla="*/ 1958139 w 1958139"/>
                <a:gd name="connsiteY1" fmla="*/ 0 h 1174883"/>
                <a:gd name="connsiteX2" fmla="*/ 1958139 w 1958139"/>
                <a:gd name="connsiteY2" fmla="*/ 1174883 h 1174883"/>
                <a:gd name="connsiteX3" fmla="*/ 0 w 1958139"/>
                <a:gd name="connsiteY3" fmla="*/ 1174883 h 1174883"/>
                <a:gd name="connsiteX4" fmla="*/ 0 w 1958139"/>
                <a:gd name="connsiteY4" fmla="*/ 0 h 1174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8139" h="1174883">
                  <a:moveTo>
                    <a:pt x="0" y="0"/>
                  </a:moveTo>
                  <a:lnTo>
                    <a:pt x="1958139" y="0"/>
                  </a:lnTo>
                  <a:lnTo>
                    <a:pt x="1958139" y="1174883"/>
                  </a:lnTo>
                  <a:lnTo>
                    <a:pt x="0" y="1174883"/>
                  </a:lnTo>
                  <a:lnTo>
                    <a:pt x="0" y="0"/>
                  </a:lnTo>
                  <a:close/>
                </a:path>
              </a:pathLst>
            </a:custGeom>
            <a:gradFill rotWithShape="0">
              <a:gsLst>
                <a:gs pos="0">
                  <a:schemeClr val="accent2">
                    <a:lumMod val="75000"/>
                  </a:schemeClr>
                </a:gs>
                <a:gs pos="100000">
                  <a:schemeClr val="accent2">
                    <a:lumMod val="50000"/>
                  </a:schemeClr>
                </a:gs>
                <a:gs pos="100000">
                  <a:schemeClr val="accent4">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4">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Being patient and allowing enough time – use the power of silence</a:t>
              </a:r>
              <a:endParaRPr lang="nl-NL" sz="2000" b="0"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623235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techniques</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56-61</a:t>
            </a:r>
            <a:br>
              <a:rPr lang="en-IE" sz="2000" b="1" dirty="0" smtClean="0">
                <a:solidFill>
                  <a:srgbClr val="ACCBF9">
                    <a:lumMod val="75000"/>
                  </a:srgbClr>
                </a:solidFill>
              </a:rPr>
            </a:br>
            <a:r>
              <a:rPr lang="en-IE" sz="2000" b="1" dirty="0" smtClean="0">
                <a:solidFill>
                  <a:srgbClr val="ACCBF9">
                    <a:lumMod val="75000"/>
                  </a:srgbClr>
                </a:solidFill>
              </a:rPr>
              <a:t>Module 3 – Preliminary Considerations and Module 6 - Testimony</a:t>
            </a:r>
            <a:br>
              <a:rPr lang="en-IE" sz="2000" b="1" dirty="0" smtClean="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15" name="Content Placeholder 6"/>
          <p:cNvSpPr>
            <a:spLocks noGrp="1"/>
          </p:cNvSpPr>
          <p:nvPr>
            <p:ph idx="1"/>
          </p:nvPr>
        </p:nvSpPr>
        <p:spPr>
          <a:xfrm>
            <a:off x="107504" y="1988840"/>
            <a:ext cx="8856984" cy="4464496"/>
          </a:xfrm>
        </p:spPr>
        <p:txBody>
          <a:bodyPr>
            <a:normAutofit lnSpcReduction="10000"/>
          </a:bodyPr>
          <a:lstStyle/>
          <a:p>
            <a:pPr marL="18288" indent="0" algn="ctr">
              <a:buNone/>
            </a:pPr>
            <a:r>
              <a:rPr lang="en-IE" sz="2600" b="1" u="sng" cap="small" dirty="0" smtClean="0">
                <a:effectLst/>
              </a:rPr>
              <a:t>Reassure, but avoid making promises</a:t>
            </a:r>
          </a:p>
          <a:p>
            <a:pPr marL="18288" indent="0" algn="ctr">
              <a:buNone/>
            </a:pPr>
            <a:endParaRPr lang="en-IE" sz="1100" dirty="0" smtClean="0">
              <a:effectLst/>
            </a:endParaRPr>
          </a:p>
          <a:p>
            <a:pPr algn="ctr">
              <a:buFont typeface="Wingdings" panose="05000000000000000000" pitchFamily="2" charset="2"/>
              <a:buChar char="Ñ"/>
            </a:pPr>
            <a:r>
              <a:rPr lang="en-IE" dirty="0" smtClean="0">
                <a:effectLst/>
              </a:rPr>
              <a:t>You may need to </a:t>
            </a:r>
            <a:r>
              <a:rPr lang="en-IE" b="1" dirty="0" smtClean="0">
                <a:solidFill>
                  <a:schemeClr val="tx2">
                    <a:lumMod val="75000"/>
                  </a:schemeClr>
                </a:solidFill>
                <a:effectLst/>
              </a:rPr>
              <a:t>reassure the interviewee </a:t>
            </a:r>
            <a:r>
              <a:rPr lang="en-IE" dirty="0" smtClean="0">
                <a:effectLst/>
              </a:rPr>
              <a:t>about their fears or concerns, but you must also </a:t>
            </a:r>
            <a:r>
              <a:rPr lang="en-IE" b="1" dirty="0" smtClean="0">
                <a:solidFill>
                  <a:schemeClr val="tx2">
                    <a:lumMod val="75000"/>
                  </a:schemeClr>
                </a:solidFill>
                <a:effectLst/>
              </a:rPr>
              <a:t>manage their expectations</a:t>
            </a:r>
            <a:r>
              <a:rPr lang="en-IE" dirty="0" smtClean="0">
                <a:effectLst/>
              </a:rPr>
              <a:t> and avoid making promises of any kind</a:t>
            </a:r>
          </a:p>
          <a:p>
            <a:pPr marL="18288" indent="0" algn="ctr">
              <a:buNone/>
            </a:pPr>
            <a:endParaRPr lang="en-IE" sz="2400" dirty="0" smtClean="0">
              <a:effectLst/>
            </a:endParaRPr>
          </a:p>
          <a:p>
            <a:pPr marL="18288" indent="0" algn="ctr">
              <a:buNone/>
            </a:pPr>
            <a:endParaRPr lang="en-IE" dirty="0" smtClean="0">
              <a:effectLst/>
            </a:endParaRPr>
          </a:p>
          <a:p>
            <a:pPr marL="18288" indent="0" algn="ctr">
              <a:buNone/>
            </a:pPr>
            <a:endParaRPr lang="en-IE" dirty="0" smtClean="0">
              <a:effectLst/>
            </a:endParaRPr>
          </a:p>
          <a:p>
            <a:pPr marL="18288" indent="0" algn="ctr">
              <a:buNone/>
            </a:pPr>
            <a:endParaRPr lang="en-IE" dirty="0">
              <a:effectLst/>
            </a:endParaRPr>
          </a:p>
          <a:p>
            <a:pPr marL="18288" indent="0" algn="ctr">
              <a:buNone/>
            </a:pPr>
            <a:endParaRPr lang="en-IE" dirty="0" smtClean="0">
              <a:effectLst/>
            </a:endParaRPr>
          </a:p>
          <a:p>
            <a:pPr marL="18288" indent="0" algn="ctr">
              <a:buNone/>
            </a:pPr>
            <a:endParaRPr lang="en-IE" sz="2600" dirty="0">
              <a:effectLst/>
            </a:endParaRPr>
          </a:p>
          <a:p>
            <a:pPr algn="ctr">
              <a:buFont typeface="Wingdings" panose="05000000000000000000" pitchFamily="2" charset="2"/>
              <a:buChar char="Ñ"/>
            </a:pPr>
            <a:r>
              <a:rPr lang="en-IE" dirty="0" smtClean="0">
                <a:effectLst/>
              </a:rPr>
              <a:t>Remember that the interviewee could </a:t>
            </a:r>
            <a:r>
              <a:rPr lang="en-IE" b="1" dirty="0" smtClean="0">
                <a:solidFill>
                  <a:schemeClr val="tx2">
                    <a:lumMod val="75000"/>
                  </a:schemeClr>
                </a:solidFill>
                <a:effectLst/>
              </a:rPr>
              <a:t>misinterpret your silence</a:t>
            </a:r>
            <a:r>
              <a:rPr lang="en-IE" dirty="0" smtClean="0">
                <a:effectLst/>
              </a:rPr>
              <a:t> as a guarantee – be sure to </a:t>
            </a:r>
            <a:r>
              <a:rPr lang="en-IE" b="1" dirty="0" smtClean="0">
                <a:solidFill>
                  <a:schemeClr val="tx2">
                    <a:lumMod val="75000"/>
                  </a:schemeClr>
                </a:solidFill>
                <a:effectLst/>
              </a:rPr>
              <a:t>clarify if necessary</a:t>
            </a:r>
          </a:p>
        </p:txBody>
      </p:sp>
      <p:grpSp>
        <p:nvGrpSpPr>
          <p:cNvPr id="7" name="Group 6"/>
          <p:cNvGrpSpPr/>
          <p:nvPr/>
        </p:nvGrpSpPr>
        <p:grpSpPr>
          <a:xfrm>
            <a:off x="683856" y="3501008"/>
            <a:ext cx="7848295" cy="2196136"/>
            <a:chOff x="684025" y="2701850"/>
            <a:chExt cx="7831413" cy="3497500"/>
          </a:xfrm>
        </p:grpSpPr>
        <p:sp>
          <p:nvSpPr>
            <p:cNvPr id="8" name="Freeform 7"/>
            <p:cNvSpPr/>
            <p:nvPr/>
          </p:nvSpPr>
          <p:spPr>
            <a:xfrm>
              <a:off x="684025" y="2701850"/>
              <a:ext cx="2586424" cy="1547978"/>
            </a:xfrm>
            <a:custGeom>
              <a:avLst/>
              <a:gdLst>
                <a:gd name="connsiteX0" fmla="*/ 0 w 2631484"/>
                <a:gd name="connsiteY0" fmla="*/ 753211 h 1506422"/>
                <a:gd name="connsiteX1" fmla="*/ 1315742 w 2631484"/>
                <a:gd name="connsiteY1" fmla="*/ 0 h 1506422"/>
                <a:gd name="connsiteX2" fmla="*/ 2631484 w 2631484"/>
                <a:gd name="connsiteY2" fmla="*/ 753211 h 1506422"/>
                <a:gd name="connsiteX3" fmla="*/ 1315742 w 2631484"/>
                <a:gd name="connsiteY3" fmla="*/ 1506422 h 1506422"/>
                <a:gd name="connsiteX4" fmla="*/ 0 w 2631484"/>
                <a:gd name="connsiteY4" fmla="*/ 753211 h 15064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1484" h="1506422">
                  <a:moveTo>
                    <a:pt x="0" y="753211"/>
                  </a:moveTo>
                  <a:cubicBezTo>
                    <a:pt x="0" y="337224"/>
                    <a:pt x="589078" y="0"/>
                    <a:pt x="1315742" y="0"/>
                  </a:cubicBezTo>
                  <a:cubicBezTo>
                    <a:pt x="2042406" y="0"/>
                    <a:pt x="2631484" y="337224"/>
                    <a:pt x="2631484" y="753211"/>
                  </a:cubicBezTo>
                  <a:cubicBezTo>
                    <a:pt x="2631484" y="1169198"/>
                    <a:pt x="2042406" y="1506422"/>
                    <a:pt x="1315742" y="1506422"/>
                  </a:cubicBezTo>
                  <a:cubicBezTo>
                    <a:pt x="589078" y="1506422"/>
                    <a:pt x="0" y="1169198"/>
                    <a:pt x="0" y="753211"/>
                  </a:cubicBez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461572" tIns="296810" rIns="461572" bIns="296810" numCol="1" spcCol="1270" anchor="ctr" anchorCtr="0">
              <a:noAutofit/>
            </a:bodyPr>
            <a:lstStyle/>
            <a:p>
              <a:pPr lvl="0" algn="ctr" defTabSz="889000">
                <a:lnSpc>
                  <a:spcPct val="90000"/>
                </a:lnSpc>
                <a:spcBef>
                  <a:spcPct val="0"/>
                </a:spcBef>
                <a:spcAft>
                  <a:spcPct val="35000"/>
                </a:spcAft>
              </a:pPr>
              <a:r>
                <a:rPr lang="en-IE" sz="2000" dirty="0" smtClean="0">
                  <a:effectLst>
                    <a:outerShdw blurRad="38100" dist="38100" dir="2700000" algn="tl">
                      <a:srgbClr val="000000">
                        <a:alpha val="43137"/>
                      </a:srgbClr>
                    </a:outerShdw>
                  </a:effectLst>
                </a:rPr>
                <a:t>Anonymity or c</a:t>
              </a:r>
              <a:r>
                <a:rPr lang="en-IE" sz="2000" b="0" kern="1200" dirty="0" smtClean="0">
                  <a:effectLst>
                    <a:outerShdw blurRad="38100" dist="38100" dir="2700000" algn="tl">
                      <a:srgbClr val="000000">
                        <a:alpha val="43137"/>
                      </a:srgbClr>
                    </a:outerShdw>
                  </a:effectLst>
                </a:rPr>
                <a:t>onfidentiality</a:t>
              </a:r>
              <a:endParaRPr lang="nl-NL" sz="2000" b="0" kern="1200" dirty="0">
                <a:effectLst>
                  <a:outerShdw blurRad="38100" dist="38100" dir="2700000" algn="tl">
                    <a:srgbClr val="000000">
                      <a:alpha val="43137"/>
                    </a:srgbClr>
                  </a:outerShdw>
                </a:effectLst>
              </a:endParaRPr>
            </a:p>
          </p:txBody>
        </p:sp>
        <p:sp>
          <p:nvSpPr>
            <p:cNvPr id="9" name="Freeform 8"/>
            <p:cNvSpPr/>
            <p:nvPr/>
          </p:nvSpPr>
          <p:spPr>
            <a:xfrm>
              <a:off x="3308699" y="3841490"/>
              <a:ext cx="2586424" cy="1547978"/>
            </a:xfrm>
            <a:custGeom>
              <a:avLst/>
              <a:gdLst>
                <a:gd name="connsiteX0" fmla="*/ 0 w 2631484"/>
                <a:gd name="connsiteY0" fmla="*/ 751853 h 1503705"/>
                <a:gd name="connsiteX1" fmla="*/ 1315742 w 2631484"/>
                <a:gd name="connsiteY1" fmla="*/ 0 h 1503705"/>
                <a:gd name="connsiteX2" fmla="*/ 2631484 w 2631484"/>
                <a:gd name="connsiteY2" fmla="*/ 751853 h 1503705"/>
                <a:gd name="connsiteX3" fmla="*/ 1315742 w 2631484"/>
                <a:gd name="connsiteY3" fmla="*/ 1503706 h 1503705"/>
                <a:gd name="connsiteX4" fmla="*/ 0 w 2631484"/>
                <a:gd name="connsiteY4" fmla="*/ 751853 h 15037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1484" h="1503705">
                  <a:moveTo>
                    <a:pt x="0" y="751853"/>
                  </a:moveTo>
                  <a:cubicBezTo>
                    <a:pt x="0" y="336616"/>
                    <a:pt x="589078" y="0"/>
                    <a:pt x="1315742" y="0"/>
                  </a:cubicBezTo>
                  <a:cubicBezTo>
                    <a:pt x="2042406" y="0"/>
                    <a:pt x="2631484" y="336616"/>
                    <a:pt x="2631484" y="751853"/>
                  </a:cubicBezTo>
                  <a:cubicBezTo>
                    <a:pt x="2631484" y="1167090"/>
                    <a:pt x="2042406" y="1503706"/>
                    <a:pt x="1315742" y="1503706"/>
                  </a:cubicBezTo>
                  <a:cubicBezTo>
                    <a:pt x="589078" y="1503706"/>
                    <a:pt x="0" y="1167090"/>
                    <a:pt x="0" y="751853"/>
                  </a:cubicBezTo>
                  <a:close/>
                </a:path>
              </a:pathLst>
            </a:custGeom>
            <a:gradFill>
              <a:gsLst>
                <a:gs pos="0">
                  <a:schemeClr val="accent4"/>
                </a:gs>
                <a:gs pos="100000">
                  <a:schemeClr val="accent4">
                    <a:lumMod val="75000"/>
                  </a:schemeClr>
                </a:gs>
                <a:gs pos="100000">
                  <a:schemeClr val="accent4">
                    <a:hueOff val="-514289"/>
                    <a:satOff val="-1422"/>
                    <a:lumOff val="883"/>
                    <a:alphaOff val="0"/>
                    <a:shade val="48000"/>
                    <a:satMod val="180000"/>
                    <a:lumMod val="94000"/>
                  </a:schemeClr>
                </a:gs>
              </a:gsLst>
            </a:gradFill>
          </p:spPr>
          <p:style>
            <a:lnRef idx="0">
              <a:schemeClr val="lt1">
                <a:hueOff val="0"/>
                <a:satOff val="0"/>
                <a:lumOff val="0"/>
                <a:alphaOff val="0"/>
              </a:schemeClr>
            </a:lnRef>
            <a:fillRef idx="3">
              <a:schemeClr val="accent4">
                <a:hueOff val="-514289"/>
                <a:satOff val="-1422"/>
                <a:lumOff val="883"/>
                <a:alphaOff val="0"/>
              </a:schemeClr>
            </a:fillRef>
            <a:effectRef idx="3">
              <a:schemeClr val="accent4">
                <a:hueOff val="-514289"/>
                <a:satOff val="-1422"/>
                <a:lumOff val="883"/>
                <a:alphaOff val="0"/>
              </a:schemeClr>
            </a:effectRef>
            <a:fontRef idx="minor">
              <a:schemeClr val="lt1"/>
            </a:fontRef>
          </p:style>
          <p:txBody>
            <a:bodyPr spcFirstLastPara="0" vert="horz" wrap="square" lIns="360000" tIns="296412" rIns="360000" bIns="296412" numCol="1" spcCol="1270" anchor="ctr" anchorCtr="0">
              <a:noAutofit/>
            </a:bodyPr>
            <a:lstStyle/>
            <a:p>
              <a:pPr lvl="0" algn="ctr" defTabSz="8890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Justice/truth/ convictions</a:t>
              </a:r>
              <a:endParaRPr lang="nl-NL" sz="2000" b="0" kern="1200" dirty="0">
                <a:effectLst>
                  <a:outerShdw blurRad="38100" dist="38100" dir="2700000" algn="tl">
                    <a:srgbClr val="000000">
                      <a:alpha val="43137"/>
                    </a:srgbClr>
                  </a:outerShdw>
                </a:effectLst>
              </a:endParaRPr>
            </a:p>
          </p:txBody>
        </p:sp>
        <p:sp>
          <p:nvSpPr>
            <p:cNvPr id="10" name="Freeform 9"/>
            <p:cNvSpPr/>
            <p:nvPr/>
          </p:nvSpPr>
          <p:spPr>
            <a:xfrm>
              <a:off x="5929014" y="2701850"/>
              <a:ext cx="2586424" cy="1547978"/>
            </a:xfrm>
            <a:custGeom>
              <a:avLst/>
              <a:gdLst>
                <a:gd name="connsiteX0" fmla="*/ 0 w 2626762"/>
                <a:gd name="connsiteY0" fmla="*/ 751853 h 1503705"/>
                <a:gd name="connsiteX1" fmla="*/ 1313381 w 2626762"/>
                <a:gd name="connsiteY1" fmla="*/ 0 h 1503705"/>
                <a:gd name="connsiteX2" fmla="*/ 2626762 w 2626762"/>
                <a:gd name="connsiteY2" fmla="*/ 751853 h 1503705"/>
                <a:gd name="connsiteX3" fmla="*/ 1313381 w 2626762"/>
                <a:gd name="connsiteY3" fmla="*/ 1503706 h 1503705"/>
                <a:gd name="connsiteX4" fmla="*/ 0 w 2626762"/>
                <a:gd name="connsiteY4" fmla="*/ 751853 h 15037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6762" h="1503705">
                  <a:moveTo>
                    <a:pt x="0" y="751853"/>
                  </a:moveTo>
                  <a:cubicBezTo>
                    <a:pt x="0" y="336616"/>
                    <a:pt x="588021" y="0"/>
                    <a:pt x="1313381" y="0"/>
                  </a:cubicBezTo>
                  <a:cubicBezTo>
                    <a:pt x="2038741" y="0"/>
                    <a:pt x="2626762" y="336616"/>
                    <a:pt x="2626762" y="751853"/>
                  </a:cubicBezTo>
                  <a:cubicBezTo>
                    <a:pt x="2626762" y="1167090"/>
                    <a:pt x="2038741" y="1503706"/>
                    <a:pt x="1313381" y="1503706"/>
                  </a:cubicBezTo>
                  <a:cubicBezTo>
                    <a:pt x="588021" y="1503706"/>
                    <a:pt x="0" y="1167090"/>
                    <a:pt x="0" y="751853"/>
                  </a:cubicBezTo>
                  <a:close/>
                </a:path>
              </a:pathLst>
            </a:custGeom>
          </p:spPr>
          <p:style>
            <a:lnRef idx="0">
              <a:schemeClr val="lt1">
                <a:hueOff val="0"/>
                <a:satOff val="0"/>
                <a:lumOff val="0"/>
                <a:alphaOff val="0"/>
              </a:schemeClr>
            </a:lnRef>
            <a:fillRef idx="3">
              <a:schemeClr val="accent4">
                <a:hueOff val="-1028578"/>
                <a:satOff val="-2845"/>
                <a:lumOff val="1765"/>
                <a:alphaOff val="0"/>
              </a:schemeClr>
            </a:fillRef>
            <a:effectRef idx="3">
              <a:schemeClr val="accent4">
                <a:hueOff val="-1028578"/>
                <a:satOff val="-2845"/>
                <a:lumOff val="1765"/>
                <a:alphaOff val="0"/>
              </a:schemeClr>
            </a:effectRef>
            <a:fontRef idx="minor">
              <a:schemeClr val="lt1"/>
            </a:fontRef>
          </p:style>
          <p:txBody>
            <a:bodyPr spcFirstLastPara="0" vert="horz" wrap="square" lIns="288000" tIns="296412" rIns="252000" bIns="296412" numCol="1" spcCol="1270" anchor="ctr" anchorCtr="0">
              <a:noAutofit/>
            </a:bodyPr>
            <a:lstStyle/>
            <a:p>
              <a:pPr lvl="0" algn="ctr" defTabSz="8890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Money &amp; provision of services</a:t>
              </a:r>
              <a:endParaRPr lang="nl-NL" sz="2000" b="0" kern="1200" dirty="0">
                <a:effectLst>
                  <a:outerShdw blurRad="38100" dist="38100" dir="2700000" algn="tl">
                    <a:srgbClr val="000000">
                      <a:alpha val="43137"/>
                    </a:srgbClr>
                  </a:outerShdw>
                </a:effectLst>
              </a:endParaRPr>
            </a:p>
          </p:txBody>
        </p:sp>
        <p:sp>
          <p:nvSpPr>
            <p:cNvPr id="11" name="Freeform 10"/>
            <p:cNvSpPr/>
            <p:nvPr/>
          </p:nvSpPr>
          <p:spPr>
            <a:xfrm>
              <a:off x="684025" y="4612789"/>
              <a:ext cx="2586424" cy="1547978"/>
            </a:xfrm>
            <a:custGeom>
              <a:avLst/>
              <a:gdLst>
                <a:gd name="connsiteX0" fmla="*/ 0 w 2631484"/>
                <a:gd name="connsiteY0" fmla="*/ 751853 h 1503705"/>
                <a:gd name="connsiteX1" fmla="*/ 1315742 w 2631484"/>
                <a:gd name="connsiteY1" fmla="*/ 0 h 1503705"/>
                <a:gd name="connsiteX2" fmla="*/ 2631484 w 2631484"/>
                <a:gd name="connsiteY2" fmla="*/ 751853 h 1503705"/>
                <a:gd name="connsiteX3" fmla="*/ 1315742 w 2631484"/>
                <a:gd name="connsiteY3" fmla="*/ 1503706 h 1503705"/>
                <a:gd name="connsiteX4" fmla="*/ 0 w 2631484"/>
                <a:gd name="connsiteY4" fmla="*/ 751853 h 15037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1484" h="1503705">
                  <a:moveTo>
                    <a:pt x="0" y="751853"/>
                  </a:moveTo>
                  <a:cubicBezTo>
                    <a:pt x="0" y="336616"/>
                    <a:pt x="589078" y="0"/>
                    <a:pt x="1315742" y="0"/>
                  </a:cubicBezTo>
                  <a:cubicBezTo>
                    <a:pt x="2042406" y="0"/>
                    <a:pt x="2631484" y="336616"/>
                    <a:pt x="2631484" y="751853"/>
                  </a:cubicBezTo>
                  <a:cubicBezTo>
                    <a:pt x="2631484" y="1167090"/>
                    <a:pt x="2042406" y="1503706"/>
                    <a:pt x="1315742" y="1503706"/>
                  </a:cubicBezTo>
                  <a:cubicBezTo>
                    <a:pt x="589078" y="1503706"/>
                    <a:pt x="0" y="1167090"/>
                    <a:pt x="0" y="751853"/>
                  </a:cubicBezTo>
                  <a:close/>
                </a:path>
              </a:pathLst>
            </a:custGeom>
            <a:gradFill>
              <a:gsLst>
                <a:gs pos="0">
                  <a:srgbClr val="837CA4"/>
                </a:gs>
                <a:gs pos="100000">
                  <a:srgbClr val="573F65"/>
                </a:gs>
                <a:gs pos="100000">
                  <a:schemeClr val="accent4">
                    <a:hueOff val="-1542867"/>
                    <a:satOff val="-4267"/>
                    <a:lumOff val="2648"/>
                    <a:alphaOff val="0"/>
                    <a:shade val="48000"/>
                    <a:satMod val="180000"/>
                    <a:lumMod val="94000"/>
                  </a:schemeClr>
                </a:gs>
              </a:gsLst>
            </a:gradFill>
          </p:spPr>
          <p:style>
            <a:lnRef idx="0">
              <a:schemeClr val="lt1">
                <a:hueOff val="0"/>
                <a:satOff val="0"/>
                <a:lumOff val="0"/>
                <a:alphaOff val="0"/>
              </a:schemeClr>
            </a:lnRef>
            <a:fillRef idx="3">
              <a:schemeClr val="accent4">
                <a:hueOff val="-1542867"/>
                <a:satOff val="-4267"/>
                <a:lumOff val="2648"/>
                <a:alphaOff val="0"/>
              </a:schemeClr>
            </a:fillRef>
            <a:effectRef idx="3">
              <a:schemeClr val="accent4">
                <a:hueOff val="-1542867"/>
                <a:satOff val="-4267"/>
                <a:lumOff val="2648"/>
                <a:alphaOff val="0"/>
              </a:schemeClr>
            </a:effectRef>
            <a:fontRef idx="minor">
              <a:schemeClr val="lt1"/>
            </a:fontRef>
          </p:style>
          <p:txBody>
            <a:bodyPr spcFirstLastPara="0" vert="horz" wrap="square" lIns="288000" tIns="296412" rIns="288000" bIns="296412" numCol="1" spcCol="1270" anchor="ctr" anchorCtr="0">
              <a:noAutofit/>
            </a:bodyPr>
            <a:lstStyle/>
            <a:p>
              <a:pPr lvl="0" algn="ctr" defTabSz="8890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Protection </a:t>
              </a:r>
              <a:r>
                <a:rPr lang="en-IE" sz="2000" dirty="0" smtClean="0">
                  <a:effectLst>
                    <a:outerShdw blurRad="38100" dist="38100" dir="2700000" algn="tl">
                      <a:srgbClr val="000000">
                        <a:alpha val="43137"/>
                      </a:srgbClr>
                    </a:outerShdw>
                  </a:effectLst>
                </a:rPr>
                <a:t>for </a:t>
              </a:r>
              <a:r>
                <a:rPr lang="en-IE" sz="2000" b="0" kern="1200" dirty="0" smtClean="0">
                  <a:effectLst>
                    <a:outerShdw blurRad="38100" dist="38100" dir="2700000" algn="tl">
                      <a:srgbClr val="000000">
                        <a:alpha val="43137"/>
                      </a:srgbClr>
                    </a:outerShdw>
                  </a:effectLst>
                </a:rPr>
                <a:t>them &amp; their family</a:t>
              </a:r>
              <a:endParaRPr lang="nl-NL" sz="2000" b="0" kern="1200" dirty="0">
                <a:effectLst>
                  <a:outerShdw blurRad="38100" dist="38100" dir="2700000" algn="tl">
                    <a:srgbClr val="000000">
                      <a:alpha val="43137"/>
                    </a:srgbClr>
                  </a:outerShdw>
                </a:effectLst>
              </a:endParaRPr>
            </a:p>
          </p:txBody>
        </p:sp>
        <p:sp>
          <p:nvSpPr>
            <p:cNvPr id="12" name="Freeform 11"/>
            <p:cNvSpPr/>
            <p:nvPr/>
          </p:nvSpPr>
          <p:spPr>
            <a:xfrm>
              <a:off x="5929014" y="4651372"/>
              <a:ext cx="2586424" cy="1547978"/>
            </a:xfrm>
            <a:custGeom>
              <a:avLst/>
              <a:gdLst>
                <a:gd name="connsiteX0" fmla="*/ 0 w 2631484"/>
                <a:gd name="connsiteY0" fmla="*/ 751853 h 1503705"/>
                <a:gd name="connsiteX1" fmla="*/ 1315742 w 2631484"/>
                <a:gd name="connsiteY1" fmla="*/ 0 h 1503705"/>
                <a:gd name="connsiteX2" fmla="*/ 2631484 w 2631484"/>
                <a:gd name="connsiteY2" fmla="*/ 751853 h 1503705"/>
                <a:gd name="connsiteX3" fmla="*/ 1315742 w 2631484"/>
                <a:gd name="connsiteY3" fmla="*/ 1503706 h 1503705"/>
                <a:gd name="connsiteX4" fmla="*/ 0 w 2631484"/>
                <a:gd name="connsiteY4" fmla="*/ 751853 h 15037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1484" h="1503705">
                  <a:moveTo>
                    <a:pt x="0" y="751853"/>
                  </a:moveTo>
                  <a:cubicBezTo>
                    <a:pt x="0" y="336616"/>
                    <a:pt x="589078" y="0"/>
                    <a:pt x="1315742" y="0"/>
                  </a:cubicBezTo>
                  <a:cubicBezTo>
                    <a:pt x="2042406" y="0"/>
                    <a:pt x="2631484" y="336616"/>
                    <a:pt x="2631484" y="751853"/>
                  </a:cubicBezTo>
                  <a:cubicBezTo>
                    <a:pt x="2631484" y="1167090"/>
                    <a:pt x="2042406" y="1503706"/>
                    <a:pt x="1315742" y="1503706"/>
                  </a:cubicBezTo>
                  <a:cubicBezTo>
                    <a:pt x="589078" y="1503706"/>
                    <a:pt x="0" y="1167090"/>
                    <a:pt x="0" y="751853"/>
                  </a:cubicBezTo>
                  <a:close/>
                </a:path>
              </a:pathLst>
            </a:custGeom>
            <a:gradFill>
              <a:gsLst>
                <a:gs pos="0">
                  <a:schemeClr val="accent4">
                    <a:hueOff val="-2057156"/>
                    <a:satOff val="-5690"/>
                    <a:lumOff val="3530"/>
                    <a:alphaOff val="0"/>
                  </a:schemeClr>
                </a:gs>
                <a:gs pos="100000">
                  <a:srgbClr val="376971"/>
                </a:gs>
                <a:gs pos="100000">
                  <a:schemeClr val="accent4">
                    <a:hueOff val="-2057156"/>
                    <a:satOff val="-5690"/>
                    <a:lumOff val="3530"/>
                    <a:alphaOff val="0"/>
                    <a:shade val="48000"/>
                    <a:satMod val="180000"/>
                    <a:lumMod val="94000"/>
                  </a:schemeClr>
                </a:gs>
              </a:gsLst>
            </a:gradFill>
          </p:spPr>
          <p:style>
            <a:lnRef idx="0">
              <a:schemeClr val="lt1">
                <a:hueOff val="0"/>
                <a:satOff val="0"/>
                <a:lumOff val="0"/>
                <a:alphaOff val="0"/>
              </a:schemeClr>
            </a:lnRef>
            <a:fillRef idx="3">
              <a:schemeClr val="accent4">
                <a:hueOff val="-2057156"/>
                <a:satOff val="-5690"/>
                <a:lumOff val="3530"/>
                <a:alphaOff val="0"/>
              </a:schemeClr>
            </a:fillRef>
            <a:effectRef idx="3">
              <a:schemeClr val="accent4">
                <a:hueOff val="-2057156"/>
                <a:satOff val="-5690"/>
                <a:lumOff val="3530"/>
                <a:alphaOff val="0"/>
              </a:schemeClr>
            </a:effectRef>
            <a:fontRef idx="minor">
              <a:schemeClr val="lt1"/>
            </a:fontRef>
          </p:style>
          <p:txBody>
            <a:bodyPr spcFirstLastPara="0" vert="horz" wrap="square" lIns="216000" tIns="296412" rIns="180000" bIns="296412" numCol="1" spcCol="1270" anchor="ctr" anchorCtr="0">
              <a:noAutofit/>
            </a:bodyPr>
            <a:lstStyle/>
            <a:p>
              <a:pPr lvl="0" algn="ctr" defTabSz="8890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Visiting </a:t>
              </a:r>
              <a:r>
                <a:rPr lang="en-IE" sz="2000" dirty="0" smtClean="0">
                  <a:effectLst>
                    <a:outerShdw blurRad="38100" dist="38100" dir="2700000" algn="tl">
                      <a:srgbClr val="000000">
                        <a:alpha val="43137"/>
                      </a:srgbClr>
                    </a:outerShdw>
                  </a:effectLst>
                </a:rPr>
                <a:t>or </a:t>
              </a:r>
              <a:r>
                <a:rPr lang="en-IE" sz="2000" b="0" kern="1200" dirty="0" smtClean="0">
                  <a:effectLst>
                    <a:outerShdw blurRad="38100" dist="38100" dir="2700000" algn="tl">
                      <a:srgbClr val="000000">
                        <a:alpha val="43137"/>
                      </a:srgbClr>
                    </a:outerShdw>
                  </a:effectLst>
                </a:rPr>
                <a:t>meeting them again</a:t>
              </a:r>
              <a:endParaRPr lang="nl-NL" sz="2000" b="0"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167847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techniques</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56-61</a:t>
            </a:r>
            <a:br>
              <a:rPr lang="en-IE" sz="2000" b="1" dirty="0" smtClean="0">
                <a:solidFill>
                  <a:srgbClr val="ACCBF9">
                    <a:lumMod val="75000"/>
                  </a:srgbClr>
                </a:solidFill>
              </a:rPr>
            </a:br>
            <a:r>
              <a:rPr lang="en-IE" sz="2000" b="1" dirty="0" smtClean="0">
                <a:solidFill>
                  <a:srgbClr val="ACCBF9">
                    <a:lumMod val="75000"/>
                  </a:srgbClr>
                </a:solidFill>
              </a:rPr>
              <a:t>Module 4 – Key Planning Topics and Module 6 – Testimony </a:t>
            </a:r>
            <a:r>
              <a:rPr lang="en-IE" sz="2000" b="1" dirty="0">
                <a:solidFill>
                  <a:srgbClr val="ACCBF9">
                    <a:lumMod val="75000"/>
                  </a:srgbClr>
                </a:solidFill>
              </a:rPr>
              <a:t/>
            </a:r>
            <a:br>
              <a:rPr lang="en-IE" sz="2000" b="1" dirty="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15" name="Content Placeholder 6"/>
          <p:cNvSpPr>
            <a:spLocks noGrp="1"/>
          </p:cNvSpPr>
          <p:nvPr>
            <p:ph idx="1"/>
          </p:nvPr>
        </p:nvSpPr>
        <p:spPr>
          <a:xfrm>
            <a:off x="107504" y="1916833"/>
            <a:ext cx="8856984" cy="720079"/>
          </a:xfrm>
        </p:spPr>
        <p:txBody>
          <a:bodyPr>
            <a:normAutofit/>
          </a:bodyPr>
          <a:lstStyle/>
          <a:p>
            <a:pPr marL="18288" indent="0" algn="ctr">
              <a:buNone/>
            </a:pPr>
            <a:r>
              <a:rPr lang="en-IE" sz="2600" b="1" u="sng" cap="small" dirty="0" smtClean="0">
                <a:effectLst/>
              </a:rPr>
              <a:t>Language issues and working with interpreters</a:t>
            </a:r>
          </a:p>
        </p:txBody>
      </p:sp>
      <p:grpSp>
        <p:nvGrpSpPr>
          <p:cNvPr id="2" name="Group 1"/>
          <p:cNvGrpSpPr/>
          <p:nvPr/>
        </p:nvGrpSpPr>
        <p:grpSpPr>
          <a:xfrm>
            <a:off x="179512" y="2708920"/>
            <a:ext cx="8856984" cy="3672408"/>
            <a:chOff x="395536" y="2852936"/>
            <a:chExt cx="8640960" cy="3456384"/>
          </a:xfrm>
        </p:grpSpPr>
        <p:sp>
          <p:nvSpPr>
            <p:cNvPr id="3" name="Rectangle 2"/>
            <p:cNvSpPr/>
            <p:nvPr/>
          </p:nvSpPr>
          <p:spPr>
            <a:xfrm>
              <a:off x="395536" y="2852936"/>
              <a:ext cx="8640960" cy="3456384"/>
            </a:xfrm>
            <a:prstGeom prst="rect">
              <a:avLst/>
            </a:prstGeom>
            <a:ln>
              <a:noFill/>
            </a:ln>
          </p:spPr>
        </p:sp>
        <p:sp>
          <p:nvSpPr>
            <p:cNvPr id="5" name="Freeform 4"/>
            <p:cNvSpPr/>
            <p:nvPr/>
          </p:nvSpPr>
          <p:spPr>
            <a:xfrm>
              <a:off x="474885" y="2852936"/>
              <a:ext cx="2656955" cy="1594173"/>
            </a:xfrm>
            <a:custGeom>
              <a:avLst/>
              <a:gdLst>
                <a:gd name="connsiteX0" fmla="*/ 199272 w 2656955"/>
                <a:gd name="connsiteY0" fmla="*/ 199272 h 1594173"/>
                <a:gd name="connsiteX1" fmla="*/ 2457683 w 2656955"/>
                <a:gd name="connsiteY1" fmla="*/ 199272 h 1594173"/>
                <a:gd name="connsiteX2" fmla="*/ 2457683 w 2656955"/>
                <a:gd name="connsiteY2" fmla="*/ 1394901 h 1594173"/>
                <a:gd name="connsiteX3" fmla="*/ 199272 w 2656955"/>
                <a:gd name="connsiteY3" fmla="*/ 1394901 h 1594173"/>
                <a:gd name="connsiteX4" fmla="*/ 199272 w 2656955"/>
                <a:gd name="connsiteY4" fmla="*/ 199272 h 1594173"/>
                <a:gd name="connsiteX0" fmla="*/ 0 w 2656955"/>
                <a:gd name="connsiteY0" fmla="*/ 0 h 1594173"/>
                <a:gd name="connsiteX1" fmla="*/ 2656955 w 2656955"/>
                <a:gd name="connsiteY1" fmla="*/ 0 h 1594173"/>
                <a:gd name="connsiteX2" fmla="*/ 2457683 w 2656955"/>
                <a:gd name="connsiteY2" fmla="*/ 199272 h 1594173"/>
                <a:gd name="connsiteX3" fmla="*/ 199272 w 2656955"/>
                <a:gd name="connsiteY3" fmla="*/ 199272 h 1594173"/>
                <a:gd name="connsiteX4" fmla="*/ 0 w 2656955"/>
                <a:gd name="connsiteY4" fmla="*/ 0 h 1594173"/>
                <a:gd name="connsiteX0" fmla="*/ 0 w 2656955"/>
                <a:gd name="connsiteY0" fmla="*/ 1594173 h 1594173"/>
                <a:gd name="connsiteX1" fmla="*/ 199272 w 2656955"/>
                <a:gd name="connsiteY1" fmla="*/ 1394901 h 1594173"/>
                <a:gd name="connsiteX2" fmla="*/ 2457683 w 2656955"/>
                <a:gd name="connsiteY2" fmla="*/ 1394901 h 1594173"/>
                <a:gd name="connsiteX3" fmla="*/ 2656955 w 2656955"/>
                <a:gd name="connsiteY3" fmla="*/ 1594173 h 1594173"/>
                <a:gd name="connsiteX4" fmla="*/ 0 w 2656955"/>
                <a:gd name="connsiteY4" fmla="*/ 1594173 h 1594173"/>
                <a:gd name="connsiteX0" fmla="*/ 0 w 2656955"/>
                <a:gd name="connsiteY0" fmla="*/ 0 h 1594173"/>
                <a:gd name="connsiteX1" fmla="*/ 199272 w 2656955"/>
                <a:gd name="connsiteY1" fmla="*/ 199272 h 1594173"/>
                <a:gd name="connsiteX2" fmla="*/ 199272 w 2656955"/>
                <a:gd name="connsiteY2" fmla="*/ 1394901 h 1594173"/>
                <a:gd name="connsiteX3" fmla="*/ 0 w 2656955"/>
                <a:gd name="connsiteY3" fmla="*/ 1594173 h 1594173"/>
                <a:gd name="connsiteX4" fmla="*/ 0 w 2656955"/>
                <a:gd name="connsiteY4" fmla="*/ 0 h 1594173"/>
                <a:gd name="connsiteX0" fmla="*/ 2656955 w 2656955"/>
                <a:gd name="connsiteY0" fmla="*/ 0 h 1594173"/>
                <a:gd name="connsiteX1" fmla="*/ 2656955 w 2656955"/>
                <a:gd name="connsiteY1" fmla="*/ 1594173 h 1594173"/>
                <a:gd name="connsiteX2" fmla="*/ 2457683 w 2656955"/>
                <a:gd name="connsiteY2" fmla="*/ 1394901 h 1594173"/>
                <a:gd name="connsiteX3" fmla="*/ 2457683 w 2656955"/>
                <a:gd name="connsiteY3" fmla="*/ 199272 h 1594173"/>
                <a:gd name="connsiteX4" fmla="*/ 2656955 w 2656955"/>
                <a:gd name="connsiteY4" fmla="*/ 0 h 1594173"/>
                <a:gd name="connsiteX0" fmla="*/ 0 w 2656955"/>
                <a:gd name="connsiteY0" fmla="*/ 0 h 1594173"/>
                <a:gd name="connsiteX1" fmla="*/ 2656955 w 2656955"/>
                <a:gd name="connsiteY1" fmla="*/ 0 h 1594173"/>
                <a:gd name="connsiteX2" fmla="*/ 2656955 w 2656955"/>
                <a:gd name="connsiteY2" fmla="*/ 1594173 h 1594173"/>
                <a:gd name="connsiteX3" fmla="*/ 0 w 2656955"/>
                <a:gd name="connsiteY3" fmla="*/ 1594173 h 1594173"/>
                <a:gd name="connsiteX4" fmla="*/ 0 w 2656955"/>
                <a:gd name="connsiteY4" fmla="*/ 0 h 1594173"/>
                <a:gd name="connsiteX5" fmla="*/ 199272 w 2656955"/>
                <a:gd name="connsiteY5" fmla="*/ 199272 h 1594173"/>
                <a:gd name="connsiteX6" fmla="*/ 2457683 w 2656955"/>
                <a:gd name="connsiteY6" fmla="*/ 199272 h 1594173"/>
                <a:gd name="connsiteX7" fmla="*/ 2457683 w 2656955"/>
                <a:gd name="connsiteY7" fmla="*/ 1394901 h 1594173"/>
                <a:gd name="connsiteX8" fmla="*/ 199272 w 2656955"/>
                <a:gd name="connsiteY8" fmla="*/ 1394901 h 1594173"/>
                <a:gd name="connsiteX9" fmla="*/ 199272 w 2656955"/>
                <a:gd name="connsiteY9" fmla="*/ 199272 h 1594173"/>
                <a:gd name="connsiteX10" fmla="*/ 0 w 2656955"/>
                <a:gd name="connsiteY10" fmla="*/ 0 h 1594173"/>
                <a:gd name="connsiteX11" fmla="*/ 199272 w 2656955"/>
                <a:gd name="connsiteY11" fmla="*/ 199272 h 1594173"/>
                <a:gd name="connsiteX12" fmla="*/ 0 w 2656955"/>
                <a:gd name="connsiteY12" fmla="*/ 1594173 h 1594173"/>
                <a:gd name="connsiteX13" fmla="*/ 199272 w 2656955"/>
                <a:gd name="connsiteY13" fmla="*/ 1394901 h 1594173"/>
                <a:gd name="connsiteX14" fmla="*/ 2656955 w 2656955"/>
                <a:gd name="connsiteY14" fmla="*/ 0 h 1594173"/>
                <a:gd name="connsiteX15" fmla="*/ 2457683 w 2656955"/>
                <a:gd name="connsiteY15" fmla="*/ 199272 h 1594173"/>
                <a:gd name="connsiteX16" fmla="*/ 2656955 w 2656955"/>
                <a:gd name="connsiteY16" fmla="*/ 1594173 h 1594173"/>
                <a:gd name="connsiteX17" fmla="*/ 2457683 w 2656955"/>
                <a:gd name="connsiteY17" fmla="*/ 1394901 h 1594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56955" h="1594173" stroke="0" extrusionOk="0">
                  <a:moveTo>
                    <a:pt x="199272" y="199272"/>
                  </a:moveTo>
                  <a:lnTo>
                    <a:pt x="2457683" y="199272"/>
                  </a:lnTo>
                  <a:lnTo>
                    <a:pt x="2457683" y="1394901"/>
                  </a:lnTo>
                  <a:lnTo>
                    <a:pt x="199272" y="1394901"/>
                  </a:lnTo>
                  <a:lnTo>
                    <a:pt x="199272" y="199272"/>
                  </a:lnTo>
                  <a:close/>
                </a:path>
                <a:path w="2656955" h="1594173" fill="lightenLess" stroke="0" extrusionOk="0">
                  <a:moveTo>
                    <a:pt x="0" y="0"/>
                  </a:moveTo>
                  <a:lnTo>
                    <a:pt x="2656955" y="0"/>
                  </a:lnTo>
                  <a:lnTo>
                    <a:pt x="2457683" y="199272"/>
                  </a:lnTo>
                  <a:lnTo>
                    <a:pt x="199272" y="199272"/>
                  </a:lnTo>
                  <a:lnTo>
                    <a:pt x="0" y="0"/>
                  </a:lnTo>
                  <a:close/>
                </a:path>
                <a:path w="2656955" h="1594173" fill="darkenLess" stroke="0" extrusionOk="0">
                  <a:moveTo>
                    <a:pt x="0" y="1594173"/>
                  </a:moveTo>
                  <a:lnTo>
                    <a:pt x="199272" y="1394901"/>
                  </a:lnTo>
                  <a:lnTo>
                    <a:pt x="2457683" y="1394901"/>
                  </a:lnTo>
                  <a:lnTo>
                    <a:pt x="2656955" y="1594173"/>
                  </a:lnTo>
                  <a:lnTo>
                    <a:pt x="0" y="1594173"/>
                  </a:lnTo>
                  <a:close/>
                </a:path>
                <a:path w="2656955" h="1594173" fill="lighten" stroke="0" extrusionOk="0">
                  <a:moveTo>
                    <a:pt x="0" y="0"/>
                  </a:moveTo>
                  <a:lnTo>
                    <a:pt x="199272" y="199272"/>
                  </a:lnTo>
                  <a:lnTo>
                    <a:pt x="199272" y="1394901"/>
                  </a:lnTo>
                  <a:lnTo>
                    <a:pt x="0" y="1594173"/>
                  </a:lnTo>
                  <a:lnTo>
                    <a:pt x="0" y="0"/>
                  </a:lnTo>
                  <a:close/>
                </a:path>
                <a:path w="2656955" h="1594173" fill="darken" stroke="0" extrusionOk="0">
                  <a:moveTo>
                    <a:pt x="2656955" y="0"/>
                  </a:moveTo>
                  <a:lnTo>
                    <a:pt x="2656955" y="1594173"/>
                  </a:lnTo>
                  <a:lnTo>
                    <a:pt x="2457683" y="1394901"/>
                  </a:lnTo>
                  <a:lnTo>
                    <a:pt x="2457683" y="199272"/>
                  </a:lnTo>
                  <a:lnTo>
                    <a:pt x="2656955" y="0"/>
                  </a:lnTo>
                  <a:close/>
                </a:path>
                <a:path w="2656955" h="1594173" fill="none" extrusionOk="0">
                  <a:moveTo>
                    <a:pt x="0" y="0"/>
                  </a:moveTo>
                  <a:lnTo>
                    <a:pt x="2656955" y="0"/>
                  </a:lnTo>
                  <a:lnTo>
                    <a:pt x="2656955" y="1594173"/>
                  </a:lnTo>
                  <a:lnTo>
                    <a:pt x="0" y="1594173"/>
                  </a:lnTo>
                  <a:lnTo>
                    <a:pt x="0" y="0"/>
                  </a:lnTo>
                  <a:close/>
                  <a:moveTo>
                    <a:pt x="199272" y="199272"/>
                  </a:moveTo>
                  <a:lnTo>
                    <a:pt x="2457683" y="199272"/>
                  </a:lnTo>
                  <a:lnTo>
                    <a:pt x="2457683" y="1394901"/>
                  </a:lnTo>
                  <a:lnTo>
                    <a:pt x="199272" y="1394901"/>
                  </a:lnTo>
                  <a:lnTo>
                    <a:pt x="199272" y="199272"/>
                  </a:lnTo>
                  <a:close/>
                  <a:moveTo>
                    <a:pt x="0" y="0"/>
                  </a:moveTo>
                  <a:lnTo>
                    <a:pt x="199272" y="199272"/>
                  </a:lnTo>
                  <a:moveTo>
                    <a:pt x="0" y="1594173"/>
                  </a:moveTo>
                  <a:lnTo>
                    <a:pt x="199272" y="1394901"/>
                  </a:lnTo>
                  <a:moveTo>
                    <a:pt x="2656955" y="0"/>
                  </a:moveTo>
                  <a:lnTo>
                    <a:pt x="2457683" y="199272"/>
                  </a:lnTo>
                  <a:moveTo>
                    <a:pt x="2656955" y="1594173"/>
                  </a:moveTo>
                  <a:lnTo>
                    <a:pt x="2457683" y="1394901"/>
                  </a:lnTo>
                </a:path>
              </a:pathLst>
            </a:custGeom>
            <a:gradFill rotWithShape="0">
              <a:gsLst>
                <a:gs pos="0">
                  <a:schemeClr val="tx2">
                    <a:lumMod val="75000"/>
                  </a:schemeClr>
                </a:gs>
                <a:gs pos="100000">
                  <a:schemeClr val="accent1">
                    <a:lumMod val="50000"/>
                  </a:schemeClr>
                </a:gs>
                <a:gs pos="100000">
                  <a:schemeClr val="accent2">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2">
                <a:hueOff val="0"/>
                <a:satOff val="0"/>
                <a:lumOff val="0"/>
                <a:alphaOff val="0"/>
              </a:schemeClr>
            </a:effectRef>
            <a:fontRef idx="minor">
              <a:schemeClr val="lt1"/>
            </a:fontRef>
          </p:style>
          <p:txBody>
            <a:bodyPr spcFirstLastPara="0" vert="horz" wrap="square" lIns="216000" tIns="267852" rIns="216000" bIns="267852" numCol="1" spcCol="1270" anchor="ctr" anchorCtr="0">
              <a:noAutofit/>
            </a:bodyPr>
            <a:lstStyle/>
            <a:p>
              <a:pPr lvl="0" algn="ctr" defTabSz="8001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Use clear simple language, make sure to clarify any unfamiliar terms  </a:t>
              </a:r>
              <a:endParaRPr lang="nl-NL" sz="2000" b="0" kern="1200" dirty="0">
                <a:effectLst>
                  <a:outerShdw blurRad="38100" dist="38100" dir="2700000" algn="tl">
                    <a:srgbClr val="000000">
                      <a:alpha val="43137"/>
                    </a:srgbClr>
                  </a:outerShdw>
                </a:effectLst>
              </a:endParaRPr>
            </a:p>
          </p:txBody>
        </p:sp>
        <p:sp>
          <p:nvSpPr>
            <p:cNvPr id="14" name="Freeform 13"/>
            <p:cNvSpPr/>
            <p:nvPr/>
          </p:nvSpPr>
          <p:spPr>
            <a:xfrm>
              <a:off x="3333278" y="2854107"/>
              <a:ext cx="2656955" cy="1594173"/>
            </a:xfrm>
            <a:custGeom>
              <a:avLst/>
              <a:gdLst>
                <a:gd name="connsiteX0" fmla="*/ 199272 w 2656955"/>
                <a:gd name="connsiteY0" fmla="*/ 199272 h 1594173"/>
                <a:gd name="connsiteX1" fmla="*/ 2457683 w 2656955"/>
                <a:gd name="connsiteY1" fmla="*/ 199272 h 1594173"/>
                <a:gd name="connsiteX2" fmla="*/ 2457683 w 2656955"/>
                <a:gd name="connsiteY2" fmla="*/ 1394901 h 1594173"/>
                <a:gd name="connsiteX3" fmla="*/ 199272 w 2656955"/>
                <a:gd name="connsiteY3" fmla="*/ 1394901 h 1594173"/>
                <a:gd name="connsiteX4" fmla="*/ 199272 w 2656955"/>
                <a:gd name="connsiteY4" fmla="*/ 199272 h 1594173"/>
                <a:gd name="connsiteX0" fmla="*/ 0 w 2656955"/>
                <a:gd name="connsiteY0" fmla="*/ 0 h 1594173"/>
                <a:gd name="connsiteX1" fmla="*/ 2656955 w 2656955"/>
                <a:gd name="connsiteY1" fmla="*/ 0 h 1594173"/>
                <a:gd name="connsiteX2" fmla="*/ 2457683 w 2656955"/>
                <a:gd name="connsiteY2" fmla="*/ 199272 h 1594173"/>
                <a:gd name="connsiteX3" fmla="*/ 199272 w 2656955"/>
                <a:gd name="connsiteY3" fmla="*/ 199272 h 1594173"/>
                <a:gd name="connsiteX4" fmla="*/ 0 w 2656955"/>
                <a:gd name="connsiteY4" fmla="*/ 0 h 1594173"/>
                <a:gd name="connsiteX0" fmla="*/ 0 w 2656955"/>
                <a:gd name="connsiteY0" fmla="*/ 1594173 h 1594173"/>
                <a:gd name="connsiteX1" fmla="*/ 199272 w 2656955"/>
                <a:gd name="connsiteY1" fmla="*/ 1394901 h 1594173"/>
                <a:gd name="connsiteX2" fmla="*/ 2457683 w 2656955"/>
                <a:gd name="connsiteY2" fmla="*/ 1394901 h 1594173"/>
                <a:gd name="connsiteX3" fmla="*/ 2656955 w 2656955"/>
                <a:gd name="connsiteY3" fmla="*/ 1594173 h 1594173"/>
                <a:gd name="connsiteX4" fmla="*/ 0 w 2656955"/>
                <a:gd name="connsiteY4" fmla="*/ 1594173 h 1594173"/>
                <a:gd name="connsiteX0" fmla="*/ 0 w 2656955"/>
                <a:gd name="connsiteY0" fmla="*/ 0 h 1594173"/>
                <a:gd name="connsiteX1" fmla="*/ 199272 w 2656955"/>
                <a:gd name="connsiteY1" fmla="*/ 199272 h 1594173"/>
                <a:gd name="connsiteX2" fmla="*/ 199272 w 2656955"/>
                <a:gd name="connsiteY2" fmla="*/ 1394901 h 1594173"/>
                <a:gd name="connsiteX3" fmla="*/ 0 w 2656955"/>
                <a:gd name="connsiteY3" fmla="*/ 1594173 h 1594173"/>
                <a:gd name="connsiteX4" fmla="*/ 0 w 2656955"/>
                <a:gd name="connsiteY4" fmla="*/ 0 h 1594173"/>
                <a:gd name="connsiteX0" fmla="*/ 2656955 w 2656955"/>
                <a:gd name="connsiteY0" fmla="*/ 0 h 1594173"/>
                <a:gd name="connsiteX1" fmla="*/ 2656955 w 2656955"/>
                <a:gd name="connsiteY1" fmla="*/ 1594173 h 1594173"/>
                <a:gd name="connsiteX2" fmla="*/ 2457683 w 2656955"/>
                <a:gd name="connsiteY2" fmla="*/ 1394901 h 1594173"/>
                <a:gd name="connsiteX3" fmla="*/ 2457683 w 2656955"/>
                <a:gd name="connsiteY3" fmla="*/ 199272 h 1594173"/>
                <a:gd name="connsiteX4" fmla="*/ 2656955 w 2656955"/>
                <a:gd name="connsiteY4" fmla="*/ 0 h 1594173"/>
                <a:gd name="connsiteX0" fmla="*/ 0 w 2656955"/>
                <a:gd name="connsiteY0" fmla="*/ 0 h 1594173"/>
                <a:gd name="connsiteX1" fmla="*/ 2656955 w 2656955"/>
                <a:gd name="connsiteY1" fmla="*/ 0 h 1594173"/>
                <a:gd name="connsiteX2" fmla="*/ 2656955 w 2656955"/>
                <a:gd name="connsiteY2" fmla="*/ 1594173 h 1594173"/>
                <a:gd name="connsiteX3" fmla="*/ 0 w 2656955"/>
                <a:gd name="connsiteY3" fmla="*/ 1594173 h 1594173"/>
                <a:gd name="connsiteX4" fmla="*/ 0 w 2656955"/>
                <a:gd name="connsiteY4" fmla="*/ 0 h 1594173"/>
                <a:gd name="connsiteX5" fmla="*/ 199272 w 2656955"/>
                <a:gd name="connsiteY5" fmla="*/ 199272 h 1594173"/>
                <a:gd name="connsiteX6" fmla="*/ 2457683 w 2656955"/>
                <a:gd name="connsiteY6" fmla="*/ 199272 h 1594173"/>
                <a:gd name="connsiteX7" fmla="*/ 2457683 w 2656955"/>
                <a:gd name="connsiteY7" fmla="*/ 1394901 h 1594173"/>
                <a:gd name="connsiteX8" fmla="*/ 199272 w 2656955"/>
                <a:gd name="connsiteY8" fmla="*/ 1394901 h 1594173"/>
                <a:gd name="connsiteX9" fmla="*/ 199272 w 2656955"/>
                <a:gd name="connsiteY9" fmla="*/ 199272 h 1594173"/>
                <a:gd name="connsiteX10" fmla="*/ 0 w 2656955"/>
                <a:gd name="connsiteY10" fmla="*/ 0 h 1594173"/>
                <a:gd name="connsiteX11" fmla="*/ 199272 w 2656955"/>
                <a:gd name="connsiteY11" fmla="*/ 199272 h 1594173"/>
                <a:gd name="connsiteX12" fmla="*/ 0 w 2656955"/>
                <a:gd name="connsiteY12" fmla="*/ 1594173 h 1594173"/>
                <a:gd name="connsiteX13" fmla="*/ 199272 w 2656955"/>
                <a:gd name="connsiteY13" fmla="*/ 1394901 h 1594173"/>
                <a:gd name="connsiteX14" fmla="*/ 2656955 w 2656955"/>
                <a:gd name="connsiteY14" fmla="*/ 0 h 1594173"/>
                <a:gd name="connsiteX15" fmla="*/ 2457683 w 2656955"/>
                <a:gd name="connsiteY15" fmla="*/ 199272 h 1594173"/>
                <a:gd name="connsiteX16" fmla="*/ 2656955 w 2656955"/>
                <a:gd name="connsiteY16" fmla="*/ 1594173 h 1594173"/>
                <a:gd name="connsiteX17" fmla="*/ 2457683 w 2656955"/>
                <a:gd name="connsiteY17" fmla="*/ 1394901 h 1594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56955" h="1594173" stroke="0" extrusionOk="0">
                  <a:moveTo>
                    <a:pt x="199272" y="199272"/>
                  </a:moveTo>
                  <a:lnTo>
                    <a:pt x="2457683" y="199272"/>
                  </a:lnTo>
                  <a:lnTo>
                    <a:pt x="2457683" y="1394901"/>
                  </a:lnTo>
                  <a:lnTo>
                    <a:pt x="199272" y="1394901"/>
                  </a:lnTo>
                  <a:lnTo>
                    <a:pt x="199272" y="199272"/>
                  </a:lnTo>
                  <a:close/>
                </a:path>
                <a:path w="2656955" h="1594173" fill="lightenLess" stroke="0" extrusionOk="0">
                  <a:moveTo>
                    <a:pt x="0" y="0"/>
                  </a:moveTo>
                  <a:lnTo>
                    <a:pt x="2656955" y="0"/>
                  </a:lnTo>
                  <a:lnTo>
                    <a:pt x="2457683" y="199272"/>
                  </a:lnTo>
                  <a:lnTo>
                    <a:pt x="199272" y="199272"/>
                  </a:lnTo>
                  <a:lnTo>
                    <a:pt x="0" y="0"/>
                  </a:lnTo>
                  <a:close/>
                </a:path>
                <a:path w="2656955" h="1594173" fill="darkenLess" stroke="0" extrusionOk="0">
                  <a:moveTo>
                    <a:pt x="0" y="1594173"/>
                  </a:moveTo>
                  <a:lnTo>
                    <a:pt x="199272" y="1394901"/>
                  </a:lnTo>
                  <a:lnTo>
                    <a:pt x="2457683" y="1394901"/>
                  </a:lnTo>
                  <a:lnTo>
                    <a:pt x="2656955" y="1594173"/>
                  </a:lnTo>
                  <a:lnTo>
                    <a:pt x="0" y="1594173"/>
                  </a:lnTo>
                  <a:close/>
                </a:path>
                <a:path w="2656955" h="1594173" fill="lighten" stroke="0" extrusionOk="0">
                  <a:moveTo>
                    <a:pt x="0" y="0"/>
                  </a:moveTo>
                  <a:lnTo>
                    <a:pt x="199272" y="199272"/>
                  </a:lnTo>
                  <a:lnTo>
                    <a:pt x="199272" y="1394901"/>
                  </a:lnTo>
                  <a:lnTo>
                    <a:pt x="0" y="1594173"/>
                  </a:lnTo>
                  <a:lnTo>
                    <a:pt x="0" y="0"/>
                  </a:lnTo>
                  <a:close/>
                </a:path>
                <a:path w="2656955" h="1594173" fill="darken" stroke="0" extrusionOk="0">
                  <a:moveTo>
                    <a:pt x="2656955" y="0"/>
                  </a:moveTo>
                  <a:lnTo>
                    <a:pt x="2656955" y="1594173"/>
                  </a:lnTo>
                  <a:lnTo>
                    <a:pt x="2457683" y="1394901"/>
                  </a:lnTo>
                  <a:lnTo>
                    <a:pt x="2457683" y="199272"/>
                  </a:lnTo>
                  <a:lnTo>
                    <a:pt x="2656955" y="0"/>
                  </a:lnTo>
                  <a:close/>
                </a:path>
                <a:path w="2656955" h="1594173" fill="none" extrusionOk="0">
                  <a:moveTo>
                    <a:pt x="0" y="0"/>
                  </a:moveTo>
                  <a:lnTo>
                    <a:pt x="2656955" y="0"/>
                  </a:lnTo>
                  <a:lnTo>
                    <a:pt x="2656955" y="1594173"/>
                  </a:lnTo>
                  <a:lnTo>
                    <a:pt x="0" y="1594173"/>
                  </a:lnTo>
                  <a:lnTo>
                    <a:pt x="0" y="0"/>
                  </a:lnTo>
                  <a:close/>
                  <a:moveTo>
                    <a:pt x="199272" y="199272"/>
                  </a:moveTo>
                  <a:lnTo>
                    <a:pt x="2457683" y="199272"/>
                  </a:lnTo>
                  <a:lnTo>
                    <a:pt x="2457683" y="1394901"/>
                  </a:lnTo>
                  <a:lnTo>
                    <a:pt x="199272" y="1394901"/>
                  </a:lnTo>
                  <a:lnTo>
                    <a:pt x="199272" y="199272"/>
                  </a:lnTo>
                  <a:close/>
                  <a:moveTo>
                    <a:pt x="0" y="0"/>
                  </a:moveTo>
                  <a:lnTo>
                    <a:pt x="199272" y="199272"/>
                  </a:lnTo>
                  <a:moveTo>
                    <a:pt x="0" y="1594173"/>
                  </a:moveTo>
                  <a:lnTo>
                    <a:pt x="199272" y="1394901"/>
                  </a:lnTo>
                  <a:moveTo>
                    <a:pt x="2656955" y="0"/>
                  </a:moveTo>
                  <a:lnTo>
                    <a:pt x="2457683" y="199272"/>
                  </a:lnTo>
                  <a:moveTo>
                    <a:pt x="2656955" y="1594173"/>
                  </a:moveTo>
                  <a:lnTo>
                    <a:pt x="2457683" y="1394901"/>
                  </a:lnTo>
                </a:path>
              </a:pathLst>
            </a:custGeom>
            <a:gradFill rotWithShape="0">
              <a:gsLst>
                <a:gs pos="0">
                  <a:srgbClr val="7A76A2"/>
                </a:gs>
                <a:gs pos="100000">
                  <a:schemeClr val="accent6">
                    <a:lumMod val="75000"/>
                  </a:schemeClr>
                </a:gs>
                <a:gs pos="100000">
                  <a:schemeClr val="accent3">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3">
                <a:hueOff val="0"/>
                <a:satOff val="0"/>
                <a:lumOff val="0"/>
                <a:alphaOff val="0"/>
              </a:schemeClr>
            </a:effectRef>
            <a:fontRef idx="minor">
              <a:schemeClr val="lt1"/>
            </a:fontRef>
          </p:style>
          <p:txBody>
            <a:bodyPr spcFirstLastPara="0" vert="horz" wrap="square" lIns="216000" tIns="267852" rIns="216000" bIns="267852" numCol="1" spcCol="1270" anchor="ctr" anchorCtr="0">
              <a:noAutofit/>
            </a:bodyPr>
            <a:lstStyle/>
            <a:p>
              <a:pPr lvl="0" algn="ctr" defTabSz="8001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Direct speech only – interpreter should be conscious of tone and pacing</a:t>
              </a:r>
              <a:endParaRPr lang="nl-NL" sz="2000" b="0" kern="1200" dirty="0">
                <a:effectLst>
                  <a:outerShdw blurRad="38100" dist="38100" dir="2700000" algn="tl">
                    <a:srgbClr val="000000">
                      <a:alpha val="43137"/>
                    </a:srgbClr>
                  </a:outerShdw>
                </a:effectLst>
              </a:endParaRPr>
            </a:p>
          </p:txBody>
        </p:sp>
        <p:sp>
          <p:nvSpPr>
            <p:cNvPr id="16" name="Freeform 15"/>
            <p:cNvSpPr/>
            <p:nvPr/>
          </p:nvSpPr>
          <p:spPr>
            <a:xfrm>
              <a:off x="6228184" y="2854107"/>
              <a:ext cx="2656955" cy="1594173"/>
            </a:xfrm>
            <a:custGeom>
              <a:avLst/>
              <a:gdLst>
                <a:gd name="connsiteX0" fmla="*/ 199272 w 2656955"/>
                <a:gd name="connsiteY0" fmla="*/ 199272 h 1594173"/>
                <a:gd name="connsiteX1" fmla="*/ 2457683 w 2656955"/>
                <a:gd name="connsiteY1" fmla="*/ 199272 h 1594173"/>
                <a:gd name="connsiteX2" fmla="*/ 2457683 w 2656955"/>
                <a:gd name="connsiteY2" fmla="*/ 1394901 h 1594173"/>
                <a:gd name="connsiteX3" fmla="*/ 199272 w 2656955"/>
                <a:gd name="connsiteY3" fmla="*/ 1394901 h 1594173"/>
                <a:gd name="connsiteX4" fmla="*/ 199272 w 2656955"/>
                <a:gd name="connsiteY4" fmla="*/ 199272 h 1594173"/>
                <a:gd name="connsiteX0" fmla="*/ 0 w 2656955"/>
                <a:gd name="connsiteY0" fmla="*/ 0 h 1594173"/>
                <a:gd name="connsiteX1" fmla="*/ 2656955 w 2656955"/>
                <a:gd name="connsiteY1" fmla="*/ 0 h 1594173"/>
                <a:gd name="connsiteX2" fmla="*/ 2457683 w 2656955"/>
                <a:gd name="connsiteY2" fmla="*/ 199272 h 1594173"/>
                <a:gd name="connsiteX3" fmla="*/ 199272 w 2656955"/>
                <a:gd name="connsiteY3" fmla="*/ 199272 h 1594173"/>
                <a:gd name="connsiteX4" fmla="*/ 0 w 2656955"/>
                <a:gd name="connsiteY4" fmla="*/ 0 h 1594173"/>
                <a:gd name="connsiteX0" fmla="*/ 0 w 2656955"/>
                <a:gd name="connsiteY0" fmla="*/ 1594173 h 1594173"/>
                <a:gd name="connsiteX1" fmla="*/ 199272 w 2656955"/>
                <a:gd name="connsiteY1" fmla="*/ 1394901 h 1594173"/>
                <a:gd name="connsiteX2" fmla="*/ 2457683 w 2656955"/>
                <a:gd name="connsiteY2" fmla="*/ 1394901 h 1594173"/>
                <a:gd name="connsiteX3" fmla="*/ 2656955 w 2656955"/>
                <a:gd name="connsiteY3" fmla="*/ 1594173 h 1594173"/>
                <a:gd name="connsiteX4" fmla="*/ 0 w 2656955"/>
                <a:gd name="connsiteY4" fmla="*/ 1594173 h 1594173"/>
                <a:gd name="connsiteX0" fmla="*/ 0 w 2656955"/>
                <a:gd name="connsiteY0" fmla="*/ 0 h 1594173"/>
                <a:gd name="connsiteX1" fmla="*/ 199272 w 2656955"/>
                <a:gd name="connsiteY1" fmla="*/ 199272 h 1594173"/>
                <a:gd name="connsiteX2" fmla="*/ 199272 w 2656955"/>
                <a:gd name="connsiteY2" fmla="*/ 1394901 h 1594173"/>
                <a:gd name="connsiteX3" fmla="*/ 0 w 2656955"/>
                <a:gd name="connsiteY3" fmla="*/ 1594173 h 1594173"/>
                <a:gd name="connsiteX4" fmla="*/ 0 w 2656955"/>
                <a:gd name="connsiteY4" fmla="*/ 0 h 1594173"/>
                <a:gd name="connsiteX0" fmla="*/ 2656955 w 2656955"/>
                <a:gd name="connsiteY0" fmla="*/ 0 h 1594173"/>
                <a:gd name="connsiteX1" fmla="*/ 2656955 w 2656955"/>
                <a:gd name="connsiteY1" fmla="*/ 1594173 h 1594173"/>
                <a:gd name="connsiteX2" fmla="*/ 2457683 w 2656955"/>
                <a:gd name="connsiteY2" fmla="*/ 1394901 h 1594173"/>
                <a:gd name="connsiteX3" fmla="*/ 2457683 w 2656955"/>
                <a:gd name="connsiteY3" fmla="*/ 199272 h 1594173"/>
                <a:gd name="connsiteX4" fmla="*/ 2656955 w 2656955"/>
                <a:gd name="connsiteY4" fmla="*/ 0 h 1594173"/>
                <a:gd name="connsiteX0" fmla="*/ 0 w 2656955"/>
                <a:gd name="connsiteY0" fmla="*/ 0 h 1594173"/>
                <a:gd name="connsiteX1" fmla="*/ 2656955 w 2656955"/>
                <a:gd name="connsiteY1" fmla="*/ 0 h 1594173"/>
                <a:gd name="connsiteX2" fmla="*/ 2656955 w 2656955"/>
                <a:gd name="connsiteY2" fmla="*/ 1594173 h 1594173"/>
                <a:gd name="connsiteX3" fmla="*/ 0 w 2656955"/>
                <a:gd name="connsiteY3" fmla="*/ 1594173 h 1594173"/>
                <a:gd name="connsiteX4" fmla="*/ 0 w 2656955"/>
                <a:gd name="connsiteY4" fmla="*/ 0 h 1594173"/>
                <a:gd name="connsiteX5" fmla="*/ 199272 w 2656955"/>
                <a:gd name="connsiteY5" fmla="*/ 199272 h 1594173"/>
                <a:gd name="connsiteX6" fmla="*/ 2457683 w 2656955"/>
                <a:gd name="connsiteY6" fmla="*/ 199272 h 1594173"/>
                <a:gd name="connsiteX7" fmla="*/ 2457683 w 2656955"/>
                <a:gd name="connsiteY7" fmla="*/ 1394901 h 1594173"/>
                <a:gd name="connsiteX8" fmla="*/ 199272 w 2656955"/>
                <a:gd name="connsiteY8" fmla="*/ 1394901 h 1594173"/>
                <a:gd name="connsiteX9" fmla="*/ 199272 w 2656955"/>
                <a:gd name="connsiteY9" fmla="*/ 199272 h 1594173"/>
                <a:gd name="connsiteX10" fmla="*/ 0 w 2656955"/>
                <a:gd name="connsiteY10" fmla="*/ 0 h 1594173"/>
                <a:gd name="connsiteX11" fmla="*/ 199272 w 2656955"/>
                <a:gd name="connsiteY11" fmla="*/ 199272 h 1594173"/>
                <a:gd name="connsiteX12" fmla="*/ 0 w 2656955"/>
                <a:gd name="connsiteY12" fmla="*/ 1594173 h 1594173"/>
                <a:gd name="connsiteX13" fmla="*/ 199272 w 2656955"/>
                <a:gd name="connsiteY13" fmla="*/ 1394901 h 1594173"/>
                <a:gd name="connsiteX14" fmla="*/ 2656955 w 2656955"/>
                <a:gd name="connsiteY14" fmla="*/ 0 h 1594173"/>
                <a:gd name="connsiteX15" fmla="*/ 2457683 w 2656955"/>
                <a:gd name="connsiteY15" fmla="*/ 199272 h 1594173"/>
                <a:gd name="connsiteX16" fmla="*/ 2656955 w 2656955"/>
                <a:gd name="connsiteY16" fmla="*/ 1594173 h 1594173"/>
                <a:gd name="connsiteX17" fmla="*/ 2457683 w 2656955"/>
                <a:gd name="connsiteY17" fmla="*/ 1394901 h 1594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56955" h="1594173" stroke="0" extrusionOk="0">
                  <a:moveTo>
                    <a:pt x="199272" y="199272"/>
                  </a:moveTo>
                  <a:lnTo>
                    <a:pt x="2457683" y="199272"/>
                  </a:lnTo>
                  <a:lnTo>
                    <a:pt x="2457683" y="1394901"/>
                  </a:lnTo>
                  <a:lnTo>
                    <a:pt x="199272" y="1394901"/>
                  </a:lnTo>
                  <a:lnTo>
                    <a:pt x="199272" y="199272"/>
                  </a:lnTo>
                  <a:close/>
                </a:path>
                <a:path w="2656955" h="1594173" fill="lightenLess" stroke="0" extrusionOk="0">
                  <a:moveTo>
                    <a:pt x="0" y="0"/>
                  </a:moveTo>
                  <a:lnTo>
                    <a:pt x="2656955" y="0"/>
                  </a:lnTo>
                  <a:lnTo>
                    <a:pt x="2457683" y="199272"/>
                  </a:lnTo>
                  <a:lnTo>
                    <a:pt x="199272" y="199272"/>
                  </a:lnTo>
                  <a:lnTo>
                    <a:pt x="0" y="0"/>
                  </a:lnTo>
                  <a:close/>
                </a:path>
                <a:path w="2656955" h="1594173" fill="darkenLess" stroke="0" extrusionOk="0">
                  <a:moveTo>
                    <a:pt x="0" y="1594173"/>
                  </a:moveTo>
                  <a:lnTo>
                    <a:pt x="199272" y="1394901"/>
                  </a:lnTo>
                  <a:lnTo>
                    <a:pt x="2457683" y="1394901"/>
                  </a:lnTo>
                  <a:lnTo>
                    <a:pt x="2656955" y="1594173"/>
                  </a:lnTo>
                  <a:lnTo>
                    <a:pt x="0" y="1594173"/>
                  </a:lnTo>
                  <a:close/>
                </a:path>
                <a:path w="2656955" h="1594173" fill="lighten" stroke="0" extrusionOk="0">
                  <a:moveTo>
                    <a:pt x="0" y="0"/>
                  </a:moveTo>
                  <a:lnTo>
                    <a:pt x="199272" y="199272"/>
                  </a:lnTo>
                  <a:lnTo>
                    <a:pt x="199272" y="1394901"/>
                  </a:lnTo>
                  <a:lnTo>
                    <a:pt x="0" y="1594173"/>
                  </a:lnTo>
                  <a:lnTo>
                    <a:pt x="0" y="0"/>
                  </a:lnTo>
                  <a:close/>
                </a:path>
                <a:path w="2656955" h="1594173" fill="darken" stroke="0" extrusionOk="0">
                  <a:moveTo>
                    <a:pt x="2656955" y="0"/>
                  </a:moveTo>
                  <a:lnTo>
                    <a:pt x="2656955" y="1594173"/>
                  </a:lnTo>
                  <a:lnTo>
                    <a:pt x="2457683" y="1394901"/>
                  </a:lnTo>
                  <a:lnTo>
                    <a:pt x="2457683" y="199272"/>
                  </a:lnTo>
                  <a:lnTo>
                    <a:pt x="2656955" y="0"/>
                  </a:lnTo>
                  <a:close/>
                </a:path>
                <a:path w="2656955" h="1594173" fill="none" extrusionOk="0">
                  <a:moveTo>
                    <a:pt x="0" y="0"/>
                  </a:moveTo>
                  <a:lnTo>
                    <a:pt x="2656955" y="0"/>
                  </a:lnTo>
                  <a:lnTo>
                    <a:pt x="2656955" y="1594173"/>
                  </a:lnTo>
                  <a:lnTo>
                    <a:pt x="0" y="1594173"/>
                  </a:lnTo>
                  <a:lnTo>
                    <a:pt x="0" y="0"/>
                  </a:lnTo>
                  <a:close/>
                  <a:moveTo>
                    <a:pt x="199272" y="199272"/>
                  </a:moveTo>
                  <a:lnTo>
                    <a:pt x="2457683" y="199272"/>
                  </a:lnTo>
                  <a:lnTo>
                    <a:pt x="2457683" y="1394901"/>
                  </a:lnTo>
                  <a:lnTo>
                    <a:pt x="199272" y="1394901"/>
                  </a:lnTo>
                  <a:lnTo>
                    <a:pt x="199272" y="199272"/>
                  </a:lnTo>
                  <a:close/>
                  <a:moveTo>
                    <a:pt x="0" y="0"/>
                  </a:moveTo>
                  <a:lnTo>
                    <a:pt x="199272" y="199272"/>
                  </a:lnTo>
                  <a:moveTo>
                    <a:pt x="0" y="1594173"/>
                  </a:moveTo>
                  <a:lnTo>
                    <a:pt x="199272" y="1394901"/>
                  </a:lnTo>
                  <a:moveTo>
                    <a:pt x="2656955" y="0"/>
                  </a:moveTo>
                  <a:lnTo>
                    <a:pt x="2457683" y="199272"/>
                  </a:lnTo>
                  <a:moveTo>
                    <a:pt x="2656955" y="1594173"/>
                  </a:moveTo>
                  <a:lnTo>
                    <a:pt x="2457683" y="1394901"/>
                  </a:lnTo>
                </a:path>
              </a:pathLst>
            </a:custGeom>
            <a:gradFill rotWithShape="0">
              <a:gsLst>
                <a:gs pos="0">
                  <a:schemeClr val="accent4">
                    <a:hueOff val="0"/>
                    <a:satOff val="0"/>
                    <a:lumOff val="0"/>
                    <a:alphaOff val="0"/>
                  </a:schemeClr>
                </a:gs>
                <a:gs pos="100000">
                  <a:schemeClr val="accent4">
                    <a:hueOff val="0"/>
                    <a:satOff val="0"/>
                    <a:lumOff val="0"/>
                    <a:alphaOff val="0"/>
                    <a:shade val="48000"/>
                    <a:satMod val="180000"/>
                    <a:lumMod val="94000"/>
                  </a:schemeClr>
                </a:gs>
                <a:gs pos="100000">
                  <a:schemeClr val="accent2">
                    <a:lumMod val="50000"/>
                  </a:schemeClr>
                </a:gs>
              </a:gsLst>
            </a:gradFill>
          </p:spPr>
          <p:style>
            <a:lnRef idx="0">
              <a:schemeClr val="lt1">
                <a:hueOff val="0"/>
                <a:satOff val="0"/>
                <a:lumOff val="0"/>
                <a:alphaOff val="0"/>
              </a:schemeClr>
            </a:lnRef>
            <a:fillRef idx="3">
              <a:scrgbClr r="0" g="0" b="0"/>
            </a:fillRef>
            <a:effectRef idx="3">
              <a:schemeClr val="accent4">
                <a:hueOff val="0"/>
                <a:satOff val="0"/>
                <a:lumOff val="0"/>
                <a:alphaOff val="0"/>
              </a:schemeClr>
            </a:effectRef>
            <a:fontRef idx="minor">
              <a:schemeClr val="lt1"/>
            </a:fontRef>
          </p:style>
          <p:txBody>
            <a:bodyPr spcFirstLastPara="0" vert="horz" wrap="square" lIns="216000" tIns="267852" rIns="216000" bIns="267852" numCol="1" spcCol="1270" anchor="ctr" anchorCtr="0">
              <a:noAutofit/>
            </a:bodyPr>
            <a:lstStyle/>
            <a:p>
              <a:pPr lvl="0" algn="ctr" defTabSz="8001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Research common/ likely terms for sexual acts and body parts</a:t>
              </a:r>
              <a:endParaRPr lang="nl-NL" sz="2000" b="0" kern="1200" dirty="0">
                <a:effectLst>
                  <a:outerShdw blurRad="38100" dist="38100" dir="2700000" algn="tl">
                    <a:srgbClr val="000000">
                      <a:alpha val="43137"/>
                    </a:srgbClr>
                  </a:outerShdw>
                </a:effectLst>
              </a:endParaRPr>
            </a:p>
          </p:txBody>
        </p:sp>
        <p:sp>
          <p:nvSpPr>
            <p:cNvPr id="17" name="Freeform 16"/>
            <p:cNvSpPr/>
            <p:nvPr/>
          </p:nvSpPr>
          <p:spPr>
            <a:xfrm>
              <a:off x="474885" y="4713943"/>
              <a:ext cx="2656955" cy="1594173"/>
            </a:xfrm>
            <a:custGeom>
              <a:avLst/>
              <a:gdLst>
                <a:gd name="connsiteX0" fmla="*/ 199272 w 2656955"/>
                <a:gd name="connsiteY0" fmla="*/ 199272 h 1594173"/>
                <a:gd name="connsiteX1" fmla="*/ 2457683 w 2656955"/>
                <a:gd name="connsiteY1" fmla="*/ 199272 h 1594173"/>
                <a:gd name="connsiteX2" fmla="*/ 2457683 w 2656955"/>
                <a:gd name="connsiteY2" fmla="*/ 1394901 h 1594173"/>
                <a:gd name="connsiteX3" fmla="*/ 199272 w 2656955"/>
                <a:gd name="connsiteY3" fmla="*/ 1394901 h 1594173"/>
                <a:gd name="connsiteX4" fmla="*/ 199272 w 2656955"/>
                <a:gd name="connsiteY4" fmla="*/ 199272 h 1594173"/>
                <a:gd name="connsiteX0" fmla="*/ 0 w 2656955"/>
                <a:gd name="connsiteY0" fmla="*/ 0 h 1594173"/>
                <a:gd name="connsiteX1" fmla="*/ 2656955 w 2656955"/>
                <a:gd name="connsiteY1" fmla="*/ 0 h 1594173"/>
                <a:gd name="connsiteX2" fmla="*/ 2457683 w 2656955"/>
                <a:gd name="connsiteY2" fmla="*/ 199272 h 1594173"/>
                <a:gd name="connsiteX3" fmla="*/ 199272 w 2656955"/>
                <a:gd name="connsiteY3" fmla="*/ 199272 h 1594173"/>
                <a:gd name="connsiteX4" fmla="*/ 0 w 2656955"/>
                <a:gd name="connsiteY4" fmla="*/ 0 h 1594173"/>
                <a:gd name="connsiteX0" fmla="*/ 0 w 2656955"/>
                <a:gd name="connsiteY0" fmla="*/ 1594173 h 1594173"/>
                <a:gd name="connsiteX1" fmla="*/ 199272 w 2656955"/>
                <a:gd name="connsiteY1" fmla="*/ 1394901 h 1594173"/>
                <a:gd name="connsiteX2" fmla="*/ 2457683 w 2656955"/>
                <a:gd name="connsiteY2" fmla="*/ 1394901 h 1594173"/>
                <a:gd name="connsiteX3" fmla="*/ 2656955 w 2656955"/>
                <a:gd name="connsiteY3" fmla="*/ 1594173 h 1594173"/>
                <a:gd name="connsiteX4" fmla="*/ 0 w 2656955"/>
                <a:gd name="connsiteY4" fmla="*/ 1594173 h 1594173"/>
                <a:gd name="connsiteX0" fmla="*/ 0 w 2656955"/>
                <a:gd name="connsiteY0" fmla="*/ 0 h 1594173"/>
                <a:gd name="connsiteX1" fmla="*/ 199272 w 2656955"/>
                <a:gd name="connsiteY1" fmla="*/ 199272 h 1594173"/>
                <a:gd name="connsiteX2" fmla="*/ 199272 w 2656955"/>
                <a:gd name="connsiteY2" fmla="*/ 1394901 h 1594173"/>
                <a:gd name="connsiteX3" fmla="*/ 0 w 2656955"/>
                <a:gd name="connsiteY3" fmla="*/ 1594173 h 1594173"/>
                <a:gd name="connsiteX4" fmla="*/ 0 w 2656955"/>
                <a:gd name="connsiteY4" fmla="*/ 0 h 1594173"/>
                <a:gd name="connsiteX0" fmla="*/ 2656955 w 2656955"/>
                <a:gd name="connsiteY0" fmla="*/ 0 h 1594173"/>
                <a:gd name="connsiteX1" fmla="*/ 2656955 w 2656955"/>
                <a:gd name="connsiteY1" fmla="*/ 1594173 h 1594173"/>
                <a:gd name="connsiteX2" fmla="*/ 2457683 w 2656955"/>
                <a:gd name="connsiteY2" fmla="*/ 1394901 h 1594173"/>
                <a:gd name="connsiteX3" fmla="*/ 2457683 w 2656955"/>
                <a:gd name="connsiteY3" fmla="*/ 199272 h 1594173"/>
                <a:gd name="connsiteX4" fmla="*/ 2656955 w 2656955"/>
                <a:gd name="connsiteY4" fmla="*/ 0 h 1594173"/>
                <a:gd name="connsiteX0" fmla="*/ 0 w 2656955"/>
                <a:gd name="connsiteY0" fmla="*/ 0 h 1594173"/>
                <a:gd name="connsiteX1" fmla="*/ 2656955 w 2656955"/>
                <a:gd name="connsiteY1" fmla="*/ 0 h 1594173"/>
                <a:gd name="connsiteX2" fmla="*/ 2656955 w 2656955"/>
                <a:gd name="connsiteY2" fmla="*/ 1594173 h 1594173"/>
                <a:gd name="connsiteX3" fmla="*/ 0 w 2656955"/>
                <a:gd name="connsiteY3" fmla="*/ 1594173 h 1594173"/>
                <a:gd name="connsiteX4" fmla="*/ 0 w 2656955"/>
                <a:gd name="connsiteY4" fmla="*/ 0 h 1594173"/>
                <a:gd name="connsiteX5" fmla="*/ 199272 w 2656955"/>
                <a:gd name="connsiteY5" fmla="*/ 199272 h 1594173"/>
                <a:gd name="connsiteX6" fmla="*/ 2457683 w 2656955"/>
                <a:gd name="connsiteY6" fmla="*/ 199272 h 1594173"/>
                <a:gd name="connsiteX7" fmla="*/ 2457683 w 2656955"/>
                <a:gd name="connsiteY7" fmla="*/ 1394901 h 1594173"/>
                <a:gd name="connsiteX8" fmla="*/ 199272 w 2656955"/>
                <a:gd name="connsiteY8" fmla="*/ 1394901 h 1594173"/>
                <a:gd name="connsiteX9" fmla="*/ 199272 w 2656955"/>
                <a:gd name="connsiteY9" fmla="*/ 199272 h 1594173"/>
                <a:gd name="connsiteX10" fmla="*/ 0 w 2656955"/>
                <a:gd name="connsiteY10" fmla="*/ 0 h 1594173"/>
                <a:gd name="connsiteX11" fmla="*/ 199272 w 2656955"/>
                <a:gd name="connsiteY11" fmla="*/ 199272 h 1594173"/>
                <a:gd name="connsiteX12" fmla="*/ 0 w 2656955"/>
                <a:gd name="connsiteY12" fmla="*/ 1594173 h 1594173"/>
                <a:gd name="connsiteX13" fmla="*/ 199272 w 2656955"/>
                <a:gd name="connsiteY13" fmla="*/ 1394901 h 1594173"/>
                <a:gd name="connsiteX14" fmla="*/ 2656955 w 2656955"/>
                <a:gd name="connsiteY14" fmla="*/ 0 h 1594173"/>
                <a:gd name="connsiteX15" fmla="*/ 2457683 w 2656955"/>
                <a:gd name="connsiteY15" fmla="*/ 199272 h 1594173"/>
                <a:gd name="connsiteX16" fmla="*/ 2656955 w 2656955"/>
                <a:gd name="connsiteY16" fmla="*/ 1594173 h 1594173"/>
                <a:gd name="connsiteX17" fmla="*/ 2457683 w 2656955"/>
                <a:gd name="connsiteY17" fmla="*/ 1394901 h 1594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56955" h="1594173" stroke="0" extrusionOk="0">
                  <a:moveTo>
                    <a:pt x="199272" y="199272"/>
                  </a:moveTo>
                  <a:lnTo>
                    <a:pt x="2457683" y="199272"/>
                  </a:lnTo>
                  <a:lnTo>
                    <a:pt x="2457683" y="1394901"/>
                  </a:lnTo>
                  <a:lnTo>
                    <a:pt x="199272" y="1394901"/>
                  </a:lnTo>
                  <a:lnTo>
                    <a:pt x="199272" y="199272"/>
                  </a:lnTo>
                  <a:close/>
                </a:path>
                <a:path w="2656955" h="1594173" fill="lightenLess" stroke="0" extrusionOk="0">
                  <a:moveTo>
                    <a:pt x="0" y="0"/>
                  </a:moveTo>
                  <a:lnTo>
                    <a:pt x="2656955" y="0"/>
                  </a:lnTo>
                  <a:lnTo>
                    <a:pt x="2457683" y="199272"/>
                  </a:lnTo>
                  <a:lnTo>
                    <a:pt x="199272" y="199272"/>
                  </a:lnTo>
                  <a:lnTo>
                    <a:pt x="0" y="0"/>
                  </a:lnTo>
                  <a:close/>
                </a:path>
                <a:path w="2656955" h="1594173" fill="darkenLess" stroke="0" extrusionOk="0">
                  <a:moveTo>
                    <a:pt x="0" y="1594173"/>
                  </a:moveTo>
                  <a:lnTo>
                    <a:pt x="199272" y="1394901"/>
                  </a:lnTo>
                  <a:lnTo>
                    <a:pt x="2457683" y="1394901"/>
                  </a:lnTo>
                  <a:lnTo>
                    <a:pt x="2656955" y="1594173"/>
                  </a:lnTo>
                  <a:lnTo>
                    <a:pt x="0" y="1594173"/>
                  </a:lnTo>
                  <a:close/>
                </a:path>
                <a:path w="2656955" h="1594173" fill="lighten" stroke="0" extrusionOk="0">
                  <a:moveTo>
                    <a:pt x="0" y="0"/>
                  </a:moveTo>
                  <a:lnTo>
                    <a:pt x="199272" y="199272"/>
                  </a:lnTo>
                  <a:lnTo>
                    <a:pt x="199272" y="1394901"/>
                  </a:lnTo>
                  <a:lnTo>
                    <a:pt x="0" y="1594173"/>
                  </a:lnTo>
                  <a:lnTo>
                    <a:pt x="0" y="0"/>
                  </a:lnTo>
                  <a:close/>
                </a:path>
                <a:path w="2656955" h="1594173" fill="darken" stroke="0" extrusionOk="0">
                  <a:moveTo>
                    <a:pt x="2656955" y="0"/>
                  </a:moveTo>
                  <a:lnTo>
                    <a:pt x="2656955" y="1594173"/>
                  </a:lnTo>
                  <a:lnTo>
                    <a:pt x="2457683" y="1394901"/>
                  </a:lnTo>
                  <a:lnTo>
                    <a:pt x="2457683" y="199272"/>
                  </a:lnTo>
                  <a:lnTo>
                    <a:pt x="2656955" y="0"/>
                  </a:lnTo>
                  <a:close/>
                </a:path>
                <a:path w="2656955" h="1594173" fill="none" extrusionOk="0">
                  <a:moveTo>
                    <a:pt x="0" y="0"/>
                  </a:moveTo>
                  <a:lnTo>
                    <a:pt x="2656955" y="0"/>
                  </a:lnTo>
                  <a:lnTo>
                    <a:pt x="2656955" y="1594173"/>
                  </a:lnTo>
                  <a:lnTo>
                    <a:pt x="0" y="1594173"/>
                  </a:lnTo>
                  <a:lnTo>
                    <a:pt x="0" y="0"/>
                  </a:lnTo>
                  <a:close/>
                  <a:moveTo>
                    <a:pt x="199272" y="199272"/>
                  </a:moveTo>
                  <a:lnTo>
                    <a:pt x="2457683" y="199272"/>
                  </a:lnTo>
                  <a:lnTo>
                    <a:pt x="2457683" y="1394901"/>
                  </a:lnTo>
                  <a:lnTo>
                    <a:pt x="199272" y="1394901"/>
                  </a:lnTo>
                  <a:lnTo>
                    <a:pt x="199272" y="199272"/>
                  </a:lnTo>
                  <a:close/>
                  <a:moveTo>
                    <a:pt x="0" y="0"/>
                  </a:moveTo>
                  <a:lnTo>
                    <a:pt x="199272" y="199272"/>
                  </a:lnTo>
                  <a:moveTo>
                    <a:pt x="0" y="1594173"/>
                  </a:moveTo>
                  <a:lnTo>
                    <a:pt x="199272" y="1394901"/>
                  </a:lnTo>
                  <a:moveTo>
                    <a:pt x="2656955" y="0"/>
                  </a:moveTo>
                  <a:lnTo>
                    <a:pt x="2457683" y="199272"/>
                  </a:lnTo>
                  <a:moveTo>
                    <a:pt x="2656955" y="1594173"/>
                  </a:moveTo>
                  <a:lnTo>
                    <a:pt x="2457683" y="1394901"/>
                  </a:lnTo>
                </a:path>
              </a:pathLst>
            </a:custGeom>
            <a:gradFill rotWithShape="0">
              <a:gsLst>
                <a:gs pos="0">
                  <a:schemeClr val="bg2">
                    <a:lumMod val="60000"/>
                    <a:lumOff val="40000"/>
                  </a:schemeClr>
                </a:gs>
                <a:gs pos="100000">
                  <a:srgbClr val="41377D"/>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199272" tIns="267852" rIns="199272" bIns="267852" numCol="1" spcCol="1270" anchor="ctr" anchorCtr="0">
              <a:noAutofit/>
            </a:bodyPr>
            <a:lstStyle/>
            <a:p>
              <a:pPr lvl="0" algn="ctr" defTabSz="800100">
                <a:lnSpc>
                  <a:spcPct val="90000"/>
                </a:lnSpc>
                <a:spcBef>
                  <a:spcPct val="0"/>
                </a:spcBef>
                <a:spcAft>
                  <a:spcPct val="35000"/>
                </a:spcAft>
              </a:pPr>
              <a:r>
                <a:rPr lang="en-IE" sz="2000" dirty="0" smtClean="0">
                  <a:effectLst>
                    <a:outerShdw blurRad="38100" dist="38100" dir="2700000" algn="tl">
                      <a:srgbClr val="000000">
                        <a:alpha val="43137"/>
                      </a:srgbClr>
                    </a:outerShdw>
                  </a:effectLst>
                </a:rPr>
                <a:t>Interpreter </a:t>
              </a:r>
              <a:r>
                <a:rPr lang="en-IE" sz="2000" dirty="0">
                  <a:effectLst>
                    <a:outerShdw blurRad="38100" dist="38100" dir="2700000" algn="tl">
                      <a:srgbClr val="000000">
                        <a:alpha val="43137"/>
                      </a:srgbClr>
                    </a:outerShdw>
                  </a:effectLst>
                </a:rPr>
                <a:t>should </a:t>
              </a:r>
              <a:r>
                <a:rPr lang="en-IE" sz="2000" dirty="0" smtClean="0">
                  <a:effectLst>
                    <a:outerShdw blurRad="38100" dist="38100" dir="2700000" algn="tl">
                      <a:srgbClr val="000000">
                        <a:alpha val="43137"/>
                      </a:srgbClr>
                    </a:outerShdw>
                  </a:effectLst>
                </a:rPr>
                <a:t>speak directly to interviewee</a:t>
              </a:r>
              <a:endParaRPr lang="nl-NL" sz="2000" b="0" kern="1200" dirty="0">
                <a:effectLst>
                  <a:outerShdw blurRad="38100" dist="38100" dir="2700000" algn="tl">
                    <a:srgbClr val="000000">
                      <a:alpha val="43137"/>
                    </a:srgbClr>
                  </a:outerShdw>
                </a:effectLst>
              </a:endParaRPr>
            </a:p>
          </p:txBody>
        </p:sp>
        <p:sp>
          <p:nvSpPr>
            <p:cNvPr id="18" name="Freeform 17"/>
            <p:cNvSpPr/>
            <p:nvPr/>
          </p:nvSpPr>
          <p:spPr>
            <a:xfrm>
              <a:off x="3333278" y="4713975"/>
              <a:ext cx="2656955" cy="1594173"/>
            </a:xfrm>
            <a:custGeom>
              <a:avLst/>
              <a:gdLst>
                <a:gd name="connsiteX0" fmla="*/ 199272 w 2656955"/>
                <a:gd name="connsiteY0" fmla="*/ 199272 h 1594173"/>
                <a:gd name="connsiteX1" fmla="*/ 2457683 w 2656955"/>
                <a:gd name="connsiteY1" fmla="*/ 199272 h 1594173"/>
                <a:gd name="connsiteX2" fmla="*/ 2457683 w 2656955"/>
                <a:gd name="connsiteY2" fmla="*/ 1394901 h 1594173"/>
                <a:gd name="connsiteX3" fmla="*/ 199272 w 2656955"/>
                <a:gd name="connsiteY3" fmla="*/ 1394901 h 1594173"/>
                <a:gd name="connsiteX4" fmla="*/ 199272 w 2656955"/>
                <a:gd name="connsiteY4" fmla="*/ 199272 h 1594173"/>
                <a:gd name="connsiteX0" fmla="*/ 0 w 2656955"/>
                <a:gd name="connsiteY0" fmla="*/ 0 h 1594173"/>
                <a:gd name="connsiteX1" fmla="*/ 2656955 w 2656955"/>
                <a:gd name="connsiteY1" fmla="*/ 0 h 1594173"/>
                <a:gd name="connsiteX2" fmla="*/ 2457683 w 2656955"/>
                <a:gd name="connsiteY2" fmla="*/ 199272 h 1594173"/>
                <a:gd name="connsiteX3" fmla="*/ 199272 w 2656955"/>
                <a:gd name="connsiteY3" fmla="*/ 199272 h 1594173"/>
                <a:gd name="connsiteX4" fmla="*/ 0 w 2656955"/>
                <a:gd name="connsiteY4" fmla="*/ 0 h 1594173"/>
                <a:gd name="connsiteX0" fmla="*/ 0 w 2656955"/>
                <a:gd name="connsiteY0" fmla="*/ 1594173 h 1594173"/>
                <a:gd name="connsiteX1" fmla="*/ 199272 w 2656955"/>
                <a:gd name="connsiteY1" fmla="*/ 1394901 h 1594173"/>
                <a:gd name="connsiteX2" fmla="*/ 2457683 w 2656955"/>
                <a:gd name="connsiteY2" fmla="*/ 1394901 h 1594173"/>
                <a:gd name="connsiteX3" fmla="*/ 2656955 w 2656955"/>
                <a:gd name="connsiteY3" fmla="*/ 1594173 h 1594173"/>
                <a:gd name="connsiteX4" fmla="*/ 0 w 2656955"/>
                <a:gd name="connsiteY4" fmla="*/ 1594173 h 1594173"/>
                <a:gd name="connsiteX0" fmla="*/ 0 w 2656955"/>
                <a:gd name="connsiteY0" fmla="*/ 0 h 1594173"/>
                <a:gd name="connsiteX1" fmla="*/ 199272 w 2656955"/>
                <a:gd name="connsiteY1" fmla="*/ 199272 h 1594173"/>
                <a:gd name="connsiteX2" fmla="*/ 199272 w 2656955"/>
                <a:gd name="connsiteY2" fmla="*/ 1394901 h 1594173"/>
                <a:gd name="connsiteX3" fmla="*/ 0 w 2656955"/>
                <a:gd name="connsiteY3" fmla="*/ 1594173 h 1594173"/>
                <a:gd name="connsiteX4" fmla="*/ 0 w 2656955"/>
                <a:gd name="connsiteY4" fmla="*/ 0 h 1594173"/>
                <a:gd name="connsiteX0" fmla="*/ 2656955 w 2656955"/>
                <a:gd name="connsiteY0" fmla="*/ 0 h 1594173"/>
                <a:gd name="connsiteX1" fmla="*/ 2656955 w 2656955"/>
                <a:gd name="connsiteY1" fmla="*/ 1594173 h 1594173"/>
                <a:gd name="connsiteX2" fmla="*/ 2457683 w 2656955"/>
                <a:gd name="connsiteY2" fmla="*/ 1394901 h 1594173"/>
                <a:gd name="connsiteX3" fmla="*/ 2457683 w 2656955"/>
                <a:gd name="connsiteY3" fmla="*/ 199272 h 1594173"/>
                <a:gd name="connsiteX4" fmla="*/ 2656955 w 2656955"/>
                <a:gd name="connsiteY4" fmla="*/ 0 h 1594173"/>
                <a:gd name="connsiteX0" fmla="*/ 0 w 2656955"/>
                <a:gd name="connsiteY0" fmla="*/ 0 h 1594173"/>
                <a:gd name="connsiteX1" fmla="*/ 2656955 w 2656955"/>
                <a:gd name="connsiteY1" fmla="*/ 0 h 1594173"/>
                <a:gd name="connsiteX2" fmla="*/ 2656955 w 2656955"/>
                <a:gd name="connsiteY2" fmla="*/ 1594173 h 1594173"/>
                <a:gd name="connsiteX3" fmla="*/ 0 w 2656955"/>
                <a:gd name="connsiteY3" fmla="*/ 1594173 h 1594173"/>
                <a:gd name="connsiteX4" fmla="*/ 0 w 2656955"/>
                <a:gd name="connsiteY4" fmla="*/ 0 h 1594173"/>
                <a:gd name="connsiteX5" fmla="*/ 199272 w 2656955"/>
                <a:gd name="connsiteY5" fmla="*/ 199272 h 1594173"/>
                <a:gd name="connsiteX6" fmla="*/ 2457683 w 2656955"/>
                <a:gd name="connsiteY6" fmla="*/ 199272 h 1594173"/>
                <a:gd name="connsiteX7" fmla="*/ 2457683 w 2656955"/>
                <a:gd name="connsiteY7" fmla="*/ 1394901 h 1594173"/>
                <a:gd name="connsiteX8" fmla="*/ 199272 w 2656955"/>
                <a:gd name="connsiteY8" fmla="*/ 1394901 h 1594173"/>
                <a:gd name="connsiteX9" fmla="*/ 199272 w 2656955"/>
                <a:gd name="connsiteY9" fmla="*/ 199272 h 1594173"/>
                <a:gd name="connsiteX10" fmla="*/ 0 w 2656955"/>
                <a:gd name="connsiteY10" fmla="*/ 0 h 1594173"/>
                <a:gd name="connsiteX11" fmla="*/ 199272 w 2656955"/>
                <a:gd name="connsiteY11" fmla="*/ 199272 h 1594173"/>
                <a:gd name="connsiteX12" fmla="*/ 0 w 2656955"/>
                <a:gd name="connsiteY12" fmla="*/ 1594173 h 1594173"/>
                <a:gd name="connsiteX13" fmla="*/ 199272 w 2656955"/>
                <a:gd name="connsiteY13" fmla="*/ 1394901 h 1594173"/>
                <a:gd name="connsiteX14" fmla="*/ 2656955 w 2656955"/>
                <a:gd name="connsiteY14" fmla="*/ 0 h 1594173"/>
                <a:gd name="connsiteX15" fmla="*/ 2457683 w 2656955"/>
                <a:gd name="connsiteY15" fmla="*/ 199272 h 1594173"/>
                <a:gd name="connsiteX16" fmla="*/ 2656955 w 2656955"/>
                <a:gd name="connsiteY16" fmla="*/ 1594173 h 1594173"/>
                <a:gd name="connsiteX17" fmla="*/ 2457683 w 2656955"/>
                <a:gd name="connsiteY17" fmla="*/ 1394901 h 1594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56955" h="1594173" stroke="0" extrusionOk="0">
                  <a:moveTo>
                    <a:pt x="199272" y="199272"/>
                  </a:moveTo>
                  <a:lnTo>
                    <a:pt x="2457683" y="199272"/>
                  </a:lnTo>
                  <a:lnTo>
                    <a:pt x="2457683" y="1394901"/>
                  </a:lnTo>
                  <a:lnTo>
                    <a:pt x="199272" y="1394901"/>
                  </a:lnTo>
                  <a:lnTo>
                    <a:pt x="199272" y="199272"/>
                  </a:lnTo>
                  <a:close/>
                </a:path>
                <a:path w="2656955" h="1594173" fill="lightenLess" stroke="0" extrusionOk="0">
                  <a:moveTo>
                    <a:pt x="0" y="0"/>
                  </a:moveTo>
                  <a:lnTo>
                    <a:pt x="2656955" y="0"/>
                  </a:lnTo>
                  <a:lnTo>
                    <a:pt x="2457683" y="199272"/>
                  </a:lnTo>
                  <a:lnTo>
                    <a:pt x="199272" y="199272"/>
                  </a:lnTo>
                  <a:lnTo>
                    <a:pt x="0" y="0"/>
                  </a:lnTo>
                  <a:close/>
                </a:path>
                <a:path w="2656955" h="1594173" fill="darkenLess" stroke="0" extrusionOk="0">
                  <a:moveTo>
                    <a:pt x="0" y="1594173"/>
                  </a:moveTo>
                  <a:lnTo>
                    <a:pt x="199272" y="1394901"/>
                  </a:lnTo>
                  <a:lnTo>
                    <a:pt x="2457683" y="1394901"/>
                  </a:lnTo>
                  <a:lnTo>
                    <a:pt x="2656955" y="1594173"/>
                  </a:lnTo>
                  <a:lnTo>
                    <a:pt x="0" y="1594173"/>
                  </a:lnTo>
                  <a:close/>
                </a:path>
                <a:path w="2656955" h="1594173" fill="lighten" stroke="0" extrusionOk="0">
                  <a:moveTo>
                    <a:pt x="0" y="0"/>
                  </a:moveTo>
                  <a:lnTo>
                    <a:pt x="199272" y="199272"/>
                  </a:lnTo>
                  <a:lnTo>
                    <a:pt x="199272" y="1394901"/>
                  </a:lnTo>
                  <a:lnTo>
                    <a:pt x="0" y="1594173"/>
                  </a:lnTo>
                  <a:lnTo>
                    <a:pt x="0" y="0"/>
                  </a:lnTo>
                  <a:close/>
                </a:path>
                <a:path w="2656955" h="1594173" fill="darken" stroke="0" extrusionOk="0">
                  <a:moveTo>
                    <a:pt x="2656955" y="0"/>
                  </a:moveTo>
                  <a:lnTo>
                    <a:pt x="2656955" y="1594173"/>
                  </a:lnTo>
                  <a:lnTo>
                    <a:pt x="2457683" y="1394901"/>
                  </a:lnTo>
                  <a:lnTo>
                    <a:pt x="2457683" y="199272"/>
                  </a:lnTo>
                  <a:lnTo>
                    <a:pt x="2656955" y="0"/>
                  </a:lnTo>
                  <a:close/>
                </a:path>
                <a:path w="2656955" h="1594173" fill="none" extrusionOk="0">
                  <a:moveTo>
                    <a:pt x="0" y="0"/>
                  </a:moveTo>
                  <a:lnTo>
                    <a:pt x="2656955" y="0"/>
                  </a:lnTo>
                  <a:lnTo>
                    <a:pt x="2656955" y="1594173"/>
                  </a:lnTo>
                  <a:lnTo>
                    <a:pt x="0" y="1594173"/>
                  </a:lnTo>
                  <a:lnTo>
                    <a:pt x="0" y="0"/>
                  </a:lnTo>
                  <a:close/>
                  <a:moveTo>
                    <a:pt x="199272" y="199272"/>
                  </a:moveTo>
                  <a:lnTo>
                    <a:pt x="2457683" y="199272"/>
                  </a:lnTo>
                  <a:lnTo>
                    <a:pt x="2457683" y="1394901"/>
                  </a:lnTo>
                  <a:lnTo>
                    <a:pt x="199272" y="1394901"/>
                  </a:lnTo>
                  <a:lnTo>
                    <a:pt x="199272" y="199272"/>
                  </a:lnTo>
                  <a:close/>
                  <a:moveTo>
                    <a:pt x="0" y="0"/>
                  </a:moveTo>
                  <a:lnTo>
                    <a:pt x="199272" y="199272"/>
                  </a:lnTo>
                  <a:moveTo>
                    <a:pt x="0" y="1594173"/>
                  </a:moveTo>
                  <a:lnTo>
                    <a:pt x="199272" y="1394901"/>
                  </a:lnTo>
                  <a:moveTo>
                    <a:pt x="2656955" y="0"/>
                  </a:moveTo>
                  <a:lnTo>
                    <a:pt x="2457683" y="199272"/>
                  </a:lnTo>
                  <a:moveTo>
                    <a:pt x="2656955" y="1594173"/>
                  </a:moveTo>
                  <a:lnTo>
                    <a:pt x="2457683" y="1394901"/>
                  </a:lnTo>
                </a:path>
              </a:pathLst>
            </a:custGeom>
            <a:gradFill rotWithShape="0">
              <a:gsLst>
                <a:gs pos="0">
                  <a:schemeClr val="accent5">
                    <a:lumMod val="75000"/>
                  </a:schemeClr>
                </a:gs>
                <a:gs pos="100000">
                  <a:srgbClr val="376971"/>
                </a:gs>
                <a:gs pos="100000">
                  <a:schemeClr val="accent6">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6">
                <a:hueOff val="0"/>
                <a:satOff val="0"/>
                <a:lumOff val="0"/>
                <a:alphaOff val="0"/>
              </a:schemeClr>
            </a:effectRef>
            <a:fontRef idx="minor">
              <a:schemeClr val="lt1"/>
            </a:fontRef>
          </p:style>
          <p:txBody>
            <a:bodyPr spcFirstLastPara="0" vert="horz" wrap="square" lIns="216000" tIns="267852" rIns="216000" bIns="267852" numCol="1" spcCol="1270" anchor="ctr" anchorCtr="0">
              <a:noAutofit/>
            </a:bodyPr>
            <a:lstStyle/>
            <a:p>
              <a:pPr lvl="0" algn="ctr" defTabSz="8001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Avoid taking notes during translation – observe interviewee behaviour</a:t>
              </a:r>
              <a:endParaRPr lang="nl-NL" sz="2000" b="0" kern="1200" dirty="0">
                <a:effectLst>
                  <a:outerShdw blurRad="38100" dist="38100" dir="2700000" algn="tl">
                    <a:srgbClr val="000000">
                      <a:alpha val="43137"/>
                    </a:srgbClr>
                  </a:outerShdw>
                </a:effectLst>
              </a:endParaRPr>
            </a:p>
          </p:txBody>
        </p:sp>
        <p:sp>
          <p:nvSpPr>
            <p:cNvPr id="19" name="Freeform 18"/>
            <p:cNvSpPr/>
            <p:nvPr/>
          </p:nvSpPr>
          <p:spPr>
            <a:xfrm>
              <a:off x="6228184" y="4713975"/>
              <a:ext cx="2656955" cy="1594173"/>
            </a:xfrm>
            <a:custGeom>
              <a:avLst/>
              <a:gdLst>
                <a:gd name="connsiteX0" fmla="*/ 199272 w 2656955"/>
                <a:gd name="connsiteY0" fmla="*/ 199272 h 1594173"/>
                <a:gd name="connsiteX1" fmla="*/ 2457683 w 2656955"/>
                <a:gd name="connsiteY1" fmla="*/ 199272 h 1594173"/>
                <a:gd name="connsiteX2" fmla="*/ 2457683 w 2656955"/>
                <a:gd name="connsiteY2" fmla="*/ 1394901 h 1594173"/>
                <a:gd name="connsiteX3" fmla="*/ 199272 w 2656955"/>
                <a:gd name="connsiteY3" fmla="*/ 1394901 h 1594173"/>
                <a:gd name="connsiteX4" fmla="*/ 199272 w 2656955"/>
                <a:gd name="connsiteY4" fmla="*/ 199272 h 1594173"/>
                <a:gd name="connsiteX0" fmla="*/ 0 w 2656955"/>
                <a:gd name="connsiteY0" fmla="*/ 0 h 1594173"/>
                <a:gd name="connsiteX1" fmla="*/ 2656955 w 2656955"/>
                <a:gd name="connsiteY1" fmla="*/ 0 h 1594173"/>
                <a:gd name="connsiteX2" fmla="*/ 2457683 w 2656955"/>
                <a:gd name="connsiteY2" fmla="*/ 199272 h 1594173"/>
                <a:gd name="connsiteX3" fmla="*/ 199272 w 2656955"/>
                <a:gd name="connsiteY3" fmla="*/ 199272 h 1594173"/>
                <a:gd name="connsiteX4" fmla="*/ 0 w 2656955"/>
                <a:gd name="connsiteY4" fmla="*/ 0 h 1594173"/>
                <a:gd name="connsiteX0" fmla="*/ 0 w 2656955"/>
                <a:gd name="connsiteY0" fmla="*/ 1594173 h 1594173"/>
                <a:gd name="connsiteX1" fmla="*/ 199272 w 2656955"/>
                <a:gd name="connsiteY1" fmla="*/ 1394901 h 1594173"/>
                <a:gd name="connsiteX2" fmla="*/ 2457683 w 2656955"/>
                <a:gd name="connsiteY2" fmla="*/ 1394901 h 1594173"/>
                <a:gd name="connsiteX3" fmla="*/ 2656955 w 2656955"/>
                <a:gd name="connsiteY3" fmla="*/ 1594173 h 1594173"/>
                <a:gd name="connsiteX4" fmla="*/ 0 w 2656955"/>
                <a:gd name="connsiteY4" fmla="*/ 1594173 h 1594173"/>
                <a:gd name="connsiteX0" fmla="*/ 0 w 2656955"/>
                <a:gd name="connsiteY0" fmla="*/ 0 h 1594173"/>
                <a:gd name="connsiteX1" fmla="*/ 199272 w 2656955"/>
                <a:gd name="connsiteY1" fmla="*/ 199272 h 1594173"/>
                <a:gd name="connsiteX2" fmla="*/ 199272 w 2656955"/>
                <a:gd name="connsiteY2" fmla="*/ 1394901 h 1594173"/>
                <a:gd name="connsiteX3" fmla="*/ 0 w 2656955"/>
                <a:gd name="connsiteY3" fmla="*/ 1594173 h 1594173"/>
                <a:gd name="connsiteX4" fmla="*/ 0 w 2656955"/>
                <a:gd name="connsiteY4" fmla="*/ 0 h 1594173"/>
                <a:gd name="connsiteX0" fmla="*/ 2656955 w 2656955"/>
                <a:gd name="connsiteY0" fmla="*/ 0 h 1594173"/>
                <a:gd name="connsiteX1" fmla="*/ 2656955 w 2656955"/>
                <a:gd name="connsiteY1" fmla="*/ 1594173 h 1594173"/>
                <a:gd name="connsiteX2" fmla="*/ 2457683 w 2656955"/>
                <a:gd name="connsiteY2" fmla="*/ 1394901 h 1594173"/>
                <a:gd name="connsiteX3" fmla="*/ 2457683 w 2656955"/>
                <a:gd name="connsiteY3" fmla="*/ 199272 h 1594173"/>
                <a:gd name="connsiteX4" fmla="*/ 2656955 w 2656955"/>
                <a:gd name="connsiteY4" fmla="*/ 0 h 1594173"/>
                <a:gd name="connsiteX0" fmla="*/ 0 w 2656955"/>
                <a:gd name="connsiteY0" fmla="*/ 0 h 1594173"/>
                <a:gd name="connsiteX1" fmla="*/ 2656955 w 2656955"/>
                <a:gd name="connsiteY1" fmla="*/ 0 h 1594173"/>
                <a:gd name="connsiteX2" fmla="*/ 2656955 w 2656955"/>
                <a:gd name="connsiteY2" fmla="*/ 1594173 h 1594173"/>
                <a:gd name="connsiteX3" fmla="*/ 0 w 2656955"/>
                <a:gd name="connsiteY3" fmla="*/ 1594173 h 1594173"/>
                <a:gd name="connsiteX4" fmla="*/ 0 w 2656955"/>
                <a:gd name="connsiteY4" fmla="*/ 0 h 1594173"/>
                <a:gd name="connsiteX5" fmla="*/ 199272 w 2656955"/>
                <a:gd name="connsiteY5" fmla="*/ 199272 h 1594173"/>
                <a:gd name="connsiteX6" fmla="*/ 2457683 w 2656955"/>
                <a:gd name="connsiteY6" fmla="*/ 199272 h 1594173"/>
                <a:gd name="connsiteX7" fmla="*/ 2457683 w 2656955"/>
                <a:gd name="connsiteY7" fmla="*/ 1394901 h 1594173"/>
                <a:gd name="connsiteX8" fmla="*/ 199272 w 2656955"/>
                <a:gd name="connsiteY8" fmla="*/ 1394901 h 1594173"/>
                <a:gd name="connsiteX9" fmla="*/ 199272 w 2656955"/>
                <a:gd name="connsiteY9" fmla="*/ 199272 h 1594173"/>
                <a:gd name="connsiteX10" fmla="*/ 0 w 2656955"/>
                <a:gd name="connsiteY10" fmla="*/ 0 h 1594173"/>
                <a:gd name="connsiteX11" fmla="*/ 199272 w 2656955"/>
                <a:gd name="connsiteY11" fmla="*/ 199272 h 1594173"/>
                <a:gd name="connsiteX12" fmla="*/ 0 w 2656955"/>
                <a:gd name="connsiteY12" fmla="*/ 1594173 h 1594173"/>
                <a:gd name="connsiteX13" fmla="*/ 199272 w 2656955"/>
                <a:gd name="connsiteY13" fmla="*/ 1394901 h 1594173"/>
                <a:gd name="connsiteX14" fmla="*/ 2656955 w 2656955"/>
                <a:gd name="connsiteY14" fmla="*/ 0 h 1594173"/>
                <a:gd name="connsiteX15" fmla="*/ 2457683 w 2656955"/>
                <a:gd name="connsiteY15" fmla="*/ 199272 h 1594173"/>
                <a:gd name="connsiteX16" fmla="*/ 2656955 w 2656955"/>
                <a:gd name="connsiteY16" fmla="*/ 1594173 h 1594173"/>
                <a:gd name="connsiteX17" fmla="*/ 2457683 w 2656955"/>
                <a:gd name="connsiteY17" fmla="*/ 1394901 h 1594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56955" h="1594173" stroke="0" extrusionOk="0">
                  <a:moveTo>
                    <a:pt x="199272" y="199272"/>
                  </a:moveTo>
                  <a:lnTo>
                    <a:pt x="2457683" y="199272"/>
                  </a:lnTo>
                  <a:lnTo>
                    <a:pt x="2457683" y="1394901"/>
                  </a:lnTo>
                  <a:lnTo>
                    <a:pt x="199272" y="1394901"/>
                  </a:lnTo>
                  <a:lnTo>
                    <a:pt x="199272" y="199272"/>
                  </a:lnTo>
                  <a:close/>
                </a:path>
                <a:path w="2656955" h="1594173" fill="lightenLess" stroke="0" extrusionOk="0">
                  <a:moveTo>
                    <a:pt x="0" y="0"/>
                  </a:moveTo>
                  <a:lnTo>
                    <a:pt x="2656955" y="0"/>
                  </a:lnTo>
                  <a:lnTo>
                    <a:pt x="2457683" y="199272"/>
                  </a:lnTo>
                  <a:lnTo>
                    <a:pt x="199272" y="199272"/>
                  </a:lnTo>
                  <a:lnTo>
                    <a:pt x="0" y="0"/>
                  </a:lnTo>
                  <a:close/>
                </a:path>
                <a:path w="2656955" h="1594173" fill="darkenLess" stroke="0" extrusionOk="0">
                  <a:moveTo>
                    <a:pt x="0" y="1594173"/>
                  </a:moveTo>
                  <a:lnTo>
                    <a:pt x="199272" y="1394901"/>
                  </a:lnTo>
                  <a:lnTo>
                    <a:pt x="2457683" y="1394901"/>
                  </a:lnTo>
                  <a:lnTo>
                    <a:pt x="2656955" y="1594173"/>
                  </a:lnTo>
                  <a:lnTo>
                    <a:pt x="0" y="1594173"/>
                  </a:lnTo>
                  <a:close/>
                </a:path>
                <a:path w="2656955" h="1594173" fill="lighten" stroke="0" extrusionOk="0">
                  <a:moveTo>
                    <a:pt x="0" y="0"/>
                  </a:moveTo>
                  <a:lnTo>
                    <a:pt x="199272" y="199272"/>
                  </a:lnTo>
                  <a:lnTo>
                    <a:pt x="199272" y="1394901"/>
                  </a:lnTo>
                  <a:lnTo>
                    <a:pt x="0" y="1594173"/>
                  </a:lnTo>
                  <a:lnTo>
                    <a:pt x="0" y="0"/>
                  </a:lnTo>
                  <a:close/>
                </a:path>
                <a:path w="2656955" h="1594173" fill="darken" stroke="0" extrusionOk="0">
                  <a:moveTo>
                    <a:pt x="2656955" y="0"/>
                  </a:moveTo>
                  <a:lnTo>
                    <a:pt x="2656955" y="1594173"/>
                  </a:lnTo>
                  <a:lnTo>
                    <a:pt x="2457683" y="1394901"/>
                  </a:lnTo>
                  <a:lnTo>
                    <a:pt x="2457683" y="199272"/>
                  </a:lnTo>
                  <a:lnTo>
                    <a:pt x="2656955" y="0"/>
                  </a:lnTo>
                  <a:close/>
                </a:path>
                <a:path w="2656955" h="1594173" fill="none" extrusionOk="0">
                  <a:moveTo>
                    <a:pt x="0" y="0"/>
                  </a:moveTo>
                  <a:lnTo>
                    <a:pt x="2656955" y="0"/>
                  </a:lnTo>
                  <a:lnTo>
                    <a:pt x="2656955" y="1594173"/>
                  </a:lnTo>
                  <a:lnTo>
                    <a:pt x="0" y="1594173"/>
                  </a:lnTo>
                  <a:lnTo>
                    <a:pt x="0" y="0"/>
                  </a:lnTo>
                  <a:close/>
                  <a:moveTo>
                    <a:pt x="199272" y="199272"/>
                  </a:moveTo>
                  <a:lnTo>
                    <a:pt x="2457683" y="199272"/>
                  </a:lnTo>
                  <a:lnTo>
                    <a:pt x="2457683" y="1394901"/>
                  </a:lnTo>
                  <a:lnTo>
                    <a:pt x="199272" y="1394901"/>
                  </a:lnTo>
                  <a:lnTo>
                    <a:pt x="199272" y="199272"/>
                  </a:lnTo>
                  <a:close/>
                  <a:moveTo>
                    <a:pt x="0" y="0"/>
                  </a:moveTo>
                  <a:lnTo>
                    <a:pt x="199272" y="199272"/>
                  </a:lnTo>
                  <a:moveTo>
                    <a:pt x="0" y="1594173"/>
                  </a:moveTo>
                  <a:lnTo>
                    <a:pt x="199272" y="1394901"/>
                  </a:lnTo>
                  <a:moveTo>
                    <a:pt x="2656955" y="0"/>
                  </a:moveTo>
                  <a:lnTo>
                    <a:pt x="2457683" y="199272"/>
                  </a:lnTo>
                  <a:moveTo>
                    <a:pt x="2656955" y="1594173"/>
                  </a:moveTo>
                  <a:lnTo>
                    <a:pt x="2457683" y="1394901"/>
                  </a:lnTo>
                </a:path>
              </a:pathLst>
            </a:custGeom>
            <a:gradFill rotWithShape="0">
              <a:gsLst>
                <a:gs pos="0">
                  <a:schemeClr val="accent1">
                    <a:lumMod val="75000"/>
                  </a:schemeClr>
                </a:gs>
                <a:gs pos="100000">
                  <a:schemeClr val="accent1">
                    <a:lumMod val="50000"/>
                  </a:schemeClr>
                </a:gs>
                <a:gs pos="100000">
                  <a:schemeClr val="accent2">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2">
                <a:hueOff val="0"/>
                <a:satOff val="0"/>
                <a:lumOff val="0"/>
                <a:alphaOff val="0"/>
              </a:schemeClr>
            </a:effectRef>
            <a:fontRef idx="minor">
              <a:schemeClr val="lt1"/>
            </a:fontRef>
          </p:style>
          <p:txBody>
            <a:bodyPr spcFirstLastPara="0" vert="horz" wrap="square" lIns="199272" tIns="267852" rIns="199272" bIns="267852" numCol="1" spcCol="1270" anchor="ctr" anchorCtr="0">
              <a:noAutofit/>
            </a:bodyPr>
            <a:lstStyle/>
            <a:p>
              <a:pPr lvl="0" algn="ctr" defTabSz="8001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Use active listening (posture, eye contact, nodding) to maintain rapport</a:t>
              </a:r>
              <a:endParaRPr lang="nl-NL" sz="2000" b="0"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9279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techniques</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56-61</a:t>
            </a:r>
            <a:br>
              <a:rPr lang="en-IE" sz="2000" b="1" dirty="0" smtClean="0">
                <a:solidFill>
                  <a:srgbClr val="ACCBF9">
                    <a:lumMod val="75000"/>
                  </a:srgbClr>
                </a:solidFill>
              </a:rPr>
            </a:br>
            <a:r>
              <a:rPr lang="en-IE" sz="2000" b="1" dirty="0" smtClean="0">
                <a:solidFill>
                  <a:srgbClr val="ACCBF9">
                    <a:lumMod val="75000"/>
                  </a:srgbClr>
                </a:solidFill>
              </a:rPr>
              <a:t>Module 4 – Key Planning Topics and Module 6 – Testimony </a:t>
            </a:r>
            <a:r>
              <a:rPr lang="en-IE" sz="2000" b="1" dirty="0">
                <a:solidFill>
                  <a:srgbClr val="ACCBF9">
                    <a:lumMod val="75000"/>
                  </a:srgbClr>
                </a:solidFill>
              </a:rPr>
              <a:t/>
            </a:r>
            <a:br>
              <a:rPr lang="en-IE" sz="2000" b="1" dirty="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15" name="Content Placeholder 6"/>
          <p:cNvSpPr>
            <a:spLocks noGrp="1"/>
          </p:cNvSpPr>
          <p:nvPr>
            <p:ph idx="1"/>
          </p:nvPr>
        </p:nvSpPr>
        <p:spPr>
          <a:xfrm>
            <a:off x="107504" y="1916833"/>
            <a:ext cx="8856984" cy="1368151"/>
          </a:xfrm>
        </p:spPr>
        <p:txBody>
          <a:bodyPr>
            <a:normAutofit lnSpcReduction="10000"/>
          </a:bodyPr>
          <a:lstStyle/>
          <a:p>
            <a:pPr marL="18288" indent="0" algn="ctr">
              <a:buNone/>
            </a:pPr>
            <a:r>
              <a:rPr lang="en-IE" sz="2600" b="1" u="sng" cap="small" dirty="0" smtClean="0">
                <a:effectLst/>
              </a:rPr>
              <a:t>Interviewee behaviour and emotional reactions</a:t>
            </a:r>
          </a:p>
          <a:p>
            <a:pPr marL="18288" indent="0" algn="ctr">
              <a:buNone/>
            </a:pPr>
            <a:endParaRPr lang="en-IE" sz="1100" dirty="0" smtClean="0">
              <a:effectLst/>
            </a:endParaRPr>
          </a:p>
          <a:p>
            <a:pPr algn="ctr">
              <a:buFont typeface="Wingdings" panose="05000000000000000000" pitchFamily="2" charset="2"/>
              <a:buChar char="Ñ"/>
            </a:pPr>
            <a:r>
              <a:rPr lang="en-IE" dirty="0" smtClean="0">
                <a:effectLst/>
              </a:rPr>
              <a:t>Be prepared to encounter a </a:t>
            </a:r>
            <a:r>
              <a:rPr lang="en-IE" b="1" dirty="0" smtClean="0">
                <a:solidFill>
                  <a:schemeClr val="tx2">
                    <a:lumMod val="75000"/>
                  </a:schemeClr>
                </a:solidFill>
                <a:effectLst/>
              </a:rPr>
              <a:t>wide range</a:t>
            </a:r>
            <a:r>
              <a:rPr lang="en-IE" dirty="0" smtClean="0">
                <a:effectLst/>
              </a:rPr>
              <a:t> of possible </a:t>
            </a:r>
            <a:r>
              <a:rPr lang="en-IE" b="1" dirty="0" smtClean="0">
                <a:solidFill>
                  <a:schemeClr val="tx2">
                    <a:lumMod val="75000"/>
                  </a:schemeClr>
                </a:solidFill>
                <a:effectLst/>
              </a:rPr>
              <a:t>emotional reactions</a:t>
            </a:r>
            <a:r>
              <a:rPr lang="en-IE" dirty="0" smtClean="0">
                <a:effectLst/>
              </a:rPr>
              <a:t> from survivors and witnesses – there is no </a:t>
            </a:r>
            <a:r>
              <a:rPr lang="en-IE" b="1" dirty="0" smtClean="0">
                <a:solidFill>
                  <a:schemeClr val="tx2">
                    <a:lumMod val="75000"/>
                  </a:schemeClr>
                </a:solidFill>
                <a:effectLst/>
              </a:rPr>
              <a:t>one way to behave</a:t>
            </a:r>
            <a:endParaRPr lang="en-IE" b="1" cap="small" dirty="0" smtClean="0">
              <a:solidFill>
                <a:schemeClr val="tx2">
                  <a:lumMod val="75000"/>
                </a:schemeClr>
              </a:solidFill>
              <a:effectLst/>
            </a:endParaRPr>
          </a:p>
        </p:txBody>
      </p:sp>
      <p:graphicFrame>
        <p:nvGraphicFramePr>
          <p:cNvPr id="13" name="Diagram 12"/>
          <p:cNvGraphicFramePr/>
          <p:nvPr>
            <p:extLst>
              <p:ext uri="{D42A27DB-BD31-4B8C-83A1-F6EECF244321}">
                <p14:modId xmlns:p14="http://schemas.microsoft.com/office/powerpoint/2010/main" val="5798980"/>
              </p:ext>
            </p:extLst>
          </p:nvPr>
        </p:nvGraphicFramePr>
        <p:xfrm>
          <a:off x="179512" y="3068960"/>
          <a:ext cx="8784976" cy="3312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4878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techniques</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56-61</a:t>
            </a:r>
            <a:br>
              <a:rPr lang="en-IE" sz="2000" b="1" dirty="0" smtClean="0">
                <a:solidFill>
                  <a:srgbClr val="ACCBF9">
                    <a:lumMod val="75000"/>
                  </a:srgbClr>
                </a:solidFill>
              </a:rPr>
            </a:br>
            <a:r>
              <a:rPr lang="en-IE" sz="2000" b="1" dirty="0" smtClean="0">
                <a:solidFill>
                  <a:srgbClr val="ACCBF9">
                    <a:lumMod val="75000"/>
                  </a:srgbClr>
                </a:solidFill>
              </a:rPr>
              <a:t>Module 4 – Key Planning Topics and Module 6 – Testimony </a:t>
            </a:r>
            <a:r>
              <a:rPr lang="en-IE" sz="2000" b="1" dirty="0">
                <a:solidFill>
                  <a:srgbClr val="ACCBF9">
                    <a:lumMod val="75000"/>
                  </a:srgbClr>
                </a:solidFill>
              </a:rPr>
              <a:t/>
            </a:r>
            <a:br>
              <a:rPr lang="en-IE" sz="2000" b="1" dirty="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15" name="Content Placeholder 6"/>
          <p:cNvSpPr>
            <a:spLocks noGrp="1"/>
          </p:cNvSpPr>
          <p:nvPr>
            <p:ph idx="1"/>
          </p:nvPr>
        </p:nvSpPr>
        <p:spPr>
          <a:xfrm>
            <a:off x="107504" y="1916833"/>
            <a:ext cx="8928992" cy="1944215"/>
          </a:xfrm>
        </p:spPr>
        <p:txBody>
          <a:bodyPr>
            <a:normAutofit lnSpcReduction="10000"/>
          </a:bodyPr>
          <a:lstStyle/>
          <a:p>
            <a:pPr marL="18288" indent="0" algn="ctr">
              <a:buNone/>
            </a:pPr>
            <a:r>
              <a:rPr lang="en-IE" sz="2600" b="1" u="sng" cap="small" dirty="0" smtClean="0">
                <a:effectLst/>
              </a:rPr>
              <a:t>Recognising and avoiding assumptions/stereotypes</a:t>
            </a:r>
            <a:endParaRPr lang="en-IE" sz="700" dirty="0" smtClean="0">
              <a:effectLst/>
            </a:endParaRPr>
          </a:p>
          <a:p>
            <a:pPr algn="ctr">
              <a:buFont typeface="Wingdings" panose="05000000000000000000" pitchFamily="2" charset="2"/>
              <a:buChar char="Ñ"/>
            </a:pPr>
            <a:r>
              <a:rPr lang="en-IE" dirty="0" smtClean="0">
                <a:effectLst/>
              </a:rPr>
              <a:t>Be careful to </a:t>
            </a:r>
            <a:r>
              <a:rPr lang="en-IE" b="1" dirty="0" smtClean="0">
                <a:solidFill>
                  <a:schemeClr val="tx2">
                    <a:lumMod val="75000"/>
                  </a:schemeClr>
                </a:solidFill>
                <a:effectLst/>
              </a:rPr>
              <a:t>avoid common stereotypes and assumptions</a:t>
            </a:r>
            <a:r>
              <a:rPr lang="en-IE" dirty="0" smtClean="0">
                <a:effectLst/>
              </a:rPr>
              <a:t> about survivors/witnesses of sexual violence – they are </a:t>
            </a:r>
            <a:r>
              <a:rPr lang="en-IE" b="1" dirty="0" smtClean="0">
                <a:solidFill>
                  <a:schemeClr val="tx2">
                    <a:lumMod val="75000"/>
                  </a:schemeClr>
                </a:solidFill>
                <a:effectLst/>
              </a:rPr>
              <a:t>individuals</a:t>
            </a:r>
            <a:r>
              <a:rPr lang="en-IE" dirty="0" smtClean="0">
                <a:effectLst/>
              </a:rPr>
              <a:t> and will not automatically have the same </a:t>
            </a:r>
            <a:r>
              <a:rPr lang="en-IE" b="1" dirty="0" smtClean="0">
                <a:solidFill>
                  <a:schemeClr val="tx2">
                    <a:lumMod val="75000"/>
                  </a:schemeClr>
                </a:solidFill>
                <a:effectLst/>
              </a:rPr>
              <a:t>feelings or reactions</a:t>
            </a:r>
          </a:p>
          <a:p>
            <a:pPr marL="18288" indent="0" algn="ctr">
              <a:buNone/>
            </a:pPr>
            <a:endParaRPr lang="en-IE" sz="1100" dirty="0" smtClean="0">
              <a:effectLst/>
            </a:endParaRPr>
          </a:p>
          <a:p>
            <a:pPr algn="ctr">
              <a:buFont typeface="Wingdings" panose="05000000000000000000" pitchFamily="2" charset="2"/>
              <a:buChar char="Ñ"/>
            </a:pPr>
            <a:r>
              <a:rPr lang="en-IE" dirty="0" smtClean="0">
                <a:effectLst/>
              </a:rPr>
              <a:t>Do not </a:t>
            </a:r>
            <a:r>
              <a:rPr lang="en-IE" b="1" dirty="0" smtClean="0">
                <a:solidFill>
                  <a:schemeClr val="tx2">
                    <a:lumMod val="75000"/>
                  </a:schemeClr>
                </a:solidFill>
                <a:effectLst/>
              </a:rPr>
              <a:t>presume or expect</a:t>
            </a:r>
            <a:r>
              <a:rPr lang="en-IE" dirty="0" smtClean="0">
                <a:effectLst/>
              </a:rPr>
              <a:t> the following will apply to your interviewee:</a:t>
            </a:r>
          </a:p>
        </p:txBody>
      </p:sp>
      <p:grpSp>
        <p:nvGrpSpPr>
          <p:cNvPr id="3" name="Group 2"/>
          <p:cNvGrpSpPr/>
          <p:nvPr/>
        </p:nvGrpSpPr>
        <p:grpSpPr>
          <a:xfrm>
            <a:off x="395536" y="3861048"/>
            <a:ext cx="8424936" cy="2520280"/>
            <a:chOff x="899640" y="2528382"/>
            <a:chExt cx="5040463" cy="3313403"/>
          </a:xfrm>
        </p:grpSpPr>
        <p:sp>
          <p:nvSpPr>
            <p:cNvPr id="5" name="Freeform 4"/>
            <p:cNvSpPr/>
            <p:nvPr/>
          </p:nvSpPr>
          <p:spPr>
            <a:xfrm>
              <a:off x="899640" y="2528382"/>
              <a:ext cx="2447995" cy="719997"/>
            </a:xfrm>
            <a:custGeom>
              <a:avLst/>
              <a:gdLst>
                <a:gd name="connsiteX0" fmla="*/ 0 w 2447995"/>
                <a:gd name="connsiteY0" fmla="*/ 0 h 719996"/>
                <a:gd name="connsiteX1" fmla="*/ 2447995 w 2447995"/>
                <a:gd name="connsiteY1" fmla="*/ 0 h 719996"/>
                <a:gd name="connsiteX2" fmla="*/ 2447995 w 2447995"/>
                <a:gd name="connsiteY2" fmla="*/ 719996 h 719996"/>
                <a:gd name="connsiteX3" fmla="*/ 0 w 2447995"/>
                <a:gd name="connsiteY3" fmla="*/ 719996 h 719996"/>
                <a:gd name="connsiteX4" fmla="*/ 0 w 2447995"/>
                <a:gd name="connsiteY4" fmla="*/ 0 h 7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95" h="719996">
                  <a:moveTo>
                    <a:pt x="0" y="0"/>
                  </a:moveTo>
                  <a:lnTo>
                    <a:pt x="2447995" y="0"/>
                  </a:lnTo>
                  <a:lnTo>
                    <a:pt x="2447995" y="719996"/>
                  </a:lnTo>
                  <a:lnTo>
                    <a:pt x="0" y="719996"/>
                  </a:lnTo>
                  <a:lnTo>
                    <a:pt x="0" y="0"/>
                  </a:lnTo>
                  <a:close/>
                </a:path>
              </a:pathLst>
            </a:custGeom>
            <a:gradFill rotWithShape="0">
              <a:gsLst>
                <a:gs pos="0">
                  <a:schemeClr val="bg2">
                    <a:lumMod val="60000"/>
                    <a:lumOff val="40000"/>
                  </a:schemeClr>
                </a:gs>
                <a:gs pos="100000">
                  <a:schemeClr val="accent4">
                    <a:lumMod val="50000"/>
                  </a:schemeClr>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E" kern="1200" dirty="0" smtClean="0">
                  <a:effectLst>
                    <a:outerShdw blurRad="38100" dist="38100" dir="2700000" algn="tl">
                      <a:srgbClr val="000000">
                        <a:alpha val="43137"/>
                      </a:srgbClr>
                    </a:outerShdw>
                  </a:effectLst>
                </a:rPr>
                <a:t>They will feel ashamed or dirty</a:t>
              </a:r>
              <a:endParaRPr lang="nl-NL" kern="1200" dirty="0">
                <a:effectLst>
                  <a:outerShdw blurRad="38100" dist="38100" dir="2700000" algn="tl">
                    <a:srgbClr val="000000">
                      <a:alpha val="43137"/>
                    </a:srgbClr>
                  </a:outerShdw>
                </a:effectLst>
              </a:endParaRPr>
            </a:p>
          </p:txBody>
        </p:sp>
        <p:sp>
          <p:nvSpPr>
            <p:cNvPr id="7" name="Freeform 6"/>
            <p:cNvSpPr/>
            <p:nvPr/>
          </p:nvSpPr>
          <p:spPr>
            <a:xfrm>
              <a:off x="3492108" y="2528382"/>
              <a:ext cx="2447995" cy="719996"/>
            </a:xfrm>
            <a:custGeom>
              <a:avLst/>
              <a:gdLst>
                <a:gd name="connsiteX0" fmla="*/ 0 w 2447995"/>
                <a:gd name="connsiteY0" fmla="*/ 0 h 719996"/>
                <a:gd name="connsiteX1" fmla="*/ 2447995 w 2447995"/>
                <a:gd name="connsiteY1" fmla="*/ 0 h 719996"/>
                <a:gd name="connsiteX2" fmla="*/ 2447995 w 2447995"/>
                <a:gd name="connsiteY2" fmla="*/ 719996 h 719996"/>
                <a:gd name="connsiteX3" fmla="*/ 0 w 2447995"/>
                <a:gd name="connsiteY3" fmla="*/ 719996 h 719996"/>
                <a:gd name="connsiteX4" fmla="*/ 0 w 2447995"/>
                <a:gd name="connsiteY4" fmla="*/ 0 h 7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95" h="719996">
                  <a:moveTo>
                    <a:pt x="0" y="0"/>
                  </a:moveTo>
                  <a:lnTo>
                    <a:pt x="2447995" y="0"/>
                  </a:lnTo>
                  <a:lnTo>
                    <a:pt x="2447995" y="719996"/>
                  </a:lnTo>
                  <a:lnTo>
                    <a:pt x="0" y="719996"/>
                  </a:lnTo>
                  <a:lnTo>
                    <a:pt x="0" y="0"/>
                  </a:lnTo>
                  <a:close/>
                </a:path>
              </a:pathLst>
            </a:custGeom>
            <a:gradFill rotWithShape="0">
              <a:gsLst>
                <a:gs pos="0">
                  <a:schemeClr val="bg2">
                    <a:lumMod val="60000"/>
                    <a:lumOff val="40000"/>
                  </a:schemeClr>
                </a:gs>
                <a:gs pos="100000">
                  <a:schemeClr val="accent4">
                    <a:lumMod val="50000"/>
                  </a:schemeClr>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E" kern="1200" dirty="0" smtClean="0">
                  <a:effectLst>
                    <a:outerShdw blurRad="38100" dist="38100" dir="2700000" algn="tl">
                      <a:srgbClr val="000000">
                        <a:alpha val="43137"/>
                      </a:srgbClr>
                    </a:outerShdw>
                  </a:effectLst>
                </a:rPr>
                <a:t>They will have physical injuries</a:t>
              </a:r>
              <a:endParaRPr lang="nl-NL" kern="1200" dirty="0">
                <a:effectLst>
                  <a:outerShdw blurRad="38100" dist="38100" dir="2700000" algn="tl">
                    <a:srgbClr val="000000">
                      <a:alpha val="43137"/>
                    </a:srgbClr>
                  </a:outerShdw>
                </a:effectLst>
              </a:endParaRPr>
            </a:p>
          </p:txBody>
        </p:sp>
        <p:sp>
          <p:nvSpPr>
            <p:cNvPr id="8" name="Freeform 7"/>
            <p:cNvSpPr/>
            <p:nvPr/>
          </p:nvSpPr>
          <p:spPr>
            <a:xfrm>
              <a:off x="899640" y="3392851"/>
              <a:ext cx="2447995" cy="719996"/>
            </a:xfrm>
            <a:custGeom>
              <a:avLst/>
              <a:gdLst>
                <a:gd name="connsiteX0" fmla="*/ 0 w 2447995"/>
                <a:gd name="connsiteY0" fmla="*/ 0 h 719996"/>
                <a:gd name="connsiteX1" fmla="*/ 2447995 w 2447995"/>
                <a:gd name="connsiteY1" fmla="*/ 0 h 719996"/>
                <a:gd name="connsiteX2" fmla="*/ 2447995 w 2447995"/>
                <a:gd name="connsiteY2" fmla="*/ 719996 h 719996"/>
                <a:gd name="connsiteX3" fmla="*/ 0 w 2447995"/>
                <a:gd name="connsiteY3" fmla="*/ 719996 h 719996"/>
                <a:gd name="connsiteX4" fmla="*/ 0 w 2447995"/>
                <a:gd name="connsiteY4" fmla="*/ 0 h 7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95" h="719996">
                  <a:moveTo>
                    <a:pt x="0" y="0"/>
                  </a:moveTo>
                  <a:lnTo>
                    <a:pt x="2447995" y="0"/>
                  </a:lnTo>
                  <a:lnTo>
                    <a:pt x="2447995" y="719996"/>
                  </a:lnTo>
                  <a:lnTo>
                    <a:pt x="0" y="719996"/>
                  </a:lnTo>
                  <a:lnTo>
                    <a:pt x="0" y="0"/>
                  </a:lnTo>
                  <a:close/>
                </a:path>
              </a:pathLst>
            </a:custGeom>
            <a:gradFill rotWithShape="0">
              <a:gsLst>
                <a:gs pos="0">
                  <a:schemeClr val="bg2">
                    <a:lumMod val="60000"/>
                    <a:lumOff val="40000"/>
                  </a:schemeClr>
                </a:gs>
                <a:gs pos="100000">
                  <a:schemeClr val="accent4">
                    <a:lumMod val="50000"/>
                  </a:schemeClr>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E" kern="1200" dirty="0" smtClean="0">
                  <a:effectLst>
                    <a:outerShdw blurRad="38100" dist="38100" dir="2700000" algn="tl">
                      <a:srgbClr val="000000">
                        <a:alpha val="43137"/>
                      </a:srgbClr>
                    </a:outerShdw>
                  </a:effectLst>
                </a:rPr>
                <a:t>They will be severely traumatised</a:t>
              </a:r>
              <a:endParaRPr lang="nl-NL" kern="1200" dirty="0">
                <a:effectLst>
                  <a:outerShdw blurRad="38100" dist="38100" dir="2700000" algn="tl">
                    <a:srgbClr val="000000">
                      <a:alpha val="43137"/>
                    </a:srgbClr>
                  </a:outerShdw>
                </a:effectLst>
              </a:endParaRPr>
            </a:p>
          </p:txBody>
        </p:sp>
        <p:sp>
          <p:nvSpPr>
            <p:cNvPr id="9" name="Freeform 8"/>
            <p:cNvSpPr/>
            <p:nvPr/>
          </p:nvSpPr>
          <p:spPr>
            <a:xfrm>
              <a:off x="3492108" y="3392851"/>
              <a:ext cx="2447995" cy="719996"/>
            </a:xfrm>
            <a:custGeom>
              <a:avLst/>
              <a:gdLst>
                <a:gd name="connsiteX0" fmla="*/ 0 w 2447995"/>
                <a:gd name="connsiteY0" fmla="*/ 0 h 719996"/>
                <a:gd name="connsiteX1" fmla="*/ 2447995 w 2447995"/>
                <a:gd name="connsiteY1" fmla="*/ 0 h 719996"/>
                <a:gd name="connsiteX2" fmla="*/ 2447995 w 2447995"/>
                <a:gd name="connsiteY2" fmla="*/ 719996 h 719996"/>
                <a:gd name="connsiteX3" fmla="*/ 0 w 2447995"/>
                <a:gd name="connsiteY3" fmla="*/ 719996 h 719996"/>
                <a:gd name="connsiteX4" fmla="*/ 0 w 2447995"/>
                <a:gd name="connsiteY4" fmla="*/ 0 h 7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95" h="719996">
                  <a:moveTo>
                    <a:pt x="0" y="0"/>
                  </a:moveTo>
                  <a:lnTo>
                    <a:pt x="2447995" y="0"/>
                  </a:lnTo>
                  <a:lnTo>
                    <a:pt x="2447995" y="719996"/>
                  </a:lnTo>
                  <a:lnTo>
                    <a:pt x="0" y="719996"/>
                  </a:lnTo>
                  <a:lnTo>
                    <a:pt x="0" y="0"/>
                  </a:lnTo>
                  <a:close/>
                </a:path>
              </a:pathLst>
            </a:custGeom>
            <a:gradFill rotWithShape="0">
              <a:gsLst>
                <a:gs pos="0">
                  <a:schemeClr val="bg2">
                    <a:lumMod val="60000"/>
                    <a:lumOff val="40000"/>
                  </a:schemeClr>
                </a:gs>
                <a:gs pos="100000">
                  <a:schemeClr val="accent4">
                    <a:lumMod val="50000"/>
                  </a:schemeClr>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E" kern="1200" dirty="0" smtClean="0">
                  <a:effectLst>
                    <a:outerShdw blurRad="38100" dist="38100" dir="2700000" algn="tl">
                      <a:srgbClr val="000000">
                        <a:alpha val="43137"/>
                      </a:srgbClr>
                    </a:outerShdw>
                  </a:effectLst>
                </a:rPr>
                <a:t>Their trauma will have negative impacts on their credibility</a:t>
              </a:r>
              <a:endParaRPr lang="nl-NL" kern="1200" dirty="0">
                <a:effectLst>
                  <a:outerShdw blurRad="38100" dist="38100" dir="2700000" algn="tl">
                    <a:srgbClr val="000000">
                      <a:alpha val="43137"/>
                    </a:srgbClr>
                  </a:outerShdw>
                </a:effectLst>
              </a:endParaRPr>
            </a:p>
          </p:txBody>
        </p:sp>
        <p:sp>
          <p:nvSpPr>
            <p:cNvPr id="10" name="Freeform 9"/>
            <p:cNvSpPr/>
            <p:nvPr/>
          </p:nvSpPr>
          <p:spPr>
            <a:xfrm>
              <a:off x="899640" y="4257320"/>
              <a:ext cx="2447995" cy="719996"/>
            </a:xfrm>
            <a:custGeom>
              <a:avLst/>
              <a:gdLst>
                <a:gd name="connsiteX0" fmla="*/ 0 w 2447995"/>
                <a:gd name="connsiteY0" fmla="*/ 0 h 719996"/>
                <a:gd name="connsiteX1" fmla="*/ 2447995 w 2447995"/>
                <a:gd name="connsiteY1" fmla="*/ 0 h 719996"/>
                <a:gd name="connsiteX2" fmla="*/ 2447995 w 2447995"/>
                <a:gd name="connsiteY2" fmla="*/ 719996 h 719996"/>
                <a:gd name="connsiteX3" fmla="*/ 0 w 2447995"/>
                <a:gd name="connsiteY3" fmla="*/ 719996 h 719996"/>
                <a:gd name="connsiteX4" fmla="*/ 0 w 2447995"/>
                <a:gd name="connsiteY4" fmla="*/ 0 h 7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95" h="719996">
                  <a:moveTo>
                    <a:pt x="0" y="0"/>
                  </a:moveTo>
                  <a:lnTo>
                    <a:pt x="2447995" y="0"/>
                  </a:lnTo>
                  <a:lnTo>
                    <a:pt x="2447995" y="719996"/>
                  </a:lnTo>
                  <a:lnTo>
                    <a:pt x="0" y="719996"/>
                  </a:lnTo>
                  <a:lnTo>
                    <a:pt x="0" y="0"/>
                  </a:lnTo>
                  <a:close/>
                </a:path>
              </a:pathLst>
            </a:custGeom>
            <a:gradFill rotWithShape="0">
              <a:gsLst>
                <a:gs pos="0">
                  <a:schemeClr val="bg2">
                    <a:lumMod val="60000"/>
                    <a:lumOff val="40000"/>
                  </a:schemeClr>
                </a:gs>
                <a:gs pos="100000">
                  <a:schemeClr val="accent4">
                    <a:lumMod val="50000"/>
                  </a:schemeClr>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E" kern="1200" dirty="0" smtClean="0">
                  <a:effectLst>
                    <a:outerShdw blurRad="38100" dist="38100" dir="2700000" algn="tl">
                      <a:srgbClr val="000000">
                        <a:alpha val="43137"/>
                      </a:srgbClr>
                    </a:outerShdw>
                  </a:effectLst>
                </a:rPr>
                <a:t>They will not want to talk about it</a:t>
              </a:r>
              <a:endParaRPr lang="nl-NL" kern="1200" dirty="0">
                <a:effectLst>
                  <a:outerShdw blurRad="38100" dist="38100" dir="2700000" algn="tl">
                    <a:srgbClr val="000000">
                      <a:alpha val="43137"/>
                    </a:srgbClr>
                  </a:outerShdw>
                </a:effectLst>
              </a:endParaRPr>
            </a:p>
          </p:txBody>
        </p:sp>
        <p:sp>
          <p:nvSpPr>
            <p:cNvPr id="11" name="Freeform 10"/>
            <p:cNvSpPr/>
            <p:nvPr/>
          </p:nvSpPr>
          <p:spPr>
            <a:xfrm>
              <a:off x="3492108" y="4257320"/>
              <a:ext cx="2447995" cy="719996"/>
            </a:xfrm>
            <a:custGeom>
              <a:avLst/>
              <a:gdLst>
                <a:gd name="connsiteX0" fmla="*/ 0 w 2447995"/>
                <a:gd name="connsiteY0" fmla="*/ 0 h 719996"/>
                <a:gd name="connsiteX1" fmla="*/ 2447995 w 2447995"/>
                <a:gd name="connsiteY1" fmla="*/ 0 h 719996"/>
                <a:gd name="connsiteX2" fmla="*/ 2447995 w 2447995"/>
                <a:gd name="connsiteY2" fmla="*/ 719996 h 719996"/>
                <a:gd name="connsiteX3" fmla="*/ 0 w 2447995"/>
                <a:gd name="connsiteY3" fmla="*/ 719996 h 719996"/>
                <a:gd name="connsiteX4" fmla="*/ 0 w 2447995"/>
                <a:gd name="connsiteY4" fmla="*/ 0 h 7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95" h="719996">
                  <a:moveTo>
                    <a:pt x="0" y="0"/>
                  </a:moveTo>
                  <a:lnTo>
                    <a:pt x="2447995" y="0"/>
                  </a:lnTo>
                  <a:lnTo>
                    <a:pt x="2447995" y="719996"/>
                  </a:lnTo>
                  <a:lnTo>
                    <a:pt x="0" y="719996"/>
                  </a:lnTo>
                  <a:lnTo>
                    <a:pt x="0" y="0"/>
                  </a:lnTo>
                  <a:close/>
                </a:path>
              </a:pathLst>
            </a:custGeom>
            <a:gradFill rotWithShape="0">
              <a:gsLst>
                <a:gs pos="0">
                  <a:schemeClr val="bg2">
                    <a:lumMod val="60000"/>
                    <a:lumOff val="40000"/>
                  </a:schemeClr>
                </a:gs>
                <a:gs pos="100000">
                  <a:schemeClr val="accent4">
                    <a:lumMod val="50000"/>
                  </a:schemeClr>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E" kern="1200" dirty="0" smtClean="0">
                  <a:effectLst>
                    <a:outerShdw blurRad="38100" dist="38100" dir="2700000" algn="tl">
                      <a:srgbClr val="000000">
                        <a:alpha val="43137"/>
                      </a:srgbClr>
                    </a:outerShdw>
                  </a:effectLst>
                </a:rPr>
                <a:t>They will be fragile or weak</a:t>
              </a:r>
              <a:endParaRPr lang="nl-NL" kern="1200" dirty="0">
                <a:effectLst>
                  <a:outerShdw blurRad="38100" dist="38100" dir="2700000" algn="tl">
                    <a:srgbClr val="000000">
                      <a:alpha val="43137"/>
                    </a:srgbClr>
                  </a:outerShdw>
                </a:effectLst>
              </a:endParaRPr>
            </a:p>
          </p:txBody>
        </p:sp>
        <p:sp>
          <p:nvSpPr>
            <p:cNvPr id="12" name="Freeform 11"/>
            <p:cNvSpPr/>
            <p:nvPr/>
          </p:nvSpPr>
          <p:spPr>
            <a:xfrm>
              <a:off x="899640" y="5121789"/>
              <a:ext cx="2447995" cy="719996"/>
            </a:xfrm>
            <a:custGeom>
              <a:avLst/>
              <a:gdLst>
                <a:gd name="connsiteX0" fmla="*/ 0 w 2447995"/>
                <a:gd name="connsiteY0" fmla="*/ 0 h 719996"/>
                <a:gd name="connsiteX1" fmla="*/ 2447995 w 2447995"/>
                <a:gd name="connsiteY1" fmla="*/ 0 h 719996"/>
                <a:gd name="connsiteX2" fmla="*/ 2447995 w 2447995"/>
                <a:gd name="connsiteY2" fmla="*/ 719996 h 719996"/>
                <a:gd name="connsiteX3" fmla="*/ 0 w 2447995"/>
                <a:gd name="connsiteY3" fmla="*/ 719996 h 719996"/>
                <a:gd name="connsiteX4" fmla="*/ 0 w 2447995"/>
                <a:gd name="connsiteY4" fmla="*/ 0 h 7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95" h="719996">
                  <a:moveTo>
                    <a:pt x="0" y="0"/>
                  </a:moveTo>
                  <a:lnTo>
                    <a:pt x="2447995" y="0"/>
                  </a:lnTo>
                  <a:lnTo>
                    <a:pt x="2447995" y="719996"/>
                  </a:lnTo>
                  <a:lnTo>
                    <a:pt x="0" y="719996"/>
                  </a:lnTo>
                  <a:lnTo>
                    <a:pt x="0" y="0"/>
                  </a:lnTo>
                  <a:close/>
                </a:path>
              </a:pathLst>
            </a:custGeom>
            <a:gradFill rotWithShape="0">
              <a:gsLst>
                <a:gs pos="0">
                  <a:schemeClr val="bg2">
                    <a:lumMod val="60000"/>
                    <a:lumOff val="40000"/>
                  </a:schemeClr>
                </a:gs>
                <a:gs pos="100000">
                  <a:schemeClr val="accent4">
                    <a:lumMod val="50000"/>
                  </a:schemeClr>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E" kern="1200" dirty="0" smtClean="0">
                  <a:effectLst>
                    <a:outerShdw blurRad="38100" dist="38100" dir="2700000" algn="tl">
                      <a:srgbClr val="000000">
                        <a:alpha val="43137"/>
                      </a:srgbClr>
                    </a:outerShdw>
                  </a:effectLst>
                </a:rPr>
                <a:t>Sexual violence was their worst or most difficult experience</a:t>
              </a:r>
              <a:endParaRPr lang="nl-NL" kern="1200" dirty="0">
                <a:effectLst>
                  <a:outerShdw blurRad="38100" dist="38100" dir="2700000" algn="tl">
                    <a:srgbClr val="000000">
                      <a:alpha val="43137"/>
                    </a:srgbClr>
                  </a:outerShdw>
                </a:effectLst>
              </a:endParaRPr>
            </a:p>
          </p:txBody>
        </p:sp>
        <p:sp>
          <p:nvSpPr>
            <p:cNvPr id="13" name="Freeform 12"/>
            <p:cNvSpPr/>
            <p:nvPr/>
          </p:nvSpPr>
          <p:spPr>
            <a:xfrm>
              <a:off x="3492108" y="5121788"/>
              <a:ext cx="2447995" cy="719997"/>
            </a:xfrm>
            <a:custGeom>
              <a:avLst/>
              <a:gdLst>
                <a:gd name="connsiteX0" fmla="*/ 0 w 2447995"/>
                <a:gd name="connsiteY0" fmla="*/ 0 h 719996"/>
                <a:gd name="connsiteX1" fmla="*/ 2447995 w 2447995"/>
                <a:gd name="connsiteY1" fmla="*/ 0 h 719996"/>
                <a:gd name="connsiteX2" fmla="*/ 2447995 w 2447995"/>
                <a:gd name="connsiteY2" fmla="*/ 719996 h 719996"/>
                <a:gd name="connsiteX3" fmla="*/ 0 w 2447995"/>
                <a:gd name="connsiteY3" fmla="*/ 719996 h 719996"/>
                <a:gd name="connsiteX4" fmla="*/ 0 w 2447995"/>
                <a:gd name="connsiteY4" fmla="*/ 0 h 719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7995" h="719996">
                  <a:moveTo>
                    <a:pt x="0" y="0"/>
                  </a:moveTo>
                  <a:lnTo>
                    <a:pt x="2447995" y="0"/>
                  </a:lnTo>
                  <a:lnTo>
                    <a:pt x="2447995" y="719996"/>
                  </a:lnTo>
                  <a:lnTo>
                    <a:pt x="0" y="719996"/>
                  </a:lnTo>
                  <a:lnTo>
                    <a:pt x="0" y="0"/>
                  </a:lnTo>
                  <a:close/>
                </a:path>
              </a:pathLst>
            </a:custGeom>
            <a:gradFill rotWithShape="0">
              <a:gsLst>
                <a:gs pos="0">
                  <a:schemeClr val="bg2">
                    <a:lumMod val="60000"/>
                    <a:lumOff val="40000"/>
                  </a:schemeClr>
                </a:gs>
                <a:gs pos="100000">
                  <a:schemeClr val="accent4">
                    <a:lumMod val="50000"/>
                  </a:schemeClr>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E" dirty="0" smtClean="0">
                  <a:effectLst>
                    <a:outerShdw blurRad="38100" dist="38100" dir="2700000" algn="tl">
                      <a:srgbClr val="000000">
                        <a:alpha val="43137"/>
                      </a:srgbClr>
                    </a:outerShdw>
                  </a:effectLst>
                </a:rPr>
                <a:t>They will only be willing to speak to another woman/man about it</a:t>
              </a:r>
              <a:endParaRPr lang="nl-NL"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294250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51520" y="1916832"/>
            <a:ext cx="8640960" cy="4464496"/>
          </a:xfrm>
        </p:spPr>
        <p:txBody>
          <a:bodyPr>
            <a:normAutofit/>
          </a:bodyPr>
          <a:lstStyle/>
          <a:p>
            <a:pPr marL="18288" indent="0" algn="ctr">
              <a:buNone/>
            </a:pPr>
            <a:r>
              <a:rPr lang="en-IE" sz="2800" b="1" u="sng" cap="small" dirty="0" smtClean="0"/>
              <a:t>Interviewing children</a:t>
            </a:r>
          </a:p>
          <a:p>
            <a:pPr marL="18288" indent="0" algn="ctr">
              <a:buNone/>
            </a:pPr>
            <a:endParaRPr lang="en-IE" sz="1200" dirty="0"/>
          </a:p>
          <a:p>
            <a:pPr algn="ctr"/>
            <a:r>
              <a:rPr lang="en-IE" dirty="0" smtClean="0"/>
              <a:t>You must be </a:t>
            </a:r>
            <a:r>
              <a:rPr lang="en-IE" b="1" dirty="0" smtClean="0">
                <a:solidFill>
                  <a:schemeClr val="tx2">
                    <a:lumMod val="75000"/>
                  </a:schemeClr>
                </a:solidFill>
              </a:rPr>
              <a:t>particularly careful </a:t>
            </a:r>
            <a:r>
              <a:rPr lang="en-IE" dirty="0" smtClean="0"/>
              <a:t>with your approach when dealing with children – you should ideally have </a:t>
            </a:r>
            <a:r>
              <a:rPr lang="en-IE" b="1" dirty="0" smtClean="0">
                <a:solidFill>
                  <a:schemeClr val="tx2">
                    <a:lumMod val="75000"/>
                  </a:schemeClr>
                </a:solidFill>
              </a:rPr>
              <a:t>specific training</a:t>
            </a:r>
            <a:r>
              <a:rPr lang="en-IE" dirty="0" smtClean="0"/>
              <a:t> to recognise and respond to their </a:t>
            </a:r>
            <a:r>
              <a:rPr lang="en-IE" b="1" dirty="0" smtClean="0">
                <a:solidFill>
                  <a:schemeClr val="tx2">
                    <a:lumMod val="75000"/>
                  </a:schemeClr>
                </a:solidFill>
              </a:rPr>
              <a:t>individual needs and capabilities</a:t>
            </a:r>
            <a:r>
              <a:rPr lang="en-IE" dirty="0" smtClean="0"/>
              <a:t> </a:t>
            </a:r>
          </a:p>
          <a:p>
            <a:pPr algn="ctr"/>
            <a:endParaRPr lang="en-IE" dirty="0"/>
          </a:p>
          <a:p>
            <a:pPr algn="ctr"/>
            <a:r>
              <a:rPr lang="en-IE" dirty="0" smtClean="0"/>
              <a:t>You must prioritise the </a:t>
            </a:r>
            <a:r>
              <a:rPr lang="en-IE" b="1" dirty="0" smtClean="0">
                <a:solidFill>
                  <a:schemeClr val="tx2">
                    <a:lumMod val="75000"/>
                  </a:schemeClr>
                </a:solidFill>
              </a:rPr>
              <a:t>best interests of the child</a:t>
            </a:r>
            <a:r>
              <a:rPr lang="en-IE" dirty="0" smtClean="0"/>
              <a:t> and be careful not to </a:t>
            </a:r>
            <a:r>
              <a:rPr lang="en-IE" b="1" dirty="0" smtClean="0">
                <a:solidFill>
                  <a:schemeClr val="tx2">
                    <a:lumMod val="75000"/>
                  </a:schemeClr>
                </a:solidFill>
              </a:rPr>
              <a:t>intimidate or influence</a:t>
            </a:r>
            <a:r>
              <a:rPr lang="en-IE" dirty="0" smtClean="0"/>
              <a:t> them – take special care when framing your questions as children can be </a:t>
            </a:r>
            <a:r>
              <a:rPr lang="en-IE" b="1" dirty="0" smtClean="0">
                <a:solidFill>
                  <a:schemeClr val="tx2">
                    <a:lumMod val="75000"/>
                  </a:schemeClr>
                </a:solidFill>
              </a:rPr>
              <a:t>very suggestible </a:t>
            </a:r>
          </a:p>
          <a:p>
            <a:pPr algn="ctr"/>
            <a:endParaRPr lang="en-IE" dirty="0"/>
          </a:p>
          <a:p>
            <a:pPr algn="ctr"/>
            <a:r>
              <a:rPr lang="en-IE" dirty="0" smtClean="0"/>
              <a:t>Consult the </a:t>
            </a:r>
            <a:r>
              <a:rPr lang="en-IE" b="1" dirty="0" smtClean="0">
                <a:solidFill>
                  <a:schemeClr val="tx2">
                    <a:lumMod val="75000"/>
                  </a:schemeClr>
                </a:solidFill>
              </a:rPr>
              <a:t>UNICEF guidelines</a:t>
            </a:r>
            <a:r>
              <a:rPr lang="en-IE" dirty="0" smtClean="0"/>
              <a:t> for </a:t>
            </a:r>
            <a:r>
              <a:rPr lang="en-IE" b="1" dirty="0" smtClean="0">
                <a:solidFill>
                  <a:schemeClr val="tx2">
                    <a:lumMod val="75000"/>
                  </a:schemeClr>
                </a:solidFill>
              </a:rPr>
              <a:t>specific interview advice</a:t>
            </a:r>
            <a:r>
              <a:rPr lang="en-IE" dirty="0" smtClean="0"/>
              <a:t> when dealing with child survivors and witnesses of sexual violence</a:t>
            </a:r>
            <a:endParaRPr lang="en-IE" b="1" dirty="0" smtClean="0">
              <a:solidFill>
                <a:schemeClr val="tx2">
                  <a:lumMod val="75000"/>
                </a:schemeClr>
              </a:solidFill>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8" name="Title 5"/>
          <p:cNvSpPr>
            <a:spLocks noGrp="1"/>
          </p:cNvSpPr>
          <p:nvPr>
            <p:ph type="title"/>
          </p:nvPr>
        </p:nvSpPr>
        <p:spPr>
          <a:xfrm>
            <a:off x="107504" y="260648"/>
            <a:ext cx="8856984" cy="1539480"/>
          </a:xfrm>
        </p:spPr>
        <p:txBody>
          <a:bodyPr/>
          <a:lstStyle/>
          <a:p>
            <a:pPr marL="18288" indent="0" algn="ctr"/>
            <a:r>
              <a:rPr lang="en-IE" sz="5400" b="1" dirty="0" smtClean="0">
                <a:latin typeface="Cambria" panose="02040503050406030204" pitchFamily="18" charset="0"/>
              </a:rPr>
              <a:t>Interview techniques</a:t>
            </a:r>
            <a:r>
              <a:rPr lang="en-IE" b="1" dirty="0" smtClean="0">
                <a:latin typeface="Cambria" panose="02040503050406030204" pitchFamily="18" charset="0"/>
              </a:rPr>
              <a:t/>
            </a:r>
            <a:br>
              <a:rPr lang="en-IE" b="1" dirty="0" smtClean="0">
                <a:latin typeface="Cambria" panose="02040503050406030204" pitchFamily="18" charset="0"/>
              </a:rPr>
            </a:br>
            <a:r>
              <a:rPr lang="en-IE" sz="2000" b="1" dirty="0">
                <a:solidFill>
                  <a:schemeClr val="tx2">
                    <a:lumMod val="75000"/>
                  </a:schemeClr>
                </a:solidFill>
              </a:rPr>
              <a:t>International Protocol, </a:t>
            </a:r>
            <a:r>
              <a:rPr lang="en-IE" sz="2000" b="1" dirty="0" smtClean="0">
                <a:solidFill>
                  <a:schemeClr val="tx2">
                    <a:lumMod val="75000"/>
                  </a:schemeClr>
                </a:solidFill>
              </a:rPr>
              <a:t>pages 56-61</a:t>
            </a:r>
            <a:br>
              <a:rPr lang="en-IE" sz="2000" b="1" dirty="0" smtClean="0">
                <a:solidFill>
                  <a:schemeClr val="tx2">
                    <a:lumMod val="75000"/>
                  </a:schemeClr>
                </a:solidFill>
              </a:rPr>
            </a:br>
            <a:r>
              <a:rPr lang="en-IE" sz="2000" b="1" dirty="0" smtClean="0">
                <a:solidFill>
                  <a:schemeClr val="tx2">
                    <a:lumMod val="75000"/>
                  </a:schemeClr>
                </a:solidFill>
              </a:rPr>
              <a:t>Module 3 – Preliminary Considerations and Module 6 – Testimony</a:t>
            </a:r>
            <a:br>
              <a:rPr lang="en-IE" sz="2000" b="1" dirty="0" smtClean="0">
                <a:solidFill>
                  <a:schemeClr val="tx2">
                    <a:lumMod val="75000"/>
                  </a:schemeClr>
                </a:solidFill>
              </a:rPr>
            </a:br>
            <a:r>
              <a:rPr lang="en-IE" sz="2000" b="1" dirty="0" smtClean="0">
                <a:solidFill>
                  <a:schemeClr val="tx2">
                    <a:lumMod val="75000"/>
                  </a:schemeClr>
                </a:solidFill>
              </a:rPr>
              <a:t>Annex 3 – Fundamental Interviewing Principles</a:t>
            </a:r>
            <a:endParaRPr lang="nl-NL" sz="3800" b="1" dirty="0">
              <a:latin typeface="Cambria" panose="02040503050406030204" pitchFamily="18" charset="0"/>
            </a:endParaRPr>
          </a:p>
        </p:txBody>
      </p:sp>
    </p:spTree>
    <p:extLst>
      <p:ext uri="{BB962C8B-B14F-4D97-AF65-F5344CB8AC3E}">
        <p14:creationId xmlns:p14="http://schemas.microsoft.com/office/powerpoint/2010/main" val="2048256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51520" y="1916832"/>
            <a:ext cx="8640960" cy="1080120"/>
          </a:xfrm>
        </p:spPr>
        <p:txBody>
          <a:bodyPr>
            <a:normAutofit/>
          </a:bodyPr>
          <a:lstStyle/>
          <a:p>
            <a:pPr algn="ctr"/>
            <a:r>
              <a:rPr lang="en-IE" dirty="0" smtClean="0"/>
              <a:t>When interviewing </a:t>
            </a:r>
            <a:r>
              <a:rPr lang="en-IE" b="1" dirty="0" smtClean="0">
                <a:solidFill>
                  <a:schemeClr val="tx2">
                    <a:lumMod val="75000"/>
                  </a:schemeClr>
                </a:solidFill>
              </a:rPr>
              <a:t>child survivors and witnesses</a:t>
            </a:r>
            <a:r>
              <a:rPr lang="en-IE" dirty="0" smtClean="0"/>
              <a:t> of sexual violence, remember the following </a:t>
            </a:r>
            <a:r>
              <a:rPr lang="en-IE" b="1" dirty="0" smtClean="0">
                <a:solidFill>
                  <a:schemeClr val="tx2">
                    <a:lumMod val="75000"/>
                  </a:schemeClr>
                </a:solidFill>
              </a:rPr>
              <a:t>fundamental principles</a:t>
            </a:r>
            <a:r>
              <a:rPr lang="en-IE" dirty="0" smtClean="0"/>
              <a:t>:</a:t>
            </a:r>
            <a:endParaRPr lang="en-IE" b="1" dirty="0" smtClean="0">
              <a:solidFill>
                <a:schemeClr val="tx2">
                  <a:lumMod val="75000"/>
                </a:schemeClr>
              </a:solidFill>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8" name="Title 5"/>
          <p:cNvSpPr>
            <a:spLocks noGrp="1"/>
          </p:cNvSpPr>
          <p:nvPr>
            <p:ph type="title"/>
          </p:nvPr>
        </p:nvSpPr>
        <p:spPr>
          <a:xfrm>
            <a:off x="107504" y="260648"/>
            <a:ext cx="8856984" cy="1539480"/>
          </a:xfrm>
        </p:spPr>
        <p:txBody>
          <a:bodyPr/>
          <a:lstStyle/>
          <a:p>
            <a:pPr marL="18288" indent="0" algn="ctr"/>
            <a:r>
              <a:rPr lang="en-IE" sz="5400" b="1" dirty="0" smtClean="0">
                <a:latin typeface="Cambria" panose="02040503050406030204" pitchFamily="18" charset="0"/>
              </a:rPr>
              <a:t>Interview techniques</a:t>
            </a:r>
            <a:r>
              <a:rPr lang="en-IE" b="1" dirty="0" smtClean="0">
                <a:latin typeface="Cambria" panose="02040503050406030204" pitchFamily="18" charset="0"/>
              </a:rPr>
              <a:t/>
            </a:r>
            <a:br>
              <a:rPr lang="en-IE" b="1" dirty="0" smtClean="0">
                <a:latin typeface="Cambria" panose="02040503050406030204" pitchFamily="18" charset="0"/>
              </a:rPr>
            </a:br>
            <a:r>
              <a:rPr lang="en-IE" sz="2000" b="1" dirty="0">
                <a:solidFill>
                  <a:schemeClr val="tx2">
                    <a:lumMod val="75000"/>
                  </a:schemeClr>
                </a:solidFill>
              </a:rPr>
              <a:t>International Protocol, </a:t>
            </a:r>
            <a:r>
              <a:rPr lang="en-IE" sz="2000" b="1" dirty="0" smtClean="0">
                <a:solidFill>
                  <a:schemeClr val="tx2">
                    <a:lumMod val="75000"/>
                  </a:schemeClr>
                </a:solidFill>
              </a:rPr>
              <a:t>pages 56-61</a:t>
            </a:r>
            <a:br>
              <a:rPr lang="en-IE" sz="2000" b="1" dirty="0" smtClean="0">
                <a:solidFill>
                  <a:schemeClr val="tx2">
                    <a:lumMod val="75000"/>
                  </a:schemeClr>
                </a:solidFill>
              </a:rPr>
            </a:br>
            <a:r>
              <a:rPr lang="en-IE" sz="2000" b="1" dirty="0" smtClean="0">
                <a:solidFill>
                  <a:schemeClr val="tx2">
                    <a:lumMod val="75000"/>
                  </a:schemeClr>
                </a:solidFill>
              </a:rPr>
              <a:t>Module 3 – Preliminary Considerations and Module 6 – Testimony</a:t>
            </a:r>
            <a:br>
              <a:rPr lang="en-IE" sz="2000" b="1" dirty="0" smtClean="0">
                <a:solidFill>
                  <a:schemeClr val="tx2">
                    <a:lumMod val="75000"/>
                  </a:schemeClr>
                </a:solidFill>
              </a:rPr>
            </a:br>
            <a:r>
              <a:rPr lang="en-IE" sz="2000" b="1" dirty="0" smtClean="0">
                <a:solidFill>
                  <a:schemeClr val="tx2">
                    <a:lumMod val="75000"/>
                  </a:schemeClr>
                </a:solidFill>
              </a:rPr>
              <a:t>Annex 3 – Fundamental Interviewing Principles</a:t>
            </a:r>
            <a:endParaRPr lang="nl-NL" sz="3800" b="1" dirty="0">
              <a:latin typeface="Cambria" panose="02040503050406030204" pitchFamily="18" charset="0"/>
            </a:endParaRPr>
          </a:p>
        </p:txBody>
      </p:sp>
      <p:grpSp>
        <p:nvGrpSpPr>
          <p:cNvPr id="6" name="Group 5"/>
          <p:cNvGrpSpPr/>
          <p:nvPr/>
        </p:nvGrpSpPr>
        <p:grpSpPr>
          <a:xfrm>
            <a:off x="216000" y="2924944"/>
            <a:ext cx="8721827" cy="3384376"/>
            <a:chOff x="179513" y="3588798"/>
            <a:chExt cx="8721827" cy="2632670"/>
          </a:xfrm>
        </p:grpSpPr>
        <p:sp>
          <p:nvSpPr>
            <p:cNvPr id="9" name="Freeform 8"/>
            <p:cNvSpPr/>
            <p:nvPr/>
          </p:nvSpPr>
          <p:spPr>
            <a:xfrm>
              <a:off x="179513" y="3588798"/>
              <a:ext cx="2025084" cy="1215050"/>
            </a:xfrm>
            <a:custGeom>
              <a:avLst/>
              <a:gdLst>
                <a:gd name="connsiteX0" fmla="*/ 0 w 2025084"/>
                <a:gd name="connsiteY0" fmla="*/ 0 h 1215050"/>
                <a:gd name="connsiteX1" fmla="*/ 2025084 w 2025084"/>
                <a:gd name="connsiteY1" fmla="*/ 0 h 1215050"/>
                <a:gd name="connsiteX2" fmla="*/ 2025084 w 2025084"/>
                <a:gd name="connsiteY2" fmla="*/ 1215050 h 1215050"/>
                <a:gd name="connsiteX3" fmla="*/ 0 w 2025084"/>
                <a:gd name="connsiteY3" fmla="*/ 1215050 h 1215050"/>
                <a:gd name="connsiteX4" fmla="*/ 0 w 2025084"/>
                <a:gd name="connsiteY4" fmla="*/ 0 h 1215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5084" h="1215050">
                  <a:moveTo>
                    <a:pt x="0" y="0"/>
                  </a:moveTo>
                  <a:lnTo>
                    <a:pt x="2025084" y="0"/>
                  </a:lnTo>
                  <a:lnTo>
                    <a:pt x="2025084" y="1215050"/>
                  </a:lnTo>
                  <a:lnTo>
                    <a:pt x="0" y="1215050"/>
                  </a:lnTo>
                  <a:lnTo>
                    <a:pt x="0" y="0"/>
                  </a:lnTo>
                  <a:close/>
                </a:path>
              </a:pathLst>
            </a:custGeom>
            <a:gradFill rotWithShape="0">
              <a:gsLst>
                <a:gs pos="0">
                  <a:schemeClr val="accent1">
                    <a:lumMod val="50000"/>
                  </a:schemeClr>
                </a:gs>
                <a:gs pos="100000">
                  <a:srgbClr val="1A3C5A"/>
                </a:gs>
                <a:gs pos="100000">
                  <a:schemeClr val="accent2">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2">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Children may not understand sexual nature of acts/behaviour</a:t>
              </a:r>
              <a:endParaRPr lang="nl-NL" sz="2000" b="0" kern="1200" dirty="0">
                <a:effectLst>
                  <a:outerShdw blurRad="38100" dist="38100" dir="2700000" algn="tl">
                    <a:srgbClr val="000000">
                      <a:alpha val="43137"/>
                    </a:srgbClr>
                  </a:outerShdw>
                </a:effectLst>
              </a:endParaRPr>
            </a:p>
          </p:txBody>
        </p:sp>
        <p:sp>
          <p:nvSpPr>
            <p:cNvPr id="10" name="Freeform 9"/>
            <p:cNvSpPr/>
            <p:nvPr/>
          </p:nvSpPr>
          <p:spPr>
            <a:xfrm>
              <a:off x="2409657" y="3588859"/>
              <a:ext cx="2025084" cy="1215050"/>
            </a:xfrm>
            <a:custGeom>
              <a:avLst/>
              <a:gdLst>
                <a:gd name="connsiteX0" fmla="*/ 0 w 2025084"/>
                <a:gd name="connsiteY0" fmla="*/ 0 h 1215050"/>
                <a:gd name="connsiteX1" fmla="*/ 2025084 w 2025084"/>
                <a:gd name="connsiteY1" fmla="*/ 0 h 1215050"/>
                <a:gd name="connsiteX2" fmla="*/ 2025084 w 2025084"/>
                <a:gd name="connsiteY2" fmla="*/ 1215050 h 1215050"/>
                <a:gd name="connsiteX3" fmla="*/ 0 w 2025084"/>
                <a:gd name="connsiteY3" fmla="*/ 1215050 h 1215050"/>
                <a:gd name="connsiteX4" fmla="*/ 0 w 2025084"/>
                <a:gd name="connsiteY4" fmla="*/ 0 h 1215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5084" h="1215050">
                  <a:moveTo>
                    <a:pt x="0" y="0"/>
                  </a:moveTo>
                  <a:lnTo>
                    <a:pt x="2025084" y="0"/>
                  </a:lnTo>
                  <a:lnTo>
                    <a:pt x="2025084" y="1215050"/>
                  </a:lnTo>
                  <a:lnTo>
                    <a:pt x="0" y="1215050"/>
                  </a:lnTo>
                  <a:lnTo>
                    <a:pt x="0" y="0"/>
                  </a:lnTo>
                  <a:close/>
                </a:path>
              </a:pathLst>
            </a:custGeom>
            <a:gradFill rotWithShape="0">
              <a:gsLst>
                <a:gs pos="0">
                  <a:schemeClr val="accent3"/>
                </a:gs>
                <a:gs pos="100000">
                  <a:srgbClr val="3C4C66"/>
                </a:gs>
                <a:gs pos="100000">
                  <a:schemeClr val="accent3">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3">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Describe acts or body parts in simple language – not legal terms</a:t>
              </a:r>
              <a:endParaRPr lang="nl-NL" sz="2000" b="0" kern="1200" dirty="0">
                <a:effectLst>
                  <a:outerShdw blurRad="38100" dist="38100" dir="2700000" algn="tl">
                    <a:srgbClr val="000000">
                      <a:alpha val="43137"/>
                    </a:srgbClr>
                  </a:outerShdw>
                </a:effectLst>
              </a:endParaRPr>
            </a:p>
          </p:txBody>
        </p:sp>
        <p:sp>
          <p:nvSpPr>
            <p:cNvPr id="11" name="Freeform 10"/>
            <p:cNvSpPr/>
            <p:nvPr/>
          </p:nvSpPr>
          <p:spPr>
            <a:xfrm>
              <a:off x="4637250" y="3588859"/>
              <a:ext cx="2025084" cy="1215050"/>
            </a:xfrm>
            <a:custGeom>
              <a:avLst/>
              <a:gdLst>
                <a:gd name="connsiteX0" fmla="*/ 0 w 2025084"/>
                <a:gd name="connsiteY0" fmla="*/ 0 h 1215050"/>
                <a:gd name="connsiteX1" fmla="*/ 2025084 w 2025084"/>
                <a:gd name="connsiteY1" fmla="*/ 0 h 1215050"/>
                <a:gd name="connsiteX2" fmla="*/ 2025084 w 2025084"/>
                <a:gd name="connsiteY2" fmla="*/ 1215050 h 1215050"/>
                <a:gd name="connsiteX3" fmla="*/ 0 w 2025084"/>
                <a:gd name="connsiteY3" fmla="*/ 1215050 h 1215050"/>
                <a:gd name="connsiteX4" fmla="*/ 0 w 2025084"/>
                <a:gd name="connsiteY4" fmla="*/ 0 h 1215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5084" h="1215050">
                  <a:moveTo>
                    <a:pt x="0" y="0"/>
                  </a:moveTo>
                  <a:lnTo>
                    <a:pt x="2025084" y="0"/>
                  </a:lnTo>
                  <a:lnTo>
                    <a:pt x="2025084" y="1215050"/>
                  </a:lnTo>
                  <a:lnTo>
                    <a:pt x="0" y="1215050"/>
                  </a:lnTo>
                  <a:lnTo>
                    <a:pt x="0" y="0"/>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Ask open questions, be conscious of tone &amp; posture</a:t>
              </a:r>
              <a:endParaRPr lang="nl-NL" sz="2000" b="0" kern="1200" dirty="0">
                <a:effectLst>
                  <a:outerShdw blurRad="38100" dist="38100" dir="2700000" algn="tl">
                    <a:srgbClr val="000000">
                      <a:alpha val="43137"/>
                    </a:srgbClr>
                  </a:outerShdw>
                </a:effectLst>
              </a:endParaRPr>
            </a:p>
          </p:txBody>
        </p:sp>
        <p:sp>
          <p:nvSpPr>
            <p:cNvPr id="12" name="Freeform 11"/>
            <p:cNvSpPr/>
            <p:nvPr/>
          </p:nvSpPr>
          <p:spPr>
            <a:xfrm>
              <a:off x="6876256" y="3588859"/>
              <a:ext cx="2025084" cy="1215050"/>
            </a:xfrm>
            <a:custGeom>
              <a:avLst/>
              <a:gdLst>
                <a:gd name="connsiteX0" fmla="*/ 0 w 2025084"/>
                <a:gd name="connsiteY0" fmla="*/ 0 h 1215050"/>
                <a:gd name="connsiteX1" fmla="*/ 2025084 w 2025084"/>
                <a:gd name="connsiteY1" fmla="*/ 0 h 1215050"/>
                <a:gd name="connsiteX2" fmla="*/ 2025084 w 2025084"/>
                <a:gd name="connsiteY2" fmla="*/ 1215050 h 1215050"/>
                <a:gd name="connsiteX3" fmla="*/ 0 w 2025084"/>
                <a:gd name="connsiteY3" fmla="*/ 1215050 h 1215050"/>
                <a:gd name="connsiteX4" fmla="*/ 0 w 2025084"/>
                <a:gd name="connsiteY4" fmla="*/ 0 h 1215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5084" h="1215050">
                  <a:moveTo>
                    <a:pt x="0" y="0"/>
                  </a:moveTo>
                  <a:lnTo>
                    <a:pt x="2025084" y="0"/>
                  </a:lnTo>
                  <a:lnTo>
                    <a:pt x="2025084" y="1215050"/>
                  </a:lnTo>
                  <a:lnTo>
                    <a:pt x="0" y="1215050"/>
                  </a:lnTo>
                  <a:lnTo>
                    <a:pt x="0" y="0"/>
                  </a:lnTo>
                  <a:close/>
                </a:path>
              </a:pathLst>
            </a:custGeom>
            <a:gradFill rotWithShape="0">
              <a:gsLst>
                <a:gs pos="0">
                  <a:schemeClr val="bg2">
                    <a:lumMod val="60000"/>
                    <a:lumOff val="40000"/>
                  </a:schemeClr>
                </a:gs>
                <a:gs pos="100000">
                  <a:srgbClr val="292E5D"/>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If using props or diagrams, be careful not to lead the child</a:t>
              </a:r>
              <a:endParaRPr lang="nl-NL" sz="2000" b="0" kern="1200" dirty="0">
                <a:effectLst>
                  <a:outerShdw blurRad="38100" dist="38100" dir="2700000" algn="tl">
                    <a:srgbClr val="000000">
                      <a:alpha val="43137"/>
                    </a:srgbClr>
                  </a:outerShdw>
                </a:effectLst>
              </a:endParaRPr>
            </a:p>
          </p:txBody>
        </p:sp>
        <p:sp>
          <p:nvSpPr>
            <p:cNvPr id="13" name="Freeform 12"/>
            <p:cNvSpPr/>
            <p:nvPr/>
          </p:nvSpPr>
          <p:spPr>
            <a:xfrm>
              <a:off x="1295861" y="5006418"/>
              <a:ext cx="2025084" cy="1215050"/>
            </a:xfrm>
            <a:custGeom>
              <a:avLst/>
              <a:gdLst>
                <a:gd name="connsiteX0" fmla="*/ 0 w 2025084"/>
                <a:gd name="connsiteY0" fmla="*/ 0 h 1215050"/>
                <a:gd name="connsiteX1" fmla="*/ 2025084 w 2025084"/>
                <a:gd name="connsiteY1" fmla="*/ 0 h 1215050"/>
                <a:gd name="connsiteX2" fmla="*/ 2025084 w 2025084"/>
                <a:gd name="connsiteY2" fmla="*/ 1215050 h 1215050"/>
                <a:gd name="connsiteX3" fmla="*/ 0 w 2025084"/>
                <a:gd name="connsiteY3" fmla="*/ 1215050 h 1215050"/>
                <a:gd name="connsiteX4" fmla="*/ 0 w 2025084"/>
                <a:gd name="connsiteY4" fmla="*/ 0 h 1215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5084" h="1215050">
                  <a:moveTo>
                    <a:pt x="0" y="0"/>
                  </a:moveTo>
                  <a:lnTo>
                    <a:pt x="2025084" y="0"/>
                  </a:lnTo>
                  <a:lnTo>
                    <a:pt x="2025084" y="1215050"/>
                  </a:lnTo>
                  <a:lnTo>
                    <a:pt x="0" y="1215050"/>
                  </a:lnTo>
                  <a:lnTo>
                    <a:pt x="0" y="0"/>
                  </a:lnTo>
                  <a:close/>
                </a:path>
              </a:pathLst>
            </a:custGeom>
            <a:gradFill rotWithShape="0">
              <a:gsLst>
                <a:gs pos="0">
                  <a:srgbClr val="7A76A2"/>
                </a:gs>
                <a:gs pos="100000">
                  <a:srgbClr val="573F65"/>
                </a:gs>
                <a:gs pos="100000">
                  <a:schemeClr val="accent6">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6">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Control your emotions – do not project fear or distress</a:t>
              </a:r>
              <a:endParaRPr lang="nl-NL" sz="2000" b="0" kern="1200" dirty="0">
                <a:effectLst>
                  <a:outerShdw blurRad="38100" dist="38100" dir="2700000" algn="tl">
                    <a:srgbClr val="000000">
                      <a:alpha val="43137"/>
                    </a:srgbClr>
                  </a:outerShdw>
                </a:effectLst>
              </a:endParaRPr>
            </a:p>
          </p:txBody>
        </p:sp>
        <p:sp>
          <p:nvSpPr>
            <p:cNvPr id="14" name="Freeform 13"/>
            <p:cNvSpPr/>
            <p:nvPr/>
          </p:nvSpPr>
          <p:spPr>
            <a:xfrm>
              <a:off x="3523453" y="5006418"/>
              <a:ext cx="2025084" cy="1215050"/>
            </a:xfrm>
            <a:custGeom>
              <a:avLst/>
              <a:gdLst>
                <a:gd name="connsiteX0" fmla="*/ 0 w 2025084"/>
                <a:gd name="connsiteY0" fmla="*/ 0 h 1215050"/>
                <a:gd name="connsiteX1" fmla="*/ 2025084 w 2025084"/>
                <a:gd name="connsiteY1" fmla="*/ 0 h 1215050"/>
                <a:gd name="connsiteX2" fmla="*/ 2025084 w 2025084"/>
                <a:gd name="connsiteY2" fmla="*/ 1215050 h 1215050"/>
                <a:gd name="connsiteX3" fmla="*/ 0 w 2025084"/>
                <a:gd name="connsiteY3" fmla="*/ 1215050 h 1215050"/>
                <a:gd name="connsiteX4" fmla="*/ 0 w 2025084"/>
                <a:gd name="connsiteY4" fmla="*/ 0 h 1215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5084" h="1215050">
                  <a:moveTo>
                    <a:pt x="0" y="0"/>
                  </a:moveTo>
                  <a:lnTo>
                    <a:pt x="2025084" y="0"/>
                  </a:lnTo>
                  <a:lnTo>
                    <a:pt x="2025084" y="1215050"/>
                  </a:lnTo>
                  <a:lnTo>
                    <a:pt x="0" y="1215050"/>
                  </a:lnTo>
                  <a:lnTo>
                    <a:pt x="0" y="0"/>
                  </a:lnTo>
                  <a:close/>
                </a:path>
              </a:pathLst>
            </a:custGeom>
            <a:gradFill rotWithShape="0">
              <a:gsLst>
                <a:gs pos="0">
                  <a:schemeClr val="accent4"/>
                </a:gs>
                <a:gs pos="100000">
                  <a:schemeClr val="accent2">
                    <a:lumMod val="50000"/>
                  </a:schemeClr>
                </a:gs>
                <a:gs pos="100000">
                  <a:schemeClr val="accent3">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2">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Seating/posture/eye contact - do not patronise or intimidate</a:t>
              </a:r>
              <a:endParaRPr lang="nl-NL" sz="2000" b="0" kern="1200" dirty="0">
                <a:effectLst>
                  <a:outerShdw blurRad="38100" dist="38100" dir="2700000" algn="tl">
                    <a:srgbClr val="000000">
                      <a:alpha val="43137"/>
                    </a:srgbClr>
                  </a:outerShdw>
                </a:effectLst>
              </a:endParaRPr>
            </a:p>
          </p:txBody>
        </p:sp>
        <p:sp>
          <p:nvSpPr>
            <p:cNvPr id="15" name="Freeform 14"/>
            <p:cNvSpPr/>
            <p:nvPr/>
          </p:nvSpPr>
          <p:spPr>
            <a:xfrm>
              <a:off x="5751046" y="5006418"/>
              <a:ext cx="2025084" cy="1215050"/>
            </a:xfrm>
            <a:custGeom>
              <a:avLst/>
              <a:gdLst>
                <a:gd name="connsiteX0" fmla="*/ 0 w 2025084"/>
                <a:gd name="connsiteY0" fmla="*/ 0 h 1215050"/>
                <a:gd name="connsiteX1" fmla="*/ 2025084 w 2025084"/>
                <a:gd name="connsiteY1" fmla="*/ 0 h 1215050"/>
                <a:gd name="connsiteX2" fmla="*/ 2025084 w 2025084"/>
                <a:gd name="connsiteY2" fmla="*/ 1215050 h 1215050"/>
                <a:gd name="connsiteX3" fmla="*/ 0 w 2025084"/>
                <a:gd name="connsiteY3" fmla="*/ 1215050 h 1215050"/>
                <a:gd name="connsiteX4" fmla="*/ 0 w 2025084"/>
                <a:gd name="connsiteY4" fmla="*/ 0 h 12150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5084" h="1215050">
                  <a:moveTo>
                    <a:pt x="0" y="0"/>
                  </a:moveTo>
                  <a:lnTo>
                    <a:pt x="2025084" y="0"/>
                  </a:lnTo>
                  <a:lnTo>
                    <a:pt x="2025084" y="1215050"/>
                  </a:lnTo>
                  <a:lnTo>
                    <a:pt x="0" y="1215050"/>
                  </a:lnTo>
                  <a:lnTo>
                    <a:pt x="0" y="0"/>
                  </a:lnTo>
                  <a:close/>
                </a:path>
              </a:pathLst>
            </a:custGeom>
            <a:gradFill rotWithShape="0">
              <a:gsLst>
                <a:gs pos="0">
                  <a:srgbClr val="4A8D98"/>
                </a:gs>
                <a:gs pos="100000">
                  <a:schemeClr val="accent5">
                    <a:lumMod val="75000"/>
                  </a:schemeClr>
                </a:gs>
                <a:gs pos="100000">
                  <a:schemeClr val="accent4">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3">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b="0" kern="1200" dirty="0" smtClean="0">
                  <a:effectLst>
                    <a:outerShdw blurRad="38100" dist="38100" dir="2700000" algn="tl">
                      <a:srgbClr val="000000">
                        <a:alpha val="43137"/>
                      </a:srgbClr>
                    </a:outerShdw>
                  </a:effectLst>
                </a:rPr>
                <a:t>Make timing, atmosphere and breaks child-friendly</a:t>
              </a:r>
              <a:endParaRPr lang="nl-NL" sz="2000" b="0"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509997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51520" y="2132856"/>
            <a:ext cx="8640960" cy="4320480"/>
          </a:xfrm>
        </p:spPr>
        <p:txBody>
          <a:bodyPr>
            <a:normAutofit/>
          </a:bodyPr>
          <a:lstStyle/>
          <a:p>
            <a:pPr marL="18288" indent="0" algn="ctr">
              <a:buNone/>
            </a:pPr>
            <a:r>
              <a:rPr lang="en-IE" sz="2400" b="1" u="sng" dirty="0" smtClean="0"/>
              <a:t>RECORDING PERSONAL DATA OF INTERVIEWEE</a:t>
            </a:r>
          </a:p>
          <a:p>
            <a:pPr marL="18288" indent="0" algn="ctr">
              <a:buNone/>
            </a:pPr>
            <a:endParaRPr lang="en-IE" sz="1000" dirty="0" smtClean="0"/>
          </a:p>
          <a:p>
            <a:pPr algn="ctr"/>
            <a:r>
              <a:rPr lang="en-IE" dirty="0" smtClean="0"/>
              <a:t>Wherever possible, this information should be recorded at the </a:t>
            </a:r>
            <a:r>
              <a:rPr lang="en-IE" b="1" dirty="0" smtClean="0">
                <a:solidFill>
                  <a:schemeClr val="tx2">
                    <a:lumMod val="75000"/>
                  </a:schemeClr>
                </a:solidFill>
              </a:rPr>
              <a:t>beginning of the interview</a:t>
            </a:r>
            <a:r>
              <a:rPr lang="en-IE" dirty="0" smtClean="0"/>
              <a:t>, during the ‘</a:t>
            </a:r>
            <a:r>
              <a:rPr lang="en-IE" b="1" dirty="0" smtClean="0">
                <a:solidFill>
                  <a:schemeClr val="tx2">
                    <a:lumMod val="75000"/>
                  </a:schemeClr>
                </a:solidFill>
              </a:rPr>
              <a:t>engage and explain</a:t>
            </a:r>
            <a:r>
              <a:rPr lang="en-IE" dirty="0" smtClean="0"/>
              <a:t>’ phase</a:t>
            </a:r>
          </a:p>
          <a:p>
            <a:pPr algn="ctr"/>
            <a:endParaRPr lang="en-IE" dirty="0" smtClean="0"/>
          </a:p>
          <a:p>
            <a:pPr algn="ctr"/>
            <a:r>
              <a:rPr lang="en-IE" u="sng" dirty="0" smtClean="0"/>
              <a:t>Annex 4</a:t>
            </a:r>
            <a:r>
              <a:rPr lang="en-IE" dirty="0" smtClean="0"/>
              <a:t> provides a </a:t>
            </a:r>
            <a:r>
              <a:rPr lang="en-IE" b="1" dirty="0" smtClean="0">
                <a:solidFill>
                  <a:schemeClr val="tx2">
                    <a:lumMod val="75000"/>
                  </a:schemeClr>
                </a:solidFill>
              </a:rPr>
              <a:t>consistent template</a:t>
            </a:r>
            <a:r>
              <a:rPr lang="en-IE" dirty="0" smtClean="0"/>
              <a:t> for which personal data should be collected from a survivor or witness – remember that you may have </a:t>
            </a:r>
            <a:r>
              <a:rPr lang="en-IE" b="1" dirty="0" smtClean="0">
                <a:solidFill>
                  <a:schemeClr val="tx2">
                    <a:lumMod val="75000"/>
                  </a:schemeClr>
                </a:solidFill>
              </a:rPr>
              <a:t>legal responsibilities </a:t>
            </a:r>
            <a:r>
              <a:rPr lang="en-IE" dirty="0" smtClean="0"/>
              <a:t>when </a:t>
            </a:r>
            <a:r>
              <a:rPr lang="en-IE" b="1" dirty="0" smtClean="0">
                <a:solidFill>
                  <a:schemeClr val="tx2">
                    <a:lumMod val="75000"/>
                  </a:schemeClr>
                </a:solidFill>
              </a:rPr>
              <a:t>storing personal data</a:t>
            </a:r>
          </a:p>
          <a:p>
            <a:pPr algn="ctr"/>
            <a:endParaRPr lang="en-IE" dirty="0"/>
          </a:p>
          <a:p>
            <a:pPr algn="ctr"/>
            <a:r>
              <a:rPr lang="en-IE" dirty="0" smtClean="0"/>
              <a:t>Remember to obtain the interviewee’s </a:t>
            </a:r>
            <a:r>
              <a:rPr lang="en-IE" b="1" dirty="0" smtClean="0">
                <a:solidFill>
                  <a:schemeClr val="tx2">
                    <a:lumMod val="75000"/>
                  </a:schemeClr>
                </a:solidFill>
              </a:rPr>
              <a:t>informed consent</a:t>
            </a:r>
            <a:r>
              <a:rPr lang="en-IE" dirty="0" smtClean="0"/>
              <a:t>, to </a:t>
            </a:r>
            <a:r>
              <a:rPr lang="en-IE" b="1" dirty="0" smtClean="0">
                <a:solidFill>
                  <a:schemeClr val="tx2">
                    <a:lumMod val="75000"/>
                  </a:schemeClr>
                </a:solidFill>
              </a:rPr>
              <a:t>record/ store all personal data separately</a:t>
            </a:r>
            <a:r>
              <a:rPr lang="en-IE" dirty="0" smtClean="0"/>
              <a:t> from the interviewee’s statement and to use a </a:t>
            </a:r>
            <a:r>
              <a:rPr lang="en-IE" b="1" dirty="0" smtClean="0">
                <a:solidFill>
                  <a:schemeClr val="tx2">
                    <a:lumMod val="75000"/>
                  </a:schemeClr>
                </a:solidFill>
              </a:rPr>
              <a:t>code or numbering system </a:t>
            </a:r>
            <a:r>
              <a:rPr lang="en-IE" dirty="0" smtClean="0"/>
              <a:t>for security reasons</a:t>
            </a: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dirty="0">
              <a:solidFill>
                <a:prstClr val="white">
                  <a:alpha val="60000"/>
                </a:prstClr>
              </a:solidFill>
            </a:endParaRPr>
          </a:p>
        </p:txBody>
      </p:sp>
      <p:sp>
        <p:nvSpPr>
          <p:cNvPr id="8" name="Title 5"/>
          <p:cNvSpPr>
            <a:spLocks noGrp="1"/>
          </p:cNvSpPr>
          <p:nvPr>
            <p:ph type="title"/>
          </p:nvPr>
        </p:nvSpPr>
        <p:spPr>
          <a:xfrm>
            <a:off x="0" y="260648"/>
            <a:ext cx="9144000" cy="1800200"/>
          </a:xfrm>
        </p:spPr>
        <p:txBody>
          <a:bodyPr/>
          <a:lstStyle/>
          <a:p>
            <a:pPr marL="18288" indent="0" algn="ctr"/>
            <a:r>
              <a:rPr lang="en-IE" b="1" spc="-150" dirty="0" smtClean="0">
                <a:latin typeface="Cambria" panose="02040503050406030204" pitchFamily="18" charset="0"/>
              </a:rPr>
              <a:t>Recording interview </a:t>
            </a:r>
            <a:r>
              <a:rPr lang="en-IE" b="1" spc="-150" dirty="0">
                <a:latin typeface="Cambria" panose="02040503050406030204" pitchFamily="18" charset="0"/>
              </a:rPr>
              <a:t>i</a:t>
            </a:r>
            <a:r>
              <a:rPr lang="en-IE" b="1" spc="-150" dirty="0" smtClean="0">
                <a:latin typeface="Cambria" panose="02040503050406030204" pitchFamily="18" charset="0"/>
              </a:rPr>
              <a:t>nformation</a:t>
            </a:r>
            <a:br>
              <a:rPr lang="en-IE" b="1" spc="-150" dirty="0" smtClean="0">
                <a:latin typeface="Cambria" panose="02040503050406030204" pitchFamily="18" charset="0"/>
              </a:rPr>
            </a:br>
            <a:r>
              <a:rPr lang="en-IE" sz="2000" b="1" dirty="0">
                <a:solidFill>
                  <a:schemeClr val="tx2">
                    <a:lumMod val="75000"/>
                  </a:schemeClr>
                </a:solidFill>
              </a:rPr>
              <a:t>International Protocol, </a:t>
            </a:r>
            <a:r>
              <a:rPr lang="en-IE" sz="2000" b="1" dirty="0" smtClean="0">
                <a:solidFill>
                  <a:schemeClr val="tx2">
                    <a:lumMod val="75000"/>
                  </a:schemeClr>
                </a:solidFill>
              </a:rPr>
              <a:t>page 61</a:t>
            </a:r>
            <a:br>
              <a:rPr lang="en-IE" sz="2000" b="1" dirty="0" smtClean="0">
                <a:solidFill>
                  <a:schemeClr val="tx2">
                    <a:lumMod val="75000"/>
                  </a:schemeClr>
                </a:solidFill>
              </a:rPr>
            </a:br>
            <a:r>
              <a:rPr lang="en-IE" sz="2000" b="1" dirty="0" smtClean="0">
                <a:solidFill>
                  <a:schemeClr val="tx2">
                    <a:lumMod val="75000"/>
                  </a:schemeClr>
                </a:solidFill>
              </a:rPr>
              <a:t>Module 9 – Storing Information</a:t>
            </a:r>
            <a:br>
              <a:rPr lang="en-IE" sz="2000" b="1" dirty="0" smtClean="0">
                <a:solidFill>
                  <a:schemeClr val="tx2">
                    <a:lumMod val="75000"/>
                  </a:schemeClr>
                </a:solidFill>
              </a:rPr>
            </a:br>
            <a:r>
              <a:rPr lang="en-IE" sz="2000" b="1" dirty="0">
                <a:solidFill>
                  <a:schemeClr val="tx2">
                    <a:lumMod val="75000"/>
                  </a:schemeClr>
                </a:solidFill>
              </a:rPr>
              <a:t>Annex </a:t>
            </a:r>
            <a:r>
              <a:rPr lang="en-IE" sz="2000" b="1" dirty="0" smtClean="0">
                <a:solidFill>
                  <a:schemeClr val="tx2">
                    <a:lumMod val="75000"/>
                  </a:schemeClr>
                </a:solidFill>
              </a:rPr>
              <a:t>3 </a:t>
            </a:r>
            <a:r>
              <a:rPr lang="en-IE" sz="2000" b="1" dirty="0">
                <a:solidFill>
                  <a:schemeClr val="tx2">
                    <a:lumMod val="75000"/>
                  </a:schemeClr>
                </a:solidFill>
              </a:rPr>
              <a:t>– Fundamental Interviewing Principles</a:t>
            </a:r>
            <a:br>
              <a:rPr lang="en-IE" sz="2000" b="1" dirty="0">
                <a:solidFill>
                  <a:schemeClr val="tx2">
                    <a:lumMod val="75000"/>
                  </a:schemeClr>
                </a:solidFill>
              </a:rPr>
            </a:br>
            <a:r>
              <a:rPr lang="en-IE" sz="2000" b="1" dirty="0" smtClean="0">
                <a:solidFill>
                  <a:schemeClr val="tx2">
                    <a:lumMod val="75000"/>
                  </a:schemeClr>
                </a:solidFill>
              </a:rPr>
              <a:t>Annex 4 – Template for Personal Data</a:t>
            </a:r>
            <a:endParaRPr lang="nl-NL" sz="3800" b="1" dirty="0">
              <a:latin typeface="Cambria" panose="02040503050406030204" pitchFamily="18" charset="0"/>
            </a:endParaRPr>
          </a:p>
        </p:txBody>
      </p:sp>
    </p:spTree>
    <p:extLst>
      <p:ext uri="{BB962C8B-B14F-4D97-AF65-F5344CB8AC3E}">
        <p14:creationId xmlns:p14="http://schemas.microsoft.com/office/powerpoint/2010/main" val="2975402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7504" y="1700808"/>
            <a:ext cx="8928992" cy="936104"/>
          </a:xfrm>
        </p:spPr>
        <p:txBody>
          <a:bodyPr>
            <a:normAutofit/>
          </a:bodyPr>
          <a:lstStyle/>
          <a:p>
            <a:pPr marL="18288" indent="0" algn="ctr">
              <a:buNone/>
            </a:pPr>
            <a:r>
              <a:rPr lang="en-IE" sz="2800" b="1" u="sng" cap="small" spc="-150" dirty="0" smtClean="0"/>
              <a:t>Allows us to answer ‘The W Questions’</a:t>
            </a:r>
          </a:p>
          <a:p>
            <a:pPr marL="18288" indent="0" algn="ctr">
              <a:buNone/>
            </a:pPr>
            <a:endParaRPr lang="en-IE" sz="1200" dirty="0"/>
          </a:p>
        </p:txBody>
      </p:sp>
      <p:sp>
        <p:nvSpPr>
          <p:cNvPr id="6" name="Title 5"/>
          <p:cNvSpPr>
            <a:spLocks noGrp="1"/>
          </p:cNvSpPr>
          <p:nvPr>
            <p:ph type="title"/>
          </p:nvPr>
        </p:nvSpPr>
        <p:spPr>
          <a:xfrm>
            <a:off x="467544" y="648000"/>
            <a:ext cx="8136904" cy="908792"/>
          </a:xfrm>
        </p:spPr>
        <p:txBody>
          <a:bodyPr/>
          <a:lstStyle/>
          <a:p>
            <a:pPr marL="18288" indent="0" algn="ctr"/>
            <a:r>
              <a:rPr lang="en-IE" sz="5400" b="1" dirty="0" smtClean="0">
                <a:latin typeface="Cambria" panose="02040503050406030204" pitchFamily="18" charset="0"/>
              </a:rPr>
              <a:t>Why interview?</a:t>
            </a:r>
            <a:r>
              <a:rPr lang="en-IE" sz="3800" b="1" dirty="0" smtClean="0">
                <a:latin typeface="Cambria" panose="02040503050406030204" pitchFamily="18" charset="0"/>
              </a:rPr>
              <a:t/>
            </a:r>
            <a:br>
              <a:rPr lang="en-IE" sz="3800" b="1" dirty="0" smtClean="0">
                <a:latin typeface="Cambria" panose="02040503050406030204" pitchFamily="18" charset="0"/>
              </a:rPr>
            </a:br>
            <a:r>
              <a:rPr lang="en-IE" sz="2000" b="1" dirty="0">
                <a:solidFill>
                  <a:schemeClr val="tx2">
                    <a:lumMod val="75000"/>
                  </a:schemeClr>
                </a:solidFill>
              </a:rPr>
              <a:t>International Protocol, </a:t>
            </a:r>
            <a:r>
              <a:rPr lang="en-IE" sz="2000" b="1" dirty="0" smtClean="0">
                <a:solidFill>
                  <a:schemeClr val="tx2">
                    <a:lumMod val="75000"/>
                  </a:schemeClr>
                </a:solidFill>
              </a:rPr>
              <a:t>page 50</a:t>
            </a:r>
            <a:br>
              <a:rPr lang="en-IE" sz="2000" b="1" dirty="0" smtClean="0">
                <a:solidFill>
                  <a:schemeClr val="tx2">
                    <a:lumMod val="75000"/>
                  </a:schemeClr>
                </a:solidFill>
              </a:rPr>
            </a:br>
            <a:r>
              <a:rPr lang="en-IE" sz="2000" b="1" dirty="0" smtClean="0">
                <a:solidFill>
                  <a:schemeClr val="tx2">
                    <a:lumMod val="75000"/>
                  </a:scheme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a:solidFill>
                  <a:prstClr val="white">
                    <a:alpha val="60000"/>
                  </a:prstClr>
                </a:solidFill>
              </a:rPr>
              <a:t>Training Materials on the International Protocol  </a:t>
            </a:r>
          </a:p>
          <a:p>
            <a:pPr algn="ctr"/>
            <a:r>
              <a:rPr lang="en-US" b="1" dirty="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grpSp>
        <p:nvGrpSpPr>
          <p:cNvPr id="16" name="Group 15"/>
          <p:cNvGrpSpPr/>
          <p:nvPr/>
        </p:nvGrpSpPr>
        <p:grpSpPr>
          <a:xfrm>
            <a:off x="251520" y="2492896"/>
            <a:ext cx="8640959" cy="3771419"/>
            <a:chOff x="179512" y="2681916"/>
            <a:chExt cx="8640959" cy="3510391"/>
          </a:xfrm>
        </p:grpSpPr>
        <p:sp>
          <p:nvSpPr>
            <p:cNvPr id="17" name="Freeform 16"/>
            <p:cNvSpPr/>
            <p:nvPr/>
          </p:nvSpPr>
          <p:spPr>
            <a:xfrm>
              <a:off x="179512" y="2681916"/>
              <a:ext cx="2700300" cy="1620180"/>
            </a:xfrm>
            <a:custGeom>
              <a:avLst/>
              <a:gdLst>
                <a:gd name="connsiteX0" fmla="*/ 0 w 2700300"/>
                <a:gd name="connsiteY0" fmla="*/ 405045 h 1620180"/>
                <a:gd name="connsiteX1" fmla="*/ 1890210 w 2700300"/>
                <a:gd name="connsiteY1" fmla="*/ 405045 h 1620180"/>
                <a:gd name="connsiteX2" fmla="*/ 1890210 w 2700300"/>
                <a:gd name="connsiteY2" fmla="*/ 0 h 1620180"/>
                <a:gd name="connsiteX3" fmla="*/ 2700300 w 2700300"/>
                <a:gd name="connsiteY3" fmla="*/ 810090 h 1620180"/>
                <a:gd name="connsiteX4" fmla="*/ 1890210 w 2700300"/>
                <a:gd name="connsiteY4" fmla="*/ 1620180 h 1620180"/>
                <a:gd name="connsiteX5" fmla="*/ 1890210 w 2700300"/>
                <a:gd name="connsiteY5" fmla="*/ 1215135 h 1620180"/>
                <a:gd name="connsiteX6" fmla="*/ 0 w 2700300"/>
                <a:gd name="connsiteY6" fmla="*/ 1215135 h 1620180"/>
                <a:gd name="connsiteX7" fmla="*/ 405045 w 2700300"/>
                <a:gd name="connsiteY7" fmla="*/ 810090 h 1620180"/>
                <a:gd name="connsiteX8" fmla="*/ 0 w 2700300"/>
                <a:gd name="connsiteY8" fmla="*/ 405045 h 162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300" h="1620180">
                  <a:moveTo>
                    <a:pt x="0" y="405045"/>
                  </a:moveTo>
                  <a:lnTo>
                    <a:pt x="1890210" y="405045"/>
                  </a:lnTo>
                  <a:lnTo>
                    <a:pt x="1890210" y="0"/>
                  </a:lnTo>
                  <a:lnTo>
                    <a:pt x="2700300" y="810090"/>
                  </a:lnTo>
                  <a:lnTo>
                    <a:pt x="1890210" y="1620180"/>
                  </a:lnTo>
                  <a:lnTo>
                    <a:pt x="1890210" y="1215135"/>
                  </a:lnTo>
                  <a:lnTo>
                    <a:pt x="0" y="1215135"/>
                  </a:lnTo>
                  <a:lnTo>
                    <a:pt x="405045" y="810090"/>
                  </a:lnTo>
                  <a:lnTo>
                    <a:pt x="0" y="405045"/>
                  </a:lnTo>
                  <a:close/>
                </a:path>
              </a:pathLst>
            </a:cu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538395" tIns="538395" rIns="538395" bIns="538395" numCol="1" spcCol="1270" anchor="ctr" anchorCtr="0">
              <a:noAutofit/>
            </a:bodyPr>
            <a:lstStyle/>
            <a:p>
              <a:pPr lvl="0" algn="ctr" defTabSz="1555750">
                <a:lnSpc>
                  <a:spcPct val="90000"/>
                </a:lnSpc>
                <a:spcBef>
                  <a:spcPct val="0"/>
                </a:spcBef>
                <a:spcAft>
                  <a:spcPct val="35000"/>
                </a:spcAft>
              </a:pPr>
              <a:r>
                <a:rPr lang="en-IE" sz="4400" b="1" dirty="0" smtClean="0">
                  <a:ln>
                    <a:solidFill>
                      <a:schemeClr val="accent4">
                        <a:lumMod val="50000"/>
                      </a:schemeClr>
                    </a:solidFill>
                  </a:ln>
                  <a:solidFill>
                    <a:srgbClr val="573F65"/>
                  </a:solidFill>
                  <a:effectLst>
                    <a:outerShdw blurRad="38100" dist="38100" dir="2700000" algn="tl">
                      <a:srgbClr val="000000">
                        <a:alpha val="43137"/>
                      </a:srgbClr>
                    </a:outerShdw>
                  </a:effectLst>
                </a:rPr>
                <a:t>W</a:t>
              </a:r>
              <a:r>
                <a:rPr lang="en-IE" sz="3500" kern="1200" dirty="0" smtClean="0">
                  <a:effectLst>
                    <a:outerShdw blurRad="38100" dist="38100" dir="2700000" algn="tl">
                      <a:srgbClr val="000000">
                        <a:alpha val="43137"/>
                      </a:srgbClr>
                    </a:outerShdw>
                  </a:effectLst>
                </a:rPr>
                <a:t>hat?</a:t>
              </a:r>
              <a:r>
                <a:rPr lang="en-IE" sz="3500" kern="1200" dirty="0" smtClean="0"/>
                <a:t> </a:t>
              </a:r>
              <a:endParaRPr lang="nl-NL" sz="3500" kern="1200" dirty="0"/>
            </a:p>
          </p:txBody>
        </p:sp>
        <p:sp>
          <p:nvSpPr>
            <p:cNvPr id="18" name="Freeform 17"/>
            <p:cNvSpPr/>
            <p:nvPr/>
          </p:nvSpPr>
          <p:spPr>
            <a:xfrm>
              <a:off x="3149841" y="2681916"/>
              <a:ext cx="2700300" cy="1620180"/>
            </a:xfrm>
            <a:custGeom>
              <a:avLst/>
              <a:gdLst>
                <a:gd name="connsiteX0" fmla="*/ 0 w 2700300"/>
                <a:gd name="connsiteY0" fmla="*/ 405045 h 1620180"/>
                <a:gd name="connsiteX1" fmla="*/ 1890210 w 2700300"/>
                <a:gd name="connsiteY1" fmla="*/ 405045 h 1620180"/>
                <a:gd name="connsiteX2" fmla="*/ 1890210 w 2700300"/>
                <a:gd name="connsiteY2" fmla="*/ 0 h 1620180"/>
                <a:gd name="connsiteX3" fmla="*/ 2700300 w 2700300"/>
                <a:gd name="connsiteY3" fmla="*/ 810090 h 1620180"/>
                <a:gd name="connsiteX4" fmla="*/ 1890210 w 2700300"/>
                <a:gd name="connsiteY4" fmla="*/ 1620180 h 1620180"/>
                <a:gd name="connsiteX5" fmla="*/ 1890210 w 2700300"/>
                <a:gd name="connsiteY5" fmla="*/ 1215135 h 1620180"/>
                <a:gd name="connsiteX6" fmla="*/ 0 w 2700300"/>
                <a:gd name="connsiteY6" fmla="*/ 1215135 h 1620180"/>
                <a:gd name="connsiteX7" fmla="*/ 405045 w 2700300"/>
                <a:gd name="connsiteY7" fmla="*/ 810090 h 1620180"/>
                <a:gd name="connsiteX8" fmla="*/ 0 w 2700300"/>
                <a:gd name="connsiteY8" fmla="*/ 405045 h 162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300" h="1620180">
                  <a:moveTo>
                    <a:pt x="0" y="405045"/>
                  </a:moveTo>
                  <a:lnTo>
                    <a:pt x="1890210" y="405045"/>
                  </a:lnTo>
                  <a:lnTo>
                    <a:pt x="1890210" y="0"/>
                  </a:lnTo>
                  <a:lnTo>
                    <a:pt x="2700300" y="810090"/>
                  </a:lnTo>
                  <a:lnTo>
                    <a:pt x="1890210" y="1620180"/>
                  </a:lnTo>
                  <a:lnTo>
                    <a:pt x="1890210" y="1215135"/>
                  </a:lnTo>
                  <a:lnTo>
                    <a:pt x="0" y="1215135"/>
                  </a:lnTo>
                  <a:lnTo>
                    <a:pt x="405045" y="810090"/>
                  </a:lnTo>
                  <a:lnTo>
                    <a:pt x="0" y="405045"/>
                  </a:lnTo>
                  <a:close/>
                </a:path>
              </a:pathLst>
            </a:custGeom>
            <a:gradFill>
              <a:gsLst>
                <a:gs pos="0">
                  <a:schemeClr val="bg2">
                    <a:lumMod val="60000"/>
                    <a:lumOff val="40000"/>
                  </a:schemeClr>
                </a:gs>
                <a:gs pos="100000">
                  <a:schemeClr val="accent5">
                    <a:hueOff val="1202140"/>
                    <a:satOff val="-5276"/>
                    <a:lumOff val="1569"/>
                    <a:alphaOff val="0"/>
                    <a:shade val="48000"/>
                    <a:satMod val="180000"/>
                    <a:lumMod val="94000"/>
                  </a:schemeClr>
                </a:gs>
                <a:gs pos="100000">
                  <a:schemeClr val="accent5">
                    <a:hueOff val="1202140"/>
                    <a:satOff val="-5276"/>
                    <a:lumOff val="1569"/>
                    <a:alphaOff val="0"/>
                    <a:shade val="48000"/>
                    <a:satMod val="180000"/>
                    <a:lumMod val="94000"/>
                  </a:schemeClr>
                </a:gs>
              </a:gsLst>
            </a:gradFill>
          </p:spPr>
          <p:style>
            <a:lnRef idx="0">
              <a:schemeClr val="lt1">
                <a:hueOff val="0"/>
                <a:satOff val="0"/>
                <a:lumOff val="0"/>
                <a:alphaOff val="0"/>
              </a:schemeClr>
            </a:lnRef>
            <a:fillRef idx="3">
              <a:schemeClr val="accent5">
                <a:hueOff val="1202140"/>
                <a:satOff val="-5276"/>
                <a:lumOff val="1569"/>
                <a:alphaOff val="0"/>
              </a:schemeClr>
            </a:fillRef>
            <a:effectRef idx="3">
              <a:schemeClr val="accent5">
                <a:hueOff val="1202140"/>
                <a:satOff val="-5276"/>
                <a:lumOff val="1569"/>
                <a:alphaOff val="0"/>
              </a:schemeClr>
            </a:effectRef>
            <a:fontRef idx="minor">
              <a:schemeClr val="lt1"/>
            </a:fontRef>
          </p:style>
          <p:txBody>
            <a:bodyPr spcFirstLastPara="0" vert="horz" wrap="square" lIns="538395" tIns="538395" rIns="538395" bIns="538395" numCol="1" spcCol="1270" anchor="ctr" anchorCtr="0">
              <a:noAutofit/>
            </a:bodyPr>
            <a:lstStyle/>
            <a:p>
              <a:pPr lvl="0" algn="ctr" defTabSz="1555750">
                <a:lnSpc>
                  <a:spcPct val="90000"/>
                </a:lnSpc>
                <a:spcBef>
                  <a:spcPct val="0"/>
                </a:spcBef>
                <a:spcAft>
                  <a:spcPct val="35000"/>
                </a:spcAft>
              </a:pPr>
              <a:r>
                <a:rPr lang="en-IE" sz="4400" b="1" dirty="0">
                  <a:ln>
                    <a:solidFill>
                      <a:schemeClr val="accent4">
                        <a:lumMod val="50000"/>
                      </a:schemeClr>
                    </a:solidFill>
                  </a:ln>
                  <a:solidFill>
                    <a:srgbClr val="573F65"/>
                  </a:solidFill>
                  <a:effectLst>
                    <a:outerShdw blurRad="38100" dist="38100" dir="2700000" algn="tl">
                      <a:srgbClr val="000000">
                        <a:alpha val="43137"/>
                      </a:srgbClr>
                    </a:outerShdw>
                  </a:effectLst>
                </a:rPr>
                <a:t>W</a:t>
              </a:r>
              <a:r>
                <a:rPr lang="en-IE" sz="3500" kern="1200" dirty="0" smtClean="0">
                  <a:effectLst>
                    <a:outerShdw blurRad="38100" dist="38100" dir="2700000" algn="tl">
                      <a:srgbClr val="000000">
                        <a:alpha val="43137"/>
                      </a:srgbClr>
                    </a:outerShdw>
                  </a:effectLst>
                </a:rPr>
                <a:t>ho?</a:t>
              </a:r>
              <a:endParaRPr lang="nl-NL" sz="3500" kern="1200" dirty="0">
                <a:effectLst>
                  <a:outerShdw blurRad="38100" dist="38100" dir="2700000" algn="tl">
                    <a:srgbClr val="000000">
                      <a:alpha val="43137"/>
                    </a:srgbClr>
                  </a:outerShdw>
                </a:effectLst>
              </a:endParaRPr>
            </a:p>
          </p:txBody>
        </p:sp>
        <p:sp>
          <p:nvSpPr>
            <p:cNvPr id="19" name="Freeform 18"/>
            <p:cNvSpPr/>
            <p:nvPr/>
          </p:nvSpPr>
          <p:spPr>
            <a:xfrm>
              <a:off x="6120171" y="2681916"/>
              <a:ext cx="2700300" cy="1620180"/>
            </a:xfrm>
            <a:custGeom>
              <a:avLst/>
              <a:gdLst>
                <a:gd name="connsiteX0" fmla="*/ 0 w 2700300"/>
                <a:gd name="connsiteY0" fmla="*/ 405045 h 1620180"/>
                <a:gd name="connsiteX1" fmla="*/ 1890210 w 2700300"/>
                <a:gd name="connsiteY1" fmla="*/ 405045 h 1620180"/>
                <a:gd name="connsiteX2" fmla="*/ 1890210 w 2700300"/>
                <a:gd name="connsiteY2" fmla="*/ 0 h 1620180"/>
                <a:gd name="connsiteX3" fmla="*/ 2700300 w 2700300"/>
                <a:gd name="connsiteY3" fmla="*/ 810090 h 1620180"/>
                <a:gd name="connsiteX4" fmla="*/ 1890210 w 2700300"/>
                <a:gd name="connsiteY4" fmla="*/ 1620180 h 1620180"/>
                <a:gd name="connsiteX5" fmla="*/ 1890210 w 2700300"/>
                <a:gd name="connsiteY5" fmla="*/ 1215135 h 1620180"/>
                <a:gd name="connsiteX6" fmla="*/ 0 w 2700300"/>
                <a:gd name="connsiteY6" fmla="*/ 1215135 h 1620180"/>
                <a:gd name="connsiteX7" fmla="*/ 405045 w 2700300"/>
                <a:gd name="connsiteY7" fmla="*/ 810090 h 1620180"/>
                <a:gd name="connsiteX8" fmla="*/ 0 w 2700300"/>
                <a:gd name="connsiteY8" fmla="*/ 405045 h 162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300" h="1620180">
                  <a:moveTo>
                    <a:pt x="0" y="405045"/>
                  </a:moveTo>
                  <a:lnTo>
                    <a:pt x="1890210" y="405045"/>
                  </a:lnTo>
                  <a:lnTo>
                    <a:pt x="1890210" y="0"/>
                  </a:lnTo>
                  <a:lnTo>
                    <a:pt x="2700300" y="810090"/>
                  </a:lnTo>
                  <a:lnTo>
                    <a:pt x="1890210" y="1620180"/>
                  </a:lnTo>
                  <a:lnTo>
                    <a:pt x="1890210" y="1215135"/>
                  </a:lnTo>
                  <a:lnTo>
                    <a:pt x="0" y="1215135"/>
                  </a:lnTo>
                  <a:lnTo>
                    <a:pt x="405045" y="810090"/>
                  </a:lnTo>
                  <a:lnTo>
                    <a:pt x="0" y="405045"/>
                  </a:lnTo>
                  <a:close/>
                </a:path>
              </a:pathLst>
            </a:custGeom>
          </p:spPr>
          <p:style>
            <a:lnRef idx="0">
              <a:schemeClr val="lt1">
                <a:hueOff val="0"/>
                <a:satOff val="0"/>
                <a:lumOff val="0"/>
                <a:alphaOff val="0"/>
              </a:schemeClr>
            </a:lnRef>
            <a:fillRef idx="3">
              <a:schemeClr val="accent5">
                <a:hueOff val="2404280"/>
                <a:satOff val="-10552"/>
                <a:lumOff val="3137"/>
                <a:alphaOff val="0"/>
              </a:schemeClr>
            </a:fillRef>
            <a:effectRef idx="3">
              <a:schemeClr val="accent5">
                <a:hueOff val="2404280"/>
                <a:satOff val="-10552"/>
                <a:lumOff val="3137"/>
                <a:alphaOff val="0"/>
              </a:schemeClr>
            </a:effectRef>
            <a:fontRef idx="minor">
              <a:schemeClr val="lt1"/>
            </a:fontRef>
          </p:style>
          <p:txBody>
            <a:bodyPr spcFirstLastPara="0" vert="horz" wrap="square" lIns="538395" tIns="538395" rIns="538395" bIns="538395" numCol="1" spcCol="1270" anchor="ctr" anchorCtr="0">
              <a:noAutofit/>
            </a:bodyPr>
            <a:lstStyle/>
            <a:p>
              <a:pPr lvl="0" algn="ctr" defTabSz="1555750">
                <a:lnSpc>
                  <a:spcPct val="90000"/>
                </a:lnSpc>
                <a:spcBef>
                  <a:spcPct val="0"/>
                </a:spcBef>
                <a:spcAft>
                  <a:spcPct val="35000"/>
                </a:spcAft>
              </a:pPr>
              <a:r>
                <a:rPr lang="en-IE" sz="4400" b="1" dirty="0">
                  <a:ln>
                    <a:solidFill>
                      <a:schemeClr val="accent4">
                        <a:lumMod val="50000"/>
                      </a:schemeClr>
                    </a:solidFill>
                  </a:ln>
                  <a:solidFill>
                    <a:srgbClr val="573F65"/>
                  </a:solidFill>
                  <a:effectLst>
                    <a:outerShdw blurRad="38100" dist="38100" dir="2700000" algn="tl">
                      <a:srgbClr val="000000">
                        <a:alpha val="43137"/>
                      </a:srgbClr>
                    </a:outerShdw>
                  </a:effectLst>
                </a:rPr>
                <a:t>W</a:t>
              </a:r>
              <a:r>
                <a:rPr lang="en-IE" sz="3500" kern="1200" dirty="0" smtClean="0">
                  <a:effectLst>
                    <a:outerShdw blurRad="38100" dist="38100" dir="2700000" algn="tl">
                      <a:srgbClr val="000000">
                        <a:alpha val="43137"/>
                      </a:srgbClr>
                    </a:outerShdw>
                  </a:effectLst>
                </a:rPr>
                <a:t>hen?</a:t>
              </a:r>
              <a:endParaRPr lang="nl-NL" sz="3500" kern="1200" dirty="0">
                <a:effectLst>
                  <a:outerShdw blurRad="38100" dist="38100" dir="2700000" algn="tl">
                    <a:srgbClr val="000000">
                      <a:alpha val="43137"/>
                    </a:srgbClr>
                  </a:outerShdw>
                </a:effectLst>
              </a:endParaRPr>
            </a:p>
          </p:txBody>
        </p:sp>
        <p:sp>
          <p:nvSpPr>
            <p:cNvPr id="20" name="Freeform 19"/>
            <p:cNvSpPr/>
            <p:nvPr/>
          </p:nvSpPr>
          <p:spPr>
            <a:xfrm>
              <a:off x="179512" y="4572126"/>
              <a:ext cx="2700300" cy="1620180"/>
            </a:xfrm>
            <a:custGeom>
              <a:avLst/>
              <a:gdLst>
                <a:gd name="connsiteX0" fmla="*/ 0 w 2700300"/>
                <a:gd name="connsiteY0" fmla="*/ 405045 h 1620180"/>
                <a:gd name="connsiteX1" fmla="*/ 1890210 w 2700300"/>
                <a:gd name="connsiteY1" fmla="*/ 405045 h 1620180"/>
                <a:gd name="connsiteX2" fmla="*/ 1890210 w 2700300"/>
                <a:gd name="connsiteY2" fmla="*/ 0 h 1620180"/>
                <a:gd name="connsiteX3" fmla="*/ 2700300 w 2700300"/>
                <a:gd name="connsiteY3" fmla="*/ 810090 h 1620180"/>
                <a:gd name="connsiteX4" fmla="*/ 1890210 w 2700300"/>
                <a:gd name="connsiteY4" fmla="*/ 1620180 h 1620180"/>
                <a:gd name="connsiteX5" fmla="*/ 1890210 w 2700300"/>
                <a:gd name="connsiteY5" fmla="*/ 1215135 h 1620180"/>
                <a:gd name="connsiteX6" fmla="*/ 0 w 2700300"/>
                <a:gd name="connsiteY6" fmla="*/ 1215135 h 1620180"/>
                <a:gd name="connsiteX7" fmla="*/ 405045 w 2700300"/>
                <a:gd name="connsiteY7" fmla="*/ 810090 h 1620180"/>
                <a:gd name="connsiteX8" fmla="*/ 0 w 2700300"/>
                <a:gd name="connsiteY8" fmla="*/ 405045 h 162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300" h="1620180">
                  <a:moveTo>
                    <a:pt x="0" y="405045"/>
                  </a:moveTo>
                  <a:lnTo>
                    <a:pt x="1890210" y="405045"/>
                  </a:lnTo>
                  <a:lnTo>
                    <a:pt x="1890210" y="0"/>
                  </a:lnTo>
                  <a:lnTo>
                    <a:pt x="2700300" y="810090"/>
                  </a:lnTo>
                  <a:lnTo>
                    <a:pt x="1890210" y="1620180"/>
                  </a:lnTo>
                  <a:lnTo>
                    <a:pt x="1890210" y="1215135"/>
                  </a:lnTo>
                  <a:lnTo>
                    <a:pt x="0" y="1215135"/>
                  </a:lnTo>
                  <a:lnTo>
                    <a:pt x="405045" y="810090"/>
                  </a:lnTo>
                  <a:lnTo>
                    <a:pt x="0" y="405045"/>
                  </a:lnTo>
                  <a:close/>
                </a:path>
              </a:pathLst>
            </a:custGeom>
          </p:spPr>
          <p:style>
            <a:lnRef idx="0">
              <a:schemeClr val="lt1">
                <a:hueOff val="0"/>
                <a:satOff val="0"/>
                <a:lumOff val="0"/>
                <a:alphaOff val="0"/>
              </a:schemeClr>
            </a:lnRef>
            <a:fillRef idx="3">
              <a:schemeClr val="accent5">
                <a:hueOff val="3606419"/>
                <a:satOff val="-15828"/>
                <a:lumOff val="4706"/>
                <a:alphaOff val="0"/>
              </a:schemeClr>
            </a:fillRef>
            <a:effectRef idx="3">
              <a:schemeClr val="accent5">
                <a:hueOff val="3606419"/>
                <a:satOff val="-15828"/>
                <a:lumOff val="4706"/>
                <a:alphaOff val="0"/>
              </a:schemeClr>
            </a:effectRef>
            <a:fontRef idx="minor">
              <a:schemeClr val="lt1"/>
            </a:fontRef>
          </p:style>
          <p:txBody>
            <a:bodyPr spcFirstLastPara="0" vert="horz" wrap="square" lIns="538395" tIns="538395" rIns="538395" bIns="538395" numCol="1" spcCol="1270" anchor="ctr" anchorCtr="0">
              <a:noAutofit/>
            </a:bodyPr>
            <a:lstStyle/>
            <a:p>
              <a:pPr lvl="0" algn="ctr" defTabSz="1555750">
                <a:lnSpc>
                  <a:spcPct val="90000"/>
                </a:lnSpc>
                <a:spcBef>
                  <a:spcPct val="0"/>
                </a:spcBef>
                <a:spcAft>
                  <a:spcPct val="35000"/>
                </a:spcAft>
              </a:pPr>
              <a:r>
                <a:rPr lang="en-IE" sz="4400" b="1" dirty="0">
                  <a:ln>
                    <a:solidFill>
                      <a:schemeClr val="accent4">
                        <a:lumMod val="50000"/>
                      </a:schemeClr>
                    </a:solidFill>
                  </a:ln>
                  <a:solidFill>
                    <a:srgbClr val="573F65"/>
                  </a:solidFill>
                  <a:effectLst>
                    <a:outerShdw blurRad="38100" dist="38100" dir="2700000" algn="tl">
                      <a:srgbClr val="000000">
                        <a:alpha val="43137"/>
                      </a:srgbClr>
                    </a:outerShdw>
                  </a:effectLst>
                </a:rPr>
                <a:t>W</a:t>
              </a:r>
              <a:r>
                <a:rPr lang="en-IE" sz="3500" kern="1200" dirty="0" smtClean="0">
                  <a:effectLst>
                    <a:outerShdw blurRad="38100" dist="38100" dir="2700000" algn="tl">
                      <a:srgbClr val="000000">
                        <a:alpha val="43137"/>
                      </a:srgbClr>
                    </a:outerShdw>
                  </a:effectLst>
                </a:rPr>
                <a:t>here?</a:t>
              </a:r>
              <a:endParaRPr lang="nl-NL" sz="3500" kern="1200" dirty="0">
                <a:effectLst>
                  <a:outerShdw blurRad="38100" dist="38100" dir="2700000" algn="tl">
                    <a:srgbClr val="000000">
                      <a:alpha val="43137"/>
                    </a:srgbClr>
                  </a:outerShdw>
                </a:effectLst>
              </a:endParaRPr>
            </a:p>
          </p:txBody>
        </p:sp>
        <p:sp>
          <p:nvSpPr>
            <p:cNvPr id="21" name="Freeform 20"/>
            <p:cNvSpPr/>
            <p:nvPr/>
          </p:nvSpPr>
          <p:spPr>
            <a:xfrm>
              <a:off x="3149841" y="4572127"/>
              <a:ext cx="2700300" cy="1620180"/>
            </a:xfrm>
            <a:custGeom>
              <a:avLst/>
              <a:gdLst>
                <a:gd name="connsiteX0" fmla="*/ 0 w 2700300"/>
                <a:gd name="connsiteY0" fmla="*/ 405045 h 1620180"/>
                <a:gd name="connsiteX1" fmla="*/ 1890210 w 2700300"/>
                <a:gd name="connsiteY1" fmla="*/ 405045 h 1620180"/>
                <a:gd name="connsiteX2" fmla="*/ 1890210 w 2700300"/>
                <a:gd name="connsiteY2" fmla="*/ 0 h 1620180"/>
                <a:gd name="connsiteX3" fmla="*/ 2700300 w 2700300"/>
                <a:gd name="connsiteY3" fmla="*/ 810090 h 1620180"/>
                <a:gd name="connsiteX4" fmla="*/ 1890210 w 2700300"/>
                <a:gd name="connsiteY4" fmla="*/ 1620180 h 1620180"/>
                <a:gd name="connsiteX5" fmla="*/ 1890210 w 2700300"/>
                <a:gd name="connsiteY5" fmla="*/ 1215135 h 1620180"/>
                <a:gd name="connsiteX6" fmla="*/ 0 w 2700300"/>
                <a:gd name="connsiteY6" fmla="*/ 1215135 h 1620180"/>
                <a:gd name="connsiteX7" fmla="*/ 405045 w 2700300"/>
                <a:gd name="connsiteY7" fmla="*/ 810090 h 1620180"/>
                <a:gd name="connsiteX8" fmla="*/ 0 w 2700300"/>
                <a:gd name="connsiteY8" fmla="*/ 405045 h 162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300" h="1620180">
                  <a:moveTo>
                    <a:pt x="0" y="405045"/>
                  </a:moveTo>
                  <a:lnTo>
                    <a:pt x="1890210" y="405045"/>
                  </a:lnTo>
                  <a:lnTo>
                    <a:pt x="1890210" y="0"/>
                  </a:lnTo>
                  <a:lnTo>
                    <a:pt x="2700300" y="810090"/>
                  </a:lnTo>
                  <a:lnTo>
                    <a:pt x="1890210" y="1620180"/>
                  </a:lnTo>
                  <a:lnTo>
                    <a:pt x="1890210" y="1215135"/>
                  </a:lnTo>
                  <a:lnTo>
                    <a:pt x="0" y="1215135"/>
                  </a:lnTo>
                  <a:lnTo>
                    <a:pt x="405045" y="810090"/>
                  </a:lnTo>
                  <a:lnTo>
                    <a:pt x="0" y="405045"/>
                  </a:lnTo>
                  <a:close/>
                </a:path>
              </a:pathLst>
            </a:custGeom>
            <a:gradFill rotWithShape="0">
              <a:gsLst>
                <a:gs pos="0">
                  <a:schemeClr val="accent5">
                    <a:hueOff val="4808559"/>
                    <a:satOff val="-21104"/>
                    <a:lumOff val="6274"/>
                    <a:alphaOff val="0"/>
                  </a:schemeClr>
                </a:gs>
                <a:gs pos="100000">
                  <a:srgbClr val="573F65"/>
                </a:gs>
                <a:gs pos="100000">
                  <a:schemeClr val="accent5">
                    <a:hueOff val="4808559"/>
                    <a:satOff val="-21104"/>
                    <a:lumOff val="6274"/>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4808559"/>
                <a:satOff val="-21104"/>
                <a:lumOff val="6274"/>
                <a:alphaOff val="0"/>
              </a:schemeClr>
            </a:effectRef>
            <a:fontRef idx="minor">
              <a:schemeClr val="lt1"/>
            </a:fontRef>
          </p:style>
          <p:txBody>
            <a:bodyPr spcFirstLastPara="0" vert="horz" wrap="square" lIns="538395" tIns="538395" rIns="538395" bIns="538395" numCol="1" spcCol="1270" anchor="ctr" anchorCtr="0">
              <a:noAutofit/>
            </a:bodyPr>
            <a:lstStyle/>
            <a:p>
              <a:pPr lvl="0" algn="ctr" defTabSz="1555750">
                <a:lnSpc>
                  <a:spcPct val="90000"/>
                </a:lnSpc>
                <a:spcBef>
                  <a:spcPct val="0"/>
                </a:spcBef>
                <a:spcAft>
                  <a:spcPct val="35000"/>
                </a:spcAft>
              </a:pPr>
              <a:r>
                <a:rPr lang="en-IE" sz="4400" b="1" dirty="0">
                  <a:ln>
                    <a:solidFill>
                      <a:schemeClr val="accent4">
                        <a:lumMod val="50000"/>
                      </a:schemeClr>
                    </a:solidFill>
                  </a:ln>
                  <a:solidFill>
                    <a:srgbClr val="573F65"/>
                  </a:solidFill>
                  <a:effectLst>
                    <a:outerShdw blurRad="38100" dist="38100" dir="2700000" algn="tl">
                      <a:srgbClr val="000000">
                        <a:alpha val="43137"/>
                      </a:srgbClr>
                    </a:outerShdw>
                  </a:effectLst>
                </a:rPr>
                <a:t>W</a:t>
              </a:r>
              <a:r>
                <a:rPr lang="en-IE" sz="3500" kern="1200" dirty="0" smtClean="0">
                  <a:effectLst>
                    <a:outerShdw blurRad="38100" dist="38100" dir="2700000" algn="tl">
                      <a:srgbClr val="000000">
                        <a:alpha val="43137"/>
                      </a:srgbClr>
                    </a:outerShdw>
                  </a:effectLst>
                </a:rPr>
                <a:t>hy?</a:t>
              </a:r>
              <a:endParaRPr lang="nl-NL" sz="3500" kern="1200" dirty="0">
                <a:effectLst>
                  <a:outerShdw blurRad="38100" dist="38100" dir="2700000" algn="tl">
                    <a:srgbClr val="000000">
                      <a:alpha val="43137"/>
                    </a:srgbClr>
                  </a:outerShdw>
                </a:effectLst>
              </a:endParaRPr>
            </a:p>
          </p:txBody>
        </p:sp>
        <p:sp>
          <p:nvSpPr>
            <p:cNvPr id="22" name="Freeform 21"/>
            <p:cNvSpPr/>
            <p:nvPr/>
          </p:nvSpPr>
          <p:spPr>
            <a:xfrm>
              <a:off x="6120171" y="4572127"/>
              <a:ext cx="2700300" cy="1620180"/>
            </a:xfrm>
            <a:custGeom>
              <a:avLst/>
              <a:gdLst>
                <a:gd name="connsiteX0" fmla="*/ 0 w 2700300"/>
                <a:gd name="connsiteY0" fmla="*/ 405045 h 1620180"/>
                <a:gd name="connsiteX1" fmla="*/ 1890210 w 2700300"/>
                <a:gd name="connsiteY1" fmla="*/ 405045 h 1620180"/>
                <a:gd name="connsiteX2" fmla="*/ 1890210 w 2700300"/>
                <a:gd name="connsiteY2" fmla="*/ 0 h 1620180"/>
                <a:gd name="connsiteX3" fmla="*/ 2700300 w 2700300"/>
                <a:gd name="connsiteY3" fmla="*/ 810090 h 1620180"/>
                <a:gd name="connsiteX4" fmla="*/ 1890210 w 2700300"/>
                <a:gd name="connsiteY4" fmla="*/ 1620180 h 1620180"/>
                <a:gd name="connsiteX5" fmla="*/ 1890210 w 2700300"/>
                <a:gd name="connsiteY5" fmla="*/ 1215135 h 1620180"/>
                <a:gd name="connsiteX6" fmla="*/ 0 w 2700300"/>
                <a:gd name="connsiteY6" fmla="*/ 1215135 h 1620180"/>
                <a:gd name="connsiteX7" fmla="*/ 405045 w 2700300"/>
                <a:gd name="connsiteY7" fmla="*/ 810090 h 1620180"/>
                <a:gd name="connsiteX8" fmla="*/ 0 w 2700300"/>
                <a:gd name="connsiteY8" fmla="*/ 405045 h 1620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300" h="1620180">
                  <a:moveTo>
                    <a:pt x="0" y="405045"/>
                  </a:moveTo>
                  <a:lnTo>
                    <a:pt x="1890210" y="405045"/>
                  </a:lnTo>
                  <a:lnTo>
                    <a:pt x="1890210" y="0"/>
                  </a:lnTo>
                  <a:lnTo>
                    <a:pt x="2700300" y="810090"/>
                  </a:lnTo>
                  <a:lnTo>
                    <a:pt x="1890210" y="1620180"/>
                  </a:lnTo>
                  <a:lnTo>
                    <a:pt x="1890210" y="1215135"/>
                  </a:lnTo>
                  <a:lnTo>
                    <a:pt x="0" y="1215135"/>
                  </a:lnTo>
                  <a:lnTo>
                    <a:pt x="405045" y="810090"/>
                  </a:lnTo>
                  <a:lnTo>
                    <a:pt x="0" y="405045"/>
                  </a:lnTo>
                  <a:close/>
                </a:path>
              </a:pathLst>
            </a:custGeom>
            <a:gradFill rotWithShape="0">
              <a:gsLst>
                <a:gs pos="0">
                  <a:schemeClr val="accent1">
                    <a:lumMod val="75000"/>
                  </a:schemeClr>
                </a:gs>
                <a:gs pos="100000">
                  <a:schemeClr val="accent1">
                    <a:lumMod val="50000"/>
                  </a:schemeClr>
                </a:gs>
                <a:gs pos="100000">
                  <a:schemeClr val="accent1">
                    <a:lumMod val="50000"/>
                  </a:schemeClr>
                </a:gs>
              </a:gsLst>
            </a:gradFill>
          </p:spPr>
          <p:style>
            <a:lnRef idx="0">
              <a:schemeClr val="lt1">
                <a:hueOff val="0"/>
                <a:satOff val="0"/>
                <a:lumOff val="0"/>
                <a:alphaOff val="0"/>
              </a:schemeClr>
            </a:lnRef>
            <a:fillRef idx="3">
              <a:scrgbClr r="0" g="0" b="0"/>
            </a:fillRef>
            <a:effectRef idx="3">
              <a:schemeClr val="accent5">
                <a:hueOff val="6010699"/>
                <a:satOff val="-26380"/>
                <a:lumOff val="7843"/>
                <a:alphaOff val="0"/>
              </a:schemeClr>
            </a:effectRef>
            <a:fontRef idx="minor">
              <a:schemeClr val="lt1"/>
            </a:fontRef>
          </p:style>
          <p:txBody>
            <a:bodyPr spcFirstLastPara="0" vert="horz" wrap="square" lIns="538395" tIns="538395" rIns="538395" bIns="538395" numCol="1" spcCol="1270" anchor="ctr" anchorCtr="0">
              <a:noAutofit/>
            </a:bodyPr>
            <a:lstStyle/>
            <a:p>
              <a:pPr lvl="0" algn="ctr" defTabSz="1555750">
                <a:lnSpc>
                  <a:spcPct val="90000"/>
                </a:lnSpc>
                <a:spcBef>
                  <a:spcPct val="0"/>
                </a:spcBef>
                <a:spcAft>
                  <a:spcPct val="35000"/>
                </a:spcAft>
              </a:pPr>
              <a:r>
                <a:rPr lang="en-IE" sz="4400" b="1" dirty="0" smtClean="0">
                  <a:ln>
                    <a:solidFill>
                      <a:schemeClr val="accent4">
                        <a:lumMod val="50000"/>
                      </a:schemeClr>
                    </a:solidFill>
                  </a:ln>
                  <a:solidFill>
                    <a:srgbClr val="573F65"/>
                  </a:solidFill>
                  <a:effectLst>
                    <a:outerShdw blurRad="38100" dist="38100" dir="2700000" algn="tl">
                      <a:srgbClr val="000000">
                        <a:alpha val="43137"/>
                      </a:srgbClr>
                    </a:outerShdw>
                  </a:effectLst>
                </a:rPr>
                <a:t>H</a:t>
              </a:r>
              <a:r>
                <a:rPr lang="en-IE" sz="3500" kern="1200" dirty="0" smtClean="0">
                  <a:effectLst>
                    <a:outerShdw blurRad="38100" dist="38100" dir="2700000" algn="tl">
                      <a:srgbClr val="000000">
                        <a:alpha val="43137"/>
                      </a:srgbClr>
                    </a:outerShdw>
                  </a:effectLst>
                </a:rPr>
                <a:t>ow?</a:t>
              </a:r>
              <a:endParaRPr lang="nl-NL" sz="3500"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141333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7504" y="1844824"/>
            <a:ext cx="8928992" cy="4608512"/>
          </a:xfrm>
        </p:spPr>
        <p:txBody>
          <a:bodyPr>
            <a:normAutofit fontScale="92500" lnSpcReduction="10000"/>
          </a:bodyPr>
          <a:lstStyle/>
          <a:p>
            <a:pPr marL="18288" indent="0" algn="ctr">
              <a:buNone/>
            </a:pPr>
            <a:r>
              <a:rPr lang="en-IE" sz="2600" b="1" u="sng" dirty="0" smtClean="0"/>
              <a:t>RECORDING INFORMATION OBTAINED BY INTERVIEW </a:t>
            </a:r>
            <a:endParaRPr lang="en-IE" sz="2600" dirty="0" smtClean="0"/>
          </a:p>
          <a:p>
            <a:pPr marL="18288" indent="0" algn="ctr">
              <a:buNone/>
            </a:pPr>
            <a:endParaRPr lang="en-IE" sz="1100" dirty="0" smtClean="0"/>
          </a:p>
          <a:p>
            <a:pPr algn="ctr"/>
            <a:r>
              <a:rPr lang="en-IE" sz="2300" dirty="0" smtClean="0"/>
              <a:t>Your notes of the interviewee’s statement should be in the </a:t>
            </a:r>
            <a:r>
              <a:rPr lang="en-IE" sz="2300" b="1" dirty="0" smtClean="0">
                <a:solidFill>
                  <a:schemeClr val="tx2">
                    <a:lumMod val="75000"/>
                  </a:schemeClr>
                </a:solidFill>
              </a:rPr>
              <a:t>first person</a:t>
            </a:r>
            <a:r>
              <a:rPr lang="en-IE" sz="2300" dirty="0" smtClean="0"/>
              <a:t> and </a:t>
            </a:r>
            <a:r>
              <a:rPr lang="en-IE" sz="2300" b="1" dirty="0" smtClean="0">
                <a:solidFill>
                  <a:schemeClr val="tx2">
                    <a:lumMod val="75000"/>
                  </a:schemeClr>
                </a:solidFill>
              </a:rPr>
              <a:t>as it was said</a:t>
            </a:r>
            <a:r>
              <a:rPr lang="en-IE" sz="2300" dirty="0" smtClean="0"/>
              <a:t> – do not summarise or cut out information, and </a:t>
            </a:r>
            <a:r>
              <a:rPr lang="en-IE" sz="2300" b="1" dirty="0" smtClean="0">
                <a:solidFill>
                  <a:schemeClr val="tx2">
                    <a:lumMod val="75000"/>
                  </a:schemeClr>
                </a:solidFill>
              </a:rPr>
              <a:t>keep your own comments or opinions separate </a:t>
            </a:r>
            <a:r>
              <a:rPr lang="en-IE" sz="2300" dirty="0" smtClean="0"/>
              <a:t>from your interview notes</a:t>
            </a:r>
          </a:p>
          <a:p>
            <a:pPr algn="ctr"/>
            <a:endParaRPr lang="en-IE" sz="2300" dirty="0"/>
          </a:p>
          <a:p>
            <a:pPr algn="ctr"/>
            <a:r>
              <a:rPr lang="en-IE" sz="2300" dirty="0" smtClean="0"/>
              <a:t>Keep track of any </a:t>
            </a:r>
            <a:r>
              <a:rPr lang="en-IE" sz="2300" b="1" dirty="0" smtClean="0">
                <a:solidFill>
                  <a:schemeClr val="tx2">
                    <a:lumMod val="75000"/>
                  </a:schemeClr>
                </a:solidFill>
              </a:rPr>
              <a:t>other information obtained</a:t>
            </a:r>
            <a:r>
              <a:rPr lang="en-IE" sz="2300" dirty="0" smtClean="0"/>
              <a:t> through that interviewee (i.e. photos, documents) and use a </a:t>
            </a:r>
            <a:r>
              <a:rPr lang="en-IE" sz="2300" b="1" dirty="0" smtClean="0">
                <a:solidFill>
                  <a:schemeClr val="tx2">
                    <a:lumMod val="75000"/>
                  </a:schemeClr>
                </a:solidFill>
              </a:rPr>
              <a:t>numbering system</a:t>
            </a:r>
            <a:r>
              <a:rPr lang="en-IE" sz="2300" dirty="0" smtClean="0"/>
              <a:t> so they can be cross-referenced with the interview statement</a:t>
            </a:r>
          </a:p>
          <a:p>
            <a:pPr algn="ctr"/>
            <a:endParaRPr lang="en-IE" sz="2300" dirty="0"/>
          </a:p>
          <a:p>
            <a:pPr algn="ctr"/>
            <a:r>
              <a:rPr lang="en-IE" sz="2300" dirty="0" smtClean="0"/>
              <a:t>You must carefully </a:t>
            </a:r>
            <a:r>
              <a:rPr lang="en-IE" sz="2300" b="1" dirty="0" smtClean="0">
                <a:solidFill>
                  <a:schemeClr val="tx2">
                    <a:lumMod val="75000"/>
                  </a:schemeClr>
                </a:solidFill>
              </a:rPr>
              <a:t>read back the statement</a:t>
            </a:r>
            <a:r>
              <a:rPr lang="en-IE" sz="2300" dirty="0" smtClean="0"/>
              <a:t> to the interviewee </a:t>
            </a:r>
            <a:r>
              <a:rPr lang="en-IE" sz="2300" b="1" dirty="0" smtClean="0">
                <a:solidFill>
                  <a:schemeClr val="tx2">
                    <a:lumMod val="75000"/>
                  </a:schemeClr>
                </a:solidFill>
              </a:rPr>
              <a:t>before ending the interview</a:t>
            </a:r>
            <a:r>
              <a:rPr lang="en-IE" sz="2300" dirty="0" smtClean="0"/>
              <a:t> to ensure that the information contained in it is accurate - if the interviewee consents, you </a:t>
            </a:r>
            <a:r>
              <a:rPr lang="en-IE" sz="2300" dirty="0"/>
              <a:t>c</a:t>
            </a:r>
            <a:r>
              <a:rPr lang="en-IE" sz="2300" dirty="0" smtClean="0"/>
              <a:t>ould consider making a </a:t>
            </a:r>
            <a:r>
              <a:rPr lang="en-IE" sz="2300" b="1" dirty="0" smtClean="0">
                <a:solidFill>
                  <a:schemeClr val="tx2">
                    <a:lumMod val="75000"/>
                  </a:schemeClr>
                </a:solidFill>
              </a:rPr>
              <a:t>video or audio recording</a:t>
            </a:r>
            <a:r>
              <a:rPr lang="en-IE" sz="2300" dirty="0" smtClean="0"/>
              <a:t> of the interview itself </a:t>
            </a: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8" name="Title 5"/>
          <p:cNvSpPr>
            <a:spLocks noGrp="1"/>
          </p:cNvSpPr>
          <p:nvPr>
            <p:ph type="title"/>
          </p:nvPr>
        </p:nvSpPr>
        <p:spPr>
          <a:xfrm>
            <a:off x="0" y="260648"/>
            <a:ext cx="9144000" cy="1539480"/>
          </a:xfrm>
        </p:spPr>
        <p:txBody>
          <a:bodyPr/>
          <a:lstStyle/>
          <a:p>
            <a:pPr marL="18288" indent="0" algn="ctr"/>
            <a:r>
              <a:rPr lang="en-IE" b="1" spc="-150" dirty="0" smtClean="0">
                <a:latin typeface="Cambria" panose="02040503050406030204" pitchFamily="18" charset="0"/>
              </a:rPr>
              <a:t>Recording interview </a:t>
            </a:r>
            <a:r>
              <a:rPr lang="en-IE" b="1" spc="-150" dirty="0">
                <a:latin typeface="Cambria" panose="02040503050406030204" pitchFamily="18" charset="0"/>
              </a:rPr>
              <a:t>i</a:t>
            </a:r>
            <a:r>
              <a:rPr lang="en-IE" b="1" spc="-150" dirty="0" smtClean="0">
                <a:latin typeface="Cambria" panose="02040503050406030204" pitchFamily="18" charset="0"/>
              </a:rPr>
              <a:t>nformation</a:t>
            </a:r>
            <a:br>
              <a:rPr lang="en-IE" b="1" spc="-150" dirty="0" smtClean="0">
                <a:latin typeface="Cambria" panose="02040503050406030204" pitchFamily="18" charset="0"/>
              </a:rPr>
            </a:br>
            <a:r>
              <a:rPr lang="en-IE" sz="2000" b="1" dirty="0">
                <a:solidFill>
                  <a:schemeClr val="tx2">
                    <a:lumMod val="75000"/>
                  </a:schemeClr>
                </a:solidFill>
              </a:rPr>
              <a:t>International Protocol, </a:t>
            </a:r>
            <a:r>
              <a:rPr lang="en-IE" sz="2000" b="1" dirty="0" smtClean="0">
                <a:solidFill>
                  <a:schemeClr val="tx2">
                    <a:lumMod val="75000"/>
                  </a:schemeClr>
                </a:solidFill>
              </a:rPr>
              <a:t>page 61</a:t>
            </a:r>
            <a:br>
              <a:rPr lang="en-IE" sz="2000" b="1" dirty="0" smtClean="0">
                <a:solidFill>
                  <a:schemeClr val="tx2">
                    <a:lumMod val="75000"/>
                  </a:schemeClr>
                </a:solidFill>
              </a:rPr>
            </a:br>
            <a:r>
              <a:rPr lang="en-IE" sz="2000" b="1" dirty="0" smtClean="0">
                <a:solidFill>
                  <a:schemeClr val="tx2">
                    <a:lumMod val="75000"/>
                  </a:schemeClr>
                </a:solidFill>
              </a:rPr>
              <a:t>Module 9 – Storing Information</a:t>
            </a:r>
            <a:br>
              <a:rPr lang="en-IE" sz="2000" b="1" dirty="0" smtClean="0">
                <a:solidFill>
                  <a:schemeClr val="tx2">
                    <a:lumMod val="75000"/>
                  </a:schemeClr>
                </a:solidFill>
              </a:rPr>
            </a:br>
            <a:r>
              <a:rPr lang="en-IE" sz="2000" b="1" dirty="0">
                <a:solidFill>
                  <a:schemeClr val="tx2">
                    <a:lumMod val="75000"/>
                  </a:schemeClr>
                </a:solidFill>
              </a:rPr>
              <a:t>Annex 3 – Fundamental Interviewing </a:t>
            </a:r>
            <a:r>
              <a:rPr lang="en-IE" sz="2000" b="1" dirty="0" smtClean="0">
                <a:solidFill>
                  <a:schemeClr val="tx2">
                    <a:lumMod val="75000"/>
                  </a:schemeClr>
                </a:solidFill>
              </a:rPr>
              <a:t>Principles</a:t>
            </a:r>
            <a:endParaRPr lang="nl-NL" sz="3800" b="1" dirty="0">
              <a:latin typeface="Cambria" panose="02040503050406030204" pitchFamily="18" charset="0"/>
            </a:endParaRPr>
          </a:p>
        </p:txBody>
      </p:sp>
    </p:spTree>
    <p:extLst>
      <p:ext uri="{BB962C8B-B14F-4D97-AF65-F5344CB8AC3E}">
        <p14:creationId xmlns:p14="http://schemas.microsoft.com/office/powerpoint/2010/main" val="2359413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51520" y="1844824"/>
            <a:ext cx="8640960" cy="4608512"/>
          </a:xfrm>
        </p:spPr>
        <p:txBody>
          <a:bodyPr>
            <a:normAutofit/>
          </a:bodyPr>
          <a:lstStyle/>
          <a:p>
            <a:pPr algn="ctr"/>
            <a:r>
              <a:rPr lang="en-IE" dirty="0" smtClean="0"/>
              <a:t>You have an obligation to ensure that all interview information is </a:t>
            </a:r>
            <a:r>
              <a:rPr lang="en-IE" b="1" dirty="0" smtClean="0">
                <a:solidFill>
                  <a:schemeClr val="tx2">
                    <a:lumMod val="75000"/>
                  </a:schemeClr>
                </a:solidFill>
              </a:rPr>
              <a:t>stored securely and appropriately</a:t>
            </a:r>
            <a:r>
              <a:rPr lang="en-IE" dirty="0" smtClean="0"/>
              <a:t> – this is particularly important in relation to </a:t>
            </a:r>
            <a:r>
              <a:rPr lang="en-IE" b="1" dirty="0" smtClean="0">
                <a:solidFill>
                  <a:schemeClr val="tx2">
                    <a:lumMod val="75000"/>
                  </a:schemeClr>
                </a:solidFill>
              </a:rPr>
              <a:t>personal data</a:t>
            </a:r>
            <a:r>
              <a:rPr lang="en-IE" dirty="0" smtClean="0"/>
              <a:t> and </a:t>
            </a:r>
            <a:r>
              <a:rPr lang="en-IE" b="1" dirty="0" smtClean="0">
                <a:solidFill>
                  <a:schemeClr val="tx2">
                    <a:lumMod val="75000"/>
                  </a:schemeClr>
                </a:solidFill>
              </a:rPr>
              <a:t>potentially identifying information</a:t>
            </a:r>
            <a:r>
              <a:rPr lang="en-IE" dirty="0" smtClean="0"/>
              <a:t> </a:t>
            </a:r>
          </a:p>
          <a:p>
            <a:pPr algn="ctr"/>
            <a:endParaRPr lang="en-IE" dirty="0"/>
          </a:p>
          <a:p>
            <a:pPr algn="ctr"/>
            <a:r>
              <a:rPr lang="en-IE" dirty="0" smtClean="0"/>
              <a:t>You must </a:t>
            </a:r>
            <a:r>
              <a:rPr lang="en-IE" b="1" dirty="0" smtClean="0">
                <a:solidFill>
                  <a:schemeClr val="tx2">
                    <a:lumMod val="75000"/>
                  </a:schemeClr>
                </a:solidFill>
              </a:rPr>
              <a:t>store related information separately</a:t>
            </a:r>
            <a:r>
              <a:rPr lang="en-IE" dirty="0" smtClean="0"/>
              <a:t> – </a:t>
            </a:r>
            <a:r>
              <a:rPr lang="en-IE" b="1" dirty="0" smtClean="0">
                <a:solidFill>
                  <a:schemeClr val="tx2">
                    <a:lumMod val="75000"/>
                  </a:schemeClr>
                </a:solidFill>
              </a:rPr>
              <a:t>personal data</a:t>
            </a:r>
            <a:r>
              <a:rPr lang="en-IE" dirty="0" smtClean="0"/>
              <a:t>, information on </a:t>
            </a:r>
            <a:r>
              <a:rPr lang="en-IE" b="1" dirty="0" smtClean="0">
                <a:solidFill>
                  <a:schemeClr val="tx2">
                    <a:lumMod val="75000"/>
                  </a:schemeClr>
                </a:solidFill>
              </a:rPr>
              <a:t>security or health concerns</a:t>
            </a:r>
            <a:r>
              <a:rPr lang="en-IE" dirty="0" smtClean="0"/>
              <a:t> and lists of </a:t>
            </a:r>
            <a:r>
              <a:rPr lang="en-IE" b="1" dirty="0" smtClean="0">
                <a:solidFill>
                  <a:schemeClr val="tx2">
                    <a:lumMod val="75000"/>
                  </a:schemeClr>
                </a:solidFill>
              </a:rPr>
              <a:t>potential leads </a:t>
            </a:r>
            <a:r>
              <a:rPr lang="en-IE" dirty="0" smtClean="0"/>
              <a:t>should all be kept separate from interview statements</a:t>
            </a:r>
          </a:p>
          <a:p>
            <a:pPr algn="ctr"/>
            <a:endParaRPr lang="en-IE" dirty="0" smtClean="0"/>
          </a:p>
          <a:p>
            <a:pPr algn="ctr"/>
            <a:r>
              <a:rPr lang="en-IE" dirty="0" smtClean="0"/>
              <a:t>Make sure that you use a </a:t>
            </a:r>
            <a:r>
              <a:rPr lang="en-IE" b="1" dirty="0" smtClean="0">
                <a:solidFill>
                  <a:schemeClr val="tx2">
                    <a:lumMod val="75000"/>
                  </a:schemeClr>
                </a:solidFill>
              </a:rPr>
              <a:t>consistent naming/numbering system</a:t>
            </a:r>
            <a:r>
              <a:rPr lang="en-IE" dirty="0" smtClean="0"/>
              <a:t>  for interview statements and other related information– this allows for </a:t>
            </a:r>
            <a:r>
              <a:rPr lang="en-IE" b="1" dirty="0" smtClean="0">
                <a:solidFill>
                  <a:schemeClr val="tx2">
                    <a:lumMod val="75000"/>
                  </a:schemeClr>
                </a:solidFill>
              </a:rPr>
              <a:t>cross-referencing</a:t>
            </a:r>
            <a:r>
              <a:rPr lang="en-IE" dirty="0" smtClean="0"/>
              <a:t> and </a:t>
            </a:r>
            <a:r>
              <a:rPr lang="en-IE" b="1" dirty="0" smtClean="0">
                <a:solidFill>
                  <a:schemeClr val="tx2">
                    <a:lumMod val="75000"/>
                  </a:schemeClr>
                </a:solidFill>
              </a:rPr>
              <a:t>minimises security risks</a:t>
            </a:r>
            <a:endParaRPr lang="en-IE" b="1" dirty="0">
              <a:solidFill>
                <a:schemeClr val="tx2">
                  <a:lumMod val="75000"/>
                </a:schemeClr>
              </a:solidFill>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8" name="Title 5"/>
          <p:cNvSpPr>
            <a:spLocks noGrp="1"/>
          </p:cNvSpPr>
          <p:nvPr>
            <p:ph type="title"/>
          </p:nvPr>
        </p:nvSpPr>
        <p:spPr>
          <a:xfrm>
            <a:off x="107504" y="260648"/>
            <a:ext cx="8856984" cy="1539480"/>
          </a:xfrm>
        </p:spPr>
        <p:txBody>
          <a:bodyPr/>
          <a:lstStyle/>
          <a:p>
            <a:pPr marL="18288" indent="0" algn="ctr"/>
            <a:r>
              <a:rPr lang="en-IE" b="1" dirty="0" smtClean="0">
                <a:latin typeface="Cambria" panose="02040503050406030204" pitchFamily="18" charset="0"/>
              </a:rPr>
              <a:t>Storing interview </a:t>
            </a:r>
            <a:r>
              <a:rPr lang="en-IE" b="1" dirty="0">
                <a:latin typeface="Cambria" panose="02040503050406030204" pitchFamily="18" charset="0"/>
              </a:rPr>
              <a:t>i</a:t>
            </a:r>
            <a:r>
              <a:rPr lang="en-IE" b="1" dirty="0" smtClean="0">
                <a:latin typeface="Cambria" panose="02040503050406030204" pitchFamily="18" charset="0"/>
              </a:rPr>
              <a:t>nformation</a:t>
            </a:r>
            <a:br>
              <a:rPr lang="en-IE" b="1" dirty="0" smtClean="0">
                <a:latin typeface="Cambria" panose="02040503050406030204" pitchFamily="18" charset="0"/>
              </a:rPr>
            </a:br>
            <a:r>
              <a:rPr lang="en-IE" sz="2000" b="1" dirty="0">
                <a:solidFill>
                  <a:schemeClr val="tx2">
                    <a:lumMod val="75000"/>
                  </a:schemeClr>
                </a:solidFill>
              </a:rPr>
              <a:t>International Protocol, </a:t>
            </a:r>
            <a:r>
              <a:rPr lang="en-IE" sz="2000" b="1" dirty="0" smtClean="0">
                <a:solidFill>
                  <a:schemeClr val="tx2">
                    <a:lumMod val="75000"/>
                  </a:schemeClr>
                </a:solidFill>
              </a:rPr>
              <a:t>page 61</a:t>
            </a:r>
            <a:br>
              <a:rPr lang="en-IE" sz="2000" b="1" dirty="0" smtClean="0">
                <a:solidFill>
                  <a:schemeClr val="tx2">
                    <a:lumMod val="75000"/>
                  </a:schemeClr>
                </a:solidFill>
              </a:rPr>
            </a:br>
            <a:r>
              <a:rPr lang="en-IE" sz="2000" b="1" dirty="0" smtClean="0">
                <a:solidFill>
                  <a:schemeClr val="tx2">
                    <a:lumMod val="75000"/>
                  </a:schemeClr>
                </a:solidFill>
              </a:rPr>
              <a:t>Module 9 – Storing Information</a:t>
            </a:r>
            <a:br>
              <a:rPr lang="en-IE" sz="2000" b="1" dirty="0" smtClean="0">
                <a:solidFill>
                  <a:schemeClr val="tx2">
                    <a:lumMod val="75000"/>
                  </a:schemeClr>
                </a:solidFill>
              </a:rPr>
            </a:br>
            <a:r>
              <a:rPr lang="en-IE" sz="2000" b="1" dirty="0" smtClean="0">
                <a:solidFill>
                  <a:schemeClr val="tx2">
                    <a:lumMod val="75000"/>
                  </a:schemeClr>
                </a:solidFill>
              </a:rPr>
              <a:t>Annex 4 – Template for Personal Data</a:t>
            </a:r>
            <a:endParaRPr lang="nl-NL" sz="3800" b="1" dirty="0">
              <a:latin typeface="Cambria" panose="02040503050406030204" pitchFamily="18" charset="0"/>
            </a:endParaRPr>
          </a:p>
        </p:txBody>
      </p:sp>
    </p:spTree>
    <p:extLst>
      <p:ext uri="{BB962C8B-B14F-4D97-AF65-F5344CB8AC3E}">
        <p14:creationId xmlns:p14="http://schemas.microsoft.com/office/powerpoint/2010/main" val="3291688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88640"/>
            <a:ext cx="8208912" cy="1152128"/>
          </a:xfrm>
        </p:spPr>
        <p:txBody>
          <a:bodyPr/>
          <a:lstStyle/>
          <a:p>
            <a:pPr algn="ctr"/>
            <a:r>
              <a:rPr lang="en-IE" sz="5400" b="1" dirty="0" smtClean="0"/>
              <a:t>Interview planning</a:t>
            </a:r>
            <a:br>
              <a:rPr lang="en-IE" sz="5400" b="1" dirty="0" smtClean="0"/>
            </a:br>
            <a:r>
              <a:rPr lang="en-IE" sz="2400" b="1" dirty="0">
                <a:solidFill>
                  <a:schemeClr val="tx2">
                    <a:lumMod val="75000"/>
                  </a:schemeClr>
                </a:solidFill>
              </a:rPr>
              <a:t>Evidence </a:t>
            </a:r>
            <a:r>
              <a:rPr lang="en-IE" sz="2400" b="1" dirty="0" smtClean="0">
                <a:solidFill>
                  <a:schemeClr val="tx2">
                    <a:lumMod val="75000"/>
                  </a:schemeClr>
                </a:solidFill>
              </a:rPr>
              <a:t>Workbook – pages </a:t>
            </a:r>
            <a:r>
              <a:rPr lang="en-IE" sz="2400" b="1" dirty="0">
                <a:solidFill>
                  <a:schemeClr val="tx2">
                    <a:lumMod val="75000"/>
                  </a:schemeClr>
                </a:solidFill>
              </a:rPr>
              <a:t>80-81, 83-84, 90-91</a:t>
            </a:r>
            <a:r>
              <a:rPr lang="en-IE" sz="2400" b="1" dirty="0" smtClean="0">
                <a:solidFill>
                  <a:schemeClr val="tx2">
                    <a:lumMod val="75000"/>
                  </a:schemeClr>
                </a:solidFill>
              </a:rPr>
              <a:t>, 104-108</a:t>
            </a:r>
            <a:endParaRPr lang="nl-NL" sz="4000" b="1" dirty="0">
              <a:solidFill>
                <a:schemeClr val="tx2">
                  <a:lumMod val="75000"/>
                </a:schemeClr>
              </a:solidFill>
            </a:endParaRPr>
          </a:p>
        </p:txBody>
      </p:sp>
      <p:sp>
        <p:nvSpPr>
          <p:cNvPr id="4" name="Footer Placeholder 3"/>
          <p:cNvSpPr>
            <a:spLocks noGrp="1"/>
          </p:cNvSpPr>
          <p:nvPr>
            <p:ph type="ftr" sz="quarter" idx="12"/>
          </p:nvPr>
        </p:nvSpPr>
        <p:spPr>
          <a:xfrm>
            <a:off x="2267744" y="6448251"/>
            <a:ext cx="4644008" cy="365125"/>
          </a:xfrm>
        </p:spPr>
        <p:txBody>
          <a:bodyPr/>
          <a:lstStyle/>
          <a:p>
            <a:pPr algn="ctr"/>
            <a:r>
              <a:rPr lang="en-US" b="1" dirty="0" smtClean="0"/>
              <a:t>Training Materials on the International Protocol  </a:t>
            </a:r>
          </a:p>
          <a:p>
            <a:pPr algn="ctr"/>
            <a:r>
              <a:rPr lang="en-US" b="1" dirty="0" smtClean="0"/>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6" name="Content Placeholder 5"/>
          <p:cNvSpPr>
            <a:spLocks noGrp="1"/>
          </p:cNvSpPr>
          <p:nvPr>
            <p:ph idx="1"/>
          </p:nvPr>
        </p:nvSpPr>
        <p:spPr>
          <a:xfrm>
            <a:off x="323528" y="1484784"/>
            <a:ext cx="8496944" cy="2376264"/>
          </a:xfrm>
        </p:spPr>
        <p:txBody>
          <a:bodyPr>
            <a:normAutofit lnSpcReduction="10000"/>
          </a:bodyPr>
          <a:lstStyle/>
          <a:p>
            <a:pPr marL="18288" indent="0" algn="ctr">
              <a:buNone/>
            </a:pPr>
            <a:r>
              <a:rPr lang="en-IE" sz="3300" b="1" u="sng" cap="small" dirty="0"/>
              <a:t>Exercise</a:t>
            </a:r>
            <a:endParaRPr lang="en-IE" sz="3300" dirty="0"/>
          </a:p>
          <a:p>
            <a:pPr marL="18288" indent="0" algn="ctr">
              <a:buNone/>
            </a:pPr>
            <a:endParaRPr lang="en-IE" sz="1200" b="1" u="sng" dirty="0"/>
          </a:p>
          <a:p>
            <a:pPr algn="ctr"/>
            <a:r>
              <a:rPr lang="en-IE" sz="2200" dirty="0" smtClean="0"/>
              <a:t>Carefully read the scenario provided by the trainer, then split into working groups</a:t>
            </a:r>
            <a:r>
              <a:rPr lang="en-IE" sz="2200" dirty="0"/>
              <a:t> </a:t>
            </a:r>
            <a:r>
              <a:rPr lang="en-IE" sz="2200" dirty="0" smtClean="0"/>
              <a:t>to discuss and prepare a detailed  </a:t>
            </a:r>
            <a:r>
              <a:rPr lang="en-IE" sz="2200" b="1" dirty="0" smtClean="0">
                <a:solidFill>
                  <a:schemeClr val="tx2">
                    <a:lumMod val="75000"/>
                  </a:schemeClr>
                </a:solidFill>
              </a:rPr>
              <a:t>interview plan</a:t>
            </a:r>
            <a:r>
              <a:rPr lang="en-IE" sz="2200" dirty="0" smtClean="0"/>
              <a:t> for that interviewee</a:t>
            </a:r>
          </a:p>
          <a:p>
            <a:pPr marL="18288" indent="0" algn="ctr">
              <a:buNone/>
            </a:pPr>
            <a:endParaRPr lang="en-IE" sz="1600" dirty="0"/>
          </a:p>
          <a:p>
            <a:pPr algn="ctr"/>
            <a:r>
              <a:rPr lang="en-IE" sz="2200" b="1" dirty="0" smtClean="0">
                <a:solidFill>
                  <a:schemeClr val="tx2">
                    <a:lumMod val="75000"/>
                  </a:schemeClr>
                </a:solidFill>
              </a:rPr>
              <a:t>Consider</a:t>
            </a:r>
            <a:r>
              <a:rPr lang="en-IE" sz="2200" dirty="0" smtClean="0"/>
              <a:t> and </a:t>
            </a:r>
            <a:r>
              <a:rPr lang="en-IE" sz="2200" b="1" dirty="0" smtClean="0">
                <a:solidFill>
                  <a:schemeClr val="tx2">
                    <a:lumMod val="75000"/>
                  </a:schemeClr>
                </a:solidFill>
              </a:rPr>
              <a:t>plan for</a:t>
            </a:r>
            <a:r>
              <a:rPr lang="en-IE" sz="2200" dirty="0" smtClean="0"/>
              <a:t> the following issues:</a:t>
            </a:r>
          </a:p>
        </p:txBody>
      </p:sp>
      <p:graphicFrame>
        <p:nvGraphicFramePr>
          <p:cNvPr id="2" name="Diagram 1"/>
          <p:cNvGraphicFramePr/>
          <p:nvPr>
            <p:extLst>
              <p:ext uri="{D42A27DB-BD31-4B8C-83A1-F6EECF244321}">
                <p14:modId xmlns:p14="http://schemas.microsoft.com/office/powerpoint/2010/main" val="2433952017"/>
              </p:ext>
            </p:extLst>
          </p:nvPr>
        </p:nvGraphicFramePr>
        <p:xfrm>
          <a:off x="251520" y="4005312"/>
          <a:ext cx="8712968" cy="223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9915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framework</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50-61</a:t>
            </a:r>
            <a:br>
              <a:rPr lang="en-IE" sz="2000" b="1" dirty="0" smtClean="0">
                <a:solidFill>
                  <a:srgbClr val="ACCBF9">
                    <a:lumMod val="75000"/>
                  </a:srgbClr>
                </a:solidFill>
              </a:rPr>
            </a:br>
            <a:r>
              <a:rPr lang="en-IE" sz="2000" b="1" dirty="0" smtClean="0">
                <a:solidFill>
                  <a:srgbClr val="ACCBF9">
                    <a:lumMod val="75000"/>
                  </a:srgbClr>
                </a:solidFill>
              </a:rPr>
              <a:t>Module 3 – Preliminary Considerations</a:t>
            </a:r>
            <a:br>
              <a:rPr lang="en-IE" sz="2000" b="1" dirty="0" smtClean="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a:solidFill>
                  <a:prstClr val="white">
                    <a:alpha val="60000"/>
                  </a:prstClr>
                </a:solidFill>
              </a:rPr>
              <a:t>Training Materials on the International Protocol  </a:t>
            </a:r>
          </a:p>
          <a:p>
            <a:pPr algn="ctr"/>
            <a:r>
              <a:rPr lang="en-US" b="1" dirty="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15" name="Content Placeholder 6"/>
          <p:cNvSpPr>
            <a:spLocks noGrp="1"/>
          </p:cNvSpPr>
          <p:nvPr>
            <p:ph idx="1"/>
          </p:nvPr>
        </p:nvSpPr>
        <p:spPr>
          <a:xfrm>
            <a:off x="323528" y="1916832"/>
            <a:ext cx="8568952" cy="1800200"/>
          </a:xfrm>
        </p:spPr>
        <p:txBody>
          <a:bodyPr>
            <a:normAutofit/>
          </a:bodyPr>
          <a:lstStyle/>
          <a:p>
            <a:pPr algn="ctr">
              <a:buFont typeface="Wingdings" panose="05000000000000000000" pitchFamily="2" charset="2"/>
              <a:buChar char="Ñ"/>
            </a:pPr>
            <a:r>
              <a:rPr lang="en-IE" dirty="0" smtClean="0">
                <a:effectLst/>
              </a:rPr>
              <a:t>A successful interview</a:t>
            </a:r>
            <a:r>
              <a:rPr lang="en-IE" u="sng" dirty="0" smtClean="0">
                <a:effectLst/>
              </a:rPr>
              <a:t> does not just happen</a:t>
            </a:r>
            <a:r>
              <a:rPr lang="en-IE" dirty="0" smtClean="0">
                <a:effectLst/>
              </a:rPr>
              <a:t>, it must be </a:t>
            </a:r>
            <a:r>
              <a:rPr lang="en-IE" b="1" dirty="0" smtClean="0">
                <a:solidFill>
                  <a:schemeClr val="tx2">
                    <a:lumMod val="75000"/>
                  </a:schemeClr>
                </a:solidFill>
                <a:effectLst/>
              </a:rPr>
              <a:t>built and managed</a:t>
            </a:r>
            <a:r>
              <a:rPr lang="en-IE" dirty="0" smtClean="0">
                <a:effectLst/>
              </a:rPr>
              <a:t> – you have a greater chance of success if you follow a </a:t>
            </a:r>
            <a:r>
              <a:rPr lang="en-IE" b="1" dirty="0" smtClean="0">
                <a:solidFill>
                  <a:schemeClr val="tx2">
                    <a:lumMod val="75000"/>
                  </a:schemeClr>
                </a:solidFill>
                <a:effectLst/>
              </a:rPr>
              <a:t>consistent logical structure</a:t>
            </a:r>
            <a:r>
              <a:rPr lang="en-IE" dirty="0" smtClean="0">
                <a:effectLst/>
              </a:rPr>
              <a:t> and make a </a:t>
            </a:r>
            <a:r>
              <a:rPr lang="en-IE" b="1" dirty="0" smtClean="0">
                <a:solidFill>
                  <a:schemeClr val="tx2">
                    <a:lumMod val="75000"/>
                  </a:schemeClr>
                </a:solidFill>
                <a:effectLst/>
              </a:rPr>
              <a:t>detailed written plan </a:t>
            </a:r>
            <a:endParaRPr lang="en-IE" dirty="0" smtClean="0">
              <a:effectLst/>
            </a:endParaRPr>
          </a:p>
          <a:p>
            <a:pPr marL="18288" indent="0" algn="ctr">
              <a:buNone/>
            </a:pPr>
            <a:endParaRPr lang="en-IE" sz="1600" dirty="0" smtClean="0">
              <a:effectLst/>
            </a:endParaRPr>
          </a:p>
          <a:p>
            <a:pPr algn="ctr">
              <a:buFont typeface="Wingdings" panose="05000000000000000000" pitchFamily="2" charset="2"/>
              <a:buChar char="Ñ"/>
            </a:pPr>
            <a:r>
              <a:rPr lang="en-IE" dirty="0" smtClean="0">
                <a:effectLst/>
              </a:rPr>
              <a:t>The </a:t>
            </a:r>
            <a:r>
              <a:rPr lang="en-IE" b="1" dirty="0" smtClean="0">
                <a:solidFill>
                  <a:schemeClr val="tx2">
                    <a:lumMod val="75000"/>
                  </a:schemeClr>
                </a:solidFill>
                <a:effectLst/>
              </a:rPr>
              <a:t>PEACE model</a:t>
            </a:r>
            <a:r>
              <a:rPr lang="en-IE" dirty="0" smtClean="0">
                <a:effectLst/>
              </a:rPr>
              <a:t> provides a </a:t>
            </a:r>
            <a:r>
              <a:rPr lang="en-IE" b="1" dirty="0" smtClean="0">
                <a:solidFill>
                  <a:schemeClr val="tx2">
                    <a:lumMod val="75000"/>
                  </a:schemeClr>
                </a:solidFill>
                <a:effectLst/>
              </a:rPr>
              <a:t>five-step framework</a:t>
            </a:r>
            <a:r>
              <a:rPr lang="en-IE" dirty="0" smtClean="0">
                <a:effectLst/>
              </a:rPr>
              <a:t> for interviews:</a:t>
            </a:r>
          </a:p>
        </p:txBody>
      </p:sp>
      <p:grpSp>
        <p:nvGrpSpPr>
          <p:cNvPr id="11" name="Group 10"/>
          <p:cNvGrpSpPr/>
          <p:nvPr/>
        </p:nvGrpSpPr>
        <p:grpSpPr>
          <a:xfrm>
            <a:off x="2483768" y="3789040"/>
            <a:ext cx="4392488" cy="2520280"/>
            <a:chOff x="1357570" y="1342522"/>
            <a:chExt cx="1460306" cy="4965043"/>
          </a:xfrm>
        </p:grpSpPr>
        <p:sp>
          <p:nvSpPr>
            <p:cNvPr id="12" name="Freeform 11"/>
            <p:cNvSpPr/>
            <p:nvPr/>
          </p:nvSpPr>
          <p:spPr>
            <a:xfrm>
              <a:off x="1357570" y="1342522"/>
              <a:ext cx="1460306" cy="876184"/>
            </a:xfrm>
            <a:custGeom>
              <a:avLst/>
              <a:gdLst>
                <a:gd name="connsiteX0" fmla="*/ 0 w 1460306"/>
                <a:gd name="connsiteY0" fmla="*/ 0 h 876184"/>
                <a:gd name="connsiteX1" fmla="*/ 1460306 w 1460306"/>
                <a:gd name="connsiteY1" fmla="*/ 0 h 876184"/>
                <a:gd name="connsiteX2" fmla="*/ 1460306 w 1460306"/>
                <a:gd name="connsiteY2" fmla="*/ 876184 h 876184"/>
                <a:gd name="connsiteX3" fmla="*/ 0 w 1460306"/>
                <a:gd name="connsiteY3" fmla="*/ 876184 h 876184"/>
                <a:gd name="connsiteX4" fmla="*/ 0 w 1460306"/>
                <a:gd name="connsiteY4" fmla="*/ 0 h 87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0306" h="876184">
                  <a:moveTo>
                    <a:pt x="0" y="0"/>
                  </a:moveTo>
                  <a:lnTo>
                    <a:pt x="1460306" y="0"/>
                  </a:lnTo>
                  <a:lnTo>
                    <a:pt x="1460306" y="876184"/>
                  </a:lnTo>
                  <a:lnTo>
                    <a:pt x="0" y="876184"/>
                  </a:lnTo>
                  <a:lnTo>
                    <a:pt x="0" y="0"/>
                  </a:lnTo>
                  <a:close/>
                </a:path>
              </a:pathLst>
            </a:custGeom>
          </p:spPr>
          <p:style>
            <a:lnRef idx="0">
              <a:schemeClr val="lt1">
                <a:hueOff val="0"/>
                <a:satOff val="0"/>
                <a:lumOff val="0"/>
                <a:alphaOff val="0"/>
              </a:schemeClr>
            </a:lnRef>
            <a:fillRef idx="3">
              <a:schemeClr val="accent4">
                <a:shade val="80000"/>
                <a:hueOff val="0"/>
                <a:satOff val="0"/>
                <a:lumOff val="0"/>
                <a:alphaOff val="0"/>
              </a:schemeClr>
            </a:fillRef>
            <a:effectRef idx="3">
              <a:schemeClr val="accent4">
                <a:shade val="80000"/>
                <a:hueOff val="0"/>
                <a:satOff val="0"/>
                <a:lumOff val="0"/>
                <a:alphaOff val="0"/>
              </a:schemeClr>
            </a:effectRef>
            <a:fontRef idx="minor">
              <a:schemeClr val="lt1"/>
            </a:fontRef>
          </p:style>
          <p:txBody>
            <a:bodyPr spcFirstLastPara="0" vert="horz" wrap="square" lIns="64770" tIns="64770" rIns="64770" bIns="64770" numCol="1" spcCol="1270" anchor="ctr" anchorCtr="0">
              <a:noAutofit/>
            </a:bodyPr>
            <a:lstStyle/>
            <a:p>
              <a:pPr lvl="0" defTabSz="755650">
                <a:lnSpc>
                  <a:spcPct val="90000"/>
                </a:lnSpc>
                <a:spcBef>
                  <a:spcPct val="0"/>
                </a:spcBef>
                <a:spcAft>
                  <a:spcPct val="35000"/>
                </a:spcAft>
              </a:pPr>
              <a:r>
                <a:rPr lang="en-IE" sz="3600" b="1" kern="1200" dirty="0" smtClean="0">
                  <a:effectLst>
                    <a:outerShdw blurRad="38100" dist="38100" dir="2700000" algn="tl">
                      <a:srgbClr val="000000">
                        <a:alpha val="43137"/>
                      </a:srgbClr>
                    </a:outerShdw>
                  </a:effectLst>
                </a:rPr>
                <a:t> </a:t>
              </a:r>
              <a:r>
                <a:rPr lang="en-IE" sz="3400" b="1" kern="1200" dirty="0" smtClean="0">
                  <a:effectLst>
                    <a:outerShdw blurRad="38100" dist="38100" dir="2700000" algn="tl">
                      <a:srgbClr val="000000">
                        <a:alpha val="43137"/>
                      </a:srgbClr>
                    </a:outerShdw>
                  </a:effectLst>
                </a:rPr>
                <a:t>P</a:t>
              </a:r>
              <a:r>
                <a:rPr lang="en-IE" sz="2400" dirty="0" smtClean="0">
                  <a:effectLst>
                    <a:outerShdw blurRad="38100" dist="38100" dir="2700000" algn="tl">
                      <a:srgbClr val="000000">
                        <a:alpha val="43137"/>
                      </a:srgbClr>
                    </a:outerShdw>
                  </a:effectLst>
                </a:rPr>
                <a:t> </a:t>
              </a:r>
              <a:r>
                <a:rPr lang="en-IE" sz="2400" dirty="0">
                  <a:effectLst>
                    <a:outerShdw blurRad="38100" dist="38100" dir="2700000" algn="tl">
                      <a:srgbClr val="000000">
                        <a:alpha val="43137"/>
                      </a:srgbClr>
                    </a:outerShdw>
                  </a:effectLst>
                </a:rPr>
                <a:t>–</a:t>
              </a:r>
              <a:r>
                <a:rPr lang="en-IE" sz="2400" kern="1200" dirty="0" smtClean="0">
                  <a:effectLst>
                    <a:outerShdw blurRad="38100" dist="38100" dir="2700000" algn="tl">
                      <a:srgbClr val="000000">
                        <a:alpha val="43137"/>
                      </a:srgbClr>
                    </a:outerShdw>
                  </a:effectLst>
                </a:rPr>
                <a:t> planning and preparation</a:t>
              </a:r>
              <a:endParaRPr lang="nl-NL" sz="2400" kern="1200" dirty="0">
                <a:effectLst>
                  <a:outerShdw blurRad="38100" dist="38100" dir="2700000" algn="tl">
                    <a:srgbClr val="000000">
                      <a:alpha val="43137"/>
                    </a:srgbClr>
                  </a:outerShdw>
                </a:effectLst>
              </a:endParaRPr>
            </a:p>
          </p:txBody>
        </p:sp>
        <p:sp>
          <p:nvSpPr>
            <p:cNvPr id="13" name="Freeform 12"/>
            <p:cNvSpPr/>
            <p:nvPr/>
          </p:nvSpPr>
          <p:spPr>
            <a:xfrm>
              <a:off x="1357570" y="2364737"/>
              <a:ext cx="1460306" cy="876184"/>
            </a:xfrm>
            <a:custGeom>
              <a:avLst/>
              <a:gdLst>
                <a:gd name="connsiteX0" fmla="*/ 0 w 1460306"/>
                <a:gd name="connsiteY0" fmla="*/ 0 h 876184"/>
                <a:gd name="connsiteX1" fmla="*/ 1460306 w 1460306"/>
                <a:gd name="connsiteY1" fmla="*/ 0 h 876184"/>
                <a:gd name="connsiteX2" fmla="*/ 1460306 w 1460306"/>
                <a:gd name="connsiteY2" fmla="*/ 876184 h 876184"/>
                <a:gd name="connsiteX3" fmla="*/ 0 w 1460306"/>
                <a:gd name="connsiteY3" fmla="*/ 876184 h 876184"/>
                <a:gd name="connsiteX4" fmla="*/ 0 w 1460306"/>
                <a:gd name="connsiteY4" fmla="*/ 0 h 87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0306" h="876184">
                  <a:moveTo>
                    <a:pt x="0" y="0"/>
                  </a:moveTo>
                  <a:lnTo>
                    <a:pt x="1460306" y="0"/>
                  </a:lnTo>
                  <a:lnTo>
                    <a:pt x="1460306" y="876184"/>
                  </a:lnTo>
                  <a:lnTo>
                    <a:pt x="0" y="876184"/>
                  </a:lnTo>
                  <a:lnTo>
                    <a:pt x="0" y="0"/>
                  </a:lnTo>
                  <a:close/>
                </a:path>
              </a:pathLst>
            </a:custGeom>
            <a:gradFill>
              <a:gsLst>
                <a:gs pos="0">
                  <a:schemeClr val="accent1">
                    <a:lumMod val="75000"/>
                  </a:schemeClr>
                </a:gs>
                <a:gs pos="100000">
                  <a:schemeClr val="accent2">
                    <a:lumMod val="50000"/>
                  </a:schemeClr>
                </a:gs>
                <a:gs pos="100000">
                  <a:schemeClr val="accent4">
                    <a:lumMod val="75000"/>
                  </a:schemeClr>
                </a:gs>
              </a:gsLst>
            </a:gradFill>
          </p:spPr>
          <p:style>
            <a:lnRef idx="0">
              <a:schemeClr val="lt1">
                <a:hueOff val="0"/>
                <a:satOff val="0"/>
                <a:lumOff val="0"/>
                <a:alphaOff val="0"/>
              </a:schemeClr>
            </a:lnRef>
            <a:fillRef idx="3">
              <a:schemeClr val="accent4">
                <a:shade val="80000"/>
                <a:hueOff val="65970"/>
                <a:satOff val="-2948"/>
                <a:lumOff val="6829"/>
                <a:alphaOff val="0"/>
              </a:schemeClr>
            </a:fillRef>
            <a:effectRef idx="3">
              <a:schemeClr val="accent4">
                <a:shade val="80000"/>
                <a:hueOff val="65970"/>
                <a:satOff val="-2948"/>
                <a:lumOff val="6829"/>
                <a:alphaOff val="0"/>
              </a:schemeClr>
            </a:effectRef>
            <a:fontRef idx="minor">
              <a:schemeClr val="lt1"/>
            </a:fontRef>
          </p:style>
          <p:txBody>
            <a:bodyPr spcFirstLastPara="0" vert="horz" wrap="square" lIns="64770" tIns="64770" rIns="64770" bIns="64770" numCol="1" spcCol="1270" anchor="ctr" anchorCtr="0">
              <a:noAutofit/>
            </a:bodyPr>
            <a:lstStyle/>
            <a:p>
              <a:pPr lvl="0" defTabSz="755650">
                <a:lnSpc>
                  <a:spcPct val="90000"/>
                </a:lnSpc>
                <a:spcBef>
                  <a:spcPct val="0"/>
                </a:spcBef>
                <a:spcAft>
                  <a:spcPct val="35000"/>
                </a:spcAft>
              </a:pPr>
              <a:r>
                <a:rPr lang="en-IE" sz="3600" b="1" kern="1200" dirty="0" smtClean="0">
                  <a:effectLst>
                    <a:outerShdw blurRad="38100" dist="38100" dir="2700000" algn="tl">
                      <a:srgbClr val="000000">
                        <a:alpha val="43137"/>
                      </a:srgbClr>
                    </a:outerShdw>
                  </a:effectLst>
                </a:rPr>
                <a:t> </a:t>
              </a:r>
              <a:r>
                <a:rPr lang="en-IE" sz="3400" b="1" kern="1200" dirty="0" smtClean="0">
                  <a:effectLst>
                    <a:outerShdw blurRad="38100" dist="38100" dir="2700000" algn="tl">
                      <a:srgbClr val="000000">
                        <a:alpha val="43137"/>
                      </a:srgbClr>
                    </a:outerShdw>
                  </a:effectLst>
                </a:rPr>
                <a:t>E</a:t>
              </a:r>
              <a:r>
                <a:rPr lang="en-IE" sz="2400" dirty="0" smtClean="0">
                  <a:effectLst>
                    <a:outerShdw blurRad="38100" dist="38100" dir="2700000" algn="tl">
                      <a:srgbClr val="000000">
                        <a:alpha val="43137"/>
                      </a:srgbClr>
                    </a:outerShdw>
                  </a:effectLst>
                </a:rPr>
                <a:t> </a:t>
              </a:r>
              <a:r>
                <a:rPr lang="en-IE" sz="2400" dirty="0">
                  <a:effectLst>
                    <a:outerShdw blurRad="38100" dist="38100" dir="2700000" algn="tl">
                      <a:srgbClr val="000000">
                        <a:alpha val="43137"/>
                      </a:srgbClr>
                    </a:outerShdw>
                  </a:effectLst>
                </a:rPr>
                <a:t>– </a:t>
              </a:r>
              <a:r>
                <a:rPr lang="en-IE" sz="2400" dirty="0" smtClean="0">
                  <a:effectLst>
                    <a:outerShdw blurRad="38100" dist="38100" dir="2700000" algn="tl">
                      <a:srgbClr val="000000">
                        <a:alpha val="43137"/>
                      </a:srgbClr>
                    </a:outerShdw>
                  </a:effectLst>
                </a:rPr>
                <a:t>e</a:t>
              </a:r>
              <a:r>
                <a:rPr lang="en-IE" sz="2400" kern="1200" dirty="0" smtClean="0">
                  <a:effectLst>
                    <a:outerShdw blurRad="38100" dist="38100" dir="2700000" algn="tl">
                      <a:srgbClr val="000000">
                        <a:alpha val="43137"/>
                      </a:srgbClr>
                    </a:outerShdw>
                  </a:effectLst>
                </a:rPr>
                <a:t>ngage and explain</a:t>
              </a:r>
              <a:endParaRPr lang="nl-NL" sz="2400" kern="1200" dirty="0">
                <a:effectLst>
                  <a:outerShdw blurRad="38100" dist="38100" dir="2700000" algn="tl">
                    <a:srgbClr val="000000">
                      <a:alpha val="43137"/>
                    </a:srgbClr>
                  </a:outerShdw>
                </a:effectLst>
              </a:endParaRPr>
            </a:p>
          </p:txBody>
        </p:sp>
        <p:sp>
          <p:nvSpPr>
            <p:cNvPr id="14" name="Freeform 13"/>
            <p:cNvSpPr/>
            <p:nvPr/>
          </p:nvSpPr>
          <p:spPr>
            <a:xfrm>
              <a:off x="1357570" y="3386951"/>
              <a:ext cx="1460306" cy="876184"/>
            </a:xfrm>
            <a:custGeom>
              <a:avLst/>
              <a:gdLst>
                <a:gd name="connsiteX0" fmla="*/ 0 w 1460306"/>
                <a:gd name="connsiteY0" fmla="*/ 0 h 876184"/>
                <a:gd name="connsiteX1" fmla="*/ 1460306 w 1460306"/>
                <a:gd name="connsiteY1" fmla="*/ 0 h 876184"/>
                <a:gd name="connsiteX2" fmla="*/ 1460306 w 1460306"/>
                <a:gd name="connsiteY2" fmla="*/ 876184 h 876184"/>
                <a:gd name="connsiteX3" fmla="*/ 0 w 1460306"/>
                <a:gd name="connsiteY3" fmla="*/ 876184 h 876184"/>
                <a:gd name="connsiteX4" fmla="*/ 0 w 1460306"/>
                <a:gd name="connsiteY4" fmla="*/ 0 h 87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0306" h="876184">
                  <a:moveTo>
                    <a:pt x="0" y="0"/>
                  </a:moveTo>
                  <a:lnTo>
                    <a:pt x="1460306" y="0"/>
                  </a:lnTo>
                  <a:lnTo>
                    <a:pt x="1460306" y="876184"/>
                  </a:lnTo>
                  <a:lnTo>
                    <a:pt x="0" y="876184"/>
                  </a:lnTo>
                  <a:lnTo>
                    <a:pt x="0" y="0"/>
                  </a:lnTo>
                  <a:close/>
                </a:path>
              </a:pathLst>
            </a:custGeom>
            <a:gradFill>
              <a:gsLst>
                <a:gs pos="0">
                  <a:schemeClr val="accent5">
                    <a:lumMod val="75000"/>
                  </a:schemeClr>
                </a:gs>
                <a:gs pos="100000">
                  <a:schemeClr val="accent5">
                    <a:lumMod val="75000"/>
                  </a:schemeClr>
                </a:gs>
                <a:gs pos="97000">
                  <a:schemeClr val="accent5">
                    <a:lumMod val="75000"/>
                  </a:schemeClr>
                </a:gs>
              </a:gsLst>
            </a:gradFill>
          </p:spPr>
          <p:style>
            <a:lnRef idx="0">
              <a:schemeClr val="lt1">
                <a:hueOff val="0"/>
                <a:satOff val="0"/>
                <a:lumOff val="0"/>
                <a:alphaOff val="0"/>
              </a:schemeClr>
            </a:lnRef>
            <a:fillRef idx="3">
              <a:schemeClr val="accent4">
                <a:shade val="80000"/>
                <a:hueOff val="131940"/>
                <a:satOff val="-5896"/>
                <a:lumOff val="13658"/>
                <a:alphaOff val="0"/>
              </a:schemeClr>
            </a:fillRef>
            <a:effectRef idx="3">
              <a:schemeClr val="accent4">
                <a:shade val="80000"/>
                <a:hueOff val="131940"/>
                <a:satOff val="-5896"/>
                <a:lumOff val="13658"/>
                <a:alphaOff val="0"/>
              </a:schemeClr>
            </a:effectRef>
            <a:fontRef idx="minor">
              <a:schemeClr val="lt1"/>
            </a:fontRef>
          </p:style>
          <p:txBody>
            <a:bodyPr spcFirstLastPara="0" vert="horz" wrap="square" lIns="64770" tIns="64770" rIns="64770" bIns="64770" numCol="1" spcCol="1270" anchor="ctr" anchorCtr="0">
              <a:noAutofit/>
            </a:bodyPr>
            <a:lstStyle/>
            <a:p>
              <a:pPr lvl="0" defTabSz="755650">
                <a:lnSpc>
                  <a:spcPct val="90000"/>
                </a:lnSpc>
                <a:spcBef>
                  <a:spcPct val="0"/>
                </a:spcBef>
                <a:spcAft>
                  <a:spcPct val="35000"/>
                </a:spcAft>
              </a:pPr>
              <a:r>
                <a:rPr lang="en-IE" sz="3600" b="1" kern="1200" dirty="0" smtClean="0">
                  <a:effectLst>
                    <a:outerShdw blurRad="38100" dist="38100" dir="2700000" algn="tl">
                      <a:srgbClr val="000000">
                        <a:alpha val="43137"/>
                      </a:srgbClr>
                    </a:outerShdw>
                  </a:effectLst>
                </a:rPr>
                <a:t> </a:t>
              </a:r>
              <a:r>
                <a:rPr lang="en-IE" sz="3400" b="1" kern="1200" dirty="0" smtClean="0">
                  <a:effectLst>
                    <a:outerShdw blurRad="38100" dist="38100" dir="2700000" algn="tl">
                      <a:srgbClr val="000000">
                        <a:alpha val="43137"/>
                      </a:srgbClr>
                    </a:outerShdw>
                  </a:effectLst>
                </a:rPr>
                <a:t>A</a:t>
              </a:r>
              <a:r>
                <a:rPr lang="en-IE" sz="2400" dirty="0" smtClean="0">
                  <a:effectLst>
                    <a:outerShdw blurRad="38100" dist="38100" dir="2700000" algn="tl">
                      <a:srgbClr val="000000">
                        <a:alpha val="43137"/>
                      </a:srgbClr>
                    </a:outerShdw>
                  </a:effectLst>
                </a:rPr>
                <a:t> </a:t>
              </a:r>
              <a:r>
                <a:rPr lang="en-IE" sz="2400" dirty="0">
                  <a:effectLst>
                    <a:outerShdw blurRad="38100" dist="38100" dir="2700000" algn="tl">
                      <a:srgbClr val="000000">
                        <a:alpha val="43137"/>
                      </a:srgbClr>
                    </a:outerShdw>
                  </a:effectLst>
                </a:rPr>
                <a:t>– </a:t>
              </a:r>
              <a:r>
                <a:rPr lang="en-IE" sz="2400" dirty="0" smtClean="0">
                  <a:effectLst>
                    <a:outerShdw blurRad="38100" dist="38100" dir="2700000" algn="tl">
                      <a:srgbClr val="000000">
                        <a:alpha val="43137"/>
                      </a:srgbClr>
                    </a:outerShdw>
                  </a:effectLst>
                </a:rPr>
                <a:t>a</a:t>
              </a:r>
              <a:r>
                <a:rPr lang="en-IE" sz="2400" kern="1200" dirty="0" smtClean="0">
                  <a:effectLst>
                    <a:outerShdw blurRad="38100" dist="38100" dir="2700000" algn="tl">
                      <a:srgbClr val="000000">
                        <a:alpha val="43137"/>
                      </a:srgbClr>
                    </a:outerShdw>
                  </a:effectLst>
                </a:rPr>
                <a:t>ccount and clarification</a:t>
              </a:r>
              <a:endParaRPr lang="nl-NL" sz="2400" kern="1200" dirty="0">
                <a:effectLst>
                  <a:outerShdw blurRad="38100" dist="38100" dir="2700000" algn="tl">
                    <a:srgbClr val="000000">
                      <a:alpha val="43137"/>
                    </a:srgbClr>
                  </a:outerShdw>
                </a:effectLst>
              </a:endParaRPr>
            </a:p>
          </p:txBody>
        </p:sp>
        <p:sp>
          <p:nvSpPr>
            <p:cNvPr id="16" name="Freeform 15"/>
            <p:cNvSpPr/>
            <p:nvPr/>
          </p:nvSpPr>
          <p:spPr>
            <a:xfrm>
              <a:off x="1357570" y="4401572"/>
              <a:ext cx="1460306" cy="876184"/>
            </a:xfrm>
            <a:custGeom>
              <a:avLst/>
              <a:gdLst>
                <a:gd name="connsiteX0" fmla="*/ 0 w 1460306"/>
                <a:gd name="connsiteY0" fmla="*/ 0 h 876184"/>
                <a:gd name="connsiteX1" fmla="*/ 1460306 w 1460306"/>
                <a:gd name="connsiteY1" fmla="*/ 0 h 876184"/>
                <a:gd name="connsiteX2" fmla="*/ 1460306 w 1460306"/>
                <a:gd name="connsiteY2" fmla="*/ 876184 h 876184"/>
                <a:gd name="connsiteX3" fmla="*/ 0 w 1460306"/>
                <a:gd name="connsiteY3" fmla="*/ 876184 h 876184"/>
                <a:gd name="connsiteX4" fmla="*/ 0 w 1460306"/>
                <a:gd name="connsiteY4" fmla="*/ 0 h 87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0306" h="876184">
                  <a:moveTo>
                    <a:pt x="0" y="0"/>
                  </a:moveTo>
                  <a:lnTo>
                    <a:pt x="1460306" y="0"/>
                  </a:lnTo>
                  <a:lnTo>
                    <a:pt x="1460306" y="876184"/>
                  </a:lnTo>
                  <a:lnTo>
                    <a:pt x="0" y="876184"/>
                  </a:lnTo>
                  <a:lnTo>
                    <a:pt x="0" y="0"/>
                  </a:lnTo>
                  <a:close/>
                </a:path>
              </a:pathLst>
            </a:custGeom>
            <a:gradFill>
              <a:gsLst>
                <a:gs pos="0">
                  <a:srgbClr val="6F6A9A"/>
                </a:gs>
                <a:gs pos="100000">
                  <a:srgbClr val="573F65"/>
                </a:gs>
                <a:gs pos="100000">
                  <a:schemeClr val="accent4">
                    <a:shade val="80000"/>
                    <a:hueOff val="197910"/>
                    <a:satOff val="-8844"/>
                    <a:lumOff val="20487"/>
                    <a:alphaOff val="0"/>
                    <a:shade val="48000"/>
                    <a:satMod val="180000"/>
                    <a:lumMod val="94000"/>
                  </a:schemeClr>
                </a:gs>
              </a:gsLst>
            </a:gradFill>
          </p:spPr>
          <p:style>
            <a:lnRef idx="0">
              <a:schemeClr val="lt1">
                <a:hueOff val="0"/>
                <a:satOff val="0"/>
                <a:lumOff val="0"/>
                <a:alphaOff val="0"/>
              </a:schemeClr>
            </a:lnRef>
            <a:fillRef idx="3">
              <a:schemeClr val="accent4">
                <a:shade val="80000"/>
                <a:hueOff val="197910"/>
                <a:satOff val="-8844"/>
                <a:lumOff val="20487"/>
                <a:alphaOff val="0"/>
              </a:schemeClr>
            </a:fillRef>
            <a:effectRef idx="3">
              <a:schemeClr val="accent4">
                <a:shade val="80000"/>
                <a:hueOff val="197910"/>
                <a:satOff val="-8844"/>
                <a:lumOff val="20487"/>
                <a:alphaOff val="0"/>
              </a:schemeClr>
            </a:effectRef>
            <a:fontRef idx="minor">
              <a:schemeClr val="lt1"/>
            </a:fontRef>
          </p:style>
          <p:txBody>
            <a:bodyPr spcFirstLastPara="0" vert="horz" wrap="square" lIns="64770" tIns="64770" rIns="64770" bIns="64770" numCol="1" spcCol="1270" anchor="ctr" anchorCtr="0">
              <a:noAutofit/>
            </a:bodyPr>
            <a:lstStyle/>
            <a:p>
              <a:pPr lvl="0" defTabSz="755650">
                <a:lnSpc>
                  <a:spcPct val="90000"/>
                </a:lnSpc>
                <a:spcBef>
                  <a:spcPct val="0"/>
                </a:spcBef>
                <a:spcAft>
                  <a:spcPct val="35000"/>
                </a:spcAft>
              </a:pPr>
              <a:r>
                <a:rPr lang="en-IE" sz="3600" b="1" kern="1200" dirty="0" smtClean="0">
                  <a:effectLst>
                    <a:outerShdw blurRad="38100" dist="38100" dir="2700000" algn="tl">
                      <a:srgbClr val="000000">
                        <a:alpha val="43137"/>
                      </a:srgbClr>
                    </a:outerShdw>
                  </a:effectLst>
                </a:rPr>
                <a:t> </a:t>
              </a:r>
              <a:r>
                <a:rPr lang="en-IE" sz="3400" b="1" kern="1200" dirty="0" smtClean="0">
                  <a:effectLst>
                    <a:outerShdw blurRad="38100" dist="38100" dir="2700000" algn="tl">
                      <a:srgbClr val="000000">
                        <a:alpha val="43137"/>
                      </a:srgbClr>
                    </a:outerShdw>
                  </a:effectLst>
                </a:rPr>
                <a:t>C</a:t>
              </a:r>
              <a:r>
                <a:rPr lang="en-IE" sz="2400" dirty="0" smtClean="0">
                  <a:effectLst>
                    <a:outerShdw blurRad="38100" dist="38100" dir="2700000" algn="tl">
                      <a:srgbClr val="000000">
                        <a:alpha val="43137"/>
                      </a:srgbClr>
                    </a:outerShdw>
                  </a:effectLst>
                </a:rPr>
                <a:t> </a:t>
              </a:r>
              <a:r>
                <a:rPr lang="en-IE" sz="2400" dirty="0">
                  <a:effectLst>
                    <a:outerShdw blurRad="38100" dist="38100" dir="2700000" algn="tl">
                      <a:srgbClr val="000000">
                        <a:alpha val="43137"/>
                      </a:srgbClr>
                    </a:outerShdw>
                  </a:effectLst>
                </a:rPr>
                <a:t>– </a:t>
              </a:r>
              <a:r>
                <a:rPr lang="en-IE" sz="2400" dirty="0" smtClean="0">
                  <a:effectLst>
                    <a:outerShdw blurRad="38100" dist="38100" dir="2700000" algn="tl">
                      <a:srgbClr val="000000">
                        <a:alpha val="43137"/>
                      </a:srgbClr>
                    </a:outerShdw>
                  </a:effectLst>
                </a:rPr>
                <a:t>c</a:t>
              </a:r>
              <a:r>
                <a:rPr lang="en-IE" sz="2400" kern="1200" dirty="0" smtClean="0">
                  <a:effectLst>
                    <a:outerShdw blurRad="38100" dist="38100" dir="2700000" algn="tl">
                      <a:srgbClr val="000000">
                        <a:alpha val="43137"/>
                      </a:srgbClr>
                    </a:outerShdw>
                  </a:effectLst>
                </a:rPr>
                <a:t>losure</a:t>
              </a:r>
              <a:endParaRPr lang="nl-NL" sz="2400" kern="1200" dirty="0">
                <a:effectLst>
                  <a:outerShdw blurRad="38100" dist="38100" dir="2700000" algn="tl">
                    <a:srgbClr val="000000">
                      <a:alpha val="43137"/>
                    </a:srgbClr>
                  </a:outerShdw>
                </a:effectLst>
              </a:endParaRPr>
            </a:p>
          </p:txBody>
        </p:sp>
        <p:sp>
          <p:nvSpPr>
            <p:cNvPr id="17" name="Freeform 16"/>
            <p:cNvSpPr/>
            <p:nvPr/>
          </p:nvSpPr>
          <p:spPr>
            <a:xfrm>
              <a:off x="1357570" y="5431381"/>
              <a:ext cx="1460306" cy="876184"/>
            </a:xfrm>
            <a:custGeom>
              <a:avLst/>
              <a:gdLst>
                <a:gd name="connsiteX0" fmla="*/ 0 w 1460306"/>
                <a:gd name="connsiteY0" fmla="*/ 0 h 876184"/>
                <a:gd name="connsiteX1" fmla="*/ 1460306 w 1460306"/>
                <a:gd name="connsiteY1" fmla="*/ 0 h 876184"/>
                <a:gd name="connsiteX2" fmla="*/ 1460306 w 1460306"/>
                <a:gd name="connsiteY2" fmla="*/ 876184 h 876184"/>
                <a:gd name="connsiteX3" fmla="*/ 0 w 1460306"/>
                <a:gd name="connsiteY3" fmla="*/ 876184 h 876184"/>
                <a:gd name="connsiteX4" fmla="*/ 0 w 1460306"/>
                <a:gd name="connsiteY4" fmla="*/ 0 h 876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0306" h="876184">
                  <a:moveTo>
                    <a:pt x="0" y="0"/>
                  </a:moveTo>
                  <a:lnTo>
                    <a:pt x="1460306" y="0"/>
                  </a:lnTo>
                  <a:lnTo>
                    <a:pt x="1460306" y="876184"/>
                  </a:lnTo>
                  <a:lnTo>
                    <a:pt x="0" y="876184"/>
                  </a:lnTo>
                  <a:lnTo>
                    <a:pt x="0" y="0"/>
                  </a:lnTo>
                  <a:close/>
                </a:path>
              </a:pathLst>
            </a:custGeom>
            <a:gradFill>
              <a:gsLst>
                <a:gs pos="0">
                  <a:srgbClr val="4C4092"/>
                </a:gs>
                <a:gs pos="100000">
                  <a:schemeClr val="tx2">
                    <a:lumMod val="25000"/>
                  </a:schemeClr>
                </a:gs>
                <a:gs pos="100000">
                  <a:schemeClr val="accent4">
                    <a:shade val="80000"/>
                    <a:hueOff val="263881"/>
                    <a:satOff val="-11792"/>
                    <a:lumOff val="27316"/>
                    <a:alphaOff val="0"/>
                    <a:shade val="48000"/>
                    <a:satMod val="180000"/>
                    <a:lumMod val="94000"/>
                  </a:schemeClr>
                </a:gs>
              </a:gsLst>
            </a:gradFill>
          </p:spPr>
          <p:style>
            <a:lnRef idx="0">
              <a:schemeClr val="lt1">
                <a:hueOff val="0"/>
                <a:satOff val="0"/>
                <a:lumOff val="0"/>
                <a:alphaOff val="0"/>
              </a:schemeClr>
            </a:lnRef>
            <a:fillRef idx="3">
              <a:schemeClr val="accent4">
                <a:shade val="80000"/>
                <a:hueOff val="263881"/>
                <a:satOff val="-11792"/>
                <a:lumOff val="27316"/>
                <a:alphaOff val="0"/>
              </a:schemeClr>
            </a:fillRef>
            <a:effectRef idx="3">
              <a:schemeClr val="accent4">
                <a:shade val="80000"/>
                <a:hueOff val="263881"/>
                <a:satOff val="-11792"/>
                <a:lumOff val="27316"/>
                <a:alphaOff val="0"/>
              </a:schemeClr>
            </a:effectRef>
            <a:fontRef idx="minor">
              <a:schemeClr val="lt1"/>
            </a:fontRef>
          </p:style>
          <p:txBody>
            <a:bodyPr spcFirstLastPara="0" vert="horz" wrap="square" lIns="64770" tIns="64770" rIns="64770" bIns="64770" numCol="1" spcCol="1270" anchor="ctr" anchorCtr="0">
              <a:noAutofit/>
            </a:bodyPr>
            <a:lstStyle/>
            <a:p>
              <a:pPr lvl="0" defTabSz="755650">
                <a:lnSpc>
                  <a:spcPct val="90000"/>
                </a:lnSpc>
                <a:spcBef>
                  <a:spcPct val="0"/>
                </a:spcBef>
                <a:spcAft>
                  <a:spcPct val="35000"/>
                </a:spcAft>
              </a:pPr>
              <a:r>
                <a:rPr lang="en-IE" sz="3600" b="1" dirty="0">
                  <a:effectLst>
                    <a:outerShdw blurRad="38100" dist="38100" dir="2700000" algn="tl">
                      <a:srgbClr val="000000">
                        <a:alpha val="43137"/>
                      </a:srgbClr>
                    </a:outerShdw>
                  </a:effectLst>
                </a:rPr>
                <a:t> </a:t>
              </a:r>
              <a:r>
                <a:rPr lang="en-IE" sz="3400" b="1" kern="1200" dirty="0" smtClean="0">
                  <a:effectLst>
                    <a:outerShdw blurRad="38100" dist="38100" dir="2700000" algn="tl">
                      <a:srgbClr val="000000">
                        <a:alpha val="43137"/>
                      </a:srgbClr>
                    </a:outerShdw>
                  </a:effectLst>
                </a:rPr>
                <a:t>E</a:t>
              </a:r>
              <a:r>
                <a:rPr lang="en-IE" sz="2400" dirty="0" smtClean="0">
                  <a:effectLst>
                    <a:outerShdw blurRad="38100" dist="38100" dir="2700000" algn="tl">
                      <a:srgbClr val="000000">
                        <a:alpha val="43137"/>
                      </a:srgbClr>
                    </a:outerShdw>
                  </a:effectLst>
                </a:rPr>
                <a:t> </a:t>
              </a:r>
              <a:r>
                <a:rPr lang="en-IE" sz="2400" dirty="0">
                  <a:effectLst>
                    <a:outerShdw blurRad="38100" dist="38100" dir="2700000" algn="tl">
                      <a:srgbClr val="000000">
                        <a:alpha val="43137"/>
                      </a:srgbClr>
                    </a:outerShdw>
                  </a:effectLst>
                </a:rPr>
                <a:t>– </a:t>
              </a:r>
              <a:r>
                <a:rPr lang="en-IE" sz="2400" dirty="0" smtClean="0">
                  <a:effectLst>
                    <a:outerShdw blurRad="38100" dist="38100" dir="2700000" algn="tl">
                      <a:srgbClr val="000000">
                        <a:alpha val="43137"/>
                      </a:srgbClr>
                    </a:outerShdw>
                  </a:effectLst>
                </a:rPr>
                <a:t>e</a:t>
              </a:r>
              <a:r>
                <a:rPr lang="en-IE" sz="2400" kern="1200" dirty="0" smtClean="0">
                  <a:effectLst>
                    <a:outerShdw blurRad="38100" dist="38100" dir="2700000" algn="tl">
                      <a:srgbClr val="000000">
                        <a:alpha val="43137"/>
                      </a:srgbClr>
                    </a:outerShdw>
                  </a:effectLst>
                </a:rPr>
                <a:t>valuation</a:t>
              </a:r>
              <a:endParaRPr lang="nl-NL" sz="2400"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285124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framework</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50-61</a:t>
            </a:r>
            <a:br>
              <a:rPr lang="en-IE" sz="2000" b="1" dirty="0" smtClean="0">
                <a:solidFill>
                  <a:srgbClr val="ACCBF9">
                    <a:lumMod val="75000"/>
                  </a:srgbClr>
                </a:solidFill>
              </a:rPr>
            </a:br>
            <a:r>
              <a:rPr lang="en-IE" sz="2000" b="1" dirty="0" smtClean="0">
                <a:solidFill>
                  <a:srgbClr val="ACCBF9">
                    <a:lumMod val="75000"/>
                  </a:srgbClr>
                </a:solidFill>
              </a:rPr>
              <a:t>Module 3 – Preliminary Considerations</a:t>
            </a:r>
            <a:br>
              <a:rPr lang="en-IE" sz="2000" b="1" dirty="0" smtClean="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a:solidFill>
                  <a:prstClr val="white">
                    <a:alpha val="60000"/>
                  </a:prstClr>
                </a:solidFill>
              </a:rPr>
              <a:t>Training Materials on the International Protocol  </a:t>
            </a:r>
          </a:p>
          <a:p>
            <a:pPr algn="ctr"/>
            <a:r>
              <a:rPr lang="en-US" b="1" dirty="0">
                <a:solidFill>
                  <a:prstClr val="white">
                    <a:alpha val="60000"/>
                  </a:prstClr>
                </a:solidFill>
              </a:rPr>
              <a:t>© Institute for International Criminal Investigations 2015</a:t>
            </a:r>
            <a:endParaRPr lang="nl-NL" b="1" dirty="0">
              <a:solidFill>
                <a:prstClr val="white">
                  <a:alpha val="60000"/>
                </a:prstClr>
              </a:solidFill>
            </a:endParaRPr>
          </a:p>
        </p:txBody>
      </p:sp>
      <p:grpSp>
        <p:nvGrpSpPr>
          <p:cNvPr id="2" name="Group 1"/>
          <p:cNvGrpSpPr/>
          <p:nvPr/>
        </p:nvGrpSpPr>
        <p:grpSpPr>
          <a:xfrm>
            <a:off x="179512" y="2062244"/>
            <a:ext cx="8694499" cy="4391090"/>
            <a:chOff x="329029" y="2062244"/>
            <a:chExt cx="8544982" cy="4391090"/>
          </a:xfrm>
        </p:grpSpPr>
        <p:sp>
          <p:nvSpPr>
            <p:cNvPr id="3" name="Freeform 2"/>
            <p:cNvSpPr/>
            <p:nvPr/>
          </p:nvSpPr>
          <p:spPr>
            <a:xfrm>
              <a:off x="3154921" y="2207730"/>
              <a:ext cx="5708975" cy="1824342"/>
            </a:xfrm>
            <a:custGeom>
              <a:avLst/>
              <a:gdLst>
                <a:gd name="connsiteX0" fmla="*/ 304063 w 1824341"/>
                <a:gd name="connsiteY0" fmla="*/ 0 h 5708974"/>
                <a:gd name="connsiteX1" fmla="*/ 1520278 w 1824341"/>
                <a:gd name="connsiteY1" fmla="*/ 0 h 5708974"/>
                <a:gd name="connsiteX2" fmla="*/ 1824341 w 1824341"/>
                <a:gd name="connsiteY2" fmla="*/ 304063 h 5708974"/>
                <a:gd name="connsiteX3" fmla="*/ 1824341 w 1824341"/>
                <a:gd name="connsiteY3" fmla="*/ 5708974 h 5708974"/>
                <a:gd name="connsiteX4" fmla="*/ 1824341 w 1824341"/>
                <a:gd name="connsiteY4" fmla="*/ 5708974 h 5708974"/>
                <a:gd name="connsiteX5" fmla="*/ 0 w 1824341"/>
                <a:gd name="connsiteY5" fmla="*/ 5708974 h 5708974"/>
                <a:gd name="connsiteX6" fmla="*/ 0 w 1824341"/>
                <a:gd name="connsiteY6" fmla="*/ 5708974 h 5708974"/>
                <a:gd name="connsiteX7" fmla="*/ 0 w 1824341"/>
                <a:gd name="connsiteY7" fmla="*/ 304063 h 5708974"/>
                <a:gd name="connsiteX8" fmla="*/ 304063 w 1824341"/>
                <a:gd name="connsiteY8" fmla="*/ 0 h 5708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4341" h="5708974">
                  <a:moveTo>
                    <a:pt x="1824341" y="951516"/>
                  </a:moveTo>
                  <a:lnTo>
                    <a:pt x="1824341" y="4757458"/>
                  </a:lnTo>
                  <a:cubicBezTo>
                    <a:pt x="1824341" y="5282964"/>
                    <a:pt x="1780838" y="5708972"/>
                    <a:pt x="1727175" y="5708972"/>
                  </a:cubicBezTo>
                  <a:lnTo>
                    <a:pt x="0" y="5708972"/>
                  </a:lnTo>
                  <a:lnTo>
                    <a:pt x="0" y="5708972"/>
                  </a:lnTo>
                  <a:lnTo>
                    <a:pt x="0" y="2"/>
                  </a:lnTo>
                  <a:lnTo>
                    <a:pt x="0" y="2"/>
                  </a:lnTo>
                  <a:lnTo>
                    <a:pt x="1727175" y="2"/>
                  </a:lnTo>
                  <a:cubicBezTo>
                    <a:pt x="1780838" y="2"/>
                    <a:pt x="1824341" y="426010"/>
                    <a:pt x="1824341" y="951516"/>
                  </a:cubicBezTo>
                  <a:close/>
                </a:path>
              </a:pathLst>
            </a:custGeom>
            <a:solidFill>
              <a:srgbClr val="DDDDDD">
                <a:alpha val="89804"/>
              </a:srgbClr>
            </a:solidFill>
          </p:spPr>
          <p:style>
            <a:lnRef idx="1">
              <a:schemeClr val="accent5">
                <a:tint val="40000"/>
                <a:alpha val="90000"/>
                <a:hueOff val="0"/>
                <a:satOff val="0"/>
                <a:lumOff val="0"/>
                <a:alphaOff val="0"/>
              </a:schemeClr>
            </a:lnRef>
            <a:fillRef idx="1">
              <a:scrgbClr r="0" g="0" b="0"/>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08000" tIns="269057" rIns="72000" bIns="269058" numCol="1" spcCol="1270" anchor="ctr" anchorCtr="0">
              <a:noAutofit/>
            </a:bodyPr>
            <a:lstStyle/>
            <a:p>
              <a:pPr marL="171450" lvl="1" indent="-171450" algn="just" defTabSz="800100">
                <a:spcBef>
                  <a:spcPct val="0"/>
                </a:spcBef>
                <a:spcAft>
                  <a:spcPct val="15000"/>
                </a:spcAft>
                <a:buChar char="••"/>
              </a:pPr>
              <a:r>
                <a:rPr lang="en-IE" sz="1800" kern="1200" dirty="0" smtClean="0">
                  <a:effectLst/>
                </a:rPr>
                <a:t>Establish</a:t>
              </a:r>
              <a:r>
                <a:rPr lang="en-IE" sz="1800" b="1" kern="1200" dirty="0" smtClean="0">
                  <a:effectLst/>
                </a:rPr>
                <a:t> interview objectives</a:t>
              </a:r>
              <a:r>
                <a:rPr lang="en-IE" dirty="0" smtClean="0"/>
                <a:t>, make</a:t>
              </a:r>
              <a:r>
                <a:rPr lang="en-IE" sz="1800" kern="1200" dirty="0" smtClean="0">
                  <a:effectLst/>
                </a:rPr>
                <a:t> </a:t>
              </a:r>
              <a:r>
                <a:rPr lang="en-IE" sz="1800" b="1" kern="1200" dirty="0" smtClean="0">
                  <a:effectLst/>
                </a:rPr>
                <a:t>written</a:t>
              </a:r>
              <a:r>
                <a:rPr lang="en-IE" sz="1800" kern="1200" dirty="0" smtClean="0">
                  <a:effectLst/>
                </a:rPr>
                <a:t> </a:t>
              </a:r>
              <a:r>
                <a:rPr lang="en-IE" sz="1800" b="1" kern="1200" dirty="0" smtClean="0">
                  <a:effectLst/>
                </a:rPr>
                <a:t>plan</a:t>
              </a:r>
              <a:endParaRPr lang="nl-NL" sz="1800" b="1" kern="1200" dirty="0">
                <a:effectLst/>
              </a:endParaRPr>
            </a:p>
            <a:p>
              <a:pPr marL="171450" lvl="1" indent="-171450" algn="just" defTabSz="800100">
                <a:spcBef>
                  <a:spcPct val="0"/>
                </a:spcBef>
                <a:spcAft>
                  <a:spcPct val="15000"/>
                </a:spcAft>
                <a:buChar char="••"/>
              </a:pPr>
              <a:r>
                <a:rPr lang="en-IE" sz="1800" kern="1200" dirty="0" smtClean="0">
                  <a:effectLst/>
                </a:rPr>
                <a:t>Identify </a:t>
              </a:r>
              <a:r>
                <a:rPr lang="en-IE" sz="1800" b="1" kern="1200" dirty="0" smtClean="0">
                  <a:effectLst/>
                </a:rPr>
                <a:t>important topics</a:t>
              </a:r>
              <a:r>
                <a:rPr lang="en-IE" sz="1800" kern="1200" dirty="0" smtClean="0">
                  <a:effectLst/>
                </a:rPr>
                <a:t> and </a:t>
              </a:r>
              <a:r>
                <a:rPr lang="en-IE" sz="1800" b="1" kern="1200" dirty="0" smtClean="0">
                  <a:effectLst/>
                </a:rPr>
                <a:t>potential questions</a:t>
              </a:r>
              <a:endParaRPr lang="nl-NL" sz="1800" b="1" kern="1200" dirty="0">
                <a:effectLst/>
              </a:endParaRPr>
            </a:p>
            <a:p>
              <a:pPr marL="171450" lvl="1" indent="-171450" algn="just" defTabSz="800100">
                <a:spcBef>
                  <a:spcPct val="0"/>
                </a:spcBef>
                <a:spcAft>
                  <a:spcPct val="15000"/>
                </a:spcAft>
                <a:buChar char="••"/>
              </a:pPr>
              <a:r>
                <a:rPr lang="en-IE" sz="1800" kern="1200" dirty="0" smtClean="0">
                  <a:effectLst/>
                </a:rPr>
                <a:t>Evaluate </a:t>
              </a:r>
              <a:r>
                <a:rPr lang="en-IE" sz="1800" b="1" kern="1200" dirty="0" smtClean="0">
                  <a:effectLst/>
                </a:rPr>
                <a:t>interviewee profile</a:t>
              </a:r>
              <a:r>
                <a:rPr lang="en-IE" sz="1800" kern="1200" dirty="0" smtClean="0">
                  <a:effectLst/>
                </a:rPr>
                <a:t> and make contingencies for </a:t>
              </a:r>
              <a:r>
                <a:rPr lang="en-IE" sz="1800" b="1" kern="1200" dirty="0" smtClean="0">
                  <a:effectLst/>
                </a:rPr>
                <a:t>potential reactions or needs</a:t>
              </a:r>
              <a:endParaRPr lang="nl-NL" sz="1800" b="1" kern="1200" dirty="0">
                <a:effectLst/>
              </a:endParaRPr>
            </a:p>
            <a:p>
              <a:pPr marL="171450" lvl="1" indent="-171450" algn="just" defTabSz="800100">
                <a:spcBef>
                  <a:spcPct val="0"/>
                </a:spcBef>
                <a:spcAft>
                  <a:spcPct val="15000"/>
                </a:spcAft>
                <a:buChar char="••"/>
              </a:pPr>
              <a:r>
                <a:rPr lang="en-IE" sz="1800" kern="1200" dirty="0" smtClean="0">
                  <a:effectLst/>
                </a:rPr>
                <a:t>Consider </a:t>
              </a:r>
              <a:r>
                <a:rPr lang="en-IE" sz="1800" b="1" kern="1200" dirty="0" smtClean="0">
                  <a:effectLst/>
                </a:rPr>
                <a:t>practical arrangements </a:t>
              </a:r>
              <a:r>
                <a:rPr lang="en-IE" sz="1800" b="0" kern="1200" dirty="0" smtClean="0">
                  <a:effectLst/>
                </a:rPr>
                <a:t>and most suitable</a:t>
              </a:r>
              <a:r>
                <a:rPr lang="en-IE" sz="1800" kern="1200" dirty="0" smtClean="0">
                  <a:effectLst/>
                </a:rPr>
                <a:t> </a:t>
              </a:r>
              <a:r>
                <a:rPr lang="en-IE" sz="1800" b="1" kern="1200" dirty="0" smtClean="0">
                  <a:effectLst/>
                </a:rPr>
                <a:t>interview location</a:t>
              </a:r>
              <a:endParaRPr lang="nl-NL" sz="1800" b="1" kern="1200" dirty="0">
                <a:effectLst/>
              </a:endParaRPr>
            </a:p>
          </p:txBody>
        </p:sp>
        <p:sp>
          <p:nvSpPr>
            <p:cNvPr id="5" name="Freeform 4"/>
            <p:cNvSpPr/>
            <p:nvPr/>
          </p:nvSpPr>
          <p:spPr>
            <a:xfrm>
              <a:off x="329029" y="2062244"/>
              <a:ext cx="2874818" cy="2114234"/>
            </a:xfrm>
            <a:custGeom>
              <a:avLst/>
              <a:gdLst>
                <a:gd name="connsiteX0" fmla="*/ 0 w 2874818"/>
                <a:gd name="connsiteY0" fmla="*/ 352379 h 2114234"/>
                <a:gd name="connsiteX1" fmla="*/ 352379 w 2874818"/>
                <a:gd name="connsiteY1" fmla="*/ 0 h 2114234"/>
                <a:gd name="connsiteX2" fmla="*/ 2522439 w 2874818"/>
                <a:gd name="connsiteY2" fmla="*/ 0 h 2114234"/>
                <a:gd name="connsiteX3" fmla="*/ 2874818 w 2874818"/>
                <a:gd name="connsiteY3" fmla="*/ 352379 h 2114234"/>
                <a:gd name="connsiteX4" fmla="*/ 2874818 w 2874818"/>
                <a:gd name="connsiteY4" fmla="*/ 1761855 h 2114234"/>
                <a:gd name="connsiteX5" fmla="*/ 2522439 w 2874818"/>
                <a:gd name="connsiteY5" fmla="*/ 2114234 h 2114234"/>
                <a:gd name="connsiteX6" fmla="*/ 352379 w 2874818"/>
                <a:gd name="connsiteY6" fmla="*/ 2114234 h 2114234"/>
                <a:gd name="connsiteX7" fmla="*/ 0 w 2874818"/>
                <a:gd name="connsiteY7" fmla="*/ 1761855 h 2114234"/>
                <a:gd name="connsiteX8" fmla="*/ 0 w 2874818"/>
                <a:gd name="connsiteY8" fmla="*/ 352379 h 211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74818" h="2114234">
                  <a:moveTo>
                    <a:pt x="0" y="352379"/>
                  </a:moveTo>
                  <a:cubicBezTo>
                    <a:pt x="0" y="157765"/>
                    <a:pt x="157765" y="0"/>
                    <a:pt x="352379" y="0"/>
                  </a:cubicBezTo>
                  <a:lnTo>
                    <a:pt x="2522439" y="0"/>
                  </a:lnTo>
                  <a:cubicBezTo>
                    <a:pt x="2717053" y="0"/>
                    <a:pt x="2874818" y="157765"/>
                    <a:pt x="2874818" y="352379"/>
                  </a:cubicBezTo>
                  <a:lnTo>
                    <a:pt x="2874818" y="1761855"/>
                  </a:lnTo>
                  <a:cubicBezTo>
                    <a:pt x="2874818" y="1956469"/>
                    <a:pt x="2717053" y="2114234"/>
                    <a:pt x="2522439" y="2114234"/>
                  </a:cubicBezTo>
                  <a:lnTo>
                    <a:pt x="352379" y="2114234"/>
                  </a:lnTo>
                  <a:cubicBezTo>
                    <a:pt x="157765" y="2114234"/>
                    <a:pt x="0" y="1956469"/>
                    <a:pt x="0" y="1761855"/>
                  </a:cubicBezTo>
                  <a:lnTo>
                    <a:pt x="0" y="352379"/>
                  </a:lnTo>
                  <a:close/>
                </a:path>
              </a:pathLst>
            </a:custGeom>
            <a:gradFill rotWithShape="0">
              <a:gsLst>
                <a:gs pos="0">
                  <a:schemeClr val="accent4">
                    <a:lumMod val="75000"/>
                  </a:schemeClr>
                </a:gs>
                <a:gs pos="100000">
                  <a:schemeClr val="tx2">
                    <a:lumMod val="25000"/>
                  </a:schemeClr>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211208" tIns="179408" rIns="211208" bIns="179408" numCol="1" spcCol="1270" anchor="ctr" anchorCtr="0">
              <a:noAutofit/>
            </a:bodyPr>
            <a:lstStyle/>
            <a:p>
              <a:pPr lvl="0" algn="ctr" defTabSz="1778000">
                <a:lnSpc>
                  <a:spcPct val="90000"/>
                </a:lnSpc>
                <a:spcBef>
                  <a:spcPct val="0"/>
                </a:spcBef>
                <a:spcAft>
                  <a:spcPct val="35000"/>
                </a:spcAft>
              </a:pPr>
              <a:r>
                <a:rPr lang="en-IE" sz="4000" b="1" kern="1200" dirty="0" smtClean="0">
                  <a:effectLst>
                    <a:outerShdw blurRad="38100" dist="38100" dir="2700000" algn="tl">
                      <a:srgbClr val="000000">
                        <a:alpha val="43137"/>
                      </a:srgbClr>
                    </a:outerShdw>
                  </a:effectLst>
                </a:rPr>
                <a:t>P</a:t>
              </a:r>
              <a:r>
                <a:rPr lang="en-IE" sz="3000" b="1" kern="1200" dirty="0" smtClean="0">
                  <a:effectLst>
                    <a:outerShdw blurRad="38100" dist="38100" dir="2700000" algn="tl">
                      <a:srgbClr val="000000">
                        <a:alpha val="43137"/>
                      </a:srgbClr>
                    </a:outerShdw>
                  </a:effectLst>
                </a:rPr>
                <a:t>lanning and preparation</a:t>
              </a:r>
            </a:p>
          </p:txBody>
        </p:sp>
        <p:sp>
          <p:nvSpPr>
            <p:cNvPr id="7" name="Freeform 6"/>
            <p:cNvSpPr/>
            <p:nvPr/>
          </p:nvSpPr>
          <p:spPr>
            <a:xfrm>
              <a:off x="3165037" y="4441651"/>
              <a:ext cx="5708974" cy="1844846"/>
            </a:xfrm>
            <a:custGeom>
              <a:avLst/>
              <a:gdLst>
                <a:gd name="connsiteX0" fmla="*/ 307480 w 1844846"/>
                <a:gd name="connsiteY0" fmla="*/ 0 h 5708974"/>
                <a:gd name="connsiteX1" fmla="*/ 1537366 w 1844846"/>
                <a:gd name="connsiteY1" fmla="*/ 0 h 5708974"/>
                <a:gd name="connsiteX2" fmla="*/ 1844846 w 1844846"/>
                <a:gd name="connsiteY2" fmla="*/ 307480 h 5708974"/>
                <a:gd name="connsiteX3" fmla="*/ 1844846 w 1844846"/>
                <a:gd name="connsiteY3" fmla="*/ 5708974 h 5708974"/>
                <a:gd name="connsiteX4" fmla="*/ 1844846 w 1844846"/>
                <a:gd name="connsiteY4" fmla="*/ 5708974 h 5708974"/>
                <a:gd name="connsiteX5" fmla="*/ 0 w 1844846"/>
                <a:gd name="connsiteY5" fmla="*/ 5708974 h 5708974"/>
                <a:gd name="connsiteX6" fmla="*/ 0 w 1844846"/>
                <a:gd name="connsiteY6" fmla="*/ 5708974 h 5708974"/>
                <a:gd name="connsiteX7" fmla="*/ 0 w 1844846"/>
                <a:gd name="connsiteY7" fmla="*/ 307480 h 5708974"/>
                <a:gd name="connsiteX8" fmla="*/ 307480 w 1844846"/>
                <a:gd name="connsiteY8" fmla="*/ 0 h 5708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4846" h="5708974">
                  <a:moveTo>
                    <a:pt x="1844846" y="951514"/>
                  </a:moveTo>
                  <a:lnTo>
                    <a:pt x="1844846" y="4757460"/>
                  </a:lnTo>
                  <a:cubicBezTo>
                    <a:pt x="1844846" y="5282967"/>
                    <a:pt x="1800360" y="5708972"/>
                    <a:pt x="1745484" y="5708972"/>
                  </a:cubicBezTo>
                  <a:lnTo>
                    <a:pt x="0" y="5708972"/>
                  </a:lnTo>
                  <a:lnTo>
                    <a:pt x="0" y="5708972"/>
                  </a:lnTo>
                  <a:lnTo>
                    <a:pt x="0" y="2"/>
                  </a:lnTo>
                  <a:lnTo>
                    <a:pt x="0" y="2"/>
                  </a:lnTo>
                  <a:lnTo>
                    <a:pt x="1745484" y="2"/>
                  </a:lnTo>
                  <a:cubicBezTo>
                    <a:pt x="1800360" y="2"/>
                    <a:pt x="1844846" y="426007"/>
                    <a:pt x="1844846" y="951514"/>
                  </a:cubicBezTo>
                  <a:close/>
                </a:path>
              </a:pathLst>
            </a:custGeom>
          </p:spPr>
          <p:style>
            <a:lnRef idx="1">
              <a:schemeClr val="accent5">
                <a:tint val="40000"/>
                <a:alpha val="90000"/>
                <a:hueOff val="5828064"/>
                <a:satOff val="-18244"/>
                <a:lumOff val="1209"/>
                <a:alphaOff val="0"/>
              </a:schemeClr>
            </a:lnRef>
            <a:fillRef idx="1">
              <a:schemeClr val="accent5">
                <a:tint val="40000"/>
                <a:alpha val="90000"/>
                <a:hueOff val="5828064"/>
                <a:satOff val="-18244"/>
                <a:lumOff val="1209"/>
                <a:alphaOff val="0"/>
              </a:schemeClr>
            </a:fillRef>
            <a:effectRef idx="2">
              <a:schemeClr val="accent5">
                <a:tint val="40000"/>
                <a:alpha val="90000"/>
                <a:hueOff val="5828064"/>
                <a:satOff val="-18244"/>
                <a:lumOff val="1209"/>
                <a:alphaOff val="0"/>
              </a:schemeClr>
            </a:effectRef>
            <a:fontRef idx="minor">
              <a:schemeClr val="dk1">
                <a:hueOff val="0"/>
                <a:satOff val="0"/>
                <a:lumOff val="0"/>
                <a:alphaOff val="0"/>
              </a:schemeClr>
            </a:fontRef>
          </p:style>
          <p:txBody>
            <a:bodyPr spcFirstLastPara="0" vert="horz" wrap="square" lIns="108000" tIns="270058" rIns="72000" bIns="270058" numCol="1" spcCol="1270" anchor="ctr" anchorCtr="0">
              <a:noAutofit/>
            </a:bodyPr>
            <a:lstStyle/>
            <a:p>
              <a:pPr marL="171450" lvl="1" indent="-171450" algn="just" defTabSz="800100">
                <a:spcBef>
                  <a:spcPct val="0"/>
                </a:spcBef>
                <a:spcAft>
                  <a:spcPct val="15000"/>
                </a:spcAft>
                <a:buChar char="••"/>
              </a:pPr>
              <a:r>
                <a:rPr lang="en-IE" sz="1800" b="1" kern="1200" dirty="0" smtClean="0">
                  <a:effectLst/>
                </a:rPr>
                <a:t>Introduce yourself</a:t>
              </a:r>
              <a:r>
                <a:rPr lang="en-IE" sz="1800" b="0" kern="1200" dirty="0" smtClean="0">
                  <a:effectLst/>
                </a:rPr>
                <a:t>/your team and </a:t>
              </a:r>
              <a:r>
                <a:rPr lang="en-IE" sz="1800" b="1" kern="1200" dirty="0" smtClean="0">
                  <a:effectLst/>
                </a:rPr>
                <a:t>establish rapport</a:t>
              </a:r>
            </a:p>
            <a:p>
              <a:pPr marL="171450" lvl="1" indent="-171450" algn="just" defTabSz="800100">
                <a:spcBef>
                  <a:spcPct val="0"/>
                </a:spcBef>
                <a:spcAft>
                  <a:spcPct val="15000"/>
                </a:spcAft>
                <a:buChar char="••"/>
              </a:pPr>
              <a:r>
                <a:rPr lang="en-IE" dirty="0" smtClean="0"/>
                <a:t>Explain </a:t>
              </a:r>
              <a:r>
                <a:rPr lang="en-IE" b="1" dirty="0" smtClean="0"/>
                <a:t>purpose of interview</a:t>
              </a:r>
              <a:r>
                <a:rPr lang="en-IE" dirty="0" smtClean="0"/>
                <a:t> and </a:t>
              </a:r>
              <a:r>
                <a:rPr lang="en-IE" b="1" dirty="0" smtClean="0"/>
                <a:t>difficult questions</a:t>
              </a:r>
            </a:p>
            <a:p>
              <a:pPr marL="171450" lvl="1" indent="-171450" algn="just" defTabSz="800100">
                <a:spcBef>
                  <a:spcPct val="0"/>
                </a:spcBef>
                <a:spcAft>
                  <a:spcPct val="15000"/>
                </a:spcAft>
                <a:buChar char="••"/>
              </a:pPr>
              <a:r>
                <a:rPr lang="en-IE" dirty="0" smtClean="0"/>
                <a:t>Be </a:t>
              </a:r>
              <a:r>
                <a:rPr lang="en-IE" b="1" dirty="0" smtClean="0"/>
                <a:t>respectful and professional</a:t>
              </a:r>
              <a:r>
                <a:rPr lang="en-IE" dirty="0" smtClean="0"/>
                <a:t>, provide </a:t>
              </a:r>
              <a:r>
                <a:rPr lang="en-IE" b="1" dirty="0" smtClean="0"/>
                <a:t>reassurance</a:t>
              </a:r>
              <a:endParaRPr lang="en-IE" sz="1800" b="1" kern="1200" dirty="0" smtClean="0">
                <a:effectLst/>
              </a:endParaRPr>
            </a:p>
            <a:p>
              <a:pPr marL="171450" lvl="1" indent="-171450" algn="just" defTabSz="800100">
                <a:spcBef>
                  <a:spcPct val="0"/>
                </a:spcBef>
                <a:spcAft>
                  <a:spcPct val="15000"/>
                </a:spcAft>
                <a:buChar char="••"/>
              </a:pPr>
              <a:r>
                <a:rPr lang="en-IE" sz="1800" b="0" kern="1200" dirty="0" smtClean="0">
                  <a:effectLst/>
                </a:rPr>
                <a:t>Lay out </a:t>
              </a:r>
              <a:r>
                <a:rPr lang="en-IE" sz="1800" b="1" kern="1200" dirty="0" smtClean="0">
                  <a:effectLst/>
                </a:rPr>
                <a:t>ground rules and procedures</a:t>
              </a:r>
              <a:r>
                <a:rPr lang="en-IE" sz="1800" b="0" kern="1200" dirty="0" smtClean="0">
                  <a:effectLst/>
                </a:rPr>
                <a:t> for interview</a:t>
              </a:r>
            </a:p>
            <a:p>
              <a:pPr marL="171450" lvl="1" indent="-171450" algn="just" defTabSz="800100">
                <a:spcBef>
                  <a:spcPct val="0"/>
                </a:spcBef>
                <a:spcAft>
                  <a:spcPct val="15000"/>
                </a:spcAft>
                <a:buChar char="••"/>
              </a:pPr>
              <a:r>
                <a:rPr lang="en-IE" dirty="0" smtClean="0"/>
                <a:t>Make clear any </a:t>
              </a:r>
              <a:r>
                <a:rPr lang="en-IE" b="1" dirty="0" smtClean="0"/>
                <a:t>possible future use</a:t>
              </a:r>
              <a:r>
                <a:rPr lang="en-IE" dirty="0" smtClean="0"/>
                <a:t> of information and obtain/document </a:t>
              </a:r>
              <a:r>
                <a:rPr lang="en-IE" b="1" dirty="0" smtClean="0"/>
                <a:t>informed consent</a:t>
              </a:r>
              <a:r>
                <a:rPr lang="en-IE" dirty="0" smtClean="0"/>
                <a:t> for interview</a:t>
              </a:r>
            </a:p>
          </p:txBody>
        </p:sp>
        <p:sp>
          <p:nvSpPr>
            <p:cNvPr id="8" name="Freeform 7"/>
            <p:cNvSpPr/>
            <p:nvPr/>
          </p:nvSpPr>
          <p:spPr>
            <a:xfrm>
              <a:off x="329029" y="4278683"/>
              <a:ext cx="2874818" cy="2174651"/>
            </a:xfrm>
            <a:custGeom>
              <a:avLst/>
              <a:gdLst>
                <a:gd name="connsiteX0" fmla="*/ 0 w 2874818"/>
                <a:gd name="connsiteY0" fmla="*/ 362449 h 2174651"/>
                <a:gd name="connsiteX1" fmla="*/ 362449 w 2874818"/>
                <a:gd name="connsiteY1" fmla="*/ 0 h 2174651"/>
                <a:gd name="connsiteX2" fmla="*/ 2512369 w 2874818"/>
                <a:gd name="connsiteY2" fmla="*/ 0 h 2174651"/>
                <a:gd name="connsiteX3" fmla="*/ 2874818 w 2874818"/>
                <a:gd name="connsiteY3" fmla="*/ 362449 h 2174651"/>
                <a:gd name="connsiteX4" fmla="*/ 2874818 w 2874818"/>
                <a:gd name="connsiteY4" fmla="*/ 1812202 h 2174651"/>
                <a:gd name="connsiteX5" fmla="*/ 2512369 w 2874818"/>
                <a:gd name="connsiteY5" fmla="*/ 2174651 h 2174651"/>
                <a:gd name="connsiteX6" fmla="*/ 362449 w 2874818"/>
                <a:gd name="connsiteY6" fmla="*/ 2174651 h 2174651"/>
                <a:gd name="connsiteX7" fmla="*/ 0 w 2874818"/>
                <a:gd name="connsiteY7" fmla="*/ 1812202 h 2174651"/>
                <a:gd name="connsiteX8" fmla="*/ 0 w 2874818"/>
                <a:gd name="connsiteY8" fmla="*/ 362449 h 2174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74818" h="2174651">
                  <a:moveTo>
                    <a:pt x="0" y="362449"/>
                  </a:moveTo>
                  <a:cubicBezTo>
                    <a:pt x="0" y="162274"/>
                    <a:pt x="162274" y="0"/>
                    <a:pt x="362449" y="0"/>
                  </a:cubicBezTo>
                  <a:lnTo>
                    <a:pt x="2512369" y="0"/>
                  </a:lnTo>
                  <a:cubicBezTo>
                    <a:pt x="2712544" y="0"/>
                    <a:pt x="2874818" y="162274"/>
                    <a:pt x="2874818" y="362449"/>
                  </a:cubicBezTo>
                  <a:lnTo>
                    <a:pt x="2874818" y="1812202"/>
                  </a:lnTo>
                  <a:cubicBezTo>
                    <a:pt x="2874818" y="2012377"/>
                    <a:pt x="2712544" y="2174651"/>
                    <a:pt x="2512369" y="2174651"/>
                  </a:cubicBezTo>
                  <a:lnTo>
                    <a:pt x="362449" y="2174651"/>
                  </a:lnTo>
                  <a:cubicBezTo>
                    <a:pt x="162274" y="2174651"/>
                    <a:pt x="0" y="2012377"/>
                    <a:pt x="0" y="1812202"/>
                  </a:cubicBezTo>
                  <a:lnTo>
                    <a:pt x="0" y="362449"/>
                  </a:lnTo>
                  <a:close/>
                </a:path>
              </a:pathLst>
            </a:custGeom>
            <a:gradFill rotWithShape="0">
              <a:gsLst>
                <a:gs pos="0">
                  <a:schemeClr val="accent1">
                    <a:lumMod val="75000"/>
                  </a:schemeClr>
                </a:gs>
                <a:gs pos="100000">
                  <a:schemeClr val="accent4">
                    <a:lumMod val="75000"/>
                  </a:schemeClr>
                </a:gs>
                <a:gs pos="100000">
                  <a:schemeClr val="accent5">
                    <a:hueOff val="3005349"/>
                    <a:satOff val="-13190"/>
                    <a:lumOff val="3921"/>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6010699"/>
                <a:satOff val="-26380"/>
                <a:lumOff val="7843"/>
                <a:alphaOff val="0"/>
              </a:schemeClr>
            </a:effectRef>
            <a:fontRef idx="minor">
              <a:schemeClr val="lt1"/>
            </a:fontRef>
          </p:style>
          <p:txBody>
            <a:bodyPr spcFirstLastPara="0" vert="horz" wrap="square" lIns="258558" tIns="182358" rIns="258558" bIns="182358" numCol="1" spcCol="1270" anchor="ctr" anchorCtr="0">
              <a:noAutofit/>
            </a:bodyPr>
            <a:lstStyle/>
            <a:p>
              <a:pPr lvl="0" algn="ctr" defTabSz="1778000">
                <a:lnSpc>
                  <a:spcPct val="90000"/>
                </a:lnSpc>
                <a:spcBef>
                  <a:spcPct val="0"/>
                </a:spcBef>
                <a:spcAft>
                  <a:spcPct val="35000"/>
                </a:spcAft>
              </a:pPr>
              <a:r>
                <a:rPr lang="en-IE" sz="4000" b="1" kern="1200" dirty="0" smtClean="0">
                  <a:effectLst>
                    <a:outerShdw blurRad="38100" dist="38100" dir="2700000" algn="tl">
                      <a:srgbClr val="000000">
                        <a:alpha val="43137"/>
                      </a:srgbClr>
                    </a:outerShdw>
                  </a:effectLst>
                </a:rPr>
                <a:t>E</a:t>
              </a:r>
              <a:r>
                <a:rPr lang="en-IE" sz="3000" b="1" kern="1200" dirty="0" smtClean="0">
                  <a:effectLst>
                    <a:outerShdw blurRad="38100" dist="38100" dir="2700000" algn="tl">
                      <a:srgbClr val="000000">
                        <a:alpha val="43137"/>
                      </a:srgbClr>
                    </a:outerShdw>
                  </a:effectLst>
                </a:rPr>
                <a:t>ngage and explain</a:t>
              </a:r>
              <a:endParaRPr lang="nl-NL" sz="3000" b="1"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4291396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framework</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50-61</a:t>
            </a:r>
            <a:br>
              <a:rPr lang="en-IE" sz="2000" b="1" dirty="0" smtClean="0">
                <a:solidFill>
                  <a:srgbClr val="ACCBF9">
                    <a:lumMod val="75000"/>
                  </a:srgbClr>
                </a:solidFill>
              </a:rPr>
            </a:br>
            <a:r>
              <a:rPr lang="en-IE" sz="2000" b="1" dirty="0" smtClean="0">
                <a:solidFill>
                  <a:srgbClr val="ACCBF9">
                    <a:lumMod val="75000"/>
                  </a:srgbClr>
                </a:solidFill>
              </a:rPr>
              <a:t>Module 3 – Preliminary Considerations</a:t>
            </a:r>
            <a:br>
              <a:rPr lang="en-IE" sz="2000" b="1" dirty="0" smtClean="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a:solidFill>
                  <a:prstClr val="white">
                    <a:alpha val="60000"/>
                  </a:prstClr>
                </a:solidFill>
              </a:rPr>
              <a:t>Training Materials on the International Protocol  </a:t>
            </a:r>
          </a:p>
          <a:p>
            <a:pPr algn="ctr"/>
            <a:r>
              <a:rPr lang="en-US" b="1" dirty="0">
                <a:solidFill>
                  <a:prstClr val="white">
                    <a:alpha val="60000"/>
                  </a:prstClr>
                </a:solidFill>
              </a:rPr>
              <a:t>© Institute for International Criminal Investigations 2015</a:t>
            </a:r>
            <a:endParaRPr lang="nl-NL" dirty="0">
              <a:solidFill>
                <a:prstClr val="white">
                  <a:alpha val="60000"/>
                </a:prstClr>
              </a:solidFill>
            </a:endParaRPr>
          </a:p>
        </p:txBody>
      </p:sp>
      <p:grpSp>
        <p:nvGrpSpPr>
          <p:cNvPr id="21" name="Group 20"/>
          <p:cNvGrpSpPr/>
          <p:nvPr/>
        </p:nvGrpSpPr>
        <p:grpSpPr>
          <a:xfrm>
            <a:off x="360000" y="1872163"/>
            <a:ext cx="8505287" cy="4581172"/>
            <a:chOff x="360000" y="1947288"/>
            <a:chExt cx="8505287" cy="4438317"/>
          </a:xfrm>
        </p:grpSpPr>
        <p:sp>
          <p:nvSpPr>
            <p:cNvPr id="22" name="Freeform 21"/>
            <p:cNvSpPr/>
            <p:nvPr/>
          </p:nvSpPr>
          <p:spPr>
            <a:xfrm>
              <a:off x="3157538" y="2060327"/>
              <a:ext cx="5662934" cy="1255587"/>
            </a:xfrm>
            <a:custGeom>
              <a:avLst/>
              <a:gdLst>
                <a:gd name="connsiteX0" fmla="*/ 203952 w 1223688"/>
                <a:gd name="connsiteY0" fmla="*/ 0 h 5662934"/>
                <a:gd name="connsiteX1" fmla="*/ 1019736 w 1223688"/>
                <a:gd name="connsiteY1" fmla="*/ 0 h 5662934"/>
                <a:gd name="connsiteX2" fmla="*/ 1223688 w 1223688"/>
                <a:gd name="connsiteY2" fmla="*/ 203952 h 5662934"/>
                <a:gd name="connsiteX3" fmla="*/ 1223688 w 1223688"/>
                <a:gd name="connsiteY3" fmla="*/ 5662934 h 5662934"/>
                <a:gd name="connsiteX4" fmla="*/ 1223688 w 1223688"/>
                <a:gd name="connsiteY4" fmla="*/ 5662934 h 5662934"/>
                <a:gd name="connsiteX5" fmla="*/ 0 w 1223688"/>
                <a:gd name="connsiteY5" fmla="*/ 5662934 h 5662934"/>
                <a:gd name="connsiteX6" fmla="*/ 0 w 1223688"/>
                <a:gd name="connsiteY6" fmla="*/ 5662934 h 5662934"/>
                <a:gd name="connsiteX7" fmla="*/ 0 w 1223688"/>
                <a:gd name="connsiteY7" fmla="*/ 203952 h 5662934"/>
                <a:gd name="connsiteX8" fmla="*/ 203952 w 1223688"/>
                <a:gd name="connsiteY8" fmla="*/ 0 h 5662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3688" h="5662934">
                  <a:moveTo>
                    <a:pt x="1223688" y="943841"/>
                  </a:moveTo>
                  <a:lnTo>
                    <a:pt x="1223688" y="4719093"/>
                  </a:lnTo>
                  <a:cubicBezTo>
                    <a:pt x="1223688" y="5240364"/>
                    <a:pt x="1203957" y="5662934"/>
                    <a:pt x="1179617" y="5662934"/>
                  </a:cubicBezTo>
                  <a:lnTo>
                    <a:pt x="0" y="5662934"/>
                  </a:lnTo>
                  <a:lnTo>
                    <a:pt x="0" y="5662934"/>
                  </a:lnTo>
                  <a:lnTo>
                    <a:pt x="0" y="0"/>
                  </a:lnTo>
                  <a:lnTo>
                    <a:pt x="0" y="0"/>
                  </a:lnTo>
                  <a:lnTo>
                    <a:pt x="1179617" y="0"/>
                  </a:lnTo>
                  <a:cubicBezTo>
                    <a:pt x="1203957" y="0"/>
                    <a:pt x="1223688" y="422570"/>
                    <a:pt x="1223688" y="943841"/>
                  </a:cubicBezTo>
                  <a:close/>
                </a:path>
              </a:pathLst>
            </a:custGeom>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72000" tIns="239736" rIns="95736" bIns="239736" numCol="1" spcCol="1270" anchor="ctr" anchorCtr="0">
              <a:noAutofit/>
            </a:bodyPr>
            <a:lstStyle/>
            <a:p>
              <a:pPr marL="171450" lvl="1" indent="-171450" algn="just" defTabSz="800100">
                <a:spcBef>
                  <a:spcPct val="0"/>
                </a:spcBef>
                <a:spcAft>
                  <a:spcPct val="15000"/>
                </a:spcAft>
                <a:buChar char="••"/>
              </a:pPr>
              <a:r>
                <a:rPr lang="en-IE" sz="1800" kern="1200" dirty="0" smtClean="0">
                  <a:effectLst/>
                </a:rPr>
                <a:t>Account can be </a:t>
              </a:r>
              <a:r>
                <a:rPr lang="en-IE" sz="1800" b="1" kern="1200" dirty="0" smtClean="0">
                  <a:effectLst/>
                </a:rPr>
                <a:t>free recall</a:t>
              </a:r>
              <a:r>
                <a:rPr lang="en-IE" sz="1800" kern="1200" dirty="0" smtClean="0">
                  <a:effectLst/>
                </a:rPr>
                <a:t> or </a:t>
              </a:r>
              <a:r>
                <a:rPr lang="en-IE" sz="1800" b="1" kern="1200" dirty="0" smtClean="0">
                  <a:effectLst/>
                </a:rPr>
                <a:t>managed conversation</a:t>
              </a:r>
              <a:endParaRPr lang="nl-NL" sz="1800" b="1" kern="1200" dirty="0">
                <a:effectLst/>
              </a:endParaRPr>
            </a:p>
            <a:p>
              <a:pPr marL="171450" lvl="1" indent="-171450" algn="just" defTabSz="800100">
                <a:spcBef>
                  <a:spcPct val="0"/>
                </a:spcBef>
                <a:spcAft>
                  <a:spcPct val="15000"/>
                </a:spcAft>
                <a:buChar char="••"/>
              </a:pPr>
              <a:r>
                <a:rPr lang="en-IE" sz="1800" b="1" kern="1200" dirty="0" smtClean="0">
                  <a:effectLst/>
                </a:rPr>
                <a:t>Identify</a:t>
              </a:r>
              <a:r>
                <a:rPr lang="en-IE" sz="1800" b="0" kern="1200" dirty="0" smtClean="0">
                  <a:effectLst/>
                </a:rPr>
                <a:t>, </a:t>
              </a:r>
              <a:r>
                <a:rPr lang="en-IE" sz="1800" b="1" kern="1200" dirty="0" smtClean="0">
                  <a:effectLst/>
                </a:rPr>
                <a:t>expand</a:t>
              </a:r>
              <a:r>
                <a:rPr lang="en-IE" sz="1800" b="0" kern="1200" dirty="0" smtClean="0">
                  <a:effectLst/>
                </a:rPr>
                <a:t>, </a:t>
              </a:r>
              <a:r>
                <a:rPr lang="en-IE" sz="1800" b="1" kern="1200" dirty="0" smtClean="0">
                  <a:effectLst/>
                </a:rPr>
                <a:t>probe</a:t>
              </a:r>
              <a:r>
                <a:rPr lang="en-IE" sz="1800" b="0" kern="1200" dirty="0" smtClean="0">
                  <a:effectLst/>
                </a:rPr>
                <a:t> and </a:t>
              </a:r>
              <a:r>
                <a:rPr lang="en-IE" sz="1800" b="1" kern="1200" dirty="0" smtClean="0">
                  <a:effectLst/>
                </a:rPr>
                <a:t>summarise</a:t>
              </a:r>
              <a:r>
                <a:rPr lang="en-IE" sz="1800" b="0" kern="1200" dirty="0" smtClean="0">
                  <a:effectLst/>
                </a:rPr>
                <a:t> issues which are important to you or the interviewee</a:t>
              </a:r>
              <a:endParaRPr lang="nl-NL" sz="1800" b="0" kern="1200" dirty="0">
                <a:effectLst/>
              </a:endParaRPr>
            </a:p>
            <a:p>
              <a:pPr marL="171450" lvl="1" indent="-171450" algn="just" defTabSz="800100">
                <a:spcBef>
                  <a:spcPct val="0"/>
                </a:spcBef>
                <a:spcAft>
                  <a:spcPct val="15000"/>
                </a:spcAft>
                <a:buChar char="••"/>
              </a:pPr>
              <a:r>
                <a:rPr lang="en-IE" sz="1800" kern="1200" dirty="0" smtClean="0">
                  <a:effectLst/>
                </a:rPr>
                <a:t>Clarify any </a:t>
              </a:r>
              <a:r>
                <a:rPr lang="en-IE" sz="1800" b="1" kern="1200" dirty="0" smtClean="0">
                  <a:effectLst/>
                </a:rPr>
                <a:t>inconsistencies or gaps</a:t>
              </a:r>
              <a:r>
                <a:rPr lang="en-IE" sz="1800" kern="1200" dirty="0" smtClean="0">
                  <a:effectLst/>
                </a:rPr>
                <a:t> in the account</a:t>
              </a:r>
              <a:endParaRPr lang="nl-NL" sz="1800" kern="1200" dirty="0">
                <a:effectLst/>
              </a:endParaRPr>
            </a:p>
          </p:txBody>
        </p:sp>
        <p:sp>
          <p:nvSpPr>
            <p:cNvPr id="23" name="Freeform 22"/>
            <p:cNvSpPr/>
            <p:nvPr/>
          </p:nvSpPr>
          <p:spPr>
            <a:xfrm>
              <a:off x="360000" y="1947288"/>
              <a:ext cx="2851634" cy="1464851"/>
            </a:xfrm>
            <a:custGeom>
              <a:avLst/>
              <a:gdLst>
                <a:gd name="connsiteX0" fmla="*/ 0 w 2851634"/>
                <a:gd name="connsiteY0" fmla="*/ 236361 h 1418135"/>
                <a:gd name="connsiteX1" fmla="*/ 236361 w 2851634"/>
                <a:gd name="connsiteY1" fmla="*/ 0 h 1418135"/>
                <a:gd name="connsiteX2" fmla="*/ 2615273 w 2851634"/>
                <a:gd name="connsiteY2" fmla="*/ 0 h 1418135"/>
                <a:gd name="connsiteX3" fmla="*/ 2851634 w 2851634"/>
                <a:gd name="connsiteY3" fmla="*/ 236361 h 1418135"/>
                <a:gd name="connsiteX4" fmla="*/ 2851634 w 2851634"/>
                <a:gd name="connsiteY4" fmla="*/ 1181774 h 1418135"/>
                <a:gd name="connsiteX5" fmla="*/ 2615273 w 2851634"/>
                <a:gd name="connsiteY5" fmla="*/ 1418135 h 1418135"/>
                <a:gd name="connsiteX6" fmla="*/ 236361 w 2851634"/>
                <a:gd name="connsiteY6" fmla="*/ 1418135 h 1418135"/>
                <a:gd name="connsiteX7" fmla="*/ 0 w 2851634"/>
                <a:gd name="connsiteY7" fmla="*/ 1181774 h 1418135"/>
                <a:gd name="connsiteX8" fmla="*/ 0 w 2851634"/>
                <a:gd name="connsiteY8" fmla="*/ 236361 h 1418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1634" h="1418135">
                  <a:moveTo>
                    <a:pt x="0" y="236361"/>
                  </a:moveTo>
                  <a:cubicBezTo>
                    <a:pt x="0" y="105822"/>
                    <a:pt x="105822" y="0"/>
                    <a:pt x="236361" y="0"/>
                  </a:cubicBezTo>
                  <a:lnTo>
                    <a:pt x="2615273" y="0"/>
                  </a:lnTo>
                  <a:cubicBezTo>
                    <a:pt x="2745812" y="0"/>
                    <a:pt x="2851634" y="105822"/>
                    <a:pt x="2851634" y="236361"/>
                  </a:cubicBezTo>
                  <a:lnTo>
                    <a:pt x="2851634" y="1181774"/>
                  </a:lnTo>
                  <a:cubicBezTo>
                    <a:pt x="2851634" y="1312313"/>
                    <a:pt x="2745812" y="1418135"/>
                    <a:pt x="2615273" y="1418135"/>
                  </a:cubicBezTo>
                  <a:lnTo>
                    <a:pt x="236361" y="1418135"/>
                  </a:lnTo>
                  <a:cubicBezTo>
                    <a:pt x="105822" y="1418135"/>
                    <a:pt x="0" y="1312313"/>
                    <a:pt x="0" y="1181774"/>
                  </a:cubicBezTo>
                  <a:lnTo>
                    <a:pt x="0" y="236361"/>
                  </a:lnTo>
                  <a:close/>
                </a:path>
              </a:pathLst>
            </a:custGeom>
            <a:gradFill rotWithShape="0">
              <a:gsLst>
                <a:gs pos="0">
                  <a:schemeClr val="accent5">
                    <a:lumMod val="75000"/>
                  </a:schemeClr>
                </a:gs>
                <a:gs pos="100000">
                  <a:schemeClr val="accent5">
                    <a:lumMod val="75000"/>
                  </a:schemeClr>
                </a:gs>
                <a:gs pos="100000">
                  <a:schemeClr val="accent5">
                    <a:hueOff val="0"/>
                    <a:satOff val="0"/>
                    <a:lumOff val="0"/>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0"/>
                <a:satOff val="0"/>
                <a:lumOff val="0"/>
                <a:alphaOff val="0"/>
              </a:schemeClr>
            </a:effectRef>
            <a:fontRef idx="minor">
              <a:schemeClr val="lt1"/>
            </a:fontRef>
          </p:style>
          <p:txBody>
            <a:bodyPr spcFirstLastPara="0" vert="horz" wrap="square" lIns="221628" tIns="145428" rIns="221628" bIns="145428" numCol="1" spcCol="1270" anchor="ctr" anchorCtr="0">
              <a:noAutofit/>
            </a:bodyPr>
            <a:lstStyle/>
            <a:p>
              <a:pPr lvl="0" algn="ctr" defTabSz="1778000">
                <a:lnSpc>
                  <a:spcPct val="90000"/>
                </a:lnSpc>
                <a:spcBef>
                  <a:spcPct val="0"/>
                </a:spcBef>
                <a:spcAft>
                  <a:spcPct val="35000"/>
                </a:spcAft>
              </a:pPr>
              <a:r>
                <a:rPr lang="en-IE" sz="4000" b="1" kern="1200" dirty="0" smtClean="0">
                  <a:effectLst>
                    <a:outerShdw blurRad="38100" dist="38100" dir="2700000" algn="tl">
                      <a:srgbClr val="000000">
                        <a:alpha val="43137"/>
                      </a:srgbClr>
                    </a:outerShdw>
                  </a:effectLst>
                </a:rPr>
                <a:t>A</a:t>
              </a:r>
              <a:r>
                <a:rPr lang="en-IE" sz="3000" b="1" kern="1200" dirty="0" smtClean="0">
                  <a:effectLst>
                    <a:outerShdw blurRad="38100" dist="38100" dir="2700000" algn="tl">
                      <a:srgbClr val="000000">
                        <a:alpha val="43137"/>
                      </a:srgbClr>
                    </a:outerShdw>
                  </a:effectLst>
                </a:rPr>
                <a:t>ccount and clarification</a:t>
              </a:r>
              <a:endParaRPr lang="nl-NL" sz="3000" b="1" kern="1200" dirty="0">
                <a:effectLst>
                  <a:outerShdw blurRad="38100" dist="38100" dir="2700000" algn="tl">
                    <a:srgbClr val="000000">
                      <a:alpha val="43137"/>
                    </a:srgbClr>
                  </a:outerShdw>
                </a:effectLst>
              </a:endParaRPr>
            </a:p>
          </p:txBody>
        </p:sp>
        <p:sp>
          <p:nvSpPr>
            <p:cNvPr id="24" name="Freeform 23"/>
            <p:cNvSpPr/>
            <p:nvPr/>
          </p:nvSpPr>
          <p:spPr>
            <a:xfrm>
              <a:off x="3157538" y="3595103"/>
              <a:ext cx="5662934" cy="1253786"/>
            </a:xfrm>
            <a:custGeom>
              <a:avLst/>
              <a:gdLst>
                <a:gd name="connsiteX0" fmla="*/ 208969 w 1253786"/>
                <a:gd name="connsiteY0" fmla="*/ 0 h 5662934"/>
                <a:gd name="connsiteX1" fmla="*/ 1044817 w 1253786"/>
                <a:gd name="connsiteY1" fmla="*/ 0 h 5662934"/>
                <a:gd name="connsiteX2" fmla="*/ 1253786 w 1253786"/>
                <a:gd name="connsiteY2" fmla="*/ 208969 h 5662934"/>
                <a:gd name="connsiteX3" fmla="*/ 1253786 w 1253786"/>
                <a:gd name="connsiteY3" fmla="*/ 5662934 h 5662934"/>
                <a:gd name="connsiteX4" fmla="*/ 1253786 w 1253786"/>
                <a:gd name="connsiteY4" fmla="*/ 5662934 h 5662934"/>
                <a:gd name="connsiteX5" fmla="*/ 0 w 1253786"/>
                <a:gd name="connsiteY5" fmla="*/ 5662934 h 5662934"/>
                <a:gd name="connsiteX6" fmla="*/ 0 w 1253786"/>
                <a:gd name="connsiteY6" fmla="*/ 5662934 h 5662934"/>
                <a:gd name="connsiteX7" fmla="*/ 0 w 1253786"/>
                <a:gd name="connsiteY7" fmla="*/ 208969 h 5662934"/>
                <a:gd name="connsiteX8" fmla="*/ 208969 w 1253786"/>
                <a:gd name="connsiteY8" fmla="*/ 0 h 5662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786" h="5662934">
                  <a:moveTo>
                    <a:pt x="1253786" y="943843"/>
                  </a:moveTo>
                  <a:lnTo>
                    <a:pt x="1253786" y="4719091"/>
                  </a:lnTo>
                  <a:cubicBezTo>
                    <a:pt x="1253786" y="5240359"/>
                    <a:pt x="1233072" y="5662934"/>
                    <a:pt x="1207520" y="5662934"/>
                  </a:cubicBezTo>
                  <a:lnTo>
                    <a:pt x="0" y="5662934"/>
                  </a:lnTo>
                  <a:lnTo>
                    <a:pt x="0" y="5662934"/>
                  </a:lnTo>
                  <a:lnTo>
                    <a:pt x="0" y="0"/>
                  </a:lnTo>
                  <a:lnTo>
                    <a:pt x="0" y="0"/>
                  </a:lnTo>
                  <a:lnTo>
                    <a:pt x="1207520" y="0"/>
                  </a:lnTo>
                  <a:cubicBezTo>
                    <a:pt x="1233072" y="0"/>
                    <a:pt x="1253786" y="422575"/>
                    <a:pt x="1253786" y="943843"/>
                  </a:cubicBezTo>
                  <a:close/>
                </a:path>
              </a:pathLst>
            </a:custGeom>
          </p:spPr>
          <p:style>
            <a:lnRef idx="1">
              <a:schemeClr val="accent5">
                <a:tint val="40000"/>
                <a:alpha val="90000"/>
                <a:hueOff val="2914032"/>
                <a:satOff val="-9122"/>
                <a:lumOff val="604"/>
                <a:alphaOff val="0"/>
              </a:schemeClr>
            </a:lnRef>
            <a:fillRef idx="1">
              <a:schemeClr val="accent5">
                <a:tint val="40000"/>
                <a:alpha val="90000"/>
                <a:hueOff val="2914032"/>
                <a:satOff val="-9122"/>
                <a:lumOff val="604"/>
                <a:alphaOff val="0"/>
              </a:schemeClr>
            </a:fillRef>
            <a:effectRef idx="2">
              <a:schemeClr val="accent5">
                <a:tint val="40000"/>
                <a:alpha val="90000"/>
                <a:hueOff val="2914032"/>
                <a:satOff val="-9122"/>
                <a:lumOff val="604"/>
                <a:alphaOff val="0"/>
              </a:schemeClr>
            </a:effectRef>
            <a:fontRef idx="minor">
              <a:schemeClr val="dk1">
                <a:hueOff val="0"/>
                <a:satOff val="0"/>
                <a:lumOff val="0"/>
                <a:alphaOff val="0"/>
              </a:schemeClr>
            </a:fontRef>
          </p:style>
          <p:txBody>
            <a:bodyPr spcFirstLastPara="0" vert="horz" wrap="square" lIns="108000" tIns="185029" rIns="97204" bIns="185031" numCol="1" spcCol="1270" anchor="ctr" anchorCtr="0">
              <a:noAutofit/>
            </a:bodyPr>
            <a:lstStyle/>
            <a:p>
              <a:pPr marL="171450" lvl="1" indent="-171450" algn="just" defTabSz="800100">
                <a:spcBef>
                  <a:spcPct val="0"/>
                </a:spcBef>
                <a:spcAft>
                  <a:spcPct val="15000"/>
                </a:spcAft>
                <a:buChar char="••"/>
              </a:pPr>
              <a:r>
                <a:rPr lang="en-IE" sz="1800" b="1" kern="1200" dirty="0" smtClean="0">
                  <a:effectLst/>
                </a:rPr>
                <a:t>Summarise</a:t>
              </a:r>
              <a:r>
                <a:rPr lang="en-IE" sz="1800" b="0" kern="1200" dirty="0" smtClean="0">
                  <a:effectLst/>
                </a:rPr>
                <a:t> information, </a:t>
              </a:r>
              <a:r>
                <a:rPr lang="en-IE" sz="1800" b="1" kern="1200" dirty="0" smtClean="0">
                  <a:effectLst/>
                </a:rPr>
                <a:t>read back statement</a:t>
              </a:r>
              <a:endParaRPr lang="nl-NL" sz="1800" b="1" kern="1200" dirty="0">
                <a:effectLst/>
              </a:endParaRPr>
            </a:p>
            <a:p>
              <a:pPr marL="171450" lvl="1" indent="-171450" algn="just" defTabSz="800100">
                <a:spcBef>
                  <a:spcPct val="0"/>
                </a:spcBef>
                <a:spcAft>
                  <a:spcPct val="15000"/>
                </a:spcAft>
                <a:buChar char="••"/>
              </a:pPr>
              <a:r>
                <a:rPr lang="en-IE" sz="1800" b="0" kern="1200" dirty="0" smtClean="0">
                  <a:effectLst/>
                </a:rPr>
                <a:t>Opportunity for witness to </a:t>
              </a:r>
              <a:r>
                <a:rPr lang="en-IE" sz="1800" b="1" kern="1200" dirty="0" smtClean="0">
                  <a:effectLst/>
                </a:rPr>
                <a:t>add/clarify information</a:t>
              </a:r>
              <a:endParaRPr lang="nl-NL" sz="1800" b="1" kern="1200" dirty="0">
                <a:effectLst/>
              </a:endParaRPr>
            </a:p>
            <a:p>
              <a:pPr marL="171450" lvl="1" indent="-171450" algn="just" defTabSz="800100">
                <a:spcBef>
                  <a:spcPct val="0"/>
                </a:spcBef>
                <a:spcAft>
                  <a:spcPct val="15000"/>
                </a:spcAft>
                <a:buChar char="••"/>
              </a:pPr>
              <a:r>
                <a:rPr lang="en-IE" sz="1800" kern="1200" dirty="0" smtClean="0">
                  <a:effectLst/>
                </a:rPr>
                <a:t>Explain </a:t>
              </a:r>
              <a:r>
                <a:rPr lang="en-IE" sz="1800" b="1" kern="1200" dirty="0" smtClean="0">
                  <a:effectLst/>
                </a:rPr>
                <a:t>next steps</a:t>
              </a:r>
              <a:r>
                <a:rPr lang="en-IE" sz="1800" kern="1200" dirty="0" smtClean="0">
                  <a:effectLst/>
                </a:rPr>
                <a:t> and </a:t>
              </a:r>
              <a:r>
                <a:rPr lang="en-IE" sz="1800" b="1" kern="1200" dirty="0" smtClean="0">
                  <a:effectLst/>
                </a:rPr>
                <a:t>answer any questions</a:t>
              </a:r>
              <a:endParaRPr lang="nl-NL" sz="1800" b="1" kern="1200" dirty="0">
                <a:effectLst/>
              </a:endParaRPr>
            </a:p>
            <a:p>
              <a:pPr marL="171450" lvl="1" indent="-171450" algn="just" defTabSz="800100">
                <a:spcBef>
                  <a:spcPct val="0"/>
                </a:spcBef>
                <a:spcAft>
                  <a:spcPct val="15000"/>
                </a:spcAft>
                <a:buChar char="••"/>
              </a:pPr>
              <a:r>
                <a:rPr lang="en-IE" sz="1800" b="0" kern="1200" dirty="0" smtClean="0">
                  <a:effectLst/>
                </a:rPr>
                <a:t>Discuss </a:t>
              </a:r>
              <a:r>
                <a:rPr lang="en-IE" sz="1800" b="1" kern="1200" dirty="0" smtClean="0">
                  <a:effectLst/>
                </a:rPr>
                <a:t>referrals</a:t>
              </a:r>
              <a:r>
                <a:rPr lang="en-IE" sz="1800" b="0" kern="1200" dirty="0" smtClean="0">
                  <a:effectLst/>
                </a:rPr>
                <a:t> and </a:t>
              </a:r>
              <a:r>
                <a:rPr lang="en-IE" sz="1800" b="1" kern="1200" dirty="0" smtClean="0">
                  <a:effectLst/>
                </a:rPr>
                <a:t>future contact arrangements</a:t>
              </a:r>
              <a:endParaRPr lang="nl-NL" sz="1800" b="1" kern="1200" dirty="0">
                <a:effectLst/>
              </a:endParaRPr>
            </a:p>
          </p:txBody>
        </p:sp>
        <p:sp>
          <p:nvSpPr>
            <p:cNvPr id="25" name="Freeform 24"/>
            <p:cNvSpPr/>
            <p:nvPr/>
          </p:nvSpPr>
          <p:spPr>
            <a:xfrm>
              <a:off x="360000" y="3479234"/>
              <a:ext cx="2851634" cy="1464851"/>
            </a:xfrm>
            <a:custGeom>
              <a:avLst/>
              <a:gdLst>
                <a:gd name="connsiteX0" fmla="*/ 0 w 2851634"/>
                <a:gd name="connsiteY0" fmla="*/ 243115 h 1458661"/>
                <a:gd name="connsiteX1" fmla="*/ 243115 w 2851634"/>
                <a:gd name="connsiteY1" fmla="*/ 0 h 1458661"/>
                <a:gd name="connsiteX2" fmla="*/ 2608519 w 2851634"/>
                <a:gd name="connsiteY2" fmla="*/ 0 h 1458661"/>
                <a:gd name="connsiteX3" fmla="*/ 2851634 w 2851634"/>
                <a:gd name="connsiteY3" fmla="*/ 243115 h 1458661"/>
                <a:gd name="connsiteX4" fmla="*/ 2851634 w 2851634"/>
                <a:gd name="connsiteY4" fmla="*/ 1215546 h 1458661"/>
                <a:gd name="connsiteX5" fmla="*/ 2608519 w 2851634"/>
                <a:gd name="connsiteY5" fmla="*/ 1458661 h 1458661"/>
                <a:gd name="connsiteX6" fmla="*/ 243115 w 2851634"/>
                <a:gd name="connsiteY6" fmla="*/ 1458661 h 1458661"/>
                <a:gd name="connsiteX7" fmla="*/ 0 w 2851634"/>
                <a:gd name="connsiteY7" fmla="*/ 1215546 h 1458661"/>
                <a:gd name="connsiteX8" fmla="*/ 0 w 2851634"/>
                <a:gd name="connsiteY8" fmla="*/ 243115 h 145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1634" h="1458661">
                  <a:moveTo>
                    <a:pt x="0" y="243115"/>
                  </a:moveTo>
                  <a:cubicBezTo>
                    <a:pt x="0" y="108846"/>
                    <a:pt x="108846" y="0"/>
                    <a:pt x="243115" y="0"/>
                  </a:cubicBezTo>
                  <a:lnTo>
                    <a:pt x="2608519" y="0"/>
                  </a:lnTo>
                  <a:cubicBezTo>
                    <a:pt x="2742788" y="0"/>
                    <a:pt x="2851634" y="108846"/>
                    <a:pt x="2851634" y="243115"/>
                  </a:cubicBezTo>
                  <a:lnTo>
                    <a:pt x="2851634" y="1215546"/>
                  </a:lnTo>
                  <a:cubicBezTo>
                    <a:pt x="2851634" y="1349815"/>
                    <a:pt x="2742788" y="1458661"/>
                    <a:pt x="2608519" y="1458661"/>
                  </a:cubicBezTo>
                  <a:lnTo>
                    <a:pt x="243115" y="1458661"/>
                  </a:lnTo>
                  <a:cubicBezTo>
                    <a:pt x="108846" y="1458661"/>
                    <a:pt x="0" y="1349815"/>
                    <a:pt x="0" y="1215546"/>
                  </a:cubicBezTo>
                  <a:lnTo>
                    <a:pt x="0" y="243115"/>
                  </a:lnTo>
                  <a:close/>
                </a:path>
              </a:pathLst>
            </a:custGeom>
            <a:gradFill rotWithShape="0">
              <a:gsLst>
                <a:gs pos="0">
                  <a:srgbClr val="6D4E7E"/>
                </a:gs>
                <a:gs pos="100000">
                  <a:srgbClr val="573F65"/>
                </a:gs>
                <a:gs pos="100000">
                  <a:schemeClr val="accent5">
                    <a:hueOff val="3005349"/>
                    <a:satOff val="-13190"/>
                    <a:lumOff val="3921"/>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3005349"/>
                <a:satOff val="-13190"/>
                <a:lumOff val="3921"/>
                <a:alphaOff val="0"/>
              </a:schemeClr>
            </a:effectRef>
            <a:fontRef idx="minor">
              <a:schemeClr val="lt1"/>
            </a:fontRef>
          </p:style>
          <p:txBody>
            <a:bodyPr spcFirstLastPara="0" vert="horz" wrap="square" lIns="223606" tIns="147406" rIns="223606" bIns="147406" numCol="1" spcCol="1270" anchor="ctr" anchorCtr="0">
              <a:noAutofit/>
            </a:bodyPr>
            <a:lstStyle/>
            <a:p>
              <a:pPr lvl="0" algn="ctr" defTabSz="1778000">
                <a:lnSpc>
                  <a:spcPct val="90000"/>
                </a:lnSpc>
                <a:spcBef>
                  <a:spcPct val="0"/>
                </a:spcBef>
                <a:spcAft>
                  <a:spcPct val="35000"/>
                </a:spcAft>
              </a:pPr>
              <a:r>
                <a:rPr lang="en-IE" sz="4000" b="1" kern="1200" dirty="0" smtClean="0">
                  <a:effectLst>
                    <a:outerShdw blurRad="38100" dist="38100" dir="2700000" algn="tl">
                      <a:srgbClr val="000000">
                        <a:alpha val="43137"/>
                      </a:srgbClr>
                    </a:outerShdw>
                  </a:effectLst>
                </a:rPr>
                <a:t>C</a:t>
              </a:r>
              <a:r>
                <a:rPr lang="en-IE" sz="3000" b="1" kern="1200" dirty="0" smtClean="0">
                  <a:effectLst>
                    <a:outerShdw blurRad="38100" dist="38100" dir="2700000" algn="tl">
                      <a:srgbClr val="000000">
                        <a:alpha val="43137"/>
                      </a:srgbClr>
                    </a:outerShdw>
                  </a:effectLst>
                </a:rPr>
                <a:t>losure</a:t>
              </a:r>
              <a:endParaRPr lang="nl-NL" sz="3000" b="1" kern="1200" dirty="0">
                <a:effectLst>
                  <a:outerShdw blurRad="38100" dist="38100" dir="2700000" algn="tl">
                    <a:srgbClr val="000000">
                      <a:alpha val="43137"/>
                    </a:srgbClr>
                  </a:outerShdw>
                </a:effectLst>
              </a:endParaRPr>
            </a:p>
          </p:txBody>
        </p:sp>
        <p:sp>
          <p:nvSpPr>
            <p:cNvPr id="26" name="Freeform 25"/>
            <p:cNvSpPr/>
            <p:nvPr/>
          </p:nvSpPr>
          <p:spPr>
            <a:xfrm>
              <a:off x="3202353" y="5166083"/>
              <a:ext cx="5662934" cy="1149760"/>
            </a:xfrm>
            <a:custGeom>
              <a:avLst/>
              <a:gdLst>
                <a:gd name="connsiteX0" fmla="*/ 191630 w 1149760"/>
                <a:gd name="connsiteY0" fmla="*/ 0 h 5662934"/>
                <a:gd name="connsiteX1" fmla="*/ 958130 w 1149760"/>
                <a:gd name="connsiteY1" fmla="*/ 0 h 5662934"/>
                <a:gd name="connsiteX2" fmla="*/ 1149760 w 1149760"/>
                <a:gd name="connsiteY2" fmla="*/ 191630 h 5662934"/>
                <a:gd name="connsiteX3" fmla="*/ 1149760 w 1149760"/>
                <a:gd name="connsiteY3" fmla="*/ 5662934 h 5662934"/>
                <a:gd name="connsiteX4" fmla="*/ 1149760 w 1149760"/>
                <a:gd name="connsiteY4" fmla="*/ 5662934 h 5662934"/>
                <a:gd name="connsiteX5" fmla="*/ 0 w 1149760"/>
                <a:gd name="connsiteY5" fmla="*/ 5662934 h 5662934"/>
                <a:gd name="connsiteX6" fmla="*/ 0 w 1149760"/>
                <a:gd name="connsiteY6" fmla="*/ 5662934 h 5662934"/>
                <a:gd name="connsiteX7" fmla="*/ 0 w 1149760"/>
                <a:gd name="connsiteY7" fmla="*/ 191630 h 5662934"/>
                <a:gd name="connsiteX8" fmla="*/ 191630 w 1149760"/>
                <a:gd name="connsiteY8" fmla="*/ 0 h 5662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49760" h="5662934">
                  <a:moveTo>
                    <a:pt x="1149760" y="943839"/>
                  </a:moveTo>
                  <a:lnTo>
                    <a:pt x="1149760" y="4719095"/>
                  </a:lnTo>
                  <a:cubicBezTo>
                    <a:pt x="1149760" y="5240361"/>
                    <a:pt x="1132341" y="5662934"/>
                    <a:pt x="1110853" y="5662934"/>
                  </a:cubicBezTo>
                  <a:lnTo>
                    <a:pt x="0" y="5662934"/>
                  </a:lnTo>
                  <a:lnTo>
                    <a:pt x="0" y="5662934"/>
                  </a:lnTo>
                  <a:lnTo>
                    <a:pt x="0" y="0"/>
                  </a:lnTo>
                  <a:lnTo>
                    <a:pt x="0" y="0"/>
                  </a:lnTo>
                  <a:lnTo>
                    <a:pt x="1110853" y="0"/>
                  </a:lnTo>
                  <a:cubicBezTo>
                    <a:pt x="1132341" y="0"/>
                    <a:pt x="1149760" y="422573"/>
                    <a:pt x="1149760" y="943839"/>
                  </a:cubicBezTo>
                  <a:close/>
                </a:path>
              </a:pathLst>
            </a:custGeom>
          </p:spPr>
          <p:style>
            <a:lnRef idx="1">
              <a:schemeClr val="accent5">
                <a:tint val="40000"/>
                <a:alpha val="90000"/>
                <a:hueOff val="5828064"/>
                <a:satOff val="-18244"/>
                <a:lumOff val="1209"/>
                <a:alphaOff val="0"/>
              </a:schemeClr>
            </a:lnRef>
            <a:fillRef idx="1">
              <a:schemeClr val="accent5">
                <a:tint val="40000"/>
                <a:alpha val="90000"/>
                <a:hueOff val="5828064"/>
                <a:satOff val="-18244"/>
                <a:lumOff val="1209"/>
                <a:alphaOff val="0"/>
              </a:schemeClr>
            </a:fillRef>
            <a:effectRef idx="2">
              <a:schemeClr val="accent5">
                <a:tint val="40000"/>
                <a:alpha val="90000"/>
                <a:hueOff val="5828064"/>
                <a:satOff val="-18244"/>
                <a:lumOff val="1209"/>
                <a:alphaOff val="0"/>
              </a:schemeClr>
            </a:effectRef>
            <a:fontRef idx="minor">
              <a:schemeClr val="dk1">
                <a:hueOff val="0"/>
                <a:satOff val="0"/>
                <a:lumOff val="0"/>
                <a:alphaOff val="0"/>
              </a:schemeClr>
            </a:fontRef>
          </p:style>
          <p:txBody>
            <a:bodyPr spcFirstLastPara="0" vert="horz" wrap="square" lIns="72000" tIns="179952" rIns="56126" bIns="179952" numCol="1" spcCol="1270" anchor="ctr" anchorCtr="0">
              <a:noAutofit/>
            </a:bodyPr>
            <a:lstStyle/>
            <a:p>
              <a:pPr marL="171450" lvl="1" indent="-171450" algn="just" defTabSz="800100">
                <a:spcBef>
                  <a:spcPct val="0"/>
                </a:spcBef>
                <a:spcAft>
                  <a:spcPct val="15000"/>
                </a:spcAft>
                <a:buChar char="••"/>
              </a:pPr>
              <a:r>
                <a:rPr lang="en-IE" sz="1800" kern="1200" dirty="0" smtClean="0"/>
                <a:t>Review and assess the </a:t>
              </a:r>
              <a:r>
                <a:rPr lang="en-IE" sz="1800" b="1" kern="1200" dirty="0" smtClean="0"/>
                <a:t>information obtained</a:t>
              </a:r>
              <a:r>
                <a:rPr lang="en-IE" sz="1800" kern="1200" dirty="0" smtClean="0"/>
                <a:t> </a:t>
              </a:r>
              <a:endParaRPr lang="nl-NL" sz="1800" kern="1200" dirty="0"/>
            </a:p>
            <a:p>
              <a:pPr marL="171450" lvl="1" indent="-171450" algn="l" defTabSz="800100">
                <a:spcBef>
                  <a:spcPct val="0"/>
                </a:spcBef>
                <a:spcAft>
                  <a:spcPct val="15000"/>
                </a:spcAft>
                <a:buChar char="••"/>
              </a:pPr>
              <a:r>
                <a:rPr lang="en-IE" sz="1800" kern="1200" dirty="0" smtClean="0">
                  <a:effectLst/>
                </a:rPr>
                <a:t>Identify any</a:t>
              </a:r>
              <a:r>
                <a:rPr lang="en-IE" sz="1800" b="1" kern="1200" dirty="0" smtClean="0">
                  <a:effectLst/>
                </a:rPr>
                <a:t> leads</a:t>
              </a:r>
              <a:r>
                <a:rPr lang="en-IE" sz="1800" kern="1200" dirty="0" smtClean="0">
                  <a:effectLst/>
                </a:rPr>
                <a:t> or </a:t>
              </a:r>
              <a:r>
                <a:rPr lang="en-IE" sz="1800" b="1" kern="1200" dirty="0" smtClean="0">
                  <a:effectLst/>
                </a:rPr>
                <a:t>further investigation avenues</a:t>
              </a:r>
              <a:endParaRPr lang="nl-NL" sz="1800" b="1" kern="1200" dirty="0">
                <a:effectLst/>
              </a:endParaRPr>
            </a:p>
            <a:p>
              <a:pPr marL="171450" lvl="1" indent="-171450" algn="l" defTabSz="800100">
                <a:spcBef>
                  <a:spcPct val="0"/>
                </a:spcBef>
                <a:spcAft>
                  <a:spcPct val="15000"/>
                </a:spcAft>
                <a:buChar char="••"/>
              </a:pPr>
              <a:r>
                <a:rPr lang="en-IE" sz="1800" b="0" kern="1200" dirty="0" smtClean="0">
                  <a:effectLst/>
                </a:rPr>
                <a:t>Appraise </a:t>
              </a:r>
              <a:r>
                <a:rPr lang="en-IE" sz="1800" b="1" kern="1200" dirty="0" smtClean="0">
                  <a:effectLst/>
                </a:rPr>
                <a:t>your own performance</a:t>
              </a:r>
              <a:r>
                <a:rPr lang="en-IE" sz="1800" b="0" kern="1200" dirty="0" smtClean="0">
                  <a:effectLst/>
                </a:rPr>
                <a:t> in the interview</a:t>
              </a:r>
              <a:endParaRPr lang="nl-NL" sz="1800" b="0" kern="1200" dirty="0">
                <a:effectLst/>
              </a:endParaRPr>
            </a:p>
          </p:txBody>
        </p:sp>
        <p:sp>
          <p:nvSpPr>
            <p:cNvPr id="27" name="Freeform 26"/>
            <p:cNvSpPr/>
            <p:nvPr/>
          </p:nvSpPr>
          <p:spPr>
            <a:xfrm>
              <a:off x="360000" y="5060264"/>
              <a:ext cx="2851634" cy="1325341"/>
            </a:xfrm>
            <a:custGeom>
              <a:avLst/>
              <a:gdLst>
                <a:gd name="connsiteX0" fmla="*/ 0 w 2851634"/>
                <a:gd name="connsiteY0" fmla="*/ 253580 h 1521449"/>
                <a:gd name="connsiteX1" fmla="*/ 253580 w 2851634"/>
                <a:gd name="connsiteY1" fmla="*/ 0 h 1521449"/>
                <a:gd name="connsiteX2" fmla="*/ 2598054 w 2851634"/>
                <a:gd name="connsiteY2" fmla="*/ 0 h 1521449"/>
                <a:gd name="connsiteX3" fmla="*/ 2851634 w 2851634"/>
                <a:gd name="connsiteY3" fmla="*/ 253580 h 1521449"/>
                <a:gd name="connsiteX4" fmla="*/ 2851634 w 2851634"/>
                <a:gd name="connsiteY4" fmla="*/ 1267869 h 1521449"/>
                <a:gd name="connsiteX5" fmla="*/ 2598054 w 2851634"/>
                <a:gd name="connsiteY5" fmla="*/ 1521449 h 1521449"/>
                <a:gd name="connsiteX6" fmla="*/ 253580 w 2851634"/>
                <a:gd name="connsiteY6" fmla="*/ 1521449 h 1521449"/>
                <a:gd name="connsiteX7" fmla="*/ 0 w 2851634"/>
                <a:gd name="connsiteY7" fmla="*/ 1267869 h 1521449"/>
                <a:gd name="connsiteX8" fmla="*/ 0 w 2851634"/>
                <a:gd name="connsiteY8" fmla="*/ 253580 h 1521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1634" h="1521449">
                  <a:moveTo>
                    <a:pt x="0" y="253580"/>
                  </a:moveTo>
                  <a:cubicBezTo>
                    <a:pt x="0" y="113532"/>
                    <a:pt x="113532" y="0"/>
                    <a:pt x="253580" y="0"/>
                  </a:cubicBezTo>
                  <a:lnTo>
                    <a:pt x="2598054" y="0"/>
                  </a:lnTo>
                  <a:cubicBezTo>
                    <a:pt x="2738102" y="0"/>
                    <a:pt x="2851634" y="113532"/>
                    <a:pt x="2851634" y="253580"/>
                  </a:cubicBezTo>
                  <a:lnTo>
                    <a:pt x="2851634" y="1267869"/>
                  </a:lnTo>
                  <a:cubicBezTo>
                    <a:pt x="2851634" y="1407917"/>
                    <a:pt x="2738102" y="1521449"/>
                    <a:pt x="2598054" y="1521449"/>
                  </a:cubicBezTo>
                  <a:lnTo>
                    <a:pt x="253580" y="1521449"/>
                  </a:lnTo>
                  <a:cubicBezTo>
                    <a:pt x="113532" y="1521449"/>
                    <a:pt x="0" y="1407917"/>
                    <a:pt x="0" y="1267869"/>
                  </a:cubicBezTo>
                  <a:lnTo>
                    <a:pt x="0" y="253580"/>
                  </a:lnTo>
                  <a:close/>
                </a:path>
              </a:pathLst>
            </a:custGeom>
            <a:gradFill rotWithShape="0">
              <a:gsLst>
                <a:gs pos="0">
                  <a:srgbClr val="4C4092"/>
                </a:gs>
                <a:gs pos="100000">
                  <a:schemeClr val="tx2">
                    <a:lumMod val="25000"/>
                  </a:schemeClr>
                </a:gs>
                <a:gs pos="100000">
                  <a:schemeClr val="accent5">
                    <a:hueOff val="6010699"/>
                    <a:satOff val="-26380"/>
                    <a:lumOff val="7843"/>
                    <a:alphaOff val="0"/>
                    <a:shade val="48000"/>
                    <a:satMod val="180000"/>
                    <a:lumMod val="94000"/>
                  </a:schemeClr>
                </a:gs>
              </a:gsLst>
            </a:gradFill>
          </p:spPr>
          <p:style>
            <a:lnRef idx="0">
              <a:schemeClr val="lt1">
                <a:hueOff val="0"/>
                <a:satOff val="0"/>
                <a:lumOff val="0"/>
                <a:alphaOff val="0"/>
              </a:schemeClr>
            </a:lnRef>
            <a:fillRef idx="3">
              <a:scrgbClr r="0" g="0" b="0"/>
            </a:fillRef>
            <a:effectRef idx="3">
              <a:schemeClr val="accent5">
                <a:hueOff val="6010699"/>
                <a:satOff val="-26380"/>
                <a:lumOff val="7843"/>
                <a:alphaOff val="0"/>
              </a:schemeClr>
            </a:effectRef>
            <a:fontRef idx="minor">
              <a:schemeClr val="lt1"/>
            </a:fontRef>
          </p:style>
          <p:txBody>
            <a:bodyPr spcFirstLastPara="0" vert="horz" wrap="square" lIns="226671" tIns="290271" rIns="226671" bIns="290271" numCol="1" spcCol="1270" anchor="ctr" anchorCtr="0">
              <a:noAutofit/>
            </a:bodyPr>
            <a:lstStyle/>
            <a:p>
              <a:pPr lvl="0" algn="ctr" defTabSz="1778000">
                <a:lnSpc>
                  <a:spcPct val="100000"/>
                </a:lnSpc>
                <a:spcBef>
                  <a:spcPct val="0"/>
                </a:spcBef>
                <a:spcAft>
                  <a:spcPts val="0"/>
                </a:spcAft>
              </a:pPr>
              <a:r>
                <a:rPr lang="en-IE" sz="4000" b="1" kern="1200" dirty="0" smtClean="0">
                  <a:effectLst>
                    <a:outerShdw blurRad="38100" dist="38100" dir="2700000" algn="tl">
                      <a:srgbClr val="000000">
                        <a:alpha val="43137"/>
                      </a:srgbClr>
                    </a:outerShdw>
                  </a:effectLst>
                </a:rPr>
                <a:t>E</a:t>
              </a:r>
              <a:r>
                <a:rPr lang="en-IE" sz="3000" b="1" kern="1200" dirty="0" smtClean="0">
                  <a:effectLst>
                    <a:outerShdw blurRad="38100" dist="38100" dir="2700000" algn="tl">
                      <a:srgbClr val="000000">
                        <a:alpha val="43137"/>
                      </a:srgbClr>
                    </a:outerShdw>
                  </a:effectLst>
                </a:rPr>
                <a:t>valuation</a:t>
              </a:r>
              <a:endParaRPr lang="nl-NL" sz="3000" b="1"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289902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framework</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50-61</a:t>
            </a:r>
            <a:br>
              <a:rPr lang="en-IE" sz="2000" b="1" dirty="0" smtClean="0">
                <a:solidFill>
                  <a:srgbClr val="ACCBF9">
                    <a:lumMod val="75000"/>
                  </a:srgbClr>
                </a:solidFill>
              </a:rPr>
            </a:br>
            <a:r>
              <a:rPr lang="en-IE" sz="2000" b="1" dirty="0" smtClean="0">
                <a:solidFill>
                  <a:srgbClr val="ACCBF9">
                    <a:lumMod val="75000"/>
                  </a:srgbClr>
                </a:solidFill>
              </a:rPr>
              <a:t>Module 3 – Preliminary Considerations</a:t>
            </a:r>
            <a:br>
              <a:rPr lang="en-IE" sz="2000" b="1" dirty="0" smtClean="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15" name="Content Placeholder 6"/>
          <p:cNvSpPr>
            <a:spLocks noGrp="1"/>
          </p:cNvSpPr>
          <p:nvPr>
            <p:ph idx="1"/>
          </p:nvPr>
        </p:nvSpPr>
        <p:spPr>
          <a:xfrm>
            <a:off x="323528" y="1916832"/>
            <a:ext cx="8568952" cy="1584176"/>
          </a:xfrm>
        </p:spPr>
        <p:txBody>
          <a:bodyPr>
            <a:normAutofit/>
          </a:bodyPr>
          <a:lstStyle/>
          <a:p>
            <a:pPr algn="ctr">
              <a:buFont typeface="Wingdings" panose="05000000000000000000" pitchFamily="2" charset="2"/>
              <a:buChar char="Ñ"/>
            </a:pPr>
            <a:r>
              <a:rPr lang="en-IE" dirty="0" smtClean="0">
                <a:effectLst/>
              </a:rPr>
              <a:t>The PEACE framework helps you to </a:t>
            </a:r>
            <a:r>
              <a:rPr lang="en-IE" b="1" dirty="0" smtClean="0">
                <a:solidFill>
                  <a:schemeClr val="tx2">
                    <a:lumMod val="75000"/>
                  </a:schemeClr>
                </a:solidFill>
                <a:effectLst/>
              </a:rPr>
              <a:t>maintain professional control</a:t>
            </a:r>
            <a:r>
              <a:rPr lang="en-IE" dirty="0" smtClean="0">
                <a:effectLst/>
              </a:rPr>
              <a:t> over a complex  and dynamic process and provides </a:t>
            </a:r>
            <a:r>
              <a:rPr lang="en-IE" b="1" dirty="0" smtClean="0">
                <a:solidFill>
                  <a:schemeClr val="tx2">
                    <a:lumMod val="75000"/>
                  </a:schemeClr>
                </a:solidFill>
                <a:effectLst/>
              </a:rPr>
              <a:t>clarity and structure</a:t>
            </a:r>
            <a:r>
              <a:rPr lang="en-IE" dirty="0" smtClean="0">
                <a:effectLst/>
              </a:rPr>
              <a:t> </a:t>
            </a:r>
            <a:r>
              <a:rPr lang="en-IE" u="sng" dirty="0" smtClean="0">
                <a:effectLst/>
              </a:rPr>
              <a:t>before, during and after</a:t>
            </a:r>
            <a:r>
              <a:rPr lang="en-IE" dirty="0" smtClean="0">
                <a:effectLst/>
              </a:rPr>
              <a:t> the interview itself</a:t>
            </a:r>
          </a:p>
        </p:txBody>
      </p:sp>
      <p:sp>
        <p:nvSpPr>
          <p:cNvPr id="8" name="Rounded Rectangle 7"/>
          <p:cNvSpPr/>
          <p:nvPr/>
        </p:nvSpPr>
        <p:spPr>
          <a:xfrm>
            <a:off x="2051720" y="3429000"/>
            <a:ext cx="5185000" cy="2736304"/>
          </a:xfrm>
          <a:prstGeom prst="roundRect">
            <a:avLst/>
          </a:prstGeom>
          <a:gradFill>
            <a:gsLst>
              <a:gs pos="0">
                <a:srgbClr val="4A8D98"/>
              </a:gs>
              <a:gs pos="100000">
                <a:srgbClr val="376971"/>
              </a:gs>
              <a:gs pos="100000">
                <a:schemeClr val="accent1">
                  <a:shade val="48000"/>
                  <a:satMod val="180000"/>
                  <a:lumMod val="94000"/>
                </a:schemeClr>
              </a:gs>
            </a:gsLst>
            <a:lin ang="414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IE" sz="2400" b="1" dirty="0" smtClean="0">
                <a:effectLst>
                  <a:outerShdw blurRad="38100" dist="38100" dir="2700000" algn="tl">
                    <a:srgbClr val="000000">
                      <a:alpha val="43137"/>
                    </a:srgbClr>
                  </a:outerShdw>
                </a:effectLst>
              </a:rPr>
              <a:t>INTERVIEW</a:t>
            </a:r>
            <a:endParaRPr lang="nl-NL" b="1" dirty="0">
              <a:effectLst>
                <a:outerShdw blurRad="38100" dist="38100" dir="2700000" algn="tl">
                  <a:srgbClr val="000000">
                    <a:alpha val="43137"/>
                  </a:srgbClr>
                </a:outerShdw>
              </a:effectLst>
            </a:endParaRPr>
          </a:p>
        </p:txBody>
      </p:sp>
      <p:sp>
        <p:nvSpPr>
          <p:cNvPr id="7" name="Oval 6"/>
          <p:cNvSpPr/>
          <p:nvPr/>
        </p:nvSpPr>
        <p:spPr>
          <a:xfrm>
            <a:off x="72000" y="4149080"/>
            <a:ext cx="1980000" cy="1368000"/>
          </a:xfrm>
          <a:prstGeom prst="ellipse">
            <a:avLst/>
          </a:prstGeom>
          <a:gradFill>
            <a:gsLst>
              <a:gs pos="0">
                <a:srgbClr val="573F65"/>
              </a:gs>
              <a:gs pos="100000">
                <a:srgbClr val="43304E"/>
              </a:gs>
            </a:gsLst>
          </a:gradFill>
        </p:spPr>
        <p:style>
          <a:lnRef idx="0">
            <a:schemeClr val="accent1"/>
          </a:lnRef>
          <a:fillRef idx="3">
            <a:schemeClr val="accent1"/>
          </a:fillRef>
          <a:effectRef idx="3">
            <a:schemeClr val="accent1"/>
          </a:effectRef>
          <a:fontRef idx="minor">
            <a:schemeClr val="lt1"/>
          </a:fontRef>
        </p:style>
        <p:txBody>
          <a:bodyPr lIns="0" rIns="0" rtlCol="0" anchor="ctr"/>
          <a:lstStyle/>
          <a:p>
            <a:pPr algn="ctr"/>
            <a:r>
              <a:rPr lang="en-IE" sz="1900" b="1" cap="small" spc="-150" dirty="0" smtClean="0">
                <a:effectLst>
                  <a:outerShdw blurRad="38100" dist="38100" dir="2700000" algn="tl">
                    <a:srgbClr val="000000">
                      <a:alpha val="43137"/>
                    </a:srgbClr>
                  </a:outerShdw>
                </a:effectLst>
              </a:rPr>
              <a:t>Planning and Preparation</a:t>
            </a:r>
            <a:endParaRPr lang="nl-NL" sz="1900" b="1" cap="small" spc="-150" dirty="0">
              <a:effectLst>
                <a:outerShdw blurRad="38100" dist="38100" dir="2700000" algn="tl">
                  <a:srgbClr val="000000">
                    <a:alpha val="43137"/>
                  </a:srgbClr>
                </a:outerShdw>
              </a:effectLst>
            </a:endParaRPr>
          </a:p>
        </p:txBody>
      </p:sp>
      <p:sp>
        <p:nvSpPr>
          <p:cNvPr id="9" name="Oval 8"/>
          <p:cNvSpPr/>
          <p:nvPr/>
        </p:nvSpPr>
        <p:spPr>
          <a:xfrm>
            <a:off x="2051720" y="4221088"/>
            <a:ext cx="1548000" cy="1224000"/>
          </a:xfrm>
          <a:prstGeom prst="ellipse">
            <a:avLst/>
          </a:prstGeom>
          <a:gradFill>
            <a:gsLst>
              <a:gs pos="0">
                <a:schemeClr val="accent1">
                  <a:lumMod val="75000"/>
                </a:schemeClr>
              </a:gs>
              <a:gs pos="100000">
                <a:schemeClr val="accent2">
                  <a:lumMod val="50000"/>
                </a:schemeClr>
              </a:gs>
              <a:gs pos="100000">
                <a:schemeClr val="accent2">
                  <a:shade val="48000"/>
                  <a:satMod val="180000"/>
                  <a:lumMod val="94000"/>
                </a:schemeClr>
              </a:gs>
            </a:gsLst>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IE" sz="1900" b="1" dirty="0" smtClean="0">
                <a:effectLst>
                  <a:outerShdw blurRad="38100" dist="38100" dir="2700000" algn="tl">
                    <a:srgbClr val="000000">
                      <a:alpha val="43137"/>
                    </a:srgbClr>
                  </a:outerShdw>
                </a:effectLst>
              </a:rPr>
              <a:t>E</a:t>
            </a:r>
            <a:r>
              <a:rPr lang="en-IE" sz="1900" b="1" cap="small" dirty="0" smtClean="0">
                <a:effectLst>
                  <a:outerShdw blurRad="38100" dist="38100" dir="2700000" algn="tl">
                    <a:srgbClr val="000000">
                      <a:alpha val="43137"/>
                    </a:srgbClr>
                  </a:outerShdw>
                </a:effectLst>
              </a:rPr>
              <a:t>ngage and Explain</a:t>
            </a:r>
            <a:endParaRPr lang="nl-NL" sz="1900" b="1" cap="small" dirty="0">
              <a:effectLst>
                <a:outerShdw blurRad="38100" dist="38100" dir="2700000" algn="tl">
                  <a:srgbClr val="000000">
                    <a:alpha val="43137"/>
                  </a:srgbClr>
                </a:outerShdw>
              </a:effectLst>
            </a:endParaRPr>
          </a:p>
        </p:txBody>
      </p:sp>
      <p:sp>
        <p:nvSpPr>
          <p:cNvPr id="19" name="Oval 18"/>
          <p:cNvSpPr/>
          <p:nvPr/>
        </p:nvSpPr>
        <p:spPr>
          <a:xfrm>
            <a:off x="3635896" y="4149080"/>
            <a:ext cx="2088000" cy="1368000"/>
          </a:xfrm>
          <a:prstGeom prst="ellipse">
            <a:avLst/>
          </a:prstGeom>
          <a:gradFill>
            <a:gsLst>
              <a:gs pos="0">
                <a:schemeClr val="accent1">
                  <a:lumMod val="75000"/>
                </a:schemeClr>
              </a:gs>
              <a:gs pos="100000">
                <a:schemeClr val="accent2">
                  <a:lumMod val="50000"/>
                </a:schemeClr>
              </a:gs>
              <a:gs pos="100000">
                <a:schemeClr val="accent2">
                  <a:shade val="48000"/>
                  <a:satMod val="180000"/>
                  <a:lumMod val="94000"/>
                </a:schemeClr>
              </a:gs>
            </a:gsLst>
          </a:gradFill>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en-IE" sz="1900" b="1" cap="small" spc="-150" dirty="0" smtClean="0">
                <a:effectLst>
                  <a:outerShdw blurRad="38100" dist="38100" dir="2700000" algn="tl">
                    <a:srgbClr val="000000">
                      <a:alpha val="43137"/>
                    </a:srgbClr>
                  </a:outerShdw>
                </a:effectLst>
              </a:rPr>
              <a:t>Account and Clarification</a:t>
            </a:r>
            <a:endParaRPr lang="nl-NL" sz="1900" b="1" cap="small" spc="-150" dirty="0">
              <a:effectLst>
                <a:outerShdw blurRad="38100" dist="38100" dir="2700000" algn="tl">
                  <a:srgbClr val="000000">
                    <a:alpha val="43137"/>
                  </a:srgbClr>
                </a:outerShdw>
              </a:effectLst>
            </a:endParaRPr>
          </a:p>
        </p:txBody>
      </p:sp>
      <p:sp>
        <p:nvSpPr>
          <p:cNvPr id="20" name="Oval 19"/>
          <p:cNvSpPr/>
          <p:nvPr/>
        </p:nvSpPr>
        <p:spPr>
          <a:xfrm>
            <a:off x="5760296" y="4221088"/>
            <a:ext cx="1476000" cy="1224000"/>
          </a:xfrm>
          <a:prstGeom prst="ellipse">
            <a:avLst/>
          </a:prstGeom>
          <a:gradFill>
            <a:gsLst>
              <a:gs pos="0">
                <a:schemeClr val="accent1">
                  <a:lumMod val="75000"/>
                </a:schemeClr>
              </a:gs>
              <a:gs pos="100000">
                <a:schemeClr val="accent2">
                  <a:lumMod val="50000"/>
                </a:schemeClr>
              </a:gs>
              <a:gs pos="100000">
                <a:schemeClr val="accent2">
                  <a:shade val="48000"/>
                  <a:satMod val="180000"/>
                  <a:lumMod val="94000"/>
                </a:schemeClr>
              </a:gs>
            </a:gsLst>
          </a:gradFill>
        </p:spPr>
        <p:style>
          <a:lnRef idx="0">
            <a:schemeClr val="accent2"/>
          </a:lnRef>
          <a:fillRef idx="3">
            <a:schemeClr val="accent2"/>
          </a:fillRef>
          <a:effectRef idx="3">
            <a:schemeClr val="accent2"/>
          </a:effectRef>
          <a:fontRef idx="minor">
            <a:schemeClr val="lt1"/>
          </a:fontRef>
        </p:style>
        <p:txBody>
          <a:bodyPr lIns="36000" rIns="36000" rtlCol="0" anchor="ctr"/>
          <a:lstStyle/>
          <a:p>
            <a:pPr algn="ctr"/>
            <a:r>
              <a:rPr lang="en-IE" b="1" dirty="0" smtClean="0">
                <a:effectLst>
                  <a:outerShdw blurRad="38100" dist="38100" dir="2700000" algn="tl">
                    <a:srgbClr val="000000">
                      <a:alpha val="43137"/>
                    </a:srgbClr>
                  </a:outerShdw>
                </a:effectLst>
              </a:rPr>
              <a:t>C</a:t>
            </a:r>
            <a:r>
              <a:rPr lang="en-IE" b="1" cap="small" dirty="0" smtClean="0">
                <a:effectLst>
                  <a:outerShdw blurRad="38100" dist="38100" dir="2700000" algn="tl">
                    <a:srgbClr val="000000">
                      <a:alpha val="43137"/>
                    </a:srgbClr>
                  </a:outerShdw>
                </a:effectLst>
              </a:rPr>
              <a:t>losure</a:t>
            </a:r>
            <a:endParaRPr lang="nl-NL" sz="1700" b="1" cap="small" dirty="0">
              <a:effectLst>
                <a:outerShdw blurRad="38100" dist="38100" dir="2700000" algn="tl">
                  <a:srgbClr val="000000">
                    <a:alpha val="43137"/>
                  </a:srgbClr>
                </a:outerShdw>
              </a:effectLst>
            </a:endParaRPr>
          </a:p>
        </p:txBody>
      </p:sp>
      <p:sp>
        <p:nvSpPr>
          <p:cNvPr id="18" name="Oval 17"/>
          <p:cNvSpPr/>
          <p:nvPr/>
        </p:nvSpPr>
        <p:spPr>
          <a:xfrm>
            <a:off x="7272504" y="4293096"/>
            <a:ext cx="1836000" cy="1080120"/>
          </a:xfrm>
          <a:prstGeom prst="ellipse">
            <a:avLst/>
          </a:prstGeom>
          <a:gradFill>
            <a:gsLst>
              <a:gs pos="0">
                <a:srgbClr val="573F65"/>
              </a:gs>
              <a:gs pos="100000">
                <a:srgbClr val="392A42"/>
              </a:gs>
              <a:gs pos="100000">
                <a:schemeClr val="accent1">
                  <a:shade val="48000"/>
                  <a:satMod val="180000"/>
                  <a:lumMod val="94000"/>
                </a:schemeClr>
              </a:gs>
            </a:gsLst>
          </a:gradFill>
        </p:spPr>
        <p:style>
          <a:lnRef idx="0">
            <a:schemeClr val="accent1"/>
          </a:lnRef>
          <a:fillRef idx="3">
            <a:schemeClr val="accent1"/>
          </a:fillRef>
          <a:effectRef idx="3">
            <a:schemeClr val="accent1"/>
          </a:effectRef>
          <a:fontRef idx="minor">
            <a:schemeClr val="lt1"/>
          </a:fontRef>
        </p:style>
        <p:txBody>
          <a:bodyPr lIns="0" rIns="0" rtlCol="0" anchor="ctr">
            <a:noAutofit/>
          </a:bodyPr>
          <a:lstStyle/>
          <a:p>
            <a:pPr algn="ctr"/>
            <a:r>
              <a:rPr lang="en-IE" b="1" cap="small" dirty="0" smtClean="0">
                <a:effectLst>
                  <a:outerShdw blurRad="38100" dist="38100" dir="2700000" algn="tl">
                    <a:srgbClr val="000000">
                      <a:alpha val="43137"/>
                    </a:srgbClr>
                  </a:outerShdw>
                </a:effectLst>
              </a:rPr>
              <a:t>Evaluation</a:t>
            </a:r>
            <a:endParaRPr lang="nl-NL" b="1" cap="small" dirty="0">
              <a:effectLst>
                <a:outerShdw blurRad="38100" dist="38100" dir="2700000" algn="tl">
                  <a:srgbClr val="000000">
                    <a:alpha val="43137"/>
                  </a:srgbClr>
                </a:outerShdw>
              </a:effectLst>
            </a:endParaRPr>
          </a:p>
        </p:txBody>
      </p:sp>
      <p:sp>
        <p:nvSpPr>
          <p:cNvPr id="10" name="Right Arrow 9"/>
          <p:cNvSpPr/>
          <p:nvPr/>
        </p:nvSpPr>
        <p:spPr>
          <a:xfrm>
            <a:off x="251520" y="5661248"/>
            <a:ext cx="8712968" cy="864096"/>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IE" sz="2800" b="1" dirty="0">
                <a:effectLst>
                  <a:outerShdw blurRad="38100" dist="38100" dir="2700000" algn="tl">
                    <a:srgbClr val="000000">
                      <a:alpha val="43137"/>
                    </a:srgbClr>
                  </a:outerShdw>
                </a:effectLst>
              </a:rPr>
              <a:t> </a:t>
            </a:r>
            <a:r>
              <a:rPr lang="en-IE" sz="2800" b="1" dirty="0" smtClean="0">
                <a:effectLst>
                  <a:outerShdw blurRad="38100" dist="38100" dir="2700000" algn="tl">
                    <a:srgbClr val="000000">
                      <a:alpha val="43137"/>
                    </a:srgbClr>
                  </a:outerShdw>
                </a:effectLst>
              </a:rPr>
              <a:t>     </a:t>
            </a:r>
            <a:r>
              <a:rPr lang="en-IE" sz="2400" b="1" dirty="0" smtClean="0">
                <a:effectLst>
                  <a:outerShdw blurRad="38100" dist="38100" dir="2700000" algn="tl">
                    <a:srgbClr val="000000">
                      <a:alpha val="43137"/>
                    </a:srgbClr>
                  </a:outerShdw>
                </a:effectLst>
              </a:rPr>
              <a:t> </a:t>
            </a:r>
            <a:r>
              <a:rPr lang="en-IE" sz="2400" b="1" u="sng" dirty="0" smtClean="0">
                <a:effectLst>
                  <a:outerShdw blurRad="38100" dist="38100" dir="2700000" algn="tl">
                    <a:srgbClr val="000000">
                      <a:alpha val="43137"/>
                    </a:srgbClr>
                  </a:outerShdw>
                </a:effectLst>
              </a:rPr>
              <a:t>PEACE </a:t>
            </a:r>
            <a:r>
              <a:rPr lang="en-IE" sz="2400" b="1" u="sng" cap="small" dirty="0" smtClean="0">
                <a:effectLst>
                  <a:outerShdw blurRad="38100" dist="38100" dir="2700000" algn="tl">
                    <a:srgbClr val="000000">
                      <a:alpha val="43137"/>
                    </a:srgbClr>
                  </a:outerShdw>
                </a:effectLst>
              </a:rPr>
              <a:t>FRAMEWORK</a:t>
            </a:r>
            <a:endParaRPr lang="nl-NL" sz="2400" b="1" u="sng" cap="small"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4524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settings</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52-53</a:t>
            </a:r>
            <a:br>
              <a:rPr lang="en-IE" sz="2000" b="1" dirty="0" smtClean="0">
                <a:solidFill>
                  <a:srgbClr val="ACCBF9">
                    <a:lumMod val="75000"/>
                  </a:srgbClr>
                </a:solidFill>
              </a:rPr>
            </a:br>
            <a:r>
              <a:rPr lang="en-IE" sz="2000" b="1" dirty="0" smtClean="0">
                <a:solidFill>
                  <a:srgbClr val="ACCBF9">
                    <a:lumMod val="75000"/>
                  </a:srgbClr>
                </a:solidFill>
              </a:rPr>
              <a:t>Module 3 – Preliminary Considerations and Module 6 - Testimony</a:t>
            </a:r>
            <a:br>
              <a:rPr lang="en-IE" sz="2000" b="1" dirty="0" smtClean="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15" name="Content Placeholder 6"/>
          <p:cNvSpPr>
            <a:spLocks noGrp="1"/>
          </p:cNvSpPr>
          <p:nvPr>
            <p:ph idx="1"/>
          </p:nvPr>
        </p:nvSpPr>
        <p:spPr>
          <a:xfrm>
            <a:off x="323528" y="1916832"/>
            <a:ext cx="8568952" cy="1512168"/>
          </a:xfrm>
        </p:spPr>
        <p:txBody>
          <a:bodyPr>
            <a:normAutofit/>
          </a:bodyPr>
          <a:lstStyle/>
          <a:p>
            <a:pPr marL="18288" indent="0" algn="ctr">
              <a:buNone/>
            </a:pPr>
            <a:r>
              <a:rPr lang="en-IE" sz="3200" b="1" u="sng" cap="small" dirty="0" smtClean="0">
                <a:effectLst/>
              </a:rPr>
              <a:t>Selecting the Interview Location</a:t>
            </a:r>
          </a:p>
          <a:p>
            <a:pPr marL="18288" indent="0" algn="ctr">
              <a:buNone/>
            </a:pPr>
            <a:endParaRPr lang="en-IE" sz="1200" b="1" u="sng" dirty="0">
              <a:effectLst/>
            </a:endParaRPr>
          </a:p>
          <a:p>
            <a:pPr algn="ctr">
              <a:buFont typeface="Wingdings" panose="05000000000000000000" pitchFamily="2" charset="2"/>
              <a:buChar char="Ñ"/>
            </a:pPr>
            <a:r>
              <a:rPr lang="en-IE" dirty="0" smtClean="0">
                <a:effectLst/>
              </a:rPr>
              <a:t>You may not have many options when </a:t>
            </a:r>
            <a:r>
              <a:rPr lang="en-IE" b="1" dirty="0" smtClean="0">
                <a:solidFill>
                  <a:schemeClr val="tx2">
                    <a:lumMod val="75000"/>
                  </a:schemeClr>
                </a:solidFill>
                <a:effectLst/>
              </a:rPr>
              <a:t>choosing your interview location</a:t>
            </a:r>
            <a:r>
              <a:rPr lang="en-IE" dirty="0" smtClean="0">
                <a:effectLst/>
              </a:rPr>
              <a:t>, but you should consider the following </a:t>
            </a:r>
            <a:r>
              <a:rPr lang="en-IE" b="1" dirty="0" smtClean="0">
                <a:solidFill>
                  <a:schemeClr val="tx2">
                    <a:lumMod val="75000"/>
                  </a:schemeClr>
                </a:solidFill>
                <a:effectLst/>
              </a:rPr>
              <a:t>relevant issues</a:t>
            </a:r>
            <a:r>
              <a:rPr lang="en-IE" dirty="0" smtClean="0">
                <a:effectLst/>
              </a:rPr>
              <a:t>:</a:t>
            </a:r>
          </a:p>
        </p:txBody>
      </p:sp>
      <p:grpSp>
        <p:nvGrpSpPr>
          <p:cNvPr id="11" name="Group 10"/>
          <p:cNvGrpSpPr/>
          <p:nvPr/>
        </p:nvGrpSpPr>
        <p:grpSpPr>
          <a:xfrm>
            <a:off x="467544" y="3501008"/>
            <a:ext cx="8352928" cy="2880320"/>
            <a:chOff x="232826" y="2906908"/>
            <a:chExt cx="8352927" cy="3258396"/>
          </a:xfrm>
        </p:grpSpPr>
        <p:sp>
          <p:nvSpPr>
            <p:cNvPr id="12" name="Freeform 11"/>
            <p:cNvSpPr/>
            <p:nvPr/>
          </p:nvSpPr>
          <p:spPr>
            <a:xfrm>
              <a:off x="6876256" y="4422691"/>
              <a:ext cx="1709497"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gradFill>
              <a:gsLst>
                <a:gs pos="0">
                  <a:srgbClr val="6D4E7E"/>
                </a:gs>
                <a:gs pos="100000">
                  <a:srgbClr val="573F65"/>
                </a:gs>
                <a:gs pos="100000">
                  <a:srgbClr val="573F65"/>
                </a:gs>
              </a:gsLst>
              <a:lin ang="4140000" scaled="1"/>
            </a:gra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36000" tIns="360000" rIns="36000" bIns="305799" numCol="1" spcCol="1270" anchor="ctr" anchorCtr="0">
              <a:noAutofit/>
            </a:bodyPr>
            <a:lstStyle/>
            <a:p>
              <a:pPr lvl="0" algn="ctr" defTabSz="800100">
                <a:lnSpc>
                  <a:spcPct val="90000"/>
                </a:lnSpc>
                <a:spcBef>
                  <a:spcPct val="0"/>
                </a:spcBef>
                <a:spcAft>
                  <a:spcPct val="35000"/>
                </a:spcAft>
              </a:pPr>
              <a:r>
                <a:rPr lang="en-IE" dirty="0" smtClean="0">
                  <a:effectLst>
                    <a:outerShdw blurRad="38100" dist="38100" dir="2700000" algn="tl">
                      <a:srgbClr val="000000">
                        <a:alpha val="43137"/>
                      </a:srgbClr>
                    </a:outerShdw>
                  </a:effectLst>
                </a:rPr>
                <a:t>Other individuals in interview location </a:t>
              </a:r>
              <a:endParaRPr lang="nl-NL" sz="1800" kern="1200" dirty="0">
                <a:effectLst>
                  <a:outerShdw blurRad="38100" dist="38100" dir="2700000" algn="tl">
                    <a:srgbClr val="000000">
                      <a:alpha val="43137"/>
                    </a:srgbClr>
                  </a:outerShdw>
                </a:effectLst>
              </a:endParaRPr>
            </a:p>
          </p:txBody>
        </p:sp>
        <p:sp>
          <p:nvSpPr>
            <p:cNvPr id="13" name="Freeform 12"/>
            <p:cNvSpPr/>
            <p:nvPr/>
          </p:nvSpPr>
          <p:spPr>
            <a:xfrm>
              <a:off x="5993466" y="290690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gradFill>
              <a:gsLst>
                <a:gs pos="0">
                  <a:schemeClr val="accent4">
                    <a:hueOff val="-293879"/>
                    <a:satOff val="-813"/>
                    <a:lumOff val="504"/>
                    <a:alphaOff val="0"/>
                  </a:schemeClr>
                </a:gs>
                <a:gs pos="100000">
                  <a:schemeClr val="accent4">
                    <a:lumMod val="50000"/>
                  </a:schemeClr>
                </a:gs>
                <a:gs pos="100000">
                  <a:schemeClr val="accent4">
                    <a:hueOff val="-293879"/>
                    <a:satOff val="-813"/>
                    <a:lumOff val="504"/>
                    <a:alphaOff val="0"/>
                    <a:shade val="48000"/>
                    <a:satMod val="180000"/>
                    <a:lumMod val="94000"/>
                  </a:schemeClr>
                </a:gs>
              </a:gsLst>
            </a:gradFill>
          </p:spPr>
          <p:style>
            <a:lnRef idx="0">
              <a:schemeClr val="lt1">
                <a:hueOff val="0"/>
                <a:satOff val="0"/>
                <a:lumOff val="0"/>
                <a:alphaOff val="0"/>
              </a:schemeClr>
            </a:lnRef>
            <a:fillRef idx="3">
              <a:schemeClr val="accent4">
                <a:hueOff val="-293879"/>
                <a:satOff val="-813"/>
                <a:lumOff val="504"/>
                <a:alphaOff val="0"/>
              </a:schemeClr>
            </a:fillRef>
            <a:effectRef idx="3">
              <a:schemeClr val="accent4">
                <a:hueOff val="-293879"/>
                <a:satOff val="-813"/>
                <a:lumOff val="504"/>
                <a:alphaOff val="0"/>
              </a:schemeClr>
            </a:effectRef>
            <a:fontRef idx="minor">
              <a:schemeClr val="lt1"/>
            </a:fontRef>
          </p:style>
          <p:txBody>
            <a:bodyPr spcFirstLastPara="0" vert="horz" wrap="square" lIns="0" tIns="237219" rIns="0" bIns="237219" numCol="1" spcCol="1270" anchor="ctr" anchorCtr="0">
              <a:noAutofit/>
            </a:bodyPr>
            <a:lstStyle/>
            <a:p>
              <a:pPr lvl="0" algn="ctr" defTabSz="933450">
                <a:lnSpc>
                  <a:spcPct val="90000"/>
                </a:lnSpc>
                <a:spcBef>
                  <a:spcPct val="0"/>
                </a:spcBef>
                <a:spcAft>
                  <a:spcPct val="35000"/>
                </a:spcAft>
              </a:pPr>
              <a:r>
                <a:rPr lang="en-IE" dirty="0" smtClean="0">
                  <a:effectLst>
                    <a:outerShdw blurRad="38100" dist="38100" dir="2700000" algn="tl">
                      <a:srgbClr val="000000">
                        <a:alpha val="43137"/>
                      </a:srgbClr>
                    </a:outerShdw>
                  </a:effectLst>
                </a:rPr>
                <a:t>Ease of access/distance to location for interviewee</a:t>
              </a:r>
              <a:endParaRPr lang="nl-NL" kern="1200" dirty="0">
                <a:effectLst>
                  <a:outerShdw blurRad="38100" dist="38100" dir="2700000" algn="tl">
                    <a:srgbClr val="000000">
                      <a:alpha val="43137"/>
                    </a:srgbClr>
                  </a:outerShdw>
                </a:effectLst>
              </a:endParaRPr>
            </a:p>
          </p:txBody>
        </p:sp>
        <p:sp>
          <p:nvSpPr>
            <p:cNvPr id="14" name="Freeform 13"/>
            <p:cNvSpPr/>
            <p:nvPr/>
          </p:nvSpPr>
          <p:spPr>
            <a:xfrm>
              <a:off x="232826" y="290690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gradFill>
              <a:gsLst>
                <a:gs pos="0">
                  <a:schemeClr val="accent5">
                    <a:lumMod val="75000"/>
                  </a:schemeClr>
                </a:gs>
                <a:gs pos="100000">
                  <a:srgbClr val="1E6874"/>
                </a:gs>
                <a:gs pos="100000">
                  <a:schemeClr val="accent4">
                    <a:hueOff val="-587759"/>
                    <a:satOff val="-1626"/>
                    <a:lumOff val="1009"/>
                    <a:alphaOff val="0"/>
                    <a:shade val="48000"/>
                    <a:satMod val="180000"/>
                    <a:lumMod val="94000"/>
                  </a:schemeClr>
                </a:gs>
              </a:gsLst>
            </a:gradFill>
          </p:spPr>
          <p:style>
            <a:lnRef idx="0">
              <a:schemeClr val="lt1">
                <a:hueOff val="0"/>
                <a:satOff val="0"/>
                <a:lumOff val="0"/>
                <a:alphaOff val="0"/>
              </a:schemeClr>
            </a:lnRef>
            <a:fillRef idx="3">
              <a:schemeClr val="accent4">
                <a:hueOff val="-587759"/>
                <a:satOff val="-1626"/>
                <a:lumOff val="1009"/>
                <a:alphaOff val="0"/>
              </a:schemeClr>
            </a:fillRef>
            <a:effectRef idx="3">
              <a:schemeClr val="accent4">
                <a:hueOff val="-587759"/>
                <a:satOff val="-1626"/>
                <a:lumOff val="1009"/>
                <a:alphaOff val="0"/>
              </a:schemeClr>
            </a:effectRef>
            <a:fontRef idx="minor">
              <a:schemeClr val="lt1"/>
            </a:fontRef>
          </p:style>
          <p:txBody>
            <a:bodyPr spcFirstLastPara="0" vert="horz" wrap="square" lIns="0" tIns="294369" rIns="0" bIns="294369" numCol="1" spcCol="1270" anchor="ctr" anchorCtr="0">
              <a:noAutofit/>
            </a:bodyPr>
            <a:lstStyle/>
            <a:p>
              <a:pPr lvl="0" algn="ctr" defTabSz="666750">
                <a:lnSpc>
                  <a:spcPct val="90000"/>
                </a:lnSpc>
                <a:spcBef>
                  <a:spcPct val="0"/>
                </a:spcBef>
                <a:spcAft>
                  <a:spcPct val="35000"/>
                </a:spcAft>
              </a:pPr>
              <a:r>
                <a:rPr lang="en-IE" dirty="0" smtClean="0">
                  <a:effectLst>
                    <a:outerShdw blurRad="38100" dist="38100" dir="2700000" algn="tl">
                      <a:srgbClr val="000000">
                        <a:alpha val="43137"/>
                      </a:srgbClr>
                    </a:outerShdw>
                  </a:effectLst>
                </a:rPr>
                <a:t>Safety and comfort of location for interviewee </a:t>
              </a:r>
              <a:endParaRPr lang="nl-NL" kern="1200" dirty="0">
                <a:effectLst>
                  <a:outerShdw blurRad="38100" dist="38100" dir="2700000" algn="tl">
                    <a:srgbClr val="000000">
                      <a:alpha val="43137"/>
                    </a:srgbClr>
                  </a:outerShdw>
                </a:effectLst>
              </a:endParaRPr>
            </a:p>
          </p:txBody>
        </p:sp>
        <p:sp>
          <p:nvSpPr>
            <p:cNvPr id="16" name="Freeform 15"/>
            <p:cNvSpPr/>
            <p:nvPr/>
          </p:nvSpPr>
          <p:spPr>
            <a:xfrm>
              <a:off x="1185563" y="4422693"/>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gradFill>
              <a:gsLst>
                <a:gs pos="0">
                  <a:schemeClr val="accent6">
                    <a:lumMod val="75000"/>
                  </a:schemeClr>
                </a:gs>
                <a:gs pos="100000">
                  <a:srgbClr val="5E436D"/>
                </a:gs>
                <a:gs pos="100000">
                  <a:schemeClr val="accent4">
                    <a:hueOff val="-881638"/>
                    <a:satOff val="-2439"/>
                    <a:lumOff val="1513"/>
                    <a:alphaOff val="0"/>
                    <a:shade val="48000"/>
                    <a:satMod val="180000"/>
                    <a:lumMod val="94000"/>
                  </a:schemeClr>
                </a:gs>
              </a:gsLst>
            </a:gradFill>
          </p:spPr>
          <p:style>
            <a:lnRef idx="0">
              <a:schemeClr val="lt1">
                <a:hueOff val="0"/>
                <a:satOff val="0"/>
                <a:lumOff val="0"/>
                <a:alphaOff val="0"/>
              </a:schemeClr>
            </a:lnRef>
            <a:fillRef idx="3">
              <a:schemeClr val="accent4">
                <a:hueOff val="-881638"/>
                <a:satOff val="-2439"/>
                <a:lumOff val="1513"/>
                <a:alphaOff val="0"/>
              </a:schemeClr>
            </a:fillRef>
            <a:effectRef idx="3">
              <a:schemeClr val="accent4">
                <a:hueOff val="-881638"/>
                <a:satOff val="-2439"/>
                <a:lumOff val="1513"/>
                <a:alphaOff val="0"/>
              </a:schemeClr>
            </a:effectRef>
            <a:fontRef idx="minor">
              <a:schemeClr val="lt1"/>
            </a:fontRef>
          </p:style>
          <p:txBody>
            <a:bodyPr spcFirstLastPara="0" vert="horz" wrap="square" lIns="36000" tIns="237219" rIns="36000" bIns="237219" numCol="1" spcCol="1270" anchor="ctr" anchorCtr="0">
              <a:noAutofit/>
            </a:bodyPr>
            <a:lstStyle/>
            <a:p>
              <a:pPr lvl="0" algn="ctr" defTabSz="800100">
                <a:lnSpc>
                  <a:spcPct val="90000"/>
                </a:lnSpc>
                <a:spcBef>
                  <a:spcPct val="0"/>
                </a:spcBef>
                <a:spcAft>
                  <a:spcPct val="35000"/>
                </a:spcAft>
              </a:pPr>
              <a:r>
                <a:rPr lang="en-IE" sz="1800" kern="1200" dirty="0" smtClean="0">
                  <a:effectLst>
                    <a:outerShdw blurRad="38100" dist="38100" dir="2700000" algn="tl">
                      <a:srgbClr val="000000">
                        <a:alpha val="43137"/>
                      </a:srgbClr>
                    </a:outerShdw>
                  </a:effectLst>
                </a:rPr>
                <a:t>Cost &amp; provision of transport to location for interviewee</a:t>
              </a:r>
              <a:endParaRPr lang="nl-NL" sz="1800" kern="1200" dirty="0">
                <a:effectLst>
                  <a:outerShdw blurRad="38100" dist="38100" dir="2700000" algn="tl">
                    <a:srgbClr val="000000">
                      <a:alpha val="43137"/>
                    </a:srgbClr>
                  </a:outerShdw>
                </a:effectLst>
              </a:endParaRPr>
            </a:p>
          </p:txBody>
        </p:sp>
        <p:sp>
          <p:nvSpPr>
            <p:cNvPr id="17" name="Freeform 16"/>
            <p:cNvSpPr/>
            <p:nvPr/>
          </p:nvSpPr>
          <p:spPr>
            <a:xfrm>
              <a:off x="4098348" y="2942390"/>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gradFill>
              <a:gsLst>
                <a:gs pos="0">
                  <a:schemeClr val="accent1">
                    <a:lumMod val="75000"/>
                  </a:schemeClr>
                </a:gs>
                <a:gs pos="100000">
                  <a:schemeClr val="accent1">
                    <a:lumMod val="50000"/>
                  </a:schemeClr>
                </a:gs>
                <a:gs pos="100000">
                  <a:schemeClr val="accent4">
                    <a:hueOff val="-1175518"/>
                    <a:satOff val="-3251"/>
                    <a:lumOff val="2017"/>
                    <a:alphaOff val="0"/>
                    <a:shade val="48000"/>
                    <a:satMod val="180000"/>
                    <a:lumMod val="94000"/>
                  </a:schemeClr>
                </a:gs>
              </a:gsLst>
            </a:gradFill>
          </p:spPr>
          <p:style>
            <a:lnRef idx="0">
              <a:schemeClr val="lt1">
                <a:hueOff val="0"/>
                <a:satOff val="0"/>
                <a:lumOff val="0"/>
                <a:alphaOff val="0"/>
              </a:schemeClr>
            </a:lnRef>
            <a:fillRef idx="3">
              <a:schemeClr val="accent4">
                <a:hueOff val="-1175518"/>
                <a:satOff val="-3251"/>
                <a:lumOff val="2017"/>
                <a:alphaOff val="0"/>
              </a:schemeClr>
            </a:fillRef>
            <a:effectRef idx="3">
              <a:schemeClr val="accent4">
                <a:hueOff val="-1175518"/>
                <a:satOff val="-3251"/>
                <a:lumOff val="2017"/>
                <a:alphaOff val="0"/>
              </a:schemeClr>
            </a:effectRef>
            <a:fontRef idx="minor">
              <a:schemeClr val="lt1"/>
            </a:fontRef>
          </p:style>
          <p:txBody>
            <a:bodyPr spcFirstLastPara="0" vert="horz" wrap="square" lIns="0" tIns="294369" rIns="0" bIns="294369" numCol="1" spcCol="1270" anchor="ctr" anchorCtr="0">
              <a:noAutofit/>
            </a:bodyPr>
            <a:lstStyle/>
            <a:p>
              <a:pPr lvl="0" algn="ctr" defTabSz="666750">
                <a:lnSpc>
                  <a:spcPct val="90000"/>
                </a:lnSpc>
                <a:spcBef>
                  <a:spcPct val="0"/>
                </a:spcBef>
                <a:spcAft>
                  <a:spcPct val="35000"/>
                </a:spcAft>
              </a:pPr>
              <a:r>
                <a:rPr lang="en-IE" dirty="0" smtClean="0">
                  <a:effectLst>
                    <a:outerShdw blurRad="38100" dist="38100" dir="2700000" algn="tl">
                      <a:srgbClr val="000000">
                        <a:alpha val="43137"/>
                      </a:srgbClr>
                    </a:outerShdw>
                  </a:effectLst>
                </a:rPr>
                <a:t>Is it culturally and religiously appropriate?</a:t>
              </a:r>
              <a:endParaRPr lang="nl-NL" kern="1200" dirty="0">
                <a:effectLst>
                  <a:outerShdw blurRad="38100" dist="38100" dir="2700000" algn="tl">
                    <a:srgbClr val="000000">
                      <a:alpha val="43137"/>
                    </a:srgbClr>
                  </a:outerShdw>
                </a:effectLst>
              </a:endParaRPr>
            </a:p>
          </p:txBody>
        </p:sp>
        <p:sp>
          <p:nvSpPr>
            <p:cNvPr id="21" name="Freeform 20"/>
            <p:cNvSpPr/>
            <p:nvPr/>
          </p:nvSpPr>
          <p:spPr>
            <a:xfrm>
              <a:off x="2138282" y="2913308"/>
              <a:ext cx="1727540" cy="1742612"/>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gradFill>
              <a:gsLst>
                <a:gs pos="0">
                  <a:schemeClr val="accent1">
                    <a:lumMod val="75000"/>
                  </a:schemeClr>
                </a:gs>
                <a:gs pos="100000">
                  <a:schemeClr val="accent4"/>
                </a:gs>
                <a:gs pos="100000">
                  <a:schemeClr val="accent4">
                    <a:hueOff val="-587759"/>
                    <a:satOff val="-1626"/>
                    <a:lumOff val="1009"/>
                    <a:alphaOff val="0"/>
                    <a:shade val="48000"/>
                    <a:satMod val="180000"/>
                    <a:lumMod val="94000"/>
                  </a:schemeClr>
                </a:gs>
              </a:gsLst>
              <a:lin ang="4140000" scaled="1"/>
            </a:gradFill>
          </p:spPr>
          <p:style>
            <a:lnRef idx="0">
              <a:schemeClr val="lt1">
                <a:hueOff val="0"/>
                <a:satOff val="0"/>
                <a:lumOff val="0"/>
                <a:alphaOff val="0"/>
              </a:schemeClr>
            </a:lnRef>
            <a:fillRef idx="3">
              <a:schemeClr val="accent4">
                <a:hueOff val="-1469397"/>
                <a:satOff val="-4064"/>
                <a:lumOff val="2521"/>
                <a:alphaOff val="0"/>
              </a:schemeClr>
            </a:fillRef>
            <a:effectRef idx="3">
              <a:schemeClr val="accent4">
                <a:hueOff val="-1469397"/>
                <a:satOff val="-4064"/>
                <a:lumOff val="2521"/>
                <a:alphaOff val="0"/>
              </a:schemeClr>
            </a:effectRef>
            <a:fontRef idx="minor">
              <a:schemeClr val="lt1"/>
            </a:fontRef>
          </p:style>
          <p:txBody>
            <a:bodyPr spcFirstLastPara="0" vert="horz" wrap="square" lIns="0" tIns="237219" rIns="0" bIns="237220" numCol="1" spcCol="1270" anchor="ctr" anchorCtr="0">
              <a:noAutofit/>
            </a:bodyPr>
            <a:lstStyle/>
            <a:p>
              <a:pPr lvl="0" algn="ctr" defTabSz="933450">
                <a:lnSpc>
                  <a:spcPct val="90000"/>
                </a:lnSpc>
                <a:spcBef>
                  <a:spcPct val="0"/>
                </a:spcBef>
                <a:spcAft>
                  <a:spcPct val="35000"/>
                </a:spcAft>
              </a:pPr>
              <a:r>
                <a:rPr lang="en-IE" dirty="0" smtClean="0">
                  <a:effectLst>
                    <a:outerShdw blurRad="38100" dist="38100" dir="2700000" algn="tl">
                      <a:srgbClr val="000000">
                        <a:alpha val="43137"/>
                      </a:srgbClr>
                    </a:outerShdw>
                  </a:effectLst>
                </a:rPr>
                <a:t>Privacy of location – can you be seen or heard?</a:t>
              </a:r>
              <a:endParaRPr lang="nl-NL" kern="1200" dirty="0">
                <a:effectLst>
                  <a:outerShdw blurRad="38100" dist="38100" dir="2700000" algn="tl">
                    <a:srgbClr val="000000">
                      <a:alpha val="43137"/>
                    </a:srgbClr>
                  </a:outerShdw>
                </a:effectLst>
              </a:endParaRPr>
            </a:p>
          </p:txBody>
        </p:sp>
        <p:sp>
          <p:nvSpPr>
            <p:cNvPr id="22" name="Freeform 21"/>
            <p:cNvSpPr/>
            <p:nvPr/>
          </p:nvSpPr>
          <p:spPr>
            <a:xfrm>
              <a:off x="3091022" y="4421517"/>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chemeClr val="accent1">
                <a:lumMod val="50000"/>
              </a:schemeClr>
            </a:solidFill>
          </p:spPr>
          <p:style>
            <a:lnRef idx="0">
              <a:schemeClr val="lt1">
                <a:hueOff val="0"/>
                <a:satOff val="0"/>
                <a:lumOff val="0"/>
                <a:alphaOff val="0"/>
              </a:schemeClr>
            </a:lnRef>
            <a:fillRef idx="3">
              <a:schemeClr val="accent4">
                <a:hueOff val="-1763277"/>
                <a:satOff val="-4877"/>
                <a:lumOff val="3026"/>
                <a:alphaOff val="0"/>
              </a:schemeClr>
            </a:fillRef>
            <a:effectRef idx="3">
              <a:schemeClr val="accent4">
                <a:hueOff val="-1763277"/>
                <a:satOff val="-4877"/>
                <a:lumOff val="3026"/>
                <a:alphaOff val="0"/>
              </a:schemeClr>
            </a:effectRef>
            <a:fontRef idx="minor">
              <a:schemeClr val="lt1"/>
            </a:fontRef>
          </p:style>
          <p:txBody>
            <a:bodyPr spcFirstLastPara="0" vert="horz" wrap="square" lIns="0" tIns="294369" rIns="0" bIns="294369" numCol="1" spcCol="1270" anchor="ctr" anchorCtr="0">
              <a:noAutofit/>
            </a:bodyPr>
            <a:lstStyle/>
            <a:p>
              <a:pPr lvl="0" algn="ctr" defTabSz="666750">
                <a:lnSpc>
                  <a:spcPct val="90000"/>
                </a:lnSpc>
                <a:spcBef>
                  <a:spcPct val="0"/>
                </a:spcBef>
                <a:spcAft>
                  <a:spcPct val="35000"/>
                </a:spcAft>
              </a:pPr>
              <a:r>
                <a:rPr lang="en-IE" kern="1200" dirty="0" smtClean="0">
                  <a:effectLst>
                    <a:outerShdw blurRad="38100" dist="38100" dir="2700000" algn="tl">
                      <a:srgbClr val="000000">
                        <a:alpha val="43137"/>
                      </a:srgbClr>
                    </a:outerShdw>
                  </a:effectLst>
                </a:rPr>
                <a:t>Safety of interviewee when arriving and leaving </a:t>
              </a:r>
              <a:endParaRPr lang="nl-NL" kern="1200" dirty="0">
                <a:effectLst>
                  <a:outerShdw blurRad="38100" dist="38100" dir="2700000" algn="tl">
                    <a:srgbClr val="000000">
                      <a:alpha val="43137"/>
                    </a:srgbClr>
                  </a:outerShdw>
                </a:effectLst>
              </a:endParaRPr>
            </a:p>
          </p:txBody>
        </p:sp>
        <p:sp>
          <p:nvSpPr>
            <p:cNvPr id="23" name="Freeform 22"/>
            <p:cNvSpPr/>
            <p:nvPr/>
          </p:nvSpPr>
          <p:spPr>
            <a:xfrm>
              <a:off x="5027646" y="442151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gradFill>
              <a:gsLst>
                <a:gs pos="0">
                  <a:schemeClr val="accent3"/>
                </a:gs>
                <a:gs pos="100000">
                  <a:schemeClr val="accent3">
                    <a:lumMod val="75000"/>
                  </a:schemeClr>
                </a:gs>
                <a:gs pos="100000">
                  <a:schemeClr val="accent4">
                    <a:hueOff val="-881638"/>
                    <a:satOff val="-2439"/>
                    <a:lumOff val="1513"/>
                    <a:alphaOff val="0"/>
                    <a:shade val="48000"/>
                    <a:satMod val="180000"/>
                    <a:lumMod val="94000"/>
                  </a:schemeClr>
                </a:gs>
              </a:gsLst>
              <a:lin ang="4140000" scaled="1"/>
            </a:gradFill>
          </p:spPr>
          <p:style>
            <a:lnRef idx="0">
              <a:schemeClr val="lt1">
                <a:hueOff val="0"/>
                <a:satOff val="0"/>
                <a:lumOff val="0"/>
                <a:alphaOff val="0"/>
              </a:schemeClr>
            </a:lnRef>
            <a:fillRef idx="3">
              <a:schemeClr val="accent4">
                <a:hueOff val="-2057156"/>
                <a:satOff val="-5690"/>
                <a:lumOff val="3530"/>
                <a:alphaOff val="0"/>
              </a:schemeClr>
            </a:fillRef>
            <a:effectRef idx="3">
              <a:schemeClr val="accent4">
                <a:hueOff val="-2057156"/>
                <a:satOff val="-5690"/>
                <a:lumOff val="3530"/>
                <a:alphaOff val="0"/>
              </a:schemeClr>
            </a:effectRef>
            <a:fontRef idx="minor">
              <a:schemeClr val="lt1"/>
            </a:fontRef>
          </p:style>
          <p:txBody>
            <a:bodyPr spcFirstLastPara="0" vert="horz" wrap="square" lIns="72000" tIns="237219" rIns="72000" bIns="237219" numCol="1" spcCol="1270" anchor="ctr" anchorCtr="0">
              <a:noAutofit/>
            </a:bodyPr>
            <a:lstStyle/>
            <a:p>
              <a:pPr lvl="0" algn="ctr" defTabSz="1600200">
                <a:lnSpc>
                  <a:spcPct val="90000"/>
                </a:lnSpc>
                <a:spcBef>
                  <a:spcPct val="0"/>
                </a:spcBef>
                <a:spcAft>
                  <a:spcPct val="35000"/>
                </a:spcAft>
              </a:pPr>
              <a:r>
                <a:rPr lang="en-IE" kern="1200" dirty="0" smtClean="0">
                  <a:effectLst>
                    <a:outerShdw blurRad="38100" dist="38100" dir="2700000" algn="tl">
                      <a:srgbClr val="000000">
                        <a:alpha val="43137"/>
                      </a:srgbClr>
                    </a:outerShdw>
                  </a:effectLst>
                </a:rPr>
                <a:t>Timing of interview and access to location</a:t>
              </a:r>
              <a:endParaRPr lang="nl-NL" sz="3600"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595330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7544" y="116632"/>
            <a:ext cx="8136904" cy="1728192"/>
          </a:xfrm>
        </p:spPr>
        <p:txBody>
          <a:bodyPr/>
          <a:lstStyle/>
          <a:p>
            <a:pPr marL="18288" indent="0" algn="ctr"/>
            <a:r>
              <a:rPr lang="en-IE" sz="5400" b="1" dirty="0" smtClean="0">
                <a:solidFill>
                  <a:prstClr val="white"/>
                </a:solidFill>
                <a:latin typeface="Cambria" panose="02040503050406030204" pitchFamily="18" charset="0"/>
              </a:rPr>
              <a:t>Interview settings</a:t>
            </a:r>
            <a:r>
              <a:rPr lang="en-IE" sz="3800" b="1" dirty="0">
                <a:solidFill>
                  <a:prstClr val="white"/>
                </a:solidFill>
                <a:latin typeface="Cambria" panose="02040503050406030204" pitchFamily="18" charset="0"/>
              </a:rPr>
              <a:t/>
            </a:r>
            <a:br>
              <a:rPr lang="en-IE" sz="3800" b="1" dirty="0">
                <a:solidFill>
                  <a:prstClr val="white"/>
                </a:solidFill>
                <a:latin typeface="Cambria" panose="02040503050406030204" pitchFamily="18" charset="0"/>
              </a:rPr>
            </a:br>
            <a:r>
              <a:rPr lang="en-IE" sz="2000" b="1" dirty="0">
                <a:solidFill>
                  <a:srgbClr val="ACCBF9">
                    <a:lumMod val="75000"/>
                  </a:srgbClr>
                </a:solidFill>
              </a:rPr>
              <a:t>International Protocol, </a:t>
            </a:r>
            <a:r>
              <a:rPr lang="en-IE" sz="2000" b="1" dirty="0" smtClean="0">
                <a:solidFill>
                  <a:srgbClr val="ACCBF9">
                    <a:lumMod val="75000"/>
                  </a:srgbClr>
                </a:solidFill>
              </a:rPr>
              <a:t>pages  52-53</a:t>
            </a:r>
            <a:br>
              <a:rPr lang="en-IE" sz="2000" b="1" dirty="0" smtClean="0">
                <a:solidFill>
                  <a:srgbClr val="ACCBF9">
                    <a:lumMod val="75000"/>
                  </a:srgbClr>
                </a:solidFill>
              </a:rPr>
            </a:br>
            <a:r>
              <a:rPr lang="en-IE" sz="2000" b="1" dirty="0" smtClean="0">
                <a:solidFill>
                  <a:srgbClr val="ACCBF9">
                    <a:lumMod val="75000"/>
                  </a:srgbClr>
                </a:solidFill>
              </a:rPr>
              <a:t>Module 3 – Preliminary Considerations and Module 6 - Testimony</a:t>
            </a:r>
            <a:br>
              <a:rPr lang="en-IE" sz="2000" b="1" dirty="0" smtClean="0">
                <a:solidFill>
                  <a:srgbClr val="ACCBF9">
                    <a:lumMod val="75000"/>
                  </a:srgbClr>
                </a:solidFill>
              </a:rPr>
            </a:br>
            <a:r>
              <a:rPr lang="en-IE" sz="2000" b="1" dirty="0" smtClean="0">
                <a:solidFill>
                  <a:srgbClr val="ACCBF9">
                    <a:lumMod val="75000"/>
                  </a:srgbClr>
                </a:solidFill>
              </a:rPr>
              <a:t>Annex 3 – Fundamental Interviewing Principles</a:t>
            </a:r>
            <a:endParaRPr lang="nl-NL" sz="3800" b="1" dirty="0">
              <a:latin typeface="Cambria" panose="02040503050406030204" pitchFamily="18" charset="0"/>
            </a:endParaRPr>
          </a:p>
        </p:txBody>
      </p:sp>
      <p:sp>
        <p:nvSpPr>
          <p:cNvPr id="4" name="Footer Placeholder 3"/>
          <p:cNvSpPr>
            <a:spLocks noGrp="1"/>
          </p:cNvSpPr>
          <p:nvPr>
            <p:ph type="ftr" sz="quarter" idx="12"/>
          </p:nvPr>
        </p:nvSpPr>
        <p:spPr>
          <a:xfrm>
            <a:off x="2339752" y="6448251"/>
            <a:ext cx="4572000" cy="365125"/>
          </a:xfrm>
        </p:spPr>
        <p:txBody>
          <a:bodyPr/>
          <a:lstStyle/>
          <a:p>
            <a:pPr algn="ctr"/>
            <a:r>
              <a:rPr lang="en-US" b="1" dirty="0" smtClean="0">
                <a:solidFill>
                  <a:prstClr val="white">
                    <a:alpha val="60000"/>
                  </a:prstClr>
                </a:solidFill>
              </a:rPr>
              <a:t>Training Materials on the International Protocol  </a:t>
            </a:r>
          </a:p>
          <a:p>
            <a:pPr algn="ctr"/>
            <a:r>
              <a:rPr lang="en-US" b="1" dirty="0" smtClean="0">
                <a:solidFill>
                  <a:prstClr val="white">
                    <a:alpha val="60000"/>
                  </a:prstClr>
                </a:solidFill>
              </a:rPr>
              <a:t>© Institute for International Criminal Investigations 2015</a:t>
            </a:r>
            <a:endParaRPr lang="nl-NL" b="1" dirty="0">
              <a:solidFill>
                <a:prstClr val="white">
                  <a:alpha val="60000"/>
                </a:prstClr>
              </a:solidFill>
              <a:latin typeface="Cambria" panose="02040503050406030204" pitchFamily="18" charset="0"/>
            </a:endParaRPr>
          </a:p>
        </p:txBody>
      </p:sp>
      <p:sp>
        <p:nvSpPr>
          <p:cNvPr id="15" name="Content Placeholder 6"/>
          <p:cNvSpPr>
            <a:spLocks noGrp="1"/>
          </p:cNvSpPr>
          <p:nvPr>
            <p:ph idx="1"/>
          </p:nvPr>
        </p:nvSpPr>
        <p:spPr>
          <a:xfrm>
            <a:off x="323528" y="1916832"/>
            <a:ext cx="8568952" cy="1224136"/>
          </a:xfrm>
        </p:spPr>
        <p:txBody>
          <a:bodyPr>
            <a:normAutofit/>
          </a:bodyPr>
          <a:lstStyle/>
          <a:p>
            <a:pPr marL="18288" indent="0" algn="ctr">
              <a:buNone/>
            </a:pPr>
            <a:r>
              <a:rPr lang="en-IE" sz="3200" b="1" u="sng" cap="small" dirty="0">
                <a:effectLst/>
              </a:rPr>
              <a:t>Issues </a:t>
            </a:r>
            <a:r>
              <a:rPr lang="en-IE" sz="3200" b="1" u="sng" cap="small" dirty="0" smtClean="0">
                <a:effectLst/>
              </a:rPr>
              <a:t>and locations to avoid</a:t>
            </a:r>
          </a:p>
          <a:p>
            <a:pPr marL="18288" indent="0" algn="ctr">
              <a:buNone/>
            </a:pPr>
            <a:endParaRPr lang="en-IE" sz="1200" b="1" u="sng" dirty="0">
              <a:effectLst/>
            </a:endParaRPr>
          </a:p>
          <a:p>
            <a:pPr algn="ctr">
              <a:buFont typeface="Wingdings" panose="05000000000000000000" pitchFamily="2" charset="2"/>
              <a:buChar char="Ñ"/>
            </a:pPr>
            <a:r>
              <a:rPr lang="en-IE" dirty="0" smtClean="0">
                <a:effectLst/>
              </a:rPr>
              <a:t>When choosing your location, try to </a:t>
            </a:r>
            <a:r>
              <a:rPr lang="en-IE" b="1" dirty="0" smtClean="0">
                <a:solidFill>
                  <a:schemeClr val="tx2">
                    <a:lumMod val="75000"/>
                  </a:schemeClr>
                </a:solidFill>
                <a:effectLst/>
              </a:rPr>
              <a:t>avoid the following</a:t>
            </a:r>
            <a:r>
              <a:rPr lang="en-IE" dirty="0" smtClean="0">
                <a:effectLst/>
              </a:rPr>
              <a:t> </a:t>
            </a:r>
            <a:r>
              <a:rPr lang="en-IE" b="1" dirty="0" smtClean="0">
                <a:solidFill>
                  <a:schemeClr val="tx2">
                    <a:lumMod val="75000"/>
                  </a:schemeClr>
                </a:solidFill>
                <a:effectLst/>
              </a:rPr>
              <a:t>issues</a:t>
            </a:r>
            <a:r>
              <a:rPr lang="en-IE" dirty="0" smtClean="0">
                <a:effectLst/>
              </a:rPr>
              <a:t>:</a:t>
            </a:r>
          </a:p>
        </p:txBody>
      </p:sp>
      <p:grpSp>
        <p:nvGrpSpPr>
          <p:cNvPr id="18" name="Group 17"/>
          <p:cNvGrpSpPr/>
          <p:nvPr/>
        </p:nvGrpSpPr>
        <p:grpSpPr>
          <a:xfrm>
            <a:off x="467544" y="3356992"/>
            <a:ext cx="8280921" cy="2802116"/>
            <a:chOff x="1672395" y="4052202"/>
            <a:chExt cx="6034484" cy="2471919"/>
          </a:xfrm>
        </p:grpSpPr>
        <p:sp>
          <p:nvSpPr>
            <p:cNvPr id="19" name="Freeform 18"/>
            <p:cNvSpPr/>
            <p:nvPr/>
          </p:nvSpPr>
          <p:spPr>
            <a:xfrm>
              <a:off x="1672396" y="4052203"/>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gradFill>
              <a:gsLst>
                <a:gs pos="0">
                  <a:schemeClr val="accent5">
                    <a:lumMod val="75000"/>
                  </a:schemeClr>
                </a:gs>
                <a:gs pos="100000">
                  <a:srgbClr val="1E6874"/>
                </a:gs>
                <a:gs pos="100000">
                  <a:schemeClr val="accent1">
                    <a:shade val="50000"/>
                    <a:hueOff val="0"/>
                    <a:satOff val="0"/>
                    <a:lumOff val="0"/>
                    <a:alphaOff val="0"/>
                    <a:shade val="48000"/>
                    <a:satMod val="180000"/>
                    <a:lumMod val="94000"/>
                  </a:schemeClr>
                </a:gs>
              </a:gsLst>
            </a:gradFill>
          </p:spPr>
          <p:style>
            <a:lnRef idx="0">
              <a:schemeClr val="lt1">
                <a:hueOff val="0"/>
                <a:satOff val="0"/>
                <a:lumOff val="0"/>
                <a:alphaOff val="0"/>
              </a:schemeClr>
            </a:lnRef>
            <a:fillRef idx="3">
              <a:schemeClr val="accent1">
                <a:shade val="50000"/>
                <a:hueOff val="0"/>
                <a:satOff val="0"/>
                <a:lumOff val="0"/>
                <a:alphaOff val="0"/>
              </a:schemeClr>
            </a:fillRef>
            <a:effectRef idx="3">
              <a:schemeClr val="accent1">
                <a:shade val="50000"/>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000" b="1" kern="1200" dirty="0" smtClean="0">
                  <a:effectLst>
                    <a:outerShdw blurRad="38100" dist="38100" dir="2700000" algn="tl">
                      <a:srgbClr val="000000">
                        <a:alpha val="43137"/>
                      </a:srgbClr>
                    </a:outerShdw>
                  </a:effectLst>
                </a:rPr>
                <a:t>Very public or crowded</a:t>
              </a:r>
              <a:r>
                <a:rPr lang="en-IE" sz="2000" kern="1200" dirty="0" smtClean="0">
                  <a:effectLst>
                    <a:outerShdw blurRad="38100" dist="38100" dir="2700000" algn="tl">
                      <a:srgbClr val="000000">
                        <a:alpha val="43137"/>
                      </a:srgbClr>
                    </a:outerShdw>
                  </a:effectLst>
                </a:rPr>
                <a:t> areas &amp; locations at </a:t>
              </a:r>
              <a:r>
                <a:rPr lang="en-IE" sz="2000" b="1" kern="1200" dirty="0" smtClean="0">
                  <a:effectLst>
                    <a:outerShdw blurRad="38100" dist="38100" dir="2700000" algn="tl">
                      <a:srgbClr val="000000">
                        <a:alpha val="43137"/>
                      </a:srgbClr>
                    </a:outerShdw>
                  </a:effectLst>
                </a:rPr>
                <a:t>risk of surveillance</a:t>
              </a:r>
              <a:r>
                <a:rPr lang="en-IE" sz="2000" kern="1200" dirty="0" smtClean="0">
                  <a:effectLst>
                    <a:outerShdw blurRad="38100" dist="38100" dir="2700000" algn="tl">
                      <a:srgbClr val="000000">
                        <a:alpha val="43137"/>
                      </a:srgbClr>
                    </a:outerShdw>
                  </a:effectLst>
                </a:rPr>
                <a:t> </a:t>
              </a:r>
              <a:endParaRPr lang="nl-NL" sz="2000" kern="1200" dirty="0">
                <a:effectLst>
                  <a:outerShdw blurRad="38100" dist="38100" dir="2700000" algn="tl">
                    <a:srgbClr val="000000">
                      <a:alpha val="43137"/>
                    </a:srgbClr>
                  </a:outerShdw>
                </a:effectLst>
              </a:endParaRPr>
            </a:p>
          </p:txBody>
        </p:sp>
        <p:sp>
          <p:nvSpPr>
            <p:cNvPr id="20" name="Freeform 19"/>
            <p:cNvSpPr/>
            <p:nvPr/>
          </p:nvSpPr>
          <p:spPr>
            <a:xfrm>
              <a:off x="3721239" y="4052202"/>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p:spPr>
          <p:style>
            <a:lnRef idx="0">
              <a:schemeClr val="lt1">
                <a:hueOff val="0"/>
                <a:satOff val="0"/>
                <a:lumOff val="0"/>
                <a:alphaOff val="0"/>
              </a:schemeClr>
            </a:lnRef>
            <a:fillRef idx="3">
              <a:schemeClr val="accent1">
                <a:shade val="50000"/>
                <a:hueOff val="99601"/>
                <a:satOff val="2959"/>
                <a:lumOff val="12982"/>
                <a:alphaOff val="0"/>
              </a:schemeClr>
            </a:fillRef>
            <a:effectRef idx="3">
              <a:schemeClr val="accent1">
                <a:shade val="50000"/>
                <a:hueOff val="99601"/>
                <a:satOff val="2959"/>
                <a:lumOff val="12982"/>
                <a:alphaOff val="0"/>
              </a:schemeClr>
            </a:effectRef>
            <a:fontRef idx="minor">
              <a:schemeClr val="lt1"/>
            </a:fontRef>
          </p:style>
          <p:txBody>
            <a:bodyPr spcFirstLastPara="0" vert="horz" wrap="square" lIns="72000" tIns="80010" rIns="72000" bIns="80010" numCol="1" spcCol="1270" anchor="ctr" anchorCtr="0">
              <a:noAutofit/>
            </a:bodyPr>
            <a:lstStyle/>
            <a:p>
              <a:pPr lvl="0" algn="ctr" defTabSz="933450">
                <a:lnSpc>
                  <a:spcPct val="90000"/>
                </a:lnSpc>
                <a:spcBef>
                  <a:spcPct val="0"/>
                </a:spcBef>
                <a:spcAft>
                  <a:spcPct val="35000"/>
                </a:spcAft>
              </a:pPr>
              <a:r>
                <a:rPr lang="en-IE" sz="2000" b="1" dirty="0" smtClean="0">
                  <a:effectLst>
                    <a:outerShdw blurRad="38100" dist="38100" dir="2700000" algn="tl">
                      <a:srgbClr val="000000">
                        <a:alpha val="43137"/>
                      </a:srgbClr>
                    </a:outerShdw>
                  </a:effectLst>
                </a:rPr>
                <a:t>Risk to privacy</a:t>
              </a:r>
              <a:r>
                <a:rPr lang="en-IE" sz="2000" dirty="0" smtClean="0">
                  <a:effectLst>
                    <a:outerShdw blurRad="38100" dist="38100" dir="2700000" algn="tl">
                      <a:srgbClr val="000000">
                        <a:alpha val="43137"/>
                      </a:srgbClr>
                    </a:outerShdw>
                  </a:effectLst>
                </a:rPr>
                <a:t> – try not to be seen but make sure you </a:t>
              </a:r>
              <a:r>
                <a:rPr lang="en-IE" sz="2000" b="1" dirty="0" smtClean="0">
                  <a:effectLst>
                    <a:outerShdw blurRad="38100" dist="38100" dir="2700000" algn="tl">
                      <a:srgbClr val="000000">
                        <a:alpha val="43137"/>
                      </a:srgbClr>
                    </a:outerShdw>
                  </a:effectLst>
                </a:rPr>
                <a:t>cannot be overheard</a:t>
              </a:r>
              <a:endParaRPr lang="nl-NL" sz="2000" b="1" kern="1200" dirty="0">
                <a:effectLst>
                  <a:outerShdw blurRad="38100" dist="38100" dir="2700000" algn="tl">
                    <a:srgbClr val="000000">
                      <a:alpha val="43137"/>
                    </a:srgbClr>
                  </a:outerShdw>
                </a:effectLst>
              </a:endParaRPr>
            </a:p>
          </p:txBody>
        </p:sp>
        <p:sp>
          <p:nvSpPr>
            <p:cNvPr id="24" name="Freeform 23"/>
            <p:cNvSpPr/>
            <p:nvPr/>
          </p:nvSpPr>
          <p:spPr>
            <a:xfrm>
              <a:off x="5770082" y="4052202"/>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gradFill>
              <a:gsLst>
                <a:gs pos="0">
                  <a:srgbClr val="3366CC"/>
                </a:gs>
                <a:gs pos="100000">
                  <a:schemeClr val="accent1">
                    <a:lumMod val="50000"/>
                  </a:schemeClr>
                </a:gs>
                <a:gs pos="100000">
                  <a:schemeClr val="accent1">
                    <a:shade val="50000"/>
                    <a:hueOff val="199203"/>
                    <a:satOff val="5917"/>
                    <a:lumOff val="25963"/>
                    <a:alphaOff val="0"/>
                    <a:shade val="48000"/>
                    <a:satMod val="180000"/>
                    <a:lumMod val="94000"/>
                  </a:schemeClr>
                </a:gs>
              </a:gsLst>
            </a:gradFill>
          </p:spPr>
          <p:style>
            <a:lnRef idx="0">
              <a:schemeClr val="lt1">
                <a:hueOff val="0"/>
                <a:satOff val="0"/>
                <a:lumOff val="0"/>
                <a:alphaOff val="0"/>
              </a:schemeClr>
            </a:lnRef>
            <a:fillRef idx="3">
              <a:schemeClr val="accent1">
                <a:shade val="50000"/>
                <a:hueOff val="199203"/>
                <a:satOff val="5917"/>
                <a:lumOff val="25963"/>
                <a:alphaOff val="0"/>
              </a:schemeClr>
            </a:fillRef>
            <a:effectRef idx="3">
              <a:schemeClr val="accent1">
                <a:shade val="50000"/>
                <a:hueOff val="199203"/>
                <a:satOff val="5917"/>
                <a:lumOff val="25963"/>
                <a:alphaOff val="0"/>
              </a:schemeClr>
            </a:effectRef>
            <a:fontRef idx="minor">
              <a:schemeClr val="lt1"/>
            </a:fontRef>
          </p:style>
          <p:txBody>
            <a:bodyPr spcFirstLastPara="0" vert="horz" wrap="square" lIns="72000" tIns="80010" rIns="72000" bIns="80010" numCol="1" spcCol="1270" anchor="ctr" anchorCtr="0">
              <a:noAutofit/>
            </a:bodyPr>
            <a:lstStyle/>
            <a:p>
              <a:pPr lvl="0" algn="ctr" defTabSz="933450">
                <a:lnSpc>
                  <a:spcPct val="90000"/>
                </a:lnSpc>
                <a:spcBef>
                  <a:spcPct val="0"/>
                </a:spcBef>
                <a:spcAft>
                  <a:spcPct val="35000"/>
                </a:spcAft>
              </a:pPr>
              <a:r>
                <a:rPr lang="en-IE" sz="2000" dirty="0" smtClean="0">
                  <a:effectLst>
                    <a:outerShdw blurRad="38100" dist="38100" dir="2700000" algn="tl">
                      <a:srgbClr val="000000">
                        <a:alpha val="43137"/>
                      </a:srgbClr>
                    </a:outerShdw>
                  </a:effectLst>
                </a:rPr>
                <a:t> Using offices/clinics/ community spaces </a:t>
              </a:r>
              <a:r>
                <a:rPr lang="en-IE" sz="2000" b="1" dirty="0" smtClean="0">
                  <a:effectLst>
                    <a:outerShdw blurRad="38100" dist="38100" dir="2700000" algn="tl">
                      <a:srgbClr val="000000">
                        <a:alpha val="43137"/>
                      </a:srgbClr>
                    </a:outerShdw>
                  </a:effectLst>
                </a:rPr>
                <a:t>without agreement</a:t>
              </a:r>
              <a:r>
                <a:rPr lang="en-IE" sz="2000" dirty="0">
                  <a:effectLst>
                    <a:outerShdw blurRad="38100" dist="38100" dir="2700000" algn="tl">
                      <a:srgbClr val="000000">
                        <a:alpha val="43137"/>
                      </a:srgbClr>
                    </a:outerShdw>
                  </a:effectLst>
                </a:rPr>
                <a:t> </a:t>
              </a:r>
              <a:r>
                <a:rPr lang="en-IE" sz="2000" dirty="0" smtClean="0">
                  <a:effectLst>
                    <a:outerShdw blurRad="38100" dist="38100" dir="2700000" algn="tl">
                      <a:srgbClr val="000000">
                        <a:alpha val="43137"/>
                      </a:srgbClr>
                    </a:outerShdw>
                  </a:effectLst>
                </a:rPr>
                <a:t> or </a:t>
              </a:r>
              <a:r>
                <a:rPr lang="en-IE" sz="2000" b="1" dirty="0" smtClean="0">
                  <a:effectLst>
                    <a:outerShdw blurRad="38100" dist="38100" dir="2700000" algn="tl">
                      <a:srgbClr val="000000">
                        <a:alpha val="43137"/>
                      </a:srgbClr>
                    </a:outerShdw>
                  </a:effectLst>
                </a:rPr>
                <a:t>prior arrangement</a:t>
              </a:r>
              <a:endParaRPr lang="nl-NL" sz="2000" b="1" kern="1200" dirty="0">
                <a:effectLst>
                  <a:outerShdw blurRad="38100" dist="38100" dir="2700000" algn="tl">
                    <a:srgbClr val="000000">
                      <a:alpha val="43137"/>
                    </a:srgbClr>
                  </a:outerShdw>
                </a:effectLst>
              </a:endParaRPr>
            </a:p>
          </p:txBody>
        </p:sp>
        <p:sp>
          <p:nvSpPr>
            <p:cNvPr id="25" name="Freeform 24"/>
            <p:cNvSpPr/>
            <p:nvPr/>
          </p:nvSpPr>
          <p:spPr>
            <a:xfrm>
              <a:off x="1672395" y="5362043"/>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gradFill>
              <a:gsLst>
                <a:gs pos="0">
                  <a:schemeClr val="accent4"/>
                </a:gs>
                <a:gs pos="100000">
                  <a:schemeClr val="accent1">
                    <a:lumMod val="50000"/>
                  </a:schemeClr>
                </a:gs>
                <a:gs pos="100000">
                  <a:schemeClr val="accent1">
                    <a:shade val="50000"/>
                    <a:hueOff val="298804"/>
                    <a:satOff val="8876"/>
                    <a:lumOff val="38945"/>
                    <a:alphaOff val="0"/>
                    <a:shade val="48000"/>
                    <a:satMod val="180000"/>
                    <a:lumMod val="94000"/>
                  </a:schemeClr>
                </a:gs>
              </a:gsLst>
            </a:gradFill>
          </p:spPr>
          <p:style>
            <a:lnRef idx="0">
              <a:schemeClr val="lt1">
                <a:hueOff val="0"/>
                <a:satOff val="0"/>
                <a:lumOff val="0"/>
                <a:alphaOff val="0"/>
              </a:schemeClr>
            </a:lnRef>
            <a:fillRef idx="3">
              <a:schemeClr val="accent1">
                <a:shade val="50000"/>
                <a:hueOff val="298804"/>
                <a:satOff val="8876"/>
                <a:lumOff val="38945"/>
                <a:alphaOff val="0"/>
              </a:schemeClr>
            </a:fillRef>
            <a:effectRef idx="3">
              <a:schemeClr val="accent1">
                <a:shade val="50000"/>
                <a:hueOff val="298804"/>
                <a:satOff val="8876"/>
                <a:lumOff val="38945"/>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000" kern="1200" dirty="0" smtClean="0">
                  <a:effectLst>
                    <a:outerShdw blurRad="38100" dist="38100" dir="2700000" algn="tl">
                      <a:srgbClr val="000000">
                        <a:alpha val="43137"/>
                      </a:srgbClr>
                    </a:outerShdw>
                  </a:effectLst>
                </a:rPr>
                <a:t>Presence of </a:t>
              </a:r>
              <a:r>
                <a:rPr lang="en-IE" sz="2000" b="1" kern="1200" dirty="0" smtClean="0">
                  <a:effectLst>
                    <a:outerShdw blurRad="38100" dist="38100" dir="2700000" algn="tl">
                      <a:srgbClr val="000000">
                        <a:alpha val="43137"/>
                      </a:srgbClr>
                    </a:outerShdw>
                  </a:effectLst>
                </a:rPr>
                <a:t>other survivors/witnesses</a:t>
              </a:r>
              <a:r>
                <a:rPr lang="en-IE" sz="2000" kern="1200" dirty="0" smtClean="0">
                  <a:effectLst>
                    <a:outerShdw blurRad="38100" dist="38100" dir="2700000" algn="tl">
                      <a:srgbClr val="000000">
                        <a:alpha val="43137"/>
                      </a:srgbClr>
                    </a:outerShdw>
                  </a:effectLst>
                </a:rPr>
                <a:t> – risk of </a:t>
              </a:r>
              <a:r>
                <a:rPr lang="en-IE" sz="2000" b="1" kern="1200" dirty="0" smtClean="0">
                  <a:effectLst>
                    <a:outerShdw blurRad="38100" dist="38100" dir="2700000" algn="tl">
                      <a:srgbClr val="000000">
                        <a:alpha val="43137"/>
                      </a:srgbClr>
                    </a:outerShdw>
                  </a:effectLst>
                </a:rPr>
                <a:t>affecting each other’s accounts</a:t>
              </a:r>
              <a:endParaRPr lang="nl-NL" sz="2000" b="1" kern="1200" dirty="0">
                <a:effectLst>
                  <a:outerShdw blurRad="38100" dist="38100" dir="2700000" algn="tl">
                    <a:srgbClr val="000000">
                      <a:alpha val="43137"/>
                    </a:srgbClr>
                  </a:outerShdw>
                </a:effectLst>
              </a:endParaRPr>
            </a:p>
          </p:txBody>
        </p:sp>
        <p:sp>
          <p:nvSpPr>
            <p:cNvPr id="26" name="Freeform 25"/>
            <p:cNvSpPr/>
            <p:nvPr/>
          </p:nvSpPr>
          <p:spPr>
            <a:xfrm>
              <a:off x="3721239" y="5362043"/>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gradFill>
              <a:gsLst>
                <a:gs pos="0">
                  <a:srgbClr val="7A76A2"/>
                </a:gs>
                <a:gs pos="100000">
                  <a:schemeClr val="accent3">
                    <a:lumMod val="75000"/>
                  </a:schemeClr>
                </a:gs>
                <a:gs pos="100000">
                  <a:schemeClr val="accent1">
                    <a:shade val="50000"/>
                    <a:hueOff val="199203"/>
                    <a:satOff val="5917"/>
                    <a:lumOff val="25963"/>
                    <a:alphaOff val="0"/>
                    <a:shade val="48000"/>
                    <a:satMod val="180000"/>
                    <a:lumMod val="94000"/>
                  </a:schemeClr>
                </a:gs>
              </a:gsLst>
            </a:gradFill>
          </p:spPr>
          <p:style>
            <a:lnRef idx="0">
              <a:schemeClr val="lt1">
                <a:hueOff val="0"/>
                <a:satOff val="0"/>
                <a:lumOff val="0"/>
                <a:alphaOff val="0"/>
              </a:schemeClr>
            </a:lnRef>
            <a:fillRef idx="3">
              <a:schemeClr val="accent1">
                <a:shade val="50000"/>
                <a:hueOff val="199203"/>
                <a:satOff val="5917"/>
                <a:lumOff val="25963"/>
                <a:alphaOff val="0"/>
              </a:schemeClr>
            </a:fillRef>
            <a:effectRef idx="3">
              <a:schemeClr val="accent1">
                <a:shade val="50000"/>
                <a:hueOff val="199203"/>
                <a:satOff val="5917"/>
                <a:lumOff val="25963"/>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000" kern="1200" dirty="0" smtClean="0">
                  <a:effectLst>
                    <a:outerShdw blurRad="38100" dist="38100" dir="2700000" algn="tl">
                      <a:srgbClr val="000000">
                        <a:alpha val="43137"/>
                      </a:srgbClr>
                    </a:outerShdw>
                  </a:effectLst>
                </a:rPr>
                <a:t>Presence of others who could </a:t>
              </a:r>
              <a:r>
                <a:rPr lang="en-IE" sz="2000" b="1" kern="1200" dirty="0" smtClean="0">
                  <a:effectLst>
                    <a:outerShdw blurRad="38100" dist="38100" dir="2700000" algn="tl">
                      <a:srgbClr val="000000">
                        <a:alpha val="43137"/>
                      </a:srgbClr>
                    </a:outerShdw>
                  </a:effectLst>
                </a:rPr>
                <a:t>influence or intimidate</a:t>
              </a:r>
              <a:r>
                <a:rPr lang="en-IE" sz="2000" kern="1200" dirty="0" smtClean="0">
                  <a:effectLst>
                    <a:outerShdw blurRad="38100" dist="38100" dir="2700000" algn="tl">
                      <a:srgbClr val="000000">
                        <a:alpha val="43137"/>
                      </a:srgbClr>
                    </a:outerShdw>
                  </a:effectLst>
                </a:rPr>
                <a:t> the interviewee </a:t>
              </a:r>
              <a:endParaRPr lang="nl-NL" sz="2000" kern="1200" dirty="0">
                <a:effectLst>
                  <a:outerShdw blurRad="38100" dist="38100" dir="2700000" algn="tl">
                    <a:srgbClr val="000000">
                      <a:alpha val="43137"/>
                    </a:srgbClr>
                  </a:outerShdw>
                </a:effectLst>
              </a:endParaRPr>
            </a:p>
          </p:txBody>
        </p:sp>
        <p:sp>
          <p:nvSpPr>
            <p:cNvPr id="27" name="Freeform 26"/>
            <p:cNvSpPr/>
            <p:nvPr/>
          </p:nvSpPr>
          <p:spPr>
            <a:xfrm>
              <a:off x="5770082" y="5362043"/>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gradFill>
              <a:gsLst>
                <a:gs pos="0">
                  <a:srgbClr val="6F6A9A"/>
                </a:gs>
                <a:gs pos="100000">
                  <a:srgbClr val="573F65"/>
                </a:gs>
                <a:gs pos="100000">
                  <a:schemeClr val="accent1">
                    <a:shade val="50000"/>
                    <a:hueOff val="99601"/>
                    <a:satOff val="2959"/>
                    <a:lumOff val="12982"/>
                    <a:alphaOff val="0"/>
                    <a:shade val="48000"/>
                    <a:satMod val="180000"/>
                    <a:lumMod val="94000"/>
                  </a:schemeClr>
                </a:gs>
              </a:gsLst>
            </a:gradFill>
          </p:spPr>
          <p:style>
            <a:lnRef idx="0">
              <a:schemeClr val="lt1">
                <a:hueOff val="0"/>
                <a:satOff val="0"/>
                <a:lumOff val="0"/>
                <a:alphaOff val="0"/>
              </a:schemeClr>
            </a:lnRef>
            <a:fillRef idx="3">
              <a:schemeClr val="accent1">
                <a:shade val="50000"/>
                <a:hueOff val="99601"/>
                <a:satOff val="2959"/>
                <a:lumOff val="12982"/>
                <a:alphaOff val="0"/>
              </a:schemeClr>
            </a:fillRef>
            <a:effectRef idx="3">
              <a:schemeClr val="accent1">
                <a:shade val="50000"/>
                <a:hueOff val="99601"/>
                <a:satOff val="2959"/>
                <a:lumOff val="12982"/>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000" kern="1200" dirty="0" smtClean="0">
                  <a:effectLst>
                    <a:outerShdw blurRad="38100" dist="38100" dir="2700000" algn="tl">
                      <a:srgbClr val="000000">
                        <a:alpha val="43137"/>
                      </a:srgbClr>
                    </a:outerShdw>
                  </a:effectLst>
                </a:rPr>
                <a:t>Presence of </a:t>
              </a:r>
              <a:r>
                <a:rPr lang="en-IE" sz="2000" b="1" kern="1200" dirty="0" smtClean="0">
                  <a:effectLst>
                    <a:outerShdw blurRad="38100" dist="38100" dir="2700000" algn="tl">
                      <a:srgbClr val="000000">
                        <a:alpha val="43137"/>
                      </a:srgbClr>
                    </a:outerShdw>
                  </a:effectLst>
                </a:rPr>
                <a:t>children</a:t>
              </a:r>
              <a:r>
                <a:rPr lang="en-IE" sz="2000" kern="1200" dirty="0" smtClean="0">
                  <a:effectLst>
                    <a:outerShdw blurRad="38100" dist="38100" dir="2700000" algn="tl">
                      <a:srgbClr val="000000">
                        <a:alpha val="43137"/>
                      </a:srgbClr>
                    </a:outerShdw>
                  </a:effectLst>
                </a:rPr>
                <a:t> (if avoidable) – risk of </a:t>
              </a:r>
              <a:r>
                <a:rPr lang="en-IE" sz="2000" b="1" kern="1200" dirty="0" smtClean="0">
                  <a:effectLst>
                    <a:outerShdw blurRad="38100" dist="38100" dir="2700000" algn="tl">
                      <a:srgbClr val="000000">
                        <a:alpha val="43137"/>
                      </a:srgbClr>
                    </a:outerShdw>
                  </a:effectLst>
                </a:rPr>
                <a:t>distress</a:t>
              </a:r>
              <a:r>
                <a:rPr lang="en-IE" sz="2000" kern="1200" dirty="0" smtClean="0">
                  <a:effectLst>
                    <a:outerShdw blurRad="38100" dist="38100" dir="2700000" algn="tl">
                      <a:srgbClr val="000000">
                        <a:alpha val="43137"/>
                      </a:srgbClr>
                    </a:outerShdw>
                  </a:effectLst>
                </a:rPr>
                <a:t> or </a:t>
              </a:r>
              <a:r>
                <a:rPr lang="en-IE" sz="2000" b="1" kern="1200" dirty="0" smtClean="0">
                  <a:effectLst>
                    <a:outerShdw blurRad="38100" dist="38100" dir="2700000" algn="tl">
                      <a:srgbClr val="000000">
                        <a:alpha val="43137"/>
                      </a:srgbClr>
                    </a:outerShdw>
                  </a:effectLst>
                </a:rPr>
                <a:t>breach of</a:t>
              </a:r>
              <a:r>
                <a:rPr lang="en-IE" sz="2000" kern="1200" dirty="0" smtClean="0">
                  <a:effectLst>
                    <a:outerShdw blurRad="38100" dist="38100" dir="2700000" algn="tl">
                      <a:srgbClr val="000000">
                        <a:alpha val="43137"/>
                      </a:srgbClr>
                    </a:outerShdw>
                  </a:effectLst>
                </a:rPr>
                <a:t> </a:t>
              </a:r>
              <a:r>
                <a:rPr lang="en-IE" sz="2000" b="1" kern="1200" dirty="0" smtClean="0">
                  <a:effectLst>
                    <a:outerShdw blurRad="38100" dist="38100" dir="2700000" algn="tl">
                      <a:srgbClr val="000000">
                        <a:alpha val="43137"/>
                      </a:srgbClr>
                    </a:outerShdw>
                  </a:effectLst>
                </a:rPr>
                <a:t>confidentiality</a:t>
              </a:r>
              <a:r>
                <a:rPr lang="en-IE" sz="2000" kern="1200" dirty="0" smtClean="0">
                  <a:effectLst>
                    <a:outerShdw blurRad="38100" dist="38100" dir="2700000" algn="tl">
                      <a:srgbClr val="000000">
                        <a:alpha val="43137"/>
                      </a:srgbClr>
                    </a:outerShdw>
                  </a:effectLst>
                </a:rPr>
                <a:t>  </a:t>
              </a:r>
              <a:endParaRPr lang="nl-NL" sz="2000" b="1"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3699233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1_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33556</TotalTime>
  <Words>3263</Words>
  <Application>Microsoft Office PowerPoint</Application>
  <PresentationFormat>On-screen Show (4:3)</PresentationFormat>
  <Paragraphs>387</Paragraphs>
  <Slides>32</Slides>
  <Notes>9</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Elemental</vt:lpstr>
      <vt:lpstr>1_Elemental</vt:lpstr>
      <vt:lpstr>Module 7 – Interviewing</vt:lpstr>
      <vt:lpstr>Why interview? International Protocol, page 50 Annex 3 – Fundamental Interviewing Principles</vt:lpstr>
      <vt:lpstr>Why interview? International Protocol, page 50 Annex 3 – Fundamental Interviewing Principles</vt:lpstr>
      <vt:lpstr>Interview framework International Protocol, pages 50-61 Module 3 – Preliminary Considerations Annex 3 – Fundamental Interviewing Principles</vt:lpstr>
      <vt:lpstr>Interview framework International Protocol, pages 50-61 Module 3 – Preliminary Considerations Annex 3 – Fundamental Interviewing Principles</vt:lpstr>
      <vt:lpstr>Interview framework International Protocol, pages 50-61 Module 3 – Preliminary Considerations Annex 3 – Fundamental Interviewing Principles</vt:lpstr>
      <vt:lpstr>Interview framework International Protocol, pages 50-61 Module 3 – Preliminary Considerations Annex 3 – Fundamental Interviewing Principles</vt:lpstr>
      <vt:lpstr>Interview settings International Protocol, pages 52-53 Module 3 – Preliminary Considerations and Module 6 - Testimony Annex 3 – Fundamental Interviewing Principles</vt:lpstr>
      <vt:lpstr>Interview settings International Protocol, pages  52-53 Module 3 – Preliminary Considerations and Module 6 - Testimony Annex 3 – Fundamental Interviewing Principles</vt:lpstr>
      <vt:lpstr>Interview settings International Protocol, pages 52-53 Module 3 – Preliminary Considerations and Module 6 - Testimony Annex 3 – Fundamental Interviewing Principles</vt:lpstr>
      <vt:lpstr>PowerPoint Presentation</vt:lpstr>
      <vt:lpstr>PowerPoint Presentation</vt:lpstr>
      <vt:lpstr>PowerPoint Presentation</vt:lpstr>
      <vt:lpstr>Types of questions International Protocol, pages 54-56 Annex 3 – Fundamental Interviewing Principles</vt:lpstr>
      <vt:lpstr>Types of questions International Protocol, pages 54-56 Module 2 – Sexual Violence as an International Crime Annex 1 – Evidence Workbook  Annex 3 – Fundamental Interviewing Principles</vt:lpstr>
      <vt:lpstr>Types of questions International Protocol, pages 54-56 Annex 1 – Evidence Workbook  Annex 3 – Fundamental Interviewing Principles</vt:lpstr>
      <vt:lpstr>Types of questions International Protocol, pages 54-56 Annex 1 – Evidence Workbook  Annex 3 – Fundamental Interviewing Principles</vt:lpstr>
      <vt:lpstr>Subject areas for questions International Protocol, pages 54-56 Module 2 – Sexual Violence as an International Crime Annex 1 – Evidence Workbook</vt:lpstr>
      <vt:lpstr>Subject areas for questions International Protocol, pages 54-56 Module 2 – Sexual Violence as an International Crime Annex 1 – Evidence Workbook</vt:lpstr>
      <vt:lpstr>Interview techniques International Protocol, pages 56-61 Module 3 – Preliminary Considerations and Module 6 - Testimony Annex 3 – Fundamental Interviewing Principles</vt:lpstr>
      <vt:lpstr>Interview techniques International Protocol, pages 56-61 Module 3 – Preliminary Considerations and Module 6 - Testimony Annex 3 – Fundamental Interviewing Principles</vt:lpstr>
      <vt:lpstr>Interview techniques International Protocol, pages 56-61 Module 3 – Preliminary Considerations and Module 6 - Testimony Annex 3 – Fundamental Interviewing Principles</vt:lpstr>
      <vt:lpstr>Interview techniques International Protocol, pages 56-61 Module 3 – Preliminary Considerations and Module 6 - Testimony Annex 3 – Fundamental Interviewing Principles</vt:lpstr>
      <vt:lpstr>Interview techniques International Protocol, pages 56-61 Module 4 – Key Planning Topics and Module 6 – Testimony  Annex 3 – Fundamental Interviewing Principles</vt:lpstr>
      <vt:lpstr>Interview techniques International Protocol, pages 56-61 Module 4 – Key Planning Topics and Module 6 – Testimony  Annex 3 – Fundamental Interviewing Principles</vt:lpstr>
      <vt:lpstr>Interview techniques International Protocol, pages 56-61 Module 4 – Key Planning Topics and Module 6 – Testimony  Annex 3 – Fundamental Interviewing Principles</vt:lpstr>
      <vt:lpstr>Interview techniques International Protocol, pages 56-61 Module 3 – Preliminary Considerations and Module 6 – Testimony Annex 3 – Fundamental Interviewing Principles</vt:lpstr>
      <vt:lpstr>Interview techniques International Protocol, pages 56-61 Module 3 – Preliminary Considerations and Module 6 – Testimony Annex 3 – Fundamental Interviewing Principles</vt:lpstr>
      <vt:lpstr>Recording interview information International Protocol, page 61 Module 9 – Storing Information Annex 3 – Fundamental Interviewing Principles Annex 4 – Template for Personal Data</vt:lpstr>
      <vt:lpstr>Recording interview information International Protocol, page 61 Module 9 – Storing Information Annex 3 – Fundamental Interviewing Principles</vt:lpstr>
      <vt:lpstr>Storing interview information International Protocol, page 61 Module 9 – Storing Information Annex 4 – Template for Personal Data</vt:lpstr>
      <vt:lpstr>Interview planning Evidence Workbook – pages 80-81, 83-84, 90-91, 104-108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 – Interviewing</dc:title>
  <dc:creator>IICI;Niamh Hayes</dc:creator>
  <cp:lastModifiedBy>Gavan Curley</cp:lastModifiedBy>
  <cp:revision>1</cp:revision>
  <dcterms:created xsi:type="dcterms:W3CDTF">2015-01-17T15:42:37Z</dcterms:created>
  <dcterms:modified xsi:type="dcterms:W3CDTF">2016-08-15T11:00:55Z</dcterms:modified>
</cp:coreProperties>
</file>