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828" r:id="rId14"/>
    <p:sldMasterId id="2147483840" r:id="rId15"/>
    <p:sldMasterId id="2147483852" r:id="rId16"/>
  </p:sldMasterIdLst>
  <p:notesMasterIdLst>
    <p:notesMasterId r:id="rId37"/>
  </p:notesMasterIdLst>
  <p:handoutMasterIdLst>
    <p:handoutMasterId r:id="rId38"/>
  </p:handoutMasterIdLst>
  <p:sldIdLst>
    <p:sldId id="256" r:id="rId17"/>
    <p:sldId id="328" r:id="rId18"/>
    <p:sldId id="338" r:id="rId19"/>
    <p:sldId id="294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9" r:id="rId28"/>
    <p:sldId id="340" r:id="rId29"/>
    <p:sldId id="341" r:id="rId30"/>
    <p:sldId id="342" r:id="rId31"/>
    <p:sldId id="326" r:id="rId32"/>
    <p:sldId id="327" r:id="rId33"/>
    <p:sldId id="343" r:id="rId34"/>
    <p:sldId id="344" r:id="rId35"/>
    <p:sldId id="268" r:id="rId36"/>
  </p:sldIdLst>
  <p:sldSz cx="13004800" cy="9753600"/>
  <p:notesSz cx="6810375" cy="99425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F46"/>
    <a:srgbClr val="D3C6EC"/>
    <a:srgbClr val="AA92DA"/>
    <a:srgbClr val="190E35"/>
    <a:srgbClr val="190D35"/>
    <a:srgbClr val="0055B8"/>
    <a:srgbClr val="009AC7"/>
    <a:srgbClr val="B00D23"/>
    <a:srgbClr val="1E1348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62319" autoAdjust="0"/>
  </p:normalViewPr>
  <p:slideViewPr>
    <p:cSldViewPr>
      <p:cViewPr varScale="1">
        <p:scale>
          <a:sx n="39" d="100"/>
          <a:sy n="39" d="100"/>
        </p:scale>
        <p:origin x="1958" y="6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02"/>
    </p:cViewPr>
  </p:sorterViewPr>
  <p:notesViewPr>
    <p:cSldViewPr>
      <p:cViewPr varScale="1">
        <p:scale>
          <a:sx n="60" d="100"/>
          <a:sy n="60" d="100"/>
        </p:scale>
        <p:origin x="269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BE6E9-9B96-4E18-8253-9BC9AAE3D0E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42E04-EEE0-4355-A170-F0193D24C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17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9BCA74-BF52-4F4F-A19F-6344397DCDEC}" type="datetimeFigureOut">
              <a:rPr lang="en-GB"/>
              <a:pPr/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A15AFD-DC60-4F61-BF79-3D936C21A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48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C40CF6F5-99D4-43F0-918B-54C195B9AD92}" type="slidenum">
              <a:rPr lang="en-GB" sz="1200"/>
              <a:pPr eaLnBrk="1" hangingPunct="1"/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211387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5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9341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89565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604448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13586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15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8462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aseline="0" dirty="0" smtClean="0"/>
              <a:t> 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16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944722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15AFD-DC60-4F61-BF79-3D936C21A30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1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634463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19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54131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263481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15AFD-DC60-4F61-BF79-3D936C21A30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5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00394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5690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5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3680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6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3351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653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1426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F142BDC-ABB3-4008-ABE2-CAFAECB57F73}" type="slidenum">
              <a:rPr lang="en-GB" sz="1200"/>
              <a:pPr eaLnBrk="1" hangingPunct="1"/>
              <a:t>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6950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14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480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641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075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69062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1087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481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025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11670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76444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45698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92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757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497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664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290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96216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963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137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36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3319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34665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9222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004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1138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922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547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498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0107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8645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589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093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9875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7897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245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56495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146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400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821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416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27651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887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147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1278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23902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5539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4310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4036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62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508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371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669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439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5053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4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433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955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490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13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353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B8C-CF03-443B-BE4D-A70BB7E71FDD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124-EB6E-43FA-B8D0-66F50A6A2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1969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04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1356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122906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0574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06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09114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536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0044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115862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81228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502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575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182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89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979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70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6151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4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219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399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657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253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862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31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07680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9842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088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6957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68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610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75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50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4246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93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15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085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6310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00073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6110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4514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59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890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6279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94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6504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153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19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20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194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4666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0392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59672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11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96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364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6870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0659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319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85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324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158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06217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00413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49440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760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931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7745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671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01590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58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358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1162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428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1855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01671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65912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3579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870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6412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861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5957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33519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06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876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688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63951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70450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27818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226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4851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412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27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0784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40674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8356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951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482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2181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86724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7641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693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186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233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60134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515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41356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663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0719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369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7877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91238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26556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239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323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8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0F9523-7395-4BAE-908A-827CBA8EEA9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30/11/2016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92E5EC-DE60-44BA-9B31-6B95637094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51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ounded Rectangle 2"/>
          <p:cNvSpPr>
            <a:spLocks noChangeArrowheads="1"/>
          </p:cNvSpPr>
          <p:nvPr/>
        </p:nvSpPr>
        <p:spPr bwMode="auto">
          <a:xfrm>
            <a:off x="237704" y="196850"/>
            <a:ext cx="12385675" cy="9217025"/>
          </a:xfrm>
          <a:prstGeom prst="roundRect">
            <a:avLst>
              <a:gd name="adj" fmla="val 1907"/>
            </a:avLst>
          </a:prstGeom>
          <a:solidFill>
            <a:srgbClr val="190D3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893888" y="3221038"/>
            <a:ext cx="8568952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should every trustee know?</a:t>
            </a:r>
          </a:p>
          <a:p>
            <a:pPr algn="l" eaLnBrk="1" hangingPunct="1"/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November 2016 webinar</a:t>
            </a:r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Sarah Atkinson, Director of Policy &amp; Communications</a:t>
            </a:r>
          </a:p>
          <a:p>
            <a:pPr algn="l" eaLnBrk="1" hangingPunct="1"/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GB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chtycommission</a:t>
            </a:r>
            <a:endParaRPr lang="en-GB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sarahhatstand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Box 18"/>
          <p:cNvSpPr txBox="1">
            <a:spLocks noChangeArrowheads="1"/>
          </p:cNvSpPr>
          <p:nvPr/>
        </p:nvSpPr>
        <p:spPr bwMode="auto">
          <a:xfrm>
            <a:off x="6286500" y="9413875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6389" name="Picture 3" descr="CC_WHITE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700088"/>
            <a:ext cx="3962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662988" y="555625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en-GB" sz="1200" dirty="0" err="1">
                <a:solidFill>
                  <a:srgbClr val="190D35"/>
                </a:solidFill>
              </a:rPr>
              <a:t>Spofforths</a:t>
            </a:r>
            <a:endParaRPr lang="en-GB" sz="1200" dirty="0">
              <a:solidFill>
                <a:srgbClr val="190D35"/>
              </a:solidFill>
            </a:endParaRPr>
          </a:p>
          <a:p>
            <a:pPr algn="r" eaLnBrk="1" hangingPunct="1"/>
            <a:r>
              <a:rPr lang="en-GB" sz="1200" dirty="0">
                <a:solidFill>
                  <a:srgbClr val="190D35"/>
                </a:solidFill>
              </a:rPr>
              <a:t>21 July 2016</a:t>
            </a:r>
          </a:p>
        </p:txBody>
      </p: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632" y="2230242"/>
            <a:ext cx="12025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with reasonable </a:t>
            </a:r>
            <a:r>
              <a:rPr lang="en-GB" sz="2800" b="1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b="1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and skill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about: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your skills and experience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deciding when you need advice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meetings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the information you need (financial, management)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prepared in case something does go wrong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12" y="5378519"/>
            <a:ext cx="3862168" cy="43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0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662988" y="555625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en-GB" sz="1200" dirty="0" err="1">
                <a:solidFill>
                  <a:srgbClr val="190D35"/>
                </a:solidFill>
              </a:rPr>
              <a:t>Spofforths</a:t>
            </a:r>
            <a:endParaRPr lang="en-GB" sz="1200" dirty="0">
              <a:solidFill>
                <a:srgbClr val="190D35"/>
              </a:solidFill>
            </a:endParaRPr>
          </a:p>
          <a:p>
            <a:pPr algn="r" eaLnBrk="1" hangingPunct="1"/>
            <a:r>
              <a:rPr lang="en-GB" sz="1200" dirty="0">
                <a:solidFill>
                  <a:srgbClr val="190D35"/>
                </a:solidFill>
              </a:rPr>
              <a:t>21 July 2016</a:t>
            </a:r>
          </a:p>
        </p:txBody>
      </p: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825" y="2239458"/>
            <a:ext cx="12025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your charity is accountable</a:t>
            </a:r>
          </a:p>
          <a:p>
            <a:pPr algn="l"/>
            <a:endParaRPr lang="en-GB" sz="2800" b="1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about: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legal accounting and reporting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able to show that your charity complies with the law and is effective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accountable to members and others with an interest in the charity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that staff and volunteers are accountable to the board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accountability as an opportunity </a:t>
            </a:r>
            <a:endParaRPr lang="en-GB" sz="2800" dirty="0" smtClean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not </a:t>
            </a: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burden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30" y="5710858"/>
            <a:ext cx="3677363" cy="37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5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12636" y="584755"/>
            <a:ext cx="6309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01547"/>
                </a:solidFill>
                <a:latin typeface="Gill Sans"/>
              </a:rPr>
              <a:t>Themes from our compliance work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44393" y="1996481"/>
            <a:ext cx="5854351" cy="6484208"/>
            <a:chOff x="2191675" y="1264438"/>
            <a:chExt cx="4700016" cy="5263976"/>
          </a:xfrm>
        </p:grpSpPr>
        <p:sp>
          <p:nvSpPr>
            <p:cNvPr id="13" name="Freeform 12"/>
            <p:cNvSpPr/>
            <p:nvPr/>
          </p:nvSpPr>
          <p:spPr>
            <a:xfrm>
              <a:off x="3920132" y="3224807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7A9A0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707" tIns="208707" rIns="208707" bIns="20870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solidFill>
                    <a:prstClr val="white"/>
                  </a:solidFill>
                </a:rPr>
                <a:t>Governance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5383773">
              <a:off x="4251843" y="2673031"/>
              <a:ext cx="644668" cy="443270"/>
            </a:xfrm>
            <a:custGeom>
              <a:avLst/>
              <a:gdLst>
                <a:gd name="connsiteX0" fmla="*/ 0 w 644668"/>
                <a:gd name="connsiteY0" fmla="*/ 221635 h 443269"/>
                <a:gd name="connsiteX1" fmla="*/ 221635 w 644668"/>
                <a:gd name="connsiteY1" fmla="*/ 0 h 443269"/>
                <a:gd name="connsiteX2" fmla="*/ 221635 w 644668"/>
                <a:gd name="connsiteY2" fmla="*/ 110817 h 443269"/>
                <a:gd name="connsiteX3" fmla="*/ 423034 w 644668"/>
                <a:gd name="connsiteY3" fmla="*/ 110817 h 443269"/>
                <a:gd name="connsiteX4" fmla="*/ 423034 w 644668"/>
                <a:gd name="connsiteY4" fmla="*/ 0 h 443269"/>
                <a:gd name="connsiteX5" fmla="*/ 644668 w 644668"/>
                <a:gd name="connsiteY5" fmla="*/ 221635 h 443269"/>
                <a:gd name="connsiteX6" fmla="*/ 423034 w 644668"/>
                <a:gd name="connsiteY6" fmla="*/ 443269 h 443269"/>
                <a:gd name="connsiteX7" fmla="*/ 423034 w 644668"/>
                <a:gd name="connsiteY7" fmla="*/ 332452 h 443269"/>
                <a:gd name="connsiteX8" fmla="*/ 221635 w 644668"/>
                <a:gd name="connsiteY8" fmla="*/ 332452 h 443269"/>
                <a:gd name="connsiteX9" fmla="*/ 221635 w 644668"/>
                <a:gd name="connsiteY9" fmla="*/ 443269 h 443269"/>
                <a:gd name="connsiteX10" fmla="*/ 0 w 644668"/>
                <a:gd name="connsiteY10" fmla="*/ 221635 h 4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668" h="443269">
                  <a:moveTo>
                    <a:pt x="644668" y="221634"/>
                  </a:moveTo>
                  <a:lnTo>
                    <a:pt x="423033" y="443269"/>
                  </a:lnTo>
                  <a:lnTo>
                    <a:pt x="423033" y="332452"/>
                  </a:lnTo>
                  <a:lnTo>
                    <a:pt x="221634" y="332452"/>
                  </a:lnTo>
                  <a:lnTo>
                    <a:pt x="221634" y="443269"/>
                  </a:lnTo>
                  <a:lnTo>
                    <a:pt x="0" y="221634"/>
                  </a:lnTo>
                  <a:lnTo>
                    <a:pt x="221634" y="0"/>
                  </a:lnTo>
                  <a:lnTo>
                    <a:pt x="221634" y="110817"/>
                  </a:lnTo>
                  <a:lnTo>
                    <a:pt x="423033" y="110817"/>
                  </a:lnTo>
                  <a:lnTo>
                    <a:pt x="423033" y="0"/>
                  </a:lnTo>
                  <a:lnTo>
                    <a:pt x="644668" y="2216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80" tIns="88654" rIns="0" bIns="8865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18113" y="1264438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EAAA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707" tIns="208707" rIns="208707" bIns="20870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solidFill>
                    <a:prstClr val="white"/>
                  </a:solidFill>
                </a:rPr>
                <a:t>Conflicts of interest</a:t>
              </a:r>
            </a:p>
          </p:txBody>
        </p:sp>
        <p:sp>
          <p:nvSpPr>
            <p:cNvPr id="16" name="Freeform 15"/>
            <p:cNvSpPr/>
            <p:nvPr/>
          </p:nvSpPr>
          <p:spPr>
            <a:xfrm rot="19590084">
              <a:off x="5068629" y="3105283"/>
              <a:ext cx="668010" cy="443269"/>
            </a:xfrm>
            <a:custGeom>
              <a:avLst/>
              <a:gdLst>
                <a:gd name="connsiteX0" fmla="*/ 0 w 668010"/>
                <a:gd name="connsiteY0" fmla="*/ 221635 h 443269"/>
                <a:gd name="connsiteX1" fmla="*/ 221635 w 668010"/>
                <a:gd name="connsiteY1" fmla="*/ 0 h 443269"/>
                <a:gd name="connsiteX2" fmla="*/ 221635 w 668010"/>
                <a:gd name="connsiteY2" fmla="*/ 110817 h 443269"/>
                <a:gd name="connsiteX3" fmla="*/ 446376 w 668010"/>
                <a:gd name="connsiteY3" fmla="*/ 110817 h 443269"/>
                <a:gd name="connsiteX4" fmla="*/ 446376 w 668010"/>
                <a:gd name="connsiteY4" fmla="*/ 0 h 443269"/>
                <a:gd name="connsiteX5" fmla="*/ 668010 w 668010"/>
                <a:gd name="connsiteY5" fmla="*/ 221635 h 443269"/>
                <a:gd name="connsiteX6" fmla="*/ 446376 w 668010"/>
                <a:gd name="connsiteY6" fmla="*/ 443269 h 443269"/>
                <a:gd name="connsiteX7" fmla="*/ 446376 w 668010"/>
                <a:gd name="connsiteY7" fmla="*/ 332452 h 443269"/>
                <a:gd name="connsiteX8" fmla="*/ 221635 w 668010"/>
                <a:gd name="connsiteY8" fmla="*/ 332452 h 443269"/>
                <a:gd name="connsiteX9" fmla="*/ 221635 w 668010"/>
                <a:gd name="connsiteY9" fmla="*/ 443269 h 443269"/>
                <a:gd name="connsiteX10" fmla="*/ 0 w 668010"/>
                <a:gd name="connsiteY10" fmla="*/ 221635 h 4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010" h="443269">
                  <a:moveTo>
                    <a:pt x="0" y="221635"/>
                  </a:moveTo>
                  <a:lnTo>
                    <a:pt x="221635" y="0"/>
                  </a:lnTo>
                  <a:lnTo>
                    <a:pt x="221635" y="110817"/>
                  </a:lnTo>
                  <a:lnTo>
                    <a:pt x="446376" y="110817"/>
                  </a:lnTo>
                  <a:lnTo>
                    <a:pt x="446376" y="0"/>
                  </a:lnTo>
                  <a:lnTo>
                    <a:pt x="668010" y="221635"/>
                  </a:lnTo>
                  <a:lnTo>
                    <a:pt x="446376" y="443269"/>
                  </a:lnTo>
                  <a:lnTo>
                    <a:pt x="446376" y="332452"/>
                  </a:lnTo>
                  <a:lnTo>
                    <a:pt x="221635" y="332452"/>
                  </a:lnTo>
                  <a:lnTo>
                    <a:pt x="221635" y="443269"/>
                  </a:lnTo>
                  <a:lnTo>
                    <a:pt x="0" y="2216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16" tIns="110816" rIns="110817" bIns="110817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87957" y="2129557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8986C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707" tIns="208707" rIns="208707" bIns="20870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solidFill>
                    <a:prstClr val="white"/>
                  </a:solidFill>
                </a:rPr>
                <a:t>Private benefit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1950282">
              <a:off x="5063074" y="4179723"/>
              <a:ext cx="666326" cy="443269"/>
            </a:xfrm>
            <a:custGeom>
              <a:avLst/>
              <a:gdLst>
                <a:gd name="connsiteX0" fmla="*/ 0 w 725510"/>
                <a:gd name="connsiteY0" fmla="*/ 221635 h 443269"/>
                <a:gd name="connsiteX1" fmla="*/ 221635 w 725510"/>
                <a:gd name="connsiteY1" fmla="*/ 0 h 443269"/>
                <a:gd name="connsiteX2" fmla="*/ 221635 w 725510"/>
                <a:gd name="connsiteY2" fmla="*/ 110817 h 443269"/>
                <a:gd name="connsiteX3" fmla="*/ 503876 w 725510"/>
                <a:gd name="connsiteY3" fmla="*/ 110817 h 443269"/>
                <a:gd name="connsiteX4" fmla="*/ 503876 w 725510"/>
                <a:gd name="connsiteY4" fmla="*/ 0 h 443269"/>
                <a:gd name="connsiteX5" fmla="*/ 725510 w 725510"/>
                <a:gd name="connsiteY5" fmla="*/ 221635 h 443269"/>
                <a:gd name="connsiteX6" fmla="*/ 503876 w 725510"/>
                <a:gd name="connsiteY6" fmla="*/ 443269 h 443269"/>
                <a:gd name="connsiteX7" fmla="*/ 503876 w 725510"/>
                <a:gd name="connsiteY7" fmla="*/ 332452 h 443269"/>
                <a:gd name="connsiteX8" fmla="*/ 221635 w 725510"/>
                <a:gd name="connsiteY8" fmla="*/ 332452 h 443269"/>
                <a:gd name="connsiteX9" fmla="*/ 221635 w 725510"/>
                <a:gd name="connsiteY9" fmla="*/ 443269 h 443269"/>
                <a:gd name="connsiteX10" fmla="*/ 0 w 725510"/>
                <a:gd name="connsiteY10" fmla="*/ 221635 h 4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5510" h="443269">
                  <a:moveTo>
                    <a:pt x="0" y="221635"/>
                  </a:moveTo>
                  <a:lnTo>
                    <a:pt x="221635" y="0"/>
                  </a:lnTo>
                  <a:lnTo>
                    <a:pt x="221635" y="110817"/>
                  </a:lnTo>
                  <a:lnTo>
                    <a:pt x="503876" y="110817"/>
                  </a:lnTo>
                  <a:lnTo>
                    <a:pt x="503876" y="0"/>
                  </a:lnTo>
                  <a:lnTo>
                    <a:pt x="725510" y="221635"/>
                  </a:lnTo>
                  <a:lnTo>
                    <a:pt x="503876" y="443269"/>
                  </a:lnTo>
                  <a:lnTo>
                    <a:pt x="503876" y="332452"/>
                  </a:lnTo>
                  <a:lnTo>
                    <a:pt x="221635" y="332452"/>
                  </a:lnTo>
                  <a:lnTo>
                    <a:pt x="221635" y="443269"/>
                  </a:lnTo>
                  <a:lnTo>
                    <a:pt x="0" y="2216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653" rIns="132980" bIns="8865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587957" y="4280330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72225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707" tIns="208707" rIns="208707" bIns="20870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solidFill>
                    <a:prstClr val="white"/>
                  </a:solidFill>
                </a:rPr>
                <a:t>Decision-making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5400000">
              <a:off x="4242238" y="4672580"/>
              <a:ext cx="660932" cy="443269"/>
            </a:xfrm>
            <a:custGeom>
              <a:avLst/>
              <a:gdLst>
                <a:gd name="connsiteX0" fmla="*/ 0 w 660932"/>
                <a:gd name="connsiteY0" fmla="*/ 221635 h 443269"/>
                <a:gd name="connsiteX1" fmla="*/ 221635 w 660932"/>
                <a:gd name="connsiteY1" fmla="*/ 0 h 443269"/>
                <a:gd name="connsiteX2" fmla="*/ 221635 w 660932"/>
                <a:gd name="connsiteY2" fmla="*/ 110817 h 443269"/>
                <a:gd name="connsiteX3" fmla="*/ 439298 w 660932"/>
                <a:gd name="connsiteY3" fmla="*/ 110817 h 443269"/>
                <a:gd name="connsiteX4" fmla="*/ 439298 w 660932"/>
                <a:gd name="connsiteY4" fmla="*/ 0 h 443269"/>
                <a:gd name="connsiteX5" fmla="*/ 660932 w 660932"/>
                <a:gd name="connsiteY5" fmla="*/ 221635 h 443269"/>
                <a:gd name="connsiteX6" fmla="*/ 439298 w 660932"/>
                <a:gd name="connsiteY6" fmla="*/ 443269 h 443269"/>
                <a:gd name="connsiteX7" fmla="*/ 439298 w 660932"/>
                <a:gd name="connsiteY7" fmla="*/ 332452 h 443269"/>
                <a:gd name="connsiteX8" fmla="*/ 221635 w 660932"/>
                <a:gd name="connsiteY8" fmla="*/ 332452 h 443269"/>
                <a:gd name="connsiteX9" fmla="*/ 221635 w 660932"/>
                <a:gd name="connsiteY9" fmla="*/ 443269 h 443269"/>
                <a:gd name="connsiteX10" fmla="*/ 0 w 660932"/>
                <a:gd name="connsiteY10" fmla="*/ 221635 h 4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0932" h="443269">
                  <a:moveTo>
                    <a:pt x="0" y="221635"/>
                  </a:moveTo>
                  <a:lnTo>
                    <a:pt x="221635" y="0"/>
                  </a:lnTo>
                  <a:lnTo>
                    <a:pt x="221635" y="110817"/>
                  </a:lnTo>
                  <a:lnTo>
                    <a:pt x="439298" y="110817"/>
                  </a:lnTo>
                  <a:lnTo>
                    <a:pt x="439298" y="0"/>
                  </a:lnTo>
                  <a:lnTo>
                    <a:pt x="660932" y="221635"/>
                  </a:lnTo>
                  <a:lnTo>
                    <a:pt x="439298" y="443269"/>
                  </a:lnTo>
                  <a:lnTo>
                    <a:pt x="439298" y="332452"/>
                  </a:lnTo>
                  <a:lnTo>
                    <a:pt x="221635" y="332452"/>
                  </a:lnTo>
                  <a:lnTo>
                    <a:pt x="221635" y="443269"/>
                  </a:lnTo>
                  <a:lnTo>
                    <a:pt x="0" y="22163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88653" rIns="132980" bIns="8865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920131" y="5224680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18153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707" tIns="208707" rIns="208707" bIns="20870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solidFill>
                    <a:prstClr val="white"/>
                  </a:solidFill>
                </a:rPr>
                <a:t>Fundraising</a:t>
              </a:r>
            </a:p>
          </p:txBody>
        </p:sp>
        <p:sp>
          <p:nvSpPr>
            <p:cNvPr id="22" name="Freeform 21"/>
            <p:cNvSpPr/>
            <p:nvPr/>
          </p:nvSpPr>
          <p:spPr>
            <a:xfrm rot="19520604">
              <a:off x="3403449" y="4188256"/>
              <a:ext cx="674435" cy="443270"/>
            </a:xfrm>
            <a:custGeom>
              <a:avLst/>
              <a:gdLst>
                <a:gd name="connsiteX0" fmla="*/ 0 w 674434"/>
                <a:gd name="connsiteY0" fmla="*/ 221635 h 443269"/>
                <a:gd name="connsiteX1" fmla="*/ 221635 w 674434"/>
                <a:gd name="connsiteY1" fmla="*/ 0 h 443269"/>
                <a:gd name="connsiteX2" fmla="*/ 221635 w 674434"/>
                <a:gd name="connsiteY2" fmla="*/ 110817 h 443269"/>
                <a:gd name="connsiteX3" fmla="*/ 452800 w 674434"/>
                <a:gd name="connsiteY3" fmla="*/ 110817 h 443269"/>
                <a:gd name="connsiteX4" fmla="*/ 452800 w 674434"/>
                <a:gd name="connsiteY4" fmla="*/ 0 h 443269"/>
                <a:gd name="connsiteX5" fmla="*/ 674434 w 674434"/>
                <a:gd name="connsiteY5" fmla="*/ 221635 h 443269"/>
                <a:gd name="connsiteX6" fmla="*/ 452800 w 674434"/>
                <a:gd name="connsiteY6" fmla="*/ 443269 h 443269"/>
                <a:gd name="connsiteX7" fmla="*/ 452800 w 674434"/>
                <a:gd name="connsiteY7" fmla="*/ 332452 h 443269"/>
                <a:gd name="connsiteX8" fmla="*/ 221635 w 674434"/>
                <a:gd name="connsiteY8" fmla="*/ 332452 h 443269"/>
                <a:gd name="connsiteX9" fmla="*/ 221635 w 674434"/>
                <a:gd name="connsiteY9" fmla="*/ 443269 h 443269"/>
                <a:gd name="connsiteX10" fmla="*/ 0 w 674434"/>
                <a:gd name="connsiteY10" fmla="*/ 221635 h 4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434" h="443269">
                  <a:moveTo>
                    <a:pt x="674434" y="221634"/>
                  </a:moveTo>
                  <a:lnTo>
                    <a:pt x="452799" y="443269"/>
                  </a:lnTo>
                  <a:lnTo>
                    <a:pt x="452799" y="332452"/>
                  </a:lnTo>
                  <a:lnTo>
                    <a:pt x="221634" y="332452"/>
                  </a:lnTo>
                  <a:lnTo>
                    <a:pt x="221634" y="443269"/>
                  </a:lnTo>
                  <a:lnTo>
                    <a:pt x="0" y="221634"/>
                  </a:lnTo>
                  <a:lnTo>
                    <a:pt x="221634" y="0"/>
                  </a:lnTo>
                  <a:lnTo>
                    <a:pt x="221634" y="110817"/>
                  </a:lnTo>
                  <a:lnTo>
                    <a:pt x="452799" y="110817"/>
                  </a:lnTo>
                  <a:lnTo>
                    <a:pt x="452799" y="0"/>
                  </a:lnTo>
                  <a:lnTo>
                    <a:pt x="674434" y="2216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80" tIns="88655" rIns="1" bIns="88653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91675" y="4280329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41B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707" tIns="208707" rIns="208707" bIns="20870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solidFill>
                    <a:prstClr val="white"/>
                  </a:solidFill>
                </a:rPr>
                <a:t>Registration compliance</a:t>
              </a:r>
            </a:p>
          </p:txBody>
        </p:sp>
        <p:sp>
          <p:nvSpPr>
            <p:cNvPr id="24" name="Freeform 23"/>
            <p:cNvSpPr/>
            <p:nvPr/>
          </p:nvSpPr>
          <p:spPr>
            <a:xfrm rot="1778544">
              <a:off x="3419370" y="3115009"/>
              <a:ext cx="651641" cy="443270"/>
            </a:xfrm>
            <a:custGeom>
              <a:avLst/>
              <a:gdLst>
                <a:gd name="connsiteX0" fmla="*/ 0 w 727113"/>
                <a:gd name="connsiteY0" fmla="*/ 221635 h 443269"/>
                <a:gd name="connsiteX1" fmla="*/ 221635 w 727113"/>
                <a:gd name="connsiteY1" fmla="*/ 0 h 443269"/>
                <a:gd name="connsiteX2" fmla="*/ 221635 w 727113"/>
                <a:gd name="connsiteY2" fmla="*/ 110817 h 443269"/>
                <a:gd name="connsiteX3" fmla="*/ 505479 w 727113"/>
                <a:gd name="connsiteY3" fmla="*/ 110817 h 443269"/>
                <a:gd name="connsiteX4" fmla="*/ 505479 w 727113"/>
                <a:gd name="connsiteY4" fmla="*/ 0 h 443269"/>
                <a:gd name="connsiteX5" fmla="*/ 727113 w 727113"/>
                <a:gd name="connsiteY5" fmla="*/ 221635 h 443269"/>
                <a:gd name="connsiteX6" fmla="*/ 505479 w 727113"/>
                <a:gd name="connsiteY6" fmla="*/ 443269 h 443269"/>
                <a:gd name="connsiteX7" fmla="*/ 505479 w 727113"/>
                <a:gd name="connsiteY7" fmla="*/ 332452 h 443269"/>
                <a:gd name="connsiteX8" fmla="*/ 221635 w 727113"/>
                <a:gd name="connsiteY8" fmla="*/ 332452 h 443269"/>
                <a:gd name="connsiteX9" fmla="*/ 221635 w 727113"/>
                <a:gd name="connsiteY9" fmla="*/ 443269 h 443269"/>
                <a:gd name="connsiteX10" fmla="*/ 0 w 727113"/>
                <a:gd name="connsiteY10" fmla="*/ 221635 h 44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113" h="443269">
                  <a:moveTo>
                    <a:pt x="727113" y="221634"/>
                  </a:moveTo>
                  <a:lnTo>
                    <a:pt x="505478" y="443268"/>
                  </a:lnTo>
                  <a:lnTo>
                    <a:pt x="505478" y="332452"/>
                  </a:lnTo>
                  <a:lnTo>
                    <a:pt x="221634" y="332452"/>
                  </a:lnTo>
                  <a:lnTo>
                    <a:pt x="221634" y="443268"/>
                  </a:lnTo>
                  <a:lnTo>
                    <a:pt x="0" y="221634"/>
                  </a:lnTo>
                  <a:lnTo>
                    <a:pt x="221634" y="1"/>
                  </a:lnTo>
                  <a:lnTo>
                    <a:pt x="221634" y="110817"/>
                  </a:lnTo>
                  <a:lnTo>
                    <a:pt x="505478" y="110817"/>
                  </a:lnTo>
                  <a:lnTo>
                    <a:pt x="505478" y="1"/>
                  </a:lnTo>
                  <a:lnTo>
                    <a:pt x="727113" y="2216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17" tIns="110817" rIns="110816" bIns="110817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92791" y="2218749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9A33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707" tIns="208707" rIns="208707" bIns="20870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solidFill>
                    <a:prstClr val="white"/>
                  </a:solidFill>
                </a:rPr>
                <a:t>Financial distress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9968" y="8702479"/>
            <a:ext cx="346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Source: Tackling Abuse and Mismanagement Report 2015-16, yet to be published, Charity Commission</a:t>
            </a:r>
          </a:p>
        </p:txBody>
      </p:sp>
    </p:spTree>
    <p:extLst>
      <p:ext uri="{BB962C8B-B14F-4D97-AF65-F5344CB8AC3E}">
        <p14:creationId xmlns:p14="http://schemas.microsoft.com/office/powerpoint/2010/main" val="330722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472460" y="5655614"/>
            <a:ext cx="4931985" cy="1773509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857" tIns="62857" rIns="665142" bIns="387977" numCol="1" spcCol="1270" anchor="t" anchorCtr="0">
            <a:noAutofit/>
          </a:bodyPr>
          <a:lstStyle/>
          <a:p>
            <a:pPr marL="514350" lvl="2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700" dirty="0"/>
          </a:p>
          <a:p>
            <a:pPr marL="628650" lvl="2" indent="-1714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GB" sz="700" dirty="0"/>
          </a:p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Poor record keeping</a:t>
            </a:r>
            <a:endParaRPr lang="en-GB" sz="2400" dirty="0"/>
          </a:p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No </a:t>
            </a:r>
            <a:r>
              <a:rPr lang="en-GB" sz="2400" dirty="0"/>
              <a:t>evidence even if trustees suggest they have been managed</a:t>
            </a:r>
            <a:endParaRPr lang="en-GB" sz="2400" b="1" dirty="0"/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2400" dirty="0"/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2400" dirty="0"/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2400" dirty="0"/>
          </a:p>
        </p:txBody>
      </p:sp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062158" y="1733652"/>
            <a:ext cx="5751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201547"/>
                </a:solidFill>
                <a:latin typeface="Gill Sans"/>
              </a:rPr>
              <a:t>Conflicts of interest – the bad</a:t>
            </a:r>
            <a:endParaRPr lang="en-GB" sz="2800" dirty="0">
              <a:solidFill>
                <a:srgbClr val="201547"/>
              </a:solidFill>
              <a:latin typeface="Gill San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36799" y="2655240"/>
            <a:ext cx="11847817" cy="5189952"/>
            <a:chOff x="154910" y="1341654"/>
            <a:chExt cx="11847817" cy="5189952"/>
          </a:xfrm>
        </p:grpSpPr>
        <p:grpSp>
          <p:nvGrpSpPr>
            <p:cNvPr id="29" name="Group 28"/>
            <p:cNvGrpSpPr/>
            <p:nvPr/>
          </p:nvGrpSpPr>
          <p:grpSpPr>
            <a:xfrm>
              <a:off x="154910" y="1341654"/>
              <a:ext cx="11847817" cy="5189952"/>
              <a:chOff x="-3849286" y="1475577"/>
              <a:chExt cx="8958992" cy="425225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507270" y="3613880"/>
                <a:ext cx="3602436" cy="2113947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5141" tIns="387977" rIns="62858" bIns="62857" numCol="1" spcCol="1270" anchor="t" anchorCtr="0">
                <a:noAutofit/>
              </a:bodyPr>
              <a:lstStyle/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Actions pursued regardless</a:t>
                </a:r>
                <a:endParaRPr lang="en-GB" sz="2400" dirty="0"/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 Appointing trustees inappropriately</a:t>
                </a:r>
                <a:endParaRPr lang="en-GB" sz="2400" dirty="0"/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Ignoring different, better courses of action</a:t>
                </a:r>
                <a:endParaRPr lang="en-GB" sz="24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452768" y="1488030"/>
                <a:ext cx="3602436" cy="1406498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5141" tIns="62857" rIns="62858" bIns="387977" numCol="1" spcCol="1270" anchor="t" anchorCtr="0">
                <a:noAutofit/>
              </a:bodyPr>
              <a:lstStyle/>
              <a:p>
                <a:pPr marL="514350" lvl="2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700" dirty="0"/>
              </a:p>
              <a:p>
                <a:pPr marL="514350" lvl="2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700" dirty="0"/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 Conflicts not declared</a:t>
                </a:r>
                <a:endParaRPr lang="en-GB" sz="2400" dirty="0"/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No systems to identify them in the first place</a:t>
                </a:r>
                <a:endParaRPr lang="en-GB" sz="2400" dirty="0"/>
              </a:p>
              <a:p>
                <a:pPr marL="57150" lvl="1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700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-3849286" y="1475577"/>
                <a:ext cx="3729431" cy="1308919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2857" tIns="62857" rIns="665142" bIns="387977" numCol="1" spcCol="1270" anchor="t" anchorCtr="0">
                <a:noAutofit/>
              </a:bodyPr>
              <a:lstStyle/>
              <a:p>
                <a:pPr marL="514350" lvl="2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700" dirty="0"/>
              </a:p>
              <a:p>
                <a:pPr marL="514350" lvl="2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700" dirty="0"/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People are in it for themselves</a:t>
                </a:r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Charities are closed shops</a:t>
                </a:r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57150" lvl="1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2400" dirty="0"/>
              </a:p>
              <a:p>
                <a:pPr marL="57150" lvl="1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2400" dirty="0"/>
              </a:p>
              <a:p>
                <a:pPr marL="57150" lvl="1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24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-1177506" y="1516503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0" y="1759712"/>
                    </a:moveTo>
                    <a:cubicBezTo>
                      <a:pt x="0" y="787850"/>
                      <a:pt x="787850" y="0"/>
                      <a:pt x="1759712" y="0"/>
                    </a:cubicBezTo>
                    <a:lnTo>
                      <a:pt x="1759712" y="1759712"/>
                    </a:lnTo>
                    <a:lnTo>
                      <a:pt x="0" y="1759712"/>
                    </a:lnTo>
                    <a:close/>
                  </a:path>
                </a:pathLst>
              </a:custGeom>
              <a:solidFill>
                <a:srgbClr val="8986C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7864" tIns="607864" rIns="92456" bIns="92456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HelveticaNeueLT Std Lt"/>
                  </a:rPr>
                  <a:t>Damage to public confidence</a:t>
                </a:r>
                <a:endParaRPr lang="en-GB" sz="2000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63486" y="1516503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0" y="0"/>
                    </a:moveTo>
                    <a:cubicBezTo>
                      <a:pt x="971862" y="0"/>
                      <a:pt x="1759712" y="787850"/>
                      <a:pt x="1759712" y="1759712"/>
                    </a:cubicBezTo>
                    <a:lnTo>
                      <a:pt x="0" y="17597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AA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6" tIns="607864" rIns="607864" bIns="92456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/>
                  <a:t>Not identified</a:t>
                </a:r>
                <a:endParaRPr lang="en-GB" sz="20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21600000">
                <a:off x="663486" y="3357495"/>
                <a:ext cx="1759712" cy="1759713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1759712" y="0"/>
                    </a:moveTo>
                    <a:cubicBezTo>
                      <a:pt x="1759712" y="971862"/>
                      <a:pt x="971862" y="1759712"/>
                      <a:pt x="0" y="1759712"/>
                    </a:cubicBezTo>
                    <a:lnTo>
                      <a:pt x="0" y="0"/>
                    </a:lnTo>
                    <a:lnTo>
                      <a:pt x="1759712" y="0"/>
                    </a:lnTo>
                    <a:close/>
                  </a:path>
                </a:pathLst>
              </a:custGeom>
              <a:solidFill>
                <a:srgbClr val="7A9A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6" tIns="92457" rIns="607864" bIns="607864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/>
                  <a:t>Not prevented</a:t>
                </a:r>
                <a:endParaRPr lang="en-GB" sz="2000" dirty="0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21600000">
                <a:off x="-1177506" y="3357496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1759712" y="1759712"/>
                    </a:moveTo>
                    <a:cubicBezTo>
                      <a:pt x="787850" y="1759712"/>
                      <a:pt x="0" y="971862"/>
                      <a:pt x="0" y="0"/>
                    </a:cubicBezTo>
                    <a:lnTo>
                      <a:pt x="1759712" y="0"/>
                    </a:lnTo>
                    <a:lnTo>
                      <a:pt x="1759712" y="1759712"/>
                    </a:lnTo>
                    <a:close/>
                  </a:path>
                </a:pathLst>
              </a:custGeom>
              <a:solidFill>
                <a:srgbClr val="9A332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7864" tIns="92456" rIns="92455" bIns="607864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/>
                  <a:t>Not recorded</a:t>
                </a:r>
                <a:endParaRPr lang="en-GB" sz="2000" dirty="0"/>
              </a:p>
            </p:txBody>
          </p:sp>
        </p:grpSp>
        <p:sp>
          <p:nvSpPr>
            <p:cNvPr id="30" name="Bent Arrow 29"/>
            <p:cNvSpPr/>
            <p:nvPr/>
          </p:nvSpPr>
          <p:spPr>
            <a:xfrm rot="8459339">
              <a:off x="7286227" y="3349955"/>
              <a:ext cx="626815" cy="566021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Bent Arrow 30"/>
            <p:cNvSpPr/>
            <p:nvPr/>
          </p:nvSpPr>
          <p:spPr>
            <a:xfrm rot="13769101">
              <a:off x="5730471" y="4667141"/>
              <a:ext cx="606884" cy="566624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Bent Arrow 31"/>
            <p:cNvSpPr/>
            <p:nvPr/>
          </p:nvSpPr>
          <p:spPr>
            <a:xfrm rot="18820047">
              <a:off x="4419402" y="3301348"/>
              <a:ext cx="545566" cy="582719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5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559768" y="1804435"/>
            <a:ext cx="5267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201547"/>
                </a:solidFill>
                <a:latin typeface="Gill Sans"/>
              </a:rPr>
              <a:t>Decision making – the good</a:t>
            </a:r>
            <a:endParaRPr lang="en-GB" sz="2800" dirty="0">
              <a:solidFill>
                <a:srgbClr val="201547"/>
              </a:solidFill>
              <a:latin typeface="Gill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0315" y="2711276"/>
            <a:ext cx="12469304" cy="5536342"/>
            <a:chOff x="232723" y="1372085"/>
            <a:chExt cx="11780206" cy="4741774"/>
          </a:xfrm>
        </p:grpSpPr>
        <p:grpSp>
          <p:nvGrpSpPr>
            <p:cNvPr id="23" name="Group 22"/>
            <p:cNvGrpSpPr/>
            <p:nvPr/>
          </p:nvGrpSpPr>
          <p:grpSpPr>
            <a:xfrm>
              <a:off x="232723" y="1372085"/>
              <a:ext cx="11780206" cy="4741774"/>
              <a:chOff x="-3817814" y="1516503"/>
              <a:chExt cx="8907866" cy="3885048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1541426" y="3615029"/>
                <a:ext cx="3444910" cy="1628910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5141" tIns="387977" rIns="62858" bIns="62857" numCol="1" spcCol="1270" anchor="t" anchorCtr="0">
                <a:noAutofit/>
              </a:bodyPr>
              <a:lstStyle/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Within powers</a:t>
                </a:r>
                <a:endParaRPr lang="en-GB" sz="2400" dirty="0"/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 In good faith</a:t>
                </a:r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 </a:t>
                </a:r>
                <a:r>
                  <a:rPr lang="en-GB" sz="2400" dirty="0" smtClean="0"/>
                  <a:t>Conflicts managed</a:t>
                </a:r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 </a:t>
                </a:r>
                <a:r>
                  <a:rPr lang="en-GB" sz="2400" dirty="0" smtClean="0"/>
                  <a:t>Reasonable decisions</a:t>
                </a:r>
                <a:endParaRPr lang="en-GB" sz="24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-3817814" y="3788737"/>
                <a:ext cx="3388074" cy="1612814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2857" tIns="387977" rIns="665142" bIns="62857" numCol="1" spcCol="1270" anchor="t" anchorCtr="0">
                <a:noAutofit/>
              </a:bodyPr>
              <a:lstStyle/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Sufficiently informed</a:t>
                </a:r>
                <a:endParaRPr lang="en-GB" sz="2400" dirty="0"/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Take account of relevant factors</a:t>
                </a:r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Ignore irrelevant factors</a:t>
                </a:r>
                <a:endParaRPr lang="en-GB" sz="2400" dirty="0"/>
              </a:p>
              <a:p>
                <a:pPr marL="171450" lvl="1" indent="-1714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GB" sz="1200" dirty="0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414703" y="1682274"/>
                <a:ext cx="3675349" cy="1406498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65141" tIns="62857" rIns="62858" bIns="387977" numCol="1" spcCol="1270" anchor="t" anchorCtr="0">
                <a:noAutofit/>
              </a:bodyPr>
              <a:lstStyle/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 Relevant experience</a:t>
                </a:r>
                <a:endParaRPr lang="en-GB" sz="2400" dirty="0"/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 Diversity</a:t>
                </a:r>
              </a:p>
              <a:p>
                <a:pPr marL="800100" lvl="2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 </a:t>
                </a:r>
                <a:r>
                  <a:rPr lang="en-GB" sz="2400" dirty="0" smtClean="0"/>
                  <a:t>Not just recruited from   closed circles</a:t>
                </a:r>
                <a:endParaRPr lang="en-GB" sz="2400" dirty="0"/>
              </a:p>
              <a:p>
                <a:pPr marL="57150" lvl="1" indent="-5715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GB" sz="700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-3624627" y="1725751"/>
                <a:ext cx="3308719" cy="1175045"/>
              </a:xfrm>
              <a:custGeom>
                <a:avLst/>
                <a:gdLst>
                  <a:gd name="connsiteX0" fmla="*/ 0 w 2007616"/>
                  <a:gd name="connsiteY0" fmla="*/ 130048 h 1300480"/>
                  <a:gd name="connsiteX1" fmla="*/ 130048 w 2007616"/>
                  <a:gd name="connsiteY1" fmla="*/ 0 h 1300480"/>
                  <a:gd name="connsiteX2" fmla="*/ 1877568 w 2007616"/>
                  <a:gd name="connsiteY2" fmla="*/ 0 h 1300480"/>
                  <a:gd name="connsiteX3" fmla="*/ 2007616 w 2007616"/>
                  <a:gd name="connsiteY3" fmla="*/ 130048 h 1300480"/>
                  <a:gd name="connsiteX4" fmla="*/ 2007616 w 2007616"/>
                  <a:gd name="connsiteY4" fmla="*/ 1170432 h 1300480"/>
                  <a:gd name="connsiteX5" fmla="*/ 1877568 w 2007616"/>
                  <a:gd name="connsiteY5" fmla="*/ 1300480 h 1300480"/>
                  <a:gd name="connsiteX6" fmla="*/ 130048 w 2007616"/>
                  <a:gd name="connsiteY6" fmla="*/ 1300480 h 1300480"/>
                  <a:gd name="connsiteX7" fmla="*/ 0 w 2007616"/>
                  <a:gd name="connsiteY7" fmla="*/ 1170432 h 1300480"/>
                  <a:gd name="connsiteX8" fmla="*/ 0 w 2007616"/>
                  <a:gd name="connsiteY8" fmla="*/ 130048 h 130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7616" h="1300480">
                    <a:moveTo>
                      <a:pt x="0" y="130048"/>
                    </a:moveTo>
                    <a:cubicBezTo>
                      <a:pt x="0" y="58224"/>
                      <a:pt x="58224" y="0"/>
                      <a:pt x="130048" y="0"/>
                    </a:cubicBezTo>
                    <a:lnTo>
                      <a:pt x="1877568" y="0"/>
                    </a:lnTo>
                    <a:cubicBezTo>
                      <a:pt x="1949392" y="0"/>
                      <a:pt x="2007616" y="58224"/>
                      <a:pt x="2007616" y="130048"/>
                    </a:cubicBezTo>
                    <a:lnTo>
                      <a:pt x="2007616" y="1170432"/>
                    </a:lnTo>
                    <a:cubicBezTo>
                      <a:pt x="2007616" y="1242256"/>
                      <a:pt x="1949392" y="1300480"/>
                      <a:pt x="1877568" y="1300480"/>
                    </a:cubicBezTo>
                    <a:lnTo>
                      <a:pt x="130048" y="1300480"/>
                    </a:lnTo>
                    <a:cubicBezTo>
                      <a:pt x="58224" y="1300480"/>
                      <a:pt x="0" y="1242256"/>
                      <a:pt x="0" y="1170432"/>
                    </a:cubicBezTo>
                    <a:lnTo>
                      <a:pt x="0" y="1300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2857" tIns="62857" rIns="665142" bIns="387977" numCol="1" spcCol="1270" anchor="t" anchorCtr="0">
                <a:noAutofit/>
              </a:bodyPr>
              <a:lstStyle/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Well informed decisions</a:t>
                </a:r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 </a:t>
                </a:r>
                <a:r>
                  <a:rPr lang="en-GB" sz="2400" dirty="0" smtClean="0"/>
                  <a:t>Good records</a:t>
                </a:r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 </a:t>
                </a:r>
                <a:r>
                  <a:rPr lang="en-GB" sz="2400" dirty="0" smtClean="0"/>
                  <a:t>Accountability</a:t>
                </a:r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lvl="1" indent="-34290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endParaRPr lang="en-GB" sz="2400" dirty="0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-1177506" y="1516503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0" y="1759712"/>
                    </a:moveTo>
                    <a:cubicBezTo>
                      <a:pt x="0" y="787850"/>
                      <a:pt x="787850" y="0"/>
                      <a:pt x="1759712" y="0"/>
                    </a:cubicBezTo>
                    <a:lnTo>
                      <a:pt x="1759712" y="1759712"/>
                    </a:lnTo>
                    <a:lnTo>
                      <a:pt x="0" y="1759712"/>
                    </a:lnTo>
                    <a:close/>
                  </a:path>
                </a:pathLst>
              </a:custGeom>
              <a:solidFill>
                <a:srgbClr val="8986C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7864" tIns="607864" rIns="92456" bIns="92456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HelveticaNeueLT Std Lt"/>
                  </a:rPr>
                  <a:t>Resulting in…</a:t>
                </a:r>
                <a:endParaRPr lang="en-GB" sz="2000" dirty="0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663486" y="1516503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0" y="0"/>
                    </a:moveTo>
                    <a:cubicBezTo>
                      <a:pt x="971862" y="0"/>
                      <a:pt x="1759712" y="787850"/>
                      <a:pt x="1759712" y="1759712"/>
                    </a:cubicBezTo>
                    <a:lnTo>
                      <a:pt x="0" y="17597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AA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6" tIns="607864" rIns="607864" bIns="92456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/>
                  <a:t>Diverse boards</a:t>
                </a:r>
                <a:endParaRPr lang="en-GB" sz="2000" dirty="0"/>
              </a:p>
            </p:txBody>
          </p:sp>
          <p:sp>
            <p:nvSpPr>
              <p:cNvPr id="47" name="Freeform 46"/>
              <p:cNvSpPr/>
              <p:nvPr/>
            </p:nvSpPr>
            <p:spPr>
              <a:xfrm rot="21600000">
                <a:off x="663486" y="3357495"/>
                <a:ext cx="1759712" cy="1759713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1759712" y="0"/>
                    </a:moveTo>
                    <a:cubicBezTo>
                      <a:pt x="1759712" y="971862"/>
                      <a:pt x="971862" y="1759712"/>
                      <a:pt x="0" y="1759712"/>
                    </a:cubicBezTo>
                    <a:lnTo>
                      <a:pt x="0" y="0"/>
                    </a:lnTo>
                    <a:lnTo>
                      <a:pt x="1759712" y="0"/>
                    </a:lnTo>
                    <a:close/>
                  </a:path>
                </a:pathLst>
              </a:custGeom>
              <a:solidFill>
                <a:srgbClr val="7A9A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6" tIns="92457" rIns="607864" bIns="607864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/>
                  <a:t>Behaviour</a:t>
                </a:r>
                <a:endParaRPr lang="en-GB" sz="2000" dirty="0"/>
              </a:p>
            </p:txBody>
          </p:sp>
          <p:sp>
            <p:nvSpPr>
              <p:cNvPr id="48" name="Freeform 47"/>
              <p:cNvSpPr/>
              <p:nvPr/>
            </p:nvSpPr>
            <p:spPr>
              <a:xfrm rot="21600000">
                <a:off x="-1177506" y="3357496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1759712" y="1759712"/>
                    </a:moveTo>
                    <a:cubicBezTo>
                      <a:pt x="787850" y="1759712"/>
                      <a:pt x="0" y="971862"/>
                      <a:pt x="0" y="0"/>
                    </a:cubicBezTo>
                    <a:lnTo>
                      <a:pt x="1759712" y="0"/>
                    </a:lnTo>
                    <a:lnTo>
                      <a:pt x="1759712" y="1759712"/>
                    </a:lnTo>
                    <a:close/>
                  </a:path>
                </a:pathLst>
              </a:custGeom>
              <a:solidFill>
                <a:srgbClr val="9A332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7864" tIns="92456" rIns="92455" bIns="607864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dirty="0" smtClean="0"/>
                  <a:t>Evidence</a:t>
                </a:r>
                <a:endParaRPr lang="en-GB" sz="2000" dirty="0"/>
              </a:p>
            </p:txBody>
          </p:sp>
        </p:grpSp>
        <p:sp>
          <p:nvSpPr>
            <p:cNvPr id="24" name="Bent Arrow 23"/>
            <p:cNvSpPr/>
            <p:nvPr/>
          </p:nvSpPr>
          <p:spPr>
            <a:xfrm rot="8459339">
              <a:off x="7418575" y="3289794"/>
              <a:ext cx="626815" cy="566021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Bent Arrow 24"/>
            <p:cNvSpPr/>
            <p:nvPr/>
          </p:nvSpPr>
          <p:spPr>
            <a:xfrm rot="13769101">
              <a:off x="5782957" y="4671310"/>
              <a:ext cx="596763" cy="621277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Bent Arrow 25"/>
            <p:cNvSpPr/>
            <p:nvPr/>
          </p:nvSpPr>
          <p:spPr>
            <a:xfrm rot="18820047">
              <a:off x="4335182" y="3277284"/>
              <a:ext cx="545566" cy="582719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76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10" name="Rectangle 4"/>
          <p:cNvSpPr>
            <a:spLocks/>
          </p:cNvSpPr>
          <p:nvPr/>
        </p:nvSpPr>
        <p:spPr bwMode="auto">
          <a:xfrm rot="-6194">
            <a:off x="994434" y="1416083"/>
            <a:ext cx="11233870" cy="79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9229" y="1671235"/>
            <a:ext cx="9700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regulatory landscape has changed from 2015</a:t>
            </a:r>
            <a:endParaRPr lang="en-GB" sz="2800" dirty="0">
              <a:solidFill>
                <a:srgbClr val="20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6023" y="2839688"/>
            <a:ext cx="10394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Fundraising regulation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New fundraising regulator</a:t>
            </a:r>
            <a:endParaRPr lang="en-GB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Review of the Code of Fundraising Practice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Plans for fundraising preference service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Updated CC20 - more focus on trustee oversight of fundraising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Charities (Protection and Social Investment) Act 2016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Closing gaps and loopholes in the Commission’s protective powers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New reporting requirements for fundraising (1 Nov)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Tighter controls on professional fundraisers and commercial participators (1 Nov)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Backstop powers for fundraising regulation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Enabling – social investment</a:t>
            </a:r>
            <a:endParaRPr lang="en-GB" sz="2000" dirty="0"/>
          </a:p>
          <a:p>
            <a:pPr>
              <a:spcAft>
                <a:spcPts val="600"/>
              </a:spcAft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9402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10" name="Rectangle 4"/>
          <p:cNvSpPr>
            <a:spLocks/>
          </p:cNvSpPr>
          <p:nvPr/>
        </p:nvSpPr>
        <p:spPr bwMode="auto">
          <a:xfrm rot="-6194">
            <a:off x="994434" y="1416083"/>
            <a:ext cx="11233870" cy="79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0392" y="607047"/>
            <a:ext cx="6973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read 15 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173808" y="1780456"/>
            <a:ext cx="10568247" cy="73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60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2" name="Picture 9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02200" y="268288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D4F46"/>
                </a:solidFill>
              </a:rPr>
              <a:t>Fundraising CC20  checklist</a:t>
            </a:r>
            <a:endParaRPr lang="en-GB" dirty="0">
              <a:solidFill>
                <a:srgbClr val="5D4F4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7824" y="1708448"/>
            <a:ext cx="9299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endParaRPr lang="en-GB" sz="3200" dirty="0">
              <a:solidFill>
                <a:srgbClr val="5D4F46"/>
              </a:solidFill>
            </a:endParaRPr>
          </a:p>
          <a:p>
            <a:pPr algn="l"/>
            <a:endParaRPr lang="en-GB" sz="3200" dirty="0">
              <a:solidFill>
                <a:srgbClr val="5D4F46"/>
              </a:solidFill>
            </a:endParaRPr>
          </a:p>
          <a:p>
            <a:pPr algn="l"/>
            <a:endParaRPr lang="en-GB" sz="3200" dirty="0" smtClean="0">
              <a:solidFill>
                <a:srgbClr val="5D4F46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endParaRPr lang="en-GB" sz="3200" dirty="0">
              <a:solidFill>
                <a:srgbClr val="5D4F4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7784" y="1708448"/>
            <a:ext cx="757797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endParaRPr lang="en-US" sz="32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32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32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32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32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32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32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32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44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4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44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44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4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936" y="1636440"/>
            <a:ext cx="8021821" cy="76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10" name="Rectangle 4"/>
          <p:cNvSpPr>
            <a:spLocks/>
          </p:cNvSpPr>
          <p:nvPr/>
        </p:nvSpPr>
        <p:spPr bwMode="auto">
          <a:xfrm rot="-6194">
            <a:off x="994434" y="1416083"/>
            <a:ext cx="11233870" cy="79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1000" y="607920"/>
            <a:ext cx="632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srgbClr val="201547"/>
                </a:solidFill>
                <a:latin typeface="Gill Sans"/>
                <a:ea typeface="+mn-ea"/>
              </a:rPr>
              <a:t>Trustee duties – before and after</a:t>
            </a:r>
            <a:endParaRPr lang="en-GB" sz="2800" dirty="0">
              <a:solidFill>
                <a:srgbClr val="201547"/>
              </a:solidFill>
              <a:latin typeface="Gill Sans"/>
              <a:ea typeface="+mn-ea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32512"/>
              </p:ext>
            </p:extLst>
          </p:nvPr>
        </p:nvGraphicFramePr>
        <p:xfrm>
          <a:off x="723894" y="2493692"/>
          <a:ext cx="11582400" cy="5674392"/>
        </p:xfrm>
        <a:graphic>
          <a:graphicData uri="http://schemas.openxmlformats.org/drawingml/2006/table">
            <a:tbl>
              <a:tblPr firstRow="1" firstCol="1" bandRow="1"/>
              <a:tblGrid>
                <a:gridCol w="5858934"/>
                <a:gridCol w="5723466"/>
              </a:tblGrid>
              <a:tr h="391446"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2007</a:t>
                      </a: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1547"/>
                    </a:solidFill>
                  </a:tcPr>
                </a:tc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2015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1547"/>
                    </a:solidFill>
                  </a:tcPr>
                </a:tc>
              </a:tr>
              <a:tr h="1429676"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dirty="0">
                          <a:effectLst/>
                        </a:rPr>
                        <a:t>Trustees have … ultimate responsibility for directing </a:t>
                      </a:r>
                      <a:r>
                        <a:rPr lang="en-GB" sz="1800" b="0" dirty="0" smtClean="0">
                          <a:effectLst/>
                        </a:rPr>
                        <a:t>the </a:t>
                      </a:r>
                      <a:r>
                        <a:rPr lang="en-GB" sz="1800" b="0" dirty="0">
                          <a:effectLst/>
                        </a:rPr>
                        <a:t>affairs of a charity and ensuring it is.. well-run and delivering the charitable outcomes for the public benefit </a:t>
                      </a:r>
                      <a:r>
                        <a:rPr lang="en-GB" sz="1800" b="0" dirty="0" smtClean="0">
                          <a:effectLst/>
                        </a:rPr>
                        <a:t>for </a:t>
                      </a:r>
                      <a:r>
                        <a:rPr lang="en-GB" sz="1800" b="0" dirty="0">
                          <a:effectLst/>
                        </a:rPr>
                        <a:t>which it is set up.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>
                          <a:effectLst/>
                        </a:rPr>
                        <a:t>Ensure your charity is carrying out its purposes for the public benefit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1429676"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0" dirty="0">
                          <a:effectLst/>
                        </a:rPr>
                        <a:t>Compliance – trustees must: 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dirty="0">
                          <a:effectLst/>
                        </a:rPr>
                        <a:t>comply with charity law, reporting </a:t>
                      </a:r>
                      <a:r>
                        <a:rPr lang="en-GB" sz="1800" b="0" dirty="0" smtClean="0">
                          <a:effectLst/>
                        </a:rPr>
                        <a:t>requirements, </a:t>
                      </a:r>
                      <a:r>
                        <a:rPr lang="en-GB" sz="1800" b="0" dirty="0">
                          <a:effectLst/>
                        </a:rPr>
                        <a:t>governing document, other relevant legislation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dirty="0">
                          <a:effectLst/>
                        </a:rPr>
                        <a:t>Avoid conflicts of interest, act with integrity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>
                          <a:effectLst/>
                        </a:rPr>
                        <a:t>Comply with your charity’s governing document and the </a:t>
                      </a:r>
                      <a:r>
                        <a:rPr lang="en-GB" sz="1800" b="1" dirty="0" smtClean="0">
                          <a:effectLst/>
                        </a:rPr>
                        <a:t>law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GB" sz="1800" b="1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>
                          <a:effectLst/>
                        </a:rPr>
                        <a:t>Act in your charity’s best interests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141182"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0" dirty="0" smtClean="0">
                          <a:effectLst/>
                        </a:rPr>
                        <a:t>Duty of prudence – trustees must: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dirty="0" smtClean="0">
                          <a:effectLst/>
                        </a:rPr>
                        <a:t>Use funds reasonably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dirty="0" smtClean="0">
                          <a:effectLst/>
                        </a:rPr>
                        <a:t>Avoid undue risk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 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>
                          <a:effectLst/>
                        </a:rPr>
                        <a:t>Manage your charity’s resources responsibly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1141182"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0" dirty="0">
                          <a:effectLst/>
                        </a:rPr>
                        <a:t>Duty of care – trustees must: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800" b="0" dirty="0">
                          <a:effectLst/>
                        </a:rPr>
                        <a:t>Use reasonable care and skill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800" b="0" dirty="0">
                          <a:effectLst/>
                        </a:rPr>
                        <a:t>Consider relevant professional advice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5023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0046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50690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60091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25114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90137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55160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201839" algn="l" defTabSz="1300460" rtl="0" eaLnBrk="1" latinLnBrk="0" hangingPunct="1">
                        <a:defRPr sz="256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>
                          <a:effectLst/>
                        </a:rPr>
                        <a:t>Act with reasonable care and </a:t>
                      </a:r>
                      <a:r>
                        <a:rPr lang="en-GB" sz="1800" b="1" dirty="0" smtClean="0">
                          <a:effectLst/>
                        </a:rPr>
                        <a:t>skill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GB" sz="1800" b="1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 smtClean="0">
                          <a:effectLst/>
                        </a:rPr>
                        <a:t>Ensure </a:t>
                      </a:r>
                      <a:r>
                        <a:rPr lang="en-GB" sz="1800" b="1" dirty="0">
                          <a:effectLst/>
                        </a:rPr>
                        <a:t>your charity is accountable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7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2256632" y="3418286"/>
            <a:ext cx="4569619" cy="28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5D4F46"/>
              </a:solidFill>
              <a:latin typeface="Arial" pitchFamily="34" charset="0"/>
              <a:ea typeface="+mn-ea"/>
              <a:cs typeface="Arial" pitchFamily="34" charset="0"/>
              <a:sym typeface="Interstate-Light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5D4F46"/>
              </a:solidFill>
              <a:latin typeface="Arial" pitchFamily="34" charset="0"/>
              <a:ea typeface="+mn-ea"/>
              <a:cs typeface="Arial" pitchFamily="34" charset="0"/>
              <a:sym typeface="Interstate-Light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5D4F46"/>
              </a:solidFill>
              <a:latin typeface="Arial" pitchFamily="34" charset="0"/>
              <a:ea typeface="+mn-ea"/>
              <a:cs typeface="Arial" pitchFamily="34" charset="0"/>
              <a:sym typeface="Interstate-Light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181539"/>
              </a:solidFill>
              <a:latin typeface="Interstate-Light" charset="0"/>
              <a:ea typeface="+mn-ea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2289969" y="2284810"/>
            <a:ext cx="84201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69" y="1528763"/>
            <a:ext cx="243125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340476" y="8333186"/>
            <a:ext cx="32385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75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2254249" y="3014662"/>
            <a:ext cx="914469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42898" indent="-342898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5D4F46"/>
                </a:solidFill>
                <a:latin typeface="Arial" pitchFamily="34" charset="0"/>
                <a:ea typeface="+mn-ea"/>
                <a:cs typeface="Arial" pitchFamily="34" charset="0"/>
                <a:sym typeface="Interstate-Bold" charset="0"/>
              </a:rPr>
              <a:t>‘It’s </a:t>
            </a:r>
            <a:r>
              <a:rPr lang="en-US" sz="2700" dirty="0">
                <a:solidFill>
                  <a:srgbClr val="5D4F46"/>
                </a:solidFill>
                <a:latin typeface="Arial" pitchFamily="34" charset="0"/>
                <a:ea typeface="+mn-ea"/>
                <a:cs typeface="Arial" pitchFamily="34" charset="0"/>
                <a:sym typeface="Interstate-Bold" charset="0"/>
              </a:rPr>
              <a:t>your decision’, guidance on decision making (CC27)</a:t>
            </a:r>
          </a:p>
          <a:p>
            <a:pPr marL="342898" indent="-342898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5D4F46"/>
                </a:solidFill>
                <a:latin typeface="Arial" pitchFamily="34" charset="0"/>
                <a:ea typeface="+mn-ea"/>
                <a:cs typeface="Arial" pitchFamily="34" charset="0"/>
                <a:sym typeface="Interstate-Bold" charset="0"/>
              </a:rPr>
              <a:t>Internal financial controls (CC8) – includes a self assessment checklist</a:t>
            </a:r>
          </a:p>
          <a:p>
            <a:pPr marL="342898" indent="-342898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5D4F46"/>
                </a:solidFill>
                <a:latin typeface="Arial" pitchFamily="34" charset="0"/>
                <a:ea typeface="+mn-ea"/>
                <a:cs typeface="Arial" pitchFamily="34" charset="0"/>
                <a:sym typeface="Interstate-Bold" charset="0"/>
              </a:rPr>
              <a:t>Charities and risk management (CC26)</a:t>
            </a:r>
          </a:p>
          <a:p>
            <a:pPr marL="342898" indent="-342898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5D4F46"/>
                </a:solidFill>
                <a:latin typeface="Arial" pitchFamily="34" charset="0"/>
                <a:ea typeface="+mn-ea"/>
                <a:cs typeface="Arial" pitchFamily="34" charset="0"/>
                <a:sym typeface="Interstate-Bold" charset="0"/>
              </a:rPr>
              <a:t>Your </a:t>
            </a:r>
            <a:r>
              <a:rPr lang="en-US" sz="2700" dirty="0">
                <a:solidFill>
                  <a:srgbClr val="5D4F46"/>
                </a:solidFill>
                <a:latin typeface="Arial" pitchFamily="34" charset="0"/>
                <a:ea typeface="+mn-ea"/>
                <a:cs typeface="Arial" pitchFamily="34" charset="0"/>
                <a:sym typeface="Interstate-Bold" charset="0"/>
              </a:rPr>
              <a:t>charity’s governing </a:t>
            </a:r>
            <a:r>
              <a:rPr lang="en-US" sz="2700" dirty="0" smtClean="0">
                <a:solidFill>
                  <a:srgbClr val="5D4F46"/>
                </a:solidFill>
                <a:latin typeface="Arial" pitchFamily="34" charset="0"/>
                <a:ea typeface="+mn-ea"/>
                <a:cs typeface="Arial" pitchFamily="34" charset="0"/>
                <a:sym typeface="Interstate-Bold" charset="0"/>
              </a:rPr>
              <a:t>document!</a:t>
            </a:r>
            <a:endParaRPr lang="en-US" sz="2700" dirty="0">
              <a:solidFill>
                <a:srgbClr val="5D4F46"/>
              </a:solidFill>
              <a:latin typeface="Arial" pitchFamily="34" charset="0"/>
              <a:ea typeface="+mn-ea"/>
              <a:cs typeface="Arial" pitchFamily="34" charset="0"/>
              <a:sym typeface="Interstate-Bold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700" dirty="0" smtClean="0">
              <a:solidFill>
                <a:srgbClr val="5D4F46"/>
              </a:solidFill>
              <a:latin typeface="Arial" pitchFamily="34" charset="0"/>
              <a:ea typeface="+mn-ea"/>
              <a:cs typeface="Arial" pitchFamily="34" charset="0"/>
              <a:sym typeface="Interstate-Bold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>
                <a:solidFill>
                  <a:srgbClr val="5D4F46"/>
                </a:solidFill>
                <a:latin typeface="Arial" pitchFamily="34" charset="0"/>
                <a:ea typeface="+mn-ea"/>
                <a:cs typeface="Arial" pitchFamily="34" charset="0"/>
                <a:sym typeface="Interstate-Bold" charset="0"/>
              </a:rPr>
              <a:t>Other sources of advice and support – check out the Trustees Week website and our partners including NCVO, Association of Chairs, Small Charities Coalition, ICSA, Charity Finance Group…</a:t>
            </a:r>
            <a:endParaRPr lang="en-US" sz="2700" dirty="0">
              <a:solidFill>
                <a:srgbClr val="5D4F46"/>
              </a:solidFill>
              <a:latin typeface="Arial" pitchFamily="34" charset="0"/>
              <a:ea typeface="+mn-ea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81" y="4867276"/>
            <a:ext cx="19041" cy="1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0322" y="1582434"/>
            <a:ext cx="4968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srgbClr val="5D4F46"/>
                </a:solidFill>
                <a:latin typeface="Calibri" panose="020F0502020204030204"/>
                <a:ea typeface="+mn-ea"/>
              </a:rPr>
              <a:t>Other key resources</a:t>
            </a:r>
          </a:p>
        </p:txBody>
      </p:sp>
    </p:spTree>
    <p:extLst>
      <p:ext uri="{BB962C8B-B14F-4D97-AF65-F5344CB8AC3E}">
        <p14:creationId xmlns:p14="http://schemas.microsoft.com/office/powerpoint/2010/main" val="41071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936" y="3071695"/>
            <a:ext cx="9509477" cy="4873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7544" y="1881333"/>
            <a:ext cx="644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Trustees - </a:t>
            </a:r>
            <a:r>
              <a:rPr lang="en-GB" sz="3200" dirty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200" dirty="0" smtClean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extraordinary </a:t>
            </a:r>
            <a:r>
              <a:rPr lang="en-GB" sz="3200" dirty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200" dirty="0" smtClean="0">
                <a:solidFill>
                  <a:srgbClr val="2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orce </a:t>
            </a:r>
            <a:endParaRPr lang="en-GB" sz="3200" dirty="0">
              <a:solidFill>
                <a:srgbClr val="20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04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ounded Rectangle 3"/>
          <p:cNvSpPr>
            <a:spLocks noChangeArrowheads="1"/>
          </p:cNvSpPr>
          <p:nvPr/>
        </p:nvSpPr>
        <p:spPr bwMode="auto">
          <a:xfrm>
            <a:off x="309712" y="340296"/>
            <a:ext cx="12385675" cy="9217025"/>
          </a:xfrm>
          <a:prstGeom prst="roundRect">
            <a:avLst>
              <a:gd name="adj" fmla="val 1907"/>
            </a:avLst>
          </a:prstGeom>
          <a:solidFill>
            <a:srgbClr val="190D3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Any questions?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chtycommission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838200" y="2393950"/>
            <a:ext cx="6240264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800" b="1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CC3 flagship guidance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New trustees on registration tick to say they have read it</a:t>
            </a: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We recommend charity template eligibility forms include it</a:t>
            </a: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Reviewed, consulted on, updated in 2015</a:t>
            </a: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Informs trustees of the 6 essential legal duties on how to run a charity effectively and protect from harm</a:t>
            </a: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Charity law generally protects trustees who have acted honestly and reasonably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539" y="2926627"/>
            <a:ext cx="4620526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6296" y="48431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5D4F46"/>
                </a:solidFill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82990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10" name="Rectangle 4"/>
          <p:cNvSpPr>
            <a:spLocks/>
          </p:cNvSpPr>
          <p:nvPr/>
        </p:nvSpPr>
        <p:spPr bwMode="auto">
          <a:xfrm rot="-6194">
            <a:off x="994434" y="1416083"/>
            <a:ext cx="11233870" cy="79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2816" y="607047"/>
            <a:ext cx="608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your duties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1" y="1420416"/>
            <a:ext cx="5661221" cy="83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662988" y="555625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en-GB" sz="1200" dirty="0" err="1">
                <a:solidFill>
                  <a:srgbClr val="190D35"/>
                </a:solidFill>
              </a:rPr>
              <a:t>Spofforths</a:t>
            </a:r>
            <a:endParaRPr lang="en-GB" sz="1200" dirty="0">
              <a:solidFill>
                <a:srgbClr val="190D35"/>
              </a:solidFill>
            </a:endParaRPr>
          </a:p>
          <a:p>
            <a:pPr algn="r" eaLnBrk="1" hangingPunct="1"/>
            <a:r>
              <a:rPr lang="en-GB" sz="1200" dirty="0">
                <a:solidFill>
                  <a:srgbClr val="190D35"/>
                </a:solidFill>
              </a:rPr>
              <a:t>21 July 2016</a:t>
            </a:r>
          </a:p>
        </p:txBody>
      </p: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632" y="2230242"/>
            <a:ext cx="12025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Essential Trustee: ‘Must’ and ‘Should’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tighter definitions of ‘must and should’:</a:t>
            </a:r>
          </a:p>
          <a:p>
            <a:pPr algn="l"/>
            <a:endParaRPr lang="en-GB" sz="2800" dirty="0" smtClean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‘Must’ a legal or regulatory requirement or duty that trustees must comply with</a:t>
            </a:r>
          </a:p>
          <a:p>
            <a:pPr algn="l"/>
            <a:endParaRPr lang="en-GB" sz="2800" dirty="0" smtClean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‘Should’ – something that is good practice that the </a:t>
            </a:r>
            <a:r>
              <a:rPr lang="en-GB" sz="2800" dirty="0" err="1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Commisson</a:t>
            </a:r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expects trustees to follow and apply to their charity</a:t>
            </a:r>
          </a:p>
          <a:p>
            <a:pPr algn="l"/>
            <a:endParaRPr lang="en-GB" sz="2800" dirty="0" smtClean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good practice will help you to run your charity effectively, avoid difficulties and comply with your legal duties  </a:t>
            </a:r>
          </a:p>
        </p:txBody>
      </p:sp>
    </p:spTree>
    <p:extLst>
      <p:ext uri="{BB962C8B-B14F-4D97-AF65-F5344CB8AC3E}">
        <p14:creationId xmlns:p14="http://schemas.microsoft.com/office/powerpoint/2010/main" val="1523010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662988" y="555625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en-GB" sz="1200" dirty="0" err="1">
                <a:solidFill>
                  <a:srgbClr val="190D35"/>
                </a:solidFill>
              </a:rPr>
              <a:t>Spofforths</a:t>
            </a:r>
            <a:endParaRPr lang="en-GB" sz="1200" dirty="0">
              <a:solidFill>
                <a:srgbClr val="190D35"/>
              </a:solidFill>
            </a:endParaRPr>
          </a:p>
          <a:p>
            <a:pPr algn="r" eaLnBrk="1" hangingPunct="1"/>
            <a:r>
              <a:rPr lang="en-GB" sz="1200" dirty="0">
                <a:solidFill>
                  <a:srgbClr val="190D35"/>
                </a:solidFill>
              </a:rPr>
              <a:t>21 July 2016</a:t>
            </a:r>
          </a:p>
        </p:txBody>
      </p: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632" y="2230242"/>
            <a:ext cx="120253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your charity is carrying out its purposes</a:t>
            </a:r>
          </a:p>
          <a:p>
            <a:pPr algn="l"/>
            <a:endParaRPr lang="en-GB" sz="2800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knowing: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your charity can and can’t do within its purposes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your charity is fulfilling its purposes and benefiting the public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difference your charity is really </a:t>
            </a:r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4" y="5086386"/>
            <a:ext cx="4248472" cy="35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662988" y="555625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en-GB" sz="1200" dirty="0" err="1">
                <a:solidFill>
                  <a:srgbClr val="190D35"/>
                </a:solidFill>
              </a:rPr>
              <a:t>Spofforths</a:t>
            </a:r>
            <a:endParaRPr lang="en-GB" sz="1200" dirty="0">
              <a:solidFill>
                <a:srgbClr val="190D35"/>
              </a:solidFill>
            </a:endParaRPr>
          </a:p>
          <a:p>
            <a:pPr algn="r" eaLnBrk="1" hangingPunct="1"/>
            <a:r>
              <a:rPr lang="en-GB" sz="1200" dirty="0">
                <a:solidFill>
                  <a:srgbClr val="190D35"/>
                </a:solidFill>
              </a:rPr>
              <a:t>21 July 2016</a:t>
            </a:r>
          </a:p>
        </p:txBody>
      </p: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632" y="2230242"/>
            <a:ext cx="120253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 with your charity’s governing document and the law</a:t>
            </a:r>
          </a:p>
          <a:p>
            <a:pPr algn="l"/>
            <a:endParaRPr lang="en-GB" sz="2800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about being: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 with your governing document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date with filing accounts, returns and any changes to your charity’s registration details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 of other laws that apply to your </a:t>
            </a:r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about being: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expert - but you do need to take reasonable </a:t>
            </a:r>
            <a:endParaRPr lang="en-GB" sz="2800" dirty="0" smtClean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out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03" y="4516761"/>
            <a:ext cx="3602119" cy="43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662988" y="555625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en-GB" sz="1200" dirty="0" err="1">
                <a:solidFill>
                  <a:srgbClr val="190D35"/>
                </a:solidFill>
              </a:rPr>
              <a:t>Spofforths</a:t>
            </a:r>
            <a:endParaRPr lang="en-GB" sz="1200" dirty="0">
              <a:solidFill>
                <a:srgbClr val="190D35"/>
              </a:solidFill>
            </a:endParaRPr>
          </a:p>
          <a:p>
            <a:pPr algn="r" eaLnBrk="1" hangingPunct="1"/>
            <a:r>
              <a:rPr lang="en-GB" sz="1200" dirty="0">
                <a:solidFill>
                  <a:srgbClr val="190D35"/>
                </a:solidFill>
              </a:rPr>
              <a:t>21 July 2016</a:t>
            </a:r>
          </a:p>
        </p:txBody>
      </p: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632" y="2230242"/>
            <a:ext cx="120253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only in your charity’s best interests</a:t>
            </a:r>
          </a:p>
          <a:p>
            <a:pPr algn="l"/>
            <a:endParaRPr lang="en-GB" sz="2800" b="1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about: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balanced, informed decisions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&amp; dealing with conflicts of interest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trustee benefits are allowed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prepared to question and challenge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majority decisions</a:t>
            </a:r>
          </a:p>
          <a:p>
            <a:pPr algn="l"/>
            <a:endParaRPr lang="en-GB" sz="2800" b="1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about: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preserving the charity for its own sake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personal interests</a:t>
            </a:r>
          </a:p>
          <a:p>
            <a:pPr algn="l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84" y="4339841"/>
            <a:ext cx="4199794" cy="41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8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/>
          </p:cNvSpPr>
          <p:nvPr/>
        </p:nvSpPr>
        <p:spPr bwMode="auto">
          <a:xfrm rot="-6194">
            <a:off x="841375" y="2932113"/>
            <a:ext cx="6092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Light" charset="0"/>
            </a:endParaRPr>
          </a:p>
          <a:p>
            <a:pPr algn="l"/>
            <a:endParaRPr lang="en-US" sz="2400" dirty="0">
              <a:solidFill>
                <a:srgbClr val="181539"/>
              </a:solidFill>
              <a:latin typeface="Interstate-Light" charset="0"/>
              <a:sym typeface="Interstate-Light" charset="0"/>
            </a:endParaRPr>
          </a:p>
        </p:txBody>
      </p:sp>
      <p:cxnSp>
        <p:nvCxnSpPr>
          <p:cNvPr id="21507" name="Straight Connector 7"/>
          <p:cNvCxnSpPr>
            <a:cxnSpLocks noChangeShapeType="1"/>
          </p:cNvCxnSpPr>
          <p:nvPr/>
        </p:nvCxnSpPr>
        <p:spPr bwMode="auto">
          <a:xfrm>
            <a:off x="885825" y="1420813"/>
            <a:ext cx="11226800" cy="0"/>
          </a:xfrm>
          <a:prstGeom prst="line">
            <a:avLst/>
          </a:prstGeom>
          <a:noFill/>
          <a:ln w="12700">
            <a:solidFill>
              <a:srgbClr val="190D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8662988" y="555625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en-GB" sz="1200" dirty="0" err="1">
                <a:solidFill>
                  <a:srgbClr val="190D35"/>
                </a:solidFill>
              </a:rPr>
              <a:t>Spofforths</a:t>
            </a:r>
            <a:endParaRPr lang="en-GB" sz="1200" dirty="0">
              <a:solidFill>
                <a:srgbClr val="190D35"/>
              </a:solidFill>
            </a:endParaRPr>
          </a:p>
          <a:p>
            <a:pPr algn="r" eaLnBrk="1" hangingPunct="1"/>
            <a:r>
              <a:rPr lang="en-GB" sz="1200" dirty="0">
                <a:solidFill>
                  <a:srgbClr val="190D35"/>
                </a:solidFill>
              </a:rPr>
              <a:t>21 July 2016</a:t>
            </a:r>
          </a:p>
        </p:txBody>
      </p:sp>
      <p:pic>
        <p:nvPicPr>
          <p:cNvPr id="21509" name="Picture 10" descr="CC_2758_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2750"/>
            <a:ext cx="324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286500" y="94853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sz="1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511" name="Rectangle 3"/>
          <p:cNvSpPr>
            <a:spLocks/>
          </p:cNvSpPr>
          <p:nvPr/>
        </p:nvSpPr>
        <p:spPr bwMode="auto">
          <a:xfrm>
            <a:off x="951385" y="1099916"/>
            <a:ext cx="11161240" cy="7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GB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  <a:p>
            <a:pPr algn="l">
              <a:lnSpc>
                <a:spcPct val="70000"/>
              </a:lnSpc>
            </a:pPr>
            <a:r>
              <a:rPr lang="en-US" sz="2800" dirty="0" smtClean="0">
                <a:solidFill>
                  <a:srgbClr val="5D4F46"/>
                </a:solidFill>
                <a:latin typeface="Arial" pitchFamily="34" charset="0"/>
                <a:cs typeface="Arial" pitchFamily="34" charset="0"/>
                <a:sym typeface="Interstate-Bold" charset="0"/>
              </a:rPr>
              <a:t> </a:t>
            </a:r>
            <a:endParaRPr lang="en-US" sz="2800" dirty="0">
              <a:solidFill>
                <a:srgbClr val="5D4F46"/>
              </a:solidFill>
              <a:latin typeface="Arial" pitchFamily="34" charset="0"/>
              <a:cs typeface="Arial" pitchFamily="34" charset="0"/>
              <a:sym typeface="Interstate-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6" y="4864100"/>
            <a:ext cx="25388" cy="2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632" y="2230242"/>
            <a:ext cx="12025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your charity’s resources responsibly</a:t>
            </a:r>
          </a:p>
          <a:p>
            <a:pPr algn="l"/>
            <a:endParaRPr lang="en-GB" sz="2800" dirty="0">
              <a:solidFill>
                <a:srgbClr val="5D4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about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risks, protecting assets (reputation) and people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the resources your charity needs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and following appropriate controls and procedures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land and buildings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D4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for, and to, staff and volunteers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25" y="5236840"/>
            <a:ext cx="4015028" cy="40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5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8153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A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1001</Words>
  <Characters>0</Characters>
  <Application>Microsoft Office PowerPoint</Application>
  <PresentationFormat>Custom</PresentationFormat>
  <Lines>0</Lines>
  <Paragraphs>593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Calibri Light</vt:lpstr>
      <vt:lpstr>Gill Sans</vt:lpstr>
      <vt:lpstr>HelveticaNeueLT Std Lt</vt:lpstr>
      <vt:lpstr>Interstate-Bold</vt:lpstr>
      <vt:lpstr>Interstate-Light</vt:lpstr>
      <vt:lpstr>Times New Roman</vt:lpstr>
      <vt:lpstr>Wingdings</vt:lpstr>
      <vt:lpstr>ヒラギノ角ゴ ProN W3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Office Theme</vt:lpstr>
      <vt:lpstr>Title &amp; Subtitle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Darren Poole</dc:creator>
  <cp:lastModifiedBy>Jack Rowley</cp:lastModifiedBy>
  <cp:revision>193</cp:revision>
  <cp:lastPrinted>2016-09-27T10:24:26Z</cp:lastPrinted>
  <dcterms:created xsi:type="dcterms:W3CDTF">2012-02-01T18:48:10Z</dcterms:created>
  <dcterms:modified xsi:type="dcterms:W3CDTF">2016-11-30T15:12:15Z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A7982473</vt:lpwstr>
  </property>
  <property fmtid="{D5CDD505-2E9C-101B-9397-08002B2CF9AE}" pid="4" name="Objective-Title">
    <vt:lpwstr>29 Sep BVSC Sarah Atkinson 2016</vt:lpwstr>
  </property>
  <property fmtid="{D5CDD505-2E9C-101B-9397-08002B2CF9AE}" pid="5" name="Objective-Comment">
    <vt:lpwstr/>
  </property>
  <property fmtid="{D5CDD505-2E9C-101B-9397-08002B2CF9AE}" pid="6" name="Objective-CreationStamp">
    <vt:filetime>2016-09-26T10:56:01Z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2016-10-11T21:59:24Z</vt:filetime>
  </property>
  <property fmtid="{D5CDD505-2E9C-101B-9397-08002B2CF9AE}" pid="10" name="Objective-ModificationStamp">
    <vt:filetime>2016-10-11T21:59:26Z</vt:filetime>
  </property>
  <property fmtid="{D5CDD505-2E9C-101B-9397-08002B2CF9AE}" pid="11" name="Objective-Owner">
    <vt:lpwstr>Lucia Graves</vt:lpwstr>
  </property>
  <property fmtid="{D5CDD505-2E9C-101B-9397-08002B2CF9AE}" pid="12" name="Objective-Path">
    <vt:lpwstr>CeRIS Global Folder:Team Governance:Information &amp; Communications:Press Office:External Communications:Media Handling - Charity Commission:Speeches:Speeches 2016:</vt:lpwstr>
  </property>
  <property fmtid="{D5CDD505-2E9C-101B-9397-08002B2CF9AE}" pid="13" name="Objective-Parent">
    <vt:lpwstr>Speeches 2016</vt:lpwstr>
  </property>
  <property fmtid="{D5CDD505-2E9C-101B-9397-08002B2CF9AE}" pid="14" name="Objective-State">
    <vt:lpwstr>Published</vt:lpwstr>
  </property>
  <property fmtid="{D5CDD505-2E9C-101B-9397-08002B2CF9AE}" pid="15" name="Objective-Version">
    <vt:lpwstr>3.0</vt:lpwstr>
  </property>
  <property fmtid="{D5CDD505-2E9C-101B-9397-08002B2CF9AE}" pid="16" name="Objective-VersionNumber">
    <vt:r8>6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/>
  </property>
  <property fmtid="{D5CDD505-2E9C-101B-9397-08002B2CF9AE}" pid="21" name="Objective-Fileplan ID [system]">
    <vt:lpwstr/>
  </property>
  <property fmtid="{D5CDD505-2E9C-101B-9397-08002B2CF9AE}" pid="22" name="Objective-Title [system]">
    <vt:lpwstr>29 Sep BVSC Sarah Atkinson 2016</vt:lpwstr>
  </property>
  <property fmtid="{D5CDD505-2E9C-101B-9397-08002B2CF9AE}" pid="23" name="Objective-Creator [system]">
    <vt:lpwstr/>
  </property>
  <property fmtid="{D5CDD505-2E9C-101B-9397-08002B2CF9AE}" pid="24" name="Objective-Addressee [system]">
    <vt:lpwstr/>
  </property>
  <property fmtid="{D5CDD505-2E9C-101B-9397-08002B2CF9AE}" pid="25" name="Objective-Date Acquired [system]">
    <vt:lpwstr/>
  </property>
  <property fmtid="{D5CDD505-2E9C-101B-9397-08002B2CF9AE}" pid="26" name="Objective-Decision [system]">
    <vt:lpwstr/>
  </property>
  <property fmtid="{D5CDD505-2E9C-101B-9397-08002B2CF9AE}" pid="27" name="Objective-Advice [system]">
    <vt:lpwstr/>
  </property>
  <property fmtid="{D5CDD505-2E9C-101B-9397-08002B2CF9AE}" pid="28" name="Objective-Complaint [system]">
    <vt:lpwstr/>
  </property>
  <property fmtid="{D5CDD505-2E9C-101B-9397-08002B2CF9AE}" pid="29" name="Objective-Sets Precedent [system]">
    <vt:lpwstr/>
  </property>
  <property fmtid="{D5CDD505-2E9C-101B-9397-08002B2CF9AE}" pid="30" name="Objective-Requesting MP [system]">
    <vt:lpwstr/>
  </property>
  <property fmtid="{D5CDD505-2E9C-101B-9397-08002B2CF9AE}" pid="31" name="Objective-Responsible Officer [system]">
    <vt:lpwstr/>
  </property>
  <property fmtid="{D5CDD505-2E9C-101B-9397-08002B2CF9AE}" pid="32" name="Objective-Language [system]">
    <vt:lpwstr>English</vt:lpwstr>
  </property>
  <property fmtid="{D5CDD505-2E9C-101B-9397-08002B2CF9AE}" pid="33" name="Objective-Classification Expiry Date [system]">
    <vt:lpwstr/>
  </property>
  <property fmtid="{D5CDD505-2E9C-101B-9397-08002B2CF9AE}" pid="34" name="Objective-Disclosability to DPA Data Subject [system]">
    <vt:lpwstr>Yes</vt:lpwstr>
  </property>
  <property fmtid="{D5CDD505-2E9C-101B-9397-08002B2CF9AE}" pid="35" name="Objective-DPA Data Subject Access Exemption [system]">
    <vt:lpwstr/>
  </property>
  <property fmtid="{D5CDD505-2E9C-101B-9397-08002B2CF9AE}" pid="36" name="Objective-FOI Disclosabiltiy Indicator [system]">
    <vt:lpwstr>Yes</vt:lpwstr>
  </property>
  <property fmtid="{D5CDD505-2E9C-101B-9397-08002B2CF9AE}" pid="37" name="Objective-FOI Exemption [system]">
    <vt:lpwstr/>
  </property>
  <property fmtid="{D5CDD505-2E9C-101B-9397-08002B2CF9AE}" pid="38" name="Objective-FOI Disclosability Last Review [system]">
    <vt:lpwstr/>
  </property>
  <property fmtid="{D5CDD505-2E9C-101B-9397-08002B2CF9AE}" pid="39" name="Objective-FOI Release Details [system]">
    <vt:lpwstr/>
  </property>
  <property fmtid="{D5CDD505-2E9C-101B-9397-08002B2CF9AE}" pid="40" name="Objective-FOI Release Date [system]">
    <vt:lpwstr/>
  </property>
  <property fmtid="{D5CDD505-2E9C-101B-9397-08002B2CF9AE}" pid="41" name="Objective-Review Progress Status [system]">
    <vt:lpwstr/>
  </property>
  <property fmtid="{D5CDD505-2E9C-101B-9397-08002B2CF9AE}" pid="42" name="Objective-EIR Disclosabiltiy Indicator [system]">
    <vt:lpwstr>Yes</vt:lpwstr>
  </property>
  <property fmtid="{D5CDD505-2E9C-101B-9397-08002B2CF9AE}" pid="43" name="Objective-EIR Exemption [system]">
    <vt:lpwstr/>
  </property>
  <property fmtid="{D5CDD505-2E9C-101B-9397-08002B2CF9AE}" pid="44" name="Objective-Authorising Statute [system]">
    <vt:lpwstr/>
  </property>
  <property fmtid="{D5CDD505-2E9C-101B-9397-08002B2CF9AE}" pid="45" name="Objective-Personal Data Acquisition Purpose [system]">
    <vt:lpwstr/>
  </property>
  <property fmtid="{D5CDD505-2E9C-101B-9397-08002B2CF9AE}" pid="46" name="Objective-Security Descriptor [system]">
    <vt:lpwstr/>
  </property>
  <property fmtid="{D5CDD505-2E9C-101B-9397-08002B2CF9AE}" pid="47" name="Objective-Connect Creator [system]">
    <vt:lpwstr/>
  </property>
</Properties>
</file>