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5"/>
  </p:sldMasterIdLst>
  <p:notesMasterIdLst>
    <p:notesMasterId r:id="rId25"/>
  </p:notesMasterIdLst>
  <p:handoutMasterIdLst>
    <p:handoutMasterId r:id="rId26"/>
  </p:handoutMasterIdLst>
  <p:sldIdLst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C54502-D187-416A-B576-882DE8BD6B37}">
          <p14:sldIdLst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3B81A"/>
    <a:srgbClr val="F18E00"/>
    <a:srgbClr val="A0558F"/>
    <a:srgbClr val="0079BC"/>
    <a:srgbClr val="68BD49"/>
    <a:srgbClr val="4D4D4D"/>
    <a:srgbClr val="6C6F70"/>
    <a:srgbClr val="FFFFFF"/>
    <a:srgbClr val="86B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013" autoAdjust="0"/>
  </p:normalViewPr>
  <p:slideViewPr>
    <p:cSldViewPr>
      <p:cViewPr varScale="1">
        <p:scale>
          <a:sx n="115" d="100"/>
          <a:sy n="115" d="100"/>
        </p:scale>
        <p:origin x="6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0" d="100"/>
          <a:sy n="110" d="100"/>
        </p:scale>
        <p:origin x="23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4CCDA-8D15-48C0-B5F3-626A93EA51DD}" type="datetimeFigureOut">
              <a:rPr lang="en-GB" smtClean="0"/>
              <a:t>08/02/2016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B8FE0-82A3-4413-8BF5-2C64B7633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87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D30C55-053B-4B45-A537-EB90960D3A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596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. . . Link to what Paul has been saying . . .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879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6721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868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204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9579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4393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7846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6041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80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20479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8433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43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28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4395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509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1003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044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960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30C55-053B-4B45-A537-EB90960D3A2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385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22300" y="3645024"/>
            <a:ext cx="10363200" cy="503237"/>
          </a:xfrm>
        </p:spPr>
        <p:txBody>
          <a:bodyPr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1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22300" y="4509120"/>
            <a:ext cx="8534400" cy="100811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25596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2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3014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0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6355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8"/>
            <a:ext cx="12192000" cy="686409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32479" y="2251883"/>
            <a:ext cx="10363200" cy="503237"/>
          </a:xfrm>
        </p:spPr>
        <p:txBody>
          <a:bodyPr/>
          <a:lstStyle>
            <a:lvl1pPr>
              <a:defRPr sz="3600" baseline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2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32479" y="3121608"/>
            <a:ext cx="8534400" cy="1027472"/>
          </a:xfrm>
        </p:spPr>
        <p:txBody>
          <a:bodyPr/>
          <a:lstStyle>
            <a:lvl1pPr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921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desig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4" y="0"/>
            <a:ext cx="12173396" cy="6853622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28048" y="2420888"/>
            <a:ext cx="5184576" cy="1800200"/>
          </a:xfrm>
        </p:spPr>
        <p:txBody>
          <a:bodyPr/>
          <a:lstStyle>
            <a:lvl1pPr>
              <a:defRPr sz="360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Title slide – design 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28048" y="4509120"/>
            <a:ext cx="5184576" cy="1368152"/>
          </a:xfrm>
        </p:spPr>
        <p:txBody>
          <a:bodyPr/>
          <a:lstStyle>
            <a:lvl1pPr marL="0" indent="0">
              <a:spcBef>
                <a:spcPct val="0"/>
              </a:spcBef>
              <a:spcAft>
                <a:spcPct val="0"/>
              </a:spcAft>
              <a:defRPr sz="2800" b="0">
                <a:solidFill>
                  <a:srgbClr val="83B81A"/>
                </a:solidFill>
              </a:defRPr>
            </a:lvl1pPr>
          </a:lstStyle>
          <a:p>
            <a:pPr lvl="0"/>
            <a:r>
              <a:rPr lang="en-GB" noProof="0" dirty="0" smtClean="0"/>
              <a:t>Name</a:t>
            </a:r>
            <a:br>
              <a:rPr lang="en-GB" noProof="0" dirty="0" smtClean="0"/>
            </a:br>
            <a:r>
              <a:rPr lang="en-GB" noProof="0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9307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5475" indent="-301625">
              <a:buFont typeface="Arial" panose="020B0604020202020204" pitchFamily="34" charset="0"/>
              <a:buChar char="□"/>
              <a:defRPr sz="2200"/>
            </a:lvl2pPr>
            <a:lvl3pPr marL="893763" indent="-247650">
              <a:buFont typeface="Arial" panose="020B0604020202020204" pitchFamily="34" charset="0"/>
              <a:buChar char="▪"/>
              <a:defRPr sz="2000"/>
            </a:lvl3pPr>
            <a:lvl4pPr marL="1257300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555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506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2300" y="1438282"/>
            <a:ext cx="5384800" cy="4498975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5588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0" y="1438282"/>
            <a:ext cx="5384800" cy="4498975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48400">
              <a:buFont typeface="Arial" panose="020B0604020202020204" pitchFamily="34" charset="0"/>
              <a:buChar char="▪"/>
              <a:defRPr sz="2000"/>
            </a:lvl3pPr>
            <a:lvl4pPr marL="1163638" indent="-255588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431925" indent="-255588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4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add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 marL="313200" indent="-313200">
              <a:buFont typeface="Arial" panose="020B0604020202020204" pitchFamily="34" charset="0"/>
              <a:buChar char="■"/>
              <a:defRPr sz="2400"/>
            </a:lvl1pPr>
            <a:lvl2pPr marL="626400" indent="-302400">
              <a:buFont typeface="Arial" panose="020B0604020202020204" pitchFamily="34" charset="0"/>
              <a:buChar char="□"/>
              <a:defRPr sz="2200"/>
            </a:lvl2pPr>
            <a:lvl3pPr marL="892800" indent="-255600">
              <a:buFont typeface="Arial" panose="020B0604020202020204" pitchFamily="34" charset="0"/>
              <a:buChar char="▪"/>
              <a:defRPr sz="2000"/>
            </a:lvl3pPr>
            <a:lvl4pPr marL="1256400" indent="-255600">
              <a:buClr>
                <a:schemeClr val="tx2"/>
              </a:buClr>
              <a:buFont typeface="Arial" panose="020B0604020202020204" pitchFamily="34" charset="0"/>
              <a:buChar char="▫"/>
              <a:defRPr sz="1800"/>
            </a:lvl4pPr>
            <a:lvl5pPr marL="1526400" indent="-255600">
              <a:buClr>
                <a:schemeClr val="tx2"/>
              </a:buClr>
              <a:buFont typeface="Arial" panose="020B0604020202020204" pitchFamily="34" charset="0"/>
              <a:buChar char="›"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9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88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2306" y="404818"/>
            <a:ext cx="846243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2300" y="1438282"/>
            <a:ext cx="10972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78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14" r:id="rId2"/>
    <p:sldLayoutId id="2147483904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83B81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300"/>
        </a:spcBef>
        <a:spcAft>
          <a:spcPts val="600"/>
        </a:spcAft>
        <a:buClr>
          <a:srgbClr val="86BE3D"/>
        </a:buClr>
        <a:buFont typeface="Wingdings" panose="05000000000000000000" pitchFamily="2" charset="2"/>
        <a:buNone/>
        <a:defRPr sz="2000" b="0" baseline="0">
          <a:solidFill>
            <a:srgbClr val="4D4D4D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ts val="0"/>
        </a:spcBef>
        <a:spcAft>
          <a:spcPts val="600"/>
        </a:spcAft>
        <a:buClr>
          <a:srgbClr val="86BE3D"/>
        </a:buClr>
        <a:buFont typeface="Wingdings" panose="05000000000000000000" pitchFamily="2" charset="2"/>
        <a:defRPr sz="2000">
          <a:solidFill>
            <a:srgbClr val="4D4D4D"/>
          </a:solidFill>
          <a:latin typeface="+mn-lt"/>
        </a:defRPr>
      </a:lvl2pPr>
      <a:lvl3pPr marL="719138" indent="0" algn="l" rtl="0" eaLnBrk="1" fontAlgn="base" hangingPunct="1">
        <a:spcBef>
          <a:spcPts val="0"/>
        </a:spcBef>
        <a:spcAft>
          <a:spcPts val="600"/>
        </a:spcAft>
        <a:buClr>
          <a:srgbClr val="83B81A"/>
        </a:buClr>
        <a:buFont typeface="Wingdings 2" panose="05020102010507070707" pitchFamily="18" charset="2"/>
        <a:buNone/>
        <a:defRPr sz="2000" b="0">
          <a:solidFill>
            <a:srgbClr val="4D4D4D"/>
          </a:solidFill>
          <a:latin typeface="+mn-lt"/>
        </a:defRPr>
      </a:lvl3pPr>
      <a:lvl4pPr marL="10763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4pPr>
      <a:lvl5pPr marL="1431925" indent="0" algn="l" rtl="0" eaLnBrk="1" fontAlgn="base" hangingPunct="1">
        <a:spcBef>
          <a:spcPts val="0"/>
        </a:spcBef>
        <a:spcAft>
          <a:spcPts val="600"/>
        </a:spcAft>
        <a:buNone/>
        <a:defRPr sz="2000">
          <a:solidFill>
            <a:srgbClr val="4D4D4D"/>
          </a:solidFill>
          <a:latin typeface="+mn-lt"/>
        </a:defRPr>
      </a:lvl5pPr>
      <a:lvl6pPr marL="9144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6pPr>
      <a:lvl7pPr marL="12573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7pPr>
      <a:lvl8pPr marL="16002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8pPr>
      <a:lvl9pPr marL="1943100" algn="l" rtl="0" eaLnBrk="1" fontAlgn="base" hangingPunct="1">
        <a:spcBef>
          <a:spcPct val="5000"/>
        </a:spcBef>
        <a:spcAft>
          <a:spcPct val="5000"/>
        </a:spcAft>
        <a:buChar char="»"/>
        <a:defRPr sz="15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cationdatalab.org.uk/Blog/October-2015/Is-A-level-physics-too-hard-and-media-studies.aspx#.VnLZwZN4bUa" TargetMode="External"/><Relationship Id="rId3" Type="http://schemas.openxmlformats.org/officeDocument/2006/relationships/hyperlink" Target="https://www.gov.uk/government/publications/inter-subject-comparability-studies" TargetMode="External"/><Relationship Id="rId7" Type="http://schemas.openxmlformats.org/officeDocument/2006/relationships/hyperlink" Target="https://www.gov.uk/government/publications/comparing-qualifications-fitness-for-purpose-coles-matthews-199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v.uk/government/publications/fitness-for-purpose-a-means-of-comparing-qualifications-coles-matthews-1995" TargetMode="External"/><Relationship Id="rId5" Type="http://schemas.openxmlformats.org/officeDocument/2006/relationships/hyperlink" Target="https://www.gov.uk/government/publications/comparability-of-standards-between-subjects-nuttall-backhouse-and-willmott-1974" TargetMode="External"/><Relationship Id="rId4" Type="http://schemas.openxmlformats.org/officeDocument/2006/relationships/hyperlink" Target="https://www.gov.uk/government/publications/maintaining-gce-a-level-standards-baker-sutherland-mcgaw-2002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e.org.uk/cmsfiles/edm/12/EDM%2047-50.pdf" TargetMode="External"/><Relationship Id="rId3" Type="http://schemas.openxmlformats.org/officeDocument/2006/relationships/hyperlink" Target="http://www.educationdatalab.org.uk/Blog/October-2015/Is-A-level-physics-too-hard-and-media-studies.aspx#.VnLZwZN4bUa" TargetMode="External"/><Relationship Id="rId7" Type="http://schemas.openxmlformats.org/officeDocument/2006/relationships/hyperlink" Target="http://www.all-london.org.uk/severe_grading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policyexchange.org.uk/images/publications/the%20hard%20truth%20about%20soft%20subjects%20-%20dec%2008.pdf" TargetMode="External"/><Relationship Id="rId5" Type="http://schemas.openxmlformats.org/officeDocument/2006/relationships/hyperlink" Target="https://www.gov.uk/government/publications/examination-standards-report-of-the-independent-committee-to-qca" TargetMode="External"/><Relationship Id="rId4" Type="http://schemas.openxmlformats.org/officeDocument/2006/relationships/hyperlink" Target="https://www.gov.uk/government/publications/techniques-for-monitoring-the-comparability-of-examination-standard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Inter-subject comparability matters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Dennis Opposs</a:t>
            </a:r>
          </a:p>
          <a:p>
            <a:r>
              <a:rPr lang="en-GB" dirty="0" smtClean="0"/>
              <a:t>4 February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3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404818"/>
            <a:ext cx="10874300" cy="503902"/>
          </a:xfrm>
        </p:spPr>
        <p:txBody>
          <a:bodyPr/>
          <a:lstStyle/>
          <a:p>
            <a:r>
              <a:rPr lang="en-GB" dirty="0" smtClean="0"/>
              <a:t>WP3  Comparison </a:t>
            </a:r>
            <a:r>
              <a:rPr lang="en-GB" dirty="0"/>
              <a:t>of the </a:t>
            </a:r>
            <a:r>
              <a:rPr lang="en-GB" dirty="0" smtClean="0"/>
              <a:t>‘difficulty’ of A </a:t>
            </a:r>
            <a:r>
              <a:rPr lang="en-GB" dirty="0"/>
              <a:t>level subjects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300" y="908720"/>
            <a:ext cx="10586268" cy="554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370237" cy="575910"/>
          </a:xfrm>
        </p:spPr>
        <p:txBody>
          <a:bodyPr/>
          <a:lstStyle/>
          <a:p>
            <a:r>
              <a:rPr lang="en-GB" dirty="0"/>
              <a:t>WP3 </a:t>
            </a:r>
            <a:r>
              <a:rPr lang="en-GB" dirty="0" smtClean="0"/>
              <a:t> Comparison </a:t>
            </a:r>
            <a:r>
              <a:rPr lang="en-GB" dirty="0"/>
              <a:t>of the </a:t>
            </a:r>
            <a:r>
              <a:rPr lang="en-GB" dirty="0" smtClean="0"/>
              <a:t>‘difficulty’ of GCSE subjects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308" y="836712"/>
            <a:ext cx="1051425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0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298230" cy="1007958"/>
          </a:xfrm>
        </p:spPr>
        <p:txBody>
          <a:bodyPr/>
          <a:lstStyle/>
          <a:p>
            <a:r>
              <a:rPr lang="en-GB" dirty="0"/>
              <a:t>WP3 </a:t>
            </a:r>
            <a:r>
              <a:rPr lang="en-GB" dirty="0" smtClean="0"/>
              <a:t> Impact </a:t>
            </a:r>
            <a:r>
              <a:rPr lang="en-GB" dirty="0"/>
              <a:t>of aligning a subject with the statistical average of all subjects on cumulative percentage of candidates at grade C and above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622307" y="1988843"/>
          <a:ext cx="10298229" cy="4392485"/>
        </p:xfrm>
        <a:graphic>
          <a:graphicData uri="http://schemas.openxmlformats.org/drawingml/2006/table">
            <a:tbl>
              <a:tblPr firstRow="1" firstCol="1" bandRow="1"/>
              <a:tblGrid>
                <a:gridCol w="5329677"/>
                <a:gridCol w="1944216"/>
                <a:gridCol w="3024336"/>
              </a:tblGrid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GCSE English </a:t>
                      </a: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and English language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(‘</a:t>
                      </a: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lenient’)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fall of 18%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4D4D4D"/>
                          </a:solidFill>
                          <a:latin typeface="+mn-lt"/>
                        </a:rPr>
                        <a:t>from 64% to 46%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GCSE German </a:t>
                      </a:r>
                      <a:endParaRPr lang="en-GB" sz="2400" b="0" dirty="0" smtClean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(‘</a:t>
                      </a: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severe’)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4D4D4D"/>
                          </a:solidFill>
                          <a:latin typeface="+mn-lt"/>
                        </a:rPr>
                        <a:t>rise of 11%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4D4D4D"/>
                          </a:solidFill>
                          <a:latin typeface="+mn-lt"/>
                        </a:rPr>
                        <a:t>from 75% to 86%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A level English </a:t>
                      </a: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language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(‘</a:t>
                      </a: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lenient’)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fall of 14%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4D4D4D"/>
                          </a:solidFill>
                          <a:latin typeface="+mn-lt"/>
                        </a:rPr>
                        <a:t>from 78% to 65%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A level physics </a:t>
                      </a:r>
                      <a:endParaRPr lang="en-GB" sz="2400" b="0" dirty="0" smtClean="0">
                        <a:solidFill>
                          <a:srgbClr val="4D4D4D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(‘</a:t>
                      </a: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severe’)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4D4D4D"/>
                          </a:solidFill>
                          <a:latin typeface="+mn-lt"/>
                        </a:rPr>
                        <a:t>rise of 15%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4D4D4D"/>
                          </a:solidFill>
                          <a:latin typeface="+mn-lt"/>
                        </a:rPr>
                        <a:t>from 74% to 88%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A level further </a:t>
                      </a: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mathematics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4D4D4D"/>
                          </a:solidFill>
                          <a:latin typeface="+mn-lt"/>
                        </a:rPr>
                        <a:t>(‘</a:t>
                      </a: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severe’)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>
                          <a:solidFill>
                            <a:srgbClr val="4D4D4D"/>
                          </a:solidFill>
                          <a:latin typeface="+mn-lt"/>
                        </a:rPr>
                        <a:t>rise of 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rgbClr val="4D4D4D"/>
                          </a:solidFill>
                          <a:latin typeface="+mn-lt"/>
                        </a:rPr>
                        <a:t>from 90% to 96%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84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WP4 International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Assessments where there is evidence that inter-subject comparability is addressed</a:t>
            </a:r>
          </a:p>
          <a:p>
            <a:pPr lvl="1"/>
            <a:r>
              <a:rPr lang="en-GB" dirty="0"/>
              <a:t>Public perceptions of </a:t>
            </a:r>
            <a:r>
              <a:rPr lang="en-GB" dirty="0">
                <a:solidFill>
                  <a:srgbClr val="0070C0"/>
                </a:solidFill>
              </a:rPr>
              <a:t>addressing</a:t>
            </a:r>
            <a:r>
              <a:rPr lang="en-GB" dirty="0"/>
              <a:t> inter-subject comparability through statistical methods</a:t>
            </a:r>
            <a:br>
              <a:rPr lang="en-GB" dirty="0"/>
            </a:br>
            <a:endParaRPr lang="en-GB" dirty="0"/>
          </a:p>
          <a:p>
            <a:r>
              <a:rPr lang="en-GB" dirty="0"/>
              <a:t>Assessments with limited or no evidence that inter-subject comparability is addressed</a:t>
            </a:r>
          </a:p>
          <a:p>
            <a:pPr lvl="1"/>
            <a:r>
              <a:rPr lang="en-GB" dirty="0"/>
              <a:t>Public perceptions of </a:t>
            </a:r>
            <a:r>
              <a:rPr lang="en-GB" dirty="0">
                <a:solidFill>
                  <a:srgbClr val="0070C0"/>
                </a:solidFill>
              </a:rPr>
              <a:t>not addressing </a:t>
            </a:r>
            <a:r>
              <a:rPr lang="en-GB" dirty="0"/>
              <a:t>inter-subject comparability</a:t>
            </a:r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3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WP5 Regulatory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Formal </a:t>
            </a:r>
            <a:r>
              <a:rPr lang="en-GB" dirty="0" smtClean="0"/>
              <a:t>position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no </a:t>
            </a:r>
            <a:r>
              <a:rPr lang="en-GB" dirty="0">
                <a:solidFill>
                  <a:srgbClr val="0070C0"/>
                </a:solidFill>
              </a:rPr>
              <a:t>explicit regulatory requirement </a:t>
            </a:r>
            <a:r>
              <a:rPr lang="en-GB" dirty="0"/>
              <a:t>to align grade standards across (the full range of) subject areas</a:t>
            </a:r>
          </a:p>
          <a:p>
            <a:r>
              <a:rPr lang="en-GB" dirty="0"/>
              <a:t>Informal inclinations:</a:t>
            </a:r>
          </a:p>
          <a:p>
            <a:pPr lvl="1"/>
            <a:r>
              <a:rPr lang="en-GB" dirty="0"/>
              <a:t>to </a:t>
            </a:r>
            <a:r>
              <a:rPr lang="en-GB" dirty="0">
                <a:solidFill>
                  <a:srgbClr val="0070C0"/>
                </a:solidFill>
              </a:rPr>
              <a:t>support</a:t>
            </a:r>
            <a:r>
              <a:rPr lang="en-GB" dirty="0"/>
              <a:t> the idea that standards may be pitched at different levels in different subjects (as voiced by Ron Dearing)</a:t>
            </a:r>
          </a:p>
          <a:p>
            <a:pPr lvl="1"/>
            <a:r>
              <a:rPr lang="en-GB" dirty="0"/>
              <a:t>to </a:t>
            </a:r>
            <a:r>
              <a:rPr lang="en-GB" dirty="0">
                <a:solidFill>
                  <a:srgbClr val="0070C0"/>
                </a:solidFill>
              </a:rPr>
              <a:t>deny</a:t>
            </a:r>
            <a:r>
              <a:rPr lang="en-GB" dirty="0"/>
              <a:t> the idea that standards may be pitched at different levels in different subjects (as voiced by Ken Boston)</a:t>
            </a:r>
          </a:p>
          <a:p>
            <a:pPr lvl="1"/>
            <a:r>
              <a:rPr lang="en-GB" dirty="0"/>
              <a:t>to </a:t>
            </a:r>
            <a:r>
              <a:rPr lang="en-GB" dirty="0">
                <a:solidFill>
                  <a:srgbClr val="0070C0"/>
                </a:solidFill>
              </a:rPr>
              <a:t>reject</a:t>
            </a:r>
            <a:r>
              <a:rPr lang="en-GB" dirty="0"/>
              <a:t> the possibility of being able to judge whether or not standards are pitched at different levels in different subjects (as voiced by the independent expert groups)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26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WP6 Principal Policy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No action </a:t>
            </a:r>
            <a:r>
              <a:rPr lang="en-GB" dirty="0"/>
              <a:t>to achieve </a:t>
            </a:r>
            <a:r>
              <a:rPr lang="en-GB" dirty="0">
                <a:solidFill>
                  <a:srgbClr val="0070C0"/>
                </a:solidFill>
              </a:rPr>
              <a:t>inter-subject comparability </a:t>
            </a:r>
            <a:r>
              <a:rPr lang="en-GB" dirty="0"/>
              <a:t>through the grade awarding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Action</a:t>
            </a:r>
            <a:r>
              <a:rPr lang="en-GB" dirty="0"/>
              <a:t> to achieve </a:t>
            </a:r>
            <a:r>
              <a:rPr lang="en-GB" dirty="0">
                <a:solidFill>
                  <a:srgbClr val="0070C0"/>
                </a:solidFill>
              </a:rPr>
              <a:t>inter-subject comparability </a:t>
            </a:r>
            <a:r>
              <a:rPr lang="en-GB" dirty="0"/>
              <a:t>through the grade awarding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No action </a:t>
            </a:r>
            <a:r>
              <a:rPr lang="en-GB" dirty="0"/>
              <a:t>to achieve inter-subject comparability through the grade awarding process, but </a:t>
            </a:r>
            <a:r>
              <a:rPr lang="en-GB" dirty="0">
                <a:solidFill>
                  <a:srgbClr val="0070C0"/>
                </a:solidFill>
              </a:rPr>
              <a:t>grades should be scaled subsequently to achieve inter-subject comparability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Action</a:t>
            </a:r>
            <a:r>
              <a:rPr lang="en-GB" dirty="0"/>
              <a:t> should be taken to achieve a </a:t>
            </a:r>
            <a:r>
              <a:rPr lang="en-GB" dirty="0">
                <a:solidFill>
                  <a:srgbClr val="0070C0"/>
                </a:solidFill>
              </a:rPr>
              <a:t>plausible alternative </a:t>
            </a:r>
            <a:r>
              <a:rPr lang="en-GB" dirty="0"/>
              <a:t>to inter-subject comparability through the grade awarding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Continue with </a:t>
            </a:r>
            <a:r>
              <a:rPr lang="en-GB" dirty="0">
                <a:solidFill>
                  <a:srgbClr val="0070C0"/>
                </a:solidFill>
              </a:rPr>
              <a:t>no policy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7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0"/>
            <a:ext cx="9649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6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reading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268760"/>
            <a:ext cx="10972800" cy="4668497"/>
          </a:xfrm>
        </p:spPr>
        <p:txBody>
          <a:bodyPr/>
          <a:lstStyle/>
          <a:p>
            <a:r>
              <a:rPr lang="en-GB" dirty="0" smtClean="0"/>
              <a:t>QCA</a:t>
            </a:r>
            <a:r>
              <a:rPr lang="en-GB" dirty="0"/>
              <a:t>. (2008) </a:t>
            </a:r>
            <a:r>
              <a:rPr lang="en-GB" dirty="0">
                <a:hlinkClick r:id="rId3"/>
              </a:rPr>
              <a:t>Inter-subject Comparability Studies</a:t>
            </a:r>
            <a:r>
              <a:rPr lang="en-GB" dirty="0"/>
              <a:t>. London: Qualifications and Curriculum Authority.</a:t>
            </a:r>
          </a:p>
          <a:p>
            <a:r>
              <a:rPr lang="en-GB" dirty="0"/>
              <a:t>Baker, Sutherland and McGaw. (2002) </a:t>
            </a:r>
            <a:r>
              <a:rPr lang="en-GB" dirty="0">
                <a:hlinkClick r:id="rId4"/>
              </a:rPr>
              <a:t>Maintaining GCE A level standards: Baker, Sutherland &amp; McGaw</a:t>
            </a:r>
            <a:r>
              <a:rPr lang="en-GB" dirty="0"/>
              <a:t>. London: Qualifications and Curriculum Authority.</a:t>
            </a:r>
          </a:p>
          <a:p>
            <a:r>
              <a:rPr lang="en-GB" dirty="0"/>
              <a:t>Nuttall, Backhouse and Wilmott. (1974) </a:t>
            </a:r>
            <a:r>
              <a:rPr lang="en-GB" dirty="0">
                <a:hlinkClick r:id="rId5"/>
              </a:rPr>
              <a:t>Comparability of standards between subjects</a:t>
            </a:r>
            <a:r>
              <a:rPr lang="en-GB" dirty="0"/>
              <a:t>. London: Schools Council.</a:t>
            </a:r>
          </a:p>
          <a:p>
            <a:r>
              <a:rPr lang="en-GB" dirty="0"/>
              <a:t>Coles, M and Matthews, A. (1995) </a:t>
            </a:r>
            <a:r>
              <a:rPr lang="en-GB" dirty="0">
                <a:hlinkClick r:id="rId6"/>
              </a:rPr>
              <a:t>Fitness for purpose: a means of comparing qualifications</a:t>
            </a:r>
            <a:r>
              <a:rPr lang="en-GB" dirty="0"/>
              <a:t>. London: University of London Institute of Education.</a:t>
            </a:r>
          </a:p>
          <a:p>
            <a:r>
              <a:rPr lang="en-GB" dirty="0"/>
              <a:t>Coles, M and Matthews, A. (1998) </a:t>
            </a:r>
            <a:r>
              <a:rPr lang="en-GB" dirty="0">
                <a:hlinkClick r:id="rId7"/>
              </a:rPr>
              <a:t>Comparing qualifications - fitness for purpose</a:t>
            </a:r>
            <a:r>
              <a:rPr lang="en-GB" dirty="0"/>
              <a:t>. London: University of London Institute of Education.</a:t>
            </a:r>
          </a:p>
          <a:p>
            <a:r>
              <a:rPr lang="en-GB" dirty="0"/>
              <a:t>‘</a:t>
            </a:r>
            <a:r>
              <a:rPr lang="en-GB" dirty="0">
                <a:hlinkClick r:id="rId8"/>
              </a:rPr>
              <a:t>Is A-level physics too hard (and media studies too easy)?</a:t>
            </a:r>
            <a:r>
              <a:rPr lang="en-GB" dirty="0"/>
              <a:t>’ on the Datalab blog.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9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further </a:t>
            </a:r>
            <a:r>
              <a:rPr lang="en-GB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268760"/>
            <a:ext cx="10972800" cy="4498975"/>
          </a:xfrm>
        </p:spPr>
        <p:txBody>
          <a:bodyPr/>
          <a:lstStyle/>
          <a:p>
            <a:r>
              <a:rPr lang="en-GB" dirty="0"/>
              <a:t>‘</a:t>
            </a:r>
            <a:r>
              <a:rPr lang="en-GB" dirty="0">
                <a:hlinkClick r:id="rId3"/>
              </a:rPr>
              <a:t>Is A-level physics too hard (and media studies too easy)?</a:t>
            </a:r>
            <a:r>
              <a:rPr lang="en-GB" dirty="0"/>
              <a:t>’ on the </a:t>
            </a:r>
            <a:r>
              <a:rPr lang="en-GB" dirty="0" err="1"/>
              <a:t>Datalab</a:t>
            </a:r>
            <a:r>
              <a:rPr lang="en-GB" dirty="0"/>
              <a:t> </a:t>
            </a:r>
            <a:r>
              <a:rPr lang="en-GB" dirty="0" smtClean="0"/>
              <a:t>blog</a:t>
            </a:r>
            <a:endParaRPr lang="en-GB" dirty="0"/>
          </a:p>
          <a:p>
            <a:r>
              <a:rPr lang="en-GB" dirty="0">
                <a:hlinkClick r:id="rId4"/>
              </a:rPr>
              <a:t>Techniques for Monitoring the Comparability of Examination Standards</a:t>
            </a:r>
            <a:r>
              <a:rPr lang="en-GB" dirty="0"/>
              <a:t>. London: Qualifications and Curriculum Authority; especially chapter 9.</a:t>
            </a:r>
          </a:p>
          <a:p>
            <a:r>
              <a:rPr lang="en-GB" dirty="0"/>
              <a:t>McGaw, B., Gipps, C. and </a:t>
            </a:r>
            <a:r>
              <a:rPr lang="en-GB" dirty="0" err="1"/>
              <a:t>Godber</a:t>
            </a:r>
            <a:r>
              <a:rPr lang="en-GB" dirty="0"/>
              <a:t>, R. (2004) </a:t>
            </a:r>
            <a:r>
              <a:rPr lang="en-GB" dirty="0">
                <a:hlinkClick r:id="rId5"/>
              </a:rPr>
              <a:t>Examination Standards. Report of the independent committee to QCA</a:t>
            </a:r>
            <a:r>
              <a:rPr lang="en-GB" dirty="0"/>
              <a:t>. London: Qualifications and Curriculum Authority.</a:t>
            </a:r>
          </a:p>
          <a:p>
            <a:r>
              <a:rPr lang="en-GB" dirty="0"/>
              <a:t>‘</a:t>
            </a:r>
            <a:r>
              <a:rPr lang="en-GB" dirty="0">
                <a:hlinkClick r:id="rId6"/>
              </a:rPr>
              <a:t>The hard truth about ‘soft’ subjects</a:t>
            </a:r>
            <a:r>
              <a:rPr lang="en-GB" dirty="0"/>
              <a:t>’ by Policy Exchange.</a:t>
            </a:r>
          </a:p>
          <a:p>
            <a:r>
              <a:rPr lang="en-GB" dirty="0"/>
              <a:t>‘</a:t>
            </a:r>
            <a:r>
              <a:rPr lang="en-GB" dirty="0">
                <a:hlinkClick r:id="rId7"/>
              </a:rPr>
              <a:t>Severe Grading in MFL</a:t>
            </a:r>
            <a:r>
              <a:rPr lang="en-GB" dirty="0"/>
              <a:t>’ by the London branch of the Association for Language Learning.</a:t>
            </a:r>
          </a:p>
          <a:p>
            <a:r>
              <a:rPr lang="en-GB" dirty="0"/>
              <a:t>‘</a:t>
            </a:r>
            <a:r>
              <a:rPr lang="en-GB" dirty="0">
                <a:hlinkClick r:id="rId8"/>
              </a:rPr>
              <a:t>2 (b) or not 2 (b) … that is the question</a:t>
            </a:r>
            <a:r>
              <a:rPr lang="en-GB" dirty="0"/>
              <a:t>’ by the National Association for the Teaching of English.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6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</a:t>
            </a:r>
            <a:r>
              <a:rPr lang="en-GB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000" dirty="0"/>
              <a:t>Conference, 4 February 2016</a:t>
            </a:r>
          </a:p>
          <a:p>
            <a:r>
              <a:rPr lang="en-GB" sz="3000" dirty="0"/>
              <a:t>Further stakeholder engagement </a:t>
            </a:r>
          </a:p>
          <a:p>
            <a:r>
              <a:rPr lang="en-GB" sz="3000" dirty="0"/>
              <a:t>Additional research: extent to which subject choice is driven by perceptions of difficulty</a:t>
            </a:r>
          </a:p>
          <a:p>
            <a:r>
              <a:rPr lang="en-GB" sz="3000" dirty="0"/>
              <a:t>Survey closes 4 March 2016 </a:t>
            </a:r>
          </a:p>
          <a:p>
            <a:r>
              <a:rPr lang="en-GB" sz="3000" dirty="0"/>
              <a:t>Ofqual Board meeting, 18 May 2016</a:t>
            </a:r>
          </a:p>
          <a:p>
            <a:r>
              <a:rPr lang="en-GB" sz="3000" dirty="0"/>
              <a:t>Decision on policy options announced September 2016. Formal consultation may follow.</a:t>
            </a:r>
          </a:p>
          <a:p>
            <a:endParaRPr lang="en-GB" sz="3000" dirty="0" smtClean="0"/>
          </a:p>
          <a:p>
            <a:pPr lvl="1"/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5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ISC Working Papers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buFont typeface="+mj-lt"/>
              <a:buAutoNum type="arabicPeriod"/>
            </a:pPr>
            <a:r>
              <a:rPr lang="en-GB" sz="2400" dirty="0"/>
              <a:t>Comparability of Different GCSE and A level Subjects in England: An introduction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400" dirty="0"/>
              <a:t>Inter-Subject Comparability: A Review of the Technical Literature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400" dirty="0"/>
              <a:t>Inter-Subject Comparability of Examination Standards in GCSE and GCE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400" dirty="0"/>
              <a:t>Inter-Subject Comparability: An International Review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400" dirty="0"/>
              <a:t>A Recent History of Regulatory Perspectives on Inter-Subject Comparability in England</a:t>
            </a:r>
          </a:p>
          <a:p>
            <a:pPr marL="457200" lvl="2" indent="-457200">
              <a:buFont typeface="+mj-lt"/>
              <a:buAutoNum type="arabicPeriod"/>
            </a:pPr>
            <a:r>
              <a:rPr lang="en-GB" sz="2400" dirty="0"/>
              <a:t>Exploring Implications of Policy Options Concerning Inter-Subject Comparability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5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WP1  An Introduction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/>
              <a:t>Why does inter-subject comparability matter? </a:t>
            </a:r>
            <a:r>
              <a:rPr lang="en-GB" u="sng" dirty="0" smtClean="0"/>
              <a:t/>
            </a:r>
            <a:br>
              <a:rPr lang="en-GB" u="sng" dirty="0" smtClean="0"/>
            </a:br>
            <a:endParaRPr lang="en-GB" u="sng" dirty="0"/>
          </a:p>
          <a:p>
            <a:r>
              <a:rPr lang="en-GB" dirty="0"/>
              <a:t>Subject difficulty – real or perceived – might dissuade students from choosing some subjects or might affect decisions that schools make on behalf of their students.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/>
              <a:t>HEIs might select the wrong students for their courses because they assume that A level grades for different subjects can all be counted as equal.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5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WP2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340768"/>
            <a:ext cx="10972800" cy="459648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Conceptions of inter-subject comparability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/>
            </a:pP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Performance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comparability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/>
            </a:pP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Statistical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comparability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/>
            </a:pP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Conventional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comparability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/>
            </a:pP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Construct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comparability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/>
            </a:pPr>
            <a:r>
              <a:rPr lang="en-GB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Alternative </a:t>
            </a:r>
            <a:r>
              <a:rPr lang="en-GB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frameworks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WP2 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0" y="1268760"/>
            <a:ext cx="10972800" cy="4668497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u="sng" dirty="0">
                <a:solidFill>
                  <a:srgbClr val="000000">
                    <a:lumMod val="95000"/>
                    <a:lumOff val="5000"/>
                  </a:srgbClr>
                </a:solidFill>
              </a:rPr>
              <a:t>Comparability methods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/>
            </a:pPr>
            <a:r>
              <a:rPr lang="en-GB" alt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Statistical </a:t>
            </a:r>
            <a:r>
              <a:rPr lang="en-GB" alt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methods 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/>
            </a:pPr>
            <a:r>
              <a:rPr lang="en-GB" alt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Criticisms </a:t>
            </a:r>
            <a:r>
              <a:rPr lang="en-GB" alt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of statistical methods</a:t>
            </a:r>
          </a:p>
          <a:p>
            <a:pPr marL="580563" lvl="2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GB" alt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GB" altLang="en-US" sz="2200" dirty="0" err="1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Unidimensionality</a:t>
            </a:r>
            <a:endParaRPr lang="en-GB" altLang="en-US" sz="220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580563" lvl="2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2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 </a:t>
            </a:r>
            <a:r>
              <a:rPr lang="en-GB" altLang="en-US" sz="22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Factors </a:t>
            </a:r>
            <a:r>
              <a:rPr lang="en-GB" altLang="en-US" sz="2200" dirty="0">
                <a:solidFill>
                  <a:srgbClr val="000000">
                    <a:lumMod val="95000"/>
                    <a:lumOff val="5000"/>
                  </a:srgbClr>
                </a:solidFill>
              </a:rPr>
              <a:t>other than ‘general academic ability’</a:t>
            </a:r>
          </a:p>
          <a:p>
            <a:pPr marL="580563" lvl="2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2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 </a:t>
            </a:r>
            <a:r>
              <a:rPr lang="en-GB" altLang="en-US" sz="22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Unrepresentativeness</a:t>
            </a:r>
            <a:endParaRPr lang="en-GB" altLang="en-US" sz="2200" dirty="0">
              <a:solidFill>
                <a:srgbClr val="000000">
                  <a:lumMod val="95000"/>
                  <a:lumOff val="5000"/>
                </a:srgbClr>
              </a:solidFill>
            </a:endParaRPr>
          </a:p>
          <a:p>
            <a:pPr marL="580563" lvl="2" inden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200" dirty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GB" altLang="en-US" sz="2200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 </a:t>
            </a:r>
            <a:r>
              <a:rPr lang="en-GB" altLang="en-US" sz="2200" dirty="0">
                <a:solidFill>
                  <a:srgbClr val="000000">
                    <a:lumMod val="95000"/>
                    <a:lumOff val="5000"/>
                  </a:srgbClr>
                </a:solidFill>
              </a:rPr>
              <a:t>Sub-group differences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 startAt="3"/>
            </a:pPr>
            <a:r>
              <a:rPr lang="en-GB" alt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Judgemental </a:t>
            </a:r>
            <a:r>
              <a:rPr lang="en-GB" alt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methods</a:t>
            </a:r>
          </a:p>
          <a:p>
            <a:pPr marL="457200" lvl="0" indent="-4572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83B81A"/>
              </a:buClr>
              <a:buFont typeface="+mj-lt"/>
              <a:buAutoNum type="arabicPeriod" startAt="3"/>
            </a:pPr>
            <a:r>
              <a:rPr lang="en-GB" altLang="en-US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Criticisms </a:t>
            </a:r>
            <a:r>
              <a:rPr lang="en-GB" altLang="en-US" dirty="0">
                <a:solidFill>
                  <a:srgbClr val="000000">
                    <a:lumMod val="95000"/>
                    <a:lumOff val="5000"/>
                  </a:srgbClr>
                </a:solidFill>
              </a:rPr>
              <a:t>of judgemental methods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5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370237" cy="575910"/>
          </a:xfrm>
        </p:spPr>
        <p:txBody>
          <a:bodyPr/>
          <a:lstStyle/>
          <a:p>
            <a:r>
              <a:rPr lang="en-GB" dirty="0"/>
              <a:t>WP3 </a:t>
            </a:r>
            <a:r>
              <a:rPr lang="en-GB" dirty="0" smtClean="0"/>
              <a:t> Comparison </a:t>
            </a:r>
            <a:r>
              <a:rPr lang="en-GB" dirty="0"/>
              <a:t>of the </a:t>
            </a:r>
            <a:r>
              <a:rPr lang="en-GB" dirty="0" smtClean="0"/>
              <a:t>‘difficulty’ of GCSE subjects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308" y="836712"/>
            <a:ext cx="1051425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370237" cy="575910"/>
          </a:xfrm>
        </p:spPr>
        <p:txBody>
          <a:bodyPr/>
          <a:lstStyle/>
          <a:p>
            <a:r>
              <a:rPr lang="en-GB" dirty="0"/>
              <a:t>WP3 </a:t>
            </a:r>
            <a:r>
              <a:rPr lang="en-GB" dirty="0" smtClean="0"/>
              <a:t> Comparison </a:t>
            </a:r>
            <a:r>
              <a:rPr lang="en-GB" dirty="0"/>
              <a:t>of the </a:t>
            </a:r>
            <a:r>
              <a:rPr lang="en-GB" dirty="0" smtClean="0"/>
              <a:t>‘difficulty’ of GCSE subjects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526" y="908720"/>
            <a:ext cx="10514252" cy="56166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2063552" y="1124744"/>
            <a:ext cx="288032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04312" y="1124744"/>
            <a:ext cx="288032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nut 10"/>
          <p:cNvSpPr/>
          <p:nvPr/>
        </p:nvSpPr>
        <p:spPr>
          <a:xfrm>
            <a:off x="8895639" y="3629746"/>
            <a:ext cx="355681" cy="305224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2073484" y="4073632"/>
            <a:ext cx="325760" cy="266634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1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370237" cy="575910"/>
          </a:xfrm>
        </p:spPr>
        <p:txBody>
          <a:bodyPr/>
          <a:lstStyle/>
          <a:p>
            <a:r>
              <a:rPr lang="en-GB" dirty="0"/>
              <a:t>WP3 </a:t>
            </a:r>
            <a:r>
              <a:rPr lang="en-GB" dirty="0" smtClean="0"/>
              <a:t> Comparison </a:t>
            </a:r>
            <a:r>
              <a:rPr lang="en-GB" dirty="0"/>
              <a:t>of the </a:t>
            </a:r>
            <a:r>
              <a:rPr lang="en-GB" dirty="0" smtClean="0"/>
              <a:t>‘difficulty’ of GCSE subjects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526" y="908720"/>
            <a:ext cx="10514252" cy="56166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2063552" y="1124744"/>
            <a:ext cx="288032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04312" y="1124744"/>
            <a:ext cx="288032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nut 6"/>
          <p:cNvSpPr/>
          <p:nvPr/>
        </p:nvSpPr>
        <p:spPr>
          <a:xfrm>
            <a:off x="2090947" y="2044891"/>
            <a:ext cx="313184" cy="288032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905043" y="2201496"/>
            <a:ext cx="349188" cy="3240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36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6" y="404818"/>
            <a:ext cx="10370237" cy="575910"/>
          </a:xfrm>
        </p:spPr>
        <p:txBody>
          <a:bodyPr/>
          <a:lstStyle/>
          <a:p>
            <a:r>
              <a:rPr lang="en-GB" dirty="0"/>
              <a:t>WP3 </a:t>
            </a:r>
            <a:r>
              <a:rPr lang="en-GB" dirty="0" smtClean="0"/>
              <a:t> Comparison </a:t>
            </a:r>
            <a:r>
              <a:rPr lang="en-GB" dirty="0"/>
              <a:t>of the </a:t>
            </a:r>
            <a:r>
              <a:rPr lang="en-GB" dirty="0" smtClean="0"/>
              <a:t>‘difficulty’ of GCSE subjects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8526" y="908720"/>
            <a:ext cx="10514252" cy="561662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/>
          <p:cNvSpPr/>
          <p:nvPr/>
        </p:nvSpPr>
        <p:spPr>
          <a:xfrm>
            <a:off x="2063552" y="1124744"/>
            <a:ext cx="288032" cy="51845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04312" y="1124744"/>
            <a:ext cx="288032" cy="424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nut 6"/>
          <p:cNvSpPr/>
          <p:nvPr/>
        </p:nvSpPr>
        <p:spPr>
          <a:xfrm>
            <a:off x="2090947" y="2044891"/>
            <a:ext cx="313184" cy="288032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8905043" y="2201496"/>
            <a:ext cx="349188" cy="324036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2083011" y="5281811"/>
            <a:ext cx="306705" cy="317433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8904312" y="4419168"/>
            <a:ext cx="338336" cy="288032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qual vocational qualifications">
  <a:themeElements>
    <a:clrScheme name="">
      <a:dk1>
        <a:srgbClr val="000000"/>
      </a:dk1>
      <a:lt1>
        <a:srgbClr val="FFFFFF"/>
      </a:lt1>
      <a:dk2>
        <a:srgbClr val="68BD49"/>
      </a:dk2>
      <a:lt2>
        <a:srgbClr val="65696E"/>
      </a:lt2>
      <a:accent1>
        <a:srgbClr val="65696E"/>
      </a:accent1>
      <a:accent2>
        <a:srgbClr val="68BD49"/>
      </a:accent2>
      <a:accent3>
        <a:srgbClr val="FFFFFF"/>
      </a:accent3>
      <a:accent4>
        <a:srgbClr val="000000"/>
      </a:accent4>
      <a:accent5>
        <a:srgbClr val="B8B9BA"/>
      </a:accent5>
      <a:accent6>
        <a:srgbClr val="5EAB41"/>
      </a:accent6>
      <a:hlink>
        <a:srgbClr val="68BD49"/>
      </a:hlink>
      <a:folHlink>
        <a:srgbClr val="68BD4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qual Multi-purpose PowerPoint Presentation templates.pptx" id="{5D44B919-B9C9-4829-A387-55B614132724}" vid="{B3E63525-AD87-4BD8-A9FF-06143A25DE8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7A373A4C50E468CA9E4026D35F6E2" ma:contentTypeVersion="5" ma:contentTypeDescription="Create a new document." ma:contentTypeScope="" ma:versionID="6f65294b266c6366b0609f061382a0b4">
  <xsd:schema xmlns:xsd="http://www.w3.org/2001/XMLSchema" xmlns:p="http://schemas.microsoft.com/office/2006/metadata/properties" xmlns:ns2="45150501-b37d-4b37-b0a0-512a8dbac82e" targetNamespace="http://schemas.microsoft.com/office/2006/metadata/properties" ma:root="true" ma:fieldsID="a6f16d7ac95bab966617cb1271d45bb4" ns2:_="">
    <xsd:import namespace="45150501-b37d-4b37-b0a0-512a8dbac82e"/>
    <xsd:element name="properties">
      <xsd:complexType>
        <xsd:sequence>
          <xsd:element name="documentManagement">
            <xsd:complexType>
              <xsd:all>
                <xsd:element ref="ns2: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150501-b37d-4b37-b0a0-512a8dbac82e" elementFormDefault="qualified">
    <xsd:import namespace="http://schemas.microsoft.com/office/2006/documentManagement/types"/>
    <xsd:element name="Description" ma:index="8" nillable="true" ma:displayName="Description" ma:internalName="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 xmlns="45150501-b37d-4b37-b0a0-512a8dbac82e" xsi:nil="true"/>
  </documentManagement>
</p:properties>
</file>

<file path=customXml/itemProps1.xml><?xml version="1.0" encoding="utf-8"?>
<ds:datastoreItem xmlns:ds="http://schemas.openxmlformats.org/officeDocument/2006/customXml" ds:itemID="{A9C8EB4E-29D2-4DCD-9944-BB0A625CC4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1C410-1A9F-4F38-A395-A6A488C8E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150501-b37d-4b37-b0a0-512a8dbac8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DA74C86D-7D20-4AB6-A173-B615F8B3A959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4FD12CC-BE13-4DB2-97FB-1B4804DD32B4}">
  <ds:schemaRefs>
    <ds:schemaRef ds:uri="45150501-b37d-4b37-b0a0-512a8dbac82e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Ofqual Multi-purpose PowerPoint Presentation templates</Template>
  <TotalTime>1463</TotalTime>
  <Words>838</Words>
  <Application>Microsoft Office PowerPoint</Application>
  <PresentationFormat>Widescreen</PresentationFormat>
  <Paragraphs>120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Wingdings</vt:lpstr>
      <vt:lpstr>Wingdings 2</vt:lpstr>
      <vt:lpstr>1_Ofqual vocational qualifications</vt:lpstr>
      <vt:lpstr>Inter-subject comparability matters</vt:lpstr>
      <vt:lpstr>The ISC Working Papers</vt:lpstr>
      <vt:lpstr>WP1  An Introduction  </vt:lpstr>
      <vt:lpstr>WP2 Literature Review</vt:lpstr>
      <vt:lpstr>WP2 Literature Review</vt:lpstr>
      <vt:lpstr>WP3  Comparison of the ‘difficulty’ of GCSE subjects </vt:lpstr>
      <vt:lpstr>WP3  Comparison of the ‘difficulty’ of GCSE subjects </vt:lpstr>
      <vt:lpstr>WP3  Comparison of the ‘difficulty’ of GCSE subjects </vt:lpstr>
      <vt:lpstr>WP3  Comparison of the ‘difficulty’ of GCSE subjects </vt:lpstr>
      <vt:lpstr>WP3  Comparison of the ‘difficulty’ of A level subjects </vt:lpstr>
      <vt:lpstr>WP3  Comparison of the ‘difficulty’ of GCSE subjects </vt:lpstr>
      <vt:lpstr>WP3  Impact of aligning a subject with the statistical average of all subjects on cumulative percentage of candidates at grade C and above </vt:lpstr>
      <vt:lpstr>WP4 International Review</vt:lpstr>
      <vt:lpstr>WP5 Regulatory Perspectives</vt:lpstr>
      <vt:lpstr>WP6 Principal Policy Options</vt:lpstr>
      <vt:lpstr>PowerPoint Presentation</vt:lpstr>
      <vt:lpstr>Further reading </vt:lpstr>
      <vt:lpstr>More further reading</vt:lpstr>
      <vt:lpstr>Next Steps</vt:lpstr>
    </vt:vector>
  </TitlesOfParts>
  <Company>Ofqual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Comparable in terms of overall ‘educational input’ to a course of learning</dc:title>
  <dc:creator>Paul Newton</dc:creator>
  <cp:lastModifiedBy>Hannah Bradley</cp:lastModifiedBy>
  <cp:revision>59</cp:revision>
  <dcterms:created xsi:type="dcterms:W3CDTF">2016-01-15T08:55:59Z</dcterms:created>
  <dcterms:modified xsi:type="dcterms:W3CDTF">2016-02-08T16:01:19Z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escription">
    <vt:lpwstr/>
  </property>
  <property fmtid="{D5CDD505-2E9C-101B-9397-08002B2CF9AE}" pid="4" name="ContentTypeId">
    <vt:lpwstr>0x010100ECD7A373A4C50E468CA9E4026D35F6E2</vt:lpwstr>
  </property>
</Properties>
</file>