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85" r:id="rId3"/>
    <p:sldId id="287" r:id="rId4"/>
    <p:sldId id="290" r:id="rId5"/>
    <p:sldId id="291" r:id="rId6"/>
    <p:sldId id="289" r:id="rId7"/>
    <p:sldId id="288" r:id="rId8"/>
    <p:sldId id="293" r:id="rId9"/>
    <p:sldId id="294" r:id="rId10"/>
    <p:sldId id="295" r:id="rId11"/>
    <p:sldId id="296" r:id="rId12"/>
    <p:sldId id="297" r:id="rId13"/>
    <p:sldId id="300" r:id="rId14"/>
    <p:sldId id="298" r:id="rId15"/>
    <p:sldId id="299" r:id="rId16"/>
    <p:sldId id="301" r:id="rId17"/>
    <p:sldId id="302" r:id="rId18"/>
    <p:sldId id="310" r:id="rId19"/>
    <p:sldId id="303" r:id="rId20"/>
    <p:sldId id="304" r:id="rId21"/>
    <p:sldId id="305" r:id="rId22"/>
    <p:sldId id="306" r:id="rId23"/>
    <p:sldId id="307" r:id="rId24"/>
  </p:sldIdLst>
  <p:sldSz cx="9144000" cy="6858000" type="screen4x3"/>
  <p:notesSz cx="68072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5F3045-CCE5-4C56-B9DE-A1C985D7BCF9}">
          <p14:sldIdLst>
            <p14:sldId id="257"/>
            <p14:sldId id="285"/>
            <p14:sldId id="287"/>
            <p14:sldId id="290"/>
            <p14:sldId id="291"/>
            <p14:sldId id="289"/>
            <p14:sldId id="288"/>
            <p14:sldId id="293"/>
            <p14:sldId id="294"/>
            <p14:sldId id="295"/>
            <p14:sldId id="296"/>
            <p14:sldId id="297"/>
            <p14:sldId id="300"/>
            <p14:sldId id="298"/>
            <p14:sldId id="299"/>
            <p14:sldId id="301"/>
            <p14:sldId id="302"/>
            <p14:sldId id="310"/>
            <p14:sldId id="303"/>
            <p14:sldId id="304"/>
            <p14:sldId id="305"/>
            <p14:sldId id="306"/>
            <p14:sldId id="307"/>
          </p14:sldIdLst>
        </p14:section>
        <p14:section name="Untitled Section" id="{D087F329-7DA9-47EC-932E-D2286C28D5F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933C"/>
    <a:srgbClr val="25E72E"/>
    <a:srgbClr val="F27272"/>
    <a:srgbClr val="34F11B"/>
    <a:srgbClr val="000000"/>
    <a:srgbClr val="FFFF00"/>
    <a:srgbClr val="452103"/>
    <a:srgbClr val="D6D101"/>
    <a:srgbClr val="FFFFFF"/>
    <a:srgbClr val="B2D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09" autoAdjust="0"/>
    <p:restoredTop sz="96376" autoAdjust="0"/>
  </p:normalViewPr>
  <p:slideViewPr>
    <p:cSldViewPr snapToGrid="0">
      <p:cViewPr varScale="1">
        <p:scale>
          <a:sx n="82" d="100"/>
          <a:sy n="82" d="100"/>
        </p:scale>
        <p:origin x="-1330" y="-91"/>
      </p:cViewPr>
      <p:guideLst>
        <p:guide orient="horz" pos="2160"/>
        <p:guide pos="2880"/>
      </p:guideLst>
    </p:cSldViewPr>
  </p:slideViewPr>
  <p:outlineViewPr>
    <p:cViewPr>
      <p:scale>
        <a:sx n="33" d="100"/>
        <a:sy n="33" d="100"/>
      </p:scale>
      <p:origin x="0" y="149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66" d="100"/>
          <a:sy n="66" d="100"/>
        </p:scale>
        <p:origin x="-725" y="-53"/>
      </p:cViewPr>
      <p:guideLst>
        <p:guide orient="horz" pos="312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barChart>
        <c:barDir val="bar"/>
        <c:grouping val="clustered"/>
        <c:varyColors val="0"/>
        <c:ser>
          <c:idx val="0"/>
          <c:order val="0"/>
          <c:tx>
            <c:v>Percentage of respondents (averaged by health condition category)</c:v>
          </c:tx>
          <c:invertIfNegative val="0"/>
          <c:cat>
            <c:strRef>
              <c:f>Sheet1!$A$1:$N$1</c:f>
              <c:strCache>
                <c:ptCount val="14"/>
                <c:pt idx="0">
                  <c:v>1. Don't target specific health conditions</c:v>
                </c:pt>
                <c:pt idx="1">
                  <c:v>2. Respiratory diseases</c:v>
                </c:pt>
                <c:pt idx="2">
                  <c:v>3. Circulatory diseases</c:v>
                </c:pt>
                <c:pt idx="3">
                  <c:v>4. Long-term illnesses</c:v>
                </c:pt>
                <c:pt idx="4">
                  <c:v>5. Other</c:v>
                </c:pt>
                <c:pt idx="5">
                  <c:v>6. Mental health conditions</c:v>
                </c:pt>
                <c:pt idx="6">
                  <c:v>7. Arthritis</c:v>
                </c:pt>
                <c:pt idx="7">
                  <c:v>8. Disabilities</c:v>
                </c:pt>
                <c:pt idx="8">
                  <c:v>9. Diabetes</c:v>
                </c:pt>
                <c:pt idx="9">
                  <c:v>9. Cancer</c:v>
                </c:pt>
                <c:pt idx="10">
                  <c:v>11. Neurological conditions</c:v>
                </c:pt>
                <c:pt idx="11">
                  <c:v>12. Injury (including accidental falls)</c:v>
                </c:pt>
                <c:pt idx="12">
                  <c:v>13. Dementia</c:v>
                </c:pt>
                <c:pt idx="13">
                  <c:v>14. Influenza</c:v>
                </c:pt>
              </c:strCache>
            </c:strRef>
          </c:cat>
          <c:val>
            <c:numRef>
              <c:f>Sheet1!$A$2:$N$2</c:f>
              <c:numCache>
                <c:formatCode>0%</c:formatCode>
                <c:ptCount val="14"/>
                <c:pt idx="0">
                  <c:v>0.5</c:v>
                </c:pt>
                <c:pt idx="1">
                  <c:v>0.28000000000000003</c:v>
                </c:pt>
                <c:pt idx="2" formatCode="0.00%">
                  <c:v>0.27750000000000002</c:v>
                </c:pt>
                <c:pt idx="3">
                  <c:v>0.25</c:v>
                </c:pt>
                <c:pt idx="4">
                  <c:v>0.24</c:v>
                </c:pt>
                <c:pt idx="5">
                  <c:v>0.21</c:v>
                </c:pt>
                <c:pt idx="6" formatCode="0.00%">
                  <c:v>0.20333329999999999</c:v>
                </c:pt>
                <c:pt idx="7" formatCode="0.00%">
                  <c:v>0.19500000000000001</c:v>
                </c:pt>
                <c:pt idx="8">
                  <c:v>0.16</c:v>
                </c:pt>
                <c:pt idx="9">
                  <c:v>0.16</c:v>
                </c:pt>
                <c:pt idx="10">
                  <c:v>0.15</c:v>
                </c:pt>
                <c:pt idx="11">
                  <c:v>0.14000000000000001</c:v>
                </c:pt>
                <c:pt idx="12" formatCode="0.00%">
                  <c:v>0.13500000000000001</c:v>
                </c:pt>
                <c:pt idx="13">
                  <c:v>0.1</c:v>
                </c:pt>
              </c:numCache>
            </c:numRef>
          </c:val>
        </c:ser>
        <c:dLbls>
          <c:showLegendKey val="0"/>
          <c:showVal val="0"/>
          <c:showCatName val="0"/>
          <c:showSerName val="0"/>
          <c:showPercent val="0"/>
          <c:showBubbleSize val="0"/>
        </c:dLbls>
        <c:gapWidth val="150"/>
        <c:axId val="95822592"/>
        <c:axId val="95824128"/>
      </c:barChart>
      <c:catAx>
        <c:axId val="95822592"/>
        <c:scaling>
          <c:orientation val="maxMin"/>
        </c:scaling>
        <c:delete val="0"/>
        <c:axPos val="l"/>
        <c:majorTickMark val="none"/>
        <c:minorTickMark val="none"/>
        <c:tickLblPos val="nextTo"/>
        <c:txPr>
          <a:bodyPr/>
          <a:lstStyle/>
          <a:p>
            <a:pPr>
              <a:defRPr sz="1000">
                <a:latin typeface="Calibri" panose="020F0502020204030204" pitchFamily="34" charset="0"/>
                <a:cs typeface="Arial" panose="020B0604020202020204" pitchFamily="34" charset="0"/>
              </a:defRPr>
            </a:pPr>
            <a:endParaRPr lang="en-US"/>
          </a:p>
        </c:txPr>
        <c:crossAx val="95824128"/>
        <c:crosses val="autoZero"/>
        <c:auto val="1"/>
        <c:lblAlgn val="ctr"/>
        <c:lblOffset val="100"/>
        <c:noMultiLvlLbl val="0"/>
      </c:catAx>
      <c:valAx>
        <c:axId val="95824128"/>
        <c:scaling>
          <c:orientation val="minMax"/>
        </c:scaling>
        <c:delete val="0"/>
        <c:axPos val="t"/>
        <c:majorGridlines/>
        <c:numFmt formatCode="0%" sourceLinked="1"/>
        <c:majorTickMark val="none"/>
        <c:minorTickMark val="none"/>
        <c:tickLblPos val="nextTo"/>
        <c:txPr>
          <a:bodyPr/>
          <a:lstStyle/>
          <a:p>
            <a:pPr>
              <a:defRPr sz="1000">
                <a:latin typeface="Calibri" panose="020F0502020204030204" pitchFamily="34" charset="0"/>
              </a:defRPr>
            </a:pPr>
            <a:endParaRPr lang="en-US"/>
          </a:p>
        </c:txPr>
        <c:crossAx val="95822592"/>
        <c:crosses val="autoZero"/>
        <c:crossBetween val="between"/>
      </c:valAx>
    </c:plotArea>
    <c:legend>
      <c:legendPos val="r"/>
      <c:layout/>
      <c:overlay val="0"/>
      <c:txPr>
        <a:bodyPr/>
        <a:lstStyle/>
        <a:p>
          <a:pPr>
            <a:defRPr sz="1000">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7" cy="495300"/>
          </a:xfrm>
          <a:prstGeom prst="rect">
            <a:avLst/>
          </a:prstGeom>
        </p:spPr>
        <p:txBody>
          <a:bodyPr vert="horz" lIns="91431" tIns="45715" rIns="91431" bIns="45715" rtlCol="0"/>
          <a:lstStyle>
            <a:lvl1pPr algn="l">
              <a:defRPr sz="1200"/>
            </a:lvl1pPr>
          </a:lstStyle>
          <a:p>
            <a:endParaRPr lang="en-GB"/>
          </a:p>
        </p:txBody>
      </p:sp>
      <p:sp>
        <p:nvSpPr>
          <p:cNvPr id="3" name="Date Placeholder 2"/>
          <p:cNvSpPr>
            <a:spLocks noGrp="1"/>
          </p:cNvSpPr>
          <p:nvPr>
            <p:ph type="dt" idx="1"/>
          </p:nvPr>
        </p:nvSpPr>
        <p:spPr>
          <a:xfrm>
            <a:off x="3855839" y="0"/>
            <a:ext cx="2949787" cy="495300"/>
          </a:xfrm>
          <a:prstGeom prst="rect">
            <a:avLst/>
          </a:prstGeom>
        </p:spPr>
        <p:txBody>
          <a:bodyPr vert="horz" lIns="91431" tIns="45715" rIns="91431" bIns="45715" rtlCol="0"/>
          <a:lstStyle>
            <a:lvl1pPr algn="r">
              <a:defRPr sz="1200"/>
            </a:lvl1pPr>
          </a:lstStyle>
          <a:p>
            <a:fld id="{E1AE1748-FC68-4244-B02E-96911929FB8B}" type="datetimeFigureOut">
              <a:rPr lang="en-GB" smtClean="0"/>
              <a:t>04/08/2015</a:t>
            </a:fld>
            <a:endParaRPr lang="en-GB"/>
          </a:p>
        </p:txBody>
      </p:sp>
      <p:sp>
        <p:nvSpPr>
          <p:cNvPr id="4" name="Slide Image Placeholder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lIns="91431" tIns="45715" rIns="91431" bIns="45715" rtlCol="0" anchor="ctr"/>
          <a:lstStyle/>
          <a:p>
            <a:endParaRPr lang="en-GB"/>
          </a:p>
        </p:txBody>
      </p:sp>
      <p:sp>
        <p:nvSpPr>
          <p:cNvPr id="5" name="Notes Placeholder 4"/>
          <p:cNvSpPr>
            <a:spLocks noGrp="1"/>
          </p:cNvSpPr>
          <p:nvPr>
            <p:ph type="body" sz="quarter" idx="3"/>
          </p:nvPr>
        </p:nvSpPr>
        <p:spPr>
          <a:xfrm>
            <a:off x="680720" y="4705351"/>
            <a:ext cx="5445760" cy="4457700"/>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08981"/>
            <a:ext cx="2949787" cy="495300"/>
          </a:xfrm>
          <a:prstGeom prst="rect">
            <a:avLst/>
          </a:prstGeom>
        </p:spPr>
        <p:txBody>
          <a:bodyPr vert="horz" lIns="91431" tIns="45715" rIns="91431"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5839" y="9408981"/>
            <a:ext cx="2949787" cy="495300"/>
          </a:xfrm>
          <a:prstGeom prst="rect">
            <a:avLst/>
          </a:prstGeom>
        </p:spPr>
        <p:txBody>
          <a:bodyPr vert="horz" lIns="91431" tIns="45715" rIns="91431" bIns="45715" rtlCol="0" anchor="b"/>
          <a:lstStyle>
            <a:lvl1pPr algn="r">
              <a:defRPr sz="1200"/>
            </a:lvl1pPr>
          </a:lstStyle>
          <a:p>
            <a:fld id="{429753B9-581F-4666-84E6-7EA35F343F1F}" type="slidenum">
              <a:rPr lang="en-GB" smtClean="0"/>
              <a:t>‹#›</a:t>
            </a:fld>
            <a:endParaRPr lang="en-GB"/>
          </a:p>
        </p:txBody>
      </p:sp>
    </p:spTree>
    <p:extLst>
      <p:ext uri="{BB962C8B-B14F-4D97-AF65-F5344CB8AC3E}">
        <p14:creationId xmlns:p14="http://schemas.microsoft.com/office/powerpoint/2010/main" val="2244823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endParaRPr lang="en-GB" sz="1400" dirty="0"/>
          </a:p>
          <a:p>
            <a:endParaRPr lang="en-GB" dirty="0"/>
          </a:p>
        </p:txBody>
      </p:sp>
      <p:sp>
        <p:nvSpPr>
          <p:cNvPr id="4" name="Slide Number Placeholder 3"/>
          <p:cNvSpPr>
            <a:spLocks noGrp="1"/>
          </p:cNvSpPr>
          <p:nvPr>
            <p:ph type="sldNum" sz="quarter" idx="10"/>
          </p:nvPr>
        </p:nvSpPr>
        <p:spPr/>
        <p:txBody>
          <a:bodyPr/>
          <a:lstStyle/>
          <a:p>
            <a:fld id="{B7BE2AF5-1069-4A63-A57B-EFA21549CDE6}" type="slidenum">
              <a:rPr lang="en-GB" smtClean="0"/>
              <a:pPr/>
              <a:t>1</a:t>
            </a:fld>
            <a:endParaRPr lang="en-GB"/>
          </a:p>
        </p:txBody>
      </p:sp>
    </p:spTree>
    <p:extLst>
      <p:ext uri="{BB962C8B-B14F-4D97-AF65-F5344CB8AC3E}">
        <p14:creationId xmlns:p14="http://schemas.microsoft.com/office/powerpoint/2010/main" val="2321787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10</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11</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12</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13</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14</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15</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16</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17</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18</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19</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2</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20</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21</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22</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23</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3</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4</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5</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6</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7</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8</a:t>
            </a:fld>
            <a:endParaRPr lang="en-GB"/>
          </a:p>
        </p:txBody>
      </p:sp>
    </p:spTree>
    <p:extLst>
      <p:ext uri="{BB962C8B-B14F-4D97-AF65-F5344CB8AC3E}">
        <p14:creationId xmlns:p14="http://schemas.microsoft.com/office/powerpoint/2010/main" val="426483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B7BE2AF5-1069-4A63-A57B-EFA21549CDE6}" type="slidenum">
              <a:rPr lang="en-GB" smtClean="0"/>
              <a:pPr/>
              <a:t>9</a:t>
            </a:fld>
            <a:endParaRPr lang="en-GB"/>
          </a:p>
        </p:txBody>
      </p:sp>
    </p:spTree>
    <p:extLst>
      <p:ext uri="{BB962C8B-B14F-4D97-AF65-F5344CB8AC3E}">
        <p14:creationId xmlns:p14="http://schemas.microsoft.com/office/powerpoint/2010/main" val="426483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A626B6-DC0A-4B94-ADA2-8EC8D135E6D7}" type="datetimeFigureOut">
              <a:rPr lang="en-GB" smtClean="0"/>
              <a:t>04/08/2015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300740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A626B6-DC0A-4B94-ADA2-8EC8D135E6D7}" type="datetimeFigureOut">
              <a:rPr lang="en-GB" smtClean="0"/>
              <a:t>04/08/2015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2346135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A626B6-DC0A-4B94-ADA2-8EC8D135E6D7}" type="datetimeFigureOut">
              <a:rPr lang="en-GB" smtClean="0"/>
              <a:t>04/08/2015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4087560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A626B6-DC0A-4B94-ADA2-8EC8D135E6D7}" type="datetimeFigureOut">
              <a:rPr lang="en-GB" smtClean="0"/>
              <a:t>04/08/2015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3982748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A626B6-DC0A-4B94-ADA2-8EC8D135E6D7}" type="datetimeFigureOut">
              <a:rPr lang="en-GB" smtClean="0"/>
              <a:t>04/08/2015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521757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A626B6-DC0A-4B94-ADA2-8EC8D135E6D7}" type="datetimeFigureOut">
              <a:rPr lang="en-GB" smtClean="0"/>
              <a:t>04/08/2015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2263121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A626B6-DC0A-4B94-ADA2-8EC8D135E6D7}" type="datetimeFigureOut">
              <a:rPr lang="en-GB" smtClean="0"/>
              <a:t>04/08/2015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114019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A626B6-DC0A-4B94-ADA2-8EC8D135E6D7}" type="datetimeFigureOut">
              <a:rPr lang="en-GB" smtClean="0"/>
              <a:t>04/08/2015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104753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626B6-DC0A-4B94-ADA2-8EC8D135E6D7}" type="datetimeFigureOut">
              <a:rPr lang="en-GB" smtClean="0"/>
              <a:t>04/08/2015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220140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626B6-DC0A-4B94-ADA2-8EC8D135E6D7}" type="datetimeFigureOut">
              <a:rPr lang="en-GB" smtClean="0"/>
              <a:t>04/08/2015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262868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626B6-DC0A-4B94-ADA2-8EC8D135E6D7}" type="datetimeFigureOut">
              <a:rPr lang="en-GB" smtClean="0"/>
              <a:t>04/08/2015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4848AE-DDA1-4946-A978-29B3CE5C33B1}" type="slidenum">
              <a:rPr lang="en-GB" smtClean="0"/>
              <a:t>‹#›</a:t>
            </a:fld>
            <a:endParaRPr lang="en-GB"/>
          </a:p>
        </p:txBody>
      </p:sp>
    </p:spTree>
    <p:extLst>
      <p:ext uri="{BB962C8B-B14F-4D97-AF65-F5344CB8AC3E}">
        <p14:creationId xmlns:p14="http://schemas.microsoft.com/office/powerpoint/2010/main" val="222579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626B6-DC0A-4B94-ADA2-8EC8D135E6D7}" type="datetimeFigureOut">
              <a:rPr lang="en-GB" smtClean="0"/>
              <a:t>04/08/2015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848AE-DDA1-4946-A978-29B3CE5C33B1}" type="slidenum">
              <a:rPr lang="en-GB" smtClean="0"/>
              <a:t>‹#›</a:t>
            </a:fld>
            <a:endParaRPr lang="en-GB"/>
          </a:p>
        </p:txBody>
      </p:sp>
    </p:spTree>
    <p:extLst>
      <p:ext uri="{BB962C8B-B14F-4D97-AF65-F5344CB8AC3E}">
        <p14:creationId xmlns:p14="http://schemas.microsoft.com/office/powerpoint/2010/main" val="1751618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254000" y="2452388"/>
            <a:ext cx="8636000" cy="4182092"/>
          </a:xfrm>
          <a:custGeom>
            <a:avLst/>
            <a:gdLst>
              <a:gd name="connsiteX0" fmla="*/ 0 w 8737600"/>
              <a:gd name="connsiteY0" fmla="*/ 0 h 4013200"/>
              <a:gd name="connsiteX1" fmla="*/ 0 w 8737600"/>
              <a:gd name="connsiteY1" fmla="*/ 4013200 h 4013200"/>
              <a:gd name="connsiteX2" fmla="*/ 8737600 w 8737600"/>
              <a:gd name="connsiteY2" fmla="*/ 4013200 h 4013200"/>
              <a:gd name="connsiteX3" fmla="*/ 8737600 w 8737600"/>
              <a:gd name="connsiteY3" fmla="*/ 477520 h 4013200"/>
              <a:gd name="connsiteX4" fmla="*/ 0 w 8737600"/>
              <a:gd name="connsiteY4" fmla="*/ 0 h 401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7600" h="4013200">
                <a:moveTo>
                  <a:pt x="0" y="0"/>
                </a:moveTo>
                <a:lnTo>
                  <a:pt x="0" y="4013200"/>
                </a:lnTo>
                <a:lnTo>
                  <a:pt x="8737600" y="4013200"/>
                </a:lnTo>
                <a:lnTo>
                  <a:pt x="8737600" y="477520"/>
                </a:lnTo>
                <a:lnTo>
                  <a:pt x="0" y="0"/>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488504"/>
            <a:ext cx="1432192" cy="946270"/>
          </a:xfrm>
          <a:prstGeom prst="rect">
            <a:avLst/>
          </a:prstGeom>
        </p:spPr>
      </p:pic>
      <p:sp>
        <p:nvSpPr>
          <p:cNvPr id="6" name="TextBox 5"/>
          <p:cNvSpPr txBox="1"/>
          <p:nvPr/>
        </p:nvSpPr>
        <p:spPr>
          <a:xfrm>
            <a:off x="402554" y="5241058"/>
            <a:ext cx="7426971" cy="1569660"/>
          </a:xfrm>
          <a:prstGeom prst="rect">
            <a:avLst/>
          </a:prstGeom>
          <a:noFill/>
        </p:spPr>
        <p:txBody>
          <a:bodyPr wrap="square" rtlCol="0">
            <a:spAutoFit/>
          </a:bodyPr>
          <a:lstStyle/>
          <a:p>
            <a:r>
              <a:rPr lang="en-GB" sz="3200" dirty="0">
                <a:solidFill>
                  <a:schemeClr val="bg1"/>
                </a:solidFill>
                <a:latin typeface="Helvetica" panose="020B0604020202020204" pitchFamily="34" charset="0"/>
                <a:cs typeface="Helvetica" panose="020B0604020202020204" pitchFamily="34" charset="0"/>
              </a:rPr>
              <a:t>DECC and NEA survey to catalogue health-related fuel poverty schemes</a:t>
            </a:r>
          </a:p>
          <a:p>
            <a:endParaRPr lang="en-GB" sz="3200" dirty="0">
              <a:solidFill>
                <a:schemeClr val="bg1"/>
              </a:solidFill>
              <a:latin typeface="Helvetica" pitchFamily="34" charset="0"/>
            </a:endParaRPr>
          </a:p>
        </p:txBody>
      </p:sp>
      <p:sp>
        <p:nvSpPr>
          <p:cNvPr id="2" name="TextBox 1"/>
          <p:cNvSpPr txBox="1"/>
          <p:nvPr/>
        </p:nvSpPr>
        <p:spPr>
          <a:xfrm>
            <a:off x="402554" y="3535466"/>
            <a:ext cx="3713485" cy="2015936"/>
          </a:xfrm>
          <a:prstGeom prst="rect">
            <a:avLst/>
          </a:prstGeom>
          <a:noFill/>
        </p:spPr>
        <p:txBody>
          <a:bodyPr wrap="square" rtlCol="0">
            <a:spAutoFit/>
          </a:bodyPr>
          <a:lstStyle/>
          <a:p>
            <a:pPr>
              <a:spcAft>
                <a:spcPts val="600"/>
              </a:spcAft>
            </a:pPr>
            <a:r>
              <a:rPr lang="en-GB" sz="2400" dirty="0" smtClean="0">
                <a:solidFill>
                  <a:schemeClr val="bg1"/>
                </a:solidFill>
                <a:latin typeface="+mj-lt"/>
                <a:cs typeface="Arial" panose="020B0604020202020204" pitchFamily="34" charset="0"/>
              </a:rPr>
              <a:t>Juliette </a:t>
            </a:r>
            <a:r>
              <a:rPr lang="en-GB" sz="2400" dirty="0">
                <a:solidFill>
                  <a:schemeClr val="bg1"/>
                </a:solidFill>
                <a:latin typeface="+mj-lt"/>
                <a:cs typeface="Arial" panose="020B0604020202020204" pitchFamily="34" charset="0"/>
              </a:rPr>
              <a:t>Burroughs, Policy, Research and Parliamentary Officer, National Energy Action</a:t>
            </a:r>
          </a:p>
          <a:p>
            <a:endParaRPr lang="en-GB" sz="2400" dirty="0">
              <a:solidFill>
                <a:schemeClr val="bg1"/>
              </a:solidFill>
            </a:endParaRPr>
          </a:p>
        </p:txBody>
      </p:sp>
      <p:sp>
        <p:nvSpPr>
          <p:cNvPr id="4" name="TextBox 3"/>
          <p:cNvSpPr txBox="1"/>
          <p:nvPr/>
        </p:nvSpPr>
        <p:spPr>
          <a:xfrm>
            <a:off x="402554" y="2955916"/>
            <a:ext cx="2253803" cy="461665"/>
          </a:xfrm>
          <a:prstGeom prst="rect">
            <a:avLst/>
          </a:prstGeom>
          <a:noFill/>
        </p:spPr>
        <p:txBody>
          <a:bodyPr wrap="square" rtlCol="0">
            <a:spAutoFit/>
          </a:bodyPr>
          <a:lstStyle/>
          <a:p>
            <a:r>
              <a:rPr lang="en-GB" sz="2400" dirty="0" smtClean="0">
                <a:solidFill>
                  <a:schemeClr val="bg1"/>
                </a:solidFill>
                <a:latin typeface="+mj-lt"/>
              </a:rPr>
              <a:t>March 2015</a:t>
            </a:r>
            <a:endParaRPr lang="en-GB" sz="2400" dirty="0">
              <a:solidFill>
                <a:schemeClr val="bg1"/>
              </a:solidFill>
              <a:latin typeface="+mj-lt"/>
            </a:endParaRPr>
          </a:p>
        </p:txBody>
      </p:sp>
    </p:spTree>
    <p:extLst>
      <p:ext uri="{BB962C8B-B14F-4D97-AF65-F5344CB8AC3E}">
        <p14:creationId xmlns:p14="http://schemas.microsoft.com/office/powerpoint/2010/main" val="1405257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10</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Health targeting</a:t>
            </a:r>
            <a:endParaRPr lang="en-US" sz="4800" dirty="0">
              <a:solidFill>
                <a:srgbClr val="0070C0"/>
              </a:solidFill>
            </a:endParaRPr>
          </a:p>
        </p:txBody>
      </p:sp>
      <p:sp>
        <p:nvSpPr>
          <p:cNvPr id="126" name="TextBox 125"/>
          <p:cNvSpPr txBox="1"/>
          <p:nvPr/>
        </p:nvSpPr>
        <p:spPr>
          <a:xfrm>
            <a:off x="456152" y="1311415"/>
            <a:ext cx="7769599" cy="1384995"/>
          </a:xfrm>
          <a:prstGeom prst="rect">
            <a:avLst/>
          </a:prstGeom>
          <a:noFill/>
        </p:spPr>
        <p:txBody>
          <a:bodyPr wrap="square" rtlCol="0">
            <a:spAutoFit/>
          </a:bodyPr>
          <a:lstStyle/>
          <a:p>
            <a:pPr marL="109728" indent="0">
              <a:buNone/>
            </a:pPr>
            <a:r>
              <a:rPr lang="en-GB" sz="1400" dirty="0">
                <a:solidFill>
                  <a:schemeClr val="bg1">
                    <a:lumMod val="65000"/>
                  </a:schemeClr>
                </a:solidFill>
                <a:latin typeface="Helvetica" panose="020B0604020202020204" pitchFamily="34" charset="0"/>
                <a:cs typeface="Helvetica" panose="020B0604020202020204" pitchFamily="34" charset="0"/>
              </a:rPr>
              <a:t>Key findings</a:t>
            </a:r>
          </a:p>
          <a:p>
            <a:pPr marL="342900" indent="-342900">
              <a:buFont typeface="Arial" panose="020B0604020202020204" pitchFamily="34" charset="0"/>
              <a:buChar char="•"/>
            </a:pPr>
            <a:r>
              <a:rPr lang="en-GB" sz="1400" dirty="0">
                <a:solidFill>
                  <a:schemeClr val="bg1">
                    <a:lumMod val="65000"/>
                  </a:schemeClr>
                </a:solidFill>
                <a:latin typeface="Helvetica" panose="020B0604020202020204" pitchFamily="34" charset="0"/>
                <a:cs typeface="Helvetica" panose="020B0604020202020204" pitchFamily="34" charset="0"/>
              </a:rPr>
              <a:t>A quarter of respondents (22/89, 25%) identified their scheme as </a:t>
            </a:r>
            <a:r>
              <a:rPr lang="en-GB" sz="1400" i="1" dirty="0">
                <a:solidFill>
                  <a:schemeClr val="bg1">
                    <a:lumMod val="65000"/>
                  </a:schemeClr>
                </a:solidFill>
                <a:latin typeface="Helvetica" panose="020B0604020202020204" pitchFamily="34" charset="0"/>
                <a:cs typeface="Helvetica" panose="020B0604020202020204" pitchFamily="34" charset="0"/>
              </a:rPr>
              <a:t>only</a:t>
            </a:r>
            <a:r>
              <a:rPr lang="en-GB" sz="1400" dirty="0">
                <a:solidFill>
                  <a:schemeClr val="bg1">
                    <a:lumMod val="65000"/>
                  </a:schemeClr>
                </a:solidFill>
                <a:latin typeface="Helvetica" panose="020B0604020202020204" pitchFamily="34" charset="0"/>
                <a:cs typeface="Helvetica" panose="020B0604020202020204" pitchFamily="34" charset="0"/>
              </a:rPr>
              <a:t> targeting households with health conditions.</a:t>
            </a:r>
          </a:p>
          <a:p>
            <a:pPr marL="342900" indent="-342900">
              <a:buFont typeface="Arial" panose="020B0604020202020204" pitchFamily="34" charset="0"/>
              <a:buChar char="•"/>
            </a:pPr>
            <a:r>
              <a:rPr lang="en-GB" sz="1400" dirty="0">
                <a:solidFill>
                  <a:schemeClr val="bg1">
                    <a:lumMod val="65000"/>
                  </a:schemeClr>
                </a:solidFill>
                <a:latin typeface="Helvetica" panose="020B0604020202020204" pitchFamily="34" charset="0"/>
                <a:cs typeface="Helvetica" panose="020B0604020202020204" pitchFamily="34" charset="0"/>
              </a:rPr>
              <a:t>Overall, nearly half of catalogued schemes (33/75, 44%) were targeted to a great extent on households with health problems (where 80% or more of the scheme’s annual target reach is estimated to be households with health problems).</a:t>
            </a:r>
          </a:p>
        </p:txBody>
      </p:sp>
      <p:pic>
        <p:nvPicPr>
          <p:cNvPr id="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1720" t="38673" r="21736" b="8255"/>
          <a:stretch/>
        </p:blipFill>
        <p:spPr bwMode="auto">
          <a:xfrm>
            <a:off x="543493" y="3461657"/>
            <a:ext cx="3304485" cy="2638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51520" y="2679303"/>
            <a:ext cx="3888432" cy="646331"/>
          </a:xfrm>
          <a:prstGeom prst="rect">
            <a:avLst/>
          </a:prstGeom>
          <a:noFill/>
        </p:spPr>
        <p:txBody>
          <a:bodyPr wrap="square" rtlCol="0">
            <a:spAutoFit/>
          </a:bodyPr>
          <a:lstStyle/>
          <a:p>
            <a:r>
              <a:rPr lang="en-GB" sz="1200" dirty="0" smtClean="0">
                <a:cs typeface="Arial" panose="020B0604020202020204" pitchFamily="34" charset="0"/>
              </a:rPr>
              <a:t>Figure 6. Whether respondents identified their scheme as only targeting households with health conditions (</a:t>
            </a:r>
            <a:r>
              <a:rPr lang="en-GB" sz="1200" i="1" dirty="0" smtClean="0">
                <a:cs typeface="Arial" panose="020B0604020202020204" pitchFamily="34" charset="0"/>
              </a:rPr>
              <a:t>respondent number = 89)</a:t>
            </a:r>
            <a:endParaRPr lang="en-GB" sz="1200" i="1" dirty="0">
              <a:cs typeface="Arial" panose="020B0604020202020204" pitchFamily="34" charset="0"/>
            </a:endParaRPr>
          </a:p>
        </p:txBody>
      </p:sp>
      <p:pic>
        <p:nvPicPr>
          <p:cNvPr id="9"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7161" t="23043" r="3169" b="7305"/>
          <a:stretch/>
        </p:blipFill>
        <p:spPr bwMode="auto">
          <a:xfrm>
            <a:off x="4572000" y="3306963"/>
            <a:ext cx="4085799" cy="2787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4572000" y="2707604"/>
            <a:ext cx="4180114" cy="646331"/>
          </a:xfrm>
          <a:prstGeom prst="rect">
            <a:avLst/>
          </a:prstGeom>
          <a:noFill/>
        </p:spPr>
        <p:txBody>
          <a:bodyPr wrap="square" rtlCol="0">
            <a:spAutoFit/>
          </a:bodyPr>
          <a:lstStyle/>
          <a:p>
            <a:r>
              <a:rPr lang="en-GB" sz="1200" dirty="0" smtClean="0">
                <a:cs typeface="Arial" panose="020B0604020202020204" pitchFamily="34" charset="0"/>
              </a:rPr>
              <a:t>Figure 7. For respondents who answered ‘no’ at Figure 6 proportion of scheme’s annual target reach estimated to be households with health problems (</a:t>
            </a:r>
            <a:r>
              <a:rPr lang="en-GB" sz="1200" i="1" dirty="0" smtClean="0">
                <a:cs typeface="Arial" panose="020B0604020202020204" pitchFamily="34" charset="0"/>
              </a:rPr>
              <a:t>respondent number = 67)</a:t>
            </a:r>
            <a:endParaRPr lang="en-GB" sz="1200" i="1" dirty="0">
              <a:cs typeface="Arial" panose="020B0604020202020204" pitchFamily="34" charset="0"/>
            </a:endParaRPr>
          </a:p>
        </p:txBody>
      </p:sp>
      <p:sp>
        <p:nvSpPr>
          <p:cNvPr id="11" name="TextBox 10"/>
          <p:cNvSpPr txBox="1"/>
          <p:nvPr/>
        </p:nvSpPr>
        <p:spPr>
          <a:xfrm>
            <a:off x="7740352" y="4345069"/>
            <a:ext cx="1152128" cy="400110"/>
          </a:xfrm>
          <a:prstGeom prst="rect">
            <a:avLst/>
          </a:prstGeom>
          <a:noFill/>
        </p:spPr>
        <p:txBody>
          <a:bodyPr wrap="square" rtlCol="0">
            <a:spAutoFit/>
          </a:bodyPr>
          <a:lstStyle/>
          <a:p>
            <a:r>
              <a:rPr lang="en-GB" sz="1000" dirty="0" smtClean="0">
                <a:latin typeface="Arial" panose="020B0604020202020204" pitchFamily="34" charset="0"/>
                <a:cs typeface="Arial" panose="020B0604020202020204" pitchFamily="34" charset="0"/>
              </a:rPr>
              <a:t>Percentage respondents</a:t>
            </a:r>
            <a:endParaRPr lang="en-GB" sz="1000" dirty="0">
              <a:latin typeface="Arial" panose="020B0604020202020204" pitchFamily="34" charset="0"/>
              <a:cs typeface="Arial" panose="020B0604020202020204" pitchFamily="34" charset="0"/>
            </a:endParaRPr>
          </a:p>
        </p:txBody>
      </p:sp>
      <p:sp>
        <p:nvSpPr>
          <p:cNvPr id="12" name="Rectangle 11"/>
          <p:cNvSpPr/>
          <p:nvPr/>
        </p:nvSpPr>
        <p:spPr>
          <a:xfrm>
            <a:off x="7524328" y="4437112"/>
            <a:ext cx="216024" cy="216024"/>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66143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11</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Health eligibility criteria</a:t>
            </a:r>
            <a:endParaRPr lang="en-US" sz="4800" dirty="0">
              <a:solidFill>
                <a:srgbClr val="0070C0"/>
              </a:solidFill>
            </a:endParaRPr>
          </a:p>
        </p:txBody>
      </p:sp>
      <p:sp>
        <p:nvSpPr>
          <p:cNvPr id="126" name="TextBox 125"/>
          <p:cNvSpPr txBox="1"/>
          <p:nvPr/>
        </p:nvSpPr>
        <p:spPr>
          <a:xfrm>
            <a:off x="456151" y="1342670"/>
            <a:ext cx="8191459" cy="5170646"/>
          </a:xfrm>
          <a:prstGeom prst="rect">
            <a:avLst/>
          </a:prstGeom>
          <a:noFill/>
        </p:spPr>
        <p:txBody>
          <a:bodyPr wrap="square" rtlCol="0">
            <a:spAutoFit/>
          </a:bodyPr>
          <a:lstStyle/>
          <a:p>
            <a:pPr marL="109728" indent="0">
              <a:buNone/>
            </a:pPr>
            <a:r>
              <a:rPr lang="en-GB" dirty="0">
                <a:solidFill>
                  <a:schemeClr val="bg1">
                    <a:lumMod val="65000"/>
                  </a:schemeClr>
                </a:solidFill>
                <a:latin typeface="Helvetica" panose="020B0604020202020204" pitchFamily="34" charset="0"/>
                <a:cs typeface="Helvetica" panose="020B0604020202020204" pitchFamily="34" charset="0"/>
              </a:rPr>
              <a:t>Key findings</a:t>
            </a:r>
          </a:p>
          <a:p>
            <a:pPr marL="342900" indent="-342900">
              <a:buFont typeface="Arial" panose="020B0604020202020204" pitchFamily="34" charset="0"/>
              <a:buChar char="•"/>
            </a:pPr>
            <a:r>
              <a:rPr lang="en-GB" dirty="0">
                <a:solidFill>
                  <a:schemeClr val="bg1">
                    <a:lumMod val="65000"/>
                  </a:schemeClr>
                </a:solidFill>
                <a:latin typeface="Helvetica" panose="020B0604020202020204" pitchFamily="34" charset="0"/>
                <a:cs typeface="Helvetica" panose="020B0604020202020204" pitchFamily="34" charset="0"/>
              </a:rPr>
              <a:t>Around half of schemes reported having a flexible approach to health eligibility criteria, with 50/100 respondents (50%) stating their scheme doesn’t target specific health conditions.</a:t>
            </a:r>
          </a:p>
          <a:p>
            <a:pPr marL="342900" indent="-342900">
              <a:buFont typeface="Arial" panose="020B0604020202020204" pitchFamily="34" charset="0"/>
              <a:buChar char="•"/>
            </a:pPr>
            <a:r>
              <a:rPr lang="en-GB" dirty="0">
                <a:solidFill>
                  <a:schemeClr val="bg1">
                    <a:lumMod val="65000"/>
                  </a:schemeClr>
                </a:solidFill>
                <a:latin typeface="Helvetica" panose="020B0604020202020204" pitchFamily="34" charset="0"/>
                <a:cs typeface="Helvetica" panose="020B0604020202020204" pitchFamily="34" charset="0"/>
              </a:rPr>
              <a:t>Of schemes that are targeting specific conditions the most commonly targeted condition (selected by 37/100 respondents, 37%) was chronic obstructive pulmonary disease (COPD).</a:t>
            </a:r>
          </a:p>
          <a:p>
            <a:pPr marL="342900" indent="-342900">
              <a:buFont typeface="Arial" panose="020B0604020202020204" pitchFamily="34" charset="0"/>
              <a:buChar char="•"/>
            </a:pPr>
            <a:r>
              <a:rPr lang="en-GB" dirty="0">
                <a:solidFill>
                  <a:schemeClr val="bg1">
                    <a:lumMod val="65000"/>
                  </a:schemeClr>
                </a:solidFill>
                <a:latin typeface="Helvetica" panose="020B0604020202020204" pitchFamily="34" charset="0"/>
                <a:cs typeface="Helvetica" panose="020B0604020202020204" pitchFamily="34" charset="0"/>
              </a:rPr>
              <a:t>When diseases were grouped together and the average taken of response rates for conditions in that group, respiratory diseases (asthma, bronchitis, COPD, pneumonia and other), circulatory diseases (cardiovascular disease, heart disease, stroke and other) and long-term illnesses were the most commonly selected health conditions. </a:t>
            </a:r>
          </a:p>
          <a:p>
            <a:pPr marL="342900" indent="-342900">
              <a:buFont typeface="Arial" panose="020B0604020202020204" pitchFamily="34" charset="0"/>
              <a:buChar char="•"/>
            </a:pPr>
            <a:r>
              <a:rPr lang="en-GB" dirty="0">
                <a:solidFill>
                  <a:schemeClr val="bg1">
                    <a:lumMod val="65000"/>
                  </a:schemeClr>
                </a:solidFill>
                <a:latin typeface="Helvetica" panose="020B0604020202020204" pitchFamily="34" charset="0"/>
                <a:cs typeface="Helvetica" panose="020B0604020202020204" pitchFamily="34" charset="0"/>
              </a:rPr>
              <a:t>Formal verification of health conditions does not appear to be common: 70/100 respondents (70%) stated their scheme did not require verification of health conditions. Only 14/100 respondents (14%) identified GPs as certifying qualifying/target health conditions</a:t>
            </a:r>
            <a:r>
              <a:rPr lang="en-GB" sz="2000" dirty="0">
                <a:solidFill>
                  <a:schemeClr val="bg1">
                    <a:lumMod val="65000"/>
                  </a:schemeClr>
                </a:solidFill>
                <a:latin typeface="Helvetica" panose="020B0604020202020204" pitchFamily="34" charset="0"/>
                <a:cs typeface="Helvetica" panose="020B0604020202020204" pitchFamily="34" charset="0"/>
              </a:rPr>
              <a:t>.  </a:t>
            </a:r>
          </a:p>
          <a:p>
            <a:endParaRPr lang="en-GB" sz="2000" dirty="0">
              <a:latin typeface="Arial" panose="020B0604020202020204" pitchFamily="34" charset="0"/>
              <a:cs typeface="Arial" panose="020B0604020202020204" pitchFamily="34" charset="0"/>
            </a:endParaRPr>
          </a:p>
          <a:p>
            <a:pPr marL="514350" indent="-514350">
              <a:buFont typeface="+mj-lt"/>
              <a:buAutoNum type="arabicPeriod"/>
            </a:pPr>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143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12</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3600" dirty="0" smtClean="0">
                <a:solidFill>
                  <a:srgbClr val="0070C0"/>
                </a:solidFill>
              </a:rPr>
              <a:t>Health eligibility criteria cont. </a:t>
            </a:r>
            <a:endParaRPr lang="en-US" sz="3600" dirty="0">
              <a:solidFill>
                <a:srgbClr val="0070C0"/>
              </a:solidFill>
            </a:endParaRPr>
          </a:p>
        </p:txBody>
      </p:sp>
      <p:sp>
        <p:nvSpPr>
          <p:cNvPr id="126" name="TextBox 125"/>
          <p:cNvSpPr txBox="1"/>
          <p:nvPr/>
        </p:nvSpPr>
        <p:spPr>
          <a:xfrm>
            <a:off x="399041" y="2123440"/>
            <a:ext cx="7769599" cy="1077218"/>
          </a:xfrm>
          <a:prstGeom prst="rect">
            <a:avLst/>
          </a:prstGeom>
          <a:noFill/>
        </p:spPr>
        <p:txBody>
          <a:bodyPr wrap="square" rtlCol="0">
            <a:spAutoFit/>
          </a:bodyPr>
          <a:lstStyle/>
          <a:p>
            <a:endParaRPr lang="en-GB" sz="3200" dirty="0"/>
          </a:p>
          <a:p>
            <a:pPr marL="514350" indent="-514350">
              <a:buFont typeface="+mj-lt"/>
              <a:buAutoNum type="arabicPeriod"/>
            </a:pPr>
            <a:endParaRPr lang="en-GB" sz="3200" dirty="0" smtClean="0"/>
          </a:p>
        </p:txBody>
      </p:sp>
      <p:graphicFrame>
        <p:nvGraphicFramePr>
          <p:cNvPr id="7" name="Chart 6"/>
          <p:cNvGraphicFramePr>
            <a:graphicFrameLocks/>
          </p:cNvGraphicFramePr>
          <p:nvPr>
            <p:extLst>
              <p:ext uri="{D42A27DB-BD31-4B8C-83A1-F6EECF244321}">
                <p14:modId xmlns:p14="http://schemas.microsoft.com/office/powerpoint/2010/main" val="1558075674"/>
              </p:ext>
            </p:extLst>
          </p:nvPr>
        </p:nvGraphicFramePr>
        <p:xfrm>
          <a:off x="1781172" y="1658963"/>
          <a:ext cx="6970942" cy="4650357"/>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888344" y="1316544"/>
            <a:ext cx="6480720" cy="461665"/>
          </a:xfrm>
          <a:prstGeom prst="rect">
            <a:avLst/>
          </a:prstGeom>
          <a:noFill/>
        </p:spPr>
        <p:txBody>
          <a:bodyPr wrap="square" rtlCol="0">
            <a:spAutoFit/>
          </a:bodyPr>
          <a:lstStyle/>
          <a:p>
            <a:r>
              <a:rPr lang="en-GB" sz="1200" dirty="0" smtClean="0">
                <a:cs typeface="Arial" panose="020B0604020202020204" pitchFamily="34" charset="0"/>
              </a:rPr>
              <a:t>Figure 8. Average response rate by category of health condition for survey question: what health conditions does your scheme target? (</a:t>
            </a:r>
            <a:r>
              <a:rPr lang="en-GB" sz="1200" i="1" dirty="0" smtClean="0">
                <a:cs typeface="Arial" panose="020B0604020202020204" pitchFamily="34" charset="0"/>
              </a:rPr>
              <a:t>respondent number = 100)</a:t>
            </a:r>
            <a:endParaRPr lang="en-GB" sz="1200" i="1" dirty="0">
              <a:cs typeface="Arial" panose="020B0604020202020204" pitchFamily="34" charset="0"/>
            </a:endParaRPr>
          </a:p>
        </p:txBody>
      </p:sp>
    </p:spTree>
    <p:extLst>
      <p:ext uri="{BB962C8B-B14F-4D97-AF65-F5344CB8AC3E}">
        <p14:creationId xmlns:p14="http://schemas.microsoft.com/office/powerpoint/2010/main" val="366143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13</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000" dirty="0" smtClean="0">
                <a:solidFill>
                  <a:srgbClr val="0070C0"/>
                </a:solidFill>
              </a:rPr>
              <a:t>Health sector involvement</a:t>
            </a:r>
            <a:endParaRPr lang="en-US" sz="4000" dirty="0">
              <a:solidFill>
                <a:srgbClr val="0070C0"/>
              </a:solidFill>
            </a:endParaRPr>
          </a:p>
        </p:txBody>
      </p:sp>
      <p:sp>
        <p:nvSpPr>
          <p:cNvPr id="126" name="TextBox 125"/>
          <p:cNvSpPr txBox="1"/>
          <p:nvPr/>
        </p:nvSpPr>
        <p:spPr>
          <a:xfrm>
            <a:off x="456152" y="1311415"/>
            <a:ext cx="7769599" cy="5847755"/>
          </a:xfrm>
          <a:prstGeom prst="rect">
            <a:avLst/>
          </a:prstGeom>
          <a:noFill/>
        </p:spPr>
        <p:txBody>
          <a:bodyPr wrap="square" rtlCol="0">
            <a:spAutoFit/>
          </a:bodyPr>
          <a:lstStyle/>
          <a:p>
            <a:pPr marL="109728" indent="0">
              <a:buNone/>
            </a:pPr>
            <a:r>
              <a:rPr lang="en-GB" sz="1550" dirty="0">
                <a:solidFill>
                  <a:schemeClr val="bg1">
                    <a:lumMod val="65000"/>
                  </a:schemeClr>
                </a:solidFill>
                <a:latin typeface="Helvetica" panose="020B0604020202020204" pitchFamily="34" charset="0"/>
                <a:cs typeface="Helvetica" panose="020B0604020202020204" pitchFamily="34" charset="0"/>
              </a:rPr>
              <a:t>Key findings</a:t>
            </a:r>
          </a:p>
          <a:p>
            <a:pPr marL="285750" indent="-285750">
              <a:buFont typeface="Arial" panose="020B0604020202020204" pitchFamily="34" charset="0"/>
              <a:buChar char="•"/>
            </a:pPr>
            <a:r>
              <a:rPr lang="en-GB" sz="1550" dirty="0">
                <a:solidFill>
                  <a:schemeClr val="bg1">
                    <a:lumMod val="65000"/>
                  </a:schemeClr>
                </a:solidFill>
                <a:latin typeface="Helvetica" panose="020B0604020202020204" pitchFamily="34" charset="0"/>
                <a:cs typeface="Helvetica" panose="020B0604020202020204" pitchFamily="34" charset="0"/>
              </a:rPr>
              <a:t>Around two thirds of schemes reported working directly with the health sector: 62/99 respondents (63%) answered yes to a question if any health bodies or healthcare professionals were involved in helping to implement and/or fund their scheme.</a:t>
            </a:r>
          </a:p>
          <a:p>
            <a:pPr marL="285750" indent="-285750">
              <a:buFont typeface="Arial" panose="020B0604020202020204" pitchFamily="34" charset="0"/>
              <a:buChar char="•"/>
            </a:pPr>
            <a:r>
              <a:rPr lang="en-GB" sz="1550" dirty="0">
                <a:solidFill>
                  <a:schemeClr val="bg1">
                    <a:lumMod val="65000"/>
                  </a:schemeClr>
                </a:solidFill>
                <a:latin typeface="Helvetica" panose="020B0604020202020204" pitchFamily="34" charset="0"/>
                <a:cs typeface="Helvetica" panose="020B0604020202020204" pitchFamily="34" charset="0"/>
              </a:rPr>
              <a:t>The most common form of involvement was with health professionals, rather than with hospitals or health bodies. 44/99 respondents (44%) identified GPs as being involved to help implement a scheme. This was followed by district nurses (40/99 respondents, 40%), other healthcare professionals (36/99 respondents, 36%) and practice nurses (33/99 respondents, 33%). 19/99 respondents (19%) identified pharmacists as being involved in their scheme.</a:t>
            </a:r>
          </a:p>
          <a:p>
            <a:pPr marL="285750" indent="-285750">
              <a:buFont typeface="Arial" panose="020B0604020202020204" pitchFamily="34" charset="0"/>
              <a:buChar char="•"/>
            </a:pPr>
            <a:r>
              <a:rPr lang="en-GB" sz="1550" dirty="0">
                <a:solidFill>
                  <a:schemeClr val="bg1">
                    <a:lumMod val="65000"/>
                  </a:schemeClr>
                </a:solidFill>
                <a:latin typeface="Helvetica" panose="020B0604020202020204" pitchFamily="34" charset="0"/>
                <a:cs typeface="Helvetica" panose="020B0604020202020204" pitchFamily="34" charset="0"/>
              </a:rPr>
              <a:t>In terms of the nature of healthcare professionals’ involvement the vast majority appear to be supporting schemes through identifying/referring/contacting households.  </a:t>
            </a:r>
          </a:p>
          <a:p>
            <a:pPr marL="285750" indent="-285750">
              <a:buFont typeface="Arial" panose="020B0604020202020204" pitchFamily="34" charset="0"/>
              <a:buChar char="•"/>
            </a:pPr>
            <a:r>
              <a:rPr lang="en-GB" sz="1550" dirty="0">
                <a:solidFill>
                  <a:schemeClr val="bg1">
                    <a:lumMod val="65000"/>
                  </a:schemeClr>
                </a:solidFill>
                <a:latin typeface="Helvetica" panose="020B0604020202020204" pitchFamily="34" charset="0"/>
                <a:cs typeface="Helvetica" panose="020B0604020202020204" pitchFamily="34" charset="0"/>
              </a:rPr>
              <a:t>Other than healthcare professionals, the most commonly identified health bodies involved in schemes were CCGs (33/99 respondents, 33%). 18/99 respondents (18%) identified CCGs as either commissioning services or contributing funding to schemes.</a:t>
            </a:r>
          </a:p>
          <a:p>
            <a:pPr marL="285750" indent="-285750">
              <a:buFont typeface="Arial" panose="020B0604020202020204" pitchFamily="34" charset="0"/>
              <a:buChar char="•"/>
            </a:pPr>
            <a:r>
              <a:rPr lang="en-GB" sz="1550" dirty="0">
                <a:solidFill>
                  <a:schemeClr val="bg1">
                    <a:lumMod val="65000"/>
                  </a:schemeClr>
                </a:solidFill>
                <a:latin typeface="Helvetica" panose="020B0604020202020204" pitchFamily="34" charset="0"/>
                <a:cs typeface="Helvetica" panose="020B0604020202020204" pitchFamily="34" charset="0"/>
              </a:rPr>
              <a:t>It should be noted Public Health within local authorities was not included as a choice on a list of healthcare professionals/bodies respondents were provided with in regard to health sector involvement. </a:t>
            </a:r>
          </a:p>
          <a:p>
            <a:endParaRPr lang="en-GB" sz="3200" dirty="0"/>
          </a:p>
          <a:p>
            <a:pPr marL="514350" indent="-514350">
              <a:buFont typeface="+mj-lt"/>
              <a:buAutoNum type="arabicPeriod"/>
            </a:pPr>
            <a:endParaRPr lang="en-GB" sz="3200" dirty="0" smtClean="0"/>
          </a:p>
        </p:txBody>
      </p:sp>
    </p:spTree>
    <p:extLst>
      <p:ext uri="{BB962C8B-B14F-4D97-AF65-F5344CB8AC3E}">
        <p14:creationId xmlns:p14="http://schemas.microsoft.com/office/powerpoint/2010/main" val="2898855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14</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Health referrals</a:t>
            </a:r>
            <a:endParaRPr lang="en-US" sz="4800" dirty="0">
              <a:solidFill>
                <a:srgbClr val="0070C0"/>
              </a:solidFill>
            </a:endParaRPr>
          </a:p>
        </p:txBody>
      </p:sp>
      <p:sp>
        <p:nvSpPr>
          <p:cNvPr id="126" name="TextBox 125"/>
          <p:cNvSpPr txBox="1"/>
          <p:nvPr/>
        </p:nvSpPr>
        <p:spPr>
          <a:xfrm>
            <a:off x="399041" y="1311415"/>
            <a:ext cx="7769599" cy="2039020"/>
          </a:xfrm>
          <a:prstGeom prst="rect">
            <a:avLst/>
          </a:prstGeom>
          <a:noFill/>
        </p:spPr>
        <p:txBody>
          <a:bodyPr wrap="square" rtlCol="0">
            <a:spAutoFit/>
          </a:bodyPr>
          <a:lstStyle/>
          <a:p>
            <a:pPr marL="109728" indent="0">
              <a:buNone/>
            </a:pPr>
            <a:r>
              <a:rPr lang="en-GB" sz="1150" dirty="0">
                <a:solidFill>
                  <a:schemeClr val="bg1">
                    <a:lumMod val="65000"/>
                  </a:schemeClr>
                </a:solidFill>
                <a:latin typeface="Helvetica" panose="020B0604020202020204" pitchFamily="34" charset="0"/>
                <a:cs typeface="Helvetica" panose="020B0604020202020204" pitchFamily="34" charset="0"/>
              </a:rPr>
              <a:t>Key findings</a:t>
            </a:r>
          </a:p>
          <a:p>
            <a:pPr marL="342900" indent="-342900">
              <a:buFont typeface="Arial" panose="020B0604020202020204" pitchFamily="34" charset="0"/>
              <a:buChar char="•"/>
            </a:pPr>
            <a:r>
              <a:rPr lang="en-GB" sz="1150" dirty="0">
                <a:solidFill>
                  <a:schemeClr val="bg1">
                    <a:lumMod val="65000"/>
                  </a:schemeClr>
                </a:solidFill>
                <a:latin typeface="Helvetica" panose="020B0604020202020204" pitchFamily="34" charset="0"/>
                <a:cs typeface="Helvetica" panose="020B0604020202020204" pitchFamily="34" charset="0"/>
              </a:rPr>
              <a:t>Around half of schemes reported having tailored methods for targeting households with health problems: 47/96 respondents (49%) answered ‘yes’ to the question: do you have a specific system to identify and target households with health problems for your scheme? </a:t>
            </a:r>
          </a:p>
          <a:p>
            <a:pPr marL="342900" indent="-342900">
              <a:buFont typeface="Arial" panose="020B0604020202020204" pitchFamily="34" charset="0"/>
              <a:buChar char="•"/>
            </a:pPr>
            <a:r>
              <a:rPr lang="en-GB" sz="1150" dirty="0">
                <a:solidFill>
                  <a:schemeClr val="bg1">
                    <a:lumMod val="65000"/>
                  </a:schemeClr>
                </a:solidFill>
                <a:latin typeface="Helvetica" panose="020B0604020202020204" pitchFamily="34" charset="0"/>
                <a:cs typeface="Helvetica" panose="020B0604020202020204" pitchFamily="34" charset="0"/>
              </a:rPr>
              <a:t>A broad range of health professionals appear to be involved in making referrals. Of those who answered yes to the question above the most common health referral source was ‘Other healthcare professional’ (a healthcare professional who is not a GP) (34/96 respondents, 35%). This was followed by GPs (27/96 respondents, 28%).</a:t>
            </a:r>
          </a:p>
          <a:p>
            <a:pPr marL="342900" indent="-342900">
              <a:buFont typeface="Arial" panose="020B0604020202020204" pitchFamily="34" charset="0"/>
              <a:buChar char="•"/>
            </a:pPr>
            <a:r>
              <a:rPr lang="en-GB" sz="1150" dirty="0">
                <a:solidFill>
                  <a:schemeClr val="bg1">
                    <a:lumMod val="65000"/>
                  </a:schemeClr>
                </a:solidFill>
                <a:latin typeface="Helvetica" panose="020B0604020202020204" pitchFamily="34" charset="0"/>
                <a:cs typeface="Helvetica" panose="020B0604020202020204" pitchFamily="34" charset="0"/>
              </a:rPr>
              <a:t>The number of healthcare professionals involved per scheme appears to range from small (fewer than 10) to larger (more than 40). This may reflect the size of the fuel poverty scheme but also the type of involvement: from targeted engagement with a select number of health venues to broader messaging through a range of health teams. </a:t>
            </a:r>
          </a:p>
        </p:txBody>
      </p:sp>
      <p:pic>
        <p:nvPicPr>
          <p:cNvPr id="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8034" t="28157" r="3621" b="10182"/>
          <a:stretch/>
        </p:blipFill>
        <p:spPr bwMode="auto">
          <a:xfrm>
            <a:off x="1511532" y="3547901"/>
            <a:ext cx="5544616" cy="259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79384" y="3251215"/>
            <a:ext cx="8208912" cy="276999"/>
          </a:xfrm>
          <a:prstGeom prst="rect">
            <a:avLst/>
          </a:prstGeom>
          <a:noFill/>
        </p:spPr>
        <p:txBody>
          <a:bodyPr wrap="square" rtlCol="0">
            <a:spAutoFit/>
          </a:bodyPr>
          <a:lstStyle/>
          <a:p>
            <a:r>
              <a:rPr lang="en-GB" sz="1200" dirty="0" smtClean="0">
                <a:cs typeface="Arial" panose="020B0604020202020204" pitchFamily="34" charset="0"/>
              </a:rPr>
              <a:t>Figure 9. Estimated number of healthcare professionals referring to a respondent’s scheme (</a:t>
            </a:r>
            <a:r>
              <a:rPr lang="en-GB" sz="1200" i="1" dirty="0" smtClean="0">
                <a:cs typeface="Arial" panose="020B0604020202020204" pitchFamily="34" charset="0"/>
              </a:rPr>
              <a:t>respondent number = 45)</a:t>
            </a:r>
            <a:endParaRPr lang="en-GB" sz="1200" i="1" dirty="0">
              <a:cs typeface="Arial" panose="020B0604020202020204" pitchFamily="34" charset="0"/>
            </a:endParaRPr>
          </a:p>
        </p:txBody>
      </p:sp>
    </p:spTree>
    <p:extLst>
      <p:ext uri="{BB962C8B-B14F-4D97-AF65-F5344CB8AC3E}">
        <p14:creationId xmlns:p14="http://schemas.microsoft.com/office/powerpoint/2010/main" val="2898855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15</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Health referrals cont. </a:t>
            </a:r>
            <a:endParaRPr lang="en-US" sz="4800" dirty="0">
              <a:solidFill>
                <a:srgbClr val="0070C0"/>
              </a:solidFill>
            </a:endParaRPr>
          </a:p>
        </p:txBody>
      </p:sp>
      <p:sp>
        <p:nvSpPr>
          <p:cNvPr id="126" name="TextBox 125"/>
          <p:cNvSpPr txBox="1"/>
          <p:nvPr/>
        </p:nvSpPr>
        <p:spPr>
          <a:xfrm>
            <a:off x="399040" y="1309841"/>
            <a:ext cx="7769599" cy="1508105"/>
          </a:xfrm>
          <a:prstGeom prst="rect">
            <a:avLst/>
          </a:prstGeom>
          <a:noFill/>
        </p:spPr>
        <p:txBody>
          <a:bodyPr wrap="square" rtlCol="0">
            <a:spAutoFit/>
          </a:bodyPr>
          <a:lstStyle/>
          <a:p>
            <a:pPr marL="109728" indent="0">
              <a:buNone/>
            </a:pPr>
            <a:r>
              <a:rPr lang="en-GB" sz="1150" dirty="0">
                <a:solidFill>
                  <a:schemeClr val="bg1">
                    <a:lumMod val="65000"/>
                  </a:schemeClr>
                </a:solidFill>
                <a:latin typeface="Helvetica" panose="020B0604020202020204" pitchFamily="34" charset="0"/>
                <a:cs typeface="Helvetica" panose="020B0604020202020204" pitchFamily="34" charset="0"/>
              </a:rPr>
              <a:t>Key findings</a:t>
            </a:r>
          </a:p>
          <a:p>
            <a:pPr marL="285750" indent="-285750">
              <a:buFont typeface="Arial" panose="020B0604020202020204" pitchFamily="34" charset="0"/>
              <a:buChar char="•"/>
            </a:pPr>
            <a:r>
              <a:rPr lang="en-GB" sz="1150" dirty="0">
                <a:solidFill>
                  <a:schemeClr val="bg1">
                    <a:lumMod val="65000"/>
                  </a:schemeClr>
                </a:solidFill>
                <a:latin typeface="Helvetica" panose="020B0604020202020204" pitchFamily="34" charset="0"/>
                <a:cs typeface="Helvetica" panose="020B0604020202020204" pitchFamily="34" charset="0"/>
              </a:rPr>
              <a:t>Healthcare referral mechanisms appear to be mixed with no method preferred and electronic systems not widely used. 7/45 respondents (16%) identified using a mail-out from the GP or other healthcare professional to contact households. Only 5/43 respondents (12%) stated the healthcare professional was using an electronic system or portal to make the referral. </a:t>
            </a:r>
          </a:p>
          <a:p>
            <a:pPr marL="285750" indent="-285750">
              <a:buFont typeface="Arial" panose="020B0604020202020204" pitchFamily="34" charset="0"/>
              <a:buChar char="•"/>
            </a:pPr>
            <a:r>
              <a:rPr lang="en-GB" sz="1150" dirty="0">
                <a:solidFill>
                  <a:schemeClr val="bg1">
                    <a:lumMod val="65000"/>
                  </a:schemeClr>
                </a:solidFill>
                <a:latin typeface="Helvetica" panose="020B0604020202020204" pitchFamily="34" charset="0"/>
                <a:cs typeface="Helvetica" panose="020B0604020202020204" pitchFamily="34" charset="0"/>
              </a:rPr>
              <a:t>The most commonly cited methods to make health referrals were email (29/43 respondents, 67%) and telephone (24/43 respondents, 56%). Patient self-referral upon the prompting of the health staff/venue and on-site presence of the scheme at health venues were some of the ‘other’ methods identified by respondents. </a:t>
            </a:r>
          </a:p>
        </p:txBody>
      </p:sp>
      <p:pic>
        <p:nvPicPr>
          <p:cNvPr id="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639" t="26162" r="3145" b="8405"/>
          <a:stretch/>
        </p:blipFill>
        <p:spPr bwMode="auto">
          <a:xfrm>
            <a:off x="1405995" y="3191780"/>
            <a:ext cx="5125987" cy="2922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020272" y="4253026"/>
            <a:ext cx="1152128" cy="246221"/>
          </a:xfrm>
          <a:prstGeom prst="rect">
            <a:avLst/>
          </a:prstGeom>
          <a:noFill/>
        </p:spPr>
        <p:txBody>
          <a:bodyPr wrap="square" rtlCol="0">
            <a:spAutoFit/>
          </a:bodyPr>
          <a:lstStyle/>
          <a:p>
            <a:r>
              <a:rPr lang="en-GB" sz="1000" dirty="0" smtClean="0">
                <a:cs typeface="Arial" panose="020B0604020202020204" pitchFamily="34" charset="0"/>
              </a:rPr>
              <a:t>Total respondents</a:t>
            </a:r>
            <a:endParaRPr lang="en-GB" sz="1000" dirty="0">
              <a:cs typeface="Arial" panose="020B0604020202020204" pitchFamily="34" charset="0"/>
            </a:endParaRPr>
          </a:p>
        </p:txBody>
      </p:sp>
      <p:sp>
        <p:nvSpPr>
          <p:cNvPr id="9" name="Rectangle 8"/>
          <p:cNvSpPr/>
          <p:nvPr/>
        </p:nvSpPr>
        <p:spPr>
          <a:xfrm>
            <a:off x="6804248" y="4365104"/>
            <a:ext cx="216024" cy="216024"/>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1682988" y="2817946"/>
            <a:ext cx="4572000" cy="461665"/>
          </a:xfrm>
          <a:prstGeom prst="rect">
            <a:avLst/>
          </a:prstGeom>
        </p:spPr>
        <p:txBody>
          <a:bodyPr>
            <a:spAutoFit/>
          </a:bodyPr>
          <a:lstStyle/>
          <a:p>
            <a:r>
              <a:rPr lang="en-GB" sz="1200" dirty="0">
                <a:cs typeface="Arial" panose="020B0604020202020204" pitchFamily="34" charset="0"/>
              </a:rPr>
              <a:t>Figure </a:t>
            </a:r>
            <a:r>
              <a:rPr lang="en-GB" sz="1200" dirty="0" smtClean="0">
                <a:cs typeface="Arial" panose="020B0604020202020204" pitchFamily="34" charset="0"/>
              </a:rPr>
              <a:t>10. Method used by healthcare professional to make the referral </a:t>
            </a:r>
            <a:r>
              <a:rPr lang="en-GB" sz="1200" i="1" dirty="0">
                <a:cs typeface="Arial" panose="020B0604020202020204" pitchFamily="34" charset="0"/>
              </a:rPr>
              <a:t>(respondent number = </a:t>
            </a:r>
            <a:r>
              <a:rPr lang="en-GB" sz="1200" i="1" dirty="0" smtClean="0">
                <a:cs typeface="Arial" panose="020B0604020202020204" pitchFamily="34" charset="0"/>
              </a:rPr>
              <a:t>43)</a:t>
            </a:r>
            <a:endParaRPr lang="en-GB" sz="1200" i="1" dirty="0">
              <a:cs typeface="Arial" panose="020B0604020202020204" pitchFamily="34" charset="0"/>
            </a:endParaRPr>
          </a:p>
        </p:txBody>
      </p:sp>
    </p:spTree>
    <p:extLst>
      <p:ext uri="{BB962C8B-B14F-4D97-AF65-F5344CB8AC3E}">
        <p14:creationId xmlns:p14="http://schemas.microsoft.com/office/powerpoint/2010/main" val="2898855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16</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Funding amounts</a:t>
            </a:r>
            <a:endParaRPr lang="en-US" sz="4800" dirty="0">
              <a:solidFill>
                <a:srgbClr val="0070C0"/>
              </a:solidFill>
            </a:endParaRPr>
          </a:p>
        </p:txBody>
      </p:sp>
      <p:sp>
        <p:nvSpPr>
          <p:cNvPr id="126" name="TextBox 125"/>
          <p:cNvSpPr txBox="1"/>
          <p:nvPr/>
        </p:nvSpPr>
        <p:spPr>
          <a:xfrm>
            <a:off x="399040" y="1311415"/>
            <a:ext cx="7769599" cy="1815882"/>
          </a:xfrm>
          <a:prstGeom prst="rect">
            <a:avLst/>
          </a:prstGeom>
          <a:noFill/>
        </p:spPr>
        <p:txBody>
          <a:bodyPr wrap="square" rtlCol="0">
            <a:spAutoFit/>
          </a:bodyPr>
          <a:lstStyle/>
          <a:p>
            <a:pPr marL="109728" indent="0">
              <a:buNone/>
            </a:pPr>
            <a:r>
              <a:rPr lang="en-GB" sz="1400" dirty="0">
                <a:solidFill>
                  <a:schemeClr val="bg1">
                    <a:lumMod val="65000"/>
                  </a:schemeClr>
                </a:solidFill>
                <a:latin typeface="Helvetica" panose="020B0604020202020204" pitchFamily="34" charset="0"/>
                <a:cs typeface="Helvetica" panose="020B0604020202020204" pitchFamily="34" charset="0"/>
              </a:rPr>
              <a:t>Key findings</a:t>
            </a:r>
          </a:p>
          <a:p>
            <a:pPr marL="171450" indent="-171450">
              <a:buFont typeface="Arial" panose="020B0604020202020204" pitchFamily="34" charset="0"/>
              <a:buChar char="•"/>
            </a:pPr>
            <a:r>
              <a:rPr lang="en-GB" sz="1400" dirty="0">
                <a:solidFill>
                  <a:schemeClr val="bg1">
                    <a:lumMod val="65000"/>
                  </a:schemeClr>
                </a:solidFill>
                <a:latin typeface="Helvetica" panose="020B0604020202020204" pitchFamily="34" charset="0"/>
                <a:cs typeface="Helvetica" panose="020B0604020202020204" pitchFamily="34" charset="0"/>
              </a:rPr>
              <a:t>Funding amounts for schemes (financial year 2014/15) were fairly evenly split between those operating on less than £100,000 (37/82 respondents, 45%) and those operating on £100,000 or more (33/82 respondents, 40%).</a:t>
            </a:r>
          </a:p>
          <a:p>
            <a:pPr marL="171450" indent="-171450">
              <a:buFont typeface="Arial" panose="020B0604020202020204" pitchFamily="34" charset="0"/>
              <a:buChar char="•"/>
            </a:pPr>
            <a:r>
              <a:rPr lang="en-GB" sz="1400" dirty="0">
                <a:solidFill>
                  <a:schemeClr val="bg1">
                    <a:lumMod val="65000"/>
                  </a:schemeClr>
                </a:solidFill>
                <a:latin typeface="Helvetica" panose="020B0604020202020204" pitchFamily="34" charset="0"/>
                <a:cs typeface="Helvetica" panose="020B0604020202020204" pitchFamily="34" charset="0"/>
              </a:rPr>
              <a:t>28/75 respondents (37%) identified the funding amount for the financial year 2014/15 as ‘about the same’ as the previous year (2013/14). 21/75 respondents (28%) identified this funding amount as somewhat or significantly less than the previous year. 15/75 respondents (20%) identified this funding amount as somewhat or significantly more than the previous year.</a:t>
            </a:r>
          </a:p>
        </p:txBody>
      </p:sp>
      <p:pic>
        <p:nvPicPr>
          <p:cNvPr id="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6451" t="41301" r="2988" b="7590"/>
          <a:stretch/>
        </p:blipFill>
        <p:spPr bwMode="auto">
          <a:xfrm>
            <a:off x="1374042" y="3432963"/>
            <a:ext cx="5819591" cy="274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1079612" y="3009295"/>
            <a:ext cx="6984776" cy="461665"/>
          </a:xfrm>
          <a:prstGeom prst="rect">
            <a:avLst/>
          </a:prstGeom>
        </p:spPr>
        <p:txBody>
          <a:bodyPr wrap="square">
            <a:spAutoFit/>
          </a:bodyPr>
          <a:lstStyle/>
          <a:p>
            <a:r>
              <a:rPr lang="en-GB" sz="1200" dirty="0">
                <a:cs typeface="Arial" panose="020B0604020202020204" pitchFamily="34" charset="0"/>
              </a:rPr>
              <a:t>Figure </a:t>
            </a:r>
            <a:r>
              <a:rPr lang="en-GB" sz="1200" dirty="0" smtClean="0">
                <a:cs typeface="Arial" panose="020B0604020202020204" pitchFamily="34" charset="0"/>
              </a:rPr>
              <a:t>11. Percentage of respondents identifying total </a:t>
            </a:r>
            <a:r>
              <a:rPr lang="en-GB" sz="1200" dirty="0">
                <a:cs typeface="Arial" panose="020B0604020202020204" pitchFamily="34" charset="0"/>
              </a:rPr>
              <a:t>amount of funding secured/available for </a:t>
            </a:r>
            <a:r>
              <a:rPr lang="en-GB" sz="1200" dirty="0" smtClean="0">
                <a:cs typeface="Arial" panose="020B0604020202020204" pitchFamily="34" charset="0"/>
              </a:rPr>
              <a:t>their scheme </a:t>
            </a:r>
            <a:r>
              <a:rPr lang="en-GB" sz="1200" dirty="0">
                <a:cs typeface="Arial" panose="020B0604020202020204" pitchFamily="34" charset="0"/>
              </a:rPr>
              <a:t>in the financial year </a:t>
            </a:r>
            <a:r>
              <a:rPr lang="en-GB" sz="1200" dirty="0" smtClean="0">
                <a:cs typeface="Arial" panose="020B0604020202020204" pitchFamily="34" charset="0"/>
              </a:rPr>
              <a:t>2014/15</a:t>
            </a:r>
            <a:endParaRPr lang="en-GB" sz="1200" i="1" dirty="0">
              <a:cs typeface="Arial" panose="020B0604020202020204" pitchFamily="34" charset="0"/>
            </a:endParaRPr>
          </a:p>
        </p:txBody>
      </p:sp>
    </p:spTree>
    <p:extLst>
      <p:ext uri="{BB962C8B-B14F-4D97-AF65-F5344CB8AC3E}">
        <p14:creationId xmlns:p14="http://schemas.microsoft.com/office/powerpoint/2010/main" val="2898855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17</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Funding sources</a:t>
            </a:r>
            <a:endParaRPr lang="en-US" sz="4800" dirty="0">
              <a:solidFill>
                <a:srgbClr val="0070C0"/>
              </a:solidFill>
            </a:endParaRPr>
          </a:p>
        </p:txBody>
      </p:sp>
      <p:sp>
        <p:nvSpPr>
          <p:cNvPr id="126" name="TextBox 125"/>
          <p:cNvSpPr txBox="1"/>
          <p:nvPr/>
        </p:nvSpPr>
        <p:spPr>
          <a:xfrm>
            <a:off x="399041" y="2123440"/>
            <a:ext cx="7769599" cy="1077218"/>
          </a:xfrm>
          <a:prstGeom prst="rect">
            <a:avLst/>
          </a:prstGeom>
          <a:noFill/>
        </p:spPr>
        <p:txBody>
          <a:bodyPr wrap="square" rtlCol="0">
            <a:spAutoFit/>
          </a:bodyPr>
          <a:lstStyle/>
          <a:p>
            <a:endParaRPr lang="en-GB" sz="3200" dirty="0"/>
          </a:p>
          <a:p>
            <a:pPr marL="514350" indent="-514350">
              <a:buFont typeface="+mj-lt"/>
              <a:buAutoNum type="arabicPeriod"/>
            </a:pPr>
            <a:endParaRPr lang="en-GB" sz="3200" dirty="0" smtClean="0"/>
          </a:p>
        </p:txBody>
      </p:sp>
      <p:sp>
        <p:nvSpPr>
          <p:cNvPr id="7" name="Content Placeholder 2"/>
          <p:cNvSpPr>
            <a:spLocks noGrp="1"/>
          </p:cNvSpPr>
          <p:nvPr>
            <p:ph idx="1"/>
          </p:nvPr>
        </p:nvSpPr>
        <p:spPr>
          <a:xfrm>
            <a:off x="0" y="1311415"/>
            <a:ext cx="4771830" cy="5333224"/>
          </a:xfrm>
        </p:spPr>
        <p:txBody>
          <a:bodyPr>
            <a:normAutofit fontScale="85000" lnSpcReduction="20000"/>
          </a:bodyPr>
          <a:lstStyle/>
          <a:p>
            <a:pPr marL="109728" indent="0">
              <a:buNone/>
            </a:pPr>
            <a:r>
              <a:rPr lang="en-GB" sz="1800" dirty="0" smtClean="0">
                <a:solidFill>
                  <a:schemeClr val="bg1">
                    <a:lumMod val="65000"/>
                  </a:schemeClr>
                </a:solidFill>
                <a:latin typeface="Helvetica" panose="020B0604020202020204" pitchFamily="34" charset="0"/>
                <a:cs typeface="Helvetica" panose="020B0604020202020204" pitchFamily="34" charset="0"/>
              </a:rPr>
              <a:t>Key findings</a:t>
            </a:r>
          </a:p>
          <a:p>
            <a:r>
              <a:rPr lang="en-GB" sz="1800" dirty="0">
                <a:solidFill>
                  <a:schemeClr val="bg1">
                    <a:lumMod val="65000"/>
                  </a:schemeClr>
                </a:solidFill>
                <a:latin typeface="Helvetica" panose="020B0604020202020204" pitchFamily="34" charset="0"/>
                <a:cs typeface="Helvetica" panose="020B0604020202020204" pitchFamily="34" charset="0"/>
              </a:rPr>
              <a:t>Nearly two thirds of </a:t>
            </a:r>
            <a:r>
              <a:rPr lang="en-GB" sz="1800" dirty="0" smtClean="0">
                <a:solidFill>
                  <a:schemeClr val="bg1">
                    <a:lumMod val="65000"/>
                  </a:schemeClr>
                </a:solidFill>
                <a:latin typeface="Helvetica" panose="020B0604020202020204" pitchFamily="34" charset="0"/>
                <a:cs typeface="Helvetica" panose="020B0604020202020204" pitchFamily="34" charset="0"/>
              </a:rPr>
              <a:t>respondents reported accessing </a:t>
            </a:r>
            <a:r>
              <a:rPr lang="en-GB" sz="1800" dirty="0">
                <a:solidFill>
                  <a:schemeClr val="bg1">
                    <a:lumMod val="65000"/>
                  </a:schemeClr>
                </a:solidFill>
                <a:latin typeface="Helvetica" panose="020B0604020202020204" pitchFamily="34" charset="0"/>
                <a:cs typeface="Helvetica" panose="020B0604020202020204" pitchFamily="34" charset="0"/>
              </a:rPr>
              <a:t>ECO and/or Green Deal funding for energy efficiency </a:t>
            </a:r>
            <a:r>
              <a:rPr lang="en-GB" sz="1800" dirty="0" smtClean="0">
                <a:solidFill>
                  <a:schemeClr val="bg1">
                    <a:lumMod val="65000"/>
                  </a:schemeClr>
                </a:solidFill>
                <a:latin typeface="Helvetica" panose="020B0604020202020204" pitchFamily="34" charset="0"/>
                <a:cs typeface="Helvetica" panose="020B0604020202020204" pitchFamily="34" charset="0"/>
              </a:rPr>
              <a:t>works carried out under their scheme. Although follow-up </a:t>
            </a:r>
            <a:r>
              <a:rPr lang="en-GB" sz="1800" dirty="0">
                <a:solidFill>
                  <a:schemeClr val="bg1">
                    <a:lumMod val="65000"/>
                  </a:schemeClr>
                </a:solidFill>
                <a:latin typeface="Helvetica" panose="020B0604020202020204" pitchFamily="34" charset="0"/>
                <a:cs typeface="Helvetica" panose="020B0604020202020204" pitchFamily="34" charset="0"/>
              </a:rPr>
              <a:t>research indicates some </a:t>
            </a:r>
            <a:r>
              <a:rPr lang="en-GB" sz="1800" dirty="0" smtClean="0">
                <a:solidFill>
                  <a:schemeClr val="bg1">
                    <a:lumMod val="65000"/>
                  </a:schemeClr>
                </a:solidFill>
                <a:latin typeface="Helvetica" panose="020B0604020202020204" pitchFamily="34" charset="0"/>
                <a:cs typeface="Helvetica" panose="020B0604020202020204" pitchFamily="34" charset="0"/>
              </a:rPr>
              <a:t>respondents may have selected this </a:t>
            </a:r>
            <a:r>
              <a:rPr lang="en-GB" sz="1800" dirty="0">
                <a:solidFill>
                  <a:schemeClr val="bg1">
                    <a:lumMod val="65000"/>
                  </a:schemeClr>
                </a:solidFill>
                <a:latin typeface="Helvetica" panose="020B0604020202020204" pitchFamily="34" charset="0"/>
                <a:cs typeface="Helvetica" panose="020B0604020202020204" pitchFamily="34" charset="0"/>
              </a:rPr>
              <a:t>option where </a:t>
            </a:r>
            <a:r>
              <a:rPr lang="en-GB" sz="1800" dirty="0" smtClean="0">
                <a:solidFill>
                  <a:schemeClr val="bg1">
                    <a:lumMod val="65000"/>
                  </a:schemeClr>
                </a:solidFill>
                <a:latin typeface="Helvetica" panose="020B0604020202020204" pitchFamily="34" charset="0"/>
                <a:cs typeface="Helvetica" panose="020B0604020202020204" pitchFamily="34" charset="0"/>
              </a:rPr>
              <a:t>they </a:t>
            </a:r>
            <a:r>
              <a:rPr lang="en-GB" sz="1800" dirty="0">
                <a:solidFill>
                  <a:schemeClr val="bg1">
                    <a:lumMod val="65000"/>
                  </a:schemeClr>
                </a:solidFill>
                <a:latin typeface="Helvetica" panose="020B0604020202020204" pitchFamily="34" charset="0"/>
                <a:cs typeface="Helvetica" panose="020B0604020202020204" pitchFamily="34" charset="0"/>
              </a:rPr>
              <a:t>are referring clients on for </a:t>
            </a:r>
            <a:r>
              <a:rPr lang="en-GB" sz="1800" dirty="0" smtClean="0">
                <a:solidFill>
                  <a:schemeClr val="bg1">
                    <a:lumMod val="65000"/>
                  </a:schemeClr>
                </a:solidFill>
                <a:latin typeface="Helvetica" panose="020B0604020202020204" pitchFamily="34" charset="0"/>
                <a:cs typeface="Helvetica" panose="020B0604020202020204" pitchFamily="34" charset="0"/>
              </a:rPr>
              <a:t>ECO-funded measures.</a:t>
            </a:r>
            <a:endParaRPr lang="en-GB" sz="1800" dirty="0">
              <a:solidFill>
                <a:schemeClr val="bg1">
                  <a:lumMod val="65000"/>
                </a:schemeClr>
              </a:solidFill>
              <a:latin typeface="Helvetica" panose="020B0604020202020204" pitchFamily="34" charset="0"/>
              <a:cs typeface="Helvetica" panose="020B0604020202020204" pitchFamily="34" charset="0"/>
            </a:endParaRPr>
          </a:p>
          <a:p>
            <a:r>
              <a:rPr lang="en-GB" sz="1800" dirty="0" smtClean="0">
                <a:solidFill>
                  <a:schemeClr val="bg1">
                    <a:lumMod val="65000"/>
                  </a:schemeClr>
                </a:solidFill>
                <a:latin typeface="Helvetica" panose="020B0604020202020204" pitchFamily="34" charset="0"/>
                <a:cs typeface="Helvetica" panose="020B0604020202020204" pitchFamily="34" charset="0"/>
              </a:rPr>
              <a:t>In terms of health funding, around half of </a:t>
            </a:r>
            <a:r>
              <a:rPr lang="en-GB" sz="1800" dirty="0">
                <a:solidFill>
                  <a:schemeClr val="bg1">
                    <a:lumMod val="65000"/>
                  </a:schemeClr>
                </a:solidFill>
                <a:latin typeface="Helvetica" panose="020B0604020202020204" pitchFamily="34" charset="0"/>
                <a:cs typeface="Helvetica" panose="020B0604020202020204" pitchFamily="34" charset="0"/>
              </a:rPr>
              <a:t>respondents </a:t>
            </a:r>
            <a:r>
              <a:rPr lang="en-GB" sz="1800" dirty="0" smtClean="0">
                <a:solidFill>
                  <a:schemeClr val="bg1">
                    <a:lumMod val="65000"/>
                  </a:schemeClr>
                </a:solidFill>
                <a:latin typeface="Helvetica" panose="020B0604020202020204" pitchFamily="34" charset="0"/>
                <a:cs typeface="Helvetica" panose="020B0604020202020204" pitchFamily="34" charset="0"/>
              </a:rPr>
              <a:t>(37/88, 42</a:t>
            </a:r>
            <a:r>
              <a:rPr lang="en-GB" sz="1800" dirty="0">
                <a:solidFill>
                  <a:schemeClr val="bg1">
                    <a:lumMod val="65000"/>
                  </a:schemeClr>
                </a:solidFill>
                <a:latin typeface="Helvetica" panose="020B0604020202020204" pitchFamily="34" charset="0"/>
                <a:cs typeface="Helvetica" panose="020B0604020202020204" pitchFamily="34" charset="0"/>
              </a:rPr>
              <a:t>%) reported </a:t>
            </a:r>
            <a:r>
              <a:rPr lang="en-GB" sz="1800" dirty="0" smtClean="0">
                <a:solidFill>
                  <a:schemeClr val="bg1">
                    <a:lumMod val="65000"/>
                  </a:schemeClr>
                </a:solidFill>
                <a:latin typeface="Helvetica" panose="020B0604020202020204" pitchFamily="34" charset="0"/>
                <a:cs typeface="Helvetica" panose="020B0604020202020204" pitchFamily="34" charset="0"/>
              </a:rPr>
              <a:t>accessing Public Health funding. 21/88 respondents (23%) identified Public Health as the principal funder for their scheme. </a:t>
            </a:r>
          </a:p>
          <a:p>
            <a:r>
              <a:rPr lang="en-GB" sz="1800" dirty="0" smtClean="0">
                <a:solidFill>
                  <a:schemeClr val="bg1">
                    <a:lumMod val="65000"/>
                  </a:schemeClr>
                </a:solidFill>
                <a:latin typeface="Helvetica" panose="020B0604020202020204" pitchFamily="34" charset="0"/>
                <a:cs typeface="Helvetica" panose="020B0604020202020204" pitchFamily="34" charset="0"/>
              </a:rPr>
              <a:t>About one in five schemes appear to be accessing </a:t>
            </a:r>
            <a:r>
              <a:rPr lang="en-GB" sz="1800" dirty="0">
                <a:solidFill>
                  <a:schemeClr val="bg1">
                    <a:lumMod val="65000"/>
                  </a:schemeClr>
                </a:solidFill>
                <a:latin typeface="Helvetica" panose="020B0604020202020204" pitchFamily="34" charset="0"/>
                <a:cs typeface="Helvetica" panose="020B0604020202020204" pitchFamily="34" charset="0"/>
              </a:rPr>
              <a:t>CCG </a:t>
            </a:r>
            <a:r>
              <a:rPr lang="en-GB" sz="1800" dirty="0" smtClean="0">
                <a:solidFill>
                  <a:schemeClr val="bg1">
                    <a:lumMod val="65000"/>
                  </a:schemeClr>
                </a:solidFill>
                <a:latin typeface="Helvetica" panose="020B0604020202020204" pitchFamily="34" charset="0"/>
                <a:cs typeface="Helvetica" panose="020B0604020202020204" pitchFamily="34" charset="0"/>
              </a:rPr>
              <a:t>funding: 17/88 </a:t>
            </a:r>
            <a:r>
              <a:rPr lang="en-GB" sz="1800" dirty="0">
                <a:solidFill>
                  <a:schemeClr val="bg1">
                    <a:lumMod val="65000"/>
                  </a:schemeClr>
                </a:solidFill>
                <a:latin typeface="Helvetica" panose="020B0604020202020204" pitchFamily="34" charset="0"/>
                <a:cs typeface="Helvetica" panose="020B0604020202020204" pitchFamily="34" charset="0"/>
              </a:rPr>
              <a:t>respondents (19%) identified their CCG </a:t>
            </a:r>
            <a:r>
              <a:rPr lang="en-GB" sz="1800" dirty="0" smtClean="0">
                <a:solidFill>
                  <a:schemeClr val="bg1">
                    <a:lumMod val="65000"/>
                  </a:schemeClr>
                </a:solidFill>
                <a:latin typeface="Helvetica" panose="020B0604020202020204" pitchFamily="34" charset="0"/>
                <a:cs typeface="Helvetica" panose="020B0604020202020204" pitchFamily="34" charset="0"/>
              </a:rPr>
              <a:t>as a funding source for their scheme. Five of those identified the CCG as the principal funding source. This result correlates  with an earlier survey question in which 18/99 </a:t>
            </a:r>
            <a:r>
              <a:rPr lang="en-GB" sz="1800" dirty="0">
                <a:solidFill>
                  <a:schemeClr val="bg1">
                    <a:lumMod val="65000"/>
                  </a:schemeClr>
                </a:solidFill>
                <a:latin typeface="Helvetica" panose="020B0604020202020204" pitchFamily="34" charset="0"/>
                <a:cs typeface="Helvetica" panose="020B0604020202020204" pitchFamily="34" charset="0"/>
              </a:rPr>
              <a:t>respondents (18%) identified CCGs as either commissioning services or contributing funding to </a:t>
            </a:r>
            <a:r>
              <a:rPr lang="en-GB" sz="1800" dirty="0" smtClean="0">
                <a:solidFill>
                  <a:schemeClr val="bg1">
                    <a:lumMod val="65000"/>
                  </a:schemeClr>
                </a:solidFill>
                <a:latin typeface="Helvetica" panose="020B0604020202020204" pitchFamily="34" charset="0"/>
                <a:cs typeface="Helvetica" panose="020B0604020202020204" pitchFamily="34" charset="0"/>
              </a:rPr>
              <a:t>their scheme.</a:t>
            </a:r>
          </a:p>
          <a:p>
            <a:r>
              <a:rPr lang="en-GB" sz="1800" dirty="0" smtClean="0">
                <a:solidFill>
                  <a:schemeClr val="bg1">
                    <a:lumMod val="65000"/>
                  </a:schemeClr>
                </a:solidFill>
                <a:latin typeface="Helvetica" panose="020B0604020202020204" pitchFamily="34" charset="0"/>
                <a:cs typeface="Helvetica" panose="020B0604020202020204" pitchFamily="34" charset="0"/>
              </a:rPr>
              <a:t>Many schemes are approaching organisations but failing to secure funding: 38/88 respondents (43%) reported unsuccessful funding requests</a:t>
            </a:r>
            <a:r>
              <a:rPr lang="en-GB" sz="1800" dirty="0" smtClean="0">
                <a:solidFill>
                  <a:schemeClr val="bg1">
                    <a:lumMod val="65000"/>
                  </a:schemeClr>
                </a:solidFill>
                <a:latin typeface="Arial" panose="020B0604020202020204" pitchFamily="34" charset="0"/>
                <a:cs typeface="Arial" panose="020B0604020202020204" pitchFamily="34" charset="0"/>
              </a:rPr>
              <a:t>. </a:t>
            </a:r>
            <a:endParaRPr lang="en-GB" sz="1800" dirty="0">
              <a:solidFill>
                <a:schemeClr val="bg1">
                  <a:lumMod val="65000"/>
                </a:schemeClr>
              </a:solidFill>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7717" t="29711" r="17708" b="7420"/>
          <a:stretch/>
        </p:blipFill>
        <p:spPr bwMode="auto">
          <a:xfrm>
            <a:off x="4858646" y="2334311"/>
            <a:ext cx="3889818" cy="2802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4841591" y="1447909"/>
            <a:ext cx="3923928" cy="646331"/>
          </a:xfrm>
          <a:prstGeom prst="rect">
            <a:avLst/>
          </a:prstGeom>
        </p:spPr>
        <p:txBody>
          <a:bodyPr wrap="square">
            <a:spAutoFit/>
          </a:bodyPr>
          <a:lstStyle/>
          <a:p>
            <a:r>
              <a:rPr lang="en-GB" sz="1200" dirty="0">
                <a:cs typeface="Arial" panose="020B0604020202020204" pitchFamily="34" charset="0"/>
              </a:rPr>
              <a:t>Figure </a:t>
            </a:r>
            <a:r>
              <a:rPr lang="en-GB" sz="1200" dirty="0" smtClean="0">
                <a:cs typeface="Arial" panose="020B0604020202020204" pitchFamily="34" charset="0"/>
              </a:rPr>
              <a:t>12. </a:t>
            </a:r>
            <a:r>
              <a:rPr lang="en-GB" sz="1200" dirty="0">
                <a:cs typeface="Arial" panose="020B0604020202020204" pitchFamily="34" charset="0"/>
              </a:rPr>
              <a:t>Percentage of respondents identifying ECO and/or Green Deal funding secured for their scheme </a:t>
            </a:r>
            <a:r>
              <a:rPr lang="en-GB" sz="1200" i="1" dirty="0">
                <a:cs typeface="Arial" panose="020B0604020202020204" pitchFamily="34" charset="0"/>
              </a:rPr>
              <a:t>(respondent number = </a:t>
            </a:r>
            <a:r>
              <a:rPr lang="en-GB" sz="1200" i="1" dirty="0" smtClean="0">
                <a:cs typeface="Arial" panose="020B0604020202020204" pitchFamily="34" charset="0"/>
              </a:rPr>
              <a:t>89)</a:t>
            </a:r>
            <a:endParaRPr lang="en-GB" sz="1200" i="1" dirty="0">
              <a:cs typeface="Arial" panose="020B0604020202020204" pitchFamily="34" charset="0"/>
            </a:endParaRPr>
          </a:p>
        </p:txBody>
      </p:sp>
    </p:spTree>
    <p:extLst>
      <p:ext uri="{BB962C8B-B14F-4D97-AF65-F5344CB8AC3E}">
        <p14:creationId xmlns:p14="http://schemas.microsoft.com/office/powerpoint/2010/main" val="2898855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18</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Data sharing </a:t>
            </a:r>
            <a:endParaRPr lang="en-US" sz="4800" dirty="0">
              <a:solidFill>
                <a:srgbClr val="0070C0"/>
              </a:solidFill>
            </a:endParaRPr>
          </a:p>
        </p:txBody>
      </p:sp>
      <p:sp>
        <p:nvSpPr>
          <p:cNvPr id="126" name="TextBox 125"/>
          <p:cNvSpPr txBox="1"/>
          <p:nvPr/>
        </p:nvSpPr>
        <p:spPr>
          <a:xfrm>
            <a:off x="399041" y="2123440"/>
            <a:ext cx="7769599" cy="1077218"/>
          </a:xfrm>
          <a:prstGeom prst="rect">
            <a:avLst/>
          </a:prstGeom>
          <a:noFill/>
        </p:spPr>
        <p:txBody>
          <a:bodyPr wrap="square" rtlCol="0">
            <a:spAutoFit/>
          </a:bodyPr>
          <a:lstStyle/>
          <a:p>
            <a:endParaRPr lang="en-GB" sz="3200" dirty="0"/>
          </a:p>
          <a:p>
            <a:pPr marL="514350" indent="-514350">
              <a:buFont typeface="+mj-lt"/>
              <a:buAutoNum type="arabicPeriod"/>
            </a:pPr>
            <a:endParaRPr lang="en-GB" sz="3200" dirty="0" smtClean="0"/>
          </a:p>
        </p:txBody>
      </p:sp>
      <p:pic>
        <p:nvPicPr>
          <p:cNvPr id="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8538" t="32277" r="9320" b="9130"/>
          <a:stretch/>
        </p:blipFill>
        <p:spPr bwMode="auto">
          <a:xfrm>
            <a:off x="1990462" y="3583535"/>
            <a:ext cx="5163075" cy="2725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608921" y="3122164"/>
            <a:ext cx="5904656" cy="461665"/>
          </a:xfrm>
          <a:prstGeom prst="rect">
            <a:avLst/>
          </a:prstGeom>
          <a:noFill/>
        </p:spPr>
        <p:txBody>
          <a:bodyPr wrap="square" rtlCol="0">
            <a:spAutoFit/>
          </a:bodyPr>
          <a:lstStyle/>
          <a:p>
            <a:r>
              <a:rPr lang="en-GB" sz="1200" dirty="0" smtClean="0">
                <a:cs typeface="Arial" panose="020B0604020202020204" pitchFamily="34" charset="0"/>
              </a:rPr>
              <a:t>Figure 13. Percentage of respondents using data sharing with partner organisations to identify, target and/or refer households </a:t>
            </a:r>
            <a:r>
              <a:rPr lang="en-GB" sz="1200" i="1" dirty="0" smtClean="0">
                <a:cs typeface="Arial" panose="020B0604020202020204" pitchFamily="34" charset="0"/>
              </a:rPr>
              <a:t>(respondent number = 93)</a:t>
            </a:r>
            <a:endParaRPr lang="en-GB" sz="1200" i="1" dirty="0">
              <a:cs typeface="Arial" panose="020B0604020202020204" pitchFamily="34" charset="0"/>
            </a:endParaRPr>
          </a:p>
        </p:txBody>
      </p:sp>
      <p:sp>
        <p:nvSpPr>
          <p:cNvPr id="2" name="Rectangle 1"/>
          <p:cNvSpPr/>
          <p:nvPr/>
        </p:nvSpPr>
        <p:spPr>
          <a:xfrm>
            <a:off x="399041" y="1306282"/>
            <a:ext cx="8687848" cy="1815882"/>
          </a:xfrm>
          <a:prstGeom prst="rect">
            <a:avLst/>
          </a:prstGeom>
        </p:spPr>
        <p:txBody>
          <a:bodyPr wrap="square">
            <a:spAutoFit/>
          </a:bodyPr>
          <a:lstStyle/>
          <a:p>
            <a:pPr marL="109728" indent="0">
              <a:buNone/>
            </a:pPr>
            <a:r>
              <a:rPr lang="en-GB" sz="1400" dirty="0">
                <a:solidFill>
                  <a:schemeClr val="bg1">
                    <a:lumMod val="65000"/>
                  </a:schemeClr>
                </a:solidFill>
                <a:latin typeface="Helvetica" panose="020B0604020202020204" pitchFamily="34" charset="0"/>
                <a:cs typeface="Helvetica" panose="020B0604020202020204" pitchFamily="34" charset="0"/>
              </a:rPr>
              <a:t>Key findings</a:t>
            </a:r>
          </a:p>
          <a:p>
            <a:pPr marL="285750" indent="-285750">
              <a:buFont typeface="Arial" panose="020B0604020202020204" pitchFamily="34" charset="0"/>
              <a:buChar char="•"/>
            </a:pPr>
            <a:r>
              <a:rPr lang="en-GB" sz="1400" dirty="0">
                <a:solidFill>
                  <a:schemeClr val="bg1">
                    <a:lumMod val="65000"/>
                  </a:schemeClr>
                </a:solidFill>
                <a:latin typeface="Helvetica" panose="020B0604020202020204" pitchFamily="34" charset="0"/>
                <a:cs typeface="Helvetica" panose="020B0604020202020204" pitchFamily="34" charset="0"/>
              </a:rPr>
              <a:t>Nearly half of respondents (46/93, 49%) stated their scheme uses data sharing between organisations to identify, target and/or refer households. </a:t>
            </a:r>
          </a:p>
          <a:p>
            <a:pPr marL="285750" indent="-285750">
              <a:buFont typeface="Arial" panose="020B0604020202020204" pitchFamily="34" charset="0"/>
              <a:buChar char="•"/>
            </a:pPr>
            <a:r>
              <a:rPr lang="en-GB" sz="1400" dirty="0">
                <a:solidFill>
                  <a:schemeClr val="bg1">
                    <a:lumMod val="65000"/>
                  </a:schemeClr>
                </a:solidFill>
                <a:latin typeface="Helvetica" panose="020B0604020202020204" pitchFamily="34" charset="0"/>
                <a:cs typeface="Helvetica" panose="020B0604020202020204" pitchFamily="34" charset="0"/>
              </a:rPr>
              <a:t>Data sharing appears to range from transferring contact details of a household with their consent to more complex data mapping exercises using local council and health data to identify a short-list of at-risk individuals.</a:t>
            </a:r>
          </a:p>
          <a:p>
            <a:pPr marL="285750" indent="-285750">
              <a:buFont typeface="Arial" panose="020B0604020202020204" pitchFamily="34" charset="0"/>
              <a:buChar char="•"/>
            </a:pPr>
            <a:r>
              <a:rPr lang="en-GB" sz="1400" dirty="0">
                <a:solidFill>
                  <a:schemeClr val="bg1">
                    <a:lumMod val="65000"/>
                  </a:schemeClr>
                </a:solidFill>
                <a:latin typeface="Helvetica" panose="020B0604020202020204" pitchFamily="34" charset="0"/>
                <a:cs typeface="Helvetica" panose="020B0604020202020204" pitchFamily="34" charset="0"/>
              </a:rPr>
              <a:t>Of schemes that do share data 29/45 respondents (64%) are using protocols or agreements to facilitate this sharing. An equal number (29/45 respondents, 64%) are using household consent. </a:t>
            </a:r>
          </a:p>
        </p:txBody>
      </p:sp>
    </p:spTree>
    <p:extLst>
      <p:ext uri="{BB962C8B-B14F-4D97-AF65-F5344CB8AC3E}">
        <p14:creationId xmlns:p14="http://schemas.microsoft.com/office/powerpoint/2010/main" val="2312846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19</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Data sharing challenges </a:t>
            </a:r>
            <a:endParaRPr lang="en-US" sz="4800" dirty="0">
              <a:solidFill>
                <a:srgbClr val="0070C0"/>
              </a:solidFill>
            </a:endParaRPr>
          </a:p>
        </p:txBody>
      </p:sp>
      <p:sp>
        <p:nvSpPr>
          <p:cNvPr id="126" name="TextBox 125"/>
          <p:cNvSpPr txBox="1"/>
          <p:nvPr/>
        </p:nvSpPr>
        <p:spPr>
          <a:xfrm>
            <a:off x="399041" y="2123440"/>
            <a:ext cx="7769599" cy="1077218"/>
          </a:xfrm>
          <a:prstGeom prst="rect">
            <a:avLst/>
          </a:prstGeom>
          <a:noFill/>
        </p:spPr>
        <p:txBody>
          <a:bodyPr wrap="square" rtlCol="0">
            <a:spAutoFit/>
          </a:bodyPr>
          <a:lstStyle/>
          <a:p>
            <a:endParaRPr lang="en-GB" sz="3200" dirty="0"/>
          </a:p>
          <a:p>
            <a:pPr marL="514350" indent="-514350">
              <a:buFont typeface="+mj-lt"/>
              <a:buAutoNum type="arabicPeriod"/>
            </a:pPr>
            <a:endParaRPr lang="en-GB" sz="3200" dirty="0" smtClean="0"/>
          </a:p>
        </p:txBody>
      </p:sp>
      <p:sp>
        <p:nvSpPr>
          <p:cNvPr id="7" name="Content Placeholder 2"/>
          <p:cNvSpPr>
            <a:spLocks noGrp="1"/>
          </p:cNvSpPr>
          <p:nvPr>
            <p:ph idx="1"/>
          </p:nvPr>
        </p:nvSpPr>
        <p:spPr>
          <a:xfrm>
            <a:off x="202726" y="1311415"/>
            <a:ext cx="8445624" cy="5333224"/>
          </a:xfrm>
        </p:spPr>
        <p:txBody>
          <a:bodyPr>
            <a:normAutofit/>
          </a:bodyPr>
          <a:lstStyle/>
          <a:p>
            <a:pPr marL="109728" indent="0">
              <a:buNone/>
            </a:pPr>
            <a:r>
              <a:rPr lang="en-GB" sz="1550" dirty="0" smtClean="0">
                <a:solidFill>
                  <a:schemeClr val="bg1">
                    <a:lumMod val="65000"/>
                  </a:schemeClr>
                </a:solidFill>
                <a:latin typeface="Arial" panose="020B0604020202020204" pitchFamily="34" charset="0"/>
                <a:cs typeface="Arial" panose="020B0604020202020204" pitchFamily="34" charset="0"/>
              </a:rPr>
              <a:t>Key findings</a:t>
            </a:r>
          </a:p>
          <a:p>
            <a:r>
              <a:rPr lang="en-GB" sz="1550" dirty="0" smtClean="0">
                <a:solidFill>
                  <a:schemeClr val="bg1">
                    <a:lumMod val="65000"/>
                  </a:schemeClr>
                </a:solidFill>
                <a:latin typeface="Arial" panose="020B0604020202020204" pitchFamily="34" charset="0"/>
                <a:cs typeface="Arial" panose="020B0604020202020204" pitchFamily="34" charset="0"/>
              </a:rPr>
              <a:t>Around a third of respondents (30/83, 36%) reported difficulties in sharing data. This should be understood in the context that 38/93 respondents (41%) reported in another question to not have even attempted to share </a:t>
            </a:r>
            <a:r>
              <a:rPr lang="en-GB" sz="1550" dirty="0">
                <a:solidFill>
                  <a:schemeClr val="bg1">
                    <a:lumMod val="65000"/>
                  </a:schemeClr>
                </a:solidFill>
                <a:latin typeface="Arial" panose="020B0604020202020204" pitchFamily="34" charset="0"/>
                <a:cs typeface="Arial" panose="020B0604020202020204" pitchFamily="34" charset="0"/>
              </a:rPr>
              <a:t>data. </a:t>
            </a:r>
          </a:p>
          <a:p>
            <a:r>
              <a:rPr lang="en-GB" sz="1550" dirty="0" smtClean="0">
                <a:solidFill>
                  <a:schemeClr val="bg1">
                    <a:lumMod val="65000"/>
                  </a:schemeClr>
                </a:solidFill>
                <a:latin typeface="Arial" panose="020B0604020202020204" pitchFamily="34" charset="0"/>
                <a:cs typeface="Arial" panose="020B0604020202020204" pitchFamily="34" charset="0"/>
              </a:rPr>
              <a:t>Respondents were asked to identify what difficulties they had faced in sharing data in an open-ended survey question. Common themes emerging across respondents’ answers were:</a:t>
            </a:r>
          </a:p>
          <a:p>
            <a:pPr lvl="1"/>
            <a:r>
              <a:rPr lang="en-GB" sz="1550" dirty="0" smtClean="0">
                <a:solidFill>
                  <a:schemeClr val="bg1">
                    <a:lumMod val="65000"/>
                  </a:schemeClr>
                </a:solidFill>
                <a:latin typeface="Arial" panose="020B0604020202020204" pitchFamily="34" charset="0"/>
                <a:cs typeface="Arial" panose="020B0604020202020204" pitchFamily="34" charset="0"/>
              </a:rPr>
              <a:t>accessing </a:t>
            </a:r>
            <a:r>
              <a:rPr lang="en-GB" sz="1550" dirty="0">
                <a:solidFill>
                  <a:schemeClr val="bg1">
                    <a:lumMod val="65000"/>
                  </a:schemeClr>
                </a:solidFill>
                <a:latin typeface="Arial" panose="020B0604020202020204" pitchFamily="34" charset="0"/>
                <a:cs typeface="Arial" panose="020B0604020202020204" pitchFamily="34" charset="0"/>
              </a:rPr>
              <a:t>health </a:t>
            </a:r>
            <a:r>
              <a:rPr lang="en-GB" sz="1550" dirty="0" smtClean="0">
                <a:solidFill>
                  <a:schemeClr val="bg1">
                    <a:lumMod val="65000"/>
                  </a:schemeClr>
                </a:solidFill>
                <a:latin typeface="Arial" panose="020B0604020202020204" pitchFamily="34" charset="0"/>
                <a:cs typeface="Arial" panose="020B0604020202020204" pitchFamily="34" charset="0"/>
              </a:rPr>
              <a:t>data (the most commonly-cited barrier)</a:t>
            </a:r>
          </a:p>
          <a:p>
            <a:pPr lvl="1"/>
            <a:r>
              <a:rPr lang="en-GB" sz="1550" dirty="0" smtClean="0">
                <a:solidFill>
                  <a:schemeClr val="bg1">
                    <a:lumMod val="65000"/>
                  </a:schemeClr>
                </a:solidFill>
                <a:latin typeface="Arial" panose="020B0604020202020204" pitchFamily="34" charset="0"/>
                <a:cs typeface="Arial" panose="020B0604020202020204" pitchFamily="34" charset="0"/>
              </a:rPr>
              <a:t>general reluctance to share data </a:t>
            </a:r>
          </a:p>
          <a:p>
            <a:pPr lvl="1"/>
            <a:r>
              <a:rPr lang="en-GB" sz="1550" dirty="0">
                <a:solidFill>
                  <a:schemeClr val="bg1">
                    <a:lumMod val="65000"/>
                  </a:schemeClr>
                </a:solidFill>
                <a:latin typeface="Arial" panose="020B0604020202020204" pitchFamily="34" charset="0"/>
                <a:cs typeface="Arial" panose="020B0604020202020204" pitchFamily="34" charset="0"/>
              </a:rPr>
              <a:t>c</a:t>
            </a:r>
            <a:r>
              <a:rPr lang="en-GB" sz="1550" dirty="0" smtClean="0">
                <a:solidFill>
                  <a:schemeClr val="bg1">
                    <a:lumMod val="65000"/>
                  </a:schemeClr>
                </a:solidFill>
                <a:latin typeface="Arial" panose="020B0604020202020204" pitchFamily="34" charset="0"/>
                <a:cs typeface="Arial" panose="020B0604020202020204" pitchFamily="34" charset="0"/>
              </a:rPr>
              <a:t>onsistency of data capture across organisations and quality of data received</a:t>
            </a:r>
          </a:p>
          <a:p>
            <a:pPr lvl="1"/>
            <a:r>
              <a:rPr lang="en-GB" sz="1550" dirty="0" smtClean="0">
                <a:solidFill>
                  <a:schemeClr val="bg1">
                    <a:lumMod val="65000"/>
                  </a:schemeClr>
                </a:solidFill>
                <a:latin typeface="Arial" panose="020B0604020202020204" pitchFamily="34" charset="0"/>
                <a:cs typeface="Arial" panose="020B0604020202020204" pitchFamily="34" charset="0"/>
              </a:rPr>
              <a:t>time </a:t>
            </a:r>
            <a:r>
              <a:rPr lang="en-GB" sz="1550" dirty="0">
                <a:solidFill>
                  <a:schemeClr val="bg1">
                    <a:lumMod val="65000"/>
                  </a:schemeClr>
                </a:solidFill>
                <a:latin typeface="Arial" panose="020B0604020202020204" pitchFamily="34" charset="0"/>
                <a:cs typeface="Arial" panose="020B0604020202020204" pitchFamily="34" charset="0"/>
              </a:rPr>
              <a:t>and resources required to understand and then satisfy </a:t>
            </a:r>
            <a:r>
              <a:rPr lang="en-GB" sz="1550" dirty="0" smtClean="0">
                <a:solidFill>
                  <a:schemeClr val="bg1">
                    <a:lumMod val="65000"/>
                  </a:schemeClr>
                </a:solidFill>
                <a:latin typeface="Arial" panose="020B0604020202020204" pitchFamily="34" charset="0"/>
                <a:cs typeface="Arial" panose="020B0604020202020204" pitchFamily="34" charset="0"/>
              </a:rPr>
              <a:t>data </a:t>
            </a:r>
            <a:r>
              <a:rPr lang="en-GB" sz="1550" dirty="0">
                <a:solidFill>
                  <a:schemeClr val="bg1">
                    <a:lumMod val="65000"/>
                  </a:schemeClr>
                </a:solidFill>
                <a:latin typeface="Arial" panose="020B0604020202020204" pitchFamily="34" charset="0"/>
                <a:cs typeface="Arial" panose="020B0604020202020204" pitchFamily="34" charset="0"/>
              </a:rPr>
              <a:t>sharing and data </a:t>
            </a:r>
            <a:r>
              <a:rPr lang="en-GB" sz="1550" dirty="0" smtClean="0">
                <a:solidFill>
                  <a:schemeClr val="bg1">
                    <a:lumMod val="65000"/>
                  </a:schemeClr>
                </a:solidFill>
                <a:latin typeface="Arial" panose="020B0604020202020204" pitchFamily="34" charset="0"/>
                <a:cs typeface="Arial" panose="020B0604020202020204" pitchFamily="34" charset="0"/>
              </a:rPr>
              <a:t>protection protocols, including where different  data officers have different interpretations of what can/can’t be shared.</a:t>
            </a:r>
          </a:p>
        </p:txBody>
      </p:sp>
      <p:sp>
        <p:nvSpPr>
          <p:cNvPr id="8" name="TextBox 7"/>
          <p:cNvSpPr txBox="1"/>
          <p:nvPr/>
        </p:nvSpPr>
        <p:spPr>
          <a:xfrm>
            <a:off x="467544" y="4807842"/>
            <a:ext cx="3888432" cy="1379101"/>
          </a:xfrm>
          <a:prstGeom prst="flowChartAlternateProcess">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500" b="1" i="1" dirty="0" smtClean="0">
                <a:solidFill>
                  <a:schemeClr val="accent1"/>
                </a:solidFill>
                <a:latin typeface="Arial" panose="020B0604020202020204" pitchFamily="34" charset="0"/>
                <a:cs typeface="Arial" panose="020B0604020202020204" pitchFamily="34" charset="0"/>
              </a:rPr>
              <a:t>“Trying </a:t>
            </a:r>
            <a:r>
              <a:rPr lang="en-GB" sz="1500" b="1" i="1" dirty="0">
                <a:solidFill>
                  <a:schemeClr val="accent1"/>
                </a:solidFill>
                <a:latin typeface="Arial" panose="020B0604020202020204" pitchFamily="34" charset="0"/>
                <a:cs typeface="Arial" panose="020B0604020202020204" pitchFamily="34" charset="0"/>
              </a:rPr>
              <a:t>to set protocols with </a:t>
            </a:r>
            <a:r>
              <a:rPr lang="en-GB" sz="1500" b="1" i="1" dirty="0" smtClean="0">
                <a:solidFill>
                  <a:schemeClr val="accent1"/>
                </a:solidFill>
                <a:latin typeface="Arial" panose="020B0604020202020204" pitchFamily="34" charset="0"/>
                <a:cs typeface="Arial" panose="020B0604020202020204" pitchFamily="34" charset="0"/>
              </a:rPr>
              <a:t>health </a:t>
            </a:r>
            <a:r>
              <a:rPr lang="en-GB" sz="1500" b="1" i="1" dirty="0">
                <a:solidFill>
                  <a:schemeClr val="accent1"/>
                </a:solidFill>
                <a:latin typeface="Arial" panose="020B0604020202020204" pitchFamily="34" charset="0"/>
                <a:cs typeface="Arial" panose="020B0604020202020204" pitchFamily="34" charset="0"/>
              </a:rPr>
              <a:t>to share data is the biggest obstacle.  GPs are not very willing to share data or to </a:t>
            </a:r>
            <a:r>
              <a:rPr lang="en-GB" sz="1500" b="1" i="1" dirty="0" smtClean="0">
                <a:solidFill>
                  <a:schemeClr val="accent1"/>
                </a:solidFill>
                <a:latin typeface="Arial" panose="020B0604020202020204" pitchFamily="34" charset="0"/>
                <a:cs typeface="Arial" panose="020B0604020202020204" pitchFamily="34" charset="0"/>
              </a:rPr>
              <a:t>trying </a:t>
            </a:r>
            <a:r>
              <a:rPr lang="en-GB" sz="1500" b="1" i="1" dirty="0">
                <a:solidFill>
                  <a:schemeClr val="accent1"/>
                </a:solidFill>
                <a:latin typeface="Arial" panose="020B0604020202020204" pitchFamily="34" charset="0"/>
                <a:cs typeface="Arial" panose="020B0604020202020204" pitchFamily="34" charset="0"/>
              </a:rPr>
              <a:t>to devise ways around the sharing of data</a:t>
            </a:r>
            <a:r>
              <a:rPr lang="en-GB" sz="1500" b="1" i="1" dirty="0" smtClean="0">
                <a:solidFill>
                  <a:schemeClr val="accent1"/>
                </a:solidFill>
                <a:latin typeface="Arial" panose="020B0604020202020204" pitchFamily="34" charset="0"/>
                <a:cs typeface="Arial" panose="020B0604020202020204" pitchFamily="34" charset="0"/>
              </a:rPr>
              <a:t>.” – Survey respondent </a:t>
            </a:r>
            <a:endParaRPr lang="en-GB" sz="1500" b="1" i="1" dirty="0">
              <a:solidFill>
                <a:schemeClr val="accent1"/>
              </a:solidFill>
              <a:latin typeface="Arial" panose="020B0604020202020204" pitchFamily="34" charset="0"/>
              <a:cs typeface="Arial" panose="020B0604020202020204" pitchFamily="34" charset="0"/>
            </a:endParaRPr>
          </a:p>
        </p:txBody>
      </p:sp>
      <p:sp>
        <p:nvSpPr>
          <p:cNvPr id="9" name="TextBox 8"/>
          <p:cNvSpPr txBox="1"/>
          <p:nvPr/>
        </p:nvSpPr>
        <p:spPr>
          <a:xfrm>
            <a:off x="4976511" y="4552453"/>
            <a:ext cx="3888432" cy="1634490"/>
          </a:xfrm>
          <a:prstGeom prst="flowChartAlternateProcess">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500" b="1" i="1" dirty="0">
                <a:solidFill>
                  <a:schemeClr val="accent1"/>
                </a:solidFill>
                <a:latin typeface="Arial" panose="020B0604020202020204" pitchFamily="34" charset="0"/>
                <a:cs typeface="Arial" panose="020B0604020202020204" pitchFamily="34" charset="0"/>
              </a:rPr>
              <a:t>“Has been very time consuming </a:t>
            </a:r>
            <a:r>
              <a:rPr lang="en-GB" sz="1500" b="1" i="1" dirty="0" smtClean="0">
                <a:solidFill>
                  <a:schemeClr val="accent1"/>
                </a:solidFill>
                <a:latin typeface="Arial" panose="020B0604020202020204" pitchFamily="34" charset="0"/>
                <a:cs typeface="Arial" panose="020B0604020202020204" pitchFamily="34" charset="0"/>
              </a:rPr>
              <a:t>and </a:t>
            </a:r>
            <a:r>
              <a:rPr lang="en-GB" sz="1500" b="1" i="1" dirty="0">
                <a:solidFill>
                  <a:schemeClr val="accent1"/>
                </a:solidFill>
                <a:latin typeface="Arial" panose="020B0604020202020204" pitchFamily="34" charset="0"/>
                <a:cs typeface="Arial" panose="020B0604020202020204" pitchFamily="34" charset="0"/>
              </a:rPr>
              <a:t>difficult to understand data protection issues which I personally think are subject to personal interpretation and unnecessarily overly complicated</a:t>
            </a:r>
            <a:r>
              <a:rPr lang="en-GB" sz="1500" b="1" i="1" dirty="0" smtClean="0">
                <a:solidFill>
                  <a:schemeClr val="accent1"/>
                </a:solidFill>
                <a:latin typeface="Arial" panose="020B0604020202020204" pitchFamily="34" charset="0"/>
                <a:cs typeface="Arial" panose="020B0604020202020204" pitchFamily="34" charset="0"/>
              </a:rPr>
              <a:t>.”     – </a:t>
            </a:r>
            <a:r>
              <a:rPr lang="en-GB" sz="1500" b="1" i="1" dirty="0">
                <a:solidFill>
                  <a:schemeClr val="accent1"/>
                </a:solidFill>
                <a:latin typeface="Arial" panose="020B0604020202020204" pitchFamily="34" charset="0"/>
                <a:cs typeface="Arial" panose="020B0604020202020204" pitchFamily="34" charset="0"/>
              </a:rPr>
              <a:t>Survey </a:t>
            </a:r>
            <a:r>
              <a:rPr lang="en-GB" sz="1500" b="1" i="1" dirty="0" smtClean="0">
                <a:solidFill>
                  <a:schemeClr val="accent1"/>
                </a:solidFill>
                <a:latin typeface="Arial" panose="020B0604020202020204" pitchFamily="34" charset="0"/>
                <a:cs typeface="Arial" panose="020B0604020202020204" pitchFamily="34" charset="0"/>
              </a:rPr>
              <a:t>respondent </a:t>
            </a:r>
            <a:endParaRPr lang="en-GB" sz="1500" b="1" i="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8855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2</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3600" dirty="0" smtClean="0">
                <a:solidFill>
                  <a:srgbClr val="0070C0"/>
                </a:solidFill>
              </a:rPr>
              <a:t>Background and methodology</a:t>
            </a:r>
            <a:endParaRPr lang="en-US" sz="3600" dirty="0">
              <a:solidFill>
                <a:srgbClr val="0070C0"/>
              </a:solidFill>
            </a:endParaRPr>
          </a:p>
        </p:txBody>
      </p:sp>
      <p:sp>
        <p:nvSpPr>
          <p:cNvPr id="126" name="TextBox 125"/>
          <p:cNvSpPr txBox="1"/>
          <p:nvPr/>
        </p:nvSpPr>
        <p:spPr>
          <a:xfrm>
            <a:off x="399041" y="1657571"/>
            <a:ext cx="8178289" cy="3785652"/>
          </a:xfrm>
          <a:prstGeom prst="rect">
            <a:avLst/>
          </a:prstGeom>
          <a:noFill/>
        </p:spPr>
        <p:txBody>
          <a:bodyPr wrap="square" rtlCol="0">
            <a:spAutoFit/>
          </a:bodyPr>
          <a:lstStyle/>
          <a:p>
            <a:pPr marL="457200" indent="-457200">
              <a:buFont typeface="Arial" panose="020B0604020202020204" pitchFamily="34" charset="0"/>
              <a:buChar char="•"/>
            </a:pPr>
            <a:r>
              <a:rPr lang="en-GB" sz="2000" dirty="0">
                <a:solidFill>
                  <a:schemeClr val="bg1">
                    <a:lumMod val="65000"/>
                  </a:schemeClr>
                </a:solidFill>
                <a:latin typeface="Helvetica" panose="020B0604020202020204" pitchFamily="34" charset="0"/>
                <a:cs typeface="Helvetica" panose="020B0604020202020204" pitchFamily="34" charset="0"/>
              </a:rPr>
              <a:t>DECC commissioned NEA to carry out an online survey to catalogue local schemes that are targeting individuals with health problems for energy efficiency measures and other fuel poverty interventions. </a:t>
            </a:r>
            <a:endParaRPr lang="en-GB" sz="2000" dirty="0" smtClean="0">
              <a:solidFill>
                <a:schemeClr val="bg1">
                  <a:lumMod val="65000"/>
                </a:schemeClr>
              </a:solidFill>
              <a:latin typeface="Helvetica" panose="020B0604020202020204" pitchFamily="34" charset="0"/>
              <a:cs typeface="Helvetica" panose="020B0604020202020204" pitchFamily="34" charset="0"/>
            </a:endParaRPr>
          </a:p>
          <a:p>
            <a:pPr marL="457200" indent="-457200">
              <a:buFont typeface="Arial" panose="020B0604020202020204" pitchFamily="34" charset="0"/>
              <a:buChar char="•"/>
            </a:pPr>
            <a:r>
              <a:rPr lang="en-GB" sz="2000" dirty="0" smtClean="0">
                <a:solidFill>
                  <a:schemeClr val="bg1">
                    <a:lumMod val="65000"/>
                  </a:schemeClr>
                </a:solidFill>
                <a:latin typeface="Helvetica" panose="020B0604020202020204" pitchFamily="34" charset="0"/>
                <a:cs typeface="Helvetica" panose="020B0604020202020204" pitchFamily="34" charset="0"/>
              </a:rPr>
              <a:t>The </a:t>
            </a:r>
            <a:r>
              <a:rPr lang="en-GB" sz="2000" dirty="0">
                <a:solidFill>
                  <a:schemeClr val="bg1">
                    <a:lumMod val="65000"/>
                  </a:schemeClr>
                </a:solidFill>
                <a:latin typeface="Helvetica" panose="020B0604020202020204" pitchFamily="34" charset="0"/>
                <a:cs typeface="Helvetica" panose="020B0604020202020204" pitchFamily="34" charset="0"/>
              </a:rPr>
              <a:t>aim of the survey was to collate information on health-related fuel poverty schemes to better understand levels of activity in this area and highlight challenges to implementation, as well as successful approaches. </a:t>
            </a:r>
            <a:endParaRPr lang="en-GB" sz="2000" dirty="0" smtClean="0">
              <a:solidFill>
                <a:schemeClr val="bg1">
                  <a:lumMod val="65000"/>
                </a:schemeClr>
              </a:solidFill>
              <a:latin typeface="Helvetica" panose="020B0604020202020204" pitchFamily="34" charset="0"/>
              <a:cs typeface="Helvetica" panose="020B0604020202020204" pitchFamily="34" charset="0"/>
            </a:endParaRPr>
          </a:p>
          <a:p>
            <a:pPr marL="457200" indent="-457200">
              <a:buFont typeface="Arial" panose="020B0604020202020204" pitchFamily="34" charset="0"/>
              <a:buChar char="•"/>
            </a:pPr>
            <a:r>
              <a:rPr lang="en-GB" sz="2000" dirty="0" smtClean="0">
                <a:solidFill>
                  <a:schemeClr val="bg1">
                    <a:lumMod val="65000"/>
                  </a:schemeClr>
                </a:solidFill>
                <a:latin typeface="Helvetica" panose="020B0604020202020204" pitchFamily="34" charset="0"/>
                <a:cs typeface="Helvetica" panose="020B0604020202020204" pitchFamily="34" charset="0"/>
              </a:rPr>
              <a:t>The </a:t>
            </a:r>
            <a:r>
              <a:rPr lang="en-GB" sz="2000" dirty="0">
                <a:solidFill>
                  <a:schemeClr val="bg1">
                    <a:lumMod val="65000"/>
                  </a:schemeClr>
                </a:solidFill>
                <a:latin typeface="Helvetica" panose="020B0604020202020204" pitchFamily="34" charset="0"/>
                <a:cs typeface="Helvetica" panose="020B0604020202020204" pitchFamily="34" charset="0"/>
              </a:rPr>
              <a:t>survey was launched online at the beginning of January 2015 and closed in early </a:t>
            </a:r>
            <a:r>
              <a:rPr lang="en-GB" sz="2000" dirty="0" smtClean="0">
                <a:solidFill>
                  <a:schemeClr val="bg1">
                    <a:lumMod val="65000"/>
                  </a:schemeClr>
                </a:solidFill>
                <a:latin typeface="Helvetica" panose="020B0604020202020204" pitchFamily="34" charset="0"/>
                <a:cs typeface="Helvetica" panose="020B0604020202020204" pitchFamily="34" charset="0"/>
              </a:rPr>
              <a:t>February.</a:t>
            </a:r>
          </a:p>
          <a:p>
            <a:pPr marL="457200" indent="-457200">
              <a:buFont typeface="Arial" panose="020B0604020202020204" pitchFamily="34" charset="0"/>
              <a:buChar char="•"/>
            </a:pPr>
            <a:r>
              <a:rPr lang="en-GB" sz="2000" dirty="0" smtClean="0">
                <a:solidFill>
                  <a:schemeClr val="bg1">
                    <a:lumMod val="65000"/>
                  </a:schemeClr>
                </a:solidFill>
                <a:latin typeface="Helvetica" panose="020B0604020202020204" pitchFamily="34" charset="0"/>
                <a:cs typeface="Helvetica" panose="020B0604020202020204" pitchFamily="34" charset="0"/>
              </a:rPr>
              <a:t>It </a:t>
            </a:r>
            <a:r>
              <a:rPr lang="en-GB" sz="2000" dirty="0">
                <a:solidFill>
                  <a:schemeClr val="bg1">
                    <a:lumMod val="65000"/>
                  </a:schemeClr>
                </a:solidFill>
                <a:latin typeface="Helvetica" panose="020B0604020202020204" pitchFamily="34" charset="0"/>
                <a:cs typeface="Helvetica" panose="020B0604020202020204" pitchFamily="34" charset="0"/>
              </a:rPr>
              <a:t>was followed up with semi-structured telephone interviews with a sample of 19 survey respondents</a:t>
            </a:r>
            <a:endParaRPr lang="en-GB" sz="20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91739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20</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Other challenges </a:t>
            </a:r>
            <a:endParaRPr lang="en-US" sz="4800" dirty="0">
              <a:solidFill>
                <a:srgbClr val="0070C0"/>
              </a:solidFill>
            </a:endParaRPr>
          </a:p>
        </p:txBody>
      </p:sp>
      <p:sp>
        <p:nvSpPr>
          <p:cNvPr id="126" name="TextBox 125"/>
          <p:cNvSpPr txBox="1"/>
          <p:nvPr/>
        </p:nvSpPr>
        <p:spPr>
          <a:xfrm>
            <a:off x="399041" y="2123440"/>
            <a:ext cx="7769599" cy="1077218"/>
          </a:xfrm>
          <a:prstGeom prst="rect">
            <a:avLst/>
          </a:prstGeom>
          <a:noFill/>
        </p:spPr>
        <p:txBody>
          <a:bodyPr wrap="square" rtlCol="0">
            <a:spAutoFit/>
          </a:bodyPr>
          <a:lstStyle/>
          <a:p>
            <a:endParaRPr lang="en-GB" sz="3200" dirty="0"/>
          </a:p>
          <a:p>
            <a:pPr marL="514350" indent="-514350">
              <a:buFont typeface="+mj-lt"/>
              <a:buAutoNum type="arabicPeriod"/>
            </a:pPr>
            <a:endParaRPr lang="en-GB" sz="3200" dirty="0" smtClean="0"/>
          </a:p>
        </p:txBody>
      </p:sp>
      <p:sp>
        <p:nvSpPr>
          <p:cNvPr id="7" name="Content Placeholder 2"/>
          <p:cNvSpPr>
            <a:spLocks noGrp="1"/>
          </p:cNvSpPr>
          <p:nvPr>
            <p:ph idx="1"/>
          </p:nvPr>
        </p:nvSpPr>
        <p:spPr>
          <a:xfrm>
            <a:off x="61028" y="1311415"/>
            <a:ext cx="8445624" cy="5333224"/>
          </a:xfrm>
        </p:spPr>
        <p:txBody>
          <a:bodyPr>
            <a:normAutofit/>
          </a:bodyPr>
          <a:lstStyle/>
          <a:p>
            <a:pPr marL="109728" indent="0">
              <a:buNone/>
            </a:pPr>
            <a:r>
              <a:rPr lang="en-GB" sz="1700" dirty="0" smtClean="0">
                <a:solidFill>
                  <a:schemeClr val="bg1">
                    <a:lumMod val="65000"/>
                  </a:schemeClr>
                </a:solidFill>
                <a:latin typeface="Arial" panose="020B0604020202020204" pitchFamily="34" charset="0"/>
                <a:cs typeface="Arial" panose="020B0604020202020204" pitchFamily="34" charset="0"/>
              </a:rPr>
              <a:t>Key findings</a:t>
            </a:r>
          </a:p>
          <a:p>
            <a:r>
              <a:rPr lang="en-GB" sz="1700" dirty="0" smtClean="0">
                <a:solidFill>
                  <a:schemeClr val="bg1">
                    <a:lumMod val="65000"/>
                  </a:schemeClr>
                </a:solidFill>
                <a:latin typeface="Arial" panose="020B0604020202020204" pitchFamily="34" charset="0"/>
                <a:cs typeface="Arial" panose="020B0604020202020204" pitchFamily="34" charset="0"/>
              </a:rPr>
              <a:t>Apart from data sharing 66/92 respondents (72%) identified other barriers and challenges to implementing their scheme. </a:t>
            </a:r>
            <a:r>
              <a:rPr lang="en-GB" sz="1700" dirty="0">
                <a:solidFill>
                  <a:schemeClr val="bg1">
                    <a:lumMod val="65000"/>
                  </a:schemeClr>
                </a:solidFill>
                <a:latin typeface="Arial" panose="020B0604020202020204" pitchFamily="34" charset="0"/>
                <a:cs typeface="Arial" panose="020B0604020202020204" pitchFamily="34" charset="0"/>
              </a:rPr>
              <a:t>Respondents were asked to identify </a:t>
            </a:r>
            <a:r>
              <a:rPr lang="en-GB" sz="1700" dirty="0" smtClean="0">
                <a:solidFill>
                  <a:schemeClr val="bg1">
                    <a:lumMod val="65000"/>
                  </a:schemeClr>
                </a:solidFill>
                <a:latin typeface="Arial" panose="020B0604020202020204" pitchFamily="34" charset="0"/>
                <a:cs typeface="Arial" panose="020B0604020202020204" pitchFamily="34" charset="0"/>
              </a:rPr>
              <a:t>those challenges in </a:t>
            </a:r>
            <a:r>
              <a:rPr lang="en-GB" sz="1700" dirty="0">
                <a:solidFill>
                  <a:schemeClr val="bg1">
                    <a:lumMod val="65000"/>
                  </a:schemeClr>
                </a:solidFill>
                <a:latin typeface="Arial" panose="020B0604020202020204" pitchFamily="34" charset="0"/>
                <a:cs typeface="Arial" panose="020B0604020202020204" pitchFamily="34" charset="0"/>
              </a:rPr>
              <a:t>an open-ended survey question. </a:t>
            </a:r>
            <a:r>
              <a:rPr lang="en-GB" sz="1700" dirty="0" smtClean="0">
                <a:solidFill>
                  <a:schemeClr val="bg1">
                    <a:lumMod val="65000"/>
                  </a:schemeClr>
                </a:solidFill>
                <a:latin typeface="Arial" panose="020B0604020202020204" pitchFamily="34" charset="0"/>
                <a:cs typeface="Arial" panose="020B0604020202020204" pitchFamily="34" charset="0"/>
              </a:rPr>
              <a:t>The top three themes </a:t>
            </a:r>
            <a:r>
              <a:rPr lang="en-GB" sz="1700" dirty="0">
                <a:solidFill>
                  <a:schemeClr val="bg1">
                    <a:lumMod val="65000"/>
                  </a:schemeClr>
                </a:solidFill>
                <a:latin typeface="Arial" panose="020B0604020202020204" pitchFamily="34" charset="0"/>
                <a:cs typeface="Arial" panose="020B0604020202020204" pitchFamily="34" charset="0"/>
              </a:rPr>
              <a:t>emerging across respondents’ answers </a:t>
            </a:r>
            <a:r>
              <a:rPr lang="en-GB" sz="1700" dirty="0" smtClean="0">
                <a:solidFill>
                  <a:schemeClr val="bg1">
                    <a:lumMod val="65000"/>
                  </a:schemeClr>
                </a:solidFill>
                <a:latin typeface="Arial" panose="020B0604020202020204" pitchFamily="34" charset="0"/>
                <a:cs typeface="Arial" panose="020B0604020202020204" pitchFamily="34" charset="0"/>
              </a:rPr>
              <a:t>were (in order of mentions): </a:t>
            </a:r>
          </a:p>
          <a:p>
            <a:pPr marL="754380" lvl="1" indent="-342900">
              <a:buFont typeface="+mj-lt"/>
              <a:buAutoNum type="arabicPeriod"/>
            </a:pPr>
            <a:r>
              <a:rPr lang="en-GB" sz="1700" dirty="0" smtClean="0">
                <a:solidFill>
                  <a:schemeClr val="bg1">
                    <a:lumMod val="65000"/>
                  </a:schemeClr>
                </a:solidFill>
                <a:latin typeface="Arial" panose="020B0604020202020204" pitchFamily="34" charset="0"/>
                <a:cs typeface="Arial" panose="020B0604020202020204" pitchFamily="34" charset="0"/>
              </a:rPr>
              <a:t>Access to funding, including gap funding to support eligible households where ECO will not fund the full cost of works.</a:t>
            </a:r>
          </a:p>
          <a:p>
            <a:pPr marL="754380" lvl="1" indent="-342900">
              <a:buFont typeface="+mj-lt"/>
              <a:buAutoNum type="arabicPeriod"/>
            </a:pPr>
            <a:r>
              <a:rPr lang="en-GB" sz="1700" dirty="0" smtClean="0">
                <a:solidFill>
                  <a:schemeClr val="bg1">
                    <a:lumMod val="65000"/>
                  </a:schemeClr>
                </a:solidFill>
                <a:latin typeface="Arial" panose="020B0604020202020204" pitchFamily="34" charset="0"/>
                <a:cs typeface="Arial" panose="020B0604020202020204" pitchFamily="34" charset="0"/>
              </a:rPr>
              <a:t>Engaging/working with the health sector.</a:t>
            </a:r>
          </a:p>
          <a:p>
            <a:pPr marL="754380" lvl="1" indent="-342900">
              <a:buFont typeface="+mj-lt"/>
              <a:buAutoNum type="arabicPeriod"/>
            </a:pPr>
            <a:r>
              <a:rPr lang="en-GB" sz="1700" dirty="0" smtClean="0">
                <a:solidFill>
                  <a:schemeClr val="bg1">
                    <a:lumMod val="65000"/>
                  </a:schemeClr>
                </a:solidFill>
                <a:latin typeface="Arial" panose="020B0604020202020204" pitchFamily="34" charset="0"/>
                <a:cs typeface="Arial" panose="020B0604020202020204" pitchFamily="34" charset="0"/>
              </a:rPr>
              <a:t>Inconsistent, changing and short-term funding landscape, including changes to ECO. </a:t>
            </a:r>
          </a:p>
          <a:p>
            <a:pPr marL="461772" indent="-342900"/>
            <a:r>
              <a:rPr lang="en-GB" sz="1700" dirty="0" smtClean="0">
                <a:solidFill>
                  <a:schemeClr val="bg1">
                    <a:lumMod val="65000"/>
                  </a:schemeClr>
                </a:solidFill>
                <a:latin typeface="Arial" panose="020B0604020202020204" pitchFamily="34" charset="0"/>
                <a:cs typeface="Arial" panose="020B0604020202020204" pitchFamily="34" charset="0"/>
              </a:rPr>
              <a:t>Other challenges mentioned by a number of respondents included:</a:t>
            </a:r>
          </a:p>
          <a:p>
            <a:pPr lvl="1"/>
            <a:r>
              <a:rPr lang="en-GB" sz="1700" dirty="0">
                <a:solidFill>
                  <a:schemeClr val="bg1">
                    <a:lumMod val="65000"/>
                  </a:schemeClr>
                </a:solidFill>
                <a:latin typeface="Arial" panose="020B0604020202020204" pitchFamily="34" charset="0"/>
                <a:cs typeface="Arial" panose="020B0604020202020204" pitchFamily="34" charset="0"/>
              </a:rPr>
              <a:t>v</a:t>
            </a:r>
            <a:r>
              <a:rPr lang="en-GB" sz="1700" dirty="0" smtClean="0">
                <a:solidFill>
                  <a:schemeClr val="bg1">
                    <a:lumMod val="65000"/>
                  </a:schemeClr>
                </a:solidFill>
                <a:latin typeface="Arial" panose="020B0604020202020204" pitchFamily="34" charset="0"/>
                <a:cs typeface="Arial" panose="020B0604020202020204" pitchFamily="34" charset="0"/>
              </a:rPr>
              <a:t>olume (too many or not enough) and quality of referrals</a:t>
            </a:r>
          </a:p>
          <a:p>
            <a:pPr lvl="1"/>
            <a:r>
              <a:rPr lang="en-GB" sz="1700" dirty="0">
                <a:solidFill>
                  <a:schemeClr val="bg1">
                    <a:lumMod val="65000"/>
                  </a:schemeClr>
                </a:solidFill>
                <a:latin typeface="Arial" panose="020B0604020202020204" pitchFamily="34" charset="0"/>
                <a:cs typeface="Arial" panose="020B0604020202020204" pitchFamily="34" charset="0"/>
              </a:rPr>
              <a:t>c</a:t>
            </a:r>
            <a:r>
              <a:rPr lang="en-GB" sz="1700" dirty="0" smtClean="0">
                <a:solidFill>
                  <a:schemeClr val="bg1">
                    <a:lumMod val="65000"/>
                  </a:schemeClr>
                </a:solidFill>
                <a:latin typeface="Arial" panose="020B0604020202020204" pitchFamily="34" charset="0"/>
                <a:cs typeface="Arial" panose="020B0604020202020204" pitchFamily="34" charset="0"/>
              </a:rPr>
              <a:t>onsumer scepticism about free in-house works and a scheme’s offer, sometimes associated with Green Deal</a:t>
            </a:r>
          </a:p>
          <a:p>
            <a:pPr lvl="1"/>
            <a:r>
              <a:rPr lang="en-GB" sz="1700" dirty="0">
                <a:solidFill>
                  <a:schemeClr val="bg1">
                    <a:lumMod val="65000"/>
                  </a:schemeClr>
                </a:solidFill>
                <a:latin typeface="Arial" panose="020B0604020202020204" pitchFamily="34" charset="0"/>
                <a:cs typeface="Arial" panose="020B0604020202020204" pitchFamily="34" charset="0"/>
              </a:rPr>
              <a:t>e</a:t>
            </a:r>
            <a:r>
              <a:rPr lang="en-GB" sz="1700" dirty="0" smtClean="0">
                <a:solidFill>
                  <a:schemeClr val="bg1">
                    <a:lumMod val="65000"/>
                  </a:schemeClr>
                </a:solidFill>
                <a:latin typeface="Arial" panose="020B0604020202020204" pitchFamily="34" charset="0"/>
                <a:cs typeface="Arial" panose="020B0604020202020204" pitchFamily="34" charset="0"/>
              </a:rPr>
              <a:t>valuation gap and evidence burden, including of health impacts</a:t>
            </a:r>
          </a:p>
          <a:p>
            <a:pPr lvl="1"/>
            <a:r>
              <a:rPr lang="en-GB" sz="1700" dirty="0">
                <a:solidFill>
                  <a:schemeClr val="bg1">
                    <a:lumMod val="65000"/>
                  </a:schemeClr>
                </a:solidFill>
                <a:latin typeface="Arial" panose="020B0604020202020204" pitchFamily="34" charset="0"/>
                <a:cs typeface="Arial" panose="020B0604020202020204" pitchFamily="34" charset="0"/>
              </a:rPr>
              <a:t>s</a:t>
            </a:r>
            <a:r>
              <a:rPr lang="en-GB" sz="1700" dirty="0" smtClean="0">
                <a:solidFill>
                  <a:schemeClr val="bg1">
                    <a:lumMod val="65000"/>
                  </a:schemeClr>
                </a:solidFill>
                <a:latin typeface="Arial" panose="020B0604020202020204" pitchFamily="34" charset="0"/>
                <a:cs typeface="Arial" panose="020B0604020202020204" pitchFamily="34" charset="0"/>
              </a:rPr>
              <a:t>taffing and resources burden. </a:t>
            </a:r>
            <a:endParaRPr lang="en-GB" sz="170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8855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21</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Other challenges cont. </a:t>
            </a:r>
            <a:endParaRPr lang="en-US" sz="4800" dirty="0">
              <a:solidFill>
                <a:srgbClr val="0070C0"/>
              </a:solidFill>
            </a:endParaRPr>
          </a:p>
        </p:txBody>
      </p:sp>
      <p:sp>
        <p:nvSpPr>
          <p:cNvPr id="126" name="TextBox 125"/>
          <p:cNvSpPr txBox="1"/>
          <p:nvPr/>
        </p:nvSpPr>
        <p:spPr>
          <a:xfrm>
            <a:off x="399041" y="2123440"/>
            <a:ext cx="7769599" cy="1077218"/>
          </a:xfrm>
          <a:prstGeom prst="rect">
            <a:avLst/>
          </a:prstGeom>
          <a:noFill/>
        </p:spPr>
        <p:txBody>
          <a:bodyPr wrap="square" rtlCol="0">
            <a:spAutoFit/>
          </a:bodyPr>
          <a:lstStyle/>
          <a:p>
            <a:endParaRPr lang="en-GB" sz="3200" dirty="0"/>
          </a:p>
          <a:p>
            <a:pPr marL="514350" indent="-514350">
              <a:buFont typeface="+mj-lt"/>
              <a:buAutoNum type="arabicPeriod"/>
            </a:pPr>
            <a:endParaRPr lang="en-GB" sz="3200" dirty="0" smtClean="0"/>
          </a:p>
        </p:txBody>
      </p:sp>
      <p:sp>
        <p:nvSpPr>
          <p:cNvPr id="7" name="TextBox 6"/>
          <p:cNvSpPr txBox="1"/>
          <p:nvPr/>
        </p:nvSpPr>
        <p:spPr>
          <a:xfrm>
            <a:off x="467544" y="1323097"/>
            <a:ext cx="3888432" cy="1889879"/>
          </a:xfrm>
          <a:prstGeom prst="flowChartAlternateProcess">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500" b="1" i="1" dirty="0">
                <a:solidFill>
                  <a:schemeClr val="accent1"/>
                </a:solidFill>
                <a:latin typeface="Arial" panose="020B0604020202020204" pitchFamily="34" charset="0"/>
                <a:cs typeface="Arial" panose="020B0604020202020204" pitchFamily="34" charset="0"/>
              </a:rPr>
              <a:t>“Health [professionals] are very task focused and we want to change working practices to widen out the view point of the health worker and make ‘every contact count’ concept not just focus on health interventions.” </a:t>
            </a:r>
            <a:r>
              <a:rPr lang="en-GB" sz="1500" b="1" i="1" dirty="0" smtClean="0">
                <a:solidFill>
                  <a:schemeClr val="accent1"/>
                </a:solidFill>
                <a:latin typeface="Arial" panose="020B0604020202020204" pitchFamily="34" charset="0"/>
                <a:cs typeface="Arial" panose="020B0604020202020204" pitchFamily="34" charset="0"/>
              </a:rPr>
              <a:t>– Survey </a:t>
            </a:r>
            <a:r>
              <a:rPr lang="en-GB" sz="1500" b="1" i="1" dirty="0">
                <a:solidFill>
                  <a:schemeClr val="accent1"/>
                </a:solidFill>
                <a:latin typeface="Arial" panose="020B0604020202020204" pitchFamily="34" charset="0"/>
                <a:cs typeface="Arial" panose="020B0604020202020204" pitchFamily="34" charset="0"/>
              </a:rPr>
              <a:t>respondent</a:t>
            </a:r>
          </a:p>
        </p:txBody>
      </p:sp>
      <p:sp>
        <p:nvSpPr>
          <p:cNvPr id="8" name="TextBox 7"/>
          <p:cNvSpPr txBox="1"/>
          <p:nvPr/>
        </p:nvSpPr>
        <p:spPr>
          <a:xfrm>
            <a:off x="539552" y="3527296"/>
            <a:ext cx="3888432" cy="868323"/>
          </a:xfrm>
          <a:prstGeom prst="flowChartAlternateProcess">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500" b="1" i="1" dirty="0">
                <a:solidFill>
                  <a:schemeClr val="accent1"/>
                </a:solidFill>
                <a:latin typeface="Arial" panose="020B0604020202020204" pitchFamily="34" charset="0"/>
                <a:cs typeface="Arial" panose="020B0604020202020204" pitchFamily="34" charset="0"/>
              </a:rPr>
              <a:t>“Short-term funding so that we cannot offer </a:t>
            </a:r>
            <a:r>
              <a:rPr lang="en-GB" sz="1500" b="1" i="1" dirty="0" smtClean="0">
                <a:solidFill>
                  <a:schemeClr val="accent1"/>
                </a:solidFill>
                <a:latin typeface="Arial" panose="020B0604020202020204" pitchFamily="34" charset="0"/>
                <a:cs typeface="Arial" panose="020B0604020202020204" pitchFamily="34" charset="0"/>
              </a:rPr>
              <a:t>consistency.” – Survey </a:t>
            </a:r>
            <a:r>
              <a:rPr lang="en-GB" sz="1500" b="1" i="1" dirty="0">
                <a:solidFill>
                  <a:schemeClr val="accent1"/>
                </a:solidFill>
                <a:latin typeface="Arial" panose="020B0604020202020204" pitchFamily="34" charset="0"/>
                <a:cs typeface="Arial" panose="020B0604020202020204" pitchFamily="34" charset="0"/>
              </a:rPr>
              <a:t>respondent</a:t>
            </a:r>
          </a:p>
        </p:txBody>
      </p:sp>
      <p:sp>
        <p:nvSpPr>
          <p:cNvPr id="9" name="TextBox 8"/>
          <p:cNvSpPr txBox="1"/>
          <p:nvPr/>
        </p:nvSpPr>
        <p:spPr>
          <a:xfrm>
            <a:off x="4859977" y="1473835"/>
            <a:ext cx="3888432" cy="1379101"/>
          </a:xfrm>
          <a:prstGeom prst="flowChartAlternateProcess">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500" b="1" i="1" dirty="0">
                <a:solidFill>
                  <a:schemeClr val="accent1"/>
                </a:solidFill>
                <a:latin typeface="Arial" panose="020B0604020202020204" pitchFamily="34" charset="0"/>
                <a:cs typeface="Arial" panose="020B0604020202020204" pitchFamily="34" charset="0"/>
              </a:rPr>
              <a:t>“Lack of gap funding (ECO) amongst vulnerable households.  Continuing mistrust of Green Deal mechanism stemming from poor </a:t>
            </a:r>
            <a:r>
              <a:rPr lang="en-GB" sz="1500" b="1" i="1" dirty="0" smtClean="0">
                <a:solidFill>
                  <a:schemeClr val="accent1"/>
                </a:solidFill>
                <a:latin typeface="Arial" panose="020B0604020202020204" pitchFamily="34" charset="0"/>
                <a:cs typeface="Arial" panose="020B0604020202020204" pitchFamily="34" charset="0"/>
              </a:rPr>
              <a:t>initial </a:t>
            </a:r>
            <a:r>
              <a:rPr lang="en-GB" sz="1500" b="1" i="1" dirty="0">
                <a:solidFill>
                  <a:schemeClr val="accent1"/>
                </a:solidFill>
                <a:latin typeface="Arial" panose="020B0604020202020204" pitchFamily="34" charset="0"/>
                <a:cs typeface="Arial" panose="020B0604020202020204" pitchFamily="34" charset="0"/>
              </a:rPr>
              <a:t>launch</a:t>
            </a:r>
            <a:r>
              <a:rPr lang="en-GB" sz="1500" b="1" i="1" dirty="0" smtClean="0">
                <a:solidFill>
                  <a:schemeClr val="accent1"/>
                </a:solidFill>
                <a:latin typeface="Arial" panose="020B0604020202020204" pitchFamily="34" charset="0"/>
                <a:cs typeface="Arial" panose="020B0604020202020204" pitchFamily="34" charset="0"/>
              </a:rPr>
              <a:t>.”      – Survey </a:t>
            </a:r>
            <a:r>
              <a:rPr lang="en-GB" sz="1500" b="1" i="1" dirty="0">
                <a:solidFill>
                  <a:schemeClr val="accent1"/>
                </a:solidFill>
                <a:latin typeface="Arial" panose="020B0604020202020204" pitchFamily="34" charset="0"/>
                <a:cs typeface="Arial" panose="020B0604020202020204" pitchFamily="34" charset="0"/>
              </a:rPr>
              <a:t>respondent</a:t>
            </a:r>
          </a:p>
        </p:txBody>
      </p:sp>
      <p:sp>
        <p:nvSpPr>
          <p:cNvPr id="10" name="TextBox 9"/>
          <p:cNvSpPr txBox="1"/>
          <p:nvPr/>
        </p:nvSpPr>
        <p:spPr>
          <a:xfrm>
            <a:off x="467544" y="4696072"/>
            <a:ext cx="3888432" cy="1123712"/>
          </a:xfrm>
          <a:prstGeom prst="flowChartAlternateProcess">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500" b="1" i="1" dirty="0">
                <a:solidFill>
                  <a:schemeClr val="accent1"/>
                </a:solidFill>
                <a:latin typeface="Arial" panose="020B0604020202020204" pitchFamily="34" charset="0"/>
                <a:cs typeface="Arial" panose="020B0604020202020204" pitchFamily="34" charset="0"/>
              </a:rPr>
              <a:t>“Getting health professionals on board - not sure word has got through. Training offered but not taken up.” </a:t>
            </a:r>
            <a:r>
              <a:rPr lang="en-GB" sz="1500" b="1" i="1" dirty="0" smtClean="0">
                <a:solidFill>
                  <a:schemeClr val="accent1"/>
                </a:solidFill>
                <a:latin typeface="Arial" panose="020B0604020202020204" pitchFamily="34" charset="0"/>
                <a:cs typeface="Arial" panose="020B0604020202020204" pitchFamily="34" charset="0"/>
              </a:rPr>
              <a:t>       – Survey </a:t>
            </a:r>
            <a:r>
              <a:rPr lang="en-GB" sz="1500" b="1" i="1" dirty="0">
                <a:solidFill>
                  <a:schemeClr val="accent1"/>
                </a:solidFill>
                <a:latin typeface="Arial" panose="020B0604020202020204" pitchFamily="34" charset="0"/>
                <a:cs typeface="Arial" panose="020B0604020202020204" pitchFamily="34" charset="0"/>
              </a:rPr>
              <a:t>respondent</a:t>
            </a:r>
          </a:p>
        </p:txBody>
      </p:sp>
      <p:sp>
        <p:nvSpPr>
          <p:cNvPr id="11" name="TextBox 10"/>
          <p:cNvSpPr txBox="1"/>
          <p:nvPr/>
        </p:nvSpPr>
        <p:spPr>
          <a:xfrm>
            <a:off x="5134676" y="3068960"/>
            <a:ext cx="3397763" cy="1123712"/>
          </a:xfrm>
          <a:prstGeom prst="flowChartAlternateProcess">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500" b="1" i="1" dirty="0">
                <a:solidFill>
                  <a:schemeClr val="accent1"/>
                </a:solidFill>
                <a:latin typeface="Arial" panose="020B0604020202020204" pitchFamily="34" charset="0"/>
                <a:cs typeface="Arial" panose="020B0604020202020204" pitchFamily="34" charset="0"/>
              </a:rPr>
              <a:t>“Difficulties attributing positive </a:t>
            </a:r>
            <a:r>
              <a:rPr lang="en-GB" sz="1500" b="1" i="1" dirty="0" smtClean="0">
                <a:solidFill>
                  <a:schemeClr val="accent1"/>
                </a:solidFill>
                <a:latin typeface="Arial" panose="020B0604020202020204" pitchFamily="34" charset="0"/>
                <a:cs typeface="Arial" panose="020B0604020202020204" pitchFamily="34" charset="0"/>
              </a:rPr>
              <a:t>[health] impacts </a:t>
            </a:r>
            <a:r>
              <a:rPr lang="en-GB" sz="1500" b="1" i="1" dirty="0">
                <a:solidFill>
                  <a:schemeClr val="accent1"/>
                </a:solidFill>
                <a:latin typeface="Arial" panose="020B0604020202020204" pitchFamily="34" charset="0"/>
                <a:cs typeface="Arial" panose="020B0604020202020204" pitchFamily="34" charset="0"/>
              </a:rPr>
              <a:t>directly to the support provided by our services</a:t>
            </a:r>
            <a:r>
              <a:rPr lang="en-GB" sz="1500" b="1" i="1" dirty="0" smtClean="0">
                <a:solidFill>
                  <a:schemeClr val="accent1"/>
                </a:solidFill>
                <a:latin typeface="Arial" panose="020B0604020202020204" pitchFamily="34" charset="0"/>
                <a:cs typeface="Arial" panose="020B0604020202020204" pitchFamily="34" charset="0"/>
              </a:rPr>
              <a:t>.” – Survey </a:t>
            </a:r>
            <a:r>
              <a:rPr lang="en-GB" sz="1500" b="1" i="1" dirty="0">
                <a:solidFill>
                  <a:schemeClr val="accent1"/>
                </a:solidFill>
                <a:latin typeface="Arial" panose="020B0604020202020204" pitchFamily="34" charset="0"/>
                <a:cs typeface="Arial" panose="020B0604020202020204" pitchFamily="34" charset="0"/>
              </a:rPr>
              <a:t>respondent</a:t>
            </a:r>
          </a:p>
        </p:txBody>
      </p:sp>
      <p:sp>
        <p:nvSpPr>
          <p:cNvPr id="12" name="TextBox 11"/>
          <p:cNvSpPr txBox="1"/>
          <p:nvPr/>
        </p:nvSpPr>
        <p:spPr>
          <a:xfrm>
            <a:off x="5148064" y="4458806"/>
            <a:ext cx="3024336" cy="1634490"/>
          </a:xfrm>
          <a:prstGeom prst="flowChartAlternateProcess">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500" b="1" i="1" dirty="0">
                <a:solidFill>
                  <a:schemeClr val="accent1"/>
                </a:solidFill>
                <a:latin typeface="Arial" panose="020B0604020202020204" pitchFamily="34" charset="0"/>
                <a:cs typeface="Arial" panose="020B0604020202020204" pitchFamily="34" charset="0"/>
              </a:rPr>
              <a:t>“Constant restructuring in the health sector is a constant barrier to progress in trying to implement joined-up working</a:t>
            </a:r>
            <a:r>
              <a:rPr lang="en-GB" sz="1500" b="1" i="1" dirty="0" smtClean="0">
                <a:solidFill>
                  <a:schemeClr val="accent1"/>
                </a:solidFill>
                <a:latin typeface="Arial" panose="020B0604020202020204" pitchFamily="34" charset="0"/>
                <a:cs typeface="Arial" panose="020B0604020202020204" pitchFamily="34" charset="0"/>
              </a:rPr>
              <a:t>.” – Survey </a:t>
            </a:r>
            <a:r>
              <a:rPr lang="en-GB" sz="1500" b="1" i="1" dirty="0">
                <a:solidFill>
                  <a:schemeClr val="accent1"/>
                </a:solidFill>
                <a:latin typeface="Arial" panose="020B0604020202020204" pitchFamily="34" charset="0"/>
                <a:cs typeface="Arial" panose="020B0604020202020204" pitchFamily="34" charset="0"/>
              </a:rPr>
              <a:t>respondent</a:t>
            </a:r>
          </a:p>
        </p:txBody>
      </p:sp>
    </p:spTree>
    <p:extLst>
      <p:ext uri="{BB962C8B-B14F-4D97-AF65-F5344CB8AC3E}">
        <p14:creationId xmlns:p14="http://schemas.microsoft.com/office/powerpoint/2010/main" val="2898855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22</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Successes </a:t>
            </a:r>
            <a:endParaRPr lang="en-US" sz="4800" dirty="0">
              <a:solidFill>
                <a:srgbClr val="0070C0"/>
              </a:solidFill>
            </a:endParaRPr>
          </a:p>
        </p:txBody>
      </p:sp>
      <p:sp>
        <p:nvSpPr>
          <p:cNvPr id="126" name="TextBox 125"/>
          <p:cNvSpPr txBox="1"/>
          <p:nvPr/>
        </p:nvSpPr>
        <p:spPr>
          <a:xfrm>
            <a:off x="399041" y="2123440"/>
            <a:ext cx="7769599" cy="1077218"/>
          </a:xfrm>
          <a:prstGeom prst="rect">
            <a:avLst/>
          </a:prstGeom>
          <a:noFill/>
        </p:spPr>
        <p:txBody>
          <a:bodyPr wrap="square" rtlCol="0">
            <a:spAutoFit/>
          </a:bodyPr>
          <a:lstStyle/>
          <a:p>
            <a:endParaRPr lang="en-GB" sz="3200" dirty="0"/>
          </a:p>
          <a:p>
            <a:pPr marL="514350" indent="-514350">
              <a:buFont typeface="+mj-lt"/>
              <a:buAutoNum type="arabicPeriod"/>
            </a:pPr>
            <a:endParaRPr lang="en-GB" sz="3200" dirty="0" smtClean="0"/>
          </a:p>
        </p:txBody>
      </p:sp>
      <p:sp>
        <p:nvSpPr>
          <p:cNvPr id="7" name="Content Placeholder 2"/>
          <p:cNvSpPr>
            <a:spLocks noGrp="1"/>
          </p:cNvSpPr>
          <p:nvPr>
            <p:ph idx="1"/>
          </p:nvPr>
        </p:nvSpPr>
        <p:spPr>
          <a:xfrm>
            <a:off x="164089" y="1311415"/>
            <a:ext cx="8445624" cy="5333224"/>
          </a:xfrm>
        </p:spPr>
        <p:txBody>
          <a:bodyPr>
            <a:normAutofit/>
          </a:bodyPr>
          <a:lstStyle/>
          <a:p>
            <a:pPr marL="109728" indent="0">
              <a:buNone/>
            </a:pPr>
            <a:r>
              <a:rPr lang="en-GB" sz="1400" dirty="0" smtClean="0">
                <a:solidFill>
                  <a:schemeClr val="bg1">
                    <a:lumMod val="65000"/>
                  </a:schemeClr>
                </a:solidFill>
                <a:latin typeface="Arial" panose="020B0604020202020204" pitchFamily="34" charset="0"/>
                <a:cs typeface="Arial" panose="020B0604020202020204" pitchFamily="34" charset="0"/>
              </a:rPr>
              <a:t>Key findings</a:t>
            </a:r>
          </a:p>
          <a:p>
            <a:r>
              <a:rPr lang="en-GB" sz="1400" dirty="0" smtClean="0">
                <a:solidFill>
                  <a:schemeClr val="bg1">
                    <a:lumMod val="65000"/>
                  </a:schemeClr>
                </a:solidFill>
                <a:latin typeface="Arial" panose="020B0604020202020204" pitchFamily="34" charset="0"/>
                <a:cs typeface="Arial" panose="020B0604020202020204" pitchFamily="34" charset="0"/>
              </a:rPr>
              <a:t>Respondents were asked to identify key successes of their scheme in an open-ended survey question. The top five themes </a:t>
            </a:r>
            <a:r>
              <a:rPr lang="en-GB" sz="1400" dirty="0">
                <a:solidFill>
                  <a:schemeClr val="bg1">
                    <a:lumMod val="65000"/>
                  </a:schemeClr>
                </a:solidFill>
                <a:latin typeface="Arial" panose="020B0604020202020204" pitchFamily="34" charset="0"/>
                <a:cs typeface="Arial" panose="020B0604020202020204" pitchFamily="34" charset="0"/>
              </a:rPr>
              <a:t>emerging across respondents’ answers </a:t>
            </a:r>
            <a:r>
              <a:rPr lang="en-GB" sz="1400" dirty="0" smtClean="0">
                <a:solidFill>
                  <a:schemeClr val="bg1">
                    <a:lumMod val="65000"/>
                  </a:schemeClr>
                </a:solidFill>
                <a:latin typeface="Arial" panose="020B0604020202020204" pitchFamily="34" charset="0"/>
                <a:cs typeface="Arial" panose="020B0604020202020204" pitchFamily="34" charset="0"/>
              </a:rPr>
              <a:t>were (in order of mentions): </a:t>
            </a:r>
          </a:p>
          <a:p>
            <a:pPr marL="754380" lvl="1" indent="-342900">
              <a:buFont typeface="+mj-lt"/>
              <a:buAutoNum type="arabicPeriod"/>
            </a:pPr>
            <a:r>
              <a:rPr lang="en-GB" sz="1400" dirty="0">
                <a:solidFill>
                  <a:schemeClr val="bg1">
                    <a:lumMod val="65000"/>
                  </a:schemeClr>
                </a:solidFill>
                <a:latin typeface="Arial" panose="020B0604020202020204" pitchFamily="34" charset="0"/>
                <a:cs typeface="Arial" panose="020B0604020202020204" pitchFamily="34" charset="0"/>
              </a:rPr>
              <a:t>Support for households and impact on local housing and fuel poverty </a:t>
            </a:r>
            <a:r>
              <a:rPr lang="en-GB" sz="1400" dirty="0" smtClean="0">
                <a:solidFill>
                  <a:schemeClr val="bg1">
                    <a:lumMod val="65000"/>
                  </a:schemeClr>
                </a:solidFill>
                <a:latin typeface="Arial" panose="020B0604020202020204" pitchFamily="34" charset="0"/>
                <a:cs typeface="Arial" panose="020B0604020202020204" pitchFamily="34" charset="0"/>
              </a:rPr>
              <a:t>levels.</a:t>
            </a:r>
          </a:p>
          <a:p>
            <a:pPr marL="754380" lvl="1" indent="-342900">
              <a:buFont typeface="+mj-lt"/>
              <a:buAutoNum type="arabicPeriod"/>
            </a:pPr>
            <a:r>
              <a:rPr lang="en-GB" sz="1400" dirty="0">
                <a:solidFill>
                  <a:schemeClr val="bg1">
                    <a:lumMod val="65000"/>
                  </a:schemeClr>
                </a:solidFill>
                <a:latin typeface="Arial" panose="020B0604020202020204" pitchFamily="34" charset="0"/>
                <a:cs typeface="Arial" panose="020B0604020202020204" pitchFamily="34" charset="0"/>
              </a:rPr>
              <a:t>Partnership working </a:t>
            </a:r>
            <a:r>
              <a:rPr lang="en-GB" sz="1400" dirty="0" smtClean="0">
                <a:solidFill>
                  <a:schemeClr val="bg1">
                    <a:lumMod val="65000"/>
                  </a:schemeClr>
                </a:solidFill>
                <a:latin typeface="Arial" panose="020B0604020202020204" pitchFamily="34" charset="0"/>
                <a:cs typeface="Arial" panose="020B0604020202020204" pitchFamily="34" charset="0"/>
              </a:rPr>
              <a:t>(to </a:t>
            </a:r>
            <a:r>
              <a:rPr lang="en-GB" sz="1400" dirty="0">
                <a:solidFill>
                  <a:schemeClr val="bg1">
                    <a:lumMod val="65000"/>
                  </a:schemeClr>
                </a:solidFill>
                <a:latin typeface="Arial" panose="020B0604020202020204" pitchFamily="34" charset="0"/>
                <a:cs typeface="Arial" panose="020B0604020202020204" pitchFamily="34" charset="0"/>
              </a:rPr>
              <a:t>implement a strong referral network and bespoke service offer for the </a:t>
            </a:r>
            <a:r>
              <a:rPr lang="en-GB" sz="1400" dirty="0" smtClean="0">
                <a:solidFill>
                  <a:schemeClr val="bg1">
                    <a:lumMod val="65000"/>
                  </a:schemeClr>
                </a:solidFill>
                <a:latin typeface="Arial" panose="020B0604020202020204" pitchFamily="34" charset="0"/>
                <a:cs typeface="Arial" panose="020B0604020202020204" pitchFamily="34" charset="0"/>
              </a:rPr>
              <a:t>householder).</a:t>
            </a:r>
          </a:p>
          <a:p>
            <a:pPr marL="754380" lvl="1" indent="-342900">
              <a:buFont typeface="+mj-lt"/>
              <a:buAutoNum type="arabicPeriod"/>
            </a:pPr>
            <a:r>
              <a:rPr lang="en-GB" sz="1400" dirty="0">
                <a:solidFill>
                  <a:schemeClr val="bg1">
                    <a:lumMod val="65000"/>
                  </a:schemeClr>
                </a:solidFill>
                <a:latin typeface="Arial" panose="020B0604020202020204" pitchFamily="34" charset="0"/>
                <a:cs typeface="Arial" panose="020B0604020202020204" pitchFamily="34" charset="0"/>
              </a:rPr>
              <a:t>Delivery model, including single-point-of-contact referral </a:t>
            </a:r>
            <a:r>
              <a:rPr lang="en-GB" sz="1400" dirty="0" smtClean="0">
                <a:solidFill>
                  <a:schemeClr val="bg1">
                    <a:lumMod val="65000"/>
                  </a:schemeClr>
                </a:solidFill>
                <a:latin typeface="Arial" panose="020B0604020202020204" pitchFamily="34" charset="0"/>
                <a:cs typeface="Arial" panose="020B0604020202020204" pitchFamily="34" charset="0"/>
              </a:rPr>
              <a:t>network, simple referral system </a:t>
            </a:r>
            <a:r>
              <a:rPr lang="en-GB" sz="1400" dirty="0">
                <a:solidFill>
                  <a:schemeClr val="bg1">
                    <a:lumMod val="65000"/>
                  </a:schemeClr>
                </a:solidFill>
                <a:latin typeface="Arial" panose="020B0604020202020204" pitchFamily="34" charset="0"/>
                <a:cs typeface="Arial" panose="020B0604020202020204" pitchFamily="34" charset="0"/>
              </a:rPr>
              <a:t>and in-home and bespoke service </a:t>
            </a:r>
            <a:r>
              <a:rPr lang="en-GB" sz="1400" dirty="0" smtClean="0">
                <a:solidFill>
                  <a:schemeClr val="bg1">
                    <a:lumMod val="65000"/>
                  </a:schemeClr>
                </a:solidFill>
                <a:latin typeface="Arial" panose="020B0604020202020204" pitchFamily="34" charset="0"/>
                <a:cs typeface="Arial" panose="020B0604020202020204" pitchFamily="34" charset="0"/>
              </a:rPr>
              <a:t>offer.</a:t>
            </a:r>
          </a:p>
          <a:p>
            <a:pPr marL="754380" lvl="1" indent="-342900">
              <a:buFont typeface="+mj-lt"/>
              <a:buAutoNum type="arabicPeriod"/>
            </a:pPr>
            <a:r>
              <a:rPr lang="en-GB" sz="1400" dirty="0" smtClean="0">
                <a:solidFill>
                  <a:schemeClr val="bg1">
                    <a:lumMod val="65000"/>
                  </a:schemeClr>
                </a:solidFill>
                <a:latin typeface="Arial" panose="020B0604020202020204" pitchFamily="34" charset="0"/>
                <a:cs typeface="Arial" panose="020B0604020202020204" pitchFamily="34" charset="0"/>
              </a:rPr>
              <a:t>Securing health </a:t>
            </a:r>
            <a:r>
              <a:rPr lang="en-GB" sz="1400" dirty="0">
                <a:solidFill>
                  <a:schemeClr val="bg1">
                    <a:lumMod val="65000"/>
                  </a:schemeClr>
                </a:solidFill>
                <a:latin typeface="Arial" panose="020B0604020202020204" pitchFamily="34" charset="0"/>
                <a:cs typeface="Arial" panose="020B0604020202020204" pitchFamily="34" charset="0"/>
              </a:rPr>
              <a:t>sector engagement and </a:t>
            </a:r>
            <a:r>
              <a:rPr lang="en-GB" sz="1400" dirty="0" smtClean="0">
                <a:solidFill>
                  <a:schemeClr val="bg1">
                    <a:lumMod val="65000"/>
                  </a:schemeClr>
                </a:solidFill>
                <a:latin typeface="Arial" panose="020B0604020202020204" pitchFamily="34" charset="0"/>
                <a:cs typeface="Arial" panose="020B0604020202020204" pitchFamily="34" charset="0"/>
              </a:rPr>
              <a:t>funding.</a:t>
            </a:r>
          </a:p>
          <a:p>
            <a:pPr marL="754380" lvl="1" indent="-342900">
              <a:buFont typeface="+mj-lt"/>
              <a:buAutoNum type="arabicPeriod"/>
            </a:pPr>
            <a:r>
              <a:rPr lang="en-GB" sz="1400" dirty="0">
                <a:solidFill>
                  <a:schemeClr val="bg1">
                    <a:lumMod val="65000"/>
                  </a:schemeClr>
                </a:solidFill>
                <a:latin typeface="Arial" panose="020B0604020202020204" pitchFamily="34" charset="0"/>
                <a:cs typeface="Arial" panose="020B0604020202020204" pitchFamily="34" charset="0"/>
              </a:rPr>
              <a:t>Securing funding for scheme </a:t>
            </a:r>
            <a:r>
              <a:rPr lang="en-GB" sz="1400" dirty="0" smtClean="0">
                <a:solidFill>
                  <a:schemeClr val="bg1">
                    <a:lumMod val="65000"/>
                  </a:schemeClr>
                </a:solidFill>
                <a:latin typeface="Arial" panose="020B0604020202020204" pitchFamily="34" charset="0"/>
                <a:cs typeface="Arial" panose="020B0604020202020204" pitchFamily="34" charset="0"/>
              </a:rPr>
              <a:t>delivery.</a:t>
            </a:r>
            <a:endParaRPr lang="en-GB" sz="1400" dirty="0">
              <a:solidFill>
                <a:schemeClr val="bg1">
                  <a:lumMod val="65000"/>
                </a:schemeClr>
              </a:solidFill>
              <a:latin typeface="Arial" panose="020B0604020202020204" pitchFamily="34" charset="0"/>
              <a:cs typeface="Arial" panose="020B0604020202020204" pitchFamily="34" charset="0"/>
            </a:endParaRPr>
          </a:p>
        </p:txBody>
      </p:sp>
      <p:sp>
        <p:nvSpPr>
          <p:cNvPr id="8" name="TextBox 7"/>
          <p:cNvSpPr txBox="1"/>
          <p:nvPr/>
        </p:nvSpPr>
        <p:spPr>
          <a:xfrm>
            <a:off x="5473648" y="3779823"/>
            <a:ext cx="3090759" cy="2400657"/>
          </a:xfrm>
          <a:prstGeom prst="flowChartAlternateProcess">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500" b="1" i="1" dirty="0">
                <a:solidFill>
                  <a:schemeClr val="accent1"/>
                </a:solidFill>
                <a:latin typeface="Arial" panose="020B0604020202020204" pitchFamily="34" charset="0"/>
                <a:cs typeface="Arial" panose="020B0604020202020204" pitchFamily="34" charset="0"/>
              </a:rPr>
              <a:t>“Clinicians engaged and patients receiving </a:t>
            </a:r>
            <a:r>
              <a:rPr lang="en-GB" sz="1500" b="1" i="1" dirty="0" smtClean="0">
                <a:solidFill>
                  <a:schemeClr val="accent1"/>
                </a:solidFill>
                <a:latin typeface="Arial" panose="020B0604020202020204" pitchFamily="34" charset="0"/>
                <a:cs typeface="Arial" panose="020B0604020202020204" pitchFamily="34" charset="0"/>
              </a:rPr>
              <a:t>energy </a:t>
            </a:r>
            <a:r>
              <a:rPr lang="en-GB" sz="1500" b="1" i="1" dirty="0">
                <a:solidFill>
                  <a:schemeClr val="accent1"/>
                </a:solidFill>
                <a:latin typeface="Arial" panose="020B0604020202020204" pitchFamily="34" charset="0"/>
                <a:cs typeface="Arial" panose="020B0604020202020204" pitchFamily="34" charset="0"/>
              </a:rPr>
              <a:t>advice - happens when we can help clinicians understand the importance of patients being warm and well, and reducing hospital admissions</a:t>
            </a:r>
            <a:r>
              <a:rPr lang="en-GB" sz="1500" b="1" i="1" dirty="0" smtClean="0">
                <a:solidFill>
                  <a:schemeClr val="accent1"/>
                </a:solidFill>
                <a:latin typeface="Arial" panose="020B0604020202020204" pitchFamily="34" charset="0"/>
                <a:cs typeface="Arial" panose="020B0604020202020204" pitchFamily="34" charset="0"/>
              </a:rPr>
              <a:t>.” – Survey respondent</a:t>
            </a:r>
            <a:endParaRPr lang="en-GB" sz="1500" b="1" i="1" dirty="0">
              <a:solidFill>
                <a:schemeClr val="accent1"/>
              </a:solidFill>
              <a:latin typeface="Arial" panose="020B0604020202020204" pitchFamily="34" charset="0"/>
              <a:cs typeface="Arial" panose="020B0604020202020204" pitchFamily="34" charset="0"/>
            </a:endParaRPr>
          </a:p>
        </p:txBody>
      </p:sp>
      <p:sp>
        <p:nvSpPr>
          <p:cNvPr id="9" name="TextBox 8"/>
          <p:cNvSpPr txBox="1"/>
          <p:nvPr/>
        </p:nvSpPr>
        <p:spPr>
          <a:xfrm>
            <a:off x="507584" y="3933056"/>
            <a:ext cx="4496464" cy="2247424"/>
          </a:xfrm>
          <a:prstGeom prst="flowChartAlternateProcess">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400" b="1" i="1" dirty="0" smtClean="0">
                <a:solidFill>
                  <a:schemeClr val="accent1"/>
                </a:solidFill>
                <a:latin typeface="Arial" panose="020B0604020202020204" pitchFamily="34" charset="0"/>
                <a:cs typeface="Arial" panose="020B0604020202020204" pitchFamily="34" charset="0"/>
              </a:rPr>
              <a:t>“The </a:t>
            </a:r>
            <a:r>
              <a:rPr lang="en-GB" sz="1400" b="1" i="1" dirty="0">
                <a:solidFill>
                  <a:schemeClr val="accent1"/>
                </a:solidFill>
                <a:latin typeface="Arial" panose="020B0604020202020204" pitchFamily="34" charset="0"/>
                <a:cs typeface="Arial" panose="020B0604020202020204" pitchFamily="34" charset="0"/>
              </a:rPr>
              <a:t>network of partners with whom we work - both in terms of our referral network and for onwards signposting.  The main reason for these successes has been the use of a paid full time team member to actively promote the service at meetings, events and to offer training to frontline staff giving them an insight in to how our service assists residents.” </a:t>
            </a:r>
            <a:r>
              <a:rPr lang="en-GB" sz="1400" b="1" i="1" dirty="0" smtClean="0">
                <a:solidFill>
                  <a:schemeClr val="accent1"/>
                </a:solidFill>
                <a:latin typeface="Arial" panose="020B0604020202020204" pitchFamily="34" charset="0"/>
                <a:cs typeface="Arial" panose="020B0604020202020204" pitchFamily="34" charset="0"/>
              </a:rPr>
              <a:t>–</a:t>
            </a:r>
            <a:r>
              <a:rPr lang="en-GB" sz="1400" b="1" i="1" dirty="0">
                <a:solidFill>
                  <a:schemeClr val="accent1"/>
                </a:solidFill>
                <a:latin typeface="Arial" panose="020B0604020202020204" pitchFamily="34" charset="0"/>
                <a:cs typeface="Arial" panose="020B0604020202020204" pitchFamily="34" charset="0"/>
              </a:rPr>
              <a:t> </a:t>
            </a:r>
            <a:r>
              <a:rPr lang="en-GB" sz="1400" b="1" i="1" dirty="0" smtClean="0">
                <a:solidFill>
                  <a:schemeClr val="accent1"/>
                </a:solidFill>
                <a:latin typeface="Arial" panose="020B0604020202020204" pitchFamily="34" charset="0"/>
                <a:cs typeface="Arial" panose="020B0604020202020204" pitchFamily="34" charset="0"/>
              </a:rPr>
              <a:t>Survey respondent</a:t>
            </a:r>
            <a:endParaRPr lang="en-GB" sz="1400" b="1" i="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8855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23</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Evaluation</a:t>
            </a:r>
            <a:endParaRPr lang="en-US" sz="4800" dirty="0">
              <a:solidFill>
                <a:srgbClr val="0070C0"/>
              </a:solidFill>
            </a:endParaRPr>
          </a:p>
        </p:txBody>
      </p:sp>
      <p:sp>
        <p:nvSpPr>
          <p:cNvPr id="126" name="TextBox 125"/>
          <p:cNvSpPr txBox="1"/>
          <p:nvPr/>
        </p:nvSpPr>
        <p:spPr>
          <a:xfrm>
            <a:off x="399041" y="2123440"/>
            <a:ext cx="7769599" cy="1077218"/>
          </a:xfrm>
          <a:prstGeom prst="rect">
            <a:avLst/>
          </a:prstGeom>
          <a:noFill/>
        </p:spPr>
        <p:txBody>
          <a:bodyPr wrap="square" rtlCol="0">
            <a:spAutoFit/>
          </a:bodyPr>
          <a:lstStyle/>
          <a:p>
            <a:endParaRPr lang="en-GB" sz="3200" dirty="0"/>
          </a:p>
          <a:p>
            <a:pPr marL="514350" indent="-514350">
              <a:buFont typeface="+mj-lt"/>
              <a:buAutoNum type="arabicPeriod"/>
            </a:pPr>
            <a:endParaRPr lang="en-GB" sz="3200" dirty="0" smtClean="0"/>
          </a:p>
        </p:txBody>
      </p:sp>
      <p:sp>
        <p:nvSpPr>
          <p:cNvPr id="7" name="Content Placeholder 2"/>
          <p:cNvSpPr>
            <a:spLocks noGrp="1"/>
          </p:cNvSpPr>
          <p:nvPr>
            <p:ph idx="1"/>
          </p:nvPr>
        </p:nvSpPr>
        <p:spPr>
          <a:xfrm>
            <a:off x="399041" y="1309185"/>
            <a:ext cx="8445624" cy="5333224"/>
          </a:xfrm>
        </p:spPr>
        <p:txBody>
          <a:bodyPr>
            <a:normAutofit/>
          </a:bodyPr>
          <a:lstStyle/>
          <a:p>
            <a:pPr marL="109728" indent="0">
              <a:buNone/>
            </a:pPr>
            <a:r>
              <a:rPr lang="en-GB" sz="1900" dirty="0" smtClean="0">
                <a:solidFill>
                  <a:schemeClr val="bg1">
                    <a:lumMod val="65000"/>
                  </a:schemeClr>
                </a:solidFill>
                <a:latin typeface="Arial" panose="020B0604020202020204" pitchFamily="34" charset="0"/>
                <a:cs typeface="Arial" panose="020B0604020202020204" pitchFamily="34" charset="0"/>
              </a:rPr>
              <a:t>Key findings</a:t>
            </a:r>
          </a:p>
          <a:p>
            <a:r>
              <a:rPr lang="en-GB" sz="1900" dirty="0" smtClean="0">
                <a:solidFill>
                  <a:schemeClr val="bg1">
                    <a:lumMod val="65000"/>
                  </a:schemeClr>
                </a:solidFill>
                <a:latin typeface="Arial" panose="020B0604020202020204" pitchFamily="34" charset="0"/>
                <a:cs typeface="Arial" panose="020B0604020202020204" pitchFamily="34" charset="0"/>
              </a:rPr>
              <a:t>Around half of schemes have been evaluated: 45/88 respondents (51%) answered ‘yes’ to the question: have you evaluated your scheme?</a:t>
            </a:r>
          </a:p>
          <a:p>
            <a:r>
              <a:rPr lang="en-GB" sz="1900" dirty="0" smtClean="0">
                <a:solidFill>
                  <a:schemeClr val="bg1">
                    <a:lumMod val="65000"/>
                  </a:schemeClr>
                </a:solidFill>
                <a:latin typeface="Arial" panose="020B0604020202020204" pitchFamily="34" charset="0"/>
                <a:cs typeface="Arial" panose="020B0604020202020204" pitchFamily="34" charset="0"/>
              </a:rPr>
              <a:t>Of those who have evaluated their scheme the most commonly selected outcome (from a list of options) measured and reported against was ‘Household </a:t>
            </a:r>
            <a:r>
              <a:rPr lang="en-GB" sz="1900" dirty="0">
                <a:solidFill>
                  <a:schemeClr val="bg1">
                    <a:lumMod val="65000"/>
                  </a:schemeClr>
                </a:solidFill>
                <a:latin typeface="Arial" panose="020B0604020202020204" pitchFamily="34" charset="0"/>
                <a:cs typeface="Arial" panose="020B0604020202020204" pitchFamily="34" charset="0"/>
              </a:rPr>
              <a:t>personal satisfaction </a:t>
            </a:r>
            <a:r>
              <a:rPr lang="en-GB" sz="1900" dirty="0" smtClean="0">
                <a:solidFill>
                  <a:schemeClr val="bg1">
                    <a:lumMod val="65000"/>
                  </a:schemeClr>
                </a:solidFill>
                <a:latin typeface="Arial" panose="020B0604020202020204" pitchFamily="34" charset="0"/>
                <a:cs typeface="Arial" panose="020B0604020202020204" pitchFamily="34" charset="0"/>
              </a:rPr>
              <a:t>(</a:t>
            </a:r>
            <a:r>
              <a:rPr lang="en-GB" sz="1900" dirty="0">
                <a:solidFill>
                  <a:schemeClr val="bg1">
                    <a:lumMod val="65000"/>
                  </a:schemeClr>
                </a:solidFill>
                <a:latin typeface="Arial" panose="020B0604020202020204" pitchFamily="34" charset="0"/>
                <a:cs typeface="Arial" panose="020B0604020202020204" pitchFamily="34" charset="0"/>
              </a:rPr>
              <a:t>including with property, physical health and general wellbeing</a:t>
            </a:r>
            <a:r>
              <a:rPr lang="en-GB" sz="1900" dirty="0" smtClean="0">
                <a:solidFill>
                  <a:schemeClr val="bg1">
                    <a:lumMod val="65000"/>
                  </a:schemeClr>
                </a:solidFill>
                <a:latin typeface="Arial" panose="020B0604020202020204" pitchFamily="34" charset="0"/>
                <a:cs typeface="Arial" panose="020B0604020202020204" pitchFamily="34" charset="0"/>
              </a:rPr>
              <a:t>)’. This option was selected by 29/45 respondents (64%). This suggests household surveys are a relatively common form of evaluation.</a:t>
            </a:r>
          </a:p>
          <a:p>
            <a:r>
              <a:rPr lang="en-GB" sz="1900" dirty="0" smtClean="0">
                <a:solidFill>
                  <a:schemeClr val="bg1">
                    <a:lumMod val="65000"/>
                  </a:schemeClr>
                </a:solidFill>
                <a:latin typeface="Arial" panose="020B0604020202020204" pitchFamily="34" charset="0"/>
                <a:cs typeface="Arial" panose="020B0604020202020204" pitchFamily="34" charset="0"/>
              </a:rPr>
              <a:t>Schemes do not appear to be having success in evaluating the wider health impacts of their interventions. Only 4/45 respondents (9%) and 6/45 respondents (13%) identified impact on GP visits and impact on hospital admissions respectively as outcomes they were measuring and reporting against.</a:t>
            </a:r>
          </a:p>
        </p:txBody>
      </p:sp>
    </p:spTree>
    <p:extLst>
      <p:ext uri="{BB962C8B-B14F-4D97-AF65-F5344CB8AC3E}">
        <p14:creationId xmlns:p14="http://schemas.microsoft.com/office/powerpoint/2010/main" val="2898855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3</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Responses</a:t>
            </a:r>
            <a:endParaRPr lang="en-US" sz="4800" dirty="0">
              <a:solidFill>
                <a:srgbClr val="0070C0"/>
              </a:solidFill>
            </a:endParaRPr>
          </a:p>
        </p:txBody>
      </p:sp>
      <p:sp>
        <p:nvSpPr>
          <p:cNvPr id="126" name="TextBox 125"/>
          <p:cNvSpPr txBox="1"/>
          <p:nvPr/>
        </p:nvSpPr>
        <p:spPr>
          <a:xfrm>
            <a:off x="399041" y="2123440"/>
            <a:ext cx="7769599" cy="1077218"/>
          </a:xfrm>
          <a:prstGeom prst="rect">
            <a:avLst/>
          </a:prstGeom>
          <a:noFill/>
        </p:spPr>
        <p:txBody>
          <a:bodyPr wrap="square" rtlCol="0">
            <a:spAutoFit/>
          </a:bodyPr>
          <a:lstStyle/>
          <a:p>
            <a:endParaRPr lang="en-GB" sz="3200" dirty="0"/>
          </a:p>
          <a:p>
            <a:pPr marL="514350" indent="-514350">
              <a:buFont typeface="+mj-lt"/>
              <a:buAutoNum type="arabicPeriod"/>
            </a:pPr>
            <a:endParaRPr lang="en-GB" sz="3200" dirty="0" smtClean="0"/>
          </a:p>
        </p:txBody>
      </p:sp>
      <p:sp>
        <p:nvSpPr>
          <p:cNvPr id="7" name="Content Placeholder 2"/>
          <p:cNvSpPr>
            <a:spLocks noGrp="1"/>
          </p:cNvSpPr>
          <p:nvPr>
            <p:ph idx="1"/>
          </p:nvPr>
        </p:nvSpPr>
        <p:spPr>
          <a:xfrm>
            <a:off x="395536" y="2056216"/>
            <a:ext cx="8229600" cy="4325112"/>
          </a:xfrm>
        </p:spPr>
        <p:txBody>
          <a:bodyPr>
            <a:normAutofit/>
          </a:bodyPr>
          <a:lstStyle/>
          <a:p>
            <a:r>
              <a:rPr lang="en-GB" sz="2200" b="1" dirty="0" smtClean="0">
                <a:solidFill>
                  <a:schemeClr val="tx2"/>
                </a:solidFill>
                <a:latin typeface="Helvetica" panose="020B0604020202020204" pitchFamily="34" charset="0"/>
                <a:cs typeface="Helvetica" panose="020B0604020202020204" pitchFamily="34" charset="0"/>
              </a:rPr>
              <a:t>110</a:t>
            </a:r>
            <a:r>
              <a:rPr lang="en-GB" sz="2000" dirty="0" smtClean="0">
                <a:solidFill>
                  <a:schemeClr val="bg1">
                    <a:lumMod val="65000"/>
                  </a:schemeClr>
                </a:solidFill>
                <a:latin typeface="Helvetica" panose="020B0604020202020204" pitchFamily="34" charset="0"/>
                <a:cs typeface="Helvetica" panose="020B0604020202020204" pitchFamily="34" charset="0"/>
              </a:rPr>
              <a:t> responses were recorded to the online survey (including 4 late responses).</a:t>
            </a:r>
          </a:p>
          <a:p>
            <a:r>
              <a:rPr lang="en-GB" sz="2000" dirty="0">
                <a:solidFill>
                  <a:schemeClr val="bg1">
                    <a:lumMod val="65000"/>
                  </a:schemeClr>
                </a:solidFill>
                <a:latin typeface="Helvetica" panose="020B0604020202020204" pitchFamily="34" charset="0"/>
                <a:cs typeface="Helvetica" panose="020B0604020202020204" pitchFamily="34" charset="0"/>
              </a:rPr>
              <a:t>This number was reduced to </a:t>
            </a:r>
            <a:r>
              <a:rPr lang="en-GB" sz="2200" b="1" dirty="0">
                <a:solidFill>
                  <a:schemeClr val="tx2"/>
                </a:solidFill>
                <a:latin typeface="Helvetica" panose="020B0604020202020204" pitchFamily="34" charset="0"/>
                <a:cs typeface="Helvetica" panose="020B0604020202020204" pitchFamily="34" charset="0"/>
              </a:rPr>
              <a:t>75</a:t>
            </a:r>
            <a:r>
              <a:rPr lang="en-GB" sz="2000" dirty="0">
                <a:solidFill>
                  <a:schemeClr val="bg1">
                    <a:lumMod val="65000"/>
                  </a:schemeClr>
                </a:solidFill>
                <a:latin typeface="Helvetica" panose="020B0604020202020204" pitchFamily="34" charset="0"/>
                <a:cs typeface="Helvetica" panose="020B0604020202020204" pitchFamily="34" charset="0"/>
              </a:rPr>
              <a:t> unique schemes following the exclusion of duplicate responses for a single scheme, spoiled and incomplete responses and responses on schemes with no discernible health-related component (for example, no methods identified for targeting either health professionals or households with health problems). </a:t>
            </a:r>
          </a:p>
        </p:txBody>
      </p:sp>
    </p:spTree>
    <p:extLst>
      <p:ext uri="{BB962C8B-B14F-4D97-AF65-F5344CB8AC3E}">
        <p14:creationId xmlns:p14="http://schemas.microsoft.com/office/powerpoint/2010/main" val="320350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4</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Delivery </a:t>
            </a:r>
            <a:r>
              <a:rPr lang="en-US" sz="4800" dirty="0" err="1" smtClean="0">
                <a:solidFill>
                  <a:srgbClr val="0070C0"/>
                </a:solidFill>
              </a:rPr>
              <a:t>organisation</a:t>
            </a:r>
            <a:endParaRPr lang="en-US" sz="4800" dirty="0">
              <a:solidFill>
                <a:srgbClr val="0070C0"/>
              </a:solidFill>
            </a:endParaRPr>
          </a:p>
        </p:txBody>
      </p:sp>
      <p:sp>
        <p:nvSpPr>
          <p:cNvPr id="126" name="TextBox 125"/>
          <p:cNvSpPr txBox="1"/>
          <p:nvPr/>
        </p:nvSpPr>
        <p:spPr>
          <a:xfrm>
            <a:off x="456152" y="1344797"/>
            <a:ext cx="7769599" cy="1631216"/>
          </a:xfrm>
          <a:prstGeom prst="rect">
            <a:avLst/>
          </a:prstGeom>
          <a:noFill/>
        </p:spPr>
        <p:txBody>
          <a:bodyPr wrap="square" rtlCol="0">
            <a:spAutoFit/>
          </a:bodyPr>
          <a:lstStyle/>
          <a:p>
            <a:pPr marL="109728" indent="0">
              <a:buNone/>
            </a:pPr>
            <a:r>
              <a:rPr lang="en-GB" sz="2000" dirty="0">
                <a:solidFill>
                  <a:schemeClr val="bg1">
                    <a:lumMod val="65000"/>
                  </a:schemeClr>
                </a:solidFill>
                <a:latin typeface="Helvetica" panose="020B0604020202020204" pitchFamily="34" charset="0"/>
                <a:cs typeface="Helvetica" panose="020B0604020202020204" pitchFamily="34" charset="0"/>
              </a:rPr>
              <a:t>Key findings</a:t>
            </a:r>
          </a:p>
          <a:p>
            <a:pPr marL="457200" indent="-457200">
              <a:buFont typeface="Arial" panose="020B0604020202020204" pitchFamily="34" charset="0"/>
              <a:buChar char="•"/>
            </a:pPr>
            <a:r>
              <a:rPr lang="en-GB" sz="2000" dirty="0">
                <a:solidFill>
                  <a:schemeClr val="bg1">
                    <a:lumMod val="65000"/>
                  </a:schemeClr>
                </a:solidFill>
                <a:latin typeface="Helvetica" panose="020B0604020202020204" pitchFamily="34" charset="0"/>
                <a:cs typeface="Helvetica" panose="020B0604020202020204" pitchFamily="34" charset="0"/>
              </a:rPr>
              <a:t>Nearly half of respondents (45%) stated they worked for a local authority.</a:t>
            </a:r>
          </a:p>
          <a:p>
            <a:pPr marL="457200" indent="-457200">
              <a:buFont typeface="Arial" panose="020B0604020202020204" pitchFamily="34" charset="0"/>
              <a:buChar char="•"/>
            </a:pPr>
            <a:r>
              <a:rPr lang="en-GB" sz="2000" dirty="0">
                <a:solidFill>
                  <a:schemeClr val="bg1">
                    <a:lumMod val="65000"/>
                  </a:schemeClr>
                </a:solidFill>
                <a:latin typeface="Helvetica" panose="020B0604020202020204" pitchFamily="34" charset="0"/>
                <a:cs typeface="Helvetica" panose="020B0604020202020204" pitchFamily="34" charset="0"/>
              </a:rPr>
              <a:t>No one identified as working for a health and/or social care body (0%).</a:t>
            </a:r>
          </a:p>
        </p:txBody>
      </p:sp>
      <p:sp>
        <p:nvSpPr>
          <p:cNvPr id="7" name="TextBox 6"/>
          <p:cNvSpPr txBox="1"/>
          <p:nvPr/>
        </p:nvSpPr>
        <p:spPr>
          <a:xfrm>
            <a:off x="2266121" y="2701139"/>
            <a:ext cx="6199382" cy="276999"/>
          </a:xfrm>
          <a:prstGeom prst="rect">
            <a:avLst/>
          </a:prstGeom>
          <a:noFill/>
        </p:spPr>
        <p:txBody>
          <a:bodyPr wrap="square" rtlCol="0">
            <a:spAutoFit/>
          </a:bodyPr>
          <a:lstStyle/>
          <a:p>
            <a:r>
              <a:rPr lang="en-GB" sz="1200" dirty="0" smtClean="0">
                <a:cs typeface="Arial" panose="020B0604020202020204" pitchFamily="34" charset="0"/>
              </a:rPr>
              <a:t>Figure 1. Organisation respondent identified as working for </a:t>
            </a:r>
            <a:r>
              <a:rPr lang="en-GB" sz="1200" i="1" dirty="0" smtClean="0">
                <a:cs typeface="Arial" panose="020B0604020202020204" pitchFamily="34" charset="0"/>
              </a:rPr>
              <a:t>(respondent number = 110</a:t>
            </a:r>
            <a:r>
              <a:rPr lang="en-GB" sz="1200" i="1" dirty="0" smtClean="0">
                <a:latin typeface="Arial" panose="020B0604020202020204" pitchFamily="34" charset="0"/>
                <a:cs typeface="Arial" panose="020B0604020202020204" pitchFamily="34" charset="0"/>
              </a:rPr>
              <a:t>)</a:t>
            </a:r>
            <a:endParaRPr lang="en-GB" sz="1200" i="1" dirty="0">
              <a:latin typeface="Arial" panose="020B0604020202020204" pitchFamily="34" charset="0"/>
              <a:cs typeface="Arial" panose="020B0604020202020204" pitchFamily="34" charset="0"/>
            </a:endParaRPr>
          </a:p>
        </p:txBody>
      </p:sp>
      <p:pic>
        <p:nvPicPr>
          <p:cNvPr id="8" name="Picture 7" descr="chart7292575680.png"/>
          <p:cNvPicPr>
            <a:picLocks noChangeAspect="1"/>
          </p:cNvPicPr>
          <p:nvPr/>
        </p:nvPicPr>
        <p:blipFill>
          <a:blip r:embed="rId4"/>
          <a:stretch>
            <a:fillRect/>
          </a:stretch>
        </p:blipFill>
        <p:spPr>
          <a:xfrm>
            <a:off x="1151619" y="2978138"/>
            <a:ext cx="7229619" cy="3331182"/>
          </a:xfrm>
          <a:prstGeom prst="rect">
            <a:avLst/>
          </a:prstGeom>
        </p:spPr>
      </p:pic>
    </p:spTree>
    <p:extLst>
      <p:ext uri="{BB962C8B-B14F-4D97-AF65-F5344CB8AC3E}">
        <p14:creationId xmlns:p14="http://schemas.microsoft.com/office/powerpoint/2010/main" val="394533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5</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Geographic scope</a:t>
            </a:r>
            <a:endParaRPr lang="en-US" sz="4800" dirty="0">
              <a:solidFill>
                <a:srgbClr val="0070C0"/>
              </a:solidFill>
            </a:endParaRPr>
          </a:p>
        </p:txBody>
      </p:sp>
      <p:sp>
        <p:nvSpPr>
          <p:cNvPr id="126" name="TextBox 125"/>
          <p:cNvSpPr txBox="1"/>
          <p:nvPr/>
        </p:nvSpPr>
        <p:spPr>
          <a:xfrm>
            <a:off x="456152" y="1318672"/>
            <a:ext cx="7769599" cy="1323439"/>
          </a:xfrm>
          <a:prstGeom prst="rect">
            <a:avLst/>
          </a:prstGeom>
          <a:noFill/>
        </p:spPr>
        <p:txBody>
          <a:bodyPr wrap="square" rtlCol="0">
            <a:spAutoFit/>
          </a:bodyPr>
          <a:lstStyle/>
          <a:p>
            <a:pPr marL="109728" indent="0">
              <a:buNone/>
            </a:pPr>
            <a:r>
              <a:rPr lang="en-GB" sz="2000" dirty="0">
                <a:solidFill>
                  <a:schemeClr val="bg1">
                    <a:lumMod val="65000"/>
                  </a:schemeClr>
                </a:solidFill>
                <a:latin typeface="Helvetica" panose="020B0604020202020204" pitchFamily="34" charset="0"/>
                <a:cs typeface="Helvetica" panose="020B0604020202020204" pitchFamily="34" charset="0"/>
              </a:rPr>
              <a:t>Key findings</a:t>
            </a:r>
          </a:p>
          <a:p>
            <a:pPr marL="342900" indent="-342900">
              <a:buFont typeface="Arial" panose="020B0604020202020204" pitchFamily="34" charset="0"/>
              <a:buChar char="•"/>
            </a:pPr>
            <a:r>
              <a:rPr lang="en-GB" sz="2000" dirty="0">
                <a:solidFill>
                  <a:schemeClr val="bg1">
                    <a:lumMod val="65000"/>
                  </a:schemeClr>
                </a:solidFill>
                <a:latin typeface="Helvetica" panose="020B0604020202020204" pitchFamily="34" charset="0"/>
                <a:cs typeface="Helvetica" panose="020B0604020202020204" pitchFamily="34" charset="0"/>
              </a:rPr>
              <a:t>Most schemes reported covering a local authority area, with 64/89 respondents (72%) selecting this option when identifying the geographic scope of their scheme.</a:t>
            </a:r>
          </a:p>
        </p:txBody>
      </p:sp>
      <p:pic>
        <p:nvPicPr>
          <p:cNvPr id="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4840" t="21603" r="19607" b="8321"/>
          <a:stretch/>
        </p:blipFill>
        <p:spPr bwMode="auto">
          <a:xfrm>
            <a:off x="2465800" y="3142975"/>
            <a:ext cx="3750301" cy="315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1612978" y="2642111"/>
            <a:ext cx="5191270" cy="461665"/>
          </a:xfrm>
          <a:prstGeom prst="rect">
            <a:avLst/>
          </a:prstGeom>
          <a:noFill/>
        </p:spPr>
        <p:txBody>
          <a:bodyPr wrap="square" rtlCol="0">
            <a:spAutoFit/>
          </a:bodyPr>
          <a:lstStyle/>
          <a:p>
            <a:r>
              <a:rPr lang="en-GB" sz="1200" dirty="0" smtClean="0">
                <a:cs typeface="Arial" panose="020B0604020202020204" pitchFamily="34" charset="0"/>
              </a:rPr>
              <a:t>Figure 2. Respondent description of geographic area covered by scheme </a:t>
            </a:r>
            <a:r>
              <a:rPr lang="en-GB" sz="1200" i="1" dirty="0" smtClean="0">
                <a:cs typeface="Arial" panose="020B0604020202020204" pitchFamily="34" charset="0"/>
              </a:rPr>
              <a:t>(respondent number = </a:t>
            </a:r>
            <a:r>
              <a:rPr lang="en-GB" sz="1200" i="1" dirty="0">
                <a:cs typeface="Arial" panose="020B0604020202020204" pitchFamily="34" charset="0"/>
              </a:rPr>
              <a:t>8</a:t>
            </a:r>
            <a:r>
              <a:rPr lang="en-GB" sz="1200" i="1" dirty="0" smtClean="0">
                <a:cs typeface="Arial" panose="020B0604020202020204" pitchFamily="34" charset="0"/>
              </a:rPr>
              <a:t>9)</a:t>
            </a:r>
            <a:endParaRPr lang="en-GB" sz="1200" i="1" dirty="0">
              <a:cs typeface="Arial" panose="020B0604020202020204" pitchFamily="34" charset="0"/>
            </a:endParaRPr>
          </a:p>
        </p:txBody>
      </p:sp>
    </p:spTree>
    <p:extLst>
      <p:ext uri="{BB962C8B-B14F-4D97-AF65-F5344CB8AC3E}">
        <p14:creationId xmlns:p14="http://schemas.microsoft.com/office/powerpoint/2010/main" val="1236193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6</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Locality</a:t>
            </a:r>
            <a:endParaRPr lang="en-US" sz="4800" dirty="0">
              <a:solidFill>
                <a:srgbClr val="0070C0"/>
              </a:solidFill>
            </a:endParaRPr>
          </a:p>
        </p:txBody>
      </p:sp>
      <p:sp>
        <p:nvSpPr>
          <p:cNvPr id="126" name="TextBox 125"/>
          <p:cNvSpPr txBox="1"/>
          <p:nvPr/>
        </p:nvSpPr>
        <p:spPr>
          <a:xfrm>
            <a:off x="399041" y="1311415"/>
            <a:ext cx="7769599" cy="1323439"/>
          </a:xfrm>
          <a:prstGeom prst="rect">
            <a:avLst/>
          </a:prstGeom>
          <a:noFill/>
        </p:spPr>
        <p:txBody>
          <a:bodyPr wrap="square" rtlCol="0">
            <a:spAutoFit/>
          </a:bodyPr>
          <a:lstStyle/>
          <a:p>
            <a:pPr marL="109728" indent="0">
              <a:buNone/>
            </a:pPr>
            <a:r>
              <a:rPr lang="en-GB" sz="2000" dirty="0">
                <a:solidFill>
                  <a:schemeClr val="bg1">
                    <a:lumMod val="65000"/>
                  </a:schemeClr>
                </a:solidFill>
                <a:latin typeface="Helvetica" panose="020B0604020202020204" pitchFamily="34" charset="0"/>
                <a:cs typeface="Helvetica" panose="020B0604020202020204" pitchFamily="34" charset="0"/>
              </a:rPr>
              <a:t>Key findings</a:t>
            </a:r>
          </a:p>
          <a:p>
            <a:pPr marL="342900" indent="-342900">
              <a:buFont typeface="Arial" panose="020B0604020202020204" pitchFamily="34" charset="0"/>
              <a:buChar char="•"/>
            </a:pPr>
            <a:r>
              <a:rPr lang="en-GB" sz="2000" dirty="0">
                <a:solidFill>
                  <a:schemeClr val="bg1">
                    <a:lumMod val="65000"/>
                  </a:schemeClr>
                </a:solidFill>
                <a:latin typeface="Helvetica" panose="020B0604020202020204" pitchFamily="34" charset="0"/>
                <a:cs typeface="Helvetica" panose="020B0604020202020204" pitchFamily="34" charset="0"/>
              </a:rPr>
              <a:t>Most schemes appear to be operating in urban or part urban areas. Only 5/89 respondents (6%) identified their scheme location as exclusively or mostly rural</a:t>
            </a:r>
            <a:r>
              <a:rPr lang="en-GB" sz="2000" dirty="0">
                <a:solidFill>
                  <a:schemeClr val="bg1">
                    <a:lumMod val="65000"/>
                  </a:schemeClr>
                </a:solidFill>
                <a:latin typeface="Arial" panose="020B0604020202020204" pitchFamily="34" charset="0"/>
                <a:cs typeface="Arial" panose="020B0604020202020204" pitchFamily="34" charset="0"/>
              </a:rPr>
              <a:t>.</a:t>
            </a:r>
            <a:endParaRPr lang="en-GB" sz="2000" dirty="0" smtClean="0"/>
          </a:p>
        </p:txBody>
      </p:sp>
      <p:sp>
        <p:nvSpPr>
          <p:cNvPr id="7" name="TextBox 6"/>
          <p:cNvSpPr txBox="1"/>
          <p:nvPr/>
        </p:nvSpPr>
        <p:spPr>
          <a:xfrm>
            <a:off x="1691680" y="2564904"/>
            <a:ext cx="5904656" cy="461665"/>
          </a:xfrm>
          <a:prstGeom prst="rect">
            <a:avLst/>
          </a:prstGeom>
          <a:noFill/>
        </p:spPr>
        <p:txBody>
          <a:bodyPr wrap="square" rtlCol="0">
            <a:spAutoFit/>
          </a:bodyPr>
          <a:lstStyle/>
          <a:p>
            <a:r>
              <a:rPr lang="en-GB" sz="1200" dirty="0" smtClean="0">
                <a:cs typeface="Arial" panose="020B0604020202020204" pitchFamily="34" charset="0"/>
              </a:rPr>
              <a:t>Figure 3. Respondent description of locality in which a scheme operates (</a:t>
            </a:r>
            <a:r>
              <a:rPr lang="en-GB" sz="1200" i="1" dirty="0" smtClean="0">
                <a:cs typeface="Arial" panose="020B0604020202020204" pitchFamily="34" charset="0"/>
              </a:rPr>
              <a:t>respondent number = 89)</a:t>
            </a:r>
            <a:endParaRPr lang="en-GB" sz="1200" i="1" dirty="0">
              <a:cs typeface="Arial" panose="020B0604020202020204" pitchFamily="34" charset="0"/>
            </a:endParaRPr>
          </a:p>
        </p:txBody>
      </p:sp>
      <p:pic>
        <p:nvPicPr>
          <p:cNvPr id="8" name="Picture 7"/>
          <p:cNvPicPr>
            <a:picLocks noChangeAspect="1" noChangeArrowheads="1"/>
          </p:cNvPicPr>
          <p:nvPr/>
        </p:nvPicPr>
        <p:blipFill rotWithShape="1">
          <a:blip r:embed="rId4">
            <a:extLst>
              <a:ext uri="{28A0092B-C50C-407E-A947-70E740481C1C}">
                <a14:useLocalDpi xmlns:a14="http://schemas.microsoft.com/office/drawing/2010/main" val="0"/>
              </a:ext>
            </a:extLst>
          </a:blip>
          <a:srcRect l="15184" t="29925" r="10428" b="9558"/>
          <a:stretch/>
        </p:blipFill>
        <p:spPr bwMode="auto">
          <a:xfrm>
            <a:off x="1753316" y="3026569"/>
            <a:ext cx="5256667" cy="3165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907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7</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Scheme size</a:t>
            </a:r>
            <a:endParaRPr lang="en-US" sz="4800" dirty="0">
              <a:solidFill>
                <a:srgbClr val="0070C0"/>
              </a:solidFill>
            </a:endParaRPr>
          </a:p>
        </p:txBody>
      </p:sp>
      <p:sp>
        <p:nvSpPr>
          <p:cNvPr id="126" name="TextBox 125"/>
          <p:cNvSpPr txBox="1"/>
          <p:nvPr/>
        </p:nvSpPr>
        <p:spPr>
          <a:xfrm>
            <a:off x="456152" y="1311415"/>
            <a:ext cx="7769599" cy="1323439"/>
          </a:xfrm>
          <a:prstGeom prst="rect">
            <a:avLst/>
          </a:prstGeom>
          <a:noFill/>
        </p:spPr>
        <p:txBody>
          <a:bodyPr wrap="square" rtlCol="0">
            <a:spAutoFit/>
          </a:bodyPr>
          <a:lstStyle/>
          <a:p>
            <a:pPr marL="109728" indent="0">
              <a:buNone/>
            </a:pPr>
            <a:r>
              <a:rPr lang="en-GB" sz="2000" dirty="0">
                <a:solidFill>
                  <a:schemeClr val="bg1">
                    <a:lumMod val="65000"/>
                  </a:schemeClr>
                </a:solidFill>
                <a:latin typeface="Helvetica" panose="020B0604020202020204" pitchFamily="34" charset="0"/>
                <a:cs typeface="Helvetica" panose="020B0604020202020204" pitchFamily="34" charset="0"/>
              </a:rPr>
              <a:t>Key findings</a:t>
            </a:r>
          </a:p>
          <a:p>
            <a:pPr marL="342900" indent="-342900">
              <a:buFont typeface="Arial" panose="020B0604020202020204" pitchFamily="34" charset="0"/>
              <a:buChar char="•"/>
            </a:pPr>
            <a:r>
              <a:rPr lang="en-GB" sz="2000" dirty="0">
                <a:solidFill>
                  <a:schemeClr val="bg1">
                    <a:lumMod val="65000"/>
                  </a:schemeClr>
                </a:solidFill>
                <a:latin typeface="Helvetica" panose="020B0604020202020204" pitchFamily="34" charset="0"/>
                <a:cs typeface="Helvetica" panose="020B0604020202020204" pitchFamily="34" charset="0"/>
              </a:rPr>
              <a:t>Schemes varied in size however the largest proportion of respondents (32/89, 36%) identified a target reach of 100-499 households per year. </a:t>
            </a:r>
          </a:p>
        </p:txBody>
      </p:sp>
      <p:pic>
        <p:nvPicPr>
          <p:cNvPr id="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6528" t="26478" r="2325" b="6944"/>
          <a:stretch/>
        </p:blipFill>
        <p:spPr bwMode="auto">
          <a:xfrm>
            <a:off x="1819271" y="2993778"/>
            <a:ext cx="5043359" cy="331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259632" y="2652501"/>
            <a:ext cx="6480720" cy="276999"/>
          </a:xfrm>
          <a:prstGeom prst="rect">
            <a:avLst/>
          </a:prstGeom>
          <a:noFill/>
        </p:spPr>
        <p:txBody>
          <a:bodyPr wrap="square" rtlCol="0">
            <a:spAutoFit/>
          </a:bodyPr>
          <a:lstStyle/>
          <a:p>
            <a:r>
              <a:rPr lang="en-GB" sz="1200" dirty="0" smtClean="0">
                <a:cs typeface="Arial" panose="020B0604020202020204" pitchFamily="34" charset="0"/>
              </a:rPr>
              <a:t>Figure 4. Households per year scheme aims to provide services to (</a:t>
            </a:r>
            <a:r>
              <a:rPr lang="en-GB" sz="1200" i="1" dirty="0" smtClean="0">
                <a:cs typeface="Arial" panose="020B0604020202020204" pitchFamily="34" charset="0"/>
              </a:rPr>
              <a:t>respondent number = 89)</a:t>
            </a:r>
            <a:endParaRPr lang="en-GB" sz="1200" i="1" dirty="0">
              <a:cs typeface="Arial" panose="020B0604020202020204" pitchFamily="34" charset="0"/>
            </a:endParaRPr>
          </a:p>
        </p:txBody>
      </p:sp>
      <p:sp>
        <p:nvSpPr>
          <p:cNvPr id="9" name="TextBox 8"/>
          <p:cNvSpPr txBox="1"/>
          <p:nvPr/>
        </p:nvSpPr>
        <p:spPr>
          <a:xfrm>
            <a:off x="7471103" y="3861048"/>
            <a:ext cx="1152128" cy="400110"/>
          </a:xfrm>
          <a:prstGeom prst="rect">
            <a:avLst/>
          </a:prstGeom>
          <a:noFill/>
        </p:spPr>
        <p:txBody>
          <a:bodyPr wrap="square" rtlCol="0">
            <a:spAutoFit/>
          </a:bodyPr>
          <a:lstStyle/>
          <a:p>
            <a:r>
              <a:rPr lang="en-GB" sz="1000" dirty="0" smtClean="0">
                <a:cs typeface="Arial" panose="020B0604020202020204" pitchFamily="34" charset="0"/>
              </a:rPr>
              <a:t>Percentage respondents</a:t>
            </a:r>
            <a:endParaRPr lang="en-GB" sz="1000" dirty="0">
              <a:cs typeface="Arial" panose="020B0604020202020204" pitchFamily="34" charset="0"/>
            </a:endParaRPr>
          </a:p>
        </p:txBody>
      </p:sp>
      <p:sp>
        <p:nvSpPr>
          <p:cNvPr id="10" name="Rectangle 9"/>
          <p:cNvSpPr/>
          <p:nvPr/>
        </p:nvSpPr>
        <p:spPr>
          <a:xfrm>
            <a:off x="7255079" y="3953091"/>
            <a:ext cx="216024" cy="216024"/>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9214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8</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Scheme measures</a:t>
            </a:r>
            <a:endParaRPr lang="en-US" sz="4800" dirty="0">
              <a:solidFill>
                <a:srgbClr val="0070C0"/>
              </a:solidFill>
            </a:endParaRPr>
          </a:p>
        </p:txBody>
      </p:sp>
      <p:sp>
        <p:nvSpPr>
          <p:cNvPr id="126" name="TextBox 125"/>
          <p:cNvSpPr txBox="1"/>
          <p:nvPr/>
        </p:nvSpPr>
        <p:spPr>
          <a:xfrm>
            <a:off x="399041" y="2123440"/>
            <a:ext cx="7769599" cy="1077218"/>
          </a:xfrm>
          <a:prstGeom prst="rect">
            <a:avLst/>
          </a:prstGeom>
          <a:noFill/>
        </p:spPr>
        <p:txBody>
          <a:bodyPr wrap="square" rtlCol="0">
            <a:spAutoFit/>
          </a:bodyPr>
          <a:lstStyle/>
          <a:p>
            <a:endParaRPr lang="en-GB" sz="3200" dirty="0"/>
          </a:p>
          <a:p>
            <a:pPr marL="514350" indent="-514350">
              <a:buFont typeface="+mj-lt"/>
              <a:buAutoNum type="arabicPeriod"/>
            </a:pPr>
            <a:endParaRPr lang="en-GB" sz="3200" dirty="0" smtClean="0"/>
          </a:p>
        </p:txBody>
      </p:sp>
      <p:pic>
        <p:nvPicPr>
          <p:cNvPr id="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6322" t="25759" r="2829" b="7599"/>
          <a:stretch/>
        </p:blipFill>
        <p:spPr bwMode="auto">
          <a:xfrm>
            <a:off x="569728" y="2048026"/>
            <a:ext cx="6882592" cy="3968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058696" y="1586360"/>
            <a:ext cx="5904656" cy="461665"/>
          </a:xfrm>
          <a:prstGeom prst="rect">
            <a:avLst/>
          </a:prstGeom>
          <a:noFill/>
        </p:spPr>
        <p:txBody>
          <a:bodyPr wrap="square" rtlCol="0">
            <a:spAutoFit/>
          </a:bodyPr>
          <a:lstStyle/>
          <a:p>
            <a:r>
              <a:rPr lang="en-GB" sz="1200" dirty="0" smtClean="0">
                <a:cs typeface="Arial" panose="020B0604020202020204" pitchFamily="34" charset="0"/>
              </a:rPr>
              <a:t>Figure 5. Measures, advice and/or services scheme provides households </a:t>
            </a:r>
            <a:r>
              <a:rPr lang="en-GB" sz="1200" i="1" dirty="0" smtClean="0">
                <a:cs typeface="Arial" panose="020B0604020202020204" pitchFamily="34" charset="0"/>
              </a:rPr>
              <a:t>(respondent number = 100)</a:t>
            </a:r>
            <a:endParaRPr lang="en-GB" sz="1200" i="1" dirty="0">
              <a:cs typeface="Arial" panose="020B0604020202020204" pitchFamily="34" charset="0"/>
            </a:endParaRPr>
          </a:p>
        </p:txBody>
      </p:sp>
      <p:sp>
        <p:nvSpPr>
          <p:cNvPr id="9" name="TextBox 8"/>
          <p:cNvSpPr txBox="1"/>
          <p:nvPr/>
        </p:nvSpPr>
        <p:spPr>
          <a:xfrm>
            <a:off x="7890068" y="3172906"/>
            <a:ext cx="1152128" cy="246221"/>
          </a:xfrm>
          <a:prstGeom prst="rect">
            <a:avLst/>
          </a:prstGeom>
          <a:noFill/>
        </p:spPr>
        <p:txBody>
          <a:bodyPr wrap="square" rtlCol="0">
            <a:spAutoFit/>
          </a:bodyPr>
          <a:lstStyle/>
          <a:p>
            <a:r>
              <a:rPr lang="en-GB" sz="1000" dirty="0" smtClean="0">
                <a:cs typeface="Arial" panose="020B0604020202020204" pitchFamily="34" charset="0"/>
              </a:rPr>
              <a:t>Total respondents</a:t>
            </a:r>
            <a:endParaRPr lang="en-GB" sz="1000" dirty="0">
              <a:cs typeface="Arial" panose="020B0604020202020204" pitchFamily="34" charset="0"/>
            </a:endParaRPr>
          </a:p>
        </p:txBody>
      </p:sp>
      <p:sp>
        <p:nvSpPr>
          <p:cNvPr id="10" name="Rectangle 9"/>
          <p:cNvSpPr/>
          <p:nvPr/>
        </p:nvSpPr>
        <p:spPr>
          <a:xfrm>
            <a:off x="7674044" y="3264949"/>
            <a:ext cx="216024" cy="216024"/>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66143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52" y="365145"/>
            <a:ext cx="1432192" cy="946270"/>
          </a:xfrm>
          <a:prstGeom prst="rect">
            <a:avLst/>
          </a:prstGeom>
        </p:spPr>
      </p:pic>
      <p:sp>
        <p:nvSpPr>
          <p:cNvPr id="92" name="Footer Placeholder 11"/>
          <p:cNvSpPr>
            <a:spLocks noGrp="1"/>
          </p:cNvSpPr>
          <p:nvPr>
            <p:ph type="ftr" sz="quarter" idx="11"/>
          </p:nvPr>
        </p:nvSpPr>
        <p:spPr>
          <a:xfrm>
            <a:off x="3124200" y="6356350"/>
            <a:ext cx="2895600" cy="365125"/>
          </a:xfrm>
        </p:spPr>
        <p:txBody>
          <a:bodyPr/>
          <a:lstStyle/>
          <a:p>
            <a:endParaRPr lang="en-GB" dirty="0"/>
          </a:p>
        </p:txBody>
      </p:sp>
      <p:sp>
        <p:nvSpPr>
          <p:cNvPr id="93" name="Slide Number Placeholder 3"/>
          <p:cNvSpPr txBox="1">
            <a:spLocks/>
          </p:cNvSpPr>
          <p:nvPr/>
        </p:nvSpPr>
        <p:spPr>
          <a:xfrm>
            <a:off x="0" y="6309320"/>
            <a:ext cx="9144000" cy="548680"/>
          </a:xfrm>
          <a:prstGeom prst="rect">
            <a:avLst/>
          </a:prstGeom>
          <a:solidFill>
            <a:srgbClr val="0070C0"/>
          </a:solidFill>
        </p:spPr>
        <p:txBody>
          <a:bodyPr lIns="0" tIns="0" bIns="0" anchor="ctr"/>
          <a:lstStyle>
            <a:defPPr>
              <a:defRPr lang="en-US"/>
            </a:defPPr>
            <a:lvl1pPr marL="54000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051598E-9D06-4046-8EF2-7702044C4E81}" type="slidenum">
              <a:rPr lang="en-US" smtClean="0">
                <a:solidFill>
                  <a:prstClr val="white"/>
                </a:solidFill>
                <a:latin typeface="Arial"/>
              </a:rPr>
              <a:pPr/>
              <a:t>9</a:t>
            </a:fld>
            <a:endParaRPr lang="en-US" dirty="0">
              <a:solidFill>
                <a:prstClr val="white"/>
              </a:solidFill>
              <a:latin typeface="Arial"/>
            </a:endParaRPr>
          </a:p>
        </p:txBody>
      </p:sp>
      <p:sp>
        <p:nvSpPr>
          <p:cNvPr id="95" name="Title 15"/>
          <p:cNvSpPr>
            <a:spLocks noGrp="1"/>
          </p:cNvSpPr>
          <p:nvPr>
            <p:ph type="title"/>
          </p:nvPr>
        </p:nvSpPr>
        <p:spPr>
          <a:xfrm>
            <a:off x="2592469" y="699758"/>
            <a:ext cx="6101282" cy="648072"/>
          </a:xfrm>
        </p:spPr>
        <p:txBody>
          <a:bodyPr>
            <a:noAutofit/>
          </a:bodyPr>
          <a:lstStyle/>
          <a:p>
            <a:pPr algn="l"/>
            <a:r>
              <a:rPr lang="en-US" sz="4800" dirty="0" smtClean="0">
                <a:solidFill>
                  <a:srgbClr val="0070C0"/>
                </a:solidFill>
              </a:rPr>
              <a:t>Scheme measures cont.</a:t>
            </a:r>
            <a:endParaRPr lang="en-US" sz="4800" dirty="0">
              <a:solidFill>
                <a:srgbClr val="0070C0"/>
              </a:solidFill>
            </a:endParaRPr>
          </a:p>
        </p:txBody>
      </p:sp>
      <p:sp>
        <p:nvSpPr>
          <p:cNvPr id="126" name="TextBox 125"/>
          <p:cNvSpPr txBox="1"/>
          <p:nvPr/>
        </p:nvSpPr>
        <p:spPr>
          <a:xfrm>
            <a:off x="456152" y="1481232"/>
            <a:ext cx="7769599" cy="4524315"/>
          </a:xfrm>
          <a:prstGeom prst="rect">
            <a:avLst/>
          </a:prstGeom>
          <a:noFill/>
        </p:spPr>
        <p:txBody>
          <a:bodyPr wrap="square" rtlCol="0">
            <a:spAutoFit/>
          </a:bodyPr>
          <a:lstStyle/>
          <a:p>
            <a:pPr marL="109728" indent="0">
              <a:buNone/>
            </a:pPr>
            <a:r>
              <a:rPr lang="en-GB" dirty="0">
                <a:solidFill>
                  <a:schemeClr val="bg1">
                    <a:lumMod val="65000"/>
                  </a:schemeClr>
                </a:solidFill>
                <a:latin typeface="Helvetica" panose="020B0604020202020204" pitchFamily="34" charset="0"/>
                <a:cs typeface="Helvetica" panose="020B0604020202020204" pitchFamily="34" charset="0"/>
              </a:rPr>
              <a:t>Key findings</a:t>
            </a:r>
          </a:p>
          <a:p>
            <a:pPr marL="342900" indent="-342900">
              <a:buFont typeface="Arial" panose="020B0604020202020204" pitchFamily="34" charset="0"/>
              <a:buChar char="•"/>
            </a:pPr>
            <a:r>
              <a:rPr lang="en-GB" dirty="0">
                <a:solidFill>
                  <a:schemeClr val="bg1">
                    <a:lumMod val="65000"/>
                  </a:schemeClr>
                </a:solidFill>
                <a:latin typeface="Helvetica" panose="020B0604020202020204" pitchFamily="34" charset="0"/>
                <a:cs typeface="Helvetica" panose="020B0604020202020204" pitchFamily="34" charset="0"/>
              </a:rPr>
              <a:t>Most schemes appear to be holistic – providing access to a range of energy-related advice, measures and services. </a:t>
            </a:r>
          </a:p>
          <a:p>
            <a:pPr marL="342900" indent="-342900">
              <a:buFont typeface="Arial" panose="020B0604020202020204" pitchFamily="34" charset="0"/>
              <a:buChar char="•"/>
            </a:pPr>
            <a:r>
              <a:rPr lang="en-GB" dirty="0">
                <a:solidFill>
                  <a:schemeClr val="bg1">
                    <a:lumMod val="65000"/>
                  </a:schemeClr>
                </a:solidFill>
                <a:latin typeface="Helvetica" panose="020B0604020202020204" pitchFamily="34" charset="0"/>
                <a:cs typeface="Helvetica" panose="020B0604020202020204" pitchFamily="34" charset="0"/>
              </a:rPr>
              <a:t>68/100 respondents (68%) stated the scheme did provide households with medium-to-high cost energy efficiency measures (e.g. insulation). Follow-up research indicates delivery of such measures appears to range from funding them within the scheme itself to facilitating and supporting access to them through other schemes and providers (e.g. a local ECO-provider).</a:t>
            </a:r>
          </a:p>
          <a:p>
            <a:pPr marL="342900" indent="-342900">
              <a:buFont typeface="Arial" panose="020B0604020202020204" pitchFamily="34" charset="0"/>
              <a:buChar char="•"/>
            </a:pPr>
            <a:r>
              <a:rPr lang="en-GB" dirty="0">
                <a:solidFill>
                  <a:schemeClr val="bg1">
                    <a:lumMod val="65000"/>
                  </a:schemeClr>
                </a:solidFill>
                <a:latin typeface="Helvetica" panose="020B0604020202020204" pitchFamily="34" charset="0"/>
                <a:cs typeface="Helvetica" panose="020B0604020202020204" pitchFamily="34" charset="0"/>
              </a:rPr>
              <a:t>From the options on the previous slide 39/100 respondents (39%) selected ‘other’. When asked to specify the ‘other’ service or measure provided common responses included: referral into non energy-related services, including fire safety checks, falls prevention advice and measures, care and repair services and health and wellbeing services (e.g. befriending, healthy eating etc.); emergency heating provision; fuel advocacy services; and keep warm packs.</a:t>
            </a:r>
          </a:p>
        </p:txBody>
      </p:sp>
    </p:spTree>
    <p:extLst>
      <p:ext uri="{BB962C8B-B14F-4D97-AF65-F5344CB8AC3E}">
        <p14:creationId xmlns:p14="http://schemas.microsoft.com/office/powerpoint/2010/main" val="366143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5583</TotalTime>
  <Words>2772</Words>
  <Application>Microsoft Office PowerPoint</Application>
  <PresentationFormat>On-screen Show (4:3)</PresentationFormat>
  <Paragraphs>177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Background and methodology</vt:lpstr>
      <vt:lpstr>Responses</vt:lpstr>
      <vt:lpstr>Delivery organisation</vt:lpstr>
      <vt:lpstr>Geographic scope</vt:lpstr>
      <vt:lpstr>Locality</vt:lpstr>
      <vt:lpstr>Scheme size</vt:lpstr>
      <vt:lpstr>Scheme measures</vt:lpstr>
      <vt:lpstr>Scheme measures cont.</vt:lpstr>
      <vt:lpstr>Health targeting</vt:lpstr>
      <vt:lpstr>Health eligibility criteria</vt:lpstr>
      <vt:lpstr>Health eligibility criteria cont. </vt:lpstr>
      <vt:lpstr>Health sector involvement</vt:lpstr>
      <vt:lpstr>Health referrals</vt:lpstr>
      <vt:lpstr>Health referrals cont. </vt:lpstr>
      <vt:lpstr>Funding amounts</vt:lpstr>
      <vt:lpstr>Funding sources</vt:lpstr>
      <vt:lpstr>Data sharing </vt:lpstr>
      <vt:lpstr>Data sharing challenges </vt:lpstr>
      <vt:lpstr>Other challenges </vt:lpstr>
      <vt:lpstr>Other challenges cont. </vt:lpstr>
      <vt:lpstr>Successes </vt:lpstr>
      <vt:lpstr>Evaluation</vt:lpstr>
    </vt:vector>
  </TitlesOfParts>
  <Company>DECC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 Alan (Green Deal)</dc:creator>
  <cp:lastModifiedBy>Hollingshead Paul</cp:lastModifiedBy>
  <cp:revision>630</cp:revision>
  <cp:lastPrinted>2015-03-17T14:38:17Z</cp:lastPrinted>
  <dcterms:created xsi:type="dcterms:W3CDTF">2014-08-26T10:54:51Z</dcterms:created>
  <dcterms:modified xsi:type="dcterms:W3CDTF">2015-08-04T08:50:45Z</dcterms:modified>
</cp:coreProperties>
</file>