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4"/>
  </p:notesMasterIdLst>
  <p:sldIdLst>
    <p:sldId id="261" r:id="rId5"/>
    <p:sldId id="262" r:id="rId6"/>
    <p:sldId id="278" r:id="rId7"/>
    <p:sldId id="279" r:id="rId8"/>
    <p:sldId id="264" r:id="rId9"/>
    <p:sldId id="283" r:id="rId10"/>
    <p:sldId id="277" r:id="rId11"/>
    <p:sldId id="280" r:id="rId12"/>
    <p:sldId id="266" r:id="rId13"/>
    <p:sldId id="267" r:id="rId14"/>
    <p:sldId id="268" r:id="rId15"/>
    <p:sldId id="269" r:id="rId16"/>
    <p:sldId id="270" r:id="rId17"/>
    <p:sldId id="271" r:id="rId18"/>
    <p:sldId id="272" r:id="rId19"/>
    <p:sldId id="281" r:id="rId20"/>
    <p:sldId id="274" r:id="rId21"/>
    <p:sldId id="282" r:id="rId22"/>
    <p:sldId id="276"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A50021"/>
    <a:srgbClr val="56E0A8"/>
    <a:srgbClr val="00CC99"/>
    <a:srgbClr val="00B485"/>
    <a:srgbClr val="2CD490"/>
    <a:srgbClr val="33CC33"/>
    <a:srgbClr val="00FF99"/>
    <a:srgbClr val="00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1871" autoAdjust="0"/>
  </p:normalViewPr>
  <p:slideViewPr>
    <p:cSldViewPr>
      <p:cViewPr>
        <p:scale>
          <a:sx n="97" d="100"/>
          <a:sy n="97" d="100"/>
        </p:scale>
        <p:origin x="-38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PHE.gov.uk\HD\SE18UG_01\Ben.Lumley\Blood%20Pressure\20131029.BP%20treatment%20cascad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HE.gov.uk\HD\SE18UG_01\Ben.Lumley\Blood%20Pressure\20131029.BP%20treatment%20casca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b="0"/>
            </a:pPr>
            <a:r>
              <a:rPr lang="en-US" b="0" dirty="0" smtClean="0"/>
              <a:t>Male</a:t>
            </a:r>
            <a:endParaRPr lang="en-US" b="0" dirty="0"/>
          </a:p>
        </c:rich>
      </c:tx>
      <c:layout/>
      <c:overlay val="0"/>
    </c:title>
    <c:autoTitleDeleted val="0"/>
    <c:plotArea>
      <c:layout/>
      <c:barChart>
        <c:barDir val="col"/>
        <c:grouping val="clustered"/>
        <c:varyColors val="0"/>
        <c:ser>
          <c:idx val="0"/>
          <c:order val="0"/>
          <c:spPr>
            <a:solidFill>
              <a:srgbClr val="00AE9E"/>
            </a:solidFill>
          </c:spPr>
          <c:invertIfNegative val="0"/>
          <c:cat>
            <c:strRef>
              <c:f>Sheet1!$B$9:$E$9</c:f>
              <c:strCache>
                <c:ptCount val="4"/>
                <c:pt idx="0">
                  <c:v>Hypertensive</c:v>
                </c:pt>
                <c:pt idx="1">
                  <c:v>… and GP diagnosed…</c:v>
                </c:pt>
                <c:pt idx="2">
                  <c:v>… and on BP medication…</c:v>
                </c:pt>
                <c:pt idx="3">
                  <c:v>… and with controlled BP.</c:v>
                </c:pt>
              </c:strCache>
            </c:strRef>
          </c:cat>
          <c:val>
            <c:numRef>
              <c:f>Sheet1!$B$10:$E$10</c:f>
              <c:numCache>
                <c:formatCode>0.00%</c:formatCode>
                <c:ptCount val="4"/>
                <c:pt idx="0">
                  <c:v>0.31</c:v>
                </c:pt>
                <c:pt idx="1">
                  <c:v>0.18909999999999999</c:v>
                </c:pt>
                <c:pt idx="2" formatCode="0.0000%">
                  <c:v>0.16740000000000002</c:v>
                </c:pt>
                <c:pt idx="3">
                  <c:v>0.10546200000000001</c:v>
                </c:pt>
              </c:numCache>
            </c:numRef>
          </c:val>
        </c:ser>
        <c:dLbls>
          <c:showLegendKey val="0"/>
          <c:showVal val="0"/>
          <c:showCatName val="0"/>
          <c:showSerName val="0"/>
          <c:showPercent val="0"/>
          <c:showBubbleSize val="0"/>
        </c:dLbls>
        <c:gapWidth val="150"/>
        <c:axId val="99792768"/>
        <c:axId val="99794304"/>
      </c:barChart>
      <c:catAx>
        <c:axId val="99792768"/>
        <c:scaling>
          <c:orientation val="minMax"/>
        </c:scaling>
        <c:delete val="0"/>
        <c:axPos val="b"/>
        <c:majorTickMark val="out"/>
        <c:minorTickMark val="none"/>
        <c:tickLblPos val="nextTo"/>
        <c:txPr>
          <a:bodyPr/>
          <a:lstStyle/>
          <a:p>
            <a:pPr>
              <a:defRPr b="1"/>
            </a:pPr>
            <a:endParaRPr lang="en-US"/>
          </a:p>
        </c:txPr>
        <c:crossAx val="99794304"/>
        <c:crosses val="autoZero"/>
        <c:auto val="1"/>
        <c:lblAlgn val="ctr"/>
        <c:lblOffset val="100"/>
        <c:noMultiLvlLbl val="0"/>
      </c:catAx>
      <c:valAx>
        <c:axId val="99794304"/>
        <c:scaling>
          <c:orientation val="minMax"/>
        </c:scaling>
        <c:delete val="0"/>
        <c:axPos val="l"/>
        <c:majorGridlines/>
        <c:title>
          <c:tx>
            <c:rich>
              <a:bodyPr rot="-5400000" vert="horz"/>
              <a:lstStyle/>
              <a:p>
                <a:pPr>
                  <a:defRPr/>
                </a:pPr>
                <a:r>
                  <a:rPr lang="en-US"/>
                  <a:t>% of England population</a:t>
                </a:r>
              </a:p>
            </c:rich>
          </c:tx>
          <c:layout/>
          <c:overlay val="0"/>
        </c:title>
        <c:numFmt formatCode="0.00%" sourceLinked="1"/>
        <c:majorTickMark val="out"/>
        <c:minorTickMark val="none"/>
        <c:tickLblPos val="nextTo"/>
        <c:crossAx val="997927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b="0"/>
            </a:pPr>
            <a:r>
              <a:rPr lang="en-US" b="0" dirty="0" smtClean="0"/>
              <a:t>Female</a:t>
            </a:r>
            <a:endParaRPr lang="en-US" b="0" dirty="0"/>
          </a:p>
        </c:rich>
      </c:tx>
      <c:layout/>
      <c:overlay val="0"/>
    </c:title>
    <c:autoTitleDeleted val="0"/>
    <c:plotArea>
      <c:layout/>
      <c:barChart>
        <c:barDir val="col"/>
        <c:grouping val="clustered"/>
        <c:varyColors val="0"/>
        <c:ser>
          <c:idx val="0"/>
          <c:order val="0"/>
          <c:spPr>
            <a:solidFill>
              <a:srgbClr val="00AE9E"/>
            </a:solidFill>
          </c:spPr>
          <c:invertIfNegative val="0"/>
          <c:cat>
            <c:strRef>
              <c:f>Sheet1!$B$12:$E$12</c:f>
              <c:strCache>
                <c:ptCount val="4"/>
                <c:pt idx="0">
                  <c:v>Hypertensive</c:v>
                </c:pt>
                <c:pt idx="1">
                  <c:v>… and GP diagnosed…</c:v>
                </c:pt>
                <c:pt idx="2">
                  <c:v>… and on BP medication…</c:v>
                </c:pt>
                <c:pt idx="3">
                  <c:v>… and with controlled BP.</c:v>
                </c:pt>
              </c:strCache>
            </c:strRef>
          </c:cat>
          <c:val>
            <c:numRef>
              <c:f>Sheet1!$B$13:$E$13</c:f>
              <c:numCache>
                <c:formatCode>0.00%</c:formatCode>
                <c:ptCount val="4"/>
                <c:pt idx="0">
                  <c:v>0.28000000000000003</c:v>
                </c:pt>
                <c:pt idx="1">
                  <c:v>0.18480000000000002</c:v>
                </c:pt>
                <c:pt idx="2" formatCode="0.0000%">
                  <c:v>0.16520000000000001</c:v>
                </c:pt>
                <c:pt idx="3">
                  <c:v>0.100772</c:v>
                </c:pt>
              </c:numCache>
            </c:numRef>
          </c:val>
        </c:ser>
        <c:dLbls>
          <c:showLegendKey val="0"/>
          <c:showVal val="0"/>
          <c:showCatName val="0"/>
          <c:showSerName val="0"/>
          <c:showPercent val="0"/>
          <c:showBubbleSize val="0"/>
        </c:dLbls>
        <c:gapWidth val="150"/>
        <c:axId val="101780864"/>
        <c:axId val="101811328"/>
      </c:barChart>
      <c:catAx>
        <c:axId val="101780864"/>
        <c:scaling>
          <c:orientation val="minMax"/>
        </c:scaling>
        <c:delete val="0"/>
        <c:axPos val="b"/>
        <c:majorTickMark val="out"/>
        <c:minorTickMark val="none"/>
        <c:tickLblPos val="nextTo"/>
        <c:txPr>
          <a:bodyPr/>
          <a:lstStyle/>
          <a:p>
            <a:pPr>
              <a:defRPr b="1"/>
            </a:pPr>
            <a:endParaRPr lang="en-US"/>
          </a:p>
        </c:txPr>
        <c:crossAx val="101811328"/>
        <c:crosses val="autoZero"/>
        <c:auto val="1"/>
        <c:lblAlgn val="ctr"/>
        <c:lblOffset val="100"/>
        <c:noMultiLvlLbl val="0"/>
      </c:catAx>
      <c:valAx>
        <c:axId val="101811328"/>
        <c:scaling>
          <c:orientation val="minMax"/>
          <c:max val="0.35000000000000003"/>
        </c:scaling>
        <c:delete val="0"/>
        <c:axPos val="l"/>
        <c:majorGridlines/>
        <c:title>
          <c:tx>
            <c:rich>
              <a:bodyPr rot="-5400000" vert="horz"/>
              <a:lstStyle/>
              <a:p>
                <a:pPr>
                  <a:defRPr/>
                </a:pPr>
                <a:r>
                  <a:rPr lang="en-US"/>
                  <a:t>% of England population</a:t>
                </a:r>
              </a:p>
            </c:rich>
          </c:tx>
          <c:layout/>
          <c:overlay val="0"/>
        </c:title>
        <c:numFmt formatCode="0.00%" sourceLinked="1"/>
        <c:majorTickMark val="out"/>
        <c:minorTickMark val="none"/>
        <c:tickLblPos val="nextTo"/>
        <c:crossAx val="1017808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C107F-CEF0-4AB1-9A1B-188C8F9B38C9}"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GB"/>
        </a:p>
      </dgm:t>
    </dgm:pt>
    <dgm:pt modelId="{7FC2F878-0195-43EF-BBF2-8FF57A3BEACD}">
      <dgm:prSet phldrT="[Text]"/>
      <dgm:spPr/>
      <dgm:t>
        <a:bodyPr/>
        <a:lstStyle/>
        <a:p>
          <a:r>
            <a:rPr lang="en-GB" b="1" dirty="0" smtClean="0"/>
            <a:t>Risk and prevention</a:t>
          </a:r>
          <a:endParaRPr lang="en-GB" dirty="0"/>
        </a:p>
      </dgm:t>
    </dgm:pt>
    <dgm:pt modelId="{BCDAD87E-AFCD-4CE4-A959-33253F3CD71A}" type="parTrans" cxnId="{68CB2470-EB7F-4DB8-AC8E-1ABA3960C66A}">
      <dgm:prSet/>
      <dgm:spPr/>
      <dgm:t>
        <a:bodyPr/>
        <a:lstStyle/>
        <a:p>
          <a:endParaRPr lang="en-GB"/>
        </a:p>
      </dgm:t>
    </dgm:pt>
    <dgm:pt modelId="{4A762C94-335F-434B-A371-1F440802D725}" type="sibTrans" cxnId="{68CB2470-EB7F-4DB8-AC8E-1ABA3960C66A}">
      <dgm:prSet/>
      <dgm:spPr/>
      <dgm:t>
        <a:bodyPr/>
        <a:lstStyle/>
        <a:p>
          <a:endParaRPr lang="en-GB"/>
        </a:p>
      </dgm:t>
    </dgm:pt>
    <dgm:pt modelId="{9E1E28A8-B99D-4435-869F-10002751A717}">
      <dgm:prSet phldrT="[Text]"/>
      <dgm:spPr/>
      <dgm:t>
        <a:bodyPr/>
        <a:lstStyle/>
        <a:p>
          <a:r>
            <a:rPr lang="en-GB" b="1" dirty="0" smtClean="0"/>
            <a:t>Detection</a:t>
          </a:r>
          <a:endParaRPr lang="en-GB" dirty="0"/>
        </a:p>
      </dgm:t>
    </dgm:pt>
    <dgm:pt modelId="{92E0ED4C-E14C-4E3E-BF68-8D099E80ECDE}" type="parTrans" cxnId="{B34C1B43-2D30-40B3-B3D9-25E8DD042DFB}">
      <dgm:prSet/>
      <dgm:spPr/>
      <dgm:t>
        <a:bodyPr/>
        <a:lstStyle/>
        <a:p>
          <a:endParaRPr lang="en-GB"/>
        </a:p>
      </dgm:t>
    </dgm:pt>
    <dgm:pt modelId="{4276D5C1-ED1B-40A4-916A-E8BDDE583D0E}" type="sibTrans" cxnId="{B34C1B43-2D30-40B3-B3D9-25E8DD042DFB}">
      <dgm:prSet/>
      <dgm:spPr/>
      <dgm:t>
        <a:bodyPr/>
        <a:lstStyle/>
        <a:p>
          <a:endParaRPr lang="en-GB"/>
        </a:p>
      </dgm:t>
    </dgm:pt>
    <dgm:pt modelId="{FE1D9EAC-A387-45F4-8A2A-2CBAC9216BBF}">
      <dgm:prSet phldrT="[Text]"/>
      <dgm:spPr/>
      <dgm:t>
        <a:bodyPr/>
        <a:lstStyle/>
        <a:p>
          <a:r>
            <a:rPr lang="en-GB" b="1" dirty="0" smtClean="0"/>
            <a:t>Care</a:t>
          </a:r>
          <a:endParaRPr lang="en-GB" dirty="0"/>
        </a:p>
      </dgm:t>
    </dgm:pt>
    <dgm:pt modelId="{D15CB3A1-CB2D-447B-BECC-D4D07FCDFF97}" type="parTrans" cxnId="{D059903C-A5B0-44C8-A8EE-B0795BC254E8}">
      <dgm:prSet/>
      <dgm:spPr/>
      <dgm:t>
        <a:bodyPr/>
        <a:lstStyle/>
        <a:p>
          <a:endParaRPr lang="en-GB"/>
        </a:p>
      </dgm:t>
    </dgm:pt>
    <dgm:pt modelId="{F2B2E243-16DB-4C44-B436-5668BFC7C190}" type="sibTrans" cxnId="{D059903C-A5B0-44C8-A8EE-B0795BC254E8}">
      <dgm:prSet/>
      <dgm:spPr/>
      <dgm:t>
        <a:bodyPr/>
        <a:lstStyle/>
        <a:p>
          <a:endParaRPr lang="en-GB"/>
        </a:p>
      </dgm:t>
    </dgm:pt>
    <dgm:pt modelId="{1347262A-3A6B-4E65-BFFC-D4B71B330FD7}">
      <dgm:prSet/>
      <dgm:spPr/>
      <dgm:t>
        <a:bodyPr/>
        <a:lstStyle/>
        <a:p>
          <a:r>
            <a:rPr lang="en-GB" b="1" dirty="0" smtClean="0"/>
            <a:t>High risk groups</a:t>
          </a:r>
          <a:endParaRPr lang="en-GB" dirty="0"/>
        </a:p>
      </dgm:t>
    </dgm:pt>
    <dgm:pt modelId="{9268A21F-EECB-4F4B-ADE9-F665695E6665}" type="parTrans" cxnId="{7AD12A4D-8E55-470C-A207-97C37461DF2D}">
      <dgm:prSet/>
      <dgm:spPr/>
      <dgm:t>
        <a:bodyPr/>
        <a:lstStyle/>
        <a:p>
          <a:endParaRPr lang="en-GB"/>
        </a:p>
      </dgm:t>
    </dgm:pt>
    <dgm:pt modelId="{51D8F073-F2F6-4417-A285-2FA29FAD9F37}" type="sibTrans" cxnId="{7AD12A4D-8E55-470C-A207-97C37461DF2D}">
      <dgm:prSet/>
      <dgm:spPr/>
      <dgm:t>
        <a:bodyPr/>
        <a:lstStyle/>
        <a:p>
          <a:endParaRPr lang="en-GB"/>
        </a:p>
      </dgm:t>
    </dgm:pt>
    <dgm:pt modelId="{9F45AD6F-3EBE-4056-A94E-340DA4751057}" type="pres">
      <dgm:prSet presAssocID="{DF8C107F-CEF0-4AB1-9A1B-188C8F9B38C9}" presName="diagram" presStyleCnt="0">
        <dgm:presLayoutVars>
          <dgm:dir/>
          <dgm:resizeHandles val="exact"/>
        </dgm:presLayoutVars>
      </dgm:prSet>
      <dgm:spPr/>
      <dgm:t>
        <a:bodyPr/>
        <a:lstStyle/>
        <a:p>
          <a:endParaRPr lang="en-GB"/>
        </a:p>
      </dgm:t>
    </dgm:pt>
    <dgm:pt modelId="{C717B096-451A-48C2-A561-59B0AD775905}" type="pres">
      <dgm:prSet presAssocID="{7FC2F878-0195-43EF-BBF2-8FF57A3BEACD}" presName="node" presStyleLbl="node1" presStyleIdx="0" presStyleCnt="4">
        <dgm:presLayoutVars>
          <dgm:bulletEnabled val="1"/>
        </dgm:presLayoutVars>
      </dgm:prSet>
      <dgm:spPr/>
      <dgm:t>
        <a:bodyPr/>
        <a:lstStyle/>
        <a:p>
          <a:endParaRPr lang="en-GB"/>
        </a:p>
      </dgm:t>
    </dgm:pt>
    <dgm:pt modelId="{E74D01D4-61D1-4C7E-8E89-802EDF7ACFC6}" type="pres">
      <dgm:prSet presAssocID="{4A762C94-335F-434B-A371-1F440802D725}" presName="sibTrans" presStyleCnt="0"/>
      <dgm:spPr/>
      <dgm:t>
        <a:bodyPr/>
        <a:lstStyle/>
        <a:p>
          <a:endParaRPr lang="en-GB"/>
        </a:p>
      </dgm:t>
    </dgm:pt>
    <dgm:pt modelId="{AA0B5534-68ED-4C36-8D27-C4A98FDF15E6}" type="pres">
      <dgm:prSet presAssocID="{9E1E28A8-B99D-4435-869F-10002751A717}" presName="node" presStyleLbl="node1" presStyleIdx="1" presStyleCnt="4">
        <dgm:presLayoutVars>
          <dgm:bulletEnabled val="1"/>
        </dgm:presLayoutVars>
      </dgm:prSet>
      <dgm:spPr/>
      <dgm:t>
        <a:bodyPr/>
        <a:lstStyle/>
        <a:p>
          <a:endParaRPr lang="en-GB"/>
        </a:p>
      </dgm:t>
    </dgm:pt>
    <dgm:pt modelId="{CDC4407F-CED2-41EE-B261-3775413094A4}" type="pres">
      <dgm:prSet presAssocID="{4276D5C1-ED1B-40A4-916A-E8BDDE583D0E}" presName="sibTrans" presStyleCnt="0"/>
      <dgm:spPr/>
      <dgm:t>
        <a:bodyPr/>
        <a:lstStyle/>
        <a:p>
          <a:endParaRPr lang="en-GB"/>
        </a:p>
      </dgm:t>
    </dgm:pt>
    <dgm:pt modelId="{A0FE95CF-8DE9-44D9-A647-E0A23BF783CA}" type="pres">
      <dgm:prSet presAssocID="{FE1D9EAC-A387-45F4-8A2A-2CBAC9216BBF}" presName="node" presStyleLbl="node1" presStyleIdx="2" presStyleCnt="4">
        <dgm:presLayoutVars>
          <dgm:bulletEnabled val="1"/>
        </dgm:presLayoutVars>
      </dgm:prSet>
      <dgm:spPr/>
      <dgm:t>
        <a:bodyPr/>
        <a:lstStyle/>
        <a:p>
          <a:endParaRPr lang="en-GB"/>
        </a:p>
      </dgm:t>
    </dgm:pt>
    <dgm:pt modelId="{84D93ABE-6EE1-4346-8AA7-6EC790EA6B65}" type="pres">
      <dgm:prSet presAssocID="{F2B2E243-16DB-4C44-B436-5668BFC7C190}" presName="sibTrans" presStyleCnt="0"/>
      <dgm:spPr/>
      <dgm:t>
        <a:bodyPr/>
        <a:lstStyle/>
        <a:p>
          <a:endParaRPr lang="en-GB"/>
        </a:p>
      </dgm:t>
    </dgm:pt>
    <dgm:pt modelId="{5CD8E4FF-515F-415D-8EAB-CDC46C3447BA}" type="pres">
      <dgm:prSet presAssocID="{1347262A-3A6B-4E65-BFFC-D4B71B330FD7}" presName="node" presStyleLbl="node1" presStyleIdx="3" presStyleCnt="4">
        <dgm:presLayoutVars>
          <dgm:bulletEnabled val="1"/>
        </dgm:presLayoutVars>
      </dgm:prSet>
      <dgm:spPr/>
      <dgm:t>
        <a:bodyPr/>
        <a:lstStyle/>
        <a:p>
          <a:endParaRPr lang="en-GB"/>
        </a:p>
      </dgm:t>
    </dgm:pt>
  </dgm:ptLst>
  <dgm:cxnLst>
    <dgm:cxn modelId="{B34C1B43-2D30-40B3-B3D9-25E8DD042DFB}" srcId="{DF8C107F-CEF0-4AB1-9A1B-188C8F9B38C9}" destId="{9E1E28A8-B99D-4435-869F-10002751A717}" srcOrd="1" destOrd="0" parTransId="{92E0ED4C-E14C-4E3E-BF68-8D099E80ECDE}" sibTransId="{4276D5C1-ED1B-40A4-916A-E8BDDE583D0E}"/>
    <dgm:cxn modelId="{88479096-72DA-460E-858F-B093BBBE70A6}" type="presOf" srcId="{9E1E28A8-B99D-4435-869F-10002751A717}" destId="{AA0B5534-68ED-4C36-8D27-C4A98FDF15E6}" srcOrd="0" destOrd="0" presId="urn:microsoft.com/office/officeart/2005/8/layout/default"/>
    <dgm:cxn modelId="{BB674A7E-FDEF-4D5E-B307-9072936B4C85}" type="presOf" srcId="{7FC2F878-0195-43EF-BBF2-8FF57A3BEACD}" destId="{C717B096-451A-48C2-A561-59B0AD775905}" srcOrd="0" destOrd="0" presId="urn:microsoft.com/office/officeart/2005/8/layout/default"/>
    <dgm:cxn modelId="{D059903C-A5B0-44C8-A8EE-B0795BC254E8}" srcId="{DF8C107F-CEF0-4AB1-9A1B-188C8F9B38C9}" destId="{FE1D9EAC-A387-45F4-8A2A-2CBAC9216BBF}" srcOrd="2" destOrd="0" parTransId="{D15CB3A1-CB2D-447B-BECC-D4D07FCDFF97}" sibTransId="{F2B2E243-16DB-4C44-B436-5668BFC7C190}"/>
    <dgm:cxn modelId="{17CF6582-53F4-4A82-8240-8C440A1CDCBE}" type="presOf" srcId="{1347262A-3A6B-4E65-BFFC-D4B71B330FD7}" destId="{5CD8E4FF-515F-415D-8EAB-CDC46C3447BA}" srcOrd="0" destOrd="0" presId="urn:microsoft.com/office/officeart/2005/8/layout/default"/>
    <dgm:cxn modelId="{68CB2470-EB7F-4DB8-AC8E-1ABA3960C66A}" srcId="{DF8C107F-CEF0-4AB1-9A1B-188C8F9B38C9}" destId="{7FC2F878-0195-43EF-BBF2-8FF57A3BEACD}" srcOrd="0" destOrd="0" parTransId="{BCDAD87E-AFCD-4CE4-A959-33253F3CD71A}" sibTransId="{4A762C94-335F-434B-A371-1F440802D725}"/>
    <dgm:cxn modelId="{7AD12A4D-8E55-470C-A207-97C37461DF2D}" srcId="{DF8C107F-CEF0-4AB1-9A1B-188C8F9B38C9}" destId="{1347262A-3A6B-4E65-BFFC-D4B71B330FD7}" srcOrd="3" destOrd="0" parTransId="{9268A21F-EECB-4F4B-ADE9-F665695E6665}" sibTransId="{51D8F073-F2F6-4417-A285-2FA29FAD9F37}"/>
    <dgm:cxn modelId="{D2B4860C-2240-478C-BC4C-FBCF1A97FED5}" type="presOf" srcId="{FE1D9EAC-A387-45F4-8A2A-2CBAC9216BBF}" destId="{A0FE95CF-8DE9-44D9-A647-E0A23BF783CA}" srcOrd="0" destOrd="0" presId="urn:microsoft.com/office/officeart/2005/8/layout/default"/>
    <dgm:cxn modelId="{3013C409-4D9B-4532-8492-10D7853F9904}" type="presOf" srcId="{DF8C107F-CEF0-4AB1-9A1B-188C8F9B38C9}" destId="{9F45AD6F-3EBE-4056-A94E-340DA4751057}" srcOrd="0" destOrd="0" presId="urn:microsoft.com/office/officeart/2005/8/layout/default"/>
    <dgm:cxn modelId="{0917B0DA-B250-4E32-9510-02E0F38E52C5}" type="presParOf" srcId="{9F45AD6F-3EBE-4056-A94E-340DA4751057}" destId="{C717B096-451A-48C2-A561-59B0AD775905}" srcOrd="0" destOrd="0" presId="urn:microsoft.com/office/officeart/2005/8/layout/default"/>
    <dgm:cxn modelId="{991E8006-E516-4DE7-91BA-003FC9323648}" type="presParOf" srcId="{9F45AD6F-3EBE-4056-A94E-340DA4751057}" destId="{E74D01D4-61D1-4C7E-8E89-802EDF7ACFC6}" srcOrd="1" destOrd="0" presId="urn:microsoft.com/office/officeart/2005/8/layout/default"/>
    <dgm:cxn modelId="{47BC4FCF-2D5F-4759-B7AB-3C32D785BA7E}" type="presParOf" srcId="{9F45AD6F-3EBE-4056-A94E-340DA4751057}" destId="{AA0B5534-68ED-4C36-8D27-C4A98FDF15E6}" srcOrd="2" destOrd="0" presId="urn:microsoft.com/office/officeart/2005/8/layout/default"/>
    <dgm:cxn modelId="{8E0A6A4F-3C6D-4DA6-B066-B1121C190947}" type="presParOf" srcId="{9F45AD6F-3EBE-4056-A94E-340DA4751057}" destId="{CDC4407F-CED2-41EE-B261-3775413094A4}" srcOrd="3" destOrd="0" presId="urn:microsoft.com/office/officeart/2005/8/layout/default"/>
    <dgm:cxn modelId="{7690841C-B3CF-4BEE-88F8-617FBBBD041C}" type="presParOf" srcId="{9F45AD6F-3EBE-4056-A94E-340DA4751057}" destId="{A0FE95CF-8DE9-44D9-A647-E0A23BF783CA}" srcOrd="4" destOrd="0" presId="urn:microsoft.com/office/officeart/2005/8/layout/default"/>
    <dgm:cxn modelId="{A796DDCF-9511-409F-925C-104E652D58A8}" type="presParOf" srcId="{9F45AD6F-3EBE-4056-A94E-340DA4751057}" destId="{84D93ABE-6EE1-4346-8AA7-6EC790EA6B65}" srcOrd="5" destOrd="0" presId="urn:microsoft.com/office/officeart/2005/8/layout/default"/>
    <dgm:cxn modelId="{D2504597-CAA4-423D-B1A7-702E476912FC}" type="presParOf" srcId="{9F45AD6F-3EBE-4056-A94E-340DA4751057}" destId="{5CD8E4FF-515F-415D-8EAB-CDC46C3447B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C107F-CEF0-4AB1-9A1B-188C8F9B38C9}"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GB"/>
        </a:p>
      </dgm:t>
    </dgm:pt>
    <dgm:pt modelId="{7FC2F878-0195-43EF-BBF2-8FF57A3BEACD}">
      <dgm:prSet phldrT="[Text]"/>
      <dgm:spPr/>
      <dgm:t>
        <a:bodyPr/>
        <a:lstStyle/>
        <a:p>
          <a:r>
            <a:rPr lang="en-GB" b="1" dirty="0" smtClean="0"/>
            <a:t>LA</a:t>
          </a:r>
          <a:endParaRPr lang="en-GB" dirty="0"/>
        </a:p>
      </dgm:t>
    </dgm:pt>
    <dgm:pt modelId="{BCDAD87E-AFCD-4CE4-A959-33253F3CD71A}" type="parTrans" cxnId="{68CB2470-EB7F-4DB8-AC8E-1ABA3960C66A}">
      <dgm:prSet/>
      <dgm:spPr/>
      <dgm:t>
        <a:bodyPr/>
        <a:lstStyle/>
        <a:p>
          <a:endParaRPr lang="en-GB"/>
        </a:p>
      </dgm:t>
    </dgm:pt>
    <dgm:pt modelId="{4A762C94-335F-434B-A371-1F440802D725}" type="sibTrans" cxnId="{68CB2470-EB7F-4DB8-AC8E-1ABA3960C66A}">
      <dgm:prSet/>
      <dgm:spPr/>
      <dgm:t>
        <a:bodyPr/>
        <a:lstStyle/>
        <a:p>
          <a:endParaRPr lang="en-GB"/>
        </a:p>
      </dgm:t>
    </dgm:pt>
    <dgm:pt modelId="{05B5F03C-5A43-487C-9619-716549A5097C}">
      <dgm:prSet phldrT="[Text]"/>
      <dgm:spPr/>
      <dgm:t>
        <a:bodyPr/>
        <a:lstStyle/>
        <a:p>
          <a:r>
            <a:rPr lang="en-GB" b="1" dirty="0" smtClean="0"/>
            <a:t>CCG</a:t>
          </a:r>
          <a:endParaRPr lang="en-GB" b="1" dirty="0"/>
        </a:p>
      </dgm:t>
    </dgm:pt>
    <dgm:pt modelId="{BEAB346B-AE23-4020-85EB-94EB00C05954}" type="parTrans" cxnId="{320BEA36-1110-4230-B728-87D78240A918}">
      <dgm:prSet/>
      <dgm:spPr/>
      <dgm:t>
        <a:bodyPr/>
        <a:lstStyle/>
        <a:p>
          <a:endParaRPr lang="en-GB"/>
        </a:p>
      </dgm:t>
    </dgm:pt>
    <dgm:pt modelId="{F5770A21-4E1E-4E66-A182-AE187465D6DC}" type="sibTrans" cxnId="{320BEA36-1110-4230-B728-87D78240A918}">
      <dgm:prSet/>
      <dgm:spPr/>
      <dgm:t>
        <a:bodyPr/>
        <a:lstStyle/>
        <a:p>
          <a:endParaRPr lang="en-GB"/>
        </a:p>
      </dgm:t>
    </dgm:pt>
    <dgm:pt modelId="{6CA04581-B4D3-4F1D-BCAC-CA00795C234A}">
      <dgm:prSet phldrT="[Text]"/>
      <dgm:spPr/>
      <dgm:t>
        <a:bodyPr/>
        <a:lstStyle/>
        <a:p>
          <a:r>
            <a:rPr lang="en-GB" b="1" dirty="0" smtClean="0"/>
            <a:t>GP</a:t>
          </a:r>
          <a:endParaRPr lang="en-GB" b="1" dirty="0"/>
        </a:p>
      </dgm:t>
    </dgm:pt>
    <dgm:pt modelId="{BCB02942-7CF0-4FA6-B017-B630C1F125D5}" type="parTrans" cxnId="{8843C55A-9436-46EE-B293-B9BB6BE938FD}">
      <dgm:prSet/>
      <dgm:spPr/>
      <dgm:t>
        <a:bodyPr/>
        <a:lstStyle/>
        <a:p>
          <a:endParaRPr lang="en-GB"/>
        </a:p>
      </dgm:t>
    </dgm:pt>
    <dgm:pt modelId="{CE1275FA-253F-4458-9D9B-2BEE35B3B941}" type="sibTrans" cxnId="{8843C55A-9436-46EE-B293-B9BB6BE938FD}">
      <dgm:prSet/>
      <dgm:spPr/>
      <dgm:t>
        <a:bodyPr/>
        <a:lstStyle/>
        <a:p>
          <a:endParaRPr lang="en-GB"/>
        </a:p>
      </dgm:t>
    </dgm:pt>
    <dgm:pt modelId="{9F45AD6F-3EBE-4056-A94E-340DA4751057}" type="pres">
      <dgm:prSet presAssocID="{DF8C107F-CEF0-4AB1-9A1B-188C8F9B38C9}" presName="diagram" presStyleCnt="0">
        <dgm:presLayoutVars>
          <dgm:dir/>
          <dgm:resizeHandles val="exact"/>
        </dgm:presLayoutVars>
      </dgm:prSet>
      <dgm:spPr/>
      <dgm:t>
        <a:bodyPr/>
        <a:lstStyle/>
        <a:p>
          <a:endParaRPr lang="en-GB"/>
        </a:p>
      </dgm:t>
    </dgm:pt>
    <dgm:pt modelId="{C717B096-451A-48C2-A561-59B0AD775905}" type="pres">
      <dgm:prSet presAssocID="{7FC2F878-0195-43EF-BBF2-8FF57A3BEACD}" presName="node" presStyleLbl="node1" presStyleIdx="0" presStyleCnt="3">
        <dgm:presLayoutVars>
          <dgm:bulletEnabled val="1"/>
        </dgm:presLayoutVars>
      </dgm:prSet>
      <dgm:spPr/>
      <dgm:t>
        <a:bodyPr/>
        <a:lstStyle/>
        <a:p>
          <a:endParaRPr lang="en-GB"/>
        </a:p>
      </dgm:t>
    </dgm:pt>
    <dgm:pt modelId="{E74D01D4-61D1-4C7E-8E89-802EDF7ACFC6}" type="pres">
      <dgm:prSet presAssocID="{4A762C94-335F-434B-A371-1F440802D725}" presName="sibTrans" presStyleCnt="0"/>
      <dgm:spPr/>
      <dgm:t>
        <a:bodyPr/>
        <a:lstStyle/>
        <a:p>
          <a:endParaRPr lang="en-GB"/>
        </a:p>
      </dgm:t>
    </dgm:pt>
    <dgm:pt modelId="{4CCF0635-D6A2-4A39-8B54-4A0B17689DA9}" type="pres">
      <dgm:prSet presAssocID="{05B5F03C-5A43-487C-9619-716549A5097C}" presName="node" presStyleLbl="node1" presStyleIdx="1" presStyleCnt="3" custLinFactNeighborX="-54">
        <dgm:presLayoutVars>
          <dgm:bulletEnabled val="1"/>
        </dgm:presLayoutVars>
      </dgm:prSet>
      <dgm:spPr/>
      <dgm:t>
        <a:bodyPr/>
        <a:lstStyle/>
        <a:p>
          <a:endParaRPr lang="en-GB"/>
        </a:p>
      </dgm:t>
    </dgm:pt>
    <dgm:pt modelId="{5736256C-035C-44AB-B4F2-EAC9686E9351}" type="pres">
      <dgm:prSet presAssocID="{F5770A21-4E1E-4E66-A182-AE187465D6DC}" presName="sibTrans" presStyleCnt="0"/>
      <dgm:spPr/>
      <dgm:t>
        <a:bodyPr/>
        <a:lstStyle/>
        <a:p>
          <a:endParaRPr lang="en-GB"/>
        </a:p>
      </dgm:t>
    </dgm:pt>
    <dgm:pt modelId="{5C34EF5D-4E41-4429-A7D0-C902E58154A8}" type="pres">
      <dgm:prSet presAssocID="{6CA04581-B4D3-4F1D-BCAC-CA00795C234A}" presName="node" presStyleLbl="node1" presStyleIdx="2" presStyleCnt="3">
        <dgm:presLayoutVars>
          <dgm:bulletEnabled val="1"/>
        </dgm:presLayoutVars>
      </dgm:prSet>
      <dgm:spPr/>
      <dgm:t>
        <a:bodyPr/>
        <a:lstStyle/>
        <a:p>
          <a:endParaRPr lang="en-GB"/>
        </a:p>
      </dgm:t>
    </dgm:pt>
  </dgm:ptLst>
  <dgm:cxnLst>
    <dgm:cxn modelId="{8843C55A-9436-46EE-B293-B9BB6BE938FD}" srcId="{DF8C107F-CEF0-4AB1-9A1B-188C8F9B38C9}" destId="{6CA04581-B4D3-4F1D-BCAC-CA00795C234A}" srcOrd="2" destOrd="0" parTransId="{BCB02942-7CF0-4FA6-B017-B630C1F125D5}" sibTransId="{CE1275FA-253F-4458-9D9B-2BEE35B3B941}"/>
    <dgm:cxn modelId="{ED47C747-BB67-44E2-AED8-35B7391C9696}" type="presOf" srcId="{7FC2F878-0195-43EF-BBF2-8FF57A3BEACD}" destId="{C717B096-451A-48C2-A561-59B0AD775905}" srcOrd="0" destOrd="0" presId="urn:microsoft.com/office/officeart/2005/8/layout/default"/>
    <dgm:cxn modelId="{E1A80D43-CB50-46AE-8B89-A81BF182E02D}" type="presOf" srcId="{6CA04581-B4D3-4F1D-BCAC-CA00795C234A}" destId="{5C34EF5D-4E41-4429-A7D0-C902E58154A8}" srcOrd="0" destOrd="0" presId="urn:microsoft.com/office/officeart/2005/8/layout/default"/>
    <dgm:cxn modelId="{B2B0EC2F-DE8C-4D82-AF00-DCC053D1774A}" type="presOf" srcId="{DF8C107F-CEF0-4AB1-9A1B-188C8F9B38C9}" destId="{9F45AD6F-3EBE-4056-A94E-340DA4751057}" srcOrd="0" destOrd="0" presId="urn:microsoft.com/office/officeart/2005/8/layout/default"/>
    <dgm:cxn modelId="{68CB2470-EB7F-4DB8-AC8E-1ABA3960C66A}" srcId="{DF8C107F-CEF0-4AB1-9A1B-188C8F9B38C9}" destId="{7FC2F878-0195-43EF-BBF2-8FF57A3BEACD}" srcOrd="0" destOrd="0" parTransId="{BCDAD87E-AFCD-4CE4-A959-33253F3CD71A}" sibTransId="{4A762C94-335F-434B-A371-1F440802D725}"/>
    <dgm:cxn modelId="{320BEA36-1110-4230-B728-87D78240A918}" srcId="{DF8C107F-CEF0-4AB1-9A1B-188C8F9B38C9}" destId="{05B5F03C-5A43-487C-9619-716549A5097C}" srcOrd="1" destOrd="0" parTransId="{BEAB346B-AE23-4020-85EB-94EB00C05954}" sibTransId="{F5770A21-4E1E-4E66-A182-AE187465D6DC}"/>
    <dgm:cxn modelId="{02684C42-B2E4-4785-BDD0-B6430B5852E4}" type="presOf" srcId="{05B5F03C-5A43-487C-9619-716549A5097C}" destId="{4CCF0635-D6A2-4A39-8B54-4A0B17689DA9}" srcOrd="0" destOrd="0" presId="urn:microsoft.com/office/officeart/2005/8/layout/default"/>
    <dgm:cxn modelId="{FF140603-FBAD-4C01-96BE-2C09190E6B58}" type="presParOf" srcId="{9F45AD6F-3EBE-4056-A94E-340DA4751057}" destId="{C717B096-451A-48C2-A561-59B0AD775905}" srcOrd="0" destOrd="0" presId="urn:microsoft.com/office/officeart/2005/8/layout/default"/>
    <dgm:cxn modelId="{10FA6964-1B1D-47FD-8EB4-105B466F2ADE}" type="presParOf" srcId="{9F45AD6F-3EBE-4056-A94E-340DA4751057}" destId="{E74D01D4-61D1-4C7E-8E89-802EDF7ACFC6}" srcOrd="1" destOrd="0" presId="urn:microsoft.com/office/officeart/2005/8/layout/default"/>
    <dgm:cxn modelId="{4D0173FB-6E99-4A71-8A06-91AC563C0174}" type="presParOf" srcId="{9F45AD6F-3EBE-4056-A94E-340DA4751057}" destId="{4CCF0635-D6A2-4A39-8B54-4A0B17689DA9}" srcOrd="2" destOrd="0" presId="urn:microsoft.com/office/officeart/2005/8/layout/default"/>
    <dgm:cxn modelId="{47019554-C4AE-4CE2-86DC-EA4DB76AA21D}" type="presParOf" srcId="{9F45AD6F-3EBE-4056-A94E-340DA4751057}" destId="{5736256C-035C-44AB-B4F2-EAC9686E9351}" srcOrd="3" destOrd="0" presId="urn:microsoft.com/office/officeart/2005/8/layout/default"/>
    <dgm:cxn modelId="{97E6F758-7C47-43BD-8D66-7F36477166F5}" type="presParOf" srcId="{9F45AD6F-3EBE-4056-A94E-340DA4751057}" destId="{5C34EF5D-4E41-4429-A7D0-C902E58154A8}"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B096-451A-48C2-A561-59B0AD775905}">
      <dsp:nvSpPr>
        <dsp:cNvPr id="0" name=""/>
        <dsp:cNvSpPr/>
      </dsp:nvSpPr>
      <dsp:spPr>
        <a:xfrm>
          <a:off x="488086" y="400"/>
          <a:ext cx="1661106" cy="996663"/>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Risk and prevention</a:t>
          </a:r>
          <a:endParaRPr lang="en-GB" sz="2200" kern="1200" dirty="0"/>
        </a:p>
      </dsp:txBody>
      <dsp:txXfrm>
        <a:off x="488086" y="400"/>
        <a:ext cx="1661106" cy="996663"/>
      </dsp:txXfrm>
    </dsp:sp>
    <dsp:sp modelId="{AA0B5534-68ED-4C36-8D27-C4A98FDF15E6}">
      <dsp:nvSpPr>
        <dsp:cNvPr id="0" name=""/>
        <dsp:cNvSpPr/>
      </dsp:nvSpPr>
      <dsp:spPr>
        <a:xfrm>
          <a:off x="2315303" y="400"/>
          <a:ext cx="1661106" cy="996663"/>
        </a:xfrm>
        <a:prstGeom prst="rect">
          <a:avLst/>
        </a:prstGeom>
        <a:solidFill>
          <a:schemeClr val="accent5">
            <a:shade val="80000"/>
            <a:hueOff val="-247235"/>
            <a:satOff val="-21301"/>
            <a:lumOff val="12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Detection</a:t>
          </a:r>
          <a:endParaRPr lang="en-GB" sz="2200" kern="1200" dirty="0"/>
        </a:p>
      </dsp:txBody>
      <dsp:txXfrm>
        <a:off x="2315303" y="400"/>
        <a:ext cx="1661106" cy="996663"/>
      </dsp:txXfrm>
    </dsp:sp>
    <dsp:sp modelId="{A0FE95CF-8DE9-44D9-A647-E0A23BF783CA}">
      <dsp:nvSpPr>
        <dsp:cNvPr id="0" name=""/>
        <dsp:cNvSpPr/>
      </dsp:nvSpPr>
      <dsp:spPr>
        <a:xfrm>
          <a:off x="488086" y="1163175"/>
          <a:ext cx="1661106" cy="996663"/>
        </a:xfrm>
        <a:prstGeom prst="rect">
          <a:avLst/>
        </a:prstGeom>
        <a:solidFill>
          <a:schemeClr val="accent5">
            <a:shade val="80000"/>
            <a:hueOff val="-494470"/>
            <a:satOff val="-42602"/>
            <a:lumOff val="252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Care</a:t>
          </a:r>
          <a:endParaRPr lang="en-GB" sz="2200" kern="1200" dirty="0"/>
        </a:p>
      </dsp:txBody>
      <dsp:txXfrm>
        <a:off x="488086" y="1163175"/>
        <a:ext cx="1661106" cy="996663"/>
      </dsp:txXfrm>
    </dsp:sp>
    <dsp:sp modelId="{5CD8E4FF-515F-415D-8EAB-CDC46C3447BA}">
      <dsp:nvSpPr>
        <dsp:cNvPr id="0" name=""/>
        <dsp:cNvSpPr/>
      </dsp:nvSpPr>
      <dsp:spPr>
        <a:xfrm>
          <a:off x="2315303" y="1163175"/>
          <a:ext cx="1661106" cy="996663"/>
        </a:xfrm>
        <a:prstGeom prst="rect">
          <a:avLst/>
        </a:prstGeom>
        <a:solidFill>
          <a:schemeClr val="accent5">
            <a:shade val="80000"/>
            <a:hueOff val="-741705"/>
            <a:satOff val="-63903"/>
            <a:lumOff val="37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kern="1200" dirty="0" smtClean="0"/>
            <a:t>High risk groups</a:t>
          </a:r>
          <a:endParaRPr lang="en-GB" sz="2200" kern="1200" dirty="0"/>
        </a:p>
      </dsp:txBody>
      <dsp:txXfrm>
        <a:off x="2315303" y="1163175"/>
        <a:ext cx="1661106" cy="996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B096-451A-48C2-A561-59B0AD775905}">
      <dsp:nvSpPr>
        <dsp:cNvPr id="0" name=""/>
        <dsp:cNvSpPr/>
      </dsp:nvSpPr>
      <dsp:spPr>
        <a:xfrm>
          <a:off x="391216" y="189"/>
          <a:ext cx="945502" cy="567301"/>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LA</a:t>
          </a:r>
          <a:endParaRPr lang="en-GB" sz="2600" kern="1200" dirty="0"/>
        </a:p>
      </dsp:txBody>
      <dsp:txXfrm>
        <a:off x="391216" y="189"/>
        <a:ext cx="945502" cy="567301"/>
      </dsp:txXfrm>
    </dsp:sp>
    <dsp:sp modelId="{4CCF0635-D6A2-4A39-8B54-4A0B17689DA9}">
      <dsp:nvSpPr>
        <dsp:cNvPr id="0" name=""/>
        <dsp:cNvSpPr/>
      </dsp:nvSpPr>
      <dsp:spPr>
        <a:xfrm>
          <a:off x="1430758" y="189"/>
          <a:ext cx="945502" cy="567301"/>
        </a:xfrm>
        <a:prstGeom prst="rect">
          <a:avLst/>
        </a:prstGeom>
        <a:solidFill>
          <a:schemeClr val="accent5">
            <a:shade val="80000"/>
            <a:hueOff val="-370853"/>
            <a:satOff val="-31951"/>
            <a:lumOff val="18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CCG</a:t>
          </a:r>
          <a:endParaRPr lang="en-GB" sz="2600" b="1" kern="1200" dirty="0"/>
        </a:p>
      </dsp:txBody>
      <dsp:txXfrm>
        <a:off x="1430758" y="189"/>
        <a:ext cx="945502" cy="567301"/>
      </dsp:txXfrm>
    </dsp:sp>
    <dsp:sp modelId="{5C34EF5D-4E41-4429-A7D0-C902E58154A8}">
      <dsp:nvSpPr>
        <dsp:cNvPr id="0" name=""/>
        <dsp:cNvSpPr/>
      </dsp:nvSpPr>
      <dsp:spPr>
        <a:xfrm>
          <a:off x="2471321" y="189"/>
          <a:ext cx="945502" cy="567301"/>
        </a:xfrm>
        <a:prstGeom prst="rect">
          <a:avLst/>
        </a:prstGeom>
        <a:solidFill>
          <a:schemeClr val="accent5">
            <a:shade val="80000"/>
            <a:hueOff val="-741705"/>
            <a:satOff val="-63903"/>
            <a:lumOff val="37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b="1" kern="1200" dirty="0" smtClean="0"/>
            <a:t>GP</a:t>
          </a:r>
          <a:endParaRPr lang="en-GB" sz="2600" b="1" kern="1200" dirty="0"/>
        </a:p>
      </dsp:txBody>
      <dsp:txXfrm>
        <a:off x="2471321" y="189"/>
        <a:ext cx="945502" cy="5673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334910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 the £2 </a:t>
            </a:r>
            <a:r>
              <a:rPr lang="en-GB" b="1" dirty="0" err="1" smtClean="0"/>
              <a:t>bn</a:t>
            </a:r>
            <a:r>
              <a:rPr lang="en-GB" b="1" dirty="0" smtClean="0"/>
              <a:t> figure</a:t>
            </a:r>
          </a:p>
          <a:p>
            <a:endParaRPr lang="en-GB" dirty="0" smtClean="0"/>
          </a:p>
          <a:p>
            <a:r>
              <a:rPr lang="en-GB" dirty="0" smtClean="0"/>
              <a:t>The cost to the NHS in England from diseases caused by high blood pressure is estimated as £2.1 billion per year. Analysts have looked at the annual costs of four key diseases which blood pressure can cause (coronary heart disease, stroke, vascular dementia and chronic kidney disease) and totalled the amount of these which are estimated to be caused by high blood pressure. For example, raised blood pressure has been shown to half of all strokes.</a:t>
            </a:r>
          </a:p>
          <a:p>
            <a:endParaRPr lang="en-GB" dirty="0" smtClean="0"/>
          </a:p>
          <a:p>
            <a:r>
              <a:rPr lang="en-GB" dirty="0" smtClean="0"/>
              <a:t>Note: there are further costs to the NHS from high blood pressure itself (not just the conditions it can lead to) including clinical time and cost of medication to manage the condition.</a:t>
            </a:r>
            <a:r>
              <a:rPr lang="en-GB" baseline="0" dirty="0" smtClean="0"/>
              <a:t> </a:t>
            </a:r>
            <a:r>
              <a:rPr lang="en-GB" dirty="0" smtClean="0"/>
              <a:t>Beyond the NHS, there is a burden on social care (for example people who need to be looked after following a stroke) and the wider economy (such as lost productivity from people in ill-health).</a:t>
            </a:r>
          </a:p>
          <a:p>
            <a:endParaRPr lang="en-GB" dirty="0" smtClean="0"/>
          </a:p>
          <a:p>
            <a:r>
              <a:rPr lang="en-GB" b="1" dirty="0" smtClean="0"/>
              <a:t>Re: the £850 m</a:t>
            </a:r>
            <a:r>
              <a:rPr lang="en-GB" b="1" baseline="0" dirty="0" smtClean="0"/>
              <a:t> figure</a:t>
            </a:r>
          </a:p>
          <a:p>
            <a:endParaRPr lang="en-GB" baseline="0" dirty="0" smtClean="0"/>
          </a:p>
          <a:p>
            <a:r>
              <a:rPr lang="en-GB" sz="1200" kern="1200" dirty="0" smtClean="0">
                <a:solidFill>
                  <a:schemeClr val="tx1"/>
                </a:solidFill>
                <a:effectLst/>
                <a:latin typeface="+mn-lt"/>
                <a:ea typeface="ヒラギノ角ゴ Pro W3" pitchFamily="84" charset="-128"/>
                <a:cs typeface="ヒラギノ角ゴ Pro W3" pitchFamily="84" charset="-128"/>
              </a:rPr>
              <a:t>The figures estimate potential impacts from specific levels of improvement in the prevention, detection and management of high blood pressure.</a:t>
            </a:r>
            <a:r>
              <a:rPr lang="en-GB" sz="1200" kern="1200" baseline="0" dirty="0" smtClean="0">
                <a:solidFill>
                  <a:schemeClr val="tx1"/>
                </a:solidFill>
                <a:effectLst/>
                <a:latin typeface="+mn-lt"/>
                <a:ea typeface="ヒラギノ角ゴ Pro W3" pitchFamily="84" charset="-128"/>
                <a:cs typeface="ヒラギノ角ゴ Pro W3" pitchFamily="84" charset="-128"/>
              </a:rPr>
              <a:t>  </a:t>
            </a:r>
            <a:r>
              <a:rPr lang="en-GB" sz="1200" kern="1200" dirty="0" smtClean="0">
                <a:solidFill>
                  <a:schemeClr val="tx1"/>
                </a:solidFill>
                <a:effectLst/>
                <a:latin typeface="+mn-lt"/>
                <a:ea typeface="ヒラギノ角ゴ Pro W3" pitchFamily="84" charset="-128"/>
                <a:cs typeface="ヒラギノ角ゴ Pro W3" pitchFamily="84" charset="-128"/>
              </a:rPr>
              <a:t>This modelling estimates the “size of the prize” in terms of health outcomes and costs to health and social care. It is based upon assessing the coronary heart disease, stroke, chronic kidney disease and vascular dementia which would be prevented from the changes to high blood pressure.</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Over ten years, an estimated 45,000 quality adjusted life years could be saved, and £850m not spent on related health and social care, if England achieved a 5mmHg reduction in the average population systolic blood pressure.</a:t>
            </a:r>
          </a:p>
          <a:p>
            <a:endParaRPr lang="en-GB" sz="1200" kern="1200" dirty="0" smtClean="0">
              <a:solidFill>
                <a:schemeClr val="tx1"/>
              </a:solidFill>
              <a:effectLst/>
              <a:latin typeface="+mn-lt"/>
              <a:ea typeface="ヒラギノ角ゴ Pro W3" pitchFamily="84" charset="-128"/>
              <a:cs typeface="ヒラギノ角ゴ Pro W3" pitchFamily="84" charset="-128"/>
            </a:endParaRPr>
          </a:p>
          <a:p>
            <a:r>
              <a:rPr lang="en-GB" sz="1200" kern="1200" dirty="0" smtClean="0">
                <a:solidFill>
                  <a:schemeClr val="tx1"/>
                </a:solidFill>
                <a:effectLst/>
                <a:latin typeface="+mn-lt"/>
                <a:ea typeface="ヒラギノ角ゴ Pro W3" pitchFamily="84" charset="-128"/>
                <a:cs typeface="ヒラギノ角ゴ Pro W3" pitchFamily="84" charset="-128"/>
              </a:rPr>
              <a:t>Note: the figures here assume the change is effective from year zero, and do not specify or allow costs for specific interventions which may be needed to achieve the change.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170657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ヒラギノ角ゴ Pro W3" pitchFamily="84" charset="-128"/>
                <a:cs typeface="ヒラギノ角ゴ Pro W3" pitchFamily="84" charset="-128"/>
              </a:rPr>
              <a:t>Sources:</a:t>
            </a: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Positive change in the last decade: Health Survey for England</a:t>
            </a:r>
          </a:p>
          <a:p>
            <a:pPr marL="171450" indent="-171450">
              <a:buFont typeface="Arial" pitchFamily="34" charset="0"/>
              <a:buChar char="•"/>
            </a:pPr>
            <a:r>
              <a:rPr lang="en-GB" sz="1200" kern="1200" dirty="0" smtClean="0">
                <a:solidFill>
                  <a:schemeClr val="tx1"/>
                </a:solidFill>
                <a:effectLst/>
                <a:latin typeface="+mn-lt"/>
                <a:ea typeface="ヒラギノ角ゴ Pro W3" pitchFamily="84" charset="-128"/>
                <a:cs typeface="ヒラギノ角ゴ Pro W3" pitchFamily="84" charset="-128"/>
              </a:rPr>
              <a:t>CCG</a:t>
            </a:r>
            <a:r>
              <a:rPr lang="en-GB" sz="1200" kern="1200" baseline="0" dirty="0" smtClean="0">
                <a:solidFill>
                  <a:schemeClr val="tx1"/>
                </a:solidFill>
                <a:effectLst/>
                <a:latin typeface="+mn-lt"/>
                <a:ea typeface="ヒラギノ角ゴ Pro W3" pitchFamily="84" charset="-128"/>
                <a:cs typeface="ヒラギノ角ゴ Pro W3" pitchFamily="84" charset="-128"/>
              </a:rPr>
              <a:t> variation: 2013/14 QOF variation at CCG level on HYP0003 (percentage of patients aged 79 and under with hypertension in whom the last blood pressure reading (measured in the preceding 9 months) is 140/90 mmHg or less)</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Income group variation: Health Survey for England 2011</a:t>
            </a:r>
          </a:p>
          <a:p>
            <a:pPr marL="171450" indent="-171450">
              <a:buFont typeface="Arial" pitchFamily="34" charset="0"/>
              <a:buChar char="•"/>
            </a:pPr>
            <a:r>
              <a:rPr lang="en-GB" sz="1200" kern="1200" baseline="0" dirty="0" smtClean="0">
                <a:solidFill>
                  <a:schemeClr val="tx1"/>
                </a:solidFill>
                <a:effectLst/>
                <a:latin typeface="+mn-lt"/>
                <a:ea typeface="ヒラギノ角ゴ Pro W3" pitchFamily="84" charset="-128"/>
                <a:cs typeface="ヒラギノ角ゴ Pro W3" pitchFamily="84" charset="-128"/>
              </a:rPr>
              <a:t>Outperformed abroad: </a:t>
            </a:r>
            <a:r>
              <a:rPr lang="en-GB" sz="1200" kern="1200" dirty="0" err="1" smtClean="0">
                <a:solidFill>
                  <a:schemeClr val="tx1"/>
                </a:solidFill>
                <a:effectLst/>
                <a:latin typeface="+mn-lt"/>
                <a:ea typeface="ヒラギノ角ゴ Pro W3" pitchFamily="84" charset="-128"/>
                <a:cs typeface="ヒラギノ角ゴ Pro W3" pitchFamily="84" charset="-128"/>
              </a:rPr>
              <a:t>Joffres</a:t>
            </a:r>
            <a:r>
              <a:rPr lang="en-GB" sz="1200" kern="1200" dirty="0" smtClean="0">
                <a:solidFill>
                  <a:schemeClr val="tx1"/>
                </a:solidFill>
                <a:effectLst/>
                <a:latin typeface="+mn-lt"/>
                <a:ea typeface="ヒラギノ角ゴ Pro W3" pitchFamily="84" charset="-128"/>
                <a:cs typeface="ヒラギノ角ゴ Pro W3" pitchFamily="84" charset="-128"/>
              </a:rPr>
              <a:t> M et al. Hypertension prevalence, awareness, treatment and control in national surveys from England, the USA and Canada, and correlation with stroke and ischaemic heart disease mortality: a cross-sectional study. </a:t>
            </a:r>
            <a:r>
              <a:rPr lang="en-GB" sz="1200" i="1" kern="1200" dirty="0" smtClean="0">
                <a:solidFill>
                  <a:schemeClr val="tx1"/>
                </a:solidFill>
                <a:effectLst/>
                <a:latin typeface="+mn-lt"/>
                <a:ea typeface="ヒラギノ角ゴ Pro W3" pitchFamily="84" charset="-128"/>
                <a:cs typeface="ヒラギノ角ゴ Pro W3" pitchFamily="84" charset="-128"/>
              </a:rPr>
              <a:t>BMJ Open</a:t>
            </a:r>
            <a:r>
              <a:rPr lang="en-GB" sz="1200" kern="1200" dirty="0" smtClean="0">
                <a:solidFill>
                  <a:schemeClr val="tx1"/>
                </a:solidFill>
                <a:effectLst/>
                <a:latin typeface="+mn-lt"/>
                <a:ea typeface="ヒラギノ角ゴ Pro W3" pitchFamily="84" charset="-128"/>
                <a:cs typeface="ヒラギノ角ゴ Pro W3" pitchFamily="84" charset="-128"/>
              </a:rPr>
              <a:t> 2013; 3(8).</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234966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ヒラギノ角ゴ Pro W3" pitchFamily="84" charset="-128"/>
                <a:cs typeface="ヒラギノ角ゴ Pro W3" pitchFamily="84" charset="-128"/>
              </a:rPr>
              <a:t>Burden of disease attributable to 20 leading risk factors for both sexes in 2010, expressed as a percentage of UK disability-adjusted life-years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negative percentage for alcohol is the protective effect of mild alcohol use on ischaemic heart disease and diabetes.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26322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Source: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prstClr val="black"/>
                </a:solidFill>
              </a:rPr>
              <a:t>Health Survey for England 2011. Hypertension defined as BP &gt;140/90mmHg, GP diagnosis is self-reported by study participants (does not guarantee respondent is on a GP hypertension register), control is where after treatment BP is &lt;140/90mmHg.</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47551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More detail on economics: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interventions review commissioned to inform this plan identifies national dietary salt reduction as the most cost effective intervention reviewed (cost saving to health and social care within one year). General healthy lifestyle change (based primarily on studies looking at diet and exercise) were potentially cost-effective at ten years and cost-saving over a lifetime (40 years). These figures are based on these interventions applying at population-level, but where applied specifically to people diagnosed with high blood pressure their cost-effectiveness improves further.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81140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More detail on economics: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interventions review commissioned to inform this plan identified testing as most cost effective in pharmacy and then general practice, compared to the study identified for testing in community venues. However, published studies suitable for this rapid review were somewhat limited, and consideration needs to be given to alternative approaches, and the how best to access the target group.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367238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More detail on economics:</a:t>
            </a:r>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The interventions review commissioned to inform this plan looked at range of initiatives over and above standard care. Health lifestyle improvement interventions became cost effective within five years and potentially cost-saving to health and social care within ten years. Other categories of study showed wider variation, but typically intensive work on drug adherence became cost saving within a lifetime (by 40 years), and self-management support programmes were cost effective over the same period. Other intensive primary care interventions above standard care showed poorer results. However, in considering different approaches it is clear that dividing responsibility across the practice staff team (including nurses and healthcare assistants) and, if appropriate, to wider primary care partners such as pharmacy, can be a key to higher cost-effectiveness. We also suggest it is possible to improve outcomes with less intensive (and thus less costly) interventions than those which met the criteria for formal inclusion in the interventions review.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6694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data can tell us about:</a:t>
            </a:r>
          </a:p>
          <a:p>
            <a:r>
              <a:rPr lang="en-GB" dirty="0" smtClean="0"/>
              <a:t> •What the local prevalence of key risk factors for high blood pressure is – to help us improve prevention</a:t>
            </a:r>
          </a:p>
          <a:p>
            <a:r>
              <a:rPr lang="en-GB" dirty="0" smtClean="0"/>
              <a:t> •How many of the missing millions of undiagnosed people with high blood pressure have been found in each area – to help us improve detection</a:t>
            </a:r>
          </a:p>
          <a:p>
            <a:r>
              <a:rPr lang="en-GB" dirty="0" smtClean="0"/>
              <a:t> •How well GPs look after people with high blood pressure, including people who also have another condition – to help us improve care</a:t>
            </a:r>
          </a:p>
          <a:p>
            <a:r>
              <a:rPr lang="en-GB" dirty="0" smtClean="0"/>
              <a:t> </a:t>
            </a:r>
          </a:p>
          <a:p>
            <a:r>
              <a:rPr lang="en-GB" dirty="0" smtClean="0"/>
              <a:t>The data covers the whole of England and is broken down by:</a:t>
            </a:r>
          </a:p>
          <a:p>
            <a:r>
              <a:rPr lang="en-GB" dirty="0" smtClean="0"/>
              <a:t> •Clinical Commissioning Group</a:t>
            </a:r>
          </a:p>
          <a:p>
            <a:r>
              <a:rPr lang="en-GB" dirty="0" smtClean="0"/>
              <a:t> •Local Authority</a:t>
            </a:r>
          </a:p>
          <a:p>
            <a:r>
              <a:rPr lang="en-GB" dirty="0" smtClean="0"/>
              <a:t> •Individual General Practices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data is not new, it has been available in the public domain but this is the first time it’s been published in this form making information easy to access, view and compare.</a:t>
            </a:r>
          </a:p>
          <a:p>
            <a:endParaRPr lang="en-GB" dirty="0" smtClean="0"/>
          </a:p>
          <a:p>
            <a:r>
              <a:rPr lang="en-GB" dirty="0" smtClean="0"/>
              <a:t>The majority of the data presented in Healthier Lives: High Blood Pressure has been drawn from the Quality Outcomes Framework (QOF), which is based upon general practice records. The QOF data is for the financial year 2013/14. They have not used the more usually published achievement scores, but the intervention rates which look at practices’ performance on all relevant patients without any exception.</a:t>
            </a:r>
          </a:p>
          <a:p>
            <a:r>
              <a:rPr lang="en-GB" dirty="0" smtClean="0"/>
              <a:t> </a:t>
            </a:r>
          </a:p>
          <a:p>
            <a:r>
              <a:rPr lang="en-GB" dirty="0" smtClean="0"/>
              <a:t>This is supplemented with other data sources for individual indicators:</a:t>
            </a:r>
          </a:p>
          <a:p>
            <a:r>
              <a:rPr lang="en-GB" dirty="0" smtClean="0"/>
              <a:t> •Hypertension prevalence modelled estimates (2011, modelling by the former Eastern Region Public Health Observatory, now part of PHE, based on earlier data)</a:t>
            </a:r>
          </a:p>
          <a:p>
            <a:r>
              <a:rPr lang="en-GB" dirty="0" smtClean="0"/>
              <a:t> •Hospital Episode Statistics (2012/13)</a:t>
            </a:r>
          </a:p>
          <a:p>
            <a:r>
              <a:rPr lang="en-GB" dirty="0" smtClean="0"/>
              <a:t> •Health Survey for England modelled estimates (2011 modelling by National Centre for Social Research, based on earlier data)</a:t>
            </a:r>
          </a:p>
          <a:p>
            <a:r>
              <a:rPr lang="en-GB" dirty="0" smtClean="0"/>
              <a:t> •Active People Survey (2013)</a:t>
            </a:r>
          </a:p>
          <a:p>
            <a:r>
              <a:rPr lang="en-GB" dirty="0" smtClean="0"/>
              <a:t> •Index of Multiple Deprivation (2010)</a:t>
            </a:r>
          </a:p>
          <a:p>
            <a:r>
              <a:rPr lang="en-GB" dirty="0" smtClean="0"/>
              <a:t> </a:t>
            </a:r>
          </a:p>
          <a:p>
            <a:r>
              <a:rPr lang="en-GB" dirty="0" smtClean="0"/>
              <a:t>The tool will be updated as new data becomes available, at least annually.</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1298198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t>Tackling high blood pressure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t>Tackling high blood pressure</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bloodpressure@phe.gov.uk"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ationalarchives.gov.uk/doc/open-government-licence/version/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jpe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Tackling high blood pressure</a:t>
            </a:r>
            <a:endParaRPr lang="en-GB" dirty="0"/>
          </a:p>
        </p:txBody>
      </p:sp>
      <p:sp>
        <p:nvSpPr>
          <p:cNvPr id="3" name="Subtitle 2"/>
          <p:cNvSpPr>
            <a:spLocks noGrp="1"/>
          </p:cNvSpPr>
          <p:nvPr>
            <p:ph type="subTitle" idx="1"/>
          </p:nvPr>
        </p:nvSpPr>
        <p:spPr/>
        <p:txBody>
          <a:bodyPr/>
          <a:lstStyle/>
          <a:p>
            <a:r>
              <a:rPr lang="en-GB" dirty="0" smtClean="0"/>
              <a:t>Core slide deck – prepared 28 January 2015</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Prevention (1 of 2)</a:t>
            </a:r>
            <a:endParaRPr lang="en-GB" sz="3200" dirty="0"/>
          </a:p>
        </p:txBody>
      </p:sp>
      <p:sp>
        <p:nvSpPr>
          <p:cNvPr id="3" name="Content Placeholder 2"/>
          <p:cNvSpPr>
            <a:spLocks noGrp="1"/>
          </p:cNvSpPr>
          <p:nvPr>
            <p:ph idx="1"/>
          </p:nvPr>
        </p:nvSpPr>
        <p:spPr>
          <a:xfrm>
            <a:off x="558000" y="1268760"/>
            <a:ext cx="5958216" cy="4739679"/>
          </a:xfrm>
        </p:spPr>
        <p:txBody>
          <a:bodyPr/>
          <a:lstStyle/>
          <a:p>
            <a:pPr>
              <a:buFont typeface="Arial" pitchFamily="34" charset="0"/>
              <a:buChar char="•"/>
            </a:pPr>
            <a:r>
              <a:rPr lang="en-GB" dirty="0"/>
              <a:t>h</a:t>
            </a:r>
            <a:r>
              <a:rPr lang="en-GB" dirty="0" smtClean="0"/>
              <a:t>igh blood pressure is preventable, and risk of cardiovascular disease is reduced down to a threshold of 115/75mmHg</a:t>
            </a:r>
          </a:p>
          <a:p>
            <a:pPr>
              <a:buFont typeface="Arial" pitchFamily="34" charset="0"/>
              <a:buChar char="•"/>
            </a:pPr>
            <a:r>
              <a:rPr lang="en-GB" dirty="0"/>
              <a:t>k</a:t>
            </a:r>
            <a:r>
              <a:rPr lang="en-GB" dirty="0" smtClean="0"/>
              <a:t>ey risk factors include excess weight/salt/alcohol, physical inactivity</a:t>
            </a:r>
          </a:p>
          <a:p>
            <a:pPr>
              <a:buFont typeface="Arial" pitchFamily="34" charset="0"/>
              <a:buChar char="•"/>
            </a:pPr>
            <a:r>
              <a:rPr lang="en-GB" dirty="0" smtClean="0"/>
              <a:t>15% reduction in population salt intake achieved in last decade seen as main contributor to lower population blood </a:t>
            </a:r>
            <a:r>
              <a:rPr lang="en-GB" dirty="0"/>
              <a:t>pressure </a:t>
            </a:r>
            <a:r>
              <a:rPr lang="en-GB" dirty="0" smtClean="0"/>
              <a:t>(</a:t>
            </a:r>
            <a:r>
              <a:rPr lang="en-GB" dirty="0"/>
              <a:t>↓</a:t>
            </a:r>
            <a:r>
              <a:rPr lang="en-GB" sz="1200" dirty="0"/>
              <a:t>3mmHg systolic</a:t>
            </a:r>
            <a:r>
              <a:rPr lang="en-GB" dirty="0" smtClean="0"/>
              <a:t>)</a:t>
            </a:r>
          </a:p>
          <a:p>
            <a:pPr>
              <a:buFont typeface="Arial" pitchFamily="34" charset="0"/>
              <a:buChar char="•"/>
            </a:pPr>
            <a:r>
              <a:rPr lang="en-GB" dirty="0"/>
              <a:t>o</a:t>
            </a:r>
            <a:r>
              <a:rPr lang="en-GB" dirty="0" smtClean="0"/>
              <a:t>ver 10 years, an estimated </a:t>
            </a:r>
            <a:r>
              <a:rPr lang="en-GB" b="1" dirty="0" smtClean="0"/>
              <a:t>45,000 quality adjusted life years </a:t>
            </a:r>
            <a:r>
              <a:rPr lang="en-GB" dirty="0" smtClean="0"/>
              <a:t>could be saved, and </a:t>
            </a:r>
            <a:r>
              <a:rPr lang="en-GB" b="1" dirty="0" smtClean="0"/>
              <a:t>£850m </a:t>
            </a:r>
            <a:r>
              <a:rPr lang="en-GB" dirty="0" smtClean="0"/>
              <a:t>not spent on related health and social care, if England achieved a </a:t>
            </a:r>
            <a:r>
              <a:rPr lang="en-GB" b="1" dirty="0" smtClean="0"/>
              <a:t>5mmHg reduction in the average population systolic blood pressure</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6660232" y="1392769"/>
            <a:ext cx="1728248" cy="3980447"/>
            <a:chOff x="3023587" y="1102330"/>
            <a:chExt cx="1728248" cy="3980447"/>
          </a:xfrm>
        </p:grpSpPr>
        <p:grpSp>
          <p:nvGrpSpPr>
            <p:cNvPr id="7" name="Group 6"/>
            <p:cNvGrpSpPr/>
            <p:nvPr/>
          </p:nvGrpSpPr>
          <p:grpSpPr>
            <a:xfrm>
              <a:off x="3279769" y="2702929"/>
              <a:ext cx="1256907" cy="1256908"/>
              <a:chOff x="2260318" y="1516697"/>
              <a:chExt cx="1895871" cy="1895871"/>
            </a:xfrm>
            <a:solidFill>
              <a:srgbClr val="00CC99"/>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8" name="Group 7"/>
            <p:cNvGrpSpPr/>
            <p:nvPr/>
          </p:nvGrpSpPr>
          <p:grpSpPr>
            <a:xfrm>
              <a:off x="3023587" y="1102330"/>
              <a:ext cx="1728248" cy="1728248"/>
              <a:chOff x="3777016" y="2132855"/>
              <a:chExt cx="2606823" cy="2606823"/>
            </a:xfrm>
            <a:solidFill>
              <a:srgbClr val="00AE9E"/>
            </a:solidFill>
          </p:grpSpPr>
          <p:sp>
            <p:nvSpPr>
              <p:cNvPr id="12" name="Shape 11"/>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Prevention</a:t>
                </a:r>
                <a:endParaRPr lang="en-GB" sz="1600" b="1" kern="1200" dirty="0"/>
              </a:p>
            </p:txBody>
          </p:sp>
        </p:grpSp>
        <p:grpSp>
          <p:nvGrpSpPr>
            <p:cNvPr id="9" name="Group 8"/>
            <p:cNvGrpSpPr/>
            <p:nvPr/>
          </p:nvGrpSpPr>
          <p:grpSpPr>
            <a:xfrm rot="1640420">
              <a:off x="3291024" y="3825869"/>
              <a:ext cx="1256907" cy="1256908"/>
              <a:chOff x="2223386" y="1535792"/>
              <a:chExt cx="1895871" cy="1895871"/>
            </a:xfrm>
            <a:solidFill>
              <a:srgbClr val="56E0A8"/>
            </a:solidFill>
          </p:grpSpPr>
          <p:sp>
            <p:nvSpPr>
              <p:cNvPr id="10" name="Shape 9"/>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Prevention (2 of 2)</a:t>
            </a:r>
            <a:endParaRPr lang="en-GB" sz="3200" dirty="0"/>
          </a:p>
        </p:txBody>
      </p:sp>
      <p:sp>
        <p:nvSpPr>
          <p:cNvPr id="3" name="Content Placeholder 2"/>
          <p:cNvSpPr>
            <a:spLocks noGrp="1"/>
          </p:cNvSpPr>
          <p:nvPr>
            <p:ph idx="1"/>
          </p:nvPr>
        </p:nvSpPr>
        <p:spPr>
          <a:xfrm>
            <a:off x="2142176" y="1196752"/>
            <a:ext cx="6750304" cy="3024336"/>
          </a:xfrm>
          <a:ln w="28575">
            <a:solidFill>
              <a:schemeClr val="bg2"/>
            </a:solidFill>
          </a:ln>
        </p:spPr>
        <p:txBody>
          <a:bodyPr/>
          <a:lstStyle/>
          <a:p>
            <a:pPr marL="0" lvl="0" indent="0"/>
            <a:r>
              <a:rPr lang="en-GB" dirty="0" smtClean="0"/>
              <a:t>Key approaches </a:t>
            </a:r>
            <a:r>
              <a:rPr lang="en-GB" i="1" dirty="0" smtClean="0"/>
              <a:t>(plan sets out more fully how different groups contribute)</a:t>
            </a:r>
            <a:r>
              <a:rPr lang="en-GB" dirty="0" smtClean="0"/>
              <a:t>:</a:t>
            </a:r>
          </a:p>
          <a:p>
            <a:pPr marL="285750" lvl="0" indent="-285750">
              <a:buFont typeface="Arial" pitchFamily="34" charset="0"/>
              <a:buChar char="•"/>
            </a:pPr>
            <a:r>
              <a:rPr lang="en-GB" dirty="0" smtClean="0"/>
              <a:t>reducing </a:t>
            </a:r>
            <a:r>
              <a:rPr lang="en-GB" b="1" dirty="0"/>
              <a:t>salt</a:t>
            </a:r>
            <a:r>
              <a:rPr lang="en-GB" dirty="0"/>
              <a:t> consumption and improving </a:t>
            </a:r>
            <a:r>
              <a:rPr lang="en-GB" b="1" dirty="0"/>
              <a:t>overall nutrition </a:t>
            </a:r>
            <a:r>
              <a:rPr lang="en-GB" dirty="0"/>
              <a:t>at </a:t>
            </a:r>
            <a:r>
              <a:rPr lang="en-GB" b="1" dirty="0"/>
              <a:t>population-level </a:t>
            </a:r>
          </a:p>
          <a:p>
            <a:pPr marL="285750" lvl="0" indent="-285750">
              <a:buFont typeface="Arial" pitchFamily="34" charset="0"/>
              <a:buChar char="•"/>
            </a:pPr>
            <a:r>
              <a:rPr lang="en-GB" dirty="0" smtClean="0"/>
              <a:t>improving </a:t>
            </a:r>
            <a:r>
              <a:rPr lang="en-GB" b="1" dirty="0"/>
              <a:t>calorie balance </a:t>
            </a:r>
            <a:r>
              <a:rPr lang="en-GB" dirty="0"/>
              <a:t>to reduce excess body weight at </a:t>
            </a:r>
            <a:r>
              <a:rPr lang="en-GB" b="1" dirty="0"/>
              <a:t>population-level </a:t>
            </a:r>
          </a:p>
          <a:p>
            <a:pPr marL="285750" lvl="0" indent="-285750">
              <a:buFont typeface="Arial" pitchFamily="34" charset="0"/>
              <a:buChar char="•"/>
            </a:pPr>
            <a:r>
              <a:rPr lang="en-GB" b="1" dirty="0"/>
              <a:t>personal behaviour change </a:t>
            </a:r>
            <a:r>
              <a:rPr lang="en-GB" dirty="0"/>
              <a:t>on diet, physical activity, alcohol and smoking, particularly </a:t>
            </a:r>
            <a:r>
              <a:rPr lang="en-GB" b="1" dirty="0"/>
              <a:t>prompted through individuals’ regular contacts with healthcare </a:t>
            </a:r>
            <a:r>
              <a:rPr lang="en-GB" b="1" dirty="0" smtClean="0"/>
              <a:t>and </a:t>
            </a:r>
            <a:r>
              <a:rPr lang="en-GB" b="1" dirty="0"/>
              <a:t>other institutions</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Content Placeholder 2"/>
          <p:cNvSpPr txBox="1">
            <a:spLocks/>
          </p:cNvSpPr>
          <p:nvPr/>
        </p:nvSpPr>
        <p:spPr bwMode="auto">
          <a:xfrm>
            <a:off x="2123728" y="4365104"/>
            <a:ext cx="6768752" cy="17153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GB" dirty="0"/>
              <a:t>e</a:t>
            </a:r>
            <a:r>
              <a:rPr lang="en-GB" dirty="0" smtClean="0"/>
              <a:t>xamples of actions identified:</a:t>
            </a:r>
          </a:p>
          <a:p>
            <a:pPr marL="568325" lvl="3" indent="-285750"/>
            <a:r>
              <a:rPr lang="en-GB" dirty="0" smtClean="0"/>
              <a:t>PHE dedicated programmes on diet and obesity, physical activity, alcohol and healthy places</a:t>
            </a:r>
          </a:p>
          <a:p>
            <a:pPr marL="568325" lvl="3" indent="-285750"/>
            <a:r>
              <a:rPr lang="en-GB" dirty="0" smtClean="0"/>
              <a:t>Department of Health responsibility deal</a:t>
            </a:r>
          </a:p>
          <a:p>
            <a:pPr marL="568325" lvl="3" indent="-285750"/>
            <a:r>
              <a:rPr lang="en-GB" dirty="0" smtClean="0"/>
              <a:t>British Heart Foundation 2014-2020 strategic ambition on prevention</a:t>
            </a:r>
          </a:p>
          <a:p>
            <a:pPr marL="568325" lvl="3" indent="-285750"/>
            <a:r>
              <a:rPr lang="en-GB" dirty="0"/>
              <a:t>d</a:t>
            </a:r>
            <a:r>
              <a:rPr lang="en-GB" dirty="0" smtClean="0"/>
              <a:t>eliver NHS England ‘Making Every Contact Count’ action plan</a:t>
            </a:r>
          </a:p>
          <a:p>
            <a:endParaRPr lang="en-GB" dirty="0"/>
          </a:p>
        </p:txBody>
      </p:sp>
      <p:grpSp>
        <p:nvGrpSpPr>
          <p:cNvPr id="7" name="Group 6"/>
          <p:cNvGrpSpPr/>
          <p:nvPr/>
        </p:nvGrpSpPr>
        <p:grpSpPr>
          <a:xfrm>
            <a:off x="323528" y="1556792"/>
            <a:ext cx="1728248" cy="3980447"/>
            <a:chOff x="3023587" y="1102330"/>
            <a:chExt cx="1728248" cy="3980447"/>
          </a:xfrm>
        </p:grpSpPr>
        <p:grpSp>
          <p:nvGrpSpPr>
            <p:cNvPr id="8" name="Group 7"/>
            <p:cNvGrpSpPr/>
            <p:nvPr/>
          </p:nvGrpSpPr>
          <p:grpSpPr>
            <a:xfrm>
              <a:off x="3279769" y="2702929"/>
              <a:ext cx="1256907" cy="1256908"/>
              <a:chOff x="2260318" y="1516697"/>
              <a:chExt cx="1895871" cy="1895871"/>
            </a:xfrm>
            <a:solidFill>
              <a:srgbClr val="00CC99"/>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9" name="Group 8"/>
            <p:cNvGrpSpPr/>
            <p:nvPr/>
          </p:nvGrpSpPr>
          <p:grpSpPr>
            <a:xfrm>
              <a:off x="3023587" y="1102330"/>
              <a:ext cx="1728248" cy="1728248"/>
              <a:chOff x="3777016" y="2132855"/>
              <a:chExt cx="2606823" cy="2606823"/>
            </a:xfrm>
            <a:solidFill>
              <a:srgbClr val="00AE9E"/>
            </a:solidFill>
          </p:grpSpPr>
          <p:sp>
            <p:nvSpPr>
              <p:cNvPr id="13" name="Shape 12"/>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Prevention</a:t>
                </a:r>
                <a:endParaRPr lang="en-GB" sz="1600" b="1" kern="1200" dirty="0"/>
              </a:p>
            </p:txBody>
          </p:sp>
        </p:grpSp>
        <p:grpSp>
          <p:nvGrpSpPr>
            <p:cNvPr id="10" name="Group 9"/>
            <p:cNvGrpSpPr/>
            <p:nvPr/>
          </p:nvGrpSpPr>
          <p:grpSpPr>
            <a:xfrm rot="1640420">
              <a:off x="3291024" y="3825869"/>
              <a:ext cx="1256907" cy="1256908"/>
              <a:chOff x="2223386" y="1535792"/>
              <a:chExt cx="1895871" cy="1895871"/>
            </a:xfrm>
            <a:solidFill>
              <a:srgbClr val="56E0A8"/>
            </a:solidFill>
          </p:grpSpPr>
          <p:sp>
            <p:nvSpPr>
              <p:cNvPr id="11" name="Shape 10"/>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Detection (1 of 2)</a:t>
            </a:r>
            <a:endParaRPr lang="en-GB" sz="3200" dirty="0"/>
          </a:p>
        </p:txBody>
      </p:sp>
      <p:sp>
        <p:nvSpPr>
          <p:cNvPr id="3" name="Content Placeholder 2"/>
          <p:cNvSpPr>
            <a:spLocks noGrp="1"/>
          </p:cNvSpPr>
          <p:nvPr>
            <p:ph idx="1"/>
          </p:nvPr>
        </p:nvSpPr>
        <p:spPr>
          <a:xfrm>
            <a:off x="558000" y="1124744"/>
            <a:ext cx="6606288" cy="4739679"/>
          </a:xfrm>
        </p:spPr>
        <p:txBody>
          <a:bodyPr/>
          <a:lstStyle/>
          <a:p>
            <a:pPr>
              <a:buFont typeface="Arial" pitchFamily="34" charset="0"/>
              <a:buChar char="•"/>
            </a:pPr>
            <a:r>
              <a:rPr lang="en-GB" dirty="0"/>
              <a:t>v</a:t>
            </a:r>
            <a:r>
              <a:rPr lang="en-GB" dirty="0" smtClean="0"/>
              <a:t>ast majority of testing occurs in primary care. In addition:</a:t>
            </a:r>
          </a:p>
          <a:p>
            <a:pPr lvl="3"/>
            <a:r>
              <a:rPr lang="en-GB" dirty="0" smtClean="0"/>
              <a:t>&gt;1.4m NHS Health Checks per year (age 40-74)</a:t>
            </a:r>
          </a:p>
          <a:p>
            <a:pPr lvl="3"/>
            <a:r>
              <a:rPr lang="en-GB" dirty="0"/>
              <a:t>v</a:t>
            </a:r>
            <a:r>
              <a:rPr lang="en-GB" dirty="0" smtClean="0"/>
              <a:t>oluntary sector </a:t>
            </a:r>
            <a:r>
              <a:rPr lang="en-GB" dirty="0"/>
              <a:t>(e.g. “Know Your Numbers” campaign </a:t>
            </a:r>
            <a:r>
              <a:rPr lang="en-GB" dirty="0" smtClean="0"/>
              <a:t>&gt;100,000 </a:t>
            </a:r>
            <a:r>
              <a:rPr lang="en-GB" dirty="0"/>
              <a:t>tests/year)</a:t>
            </a:r>
          </a:p>
          <a:p>
            <a:pPr lvl="3"/>
            <a:r>
              <a:rPr lang="en-GB" dirty="0"/>
              <a:t>p</a:t>
            </a:r>
            <a:r>
              <a:rPr lang="en-GB" dirty="0" smtClean="0"/>
              <a:t>harmacy (e.g. </a:t>
            </a:r>
            <a:r>
              <a:rPr lang="en-GB" dirty="0" err="1" smtClean="0"/>
              <a:t>Lloydspharmacy</a:t>
            </a:r>
            <a:r>
              <a:rPr lang="en-GB" dirty="0" smtClean="0"/>
              <a:t> &gt;65,000 tests/year)</a:t>
            </a:r>
          </a:p>
          <a:p>
            <a:pPr lvl="3"/>
            <a:r>
              <a:rPr lang="en-GB" dirty="0"/>
              <a:t>v</a:t>
            </a:r>
            <a:r>
              <a:rPr lang="en-GB" dirty="0" smtClean="0"/>
              <a:t>alidated self-monitoring devices at low cost</a:t>
            </a:r>
          </a:p>
          <a:p>
            <a:pPr lvl="2"/>
            <a:r>
              <a:rPr lang="en-GB" dirty="0"/>
              <a:t>t</a:t>
            </a:r>
            <a:r>
              <a:rPr lang="en-GB" dirty="0" smtClean="0"/>
              <a:t>esting advisable at least every five years, more frequent re-testing for those with high-normal blood pressure.</a:t>
            </a:r>
            <a:endParaRPr lang="en-GB" dirty="0" smtClean="0">
              <a:solidFill>
                <a:srgbClr val="FF0000"/>
              </a:solidFill>
            </a:endParaRPr>
          </a:p>
          <a:p>
            <a:pPr lvl="2"/>
            <a:r>
              <a:rPr lang="en-GB" dirty="0"/>
              <a:t>d</a:t>
            </a:r>
            <a:r>
              <a:rPr lang="en-GB" dirty="0" smtClean="0"/>
              <a:t>iagnosis never based on a single test, normally followed by ambulatory (24 hour monitor) or home testing</a:t>
            </a:r>
          </a:p>
          <a:p>
            <a:pPr lvl="2"/>
            <a:r>
              <a:rPr lang="en-GB" dirty="0"/>
              <a:t>o</a:t>
            </a:r>
            <a:r>
              <a:rPr lang="en-GB" dirty="0" smtClean="0"/>
              <a:t>ver 10 years</a:t>
            </a:r>
            <a:r>
              <a:rPr lang="en-GB" dirty="0"/>
              <a:t>, an estimated </a:t>
            </a:r>
            <a:r>
              <a:rPr lang="en-GB" b="1" dirty="0"/>
              <a:t>7,000 quality adjusted life years </a:t>
            </a:r>
            <a:r>
              <a:rPr lang="en-GB" dirty="0"/>
              <a:t>could be saved, and </a:t>
            </a:r>
            <a:r>
              <a:rPr lang="en-GB" b="1" dirty="0"/>
              <a:t>£120m </a:t>
            </a:r>
            <a:r>
              <a:rPr lang="en-GB" dirty="0"/>
              <a:t>not spent on related health and social care costs, if England achieved a </a:t>
            </a:r>
            <a:r>
              <a:rPr lang="en-GB" b="1" dirty="0"/>
              <a:t>15% increase </a:t>
            </a:r>
            <a:r>
              <a:rPr lang="en-GB" dirty="0"/>
              <a:t>in the proportion of adults who have had their high blood pressure</a:t>
            </a:r>
            <a:r>
              <a:rPr lang="en-GB" b="1" dirty="0"/>
              <a:t> </a:t>
            </a:r>
            <a:r>
              <a:rPr lang="en-GB" b="1" dirty="0" smtClean="0"/>
              <a:t>diagnosed</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7092280" y="1254946"/>
            <a:ext cx="1728248" cy="3956383"/>
            <a:chOff x="4531833" y="1235988"/>
            <a:chExt cx="1728248" cy="3956383"/>
          </a:xfrm>
        </p:grpSpPr>
        <p:grpSp>
          <p:nvGrpSpPr>
            <p:cNvPr id="7" name="Group 6"/>
            <p:cNvGrpSpPr/>
            <p:nvPr/>
          </p:nvGrpSpPr>
          <p:grpSpPr>
            <a:xfrm>
              <a:off x="4764830" y="1235988"/>
              <a:ext cx="1256907" cy="1256908"/>
              <a:chOff x="2260318" y="1516697"/>
              <a:chExt cx="1895871" cy="1895871"/>
            </a:xfrm>
            <a:solidFill>
              <a:srgbClr val="00AE9E"/>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8" name="Group 7"/>
            <p:cNvGrpSpPr/>
            <p:nvPr/>
          </p:nvGrpSpPr>
          <p:grpSpPr>
            <a:xfrm rot="1162545">
              <a:off x="4531833" y="2348880"/>
              <a:ext cx="1728248" cy="1728248"/>
              <a:chOff x="3777016" y="2132855"/>
              <a:chExt cx="2606823" cy="2606823"/>
            </a:xfrm>
            <a:solidFill>
              <a:srgbClr val="00CC99"/>
            </a:solidFill>
          </p:grpSpPr>
          <p:sp>
            <p:nvSpPr>
              <p:cNvPr id="12" name="Shape 11"/>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rot="20437455">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Detection</a:t>
                </a:r>
                <a:endParaRPr lang="en-GB" sz="1600" b="1" kern="1200" dirty="0"/>
              </a:p>
            </p:txBody>
          </p:sp>
        </p:grpSp>
        <p:grpSp>
          <p:nvGrpSpPr>
            <p:cNvPr id="9" name="Group 8"/>
            <p:cNvGrpSpPr/>
            <p:nvPr/>
          </p:nvGrpSpPr>
          <p:grpSpPr>
            <a:xfrm rot="1640420">
              <a:off x="4784743" y="3935463"/>
              <a:ext cx="1256907" cy="1256908"/>
              <a:chOff x="2223386" y="1535792"/>
              <a:chExt cx="1895871" cy="1895871"/>
            </a:xfrm>
            <a:solidFill>
              <a:srgbClr val="56E0A8"/>
            </a:solidFill>
          </p:grpSpPr>
          <p:sp>
            <p:nvSpPr>
              <p:cNvPr id="10" name="Shape 9"/>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Detection (2 of 2)</a:t>
            </a:r>
            <a:endParaRPr lang="en-GB" sz="3200" dirty="0"/>
          </a:p>
        </p:txBody>
      </p:sp>
      <p:sp>
        <p:nvSpPr>
          <p:cNvPr id="3" name="Content Placeholder 2"/>
          <p:cNvSpPr>
            <a:spLocks noGrp="1"/>
          </p:cNvSpPr>
          <p:nvPr>
            <p:ph idx="1"/>
          </p:nvPr>
        </p:nvSpPr>
        <p:spPr>
          <a:xfrm>
            <a:off x="1998160" y="1196751"/>
            <a:ext cx="6750304" cy="3285693"/>
          </a:xfrm>
          <a:ln w="28575">
            <a:solidFill>
              <a:schemeClr val="bg2"/>
            </a:solidFill>
          </a:ln>
        </p:spPr>
        <p:txBody>
          <a:bodyPr/>
          <a:lstStyle/>
          <a:p>
            <a:pPr lvl="0"/>
            <a:r>
              <a:rPr lang="en-GB" dirty="0" smtClean="0"/>
              <a:t>Key approaches </a:t>
            </a:r>
            <a:r>
              <a:rPr lang="en-GB" i="1" dirty="0"/>
              <a:t>(plan sets out more fully how different groups contribute)</a:t>
            </a:r>
            <a:r>
              <a:rPr lang="en-GB" dirty="0" smtClean="0"/>
              <a:t>:</a:t>
            </a:r>
          </a:p>
          <a:p>
            <a:pPr lvl="0">
              <a:buFont typeface="Arial" pitchFamily="34" charset="0"/>
              <a:buChar char="•"/>
            </a:pPr>
            <a:r>
              <a:rPr lang="en-GB" dirty="0" smtClean="0"/>
              <a:t>more </a:t>
            </a:r>
            <a:r>
              <a:rPr lang="en-GB" b="1" dirty="0"/>
              <a:t>frequent</a:t>
            </a:r>
            <a:r>
              <a:rPr lang="en-GB" dirty="0"/>
              <a:t> </a:t>
            </a:r>
            <a:r>
              <a:rPr lang="en-GB" b="1" dirty="0"/>
              <a:t>opportunistic testing in primary care</a:t>
            </a:r>
            <a:r>
              <a:rPr lang="en-GB" dirty="0"/>
              <a:t>, achieved through using wider staff (nurses, pharmacy etc.), and integrating testing into the management of long term conditions</a:t>
            </a:r>
          </a:p>
          <a:p>
            <a:pPr lvl="0">
              <a:buFont typeface="Arial" pitchFamily="34" charset="0"/>
              <a:buChar char="•"/>
            </a:pPr>
            <a:r>
              <a:rPr lang="en-GB" b="1" dirty="0"/>
              <a:t>improving take-up of the NHS Health Check</a:t>
            </a:r>
            <a:r>
              <a:rPr lang="en-GB" dirty="0"/>
              <a:t>, a systematic testing and risk assessment offer for </a:t>
            </a:r>
            <a:r>
              <a:rPr lang="en-GB" dirty="0" smtClean="0"/>
              <a:t>40 to 74 </a:t>
            </a:r>
            <a:r>
              <a:rPr lang="en-GB" dirty="0"/>
              <a:t>year olds</a:t>
            </a:r>
          </a:p>
          <a:p>
            <a:pPr lvl="0">
              <a:buFont typeface="Arial" pitchFamily="34" charset="0"/>
              <a:buChar char="•"/>
            </a:pPr>
            <a:r>
              <a:rPr lang="en-GB" b="1" dirty="0"/>
              <a:t>targeting high-risk and deprived groups</a:t>
            </a:r>
            <a:r>
              <a:rPr lang="en-GB" dirty="0"/>
              <a:t>, particularly through general practice </a:t>
            </a:r>
            <a:r>
              <a:rPr lang="en-GB" b="1" dirty="0"/>
              <a:t>records audit </a:t>
            </a:r>
            <a:r>
              <a:rPr lang="en-GB" dirty="0"/>
              <a:t>and </a:t>
            </a:r>
            <a:r>
              <a:rPr lang="en-GB" b="1" dirty="0"/>
              <a:t>outreach testing</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Content Placeholder 2"/>
          <p:cNvSpPr txBox="1">
            <a:spLocks/>
          </p:cNvSpPr>
          <p:nvPr/>
        </p:nvSpPr>
        <p:spPr bwMode="auto">
          <a:xfrm>
            <a:off x="1979712" y="4737993"/>
            <a:ext cx="7488832" cy="1787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GB" dirty="0"/>
              <a:t>e</a:t>
            </a:r>
            <a:r>
              <a:rPr lang="en-GB" dirty="0" smtClean="0"/>
              <a:t>xamples of actions identified:</a:t>
            </a:r>
          </a:p>
          <a:p>
            <a:pPr lvl="3"/>
            <a:r>
              <a:rPr lang="en-GB" dirty="0" smtClean="0"/>
              <a:t>PHE developing campaign toolkit for local use, based on its Wakefield testing pilot</a:t>
            </a:r>
          </a:p>
          <a:p>
            <a:pPr lvl="3"/>
            <a:r>
              <a:rPr lang="en-GB" dirty="0" smtClean="0"/>
              <a:t>Pharmacy Voice drive on increasing pharmacy testing role</a:t>
            </a:r>
          </a:p>
          <a:p>
            <a:pPr lvl="3"/>
            <a:r>
              <a:rPr lang="en-GB" dirty="0" smtClean="0"/>
              <a:t>British Hypertension Society developing hypertension diploma</a:t>
            </a:r>
          </a:p>
        </p:txBody>
      </p:sp>
      <p:grpSp>
        <p:nvGrpSpPr>
          <p:cNvPr id="7" name="Group 6"/>
          <p:cNvGrpSpPr/>
          <p:nvPr/>
        </p:nvGrpSpPr>
        <p:grpSpPr>
          <a:xfrm>
            <a:off x="107504" y="1628800"/>
            <a:ext cx="1728248" cy="3956383"/>
            <a:chOff x="4531833" y="1235988"/>
            <a:chExt cx="1728248" cy="3956383"/>
          </a:xfrm>
        </p:grpSpPr>
        <p:grpSp>
          <p:nvGrpSpPr>
            <p:cNvPr id="8" name="Group 7"/>
            <p:cNvGrpSpPr/>
            <p:nvPr/>
          </p:nvGrpSpPr>
          <p:grpSpPr>
            <a:xfrm>
              <a:off x="4764830" y="1235988"/>
              <a:ext cx="1256907" cy="1256908"/>
              <a:chOff x="2260318" y="1516697"/>
              <a:chExt cx="1895871" cy="1895871"/>
            </a:xfrm>
            <a:solidFill>
              <a:srgbClr val="00AE9E"/>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9" name="Group 8"/>
            <p:cNvGrpSpPr/>
            <p:nvPr/>
          </p:nvGrpSpPr>
          <p:grpSpPr>
            <a:xfrm rot="1162545">
              <a:off x="4531833" y="2348880"/>
              <a:ext cx="1728248" cy="1728248"/>
              <a:chOff x="3777016" y="2132855"/>
              <a:chExt cx="2606823" cy="2606823"/>
            </a:xfrm>
            <a:solidFill>
              <a:srgbClr val="00CC99"/>
            </a:solidFill>
          </p:grpSpPr>
          <p:sp>
            <p:nvSpPr>
              <p:cNvPr id="13" name="Shape 12"/>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rot="20437455">
                <a:off x="4128460" y="2743491"/>
                <a:ext cx="1903936"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kern="1200" dirty="0" smtClean="0"/>
                  <a:t>Detection</a:t>
                </a:r>
                <a:endParaRPr lang="en-GB" sz="1600" b="1" kern="1200" dirty="0"/>
              </a:p>
            </p:txBody>
          </p:sp>
        </p:grpSp>
        <p:grpSp>
          <p:nvGrpSpPr>
            <p:cNvPr id="10" name="Group 9"/>
            <p:cNvGrpSpPr/>
            <p:nvPr/>
          </p:nvGrpSpPr>
          <p:grpSpPr>
            <a:xfrm rot="1640420">
              <a:off x="4784743" y="3935463"/>
              <a:ext cx="1256907" cy="1256908"/>
              <a:chOff x="2223386" y="1535792"/>
              <a:chExt cx="1895871" cy="1895871"/>
            </a:xfrm>
            <a:solidFill>
              <a:srgbClr val="56E0A8"/>
            </a:solidFill>
          </p:grpSpPr>
          <p:sp>
            <p:nvSpPr>
              <p:cNvPr id="11" name="Shape 10"/>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Management</a:t>
                </a:r>
                <a:endParaRPr lang="en-GB" sz="12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Management (1 of 2)</a:t>
            </a:r>
            <a:endParaRPr lang="en-GB" sz="3200" dirty="0"/>
          </a:p>
        </p:txBody>
      </p:sp>
      <p:sp>
        <p:nvSpPr>
          <p:cNvPr id="3" name="Content Placeholder 2"/>
          <p:cNvSpPr>
            <a:spLocks noGrp="1"/>
          </p:cNvSpPr>
          <p:nvPr>
            <p:ph idx="1"/>
          </p:nvPr>
        </p:nvSpPr>
        <p:spPr>
          <a:xfrm>
            <a:off x="558000" y="1268760"/>
            <a:ext cx="6678296" cy="4739679"/>
          </a:xfrm>
        </p:spPr>
        <p:txBody>
          <a:bodyPr/>
          <a:lstStyle/>
          <a:p>
            <a:pPr>
              <a:buFont typeface="Arial" pitchFamily="34" charset="0"/>
              <a:buChar char="•"/>
            </a:pPr>
            <a:r>
              <a:rPr lang="en-GB" dirty="0" smtClean="0"/>
              <a:t>NICE recommend lifestyle treatment for all with hypertension – with good adherence can achieve dramatic blood pressure reduction</a:t>
            </a:r>
          </a:p>
          <a:p>
            <a:pPr>
              <a:buFont typeface="Arial" pitchFamily="34" charset="0"/>
              <a:buChar char="•"/>
            </a:pPr>
            <a:r>
              <a:rPr lang="en-GB" dirty="0"/>
              <a:t>d</a:t>
            </a:r>
            <a:r>
              <a:rPr lang="en-GB" dirty="0" smtClean="0"/>
              <a:t>rug therapy for all over 160/90mmHg and many below with other risks; 4-step approach to incremental drug treatment set out by NICE; 80% of people require 2 or more agents to achieve blood pressure control</a:t>
            </a:r>
          </a:p>
          <a:p>
            <a:pPr>
              <a:buFont typeface="Arial" pitchFamily="34" charset="0"/>
              <a:buChar char="•"/>
            </a:pPr>
            <a:r>
              <a:rPr lang="en-GB" dirty="0" smtClean="0"/>
              <a:t>NICE treatment target (for adults under 80 years) 140/90mmHg</a:t>
            </a:r>
            <a:endParaRPr lang="en-GB" dirty="0"/>
          </a:p>
          <a:p>
            <a:pPr>
              <a:buFont typeface="Arial" pitchFamily="34" charset="0"/>
              <a:buChar char="•"/>
            </a:pPr>
            <a:r>
              <a:rPr lang="en-GB" dirty="0"/>
              <a:t>o</a:t>
            </a:r>
            <a:r>
              <a:rPr lang="en-GB" dirty="0" smtClean="0"/>
              <a:t>ver </a:t>
            </a:r>
            <a:r>
              <a:rPr lang="en-GB" dirty="0"/>
              <a:t>ten years, an estimated </a:t>
            </a:r>
            <a:r>
              <a:rPr lang="en-GB" b="1" dirty="0"/>
              <a:t>7,000 quality adjusted life years </a:t>
            </a:r>
            <a:r>
              <a:rPr lang="en-GB" dirty="0"/>
              <a:t>could be saved, and </a:t>
            </a:r>
            <a:r>
              <a:rPr lang="en-GB" b="1" dirty="0"/>
              <a:t>£120m </a:t>
            </a:r>
            <a:r>
              <a:rPr lang="en-GB" dirty="0"/>
              <a:t>not spent on health and social care, if England achieved a </a:t>
            </a:r>
            <a:r>
              <a:rPr lang="en-GB" b="1" dirty="0"/>
              <a:t>15% increase </a:t>
            </a:r>
            <a:r>
              <a:rPr lang="en-GB" dirty="0"/>
              <a:t>in the proportion of adults on treatment </a:t>
            </a:r>
            <a:r>
              <a:rPr lang="en-GB" b="1" dirty="0"/>
              <a:t>controlling their blood pressure</a:t>
            </a:r>
            <a:r>
              <a:rPr lang="en-GB" dirty="0"/>
              <a:t> to 140/90mmHg or below.</a:t>
            </a:r>
          </a:p>
          <a:p>
            <a:pPr lvl="0"/>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6" name="Group 5"/>
          <p:cNvGrpSpPr/>
          <p:nvPr/>
        </p:nvGrpSpPr>
        <p:grpSpPr>
          <a:xfrm>
            <a:off x="7164232" y="1485414"/>
            <a:ext cx="1728248" cy="3993212"/>
            <a:chOff x="4538865" y="1235988"/>
            <a:chExt cx="1728248" cy="3993212"/>
          </a:xfrm>
        </p:grpSpPr>
        <p:grpSp>
          <p:nvGrpSpPr>
            <p:cNvPr id="7" name="Group 6"/>
            <p:cNvGrpSpPr/>
            <p:nvPr/>
          </p:nvGrpSpPr>
          <p:grpSpPr>
            <a:xfrm>
              <a:off x="4764830" y="1235988"/>
              <a:ext cx="1256907" cy="1256908"/>
              <a:chOff x="2260318" y="1516697"/>
              <a:chExt cx="1895871" cy="1895871"/>
            </a:xfrm>
            <a:solidFill>
              <a:srgbClr val="00AE9E"/>
            </a:solidFill>
          </p:grpSpPr>
          <p:sp>
            <p:nvSpPr>
              <p:cNvPr id="14" name="Shape 13"/>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8" name="Group 7"/>
            <p:cNvGrpSpPr/>
            <p:nvPr/>
          </p:nvGrpSpPr>
          <p:grpSpPr>
            <a:xfrm rot="1640420">
              <a:off x="4774536" y="2335783"/>
              <a:ext cx="1256907" cy="1256908"/>
              <a:chOff x="2223386" y="1535792"/>
              <a:chExt cx="1895871" cy="1895871"/>
            </a:xfrm>
            <a:solidFill>
              <a:srgbClr val="00CC99"/>
            </a:solidFill>
          </p:grpSpPr>
          <p:sp>
            <p:nvSpPr>
              <p:cNvPr id="12" name="Shape 11"/>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9" name="Group 8"/>
            <p:cNvGrpSpPr/>
            <p:nvPr/>
          </p:nvGrpSpPr>
          <p:grpSpPr>
            <a:xfrm>
              <a:off x="4538865" y="3500952"/>
              <a:ext cx="1728248" cy="1728248"/>
              <a:chOff x="3777016" y="2132855"/>
              <a:chExt cx="2606823" cy="2606823"/>
            </a:xfrm>
            <a:solidFill>
              <a:srgbClr val="56E0A8"/>
            </a:solidFill>
          </p:grpSpPr>
          <p:sp>
            <p:nvSpPr>
              <p:cNvPr id="10" name="Shape 9"/>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4"/>
              <p:cNvSpPr/>
              <p:nvPr/>
            </p:nvSpPr>
            <p:spPr>
              <a:xfrm>
                <a:off x="4024425" y="2743491"/>
                <a:ext cx="2112005"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dirty="0" smtClean="0"/>
                  <a:t>Management</a:t>
                </a:r>
                <a:endParaRPr lang="en-GB" sz="16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Management (2 of 2)</a:t>
            </a:r>
            <a:endParaRPr lang="en-GB" sz="3200" dirty="0"/>
          </a:p>
        </p:txBody>
      </p:sp>
      <p:sp>
        <p:nvSpPr>
          <p:cNvPr id="3" name="Content Placeholder 2"/>
          <p:cNvSpPr>
            <a:spLocks noGrp="1"/>
          </p:cNvSpPr>
          <p:nvPr>
            <p:ph idx="1"/>
          </p:nvPr>
        </p:nvSpPr>
        <p:spPr>
          <a:xfrm>
            <a:off x="1636081" y="1196753"/>
            <a:ext cx="7400416" cy="3312368"/>
          </a:xfrm>
          <a:ln w="28575">
            <a:solidFill>
              <a:schemeClr val="bg2"/>
            </a:solidFill>
          </a:ln>
        </p:spPr>
        <p:txBody>
          <a:bodyPr/>
          <a:lstStyle/>
          <a:p>
            <a:pPr lvl="0"/>
            <a:r>
              <a:rPr lang="en-GB" dirty="0" smtClean="0"/>
              <a:t>Key approaches </a:t>
            </a:r>
            <a:r>
              <a:rPr lang="en-GB" i="1" dirty="0"/>
              <a:t>(plan sets out more fully how different groups contribute)</a:t>
            </a:r>
            <a:r>
              <a:rPr lang="en-GB" dirty="0" smtClean="0"/>
              <a:t>:</a:t>
            </a:r>
          </a:p>
          <a:p>
            <a:pPr lvl="0">
              <a:buFont typeface="Arial" pitchFamily="34" charset="0"/>
              <a:buChar char="•"/>
            </a:pPr>
            <a:r>
              <a:rPr lang="en-GB" b="1" dirty="0" smtClean="0"/>
              <a:t>local </a:t>
            </a:r>
            <a:r>
              <a:rPr lang="en-GB" b="1" dirty="0"/>
              <a:t>leadership and action planning </a:t>
            </a:r>
            <a:r>
              <a:rPr lang="en-GB" dirty="0"/>
              <a:t>for system change, to tackle particular areas of local variation, and achieve models of person-centric care</a:t>
            </a:r>
          </a:p>
          <a:p>
            <a:pPr lvl="0">
              <a:buFont typeface="Arial" pitchFamily="34" charset="0"/>
              <a:buChar char="•"/>
            </a:pPr>
            <a:r>
              <a:rPr lang="en-GB" dirty="0"/>
              <a:t>health professional support </a:t>
            </a:r>
            <a:r>
              <a:rPr lang="en-GB" b="1" dirty="0"/>
              <a:t>(communication, tools </a:t>
            </a:r>
            <a:r>
              <a:rPr lang="en-GB" b="1" dirty="0" smtClean="0"/>
              <a:t>&amp; </a:t>
            </a:r>
            <a:r>
              <a:rPr lang="en-GB" b="1" dirty="0"/>
              <a:t>incentives) to bring practice nearer to treatment guidelines </a:t>
            </a:r>
            <a:r>
              <a:rPr lang="en-GB" dirty="0"/>
              <a:t>where this falls short</a:t>
            </a:r>
          </a:p>
          <a:p>
            <a:pPr lvl="0">
              <a:buFont typeface="Arial" pitchFamily="34" charset="0"/>
              <a:buChar char="•"/>
            </a:pPr>
            <a:r>
              <a:rPr lang="en-GB" dirty="0"/>
              <a:t>support </a:t>
            </a:r>
            <a:r>
              <a:rPr lang="en-GB" b="1" dirty="0"/>
              <a:t>adherence</a:t>
            </a:r>
            <a:r>
              <a:rPr lang="en-GB" dirty="0"/>
              <a:t> to drug therapy and lifestyle change, particularly through </a:t>
            </a:r>
            <a:r>
              <a:rPr lang="en-GB" b="1" dirty="0"/>
              <a:t>self-monitoring</a:t>
            </a:r>
            <a:r>
              <a:rPr lang="en-GB" dirty="0"/>
              <a:t> of blood pressure and </a:t>
            </a:r>
            <a:r>
              <a:rPr lang="en-GB" b="1" dirty="0"/>
              <a:t>pharmacy medicine support</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Content Placeholder 2"/>
          <p:cNvSpPr txBox="1">
            <a:spLocks/>
          </p:cNvSpPr>
          <p:nvPr/>
        </p:nvSpPr>
        <p:spPr bwMode="auto">
          <a:xfrm>
            <a:off x="1636080" y="4653136"/>
            <a:ext cx="7904471" cy="15841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GB" dirty="0" smtClean="0"/>
              <a:t>Examples of actions identified:</a:t>
            </a:r>
          </a:p>
          <a:p>
            <a:pPr lvl="3"/>
            <a:r>
              <a:rPr lang="en-GB" dirty="0" smtClean="0"/>
              <a:t>RCGP/Primary Care CVD Leadership Forum working in partnership to raise standards and clinical leadership</a:t>
            </a:r>
          </a:p>
          <a:p>
            <a:pPr lvl="3"/>
            <a:r>
              <a:rPr lang="en-GB" dirty="0" smtClean="0"/>
              <a:t>NHS Choices refreshing hypertension contents</a:t>
            </a:r>
          </a:p>
          <a:p>
            <a:pPr lvl="3"/>
            <a:r>
              <a:rPr lang="en-GB" dirty="0" smtClean="0"/>
              <a:t>NICE collating info on uptake of recommendations &amp; quality standards</a:t>
            </a:r>
          </a:p>
          <a:p>
            <a:pPr lvl="3"/>
            <a:endParaRPr lang="en-GB" dirty="0"/>
          </a:p>
          <a:p>
            <a:pPr lvl="3"/>
            <a:endParaRPr lang="en-GB" dirty="0"/>
          </a:p>
        </p:txBody>
      </p:sp>
      <p:grpSp>
        <p:nvGrpSpPr>
          <p:cNvPr id="7" name="Group 6"/>
          <p:cNvGrpSpPr/>
          <p:nvPr/>
        </p:nvGrpSpPr>
        <p:grpSpPr>
          <a:xfrm>
            <a:off x="35496" y="1668036"/>
            <a:ext cx="1728248" cy="3993212"/>
            <a:chOff x="4538865" y="1235988"/>
            <a:chExt cx="1728248" cy="3993212"/>
          </a:xfrm>
        </p:grpSpPr>
        <p:grpSp>
          <p:nvGrpSpPr>
            <p:cNvPr id="8" name="Group 7"/>
            <p:cNvGrpSpPr/>
            <p:nvPr/>
          </p:nvGrpSpPr>
          <p:grpSpPr>
            <a:xfrm>
              <a:off x="4764830" y="1235988"/>
              <a:ext cx="1256907" cy="1256908"/>
              <a:chOff x="2260318" y="1516697"/>
              <a:chExt cx="1895871" cy="1895871"/>
            </a:xfrm>
            <a:solidFill>
              <a:srgbClr val="00AE9E"/>
            </a:solidFill>
          </p:grpSpPr>
          <p:sp>
            <p:nvSpPr>
              <p:cNvPr id="15" name="Shape 14"/>
              <p:cNvSpPr/>
              <p:nvPr/>
            </p:nvSpPr>
            <p:spPr>
              <a:xfrm>
                <a:off x="2260318" y="1516697"/>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p:cNvSpPr/>
              <p:nvPr/>
            </p:nvSpPr>
            <p:spPr>
              <a:xfrm>
                <a:off x="2541997" y="1802461"/>
                <a:ext cx="1332514" cy="13243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Prevention</a:t>
                </a:r>
                <a:endParaRPr lang="en-GB" sz="1200" b="1" kern="1200" dirty="0"/>
              </a:p>
            </p:txBody>
          </p:sp>
        </p:grpSp>
        <p:grpSp>
          <p:nvGrpSpPr>
            <p:cNvPr id="9" name="Group 8"/>
            <p:cNvGrpSpPr/>
            <p:nvPr/>
          </p:nvGrpSpPr>
          <p:grpSpPr>
            <a:xfrm rot="1640420">
              <a:off x="4774536" y="2335783"/>
              <a:ext cx="1256907" cy="1256908"/>
              <a:chOff x="2223386" y="1535792"/>
              <a:chExt cx="1895871" cy="1895871"/>
            </a:xfrm>
            <a:solidFill>
              <a:srgbClr val="00CC99"/>
            </a:solidFill>
          </p:grpSpPr>
          <p:sp>
            <p:nvSpPr>
              <p:cNvPr id="13" name="Shape 12"/>
              <p:cNvSpPr/>
              <p:nvPr/>
            </p:nvSpPr>
            <p:spPr>
              <a:xfrm rot="139016">
                <a:off x="2223386" y="1535792"/>
                <a:ext cx="1895871" cy="1895871"/>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rot="19959580">
                <a:off x="2364107" y="1996873"/>
                <a:ext cx="1688295" cy="93551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Detection</a:t>
                </a:r>
                <a:endParaRPr lang="en-GB" sz="1200" b="1" kern="1200" dirty="0"/>
              </a:p>
            </p:txBody>
          </p:sp>
        </p:grpSp>
        <p:grpSp>
          <p:nvGrpSpPr>
            <p:cNvPr id="10" name="Group 9"/>
            <p:cNvGrpSpPr/>
            <p:nvPr/>
          </p:nvGrpSpPr>
          <p:grpSpPr>
            <a:xfrm>
              <a:off x="4538865" y="3500952"/>
              <a:ext cx="1728248" cy="1728248"/>
              <a:chOff x="3777016" y="2132855"/>
              <a:chExt cx="2606823" cy="2606823"/>
            </a:xfrm>
            <a:solidFill>
              <a:srgbClr val="56E0A8"/>
            </a:solidFill>
          </p:grpSpPr>
          <p:sp>
            <p:nvSpPr>
              <p:cNvPr id="11" name="Shape 10"/>
              <p:cNvSpPr/>
              <p:nvPr/>
            </p:nvSpPr>
            <p:spPr>
              <a:xfrm>
                <a:off x="3777016" y="2132855"/>
                <a:ext cx="2606823" cy="2606823"/>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Shape 4"/>
              <p:cNvSpPr/>
              <p:nvPr/>
            </p:nvSpPr>
            <p:spPr>
              <a:xfrm>
                <a:off x="4024425" y="2743491"/>
                <a:ext cx="2112005" cy="1339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600" b="1" dirty="0" smtClean="0"/>
                  <a:t>Management</a:t>
                </a:r>
                <a:endParaRPr lang="en-GB" sz="1600" b="1" kern="1200" dirty="0"/>
              </a:p>
            </p:txBody>
          </p:sp>
        </p:grpSp>
      </p:gr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hub</a:t>
            </a:r>
            <a:endParaRPr lang="en-GB" dirty="0"/>
          </a:p>
        </p:txBody>
      </p:sp>
      <p:sp>
        <p:nvSpPr>
          <p:cNvPr id="3" name="Content Placeholder 2"/>
          <p:cNvSpPr>
            <a:spLocks noGrp="1"/>
          </p:cNvSpPr>
          <p:nvPr>
            <p:ph idx="1"/>
          </p:nvPr>
        </p:nvSpPr>
        <p:spPr>
          <a:xfrm>
            <a:off x="558000" y="1425625"/>
            <a:ext cx="8028000" cy="4739679"/>
          </a:xfrm>
        </p:spPr>
        <p:txBody>
          <a:bodyPr/>
          <a:lstStyle/>
          <a:p>
            <a:pPr>
              <a:buFont typeface="Arial" panose="020B0604020202020204" pitchFamily="34" charset="0"/>
              <a:buChar char="•"/>
            </a:pPr>
            <a:r>
              <a:rPr lang="en-GB" dirty="0"/>
              <a:t>PHE wants to support local leadership in tackling high blood pressure, and has gathered </a:t>
            </a:r>
            <a:r>
              <a:rPr lang="en-GB" dirty="0" smtClean="0"/>
              <a:t>resources in one hub </a:t>
            </a:r>
            <a:r>
              <a:rPr lang="en-GB" dirty="0"/>
              <a:t>to help those planning and delivering high blood pressure services and </a:t>
            </a:r>
            <a:r>
              <a:rPr lang="en-GB" dirty="0" smtClean="0"/>
              <a:t>initiatives</a:t>
            </a:r>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6" name="Rectangle 5"/>
          <p:cNvSpPr/>
          <p:nvPr/>
        </p:nvSpPr>
        <p:spPr>
          <a:xfrm>
            <a:off x="288032" y="5723964"/>
            <a:ext cx="8748464" cy="369332"/>
          </a:xfrm>
          <a:prstGeom prst="rect">
            <a:avLst/>
          </a:prstGeom>
        </p:spPr>
        <p:txBody>
          <a:bodyPr wrap="square">
            <a:spAutoFit/>
          </a:bodyPr>
          <a:lstStyle/>
          <a:p>
            <a:pPr algn="ctr"/>
            <a:r>
              <a:rPr lang="en-GB" sz="1800" dirty="0" smtClean="0">
                <a:solidFill>
                  <a:schemeClr val="accent1">
                    <a:lumMod val="60000"/>
                    <a:lumOff val="40000"/>
                  </a:schemeClr>
                </a:solidFill>
              </a:rPr>
              <a:t>www.gov.uk/high-blood-pressure-plan-and-deliver-effective-services-and-treatment</a:t>
            </a:r>
          </a:p>
        </p:txBody>
      </p:sp>
      <p:grpSp>
        <p:nvGrpSpPr>
          <p:cNvPr id="18" name="Group 17"/>
          <p:cNvGrpSpPr/>
          <p:nvPr/>
        </p:nvGrpSpPr>
        <p:grpSpPr>
          <a:xfrm>
            <a:off x="4355976" y="2392452"/>
            <a:ext cx="3908517" cy="2941516"/>
            <a:chOff x="4355976" y="2392452"/>
            <a:chExt cx="3908517" cy="2941516"/>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16" t="26917" r="41623" b="14211"/>
            <a:stretch/>
          </p:blipFill>
          <p:spPr bwMode="auto">
            <a:xfrm rot="20419029">
              <a:off x="4736312" y="2392452"/>
              <a:ext cx="1028278" cy="112308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367" t="15343" b="8325"/>
            <a:stretch/>
          </p:blipFill>
          <p:spPr bwMode="auto">
            <a:xfrm rot="1329054">
              <a:off x="6282915" y="2539865"/>
              <a:ext cx="1981578" cy="1045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Group 9"/>
            <p:cNvGrpSpPr/>
            <p:nvPr/>
          </p:nvGrpSpPr>
          <p:grpSpPr>
            <a:xfrm>
              <a:off x="4355976" y="3004854"/>
              <a:ext cx="3684676" cy="2223398"/>
              <a:chOff x="931506" y="1202538"/>
              <a:chExt cx="7608705" cy="4678436"/>
            </a:xfrm>
          </p:grpSpPr>
          <p:pic>
            <p:nvPicPr>
              <p:cNvPr id="12"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40" t="8992" r="31802" b="5098"/>
              <a:stretch/>
            </p:blipFill>
            <p:spPr bwMode="auto">
              <a:xfrm rot="1648925">
                <a:off x="5761452" y="1908179"/>
                <a:ext cx="2778759" cy="3962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540" t="8991" r="31622" b="5531"/>
              <a:stretch/>
            </p:blipFill>
            <p:spPr bwMode="auto">
              <a:xfrm>
                <a:off x="3284386" y="1202538"/>
                <a:ext cx="2806180" cy="3962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497" t="9517" r="31618" b="5581"/>
              <a:stretch/>
            </p:blipFill>
            <p:spPr bwMode="auto">
              <a:xfrm rot="19959115">
                <a:off x="931506" y="1918915"/>
                <a:ext cx="2828767" cy="3962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812" r="7421" b="9581"/>
            <a:stretch/>
          </p:blipFill>
          <p:spPr bwMode="auto">
            <a:xfrm rot="523676">
              <a:off x="6249647" y="4324931"/>
              <a:ext cx="1567178" cy="10090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6" name="Rectangle 15"/>
          <p:cNvSpPr/>
          <p:nvPr/>
        </p:nvSpPr>
        <p:spPr>
          <a:xfrm>
            <a:off x="467544" y="2420888"/>
            <a:ext cx="3744416" cy="3016210"/>
          </a:xfrm>
          <a:prstGeom prst="rect">
            <a:avLst/>
          </a:prstGeom>
        </p:spPr>
        <p:txBody>
          <a:bodyPr wrap="square">
            <a:spAutoFit/>
          </a:bodyPr>
          <a:lstStyle/>
          <a:p>
            <a:pPr marL="342900" lvl="0" indent="-342900" eaLnBrk="0" hangingPunct="0">
              <a:spcBef>
                <a:spcPts val="1200"/>
              </a:spcBef>
              <a:buFont typeface="Arial" panose="020B0604020202020204" pitchFamily="34" charset="0"/>
              <a:buChar char="•"/>
            </a:pPr>
            <a:r>
              <a:rPr lang="en-GB" sz="1800" dirty="0">
                <a:solidFill>
                  <a:prstClr val="black"/>
                </a:solidFill>
                <a:latin typeface="Arial" pitchFamily="34" charset="0"/>
              </a:rPr>
              <a:t>r</a:t>
            </a:r>
            <a:r>
              <a:rPr lang="en-GB" sz="1800" dirty="0" smtClean="0">
                <a:solidFill>
                  <a:prstClr val="black"/>
                </a:solidFill>
                <a:latin typeface="Arial" pitchFamily="34" charset="0"/>
              </a:rPr>
              <a:t>esources </a:t>
            </a:r>
            <a:r>
              <a:rPr lang="en-GB" sz="1800" dirty="0">
                <a:solidFill>
                  <a:prstClr val="black"/>
                </a:solidFill>
                <a:latin typeface="Arial" pitchFamily="34" charset="0"/>
              </a:rPr>
              <a:t>include data, guidance, tools, case studies and examples of emerging practice</a:t>
            </a:r>
          </a:p>
          <a:p>
            <a:pPr marL="342900" lvl="0" indent="-342900" eaLnBrk="0" hangingPunct="0">
              <a:spcBef>
                <a:spcPts val="1200"/>
              </a:spcBef>
              <a:buFont typeface="Arial" panose="020B0604020202020204" pitchFamily="34" charset="0"/>
              <a:buChar char="•"/>
            </a:pPr>
            <a:r>
              <a:rPr lang="en-GB" sz="1800" dirty="0">
                <a:solidFill>
                  <a:prstClr val="black"/>
                </a:solidFill>
                <a:latin typeface="Arial" pitchFamily="34" charset="0"/>
              </a:rPr>
              <a:t>t</a:t>
            </a:r>
            <a:r>
              <a:rPr lang="en-GB" sz="1800" dirty="0" smtClean="0">
                <a:solidFill>
                  <a:prstClr val="black"/>
                </a:solidFill>
                <a:latin typeface="Arial" pitchFamily="34" charset="0"/>
              </a:rPr>
              <a:t>he </a:t>
            </a:r>
            <a:r>
              <a:rPr lang="en-GB" sz="1800" dirty="0">
                <a:solidFill>
                  <a:prstClr val="black"/>
                </a:solidFill>
                <a:latin typeface="Arial" pitchFamily="34" charset="0"/>
              </a:rPr>
              <a:t>PHE team welcomes feedback and ideas for new resources to include, particularly any local case studies – please email </a:t>
            </a:r>
            <a:r>
              <a:rPr lang="en-GB" sz="1800" dirty="0">
                <a:solidFill>
                  <a:prstClr val="black"/>
                </a:solidFill>
                <a:latin typeface="Arial" pitchFamily="34" charset="0"/>
                <a:hlinkClick r:id="rId8"/>
              </a:rPr>
              <a:t>bloodpressure@phe.gov.uk</a:t>
            </a:r>
            <a:endParaRPr lang="en-GB" sz="1800" dirty="0">
              <a:solidFill>
                <a:prstClr val="black"/>
              </a:solidFill>
              <a:latin typeface="Arial" pitchFamily="34" charset="0"/>
            </a:endParaRPr>
          </a:p>
        </p:txBody>
      </p:sp>
    </p:spTree>
    <p:extLst>
      <p:ext uri="{BB962C8B-B14F-4D97-AF65-F5344CB8AC3E}">
        <p14:creationId xmlns:p14="http://schemas.microsoft.com/office/powerpoint/2010/main" val="549285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4153314" cy="1368152"/>
          </a:xfrm>
        </p:spPr>
        <p:txBody>
          <a:bodyPr>
            <a:normAutofit/>
          </a:bodyPr>
          <a:lstStyle/>
          <a:p>
            <a:r>
              <a:rPr lang="en-GB" dirty="0" smtClean="0"/>
              <a:t>Healthier Lives variation atlas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aphicFrame>
        <p:nvGraphicFramePr>
          <p:cNvPr id="7" name="Diagram 6"/>
          <p:cNvGraphicFramePr/>
          <p:nvPr>
            <p:extLst>
              <p:ext uri="{D42A27DB-BD31-4B8C-83A1-F6EECF244321}">
                <p14:modId xmlns:p14="http://schemas.microsoft.com/office/powerpoint/2010/main" val="1388089478"/>
              </p:ext>
            </p:extLst>
          </p:nvPr>
        </p:nvGraphicFramePr>
        <p:xfrm>
          <a:off x="-252536" y="2132856"/>
          <a:ext cx="446449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436044165"/>
              </p:ext>
            </p:extLst>
          </p:nvPr>
        </p:nvGraphicFramePr>
        <p:xfrm>
          <a:off x="107504" y="4725144"/>
          <a:ext cx="3808040" cy="5676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32761" t="8781" r="34016" b="12715"/>
          <a:stretch/>
        </p:blipFill>
        <p:spPr bwMode="auto">
          <a:xfrm>
            <a:off x="3923928" y="89249"/>
            <a:ext cx="3480379" cy="513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42172" t="40038" r="34811" b="22211"/>
          <a:stretch/>
        </p:blipFill>
        <p:spPr bwMode="auto">
          <a:xfrm>
            <a:off x="6372200" y="3455897"/>
            <a:ext cx="2783719" cy="285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5700271"/>
            <a:ext cx="5256584" cy="369332"/>
          </a:xfrm>
          <a:prstGeom prst="rect">
            <a:avLst/>
          </a:prstGeom>
        </p:spPr>
        <p:txBody>
          <a:bodyPr wrap="square">
            <a:spAutoFit/>
          </a:bodyPr>
          <a:lstStyle/>
          <a:p>
            <a:r>
              <a:rPr lang="en-GB" sz="1800" dirty="0" smtClean="0">
                <a:solidFill>
                  <a:schemeClr val="accent1">
                    <a:lumMod val="60000"/>
                    <a:lumOff val="40000"/>
                  </a:schemeClr>
                </a:solidFill>
              </a:rPr>
              <a:t>healthierlives.phe.org.uk/topic/hypertension</a:t>
            </a:r>
            <a:endParaRPr lang="en-GB" sz="1800" dirty="0">
              <a:solidFill>
                <a:schemeClr val="accent1">
                  <a:lumMod val="60000"/>
                  <a:lumOff val="40000"/>
                </a:schemeClr>
              </a:solidFill>
            </a:endParaRPr>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322765"/>
            <a:ext cx="5832648" cy="1026115"/>
          </a:xfrm>
          <a:prstGeom prst="rect">
            <a:avLst/>
          </a:prstGeom>
          <a:solidFill>
            <a:srgbClr val="00A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a:xfrm>
            <a:off x="558000" y="2584937"/>
            <a:ext cx="8028000" cy="1224135"/>
          </a:xfrm>
        </p:spPr>
        <p:txBody>
          <a:bodyPr/>
          <a:lstStyle/>
          <a:p>
            <a:pPr marL="463550" lvl="1" indent="-285750">
              <a:buFont typeface="Arial" panose="020B0604020202020204" pitchFamily="34" charset="0"/>
              <a:buChar char="•"/>
            </a:pPr>
            <a:r>
              <a:rPr lang="en-GB" dirty="0"/>
              <a:t>f</a:t>
            </a:r>
            <a:r>
              <a:rPr lang="en-GB" dirty="0" smtClean="0"/>
              <a:t>uture programme activity will include supporting:</a:t>
            </a:r>
          </a:p>
          <a:p>
            <a:pPr marL="463550" lvl="1" indent="-285750">
              <a:buFont typeface="Arial" panose="020B0604020202020204" pitchFamily="34" charset="0"/>
              <a:buChar char="•"/>
            </a:pPr>
            <a:endParaRPr lang="en-GB" dirty="0"/>
          </a:p>
          <a:p>
            <a:pPr marL="463550" lvl="1" indent="-285750">
              <a:buFont typeface="Arial" panose="020B0604020202020204" pitchFamily="34" charset="0"/>
              <a:buChar char="•"/>
            </a:pPr>
            <a:endParaRPr lang="en-GB" dirty="0" smtClean="0"/>
          </a:p>
          <a:p>
            <a:pPr marL="463550" lvl="1" indent="-285750">
              <a:buFont typeface="Arial" panose="020B0604020202020204" pitchFamily="34" charset="0"/>
              <a:buChar char="•"/>
            </a:pPr>
            <a:endParaRPr lang="en-GB" dirty="0" smtClean="0"/>
          </a:p>
          <a:p>
            <a:pPr marL="463550" lvl="1" indent="-285750">
              <a:buFont typeface="Arial" panose="020B0604020202020204" pitchFamily="34" charset="0"/>
              <a:buChar char="•"/>
            </a:pPr>
            <a:endParaRPr lang="en-GB" dirty="0"/>
          </a:p>
          <a:p>
            <a:pPr marL="463550" lvl="1" indent="-285750">
              <a:buFont typeface="Arial" panose="020B0604020202020204" pitchFamily="34" charset="0"/>
              <a:buChar char="•"/>
            </a:pPr>
            <a:endParaRPr lang="en-GB" dirty="0" smtClean="0"/>
          </a:p>
          <a:p>
            <a:pPr marL="463550" lvl="1" indent="-285750">
              <a:buFont typeface="Arial" panose="020B0604020202020204" pitchFamily="34" charset="0"/>
              <a:buChar char="•"/>
            </a:pPr>
            <a:r>
              <a:rPr lang="en-GB" dirty="0"/>
              <a:t>PHE, working with and reporting to the Blood Pressure System Leadership Board, will continue to pursue this agenda and provide support to local </a:t>
            </a:r>
            <a:r>
              <a:rPr lang="en-GB" dirty="0" smtClean="0"/>
              <a:t>leaders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18</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7" name="Rectangle 6"/>
          <p:cNvSpPr/>
          <p:nvPr/>
        </p:nvSpPr>
        <p:spPr>
          <a:xfrm>
            <a:off x="1043608" y="2944976"/>
            <a:ext cx="7560840" cy="1708160"/>
          </a:xfrm>
          <a:prstGeom prst="rect">
            <a:avLst/>
          </a:prstGeom>
        </p:spPr>
        <p:txBody>
          <a:bodyPr wrap="square">
            <a:spAutoFit/>
          </a:bodyPr>
          <a:lstStyle/>
          <a:p>
            <a:pPr marL="463550" lvl="1" indent="-285750" eaLnBrk="0" hangingPunct="0">
              <a:spcBef>
                <a:spcPts val="600"/>
              </a:spcBef>
              <a:buFont typeface="Wingdings" panose="05000000000000000000" pitchFamily="2" charset="2"/>
              <a:buChar char="ü"/>
            </a:pPr>
            <a:r>
              <a:rPr lang="en-GB" sz="1800" dirty="0">
                <a:solidFill>
                  <a:prstClr val="black"/>
                </a:solidFill>
                <a:latin typeface="Arial" pitchFamily="34" charset="0"/>
              </a:rPr>
              <a:t>c</a:t>
            </a:r>
            <a:r>
              <a:rPr lang="en-GB" sz="1800" dirty="0" smtClean="0">
                <a:solidFill>
                  <a:prstClr val="black"/>
                </a:solidFill>
                <a:latin typeface="Arial" pitchFamily="34" charset="0"/>
              </a:rPr>
              <a:t>linical leadership</a:t>
            </a:r>
            <a:r>
              <a:rPr lang="en-GB" sz="1800" dirty="0">
                <a:solidFill>
                  <a:prstClr val="black"/>
                </a:solidFill>
                <a:latin typeface="Arial" pitchFamily="34" charset="0"/>
              </a:rPr>
              <a:t>, </a:t>
            </a:r>
            <a:r>
              <a:rPr lang="en-GB" sz="1800" dirty="0" smtClean="0">
                <a:solidFill>
                  <a:prstClr val="black"/>
                </a:solidFill>
                <a:latin typeface="Arial" pitchFamily="34" charset="0"/>
              </a:rPr>
              <a:t>particularly in primary care</a:t>
            </a:r>
          </a:p>
          <a:p>
            <a:pPr marL="463550" lvl="1" indent="-285750" eaLnBrk="0" hangingPunct="0">
              <a:spcBef>
                <a:spcPts val="600"/>
              </a:spcBef>
              <a:buFont typeface="Wingdings" panose="05000000000000000000" pitchFamily="2" charset="2"/>
              <a:buChar char="ü"/>
            </a:pPr>
            <a:r>
              <a:rPr lang="en-GB" sz="1800" dirty="0">
                <a:solidFill>
                  <a:prstClr val="black"/>
                </a:solidFill>
                <a:latin typeface="Arial" pitchFamily="34" charset="0"/>
              </a:rPr>
              <a:t>l</a:t>
            </a:r>
            <a:r>
              <a:rPr lang="en-GB" sz="1800" dirty="0" smtClean="0">
                <a:solidFill>
                  <a:prstClr val="black"/>
                </a:solidFill>
                <a:latin typeface="Arial" pitchFamily="34" charset="0"/>
              </a:rPr>
              <a:t>ocal </a:t>
            </a:r>
            <a:r>
              <a:rPr lang="en-GB" sz="1800" dirty="0">
                <a:solidFill>
                  <a:prstClr val="black"/>
                </a:solidFill>
                <a:latin typeface="Arial" pitchFamily="34" charset="0"/>
              </a:rPr>
              <a:t>leadership, </a:t>
            </a:r>
            <a:r>
              <a:rPr lang="en-GB" sz="1800" dirty="0" smtClean="0">
                <a:solidFill>
                  <a:prstClr val="black"/>
                </a:solidFill>
                <a:latin typeface="Arial" pitchFamily="34" charset="0"/>
              </a:rPr>
              <a:t>with local </a:t>
            </a:r>
            <a:r>
              <a:rPr lang="en-GB" sz="1800" dirty="0">
                <a:solidFill>
                  <a:prstClr val="black"/>
                </a:solidFill>
                <a:latin typeface="Arial" pitchFamily="34" charset="0"/>
              </a:rPr>
              <a:t>government as the hub for public health and wider local partner </a:t>
            </a:r>
            <a:r>
              <a:rPr lang="en-GB" sz="1800" dirty="0" smtClean="0">
                <a:solidFill>
                  <a:prstClr val="black"/>
                </a:solidFill>
                <a:latin typeface="Arial" pitchFamily="34" charset="0"/>
              </a:rPr>
              <a:t>networks</a:t>
            </a:r>
          </a:p>
          <a:p>
            <a:pPr marL="463550" lvl="1" indent="-285750" eaLnBrk="0" hangingPunct="0">
              <a:spcBef>
                <a:spcPts val="600"/>
              </a:spcBef>
              <a:buFont typeface="Wingdings" panose="05000000000000000000" pitchFamily="2" charset="2"/>
              <a:buChar char="ü"/>
            </a:pPr>
            <a:r>
              <a:rPr lang="en-GB" sz="1800" dirty="0">
                <a:solidFill>
                  <a:prstClr val="black"/>
                </a:solidFill>
                <a:latin typeface="Arial" pitchFamily="34" charset="0"/>
              </a:rPr>
              <a:t>t</a:t>
            </a:r>
            <a:r>
              <a:rPr lang="en-GB" sz="1800" dirty="0" smtClean="0">
                <a:solidFill>
                  <a:prstClr val="black"/>
                </a:solidFill>
                <a:latin typeface="Arial" pitchFamily="34" charset="0"/>
              </a:rPr>
              <a:t>ools, evidence and economics</a:t>
            </a:r>
          </a:p>
          <a:p>
            <a:pPr marL="463550" lvl="1" indent="-285750" eaLnBrk="0" hangingPunct="0">
              <a:spcBef>
                <a:spcPts val="600"/>
              </a:spcBef>
              <a:buFont typeface="Wingdings" panose="05000000000000000000" pitchFamily="2" charset="2"/>
              <a:buChar char="ü"/>
            </a:pPr>
            <a:r>
              <a:rPr lang="en-GB" sz="1800" dirty="0">
                <a:solidFill>
                  <a:prstClr val="black"/>
                </a:solidFill>
                <a:latin typeface="Arial" pitchFamily="34" charset="0"/>
              </a:rPr>
              <a:t>p</a:t>
            </a:r>
            <a:r>
              <a:rPr lang="en-GB" sz="1800" dirty="0" smtClean="0">
                <a:solidFill>
                  <a:prstClr val="black"/>
                </a:solidFill>
                <a:latin typeface="Arial" pitchFamily="34" charset="0"/>
              </a:rPr>
              <a:t>ublic and community engagement</a:t>
            </a:r>
            <a:endParaRPr lang="en-GB" sz="1800" dirty="0">
              <a:solidFill>
                <a:prstClr val="black"/>
              </a:solidFill>
              <a:latin typeface="Arial" pitchFamily="34" charset="0"/>
            </a:endParaRPr>
          </a:p>
        </p:txBody>
      </p:sp>
      <p:sp>
        <p:nvSpPr>
          <p:cNvPr id="8" name="Rectangle 7"/>
          <p:cNvSpPr/>
          <p:nvPr/>
        </p:nvSpPr>
        <p:spPr>
          <a:xfrm>
            <a:off x="683568" y="1322765"/>
            <a:ext cx="7560840" cy="1031051"/>
          </a:xfrm>
          <a:prstGeom prst="rect">
            <a:avLst/>
          </a:prstGeom>
        </p:spPr>
        <p:txBody>
          <a:bodyPr wrap="square">
            <a:spAutoFit/>
          </a:bodyPr>
          <a:lstStyle/>
          <a:p>
            <a:pPr marL="177800" lvl="1" algn="ctr" eaLnBrk="0" hangingPunct="0">
              <a:spcBef>
                <a:spcPts val="600"/>
              </a:spcBef>
            </a:pPr>
            <a:r>
              <a:rPr lang="en-GB" sz="2800" b="1" dirty="0" smtClean="0">
                <a:solidFill>
                  <a:schemeClr val="bg1"/>
                </a:solidFill>
                <a:latin typeface="Arial" pitchFamily="34" charset="0"/>
              </a:rPr>
              <a:t>What is your role in tackling </a:t>
            </a:r>
          </a:p>
          <a:p>
            <a:pPr marL="177800" lvl="1" algn="ctr" eaLnBrk="0" hangingPunct="0">
              <a:spcBef>
                <a:spcPts val="600"/>
              </a:spcBef>
            </a:pPr>
            <a:r>
              <a:rPr lang="en-GB" sz="2800" b="1" dirty="0" smtClean="0">
                <a:solidFill>
                  <a:schemeClr val="bg1"/>
                </a:solidFill>
                <a:latin typeface="Arial" pitchFamily="34" charset="0"/>
              </a:rPr>
              <a:t>high blood pressure?</a:t>
            </a:r>
            <a:endParaRPr lang="en-GB" sz="2800" b="1" dirty="0">
              <a:solidFill>
                <a:schemeClr val="bg1"/>
              </a:solidFill>
              <a:latin typeface="Arial" pitchFamily="34" charset="0"/>
            </a:endParaRPr>
          </a:p>
        </p:txBody>
      </p:sp>
    </p:spTree>
    <p:extLst>
      <p:ext uri="{BB962C8B-B14F-4D97-AF65-F5344CB8AC3E}">
        <p14:creationId xmlns:p14="http://schemas.microsoft.com/office/powerpoint/2010/main" val="3209596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a:t>
            </a:r>
            <a:endParaRPr lang="en-GB" dirty="0"/>
          </a:p>
        </p:txBody>
      </p:sp>
      <p:sp>
        <p:nvSpPr>
          <p:cNvPr id="3" name="Content Placeholder 2"/>
          <p:cNvSpPr>
            <a:spLocks noGrp="1"/>
          </p:cNvSpPr>
          <p:nvPr>
            <p:ph idx="1"/>
          </p:nvPr>
        </p:nvSpPr>
        <p:spPr>
          <a:xfrm>
            <a:off x="558000" y="1988840"/>
            <a:ext cx="8028000" cy="4163615"/>
          </a:xfrm>
        </p:spPr>
        <p:txBody>
          <a:bodyPr/>
          <a:lstStyle/>
          <a:p>
            <a:pPr lvl="1"/>
            <a:endParaRPr lang="en-GB" dirty="0">
              <a:solidFill>
                <a:schemeClr val="tx1">
                  <a:lumMod val="50000"/>
                  <a:lumOff val="50000"/>
                </a:schemeClr>
              </a:solidFill>
            </a:endParaRPr>
          </a:p>
          <a:p>
            <a:pPr lvl="1"/>
            <a:endParaRPr lang="en-GB" dirty="0" smtClean="0">
              <a:solidFill>
                <a:schemeClr val="tx1">
                  <a:lumMod val="50000"/>
                  <a:lumOff val="50000"/>
                </a:schemeClr>
              </a:solidFill>
            </a:endParaRPr>
          </a:p>
          <a:p>
            <a:pPr lvl="1"/>
            <a:endParaRPr lang="en-GB" dirty="0">
              <a:solidFill>
                <a:schemeClr val="tx1">
                  <a:lumMod val="50000"/>
                  <a:lumOff val="50000"/>
                </a:schemeClr>
              </a:solidFill>
            </a:endParaRPr>
          </a:p>
          <a:p>
            <a:endParaRPr lang="en-GB" dirty="0" smtClean="0"/>
          </a:p>
          <a:p>
            <a:endParaRPr lang="en-GB" dirty="0"/>
          </a:p>
          <a:p>
            <a:endParaRPr lang="en-GB" dirty="0" smtClean="0"/>
          </a:p>
          <a:p>
            <a:endParaRPr lang="en-GB" dirty="0"/>
          </a:p>
          <a:p>
            <a:r>
              <a:rPr lang="en-GB" sz="1000" dirty="0" err="1" smtClean="0"/>
              <a:t>PHE</a:t>
            </a:r>
            <a:r>
              <a:rPr lang="en-GB" sz="1000" dirty="0" smtClean="0"/>
              <a:t> </a:t>
            </a:r>
            <a:r>
              <a:rPr lang="en-GB" sz="1000" dirty="0"/>
              <a:t>publications gateway number: </a:t>
            </a:r>
            <a:r>
              <a:rPr lang="en-GB" sz="1000" dirty="0" smtClean="0"/>
              <a:t>2014683</a:t>
            </a:r>
            <a:endParaRPr lang="en-GB" sz="1000" dirty="0"/>
          </a:p>
          <a:p>
            <a:r>
              <a:rPr lang="en-GB" sz="1000" dirty="0"/>
              <a:t>Published: </a:t>
            </a:r>
            <a:r>
              <a:rPr lang="en-GB" sz="1000" dirty="0" smtClean="0"/>
              <a:t>January 2015</a:t>
            </a:r>
          </a:p>
          <a:p>
            <a:r>
              <a:rPr lang="en-GB" sz="1000" dirty="0"/>
              <a:t>© Crown copyright </a:t>
            </a:r>
            <a:r>
              <a:rPr lang="en-GB" sz="1000" dirty="0" smtClean="0"/>
              <a:t>2015</a:t>
            </a:r>
          </a:p>
          <a:p>
            <a:r>
              <a:rPr lang="en-GB" sz="1000" smtClean="0"/>
              <a:t>Re-use </a:t>
            </a:r>
            <a:r>
              <a:rPr lang="en-GB" sz="1000" dirty="0"/>
              <a:t>of Crown copyright material (excluding logos) is allowed under the terms of the Open Government Licence, visit </a:t>
            </a:r>
            <a:r>
              <a:rPr lang="en-GB" sz="1000" dirty="0">
                <a:hlinkClick r:id="rId2"/>
              </a:rPr>
              <a:t>www.nationalarchives.gov.uk/doc/open-government-licence/version/2/</a:t>
            </a:r>
            <a:r>
              <a:rPr lang="en-GB" sz="1000" dirty="0"/>
              <a:t> for terms and conditions.</a:t>
            </a:r>
          </a:p>
          <a:p>
            <a:endParaRPr lang="en-GB" sz="10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
        <p:nvSpPr>
          <p:cNvPr id="6" name="TextBox 5"/>
          <p:cNvSpPr txBox="1"/>
          <p:nvPr/>
        </p:nvSpPr>
        <p:spPr>
          <a:xfrm>
            <a:off x="755576" y="2708920"/>
            <a:ext cx="7632848" cy="707886"/>
          </a:xfrm>
          <a:prstGeom prst="rect">
            <a:avLst/>
          </a:prstGeom>
          <a:solidFill>
            <a:srgbClr val="00AE9E"/>
          </a:solidFill>
          <a:ln>
            <a:solidFill>
              <a:schemeClr val="tx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spcBef>
                <a:spcPts val="600"/>
              </a:spcBef>
              <a:spcAft>
                <a:spcPts val="600"/>
              </a:spcAft>
            </a:pPr>
            <a:r>
              <a:rPr lang="en-GB" sz="2000" dirty="0" smtClean="0">
                <a:solidFill>
                  <a:schemeClr val="bg1"/>
                </a:solidFill>
              </a:rPr>
              <a:t>If you want to get in touch with the national blood pressure team in Public Health England, please </a:t>
            </a:r>
            <a:r>
              <a:rPr lang="en-GB" sz="2000" dirty="0">
                <a:solidFill>
                  <a:schemeClr val="bg1"/>
                </a:solidFill>
              </a:rPr>
              <a:t>email </a:t>
            </a:r>
            <a:r>
              <a:rPr lang="en-GB" sz="2000" u="sng" dirty="0">
                <a:solidFill>
                  <a:schemeClr val="bg1"/>
                </a:solidFill>
              </a:rPr>
              <a:t>bloodpressure@phe.gov.uk</a:t>
            </a:r>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558000" y="1268760"/>
            <a:ext cx="8028000" cy="4739679"/>
          </a:xfrm>
        </p:spPr>
        <p:txBody>
          <a:bodyPr/>
          <a:lstStyle/>
          <a:p>
            <a:pPr>
              <a:buFont typeface="Arial" pitchFamily="34" charset="0"/>
              <a:buChar char="•"/>
            </a:pPr>
            <a:r>
              <a:rPr lang="en-GB" dirty="0"/>
              <a:t>w</a:t>
            </a:r>
            <a:r>
              <a:rPr lang="en-GB" dirty="0" smtClean="0"/>
              <a:t>hat is high blood pressure?</a:t>
            </a:r>
          </a:p>
          <a:p>
            <a:pPr>
              <a:buFont typeface="Arial" pitchFamily="34" charset="0"/>
              <a:buChar char="•"/>
            </a:pPr>
            <a:r>
              <a:rPr lang="en-GB" dirty="0"/>
              <a:t>w</a:t>
            </a:r>
            <a:r>
              <a:rPr lang="en-GB" dirty="0" smtClean="0"/>
              <a:t>hy high blood pressure matters</a:t>
            </a:r>
          </a:p>
          <a:p>
            <a:pPr>
              <a:buFont typeface="Arial" pitchFamily="34" charset="0"/>
              <a:buChar char="•"/>
            </a:pPr>
            <a:r>
              <a:rPr lang="en-GB" dirty="0"/>
              <a:t>c</a:t>
            </a:r>
            <a:r>
              <a:rPr lang="en-GB" dirty="0" smtClean="0"/>
              <a:t>urrent performance</a:t>
            </a:r>
          </a:p>
          <a:p>
            <a:pPr>
              <a:buFont typeface="Arial" pitchFamily="34" charset="0"/>
              <a:buChar char="•"/>
            </a:pPr>
            <a:r>
              <a:rPr lang="en-GB" dirty="0"/>
              <a:t>t</a:t>
            </a:r>
            <a:r>
              <a:rPr lang="en-GB" dirty="0" smtClean="0"/>
              <a:t>he Blood Pressure System Leadership Board</a:t>
            </a:r>
          </a:p>
          <a:p>
            <a:pPr>
              <a:spcAft>
                <a:spcPts val="600"/>
              </a:spcAft>
              <a:buFont typeface="Arial" pitchFamily="34" charset="0"/>
              <a:buChar char="•"/>
            </a:pPr>
            <a:r>
              <a:rPr lang="en-GB" dirty="0"/>
              <a:t>t</a:t>
            </a:r>
            <a:r>
              <a:rPr lang="en-GB" dirty="0" smtClean="0"/>
              <a:t>he action plan</a:t>
            </a:r>
          </a:p>
          <a:p>
            <a:pPr lvl="3">
              <a:buFont typeface="Wingdings" panose="05000000000000000000" pitchFamily="2" charset="2"/>
              <a:buChar char="ü"/>
            </a:pPr>
            <a:r>
              <a:rPr lang="en-GB" sz="1800" dirty="0" smtClean="0"/>
              <a:t>  prevention </a:t>
            </a:r>
          </a:p>
          <a:p>
            <a:pPr lvl="3">
              <a:buFont typeface="Wingdings" panose="05000000000000000000" pitchFamily="2" charset="2"/>
              <a:buChar char="ü"/>
            </a:pPr>
            <a:r>
              <a:rPr lang="en-GB" sz="1800" dirty="0" smtClean="0"/>
              <a:t>  detection</a:t>
            </a:r>
          </a:p>
          <a:p>
            <a:pPr lvl="3">
              <a:buFont typeface="Wingdings" panose="05000000000000000000" pitchFamily="2" charset="2"/>
              <a:buChar char="ü"/>
            </a:pPr>
            <a:r>
              <a:rPr lang="en-GB" sz="1800" dirty="0" smtClean="0"/>
              <a:t>  management</a:t>
            </a:r>
          </a:p>
          <a:p>
            <a:pPr marL="342900" lvl="2" indent="-342900">
              <a:spcBef>
                <a:spcPts val="1200"/>
              </a:spcBef>
              <a:buFont typeface="Arial" pitchFamily="34" charset="0"/>
              <a:buChar char="•"/>
            </a:pPr>
            <a:r>
              <a:rPr lang="en-GB" dirty="0" smtClean="0">
                <a:cs typeface="ヒラギノ角ゴ Pro W3" pitchFamily="84" charset="-128"/>
              </a:rPr>
              <a:t>resource hub</a:t>
            </a:r>
          </a:p>
          <a:p>
            <a:pPr marL="342900" lvl="2" indent="-342900">
              <a:spcBef>
                <a:spcPts val="1200"/>
              </a:spcBef>
              <a:buFont typeface="Arial" pitchFamily="34" charset="0"/>
              <a:buChar char="•"/>
            </a:pPr>
            <a:r>
              <a:rPr lang="en-GB" dirty="0" smtClean="0">
                <a:cs typeface="ヒラギノ角ゴ Pro W3" pitchFamily="84" charset="-128"/>
              </a:rPr>
              <a:t>healthier lives hypertension atlas</a:t>
            </a:r>
          </a:p>
          <a:p>
            <a:pPr marL="342900" lvl="2" indent="-342900">
              <a:spcBef>
                <a:spcPts val="1200"/>
              </a:spcBef>
              <a:buFont typeface="Arial" pitchFamily="34" charset="0"/>
              <a:buChar char="•"/>
            </a:pPr>
            <a:r>
              <a:rPr lang="en-GB" dirty="0" smtClean="0">
                <a:cs typeface="ヒラギノ角ゴ Pro W3" pitchFamily="84" charset="-128"/>
              </a:rPr>
              <a:t>future plans</a:t>
            </a:r>
          </a:p>
          <a:p>
            <a:pPr marL="342900" lvl="2" indent="-342900">
              <a:spcBef>
                <a:spcPts val="1200"/>
              </a:spcBef>
              <a:buFont typeface="Arial" pitchFamily="34" charset="0"/>
              <a:buChar char="•"/>
            </a:pPr>
            <a:r>
              <a:rPr lang="en-GB" dirty="0" smtClean="0">
                <a:cs typeface="ヒラギノ角ゴ Pro W3" pitchFamily="84" charset="-128"/>
              </a:rPr>
              <a:t>contact information</a:t>
            </a:r>
          </a:p>
          <a:p>
            <a:pPr lvl="3"/>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high blood pressure?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solidFill>
              </a:rPr>
              <a:t>Tackling high blood pressure</a:t>
            </a:r>
            <a:endParaRPr lang="en-US" dirty="0">
              <a:solidFill>
                <a:prstClr val="white"/>
              </a:solidFill>
            </a:endParaRPr>
          </a:p>
        </p:txBody>
      </p:sp>
      <p:sp>
        <p:nvSpPr>
          <p:cNvPr id="3" name="Content Placeholder 2"/>
          <p:cNvSpPr>
            <a:spLocks noGrp="1"/>
          </p:cNvSpPr>
          <p:nvPr>
            <p:ph idx="1"/>
          </p:nvPr>
        </p:nvSpPr>
        <p:spPr>
          <a:xfrm>
            <a:off x="558000" y="1412777"/>
            <a:ext cx="8028000" cy="2304256"/>
          </a:xfrm>
        </p:spPr>
        <p:txBody>
          <a:bodyPr/>
          <a:lstStyle/>
          <a:p>
            <a:pPr>
              <a:buFont typeface="Arial" panose="020B0604020202020204" pitchFamily="34" charset="0"/>
              <a:buChar char="•"/>
            </a:pPr>
            <a:r>
              <a:rPr lang="en-GB" dirty="0"/>
              <a:t>h</a:t>
            </a:r>
            <a:r>
              <a:rPr lang="en-GB" dirty="0" smtClean="0"/>
              <a:t>ypertension </a:t>
            </a:r>
            <a:r>
              <a:rPr lang="en-GB" dirty="0"/>
              <a:t>is the medical term for </a:t>
            </a:r>
            <a:r>
              <a:rPr lang="en-GB" dirty="0" smtClean="0"/>
              <a:t>high </a:t>
            </a:r>
            <a:r>
              <a:rPr lang="en-GB" dirty="0"/>
              <a:t>blood </a:t>
            </a:r>
            <a:r>
              <a:rPr lang="en-GB" dirty="0" smtClean="0"/>
              <a:t>pressure, it means that there is too much pressure in your blood vessels, which can </a:t>
            </a:r>
            <a:r>
              <a:rPr lang="en-GB" dirty="0"/>
              <a:t>damage your blood vessels and cause health </a:t>
            </a:r>
            <a:r>
              <a:rPr lang="en-GB" dirty="0" smtClean="0"/>
              <a:t>problems </a:t>
            </a:r>
            <a:endParaRPr lang="en-GB" dirty="0"/>
          </a:p>
          <a:p>
            <a:pPr>
              <a:buFont typeface="Arial" panose="020B0604020202020204" pitchFamily="34" charset="0"/>
              <a:buChar char="•"/>
            </a:pPr>
            <a:r>
              <a:rPr lang="en-GB" dirty="0"/>
              <a:t>h</a:t>
            </a:r>
            <a:r>
              <a:rPr lang="en-GB" dirty="0" smtClean="0"/>
              <a:t>igh blood pressure is </a:t>
            </a:r>
            <a:r>
              <a:rPr lang="en-GB" dirty="0"/>
              <a:t>a major risk factor for stroke, heart attack, heart failure, chronic kidney disease and </a:t>
            </a:r>
            <a:r>
              <a:rPr lang="en-GB" dirty="0" smtClean="0"/>
              <a:t>dementia</a:t>
            </a:r>
          </a:p>
          <a:p>
            <a:pPr>
              <a:buFont typeface="Arial" panose="020B0604020202020204" pitchFamily="34" charset="0"/>
              <a:buChar char="•"/>
            </a:pPr>
            <a:r>
              <a:rPr lang="en-GB" dirty="0"/>
              <a:t>c</a:t>
            </a:r>
            <a:r>
              <a:rPr lang="en-GB" dirty="0" smtClean="0"/>
              <a:t>ertain </a:t>
            </a:r>
            <a:r>
              <a:rPr lang="en-GB" dirty="0"/>
              <a:t>factors can increase your risk of developing high blood pressure, these </a:t>
            </a:r>
            <a:r>
              <a:rPr lang="en-GB" dirty="0" smtClean="0"/>
              <a:t>include:</a:t>
            </a:r>
          </a:p>
        </p:txBody>
      </p:sp>
      <p:sp>
        <p:nvSpPr>
          <p:cNvPr id="7" name="Rectangle 6"/>
          <p:cNvSpPr/>
          <p:nvPr/>
        </p:nvSpPr>
        <p:spPr>
          <a:xfrm>
            <a:off x="539552" y="3789041"/>
            <a:ext cx="7560840" cy="1985159"/>
          </a:xfrm>
          <a:prstGeom prst="rect">
            <a:avLst/>
          </a:prstGeom>
        </p:spPr>
        <p:txBody>
          <a:bodyPr wrap="square" numCol="2">
            <a:spAutoFit/>
          </a:bodyPr>
          <a:lstStyle/>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being </a:t>
            </a:r>
            <a:r>
              <a:rPr lang="en-GB" sz="1800" dirty="0">
                <a:solidFill>
                  <a:prstClr val="black"/>
                </a:solidFill>
                <a:latin typeface="Arial" pitchFamily="34" charset="0"/>
              </a:rPr>
              <a:t>overweight or obese</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eating </a:t>
            </a:r>
            <a:r>
              <a:rPr lang="en-GB" sz="1800" dirty="0">
                <a:solidFill>
                  <a:prstClr val="black"/>
                </a:solidFill>
                <a:latin typeface="Arial" pitchFamily="34" charset="0"/>
              </a:rPr>
              <a:t>too much salt</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not </a:t>
            </a:r>
            <a:r>
              <a:rPr lang="en-GB" sz="1800" dirty="0">
                <a:solidFill>
                  <a:prstClr val="black"/>
                </a:solidFill>
                <a:latin typeface="Arial" pitchFamily="34" charset="0"/>
              </a:rPr>
              <a:t>eating enough fruit and vegetables</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not </a:t>
            </a:r>
            <a:r>
              <a:rPr lang="en-GB" sz="1800" dirty="0">
                <a:solidFill>
                  <a:prstClr val="black"/>
                </a:solidFill>
                <a:latin typeface="Arial" pitchFamily="34" charset="0"/>
              </a:rPr>
              <a:t>doing enough exercise</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being </a:t>
            </a:r>
            <a:r>
              <a:rPr lang="en-GB" sz="1800" dirty="0">
                <a:solidFill>
                  <a:prstClr val="black"/>
                </a:solidFill>
                <a:latin typeface="Arial" pitchFamily="34" charset="0"/>
              </a:rPr>
              <a:t>of African or </a:t>
            </a:r>
            <a:r>
              <a:rPr lang="en-GB" sz="1800" dirty="0" smtClean="0">
                <a:solidFill>
                  <a:prstClr val="black"/>
                </a:solidFill>
                <a:latin typeface="Arial" pitchFamily="34" charset="0"/>
              </a:rPr>
              <a:t>Caribbean </a:t>
            </a:r>
            <a:r>
              <a:rPr lang="en-GB" sz="1800" dirty="0">
                <a:solidFill>
                  <a:prstClr val="black"/>
                </a:solidFill>
                <a:latin typeface="Arial" pitchFamily="34" charset="0"/>
              </a:rPr>
              <a:t>descent</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drinking </a:t>
            </a:r>
            <a:r>
              <a:rPr lang="en-GB" sz="1800" dirty="0">
                <a:solidFill>
                  <a:prstClr val="black"/>
                </a:solidFill>
                <a:latin typeface="Arial" pitchFamily="34" charset="0"/>
              </a:rPr>
              <a:t>a lot of alcohol</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being </a:t>
            </a:r>
            <a:r>
              <a:rPr lang="en-GB" sz="1800" dirty="0">
                <a:solidFill>
                  <a:prstClr val="black"/>
                </a:solidFill>
                <a:latin typeface="Arial" pitchFamily="34" charset="0"/>
              </a:rPr>
              <a:t>older</a:t>
            </a:r>
          </a:p>
          <a:p>
            <a:pPr marL="625475" lvl="3" indent="-190500" eaLnBrk="0" hangingPunct="0">
              <a:spcBef>
                <a:spcPts val="600"/>
              </a:spcBef>
              <a:buFont typeface="Wingdings" panose="05000000000000000000" pitchFamily="2" charset="2"/>
              <a:buChar char="ü"/>
            </a:pPr>
            <a:r>
              <a:rPr lang="en-GB" sz="1800" dirty="0" smtClean="0">
                <a:solidFill>
                  <a:prstClr val="black"/>
                </a:solidFill>
                <a:latin typeface="Arial" pitchFamily="34" charset="0"/>
              </a:rPr>
              <a:t>having </a:t>
            </a:r>
            <a:r>
              <a:rPr lang="en-GB" sz="1800" dirty="0">
                <a:solidFill>
                  <a:prstClr val="black"/>
                </a:solidFill>
                <a:latin typeface="Arial" pitchFamily="34" charset="0"/>
              </a:rPr>
              <a:t>a family history of high blood </a:t>
            </a:r>
            <a:r>
              <a:rPr lang="en-GB" sz="1800" dirty="0" smtClean="0">
                <a:solidFill>
                  <a:prstClr val="black"/>
                </a:solidFill>
                <a:latin typeface="Arial" pitchFamily="34" charset="0"/>
              </a:rPr>
              <a:t>pressure</a:t>
            </a:r>
            <a:endParaRPr lang="en-GB" sz="2800" dirty="0"/>
          </a:p>
        </p:txBody>
      </p:sp>
    </p:spTree>
    <p:extLst>
      <p:ext uri="{BB962C8B-B14F-4D97-AF65-F5344CB8AC3E}">
        <p14:creationId xmlns:p14="http://schemas.microsoft.com/office/powerpoint/2010/main" val="1017472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high blood pressure matters</a:t>
            </a:r>
            <a:endParaRPr lang="en-GB" dirty="0"/>
          </a:p>
        </p:txBody>
      </p:sp>
      <p:sp>
        <p:nvSpPr>
          <p:cNvPr id="3" name="Content Placeholder 2"/>
          <p:cNvSpPr>
            <a:spLocks noGrp="1"/>
          </p:cNvSpPr>
          <p:nvPr>
            <p:ph idx="1"/>
          </p:nvPr>
        </p:nvSpPr>
        <p:spPr>
          <a:xfrm>
            <a:off x="558000" y="1412777"/>
            <a:ext cx="8028000" cy="2088232"/>
          </a:xfrm>
        </p:spPr>
        <p:txBody>
          <a:bodyPr/>
          <a:lstStyle/>
          <a:p>
            <a:pPr>
              <a:buFont typeface="Arial" panose="020B0604020202020204" pitchFamily="34" charset="0"/>
              <a:buChar char="•"/>
            </a:pPr>
            <a:r>
              <a:rPr lang="en-GB" dirty="0"/>
              <a:t>h</a:t>
            </a:r>
            <a:r>
              <a:rPr lang="en-GB" dirty="0" smtClean="0"/>
              <a:t>igh blood pressure affects </a:t>
            </a:r>
            <a:r>
              <a:rPr lang="en-GB" dirty="0"/>
              <a:t>more than </a:t>
            </a:r>
            <a:r>
              <a:rPr lang="en-GB" b="1" dirty="0"/>
              <a:t>1 in 4 </a:t>
            </a:r>
            <a:r>
              <a:rPr lang="en-GB" b="1" dirty="0" smtClean="0"/>
              <a:t>adults </a:t>
            </a:r>
            <a:r>
              <a:rPr lang="en-GB" dirty="0" smtClean="0"/>
              <a:t>in England </a:t>
            </a:r>
          </a:p>
          <a:p>
            <a:pPr>
              <a:buFont typeface="Arial" panose="020B0604020202020204" pitchFamily="34" charset="0"/>
              <a:buChar char="•"/>
            </a:pPr>
            <a:r>
              <a:rPr lang="en-GB" dirty="0"/>
              <a:t>i</a:t>
            </a:r>
            <a:r>
              <a:rPr lang="en-GB" dirty="0" smtClean="0"/>
              <a:t>t is the </a:t>
            </a:r>
            <a:r>
              <a:rPr lang="en-GB" b="1" dirty="0" smtClean="0"/>
              <a:t>second biggest </a:t>
            </a:r>
            <a:r>
              <a:rPr lang="en-GB" b="1" dirty="0"/>
              <a:t>risk </a:t>
            </a:r>
            <a:r>
              <a:rPr lang="en-GB" b="1" dirty="0" smtClean="0"/>
              <a:t>factor </a:t>
            </a:r>
            <a:r>
              <a:rPr lang="en-GB" b="1" dirty="0"/>
              <a:t>for premature death </a:t>
            </a:r>
            <a:r>
              <a:rPr lang="en-GB" dirty="0"/>
              <a:t>and </a:t>
            </a:r>
            <a:r>
              <a:rPr lang="en-GB" dirty="0" smtClean="0"/>
              <a:t>disability</a:t>
            </a:r>
          </a:p>
          <a:p>
            <a:pPr>
              <a:buFont typeface="Arial" panose="020B0604020202020204" pitchFamily="34" charset="0"/>
              <a:buChar char="•"/>
            </a:pPr>
            <a:r>
              <a:rPr lang="en-GB" dirty="0"/>
              <a:t>h</a:t>
            </a:r>
            <a:r>
              <a:rPr lang="en-GB" dirty="0" smtClean="0"/>
              <a:t>igh </a:t>
            </a:r>
            <a:r>
              <a:rPr lang="en-GB" dirty="0"/>
              <a:t>blood pressure, which can often be prevented or controlled through lifestyle changes, accounts for </a:t>
            </a:r>
            <a:r>
              <a:rPr lang="en-GB" b="1" dirty="0"/>
              <a:t>12% of all visits to GPs </a:t>
            </a:r>
            <a:r>
              <a:rPr lang="en-GB" dirty="0"/>
              <a:t>in </a:t>
            </a:r>
            <a:r>
              <a:rPr lang="en-GB" dirty="0" smtClean="0"/>
              <a:t>England</a:t>
            </a:r>
          </a:p>
          <a:p>
            <a:pPr>
              <a:buFont typeface="Arial" panose="020B0604020202020204" pitchFamily="34" charset="0"/>
              <a:buChar char="•"/>
            </a:pPr>
            <a:r>
              <a:rPr lang="en-GB" dirty="0"/>
              <a:t>p</a:t>
            </a:r>
            <a:r>
              <a:rPr lang="en-GB" dirty="0" smtClean="0"/>
              <a:t>eople </a:t>
            </a:r>
            <a:r>
              <a:rPr lang="en-GB" dirty="0"/>
              <a:t>from the </a:t>
            </a:r>
            <a:r>
              <a:rPr lang="en-GB" b="1" dirty="0"/>
              <a:t>most deprived areas are 30% more likely </a:t>
            </a:r>
            <a:r>
              <a:rPr lang="en-GB" dirty="0"/>
              <a:t>than the least-deprived to have high blood pressure </a:t>
            </a:r>
            <a:endParaRPr lang="en-GB" dirty="0" smtClean="0"/>
          </a:p>
          <a:p>
            <a:pPr>
              <a:buFont typeface="Arial" panose="020B0604020202020204" pitchFamily="34" charset="0"/>
              <a:buChar char="•"/>
            </a:pPr>
            <a:r>
              <a:rPr lang="en-GB" dirty="0"/>
              <a:t>f</a:t>
            </a:r>
            <a:r>
              <a:rPr lang="en-GB" dirty="0" smtClean="0"/>
              <a:t>igures from PHE show that:</a:t>
            </a:r>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7" name="Rectangle 6"/>
          <p:cNvSpPr/>
          <p:nvPr/>
        </p:nvSpPr>
        <p:spPr>
          <a:xfrm>
            <a:off x="1043608" y="4005064"/>
            <a:ext cx="7272808" cy="1631216"/>
          </a:xfrm>
          <a:prstGeom prst="rect">
            <a:avLst/>
          </a:prstGeom>
        </p:spPr>
        <p:txBody>
          <a:bodyPr wrap="square">
            <a:spAutoFit/>
          </a:bodyPr>
          <a:lstStyle/>
          <a:p>
            <a:pPr marL="342900" lvl="0" indent="-342900" eaLnBrk="0" hangingPunct="0">
              <a:spcBef>
                <a:spcPts val="1200"/>
              </a:spcBef>
              <a:buFont typeface="Wingdings" panose="05000000000000000000" pitchFamily="2" charset="2"/>
              <a:buChar char="ü"/>
            </a:pPr>
            <a:r>
              <a:rPr lang="en-GB" sz="1800" b="1" dirty="0">
                <a:solidFill>
                  <a:prstClr val="black"/>
                </a:solidFill>
                <a:latin typeface="Arial" pitchFamily="34" charset="0"/>
              </a:rPr>
              <a:t>diseases caused by high blood pressure cost the NHS over £</a:t>
            </a:r>
            <a:r>
              <a:rPr lang="en-GB" sz="1800" b="1" dirty="0" smtClean="0">
                <a:solidFill>
                  <a:prstClr val="black"/>
                </a:solidFill>
                <a:latin typeface="Arial" pitchFamily="34" charset="0"/>
              </a:rPr>
              <a:t>2bn </a:t>
            </a:r>
            <a:r>
              <a:rPr lang="en-GB" sz="1800" b="1" dirty="0">
                <a:solidFill>
                  <a:prstClr val="black"/>
                </a:solidFill>
                <a:latin typeface="Arial" pitchFamily="34" charset="0"/>
              </a:rPr>
              <a:t>every year</a:t>
            </a:r>
          </a:p>
          <a:p>
            <a:pPr marL="342900" lvl="0" indent="-342900" eaLnBrk="0" hangingPunct="0">
              <a:spcBef>
                <a:spcPts val="1200"/>
              </a:spcBef>
              <a:buFont typeface="Wingdings" panose="05000000000000000000" pitchFamily="2" charset="2"/>
              <a:buChar char="ü"/>
            </a:pPr>
            <a:r>
              <a:rPr lang="en-GB" sz="1800" b="1" dirty="0">
                <a:solidFill>
                  <a:prstClr val="black"/>
                </a:solidFill>
                <a:latin typeface="Arial" pitchFamily="34" charset="0"/>
              </a:rPr>
              <a:t>by reducing the blood pressure of the nation as a whole, £</a:t>
            </a:r>
            <a:r>
              <a:rPr lang="en-GB" sz="1800" b="1" dirty="0" smtClean="0">
                <a:solidFill>
                  <a:prstClr val="black"/>
                </a:solidFill>
                <a:latin typeface="Arial" pitchFamily="34" charset="0"/>
              </a:rPr>
              <a:t>850m </a:t>
            </a:r>
            <a:r>
              <a:rPr lang="en-GB" sz="1800" b="1" dirty="0">
                <a:solidFill>
                  <a:prstClr val="black"/>
                </a:solidFill>
                <a:latin typeface="Arial" pitchFamily="34" charset="0"/>
              </a:rPr>
              <a:t>of NHS and social care spend could be avoided over 10 years</a:t>
            </a:r>
          </a:p>
        </p:txBody>
      </p:sp>
    </p:spTree>
    <p:extLst>
      <p:ext uri="{BB962C8B-B14F-4D97-AF65-F5344CB8AC3E}">
        <p14:creationId xmlns:p14="http://schemas.microsoft.com/office/powerpoint/2010/main" val="30047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028000" cy="4739679"/>
          </a:xfrm>
        </p:spPr>
        <p:txBody>
          <a:bodyPr/>
          <a:lstStyle/>
          <a:p>
            <a:pPr>
              <a:buFont typeface="Arial" pitchFamily="34" charset="0"/>
              <a:buChar char="•"/>
            </a:pPr>
            <a:r>
              <a:rPr lang="en-GB" b="1" dirty="0"/>
              <a:t>p</a:t>
            </a:r>
            <a:r>
              <a:rPr lang="en-GB" b="1" dirty="0" smtClean="0"/>
              <a:t>ositive change in last decade </a:t>
            </a:r>
            <a:r>
              <a:rPr lang="en-GB" dirty="0" smtClean="0"/>
              <a:t>- slightly lower population average </a:t>
            </a:r>
            <a:r>
              <a:rPr lang="en-GB" dirty="0"/>
              <a:t>blood </a:t>
            </a:r>
            <a:r>
              <a:rPr lang="en-GB" dirty="0" smtClean="0"/>
              <a:t>pressure (</a:t>
            </a:r>
            <a:r>
              <a:rPr lang="en-GB" dirty="0"/>
              <a:t>↓</a:t>
            </a:r>
            <a:r>
              <a:rPr lang="en-GB" sz="1200" dirty="0"/>
              <a:t>3mmHg systolic</a:t>
            </a:r>
            <a:r>
              <a:rPr lang="en-GB" dirty="0" smtClean="0"/>
              <a:t>), 2 million people newly identified, 10% more on treatment achieving control), </a:t>
            </a:r>
            <a:r>
              <a:rPr lang="en-GB" b="1" dirty="0" smtClean="0"/>
              <a:t>however</a:t>
            </a:r>
            <a:r>
              <a:rPr lang="en-GB" dirty="0" smtClean="0"/>
              <a:t>:</a:t>
            </a:r>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endParaRPr lang="en-GB" dirty="0"/>
          </a:p>
          <a:p>
            <a:pPr>
              <a:buFont typeface="Arial" pitchFamily="34" charset="0"/>
              <a:buChar char="•"/>
            </a:pPr>
            <a:endParaRPr lang="en-GB" dirty="0" smtClean="0"/>
          </a:p>
          <a:p>
            <a:pPr>
              <a:buFont typeface="Arial" pitchFamily="34" charset="0"/>
              <a:buChar char="•"/>
            </a:pPr>
            <a:endParaRPr lang="en-GB" dirty="0"/>
          </a:p>
          <a:p>
            <a:pPr>
              <a:buFont typeface="Arial" pitchFamily="34" charset="0"/>
              <a:buChar char="•"/>
            </a:pPr>
            <a:endParaRPr lang="en-GB" sz="400" dirty="0" smtClean="0"/>
          </a:p>
          <a:p>
            <a:pPr>
              <a:buFont typeface="Arial" pitchFamily="34" charset="0"/>
              <a:buChar char="•"/>
            </a:pPr>
            <a:r>
              <a:rPr lang="en-GB" b="1" dirty="0" smtClean="0"/>
              <a:t>significant variation </a:t>
            </a:r>
            <a:r>
              <a:rPr lang="en-GB" dirty="0" smtClean="0"/>
              <a:t>– for example between CCGs (</a:t>
            </a:r>
            <a:r>
              <a:rPr lang="en-GB" sz="1200" dirty="0" smtClean="0"/>
              <a:t>average BP control 61% to 94%</a:t>
            </a:r>
            <a:r>
              <a:rPr lang="en-GB" dirty="0" smtClean="0"/>
              <a:t>) and between income groups (</a:t>
            </a:r>
            <a:r>
              <a:rPr lang="en-GB" sz="1200" dirty="0" smtClean="0"/>
              <a:t>30% more with hypertension in most-deprived areas versus least</a:t>
            </a:r>
            <a:r>
              <a:rPr lang="en-GB" dirty="0" smtClean="0"/>
              <a:t>)</a:t>
            </a:r>
            <a:endParaRPr lang="en-GB" b="1" dirty="0" smtClean="0"/>
          </a:p>
          <a:p>
            <a:pPr>
              <a:buFont typeface="Arial" pitchFamily="34" charset="0"/>
              <a:buChar char="•"/>
            </a:pPr>
            <a:r>
              <a:rPr lang="en-GB" b="1" dirty="0"/>
              <a:t>o</a:t>
            </a:r>
            <a:r>
              <a:rPr lang="en-GB" b="1" dirty="0" smtClean="0"/>
              <a:t>ut-performed abroad</a:t>
            </a:r>
            <a:r>
              <a:rPr lang="en-GB" dirty="0" smtClean="0"/>
              <a:t> - </a:t>
            </a:r>
            <a:r>
              <a:rPr lang="en-GB" sz="1200" dirty="0" smtClean="0"/>
              <a:t>% adults with hypertension (diagnosed/undiagnosed) controlled:</a:t>
            </a:r>
            <a:endParaRPr lang="en-GB" sz="1200" b="1" dirty="0"/>
          </a:p>
        </p:txBody>
      </p:sp>
      <p:sp>
        <p:nvSpPr>
          <p:cNvPr id="2" name="Title 1"/>
          <p:cNvSpPr>
            <a:spLocks noGrp="1"/>
          </p:cNvSpPr>
          <p:nvPr>
            <p:ph type="title"/>
          </p:nvPr>
        </p:nvSpPr>
        <p:spPr/>
        <p:txBody>
          <a:bodyPr/>
          <a:lstStyle/>
          <a:p>
            <a:r>
              <a:rPr lang="en-GB" dirty="0" smtClean="0"/>
              <a:t>Current performance (1 of 3)</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409175"/>
            <a:ext cx="3732530" cy="20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409175"/>
            <a:ext cx="3732530" cy="20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2725588541"/>
              </p:ext>
            </p:extLst>
          </p:nvPr>
        </p:nvGraphicFramePr>
        <p:xfrm>
          <a:off x="941538" y="5805264"/>
          <a:ext cx="7579014" cy="370840"/>
        </p:xfrm>
        <a:graphic>
          <a:graphicData uri="http://schemas.openxmlformats.org/drawingml/2006/table">
            <a:tbl>
              <a:tblPr firstRow="1" bandRow="1">
                <a:tableStyleId>{5C22544A-7EE6-4342-B048-85BDC9FD1C3A}</a:tableStyleId>
              </a:tblPr>
              <a:tblGrid>
                <a:gridCol w="1263169"/>
                <a:gridCol w="1263169"/>
                <a:gridCol w="1263169"/>
                <a:gridCol w="1263169"/>
                <a:gridCol w="1263169"/>
                <a:gridCol w="1263169"/>
              </a:tblGrid>
              <a:tr h="370840">
                <a:tc>
                  <a:txBody>
                    <a:bodyPr/>
                    <a:lstStyle/>
                    <a:p>
                      <a:r>
                        <a:rPr lang="en-GB" sz="1600" b="0" dirty="0" smtClean="0">
                          <a:solidFill>
                            <a:schemeClr val="tx1"/>
                          </a:solidFill>
                        </a:rPr>
                        <a:t>England</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smtClean="0">
                          <a:solidFill>
                            <a:schemeClr val="tx1"/>
                          </a:solidFill>
                        </a:rPr>
                        <a:t>37%</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smtClean="0">
                          <a:solidFill>
                            <a:schemeClr val="tx1"/>
                          </a:solidFill>
                        </a:rPr>
                        <a:t>USA</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smtClean="0">
                          <a:solidFill>
                            <a:schemeClr val="tx1"/>
                          </a:solidFill>
                        </a:rPr>
                        <a:t>57%</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smtClean="0">
                          <a:solidFill>
                            <a:schemeClr val="tx1"/>
                          </a:solidFill>
                        </a:rPr>
                        <a:t>Canada</a:t>
                      </a:r>
                      <a:endParaRPr lang="en-GB"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smtClean="0">
                          <a:solidFill>
                            <a:schemeClr val="tx1"/>
                          </a:solidFill>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performance (2 of 3)</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grpSp>
        <p:nvGrpSpPr>
          <p:cNvPr id="9" name="Group 8"/>
          <p:cNvGrpSpPr/>
          <p:nvPr/>
        </p:nvGrpSpPr>
        <p:grpSpPr>
          <a:xfrm>
            <a:off x="-1192" y="1700808"/>
            <a:ext cx="9145191" cy="4454638"/>
            <a:chOff x="-1192" y="1340768"/>
            <a:chExt cx="9145191" cy="4454638"/>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43" t="29075" r="21661" b="17465"/>
            <a:stretch/>
          </p:blipFill>
          <p:spPr bwMode="auto">
            <a:xfrm>
              <a:off x="-1192" y="1340768"/>
              <a:ext cx="9145191" cy="445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403648" y="1556792"/>
              <a:ext cx="136815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4761" y="1300698"/>
            <a:ext cx="9113265" cy="400110"/>
          </a:xfrm>
          <a:prstGeom prst="rect">
            <a:avLst/>
          </a:prstGeom>
        </p:spPr>
        <p:txBody>
          <a:bodyPr wrap="square">
            <a:spAutoFit/>
          </a:bodyPr>
          <a:lstStyle/>
          <a:p>
            <a:pPr algn="ctr"/>
            <a:r>
              <a:rPr lang="en-GB" sz="2000" b="1" dirty="0" smtClean="0"/>
              <a:t>2013 Global Burden of Disease: UK results</a:t>
            </a:r>
            <a:endParaRPr lang="en-GB" sz="2000" b="1" dirty="0"/>
          </a:p>
        </p:txBody>
      </p:sp>
    </p:spTree>
    <p:extLst>
      <p:ext uri="{BB962C8B-B14F-4D97-AF65-F5344CB8AC3E}">
        <p14:creationId xmlns:p14="http://schemas.microsoft.com/office/powerpoint/2010/main" val="375617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39941824"/>
              </p:ext>
            </p:extLst>
          </p:nvPr>
        </p:nvGraphicFramePr>
        <p:xfrm>
          <a:off x="196627" y="1787424"/>
          <a:ext cx="4286250" cy="4233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822483509"/>
              </p:ext>
            </p:extLst>
          </p:nvPr>
        </p:nvGraphicFramePr>
        <p:xfrm>
          <a:off x="4573866" y="1787424"/>
          <a:ext cx="4343400" cy="422433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GB" dirty="0" smtClean="0"/>
              <a:t>Current performance (3 of 3)</a:t>
            </a:r>
            <a:endParaRPr lang="en-GB" dirty="0"/>
          </a:p>
        </p:txBody>
      </p:sp>
      <p:sp>
        <p:nvSpPr>
          <p:cNvPr id="3" name="Content Placeholder 2"/>
          <p:cNvSpPr>
            <a:spLocks noGrp="1"/>
          </p:cNvSpPr>
          <p:nvPr>
            <p:ph idx="1"/>
          </p:nvPr>
        </p:nvSpPr>
        <p:spPr>
          <a:xfrm>
            <a:off x="2570989" y="1412777"/>
            <a:ext cx="3960440" cy="360040"/>
          </a:xfrm>
        </p:spPr>
        <p:txBody>
          <a:bodyPr/>
          <a:lstStyle/>
          <a:p>
            <a:r>
              <a:rPr lang="en-GB" sz="2000" b="1" dirty="0" smtClean="0"/>
              <a:t>Hypertension</a:t>
            </a:r>
            <a:r>
              <a:rPr lang="en-GB" sz="2000" dirty="0" smtClean="0"/>
              <a:t> </a:t>
            </a:r>
            <a:r>
              <a:rPr lang="en-GB" sz="2000" b="1" dirty="0" smtClean="0"/>
              <a:t>treatment</a:t>
            </a:r>
            <a:r>
              <a:rPr lang="en-GB" sz="2000" dirty="0" smtClean="0"/>
              <a:t> </a:t>
            </a:r>
            <a:r>
              <a:rPr lang="en-GB" sz="2000" b="1" dirty="0" smtClean="0"/>
              <a:t>cascade</a:t>
            </a:r>
            <a:endParaRPr lang="en-GB" sz="2000" b="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3985582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BP System Leadership Board</a:t>
            </a:r>
            <a:endParaRPr lang="en-GB" dirty="0"/>
          </a:p>
        </p:txBody>
      </p:sp>
      <p:sp>
        <p:nvSpPr>
          <p:cNvPr id="3" name="Content Placeholder 2"/>
          <p:cNvSpPr>
            <a:spLocks noGrp="1"/>
          </p:cNvSpPr>
          <p:nvPr>
            <p:ph idx="1"/>
          </p:nvPr>
        </p:nvSpPr>
        <p:spPr>
          <a:xfrm>
            <a:off x="558000" y="1412777"/>
            <a:ext cx="8028000" cy="864096"/>
          </a:xfrm>
        </p:spPr>
        <p:txBody>
          <a:bodyPr/>
          <a:lstStyle/>
          <a:p>
            <a:pPr>
              <a:buFont typeface="Arial" panose="020B0604020202020204" pitchFamily="34" charset="0"/>
              <a:buChar char="•"/>
            </a:pPr>
            <a:r>
              <a:rPr lang="en-GB" dirty="0" smtClean="0"/>
              <a:t>England’s Blood </a:t>
            </a:r>
            <a:r>
              <a:rPr lang="en-GB" dirty="0"/>
              <a:t>Pressure System Leadership </a:t>
            </a:r>
            <a:r>
              <a:rPr lang="en-GB" dirty="0" smtClean="0"/>
              <a:t>Board is a </a:t>
            </a:r>
            <a:r>
              <a:rPr lang="en-GB" b="1" dirty="0" smtClean="0"/>
              <a:t>cross-sector group</a:t>
            </a:r>
            <a:r>
              <a:rPr lang="en-GB" dirty="0" smtClean="0"/>
              <a:t> which oversees the programme of work improve </a:t>
            </a:r>
            <a:r>
              <a:rPr lang="en-GB" dirty="0"/>
              <a:t>the prevention, detection and management of high blood </a:t>
            </a:r>
            <a:r>
              <a:rPr lang="en-GB" dirty="0" smtClean="0"/>
              <a:t>pressure, and reduce health inequalities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8</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Tackling high blood pressure</a:t>
            </a:r>
            <a:endParaRPr lang="en-US" dirty="0">
              <a:solidFill>
                <a:prstClr val="white"/>
              </a:solidFill>
            </a:endParaRPr>
          </a:p>
        </p:txBody>
      </p:sp>
      <p:sp>
        <p:nvSpPr>
          <p:cNvPr id="8"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sz="1200" smtClean="0">
                <a:solidFill>
                  <a:prstClr val="black"/>
                </a:solidFill>
                <a:latin typeface="Arial" pitchFamily="34" charset="0"/>
                <a:ea typeface="Times New Roman" pitchFamily="18" charset="0"/>
                <a:cs typeface="Times New Roman" pitchFamily="18" charset="0"/>
              </a:rPr>
              <a:t>   </a:t>
            </a:r>
            <a:endParaRPr lang="en-GB" sz="600" smtClean="0">
              <a:solidFill>
                <a:prstClr val="black"/>
              </a:solidFill>
              <a:latin typeface="Arial" pitchFamily="34" charset="0"/>
              <a:cs typeface="Arial" pitchFamily="34" charset="0"/>
            </a:endParaRPr>
          </a:p>
          <a:p>
            <a:pPr eaLnBrk="0" hangingPunct="0"/>
            <a:endParaRPr lang="en-GB" sz="1800" smtClean="0">
              <a:solidFill>
                <a:prstClr val="black"/>
              </a:solidFill>
              <a:latin typeface="Arial" pitchFamily="34" charset="0"/>
              <a:cs typeface="Arial" pitchFamily="34" charset="0"/>
            </a:endParaRPr>
          </a:p>
        </p:txBody>
      </p:sp>
      <p:sp>
        <p:nvSpPr>
          <p:cNvPr id="9" name="Rectangle 1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10"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200" smtClean="0">
              <a:solidFill>
                <a:prstClr val="black"/>
              </a:solidFill>
              <a:latin typeface="Arial" pitchFamily="34" charset="0"/>
              <a:ea typeface="Times New Roman" pitchFamily="18" charset="0"/>
              <a:cs typeface="Arial" pitchFamily="34" charset="0"/>
            </a:endParaRPr>
          </a:p>
          <a:p>
            <a:pPr eaLnBrk="0" hangingPunct="0"/>
            <a:r>
              <a:rPr lang="en-GB" sz="1200" smtClean="0">
                <a:solidFill>
                  <a:prstClr val="black"/>
                </a:solidFill>
                <a:latin typeface="Arial" pitchFamily="34" charset="0"/>
                <a:ea typeface="Times New Roman" pitchFamily="18" charset="0"/>
                <a:cs typeface="Arial" pitchFamily="34" charset="0"/>
              </a:rPr>
              <a:t/>
            </a:r>
            <a:br>
              <a:rPr lang="en-GB" sz="1200" smtClean="0">
                <a:solidFill>
                  <a:prstClr val="black"/>
                </a:solidFill>
                <a:latin typeface="Arial" pitchFamily="34" charset="0"/>
                <a:ea typeface="Times New Roman" pitchFamily="18" charset="0"/>
                <a:cs typeface="Arial" pitchFamily="34" charset="0"/>
              </a:rPr>
            </a:br>
            <a:endParaRPr lang="en-GB" sz="1800" smtClean="0">
              <a:solidFill>
                <a:prstClr val="black"/>
              </a:solidFill>
              <a:latin typeface="Arial" pitchFamily="34" charset="0"/>
              <a:cs typeface="Arial" pitchFamily="34" charset="0"/>
            </a:endParaRPr>
          </a:p>
        </p:txBody>
      </p:sp>
      <p:pic>
        <p:nvPicPr>
          <p:cNvPr id="1026" name="Picture 2" descr="ADPH Logo Non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832" y="2828329"/>
            <a:ext cx="96742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HF Logo_CMY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4609" y="2817297"/>
            <a:ext cx="736918" cy="95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FPH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174" y="3992018"/>
            <a:ext cx="726440" cy="98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LG_Association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1081" y="4063456"/>
            <a:ext cx="1257300" cy="74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Pharmacy voice cmy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8574" y="5231342"/>
            <a:ext cx="3235802" cy="81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RCGP Colour  Std -EP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199" y="4019085"/>
            <a:ext cx="1728788"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P COL (NO STRAP) HI R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9477" y="2814598"/>
            <a:ext cx="1183958" cy="9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DoH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0577" y="4024323"/>
            <a:ext cx="1288733" cy="83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5471" y="2824044"/>
            <a:ext cx="1695608" cy="63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NHS-CMY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4748" y="5361915"/>
            <a:ext cx="850423" cy="34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6087347" y="5229200"/>
            <a:ext cx="2057400" cy="68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cs typeface="Arial" pitchFamily="34" charset="0"/>
              </a:rPr>
              <a:t>NHS England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cs typeface="Arial" pitchFamily="34" charset="0"/>
              </a:rPr>
              <a:t>NHS Improving Quality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2899" y="5070092"/>
            <a:ext cx="1414463" cy="87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27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action plan</a:t>
            </a:r>
            <a:endParaRPr lang="en-GB" dirty="0"/>
          </a:p>
        </p:txBody>
      </p:sp>
      <p:sp>
        <p:nvSpPr>
          <p:cNvPr id="3" name="Content Placeholder 2"/>
          <p:cNvSpPr>
            <a:spLocks noGrp="1"/>
          </p:cNvSpPr>
          <p:nvPr>
            <p:ph idx="1"/>
          </p:nvPr>
        </p:nvSpPr>
        <p:spPr>
          <a:xfrm>
            <a:off x="558000" y="1268760"/>
            <a:ext cx="8028000" cy="4968552"/>
          </a:xfrm>
        </p:spPr>
        <p:txBody>
          <a:bodyPr/>
          <a:lstStyle/>
          <a:p>
            <a:pPr>
              <a:buFont typeface="Arial" pitchFamily="34" charset="0"/>
              <a:buChar char="•"/>
            </a:pPr>
            <a:r>
              <a:rPr lang="en-GB" i="1" dirty="0" smtClean="0"/>
              <a:t>Tackling high blood pressure: from evidence into action</a:t>
            </a:r>
            <a:r>
              <a:rPr lang="en-GB" dirty="0" smtClean="0"/>
              <a:t> (18 Nov 2014)</a:t>
            </a:r>
          </a:p>
          <a:p>
            <a:pPr>
              <a:buFont typeface="Arial" pitchFamily="34" charset="0"/>
              <a:buChar char="•"/>
            </a:pPr>
            <a:r>
              <a:rPr lang="en-GB" dirty="0"/>
              <a:t>i</a:t>
            </a:r>
            <a:r>
              <a:rPr lang="en-GB" dirty="0" smtClean="0"/>
              <a:t>ntended </a:t>
            </a:r>
            <a:r>
              <a:rPr lang="en-GB" b="1" dirty="0" smtClean="0"/>
              <a:t>to support partners at all levels to focus upon the work that will make the biggest impact in tackling high blood pressure</a:t>
            </a:r>
            <a:endParaRPr lang="en-GB" dirty="0" smtClean="0"/>
          </a:p>
          <a:p>
            <a:pPr>
              <a:buFont typeface="Arial" pitchFamily="34" charset="0"/>
              <a:buChar char="•"/>
            </a:pPr>
            <a:r>
              <a:rPr lang="en-GB" dirty="0"/>
              <a:t>d</a:t>
            </a:r>
            <a:r>
              <a:rPr lang="en-GB" dirty="0" smtClean="0"/>
              <a:t>raws on the </a:t>
            </a:r>
            <a:r>
              <a:rPr lang="en-GB" b="1" dirty="0" smtClean="0"/>
              <a:t>best evidence </a:t>
            </a:r>
            <a:r>
              <a:rPr lang="en-GB" dirty="0" smtClean="0"/>
              <a:t>(including new economic analysis) </a:t>
            </a:r>
            <a:r>
              <a:rPr lang="en-GB" b="1" dirty="0" smtClean="0"/>
              <a:t>and professional judgment</a:t>
            </a:r>
            <a:r>
              <a:rPr lang="en-GB" dirty="0" smtClean="0"/>
              <a:t> of our group to:</a:t>
            </a:r>
          </a:p>
          <a:p>
            <a:pPr lvl="3"/>
            <a:r>
              <a:rPr lang="en-GB" dirty="0"/>
              <a:t>r</a:t>
            </a:r>
            <a:r>
              <a:rPr lang="en-GB" dirty="0" smtClean="0"/>
              <a:t>ecommend most pressing issues on blood pressure pathway to address</a:t>
            </a:r>
            <a:endParaRPr lang="en-GB" dirty="0"/>
          </a:p>
          <a:p>
            <a:pPr lvl="3"/>
            <a:r>
              <a:rPr lang="en-GB" dirty="0"/>
              <a:t>demonstrate </a:t>
            </a:r>
            <a:r>
              <a:rPr lang="en-GB" dirty="0" smtClean="0"/>
              <a:t>roles </a:t>
            </a:r>
            <a:r>
              <a:rPr lang="en-GB" dirty="0"/>
              <a:t>for a wide range of organisations </a:t>
            </a:r>
            <a:r>
              <a:rPr lang="en-GB" dirty="0" smtClean="0"/>
              <a:t>to achieve this </a:t>
            </a:r>
          </a:p>
          <a:p>
            <a:pPr lvl="3"/>
            <a:r>
              <a:rPr lang="en-GB" dirty="0" smtClean="0"/>
              <a:t>set </a:t>
            </a:r>
            <a:r>
              <a:rPr lang="en-GB" dirty="0"/>
              <a:t>out what key partners have already pledged to do in support of our ambition</a:t>
            </a:r>
          </a:p>
          <a:p>
            <a:pPr>
              <a:buFont typeface="Arial" pitchFamily="34" charset="0"/>
              <a:buChar char="•"/>
            </a:pPr>
            <a:r>
              <a:rPr lang="en-GB" b="1" dirty="0"/>
              <a:t>o</a:t>
            </a:r>
            <a:r>
              <a:rPr lang="en-GB" b="1" dirty="0" smtClean="0"/>
              <a:t>verarching themes:</a:t>
            </a:r>
          </a:p>
          <a:p>
            <a:pPr lvl="3"/>
            <a:r>
              <a:rPr lang="en-GB" b="1" dirty="0"/>
              <a:t>t</a:t>
            </a:r>
            <a:r>
              <a:rPr lang="en-GB" b="1" dirty="0" smtClean="0"/>
              <a:t>ackling inequalities:</a:t>
            </a:r>
            <a:r>
              <a:rPr lang="en-GB" dirty="0" smtClean="0"/>
              <a:t> identifying approaches and targeting to achieve this</a:t>
            </a:r>
            <a:endParaRPr lang="en-GB" b="1" dirty="0" smtClean="0"/>
          </a:p>
          <a:p>
            <a:pPr lvl="3"/>
            <a:r>
              <a:rPr lang="en-GB" b="1" dirty="0"/>
              <a:t>p</a:t>
            </a:r>
            <a:r>
              <a:rPr lang="en-GB" b="1" dirty="0" smtClean="0"/>
              <a:t>artnership:</a:t>
            </a:r>
            <a:r>
              <a:rPr lang="en-GB" dirty="0" smtClean="0"/>
              <a:t> need system leadership at all levels across government, health system, voluntary sector and beyond</a:t>
            </a:r>
            <a:endParaRPr lang="en-GB" b="1" dirty="0" smtClean="0"/>
          </a:p>
          <a:p>
            <a:pPr lvl="3"/>
            <a:r>
              <a:rPr lang="en-GB" b="1" dirty="0"/>
              <a:t>l</a:t>
            </a:r>
            <a:r>
              <a:rPr lang="en-GB" b="1" dirty="0" smtClean="0"/>
              <a:t>ocal leaders: </a:t>
            </a:r>
            <a:r>
              <a:rPr lang="en-GB" dirty="0" smtClean="0"/>
              <a:t>change and implementation is influenced and driven by local professionals</a:t>
            </a:r>
          </a:p>
          <a:p>
            <a:pPr marL="0" lvl="2" indent="0" algn="ctr">
              <a:buNone/>
            </a:pPr>
            <a:r>
              <a:rPr lang="en-GB" dirty="0" smtClean="0">
                <a:solidFill>
                  <a:schemeClr val="accent1">
                    <a:lumMod val="60000"/>
                    <a:lumOff val="40000"/>
                  </a:schemeClr>
                </a:solidFill>
              </a:rPr>
              <a:t>www.gov.uk/government/publications/high-blood-pressure-action-plan</a:t>
            </a:r>
          </a:p>
          <a:p>
            <a:pPr marL="0" lvl="2" indent="0">
              <a:buNone/>
            </a:pPr>
            <a:endParaRPr lang="en-GB" dirty="0" smtClean="0"/>
          </a:p>
          <a:p>
            <a:pPr>
              <a:buFont typeface="Arial" pitchFamily="34" charset="0"/>
              <a:buChar char="•"/>
            </a:pPr>
            <a:endParaRPr lang="en-GB" dirty="0" smtClean="0"/>
          </a:p>
          <a:p>
            <a:pPr>
              <a:buFont typeface="Arial" pitchFamily="34" charset="0"/>
              <a:buChar char="•"/>
            </a:pPr>
            <a:endParaRPr lang="en-GB"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US" smtClean="0"/>
              <a:t>Tackling high blood pressure</a:t>
            </a:r>
            <a:endParaRPr lang="en-US" dirty="0"/>
          </a:p>
        </p:txBody>
      </p:sp>
    </p:spTree>
    <p:extLst>
      <p:ext uri="{BB962C8B-B14F-4D97-AF65-F5344CB8AC3E}">
        <p14:creationId xmlns:p14="http://schemas.microsoft.com/office/powerpoint/2010/main" val="247764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1BA55E-5A15-436E-A8C3-DCB566ECEBCE}">
  <ds:schemaRef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2399</TotalTime>
  <Words>2847</Words>
  <Application>Microsoft Office PowerPoint</Application>
  <PresentationFormat>On-screen Show (4:3)</PresentationFormat>
  <Paragraphs>280</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Tackling high blood pressure</vt:lpstr>
      <vt:lpstr>Contents</vt:lpstr>
      <vt:lpstr>What is high blood pressure?</vt:lpstr>
      <vt:lpstr>Why high blood pressure matters</vt:lpstr>
      <vt:lpstr>Current performance (1 of 3)</vt:lpstr>
      <vt:lpstr>Current performance (2 of 3)</vt:lpstr>
      <vt:lpstr>Current performance (3 of 3)</vt:lpstr>
      <vt:lpstr>BP System Leadership Board</vt:lpstr>
      <vt:lpstr>The action plan</vt:lpstr>
      <vt:lpstr>Prevention (1 of 2)</vt:lpstr>
      <vt:lpstr>Prevention (2 of 2)</vt:lpstr>
      <vt:lpstr>Detection (1 of 2)</vt:lpstr>
      <vt:lpstr>Detection (2 of 2)</vt:lpstr>
      <vt:lpstr>Management (1 of 2)</vt:lpstr>
      <vt:lpstr>Management (2 of 2)</vt:lpstr>
      <vt:lpstr>Resource hub</vt:lpstr>
      <vt:lpstr>Healthier Lives variation atlas</vt:lpstr>
      <vt:lpstr>The future</vt:lpstr>
      <vt:lpstr>Contact</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Glenn Gossling</cp:lastModifiedBy>
  <cp:revision>201</cp:revision>
  <dcterms:created xsi:type="dcterms:W3CDTF">2012-10-10T09:02:29Z</dcterms:created>
  <dcterms:modified xsi:type="dcterms:W3CDTF">2015-01-28T10:19:05Z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