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Lst>
  <p:notesMasterIdLst>
    <p:notesMasterId r:id="rId66"/>
  </p:notesMasterIdLst>
  <p:sldIdLst>
    <p:sldId id="256" r:id="rId9"/>
    <p:sldId id="302" r:id="rId10"/>
    <p:sldId id="258" r:id="rId11"/>
    <p:sldId id="303" r:id="rId12"/>
    <p:sldId id="257" r:id="rId13"/>
    <p:sldId id="313" r:id="rId14"/>
    <p:sldId id="314" r:id="rId15"/>
    <p:sldId id="315" r:id="rId16"/>
    <p:sldId id="317" r:id="rId17"/>
    <p:sldId id="259" r:id="rId18"/>
    <p:sldId id="263" r:id="rId19"/>
    <p:sldId id="294" r:id="rId20"/>
    <p:sldId id="260" r:id="rId21"/>
    <p:sldId id="266" r:id="rId22"/>
    <p:sldId id="270" r:id="rId23"/>
    <p:sldId id="296" r:id="rId24"/>
    <p:sldId id="297" r:id="rId25"/>
    <p:sldId id="300" r:id="rId26"/>
    <p:sldId id="275" r:id="rId27"/>
    <p:sldId id="276" r:id="rId28"/>
    <p:sldId id="308" r:id="rId29"/>
    <p:sldId id="278" r:id="rId30"/>
    <p:sldId id="309" r:id="rId31"/>
    <p:sldId id="279" r:id="rId32"/>
    <p:sldId id="280" r:id="rId33"/>
    <p:sldId id="281" r:id="rId34"/>
    <p:sldId id="282" r:id="rId35"/>
    <p:sldId id="311" r:id="rId36"/>
    <p:sldId id="310" r:id="rId37"/>
    <p:sldId id="286" r:id="rId38"/>
    <p:sldId id="287" r:id="rId39"/>
    <p:sldId id="290" r:id="rId40"/>
    <p:sldId id="301" r:id="rId41"/>
    <p:sldId id="312" r:id="rId42"/>
    <p:sldId id="291" r:id="rId43"/>
    <p:sldId id="293"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8" r:id="rId63"/>
    <p:sldId id="339" r:id="rId64"/>
    <p:sldId id="298" r:id="rId6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0" d="100"/>
          <a:sy n="80" d="100"/>
        </p:scale>
        <p:origin x="-72" y="18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8377704-82E8-41F1-AB97-F5742FD61728}" type="datetimeFigureOut">
              <a:rPr lang="he-IL" smtClean="0"/>
              <a:t>י"ג/חשון/תשע"ז</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76B3FC-DED5-4CBB-8E72-09EE25ECFBFD}" type="slidenum">
              <a:rPr lang="he-IL" smtClean="0"/>
              <a:t>‹#›</a:t>
            </a:fld>
            <a:endParaRPr lang="he-IL"/>
          </a:p>
        </p:txBody>
      </p:sp>
    </p:spTree>
    <p:extLst>
      <p:ext uri="{BB962C8B-B14F-4D97-AF65-F5344CB8AC3E}">
        <p14:creationId xmlns:p14="http://schemas.microsoft.com/office/powerpoint/2010/main" val="19769624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he-IL" altLang="he-IL" dirty="0" smtClean="0"/>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eaLnBrk="1" hangingPunct="1">
              <a:spcBef>
                <a:spcPct val="0"/>
              </a:spcBef>
            </a:pPr>
            <a:fld id="{F59EE6FA-2298-47F8-9A67-C98FB32D84E0}" type="slidenum">
              <a:rPr lang="he-IL" altLang="he-IL" smtClean="0"/>
              <a:pPr eaLnBrk="1" hangingPunct="1">
                <a:spcBef>
                  <a:spcPct val="0"/>
                </a:spcBef>
              </a:pPr>
              <a:t>24</a:t>
            </a:fld>
            <a:endParaRPr lang="en-US" alt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eaLnBrk="1" hangingPunct="1">
              <a:spcBef>
                <a:spcPct val="0"/>
              </a:spcBef>
            </a:pPr>
            <a:fld id="{CB9D725E-BA8F-473B-ABAF-D6CA90973794}" type="slidenum">
              <a:rPr lang="he-IL" altLang="he-IL" smtClean="0"/>
              <a:pPr eaLnBrk="1" hangingPunct="1">
                <a:spcBef>
                  <a:spcPct val="0"/>
                </a:spcBef>
              </a:pPr>
              <a:t>35</a:t>
            </a:fld>
            <a:endParaRPr lang="en-US" altLang="he-IL"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BFC18-FB8C-48CC-BDE0-C2158F945591}" type="slidenum">
              <a:rPr lang="he-IL" smtClean="0">
                <a:solidFill>
                  <a:prstClr val="black"/>
                </a:solidFill>
              </a:rPr>
              <a:pPr/>
              <a:t>37</a:t>
            </a:fld>
            <a:endParaRPr lang="he-IL">
              <a:solidFill>
                <a:prstClr val="black"/>
              </a:solidFill>
            </a:endParaRPr>
          </a:p>
        </p:txBody>
      </p:sp>
    </p:spTree>
    <p:extLst>
      <p:ext uri="{BB962C8B-B14F-4D97-AF65-F5344CB8AC3E}">
        <p14:creationId xmlns:p14="http://schemas.microsoft.com/office/powerpoint/2010/main" val="328188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57BFC18-FB8C-48CC-BDE0-C2158F945591}" type="slidenum">
              <a:rPr lang="he-IL" smtClean="0">
                <a:solidFill>
                  <a:prstClr val="black"/>
                </a:solidFill>
              </a:rPr>
              <a:pPr/>
              <a:t>43</a:t>
            </a:fld>
            <a:endParaRPr lang="he-IL">
              <a:solidFill>
                <a:prstClr val="black"/>
              </a:solidFill>
            </a:endParaRPr>
          </a:p>
        </p:txBody>
      </p:sp>
    </p:spTree>
    <p:extLst>
      <p:ext uri="{BB962C8B-B14F-4D97-AF65-F5344CB8AC3E}">
        <p14:creationId xmlns:p14="http://schemas.microsoft.com/office/powerpoint/2010/main" val="356267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57BFC18-FB8C-48CC-BDE0-C2158F945591}" type="slidenum">
              <a:rPr lang="he-IL" smtClean="0">
                <a:solidFill>
                  <a:prstClr val="black"/>
                </a:solidFill>
              </a:rPr>
              <a:pPr/>
              <a:t>46</a:t>
            </a:fld>
            <a:endParaRPr lang="he-IL">
              <a:solidFill>
                <a:prstClr val="black"/>
              </a:solidFill>
            </a:endParaRPr>
          </a:p>
        </p:txBody>
      </p:sp>
    </p:spTree>
    <p:extLst>
      <p:ext uri="{BB962C8B-B14F-4D97-AF65-F5344CB8AC3E}">
        <p14:creationId xmlns:p14="http://schemas.microsoft.com/office/powerpoint/2010/main" val="398518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2</a:t>
            </a:r>
            <a:r>
              <a:rPr lang="en-US" baseline="30000" dirty="0" smtClean="0"/>
              <a:t>nd</a:t>
            </a:r>
            <a:r>
              <a:rPr lang="en-US" dirty="0" smtClean="0"/>
              <a:t> bullet – I like </a:t>
            </a:r>
            <a:r>
              <a:rPr lang="en-US" dirty="0" err="1" smtClean="0"/>
              <a:t>ratees</a:t>
            </a:r>
            <a:r>
              <a:rPr lang="en-US" dirty="0" smtClean="0"/>
              <a:t> as a synonym for people</a:t>
            </a:r>
            <a:r>
              <a:rPr lang="en-US" baseline="0" dirty="0" smtClean="0"/>
              <a:t> whose essays were rated… but I think you meant </a:t>
            </a:r>
            <a:r>
              <a:rPr lang="en-US" dirty="0" smtClean="0"/>
              <a:t>raters</a:t>
            </a:r>
            <a:endParaRPr lang="he-IL" dirty="0"/>
          </a:p>
        </p:txBody>
      </p:sp>
      <p:sp>
        <p:nvSpPr>
          <p:cNvPr id="4" name="Slide Number Placeholder 3"/>
          <p:cNvSpPr>
            <a:spLocks noGrp="1"/>
          </p:cNvSpPr>
          <p:nvPr>
            <p:ph type="sldNum" sz="quarter" idx="10"/>
          </p:nvPr>
        </p:nvSpPr>
        <p:spPr/>
        <p:txBody>
          <a:bodyPr/>
          <a:lstStyle/>
          <a:p>
            <a:fld id="{957BFC18-FB8C-48CC-BDE0-C2158F94559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50145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27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94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46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4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60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83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36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92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713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144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7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8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928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715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693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4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33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865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106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156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3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94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18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56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644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95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5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779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94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93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601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975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26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484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111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0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80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536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19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062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9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583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709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95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56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41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176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979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568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073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9539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182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88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28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915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33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874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585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1916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20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051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20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817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89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44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9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488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04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27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459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458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71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369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981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81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י"ג/חשון/תשע"ז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י"ג/חשון/תשע"ז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822032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38980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03013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79663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5816786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45289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870228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28.png"/><Relationship Id="rId9" Type="http://schemas.microsoft.com/office/2007/relationships/hdphoto" Target="../media/hdphoto3.wdp"/></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28.png"/><Relationship Id="rId9"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28.png"/><Relationship Id="rId9" Type="http://schemas.microsoft.com/office/2007/relationships/hdphoto" Target="../media/hdphoto3.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lnSpc>
                <a:spcPct val="115000"/>
              </a:lnSpc>
              <a:spcBef>
                <a:spcPts val="1000"/>
              </a:spcBef>
              <a:spcAft>
                <a:spcPts val="1800"/>
              </a:spcAft>
            </a:pPr>
            <a:r>
              <a:rPr lang="en-US" sz="3600" dirty="0" smtClean="0">
                <a:solidFill>
                  <a:srgbClr val="17365D"/>
                </a:solidFill>
                <a:latin typeface="Arial"/>
                <a:ea typeface="Times New Roman"/>
                <a:cs typeface="Arial"/>
              </a:rPr>
              <a:t>Quality Control </a:t>
            </a:r>
            <a:r>
              <a:rPr lang="en-US" sz="3600" dirty="0" smtClean="0">
                <a:solidFill>
                  <a:srgbClr val="17365D"/>
                </a:solidFill>
                <a:latin typeface="Arial"/>
                <a:ea typeface="Times New Roman"/>
                <a:cs typeface="Arial"/>
              </a:rPr>
              <a:t>of </a:t>
            </a:r>
            <a:r>
              <a:rPr lang="en-US" sz="3600" dirty="0" smtClean="0">
                <a:solidFill>
                  <a:srgbClr val="17365D"/>
                </a:solidFill>
                <a:latin typeface="Arial"/>
                <a:ea typeface="Times New Roman"/>
                <a:cs typeface="Arial"/>
              </a:rPr>
              <a:t>Essay Marking</a:t>
            </a:r>
            <a:br>
              <a:rPr lang="en-US" sz="3600" dirty="0" smtClean="0">
                <a:solidFill>
                  <a:srgbClr val="17365D"/>
                </a:solidFill>
                <a:latin typeface="Arial"/>
                <a:ea typeface="Times New Roman"/>
                <a:cs typeface="Arial"/>
              </a:rPr>
            </a:br>
            <a:r>
              <a:rPr lang="en-US" sz="2400" dirty="0" smtClean="0">
                <a:solidFill>
                  <a:srgbClr val="17365D"/>
                </a:solidFill>
                <a:latin typeface="Arial"/>
                <a:ea typeface="Times New Roman"/>
                <a:cs typeface="Arial"/>
              </a:rPr>
              <a:t> </a:t>
            </a:r>
            <a:endParaRPr lang="en-US" sz="2400" dirty="0">
              <a:ea typeface="Times New Roman"/>
              <a:cs typeface="Arial"/>
            </a:endParaRPr>
          </a:p>
        </p:txBody>
      </p:sp>
      <p:sp>
        <p:nvSpPr>
          <p:cNvPr id="3" name="Subtitle 2"/>
          <p:cNvSpPr>
            <a:spLocks noGrp="1"/>
          </p:cNvSpPr>
          <p:nvPr>
            <p:ph type="subTitle" idx="1"/>
          </p:nvPr>
        </p:nvSpPr>
        <p:spPr>
          <a:xfrm>
            <a:off x="395536" y="3886200"/>
            <a:ext cx="8280920" cy="1752600"/>
          </a:xfrm>
        </p:spPr>
        <p:txBody>
          <a:bodyPr>
            <a:normAutofit fontScale="85000" lnSpcReduction="20000"/>
          </a:bodyPr>
          <a:lstStyle/>
          <a:p>
            <a:pPr rtl="0"/>
            <a:r>
              <a:rPr lang="en-US" i="1" dirty="0" err="1" smtClean="0"/>
              <a:t>Yoav</a:t>
            </a:r>
            <a:r>
              <a:rPr lang="en-US" i="1" dirty="0" smtClean="0"/>
              <a:t> Cohen</a:t>
            </a:r>
            <a:endParaRPr lang="en-US" dirty="0" smtClean="0"/>
          </a:p>
          <a:p>
            <a:pPr rtl="0"/>
            <a:r>
              <a:rPr lang="en-US" sz="2400" i="1" dirty="0" smtClean="0"/>
              <a:t>NITE - National Institute for Testing and Evaluation, Jerusalem, ISRAEL</a:t>
            </a:r>
          </a:p>
          <a:p>
            <a:pPr rtl="0"/>
            <a:endParaRPr lang="en-US" sz="2400" i="1" dirty="0"/>
          </a:p>
          <a:p>
            <a:pPr rtl="0"/>
            <a:r>
              <a:rPr lang="en-US" sz="2400" i="1" dirty="0" smtClean="0"/>
              <a:t>Paper presented at the </a:t>
            </a:r>
            <a:r>
              <a:rPr lang="en-US" sz="2400" i="1" dirty="0" err="1" smtClean="0"/>
              <a:t>Ofqual</a:t>
            </a:r>
            <a:r>
              <a:rPr lang="en-US" sz="2400" i="1" dirty="0" smtClean="0"/>
              <a:t> meeting</a:t>
            </a:r>
          </a:p>
          <a:p>
            <a:pPr rtl="0"/>
            <a:r>
              <a:rPr lang="en-US" sz="2400" i="1" dirty="0" smtClean="0"/>
              <a:t>London, November 2016</a:t>
            </a:r>
            <a:endParaRPr lang="en-US" sz="2400" dirty="0" smtClean="0"/>
          </a:p>
          <a:p>
            <a:endParaRPr lang="he-IL" dirty="0"/>
          </a:p>
        </p:txBody>
      </p:sp>
    </p:spTree>
    <p:extLst>
      <p:ext uri="{BB962C8B-B14F-4D97-AF65-F5344CB8AC3E}">
        <p14:creationId xmlns:p14="http://schemas.microsoft.com/office/powerpoint/2010/main" val="25058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chemeClr val="tx2">
                    <a:lumMod val="60000"/>
                    <a:lumOff val="40000"/>
                  </a:schemeClr>
                </a:solidFill>
              </a:rPr>
              <a:t>Retroactive Quality Assurance: </a:t>
            </a:r>
            <a:r>
              <a:rPr lang="en-US" dirty="0" smtClean="0">
                <a:solidFill>
                  <a:schemeClr val="tx2">
                    <a:lumMod val="60000"/>
                    <a:lumOff val="40000"/>
                  </a:schemeClr>
                </a:solidFill>
              </a:rPr>
              <a:t>Replacement Procedures</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t>Replace one of the original raters by a third rater.</a:t>
            </a:r>
          </a:p>
          <a:p>
            <a:pPr algn="l" rtl="0"/>
            <a:endParaRPr lang="en-US" dirty="0" smtClean="0"/>
          </a:p>
          <a:p>
            <a:pPr algn="l" rtl="0"/>
            <a:r>
              <a:rPr lang="en-US" dirty="0" smtClean="0"/>
              <a:t>Procedures adopted by ETS, GMAC, NITE:</a:t>
            </a:r>
          </a:p>
          <a:p>
            <a:pPr lvl="1" algn="l" rtl="0"/>
            <a:r>
              <a:rPr lang="en-US" dirty="0" smtClean="0"/>
              <a:t>Whenever there is a marked gap </a:t>
            </a:r>
          </a:p>
          <a:p>
            <a:pPr lvl="1" algn="l" rtl="0"/>
            <a:r>
              <a:rPr lang="en-US" dirty="0" smtClean="0"/>
              <a:t>Replace the odd man out – </a:t>
            </a:r>
            <a:r>
              <a:rPr lang="en-US" dirty="0" smtClean="0">
                <a:solidFill>
                  <a:srgbClr val="FF0000"/>
                </a:solidFill>
              </a:rPr>
              <a:t>EVR</a:t>
            </a:r>
            <a:r>
              <a:rPr lang="en-US" dirty="0" smtClean="0"/>
              <a:t> </a:t>
            </a:r>
          </a:p>
          <a:p>
            <a:pPr lvl="1" algn="l" rtl="0"/>
            <a:endParaRPr lang="he-IL" dirty="0"/>
          </a:p>
        </p:txBody>
      </p:sp>
    </p:spTree>
    <p:extLst>
      <p:ext uri="{BB962C8B-B14F-4D97-AF65-F5344CB8AC3E}">
        <p14:creationId xmlns:p14="http://schemas.microsoft.com/office/powerpoint/2010/main" val="970614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24400"/>
            <a:ext cx="8713787"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2700338" y="3860800"/>
            <a:ext cx="358775" cy="863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endParaRPr lang="he-IL"/>
          </a:p>
        </p:txBody>
      </p:sp>
      <p:pic>
        <p:nvPicPr>
          <p:cNvPr id="839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3844925"/>
            <a:ext cx="420687" cy="896938"/>
          </a:xfrm>
          <a:noFill/>
        </p:spPr>
      </p:pic>
      <p:cxnSp>
        <p:nvCxnSpPr>
          <p:cNvPr id="6" name="Straight Arrow Connector 5"/>
          <p:cNvCxnSpPr/>
          <p:nvPr/>
        </p:nvCxnSpPr>
        <p:spPr>
          <a:xfrm flipV="1">
            <a:off x="2879725" y="2565400"/>
            <a:ext cx="971550"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83971" idx="0"/>
          </p:cNvCxnSpPr>
          <p:nvPr/>
        </p:nvCxnSpPr>
        <p:spPr>
          <a:xfrm flipH="1" flipV="1">
            <a:off x="4067175" y="2565400"/>
            <a:ext cx="1074738" cy="127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635375" y="1966913"/>
            <a:ext cx="1350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l" rtl="0" eaLnBrk="1" hangingPunct="1">
              <a:spcBef>
                <a:spcPct val="0"/>
              </a:spcBef>
              <a:buFontTx/>
              <a:buNone/>
            </a:pPr>
            <a:r>
              <a:rPr lang="en-US" altLang="he-IL"/>
              <a:t>6.5</a:t>
            </a:r>
            <a:endParaRPr lang="he-IL" altLang="he-IL"/>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3821113"/>
            <a:ext cx="42068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83972" idx="0"/>
          </p:cNvCxnSpPr>
          <p:nvPr/>
        </p:nvCxnSpPr>
        <p:spPr>
          <a:xfrm flipV="1">
            <a:off x="4394200" y="2565400"/>
            <a:ext cx="592138" cy="1255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3971" idx="0"/>
          </p:cNvCxnSpPr>
          <p:nvPr/>
        </p:nvCxnSpPr>
        <p:spPr>
          <a:xfrm flipV="1">
            <a:off x="5141913" y="2565400"/>
            <a:ext cx="0" cy="127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446588" y="1979613"/>
            <a:ext cx="1079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eaLnBrk="1" hangingPunct="1">
              <a:spcBef>
                <a:spcPct val="0"/>
              </a:spcBef>
              <a:buFontTx/>
              <a:buNone/>
            </a:pPr>
            <a:r>
              <a:rPr lang="en-US" altLang="he-IL"/>
              <a:t>7.5</a:t>
            </a:r>
            <a:endParaRPr lang="he-IL" altLang="he-IL"/>
          </a:p>
        </p:txBody>
      </p:sp>
      <p:sp>
        <p:nvSpPr>
          <p:cNvPr id="2" name="TextBox 1"/>
          <p:cNvSpPr txBox="1"/>
          <p:nvPr/>
        </p:nvSpPr>
        <p:spPr>
          <a:xfrm>
            <a:off x="683568" y="548680"/>
            <a:ext cx="7272808" cy="584775"/>
          </a:xfrm>
          <a:prstGeom prst="rect">
            <a:avLst/>
          </a:prstGeom>
          <a:noFill/>
        </p:spPr>
        <p:txBody>
          <a:bodyPr wrap="square" rtlCol="1">
            <a:spAutoFit/>
          </a:bodyPr>
          <a:lstStyle/>
          <a:p>
            <a:pPr algn="l" rtl="0"/>
            <a:r>
              <a:rPr lang="en-US" sz="3200" dirty="0" smtClean="0"/>
              <a:t>Extreme Value Replacement (EVR)</a:t>
            </a:r>
            <a:endParaRPr lang="he-IL" sz="3200" dirty="0"/>
          </a:p>
        </p:txBody>
      </p:sp>
    </p:spTree>
    <p:extLst>
      <p:ext uri="{BB962C8B-B14F-4D97-AF65-F5344CB8AC3E}">
        <p14:creationId xmlns:p14="http://schemas.microsoft.com/office/powerpoint/2010/main" val="386408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39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mph" presetSubtype="0" grpId="1" nodeType="clickEffect">
                                  <p:stCondLst>
                                    <p:cond delay="0"/>
                                  </p:stCondLst>
                                  <p:childTnLst>
                                    <p:set>
                                      <p:cBhvr rctx="PPT">
                                        <p:cTn id="34" dur="indefinite"/>
                                        <p:tgtEl>
                                          <p:spTgt spid="4"/>
                                        </p:tgtEl>
                                        <p:attrNameLst>
                                          <p:attrName>style.opacity</p:attrName>
                                        </p:attrNameLst>
                                      </p:cBhvr>
                                      <p:to>
                                        <p:strVal val="0.25"/>
                                      </p:to>
                                    </p:set>
                                    <p:animEffect filter="image" prLst="opacity: 0.25">
                                      <p:cBhvr rctx="IE">
                                        <p:cTn id="35" dur="indefinite"/>
                                        <p:tgtEl>
                                          <p:spTgt spid="4"/>
                                        </p:tgtEl>
                                      </p:cBhvr>
                                    </p:animEffect>
                                  </p:childTnLst>
                                </p:cTn>
                              </p:par>
                              <p:par>
                                <p:cTn id="36" presetID="9" presetClass="emph" presetSubtype="0" nodeType="withEffect">
                                  <p:stCondLst>
                                    <p:cond delay="0"/>
                                  </p:stCondLst>
                                  <p:childTnLst>
                                    <p:set>
                                      <p:cBhvr rctx="PPT">
                                        <p:cTn id="37" dur="indefinite"/>
                                        <p:tgtEl>
                                          <p:spTgt spid="6"/>
                                        </p:tgtEl>
                                        <p:attrNameLst>
                                          <p:attrName>style.opacity</p:attrName>
                                        </p:attrNameLst>
                                      </p:cBhvr>
                                      <p:to>
                                        <p:strVal val="0.25"/>
                                      </p:to>
                                    </p:set>
                                    <p:animEffect filter="image" prLst="opacity: 0.25">
                                      <p:cBhvr rctx="IE">
                                        <p:cTn id="38" dur="indefinite"/>
                                        <p:tgtEl>
                                          <p:spTgt spid="6"/>
                                        </p:tgtEl>
                                      </p:cBhvr>
                                    </p:animEffect>
                                  </p:childTnLst>
                                </p:cTn>
                              </p:par>
                              <p:par>
                                <p:cTn id="39" presetID="9" presetClass="emph" presetSubtype="0" nodeType="withEffect">
                                  <p:stCondLst>
                                    <p:cond delay="0"/>
                                  </p:stCondLst>
                                  <p:childTnLst>
                                    <p:set>
                                      <p:cBhvr rctx="PPT">
                                        <p:cTn id="40" dur="2300"/>
                                        <p:tgtEl>
                                          <p:spTgt spid="8"/>
                                        </p:tgtEl>
                                        <p:attrNameLst>
                                          <p:attrName>style.opacity</p:attrName>
                                        </p:attrNameLst>
                                      </p:cBhvr>
                                      <p:to>
                                        <p:strVal val="0.25"/>
                                      </p:to>
                                    </p:set>
                                    <p:animEffect filter="image" prLst="opacity: 0.25">
                                      <p:cBhvr rctx="IE">
                                        <p:cTn id="41" dur="2300"/>
                                        <p:tgtEl>
                                          <p:spTgt spid="8"/>
                                        </p:tgtEl>
                                      </p:cBhvr>
                                    </p:animEffect>
                                  </p:childTnLst>
                                </p:cTn>
                              </p:par>
                              <p:par>
                                <p:cTn id="42" presetID="9" presetClass="emph" presetSubtype="0" grpId="1" nodeType="withEffect">
                                  <p:stCondLst>
                                    <p:cond delay="0"/>
                                  </p:stCondLst>
                                  <p:childTnLst>
                                    <p:set>
                                      <p:cBhvr rctx="PPT">
                                        <p:cTn id="43" dur="indefinite"/>
                                        <p:tgtEl>
                                          <p:spTgt spid="9"/>
                                        </p:tgtEl>
                                        <p:attrNameLst>
                                          <p:attrName>style.opacity</p:attrName>
                                        </p:attrNameLst>
                                      </p:cBhvr>
                                      <p:to>
                                        <p:strVal val="0.25"/>
                                      </p:to>
                                    </p:set>
                                    <p:animEffect filter="image" prLst="opacity: 0.25">
                                      <p:cBhvr rctx="IE">
                                        <p:cTn id="44" dur="indefinite"/>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9" grpId="0"/>
      <p:bldP spid="9" grpId="1"/>
      <p:bldP spid="9" grpId="2"/>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24400"/>
            <a:ext cx="8713787"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2700338" y="3860800"/>
            <a:ext cx="358775"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839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86338" y="3844925"/>
            <a:ext cx="420687" cy="896938"/>
          </a:xfrm>
          <a:noFill/>
        </p:spPr>
      </p:pic>
      <p:cxnSp>
        <p:nvCxnSpPr>
          <p:cNvPr id="6" name="Straight Arrow Connector 5"/>
          <p:cNvCxnSpPr/>
          <p:nvPr/>
        </p:nvCxnSpPr>
        <p:spPr>
          <a:xfrm flipV="1">
            <a:off x="2879725" y="2565400"/>
            <a:ext cx="971550"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83971" idx="0"/>
          </p:cNvCxnSpPr>
          <p:nvPr/>
        </p:nvCxnSpPr>
        <p:spPr>
          <a:xfrm flipH="1" flipV="1">
            <a:off x="4121150" y="2565400"/>
            <a:ext cx="1074738" cy="127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635375" y="1966913"/>
            <a:ext cx="1350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l" rtl="0" eaLnBrk="1" hangingPunct="1">
              <a:spcBef>
                <a:spcPct val="0"/>
              </a:spcBef>
              <a:buFontTx/>
              <a:buNone/>
            </a:pPr>
            <a:r>
              <a:rPr lang="en-US" altLang="he-IL" dirty="0"/>
              <a:t>6.5</a:t>
            </a:r>
            <a:endParaRPr lang="he-IL" altLang="he-IL" dirty="0"/>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3821113"/>
            <a:ext cx="42068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548680"/>
            <a:ext cx="7272808" cy="584775"/>
          </a:xfrm>
          <a:prstGeom prst="rect">
            <a:avLst/>
          </a:prstGeom>
          <a:noFill/>
        </p:spPr>
        <p:txBody>
          <a:bodyPr wrap="square" rtlCol="1">
            <a:spAutoFit/>
          </a:bodyPr>
          <a:lstStyle/>
          <a:p>
            <a:pPr algn="l" rtl="0"/>
            <a:r>
              <a:rPr lang="en-US" sz="3200" dirty="0" smtClean="0"/>
              <a:t>Close Value Replacement (CVR)</a:t>
            </a:r>
            <a:endParaRPr lang="he-IL" sz="3200" dirty="0"/>
          </a:p>
        </p:txBody>
      </p:sp>
      <p:cxnSp>
        <p:nvCxnSpPr>
          <p:cNvPr id="14" name="Straight Arrow Connector 13"/>
          <p:cNvCxnSpPr/>
          <p:nvPr/>
        </p:nvCxnSpPr>
        <p:spPr>
          <a:xfrm flipH="1" flipV="1">
            <a:off x="3461543" y="2509838"/>
            <a:ext cx="932657" cy="127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7" idx="2"/>
          </p:cNvCxnSpPr>
          <p:nvPr/>
        </p:nvCxnSpPr>
        <p:spPr>
          <a:xfrm flipV="1">
            <a:off x="2823823" y="2530913"/>
            <a:ext cx="637720" cy="1275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175680" y="1946713"/>
            <a:ext cx="57172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l" rtl="0" eaLnBrk="1" hangingPunct="1">
              <a:spcBef>
                <a:spcPct val="0"/>
              </a:spcBef>
              <a:buFontTx/>
              <a:buNone/>
            </a:pPr>
            <a:r>
              <a:rPr lang="en-US" altLang="he-IL" dirty="0" smtClean="0"/>
              <a:t>6</a:t>
            </a:r>
            <a:endParaRPr lang="he-IL" altLang="he-IL" dirty="0"/>
          </a:p>
        </p:txBody>
      </p:sp>
    </p:spTree>
    <p:extLst>
      <p:ext uri="{BB962C8B-B14F-4D97-AF65-F5344CB8AC3E}">
        <p14:creationId xmlns:p14="http://schemas.microsoft.com/office/powerpoint/2010/main" val="3640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397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chemeClr val="tx2">
                    <a:lumMod val="60000"/>
                    <a:lumOff val="40000"/>
                  </a:schemeClr>
                </a:solidFill>
              </a:rPr>
              <a:t>And the rationale is:</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pPr algn="l" rtl="0"/>
            <a:r>
              <a:rPr lang="en-US" dirty="0" smtClean="0"/>
              <a:t>if </a:t>
            </a:r>
            <a:r>
              <a:rPr lang="en-US" dirty="0"/>
              <a:t>there is disagreement between two </a:t>
            </a:r>
            <a:r>
              <a:rPr lang="en-US" dirty="0" smtClean="0"/>
              <a:t>raters, then </a:t>
            </a:r>
            <a:r>
              <a:rPr lang="en-US" dirty="0"/>
              <a:t>probably one of the raters has erred. Hence, there is a need to replace that rater. </a:t>
            </a:r>
            <a:endParaRPr lang="en-US" dirty="0" smtClean="0"/>
          </a:p>
          <a:p>
            <a:pPr algn="l" rtl="0"/>
            <a:r>
              <a:rPr lang="en-US" dirty="0" smtClean="0"/>
              <a:t>We </a:t>
            </a:r>
            <a:r>
              <a:rPr lang="en-US" dirty="0"/>
              <a:t>do not know which rater it is, but </a:t>
            </a:r>
            <a:r>
              <a:rPr lang="en-US" dirty="0" smtClean="0"/>
              <a:t>we </a:t>
            </a:r>
            <a:r>
              <a:rPr lang="en-US" dirty="0"/>
              <a:t>can assume that it is the rater </a:t>
            </a:r>
            <a:r>
              <a:rPr lang="en-US" dirty="0" smtClean="0"/>
              <a:t>who </a:t>
            </a:r>
            <a:r>
              <a:rPr lang="en-US" dirty="0"/>
              <a:t>is farthest away from the third rater. </a:t>
            </a:r>
            <a:endParaRPr lang="en-US" dirty="0" smtClean="0"/>
          </a:p>
          <a:p>
            <a:pPr algn="l" rtl="0"/>
            <a:r>
              <a:rPr lang="en-US" dirty="0" smtClean="0"/>
              <a:t>A </a:t>
            </a:r>
            <a:r>
              <a:rPr lang="en-US" dirty="0"/>
              <a:t>similar logic applies when two counts of a </a:t>
            </a:r>
            <a:r>
              <a:rPr lang="en-US" dirty="0" smtClean="0"/>
              <a:t>set </a:t>
            </a:r>
            <a:r>
              <a:rPr lang="en-US" dirty="0"/>
              <a:t>of objects </a:t>
            </a:r>
            <a:r>
              <a:rPr lang="en-US" dirty="0" smtClean="0"/>
              <a:t>differ </a:t>
            </a:r>
            <a:r>
              <a:rPr lang="en-US" dirty="0"/>
              <a:t>from each </a:t>
            </a:r>
            <a:r>
              <a:rPr lang="en-US" dirty="0" smtClean="0"/>
              <a:t>other.  A </a:t>
            </a:r>
            <a:r>
              <a:rPr lang="en-US" dirty="0"/>
              <a:t>third count is </a:t>
            </a:r>
            <a:r>
              <a:rPr lang="en-US" dirty="0" smtClean="0"/>
              <a:t>then called </a:t>
            </a:r>
            <a:r>
              <a:rPr lang="en-US" dirty="0"/>
              <a:t>for </a:t>
            </a:r>
            <a:r>
              <a:rPr lang="en-US" dirty="0" smtClean="0"/>
              <a:t>and, </a:t>
            </a:r>
            <a:r>
              <a:rPr lang="en-US" dirty="0"/>
              <a:t>if it agrees with one of the former </a:t>
            </a:r>
            <a:r>
              <a:rPr lang="en-US" dirty="0" smtClean="0"/>
              <a:t>counts, </a:t>
            </a:r>
            <a:r>
              <a:rPr lang="en-US" dirty="0"/>
              <a:t>then this number is taken as the correct one. </a:t>
            </a:r>
          </a:p>
          <a:p>
            <a:pPr algn="l" rtl="0"/>
            <a:endParaRPr lang="he-IL" dirty="0"/>
          </a:p>
        </p:txBody>
      </p:sp>
    </p:spTree>
    <p:extLst>
      <p:ext uri="{BB962C8B-B14F-4D97-AF65-F5344CB8AC3E}">
        <p14:creationId xmlns:p14="http://schemas.microsoft.com/office/powerpoint/2010/main" val="34476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1143000"/>
          </a:xfrm>
        </p:spPr>
        <p:txBody>
          <a:bodyPr>
            <a:normAutofit fontScale="90000"/>
          </a:bodyPr>
          <a:lstStyle/>
          <a:p>
            <a:pPr rtl="0" eaLnBrk="1" hangingPunct="1"/>
            <a:r>
              <a:rPr lang="en-US" altLang="en-US" dirty="0" smtClean="0">
                <a:solidFill>
                  <a:srgbClr val="CC0000"/>
                </a:solidFill>
                <a:cs typeface="Tahoma (Hebrew)" pitchFamily="42" charset="-79"/>
              </a:rPr>
              <a:t>Error of measurement</a:t>
            </a:r>
            <a:br>
              <a:rPr lang="en-US" altLang="en-US" dirty="0" smtClean="0">
                <a:solidFill>
                  <a:srgbClr val="CC0000"/>
                </a:solidFill>
                <a:cs typeface="Tahoma (Hebrew)" pitchFamily="42" charset="-79"/>
              </a:rPr>
            </a:br>
            <a:r>
              <a:rPr lang="en-US" altLang="en-US" dirty="0" smtClean="0">
                <a:solidFill>
                  <a:srgbClr val="CC0000"/>
                </a:solidFill>
                <a:cs typeface="Tahoma (Hebrew)" pitchFamily="42" charset="-79"/>
              </a:rPr>
              <a:t>in Classical Test Theory</a:t>
            </a:r>
            <a:endParaRPr lang="en-US" altLang="en-US" dirty="0" smtClean="0">
              <a:solidFill>
                <a:srgbClr val="CC0000"/>
              </a:solidFill>
            </a:endParaRPr>
          </a:p>
        </p:txBody>
      </p:sp>
      <p:sp>
        <p:nvSpPr>
          <p:cNvPr id="10243" name="Rectangle 3"/>
          <p:cNvSpPr>
            <a:spLocks noGrp="1" noChangeArrowheads="1"/>
          </p:cNvSpPr>
          <p:nvPr>
            <p:ph type="body" idx="1"/>
          </p:nvPr>
        </p:nvSpPr>
        <p:spPr>
          <a:xfrm>
            <a:off x="685800" y="2819400"/>
            <a:ext cx="7772400" cy="3505200"/>
          </a:xfrm>
        </p:spPr>
        <p:txBody>
          <a:bodyPr>
            <a:normAutofit/>
          </a:bodyPr>
          <a:lstStyle/>
          <a:p>
            <a:pPr algn="l" rtl="0">
              <a:lnSpc>
                <a:spcPct val="105000"/>
              </a:lnSpc>
              <a:spcBef>
                <a:spcPct val="125000"/>
              </a:spcBef>
            </a:pPr>
            <a:r>
              <a:rPr lang="en-US" altLang="en-US" sz="1800" dirty="0" smtClean="0">
                <a:solidFill>
                  <a:schemeClr val="bg1"/>
                </a:solidFill>
                <a:cs typeface="Tahoma (Hebrew)" pitchFamily="42" charset="-79"/>
              </a:rPr>
              <a:t>The </a:t>
            </a:r>
            <a:r>
              <a:rPr lang="en-US" altLang="en-US" sz="1800" dirty="0">
                <a:solidFill>
                  <a:schemeClr val="bg1"/>
                </a:solidFill>
                <a:cs typeface="Tahoma (Hebrew)" pitchFamily="42" charset="-79"/>
              </a:rPr>
              <a:t>Standard  error of measurement is the </a:t>
            </a:r>
            <a:r>
              <a:rPr lang="en-US" altLang="en-US" sz="1800" dirty="0" err="1">
                <a:solidFill>
                  <a:schemeClr val="bg1"/>
                </a:solidFill>
                <a:cs typeface="Tahoma (Hebrew)" pitchFamily="42" charset="-79"/>
              </a:rPr>
              <a:t>sd</a:t>
            </a:r>
            <a:r>
              <a:rPr lang="en-US" altLang="en-US" sz="1800" dirty="0">
                <a:solidFill>
                  <a:schemeClr val="bg1"/>
                </a:solidFill>
                <a:cs typeface="Tahoma (Hebrew)" pitchFamily="42" charset="-79"/>
              </a:rPr>
              <a:t> of  e. The error variance is the variance of e.</a:t>
            </a:r>
          </a:p>
          <a:p>
            <a:pPr algn="l" rtl="0" eaLnBrk="1" hangingPunct="1">
              <a:lnSpc>
                <a:spcPct val="105000"/>
              </a:lnSpc>
              <a:spcBef>
                <a:spcPct val="125000"/>
              </a:spcBef>
            </a:pPr>
            <a:r>
              <a:rPr lang="en-US" altLang="en-US" sz="1800" dirty="0" smtClean="0">
                <a:solidFill>
                  <a:schemeClr val="bg1"/>
                </a:solidFill>
                <a:cs typeface="Tahoma (Hebrew)" pitchFamily="42" charset="-79"/>
              </a:rPr>
              <a:t>The error and the true score are independent, therefore the variance of the observed score is the sum of the error variance and the true score variance.</a:t>
            </a:r>
            <a:br>
              <a:rPr lang="en-US" altLang="en-US" sz="1800" dirty="0" smtClean="0">
                <a:solidFill>
                  <a:schemeClr val="bg1"/>
                </a:solidFill>
                <a:cs typeface="Tahoma (Hebrew)" pitchFamily="42" charset="-79"/>
              </a:rPr>
            </a:br>
            <a:endParaRPr lang="en-US" altLang="en-US" sz="1800" dirty="0" smtClean="0">
              <a:solidFill>
                <a:schemeClr val="bg1"/>
              </a:solidFill>
              <a:cs typeface="Tahoma (Hebrew)" pitchFamily="42" charset="-79"/>
            </a:endParaRPr>
          </a:p>
          <a:p>
            <a:pPr algn="l" rtl="0" eaLnBrk="1" hangingPunct="1">
              <a:lnSpc>
                <a:spcPct val="105000"/>
              </a:lnSpc>
              <a:spcBef>
                <a:spcPct val="125000"/>
              </a:spcBef>
            </a:pPr>
            <a:r>
              <a:rPr lang="en-US" altLang="en-US" sz="1800" dirty="0" smtClean="0">
                <a:solidFill>
                  <a:schemeClr val="bg1"/>
                </a:solidFill>
                <a:cs typeface="Tahoma (Hebrew)" pitchFamily="42" charset="-79"/>
              </a:rPr>
              <a:t>Since the errors of two ratings are independent of each other, the error variance of an average of 2 ratings is half of the error variance of each rating; the error variance of the average of three ratings is a third of the error variance of a single error, etc.</a:t>
            </a:r>
            <a:endParaRPr lang="he-IL" altLang="en-US" sz="1800" dirty="0" smtClean="0">
              <a:solidFill>
                <a:schemeClr val="bg1"/>
              </a:solidFill>
              <a:cs typeface="Tahoma (Hebrew)" pitchFamily="42" charset="-79"/>
            </a:endParaRPr>
          </a:p>
          <a:p>
            <a:pPr eaLnBrk="1" hangingPunct="1">
              <a:lnSpc>
                <a:spcPct val="105000"/>
              </a:lnSpc>
              <a:spcBef>
                <a:spcPct val="125000"/>
              </a:spcBef>
            </a:pPr>
            <a:endParaRPr lang="he-IL" altLang="en-US" sz="1800" dirty="0" smtClean="0">
              <a:cs typeface="Tahoma (Hebrew)" pitchFamily="42" charset="-79"/>
            </a:endParaRPr>
          </a:p>
        </p:txBody>
      </p:sp>
      <p:sp>
        <p:nvSpPr>
          <p:cNvPr id="10244" name="Line 4"/>
          <p:cNvSpPr>
            <a:spLocks noChangeShapeType="1"/>
          </p:cNvSpPr>
          <p:nvPr/>
        </p:nvSpPr>
        <p:spPr bwMode="auto">
          <a:xfrm>
            <a:off x="533400" y="6248400"/>
            <a:ext cx="80772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aphicFrame>
        <p:nvGraphicFramePr>
          <p:cNvPr id="10245" name="Object 5"/>
          <p:cNvGraphicFramePr>
            <a:graphicFrameLocks noChangeAspect="1"/>
          </p:cNvGraphicFramePr>
          <p:nvPr/>
        </p:nvGraphicFramePr>
        <p:xfrm>
          <a:off x="914400" y="1676400"/>
          <a:ext cx="3124200" cy="885825"/>
        </p:xfrm>
        <a:graphic>
          <a:graphicData uri="http://schemas.openxmlformats.org/presentationml/2006/ole">
            <mc:AlternateContent xmlns:mc="http://schemas.openxmlformats.org/markup-compatibility/2006">
              <mc:Choice xmlns:v="urn:schemas-microsoft-com:vml" Requires="v">
                <p:oleObj spid="_x0000_s1254" name="Equation" r:id="rId3" imgW="533169" imgH="152334" progId="Equation.3">
                  <p:embed/>
                </p:oleObj>
              </mc:Choice>
              <mc:Fallback>
                <p:oleObj name="Equation" r:id="rId3" imgW="53316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31242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791200" y="1676400"/>
          <a:ext cx="2057400" cy="1028700"/>
        </p:xfrm>
        <a:graphic>
          <a:graphicData uri="http://schemas.openxmlformats.org/presentationml/2006/ole">
            <mc:AlternateContent xmlns:mc="http://schemas.openxmlformats.org/markup-compatibility/2006">
              <mc:Choice xmlns:v="urn:schemas-microsoft-com:vml" Requires="v">
                <p:oleObj spid="_x0000_s1255" name="Equation" r:id="rId5" imgW="457200" imgH="228600" progId="Equation.3">
                  <p:embed/>
                </p:oleObj>
              </mc:Choice>
              <mc:Fallback>
                <p:oleObj name="Equation" r:id="rId5" imgW="457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676400"/>
                        <a:ext cx="20574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Line 7"/>
          <p:cNvSpPr>
            <a:spLocks noChangeShapeType="1"/>
          </p:cNvSpPr>
          <p:nvPr/>
        </p:nvSpPr>
        <p:spPr bwMode="auto">
          <a:xfrm>
            <a:off x="1066800" y="28194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aphicFrame>
        <p:nvGraphicFramePr>
          <p:cNvPr id="10248" name="Object 8"/>
          <p:cNvGraphicFramePr>
            <a:graphicFrameLocks noChangeAspect="1"/>
          </p:cNvGraphicFramePr>
          <p:nvPr>
            <p:extLst>
              <p:ext uri="{D42A27DB-BD31-4B8C-83A1-F6EECF244321}">
                <p14:modId xmlns:p14="http://schemas.microsoft.com/office/powerpoint/2010/main" val="715246110"/>
              </p:ext>
            </p:extLst>
          </p:nvPr>
        </p:nvGraphicFramePr>
        <p:xfrm>
          <a:off x="3347864" y="4365104"/>
          <a:ext cx="1514475" cy="450850"/>
        </p:xfrm>
        <a:graphic>
          <a:graphicData uri="http://schemas.openxmlformats.org/presentationml/2006/ole">
            <mc:AlternateContent xmlns:mc="http://schemas.openxmlformats.org/markup-compatibility/2006">
              <mc:Choice xmlns:v="urn:schemas-microsoft-com:vml" Requires="v">
                <p:oleObj spid="_x0000_s1256" name="משוואה" r:id="rId7" imgW="939600" imgH="279360" progId="Equation.3">
                  <p:embed/>
                </p:oleObj>
              </mc:Choice>
              <mc:Fallback>
                <p:oleObj name="משוואה" r:id="rId7" imgW="939600" imgH="279360" progId="Equation.3">
                  <p:embed/>
                  <p:pic>
                    <p:nvPicPr>
                      <p:cNvPr id="0" name=""/>
                      <p:cNvPicPr>
                        <a:picLocks noChangeAspect="1" noChangeArrowheads="1"/>
                      </p:cNvPicPr>
                      <p:nvPr/>
                    </p:nvPicPr>
                    <p:blipFill>
                      <a:blip r:embed="rId8"/>
                      <a:srcRect/>
                      <a:stretch>
                        <a:fillRect/>
                      </a:stretch>
                    </p:blipFill>
                    <p:spPr bwMode="auto">
                      <a:xfrm>
                        <a:off x="3347864" y="4365104"/>
                        <a:ext cx="1514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2739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p:txBody>
          <a:bodyPr/>
          <a:lstStyle/>
          <a:p>
            <a:pPr algn="l" rtl="0" eaLnBrk="1" hangingPunct="1"/>
            <a:r>
              <a:rPr lang="en-US" altLang="he-IL" dirty="0" smtClean="0"/>
              <a:t>The measurement error of the </a:t>
            </a:r>
            <a:r>
              <a:rPr lang="en-US" altLang="he-IL" dirty="0" smtClean="0">
                <a:solidFill>
                  <a:schemeClr val="tx2">
                    <a:lumMod val="60000"/>
                    <a:lumOff val="40000"/>
                  </a:schemeClr>
                </a:solidFill>
              </a:rPr>
              <a:t>average</a:t>
            </a:r>
            <a:r>
              <a:rPr lang="en-US" altLang="he-IL" dirty="0" smtClean="0"/>
              <a:t> of two scores:</a:t>
            </a:r>
            <a:endParaRPr lang="he-IL" altLang="he-IL" dirty="0" smtClean="0"/>
          </a:p>
          <a:p>
            <a:pPr eaLnBrk="1" hangingPunct="1"/>
            <a:endParaRPr lang="he-IL" altLang="he-IL" dirty="0" smtClean="0"/>
          </a:p>
          <a:p>
            <a:pPr eaLnBrk="1" hangingPunct="1"/>
            <a:endParaRPr lang="he-IL" altLang="he-IL" dirty="0" smtClean="0"/>
          </a:p>
          <a:p>
            <a:pPr algn="l" rtl="0" eaLnBrk="1" hangingPunct="1"/>
            <a:r>
              <a:rPr lang="en-US" altLang="he-IL" dirty="0" smtClean="0"/>
              <a:t>The </a:t>
            </a:r>
            <a:r>
              <a:rPr lang="en-US" altLang="he-IL" dirty="0" smtClean="0">
                <a:solidFill>
                  <a:schemeClr val="tx2">
                    <a:lumMod val="60000"/>
                    <a:lumOff val="40000"/>
                  </a:schemeClr>
                </a:solidFill>
              </a:rPr>
              <a:t>difference</a:t>
            </a:r>
            <a:r>
              <a:rPr lang="en-US" altLang="he-IL" dirty="0" smtClean="0"/>
              <a:t> between two scores is:</a:t>
            </a:r>
          </a:p>
        </p:txBody>
      </p:sp>
      <p:graphicFrame>
        <p:nvGraphicFramePr>
          <p:cNvPr id="14339" name="Object 3"/>
          <p:cNvGraphicFramePr>
            <a:graphicFrameLocks noChangeAspect="1"/>
          </p:cNvGraphicFramePr>
          <p:nvPr>
            <p:extLst>
              <p:ext uri="{D42A27DB-BD31-4B8C-83A1-F6EECF244321}">
                <p14:modId xmlns:p14="http://schemas.microsoft.com/office/powerpoint/2010/main" val="3613374614"/>
              </p:ext>
            </p:extLst>
          </p:nvPr>
        </p:nvGraphicFramePr>
        <p:xfrm>
          <a:off x="2627784" y="2492896"/>
          <a:ext cx="1511300" cy="1352550"/>
        </p:xfrm>
        <a:graphic>
          <a:graphicData uri="http://schemas.openxmlformats.org/presentationml/2006/ole">
            <mc:AlternateContent xmlns:mc="http://schemas.openxmlformats.org/markup-compatibility/2006">
              <mc:Choice xmlns:v="urn:schemas-microsoft-com:vml" Requires="v">
                <p:oleObj spid="_x0000_s4250" name="משוואה" r:id="rId3" imgW="482391" imgH="431613" progId="Equation.3">
                  <p:embed/>
                </p:oleObj>
              </mc:Choice>
              <mc:Fallback>
                <p:oleObj name="משוואה" r:id="rId3" imgW="4823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492896"/>
                        <a:ext cx="15113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677631995"/>
              </p:ext>
            </p:extLst>
          </p:nvPr>
        </p:nvGraphicFramePr>
        <p:xfrm>
          <a:off x="2627784" y="4581128"/>
          <a:ext cx="1547812" cy="858838"/>
        </p:xfrm>
        <a:graphic>
          <a:graphicData uri="http://schemas.openxmlformats.org/presentationml/2006/ole">
            <mc:AlternateContent xmlns:mc="http://schemas.openxmlformats.org/markup-compatibility/2006">
              <mc:Choice xmlns:v="urn:schemas-microsoft-com:vml" Requires="v">
                <p:oleObj spid="_x0000_s4251" name="משוואה" r:id="rId5" imgW="457002" imgH="253890" progId="Equation.3">
                  <p:embed/>
                </p:oleObj>
              </mc:Choice>
              <mc:Fallback>
                <p:oleObj name="משוואה" r:id="rId5" imgW="45700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581128"/>
                        <a:ext cx="1547812"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3250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chemeClr val="tx2">
                    <a:lumMod val="60000"/>
                    <a:lumOff val="40000"/>
                  </a:schemeClr>
                </a:solidFill>
              </a:rPr>
              <a:t>Simulation study:</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algn="l" rtl="0"/>
            <a:r>
              <a:rPr lang="en-US" dirty="0" smtClean="0"/>
              <a:t>Assume an error model:</a:t>
            </a:r>
          </a:p>
          <a:p>
            <a:pPr lvl="1" algn="l" rtl="0"/>
            <a:r>
              <a:rPr lang="en-US" dirty="0" smtClean="0">
                <a:solidFill>
                  <a:schemeClr val="tx2">
                    <a:lumMod val="60000"/>
                    <a:lumOff val="40000"/>
                  </a:schemeClr>
                </a:solidFill>
              </a:rPr>
              <a:t>Normal distribution</a:t>
            </a:r>
          </a:p>
          <a:p>
            <a:pPr lvl="1" algn="l" rtl="0"/>
            <a:r>
              <a:rPr lang="en-US" dirty="0" smtClean="0"/>
              <a:t>Binomial distribution</a:t>
            </a:r>
          </a:p>
          <a:p>
            <a:pPr lvl="1" algn="l" rtl="0"/>
            <a:r>
              <a:rPr lang="en-US" dirty="0" smtClean="0"/>
              <a:t>Uniform distribution</a:t>
            </a:r>
          </a:p>
          <a:p>
            <a:pPr algn="l" rtl="0"/>
            <a:r>
              <a:rPr lang="en-US" dirty="0" smtClean="0"/>
              <a:t>Sample 3 ratings (rating errors) for 100,000 simulated essays. The mean of the ratings is 0.0, their variance equals the error variance of a single rater.</a:t>
            </a:r>
          </a:p>
          <a:p>
            <a:pPr algn="l" rtl="0"/>
            <a:r>
              <a:rPr lang="en-US" dirty="0" smtClean="0"/>
              <a:t>Apply </a:t>
            </a:r>
            <a:r>
              <a:rPr lang="en-US" dirty="0" smtClean="0">
                <a:solidFill>
                  <a:srgbClr val="FF0000"/>
                </a:solidFill>
              </a:rPr>
              <a:t>EVR</a:t>
            </a:r>
            <a:r>
              <a:rPr lang="en-US" dirty="0" smtClean="0"/>
              <a:t> or </a:t>
            </a:r>
            <a:r>
              <a:rPr lang="en-US" dirty="0" smtClean="0">
                <a:solidFill>
                  <a:srgbClr val="FF0000"/>
                </a:solidFill>
              </a:rPr>
              <a:t>CVR</a:t>
            </a:r>
            <a:r>
              <a:rPr lang="en-US" dirty="0" smtClean="0"/>
              <a:t>.</a:t>
            </a:r>
          </a:p>
          <a:p>
            <a:pPr lvl="1" algn="l" rtl="0"/>
            <a:endParaRPr lang="he-IL" dirty="0"/>
          </a:p>
        </p:txBody>
      </p:sp>
    </p:spTree>
    <p:extLst>
      <p:ext uri="{BB962C8B-B14F-4D97-AF65-F5344CB8AC3E}">
        <p14:creationId xmlns:p14="http://schemas.microsoft.com/office/powerpoint/2010/main" val="277161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00B0F0"/>
                </a:solidFill>
              </a:rPr>
              <a:t>Analysis:</a:t>
            </a:r>
            <a:endParaRPr lang="he-IL"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lgn="l" rtl="0"/>
            <a:r>
              <a:rPr lang="en-US" dirty="0" smtClean="0"/>
              <a:t>We now have 100,000 triads of ratings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a:t>
            </a:r>
          </a:p>
          <a:p>
            <a:pPr algn="l" rtl="0"/>
            <a:r>
              <a:rPr lang="en-US" dirty="0" smtClean="0"/>
              <a:t>For each triad calculate </a:t>
            </a:r>
            <a:r>
              <a:rPr lang="en-US" i="1" dirty="0" smtClean="0">
                <a:solidFill>
                  <a:srgbClr val="FF0000"/>
                </a:solidFill>
              </a:rPr>
              <a:t>D</a:t>
            </a:r>
            <a:r>
              <a:rPr lang="en-US" dirty="0" smtClean="0"/>
              <a:t> - the difference between the  1</a:t>
            </a:r>
            <a:r>
              <a:rPr lang="en-US" baseline="30000" dirty="0" smtClean="0"/>
              <a:t>st</a:t>
            </a:r>
            <a:r>
              <a:rPr lang="en-US" dirty="0" smtClean="0"/>
              <a:t> and 2</a:t>
            </a:r>
            <a:r>
              <a:rPr lang="en-US" baseline="30000" dirty="0" smtClean="0"/>
              <a:t>nd</a:t>
            </a:r>
            <a:r>
              <a:rPr lang="en-US" dirty="0" smtClean="0"/>
              <a:t> rating.</a:t>
            </a:r>
          </a:p>
          <a:p>
            <a:pPr algn="l" rtl="0"/>
            <a:r>
              <a:rPr lang="en-US" dirty="0" smtClean="0"/>
              <a:t>Sort the triads by </a:t>
            </a:r>
            <a:r>
              <a:rPr lang="en-US" i="1" dirty="0" smtClean="0">
                <a:solidFill>
                  <a:srgbClr val="FF0000"/>
                </a:solidFill>
              </a:rPr>
              <a:t>D</a:t>
            </a:r>
            <a:r>
              <a:rPr lang="en-US" i="1" dirty="0" smtClean="0"/>
              <a:t>, </a:t>
            </a:r>
            <a:r>
              <a:rPr lang="en-US" dirty="0" smtClean="0"/>
              <a:t>and apply the replacement procedure.</a:t>
            </a:r>
          </a:p>
          <a:p>
            <a:pPr algn="l" rtl="0"/>
            <a:r>
              <a:rPr lang="en-US" dirty="0" smtClean="0"/>
              <a:t>Now we can examine the error measurement for the average of the two final ratings in each triad, and calculate its mean for successive groups of 10,000 triads.</a:t>
            </a:r>
          </a:p>
        </p:txBody>
      </p:sp>
    </p:spTree>
    <p:extLst>
      <p:ext uri="{BB962C8B-B14F-4D97-AF65-F5344CB8AC3E}">
        <p14:creationId xmlns:p14="http://schemas.microsoft.com/office/powerpoint/2010/main" val="207069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2">
                    <a:lumMod val="60000"/>
                    <a:lumOff val="40000"/>
                  </a:schemeClr>
                </a:solidFill>
              </a:rPr>
              <a:t>The MSE for the top </a:t>
            </a:r>
            <a:r>
              <a:rPr lang="en-US" sz="3600" dirty="0" smtClean="0">
                <a:solidFill>
                  <a:schemeClr val="tx2">
                    <a:lumMod val="60000"/>
                    <a:lumOff val="40000"/>
                  </a:schemeClr>
                </a:solidFill>
              </a:rPr>
              <a:t>10% and the next 10% of </a:t>
            </a:r>
            <a:r>
              <a:rPr lang="en-US" sz="3600" dirty="0">
                <a:solidFill>
                  <a:schemeClr val="tx2">
                    <a:lumMod val="60000"/>
                    <a:lumOff val="40000"/>
                  </a:schemeClr>
                </a:solidFill>
              </a:rPr>
              <a:t>the essays with the largest gap between </a:t>
            </a:r>
            <a:r>
              <a:rPr lang="en-US" sz="3600" dirty="0" smtClean="0">
                <a:solidFill>
                  <a:schemeClr val="tx2">
                    <a:lumMod val="60000"/>
                    <a:lumOff val="40000"/>
                  </a:schemeClr>
                </a:solidFill>
              </a:rPr>
              <a:t>them</a:t>
            </a:r>
            <a:br>
              <a:rPr lang="en-US" sz="3600" dirty="0" smtClean="0">
                <a:solidFill>
                  <a:schemeClr val="tx2">
                    <a:lumMod val="60000"/>
                    <a:lumOff val="40000"/>
                  </a:schemeClr>
                </a:solidFill>
              </a:rPr>
            </a:br>
            <a:r>
              <a:rPr lang="en-US" sz="3100" dirty="0" smtClean="0">
                <a:solidFill>
                  <a:schemeClr val="tx2">
                    <a:lumMod val="60000"/>
                    <a:lumOff val="40000"/>
                  </a:schemeClr>
                </a:solidFill>
              </a:rPr>
              <a:t>(inter-rater correlation =0.60)</a:t>
            </a:r>
            <a:endParaRPr lang="he-IL"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9422275"/>
              </p:ext>
            </p:extLst>
          </p:nvPr>
        </p:nvGraphicFramePr>
        <p:xfrm>
          <a:off x="470382" y="2564904"/>
          <a:ext cx="8154754" cy="1854200"/>
        </p:xfrm>
        <a:graphic>
          <a:graphicData uri="http://schemas.openxmlformats.org/drawingml/2006/table">
            <a:tbl>
              <a:tblPr rtl="1" firstRow="1" bandRow="1">
                <a:tableStyleId>{5C22544A-7EE6-4342-B048-85BDC9FD1C3A}</a:tableStyleId>
              </a:tblPr>
              <a:tblGrid>
                <a:gridCol w="2743200"/>
                <a:gridCol w="2743200"/>
                <a:gridCol w="2668354"/>
              </a:tblGrid>
              <a:tr h="370840">
                <a:tc>
                  <a:txBody>
                    <a:bodyPr/>
                    <a:lstStyle/>
                    <a:p>
                      <a:pPr algn="l" rtl="0"/>
                      <a:r>
                        <a:rPr lang="en-US" dirty="0" smtClean="0"/>
                        <a:t>Next 10%</a:t>
                      </a:r>
                      <a:endParaRPr lang="he-IL" dirty="0"/>
                    </a:p>
                  </a:txBody>
                  <a:tcPr/>
                </a:tc>
                <a:tc>
                  <a:txBody>
                    <a:bodyPr/>
                    <a:lstStyle/>
                    <a:p>
                      <a:pPr algn="l" rtl="0"/>
                      <a:r>
                        <a:rPr lang="en-US" dirty="0" smtClean="0"/>
                        <a:t>Top 10%</a:t>
                      </a:r>
                      <a:endParaRPr lang="he-IL" dirty="0"/>
                    </a:p>
                  </a:txBody>
                  <a:tcPr/>
                </a:tc>
                <a:tc>
                  <a:txBody>
                    <a:bodyPr/>
                    <a:lstStyle/>
                    <a:p>
                      <a:pPr algn="l" rtl="0"/>
                      <a:r>
                        <a:rPr lang="en-US" dirty="0" smtClean="0"/>
                        <a:t>MSE of:</a:t>
                      </a:r>
                      <a:endParaRPr lang="he-IL" dirty="0"/>
                    </a:p>
                  </a:txBody>
                  <a:tcPr/>
                </a:tc>
              </a:tr>
              <a:tr h="370840">
                <a:tc>
                  <a:txBody>
                    <a:bodyPr/>
                    <a:lstStyle/>
                    <a:p>
                      <a:pPr algn="l" rtl="0"/>
                      <a:endParaRPr lang="he-IL"/>
                    </a:p>
                  </a:txBody>
                  <a:tcPr/>
                </a:tc>
                <a:tc>
                  <a:txBody>
                    <a:bodyPr/>
                    <a:lstStyle/>
                    <a:p>
                      <a:pPr algn="l" rtl="0"/>
                      <a:endParaRPr lang="he-IL" dirty="0"/>
                    </a:p>
                  </a:txBody>
                  <a:tcPr/>
                </a:tc>
                <a:tc>
                  <a:txBody>
                    <a:bodyPr/>
                    <a:lstStyle/>
                    <a:p>
                      <a:pPr algn="l" rtl="0"/>
                      <a:endParaRPr lang="he-IL" dirty="0"/>
                    </a:p>
                  </a:txBody>
                  <a:tcPr/>
                </a:tc>
              </a:tr>
              <a:tr h="370840">
                <a:tc>
                  <a:txBody>
                    <a:bodyPr/>
                    <a:lstStyle/>
                    <a:p>
                      <a:pPr algn="l" rtl="0"/>
                      <a:r>
                        <a:rPr lang="en-US" dirty="0" smtClean="0"/>
                        <a:t>0.20</a:t>
                      </a:r>
                      <a:endParaRPr lang="he-IL" dirty="0"/>
                    </a:p>
                  </a:txBody>
                  <a:tcPr/>
                </a:tc>
                <a:tc>
                  <a:txBody>
                    <a:bodyPr/>
                    <a:lstStyle/>
                    <a:p>
                      <a:pPr algn="l" rtl="0"/>
                      <a:r>
                        <a:rPr lang="en-US" dirty="0" smtClean="0"/>
                        <a:t>0.20</a:t>
                      </a:r>
                      <a:endParaRPr lang="he-IL" dirty="0"/>
                    </a:p>
                  </a:txBody>
                  <a:tcPr/>
                </a:tc>
                <a:tc>
                  <a:txBody>
                    <a:bodyPr/>
                    <a:lstStyle/>
                    <a:p>
                      <a:pPr algn="l" rtl="0"/>
                      <a:r>
                        <a:rPr lang="en-US" dirty="0" smtClean="0"/>
                        <a:t>Two raters</a:t>
                      </a:r>
                      <a:endParaRPr lang="he-IL" dirty="0"/>
                    </a:p>
                  </a:txBody>
                  <a:tcPr/>
                </a:tc>
              </a:tr>
              <a:tr h="370840">
                <a:tc>
                  <a:txBody>
                    <a:bodyPr/>
                    <a:lstStyle/>
                    <a:p>
                      <a:pPr algn="l" rtl="0"/>
                      <a:r>
                        <a:rPr lang="en-US" dirty="0" smtClean="0"/>
                        <a:t>0.32</a:t>
                      </a:r>
                      <a:endParaRPr lang="he-IL" dirty="0"/>
                    </a:p>
                  </a:txBody>
                  <a:tcPr/>
                </a:tc>
                <a:tc>
                  <a:txBody>
                    <a:bodyPr/>
                    <a:lstStyle/>
                    <a:p>
                      <a:pPr algn="l" rtl="0"/>
                      <a:r>
                        <a:rPr lang="en-US" dirty="0" smtClean="0"/>
                        <a:t>0.45</a:t>
                      </a:r>
                      <a:endParaRPr lang="he-IL" dirty="0"/>
                    </a:p>
                  </a:txBody>
                  <a:tcPr/>
                </a:tc>
                <a:tc>
                  <a:txBody>
                    <a:bodyPr/>
                    <a:lstStyle/>
                    <a:p>
                      <a:pPr algn="l" rtl="0"/>
                      <a:r>
                        <a:rPr lang="en-US" dirty="0" smtClean="0"/>
                        <a:t>Following EVR</a:t>
                      </a:r>
                      <a:endParaRPr lang="he-IL" dirty="0"/>
                    </a:p>
                  </a:txBody>
                  <a:tcPr/>
                </a:tc>
              </a:tr>
              <a:tr h="370840">
                <a:tc>
                  <a:txBody>
                    <a:bodyPr/>
                    <a:lstStyle/>
                    <a:p>
                      <a:pPr algn="l" rtl="0"/>
                      <a:r>
                        <a:rPr lang="en-US" dirty="0" smtClean="0"/>
                        <a:t>0.20</a:t>
                      </a:r>
                      <a:endParaRPr lang="he-IL" dirty="0"/>
                    </a:p>
                  </a:txBody>
                  <a:tcPr/>
                </a:tc>
                <a:tc>
                  <a:txBody>
                    <a:bodyPr/>
                    <a:lstStyle/>
                    <a:p>
                      <a:pPr algn="l" rtl="0"/>
                      <a:r>
                        <a:rPr lang="en-US" dirty="0" smtClean="0"/>
                        <a:t>0.25</a:t>
                      </a:r>
                      <a:endParaRPr lang="he-IL" dirty="0"/>
                    </a:p>
                  </a:txBody>
                  <a:tcPr/>
                </a:tc>
                <a:tc>
                  <a:txBody>
                    <a:bodyPr/>
                    <a:lstStyle/>
                    <a:p>
                      <a:pPr algn="l" rtl="0"/>
                      <a:r>
                        <a:rPr lang="en-US" dirty="0" smtClean="0"/>
                        <a:t>Following CVR</a:t>
                      </a:r>
                      <a:endParaRPr lang="he-IL" dirty="0"/>
                    </a:p>
                  </a:txBody>
                  <a:tcPr/>
                </a:tc>
              </a:tr>
            </a:tbl>
          </a:graphicData>
        </a:graphic>
      </p:graphicFrame>
      <p:sp>
        <p:nvSpPr>
          <p:cNvPr id="5" name="Rectangle 4"/>
          <p:cNvSpPr/>
          <p:nvPr/>
        </p:nvSpPr>
        <p:spPr>
          <a:xfrm>
            <a:off x="3203848" y="371703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3203848" y="4124351"/>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5940152" y="3377165"/>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p:cNvSpPr/>
          <p:nvPr/>
        </p:nvSpPr>
        <p:spPr>
          <a:xfrm>
            <a:off x="5940152" y="373380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5940152" y="4124351"/>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171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00B0F0"/>
          </a:solidFill>
        </p:spPr>
        <p:txBody>
          <a:bodyPr>
            <a:normAutofit/>
          </a:bodyPr>
          <a:lstStyle/>
          <a:p>
            <a:pPr algn="l" rtl="0" eaLnBrk="1" hangingPunct="1">
              <a:defRPr/>
            </a:pPr>
            <a:r>
              <a:rPr lang="en-US" altLang="he-IL" sz="3200" dirty="0" smtClean="0"/>
              <a:t>The effect of replacement on the MSE as a function of the inter-rater gap</a:t>
            </a:r>
            <a:endParaRPr lang="en-US" altLang="he-IL" sz="3200" i="1" dirty="0" smtClean="0">
              <a:effectLst>
                <a:outerShdw blurRad="38100" dist="38100" dir="2700000" algn="tl">
                  <a:srgbClr val="FFFFFF"/>
                </a:outerShdw>
              </a:effectLst>
            </a:endParaRPr>
          </a:p>
        </p:txBody>
      </p:sp>
      <p:sp>
        <p:nvSpPr>
          <p:cNvPr id="19459" name="Rectangle 3"/>
          <p:cNvSpPr>
            <a:spLocks noChangeArrowheads="1"/>
          </p:cNvSpPr>
          <p:nvPr/>
        </p:nvSpPr>
        <p:spPr bwMode="auto">
          <a:xfrm>
            <a:off x="2481972" y="1475343"/>
            <a:ext cx="38491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l" rtl="0" eaLnBrk="1" hangingPunct="1">
              <a:buFontTx/>
              <a:buNone/>
            </a:pPr>
            <a:r>
              <a:rPr lang="en-US" altLang="he-IL" sz="1800" dirty="0">
                <a:solidFill>
                  <a:srgbClr val="000000"/>
                </a:solidFill>
              </a:rPr>
              <a:t>Normal distribution, </a:t>
            </a:r>
            <a:r>
              <a:rPr lang="en-US" altLang="he-IL" sz="1800" dirty="0" smtClean="0">
                <a:solidFill>
                  <a:srgbClr val="000000"/>
                </a:solidFill>
              </a:rPr>
              <a:t>n=100,000</a:t>
            </a:r>
            <a:r>
              <a:rPr lang="en-US" altLang="he-IL" sz="1800" dirty="0">
                <a:solidFill>
                  <a:srgbClr val="000000"/>
                </a:solidFill>
              </a:rPr>
              <a:t>, r=0.60</a:t>
            </a:r>
          </a:p>
        </p:txBody>
      </p:sp>
      <p:grpSp>
        <p:nvGrpSpPr>
          <p:cNvPr id="19460" name="Group 1"/>
          <p:cNvGrpSpPr>
            <a:grpSpLocks/>
          </p:cNvGrpSpPr>
          <p:nvPr/>
        </p:nvGrpSpPr>
        <p:grpSpPr bwMode="auto">
          <a:xfrm>
            <a:off x="934159" y="2276475"/>
            <a:ext cx="8243888" cy="4176713"/>
            <a:chOff x="431800" y="2276475"/>
            <a:chExt cx="8243888" cy="4176713"/>
          </a:xfrm>
        </p:grpSpPr>
        <p:pic>
          <p:nvPicPr>
            <p:cNvPr id="194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276475"/>
              <a:ext cx="824388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5903913" y="3068638"/>
              <a:ext cx="215900" cy="2667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194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81438"/>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183063"/>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88" y="4359275"/>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4541838"/>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583113"/>
              <a:ext cx="2746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724400"/>
              <a:ext cx="2746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4765675"/>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818063"/>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864100"/>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46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939" y="4133850"/>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5448" y="2276475"/>
            <a:ext cx="1008112" cy="369332"/>
          </a:xfrm>
          <a:prstGeom prst="rect">
            <a:avLst/>
          </a:prstGeom>
          <a:noFill/>
        </p:spPr>
        <p:txBody>
          <a:bodyPr wrap="square" rtlCol="1">
            <a:spAutoFit/>
          </a:bodyPr>
          <a:lstStyle/>
          <a:p>
            <a:pPr algn="l"/>
            <a:r>
              <a:rPr lang="en-US" dirty="0" smtClean="0">
                <a:solidFill>
                  <a:srgbClr val="FF0000"/>
                </a:solidFill>
              </a:rPr>
              <a:t>MSE</a:t>
            </a:r>
            <a:endParaRPr lang="he-IL" dirty="0">
              <a:solidFill>
                <a:srgbClr val="FF0000"/>
              </a:solidFill>
            </a:endParaRPr>
          </a:p>
        </p:txBody>
      </p:sp>
      <p:sp>
        <p:nvSpPr>
          <p:cNvPr id="3" name="TextBox 2"/>
          <p:cNvSpPr txBox="1"/>
          <p:nvPr/>
        </p:nvSpPr>
        <p:spPr>
          <a:xfrm>
            <a:off x="2619290" y="6453188"/>
            <a:ext cx="3247232" cy="369332"/>
          </a:xfrm>
          <a:prstGeom prst="rect">
            <a:avLst/>
          </a:prstGeom>
          <a:noFill/>
        </p:spPr>
        <p:txBody>
          <a:bodyPr wrap="square" rtlCol="1">
            <a:spAutoFit/>
          </a:bodyPr>
          <a:lstStyle/>
          <a:p>
            <a:pPr algn="l"/>
            <a:r>
              <a:rPr lang="en-US" dirty="0" smtClean="0">
                <a:solidFill>
                  <a:srgbClr val="FF0000"/>
                </a:solidFill>
              </a:rPr>
              <a:t>Decile of inter-rater gap</a:t>
            </a:r>
            <a:endParaRPr lang="he-IL" dirty="0">
              <a:solidFill>
                <a:srgbClr val="FF0000"/>
              </a:solidFill>
            </a:endParaRPr>
          </a:p>
        </p:txBody>
      </p:sp>
    </p:spTree>
    <p:extLst>
      <p:ext uri="{BB962C8B-B14F-4D97-AF65-F5344CB8AC3E}">
        <p14:creationId xmlns:p14="http://schemas.microsoft.com/office/powerpoint/2010/main" val="307631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2496"/>
            <a:ext cx="8229600" cy="1143000"/>
          </a:xfrm>
        </p:spPr>
        <p:txBody>
          <a:bodyPr/>
          <a:lstStyle/>
          <a:p>
            <a:r>
              <a:rPr lang="en-US" dirty="0" smtClean="0"/>
              <a:t> </a:t>
            </a:r>
            <a:endParaRPr lang="he-IL" dirty="0"/>
          </a:p>
        </p:txBody>
      </p:sp>
      <p:pic>
        <p:nvPicPr>
          <p:cNvPr id="4" name="Content Placeholder 3" descr="Miles Cole illustration (5 June 201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200799" cy="4896544"/>
          </a:xfrm>
          <a:prstGeom prst="rect">
            <a:avLst/>
          </a:prstGeom>
          <a:noFill/>
          <a:ln>
            <a:noFill/>
          </a:ln>
        </p:spPr>
      </p:pic>
      <p:sp>
        <p:nvSpPr>
          <p:cNvPr id="3" name="TextBox 2"/>
          <p:cNvSpPr txBox="1"/>
          <p:nvPr/>
        </p:nvSpPr>
        <p:spPr>
          <a:xfrm>
            <a:off x="467544" y="372600"/>
            <a:ext cx="5669501" cy="923330"/>
          </a:xfrm>
          <a:prstGeom prst="rect">
            <a:avLst/>
          </a:prstGeom>
          <a:noFill/>
        </p:spPr>
        <p:txBody>
          <a:bodyPr wrap="none" rtlCol="1">
            <a:spAutoFit/>
          </a:bodyPr>
          <a:lstStyle/>
          <a:p>
            <a:pPr algn="l" rtl="0"/>
            <a:r>
              <a:rPr lang="en-US" dirty="0" smtClean="0"/>
              <a:t>Emma Rees:  </a:t>
            </a:r>
            <a:r>
              <a:rPr lang="en-US" sz="1200" dirty="0" smtClean="0"/>
              <a:t>(</a:t>
            </a:r>
            <a:r>
              <a:rPr lang="en-US" sz="1200" dirty="0">
                <a:solidFill>
                  <a:srgbClr val="303030"/>
                </a:solidFill>
                <a:latin typeface="Georgia"/>
                <a:ea typeface="Times New Roman"/>
                <a:cs typeface="Arial"/>
              </a:rPr>
              <a:t>senior Lecturer in English at the University of </a:t>
            </a:r>
            <a:r>
              <a:rPr lang="en-US" sz="1200" dirty="0" smtClean="0">
                <a:solidFill>
                  <a:srgbClr val="303030"/>
                </a:solidFill>
                <a:latin typeface="Georgia"/>
                <a:ea typeface="Times New Roman"/>
                <a:cs typeface="Arial"/>
              </a:rPr>
              <a:t>Chester)</a:t>
            </a:r>
            <a:endParaRPr lang="en-US" sz="1200" dirty="0" smtClean="0"/>
          </a:p>
          <a:p>
            <a:pPr algn="l" rtl="0"/>
            <a:r>
              <a:rPr lang="en-US" i="1" dirty="0" smtClean="0"/>
              <a:t>The </a:t>
            </a:r>
            <a:r>
              <a:rPr lang="en-US" i="1" dirty="0" err="1" smtClean="0"/>
              <a:t>Mistery</a:t>
            </a:r>
            <a:r>
              <a:rPr lang="en-US" i="1" dirty="0" smtClean="0"/>
              <a:t> [sic] of Marking: What would James </a:t>
            </a:r>
            <a:r>
              <a:rPr lang="en-US" i="1" dirty="0" err="1" smtClean="0"/>
              <a:t>Caan</a:t>
            </a:r>
            <a:r>
              <a:rPr lang="en-US" i="1" dirty="0" smtClean="0"/>
              <a:t> do? </a:t>
            </a:r>
          </a:p>
          <a:p>
            <a:pPr algn="l" rtl="0"/>
            <a:r>
              <a:rPr lang="en-US" dirty="0" smtClean="0"/>
              <a:t>THE, June 5</a:t>
            </a:r>
            <a:r>
              <a:rPr lang="en-US" baseline="30000" dirty="0" smtClean="0"/>
              <a:t>th</a:t>
            </a:r>
            <a:r>
              <a:rPr lang="en-US" dirty="0" smtClean="0"/>
              <a:t> ,2014 </a:t>
            </a:r>
            <a:endParaRPr lang="he-IL" dirty="0"/>
          </a:p>
        </p:txBody>
      </p:sp>
    </p:spTree>
    <p:extLst>
      <p:ext uri="{BB962C8B-B14F-4D97-AF65-F5344CB8AC3E}">
        <p14:creationId xmlns:p14="http://schemas.microsoft.com/office/powerpoint/2010/main" val="208628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rtl="0" eaLnBrk="1" hangingPunct="1"/>
            <a:r>
              <a:rPr lang="en-US" altLang="he-IL" dirty="0" smtClean="0">
                <a:solidFill>
                  <a:srgbClr val="0099FF"/>
                </a:solidFill>
              </a:rPr>
              <a:t>Interim conclusions</a:t>
            </a:r>
          </a:p>
        </p:txBody>
      </p:sp>
      <p:sp>
        <p:nvSpPr>
          <p:cNvPr id="20483" name="Rectangle 3"/>
          <p:cNvSpPr>
            <a:spLocks noGrp="1" noChangeArrowheads="1"/>
          </p:cNvSpPr>
          <p:nvPr>
            <p:ph type="body" idx="1"/>
          </p:nvPr>
        </p:nvSpPr>
        <p:spPr>
          <a:xfrm>
            <a:off x="684213" y="1412776"/>
            <a:ext cx="7772400" cy="4618137"/>
          </a:xfrm>
        </p:spPr>
        <p:txBody>
          <a:bodyPr>
            <a:normAutofit/>
          </a:bodyPr>
          <a:lstStyle/>
          <a:p>
            <a:pPr algn="l" rtl="0" eaLnBrk="1" hangingPunct="1"/>
            <a:r>
              <a:rPr lang="en-US" altLang="he-IL" dirty="0" smtClean="0"/>
              <a:t>EVR increases the error of measurement! </a:t>
            </a:r>
          </a:p>
          <a:p>
            <a:pPr algn="l" rtl="0" eaLnBrk="1" hangingPunct="1"/>
            <a:r>
              <a:rPr lang="en-US" altLang="he-IL" dirty="0" smtClean="0"/>
              <a:t>[CVR is preferable]</a:t>
            </a:r>
          </a:p>
          <a:p>
            <a:pPr algn="l" rtl="0" eaLnBrk="1" hangingPunct="1"/>
            <a:r>
              <a:rPr lang="en-US" altLang="he-IL" dirty="0" smtClean="0"/>
              <a:t>Similar results obtain for other error distributions</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861048"/>
            <a:ext cx="5616624" cy="28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103194"/>
            <a:ext cx="274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437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Third Rater Fallacy</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lgn="ctr" rtl="0">
              <a:buNone/>
            </a:pPr>
            <a:r>
              <a:rPr lang="en-US" dirty="0" smtClean="0"/>
              <a:t/>
            </a:r>
            <a:br>
              <a:rPr lang="en-US" dirty="0" smtClean="0"/>
            </a:br>
            <a:r>
              <a:rPr lang="en-US" dirty="0" smtClean="0"/>
              <a:t/>
            </a:r>
            <a:br>
              <a:rPr lang="en-US" dirty="0" smtClean="0"/>
            </a:br>
            <a:r>
              <a:rPr lang="en-US" dirty="0" smtClean="0"/>
              <a:t>The (wrong) belief that Extreme </a:t>
            </a:r>
            <a:r>
              <a:rPr lang="en-US" dirty="0"/>
              <a:t>V</a:t>
            </a:r>
            <a:r>
              <a:rPr lang="en-US" dirty="0" smtClean="0"/>
              <a:t>alue </a:t>
            </a:r>
            <a:r>
              <a:rPr lang="en-US" dirty="0"/>
              <a:t>R</a:t>
            </a:r>
            <a:r>
              <a:rPr lang="en-US" dirty="0" smtClean="0"/>
              <a:t>eplacement reduces the error of measurement in case of large inter-rater gap.</a:t>
            </a:r>
          </a:p>
          <a:p>
            <a:pPr marL="0" indent="0" algn="ctr" rtl="0">
              <a:buNone/>
            </a:pPr>
            <a:endParaRPr lang="en-US" dirty="0"/>
          </a:p>
          <a:p>
            <a:pPr marL="0" indent="0" algn="ctr" rtl="0">
              <a:buNone/>
            </a:pPr>
            <a:r>
              <a:rPr lang="en-US" sz="2000" dirty="0" smtClean="0"/>
              <a:t>This wrong belief leads us to invest resources (third rater) for increasing the error of measurement </a:t>
            </a:r>
            <a:endParaRPr lang="he-IL" sz="2000" dirty="0"/>
          </a:p>
        </p:txBody>
      </p:sp>
    </p:spTree>
    <p:extLst>
      <p:ext uri="{BB962C8B-B14F-4D97-AF65-F5344CB8AC3E}">
        <p14:creationId xmlns:p14="http://schemas.microsoft.com/office/powerpoint/2010/main" val="3383050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algn="l" rtl="0" eaLnBrk="1" hangingPunct="1">
              <a:buFontTx/>
              <a:buNone/>
            </a:pPr>
            <a:r>
              <a:rPr lang="en-US" altLang="he-IL" dirty="0" smtClean="0">
                <a:solidFill>
                  <a:srgbClr val="0099FF"/>
                </a:solidFill>
              </a:rPr>
              <a:t>Similar results obtain when the 3</a:t>
            </a:r>
            <a:r>
              <a:rPr lang="en-US" altLang="he-IL" baseline="30000" dirty="0" smtClean="0">
                <a:solidFill>
                  <a:srgbClr val="0099FF"/>
                </a:solidFill>
              </a:rPr>
              <a:t>rd</a:t>
            </a:r>
            <a:r>
              <a:rPr lang="en-US" altLang="he-IL" dirty="0" smtClean="0">
                <a:solidFill>
                  <a:srgbClr val="0099FF"/>
                </a:solidFill>
              </a:rPr>
              <a:t> rater is an expert rater whose ratings are more accurate.</a:t>
            </a:r>
            <a:endParaRPr lang="he-IL" altLang="he-IL" dirty="0" smtClean="0">
              <a:solidFill>
                <a:srgbClr val="0099FF"/>
              </a:solidFill>
            </a:endParaRPr>
          </a:p>
          <a:p>
            <a:pPr algn="ctr" eaLnBrk="1" hangingPunct="1">
              <a:buFontTx/>
              <a:buNone/>
            </a:pPr>
            <a:endParaRPr lang="he-IL" altLang="he-IL" dirty="0">
              <a:solidFill>
                <a:srgbClr val="0099FF"/>
              </a:solidFill>
            </a:endParaRPr>
          </a:p>
          <a:p>
            <a:pPr algn="ctr" eaLnBrk="1" hangingPunct="1">
              <a:buFontTx/>
              <a:buNone/>
            </a:pPr>
            <a:endParaRPr lang="he-IL" altLang="he-IL" dirty="0" smtClean="0">
              <a:solidFill>
                <a:srgbClr val="0099FF"/>
              </a:solidFill>
            </a:endParaRPr>
          </a:p>
        </p:txBody>
      </p:sp>
    </p:spTree>
    <p:extLst>
      <p:ext uri="{BB962C8B-B14F-4D97-AF65-F5344CB8AC3E}">
        <p14:creationId xmlns:p14="http://schemas.microsoft.com/office/powerpoint/2010/main" val="2151447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60000"/>
                    <a:lumOff val="40000"/>
                  </a:schemeClr>
                </a:solidFill>
              </a:rPr>
              <a:t>A caveat:</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t>EVR can increase reliability (reduce the error of measurement) when the error distribution is extremely platykurtic.</a:t>
            </a:r>
            <a:endParaRPr lang="he-IL" dirty="0"/>
          </a:p>
        </p:txBody>
      </p:sp>
    </p:spTree>
    <p:extLst>
      <p:ext uri="{BB962C8B-B14F-4D97-AF65-F5344CB8AC3E}">
        <p14:creationId xmlns:p14="http://schemas.microsoft.com/office/powerpoint/2010/main" val="660794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lgn="l" rtl="0"/>
            <a:r>
              <a:rPr lang="en-US" altLang="he-IL" sz="3600" dirty="0" smtClean="0"/>
              <a:t>To what extent is reality represented by the simulation? </a:t>
            </a:r>
            <a:endParaRPr lang="he-IL" altLang="he-IL" sz="3600" dirty="0" smtClean="0"/>
          </a:p>
        </p:txBody>
      </p:sp>
      <p:sp>
        <p:nvSpPr>
          <p:cNvPr id="3" name="Content Placeholder 2"/>
          <p:cNvSpPr>
            <a:spLocks noGrp="1"/>
          </p:cNvSpPr>
          <p:nvPr>
            <p:ph idx="1"/>
          </p:nvPr>
        </p:nvSpPr>
        <p:spPr/>
        <p:txBody>
          <a:bodyPr>
            <a:normAutofit lnSpcReduction="10000"/>
          </a:bodyPr>
          <a:lstStyle/>
          <a:p>
            <a:pPr marL="0" indent="0" algn="l" rtl="0">
              <a:buFontTx/>
              <a:buNone/>
              <a:defRPr/>
            </a:pPr>
            <a:r>
              <a:rPr lang="en-US" altLang="he-IL" dirty="0" smtClean="0">
                <a:solidFill>
                  <a:schemeClr val="accent2">
                    <a:lumMod val="50000"/>
                  </a:schemeClr>
                </a:solidFill>
              </a:rPr>
              <a:t>What happens in the real world?</a:t>
            </a:r>
            <a:endParaRPr lang="he-IL" altLang="he-IL" dirty="0" smtClean="0">
              <a:solidFill>
                <a:schemeClr val="accent2">
                  <a:lumMod val="50000"/>
                </a:schemeClr>
              </a:solidFill>
            </a:endParaRPr>
          </a:p>
          <a:p>
            <a:pPr algn="l" rtl="0">
              <a:defRPr/>
            </a:pPr>
            <a:r>
              <a:rPr lang="en-US" altLang="he-IL" dirty="0" smtClean="0">
                <a:solidFill>
                  <a:srgbClr val="0099FF"/>
                </a:solidFill>
              </a:rPr>
              <a:t>What is the shape of the error distribution?</a:t>
            </a:r>
          </a:p>
          <a:p>
            <a:pPr algn="l" rtl="0">
              <a:defRPr/>
            </a:pPr>
            <a:r>
              <a:rPr lang="en-US" altLang="he-IL" dirty="0" smtClean="0">
                <a:solidFill>
                  <a:srgbClr val="0099FF"/>
                </a:solidFill>
              </a:rPr>
              <a:t>Do all raters have the same error distribution?</a:t>
            </a:r>
          </a:p>
          <a:p>
            <a:pPr marL="0" indent="0" algn="l" rtl="0">
              <a:buNone/>
              <a:defRPr/>
            </a:pPr>
            <a:r>
              <a:rPr lang="en-US" altLang="he-IL" dirty="0" smtClean="0"/>
              <a:t/>
            </a:r>
            <a:br>
              <a:rPr lang="en-US" altLang="he-IL" dirty="0" smtClean="0"/>
            </a:br>
            <a:r>
              <a:rPr lang="en-US" altLang="he-IL" dirty="0" smtClean="0"/>
              <a:t>The problem:</a:t>
            </a:r>
          </a:p>
          <a:p>
            <a:pPr algn="l" rtl="0">
              <a:defRPr/>
            </a:pPr>
            <a:r>
              <a:rPr lang="en-US" altLang="he-IL" dirty="0" smtClean="0">
                <a:solidFill>
                  <a:srgbClr val="0099FF"/>
                </a:solidFill>
              </a:rPr>
              <a:t>In the real world we only have information about the observed score. We do not know what the true score is, hence, we do not know what the error component in each score is.</a:t>
            </a:r>
            <a:endParaRPr lang="he-IL" altLang="he-IL" dirty="0" smtClean="0">
              <a:solidFill>
                <a:srgbClr val="0099FF"/>
              </a:solidFill>
            </a:endParaRPr>
          </a:p>
        </p:txBody>
      </p:sp>
    </p:spTree>
    <p:extLst>
      <p:ext uri="{BB962C8B-B14F-4D97-AF65-F5344CB8AC3E}">
        <p14:creationId xmlns:p14="http://schemas.microsoft.com/office/powerpoint/2010/main" val="325500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20713"/>
            <a:ext cx="7772400" cy="5475287"/>
          </a:xfrm>
        </p:spPr>
        <p:txBody>
          <a:bodyPr/>
          <a:lstStyle/>
          <a:p>
            <a:pPr marL="0" indent="0" algn="l" rtl="0">
              <a:buFontTx/>
              <a:buNone/>
              <a:defRPr/>
            </a:pPr>
            <a:r>
              <a:rPr lang="en-US" dirty="0" smtClean="0"/>
              <a:t>The answer:</a:t>
            </a:r>
            <a:endParaRPr lang="he-IL" dirty="0" smtClean="0"/>
          </a:p>
          <a:p>
            <a:pPr algn="l" rtl="0">
              <a:defRPr/>
            </a:pPr>
            <a:r>
              <a:rPr lang="en-US" sz="2400" dirty="0" smtClean="0">
                <a:solidFill>
                  <a:srgbClr val="0099FF"/>
                </a:solidFill>
              </a:rPr>
              <a:t>According to CTT, the true score is the </a:t>
            </a:r>
            <a:r>
              <a:rPr lang="en-US" sz="2400" dirty="0" smtClean="0">
                <a:solidFill>
                  <a:srgbClr val="FF0000"/>
                </a:solidFill>
              </a:rPr>
              <a:t>expected value </a:t>
            </a:r>
            <a:r>
              <a:rPr lang="en-US" sz="2400" dirty="0" smtClean="0">
                <a:solidFill>
                  <a:srgbClr val="0099FF"/>
                </a:solidFill>
              </a:rPr>
              <a:t>of the observed scores. The mean of a large number of repeated measurements approximates the true score.</a:t>
            </a:r>
          </a:p>
          <a:p>
            <a:pPr algn="l" rtl="0">
              <a:defRPr/>
            </a:pPr>
            <a:r>
              <a:rPr lang="en-US" sz="2400" dirty="0" smtClean="0">
                <a:solidFill>
                  <a:srgbClr val="0099FF"/>
                </a:solidFill>
              </a:rPr>
              <a:t>As Guilford (1965) expressed it:</a:t>
            </a:r>
            <a:endParaRPr lang="he-IL" sz="2400" dirty="0" smtClean="0">
              <a:solidFill>
                <a:srgbClr val="0099FF"/>
              </a:solidFill>
            </a:endParaRPr>
          </a:p>
          <a:p>
            <a:pPr lvl="1" algn="l" rtl="0">
              <a:defRPr/>
            </a:pPr>
            <a:r>
              <a:rPr lang="en-US" sz="2400" dirty="0" smtClean="0">
                <a:solidFill>
                  <a:srgbClr val="0099FF"/>
                </a:solidFill>
              </a:rPr>
              <a:t>“The </a:t>
            </a:r>
            <a:r>
              <a:rPr lang="en-US" sz="2400" i="1" dirty="0" smtClean="0">
                <a:solidFill>
                  <a:srgbClr val="0099FF"/>
                </a:solidFill>
              </a:rPr>
              <a:t>true</a:t>
            </a:r>
            <a:r>
              <a:rPr lang="en-US" sz="2400" dirty="0" smtClean="0">
                <a:solidFill>
                  <a:srgbClr val="0099FF"/>
                </a:solidFill>
              </a:rPr>
              <a:t> measure is …the mean value we should obtain for the object if we measured it a large number of times.” </a:t>
            </a:r>
          </a:p>
          <a:p>
            <a:pPr algn="l" rtl="0">
              <a:defRPr/>
            </a:pPr>
            <a:r>
              <a:rPr lang="en-US" sz="2400" dirty="0" smtClean="0">
                <a:solidFill>
                  <a:srgbClr val="0099FF"/>
                </a:solidFill>
              </a:rPr>
              <a:t>If we can get a ‘true score’, then we can estimate the error associated with each observed score.</a:t>
            </a:r>
          </a:p>
          <a:p>
            <a:pPr algn="l" rtl="0">
              <a:defRPr/>
            </a:pPr>
            <a:r>
              <a:rPr lang="en-US" sz="2400" dirty="0" smtClean="0">
                <a:solidFill>
                  <a:srgbClr val="0099FF"/>
                </a:solidFill>
              </a:rPr>
              <a:t>And that’s what we did….</a:t>
            </a:r>
            <a:endParaRPr lang="he-IL" sz="2400" dirty="0" smtClean="0">
              <a:solidFill>
                <a:srgbClr val="0099FF"/>
              </a:solidFill>
            </a:endParaRPr>
          </a:p>
        </p:txBody>
      </p:sp>
    </p:spTree>
    <p:extLst>
      <p:ext uri="{BB962C8B-B14F-4D97-AF65-F5344CB8AC3E}">
        <p14:creationId xmlns:p14="http://schemas.microsoft.com/office/powerpoint/2010/main" val="326134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rtl="0"/>
            <a:r>
              <a:rPr lang="en-US" altLang="he-IL" dirty="0" smtClean="0"/>
              <a:t>The study</a:t>
            </a:r>
            <a:endParaRPr lang="he-IL" altLang="he-IL" dirty="0" smtClean="0"/>
          </a:p>
        </p:txBody>
      </p:sp>
      <p:sp>
        <p:nvSpPr>
          <p:cNvPr id="3" name="Content Placeholder 2"/>
          <p:cNvSpPr>
            <a:spLocks noGrp="1"/>
          </p:cNvSpPr>
          <p:nvPr>
            <p:ph idx="1"/>
          </p:nvPr>
        </p:nvSpPr>
        <p:spPr/>
        <p:txBody>
          <a:bodyPr/>
          <a:lstStyle/>
          <a:p>
            <a:pPr algn="l" rtl="0">
              <a:defRPr/>
            </a:pPr>
            <a:r>
              <a:rPr lang="he-IL" sz="2000" dirty="0" smtClean="0">
                <a:solidFill>
                  <a:srgbClr val="0099FF"/>
                </a:solidFill>
              </a:rPr>
              <a:t>500</a:t>
            </a:r>
            <a:r>
              <a:rPr lang="en-US" sz="2000" dirty="0" smtClean="0">
                <a:solidFill>
                  <a:srgbClr val="0099FF"/>
                </a:solidFill>
              </a:rPr>
              <a:t> essays written by university candidates for the writing section of the PET</a:t>
            </a:r>
          </a:p>
          <a:p>
            <a:pPr algn="l" rtl="0">
              <a:defRPr/>
            </a:pPr>
            <a:r>
              <a:rPr lang="en-US" sz="2000" dirty="0" smtClean="0">
                <a:solidFill>
                  <a:srgbClr val="0099FF"/>
                </a:solidFill>
              </a:rPr>
              <a:t>The written essays were randomly divided into two groups of 250 essays each</a:t>
            </a:r>
          </a:p>
          <a:p>
            <a:pPr algn="l" rtl="0">
              <a:defRPr/>
            </a:pPr>
            <a:r>
              <a:rPr lang="en-US" sz="2000" dirty="0" smtClean="0">
                <a:solidFill>
                  <a:srgbClr val="0099FF"/>
                </a:solidFill>
              </a:rPr>
              <a:t>Each set of essays was rated by a group of 15 (14) raters working independently</a:t>
            </a:r>
          </a:p>
          <a:p>
            <a:pPr algn="l" rtl="0">
              <a:defRPr/>
            </a:pPr>
            <a:r>
              <a:rPr lang="en-US" sz="2000" dirty="0" smtClean="0">
                <a:solidFill>
                  <a:srgbClr val="0099FF"/>
                </a:solidFill>
              </a:rPr>
              <a:t>The final rating given by a rater to an essay is the sum of two intermediate ratings on a scale of 1 to 6. Therefore the final rating for each rater is on a scale of 2 to 12. </a:t>
            </a:r>
            <a:endParaRPr lang="he-IL" sz="2000" dirty="0" smtClean="0">
              <a:solidFill>
                <a:srgbClr val="0099FF"/>
              </a:solidFill>
            </a:endParaRPr>
          </a:p>
          <a:p>
            <a:pPr>
              <a:defRPr/>
            </a:pPr>
            <a:r>
              <a:rPr lang="he-IL" sz="2000" dirty="0" smtClean="0"/>
              <a:t> </a:t>
            </a:r>
            <a:endParaRPr lang="he-IL" dirty="0"/>
          </a:p>
        </p:txBody>
      </p:sp>
    </p:spTree>
    <p:extLst>
      <p:ext uri="{BB962C8B-B14F-4D97-AF65-F5344CB8AC3E}">
        <p14:creationId xmlns:p14="http://schemas.microsoft.com/office/powerpoint/2010/main" val="1955904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rtl="0"/>
            <a:r>
              <a:rPr lang="en-US" altLang="he-IL" sz="3200" dirty="0" smtClean="0"/>
              <a:t>The distribution of all ratings:</a:t>
            </a:r>
            <a:r>
              <a:rPr lang="he-IL" altLang="he-IL" sz="3200" dirty="0" smtClean="0"/>
              <a:t> </a:t>
            </a:r>
          </a:p>
        </p:txBody>
      </p:sp>
      <p:sp>
        <p:nvSpPr>
          <p:cNvPr id="26627" name="Content Placeholder 3"/>
          <p:cNvSpPr>
            <a:spLocks noGrp="1"/>
          </p:cNvSpPr>
          <p:nvPr>
            <p:ph idx="1"/>
          </p:nvPr>
        </p:nvSpPr>
        <p:spPr/>
        <p:txBody>
          <a:bodyPr/>
          <a:lstStyle/>
          <a:p>
            <a:pPr marL="0" indent="0" algn="l" rtl="0">
              <a:buNone/>
            </a:pPr>
            <a:r>
              <a:rPr lang="en-US" altLang="he-IL" sz="2400" dirty="0" smtClean="0"/>
              <a:t>N=7,250, m=6.9,  </a:t>
            </a:r>
            <a:r>
              <a:rPr lang="en-US" altLang="he-IL" sz="2400" dirty="0" err="1" smtClean="0"/>
              <a:t>sd</a:t>
            </a:r>
            <a:r>
              <a:rPr lang="en-US" altLang="he-IL" sz="2400" dirty="0" smtClean="0"/>
              <a:t>=2.04</a:t>
            </a:r>
            <a:endParaRPr lang="he-IL" altLang="he-IL" sz="2400" dirty="0" smtClean="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924175"/>
            <a:ext cx="6308725" cy="375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069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pPr algn="l" rtl="0"/>
            <a:r>
              <a:rPr lang="en-US" dirty="0" smtClean="0"/>
              <a:t>Distribution of Rating errors</a:t>
            </a:r>
            <a:r>
              <a:rPr lang="he-IL" dirty="0" smtClean="0"/>
              <a:t/>
            </a:r>
            <a:br>
              <a:rPr lang="he-IL" dirty="0" smtClean="0"/>
            </a:br>
            <a:r>
              <a:rPr lang="en-US" sz="2400" dirty="0" smtClean="0"/>
              <a:t>Mean of 0, SD of 1.54</a:t>
            </a:r>
            <a:endParaRPr lang="he-IL" sz="24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5790" y="2922984"/>
            <a:ext cx="6096000" cy="3962400"/>
          </a:xfrm>
          <a:prstGeom prst="rect">
            <a:avLst/>
          </a:prstGeom>
          <a:noFill/>
          <a:ln>
            <a:noFill/>
          </a:ln>
        </p:spPr>
      </p:pic>
      <p:sp>
        <p:nvSpPr>
          <p:cNvPr id="7" name="Rectangle 6"/>
          <p:cNvSpPr/>
          <p:nvPr/>
        </p:nvSpPr>
        <p:spPr>
          <a:xfrm>
            <a:off x="685800" y="1128409"/>
            <a:ext cx="3429000" cy="1569660"/>
          </a:xfrm>
          <a:prstGeom prst="rect">
            <a:avLst/>
          </a:prstGeom>
        </p:spPr>
        <p:txBody>
          <a:bodyPr wrap="square">
            <a:spAutoFit/>
          </a:bodyPr>
          <a:lstStyle/>
          <a:p>
            <a:pPr algn="l"/>
            <a:r>
              <a:rPr lang="en-US" sz="1600" i="1" dirty="0" smtClean="0"/>
              <a:t>The </a:t>
            </a:r>
            <a:r>
              <a:rPr lang="en-US" sz="1600" i="1" dirty="0"/>
              <a:t>density histogram of 7,250 </a:t>
            </a:r>
            <a:r>
              <a:rPr lang="en-US" sz="1600" i="1" dirty="0" smtClean="0"/>
              <a:t>rating errors </a:t>
            </a:r>
            <a:r>
              <a:rPr lang="en-US" sz="1600" i="1" dirty="0"/>
              <a:t>in intervals of 0.5 score-points, together with its smooth approximation (blue) and the corresponding Normal Density function (red). </a:t>
            </a:r>
            <a:endParaRPr lang="he-IL" sz="1600" i="1" dirty="0"/>
          </a:p>
        </p:txBody>
      </p:sp>
      <p:sp>
        <p:nvSpPr>
          <p:cNvPr id="8" name="Content Placeholder 7"/>
          <p:cNvSpPr>
            <a:spLocks noGrp="1"/>
          </p:cNvSpPr>
          <p:nvPr>
            <p:ph idx="1"/>
          </p:nvPr>
        </p:nvSpPr>
        <p:spPr>
          <a:xfrm>
            <a:off x="685800" y="4267200"/>
            <a:ext cx="3733800" cy="1828800"/>
          </a:xfrm>
        </p:spPr>
        <p:txBody>
          <a:bodyPr/>
          <a:lstStyle/>
          <a:p>
            <a:pPr marL="0" indent="0">
              <a:buNone/>
            </a:pPr>
            <a:r>
              <a:rPr lang="he-IL" dirty="0" smtClean="0"/>
              <a:t> </a:t>
            </a:r>
            <a:endParaRPr lang="he-IL" dirty="0"/>
          </a:p>
        </p:txBody>
      </p:sp>
    </p:spTree>
    <p:extLst>
      <p:ext uri="{BB962C8B-B14F-4D97-AF65-F5344CB8AC3E}">
        <p14:creationId xmlns:p14="http://schemas.microsoft.com/office/powerpoint/2010/main" val="3848814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pPr algn="l"/>
            <a:r>
              <a:rPr lang="en-US" dirty="0" smtClean="0"/>
              <a:t>Personal error distributions</a:t>
            </a:r>
            <a:endParaRPr lang="he-IL"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66231"/>
            <a:ext cx="4248755" cy="26670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03569" y="1447800"/>
            <a:ext cx="3892138" cy="2685431"/>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33231"/>
            <a:ext cx="4191000" cy="2624757"/>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803569" y="4133231"/>
            <a:ext cx="3892138" cy="2526445"/>
          </a:xfrm>
          <a:prstGeom prst="rect">
            <a:avLst/>
          </a:prstGeom>
          <a:noFill/>
          <a:ln>
            <a:noFill/>
          </a:ln>
        </p:spPr>
      </p:pic>
    </p:spTree>
    <p:extLst>
      <p:ext uri="{BB962C8B-B14F-4D97-AF65-F5344CB8AC3E}">
        <p14:creationId xmlns:p14="http://schemas.microsoft.com/office/powerpoint/2010/main" val="18681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Marking a paper</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fontScale="70000" lnSpcReduction="20000"/>
          </a:bodyPr>
          <a:lstStyle/>
          <a:p>
            <a:pPr marL="0" indent="0" algn="l" rtl="0">
              <a:buNone/>
            </a:pPr>
            <a:r>
              <a:rPr lang="en-US" dirty="0" smtClean="0"/>
              <a:t>Is an extremely complicated task:</a:t>
            </a:r>
          </a:p>
          <a:p>
            <a:pPr algn="l" rtl="0"/>
            <a:r>
              <a:rPr lang="en-US" dirty="0" smtClean="0"/>
              <a:t>Read the text</a:t>
            </a:r>
          </a:p>
          <a:p>
            <a:pPr algn="l" rtl="0"/>
            <a:r>
              <a:rPr lang="en-US" dirty="0" smtClean="0"/>
              <a:t>Decipher words, sentences, mistakes</a:t>
            </a:r>
          </a:p>
          <a:p>
            <a:pPr algn="l" rtl="0"/>
            <a:r>
              <a:rPr lang="en-US" dirty="0" smtClean="0"/>
              <a:t>Understand - reference</a:t>
            </a:r>
          </a:p>
          <a:p>
            <a:pPr algn="l" rtl="0"/>
            <a:r>
              <a:rPr lang="en-US" dirty="0" smtClean="0"/>
              <a:t>Interpret - meaning</a:t>
            </a:r>
          </a:p>
          <a:p>
            <a:pPr algn="l" rtl="0"/>
            <a:r>
              <a:rPr lang="en-US" dirty="0" smtClean="0"/>
              <a:t>Weigh various sources of information</a:t>
            </a:r>
          </a:p>
          <a:p>
            <a:pPr algn="l" rtl="0"/>
            <a:r>
              <a:rPr lang="en-US" dirty="0" smtClean="0"/>
              <a:t>Translate into numerical score</a:t>
            </a:r>
          </a:p>
          <a:p>
            <a:pPr algn="l" rtl="0"/>
            <a:r>
              <a:rPr lang="en-US" dirty="0" smtClean="0"/>
              <a:t>Decide upon a final mark</a:t>
            </a:r>
          </a:p>
          <a:p>
            <a:pPr marL="0" indent="0" algn="l" rtl="0">
              <a:buNone/>
            </a:pPr>
            <a:endParaRPr lang="en-US" dirty="0" smtClean="0"/>
          </a:p>
          <a:p>
            <a:pPr marL="0" indent="0" algn="l" rtl="0">
              <a:buNone/>
            </a:pPr>
            <a:r>
              <a:rPr lang="en-US" dirty="0" smtClean="0"/>
              <a:t>And all of the above in unfavorable conditions:</a:t>
            </a:r>
          </a:p>
          <a:p>
            <a:pPr algn="l" rtl="0"/>
            <a:r>
              <a:rPr lang="en-US" dirty="0" smtClean="0"/>
              <a:t>Repetitious task</a:t>
            </a:r>
          </a:p>
          <a:p>
            <a:pPr algn="l" rtl="0"/>
            <a:r>
              <a:rPr lang="en-US" dirty="0" smtClean="0"/>
              <a:t>Serial effects</a:t>
            </a:r>
          </a:p>
          <a:p>
            <a:pPr algn="l" rtl="0"/>
            <a:r>
              <a:rPr lang="en-US" dirty="0"/>
              <a:t>F</a:t>
            </a:r>
            <a:r>
              <a:rPr lang="en-US" dirty="0" smtClean="0"/>
              <a:t>atigue</a:t>
            </a:r>
          </a:p>
          <a:p>
            <a:pPr algn="l" rtl="0"/>
            <a:endParaRPr lang="he-IL" dirty="0"/>
          </a:p>
        </p:txBody>
      </p:sp>
    </p:spTree>
    <p:extLst>
      <p:ext uri="{BB962C8B-B14F-4D97-AF65-F5344CB8AC3E}">
        <p14:creationId xmlns:p14="http://schemas.microsoft.com/office/powerpoint/2010/main" val="1838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rtl="0"/>
            <a:r>
              <a:rPr lang="en-US" altLang="he-IL" dirty="0" smtClean="0"/>
              <a:t>Analysis</a:t>
            </a:r>
            <a:endParaRPr lang="he-IL" altLang="he-IL" dirty="0" smtClean="0"/>
          </a:p>
        </p:txBody>
      </p:sp>
      <p:sp>
        <p:nvSpPr>
          <p:cNvPr id="30723" name="Content Placeholder 2"/>
          <p:cNvSpPr>
            <a:spLocks noGrp="1"/>
          </p:cNvSpPr>
          <p:nvPr>
            <p:ph idx="1"/>
          </p:nvPr>
        </p:nvSpPr>
        <p:spPr>
          <a:xfrm>
            <a:off x="850900" y="1989138"/>
            <a:ext cx="7772400" cy="4114800"/>
          </a:xfrm>
        </p:spPr>
        <p:txBody>
          <a:bodyPr/>
          <a:lstStyle/>
          <a:p>
            <a:pPr algn="l" rtl="0"/>
            <a:r>
              <a:rPr lang="en-US" altLang="he-IL" sz="2000" dirty="0" smtClean="0">
                <a:solidFill>
                  <a:srgbClr val="0099FF"/>
                </a:solidFill>
              </a:rPr>
              <a:t>There are 14 or 15 ratings per essay</a:t>
            </a:r>
          </a:p>
          <a:p>
            <a:pPr algn="l" rtl="0"/>
            <a:r>
              <a:rPr lang="en-US" altLang="he-IL" sz="2000" dirty="0" smtClean="0">
                <a:solidFill>
                  <a:srgbClr val="0099FF"/>
                </a:solidFill>
              </a:rPr>
              <a:t>From these we can select two ratings designated the “first” and “second” ratings (there are 91 or 105 ways to do this for each essay), and then 12 or 13 ways to select a “third” rating</a:t>
            </a:r>
          </a:p>
          <a:p>
            <a:pPr algn="l" rtl="0"/>
            <a:r>
              <a:rPr lang="en-US" altLang="he-IL" sz="2000" dirty="0" smtClean="0">
                <a:solidFill>
                  <a:srgbClr val="0099FF"/>
                </a:solidFill>
              </a:rPr>
              <a:t>The mean of the remaining 11 (12) ratings serves as the estimate of the true score of the essay</a:t>
            </a:r>
          </a:p>
          <a:p>
            <a:pPr algn="l" rtl="0"/>
            <a:r>
              <a:rPr lang="en-US" altLang="he-IL" sz="2000" dirty="0" smtClean="0">
                <a:solidFill>
                  <a:srgbClr val="0099FF"/>
                </a:solidFill>
              </a:rPr>
              <a:t>Now we can calculate D - the inter-rater gap, and also the measurement error before and after application of the replacement procedure (EVR or CVR)</a:t>
            </a:r>
            <a:endParaRPr lang="he-IL" altLang="he-IL" sz="2000" dirty="0" smtClean="0">
              <a:solidFill>
                <a:srgbClr val="0099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52599652"/>
              </p:ext>
            </p:extLst>
          </p:nvPr>
        </p:nvGraphicFramePr>
        <p:xfrm>
          <a:off x="2663035" y="5733256"/>
          <a:ext cx="5689596" cy="371475"/>
        </p:xfrm>
        <a:graphic>
          <a:graphicData uri="http://schemas.openxmlformats.org/drawingml/2006/table">
            <a:tbl>
              <a:tblPr rtl="1" firstRow="1" bandRow="1">
                <a:tableStyleId>{5C22544A-7EE6-4342-B048-85BDC9FD1C3A}</a:tableStyleId>
              </a:tblPr>
              <a:tblGrid>
                <a:gridCol w="517236"/>
                <a:gridCol w="517236"/>
                <a:gridCol w="517236"/>
                <a:gridCol w="517236"/>
                <a:gridCol w="517236"/>
                <a:gridCol w="517236"/>
                <a:gridCol w="517236"/>
                <a:gridCol w="517236"/>
                <a:gridCol w="517236"/>
                <a:gridCol w="517236"/>
                <a:gridCol w="517236"/>
              </a:tblGrid>
              <a:tr h="371475">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7006906"/>
              </p:ext>
            </p:extLst>
          </p:nvPr>
        </p:nvGraphicFramePr>
        <p:xfrm>
          <a:off x="599281" y="5733256"/>
          <a:ext cx="1608138" cy="371475"/>
        </p:xfrm>
        <a:graphic>
          <a:graphicData uri="http://schemas.openxmlformats.org/drawingml/2006/table">
            <a:tbl>
              <a:tblPr rtl="1" firstRow="1" bandRow="1">
                <a:tableStyleId>{5C22544A-7EE6-4342-B048-85BDC9FD1C3A}</a:tableStyleId>
              </a:tblPr>
              <a:tblGrid>
                <a:gridCol w="536046"/>
                <a:gridCol w="536046"/>
                <a:gridCol w="536046"/>
              </a:tblGrid>
              <a:tr h="371475">
                <a:tc>
                  <a:txBody>
                    <a:bodyPr/>
                    <a:lstStyle/>
                    <a:p>
                      <a:pPr algn="ctr" rtl="1"/>
                      <a:r>
                        <a:rPr lang="he-IL" sz="1800" dirty="0" smtClean="0"/>
                        <a:t>3</a:t>
                      </a:r>
                      <a:endParaRPr lang="he-IL" sz="1800" dirty="0"/>
                    </a:p>
                  </a:txBody>
                  <a:tcPr marL="91457" marR="91457" marT="45798" marB="45798"/>
                </a:tc>
                <a:tc>
                  <a:txBody>
                    <a:bodyPr/>
                    <a:lstStyle/>
                    <a:p>
                      <a:pPr algn="ctr" rtl="1"/>
                      <a:r>
                        <a:rPr lang="he-IL" sz="1800" dirty="0" smtClean="0"/>
                        <a:t>2</a:t>
                      </a:r>
                      <a:endParaRPr lang="he-IL" sz="1800" dirty="0"/>
                    </a:p>
                  </a:txBody>
                  <a:tcPr marL="91457" marR="91457" marT="45798" marB="45798"/>
                </a:tc>
                <a:tc>
                  <a:txBody>
                    <a:bodyPr/>
                    <a:lstStyle/>
                    <a:p>
                      <a:pPr algn="ctr" rtl="1"/>
                      <a:r>
                        <a:rPr lang="he-IL" sz="1800" dirty="0" smtClean="0"/>
                        <a:t>1</a:t>
                      </a:r>
                      <a:endParaRPr lang="he-IL" sz="1800" dirty="0"/>
                    </a:p>
                  </a:txBody>
                  <a:tcPr marL="91457" marR="91457" marT="45798" marB="45798"/>
                </a:tc>
              </a:tr>
            </a:tbl>
          </a:graphicData>
        </a:graphic>
      </p:graphicFrame>
      <p:cxnSp>
        <p:nvCxnSpPr>
          <p:cNvPr id="21" name="Straight Arrow Connector 20"/>
          <p:cNvCxnSpPr/>
          <p:nvPr/>
        </p:nvCxnSpPr>
        <p:spPr>
          <a:xfrm flipV="1">
            <a:off x="739776" y="5301208"/>
            <a:ext cx="2159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187450" y="5299100"/>
            <a:ext cx="2159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60" name="TextBox 23"/>
          <p:cNvSpPr txBox="1">
            <a:spLocks noChangeArrowheads="1"/>
          </p:cNvSpPr>
          <p:nvPr/>
        </p:nvSpPr>
        <p:spPr bwMode="auto">
          <a:xfrm>
            <a:off x="827087" y="4837906"/>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ltLang="he-IL" dirty="0"/>
              <a:t>D</a:t>
            </a:r>
            <a:endParaRPr lang="he-IL" altLang="he-IL" dirty="0"/>
          </a:p>
        </p:txBody>
      </p:sp>
      <p:sp>
        <p:nvSpPr>
          <p:cNvPr id="30761" name="TextBox 24"/>
          <p:cNvSpPr txBox="1">
            <a:spLocks noChangeArrowheads="1"/>
          </p:cNvSpPr>
          <p:nvPr/>
        </p:nvSpPr>
        <p:spPr bwMode="auto">
          <a:xfrm>
            <a:off x="4787899" y="5207794"/>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r>
              <a:rPr lang="en-US" altLang="he-IL" dirty="0"/>
              <a:t>True score</a:t>
            </a:r>
            <a:endParaRPr lang="he-IL" altLang="he-IL" dirty="0"/>
          </a:p>
        </p:txBody>
      </p:sp>
    </p:spTree>
    <p:extLst>
      <p:ext uri="{BB962C8B-B14F-4D97-AF65-F5344CB8AC3E}">
        <p14:creationId xmlns:p14="http://schemas.microsoft.com/office/powerpoint/2010/main" val="3640316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normAutofit/>
          </a:bodyPr>
          <a:lstStyle/>
          <a:p>
            <a:pPr marL="0" indent="0" algn="l">
              <a:buFontTx/>
              <a:buNone/>
              <a:defRPr/>
            </a:pPr>
            <a:r>
              <a:rPr lang="en-US" dirty="0" smtClean="0">
                <a:solidFill>
                  <a:srgbClr val="0099FF"/>
                </a:solidFill>
              </a:rPr>
              <a:t>This procedure can be applied</a:t>
            </a:r>
            <a:endParaRPr lang="he-IL" dirty="0"/>
          </a:p>
          <a:p>
            <a:pPr marL="0" indent="0" algn="ctr" rtl="0">
              <a:buFontTx/>
              <a:buNone/>
              <a:defRPr/>
            </a:pPr>
            <a:endParaRPr lang="en-US" dirty="0" smtClean="0">
              <a:solidFill>
                <a:srgbClr val="0099FF"/>
              </a:solidFill>
            </a:endParaRPr>
          </a:p>
          <a:p>
            <a:pPr marL="0" indent="0" algn="l" rtl="0">
              <a:buFontTx/>
              <a:buNone/>
              <a:defRPr/>
            </a:pPr>
            <a:r>
              <a:rPr lang="en-US" dirty="0" smtClean="0">
                <a:solidFill>
                  <a:srgbClr val="0099FF"/>
                </a:solidFill>
              </a:rPr>
              <a:t>times to each essay in the first set of 250</a:t>
            </a:r>
          </a:p>
          <a:p>
            <a:pPr marL="0" indent="0" algn="l" rtl="0">
              <a:buNone/>
              <a:defRPr/>
            </a:pPr>
            <a:r>
              <a:rPr lang="en-US" dirty="0">
                <a:solidFill>
                  <a:srgbClr val="0099FF"/>
                </a:solidFill>
              </a:rPr>
              <a:t>a</a:t>
            </a:r>
            <a:r>
              <a:rPr lang="en-US" dirty="0" smtClean="0">
                <a:solidFill>
                  <a:srgbClr val="0099FF"/>
                </a:solidFill>
              </a:rPr>
              <a:t>nd</a:t>
            </a:r>
          </a:p>
          <a:p>
            <a:pPr marL="0" indent="0" algn="l" rtl="0">
              <a:buNone/>
              <a:defRPr/>
            </a:pPr>
            <a:endParaRPr lang="en-US" dirty="0">
              <a:solidFill>
                <a:srgbClr val="0099FF"/>
              </a:solidFill>
            </a:endParaRPr>
          </a:p>
          <a:p>
            <a:pPr marL="0" indent="0" algn="l" rtl="0">
              <a:buNone/>
              <a:defRPr/>
            </a:pPr>
            <a:r>
              <a:rPr lang="en-US" dirty="0" smtClean="0">
                <a:solidFill>
                  <a:srgbClr val="0099FF"/>
                </a:solidFill>
              </a:rPr>
              <a:t>times to </a:t>
            </a:r>
            <a:r>
              <a:rPr lang="en-US" dirty="0">
                <a:solidFill>
                  <a:srgbClr val="0099FF"/>
                </a:solidFill>
              </a:rPr>
              <a:t>each essay </a:t>
            </a:r>
            <a:r>
              <a:rPr lang="en-US" dirty="0" smtClean="0">
                <a:solidFill>
                  <a:srgbClr val="0099FF"/>
                </a:solidFill>
              </a:rPr>
              <a:t>in </a:t>
            </a:r>
            <a:r>
              <a:rPr lang="en-US" dirty="0">
                <a:solidFill>
                  <a:srgbClr val="0099FF"/>
                </a:solidFill>
              </a:rPr>
              <a:t>the </a:t>
            </a:r>
            <a:r>
              <a:rPr lang="en-US" dirty="0" smtClean="0">
                <a:solidFill>
                  <a:srgbClr val="0099FF"/>
                </a:solidFill>
              </a:rPr>
              <a:t>second </a:t>
            </a:r>
            <a:r>
              <a:rPr lang="en-US" dirty="0">
                <a:solidFill>
                  <a:srgbClr val="0099FF"/>
                </a:solidFill>
              </a:rPr>
              <a:t>set of 250</a:t>
            </a:r>
          </a:p>
          <a:p>
            <a:pPr marL="0" indent="0" algn="l" rtl="0">
              <a:buFontTx/>
              <a:buNone/>
              <a:defRPr/>
            </a:pPr>
            <a:endParaRPr lang="en-US" dirty="0" smtClean="0">
              <a:solidFill>
                <a:srgbClr val="0099FF"/>
              </a:solidFill>
            </a:endParaRPr>
          </a:p>
          <a:p>
            <a:pPr marL="0" indent="0" algn="l" rtl="0">
              <a:buFontTx/>
              <a:buNone/>
              <a:defRPr/>
            </a:pPr>
            <a:endParaRPr lang="en-US" dirty="0">
              <a:solidFill>
                <a:srgbClr val="0099FF"/>
              </a:solidFill>
            </a:endParaRPr>
          </a:p>
          <a:p>
            <a:pPr marL="0" indent="0" algn="l" rtl="0">
              <a:buFontTx/>
              <a:buNone/>
              <a:defRPr/>
            </a:pPr>
            <a:endParaRPr lang="he-IL" dirty="0" smtClean="0">
              <a:solidFill>
                <a:srgbClr val="0099FF"/>
              </a:solidFill>
            </a:endParaRPr>
          </a:p>
        </p:txBody>
      </p:sp>
      <p:graphicFrame>
        <p:nvGraphicFramePr>
          <p:cNvPr id="31747" name="Object 3"/>
          <p:cNvGraphicFramePr>
            <a:graphicFrameLocks noChangeAspect="1"/>
          </p:cNvGraphicFramePr>
          <p:nvPr>
            <p:extLst>
              <p:ext uri="{D42A27DB-BD31-4B8C-83A1-F6EECF244321}">
                <p14:modId xmlns:p14="http://schemas.microsoft.com/office/powerpoint/2010/main" val="2698268991"/>
              </p:ext>
            </p:extLst>
          </p:nvPr>
        </p:nvGraphicFramePr>
        <p:xfrm>
          <a:off x="5652120" y="1844824"/>
          <a:ext cx="2054225" cy="936625"/>
        </p:xfrm>
        <a:graphic>
          <a:graphicData uri="http://schemas.openxmlformats.org/presentationml/2006/ole">
            <mc:AlternateContent xmlns:mc="http://schemas.openxmlformats.org/markup-compatibility/2006">
              <mc:Choice xmlns:v="urn:schemas-microsoft-com:vml" Requires="v">
                <p:oleObj spid="_x0000_s6296" name="משוואה" r:id="rId3" imgW="1002960" imgH="457200" progId="Equation.3">
                  <p:embed/>
                </p:oleObj>
              </mc:Choice>
              <mc:Fallback>
                <p:oleObj name="משוואה" r:id="rId3" imgW="1002960" imgH="457200" progId="Equation.3">
                  <p:embed/>
                  <p:pic>
                    <p:nvPicPr>
                      <p:cNvPr id="0" name=""/>
                      <p:cNvPicPr>
                        <a:picLocks noChangeAspect="1" noChangeArrowheads="1"/>
                      </p:cNvPicPr>
                      <p:nvPr/>
                    </p:nvPicPr>
                    <p:blipFill>
                      <a:blip r:embed="rId4"/>
                      <a:srcRect/>
                      <a:stretch>
                        <a:fillRect/>
                      </a:stretch>
                    </p:blipFill>
                    <p:spPr bwMode="auto">
                      <a:xfrm>
                        <a:off x="5652120" y="1844824"/>
                        <a:ext cx="2054225" cy="936625"/>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02329556"/>
              </p:ext>
            </p:extLst>
          </p:nvPr>
        </p:nvGraphicFramePr>
        <p:xfrm>
          <a:off x="1547664" y="3789040"/>
          <a:ext cx="2079625" cy="936625"/>
        </p:xfrm>
        <a:graphic>
          <a:graphicData uri="http://schemas.openxmlformats.org/presentationml/2006/ole">
            <mc:AlternateContent xmlns:mc="http://schemas.openxmlformats.org/markup-compatibility/2006">
              <mc:Choice xmlns:v="urn:schemas-microsoft-com:vml" Requires="v">
                <p:oleObj spid="_x0000_s6297" name="משוואה" r:id="rId5" imgW="1015920" imgH="457200" progId="Equation.3">
                  <p:embed/>
                </p:oleObj>
              </mc:Choice>
              <mc:Fallback>
                <p:oleObj name="משוואה" r:id="rId5" imgW="1015920" imgH="457200" progId="Equation.3">
                  <p:embed/>
                  <p:pic>
                    <p:nvPicPr>
                      <p:cNvPr id="0" name="Object 3"/>
                      <p:cNvPicPr>
                        <a:picLocks noChangeAspect="1" noChangeArrowheads="1"/>
                      </p:cNvPicPr>
                      <p:nvPr/>
                    </p:nvPicPr>
                    <p:blipFill>
                      <a:blip r:embed="rId6"/>
                      <a:srcRect/>
                      <a:stretch>
                        <a:fillRect/>
                      </a:stretch>
                    </p:blipFill>
                    <p:spPr bwMode="auto">
                      <a:xfrm>
                        <a:off x="1547664" y="3789040"/>
                        <a:ext cx="2079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6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26" y="620688"/>
            <a:ext cx="1616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1230925811"/>
              </p:ext>
            </p:extLst>
          </p:nvPr>
        </p:nvGraphicFramePr>
        <p:xfrm>
          <a:off x="2627784" y="626521"/>
          <a:ext cx="5689596" cy="371475"/>
        </p:xfrm>
        <a:graphic>
          <a:graphicData uri="http://schemas.openxmlformats.org/drawingml/2006/table">
            <a:tbl>
              <a:tblPr rtl="1" firstRow="1" bandRow="1">
                <a:tableStyleId>{5C22544A-7EE6-4342-B048-85BDC9FD1C3A}</a:tableStyleId>
              </a:tblPr>
              <a:tblGrid>
                <a:gridCol w="474133"/>
                <a:gridCol w="474133"/>
                <a:gridCol w="474133"/>
                <a:gridCol w="474133"/>
                <a:gridCol w="474133"/>
                <a:gridCol w="474133"/>
                <a:gridCol w="474133"/>
                <a:gridCol w="474133"/>
                <a:gridCol w="474133"/>
                <a:gridCol w="474133"/>
                <a:gridCol w="474133"/>
                <a:gridCol w="474133"/>
              </a:tblGrid>
              <a:tr h="371475">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c>
                  <a:txBody>
                    <a:bodyPr/>
                    <a:lstStyle/>
                    <a:p>
                      <a:pPr algn="ctr" rtl="1"/>
                      <a:r>
                        <a:rPr lang="en-US" sz="1800" dirty="0" smtClean="0"/>
                        <a:t>t</a:t>
                      </a:r>
                      <a:endParaRPr lang="he-IL" sz="1800" dirty="0"/>
                    </a:p>
                  </a:txBody>
                  <a:tcPr marL="91456" marR="91456" marT="45798" marB="45798"/>
                </a:tc>
              </a:tr>
            </a:tbl>
          </a:graphicData>
        </a:graphic>
      </p:graphicFrame>
    </p:spTree>
    <p:extLst>
      <p:ext uri="{BB962C8B-B14F-4D97-AF65-F5344CB8AC3E}">
        <p14:creationId xmlns:p14="http://schemas.microsoft.com/office/powerpoint/2010/main" val="2271108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700213"/>
            <a:ext cx="8710612"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3490" y="3848527"/>
            <a:ext cx="632654" cy="338554"/>
          </a:xfrm>
          <a:prstGeom prst="rect">
            <a:avLst/>
          </a:prstGeom>
          <a:noFill/>
        </p:spPr>
        <p:txBody>
          <a:bodyPr wrap="square" rtlCol="1">
            <a:spAutoFit/>
          </a:bodyPr>
          <a:lstStyle/>
          <a:p>
            <a:pPr algn="l"/>
            <a:r>
              <a:rPr lang="en-US" sz="1600" dirty="0" smtClean="0"/>
              <a:t>CVR</a:t>
            </a:r>
            <a:endParaRPr lang="he-IL" sz="1600" dirty="0"/>
          </a:p>
        </p:txBody>
      </p:sp>
      <p:sp>
        <p:nvSpPr>
          <p:cNvPr id="34818" name="Title 1"/>
          <p:cNvSpPr>
            <a:spLocks noGrp="1"/>
          </p:cNvSpPr>
          <p:nvPr>
            <p:ph type="title"/>
          </p:nvPr>
        </p:nvSpPr>
        <p:spPr/>
        <p:txBody>
          <a:bodyPr/>
          <a:lstStyle/>
          <a:p>
            <a:pPr algn="l" rtl="0"/>
            <a:r>
              <a:rPr lang="en-US" altLang="he-IL" dirty="0" smtClean="0"/>
              <a:t>Averaged across all essays:</a:t>
            </a:r>
            <a:endParaRPr lang="he-IL" altLang="he-IL" dirty="0" smtClean="0"/>
          </a:p>
        </p:txBody>
      </p:sp>
      <p:sp>
        <p:nvSpPr>
          <p:cNvPr id="2" name="TextBox 1"/>
          <p:cNvSpPr txBox="1"/>
          <p:nvPr/>
        </p:nvSpPr>
        <p:spPr>
          <a:xfrm>
            <a:off x="6660232" y="2145335"/>
            <a:ext cx="216024" cy="369332"/>
          </a:xfrm>
          <a:prstGeom prst="rect">
            <a:avLst/>
          </a:prstGeom>
          <a:noFill/>
        </p:spPr>
        <p:txBody>
          <a:bodyPr wrap="square" rtlCol="1">
            <a:spAutoFit/>
          </a:bodyPr>
          <a:lstStyle/>
          <a:p>
            <a:r>
              <a:rPr lang="en-US" dirty="0" smtClean="0"/>
              <a:t>1</a:t>
            </a:r>
            <a:endParaRPr lang="he-IL" dirty="0"/>
          </a:p>
        </p:txBody>
      </p:sp>
      <p:sp>
        <p:nvSpPr>
          <p:cNvPr id="3" name="TextBox 2"/>
          <p:cNvSpPr txBox="1"/>
          <p:nvPr/>
        </p:nvSpPr>
        <p:spPr>
          <a:xfrm>
            <a:off x="7009596" y="4192349"/>
            <a:ext cx="216024" cy="369332"/>
          </a:xfrm>
          <a:prstGeom prst="rect">
            <a:avLst/>
          </a:prstGeom>
          <a:noFill/>
        </p:spPr>
        <p:txBody>
          <a:bodyPr wrap="square" rtlCol="1">
            <a:spAutoFit/>
          </a:bodyPr>
          <a:lstStyle/>
          <a:p>
            <a:r>
              <a:rPr lang="en-US" dirty="0" smtClean="0"/>
              <a:t>2</a:t>
            </a:r>
            <a:endParaRPr lang="he-IL" dirty="0"/>
          </a:p>
        </p:txBody>
      </p:sp>
      <p:sp>
        <p:nvSpPr>
          <p:cNvPr id="4" name="TextBox 3"/>
          <p:cNvSpPr txBox="1"/>
          <p:nvPr/>
        </p:nvSpPr>
        <p:spPr>
          <a:xfrm>
            <a:off x="6897028" y="4524066"/>
            <a:ext cx="310149" cy="369332"/>
          </a:xfrm>
          <a:prstGeom prst="rect">
            <a:avLst/>
          </a:prstGeom>
          <a:noFill/>
        </p:spPr>
        <p:txBody>
          <a:bodyPr wrap="square" rtlCol="1">
            <a:spAutoFit/>
          </a:bodyPr>
          <a:lstStyle/>
          <a:p>
            <a:r>
              <a:rPr lang="en-US" dirty="0" smtClean="0"/>
              <a:t>3</a:t>
            </a:r>
            <a:endParaRPr lang="he-IL" dirty="0"/>
          </a:p>
        </p:txBody>
      </p:sp>
      <p:sp>
        <p:nvSpPr>
          <p:cNvPr id="5" name="TextBox 4"/>
          <p:cNvSpPr txBox="1"/>
          <p:nvPr/>
        </p:nvSpPr>
        <p:spPr>
          <a:xfrm>
            <a:off x="6815306" y="3429000"/>
            <a:ext cx="709022" cy="338554"/>
          </a:xfrm>
          <a:prstGeom prst="rect">
            <a:avLst/>
          </a:prstGeom>
          <a:noFill/>
        </p:spPr>
        <p:txBody>
          <a:bodyPr wrap="square" rtlCol="1">
            <a:spAutoFit/>
          </a:bodyPr>
          <a:lstStyle/>
          <a:p>
            <a:pPr algn="l"/>
            <a:r>
              <a:rPr lang="en-US" sz="1600" dirty="0" smtClean="0"/>
              <a:t>EVR</a:t>
            </a:r>
            <a:endParaRPr lang="he-IL" sz="1600" dirty="0"/>
          </a:p>
        </p:txBody>
      </p:sp>
    </p:spTree>
    <p:extLst>
      <p:ext uri="{BB962C8B-B14F-4D97-AF65-F5344CB8AC3E}">
        <p14:creationId xmlns:p14="http://schemas.microsoft.com/office/powerpoint/2010/main" val="3893213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5621337"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56" y="3321668"/>
            <a:ext cx="4572124" cy="34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82369" y="620688"/>
            <a:ext cx="1718480"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4104207" y="620688"/>
            <a:ext cx="1152128" cy="369332"/>
          </a:xfrm>
          <a:prstGeom prst="rect">
            <a:avLst/>
          </a:prstGeom>
          <a:noFill/>
        </p:spPr>
        <p:txBody>
          <a:bodyPr wrap="square" rtlCol="1">
            <a:spAutoFit/>
          </a:bodyPr>
          <a:lstStyle/>
          <a:p>
            <a:pPr algn="l" rtl="0"/>
            <a:r>
              <a:rPr lang="en-US" dirty="0" smtClean="0"/>
              <a:t>EVR</a:t>
            </a:r>
            <a:endParaRPr lang="he-IL" dirty="0"/>
          </a:p>
        </p:txBody>
      </p:sp>
      <p:sp>
        <p:nvSpPr>
          <p:cNvPr id="6" name="TextBox 5"/>
          <p:cNvSpPr txBox="1"/>
          <p:nvPr/>
        </p:nvSpPr>
        <p:spPr>
          <a:xfrm>
            <a:off x="4104207" y="1317685"/>
            <a:ext cx="756084" cy="369332"/>
          </a:xfrm>
          <a:prstGeom prst="rect">
            <a:avLst/>
          </a:prstGeom>
          <a:noFill/>
        </p:spPr>
        <p:txBody>
          <a:bodyPr wrap="square" rtlCol="1">
            <a:spAutoFit/>
          </a:bodyPr>
          <a:lstStyle/>
          <a:p>
            <a:pPr algn="l" rtl="0"/>
            <a:r>
              <a:rPr lang="en-US" dirty="0" smtClean="0"/>
              <a:t>CVR</a:t>
            </a:r>
            <a:endParaRPr lang="he-IL" dirty="0"/>
          </a:p>
        </p:txBody>
      </p:sp>
      <p:sp>
        <p:nvSpPr>
          <p:cNvPr id="7" name="TextBox 6"/>
          <p:cNvSpPr txBox="1"/>
          <p:nvPr/>
        </p:nvSpPr>
        <p:spPr>
          <a:xfrm>
            <a:off x="4104207" y="1854116"/>
            <a:ext cx="378042" cy="369332"/>
          </a:xfrm>
          <a:prstGeom prst="rect">
            <a:avLst/>
          </a:prstGeom>
          <a:noFill/>
        </p:spPr>
        <p:txBody>
          <a:bodyPr wrap="square" rtlCol="1">
            <a:spAutoFit/>
          </a:bodyPr>
          <a:lstStyle/>
          <a:p>
            <a:pPr algn="l" rtl="0"/>
            <a:r>
              <a:rPr lang="en-US" dirty="0" smtClean="0"/>
              <a:t>2</a:t>
            </a:r>
            <a:endParaRPr lang="he-IL" dirty="0"/>
          </a:p>
        </p:txBody>
      </p:sp>
      <p:sp>
        <p:nvSpPr>
          <p:cNvPr id="8" name="Rectangle 7"/>
          <p:cNvSpPr/>
          <p:nvPr/>
        </p:nvSpPr>
        <p:spPr>
          <a:xfrm>
            <a:off x="4293228" y="4221088"/>
            <a:ext cx="545225"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4189491" y="4398207"/>
            <a:ext cx="1152128" cy="369332"/>
          </a:xfrm>
          <a:prstGeom prst="rect">
            <a:avLst/>
          </a:prstGeom>
          <a:noFill/>
        </p:spPr>
        <p:txBody>
          <a:bodyPr wrap="square" rtlCol="1">
            <a:spAutoFit/>
          </a:bodyPr>
          <a:lstStyle/>
          <a:p>
            <a:pPr algn="l" rtl="0"/>
            <a:r>
              <a:rPr lang="en-US" dirty="0" smtClean="0"/>
              <a:t>EVR</a:t>
            </a:r>
            <a:endParaRPr lang="he-IL" dirty="0"/>
          </a:p>
        </p:txBody>
      </p:sp>
      <p:sp>
        <p:nvSpPr>
          <p:cNvPr id="9" name="TextBox 8"/>
          <p:cNvSpPr txBox="1"/>
          <p:nvPr/>
        </p:nvSpPr>
        <p:spPr>
          <a:xfrm>
            <a:off x="4198717" y="4732347"/>
            <a:ext cx="963107" cy="369332"/>
          </a:xfrm>
          <a:prstGeom prst="rect">
            <a:avLst/>
          </a:prstGeom>
          <a:noFill/>
        </p:spPr>
        <p:txBody>
          <a:bodyPr wrap="square" rtlCol="1">
            <a:spAutoFit/>
          </a:bodyPr>
          <a:lstStyle/>
          <a:p>
            <a:pPr algn="l" rtl="0"/>
            <a:r>
              <a:rPr lang="en-US" dirty="0" smtClean="0"/>
              <a:t>CVR</a:t>
            </a:r>
            <a:endParaRPr lang="he-IL" dirty="0"/>
          </a:p>
        </p:txBody>
      </p:sp>
      <p:sp>
        <p:nvSpPr>
          <p:cNvPr id="10" name="TextBox 9"/>
          <p:cNvSpPr txBox="1"/>
          <p:nvPr/>
        </p:nvSpPr>
        <p:spPr>
          <a:xfrm>
            <a:off x="4314829" y="5031518"/>
            <a:ext cx="334839" cy="369332"/>
          </a:xfrm>
          <a:prstGeom prst="rect">
            <a:avLst/>
          </a:prstGeom>
          <a:noFill/>
        </p:spPr>
        <p:txBody>
          <a:bodyPr wrap="square" rtlCol="1">
            <a:spAutoFit/>
          </a:bodyPr>
          <a:lstStyle/>
          <a:p>
            <a:pPr algn="l" rtl="0"/>
            <a:r>
              <a:rPr lang="en-US" dirty="0" smtClean="0"/>
              <a:t>2</a:t>
            </a:r>
            <a:endParaRPr lang="he-IL" dirty="0"/>
          </a:p>
        </p:txBody>
      </p:sp>
      <p:sp>
        <p:nvSpPr>
          <p:cNvPr id="2" name="TextBox 1"/>
          <p:cNvSpPr txBox="1"/>
          <p:nvPr/>
        </p:nvSpPr>
        <p:spPr>
          <a:xfrm>
            <a:off x="5256335" y="1687017"/>
            <a:ext cx="3168352" cy="1384995"/>
          </a:xfrm>
          <a:prstGeom prst="rect">
            <a:avLst/>
          </a:prstGeom>
          <a:noFill/>
        </p:spPr>
        <p:txBody>
          <a:bodyPr wrap="square" rtlCol="1">
            <a:spAutoFit/>
          </a:bodyPr>
          <a:lstStyle/>
          <a:p>
            <a:pPr algn="l" rtl="0"/>
            <a:r>
              <a:rPr lang="en-US" sz="2800" dirty="0" smtClean="0"/>
              <a:t>The simulation results fit well the empirical results !</a:t>
            </a:r>
            <a:endParaRPr lang="he-IL" sz="2800" dirty="0"/>
          </a:p>
        </p:txBody>
      </p:sp>
    </p:spTree>
    <p:extLst>
      <p:ext uri="{BB962C8B-B14F-4D97-AF65-F5344CB8AC3E}">
        <p14:creationId xmlns:p14="http://schemas.microsoft.com/office/powerpoint/2010/main" val="5332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marking errors</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lstStyle/>
          <a:p>
            <a:pPr marL="0" indent="0" algn="l" rtl="0">
              <a:buNone/>
            </a:pPr>
            <a:r>
              <a:rPr lang="en-US" smtClean="0"/>
              <a:t/>
            </a:r>
            <a:br>
              <a:rPr lang="en-US" smtClean="0"/>
            </a:br>
            <a:r>
              <a:rPr lang="en-US" smtClean="0"/>
              <a:t>Are </a:t>
            </a:r>
            <a:r>
              <a:rPr lang="en-US" dirty="0" smtClean="0"/>
              <a:t>indeed normally distributed,</a:t>
            </a:r>
          </a:p>
          <a:p>
            <a:pPr algn="l" rtl="0"/>
            <a:r>
              <a:rPr lang="en-US" dirty="0" smtClean="0"/>
              <a:t>within each rater!</a:t>
            </a:r>
          </a:p>
          <a:p>
            <a:pPr algn="l" rtl="0"/>
            <a:r>
              <a:rPr lang="en-US" dirty="0" smtClean="0"/>
              <a:t>and hence: also across raters!</a:t>
            </a:r>
            <a:endParaRPr lang="he-IL" dirty="0"/>
          </a:p>
        </p:txBody>
      </p:sp>
    </p:spTree>
    <p:extLst>
      <p:ext uri="{BB962C8B-B14F-4D97-AF65-F5344CB8AC3E}">
        <p14:creationId xmlns:p14="http://schemas.microsoft.com/office/powerpoint/2010/main" val="3038030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93800" y="609600"/>
            <a:ext cx="7264400" cy="1143000"/>
          </a:xfrm>
        </p:spPr>
        <p:txBody>
          <a:bodyPr/>
          <a:lstStyle/>
          <a:p>
            <a:pPr algn="l" rtl="0" eaLnBrk="1" hangingPunct="1"/>
            <a:r>
              <a:rPr lang="en-US" altLang="en-US" dirty="0" smtClean="0">
                <a:solidFill>
                  <a:srgbClr val="CC0000"/>
                </a:solidFill>
                <a:cs typeface="Tahoma (Hebrew)" pitchFamily="42" charset="-79"/>
              </a:rPr>
              <a:t>Implications for our practice:</a:t>
            </a:r>
            <a:r>
              <a:rPr lang="en-US" altLang="he-IL" sz="3600" dirty="0" smtClean="0">
                <a:solidFill>
                  <a:srgbClr val="CC0000"/>
                </a:solidFill>
                <a:cs typeface="Tahoma (Hebrew)" pitchFamily="42" charset="-79"/>
              </a:rPr>
              <a:t> </a:t>
            </a:r>
            <a:endParaRPr lang="en-US" altLang="he-IL" dirty="0" smtClean="0"/>
          </a:p>
        </p:txBody>
      </p:sp>
      <p:sp>
        <p:nvSpPr>
          <p:cNvPr id="35843" name="Line 3"/>
          <p:cNvSpPr>
            <a:spLocks noChangeShapeType="1"/>
          </p:cNvSpPr>
          <p:nvPr/>
        </p:nvSpPr>
        <p:spPr bwMode="auto">
          <a:xfrm>
            <a:off x="533400" y="6324600"/>
            <a:ext cx="80772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1076" name="Rectangle 4"/>
          <p:cNvSpPr>
            <a:spLocks noGrp="1" noChangeArrowheads="1"/>
          </p:cNvSpPr>
          <p:nvPr>
            <p:ph type="body" idx="1"/>
          </p:nvPr>
        </p:nvSpPr>
        <p:spPr>
          <a:xfrm>
            <a:off x="755576" y="2204864"/>
            <a:ext cx="8178800" cy="3457550"/>
          </a:xfrm>
        </p:spPr>
        <p:txBody>
          <a:bodyPr>
            <a:normAutofit lnSpcReduction="10000"/>
          </a:bodyPr>
          <a:lstStyle/>
          <a:p>
            <a:pPr algn="l" rtl="0" eaLnBrk="1" hangingPunct="1">
              <a:defRPr/>
            </a:pPr>
            <a:r>
              <a:rPr lang="en-US" altLang="en-US" sz="2800" dirty="0" smtClean="0">
                <a:solidFill>
                  <a:srgbClr val="0066FF"/>
                </a:solidFill>
                <a:cs typeface="Tahoma (Hebrew)" pitchFamily="42" charset="-79"/>
              </a:rPr>
              <a:t>The replacement procedure is wrong! Testing agencies spend money on </a:t>
            </a:r>
            <a:r>
              <a:rPr lang="en-US" altLang="en-US" sz="2800" u="sng" dirty="0" smtClean="0">
                <a:solidFill>
                  <a:srgbClr val="0066FF"/>
                </a:solidFill>
                <a:cs typeface="Tahoma (Hebrew)" pitchFamily="42" charset="-79"/>
              </a:rPr>
              <a:t>increasing the error of measurement.</a:t>
            </a:r>
          </a:p>
          <a:p>
            <a:pPr algn="l" rtl="0" eaLnBrk="1" hangingPunct="1">
              <a:defRPr/>
            </a:pPr>
            <a:r>
              <a:rPr lang="en-US" altLang="en-US" sz="2800" dirty="0" smtClean="0">
                <a:solidFill>
                  <a:srgbClr val="0066FF"/>
                </a:solidFill>
                <a:cs typeface="Tahoma (Hebrew)" pitchFamily="42" charset="-79"/>
              </a:rPr>
              <a:t>If we want to add a third rater then this should be done whenever the inter-rater difference is small!</a:t>
            </a:r>
          </a:p>
          <a:p>
            <a:pPr algn="l" rtl="0" eaLnBrk="1" hangingPunct="1">
              <a:defRPr/>
            </a:pPr>
            <a:r>
              <a:rPr lang="en-US" altLang="en-US" sz="2800" dirty="0" smtClean="0">
                <a:solidFill>
                  <a:srgbClr val="0066FF"/>
                </a:solidFill>
                <a:cs typeface="Tahoma (Hebrew)" pitchFamily="42" charset="-79"/>
              </a:rPr>
              <a:t>(Do not estimate reliability of ratings either before or following replacement on the basis of inter-rater correlations!)</a:t>
            </a:r>
            <a:endParaRPr lang="he-IL" altLang="en-US" sz="2800" dirty="0" smtClean="0">
              <a:solidFill>
                <a:srgbClr val="0066FF"/>
              </a:solidFill>
              <a:cs typeface="Tahoma (Hebrew)" pitchFamily="42" charset="-79"/>
            </a:endParaRPr>
          </a:p>
          <a:p>
            <a:pPr eaLnBrk="1" hangingPunct="1">
              <a:defRPr/>
            </a:pPr>
            <a:endParaRPr lang="he-IL" altLang="en-US" sz="2800" dirty="0">
              <a:solidFill>
                <a:srgbClr val="0066FF"/>
              </a:solidFill>
              <a:cs typeface="Tahoma (Hebrew)" pitchFamily="42" charset="-79"/>
            </a:endParaRPr>
          </a:p>
          <a:p>
            <a:pPr marL="0" indent="0" eaLnBrk="1" hangingPunct="1">
              <a:buFontTx/>
              <a:buNone/>
              <a:defRPr/>
            </a:pPr>
            <a:endParaRPr lang="en-US" altLang="en-US" sz="2800" dirty="0" smtClean="0">
              <a:cs typeface="Tahoma (Hebrew)" pitchFamily="42" charset="-79"/>
            </a:endParaRPr>
          </a:p>
        </p:txBody>
      </p:sp>
    </p:spTree>
    <p:extLst>
      <p:ext uri="{BB962C8B-B14F-4D97-AF65-F5344CB8AC3E}">
        <p14:creationId xmlns:p14="http://schemas.microsoft.com/office/powerpoint/2010/main" val="3038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rtl="0"/>
            <a:r>
              <a:rPr lang="en-US" altLang="he-IL" dirty="0" smtClean="0"/>
              <a:t>Explaining the conundrum:</a:t>
            </a:r>
            <a:endParaRPr lang="he-IL" altLang="he-IL" dirty="0" smtClean="0"/>
          </a:p>
        </p:txBody>
      </p:sp>
      <p:sp>
        <p:nvSpPr>
          <p:cNvPr id="3" name="Content Placeholder 2"/>
          <p:cNvSpPr>
            <a:spLocks noGrp="1"/>
          </p:cNvSpPr>
          <p:nvPr>
            <p:ph idx="1"/>
          </p:nvPr>
        </p:nvSpPr>
        <p:spPr/>
        <p:txBody>
          <a:bodyPr>
            <a:normAutofit lnSpcReduction="10000"/>
          </a:bodyPr>
          <a:lstStyle/>
          <a:p>
            <a:pPr algn="l" rtl="0" eaLnBrk="1" hangingPunct="1"/>
            <a:r>
              <a:rPr lang="en-US" altLang="he-IL" dirty="0" smtClean="0">
                <a:solidFill>
                  <a:srgbClr val="00B0F0"/>
                </a:solidFill>
              </a:rPr>
              <a:t>When two ratings are similar, the underlying errors of measurement are probably in the same direction – both negative or both positive; hence, </a:t>
            </a:r>
            <a:r>
              <a:rPr lang="en-US" altLang="he-IL" dirty="0" smtClean="0">
                <a:solidFill>
                  <a:srgbClr val="FF0000"/>
                </a:solidFill>
              </a:rPr>
              <a:t>the average</a:t>
            </a:r>
            <a:r>
              <a:rPr lang="en-US" altLang="he-IL" dirty="0" smtClean="0">
                <a:solidFill>
                  <a:srgbClr val="00B0F0"/>
                </a:solidFill>
              </a:rPr>
              <a:t> of the two ratings </a:t>
            </a:r>
            <a:r>
              <a:rPr lang="en-US" altLang="he-IL" dirty="0" smtClean="0">
                <a:solidFill>
                  <a:srgbClr val="FF0000"/>
                </a:solidFill>
              </a:rPr>
              <a:t>errs in the same direction</a:t>
            </a:r>
            <a:r>
              <a:rPr lang="en-US" altLang="he-IL" dirty="0" smtClean="0">
                <a:solidFill>
                  <a:srgbClr val="00B0F0"/>
                </a:solidFill>
              </a:rPr>
              <a:t>.</a:t>
            </a:r>
          </a:p>
          <a:p>
            <a:pPr algn="l" rtl="0" eaLnBrk="1" hangingPunct="1"/>
            <a:r>
              <a:rPr lang="en-US" altLang="he-IL" dirty="0" smtClean="0">
                <a:solidFill>
                  <a:srgbClr val="00B0F0"/>
                </a:solidFill>
              </a:rPr>
              <a:t>When the two ratings are discrepant, the underlying errors probably have opposite signs, and therefore </a:t>
            </a:r>
            <a:r>
              <a:rPr lang="en-US" altLang="he-IL" dirty="0" smtClean="0">
                <a:solidFill>
                  <a:srgbClr val="FF0000"/>
                </a:solidFill>
              </a:rPr>
              <a:t>they compensate each other.</a:t>
            </a:r>
            <a:endParaRPr lang="he-IL" altLang="he-IL" dirty="0">
              <a:solidFill>
                <a:srgbClr val="FF0000"/>
              </a:solidFill>
            </a:endParaRPr>
          </a:p>
          <a:p>
            <a:endParaRPr lang="he-IL" altLang="he-IL" dirty="0" smtClean="0"/>
          </a:p>
        </p:txBody>
      </p:sp>
    </p:spTree>
    <p:extLst>
      <p:ext uri="{BB962C8B-B14F-4D97-AF65-F5344CB8AC3E}">
        <p14:creationId xmlns:p14="http://schemas.microsoft.com/office/powerpoint/2010/main" val="2267777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60000"/>
                    <a:lumOff val="40000"/>
                  </a:schemeClr>
                </a:solidFill>
              </a:rPr>
              <a:t>Retroactive Quality Assurance: Calibration of markers</a:t>
            </a:r>
            <a:endParaRPr lang="he-IL"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070C0"/>
                </a:solidFill>
              </a:rPr>
              <a:t>Raters are not all </a:t>
            </a:r>
            <a:r>
              <a:rPr lang="en-US" dirty="0" smtClean="0">
                <a:solidFill>
                  <a:srgbClr val="0070C0"/>
                </a:solidFill>
              </a:rPr>
              <a:t>equal</a:t>
            </a:r>
          </a:p>
          <a:p>
            <a:r>
              <a:rPr lang="en-US" dirty="0" smtClean="0"/>
              <a:t>Some </a:t>
            </a:r>
            <a:r>
              <a:rPr lang="en-US" dirty="0"/>
              <a:t>are more consistent than others</a:t>
            </a:r>
          </a:p>
          <a:p>
            <a:r>
              <a:rPr lang="en-US" dirty="0" smtClean="0"/>
              <a:t>Some </a:t>
            </a:r>
            <a:r>
              <a:rPr lang="en-US" dirty="0"/>
              <a:t>are more </a:t>
            </a:r>
            <a:r>
              <a:rPr lang="en-US" dirty="0" smtClean="0"/>
              <a:t>lenient than others</a:t>
            </a:r>
            <a:endParaRPr lang="en-US" dirty="0"/>
          </a:p>
          <a:p>
            <a:r>
              <a:rPr lang="en-US" dirty="0" smtClean="0"/>
              <a:t>Some use center grades, others use the full scale</a:t>
            </a:r>
          </a:p>
          <a:p>
            <a:r>
              <a:rPr lang="en-US" dirty="0" smtClean="0"/>
              <a:t>(And there are other tendencies/biases:</a:t>
            </a:r>
          </a:p>
          <a:p>
            <a:pPr lvl="1"/>
            <a:r>
              <a:rPr lang="en-US" dirty="0" smtClean="0"/>
              <a:t>Halo effect</a:t>
            </a:r>
          </a:p>
          <a:p>
            <a:pPr lvl="1"/>
            <a:r>
              <a:rPr lang="en-US" dirty="0" smtClean="0"/>
              <a:t>Order effects</a:t>
            </a:r>
          </a:p>
          <a:p>
            <a:pPr lvl="1"/>
            <a:r>
              <a:rPr lang="en-US" dirty="0" smtClean="0"/>
              <a:t>Gender/race bias</a:t>
            </a:r>
          </a:p>
          <a:p>
            <a:pPr lvl="1"/>
            <a:r>
              <a:rPr lang="en-US" dirty="0" smtClean="0"/>
              <a:t>…)</a:t>
            </a:r>
            <a:endParaRPr lang="he-IL" dirty="0"/>
          </a:p>
          <a:p>
            <a:endParaRPr lang="he-IL" dirty="0"/>
          </a:p>
        </p:txBody>
      </p:sp>
    </p:spTree>
    <p:extLst>
      <p:ext uri="{BB962C8B-B14F-4D97-AF65-F5344CB8AC3E}">
        <p14:creationId xmlns:p14="http://schemas.microsoft.com/office/powerpoint/2010/main" val="2319477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645" y="3199043"/>
            <a:ext cx="1066667" cy="1866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10668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7" y="3200400"/>
            <a:ext cx="108857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258" y="3200400"/>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995" y="3200399"/>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445" y="3200398"/>
            <a:ext cx="10668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793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57" y="2590800"/>
            <a:ext cx="1066667" cy="1866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10668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108857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71" y="1905000"/>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321" y="3508259"/>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445" y="3200398"/>
            <a:ext cx="10668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0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he-IL" dirty="0"/>
          </a:p>
        </p:txBody>
      </p:sp>
      <p:pic>
        <p:nvPicPr>
          <p:cNvPr id="4" name="Content Placeholder 3" descr="Miles Cole illustration (5 June 201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848871" cy="4896544"/>
          </a:xfrm>
          <a:prstGeom prst="rect">
            <a:avLst/>
          </a:prstGeom>
          <a:noFill/>
          <a:ln>
            <a:noFill/>
          </a:ln>
        </p:spPr>
      </p:pic>
    </p:spTree>
    <p:extLst>
      <p:ext uri="{BB962C8B-B14F-4D97-AF65-F5344CB8AC3E}">
        <p14:creationId xmlns:p14="http://schemas.microsoft.com/office/powerpoint/2010/main" val="37890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57" y="2057400"/>
            <a:ext cx="1066667" cy="2400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1066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657600"/>
            <a:ext cx="108857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971" y="1905000"/>
            <a:ext cx="1060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321" y="3508259"/>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8970" y="3986212"/>
            <a:ext cx="1066800" cy="12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48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26"/>
                    </a14:imgEffect>
                  </a14:imgLayer>
                </a14:imgProps>
              </a:ext>
              <a:ext uri="{28A0092B-C50C-407E-A947-70E740481C1C}">
                <a14:useLocalDpi xmlns:a14="http://schemas.microsoft.com/office/drawing/2010/main" val="0"/>
              </a:ext>
            </a:extLst>
          </a:blip>
          <a:srcRect/>
          <a:stretch>
            <a:fillRect/>
          </a:stretch>
        </p:blipFill>
        <p:spPr bwMode="auto">
          <a:xfrm>
            <a:off x="1419357" y="2057400"/>
            <a:ext cx="1066667" cy="2400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00400"/>
            <a:ext cx="1066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581400" y="3657600"/>
            <a:ext cx="108857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9971" y="1905000"/>
            <a:ext cx="1060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321" y="3508259"/>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828970" y="3986212"/>
            <a:ext cx="1066800" cy="12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031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26"/>
                    </a14:imgEffect>
                  </a14:imgLayer>
                </a14:imgProps>
              </a:ext>
              <a:ext uri="{28A0092B-C50C-407E-A947-70E740481C1C}">
                <a14:useLocalDpi xmlns:a14="http://schemas.microsoft.com/office/drawing/2010/main" val="0"/>
              </a:ext>
            </a:extLst>
          </a:blip>
          <a:srcRect/>
          <a:stretch>
            <a:fillRect/>
          </a:stretch>
        </p:blipFill>
        <p:spPr bwMode="auto">
          <a:xfrm>
            <a:off x="1419357" y="2057400"/>
            <a:ext cx="1066667" cy="2400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600" y="3200400"/>
            <a:ext cx="1066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581400" y="3657600"/>
            <a:ext cx="108857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9971" y="1905000"/>
            <a:ext cx="1060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321" y="3508259"/>
            <a:ext cx="10604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828970" y="3986212"/>
            <a:ext cx="1066800" cy="12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850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r>
              <a:rPr lang="en-US" dirty="0" smtClean="0"/>
              <a:t>true even </a:t>
            </a:r>
            <a:r>
              <a:rPr lang="en-US" dirty="0"/>
              <a:t>after they have undergone a long training </a:t>
            </a:r>
            <a:r>
              <a:rPr lang="en-US" dirty="0" smtClean="0"/>
              <a:t>period. </a:t>
            </a:r>
          </a:p>
          <a:p>
            <a:r>
              <a:rPr lang="en-US" dirty="0" smtClean="0"/>
              <a:t>reflected </a:t>
            </a:r>
            <a:r>
              <a:rPr lang="en-US" dirty="0"/>
              <a:t>in the final numerical ratings. </a:t>
            </a:r>
            <a:endParaRPr lang="en-US" dirty="0" smtClean="0"/>
          </a:p>
          <a:p>
            <a:r>
              <a:rPr lang="en-US" dirty="0" smtClean="0"/>
              <a:t>Acceptable in classroom assessment.</a:t>
            </a:r>
          </a:p>
          <a:p>
            <a:r>
              <a:rPr lang="en-US" dirty="0" smtClean="0"/>
              <a:t>Acceptable in a panel review</a:t>
            </a:r>
            <a:r>
              <a:rPr lang="en-US" dirty="0" smtClean="0"/>
              <a:t>.</a:t>
            </a:r>
          </a:p>
          <a:p>
            <a:r>
              <a:rPr lang="en-US" dirty="0" smtClean="0"/>
              <a:t>But not acceptable in standardized/objective assessment programs.</a:t>
            </a:r>
            <a:endParaRPr lang="he-IL" dirty="0"/>
          </a:p>
        </p:txBody>
      </p:sp>
    </p:spTree>
    <p:extLst>
      <p:ext uri="{BB962C8B-B14F-4D97-AF65-F5344CB8AC3E}">
        <p14:creationId xmlns:p14="http://schemas.microsoft.com/office/powerpoint/2010/main" val="1909785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Calibration  →  Fairness</a:t>
            </a:r>
            <a:endParaRPr lang="he-IL"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dirty="0"/>
              <a:t>Within the context of </a:t>
            </a:r>
            <a:r>
              <a:rPr lang="en-US" dirty="0">
                <a:solidFill>
                  <a:srgbClr val="FF0000"/>
                </a:solidFill>
              </a:rPr>
              <a:t>high-stakes testing</a:t>
            </a:r>
            <a:r>
              <a:rPr lang="en-US" dirty="0"/>
              <a:t>, where many raters score essays, </a:t>
            </a:r>
            <a:r>
              <a:rPr lang="en-US" dirty="0" smtClean="0"/>
              <a:t> </a:t>
            </a:r>
            <a:r>
              <a:rPr lang="en-US" dirty="0"/>
              <a:t>the diversity among the raters has to be minimized in order to report </a:t>
            </a:r>
            <a:r>
              <a:rPr lang="en-US" dirty="0">
                <a:solidFill>
                  <a:srgbClr val="FF0000"/>
                </a:solidFill>
              </a:rPr>
              <a:t>fair and accurate essay scores</a:t>
            </a:r>
            <a:r>
              <a:rPr lang="en-US" dirty="0"/>
              <a:t>. </a:t>
            </a:r>
            <a:endParaRPr lang="en-US" dirty="0" smtClean="0"/>
          </a:p>
          <a:p>
            <a:pPr marL="0" indent="0">
              <a:buNone/>
            </a:pPr>
            <a:r>
              <a:rPr lang="en-US" dirty="0" smtClean="0"/>
              <a:t>One </a:t>
            </a:r>
            <a:r>
              <a:rPr lang="en-US" dirty="0"/>
              <a:t>way to achieve this is by numerical adjustment of the scores given by different raters, a process which is usually referred to as </a:t>
            </a:r>
            <a:r>
              <a:rPr lang="en-US" dirty="0" smtClean="0">
                <a:solidFill>
                  <a:srgbClr val="FF0000"/>
                </a:solidFill>
              </a:rPr>
              <a:t>“score calibration”</a:t>
            </a:r>
            <a:r>
              <a:rPr lang="en-US" dirty="0" smtClean="0"/>
              <a:t>. </a:t>
            </a:r>
            <a:r>
              <a:rPr lang="en-US" sz="2000" dirty="0" smtClean="0"/>
              <a:t>(interchangeable with </a:t>
            </a:r>
            <a:r>
              <a:rPr lang="en-US" sz="2000" dirty="0" smtClean="0">
                <a:solidFill>
                  <a:srgbClr val="FF0000"/>
                </a:solidFill>
              </a:rPr>
              <a:t>“rater calibration” </a:t>
            </a:r>
            <a:r>
              <a:rPr lang="en-US" sz="2000" dirty="0" smtClean="0"/>
              <a:t>)</a:t>
            </a:r>
            <a:endParaRPr lang="he-IL" sz="2000" dirty="0">
              <a:solidFill>
                <a:srgbClr val="FF0000"/>
              </a:solidFill>
            </a:endParaRPr>
          </a:p>
        </p:txBody>
      </p:sp>
    </p:spTree>
    <p:extLst>
      <p:ext uri="{BB962C8B-B14F-4D97-AF65-F5344CB8AC3E}">
        <p14:creationId xmlns:p14="http://schemas.microsoft.com/office/powerpoint/2010/main" val="3224788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oav\Desktop\Grader r.png"/>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26"/>
                    </a14:imgEffect>
                  </a14:imgLayer>
                </a14:imgProps>
              </a:ext>
              <a:ext uri="{28A0092B-C50C-407E-A947-70E740481C1C}">
                <a14:useLocalDpi xmlns:a14="http://schemas.microsoft.com/office/drawing/2010/main" val="0"/>
              </a:ext>
            </a:extLst>
          </a:blip>
          <a:srcRect/>
          <a:stretch>
            <a:fillRect/>
          </a:stretch>
        </p:blipFill>
        <p:spPr bwMode="auto">
          <a:xfrm>
            <a:off x="1271586" y="2400532"/>
            <a:ext cx="1066667" cy="2451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av\Desktop\Grader.JP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66827" y="2400532"/>
            <a:ext cx="1066800" cy="2451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oav\Desktop\Grader.JPG"/>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352800" y="2400532"/>
            <a:ext cx="1088571" cy="24954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0929" y="2400532"/>
            <a:ext cx="1060450" cy="249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1379" y="2400533"/>
            <a:ext cx="1060450" cy="249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661829" y="2400533"/>
            <a:ext cx="1066800" cy="245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663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Goal of the current study:</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To compare the accuracy of several methods for calibrating essay raters. </a:t>
            </a:r>
          </a:p>
          <a:p>
            <a:pPr lvl="1"/>
            <a:endParaRPr lang="en-US" dirty="0" smtClean="0"/>
          </a:p>
          <a:p>
            <a:pPr lvl="1"/>
            <a:r>
              <a:rPr lang="en-US" dirty="0" smtClean="0"/>
              <a:t>Many raters; two raters per essay.  Hence: any two examinees are not necessarily rated by the same raters</a:t>
            </a:r>
          </a:p>
          <a:p>
            <a:pPr lvl="1"/>
            <a:r>
              <a:rPr lang="en-US" dirty="0" smtClean="0"/>
              <a:t>All the methods are of the </a:t>
            </a:r>
            <a:r>
              <a:rPr lang="en-US" dirty="0" smtClean="0">
                <a:solidFill>
                  <a:srgbClr val="FF0000"/>
                </a:solidFill>
              </a:rPr>
              <a:t>linear calibration </a:t>
            </a:r>
            <a:r>
              <a:rPr lang="en-US" dirty="0"/>
              <a:t>type,</a:t>
            </a:r>
            <a:r>
              <a:rPr lang="en-US" dirty="0" smtClean="0">
                <a:solidFill>
                  <a:srgbClr val="FF0000"/>
                </a:solidFill>
              </a:rPr>
              <a:t> </a:t>
            </a:r>
            <a:r>
              <a:rPr lang="en-US" dirty="0" smtClean="0"/>
              <a:t>i.e., they adjust the scales of the raters (mean and </a:t>
            </a:r>
            <a:r>
              <a:rPr lang="en-US" dirty="0" err="1" smtClean="0"/>
              <a:t>sd</a:t>
            </a:r>
            <a:r>
              <a:rPr lang="en-US" dirty="0" smtClean="0"/>
              <a:t>)</a:t>
            </a:r>
          </a:p>
          <a:p>
            <a:pPr lvl="1"/>
            <a:r>
              <a:rPr lang="en-US" dirty="0" smtClean="0"/>
              <a:t>By computer simulation</a:t>
            </a:r>
          </a:p>
          <a:p>
            <a:pPr lvl="1"/>
            <a:r>
              <a:rPr lang="en-US" dirty="0" smtClean="0"/>
              <a:t>Under different schemes of allocating essays to raters</a:t>
            </a:r>
          </a:p>
          <a:p>
            <a:pPr lvl="1"/>
            <a:endParaRPr lang="en-US" dirty="0">
              <a:solidFill>
                <a:srgbClr val="FF0000"/>
              </a:solidFill>
            </a:endParaRPr>
          </a:p>
        </p:txBody>
      </p:sp>
    </p:spTree>
    <p:extLst>
      <p:ext uri="{BB962C8B-B14F-4D97-AF65-F5344CB8AC3E}">
        <p14:creationId xmlns:p14="http://schemas.microsoft.com/office/powerpoint/2010/main" val="2411745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General plan</a:t>
            </a:r>
            <a:endParaRPr lang="en-US" dirty="0">
              <a:solidFill>
                <a:srgbClr val="0070C0"/>
              </a:solidFill>
            </a:endParaRPr>
          </a:p>
        </p:txBody>
      </p:sp>
      <p:sp>
        <p:nvSpPr>
          <p:cNvPr id="5" name="Content Placeholder 4"/>
          <p:cNvSpPr>
            <a:spLocks noGrp="1"/>
          </p:cNvSpPr>
          <p:nvPr>
            <p:ph idx="1"/>
          </p:nvPr>
        </p:nvSpPr>
        <p:spPr/>
        <p:txBody>
          <a:bodyPr/>
          <a:lstStyle/>
          <a:p>
            <a:endParaRPr lang="en-US" dirty="0" smtClean="0"/>
          </a:p>
          <a:p>
            <a:r>
              <a:rPr lang="en-US" dirty="0" smtClean="0"/>
              <a:t>Linear calibration methods</a:t>
            </a:r>
          </a:p>
          <a:p>
            <a:r>
              <a:rPr lang="en-US" dirty="0" smtClean="0"/>
              <a:t>Allocation schemes</a:t>
            </a:r>
          </a:p>
          <a:p>
            <a:r>
              <a:rPr lang="en-US" dirty="0" smtClean="0"/>
              <a:t>Method (simulation)</a:t>
            </a:r>
          </a:p>
          <a:p>
            <a:r>
              <a:rPr lang="en-US" dirty="0" smtClean="0"/>
              <a:t>Results &amp; Recommendations</a:t>
            </a:r>
            <a:endParaRPr lang="en-US" dirty="0"/>
          </a:p>
        </p:txBody>
      </p:sp>
    </p:spTree>
    <p:extLst>
      <p:ext uri="{BB962C8B-B14F-4D97-AF65-F5344CB8AC3E}">
        <p14:creationId xmlns:p14="http://schemas.microsoft.com/office/powerpoint/2010/main" val="1949817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Mean/SD </a:t>
            </a:r>
            <a:r>
              <a:rPr lang="en-US" dirty="0" smtClean="0">
                <a:solidFill>
                  <a:srgbClr val="0070C0"/>
                </a:solidFill>
              </a:rPr>
              <a:t>calibration</a:t>
            </a:r>
            <a:br>
              <a:rPr lang="en-US" dirty="0" smtClean="0">
                <a:solidFill>
                  <a:srgbClr val="0070C0"/>
                </a:solidFill>
              </a:rPr>
            </a:br>
            <a:r>
              <a:rPr lang="en-US" dirty="0" smtClean="0">
                <a:solidFill>
                  <a:srgbClr val="0070C0"/>
                </a:solidFill>
              </a:rPr>
              <a:t>“Mean/Sigma” method</a:t>
            </a:r>
            <a:endParaRPr lang="en-US" dirty="0">
              <a:solidFill>
                <a:srgbClr val="0070C0"/>
              </a:solidFill>
            </a:endParaRPr>
          </a:p>
        </p:txBody>
      </p:sp>
      <p:sp>
        <p:nvSpPr>
          <p:cNvPr id="3" name="Content Placeholder 2"/>
          <p:cNvSpPr>
            <a:spLocks noGrp="1"/>
          </p:cNvSpPr>
          <p:nvPr>
            <p:ph idx="1"/>
          </p:nvPr>
        </p:nvSpPr>
        <p:spPr>
          <a:xfrm>
            <a:off x="457200" y="2133600"/>
            <a:ext cx="8229600" cy="4525963"/>
          </a:xfrm>
        </p:spPr>
        <p:txBody>
          <a:bodyPr/>
          <a:lstStyle/>
          <a:p>
            <a:pPr marL="0" indent="0">
              <a:buNone/>
            </a:pPr>
            <a:r>
              <a:rPr lang="en-US" dirty="0" smtClean="0"/>
              <a:t>Standardize all raters.</a:t>
            </a:r>
          </a:p>
          <a:p>
            <a:pPr marL="0" indent="0">
              <a:buNone/>
            </a:pPr>
            <a:r>
              <a:rPr lang="en-US" dirty="0" smtClean="0"/>
              <a:t>(Assumption: the allocation of essays to raters is random).</a:t>
            </a:r>
            <a:endParaRPr lang="en-US" dirty="0"/>
          </a:p>
        </p:txBody>
      </p:sp>
    </p:spTree>
    <p:extLst>
      <p:ext uri="{BB962C8B-B14F-4D97-AF65-F5344CB8AC3E}">
        <p14:creationId xmlns:p14="http://schemas.microsoft.com/office/powerpoint/2010/main" val="1082604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Calibration by an external </a:t>
            </a:r>
            <a:r>
              <a:rPr lang="en-US" dirty="0" smtClean="0">
                <a:solidFill>
                  <a:srgbClr val="0070C0"/>
                </a:solidFill>
              </a:rPr>
              <a:t>criterion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Assume that there exists a reliable external criterion, which is linearly related to the essay ratings.</a:t>
            </a:r>
          </a:p>
          <a:p>
            <a:r>
              <a:rPr lang="en-US" dirty="0" smtClean="0"/>
              <a:t>Each rater is scaled separately</a:t>
            </a:r>
          </a:p>
          <a:p>
            <a:r>
              <a:rPr lang="en-US" dirty="0" smtClean="0"/>
              <a:t>Use the </a:t>
            </a:r>
            <a:r>
              <a:rPr lang="en-US" dirty="0" err="1" smtClean="0"/>
              <a:t>ratees</a:t>
            </a:r>
            <a:r>
              <a:rPr lang="en-US" dirty="0" smtClean="0"/>
              <a:t> mean and SD on the external criterion</a:t>
            </a:r>
            <a:endParaRPr lang="en-US" dirty="0"/>
          </a:p>
        </p:txBody>
      </p:sp>
    </p:spTree>
    <p:extLst>
      <p:ext uri="{BB962C8B-B14F-4D97-AF65-F5344CB8AC3E}">
        <p14:creationId xmlns:p14="http://schemas.microsoft.com/office/powerpoint/2010/main" val="3625534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Quality Assurance of Paper Marking</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pPr algn="l" rtl="0"/>
            <a:r>
              <a:rPr lang="en-US" dirty="0" smtClean="0"/>
              <a:t>Proactive:</a:t>
            </a:r>
            <a:endParaRPr lang="en-US" dirty="0" smtClean="0"/>
          </a:p>
          <a:p>
            <a:pPr lvl="1" algn="l" rtl="0"/>
            <a:r>
              <a:rPr lang="en-US" dirty="0" smtClean="0">
                <a:solidFill>
                  <a:srgbClr val="FF0000"/>
                </a:solidFill>
              </a:rPr>
              <a:t>Decide on the number of </a:t>
            </a:r>
            <a:r>
              <a:rPr lang="en-US" dirty="0" smtClean="0">
                <a:solidFill>
                  <a:srgbClr val="FF0000"/>
                </a:solidFill>
              </a:rPr>
              <a:t>markers </a:t>
            </a:r>
            <a:r>
              <a:rPr lang="en-US" dirty="0" smtClean="0">
                <a:solidFill>
                  <a:srgbClr val="FF0000"/>
                </a:solidFill>
              </a:rPr>
              <a:t>and the number of items per paper</a:t>
            </a:r>
          </a:p>
          <a:p>
            <a:pPr lvl="1" algn="l" rtl="0"/>
            <a:r>
              <a:rPr lang="en-US" dirty="0" smtClean="0">
                <a:solidFill>
                  <a:srgbClr val="FF0000"/>
                </a:solidFill>
              </a:rPr>
              <a:t>Decide whether horizontal </a:t>
            </a:r>
            <a:r>
              <a:rPr lang="en-US" dirty="0" smtClean="0">
                <a:solidFill>
                  <a:srgbClr val="FF0000"/>
                </a:solidFill>
              </a:rPr>
              <a:t>or </a:t>
            </a:r>
            <a:r>
              <a:rPr lang="en-US" dirty="0" smtClean="0">
                <a:solidFill>
                  <a:srgbClr val="FF0000"/>
                </a:solidFill>
              </a:rPr>
              <a:t>vertical marking</a:t>
            </a:r>
            <a:r>
              <a:rPr lang="en-US" dirty="0" smtClean="0">
                <a:solidFill>
                  <a:srgbClr val="FF0000"/>
                </a:solidFill>
              </a:rPr>
              <a:t>?</a:t>
            </a:r>
          </a:p>
          <a:p>
            <a:pPr lvl="1" algn="l" rtl="0"/>
            <a:r>
              <a:rPr lang="en-US" dirty="0" smtClean="0"/>
              <a:t>Train the markers</a:t>
            </a:r>
          </a:p>
          <a:p>
            <a:pPr algn="l" rtl="0"/>
            <a:r>
              <a:rPr lang="en-US" dirty="0" smtClean="0"/>
              <a:t>During:</a:t>
            </a:r>
          </a:p>
          <a:p>
            <a:pPr lvl="1" algn="l" rtl="0"/>
            <a:r>
              <a:rPr lang="en-US" dirty="0" smtClean="0"/>
              <a:t>Give feedback to markers</a:t>
            </a:r>
          </a:p>
          <a:p>
            <a:pPr lvl="1" algn="l" rtl="0"/>
            <a:r>
              <a:rPr lang="en-US" dirty="0" smtClean="0">
                <a:solidFill>
                  <a:srgbClr val="FF0000"/>
                </a:solidFill>
              </a:rPr>
              <a:t>Remove  under-performing markers</a:t>
            </a:r>
            <a:endParaRPr lang="en-US" dirty="0">
              <a:solidFill>
                <a:srgbClr val="FF0000"/>
              </a:solidFill>
            </a:endParaRPr>
          </a:p>
          <a:p>
            <a:pPr algn="l" rtl="0"/>
            <a:r>
              <a:rPr lang="en-US" dirty="0" smtClean="0"/>
              <a:t>Retroactive:</a:t>
            </a:r>
            <a:endParaRPr lang="en-US" dirty="0" smtClean="0"/>
          </a:p>
          <a:p>
            <a:pPr lvl="1" algn="l" rtl="0"/>
            <a:r>
              <a:rPr lang="en-US" dirty="0" smtClean="0">
                <a:solidFill>
                  <a:srgbClr val="FF0000"/>
                </a:solidFill>
              </a:rPr>
              <a:t>Arbitration/adjudication</a:t>
            </a:r>
          </a:p>
          <a:p>
            <a:pPr lvl="1" algn="l" rtl="0"/>
            <a:r>
              <a:rPr lang="en-US" dirty="0" smtClean="0">
                <a:solidFill>
                  <a:srgbClr val="FF0000"/>
                </a:solidFill>
              </a:rPr>
              <a:t>Equating/calibrating</a:t>
            </a:r>
            <a:endParaRPr lang="en-US" dirty="0">
              <a:solidFill>
                <a:srgbClr val="FF0000"/>
              </a:solidFill>
            </a:endParaRPr>
          </a:p>
          <a:p>
            <a:pPr lvl="1" algn="l" rtl="0"/>
            <a:endParaRPr lang="en-US" dirty="0" smtClean="0">
              <a:solidFill>
                <a:srgbClr val="FF0000"/>
              </a:solidFill>
            </a:endParaRPr>
          </a:p>
          <a:p>
            <a:pPr marL="457200" lvl="1" indent="0" algn="l" rtl="0">
              <a:buNone/>
            </a:pPr>
            <a:endParaRPr lang="he-IL" dirty="0"/>
          </a:p>
        </p:txBody>
      </p:sp>
    </p:spTree>
    <p:extLst>
      <p:ext uri="{BB962C8B-B14F-4D97-AF65-F5344CB8AC3E}">
        <p14:creationId xmlns:p14="http://schemas.microsoft.com/office/powerpoint/2010/main" val="422888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down)">
                                      <p:cBhvr>
                                        <p:cTn id="18" dur="500"/>
                                        <p:tgtEl>
                                          <p:spTgt spid="3">
                                            <p:txEl>
                                              <p:pRg st="8" end="8"/>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wipe(down)">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MLC - Multiple Linear Calibration</a:t>
            </a:r>
          </a:p>
        </p:txBody>
      </p:sp>
      <p:sp>
        <p:nvSpPr>
          <p:cNvPr id="3" name="Content Placeholder 2"/>
          <p:cNvSpPr>
            <a:spLocks noGrp="1"/>
          </p:cNvSpPr>
          <p:nvPr>
            <p:ph idx="1"/>
          </p:nvPr>
        </p:nvSpPr>
        <p:spPr/>
        <p:txBody>
          <a:bodyPr/>
          <a:lstStyle/>
          <a:p>
            <a:pPr marL="0" indent="0">
              <a:buNone/>
            </a:pPr>
            <a:r>
              <a:rPr lang="en-US" dirty="0" smtClean="0"/>
              <a:t>The </a:t>
            </a:r>
            <a:r>
              <a:rPr lang="en-US" dirty="0"/>
              <a:t>idea behind MLC is that the pair calibration of particular rater scales to a </a:t>
            </a:r>
            <a:r>
              <a:rPr lang="en-US" i="1" dirty="0" smtClean="0"/>
              <a:t>“</a:t>
            </a:r>
            <a:r>
              <a:rPr lang="en-US" i="1" dirty="0" smtClean="0">
                <a:solidFill>
                  <a:srgbClr val="FF0000"/>
                </a:solidFill>
              </a:rPr>
              <a:t>global scale</a:t>
            </a:r>
            <a:r>
              <a:rPr lang="en-US" i="1" dirty="0" smtClean="0"/>
              <a:t>” </a:t>
            </a:r>
            <a:r>
              <a:rPr lang="en-US" dirty="0" smtClean="0"/>
              <a:t>can </a:t>
            </a:r>
            <a:r>
              <a:rPr lang="en-US" dirty="0"/>
              <a:t>be found by using </a:t>
            </a:r>
            <a:r>
              <a:rPr lang="en-US" i="1" dirty="0">
                <a:solidFill>
                  <a:srgbClr val="FF0000"/>
                </a:solidFill>
              </a:rPr>
              <a:t>local calibration functions</a:t>
            </a:r>
            <a:r>
              <a:rPr lang="en-US" dirty="0"/>
              <a:t>: the pairwise calibration functions between raters.</a:t>
            </a:r>
          </a:p>
        </p:txBody>
      </p:sp>
    </p:spTree>
    <p:extLst>
      <p:ext uri="{BB962C8B-B14F-4D97-AF65-F5344CB8AC3E}">
        <p14:creationId xmlns:p14="http://schemas.microsoft.com/office/powerpoint/2010/main" val="3589309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Method (simulation</a:t>
            </a:r>
            <a:r>
              <a:rPr lang="en-US" dirty="0" smtClean="0">
                <a:solidFill>
                  <a:srgbClr val="0070C0"/>
                </a:solidFill>
              </a:rPr>
              <a:t>) 1</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Fixed parameters</a:t>
            </a:r>
          </a:p>
          <a:p>
            <a:pPr lvl="1"/>
            <a:r>
              <a:rPr lang="en-US" dirty="0" smtClean="0"/>
              <a:t>500 essays –a true score for </a:t>
            </a:r>
            <a:r>
              <a:rPr lang="en-US" dirty="0"/>
              <a:t>each </a:t>
            </a:r>
            <a:endParaRPr lang="en-US" dirty="0" smtClean="0"/>
          </a:p>
          <a:p>
            <a:pPr lvl="1"/>
            <a:r>
              <a:rPr lang="en-US" dirty="0" smtClean="0"/>
              <a:t>10 raters </a:t>
            </a:r>
            <a:r>
              <a:rPr lang="en-US" dirty="0"/>
              <a:t>–</a:t>
            </a:r>
            <a:r>
              <a:rPr lang="en-US" dirty="0" smtClean="0"/>
              <a:t> each with a “personal” mean and SD</a:t>
            </a:r>
          </a:p>
          <a:p>
            <a:pPr lvl="1"/>
            <a:r>
              <a:rPr lang="en-US" dirty="0" smtClean="0"/>
              <a:t>External criterion reliability of 0.9</a:t>
            </a:r>
          </a:p>
          <a:p>
            <a:r>
              <a:rPr lang="en-US" dirty="0" smtClean="0"/>
              <a:t>20 study conditions</a:t>
            </a:r>
          </a:p>
          <a:p>
            <a:pPr lvl="1"/>
            <a:r>
              <a:rPr lang="en-US" dirty="0" smtClean="0"/>
              <a:t>5 levels of intra-rater error 0.4 – 0.8</a:t>
            </a:r>
          </a:p>
          <a:p>
            <a:pPr lvl="1"/>
            <a:r>
              <a:rPr lang="en-US" dirty="0" smtClean="0"/>
              <a:t>4 allocation schemes</a:t>
            </a:r>
          </a:p>
          <a:p>
            <a:r>
              <a:rPr lang="en-US" dirty="0" smtClean="0"/>
              <a:t>10 replications for each condition</a:t>
            </a:r>
          </a:p>
        </p:txBody>
      </p:sp>
    </p:spTree>
    <p:extLst>
      <p:ext uri="{BB962C8B-B14F-4D97-AF65-F5344CB8AC3E}">
        <p14:creationId xmlns:p14="http://schemas.microsoft.com/office/powerpoint/2010/main" val="431975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Method (simulation</a:t>
            </a:r>
            <a:r>
              <a:rPr lang="en-US" dirty="0" smtClean="0">
                <a:solidFill>
                  <a:srgbClr val="0070C0"/>
                </a:solidFill>
              </a:rPr>
              <a:t>) 2</a:t>
            </a:r>
            <a:endParaRPr lang="en-US" dirty="0"/>
          </a:p>
        </p:txBody>
      </p:sp>
      <p:sp>
        <p:nvSpPr>
          <p:cNvPr id="3" name="Content Placeholder 2"/>
          <p:cNvSpPr>
            <a:spLocks noGrp="1"/>
          </p:cNvSpPr>
          <p:nvPr>
            <p:ph idx="1"/>
          </p:nvPr>
        </p:nvSpPr>
        <p:spPr/>
        <p:txBody>
          <a:bodyPr/>
          <a:lstStyle/>
          <a:p>
            <a:pPr marL="0" indent="0">
              <a:buNone/>
            </a:pPr>
            <a:r>
              <a:rPr lang="en-US" dirty="0"/>
              <a:t>Criterion </a:t>
            </a:r>
            <a:r>
              <a:rPr lang="en-US" dirty="0" smtClean="0"/>
              <a:t>measure (dependent variable):</a:t>
            </a:r>
            <a:endParaRPr lang="en-US" dirty="0"/>
          </a:p>
          <a:p>
            <a:pPr lvl="1"/>
            <a:r>
              <a:rPr lang="en-US" dirty="0"/>
              <a:t>Mean calibration error for each method in each </a:t>
            </a:r>
            <a:r>
              <a:rPr lang="en-US" dirty="0" smtClean="0"/>
              <a:t>condition</a:t>
            </a:r>
          </a:p>
          <a:p>
            <a:pPr lvl="1"/>
            <a:r>
              <a:rPr lang="en-US" dirty="0" smtClean="0"/>
              <a:t>How far the set of calibrated scores is from the true scores</a:t>
            </a:r>
            <a:endParaRPr lang="en-US" dirty="0"/>
          </a:p>
          <a:p>
            <a:endParaRPr lang="en-US" dirty="0"/>
          </a:p>
        </p:txBody>
      </p:sp>
    </p:spTree>
    <p:extLst>
      <p:ext uri="{BB962C8B-B14F-4D97-AF65-F5344CB8AC3E}">
        <p14:creationId xmlns:p14="http://schemas.microsoft.com/office/powerpoint/2010/main" val="2919205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Results</a:t>
            </a:r>
            <a:endParaRPr lang="en-US"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MSE of the calibrated ratings for each of the allocation methods, as a function of the</a:t>
            </a:r>
          </a:p>
          <a:p>
            <a:r>
              <a:rPr lang="en-US" dirty="0" smtClean="0"/>
              <a:t>Calibration method</a:t>
            </a:r>
          </a:p>
          <a:p>
            <a:r>
              <a:rPr lang="en-US" dirty="0" smtClean="0"/>
              <a:t>The intra-rater reliability</a:t>
            </a:r>
            <a:endParaRPr lang="en-US" dirty="0"/>
          </a:p>
        </p:txBody>
      </p:sp>
    </p:spTree>
    <p:extLst>
      <p:ext uri="{BB962C8B-B14F-4D97-AF65-F5344CB8AC3E}">
        <p14:creationId xmlns:p14="http://schemas.microsoft.com/office/powerpoint/2010/main" val="2564508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allocation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50" y="4114800"/>
            <a:ext cx="2415532"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381250"/>
            <a:ext cx="5957888" cy="386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55566" y="1295400"/>
            <a:ext cx="6294116" cy="369332"/>
          </a:xfrm>
          <a:prstGeom prst="rect">
            <a:avLst/>
          </a:prstGeom>
          <a:noFill/>
        </p:spPr>
        <p:txBody>
          <a:bodyPr wrap="square" rtlCol="0">
            <a:spAutoFit/>
          </a:bodyPr>
          <a:lstStyle/>
          <a:p>
            <a:pPr algn="l" rtl="0"/>
            <a:r>
              <a:rPr lang="en-US" dirty="0" smtClean="0">
                <a:solidFill>
                  <a:prstClr val="black"/>
                </a:solidFill>
              </a:rPr>
              <a:t>Calibration efficiency:  90% - 77%</a:t>
            </a:r>
            <a:endParaRPr lang="en-US" dirty="0">
              <a:solidFill>
                <a:prstClr val="black"/>
              </a:solidFill>
            </a:endParaRPr>
          </a:p>
        </p:txBody>
      </p:sp>
    </p:spTree>
    <p:extLst>
      <p:ext uri="{BB962C8B-B14F-4D97-AF65-F5344CB8AC3E}">
        <p14:creationId xmlns:p14="http://schemas.microsoft.com/office/powerpoint/2010/main" val="8610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Conclusions</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Calibrated ratings are always better</a:t>
            </a:r>
            <a:r>
              <a:rPr lang="en-US" dirty="0" smtClean="0"/>
              <a:t> than raw ratings, irrespective of the calibration method.</a:t>
            </a:r>
          </a:p>
          <a:p>
            <a:r>
              <a:rPr lang="en-US" dirty="0"/>
              <a:t>Calibration is </a:t>
            </a:r>
            <a:r>
              <a:rPr lang="en-US" dirty="0">
                <a:solidFill>
                  <a:srgbClr val="FF0000"/>
                </a:solidFill>
              </a:rPr>
              <a:t>more effective </a:t>
            </a:r>
            <a:r>
              <a:rPr lang="en-US" dirty="0" smtClean="0">
                <a:solidFill>
                  <a:srgbClr val="FF0000"/>
                </a:solidFill>
              </a:rPr>
              <a:t>at higher-reliability </a:t>
            </a:r>
            <a:r>
              <a:rPr lang="en-US" dirty="0" smtClean="0"/>
              <a:t>situations</a:t>
            </a:r>
            <a:endParaRPr lang="en-US" dirty="0"/>
          </a:p>
          <a:p>
            <a:r>
              <a:rPr lang="en-US" dirty="0" smtClean="0">
                <a:solidFill>
                  <a:srgbClr val="FF0000"/>
                </a:solidFill>
              </a:rPr>
              <a:t>Calibration by an external criterion </a:t>
            </a:r>
            <a:r>
              <a:rPr lang="en-US" dirty="0" smtClean="0"/>
              <a:t>is superior to other methods provided that the external criterion is reliable/valid</a:t>
            </a:r>
          </a:p>
          <a:p>
            <a:r>
              <a:rPr lang="en-US" dirty="0" smtClean="0"/>
              <a:t>In the absence of a valid external criterion – </a:t>
            </a:r>
            <a:r>
              <a:rPr lang="en-US" dirty="0" smtClean="0">
                <a:solidFill>
                  <a:srgbClr val="FF0000"/>
                </a:solidFill>
              </a:rPr>
              <a:t>use MLC</a:t>
            </a:r>
          </a:p>
        </p:txBody>
      </p:sp>
    </p:spTree>
    <p:extLst>
      <p:ext uri="{BB962C8B-B14F-4D97-AF65-F5344CB8AC3E}">
        <p14:creationId xmlns:p14="http://schemas.microsoft.com/office/powerpoint/2010/main" val="2211010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xfrm>
            <a:off x="457200" y="1600200"/>
            <a:ext cx="8229600" cy="2917722"/>
          </a:xfrm>
          <a:prstGeom prst="rect">
            <a:avLst/>
          </a:prstGeom>
          <a:noFill/>
        </p:spPr>
        <p:txBody>
          <a:bodyPr wrap="square" rtlCol="0">
            <a:spAutoFit/>
          </a:bodyPr>
          <a:lstStyle/>
          <a:p>
            <a:pPr marL="0" indent="0" algn="ctr">
              <a:buNone/>
            </a:pPr>
            <a:r>
              <a:rPr lang="en-US" sz="5400" dirty="0">
                <a:solidFill>
                  <a:srgbClr val="0070C0"/>
                </a:solidFill>
                <a:effectLst>
                  <a:outerShdw blurRad="38100" dist="38100" dir="2700000" algn="tl">
                    <a:srgbClr val="000000">
                      <a:alpha val="43137"/>
                    </a:srgbClr>
                  </a:outerShdw>
                </a:effectLst>
              </a:rPr>
              <a:t>Calibration of raters  </a:t>
            </a:r>
            <a:endParaRPr lang="en-US" sz="5400" dirty="0" smtClean="0">
              <a:solidFill>
                <a:srgbClr val="0070C0"/>
              </a:solidFill>
              <a:effectLst>
                <a:outerShdw blurRad="38100" dist="38100" dir="2700000" algn="tl">
                  <a:srgbClr val="000000">
                    <a:alpha val="43137"/>
                  </a:srgbClr>
                </a:outerShdw>
              </a:effectLst>
            </a:endParaRPr>
          </a:p>
          <a:p>
            <a:pPr marL="0" indent="0" algn="ctr">
              <a:buNone/>
            </a:pPr>
            <a:endParaRPr lang="en-US" sz="5400" dirty="0">
              <a:solidFill>
                <a:srgbClr val="0070C0"/>
              </a:solidFill>
              <a:effectLst>
                <a:outerShdw blurRad="38100" dist="38100" dir="2700000" algn="tl">
                  <a:srgbClr val="000000">
                    <a:alpha val="43137"/>
                  </a:srgbClr>
                </a:outerShdw>
              </a:effectLst>
            </a:endParaRPr>
          </a:p>
          <a:p>
            <a:pPr marL="0" indent="0" algn="ctr">
              <a:buNone/>
            </a:pPr>
            <a:r>
              <a:rPr lang="en-US" sz="5400" dirty="0" smtClean="0">
                <a:solidFill>
                  <a:srgbClr val="0070C0"/>
                </a:solidFill>
                <a:effectLst>
                  <a:outerShdw blurRad="38100" dist="38100" dir="2700000" algn="tl">
                    <a:srgbClr val="000000">
                      <a:alpha val="43137"/>
                    </a:srgbClr>
                  </a:outerShdw>
                </a:effectLst>
              </a:rPr>
              <a:t>→  Fairer assessment</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9189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pPr algn="l"/>
            <a:endParaRPr lang="he-IL" dirty="0" smtClean="0"/>
          </a:p>
          <a:p>
            <a:pPr marL="0" indent="0" algn="l" rtl="0">
              <a:buNone/>
            </a:pPr>
            <a:r>
              <a:rPr lang="en-US" dirty="0" smtClean="0"/>
              <a:t>Thank you for your attention.</a:t>
            </a:r>
          </a:p>
          <a:p>
            <a:pPr marL="0" indent="0" algn="l" rtl="0">
              <a:buNone/>
            </a:pPr>
            <a:endParaRPr lang="en-US" dirty="0"/>
          </a:p>
          <a:p>
            <a:pPr marL="0" indent="0" algn="l" rtl="0">
              <a:buNone/>
            </a:pPr>
            <a:r>
              <a:rPr lang="en-US" smtClean="0"/>
              <a:t>				yoav@nite.org.il</a:t>
            </a:r>
            <a:endParaRPr lang="he-IL" dirty="0"/>
          </a:p>
        </p:txBody>
      </p:sp>
    </p:spTree>
    <p:extLst>
      <p:ext uri="{BB962C8B-B14F-4D97-AF65-F5344CB8AC3E}">
        <p14:creationId xmlns:p14="http://schemas.microsoft.com/office/powerpoint/2010/main" val="260306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tx2">
                    <a:lumMod val="60000"/>
                    <a:lumOff val="40000"/>
                  </a:schemeClr>
                </a:solidFill>
              </a:rPr>
              <a:t>Proactive means - 1</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t>Number of markers &amp; number of items:</a:t>
            </a:r>
          </a:p>
          <a:p>
            <a:pPr lvl="1" algn="l" rtl="0"/>
            <a:r>
              <a:rPr lang="en-US" dirty="0" smtClean="0"/>
              <a:t>In generalizability studies </a:t>
            </a:r>
            <a:r>
              <a:rPr lang="en-US" sz="2000" dirty="0"/>
              <a:t>(</a:t>
            </a:r>
            <a:r>
              <a:rPr lang="en-US" sz="2000" dirty="0" smtClean="0"/>
              <a:t>Brennan) </a:t>
            </a:r>
            <a:r>
              <a:rPr lang="en-US" dirty="0" smtClean="0"/>
              <a:t>it was found that adding items is ‘better’ than adding markers. </a:t>
            </a:r>
          </a:p>
          <a:p>
            <a:pPr lvl="1" algn="l" rtl="0"/>
            <a:r>
              <a:rPr lang="en-US" dirty="0" smtClean="0"/>
              <a:t>But, requires more resources. </a:t>
            </a:r>
            <a:endParaRPr lang="en-US" dirty="0"/>
          </a:p>
        </p:txBody>
      </p:sp>
    </p:spTree>
    <p:extLst>
      <p:ext uri="{BB962C8B-B14F-4D97-AF65-F5344CB8AC3E}">
        <p14:creationId xmlns:p14="http://schemas.microsoft.com/office/powerpoint/2010/main" val="17843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Proactive means - </a:t>
            </a:r>
            <a:r>
              <a:rPr lang="en-US" dirty="0" smtClean="0">
                <a:solidFill>
                  <a:schemeClr val="tx2">
                    <a:lumMod val="60000"/>
                    <a:lumOff val="40000"/>
                  </a:schemeClr>
                </a:solidFill>
              </a:rPr>
              <a:t>2</a:t>
            </a:r>
            <a:endParaRPr lang="en-US" dirty="0"/>
          </a:p>
        </p:txBody>
      </p:sp>
      <p:sp>
        <p:nvSpPr>
          <p:cNvPr id="3" name="Content Placeholder 2"/>
          <p:cNvSpPr>
            <a:spLocks noGrp="1"/>
          </p:cNvSpPr>
          <p:nvPr>
            <p:ph idx="1"/>
          </p:nvPr>
        </p:nvSpPr>
        <p:spPr/>
        <p:txBody>
          <a:bodyPr>
            <a:normAutofit/>
          </a:bodyPr>
          <a:lstStyle/>
          <a:p>
            <a:pPr algn="l" rtl="0"/>
            <a:r>
              <a:rPr lang="en-US" dirty="0" smtClean="0"/>
              <a:t>Horizontal vs vertical marking:</a:t>
            </a:r>
          </a:p>
          <a:p>
            <a:pPr lvl="1" algn="l" rtl="0"/>
            <a:r>
              <a:rPr lang="en-US" dirty="0" smtClean="0"/>
              <a:t>Horizontal marking improves overall reliability</a:t>
            </a:r>
          </a:p>
          <a:p>
            <a:pPr lvl="1" algn="l" rtl="0"/>
            <a:r>
              <a:rPr lang="en-US" dirty="0" smtClean="0"/>
              <a:t>It also helps in reducing the effect of personal bias.</a:t>
            </a:r>
          </a:p>
          <a:p>
            <a:pPr lvl="1" algn="l" rtl="0"/>
            <a:endParaRPr lang="en-US" dirty="0"/>
          </a:p>
          <a:p>
            <a:pPr marL="457200" lvl="1" indent="0" algn="l" rtl="0">
              <a:buNone/>
            </a:pPr>
            <a:r>
              <a:rPr lang="en-US" sz="1600" dirty="0" smtClean="0"/>
              <a:t>(</a:t>
            </a:r>
            <a:r>
              <a:rPr lang="en-US" sz="1600" dirty="0" err="1" smtClean="0"/>
              <a:t>Allalouf</a:t>
            </a:r>
            <a:r>
              <a:rPr lang="en-US" sz="1600" dirty="0" smtClean="0"/>
              <a:t>, </a:t>
            </a:r>
            <a:r>
              <a:rPr lang="en-US" sz="1600" dirty="0" err="1" smtClean="0"/>
              <a:t>Klapfer</a:t>
            </a:r>
            <a:r>
              <a:rPr lang="en-US" sz="1600" dirty="0" smtClean="0"/>
              <a:t> &amp; Fronton,  2008. Comparing </a:t>
            </a:r>
            <a:r>
              <a:rPr lang="en-US" sz="1600" dirty="0"/>
              <a:t>Vertical and Horizontal Scoring of Open-Ended </a:t>
            </a:r>
            <a:r>
              <a:rPr lang="en-US" sz="1600" dirty="0" smtClean="0"/>
              <a:t>Questionnaires, </a:t>
            </a:r>
            <a:r>
              <a:rPr lang="en-US" sz="1600" i="1" dirty="0" smtClean="0"/>
              <a:t>Practical </a:t>
            </a:r>
            <a:r>
              <a:rPr lang="en-US" sz="1600" i="1" dirty="0"/>
              <a:t>Assessment, Research &amp; Evaluation</a:t>
            </a:r>
            <a:r>
              <a:rPr lang="en-US" sz="1600" dirty="0"/>
              <a:t>. 13(8</a:t>
            </a:r>
            <a:r>
              <a:rPr lang="en-US" sz="1600" dirty="0" smtClean="0"/>
              <a:t>))</a:t>
            </a:r>
            <a:endParaRPr lang="en-US" sz="1600" dirty="0"/>
          </a:p>
        </p:txBody>
      </p:sp>
    </p:spTree>
    <p:extLst>
      <p:ext uri="{BB962C8B-B14F-4D97-AF65-F5344CB8AC3E}">
        <p14:creationId xmlns:p14="http://schemas.microsoft.com/office/powerpoint/2010/main" val="146183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chemeClr val="tx2">
                    <a:lumMod val="60000"/>
                    <a:lumOff val="40000"/>
                  </a:schemeClr>
                </a:solidFill>
              </a:rPr>
              <a:t>Quality assurance during the marking process </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t>Underperforming markers:</a:t>
            </a:r>
          </a:p>
          <a:p>
            <a:pPr lvl="1" algn="l" rtl="0"/>
            <a:r>
              <a:rPr lang="en-US" dirty="0" smtClean="0"/>
              <a:t>Productivity</a:t>
            </a:r>
          </a:p>
          <a:p>
            <a:pPr lvl="1" algn="l" rtl="0"/>
            <a:r>
              <a:rPr lang="en-US" dirty="0" smtClean="0"/>
              <a:t>Bias</a:t>
            </a:r>
          </a:p>
          <a:p>
            <a:pPr lvl="2" algn="l" rtl="0"/>
            <a:r>
              <a:rPr lang="en-US" dirty="0" smtClean="0"/>
              <a:t>Too severe or too lenient</a:t>
            </a:r>
          </a:p>
          <a:p>
            <a:pPr lvl="2" algn="l" rtl="0"/>
            <a:r>
              <a:rPr lang="en-US" dirty="0" smtClean="0"/>
              <a:t>Too narrow</a:t>
            </a:r>
          </a:p>
          <a:p>
            <a:pPr lvl="1" algn="l" rtl="0"/>
            <a:r>
              <a:rPr lang="en-US" dirty="0" smtClean="0"/>
              <a:t>Inter-rater reliability</a:t>
            </a:r>
          </a:p>
          <a:p>
            <a:pPr lvl="1" algn="l" rtl="0"/>
            <a:r>
              <a:rPr lang="en-US" dirty="0" smtClean="0"/>
              <a:t>Intra-rater reliability</a:t>
            </a:r>
            <a:endParaRPr lang="en-US" dirty="0"/>
          </a:p>
        </p:txBody>
      </p:sp>
    </p:spTree>
    <p:extLst>
      <p:ext uri="{BB962C8B-B14F-4D97-AF65-F5344CB8AC3E}">
        <p14:creationId xmlns:p14="http://schemas.microsoft.com/office/powerpoint/2010/main" val="166070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rPr>
              <a:t>Estimating intra-rater reliability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0" indent="0" algn="l" rtl="0">
              <a:spcAft>
                <a:spcPts val="1000"/>
              </a:spcAft>
              <a:buNone/>
            </a:pPr>
            <a:r>
              <a:rPr lang="en-US" dirty="0" smtClean="0">
                <a:ea typeface="Calibri"/>
                <a:cs typeface="Arial"/>
              </a:rPr>
              <a:t>Either by repeated marking of the same papers or by using the inter-rater correlations:</a:t>
            </a:r>
          </a:p>
          <a:p>
            <a:pPr marL="0" indent="0" algn="l" rtl="0">
              <a:spcAft>
                <a:spcPts val="1000"/>
              </a:spcAft>
              <a:buNone/>
            </a:pPr>
            <a:r>
              <a:rPr lang="en-US" dirty="0">
                <a:ea typeface="Calibri"/>
                <a:cs typeface="Arial"/>
              </a:rPr>
              <a:t>	</a:t>
            </a:r>
            <a:r>
              <a:rPr lang="en-US" dirty="0" smtClean="0">
                <a:ea typeface="Calibri"/>
                <a:cs typeface="Arial"/>
              </a:rPr>
              <a:t>r</a:t>
            </a:r>
            <a:r>
              <a:rPr lang="en-US" baseline="-25000" dirty="0" smtClean="0">
                <a:ea typeface="Calibri"/>
                <a:cs typeface="Arial"/>
              </a:rPr>
              <a:t>11</a:t>
            </a:r>
            <a:r>
              <a:rPr lang="en-US" dirty="0" smtClean="0">
                <a:ea typeface="Calibri"/>
                <a:cs typeface="Arial"/>
              </a:rPr>
              <a:t> </a:t>
            </a:r>
            <a:r>
              <a:rPr lang="en-US" dirty="0">
                <a:ea typeface="Calibri"/>
                <a:cs typeface="Arial"/>
              </a:rPr>
              <a:t>= r</a:t>
            </a:r>
            <a:r>
              <a:rPr lang="en-US" baseline="-25000" dirty="0">
                <a:ea typeface="Calibri"/>
                <a:cs typeface="Arial"/>
              </a:rPr>
              <a:t>12</a:t>
            </a:r>
            <a:r>
              <a:rPr lang="en-US" dirty="0">
                <a:ea typeface="Calibri"/>
                <a:cs typeface="Arial"/>
              </a:rPr>
              <a:t> r</a:t>
            </a:r>
            <a:r>
              <a:rPr lang="en-US" baseline="-25000" dirty="0">
                <a:ea typeface="Calibri"/>
                <a:cs typeface="Arial"/>
              </a:rPr>
              <a:t>13</a:t>
            </a:r>
            <a:r>
              <a:rPr lang="en-US" dirty="0">
                <a:ea typeface="Calibri"/>
                <a:cs typeface="Arial"/>
              </a:rPr>
              <a:t> / r</a:t>
            </a:r>
            <a:r>
              <a:rPr lang="en-US" baseline="-25000" dirty="0">
                <a:ea typeface="Calibri"/>
                <a:cs typeface="Arial"/>
              </a:rPr>
              <a:t>23</a:t>
            </a:r>
            <a:endParaRPr lang="en-US" dirty="0">
              <a:ea typeface="Calibri"/>
              <a:cs typeface="Arial"/>
            </a:endParaRPr>
          </a:p>
          <a:p>
            <a:pPr marL="0" indent="0" algn="l" rtl="0">
              <a:spcAft>
                <a:spcPts val="1000"/>
              </a:spcAft>
              <a:buNone/>
            </a:pPr>
            <a:r>
              <a:rPr lang="en-US" dirty="0">
                <a:ea typeface="Calibri"/>
                <a:cs typeface="Arial"/>
              </a:rPr>
              <a:t>	r</a:t>
            </a:r>
            <a:r>
              <a:rPr lang="en-US" baseline="-25000" dirty="0">
                <a:ea typeface="Calibri"/>
                <a:cs typeface="Arial"/>
              </a:rPr>
              <a:t>22</a:t>
            </a:r>
            <a:r>
              <a:rPr lang="en-US" dirty="0">
                <a:ea typeface="Calibri"/>
                <a:cs typeface="Arial"/>
              </a:rPr>
              <a:t> = r</a:t>
            </a:r>
            <a:r>
              <a:rPr lang="en-US" baseline="-25000" dirty="0">
                <a:ea typeface="Calibri"/>
                <a:cs typeface="Arial"/>
              </a:rPr>
              <a:t>12</a:t>
            </a:r>
            <a:r>
              <a:rPr lang="en-US" dirty="0">
                <a:ea typeface="Calibri"/>
                <a:cs typeface="Arial"/>
              </a:rPr>
              <a:t> r</a:t>
            </a:r>
            <a:r>
              <a:rPr lang="en-US" baseline="-25000" dirty="0">
                <a:ea typeface="Calibri"/>
                <a:cs typeface="Arial"/>
              </a:rPr>
              <a:t>23</a:t>
            </a:r>
            <a:r>
              <a:rPr lang="en-US" dirty="0">
                <a:ea typeface="Calibri"/>
                <a:cs typeface="Arial"/>
              </a:rPr>
              <a:t> / r</a:t>
            </a:r>
            <a:r>
              <a:rPr lang="en-US" baseline="-25000" dirty="0">
                <a:ea typeface="Calibri"/>
                <a:cs typeface="Arial"/>
              </a:rPr>
              <a:t>13</a:t>
            </a:r>
            <a:endParaRPr lang="en-US" dirty="0">
              <a:ea typeface="Calibri"/>
              <a:cs typeface="Arial"/>
            </a:endParaRPr>
          </a:p>
          <a:p>
            <a:pPr marL="0" indent="0" algn="l" rtl="0">
              <a:lnSpc>
                <a:spcPct val="115000"/>
              </a:lnSpc>
              <a:spcAft>
                <a:spcPts val="1000"/>
              </a:spcAft>
              <a:buNone/>
            </a:pPr>
            <a:r>
              <a:rPr lang="en-US" dirty="0">
                <a:ea typeface="Calibri"/>
                <a:cs typeface="Arial"/>
              </a:rPr>
              <a:t>	r</a:t>
            </a:r>
            <a:r>
              <a:rPr lang="en-US" baseline="-25000" dirty="0">
                <a:ea typeface="Calibri"/>
                <a:cs typeface="Arial"/>
              </a:rPr>
              <a:t>33</a:t>
            </a:r>
            <a:r>
              <a:rPr lang="en-US" dirty="0">
                <a:ea typeface="Calibri"/>
                <a:cs typeface="Arial"/>
              </a:rPr>
              <a:t> = r</a:t>
            </a:r>
            <a:r>
              <a:rPr lang="en-US" baseline="-25000" dirty="0">
                <a:ea typeface="Calibri"/>
                <a:cs typeface="Arial"/>
              </a:rPr>
              <a:t>13</a:t>
            </a:r>
            <a:r>
              <a:rPr lang="en-US" dirty="0">
                <a:ea typeface="Calibri"/>
                <a:cs typeface="Arial"/>
              </a:rPr>
              <a:t> r</a:t>
            </a:r>
            <a:r>
              <a:rPr lang="en-US" baseline="-25000" dirty="0">
                <a:ea typeface="Calibri"/>
                <a:cs typeface="Arial"/>
              </a:rPr>
              <a:t>23</a:t>
            </a:r>
            <a:r>
              <a:rPr lang="en-US" dirty="0">
                <a:ea typeface="Calibri"/>
                <a:cs typeface="Arial"/>
              </a:rPr>
              <a:t> / r</a:t>
            </a:r>
            <a:r>
              <a:rPr lang="en-US" baseline="-25000" dirty="0">
                <a:ea typeface="Calibri"/>
                <a:cs typeface="Arial"/>
              </a:rPr>
              <a:t>12 </a:t>
            </a:r>
            <a:r>
              <a:rPr lang="en-US" dirty="0" smtClean="0">
                <a:ea typeface="Calibri"/>
                <a:cs typeface="Arial"/>
              </a:rPr>
              <a:t>,</a:t>
            </a:r>
          </a:p>
          <a:p>
            <a:pPr marL="0" indent="0" algn="l" rtl="0">
              <a:lnSpc>
                <a:spcPct val="115000"/>
              </a:lnSpc>
              <a:spcAft>
                <a:spcPts val="1000"/>
              </a:spcAft>
              <a:buNone/>
            </a:pPr>
            <a:endParaRPr lang="en-US" dirty="0" smtClean="0">
              <a:cs typeface="Arial"/>
            </a:endParaRPr>
          </a:p>
          <a:p>
            <a:pPr marL="0" indent="0" algn="l" rtl="0">
              <a:lnSpc>
                <a:spcPct val="115000"/>
              </a:lnSpc>
              <a:spcAft>
                <a:spcPts val="1000"/>
              </a:spcAft>
              <a:buNone/>
            </a:pPr>
            <a:r>
              <a:rPr lang="en-US" sz="1600" dirty="0" smtClean="0"/>
              <a:t>(</a:t>
            </a:r>
            <a:r>
              <a:rPr lang="en-US" sz="1600" dirty="0"/>
              <a:t>Cohen, 2016, </a:t>
            </a:r>
            <a:r>
              <a:rPr lang="en-US" sz="1600" i="1" dirty="0"/>
              <a:t>Estimating the intra-rater reliability of essay raters , </a:t>
            </a:r>
            <a:r>
              <a:rPr lang="en-US" sz="1600" dirty="0"/>
              <a:t>NITE </a:t>
            </a:r>
            <a:r>
              <a:rPr lang="en-US" sz="1600" dirty="0" smtClean="0"/>
              <a:t>RR-16-05)</a:t>
            </a:r>
            <a:endParaRPr lang="en-US" sz="1600" dirty="0"/>
          </a:p>
          <a:p>
            <a:pPr marL="0" indent="0" algn="l" rtl="0">
              <a:lnSpc>
                <a:spcPct val="115000"/>
              </a:lnSpc>
              <a:spcAft>
                <a:spcPts val="1000"/>
              </a:spcAft>
              <a:buNone/>
            </a:pPr>
            <a:endParaRPr lang="en-US" dirty="0">
              <a:ea typeface="Calibri"/>
              <a:cs typeface="Arial"/>
            </a:endParaRPr>
          </a:p>
          <a:p>
            <a:pPr algn="l" rtl="0"/>
            <a:endParaRPr lang="en-US" dirty="0"/>
          </a:p>
        </p:txBody>
      </p:sp>
    </p:spTree>
    <p:extLst>
      <p:ext uri="{BB962C8B-B14F-4D97-AF65-F5344CB8AC3E}">
        <p14:creationId xmlns:p14="http://schemas.microsoft.com/office/powerpoint/2010/main" val="70961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2976</TotalTime>
  <Words>1896</Words>
  <Application>Microsoft Office PowerPoint</Application>
  <PresentationFormat>On-screen Show (4:3)</PresentationFormat>
  <Paragraphs>291</Paragraphs>
  <Slides>57</Slides>
  <Notes>6</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57</vt:i4>
      </vt:variant>
    </vt:vector>
  </HeadingPairs>
  <TitlesOfParts>
    <vt:vector size="67" baseType="lpstr">
      <vt:lpstr>ערכת נושא של Office</vt:lpstr>
      <vt:lpstr>Office Theme</vt:lpstr>
      <vt:lpstr>1_Office Theme</vt:lpstr>
      <vt:lpstr>2_Office Theme</vt:lpstr>
      <vt:lpstr>3_Office Theme</vt:lpstr>
      <vt:lpstr>4_Office Theme</vt:lpstr>
      <vt:lpstr>6_Office Theme</vt:lpstr>
      <vt:lpstr>5_Office Theme</vt:lpstr>
      <vt:lpstr>Equation</vt:lpstr>
      <vt:lpstr>משוואה</vt:lpstr>
      <vt:lpstr>Quality Control of Essay Marking  </vt:lpstr>
      <vt:lpstr> </vt:lpstr>
      <vt:lpstr>Marking a paper</vt:lpstr>
      <vt:lpstr> </vt:lpstr>
      <vt:lpstr>Quality Assurance of Paper Marking</vt:lpstr>
      <vt:lpstr>Proactive means - 1</vt:lpstr>
      <vt:lpstr>Proactive means - 2</vt:lpstr>
      <vt:lpstr>Quality assurance during the marking process </vt:lpstr>
      <vt:lpstr>Estimating intra-rater reliability</vt:lpstr>
      <vt:lpstr>Retroactive Quality Assurance: Replacement Procedures</vt:lpstr>
      <vt:lpstr>PowerPoint Presentation</vt:lpstr>
      <vt:lpstr>PowerPoint Presentation</vt:lpstr>
      <vt:lpstr>And the rationale is:</vt:lpstr>
      <vt:lpstr>Error of measurement in Classical Test Theory</vt:lpstr>
      <vt:lpstr>PowerPoint Presentation</vt:lpstr>
      <vt:lpstr>Simulation study:</vt:lpstr>
      <vt:lpstr>Analysis:</vt:lpstr>
      <vt:lpstr>The MSE for the top 10% and the next 10% of the essays with the largest gap between them (inter-rater correlation =0.60)</vt:lpstr>
      <vt:lpstr>The effect of replacement on the MSE as a function of the inter-rater gap</vt:lpstr>
      <vt:lpstr>Interim conclusions</vt:lpstr>
      <vt:lpstr>The Third Rater Fallacy</vt:lpstr>
      <vt:lpstr>PowerPoint Presentation</vt:lpstr>
      <vt:lpstr>A caveat:</vt:lpstr>
      <vt:lpstr>To what extent is reality represented by the simulation? </vt:lpstr>
      <vt:lpstr>PowerPoint Presentation</vt:lpstr>
      <vt:lpstr>The study</vt:lpstr>
      <vt:lpstr>The distribution of all ratings: </vt:lpstr>
      <vt:lpstr>Distribution of Rating errors Mean of 0, SD of 1.54</vt:lpstr>
      <vt:lpstr>Personal error distributions</vt:lpstr>
      <vt:lpstr>Analysis</vt:lpstr>
      <vt:lpstr>PowerPoint Presentation</vt:lpstr>
      <vt:lpstr>Averaged across all essays:</vt:lpstr>
      <vt:lpstr>PowerPoint Presentation</vt:lpstr>
      <vt:lpstr>The marking errors</vt:lpstr>
      <vt:lpstr>Implications for our practice: </vt:lpstr>
      <vt:lpstr>Explaining the conundrum:</vt:lpstr>
      <vt:lpstr>Retroactive Quality Assurance: Calibration of markers</vt:lpstr>
      <vt:lpstr>PowerPoint Presentation</vt:lpstr>
      <vt:lpstr>PowerPoint Presentation</vt:lpstr>
      <vt:lpstr>PowerPoint Presentation</vt:lpstr>
      <vt:lpstr>PowerPoint Presentation</vt:lpstr>
      <vt:lpstr>PowerPoint Presentation</vt:lpstr>
      <vt:lpstr>PowerPoint Presentation</vt:lpstr>
      <vt:lpstr>Calibration  →  Fairness</vt:lpstr>
      <vt:lpstr>PowerPoint Presentation</vt:lpstr>
      <vt:lpstr>Goal of the current study:</vt:lpstr>
      <vt:lpstr>General plan</vt:lpstr>
      <vt:lpstr>Mean/SD calibration “Mean/Sigma” method</vt:lpstr>
      <vt:lpstr>Calibration by an external criterion</vt:lpstr>
      <vt:lpstr>MLC - Multiple Linear Calibration</vt:lpstr>
      <vt:lpstr>Method (simulation) 1</vt:lpstr>
      <vt:lpstr>Method (simulation) 2</vt:lpstr>
      <vt:lpstr>Results</vt:lpstr>
      <vt:lpstr>Random allocation</vt:lpstr>
      <vt:lpstr>Conclusions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of Essay Rating:  An Empirical Test of the "Third Rater Fallacy"</dc:title>
  <dc:creator>Yoav</dc:creator>
  <cp:lastModifiedBy>Yoav Cohen</cp:lastModifiedBy>
  <cp:revision>93</cp:revision>
  <dcterms:created xsi:type="dcterms:W3CDTF">2014-04-07T18:50:09Z</dcterms:created>
  <dcterms:modified xsi:type="dcterms:W3CDTF">2016-11-14T00:51:44Z</dcterms:modified>
</cp:coreProperties>
</file>