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4"/>
  </p:notesMasterIdLst>
  <p:sldIdLst>
    <p:sldId id="261" r:id="rId2"/>
    <p:sldId id="262" r:id="rId3"/>
    <p:sldId id="263" r:id="rId4"/>
    <p:sldId id="264" r:id="rId5"/>
    <p:sldId id="265" r:id="rId6"/>
    <p:sldId id="266" r:id="rId7"/>
    <p:sldId id="267" r:id="rId8"/>
    <p:sldId id="268" r:id="rId9"/>
    <p:sldId id="269" r:id="rId10"/>
    <p:sldId id="279" r:id="rId11"/>
    <p:sldId id="270" r:id="rId12"/>
    <p:sldId id="271" r:id="rId13"/>
    <p:sldId id="272" r:id="rId14"/>
    <p:sldId id="273" r:id="rId15"/>
    <p:sldId id="280" r:id="rId16"/>
    <p:sldId id="281" r:id="rId17"/>
    <p:sldId id="274" r:id="rId18"/>
    <p:sldId id="275" r:id="rId19"/>
    <p:sldId id="276" r:id="rId20"/>
    <p:sldId id="277" r:id="rId21"/>
    <p:sldId id="282" r:id="rId22"/>
    <p:sldId id="278"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p:scale>
          <a:sx n="100" d="100"/>
          <a:sy n="100" d="100"/>
        </p:scale>
        <p:origin x="-2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9/9/2015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64096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251520" y="1412776"/>
            <a:ext cx="8568952" cy="473967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smtClean="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smtClean="0"/>
              <a:t>Presentation title - edit in Header and Footer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smtClean="0"/>
              <a:t>  </a:t>
            </a:r>
            <a:fld id="{45F8D313-CCBE-49D6-A3BC-57B1848DFB52}" type="slidenum">
              <a:rPr lang="en-US" smtClean="0"/>
              <a:pPr>
                <a:defRPr/>
              </a:pPr>
              <a:t>‹#›</a:t>
            </a:fld>
            <a:r>
              <a:rPr lang="en-US" dirty="0" smtClean="0"/>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psi@nationalarchives.gsi.gov.uk" TargetMode="External"/><Relationship Id="rId3" Type="http://schemas.openxmlformats.org/officeDocument/2006/relationships/hyperlink" Target="http://vizhub.healthdata.org/gbd-compare/england" TargetMode="External"/><Relationship Id="rId7" Type="http://schemas.openxmlformats.org/officeDocument/2006/relationships/hyperlink" Target="https://www.nationalarchives.gov.uk/doc/open-government-licence/version/3/" TargetMode="External"/><Relationship Id="rId2" Type="http://schemas.openxmlformats.org/officeDocument/2006/relationships/hyperlink" Target="mailto:burdenofdisease@phe.gov.uk" TargetMode="External"/><Relationship Id="rId1" Type="http://schemas.openxmlformats.org/officeDocument/2006/relationships/slideLayout" Target="../slideLayouts/slideLayout2.xml"/><Relationship Id="rId6" Type="http://schemas.openxmlformats.org/officeDocument/2006/relationships/hyperlink" Target="http://www.facebook.com/PublicHealthEngland" TargetMode="External"/><Relationship Id="rId5" Type="http://schemas.openxmlformats.org/officeDocument/2006/relationships/hyperlink" Target="https://twitter.com/PHE_uk" TargetMode="External"/><Relationship Id="rId4" Type="http://schemas.openxmlformats.org/officeDocument/2006/relationships/hyperlink" Target="http://www.gov.uk/ph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healthdata.org/gbd/about/protoco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Global Burden of Disease</a:t>
            </a:r>
            <a:br>
              <a:rPr lang="en-GB" dirty="0" smtClean="0"/>
            </a:br>
            <a:r>
              <a:rPr lang="en-GB" dirty="0" smtClean="0"/>
              <a:t>England</a:t>
            </a:r>
            <a:endParaRPr lang="en-GB" dirty="0"/>
          </a:p>
        </p:txBody>
      </p:sp>
      <p:sp>
        <p:nvSpPr>
          <p:cNvPr id="3" name="Subtitle 2"/>
          <p:cNvSpPr>
            <a:spLocks noGrp="1"/>
          </p:cNvSpPr>
          <p:nvPr>
            <p:ph type="subTitle" idx="1"/>
          </p:nvPr>
        </p:nvSpPr>
        <p:spPr>
          <a:xfrm>
            <a:off x="558000" y="5949280"/>
            <a:ext cx="7633648" cy="410344"/>
          </a:xfrm>
        </p:spPr>
        <p:txBody>
          <a:bodyPr>
            <a:normAutofit/>
          </a:bodyPr>
          <a:lstStyle/>
          <a:p>
            <a:r>
              <a:rPr lang="en-GB" dirty="0" smtClean="0">
                <a:latin typeface="Gill Sans MT" panose="020B0502020104020203" pitchFamily="34" charset="0"/>
              </a:rPr>
              <a:t>Technical </a:t>
            </a:r>
            <a:r>
              <a:rPr lang="en-GB" dirty="0">
                <a:latin typeface="Gill Sans MT" panose="020B0502020104020203" pitchFamily="34" charset="0"/>
              </a:rPr>
              <a:t>Guide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Years of </a:t>
            </a:r>
            <a:r>
              <a:rPr lang="en-GB" dirty="0" smtClean="0"/>
              <a:t>life </a:t>
            </a:r>
            <a:r>
              <a:rPr lang="en-GB" dirty="0"/>
              <a:t>l</a:t>
            </a:r>
            <a:r>
              <a:rPr lang="en-GB" dirty="0" smtClean="0"/>
              <a:t>ost </a:t>
            </a:r>
            <a:r>
              <a:rPr lang="en-GB" dirty="0"/>
              <a:t>and deaths by </a:t>
            </a:r>
            <a:r>
              <a:rPr lang="en-GB" dirty="0" smtClean="0"/>
              <a:t>cause (continued)</a:t>
            </a:r>
            <a:endParaRPr lang="en-GB" dirty="0"/>
          </a:p>
        </p:txBody>
      </p:sp>
      <p:sp>
        <p:nvSpPr>
          <p:cNvPr id="3" name="Content Placeholder 2"/>
          <p:cNvSpPr>
            <a:spLocks noGrp="1"/>
          </p:cNvSpPr>
          <p:nvPr>
            <p:ph idx="1"/>
          </p:nvPr>
        </p:nvSpPr>
        <p:spPr>
          <a:xfrm>
            <a:off x="251520" y="1916832"/>
            <a:ext cx="8568952" cy="4235623"/>
          </a:xfrm>
        </p:spPr>
        <p:txBody>
          <a:bodyPr/>
          <a:lstStyle/>
          <a:p>
            <a:pPr marL="0" indent="0"/>
            <a:r>
              <a:rPr lang="en-GB" dirty="0" smtClean="0"/>
              <a:t>The </a:t>
            </a:r>
            <a:r>
              <a:rPr lang="en-GB" dirty="0"/>
              <a:t>final </a:t>
            </a:r>
            <a:r>
              <a:rPr lang="en-GB" dirty="0" err="1"/>
              <a:t>GBD</a:t>
            </a:r>
            <a:r>
              <a:rPr lang="en-GB" dirty="0"/>
              <a:t> estimates will differ from the re-coded data (as above) where vital statistics on death data is sparse, such as rarer causes or within specific ages. The </a:t>
            </a:r>
            <a:r>
              <a:rPr lang="en-GB" dirty="0" err="1"/>
              <a:t>GBD</a:t>
            </a:r>
            <a:r>
              <a:rPr lang="en-GB" dirty="0"/>
              <a:t> process also produce estimates for some cause groups where ONS mortality coding is not available</a:t>
            </a:r>
            <a:r>
              <a:rPr lang="en-GB" dirty="0" smtClean="0"/>
              <a:t>.</a:t>
            </a:r>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10</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95619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Years lived with disability estimates</a:t>
            </a:r>
            <a:endParaRPr lang="en-GB" dirty="0"/>
          </a:p>
        </p:txBody>
      </p:sp>
      <p:sp>
        <p:nvSpPr>
          <p:cNvPr id="3" name="Content Placeholder 2"/>
          <p:cNvSpPr>
            <a:spLocks noGrp="1"/>
          </p:cNvSpPr>
          <p:nvPr>
            <p:ph idx="1"/>
          </p:nvPr>
        </p:nvSpPr>
        <p:spPr/>
        <p:txBody>
          <a:bodyPr/>
          <a:lstStyle/>
          <a:p>
            <a:pPr marL="0" indent="0"/>
            <a:r>
              <a:rPr lang="en-GB" dirty="0"/>
              <a:t>Years lived with disability (</a:t>
            </a:r>
            <a:r>
              <a:rPr lang="en-GB" dirty="0" err="1"/>
              <a:t>YLD</a:t>
            </a:r>
            <a:r>
              <a:rPr lang="en-GB" dirty="0"/>
              <a:t>) are estimated from disease and injury sequelae prevalence estimates combined with matched ‘health state’ disability weights</a:t>
            </a:r>
            <a:r>
              <a:rPr lang="en-GB" dirty="0" smtClean="0"/>
              <a:t>.</a:t>
            </a:r>
          </a:p>
          <a:p>
            <a:pPr marL="0" indent="0"/>
            <a:r>
              <a:rPr lang="en-GB" dirty="0" smtClean="0"/>
              <a:t>Prevalence </a:t>
            </a:r>
            <a:r>
              <a:rPr lang="en-GB" dirty="0"/>
              <a:t>estimates uses sources such as cancer registries, data from outpatient and inpatient facilities, and direct measurements of hearing, </a:t>
            </a:r>
            <a:r>
              <a:rPr lang="en-GB" dirty="0" smtClean="0"/>
              <a:t>vision </a:t>
            </a:r>
            <a:r>
              <a:rPr lang="en-GB" dirty="0"/>
              <a:t>and lung function testing. For England, this includes multiple sources, including national surveys, the national cancer registration system, hospital episode statistics and multiple published studies on various disease and condition topics</a:t>
            </a:r>
            <a:r>
              <a:rPr lang="en-GB" dirty="0" smtClean="0"/>
              <a:t>.</a:t>
            </a:r>
          </a:p>
          <a:p>
            <a:pPr marL="0" indent="0"/>
            <a:r>
              <a:rPr lang="en-GB" dirty="0" smtClean="0"/>
              <a:t>The </a:t>
            </a:r>
            <a:r>
              <a:rPr lang="en-GB" dirty="0"/>
              <a:t>modelling of prevalence adjusts for potential data source biases using standard disease case definitions globally. Multiple modelling approaches are used depending </a:t>
            </a:r>
            <a:r>
              <a:rPr lang="en-GB" dirty="0" smtClean="0"/>
              <a:t>on </a:t>
            </a:r>
            <a:r>
              <a:rPr lang="en-GB" dirty="0"/>
              <a:t>specific sequelae, with the most common method using the Bayesian </a:t>
            </a:r>
            <a:r>
              <a:rPr lang="en-GB" dirty="0" smtClean="0"/>
              <a:t/>
            </a:r>
            <a:br>
              <a:rPr lang="en-GB" dirty="0" smtClean="0"/>
            </a:br>
            <a:r>
              <a:rPr lang="en-GB" dirty="0" smtClean="0"/>
              <a:t>meta-regression </a:t>
            </a:r>
            <a:r>
              <a:rPr lang="en-GB" dirty="0"/>
              <a:t>tool </a:t>
            </a:r>
            <a:r>
              <a:rPr lang="en-GB" dirty="0" err="1"/>
              <a:t>DISMOD</a:t>
            </a:r>
            <a:r>
              <a:rPr lang="en-GB" dirty="0"/>
              <a:t> II MR.</a:t>
            </a:r>
          </a:p>
          <a:p>
            <a:pPr marL="0" indent="0"/>
            <a:endParaRPr lang="en-GB" dirty="0"/>
          </a:p>
          <a:p>
            <a:pPr marL="0" indent="0"/>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11</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17469486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YLD</a:t>
            </a:r>
            <a:r>
              <a:rPr lang="en-GB" dirty="0"/>
              <a:t> </a:t>
            </a:r>
            <a:r>
              <a:rPr lang="en-GB" dirty="0" smtClean="0"/>
              <a:t>estimates </a:t>
            </a:r>
            <a:r>
              <a:rPr lang="en-GB" dirty="0" smtClean="0"/>
              <a:t>(continued)</a:t>
            </a:r>
            <a:endParaRPr lang="en-GB" dirty="0"/>
          </a:p>
        </p:txBody>
      </p:sp>
      <p:sp>
        <p:nvSpPr>
          <p:cNvPr id="3" name="Content Placeholder 2"/>
          <p:cNvSpPr>
            <a:spLocks noGrp="1"/>
          </p:cNvSpPr>
          <p:nvPr>
            <p:ph idx="1"/>
          </p:nvPr>
        </p:nvSpPr>
        <p:spPr/>
        <p:txBody>
          <a:bodyPr/>
          <a:lstStyle/>
          <a:p>
            <a:pPr marL="0" lvl="0" indent="0">
              <a:spcBef>
                <a:spcPts val="0"/>
              </a:spcBef>
              <a:spcAft>
                <a:spcPts val="1200"/>
              </a:spcAft>
            </a:pPr>
            <a:r>
              <a:rPr lang="en-GB" dirty="0">
                <a:solidFill>
                  <a:prstClr val="black"/>
                </a:solidFill>
              </a:rPr>
              <a:t>Disability weights are produced for different health states from international </a:t>
            </a:r>
            <a:r>
              <a:rPr lang="en-GB" dirty="0" smtClean="0">
                <a:solidFill>
                  <a:prstClr val="black"/>
                </a:solidFill>
              </a:rPr>
              <a:t/>
            </a:r>
            <a:br>
              <a:rPr lang="en-GB" dirty="0" smtClean="0">
                <a:solidFill>
                  <a:prstClr val="black"/>
                </a:solidFill>
              </a:rPr>
            </a:br>
            <a:r>
              <a:rPr lang="en-GB" dirty="0" smtClean="0">
                <a:solidFill>
                  <a:prstClr val="black"/>
                </a:solidFill>
              </a:rPr>
              <a:t>lay-person </a:t>
            </a:r>
            <a:r>
              <a:rPr lang="en-GB" dirty="0">
                <a:solidFill>
                  <a:prstClr val="black"/>
                </a:solidFill>
              </a:rPr>
              <a:t>responses to a </a:t>
            </a:r>
            <a:r>
              <a:rPr lang="en-GB" dirty="0" err="1">
                <a:solidFill>
                  <a:prstClr val="black"/>
                </a:solidFill>
              </a:rPr>
              <a:t>GBD</a:t>
            </a:r>
            <a:r>
              <a:rPr lang="en-GB" dirty="0">
                <a:solidFill>
                  <a:prstClr val="black"/>
                </a:solidFill>
              </a:rPr>
              <a:t> administered health state questionnaire. Disability weights are not country-specific and assumed to have the same response pattern in all cultures and life phases. Each health state is mapped to disease or injury sequelae</a:t>
            </a:r>
            <a:r>
              <a:rPr lang="en-GB" dirty="0" smtClean="0">
                <a:solidFill>
                  <a:prstClr val="black"/>
                </a:solidFill>
              </a:rPr>
              <a:t>.</a:t>
            </a:r>
            <a:endParaRPr lang="en-GB" dirty="0">
              <a:solidFill>
                <a:prstClr val="black"/>
              </a:solidFill>
            </a:endParaRPr>
          </a:p>
          <a:p>
            <a:pPr marL="0" lvl="0" indent="0">
              <a:spcBef>
                <a:spcPts val="0"/>
              </a:spcBef>
              <a:spcAft>
                <a:spcPts val="1200"/>
              </a:spcAft>
            </a:pPr>
            <a:r>
              <a:rPr lang="en-GB" dirty="0">
                <a:solidFill>
                  <a:prstClr val="black"/>
                </a:solidFill>
              </a:rPr>
              <a:t>Disability weights for each sequelae are multiplied by disease sequelae to gain disease sequelae </a:t>
            </a:r>
            <a:r>
              <a:rPr lang="en-GB" dirty="0" err="1">
                <a:solidFill>
                  <a:prstClr val="black"/>
                </a:solidFill>
              </a:rPr>
              <a:t>YLDs</a:t>
            </a:r>
            <a:r>
              <a:rPr lang="en-GB" dirty="0">
                <a:solidFill>
                  <a:prstClr val="black"/>
                </a:solidFill>
              </a:rPr>
              <a:t>. Each of these disease </a:t>
            </a:r>
            <a:r>
              <a:rPr lang="en-GB" dirty="0" err="1">
                <a:solidFill>
                  <a:prstClr val="black"/>
                </a:solidFill>
              </a:rPr>
              <a:t>YLDs</a:t>
            </a:r>
            <a:r>
              <a:rPr lang="en-GB" dirty="0">
                <a:solidFill>
                  <a:prstClr val="black"/>
                </a:solidFill>
              </a:rPr>
              <a:t> are then summed </a:t>
            </a:r>
            <a:r>
              <a:rPr lang="en-GB" dirty="0" smtClean="0">
                <a:solidFill>
                  <a:prstClr val="black"/>
                </a:solidFill>
              </a:rPr>
              <a:t>in the </a:t>
            </a:r>
            <a:r>
              <a:rPr lang="en-GB" dirty="0" err="1">
                <a:solidFill>
                  <a:prstClr val="black"/>
                </a:solidFill>
              </a:rPr>
              <a:t>YLD</a:t>
            </a:r>
            <a:r>
              <a:rPr lang="en-GB" dirty="0">
                <a:solidFill>
                  <a:prstClr val="black"/>
                </a:solidFill>
              </a:rPr>
              <a:t> cause list</a:t>
            </a:r>
            <a:r>
              <a:rPr lang="en-GB" dirty="0" smtClean="0">
                <a:solidFill>
                  <a:prstClr val="black"/>
                </a:solidFill>
              </a:rPr>
              <a:t>.</a:t>
            </a:r>
            <a:endParaRPr lang="en-GB" dirty="0">
              <a:solidFill>
                <a:prstClr val="black"/>
              </a:solidFill>
            </a:endParaRPr>
          </a:p>
          <a:p>
            <a:pPr marL="0" lvl="0" indent="0">
              <a:spcBef>
                <a:spcPts val="0"/>
              </a:spcBef>
              <a:spcAft>
                <a:spcPts val="1200"/>
              </a:spcAft>
            </a:pPr>
            <a:r>
              <a:rPr lang="en-GB" dirty="0">
                <a:solidFill>
                  <a:prstClr val="black"/>
                </a:solidFill>
              </a:rPr>
              <a:t>A co-morbidity simulation process models the multi-morbidity of different sequelae. </a:t>
            </a:r>
            <a:r>
              <a:rPr lang="en-GB" dirty="0" err="1">
                <a:solidFill>
                  <a:prstClr val="black"/>
                </a:solidFill>
              </a:rPr>
              <a:t>YLDs</a:t>
            </a:r>
            <a:r>
              <a:rPr lang="en-GB" dirty="0">
                <a:solidFill>
                  <a:prstClr val="black"/>
                </a:solidFill>
              </a:rPr>
              <a:t> for co-morbid sequelae are adjusted to take into account this multi-morbidity effect.</a:t>
            </a:r>
          </a:p>
          <a:p>
            <a:pPr marL="0" lvl="0" indent="0">
              <a:spcBef>
                <a:spcPts val="0"/>
              </a:spcBef>
              <a:spcAft>
                <a:spcPts val="1200"/>
              </a:spcAft>
            </a:pPr>
            <a:r>
              <a:rPr lang="en-GB" dirty="0">
                <a:solidFill>
                  <a:prstClr val="black"/>
                </a:solidFill>
              </a:rPr>
              <a:t>Although this process above is applied to England and regional results, </a:t>
            </a:r>
            <a:r>
              <a:rPr lang="en-GB" dirty="0" err="1">
                <a:solidFill>
                  <a:prstClr val="black"/>
                </a:solidFill>
              </a:rPr>
              <a:t>YLDs</a:t>
            </a:r>
            <a:r>
              <a:rPr lang="en-GB" dirty="0">
                <a:solidFill>
                  <a:prstClr val="black"/>
                </a:solidFill>
              </a:rPr>
              <a:t> for deprivation areas in England have been approximated from regional level results, so do not use the full modelling process.</a:t>
            </a:r>
          </a:p>
          <a:p>
            <a:pPr marL="0" indent="0"/>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12</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3661644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a:t>
            </a:r>
            <a:r>
              <a:rPr lang="en-GB" dirty="0" smtClean="0"/>
              <a:t>factor </a:t>
            </a:r>
            <a:r>
              <a:rPr lang="en-GB" dirty="0"/>
              <a:t>e</a:t>
            </a:r>
            <a:r>
              <a:rPr lang="en-GB" dirty="0" smtClean="0"/>
              <a:t>stimates</a:t>
            </a:r>
            <a:endParaRPr lang="en-GB" dirty="0"/>
          </a:p>
        </p:txBody>
      </p:sp>
      <p:sp>
        <p:nvSpPr>
          <p:cNvPr id="3" name="Content Placeholder 2"/>
          <p:cNvSpPr>
            <a:spLocks noGrp="1"/>
          </p:cNvSpPr>
          <p:nvPr>
            <p:ph idx="1"/>
          </p:nvPr>
        </p:nvSpPr>
        <p:spPr/>
        <p:txBody>
          <a:bodyPr/>
          <a:lstStyle/>
          <a:p>
            <a:pPr marL="0" indent="0"/>
            <a:r>
              <a:rPr lang="en-GB" dirty="0"/>
              <a:t>The amount of premature death and disability in </a:t>
            </a:r>
            <a:r>
              <a:rPr lang="en-GB" dirty="0" err="1"/>
              <a:t>GBD</a:t>
            </a:r>
            <a:r>
              <a:rPr lang="en-GB" dirty="0"/>
              <a:t> 2013 by cause is attributed to 79 different risk factors </a:t>
            </a:r>
            <a:r>
              <a:rPr lang="en-GB" dirty="0" smtClean="0"/>
              <a:t>(grouped into three risk categories) </a:t>
            </a:r>
            <a:r>
              <a:rPr lang="en-GB" dirty="0"/>
              <a:t>using data on exposure to, and the effects of the different risk factors</a:t>
            </a:r>
            <a:r>
              <a:rPr lang="en-GB" dirty="0" smtClean="0"/>
              <a:t>.</a:t>
            </a:r>
          </a:p>
          <a:p>
            <a:pPr marL="0" indent="0"/>
            <a:r>
              <a:rPr lang="en-GB" dirty="0" smtClean="0"/>
              <a:t>Attributable </a:t>
            </a:r>
            <a:r>
              <a:rPr lang="en-GB" dirty="0"/>
              <a:t>burden is estimated by comparing observed health outcomes to those that would have been observed if an alternative (theoretical minimum) level exposure had occurred in the past. Assessments are undertaken in risk-outcome pairs in a standardised way in order to ensure comparability of the results across risks, population and time</a:t>
            </a:r>
            <a:r>
              <a:rPr lang="en-GB" dirty="0" smtClean="0"/>
              <a:t>.</a:t>
            </a:r>
          </a:p>
          <a:p>
            <a:pPr marL="0" indent="0"/>
            <a:r>
              <a:rPr lang="en-GB" dirty="0" smtClean="0"/>
              <a:t>In </a:t>
            </a:r>
            <a:r>
              <a:rPr lang="en-GB" dirty="0"/>
              <a:t>England, data on exposure is taken from multiple sources from surveys, administrative sources and published studies</a:t>
            </a:r>
          </a:p>
          <a:p>
            <a:pPr marL="0" indent="0"/>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13</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4271505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GBD</a:t>
            </a:r>
            <a:r>
              <a:rPr lang="en-GB" dirty="0"/>
              <a:t> publications with methodology</a:t>
            </a:r>
          </a:p>
        </p:txBody>
      </p:sp>
      <p:sp>
        <p:nvSpPr>
          <p:cNvPr id="3" name="Content Placeholder 2"/>
          <p:cNvSpPr>
            <a:spLocks noGrp="1"/>
          </p:cNvSpPr>
          <p:nvPr>
            <p:ph idx="1"/>
          </p:nvPr>
        </p:nvSpPr>
        <p:spPr/>
        <p:txBody>
          <a:bodyPr/>
          <a:lstStyle/>
          <a:p>
            <a:pPr marL="0" lvl="0" indent="0">
              <a:spcAft>
                <a:spcPts val="1200"/>
              </a:spcAft>
            </a:pPr>
            <a:r>
              <a:rPr lang="it-IT" dirty="0"/>
              <a:t>Murray CJ, Ezzati M, Flaxman AD, et al. </a:t>
            </a:r>
            <a:r>
              <a:rPr lang="en-GB" dirty="0" err="1"/>
              <a:t>GBD</a:t>
            </a:r>
            <a:r>
              <a:rPr lang="en-GB" dirty="0"/>
              <a:t> 2010: design, definitions, and metrics. Lancet 2012; 380: 2063–66.</a:t>
            </a:r>
            <a:endParaRPr lang="en-GB" b="1" dirty="0"/>
          </a:p>
          <a:p>
            <a:pPr marL="0" lvl="0" indent="0">
              <a:spcAft>
                <a:spcPts val="1200"/>
              </a:spcAft>
            </a:pPr>
            <a:r>
              <a:rPr lang="en-GB" dirty="0"/>
              <a:t>Lim SS, </a:t>
            </a:r>
            <a:r>
              <a:rPr lang="en-GB" dirty="0" err="1"/>
              <a:t>Vos</a:t>
            </a:r>
            <a:r>
              <a:rPr lang="en-GB" dirty="0"/>
              <a:t> T, Flaxman AD, et al. A comparative risk assessment of burden of disease and injury attributable to 67 risk factors and risk factor clusters in 21 regions, 1990–2010: a systematic analysis for the Global Burden of Disease Study 2010. Lancet 2012; 380: 2224–60.</a:t>
            </a:r>
            <a:endParaRPr lang="en-GB" b="1" dirty="0"/>
          </a:p>
          <a:p>
            <a:pPr marL="0" lvl="0" indent="0">
              <a:spcAft>
                <a:spcPts val="1200"/>
              </a:spcAft>
            </a:pPr>
            <a:r>
              <a:rPr lang="en-GB" dirty="0"/>
              <a:t>Lozano R, </a:t>
            </a:r>
            <a:r>
              <a:rPr lang="en-GB" dirty="0" err="1"/>
              <a:t>Naghavi</a:t>
            </a:r>
            <a:r>
              <a:rPr lang="en-GB" dirty="0"/>
              <a:t> M, Foreman K, et al. Global and regional mortality from 235 causes of death for 20 age groups in 1990 and 2010: a systematic analysis for the Global Burden of Disease Study 2010. Lancet 2012; 380: 2095–128.</a:t>
            </a:r>
            <a:endParaRPr lang="en-GB" b="1" dirty="0"/>
          </a:p>
          <a:p>
            <a:pPr marL="0" lvl="0" indent="0">
              <a:spcAft>
                <a:spcPts val="1200"/>
              </a:spcAft>
            </a:pPr>
            <a:r>
              <a:rPr lang="en-GB" dirty="0"/>
              <a:t>Murray </a:t>
            </a:r>
            <a:r>
              <a:rPr lang="en-GB" dirty="0" err="1"/>
              <a:t>CJL</a:t>
            </a:r>
            <a:r>
              <a:rPr lang="en-GB" dirty="0"/>
              <a:t>, </a:t>
            </a:r>
            <a:r>
              <a:rPr lang="en-GB" dirty="0" err="1"/>
              <a:t>Vos</a:t>
            </a:r>
            <a:r>
              <a:rPr lang="en-GB" dirty="0"/>
              <a:t> T, Lozano R, et al. Disability-adjusted life years (</a:t>
            </a:r>
            <a:r>
              <a:rPr lang="en-GB" dirty="0" err="1"/>
              <a:t>DALYs</a:t>
            </a:r>
            <a:r>
              <a:rPr lang="en-GB" dirty="0"/>
              <a:t>) for 291 diseases and injuries in 21 regions, 1990–2010: a systematic analysis for the Global Burden of Disease Study 2010. Lancet 2012; 380: 2197–223.</a:t>
            </a:r>
            <a:endParaRPr lang="en-GB" b="1" dirty="0"/>
          </a:p>
          <a:p>
            <a:pPr marL="0" lvl="0" indent="0"/>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14</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3293004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GBD</a:t>
            </a:r>
            <a:r>
              <a:rPr lang="en-GB" dirty="0"/>
              <a:t> publications with methodology</a:t>
            </a:r>
          </a:p>
        </p:txBody>
      </p:sp>
      <p:sp>
        <p:nvSpPr>
          <p:cNvPr id="3" name="Content Placeholder 2"/>
          <p:cNvSpPr>
            <a:spLocks noGrp="1"/>
          </p:cNvSpPr>
          <p:nvPr>
            <p:ph idx="1"/>
          </p:nvPr>
        </p:nvSpPr>
        <p:spPr/>
        <p:txBody>
          <a:bodyPr/>
          <a:lstStyle/>
          <a:p>
            <a:pPr marL="0" indent="0">
              <a:spcAft>
                <a:spcPts val="1200"/>
              </a:spcAft>
            </a:pPr>
            <a:r>
              <a:rPr lang="en-GB" dirty="0"/>
              <a:t>Salomon JA, </a:t>
            </a:r>
            <a:r>
              <a:rPr lang="en-GB" dirty="0" err="1"/>
              <a:t>Vos</a:t>
            </a:r>
            <a:r>
              <a:rPr lang="en-GB" dirty="0"/>
              <a:t> T, Hogan DR, et al. Common values in assessing health outcomes from disease and injury: disability weights measurement study for the Global Burden of Disease Study 2010. Lancet 2012; 380: 2129–43.</a:t>
            </a:r>
          </a:p>
          <a:p>
            <a:pPr marL="0" lvl="0" indent="0">
              <a:spcAft>
                <a:spcPts val="1200"/>
              </a:spcAft>
            </a:pPr>
            <a:r>
              <a:rPr lang="en-GB" dirty="0" err="1" smtClean="0"/>
              <a:t>Vos</a:t>
            </a:r>
            <a:r>
              <a:rPr lang="en-GB" dirty="0" smtClean="0"/>
              <a:t> </a:t>
            </a:r>
            <a:r>
              <a:rPr lang="en-GB" dirty="0"/>
              <a:t>T, Flaxman AD, </a:t>
            </a:r>
            <a:r>
              <a:rPr lang="en-GB" dirty="0" err="1"/>
              <a:t>Naghavi</a:t>
            </a:r>
            <a:r>
              <a:rPr lang="en-GB" dirty="0"/>
              <a:t> M, et al. Years lived with disability (</a:t>
            </a:r>
            <a:r>
              <a:rPr lang="en-GB" dirty="0" err="1"/>
              <a:t>YLDs</a:t>
            </a:r>
            <a:r>
              <a:rPr lang="en-GB" dirty="0"/>
              <a:t>) for 1160 sequelae of 289 diseases and injuries 1990–2010: a systematic analysis for the Global Burden of Disease Study 2010. Lancet 2012; 380: 2163–96.</a:t>
            </a:r>
            <a:endParaRPr lang="en-GB" b="1" dirty="0"/>
          </a:p>
          <a:p>
            <a:pPr marL="0" lvl="0" indent="0">
              <a:spcAft>
                <a:spcPts val="1200"/>
              </a:spcAft>
            </a:pPr>
            <a:r>
              <a:rPr lang="en-GB" dirty="0" err="1"/>
              <a:t>Naghavi</a:t>
            </a:r>
            <a:r>
              <a:rPr lang="en-GB" dirty="0"/>
              <a:t> M, Murray </a:t>
            </a:r>
            <a:r>
              <a:rPr lang="en-GB" dirty="0" err="1"/>
              <a:t>CJL</a:t>
            </a:r>
            <a:r>
              <a:rPr lang="en-GB" dirty="0"/>
              <a:t>, Lopez AD. </a:t>
            </a:r>
            <a:r>
              <a:rPr lang="en-GB" dirty="0" err="1"/>
              <a:t>GBD</a:t>
            </a:r>
            <a:r>
              <a:rPr lang="en-GB" dirty="0"/>
              <a:t> 2013 Mortality and Causes of Death Collaborators. Global, regional and national levels of age-specific mortality and 240 causes of death, 1990-2013: A systematic analysis for the Global Burden of Disease Study 2013. Lancet 2015;385:117–71.</a:t>
            </a:r>
          </a:p>
          <a:p>
            <a:pPr marL="0" lvl="0" indent="0">
              <a:spcAft>
                <a:spcPts val="1200"/>
              </a:spcAft>
            </a:pPr>
            <a:r>
              <a:rPr lang="en-GB" dirty="0" err="1"/>
              <a:t>Vos</a:t>
            </a:r>
            <a:r>
              <a:rPr lang="en-GB" dirty="0"/>
              <a:t> T, Barber RM, Bell B, </a:t>
            </a:r>
            <a:r>
              <a:rPr lang="en-GB" dirty="0" err="1"/>
              <a:t>Bertozzi</a:t>
            </a:r>
            <a:r>
              <a:rPr lang="en-GB" dirty="0"/>
              <a:t>-Villa A, </a:t>
            </a:r>
            <a:r>
              <a:rPr lang="en-GB" dirty="0" err="1"/>
              <a:t>Biryukov</a:t>
            </a:r>
            <a:r>
              <a:rPr lang="en-GB" dirty="0"/>
              <a:t> S, </a:t>
            </a:r>
            <a:r>
              <a:rPr lang="en-GB" dirty="0" err="1"/>
              <a:t>Bolliger</a:t>
            </a:r>
            <a:r>
              <a:rPr lang="en-GB" dirty="0"/>
              <a:t> I, et al. Global, regional, and national incidence, prevalence, and years lived with disability for 301 acute and chronic diseases and injuries in 188 countries, 1990–2013: a systematic analysis for the Global Burden of Disease Study 2013. Lancet 2015</a:t>
            </a:r>
          </a:p>
          <a:p>
            <a:pPr>
              <a:spcAft>
                <a:spcPts val="1200"/>
              </a:spcAft>
            </a:pPr>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2077644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GBD</a:t>
            </a:r>
            <a:r>
              <a:rPr lang="en-GB" dirty="0"/>
              <a:t> publications with methodology</a:t>
            </a:r>
          </a:p>
        </p:txBody>
      </p:sp>
      <p:sp>
        <p:nvSpPr>
          <p:cNvPr id="3" name="Content Placeholder 2"/>
          <p:cNvSpPr>
            <a:spLocks noGrp="1"/>
          </p:cNvSpPr>
          <p:nvPr>
            <p:ph idx="1"/>
          </p:nvPr>
        </p:nvSpPr>
        <p:spPr/>
        <p:txBody>
          <a:bodyPr/>
          <a:lstStyle/>
          <a:p>
            <a:pPr marL="0" indent="0"/>
            <a:r>
              <a:rPr lang="en-GB" dirty="0"/>
              <a:t>Murray </a:t>
            </a:r>
            <a:r>
              <a:rPr lang="en-GB" dirty="0" err="1"/>
              <a:t>CJL</a:t>
            </a:r>
            <a:r>
              <a:rPr lang="en-GB" dirty="0"/>
              <a:t>. </a:t>
            </a:r>
            <a:r>
              <a:rPr lang="en-GB" dirty="0" err="1"/>
              <a:t>GBD</a:t>
            </a:r>
            <a:r>
              <a:rPr lang="en-GB" dirty="0"/>
              <a:t> 2013 Risk Factor Collaborators. Global, regional, and national comparative risk assessment of 76 behavioural, environmental, occupational, and metabolic risks or clusters of risks in 188 countries 1990-2013: a systematic analysis for the Global Burden. Lancet 2015</a:t>
            </a:r>
            <a:r>
              <a:rPr lang="en-GB" dirty="0" smtClean="0"/>
              <a:t>.</a:t>
            </a:r>
          </a:p>
          <a:p>
            <a:pPr marL="0" indent="0"/>
            <a:r>
              <a:rPr lang="en-GB" dirty="0" smtClean="0"/>
              <a:t>Protocol </a:t>
            </a:r>
            <a:r>
              <a:rPr lang="en-GB" dirty="0"/>
              <a:t>for the Global Burden of Diseases, Injuries, and Risk Factors Study (</a:t>
            </a:r>
            <a:r>
              <a:rPr lang="en-GB" dirty="0" err="1"/>
              <a:t>GBD</a:t>
            </a:r>
            <a:r>
              <a:rPr lang="en-GB" dirty="0"/>
              <a:t>). Issued March 2015. Institute for Health Metrics and Evaluation</a:t>
            </a:r>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16</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2740696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Caveats </a:t>
            </a:r>
            <a:r>
              <a:rPr lang="en-GB" dirty="0" smtClean="0"/>
              <a:t>and limitations</a:t>
            </a:r>
            <a:endParaRPr lang="en-GB" dirty="0"/>
          </a:p>
        </p:txBody>
      </p:sp>
      <p:sp>
        <p:nvSpPr>
          <p:cNvPr id="3" name="Content Placeholder 2"/>
          <p:cNvSpPr>
            <a:spLocks noGrp="1"/>
          </p:cNvSpPr>
          <p:nvPr>
            <p:ph idx="1"/>
          </p:nvPr>
        </p:nvSpPr>
        <p:spPr/>
        <p:txBody>
          <a:bodyPr/>
          <a:lstStyle/>
          <a:p>
            <a:pPr marL="0" indent="0">
              <a:lnSpc>
                <a:spcPct val="115000"/>
              </a:lnSpc>
              <a:spcBef>
                <a:spcPts val="600"/>
              </a:spcBef>
              <a:spcAft>
                <a:spcPts val="0"/>
              </a:spcAft>
            </a:pPr>
            <a:r>
              <a:rPr lang="en-GB" dirty="0">
                <a:latin typeface="+mn-lt"/>
                <a:ea typeface="Calibri"/>
                <a:cs typeface="Times New Roman"/>
              </a:rPr>
              <a:t>As with all modelled estimates a number of limitations and caveats exist. The estimates produced will not compare directly to reported statistics within England, where these are available because none of the estimates are directly reported from England data sources, as all estimates are constructed using multiple </a:t>
            </a:r>
            <a:r>
              <a:rPr lang="en-GB" dirty="0" err="1">
                <a:latin typeface="+mn-lt"/>
                <a:ea typeface="Calibri"/>
                <a:cs typeface="Times New Roman"/>
              </a:rPr>
              <a:t>GBD</a:t>
            </a:r>
            <a:r>
              <a:rPr lang="en-GB" dirty="0">
                <a:latin typeface="+mn-lt"/>
                <a:ea typeface="Calibri"/>
                <a:cs typeface="Times New Roman"/>
              </a:rPr>
              <a:t> methodologies. </a:t>
            </a:r>
          </a:p>
          <a:p>
            <a:pPr marL="0" indent="0">
              <a:lnSpc>
                <a:spcPct val="115000"/>
              </a:lnSpc>
              <a:spcBef>
                <a:spcPts val="600"/>
              </a:spcBef>
              <a:spcAft>
                <a:spcPts val="0"/>
              </a:spcAft>
            </a:pPr>
            <a:r>
              <a:rPr lang="en-GB" dirty="0" smtClean="0">
                <a:latin typeface="+mn-lt"/>
                <a:ea typeface="Calibri"/>
                <a:cs typeface="Times New Roman"/>
              </a:rPr>
              <a:t>England </a:t>
            </a:r>
            <a:r>
              <a:rPr lang="en-GB" dirty="0">
                <a:latin typeface="+mn-lt"/>
                <a:ea typeface="Calibri"/>
                <a:cs typeface="Times New Roman"/>
              </a:rPr>
              <a:t>disease prevalence data used to create non-fatal condition estimates (</a:t>
            </a:r>
            <a:r>
              <a:rPr lang="en-GB" dirty="0" err="1">
                <a:latin typeface="+mn-lt"/>
                <a:ea typeface="Calibri"/>
                <a:cs typeface="Times New Roman"/>
              </a:rPr>
              <a:t>YLD</a:t>
            </a:r>
            <a:r>
              <a:rPr lang="en-GB" dirty="0">
                <a:latin typeface="+mn-lt"/>
                <a:ea typeface="Calibri"/>
                <a:cs typeface="Times New Roman"/>
              </a:rPr>
              <a:t>) draws heavily on published literature sources of UK data, so estimates may not always be representative of the smaller geographic areas in England and thus may underestimate morbidity patterns. Although England has many database sources to inform disease prevalence including administrative systems, disease registries, clinical audit programmes and other surveillance hubs, only some of these data sources were available for use at time of data collection to inform the </a:t>
            </a:r>
            <a:r>
              <a:rPr lang="en-GB" dirty="0" err="1">
                <a:latin typeface="+mn-lt"/>
                <a:ea typeface="Calibri"/>
                <a:cs typeface="Times New Roman"/>
              </a:rPr>
              <a:t>GBD</a:t>
            </a:r>
            <a:r>
              <a:rPr lang="en-GB" dirty="0">
                <a:latin typeface="+mn-lt"/>
                <a:ea typeface="Calibri"/>
                <a:cs typeface="Times New Roman"/>
              </a:rPr>
              <a:t> modelling</a:t>
            </a:r>
            <a:r>
              <a:rPr lang="en-GB" dirty="0" smtClean="0">
                <a:latin typeface="+mn-lt"/>
                <a:ea typeface="Calibri"/>
                <a:cs typeface="Times New Roman"/>
              </a:rPr>
              <a:t>.</a:t>
            </a:r>
            <a:endParaRPr lang="en-GB" dirty="0">
              <a:latin typeface="+mn-lt"/>
            </a:endParaRPr>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17</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27561593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Outputs </a:t>
            </a:r>
            <a:r>
              <a:rPr lang="en-GB" dirty="0" smtClean="0"/>
              <a:t>(current</a:t>
            </a:r>
            <a:r>
              <a:rPr lang="en-GB" dirty="0"/>
              <a:t>)</a:t>
            </a:r>
          </a:p>
        </p:txBody>
      </p:sp>
      <p:sp>
        <p:nvSpPr>
          <p:cNvPr id="3" name="Content Placeholder 2"/>
          <p:cNvSpPr>
            <a:spLocks noGrp="1"/>
          </p:cNvSpPr>
          <p:nvPr>
            <p:ph idx="1"/>
          </p:nvPr>
        </p:nvSpPr>
        <p:spPr/>
        <p:txBody>
          <a:bodyPr/>
          <a:lstStyle/>
          <a:p>
            <a:pPr marL="0" indent="0">
              <a:lnSpc>
                <a:spcPct val="115000"/>
              </a:lnSpc>
              <a:spcBef>
                <a:spcPts val="600"/>
              </a:spcBef>
              <a:spcAft>
                <a:spcPts val="0"/>
              </a:spcAft>
            </a:pPr>
            <a:endParaRPr lang="en-GB" dirty="0">
              <a:latin typeface="+mn-lt"/>
            </a:endParaRPr>
          </a:p>
          <a:p>
            <a:pPr marL="0" indent="0">
              <a:lnSpc>
                <a:spcPct val="115000"/>
              </a:lnSpc>
              <a:spcBef>
                <a:spcPts val="600"/>
              </a:spcBef>
              <a:spcAft>
                <a:spcPts val="0"/>
              </a:spcAft>
            </a:pPr>
            <a:r>
              <a:rPr lang="en-GB" dirty="0">
                <a:latin typeface="+mn-lt"/>
                <a:ea typeface="Calibri"/>
                <a:cs typeface="Times New Roman"/>
              </a:rPr>
              <a:t>The current England Burden of Diseases study allows </a:t>
            </a:r>
            <a:r>
              <a:rPr lang="en-GB" dirty="0" smtClean="0">
                <a:latin typeface="+mn-lt"/>
                <a:ea typeface="Calibri"/>
                <a:cs typeface="Times New Roman"/>
              </a:rPr>
              <a:t>an examination of: the </a:t>
            </a:r>
            <a:r>
              <a:rPr lang="en-GB" dirty="0">
                <a:latin typeface="+mn-lt"/>
                <a:ea typeface="Calibri"/>
                <a:cs typeface="Times New Roman"/>
              </a:rPr>
              <a:t>main risk factors, broader co-variates, outcomes, and their relationship across 45 </a:t>
            </a:r>
            <a:r>
              <a:rPr lang="en-GB" dirty="0" smtClean="0">
                <a:latin typeface="+mn-lt"/>
                <a:ea typeface="Calibri"/>
                <a:cs typeface="Times New Roman"/>
              </a:rPr>
              <a:t/>
            </a:r>
            <a:br>
              <a:rPr lang="en-GB" dirty="0" smtClean="0">
                <a:latin typeface="+mn-lt"/>
                <a:ea typeface="Calibri"/>
                <a:cs typeface="Times New Roman"/>
              </a:rPr>
            </a:br>
            <a:r>
              <a:rPr lang="en-GB" dirty="0" smtClean="0">
                <a:latin typeface="+mn-lt"/>
                <a:ea typeface="Calibri"/>
                <a:cs typeface="Times New Roman"/>
              </a:rPr>
              <a:t>sub-national </a:t>
            </a:r>
            <a:r>
              <a:rPr lang="en-GB" dirty="0">
                <a:latin typeface="+mn-lt"/>
                <a:ea typeface="Calibri"/>
                <a:cs typeface="Times New Roman"/>
              </a:rPr>
              <a:t>areas </a:t>
            </a:r>
            <a:r>
              <a:rPr lang="en-GB" dirty="0" smtClean="0">
                <a:latin typeface="+mn-lt"/>
                <a:ea typeface="Calibri"/>
                <a:cs typeface="Times New Roman"/>
              </a:rPr>
              <a:t>(nine </a:t>
            </a:r>
            <a:r>
              <a:rPr lang="en-GB" dirty="0">
                <a:latin typeface="+mn-lt"/>
                <a:ea typeface="Calibri"/>
                <a:cs typeface="Times New Roman"/>
              </a:rPr>
              <a:t>regions by </a:t>
            </a:r>
            <a:r>
              <a:rPr lang="en-GB" dirty="0" smtClean="0">
                <a:latin typeface="+mn-lt"/>
                <a:ea typeface="Calibri"/>
                <a:cs typeface="Times New Roman"/>
              </a:rPr>
              <a:t>five </a:t>
            </a:r>
            <a:r>
              <a:rPr lang="en-GB" dirty="0">
                <a:latin typeface="+mn-lt"/>
                <a:ea typeface="Calibri"/>
                <a:cs typeface="Times New Roman"/>
              </a:rPr>
              <a:t>deprivation levels). </a:t>
            </a:r>
            <a:endParaRPr lang="en-GB" dirty="0" smtClean="0">
              <a:latin typeface="+mn-lt"/>
              <a:ea typeface="Calibri"/>
              <a:cs typeface="Times New Roman"/>
            </a:endParaRPr>
          </a:p>
          <a:p>
            <a:pPr marL="0" indent="0">
              <a:lnSpc>
                <a:spcPct val="115000"/>
              </a:lnSpc>
              <a:spcBef>
                <a:spcPts val="600"/>
              </a:spcBef>
              <a:spcAft>
                <a:spcPts val="0"/>
              </a:spcAft>
            </a:pPr>
            <a:r>
              <a:rPr lang="en-GB" dirty="0" smtClean="0">
                <a:latin typeface="+mn-lt"/>
                <a:ea typeface="Calibri"/>
                <a:cs typeface="Times New Roman"/>
              </a:rPr>
              <a:t>The </a:t>
            </a:r>
            <a:r>
              <a:rPr lang="en-GB" dirty="0" smtClean="0">
                <a:latin typeface="+mn-lt"/>
                <a:ea typeface="Calibri"/>
                <a:cs typeface="Times New Roman"/>
              </a:rPr>
              <a:t>data allows </a:t>
            </a:r>
            <a:r>
              <a:rPr lang="en-GB" dirty="0">
                <a:latin typeface="+mn-lt"/>
                <a:ea typeface="Calibri"/>
                <a:cs typeface="Times New Roman"/>
              </a:rPr>
              <a:t>the description and initial analysis of variation of population outcomes in England, and their comparison to European and non-European countries</a:t>
            </a:r>
            <a:r>
              <a:rPr lang="en-GB" dirty="0" smtClean="0">
                <a:latin typeface="+mn-lt"/>
                <a:ea typeface="Calibri"/>
                <a:cs typeface="Times New Roman"/>
              </a:rPr>
              <a:t>.</a:t>
            </a:r>
            <a:endParaRPr lang="en-GB" dirty="0">
              <a:latin typeface="+mn-lt"/>
              <a:ea typeface="Calibri"/>
              <a:cs typeface="Times New Roman"/>
            </a:endParaRPr>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18</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3680397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Outputs (future)</a:t>
            </a:r>
          </a:p>
        </p:txBody>
      </p:sp>
      <p:sp>
        <p:nvSpPr>
          <p:cNvPr id="3" name="Content Placeholder 2"/>
          <p:cNvSpPr>
            <a:spLocks noGrp="1"/>
          </p:cNvSpPr>
          <p:nvPr>
            <p:ph idx="1"/>
          </p:nvPr>
        </p:nvSpPr>
        <p:spPr/>
        <p:txBody>
          <a:bodyPr/>
          <a:lstStyle/>
          <a:p>
            <a:pPr marL="0" indent="0">
              <a:lnSpc>
                <a:spcPct val="115000"/>
              </a:lnSpc>
              <a:spcBef>
                <a:spcPts val="600"/>
              </a:spcBef>
              <a:spcAft>
                <a:spcPts val="0"/>
              </a:spcAft>
            </a:pPr>
            <a:r>
              <a:rPr lang="en-GB" b="1" dirty="0">
                <a:latin typeface="+mn-lt"/>
                <a:ea typeface="Calibri"/>
                <a:cs typeface="Times New Roman"/>
              </a:rPr>
              <a:t>Improving estimates for non-fatal estimates and </a:t>
            </a:r>
            <a:r>
              <a:rPr lang="en-GB" b="1" dirty="0" err="1">
                <a:latin typeface="+mn-lt"/>
                <a:ea typeface="Calibri"/>
                <a:cs typeface="Times New Roman"/>
              </a:rPr>
              <a:t>YLD</a:t>
            </a:r>
            <a:r>
              <a:rPr lang="en-GB" dirty="0">
                <a:latin typeface="+mn-lt"/>
                <a:ea typeface="Calibri"/>
                <a:cs typeface="Times New Roman"/>
              </a:rPr>
              <a:t>:</a:t>
            </a:r>
          </a:p>
          <a:p>
            <a:pPr marL="0" indent="0">
              <a:lnSpc>
                <a:spcPct val="115000"/>
              </a:lnSpc>
              <a:spcBef>
                <a:spcPts val="600"/>
              </a:spcBef>
              <a:spcAft>
                <a:spcPts val="0"/>
              </a:spcAft>
            </a:pPr>
            <a:r>
              <a:rPr lang="en-GB" dirty="0">
                <a:latin typeface="+mn-lt"/>
                <a:ea typeface="Calibri"/>
                <a:cs typeface="Times New Roman"/>
              </a:rPr>
              <a:t>Currently non-fatal estimates for England and sub-national areas are limited by the data sources available. Further work is being developed on the interrogation of electronic health records in primary care to enhance these estimates</a:t>
            </a:r>
            <a:r>
              <a:rPr lang="en-GB" dirty="0" smtClean="0">
                <a:latin typeface="+mn-lt"/>
                <a:ea typeface="Calibri"/>
                <a:cs typeface="Times New Roman"/>
              </a:rPr>
              <a:t>.</a:t>
            </a:r>
          </a:p>
          <a:p>
            <a:pPr marL="0" indent="0">
              <a:lnSpc>
                <a:spcPct val="115000"/>
              </a:lnSpc>
              <a:spcBef>
                <a:spcPts val="600"/>
              </a:spcBef>
              <a:spcAft>
                <a:spcPts val="0"/>
              </a:spcAft>
            </a:pPr>
            <a:r>
              <a:rPr lang="en-GB" b="1" dirty="0" smtClean="0">
                <a:latin typeface="+mn-lt"/>
                <a:ea typeface="Calibri"/>
                <a:cs typeface="Times New Roman"/>
              </a:rPr>
              <a:t>Granularity </a:t>
            </a:r>
            <a:r>
              <a:rPr lang="en-GB" b="1" dirty="0">
                <a:latin typeface="+mn-lt"/>
                <a:ea typeface="Calibri"/>
                <a:cs typeface="Times New Roman"/>
              </a:rPr>
              <a:t>of output</a:t>
            </a:r>
            <a:r>
              <a:rPr lang="en-GB" dirty="0">
                <a:latin typeface="+mn-lt"/>
                <a:ea typeface="Calibri"/>
                <a:cs typeface="Times New Roman"/>
              </a:rPr>
              <a:t>:</a:t>
            </a:r>
          </a:p>
          <a:p>
            <a:pPr marL="0" indent="0">
              <a:lnSpc>
                <a:spcPct val="115000"/>
              </a:lnSpc>
              <a:spcBef>
                <a:spcPts val="600"/>
              </a:spcBef>
              <a:spcAft>
                <a:spcPts val="0"/>
              </a:spcAft>
            </a:pPr>
            <a:r>
              <a:rPr lang="en-GB" dirty="0" err="1">
                <a:latin typeface="+mn-lt"/>
                <a:ea typeface="Calibri"/>
                <a:cs typeface="Times New Roman"/>
              </a:rPr>
              <a:t>PHE</a:t>
            </a:r>
            <a:r>
              <a:rPr lang="en-GB" dirty="0">
                <a:latin typeface="+mn-lt"/>
                <a:ea typeface="Calibri"/>
                <a:cs typeface="Times New Roman"/>
              </a:rPr>
              <a:t> </a:t>
            </a:r>
            <a:r>
              <a:rPr lang="en-GB" dirty="0" smtClean="0">
                <a:latin typeface="+mn-lt"/>
                <a:ea typeface="Calibri"/>
                <a:cs typeface="Times New Roman"/>
              </a:rPr>
              <a:t>and </a:t>
            </a:r>
            <a:r>
              <a:rPr lang="en-GB" dirty="0">
                <a:latin typeface="+mn-lt"/>
                <a:ea typeface="Calibri"/>
                <a:cs typeface="Times New Roman"/>
              </a:rPr>
              <a:t>the Institute of Health Metrics and Evaluation (</a:t>
            </a:r>
            <a:r>
              <a:rPr lang="en-GB" dirty="0" err="1">
                <a:latin typeface="+mn-lt"/>
                <a:ea typeface="Calibri"/>
                <a:cs typeface="Times New Roman"/>
              </a:rPr>
              <a:t>IHME</a:t>
            </a:r>
            <a:r>
              <a:rPr lang="en-GB" dirty="0">
                <a:latin typeface="+mn-lt"/>
                <a:ea typeface="Calibri"/>
                <a:cs typeface="Times New Roman"/>
              </a:rPr>
              <a:t>) at the University of Washington are working together to ascertain if </a:t>
            </a:r>
            <a:r>
              <a:rPr lang="en-GB" dirty="0" smtClean="0">
                <a:latin typeface="+mn-lt"/>
                <a:ea typeface="Calibri"/>
                <a:cs typeface="Times New Roman"/>
              </a:rPr>
              <a:t>the methodology can produce outputs to a </a:t>
            </a:r>
            <a:r>
              <a:rPr lang="en-GB" dirty="0">
                <a:latin typeface="+mn-lt"/>
                <a:ea typeface="Calibri"/>
                <a:cs typeface="Times New Roman"/>
              </a:rPr>
              <a:t>more local level within England</a:t>
            </a:r>
            <a:r>
              <a:rPr lang="en-GB" dirty="0" smtClean="0">
                <a:latin typeface="+mn-lt"/>
                <a:ea typeface="Calibri"/>
                <a:cs typeface="Times New Roman"/>
              </a:rPr>
              <a:t>.</a:t>
            </a:r>
          </a:p>
          <a:p>
            <a:pPr marL="0" indent="0">
              <a:lnSpc>
                <a:spcPct val="115000"/>
              </a:lnSpc>
              <a:spcBef>
                <a:spcPts val="600"/>
              </a:spcBef>
              <a:spcAft>
                <a:spcPts val="0"/>
              </a:spcAft>
            </a:pPr>
            <a:r>
              <a:rPr lang="en-GB" b="1" dirty="0" smtClean="0">
                <a:latin typeface="+mn-lt"/>
                <a:ea typeface="Calibri"/>
                <a:cs typeface="Times New Roman"/>
              </a:rPr>
              <a:t>Predictive </a:t>
            </a:r>
            <a:r>
              <a:rPr lang="en-GB" b="1" dirty="0">
                <a:latin typeface="+mn-lt"/>
                <a:ea typeface="Calibri"/>
                <a:cs typeface="Times New Roman"/>
              </a:rPr>
              <a:t>modelling for future estimates</a:t>
            </a:r>
            <a:r>
              <a:rPr lang="en-GB" dirty="0">
                <a:latin typeface="+mn-lt"/>
                <a:ea typeface="Calibri"/>
                <a:cs typeface="Times New Roman"/>
              </a:rPr>
              <a:t>:</a:t>
            </a:r>
          </a:p>
          <a:p>
            <a:pPr marL="0" indent="0">
              <a:lnSpc>
                <a:spcPct val="115000"/>
              </a:lnSpc>
              <a:spcBef>
                <a:spcPts val="600"/>
              </a:spcBef>
              <a:spcAft>
                <a:spcPts val="0"/>
              </a:spcAft>
            </a:pPr>
            <a:r>
              <a:rPr lang="en-GB" dirty="0">
                <a:latin typeface="+mn-lt"/>
                <a:ea typeface="Calibri"/>
                <a:cs typeface="Times New Roman"/>
              </a:rPr>
              <a:t>One of the next steps for </a:t>
            </a:r>
            <a:r>
              <a:rPr lang="en-GB" dirty="0" err="1">
                <a:latin typeface="+mn-lt"/>
                <a:ea typeface="Calibri"/>
                <a:cs typeface="Times New Roman"/>
              </a:rPr>
              <a:t>IHME</a:t>
            </a:r>
            <a:r>
              <a:rPr lang="en-GB" dirty="0">
                <a:latin typeface="+mn-lt"/>
                <a:ea typeface="Calibri"/>
                <a:cs typeface="Times New Roman"/>
              </a:rPr>
              <a:t> is to provide future predictions of disease burden at national level</a:t>
            </a:r>
            <a:r>
              <a:rPr lang="en-GB" dirty="0" smtClean="0">
                <a:latin typeface="+mn-lt"/>
                <a:ea typeface="Calibri"/>
                <a:cs typeface="Times New Roman"/>
              </a:rPr>
              <a:t>.</a:t>
            </a:r>
            <a:endParaRPr lang="en-GB" dirty="0">
              <a:latin typeface="+mn-lt"/>
              <a:ea typeface="Calibri"/>
              <a:cs typeface="Times New Roman"/>
            </a:endParaRPr>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19</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702702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lstStyle/>
          <a:p>
            <a:pPr marL="0" indent="0"/>
            <a:r>
              <a:rPr lang="en-GB" dirty="0">
                <a:latin typeface="Tahoma"/>
                <a:ea typeface="Calibri"/>
                <a:cs typeface="Times New Roman"/>
              </a:rPr>
              <a:t>This document has been designed to answers queries or questions related to the </a:t>
            </a:r>
            <a:r>
              <a:rPr lang="en-GB" dirty="0" smtClean="0">
                <a:latin typeface="Tahoma"/>
                <a:ea typeface="Calibri"/>
                <a:cs typeface="Times New Roman"/>
              </a:rPr>
              <a:t>Global </a:t>
            </a:r>
            <a:r>
              <a:rPr lang="en-GB" dirty="0"/>
              <a:t>Burden of </a:t>
            </a:r>
            <a:r>
              <a:rPr lang="en-GB" dirty="0" smtClean="0"/>
              <a:t>Disease:</a:t>
            </a:r>
            <a:r>
              <a:rPr lang="en-GB" dirty="0" smtClean="0">
                <a:latin typeface="Tahoma"/>
                <a:ea typeface="Calibri"/>
                <a:cs typeface="Times New Roman"/>
              </a:rPr>
              <a:t> </a:t>
            </a:r>
            <a:r>
              <a:rPr lang="en-GB" dirty="0">
                <a:latin typeface="Tahoma"/>
                <a:ea typeface="Calibri"/>
                <a:cs typeface="Times New Roman"/>
              </a:rPr>
              <a:t>England Study and Visualisations. </a:t>
            </a:r>
            <a:endParaRPr lang="en-GB" dirty="0" smtClean="0">
              <a:latin typeface="Tahoma"/>
              <a:ea typeface="Calibri"/>
              <a:cs typeface="Times New Roman"/>
            </a:endParaRPr>
          </a:p>
          <a:p>
            <a:pPr marL="0" indent="0"/>
            <a:r>
              <a:rPr lang="en-GB" dirty="0" smtClean="0"/>
              <a:t>The </a:t>
            </a:r>
            <a:r>
              <a:rPr lang="en-GB" dirty="0"/>
              <a:t>England Burden of Disease study is an interactive way to access information about diseases and the attributable relationship with risk factors.  The data is modelled using Global Burden of Disease (</a:t>
            </a:r>
            <a:r>
              <a:rPr lang="en-GB" dirty="0" err="1"/>
              <a:t>GBD</a:t>
            </a:r>
            <a:r>
              <a:rPr lang="en-GB" dirty="0"/>
              <a:t>) methodology and the process ensures that all data inputs and outputs are quality assured and modelled in a systematic and consistent way</a:t>
            </a:r>
            <a:r>
              <a:rPr lang="en-GB" dirty="0" smtClean="0"/>
              <a:t>. </a:t>
            </a:r>
            <a:r>
              <a:rPr lang="en-GB" dirty="0"/>
              <a:t>All the data and outputs are freely available for interrogation and further investigation by anyone</a:t>
            </a:r>
            <a:r>
              <a:rPr lang="en-GB" dirty="0" smtClean="0"/>
              <a:t>.</a:t>
            </a:r>
          </a:p>
          <a:p>
            <a:pPr marL="0" indent="0"/>
            <a:r>
              <a:rPr lang="en-GB" dirty="0" smtClean="0"/>
              <a:t>The </a:t>
            </a:r>
            <a:r>
              <a:rPr lang="en-GB" dirty="0"/>
              <a:t>England Burden of Disease study is a an output of the international Global Burden of Disease study undertaken by Institute of Health Metrics and Evaluation (</a:t>
            </a:r>
            <a:r>
              <a:rPr lang="en-GB" dirty="0" err="1"/>
              <a:t>IHME</a:t>
            </a:r>
            <a:r>
              <a:rPr lang="en-GB" dirty="0"/>
              <a:t>) in Seattle </a:t>
            </a:r>
            <a:r>
              <a:rPr lang="en-GB" dirty="0" smtClean="0"/>
              <a:t>US.</a:t>
            </a:r>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pPr>
              <a:defRPr/>
            </a:pPr>
            <a:r>
              <a:rPr lang="en-US" dirty="0" smtClean="0"/>
              <a:t>The Global Burden of Disease: England  -  Technical Guide</a:t>
            </a:r>
            <a:endParaRPr lang="en-US" dirty="0"/>
          </a:p>
        </p:txBody>
      </p:sp>
    </p:spTree>
    <p:extLst>
      <p:ext uri="{BB962C8B-B14F-4D97-AF65-F5344CB8AC3E}">
        <p14:creationId xmlns:p14="http://schemas.microsoft.com/office/powerpoint/2010/main" val="28042638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Access to source data</a:t>
            </a:r>
          </a:p>
        </p:txBody>
      </p:sp>
      <p:sp>
        <p:nvSpPr>
          <p:cNvPr id="3" name="Content Placeholder 2"/>
          <p:cNvSpPr>
            <a:spLocks noGrp="1"/>
          </p:cNvSpPr>
          <p:nvPr>
            <p:ph idx="1"/>
          </p:nvPr>
        </p:nvSpPr>
        <p:spPr/>
        <p:txBody>
          <a:bodyPr/>
          <a:lstStyle/>
          <a:p>
            <a:pPr marL="0" indent="0">
              <a:lnSpc>
                <a:spcPct val="115000"/>
              </a:lnSpc>
              <a:spcBef>
                <a:spcPts val="600"/>
              </a:spcBef>
              <a:spcAft>
                <a:spcPts val="0"/>
              </a:spcAft>
            </a:pPr>
            <a:r>
              <a:rPr lang="en-GB" dirty="0">
                <a:latin typeface="+mn-lt"/>
                <a:ea typeface="Calibri"/>
                <a:cs typeface="Times New Roman"/>
              </a:rPr>
              <a:t>All data sources used in the study are cited in the supplementary appendix, web table </a:t>
            </a:r>
            <a:r>
              <a:rPr lang="en-GB" dirty="0" smtClean="0">
                <a:latin typeface="+mn-lt"/>
                <a:ea typeface="Calibri"/>
                <a:cs typeface="Times New Roman"/>
              </a:rPr>
              <a:t>2</a:t>
            </a:r>
            <a:r>
              <a:rPr lang="en-GB" dirty="0" smtClean="0">
                <a:latin typeface="+mn-lt"/>
                <a:ea typeface="Calibri"/>
                <a:cs typeface="Times New Roman"/>
              </a:rPr>
              <a:t>, data provided by </a:t>
            </a:r>
            <a:r>
              <a:rPr lang="en-GB" dirty="0" err="1" smtClean="0">
                <a:latin typeface="+mn-lt"/>
                <a:ea typeface="Calibri"/>
                <a:cs typeface="Times New Roman"/>
              </a:rPr>
              <a:t>PHE</a:t>
            </a:r>
            <a:r>
              <a:rPr lang="en-GB" dirty="0" smtClean="0">
                <a:latin typeface="+mn-lt"/>
                <a:ea typeface="Calibri"/>
                <a:cs typeface="Times New Roman"/>
              </a:rPr>
              <a:t> are in the next slide.</a:t>
            </a:r>
            <a:endParaRPr lang="en-GB" dirty="0" smtClean="0">
              <a:latin typeface="+mn-lt"/>
              <a:ea typeface="Calibri"/>
              <a:cs typeface="Times New Roman"/>
            </a:endParaRPr>
          </a:p>
          <a:p>
            <a:pPr marL="0" indent="0">
              <a:lnSpc>
                <a:spcPct val="115000"/>
              </a:lnSpc>
              <a:spcBef>
                <a:spcPts val="600"/>
              </a:spcBef>
              <a:spcAft>
                <a:spcPts val="0"/>
              </a:spcAft>
            </a:pPr>
            <a:r>
              <a:rPr lang="en-GB" dirty="0" smtClean="0">
                <a:latin typeface="+mn-lt"/>
                <a:ea typeface="Calibri"/>
                <a:cs typeface="Times New Roman"/>
              </a:rPr>
              <a:t>All </a:t>
            </a:r>
            <a:r>
              <a:rPr lang="en-GB" dirty="0">
                <a:latin typeface="+mn-lt"/>
                <a:ea typeface="Calibri"/>
                <a:cs typeface="Times New Roman"/>
              </a:rPr>
              <a:t>data sent to </a:t>
            </a:r>
            <a:r>
              <a:rPr lang="en-GB" dirty="0" err="1">
                <a:latin typeface="+mn-lt"/>
                <a:ea typeface="Calibri"/>
                <a:cs typeface="Times New Roman"/>
              </a:rPr>
              <a:t>IHME</a:t>
            </a:r>
            <a:r>
              <a:rPr lang="en-GB" dirty="0">
                <a:latin typeface="+mn-lt"/>
                <a:ea typeface="Calibri"/>
                <a:cs typeface="Times New Roman"/>
              </a:rPr>
              <a:t> by </a:t>
            </a:r>
            <a:r>
              <a:rPr lang="en-GB" dirty="0" err="1">
                <a:latin typeface="+mn-lt"/>
                <a:ea typeface="Calibri"/>
                <a:cs typeface="Times New Roman"/>
              </a:rPr>
              <a:t>PHE</a:t>
            </a:r>
            <a:r>
              <a:rPr lang="en-GB" dirty="0">
                <a:latin typeface="+mn-lt"/>
                <a:ea typeface="Calibri"/>
                <a:cs typeface="Times New Roman"/>
              </a:rPr>
              <a:t> are listed on the </a:t>
            </a:r>
            <a:r>
              <a:rPr lang="en-GB" dirty="0" smtClean="0">
                <a:latin typeface="+mn-lt"/>
                <a:ea typeface="Calibri"/>
                <a:cs typeface="Times New Roman"/>
              </a:rPr>
              <a:t>.gov.uk </a:t>
            </a:r>
            <a:r>
              <a:rPr lang="en-GB" dirty="0">
                <a:latin typeface="+mn-lt"/>
                <a:ea typeface="Calibri"/>
                <a:cs typeface="Times New Roman"/>
              </a:rPr>
              <a:t>website and links to the original sources can be found here</a:t>
            </a:r>
            <a:r>
              <a:rPr lang="en-GB" dirty="0" smtClean="0">
                <a:latin typeface="+mn-lt"/>
                <a:ea typeface="Calibri"/>
                <a:cs typeface="Times New Roman"/>
              </a:rPr>
              <a:t>.</a:t>
            </a:r>
          </a:p>
          <a:p>
            <a:pPr marL="0" indent="0">
              <a:lnSpc>
                <a:spcPct val="115000"/>
              </a:lnSpc>
              <a:spcBef>
                <a:spcPts val="600"/>
              </a:spcBef>
              <a:spcAft>
                <a:spcPts val="0"/>
              </a:spcAft>
            </a:pPr>
            <a:r>
              <a:rPr lang="en-GB" dirty="0" smtClean="0">
                <a:latin typeface="+mn-lt"/>
                <a:ea typeface="Calibri"/>
                <a:cs typeface="Times New Roman"/>
              </a:rPr>
              <a:t>Some </a:t>
            </a:r>
            <a:r>
              <a:rPr lang="en-GB" dirty="0">
                <a:latin typeface="+mn-lt"/>
                <a:ea typeface="Calibri"/>
                <a:cs typeface="Times New Roman"/>
              </a:rPr>
              <a:t>of the data used to create the visualisations on the </a:t>
            </a:r>
            <a:r>
              <a:rPr lang="en-GB" dirty="0" err="1">
                <a:latin typeface="+mn-lt"/>
                <a:ea typeface="Calibri"/>
                <a:cs typeface="Times New Roman"/>
              </a:rPr>
              <a:t>IHME</a:t>
            </a:r>
            <a:r>
              <a:rPr lang="en-GB" dirty="0">
                <a:latin typeface="+mn-lt"/>
                <a:ea typeface="Calibri"/>
                <a:cs typeface="Times New Roman"/>
              </a:rPr>
              <a:t> website can also be downloaded by clicking on the links provided on the relevant page</a:t>
            </a:r>
            <a:r>
              <a:rPr lang="en-GB" dirty="0" smtClean="0">
                <a:latin typeface="+mn-lt"/>
                <a:ea typeface="Calibri"/>
                <a:cs typeface="Times New Roman"/>
              </a:rPr>
              <a:t>.</a:t>
            </a:r>
          </a:p>
          <a:p>
            <a:pPr marL="0" indent="0"/>
            <a:r>
              <a:rPr lang="en-GB" dirty="0" smtClean="0">
                <a:latin typeface="+mn-lt"/>
                <a:ea typeface="Calibri"/>
              </a:rPr>
              <a:t>All </a:t>
            </a:r>
            <a:r>
              <a:rPr lang="en-GB" dirty="0">
                <a:latin typeface="+mn-lt"/>
                <a:ea typeface="Calibri"/>
              </a:rPr>
              <a:t>data used is in aggregate format and is available on the </a:t>
            </a:r>
            <a:r>
              <a:rPr lang="en-GB" dirty="0" err="1">
                <a:latin typeface="+mn-lt"/>
                <a:ea typeface="Calibri"/>
              </a:rPr>
              <a:t>IHME</a:t>
            </a:r>
            <a:r>
              <a:rPr lang="en-GB" dirty="0">
                <a:latin typeface="+mn-lt"/>
                <a:ea typeface="Calibri"/>
              </a:rPr>
              <a:t> </a:t>
            </a:r>
            <a:r>
              <a:rPr lang="en-GB" dirty="0" smtClean="0">
                <a:latin typeface="+mn-lt"/>
                <a:ea typeface="Calibri"/>
              </a:rPr>
              <a:t>website </a:t>
            </a:r>
            <a:r>
              <a:rPr lang="en-GB" dirty="0">
                <a:latin typeface="+mn-lt"/>
                <a:ea typeface="Calibri"/>
              </a:rPr>
              <a:t>via the .gov.uk website for download and use by anyone</a:t>
            </a:r>
            <a:r>
              <a:rPr lang="en-GB" dirty="0" smtClean="0">
                <a:latin typeface="+mn-lt"/>
                <a:ea typeface="Calibri"/>
                <a:cs typeface="Times New Roman"/>
              </a:rPr>
              <a:t>.</a:t>
            </a:r>
            <a:endParaRPr lang="en-GB" dirty="0">
              <a:latin typeface="+mn-lt"/>
              <a:ea typeface="Calibri"/>
              <a:cs typeface="Times New Roman"/>
            </a:endParaRPr>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20</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3356049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GB" dirty="0"/>
          </a:p>
        </p:txBody>
      </p:sp>
      <p:sp>
        <p:nvSpPr>
          <p:cNvPr id="3" name="Content Placeholder 2"/>
          <p:cNvSpPr>
            <a:spLocks noGrp="1"/>
          </p:cNvSpPr>
          <p:nvPr>
            <p:ph idx="1"/>
          </p:nvPr>
        </p:nvSpPr>
        <p:spPr/>
        <p:txBody>
          <a:bodyPr/>
          <a:lstStyle/>
          <a:p>
            <a:r>
              <a:rPr lang="en-GB" dirty="0" smtClean="0"/>
              <a:t> </a:t>
            </a:r>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21</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graphicFrame>
        <p:nvGraphicFramePr>
          <p:cNvPr id="7" name="Table 6"/>
          <p:cNvGraphicFramePr>
            <a:graphicFrameLocks noGrp="1"/>
          </p:cNvGraphicFramePr>
          <p:nvPr>
            <p:extLst>
              <p:ext uri="{D42A27DB-BD31-4B8C-83A1-F6EECF244321}">
                <p14:modId xmlns:p14="http://schemas.microsoft.com/office/powerpoint/2010/main" val="778163593"/>
              </p:ext>
            </p:extLst>
          </p:nvPr>
        </p:nvGraphicFramePr>
        <p:xfrm>
          <a:off x="288029" y="53542"/>
          <a:ext cx="8604451" cy="6183770"/>
        </p:xfrm>
        <a:graphic>
          <a:graphicData uri="http://schemas.openxmlformats.org/drawingml/2006/table">
            <a:tbl>
              <a:tblPr firstRow="1" firstCol="1" bandRow="1"/>
              <a:tblGrid>
                <a:gridCol w="507718"/>
                <a:gridCol w="4419289"/>
                <a:gridCol w="1659690"/>
                <a:gridCol w="515171"/>
                <a:gridCol w="441185"/>
                <a:gridCol w="336142"/>
                <a:gridCol w="362628"/>
                <a:gridCol w="362628"/>
              </a:tblGrid>
              <a:tr h="250382">
                <a:tc>
                  <a:txBody>
                    <a:bodyPr/>
                    <a:lstStyle/>
                    <a:p>
                      <a:pPr algn="ctr">
                        <a:lnSpc>
                          <a:spcPct val="115000"/>
                        </a:lnSpc>
                        <a:spcBef>
                          <a:spcPts val="600"/>
                        </a:spcBef>
                        <a:spcAft>
                          <a:spcPts val="0"/>
                        </a:spcAft>
                      </a:pPr>
                      <a:r>
                        <a:rPr lang="en-GB" sz="900" b="1" dirty="0">
                          <a:solidFill>
                            <a:srgbClr val="000000"/>
                          </a:solidFill>
                          <a:effectLst/>
                          <a:latin typeface="+mj-lt"/>
                          <a:ea typeface="Times New Roman"/>
                          <a:cs typeface="Times New Roman"/>
                        </a:rPr>
                        <a:t> </a:t>
                      </a:r>
                      <a:endParaRPr lang="en-GB" sz="900" dirty="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dirty="0">
                          <a:solidFill>
                            <a:srgbClr val="000000"/>
                          </a:solidFill>
                          <a:effectLst/>
                          <a:latin typeface="+mj-lt"/>
                          <a:ea typeface="Times New Roman"/>
                          <a:cs typeface="Times New Roman"/>
                        </a:rPr>
                        <a:t>Description</a:t>
                      </a:r>
                      <a:endParaRPr lang="en-GB" sz="900" dirty="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UK data sourced</a:t>
                      </a:r>
                      <a:endParaRPr lang="en-GB" sz="90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Region</a:t>
                      </a:r>
                      <a:endParaRPr lang="en-GB" sz="90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Years</a:t>
                      </a:r>
                      <a:endParaRPr lang="en-GB" sz="90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Age</a:t>
                      </a:r>
                      <a:endParaRPr lang="en-GB" sz="90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Sex</a:t>
                      </a:r>
                      <a:endParaRPr lang="en-GB" sz="90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c>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IMD</a:t>
                      </a:r>
                      <a:endParaRPr lang="en-GB" sz="900">
                        <a:effectLst/>
                        <a:latin typeface="+mj-lt"/>
                        <a:ea typeface="Calibri"/>
                        <a:cs typeface="Times New Roman"/>
                      </a:endParaRPr>
                    </a:p>
                  </a:txBody>
                  <a:tcPr marL="34433" marR="34433" marT="0" marB="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DAEEF3"/>
                    </a:solidFill>
                  </a:tcPr>
                </a:tc>
              </a:tr>
              <a:tr h="375572">
                <a:tc rowSpan="8">
                  <a:txBody>
                    <a:bodyPr/>
                    <a:lstStyle/>
                    <a:p>
                      <a:pPr algn="ctr">
                        <a:lnSpc>
                          <a:spcPct val="115000"/>
                        </a:lnSpc>
                        <a:spcBef>
                          <a:spcPts val="600"/>
                        </a:spcBef>
                        <a:spcAft>
                          <a:spcPts val="0"/>
                        </a:spcAft>
                      </a:pPr>
                      <a:r>
                        <a:rPr lang="en-GB" sz="900" b="1">
                          <a:solidFill>
                            <a:srgbClr val="000000"/>
                          </a:solidFill>
                          <a:effectLst/>
                          <a:latin typeface="+mj-lt"/>
                          <a:ea typeface="Times New Roman"/>
                          <a:cs typeface="Times New Roman"/>
                        </a:rPr>
                        <a:t>Mortality and Patient Data</a:t>
                      </a:r>
                      <a:endParaRPr lang="en-GB" sz="900">
                        <a:effectLst/>
                        <a:latin typeface="+mj-lt"/>
                        <a:ea typeface="Calibri"/>
                        <a:cs typeface="Times New Roman"/>
                      </a:endParaRPr>
                    </a:p>
                  </a:txBody>
                  <a:tcPr marL="34433" marR="34433" marT="0" marB="0" vert="vert27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C4D79B"/>
                    </a:solidFill>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Live births, all-cause mortality, mortality by cause morbidity data &amp; population denominators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Office of National statistics (ONS)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Cancer Incidence</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Cancer registries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Renal replacement therapy</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UK Renal registry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Hospital treatment by deprivation groups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Hospital Episode Statistics (HES)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Common psychiatric conditions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Adult Psychiatric Morbidity Survey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Dementia estimates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Cognitive Ageing and Function Study</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UK only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4919">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Programme Budgeting</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NHS England</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GP patient survey</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GP patient survey for England</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4919">
                <a:tc rowSpan="13">
                  <a:txBody>
                    <a:bodyPr/>
                    <a:lstStyle/>
                    <a:p>
                      <a:pPr algn="ctr">
                        <a:lnSpc>
                          <a:spcPct val="115000"/>
                        </a:lnSpc>
                        <a:spcBef>
                          <a:spcPts val="600"/>
                        </a:spcBef>
                        <a:spcAft>
                          <a:spcPts val="0"/>
                        </a:spcAft>
                      </a:pPr>
                      <a:r>
                        <a:rPr lang="en-GB" sz="900" b="1" dirty="0">
                          <a:solidFill>
                            <a:srgbClr val="000000"/>
                          </a:solidFill>
                          <a:effectLst/>
                          <a:latin typeface="+mj-lt"/>
                          <a:ea typeface="Times New Roman"/>
                          <a:cs typeface="Times New Roman"/>
                        </a:rPr>
                        <a:t>Covariates</a:t>
                      </a:r>
                      <a:endParaRPr lang="en-GB" sz="900" dirty="0">
                        <a:effectLst/>
                        <a:latin typeface="+mj-lt"/>
                        <a:ea typeface="Calibri"/>
                        <a:cs typeface="Times New Roman"/>
                      </a:endParaRPr>
                    </a:p>
                  </a:txBody>
                  <a:tcPr marL="34433" marR="34433" marT="0" marB="0" vert="vert270" anchor="ctr">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8DB4E2"/>
                    </a:solidFill>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Education (years per capita)</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Labour Force Survey</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Gross domestic product per capita</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Quarterly National Accounts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Litres of alcohol per adult</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HMRC &amp; General Lifestyle Survey</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Measles vaccination coverage &amp; DTP3 coverage</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Public Health England (PHE)</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Smoking prevalence &amp; Cigarettes consumed per adult</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Health Survey for England (HSE)</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Mean BMI, total cholesterol &amp; systolic blood pressure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HSE</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Diabetes prevalence</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HSE/Quality Outcomes framework (QOF)</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329837">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Mean estimated salt intake (g/day)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National Diet and Nutrition Survey (NDNS)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500762">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Kcal &amp; grams of nuts and seeds/ fruit/ whole grains/ vegetables/ red meat/ milk/ sugary drinks consumed per capita per day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NDNS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Total Kcal &amp; grams consumed per capita per day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NDNS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164919">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Population density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ONS</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Yes </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No</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Air pollution</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GOV.UK</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UK Only</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No</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No</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No</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r h="250382">
                <a:tc vMerge="1">
                  <a:txBody>
                    <a:bodyPr/>
                    <a:lstStyle/>
                    <a:p>
                      <a:endParaRPr lang="en-GB"/>
                    </a:p>
                  </a:txBody>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Number of 2 &amp; 4 wheeled vehicles per capita</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GOV.UK</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Yes </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a:solidFill>
                            <a:srgbClr val="000000"/>
                          </a:solidFill>
                          <a:effectLst/>
                          <a:latin typeface="+mj-lt"/>
                          <a:ea typeface="Times New Roman"/>
                          <a:cs typeface="Times New Roman"/>
                        </a:rPr>
                        <a:t>No</a:t>
                      </a:r>
                      <a:endParaRPr lang="en-GB" sz="90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15000"/>
                        </a:lnSpc>
                        <a:spcBef>
                          <a:spcPts val="600"/>
                        </a:spcBef>
                        <a:spcAft>
                          <a:spcPts val="0"/>
                        </a:spcAft>
                      </a:pPr>
                      <a:r>
                        <a:rPr lang="en-GB" sz="900" dirty="0">
                          <a:solidFill>
                            <a:srgbClr val="000000"/>
                          </a:solidFill>
                          <a:effectLst/>
                          <a:latin typeface="+mj-lt"/>
                          <a:ea typeface="Times New Roman"/>
                          <a:cs typeface="Times New Roman"/>
                        </a:rPr>
                        <a:t>No</a:t>
                      </a:r>
                      <a:endParaRPr lang="en-GB" sz="900" dirty="0">
                        <a:effectLst/>
                        <a:latin typeface="+mj-lt"/>
                        <a:ea typeface="Calibri"/>
                        <a:cs typeface="Times New Roman"/>
                      </a:endParaRPr>
                    </a:p>
                  </a:txBody>
                  <a:tcPr marL="34433" marR="34433"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r>
            </a:tbl>
          </a:graphicData>
        </a:graphic>
      </p:graphicFrame>
    </p:spTree>
    <p:extLst>
      <p:ext uri="{BB962C8B-B14F-4D97-AF65-F5344CB8AC3E}">
        <p14:creationId xmlns:p14="http://schemas.microsoft.com/office/powerpoint/2010/main" val="1893035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22</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
        <p:nvSpPr>
          <p:cNvPr id="6" name="Rectangle 5"/>
          <p:cNvSpPr>
            <a:spLocks noChangeArrowheads="1"/>
          </p:cNvSpPr>
          <p:nvPr/>
        </p:nvSpPr>
        <p:spPr bwMode="auto">
          <a:xfrm>
            <a:off x="278120" y="275851"/>
            <a:ext cx="8614360" cy="577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tab pos="6030913" algn="l"/>
              </a:tabLst>
            </a:pPr>
            <a:r>
              <a:rPr kumimoji="0" lang="en-GB" sz="2400" b="0" i="0" u="none" strike="noStrike" cap="none" normalizeH="0" baseline="0" dirty="0" smtClean="0">
                <a:ln>
                  <a:noFill/>
                </a:ln>
                <a:solidFill>
                  <a:srgbClr val="98002E"/>
                </a:solidFill>
                <a:effectLst/>
                <a:latin typeface="Arial" pitchFamily="34" charset="0"/>
                <a:ea typeface="Times New Roman" pitchFamily="18" charset="0"/>
                <a:cs typeface="Times New Roman" pitchFamily="18" charset="0"/>
              </a:rPr>
              <a:t>A</a:t>
            </a:r>
            <a:r>
              <a:rPr kumimoji="0" lang="en-GB" sz="2400" b="0" i="0" u="none" strike="noStrike" cap="none" normalizeH="0" baseline="0" dirty="0" smtClean="0" bmk="">
                <a:ln>
                  <a:noFill/>
                </a:ln>
                <a:solidFill>
                  <a:srgbClr val="98002E"/>
                </a:solidFill>
                <a:effectLst/>
                <a:latin typeface="Arial" pitchFamily="34" charset="0"/>
                <a:ea typeface="Times New Roman" pitchFamily="18" charset="0"/>
                <a:cs typeface="Times New Roman" pitchFamily="18" charset="0"/>
              </a:rPr>
              <a:t>bout Public Health England</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Public Health England exists to protect and improve the nation's health and wellbeing, and reduce health inequalities. It does this through world-class science, knowledge and intelligence, advocacy, partnerships and the delivery of specialist public health services. PHE is an operationally autonomous executive agency of the Department of Health.</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a:lnSpc>
                <a:spcPct val="115000"/>
              </a:lnSpc>
              <a:spcBef>
                <a:spcPts val="600"/>
              </a:spcBef>
              <a:spcAft>
                <a:spcPts val="1200"/>
              </a:spcAft>
            </a:pPr>
            <a:r>
              <a:rPr lang="en-GB" sz="1600" dirty="0" smtClean="0">
                <a:latin typeface="Tahoma"/>
                <a:ea typeface="Calibri"/>
                <a:cs typeface="Times New Roman"/>
              </a:rPr>
              <a:t>To </a:t>
            </a:r>
            <a:r>
              <a:rPr lang="en-GB" sz="1600" dirty="0">
                <a:latin typeface="Tahoma"/>
                <a:ea typeface="Calibri"/>
                <a:cs typeface="Times New Roman"/>
              </a:rPr>
              <a:t>contact the Global Burden of Disease study in Public Health England use: </a:t>
            </a:r>
            <a:r>
              <a:rPr lang="en-GB" sz="1600" u="sng" dirty="0">
                <a:solidFill>
                  <a:srgbClr val="0000FF"/>
                </a:solidFill>
                <a:latin typeface="Tahoma"/>
                <a:ea typeface="Calibri"/>
                <a:cs typeface="Times New Roman"/>
                <a:hlinkClick r:id="rId2"/>
              </a:rPr>
              <a:t>burdenofdisease@phe.gov.uk</a:t>
            </a:r>
            <a:r>
              <a:rPr lang="en-GB" sz="1600" dirty="0">
                <a:latin typeface="Tahoma"/>
                <a:ea typeface="Calibri"/>
                <a:cs typeface="Times New Roman"/>
              </a:rPr>
              <a:t> </a:t>
            </a:r>
          </a:p>
          <a:p>
            <a:pPr>
              <a:lnSpc>
                <a:spcPct val="115000"/>
              </a:lnSpc>
              <a:spcBef>
                <a:spcPts val="600"/>
              </a:spcBef>
              <a:spcAft>
                <a:spcPts val="0"/>
              </a:spcAft>
            </a:pPr>
            <a:r>
              <a:rPr lang="en-GB" sz="1600" dirty="0" smtClean="0">
                <a:latin typeface="Tahoma"/>
                <a:ea typeface="Calibri"/>
                <a:cs typeface="Times New Roman"/>
              </a:rPr>
              <a:t>Access </a:t>
            </a:r>
            <a:r>
              <a:rPr lang="en-GB" sz="1600" dirty="0">
                <a:latin typeface="Tahoma"/>
                <a:ea typeface="Calibri"/>
                <a:cs typeface="Times New Roman"/>
              </a:rPr>
              <a:t>to </a:t>
            </a:r>
            <a:r>
              <a:rPr lang="en-GB" sz="1600" dirty="0" err="1">
                <a:latin typeface="Tahoma"/>
                <a:ea typeface="Calibri"/>
                <a:cs typeface="Times New Roman"/>
              </a:rPr>
              <a:t>GBD</a:t>
            </a:r>
            <a:r>
              <a:rPr lang="en-GB" sz="1600" dirty="0">
                <a:latin typeface="Tahoma"/>
                <a:ea typeface="Calibri"/>
                <a:cs typeface="Times New Roman"/>
              </a:rPr>
              <a:t> Visualisation tool is</a:t>
            </a:r>
            <a:r>
              <a:rPr lang="en-GB" sz="1600" dirty="0" smtClean="0">
                <a:latin typeface="Tahoma"/>
                <a:ea typeface="Calibri"/>
                <a:cs typeface="Times New Roman"/>
              </a:rPr>
              <a:t>: </a:t>
            </a:r>
            <a:r>
              <a:rPr lang="en-US" sz="1600" u="sng" dirty="0" smtClean="0">
                <a:hlinkClick r:id="rId3"/>
              </a:rPr>
              <a:t>http</a:t>
            </a:r>
            <a:r>
              <a:rPr lang="en-US" sz="1600" u="sng" dirty="0">
                <a:hlinkClick r:id="rId3"/>
              </a:rPr>
              <a:t>://vizhub.healthdata.org/gbd-compare/england</a:t>
            </a:r>
            <a:endParaRPr lang="en-GB" sz="1600" dirty="0">
              <a:latin typeface="Calibri"/>
              <a:ea typeface="Calibri"/>
              <a:cs typeface="Times New Roman"/>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Public Health England</a:t>
            </a:r>
            <a:b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Wellington House </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133-155 Waterloo Road</a:t>
            </a:r>
            <a:b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London SE1 8UG</a:t>
            </a:r>
            <a:b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Tel: 020 7654 8000</a:t>
            </a:r>
            <a:b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rgbClr val="98002E"/>
                </a:solidFill>
                <a:effectLst/>
                <a:latin typeface="Arial" pitchFamily="34" charset="0"/>
                <a:ea typeface="Times New Roman" pitchFamily="18" charset="0"/>
                <a:cs typeface="Times New Roman" pitchFamily="18" charset="0"/>
                <a:hlinkClick r:id="rId4"/>
              </a:rPr>
              <a:t>www.gov.uk/phe</a:t>
            </a:r>
            <a:r>
              <a:rPr kumimoji="0" lang="en-GB" sz="1200" b="0" i="0" u="none" strike="noStrike" cap="none" normalizeH="0" baseline="0" dirty="0" smtClean="0">
                <a:ln>
                  <a:noFill/>
                </a:ln>
                <a:solidFill>
                  <a:srgbClr val="98002E"/>
                </a:solidFill>
                <a:effectLst/>
                <a:latin typeface="Arial" pitchFamily="34" charset="0"/>
                <a:ea typeface="Times New Roman" pitchFamily="18" charset="0"/>
                <a:cs typeface="Times New Roman" pitchFamily="18" charset="0"/>
              </a:rPr>
              <a:t> </a:t>
            </a:r>
            <a:br>
              <a:rPr kumimoji="0" lang="en-GB" sz="1200" b="0" i="0" u="none" strike="noStrike" cap="none" normalizeH="0" baseline="0" dirty="0" smtClean="0">
                <a:ln>
                  <a:noFill/>
                </a:ln>
                <a:solidFill>
                  <a:srgbClr val="98002E"/>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rgbClr val="98002E"/>
                </a:solidFill>
                <a:effectLst/>
                <a:latin typeface="Arial" pitchFamily="34" charset="0"/>
                <a:ea typeface="Times New Roman" pitchFamily="18" charset="0"/>
                <a:cs typeface="Times New Roman" pitchFamily="18" charset="0"/>
              </a:rPr>
              <a:t>Twitter: </a:t>
            </a:r>
            <a:r>
              <a:rPr kumimoji="0" lang="en-GB" sz="1200" b="0" i="0" u="none" strike="noStrike" cap="none" normalizeH="0" baseline="0" dirty="0" smtClean="0">
                <a:ln>
                  <a:noFill/>
                </a:ln>
                <a:solidFill>
                  <a:srgbClr val="98002E"/>
                </a:solidFill>
                <a:effectLst/>
                <a:latin typeface="Arial" pitchFamily="34" charset="0"/>
                <a:ea typeface="Times New Roman" pitchFamily="18" charset="0"/>
                <a:cs typeface="Times New Roman" pitchFamily="18" charset="0"/>
                <a:hlinkClick r:id="rId5"/>
              </a:rPr>
              <a:t>@</a:t>
            </a:r>
            <a:r>
              <a:rPr kumimoji="0" lang="en-GB" sz="1200" b="0" i="0" u="none" strike="noStrike" cap="none" normalizeH="0" baseline="0" dirty="0" err="1" smtClean="0">
                <a:ln>
                  <a:noFill/>
                </a:ln>
                <a:solidFill>
                  <a:srgbClr val="98002E"/>
                </a:solidFill>
                <a:effectLst/>
                <a:latin typeface="Arial" pitchFamily="34" charset="0"/>
                <a:ea typeface="Times New Roman" pitchFamily="18" charset="0"/>
                <a:cs typeface="Times New Roman" pitchFamily="18" charset="0"/>
                <a:hlinkClick r:id="rId5"/>
              </a:rPr>
              <a:t>PHE_uk</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Facebook: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6"/>
              </a:rPr>
              <a:t>www.facebook.com/PublicHealthEngland</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Crown copyright 2015</a:t>
            </a:r>
            <a:b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You may re-use this information (excluding logos) free of charge in any format or medium, under the terms of the Open Government Licence v3.0. To view this licence, visit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7"/>
              </a:rPr>
              <a:t>OGL</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or email </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8"/>
              </a:rPr>
              <a:t>psi@nationalarchives.gsi.gov.uk</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Where we have identified any third party copyright information you will need to obtain permission from the copyright holders concerned.  </a:t>
            </a: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030913" algn="l"/>
              </a:tabLst>
            </a:pP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Published </a:t>
            </a:r>
            <a:r>
              <a:rPr lang="en-GB" sz="1200" dirty="0" smtClean="0" bmk="Text18">
                <a:latin typeface="Arial" pitchFamily="34" charset="0"/>
                <a:ea typeface="Times New Roman" pitchFamily="18" charset="0"/>
                <a:cs typeface="Times New Roman" pitchFamily="18" charset="0"/>
              </a:rPr>
              <a:t>September</a:t>
            </a:r>
            <a:r>
              <a:rPr kumimoji="0" lang="en-GB" sz="1200" b="0" i="0" u="none" strike="noStrike" cap="none" normalizeH="0" baseline="0" dirty="0" smtClean="0" bmk="Text18">
                <a:ln>
                  <a:noFill/>
                </a:ln>
                <a:solidFill>
                  <a:schemeClr val="tx1"/>
                </a:solidFill>
                <a:effectLst/>
                <a:latin typeface="Arial" pitchFamily="34" charset="0"/>
                <a:ea typeface="Times New Roman" pitchFamily="18" charset="0"/>
                <a:cs typeface="Times New Roman" pitchFamily="18" charset="0"/>
              </a:rPr>
              <a:t> 2015</a:t>
            </a: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GB" sz="12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PHE publications gateway number: 2015301</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24779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Inputs</a:t>
            </a:r>
          </a:p>
        </p:txBody>
      </p:sp>
      <p:sp>
        <p:nvSpPr>
          <p:cNvPr id="3" name="Content Placeholder 2"/>
          <p:cNvSpPr>
            <a:spLocks noGrp="1"/>
          </p:cNvSpPr>
          <p:nvPr>
            <p:ph idx="1"/>
          </p:nvPr>
        </p:nvSpPr>
        <p:spPr/>
        <p:txBody>
          <a:bodyPr/>
          <a:lstStyle/>
          <a:p>
            <a:pPr marL="0" indent="0">
              <a:lnSpc>
                <a:spcPct val="115000"/>
              </a:lnSpc>
              <a:spcBef>
                <a:spcPts val="600"/>
              </a:spcBef>
              <a:spcAft>
                <a:spcPts val="0"/>
              </a:spcAft>
            </a:pPr>
            <a:r>
              <a:rPr lang="en-GB" b="1" dirty="0">
                <a:ea typeface="Calibri"/>
                <a:cs typeface="Arial" panose="020B0604020202020204" pitchFamily="34" charset="0"/>
              </a:rPr>
              <a:t>Data Sources</a:t>
            </a:r>
            <a:r>
              <a:rPr lang="en-GB" dirty="0">
                <a:ea typeface="Calibri"/>
                <a:cs typeface="Arial" panose="020B0604020202020204" pitchFamily="34" charset="0"/>
              </a:rPr>
              <a:t>: </a:t>
            </a:r>
            <a:r>
              <a:rPr lang="en-GB" dirty="0" smtClean="0">
                <a:ea typeface="Calibri"/>
                <a:cs typeface="Arial" panose="020B0604020202020204" pitchFamily="34" charset="0"/>
              </a:rPr>
              <a:t>the </a:t>
            </a:r>
            <a:r>
              <a:rPr lang="en-GB" dirty="0">
                <a:ea typeface="Calibri"/>
                <a:cs typeface="Arial" panose="020B0604020202020204" pitchFamily="34" charset="0"/>
              </a:rPr>
              <a:t>study uses a wide range of data sources, including administrative and clinical databases, surveys and published study results. Web </a:t>
            </a:r>
            <a:r>
              <a:rPr lang="en-GB" dirty="0" smtClean="0">
                <a:ea typeface="Calibri"/>
                <a:cs typeface="Arial" panose="020B0604020202020204" pitchFamily="34" charset="0"/>
              </a:rPr>
              <a:t>table 2 </a:t>
            </a:r>
            <a:r>
              <a:rPr lang="en-GB" dirty="0">
                <a:ea typeface="Calibri"/>
                <a:cs typeface="Arial" panose="020B0604020202020204" pitchFamily="34" charset="0"/>
              </a:rPr>
              <a:t>in the England </a:t>
            </a:r>
            <a:r>
              <a:rPr lang="en-GB" dirty="0" err="1">
                <a:ea typeface="Calibri"/>
                <a:cs typeface="Arial" panose="020B0604020202020204" pitchFamily="34" charset="0"/>
              </a:rPr>
              <a:t>GBD</a:t>
            </a:r>
            <a:r>
              <a:rPr lang="en-GB" dirty="0">
                <a:ea typeface="Calibri"/>
                <a:cs typeface="Arial" panose="020B0604020202020204" pitchFamily="34" charset="0"/>
              </a:rPr>
              <a:t> 2013 paper shows the complete list of sources used in modelling </a:t>
            </a:r>
            <a:r>
              <a:rPr lang="en-GB" dirty="0" err="1">
                <a:ea typeface="Calibri"/>
                <a:cs typeface="Arial" panose="020B0604020202020204" pitchFamily="34" charset="0"/>
              </a:rPr>
              <a:t>GBD</a:t>
            </a:r>
            <a:r>
              <a:rPr lang="en-GB" dirty="0">
                <a:ea typeface="Calibri"/>
                <a:cs typeface="Arial" panose="020B0604020202020204" pitchFamily="34" charset="0"/>
              </a:rPr>
              <a:t> England estimates</a:t>
            </a:r>
            <a:r>
              <a:rPr lang="en-GB" dirty="0" smtClean="0">
                <a:ea typeface="Calibri"/>
                <a:cs typeface="Arial" panose="020B0604020202020204" pitchFamily="34" charset="0"/>
              </a:rPr>
              <a:t>.</a:t>
            </a:r>
          </a:p>
          <a:p>
            <a:pPr marL="0" indent="0"/>
            <a:r>
              <a:rPr lang="en-GB" b="1" dirty="0" smtClean="0">
                <a:ea typeface="Calibri"/>
                <a:cs typeface="Arial" panose="020B0604020202020204" pitchFamily="34" charset="0"/>
              </a:rPr>
              <a:t>Data </a:t>
            </a:r>
            <a:r>
              <a:rPr lang="en-GB" b="1" dirty="0">
                <a:ea typeface="Calibri"/>
                <a:cs typeface="Arial" panose="020B0604020202020204" pitchFamily="34" charset="0"/>
              </a:rPr>
              <a:t>Refresh</a:t>
            </a:r>
            <a:r>
              <a:rPr lang="en-GB" dirty="0">
                <a:ea typeface="Calibri"/>
                <a:cs typeface="Arial" panose="020B0604020202020204" pitchFamily="34" charset="0"/>
              </a:rPr>
              <a:t>: </a:t>
            </a:r>
            <a:r>
              <a:rPr lang="en-GB" dirty="0" smtClean="0">
                <a:ea typeface="Calibri"/>
                <a:cs typeface="Arial" panose="020B0604020202020204" pitchFamily="34" charset="0"/>
              </a:rPr>
              <a:t>data </a:t>
            </a:r>
            <a:r>
              <a:rPr lang="en-GB" dirty="0">
                <a:ea typeface="Calibri"/>
                <a:cs typeface="Arial" panose="020B0604020202020204" pitchFamily="34" charset="0"/>
              </a:rPr>
              <a:t>is refreshed and added to the model constantly as it becomes available. The paper, </a:t>
            </a:r>
            <a:r>
              <a:rPr lang="en-GB" i="1" dirty="0">
                <a:ea typeface="Calibri"/>
                <a:cs typeface="Arial" panose="020B0604020202020204" pitchFamily="34" charset="0"/>
              </a:rPr>
              <a:t>‘Changes in health in England with analysis by English region and level of deprivation: findings of the Global Burden of Disease Study 2013’ </a:t>
            </a:r>
            <a:r>
              <a:rPr lang="en-GB" dirty="0">
                <a:ea typeface="Calibri"/>
                <a:cs typeface="Arial" panose="020B0604020202020204" pitchFamily="34" charset="0"/>
              </a:rPr>
              <a:t>used the best available evidence at the time </a:t>
            </a:r>
            <a:r>
              <a:rPr lang="en-GB" dirty="0" smtClean="0">
                <a:ea typeface="Calibri"/>
                <a:cs typeface="Arial" panose="020B0604020202020204" pitchFamily="34" charset="0"/>
              </a:rPr>
              <a:t>the paper was published (15 </a:t>
            </a:r>
            <a:r>
              <a:rPr lang="en-GB" dirty="0" smtClean="0">
                <a:ea typeface="Calibri"/>
                <a:cs typeface="Arial" panose="020B0604020202020204" pitchFamily="34" charset="0"/>
              </a:rPr>
              <a:t>September </a:t>
            </a:r>
            <a:r>
              <a:rPr lang="en-GB" dirty="0" smtClean="0">
                <a:ea typeface="Calibri"/>
                <a:cs typeface="Arial" panose="020B0604020202020204" pitchFamily="34" charset="0"/>
              </a:rPr>
              <a:t>2015). </a:t>
            </a:r>
            <a:endParaRPr lang="en-GB" dirty="0" smtClean="0">
              <a:ea typeface="Calibri"/>
              <a:cs typeface="Arial" panose="020B0604020202020204" pitchFamily="34" charset="0"/>
            </a:endParaRPr>
          </a:p>
          <a:p>
            <a:pPr marL="0" indent="0"/>
            <a:r>
              <a:rPr lang="en-GB" dirty="0" smtClean="0">
                <a:ea typeface="Calibri"/>
                <a:cs typeface="Arial" panose="020B0604020202020204" pitchFamily="34" charset="0"/>
              </a:rPr>
              <a:t>The </a:t>
            </a:r>
            <a:r>
              <a:rPr lang="en-GB" dirty="0">
                <a:ea typeface="Calibri"/>
                <a:cs typeface="Arial" panose="020B0604020202020204" pitchFamily="34" charset="0"/>
              </a:rPr>
              <a:t>data shown in the visualisation </a:t>
            </a:r>
            <a:r>
              <a:rPr lang="en-GB" dirty="0" smtClean="0">
                <a:ea typeface="Calibri"/>
                <a:cs typeface="Arial" panose="020B0604020202020204" pitchFamily="34" charset="0"/>
              </a:rPr>
              <a:t>tool </a:t>
            </a:r>
            <a:r>
              <a:rPr lang="en-GB" dirty="0">
                <a:ea typeface="Calibri"/>
                <a:cs typeface="Arial" panose="020B0604020202020204" pitchFamily="34" charset="0"/>
              </a:rPr>
              <a:t>are updated intermittently and give a more accurate reflection of the most current data for England and </a:t>
            </a:r>
            <a:r>
              <a:rPr lang="en-GB" dirty="0" smtClean="0">
                <a:ea typeface="Calibri"/>
                <a:cs typeface="Arial" panose="020B0604020202020204" pitchFamily="34" charset="0"/>
              </a:rPr>
              <a:t>its</a:t>
            </a:r>
            <a:r>
              <a:rPr lang="en-GB" dirty="0" smtClean="0">
                <a:ea typeface="Calibri"/>
                <a:cs typeface="Arial" panose="020B0604020202020204" pitchFamily="34" charset="0"/>
              </a:rPr>
              <a:t> </a:t>
            </a:r>
            <a:r>
              <a:rPr lang="en-GB" dirty="0">
                <a:ea typeface="Calibri"/>
                <a:cs typeface="Arial" panose="020B0604020202020204" pitchFamily="34" charset="0"/>
              </a:rPr>
              <a:t>regions.</a:t>
            </a:r>
            <a:endParaRPr lang="en-GB" dirty="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3</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34213614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339182" cy="648072"/>
          </a:xfrm>
        </p:spPr>
        <p:txBody>
          <a:bodyPr/>
          <a:lstStyle/>
          <a:p>
            <a:r>
              <a:rPr lang="en-GB" dirty="0" smtClean="0"/>
              <a:t>Process: </a:t>
            </a:r>
            <a:r>
              <a:rPr lang="en-GB" dirty="0" err="1"/>
              <a:t>GBD</a:t>
            </a:r>
            <a:r>
              <a:rPr lang="en-GB" dirty="0"/>
              <a:t> </a:t>
            </a:r>
            <a:r>
              <a:rPr lang="en-GB" dirty="0" smtClean="0"/>
              <a:t>outputs</a:t>
            </a:r>
            <a:endParaRPr lang="en-GB" dirty="0"/>
          </a:p>
        </p:txBody>
      </p:sp>
      <p:sp>
        <p:nvSpPr>
          <p:cNvPr id="3" name="Content Placeholder 2"/>
          <p:cNvSpPr>
            <a:spLocks noGrp="1"/>
          </p:cNvSpPr>
          <p:nvPr>
            <p:ph idx="1"/>
          </p:nvPr>
        </p:nvSpPr>
        <p:spPr>
          <a:xfrm>
            <a:off x="251520" y="1412776"/>
            <a:ext cx="8334480" cy="4739679"/>
          </a:xfrm>
        </p:spPr>
        <p:txBody>
          <a:bodyPr/>
          <a:lstStyle/>
          <a:p>
            <a:pPr marL="0" indent="0"/>
            <a:r>
              <a:rPr lang="en-GB" dirty="0">
                <a:latin typeface="+mn-lt"/>
                <a:ea typeface="Calibri"/>
                <a:cs typeface="Times New Roman"/>
              </a:rPr>
              <a:t>The </a:t>
            </a:r>
            <a:r>
              <a:rPr lang="en-GB" dirty="0" err="1">
                <a:latin typeface="+mn-lt"/>
                <a:ea typeface="Calibri"/>
                <a:cs typeface="Times New Roman"/>
              </a:rPr>
              <a:t>GBD</a:t>
            </a:r>
            <a:r>
              <a:rPr lang="en-GB" dirty="0">
                <a:latin typeface="+mn-lt"/>
                <a:ea typeface="Calibri"/>
                <a:cs typeface="Times New Roman"/>
              </a:rPr>
              <a:t> approach uses multiple modelling strategies to produce the different metrics of the burden of disease, which are available consistently for all countries participating in the study (188 in Spring 2015). The main burden metrics are:</a:t>
            </a:r>
          </a:p>
          <a:p>
            <a:pPr marL="715963" lvl="4" indent="-357188"/>
            <a:r>
              <a:rPr lang="en-GB" sz="1800" dirty="0">
                <a:latin typeface="+mn-lt"/>
              </a:rPr>
              <a:t>d</a:t>
            </a:r>
            <a:r>
              <a:rPr lang="en-GB" sz="1800" dirty="0" smtClean="0">
                <a:latin typeface="+mn-lt"/>
              </a:rPr>
              <a:t>eaths</a:t>
            </a:r>
            <a:endParaRPr lang="en-GB" sz="1800" dirty="0">
              <a:latin typeface="+mn-lt"/>
            </a:endParaRPr>
          </a:p>
          <a:p>
            <a:pPr marL="715963" lvl="4" indent="-357188"/>
            <a:r>
              <a:rPr lang="en-GB" sz="1800" dirty="0">
                <a:latin typeface="+mn-lt"/>
              </a:rPr>
              <a:t>h</a:t>
            </a:r>
            <a:r>
              <a:rPr lang="en-GB" sz="1800" dirty="0" smtClean="0">
                <a:latin typeface="+mn-lt"/>
              </a:rPr>
              <a:t>ealthy </a:t>
            </a:r>
            <a:r>
              <a:rPr lang="en-GB" sz="1800" dirty="0">
                <a:latin typeface="+mn-lt"/>
              </a:rPr>
              <a:t>l</a:t>
            </a:r>
            <a:r>
              <a:rPr lang="en-GB" sz="1800" dirty="0" smtClean="0">
                <a:latin typeface="+mn-lt"/>
              </a:rPr>
              <a:t>ife </a:t>
            </a:r>
            <a:r>
              <a:rPr lang="en-GB" sz="1800" dirty="0">
                <a:latin typeface="+mn-lt"/>
              </a:rPr>
              <a:t>expectancy</a:t>
            </a:r>
          </a:p>
          <a:p>
            <a:pPr marL="715963" lvl="4" indent="-357188"/>
            <a:r>
              <a:rPr lang="en-GB" sz="1800" dirty="0">
                <a:latin typeface="+mn-lt"/>
              </a:rPr>
              <a:t>y</a:t>
            </a:r>
            <a:r>
              <a:rPr lang="en-GB" sz="1800" dirty="0" smtClean="0">
                <a:latin typeface="+mn-lt"/>
              </a:rPr>
              <a:t>ears </a:t>
            </a:r>
            <a:r>
              <a:rPr lang="en-GB" sz="1800" dirty="0">
                <a:latin typeface="+mn-lt"/>
              </a:rPr>
              <a:t>of life lost (</a:t>
            </a:r>
            <a:r>
              <a:rPr lang="en-GB" sz="1800" dirty="0" err="1">
                <a:latin typeface="+mn-lt"/>
              </a:rPr>
              <a:t>YLL</a:t>
            </a:r>
            <a:r>
              <a:rPr lang="en-GB" sz="1800" dirty="0">
                <a:latin typeface="+mn-lt"/>
              </a:rPr>
              <a:t>)</a:t>
            </a:r>
          </a:p>
          <a:p>
            <a:pPr marL="715963" lvl="4" indent="-357188"/>
            <a:r>
              <a:rPr lang="en-GB" sz="1800" dirty="0">
                <a:latin typeface="+mn-lt"/>
              </a:rPr>
              <a:t>y</a:t>
            </a:r>
            <a:r>
              <a:rPr lang="en-GB" sz="1800" dirty="0" smtClean="0">
                <a:latin typeface="+mn-lt"/>
              </a:rPr>
              <a:t>ears </a:t>
            </a:r>
            <a:r>
              <a:rPr lang="en-GB" sz="1800" dirty="0">
                <a:latin typeface="+mn-lt"/>
              </a:rPr>
              <a:t>lived with disability (</a:t>
            </a:r>
            <a:r>
              <a:rPr lang="en-GB" sz="1800" dirty="0" err="1">
                <a:latin typeface="+mn-lt"/>
              </a:rPr>
              <a:t>YLD</a:t>
            </a:r>
            <a:r>
              <a:rPr lang="en-GB" sz="1800" dirty="0">
                <a:latin typeface="+mn-lt"/>
              </a:rPr>
              <a:t>)</a:t>
            </a:r>
          </a:p>
          <a:p>
            <a:pPr marL="715963" lvl="4" indent="-357188"/>
            <a:r>
              <a:rPr lang="en-GB" sz="1800" dirty="0">
                <a:latin typeface="+mn-lt"/>
              </a:rPr>
              <a:t>d</a:t>
            </a:r>
            <a:r>
              <a:rPr lang="en-GB" sz="1800" dirty="0" smtClean="0">
                <a:latin typeface="+mn-lt"/>
              </a:rPr>
              <a:t>isability </a:t>
            </a:r>
            <a:r>
              <a:rPr lang="en-GB" sz="1800" dirty="0">
                <a:latin typeface="+mn-lt"/>
              </a:rPr>
              <a:t>adjusted life years (</a:t>
            </a:r>
            <a:r>
              <a:rPr lang="en-GB" sz="1800" dirty="0" err="1">
                <a:latin typeface="+mn-lt"/>
              </a:rPr>
              <a:t>DALYs</a:t>
            </a:r>
            <a:r>
              <a:rPr lang="en-GB" sz="1800" dirty="0" smtClean="0">
                <a:latin typeface="+mn-lt"/>
              </a:rPr>
              <a:t>)</a:t>
            </a:r>
          </a:p>
          <a:p>
            <a:pPr marL="0" indent="0"/>
            <a:r>
              <a:rPr lang="en-GB" dirty="0" smtClean="0">
                <a:latin typeface="+mn-lt"/>
              </a:rPr>
              <a:t>For </a:t>
            </a:r>
            <a:r>
              <a:rPr lang="en-GB" dirty="0">
                <a:latin typeface="+mn-lt"/>
              </a:rPr>
              <a:t>England and its sub-national areas, these main metrics are also available from the </a:t>
            </a:r>
            <a:r>
              <a:rPr lang="en-GB" dirty="0" err="1">
                <a:latin typeface="+mn-lt"/>
              </a:rPr>
              <a:t>GBD</a:t>
            </a:r>
            <a:r>
              <a:rPr lang="en-GB" dirty="0">
                <a:latin typeface="+mn-lt"/>
              </a:rPr>
              <a:t> models (excluding </a:t>
            </a:r>
            <a:r>
              <a:rPr lang="en-GB" dirty="0" smtClean="0">
                <a:latin typeface="+mn-lt"/>
              </a:rPr>
              <a:t>healthy </a:t>
            </a:r>
            <a:r>
              <a:rPr lang="en-GB" dirty="0">
                <a:latin typeface="+mn-lt"/>
              </a:rPr>
              <a:t>l</a:t>
            </a:r>
            <a:r>
              <a:rPr lang="en-GB" dirty="0" smtClean="0">
                <a:latin typeface="+mn-lt"/>
              </a:rPr>
              <a:t>ife </a:t>
            </a:r>
            <a:r>
              <a:rPr lang="en-GB" dirty="0">
                <a:latin typeface="+mn-lt"/>
              </a:rPr>
              <a:t>e</a:t>
            </a:r>
            <a:r>
              <a:rPr lang="en-GB" dirty="0" smtClean="0">
                <a:latin typeface="+mn-lt"/>
              </a:rPr>
              <a:t>xpectancy</a:t>
            </a:r>
            <a:r>
              <a:rPr lang="en-GB" dirty="0">
                <a:latin typeface="+mn-lt"/>
              </a:rPr>
              <a:t>). As well as these outputs, the </a:t>
            </a:r>
            <a:r>
              <a:rPr lang="en-GB" dirty="0" err="1">
                <a:latin typeface="+mn-lt"/>
              </a:rPr>
              <a:t>GBD</a:t>
            </a:r>
            <a:r>
              <a:rPr lang="en-GB" dirty="0">
                <a:latin typeface="+mn-lt"/>
              </a:rPr>
              <a:t> also provides risk factors attributable to deaths, </a:t>
            </a:r>
            <a:r>
              <a:rPr lang="en-GB" dirty="0" err="1">
                <a:latin typeface="+mn-lt"/>
              </a:rPr>
              <a:t>YLL</a:t>
            </a:r>
            <a:r>
              <a:rPr lang="en-GB" dirty="0">
                <a:latin typeface="+mn-lt"/>
              </a:rPr>
              <a:t>, </a:t>
            </a:r>
            <a:r>
              <a:rPr lang="en-GB" dirty="0" err="1">
                <a:latin typeface="+mn-lt"/>
              </a:rPr>
              <a:t>YLD</a:t>
            </a:r>
            <a:r>
              <a:rPr lang="en-GB" dirty="0">
                <a:latin typeface="+mn-lt"/>
              </a:rPr>
              <a:t> and </a:t>
            </a:r>
            <a:r>
              <a:rPr lang="en-GB" dirty="0" err="1">
                <a:latin typeface="+mn-lt"/>
              </a:rPr>
              <a:t>DALYs</a:t>
            </a:r>
            <a:r>
              <a:rPr lang="en-GB" dirty="0" smtClean="0">
                <a:latin typeface="+mn-lt"/>
              </a:rPr>
              <a:t>.</a:t>
            </a:r>
          </a:p>
          <a:p>
            <a:pPr marL="0" indent="0"/>
            <a:r>
              <a:rPr lang="en-GB" dirty="0" smtClean="0">
                <a:latin typeface="+mn-lt"/>
              </a:rPr>
              <a:t>All </a:t>
            </a:r>
            <a:r>
              <a:rPr lang="en-GB" dirty="0">
                <a:latin typeface="+mn-lt"/>
              </a:rPr>
              <a:t>of the metrics are available by gender and different </a:t>
            </a:r>
            <a:r>
              <a:rPr lang="en-GB" dirty="0" smtClean="0">
                <a:latin typeface="+mn-lt"/>
              </a:rPr>
              <a:t>age-groupings, geographical location and level of deprivation. The latter are grouped into 45 sub-regions (nine regions by five levels of deprivation).</a:t>
            </a:r>
            <a:endParaRPr lang="en-GB" dirty="0">
              <a:latin typeface="+mn-lt"/>
            </a:endParaRPr>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4</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2074755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339182" cy="648072"/>
          </a:xfrm>
        </p:spPr>
        <p:txBody>
          <a:bodyPr/>
          <a:lstStyle/>
          <a:p>
            <a:r>
              <a:rPr lang="en-GB" dirty="0" err="1"/>
              <a:t>GBD</a:t>
            </a:r>
            <a:r>
              <a:rPr lang="en-GB"/>
              <a:t> </a:t>
            </a:r>
            <a:r>
              <a:rPr lang="en-GB" smtClean="0"/>
              <a:t>analytical </a:t>
            </a:r>
            <a:r>
              <a:rPr lang="en-GB" dirty="0" smtClean="0"/>
              <a:t>p</a:t>
            </a:r>
            <a:r>
              <a:rPr lang="en-GB" smtClean="0"/>
              <a:t>rinciples</a:t>
            </a:r>
            <a:endParaRPr lang="en-GB" dirty="0"/>
          </a:p>
        </p:txBody>
      </p:sp>
      <p:sp>
        <p:nvSpPr>
          <p:cNvPr id="3" name="Content Placeholder 2"/>
          <p:cNvSpPr>
            <a:spLocks noGrp="1"/>
          </p:cNvSpPr>
          <p:nvPr>
            <p:ph idx="1"/>
          </p:nvPr>
        </p:nvSpPr>
        <p:spPr>
          <a:xfrm>
            <a:off x="251520" y="1412776"/>
            <a:ext cx="8568952" cy="4739679"/>
          </a:xfrm>
        </p:spPr>
        <p:txBody>
          <a:bodyPr/>
          <a:lstStyle/>
          <a:p>
            <a:pPr marL="0" indent="0"/>
            <a:r>
              <a:rPr lang="en-GB" dirty="0"/>
              <a:t>The </a:t>
            </a:r>
            <a:r>
              <a:rPr lang="en-GB" dirty="0" err="1"/>
              <a:t>GBD</a:t>
            </a:r>
            <a:r>
              <a:rPr lang="en-GB" dirty="0"/>
              <a:t> protocol </a:t>
            </a:r>
            <a:r>
              <a:rPr lang="en-GB" dirty="0" smtClean="0"/>
              <a:t>(</a:t>
            </a:r>
            <a:r>
              <a:rPr lang="en-GB" dirty="0" smtClean="0">
                <a:hlinkClick r:id="rId2"/>
              </a:rPr>
              <a:t>http://www.healthdata.org/gbd/about/protocol</a:t>
            </a:r>
            <a:r>
              <a:rPr lang="en-GB" dirty="0" smtClean="0"/>
              <a:t>) lists </a:t>
            </a:r>
            <a:r>
              <a:rPr lang="en-GB" dirty="0"/>
              <a:t>the principles and assumptions used in the construction of its outputs. A summary of some of the main analytical principles are listed below:</a:t>
            </a:r>
          </a:p>
          <a:p>
            <a:pPr>
              <a:spcBef>
                <a:spcPts val="600"/>
              </a:spcBef>
            </a:pPr>
            <a:r>
              <a:rPr lang="en-GB" dirty="0"/>
              <a:t>•	</a:t>
            </a:r>
            <a:r>
              <a:rPr lang="en-GB" dirty="0" smtClean="0"/>
              <a:t>the </a:t>
            </a:r>
            <a:r>
              <a:rPr lang="en-GB" dirty="0" err="1"/>
              <a:t>GBD</a:t>
            </a:r>
            <a:r>
              <a:rPr lang="en-GB" dirty="0"/>
              <a:t> produces estimates for a mutually exclusive and collectively exhaustive set of disease and injury causes. They also try to convey to users the strength of the evidence for each quantity through the reporting of uncertainty intervals (UI</a:t>
            </a:r>
            <a:r>
              <a:rPr lang="en-GB" dirty="0" smtClean="0"/>
              <a:t>) for all estimates</a:t>
            </a:r>
            <a:endParaRPr lang="en-GB" dirty="0"/>
          </a:p>
          <a:p>
            <a:pPr>
              <a:spcBef>
                <a:spcPts val="600"/>
              </a:spcBef>
            </a:pPr>
            <a:r>
              <a:rPr lang="en-GB" dirty="0"/>
              <a:t>•	</a:t>
            </a:r>
            <a:r>
              <a:rPr lang="en-GB" dirty="0" smtClean="0"/>
              <a:t>the </a:t>
            </a:r>
            <a:r>
              <a:rPr lang="en-GB" dirty="0" err="1" smtClean="0"/>
              <a:t>GBD</a:t>
            </a:r>
            <a:r>
              <a:rPr lang="en-GB" dirty="0" smtClean="0"/>
              <a:t> </a:t>
            </a:r>
            <a:r>
              <a:rPr lang="en-GB" dirty="0" smtClean="0"/>
              <a:t>estimates </a:t>
            </a:r>
            <a:r>
              <a:rPr lang="en-GB" dirty="0"/>
              <a:t>all quantities of interest in all time periods. </a:t>
            </a:r>
            <a:r>
              <a:rPr lang="en-GB" dirty="0" smtClean="0"/>
              <a:t>An </a:t>
            </a:r>
            <a:r>
              <a:rPr lang="en-GB" dirty="0"/>
              <a:t>uncertain estimate </a:t>
            </a:r>
            <a:r>
              <a:rPr lang="en-GB" dirty="0" smtClean="0"/>
              <a:t>is believed to be </a:t>
            </a:r>
            <a:r>
              <a:rPr lang="en-GB" dirty="0"/>
              <a:t>preferable to no </a:t>
            </a:r>
            <a:r>
              <a:rPr lang="en-GB" dirty="0" smtClean="0"/>
              <a:t>estimate even </a:t>
            </a:r>
            <a:r>
              <a:rPr lang="en-GB" dirty="0"/>
              <a:t>when data are sparse or not </a:t>
            </a:r>
            <a:r>
              <a:rPr lang="en-GB" dirty="0" smtClean="0"/>
              <a:t>available</a:t>
            </a:r>
          </a:p>
          <a:p>
            <a:pPr>
              <a:spcBef>
                <a:spcPts val="600"/>
              </a:spcBef>
            </a:pPr>
            <a:r>
              <a:rPr lang="en-GB" dirty="0" smtClean="0"/>
              <a:t>•</a:t>
            </a:r>
            <a:r>
              <a:rPr lang="en-GB" dirty="0"/>
              <a:t>	</a:t>
            </a:r>
            <a:r>
              <a:rPr lang="en-GB" dirty="0" smtClean="0"/>
              <a:t>the </a:t>
            </a:r>
            <a:r>
              <a:rPr lang="en-GB" dirty="0" err="1" smtClean="0"/>
              <a:t>GBD</a:t>
            </a:r>
            <a:r>
              <a:rPr lang="en-GB" dirty="0" smtClean="0"/>
              <a:t> synthesises all </a:t>
            </a:r>
            <a:r>
              <a:rPr lang="en-GB" dirty="0"/>
              <a:t>the appropriate data using statistical methods designed to handle both sampling and non-sampling error</a:t>
            </a:r>
          </a:p>
          <a:p>
            <a:pPr>
              <a:spcBef>
                <a:spcPts val="600"/>
              </a:spcBef>
            </a:pPr>
            <a:r>
              <a:rPr lang="en-GB" dirty="0"/>
              <a:t>•	</a:t>
            </a:r>
            <a:r>
              <a:rPr lang="en-GB" dirty="0" smtClean="0"/>
              <a:t>the </a:t>
            </a:r>
            <a:r>
              <a:rPr lang="en-GB" dirty="0" err="1" smtClean="0"/>
              <a:t>GBD</a:t>
            </a:r>
            <a:r>
              <a:rPr lang="en-GB" dirty="0" smtClean="0"/>
              <a:t> methods </a:t>
            </a:r>
            <a:r>
              <a:rPr lang="en-GB" dirty="0"/>
              <a:t>also allow the use of covariates to improve predictions for where data are sparse by borrowing strength across time or geography</a:t>
            </a:r>
          </a:p>
          <a:p>
            <a:pPr>
              <a:spcBef>
                <a:spcPts val="600"/>
              </a:spcBef>
            </a:pPr>
            <a:r>
              <a:rPr lang="en-GB" dirty="0"/>
              <a:t>•	</a:t>
            </a:r>
            <a:r>
              <a:rPr lang="en-GB" dirty="0" smtClean="0"/>
              <a:t>all </a:t>
            </a:r>
            <a:r>
              <a:rPr lang="en-GB" dirty="0"/>
              <a:t>estimates should be generated with </a:t>
            </a:r>
            <a:r>
              <a:rPr lang="en-GB" dirty="0" smtClean="0"/>
              <a:t>1,000 </a:t>
            </a:r>
            <a:r>
              <a:rPr lang="en-GB" dirty="0"/>
              <a:t>(or more) draws from the posterior distribution of the quantity of interest</a:t>
            </a:r>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5</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2826958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 </a:t>
            </a:r>
            <a:r>
              <a:rPr lang="en-GB" dirty="0" smtClean="0"/>
              <a:t>outline</a:t>
            </a:r>
            <a:endParaRPr lang="en-GB" dirty="0"/>
          </a:p>
        </p:txBody>
      </p:sp>
      <p:sp>
        <p:nvSpPr>
          <p:cNvPr id="3" name="Content Placeholder 2"/>
          <p:cNvSpPr>
            <a:spLocks noGrp="1"/>
          </p:cNvSpPr>
          <p:nvPr>
            <p:ph idx="1"/>
          </p:nvPr>
        </p:nvSpPr>
        <p:spPr/>
        <p:txBody>
          <a:bodyPr/>
          <a:lstStyle/>
          <a:p>
            <a:pPr marL="0" indent="0"/>
            <a:r>
              <a:rPr lang="en-GB" dirty="0"/>
              <a:t>There are 22 key components outlined in the estimation process for </a:t>
            </a:r>
            <a:r>
              <a:rPr lang="en-GB" dirty="0" err="1"/>
              <a:t>GBD</a:t>
            </a:r>
            <a:r>
              <a:rPr lang="en-GB" dirty="0"/>
              <a:t> 2013</a:t>
            </a:r>
            <a:r>
              <a:rPr lang="en-GB" baseline="30000" dirty="0"/>
              <a:t>[1]</a:t>
            </a:r>
            <a:r>
              <a:rPr lang="en-GB" dirty="0"/>
              <a:t>. </a:t>
            </a:r>
            <a:r>
              <a:rPr lang="en-GB" dirty="0" smtClean="0"/>
              <a:t/>
            </a:r>
            <a:br>
              <a:rPr lang="en-GB" dirty="0" smtClean="0"/>
            </a:br>
            <a:r>
              <a:rPr lang="en-GB" dirty="0" smtClean="0"/>
              <a:t>A </a:t>
            </a:r>
            <a:r>
              <a:rPr lang="en-GB" dirty="0"/>
              <a:t>brief overview of these processes is provided below, but a more comprehensive understanding of the methodological process should be taken from the list of publications included at the end of this slide </a:t>
            </a:r>
            <a:r>
              <a:rPr lang="en-GB" dirty="0" smtClean="0"/>
              <a:t>set</a:t>
            </a:r>
            <a:r>
              <a:rPr lang="en-GB" dirty="0"/>
              <a:t>.</a:t>
            </a:r>
            <a:endParaRPr lang="en-GB" dirty="0" smtClean="0"/>
          </a:p>
          <a:p>
            <a:pPr marL="0" indent="0"/>
            <a:r>
              <a:rPr lang="en-GB" dirty="0" smtClean="0"/>
              <a:t>The </a:t>
            </a:r>
            <a:r>
              <a:rPr lang="en-GB" dirty="0"/>
              <a:t>flowchart in figure 1 (next slide) shows the key components in the construction of the </a:t>
            </a:r>
            <a:r>
              <a:rPr lang="en-GB" dirty="0" err="1"/>
              <a:t>GBD</a:t>
            </a:r>
            <a:r>
              <a:rPr lang="en-GB" dirty="0"/>
              <a:t> 2013 estimation process.</a:t>
            </a:r>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6</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
        <p:nvSpPr>
          <p:cNvPr id="6" name="TextBox 5"/>
          <p:cNvSpPr txBox="1"/>
          <p:nvPr/>
        </p:nvSpPr>
        <p:spPr>
          <a:xfrm>
            <a:off x="179512" y="5569882"/>
            <a:ext cx="8712968" cy="307777"/>
          </a:xfrm>
          <a:prstGeom prst="rect">
            <a:avLst/>
          </a:prstGeom>
          <a:noFill/>
        </p:spPr>
        <p:txBody>
          <a:bodyPr wrap="square" rtlCol="0">
            <a:spAutoFit/>
          </a:bodyPr>
          <a:lstStyle/>
          <a:p>
            <a:r>
              <a:rPr lang="en-GB" sz="1400" i="1" baseline="30000" dirty="0" smtClean="0"/>
              <a:t>[1] Protocol </a:t>
            </a:r>
            <a:r>
              <a:rPr lang="en-GB" sz="1400" i="1" baseline="30000" dirty="0"/>
              <a:t>for the Global Burden of Diseases, Injuries, and Risk Factors Study (GBD). Issued March 2015. Institute for Health Metrics and Evaluation</a:t>
            </a:r>
            <a:endParaRPr lang="en-GB" sz="1400" i="1" dirty="0"/>
          </a:p>
        </p:txBody>
      </p:sp>
    </p:spTree>
    <p:extLst>
      <p:ext uri="{BB962C8B-B14F-4D97-AF65-F5344CB8AC3E}">
        <p14:creationId xmlns:p14="http://schemas.microsoft.com/office/powerpoint/2010/main" val="1463050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Figure 1: </a:t>
            </a:r>
            <a:r>
              <a:rPr lang="en-GB" dirty="0" smtClean="0"/>
              <a:t>outline </a:t>
            </a:r>
            <a:r>
              <a:rPr lang="en-GB" dirty="0"/>
              <a:t>p</a:t>
            </a:r>
            <a:r>
              <a:rPr lang="en-GB" dirty="0" smtClean="0"/>
              <a:t>rocess </a:t>
            </a:r>
            <a:r>
              <a:rPr lang="en-GB" dirty="0"/>
              <a:t>and </a:t>
            </a:r>
            <a:r>
              <a:rPr lang="en-GB" dirty="0" smtClean="0"/>
              <a:t>components</a:t>
            </a:r>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7</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grpSp>
        <p:nvGrpSpPr>
          <p:cNvPr id="6" name="Group 5"/>
          <p:cNvGrpSpPr/>
          <p:nvPr/>
        </p:nvGrpSpPr>
        <p:grpSpPr>
          <a:xfrm>
            <a:off x="467544" y="1196752"/>
            <a:ext cx="8100900" cy="5001587"/>
            <a:chOff x="395536" y="1700808"/>
            <a:chExt cx="8352928" cy="5157192"/>
          </a:xfrm>
        </p:grpSpPr>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8352928" cy="5157192"/>
            </a:xfrm>
            <a:prstGeom prst="rect">
              <a:avLst/>
            </a:prstGeom>
            <a:noFill/>
            <a:ln>
              <a:noFill/>
            </a:ln>
          </p:spPr>
        </p:pic>
        <p:sp>
          <p:nvSpPr>
            <p:cNvPr id="8" name="Rectangle 7"/>
            <p:cNvSpPr/>
            <p:nvPr/>
          </p:nvSpPr>
          <p:spPr>
            <a:xfrm>
              <a:off x="2771800" y="1700808"/>
              <a:ext cx="3528392"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800213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 </a:t>
            </a:r>
            <a:r>
              <a:rPr lang="en-GB" dirty="0" smtClean="0"/>
              <a:t>outline </a:t>
            </a:r>
            <a:r>
              <a:rPr lang="en-GB" dirty="0"/>
              <a:t>d</a:t>
            </a:r>
            <a:r>
              <a:rPr lang="en-GB" dirty="0" smtClean="0"/>
              <a:t>escription</a:t>
            </a:r>
            <a:r>
              <a:rPr lang="en-GB" dirty="0"/>
              <a:t>	</a:t>
            </a:r>
          </a:p>
        </p:txBody>
      </p:sp>
      <p:sp>
        <p:nvSpPr>
          <p:cNvPr id="3" name="Content Placeholder 2"/>
          <p:cNvSpPr>
            <a:spLocks noGrp="1"/>
          </p:cNvSpPr>
          <p:nvPr>
            <p:ph idx="1"/>
          </p:nvPr>
        </p:nvSpPr>
        <p:spPr/>
        <p:txBody>
          <a:bodyPr/>
          <a:lstStyle/>
          <a:p>
            <a:r>
              <a:rPr lang="en-GB" b="1" dirty="0"/>
              <a:t>Covariates database</a:t>
            </a:r>
          </a:p>
          <a:p>
            <a:pPr marL="0" indent="0"/>
            <a:r>
              <a:rPr lang="en-GB" dirty="0" err="1"/>
              <a:t>GBD</a:t>
            </a:r>
            <a:r>
              <a:rPr lang="en-GB" dirty="0"/>
              <a:t> uses covariates to inform the estimation process in all models in the </a:t>
            </a:r>
            <a:r>
              <a:rPr lang="en-GB" dirty="0" err="1"/>
              <a:t>GBD</a:t>
            </a:r>
            <a:r>
              <a:rPr lang="en-GB" dirty="0"/>
              <a:t> Study, by including these in the statistical models. A complete time series of covariates are calculated to inform this process of burden estimation</a:t>
            </a:r>
            <a:r>
              <a:rPr lang="en-GB" dirty="0" smtClean="0"/>
              <a:t>.</a:t>
            </a:r>
          </a:p>
          <a:p>
            <a:pPr marL="0" indent="0"/>
            <a:r>
              <a:rPr lang="en-GB" b="1" dirty="0" smtClean="0"/>
              <a:t>Death </a:t>
            </a:r>
            <a:r>
              <a:rPr lang="en-GB" b="1" dirty="0"/>
              <a:t>estimates</a:t>
            </a:r>
          </a:p>
          <a:p>
            <a:pPr marL="0" indent="0"/>
            <a:r>
              <a:rPr lang="en-GB" dirty="0"/>
              <a:t>Child and adult mortality by age-group are estimated using data sources such as vital and sample registration systems, censuses, and household </a:t>
            </a:r>
            <a:r>
              <a:rPr lang="en-GB" dirty="0" smtClean="0"/>
              <a:t>surveys. Sources </a:t>
            </a:r>
            <a:r>
              <a:rPr lang="en-GB" dirty="0"/>
              <a:t>will differ across countries. For England, mortality from the vital registration system from the Office for National Statistics (ONS) is used. The models used to calculate final mortality estimates will have very little impact on the ONS published England mortality data (by gender and age), as the vital registration system in England (and UK) has complete population coverage.</a:t>
            </a:r>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8</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3737622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Years of </a:t>
            </a:r>
            <a:r>
              <a:rPr lang="en-GB" dirty="0" smtClean="0"/>
              <a:t>life lost </a:t>
            </a:r>
            <a:r>
              <a:rPr lang="en-GB" dirty="0"/>
              <a:t>and </a:t>
            </a:r>
            <a:r>
              <a:rPr lang="en-GB" dirty="0" smtClean="0"/>
              <a:t>deaths </a:t>
            </a:r>
            <a:r>
              <a:rPr lang="en-GB" dirty="0"/>
              <a:t>by </a:t>
            </a:r>
            <a:r>
              <a:rPr lang="en-GB" dirty="0" smtClean="0"/>
              <a:t>cause</a:t>
            </a:r>
            <a:endParaRPr lang="en-GB" dirty="0"/>
          </a:p>
        </p:txBody>
      </p:sp>
      <p:sp>
        <p:nvSpPr>
          <p:cNvPr id="3" name="Content Placeholder 2"/>
          <p:cNvSpPr>
            <a:spLocks noGrp="1"/>
          </p:cNvSpPr>
          <p:nvPr>
            <p:ph idx="1"/>
          </p:nvPr>
        </p:nvSpPr>
        <p:spPr/>
        <p:txBody>
          <a:bodyPr/>
          <a:lstStyle/>
          <a:p>
            <a:pPr marL="0" indent="0"/>
            <a:r>
              <a:rPr lang="en-GB" dirty="0"/>
              <a:t>Years lost due to premature death (</a:t>
            </a:r>
            <a:r>
              <a:rPr lang="en-GB" dirty="0" err="1"/>
              <a:t>YLLs</a:t>
            </a:r>
            <a:r>
              <a:rPr lang="en-GB" dirty="0"/>
              <a:t>) and deaths from different cause groups in England are calculated using source data from vital registration medical certification of causes of death, as published from the underlying cause of death from the Office for National Statistics. Other countries may use other single or multiple sources, such as verbal autopsies, where medical certification of causes of death is lacking within their population</a:t>
            </a:r>
            <a:r>
              <a:rPr lang="en-GB" dirty="0" smtClean="0"/>
              <a:t>.</a:t>
            </a:r>
          </a:p>
          <a:p>
            <a:pPr marL="0" indent="0"/>
            <a:r>
              <a:rPr lang="en-GB" dirty="0" smtClean="0"/>
              <a:t>For </a:t>
            </a:r>
            <a:r>
              <a:rPr lang="en-GB" dirty="0"/>
              <a:t>England, a proportion of causes of death in the vital statistics database are </a:t>
            </a:r>
            <a:r>
              <a:rPr lang="en-GB" dirty="0" smtClean="0"/>
              <a:t/>
            </a:r>
            <a:br>
              <a:rPr lang="en-GB" dirty="0" smtClean="0"/>
            </a:br>
            <a:r>
              <a:rPr lang="en-GB" dirty="0" smtClean="0"/>
              <a:t>re-coded </a:t>
            </a:r>
            <a:r>
              <a:rPr lang="en-GB" dirty="0"/>
              <a:t>to other causes in line with </a:t>
            </a:r>
            <a:r>
              <a:rPr lang="en-GB" dirty="0" err="1"/>
              <a:t>GBD</a:t>
            </a:r>
            <a:r>
              <a:rPr lang="en-GB" dirty="0"/>
              <a:t> algorithms identifying non-specific, </a:t>
            </a:r>
            <a:r>
              <a:rPr lang="en-GB" dirty="0" smtClean="0"/>
              <a:t/>
            </a:r>
            <a:br>
              <a:rPr lang="en-GB" dirty="0" smtClean="0"/>
            </a:br>
            <a:r>
              <a:rPr lang="en-GB" dirty="0" smtClean="0"/>
              <a:t>ill-defined </a:t>
            </a:r>
            <a:r>
              <a:rPr lang="en-GB" dirty="0"/>
              <a:t>or other causes not considered underlying causes. Once re-coding is complete, the modelling of cause of death by gender for all age-groups is undertaken to produce final estimates. Multiple modelling strategies are used for different conditions, of which the largest method (155 causes) is Cause of Death Ensemble (</a:t>
            </a:r>
            <a:r>
              <a:rPr lang="en-GB" dirty="0" err="1"/>
              <a:t>CODEm</a:t>
            </a:r>
            <a:r>
              <a:rPr lang="en-GB" dirty="0"/>
              <a:t>) modelling</a:t>
            </a:r>
            <a:r>
              <a:rPr lang="en-GB" dirty="0" smtClean="0"/>
              <a:t>.</a:t>
            </a:r>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9</a:t>
            </a:fld>
            <a:endParaRPr lang="en-US" dirty="0"/>
          </a:p>
        </p:txBody>
      </p:sp>
      <p:sp>
        <p:nvSpPr>
          <p:cNvPr id="5" name="Footer Placeholder 4"/>
          <p:cNvSpPr>
            <a:spLocks noGrp="1"/>
          </p:cNvSpPr>
          <p:nvPr>
            <p:ph type="ftr" sz="quarter" idx="11"/>
          </p:nvPr>
        </p:nvSpPr>
        <p:spPr/>
        <p:txBody>
          <a:bodyPr/>
          <a:lstStyle/>
          <a:p>
            <a:pPr>
              <a:defRPr/>
            </a:pPr>
            <a:r>
              <a:rPr lang="en-US" dirty="0"/>
              <a:t>The Global Burden of Disease: England  -  Technical Guide</a:t>
            </a:r>
          </a:p>
        </p:txBody>
      </p:sp>
    </p:spTree>
    <p:extLst>
      <p:ext uri="{BB962C8B-B14F-4D97-AF65-F5344CB8AC3E}">
        <p14:creationId xmlns:p14="http://schemas.microsoft.com/office/powerpoint/2010/main" val="1601201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1363</TotalTime>
  <Words>2623</Words>
  <Application>Microsoft Office PowerPoint</Application>
  <PresentationFormat>On-screen Show (4:3)</PresentationFormat>
  <Paragraphs>302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The Global Burden of Disease England</vt:lpstr>
      <vt:lpstr>Introduction</vt:lpstr>
      <vt:lpstr>Inputs</vt:lpstr>
      <vt:lpstr>Process: GBD outputs</vt:lpstr>
      <vt:lpstr>GBD analytical principles</vt:lpstr>
      <vt:lpstr>Process outline</vt:lpstr>
      <vt:lpstr>Figure 1: outline process and components</vt:lpstr>
      <vt:lpstr>Process outline description </vt:lpstr>
      <vt:lpstr>Years of life lost and deaths by cause</vt:lpstr>
      <vt:lpstr>Years of life lost and deaths by cause (continued)</vt:lpstr>
      <vt:lpstr>Years lived with disability estimates</vt:lpstr>
      <vt:lpstr>YLD estimates (continued)</vt:lpstr>
      <vt:lpstr>Risk factor estimates</vt:lpstr>
      <vt:lpstr>GBD publications with methodology</vt:lpstr>
      <vt:lpstr>GBD publications with methodology</vt:lpstr>
      <vt:lpstr>GBD publications with methodology</vt:lpstr>
      <vt:lpstr>Caveats and limitations</vt:lpstr>
      <vt:lpstr>Outputs (current)</vt:lpstr>
      <vt:lpstr>Outputs (future)</vt:lpstr>
      <vt:lpstr>Access to source data</vt:lpstr>
      <vt:lpstr> </vt:lpstr>
      <vt:lpstr>PowerPoint Presentation</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Glenn Gossling</cp:lastModifiedBy>
  <cp:revision>138</cp:revision>
  <dcterms:created xsi:type="dcterms:W3CDTF">2012-10-10T09:02:29Z</dcterms:created>
  <dcterms:modified xsi:type="dcterms:W3CDTF">2015-09-09T12:59:52Z</dcterms:modified>
</cp:coreProperties>
</file>