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2"/>
  </p:notesMasterIdLst>
  <p:sldIdLst>
    <p:sldId id="256" r:id="rId2"/>
    <p:sldId id="258" r:id="rId3"/>
    <p:sldId id="259" r:id="rId4"/>
    <p:sldId id="260" r:id="rId5"/>
    <p:sldId id="261" r:id="rId6"/>
    <p:sldId id="265" r:id="rId7"/>
    <p:sldId id="267" r:id="rId8"/>
    <p:sldId id="266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8" r:id="rId19"/>
    <p:sldId id="280" r:id="rId20"/>
    <p:sldId id="281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1100"/>
    <a:srgbClr val="83FA73"/>
    <a:srgbClr val="8E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599"/>
  </p:normalViewPr>
  <p:slideViewPr>
    <p:cSldViewPr snapToGrid="0" snapToObjects="1">
      <p:cViewPr varScale="1">
        <p:scale>
          <a:sx n="106" d="100"/>
          <a:sy n="106" d="100"/>
        </p:scale>
        <p:origin x="78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916A56-C65E-DB43-B1C9-514CA8FB61EE}" type="datetimeFigureOut">
              <a:rPr lang="en-US" smtClean="0"/>
              <a:t>11/3/16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F44E82-937E-7446-8C74-5BA48F939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779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042BC-61DD-42EB-BF43-91CA77194B34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1298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E5B0868E-3F0F-8A45-ABCE-AB584D2AD431}" type="slidenum">
              <a:rPr lang="en-GB" altLang="en-US">
                <a:latin typeface="Calibri" charset="0"/>
              </a:rPr>
              <a:pPr/>
              <a:t>4</a:t>
            </a:fld>
            <a:endParaRPr lang="en-GB" alt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441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878C9C0E-DD1F-3041-80AA-F80A24A42389}" type="slidenum">
              <a:rPr lang="en-GB" altLang="en-US">
                <a:latin typeface="Calibri" charset="0"/>
              </a:rPr>
              <a:pPr/>
              <a:t>14</a:t>
            </a:fld>
            <a:endParaRPr lang="en-GB" alt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5821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75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675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42EDA98D-9B4A-1340-83AD-F0E942DCFD7A}" type="slidenum">
              <a:rPr lang="en-GB" altLang="en-US">
                <a:latin typeface="Calibri" charset="0"/>
              </a:rPr>
              <a:pPr/>
              <a:t>18</a:t>
            </a:fld>
            <a:endParaRPr lang="en-GB" alt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642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6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716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150CE688-F8B0-E146-9E93-B8B8ADD835BA}" type="slidenum">
              <a:rPr lang="en-GB" altLang="en-US">
                <a:latin typeface="Calibri" charset="0"/>
              </a:rPr>
              <a:pPr/>
              <a:t>19</a:t>
            </a:fld>
            <a:endParaRPr lang="en-GB" alt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0241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37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737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BEC1E88-496D-FA4B-86EA-91761131EA53}" type="slidenum">
              <a:rPr lang="en-GB" altLang="en-US">
                <a:latin typeface="Calibri" charset="0"/>
              </a:rPr>
              <a:pPr/>
              <a:t>20</a:t>
            </a:fld>
            <a:endParaRPr lang="en-GB" alt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243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F0EEA-A25B-2C42-92FB-24CBF3753A04}" type="datetimeFigureOut">
              <a:rPr lang="en-US" smtClean="0"/>
              <a:t>11/3/16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51E54-115B-6546-B1C9-3804F450B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951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F0EEA-A25B-2C42-92FB-24CBF3753A04}" type="datetimeFigureOut">
              <a:rPr lang="en-US" smtClean="0"/>
              <a:t>11/3/16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51E54-115B-6546-B1C9-3804F450B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275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F0EEA-A25B-2C42-92FB-24CBF3753A04}" type="datetimeFigureOut">
              <a:rPr lang="en-US" smtClean="0"/>
              <a:t>11/3/16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51E54-115B-6546-B1C9-3804F450B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085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F0EEA-A25B-2C42-92FB-24CBF3753A04}" type="datetimeFigureOut">
              <a:rPr lang="en-US" smtClean="0"/>
              <a:t>11/3/16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51E54-115B-6546-B1C9-3804F450B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25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F0EEA-A25B-2C42-92FB-24CBF3753A04}" type="datetimeFigureOut">
              <a:rPr lang="en-US" smtClean="0"/>
              <a:t>11/3/16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51E54-115B-6546-B1C9-3804F450B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039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F0EEA-A25B-2C42-92FB-24CBF3753A04}" type="datetimeFigureOut">
              <a:rPr lang="en-US" smtClean="0"/>
              <a:t>11/3/16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51E54-115B-6546-B1C9-3804F450B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169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F0EEA-A25B-2C42-92FB-24CBF3753A04}" type="datetimeFigureOut">
              <a:rPr lang="en-US" smtClean="0"/>
              <a:t>11/3/16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51E54-115B-6546-B1C9-3804F450B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681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F0EEA-A25B-2C42-92FB-24CBF3753A04}" type="datetimeFigureOut">
              <a:rPr lang="en-US" smtClean="0"/>
              <a:t>11/3/16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51E54-115B-6546-B1C9-3804F450B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917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F0EEA-A25B-2C42-92FB-24CBF3753A04}" type="datetimeFigureOut">
              <a:rPr lang="en-US" smtClean="0"/>
              <a:t>11/3/16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51E54-115B-6546-B1C9-3804F450B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840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F0EEA-A25B-2C42-92FB-24CBF3753A04}" type="datetimeFigureOut">
              <a:rPr lang="en-US" smtClean="0"/>
              <a:t>11/3/16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51E54-115B-6546-B1C9-3804F450B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58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F0EEA-A25B-2C42-92FB-24CBF3753A04}" type="datetimeFigureOut">
              <a:rPr lang="en-US" smtClean="0"/>
              <a:t>11/3/16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51E54-115B-6546-B1C9-3804F450B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472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8F0EEA-A25B-2C42-92FB-24CBF3753A04}" type="datetimeFigureOut">
              <a:rPr lang="en-US" smtClean="0"/>
              <a:t>11/3/16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A51E54-115B-6546-B1C9-3804F450B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043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tiff"/><Relationship Id="rId5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images.google.co.uk/imgres?imgurl=http://uwadmnweb.uwyo.edu/ctl/gradeinflation/excellent.jpg&amp;imgrefurl=http://uwadmnweb.uwyo.edu/ctl/gradeinflation/UWgrades.asp&amp;usg=__Nag4pEk-XoEPIYRWx8EudsjSadE=&amp;h=565&amp;w=849&amp;sz=321&amp;hl=en&amp;start=15&amp;itbs=1&amp;tbnid=r2hwGUzexX5X0M:&amp;tbnh=96&amp;tbnw=145&amp;prev=/images?q=university+grading&amp;hl=en&amp;sa=G&amp;gbv=2&amp;tbs=isch:1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images.google.co.uk/imgres?imgurl=http://uwadmnweb.uwyo.edu/ctl/gradeinflation/excellent.jpg&amp;imgrefurl=http://uwadmnweb.uwyo.edu/ctl/gradeinflation/UWgrades.asp&amp;usg=__Nag4pEk-XoEPIYRWx8EudsjSadE=&amp;h=565&amp;w=849&amp;sz=321&amp;hl=en&amp;start=15&amp;itbs=1&amp;tbnid=r2hwGUzexX5X0M:&amp;tbnh=96&amp;tbnw=145&amp;prev=/images?q=university+grading&amp;hl=en&amp;sa=G&amp;gbv=2&amp;tbs=isch:1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Relationship Id="rId3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eg"/><Relationship Id="rId5" Type="http://schemas.openxmlformats.org/officeDocument/2006/relationships/image" Target="../media/image11.tiff"/><Relationship Id="rId6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tiff"/><Relationship Id="rId5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148" y="1701800"/>
            <a:ext cx="7772400" cy="2387600"/>
          </a:xfrm>
        </p:spPr>
        <p:txBody>
          <a:bodyPr>
            <a:normAutofit/>
          </a:bodyPr>
          <a:lstStyle/>
          <a:p>
            <a:r>
              <a:rPr lang="en-GB" dirty="0" smtClean="0"/>
              <a:t>Marking consistency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988" y="4263231"/>
            <a:ext cx="6858000" cy="1655762"/>
          </a:xfrm>
        </p:spPr>
        <p:txBody>
          <a:bodyPr>
            <a:normAutofit/>
          </a:bodyPr>
          <a:lstStyle/>
          <a:p>
            <a:r>
              <a:rPr lang="en-GB" sz="3200" dirty="0"/>
              <a:t>T</a:t>
            </a:r>
            <a:r>
              <a:rPr lang="en-GB" sz="3200" dirty="0" smtClean="0"/>
              <a:t>he </a:t>
            </a:r>
            <a:r>
              <a:rPr lang="en-GB" sz="3200" dirty="0"/>
              <a:t>higher </a:t>
            </a:r>
            <a:r>
              <a:rPr lang="en-GB" sz="3200" dirty="0" smtClean="0"/>
              <a:t>education perspective</a:t>
            </a:r>
            <a:r>
              <a:rPr lang="en-GB" sz="3200" dirty="0" smtClean="0">
                <a:solidFill>
                  <a:schemeClr val="accent1"/>
                </a:solidFill>
              </a:rPr>
              <a:t> </a:t>
            </a:r>
          </a:p>
          <a:p>
            <a:endParaRPr lang="en-GB" sz="2000" dirty="0" smtClean="0">
              <a:solidFill>
                <a:schemeClr val="accent1"/>
              </a:solidFill>
            </a:endParaRPr>
          </a:p>
          <a:p>
            <a:r>
              <a:rPr lang="en-GB" sz="3200" dirty="0" smtClean="0">
                <a:solidFill>
                  <a:schemeClr val="accent1"/>
                </a:solidFill>
              </a:rPr>
              <a:t>14</a:t>
            </a:r>
            <a:r>
              <a:rPr lang="en-GB" sz="3200" baseline="30000" dirty="0" smtClean="0">
                <a:solidFill>
                  <a:schemeClr val="accent1"/>
                </a:solidFill>
              </a:rPr>
              <a:t>th</a:t>
            </a:r>
            <a:r>
              <a:rPr lang="en-GB" sz="3200" dirty="0" smtClean="0">
                <a:solidFill>
                  <a:schemeClr val="accent1"/>
                </a:solidFill>
              </a:rPr>
              <a:t> November 2016</a:t>
            </a:r>
            <a:r>
              <a:rPr lang="en-GB" sz="3200" dirty="0" smtClean="0"/>
              <a:t> 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700088"/>
            <a:ext cx="7056438" cy="200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5624513"/>
            <a:ext cx="241935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15"/>
          <p:cNvSpPr txBox="1">
            <a:spLocks noChangeArrowheads="1"/>
          </p:cNvSpPr>
          <p:nvPr/>
        </p:nvSpPr>
        <p:spPr bwMode="auto">
          <a:xfrm>
            <a:off x="323850" y="5949950"/>
            <a:ext cx="36004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200" dirty="0" err="1" smtClean="0">
                <a:latin typeface="Calibri" pitchFamily="34" charset="0"/>
              </a:rPr>
              <a:t>Prof.</a:t>
            </a:r>
            <a:r>
              <a:rPr lang="en-GB" sz="3200" dirty="0" smtClean="0">
                <a:latin typeface="Calibri" pitchFamily="34" charset="0"/>
              </a:rPr>
              <a:t> Sue </a:t>
            </a:r>
            <a:r>
              <a:rPr lang="en-GB" sz="3200" dirty="0">
                <a:latin typeface="Calibri" pitchFamily="34" charset="0"/>
              </a:rPr>
              <a:t>Bloxham</a:t>
            </a:r>
          </a:p>
        </p:txBody>
      </p:sp>
    </p:spTree>
    <p:extLst>
      <p:ext uri="{BB962C8B-B14F-4D97-AF65-F5344CB8AC3E}">
        <p14:creationId xmlns:p14="http://schemas.microsoft.com/office/powerpoint/2010/main" val="40019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rgbClr val="7030A0"/>
            </a:solidFill>
          </a:ln>
        </p:spPr>
        <p:txBody>
          <a:bodyPr/>
          <a:lstStyle/>
          <a:p>
            <a:r>
              <a:rPr lang="en-US" dirty="0" smtClean="0"/>
              <a:t>Causes 3: Individual markers’ standards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Many studies have found considerable discrepancy between tutors in the grades they accord to the same or similar assignments </a:t>
            </a:r>
            <a:r>
              <a:rPr lang="en-US" sz="1600" dirty="0" smtClean="0"/>
              <a:t>(e.g</a:t>
            </a:r>
            <a:r>
              <a:rPr lang="en-US" sz="1600" dirty="0"/>
              <a:t>. Baume, </a:t>
            </a:r>
            <a:r>
              <a:rPr lang="en-US" sz="1600" dirty="0" err="1"/>
              <a:t>Yorke</a:t>
            </a:r>
            <a:r>
              <a:rPr lang="en-US" sz="1600" dirty="0"/>
              <a:t>, and Coffey, 2004; Norton, 2004; Price, 2005, </a:t>
            </a:r>
            <a:r>
              <a:rPr lang="en-US" sz="1600" dirty="0" err="1"/>
              <a:t>Newstead</a:t>
            </a:r>
            <a:r>
              <a:rPr lang="en-US" sz="1600" dirty="0"/>
              <a:t>, 2002; O'Hagan and Wigglesworth, 2014; Orr, 2007; Price et al., 2011, Sadler, 1987; </a:t>
            </a:r>
            <a:r>
              <a:rPr lang="en-US" sz="1600" dirty="0" err="1"/>
              <a:t>Elander</a:t>
            </a:r>
            <a:r>
              <a:rPr lang="en-US" sz="1600" dirty="0"/>
              <a:t> and Hardman, 2002; Shay, 2004; Leach, </a:t>
            </a:r>
            <a:r>
              <a:rPr lang="en-US" sz="1600" dirty="0" err="1"/>
              <a:t>Neutze</a:t>
            </a:r>
            <a:r>
              <a:rPr lang="en-US" sz="1600" dirty="0"/>
              <a:t>, and </a:t>
            </a:r>
            <a:r>
              <a:rPr lang="en-US" sz="1600" dirty="0" err="1"/>
              <a:t>Zepke</a:t>
            </a:r>
            <a:r>
              <a:rPr lang="en-US" sz="1600" dirty="0"/>
              <a:t>, 2001; Wolf, 1995, Bloxham et al). </a:t>
            </a:r>
            <a:endParaRPr lang="en-US" sz="1600" dirty="0" smtClean="0"/>
          </a:p>
          <a:p>
            <a:r>
              <a:rPr lang="en-US" dirty="0" smtClean="0"/>
              <a:t>Staff </a:t>
            </a:r>
            <a:r>
              <a:rPr lang="en-US" dirty="0"/>
              <a:t>vary considerably both in the marks they give (</a:t>
            </a:r>
            <a:r>
              <a:rPr lang="en-US" dirty="0" err="1"/>
              <a:t>Yorke</a:t>
            </a:r>
            <a:r>
              <a:rPr lang="en-US" dirty="0"/>
              <a:t>, 2008) and in the shape of their mark distributions (Heywood, 2000). </a:t>
            </a:r>
          </a:p>
        </p:txBody>
      </p:sp>
      <p:pic>
        <p:nvPicPr>
          <p:cNvPr id="4" name="Picture 2" descr="http://t0.gstatic.com/images?q=tbn:r2hwGUzexX5X0M:http://uwadmnweb.uwyo.edu/ctl/gradeinflation/excellent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5027" y="4692317"/>
            <a:ext cx="3272850" cy="2165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4074" y="5089359"/>
            <a:ext cx="3410953" cy="17686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42" y="5245768"/>
            <a:ext cx="1612232" cy="161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43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300789"/>
            <a:ext cx="7886700" cy="608797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academics learn </a:t>
            </a:r>
            <a:r>
              <a:rPr lang="en-US" dirty="0"/>
              <a:t>their marking standards </a:t>
            </a:r>
            <a:r>
              <a:rPr lang="en-US" dirty="0" smtClean="0"/>
              <a:t>informally and </a:t>
            </a:r>
            <a:r>
              <a:rPr lang="en-US" dirty="0"/>
              <a:t>different influences on them </a:t>
            </a:r>
            <a:r>
              <a:rPr lang="en-US" dirty="0" smtClean="0"/>
              <a:t>create and maintain </a:t>
            </a:r>
            <a:r>
              <a:rPr lang="en-US" dirty="0"/>
              <a:t>individual differences in marking </a:t>
            </a:r>
            <a:r>
              <a:rPr lang="en-US" dirty="0" err="1"/>
              <a:t>judgements</a:t>
            </a:r>
            <a:r>
              <a:rPr lang="en-US" dirty="0"/>
              <a:t> </a:t>
            </a:r>
            <a:r>
              <a:rPr lang="en-US" sz="1600" dirty="0"/>
              <a:t>(Crisp, 2008; Broad, 2003; Hunter &amp; Docherty, 2011). </a:t>
            </a:r>
            <a:endParaRPr lang="en-US" sz="1600" dirty="0" smtClean="0"/>
          </a:p>
          <a:p>
            <a:r>
              <a:rPr lang="en-US" dirty="0" smtClean="0"/>
              <a:t>Influences </a:t>
            </a:r>
            <a:r>
              <a:rPr lang="en-US" dirty="0"/>
              <a:t>on markers </a:t>
            </a:r>
            <a:r>
              <a:rPr lang="en-US" dirty="0" smtClean="0"/>
              <a:t>include</a:t>
            </a:r>
            <a:r>
              <a:rPr lang="en-US" dirty="0" smtClean="0"/>
              <a:t>:</a:t>
            </a:r>
            <a:endParaRPr lang="en-GB" sz="1200" dirty="0"/>
          </a:p>
          <a:p>
            <a:pPr lvl="1"/>
            <a:endParaRPr lang="en-GB" sz="1600" dirty="0" smtClean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Little </a:t>
            </a:r>
            <a:r>
              <a:rPr lang="en-GB" dirty="0" smtClean="0"/>
              <a:t>evidence that differences are tempered by membership of their subject/ professional community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7489" y="5664535"/>
            <a:ext cx="4800600" cy="16891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5060" y="2113617"/>
            <a:ext cx="7227971" cy="3170099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marL="742950" lvl="1" indent="-285750">
              <a:buFont typeface="Arial" charset="0"/>
              <a:buChar char="•"/>
            </a:pPr>
            <a:r>
              <a:rPr lang="en-GB" sz="2000" dirty="0"/>
              <a:t>their history and previous experience </a:t>
            </a:r>
            <a:r>
              <a:rPr lang="en-GB" sz="1600" dirty="0"/>
              <a:t>(Shay, 2005; Dobson 2008; </a:t>
            </a:r>
            <a:r>
              <a:rPr lang="en-GB" sz="1600" dirty="0" err="1"/>
              <a:t>Milanovic</a:t>
            </a:r>
            <a:r>
              <a:rPr lang="en-GB" sz="1600" dirty="0"/>
              <a:t> </a:t>
            </a:r>
            <a:r>
              <a:rPr lang="en-GB" sz="1600" i="1" dirty="0"/>
              <a:t>et al</a:t>
            </a:r>
            <a:r>
              <a:rPr lang="en-GB" sz="1600" dirty="0"/>
              <a:t>., 1996),</a:t>
            </a:r>
          </a:p>
          <a:p>
            <a:pPr marL="742950" lvl="1" indent="-285750">
              <a:buFont typeface="Arial" charset="0"/>
              <a:buChar char="•"/>
            </a:pPr>
            <a:r>
              <a:rPr lang="en-GB" sz="2000" dirty="0"/>
              <a:t>their institution </a:t>
            </a:r>
            <a:r>
              <a:rPr lang="en-GB" sz="1600" dirty="0"/>
              <a:t>(Read, Francis, and Robson, 2005; Smith and Coombe, 2006)</a:t>
            </a:r>
          </a:p>
          <a:p>
            <a:pPr marL="742950" lvl="1" indent="-285750">
              <a:buFont typeface="Arial" charset="0"/>
              <a:buChar char="•"/>
            </a:pPr>
            <a:r>
              <a:rPr lang="en-GB" sz="2000" dirty="0"/>
              <a:t>their values </a:t>
            </a:r>
            <a:r>
              <a:rPr lang="en-GB" sz="1600" dirty="0"/>
              <a:t>(Leach </a:t>
            </a:r>
            <a:r>
              <a:rPr lang="en-GB" sz="1600" i="1" dirty="0"/>
              <a:t>et al</a:t>
            </a:r>
            <a:r>
              <a:rPr lang="en-GB" sz="1600" dirty="0"/>
              <a:t>., 2001; Ashworth </a:t>
            </a:r>
            <a:r>
              <a:rPr lang="en-GB" sz="1600" i="1" dirty="0"/>
              <a:t>et al</a:t>
            </a:r>
            <a:r>
              <a:rPr lang="en-GB" sz="1600" dirty="0"/>
              <a:t>., 2010; Morgan &amp; Wyatt-Smith, 2000),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GB" sz="2000" dirty="0"/>
              <a:t>their specialist knowledge knowledge of their profession </a:t>
            </a:r>
            <a:r>
              <a:rPr lang="en-GB" sz="1600" dirty="0"/>
              <a:t>(Shay, 2005; den Outer &amp; Handley, 2010),</a:t>
            </a:r>
          </a:p>
          <a:p>
            <a:pPr marL="742950" lvl="1" indent="-285750">
              <a:buFont typeface="Arial" charset="0"/>
              <a:buChar char="•"/>
            </a:pPr>
            <a:r>
              <a:rPr lang="en-GB" sz="2000" dirty="0"/>
              <a:t>academic socialisation processes</a:t>
            </a:r>
            <a:r>
              <a:rPr lang="en-GB" dirty="0"/>
              <a:t>,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GB" sz="2000" dirty="0"/>
              <a:t>knowledge of, and relationships with, students </a:t>
            </a:r>
            <a:r>
              <a:rPr lang="en-GB" sz="1600" dirty="0"/>
              <a:t>(Shay, 2004; Orr, 2008), </a:t>
            </a:r>
          </a:p>
        </p:txBody>
      </p:sp>
    </p:spTree>
    <p:extLst>
      <p:ext uri="{BB962C8B-B14F-4D97-AF65-F5344CB8AC3E}">
        <p14:creationId xmlns:p14="http://schemas.microsoft.com/office/powerpoint/2010/main" val="96087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941100"/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Cause 4: higher education marking practices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08697"/>
            <a:ext cx="6337634" cy="4351338"/>
          </a:xfrm>
        </p:spPr>
        <p:txBody>
          <a:bodyPr/>
          <a:lstStyle/>
          <a:p>
            <a:pPr fontAlgn="t"/>
            <a:r>
              <a:rPr lang="en-GB" dirty="0" smtClean="0"/>
              <a:t>Holistic </a:t>
            </a:r>
            <a:r>
              <a:rPr lang="en-GB" dirty="0"/>
              <a:t>professional </a:t>
            </a:r>
            <a:r>
              <a:rPr lang="en-GB" dirty="0" smtClean="0"/>
              <a:t>judgement (“I know a </a:t>
            </a:r>
            <a:r>
              <a:rPr lang="en-GB" dirty="0" smtClean="0"/>
              <a:t>2.I </a:t>
            </a:r>
            <a:r>
              <a:rPr lang="en-GB" dirty="0" smtClean="0"/>
              <a:t>when I see one”)</a:t>
            </a:r>
            <a:endParaRPr lang="en-GB" dirty="0"/>
          </a:p>
          <a:p>
            <a:pPr fontAlgn="t"/>
            <a:r>
              <a:rPr lang="en-GB" dirty="0" smtClean="0"/>
              <a:t>Marking habits </a:t>
            </a:r>
            <a:r>
              <a:rPr lang="mr-IN" dirty="0" smtClean="0"/>
              <a:t>–</a:t>
            </a:r>
            <a:r>
              <a:rPr lang="en-GB" dirty="0" smtClean="0"/>
              <a:t> influenced in ways they may not be aware of</a:t>
            </a:r>
          </a:p>
          <a:p>
            <a:pPr fontAlgn="t"/>
            <a:r>
              <a:rPr lang="en-GB" dirty="0" smtClean="0"/>
              <a:t>Informal norm-referencing </a:t>
            </a:r>
            <a:r>
              <a:rPr lang="en-GB" dirty="0"/>
              <a:t>of judgement </a:t>
            </a:r>
            <a:endParaRPr lang="en-GB" dirty="0" smtClean="0"/>
          </a:p>
          <a:p>
            <a:endParaRPr lang="en-US" dirty="0"/>
          </a:p>
        </p:txBody>
      </p:sp>
      <p:pic>
        <p:nvPicPr>
          <p:cNvPr id="4" name="Picture 2" descr="http://t0.gstatic.com/images?q=tbn:r2hwGUzexX5X0M:http://uwadmnweb.uwyo.edu/ctl/gradeinflation/excellent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69071" y="4808537"/>
            <a:ext cx="3097213" cy="204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6284" y="3960194"/>
            <a:ext cx="2177716" cy="289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12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7030A0"/>
          </a:solidFill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Cause 5: HE assessors understanding of marking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102352"/>
            <a:ext cx="7886700" cy="4351338"/>
          </a:xfrm>
        </p:spPr>
        <p:txBody>
          <a:bodyPr/>
          <a:lstStyle/>
          <a:p>
            <a:r>
              <a:rPr lang="en-US" dirty="0" smtClean="0"/>
              <a:t>Little or no professional development in judging student work;</a:t>
            </a:r>
          </a:p>
          <a:p>
            <a:r>
              <a:rPr lang="en-US" dirty="0" smtClean="0"/>
              <a:t>Markers come to see themselves as expert </a:t>
            </a:r>
            <a:r>
              <a:rPr lang="mr-IN" dirty="0" smtClean="0"/>
              <a:t>–</a:t>
            </a:r>
            <a:r>
              <a:rPr lang="en-US" dirty="0" smtClean="0"/>
              <a:t> intuitive markers</a:t>
            </a:r>
          </a:p>
          <a:p>
            <a:r>
              <a:rPr lang="en-US" dirty="0" smtClean="0"/>
              <a:t>Believe they share marking standards despite the evidence.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674" y="4764504"/>
            <a:ext cx="2791326" cy="209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32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628650" y="198872"/>
            <a:ext cx="7886700" cy="1027256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GB" altLang="en-US" dirty="0" smtClean="0"/>
              <a:t>Cause 6: limitations of HE tools for creating consistency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457200" y="2081463"/>
            <a:ext cx="8229600" cy="4018548"/>
          </a:xfrm>
          <a:gradFill flip="none" rotWithShape="1">
            <a:gsLst>
              <a:gs pos="0">
                <a:srgbClr val="FFAA41">
                  <a:tint val="66000"/>
                  <a:satMod val="160000"/>
                </a:srgbClr>
              </a:gs>
              <a:gs pos="50000">
                <a:srgbClr val="FFAA41">
                  <a:tint val="44500"/>
                  <a:satMod val="160000"/>
                </a:srgbClr>
              </a:gs>
              <a:gs pos="100000">
                <a:srgbClr val="FFAA41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>
            <a:normAutofit/>
          </a:bodyPr>
          <a:lstStyle/>
          <a:p>
            <a:pPr>
              <a:buFont typeface="Wingdings" charset="2"/>
              <a:buChar char="ü"/>
            </a:pPr>
            <a:endParaRPr lang="en-GB" altLang="en-US" dirty="0" smtClean="0"/>
          </a:p>
          <a:p>
            <a:pPr>
              <a:buFont typeface="Wingdings" charset="2"/>
              <a:buChar char="ü"/>
            </a:pPr>
            <a:r>
              <a:rPr lang="en-GB" altLang="en-US" dirty="0" smtClean="0"/>
              <a:t>Ignoring </a:t>
            </a:r>
            <a:r>
              <a:rPr lang="en-GB" altLang="en-US" dirty="0"/>
              <a:t>or choosing not to use the </a:t>
            </a:r>
            <a:r>
              <a:rPr lang="en-GB" altLang="en-US" dirty="0" smtClean="0"/>
              <a:t>criteria</a:t>
            </a:r>
            <a:endParaRPr lang="en-GB" altLang="en-US" dirty="0"/>
          </a:p>
          <a:p>
            <a:pPr>
              <a:buFont typeface="Wingdings" charset="2"/>
              <a:buChar char="ü"/>
            </a:pPr>
            <a:r>
              <a:rPr lang="en-GB" altLang="en-US" dirty="0"/>
              <a:t>Different interpretation of criteria or standards </a:t>
            </a:r>
            <a:r>
              <a:rPr lang="en-GB" altLang="en-US" dirty="0" smtClean="0"/>
              <a:t>as a result of varying </a:t>
            </a:r>
            <a:r>
              <a:rPr lang="en-GB" altLang="en-US" dirty="0"/>
              <a:t>professional knowledge, experience, values, </a:t>
            </a:r>
            <a:endParaRPr lang="en-GB" altLang="en-US" dirty="0" smtClean="0"/>
          </a:p>
          <a:p>
            <a:pPr>
              <a:buFont typeface="Wingdings" charset="2"/>
              <a:buChar char="ü"/>
            </a:pPr>
            <a:r>
              <a:rPr lang="en-GB" altLang="en-US" dirty="0" smtClean="0"/>
              <a:t>Use </a:t>
            </a:r>
            <a:r>
              <a:rPr lang="en-GB" altLang="en-US" dirty="0"/>
              <a:t>personal criteria different to those stated. </a:t>
            </a:r>
            <a:endParaRPr lang="en-GB" altLang="en-US" dirty="0" smtClean="0"/>
          </a:p>
          <a:p>
            <a:pPr>
              <a:buFont typeface="Wingdings" charset="2"/>
              <a:buChar char="ü"/>
            </a:pPr>
            <a:r>
              <a:rPr lang="en-GB" altLang="en-US" dirty="0" smtClean="0"/>
              <a:t>Importance </a:t>
            </a:r>
            <a:r>
              <a:rPr lang="en-GB" altLang="en-US" dirty="0"/>
              <a:t>given to different criteria Different expectations of standards at different grade levels </a:t>
            </a:r>
          </a:p>
          <a:p>
            <a:pPr>
              <a:buFont typeface="Wingdings" charset="2"/>
              <a:buChar char="ü"/>
            </a:pPr>
            <a:endParaRPr lang="en-GB" altLang="en-US" dirty="0" smtClean="0"/>
          </a:p>
          <a:p>
            <a:pPr>
              <a:buFont typeface="Wingdings" charset="2"/>
              <a:buChar char="ü"/>
            </a:pPr>
            <a:endParaRPr lang="en-GB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49360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uiExpand="1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06195"/>
            <a:ext cx="7886700" cy="1325563"/>
          </a:xfrm>
          <a:solidFill>
            <a:srgbClr val="941100"/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Second marking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31758"/>
            <a:ext cx="7886700" cy="1787832"/>
          </a:xfrm>
        </p:spPr>
        <p:txBody>
          <a:bodyPr>
            <a:normAutofit/>
          </a:bodyPr>
          <a:lstStyle/>
          <a:p>
            <a:r>
              <a:rPr lang="en-US" sz="2600" dirty="0" smtClean="0"/>
              <a:t>Academics have a strong faith in second marking to deliver consistency and fairness</a:t>
            </a:r>
          </a:p>
          <a:p>
            <a:r>
              <a:rPr lang="en-US" sz="2600" dirty="0" smtClean="0"/>
              <a:t>Seen as valuable for defending marking </a:t>
            </a:r>
            <a:r>
              <a:rPr lang="en-US" sz="2600" dirty="0" err="1" smtClean="0"/>
              <a:t>judgements</a:t>
            </a:r>
            <a:endParaRPr lang="en-US" sz="2600" dirty="0" smtClean="0"/>
          </a:p>
          <a:p>
            <a:r>
              <a:rPr lang="en-US" sz="2600" dirty="0" smtClean="0"/>
              <a:t>Limitations: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70811" y="3219590"/>
            <a:ext cx="7110664" cy="2308324"/>
          </a:xfrm>
          <a:prstGeom prst="rect">
            <a:avLst/>
          </a:prstGeom>
          <a:gradFill flip="none" rotWithShape="1">
            <a:gsLst>
              <a:gs pos="0">
                <a:srgbClr val="941100">
                  <a:tint val="66000"/>
                  <a:satMod val="160000"/>
                </a:srgbClr>
              </a:gs>
              <a:gs pos="50000">
                <a:srgbClr val="941100">
                  <a:tint val="44500"/>
                  <a:satMod val="160000"/>
                </a:srgbClr>
              </a:gs>
              <a:gs pos="100000">
                <a:srgbClr val="9411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marL="742950" lvl="1" indent="-285750">
              <a:buFont typeface="Arial" charset="0"/>
              <a:buChar char="•"/>
            </a:pPr>
            <a:r>
              <a:rPr lang="en-US" dirty="0"/>
              <a:t>Focus on getting ‘fairly much what everybody else was awarding’</a:t>
            </a:r>
            <a:r>
              <a:rPr lang="en-GB" dirty="0"/>
              <a:t> </a:t>
            </a:r>
            <a:r>
              <a:rPr lang="en-US" dirty="0"/>
              <a:t>rather than mark work deserves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Lack of empirical evidence of its value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marker may be more accurate than 2</a:t>
            </a:r>
            <a:r>
              <a:rPr lang="en-US" baseline="30000" dirty="0"/>
              <a:t>nd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final mark less appropriate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‘Representative sample’ may not be applicable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May encourage ‘defensive marking’ </a:t>
            </a:r>
            <a:r>
              <a:rPr lang="mr-IN" dirty="0"/>
              <a:t>–</a:t>
            </a:r>
            <a:r>
              <a:rPr lang="en-US" dirty="0"/>
              <a:t> not too high or low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Resolution of marker differences may distort the result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3769" y="5654842"/>
            <a:ext cx="7748336" cy="1172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600" dirty="0"/>
              <a:t>Overall we do not have convincing evidence that second marking produces more reliable or consistent marks</a:t>
            </a:r>
          </a:p>
        </p:txBody>
      </p:sp>
    </p:spTree>
    <p:extLst>
      <p:ext uri="{BB962C8B-B14F-4D97-AF65-F5344CB8AC3E}">
        <p14:creationId xmlns:p14="http://schemas.microsoft.com/office/powerpoint/2010/main" val="20496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941100"/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External examining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Offer a ‘public </a:t>
            </a:r>
            <a:r>
              <a:rPr lang="en-US" dirty="0" err="1" smtClean="0"/>
              <a:t>defence</a:t>
            </a:r>
            <a:r>
              <a:rPr lang="en-US" dirty="0" smtClean="0"/>
              <a:t> of standards’ </a:t>
            </a:r>
            <a:r>
              <a:rPr lang="mr-IN" dirty="0" smtClean="0"/>
              <a:t>–</a:t>
            </a:r>
            <a:r>
              <a:rPr lang="en-US" dirty="0" smtClean="0"/>
              <a:t> highly valued</a:t>
            </a:r>
          </a:p>
          <a:p>
            <a:r>
              <a:rPr lang="en-US" dirty="0" smtClean="0"/>
              <a:t>Better at reporting effectively on quality of assessment procedures than student outcomes</a:t>
            </a:r>
          </a:p>
          <a:p>
            <a:r>
              <a:rPr lang="en-US" dirty="0" smtClean="0"/>
              <a:t>The role is based on spurious assumption that external examiners hold appropriate and shared standards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194" y="4822324"/>
            <a:ext cx="4800600" cy="168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885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81" y="4388468"/>
            <a:ext cx="2790603" cy="26446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682" y="235368"/>
            <a:ext cx="7886700" cy="1100137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Fairness by another way?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503" y="1560931"/>
            <a:ext cx="7886700" cy="3107322"/>
          </a:xfrm>
        </p:spPr>
        <p:txBody>
          <a:bodyPr>
            <a:normAutofit/>
          </a:bodyPr>
          <a:lstStyle/>
          <a:p>
            <a:r>
              <a:rPr lang="en-US" dirty="0" smtClean="0"/>
              <a:t>Consistency and comparability of standards across universities is not demonstrated in a convincing way.</a:t>
            </a:r>
          </a:p>
          <a:p>
            <a:r>
              <a:rPr lang="en-US" dirty="0" smtClean="0"/>
              <a:t>Variability is inevitable </a:t>
            </a:r>
            <a:r>
              <a:rPr lang="mr-IN" dirty="0" smtClean="0"/>
              <a:t>–</a:t>
            </a:r>
            <a:r>
              <a:rPr lang="en-US" dirty="0" smtClean="0"/>
              <a:t> there are few ‘right marks’</a:t>
            </a:r>
          </a:p>
          <a:p>
            <a:r>
              <a:rPr lang="en-US" dirty="0" smtClean="0"/>
              <a:t>Achieving substantial consistency is probably only possible by damaging the essence of higher education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80084" y="4716379"/>
            <a:ext cx="57270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/>
              <a:t>Multiple </a:t>
            </a:r>
            <a:r>
              <a:rPr lang="en-US" sz="2800" dirty="0" err="1"/>
              <a:t>judgements</a:t>
            </a:r>
            <a:r>
              <a:rPr lang="en-US" sz="2800" dirty="0"/>
              <a:t> offer fair representation of student achievement 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/>
              <a:t>The future: Calibrated assessors?</a:t>
            </a:r>
          </a:p>
        </p:txBody>
      </p:sp>
    </p:spTree>
    <p:extLst>
      <p:ext uri="{BB962C8B-B14F-4D97-AF65-F5344CB8AC3E}">
        <p14:creationId xmlns:p14="http://schemas.microsoft.com/office/powerpoint/2010/main" val="119320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Content Placeholder 2"/>
          <p:cNvSpPr>
            <a:spLocks noGrp="1"/>
          </p:cNvSpPr>
          <p:nvPr>
            <p:ph idx="1"/>
          </p:nvPr>
        </p:nvSpPr>
        <p:spPr>
          <a:xfrm>
            <a:off x="0" y="115888"/>
            <a:ext cx="9144000" cy="6010275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Font typeface="Arial" charset="0"/>
              <a:buNone/>
            </a:pPr>
            <a:r>
              <a:rPr lang="en-GB" altLang="en-US" sz="4700" b="1" dirty="0"/>
              <a:t>References</a:t>
            </a:r>
          </a:p>
          <a:p>
            <a:pPr marL="0" indent="0">
              <a:buNone/>
            </a:pPr>
            <a:r>
              <a:rPr lang="en-GB" sz="2000" dirty="0"/>
              <a:t>Ashworth, M., Bloxham, S. &amp; Pearce, L., 2010, ‘Examining the tension between academic standards and inclusion for disabled students: the impact on marking of individual academics’ frameworks for assessment’, </a:t>
            </a:r>
            <a:r>
              <a:rPr lang="en-GB" sz="2000" i="1" dirty="0"/>
              <a:t>Studies in Higher Education, </a:t>
            </a:r>
            <a:r>
              <a:rPr lang="en-GB" sz="2000" dirty="0"/>
              <a:t>35(2), pp. 209–23. </a:t>
            </a:r>
          </a:p>
          <a:p>
            <a:pPr marL="0" indent="0">
              <a:buFont typeface="Arial" charset="0"/>
              <a:buNone/>
            </a:pPr>
            <a:r>
              <a:rPr lang="en-GB" altLang="en-US" sz="2000" dirty="0" smtClean="0"/>
              <a:t>Baume</a:t>
            </a:r>
            <a:r>
              <a:rPr lang="en-GB" altLang="en-US" sz="2000" dirty="0"/>
              <a:t>, D., </a:t>
            </a:r>
            <a:r>
              <a:rPr lang="en-GB" altLang="en-US" sz="2000" dirty="0" err="1"/>
              <a:t>et.al</a:t>
            </a:r>
            <a:r>
              <a:rPr lang="en-GB" altLang="en-US" sz="2000" dirty="0"/>
              <a:t>. (2004) What is happening when we assess, and how can we use our understanding of this to improve assessment?  </a:t>
            </a:r>
            <a:r>
              <a:rPr lang="en-GB" altLang="en-US" sz="2000" i="1" dirty="0"/>
              <a:t>Assessment and Evaluation in Higher Education, </a:t>
            </a:r>
            <a:r>
              <a:rPr lang="en-GB" altLang="en-US" sz="2000" dirty="0"/>
              <a:t>29 (4), 451-477.</a:t>
            </a:r>
          </a:p>
          <a:p>
            <a:pPr marL="0" indent="0">
              <a:buNone/>
            </a:pPr>
            <a:r>
              <a:rPr lang="en-GB" sz="2000" dirty="0"/>
              <a:t>Bloxham, S with J. Hudson, B. den Outer, M. Price (2015) Let’s stop the pretence of consistent marking: exploring the multiple limitations of assessment criteria Assessment and Evaluation in Higher Education. DOI: 10.1080/02602938.2015.1024607 </a:t>
            </a:r>
          </a:p>
          <a:p>
            <a:pPr marL="0" indent="0">
              <a:buNone/>
            </a:pPr>
            <a:r>
              <a:rPr lang="en-GB" sz="2000" dirty="0"/>
              <a:t>Bloxham, S with J. Hudson, B. den Outer, M. Price, (2015) External peer review of assessment: an effective approach to verifying standards? Higher Education Research and Development, 34 (6) DOI: 10.1080/07294360.2015.1024629 (2015) </a:t>
            </a:r>
          </a:p>
          <a:p>
            <a:pPr marL="0" indent="0">
              <a:buFont typeface="Arial" charset="0"/>
              <a:buNone/>
            </a:pPr>
            <a:r>
              <a:rPr lang="en-GB" altLang="en-US" sz="2000" dirty="0" smtClean="0"/>
              <a:t>Broad</a:t>
            </a:r>
            <a:r>
              <a:rPr lang="en-GB" altLang="en-US" sz="2000" dirty="0"/>
              <a:t>, B., 2003, </a:t>
            </a:r>
            <a:r>
              <a:rPr lang="en-GB" altLang="en-US" sz="2000" i="1" dirty="0"/>
              <a:t>What We Really Value: Beyond rubrics in teaching and assessing writing </a:t>
            </a:r>
            <a:r>
              <a:rPr lang="en-GB" altLang="en-US" sz="2000" dirty="0"/>
              <a:t>(Logan, Utah, Utah State University Press) </a:t>
            </a:r>
          </a:p>
          <a:p>
            <a:pPr marL="0" indent="0">
              <a:buNone/>
            </a:pPr>
            <a:r>
              <a:rPr lang="en-GB" sz="2000" dirty="0"/>
              <a:t>Crisp, V., 2008, ‘Exploring the nature of examiner thinking during the process of examination marking’, </a:t>
            </a:r>
            <a:r>
              <a:rPr lang="en-GB" sz="2000" i="1" dirty="0"/>
              <a:t>Cambridge Journal of Education, </a:t>
            </a:r>
            <a:r>
              <a:rPr lang="en-GB" sz="2000" dirty="0"/>
              <a:t>38(2), pp. 247–64. </a:t>
            </a:r>
          </a:p>
          <a:p>
            <a:pPr marL="0" indent="0">
              <a:buNone/>
            </a:pPr>
            <a:r>
              <a:rPr lang="en-GB" sz="2000" dirty="0"/>
              <a:t>Den Outer, B., Handley, K. and Price, M. 2012. 'Situational analysis and mapping for use in education research: a reflexive methodology?', </a:t>
            </a:r>
            <a:r>
              <a:rPr lang="en-GB" sz="2000" i="1" dirty="0"/>
              <a:t>Studies in Higher Education</a:t>
            </a:r>
            <a:r>
              <a:rPr lang="en-GB" sz="2000" dirty="0"/>
              <a:t>, available on </a:t>
            </a:r>
            <a:r>
              <a:rPr lang="en-GB" sz="2000" dirty="0" err="1"/>
              <a:t>iFirst</a:t>
            </a:r>
            <a:r>
              <a:rPr lang="en-GB" sz="2000" dirty="0"/>
              <a:t>, ISSN 0307-5079. </a:t>
            </a:r>
          </a:p>
          <a:p>
            <a:pPr marL="0" indent="0">
              <a:buFont typeface="Arial" charset="0"/>
              <a:buNone/>
            </a:pPr>
            <a:r>
              <a:rPr lang="en-GB" altLang="en-US" sz="2000" dirty="0" smtClean="0"/>
              <a:t>Dobson</a:t>
            </a:r>
            <a:r>
              <a:rPr lang="en-GB" altLang="en-US" sz="2000" dirty="0"/>
              <a:t>, S., 2008, ‘Applying a validity argument model to three examples of the viva’, </a:t>
            </a:r>
            <a:r>
              <a:rPr lang="en-GB" altLang="en-US" sz="2000" i="1" dirty="0"/>
              <a:t>Nordisk </a:t>
            </a:r>
            <a:r>
              <a:rPr lang="en-GB" altLang="en-US" sz="2000" i="1" dirty="0" err="1"/>
              <a:t>Pedagogik</a:t>
            </a:r>
            <a:r>
              <a:rPr lang="en-GB" altLang="en-US" sz="2000" i="1" dirty="0"/>
              <a:t>, </a:t>
            </a:r>
            <a:r>
              <a:rPr lang="en-GB" altLang="en-US" sz="2000" dirty="0"/>
              <a:t>28, pp. 332–44. </a:t>
            </a:r>
          </a:p>
          <a:p>
            <a:pPr marL="0" indent="0">
              <a:buFont typeface="Arial" charset="0"/>
              <a:buNone/>
            </a:pPr>
            <a:r>
              <a:rPr lang="en-GB" altLang="en-US" sz="2000" dirty="0" err="1"/>
              <a:t>Elander</a:t>
            </a:r>
            <a:r>
              <a:rPr lang="en-GB" altLang="en-US" sz="2000" dirty="0"/>
              <a:t>, J.  and Hardman, D. 2002. An application of judgement analysis to examination marking in psychology.</a:t>
            </a:r>
            <a:r>
              <a:rPr lang="en-GB" altLang="en-US" sz="2000" i="1" dirty="0"/>
              <a:t> British Journal of Psychology</a:t>
            </a:r>
            <a:r>
              <a:rPr lang="en-GB" altLang="en-US" sz="2000" dirty="0"/>
              <a:t> 93: 303-328</a:t>
            </a:r>
            <a:r>
              <a:rPr lang="en-GB" altLang="en-US" sz="2000" dirty="0" smtClean="0"/>
              <a:t>.</a:t>
            </a:r>
          </a:p>
          <a:p>
            <a:pPr marL="0" indent="0">
              <a:buNone/>
            </a:pPr>
            <a:r>
              <a:rPr lang="en-GB" sz="2000" dirty="0"/>
              <a:t>Hunter, K. &amp; Docherty, P., 2011, ‘Reducing variation in the assessment of student writing’, </a:t>
            </a:r>
            <a:r>
              <a:rPr lang="en-GB" sz="2000" i="1" dirty="0"/>
              <a:t>Assessment and Evaluation in Higher Education, </a:t>
            </a:r>
            <a:r>
              <a:rPr lang="en-GB" sz="2000" dirty="0"/>
              <a:t>36(1), pp. 109–24. </a:t>
            </a:r>
          </a:p>
          <a:p>
            <a:pPr marL="0" indent="0">
              <a:buFont typeface="Arial" charset="0"/>
              <a:buNone/>
            </a:pPr>
            <a:endParaRPr lang="en-GB" altLang="en-US" sz="2000" dirty="0"/>
          </a:p>
          <a:p>
            <a:pPr marL="0" indent="0">
              <a:buFont typeface="Arial" charset="0"/>
              <a:buNone/>
            </a:pPr>
            <a:endParaRPr lang="en-GB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903579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35882" y="492375"/>
            <a:ext cx="8712200" cy="6209213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  <a:defRPr/>
            </a:pPr>
            <a:r>
              <a:rPr lang="en-GB" altLang="en-US" sz="2700" dirty="0"/>
              <a:t>Laming, D. 1990. “The Reliability of a Certain University Examination Compared with the Precision of Absolute Judgements.” Quarterly Journal of Experimental Psychology 42A (2): 239—54.</a:t>
            </a:r>
          </a:p>
          <a:p>
            <a:pPr marL="0" indent="0">
              <a:buNone/>
              <a:defRPr/>
            </a:pPr>
            <a:r>
              <a:rPr lang="en-GB" altLang="en-US" sz="2700" dirty="0"/>
              <a:t>Leach, L., </a:t>
            </a:r>
            <a:r>
              <a:rPr lang="en-GB" altLang="en-US" sz="2700" dirty="0" err="1"/>
              <a:t>Neutze</a:t>
            </a:r>
            <a:r>
              <a:rPr lang="en-GB" altLang="en-US" sz="2700" dirty="0"/>
              <a:t>, G. &amp; </a:t>
            </a:r>
            <a:r>
              <a:rPr lang="en-GB" altLang="en-US" sz="2700" dirty="0" err="1"/>
              <a:t>Zepke</a:t>
            </a:r>
            <a:r>
              <a:rPr lang="en-GB" altLang="en-US" sz="2700" dirty="0"/>
              <a:t>, N., 2001, ‘Assessment and empowerment: some critical questions’, Assessment and Evaluation in Higher Education, 26(4), pp. 293–305. </a:t>
            </a:r>
          </a:p>
          <a:p>
            <a:pPr marL="0" indent="0">
              <a:buNone/>
            </a:pPr>
            <a:r>
              <a:rPr lang="en-GB" sz="2700" dirty="0" err="1"/>
              <a:t>Milanovic</a:t>
            </a:r>
            <a:r>
              <a:rPr lang="en-GB" sz="2700" dirty="0"/>
              <a:t>, M., Saville, N. &amp; </a:t>
            </a:r>
            <a:r>
              <a:rPr lang="en-GB" sz="2700" dirty="0" err="1"/>
              <a:t>Shuhong</a:t>
            </a:r>
            <a:r>
              <a:rPr lang="en-GB" sz="2700" dirty="0"/>
              <a:t>, S., 1996, ‘A study of the decision-making behaviour of composition markers’ in </a:t>
            </a:r>
            <a:r>
              <a:rPr lang="en-GB" sz="2700" dirty="0" err="1"/>
              <a:t>Milanovic</a:t>
            </a:r>
            <a:r>
              <a:rPr lang="en-GB" sz="2700" dirty="0"/>
              <a:t>, M. &amp; Saville, N (Eds.) Performance Testing, Cognition and assessment  (Cambridge, Cambridge University Press). </a:t>
            </a:r>
          </a:p>
          <a:p>
            <a:pPr marL="0" indent="0">
              <a:buNone/>
            </a:pPr>
            <a:r>
              <a:rPr lang="en-GB" sz="2700" dirty="0"/>
              <a:t>Morgan, W. &amp; Wyatt-Smith, C. M., 2000, ‘</a:t>
            </a:r>
            <a:r>
              <a:rPr lang="en-GB" sz="2700" dirty="0" err="1"/>
              <a:t>Im</a:t>
            </a:r>
            <a:r>
              <a:rPr lang="en-GB" sz="2700" dirty="0"/>
              <a:t>/proper accountability: towards as theory of critical literacy and assessment’, Assessment in Education, 7(1), pp. 123–42. </a:t>
            </a:r>
          </a:p>
          <a:p>
            <a:pPr marL="0" indent="0">
              <a:buNone/>
              <a:defRPr/>
            </a:pPr>
            <a:r>
              <a:rPr lang="en-GB" altLang="en-US" sz="2700" dirty="0"/>
              <a:t>Norton, L., et.al. (2004) Supporting diversity and inclusivity through writing workshops. Paper presented to the International Improving Student Learning Symposium, Birmingham, UK, 6–8th September. </a:t>
            </a:r>
          </a:p>
          <a:p>
            <a:pPr marL="0" indent="0">
              <a:buNone/>
              <a:defRPr/>
            </a:pPr>
            <a:r>
              <a:rPr lang="en-GB" altLang="en-US" sz="2700" dirty="0"/>
              <a:t>O’Hagan, S.R &amp; Wigglesworth, G (2014)  Who's marking my essay? The assessment of non-native-speaker and native-speaker undergraduate essays in an Australian higher education context, Studies in Higher Education, DOI: 10.1080/03075079.2014.896890 [accessed 15th June 2014]</a:t>
            </a:r>
          </a:p>
          <a:p>
            <a:pPr marL="0" indent="0">
              <a:buNone/>
            </a:pPr>
            <a:r>
              <a:rPr lang="en-GB" sz="2700" dirty="0"/>
              <a:t>Orr, S., 2008, ‘Real or imagined? The shift from norm referencing to criterion referencing’, in </a:t>
            </a:r>
            <a:r>
              <a:rPr lang="en-GB" sz="2700" dirty="0" err="1"/>
              <a:t>Havnes</a:t>
            </a:r>
            <a:r>
              <a:rPr lang="en-GB" sz="2700" dirty="0"/>
              <a:t>, A. &amp; McDowell, L. (Eds.) Balancing Dilemmas in Assessment and Learning in Contemporary Education (London, Routledge). </a:t>
            </a:r>
          </a:p>
          <a:p>
            <a:pPr marL="0" indent="0">
              <a:buNone/>
            </a:pPr>
            <a:r>
              <a:rPr lang="en-GB" sz="2700" dirty="0" err="1"/>
              <a:t>Orrell</a:t>
            </a:r>
            <a:r>
              <a:rPr lang="en-GB" sz="2700" dirty="0"/>
              <a:t>, J., 2008, ‘Assessment beyond belief: the cognitive process of grading’, in </a:t>
            </a:r>
            <a:r>
              <a:rPr lang="en-GB" sz="2700" dirty="0" err="1"/>
              <a:t>Havnes</a:t>
            </a:r>
            <a:r>
              <a:rPr lang="en-GB" sz="2700" dirty="0"/>
              <a:t>, A. &amp; McDowell, L. (Eds.) Balancing Dilemmas in Assessment and Learning in Contemporary Education (London, Routledge). </a:t>
            </a:r>
            <a:endParaRPr lang="en-GB" altLang="en-US" sz="2700" dirty="0"/>
          </a:p>
          <a:p>
            <a:pPr marL="0" indent="0">
              <a:buNone/>
              <a:defRPr/>
            </a:pPr>
            <a:r>
              <a:rPr lang="en-GB" altLang="en-US" sz="2700" dirty="0"/>
              <a:t>Price, M. (2005) Assessment Standards: The Role of Communities of Practice and the Scholarship of Assessment, Assessment and Evaluation in Higher Education, 30 (3), 215-230.</a:t>
            </a:r>
          </a:p>
          <a:p>
            <a:pPr marL="0" indent="0">
              <a:buNone/>
            </a:pPr>
            <a:r>
              <a:rPr lang="en-GB" altLang="en-US" sz="2700" dirty="0"/>
              <a:t>Read, B., Francis, B and Robson, J. (2005) Gender, bias, assessment and feedback: </a:t>
            </a:r>
            <a:r>
              <a:rPr lang="en-GB" altLang="en-US" sz="2700" dirty="0" err="1"/>
              <a:t>analyzing</a:t>
            </a:r>
            <a:r>
              <a:rPr lang="en-GB" altLang="en-US" sz="2700" dirty="0"/>
              <a:t> the written assessment of undergraduate history essays, Assessment and Evaluation in Higher Education, 30 (3):241-260.</a:t>
            </a:r>
            <a:r>
              <a:rPr lang="en-GB" sz="2700" dirty="0"/>
              <a:t> Shay, S., 2004, ‘The assessment of complex performance: a socially situated interpretive act’, Harvard Educational Review, 74(3), pp. 307–29; pp. 23. </a:t>
            </a:r>
          </a:p>
          <a:p>
            <a:pPr marL="0" indent="0">
              <a:buNone/>
            </a:pPr>
            <a:r>
              <a:rPr lang="en-GB" sz="2700" dirty="0"/>
              <a:t>Shay, S., 2005, ‘The assessment of complex tasks: a double reading’, Studies in Higher Education, 30(6), pp. 663–79.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GB" altLang="en-US" sz="1700" dirty="0" smtClean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GB" altLang="en-US" sz="1700" dirty="0" smtClean="0"/>
          </a:p>
          <a:p>
            <a:pPr>
              <a:buFont typeface="Arial" panose="020B0604020202020204" pitchFamily="34" charset="0"/>
              <a:buChar char="•"/>
              <a:defRPr/>
            </a:pPr>
            <a:endParaRPr lang="en-GB" dirty="0" smtClean="0"/>
          </a:p>
          <a:p>
            <a:pPr>
              <a:buFont typeface="Arial" panose="020B0604020202020204" pitchFamily="34" charset="0"/>
              <a:buChar char="•"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278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8669" y="680155"/>
            <a:ext cx="5112568" cy="706438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What are Academic Standards?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4712" y="2263064"/>
            <a:ext cx="7756525" cy="4680545"/>
          </a:xfrm>
        </p:spPr>
        <p:txBody>
          <a:bodyPr>
            <a:normAutofit/>
          </a:bodyPr>
          <a:lstStyle/>
          <a:p>
            <a:pPr marL="569913" lvl="2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0070C0"/>
                </a:solidFill>
              </a:rPr>
              <a:t>‘</a:t>
            </a:r>
            <a:r>
              <a:rPr lang="en-GB" sz="3200" dirty="0" smtClean="0">
                <a:solidFill>
                  <a:srgbClr val="0070C0"/>
                </a:solidFill>
              </a:rPr>
              <a:t>Academic </a:t>
            </a:r>
            <a:r>
              <a:rPr lang="en-GB" sz="3200" dirty="0">
                <a:solidFill>
                  <a:srgbClr val="0070C0"/>
                </a:solidFill>
              </a:rPr>
              <a:t>Standards’ </a:t>
            </a:r>
            <a:r>
              <a:rPr lang="en-GB" sz="3200" dirty="0" smtClean="0">
                <a:solidFill>
                  <a:srgbClr val="0070C0"/>
                </a:solidFill>
              </a:rPr>
              <a:t> </a:t>
            </a:r>
            <a:r>
              <a:rPr lang="en-GB" sz="3200" dirty="0" smtClean="0"/>
              <a:t>the reference points for what students should know or be able to do on completion of their studies; </a:t>
            </a:r>
          </a:p>
          <a:p>
            <a:pPr marL="569913" lvl="2" indent="-342900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rgbClr val="0070C0"/>
                </a:solidFill>
              </a:rPr>
              <a:t>International efforts to align standards </a:t>
            </a:r>
            <a:r>
              <a:rPr lang="en-GB" sz="3200" dirty="0"/>
              <a:t> </a:t>
            </a:r>
            <a:r>
              <a:rPr lang="en-GB" sz="3200" dirty="0" smtClean="0"/>
              <a:t>(e.g. AHELO, Tuning) </a:t>
            </a:r>
            <a:r>
              <a:rPr lang="mr-IN" sz="3200" dirty="0" smtClean="0"/>
              <a:t>–</a:t>
            </a:r>
            <a:r>
              <a:rPr lang="en-GB" sz="3200" dirty="0" smtClean="0"/>
              <a:t> aim for consistency largely through aligning qualification frameworks and disciplinary standards.</a:t>
            </a:r>
            <a:endParaRPr lang="en-GB" sz="3200" dirty="0" smtClean="0">
              <a:solidFill>
                <a:srgbClr val="FF0000"/>
              </a:solidFill>
            </a:endParaRPr>
          </a:p>
        </p:txBody>
      </p:sp>
      <p:pic>
        <p:nvPicPr>
          <p:cNvPr id="16386" name="Picture 2" descr="http://i.dailymail.co.uk/i/pix/2009/09/30/article-1217272-06A62784000005DC-810_468x28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7" y="332656"/>
            <a:ext cx="2526985" cy="15442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175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288" y="706438"/>
            <a:ext cx="8745537" cy="5616575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en-GB" sz="1800" dirty="0"/>
              <a:t>Sadler, D. R., 1987, ‘Specifying and promulgating achievement standards’, </a:t>
            </a:r>
            <a:r>
              <a:rPr lang="en-GB" sz="1800" i="1" dirty="0"/>
              <a:t>Oxford Review of Education, </a:t>
            </a:r>
            <a:r>
              <a:rPr lang="en-GB" sz="1800" dirty="0"/>
              <a:t>13(2), pp. 191–209.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GB" altLang="en-US" sz="1800" dirty="0" smtClean="0"/>
              <a:t>Smith</a:t>
            </a:r>
            <a:r>
              <a:rPr lang="en-GB" altLang="en-US" sz="1800" dirty="0"/>
              <a:t>, E. and Coombe, K. (2006) Quality and qualms in the marking of university assignments by sessional staff: an exploratory study, </a:t>
            </a:r>
            <a:r>
              <a:rPr lang="en-GB" altLang="en-US" sz="1800" i="1" dirty="0"/>
              <a:t>Higher Education, </a:t>
            </a:r>
            <a:r>
              <a:rPr lang="en-GB" altLang="en-US" sz="1800" dirty="0"/>
              <a:t>51 (1):45-69</a:t>
            </a:r>
            <a:r>
              <a:rPr lang="en-GB" altLang="en-US" sz="1800" dirty="0" smtClean="0"/>
              <a:t>..</a:t>
            </a:r>
            <a:endParaRPr lang="en-GB" altLang="en-US" sz="1800" dirty="0"/>
          </a:p>
          <a:p>
            <a:pPr marL="0" indent="0">
              <a:buNone/>
              <a:defRPr/>
            </a:pPr>
            <a:r>
              <a:rPr lang="en-GB" altLang="en-US" sz="1800" dirty="0"/>
              <a:t>Wagner, T. (2008) The Global Achievement Gap: Why Even Our Best Schools Don’t Teach The New Survival Skills Our Children Need—And What We Can We Do About It Basic Books.</a:t>
            </a:r>
          </a:p>
          <a:p>
            <a:pPr marL="0" indent="0">
              <a:buNone/>
              <a:defRPr/>
            </a:pPr>
            <a:r>
              <a:rPr lang="en-GB" altLang="en-US" sz="1800" dirty="0" smtClean="0"/>
              <a:t>Wolf</a:t>
            </a:r>
            <a:r>
              <a:rPr lang="en-GB" altLang="en-US" sz="1800" dirty="0"/>
              <a:t>, A. 1995. </a:t>
            </a:r>
            <a:r>
              <a:rPr lang="en-GB" altLang="en-US" sz="1800" i="1" dirty="0"/>
              <a:t>Competence-based assessment. </a:t>
            </a:r>
            <a:r>
              <a:rPr lang="en-GB" altLang="en-US" sz="1800" dirty="0"/>
              <a:t>Buckingham: Open University Press</a:t>
            </a:r>
            <a:r>
              <a:rPr lang="en-GB" altLang="en-US" sz="1800" dirty="0" smtClean="0"/>
              <a:t>.</a:t>
            </a:r>
            <a:r>
              <a:rPr lang="en-GB" sz="1800" dirty="0"/>
              <a:t> </a:t>
            </a:r>
            <a:endParaRPr lang="en-GB" sz="1800" dirty="0" smtClean="0"/>
          </a:p>
          <a:p>
            <a:pPr marL="0" indent="0">
              <a:buNone/>
              <a:defRPr/>
            </a:pPr>
            <a:r>
              <a:rPr lang="en-GB" sz="1800" dirty="0" err="1" smtClean="0"/>
              <a:t>Yorke</a:t>
            </a:r>
            <a:r>
              <a:rPr lang="en-GB" sz="1800" dirty="0"/>
              <a:t>, M., 2008, </a:t>
            </a:r>
            <a:r>
              <a:rPr lang="en-GB" sz="1800" i="1" dirty="0"/>
              <a:t>Grading Student Achievement in Higher Education </a:t>
            </a:r>
            <a:r>
              <a:rPr lang="en-GB" sz="1800" dirty="0"/>
              <a:t>(London,</a:t>
            </a:r>
            <a:r>
              <a:rPr lang="en-GB" sz="1800" i="1" dirty="0"/>
              <a:t> </a:t>
            </a:r>
            <a:r>
              <a:rPr lang="en-GB" sz="1800" dirty="0"/>
              <a:t>Routledge).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GB" altLang="en-US" sz="1800" dirty="0" smtClean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GB" altLang="en-US" sz="1800" dirty="0"/>
          </a:p>
          <a:p>
            <a:pPr>
              <a:buFont typeface="Arial" panose="020B0604020202020204" pitchFamily="34" charset="0"/>
              <a:buChar char="•"/>
              <a:defRPr/>
            </a:pP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94282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UK Higher Education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79739"/>
            <a:ext cx="7886700" cy="248186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UK wide </a:t>
            </a:r>
            <a:r>
              <a:rPr lang="mr-IN" dirty="0" smtClean="0">
                <a:solidFill>
                  <a:schemeClr val="accent6">
                    <a:lumMod val="75000"/>
                  </a:schemeClr>
                </a:solidFill>
              </a:rPr>
              <a:t>–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Quality Code for HE</a:t>
            </a:r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US" dirty="0" smtClean="0"/>
              <a:t>Qualification </a:t>
            </a:r>
            <a:r>
              <a:rPr lang="en-US" dirty="0" smtClean="0"/>
              <a:t>and credit frameworks;</a:t>
            </a:r>
            <a:endParaRPr lang="en-US" dirty="0" smtClean="0"/>
          </a:p>
          <a:p>
            <a:pPr lvl="1"/>
            <a:r>
              <a:rPr lang="en-US" dirty="0" smtClean="0"/>
              <a:t>Subject benchmark </a:t>
            </a:r>
            <a:r>
              <a:rPr lang="en-US" dirty="0" smtClean="0"/>
              <a:t>statements</a:t>
            </a:r>
          </a:p>
          <a:p>
            <a:pPr lvl="1"/>
            <a:r>
              <a:rPr lang="en-US" dirty="0" smtClean="0"/>
              <a:t>Qualification descriptors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8905" y="286091"/>
            <a:ext cx="3236495" cy="1068458"/>
          </a:xfrm>
          <a:prstGeom prst="rect">
            <a:avLst/>
          </a:prstGeom>
        </p:spPr>
      </p:pic>
      <p:pic>
        <p:nvPicPr>
          <p:cNvPr id="5" name="Picture 7" descr="diploma2_col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39440">
            <a:off x="11477" y="4752992"/>
            <a:ext cx="3257098" cy="1502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60583" y="3608058"/>
            <a:ext cx="6268453" cy="2731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Institutional and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programme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level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400" dirty="0" err="1"/>
              <a:t>Programme</a:t>
            </a:r>
            <a:r>
              <a:rPr lang="en-US" sz="2400" dirty="0"/>
              <a:t> specifications, learning outcomes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Grade descriptors, assessment criteria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Marking schemes (in some contexts)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400" dirty="0" smtClean="0"/>
              <a:t>2</a:t>
            </a:r>
            <a:r>
              <a:rPr lang="en-US" sz="2400" baseline="30000" dirty="0" smtClean="0"/>
              <a:t>nd</a:t>
            </a:r>
            <a:r>
              <a:rPr lang="en-US" sz="2400" dirty="0" smtClean="0"/>
              <a:t> marking, internal </a:t>
            </a:r>
            <a:r>
              <a:rPr lang="en-US" sz="2400" dirty="0"/>
              <a:t>and external moderation</a:t>
            </a:r>
          </a:p>
        </p:txBody>
      </p:sp>
    </p:spTree>
    <p:extLst>
      <p:ext uri="{BB962C8B-B14F-4D97-AF65-F5344CB8AC3E}">
        <p14:creationId xmlns:p14="http://schemas.microsoft.com/office/powerpoint/2010/main" val="158458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altLang="en-US" dirty="0" smtClean="0"/>
              <a:t>How the 5 assignments were ranked by external examiners </a:t>
            </a:r>
            <a:r>
              <a:rPr lang="en-GB" altLang="en-US" dirty="0"/>
              <a:t/>
            </a:r>
            <a:br>
              <a:rPr lang="en-GB" altLang="en-US" dirty="0"/>
            </a:br>
            <a:endParaRPr lang="en-GB" altLang="en-US" dirty="0">
              <a:solidFill>
                <a:schemeClr val="tx2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586922"/>
              </p:ext>
            </p:extLst>
          </p:nvPr>
        </p:nvGraphicFramePr>
        <p:xfrm>
          <a:off x="539750" y="1700213"/>
          <a:ext cx="7848600" cy="4422776"/>
        </p:xfrm>
        <a:graphic>
          <a:graphicData uri="http://schemas.openxmlformats.org/drawingml/2006/table">
            <a:tbl>
              <a:tblPr/>
              <a:tblGrid>
                <a:gridCol w="1336675"/>
                <a:gridCol w="1301750"/>
                <a:gridCol w="1303338"/>
                <a:gridCol w="1301750"/>
                <a:gridCol w="1301750"/>
                <a:gridCol w="1303337"/>
              </a:tblGrid>
              <a:tr h="3683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 </a:t>
                      </a:r>
                      <a:endParaRPr kumimoji="0" lang="en-GB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5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5 Assignments in each subject </a:t>
                      </a:r>
                      <a:r>
                        <a:rPr kumimoji="0" lang="mr-IN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–</a:t>
                      </a:r>
                      <a:r>
                        <a:rPr kumimoji="0" lang="en-GB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A to E</a:t>
                      </a:r>
                      <a:endParaRPr kumimoji="0" lang="en-GB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683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 </a:t>
                      </a:r>
                      <a:endParaRPr kumimoji="0" lang="en-GB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A</a:t>
                      </a:r>
                      <a:endParaRPr kumimoji="0" lang="en-GB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B</a:t>
                      </a:r>
                      <a:endParaRPr kumimoji="0" lang="en-GB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C</a:t>
                      </a:r>
                      <a:endParaRPr kumimoji="0" lang="en-GB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D</a:t>
                      </a:r>
                      <a:endParaRPr kumimoji="0" lang="en-GB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E</a:t>
                      </a:r>
                      <a:endParaRPr kumimoji="0" lang="en-GB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736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psychology</a:t>
                      </a:r>
                      <a:endParaRPr kumimoji="0" lang="en-GB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3</a:t>
                      </a:r>
                      <a:r>
                        <a:rPr kumimoji="0" lang="en-GB" altLang="en-US" sz="20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rd</a:t>
                      </a:r>
                      <a:r>
                        <a:rPr kumimoji="0" lang="en-GB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-5th</a:t>
                      </a:r>
                      <a:endParaRPr kumimoji="0" lang="en-GB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1</a:t>
                      </a:r>
                      <a:r>
                        <a:rPr kumimoji="0" lang="en-GB" altLang="en-US" sz="20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st</a:t>
                      </a:r>
                      <a:r>
                        <a:rPr kumimoji="0" lang="en-GB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– joint 2</a:t>
                      </a:r>
                      <a:r>
                        <a:rPr kumimoji="0" lang="en-GB" altLang="en-US" sz="20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nd</a:t>
                      </a:r>
                      <a:r>
                        <a:rPr kumimoji="0" lang="en-GB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/3rd</a:t>
                      </a:r>
                      <a:endParaRPr kumimoji="0" lang="en-GB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1</a:t>
                      </a:r>
                      <a:r>
                        <a:rPr kumimoji="0" lang="en-GB" altLang="en-US" sz="20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st</a:t>
                      </a:r>
                      <a:r>
                        <a:rPr kumimoji="0" lang="en-GB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-5th</a:t>
                      </a:r>
                      <a:endParaRPr kumimoji="0" lang="en-GB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1</a:t>
                      </a:r>
                      <a:r>
                        <a:rPr kumimoji="0" lang="en-GB" altLang="en-US" sz="20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st</a:t>
                      </a:r>
                      <a:r>
                        <a:rPr kumimoji="0" lang="en-GB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-5th</a:t>
                      </a:r>
                      <a:endParaRPr kumimoji="0" lang="en-GB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1</a:t>
                      </a:r>
                      <a:r>
                        <a:rPr kumimoji="0" lang="en-GB" altLang="en-US" sz="20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st</a:t>
                      </a:r>
                      <a:r>
                        <a:rPr kumimoji="0" lang="en-GB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– joint 4</a:t>
                      </a:r>
                      <a:r>
                        <a:rPr kumimoji="0" lang="en-GB" altLang="en-US" sz="20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th</a:t>
                      </a:r>
                      <a:r>
                        <a:rPr kumimoji="0" lang="en-GB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/5th</a:t>
                      </a:r>
                      <a:endParaRPr kumimoji="0" lang="en-GB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11064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nursing</a:t>
                      </a:r>
                      <a:endParaRPr kumimoji="0" lang="en-GB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1</a:t>
                      </a:r>
                      <a:r>
                        <a:rPr kumimoji="0" lang="en-GB" altLang="en-US" sz="20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st</a:t>
                      </a:r>
                      <a:r>
                        <a:rPr kumimoji="0" lang="en-GB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- joint 3</a:t>
                      </a:r>
                      <a:r>
                        <a:rPr kumimoji="0" lang="en-GB" altLang="en-US" sz="20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rd</a:t>
                      </a:r>
                      <a:r>
                        <a:rPr kumimoji="0" lang="en-GB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/4th</a:t>
                      </a:r>
                      <a:endParaRPr kumimoji="0" lang="en-GB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1</a:t>
                      </a:r>
                      <a:r>
                        <a:rPr kumimoji="0" lang="en-GB" altLang="en-US" sz="20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st</a:t>
                      </a:r>
                      <a:r>
                        <a:rPr kumimoji="0" lang="en-GB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-5th</a:t>
                      </a:r>
                      <a:endParaRPr kumimoji="0" lang="en-GB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Joint 1</a:t>
                      </a:r>
                      <a:r>
                        <a:rPr kumimoji="0" lang="en-GB" altLang="en-US" sz="20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st</a:t>
                      </a:r>
                      <a:r>
                        <a:rPr kumimoji="0" lang="en-GB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/2</a:t>
                      </a:r>
                      <a:r>
                        <a:rPr kumimoji="0" lang="en-GB" altLang="en-US" sz="20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nd </a:t>
                      </a:r>
                      <a:r>
                        <a:rPr kumimoji="0" lang="en-GB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– 5th </a:t>
                      </a:r>
                      <a:endParaRPr kumimoji="0" lang="en-GB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Joint 1</a:t>
                      </a:r>
                      <a:r>
                        <a:rPr kumimoji="0" lang="en-GB" altLang="en-US" sz="20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st</a:t>
                      </a:r>
                      <a:r>
                        <a:rPr kumimoji="0" lang="en-GB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/2</a:t>
                      </a:r>
                      <a:r>
                        <a:rPr kumimoji="0" lang="en-GB" altLang="en-US" sz="20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nd </a:t>
                      </a:r>
                      <a:r>
                        <a:rPr kumimoji="0" lang="en-GB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– 4th</a:t>
                      </a:r>
                      <a:endParaRPr kumimoji="0" lang="en-GB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1</a:t>
                      </a:r>
                      <a:r>
                        <a:rPr kumimoji="0" lang="en-GB" altLang="en-US" sz="20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st</a:t>
                      </a:r>
                      <a:r>
                        <a:rPr kumimoji="0" lang="en-GB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– joint 3</a:t>
                      </a:r>
                      <a:r>
                        <a:rPr kumimoji="0" lang="en-GB" altLang="en-US" sz="20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rd</a:t>
                      </a:r>
                      <a:r>
                        <a:rPr kumimoji="0" lang="en-GB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/4th</a:t>
                      </a:r>
                      <a:endParaRPr kumimoji="0" lang="en-GB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11064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chemistry</a:t>
                      </a:r>
                      <a:endParaRPr kumimoji="0" lang="en-GB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1</a:t>
                      </a:r>
                      <a:r>
                        <a:rPr kumimoji="0" lang="en-GB" altLang="en-US" sz="20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st</a:t>
                      </a:r>
                      <a:r>
                        <a:rPr kumimoji="0" lang="en-GB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-5th</a:t>
                      </a:r>
                      <a:endParaRPr kumimoji="0" lang="en-GB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Joint 1</a:t>
                      </a:r>
                      <a:r>
                        <a:rPr kumimoji="0" lang="en-GB" altLang="en-US" sz="20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st</a:t>
                      </a:r>
                      <a:r>
                        <a:rPr kumimoji="0" lang="en-GB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/ 2</a:t>
                      </a:r>
                      <a:r>
                        <a:rPr kumimoji="0" lang="en-GB" altLang="en-US" sz="20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nd </a:t>
                      </a:r>
                      <a:r>
                        <a:rPr kumimoji="0" lang="en-GB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– Joint 4</a:t>
                      </a:r>
                      <a:r>
                        <a:rPr kumimoji="0" lang="en-GB" altLang="en-US" sz="20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th</a:t>
                      </a:r>
                      <a:r>
                        <a:rPr kumimoji="0" lang="en-GB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/5th</a:t>
                      </a:r>
                      <a:endParaRPr kumimoji="0" lang="en-GB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Joint 1</a:t>
                      </a:r>
                      <a:r>
                        <a:rPr kumimoji="0" lang="en-GB" altLang="en-US" sz="20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st</a:t>
                      </a:r>
                      <a:r>
                        <a:rPr kumimoji="0" lang="en-GB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/ 2</a:t>
                      </a:r>
                      <a:r>
                        <a:rPr kumimoji="0" lang="en-GB" altLang="en-US" sz="20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nd </a:t>
                      </a:r>
                      <a:r>
                        <a:rPr kumimoji="0" lang="en-GB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– 5th</a:t>
                      </a:r>
                      <a:endParaRPr kumimoji="0" lang="en-GB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1</a:t>
                      </a:r>
                      <a:r>
                        <a:rPr kumimoji="0" lang="en-GB" altLang="en-US" sz="20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st</a:t>
                      </a:r>
                      <a:r>
                        <a:rPr kumimoji="0" lang="en-GB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– 3rd</a:t>
                      </a:r>
                      <a:endParaRPr kumimoji="0" lang="en-GB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1</a:t>
                      </a:r>
                      <a:r>
                        <a:rPr kumimoji="0" lang="en-GB" altLang="en-US" sz="20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st</a:t>
                      </a:r>
                      <a:r>
                        <a:rPr kumimoji="0" lang="en-GB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-5th</a:t>
                      </a:r>
                      <a:endParaRPr kumimoji="0" lang="en-GB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736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history</a:t>
                      </a:r>
                      <a:endParaRPr kumimoji="0" lang="en-GB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Joint 1</a:t>
                      </a:r>
                      <a:r>
                        <a:rPr kumimoji="0" lang="en-GB" altLang="en-US" sz="20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st</a:t>
                      </a:r>
                      <a:r>
                        <a:rPr kumimoji="0" lang="en-GB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/ 2</a:t>
                      </a:r>
                      <a:r>
                        <a:rPr kumimoji="0" lang="en-GB" altLang="en-US" sz="20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nd </a:t>
                      </a:r>
                      <a:r>
                        <a:rPr kumimoji="0" lang="en-GB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– 3rd</a:t>
                      </a:r>
                      <a:endParaRPr kumimoji="0" lang="en-GB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Joint 1</a:t>
                      </a:r>
                      <a:r>
                        <a:rPr kumimoji="0" lang="en-GB" altLang="en-US" sz="20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st</a:t>
                      </a:r>
                      <a:r>
                        <a:rPr kumimoji="0" lang="en-GB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/ 2</a:t>
                      </a:r>
                      <a:r>
                        <a:rPr kumimoji="0" lang="en-GB" altLang="en-US" sz="20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nd </a:t>
                      </a:r>
                      <a:r>
                        <a:rPr kumimoji="0" lang="en-GB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– 4th</a:t>
                      </a:r>
                      <a:endParaRPr kumimoji="0" lang="en-GB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Joint 2</a:t>
                      </a:r>
                      <a:r>
                        <a:rPr kumimoji="0" lang="en-GB" altLang="en-US" sz="20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nd</a:t>
                      </a:r>
                      <a:r>
                        <a:rPr kumimoji="0" lang="en-GB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/ 3</a:t>
                      </a:r>
                      <a:r>
                        <a:rPr kumimoji="0" lang="en-GB" altLang="en-US" sz="20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rd</a:t>
                      </a:r>
                      <a:r>
                        <a:rPr kumimoji="0" lang="en-GB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– 5th</a:t>
                      </a:r>
                      <a:endParaRPr kumimoji="0" lang="en-GB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Joint 2</a:t>
                      </a:r>
                      <a:r>
                        <a:rPr kumimoji="0" lang="en-GB" altLang="en-US" sz="20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nd</a:t>
                      </a:r>
                      <a:r>
                        <a:rPr kumimoji="0" lang="en-GB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/ 3</a:t>
                      </a:r>
                      <a:r>
                        <a:rPr kumimoji="0" lang="en-GB" altLang="en-US" sz="20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rd</a:t>
                      </a:r>
                      <a:r>
                        <a:rPr kumimoji="0" lang="en-GB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– 5th</a:t>
                      </a:r>
                      <a:endParaRPr kumimoji="0" lang="en-GB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1</a:t>
                      </a:r>
                      <a:r>
                        <a:rPr kumimoji="0" lang="en-GB" altLang="en-US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st </a:t>
                      </a:r>
                      <a:r>
                        <a:rPr kumimoji="0" lang="en-GB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– Joint 1</a:t>
                      </a:r>
                      <a:r>
                        <a:rPr kumimoji="0" lang="en-GB" altLang="en-US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st</a:t>
                      </a:r>
                      <a:r>
                        <a:rPr kumimoji="0" lang="en-GB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/2</a:t>
                      </a:r>
                      <a:r>
                        <a:rPr kumimoji="0" lang="en-GB" altLang="en-US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nd</a:t>
                      </a:r>
                      <a:endParaRPr kumimoji="0" lang="en-GB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sp>
        <p:nvSpPr>
          <p:cNvPr id="2" name="Oval 1"/>
          <p:cNvSpPr/>
          <p:nvPr/>
        </p:nvSpPr>
        <p:spPr>
          <a:xfrm>
            <a:off x="6948488" y="5300663"/>
            <a:ext cx="1368425" cy="936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92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031" y="178384"/>
            <a:ext cx="7348287" cy="1325563"/>
          </a:xfrm>
        </p:spPr>
        <p:txBody>
          <a:bodyPr/>
          <a:lstStyle/>
          <a:p>
            <a:r>
              <a:rPr lang="en-US" dirty="0" smtClean="0"/>
              <a:t>Marking inconsistency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7421" y="-18395"/>
            <a:ext cx="2699084" cy="24291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16779" y="2410781"/>
            <a:ext cx="12272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Image </a:t>
            </a:r>
            <a:r>
              <a:rPr lang="mr-IN" sz="1200" dirty="0" smtClean="0"/>
              <a:t>–</a:t>
            </a:r>
            <a:r>
              <a:rPr lang="en-US" sz="1200" dirty="0" smtClean="0"/>
              <a:t> </a:t>
            </a:r>
            <a:r>
              <a:rPr lang="en-US" sz="1200" dirty="0"/>
              <a:t>S</a:t>
            </a:r>
            <a:r>
              <a:rPr lang="en-US" sz="1200" dirty="0" smtClean="0"/>
              <a:t>imon </a:t>
            </a:r>
            <a:r>
              <a:rPr lang="en-US" sz="1200" dirty="0"/>
              <a:t>L</a:t>
            </a:r>
            <a:r>
              <a:rPr lang="en-US" sz="1200" dirty="0" smtClean="0"/>
              <a:t>eather</a:t>
            </a:r>
            <a:endParaRPr lang="en-US" sz="1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544" y="1503947"/>
            <a:ext cx="7027445" cy="5101390"/>
          </a:xfrm>
        </p:spPr>
        <p:txBody>
          <a:bodyPr>
            <a:normAutofit/>
          </a:bodyPr>
          <a:lstStyle/>
          <a:p>
            <a:r>
              <a:rPr lang="en-US" dirty="0" smtClean="0"/>
              <a:t>in </a:t>
            </a:r>
            <a:r>
              <a:rPr lang="en-US" dirty="0"/>
              <a:t>the absence of contextual </a:t>
            </a:r>
            <a:r>
              <a:rPr lang="en-US" dirty="0" smtClean="0"/>
              <a:t>information</a:t>
            </a:r>
            <a:r>
              <a:rPr lang="mr-IN" dirty="0" smtClean="0"/>
              <a:t>…</a:t>
            </a:r>
            <a:r>
              <a:rPr lang="en-GB" dirty="0" smtClean="0"/>
              <a:t>.</a:t>
            </a:r>
            <a:r>
              <a:rPr lang="en-US" dirty="0" smtClean="0"/>
              <a:t>, </a:t>
            </a:r>
            <a:r>
              <a:rPr lang="en-US" dirty="0"/>
              <a:t>examiners make different assessments of the absolute and relative quality of student work.  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rgbClr val="00B050"/>
                </a:solidFill>
              </a:rPr>
              <a:t>They </a:t>
            </a:r>
            <a:r>
              <a:rPr lang="en-US" dirty="0">
                <a:solidFill>
                  <a:srgbClr val="00B050"/>
                </a:solidFill>
              </a:rPr>
              <a:t>use a range of different criteria to discriminate between student </a:t>
            </a:r>
            <a:r>
              <a:rPr lang="en-US" dirty="0" smtClean="0">
                <a:solidFill>
                  <a:srgbClr val="00B050"/>
                </a:solidFill>
              </a:rPr>
              <a:t>performances, </a:t>
            </a:r>
            <a:endParaRPr lang="en-US" dirty="0" smtClean="0">
              <a:solidFill>
                <a:srgbClr val="00B050"/>
              </a:solidFill>
            </a:endParaRPr>
          </a:p>
          <a:p>
            <a:pPr lvl="1"/>
            <a:r>
              <a:rPr lang="en-US" dirty="0" smtClean="0">
                <a:solidFill>
                  <a:srgbClr val="00B050"/>
                </a:solidFill>
              </a:rPr>
              <a:t>they </a:t>
            </a:r>
            <a:r>
              <a:rPr lang="en-US" dirty="0">
                <a:solidFill>
                  <a:srgbClr val="00B050"/>
                </a:solidFill>
              </a:rPr>
              <a:t>value the criteria </a:t>
            </a:r>
            <a:r>
              <a:rPr lang="en-US" dirty="0" smtClean="0">
                <a:solidFill>
                  <a:srgbClr val="00B050"/>
                </a:solidFill>
              </a:rPr>
              <a:t>differently</a:t>
            </a:r>
            <a:endParaRPr lang="en-US" dirty="0" smtClean="0">
              <a:solidFill>
                <a:srgbClr val="00B050"/>
              </a:solidFill>
            </a:endParaRPr>
          </a:p>
          <a:p>
            <a:pPr lvl="1"/>
            <a:r>
              <a:rPr lang="en-US" dirty="0" smtClean="0">
                <a:solidFill>
                  <a:srgbClr val="00B050"/>
                </a:solidFill>
              </a:rPr>
              <a:t>they </a:t>
            </a:r>
            <a:r>
              <a:rPr lang="en-US" dirty="0">
                <a:solidFill>
                  <a:srgbClr val="00B050"/>
                </a:solidFill>
              </a:rPr>
              <a:t>interpret individual criteria sufficiently differently </a:t>
            </a:r>
            <a:endParaRPr lang="en-US" dirty="0" smtClean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US" dirty="0" smtClean="0"/>
              <a:t>   </a:t>
            </a:r>
            <a:r>
              <a:rPr lang="en-US" dirty="0" smtClean="0"/>
              <a:t>resulting in manifestly </a:t>
            </a:r>
            <a:r>
              <a:rPr lang="en-US" dirty="0"/>
              <a:t>different </a:t>
            </a:r>
            <a:r>
              <a:rPr lang="en-US" dirty="0" err="1"/>
              <a:t>judgements</a:t>
            </a:r>
            <a:r>
              <a:rPr lang="en-US" dirty="0"/>
              <a:t> regarding </a:t>
            </a:r>
            <a:r>
              <a:rPr lang="en-US" dirty="0" smtClean="0"/>
              <a:t>the </a:t>
            </a:r>
            <a:r>
              <a:rPr lang="en-US" dirty="0"/>
              <a:t>quality of student work. </a:t>
            </a:r>
            <a:r>
              <a:rPr lang="en-US" sz="1700" dirty="0" smtClean="0"/>
              <a:t>(Bloxham et al 2015)</a:t>
            </a:r>
          </a:p>
          <a:p>
            <a:pPr marL="0" indent="0">
              <a:buNone/>
            </a:pPr>
            <a:endParaRPr lang="en-GB" sz="1700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102768" y="5657671"/>
            <a:ext cx="48888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What are the causes of this inconsistency and incomparability in marking standards?</a:t>
            </a:r>
            <a:endParaRPr lang="en-GB" sz="2400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0236" y="5630459"/>
            <a:ext cx="1278689" cy="122754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98790" y="6396335"/>
            <a:ext cx="1475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Image: Sarah </a:t>
            </a:r>
            <a:r>
              <a:rPr lang="en-US" sz="1200" dirty="0" err="1"/>
              <a:t>F</a:t>
            </a:r>
            <a:r>
              <a:rPr lang="en-US" sz="1200" dirty="0" err="1" smtClean="0"/>
              <a:t>indlater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4919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324224" cy="1325563"/>
          </a:xfrm>
          <a:solidFill>
            <a:srgbClr val="941100"/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Cause </a:t>
            </a:r>
            <a:r>
              <a:rPr lang="en-US" dirty="0" smtClean="0">
                <a:solidFill>
                  <a:schemeClr val="bg1"/>
                </a:solidFill>
              </a:rPr>
              <a:t>1: Assessment methods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011403" cy="4351338"/>
          </a:xfrm>
        </p:spPr>
        <p:txBody>
          <a:bodyPr>
            <a:normAutofit fontScale="92500"/>
          </a:bodyPr>
          <a:lstStyle/>
          <a:p>
            <a:r>
              <a:rPr lang="en-GB" altLang="en-US" sz="2800" dirty="0"/>
              <a:t>Skills for the ‘knowledge economy’*</a:t>
            </a:r>
          </a:p>
          <a:p>
            <a:pPr lvl="1"/>
            <a:r>
              <a:rPr lang="en-GB" altLang="en-US" sz="2200" dirty="0"/>
              <a:t>Critical thinking and problem-solving</a:t>
            </a:r>
          </a:p>
          <a:p>
            <a:pPr lvl="1"/>
            <a:r>
              <a:rPr lang="en-GB" altLang="en-US" sz="2200" dirty="0"/>
              <a:t>Collaboration across networks and leading by influence</a:t>
            </a:r>
          </a:p>
          <a:p>
            <a:pPr lvl="1"/>
            <a:r>
              <a:rPr lang="en-GB" altLang="en-US" sz="2200" dirty="0"/>
              <a:t>Agility and adaptability</a:t>
            </a:r>
          </a:p>
          <a:p>
            <a:pPr lvl="1"/>
            <a:r>
              <a:rPr lang="en-GB" altLang="en-US" sz="2200" dirty="0"/>
              <a:t>Initiative and entrepreneurialism</a:t>
            </a:r>
          </a:p>
          <a:p>
            <a:pPr lvl="1"/>
            <a:r>
              <a:rPr lang="en-GB" altLang="en-US" sz="2200" dirty="0"/>
              <a:t>Effective oral and written communication</a:t>
            </a:r>
          </a:p>
          <a:p>
            <a:pPr lvl="1"/>
            <a:r>
              <a:rPr lang="en-GB" altLang="en-US" sz="2200" dirty="0"/>
              <a:t>Accessing and analysing information</a:t>
            </a:r>
          </a:p>
          <a:p>
            <a:pPr lvl="1"/>
            <a:r>
              <a:rPr lang="en-GB" altLang="en-US" sz="2200" dirty="0"/>
              <a:t>Curiosity and imagination</a:t>
            </a:r>
          </a:p>
          <a:p>
            <a:pPr eaLnBrk="1" hangingPunct="1"/>
            <a:r>
              <a:rPr lang="en-GB" altLang="en-US" dirty="0" smtClean="0"/>
              <a:t>Better alignment of assessment with learning outcomes</a:t>
            </a:r>
          </a:p>
          <a:p>
            <a:r>
              <a:rPr lang="en-US" dirty="0"/>
              <a:t>Leading to diversification of assessment methods</a:t>
            </a:r>
          </a:p>
          <a:p>
            <a:pPr eaLnBrk="1" hangingPunct="1"/>
            <a:endParaRPr lang="en-GB" altLang="en-US" dirty="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343775" y="2700421"/>
            <a:ext cx="1800225" cy="2032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/>
              <a:t>* ‘Must have’ skills for the future to tackle the ‘Global achievement gap’ (Wagner, 2008)</a:t>
            </a:r>
          </a:p>
        </p:txBody>
      </p:sp>
    </p:spTree>
    <p:extLst>
      <p:ext uri="{BB962C8B-B14F-4D97-AF65-F5344CB8AC3E}">
        <p14:creationId xmlns:p14="http://schemas.microsoft.com/office/powerpoint/2010/main" val="204410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0582" y="911068"/>
            <a:ext cx="2579185" cy="1569660"/>
          </a:xfrm>
          <a:prstGeom prst="rect">
            <a:avLst/>
          </a:prstGeom>
          <a:solidFill>
            <a:srgbClr val="83FA73">
              <a:alpha val="87059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Diversification of assessment methods</a:t>
            </a:r>
            <a:endParaRPr lang="en-US" sz="3200" dirty="0"/>
          </a:p>
        </p:txBody>
      </p:sp>
      <p:pic>
        <p:nvPicPr>
          <p:cNvPr id="3" name="Picture 4" descr="examh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99" b="3317"/>
          <a:stretch>
            <a:fillRect/>
          </a:stretch>
        </p:blipFill>
        <p:spPr bwMode="auto">
          <a:xfrm>
            <a:off x="5364163" y="1655763"/>
            <a:ext cx="367188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0207" y="5084763"/>
            <a:ext cx="3535322" cy="1773237"/>
          </a:xfrm>
          <a:prstGeom prst="rect">
            <a:avLst/>
          </a:prstGeom>
        </p:spPr>
      </p:pic>
      <p:pic>
        <p:nvPicPr>
          <p:cNvPr id="6" name="Picture 2" descr="http://us.123rf.com/400wm/400/400/alexraths/alexraths1010/alexraths101000001/8021332-group-of-students-working-at-the-laborator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" t="385" r="11310" b="50000"/>
          <a:stretch>
            <a:fillRect/>
          </a:stretch>
        </p:blipFill>
        <p:spPr bwMode="auto">
          <a:xfrm>
            <a:off x="1225717" y="3798136"/>
            <a:ext cx="4648200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1473" y="481206"/>
            <a:ext cx="2492690" cy="33169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163" y="0"/>
            <a:ext cx="1997242" cy="1997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02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941100"/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Open-ended tasks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628650" y="1825625"/>
            <a:ext cx="7886700" cy="2159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assessment tasks which </a:t>
            </a:r>
            <a:r>
              <a:rPr lang="en-GB" dirty="0" smtClean="0"/>
              <a:t>generate </a:t>
            </a:r>
            <a:r>
              <a:rPr lang="en-GB" dirty="0" smtClean="0">
                <a:solidFill>
                  <a:srgbClr val="FF0000"/>
                </a:solidFill>
              </a:rPr>
              <a:t>varying</a:t>
            </a:r>
            <a:r>
              <a:rPr lang="en-GB" dirty="0" smtClean="0"/>
              <a:t>, </a:t>
            </a:r>
            <a:r>
              <a:rPr lang="en-GB" dirty="0" smtClean="0">
                <a:solidFill>
                  <a:srgbClr val="FF0000"/>
                </a:solidFill>
              </a:rPr>
              <a:t>complex, unpredictable,</a:t>
            </a:r>
            <a:r>
              <a:rPr lang="en-GB" dirty="0" smtClean="0"/>
              <a:t> </a:t>
            </a:r>
            <a:r>
              <a:rPr lang="en-GB" dirty="0" smtClean="0">
                <a:solidFill>
                  <a:srgbClr val="FF0000"/>
                </a:solidFill>
              </a:rPr>
              <a:t>unique,</a:t>
            </a:r>
            <a:r>
              <a:rPr lang="en-GB" dirty="0" smtClean="0"/>
              <a:t> sometimes </a:t>
            </a:r>
            <a:r>
              <a:rPr lang="en-GB" dirty="0" smtClean="0">
                <a:solidFill>
                  <a:srgbClr val="FF0000"/>
                </a:solidFill>
              </a:rPr>
              <a:t>personalised </a:t>
            </a:r>
            <a:r>
              <a:rPr lang="en-GB" dirty="0" smtClean="0"/>
              <a:t>responses</a:t>
            </a:r>
            <a:r>
              <a:rPr lang="en-GB" dirty="0"/>
              <a:t> </a:t>
            </a:r>
            <a:r>
              <a:rPr lang="en-GB" dirty="0" smtClean="0"/>
              <a:t>from students </a:t>
            </a:r>
            <a:r>
              <a:rPr lang="mr-IN" dirty="0" smtClean="0"/>
              <a:t>–</a:t>
            </a:r>
            <a:r>
              <a:rPr lang="en-GB" dirty="0" smtClean="0"/>
              <a:t> e.g. an essay</a:t>
            </a:r>
          </a:p>
          <a:p>
            <a:r>
              <a:rPr lang="en-GB" dirty="0"/>
              <a:t>H</a:t>
            </a:r>
            <a:r>
              <a:rPr lang="en-GB" dirty="0" smtClean="0"/>
              <a:t>igher order, </a:t>
            </a:r>
            <a:r>
              <a:rPr lang="en-GB" dirty="0" smtClean="0">
                <a:solidFill>
                  <a:srgbClr val="FF0000"/>
                </a:solidFill>
              </a:rPr>
              <a:t>complex performance </a:t>
            </a:r>
            <a:r>
              <a:rPr lang="en-GB" dirty="0" smtClean="0"/>
              <a:t>necessarily involves work with these characteristics</a:t>
            </a:r>
          </a:p>
        </p:txBody>
      </p:sp>
      <p:pic>
        <p:nvPicPr>
          <p:cNvPr id="5" name="Picture 2" descr="76209257_6fdb46d3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699" y="3985192"/>
            <a:ext cx="2832302" cy="2832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images-miscellaneous-2007-dissertation-wrestling-500x5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267" y="5017268"/>
            <a:ext cx="2687638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8650" y="3985191"/>
            <a:ext cx="43283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dirty="0"/>
              <a:t>Unfeasible to precisely document marking schemes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dirty="0"/>
              <a:t>Rely on judgement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4694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9356" y="5261000"/>
            <a:ext cx="2959695" cy="10123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292" y="365126"/>
            <a:ext cx="7955058" cy="1325563"/>
          </a:xfrm>
          <a:ln>
            <a:solidFill>
              <a:srgbClr val="7030A0"/>
            </a:solidFill>
          </a:ln>
        </p:spPr>
        <p:txBody>
          <a:bodyPr/>
          <a:lstStyle/>
          <a:p>
            <a:pPr algn="ctr"/>
            <a:r>
              <a:rPr lang="en-US" dirty="0" smtClean="0"/>
              <a:t>Causes 2: </a:t>
            </a:r>
            <a:br>
              <a:rPr lang="en-US" dirty="0" smtClean="0"/>
            </a:br>
            <a:r>
              <a:rPr lang="en-US" dirty="0" smtClean="0"/>
              <a:t>Variety in the curriculum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292" y="2102351"/>
            <a:ext cx="7886700" cy="4351338"/>
          </a:xfrm>
        </p:spPr>
        <p:txBody>
          <a:bodyPr/>
          <a:lstStyle/>
          <a:p>
            <a:r>
              <a:rPr lang="en-US" dirty="0" smtClean="0"/>
              <a:t>Curriculum often institution-specific</a:t>
            </a:r>
          </a:p>
          <a:p>
            <a:r>
              <a:rPr lang="en-US" dirty="0" smtClean="0"/>
              <a:t>Creates problems for comparability of standards and consistency of marking</a:t>
            </a:r>
          </a:p>
          <a:p>
            <a:r>
              <a:rPr lang="en-US" dirty="0" smtClean="0"/>
              <a:t>No critical mass (or inclination) to make shared and </a:t>
            </a:r>
            <a:r>
              <a:rPr lang="en-US" dirty="0" err="1" smtClean="0"/>
              <a:t>standardised</a:t>
            </a:r>
            <a:r>
              <a:rPr lang="en-US" dirty="0" smtClean="0"/>
              <a:t> assessments feasible.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7449" y="4913027"/>
            <a:ext cx="2931038" cy="16468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4878" y="4675176"/>
            <a:ext cx="2122571" cy="21225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5610" y="4771537"/>
            <a:ext cx="1761602" cy="178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4892</TotalTime>
  <Words>1948</Words>
  <Application>Microsoft Macintosh PowerPoint</Application>
  <PresentationFormat>On-screen Show (4:3)</PresentationFormat>
  <Paragraphs>173</Paragraphs>
  <Slides>20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Calibri</vt:lpstr>
      <vt:lpstr>Calibri Light</vt:lpstr>
      <vt:lpstr>Mangal</vt:lpstr>
      <vt:lpstr>Times New Roman</vt:lpstr>
      <vt:lpstr>Wingdings</vt:lpstr>
      <vt:lpstr>Arial</vt:lpstr>
      <vt:lpstr>Office Theme</vt:lpstr>
      <vt:lpstr>Marking consistency</vt:lpstr>
      <vt:lpstr>What are Academic Standards?</vt:lpstr>
      <vt:lpstr>UK Higher Education</vt:lpstr>
      <vt:lpstr>How the 5 assignments were ranked by external examiners  </vt:lpstr>
      <vt:lpstr>Marking inconsistency</vt:lpstr>
      <vt:lpstr>Cause 1: Assessment methods</vt:lpstr>
      <vt:lpstr>PowerPoint Presentation</vt:lpstr>
      <vt:lpstr>Open-ended tasks</vt:lpstr>
      <vt:lpstr>Causes 2:  Variety in the curriculum</vt:lpstr>
      <vt:lpstr>Causes 3: Individual markers’ standards</vt:lpstr>
      <vt:lpstr>PowerPoint Presentation</vt:lpstr>
      <vt:lpstr>Cause 4: higher education marking practices</vt:lpstr>
      <vt:lpstr>Cause 5: HE assessors understanding of marking</vt:lpstr>
      <vt:lpstr>Cause 6: limitations of HE tools for creating consistency</vt:lpstr>
      <vt:lpstr>Second marking</vt:lpstr>
      <vt:lpstr>External examining</vt:lpstr>
      <vt:lpstr>Fairness by another way?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39</cp:revision>
  <dcterms:created xsi:type="dcterms:W3CDTF">2016-10-31T12:14:41Z</dcterms:created>
  <dcterms:modified xsi:type="dcterms:W3CDTF">2016-11-06T21:18:01Z</dcterms:modified>
</cp:coreProperties>
</file>