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5"/>
  </p:sldMasterIdLst>
  <p:notesMasterIdLst>
    <p:notesMasterId r:id="rId19"/>
  </p:notesMasterIdLst>
  <p:sldIdLst>
    <p:sldId id="282" r:id="rId6"/>
    <p:sldId id="284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9" r:id="rId16"/>
    <p:sldId id="307" r:id="rId17"/>
    <p:sldId id="308" r:id="rId18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558F"/>
    <a:srgbClr val="0079BC"/>
    <a:srgbClr val="83B81A"/>
    <a:srgbClr val="F18E00"/>
    <a:srgbClr val="68BD49"/>
    <a:srgbClr val="4D4D4D"/>
    <a:srgbClr val="6C6F70"/>
    <a:srgbClr val="FFFFFF"/>
    <a:srgbClr val="86B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73" autoAdjust="0"/>
    <p:restoredTop sz="95714"/>
  </p:normalViewPr>
  <p:slideViewPr>
    <p:cSldViewPr>
      <p:cViewPr varScale="1">
        <p:scale>
          <a:sx n="84" d="100"/>
          <a:sy n="84" d="100"/>
        </p:scale>
        <p:origin x="200" y="26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30C55-053B-4B45-A537-EB90960D3A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85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1 - V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567" cy="6882431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3645024"/>
            <a:ext cx="10363200" cy="503237"/>
          </a:xfrm>
        </p:spPr>
        <p:txBody>
          <a:bodyPr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Vocational qualifications – Click to add title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2300" y="4509120"/>
            <a:ext cx="8534400" cy="625475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25596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20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301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20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35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2 - V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50" y="0"/>
            <a:ext cx="12209850" cy="6874146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2479" y="2251883"/>
            <a:ext cx="10363200" cy="503237"/>
          </a:xfrm>
        </p:spPr>
        <p:txBody>
          <a:bodyPr/>
          <a:lstStyle>
            <a:lvl1pPr>
              <a:defRPr sz="3600" baseline="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2479" y="3121608"/>
            <a:ext cx="8534400" cy="625475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92135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3 - V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8048" y="2420888"/>
            <a:ext cx="5184576" cy="1800200"/>
          </a:xfrm>
        </p:spPr>
        <p:txBody>
          <a:bodyPr/>
          <a:lstStyle>
            <a:lvl1pPr>
              <a:defRPr sz="360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28048" y="4509120"/>
            <a:ext cx="5184576" cy="1368152"/>
          </a:xfrm>
        </p:spPr>
        <p:txBody>
          <a:bodyPr/>
          <a:lstStyle>
            <a:lvl1pPr marL="0" indent="0"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75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A0558F"/>
              </a:buClr>
              <a:buFont typeface="Wingdings" charset="2"/>
              <a:buChar char="§"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endParaRPr lang="en-US" dirty="0" smtClean="0"/>
          </a:p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59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950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438282"/>
            <a:ext cx="5384800" cy="44989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300" y="1438282"/>
            <a:ext cx="5384800" cy="44989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93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8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429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6" y="404818"/>
            <a:ext cx="846243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438282"/>
            <a:ext cx="109728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786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14" r:id="rId2"/>
    <p:sldLayoutId id="2147483904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0558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5000"/>
        </a:spcAft>
        <a:buClr>
          <a:srgbClr val="A0558F"/>
        </a:buClr>
        <a:buFont typeface="Wingdings" charset="2"/>
        <a:buChar char="§"/>
        <a:defRPr sz="2400" b="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342900" algn="l" rtl="0" eaLnBrk="0" fontAlgn="base" hangingPunct="0">
        <a:spcBef>
          <a:spcPct val="5000"/>
        </a:spcBef>
        <a:spcAft>
          <a:spcPct val="5000"/>
        </a:spcAft>
        <a:buClr>
          <a:srgbClr val="A0558F"/>
        </a:buClr>
        <a:buFont typeface="Arial" charset="0"/>
        <a:buChar char="•"/>
        <a:defRPr sz="2400">
          <a:solidFill>
            <a:srgbClr val="4D4D4D"/>
          </a:solidFill>
          <a:latin typeface="+mn-lt"/>
        </a:defRPr>
      </a:lvl2pPr>
      <a:lvl3pPr marL="285750" indent="-285750" algn="l" rtl="0" eaLnBrk="0" fontAlgn="base" hangingPunct="0">
        <a:spcBef>
          <a:spcPct val="30000"/>
        </a:spcBef>
        <a:spcAft>
          <a:spcPct val="5000"/>
        </a:spcAft>
        <a:buClr>
          <a:srgbClr val="A0558F"/>
        </a:buClr>
        <a:buFont typeface="Wingdings 2" panose="05020102010507070707" pitchFamily="18" charset="2"/>
        <a:buChar char=""/>
        <a:defRPr sz="2400" b="1">
          <a:solidFill>
            <a:srgbClr val="4D4D4D"/>
          </a:solidFill>
          <a:latin typeface="+mn-lt"/>
        </a:defRPr>
      </a:lvl3pPr>
      <a:lvl4pPr marL="571500" indent="-285750" algn="l" rtl="0" eaLnBrk="0" fontAlgn="base" hangingPunct="0">
        <a:spcBef>
          <a:spcPct val="5000"/>
        </a:spcBef>
        <a:spcAft>
          <a:spcPct val="5000"/>
        </a:spcAft>
        <a:buChar char="–"/>
        <a:defRPr sz="2400">
          <a:solidFill>
            <a:srgbClr val="4D4D4D"/>
          </a:solidFill>
          <a:latin typeface="+mn-lt"/>
        </a:defRPr>
      </a:lvl4pPr>
      <a:lvl5pPr marL="571500" indent="800100" algn="l" rtl="0" eaLnBrk="0" fontAlgn="base" hangingPunct="0">
        <a:spcBef>
          <a:spcPct val="5000"/>
        </a:spcBef>
        <a:spcAft>
          <a:spcPct val="5000"/>
        </a:spcAft>
        <a:buChar char="»"/>
        <a:defRPr sz="2400">
          <a:solidFill>
            <a:srgbClr val="4D4D4D"/>
          </a:solidFill>
          <a:latin typeface="+mn-lt"/>
        </a:defRPr>
      </a:lvl5pPr>
      <a:lvl6pPr marL="9144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6pPr>
      <a:lvl7pPr marL="12573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7pPr>
      <a:lvl8pPr marL="16002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8pPr>
      <a:lvl9pPr marL="19431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nib.org.uk/sites/default/files/exam_best_practice_guidance_2012-13_0.doc" TargetMode="External"/><Relationship Id="rId4" Type="http://schemas.openxmlformats.org/officeDocument/2006/relationships/hyperlink" Target="http://www.equalityhumanrights.com/private-and-public-sector-guidance/education-providers/higher-education-providers-guidance" TargetMode="External"/><Relationship Id="rId5" Type="http://schemas.openxmlformats.org/officeDocument/2006/relationships/hyperlink" Target="http://www.ukaaf.org/exams-modification-best-practice/" TargetMode="External"/><Relationship Id="rId6" Type="http://schemas.openxmlformats.org/officeDocument/2006/relationships/hyperlink" Target="https://www.gov.uk/government/consultations/ofqual-consultation-on-new-statutory-guidance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ccea.org.uk/sites/default/files/docs/accreditation/compliance/fair_access_by_design_june_2015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300" y="3645024"/>
            <a:ext cx="11090324" cy="503237"/>
          </a:xfrm>
        </p:spPr>
        <p:txBody>
          <a:bodyPr/>
          <a:lstStyle/>
          <a:p>
            <a:r>
              <a:rPr lang="en-GB" dirty="0" smtClean="0"/>
              <a:t>Equality in 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300" y="4509120"/>
            <a:ext cx="10370244" cy="6254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Julie </a:t>
            </a:r>
            <a:r>
              <a:rPr lang="en-US" dirty="0" smtClean="0"/>
              <a:t>Swan</a:t>
            </a:r>
          </a:p>
          <a:p>
            <a:pPr marL="0" indent="0">
              <a:buNone/>
            </a:pPr>
            <a:r>
              <a:rPr lang="en-US" dirty="0" smtClean="0"/>
              <a:t>Associate Director, </a:t>
            </a:r>
            <a:r>
              <a:rPr lang="en-US" dirty="0"/>
              <a:t>Regulatory Policy and </a:t>
            </a:r>
            <a:r>
              <a:rPr lang="en-US" dirty="0" smtClean="0"/>
              <a:t>Vocational</a:t>
            </a:r>
          </a:p>
          <a:p>
            <a:pPr marL="0" indent="0">
              <a:buNone/>
            </a:pPr>
            <a:r>
              <a:rPr lang="en-US" dirty="0" smtClean="0"/>
              <a:t>Qualification </a:t>
            </a:r>
            <a:r>
              <a:rPr lang="en-US" dirty="0"/>
              <a:t>Policy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8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reasonable adjustments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font</a:t>
            </a:r>
          </a:p>
          <a:p>
            <a:endParaRPr lang="en-US" dirty="0"/>
          </a:p>
          <a:p>
            <a:r>
              <a:rPr lang="en-US" dirty="0"/>
              <a:t>Extra time</a:t>
            </a:r>
          </a:p>
          <a:p>
            <a:endParaRPr lang="en-US" dirty="0"/>
          </a:p>
          <a:p>
            <a:r>
              <a:rPr lang="en-US" dirty="0"/>
              <a:t>Use of </a:t>
            </a:r>
            <a:r>
              <a:rPr lang="en-US" dirty="0" smtClean="0"/>
              <a:t>British Sign Language</a:t>
            </a:r>
            <a:endParaRPr lang="en-US" dirty="0"/>
          </a:p>
          <a:p>
            <a:endParaRPr lang="en-US" dirty="0"/>
          </a:p>
          <a:p>
            <a:r>
              <a:rPr lang="en-US" dirty="0"/>
              <a:t>Electronic rather than paper and vice versa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But there is no definitive list – each request </a:t>
            </a:r>
            <a:r>
              <a:rPr lang="en-US" b="1" dirty="0"/>
              <a:t>must</a:t>
            </a:r>
            <a:r>
              <a:rPr lang="en-US" dirty="0"/>
              <a:t> be considered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Arrangements with centres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 C2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Agreements with centres must: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“Require the Centre to undertake delivery of the qualification required by the awarding organisation in accordance with Equalities Law.”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 you identify and remove any unjustifiable barriers at qualification-design stage?</a:t>
            </a:r>
          </a:p>
          <a:p>
            <a:endParaRPr lang="en-GB" dirty="0"/>
          </a:p>
          <a:p>
            <a:r>
              <a:rPr lang="en-GB" dirty="0"/>
              <a:t>How do you monitor for such barriers?</a:t>
            </a:r>
          </a:p>
          <a:p>
            <a:endParaRPr lang="en-GB" dirty="0"/>
          </a:p>
          <a:p>
            <a:r>
              <a:rPr lang="en-GB" dirty="0"/>
              <a:t>How would you respond to the requests for reasonable adjustments and other issues on your tables?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979494"/>
            <a:ext cx="10972800" cy="4957764"/>
          </a:xfrm>
        </p:spPr>
        <p:txBody>
          <a:bodyPr/>
          <a:lstStyle/>
          <a:p>
            <a:pPr>
              <a:spcAft>
                <a:spcPts val="244"/>
              </a:spcAft>
            </a:pPr>
            <a:r>
              <a:rPr lang="en-US" sz="2000" dirty="0"/>
              <a:t>Fair access by design published by CEA Regulation and Qualifications Wales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ccea.org.uk/sites/default/files/docs/accreditation/compliance/fair_access_by_design_june_2015.pdf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1100" dirty="0"/>
          </a:p>
          <a:p>
            <a:pPr>
              <a:spcAft>
                <a:spcPts val="244"/>
              </a:spcAft>
            </a:pPr>
            <a:r>
              <a:rPr lang="en-US" sz="2000" dirty="0" smtClean="0"/>
              <a:t>Guidance: modification </a:t>
            </a:r>
            <a:r>
              <a:rPr lang="en-US" sz="2000" dirty="0"/>
              <a:t>and production of papers for visually impaired students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www.rnib.org.uk/sites/default/files/exam_best_practice_guidance_2012-13_0.doc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1100" dirty="0" smtClean="0"/>
          </a:p>
          <a:p>
            <a:pPr>
              <a:spcAft>
                <a:spcPts val="244"/>
              </a:spcAft>
            </a:pPr>
            <a:r>
              <a:rPr lang="en-US" sz="2000" dirty="0" smtClean="0"/>
              <a:t>EHRC guidance for further and higher education providers</a:t>
            </a:r>
            <a:br>
              <a:rPr lang="en-US" sz="2000" dirty="0" smtClean="0"/>
            </a:br>
            <a:r>
              <a:rPr lang="en-US" sz="2000" dirty="0" smtClean="0">
                <a:hlinkClick r:id="rId4"/>
              </a:rPr>
              <a:t>http://www.equalityhumanrights.com/private-and-public-sector-guidance/education-providers/higher-education-providers-guidance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1100" dirty="0" smtClean="0"/>
          </a:p>
          <a:p>
            <a:pPr>
              <a:spcAft>
                <a:spcPts val="244"/>
              </a:spcAft>
            </a:pPr>
            <a:r>
              <a:rPr lang="en-US" sz="2000" dirty="0" smtClean="0"/>
              <a:t>UK Association for Accessible Formats</a:t>
            </a:r>
            <a:br>
              <a:rPr lang="en-US" sz="2000" dirty="0" smtClean="0"/>
            </a:br>
            <a:r>
              <a:rPr lang="en-US" sz="2000" dirty="0" smtClean="0">
                <a:hlinkClick r:id="rId5"/>
              </a:rPr>
              <a:t>http</a:t>
            </a:r>
            <a:r>
              <a:rPr lang="en-US" sz="2000" dirty="0">
                <a:hlinkClick r:id="rId5"/>
              </a:rPr>
              <a:t>://</a:t>
            </a:r>
            <a:r>
              <a:rPr lang="en-US" sz="2000" dirty="0" smtClean="0">
                <a:hlinkClick r:id="rId5"/>
              </a:rPr>
              <a:t>www.ukaaf.org/exams-modification-best-practice/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1000" dirty="0" smtClean="0"/>
          </a:p>
          <a:p>
            <a:pPr>
              <a:spcAft>
                <a:spcPts val="244"/>
              </a:spcAft>
            </a:pPr>
            <a:r>
              <a:rPr lang="en-US" sz="2000" dirty="0" smtClean="0"/>
              <a:t>Draft </a:t>
            </a:r>
            <a:r>
              <a:rPr lang="en-US" sz="2000" dirty="0"/>
              <a:t>Ofqual guidance, out for consultation</a:t>
            </a:r>
            <a:br>
              <a:rPr lang="en-US" sz="2000" dirty="0"/>
            </a:br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www.gov.uk/government/consultations/ofqual-consultation-on-new-statutory-guidance</a:t>
            </a:r>
            <a:endParaRPr lang="en-US" sz="2000" dirty="0" smtClean="0"/>
          </a:p>
          <a:p>
            <a:pPr>
              <a:spcAft>
                <a:spcPts val="244"/>
              </a:spcAft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1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b="0" dirty="0"/>
              <a:t>To highlight: </a:t>
            </a:r>
          </a:p>
          <a:p>
            <a:r>
              <a:rPr lang="en-GB" altLang="en-US" b="0" dirty="0"/>
              <a:t>the links between equality &amp; accessibility and </a:t>
            </a:r>
            <a:r>
              <a:rPr lang="en-GB" altLang="en-US" b="0" dirty="0" smtClean="0"/>
              <a:t>validity</a:t>
            </a:r>
            <a:endParaRPr lang="en-GB" altLang="en-US" b="0" dirty="0"/>
          </a:p>
          <a:p>
            <a:r>
              <a:rPr lang="en-GB" altLang="en-US" b="0" dirty="0"/>
              <a:t>the issues to be considered at each stage of the qualification </a:t>
            </a:r>
            <a:r>
              <a:rPr lang="en-GB" altLang="en-US" b="0" dirty="0" smtClean="0"/>
              <a:t>lifecycle</a:t>
            </a:r>
            <a:endParaRPr lang="en-GB" altLang="en-US" b="0" dirty="0"/>
          </a:p>
          <a:p>
            <a:r>
              <a:rPr lang="en-GB" altLang="en-US" b="0" dirty="0"/>
              <a:t>your legal and regulatory obligations with respect to equality and the accessibility of your </a:t>
            </a:r>
            <a:r>
              <a:rPr lang="en-GB" altLang="en-US" b="0" dirty="0" smtClean="0"/>
              <a:t>qualification</a:t>
            </a:r>
            <a:endParaRPr lang="en-GB" altLang="en-US" b="0" dirty="0"/>
          </a:p>
          <a:p>
            <a:pPr marL="0" indent="0">
              <a:buNone/>
            </a:pPr>
            <a:endParaRPr lang="en-GB" altLang="en-US" b="0" dirty="0" smtClean="0"/>
          </a:p>
          <a:p>
            <a:pPr marL="0" indent="0">
              <a:buNone/>
            </a:pPr>
            <a:r>
              <a:rPr lang="en-GB" altLang="en-US" b="0" dirty="0" smtClean="0"/>
              <a:t>And </a:t>
            </a:r>
            <a:r>
              <a:rPr lang="en-GB" altLang="en-US" b="0" dirty="0"/>
              <a:t>to get a sense of: </a:t>
            </a:r>
          </a:p>
          <a:p>
            <a:r>
              <a:rPr lang="en-GB" altLang="en-US" b="0" dirty="0"/>
              <a:t>current </a:t>
            </a:r>
            <a:r>
              <a:rPr lang="en-GB" altLang="en-US" b="0" dirty="0" smtClean="0"/>
              <a:t>practice</a:t>
            </a:r>
            <a:endParaRPr lang="en-GB" altLang="en-US" b="0" dirty="0"/>
          </a:p>
          <a:p>
            <a:r>
              <a:rPr lang="en-GB" altLang="en-US" b="0" dirty="0"/>
              <a:t>the need for further </a:t>
            </a:r>
            <a:r>
              <a:rPr lang="en-GB" altLang="en-US" b="0" dirty="0" smtClean="0"/>
              <a:t>guidance</a:t>
            </a:r>
            <a:endParaRPr lang="en-GB" altLang="en-US" b="0" dirty="0"/>
          </a:p>
        </p:txBody>
      </p:sp>
    </p:spTree>
    <p:extLst>
      <p:ext uri="{BB962C8B-B14F-4D97-AF65-F5344CB8AC3E}">
        <p14:creationId xmlns:p14="http://schemas.microsoft.com/office/powerpoint/2010/main" val="634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Well designed assessments will differentiate between learners who have the knowledge, skills and understanding the qualification is intended to </a:t>
            </a:r>
            <a:r>
              <a:rPr lang="en-US" b="0" dirty="0" err="1"/>
              <a:t>recognise</a:t>
            </a:r>
            <a:r>
              <a:rPr lang="en-US" b="0" dirty="0"/>
              <a:t> and those who do not</a:t>
            </a:r>
          </a:p>
          <a:p>
            <a:endParaRPr lang="en-US" b="0" dirty="0"/>
          </a:p>
          <a:p>
            <a:r>
              <a:rPr lang="en-US" b="0" dirty="0"/>
              <a:t>They will not differentiate on other factors 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208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starting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Clear learning outcomes </a:t>
            </a:r>
          </a:p>
          <a:p>
            <a:pPr marL="0" indent="0">
              <a:buNone/>
            </a:pPr>
            <a:endParaRPr lang="en-US" b="0" dirty="0"/>
          </a:p>
          <a:p>
            <a:r>
              <a:rPr lang="en-US" b="0" dirty="0"/>
              <a:t>That are all necessary for the qualification’s purpose</a:t>
            </a:r>
          </a:p>
          <a:p>
            <a:endParaRPr lang="en-US" b="0" dirty="0"/>
          </a:p>
          <a:p>
            <a:r>
              <a:rPr lang="en-US" b="0" dirty="0"/>
              <a:t>So any barriers are justifiable </a:t>
            </a:r>
          </a:p>
          <a:p>
            <a:endParaRPr lang="en-US" b="0" dirty="0"/>
          </a:p>
          <a:p>
            <a:r>
              <a:rPr lang="en-US" b="0" dirty="0"/>
              <a:t>In line with General Condition of </a:t>
            </a:r>
            <a:r>
              <a:rPr lang="en-US" b="0" dirty="0" smtClean="0"/>
              <a:t>Recognition, Condition </a:t>
            </a:r>
            <a:r>
              <a:rPr lang="en-US" b="0" dirty="0"/>
              <a:t>D2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50826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Valid assessments will:</a:t>
            </a:r>
          </a:p>
          <a:p>
            <a:endParaRPr lang="en-US" b="0" dirty="0"/>
          </a:p>
          <a:p>
            <a:r>
              <a:rPr lang="en-US" b="0" dirty="0"/>
              <a:t>use appropriate language and stimulus materials (General Condition of </a:t>
            </a:r>
            <a:r>
              <a:rPr lang="en-US" b="0" dirty="0" smtClean="0"/>
              <a:t>Recognition, Condition </a:t>
            </a:r>
            <a:r>
              <a:rPr lang="en-US" b="0" dirty="0"/>
              <a:t>G3)</a:t>
            </a:r>
          </a:p>
          <a:p>
            <a:endParaRPr lang="en-US" b="0" dirty="0"/>
          </a:p>
          <a:p>
            <a:r>
              <a:rPr lang="en-US" b="0" dirty="0"/>
              <a:t>differentiate on relevant factors only 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7223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Age</a:t>
            </a:r>
          </a:p>
          <a:p>
            <a:r>
              <a:rPr lang="en-US" b="0" dirty="0"/>
              <a:t>Disability</a:t>
            </a:r>
          </a:p>
          <a:p>
            <a:r>
              <a:rPr lang="en-US" b="0" dirty="0"/>
              <a:t>Gender reassignment</a:t>
            </a:r>
          </a:p>
          <a:p>
            <a:r>
              <a:rPr lang="en-US" b="0" dirty="0"/>
              <a:t>Marriage and civil partnership</a:t>
            </a:r>
          </a:p>
          <a:p>
            <a:r>
              <a:rPr lang="en-US" b="0" dirty="0"/>
              <a:t>Pregnancy and maternity</a:t>
            </a:r>
          </a:p>
          <a:p>
            <a:r>
              <a:rPr lang="en-US" b="0" dirty="0"/>
              <a:t>Religion or belief</a:t>
            </a:r>
          </a:p>
          <a:p>
            <a:r>
              <a:rPr lang="en-US" b="0" dirty="0"/>
              <a:t>Sex</a:t>
            </a:r>
          </a:p>
          <a:p>
            <a:r>
              <a:rPr lang="en-US" b="0" dirty="0"/>
              <a:t>Sexual orientation</a:t>
            </a:r>
          </a:p>
          <a:p>
            <a:r>
              <a:rPr lang="en-US" b="0" dirty="0" smtClean="0"/>
              <a:t>In Northern Ireland also </a:t>
            </a:r>
            <a:r>
              <a:rPr lang="en-US" b="0" dirty="0"/>
              <a:t>political opinion and those with dependents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042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6" y="404818"/>
            <a:ext cx="9002086" cy="647918"/>
          </a:xfrm>
        </p:spPr>
        <p:txBody>
          <a:bodyPr/>
          <a:lstStyle/>
          <a:p>
            <a:r>
              <a:rPr lang="en-US"/>
              <a:t>Examples of potentially unjustifiable barriers in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Use of unnecessarily complex </a:t>
            </a:r>
            <a:r>
              <a:rPr lang="en-US" b="0" dirty="0" smtClean="0"/>
              <a:t>language</a:t>
            </a:r>
            <a:endParaRPr lang="en-US" b="0" dirty="0"/>
          </a:p>
          <a:p>
            <a:r>
              <a:rPr lang="en-US" b="0" dirty="0"/>
              <a:t>Use of diagrams or pictures that are distracting or are hard to </a:t>
            </a:r>
            <a:r>
              <a:rPr lang="en-US" b="0" dirty="0" smtClean="0"/>
              <a:t>see</a:t>
            </a:r>
            <a:endParaRPr lang="en-US" b="0" dirty="0"/>
          </a:p>
          <a:p>
            <a:r>
              <a:rPr lang="en-US" b="0" dirty="0" smtClean="0"/>
              <a:t>Tasks </a:t>
            </a:r>
            <a:r>
              <a:rPr lang="en-US" b="0" dirty="0"/>
              <a:t>that disadvantage learners who have not had </a:t>
            </a:r>
            <a:r>
              <a:rPr lang="en-US" b="0" dirty="0" smtClean="0"/>
              <a:t>particular experiences, where these are not relevant </a:t>
            </a:r>
            <a:r>
              <a:rPr lang="en-US" b="0" dirty="0"/>
              <a:t>to the </a:t>
            </a:r>
            <a:r>
              <a:rPr lang="en-US" b="0" dirty="0" smtClean="0"/>
              <a:t>knowledge, skills </a:t>
            </a:r>
            <a:r>
              <a:rPr lang="en-US" b="0" dirty="0"/>
              <a:t>and </a:t>
            </a:r>
            <a:r>
              <a:rPr lang="en-US" b="0" dirty="0" smtClean="0"/>
              <a:t>understanding </a:t>
            </a:r>
            <a:r>
              <a:rPr lang="en-US" b="0" dirty="0"/>
              <a:t>being </a:t>
            </a:r>
            <a:r>
              <a:rPr lang="en-US" b="0" dirty="0" smtClean="0"/>
              <a:t>assessed</a:t>
            </a:r>
            <a:endParaRPr lang="en-US" b="0" dirty="0"/>
          </a:p>
          <a:p>
            <a:r>
              <a:rPr lang="en-US" b="0" dirty="0"/>
              <a:t>Assessments of skills that are not relevant to the learning </a:t>
            </a:r>
            <a:r>
              <a:rPr lang="en-US" b="0" dirty="0" smtClean="0"/>
              <a:t>outcomes</a:t>
            </a:r>
            <a:endParaRPr lang="en-US" b="0" dirty="0"/>
          </a:p>
          <a:p>
            <a:r>
              <a:rPr lang="en-US" b="0" dirty="0"/>
              <a:t>Requirements to demonstrate skills in contexts that are not essential for the qualification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493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Reasonable adjustments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Awarding </a:t>
            </a:r>
            <a:r>
              <a:rPr lang="en-US" b="0" dirty="0" err="1"/>
              <a:t>organisations</a:t>
            </a:r>
            <a:r>
              <a:rPr lang="en-US" b="0" dirty="0"/>
              <a:t> are subject to a legal duty to make reasonable adjustments for disabled learners (some exceptions for some general qualifications)</a:t>
            </a:r>
          </a:p>
          <a:p>
            <a:r>
              <a:rPr lang="en-US" b="0" dirty="0"/>
              <a:t>A person is disabled </a:t>
            </a:r>
            <a:r>
              <a:rPr lang="en-US" b="0" dirty="0" smtClean="0"/>
              <a:t>if:</a:t>
            </a:r>
            <a:endParaRPr lang="en-US" b="0" dirty="0"/>
          </a:p>
          <a:p>
            <a:pPr marL="685800" lvl="1" indent="-342900">
              <a:buFont typeface="Arial" charset="0"/>
              <a:buChar char="•"/>
            </a:pPr>
            <a:r>
              <a:rPr lang="en-US" b="0" dirty="0"/>
              <a:t>t</a:t>
            </a:r>
            <a:r>
              <a:rPr lang="en-US" b="0" dirty="0" smtClean="0"/>
              <a:t>hey have </a:t>
            </a:r>
            <a:r>
              <a:rPr lang="en-US" b="0" dirty="0"/>
              <a:t>a physical or mental impairment </a:t>
            </a:r>
          </a:p>
          <a:p>
            <a:pPr marL="685800" lvl="1" indent="-342900">
              <a:buFont typeface="Arial" charset="0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impairment has a substantial and long-term adverse effect on their ability to carry out normal day-to-day activities (the Equality Act 2010)</a:t>
            </a:r>
          </a:p>
          <a:p>
            <a:r>
              <a:rPr lang="en-US" b="0" dirty="0"/>
              <a:t>Reasonable adjustments are made to remove or reduce the disadvantage caused by the disability that would otherwise </a:t>
            </a:r>
            <a:r>
              <a:rPr lang="en-US" b="0" dirty="0" smtClean="0"/>
              <a:t>arise</a:t>
            </a:r>
          </a:p>
          <a:p>
            <a:r>
              <a:rPr lang="en-US" b="0" dirty="0" smtClean="0"/>
              <a:t>The </a:t>
            </a:r>
            <a:r>
              <a:rPr lang="en-US" b="0" dirty="0"/>
              <a:t>cost of making the adjustment cannot be recovered from the disabled person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142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application by a qualifications body of a competence standard to a disabled person is not disability discrimination if it is a proportionate means to achieve a legitimate </a:t>
            </a:r>
            <a:r>
              <a:rPr lang="en-US" dirty="0" smtClean="0"/>
              <a:t>aim</a:t>
            </a:r>
          </a:p>
          <a:p>
            <a:endParaRPr lang="en-US" dirty="0" smtClean="0"/>
          </a:p>
          <a:p>
            <a:r>
              <a:rPr lang="en-US" dirty="0" smtClean="0"/>
              <a:t>A competence standard is an academic, medical or other standard applied for the purpose of determining whether or not a person has a particular level of competence or ability</a:t>
            </a:r>
            <a:endParaRPr lang="en-US" dirty="0"/>
          </a:p>
          <a:p>
            <a:endParaRPr lang="en-US" dirty="0"/>
          </a:p>
          <a:p>
            <a:r>
              <a:rPr lang="en-US" dirty="0"/>
              <a:t>Reasonable adjustments are made to how the essential knowledge, skills and understanding are assessed, not to what is assessed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qual vocational qualifications">
  <a:themeElements>
    <a:clrScheme name="">
      <a:dk1>
        <a:srgbClr val="000000"/>
      </a:dk1>
      <a:lt1>
        <a:srgbClr val="FFFFFF"/>
      </a:lt1>
      <a:dk2>
        <a:srgbClr val="68BD49"/>
      </a:dk2>
      <a:lt2>
        <a:srgbClr val="65696E"/>
      </a:lt2>
      <a:accent1>
        <a:srgbClr val="65696E"/>
      </a:accent1>
      <a:accent2>
        <a:srgbClr val="68BD49"/>
      </a:accent2>
      <a:accent3>
        <a:srgbClr val="FFFFFF"/>
      </a:accent3>
      <a:accent4>
        <a:srgbClr val="000000"/>
      </a:accent4>
      <a:accent5>
        <a:srgbClr val="B8B9BA"/>
      </a:accent5>
      <a:accent6>
        <a:srgbClr val="5EAB41"/>
      </a:accent6>
      <a:hlink>
        <a:srgbClr val="68BD49"/>
      </a:hlink>
      <a:folHlink>
        <a:srgbClr val="68BD4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45150501-b37d-4b37-b0a0-512a8dbac82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7A373A4C50E468CA9E4026D35F6E2" ma:contentTypeVersion="5" ma:contentTypeDescription="Create a new document." ma:contentTypeScope="" ma:versionID="6f65294b266c6366b0609f061382a0b4">
  <xsd:schema xmlns:xsd="http://www.w3.org/2001/XMLSchema" xmlns:p="http://schemas.microsoft.com/office/2006/metadata/properties" xmlns:ns2="45150501-b37d-4b37-b0a0-512a8dbac82e" targetNamespace="http://schemas.microsoft.com/office/2006/metadata/properties" ma:root="true" ma:fieldsID="a6f16d7ac95bab966617cb1271d45bb4" ns2:_="">
    <xsd:import namespace="45150501-b37d-4b37-b0a0-512a8dbac82e"/>
    <xsd:element name="properties">
      <xsd:complexType>
        <xsd:sequence>
          <xsd:element name="documentManagement">
            <xsd:complexType>
              <xsd:all>
                <xsd:element ref="ns2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5150501-b37d-4b37-b0a0-512a8dbac82e" elementFormDefault="qualified">
    <xsd:import namespace="http://schemas.microsoft.com/office/2006/documentManagement/types"/>
    <xsd:element name="Description" ma:index="8" nillable="true" ma:displayName="Description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A74C86D-7D20-4AB6-A173-B615F8B3A95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4FD12CC-BE13-4DB2-97FB-1B4804DD32B4}">
  <ds:schemaRefs>
    <ds:schemaRef ds:uri="http://schemas.openxmlformats.org/package/2006/metadata/core-properties"/>
    <ds:schemaRef ds:uri="http://schemas.microsoft.com/office/2006/documentManagement/types"/>
    <ds:schemaRef ds:uri="45150501-b37d-4b37-b0a0-512a8dbac82e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C8EB4E-29D2-4DCD-9944-BB0A625CC40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5C1C410-1A9F-4F38-A395-A6A488C8E5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150501-b37d-4b37-b0a0-512a8dbac82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Ofqual powerpoint template</Template>
  <TotalTime>520</TotalTime>
  <Words>528</Words>
  <Application>Microsoft Macintosh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Wingdings</vt:lpstr>
      <vt:lpstr>Wingdings 2</vt:lpstr>
      <vt:lpstr>Arial</vt:lpstr>
      <vt:lpstr>1_Ofqual vocational qualifications</vt:lpstr>
      <vt:lpstr>Equality in assessment</vt:lpstr>
      <vt:lpstr>Aims of the session</vt:lpstr>
      <vt:lpstr>Validity</vt:lpstr>
      <vt:lpstr>The starting point</vt:lpstr>
      <vt:lpstr>Assessment</vt:lpstr>
      <vt:lpstr>Protected characteristics</vt:lpstr>
      <vt:lpstr>Examples of potentially unjustifiable barriers in assessments</vt:lpstr>
      <vt:lpstr>Reasonable adjustments</vt:lpstr>
      <vt:lpstr>Competence standards</vt:lpstr>
      <vt:lpstr>Typical reasonable adjustments </vt:lpstr>
      <vt:lpstr>Arrangements with centres</vt:lpstr>
      <vt:lpstr>Discussion</vt:lpstr>
      <vt:lpstr>Sources of information</vt:lpstr>
    </vt:vector>
  </TitlesOfParts>
  <Company>Ofqual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Arial bold 24pt: Option B cover - delete A or B Do not change images</dc:title>
  <dc:creator>Vanessa Smith</dc:creator>
  <cp:lastModifiedBy>Philip McAllister</cp:lastModifiedBy>
  <cp:revision>47</cp:revision>
  <dcterms:created xsi:type="dcterms:W3CDTF">2015-09-11T10:33:37Z</dcterms:created>
  <dcterms:modified xsi:type="dcterms:W3CDTF">2015-12-07T12:46:32Z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escription">
    <vt:lpwstr/>
  </property>
  <property fmtid="{D5CDD505-2E9C-101B-9397-08002B2CF9AE}" pid="4" name="ContentTypeId">
    <vt:lpwstr>0x010100ECD7A373A4C50E468CA9E4026D35F6E2</vt:lpwstr>
  </property>
</Properties>
</file>