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1" r:id="rId2"/>
  </p:sldMasterIdLst>
  <p:notesMasterIdLst>
    <p:notesMasterId r:id="rId47"/>
  </p:notesMasterIdLst>
  <p:handoutMasterIdLst>
    <p:handoutMasterId r:id="rId48"/>
  </p:handoutMasterIdLst>
  <p:sldIdLst>
    <p:sldId id="308" r:id="rId3"/>
    <p:sldId id="391" r:id="rId4"/>
    <p:sldId id="293" r:id="rId5"/>
    <p:sldId id="336" r:id="rId6"/>
    <p:sldId id="317" r:id="rId7"/>
    <p:sldId id="285" r:id="rId8"/>
    <p:sldId id="337" r:id="rId9"/>
    <p:sldId id="384" r:id="rId10"/>
    <p:sldId id="324" r:id="rId11"/>
    <p:sldId id="348" r:id="rId12"/>
    <p:sldId id="349" r:id="rId13"/>
    <p:sldId id="367" r:id="rId14"/>
    <p:sldId id="383" r:id="rId15"/>
    <p:sldId id="327" r:id="rId16"/>
    <p:sldId id="385" r:id="rId17"/>
    <p:sldId id="386" r:id="rId18"/>
    <p:sldId id="387" r:id="rId19"/>
    <p:sldId id="388" r:id="rId20"/>
    <p:sldId id="389" r:id="rId21"/>
    <p:sldId id="390" r:id="rId22"/>
    <p:sldId id="328" r:id="rId23"/>
    <p:sldId id="342" r:id="rId24"/>
    <p:sldId id="368" r:id="rId25"/>
    <p:sldId id="354" r:id="rId26"/>
    <p:sldId id="377" r:id="rId27"/>
    <p:sldId id="370" r:id="rId28"/>
    <p:sldId id="371" r:id="rId29"/>
    <p:sldId id="330" r:id="rId30"/>
    <p:sldId id="345" r:id="rId31"/>
    <p:sldId id="355" r:id="rId32"/>
    <p:sldId id="356" r:id="rId33"/>
    <p:sldId id="357" r:id="rId34"/>
    <p:sldId id="358" r:id="rId35"/>
    <p:sldId id="361" r:id="rId36"/>
    <p:sldId id="362" r:id="rId37"/>
    <p:sldId id="363" r:id="rId38"/>
    <p:sldId id="364" r:id="rId39"/>
    <p:sldId id="376" r:id="rId40"/>
    <p:sldId id="372" r:id="rId41"/>
    <p:sldId id="374" r:id="rId42"/>
    <p:sldId id="373" r:id="rId43"/>
    <p:sldId id="375" r:id="rId44"/>
    <p:sldId id="261" r:id="rId45"/>
    <p:sldId id="264" r:id="rId46"/>
  </p:sldIdLst>
  <p:sldSz cx="9144000" cy="6858000" type="screen4x3"/>
  <p:notesSz cx="6810375" cy="9942513"/>
  <p:defaultTextStyle>
    <a:defPPr>
      <a:defRPr lang="en-US"/>
    </a:defPPr>
    <a:lvl1pPr algn="l" rtl="0" fontAlgn="base">
      <a:spcBef>
        <a:spcPct val="20000"/>
      </a:spcBef>
      <a:spcAft>
        <a:spcPct val="20000"/>
      </a:spcAft>
      <a:buClr>
        <a:schemeClr val="bg1"/>
      </a:buClr>
      <a:defRPr sz="1600" kern="1200">
        <a:solidFill>
          <a:schemeClr val="tx1"/>
        </a:solidFill>
        <a:latin typeface="Arial" charset="0"/>
        <a:ea typeface="굴림" pitchFamily="50" charset="-127"/>
        <a:cs typeface="+mn-cs"/>
      </a:defRPr>
    </a:lvl1pPr>
    <a:lvl2pPr marL="457200" algn="l" rtl="0" fontAlgn="base">
      <a:spcBef>
        <a:spcPct val="20000"/>
      </a:spcBef>
      <a:spcAft>
        <a:spcPct val="20000"/>
      </a:spcAft>
      <a:buClr>
        <a:schemeClr val="bg1"/>
      </a:buClr>
      <a:defRPr sz="1600" kern="1200">
        <a:solidFill>
          <a:schemeClr val="tx1"/>
        </a:solidFill>
        <a:latin typeface="Arial" charset="0"/>
        <a:ea typeface="굴림" pitchFamily="50" charset="-127"/>
        <a:cs typeface="+mn-cs"/>
      </a:defRPr>
    </a:lvl2pPr>
    <a:lvl3pPr marL="914400" algn="l" rtl="0" fontAlgn="base">
      <a:spcBef>
        <a:spcPct val="20000"/>
      </a:spcBef>
      <a:spcAft>
        <a:spcPct val="20000"/>
      </a:spcAft>
      <a:buClr>
        <a:schemeClr val="bg1"/>
      </a:buClr>
      <a:defRPr sz="1600" kern="1200">
        <a:solidFill>
          <a:schemeClr val="tx1"/>
        </a:solidFill>
        <a:latin typeface="Arial" charset="0"/>
        <a:ea typeface="굴림" pitchFamily="50" charset="-127"/>
        <a:cs typeface="+mn-cs"/>
      </a:defRPr>
    </a:lvl3pPr>
    <a:lvl4pPr marL="1371600" algn="l" rtl="0" fontAlgn="base">
      <a:spcBef>
        <a:spcPct val="20000"/>
      </a:spcBef>
      <a:spcAft>
        <a:spcPct val="20000"/>
      </a:spcAft>
      <a:buClr>
        <a:schemeClr val="bg1"/>
      </a:buClr>
      <a:defRPr sz="1600" kern="1200">
        <a:solidFill>
          <a:schemeClr val="tx1"/>
        </a:solidFill>
        <a:latin typeface="Arial" charset="0"/>
        <a:ea typeface="굴림" pitchFamily="50" charset="-127"/>
        <a:cs typeface="+mn-cs"/>
      </a:defRPr>
    </a:lvl4pPr>
    <a:lvl5pPr marL="1828800" algn="l" rtl="0" fontAlgn="base">
      <a:spcBef>
        <a:spcPct val="20000"/>
      </a:spcBef>
      <a:spcAft>
        <a:spcPct val="20000"/>
      </a:spcAft>
      <a:buClr>
        <a:schemeClr val="bg1"/>
      </a:buClr>
      <a:defRPr sz="1600" kern="1200">
        <a:solidFill>
          <a:schemeClr val="tx1"/>
        </a:solidFill>
        <a:latin typeface="Arial" charset="0"/>
        <a:ea typeface="굴림" pitchFamily="50" charset="-127"/>
        <a:cs typeface="+mn-cs"/>
      </a:defRPr>
    </a:lvl5pPr>
    <a:lvl6pPr marL="2286000" algn="l" defTabSz="914400" rtl="0" eaLnBrk="1" latinLnBrk="0" hangingPunct="1">
      <a:defRPr sz="1600" kern="1200">
        <a:solidFill>
          <a:schemeClr val="tx1"/>
        </a:solidFill>
        <a:latin typeface="Arial" charset="0"/>
        <a:ea typeface="굴림" pitchFamily="50" charset="-127"/>
        <a:cs typeface="+mn-cs"/>
      </a:defRPr>
    </a:lvl6pPr>
    <a:lvl7pPr marL="2743200" algn="l" defTabSz="914400" rtl="0" eaLnBrk="1" latinLnBrk="0" hangingPunct="1">
      <a:defRPr sz="1600" kern="1200">
        <a:solidFill>
          <a:schemeClr val="tx1"/>
        </a:solidFill>
        <a:latin typeface="Arial" charset="0"/>
        <a:ea typeface="굴림" pitchFamily="50" charset="-127"/>
        <a:cs typeface="+mn-cs"/>
      </a:defRPr>
    </a:lvl7pPr>
    <a:lvl8pPr marL="3200400" algn="l" defTabSz="914400" rtl="0" eaLnBrk="1" latinLnBrk="0" hangingPunct="1">
      <a:defRPr sz="1600" kern="1200">
        <a:solidFill>
          <a:schemeClr val="tx1"/>
        </a:solidFill>
        <a:latin typeface="Arial" charset="0"/>
        <a:ea typeface="굴림" pitchFamily="50" charset="-127"/>
        <a:cs typeface="+mn-cs"/>
      </a:defRPr>
    </a:lvl8pPr>
    <a:lvl9pPr marL="3657600" algn="l" defTabSz="914400" rtl="0" eaLnBrk="1" latinLnBrk="0" hangingPunct="1">
      <a:defRPr sz="1600" kern="1200">
        <a:solidFill>
          <a:schemeClr val="tx1"/>
        </a:solidFill>
        <a:latin typeface="Arial" charset="0"/>
        <a:ea typeface="굴림" pitchFamily="50"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3F35"/>
    <a:srgbClr val="156570"/>
    <a:srgbClr val="99BFC2"/>
    <a:srgbClr val="A5ACAF"/>
    <a:srgbClr val="010000"/>
    <a:srgbClr val="37424A"/>
    <a:srgbClr val="782327"/>
    <a:srgbClr val="B4A7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82" autoAdjust="0"/>
    <p:restoredTop sz="95652" autoAdjust="0"/>
  </p:normalViewPr>
  <p:slideViewPr>
    <p:cSldViewPr>
      <p:cViewPr>
        <p:scale>
          <a:sx n="60" d="100"/>
          <a:sy n="60" d="100"/>
        </p:scale>
        <p:origin x="-1614" y="-11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3" y="3"/>
            <a:ext cx="2951377" cy="49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5" tIns="46167" rIns="92335" bIns="46167" numCol="1" anchor="t" anchorCtr="0" compatLnSpc="1">
            <a:prstTxWarp prst="textNoShape">
              <a:avLst/>
            </a:prstTxWarp>
          </a:bodyPr>
          <a:lstStyle>
            <a:lvl1pPr eaLnBrk="0" hangingPunct="0">
              <a:spcBef>
                <a:spcPct val="0"/>
              </a:spcBef>
              <a:spcAft>
                <a:spcPct val="0"/>
              </a:spcAft>
              <a:buClrTx/>
              <a:defRPr sz="1200">
                <a:latin typeface="Times" charset="0"/>
              </a:defRPr>
            </a:lvl1pPr>
          </a:lstStyle>
          <a:p>
            <a:endParaRPr lang="en-GB" altLang="en-US"/>
          </a:p>
        </p:txBody>
      </p:sp>
      <p:sp>
        <p:nvSpPr>
          <p:cNvPr id="97283" name="Rectangle 3"/>
          <p:cNvSpPr>
            <a:spLocks noGrp="1" noChangeArrowheads="1"/>
          </p:cNvSpPr>
          <p:nvPr>
            <p:ph type="dt" sz="quarter" idx="1"/>
          </p:nvPr>
        </p:nvSpPr>
        <p:spPr bwMode="auto">
          <a:xfrm>
            <a:off x="3857392" y="3"/>
            <a:ext cx="2951377" cy="49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5" tIns="46167" rIns="92335" bIns="46167" numCol="1" anchor="t" anchorCtr="0" compatLnSpc="1">
            <a:prstTxWarp prst="textNoShape">
              <a:avLst/>
            </a:prstTxWarp>
          </a:bodyPr>
          <a:lstStyle>
            <a:lvl1pPr algn="r" eaLnBrk="0" hangingPunct="0">
              <a:spcBef>
                <a:spcPct val="0"/>
              </a:spcBef>
              <a:spcAft>
                <a:spcPct val="0"/>
              </a:spcAft>
              <a:buClrTx/>
              <a:defRPr sz="1200">
                <a:latin typeface="Times" charset="0"/>
              </a:defRPr>
            </a:lvl1pPr>
          </a:lstStyle>
          <a:p>
            <a:endParaRPr lang="en-GB" altLang="en-US"/>
          </a:p>
        </p:txBody>
      </p:sp>
      <p:sp>
        <p:nvSpPr>
          <p:cNvPr id="97284" name="Rectangle 4"/>
          <p:cNvSpPr>
            <a:spLocks noGrp="1" noChangeArrowheads="1"/>
          </p:cNvSpPr>
          <p:nvPr>
            <p:ph type="ftr" sz="quarter" idx="2"/>
          </p:nvPr>
        </p:nvSpPr>
        <p:spPr bwMode="auto">
          <a:xfrm>
            <a:off x="3" y="9443468"/>
            <a:ext cx="2951377" cy="49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5" tIns="46167" rIns="92335" bIns="46167" numCol="1" anchor="b" anchorCtr="0" compatLnSpc="1">
            <a:prstTxWarp prst="textNoShape">
              <a:avLst/>
            </a:prstTxWarp>
          </a:bodyPr>
          <a:lstStyle>
            <a:lvl1pPr eaLnBrk="0" hangingPunct="0">
              <a:spcBef>
                <a:spcPct val="0"/>
              </a:spcBef>
              <a:spcAft>
                <a:spcPct val="0"/>
              </a:spcAft>
              <a:buClrTx/>
              <a:defRPr sz="1200">
                <a:latin typeface="Times" charset="0"/>
              </a:defRPr>
            </a:lvl1pPr>
          </a:lstStyle>
          <a:p>
            <a:endParaRPr lang="en-GB" altLang="en-US"/>
          </a:p>
        </p:txBody>
      </p:sp>
      <p:sp>
        <p:nvSpPr>
          <p:cNvPr id="97285" name="Rectangle 5"/>
          <p:cNvSpPr>
            <a:spLocks noGrp="1" noChangeArrowheads="1"/>
          </p:cNvSpPr>
          <p:nvPr>
            <p:ph type="sldNum" sz="quarter" idx="3"/>
          </p:nvPr>
        </p:nvSpPr>
        <p:spPr bwMode="auto">
          <a:xfrm>
            <a:off x="3857392" y="9443468"/>
            <a:ext cx="2951377" cy="49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5" tIns="46167" rIns="92335" bIns="46167" numCol="1" anchor="b" anchorCtr="0" compatLnSpc="1">
            <a:prstTxWarp prst="textNoShape">
              <a:avLst/>
            </a:prstTxWarp>
          </a:bodyPr>
          <a:lstStyle>
            <a:lvl1pPr algn="r" eaLnBrk="0" hangingPunct="0">
              <a:spcBef>
                <a:spcPct val="0"/>
              </a:spcBef>
              <a:spcAft>
                <a:spcPct val="0"/>
              </a:spcAft>
              <a:buClrTx/>
              <a:defRPr sz="1200">
                <a:latin typeface="Times" charset="0"/>
              </a:defRPr>
            </a:lvl1pPr>
          </a:lstStyle>
          <a:p>
            <a:fld id="{C082597A-E8A2-44E1-A686-71E7AF9DB47C}" type="slidenum">
              <a:rPr lang="en-GB" altLang="en-US"/>
              <a:pPr/>
              <a:t>‹#›</a:t>
            </a:fld>
            <a:endParaRPr lang="en-GB" altLang="en-US"/>
          </a:p>
        </p:txBody>
      </p:sp>
    </p:spTree>
    <p:extLst>
      <p:ext uri="{BB962C8B-B14F-4D97-AF65-F5344CB8AC3E}">
        <p14:creationId xmlns:p14="http://schemas.microsoft.com/office/powerpoint/2010/main" val="1723954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3"/>
            <a:ext cx="2951377" cy="49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5" tIns="46167" rIns="92335" bIns="46167" numCol="1" anchor="t" anchorCtr="0" compatLnSpc="1">
            <a:prstTxWarp prst="textNoShape">
              <a:avLst/>
            </a:prstTxWarp>
          </a:bodyPr>
          <a:lstStyle>
            <a:lvl1pPr eaLnBrk="0" hangingPunct="0">
              <a:spcBef>
                <a:spcPct val="0"/>
              </a:spcBef>
              <a:spcAft>
                <a:spcPct val="0"/>
              </a:spcAft>
              <a:buClrTx/>
              <a:defRPr sz="1200">
                <a:latin typeface="Times" charset="0"/>
              </a:defRPr>
            </a:lvl1pPr>
          </a:lstStyle>
          <a:p>
            <a:endParaRPr lang="en-US" altLang="en-US"/>
          </a:p>
        </p:txBody>
      </p:sp>
      <p:sp>
        <p:nvSpPr>
          <p:cNvPr id="3075" name="Rectangle 3"/>
          <p:cNvSpPr>
            <a:spLocks noGrp="1" noChangeArrowheads="1"/>
          </p:cNvSpPr>
          <p:nvPr>
            <p:ph type="dt" idx="1"/>
          </p:nvPr>
        </p:nvSpPr>
        <p:spPr bwMode="auto">
          <a:xfrm>
            <a:off x="3859001" y="3"/>
            <a:ext cx="2951377" cy="49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5" tIns="46167" rIns="92335" bIns="46167" numCol="1" anchor="t" anchorCtr="0" compatLnSpc="1">
            <a:prstTxWarp prst="textNoShape">
              <a:avLst/>
            </a:prstTxWarp>
          </a:bodyPr>
          <a:lstStyle>
            <a:lvl1pPr algn="r" eaLnBrk="0" hangingPunct="0">
              <a:spcBef>
                <a:spcPct val="0"/>
              </a:spcBef>
              <a:spcAft>
                <a:spcPct val="0"/>
              </a:spcAft>
              <a:buClrTx/>
              <a:defRPr sz="1200">
                <a:latin typeface="Times"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7621" y="4723337"/>
            <a:ext cx="4995133" cy="447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5" tIns="46167" rIns="92335" bIns="4616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3" y="9445070"/>
            <a:ext cx="2951377" cy="49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5" tIns="46167" rIns="92335" bIns="46167" numCol="1" anchor="b" anchorCtr="0" compatLnSpc="1">
            <a:prstTxWarp prst="textNoShape">
              <a:avLst/>
            </a:prstTxWarp>
          </a:bodyPr>
          <a:lstStyle>
            <a:lvl1pPr eaLnBrk="0" hangingPunct="0">
              <a:spcBef>
                <a:spcPct val="0"/>
              </a:spcBef>
              <a:spcAft>
                <a:spcPct val="0"/>
              </a:spcAft>
              <a:buClrTx/>
              <a:defRPr sz="1200">
                <a:latin typeface="Times" charset="0"/>
              </a:defRPr>
            </a:lvl1pPr>
          </a:lstStyle>
          <a:p>
            <a:endParaRPr lang="en-US" altLang="en-US"/>
          </a:p>
        </p:txBody>
      </p:sp>
      <p:sp>
        <p:nvSpPr>
          <p:cNvPr id="3079" name="Rectangle 7"/>
          <p:cNvSpPr>
            <a:spLocks noGrp="1" noChangeArrowheads="1"/>
          </p:cNvSpPr>
          <p:nvPr>
            <p:ph type="sldNum" sz="quarter" idx="5"/>
          </p:nvPr>
        </p:nvSpPr>
        <p:spPr bwMode="auto">
          <a:xfrm>
            <a:off x="3859001" y="9445070"/>
            <a:ext cx="2951377" cy="49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35" tIns="46167" rIns="92335" bIns="46167" numCol="1" anchor="b" anchorCtr="0" compatLnSpc="1">
            <a:prstTxWarp prst="textNoShape">
              <a:avLst/>
            </a:prstTxWarp>
          </a:bodyPr>
          <a:lstStyle>
            <a:lvl1pPr algn="r" eaLnBrk="0" hangingPunct="0">
              <a:spcBef>
                <a:spcPct val="0"/>
              </a:spcBef>
              <a:spcAft>
                <a:spcPct val="0"/>
              </a:spcAft>
              <a:buClrTx/>
              <a:defRPr sz="1200">
                <a:latin typeface="Times" charset="0"/>
              </a:defRPr>
            </a:lvl1pPr>
          </a:lstStyle>
          <a:p>
            <a:fld id="{00D14CB0-8B90-440F-88FA-DB3554AFCA70}" type="slidenum">
              <a:rPr lang="en-US" altLang="en-US"/>
              <a:pPr/>
              <a:t>‹#›</a:t>
            </a:fld>
            <a:endParaRPr lang="en-US" altLang="en-US"/>
          </a:p>
        </p:txBody>
      </p:sp>
    </p:spTree>
    <p:extLst>
      <p:ext uri="{BB962C8B-B14F-4D97-AF65-F5344CB8AC3E}">
        <p14:creationId xmlns:p14="http://schemas.microsoft.com/office/powerpoint/2010/main" val="756213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0479D-7D6A-4578-B4F7-C7870DA065BD}" type="slidenum">
              <a:rPr lang="en-US" altLang="en-US"/>
              <a:pPr/>
              <a:t>3</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D14CB0-8B90-440F-88FA-DB3554AFCA70}" type="slidenum">
              <a:rPr lang="en-US" altLang="en-US" smtClean="0"/>
              <a:pPr/>
              <a:t>23</a:t>
            </a:fld>
            <a:endParaRPr lang="en-US" altLang="en-US"/>
          </a:p>
        </p:txBody>
      </p:sp>
    </p:spTree>
    <p:extLst>
      <p:ext uri="{BB962C8B-B14F-4D97-AF65-F5344CB8AC3E}">
        <p14:creationId xmlns:p14="http://schemas.microsoft.com/office/powerpoint/2010/main" val="2480262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D14CB0-8B90-440F-88FA-DB3554AFCA70}" type="slidenum">
              <a:rPr lang="en-US" altLang="en-US" smtClean="0"/>
              <a:pPr/>
              <a:t>24</a:t>
            </a:fld>
            <a:endParaRPr lang="en-US" altLang="en-US"/>
          </a:p>
        </p:txBody>
      </p:sp>
    </p:spTree>
    <p:extLst>
      <p:ext uri="{BB962C8B-B14F-4D97-AF65-F5344CB8AC3E}">
        <p14:creationId xmlns:p14="http://schemas.microsoft.com/office/powerpoint/2010/main" val="119907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D14CB0-8B90-440F-88FA-DB3554AFCA70}" type="slidenum">
              <a:rPr lang="en-US" altLang="en-US" smtClean="0"/>
              <a:pPr/>
              <a:t>25</a:t>
            </a:fld>
            <a:endParaRPr lang="en-US" altLang="en-US"/>
          </a:p>
        </p:txBody>
      </p:sp>
    </p:spTree>
    <p:extLst>
      <p:ext uri="{BB962C8B-B14F-4D97-AF65-F5344CB8AC3E}">
        <p14:creationId xmlns:p14="http://schemas.microsoft.com/office/powerpoint/2010/main" val="119907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D14CB0-8B90-440F-88FA-DB3554AFCA70}" type="slidenum">
              <a:rPr lang="en-US" altLang="en-US" smtClean="0"/>
              <a:pPr/>
              <a:t>26</a:t>
            </a:fld>
            <a:endParaRPr lang="en-US" altLang="en-US"/>
          </a:p>
        </p:txBody>
      </p:sp>
    </p:spTree>
    <p:extLst>
      <p:ext uri="{BB962C8B-B14F-4D97-AF65-F5344CB8AC3E}">
        <p14:creationId xmlns:p14="http://schemas.microsoft.com/office/powerpoint/2010/main" val="2526470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F874-BC5E-4D4C-8C63-4CCE6C0F40F5}" type="slidenum">
              <a:rPr lang="en-US" altLang="en-US"/>
              <a:pPr/>
              <a:t>28</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F874-BC5E-4D4C-8C63-4CCE6C0F40F5}" type="slidenum">
              <a:rPr lang="en-US" altLang="en-US"/>
              <a:pPr/>
              <a:t>30</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3FD43-5613-4FA0-B9B2-A3D4758B5613}" type="slidenum">
              <a:rPr lang="en-US"/>
              <a:pPr/>
              <a:t>31</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8EBB2-FE5F-45D0-94F2-4F7D89F355FC}" type="slidenum">
              <a:rPr lang="en-US"/>
              <a:pPr/>
              <a:t>32</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9E906-879C-400B-932F-7733FE32B2BE}" type="slidenum">
              <a:rPr lang="en-US" altLang="en-US"/>
              <a:pPr/>
              <a:t>34</a:t>
            </a:fld>
            <a:endParaRPr lang="en-US" alt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D14CB0-8B90-440F-88FA-DB3554AFCA70}" type="slidenum">
              <a:rPr lang="en-US" altLang="en-US" smtClean="0"/>
              <a:pPr/>
              <a:t>35</a:t>
            </a:fld>
            <a:endParaRPr lang="en-US" altLang="en-US"/>
          </a:p>
        </p:txBody>
      </p:sp>
    </p:spTree>
    <p:extLst>
      <p:ext uri="{BB962C8B-B14F-4D97-AF65-F5344CB8AC3E}">
        <p14:creationId xmlns:p14="http://schemas.microsoft.com/office/powerpoint/2010/main" val="298555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F874-BC5E-4D4C-8C63-4CCE6C0F40F5}" type="slidenum">
              <a:rPr lang="en-US" altLang="en-US"/>
              <a:pPr/>
              <a:t>6</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F874-BC5E-4D4C-8C63-4CCE6C0F40F5}" type="slidenum">
              <a:rPr lang="en-US" altLang="en-US"/>
              <a:pPr/>
              <a:t>38</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D14CB0-8B90-440F-88FA-DB3554AFCA70}" type="slidenum">
              <a:rPr lang="en-US" altLang="en-US" smtClean="0"/>
              <a:pPr/>
              <a:t>39</a:t>
            </a:fld>
            <a:endParaRPr lang="en-US" altLang="en-US"/>
          </a:p>
        </p:txBody>
      </p:sp>
    </p:spTree>
    <p:extLst>
      <p:ext uri="{BB962C8B-B14F-4D97-AF65-F5344CB8AC3E}">
        <p14:creationId xmlns:p14="http://schemas.microsoft.com/office/powerpoint/2010/main" val="553630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D14CB0-8B90-440F-88FA-DB3554AFCA70}" type="slidenum">
              <a:rPr lang="en-US" altLang="en-US" smtClean="0"/>
              <a:pPr/>
              <a:t>40</a:t>
            </a:fld>
            <a:endParaRPr lang="en-US" altLang="en-US"/>
          </a:p>
        </p:txBody>
      </p:sp>
    </p:spTree>
    <p:extLst>
      <p:ext uri="{BB962C8B-B14F-4D97-AF65-F5344CB8AC3E}">
        <p14:creationId xmlns:p14="http://schemas.microsoft.com/office/powerpoint/2010/main" val="622633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D14CB0-8B90-440F-88FA-DB3554AFCA70}" type="slidenum">
              <a:rPr lang="en-US" altLang="en-US" smtClean="0"/>
              <a:pPr/>
              <a:t>42</a:t>
            </a:fld>
            <a:endParaRPr lang="en-US" altLang="en-US"/>
          </a:p>
        </p:txBody>
      </p:sp>
    </p:spTree>
    <p:extLst>
      <p:ext uri="{BB962C8B-B14F-4D97-AF65-F5344CB8AC3E}">
        <p14:creationId xmlns:p14="http://schemas.microsoft.com/office/powerpoint/2010/main" val="1199073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C6A5B9-1513-4A25-9C1B-962AFE9185AE}" type="slidenum">
              <a:rPr lang="en-US" altLang="en-US"/>
              <a:pPr/>
              <a:t>43</a:t>
            </a:fld>
            <a:endParaRPr lang="en-US" alt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488A0-39E1-4349-B155-099D5C6FE999}" type="slidenum">
              <a:rPr lang="en-US" altLang="en-US"/>
              <a:pPr/>
              <a:t>44</a:t>
            </a:fld>
            <a:endParaRPr lang="en-US" alt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F874-BC5E-4D4C-8C63-4CCE6C0F40F5}" type="slidenum">
              <a:rPr lang="en-US" altLang="en-US"/>
              <a:pPr/>
              <a:t>9</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BC8870-7B90-4689-9178-20CC61CA0949}" type="slidenum">
              <a:rPr lang="en-US" altLang="en-US"/>
              <a:pPr/>
              <a:t>10</a:t>
            </a:fld>
            <a:endParaRPr lang="en-US" alt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D14CB0-8B90-440F-88FA-DB3554AFCA70}" type="slidenum">
              <a:rPr lang="en-US" altLang="en-US" smtClean="0"/>
              <a:pPr/>
              <a:t>11</a:t>
            </a:fld>
            <a:endParaRPr lang="en-US" altLang="en-US"/>
          </a:p>
        </p:txBody>
      </p:sp>
    </p:spTree>
    <p:extLst>
      <p:ext uri="{BB962C8B-B14F-4D97-AF65-F5344CB8AC3E}">
        <p14:creationId xmlns:p14="http://schemas.microsoft.com/office/powerpoint/2010/main" val="2480262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D14CB0-8B90-440F-88FA-DB3554AFCA70}" type="slidenum">
              <a:rPr lang="en-US" altLang="en-US" smtClean="0"/>
              <a:pPr/>
              <a:t>12</a:t>
            </a:fld>
            <a:endParaRPr lang="en-US" altLang="en-US"/>
          </a:p>
        </p:txBody>
      </p:sp>
    </p:spTree>
    <p:extLst>
      <p:ext uri="{BB962C8B-B14F-4D97-AF65-F5344CB8AC3E}">
        <p14:creationId xmlns:p14="http://schemas.microsoft.com/office/powerpoint/2010/main" val="248026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D14CB0-8B90-440F-88FA-DB3554AFCA70}" type="slidenum">
              <a:rPr lang="en-US" altLang="en-US" smtClean="0"/>
              <a:pPr/>
              <a:t>13</a:t>
            </a:fld>
            <a:endParaRPr lang="en-US" altLang="en-US"/>
          </a:p>
        </p:txBody>
      </p:sp>
    </p:spTree>
    <p:extLst>
      <p:ext uri="{BB962C8B-B14F-4D97-AF65-F5344CB8AC3E}">
        <p14:creationId xmlns:p14="http://schemas.microsoft.com/office/powerpoint/2010/main" val="2480262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F874-BC5E-4D4C-8C63-4CCE6C0F40F5}" type="slidenum">
              <a:rPr lang="en-US" altLang="en-US"/>
              <a:pPr/>
              <a:t>14</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F874-BC5E-4D4C-8C63-4CCE6C0F40F5}" type="slidenum">
              <a:rPr lang="en-US" altLang="en-US"/>
              <a:pPr/>
              <a:t>21</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1026"/>
          <p:cNvSpPr>
            <a:spLocks noGrp="1" noChangeArrowheads="1"/>
          </p:cNvSpPr>
          <p:nvPr>
            <p:ph type="ctrTitle"/>
          </p:nvPr>
        </p:nvSpPr>
        <p:spPr>
          <a:xfrm>
            <a:off x="685800" y="3429000"/>
            <a:ext cx="7543800" cy="533400"/>
          </a:xfrm>
        </p:spPr>
        <p:txBody>
          <a:bodyPr/>
          <a:lstStyle>
            <a:lvl1pPr>
              <a:defRPr sz="2800" b="1">
                <a:solidFill>
                  <a:schemeClr val="tx1"/>
                </a:solidFill>
              </a:defRPr>
            </a:lvl1pPr>
          </a:lstStyle>
          <a:p>
            <a:pPr lvl="0"/>
            <a:r>
              <a:rPr lang="en-US" altLang="en-US" noProof="0" smtClean="0"/>
              <a:t>Click to edit Master title style</a:t>
            </a:r>
            <a:endParaRPr lang="en-GB" altLang="en-US" noProof="0" smtClean="0"/>
          </a:p>
        </p:txBody>
      </p:sp>
      <p:sp>
        <p:nvSpPr>
          <p:cNvPr id="30723" name="Rectangle 1027"/>
          <p:cNvSpPr>
            <a:spLocks noGrp="1" noChangeArrowheads="1"/>
          </p:cNvSpPr>
          <p:nvPr>
            <p:ph type="subTitle" idx="1"/>
          </p:nvPr>
        </p:nvSpPr>
        <p:spPr>
          <a:xfrm>
            <a:off x="685800" y="3962400"/>
            <a:ext cx="7086600" cy="457200"/>
          </a:xfrm>
        </p:spPr>
        <p:txBody>
          <a:bodyPr/>
          <a:lstStyle>
            <a:lvl1pPr marL="1588" indent="0">
              <a:lnSpc>
                <a:spcPct val="115000"/>
              </a:lnSpc>
              <a:buFont typeface="Arial" charset="0"/>
              <a:buNone/>
              <a:defRPr b="1">
                <a:solidFill>
                  <a:srgbClr val="E83F35"/>
                </a:solidFill>
              </a:defRPr>
            </a:lvl1pPr>
          </a:lstStyle>
          <a:p>
            <a:pPr lvl="0"/>
            <a:r>
              <a:rPr lang="en-US" altLang="en-US" noProof="0" smtClean="0"/>
              <a:t>Click to edit Master subtitle style</a:t>
            </a:r>
            <a:endParaRPr lang="en-GB" altLang="en-US" noProof="0" smtClean="0"/>
          </a:p>
        </p:txBody>
      </p:sp>
      <p:sp>
        <p:nvSpPr>
          <p:cNvPr id="30726" name="Rectangle 1030"/>
          <p:cNvSpPr>
            <a:spLocks noChangeArrowheads="1"/>
          </p:cNvSpPr>
          <p:nvPr/>
        </p:nvSpPr>
        <p:spPr bwMode="auto">
          <a:xfrm>
            <a:off x="457200" y="6016625"/>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spcAft>
                <a:spcPct val="0"/>
              </a:spcAft>
              <a:buClrTx/>
            </a:pPr>
            <a:endParaRPr lang="en-GB" altLang="en-US" sz="2400">
              <a:latin typeface="Times" charset="0"/>
            </a:endParaRPr>
          </a:p>
        </p:txBody>
      </p:sp>
      <p:pic>
        <p:nvPicPr>
          <p:cNvPr id="30738" name="Picture 1042" descr="FE_Logo 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341438"/>
            <a:ext cx="2609850" cy="1054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8485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60350"/>
            <a:ext cx="2076450" cy="56832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76950" cy="5683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40057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305800" cy="685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219200"/>
            <a:ext cx="8305800" cy="4724400"/>
          </a:xfrm>
        </p:spPr>
        <p:txBody>
          <a:bodyPr/>
          <a:lstStyle/>
          <a:p>
            <a:r>
              <a:rPr lang="en-US" smtClean="0"/>
              <a:t>Click icon to add table</a:t>
            </a:r>
            <a:endParaRPr lang="en-GB"/>
          </a:p>
        </p:txBody>
      </p:sp>
    </p:spTree>
    <p:extLst>
      <p:ext uri="{BB962C8B-B14F-4D97-AF65-F5344CB8AC3E}">
        <p14:creationId xmlns:p14="http://schemas.microsoft.com/office/powerpoint/2010/main" val="4076289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1026"/>
          <p:cNvSpPr>
            <a:spLocks noGrp="1" noChangeArrowheads="1"/>
          </p:cNvSpPr>
          <p:nvPr>
            <p:ph type="ctrTitle"/>
          </p:nvPr>
        </p:nvSpPr>
        <p:spPr>
          <a:xfrm>
            <a:off x="685800" y="3429000"/>
            <a:ext cx="7543800" cy="533400"/>
          </a:xfrm>
        </p:spPr>
        <p:txBody>
          <a:bodyPr/>
          <a:lstStyle>
            <a:lvl1pPr>
              <a:defRPr sz="2800" b="1">
                <a:solidFill>
                  <a:schemeClr val="tx1"/>
                </a:solidFill>
              </a:defRPr>
            </a:lvl1pPr>
          </a:lstStyle>
          <a:p>
            <a:pPr lvl="0"/>
            <a:r>
              <a:rPr lang="en-US" altLang="en-US" noProof="0" smtClean="0"/>
              <a:t>Click to edit Master title style</a:t>
            </a:r>
            <a:endParaRPr lang="en-GB" altLang="en-US" noProof="0" smtClean="0"/>
          </a:p>
        </p:txBody>
      </p:sp>
      <p:sp>
        <p:nvSpPr>
          <p:cNvPr id="30723" name="Rectangle 1027"/>
          <p:cNvSpPr>
            <a:spLocks noGrp="1" noChangeArrowheads="1"/>
          </p:cNvSpPr>
          <p:nvPr>
            <p:ph type="subTitle" idx="1"/>
          </p:nvPr>
        </p:nvSpPr>
        <p:spPr>
          <a:xfrm>
            <a:off x="685800" y="3962400"/>
            <a:ext cx="7086600" cy="457200"/>
          </a:xfrm>
        </p:spPr>
        <p:txBody>
          <a:bodyPr/>
          <a:lstStyle>
            <a:lvl1pPr marL="1588" indent="0">
              <a:lnSpc>
                <a:spcPct val="115000"/>
              </a:lnSpc>
              <a:buFont typeface="Arial" charset="0"/>
              <a:buNone/>
              <a:defRPr b="1">
                <a:solidFill>
                  <a:srgbClr val="E83F35"/>
                </a:solidFill>
              </a:defRPr>
            </a:lvl1pPr>
          </a:lstStyle>
          <a:p>
            <a:pPr lvl="0"/>
            <a:r>
              <a:rPr lang="en-US" altLang="en-US" noProof="0" smtClean="0"/>
              <a:t>Click to edit Master subtitle style</a:t>
            </a:r>
            <a:endParaRPr lang="en-GB" altLang="en-US" noProof="0" smtClean="0"/>
          </a:p>
        </p:txBody>
      </p:sp>
      <p:sp>
        <p:nvSpPr>
          <p:cNvPr id="30726" name="Rectangle 1030"/>
          <p:cNvSpPr>
            <a:spLocks noChangeArrowheads="1"/>
          </p:cNvSpPr>
          <p:nvPr/>
        </p:nvSpPr>
        <p:spPr bwMode="auto">
          <a:xfrm>
            <a:off x="457200" y="6016625"/>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spcAft>
                <a:spcPct val="0"/>
              </a:spcAft>
              <a:buClrTx/>
            </a:pPr>
            <a:endParaRPr lang="en-GB" altLang="en-US" sz="2400" dirty="0">
              <a:solidFill>
                <a:prstClr val="black"/>
              </a:solidFill>
              <a:latin typeface="Times" charset="0"/>
            </a:endParaRPr>
          </a:p>
        </p:txBody>
      </p:sp>
      <p:pic>
        <p:nvPicPr>
          <p:cNvPr id="30738" name="Picture 1042" descr="FE_Logo 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341438"/>
            <a:ext cx="2609850" cy="1054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8185"/>
          <a:stretch/>
        </p:blipFill>
        <p:spPr bwMode="auto">
          <a:xfrm>
            <a:off x="6249562" y="1295400"/>
            <a:ext cx="1863979"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458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31907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82468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19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219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8109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74459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9657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92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7137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8060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9132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19809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60350"/>
            <a:ext cx="2076450" cy="56832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76950" cy="5683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9139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305800" cy="685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219200"/>
            <a:ext cx="8305800" cy="4724400"/>
          </a:xfrm>
        </p:spPr>
        <p:txBody>
          <a:bodyPr/>
          <a:lstStyle/>
          <a:p>
            <a:r>
              <a:rPr lang="en-US" dirty="0" smtClean="0"/>
              <a:t>Click icon to add table</a:t>
            </a:r>
            <a:endParaRPr lang="en-GB" dirty="0"/>
          </a:p>
        </p:txBody>
      </p:sp>
    </p:spTree>
    <p:extLst>
      <p:ext uri="{BB962C8B-B14F-4D97-AF65-F5344CB8AC3E}">
        <p14:creationId xmlns:p14="http://schemas.microsoft.com/office/powerpoint/2010/main" val="4162301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3098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19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219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6854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5070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4679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210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124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872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60350"/>
            <a:ext cx="830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457200" y="1219200"/>
            <a:ext cx="8305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2"/>
            <a:endParaRPr lang="en-GB" altLang="en-US" smtClean="0"/>
          </a:p>
        </p:txBody>
      </p:sp>
      <p:sp>
        <p:nvSpPr>
          <p:cNvPr id="1036" name="Text Box 12"/>
          <p:cNvSpPr txBox="1">
            <a:spLocks noChangeArrowheads="1"/>
          </p:cNvSpPr>
          <p:nvPr/>
        </p:nvSpPr>
        <p:spPr bwMode="auto">
          <a:xfrm>
            <a:off x="381000" y="6397625"/>
            <a:ext cx="339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spcAft>
                <a:spcPct val="0"/>
              </a:spcAft>
              <a:buClrTx/>
            </a:pPr>
            <a:fld id="{0C00F1E3-6B7B-4C22-A358-F89B03EDC652}" type="slidenum">
              <a:rPr lang="en-US" altLang="en-US" sz="800" b="1">
                <a:solidFill>
                  <a:srgbClr val="E83F35"/>
                </a:solidFill>
              </a:rPr>
              <a:pPr eaLnBrk="0" hangingPunct="0">
                <a:spcBef>
                  <a:spcPct val="0"/>
                </a:spcBef>
                <a:spcAft>
                  <a:spcPct val="0"/>
                </a:spcAft>
                <a:buClrTx/>
              </a:pPr>
              <a:t>‹#›</a:t>
            </a:fld>
            <a:r>
              <a:rPr lang="en-US" altLang="en-US" sz="900">
                <a:solidFill>
                  <a:srgbClr val="E83F35"/>
                </a:solidFill>
              </a:rPr>
              <a:t> </a:t>
            </a:r>
          </a:p>
        </p:txBody>
      </p:sp>
      <p:sp>
        <p:nvSpPr>
          <p:cNvPr id="1038" name="Line 14"/>
          <p:cNvSpPr>
            <a:spLocks noChangeShapeType="1"/>
          </p:cNvSpPr>
          <p:nvPr/>
        </p:nvSpPr>
        <p:spPr bwMode="auto">
          <a:xfrm>
            <a:off x="468313" y="6381750"/>
            <a:ext cx="8280400" cy="0"/>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9" name="Text Box 15"/>
          <p:cNvSpPr txBox="1">
            <a:spLocks noChangeArrowheads="1"/>
          </p:cNvSpPr>
          <p:nvPr/>
        </p:nvSpPr>
        <p:spPr bwMode="auto">
          <a:xfrm>
            <a:off x="6588125" y="6400800"/>
            <a:ext cx="22320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0"/>
              </a:spcBef>
              <a:spcAft>
                <a:spcPct val="0"/>
              </a:spcAft>
              <a:buClrTx/>
            </a:pPr>
            <a:r>
              <a:rPr lang="en-US" altLang="en-US" sz="800" b="1">
                <a:solidFill>
                  <a:srgbClr val="E83F35"/>
                </a:solidFill>
              </a:rPr>
              <a:t>Frontier Economics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2600">
          <a:solidFill>
            <a:srgbClr val="E83F35"/>
          </a:solidFill>
          <a:latin typeface="+mj-lt"/>
          <a:ea typeface="+mj-ea"/>
          <a:cs typeface="+mj-cs"/>
        </a:defRPr>
      </a:lvl1pPr>
      <a:lvl2pPr algn="l" rtl="0" eaLnBrk="1" fontAlgn="base" hangingPunct="1">
        <a:spcBef>
          <a:spcPct val="0"/>
        </a:spcBef>
        <a:spcAft>
          <a:spcPct val="0"/>
        </a:spcAft>
        <a:defRPr sz="2600">
          <a:solidFill>
            <a:srgbClr val="E83F35"/>
          </a:solidFill>
          <a:latin typeface="Arial" charset="0"/>
        </a:defRPr>
      </a:lvl2pPr>
      <a:lvl3pPr algn="l" rtl="0" eaLnBrk="1" fontAlgn="base" hangingPunct="1">
        <a:spcBef>
          <a:spcPct val="0"/>
        </a:spcBef>
        <a:spcAft>
          <a:spcPct val="0"/>
        </a:spcAft>
        <a:defRPr sz="2600">
          <a:solidFill>
            <a:srgbClr val="E83F35"/>
          </a:solidFill>
          <a:latin typeface="Arial" charset="0"/>
        </a:defRPr>
      </a:lvl3pPr>
      <a:lvl4pPr algn="l" rtl="0" eaLnBrk="1" fontAlgn="base" hangingPunct="1">
        <a:spcBef>
          <a:spcPct val="0"/>
        </a:spcBef>
        <a:spcAft>
          <a:spcPct val="0"/>
        </a:spcAft>
        <a:defRPr sz="2600">
          <a:solidFill>
            <a:srgbClr val="E83F35"/>
          </a:solidFill>
          <a:latin typeface="Arial" charset="0"/>
        </a:defRPr>
      </a:lvl4pPr>
      <a:lvl5pPr algn="l" rtl="0" eaLnBrk="1" fontAlgn="base" hangingPunct="1">
        <a:spcBef>
          <a:spcPct val="0"/>
        </a:spcBef>
        <a:spcAft>
          <a:spcPct val="0"/>
        </a:spcAft>
        <a:defRPr sz="2600">
          <a:solidFill>
            <a:srgbClr val="E83F35"/>
          </a:solidFill>
          <a:latin typeface="Arial" charset="0"/>
        </a:defRPr>
      </a:lvl5pPr>
      <a:lvl6pPr marL="457200" algn="l" rtl="0" eaLnBrk="1" fontAlgn="base" hangingPunct="1">
        <a:spcBef>
          <a:spcPct val="0"/>
        </a:spcBef>
        <a:spcAft>
          <a:spcPct val="0"/>
        </a:spcAft>
        <a:defRPr sz="2600">
          <a:solidFill>
            <a:srgbClr val="E83F35"/>
          </a:solidFill>
          <a:latin typeface="Arial" charset="0"/>
        </a:defRPr>
      </a:lvl6pPr>
      <a:lvl7pPr marL="914400" algn="l" rtl="0" eaLnBrk="1" fontAlgn="base" hangingPunct="1">
        <a:spcBef>
          <a:spcPct val="0"/>
        </a:spcBef>
        <a:spcAft>
          <a:spcPct val="0"/>
        </a:spcAft>
        <a:defRPr sz="2600">
          <a:solidFill>
            <a:srgbClr val="E83F35"/>
          </a:solidFill>
          <a:latin typeface="Arial" charset="0"/>
        </a:defRPr>
      </a:lvl7pPr>
      <a:lvl8pPr marL="1371600" algn="l" rtl="0" eaLnBrk="1" fontAlgn="base" hangingPunct="1">
        <a:spcBef>
          <a:spcPct val="0"/>
        </a:spcBef>
        <a:spcAft>
          <a:spcPct val="0"/>
        </a:spcAft>
        <a:defRPr sz="2600">
          <a:solidFill>
            <a:srgbClr val="E83F35"/>
          </a:solidFill>
          <a:latin typeface="Arial" charset="0"/>
        </a:defRPr>
      </a:lvl8pPr>
      <a:lvl9pPr marL="1828800" algn="l" rtl="0" eaLnBrk="1" fontAlgn="base" hangingPunct="1">
        <a:spcBef>
          <a:spcPct val="0"/>
        </a:spcBef>
        <a:spcAft>
          <a:spcPct val="0"/>
        </a:spcAft>
        <a:defRPr sz="2600">
          <a:solidFill>
            <a:srgbClr val="E83F35"/>
          </a:solidFill>
          <a:latin typeface="Arial" charset="0"/>
        </a:defRPr>
      </a:lvl9pPr>
    </p:titleStyle>
    <p:bodyStyle>
      <a:lvl1pPr marL="274638" indent="-274638" algn="l" rtl="0" eaLnBrk="1" fontAlgn="base" hangingPunct="1">
        <a:spcBef>
          <a:spcPct val="20000"/>
        </a:spcBef>
        <a:spcAft>
          <a:spcPct val="20000"/>
        </a:spcAft>
        <a:buClr>
          <a:srgbClr val="E83F35"/>
        </a:buClr>
        <a:buFont typeface="Arial" charset="0"/>
        <a:buChar char="●"/>
        <a:defRPr sz="1600">
          <a:solidFill>
            <a:schemeClr val="tx1"/>
          </a:solidFill>
          <a:latin typeface="+mn-lt"/>
          <a:ea typeface="+mn-ea"/>
          <a:cs typeface="+mn-cs"/>
        </a:defRPr>
      </a:lvl1pPr>
      <a:lvl2pPr marL="622300" indent="-346075" algn="l" rtl="0" eaLnBrk="1" fontAlgn="base" hangingPunct="1">
        <a:spcBef>
          <a:spcPct val="20000"/>
        </a:spcBef>
        <a:spcAft>
          <a:spcPct val="20000"/>
        </a:spcAft>
        <a:buClr>
          <a:srgbClr val="E83F35"/>
        </a:buClr>
        <a:buFont typeface="Arial" charset="0"/>
        <a:buChar char="□"/>
        <a:defRPr sz="1400">
          <a:solidFill>
            <a:schemeClr val="tx1"/>
          </a:solidFill>
          <a:latin typeface="+mn-lt"/>
        </a:defRPr>
      </a:lvl2pPr>
      <a:lvl3pPr marL="987425" indent="-363538" algn="l" rtl="0" eaLnBrk="1" fontAlgn="base" hangingPunct="1">
        <a:spcBef>
          <a:spcPct val="10000"/>
        </a:spcBef>
        <a:spcAft>
          <a:spcPct val="10000"/>
        </a:spcAft>
        <a:buClr>
          <a:srgbClr val="E83F35"/>
        </a:buClr>
        <a:buChar char="•"/>
        <a:defRPr sz="1200">
          <a:solidFill>
            <a:schemeClr val="tx1"/>
          </a:solidFill>
          <a:latin typeface="+mn-lt"/>
        </a:defRPr>
      </a:lvl3pPr>
      <a:lvl4pPr marL="2478088" indent="-382588" algn="l" rtl="0" eaLnBrk="1" fontAlgn="base" hangingPunct="1">
        <a:lnSpc>
          <a:spcPct val="125000"/>
        </a:lnSpc>
        <a:spcBef>
          <a:spcPct val="20000"/>
        </a:spcBef>
        <a:spcAft>
          <a:spcPct val="0"/>
        </a:spcAft>
        <a:buClr>
          <a:srgbClr val="D90000"/>
        </a:buClr>
        <a:defRPr sz="1400">
          <a:solidFill>
            <a:srgbClr val="333333"/>
          </a:solidFill>
          <a:latin typeface="Garamond" pitchFamily="18" charset="0"/>
        </a:defRPr>
      </a:lvl4pPr>
      <a:lvl5pPr marL="37211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5pPr>
      <a:lvl6pPr marL="41783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60350"/>
            <a:ext cx="830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457200" y="1219200"/>
            <a:ext cx="8305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2"/>
            <a:endParaRPr lang="en-GB" altLang="en-US" smtClean="0"/>
          </a:p>
        </p:txBody>
      </p:sp>
      <p:sp>
        <p:nvSpPr>
          <p:cNvPr id="1036" name="Text Box 12"/>
          <p:cNvSpPr txBox="1">
            <a:spLocks noChangeArrowheads="1"/>
          </p:cNvSpPr>
          <p:nvPr/>
        </p:nvSpPr>
        <p:spPr bwMode="auto">
          <a:xfrm>
            <a:off x="381000" y="6397625"/>
            <a:ext cx="339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spcAft>
                <a:spcPct val="0"/>
              </a:spcAft>
              <a:buClrTx/>
            </a:pPr>
            <a:fld id="{0C00F1E3-6B7B-4C22-A358-F89B03EDC652}" type="slidenum">
              <a:rPr lang="en-US" altLang="en-US" sz="800" b="1">
                <a:solidFill>
                  <a:srgbClr val="E83F35"/>
                </a:solidFill>
              </a:rPr>
              <a:pPr eaLnBrk="0" hangingPunct="0">
                <a:spcBef>
                  <a:spcPct val="0"/>
                </a:spcBef>
                <a:spcAft>
                  <a:spcPct val="0"/>
                </a:spcAft>
                <a:buClrTx/>
              </a:pPr>
              <a:t>‹#›</a:t>
            </a:fld>
            <a:r>
              <a:rPr lang="en-US" altLang="en-US" sz="900" dirty="0">
                <a:solidFill>
                  <a:srgbClr val="E83F35"/>
                </a:solidFill>
              </a:rPr>
              <a:t> </a:t>
            </a:r>
          </a:p>
        </p:txBody>
      </p:sp>
      <p:sp>
        <p:nvSpPr>
          <p:cNvPr id="1038" name="Line 14"/>
          <p:cNvSpPr>
            <a:spLocks noChangeShapeType="1"/>
          </p:cNvSpPr>
          <p:nvPr/>
        </p:nvSpPr>
        <p:spPr bwMode="auto">
          <a:xfrm>
            <a:off x="468313" y="6381750"/>
            <a:ext cx="8280400" cy="0"/>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prstClr val="white"/>
              </a:buClr>
            </a:pPr>
            <a:endParaRPr lang="en-GB" dirty="0">
              <a:solidFill>
                <a:prstClr val="black"/>
              </a:solidFill>
            </a:endParaRPr>
          </a:p>
        </p:txBody>
      </p:sp>
      <p:sp>
        <p:nvSpPr>
          <p:cNvPr id="1039" name="Text Box 15"/>
          <p:cNvSpPr txBox="1">
            <a:spLocks noChangeArrowheads="1"/>
          </p:cNvSpPr>
          <p:nvPr/>
        </p:nvSpPr>
        <p:spPr bwMode="auto">
          <a:xfrm>
            <a:off x="6588125" y="6400800"/>
            <a:ext cx="22320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0"/>
              </a:spcBef>
              <a:spcAft>
                <a:spcPct val="0"/>
              </a:spcAft>
              <a:buClrTx/>
            </a:pPr>
            <a:r>
              <a:rPr lang="en-US" altLang="en-US" sz="800" b="1" dirty="0">
                <a:solidFill>
                  <a:srgbClr val="E83F35"/>
                </a:solidFill>
              </a:rPr>
              <a:t>Frontier Economics </a:t>
            </a:r>
          </a:p>
        </p:txBody>
      </p:sp>
    </p:spTree>
    <p:extLst>
      <p:ext uri="{BB962C8B-B14F-4D97-AF65-F5344CB8AC3E}">
        <p14:creationId xmlns:p14="http://schemas.microsoft.com/office/powerpoint/2010/main" val="29287483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fontAlgn="base" hangingPunct="1">
        <a:spcBef>
          <a:spcPct val="0"/>
        </a:spcBef>
        <a:spcAft>
          <a:spcPct val="0"/>
        </a:spcAft>
        <a:defRPr sz="2600">
          <a:solidFill>
            <a:srgbClr val="E83F35"/>
          </a:solidFill>
          <a:latin typeface="+mj-lt"/>
          <a:ea typeface="+mj-ea"/>
          <a:cs typeface="+mj-cs"/>
        </a:defRPr>
      </a:lvl1pPr>
      <a:lvl2pPr algn="l" rtl="0" eaLnBrk="1" fontAlgn="base" hangingPunct="1">
        <a:spcBef>
          <a:spcPct val="0"/>
        </a:spcBef>
        <a:spcAft>
          <a:spcPct val="0"/>
        </a:spcAft>
        <a:defRPr sz="2600">
          <a:solidFill>
            <a:srgbClr val="E83F35"/>
          </a:solidFill>
          <a:latin typeface="Arial" charset="0"/>
        </a:defRPr>
      </a:lvl2pPr>
      <a:lvl3pPr algn="l" rtl="0" eaLnBrk="1" fontAlgn="base" hangingPunct="1">
        <a:spcBef>
          <a:spcPct val="0"/>
        </a:spcBef>
        <a:spcAft>
          <a:spcPct val="0"/>
        </a:spcAft>
        <a:defRPr sz="2600">
          <a:solidFill>
            <a:srgbClr val="E83F35"/>
          </a:solidFill>
          <a:latin typeface="Arial" charset="0"/>
        </a:defRPr>
      </a:lvl3pPr>
      <a:lvl4pPr algn="l" rtl="0" eaLnBrk="1" fontAlgn="base" hangingPunct="1">
        <a:spcBef>
          <a:spcPct val="0"/>
        </a:spcBef>
        <a:spcAft>
          <a:spcPct val="0"/>
        </a:spcAft>
        <a:defRPr sz="2600">
          <a:solidFill>
            <a:srgbClr val="E83F35"/>
          </a:solidFill>
          <a:latin typeface="Arial" charset="0"/>
        </a:defRPr>
      </a:lvl4pPr>
      <a:lvl5pPr algn="l" rtl="0" eaLnBrk="1" fontAlgn="base" hangingPunct="1">
        <a:spcBef>
          <a:spcPct val="0"/>
        </a:spcBef>
        <a:spcAft>
          <a:spcPct val="0"/>
        </a:spcAft>
        <a:defRPr sz="2600">
          <a:solidFill>
            <a:srgbClr val="E83F35"/>
          </a:solidFill>
          <a:latin typeface="Arial" charset="0"/>
        </a:defRPr>
      </a:lvl5pPr>
      <a:lvl6pPr marL="457200" algn="l" rtl="0" eaLnBrk="1" fontAlgn="base" hangingPunct="1">
        <a:spcBef>
          <a:spcPct val="0"/>
        </a:spcBef>
        <a:spcAft>
          <a:spcPct val="0"/>
        </a:spcAft>
        <a:defRPr sz="2600">
          <a:solidFill>
            <a:srgbClr val="E83F35"/>
          </a:solidFill>
          <a:latin typeface="Arial" charset="0"/>
        </a:defRPr>
      </a:lvl6pPr>
      <a:lvl7pPr marL="914400" algn="l" rtl="0" eaLnBrk="1" fontAlgn="base" hangingPunct="1">
        <a:spcBef>
          <a:spcPct val="0"/>
        </a:spcBef>
        <a:spcAft>
          <a:spcPct val="0"/>
        </a:spcAft>
        <a:defRPr sz="2600">
          <a:solidFill>
            <a:srgbClr val="E83F35"/>
          </a:solidFill>
          <a:latin typeface="Arial" charset="0"/>
        </a:defRPr>
      </a:lvl7pPr>
      <a:lvl8pPr marL="1371600" algn="l" rtl="0" eaLnBrk="1" fontAlgn="base" hangingPunct="1">
        <a:spcBef>
          <a:spcPct val="0"/>
        </a:spcBef>
        <a:spcAft>
          <a:spcPct val="0"/>
        </a:spcAft>
        <a:defRPr sz="2600">
          <a:solidFill>
            <a:srgbClr val="E83F35"/>
          </a:solidFill>
          <a:latin typeface="Arial" charset="0"/>
        </a:defRPr>
      </a:lvl8pPr>
      <a:lvl9pPr marL="1828800" algn="l" rtl="0" eaLnBrk="1" fontAlgn="base" hangingPunct="1">
        <a:spcBef>
          <a:spcPct val="0"/>
        </a:spcBef>
        <a:spcAft>
          <a:spcPct val="0"/>
        </a:spcAft>
        <a:defRPr sz="2600">
          <a:solidFill>
            <a:srgbClr val="E83F35"/>
          </a:solidFill>
          <a:latin typeface="Arial" charset="0"/>
        </a:defRPr>
      </a:lvl9pPr>
    </p:titleStyle>
    <p:bodyStyle>
      <a:lvl1pPr marL="274638" indent="-274638" algn="l" rtl="0" eaLnBrk="1" fontAlgn="base" hangingPunct="1">
        <a:spcBef>
          <a:spcPct val="20000"/>
        </a:spcBef>
        <a:spcAft>
          <a:spcPct val="20000"/>
        </a:spcAft>
        <a:buClr>
          <a:srgbClr val="E83F35"/>
        </a:buClr>
        <a:buFont typeface="Arial" charset="0"/>
        <a:buChar char="●"/>
        <a:defRPr sz="1600">
          <a:solidFill>
            <a:schemeClr val="tx1"/>
          </a:solidFill>
          <a:latin typeface="+mn-lt"/>
          <a:ea typeface="+mn-ea"/>
          <a:cs typeface="+mn-cs"/>
        </a:defRPr>
      </a:lvl1pPr>
      <a:lvl2pPr marL="622300" indent="-346075" algn="l" rtl="0" eaLnBrk="1" fontAlgn="base" hangingPunct="1">
        <a:spcBef>
          <a:spcPct val="20000"/>
        </a:spcBef>
        <a:spcAft>
          <a:spcPct val="20000"/>
        </a:spcAft>
        <a:buClr>
          <a:srgbClr val="E83F35"/>
        </a:buClr>
        <a:buFont typeface="Arial" charset="0"/>
        <a:buChar char="□"/>
        <a:defRPr sz="1400">
          <a:solidFill>
            <a:schemeClr val="tx1"/>
          </a:solidFill>
          <a:latin typeface="+mn-lt"/>
        </a:defRPr>
      </a:lvl2pPr>
      <a:lvl3pPr marL="987425" indent="-363538" algn="l" rtl="0" eaLnBrk="1" fontAlgn="base" hangingPunct="1">
        <a:spcBef>
          <a:spcPct val="10000"/>
        </a:spcBef>
        <a:spcAft>
          <a:spcPct val="10000"/>
        </a:spcAft>
        <a:buClr>
          <a:srgbClr val="E83F35"/>
        </a:buClr>
        <a:buChar char="•"/>
        <a:defRPr sz="1200">
          <a:solidFill>
            <a:schemeClr val="tx1"/>
          </a:solidFill>
          <a:latin typeface="+mn-lt"/>
        </a:defRPr>
      </a:lvl3pPr>
      <a:lvl4pPr marL="2478088" indent="-382588" algn="l" rtl="0" eaLnBrk="1" fontAlgn="base" hangingPunct="1">
        <a:lnSpc>
          <a:spcPct val="125000"/>
        </a:lnSpc>
        <a:spcBef>
          <a:spcPct val="20000"/>
        </a:spcBef>
        <a:spcAft>
          <a:spcPct val="0"/>
        </a:spcAft>
        <a:buClr>
          <a:srgbClr val="D90000"/>
        </a:buClr>
        <a:defRPr sz="1400">
          <a:solidFill>
            <a:srgbClr val="333333"/>
          </a:solidFill>
          <a:latin typeface="Garamond" pitchFamily="18" charset="0"/>
        </a:defRPr>
      </a:lvl4pPr>
      <a:lvl5pPr marL="37211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5pPr>
      <a:lvl6pPr marL="41783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www.cokecans.com/Swede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3.gif"/></Relationships>
</file>

<file path=ppt/slides/_rels/slide3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http://www.cokecans.com/Sweden"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cid:image003.png@01CF8F97.AC94F2B0"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p:nvPr>
        </p:nvSpPr>
        <p:spPr/>
        <p:txBody>
          <a:bodyPr/>
          <a:lstStyle/>
          <a:p>
            <a:r>
              <a:rPr lang="en-GB" altLang="en-US" b="0" dirty="0" smtClean="0"/>
              <a:t>Price Duration Equivalence Research Pack</a:t>
            </a:r>
            <a:endParaRPr lang="en-GB" altLang="en-US" b="0" dirty="0"/>
          </a:p>
        </p:txBody>
      </p:sp>
      <p:sp>
        <p:nvSpPr>
          <p:cNvPr id="193539" name="Rectangle 3"/>
          <p:cNvSpPr>
            <a:spLocks noGrp="1" noChangeArrowheads="1"/>
          </p:cNvSpPr>
          <p:nvPr>
            <p:ph type="subTitle" idx="1"/>
          </p:nvPr>
        </p:nvSpPr>
        <p:spPr>
          <a:xfrm>
            <a:off x="712788" y="3860800"/>
            <a:ext cx="7086600" cy="457200"/>
          </a:xfrm>
        </p:spPr>
        <p:txBody>
          <a:bodyPr/>
          <a:lstStyle/>
          <a:p>
            <a:r>
              <a:rPr lang="en-GB" altLang="en-US" b="0" dirty="0" smtClean="0"/>
              <a:t>International evidence review for DECC</a:t>
            </a:r>
            <a:endParaRPr lang="en-GB" altLang="en-US" b="0" dirty="0"/>
          </a:p>
        </p:txBody>
      </p:sp>
      <p:sp>
        <p:nvSpPr>
          <p:cNvPr id="193540" name="Rectangle 4"/>
          <p:cNvSpPr>
            <a:spLocks noChangeArrowheads="1"/>
          </p:cNvSpPr>
          <p:nvPr/>
        </p:nvSpPr>
        <p:spPr bwMode="auto">
          <a:xfrm>
            <a:off x="725488" y="4772025"/>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588">
              <a:lnSpc>
                <a:spcPct val="115000"/>
              </a:lnSpc>
              <a:buClr>
                <a:srgbClr val="E83F35"/>
              </a:buClr>
              <a:buFont typeface="Arial" charset="0"/>
              <a:defRPr sz="1600" b="1">
                <a:solidFill>
                  <a:srgbClr val="E83F35"/>
                </a:solidFill>
                <a:latin typeface="Arial" charset="0"/>
              </a:defRPr>
            </a:lvl1pPr>
            <a:lvl2pPr marL="622300" indent="-346075" algn="ctr">
              <a:buClr>
                <a:srgbClr val="E83F35"/>
              </a:buClr>
              <a:buFont typeface="Arial" charset="0"/>
              <a:buChar char="□"/>
              <a:defRPr sz="1400">
                <a:solidFill>
                  <a:schemeClr val="tx1"/>
                </a:solidFill>
                <a:latin typeface="Arial" charset="0"/>
              </a:defRPr>
            </a:lvl2pPr>
            <a:lvl3pPr marL="987425" indent="-363538" algn="ctr">
              <a:spcBef>
                <a:spcPct val="10000"/>
              </a:spcBef>
              <a:spcAft>
                <a:spcPct val="10000"/>
              </a:spcAft>
              <a:buClr>
                <a:srgbClr val="E83F35"/>
              </a:buClr>
              <a:buChar char="•"/>
              <a:defRPr sz="1200">
                <a:solidFill>
                  <a:schemeClr val="tx1"/>
                </a:solidFill>
                <a:latin typeface="Arial" charset="0"/>
              </a:defRPr>
            </a:lvl3pPr>
            <a:lvl4pPr marL="2095500" algn="ctr">
              <a:lnSpc>
                <a:spcPct val="125000"/>
              </a:lnSpc>
              <a:spcAft>
                <a:spcPct val="0"/>
              </a:spcAft>
              <a:buClr>
                <a:srgbClr val="D90000"/>
              </a:buClr>
              <a:defRPr sz="1400">
                <a:solidFill>
                  <a:srgbClr val="333333"/>
                </a:solidFill>
                <a:latin typeface="Garamond" pitchFamily="18" charset="0"/>
              </a:defRPr>
            </a:lvl4pPr>
            <a:lvl5pPr marL="3721100" algn="ctr">
              <a:spcAft>
                <a:spcPct val="0"/>
              </a:spcAft>
              <a:buClr>
                <a:srgbClr val="D90000"/>
              </a:buClr>
              <a:buFont typeface="Wingdings" pitchFamily="2" charset="2"/>
              <a:defRPr sz="1600">
                <a:solidFill>
                  <a:srgbClr val="333333"/>
                </a:solidFill>
                <a:latin typeface="Garamond" pitchFamily="18" charset="0"/>
              </a:defRPr>
            </a:lvl5pPr>
            <a:lvl6pPr marL="4178300" algn="ctr"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algn="ctr"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algn="ctr"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algn="ctr"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b="0" dirty="0" smtClean="0"/>
              <a:t>August </a:t>
            </a:r>
            <a:r>
              <a:rPr lang="en-GB" altLang="en-US" b="0" dirty="0" smtClean="0"/>
              <a:t>2015</a:t>
            </a:r>
            <a:endParaRPr lang="en-GB" altLang="en-US"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altLang="en-US" dirty="0" smtClean="0"/>
              <a:t>We have reviewed capacity &amp; energy markets internationally</a:t>
            </a:r>
            <a:endParaRPr lang="en-GB" altLang="en-US" dirty="0"/>
          </a:p>
        </p:txBody>
      </p:sp>
      <p:sp>
        <p:nvSpPr>
          <p:cNvPr id="227331" name="Arc 77" hidden="1"/>
          <p:cNvSpPr>
            <a:spLocks noChangeAspect="1"/>
          </p:cNvSpPr>
          <p:nvPr>
            <p:custDataLst>
              <p:tags r:id="rId1"/>
            </p:custDataLst>
          </p:nvPr>
        </p:nvSpPr>
        <p:spPr bwMode="black">
          <a:xfrm>
            <a:off x="8102600" y="3214688"/>
            <a:ext cx="339725" cy="338137"/>
          </a:xfrm>
          <a:custGeom>
            <a:avLst/>
            <a:gdLst>
              <a:gd name="T0" fmla="*/ 80 w 43200"/>
              <a:gd name="T1" fmla="*/ 0 h 43200"/>
              <a:gd name="T2" fmla="*/ 80 w 43200"/>
              <a:gd name="T3" fmla="*/ 0 h 43200"/>
              <a:gd name="T4" fmla="*/ 80 w 43200"/>
              <a:gd name="T5" fmla="*/ 8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p:spPr>
        <p:txBody>
          <a:bodyPr wrap="none" anchor="ctr"/>
          <a:lstStyle>
            <a:lvl1pPr eaLnBrk="0" hangingPunct="0">
              <a:spcBef>
                <a:spcPct val="0"/>
              </a:spcBef>
              <a:spcAft>
                <a:spcPct val="0"/>
              </a:spcAft>
              <a:defRPr sz="2400">
                <a:solidFill>
                  <a:schemeClr val="tx1"/>
                </a:solidFill>
                <a:latin typeface="Times" charset="0"/>
              </a:defRPr>
            </a:lvl1pPr>
            <a:lvl2pPr marL="742950" indent="-285750" eaLnBrk="0" hangingPunct="0">
              <a:spcBef>
                <a:spcPct val="0"/>
              </a:spcBef>
              <a:spcAft>
                <a:spcPct val="0"/>
              </a:spcAft>
              <a:defRPr sz="2400">
                <a:solidFill>
                  <a:schemeClr val="tx1"/>
                </a:solidFill>
                <a:latin typeface="Times" charset="0"/>
              </a:defRPr>
            </a:lvl2pPr>
            <a:lvl3pPr marL="1143000" indent="-228600" eaLnBrk="0" hangingPunct="0">
              <a:spcBef>
                <a:spcPct val="0"/>
              </a:spcBef>
              <a:spcAft>
                <a:spcPct val="0"/>
              </a:spcAft>
              <a:defRPr sz="2400">
                <a:solidFill>
                  <a:schemeClr val="tx1"/>
                </a:solidFill>
                <a:latin typeface="Times" charset="0"/>
              </a:defRPr>
            </a:lvl3pPr>
            <a:lvl4pPr marL="1600200" indent="-228600" eaLnBrk="0" hangingPunct="0">
              <a:spcBef>
                <a:spcPct val="0"/>
              </a:spcBef>
              <a:spcAft>
                <a:spcPct val="0"/>
              </a:spcAft>
              <a:defRPr sz="2400">
                <a:solidFill>
                  <a:schemeClr val="tx1"/>
                </a:solidFill>
                <a:latin typeface="Times" charset="0"/>
              </a:defRPr>
            </a:lvl4pPr>
            <a:lvl5pPr marL="2057400" indent="-228600" eaLnBrk="0" hangingPunct="0">
              <a:spcBef>
                <a:spcPct val="0"/>
              </a:spcBef>
              <a:spcAft>
                <a:spcPct val="0"/>
              </a:spcAft>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buClrTx/>
            </a:pPr>
            <a:endParaRPr lang="en-GB" altLang="en-US" sz="1600">
              <a:latin typeface="Arial" charset="0"/>
            </a:endParaRPr>
          </a:p>
        </p:txBody>
      </p:sp>
      <p:sp>
        <p:nvSpPr>
          <p:cNvPr id="227923" name="Freeform 595"/>
          <p:cNvSpPr>
            <a:spLocks/>
          </p:cNvSpPr>
          <p:nvPr/>
        </p:nvSpPr>
        <p:spPr bwMode="auto">
          <a:xfrm>
            <a:off x="4417318" y="2544763"/>
            <a:ext cx="103187" cy="155575"/>
          </a:xfrm>
          <a:custGeom>
            <a:avLst/>
            <a:gdLst>
              <a:gd name="T0" fmla="*/ 18 w 84"/>
              <a:gd name="T1" fmla="*/ 126 h 126"/>
              <a:gd name="T2" fmla="*/ 0 w 84"/>
              <a:gd name="T3" fmla="*/ 114 h 126"/>
              <a:gd name="T4" fmla="*/ 0 w 84"/>
              <a:gd name="T5" fmla="*/ 102 h 126"/>
              <a:gd name="T6" fmla="*/ 6 w 84"/>
              <a:gd name="T7" fmla="*/ 96 h 126"/>
              <a:gd name="T8" fmla="*/ 12 w 84"/>
              <a:gd name="T9" fmla="*/ 84 h 126"/>
              <a:gd name="T10" fmla="*/ 12 w 84"/>
              <a:gd name="T11" fmla="*/ 66 h 126"/>
              <a:gd name="T12" fmla="*/ 6 w 84"/>
              <a:gd name="T13" fmla="*/ 60 h 126"/>
              <a:gd name="T14" fmla="*/ 12 w 84"/>
              <a:gd name="T15" fmla="*/ 54 h 126"/>
              <a:gd name="T16" fmla="*/ 6 w 84"/>
              <a:gd name="T17" fmla="*/ 36 h 126"/>
              <a:gd name="T18" fmla="*/ 30 w 84"/>
              <a:gd name="T19" fmla="*/ 30 h 126"/>
              <a:gd name="T20" fmla="*/ 30 w 84"/>
              <a:gd name="T21" fmla="*/ 18 h 126"/>
              <a:gd name="T22" fmla="*/ 54 w 84"/>
              <a:gd name="T23" fmla="*/ 0 h 126"/>
              <a:gd name="T24" fmla="*/ 60 w 84"/>
              <a:gd name="T25" fmla="*/ 6 h 126"/>
              <a:gd name="T26" fmla="*/ 72 w 84"/>
              <a:gd name="T27" fmla="*/ 6 h 126"/>
              <a:gd name="T28" fmla="*/ 78 w 84"/>
              <a:gd name="T29" fmla="*/ 18 h 126"/>
              <a:gd name="T30" fmla="*/ 84 w 84"/>
              <a:gd name="T31" fmla="*/ 30 h 126"/>
              <a:gd name="T32" fmla="*/ 72 w 84"/>
              <a:gd name="T33" fmla="*/ 42 h 126"/>
              <a:gd name="T34" fmla="*/ 78 w 84"/>
              <a:gd name="T35" fmla="*/ 66 h 126"/>
              <a:gd name="T36" fmla="*/ 72 w 84"/>
              <a:gd name="T37" fmla="*/ 96 h 126"/>
              <a:gd name="T38" fmla="*/ 54 w 84"/>
              <a:gd name="T39" fmla="*/ 102 h 126"/>
              <a:gd name="T40" fmla="*/ 18 w 84"/>
              <a:gd name="T4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E83F35"/>
          </a:solidFill>
          <a:ln w="9525">
            <a:solidFill>
              <a:schemeClr val="bg1"/>
            </a:solidFill>
            <a:round/>
            <a:headEnd/>
            <a:tailEnd/>
          </a:ln>
        </p:spPr>
        <p:txBody>
          <a:bodyPr/>
          <a:lstStyle/>
          <a:p>
            <a:endParaRPr lang="en-GB"/>
          </a:p>
        </p:txBody>
      </p:sp>
      <p:sp>
        <p:nvSpPr>
          <p:cNvPr id="227924" name="Freeform 596"/>
          <p:cNvSpPr>
            <a:spLocks/>
          </p:cNvSpPr>
          <p:nvPr/>
        </p:nvSpPr>
        <p:spPr bwMode="auto">
          <a:xfrm>
            <a:off x="5911155" y="1281113"/>
            <a:ext cx="412750" cy="527050"/>
          </a:xfrm>
          <a:custGeom>
            <a:avLst/>
            <a:gdLst>
              <a:gd name="T0" fmla="*/ 120 w 336"/>
              <a:gd name="T1" fmla="*/ 427 h 427"/>
              <a:gd name="T2" fmla="*/ 96 w 336"/>
              <a:gd name="T3" fmla="*/ 397 h 427"/>
              <a:gd name="T4" fmla="*/ 78 w 336"/>
              <a:gd name="T5" fmla="*/ 325 h 427"/>
              <a:gd name="T6" fmla="*/ 96 w 336"/>
              <a:gd name="T7" fmla="*/ 282 h 427"/>
              <a:gd name="T8" fmla="*/ 144 w 336"/>
              <a:gd name="T9" fmla="*/ 180 h 427"/>
              <a:gd name="T10" fmla="*/ 192 w 336"/>
              <a:gd name="T11" fmla="*/ 150 h 427"/>
              <a:gd name="T12" fmla="*/ 222 w 336"/>
              <a:gd name="T13" fmla="*/ 114 h 427"/>
              <a:gd name="T14" fmla="*/ 252 w 336"/>
              <a:gd name="T15" fmla="*/ 96 h 427"/>
              <a:gd name="T16" fmla="*/ 294 w 336"/>
              <a:gd name="T17" fmla="*/ 72 h 427"/>
              <a:gd name="T18" fmla="*/ 336 w 336"/>
              <a:gd name="T19" fmla="*/ 30 h 427"/>
              <a:gd name="T20" fmla="*/ 330 w 336"/>
              <a:gd name="T21" fmla="*/ 6 h 427"/>
              <a:gd name="T22" fmla="*/ 294 w 336"/>
              <a:gd name="T23" fmla="*/ 0 h 427"/>
              <a:gd name="T24" fmla="*/ 270 w 336"/>
              <a:gd name="T25" fmla="*/ 24 h 427"/>
              <a:gd name="T26" fmla="*/ 252 w 336"/>
              <a:gd name="T27" fmla="*/ 42 h 427"/>
              <a:gd name="T28" fmla="*/ 222 w 336"/>
              <a:gd name="T29" fmla="*/ 48 h 427"/>
              <a:gd name="T30" fmla="*/ 186 w 336"/>
              <a:gd name="T31" fmla="*/ 48 h 427"/>
              <a:gd name="T32" fmla="*/ 174 w 336"/>
              <a:gd name="T33" fmla="*/ 60 h 427"/>
              <a:gd name="T34" fmla="*/ 162 w 336"/>
              <a:gd name="T35" fmla="*/ 78 h 427"/>
              <a:gd name="T36" fmla="*/ 114 w 336"/>
              <a:gd name="T37" fmla="*/ 126 h 427"/>
              <a:gd name="T38" fmla="*/ 90 w 336"/>
              <a:gd name="T39" fmla="*/ 138 h 427"/>
              <a:gd name="T40" fmla="*/ 84 w 336"/>
              <a:gd name="T41" fmla="*/ 168 h 427"/>
              <a:gd name="T42" fmla="*/ 66 w 336"/>
              <a:gd name="T43" fmla="*/ 186 h 427"/>
              <a:gd name="T44" fmla="*/ 42 w 336"/>
              <a:gd name="T45" fmla="*/ 216 h 427"/>
              <a:gd name="T46" fmla="*/ 42 w 336"/>
              <a:gd name="T47" fmla="*/ 240 h 427"/>
              <a:gd name="T48" fmla="*/ 30 w 336"/>
              <a:gd name="T49" fmla="*/ 270 h 427"/>
              <a:gd name="T50" fmla="*/ 12 w 336"/>
              <a:gd name="T51" fmla="*/ 295 h 427"/>
              <a:gd name="T52" fmla="*/ 18 w 336"/>
              <a:gd name="T53" fmla="*/ 325 h 427"/>
              <a:gd name="T54" fmla="*/ 0 w 336"/>
              <a:gd name="T55" fmla="*/ 349 h 427"/>
              <a:gd name="T56" fmla="*/ 18 w 336"/>
              <a:gd name="T57" fmla="*/ 391 h 427"/>
              <a:gd name="T58" fmla="*/ 48 w 336"/>
              <a:gd name="T59" fmla="*/ 403 h 427"/>
              <a:gd name="T60" fmla="*/ 54 w 336"/>
              <a:gd name="T61" fmla="*/ 415 h 427"/>
              <a:gd name="T62" fmla="*/ 72 w 336"/>
              <a:gd name="T63" fmla="*/ 421 h 427"/>
              <a:gd name="T64" fmla="*/ 120 w 336"/>
              <a:gd name="T65"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99BFC2"/>
          </a:solidFill>
          <a:ln w="9525">
            <a:solidFill>
              <a:schemeClr val="bg1"/>
            </a:solidFill>
            <a:round/>
            <a:headEnd/>
            <a:tailEnd/>
          </a:ln>
        </p:spPr>
        <p:txBody>
          <a:bodyPr/>
          <a:lstStyle/>
          <a:p>
            <a:endParaRPr lang="en-GB"/>
          </a:p>
        </p:txBody>
      </p:sp>
      <p:sp>
        <p:nvSpPr>
          <p:cNvPr id="227925" name="Freeform 597"/>
          <p:cNvSpPr>
            <a:spLocks/>
          </p:cNvSpPr>
          <p:nvPr/>
        </p:nvSpPr>
        <p:spPr bwMode="auto">
          <a:xfrm>
            <a:off x="5666680" y="4384675"/>
            <a:ext cx="157163" cy="328613"/>
          </a:xfrm>
          <a:custGeom>
            <a:avLst/>
            <a:gdLst>
              <a:gd name="T0" fmla="*/ 6 w 126"/>
              <a:gd name="T1" fmla="*/ 217 h 265"/>
              <a:gd name="T2" fmla="*/ 0 w 126"/>
              <a:gd name="T3" fmla="*/ 193 h 265"/>
              <a:gd name="T4" fmla="*/ 12 w 126"/>
              <a:gd name="T5" fmla="*/ 169 h 265"/>
              <a:gd name="T6" fmla="*/ 24 w 126"/>
              <a:gd name="T7" fmla="*/ 139 h 265"/>
              <a:gd name="T8" fmla="*/ 12 w 126"/>
              <a:gd name="T9" fmla="*/ 91 h 265"/>
              <a:gd name="T10" fmla="*/ 30 w 126"/>
              <a:gd name="T11" fmla="*/ 78 h 265"/>
              <a:gd name="T12" fmla="*/ 54 w 126"/>
              <a:gd name="T13" fmla="*/ 60 h 265"/>
              <a:gd name="T14" fmla="*/ 78 w 126"/>
              <a:gd name="T15" fmla="*/ 24 h 265"/>
              <a:gd name="T16" fmla="*/ 108 w 126"/>
              <a:gd name="T17" fmla="*/ 0 h 265"/>
              <a:gd name="T18" fmla="*/ 126 w 126"/>
              <a:gd name="T19" fmla="*/ 24 h 265"/>
              <a:gd name="T20" fmla="*/ 126 w 126"/>
              <a:gd name="T21" fmla="*/ 66 h 265"/>
              <a:gd name="T22" fmla="*/ 126 w 126"/>
              <a:gd name="T23" fmla="*/ 91 h 265"/>
              <a:gd name="T24" fmla="*/ 78 w 126"/>
              <a:gd name="T25" fmla="*/ 253 h 265"/>
              <a:gd name="T26" fmla="*/ 54 w 126"/>
              <a:gd name="T27" fmla="*/ 259 h 265"/>
              <a:gd name="T28" fmla="*/ 30 w 126"/>
              <a:gd name="T29" fmla="*/ 265 h 265"/>
              <a:gd name="T30" fmla="*/ 6 w 126"/>
              <a:gd name="T31" fmla="*/ 247 h 265"/>
              <a:gd name="T32" fmla="*/ 6 w 126"/>
              <a:gd name="T33" fmla="*/ 21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99BFC2"/>
          </a:solidFill>
          <a:ln w="9525">
            <a:solidFill>
              <a:schemeClr val="bg1"/>
            </a:solidFill>
            <a:round/>
            <a:headEnd/>
            <a:tailEnd/>
          </a:ln>
        </p:spPr>
        <p:txBody>
          <a:bodyPr/>
          <a:lstStyle/>
          <a:p>
            <a:endParaRPr lang="en-GB"/>
          </a:p>
        </p:txBody>
      </p:sp>
      <p:sp>
        <p:nvSpPr>
          <p:cNvPr id="227926" name="Freeform 598"/>
          <p:cNvSpPr>
            <a:spLocks/>
          </p:cNvSpPr>
          <p:nvPr/>
        </p:nvSpPr>
        <p:spPr bwMode="auto">
          <a:xfrm>
            <a:off x="8581330" y="5140325"/>
            <a:ext cx="169863" cy="193675"/>
          </a:xfrm>
          <a:custGeom>
            <a:avLst/>
            <a:gdLst>
              <a:gd name="T0" fmla="*/ 0 w 138"/>
              <a:gd name="T1" fmla="*/ 133 h 157"/>
              <a:gd name="T2" fmla="*/ 18 w 138"/>
              <a:gd name="T3" fmla="*/ 97 h 157"/>
              <a:gd name="T4" fmla="*/ 30 w 138"/>
              <a:gd name="T5" fmla="*/ 79 h 157"/>
              <a:gd name="T6" fmla="*/ 66 w 138"/>
              <a:gd name="T7" fmla="*/ 60 h 157"/>
              <a:gd name="T8" fmla="*/ 78 w 138"/>
              <a:gd name="T9" fmla="*/ 54 h 157"/>
              <a:gd name="T10" fmla="*/ 90 w 138"/>
              <a:gd name="T11" fmla="*/ 30 h 157"/>
              <a:gd name="T12" fmla="*/ 102 w 138"/>
              <a:gd name="T13" fmla="*/ 0 h 157"/>
              <a:gd name="T14" fmla="*/ 114 w 138"/>
              <a:gd name="T15" fmla="*/ 12 h 157"/>
              <a:gd name="T16" fmla="*/ 138 w 138"/>
              <a:gd name="T17" fmla="*/ 18 h 157"/>
              <a:gd name="T18" fmla="*/ 138 w 138"/>
              <a:gd name="T19" fmla="*/ 36 h 157"/>
              <a:gd name="T20" fmla="*/ 114 w 138"/>
              <a:gd name="T21" fmla="*/ 54 h 157"/>
              <a:gd name="T22" fmla="*/ 102 w 138"/>
              <a:gd name="T23" fmla="*/ 67 h 157"/>
              <a:gd name="T24" fmla="*/ 78 w 138"/>
              <a:gd name="T25" fmla="*/ 91 h 157"/>
              <a:gd name="T26" fmla="*/ 72 w 138"/>
              <a:gd name="T27" fmla="*/ 115 h 157"/>
              <a:gd name="T28" fmla="*/ 66 w 138"/>
              <a:gd name="T29" fmla="*/ 151 h 157"/>
              <a:gd name="T30" fmla="*/ 36 w 138"/>
              <a:gd name="T31" fmla="*/ 157 h 157"/>
              <a:gd name="T32" fmla="*/ 18 w 138"/>
              <a:gd name="T33" fmla="*/ 151 h 157"/>
              <a:gd name="T34" fmla="*/ 0 w 138"/>
              <a:gd name="T35" fmla="*/ 13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99BFC2"/>
          </a:solidFill>
          <a:ln w="9525">
            <a:solidFill>
              <a:schemeClr val="bg1"/>
            </a:solidFill>
            <a:round/>
            <a:headEnd/>
            <a:tailEnd/>
          </a:ln>
        </p:spPr>
        <p:txBody>
          <a:bodyPr/>
          <a:lstStyle/>
          <a:p>
            <a:endParaRPr lang="en-GB"/>
          </a:p>
        </p:txBody>
      </p:sp>
      <p:sp>
        <p:nvSpPr>
          <p:cNvPr id="227927" name="Freeform 599"/>
          <p:cNvSpPr>
            <a:spLocks/>
          </p:cNvSpPr>
          <p:nvPr/>
        </p:nvSpPr>
        <p:spPr bwMode="auto">
          <a:xfrm>
            <a:off x="8728968" y="4965700"/>
            <a:ext cx="119062" cy="190500"/>
          </a:xfrm>
          <a:custGeom>
            <a:avLst/>
            <a:gdLst>
              <a:gd name="T0" fmla="*/ 6 w 96"/>
              <a:gd name="T1" fmla="*/ 108 h 156"/>
              <a:gd name="T2" fmla="*/ 24 w 96"/>
              <a:gd name="T3" fmla="*/ 78 h 156"/>
              <a:gd name="T4" fmla="*/ 24 w 96"/>
              <a:gd name="T5" fmla="*/ 54 h 156"/>
              <a:gd name="T6" fmla="*/ 0 w 96"/>
              <a:gd name="T7" fmla="*/ 0 h 156"/>
              <a:gd name="T8" fmla="*/ 30 w 96"/>
              <a:gd name="T9" fmla="*/ 12 h 156"/>
              <a:gd name="T10" fmla="*/ 30 w 96"/>
              <a:gd name="T11" fmla="*/ 42 h 156"/>
              <a:gd name="T12" fmla="*/ 42 w 96"/>
              <a:gd name="T13" fmla="*/ 60 h 156"/>
              <a:gd name="T14" fmla="*/ 60 w 96"/>
              <a:gd name="T15" fmla="*/ 78 h 156"/>
              <a:gd name="T16" fmla="*/ 84 w 96"/>
              <a:gd name="T17" fmla="*/ 66 h 156"/>
              <a:gd name="T18" fmla="*/ 96 w 96"/>
              <a:gd name="T19" fmla="*/ 78 h 156"/>
              <a:gd name="T20" fmla="*/ 90 w 96"/>
              <a:gd name="T21" fmla="*/ 90 h 156"/>
              <a:gd name="T22" fmla="*/ 78 w 96"/>
              <a:gd name="T23" fmla="*/ 102 h 156"/>
              <a:gd name="T24" fmla="*/ 66 w 96"/>
              <a:gd name="T25" fmla="*/ 114 h 156"/>
              <a:gd name="T26" fmla="*/ 60 w 96"/>
              <a:gd name="T27" fmla="*/ 132 h 156"/>
              <a:gd name="T28" fmla="*/ 42 w 96"/>
              <a:gd name="T29" fmla="*/ 156 h 156"/>
              <a:gd name="T30" fmla="*/ 24 w 96"/>
              <a:gd name="T31" fmla="*/ 144 h 156"/>
              <a:gd name="T32" fmla="*/ 30 w 96"/>
              <a:gd name="T33" fmla="*/ 126 h 156"/>
              <a:gd name="T34" fmla="*/ 6 w 96"/>
              <a:gd name="T35" fmla="*/ 10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99BFC2"/>
          </a:solidFill>
          <a:ln w="9525">
            <a:solidFill>
              <a:schemeClr val="bg1"/>
            </a:solidFill>
            <a:round/>
            <a:headEnd/>
            <a:tailEnd/>
          </a:ln>
        </p:spPr>
        <p:txBody>
          <a:bodyPr/>
          <a:lstStyle/>
          <a:p>
            <a:endParaRPr lang="en-GB"/>
          </a:p>
        </p:txBody>
      </p:sp>
      <p:sp>
        <p:nvSpPr>
          <p:cNvPr id="227928" name="Freeform 600"/>
          <p:cNvSpPr>
            <a:spLocks/>
          </p:cNvSpPr>
          <p:nvPr/>
        </p:nvSpPr>
        <p:spPr bwMode="auto">
          <a:xfrm>
            <a:off x="7324030" y="4371975"/>
            <a:ext cx="936625" cy="711200"/>
          </a:xfrm>
          <a:custGeom>
            <a:avLst/>
            <a:gdLst>
              <a:gd name="T0" fmla="*/ 36 w 757"/>
              <a:gd name="T1" fmla="*/ 415 h 577"/>
              <a:gd name="T2" fmla="*/ 6 w 757"/>
              <a:gd name="T3" fmla="*/ 307 h 577"/>
              <a:gd name="T4" fmla="*/ 0 w 757"/>
              <a:gd name="T5" fmla="*/ 247 h 577"/>
              <a:gd name="T6" fmla="*/ 30 w 757"/>
              <a:gd name="T7" fmla="*/ 193 h 577"/>
              <a:gd name="T8" fmla="*/ 114 w 757"/>
              <a:gd name="T9" fmla="*/ 151 h 577"/>
              <a:gd name="T10" fmla="*/ 156 w 757"/>
              <a:gd name="T11" fmla="*/ 109 h 577"/>
              <a:gd name="T12" fmla="*/ 204 w 757"/>
              <a:gd name="T13" fmla="*/ 90 h 577"/>
              <a:gd name="T14" fmla="*/ 264 w 757"/>
              <a:gd name="T15" fmla="*/ 48 h 577"/>
              <a:gd name="T16" fmla="*/ 300 w 757"/>
              <a:gd name="T17" fmla="*/ 66 h 577"/>
              <a:gd name="T18" fmla="*/ 330 w 757"/>
              <a:gd name="T19" fmla="*/ 24 h 577"/>
              <a:gd name="T20" fmla="*/ 372 w 757"/>
              <a:gd name="T21" fmla="*/ 0 h 577"/>
              <a:gd name="T22" fmla="*/ 438 w 757"/>
              <a:gd name="T23" fmla="*/ 12 h 577"/>
              <a:gd name="T24" fmla="*/ 420 w 757"/>
              <a:gd name="T25" fmla="*/ 66 h 577"/>
              <a:gd name="T26" fmla="*/ 468 w 757"/>
              <a:gd name="T27" fmla="*/ 78 h 577"/>
              <a:gd name="T28" fmla="*/ 510 w 757"/>
              <a:gd name="T29" fmla="*/ 109 h 577"/>
              <a:gd name="T30" fmla="*/ 540 w 757"/>
              <a:gd name="T31" fmla="*/ 30 h 577"/>
              <a:gd name="T32" fmla="*/ 576 w 757"/>
              <a:gd name="T33" fmla="*/ 42 h 577"/>
              <a:gd name="T34" fmla="*/ 594 w 757"/>
              <a:gd name="T35" fmla="*/ 60 h 577"/>
              <a:gd name="T36" fmla="*/ 642 w 757"/>
              <a:gd name="T37" fmla="*/ 151 h 577"/>
              <a:gd name="T38" fmla="*/ 690 w 757"/>
              <a:gd name="T39" fmla="*/ 199 h 577"/>
              <a:gd name="T40" fmla="*/ 714 w 757"/>
              <a:gd name="T41" fmla="*/ 241 h 577"/>
              <a:gd name="T42" fmla="*/ 751 w 757"/>
              <a:gd name="T43" fmla="*/ 289 h 577"/>
              <a:gd name="T44" fmla="*/ 757 w 757"/>
              <a:gd name="T45" fmla="*/ 379 h 577"/>
              <a:gd name="T46" fmla="*/ 696 w 757"/>
              <a:gd name="T47" fmla="*/ 523 h 577"/>
              <a:gd name="T48" fmla="*/ 684 w 757"/>
              <a:gd name="T49" fmla="*/ 547 h 577"/>
              <a:gd name="T50" fmla="*/ 636 w 757"/>
              <a:gd name="T51" fmla="*/ 577 h 577"/>
              <a:gd name="T52" fmla="*/ 594 w 757"/>
              <a:gd name="T53" fmla="*/ 559 h 577"/>
              <a:gd name="T54" fmla="*/ 534 w 757"/>
              <a:gd name="T55" fmla="*/ 553 h 577"/>
              <a:gd name="T56" fmla="*/ 480 w 757"/>
              <a:gd name="T57" fmla="*/ 505 h 577"/>
              <a:gd name="T58" fmla="*/ 444 w 757"/>
              <a:gd name="T59" fmla="*/ 487 h 577"/>
              <a:gd name="T60" fmla="*/ 378 w 757"/>
              <a:gd name="T61" fmla="*/ 421 h 577"/>
              <a:gd name="T62" fmla="*/ 264 w 757"/>
              <a:gd name="T63" fmla="*/ 415 h 577"/>
              <a:gd name="T64" fmla="*/ 198 w 757"/>
              <a:gd name="T65" fmla="*/ 451 h 577"/>
              <a:gd name="T66" fmla="*/ 138 w 757"/>
              <a:gd name="T67" fmla="*/ 457 h 577"/>
              <a:gd name="T68" fmla="*/ 84 w 757"/>
              <a:gd name="T69" fmla="*/ 487 h 577"/>
              <a:gd name="T70" fmla="*/ 30 w 757"/>
              <a:gd name="T71" fmla="*/ 463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99BFC2"/>
          </a:solidFill>
          <a:ln w="9525" cap="flat" cmpd="sng">
            <a:solidFill>
              <a:schemeClr val="bg1"/>
            </a:solidFill>
            <a:prstDash val="solid"/>
            <a:round/>
            <a:headEnd type="none" w="med" len="med"/>
            <a:tailEnd type="none" w="med" len="med"/>
          </a:ln>
          <a:effectLst/>
          <a:extLst/>
        </p:spPr>
        <p:txBody>
          <a:bodyPr/>
          <a:lstStyle/>
          <a:p>
            <a:endParaRPr lang="en-GB"/>
          </a:p>
        </p:txBody>
      </p:sp>
      <p:sp>
        <p:nvSpPr>
          <p:cNvPr id="227929" name="Freeform 601"/>
          <p:cNvSpPr>
            <a:spLocks/>
          </p:cNvSpPr>
          <p:nvPr/>
        </p:nvSpPr>
        <p:spPr bwMode="auto">
          <a:xfrm>
            <a:off x="8059043" y="5124450"/>
            <a:ext cx="82550" cy="112713"/>
          </a:xfrm>
          <a:custGeom>
            <a:avLst/>
            <a:gdLst>
              <a:gd name="T0" fmla="*/ 0 w 66"/>
              <a:gd name="T1" fmla="*/ 18 h 91"/>
              <a:gd name="T2" fmla="*/ 12 w 66"/>
              <a:gd name="T3" fmla="*/ 48 h 91"/>
              <a:gd name="T4" fmla="*/ 18 w 66"/>
              <a:gd name="T5" fmla="*/ 72 h 91"/>
              <a:gd name="T6" fmla="*/ 36 w 66"/>
              <a:gd name="T7" fmla="*/ 91 h 91"/>
              <a:gd name="T8" fmla="*/ 48 w 66"/>
              <a:gd name="T9" fmla="*/ 66 h 91"/>
              <a:gd name="T10" fmla="*/ 66 w 66"/>
              <a:gd name="T11" fmla="*/ 30 h 91"/>
              <a:gd name="T12" fmla="*/ 66 w 66"/>
              <a:gd name="T13" fmla="*/ 0 h 91"/>
              <a:gd name="T14" fmla="*/ 42 w 66"/>
              <a:gd name="T15" fmla="*/ 12 h 91"/>
              <a:gd name="T16" fmla="*/ 0 w 66"/>
              <a:gd name="T17"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99BFC2"/>
          </a:solidFill>
          <a:ln w="9525">
            <a:solidFill>
              <a:schemeClr val="bg1"/>
            </a:solidFill>
            <a:round/>
            <a:headEnd/>
            <a:tailEnd/>
          </a:ln>
        </p:spPr>
        <p:txBody>
          <a:bodyPr/>
          <a:lstStyle/>
          <a:p>
            <a:endParaRPr lang="en-GB"/>
          </a:p>
        </p:txBody>
      </p:sp>
      <p:sp>
        <p:nvSpPr>
          <p:cNvPr id="227930" name="Freeform 602"/>
          <p:cNvSpPr>
            <a:spLocks/>
          </p:cNvSpPr>
          <p:nvPr/>
        </p:nvSpPr>
        <p:spPr bwMode="auto">
          <a:xfrm>
            <a:off x="6922393" y="3981450"/>
            <a:ext cx="228600" cy="250825"/>
          </a:xfrm>
          <a:custGeom>
            <a:avLst/>
            <a:gdLst>
              <a:gd name="T0" fmla="*/ 0 w 31"/>
              <a:gd name="T1" fmla="*/ 0 h 34"/>
              <a:gd name="T2" fmla="*/ 4 w 31"/>
              <a:gd name="T3" fmla="*/ 0 h 34"/>
              <a:gd name="T4" fmla="*/ 8 w 31"/>
              <a:gd name="T5" fmla="*/ 6 h 34"/>
              <a:gd name="T6" fmla="*/ 11 w 31"/>
              <a:gd name="T7" fmla="*/ 8 h 34"/>
              <a:gd name="T8" fmla="*/ 16 w 31"/>
              <a:gd name="T9" fmla="*/ 10 h 34"/>
              <a:gd name="T10" fmla="*/ 24 w 31"/>
              <a:gd name="T11" fmla="*/ 17 h 34"/>
              <a:gd name="T12" fmla="*/ 26 w 31"/>
              <a:gd name="T13" fmla="*/ 20 h 34"/>
              <a:gd name="T14" fmla="*/ 30 w 31"/>
              <a:gd name="T15" fmla="*/ 25 h 34"/>
              <a:gd name="T16" fmla="*/ 31 w 31"/>
              <a:gd name="T17" fmla="*/ 31 h 34"/>
              <a:gd name="T18" fmla="*/ 27 w 31"/>
              <a:gd name="T19" fmla="*/ 34 h 34"/>
              <a:gd name="T20" fmla="*/ 21 w 31"/>
              <a:gd name="T21" fmla="*/ 29 h 34"/>
              <a:gd name="T22" fmla="*/ 15 w 31"/>
              <a:gd name="T23" fmla="*/ 26 h 34"/>
              <a:gd name="T24" fmla="*/ 12 w 31"/>
              <a:gd name="T25" fmla="*/ 18 h 34"/>
              <a:gd name="T26" fmla="*/ 9 w 31"/>
              <a:gd name="T27" fmla="*/ 16 h 34"/>
              <a:gd name="T28" fmla="*/ 6 w 31"/>
              <a:gd name="T29" fmla="*/ 12 h 34"/>
              <a:gd name="T30" fmla="*/ 1 w 31"/>
              <a:gd name="T31" fmla="*/ 8 h 34"/>
              <a:gd name="T32" fmla="*/ 0 w 31"/>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rgbClr val="99BFC2"/>
          </a:solidFill>
          <a:ln w="9525">
            <a:solidFill>
              <a:schemeClr val="bg1"/>
            </a:solidFill>
            <a:round/>
            <a:headEnd/>
            <a:tailEnd/>
          </a:ln>
        </p:spPr>
        <p:txBody>
          <a:bodyPr/>
          <a:lstStyle/>
          <a:p>
            <a:endParaRPr lang="en-GB"/>
          </a:p>
        </p:txBody>
      </p:sp>
      <p:sp>
        <p:nvSpPr>
          <p:cNvPr id="227931" name="Freeform 603"/>
          <p:cNvSpPr>
            <a:spLocks/>
          </p:cNvSpPr>
          <p:nvPr/>
        </p:nvSpPr>
        <p:spPr bwMode="auto">
          <a:xfrm>
            <a:off x="7235130" y="3935413"/>
            <a:ext cx="215900" cy="250825"/>
          </a:xfrm>
          <a:custGeom>
            <a:avLst/>
            <a:gdLst>
              <a:gd name="T0" fmla="*/ 12 w 174"/>
              <a:gd name="T1" fmla="*/ 168 h 204"/>
              <a:gd name="T2" fmla="*/ 0 w 174"/>
              <a:gd name="T3" fmla="*/ 144 h 204"/>
              <a:gd name="T4" fmla="*/ 0 w 174"/>
              <a:gd name="T5" fmla="*/ 108 h 204"/>
              <a:gd name="T6" fmla="*/ 12 w 174"/>
              <a:gd name="T7" fmla="*/ 90 h 204"/>
              <a:gd name="T8" fmla="*/ 36 w 174"/>
              <a:gd name="T9" fmla="*/ 84 h 204"/>
              <a:gd name="T10" fmla="*/ 60 w 174"/>
              <a:gd name="T11" fmla="*/ 66 h 204"/>
              <a:gd name="T12" fmla="*/ 96 w 174"/>
              <a:gd name="T13" fmla="*/ 24 h 204"/>
              <a:gd name="T14" fmla="*/ 138 w 174"/>
              <a:gd name="T15" fmla="*/ 0 h 204"/>
              <a:gd name="T16" fmla="*/ 162 w 174"/>
              <a:gd name="T17" fmla="*/ 12 h 204"/>
              <a:gd name="T18" fmla="*/ 174 w 174"/>
              <a:gd name="T19" fmla="*/ 30 h 204"/>
              <a:gd name="T20" fmla="*/ 156 w 174"/>
              <a:gd name="T21" fmla="*/ 48 h 204"/>
              <a:gd name="T22" fmla="*/ 150 w 174"/>
              <a:gd name="T23" fmla="*/ 66 h 204"/>
              <a:gd name="T24" fmla="*/ 156 w 174"/>
              <a:gd name="T25" fmla="*/ 90 h 204"/>
              <a:gd name="T26" fmla="*/ 174 w 174"/>
              <a:gd name="T27" fmla="*/ 108 h 204"/>
              <a:gd name="T28" fmla="*/ 156 w 174"/>
              <a:gd name="T29" fmla="*/ 120 h 204"/>
              <a:gd name="T30" fmla="*/ 150 w 174"/>
              <a:gd name="T31" fmla="*/ 132 h 204"/>
              <a:gd name="T32" fmla="*/ 138 w 174"/>
              <a:gd name="T33" fmla="*/ 150 h 204"/>
              <a:gd name="T34" fmla="*/ 126 w 174"/>
              <a:gd name="T35" fmla="*/ 168 h 204"/>
              <a:gd name="T36" fmla="*/ 114 w 174"/>
              <a:gd name="T37" fmla="*/ 198 h 204"/>
              <a:gd name="T38" fmla="*/ 90 w 174"/>
              <a:gd name="T39" fmla="*/ 204 h 204"/>
              <a:gd name="T40" fmla="*/ 72 w 174"/>
              <a:gd name="T41" fmla="*/ 192 h 204"/>
              <a:gd name="T42" fmla="*/ 42 w 174"/>
              <a:gd name="T43" fmla="*/ 192 h 204"/>
              <a:gd name="T44" fmla="*/ 24 w 174"/>
              <a:gd name="T45" fmla="*/ 192 h 204"/>
              <a:gd name="T46" fmla="*/ 12 w 174"/>
              <a:gd name="T47" fmla="*/ 16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99BFC2"/>
          </a:solidFill>
          <a:ln w="9525">
            <a:solidFill>
              <a:schemeClr val="bg1"/>
            </a:solidFill>
            <a:round/>
            <a:headEnd/>
            <a:tailEnd/>
          </a:ln>
        </p:spPr>
        <p:txBody>
          <a:bodyPr/>
          <a:lstStyle/>
          <a:p>
            <a:endParaRPr lang="en-GB"/>
          </a:p>
        </p:txBody>
      </p:sp>
      <p:sp>
        <p:nvSpPr>
          <p:cNvPr id="227932" name="Freeform 604"/>
          <p:cNvSpPr>
            <a:spLocks/>
          </p:cNvSpPr>
          <p:nvPr/>
        </p:nvSpPr>
        <p:spPr bwMode="auto">
          <a:xfrm>
            <a:off x="7451030" y="4068763"/>
            <a:ext cx="133350" cy="163512"/>
          </a:xfrm>
          <a:custGeom>
            <a:avLst/>
            <a:gdLst>
              <a:gd name="T0" fmla="*/ 12 w 108"/>
              <a:gd name="T1" fmla="*/ 126 h 132"/>
              <a:gd name="T2" fmla="*/ 12 w 108"/>
              <a:gd name="T3" fmla="*/ 108 h 132"/>
              <a:gd name="T4" fmla="*/ 0 w 108"/>
              <a:gd name="T5" fmla="*/ 84 h 132"/>
              <a:gd name="T6" fmla="*/ 6 w 108"/>
              <a:gd name="T7" fmla="*/ 66 h 132"/>
              <a:gd name="T8" fmla="*/ 24 w 108"/>
              <a:gd name="T9" fmla="*/ 24 h 132"/>
              <a:gd name="T10" fmla="*/ 36 w 108"/>
              <a:gd name="T11" fmla="*/ 12 h 132"/>
              <a:gd name="T12" fmla="*/ 66 w 108"/>
              <a:gd name="T13" fmla="*/ 6 h 132"/>
              <a:gd name="T14" fmla="*/ 108 w 108"/>
              <a:gd name="T15" fmla="*/ 0 h 132"/>
              <a:gd name="T16" fmla="*/ 108 w 108"/>
              <a:gd name="T17" fmla="*/ 12 h 132"/>
              <a:gd name="T18" fmla="*/ 90 w 108"/>
              <a:gd name="T19" fmla="*/ 12 h 132"/>
              <a:gd name="T20" fmla="*/ 54 w 108"/>
              <a:gd name="T21" fmla="*/ 24 h 132"/>
              <a:gd name="T22" fmla="*/ 42 w 108"/>
              <a:gd name="T23" fmla="*/ 42 h 132"/>
              <a:gd name="T24" fmla="*/ 84 w 108"/>
              <a:gd name="T25" fmla="*/ 42 h 132"/>
              <a:gd name="T26" fmla="*/ 90 w 108"/>
              <a:gd name="T27" fmla="*/ 60 h 132"/>
              <a:gd name="T28" fmla="*/ 78 w 108"/>
              <a:gd name="T29" fmla="*/ 66 h 132"/>
              <a:gd name="T30" fmla="*/ 66 w 108"/>
              <a:gd name="T31" fmla="*/ 78 h 132"/>
              <a:gd name="T32" fmla="*/ 90 w 108"/>
              <a:gd name="T33" fmla="*/ 102 h 132"/>
              <a:gd name="T34" fmla="*/ 96 w 108"/>
              <a:gd name="T35" fmla="*/ 126 h 132"/>
              <a:gd name="T36" fmla="*/ 72 w 108"/>
              <a:gd name="T37" fmla="*/ 126 h 132"/>
              <a:gd name="T38" fmla="*/ 54 w 108"/>
              <a:gd name="T39" fmla="*/ 108 h 132"/>
              <a:gd name="T40" fmla="*/ 36 w 108"/>
              <a:gd name="T41" fmla="*/ 84 h 132"/>
              <a:gd name="T42" fmla="*/ 36 w 108"/>
              <a:gd name="T43" fmla="*/ 114 h 132"/>
              <a:gd name="T44" fmla="*/ 36 w 108"/>
              <a:gd name="T45" fmla="*/ 132 h 132"/>
              <a:gd name="T46" fmla="*/ 12 w 108"/>
              <a:gd name="T47" fmla="*/ 1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99BFC2"/>
          </a:solidFill>
          <a:ln w="9525">
            <a:solidFill>
              <a:schemeClr val="bg1"/>
            </a:solidFill>
            <a:round/>
            <a:headEnd/>
            <a:tailEnd/>
          </a:ln>
        </p:spPr>
        <p:txBody>
          <a:bodyPr/>
          <a:lstStyle/>
          <a:p>
            <a:endParaRPr lang="en-GB"/>
          </a:p>
        </p:txBody>
      </p:sp>
      <p:sp>
        <p:nvSpPr>
          <p:cNvPr id="227933" name="Freeform 605"/>
          <p:cNvSpPr>
            <a:spLocks/>
          </p:cNvSpPr>
          <p:nvPr/>
        </p:nvSpPr>
        <p:spPr bwMode="auto">
          <a:xfrm>
            <a:off x="7146230" y="4254500"/>
            <a:ext cx="252413" cy="57150"/>
          </a:xfrm>
          <a:custGeom>
            <a:avLst/>
            <a:gdLst>
              <a:gd name="T0" fmla="*/ 0 w 34"/>
              <a:gd name="T1" fmla="*/ 1 h 8"/>
              <a:gd name="T2" fmla="*/ 9 w 34"/>
              <a:gd name="T3" fmla="*/ 0 h 8"/>
              <a:gd name="T4" fmla="*/ 16 w 34"/>
              <a:gd name="T5" fmla="*/ 0 h 8"/>
              <a:gd name="T6" fmla="*/ 20 w 34"/>
              <a:gd name="T7" fmla="*/ 1 h 8"/>
              <a:gd name="T8" fmla="*/ 23 w 34"/>
              <a:gd name="T9" fmla="*/ 3 h 8"/>
              <a:gd name="T10" fmla="*/ 31 w 34"/>
              <a:gd name="T11" fmla="*/ 5 h 8"/>
              <a:gd name="T12" fmla="*/ 34 w 34"/>
              <a:gd name="T13" fmla="*/ 8 h 8"/>
              <a:gd name="T14" fmla="*/ 26 w 34"/>
              <a:gd name="T15" fmla="*/ 7 h 8"/>
              <a:gd name="T16" fmla="*/ 19 w 34"/>
              <a:gd name="T17" fmla="*/ 6 h 8"/>
              <a:gd name="T18" fmla="*/ 8 w 34"/>
              <a:gd name="T19" fmla="*/ 4 h 8"/>
              <a:gd name="T20" fmla="*/ 0 w 34"/>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99BFC2"/>
          </a:solidFill>
          <a:ln w="9525">
            <a:solidFill>
              <a:schemeClr val="bg1"/>
            </a:solidFill>
            <a:round/>
            <a:headEnd/>
            <a:tailEnd/>
          </a:ln>
        </p:spPr>
        <p:txBody>
          <a:bodyPr/>
          <a:lstStyle/>
          <a:p>
            <a:endParaRPr lang="en-GB"/>
          </a:p>
        </p:txBody>
      </p:sp>
      <p:sp>
        <p:nvSpPr>
          <p:cNvPr id="227934" name="Freeform 606"/>
          <p:cNvSpPr>
            <a:spLocks/>
          </p:cNvSpPr>
          <p:nvPr/>
        </p:nvSpPr>
        <p:spPr bwMode="auto">
          <a:xfrm>
            <a:off x="3163193" y="2705100"/>
            <a:ext cx="149225" cy="169863"/>
          </a:xfrm>
          <a:custGeom>
            <a:avLst/>
            <a:gdLst>
              <a:gd name="T0" fmla="*/ 0 w 120"/>
              <a:gd name="T1" fmla="*/ 114 h 138"/>
              <a:gd name="T2" fmla="*/ 0 w 120"/>
              <a:gd name="T3" fmla="*/ 90 h 138"/>
              <a:gd name="T4" fmla="*/ 6 w 120"/>
              <a:gd name="T5" fmla="*/ 72 h 138"/>
              <a:gd name="T6" fmla="*/ 36 w 120"/>
              <a:gd name="T7" fmla="*/ 24 h 138"/>
              <a:gd name="T8" fmla="*/ 66 w 120"/>
              <a:gd name="T9" fmla="*/ 0 h 138"/>
              <a:gd name="T10" fmla="*/ 66 w 120"/>
              <a:gd name="T11" fmla="*/ 18 h 138"/>
              <a:gd name="T12" fmla="*/ 54 w 120"/>
              <a:gd name="T13" fmla="*/ 42 h 138"/>
              <a:gd name="T14" fmla="*/ 60 w 120"/>
              <a:gd name="T15" fmla="*/ 54 h 138"/>
              <a:gd name="T16" fmla="*/ 108 w 120"/>
              <a:gd name="T17" fmla="*/ 78 h 138"/>
              <a:gd name="T18" fmla="*/ 120 w 120"/>
              <a:gd name="T19" fmla="*/ 108 h 138"/>
              <a:gd name="T20" fmla="*/ 120 w 120"/>
              <a:gd name="T21" fmla="*/ 132 h 138"/>
              <a:gd name="T22" fmla="*/ 96 w 120"/>
              <a:gd name="T23" fmla="*/ 138 h 138"/>
              <a:gd name="T24" fmla="*/ 84 w 120"/>
              <a:gd name="T25" fmla="*/ 120 h 138"/>
              <a:gd name="T26" fmla="*/ 66 w 120"/>
              <a:gd name="T27" fmla="*/ 126 h 138"/>
              <a:gd name="T28" fmla="*/ 48 w 120"/>
              <a:gd name="T29" fmla="*/ 114 h 138"/>
              <a:gd name="T30" fmla="*/ 18 w 120"/>
              <a:gd name="T31" fmla="*/ 108 h 138"/>
              <a:gd name="T32" fmla="*/ 0 w 120"/>
              <a:gd name="T33"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99BFC2"/>
          </a:solidFill>
          <a:ln w="9525">
            <a:solidFill>
              <a:schemeClr val="bg1"/>
            </a:solidFill>
            <a:round/>
            <a:headEnd/>
            <a:tailEnd/>
          </a:ln>
        </p:spPr>
        <p:txBody>
          <a:bodyPr/>
          <a:lstStyle/>
          <a:p>
            <a:endParaRPr lang="en-GB"/>
          </a:p>
        </p:txBody>
      </p:sp>
      <p:sp>
        <p:nvSpPr>
          <p:cNvPr id="227935" name="Freeform 607"/>
          <p:cNvSpPr>
            <a:spLocks/>
          </p:cNvSpPr>
          <p:nvPr/>
        </p:nvSpPr>
        <p:spPr bwMode="auto">
          <a:xfrm>
            <a:off x="2544068" y="3562350"/>
            <a:ext cx="261937" cy="74613"/>
          </a:xfrm>
          <a:custGeom>
            <a:avLst/>
            <a:gdLst>
              <a:gd name="T0" fmla="*/ 2 w 35"/>
              <a:gd name="T1" fmla="*/ 1 h 10"/>
              <a:gd name="T2" fmla="*/ 8 w 35"/>
              <a:gd name="T3" fmla="*/ 0 h 10"/>
              <a:gd name="T4" fmla="*/ 19 w 35"/>
              <a:gd name="T5" fmla="*/ 0 h 10"/>
              <a:gd name="T6" fmla="*/ 26 w 35"/>
              <a:gd name="T7" fmla="*/ 3 h 10"/>
              <a:gd name="T8" fmla="*/ 28 w 35"/>
              <a:gd name="T9" fmla="*/ 6 h 10"/>
              <a:gd name="T10" fmla="*/ 33 w 35"/>
              <a:gd name="T11" fmla="*/ 7 h 10"/>
              <a:gd name="T12" fmla="*/ 35 w 35"/>
              <a:gd name="T13" fmla="*/ 9 h 10"/>
              <a:gd name="T14" fmla="*/ 33 w 35"/>
              <a:gd name="T15" fmla="*/ 10 h 10"/>
              <a:gd name="T16" fmla="*/ 25 w 35"/>
              <a:gd name="T17" fmla="*/ 10 h 10"/>
              <a:gd name="T18" fmla="*/ 23 w 35"/>
              <a:gd name="T19" fmla="*/ 8 h 10"/>
              <a:gd name="T20" fmla="*/ 21 w 35"/>
              <a:gd name="T21" fmla="*/ 5 h 10"/>
              <a:gd name="T22" fmla="*/ 15 w 35"/>
              <a:gd name="T23" fmla="*/ 4 h 10"/>
              <a:gd name="T24" fmla="*/ 9 w 35"/>
              <a:gd name="T25" fmla="*/ 4 h 10"/>
              <a:gd name="T26" fmla="*/ 5 w 35"/>
              <a:gd name="T27" fmla="*/ 4 h 10"/>
              <a:gd name="T28" fmla="*/ 0 w 35"/>
              <a:gd name="T29" fmla="*/ 3 h 10"/>
              <a:gd name="T30" fmla="*/ 2 w 35"/>
              <a:gd name="T31"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99BFC2"/>
          </a:solidFill>
          <a:ln w="9525">
            <a:solidFill>
              <a:schemeClr val="bg1"/>
            </a:solidFill>
            <a:round/>
            <a:headEnd/>
            <a:tailEnd/>
          </a:ln>
        </p:spPr>
        <p:txBody>
          <a:bodyPr/>
          <a:lstStyle/>
          <a:p>
            <a:endParaRPr lang="en-GB"/>
          </a:p>
        </p:txBody>
      </p:sp>
      <p:sp>
        <p:nvSpPr>
          <p:cNvPr id="227936" name="Freeform 608"/>
          <p:cNvSpPr>
            <a:spLocks/>
          </p:cNvSpPr>
          <p:nvPr/>
        </p:nvSpPr>
        <p:spPr bwMode="auto">
          <a:xfrm>
            <a:off x="2806005" y="3644900"/>
            <a:ext cx="163513" cy="44450"/>
          </a:xfrm>
          <a:custGeom>
            <a:avLst/>
            <a:gdLst>
              <a:gd name="T0" fmla="*/ 24 w 132"/>
              <a:gd name="T1" fmla="*/ 0 h 36"/>
              <a:gd name="T2" fmla="*/ 24 w 132"/>
              <a:gd name="T3" fmla="*/ 12 h 36"/>
              <a:gd name="T4" fmla="*/ 0 w 132"/>
              <a:gd name="T5" fmla="*/ 18 h 36"/>
              <a:gd name="T6" fmla="*/ 30 w 132"/>
              <a:gd name="T7" fmla="*/ 30 h 36"/>
              <a:gd name="T8" fmla="*/ 42 w 132"/>
              <a:gd name="T9" fmla="*/ 36 h 36"/>
              <a:gd name="T10" fmla="*/ 66 w 132"/>
              <a:gd name="T11" fmla="*/ 36 h 36"/>
              <a:gd name="T12" fmla="*/ 84 w 132"/>
              <a:gd name="T13" fmla="*/ 24 h 36"/>
              <a:gd name="T14" fmla="*/ 132 w 132"/>
              <a:gd name="T15" fmla="*/ 30 h 36"/>
              <a:gd name="T16" fmla="*/ 108 w 132"/>
              <a:gd name="T17" fmla="*/ 18 h 36"/>
              <a:gd name="T18" fmla="*/ 72 w 132"/>
              <a:gd name="T19" fmla="*/ 0 h 36"/>
              <a:gd name="T20" fmla="*/ 24 w 132"/>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99BFC2"/>
          </a:solidFill>
          <a:ln w="9525">
            <a:solidFill>
              <a:schemeClr val="bg1"/>
            </a:solidFill>
            <a:round/>
            <a:headEnd/>
            <a:tailEnd/>
          </a:ln>
        </p:spPr>
        <p:txBody>
          <a:bodyPr/>
          <a:lstStyle/>
          <a:p>
            <a:endParaRPr lang="en-GB"/>
          </a:p>
        </p:txBody>
      </p:sp>
      <p:sp>
        <p:nvSpPr>
          <p:cNvPr id="227937" name="Freeform 609"/>
          <p:cNvSpPr>
            <a:spLocks/>
          </p:cNvSpPr>
          <p:nvPr/>
        </p:nvSpPr>
        <p:spPr bwMode="auto">
          <a:xfrm>
            <a:off x="4930080" y="3132138"/>
            <a:ext cx="74613" cy="42862"/>
          </a:xfrm>
          <a:custGeom>
            <a:avLst/>
            <a:gdLst>
              <a:gd name="T0" fmla="*/ 0 w 60"/>
              <a:gd name="T1" fmla="*/ 12 h 36"/>
              <a:gd name="T2" fmla="*/ 36 w 60"/>
              <a:gd name="T3" fmla="*/ 0 h 36"/>
              <a:gd name="T4" fmla="*/ 60 w 60"/>
              <a:gd name="T5" fmla="*/ 6 h 36"/>
              <a:gd name="T6" fmla="*/ 60 w 60"/>
              <a:gd name="T7" fmla="*/ 18 h 36"/>
              <a:gd name="T8" fmla="*/ 54 w 60"/>
              <a:gd name="T9" fmla="*/ 36 h 36"/>
              <a:gd name="T10" fmla="*/ 30 w 60"/>
              <a:gd name="T11" fmla="*/ 24 h 36"/>
              <a:gd name="T12" fmla="*/ 0 w 60"/>
              <a:gd name="T13" fmla="*/ 12 h 36"/>
            </a:gdLst>
            <a:ahLst/>
            <a:cxnLst>
              <a:cxn ang="0">
                <a:pos x="T0" y="T1"/>
              </a:cxn>
              <a:cxn ang="0">
                <a:pos x="T2" y="T3"/>
              </a:cxn>
              <a:cxn ang="0">
                <a:pos x="T4" y="T5"/>
              </a:cxn>
              <a:cxn ang="0">
                <a:pos x="T6" y="T7"/>
              </a:cxn>
              <a:cxn ang="0">
                <a:pos x="T8" y="T9"/>
              </a:cxn>
              <a:cxn ang="0">
                <a:pos x="T10" y="T11"/>
              </a:cxn>
              <a:cxn ang="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rgbClr val="99BFC2"/>
          </a:solidFill>
          <a:ln w="9525">
            <a:solidFill>
              <a:schemeClr val="bg1"/>
            </a:solidFill>
            <a:round/>
            <a:headEnd/>
            <a:tailEnd/>
          </a:ln>
        </p:spPr>
        <p:txBody>
          <a:bodyPr/>
          <a:lstStyle/>
          <a:p>
            <a:endParaRPr lang="en-GB"/>
          </a:p>
        </p:txBody>
      </p:sp>
      <p:sp>
        <p:nvSpPr>
          <p:cNvPr id="227938" name="Freeform 610"/>
          <p:cNvSpPr>
            <a:spLocks/>
          </p:cNvSpPr>
          <p:nvPr/>
        </p:nvSpPr>
        <p:spPr bwMode="auto">
          <a:xfrm>
            <a:off x="4847530" y="3049588"/>
            <a:ext cx="30163" cy="57150"/>
          </a:xfrm>
          <a:custGeom>
            <a:avLst/>
            <a:gdLst>
              <a:gd name="T0" fmla="*/ 0 w 24"/>
              <a:gd name="T1" fmla="*/ 48 h 48"/>
              <a:gd name="T2" fmla="*/ 6 w 24"/>
              <a:gd name="T3" fmla="*/ 6 h 48"/>
              <a:gd name="T4" fmla="*/ 18 w 24"/>
              <a:gd name="T5" fmla="*/ 0 h 48"/>
              <a:gd name="T6" fmla="*/ 24 w 24"/>
              <a:gd name="T7" fmla="*/ 24 h 48"/>
              <a:gd name="T8" fmla="*/ 24 w 24"/>
              <a:gd name="T9" fmla="*/ 48 h 48"/>
              <a:gd name="T10" fmla="*/ 0 w 24"/>
              <a:gd name="T11" fmla="*/ 48 h 48"/>
            </a:gdLst>
            <a:ahLst/>
            <a:cxnLst>
              <a:cxn ang="0">
                <a:pos x="T0" y="T1"/>
              </a:cxn>
              <a:cxn ang="0">
                <a:pos x="T2" y="T3"/>
              </a:cxn>
              <a:cxn ang="0">
                <a:pos x="T4" y="T5"/>
              </a:cxn>
              <a:cxn ang="0">
                <a:pos x="T6" y="T7"/>
              </a:cxn>
              <a:cxn ang="0">
                <a:pos x="T8" y="T9"/>
              </a:cxn>
              <a:cxn ang="0">
                <a:pos x="T10" y="T11"/>
              </a:cxn>
            </a:cxnLst>
            <a:rect l="0" t="0" r="r" b="b"/>
            <a:pathLst>
              <a:path w="24" h="48">
                <a:moveTo>
                  <a:pt x="0" y="48"/>
                </a:moveTo>
                <a:lnTo>
                  <a:pt x="6" y="6"/>
                </a:lnTo>
                <a:lnTo>
                  <a:pt x="18" y="0"/>
                </a:lnTo>
                <a:lnTo>
                  <a:pt x="24" y="24"/>
                </a:lnTo>
                <a:lnTo>
                  <a:pt x="24" y="48"/>
                </a:lnTo>
                <a:lnTo>
                  <a:pt x="0" y="48"/>
                </a:lnTo>
                <a:close/>
              </a:path>
            </a:pathLst>
          </a:custGeom>
          <a:solidFill>
            <a:srgbClr val="99BFC2"/>
          </a:solidFill>
          <a:ln w="9525">
            <a:solidFill>
              <a:schemeClr val="bg1"/>
            </a:solidFill>
            <a:round/>
            <a:headEnd/>
            <a:tailEnd/>
          </a:ln>
        </p:spPr>
        <p:txBody>
          <a:bodyPr/>
          <a:lstStyle/>
          <a:p>
            <a:endParaRPr lang="en-GB"/>
          </a:p>
        </p:txBody>
      </p:sp>
      <p:sp>
        <p:nvSpPr>
          <p:cNvPr id="227939" name="Freeform 611"/>
          <p:cNvSpPr>
            <a:spLocks/>
          </p:cNvSpPr>
          <p:nvPr/>
        </p:nvSpPr>
        <p:spPr bwMode="auto">
          <a:xfrm>
            <a:off x="4841180" y="2989263"/>
            <a:ext cx="36513" cy="44450"/>
          </a:xfrm>
          <a:custGeom>
            <a:avLst/>
            <a:gdLst>
              <a:gd name="T0" fmla="*/ 0 w 30"/>
              <a:gd name="T1" fmla="*/ 12 h 37"/>
              <a:gd name="T2" fmla="*/ 24 w 30"/>
              <a:gd name="T3" fmla="*/ 0 h 37"/>
              <a:gd name="T4" fmla="*/ 30 w 30"/>
              <a:gd name="T5" fmla="*/ 24 h 37"/>
              <a:gd name="T6" fmla="*/ 24 w 30"/>
              <a:gd name="T7" fmla="*/ 37 h 37"/>
              <a:gd name="T8" fmla="*/ 0 w 30"/>
              <a:gd name="T9" fmla="*/ 12 h 37"/>
            </a:gdLst>
            <a:ahLst/>
            <a:cxnLst>
              <a:cxn ang="0">
                <a:pos x="T0" y="T1"/>
              </a:cxn>
              <a:cxn ang="0">
                <a:pos x="T2" y="T3"/>
              </a:cxn>
              <a:cxn ang="0">
                <a:pos x="T4" y="T5"/>
              </a:cxn>
              <a:cxn ang="0">
                <a:pos x="T6" y="T7"/>
              </a:cxn>
              <a:cxn ang="0">
                <a:pos x="T8" y="T9"/>
              </a:cxn>
            </a:cxnLst>
            <a:rect l="0" t="0" r="r" b="b"/>
            <a:pathLst>
              <a:path w="30" h="37">
                <a:moveTo>
                  <a:pt x="0" y="12"/>
                </a:moveTo>
                <a:lnTo>
                  <a:pt x="24" y="0"/>
                </a:lnTo>
                <a:lnTo>
                  <a:pt x="30" y="24"/>
                </a:lnTo>
                <a:lnTo>
                  <a:pt x="24" y="37"/>
                </a:lnTo>
                <a:lnTo>
                  <a:pt x="0" y="12"/>
                </a:lnTo>
                <a:close/>
              </a:path>
            </a:pathLst>
          </a:custGeom>
          <a:solidFill>
            <a:srgbClr val="99BFC2"/>
          </a:solidFill>
          <a:ln w="9525">
            <a:solidFill>
              <a:schemeClr val="bg1"/>
            </a:solidFill>
            <a:round/>
            <a:headEnd/>
            <a:tailEnd/>
          </a:ln>
        </p:spPr>
        <p:txBody>
          <a:bodyPr/>
          <a:lstStyle/>
          <a:p>
            <a:endParaRPr lang="en-GB"/>
          </a:p>
        </p:txBody>
      </p:sp>
      <p:sp>
        <p:nvSpPr>
          <p:cNvPr id="227940" name="Freeform 612"/>
          <p:cNvSpPr>
            <a:spLocks/>
          </p:cNvSpPr>
          <p:nvPr/>
        </p:nvSpPr>
        <p:spPr bwMode="auto">
          <a:xfrm>
            <a:off x="5614293" y="3167063"/>
            <a:ext cx="38100" cy="7937"/>
          </a:xfrm>
          <a:custGeom>
            <a:avLst/>
            <a:gdLst>
              <a:gd name="T0" fmla="*/ 24 w 30"/>
              <a:gd name="T1" fmla="*/ 0 h 6"/>
              <a:gd name="T2" fmla="*/ 30 w 30"/>
              <a:gd name="T3" fmla="*/ 0 h 6"/>
              <a:gd name="T4" fmla="*/ 0 w 30"/>
              <a:gd name="T5" fmla="*/ 6 h 6"/>
              <a:gd name="T6" fmla="*/ 24 w 30"/>
              <a:gd name="T7" fmla="*/ 0 h 6"/>
            </a:gdLst>
            <a:ahLst/>
            <a:cxnLst>
              <a:cxn ang="0">
                <a:pos x="T0" y="T1"/>
              </a:cxn>
              <a:cxn ang="0">
                <a:pos x="T2" y="T3"/>
              </a:cxn>
              <a:cxn ang="0">
                <a:pos x="T4" y="T5"/>
              </a:cxn>
              <a:cxn ang="0">
                <a:pos x="T6" y="T7"/>
              </a:cxn>
            </a:cxnLst>
            <a:rect l="0" t="0" r="r" b="b"/>
            <a:pathLst>
              <a:path w="30" h="6">
                <a:moveTo>
                  <a:pt x="24" y="0"/>
                </a:moveTo>
                <a:lnTo>
                  <a:pt x="30" y="0"/>
                </a:lnTo>
                <a:lnTo>
                  <a:pt x="0" y="6"/>
                </a:lnTo>
                <a:lnTo>
                  <a:pt x="24" y="0"/>
                </a:lnTo>
                <a:close/>
              </a:path>
            </a:pathLst>
          </a:custGeom>
          <a:solidFill>
            <a:srgbClr val="99BFC2"/>
          </a:solidFill>
          <a:ln w="9525">
            <a:solidFill>
              <a:schemeClr val="bg1"/>
            </a:solidFill>
            <a:round/>
            <a:headEnd/>
            <a:tailEnd/>
          </a:ln>
        </p:spPr>
        <p:txBody>
          <a:bodyPr/>
          <a:lstStyle/>
          <a:p>
            <a:endParaRPr lang="en-GB"/>
          </a:p>
        </p:txBody>
      </p:sp>
      <p:sp>
        <p:nvSpPr>
          <p:cNvPr id="227941" name="Rectangle 613"/>
          <p:cNvSpPr>
            <a:spLocks noChangeArrowheads="1"/>
          </p:cNvSpPr>
          <p:nvPr/>
        </p:nvSpPr>
        <p:spPr bwMode="auto">
          <a:xfrm>
            <a:off x="5482530" y="3387725"/>
            <a:ext cx="0" cy="1588"/>
          </a:xfrm>
          <a:prstGeom prst="rect">
            <a:avLst/>
          </a:prstGeom>
          <a:solidFill>
            <a:srgbClr val="99BFC2"/>
          </a:solidFill>
          <a:ln w="9525">
            <a:solidFill>
              <a:schemeClr val="bg1"/>
            </a:solidFill>
            <a:miter lim="800000"/>
            <a:headEnd/>
            <a:tailEnd/>
          </a:ln>
        </p:spPr>
        <p:txBody>
          <a:bodyPr/>
          <a:lstStyle/>
          <a:p>
            <a:endParaRPr lang="en-GB"/>
          </a:p>
        </p:txBody>
      </p:sp>
      <p:sp>
        <p:nvSpPr>
          <p:cNvPr id="227942" name="Freeform 614"/>
          <p:cNvSpPr>
            <a:spLocks/>
          </p:cNvSpPr>
          <p:nvPr/>
        </p:nvSpPr>
        <p:spPr bwMode="auto">
          <a:xfrm>
            <a:off x="5265043" y="3025775"/>
            <a:ext cx="438150" cy="169863"/>
          </a:xfrm>
          <a:custGeom>
            <a:avLst/>
            <a:gdLst>
              <a:gd name="T0" fmla="*/ 34 w 59"/>
              <a:gd name="T1" fmla="*/ 20 h 23"/>
              <a:gd name="T2" fmla="*/ 36 w 59"/>
              <a:gd name="T3" fmla="*/ 21 h 23"/>
              <a:gd name="T4" fmla="*/ 47 w 59"/>
              <a:gd name="T5" fmla="*/ 20 h 23"/>
              <a:gd name="T6" fmla="*/ 52 w 59"/>
              <a:gd name="T7" fmla="*/ 19 h 23"/>
              <a:gd name="T8" fmla="*/ 57 w 59"/>
              <a:gd name="T9" fmla="*/ 18 h 23"/>
              <a:gd name="T10" fmla="*/ 59 w 59"/>
              <a:gd name="T11" fmla="*/ 19 h 23"/>
              <a:gd name="T12" fmla="*/ 58 w 59"/>
              <a:gd name="T13" fmla="*/ 16 h 23"/>
              <a:gd name="T14" fmla="*/ 58 w 59"/>
              <a:gd name="T15" fmla="*/ 9 h 23"/>
              <a:gd name="T16" fmla="*/ 59 w 59"/>
              <a:gd name="T17" fmla="*/ 8 h 23"/>
              <a:gd name="T18" fmla="*/ 55 w 59"/>
              <a:gd name="T19" fmla="*/ 3 h 23"/>
              <a:gd name="T20" fmla="*/ 53 w 59"/>
              <a:gd name="T21" fmla="*/ 1 h 23"/>
              <a:gd name="T22" fmla="*/ 50 w 59"/>
              <a:gd name="T23" fmla="*/ 1 h 23"/>
              <a:gd name="T24" fmla="*/ 49 w 59"/>
              <a:gd name="T25" fmla="*/ 0 h 23"/>
              <a:gd name="T26" fmla="*/ 49 w 59"/>
              <a:gd name="T27" fmla="*/ 0 h 23"/>
              <a:gd name="T28" fmla="*/ 45 w 59"/>
              <a:gd name="T29" fmla="*/ 3 h 23"/>
              <a:gd name="T30" fmla="*/ 40 w 59"/>
              <a:gd name="T31" fmla="*/ 3 h 23"/>
              <a:gd name="T32" fmla="*/ 39 w 59"/>
              <a:gd name="T33" fmla="*/ 3 h 23"/>
              <a:gd name="T34" fmla="*/ 39 w 59"/>
              <a:gd name="T35" fmla="*/ 3 h 23"/>
              <a:gd name="T36" fmla="*/ 35 w 59"/>
              <a:gd name="T37" fmla="*/ 1 h 23"/>
              <a:gd name="T38" fmla="*/ 32 w 59"/>
              <a:gd name="T39" fmla="*/ 0 h 23"/>
              <a:gd name="T40" fmla="*/ 24 w 59"/>
              <a:gd name="T41" fmla="*/ 0 h 23"/>
              <a:gd name="T42" fmla="*/ 22 w 59"/>
              <a:gd name="T43" fmla="*/ 0 h 23"/>
              <a:gd name="T44" fmla="*/ 19 w 59"/>
              <a:gd name="T45" fmla="*/ 1 h 23"/>
              <a:gd name="T46" fmla="*/ 17 w 59"/>
              <a:gd name="T47" fmla="*/ 3 h 23"/>
              <a:gd name="T48" fmla="*/ 12 w 59"/>
              <a:gd name="T49" fmla="*/ 4 h 23"/>
              <a:gd name="T50" fmla="*/ 11 w 59"/>
              <a:gd name="T51" fmla="*/ 3 h 23"/>
              <a:gd name="T52" fmla="*/ 10 w 59"/>
              <a:gd name="T53" fmla="*/ 3 h 23"/>
              <a:gd name="T54" fmla="*/ 8 w 59"/>
              <a:gd name="T55" fmla="*/ 6 h 23"/>
              <a:gd name="T56" fmla="*/ 4 w 59"/>
              <a:gd name="T57" fmla="*/ 6 h 23"/>
              <a:gd name="T58" fmla="*/ 0 w 59"/>
              <a:gd name="T59" fmla="*/ 9 h 23"/>
              <a:gd name="T60" fmla="*/ 2 w 59"/>
              <a:gd name="T61" fmla="*/ 12 h 23"/>
              <a:gd name="T62" fmla="*/ 4 w 59"/>
              <a:gd name="T63" fmla="*/ 17 h 23"/>
              <a:gd name="T64" fmla="*/ 6 w 59"/>
              <a:gd name="T65" fmla="*/ 20 h 23"/>
              <a:gd name="T66" fmla="*/ 15 w 59"/>
              <a:gd name="T67" fmla="*/ 21 h 23"/>
              <a:gd name="T68" fmla="*/ 16 w 59"/>
              <a:gd name="T69" fmla="*/ 21 h 23"/>
              <a:gd name="T70" fmla="*/ 23 w 59"/>
              <a:gd name="T71" fmla="*/ 23 h 23"/>
              <a:gd name="T72" fmla="*/ 27 w 59"/>
              <a:gd name="T73" fmla="*/ 21 h 23"/>
              <a:gd name="T74" fmla="*/ 31 w 59"/>
              <a:gd name="T75" fmla="*/ 23 h 23"/>
              <a:gd name="T76" fmla="*/ 31 w 59"/>
              <a:gd name="T77" fmla="*/ 23 h 23"/>
              <a:gd name="T78" fmla="*/ 31 w 59"/>
              <a:gd name="T79" fmla="*/ 23 h 23"/>
              <a:gd name="T80" fmla="*/ 34 w 59"/>
              <a:gd name="T8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rgbClr val="99BFC2"/>
          </a:solidFill>
          <a:ln w="9525">
            <a:solidFill>
              <a:schemeClr val="bg1"/>
            </a:solidFill>
            <a:round/>
            <a:headEnd/>
            <a:tailEnd/>
          </a:ln>
        </p:spPr>
        <p:txBody>
          <a:bodyPr/>
          <a:lstStyle/>
          <a:p>
            <a:endParaRPr lang="en-GB"/>
          </a:p>
        </p:txBody>
      </p:sp>
      <p:sp>
        <p:nvSpPr>
          <p:cNvPr id="227943" name="Freeform 615"/>
          <p:cNvSpPr>
            <a:spLocks/>
          </p:cNvSpPr>
          <p:nvPr/>
        </p:nvSpPr>
        <p:spPr bwMode="auto">
          <a:xfrm>
            <a:off x="5471418" y="3167063"/>
            <a:ext cx="171450" cy="138112"/>
          </a:xfrm>
          <a:custGeom>
            <a:avLst/>
            <a:gdLst>
              <a:gd name="T0" fmla="*/ 25 w 139"/>
              <a:gd name="T1" fmla="*/ 114 h 114"/>
              <a:gd name="T2" fmla="*/ 61 w 139"/>
              <a:gd name="T3" fmla="*/ 96 h 114"/>
              <a:gd name="T4" fmla="*/ 73 w 139"/>
              <a:gd name="T5" fmla="*/ 90 h 114"/>
              <a:gd name="T6" fmla="*/ 115 w 139"/>
              <a:gd name="T7" fmla="*/ 66 h 114"/>
              <a:gd name="T8" fmla="*/ 127 w 139"/>
              <a:gd name="T9" fmla="*/ 24 h 114"/>
              <a:gd name="T10" fmla="*/ 139 w 139"/>
              <a:gd name="T11" fmla="*/ 6 h 114"/>
              <a:gd name="T12" fmla="*/ 139 w 139"/>
              <a:gd name="T13" fmla="*/ 0 h 114"/>
              <a:gd name="T14" fmla="*/ 115 w 139"/>
              <a:gd name="T15" fmla="*/ 6 h 114"/>
              <a:gd name="T16" fmla="*/ 49 w 139"/>
              <a:gd name="T17" fmla="*/ 12 h 114"/>
              <a:gd name="T18" fmla="*/ 37 w 139"/>
              <a:gd name="T19" fmla="*/ 6 h 114"/>
              <a:gd name="T20" fmla="*/ 19 w 139"/>
              <a:gd name="T21" fmla="*/ 24 h 114"/>
              <a:gd name="T22" fmla="*/ 19 w 139"/>
              <a:gd name="T23" fmla="*/ 24 h 114"/>
              <a:gd name="T24" fmla="*/ 25 w 139"/>
              <a:gd name="T25" fmla="*/ 48 h 114"/>
              <a:gd name="T26" fmla="*/ 0 w 139"/>
              <a:gd name="T27" fmla="*/ 102 h 114"/>
              <a:gd name="T28" fmla="*/ 13 w 139"/>
              <a:gd name="T29" fmla="*/ 102 h 114"/>
              <a:gd name="T30" fmla="*/ 25 w 139"/>
              <a:gd name="T3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19" y="24"/>
                </a:lnTo>
                <a:lnTo>
                  <a:pt x="25" y="48"/>
                </a:lnTo>
                <a:lnTo>
                  <a:pt x="0" y="102"/>
                </a:lnTo>
                <a:lnTo>
                  <a:pt x="13" y="102"/>
                </a:lnTo>
                <a:lnTo>
                  <a:pt x="25" y="114"/>
                </a:lnTo>
                <a:close/>
              </a:path>
            </a:pathLst>
          </a:custGeom>
          <a:solidFill>
            <a:srgbClr val="99BFC2"/>
          </a:solidFill>
          <a:ln w="9525">
            <a:solidFill>
              <a:schemeClr val="bg1"/>
            </a:solidFill>
            <a:round/>
            <a:headEnd/>
            <a:tailEnd/>
          </a:ln>
        </p:spPr>
        <p:txBody>
          <a:bodyPr/>
          <a:lstStyle/>
          <a:p>
            <a:endParaRPr lang="en-GB"/>
          </a:p>
        </p:txBody>
      </p:sp>
      <p:sp>
        <p:nvSpPr>
          <p:cNvPr id="227944" name="Freeform 616"/>
          <p:cNvSpPr>
            <a:spLocks/>
          </p:cNvSpPr>
          <p:nvPr/>
        </p:nvSpPr>
        <p:spPr bwMode="auto">
          <a:xfrm>
            <a:off x="5449193" y="3276600"/>
            <a:ext cx="120650" cy="11112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close/>
              </a:path>
            </a:pathLst>
          </a:custGeom>
          <a:solidFill>
            <a:srgbClr val="99BFC2"/>
          </a:solidFill>
          <a:ln w="9525">
            <a:solidFill>
              <a:schemeClr val="bg1"/>
            </a:solidFill>
            <a:round/>
            <a:headEnd/>
            <a:tailEnd/>
          </a:ln>
        </p:spPr>
        <p:txBody>
          <a:bodyPr/>
          <a:lstStyle/>
          <a:p>
            <a:endParaRPr lang="en-GB"/>
          </a:p>
        </p:txBody>
      </p:sp>
      <p:sp>
        <p:nvSpPr>
          <p:cNvPr id="227945" name="Freeform 617"/>
          <p:cNvSpPr>
            <a:spLocks/>
          </p:cNvSpPr>
          <p:nvPr/>
        </p:nvSpPr>
        <p:spPr bwMode="auto">
          <a:xfrm>
            <a:off x="5449193" y="3276600"/>
            <a:ext cx="120650" cy="11112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path>
            </a:pathLst>
          </a:custGeom>
          <a:solidFill>
            <a:srgbClr val="99BFC2"/>
          </a:solidFill>
          <a:ln w="9525">
            <a:solidFill>
              <a:schemeClr val="bg1"/>
            </a:solidFill>
            <a:round/>
            <a:headEnd/>
            <a:tailEnd/>
          </a:ln>
        </p:spPr>
        <p:txBody>
          <a:bodyPr/>
          <a:lstStyle/>
          <a:p>
            <a:endParaRPr lang="en-GB"/>
          </a:p>
        </p:txBody>
      </p:sp>
      <p:sp>
        <p:nvSpPr>
          <p:cNvPr id="227946" name="Freeform 618"/>
          <p:cNvSpPr>
            <a:spLocks/>
          </p:cNvSpPr>
          <p:nvPr/>
        </p:nvSpPr>
        <p:spPr bwMode="auto">
          <a:xfrm>
            <a:off x="5866705" y="3484563"/>
            <a:ext cx="112713" cy="74612"/>
          </a:xfrm>
          <a:custGeom>
            <a:avLst/>
            <a:gdLst>
              <a:gd name="T0" fmla="*/ 18 w 90"/>
              <a:gd name="T1" fmla="*/ 48 h 60"/>
              <a:gd name="T2" fmla="*/ 66 w 90"/>
              <a:gd name="T3" fmla="*/ 60 h 60"/>
              <a:gd name="T4" fmla="*/ 78 w 90"/>
              <a:gd name="T5" fmla="*/ 30 h 60"/>
              <a:gd name="T6" fmla="*/ 90 w 90"/>
              <a:gd name="T7" fmla="*/ 24 h 60"/>
              <a:gd name="T8" fmla="*/ 84 w 90"/>
              <a:gd name="T9" fmla="*/ 0 h 60"/>
              <a:gd name="T10" fmla="*/ 30 w 90"/>
              <a:gd name="T11" fmla="*/ 18 h 60"/>
              <a:gd name="T12" fmla="*/ 6 w 90"/>
              <a:gd name="T13" fmla="*/ 6 h 60"/>
              <a:gd name="T14" fmla="*/ 0 w 90"/>
              <a:gd name="T15" fmla="*/ 24 h 60"/>
              <a:gd name="T16" fmla="*/ 18 w 90"/>
              <a:gd name="T17"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99BFC2"/>
          </a:solidFill>
          <a:ln w="9525">
            <a:solidFill>
              <a:schemeClr val="bg1"/>
            </a:solidFill>
            <a:round/>
            <a:headEnd/>
            <a:tailEnd/>
          </a:ln>
        </p:spPr>
        <p:txBody>
          <a:bodyPr/>
          <a:lstStyle/>
          <a:p>
            <a:endParaRPr lang="en-GB"/>
          </a:p>
        </p:txBody>
      </p:sp>
      <p:sp>
        <p:nvSpPr>
          <p:cNvPr id="227947" name="Freeform 619"/>
          <p:cNvSpPr>
            <a:spLocks/>
          </p:cNvSpPr>
          <p:nvPr/>
        </p:nvSpPr>
        <p:spPr bwMode="auto">
          <a:xfrm>
            <a:off x="5882580" y="3513138"/>
            <a:ext cx="177800" cy="206375"/>
          </a:xfrm>
          <a:custGeom>
            <a:avLst/>
            <a:gdLst>
              <a:gd name="T0" fmla="*/ 9 w 24"/>
              <a:gd name="T1" fmla="*/ 6 h 28"/>
              <a:gd name="T2" fmla="*/ 10 w 24"/>
              <a:gd name="T3" fmla="*/ 6 h 28"/>
              <a:gd name="T4" fmla="*/ 9 w 24"/>
              <a:gd name="T5" fmla="*/ 13 h 28"/>
              <a:gd name="T6" fmla="*/ 4 w 24"/>
              <a:gd name="T7" fmla="*/ 17 h 28"/>
              <a:gd name="T8" fmla="*/ 0 w 24"/>
              <a:gd name="T9" fmla="*/ 18 h 28"/>
              <a:gd name="T10" fmla="*/ 1 w 24"/>
              <a:gd name="T11" fmla="*/ 21 h 28"/>
              <a:gd name="T12" fmla="*/ 4 w 24"/>
              <a:gd name="T13" fmla="*/ 28 h 28"/>
              <a:gd name="T14" fmla="*/ 11 w 24"/>
              <a:gd name="T15" fmla="*/ 23 h 28"/>
              <a:gd name="T16" fmla="*/ 17 w 24"/>
              <a:gd name="T17" fmla="*/ 15 h 28"/>
              <a:gd name="T18" fmla="*/ 20 w 24"/>
              <a:gd name="T19" fmla="*/ 11 h 28"/>
              <a:gd name="T20" fmla="*/ 24 w 24"/>
              <a:gd name="T21" fmla="*/ 7 h 28"/>
              <a:gd name="T22" fmla="*/ 16 w 24"/>
              <a:gd name="T23" fmla="*/ 1 h 28"/>
              <a:gd name="T24" fmla="*/ 13 w 24"/>
              <a:gd name="T25" fmla="*/ 0 h 28"/>
              <a:gd name="T26" fmla="*/ 13 w 24"/>
              <a:gd name="T27" fmla="*/ 0 h 28"/>
              <a:gd name="T28" fmla="*/ 11 w 24"/>
              <a:gd name="T29" fmla="*/ 1 h 28"/>
              <a:gd name="T30" fmla="*/ 9 w 24"/>
              <a:gd name="T31"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99BFC2"/>
          </a:solidFill>
          <a:ln w="9525">
            <a:solidFill>
              <a:schemeClr val="bg1"/>
            </a:solidFill>
            <a:round/>
            <a:headEnd/>
            <a:tailEnd/>
          </a:ln>
        </p:spPr>
        <p:txBody>
          <a:bodyPr/>
          <a:lstStyle/>
          <a:p>
            <a:endParaRPr lang="en-GB"/>
          </a:p>
        </p:txBody>
      </p:sp>
      <p:sp>
        <p:nvSpPr>
          <p:cNvPr id="227948" name="Freeform 620"/>
          <p:cNvSpPr>
            <a:spLocks/>
          </p:cNvSpPr>
          <p:nvPr/>
        </p:nvSpPr>
        <p:spPr bwMode="auto">
          <a:xfrm>
            <a:off x="5660330" y="3644900"/>
            <a:ext cx="250825" cy="157163"/>
          </a:xfrm>
          <a:custGeom>
            <a:avLst/>
            <a:gdLst>
              <a:gd name="T0" fmla="*/ 30 w 34"/>
              <a:gd name="T1" fmla="*/ 0 h 21"/>
              <a:gd name="T2" fmla="*/ 18 w 34"/>
              <a:gd name="T3" fmla="*/ 4 h 21"/>
              <a:gd name="T4" fmla="*/ 14 w 34"/>
              <a:gd name="T5" fmla="*/ 7 h 21"/>
              <a:gd name="T6" fmla="*/ 3 w 34"/>
              <a:gd name="T7" fmla="*/ 7 h 21"/>
              <a:gd name="T8" fmla="*/ 0 w 34"/>
              <a:gd name="T9" fmla="*/ 8 h 21"/>
              <a:gd name="T10" fmla="*/ 1 w 34"/>
              <a:gd name="T11" fmla="*/ 12 h 21"/>
              <a:gd name="T12" fmla="*/ 5 w 34"/>
              <a:gd name="T13" fmla="*/ 21 h 21"/>
              <a:gd name="T14" fmla="*/ 12 w 34"/>
              <a:gd name="T15" fmla="*/ 19 h 21"/>
              <a:gd name="T16" fmla="*/ 15 w 34"/>
              <a:gd name="T17" fmla="*/ 19 h 21"/>
              <a:gd name="T18" fmla="*/ 19 w 34"/>
              <a:gd name="T19" fmla="*/ 15 h 21"/>
              <a:gd name="T20" fmla="*/ 25 w 34"/>
              <a:gd name="T21" fmla="*/ 13 h 21"/>
              <a:gd name="T22" fmla="*/ 34 w 34"/>
              <a:gd name="T23" fmla="*/ 10 h 21"/>
              <a:gd name="T24" fmla="*/ 31 w 34"/>
              <a:gd name="T25" fmla="*/ 3 h 21"/>
              <a:gd name="T26" fmla="*/ 30 w 34"/>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99BFC2"/>
          </a:solidFill>
          <a:ln w="9525">
            <a:solidFill>
              <a:schemeClr val="bg1"/>
            </a:solidFill>
            <a:round/>
            <a:headEnd/>
            <a:tailEnd/>
          </a:ln>
        </p:spPr>
        <p:txBody>
          <a:bodyPr/>
          <a:lstStyle/>
          <a:p>
            <a:endParaRPr lang="en-GB"/>
          </a:p>
        </p:txBody>
      </p:sp>
      <p:sp>
        <p:nvSpPr>
          <p:cNvPr id="227949" name="Freeform 621"/>
          <p:cNvSpPr>
            <a:spLocks/>
          </p:cNvSpPr>
          <p:nvPr/>
        </p:nvSpPr>
        <p:spPr bwMode="auto">
          <a:xfrm>
            <a:off x="5482530" y="3305175"/>
            <a:ext cx="466725" cy="400050"/>
          </a:xfrm>
          <a:custGeom>
            <a:avLst/>
            <a:gdLst>
              <a:gd name="T0" fmla="*/ 63 w 63"/>
              <a:gd name="T1" fmla="*/ 34 h 54"/>
              <a:gd name="T2" fmla="*/ 55 w 63"/>
              <a:gd name="T3" fmla="*/ 32 h 54"/>
              <a:gd name="T4" fmla="*/ 52 w 63"/>
              <a:gd name="T5" fmla="*/ 28 h 54"/>
              <a:gd name="T6" fmla="*/ 53 w 63"/>
              <a:gd name="T7" fmla="*/ 25 h 54"/>
              <a:gd name="T8" fmla="*/ 52 w 63"/>
              <a:gd name="T9" fmla="*/ 25 h 54"/>
              <a:gd name="T10" fmla="*/ 48 w 63"/>
              <a:gd name="T11" fmla="*/ 23 h 54"/>
              <a:gd name="T12" fmla="*/ 46 w 63"/>
              <a:gd name="T13" fmla="*/ 17 h 54"/>
              <a:gd name="T14" fmla="*/ 42 w 63"/>
              <a:gd name="T15" fmla="*/ 13 h 54"/>
              <a:gd name="T16" fmla="*/ 42 w 63"/>
              <a:gd name="T17" fmla="*/ 12 h 54"/>
              <a:gd name="T18" fmla="*/ 39 w 63"/>
              <a:gd name="T19" fmla="*/ 12 h 54"/>
              <a:gd name="T20" fmla="*/ 36 w 63"/>
              <a:gd name="T21" fmla="*/ 10 h 54"/>
              <a:gd name="T22" fmla="*/ 28 w 63"/>
              <a:gd name="T23" fmla="*/ 9 h 54"/>
              <a:gd name="T24" fmla="*/ 25 w 63"/>
              <a:gd name="T25" fmla="*/ 6 h 54"/>
              <a:gd name="T26" fmla="*/ 15 w 63"/>
              <a:gd name="T27" fmla="*/ 1 h 54"/>
              <a:gd name="T28" fmla="*/ 11 w 63"/>
              <a:gd name="T29" fmla="*/ 0 h 54"/>
              <a:gd name="T30" fmla="*/ 12 w 63"/>
              <a:gd name="T31" fmla="*/ 0 h 54"/>
              <a:gd name="T32" fmla="*/ 10 w 63"/>
              <a:gd name="T33" fmla="*/ 1 h 54"/>
              <a:gd name="T34" fmla="*/ 6 w 63"/>
              <a:gd name="T35" fmla="*/ 2 h 54"/>
              <a:gd name="T36" fmla="*/ 8 w 63"/>
              <a:gd name="T37" fmla="*/ 7 h 54"/>
              <a:gd name="T38" fmla="*/ 7 w 63"/>
              <a:gd name="T39" fmla="*/ 9 h 54"/>
              <a:gd name="T40" fmla="*/ 4 w 63"/>
              <a:gd name="T41" fmla="*/ 9 h 54"/>
              <a:gd name="T42" fmla="*/ 2 w 63"/>
              <a:gd name="T43" fmla="*/ 11 h 54"/>
              <a:gd name="T44" fmla="*/ 0 w 63"/>
              <a:gd name="T45" fmla="*/ 11 h 54"/>
              <a:gd name="T46" fmla="*/ 2 w 63"/>
              <a:gd name="T47" fmla="*/ 15 h 54"/>
              <a:gd name="T48" fmla="*/ 9 w 63"/>
              <a:gd name="T49" fmla="*/ 29 h 54"/>
              <a:gd name="T50" fmla="*/ 13 w 63"/>
              <a:gd name="T51" fmla="*/ 33 h 54"/>
              <a:gd name="T52" fmla="*/ 15 w 63"/>
              <a:gd name="T53" fmla="*/ 39 h 54"/>
              <a:gd name="T54" fmla="*/ 17 w 63"/>
              <a:gd name="T55" fmla="*/ 46 h 54"/>
              <a:gd name="T56" fmla="*/ 24 w 63"/>
              <a:gd name="T57" fmla="*/ 53 h 54"/>
              <a:gd name="T58" fmla="*/ 24 w 63"/>
              <a:gd name="T59" fmla="*/ 54 h 54"/>
              <a:gd name="T60" fmla="*/ 27 w 63"/>
              <a:gd name="T61" fmla="*/ 53 h 54"/>
              <a:gd name="T62" fmla="*/ 38 w 63"/>
              <a:gd name="T63" fmla="*/ 53 h 54"/>
              <a:gd name="T64" fmla="*/ 42 w 63"/>
              <a:gd name="T65" fmla="*/ 50 h 54"/>
              <a:gd name="T66" fmla="*/ 54 w 63"/>
              <a:gd name="T67"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99BFC2"/>
          </a:solidFill>
          <a:ln w="9525">
            <a:solidFill>
              <a:schemeClr val="bg1"/>
            </a:solidFill>
            <a:round/>
            <a:headEnd/>
            <a:tailEnd/>
          </a:ln>
        </p:spPr>
        <p:txBody>
          <a:bodyPr/>
          <a:lstStyle/>
          <a:p>
            <a:endParaRPr lang="en-GB"/>
          </a:p>
        </p:txBody>
      </p:sp>
      <p:sp>
        <p:nvSpPr>
          <p:cNvPr id="227950" name="Freeform 622"/>
          <p:cNvSpPr>
            <a:spLocks/>
          </p:cNvSpPr>
          <p:nvPr/>
        </p:nvSpPr>
        <p:spPr bwMode="auto">
          <a:xfrm>
            <a:off x="5882580" y="3559175"/>
            <a:ext cx="73025" cy="85725"/>
          </a:xfrm>
          <a:custGeom>
            <a:avLst/>
            <a:gdLst>
              <a:gd name="T0" fmla="*/ 0 w 10"/>
              <a:gd name="T1" fmla="*/ 12 h 12"/>
              <a:gd name="T2" fmla="*/ 4 w 10"/>
              <a:gd name="T3" fmla="*/ 11 h 12"/>
              <a:gd name="T4" fmla="*/ 9 w 10"/>
              <a:gd name="T5" fmla="*/ 7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99BFC2"/>
          </a:solidFill>
          <a:ln w="9525">
            <a:solidFill>
              <a:schemeClr val="bg1"/>
            </a:solidFill>
            <a:round/>
            <a:headEnd/>
            <a:tailEnd/>
          </a:ln>
        </p:spPr>
        <p:txBody>
          <a:bodyPr/>
          <a:lstStyle/>
          <a:p>
            <a:endParaRPr lang="en-GB"/>
          </a:p>
        </p:txBody>
      </p:sp>
      <p:sp>
        <p:nvSpPr>
          <p:cNvPr id="227951" name="Freeform 623"/>
          <p:cNvSpPr>
            <a:spLocks/>
          </p:cNvSpPr>
          <p:nvPr/>
        </p:nvSpPr>
        <p:spPr bwMode="auto">
          <a:xfrm>
            <a:off x="5561905" y="3159125"/>
            <a:ext cx="236538" cy="236538"/>
          </a:xfrm>
          <a:custGeom>
            <a:avLst/>
            <a:gdLst>
              <a:gd name="T0" fmla="*/ 168 w 192"/>
              <a:gd name="T1" fmla="*/ 120 h 192"/>
              <a:gd name="T2" fmla="*/ 132 w 192"/>
              <a:gd name="T3" fmla="*/ 90 h 192"/>
              <a:gd name="T4" fmla="*/ 132 w 192"/>
              <a:gd name="T5" fmla="*/ 66 h 192"/>
              <a:gd name="T6" fmla="*/ 138 w 192"/>
              <a:gd name="T7" fmla="*/ 42 h 192"/>
              <a:gd name="T8" fmla="*/ 114 w 192"/>
              <a:gd name="T9" fmla="*/ 6 h 192"/>
              <a:gd name="T10" fmla="*/ 102 w 192"/>
              <a:gd name="T11" fmla="*/ 0 h 192"/>
              <a:gd name="T12" fmla="*/ 72 w 192"/>
              <a:gd name="T13" fmla="*/ 6 h 192"/>
              <a:gd name="T14" fmla="*/ 66 w 192"/>
              <a:gd name="T15" fmla="*/ 6 h 192"/>
              <a:gd name="T16" fmla="*/ 66 w 192"/>
              <a:gd name="T17" fmla="*/ 12 h 192"/>
              <a:gd name="T18" fmla="*/ 54 w 192"/>
              <a:gd name="T19" fmla="*/ 30 h 192"/>
              <a:gd name="T20" fmla="*/ 42 w 192"/>
              <a:gd name="T21" fmla="*/ 72 h 192"/>
              <a:gd name="T22" fmla="*/ 0 w 192"/>
              <a:gd name="T23" fmla="*/ 96 h 192"/>
              <a:gd name="T24" fmla="*/ 0 w 192"/>
              <a:gd name="T25" fmla="*/ 120 h 192"/>
              <a:gd name="T26" fmla="*/ 24 w 192"/>
              <a:gd name="T27" fmla="*/ 126 h 192"/>
              <a:gd name="T28" fmla="*/ 84 w 192"/>
              <a:gd name="T29" fmla="*/ 156 h 192"/>
              <a:gd name="T30" fmla="*/ 102 w 192"/>
              <a:gd name="T31" fmla="*/ 174 h 192"/>
              <a:gd name="T32" fmla="*/ 150 w 192"/>
              <a:gd name="T33" fmla="*/ 180 h 192"/>
              <a:gd name="T34" fmla="*/ 168 w 192"/>
              <a:gd name="T35" fmla="*/ 192 h 192"/>
              <a:gd name="T36" fmla="*/ 186 w 192"/>
              <a:gd name="T37" fmla="*/ 192 h 192"/>
              <a:gd name="T38" fmla="*/ 180 w 192"/>
              <a:gd name="T39" fmla="*/ 180 h 192"/>
              <a:gd name="T40" fmla="*/ 192 w 192"/>
              <a:gd name="T41" fmla="*/ 174 h 192"/>
              <a:gd name="T42" fmla="*/ 180 w 192"/>
              <a:gd name="T43" fmla="*/ 150 h 192"/>
              <a:gd name="T44" fmla="*/ 168 w 192"/>
              <a:gd name="T45"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99BFC2"/>
          </a:solidFill>
          <a:ln w="9525">
            <a:solidFill>
              <a:schemeClr val="bg1"/>
            </a:solidFill>
            <a:round/>
            <a:headEnd/>
            <a:tailEnd/>
          </a:ln>
        </p:spPr>
        <p:txBody>
          <a:bodyPr/>
          <a:lstStyle/>
          <a:p>
            <a:endParaRPr lang="en-GB"/>
          </a:p>
        </p:txBody>
      </p:sp>
      <p:sp>
        <p:nvSpPr>
          <p:cNvPr id="227952" name="Freeform 624"/>
          <p:cNvSpPr>
            <a:spLocks/>
          </p:cNvSpPr>
          <p:nvPr/>
        </p:nvSpPr>
        <p:spPr bwMode="auto">
          <a:xfrm>
            <a:off x="5696843" y="3094038"/>
            <a:ext cx="446087" cy="404812"/>
          </a:xfrm>
          <a:custGeom>
            <a:avLst/>
            <a:gdLst>
              <a:gd name="T0" fmla="*/ 53 w 60"/>
              <a:gd name="T1" fmla="*/ 38 h 55"/>
              <a:gd name="T2" fmla="*/ 53 w 60"/>
              <a:gd name="T3" fmla="*/ 38 h 55"/>
              <a:gd name="T4" fmla="*/ 55 w 60"/>
              <a:gd name="T5" fmla="*/ 32 h 55"/>
              <a:gd name="T6" fmla="*/ 51 w 60"/>
              <a:gd name="T7" fmla="*/ 30 h 55"/>
              <a:gd name="T8" fmla="*/ 51 w 60"/>
              <a:gd name="T9" fmla="*/ 25 h 55"/>
              <a:gd name="T10" fmla="*/ 52 w 60"/>
              <a:gd name="T11" fmla="*/ 21 h 55"/>
              <a:gd name="T12" fmla="*/ 53 w 60"/>
              <a:gd name="T13" fmla="*/ 12 h 55"/>
              <a:gd name="T14" fmla="*/ 49 w 60"/>
              <a:gd name="T15" fmla="*/ 11 h 55"/>
              <a:gd name="T16" fmla="*/ 45 w 60"/>
              <a:gd name="T17" fmla="*/ 8 h 55"/>
              <a:gd name="T18" fmla="*/ 40 w 60"/>
              <a:gd name="T19" fmla="*/ 5 h 55"/>
              <a:gd name="T20" fmla="*/ 36 w 60"/>
              <a:gd name="T21" fmla="*/ 6 h 55"/>
              <a:gd name="T22" fmla="*/ 31 w 60"/>
              <a:gd name="T23" fmla="*/ 8 h 55"/>
              <a:gd name="T24" fmla="*/ 30 w 60"/>
              <a:gd name="T25" fmla="*/ 10 h 55"/>
              <a:gd name="T26" fmla="*/ 26 w 60"/>
              <a:gd name="T27" fmla="*/ 11 h 55"/>
              <a:gd name="T28" fmla="*/ 22 w 60"/>
              <a:gd name="T29" fmla="*/ 11 h 55"/>
              <a:gd name="T30" fmla="*/ 19 w 60"/>
              <a:gd name="T31" fmla="*/ 9 h 55"/>
              <a:gd name="T32" fmla="*/ 15 w 60"/>
              <a:gd name="T33" fmla="*/ 9 h 55"/>
              <a:gd name="T34" fmla="*/ 15 w 60"/>
              <a:gd name="T35" fmla="*/ 6 h 55"/>
              <a:gd name="T36" fmla="*/ 12 w 60"/>
              <a:gd name="T37" fmla="*/ 4 h 55"/>
              <a:gd name="T38" fmla="*/ 12 w 60"/>
              <a:gd name="T39" fmla="*/ 2 h 55"/>
              <a:gd name="T40" fmla="*/ 10 w 60"/>
              <a:gd name="T41" fmla="*/ 0 h 55"/>
              <a:gd name="T42" fmla="*/ 6 w 60"/>
              <a:gd name="T43" fmla="*/ 3 h 55"/>
              <a:gd name="T44" fmla="*/ 3 w 60"/>
              <a:gd name="T45" fmla="*/ 2 h 55"/>
              <a:gd name="T46" fmla="*/ 0 w 60"/>
              <a:gd name="T47" fmla="*/ 0 h 55"/>
              <a:gd name="T48" fmla="*/ 0 w 60"/>
              <a:gd name="T49" fmla="*/ 0 h 55"/>
              <a:gd name="T50" fmla="*/ 0 w 60"/>
              <a:gd name="T51" fmla="*/ 7 h 55"/>
              <a:gd name="T52" fmla="*/ 1 w 60"/>
              <a:gd name="T53" fmla="*/ 10 h 55"/>
              <a:gd name="T54" fmla="*/ 1 w 60"/>
              <a:gd name="T55" fmla="*/ 10 h 55"/>
              <a:gd name="T56" fmla="*/ 5 w 60"/>
              <a:gd name="T57" fmla="*/ 16 h 55"/>
              <a:gd name="T58" fmla="*/ 4 w 60"/>
              <a:gd name="T59" fmla="*/ 20 h 55"/>
              <a:gd name="T60" fmla="*/ 4 w 60"/>
              <a:gd name="T61" fmla="*/ 24 h 55"/>
              <a:gd name="T62" fmla="*/ 10 w 60"/>
              <a:gd name="T63" fmla="*/ 29 h 55"/>
              <a:gd name="T64" fmla="*/ 12 w 60"/>
              <a:gd name="T65" fmla="*/ 34 h 55"/>
              <a:gd name="T66" fmla="*/ 14 w 60"/>
              <a:gd name="T67" fmla="*/ 38 h 55"/>
              <a:gd name="T68" fmla="*/ 15 w 60"/>
              <a:gd name="T69" fmla="*/ 36 h 55"/>
              <a:gd name="T70" fmla="*/ 19 w 60"/>
              <a:gd name="T71" fmla="*/ 39 h 55"/>
              <a:gd name="T72" fmla="*/ 23 w 60"/>
              <a:gd name="T73" fmla="*/ 44 h 55"/>
              <a:gd name="T74" fmla="*/ 28 w 60"/>
              <a:gd name="T75" fmla="*/ 48 h 55"/>
              <a:gd name="T76" fmla="*/ 34 w 60"/>
              <a:gd name="T77" fmla="*/ 49 h 55"/>
              <a:gd name="T78" fmla="*/ 39 w 60"/>
              <a:gd name="T79" fmla="*/ 48 h 55"/>
              <a:gd name="T80" fmla="*/ 42 w 60"/>
              <a:gd name="T81" fmla="*/ 52 h 55"/>
              <a:gd name="T82" fmla="*/ 53 w 60"/>
              <a:gd name="T83" fmla="*/ 55 h 55"/>
              <a:gd name="T84" fmla="*/ 55 w 60"/>
              <a:gd name="T85" fmla="*/ 55 h 55"/>
              <a:gd name="T86" fmla="*/ 55 w 60"/>
              <a:gd name="T87" fmla="*/ 51 h 55"/>
              <a:gd name="T88" fmla="*/ 60 w 60"/>
              <a:gd name="T89" fmla="*/ 49 h 55"/>
              <a:gd name="T90" fmla="*/ 59 w 60"/>
              <a:gd name="T91" fmla="*/ 46 h 55"/>
              <a:gd name="T92" fmla="*/ 58 w 60"/>
              <a:gd name="T93" fmla="*/ 44 h 55"/>
              <a:gd name="T94" fmla="*/ 54 w 60"/>
              <a:gd name="T95" fmla="*/ 40 h 55"/>
              <a:gd name="T96" fmla="*/ 53 w 60"/>
              <a:gd name="T97"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99BFC2"/>
          </a:solidFill>
          <a:ln w="9525">
            <a:solidFill>
              <a:schemeClr val="bg1"/>
            </a:solidFill>
            <a:round/>
            <a:headEnd/>
            <a:tailEnd/>
          </a:ln>
        </p:spPr>
        <p:txBody>
          <a:bodyPr/>
          <a:lstStyle/>
          <a:p>
            <a:endParaRPr lang="en-GB"/>
          </a:p>
        </p:txBody>
      </p:sp>
      <p:sp>
        <p:nvSpPr>
          <p:cNvPr id="227953" name="Freeform 625"/>
          <p:cNvSpPr>
            <a:spLocks/>
          </p:cNvSpPr>
          <p:nvPr/>
        </p:nvSpPr>
        <p:spPr bwMode="auto">
          <a:xfrm>
            <a:off x="6090543" y="3175000"/>
            <a:ext cx="385762" cy="360363"/>
          </a:xfrm>
          <a:custGeom>
            <a:avLst/>
            <a:gdLst>
              <a:gd name="T0" fmla="*/ 28 w 52"/>
              <a:gd name="T1" fmla="*/ 47 h 49"/>
              <a:gd name="T2" fmla="*/ 32 w 52"/>
              <a:gd name="T3" fmla="*/ 45 h 49"/>
              <a:gd name="T4" fmla="*/ 29 w 52"/>
              <a:gd name="T5" fmla="*/ 41 h 49"/>
              <a:gd name="T6" fmla="*/ 27 w 52"/>
              <a:gd name="T7" fmla="*/ 37 h 49"/>
              <a:gd name="T8" fmla="*/ 30 w 52"/>
              <a:gd name="T9" fmla="*/ 34 h 49"/>
              <a:gd name="T10" fmla="*/ 34 w 52"/>
              <a:gd name="T11" fmla="*/ 34 h 49"/>
              <a:gd name="T12" fmla="*/ 40 w 52"/>
              <a:gd name="T13" fmla="*/ 25 h 49"/>
              <a:gd name="T14" fmla="*/ 42 w 52"/>
              <a:gd name="T15" fmla="*/ 21 h 49"/>
              <a:gd name="T16" fmla="*/ 44 w 52"/>
              <a:gd name="T17" fmla="*/ 16 h 49"/>
              <a:gd name="T18" fmla="*/ 41 w 52"/>
              <a:gd name="T19" fmla="*/ 14 h 49"/>
              <a:gd name="T20" fmla="*/ 41 w 52"/>
              <a:gd name="T21" fmla="*/ 9 h 49"/>
              <a:gd name="T22" fmla="*/ 52 w 52"/>
              <a:gd name="T23" fmla="*/ 7 h 49"/>
              <a:gd name="T24" fmla="*/ 51 w 52"/>
              <a:gd name="T25" fmla="*/ 6 h 49"/>
              <a:gd name="T26" fmla="*/ 47 w 52"/>
              <a:gd name="T27" fmla="*/ 1 h 49"/>
              <a:gd name="T28" fmla="*/ 44 w 52"/>
              <a:gd name="T29" fmla="*/ 0 h 49"/>
              <a:gd name="T30" fmla="*/ 37 w 52"/>
              <a:gd name="T31" fmla="*/ 1 h 49"/>
              <a:gd name="T32" fmla="*/ 32 w 52"/>
              <a:gd name="T33" fmla="*/ 3 h 49"/>
              <a:gd name="T34" fmla="*/ 32 w 52"/>
              <a:gd name="T35" fmla="*/ 6 h 49"/>
              <a:gd name="T36" fmla="*/ 30 w 52"/>
              <a:gd name="T37" fmla="*/ 11 h 49"/>
              <a:gd name="T38" fmla="*/ 28 w 52"/>
              <a:gd name="T39" fmla="*/ 12 h 49"/>
              <a:gd name="T40" fmla="*/ 28 w 52"/>
              <a:gd name="T41" fmla="*/ 14 h 49"/>
              <a:gd name="T42" fmla="*/ 27 w 52"/>
              <a:gd name="T43" fmla="*/ 15 h 49"/>
              <a:gd name="T44" fmla="*/ 26 w 52"/>
              <a:gd name="T45" fmla="*/ 19 h 49"/>
              <a:gd name="T46" fmla="*/ 20 w 52"/>
              <a:gd name="T47" fmla="*/ 21 h 49"/>
              <a:gd name="T48" fmla="*/ 17 w 52"/>
              <a:gd name="T49" fmla="*/ 23 h 49"/>
              <a:gd name="T50" fmla="*/ 14 w 52"/>
              <a:gd name="T51" fmla="*/ 28 h 49"/>
              <a:gd name="T52" fmla="*/ 8 w 52"/>
              <a:gd name="T53" fmla="*/ 28 h 49"/>
              <a:gd name="T54" fmla="*/ 4 w 52"/>
              <a:gd name="T55" fmla="*/ 27 h 49"/>
              <a:gd name="T56" fmla="*/ 0 w 52"/>
              <a:gd name="T57" fmla="*/ 27 h 49"/>
              <a:gd name="T58" fmla="*/ 1 w 52"/>
              <a:gd name="T59" fmla="*/ 29 h 49"/>
              <a:gd name="T60" fmla="*/ 5 w 52"/>
              <a:gd name="T61" fmla="*/ 33 h 49"/>
              <a:gd name="T62" fmla="*/ 6 w 52"/>
              <a:gd name="T63" fmla="*/ 35 h 49"/>
              <a:gd name="T64" fmla="*/ 7 w 52"/>
              <a:gd name="T65" fmla="*/ 38 h 49"/>
              <a:gd name="T66" fmla="*/ 2 w 52"/>
              <a:gd name="T67" fmla="*/ 40 h 49"/>
              <a:gd name="T68" fmla="*/ 2 w 52"/>
              <a:gd name="T69" fmla="*/ 44 h 49"/>
              <a:gd name="T70" fmla="*/ 7 w 52"/>
              <a:gd name="T71" fmla="*/ 43 h 49"/>
              <a:gd name="T72" fmla="*/ 18 w 52"/>
              <a:gd name="T73" fmla="*/ 43 h 49"/>
              <a:gd name="T74" fmla="*/ 22 w 52"/>
              <a:gd name="T75" fmla="*/ 49 h 49"/>
              <a:gd name="T76" fmla="*/ 24 w 52"/>
              <a:gd name="T77" fmla="*/ 48 h 49"/>
              <a:gd name="T78" fmla="*/ 28 w 52"/>
              <a:gd name="T79"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solidFill>
            <a:srgbClr val="99BFC2"/>
          </a:solidFill>
          <a:ln w="9525">
            <a:solidFill>
              <a:schemeClr val="bg1"/>
            </a:solidFill>
            <a:round/>
            <a:headEnd/>
            <a:tailEnd/>
          </a:ln>
        </p:spPr>
        <p:txBody>
          <a:bodyPr/>
          <a:lstStyle/>
          <a:p>
            <a:endParaRPr lang="en-GB"/>
          </a:p>
        </p:txBody>
      </p:sp>
      <p:sp>
        <p:nvSpPr>
          <p:cNvPr id="227954" name="Freeform 626"/>
          <p:cNvSpPr>
            <a:spLocks/>
          </p:cNvSpPr>
          <p:nvPr/>
        </p:nvSpPr>
        <p:spPr bwMode="auto">
          <a:xfrm>
            <a:off x="6252468" y="3211513"/>
            <a:ext cx="685800" cy="703262"/>
          </a:xfrm>
          <a:custGeom>
            <a:avLst/>
            <a:gdLst>
              <a:gd name="T0" fmla="*/ 511 w 553"/>
              <a:gd name="T1" fmla="*/ 234 h 571"/>
              <a:gd name="T2" fmla="*/ 547 w 553"/>
              <a:gd name="T3" fmla="*/ 180 h 571"/>
              <a:gd name="T4" fmla="*/ 553 w 553"/>
              <a:gd name="T5" fmla="*/ 168 h 571"/>
              <a:gd name="T6" fmla="*/ 499 w 553"/>
              <a:gd name="T7" fmla="*/ 150 h 571"/>
              <a:gd name="T8" fmla="*/ 456 w 553"/>
              <a:gd name="T9" fmla="*/ 192 h 571"/>
              <a:gd name="T10" fmla="*/ 408 w 553"/>
              <a:gd name="T11" fmla="*/ 192 h 571"/>
              <a:gd name="T12" fmla="*/ 378 w 553"/>
              <a:gd name="T13" fmla="*/ 180 h 571"/>
              <a:gd name="T14" fmla="*/ 354 w 553"/>
              <a:gd name="T15" fmla="*/ 198 h 571"/>
              <a:gd name="T16" fmla="*/ 288 w 553"/>
              <a:gd name="T17" fmla="*/ 186 h 571"/>
              <a:gd name="T18" fmla="*/ 246 w 553"/>
              <a:gd name="T19" fmla="*/ 120 h 571"/>
              <a:gd name="T20" fmla="*/ 204 w 553"/>
              <a:gd name="T21" fmla="*/ 84 h 571"/>
              <a:gd name="T22" fmla="*/ 210 w 553"/>
              <a:gd name="T23" fmla="*/ 48 h 571"/>
              <a:gd name="T24" fmla="*/ 228 w 553"/>
              <a:gd name="T25" fmla="*/ 0 h 571"/>
              <a:gd name="T26" fmla="*/ 168 w 553"/>
              <a:gd name="T27" fmla="*/ 0 h 571"/>
              <a:gd name="T28" fmla="*/ 180 w 553"/>
              <a:gd name="T29" fmla="*/ 12 h 571"/>
              <a:gd name="T30" fmla="*/ 114 w 553"/>
              <a:gd name="T31" fmla="*/ 54 h 571"/>
              <a:gd name="T32" fmla="*/ 120 w 553"/>
              <a:gd name="T33" fmla="*/ 96 h 571"/>
              <a:gd name="T34" fmla="*/ 72 w 553"/>
              <a:gd name="T35" fmla="*/ 174 h 571"/>
              <a:gd name="T36" fmla="*/ 30 w 553"/>
              <a:gd name="T37" fmla="*/ 192 h 571"/>
              <a:gd name="T38" fmla="*/ 60 w 553"/>
              <a:gd name="T39" fmla="*/ 240 h 571"/>
              <a:gd name="T40" fmla="*/ 12 w 553"/>
              <a:gd name="T41" fmla="*/ 258 h 571"/>
              <a:gd name="T42" fmla="*/ 0 w 553"/>
              <a:gd name="T43" fmla="*/ 264 h 571"/>
              <a:gd name="T44" fmla="*/ 42 w 553"/>
              <a:gd name="T45" fmla="*/ 318 h 571"/>
              <a:gd name="T46" fmla="*/ 90 w 553"/>
              <a:gd name="T47" fmla="*/ 408 h 571"/>
              <a:gd name="T48" fmla="*/ 138 w 553"/>
              <a:gd name="T49" fmla="*/ 511 h 571"/>
              <a:gd name="T50" fmla="*/ 174 w 553"/>
              <a:gd name="T51" fmla="*/ 571 h 571"/>
              <a:gd name="T52" fmla="*/ 216 w 553"/>
              <a:gd name="T53" fmla="*/ 523 h 571"/>
              <a:gd name="T54" fmla="*/ 228 w 553"/>
              <a:gd name="T55" fmla="*/ 457 h 571"/>
              <a:gd name="T56" fmla="*/ 276 w 553"/>
              <a:gd name="T57" fmla="*/ 384 h 571"/>
              <a:gd name="T58" fmla="*/ 342 w 553"/>
              <a:gd name="T59" fmla="*/ 330 h 571"/>
              <a:gd name="T60" fmla="*/ 390 w 553"/>
              <a:gd name="T61" fmla="*/ 294 h 571"/>
              <a:gd name="T62" fmla="*/ 372 w 553"/>
              <a:gd name="T63" fmla="*/ 234 h 571"/>
              <a:gd name="T64" fmla="*/ 384 w 553"/>
              <a:gd name="T65" fmla="*/ 216 h 571"/>
              <a:gd name="T66" fmla="*/ 420 w 553"/>
              <a:gd name="T67" fmla="*/ 228 h 571"/>
              <a:gd name="T68" fmla="*/ 450 w 553"/>
              <a:gd name="T69" fmla="*/ 246 h 571"/>
              <a:gd name="T70" fmla="*/ 462 w 553"/>
              <a:gd name="T71" fmla="*/ 264 h 571"/>
              <a:gd name="T72" fmla="*/ 462 w 553"/>
              <a:gd name="T73" fmla="*/ 306 h 571"/>
              <a:gd name="T74" fmla="*/ 493 w 553"/>
              <a:gd name="T75" fmla="*/ 25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571">
                <a:moveTo>
                  <a:pt x="493" y="252"/>
                </a:moveTo>
                <a:lnTo>
                  <a:pt x="511" y="234"/>
                </a:lnTo>
                <a:lnTo>
                  <a:pt x="523" y="198"/>
                </a:lnTo>
                <a:lnTo>
                  <a:pt x="547" y="180"/>
                </a:lnTo>
                <a:lnTo>
                  <a:pt x="553" y="168"/>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rgbClr val="99BFC2"/>
          </a:solidFill>
          <a:ln w="9525">
            <a:solidFill>
              <a:schemeClr val="bg1"/>
            </a:solidFill>
            <a:round/>
            <a:headEnd/>
            <a:tailEnd/>
          </a:ln>
        </p:spPr>
        <p:txBody>
          <a:bodyPr/>
          <a:lstStyle/>
          <a:p>
            <a:endParaRPr lang="en-GB"/>
          </a:p>
        </p:txBody>
      </p:sp>
      <p:sp>
        <p:nvSpPr>
          <p:cNvPr id="227955" name="Freeform 627"/>
          <p:cNvSpPr>
            <a:spLocks/>
          </p:cNvSpPr>
          <p:nvPr/>
        </p:nvSpPr>
        <p:spPr bwMode="auto">
          <a:xfrm>
            <a:off x="6076255" y="3132138"/>
            <a:ext cx="341313" cy="249237"/>
          </a:xfrm>
          <a:custGeom>
            <a:avLst/>
            <a:gdLst>
              <a:gd name="T0" fmla="*/ 42 w 46"/>
              <a:gd name="T1" fmla="*/ 3 h 34"/>
              <a:gd name="T2" fmla="*/ 38 w 46"/>
              <a:gd name="T3" fmla="*/ 4 h 34"/>
              <a:gd name="T4" fmla="*/ 35 w 46"/>
              <a:gd name="T5" fmla="*/ 4 h 34"/>
              <a:gd name="T6" fmla="*/ 34 w 46"/>
              <a:gd name="T7" fmla="*/ 1 h 34"/>
              <a:gd name="T8" fmla="*/ 33 w 46"/>
              <a:gd name="T9" fmla="*/ 0 h 34"/>
              <a:gd name="T10" fmla="*/ 30 w 46"/>
              <a:gd name="T11" fmla="*/ 3 h 34"/>
              <a:gd name="T12" fmla="*/ 28 w 46"/>
              <a:gd name="T13" fmla="*/ 5 h 34"/>
              <a:gd name="T14" fmla="*/ 24 w 46"/>
              <a:gd name="T15" fmla="*/ 6 h 34"/>
              <a:gd name="T16" fmla="*/ 22 w 46"/>
              <a:gd name="T17" fmla="*/ 4 h 34"/>
              <a:gd name="T18" fmla="*/ 19 w 46"/>
              <a:gd name="T19" fmla="*/ 4 h 34"/>
              <a:gd name="T20" fmla="*/ 15 w 46"/>
              <a:gd name="T21" fmla="*/ 3 h 34"/>
              <a:gd name="T22" fmla="*/ 14 w 46"/>
              <a:gd name="T23" fmla="*/ 8 h 34"/>
              <a:gd name="T24" fmla="*/ 9 w 46"/>
              <a:gd name="T25" fmla="*/ 10 h 34"/>
              <a:gd name="T26" fmla="*/ 7 w 46"/>
              <a:gd name="T27" fmla="*/ 12 h 34"/>
              <a:gd name="T28" fmla="*/ 4 w 46"/>
              <a:gd name="T29" fmla="*/ 11 h 34"/>
              <a:gd name="T30" fmla="*/ 2 w 46"/>
              <a:gd name="T31" fmla="*/ 10 h 34"/>
              <a:gd name="T32" fmla="*/ 1 w 46"/>
              <a:gd name="T33" fmla="*/ 16 h 34"/>
              <a:gd name="T34" fmla="*/ 0 w 46"/>
              <a:gd name="T35" fmla="*/ 20 h 34"/>
              <a:gd name="T36" fmla="*/ 0 w 46"/>
              <a:gd name="T37" fmla="*/ 25 h 34"/>
              <a:gd name="T38" fmla="*/ 4 w 46"/>
              <a:gd name="T39" fmla="*/ 27 h 34"/>
              <a:gd name="T40" fmla="*/ 2 w 46"/>
              <a:gd name="T41" fmla="*/ 33 h 34"/>
              <a:gd name="T42" fmla="*/ 2 w 46"/>
              <a:gd name="T43" fmla="*/ 33 h 34"/>
              <a:gd name="T44" fmla="*/ 6 w 46"/>
              <a:gd name="T45" fmla="*/ 33 h 34"/>
              <a:gd name="T46" fmla="*/ 10 w 46"/>
              <a:gd name="T47" fmla="*/ 34 h 34"/>
              <a:gd name="T48" fmla="*/ 16 w 46"/>
              <a:gd name="T49" fmla="*/ 34 h 34"/>
              <a:gd name="T50" fmla="*/ 19 w 46"/>
              <a:gd name="T51" fmla="*/ 29 h 34"/>
              <a:gd name="T52" fmla="*/ 22 w 46"/>
              <a:gd name="T53" fmla="*/ 27 h 34"/>
              <a:gd name="T54" fmla="*/ 28 w 46"/>
              <a:gd name="T55" fmla="*/ 25 h 34"/>
              <a:gd name="T56" fmla="*/ 29 w 46"/>
              <a:gd name="T57" fmla="*/ 21 h 34"/>
              <a:gd name="T58" fmla="*/ 30 w 46"/>
              <a:gd name="T59" fmla="*/ 20 h 34"/>
              <a:gd name="T60" fmla="*/ 30 w 46"/>
              <a:gd name="T61" fmla="*/ 18 h 34"/>
              <a:gd name="T62" fmla="*/ 32 w 46"/>
              <a:gd name="T63" fmla="*/ 17 h 34"/>
              <a:gd name="T64" fmla="*/ 34 w 46"/>
              <a:gd name="T65" fmla="*/ 12 h 34"/>
              <a:gd name="T66" fmla="*/ 34 w 46"/>
              <a:gd name="T67" fmla="*/ 9 h 34"/>
              <a:gd name="T68" fmla="*/ 39 w 46"/>
              <a:gd name="T69" fmla="*/ 7 h 34"/>
              <a:gd name="T70" fmla="*/ 46 w 46"/>
              <a:gd name="T71" fmla="*/ 6 h 34"/>
              <a:gd name="T72" fmla="*/ 44 w 46"/>
              <a:gd name="T73" fmla="*/ 3 h 34"/>
              <a:gd name="T74" fmla="*/ 42 w 46"/>
              <a:gd name="T7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solidFill>
            <a:srgbClr val="99BFC2"/>
          </a:solidFill>
          <a:ln w="9525">
            <a:solidFill>
              <a:schemeClr val="bg1"/>
            </a:solidFill>
            <a:round/>
            <a:headEnd/>
            <a:tailEnd/>
          </a:ln>
        </p:spPr>
        <p:txBody>
          <a:bodyPr/>
          <a:lstStyle/>
          <a:p>
            <a:endParaRPr lang="en-GB"/>
          </a:p>
        </p:txBody>
      </p:sp>
      <p:sp>
        <p:nvSpPr>
          <p:cNvPr id="227956" name="Freeform 628"/>
          <p:cNvSpPr>
            <a:spLocks/>
          </p:cNvSpPr>
          <p:nvPr/>
        </p:nvSpPr>
        <p:spPr bwMode="auto">
          <a:xfrm>
            <a:off x="5136455" y="2501900"/>
            <a:ext cx="150813" cy="101600"/>
          </a:xfrm>
          <a:custGeom>
            <a:avLst/>
            <a:gdLst>
              <a:gd name="T0" fmla="*/ 19 w 20"/>
              <a:gd name="T1" fmla="*/ 4 h 14"/>
              <a:gd name="T2" fmla="*/ 17 w 20"/>
              <a:gd name="T3" fmla="*/ 2 h 14"/>
              <a:gd name="T4" fmla="*/ 15 w 20"/>
              <a:gd name="T5" fmla="*/ 0 h 14"/>
              <a:gd name="T6" fmla="*/ 13 w 20"/>
              <a:gd name="T7" fmla="*/ 1 h 14"/>
              <a:gd name="T8" fmla="*/ 9 w 20"/>
              <a:gd name="T9" fmla="*/ 0 h 14"/>
              <a:gd name="T10" fmla="*/ 5 w 20"/>
              <a:gd name="T11" fmla="*/ 0 h 14"/>
              <a:gd name="T12" fmla="*/ 1 w 20"/>
              <a:gd name="T13" fmla="*/ 1 h 14"/>
              <a:gd name="T14" fmla="*/ 1 w 20"/>
              <a:gd name="T15" fmla="*/ 5 h 14"/>
              <a:gd name="T16" fmla="*/ 0 w 20"/>
              <a:gd name="T17" fmla="*/ 6 h 14"/>
              <a:gd name="T18" fmla="*/ 2 w 20"/>
              <a:gd name="T19" fmla="*/ 6 h 14"/>
              <a:gd name="T20" fmla="*/ 4 w 20"/>
              <a:gd name="T21" fmla="*/ 7 h 14"/>
              <a:gd name="T22" fmla="*/ 6 w 20"/>
              <a:gd name="T23" fmla="*/ 8 h 14"/>
              <a:gd name="T24" fmla="*/ 7 w 20"/>
              <a:gd name="T25" fmla="*/ 10 h 14"/>
              <a:gd name="T26" fmla="*/ 6 w 20"/>
              <a:gd name="T27" fmla="*/ 12 h 14"/>
              <a:gd name="T28" fmla="*/ 7 w 20"/>
              <a:gd name="T29" fmla="*/ 12 h 14"/>
              <a:gd name="T30" fmla="*/ 9 w 20"/>
              <a:gd name="T31" fmla="*/ 14 h 14"/>
              <a:gd name="T32" fmla="*/ 11 w 20"/>
              <a:gd name="T33" fmla="*/ 13 h 14"/>
              <a:gd name="T34" fmla="*/ 13 w 20"/>
              <a:gd name="T35" fmla="*/ 12 h 14"/>
              <a:gd name="T36" fmla="*/ 16 w 20"/>
              <a:gd name="T37" fmla="*/ 12 h 14"/>
              <a:gd name="T38" fmla="*/ 16 w 20"/>
              <a:gd name="T39" fmla="*/ 9 h 14"/>
              <a:gd name="T40" fmla="*/ 18 w 20"/>
              <a:gd name="T41" fmla="*/ 7 h 14"/>
              <a:gd name="T42" fmla="*/ 20 w 20"/>
              <a:gd name="T43" fmla="*/ 4 h 14"/>
              <a:gd name="T44" fmla="*/ 19 w 20"/>
              <a:gd name="T4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99BFC2"/>
          </a:solidFill>
          <a:ln w="9525">
            <a:solidFill>
              <a:schemeClr val="bg1"/>
            </a:solidFill>
            <a:round/>
            <a:headEnd/>
            <a:tailEnd/>
          </a:ln>
        </p:spPr>
        <p:txBody>
          <a:bodyPr/>
          <a:lstStyle/>
          <a:p>
            <a:endParaRPr lang="en-GB"/>
          </a:p>
        </p:txBody>
      </p:sp>
      <p:sp>
        <p:nvSpPr>
          <p:cNvPr id="227957" name="Freeform 629"/>
          <p:cNvSpPr>
            <a:spLocks/>
          </p:cNvSpPr>
          <p:nvPr/>
        </p:nvSpPr>
        <p:spPr bwMode="auto">
          <a:xfrm>
            <a:off x="5203130" y="2360613"/>
            <a:ext cx="112713" cy="95250"/>
          </a:xfrm>
          <a:custGeom>
            <a:avLst/>
            <a:gdLst>
              <a:gd name="T0" fmla="*/ 54 w 90"/>
              <a:gd name="T1" fmla="*/ 66 h 78"/>
              <a:gd name="T2" fmla="*/ 78 w 90"/>
              <a:gd name="T3" fmla="*/ 78 h 78"/>
              <a:gd name="T4" fmla="*/ 84 w 90"/>
              <a:gd name="T5" fmla="*/ 42 h 78"/>
              <a:gd name="T6" fmla="*/ 84 w 90"/>
              <a:gd name="T7" fmla="*/ 30 h 78"/>
              <a:gd name="T8" fmla="*/ 90 w 90"/>
              <a:gd name="T9" fmla="*/ 6 h 78"/>
              <a:gd name="T10" fmla="*/ 84 w 90"/>
              <a:gd name="T11" fmla="*/ 0 h 78"/>
              <a:gd name="T12" fmla="*/ 72 w 90"/>
              <a:gd name="T13" fmla="*/ 0 h 78"/>
              <a:gd name="T14" fmla="*/ 36 w 90"/>
              <a:gd name="T15" fmla="*/ 0 h 78"/>
              <a:gd name="T16" fmla="*/ 0 w 90"/>
              <a:gd name="T17" fmla="*/ 18 h 78"/>
              <a:gd name="T18" fmla="*/ 0 w 90"/>
              <a:gd name="T19" fmla="*/ 30 h 78"/>
              <a:gd name="T20" fmla="*/ 6 w 90"/>
              <a:gd name="T21" fmla="*/ 42 h 78"/>
              <a:gd name="T22" fmla="*/ 12 w 90"/>
              <a:gd name="T23" fmla="*/ 48 h 78"/>
              <a:gd name="T24" fmla="*/ 18 w 90"/>
              <a:gd name="T25" fmla="*/ 54 h 78"/>
              <a:gd name="T26" fmla="*/ 12 w 90"/>
              <a:gd name="T27" fmla="*/ 60 h 78"/>
              <a:gd name="T28" fmla="*/ 36 w 90"/>
              <a:gd name="T29" fmla="*/ 54 h 78"/>
              <a:gd name="T30" fmla="*/ 54 w 90"/>
              <a:gd name="T31"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99BFC2"/>
          </a:solidFill>
          <a:ln w="9525">
            <a:solidFill>
              <a:schemeClr val="bg1"/>
            </a:solidFill>
            <a:round/>
            <a:headEnd/>
            <a:tailEnd/>
          </a:ln>
        </p:spPr>
        <p:txBody>
          <a:bodyPr/>
          <a:lstStyle/>
          <a:p>
            <a:endParaRPr lang="en-GB"/>
          </a:p>
        </p:txBody>
      </p:sp>
      <p:sp>
        <p:nvSpPr>
          <p:cNvPr id="227958" name="Freeform 630"/>
          <p:cNvSpPr>
            <a:spLocks/>
          </p:cNvSpPr>
          <p:nvPr/>
        </p:nvSpPr>
        <p:spPr bwMode="auto">
          <a:xfrm>
            <a:off x="5198368" y="2509838"/>
            <a:ext cx="220662" cy="198437"/>
          </a:xfrm>
          <a:custGeom>
            <a:avLst/>
            <a:gdLst>
              <a:gd name="T0" fmla="*/ 30 w 30"/>
              <a:gd name="T1" fmla="*/ 14 h 27"/>
              <a:gd name="T2" fmla="*/ 27 w 30"/>
              <a:gd name="T3" fmla="*/ 11 h 27"/>
              <a:gd name="T4" fmla="*/ 23 w 30"/>
              <a:gd name="T5" fmla="*/ 3 h 27"/>
              <a:gd name="T6" fmla="*/ 20 w 30"/>
              <a:gd name="T7" fmla="*/ 2 h 27"/>
              <a:gd name="T8" fmla="*/ 17 w 30"/>
              <a:gd name="T9" fmla="*/ 0 h 27"/>
              <a:gd name="T10" fmla="*/ 14 w 30"/>
              <a:gd name="T11" fmla="*/ 2 h 27"/>
              <a:gd name="T12" fmla="*/ 11 w 30"/>
              <a:gd name="T13" fmla="*/ 3 h 27"/>
              <a:gd name="T14" fmla="*/ 12 w 30"/>
              <a:gd name="T15" fmla="*/ 3 h 27"/>
              <a:gd name="T16" fmla="*/ 10 w 30"/>
              <a:gd name="T17" fmla="*/ 6 h 27"/>
              <a:gd name="T18" fmla="*/ 8 w 30"/>
              <a:gd name="T19" fmla="*/ 8 h 27"/>
              <a:gd name="T20" fmla="*/ 8 w 30"/>
              <a:gd name="T21" fmla="*/ 11 h 27"/>
              <a:gd name="T22" fmla="*/ 5 w 30"/>
              <a:gd name="T23" fmla="*/ 11 h 27"/>
              <a:gd name="T24" fmla="*/ 3 w 30"/>
              <a:gd name="T25" fmla="*/ 12 h 27"/>
              <a:gd name="T26" fmla="*/ 1 w 30"/>
              <a:gd name="T27" fmla="*/ 13 h 27"/>
              <a:gd name="T28" fmla="*/ 1 w 30"/>
              <a:gd name="T29" fmla="*/ 14 h 27"/>
              <a:gd name="T30" fmla="*/ 2 w 30"/>
              <a:gd name="T31" fmla="*/ 18 h 27"/>
              <a:gd name="T32" fmla="*/ 0 w 30"/>
              <a:gd name="T33" fmla="*/ 20 h 27"/>
              <a:gd name="T34" fmla="*/ 1 w 30"/>
              <a:gd name="T35" fmla="*/ 23 h 27"/>
              <a:gd name="T36" fmla="*/ 1 w 30"/>
              <a:gd name="T37" fmla="*/ 25 h 27"/>
              <a:gd name="T38" fmla="*/ 3 w 30"/>
              <a:gd name="T39" fmla="*/ 24 h 27"/>
              <a:gd name="T40" fmla="*/ 7 w 30"/>
              <a:gd name="T41" fmla="*/ 24 h 27"/>
              <a:gd name="T42" fmla="*/ 13 w 30"/>
              <a:gd name="T43" fmla="*/ 26 h 27"/>
              <a:gd name="T44" fmla="*/ 20 w 30"/>
              <a:gd name="T45" fmla="*/ 26 h 27"/>
              <a:gd name="T46" fmla="*/ 24 w 30"/>
              <a:gd name="T47" fmla="*/ 27 h 27"/>
              <a:gd name="T48" fmla="*/ 26 w 30"/>
              <a:gd name="T49" fmla="*/ 21 h 27"/>
              <a:gd name="T50" fmla="*/ 27 w 30"/>
              <a:gd name="T51" fmla="*/ 21 h 27"/>
              <a:gd name="T52" fmla="*/ 26 w 30"/>
              <a:gd name="T53" fmla="*/ 17 h 27"/>
              <a:gd name="T54" fmla="*/ 29 w 30"/>
              <a:gd name="T55" fmla="*/ 16 h 27"/>
              <a:gd name="T56" fmla="*/ 30 w 30"/>
              <a:gd name="T5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99BFC2"/>
          </a:solidFill>
          <a:ln w="9525">
            <a:solidFill>
              <a:schemeClr val="bg1"/>
            </a:solidFill>
            <a:round/>
            <a:headEnd/>
            <a:tailEnd/>
          </a:ln>
        </p:spPr>
        <p:txBody>
          <a:bodyPr/>
          <a:lstStyle/>
          <a:p>
            <a:endParaRPr lang="en-GB"/>
          </a:p>
        </p:txBody>
      </p:sp>
      <p:sp>
        <p:nvSpPr>
          <p:cNvPr id="227959" name="Freeform 631"/>
          <p:cNvSpPr>
            <a:spLocks/>
          </p:cNvSpPr>
          <p:nvPr/>
        </p:nvSpPr>
        <p:spPr bwMode="auto">
          <a:xfrm>
            <a:off x="5144393" y="2427288"/>
            <a:ext cx="180975" cy="103187"/>
          </a:xfrm>
          <a:custGeom>
            <a:avLst/>
            <a:gdLst>
              <a:gd name="T0" fmla="*/ 8 w 24"/>
              <a:gd name="T1" fmla="*/ 10 h 14"/>
              <a:gd name="T2" fmla="*/ 12 w 24"/>
              <a:gd name="T3" fmla="*/ 11 h 14"/>
              <a:gd name="T4" fmla="*/ 14 w 24"/>
              <a:gd name="T5" fmla="*/ 10 h 14"/>
              <a:gd name="T6" fmla="*/ 16 w 24"/>
              <a:gd name="T7" fmla="*/ 12 h 14"/>
              <a:gd name="T8" fmla="*/ 18 w 24"/>
              <a:gd name="T9" fmla="*/ 14 h 14"/>
              <a:gd name="T10" fmla="*/ 21 w 24"/>
              <a:gd name="T11" fmla="*/ 13 h 14"/>
              <a:gd name="T12" fmla="*/ 24 w 24"/>
              <a:gd name="T13" fmla="*/ 11 h 14"/>
              <a:gd name="T14" fmla="*/ 23 w 24"/>
              <a:gd name="T15" fmla="*/ 10 h 14"/>
              <a:gd name="T16" fmla="*/ 21 w 24"/>
              <a:gd name="T17" fmla="*/ 5 h 14"/>
              <a:gd name="T18" fmla="*/ 21 w 24"/>
              <a:gd name="T19" fmla="*/ 4 h 14"/>
              <a:gd name="T20" fmla="*/ 17 w 24"/>
              <a:gd name="T21" fmla="*/ 2 h 14"/>
              <a:gd name="T22" fmla="*/ 14 w 24"/>
              <a:gd name="T23" fmla="*/ 0 h 14"/>
              <a:gd name="T24" fmla="*/ 10 w 24"/>
              <a:gd name="T25" fmla="*/ 1 h 14"/>
              <a:gd name="T26" fmla="*/ 9 w 24"/>
              <a:gd name="T27" fmla="*/ 5 h 14"/>
              <a:gd name="T28" fmla="*/ 8 w 24"/>
              <a:gd name="T29" fmla="*/ 6 h 14"/>
              <a:gd name="T30" fmla="*/ 5 w 24"/>
              <a:gd name="T31" fmla="*/ 3 h 14"/>
              <a:gd name="T32" fmla="*/ 3 w 24"/>
              <a:gd name="T33" fmla="*/ 3 h 14"/>
              <a:gd name="T34" fmla="*/ 1 w 24"/>
              <a:gd name="T35" fmla="*/ 8 h 14"/>
              <a:gd name="T36" fmla="*/ 0 w 24"/>
              <a:gd name="T37" fmla="*/ 11 h 14"/>
              <a:gd name="T38" fmla="*/ 4 w 24"/>
              <a:gd name="T39" fmla="*/ 10 h 14"/>
              <a:gd name="T40" fmla="*/ 8 w 24"/>
              <a:gd name="T4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99BFC2"/>
          </a:solidFill>
          <a:ln w="9525">
            <a:solidFill>
              <a:schemeClr val="bg1"/>
            </a:solidFill>
            <a:round/>
            <a:headEnd/>
            <a:tailEnd/>
          </a:ln>
        </p:spPr>
        <p:txBody>
          <a:bodyPr/>
          <a:lstStyle/>
          <a:p>
            <a:endParaRPr lang="en-GB"/>
          </a:p>
        </p:txBody>
      </p:sp>
      <p:sp>
        <p:nvSpPr>
          <p:cNvPr id="227960" name="Freeform 632"/>
          <p:cNvSpPr>
            <a:spLocks/>
          </p:cNvSpPr>
          <p:nvPr/>
        </p:nvSpPr>
        <p:spPr bwMode="auto">
          <a:xfrm>
            <a:off x="4290318" y="3802063"/>
            <a:ext cx="179387" cy="133350"/>
          </a:xfrm>
          <a:custGeom>
            <a:avLst/>
            <a:gdLst>
              <a:gd name="T0" fmla="*/ 9 w 24"/>
              <a:gd name="T1" fmla="*/ 10 h 18"/>
              <a:gd name="T2" fmla="*/ 13 w 24"/>
              <a:gd name="T3" fmla="*/ 10 h 18"/>
              <a:gd name="T4" fmla="*/ 15 w 24"/>
              <a:gd name="T5" fmla="*/ 13 h 18"/>
              <a:gd name="T6" fmla="*/ 16 w 24"/>
              <a:gd name="T7" fmla="*/ 14 h 18"/>
              <a:gd name="T8" fmla="*/ 18 w 24"/>
              <a:gd name="T9" fmla="*/ 15 h 18"/>
              <a:gd name="T10" fmla="*/ 20 w 24"/>
              <a:gd name="T11" fmla="*/ 18 h 18"/>
              <a:gd name="T12" fmla="*/ 22 w 24"/>
              <a:gd name="T13" fmla="*/ 17 h 18"/>
              <a:gd name="T14" fmla="*/ 24 w 24"/>
              <a:gd name="T15" fmla="*/ 16 h 18"/>
              <a:gd name="T16" fmla="*/ 24 w 24"/>
              <a:gd name="T17" fmla="*/ 12 h 18"/>
              <a:gd name="T18" fmla="*/ 24 w 24"/>
              <a:gd name="T19" fmla="*/ 8 h 18"/>
              <a:gd name="T20" fmla="*/ 23 w 24"/>
              <a:gd name="T21" fmla="*/ 8 h 18"/>
              <a:gd name="T22" fmla="*/ 21 w 24"/>
              <a:gd name="T23" fmla="*/ 3 h 18"/>
              <a:gd name="T24" fmla="*/ 20 w 24"/>
              <a:gd name="T25" fmla="*/ 1 h 18"/>
              <a:gd name="T26" fmla="*/ 16 w 24"/>
              <a:gd name="T27" fmla="*/ 2 h 18"/>
              <a:gd name="T28" fmla="*/ 12 w 24"/>
              <a:gd name="T29" fmla="*/ 2 h 18"/>
              <a:gd name="T30" fmla="*/ 12 w 24"/>
              <a:gd name="T31" fmla="*/ 1 h 18"/>
              <a:gd name="T32" fmla="*/ 7 w 24"/>
              <a:gd name="T33" fmla="*/ 0 h 18"/>
              <a:gd name="T34" fmla="*/ 5 w 24"/>
              <a:gd name="T35" fmla="*/ 0 h 18"/>
              <a:gd name="T36" fmla="*/ 5 w 24"/>
              <a:gd name="T37" fmla="*/ 1 h 18"/>
              <a:gd name="T38" fmla="*/ 5 w 24"/>
              <a:gd name="T39" fmla="*/ 4 h 18"/>
              <a:gd name="T40" fmla="*/ 3 w 24"/>
              <a:gd name="T41" fmla="*/ 4 h 18"/>
              <a:gd name="T42" fmla="*/ 0 w 24"/>
              <a:gd name="T43" fmla="*/ 6 h 18"/>
              <a:gd name="T44" fmla="*/ 1 w 24"/>
              <a:gd name="T45" fmla="*/ 6 h 18"/>
              <a:gd name="T46" fmla="*/ 6 w 24"/>
              <a:gd name="T47" fmla="*/ 13 h 18"/>
              <a:gd name="T48" fmla="*/ 8 w 24"/>
              <a:gd name="T49" fmla="*/ 12 h 18"/>
              <a:gd name="T50" fmla="*/ 9 w 24"/>
              <a:gd name="T51"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99BFC2"/>
          </a:solidFill>
          <a:ln w="9525">
            <a:solidFill>
              <a:schemeClr val="bg1"/>
            </a:solidFill>
            <a:round/>
            <a:headEnd/>
            <a:tailEnd/>
          </a:ln>
        </p:spPr>
        <p:txBody>
          <a:bodyPr/>
          <a:lstStyle/>
          <a:p>
            <a:endParaRPr lang="en-GB"/>
          </a:p>
        </p:txBody>
      </p:sp>
      <p:sp>
        <p:nvSpPr>
          <p:cNvPr id="227961" name="Freeform 633"/>
          <p:cNvSpPr>
            <a:spLocks/>
          </p:cNvSpPr>
          <p:nvPr/>
        </p:nvSpPr>
        <p:spPr bwMode="auto">
          <a:xfrm>
            <a:off x="4247455" y="3705225"/>
            <a:ext cx="139700" cy="106363"/>
          </a:xfrm>
          <a:custGeom>
            <a:avLst/>
            <a:gdLst>
              <a:gd name="T0" fmla="*/ 54 w 114"/>
              <a:gd name="T1" fmla="*/ 79 h 85"/>
              <a:gd name="T2" fmla="*/ 66 w 114"/>
              <a:gd name="T3" fmla="*/ 79 h 85"/>
              <a:gd name="T4" fmla="*/ 78 w 114"/>
              <a:gd name="T5" fmla="*/ 79 h 85"/>
              <a:gd name="T6" fmla="*/ 108 w 114"/>
              <a:gd name="T7" fmla="*/ 85 h 85"/>
              <a:gd name="T8" fmla="*/ 114 w 114"/>
              <a:gd name="T9" fmla="*/ 85 h 85"/>
              <a:gd name="T10" fmla="*/ 102 w 114"/>
              <a:gd name="T11" fmla="*/ 61 h 85"/>
              <a:gd name="T12" fmla="*/ 96 w 114"/>
              <a:gd name="T13" fmla="*/ 43 h 85"/>
              <a:gd name="T14" fmla="*/ 96 w 114"/>
              <a:gd name="T15" fmla="*/ 36 h 85"/>
              <a:gd name="T16" fmla="*/ 96 w 114"/>
              <a:gd name="T17" fmla="*/ 36 h 85"/>
              <a:gd name="T18" fmla="*/ 84 w 114"/>
              <a:gd name="T19" fmla="*/ 30 h 85"/>
              <a:gd name="T20" fmla="*/ 72 w 114"/>
              <a:gd name="T21" fmla="*/ 18 h 85"/>
              <a:gd name="T22" fmla="*/ 42 w 114"/>
              <a:gd name="T23" fmla="*/ 0 h 85"/>
              <a:gd name="T24" fmla="*/ 30 w 114"/>
              <a:gd name="T25" fmla="*/ 6 h 85"/>
              <a:gd name="T26" fmla="*/ 12 w 114"/>
              <a:gd name="T27" fmla="*/ 6 h 85"/>
              <a:gd name="T28" fmla="*/ 0 w 114"/>
              <a:gd name="T29" fmla="*/ 43 h 85"/>
              <a:gd name="T30" fmla="*/ 12 w 114"/>
              <a:gd name="T31" fmla="*/ 85 h 85"/>
              <a:gd name="T32" fmla="*/ 18 w 114"/>
              <a:gd name="T33" fmla="*/ 85 h 85"/>
              <a:gd name="T34" fmla="*/ 24 w 114"/>
              <a:gd name="T35" fmla="*/ 85 h 85"/>
              <a:gd name="T36" fmla="*/ 54 w 114"/>
              <a:gd name="T3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99BFC2"/>
          </a:solidFill>
          <a:ln w="9525">
            <a:solidFill>
              <a:schemeClr val="bg1"/>
            </a:solidFill>
            <a:round/>
            <a:headEnd/>
            <a:tailEnd/>
          </a:ln>
        </p:spPr>
        <p:txBody>
          <a:bodyPr/>
          <a:lstStyle/>
          <a:p>
            <a:endParaRPr lang="en-GB"/>
          </a:p>
        </p:txBody>
      </p:sp>
      <p:sp>
        <p:nvSpPr>
          <p:cNvPr id="227962" name="Freeform 634"/>
          <p:cNvSpPr>
            <a:spLocks/>
          </p:cNvSpPr>
          <p:nvPr/>
        </p:nvSpPr>
        <p:spPr bwMode="auto">
          <a:xfrm>
            <a:off x="4253805" y="3448050"/>
            <a:ext cx="282575" cy="303213"/>
          </a:xfrm>
          <a:custGeom>
            <a:avLst/>
            <a:gdLst>
              <a:gd name="T0" fmla="*/ 6 w 38"/>
              <a:gd name="T1" fmla="*/ 35 h 41"/>
              <a:gd name="T2" fmla="*/ 11 w 38"/>
              <a:gd name="T3" fmla="*/ 38 h 41"/>
              <a:gd name="T4" fmla="*/ 13 w 38"/>
              <a:gd name="T5" fmla="*/ 40 h 41"/>
              <a:gd name="T6" fmla="*/ 15 w 38"/>
              <a:gd name="T7" fmla="*/ 41 h 41"/>
              <a:gd name="T8" fmla="*/ 15 w 38"/>
              <a:gd name="T9" fmla="*/ 41 h 41"/>
              <a:gd name="T10" fmla="*/ 18 w 38"/>
              <a:gd name="T11" fmla="*/ 38 h 41"/>
              <a:gd name="T12" fmla="*/ 20 w 38"/>
              <a:gd name="T13" fmla="*/ 40 h 41"/>
              <a:gd name="T14" fmla="*/ 21 w 38"/>
              <a:gd name="T15" fmla="*/ 39 h 41"/>
              <a:gd name="T16" fmla="*/ 35 w 38"/>
              <a:gd name="T17" fmla="*/ 39 h 41"/>
              <a:gd name="T18" fmla="*/ 38 w 38"/>
              <a:gd name="T19" fmla="*/ 37 h 41"/>
              <a:gd name="T20" fmla="*/ 36 w 38"/>
              <a:gd name="T21" fmla="*/ 36 h 41"/>
              <a:gd name="T22" fmla="*/ 33 w 38"/>
              <a:gd name="T23" fmla="*/ 7 h 41"/>
              <a:gd name="T24" fmla="*/ 36 w 38"/>
              <a:gd name="T25" fmla="*/ 7 h 41"/>
              <a:gd name="T26" fmla="*/ 27 w 38"/>
              <a:gd name="T27" fmla="*/ 0 h 41"/>
              <a:gd name="T28" fmla="*/ 27 w 38"/>
              <a:gd name="T29" fmla="*/ 3 h 41"/>
              <a:gd name="T30" fmla="*/ 17 w 38"/>
              <a:gd name="T31" fmla="*/ 3 h 41"/>
              <a:gd name="T32" fmla="*/ 16 w 38"/>
              <a:gd name="T33" fmla="*/ 11 h 41"/>
              <a:gd name="T34" fmla="*/ 14 w 38"/>
              <a:gd name="T35" fmla="*/ 13 h 41"/>
              <a:gd name="T36" fmla="*/ 13 w 38"/>
              <a:gd name="T37" fmla="*/ 20 h 41"/>
              <a:gd name="T38" fmla="*/ 1 w 38"/>
              <a:gd name="T39" fmla="*/ 19 h 41"/>
              <a:gd name="T40" fmla="*/ 0 w 38"/>
              <a:gd name="T41" fmla="*/ 20 h 41"/>
              <a:gd name="T42" fmla="*/ 3 w 38"/>
              <a:gd name="T43" fmla="*/ 26 h 41"/>
              <a:gd name="T44" fmla="*/ 3 w 38"/>
              <a:gd name="T45" fmla="*/ 33 h 41"/>
              <a:gd name="T46" fmla="*/ 1 w 38"/>
              <a:gd name="T47" fmla="*/ 36 h 41"/>
              <a:gd name="T48" fmla="*/ 4 w 38"/>
              <a:gd name="T49" fmla="*/ 36 h 41"/>
              <a:gd name="T50" fmla="*/ 6 w 38"/>
              <a:gd name="T51"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99BFC2"/>
          </a:solidFill>
          <a:ln w="9525">
            <a:solidFill>
              <a:schemeClr val="bg1"/>
            </a:solidFill>
            <a:round/>
            <a:headEnd/>
            <a:tailEnd/>
          </a:ln>
        </p:spPr>
        <p:txBody>
          <a:bodyPr/>
          <a:lstStyle/>
          <a:p>
            <a:endParaRPr lang="en-GB"/>
          </a:p>
        </p:txBody>
      </p:sp>
      <p:sp>
        <p:nvSpPr>
          <p:cNvPr id="227963" name="Freeform 635"/>
          <p:cNvSpPr>
            <a:spLocks/>
          </p:cNvSpPr>
          <p:nvPr/>
        </p:nvSpPr>
        <p:spPr bwMode="auto">
          <a:xfrm>
            <a:off x="5226943" y="3322638"/>
            <a:ext cx="268287" cy="258762"/>
          </a:xfrm>
          <a:custGeom>
            <a:avLst/>
            <a:gdLst>
              <a:gd name="T0" fmla="*/ 0 w 36"/>
              <a:gd name="T1" fmla="*/ 5 h 35"/>
              <a:gd name="T2" fmla="*/ 1 w 36"/>
              <a:gd name="T3" fmla="*/ 8 h 35"/>
              <a:gd name="T4" fmla="*/ 2 w 36"/>
              <a:gd name="T5" fmla="*/ 10 h 35"/>
              <a:gd name="T6" fmla="*/ 2 w 36"/>
              <a:gd name="T7" fmla="*/ 35 h 35"/>
              <a:gd name="T8" fmla="*/ 3 w 36"/>
              <a:gd name="T9" fmla="*/ 35 h 35"/>
              <a:gd name="T10" fmla="*/ 29 w 36"/>
              <a:gd name="T11" fmla="*/ 35 h 35"/>
              <a:gd name="T12" fmla="*/ 34 w 36"/>
              <a:gd name="T13" fmla="*/ 32 h 35"/>
              <a:gd name="T14" fmla="*/ 36 w 36"/>
              <a:gd name="T15" fmla="*/ 30 h 35"/>
              <a:gd name="T16" fmla="*/ 36 w 36"/>
              <a:gd name="T17" fmla="*/ 30 h 35"/>
              <a:gd name="T18" fmla="*/ 33 w 36"/>
              <a:gd name="T19" fmla="*/ 23 h 35"/>
              <a:gd name="T20" fmla="*/ 29 w 36"/>
              <a:gd name="T21" fmla="*/ 15 h 35"/>
              <a:gd name="T22" fmla="*/ 24 w 36"/>
              <a:gd name="T23" fmla="*/ 8 h 35"/>
              <a:gd name="T24" fmla="*/ 31 w 36"/>
              <a:gd name="T25" fmla="*/ 12 h 35"/>
              <a:gd name="T26" fmla="*/ 34 w 36"/>
              <a:gd name="T27" fmla="*/ 9 h 35"/>
              <a:gd name="T28" fmla="*/ 33 w 36"/>
              <a:gd name="T29" fmla="*/ 9 h 35"/>
              <a:gd name="T30" fmla="*/ 30 w 36"/>
              <a:gd name="T31" fmla="*/ 1 h 35"/>
              <a:gd name="T32" fmla="*/ 28 w 36"/>
              <a:gd name="T33" fmla="*/ 3 h 35"/>
              <a:gd name="T34" fmla="*/ 22 w 36"/>
              <a:gd name="T35" fmla="*/ 2 h 35"/>
              <a:gd name="T36" fmla="*/ 19 w 36"/>
              <a:gd name="T37" fmla="*/ 1 h 35"/>
              <a:gd name="T38" fmla="*/ 12 w 36"/>
              <a:gd name="T39" fmla="*/ 3 h 35"/>
              <a:gd name="T40" fmla="*/ 6 w 36"/>
              <a:gd name="T41" fmla="*/ 0 h 35"/>
              <a:gd name="T42" fmla="*/ 2 w 36"/>
              <a:gd name="T43" fmla="*/ 0 h 35"/>
              <a:gd name="T44" fmla="*/ 1 w 36"/>
              <a:gd name="T45" fmla="*/ 2 h 35"/>
              <a:gd name="T46" fmla="*/ 0 w 36"/>
              <a:gd name="T47"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99BFC2"/>
          </a:solidFill>
          <a:ln w="9525">
            <a:solidFill>
              <a:schemeClr val="bg1"/>
            </a:solidFill>
            <a:round/>
            <a:headEnd/>
            <a:tailEnd/>
          </a:ln>
        </p:spPr>
        <p:txBody>
          <a:bodyPr/>
          <a:lstStyle/>
          <a:p>
            <a:endParaRPr lang="en-GB"/>
          </a:p>
        </p:txBody>
      </p:sp>
      <p:sp>
        <p:nvSpPr>
          <p:cNvPr id="227964" name="Freeform 636"/>
          <p:cNvSpPr>
            <a:spLocks/>
          </p:cNvSpPr>
          <p:nvPr/>
        </p:nvSpPr>
        <p:spPr bwMode="auto">
          <a:xfrm>
            <a:off x="4861818" y="3276600"/>
            <a:ext cx="387350" cy="368300"/>
          </a:xfrm>
          <a:custGeom>
            <a:avLst/>
            <a:gdLst>
              <a:gd name="T0" fmla="*/ 4 w 52"/>
              <a:gd name="T1" fmla="*/ 6 h 50"/>
              <a:gd name="T2" fmla="*/ 3 w 52"/>
              <a:gd name="T3" fmla="*/ 9 h 50"/>
              <a:gd name="T4" fmla="*/ 2 w 52"/>
              <a:gd name="T5" fmla="*/ 10 h 50"/>
              <a:gd name="T6" fmla="*/ 0 w 52"/>
              <a:gd name="T7" fmla="*/ 12 h 50"/>
              <a:gd name="T8" fmla="*/ 0 w 52"/>
              <a:gd name="T9" fmla="*/ 29 h 50"/>
              <a:gd name="T10" fmla="*/ 6 w 52"/>
              <a:gd name="T11" fmla="*/ 34 h 50"/>
              <a:gd name="T12" fmla="*/ 9 w 52"/>
              <a:gd name="T13" fmla="*/ 35 h 50"/>
              <a:gd name="T14" fmla="*/ 17 w 52"/>
              <a:gd name="T15" fmla="*/ 36 h 50"/>
              <a:gd name="T16" fmla="*/ 19 w 52"/>
              <a:gd name="T17" fmla="*/ 38 h 50"/>
              <a:gd name="T18" fmla="*/ 23 w 52"/>
              <a:gd name="T19" fmla="*/ 36 h 50"/>
              <a:gd name="T20" fmla="*/ 47 w 52"/>
              <a:gd name="T21" fmla="*/ 49 h 50"/>
              <a:gd name="T22" fmla="*/ 47 w 52"/>
              <a:gd name="T23" fmla="*/ 48 h 50"/>
              <a:gd name="T24" fmla="*/ 47 w 52"/>
              <a:gd name="T25" fmla="*/ 49 h 50"/>
              <a:gd name="T26" fmla="*/ 48 w 52"/>
              <a:gd name="T27" fmla="*/ 50 h 50"/>
              <a:gd name="T28" fmla="*/ 48 w 52"/>
              <a:gd name="T29" fmla="*/ 47 h 50"/>
              <a:gd name="T30" fmla="*/ 51 w 52"/>
              <a:gd name="T31" fmla="*/ 47 h 50"/>
              <a:gd name="T32" fmla="*/ 52 w 52"/>
              <a:gd name="T33" fmla="*/ 41 h 50"/>
              <a:gd name="T34" fmla="*/ 51 w 52"/>
              <a:gd name="T35" fmla="*/ 41 h 50"/>
              <a:gd name="T36" fmla="*/ 51 w 52"/>
              <a:gd name="T37" fmla="*/ 16 h 50"/>
              <a:gd name="T38" fmla="*/ 50 w 52"/>
              <a:gd name="T39" fmla="*/ 14 h 50"/>
              <a:gd name="T40" fmla="*/ 49 w 52"/>
              <a:gd name="T41" fmla="*/ 11 h 50"/>
              <a:gd name="T42" fmla="*/ 50 w 52"/>
              <a:gd name="T43" fmla="*/ 8 h 50"/>
              <a:gd name="T44" fmla="*/ 51 w 52"/>
              <a:gd name="T45" fmla="*/ 6 h 50"/>
              <a:gd name="T46" fmla="*/ 48 w 52"/>
              <a:gd name="T47" fmla="*/ 5 h 50"/>
              <a:gd name="T48" fmla="*/ 45 w 52"/>
              <a:gd name="T49" fmla="*/ 3 h 50"/>
              <a:gd name="T50" fmla="*/ 41 w 52"/>
              <a:gd name="T51" fmla="*/ 2 h 50"/>
              <a:gd name="T52" fmla="*/ 35 w 52"/>
              <a:gd name="T53" fmla="*/ 4 h 50"/>
              <a:gd name="T54" fmla="*/ 35 w 52"/>
              <a:gd name="T55" fmla="*/ 8 h 50"/>
              <a:gd name="T56" fmla="*/ 29 w 52"/>
              <a:gd name="T57" fmla="*/ 10 h 50"/>
              <a:gd name="T58" fmla="*/ 25 w 52"/>
              <a:gd name="T59" fmla="*/ 7 h 50"/>
              <a:gd name="T60" fmla="*/ 22 w 52"/>
              <a:gd name="T61" fmla="*/ 5 h 50"/>
              <a:gd name="T62" fmla="*/ 20 w 52"/>
              <a:gd name="T63" fmla="*/ 3 h 50"/>
              <a:gd name="T64" fmla="*/ 13 w 52"/>
              <a:gd name="T65" fmla="*/ 2 h 50"/>
              <a:gd name="T66" fmla="*/ 8 w 52"/>
              <a:gd name="T67" fmla="*/ 0 h 50"/>
              <a:gd name="T68" fmla="*/ 8 w 52"/>
              <a:gd name="T69" fmla="*/ 2 h 50"/>
              <a:gd name="T70" fmla="*/ 4 w 52"/>
              <a:gd name="T7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99BFC2"/>
          </a:solidFill>
          <a:ln w="9525">
            <a:solidFill>
              <a:schemeClr val="bg1"/>
            </a:solidFill>
            <a:round/>
            <a:headEnd/>
            <a:tailEnd/>
          </a:ln>
        </p:spPr>
        <p:txBody>
          <a:bodyPr/>
          <a:lstStyle/>
          <a:p>
            <a:endParaRPr lang="en-GB"/>
          </a:p>
        </p:txBody>
      </p:sp>
      <p:sp>
        <p:nvSpPr>
          <p:cNvPr id="227965" name="Freeform 637"/>
          <p:cNvSpPr>
            <a:spLocks/>
          </p:cNvSpPr>
          <p:nvPr/>
        </p:nvSpPr>
        <p:spPr bwMode="auto">
          <a:xfrm>
            <a:off x="4823718" y="3167063"/>
            <a:ext cx="98425" cy="184150"/>
          </a:xfrm>
          <a:custGeom>
            <a:avLst/>
            <a:gdLst>
              <a:gd name="T0" fmla="*/ 18 w 78"/>
              <a:gd name="T1" fmla="*/ 12 h 150"/>
              <a:gd name="T2" fmla="*/ 18 w 78"/>
              <a:gd name="T3" fmla="*/ 30 h 150"/>
              <a:gd name="T4" fmla="*/ 18 w 78"/>
              <a:gd name="T5" fmla="*/ 54 h 150"/>
              <a:gd name="T6" fmla="*/ 0 w 78"/>
              <a:gd name="T7" fmla="*/ 78 h 150"/>
              <a:gd name="T8" fmla="*/ 0 w 78"/>
              <a:gd name="T9" fmla="*/ 90 h 150"/>
              <a:gd name="T10" fmla="*/ 12 w 78"/>
              <a:gd name="T11" fmla="*/ 102 h 150"/>
              <a:gd name="T12" fmla="*/ 18 w 78"/>
              <a:gd name="T13" fmla="*/ 108 h 150"/>
              <a:gd name="T14" fmla="*/ 36 w 78"/>
              <a:gd name="T15" fmla="*/ 120 h 150"/>
              <a:gd name="T16" fmla="*/ 36 w 78"/>
              <a:gd name="T17" fmla="*/ 144 h 150"/>
              <a:gd name="T18" fmla="*/ 42 w 78"/>
              <a:gd name="T19" fmla="*/ 150 h 150"/>
              <a:gd name="T20" fmla="*/ 48 w 78"/>
              <a:gd name="T21" fmla="*/ 144 h 150"/>
              <a:gd name="T22" fmla="*/ 54 w 78"/>
              <a:gd name="T23" fmla="*/ 126 h 150"/>
              <a:gd name="T24" fmla="*/ 78 w 78"/>
              <a:gd name="T25" fmla="*/ 102 h 150"/>
              <a:gd name="T26" fmla="*/ 78 w 78"/>
              <a:gd name="T27" fmla="*/ 90 h 150"/>
              <a:gd name="T28" fmla="*/ 60 w 78"/>
              <a:gd name="T29" fmla="*/ 84 h 150"/>
              <a:gd name="T30" fmla="*/ 42 w 78"/>
              <a:gd name="T31" fmla="*/ 72 h 150"/>
              <a:gd name="T32" fmla="*/ 66 w 78"/>
              <a:gd name="T33" fmla="*/ 36 h 150"/>
              <a:gd name="T34" fmla="*/ 60 w 78"/>
              <a:gd name="T35" fmla="*/ 12 h 150"/>
              <a:gd name="T36" fmla="*/ 36 w 78"/>
              <a:gd name="T37" fmla="*/ 0 h 150"/>
              <a:gd name="T38" fmla="*/ 24 w 78"/>
              <a:gd name="T39" fmla="*/ 0 h 150"/>
              <a:gd name="T40" fmla="*/ 24 w 78"/>
              <a:gd name="T41" fmla="*/ 6 h 150"/>
              <a:gd name="T42" fmla="*/ 18 w 78"/>
              <a:gd name="T43" fmla="*/ 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99BFC2"/>
          </a:solidFill>
          <a:ln w="9525">
            <a:solidFill>
              <a:schemeClr val="bg1"/>
            </a:solidFill>
            <a:round/>
            <a:headEnd/>
            <a:tailEnd/>
          </a:ln>
        </p:spPr>
        <p:txBody>
          <a:bodyPr/>
          <a:lstStyle/>
          <a:p>
            <a:endParaRPr lang="en-GB"/>
          </a:p>
        </p:txBody>
      </p:sp>
      <p:sp>
        <p:nvSpPr>
          <p:cNvPr id="227966" name="Freeform 638"/>
          <p:cNvSpPr>
            <a:spLocks/>
          </p:cNvSpPr>
          <p:nvPr/>
        </p:nvSpPr>
        <p:spPr bwMode="auto">
          <a:xfrm>
            <a:off x="4344293" y="3211513"/>
            <a:ext cx="280987" cy="214312"/>
          </a:xfrm>
          <a:custGeom>
            <a:avLst/>
            <a:gdLst>
              <a:gd name="T0" fmla="*/ 90 w 228"/>
              <a:gd name="T1" fmla="*/ 156 h 174"/>
              <a:gd name="T2" fmla="*/ 114 w 228"/>
              <a:gd name="T3" fmla="*/ 138 h 174"/>
              <a:gd name="T4" fmla="*/ 144 w 228"/>
              <a:gd name="T5" fmla="*/ 120 h 174"/>
              <a:gd name="T6" fmla="*/ 180 w 228"/>
              <a:gd name="T7" fmla="*/ 108 h 174"/>
              <a:gd name="T8" fmla="*/ 186 w 228"/>
              <a:gd name="T9" fmla="*/ 96 h 174"/>
              <a:gd name="T10" fmla="*/ 192 w 228"/>
              <a:gd name="T11" fmla="*/ 84 h 174"/>
              <a:gd name="T12" fmla="*/ 216 w 228"/>
              <a:gd name="T13" fmla="*/ 78 h 174"/>
              <a:gd name="T14" fmla="*/ 228 w 228"/>
              <a:gd name="T15" fmla="*/ 72 h 174"/>
              <a:gd name="T16" fmla="*/ 222 w 228"/>
              <a:gd name="T17" fmla="*/ 42 h 174"/>
              <a:gd name="T18" fmla="*/ 216 w 228"/>
              <a:gd name="T19" fmla="*/ 12 h 174"/>
              <a:gd name="T20" fmla="*/ 210 w 228"/>
              <a:gd name="T21" fmla="*/ 12 h 174"/>
              <a:gd name="T22" fmla="*/ 186 w 228"/>
              <a:gd name="T23" fmla="*/ 12 h 174"/>
              <a:gd name="T24" fmla="*/ 168 w 228"/>
              <a:gd name="T25" fmla="*/ 12 h 174"/>
              <a:gd name="T26" fmla="*/ 144 w 228"/>
              <a:gd name="T27" fmla="*/ 0 h 174"/>
              <a:gd name="T28" fmla="*/ 120 w 228"/>
              <a:gd name="T29" fmla="*/ 36 h 174"/>
              <a:gd name="T30" fmla="*/ 96 w 228"/>
              <a:gd name="T31" fmla="*/ 60 h 174"/>
              <a:gd name="T32" fmla="*/ 72 w 228"/>
              <a:gd name="T33" fmla="*/ 90 h 174"/>
              <a:gd name="T34" fmla="*/ 66 w 228"/>
              <a:gd name="T35" fmla="*/ 138 h 174"/>
              <a:gd name="T36" fmla="*/ 12 w 228"/>
              <a:gd name="T37" fmla="*/ 162 h 174"/>
              <a:gd name="T38" fmla="*/ 0 w 228"/>
              <a:gd name="T39" fmla="*/ 174 h 174"/>
              <a:gd name="T40" fmla="*/ 84 w 228"/>
              <a:gd name="T41" fmla="*/ 174 h 174"/>
              <a:gd name="T42" fmla="*/ 90 w 228"/>
              <a:gd name="T43" fmla="*/ 1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99BFC2"/>
          </a:solidFill>
          <a:ln w="9525">
            <a:solidFill>
              <a:schemeClr val="bg1"/>
            </a:solidFill>
            <a:round/>
            <a:headEnd/>
            <a:tailEnd/>
          </a:ln>
        </p:spPr>
        <p:txBody>
          <a:bodyPr/>
          <a:lstStyle/>
          <a:p>
            <a:endParaRPr lang="en-GB"/>
          </a:p>
        </p:txBody>
      </p:sp>
      <p:sp>
        <p:nvSpPr>
          <p:cNvPr id="227967" name="Freeform 639"/>
          <p:cNvSpPr>
            <a:spLocks/>
          </p:cNvSpPr>
          <p:nvPr/>
        </p:nvSpPr>
        <p:spPr bwMode="auto">
          <a:xfrm>
            <a:off x="4260155" y="3425825"/>
            <a:ext cx="193675" cy="168275"/>
          </a:xfrm>
          <a:custGeom>
            <a:avLst/>
            <a:gdLst>
              <a:gd name="T0" fmla="*/ 13 w 26"/>
              <a:gd name="T1" fmla="*/ 16 h 23"/>
              <a:gd name="T2" fmla="*/ 15 w 26"/>
              <a:gd name="T3" fmla="*/ 14 h 23"/>
              <a:gd name="T4" fmla="*/ 16 w 26"/>
              <a:gd name="T5" fmla="*/ 6 h 23"/>
              <a:gd name="T6" fmla="*/ 26 w 26"/>
              <a:gd name="T7" fmla="*/ 6 h 23"/>
              <a:gd name="T8" fmla="*/ 26 w 26"/>
              <a:gd name="T9" fmla="*/ 3 h 23"/>
              <a:gd name="T10" fmla="*/ 25 w 26"/>
              <a:gd name="T11" fmla="*/ 3 h 23"/>
              <a:gd name="T12" fmla="*/ 25 w 26"/>
              <a:gd name="T13" fmla="*/ 0 h 23"/>
              <a:gd name="T14" fmla="*/ 11 w 26"/>
              <a:gd name="T15" fmla="*/ 0 h 23"/>
              <a:gd name="T16" fmla="*/ 9 w 26"/>
              <a:gd name="T17" fmla="*/ 2 h 23"/>
              <a:gd name="T18" fmla="*/ 4 w 26"/>
              <a:gd name="T19" fmla="*/ 13 h 23"/>
              <a:gd name="T20" fmla="*/ 0 w 26"/>
              <a:gd name="T21" fmla="*/ 22 h 23"/>
              <a:gd name="T22" fmla="*/ 12 w 26"/>
              <a:gd name="T23" fmla="*/ 23 h 23"/>
              <a:gd name="T24" fmla="*/ 13 w 26"/>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99BFC2"/>
          </a:solidFill>
          <a:ln w="9525">
            <a:solidFill>
              <a:schemeClr val="bg1"/>
            </a:solidFill>
            <a:round/>
            <a:headEnd/>
            <a:tailEnd/>
          </a:ln>
        </p:spPr>
        <p:txBody>
          <a:bodyPr/>
          <a:lstStyle/>
          <a:p>
            <a:endParaRPr lang="en-GB"/>
          </a:p>
        </p:txBody>
      </p:sp>
      <p:sp>
        <p:nvSpPr>
          <p:cNvPr id="227968" name="Freeform 640"/>
          <p:cNvSpPr>
            <a:spLocks/>
          </p:cNvSpPr>
          <p:nvPr/>
        </p:nvSpPr>
        <p:spPr bwMode="auto">
          <a:xfrm>
            <a:off x="4269680" y="3802063"/>
            <a:ext cx="58738" cy="44450"/>
          </a:xfrm>
          <a:custGeom>
            <a:avLst/>
            <a:gdLst>
              <a:gd name="T0" fmla="*/ 48 w 48"/>
              <a:gd name="T1" fmla="*/ 24 h 36"/>
              <a:gd name="T2" fmla="*/ 48 w 48"/>
              <a:gd name="T3" fmla="*/ 6 h 36"/>
              <a:gd name="T4" fmla="*/ 48 w 48"/>
              <a:gd name="T5" fmla="*/ 0 h 36"/>
              <a:gd name="T6" fmla="*/ 36 w 48"/>
              <a:gd name="T7" fmla="*/ 0 h 36"/>
              <a:gd name="T8" fmla="*/ 6 w 48"/>
              <a:gd name="T9" fmla="*/ 6 h 36"/>
              <a:gd name="T10" fmla="*/ 0 w 48"/>
              <a:gd name="T11" fmla="*/ 6 h 36"/>
              <a:gd name="T12" fmla="*/ 18 w 48"/>
              <a:gd name="T13" fmla="*/ 36 h 36"/>
              <a:gd name="T14" fmla="*/ 36 w 48"/>
              <a:gd name="T15" fmla="*/ 24 h 36"/>
              <a:gd name="T16" fmla="*/ 48 w 48"/>
              <a:gd name="T1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99BFC2"/>
          </a:solidFill>
          <a:ln w="9525">
            <a:solidFill>
              <a:schemeClr val="bg1"/>
            </a:solidFill>
            <a:round/>
            <a:headEnd/>
            <a:tailEnd/>
          </a:ln>
        </p:spPr>
        <p:txBody>
          <a:bodyPr/>
          <a:lstStyle/>
          <a:p>
            <a:endParaRPr lang="en-GB"/>
          </a:p>
        </p:txBody>
      </p:sp>
      <p:sp>
        <p:nvSpPr>
          <p:cNvPr id="227969" name="Freeform 641"/>
          <p:cNvSpPr>
            <a:spLocks/>
          </p:cNvSpPr>
          <p:nvPr/>
        </p:nvSpPr>
        <p:spPr bwMode="auto">
          <a:xfrm>
            <a:off x="5168205" y="3544888"/>
            <a:ext cx="385763" cy="471487"/>
          </a:xfrm>
          <a:custGeom>
            <a:avLst/>
            <a:gdLst>
              <a:gd name="T0" fmla="*/ 37 w 52"/>
              <a:gd name="T1" fmla="*/ 5 h 64"/>
              <a:gd name="T2" fmla="*/ 11 w 52"/>
              <a:gd name="T3" fmla="*/ 5 h 64"/>
              <a:gd name="T4" fmla="*/ 10 w 52"/>
              <a:gd name="T5" fmla="*/ 11 h 64"/>
              <a:gd name="T6" fmla="*/ 7 w 52"/>
              <a:gd name="T7" fmla="*/ 11 h 64"/>
              <a:gd name="T8" fmla="*/ 7 w 52"/>
              <a:gd name="T9" fmla="*/ 14 h 64"/>
              <a:gd name="T10" fmla="*/ 6 w 52"/>
              <a:gd name="T11" fmla="*/ 13 h 64"/>
              <a:gd name="T12" fmla="*/ 5 w 52"/>
              <a:gd name="T13" fmla="*/ 25 h 64"/>
              <a:gd name="T14" fmla="*/ 2 w 52"/>
              <a:gd name="T15" fmla="*/ 27 h 64"/>
              <a:gd name="T16" fmla="*/ 1 w 52"/>
              <a:gd name="T17" fmla="*/ 32 h 64"/>
              <a:gd name="T18" fmla="*/ 0 w 52"/>
              <a:gd name="T19" fmla="*/ 35 h 64"/>
              <a:gd name="T20" fmla="*/ 3 w 52"/>
              <a:gd name="T21" fmla="*/ 41 h 64"/>
              <a:gd name="T22" fmla="*/ 5 w 52"/>
              <a:gd name="T23" fmla="*/ 45 h 64"/>
              <a:gd name="T24" fmla="*/ 8 w 52"/>
              <a:gd name="T25" fmla="*/ 50 h 64"/>
              <a:gd name="T26" fmla="*/ 12 w 52"/>
              <a:gd name="T27" fmla="*/ 52 h 64"/>
              <a:gd name="T28" fmla="*/ 18 w 52"/>
              <a:gd name="T29" fmla="*/ 58 h 64"/>
              <a:gd name="T30" fmla="*/ 20 w 52"/>
              <a:gd name="T31" fmla="*/ 61 h 64"/>
              <a:gd name="T32" fmla="*/ 25 w 52"/>
              <a:gd name="T33" fmla="*/ 61 h 64"/>
              <a:gd name="T34" fmla="*/ 29 w 52"/>
              <a:gd name="T35" fmla="*/ 64 h 64"/>
              <a:gd name="T36" fmla="*/ 36 w 52"/>
              <a:gd name="T37" fmla="*/ 63 h 64"/>
              <a:gd name="T38" fmla="*/ 41 w 52"/>
              <a:gd name="T39" fmla="*/ 61 h 64"/>
              <a:gd name="T40" fmla="*/ 44 w 52"/>
              <a:gd name="T41" fmla="*/ 61 h 64"/>
              <a:gd name="T42" fmla="*/ 44 w 52"/>
              <a:gd name="T43" fmla="*/ 59 h 64"/>
              <a:gd name="T44" fmla="*/ 42 w 52"/>
              <a:gd name="T45" fmla="*/ 57 h 64"/>
              <a:gd name="T46" fmla="*/ 39 w 52"/>
              <a:gd name="T47" fmla="*/ 54 h 64"/>
              <a:gd name="T48" fmla="*/ 35 w 52"/>
              <a:gd name="T49" fmla="*/ 51 h 64"/>
              <a:gd name="T50" fmla="*/ 36 w 52"/>
              <a:gd name="T51" fmla="*/ 48 h 64"/>
              <a:gd name="T52" fmla="*/ 38 w 52"/>
              <a:gd name="T53" fmla="*/ 48 h 64"/>
              <a:gd name="T54" fmla="*/ 39 w 52"/>
              <a:gd name="T55" fmla="*/ 42 h 64"/>
              <a:gd name="T56" fmla="*/ 43 w 52"/>
              <a:gd name="T57" fmla="*/ 38 h 64"/>
              <a:gd name="T58" fmla="*/ 46 w 52"/>
              <a:gd name="T59" fmla="*/ 32 h 64"/>
              <a:gd name="T60" fmla="*/ 47 w 52"/>
              <a:gd name="T61" fmla="*/ 21 h 64"/>
              <a:gd name="T62" fmla="*/ 50 w 52"/>
              <a:gd name="T63" fmla="*/ 19 h 64"/>
              <a:gd name="T64" fmla="*/ 52 w 52"/>
              <a:gd name="T65" fmla="*/ 18 h 64"/>
              <a:gd name="T66" fmla="*/ 50 w 52"/>
              <a:gd name="T67" fmla="*/ 13 h 64"/>
              <a:gd name="T68" fmla="*/ 47 w 52"/>
              <a:gd name="T69" fmla="*/ 4 h 64"/>
              <a:gd name="T70" fmla="*/ 44 w 52"/>
              <a:gd name="T71" fmla="*/ 0 h 64"/>
              <a:gd name="T72" fmla="*/ 42 w 52"/>
              <a:gd name="T73" fmla="*/ 2 h 64"/>
              <a:gd name="T74" fmla="*/ 37 w 52"/>
              <a:gd name="T75"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99BFC2"/>
          </a:solidFill>
          <a:ln w="9525">
            <a:solidFill>
              <a:schemeClr val="bg1"/>
            </a:solidFill>
            <a:round/>
            <a:headEnd/>
            <a:tailEnd/>
          </a:ln>
        </p:spPr>
        <p:txBody>
          <a:bodyPr/>
          <a:lstStyle/>
          <a:p>
            <a:endParaRPr lang="en-GB"/>
          </a:p>
        </p:txBody>
      </p:sp>
      <p:sp>
        <p:nvSpPr>
          <p:cNvPr id="227970" name="Freeform 642"/>
          <p:cNvSpPr>
            <a:spLocks/>
          </p:cNvSpPr>
          <p:nvPr/>
        </p:nvSpPr>
        <p:spPr bwMode="auto">
          <a:xfrm>
            <a:off x="4453830" y="3854450"/>
            <a:ext cx="141288" cy="139700"/>
          </a:xfrm>
          <a:custGeom>
            <a:avLst/>
            <a:gdLst>
              <a:gd name="T0" fmla="*/ 17 w 19"/>
              <a:gd name="T1" fmla="*/ 10 h 19"/>
              <a:gd name="T2" fmla="*/ 19 w 19"/>
              <a:gd name="T3" fmla="*/ 6 h 19"/>
              <a:gd name="T4" fmla="*/ 17 w 19"/>
              <a:gd name="T5" fmla="*/ 2 h 19"/>
              <a:gd name="T6" fmla="*/ 12 w 19"/>
              <a:gd name="T7" fmla="*/ 3 h 19"/>
              <a:gd name="T8" fmla="*/ 10 w 19"/>
              <a:gd name="T9" fmla="*/ 1 h 19"/>
              <a:gd name="T10" fmla="*/ 8 w 19"/>
              <a:gd name="T11" fmla="*/ 1 h 19"/>
              <a:gd name="T12" fmla="*/ 6 w 19"/>
              <a:gd name="T13" fmla="*/ 0 h 19"/>
              <a:gd name="T14" fmla="*/ 5 w 19"/>
              <a:gd name="T15" fmla="*/ 0 h 19"/>
              <a:gd name="T16" fmla="*/ 3 w 19"/>
              <a:gd name="T17" fmla="*/ 0 h 19"/>
              <a:gd name="T18" fmla="*/ 1 w 19"/>
              <a:gd name="T19" fmla="*/ 1 h 19"/>
              <a:gd name="T20" fmla="*/ 2 w 19"/>
              <a:gd name="T21" fmla="*/ 1 h 19"/>
              <a:gd name="T22" fmla="*/ 2 w 19"/>
              <a:gd name="T23" fmla="*/ 5 h 19"/>
              <a:gd name="T24" fmla="*/ 2 w 19"/>
              <a:gd name="T25" fmla="*/ 9 h 19"/>
              <a:gd name="T26" fmla="*/ 0 w 19"/>
              <a:gd name="T27" fmla="*/ 10 h 19"/>
              <a:gd name="T28" fmla="*/ 1 w 19"/>
              <a:gd name="T29" fmla="*/ 11 h 19"/>
              <a:gd name="T30" fmla="*/ 1 w 19"/>
              <a:gd name="T31" fmla="*/ 14 h 19"/>
              <a:gd name="T32" fmla="*/ 4 w 19"/>
              <a:gd name="T33" fmla="*/ 16 h 19"/>
              <a:gd name="T34" fmla="*/ 4 w 19"/>
              <a:gd name="T35" fmla="*/ 19 h 19"/>
              <a:gd name="T36" fmla="*/ 8 w 19"/>
              <a:gd name="T37" fmla="*/ 19 h 19"/>
              <a:gd name="T38" fmla="*/ 15 w 19"/>
              <a:gd name="T39" fmla="*/ 16 h 19"/>
              <a:gd name="T40" fmla="*/ 18 w 19"/>
              <a:gd name="T41" fmla="*/ 16 h 19"/>
              <a:gd name="T42" fmla="*/ 17 w 19"/>
              <a:gd name="T43" fmla="*/ 13 h 19"/>
              <a:gd name="T44" fmla="*/ 17 w 19"/>
              <a:gd name="T4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99BFC2"/>
          </a:solidFill>
          <a:ln w="9525">
            <a:solidFill>
              <a:schemeClr val="bg1"/>
            </a:solidFill>
            <a:round/>
            <a:headEnd/>
            <a:tailEnd/>
          </a:ln>
        </p:spPr>
        <p:txBody>
          <a:bodyPr/>
          <a:lstStyle/>
          <a:p>
            <a:endParaRPr lang="en-GB"/>
          </a:p>
        </p:txBody>
      </p:sp>
      <p:sp>
        <p:nvSpPr>
          <p:cNvPr id="227971" name="Freeform 643"/>
          <p:cNvSpPr>
            <a:spLocks/>
          </p:cNvSpPr>
          <p:nvPr/>
        </p:nvSpPr>
        <p:spPr bwMode="auto">
          <a:xfrm>
            <a:off x="4382393" y="3906838"/>
            <a:ext cx="100012" cy="87312"/>
          </a:xfrm>
          <a:custGeom>
            <a:avLst/>
            <a:gdLst>
              <a:gd name="T0" fmla="*/ 11 w 14"/>
              <a:gd name="T1" fmla="*/ 7 h 12"/>
              <a:gd name="T2" fmla="*/ 11 w 14"/>
              <a:gd name="T3" fmla="*/ 4 h 12"/>
              <a:gd name="T4" fmla="*/ 10 w 14"/>
              <a:gd name="T5" fmla="*/ 3 h 12"/>
              <a:gd name="T6" fmla="*/ 8 w 14"/>
              <a:gd name="T7" fmla="*/ 4 h 12"/>
              <a:gd name="T8" fmla="*/ 6 w 14"/>
              <a:gd name="T9" fmla="*/ 1 h 12"/>
              <a:gd name="T10" fmla="*/ 4 w 14"/>
              <a:gd name="T11" fmla="*/ 0 h 12"/>
              <a:gd name="T12" fmla="*/ 3 w 14"/>
              <a:gd name="T13" fmla="*/ 2 h 12"/>
              <a:gd name="T14" fmla="*/ 1 w 14"/>
              <a:gd name="T15" fmla="*/ 3 h 12"/>
              <a:gd name="T16" fmla="*/ 0 w 14"/>
              <a:gd name="T17" fmla="*/ 5 h 12"/>
              <a:gd name="T18" fmla="*/ 1 w 14"/>
              <a:gd name="T19" fmla="*/ 6 h 12"/>
              <a:gd name="T20" fmla="*/ 10 w 14"/>
              <a:gd name="T21" fmla="*/ 12 h 12"/>
              <a:gd name="T22" fmla="*/ 14 w 14"/>
              <a:gd name="T23" fmla="*/ 12 h 12"/>
              <a:gd name="T24" fmla="*/ 14 w 14"/>
              <a:gd name="T25" fmla="*/ 9 h 12"/>
              <a:gd name="T26" fmla="*/ 11 w 14"/>
              <a:gd name="T27"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99BFC2"/>
          </a:solidFill>
          <a:ln w="9525">
            <a:solidFill>
              <a:schemeClr val="bg1"/>
            </a:solidFill>
            <a:round/>
            <a:headEnd/>
            <a:tailEnd/>
          </a:ln>
        </p:spPr>
        <p:txBody>
          <a:bodyPr/>
          <a:lstStyle/>
          <a:p>
            <a:endParaRPr lang="en-GB"/>
          </a:p>
        </p:txBody>
      </p:sp>
      <p:sp>
        <p:nvSpPr>
          <p:cNvPr id="227972" name="Freeform 644"/>
          <p:cNvSpPr>
            <a:spLocks/>
          </p:cNvSpPr>
          <p:nvPr/>
        </p:nvSpPr>
        <p:spPr bwMode="auto">
          <a:xfrm>
            <a:off x="4334768" y="3876675"/>
            <a:ext cx="76200" cy="66675"/>
          </a:xfrm>
          <a:custGeom>
            <a:avLst/>
            <a:gdLst>
              <a:gd name="T0" fmla="*/ 54 w 60"/>
              <a:gd name="T1" fmla="*/ 36 h 54"/>
              <a:gd name="T2" fmla="*/ 60 w 60"/>
              <a:gd name="T3" fmla="*/ 24 h 54"/>
              <a:gd name="T4" fmla="*/ 54 w 60"/>
              <a:gd name="T5" fmla="*/ 18 h 54"/>
              <a:gd name="T6" fmla="*/ 42 w 60"/>
              <a:gd name="T7" fmla="*/ 0 h 54"/>
              <a:gd name="T8" fmla="*/ 18 w 60"/>
              <a:gd name="T9" fmla="*/ 0 h 54"/>
              <a:gd name="T10" fmla="*/ 12 w 60"/>
              <a:gd name="T11" fmla="*/ 12 h 54"/>
              <a:gd name="T12" fmla="*/ 0 w 60"/>
              <a:gd name="T13" fmla="*/ 18 h 54"/>
              <a:gd name="T14" fmla="*/ 12 w 60"/>
              <a:gd name="T15" fmla="*/ 30 h 54"/>
              <a:gd name="T16" fmla="*/ 36 w 60"/>
              <a:gd name="T17" fmla="*/ 54 h 54"/>
              <a:gd name="T18" fmla="*/ 42 w 60"/>
              <a:gd name="T19" fmla="*/ 42 h 54"/>
              <a:gd name="T20" fmla="*/ 54 w 60"/>
              <a:gd name="T21"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99BFC2"/>
          </a:solidFill>
          <a:ln w="9525">
            <a:solidFill>
              <a:schemeClr val="bg1"/>
            </a:solidFill>
            <a:round/>
            <a:headEnd/>
            <a:tailEnd/>
          </a:ln>
        </p:spPr>
        <p:txBody>
          <a:bodyPr/>
          <a:lstStyle/>
          <a:p>
            <a:endParaRPr lang="en-GB"/>
          </a:p>
        </p:txBody>
      </p:sp>
      <p:sp>
        <p:nvSpPr>
          <p:cNvPr id="227973" name="Rectangle 645"/>
          <p:cNvSpPr>
            <a:spLocks noChangeArrowheads="1"/>
          </p:cNvSpPr>
          <p:nvPr/>
        </p:nvSpPr>
        <p:spPr bwMode="auto">
          <a:xfrm>
            <a:off x="4445893" y="3425825"/>
            <a:ext cx="7937" cy="22225"/>
          </a:xfrm>
          <a:prstGeom prst="rect">
            <a:avLst/>
          </a:prstGeom>
          <a:solidFill>
            <a:srgbClr val="99BFC2"/>
          </a:solidFill>
          <a:ln w="9525">
            <a:solidFill>
              <a:schemeClr val="bg1"/>
            </a:solidFill>
            <a:miter lim="800000"/>
            <a:headEnd/>
            <a:tailEnd/>
          </a:ln>
        </p:spPr>
        <p:txBody>
          <a:bodyPr/>
          <a:lstStyle/>
          <a:p>
            <a:endParaRPr lang="en-GB"/>
          </a:p>
        </p:txBody>
      </p:sp>
      <p:sp>
        <p:nvSpPr>
          <p:cNvPr id="227974" name="Freeform 646"/>
          <p:cNvSpPr>
            <a:spLocks/>
          </p:cNvSpPr>
          <p:nvPr/>
        </p:nvSpPr>
        <p:spPr bwMode="auto">
          <a:xfrm>
            <a:off x="4445893" y="3167063"/>
            <a:ext cx="484187" cy="477837"/>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rgbClr val="99BFC2"/>
          </a:solidFill>
          <a:ln w="9525">
            <a:solidFill>
              <a:schemeClr val="bg1"/>
            </a:solidFill>
            <a:round/>
            <a:headEnd/>
            <a:tailEnd/>
          </a:ln>
        </p:spPr>
        <p:txBody>
          <a:bodyPr/>
          <a:lstStyle/>
          <a:p>
            <a:endParaRPr lang="en-GB"/>
          </a:p>
        </p:txBody>
      </p:sp>
      <p:sp>
        <p:nvSpPr>
          <p:cNvPr id="227975" name="Freeform 647"/>
          <p:cNvSpPr>
            <a:spLocks/>
          </p:cNvSpPr>
          <p:nvPr/>
        </p:nvSpPr>
        <p:spPr bwMode="auto">
          <a:xfrm>
            <a:off x="4445893" y="3167063"/>
            <a:ext cx="484187" cy="477837"/>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99BFC2"/>
          </a:solidFill>
          <a:ln w="9525">
            <a:solidFill>
              <a:schemeClr val="bg1"/>
            </a:solidFill>
            <a:round/>
            <a:headEnd/>
            <a:tailEnd/>
          </a:ln>
        </p:spPr>
        <p:txBody>
          <a:bodyPr/>
          <a:lstStyle/>
          <a:p>
            <a:endParaRPr lang="en-GB"/>
          </a:p>
        </p:txBody>
      </p:sp>
      <p:sp>
        <p:nvSpPr>
          <p:cNvPr id="227976" name="Freeform 648"/>
          <p:cNvSpPr>
            <a:spLocks/>
          </p:cNvSpPr>
          <p:nvPr/>
        </p:nvSpPr>
        <p:spPr bwMode="auto">
          <a:xfrm>
            <a:off x="4482405" y="3132138"/>
            <a:ext cx="9525" cy="3175"/>
          </a:xfrm>
          <a:custGeom>
            <a:avLst/>
            <a:gdLst>
              <a:gd name="T0" fmla="*/ 6 w 6"/>
              <a:gd name="T1" fmla="*/ 0 h 6"/>
              <a:gd name="T2" fmla="*/ 0 w 6"/>
              <a:gd name="T3" fmla="*/ 0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0"/>
                </a:lnTo>
                <a:lnTo>
                  <a:pt x="0" y="6"/>
                </a:lnTo>
                <a:lnTo>
                  <a:pt x="6" y="0"/>
                </a:lnTo>
                <a:close/>
              </a:path>
            </a:pathLst>
          </a:custGeom>
          <a:solidFill>
            <a:srgbClr val="99BFC2"/>
          </a:solidFill>
          <a:ln w="9525">
            <a:solidFill>
              <a:schemeClr val="bg1"/>
            </a:solidFill>
            <a:round/>
            <a:headEnd/>
            <a:tailEnd/>
          </a:ln>
        </p:spPr>
        <p:txBody>
          <a:bodyPr/>
          <a:lstStyle/>
          <a:p>
            <a:endParaRPr lang="en-GB"/>
          </a:p>
        </p:txBody>
      </p:sp>
      <p:sp>
        <p:nvSpPr>
          <p:cNvPr id="227977" name="Freeform 649"/>
          <p:cNvSpPr>
            <a:spLocks/>
          </p:cNvSpPr>
          <p:nvPr/>
        </p:nvSpPr>
        <p:spPr bwMode="auto">
          <a:xfrm>
            <a:off x="4499868" y="3025775"/>
            <a:ext cx="6350" cy="7938"/>
          </a:xfrm>
          <a:custGeom>
            <a:avLst/>
            <a:gdLst>
              <a:gd name="T0" fmla="*/ 0 w 6"/>
              <a:gd name="T1" fmla="*/ 0 h 6"/>
              <a:gd name="T2" fmla="*/ 0 w 6"/>
              <a:gd name="T3" fmla="*/ 0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0" y="0"/>
                </a:lnTo>
                <a:lnTo>
                  <a:pt x="6" y="6"/>
                </a:lnTo>
                <a:lnTo>
                  <a:pt x="0" y="0"/>
                </a:lnTo>
                <a:close/>
              </a:path>
            </a:pathLst>
          </a:custGeom>
          <a:solidFill>
            <a:srgbClr val="99BFC2"/>
          </a:solidFill>
          <a:ln w="9525">
            <a:solidFill>
              <a:schemeClr val="bg1"/>
            </a:solidFill>
            <a:round/>
            <a:headEnd/>
            <a:tailEnd/>
          </a:ln>
        </p:spPr>
        <p:txBody>
          <a:bodyPr/>
          <a:lstStyle/>
          <a:p>
            <a:endParaRPr lang="en-GB"/>
          </a:p>
        </p:txBody>
      </p:sp>
      <p:sp>
        <p:nvSpPr>
          <p:cNvPr id="227978" name="Freeform 650"/>
          <p:cNvSpPr>
            <a:spLocks/>
          </p:cNvSpPr>
          <p:nvPr/>
        </p:nvSpPr>
        <p:spPr bwMode="auto">
          <a:xfrm>
            <a:off x="4431605" y="2963863"/>
            <a:ext cx="292100" cy="225425"/>
          </a:xfrm>
          <a:custGeom>
            <a:avLst/>
            <a:gdLst>
              <a:gd name="T0" fmla="*/ 34 w 39"/>
              <a:gd name="T1" fmla="*/ 5 h 30"/>
              <a:gd name="T2" fmla="*/ 32 w 39"/>
              <a:gd name="T3" fmla="*/ 5 h 30"/>
              <a:gd name="T4" fmla="*/ 29 w 39"/>
              <a:gd name="T5" fmla="*/ 4 h 30"/>
              <a:gd name="T6" fmla="*/ 27 w 39"/>
              <a:gd name="T7" fmla="*/ 4 h 30"/>
              <a:gd name="T8" fmla="*/ 26 w 39"/>
              <a:gd name="T9" fmla="*/ 4 h 30"/>
              <a:gd name="T10" fmla="*/ 25 w 39"/>
              <a:gd name="T11" fmla="*/ 2 h 30"/>
              <a:gd name="T12" fmla="*/ 13 w 39"/>
              <a:gd name="T13" fmla="*/ 0 h 30"/>
              <a:gd name="T14" fmla="*/ 7 w 39"/>
              <a:gd name="T15" fmla="*/ 1 h 30"/>
              <a:gd name="T16" fmla="*/ 5 w 39"/>
              <a:gd name="T17" fmla="*/ 0 h 30"/>
              <a:gd name="T18" fmla="*/ 3 w 39"/>
              <a:gd name="T19" fmla="*/ 1 h 30"/>
              <a:gd name="T20" fmla="*/ 0 w 39"/>
              <a:gd name="T21" fmla="*/ 3 h 30"/>
              <a:gd name="T22" fmla="*/ 2 w 39"/>
              <a:gd name="T23" fmla="*/ 8 h 30"/>
              <a:gd name="T24" fmla="*/ 4 w 39"/>
              <a:gd name="T25" fmla="*/ 6 h 30"/>
              <a:gd name="T26" fmla="*/ 8 w 39"/>
              <a:gd name="T27" fmla="*/ 7 h 30"/>
              <a:gd name="T28" fmla="*/ 9 w 39"/>
              <a:gd name="T29" fmla="*/ 8 h 30"/>
              <a:gd name="T30" fmla="*/ 9 w 39"/>
              <a:gd name="T31" fmla="*/ 8 h 30"/>
              <a:gd name="T32" fmla="*/ 10 w 39"/>
              <a:gd name="T33" fmla="*/ 9 h 30"/>
              <a:gd name="T34" fmla="*/ 9 w 39"/>
              <a:gd name="T35" fmla="*/ 12 h 30"/>
              <a:gd name="T36" fmla="*/ 8 w 39"/>
              <a:gd name="T37" fmla="*/ 17 h 30"/>
              <a:gd name="T38" fmla="*/ 7 w 39"/>
              <a:gd name="T39" fmla="*/ 20 h 30"/>
              <a:gd name="T40" fmla="*/ 7 w 39"/>
              <a:gd name="T41" fmla="*/ 22 h 30"/>
              <a:gd name="T42" fmla="*/ 8 w 39"/>
              <a:gd name="T43" fmla="*/ 22 h 30"/>
              <a:gd name="T44" fmla="*/ 7 w 39"/>
              <a:gd name="T45" fmla="*/ 23 h 30"/>
              <a:gd name="T46" fmla="*/ 7 w 39"/>
              <a:gd name="T47" fmla="*/ 24 h 30"/>
              <a:gd name="T48" fmla="*/ 6 w 39"/>
              <a:gd name="T49" fmla="*/ 27 h 30"/>
              <a:gd name="T50" fmla="*/ 8 w 39"/>
              <a:gd name="T51" fmla="*/ 27 h 30"/>
              <a:gd name="T52" fmla="*/ 12 w 39"/>
              <a:gd name="T53" fmla="*/ 30 h 30"/>
              <a:gd name="T54" fmla="*/ 18 w 39"/>
              <a:gd name="T55" fmla="*/ 28 h 30"/>
              <a:gd name="T56" fmla="*/ 24 w 39"/>
              <a:gd name="T57" fmla="*/ 27 h 30"/>
              <a:gd name="T58" fmla="*/ 27 w 39"/>
              <a:gd name="T59" fmla="*/ 23 h 30"/>
              <a:gd name="T60" fmla="*/ 30 w 39"/>
              <a:gd name="T61" fmla="*/ 19 h 30"/>
              <a:gd name="T62" fmla="*/ 30 w 39"/>
              <a:gd name="T63" fmla="*/ 17 h 30"/>
              <a:gd name="T64" fmla="*/ 33 w 39"/>
              <a:gd name="T65" fmla="*/ 11 h 30"/>
              <a:gd name="T66" fmla="*/ 39 w 39"/>
              <a:gd name="T67" fmla="*/ 7 h 30"/>
              <a:gd name="T68" fmla="*/ 39 w 39"/>
              <a:gd name="T69" fmla="*/ 6 h 30"/>
              <a:gd name="T70" fmla="*/ 37 w 39"/>
              <a:gd name="T71" fmla="*/ 6 h 30"/>
              <a:gd name="T72" fmla="*/ 34 w 39"/>
              <a:gd name="T73"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solidFill>
            <a:srgbClr val="E83F35"/>
          </a:solidFill>
          <a:ln w="9525">
            <a:solidFill>
              <a:schemeClr val="bg1"/>
            </a:solidFill>
            <a:round/>
            <a:headEnd/>
            <a:tailEnd/>
          </a:ln>
        </p:spPr>
        <p:txBody>
          <a:bodyPr/>
          <a:lstStyle/>
          <a:p>
            <a:endParaRPr lang="en-GB"/>
          </a:p>
        </p:txBody>
      </p:sp>
      <p:sp>
        <p:nvSpPr>
          <p:cNvPr id="227979" name="Freeform 651"/>
          <p:cNvSpPr>
            <a:spLocks/>
          </p:cNvSpPr>
          <p:nvPr/>
        </p:nvSpPr>
        <p:spPr bwMode="auto">
          <a:xfrm>
            <a:off x="4431605" y="3009900"/>
            <a:ext cx="74613" cy="157163"/>
          </a:xfrm>
          <a:custGeom>
            <a:avLst/>
            <a:gdLst>
              <a:gd name="T0" fmla="*/ 42 w 60"/>
              <a:gd name="T1" fmla="*/ 103 h 127"/>
              <a:gd name="T2" fmla="*/ 42 w 60"/>
              <a:gd name="T3" fmla="*/ 97 h 127"/>
              <a:gd name="T4" fmla="*/ 42 w 60"/>
              <a:gd name="T5" fmla="*/ 97 h 127"/>
              <a:gd name="T6" fmla="*/ 42 w 60"/>
              <a:gd name="T7" fmla="*/ 85 h 127"/>
              <a:gd name="T8" fmla="*/ 48 w 60"/>
              <a:gd name="T9" fmla="*/ 73 h 127"/>
              <a:gd name="T10" fmla="*/ 48 w 60"/>
              <a:gd name="T11" fmla="*/ 67 h 127"/>
              <a:gd name="T12" fmla="*/ 48 w 60"/>
              <a:gd name="T13" fmla="*/ 49 h 127"/>
              <a:gd name="T14" fmla="*/ 54 w 60"/>
              <a:gd name="T15" fmla="*/ 43 h 127"/>
              <a:gd name="T16" fmla="*/ 54 w 60"/>
              <a:gd name="T17" fmla="*/ 31 h 127"/>
              <a:gd name="T18" fmla="*/ 60 w 60"/>
              <a:gd name="T19" fmla="*/ 19 h 127"/>
              <a:gd name="T20" fmla="*/ 54 w 60"/>
              <a:gd name="T21" fmla="*/ 13 h 127"/>
              <a:gd name="T22" fmla="*/ 48 w 60"/>
              <a:gd name="T23" fmla="*/ 6 h 127"/>
              <a:gd name="T24" fmla="*/ 30 w 60"/>
              <a:gd name="T25" fmla="*/ 0 h 127"/>
              <a:gd name="T26" fmla="*/ 18 w 60"/>
              <a:gd name="T27" fmla="*/ 6 h 127"/>
              <a:gd name="T28" fmla="*/ 12 w 60"/>
              <a:gd name="T29" fmla="*/ 13 h 127"/>
              <a:gd name="T30" fmla="*/ 12 w 60"/>
              <a:gd name="T31" fmla="*/ 13 h 127"/>
              <a:gd name="T32" fmla="*/ 6 w 60"/>
              <a:gd name="T33" fmla="*/ 13 h 127"/>
              <a:gd name="T34" fmla="*/ 12 w 60"/>
              <a:gd name="T35" fmla="*/ 37 h 127"/>
              <a:gd name="T36" fmla="*/ 12 w 60"/>
              <a:gd name="T37" fmla="*/ 61 h 127"/>
              <a:gd name="T38" fmla="*/ 0 w 60"/>
              <a:gd name="T39" fmla="*/ 91 h 127"/>
              <a:gd name="T40" fmla="*/ 12 w 60"/>
              <a:gd name="T41" fmla="*/ 97 h 127"/>
              <a:gd name="T42" fmla="*/ 12 w 60"/>
              <a:gd name="T43" fmla="*/ 127 h 127"/>
              <a:gd name="T44" fmla="*/ 36 w 60"/>
              <a:gd name="T45" fmla="*/ 127 h 127"/>
              <a:gd name="T46" fmla="*/ 42 w 60"/>
              <a:gd name="T47" fmla="*/ 115 h 127"/>
              <a:gd name="T48" fmla="*/ 42 w 60"/>
              <a:gd name="T49" fmla="*/ 10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127">
                <a:moveTo>
                  <a:pt x="42" y="103"/>
                </a:moveTo>
                <a:lnTo>
                  <a:pt x="42" y="97"/>
                </a:ln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solidFill>
            <a:srgbClr val="99BFC2"/>
          </a:solidFill>
          <a:ln w="9525">
            <a:solidFill>
              <a:schemeClr val="bg1"/>
            </a:solidFill>
            <a:round/>
            <a:headEnd/>
            <a:tailEnd/>
          </a:ln>
        </p:spPr>
        <p:txBody>
          <a:bodyPr/>
          <a:lstStyle/>
          <a:p>
            <a:endParaRPr lang="en-GB"/>
          </a:p>
        </p:txBody>
      </p:sp>
      <p:sp>
        <p:nvSpPr>
          <p:cNvPr id="227980" name="Freeform 652"/>
          <p:cNvSpPr>
            <a:spLocks/>
          </p:cNvSpPr>
          <p:nvPr/>
        </p:nvSpPr>
        <p:spPr bwMode="auto">
          <a:xfrm>
            <a:off x="4491930" y="3033713"/>
            <a:ext cx="14288" cy="60325"/>
          </a:xfrm>
          <a:custGeom>
            <a:avLst/>
            <a:gdLst>
              <a:gd name="T0" fmla="*/ 6 w 12"/>
              <a:gd name="T1" fmla="*/ 24 h 48"/>
              <a:gd name="T2" fmla="*/ 0 w 12"/>
              <a:gd name="T3" fmla="*/ 30 h 48"/>
              <a:gd name="T4" fmla="*/ 0 w 12"/>
              <a:gd name="T5" fmla="*/ 48 h 48"/>
              <a:gd name="T6" fmla="*/ 6 w 12"/>
              <a:gd name="T7" fmla="*/ 18 h 48"/>
              <a:gd name="T8" fmla="*/ 12 w 12"/>
              <a:gd name="T9" fmla="*/ 0 h 48"/>
              <a:gd name="T10" fmla="*/ 6 w 12"/>
              <a:gd name="T11" fmla="*/ 12 h 48"/>
              <a:gd name="T12" fmla="*/ 6 w 12"/>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24"/>
                </a:moveTo>
                <a:lnTo>
                  <a:pt x="0" y="30"/>
                </a:lnTo>
                <a:lnTo>
                  <a:pt x="0" y="48"/>
                </a:lnTo>
                <a:lnTo>
                  <a:pt x="6" y="18"/>
                </a:lnTo>
                <a:lnTo>
                  <a:pt x="12" y="0"/>
                </a:lnTo>
                <a:lnTo>
                  <a:pt x="6" y="12"/>
                </a:lnTo>
                <a:lnTo>
                  <a:pt x="6" y="24"/>
                </a:lnTo>
                <a:close/>
              </a:path>
            </a:pathLst>
          </a:custGeom>
          <a:solidFill>
            <a:srgbClr val="99BFC2"/>
          </a:solidFill>
          <a:ln w="9525">
            <a:solidFill>
              <a:schemeClr val="bg1"/>
            </a:solidFill>
            <a:round/>
            <a:headEnd/>
            <a:tailEnd/>
          </a:ln>
        </p:spPr>
        <p:txBody>
          <a:bodyPr/>
          <a:lstStyle/>
          <a:p>
            <a:endParaRPr lang="en-GB"/>
          </a:p>
        </p:txBody>
      </p:sp>
      <p:sp>
        <p:nvSpPr>
          <p:cNvPr id="227981" name="Freeform 653"/>
          <p:cNvSpPr>
            <a:spLocks/>
          </p:cNvSpPr>
          <p:nvPr/>
        </p:nvSpPr>
        <p:spPr bwMode="auto">
          <a:xfrm>
            <a:off x="4477643" y="3135313"/>
            <a:ext cx="4762" cy="31750"/>
          </a:xfrm>
          <a:custGeom>
            <a:avLst/>
            <a:gdLst>
              <a:gd name="T0" fmla="*/ 6 w 6"/>
              <a:gd name="T1" fmla="*/ 0 h 24"/>
              <a:gd name="T2" fmla="*/ 6 w 6"/>
              <a:gd name="T3" fmla="*/ 12 h 24"/>
              <a:gd name="T4" fmla="*/ 0 w 6"/>
              <a:gd name="T5" fmla="*/ 24 h 24"/>
              <a:gd name="T6" fmla="*/ 6 w 6"/>
              <a:gd name="T7" fmla="*/ 6 h 24"/>
              <a:gd name="T8" fmla="*/ 6 w 6"/>
              <a:gd name="T9" fmla="*/ 0 h 24"/>
            </a:gdLst>
            <a:ahLst/>
            <a:cxnLst>
              <a:cxn ang="0">
                <a:pos x="T0" y="T1"/>
              </a:cxn>
              <a:cxn ang="0">
                <a:pos x="T2" y="T3"/>
              </a:cxn>
              <a:cxn ang="0">
                <a:pos x="T4" y="T5"/>
              </a:cxn>
              <a:cxn ang="0">
                <a:pos x="T6" y="T7"/>
              </a:cxn>
              <a:cxn ang="0">
                <a:pos x="T8" y="T9"/>
              </a:cxn>
            </a:cxnLst>
            <a:rect l="0" t="0" r="r" b="b"/>
            <a:pathLst>
              <a:path w="6" h="24">
                <a:moveTo>
                  <a:pt x="6" y="0"/>
                </a:moveTo>
                <a:lnTo>
                  <a:pt x="6" y="12"/>
                </a:lnTo>
                <a:lnTo>
                  <a:pt x="0" y="24"/>
                </a:lnTo>
                <a:lnTo>
                  <a:pt x="6" y="6"/>
                </a:lnTo>
                <a:lnTo>
                  <a:pt x="6" y="0"/>
                </a:lnTo>
                <a:close/>
              </a:path>
            </a:pathLst>
          </a:custGeom>
          <a:solidFill>
            <a:srgbClr val="99BFC2"/>
          </a:solidFill>
          <a:ln w="9525">
            <a:solidFill>
              <a:schemeClr val="bg1"/>
            </a:solidFill>
            <a:round/>
            <a:headEnd/>
            <a:tailEnd/>
          </a:ln>
        </p:spPr>
        <p:txBody>
          <a:bodyPr/>
          <a:lstStyle/>
          <a:p>
            <a:endParaRPr lang="en-GB"/>
          </a:p>
        </p:txBody>
      </p:sp>
      <p:sp>
        <p:nvSpPr>
          <p:cNvPr id="227982" name="Freeform 654"/>
          <p:cNvSpPr>
            <a:spLocks/>
          </p:cNvSpPr>
          <p:nvPr/>
        </p:nvSpPr>
        <p:spPr bwMode="auto">
          <a:xfrm>
            <a:off x="4482405" y="3094038"/>
            <a:ext cx="9525" cy="20637"/>
          </a:xfrm>
          <a:custGeom>
            <a:avLst/>
            <a:gdLst>
              <a:gd name="T0" fmla="*/ 0 w 6"/>
              <a:gd name="T1" fmla="*/ 18 h 18"/>
              <a:gd name="T2" fmla="*/ 6 w 6"/>
              <a:gd name="T3" fmla="*/ 0 h 18"/>
              <a:gd name="T4" fmla="*/ 6 w 6"/>
              <a:gd name="T5" fmla="*/ 12 h 18"/>
              <a:gd name="T6" fmla="*/ 0 w 6"/>
              <a:gd name="T7" fmla="*/ 18 h 18"/>
            </a:gdLst>
            <a:ahLst/>
            <a:cxnLst>
              <a:cxn ang="0">
                <a:pos x="T0" y="T1"/>
              </a:cxn>
              <a:cxn ang="0">
                <a:pos x="T2" y="T3"/>
              </a:cxn>
              <a:cxn ang="0">
                <a:pos x="T4" y="T5"/>
              </a:cxn>
              <a:cxn ang="0">
                <a:pos x="T6" y="T7"/>
              </a:cxn>
            </a:cxnLst>
            <a:rect l="0" t="0" r="r" b="b"/>
            <a:pathLst>
              <a:path w="6" h="18">
                <a:moveTo>
                  <a:pt x="0" y="18"/>
                </a:moveTo>
                <a:lnTo>
                  <a:pt x="6" y="0"/>
                </a:lnTo>
                <a:lnTo>
                  <a:pt x="6" y="12"/>
                </a:lnTo>
                <a:lnTo>
                  <a:pt x="0" y="18"/>
                </a:lnTo>
                <a:close/>
              </a:path>
            </a:pathLst>
          </a:custGeom>
          <a:solidFill>
            <a:srgbClr val="99BFC2"/>
          </a:solidFill>
          <a:ln w="9525">
            <a:solidFill>
              <a:schemeClr val="bg1"/>
            </a:solidFill>
            <a:round/>
            <a:headEnd/>
            <a:tailEnd/>
          </a:ln>
        </p:spPr>
        <p:txBody>
          <a:bodyPr/>
          <a:lstStyle/>
          <a:p>
            <a:endParaRPr lang="en-GB"/>
          </a:p>
        </p:txBody>
      </p:sp>
      <p:sp>
        <p:nvSpPr>
          <p:cNvPr id="227983" name="Freeform 655"/>
          <p:cNvSpPr>
            <a:spLocks/>
          </p:cNvSpPr>
          <p:nvPr/>
        </p:nvSpPr>
        <p:spPr bwMode="auto">
          <a:xfrm>
            <a:off x="4482405" y="3114675"/>
            <a:ext cx="0" cy="17463"/>
          </a:xfrm>
          <a:custGeom>
            <a:avLst/>
            <a:gdLst>
              <a:gd name="T0" fmla="*/ 12 h 12"/>
              <a:gd name="T1" fmla="*/ 0 h 12"/>
              <a:gd name="T2" fmla="*/ 12 h 12"/>
              <a:gd name="T3" fmla="*/ 12 h 12"/>
            </a:gdLst>
            <a:ahLst/>
            <a:cxnLst>
              <a:cxn ang="0">
                <a:pos x="0" y="T0"/>
              </a:cxn>
              <a:cxn ang="0">
                <a:pos x="0" y="T1"/>
              </a:cxn>
              <a:cxn ang="0">
                <a:pos x="0" y="T2"/>
              </a:cxn>
              <a:cxn ang="0">
                <a:pos x="0" y="T3"/>
              </a:cxn>
            </a:cxnLst>
            <a:rect l="0" t="0" r="r" b="b"/>
            <a:pathLst>
              <a:path h="12">
                <a:moveTo>
                  <a:pt x="0" y="12"/>
                </a:moveTo>
                <a:lnTo>
                  <a:pt x="0" y="0"/>
                </a:lnTo>
                <a:lnTo>
                  <a:pt x="0" y="12"/>
                </a:lnTo>
                <a:lnTo>
                  <a:pt x="0" y="12"/>
                </a:lnTo>
                <a:close/>
              </a:path>
            </a:pathLst>
          </a:custGeom>
          <a:solidFill>
            <a:srgbClr val="99BFC2"/>
          </a:solidFill>
          <a:ln w="9525">
            <a:solidFill>
              <a:schemeClr val="bg1"/>
            </a:solidFill>
            <a:round/>
            <a:headEnd/>
            <a:tailEnd/>
          </a:ln>
        </p:spPr>
        <p:txBody>
          <a:bodyPr/>
          <a:lstStyle/>
          <a:p>
            <a:endParaRPr lang="en-GB"/>
          </a:p>
        </p:txBody>
      </p:sp>
      <p:sp>
        <p:nvSpPr>
          <p:cNvPr id="227984" name="Freeform 656"/>
          <p:cNvSpPr>
            <a:spLocks/>
          </p:cNvSpPr>
          <p:nvPr/>
        </p:nvSpPr>
        <p:spPr bwMode="auto">
          <a:xfrm>
            <a:off x="5828605" y="3159125"/>
            <a:ext cx="23813" cy="15875"/>
          </a:xfrm>
          <a:custGeom>
            <a:avLst/>
            <a:gdLst>
              <a:gd name="T0" fmla="*/ 0 w 18"/>
              <a:gd name="T1" fmla="*/ 0 h 12"/>
              <a:gd name="T2" fmla="*/ 18 w 18"/>
              <a:gd name="T3" fmla="*/ 12 h 12"/>
              <a:gd name="T4" fmla="*/ 18 w 18"/>
              <a:gd name="T5" fmla="*/ 12 h 12"/>
              <a:gd name="T6" fmla="*/ 6 w 18"/>
              <a:gd name="T7" fmla="*/ 0 h 12"/>
              <a:gd name="T8" fmla="*/ 0 w 18"/>
              <a:gd name="T9" fmla="*/ 0 h 12"/>
            </a:gdLst>
            <a:ahLst/>
            <a:cxnLst>
              <a:cxn ang="0">
                <a:pos x="T0" y="T1"/>
              </a:cxn>
              <a:cxn ang="0">
                <a:pos x="T2" y="T3"/>
              </a:cxn>
              <a:cxn ang="0">
                <a:pos x="T4" y="T5"/>
              </a:cxn>
              <a:cxn ang="0">
                <a:pos x="T6" y="T7"/>
              </a:cxn>
              <a:cxn ang="0">
                <a:pos x="T8" y="T9"/>
              </a:cxn>
            </a:cxnLst>
            <a:rect l="0" t="0" r="r" b="b"/>
            <a:pathLst>
              <a:path w="18" h="12">
                <a:moveTo>
                  <a:pt x="0" y="0"/>
                </a:moveTo>
                <a:lnTo>
                  <a:pt x="18" y="12"/>
                </a:lnTo>
                <a:lnTo>
                  <a:pt x="18" y="12"/>
                </a:lnTo>
                <a:lnTo>
                  <a:pt x="6" y="0"/>
                </a:lnTo>
                <a:lnTo>
                  <a:pt x="0" y="0"/>
                </a:lnTo>
                <a:close/>
              </a:path>
            </a:pathLst>
          </a:custGeom>
          <a:solidFill>
            <a:srgbClr val="99BFC2"/>
          </a:solidFill>
          <a:ln w="9525">
            <a:solidFill>
              <a:schemeClr val="bg1"/>
            </a:solidFill>
            <a:round/>
            <a:headEnd/>
            <a:tailEnd/>
          </a:ln>
        </p:spPr>
        <p:txBody>
          <a:bodyPr/>
          <a:lstStyle/>
          <a:p>
            <a:endParaRPr lang="en-GB"/>
          </a:p>
        </p:txBody>
      </p:sp>
      <p:sp>
        <p:nvSpPr>
          <p:cNvPr id="227985" name="Freeform 657"/>
          <p:cNvSpPr>
            <a:spLocks/>
          </p:cNvSpPr>
          <p:nvPr/>
        </p:nvSpPr>
        <p:spPr bwMode="auto">
          <a:xfrm>
            <a:off x="5793680" y="3122613"/>
            <a:ext cx="14288" cy="22225"/>
          </a:xfrm>
          <a:custGeom>
            <a:avLst/>
            <a:gdLst>
              <a:gd name="T0" fmla="*/ 0 w 12"/>
              <a:gd name="T1" fmla="*/ 0 h 18"/>
              <a:gd name="T2" fmla="*/ 12 w 12"/>
              <a:gd name="T3" fmla="*/ 18 h 18"/>
              <a:gd name="T4" fmla="*/ 12 w 12"/>
              <a:gd name="T5" fmla="*/ 12 h 18"/>
              <a:gd name="T6" fmla="*/ 0 w 12"/>
              <a:gd name="T7" fmla="*/ 0 h 18"/>
            </a:gdLst>
            <a:ahLst/>
            <a:cxnLst>
              <a:cxn ang="0">
                <a:pos x="T0" y="T1"/>
              </a:cxn>
              <a:cxn ang="0">
                <a:pos x="T2" y="T3"/>
              </a:cxn>
              <a:cxn ang="0">
                <a:pos x="T4" y="T5"/>
              </a:cxn>
              <a:cxn ang="0">
                <a:pos x="T6" y="T7"/>
              </a:cxn>
            </a:cxnLst>
            <a:rect l="0" t="0" r="r" b="b"/>
            <a:pathLst>
              <a:path w="12" h="18">
                <a:moveTo>
                  <a:pt x="0" y="0"/>
                </a:moveTo>
                <a:lnTo>
                  <a:pt x="12" y="18"/>
                </a:lnTo>
                <a:lnTo>
                  <a:pt x="12" y="12"/>
                </a:lnTo>
                <a:lnTo>
                  <a:pt x="0" y="0"/>
                </a:lnTo>
                <a:close/>
              </a:path>
            </a:pathLst>
          </a:custGeom>
          <a:solidFill>
            <a:srgbClr val="99BFC2"/>
          </a:solidFill>
          <a:ln w="9525">
            <a:solidFill>
              <a:schemeClr val="bg1"/>
            </a:solidFill>
            <a:round/>
            <a:headEnd/>
            <a:tailEnd/>
          </a:ln>
        </p:spPr>
        <p:txBody>
          <a:bodyPr/>
          <a:lstStyle/>
          <a:p>
            <a:endParaRPr lang="en-GB"/>
          </a:p>
        </p:txBody>
      </p:sp>
      <p:sp>
        <p:nvSpPr>
          <p:cNvPr id="227986" name="Freeform 658"/>
          <p:cNvSpPr>
            <a:spLocks/>
          </p:cNvSpPr>
          <p:nvPr/>
        </p:nvSpPr>
        <p:spPr bwMode="auto">
          <a:xfrm>
            <a:off x="5136455" y="1784350"/>
            <a:ext cx="252413" cy="555625"/>
          </a:xfrm>
          <a:custGeom>
            <a:avLst/>
            <a:gdLst>
              <a:gd name="T0" fmla="*/ 34 w 34"/>
              <a:gd name="T1" fmla="*/ 55 h 75"/>
              <a:gd name="T2" fmla="*/ 32 w 34"/>
              <a:gd name="T3" fmla="*/ 54 h 75"/>
              <a:gd name="T4" fmla="*/ 30 w 34"/>
              <a:gd name="T5" fmla="*/ 52 h 75"/>
              <a:gd name="T6" fmla="*/ 31 w 34"/>
              <a:gd name="T7" fmla="*/ 47 h 75"/>
              <a:gd name="T8" fmla="*/ 30 w 34"/>
              <a:gd name="T9" fmla="*/ 45 h 75"/>
              <a:gd name="T10" fmla="*/ 30 w 34"/>
              <a:gd name="T11" fmla="*/ 43 h 75"/>
              <a:gd name="T12" fmla="*/ 29 w 34"/>
              <a:gd name="T13" fmla="*/ 42 h 75"/>
              <a:gd name="T14" fmla="*/ 29 w 34"/>
              <a:gd name="T15" fmla="*/ 40 h 75"/>
              <a:gd name="T16" fmla="*/ 28 w 34"/>
              <a:gd name="T17" fmla="*/ 38 h 75"/>
              <a:gd name="T18" fmla="*/ 30 w 34"/>
              <a:gd name="T19" fmla="*/ 36 h 75"/>
              <a:gd name="T20" fmla="*/ 27 w 34"/>
              <a:gd name="T21" fmla="*/ 27 h 75"/>
              <a:gd name="T22" fmla="*/ 30 w 34"/>
              <a:gd name="T23" fmla="*/ 21 h 75"/>
              <a:gd name="T24" fmla="*/ 28 w 34"/>
              <a:gd name="T25" fmla="*/ 17 h 75"/>
              <a:gd name="T26" fmla="*/ 25 w 34"/>
              <a:gd name="T27" fmla="*/ 15 h 75"/>
              <a:gd name="T28" fmla="*/ 25 w 34"/>
              <a:gd name="T29" fmla="*/ 14 h 75"/>
              <a:gd name="T30" fmla="*/ 25 w 34"/>
              <a:gd name="T31" fmla="*/ 10 h 75"/>
              <a:gd name="T32" fmla="*/ 25 w 34"/>
              <a:gd name="T33" fmla="*/ 10 h 75"/>
              <a:gd name="T34" fmla="*/ 26 w 34"/>
              <a:gd name="T35" fmla="*/ 9 h 75"/>
              <a:gd name="T36" fmla="*/ 26 w 34"/>
              <a:gd name="T37" fmla="*/ 8 h 75"/>
              <a:gd name="T38" fmla="*/ 27 w 34"/>
              <a:gd name="T39" fmla="*/ 6 h 75"/>
              <a:gd name="T40" fmla="*/ 27 w 34"/>
              <a:gd name="T41" fmla="*/ 3 h 75"/>
              <a:gd name="T42" fmla="*/ 24 w 34"/>
              <a:gd name="T43" fmla="*/ 0 h 75"/>
              <a:gd name="T44" fmla="*/ 19 w 34"/>
              <a:gd name="T45" fmla="*/ 1 h 75"/>
              <a:gd name="T46" fmla="*/ 17 w 34"/>
              <a:gd name="T47" fmla="*/ 3 h 75"/>
              <a:gd name="T48" fmla="*/ 15 w 34"/>
              <a:gd name="T49" fmla="*/ 8 h 75"/>
              <a:gd name="T50" fmla="*/ 12 w 34"/>
              <a:gd name="T51" fmla="*/ 11 h 75"/>
              <a:gd name="T52" fmla="*/ 11 w 34"/>
              <a:gd name="T53" fmla="*/ 10 h 75"/>
              <a:gd name="T54" fmla="*/ 8 w 34"/>
              <a:gd name="T55" fmla="*/ 11 h 75"/>
              <a:gd name="T56" fmla="*/ 5 w 34"/>
              <a:gd name="T57" fmla="*/ 10 h 75"/>
              <a:gd name="T58" fmla="*/ 3 w 34"/>
              <a:gd name="T59" fmla="*/ 8 h 75"/>
              <a:gd name="T60" fmla="*/ 2 w 34"/>
              <a:gd name="T61" fmla="*/ 6 h 75"/>
              <a:gd name="T62" fmla="*/ 1 w 34"/>
              <a:gd name="T63" fmla="*/ 8 h 75"/>
              <a:gd name="T64" fmla="*/ 0 w 34"/>
              <a:gd name="T65" fmla="*/ 8 h 75"/>
              <a:gd name="T66" fmla="*/ 1 w 34"/>
              <a:gd name="T67" fmla="*/ 10 h 75"/>
              <a:gd name="T68" fmla="*/ 4 w 34"/>
              <a:gd name="T69" fmla="*/ 13 h 75"/>
              <a:gd name="T70" fmla="*/ 6 w 34"/>
              <a:gd name="T71" fmla="*/ 14 h 75"/>
              <a:gd name="T72" fmla="*/ 7 w 34"/>
              <a:gd name="T73" fmla="*/ 14 h 75"/>
              <a:gd name="T74" fmla="*/ 9 w 34"/>
              <a:gd name="T75" fmla="*/ 19 h 75"/>
              <a:gd name="T76" fmla="*/ 9 w 34"/>
              <a:gd name="T77" fmla="*/ 23 h 75"/>
              <a:gd name="T78" fmla="*/ 9 w 34"/>
              <a:gd name="T79" fmla="*/ 26 h 75"/>
              <a:gd name="T80" fmla="*/ 10 w 34"/>
              <a:gd name="T81" fmla="*/ 29 h 75"/>
              <a:gd name="T82" fmla="*/ 10 w 34"/>
              <a:gd name="T83" fmla="*/ 30 h 75"/>
              <a:gd name="T84" fmla="*/ 10 w 34"/>
              <a:gd name="T85" fmla="*/ 35 h 75"/>
              <a:gd name="T86" fmla="*/ 10 w 34"/>
              <a:gd name="T87" fmla="*/ 36 h 75"/>
              <a:gd name="T88" fmla="*/ 12 w 34"/>
              <a:gd name="T89" fmla="*/ 36 h 75"/>
              <a:gd name="T90" fmla="*/ 14 w 34"/>
              <a:gd name="T91" fmla="*/ 40 h 75"/>
              <a:gd name="T92" fmla="*/ 9 w 34"/>
              <a:gd name="T93" fmla="*/ 49 h 75"/>
              <a:gd name="T94" fmla="*/ 4 w 34"/>
              <a:gd name="T95" fmla="*/ 53 h 75"/>
              <a:gd name="T96" fmla="*/ 1 w 34"/>
              <a:gd name="T97" fmla="*/ 58 h 75"/>
              <a:gd name="T98" fmla="*/ 2 w 34"/>
              <a:gd name="T99" fmla="*/ 66 h 75"/>
              <a:gd name="T100" fmla="*/ 3 w 34"/>
              <a:gd name="T101" fmla="*/ 71 h 75"/>
              <a:gd name="T102" fmla="*/ 5 w 34"/>
              <a:gd name="T103" fmla="*/ 73 h 75"/>
              <a:gd name="T104" fmla="*/ 7 w 34"/>
              <a:gd name="T105" fmla="*/ 75 h 75"/>
              <a:gd name="T106" fmla="*/ 12 w 34"/>
              <a:gd name="T107" fmla="*/ 75 h 75"/>
              <a:gd name="T108" fmla="*/ 20 w 34"/>
              <a:gd name="T109" fmla="*/ 72 h 75"/>
              <a:gd name="T110" fmla="*/ 22 w 34"/>
              <a:gd name="T111" fmla="*/ 72 h 75"/>
              <a:gd name="T112" fmla="*/ 34 w 34"/>
              <a:gd name="T113" fmla="*/ 58 h 75"/>
              <a:gd name="T114" fmla="*/ 34 w 34"/>
              <a:gd name="T115"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E83F35"/>
          </a:solidFill>
          <a:ln w="9525">
            <a:solidFill>
              <a:schemeClr val="bg1"/>
            </a:solidFill>
            <a:round/>
            <a:headEnd/>
            <a:tailEnd/>
          </a:ln>
        </p:spPr>
        <p:txBody>
          <a:bodyPr/>
          <a:lstStyle/>
          <a:p>
            <a:endParaRPr lang="en-GB"/>
          </a:p>
        </p:txBody>
      </p:sp>
      <p:sp>
        <p:nvSpPr>
          <p:cNvPr id="227987" name="Freeform 659"/>
          <p:cNvSpPr>
            <a:spLocks/>
          </p:cNvSpPr>
          <p:nvPr/>
        </p:nvSpPr>
        <p:spPr bwMode="auto">
          <a:xfrm>
            <a:off x="5396805" y="2663825"/>
            <a:ext cx="15875" cy="7938"/>
          </a:xfrm>
          <a:custGeom>
            <a:avLst/>
            <a:gdLst>
              <a:gd name="T0" fmla="*/ 12 w 12"/>
              <a:gd name="T1" fmla="*/ 6 h 6"/>
              <a:gd name="T2" fmla="*/ 0 w 12"/>
              <a:gd name="T3" fmla="*/ 0 h 6"/>
              <a:gd name="T4" fmla="*/ 0 w 12"/>
              <a:gd name="T5" fmla="*/ 6 h 6"/>
              <a:gd name="T6" fmla="*/ 12 w 12"/>
              <a:gd name="T7" fmla="*/ 6 h 6"/>
            </a:gdLst>
            <a:ahLst/>
            <a:cxnLst>
              <a:cxn ang="0">
                <a:pos x="T0" y="T1"/>
              </a:cxn>
              <a:cxn ang="0">
                <a:pos x="T2" y="T3"/>
              </a:cxn>
              <a:cxn ang="0">
                <a:pos x="T4" y="T5"/>
              </a:cxn>
              <a:cxn ang="0">
                <a:pos x="T6" y="T7"/>
              </a:cxn>
            </a:cxnLst>
            <a:rect l="0" t="0" r="r" b="b"/>
            <a:pathLst>
              <a:path w="12" h="6">
                <a:moveTo>
                  <a:pt x="12" y="6"/>
                </a:moveTo>
                <a:lnTo>
                  <a:pt x="0" y="0"/>
                </a:lnTo>
                <a:lnTo>
                  <a:pt x="0" y="6"/>
                </a:lnTo>
                <a:lnTo>
                  <a:pt x="12" y="6"/>
                </a:lnTo>
                <a:close/>
              </a:path>
            </a:pathLst>
          </a:custGeom>
          <a:solidFill>
            <a:srgbClr val="99BFC2"/>
          </a:solidFill>
          <a:ln w="9525">
            <a:solidFill>
              <a:schemeClr val="bg1"/>
            </a:solidFill>
            <a:round/>
            <a:headEnd/>
            <a:tailEnd/>
          </a:ln>
        </p:spPr>
        <p:txBody>
          <a:bodyPr/>
          <a:lstStyle/>
          <a:p>
            <a:endParaRPr lang="en-GB"/>
          </a:p>
        </p:txBody>
      </p:sp>
      <p:sp>
        <p:nvSpPr>
          <p:cNvPr id="227988" name="Freeform 660"/>
          <p:cNvSpPr>
            <a:spLocks/>
          </p:cNvSpPr>
          <p:nvPr/>
        </p:nvSpPr>
        <p:spPr bwMode="auto">
          <a:xfrm>
            <a:off x="5299968" y="1162050"/>
            <a:ext cx="3592512" cy="1922463"/>
          </a:xfrm>
          <a:custGeom>
            <a:avLst/>
            <a:gdLst>
              <a:gd name="T0" fmla="*/ 470 w 483"/>
              <a:gd name="T1" fmla="*/ 89 h 260"/>
              <a:gd name="T2" fmla="*/ 451 w 483"/>
              <a:gd name="T3" fmla="*/ 97 h 260"/>
              <a:gd name="T4" fmla="*/ 431 w 483"/>
              <a:gd name="T5" fmla="*/ 89 h 260"/>
              <a:gd name="T6" fmla="*/ 403 w 483"/>
              <a:gd name="T7" fmla="*/ 77 h 260"/>
              <a:gd name="T8" fmla="*/ 362 w 483"/>
              <a:gd name="T9" fmla="*/ 59 h 260"/>
              <a:gd name="T10" fmla="*/ 342 w 483"/>
              <a:gd name="T11" fmla="*/ 70 h 260"/>
              <a:gd name="T12" fmla="*/ 323 w 483"/>
              <a:gd name="T13" fmla="*/ 73 h 260"/>
              <a:gd name="T14" fmla="*/ 312 w 483"/>
              <a:gd name="T15" fmla="*/ 51 h 260"/>
              <a:gd name="T16" fmla="*/ 287 w 483"/>
              <a:gd name="T17" fmla="*/ 53 h 260"/>
              <a:gd name="T18" fmla="*/ 264 w 483"/>
              <a:gd name="T19" fmla="*/ 44 h 260"/>
              <a:gd name="T20" fmla="*/ 262 w 483"/>
              <a:gd name="T21" fmla="*/ 39 h 260"/>
              <a:gd name="T22" fmla="*/ 254 w 483"/>
              <a:gd name="T23" fmla="*/ 8 h 260"/>
              <a:gd name="T24" fmla="*/ 216 w 483"/>
              <a:gd name="T25" fmla="*/ 19 h 260"/>
              <a:gd name="T26" fmla="*/ 169 w 483"/>
              <a:gd name="T27" fmla="*/ 54 h 260"/>
              <a:gd name="T28" fmla="*/ 152 w 483"/>
              <a:gd name="T29" fmla="*/ 59 h 260"/>
              <a:gd name="T30" fmla="*/ 143 w 483"/>
              <a:gd name="T31" fmla="*/ 76 h 260"/>
              <a:gd name="T32" fmla="*/ 128 w 483"/>
              <a:gd name="T33" fmla="*/ 70 h 260"/>
              <a:gd name="T34" fmla="*/ 132 w 483"/>
              <a:gd name="T35" fmla="*/ 94 h 260"/>
              <a:gd name="T36" fmla="*/ 104 w 483"/>
              <a:gd name="T37" fmla="*/ 95 h 260"/>
              <a:gd name="T38" fmla="*/ 83 w 483"/>
              <a:gd name="T39" fmla="*/ 97 h 260"/>
              <a:gd name="T40" fmla="*/ 59 w 483"/>
              <a:gd name="T41" fmla="*/ 112 h 260"/>
              <a:gd name="T42" fmla="*/ 53 w 483"/>
              <a:gd name="T43" fmla="*/ 99 h 260"/>
              <a:gd name="T44" fmla="*/ 49 w 483"/>
              <a:gd name="T45" fmla="*/ 116 h 260"/>
              <a:gd name="T46" fmla="*/ 39 w 483"/>
              <a:gd name="T47" fmla="*/ 129 h 260"/>
              <a:gd name="T48" fmla="*/ 31 w 483"/>
              <a:gd name="T49" fmla="*/ 136 h 260"/>
              <a:gd name="T50" fmla="*/ 23 w 483"/>
              <a:gd name="T51" fmla="*/ 118 h 260"/>
              <a:gd name="T52" fmla="*/ 22 w 483"/>
              <a:gd name="T53" fmla="*/ 113 h 260"/>
              <a:gd name="T54" fmla="*/ 36 w 483"/>
              <a:gd name="T55" fmla="*/ 101 h 260"/>
              <a:gd name="T56" fmla="*/ 13 w 483"/>
              <a:gd name="T57" fmla="*/ 87 h 260"/>
              <a:gd name="T58" fmla="*/ 4 w 483"/>
              <a:gd name="T59" fmla="*/ 94 h 260"/>
              <a:gd name="T60" fmla="*/ 8 w 483"/>
              <a:gd name="T61" fmla="*/ 107 h 260"/>
              <a:gd name="T62" fmla="*/ 8 w 483"/>
              <a:gd name="T63" fmla="*/ 129 h 260"/>
              <a:gd name="T64" fmla="*/ 11 w 483"/>
              <a:gd name="T65" fmla="*/ 143 h 260"/>
              <a:gd name="T66" fmla="*/ 2 w 483"/>
              <a:gd name="T67" fmla="*/ 164 h 260"/>
              <a:gd name="T68" fmla="*/ 9 w 483"/>
              <a:gd name="T69" fmla="*/ 186 h 260"/>
              <a:gd name="T70" fmla="*/ 15 w 483"/>
              <a:gd name="T71" fmla="*/ 205 h 260"/>
              <a:gd name="T72" fmla="*/ 34 w 483"/>
              <a:gd name="T73" fmla="*/ 219 h 260"/>
              <a:gd name="T74" fmla="*/ 26 w 483"/>
              <a:gd name="T75" fmla="*/ 232 h 260"/>
              <a:gd name="T76" fmla="*/ 45 w 483"/>
              <a:gd name="T77" fmla="*/ 248 h 260"/>
              <a:gd name="T78" fmla="*/ 59 w 483"/>
              <a:gd name="T79" fmla="*/ 256 h 260"/>
              <a:gd name="T80" fmla="*/ 63 w 483"/>
              <a:gd name="T81" fmla="*/ 244 h 260"/>
              <a:gd name="T82" fmla="*/ 63 w 483"/>
              <a:gd name="T83" fmla="*/ 224 h 260"/>
              <a:gd name="T84" fmla="*/ 82 w 483"/>
              <a:gd name="T85" fmla="*/ 209 h 260"/>
              <a:gd name="T86" fmla="*/ 109 w 483"/>
              <a:gd name="T87" fmla="*/ 196 h 260"/>
              <a:gd name="T88" fmla="*/ 160 w 483"/>
              <a:gd name="T89" fmla="*/ 203 h 260"/>
              <a:gd name="T90" fmla="*/ 191 w 483"/>
              <a:gd name="T91" fmla="*/ 222 h 260"/>
              <a:gd name="T92" fmla="*/ 224 w 483"/>
              <a:gd name="T93" fmla="*/ 211 h 260"/>
              <a:gd name="T94" fmla="*/ 275 w 483"/>
              <a:gd name="T95" fmla="*/ 216 h 260"/>
              <a:gd name="T96" fmla="*/ 307 w 483"/>
              <a:gd name="T97" fmla="*/ 200 h 260"/>
              <a:gd name="T98" fmla="*/ 329 w 483"/>
              <a:gd name="T99" fmla="*/ 239 h 260"/>
              <a:gd name="T100" fmla="*/ 335 w 483"/>
              <a:gd name="T101" fmla="*/ 250 h 260"/>
              <a:gd name="T102" fmla="*/ 360 w 483"/>
              <a:gd name="T103" fmla="*/ 203 h 260"/>
              <a:gd name="T104" fmla="*/ 341 w 483"/>
              <a:gd name="T105" fmla="*/ 192 h 260"/>
              <a:gd name="T106" fmla="*/ 371 w 483"/>
              <a:gd name="T107" fmla="*/ 164 h 260"/>
              <a:gd name="T108" fmla="*/ 403 w 483"/>
              <a:gd name="T109" fmla="*/ 166 h 260"/>
              <a:gd name="T110" fmla="*/ 421 w 483"/>
              <a:gd name="T111" fmla="*/ 155 h 260"/>
              <a:gd name="T112" fmla="*/ 419 w 483"/>
              <a:gd name="T113" fmla="*/ 166 h 260"/>
              <a:gd name="T114" fmla="*/ 416 w 483"/>
              <a:gd name="T115" fmla="*/ 202 h 260"/>
              <a:gd name="T116" fmla="*/ 427 w 483"/>
              <a:gd name="T117" fmla="*/ 184 h 260"/>
              <a:gd name="T118" fmla="*/ 435 w 483"/>
              <a:gd name="T119" fmla="*/ 161 h 260"/>
              <a:gd name="T120" fmla="*/ 457 w 483"/>
              <a:gd name="T121" fmla="*/ 156 h 260"/>
              <a:gd name="T122" fmla="*/ 479 w 483"/>
              <a:gd name="T123" fmla="*/ 14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99BFC2"/>
          </a:solidFill>
          <a:ln w="9525">
            <a:solidFill>
              <a:schemeClr val="bg1"/>
            </a:solidFill>
            <a:round/>
            <a:headEnd/>
            <a:tailEnd/>
          </a:ln>
        </p:spPr>
        <p:txBody>
          <a:bodyPr/>
          <a:lstStyle/>
          <a:p>
            <a:endParaRPr lang="en-GB"/>
          </a:p>
        </p:txBody>
      </p:sp>
      <p:sp>
        <p:nvSpPr>
          <p:cNvPr id="227989" name="Freeform 661"/>
          <p:cNvSpPr>
            <a:spLocks/>
          </p:cNvSpPr>
          <p:nvPr/>
        </p:nvSpPr>
        <p:spPr bwMode="auto">
          <a:xfrm>
            <a:off x="5852418" y="3167063"/>
            <a:ext cx="68262" cy="7937"/>
          </a:xfrm>
          <a:custGeom>
            <a:avLst/>
            <a:gdLst>
              <a:gd name="T0" fmla="*/ 6 w 54"/>
              <a:gd name="T1" fmla="*/ 6 h 6"/>
              <a:gd name="T2" fmla="*/ 30 w 54"/>
              <a:gd name="T3" fmla="*/ 6 h 6"/>
              <a:gd name="T4" fmla="*/ 54 w 54"/>
              <a:gd name="T5" fmla="*/ 0 h 6"/>
              <a:gd name="T6" fmla="*/ 0 w 54"/>
              <a:gd name="T7" fmla="*/ 6 h 6"/>
              <a:gd name="T8" fmla="*/ 6 w 54"/>
              <a:gd name="T9" fmla="*/ 6 h 6"/>
            </a:gdLst>
            <a:ahLst/>
            <a:cxnLst>
              <a:cxn ang="0">
                <a:pos x="T0" y="T1"/>
              </a:cxn>
              <a:cxn ang="0">
                <a:pos x="T2" y="T3"/>
              </a:cxn>
              <a:cxn ang="0">
                <a:pos x="T4" y="T5"/>
              </a:cxn>
              <a:cxn ang="0">
                <a:pos x="T6" y="T7"/>
              </a:cxn>
              <a:cxn ang="0">
                <a:pos x="T8" y="T9"/>
              </a:cxn>
            </a:cxnLst>
            <a:rect l="0" t="0" r="r" b="b"/>
            <a:pathLst>
              <a:path w="54" h="6">
                <a:moveTo>
                  <a:pt x="6" y="6"/>
                </a:moveTo>
                <a:lnTo>
                  <a:pt x="30" y="6"/>
                </a:lnTo>
                <a:lnTo>
                  <a:pt x="54" y="0"/>
                </a:lnTo>
                <a:lnTo>
                  <a:pt x="0" y="6"/>
                </a:lnTo>
                <a:lnTo>
                  <a:pt x="6" y="6"/>
                </a:lnTo>
                <a:close/>
              </a:path>
            </a:pathLst>
          </a:custGeom>
          <a:solidFill>
            <a:srgbClr val="99BFC2"/>
          </a:solidFill>
          <a:ln w="9525">
            <a:solidFill>
              <a:schemeClr val="bg1"/>
            </a:solidFill>
            <a:round/>
            <a:headEnd/>
            <a:tailEnd/>
          </a:ln>
        </p:spPr>
        <p:txBody>
          <a:bodyPr/>
          <a:lstStyle/>
          <a:p>
            <a:endParaRPr lang="en-GB"/>
          </a:p>
        </p:txBody>
      </p:sp>
      <p:sp>
        <p:nvSpPr>
          <p:cNvPr id="227990" name="Freeform 662"/>
          <p:cNvSpPr>
            <a:spLocks/>
          </p:cNvSpPr>
          <p:nvPr/>
        </p:nvSpPr>
        <p:spPr bwMode="auto">
          <a:xfrm>
            <a:off x="5749230" y="2544763"/>
            <a:ext cx="957263" cy="673100"/>
          </a:xfrm>
          <a:custGeom>
            <a:avLst/>
            <a:gdLst>
              <a:gd name="T0" fmla="*/ 87 w 129"/>
              <a:gd name="T1" fmla="*/ 77 h 91"/>
              <a:gd name="T2" fmla="*/ 96 w 129"/>
              <a:gd name="T3" fmla="*/ 71 h 91"/>
              <a:gd name="T4" fmla="*/ 105 w 129"/>
              <a:gd name="T5" fmla="*/ 63 h 91"/>
              <a:gd name="T6" fmla="*/ 114 w 129"/>
              <a:gd name="T7" fmla="*/ 50 h 91"/>
              <a:gd name="T8" fmla="*/ 124 w 129"/>
              <a:gd name="T9" fmla="*/ 41 h 91"/>
              <a:gd name="T10" fmla="*/ 129 w 129"/>
              <a:gd name="T11" fmla="*/ 34 h 91"/>
              <a:gd name="T12" fmla="*/ 122 w 129"/>
              <a:gd name="T13" fmla="*/ 27 h 91"/>
              <a:gd name="T14" fmla="*/ 104 w 129"/>
              <a:gd name="T15" fmla="*/ 23 h 91"/>
              <a:gd name="T16" fmla="*/ 96 w 129"/>
              <a:gd name="T17" fmla="*/ 6 h 91"/>
              <a:gd name="T18" fmla="*/ 82 w 129"/>
              <a:gd name="T19" fmla="*/ 9 h 91"/>
              <a:gd name="T20" fmla="*/ 62 w 129"/>
              <a:gd name="T21" fmla="*/ 3 h 91"/>
              <a:gd name="T22" fmla="*/ 45 w 129"/>
              <a:gd name="T23" fmla="*/ 16 h 91"/>
              <a:gd name="T24" fmla="*/ 40 w 129"/>
              <a:gd name="T25" fmla="*/ 24 h 91"/>
              <a:gd name="T26" fmla="*/ 27 w 129"/>
              <a:gd name="T27" fmla="*/ 24 h 91"/>
              <a:gd name="T28" fmla="*/ 13 w 129"/>
              <a:gd name="T29" fmla="*/ 21 h 91"/>
              <a:gd name="T30" fmla="*/ 0 w 129"/>
              <a:gd name="T31" fmla="*/ 33 h 91"/>
              <a:gd name="T32" fmla="*/ 6 w 129"/>
              <a:gd name="T33" fmla="*/ 42 h 91"/>
              <a:gd name="T34" fmla="*/ 19 w 129"/>
              <a:gd name="T35" fmla="*/ 41 h 91"/>
              <a:gd name="T36" fmla="*/ 20 w 129"/>
              <a:gd name="T37" fmla="*/ 50 h 91"/>
              <a:gd name="T38" fmla="*/ 13 w 129"/>
              <a:gd name="T39" fmla="*/ 52 h 91"/>
              <a:gd name="T40" fmla="*/ 20 w 129"/>
              <a:gd name="T41" fmla="*/ 63 h 91"/>
              <a:gd name="T42" fmla="*/ 24 w 129"/>
              <a:gd name="T43" fmla="*/ 76 h 91"/>
              <a:gd name="T44" fmla="*/ 24 w 129"/>
              <a:gd name="T45" fmla="*/ 82 h 91"/>
              <a:gd name="T46" fmla="*/ 33 w 129"/>
              <a:gd name="T47" fmla="*/ 79 h 91"/>
              <a:gd name="T48" fmla="*/ 42 w 129"/>
              <a:gd name="T49" fmla="*/ 85 h 91"/>
              <a:gd name="T50" fmla="*/ 46 w 129"/>
              <a:gd name="T51" fmla="*/ 89 h 91"/>
              <a:gd name="T52" fmla="*/ 51 w 129"/>
              <a:gd name="T53" fmla="*/ 91 h 91"/>
              <a:gd name="T54" fmla="*/ 58 w 129"/>
              <a:gd name="T55" fmla="*/ 87 h 91"/>
              <a:gd name="T56" fmla="*/ 63 w 129"/>
              <a:gd name="T57" fmla="*/ 83 h 91"/>
              <a:gd name="T58" fmla="*/ 68 w 129"/>
              <a:gd name="T59" fmla="*/ 85 h 91"/>
              <a:gd name="T60" fmla="*/ 74 w 129"/>
              <a:gd name="T61" fmla="*/ 82 h 91"/>
              <a:gd name="T62" fmla="*/ 78 w 129"/>
              <a:gd name="T63" fmla="*/ 80 h 91"/>
              <a:gd name="T64" fmla="*/ 82 w 129"/>
              <a:gd name="T65" fmla="*/ 83 h 91"/>
              <a:gd name="T66" fmla="*/ 88 w 129"/>
              <a:gd name="T67" fmla="*/ 82 h 91"/>
              <a:gd name="T68" fmla="*/ 90 w 129"/>
              <a:gd name="T69" fmla="*/ 8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99BFC2"/>
          </a:solidFill>
          <a:ln w="9525">
            <a:solidFill>
              <a:schemeClr val="bg1"/>
            </a:solidFill>
            <a:round/>
            <a:headEnd/>
            <a:tailEnd/>
          </a:ln>
        </p:spPr>
        <p:txBody>
          <a:bodyPr/>
          <a:lstStyle/>
          <a:p>
            <a:endParaRPr lang="en-GB"/>
          </a:p>
        </p:txBody>
      </p:sp>
      <p:sp>
        <p:nvSpPr>
          <p:cNvPr id="227991" name="Freeform 663"/>
          <p:cNvSpPr>
            <a:spLocks/>
          </p:cNvSpPr>
          <p:nvPr/>
        </p:nvSpPr>
        <p:spPr bwMode="auto">
          <a:xfrm>
            <a:off x="5807968" y="3144838"/>
            <a:ext cx="20637" cy="14287"/>
          </a:xfrm>
          <a:custGeom>
            <a:avLst/>
            <a:gdLst>
              <a:gd name="T0" fmla="*/ 0 w 18"/>
              <a:gd name="T1" fmla="*/ 0 h 12"/>
              <a:gd name="T2" fmla="*/ 0 w 18"/>
              <a:gd name="T3" fmla="*/ 12 h 12"/>
              <a:gd name="T4" fmla="*/ 18 w 18"/>
              <a:gd name="T5" fmla="*/ 12 h 12"/>
              <a:gd name="T6" fmla="*/ 12 w 18"/>
              <a:gd name="T7" fmla="*/ 12 h 12"/>
              <a:gd name="T8" fmla="*/ 0 w 18"/>
              <a:gd name="T9" fmla="*/ 0 h 12"/>
            </a:gdLst>
            <a:ahLst/>
            <a:cxnLst>
              <a:cxn ang="0">
                <a:pos x="T0" y="T1"/>
              </a:cxn>
              <a:cxn ang="0">
                <a:pos x="T2" y="T3"/>
              </a:cxn>
              <a:cxn ang="0">
                <a:pos x="T4" y="T5"/>
              </a:cxn>
              <a:cxn ang="0">
                <a:pos x="T6" y="T7"/>
              </a:cxn>
              <a:cxn ang="0">
                <a:pos x="T8" y="T9"/>
              </a:cxn>
            </a:cxnLst>
            <a:rect l="0" t="0" r="r" b="b"/>
            <a:pathLst>
              <a:path w="18" h="12">
                <a:moveTo>
                  <a:pt x="0" y="0"/>
                </a:moveTo>
                <a:lnTo>
                  <a:pt x="0" y="12"/>
                </a:lnTo>
                <a:lnTo>
                  <a:pt x="18" y="12"/>
                </a:lnTo>
                <a:lnTo>
                  <a:pt x="12" y="12"/>
                </a:lnTo>
                <a:lnTo>
                  <a:pt x="0" y="0"/>
                </a:lnTo>
                <a:close/>
              </a:path>
            </a:pathLst>
          </a:custGeom>
          <a:solidFill>
            <a:srgbClr val="99BFC2"/>
          </a:solidFill>
          <a:ln w="9525">
            <a:solidFill>
              <a:schemeClr val="bg1"/>
            </a:solidFill>
            <a:round/>
            <a:headEnd/>
            <a:tailEnd/>
          </a:ln>
        </p:spPr>
        <p:txBody>
          <a:bodyPr/>
          <a:lstStyle/>
          <a:p>
            <a:endParaRPr lang="en-GB"/>
          </a:p>
        </p:txBody>
      </p:sp>
      <p:sp>
        <p:nvSpPr>
          <p:cNvPr id="227992" name="Rectangle 664"/>
          <p:cNvSpPr>
            <a:spLocks noChangeArrowheads="1"/>
          </p:cNvSpPr>
          <p:nvPr/>
        </p:nvSpPr>
        <p:spPr bwMode="auto">
          <a:xfrm>
            <a:off x="5033268" y="2795588"/>
            <a:ext cx="9525" cy="1587"/>
          </a:xfrm>
          <a:prstGeom prst="rect">
            <a:avLst/>
          </a:prstGeom>
          <a:solidFill>
            <a:srgbClr val="99BFC2"/>
          </a:solidFill>
          <a:ln w="9525">
            <a:solidFill>
              <a:schemeClr val="bg1"/>
            </a:solidFill>
            <a:miter lim="800000"/>
            <a:headEnd/>
            <a:tailEnd/>
          </a:ln>
        </p:spPr>
        <p:txBody>
          <a:bodyPr/>
          <a:lstStyle/>
          <a:p>
            <a:endParaRPr lang="en-GB"/>
          </a:p>
        </p:txBody>
      </p:sp>
      <p:sp>
        <p:nvSpPr>
          <p:cNvPr id="227993" name="Freeform 665"/>
          <p:cNvSpPr>
            <a:spLocks/>
          </p:cNvSpPr>
          <p:nvPr/>
        </p:nvSpPr>
        <p:spPr bwMode="auto">
          <a:xfrm>
            <a:off x="4871343" y="2789238"/>
            <a:ext cx="176212" cy="80962"/>
          </a:xfrm>
          <a:custGeom>
            <a:avLst/>
            <a:gdLst>
              <a:gd name="T0" fmla="*/ 23 w 24"/>
              <a:gd name="T1" fmla="*/ 6 h 11"/>
              <a:gd name="T2" fmla="*/ 24 w 24"/>
              <a:gd name="T3" fmla="*/ 4 h 11"/>
              <a:gd name="T4" fmla="*/ 24 w 24"/>
              <a:gd name="T5" fmla="*/ 4 h 11"/>
              <a:gd name="T6" fmla="*/ 23 w 24"/>
              <a:gd name="T7" fmla="*/ 2 h 11"/>
              <a:gd name="T8" fmla="*/ 23 w 24"/>
              <a:gd name="T9" fmla="*/ 1 h 11"/>
              <a:gd name="T10" fmla="*/ 22 w 24"/>
              <a:gd name="T11" fmla="*/ 1 h 11"/>
              <a:gd name="T12" fmla="*/ 18 w 24"/>
              <a:gd name="T13" fmla="*/ 0 h 11"/>
              <a:gd name="T14" fmla="*/ 17 w 24"/>
              <a:gd name="T15" fmla="*/ 1 h 11"/>
              <a:gd name="T16" fmla="*/ 14 w 24"/>
              <a:gd name="T17" fmla="*/ 1 h 11"/>
              <a:gd name="T18" fmla="*/ 13 w 24"/>
              <a:gd name="T19" fmla="*/ 2 h 11"/>
              <a:gd name="T20" fmla="*/ 11 w 24"/>
              <a:gd name="T21" fmla="*/ 3 h 11"/>
              <a:gd name="T22" fmla="*/ 12 w 24"/>
              <a:gd name="T23" fmla="*/ 5 h 11"/>
              <a:gd name="T24" fmla="*/ 11 w 24"/>
              <a:gd name="T25" fmla="*/ 6 h 11"/>
              <a:gd name="T26" fmla="*/ 10 w 24"/>
              <a:gd name="T27" fmla="*/ 6 h 11"/>
              <a:gd name="T28" fmla="*/ 6 w 24"/>
              <a:gd name="T29" fmla="*/ 7 h 11"/>
              <a:gd name="T30" fmla="*/ 4 w 24"/>
              <a:gd name="T31" fmla="*/ 7 h 11"/>
              <a:gd name="T32" fmla="*/ 2 w 24"/>
              <a:gd name="T33" fmla="*/ 7 h 11"/>
              <a:gd name="T34" fmla="*/ 1 w 24"/>
              <a:gd name="T35" fmla="*/ 7 h 11"/>
              <a:gd name="T36" fmla="*/ 0 w 24"/>
              <a:gd name="T37" fmla="*/ 7 h 11"/>
              <a:gd name="T38" fmla="*/ 1 w 24"/>
              <a:gd name="T39" fmla="*/ 8 h 11"/>
              <a:gd name="T40" fmla="*/ 3 w 24"/>
              <a:gd name="T41" fmla="*/ 10 h 11"/>
              <a:gd name="T42" fmla="*/ 4 w 24"/>
              <a:gd name="T43" fmla="*/ 11 h 11"/>
              <a:gd name="T44" fmla="*/ 5 w 24"/>
              <a:gd name="T45" fmla="*/ 10 h 11"/>
              <a:gd name="T46" fmla="*/ 9 w 24"/>
              <a:gd name="T47" fmla="*/ 10 h 11"/>
              <a:gd name="T48" fmla="*/ 13 w 24"/>
              <a:gd name="T49" fmla="*/ 11 h 11"/>
              <a:gd name="T50" fmla="*/ 14 w 24"/>
              <a:gd name="T51" fmla="*/ 11 h 11"/>
              <a:gd name="T52" fmla="*/ 18 w 24"/>
              <a:gd name="T53" fmla="*/ 11 h 11"/>
              <a:gd name="T54" fmla="*/ 21 w 24"/>
              <a:gd name="T55" fmla="*/ 9 h 11"/>
              <a:gd name="T56" fmla="*/ 22 w 24"/>
              <a:gd name="T57" fmla="*/ 9 h 11"/>
              <a:gd name="T58" fmla="*/ 23 w 24"/>
              <a:gd name="T5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solidFill>
            <a:srgbClr val="99BFC2"/>
          </a:solidFill>
          <a:ln w="9525">
            <a:solidFill>
              <a:schemeClr val="bg1"/>
            </a:solidFill>
            <a:round/>
            <a:headEnd/>
            <a:tailEnd/>
          </a:ln>
        </p:spPr>
        <p:txBody>
          <a:bodyPr/>
          <a:lstStyle/>
          <a:p>
            <a:endParaRPr lang="en-GB"/>
          </a:p>
        </p:txBody>
      </p:sp>
      <p:sp>
        <p:nvSpPr>
          <p:cNvPr id="227994" name="Freeform 666"/>
          <p:cNvSpPr>
            <a:spLocks/>
          </p:cNvSpPr>
          <p:nvPr/>
        </p:nvSpPr>
        <p:spPr bwMode="auto">
          <a:xfrm>
            <a:off x="4542730" y="2708275"/>
            <a:ext cx="298450" cy="301625"/>
          </a:xfrm>
          <a:custGeom>
            <a:avLst/>
            <a:gdLst>
              <a:gd name="T0" fmla="*/ 36 w 40"/>
              <a:gd name="T1" fmla="*/ 29 h 41"/>
              <a:gd name="T2" fmla="*/ 37 w 40"/>
              <a:gd name="T3" fmla="*/ 27 h 41"/>
              <a:gd name="T4" fmla="*/ 37 w 40"/>
              <a:gd name="T5" fmla="*/ 25 h 41"/>
              <a:gd name="T6" fmla="*/ 37 w 40"/>
              <a:gd name="T7" fmla="*/ 25 h 41"/>
              <a:gd name="T8" fmla="*/ 36 w 40"/>
              <a:gd name="T9" fmla="*/ 23 h 41"/>
              <a:gd name="T10" fmla="*/ 34 w 40"/>
              <a:gd name="T11" fmla="*/ 23 h 41"/>
              <a:gd name="T12" fmla="*/ 34 w 40"/>
              <a:gd name="T13" fmla="*/ 21 h 41"/>
              <a:gd name="T14" fmla="*/ 37 w 40"/>
              <a:gd name="T15" fmla="*/ 18 h 41"/>
              <a:gd name="T16" fmla="*/ 38 w 40"/>
              <a:gd name="T17" fmla="*/ 17 h 41"/>
              <a:gd name="T18" fmla="*/ 38 w 40"/>
              <a:gd name="T19" fmla="*/ 17 h 41"/>
              <a:gd name="T20" fmla="*/ 38 w 40"/>
              <a:gd name="T21" fmla="*/ 13 h 41"/>
              <a:gd name="T22" fmla="*/ 40 w 40"/>
              <a:gd name="T23" fmla="*/ 11 h 41"/>
              <a:gd name="T24" fmla="*/ 37 w 40"/>
              <a:gd name="T25" fmla="*/ 10 h 41"/>
              <a:gd name="T26" fmla="*/ 35 w 40"/>
              <a:gd name="T27" fmla="*/ 9 h 41"/>
              <a:gd name="T28" fmla="*/ 32 w 40"/>
              <a:gd name="T29" fmla="*/ 8 h 41"/>
              <a:gd name="T30" fmla="*/ 31 w 40"/>
              <a:gd name="T31" fmla="*/ 7 h 41"/>
              <a:gd name="T32" fmla="*/ 29 w 40"/>
              <a:gd name="T33" fmla="*/ 6 h 41"/>
              <a:gd name="T34" fmla="*/ 27 w 40"/>
              <a:gd name="T35" fmla="*/ 5 h 41"/>
              <a:gd name="T36" fmla="*/ 26 w 40"/>
              <a:gd name="T37" fmla="*/ 3 h 41"/>
              <a:gd name="T38" fmla="*/ 24 w 40"/>
              <a:gd name="T39" fmla="*/ 2 h 41"/>
              <a:gd name="T40" fmla="*/ 23 w 40"/>
              <a:gd name="T41" fmla="*/ 0 h 41"/>
              <a:gd name="T42" fmla="*/ 21 w 40"/>
              <a:gd name="T43" fmla="*/ 1 h 41"/>
              <a:gd name="T44" fmla="*/ 19 w 40"/>
              <a:gd name="T45" fmla="*/ 5 h 41"/>
              <a:gd name="T46" fmla="*/ 18 w 40"/>
              <a:gd name="T47" fmla="*/ 6 h 41"/>
              <a:gd name="T48" fmla="*/ 16 w 40"/>
              <a:gd name="T49" fmla="*/ 9 h 41"/>
              <a:gd name="T50" fmla="*/ 12 w 40"/>
              <a:gd name="T51" fmla="*/ 9 h 41"/>
              <a:gd name="T52" fmla="*/ 11 w 40"/>
              <a:gd name="T53" fmla="*/ 8 h 41"/>
              <a:gd name="T54" fmla="*/ 9 w 40"/>
              <a:gd name="T55" fmla="*/ 8 h 41"/>
              <a:gd name="T56" fmla="*/ 9 w 40"/>
              <a:gd name="T57" fmla="*/ 10 h 41"/>
              <a:gd name="T58" fmla="*/ 10 w 40"/>
              <a:gd name="T59" fmla="*/ 12 h 41"/>
              <a:gd name="T60" fmla="*/ 7 w 40"/>
              <a:gd name="T61" fmla="*/ 12 h 41"/>
              <a:gd name="T62" fmla="*/ 6 w 40"/>
              <a:gd name="T63" fmla="*/ 12 h 41"/>
              <a:gd name="T64" fmla="*/ 3 w 40"/>
              <a:gd name="T65" fmla="*/ 12 h 41"/>
              <a:gd name="T66" fmla="*/ 0 w 40"/>
              <a:gd name="T67" fmla="*/ 13 h 41"/>
              <a:gd name="T68" fmla="*/ 0 w 40"/>
              <a:gd name="T69" fmla="*/ 14 h 41"/>
              <a:gd name="T70" fmla="*/ 0 w 40"/>
              <a:gd name="T71" fmla="*/ 16 h 41"/>
              <a:gd name="T72" fmla="*/ 4 w 40"/>
              <a:gd name="T73" fmla="*/ 18 h 41"/>
              <a:gd name="T74" fmla="*/ 7 w 40"/>
              <a:gd name="T75" fmla="*/ 18 h 41"/>
              <a:gd name="T76" fmla="*/ 8 w 40"/>
              <a:gd name="T77" fmla="*/ 19 h 41"/>
              <a:gd name="T78" fmla="*/ 8 w 40"/>
              <a:gd name="T79" fmla="*/ 20 h 41"/>
              <a:gd name="T80" fmla="*/ 9 w 40"/>
              <a:gd name="T81" fmla="*/ 22 h 41"/>
              <a:gd name="T82" fmla="*/ 10 w 40"/>
              <a:gd name="T83" fmla="*/ 25 h 41"/>
              <a:gd name="T84" fmla="*/ 11 w 40"/>
              <a:gd name="T85" fmla="*/ 26 h 41"/>
              <a:gd name="T86" fmla="*/ 11 w 40"/>
              <a:gd name="T87" fmla="*/ 29 h 41"/>
              <a:gd name="T88" fmla="*/ 10 w 40"/>
              <a:gd name="T89" fmla="*/ 37 h 41"/>
              <a:gd name="T90" fmla="*/ 10 w 40"/>
              <a:gd name="T91" fmla="*/ 37 h 41"/>
              <a:gd name="T92" fmla="*/ 11 w 40"/>
              <a:gd name="T93" fmla="*/ 39 h 41"/>
              <a:gd name="T94" fmla="*/ 12 w 40"/>
              <a:gd name="T95" fmla="*/ 39 h 41"/>
              <a:gd name="T96" fmla="*/ 14 w 40"/>
              <a:gd name="T97" fmla="*/ 39 h 41"/>
              <a:gd name="T98" fmla="*/ 17 w 40"/>
              <a:gd name="T99" fmla="*/ 40 h 41"/>
              <a:gd name="T100" fmla="*/ 19 w 40"/>
              <a:gd name="T101" fmla="*/ 40 h 41"/>
              <a:gd name="T102" fmla="*/ 22 w 40"/>
              <a:gd name="T103" fmla="*/ 41 h 41"/>
              <a:gd name="T104" fmla="*/ 24 w 40"/>
              <a:gd name="T105" fmla="*/ 41 h 41"/>
              <a:gd name="T106" fmla="*/ 25 w 40"/>
              <a:gd name="T107" fmla="*/ 38 h 41"/>
              <a:gd name="T108" fmla="*/ 28 w 40"/>
              <a:gd name="T109" fmla="*/ 37 h 41"/>
              <a:gd name="T110" fmla="*/ 32 w 40"/>
              <a:gd name="T111" fmla="*/ 38 h 41"/>
              <a:gd name="T112" fmla="*/ 38 w 40"/>
              <a:gd name="T113" fmla="*/ 34 h 41"/>
              <a:gd name="T114" fmla="*/ 39 w 40"/>
              <a:gd name="T115" fmla="*/ 34 h 41"/>
              <a:gd name="T116" fmla="*/ 37 w 40"/>
              <a:gd name="T117" fmla="*/ 32 h 41"/>
              <a:gd name="T118" fmla="*/ 36 w 40"/>
              <a:gd name="T119"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solidFill>
            <a:srgbClr val="E83F35"/>
          </a:solidFill>
          <a:ln w="9525">
            <a:solidFill>
              <a:schemeClr val="bg1"/>
            </a:solidFill>
            <a:round/>
            <a:headEnd/>
            <a:tailEnd/>
          </a:ln>
        </p:spPr>
        <p:txBody>
          <a:bodyPr/>
          <a:lstStyle/>
          <a:p>
            <a:endParaRPr lang="en-GB"/>
          </a:p>
        </p:txBody>
      </p:sp>
      <p:sp>
        <p:nvSpPr>
          <p:cNvPr id="227995" name="Freeform 667"/>
          <p:cNvSpPr>
            <a:spLocks/>
          </p:cNvSpPr>
          <p:nvPr/>
        </p:nvSpPr>
        <p:spPr bwMode="auto">
          <a:xfrm>
            <a:off x="4811018" y="2862263"/>
            <a:ext cx="274637" cy="277812"/>
          </a:xfrm>
          <a:custGeom>
            <a:avLst/>
            <a:gdLst>
              <a:gd name="T0" fmla="*/ 87 w 154"/>
              <a:gd name="T1" fmla="*/ 4 h 154"/>
              <a:gd name="T2" fmla="*/ 71 w 154"/>
              <a:gd name="T3" fmla="*/ 0 h 154"/>
              <a:gd name="T4" fmla="*/ 54 w 154"/>
              <a:gd name="T5" fmla="*/ 0 h 154"/>
              <a:gd name="T6" fmla="*/ 50 w 154"/>
              <a:gd name="T7" fmla="*/ 4 h 154"/>
              <a:gd name="T8" fmla="*/ 46 w 154"/>
              <a:gd name="T9" fmla="*/ 4 h 154"/>
              <a:gd name="T10" fmla="*/ 37 w 154"/>
              <a:gd name="T11" fmla="*/ 8 h 154"/>
              <a:gd name="T12" fmla="*/ 25 w 154"/>
              <a:gd name="T13" fmla="*/ 12 h 154"/>
              <a:gd name="T14" fmla="*/ 21 w 154"/>
              <a:gd name="T15" fmla="*/ 8 h 154"/>
              <a:gd name="T16" fmla="*/ 8 w 154"/>
              <a:gd name="T17" fmla="*/ 16 h 154"/>
              <a:gd name="T18" fmla="*/ 4 w 154"/>
              <a:gd name="T19" fmla="*/ 16 h 154"/>
              <a:gd name="T20" fmla="*/ 4 w 154"/>
              <a:gd name="T21" fmla="*/ 25 h 154"/>
              <a:gd name="T22" fmla="*/ 0 w 154"/>
              <a:gd name="T23" fmla="*/ 33 h 154"/>
              <a:gd name="T24" fmla="*/ 4 w 154"/>
              <a:gd name="T25" fmla="*/ 45 h 154"/>
              <a:gd name="T26" fmla="*/ 12 w 154"/>
              <a:gd name="T27" fmla="*/ 54 h 154"/>
              <a:gd name="T28" fmla="*/ 21 w 154"/>
              <a:gd name="T29" fmla="*/ 45 h 154"/>
              <a:gd name="T30" fmla="*/ 42 w 154"/>
              <a:gd name="T31" fmla="*/ 54 h 154"/>
              <a:gd name="T32" fmla="*/ 54 w 154"/>
              <a:gd name="T33" fmla="*/ 78 h 154"/>
              <a:gd name="T34" fmla="*/ 67 w 154"/>
              <a:gd name="T35" fmla="*/ 95 h 154"/>
              <a:gd name="T36" fmla="*/ 96 w 154"/>
              <a:gd name="T37" fmla="*/ 112 h 154"/>
              <a:gd name="T38" fmla="*/ 114 w 154"/>
              <a:gd name="T39" fmla="*/ 126 h 154"/>
              <a:gd name="T40" fmla="*/ 106 w 154"/>
              <a:gd name="T41" fmla="*/ 154 h 154"/>
              <a:gd name="T42" fmla="*/ 133 w 154"/>
              <a:gd name="T43" fmla="*/ 133 h 154"/>
              <a:gd name="T44" fmla="*/ 133 w 154"/>
              <a:gd name="T45" fmla="*/ 120 h 154"/>
              <a:gd name="T46" fmla="*/ 146 w 154"/>
              <a:gd name="T47" fmla="*/ 124 h 154"/>
              <a:gd name="T48" fmla="*/ 154 w 154"/>
              <a:gd name="T49" fmla="*/ 124 h 154"/>
              <a:gd name="T50" fmla="*/ 133 w 154"/>
              <a:gd name="T51" fmla="*/ 104 h 154"/>
              <a:gd name="T52" fmla="*/ 117 w 154"/>
              <a:gd name="T53" fmla="*/ 91 h 154"/>
              <a:gd name="T54" fmla="*/ 104 w 154"/>
              <a:gd name="T55" fmla="*/ 87 h 154"/>
              <a:gd name="T56" fmla="*/ 87 w 154"/>
              <a:gd name="T57" fmla="*/ 58 h 154"/>
              <a:gd name="T58" fmla="*/ 79 w 154"/>
              <a:gd name="T59" fmla="*/ 41 h 154"/>
              <a:gd name="T60" fmla="*/ 83 w 154"/>
              <a:gd name="T61" fmla="*/ 25 h 154"/>
              <a:gd name="T62" fmla="*/ 87 w 154"/>
              <a:gd name="T63" fmla="*/ 25 h 154"/>
              <a:gd name="T64" fmla="*/ 87 w 154"/>
              <a:gd name="T65" fmla="*/ 16 h 154"/>
              <a:gd name="T66" fmla="*/ 87 w 154"/>
              <a:gd name="T67" fmla="*/ 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E83F35"/>
          </a:solidFill>
          <a:ln w="9525">
            <a:solidFill>
              <a:schemeClr val="bg1"/>
            </a:solidFill>
            <a:round/>
            <a:headEnd/>
            <a:tailEnd/>
          </a:ln>
        </p:spPr>
        <p:txBody>
          <a:bodyPr/>
          <a:lstStyle/>
          <a:p>
            <a:endParaRPr lang="en-GB"/>
          </a:p>
        </p:txBody>
      </p:sp>
      <p:sp>
        <p:nvSpPr>
          <p:cNvPr id="227996" name="Freeform 668"/>
          <p:cNvSpPr>
            <a:spLocks/>
          </p:cNvSpPr>
          <p:nvPr/>
        </p:nvSpPr>
        <p:spPr bwMode="auto">
          <a:xfrm>
            <a:off x="4782443" y="2560638"/>
            <a:ext cx="214312" cy="287337"/>
          </a:xfrm>
          <a:custGeom>
            <a:avLst/>
            <a:gdLst>
              <a:gd name="T0" fmla="*/ 5 w 29"/>
              <a:gd name="T1" fmla="*/ 10 h 39"/>
              <a:gd name="T2" fmla="*/ 4 w 29"/>
              <a:gd name="T3" fmla="*/ 12 h 39"/>
              <a:gd name="T4" fmla="*/ 4 w 29"/>
              <a:gd name="T5" fmla="*/ 15 h 39"/>
              <a:gd name="T6" fmla="*/ 2 w 29"/>
              <a:gd name="T7" fmla="*/ 17 h 39"/>
              <a:gd name="T8" fmla="*/ 2 w 29"/>
              <a:gd name="T9" fmla="*/ 20 h 39"/>
              <a:gd name="T10" fmla="*/ 1 w 29"/>
              <a:gd name="T11" fmla="*/ 22 h 39"/>
              <a:gd name="T12" fmla="*/ 1 w 29"/>
              <a:gd name="T13" fmla="*/ 22 h 39"/>
              <a:gd name="T14" fmla="*/ 2 w 29"/>
              <a:gd name="T15" fmla="*/ 24 h 39"/>
              <a:gd name="T16" fmla="*/ 1 w 29"/>
              <a:gd name="T17" fmla="*/ 26 h 39"/>
              <a:gd name="T18" fmla="*/ 0 w 29"/>
              <a:gd name="T19" fmla="*/ 28 h 39"/>
              <a:gd name="T20" fmla="*/ 3 w 29"/>
              <a:gd name="T21" fmla="*/ 29 h 39"/>
              <a:gd name="T22" fmla="*/ 5 w 29"/>
              <a:gd name="T23" fmla="*/ 30 h 39"/>
              <a:gd name="T24" fmla="*/ 8 w 29"/>
              <a:gd name="T25" fmla="*/ 31 h 39"/>
              <a:gd name="T26" fmla="*/ 6 w 29"/>
              <a:gd name="T27" fmla="*/ 33 h 39"/>
              <a:gd name="T28" fmla="*/ 6 w 29"/>
              <a:gd name="T29" fmla="*/ 37 h 39"/>
              <a:gd name="T30" fmla="*/ 7 w 29"/>
              <a:gd name="T31" fmla="*/ 38 h 39"/>
              <a:gd name="T32" fmla="*/ 10 w 29"/>
              <a:gd name="T33" fmla="*/ 37 h 39"/>
              <a:gd name="T34" fmla="*/ 12 w 29"/>
              <a:gd name="T35" fmla="*/ 38 h 39"/>
              <a:gd name="T36" fmla="*/ 13 w 29"/>
              <a:gd name="T37" fmla="*/ 38 h 39"/>
              <a:gd name="T38" fmla="*/ 14 w 29"/>
              <a:gd name="T39" fmla="*/ 38 h 39"/>
              <a:gd name="T40" fmla="*/ 16 w 29"/>
              <a:gd name="T41" fmla="*/ 38 h 39"/>
              <a:gd name="T42" fmla="*/ 18 w 29"/>
              <a:gd name="T43" fmla="*/ 38 h 39"/>
              <a:gd name="T44" fmla="*/ 22 w 29"/>
              <a:gd name="T45" fmla="*/ 37 h 39"/>
              <a:gd name="T46" fmla="*/ 23 w 29"/>
              <a:gd name="T47" fmla="*/ 37 h 39"/>
              <a:gd name="T48" fmla="*/ 24 w 29"/>
              <a:gd name="T49" fmla="*/ 36 h 39"/>
              <a:gd name="T50" fmla="*/ 23 w 29"/>
              <a:gd name="T51" fmla="*/ 34 h 39"/>
              <a:gd name="T52" fmla="*/ 25 w 29"/>
              <a:gd name="T53" fmla="*/ 33 h 39"/>
              <a:gd name="T54" fmla="*/ 26 w 29"/>
              <a:gd name="T55" fmla="*/ 32 h 39"/>
              <a:gd name="T56" fmla="*/ 26 w 29"/>
              <a:gd name="T57" fmla="*/ 32 h 39"/>
              <a:gd name="T58" fmla="*/ 25 w 29"/>
              <a:gd name="T59" fmla="*/ 31 h 39"/>
              <a:gd name="T60" fmla="*/ 23 w 29"/>
              <a:gd name="T61" fmla="*/ 28 h 39"/>
              <a:gd name="T62" fmla="*/ 21 w 29"/>
              <a:gd name="T63" fmla="*/ 26 h 39"/>
              <a:gd name="T64" fmla="*/ 20 w 29"/>
              <a:gd name="T65" fmla="*/ 25 h 39"/>
              <a:gd name="T66" fmla="*/ 22 w 29"/>
              <a:gd name="T67" fmla="*/ 24 h 39"/>
              <a:gd name="T68" fmla="*/ 24 w 29"/>
              <a:gd name="T69" fmla="*/ 23 h 39"/>
              <a:gd name="T70" fmla="*/ 26 w 29"/>
              <a:gd name="T71" fmla="*/ 22 h 39"/>
              <a:gd name="T72" fmla="*/ 27 w 29"/>
              <a:gd name="T73" fmla="*/ 21 h 39"/>
              <a:gd name="T74" fmla="*/ 29 w 29"/>
              <a:gd name="T75" fmla="*/ 22 h 39"/>
              <a:gd name="T76" fmla="*/ 29 w 29"/>
              <a:gd name="T77" fmla="*/ 21 h 39"/>
              <a:gd name="T78" fmla="*/ 29 w 29"/>
              <a:gd name="T79" fmla="*/ 18 h 39"/>
              <a:gd name="T80" fmla="*/ 28 w 29"/>
              <a:gd name="T81" fmla="*/ 14 h 39"/>
              <a:gd name="T82" fmla="*/ 28 w 29"/>
              <a:gd name="T83" fmla="*/ 11 h 39"/>
              <a:gd name="T84" fmla="*/ 28 w 29"/>
              <a:gd name="T85" fmla="*/ 10 h 39"/>
              <a:gd name="T86" fmla="*/ 27 w 29"/>
              <a:gd name="T87" fmla="*/ 7 h 39"/>
              <a:gd name="T88" fmla="*/ 27 w 29"/>
              <a:gd name="T89" fmla="*/ 5 h 39"/>
              <a:gd name="T90" fmla="*/ 23 w 29"/>
              <a:gd name="T91" fmla="*/ 3 h 39"/>
              <a:gd name="T92" fmla="*/ 19 w 29"/>
              <a:gd name="T93" fmla="*/ 5 h 39"/>
              <a:gd name="T94" fmla="*/ 17 w 29"/>
              <a:gd name="T95" fmla="*/ 4 h 39"/>
              <a:gd name="T96" fmla="*/ 17 w 29"/>
              <a:gd name="T97" fmla="*/ 2 h 39"/>
              <a:gd name="T98" fmla="*/ 14 w 29"/>
              <a:gd name="T99" fmla="*/ 1 h 39"/>
              <a:gd name="T100" fmla="*/ 14 w 29"/>
              <a:gd name="T101" fmla="*/ 1 h 39"/>
              <a:gd name="T102" fmla="*/ 12 w 29"/>
              <a:gd name="T103" fmla="*/ 0 h 39"/>
              <a:gd name="T104" fmla="*/ 11 w 29"/>
              <a:gd name="T105" fmla="*/ 1 h 39"/>
              <a:gd name="T106" fmla="*/ 11 w 29"/>
              <a:gd name="T107" fmla="*/ 1 h 39"/>
              <a:gd name="T108" fmla="*/ 10 w 29"/>
              <a:gd name="T109" fmla="*/ 5 h 39"/>
              <a:gd name="T110" fmla="*/ 9 w 29"/>
              <a:gd name="T111" fmla="*/ 7 h 39"/>
              <a:gd name="T112" fmla="*/ 7 w 29"/>
              <a:gd name="T113" fmla="*/ 7 h 39"/>
              <a:gd name="T114" fmla="*/ 5 w 29"/>
              <a:gd name="T115" fmla="*/ 7 h 39"/>
              <a:gd name="T116" fmla="*/ 5 w 29"/>
              <a:gd name="T117" fmla="*/ 8 h 39"/>
              <a:gd name="T118" fmla="*/ 5 w 29"/>
              <a:gd name="T119"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solidFill>
            <a:srgbClr val="99BFC2"/>
          </a:solidFill>
          <a:ln w="9525">
            <a:solidFill>
              <a:schemeClr val="bg1"/>
            </a:solidFill>
            <a:round/>
            <a:headEnd/>
            <a:tailEnd/>
          </a:ln>
        </p:spPr>
        <p:txBody>
          <a:bodyPr/>
          <a:lstStyle/>
          <a:p>
            <a:endParaRPr lang="en-GB"/>
          </a:p>
        </p:txBody>
      </p:sp>
      <p:sp>
        <p:nvSpPr>
          <p:cNvPr id="227997" name="Freeform 669"/>
          <p:cNvSpPr>
            <a:spLocks/>
          </p:cNvSpPr>
          <p:nvPr/>
        </p:nvSpPr>
        <p:spPr bwMode="auto">
          <a:xfrm>
            <a:off x="4736405" y="2611438"/>
            <a:ext cx="82550" cy="109537"/>
          </a:xfrm>
          <a:custGeom>
            <a:avLst/>
            <a:gdLst>
              <a:gd name="T0" fmla="*/ 18 w 66"/>
              <a:gd name="T1" fmla="*/ 72 h 90"/>
              <a:gd name="T2" fmla="*/ 30 w 66"/>
              <a:gd name="T3" fmla="*/ 78 h 90"/>
              <a:gd name="T4" fmla="*/ 36 w 66"/>
              <a:gd name="T5" fmla="*/ 84 h 90"/>
              <a:gd name="T6" fmla="*/ 42 w 66"/>
              <a:gd name="T7" fmla="*/ 90 h 90"/>
              <a:gd name="T8" fmla="*/ 48 w 66"/>
              <a:gd name="T9" fmla="*/ 78 h 90"/>
              <a:gd name="T10" fmla="*/ 48 w 66"/>
              <a:gd name="T11" fmla="*/ 60 h 90"/>
              <a:gd name="T12" fmla="*/ 60 w 66"/>
              <a:gd name="T13" fmla="*/ 48 h 90"/>
              <a:gd name="T14" fmla="*/ 60 w 66"/>
              <a:gd name="T15" fmla="*/ 30 h 90"/>
              <a:gd name="T16" fmla="*/ 66 w 66"/>
              <a:gd name="T17" fmla="*/ 18 h 90"/>
              <a:gd name="T18" fmla="*/ 66 w 66"/>
              <a:gd name="T19" fmla="*/ 6 h 90"/>
              <a:gd name="T20" fmla="*/ 66 w 66"/>
              <a:gd name="T21" fmla="*/ 0 h 90"/>
              <a:gd name="T22" fmla="*/ 54 w 66"/>
              <a:gd name="T23" fmla="*/ 6 h 90"/>
              <a:gd name="T24" fmla="*/ 36 w 66"/>
              <a:gd name="T25" fmla="*/ 12 h 90"/>
              <a:gd name="T26" fmla="*/ 36 w 66"/>
              <a:gd name="T27" fmla="*/ 30 h 90"/>
              <a:gd name="T28" fmla="*/ 24 w 66"/>
              <a:gd name="T29" fmla="*/ 18 h 90"/>
              <a:gd name="T30" fmla="*/ 12 w 66"/>
              <a:gd name="T31" fmla="*/ 54 h 90"/>
              <a:gd name="T32" fmla="*/ 0 w 66"/>
              <a:gd name="T33" fmla="*/ 66 h 90"/>
              <a:gd name="T34" fmla="*/ 6 w 66"/>
              <a:gd name="T35" fmla="*/ 72 h 90"/>
              <a:gd name="T36" fmla="*/ 18 w 66"/>
              <a:gd name="T37"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99BFC2"/>
          </a:solidFill>
          <a:ln w="9525">
            <a:solidFill>
              <a:schemeClr val="bg1"/>
            </a:solidFill>
            <a:round/>
            <a:headEnd/>
            <a:tailEnd/>
          </a:ln>
        </p:spPr>
        <p:txBody>
          <a:bodyPr/>
          <a:lstStyle/>
          <a:p>
            <a:endParaRPr lang="en-GB"/>
          </a:p>
        </p:txBody>
      </p:sp>
      <p:sp>
        <p:nvSpPr>
          <p:cNvPr id="227998" name="Freeform 670"/>
          <p:cNvSpPr>
            <a:spLocks/>
          </p:cNvSpPr>
          <p:nvPr/>
        </p:nvSpPr>
        <p:spPr bwMode="auto">
          <a:xfrm>
            <a:off x="5123755" y="3033713"/>
            <a:ext cx="147638" cy="146050"/>
          </a:xfrm>
          <a:custGeom>
            <a:avLst/>
            <a:gdLst>
              <a:gd name="T0" fmla="*/ 120 w 120"/>
              <a:gd name="T1" fmla="*/ 6 h 120"/>
              <a:gd name="T2" fmla="*/ 120 w 120"/>
              <a:gd name="T3" fmla="*/ 0 h 120"/>
              <a:gd name="T4" fmla="*/ 114 w 120"/>
              <a:gd name="T5" fmla="*/ 6 h 120"/>
              <a:gd name="T6" fmla="*/ 96 w 120"/>
              <a:gd name="T7" fmla="*/ 6 h 120"/>
              <a:gd name="T8" fmla="*/ 60 w 120"/>
              <a:gd name="T9" fmla="*/ 6 h 120"/>
              <a:gd name="T10" fmla="*/ 60 w 120"/>
              <a:gd name="T11" fmla="*/ 6 h 120"/>
              <a:gd name="T12" fmla="*/ 42 w 120"/>
              <a:gd name="T13" fmla="*/ 12 h 120"/>
              <a:gd name="T14" fmla="*/ 18 w 120"/>
              <a:gd name="T15" fmla="*/ 18 h 120"/>
              <a:gd name="T16" fmla="*/ 18 w 120"/>
              <a:gd name="T17" fmla="*/ 24 h 120"/>
              <a:gd name="T18" fmla="*/ 12 w 120"/>
              <a:gd name="T19" fmla="*/ 36 h 120"/>
              <a:gd name="T20" fmla="*/ 0 w 120"/>
              <a:gd name="T21" fmla="*/ 48 h 120"/>
              <a:gd name="T22" fmla="*/ 12 w 120"/>
              <a:gd name="T23" fmla="*/ 66 h 120"/>
              <a:gd name="T24" fmla="*/ 36 w 120"/>
              <a:gd name="T25" fmla="*/ 72 h 120"/>
              <a:gd name="T26" fmla="*/ 24 w 120"/>
              <a:gd name="T27" fmla="*/ 84 h 120"/>
              <a:gd name="T28" fmla="*/ 24 w 120"/>
              <a:gd name="T29" fmla="*/ 108 h 120"/>
              <a:gd name="T30" fmla="*/ 48 w 120"/>
              <a:gd name="T31" fmla="*/ 120 h 120"/>
              <a:gd name="T32" fmla="*/ 60 w 120"/>
              <a:gd name="T33" fmla="*/ 108 h 120"/>
              <a:gd name="T34" fmla="*/ 60 w 120"/>
              <a:gd name="T35" fmla="*/ 96 h 120"/>
              <a:gd name="T36" fmla="*/ 84 w 120"/>
              <a:gd name="T37" fmla="*/ 84 h 120"/>
              <a:gd name="T38" fmla="*/ 60 w 120"/>
              <a:gd name="T39" fmla="*/ 60 h 120"/>
              <a:gd name="T40" fmla="*/ 60 w 120"/>
              <a:gd name="T41" fmla="*/ 48 h 120"/>
              <a:gd name="T42" fmla="*/ 48 w 120"/>
              <a:gd name="T43" fmla="*/ 30 h 120"/>
              <a:gd name="T44" fmla="*/ 84 w 120"/>
              <a:gd name="T45" fmla="*/ 24 h 120"/>
              <a:gd name="T46" fmla="*/ 108 w 120"/>
              <a:gd name="T47" fmla="*/ 18 h 120"/>
              <a:gd name="T48" fmla="*/ 108 w 120"/>
              <a:gd name="T49" fmla="*/ 24 h 120"/>
              <a:gd name="T50" fmla="*/ 114 w 120"/>
              <a:gd name="T51" fmla="*/ 18 h 120"/>
              <a:gd name="T52" fmla="*/ 120 w 120"/>
              <a:gd name="T5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6"/>
                </a:moveTo>
                <a:lnTo>
                  <a:pt x="120" y="0"/>
                </a:lnTo>
                <a:lnTo>
                  <a:pt x="114" y="6"/>
                </a:lnTo>
                <a:lnTo>
                  <a:pt x="96" y="6"/>
                </a:lnTo>
                <a:lnTo>
                  <a:pt x="60"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solidFill>
            <a:srgbClr val="99BFC2"/>
          </a:solidFill>
          <a:ln w="9525">
            <a:solidFill>
              <a:schemeClr val="bg1"/>
            </a:solidFill>
            <a:round/>
            <a:headEnd/>
            <a:tailEnd/>
          </a:ln>
        </p:spPr>
        <p:txBody>
          <a:bodyPr/>
          <a:lstStyle/>
          <a:p>
            <a:endParaRPr lang="en-GB"/>
          </a:p>
        </p:txBody>
      </p:sp>
      <p:sp>
        <p:nvSpPr>
          <p:cNvPr id="227999" name="Freeform 671"/>
          <p:cNvSpPr>
            <a:spLocks/>
          </p:cNvSpPr>
          <p:nvPr/>
        </p:nvSpPr>
        <p:spPr bwMode="auto">
          <a:xfrm>
            <a:off x="4760218" y="1701800"/>
            <a:ext cx="615950" cy="725488"/>
          </a:xfrm>
          <a:custGeom>
            <a:avLst/>
            <a:gdLst>
              <a:gd name="T0" fmla="*/ 24 w 83"/>
              <a:gd name="T1" fmla="*/ 86 h 98"/>
              <a:gd name="T2" fmla="*/ 24 w 83"/>
              <a:gd name="T3" fmla="*/ 80 h 98"/>
              <a:gd name="T4" fmla="*/ 24 w 83"/>
              <a:gd name="T5" fmla="*/ 75 h 98"/>
              <a:gd name="T6" fmla="*/ 24 w 83"/>
              <a:gd name="T7" fmla="*/ 65 h 98"/>
              <a:gd name="T8" fmla="*/ 26 w 83"/>
              <a:gd name="T9" fmla="*/ 60 h 98"/>
              <a:gd name="T10" fmla="*/ 30 w 83"/>
              <a:gd name="T11" fmla="*/ 56 h 98"/>
              <a:gd name="T12" fmla="*/ 31 w 83"/>
              <a:gd name="T13" fmla="*/ 50 h 98"/>
              <a:gd name="T14" fmla="*/ 34 w 83"/>
              <a:gd name="T15" fmla="*/ 43 h 98"/>
              <a:gd name="T16" fmla="*/ 38 w 83"/>
              <a:gd name="T17" fmla="*/ 35 h 98"/>
              <a:gd name="T18" fmla="*/ 38 w 83"/>
              <a:gd name="T19" fmla="*/ 30 h 98"/>
              <a:gd name="T20" fmla="*/ 42 w 83"/>
              <a:gd name="T21" fmla="*/ 28 h 98"/>
              <a:gd name="T22" fmla="*/ 47 w 83"/>
              <a:gd name="T23" fmla="*/ 24 h 98"/>
              <a:gd name="T24" fmla="*/ 49 w 83"/>
              <a:gd name="T25" fmla="*/ 22 h 98"/>
              <a:gd name="T26" fmla="*/ 51 w 83"/>
              <a:gd name="T27" fmla="*/ 19 h 98"/>
              <a:gd name="T28" fmla="*/ 53 w 83"/>
              <a:gd name="T29" fmla="*/ 17 h 98"/>
              <a:gd name="T30" fmla="*/ 56 w 83"/>
              <a:gd name="T31" fmla="*/ 21 h 98"/>
              <a:gd name="T32" fmla="*/ 62 w 83"/>
              <a:gd name="T33" fmla="*/ 21 h 98"/>
              <a:gd name="T34" fmla="*/ 66 w 83"/>
              <a:gd name="T35" fmla="*/ 19 h 98"/>
              <a:gd name="T36" fmla="*/ 70 w 83"/>
              <a:gd name="T37" fmla="*/ 12 h 98"/>
              <a:gd name="T38" fmla="*/ 78 w 83"/>
              <a:gd name="T39" fmla="*/ 14 h 98"/>
              <a:gd name="T40" fmla="*/ 77 w 83"/>
              <a:gd name="T41" fmla="*/ 19 h 98"/>
              <a:gd name="T42" fmla="*/ 77 w 83"/>
              <a:gd name="T43" fmla="*/ 19 h 98"/>
              <a:gd name="T44" fmla="*/ 81 w 83"/>
              <a:gd name="T45" fmla="*/ 15 h 98"/>
              <a:gd name="T46" fmla="*/ 81 w 83"/>
              <a:gd name="T47" fmla="*/ 12 h 98"/>
              <a:gd name="T48" fmla="*/ 83 w 83"/>
              <a:gd name="T49" fmla="*/ 6 h 98"/>
              <a:gd name="T50" fmla="*/ 76 w 83"/>
              <a:gd name="T51" fmla="*/ 0 h 98"/>
              <a:gd name="T52" fmla="*/ 69 w 83"/>
              <a:gd name="T53" fmla="*/ 2 h 98"/>
              <a:gd name="T54" fmla="*/ 66 w 83"/>
              <a:gd name="T55" fmla="*/ 1 h 98"/>
              <a:gd name="T56" fmla="*/ 59 w 83"/>
              <a:gd name="T57" fmla="*/ 5 h 98"/>
              <a:gd name="T58" fmla="*/ 55 w 83"/>
              <a:gd name="T59" fmla="*/ 6 h 98"/>
              <a:gd name="T60" fmla="*/ 50 w 83"/>
              <a:gd name="T61" fmla="*/ 8 h 98"/>
              <a:gd name="T62" fmla="*/ 43 w 83"/>
              <a:gd name="T63" fmla="*/ 14 h 98"/>
              <a:gd name="T64" fmla="*/ 40 w 83"/>
              <a:gd name="T65" fmla="*/ 22 h 98"/>
              <a:gd name="T66" fmla="*/ 32 w 83"/>
              <a:gd name="T67" fmla="*/ 28 h 98"/>
              <a:gd name="T68" fmla="*/ 28 w 83"/>
              <a:gd name="T69" fmla="*/ 38 h 98"/>
              <a:gd name="T70" fmla="*/ 25 w 83"/>
              <a:gd name="T71" fmla="*/ 46 h 98"/>
              <a:gd name="T72" fmla="*/ 17 w 83"/>
              <a:gd name="T73" fmla="*/ 60 h 98"/>
              <a:gd name="T74" fmla="*/ 8 w 83"/>
              <a:gd name="T75" fmla="*/ 65 h 98"/>
              <a:gd name="T76" fmla="*/ 4 w 83"/>
              <a:gd name="T77" fmla="*/ 71 h 98"/>
              <a:gd name="T78" fmla="*/ 2 w 83"/>
              <a:gd name="T79" fmla="*/ 76 h 98"/>
              <a:gd name="T80" fmla="*/ 1 w 83"/>
              <a:gd name="T81" fmla="*/ 84 h 98"/>
              <a:gd name="T82" fmla="*/ 3 w 83"/>
              <a:gd name="T83" fmla="*/ 91 h 98"/>
              <a:gd name="T84" fmla="*/ 7 w 83"/>
              <a:gd name="T85" fmla="*/ 98 h 98"/>
              <a:gd name="T86" fmla="*/ 16 w 83"/>
              <a:gd name="T87" fmla="*/ 93 h 98"/>
              <a:gd name="T88" fmla="*/ 20 w 83"/>
              <a:gd name="T89" fmla="*/ 92 h 98"/>
              <a:gd name="T90" fmla="*/ 21 w 83"/>
              <a:gd name="T91"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99BFC2"/>
          </a:solidFill>
          <a:ln w="9525">
            <a:solidFill>
              <a:schemeClr val="bg1"/>
            </a:solidFill>
            <a:round/>
            <a:headEnd/>
            <a:tailEnd/>
          </a:ln>
        </p:spPr>
        <p:txBody>
          <a:bodyPr/>
          <a:lstStyle/>
          <a:p>
            <a:endParaRPr lang="en-GB"/>
          </a:p>
        </p:txBody>
      </p:sp>
      <p:sp>
        <p:nvSpPr>
          <p:cNvPr id="228000" name="Freeform 672"/>
          <p:cNvSpPr>
            <a:spLocks/>
          </p:cNvSpPr>
          <p:nvPr/>
        </p:nvSpPr>
        <p:spPr bwMode="auto">
          <a:xfrm>
            <a:off x="4907855" y="1843088"/>
            <a:ext cx="304800" cy="701675"/>
          </a:xfrm>
          <a:custGeom>
            <a:avLst/>
            <a:gdLst>
              <a:gd name="T0" fmla="*/ 41 w 41"/>
              <a:gd name="T1" fmla="*/ 21 h 95"/>
              <a:gd name="T2" fmla="*/ 40 w 41"/>
              <a:gd name="T3" fmla="*/ 15 h 95"/>
              <a:gd name="T4" fmla="*/ 38 w 41"/>
              <a:gd name="T5" fmla="*/ 6 h 95"/>
              <a:gd name="T6" fmla="*/ 35 w 41"/>
              <a:gd name="T7" fmla="*/ 5 h 95"/>
              <a:gd name="T8" fmla="*/ 31 w 41"/>
              <a:gd name="T9" fmla="*/ 0 h 95"/>
              <a:gd name="T10" fmla="*/ 29 w 41"/>
              <a:gd name="T11" fmla="*/ 3 h 95"/>
              <a:gd name="T12" fmla="*/ 27 w 41"/>
              <a:gd name="T13" fmla="*/ 5 h 95"/>
              <a:gd name="T14" fmla="*/ 22 w 41"/>
              <a:gd name="T15" fmla="*/ 9 h 95"/>
              <a:gd name="T16" fmla="*/ 18 w 41"/>
              <a:gd name="T17" fmla="*/ 11 h 95"/>
              <a:gd name="T18" fmla="*/ 18 w 41"/>
              <a:gd name="T19" fmla="*/ 16 h 95"/>
              <a:gd name="T20" fmla="*/ 14 w 41"/>
              <a:gd name="T21" fmla="*/ 24 h 95"/>
              <a:gd name="T22" fmla="*/ 11 w 41"/>
              <a:gd name="T23" fmla="*/ 31 h 95"/>
              <a:gd name="T24" fmla="*/ 10 w 41"/>
              <a:gd name="T25" fmla="*/ 37 h 95"/>
              <a:gd name="T26" fmla="*/ 6 w 41"/>
              <a:gd name="T27" fmla="*/ 41 h 95"/>
              <a:gd name="T28" fmla="*/ 4 w 41"/>
              <a:gd name="T29" fmla="*/ 46 h 95"/>
              <a:gd name="T30" fmla="*/ 4 w 41"/>
              <a:gd name="T31" fmla="*/ 56 h 95"/>
              <a:gd name="T32" fmla="*/ 4 w 41"/>
              <a:gd name="T33" fmla="*/ 61 h 95"/>
              <a:gd name="T34" fmla="*/ 4 w 41"/>
              <a:gd name="T35" fmla="*/ 67 h 95"/>
              <a:gd name="T36" fmla="*/ 1 w 41"/>
              <a:gd name="T37" fmla="*/ 73 h 95"/>
              <a:gd name="T38" fmla="*/ 2 w 41"/>
              <a:gd name="T39" fmla="*/ 79 h 95"/>
              <a:gd name="T40" fmla="*/ 5 w 41"/>
              <a:gd name="T41" fmla="*/ 88 h 95"/>
              <a:gd name="T42" fmla="*/ 6 w 41"/>
              <a:gd name="T43" fmla="*/ 93 h 95"/>
              <a:gd name="T44" fmla="*/ 10 w 41"/>
              <a:gd name="T45" fmla="*/ 94 h 95"/>
              <a:gd name="T46" fmla="*/ 13 w 41"/>
              <a:gd name="T47" fmla="*/ 90 h 95"/>
              <a:gd name="T48" fmla="*/ 18 w 41"/>
              <a:gd name="T49" fmla="*/ 86 h 95"/>
              <a:gd name="T50" fmla="*/ 19 w 41"/>
              <a:gd name="T51" fmla="*/ 75 h 95"/>
              <a:gd name="T52" fmla="*/ 24 w 41"/>
              <a:gd name="T53" fmla="*/ 73 h 95"/>
              <a:gd name="T54" fmla="*/ 23 w 41"/>
              <a:gd name="T55" fmla="*/ 65 h 95"/>
              <a:gd name="T56" fmla="*/ 21 w 41"/>
              <a:gd name="T57" fmla="*/ 56 h 95"/>
              <a:gd name="T58" fmla="*/ 24 w 41"/>
              <a:gd name="T59" fmla="*/ 46 h 95"/>
              <a:gd name="T60" fmla="*/ 33 w 41"/>
              <a:gd name="T61" fmla="*/ 40 h 95"/>
              <a:gd name="T62" fmla="*/ 33 w 41"/>
              <a:gd name="T63" fmla="*/ 34 h 95"/>
              <a:gd name="T64" fmla="*/ 38 w 41"/>
              <a:gd name="T65" fmla="*/ 27 h 95"/>
              <a:gd name="T66" fmla="*/ 41 w 41"/>
              <a:gd name="T67" fmla="*/ 2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solidFill>
            <a:srgbClr val="E83F35"/>
          </a:solidFill>
          <a:ln w="9525">
            <a:solidFill>
              <a:schemeClr val="bg1"/>
            </a:solidFill>
            <a:round/>
            <a:headEnd/>
            <a:tailEnd/>
          </a:ln>
        </p:spPr>
        <p:txBody>
          <a:bodyPr/>
          <a:lstStyle/>
          <a:p>
            <a:endParaRPr lang="en-GB"/>
          </a:p>
        </p:txBody>
      </p:sp>
      <p:sp>
        <p:nvSpPr>
          <p:cNvPr id="228001" name="Freeform 673"/>
          <p:cNvSpPr>
            <a:spLocks/>
          </p:cNvSpPr>
          <p:nvPr/>
        </p:nvSpPr>
        <p:spPr bwMode="auto">
          <a:xfrm>
            <a:off x="5168205" y="2663825"/>
            <a:ext cx="422275" cy="271463"/>
          </a:xfrm>
          <a:custGeom>
            <a:avLst/>
            <a:gdLst>
              <a:gd name="T0" fmla="*/ 54 w 57"/>
              <a:gd name="T1" fmla="*/ 22 h 37"/>
              <a:gd name="T2" fmla="*/ 56 w 57"/>
              <a:gd name="T3" fmla="*/ 21 h 37"/>
              <a:gd name="T4" fmla="*/ 57 w 57"/>
              <a:gd name="T5" fmla="*/ 16 h 37"/>
              <a:gd name="T6" fmla="*/ 57 w 57"/>
              <a:gd name="T7" fmla="*/ 14 h 37"/>
              <a:gd name="T8" fmla="*/ 52 w 57"/>
              <a:gd name="T9" fmla="*/ 12 h 37"/>
              <a:gd name="T10" fmla="*/ 47 w 57"/>
              <a:gd name="T11" fmla="*/ 9 h 37"/>
              <a:gd name="T12" fmla="*/ 45 w 57"/>
              <a:gd name="T13" fmla="*/ 9 h 37"/>
              <a:gd name="T14" fmla="*/ 42 w 57"/>
              <a:gd name="T15" fmla="*/ 7 h 37"/>
              <a:gd name="T16" fmla="*/ 40 w 57"/>
              <a:gd name="T17" fmla="*/ 4 h 37"/>
              <a:gd name="T18" fmla="*/ 33 w 57"/>
              <a:gd name="T19" fmla="*/ 1 h 37"/>
              <a:gd name="T20" fmla="*/ 31 w 57"/>
              <a:gd name="T21" fmla="*/ 1 h 37"/>
              <a:gd name="T22" fmla="*/ 31 w 57"/>
              <a:gd name="T23" fmla="*/ 0 h 37"/>
              <a:gd name="T24" fmla="*/ 30 w 57"/>
              <a:gd name="T25" fmla="*/ 0 h 37"/>
              <a:gd name="T26" fmla="*/ 28 w 57"/>
              <a:gd name="T27" fmla="*/ 6 h 37"/>
              <a:gd name="T28" fmla="*/ 24 w 57"/>
              <a:gd name="T29" fmla="*/ 5 h 37"/>
              <a:gd name="T30" fmla="*/ 17 w 57"/>
              <a:gd name="T31" fmla="*/ 5 h 37"/>
              <a:gd name="T32" fmla="*/ 11 w 57"/>
              <a:gd name="T33" fmla="*/ 3 h 37"/>
              <a:gd name="T34" fmla="*/ 7 w 57"/>
              <a:gd name="T35" fmla="*/ 3 h 37"/>
              <a:gd name="T36" fmla="*/ 5 w 57"/>
              <a:gd name="T37" fmla="*/ 4 h 37"/>
              <a:gd name="T38" fmla="*/ 6 w 57"/>
              <a:gd name="T39" fmla="*/ 8 h 37"/>
              <a:gd name="T40" fmla="*/ 4 w 57"/>
              <a:gd name="T41" fmla="*/ 10 h 37"/>
              <a:gd name="T42" fmla="*/ 2 w 57"/>
              <a:gd name="T43" fmla="*/ 15 h 37"/>
              <a:gd name="T44" fmla="*/ 0 w 57"/>
              <a:gd name="T45" fmla="*/ 15 h 37"/>
              <a:gd name="T46" fmla="*/ 0 w 57"/>
              <a:gd name="T47" fmla="*/ 18 h 37"/>
              <a:gd name="T48" fmla="*/ 1 w 57"/>
              <a:gd name="T49" fmla="*/ 19 h 37"/>
              <a:gd name="T50" fmla="*/ 2 w 57"/>
              <a:gd name="T51" fmla="*/ 20 h 37"/>
              <a:gd name="T52" fmla="*/ 3 w 57"/>
              <a:gd name="T53" fmla="*/ 21 h 37"/>
              <a:gd name="T54" fmla="*/ 12 w 57"/>
              <a:gd name="T55" fmla="*/ 20 h 37"/>
              <a:gd name="T56" fmla="*/ 18 w 57"/>
              <a:gd name="T57" fmla="*/ 20 h 37"/>
              <a:gd name="T58" fmla="*/ 24 w 57"/>
              <a:gd name="T59" fmla="*/ 24 h 37"/>
              <a:gd name="T60" fmla="*/ 25 w 57"/>
              <a:gd name="T61" fmla="*/ 28 h 37"/>
              <a:gd name="T62" fmla="*/ 22 w 57"/>
              <a:gd name="T63" fmla="*/ 30 h 37"/>
              <a:gd name="T64" fmla="*/ 21 w 57"/>
              <a:gd name="T65" fmla="*/ 33 h 37"/>
              <a:gd name="T66" fmla="*/ 24 w 57"/>
              <a:gd name="T67" fmla="*/ 34 h 37"/>
              <a:gd name="T68" fmla="*/ 25 w 57"/>
              <a:gd name="T69" fmla="*/ 32 h 37"/>
              <a:gd name="T70" fmla="*/ 30 w 57"/>
              <a:gd name="T71" fmla="*/ 29 h 37"/>
              <a:gd name="T72" fmla="*/ 33 w 57"/>
              <a:gd name="T73" fmla="*/ 29 h 37"/>
              <a:gd name="T74" fmla="*/ 36 w 57"/>
              <a:gd name="T75" fmla="*/ 32 h 37"/>
              <a:gd name="T76" fmla="*/ 34 w 57"/>
              <a:gd name="T77" fmla="*/ 34 h 37"/>
              <a:gd name="T78" fmla="*/ 37 w 57"/>
              <a:gd name="T79" fmla="*/ 37 h 37"/>
              <a:gd name="T80" fmla="*/ 45 w 57"/>
              <a:gd name="T81" fmla="*/ 34 h 37"/>
              <a:gd name="T82" fmla="*/ 41 w 57"/>
              <a:gd name="T83" fmla="*/ 31 h 37"/>
              <a:gd name="T84" fmla="*/ 43 w 57"/>
              <a:gd name="T85" fmla="*/ 28 h 37"/>
              <a:gd name="T86" fmla="*/ 50 w 57"/>
              <a:gd name="T87" fmla="*/ 27 h 37"/>
              <a:gd name="T88" fmla="*/ 51 w 57"/>
              <a:gd name="T89" fmla="*/ 25 h 37"/>
              <a:gd name="T90" fmla="*/ 54 w 57"/>
              <a:gd name="T91"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99BFC2"/>
          </a:solidFill>
          <a:ln w="9525">
            <a:solidFill>
              <a:schemeClr val="bg1"/>
            </a:solidFill>
            <a:round/>
            <a:headEnd/>
            <a:tailEnd/>
          </a:ln>
        </p:spPr>
        <p:txBody>
          <a:bodyPr/>
          <a:lstStyle/>
          <a:p>
            <a:endParaRPr lang="en-GB"/>
          </a:p>
        </p:txBody>
      </p:sp>
      <p:sp>
        <p:nvSpPr>
          <p:cNvPr id="228002" name="Freeform 674"/>
          <p:cNvSpPr>
            <a:spLocks/>
          </p:cNvSpPr>
          <p:nvPr/>
        </p:nvSpPr>
        <p:spPr bwMode="auto">
          <a:xfrm>
            <a:off x="5412680" y="2663825"/>
            <a:ext cx="52388" cy="28575"/>
          </a:xfrm>
          <a:custGeom>
            <a:avLst/>
            <a:gdLst>
              <a:gd name="T0" fmla="*/ 36 w 42"/>
              <a:gd name="T1" fmla="*/ 24 h 24"/>
              <a:gd name="T2" fmla="*/ 18 w 42"/>
              <a:gd name="T3" fmla="*/ 0 h 24"/>
              <a:gd name="T4" fmla="*/ 0 w 42"/>
              <a:gd name="T5" fmla="*/ 6 h 24"/>
              <a:gd name="T6" fmla="*/ 42 w 42"/>
              <a:gd name="T7" fmla="*/ 24 h 24"/>
              <a:gd name="T8" fmla="*/ 36 w 42"/>
              <a:gd name="T9" fmla="*/ 24 h 24"/>
            </a:gdLst>
            <a:ahLst/>
            <a:cxnLst>
              <a:cxn ang="0">
                <a:pos x="T0" y="T1"/>
              </a:cxn>
              <a:cxn ang="0">
                <a:pos x="T2" y="T3"/>
              </a:cxn>
              <a:cxn ang="0">
                <a:pos x="T4" y="T5"/>
              </a:cxn>
              <a:cxn ang="0">
                <a:pos x="T6" y="T7"/>
              </a:cxn>
              <a:cxn ang="0">
                <a:pos x="T8" y="T9"/>
              </a:cxn>
            </a:cxnLst>
            <a:rect l="0" t="0" r="r" b="b"/>
            <a:pathLst>
              <a:path w="42" h="24">
                <a:moveTo>
                  <a:pt x="36" y="24"/>
                </a:moveTo>
                <a:lnTo>
                  <a:pt x="18" y="0"/>
                </a:lnTo>
                <a:lnTo>
                  <a:pt x="0" y="6"/>
                </a:lnTo>
                <a:lnTo>
                  <a:pt x="42" y="24"/>
                </a:lnTo>
                <a:lnTo>
                  <a:pt x="36" y="24"/>
                </a:lnTo>
                <a:close/>
              </a:path>
            </a:pathLst>
          </a:custGeom>
          <a:solidFill>
            <a:srgbClr val="99BFC2"/>
          </a:solidFill>
          <a:ln w="9525">
            <a:solidFill>
              <a:schemeClr val="bg1"/>
            </a:solidFill>
            <a:round/>
            <a:headEnd/>
            <a:tailEnd/>
          </a:ln>
        </p:spPr>
        <p:txBody>
          <a:bodyPr/>
          <a:lstStyle/>
          <a:p>
            <a:endParaRPr lang="en-GB"/>
          </a:p>
        </p:txBody>
      </p:sp>
      <p:sp>
        <p:nvSpPr>
          <p:cNvPr id="228003" name="Freeform 675"/>
          <p:cNvSpPr>
            <a:spLocks/>
          </p:cNvSpPr>
          <p:nvPr/>
        </p:nvSpPr>
        <p:spPr bwMode="auto">
          <a:xfrm>
            <a:off x="5123755" y="2811463"/>
            <a:ext cx="236538" cy="152400"/>
          </a:xfrm>
          <a:custGeom>
            <a:avLst/>
            <a:gdLst>
              <a:gd name="T0" fmla="*/ 28 w 32"/>
              <a:gd name="T1" fmla="*/ 10 h 21"/>
              <a:gd name="T2" fmla="*/ 31 w 32"/>
              <a:gd name="T3" fmla="*/ 8 h 21"/>
              <a:gd name="T4" fmla="*/ 30 w 32"/>
              <a:gd name="T5" fmla="*/ 4 h 21"/>
              <a:gd name="T6" fmla="*/ 24 w 32"/>
              <a:gd name="T7" fmla="*/ 0 h 21"/>
              <a:gd name="T8" fmla="*/ 18 w 32"/>
              <a:gd name="T9" fmla="*/ 0 h 21"/>
              <a:gd name="T10" fmla="*/ 9 w 32"/>
              <a:gd name="T11" fmla="*/ 1 h 21"/>
              <a:gd name="T12" fmla="*/ 8 w 32"/>
              <a:gd name="T13" fmla="*/ 0 h 21"/>
              <a:gd name="T14" fmla="*/ 5 w 32"/>
              <a:gd name="T15" fmla="*/ 5 h 21"/>
              <a:gd name="T16" fmla="*/ 3 w 32"/>
              <a:gd name="T17" fmla="*/ 9 h 21"/>
              <a:gd name="T18" fmla="*/ 0 w 32"/>
              <a:gd name="T19" fmla="*/ 10 h 21"/>
              <a:gd name="T20" fmla="*/ 0 w 32"/>
              <a:gd name="T21" fmla="*/ 10 h 21"/>
              <a:gd name="T22" fmla="*/ 8 w 32"/>
              <a:gd name="T23" fmla="*/ 19 h 21"/>
              <a:gd name="T24" fmla="*/ 10 w 32"/>
              <a:gd name="T25" fmla="*/ 20 h 21"/>
              <a:gd name="T26" fmla="*/ 16 w 32"/>
              <a:gd name="T27" fmla="*/ 20 h 21"/>
              <a:gd name="T28" fmla="*/ 21 w 32"/>
              <a:gd name="T29" fmla="*/ 19 h 21"/>
              <a:gd name="T30" fmla="*/ 27 w 32"/>
              <a:gd name="T31" fmla="*/ 21 h 21"/>
              <a:gd name="T32" fmla="*/ 28 w 32"/>
              <a:gd name="T33" fmla="*/ 15 h 21"/>
              <a:gd name="T34" fmla="*/ 30 w 32"/>
              <a:gd name="T35" fmla="*/ 14 h 21"/>
              <a:gd name="T36" fmla="*/ 27 w 32"/>
              <a:gd name="T37" fmla="*/ 13 h 21"/>
              <a:gd name="T38" fmla="*/ 28 w 32"/>
              <a:gd name="T3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solidFill>
            <a:srgbClr val="99BFC2"/>
          </a:solidFill>
          <a:ln w="9525">
            <a:solidFill>
              <a:schemeClr val="bg1"/>
            </a:solidFill>
            <a:round/>
            <a:headEnd/>
            <a:tailEnd/>
          </a:ln>
        </p:spPr>
        <p:txBody>
          <a:bodyPr/>
          <a:lstStyle/>
          <a:p>
            <a:endParaRPr lang="en-GB"/>
          </a:p>
        </p:txBody>
      </p:sp>
      <p:sp>
        <p:nvSpPr>
          <p:cNvPr id="228004" name="Freeform 676"/>
          <p:cNvSpPr>
            <a:spLocks/>
          </p:cNvSpPr>
          <p:nvPr/>
        </p:nvSpPr>
        <p:spPr bwMode="auto">
          <a:xfrm>
            <a:off x="5123755" y="2886075"/>
            <a:ext cx="58738" cy="66675"/>
          </a:xfrm>
          <a:custGeom>
            <a:avLst/>
            <a:gdLst>
              <a:gd name="T0" fmla="*/ 42 w 48"/>
              <a:gd name="T1" fmla="*/ 42 h 54"/>
              <a:gd name="T2" fmla="*/ 48 w 48"/>
              <a:gd name="T3" fmla="*/ 54 h 54"/>
              <a:gd name="T4" fmla="*/ 0 w 48"/>
              <a:gd name="T5" fmla="*/ 0 h 54"/>
              <a:gd name="T6" fmla="*/ 12 w 48"/>
              <a:gd name="T7" fmla="*/ 18 h 54"/>
              <a:gd name="T8" fmla="*/ 42 w 48"/>
              <a:gd name="T9" fmla="*/ 42 h 54"/>
            </a:gdLst>
            <a:ahLst/>
            <a:cxnLst>
              <a:cxn ang="0">
                <a:pos x="T0" y="T1"/>
              </a:cxn>
              <a:cxn ang="0">
                <a:pos x="T2" y="T3"/>
              </a:cxn>
              <a:cxn ang="0">
                <a:pos x="T4" y="T5"/>
              </a:cxn>
              <a:cxn ang="0">
                <a:pos x="T6" y="T7"/>
              </a:cxn>
              <a:cxn ang="0">
                <a:pos x="T8" y="T9"/>
              </a:cxn>
            </a:cxnLst>
            <a:rect l="0" t="0" r="r" b="b"/>
            <a:pathLst>
              <a:path w="48" h="54">
                <a:moveTo>
                  <a:pt x="42" y="42"/>
                </a:moveTo>
                <a:lnTo>
                  <a:pt x="48" y="54"/>
                </a:lnTo>
                <a:lnTo>
                  <a:pt x="0" y="0"/>
                </a:lnTo>
                <a:lnTo>
                  <a:pt x="12" y="18"/>
                </a:lnTo>
                <a:lnTo>
                  <a:pt x="42" y="42"/>
                </a:lnTo>
                <a:close/>
              </a:path>
            </a:pathLst>
          </a:custGeom>
          <a:solidFill>
            <a:srgbClr val="99BFC2"/>
          </a:solidFill>
          <a:ln w="9525">
            <a:solidFill>
              <a:schemeClr val="bg1"/>
            </a:solidFill>
            <a:round/>
            <a:headEnd/>
            <a:tailEnd/>
          </a:ln>
        </p:spPr>
        <p:txBody>
          <a:bodyPr/>
          <a:lstStyle/>
          <a:p>
            <a:endParaRPr lang="en-GB"/>
          </a:p>
        </p:txBody>
      </p:sp>
      <p:sp>
        <p:nvSpPr>
          <p:cNvPr id="228005" name="Freeform 677"/>
          <p:cNvSpPr>
            <a:spLocks/>
          </p:cNvSpPr>
          <p:nvPr/>
        </p:nvSpPr>
        <p:spPr bwMode="auto">
          <a:xfrm>
            <a:off x="4930080" y="2716213"/>
            <a:ext cx="163513" cy="88900"/>
          </a:xfrm>
          <a:custGeom>
            <a:avLst/>
            <a:gdLst>
              <a:gd name="T0" fmla="*/ 10 w 22"/>
              <a:gd name="T1" fmla="*/ 10 h 12"/>
              <a:gd name="T2" fmla="*/ 14 w 22"/>
              <a:gd name="T3" fmla="*/ 11 h 12"/>
              <a:gd name="T4" fmla="*/ 15 w 22"/>
              <a:gd name="T5" fmla="*/ 11 h 12"/>
              <a:gd name="T6" fmla="*/ 15 w 22"/>
              <a:gd name="T7" fmla="*/ 11 h 12"/>
              <a:gd name="T8" fmla="*/ 15 w 22"/>
              <a:gd name="T9" fmla="*/ 12 h 12"/>
              <a:gd name="T10" fmla="*/ 19 w 22"/>
              <a:gd name="T11" fmla="*/ 10 h 12"/>
              <a:gd name="T12" fmla="*/ 20 w 22"/>
              <a:gd name="T13" fmla="*/ 8 h 12"/>
              <a:gd name="T14" fmla="*/ 22 w 22"/>
              <a:gd name="T15" fmla="*/ 6 h 12"/>
              <a:gd name="T16" fmla="*/ 17 w 22"/>
              <a:gd name="T17" fmla="*/ 4 h 12"/>
              <a:gd name="T18" fmla="*/ 13 w 22"/>
              <a:gd name="T19" fmla="*/ 2 h 12"/>
              <a:gd name="T20" fmla="*/ 9 w 22"/>
              <a:gd name="T21" fmla="*/ 0 h 12"/>
              <a:gd name="T22" fmla="*/ 9 w 22"/>
              <a:gd name="T23" fmla="*/ 1 h 12"/>
              <a:gd name="T24" fmla="*/ 7 w 22"/>
              <a:gd name="T25" fmla="*/ 0 h 12"/>
              <a:gd name="T26" fmla="*/ 6 w 22"/>
              <a:gd name="T27" fmla="*/ 1 h 12"/>
              <a:gd name="T28" fmla="*/ 4 w 22"/>
              <a:gd name="T29" fmla="*/ 2 h 12"/>
              <a:gd name="T30" fmla="*/ 2 w 22"/>
              <a:gd name="T31" fmla="*/ 3 h 12"/>
              <a:gd name="T32" fmla="*/ 0 w 22"/>
              <a:gd name="T33" fmla="*/ 4 h 12"/>
              <a:gd name="T34" fmla="*/ 1 w 22"/>
              <a:gd name="T35" fmla="*/ 5 h 12"/>
              <a:gd name="T36" fmla="*/ 3 w 22"/>
              <a:gd name="T37" fmla="*/ 7 h 12"/>
              <a:gd name="T38" fmla="*/ 5 w 22"/>
              <a:gd name="T39" fmla="*/ 10 h 12"/>
              <a:gd name="T40" fmla="*/ 6 w 22"/>
              <a:gd name="T41" fmla="*/ 11 h 12"/>
              <a:gd name="T42" fmla="*/ 6 w 22"/>
              <a:gd name="T43" fmla="*/ 11 h 12"/>
              <a:gd name="T44" fmla="*/ 9 w 22"/>
              <a:gd name="T45" fmla="*/ 11 h 12"/>
              <a:gd name="T46" fmla="*/ 10 w 22"/>
              <a:gd name="T4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solidFill>
            <a:srgbClr val="99BFC2"/>
          </a:solidFill>
          <a:ln w="9525">
            <a:solidFill>
              <a:schemeClr val="bg1"/>
            </a:solidFill>
            <a:round/>
            <a:headEnd/>
            <a:tailEnd/>
          </a:ln>
        </p:spPr>
        <p:txBody>
          <a:bodyPr/>
          <a:lstStyle/>
          <a:p>
            <a:endParaRPr lang="en-GB"/>
          </a:p>
        </p:txBody>
      </p:sp>
      <p:sp>
        <p:nvSpPr>
          <p:cNvPr id="228006" name="Freeform 678"/>
          <p:cNvSpPr>
            <a:spLocks/>
          </p:cNvSpPr>
          <p:nvPr/>
        </p:nvSpPr>
        <p:spPr bwMode="auto">
          <a:xfrm>
            <a:off x="5026918" y="2805113"/>
            <a:ext cx="155575" cy="85725"/>
          </a:xfrm>
          <a:custGeom>
            <a:avLst/>
            <a:gdLst>
              <a:gd name="T0" fmla="*/ 15 w 21"/>
              <a:gd name="T1" fmla="*/ 0 h 12"/>
              <a:gd name="T2" fmla="*/ 13 w 21"/>
              <a:gd name="T3" fmla="*/ 1 h 12"/>
              <a:gd name="T4" fmla="*/ 9 w 21"/>
              <a:gd name="T5" fmla="*/ 2 h 12"/>
              <a:gd name="T6" fmla="*/ 6 w 21"/>
              <a:gd name="T7" fmla="*/ 3 h 12"/>
              <a:gd name="T8" fmla="*/ 4 w 21"/>
              <a:gd name="T9" fmla="*/ 3 h 12"/>
              <a:gd name="T10" fmla="*/ 3 w 21"/>
              <a:gd name="T11" fmla="*/ 2 h 12"/>
              <a:gd name="T12" fmla="*/ 2 w 21"/>
              <a:gd name="T13" fmla="*/ 4 h 12"/>
              <a:gd name="T14" fmla="*/ 1 w 21"/>
              <a:gd name="T15" fmla="*/ 7 h 12"/>
              <a:gd name="T16" fmla="*/ 0 w 21"/>
              <a:gd name="T17" fmla="*/ 7 h 12"/>
              <a:gd name="T18" fmla="*/ 1 w 21"/>
              <a:gd name="T19" fmla="*/ 9 h 12"/>
              <a:gd name="T20" fmla="*/ 4 w 21"/>
              <a:gd name="T21" fmla="*/ 11 h 12"/>
              <a:gd name="T22" fmla="*/ 8 w 21"/>
              <a:gd name="T23" fmla="*/ 12 h 12"/>
              <a:gd name="T24" fmla="*/ 9 w 21"/>
              <a:gd name="T25" fmla="*/ 12 h 12"/>
              <a:gd name="T26" fmla="*/ 13 w 21"/>
              <a:gd name="T27" fmla="*/ 11 h 12"/>
              <a:gd name="T28" fmla="*/ 13 w 21"/>
              <a:gd name="T29" fmla="*/ 11 h 12"/>
              <a:gd name="T30" fmla="*/ 16 w 21"/>
              <a:gd name="T31" fmla="*/ 10 h 12"/>
              <a:gd name="T32" fmla="*/ 18 w 21"/>
              <a:gd name="T33" fmla="*/ 6 h 12"/>
              <a:gd name="T34" fmla="*/ 21 w 21"/>
              <a:gd name="T35" fmla="*/ 1 h 12"/>
              <a:gd name="T36" fmla="*/ 20 w 21"/>
              <a:gd name="T37" fmla="*/ 0 h 12"/>
              <a:gd name="T38" fmla="*/ 18 w 21"/>
              <a:gd name="T39" fmla="*/ 0 h 12"/>
              <a:gd name="T40" fmla="*/ 15 w 21"/>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solidFill>
            <a:srgbClr val="99BFC2"/>
          </a:solidFill>
          <a:ln w="9525">
            <a:solidFill>
              <a:schemeClr val="bg1"/>
            </a:solidFill>
            <a:round/>
            <a:headEnd/>
            <a:tailEnd/>
          </a:ln>
        </p:spPr>
        <p:txBody>
          <a:bodyPr/>
          <a:lstStyle/>
          <a:p>
            <a:endParaRPr lang="en-GB"/>
          </a:p>
        </p:txBody>
      </p:sp>
      <p:sp>
        <p:nvSpPr>
          <p:cNvPr id="228007" name="Freeform 679"/>
          <p:cNvSpPr>
            <a:spLocks/>
          </p:cNvSpPr>
          <p:nvPr/>
        </p:nvSpPr>
        <p:spPr bwMode="auto">
          <a:xfrm>
            <a:off x="5042793" y="2760663"/>
            <a:ext cx="131762" cy="65087"/>
          </a:xfrm>
          <a:custGeom>
            <a:avLst/>
            <a:gdLst>
              <a:gd name="T0" fmla="*/ 66 w 108"/>
              <a:gd name="T1" fmla="*/ 12 h 54"/>
              <a:gd name="T2" fmla="*/ 42 w 108"/>
              <a:gd name="T3" fmla="*/ 0 h 54"/>
              <a:gd name="T4" fmla="*/ 42 w 108"/>
              <a:gd name="T5" fmla="*/ 0 h 54"/>
              <a:gd name="T6" fmla="*/ 30 w 108"/>
              <a:gd name="T7" fmla="*/ 12 h 54"/>
              <a:gd name="T8" fmla="*/ 24 w 108"/>
              <a:gd name="T9" fmla="*/ 24 h 54"/>
              <a:gd name="T10" fmla="*/ 0 w 108"/>
              <a:gd name="T11" fmla="*/ 36 h 54"/>
              <a:gd name="T12" fmla="*/ 6 w 108"/>
              <a:gd name="T13" fmla="*/ 48 h 54"/>
              <a:gd name="T14" fmla="*/ 6 w 108"/>
              <a:gd name="T15" fmla="*/ 48 h 54"/>
              <a:gd name="T16" fmla="*/ 12 w 108"/>
              <a:gd name="T17" fmla="*/ 54 h 54"/>
              <a:gd name="T18" fmla="*/ 24 w 108"/>
              <a:gd name="T19" fmla="*/ 54 h 54"/>
              <a:gd name="T20" fmla="*/ 42 w 108"/>
              <a:gd name="T21" fmla="*/ 48 h 54"/>
              <a:gd name="T22" fmla="*/ 66 w 108"/>
              <a:gd name="T23" fmla="*/ 42 h 54"/>
              <a:gd name="T24" fmla="*/ 78 w 108"/>
              <a:gd name="T25" fmla="*/ 36 h 54"/>
              <a:gd name="T26" fmla="*/ 96 w 108"/>
              <a:gd name="T27" fmla="*/ 36 h 54"/>
              <a:gd name="T28" fmla="*/ 108 w 108"/>
              <a:gd name="T29" fmla="*/ 36 h 54"/>
              <a:gd name="T30" fmla="*/ 102 w 108"/>
              <a:gd name="T31" fmla="*/ 30 h 54"/>
              <a:gd name="T32" fmla="*/ 102 w 108"/>
              <a:gd name="T33" fmla="*/ 12 h 54"/>
              <a:gd name="T34" fmla="*/ 90 w 108"/>
              <a:gd name="T35" fmla="*/ 12 h 54"/>
              <a:gd name="T36" fmla="*/ 66 w 108"/>
              <a:gd name="T37"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54">
                <a:moveTo>
                  <a:pt x="66" y="12"/>
                </a:moveTo>
                <a:lnTo>
                  <a:pt x="42" y="0"/>
                </a:lnTo>
                <a:lnTo>
                  <a:pt x="42" y="0"/>
                </a:lnTo>
                <a:lnTo>
                  <a:pt x="30" y="12"/>
                </a:lnTo>
                <a:lnTo>
                  <a:pt x="24" y="24"/>
                </a:lnTo>
                <a:lnTo>
                  <a:pt x="0" y="36"/>
                </a:lnTo>
                <a:lnTo>
                  <a:pt x="6" y="48"/>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solidFill>
            <a:srgbClr val="99BFC2"/>
          </a:solidFill>
          <a:ln w="9525">
            <a:solidFill>
              <a:schemeClr val="bg1"/>
            </a:solidFill>
            <a:round/>
            <a:headEnd/>
            <a:tailEnd/>
          </a:ln>
        </p:spPr>
        <p:txBody>
          <a:bodyPr/>
          <a:lstStyle/>
          <a:p>
            <a:endParaRPr lang="en-GB"/>
          </a:p>
        </p:txBody>
      </p:sp>
      <p:sp>
        <p:nvSpPr>
          <p:cNvPr id="228008" name="Freeform 680"/>
          <p:cNvSpPr>
            <a:spLocks/>
          </p:cNvSpPr>
          <p:nvPr/>
        </p:nvSpPr>
        <p:spPr bwMode="auto">
          <a:xfrm>
            <a:off x="5182493" y="2952750"/>
            <a:ext cx="165100" cy="141288"/>
          </a:xfrm>
          <a:custGeom>
            <a:avLst/>
            <a:gdLst>
              <a:gd name="T0" fmla="*/ 48 w 132"/>
              <a:gd name="T1" fmla="*/ 6 h 115"/>
              <a:gd name="T2" fmla="*/ 12 w 132"/>
              <a:gd name="T3" fmla="*/ 6 h 115"/>
              <a:gd name="T4" fmla="*/ 0 w 132"/>
              <a:gd name="T5" fmla="*/ 0 h 115"/>
              <a:gd name="T6" fmla="*/ 0 w 132"/>
              <a:gd name="T7" fmla="*/ 12 h 115"/>
              <a:gd name="T8" fmla="*/ 6 w 132"/>
              <a:gd name="T9" fmla="*/ 30 h 115"/>
              <a:gd name="T10" fmla="*/ 0 w 132"/>
              <a:gd name="T11" fmla="*/ 48 h 115"/>
              <a:gd name="T12" fmla="*/ 6 w 132"/>
              <a:gd name="T13" fmla="*/ 61 h 115"/>
              <a:gd name="T14" fmla="*/ 12 w 132"/>
              <a:gd name="T15" fmla="*/ 73 h 115"/>
              <a:gd name="T16" fmla="*/ 12 w 132"/>
              <a:gd name="T17" fmla="*/ 73 h 115"/>
              <a:gd name="T18" fmla="*/ 48 w 132"/>
              <a:gd name="T19" fmla="*/ 73 h 115"/>
              <a:gd name="T20" fmla="*/ 66 w 132"/>
              <a:gd name="T21" fmla="*/ 73 h 115"/>
              <a:gd name="T22" fmla="*/ 72 w 132"/>
              <a:gd name="T23" fmla="*/ 67 h 115"/>
              <a:gd name="T24" fmla="*/ 72 w 132"/>
              <a:gd name="T25" fmla="*/ 73 h 115"/>
              <a:gd name="T26" fmla="*/ 66 w 132"/>
              <a:gd name="T27" fmla="*/ 85 h 115"/>
              <a:gd name="T28" fmla="*/ 60 w 132"/>
              <a:gd name="T29" fmla="*/ 91 h 115"/>
              <a:gd name="T30" fmla="*/ 66 w 132"/>
              <a:gd name="T31" fmla="*/ 115 h 115"/>
              <a:gd name="T32" fmla="*/ 90 w 132"/>
              <a:gd name="T33" fmla="*/ 97 h 115"/>
              <a:gd name="T34" fmla="*/ 114 w 132"/>
              <a:gd name="T35" fmla="*/ 97 h 115"/>
              <a:gd name="T36" fmla="*/ 126 w 132"/>
              <a:gd name="T37" fmla="*/ 79 h 115"/>
              <a:gd name="T38" fmla="*/ 132 w 132"/>
              <a:gd name="T39" fmla="*/ 79 h 115"/>
              <a:gd name="T40" fmla="*/ 96 w 132"/>
              <a:gd name="T41" fmla="*/ 67 h 115"/>
              <a:gd name="T42" fmla="*/ 90 w 132"/>
              <a:gd name="T43" fmla="*/ 36 h 115"/>
              <a:gd name="T44" fmla="*/ 114 w 132"/>
              <a:gd name="T45" fmla="*/ 12 h 115"/>
              <a:gd name="T46" fmla="*/ 114 w 132"/>
              <a:gd name="T47" fmla="*/ 12 h 115"/>
              <a:gd name="T48" fmla="*/ 78 w 132"/>
              <a:gd name="T49" fmla="*/ 0 h 115"/>
              <a:gd name="T50" fmla="*/ 48 w 132"/>
              <a:gd name="T51"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115">
                <a:moveTo>
                  <a:pt x="48" y="6"/>
                </a:moveTo>
                <a:lnTo>
                  <a:pt x="12" y="6"/>
                </a:lnTo>
                <a:lnTo>
                  <a:pt x="0" y="0"/>
                </a:lnTo>
                <a:lnTo>
                  <a:pt x="0" y="12"/>
                </a:lnTo>
                <a:lnTo>
                  <a:pt x="6" y="30"/>
                </a:lnTo>
                <a:lnTo>
                  <a:pt x="0" y="48"/>
                </a:lnTo>
                <a:lnTo>
                  <a:pt x="6" y="61"/>
                </a:lnTo>
                <a:lnTo>
                  <a:pt x="12" y="73"/>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114" y="12"/>
                </a:lnTo>
                <a:lnTo>
                  <a:pt x="78" y="0"/>
                </a:lnTo>
                <a:lnTo>
                  <a:pt x="48" y="6"/>
                </a:lnTo>
                <a:close/>
              </a:path>
            </a:pathLst>
          </a:custGeom>
          <a:solidFill>
            <a:srgbClr val="99BFC2"/>
          </a:solidFill>
          <a:ln w="9525">
            <a:solidFill>
              <a:schemeClr val="bg1"/>
            </a:solidFill>
            <a:round/>
            <a:headEnd/>
            <a:tailEnd/>
          </a:ln>
        </p:spPr>
        <p:txBody>
          <a:bodyPr/>
          <a:lstStyle/>
          <a:p>
            <a:endParaRPr lang="en-GB"/>
          </a:p>
        </p:txBody>
      </p:sp>
      <p:sp>
        <p:nvSpPr>
          <p:cNvPr id="228009" name="Freeform 681"/>
          <p:cNvSpPr>
            <a:spLocks/>
          </p:cNvSpPr>
          <p:nvPr/>
        </p:nvSpPr>
        <p:spPr bwMode="auto">
          <a:xfrm>
            <a:off x="5077718" y="2886075"/>
            <a:ext cx="120650" cy="207963"/>
          </a:xfrm>
          <a:custGeom>
            <a:avLst/>
            <a:gdLst>
              <a:gd name="T0" fmla="*/ 9 w 16"/>
              <a:gd name="T1" fmla="*/ 24 h 28"/>
              <a:gd name="T2" fmla="*/ 9 w 16"/>
              <a:gd name="T3" fmla="*/ 23 h 28"/>
              <a:gd name="T4" fmla="*/ 13 w 16"/>
              <a:gd name="T5" fmla="*/ 22 h 28"/>
              <a:gd name="T6" fmla="*/ 16 w 16"/>
              <a:gd name="T7" fmla="*/ 21 h 28"/>
              <a:gd name="T8" fmla="*/ 15 w 16"/>
              <a:gd name="T9" fmla="*/ 19 h 28"/>
              <a:gd name="T10" fmla="*/ 14 w 16"/>
              <a:gd name="T11" fmla="*/ 17 h 28"/>
              <a:gd name="T12" fmla="*/ 15 w 16"/>
              <a:gd name="T13" fmla="*/ 14 h 28"/>
              <a:gd name="T14" fmla="*/ 14 w 16"/>
              <a:gd name="T15" fmla="*/ 11 h 28"/>
              <a:gd name="T16" fmla="*/ 14 w 16"/>
              <a:gd name="T17" fmla="*/ 9 h 28"/>
              <a:gd name="T18" fmla="*/ 13 w 16"/>
              <a:gd name="T19" fmla="*/ 7 h 28"/>
              <a:gd name="T20" fmla="*/ 8 w 16"/>
              <a:gd name="T21" fmla="*/ 3 h 28"/>
              <a:gd name="T22" fmla="*/ 6 w 16"/>
              <a:gd name="T23" fmla="*/ 0 h 28"/>
              <a:gd name="T24" fmla="*/ 2 w 16"/>
              <a:gd name="T25" fmla="*/ 1 h 28"/>
              <a:gd name="T26" fmla="*/ 2 w 16"/>
              <a:gd name="T27" fmla="*/ 2 h 28"/>
              <a:gd name="T28" fmla="*/ 3 w 16"/>
              <a:gd name="T29" fmla="*/ 4 h 28"/>
              <a:gd name="T30" fmla="*/ 3 w 16"/>
              <a:gd name="T31" fmla="*/ 6 h 28"/>
              <a:gd name="T32" fmla="*/ 4 w 16"/>
              <a:gd name="T33" fmla="*/ 9 h 28"/>
              <a:gd name="T34" fmla="*/ 1 w 16"/>
              <a:gd name="T35" fmla="*/ 13 h 28"/>
              <a:gd name="T36" fmla="*/ 0 w 16"/>
              <a:gd name="T37" fmla="*/ 18 h 28"/>
              <a:gd name="T38" fmla="*/ 4 w 16"/>
              <a:gd name="T39" fmla="*/ 21 h 28"/>
              <a:gd name="T40" fmla="*/ 4 w 16"/>
              <a:gd name="T41" fmla="*/ 24 h 28"/>
              <a:gd name="T42" fmla="*/ 6 w 16"/>
              <a:gd name="T43" fmla="*/ 28 h 28"/>
              <a:gd name="T44" fmla="*/ 8 w 16"/>
              <a:gd name="T45" fmla="*/ 26 h 28"/>
              <a:gd name="T46" fmla="*/ 9 w 16"/>
              <a:gd name="T4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solidFill>
            <a:srgbClr val="99BFC2"/>
          </a:solidFill>
          <a:ln w="9525">
            <a:solidFill>
              <a:schemeClr val="bg1"/>
            </a:solidFill>
            <a:round/>
            <a:headEnd/>
            <a:tailEnd/>
          </a:ln>
        </p:spPr>
        <p:txBody>
          <a:bodyPr/>
          <a:lstStyle/>
          <a:p>
            <a:endParaRPr lang="en-GB"/>
          </a:p>
        </p:txBody>
      </p:sp>
      <p:sp>
        <p:nvSpPr>
          <p:cNvPr id="228010" name="Freeform 682"/>
          <p:cNvSpPr>
            <a:spLocks/>
          </p:cNvSpPr>
          <p:nvPr/>
        </p:nvSpPr>
        <p:spPr bwMode="auto">
          <a:xfrm>
            <a:off x="4966593" y="2854325"/>
            <a:ext cx="139700" cy="163513"/>
          </a:xfrm>
          <a:custGeom>
            <a:avLst/>
            <a:gdLst>
              <a:gd name="T0" fmla="*/ 19 w 19"/>
              <a:gd name="T1" fmla="*/ 13 h 22"/>
              <a:gd name="T2" fmla="*/ 18 w 19"/>
              <a:gd name="T3" fmla="*/ 10 h 22"/>
              <a:gd name="T4" fmla="*/ 18 w 19"/>
              <a:gd name="T5" fmla="*/ 8 h 22"/>
              <a:gd name="T6" fmla="*/ 17 w 19"/>
              <a:gd name="T7" fmla="*/ 6 h 22"/>
              <a:gd name="T8" fmla="*/ 17 w 19"/>
              <a:gd name="T9" fmla="*/ 5 h 22"/>
              <a:gd name="T10" fmla="*/ 16 w 19"/>
              <a:gd name="T11" fmla="*/ 5 h 22"/>
              <a:gd name="T12" fmla="*/ 12 w 19"/>
              <a:gd name="T13" fmla="*/ 4 h 22"/>
              <a:gd name="T14" fmla="*/ 9 w 19"/>
              <a:gd name="T15" fmla="*/ 2 h 22"/>
              <a:gd name="T16" fmla="*/ 8 w 19"/>
              <a:gd name="T17" fmla="*/ 0 h 22"/>
              <a:gd name="T18" fmla="*/ 5 w 19"/>
              <a:gd name="T19" fmla="*/ 2 h 22"/>
              <a:gd name="T20" fmla="*/ 1 w 19"/>
              <a:gd name="T21" fmla="*/ 2 h 22"/>
              <a:gd name="T22" fmla="*/ 0 w 19"/>
              <a:gd name="T23" fmla="*/ 2 h 22"/>
              <a:gd name="T24" fmla="*/ 0 w 19"/>
              <a:gd name="T25" fmla="*/ 5 h 22"/>
              <a:gd name="T26" fmla="*/ 0 w 19"/>
              <a:gd name="T27" fmla="*/ 7 h 22"/>
              <a:gd name="T28" fmla="*/ 2 w 19"/>
              <a:gd name="T29" fmla="*/ 7 h 22"/>
              <a:gd name="T30" fmla="*/ 6 w 19"/>
              <a:gd name="T31" fmla="*/ 12 h 22"/>
              <a:gd name="T32" fmla="*/ 8 w 19"/>
              <a:gd name="T33" fmla="*/ 17 h 22"/>
              <a:gd name="T34" fmla="*/ 15 w 19"/>
              <a:gd name="T35" fmla="*/ 22 h 22"/>
              <a:gd name="T36" fmla="*/ 16 w 19"/>
              <a:gd name="T37" fmla="*/ 17 h 22"/>
              <a:gd name="T38" fmla="*/ 19 w 19"/>
              <a:gd name="T3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solidFill>
            <a:srgbClr val="99BFC2"/>
          </a:solidFill>
          <a:ln w="9525">
            <a:solidFill>
              <a:schemeClr val="bg1"/>
            </a:solidFill>
            <a:round/>
            <a:headEnd/>
            <a:tailEnd/>
          </a:ln>
        </p:spPr>
        <p:txBody>
          <a:bodyPr/>
          <a:lstStyle/>
          <a:p>
            <a:endParaRPr lang="en-GB"/>
          </a:p>
        </p:txBody>
      </p:sp>
      <p:sp>
        <p:nvSpPr>
          <p:cNvPr id="228011" name="Freeform 683"/>
          <p:cNvSpPr>
            <a:spLocks/>
          </p:cNvSpPr>
          <p:nvPr/>
        </p:nvSpPr>
        <p:spPr bwMode="auto">
          <a:xfrm>
            <a:off x="5115818" y="2544763"/>
            <a:ext cx="73025" cy="46037"/>
          </a:xfrm>
          <a:custGeom>
            <a:avLst/>
            <a:gdLst>
              <a:gd name="T0" fmla="*/ 54 w 60"/>
              <a:gd name="T1" fmla="*/ 36 h 36"/>
              <a:gd name="T2" fmla="*/ 60 w 60"/>
              <a:gd name="T3" fmla="*/ 24 h 36"/>
              <a:gd name="T4" fmla="*/ 54 w 60"/>
              <a:gd name="T5" fmla="*/ 12 h 36"/>
              <a:gd name="T6" fmla="*/ 42 w 60"/>
              <a:gd name="T7" fmla="*/ 6 h 36"/>
              <a:gd name="T8" fmla="*/ 30 w 60"/>
              <a:gd name="T9" fmla="*/ 0 h 36"/>
              <a:gd name="T10" fmla="*/ 18 w 60"/>
              <a:gd name="T11" fmla="*/ 0 h 36"/>
              <a:gd name="T12" fmla="*/ 6 w 60"/>
              <a:gd name="T13" fmla="*/ 12 h 36"/>
              <a:gd name="T14" fmla="*/ 0 w 60"/>
              <a:gd name="T15" fmla="*/ 18 h 36"/>
              <a:gd name="T16" fmla="*/ 12 w 60"/>
              <a:gd name="T17" fmla="*/ 30 h 36"/>
              <a:gd name="T18" fmla="*/ 54 w 60"/>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99BFC2"/>
          </a:solidFill>
          <a:ln w="9525">
            <a:solidFill>
              <a:schemeClr val="bg1"/>
            </a:solidFill>
            <a:round/>
            <a:headEnd/>
            <a:tailEnd/>
          </a:ln>
        </p:spPr>
        <p:txBody>
          <a:bodyPr/>
          <a:lstStyle/>
          <a:p>
            <a:endParaRPr lang="en-GB"/>
          </a:p>
        </p:txBody>
      </p:sp>
      <p:sp>
        <p:nvSpPr>
          <p:cNvPr id="228012" name="Freeform 684"/>
          <p:cNvSpPr>
            <a:spLocks/>
          </p:cNvSpPr>
          <p:nvPr/>
        </p:nvSpPr>
        <p:spPr bwMode="auto">
          <a:xfrm>
            <a:off x="4982468" y="2566988"/>
            <a:ext cx="230187" cy="206375"/>
          </a:xfrm>
          <a:custGeom>
            <a:avLst/>
            <a:gdLst>
              <a:gd name="T0" fmla="*/ 1 w 31"/>
              <a:gd name="T1" fmla="*/ 9 h 28"/>
              <a:gd name="T2" fmla="*/ 1 w 31"/>
              <a:gd name="T3" fmla="*/ 10 h 28"/>
              <a:gd name="T4" fmla="*/ 1 w 31"/>
              <a:gd name="T5" fmla="*/ 13 h 28"/>
              <a:gd name="T6" fmla="*/ 2 w 31"/>
              <a:gd name="T7" fmla="*/ 17 h 28"/>
              <a:gd name="T8" fmla="*/ 2 w 31"/>
              <a:gd name="T9" fmla="*/ 20 h 28"/>
              <a:gd name="T10" fmla="*/ 6 w 31"/>
              <a:gd name="T11" fmla="*/ 22 h 28"/>
              <a:gd name="T12" fmla="*/ 10 w 31"/>
              <a:gd name="T13" fmla="*/ 24 h 28"/>
              <a:gd name="T14" fmla="*/ 15 w 31"/>
              <a:gd name="T15" fmla="*/ 26 h 28"/>
              <a:gd name="T16" fmla="*/ 15 w 31"/>
              <a:gd name="T17" fmla="*/ 26 h 28"/>
              <a:gd name="T18" fmla="*/ 19 w 31"/>
              <a:gd name="T19" fmla="*/ 28 h 28"/>
              <a:gd name="T20" fmla="*/ 23 w 31"/>
              <a:gd name="T21" fmla="*/ 28 h 28"/>
              <a:gd name="T22" fmla="*/ 25 w 31"/>
              <a:gd name="T23" fmla="*/ 28 h 28"/>
              <a:gd name="T24" fmla="*/ 27 w 31"/>
              <a:gd name="T25" fmla="*/ 28 h 28"/>
              <a:gd name="T26" fmla="*/ 29 w 31"/>
              <a:gd name="T27" fmla="*/ 23 h 28"/>
              <a:gd name="T28" fmla="*/ 31 w 31"/>
              <a:gd name="T29" fmla="*/ 21 h 28"/>
              <a:gd name="T30" fmla="*/ 30 w 31"/>
              <a:gd name="T31" fmla="*/ 17 h 28"/>
              <a:gd name="T32" fmla="*/ 30 w 31"/>
              <a:gd name="T33" fmla="*/ 15 h 28"/>
              <a:gd name="T34" fmla="*/ 29 w 31"/>
              <a:gd name="T35" fmla="*/ 12 h 28"/>
              <a:gd name="T36" fmla="*/ 31 w 31"/>
              <a:gd name="T37" fmla="*/ 10 h 28"/>
              <a:gd name="T38" fmla="*/ 30 w 31"/>
              <a:gd name="T39" fmla="*/ 6 h 28"/>
              <a:gd name="T40" fmla="*/ 28 w 31"/>
              <a:gd name="T41" fmla="*/ 3 h 28"/>
              <a:gd name="T42" fmla="*/ 27 w 31"/>
              <a:gd name="T43" fmla="*/ 3 h 28"/>
              <a:gd name="T44" fmla="*/ 20 w 31"/>
              <a:gd name="T45" fmla="*/ 2 h 28"/>
              <a:gd name="T46" fmla="*/ 18 w 31"/>
              <a:gd name="T47" fmla="*/ 0 h 28"/>
              <a:gd name="T48" fmla="*/ 18 w 31"/>
              <a:gd name="T49" fmla="*/ 1 h 28"/>
              <a:gd name="T50" fmla="*/ 15 w 31"/>
              <a:gd name="T51" fmla="*/ 1 h 28"/>
              <a:gd name="T52" fmla="*/ 14 w 31"/>
              <a:gd name="T53" fmla="*/ 0 h 28"/>
              <a:gd name="T54" fmla="*/ 13 w 31"/>
              <a:gd name="T55" fmla="*/ 0 h 28"/>
              <a:gd name="T56" fmla="*/ 5 w 31"/>
              <a:gd name="T57" fmla="*/ 3 h 28"/>
              <a:gd name="T58" fmla="*/ 1 w 31"/>
              <a:gd name="T59" fmla="*/ 5 h 28"/>
              <a:gd name="T60" fmla="*/ 0 w 31"/>
              <a:gd name="T61" fmla="*/ 4 h 28"/>
              <a:gd name="T62" fmla="*/ 0 w 31"/>
              <a:gd name="T63" fmla="*/ 6 h 28"/>
              <a:gd name="T64" fmla="*/ 1 w 31"/>
              <a:gd name="T65"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99BFC2"/>
          </a:solidFill>
          <a:ln w="9525">
            <a:solidFill>
              <a:schemeClr val="bg1"/>
            </a:solidFill>
            <a:round/>
            <a:headEnd/>
            <a:tailEnd/>
          </a:ln>
        </p:spPr>
        <p:txBody>
          <a:bodyPr/>
          <a:lstStyle/>
          <a:p>
            <a:endParaRPr lang="en-GB"/>
          </a:p>
        </p:txBody>
      </p:sp>
      <p:sp>
        <p:nvSpPr>
          <p:cNvPr id="228013" name="Freeform 685"/>
          <p:cNvSpPr>
            <a:spLocks/>
          </p:cNvSpPr>
          <p:nvPr/>
        </p:nvSpPr>
        <p:spPr bwMode="auto">
          <a:xfrm>
            <a:off x="4795143" y="2833688"/>
            <a:ext cx="104775" cy="57150"/>
          </a:xfrm>
          <a:custGeom>
            <a:avLst/>
            <a:gdLst>
              <a:gd name="T0" fmla="*/ 66 w 84"/>
              <a:gd name="T1" fmla="*/ 12 h 48"/>
              <a:gd name="T2" fmla="*/ 60 w 84"/>
              <a:gd name="T3" fmla="*/ 6 h 48"/>
              <a:gd name="T4" fmla="*/ 48 w 84"/>
              <a:gd name="T5" fmla="*/ 0 h 48"/>
              <a:gd name="T6" fmla="*/ 30 w 84"/>
              <a:gd name="T7" fmla="*/ 6 h 48"/>
              <a:gd name="T8" fmla="*/ 24 w 84"/>
              <a:gd name="T9" fmla="*/ 0 h 48"/>
              <a:gd name="T10" fmla="*/ 24 w 84"/>
              <a:gd name="T11" fmla="*/ 0 h 48"/>
              <a:gd name="T12" fmla="*/ 18 w 84"/>
              <a:gd name="T13" fmla="*/ 6 h 48"/>
              <a:gd name="T14" fmla="*/ 0 w 84"/>
              <a:gd name="T15" fmla="*/ 24 h 48"/>
              <a:gd name="T16" fmla="*/ 0 w 84"/>
              <a:gd name="T17" fmla="*/ 36 h 48"/>
              <a:gd name="T18" fmla="*/ 12 w 84"/>
              <a:gd name="T19" fmla="*/ 36 h 48"/>
              <a:gd name="T20" fmla="*/ 18 w 84"/>
              <a:gd name="T21" fmla="*/ 48 h 48"/>
              <a:gd name="T22" fmla="*/ 18 w 84"/>
              <a:gd name="T23" fmla="*/ 48 h 48"/>
              <a:gd name="T24" fmla="*/ 24 w 84"/>
              <a:gd name="T25" fmla="*/ 48 h 48"/>
              <a:gd name="T26" fmla="*/ 42 w 84"/>
              <a:gd name="T27" fmla="*/ 36 h 48"/>
              <a:gd name="T28" fmla="*/ 48 w 84"/>
              <a:gd name="T29" fmla="*/ 42 h 48"/>
              <a:gd name="T30" fmla="*/ 66 w 84"/>
              <a:gd name="T31" fmla="*/ 36 h 48"/>
              <a:gd name="T32" fmla="*/ 78 w 84"/>
              <a:gd name="T33" fmla="*/ 30 h 48"/>
              <a:gd name="T34" fmla="*/ 84 w 84"/>
              <a:gd name="T35" fmla="*/ 30 h 48"/>
              <a:gd name="T36" fmla="*/ 78 w 84"/>
              <a:gd name="T37" fmla="*/ 24 h 48"/>
              <a:gd name="T38" fmla="*/ 66 w 84"/>
              <a:gd name="T3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48">
                <a:moveTo>
                  <a:pt x="66" y="12"/>
                </a:moveTo>
                <a:lnTo>
                  <a:pt x="60" y="6"/>
                </a:lnTo>
                <a:lnTo>
                  <a:pt x="48" y="0"/>
                </a:lnTo>
                <a:lnTo>
                  <a:pt x="30" y="6"/>
                </a:lnTo>
                <a:lnTo>
                  <a:pt x="24" y="0"/>
                </a:lnTo>
                <a:lnTo>
                  <a:pt x="24" y="0"/>
                </a:lnTo>
                <a:lnTo>
                  <a:pt x="18" y="6"/>
                </a:lnTo>
                <a:lnTo>
                  <a:pt x="0" y="24"/>
                </a:lnTo>
                <a:lnTo>
                  <a:pt x="0" y="36"/>
                </a:lnTo>
                <a:lnTo>
                  <a:pt x="12" y="36"/>
                </a:lnTo>
                <a:lnTo>
                  <a:pt x="18" y="48"/>
                </a:lnTo>
                <a:lnTo>
                  <a:pt x="18" y="48"/>
                </a:lnTo>
                <a:lnTo>
                  <a:pt x="24" y="48"/>
                </a:lnTo>
                <a:lnTo>
                  <a:pt x="42" y="36"/>
                </a:lnTo>
                <a:lnTo>
                  <a:pt x="48" y="42"/>
                </a:lnTo>
                <a:lnTo>
                  <a:pt x="66" y="36"/>
                </a:lnTo>
                <a:lnTo>
                  <a:pt x="78" y="30"/>
                </a:lnTo>
                <a:lnTo>
                  <a:pt x="84" y="30"/>
                </a:lnTo>
                <a:lnTo>
                  <a:pt x="78" y="24"/>
                </a:lnTo>
                <a:lnTo>
                  <a:pt x="66" y="12"/>
                </a:lnTo>
                <a:close/>
              </a:path>
            </a:pathLst>
          </a:custGeom>
          <a:solidFill>
            <a:srgbClr val="99BFC2"/>
          </a:solidFill>
          <a:ln w="9525">
            <a:solidFill>
              <a:schemeClr val="bg1"/>
            </a:solidFill>
            <a:round/>
            <a:headEnd/>
            <a:tailEnd/>
          </a:ln>
        </p:spPr>
        <p:txBody>
          <a:bodyPr/>
          <a:lstStyle/>
          <a:p>
            <a:endParaRPr lang="en-GB"/>
          </a:p>
        </p:txBody>
      </p:sp>
      <p:sp>
        <p:nvSpPr>
          <p:cNvPr id="228014" name="Freeform 686"/>
          <p:cNvSpPr>
            <a:spLocks/>
          </p:cNvSpPr>
          <p:nvPr/>
        </p:nvSpPr>
        <p:spPr bwMode="auto">
          <a:xfrm>
            <a:off x="4841180" y="2449513"/>
            <a:ext cx="66675" cy="117475"/>
          </a:xfrm>
          <a:custGeom>
            <a:avLst/>
            <a:gdLst>
              <a:gd name="T0" fmla="*/ 6 w 9"/>
              <a:gd name="T1" fmla="*/ 16 h 16"/>
              <a:gd name="T2" fmla="*/ 5 w 9"/>
              <a:gd name="T3" fmla="*/ 13 h 16"/>
              <a:gd name="T4" fmla="*/ 6 w 9"/>
              <a:gd name="T5" fmla="*/ 9 h 16"/>
              <a:gd name="T6" fmla="*/ 8 w 9"/>
              <a:gd name="T7" fmla="*/ 9 h 16"/>
              <a:gd name="T8" fmla="*/ 9 w 9"/>
              <a:gd name="T9" fmla="*/ 7 h 16"/>
              <a:gd name="T10" fmla="*/ 7 w 9"/>
              <a:gd name="T11" fmla="*/ 6 h 16"/>
              <a:gd name="T12" fmla="*/ 7 w 9"/>
              <a:gd name="T13" fmla="*/ 4 h 16"/>
              <a:gd name="T14" fmla="*/ 7 w 9"/>
              <a:gd name="T15" fmla="*/ 0 h 16"/>
              <a:gd name="T16" fmla="*/ 4 w 9"/>
              <a:gd name="T17" fmla="*/ 2 h 16"/>
              <a:gd name="T18" fmla="*/ 1 w 9"/>
              <a:gd name="T19" fmla="*/ 3 h 16"/>
              <a:gd name="T20" fmla="*/ 0 w 9"/>
              <a:gd name="T21" fmla="*/ 7 h 16"/>
              <a:gd name="T22" fmla="*/ 0 w 9"/>
              <a:gd name="T23" fmla="*/ 11 h 16"/>
              <a:gd name="T24" fmla="*/ 2 w 9"/>
              <a:gd name="T25" fmla="*/ 12 h 16"/>
              <a:gd name="T26" fmla="*/ 3 w 9"/>
              <a:gd name="T27" fmla="*/ 16 h 16"/>
              <a:gd name="T28" fmla="*/ 4 w 9"/>
              <a:gd name="T29" fmla="*/ 15 h 16"/>
              <a:gd name="T30" fmla="*/ 6 w 9"/>
              <a:gd name="T3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solidFill>
            <a:srgbClr val="99BFC2"/>
          </a:solidFill>
          <a:ln w="9525">
            <a:solidFill>
              <a:schemeClr val="bg1"/>
            </a:solidFill>
            <a:round/>
            <a:headEnd/>
            <a:tailEnd/>
          </a:ln>
        </p:spPr>
        <p:txBody>
          <a:bodyPr/>
          <a:lstStyle/>
          <a:p>
            <a:endParaRPr lang="en-GB"/>
          </a:p>
        </p:txBody>
      </p:sp>
      <p:sp>
        <p:nvSpPr>
          <p:cNvPr id="228015" name="Freeform 687"/>
          <p:cNvSpPr>
            <a:spLocks/>
          </p:cNvSpPr>
          <p:nvPr/>
        </p:nvSpPr>
        <p:spPr bwMode="auto">
          <a:xfrm>
            <a:off x="4714180" y="2692400"/>
            <a:ext cx="80963" cy="73025"/>
          </a:xfrm>
          <a:custGeom>
            <a:avLst/>
            <a:gdLst>
              <a:gd name="T0" fmla="*/ 18 w 66"/>
              <a:gd name="T1" fmla="*/ 30 h 60"/>
              <a:gd name="T2" fmla="*/ 24 w 66"/>
              <a:gd name="T3" fmla="*/ 42 h 60"/>
              <a:gd name="T4" fmla="*/ 36 w 66"/>
              <a:gd name="T5" fmla="*/ 48 h 60"/>
              <a:gd name="T6" fmla="*/ 48 w 66"/>
              <a:gd name="T7" fmla="*/ 54 h 60"/>
              <a:gd name="T8" fmla="*/ 54 w 66"/>
              <a:gd name="T9" fmla="*/ 60 h 60"/>
              <a:gd name="T10" fmla="*/ 60 w 66"/>
              <a:gd name="T11" fmla="*/ 48 h 60"/>
              <a:gd name="T12" fmla="*/ 66 w 66"/>
              <a:gd name="T13" fmla="*/ 36 h 60"/>
              <a:gd name="T14" fmla="*/ 60 w 66"/>
              <a:gd name="T15" fmla="*/ 24 h 60"/>
              <a:gd name="T16" fmla="*/ 60 w 66"/>
              <a:gd name="T17" fmla="*/ 24 h 60"/>
              <a:gd name="T18" fmla="*/ 54 w 66"/>
              <a:gd name="T19" fmla="*/ 18 h 60"/>
              <a:gd name="T20" fmla="*/ 48 w 66"/>
              <a:gd name="T21" fmla="*/ 12 h 60"/>
              <a:gd name="T22" fmla="*/ 36 w 66"/>
              <a:gd name="T23" fmla="*/ 6 h 60"/>
              <a:gd name="T24" fmla="*/ 24 w 66"/>
              <a:gd name="T25" fmla="*/ 6 h 60"/>
              <a:gd name="T26" fmla="*/ 18 w 66"/>
              <a:gd name="T27" fmla="*/ 0 h 60"/>
              <a:gd name="T28" fmla="*/ 6 w 66"/>
              <a:gd name="T29" fmla="*/ 6 h 60"/>
              <a:gd name="T30" fmla="*/ 0 w 66"/>
              <a:gd name="T31" fmla="*/ 12 h 60"/>
              <a:gd name="T32" fmla="*/ 6 w 66"/>
              <a:gd name="T33" fmla="*/ 24 h 60"/>
              <a:gd name="T34" fmla="*/ 18 w 66"/>
              <a:gd name="T3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60">
                <a:moveTo>
                  <a:pt x="18" y="30"/>
                </a:moveTo>
                <a:lnTo>
                  <a:pt x="24" y="42"/>
                </a:lnTo>
                <a:lnTo>
                  <a:pt x="36" y="48"/>
                </a:lnTo>
                <a:lnTo>
                  <a:pt x="48" y="54"/>
                </a:lnTo>
                <a:lnTo>
                  <a:pt x="54" y="60"/>
                </a:lnTo>
                <a:lnTo>
                  <a:pt x="60" y="48"/>
                </a:lnTo>
                <a:lnTo>
                  <a:pt x="66" y="36"/>
                </a:lnTo>
                <a:lnTo>
                  <a:pt x="60" y="24"/>
                </a:lnTo>
                <a:lnTo>
                  <a:pt x="60" y="24"/>
                </a:lnTo>
                <a:lnTo>
                  <a:pt x="54" y="18"/>
                </a:lnTo>
                <a:lnTo>
                  <a:pt x="48" y="12"/>
                </a:lnTo>
                <a:lnTo>
                  <a:pt x="36" y="6"/>
                </a:lnTo>
                <a:lnTo>
                  <a:pt x="24" y="6"/>
                </a:lnTo>
                <a:lnTo>
                  <a:pt x="18" y="0"/>
                </a:lnTo>
                <a:lnTo>
                  <a:pt x="6" y="6"/>
                </a:lnTo>
                <a:lnTo>
                  <a:pt x="0" y="12"/>
                </a:lnTo>
                <a:lnTo>
                  <a:pt x="6" y="24"/>
                </a:lnTo>
                <a:lnTo>
                  <a:pt x="18" y="30"/>
                </a:lnTo>
                <a:close/>
              </a:path>
            </a:pathLst>
          </a:custGeom>
          <a:solidFill>
            <a:srgbClr val="99BFC2"/>
          </a:solidFill>
          <a:ln w="9525">
            <a:solidFill>
              <a:schemeClr val="bg1"/>
            </a:solidFill>
            <a:round/>
            <a:headEnd/>
            <a:tailEnd/>
          </a:ln>
        </p:spPr>
        <p:txBody>
          <a:bodyPr/>
          <a:lstStyle/>
          <a:p>
            <a:endParaRPr lang="en-GB"/>
          </a:p>
        </p:txBody>
      </p:sp>
      <p:sp>
        <p:nvSpPr>
          <p:cNvPr id="228016" name="Freeform 688"/>
          <p:cNvSpPr>
            <a:spLocks/>
          </p:cNvSpPr>
          <p:nvPr/>
        </p:nvSpPr>
        <p:spPr bwMode="auto">
          <a:xfrm>
            <a:off x="4653855" y="3535363"/>
            <a:ext cx="373063" cy="276225"/>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99BFC2"/>
          </a:solidFill>
          <a:ln w="9525">
            <a:solidFill>
              <a:schemeClr val="bg1"/>
            </a:solidFill>
            <a:round/>
            <a:headEnd/>
            <a:tailEnd/>
          </a:ln>
        </p:spPr>
        <p:txBody>
          <a:bodyPr/>
          <a:lstStyle/>
          <a:p>
            <a:endParaRPr lang="en-GB"/>
          </a:p>
        </p:txBody>
      </p:sp>
      <p:sp>
        <p:nvSpPr>
          <p:cNvPr id="228017" name="Freeform 689"/>
          <p:cNvSpPr>
            <a:spLocks/>
          </p:cNvSpPr>
          <p:nvPr/>
        </p:nvSpPr>
        <p:spPr bwMode="auto">
          <a:xfrm>
            <a:off x="4653855" y="3535363"/>
            <a:ext cx="373063" cy="276225"/>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99BFC2"/>
          </a:solidFill>
          <a:ln w="9525">
            <a:solidFill>
              <a:schemeClr val="bg1"/>
            </a:solidFill>
            <a:round/>
            <a:headEnd/>
            <a:tailEnd/>
          </a:ln>
        </p:spPr>
        <p:txBody>
          <a:bodyPr/>
          <a:lstStyle/>
          <a:p>
            <a:endParaRPr lang="en-GB"/>
          </a:p>
        </p:txBody>
      </p:sp>
      <p:sp>
        <p:nvSpPr>
          <p:cNvPr id="228018" name="Freeform 690"/>
          <p:cNvSpPr>
            <a:spLocks/>
          </p:cNvSpPr>
          <p:nvPr/>
        </p:nvSpPr>
        <p:spPr bwMode="auto">
          <a:xfrm>
            <a:off x="4364930" y="3498850"/>
            <a:ext cx="387350" cy="363538"/>
          </a:xfrm>
          <a:custGeom>
            <a:avLst/>
            <a:gdLst>
              <a:gd name="T0" fmla="*/ 24 w 52"/>
              <a:gd name="T1" fmla="*/ 44 h 49"/>
              <a:gd name="T2" fmla="*/ 27 w 52"/>
              <a:gd name="T3" fmla="*/ 40 h 49"/>
              <a:gd name="T4" fmla="*/ 32 w 52"/>
              <a:gd name="T5" fmla="*/ 36 h 49"/>
              <a:gd name="T6" fmla="*/ 38 w 52"/>
              <a:gd name="T7" fmla="*/ 33 h 49"/>
              <a:gd name="T8" fmla="*/ 39 w 52"/>
              <a:gd name="T9" fmla="*/ 33 h 49"/>
              <a:gd name="T10" fmla="*/ 43 w 52"/>
              <a:gd name="T11" fmla="*/ 33 h 49"/>
              <a:gd name="T12" fmla="*/ 50 w 52"/>
              <a:gd name="T13" fmla="*/ 32 h 49"/>
              <a:gd name="T14" fmla="*/ 51 w 52"/>
              <a:gd name="T15" fmla="*/ 29 h 49"/>
              <a:gd name="T16" fmla="*/ 52 w 52"/>
              <a:gd name="T17" fmla="*/ 20 h 49"/>
              <a:gd name="T18" fmla="*/ 49 w 52"/>
              <a:gd name="T19" fmla="*/ 20 h 49"/>
              <a:gd name="T20" fmla="*/ 47 w 52"/>
              <a:gd name="T21" fmla="*/ 18 h 49"/>
              <a:gd name="T22" fmla="*/ 21 w 52"/>
              <a:gd name="T23" fmla="*/ 0 h 49"/>
              <a:gd name="T24" fmla="*/ 18 w 52"/>
              <a:gd name="T25" fmla="*/ 0 h 49"/>
              <a:gd name="T26" fmla="*/ 21 w 52"/>
              <a:gd name="T27" fmla="*/ 29 h 49"/>
              <a:gd name="T28" fmla="*/ 23 w 52"/>
              <a:gd name="T29" fmla="*/ 30 h 49"/>
              <a:gd name="T30" fmla="*/ 20 w 52"/>
              <a:gd name="T31" fmla="*/ 32 h 49"/>
              <a:gd name="T32" fmla="*/ 6 w 52"/>
              <a:gd name="T33" fmla="*/ 32 h 49"/>
              <a:gd name="T34" fmla="*/ 5 w 52"/>
              <a:gd name="T35" fmla="*/ 33 h 49"/>
              <a:gd name="T36" fmla="*/ 3 w 52"/>
              <a:gd name="T37" fmla="*/ 31 h 49"/>
              <a:gd name="T38" fmla="*/ 0 w 52"/>
              <a:gd name="T39" fmla="*/ 34 h 49"/>
              <a:gd name="T40" fmla="*/ 0 w 52"/>
              <a:gd name="T41" fmla="*/ 35 h 49"/>
              <a:gd name="T42" fmla="*/ 1 w 52"/>
              <a:gd name="T43" fmla="*/ 38 h 49"/>
              <a:gd name="T44" fmla="*/ 3 w 52"/>
              <a:gd name="T45" fmla="*/ 42 h 49"/>
              <a:gd name="T46" fmla="*/ 2 w 52"/>
              <a:gd name="T47" fmla="*/ 42 h 49"/>
              <a:gd name="T48" fmla="*/ 2 w 52"/>
              <a:gd name="T49" fmla="*/ 43 h 49"/>
              <a:gd name="T50" fmla="*/ 6 w 52"/>
              <a:gd name="T51" fmla="*/ 43 h 49"/>
              <a:gd name="T52" fmla="*/ 10 w 52"/>
              <a:gd name="T53" fmla="*/ 42 h 49"/>
              <a:gd name="T54" fmla="*/ 11 w 52"/>
              <a:gd name="T55" fmla="*/ 44 h 49"/>
              <a:gd name="T56" fmla="*/ 13 w 52"/>
              <a:gd name="T57" fmla="*/ 49 h 49"/>
              <a:gd name="T58" fmla="*/ 15 w 52"/>
              <a:gd name="T59" fmla="*/ 48 h 49"/>
              <a:gd name="T60" fmla="*/ 17 w 52"/>
              <a:gd name="T61" fmla="*/ 48 h 49"/>
              <a:gd name="T62" fmla="*/ 18 w 52"/>
              <a:gd name="T63" fmla="*/ 48 h 49"/>
              <a:gd name="T64" fmla="*/ 20 w 52"/>
              <a:gd name="T65" fmla="*/ 49 h 49"/>
              <a:gd name="T66" fmla="*/ 22 w 52"/>
              <a:gd name="T67" fmla="*/ 49 h 49"/>
              <a:gd name="T68" fmla="*/ 23 w 52"/>
              <a:gd name="T69" fmla="*/ 49 h 49"/>
              <a:gd name="T70" fmla="*/ 23 w 52"/>
              <a:gd name="T71" fmla="*/ 47 h 49"/>
              <a:gd name="T72" fmla="*/ 24 w 52"/>
              <a:gd name="T73" fmla="*/ 4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99BFC2"/>
          </a:solidFill>
          <a:ln w="9525">
            <a:solidFill>
              <a:schemeClr val="bg1"/>
            </a:solidFill>
            <a:round/>
            <a:headEnd/>
            <a:tailEnd/>
          </a:ln>
        </p:spPr>
        <p:txBody>
          <a:bodyPr/>
          <a:lstStyle/>
          <a:p>
            <a:endParaRPr lang="en-GB"/>
          </a:p>
        </p:txBody>
      </p:sp>
      <p:sp>
        <p:nvSpPr>
          <p:cNvPr id="228019" name="Freeform 691"/>
          <p:cNvSpPr>
            <a:spLocks/>
          </p:cNvSpPr>
          <p:nvPr/>
        </p:nvSpPr>
        <p:spPr bwMode="auto">
          <a:xfrm>
            <a:off x="5622230" y="3833813"/>
            <a:ext cx="222250" cy="300037"/>
          </a:xfrm>
          <a:custGeom>
            <a:avLst/>
            <a:gdLst>
              <a:gd name="T0" fmla="*/ 72 w 180"/>
              <a:gd name="T1" fmla="*/ 18 h 246"/>
              <a:gd name="T2" fmla="*/ 48 w 180"/>
              <a:gd name="T3" fmla="*/ 12 h 246"/>
              <a:gd name="T4" fmla="*/ 48 w 180"/>
              <a:gd name="T5" fmla="*/ 6 h 246"/>
              <a:gd name="T6" fmla="*/ 30 w 180"/>
              <a:gd name="T7" fmla="*/ 18 h 246"/>
              <a:gd name="T8" fmla="*/ 42 w 180"/>
              <a:gd name="T9" fmla="*/ 36 h 246"/>
              <a:gd name="T10" fmla="*/ 84 w 180"/>
              <a:gd name="T11" fmla="*/ 60 h 246"/>
              <a:gd name="T12" fmla="*/ 126 w 180"/>
              <a:gd name="T13" fmla="*/ 66 h 246"/>
              <a:gd name="T14" fmla="*/ 78 w 180"/>
              <a:gd name="T15" fmla="*/ 120 h 246"/>
              <a:gd name="T16" fmla="*/ 36 w 180"/>
              <a:gd name="T17" fmla="*/ 132 h 246"/>
              <a:gd name="T18" fmla="*/ 18 w 180"/>
              <a:gd name="T19" fmla="*/ 144 h 246"/>
              <a:gd name="T20" fmla="*/ 24 w 180"/>
              <a:gd name="T21" fmla="*/ 150 h 246"/>
              <a:gd name="T22" fmla="*/ 18 w 180"/>
              <a:gd name="T23" fmla="*/ 144 h 246"/>
              <a:gd name="T24" fmla="*/ 18 w 180"/>
              <a:gd name="T25" fmla="*/ 150 h 246"/>
              <a:gd name="T26" fmla="*/ 0 w 180"/>
              <a:gd name="T27" fmla="*/ 168 h 246"/>
              <a:gd name="T28" fmla="*/ 0 w 180"/>
              <a:gd name="T29" fmla="*/ 228 h 246"/>
              <a:gd name="T30" fmla="*/ 12 w 180"/>
              <a:gd name="T31" fmla="*/ 246 h 246"/>
              <a:gd name="T32" fmla="*/ 42 w 180"/>
              <a:gd name="T33" fmla="*/ 204 h 246"/>
              <a:gd name="T34" fmla="*/ 90 w 180"/>
              <a:gd name="T35" fmla="*/ 180 h 246"/>
              <a:gd name="T36" fmla="*/ 132 w 180"/>
              <a:gd name="T37" fmla="*/ 132 h 246"/>
              <a:gd name="T38" fmla="*/ 168 w 180"/>
              <a:gd name="T39" fmla="*/ 48 h 246"/>
              <a:gd name="T40" fmla="*/ 180 w 180"/>
              <a:gd name="T41" fmla="*/ 0 h 246"/>
              <a:gd name="T42" fmla="*/ 72 w 180"/>
              <a:gd name="T43" fmla="*/ 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99BFC2"/>
          </a:solidFill>
          <a:ln w="9525">
            <a:solidFill>
              <a:schemeClr val="bg1"/>
            </a:solidFill>
            <a:round/>
            <a:headEnd/>
            <a:tailEnd/>
          </a:ln>
        </p:spPr>
        <p:txBody>
          <a:bodyPr/>
          <a:lstStyle/>
          <a:p>
            <a:endParaRPr lang="en-GB"/>
          </a:p>
        </p:txBody>
      </p:sp>
      <p:sp>
        <p:nvSpPr>
          <p:cNvPr id="228020" name="Freeform 692"/>
          <p:cNvSpPr>
            <a:spLocks/>
          </p:cNvSpPr>
          <p:nvPr/>
        </p:nvSpPr>
        <p:spPr bwMode="auto">
          <a:xfrm>
            <a:off x="4982468" y="3811588"/>
            <a:ext cx="30162" cy="117475"/>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12 w 24"/>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99BFC2"/>
          </a:solidFill>
          <a:ln w="9525">
            <a:solidFill>
              <a:schemeClr val="bg1"/>
            </a:solidFill>
            <a:round/>
            <a:headEnd/>
            <a:tailEnd/>
          </a:ln>
        </p:spPr>
        <p:txBody>
          <a:bodyPr/>
          <a:lstStyle/>
          <a:p>
            <a:endParaRPr lang="en-GB"/>
          </a:p>
        </p:txBody>
      </p:sp>
      <p:sp>
        <p:nvSpPr>
          <p:cNvPr id="228021" name="Freeform 693"/>
          <p:cNvSpPr>
            <a:spLocks/>
          </p:cNvSpPr>
          <p:nvPr/>
        </p:nvSpPr>
        <p:spPr bwMode="auto">
          <a:xfrm>
            <a:off x="4982468" y="3811588"/>
            <a:ext cx="30162" cy="117475"/>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24" h="96">
                <a:moveTo>
                  <a:pt x="12" y="0"/>
                </a:moveTo>
                <a:lnTo>
                  <a:pt x="12" y="0"/>
                </a:lnTo>
                <a:lnTo>
                  <a:pt x="24" y="42"/>
                </a:lnTo>
                <a:lnTo>
                  <a:pt x="0" y="48"/>
                </a:lnTo>
                <a:lnTo>
                  <a:pt x="0" y="66"/>
                </a:lnTo>
                <a:lnTo>
                  <a:pt x="18" y="96"/>
                </a:lnTo>
                <a:lnTo>
                  <a:pt x="24" y="96"/>
                </a:lnTo>
              </a:path>
            </a:pathLst>
          </a:custGeom>
          <a:solidFill>
            <a:srgbClr val="99BFC2"/>
          </a:solidFill>
          <a:ln w="9525">
            <a:solidFill>
              <a:schemeClr val="bg1"/>
            </a:solidFill>
            <a:round/>
            <a:headEnd/>
            <a:tailEnd/>
          </a:ln>
        </p:spPr>
        <p:txBody>
          <a:bodyPr/>
          <a:lstStyle/>
          <a:p>
            <a:endParaRPr lang="en-GB"/>
          </a:p>
        </p:txBody>
      </p:sp>
      <p:sp>
        <p:nvSpPr>
          <p:cNvPr id="228022" name="Freeform 694"/>
          <p:cNvSpPr>
            <a:spLocks/>
          </p:cNvSpPr>
          <p:nvPr/>
        </p:nvSpPr>
        <p:spPr bwMode="auto">
          <a:xfrm>
            <a:off x="4966593" y="3544888"/>
            <a:ext cx="246062" cy="384175"/>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36 w 198"/>
              <a:gd name="T51"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rgbClr val="99BFC2"/>
          </a:solidFill>
          <a:ln w="9525">
            <a:solidFill>
              <a:schemeClr val="bg1"/>
            </a:solidFill>
            <a:round/>
            <a:headEnd/>
            <a:tailEnd/>
          </a:ln>
        </p:spPr>
        <p:txBody>
          <a:bodyPr/>
          <a:lstStyle/>
          <a:p>
            <a:endParaRPr lang="en-GB"/>
          </a:p>
        </p:txBody>
      </p:sp>
      <p:sp>
        <p:nvSpPr>
          <p:cNvPr id="228023" name="Freeform 695"/>
          <p:cNvSpPr>
            <a:spLocks/>
          </p:cNvSpPr>
          <p:nvPr/>
        </p:nvSpPr>
        <p:spPr bwMode="auto">
          <a:xfrm>
            <a:off x="4966593" y="3544888"/>
            <a:ext cx="246062" cy="384175"/>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99BFC2"/>
          </a:solidFill>
          <a:ln w="9525">
            <a:solidFill>
              <a:schemeClr val="bg1"/>
            </a:solidFill>
            <a:round/>
            <a:headEnd/>
            <a:tailEnd/>
          </a:ln>
        </p:spPr>
        <p:txBody>
          <a:bodyPr/>
          <a:lstStyle/>
          <a:p>
            <a:endParaRPr lang="en-GB"/>
          </a:p>
        </p:txBody>
      </p:sp>
      <p:sp>
        <p:nvSpPr>
          <p:cNvPr id="228024" name="Freeform 696"/>
          <p:cNvSpPr>
            <a:spLocks/>
          </p:cNvSpPr>
          <p:nvPr/>
        </p:nvSpPr>
        <p:spPr bwMode="auto">
          <a:xfrm>
            <a:off x="5042793" y="4630738"/>
            <a:ext cx="376237" cy="334962"/>
          </a:xfrm>
          <a:custGeom>
            <a:avLst/>
            <a:gdLst>
              <a:gd name="T0" fmla="*/ 48 w 51"/>
              <a:gd name="T1" fmla="*/ 1 h 45"/>
              <a:gd name="T2" fmla="*/ 47 w 51"/>
              <a:gd name="T3" fmla="*/ 1 h 45"/>
              <a:gd name="T4" fmla="*/ 46 w 51"/>
              <a:gd name="T5" fmla="*/ 2 h 45"/>
              <a:gd name="T6" fmla="*/ 47 w 51"/>
              <a:gd name="T7" fmla="*/ 1 h 45"/>
              <a:gd name="T8" fmla="*/ 41 w 51"/>
              <a:gd name="T9" fmla="*/ 0 h 45"/>
              <a:gd name="T10" fmla="*/ 34 w 51"/>
              <a:gd name="T11" fmla="*/ 5 h 45"/>
              <a:gd name="T12" fmla="*/ 26 w 51"/>
              <a:gd name="T13" fmla="*/ 12 h 45"/>
              <a:gd name="T14" fmla="*/ 22 w 51"/>
              <a:gd name="T15" fmla="*/ 12 h 45"/>
              <a:gd name="T16" fmla="*/ 17 w 51"/>
              <a:gd name="T17" fmla="*/ 15 h 45"/>
              <a:gd name="T18" fmla="*/ 14 w 51"/>
              <a:gd name="T19" fmla="*/ 15 h 45"/>
              <a:gd name="T20" fmla="*/ 13 w 51"/>
              <a:gd name="T21" fmla="*/ 13 h 45"/>
              <a:gd name="T22" fmla="*/ 11 w 51"/>
              <a:gd name="T23" fmla="*/ 9 h 45"/>
              <a:gd name="T24" fmla="*/ 11 w 51"/>
              <a:gd name="T25" fmla="*/ 11 h 45"/>
              <a:gd name="T26" fmla="*/ 11 w 51"/>
              <a:gd name="T27" fmla="*/ 9 h 45"/>
              <a:gd name="T28" fmla="*/ 9 w 51"/>
              <a:gd name="T29" fmla="*/ 23 h 45"/>
              <a:gd name="T30" fmla="*/ 6 w 51"/>
              <a:gd name="T31" fmla="*/ 24 h 45"/>
              <a:gd name="T32" fmla="*/ 1 w 51"/>
              <a:gd name="T33" fmla="*/ 22 h 45"/>
              <a:gd name="T34" fmla="*/ 0 w 51"/>
              <a:gd name="T35" fmla="*/ 24 h 45"/>
              <a:gd name="T36" fmla="*/ 2 w 51"/>
              <a:gd name="T37" fmla="*/ 27 h 45"/>
              <a:gd name="T38" fmla="*/ 5 w 51"/>
              <a:gd name="T39" fmla="*/ 35 h 45"/>
              <a:gd name="T40" fmla="*/ 5 w 51"/>
              <a:gd name="T41" fmla="*/ 39 h 45"/>
              <a:gd name="T42" fmla="*/ 9 w 51"/>
              <a:gd name="T43" fmla="*/ 45 h 45"/>
              <a:gd name="T44" fmla="*/ 17 w 51"/>
              <a:gd name="T45" fmla="*/ 43 h 45"/>
              <a:gd name="T46" fmla="*/ 25 w 51"/>
              <a:gd name="T47" fmla="*/ 42 h 45"/>
              <a:gd name="T48" fmla="*/ 32 w 51"/>
              <a:gd name="T49" fmla="*/ 41 h 45"/>
              <a:gd name="T50" fmla="*/ 47 w 51"/>
              <a:gd name="T51" fmla="*/ 25 h 45"/>
              <a:gd name="T52" fmla="*/ 51 w 51"/>
              <a:gd name="T53" fmla="*/ 16 h 45"/>
              <a:gd name="T54" fmla="*/ 51 w 51"/>
              <a:gd name="T55" fmla="*/ 16 h 45"/>
              <a:gd name="T56" fmla="*/ 49 w 51"/>
              <a:gd name="T57" fmla="*/ 16 h 45"/>
              <a:gd name="T58" fmla="*/ 48 w 51"/>
              <a:gd name="T5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99BFC2"/>
          </a:solidFill>
          <a:ln w="9525">
            <a:solidFill>
              <a:schemeClr val="bg1"/>
            </a:solidFill>
            <a:round/>
            <a:headEnd/>
            <a:tailEnd/>
          </a:ln>
        </p:spPr>
        <p:txBody>
          <a:bodyPr/>
          <a:lstStyle/>
          <a:p>
            <a:endParaRPr lang="en-GB"/>
          </a:p>
        </p:txBody>
      </p:sp>
      <p:sp>
        <p:nvSpPr>
          <p:cNvPr id="228025" name="Freeform 697"/>
          <p:cNvSpPr>
            <a:spLocks/>
          </p:cNvSpPr>
          <p:nvPr/>
        </p:nvSpPr>
        <p:spPr bwMode="auto">
          <a:xfrm>
            <a:off x="5123755" y="4521200"/>
            <a:ext cx="223838" cy="222250"/>
          </a:xfrm>
          <a:custGeom>
            <a:avLst/>
            <a:gdLst>
              <a:gd name="T0" fmla="*/ 144 w 180"/>
              <a:gd name="T1" fmla="*/ 54 h 180"/>
              <a:gd name="T2" fmla="*/ 132 w 180"/>
              <a:gd name="T3" fmla="*/ 54 h 180"/>
              <a:gd name="T4" fmla="*/ 114 w 180"/>
              <a:gd name="T5" fmla="*/ 30 h 180"/>
              <a:gd name="T6" fmla="*/ 102 w 180"/>
              <a:gd name="T7" fmla="*/ 6 h 180"/>
              <a:gd name="T8" fmla="*/ 96 w 180"/>
              <a:gd name="T9" fmla="*/ 6 h 180"/>
              <a:gd name="T10" fmla="*/ 84 w 180"/>
              <a:gd name="T11" fmla="*/ 12 h 180"/>
              <a:gd name="T12" fmla="*/ 96 w 180"/>
              <a:gd name="T13" fmla="*/ 6 h 180"/>
              <a:gd name="T14" fmla="*/ 84 w 180"/>
              <a:gd name="T15" fmla="*/ 0 h 180"/>
              <a:gd name="T16" fmla="*/ 66 w 180"/>
              <a:gd name="T17" fmla="*/ 6 h 180"/>
              <a:gd name="T18" fmla="*/ 18 w 180"/>
              <a:gd name="T19" fmla="*/ 18 h 180"/>
              <a:gd name="T20" fmla="*/ 12 w 180"/>
              <a:gd name="T21" fmla="*/ 84 h 180"/>
              <a:gd name="T22" fmla="*/ 0 w 180"/>
              <a:gd name="T23" fmla="*/ 90 h 180"/>
              <a:gd name="T24" fmla="*/ 0 w 180"/>
              <a:gd name="T25" fmla="*/ 144 h 180"/>
              <a:gd name="T26" fmla="*/ 12 w 180"/>
              <a:gd name="T27" fmla="*/ 168 h 180"/>
              <a:gd name="T28" fmla="*/ 18 w 180"/>
              <a:gd name="T29" fmla="*/ 180 h 180"/>
              <a:gd name="T30" fmla="*/ 36 w 180"/>
              <a:gd name="T31" fmla="*/ 180 h 180"/>
              <a:gd name="T32" fmla="*/ 66 w 180"/>
              <a:gd name="T33" fmla="*/ 162 h 180"/>
              <a:gd name="T34" fmla="*/ 90 w 180"/>
              <a:gd name="T35" fmla="*/ 162 h 180"/>
              <a:gd name="T36" fmla="*/ 138 w 180"/>
              <a:gd name="T37" fmla="*/ 120 h 180"/>
              <a:gd name="T38" fmla="*/ 180 w 180"/>
              <a:gd name="T39" fmla="*/ 90 h 180"/>
              <a:gd name="T40" fmla="*/ 150 w 180"/>
              <a:gd name="T41" fmla="*/ 78 h 180"/>
              <a:gd name="T42" fmla="*/ 144 w 180"/>
              <a:gd name="T43" fmla="*/ 5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99BFC2"/>
          </a:solidFill>
          <a:ln w="9525">
            <a:solidFill>
              <a:schemeClr val="bg1"/>
            </a:solidFill>
            <a:round/>
            <a:headEnd/>
            <a:tailEnd/>
          </a:ln>
        </p:spPr>
        <p:txBody>
          <a:bodyPr/>
          <a:lstStyle/>
          <a:p>
            <a:endParaRPr lang="en-GB"/>
          </a:p>
        </p:txBody>
      </p:sp>
      <p:sp>
        <p:nvSpPr>
          <p:cNvPr id="228026" name="Freeform 698"/>
          <p:cNvSpPr>
            <a:spLocks/>
          </p:cNvSpPr>
          <p:nvPr/>
        </p:nvSpPr>
        <p:spPr bwMode="auto">
          <a:xfrm>
            <a:off x="5353943" y="4349750"/>
            <a:ext cx="254000" cy="400050"/>
          </a:xfrm>
          <a:custGeom>
            <a:avLst/>
            <a:gdLst>
              <a:gd name="T0" fmla="*/ 22 w 34"/>
              <a:gd name="T1" fmla="*/ 2 h 54"/>
              <a:gd name="T2" fmla="*/ 17 w 34"/>
              <a:gd name="T3" fmla="*/ 3 h 54"/>
              <a:gd name="T4" fmla="*/ 17 w 34"/>
              <a:gd name="T5" fmla="*/ 4 h 54"/>
              <a:gd name="T6" fmla="*/ 17 w 34"/>
              <a:gd name="T7" fmla="*/ 3 h 54"/>
              <a:gd name="T8" fmla="*/ 16 w 34"/>
              <a:gd name="T9" fmla="*/ 3 h 54"/>
              <a:gd name="T10" fmla="*/ 16 w 34"/>
              <a:gd name="T11" fmla="*/ 8 h 54"/>
              <a:gd name="T12" fmla="*/ 19 w 34"/>
              <a:gd name="T13" fmla="*/ 13 h 54"/>
              <a:gd name="T14" fmla="*/ 19 w 34"/>
              <a:gd name="T15" fmla="*/ 16 h 54"/>
              <a:gd name="T16" fmla="*/ 16 w 34"/>
              <a:gd name="T17" fmla="*/ 18 h 54"/>
              <a:gd name="T18" fmla="*/ 15 w 34"/>
              <a:gd name="T19" fmla="*/ 16 h 54"/>
              <a:gd name="T20" fmla="*/ 13 w 34"/>
              <a:gd name="T21" fmla="*/ 13 h 54"/>
              <a:gd name="T22" fmla="*/ 9 w 34"/>
              <a:gd name="T23" fmla="*/ 11 h 54"/>
              <a:gd name="T24" fmla="*/ 0 w 34"/>
              <a:gd name="T25" fmla="*/ 15 h 54"/>
              <a:gd name="T26" fmla="*/ 0 w 34"/>
              <a:gd name="T27" fmla="*/ 16 h 54"/>
              <a:gd name="T28" fmla="*/ 1 w 34"/>
              <a:gd name="T29" fmla="*/ 16 h 54"/>
              <a:gd name="T30" fmla="*/ 2 w 34"/>
              <a:gd name="T31" fmla="*/ 15 h 54"/>
              <a:gd name="T32" fmla="*/ 1 w 34"/>
              <a:gd name="T33" fmla="*/ 16 h 54"/>
              <a:gd name="T34" fmla="*/ 9 w 34"/>
              <a:gd name="T35" fmla="*/ 19 h 54"/>
              <a:gd name="T36" fmla="*/ 9 w 34"/>
              <a:gd name="T37" fmla="*/ 23 h 54"/>
              <a:gd name="T38" fmla="*/ 9 w 34"/>
              <a:gd name="T39" fmla="*/ 28 h 54"/>
              <a:gd name="T40" fmla="*/ 7 w 34"/>
              <a:gd name="T41" fmla="*/ 36 h 54"/>
              <a:gd name="T42" fmla="*/ 5 w 34"/>
              <a:gd name="T43" fmla="*/ 39 h 54"/>
              <a:gd name="T44" fmla="*/ 6 w 34"/>
              <a:gd name="T45" fmla="*/ 39 h 54"/>
              <a:gd name="T46" fmla="*/ 7 w 34"/>
              <a:gd name="T47" fmla="*/ 54 h 54"/>
              <a:gd name="T48" fmla="*/ 9 w 34"/>
              <a:gd name="T49" fmla="*/ 54 h 54"/>
              <a:gd name="T50" fmla="*/ 9 w 34"/>
              <a:gd name="T51" fmla="*/ 51 h 54"/>
              <a:gd name="T52" fmla="*/ 16 w 34"/>
              <a:gd name="T53" fmla="*/ 45 h 54"/>
              <a:gd name="T54" fmla="*/ 18 w 34"/>
              <a:gd name="T55" fmla="*/ 40 h 54"/>
              <a:gd name="T56" fmla="*/ 16 w 34"/>
              <a:gd name="T57" fmla="*/ 31 h 54"/>
              <a:gd name="T58" fmla="*/ 21 w 34"/>
              <a:gd name="T59" fmla="*/ 25 h 54"/>
              <a:gd name="T60" fmla="*/ 30 w 34"/>
              <a:gd name="T61" fmla="*/ 20 h 54"/>
              <a:gd name="T62" fmla="*/ 33 w 34"/>
              <a:gd name="T63" fmla="*/ 16 h 54"/>
              <a:gd name="T64" fmla="*/ 34 w 34"/>
              <a:gd name="T65" fmla="*/ 11 h 54"/>
              <a:gd name="T66" fmla="*/ 33 w 34"/>
              <a:gd name="T67" fmla="*/ 4 h 54"/>
              <a:gd name="T68" fmla="*/ 33 w 34"/>
              <a:gd name="T69" fmla="*/ 0 h 54"/>
              <a:gd name="T70" fmla="*/ 33 w 34"/>
              <a:gd name="T71" fmla="*/ 0 h 54"/>
              <a:gd name="T72" fmla="*/ 30 w 34"/>
              <a:gd name="T73" fmla="*/ 1 h 54"/>
              <a:gd name="T74" fmla="*/ 22 w 34"/>
              <a:gd name="T7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99BFC2"/>
          </a:solidFill>
          <a:ln w="9525">
            <a:solidFill>
              <a:schemeClr val="bg1"/>
            </a:solidFill>
            <a:round/>
            <a:headEnd/>
            <a:tailEnd/>
          </a:ln>
        </p:spPr>
        <p:txBody>
          <a:bodyPr/>
          <a:lstStyle/>
          <a:p>
            <a:endParaRPr lang="en-GB"/>
          </a:p>
        </p:txBody>
      </p:sp>
      <p:sp>
        <p:nvSpPr>
          <p:cNvPr id="228027" name="Freeform 699"/>
          <p:cNvSpPr>
            <a:spLocks/>
          </p:cNvSpPr>
          <p:nvPr/>
        </p:nvSpPr>
        <p:spPr bwMode="auto">
          <a:xfrm>
            <a:off x="5353943" y="4121150"/>
            <a:ext cx="246062" cy="250825"/>
          </a:xfrm>
          <a:custGeom>
            <a:avLst/>
            <a:gdLst>
              <a:gd name="T0" fmla="*/ 25 w 33"/>
              <a:gd name="T1" fmla="*/ 6 h 34"/>
              <a:gd name="T2" fmla="*/ 14 w 33"/>
              <a:gd name="T3" fmla="*/ 1 h 34"/>
              <a:gd name="T4" fmla="*/ 14 w 33"/>
              <a:gd name="T5" fmla="*/ 1 h 34"/>
              <a:gd name="T6" fmla="*/ 14 w 33"/>
              <a:gd name="T7" fmla="*/ 1 h 34"/>
              <a:gd name="T8" fmla="*/ 13 w 33"/>
              <a:gd name="T9" fmla="*/ 0 h 34"/>
              <a:gd name="T10" fmla="*/ 12 w 33"/>
              <a:gd name="T11" fmla="*/ 2 h 34"/>
              <a:gd name="T12" fmla="*/ 12 w 33"/>
              <a:gd name="T13" fmla="*/ 5 h 34"/>
              <a:gd name="T14" fmla="*/ 8 w 33"/>
              <a:gd name="T15" fmla="*/ 5 h 34"/>
              <a:gd name="T16" fmla="*/ 6 w 33"/>
              <a:gd name="T17" fmla="*/ 1 h 34"/>
              <a:gd name="T18" fmla="*/ 1 w 33"/>
              <a:gd name="T19" fmla="*/ 1 h 34"/>
              <a:gd name="T20" fmla="*/ 2 w 33"/>
              <a:gd name="T21" fmla="*/ 8 h 34"/>
              <a:gd name="T22" fmla="*/ 0 w 33"/>
              <a:gd name="T23" fmla="*/ 11 h 34"/>
              <a:gd name="T24" fmla="*/ 2 w 33"/>
              <a:gd name="T25" fmla="*/ 19 h 34"/>
              <a:gd name="T26" fmla="*/ 4 w 33"/>
              <a:gd name="T27" fmla="*/ 24 h 34"/>
              <a:gd name="T28" fmla="*/ 9 w 33"/>
              <a:gd name="T29" fmla="*/ 26 h 34"/>
              <a:gd name="T30" fmla="*/ 14 w 33"/>
              <a:gd name="T31" fmla="*/ 27 h 34"/>
              <a:gd name="T32" fmla="*/ 15 w 33"/>
              <a:gd name="T33" fmla="*/ 29 h 34"/>
              <a:gd name="T34" fmla="*/ 17 w 33"/>
              <a:gd name="T35" fmla="*/ 34 h 34"/>
              <a:gd name="T36" fmla="*/ 22 w 33"/>
              <a:gd name="T37" fmla="*/ 33 h 34"/>
              <a:gd name="T38" fmla="*/ 30 w 33"/>
              <a:gd name="T39" fmla="*/ 32 h 34"/>
              <a:gd name="T40" fmla="*/ 33 w 33"/>
              <a:gd name="T41" fmla="*/ 31 h 34"/>
              <a:gd name="T42" fmla="*/ 31 w 33"/>
              <a:gd name="T43" fmla="*/ 28 h 34"/>
              <a:gd name="T44" fmla="*/ 30 w 33"/>
              <a:gd name="T45" fmla="*/ 19 h 34"/>
              <a:gd name="T46" fmla="*/ 28 w 33"/>
              <a:gd name="T47" fmla="*/ 14 h 34"/>
              <a:gd name="T48" fmla="*/ 30 w 33"/>
              <a:gd name="T49" fmla="*/ 12 h 34"/>
              <a:gd name="T50" fmla="*/ 25 w 33"/>
              <a:gd name="T51" fmla="*/ 9 h 34"/>
              <a:gd name="T52" fmla="*/ 25 w 33"/>
              <a:gd name="T53"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99BFC2"/>
          </a:solidFill>
          <a:ln w="9525">
            <a:solidFill>
              <a:schemeClr val="bg1"/>
            </a:solidFill>
            <a:round/>
            <a:headEnd/>
            <a:tailEnd/>
          </a:ln>
        </p:spPr>
        <p:txBody>
          <a:bodyPr/>
          <a:lstStyle/>
          <a:p>
            <a:endParaRPr lang="en-GB"/>
          </a:p>
        </p:txBody>
      </p:sp>
      <p:sp>
        <p:nvSpPr>
          <p:cNvPr id="228028" name="Freeform 700"/>
          <p:cNvSpPr>
            <a:spLocks/>
          </p:cNvSpPr>
          <p:nvPr/>
        </p:nvSpPr>
        <p:spPr bwMode="auto">
          <a:xfrm>
            <a:off x="4936430" y="4238625"/>
            <a:ext cx="282575" cy="282575"/>
          </a:xfrm>
          <a:custGeom>
            <a:avLst/>
            <a:gdLst>
              <a:gd name="T0" fmla="*/ 4 w 38"/>
              <a:gd name="T1" fmla="*/ 37 h 38"/>
              <a:gd name="T2" fmla="*/ 18 w 38"/>
              <a:gd name="T3" fmla="*/ 37 h 38"/>
              <a:gd name="T4" fmla="*/ 20 w 38"/>
              <a:gd name="T5" fmla="*/ 38 h 38"/>
              <a:gd name="T6" fmla="*/ 28 w 38"/>
              <a:gd name="T7" fmla="*/ 38 h 38"/>
              <a:gd name="T8" fmla="*/ 34 w 38"/>
              <a:gd name="T9" fmla="*/ 37 h 38"/>
              <a:gd name="T10" fmla="*/ 32 w 38"/>
              <a:gd name="T11" fmla="*/ 33 h 38"/>
              <a:gd name="T12" fmla="*/ 32 w 38"/>
              <a:gd name="T13" fmla="*/ 22 h 38"/>
              <a:gd name="T14" fmla="*/ 38 w 38"/>
              <a:gd name="T15" fmla="*/ 21 h 38"/>
              <a:gd name="T16" fmla="*/ 38 w 38"/>
              <a:gd name="T17" fmla="*/ 17 h 38"/>
              <a:gd name="T18" fmla="*/ 37 w 38"/>
              <a:gd name="T19" fmla="*/ 17 h 38"/>
              <a:gd name="T20" fmla="*/ 38 w 38"/>
              <a:gd name="T21" fmla="*/ 17 h 38"/>
              <a:gd name="T22" fmla="*/ 32 w 38"/>
              <a:gd name="T23" fmla="*/ 16 h 38"/>
              <a:gd name="T24" fmla="*/ 30 w 38"/>
              <a:gd name="T25" fmla="*/ 4 h 38"/>
              <a:gd name="T26" fmla="*/ 24 w 38"/>
              <a:gd name="T27" fmla="*/ 4 h 38"/>
              <a:gd name="T28" fmla="*/ 21 w 38"/>
              <a:gd name="T29" fmla="*/ 6 h 38"/>
              <a:gd name="T30" fmla="*/ 18 w 38"/>
              <a:gd name="T31" fmla="*/ 6 h 38"/>
              <a:gd name="T32" fmla="*/ 12 w 38"/>
              <a:gd name="T33" fmla="*/ 0 h 38"/>
              <a:gd name="T34" fmla="*/ 4 w 38"/>
              <a:gd name="T35" fmla="*/ 0 h 38"/>
              <a:gd name="T36" fmla="*/ 1 w 38"/>
              <a:gd name="T37" fmla="*/ 2 h 38"/>
              <a:gd name="T38" fmla="*/ 3 w 38"/>
              <a:gd name="T39" fmla="*/ 15 h 38"/>
              <a:gd name="T40" fmla="*/ 4 w 38"/>
              <a:gd name="T41" fmla="*/ 21 h 38"/>
              <a:gd name="T42" fmla="*/ 0 w 38"/>
              <a:gd name="T43" fmla="*/ 28 h 38"/>
              <a:gd name="T44" fmla="*/ 0 w 38"/>
              <a:gd name="T45" fmla="*/ 36 h 38"/>
              <a:gd name="T46" fmla="*/ 2 w 38"/>
              <a:gd name="T47" fmla="*/ 35 h 38"/>
              <a:gd name="T48" fmla="*/ 4 w 38"/>
              <a:gd name="T4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99BFC2"/>
          </a:solidFill>
          <a:ln w="9525">
            <a:solidFill>
              <a:schemeClr val="bg1"/>
            </a:solidFill>
            <a:round/>
            <a:headEnd/>
            <a:tailEnd/>
          </a:ln>
        </p:spPr>
        <p:txBody>
          <a:bodyPr/>
          <a:lstStyle/>
          <a:p>
            <a:endParaRPr lang="en-GB"/>
          </a:p>
        </p:txBody>
      </p:sp>
      <p:sp>
        <p:nvSpPr>
          <p:cNvPr id="228029" name="Freeform 701"/>
          <p:cNvSpPr>
            <a:spLocks/>
          </p:cNvSpPr>
          <p:nvPr/>
        </p:nvSpPr>
        <p:spPr bwMode="auto">
          <a:xfrm>
            <a:off x="4936430" y="3971925"/>
            <a:ext cx="439738" cy="436563"/>
          </a:xfrm>
          <a:custGeom>
            <a:avLst/>
            <a:gdLst>
              <a:gd name="T0" fmla="*/ 21 w 59"/>
              <a:gd name="T1" fmla="*/ 6 h 59"/>
              <a:gd name="T2" fmla="*/ 18 w 59"/>
              <a:gd name="T3" fmla="*/ 18 h 59"/>
              <a:gd name="T4" fmla="*/ 15 w 59"/>
              <a:gd name="T5" fmla="*/ 21 h 59"/>
              <a:gd name="T6" fmla="*/ 11 w 59"/>
              <a:gd name="T7" fmla="*/ 29 h 59"/>
              <a:gd name="T8" fmla="*/ 7 w 59"/>
              <a:gd name="T9" fmla="*/ 32 h 59"/>
              <a:gd name="T10" fmla="*/ 3 w 59"/>
              <a:gd name="T11" fmla="*/ 32 h 59"/>
              <a:gd name="T12" fmla="*/ 0 w 59"/>
              <a:gd name="T13" fmla="*/ 35 h 59"/>
              <a:gd name="T14" fmla="*/ 1 w 59"/>
              <a:gd name="T15" fmla="*/ 38 h 59"/>
              <a:gd name="T16" fmla="*/ 1 w 59"/>
              <a:gd name="T17" fmla="*/ 38 h 59"/>
              <a:gd name="T18" fmla="*/ 4 w 59"/>
              <a:gd name="T19" fmla="*/ 36 h 59"/>
              <a:gd name="T20" fmla="*/ 12 w 59"/>
              <a:gd name="T21" fmla="*/ 36 h 59"/>
              <a:gd name="T22" fmla="*/ 18 w 59"/>
              <a:gd name="T23" fmla="*/ 42 h 59"/>
              <a:gd name="T24" fmla="*/ 21 w 59"/>
              <a:gd name="T25" fmla="*/ 42 h 59"/>
              <a:gd name="T26" fmla="*/ 24 w 59"/>
              <a:gd name="T27" fmla="*/ 40 h 59"/>
              <a:gd name="T28" fmla="*/ 30 w 59"/>
              <a:gd name="T29" fmla="*/ 40 h 59"/>
              <a:gd name="T30" fmla="*/ 32 w 59"/>
              <a:gd name="T31" fmla="*/ 52 h 59"/>
              <a:gd name="T32" fmla="*/ 38 w 59"/>
              <a:gd name="T33" fmla="*/ 53 h 59"/>
              <a:gd name="T34" fmla="*/ 43 w 59"/>
              <a:gd name="T35" fmla="*/ 53 h 59"/>
              <a:gd name="T36" fmla="*/ 49 w 59"/>
              <a:gd name="T37" fmla="*/ 56 h 59"/>
              <a:gd name="T38" fmla="*/ 55 w 59"/>
              <a:gd name="T39" fmla="*/ 59 h 59"/>
              <a:gd name="T40" fmla="*/ 55 w 59"/>
              <a:gd name="T41" fmla="*/ 57 h 59"/>
              <a:gd name="T42" fmla="*/ 52 w 59"/>
              <a:gd name="T43" fmla="*/ 53 h 59"/>
              <a:gd name="T44" fmla="*/ 53 w 59"/>
              <a:gd name="T45" fmla="*/ 50 h 59"/>
              <a:gd name="T46" fmla="*/ 54 w 59"/>
              <a:gd name="T47" fmla="*/ 44 h 59"/>
              <a:gd name="T48" fmla="*/ 57 w 59"/>
              <a:gd name="T49" fmla="*/ 43 h 59"/>
              <a:gd name="T50" fmla="*/ 55 w 59"/>
              <a:gd name="T51" fmla="*/ 37 h 59"/>
              <a:gd name="T52" fmla="*/ 54 w 59"/>
              <a:gd name="T53" fmla="*/ 31 h 59"/>
              <a:gd name="T54" fmla="*/ 53 w 59"/>
              <a:gd name="T55" fmla="*/ 25 h 59"/>
              <a:gd name="T56" fmla="*/ 55 w 59"/>
              <a:gd name="T57" fmla="*/ 18 h 59"/>
              <a:gd name="T58" fmla="*/ 59 w 59"/>
              <a:gd name="T59" fmla="*/ 11 h 59"/>
              <a:gd name="T60" fmla="*/ 59 w 59"/>
              <a:gd name="T61" fmla="*/ 10 h 59"/>
              <a:gd name="T62" fmla="*/ 59 w 59"/>
              <a:gd name="T63" fmla="*/ 5 h 59"/>
              <a:gd name="T64" fmla="*/ 56 w 59"/>
              <a:gd name="T65" fmla="*/ 3 h 59"/>
              <a:gd name="T66" fmla="*/ 51 w 59"/>
              <a:gd name="T67" fmla="*/ 3 h 59"/>
              <a:gd name="T68" fmla="*/ 49 w 59"/>
              <a:gd name="T69" fmla="*/ 0 h 59"/>
              <a:gd name="T70" fmla="*/ 41 w 59"/>
              <a:gd name="T71" fmla="*/ 1 h 59"/>
              <a:gd name="T72" fmla="*/ 32 w 59"/>
              <a:gd name="T73" fmla="*/ 3 h 59"/>
              <a:gd name="T74" fmla="*/ 27 w 59"/>
              <a:gd name="T75" fmla="*/ 1 h 59"/>
              <a:gd name="T76" fmla="*/ 21 w 59"/>
              <a:gd name="T77" fmla="*/ 2 h 59"/>
              <a:gd name="T78" fmla="*/ 21 w 59"/>
              <a:gd name="T79"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99BFC2"/>
          </a:solidFill>
          <a:ln w="9525">
            <a:solidFill>
              <a:schemeClr val="bg1"/>
            </a:solidFill>
            <a:round/>
            <a:headEnd/>
            <a:tailEnd/>
          </a:ln>
        </p:spPr>
        <p:txBody>
          <a:bodyPr/>
          <a:lstStyle/>
          <a:p>
            <a:endParaRPr lang="en-GB"/>
          </a:p>
        </p:txBody>
      </p:sp>
      <p:sp>
        <p:nvSpPr>
          <p:cNvPr id="228030" name="Freeform 702"/>
          <p:cNvSpPr>
            <a:spLocks/>
          </p:cNvSpPr>
          <p:nvPr/>
        </p:nvSpPr>
        <p:spPr bwMode="auto">
          <a:xfrm>
            <a:off x="5426968" y="3675063"/>
            <a:ext cx="350837" cy="336550"/>
          </a:xfrm>
          <a:custGeom>
            <a:avLst/>
            <a:gdLst>
              <a:gd name="T0" fmla="*/ 22 w 47"/>
              <a:gd name="T1" fmla="*/ 45 h 45"/>
              <a:gd name="T2" fmla="*/ 24 w 47"/>
              <a:gd name="T3" fmla="*/ 44 h 45"/>
              <a:gd name="T4" fmla="*/ 27 w 47"/>
              <a:gd name="T5" fmla="*/ 45 h 45"/>
              <a:gd name="T6" fmla="*/ 29 w 47"/>
              <a:gd name="T7" fmla="*/ 45 h 45"/>
              <a:gd name="T8" fmla="*/ 32 w 47"/>
              <a:gd name="T9" fmla="*/ 43 h 45"/>
              <a:gd name="T10" fmla="*/ 39 w 47"/>
              <a:gd name="T11" fmla="*/ 41 h 45"/>
              <a:gd name="T12" fmla="*/ 47 w 47"/>
              <a:gd name="T13" fmla="*/ 32 h 45"/>
              <a:gd name="T14" fmla="*/ 40 w 47"/>
              <a:gd name="T15" fmla="*/ 31 h 45"/>
              <a:gd name="T16" fmla="*/ 33 w 47"/>
              <a:gd name="T17" fmla="*/ 27 h 45"/>
              <a:gd name="T18" fmla="*/ 31 w 47"/>
              <a:gd name="T19" fmla="*/ 24 h 45"/>
              <a:gd name="T20" fmla="*/ 34 w 47"/>
              <a:gd name="T21" fmla="*/ 22 h 45"/>
              <a:gd name="T22" fmla="*/ 33 w 47"/>
              <a:gd name="T23" fmla="*/ 20 h 45"/>
              <a:gd name="T24" fmla="*/ 25 w 47"/>
              <a:gd name="T25" fmla="*/ 8 h 45"/>
              <a:gd name="T26" fmla="*/ 20 w 47"/>
              <a:gd name="T27" fmla="*/ 6 h 45"/>
              <a:gd name="T28" fmla="*/ 17 w 47"/>
              <a:gd name="T29" fmla="*/ 0 h 45"/>
              <a:gd name="T30" fmla="*/ 17 w 47"/>
              <a:gd name="T31" fmla="*/ 0 h 45"/>
              <a:gd name="T32" fmla="*/ 15 w 47"/>
              <a:gd name="T33" fmla="*/ 1 h 45"/>
              <a:gd name="T34" fmla="*/ 12 w 47"/>
              <a:gd name="T35" fmla="*/ 3 h 45"/>
              <a:gd name="T36" fmla="*/ 11 w 47"/>
              <a:gd name="T37" fmla="*/ 14 h 45"/>
              <a:gd name="T38" fmla="*/ 8 w 47"/>
              <a:gd name="T39" fmla="*/ 20 h 45"/>
              <a:gd name="T40" fmla="*/ 4 w 47"/>
              <a:gd name="T41" fmla="*/ 24 h 45"/>
              <a:gd name="T42" fmla="*/ 3 w 47"/>
              <a:gd name="T43" fmla="*/ 30 h 45"/>
              <a:gd name="T44" fmla="*/ 1 w 47"/>
              <a:gd name="T45" fmla="*/ 30 h 45"/>
              <a:gd name="T46" fmla="*/ 0 w 47"/>
              <a:gd name="T47" fmla="*/ 33 h 45"/>
              <a:gd name="T48" fmla="*/ 4 w 47"/>
              <a:gd name="T49" fmla="*/ 36 h 45"/>
              <a:gd name="T50" fmla="*/ 7 w 47"/>
              <a:gd name="T51" fmla="*/ 39 h 45"/>
              <a:gd name="T52" fmla="*/ 9 w 47"/>
              <a:gd name="T53" fmla="*/ 41 h 45"/>
              <a:gd name="T54" fmla="*/ 9 w 47"/>
              <a:gd name="T55" fmla="*/ 42 h 45"/>
              <a:gd name="T56" fmla="*/ 12 w 47"/>
              <a:gd name="T57" fmla="*/ 43 h 45"/>
              <a:gd name="T58" fmla="*/ 22 w 47"/>
              <a:gd name="T5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99BFC2"/>
          </a:solidFill>
          <a:ln w="9525">
            <a:solidFill>
              <a:schemeClr val="bg1"/>
            </a:solidFill>
            <a:round/>
            <a:headEnd/>
            <a:tailEnd/>
          </a:ln>
        </p:spPr>
        <p:txBody>
          <a:bodyPr/>
          <a:lstStyle/>
          <a:p>
            <a:endParaRPr lang="en-GB"/>
          </a:p>
        </p:txBody>
      </p:sp>
      <p:sp>
        <p:nvSpPr>
          <p:cNvPr id="228031" name="Freeform 703"/>
          <p:cNvSpPr>
            <a:spLocks/>
          </p:cNvSpPr>
          <p:nvPr/>
        </p:nvSpPr>
        <p:spPr bwMode="auto">
          <a:xfrm>
            <a:off x="5449193" y="3986213"/>
            <a:ext cx="193675" cy="223837"/>
          </a:xfrm>
          <a:custGeom>
            <a:avLst/>
            <a:gdLst>
              <a:gd name="T0" fmla="*/ 23 w 26"/>
              <a:gd name="T1" fmla="*/ 7 h 30"/>
              <a:gd name="T2" fmla="*/ 26 w 26"/>
              <a:gd name="T3" fmla="*/ 4 h 30"/>
              <a:gd name="T4" fmla="*/ 26 w 26"/>
              <a:gd name="T5" fmla="*/ 3 h 30"/>
              <a:gd name="T6" fmla="*/ 24 w 26"/>
              <a:gd name="T7" fmla="*/ 3 h 30"/>
              <a:gd name="T8" fmla="*/ 21 w 26"/>
              <a:gd name="T9" fmla="*/ 2 h 30"/>
              <a:gd name="T10" fmla="*/ 19 w 26"/>
              <a:gd name="T11" fmla="*/ 3 h 30"/>
              <a:gd name="T12" fmla="*/ 9 w 26"/>
              <a:gd name="T13" fmla="*/ 1 h 30"/>
              <a:gd name="T14" fmla="*/ 6 w 26"/>
              <a:gd name="T15" fmla="*/ 0 h 30"/>
              <a:gd name="T16" fmla="*/ 6 w 26"/>
              <a:gd name="T17" fmla="*/ 1 h 30"/>
              <a:gd name="T18" fmla="*/ 3 w 26"/>
              <a:gd name="T19" fmla="*/ 1 h 30"/>
              <a:gd name="T20" fmla="*/ 0 w 26"/>
              <a:gd name="T21" fmla="*/ 3 h 30"/>
              <a:gd name="T22" fmla="*/ 2 w 26"/>
              <a:gd name="T23" fmla="*/ 5 h 30"/>
              <a:gd name="T24" fmla="*/ 2 w 26"/>
              <a:gd name="T25" fmla="*/ 9 h 30"/>
              <a:gd name="T26" fmla="*/ 0 w 26"/>
              <a:gd name="T27" fmla="*/ 13 h 30"/>
              <a:gd name="T28" fmla="*/ 1 w 26"/>
              <a:gd name="T29" fmla="*/ 19 h 30"/>
              <a:gd name="T30" fmla="*/ 12 w 26"/>
              <a:gd name="T31" fmla="*/ 24 h 30"/>
              <a:gd name="T32" fmla="*/ 12 w 26"/>
              <a:gd name="T33" fmla="*/ 27 h 30"/>
              <a:gd name="T34" fmla="*/ 17 w 26"/>
              <a:gd name="T35" fmla="*/ 30 h 30"/>
              <a:gd name="T36" fmla="*/ 18 w 26"/>
              <a:gd name="T37" fmla="*/ 29 h 30"/>
              <a:gd name="T38" fmla="*/ 22 w 26"/>
              <a:gd name="T39" fmla="*/ 23 h 30"/>
              <a:gd name="T40" fmla="*/ 25 w 26"/>
              <a:gd name="T41" fmla="*/ 20 h 30"/>
              <a:gd name="T42" fmla="*/ 23 w 26"/>
              <a:gd name="T43" fmla="*/ 17 h 30"/>
              <a:gd name="T44" fmla="*/ 23 w 26"/>
              <a:gd name="T4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99BFC2"/>
          </a:solidFill>
          <a:ln w="9525">
            <a:solidFill>
              <a:schemeClr val="bg1"/>
            </a:solidFill>
            <a:round/>
            <a:headEnd/>
            <a:tailEnd/>
          </a:ln>
        </p:spPr>
        <p:txBody>
          <a:bodyPr/>
          <a:lstStyle/>
          <a:p>
            <a:endParaRPr lang="en-GB"/>
          </a:p>
        </p:txBody>
      </p:sp>
      <p:sp>
        <p:nvSpPr>
          <p:cNvPr id="228032" name="Freeform 704"/>
          <p:cNvSpPr>
            <a:spLocks/>
          </p:cNvSpPr>
          <p:nvPr/>
        </p:nvSpPr>
        <p:spPr bwMode="auto">
          <a:xfrm>
            <a:off x="5241230" y="4468813"/>
            <a:ext cx="177800" cy="169862"/>
          </a:xfrm>
          <a:custGeom>
            <a:avLst/>
            <a:gdLst>
              <a:gd name="T0" fmla="*/ 9 w 24"/>
              <a:gd name="T1" fmla="*/ 5 h 23"/>
              <a:gd name="T2" fmla="*/ 6 w 24"/>
              <a:gd name="T3" fmla="*/ 8 h 23"/>
              <a:gd name="T4" fmla="*/ 2 w 24"/>
              <a:gd name="T5" fmla="*/ 7 h 23"/>
              <a:gd name="T6" fmla="*/ 0 w 24"/>
              <a:gd name="T7" fmla="*/ 8 h 23"/>
              <a:gd name="T8" fmla="*/ 1 w 24"/>
              <a:gd name="T9" fmla="*/ 8 h 23"/>
              <a:gd name="T10" fmla="*/ 3 w 24"/>
              <a:gd name="T11" fmla="*/ 12 h 23"/>
              <a:gd name="T12" fmla="*/ 6 w 24"/>
              <a:gd name="T13" fmla="*/ 16 h 23"/>
              <a:gd name="T14" fmla="*/ 8 w 24"/>
              <a:gd name="T15" fmla="*/ 16 h 23"/>
              <a:gd name="T16" fmla="*/ 9 w 24"/>
              <a:gd name="T17" fmla="*/ 20 h 23"/>
              <a:gd name="T18" fmla="*/ 14 w 24"/>
              <a:gd name="T19" fmla="*/ 22 h 23"/>
              <a:gd name="T20" fmla="*/ 20 w 24"/>
              <a:gd name="T21" fmla="*/ 23 h 23"/>
              <a:gd name="T22" fmla="*/ 22 w 24"/>
              <a:gd name="T23" fmla="*/ 20 h 23"/>
              <a:gd name="T24" fmla="*/ 24 w 24"/>
              <a:gd name="T25" fmla="*/ 12 h 23"/>
              <a:gd name="T26" fmla="*/ 24 w 24"/>
              <a:gd name="T27" fmla="*/ 7 h 23"/>
              <a:gd name="T28" fmla="*/ 24 w 24"/>
              <a:gd name="T29" fmla="*/ 3 h 23"/>
              <a:gd name="T30" fmla="*/ 16 w 24"/>
              <a:gd name="T31" fmla="*/ 0 h 23"/>
              <a:gd name="T32" fmla="*/ 13 w 24"/>
              <a:gd name="T33" fmla="*/ 1 h 23"/>
              <a:gd name="T34" fmla="*/ 9 w 24"/>
              <a:gd name="T35"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99BFC2"/>
          </a:solidFill>
          <a:ln w="9525">
            <a:solidFill>
              <a:schemeClr val="bg1"/>
            </a:solidFill>
            <a:round/>
            <a:headEnd/>
            <a:tailEnd/>
          </a:ln>
        </p:spPr>
        <p:txBody>
          <a:bodyPr/>
          <a:lstStyle/>
          <a:p>
            <a:endParaRPr lang="en-GB"/>
          </a:p>
        </p:txBody>
      </p:sp>
      <p:sp>
        <p:nvSpPr>
          <p:cNvPr id="228033" name="Freeform 705"/>
          <p:cNvSpPr>
            <a:spLocks/>
          </p:cNvSpPr>
          <p:nvPr/>
        </p:nvSpPr>
        <p:spPr bwMode="auto">
          <a:xfrm>
            <a:off x="5174555" y="4011613"/>
            <a:ext cx="320675" cy="514350"/>
          </a:xfrm>
          <a:custGeom>
            <a:avLst/>
            <a:gdLst>
              <a:gd name="T0" fmla="*/ 27 w 43"/>
              <a:gd name="T1" fmla="*/ 6 h 70"/>
              <a:gd name="T2" fmla="*/ 23 w 43"/>
              <a:gd name="T3" fmla="*/ 13 h 70"/>
              <a:gd name="T4" fmla="*/ 21 w 43"/>
              <a:gd name="T5" fmla="*/ 20 h 70"/>
              <a:gd name="T6" fmla="*/ 22 w 43"/>
              <a:gd name="T7" fmla="*/ 26 h 70"/>
              <a:gd name="T8" fmla="*/ 23 w 43"/>
              <a:gd name="T9" fmla="*/ 32 h 70"/>
              <a:gd name="T10" fmla="*/ 25 w 43"/>
              <a:gd name="T11" fmla="*/ 38 h 70"/>
              <a:gd name="T12" fmla="*/ 22 w 43"/>
              <a:gd name="T13" fmla="*/ 39 h 70"/>
              <a:gd name="T14" fmla="*/ 21 w 43"/>
              <a:gd name="T15" fmla="*/ 45 h 70"/>
              <a:gd name="T16" fmla="*/ 20 w 43"/>
              <a:gd name="T17" fmla="*/ 48 h 70"/>
              <a:gd name="T18" fmla="*/ 23 w 43"/>
              <a:gd name="T19" fmla="*/ 52 h 70"/>
              <a:gd name="T20" fmla="*/ 23 w 43"/>
              <a:gd name="T21" fmla="*/ 54 h 70"/>
              <a:gd name="T22" fmla="*/ 17 w 43"/>
              <a:gd name="T23" fmla="*/ 51 h 70"/>
              <a:gd name="T24" fmla="*/ 11 w 43"/>
              <a:gd name="T25" fmla="*/ 48 h 70"/>
              <a:gd name="T26" fmla="*/ 6 w 43"/>
              <a:gd name="T27" fmla="*/ 48 h 70"/>
              <a:gd name="T28" fmla="*/ 6 w 43"/>
              <a:gd name="T29" fmla="*/ 52 h 70"/>
              <a:gd name="T30" fmla="*/ 0 w 43"/>
              <a:gd name="T31" fmla="*/ 53 h 70"/>
              <a:gd name="T32" fmla="*/ 0 w 43"/>
              <a:gd name="T33" fmla="*/ 64 h 70"/>
              <a:gd name="T34" fmla="*/ 2 w 43"/>
              <a:gd name="T35" fmla="*/ 68 h 70"/>
              <a:gd name="T36" fmla="*/ 6 w 43"/>
              <a:gd name="T37" fmla="*/ 68 h 70"/>
              <a:gd name="T38" fmla="*/ 8 w 43"/>
              <a:gd name="T39" fmla="*/ 69 h 70"/>
              <a:gd name="T40" fmla="*/ 7 w 43"/>
              <a:gd name="T41" fmla="*/ 69 h 70"/>
              <a:gd name="T42" fmla="*/ 9 w 43"/>
              <a:gd name="T43" fmla="*/ 70 h 70"/>
              <a:gd name="T44" fmla="*/ 11 w 43"/>
              <a:gd name="T45" fmla="*/ 69 h 70"/>
              <a:gd name="T46" fmla="*/ 15 w 43"/>
              <a:gd name="T47" fmla="*/ 70 h 70"/>
              <a:gd name="T48" fmla="*/ 18 w 43"/>
              <a:gd name="T49" fmla="*/ 67 h 70"/>
              <a:gd name="T50" fmla="*/ 22 w 43"/>
              <a:gd name="T51" fmla="*/ 63 h 70"/>
              <a:gd name="T52" fmla="*/ 25 w 43"/>
              <a:gd name="T53" fmla="*/ 62 h 70"/>
              <a:gd name="T54" fmla="*/ 24 w 43"/>
              <a:gd name="T55" fmla="*/ 62 h 70"/>
              <a:gd name="T56" fmla="*/ 24 w 43"/>
              <a:gd name="T57" fmla="*/ 61 h 70"/>
              <a:gd name="T58" fmla="*/ 33 w 43"/>
              <a:gd name="T59" fmla="*/ 57 h 70"/>
              <a:gd name="T60" fmla="*/ 37 w 43"/>
              <a:gd name="T61" fmla="*/ 59 h 70"/>
              <a:gd name="T62" fmla="*/ 39 w 43"/>
              <a:gd name="T63" fmla="*/ 62 h 70"/>
              <a:gd name="T64" fmla="*/ 40 w 43"/>
              <a:gd name="T65" fmla="*/ 64 h 70"/>
              <a:gd name="T66" fmla="*/ 43 w 43"/>
              <a:gd name="T67" fmla="*/ 62 h 70"/>
              <a:gd name="T68" fmla="*/ 43 w 43"/>
              <a:gd name="T69" fmla="*/ 59 h 70"/>
              <a:gd name="T70" fmla="*/ 40 w 43"/>
              <a:gd name="T71" fmla="*/ 54 h 70"/>
              <a:gd name="T72" fmla="*/ 40 w 43"/>
              <a:gd name="T73" fmla="*/ 49 h 70"/>
              <a:gd name="T74" fmla="*/ 41 w 43"/>
              <a:gd name="T75" fmla="*/ 49 h 70"/>
              <a:gd name="T76" fmla="*/ 39 w 43"/>
              <a:gd name="T77" fmla="*/ 44 h 70"/>
              <a:gd name="T78" fmla="*/ 38 w 43"/>
              <a:gd name="T79" fmla="*/ 42 h 70"/>
              <a:gd name="T80" fmla="*/ 33 w 43"/>
              <a:gd name="T81" fmla="*/ 41 h 70"/>
              <a:gd name="T82" fmla="*/ 28 w 43"/>
              <a:gd name="T83" fmla="*/ 39 h 70"/>
              <a:gd name="T84" fmla="*/ 26 w 43"/>
              <a:gd name="T85" fmla="*/ 34 h 70"/>
              <a:gd name="T86" fmla="*/ 24 w 43"/>
              <a:gd name="T87" fmla="*/ 26 h 70"/>
              <a:gd name="T88" fmla="*/ 26 w 43"/>
              <a:gd name="T89" fmla="*/ 23 h 70"/>
              <a:gd name="T90" fmla="*/ 25 w 43"/>
              <a:gd name="T91" fmla="*/ 16 h 70"/>
              <a:gd name="T92" fmla="*/ 30 w 43"/>
              <a:gd name="T93" fmla="*/ 16 h 70"/>
              <a:gd name="T94" fmla="*/ 32 w 43"/>
              <a:gd name="T95" fmla="*/ 20 h 70"/>
              <a:gd name="T96" fmla="*/ 36 w 43"/>
              <a:gd name="T97" fmla="*/ 20 h 70"/>
              <a:gd name="T98" fmla="*/ 36 w 43"/>
              <a:gd name="T99" fmla="*/ 17 h 70"/>
              <a:gd name="T100" fmla="*/ 37 w 43"/>
              <a:gd name="T101" fmla="*/ 15 h 70"/>
              <a:gd name="T102" fmla="*/ 38 w 43"/>
              <a:gd name="T103" fmla="*/ 16 h 70"/>
              <a:gd name="T104" fmla="*/ 37 w 43"/>
              <a:gd name="T105" fmla="*/ 10 h 70"/>
              <a:gd name="T106" fmla="*/ 39 w 43"/>
              <a:gd name="T107" fmla="*/ 6 h 70"/>
              <a:gd name="T108" fmla="*/ 39 w 43"/>
              <a:gd name="T109" fmla="*/ 2 h 70"/>
              <a:gd name="T110" fmla="*/ 37 w 43"/>
              <a:gd name="T111" fmla="*/ 0 h 70"/>
              <a:gd name="T112" fmla="*/ 35 w 43"/>
              <a:gd name="T113" fmla="*/ 0 h 70"/>
              <a:gd name="T114" fmla="*/ 28 w 43"/>
              <a:gd name="T115" fmla="*/ 1 h 70"/>
              <a:gd name="T116" fmla="*/ 27 w 43"/>
              <a:gd name="T117" fmla="*/ 0 h 70"/>
              <a:gd name="T118" fmla="*/ 27 w 43"/>
              <a:gd name="T119" fmla="*/ 5 h 70"/>
              <a:gd name="T120" fmla="*/ 27 w 43"/>
              <a:gd name="T121"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99BFC2"/>
          </a:solidFill>
          <a:ln w="9525">
            <a:solidFill>
              <a:schemeClr val="bg1"/>
            </a:solidFill>
            <a:round/>
            <a:headEnd/>
            <a:tailEnd/>
          </a:ln>
        </p:spPr>
        <p:txBody>
          <a:bodyPr/>
          <a:lstStyle/>
          <a:p>
            <a:endParaRPr lang="en-GB"/>
          </a:p>
        </p:txBody>
      </p:sp>
      <p:sp>
        <p:nvSpPr>
          <p:cNvPr id="228034" name="Freeform 706"/>
          <p:cNvSpPr>
            <a:spLocks/>
          </p:cNvSpPr>
          <p:nvPr/>
        </p:nvSpPr>
        <p:spPr bwMode="auto">
          <a:xfrm>
            <a:off x="4536380" y="3743325"/>
            <a:ext cx="177800" cy="133350"/>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114 w 144"/>
              <a:gd name="T39" fmla="*/ 7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99BFC2"/>
          </a:solidFill>
          <a:ln w="9525">
            <a:solidFill>
              <a:schemeClr val="bg1"/>
            </a:solidFill>
            <a:round/>
            <a:headEnd/>
            <a:tailEnd/>
          </a:ln>
        </p:spPr>
        <p:txBody>
          <a:bodyPr/>
          <a:lstStyle/>
          <a:p>
            <a:endParaRPr lang="en-GB"/>
          </a:p>
        </p:txBody>
      </p:sp>
      <p:sp>
        <p:nvSpPr>
          <p:cNvPr id="228035" name="Freeform 707"/>
          <p:cNvSpPr>
            <a:spLocks/>
          </p:cNvSpPr>
          <p:nvPr/>
        </p:nvSpPr>
        <p:spPr bwMode="auto">
          <a:xfrm>
            <a:off x="4536380" y="3743325"/>
            <a:ext cx="177800" cy="133350"/>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99BFC2"/>
          </a:solidFill>
          <a:ln w="9525">
            <a:solidFill>
              <a:schemeClr val="bg1"/>
            </a:solidFill>
            <a:round/>
            <a:headEnd/>
            <a:tailEnd/>
          </a:ln>
        </p:spPr>
        <p:txBody>
          <a:bodyPr/>
          <a:lstStyle/>
          <a:p>
            <a:endParaRPr lang="en-GB"/>
          </a:p>
        </p:txBody>
      </p:sp>
      <p:sp>
        <p:nvSpPr>
          <p:cNvPr id="228036" name="Freeform 708"/>
          <p:cNvSpPr>
            <a:spLocks/>
          </p:cNvSpPr>
          <p:nvPr/>
        </p:nvSpPr>
        <p:spPr bwMode="auto">
          <a:xfrm>
            <a:off x="4653855" y="3841750"/>
            <a:ext cx="22225" cy="4763"/>
          </a:xfrm>
          <a:custGeom>
            <a:avLst/>
            <a:gdLst>
              <a:gd name="T0" fmla="*/ 0 w 18"/>
              <a:gd name="T1" fmla="*/ 6 h 6"/>
              <a:gd name="T2" fmla="*/ 6 w 18"/>
              <a:gd name="T3" fmla="*/ 6 h 6"/>
              <a:gd name="T4" fmla="*/ 18 w 18"/>
              <a:gd name="T5" fmla="*/ 0 h 6"/>
              <a:gd name="T6" fmla="*/ 0 w 18"/>
              <a:gd name="T7" fmla="*/ 6 h 6"/>
            </a:gdLst>
            <a:ahLst/>
            <a:cxnLst>
              <a:cxn ang="0">
                <a:pos x="T0" y="T1"/>
              </a:cxn>
              <a:cxn ang="0">
                <a:pos x="T2" y="T3"/>
              </a:cxn>
              <a:cxn ang="0">
                <a:pos x="T4" y="T5"/>
              </a:cxn>
              <a:cxn ang="0">
                <a:pos x="T6" y="T7"/>
              </a:cxn>
            </a:cxnLst>
            <a:rect l="0" t="0" r="r" b="b"/>
            <a:pathLst>
              <a:path w="18" h="6">
                <a:moveTo>
                  <a:pt x="0" y="6"/>
                </a:moveTo>
                <a:lnTo>
                  <a:pt x="6" y="6"/>
                </a:lnTo>
                <a:lnTo>
                  <a:pt x="18" y="0"/>
                </a:lnTo>
                <a:lnTo>
                  <a:pt x="0" y="6"/>
                </a:lnTo>
                <a:close/>
              </a:path>
            </a:pathLst>
          </a:custGeom>
          <a:solidFill>
            <a:srgbClr val="99BFC2"/>
          </a:solidFill>
          <a:ln w="9525">
            <a:solidFill>
              <a:schemeClr val="bg1"/>
            </a:solidFill>
            <a:round/>
            <a:headEnd/>
            <a:tailEnd/>
          </a:ln>
        </p:spPr>
        <p:txBody>
          <a:bodyPr/>
          <a:lstStyle/>
          <a:p>
            <a:endParaRPr lang="en-GB"/>
          </a:p>
        </p:txBody>
      </p:sp>
      <p:sp>
        <p:nvSpPr>
          <p:cNvPr id="228037" name="Freeform 709"/>
          <p:cNvSpPr>
            <a:spLocks/>
          </p:cNvSpPr>
          <p:nvPr/>
        </p:nvSpPr>
        <p:spPr bwMode="auto">
          <a:xfrm>
            <a:off x="4653855" y="3841750"/>
            <a:ext cx="22225" cy="4763"/>
          </a:xfrm>
          <a:custGeom>
            <a:avLst/>
            <a:gdLst>
              <a:gd name="T0" fmla="*/ 0 w 18"/>
              <a:gd name="T1" fmla="*/ 6 h 6"/>
              <a:gd name="T2" fmla="*/ 6 w 18"/>
              <a:gd name="T3" fmla="*/ 6 h 6"/>
              <a:gd name="T4" fmla="*/ 18 w 18"/>
              <a:gd name="T5" fmla="*/ 0 h 6"/>
            </a:gdLst>
            <a:ahLst/>
            <a:cxnLst>
              <a:cxn ang="0">
                <a:pos x="T0" y="T1"/>
              </a:cxn>
              <a:cxn ang="0">
                <a:pos x="T2" y="T3"/>
              </a:cxn>
              <a:cxn ang="0">
                <a:pos x="T4" y="T5"/>
              </a:cxn>
            </a:cxnLst>
            <a:rect l="0" t="0" r="r" b="b"/>
            <a:pathLst>
              <a:path w="18" h="6">
                <a:moveTo>
                  <a:pt x="0" y="6"/>
                </a:moveTo>
                <a:lnTo>
                  <a:pt x="6" y="6"/>
                </a:lnTo>
                <a:lnTo>
                  <a:pt x="18" y="0"/>
                </a:lnTo>
              </a:path>
            </a:pathLst>
          </a:custGeom>
          <a:solidFill>
            <a:srgbClr val="99BFC2"/>
          </a:solidFill>
          <a:ln w="9525">
            <a:solidFill>
              <a:schemeClr val="bg1"/>
            </a:solidFill>
            <a:round/>
            <a:headEnd/>
            <a:tailEnd/>
          </a:ln>
        </p:spPr>
        <p:txBody>
          <a:bodyPr/>
          <a:lstStyle/>
          <a:p>
            <a:endParaRPr lang="en-GB"/>
          </a:p>
        </p:txBody>
      </p:sp>
      <p:sp>
        <p:nvSpPr>
          <p:cNvPr id="228038" name="Freeform 710"/>
          <p:cNvSpPr>
            <a:spLocks/>
          </p:cNvSpPr>
          <p:nvPr/>
        </p:nvSpPr>
        <p:spPr bwMode="auto">
          <a:xfrm>
            <a:off x="4580830" y="3846513"/>
            <a:ext cx="95250" cy="125412"/>
          </a:xfrm>
          <a:custGeom>
            <a:avLst/>
            <a:gdLst>
              <a:gd name="T0" fmla="*/ 60 w 78"/>
              <a:gd name="T1" fmla="*/ 6 h 102"/>
              <a:gd name="T2" fmla="*/ 60 w 78"/>
              <a:gd name="T3" fmla="*/ 0 h 102"/>
              <a:gd name="T4" fmla="*/ 36 w 78"/>
              <a:gd name="T5" fmla="*/ 0 h 102"/>
              <a:gd name="T6" fmla="*/ 6 w 78"/>
              <a:gd name="T7" fmla="*/ 0 h 102"/>
              <a:gd name="T8" fmla="*/ 0 w 78"/>
              <a:gd name="T9" fmla="*/ 24 h 102"/>
              <a:gd name="T10" fmla="*/ 12 w 78"/>
              <a:gd name="T11" fmla="*/ 42 h 102"/>
              <a:gd name="T12" fmla="*/ 0 w 78"/>
              <a:gd name="T13" fmla="*/ 66 h 102"/>
              <a:gd name="T14" fmla="*/ 0 w 78"/>
              <a:gd name="T15" fmla="*/ 84 h 102"/>
              <a:gd name="T16" fmla="*/ 6 w 78"/>
              <a:gd name="T17" fmla="*/ 102 h 102"/>
              <a:gd name="T18" fmla="*/ 36 w 78"/>
              <a:gd name="T19" fmla="*/ 102 h 102"/>
              <a:gd name="T20" fmla="*/ 78 w 78"/>
              <a:gd name="T21" fmla="*/ 90 h 102"/>
              <a:gd name="T22" fmla="*/ 60 w 78"/>
              <a:gd name="T23" fmla="*/ 36 h 102"/>
              <a:gd name="T24" fmla="*/ 60 w 78"/>
              <a:gd name="T25" fmla="*/ 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99BFC2"/>
          </a:solidFill>
          <a:ln w="9525">
            <a:solidFill>
              <a:schemeClr val="bg1"/>
            </a:solidFill>
            <a:round/>
            <a:headEnd/>
            <a:tailEnd/>
          </a:ln>
        </p:spPr>
        <p:txBody>
          <a:bodyPr/>
          <a:lstStyle/>
          <a:p>
            <a:endParaRPr lang="en-GB"/>
          </a:p>
        </p:txBody>
      </p:sp>
      <p:sp>
        <p:nvSpPr>
          <p:cNvPr id="228039" name="Freeform 711"/>
          <p:cNvSpPr>
            <a:spLocks/>
          </p:cNvSpPr>
          <p:nvPr/>
        </p:nvSpPr>
        <p:spPr bwMode="auto">
          <a:xfrm>
            <a:off x="4723705" y="3751263"/>
            <a:ext cx="280988" cy="252412"/>
          </a:xfrm>
          <a:custGeom>
            <a:avLst/>
            <a:gdLst>
              <a:gd name="T0" fmla="*/ 120 w 228"/>
              <a:gd name="T1" fmla="*/ 151 h 205"/>
              <a:gd name="T2" fmla="*/ 150 w 228"/>
              <a:gd name="T3" fmla="*/ 163 h 205"/>
              <a:gd name="T4" fmla="*/ 180 w 228"/>
              <a:gd name="T5" fmla="*/ 121 h 205"/>
              <a:gd name="T6" fmla="*/ 198 w 228"/>
              <a:gd name="T7" fmla="*/ 73 h 205"/>
              <a:gd name="T8" fmla="*/ 204 w 228"/>
              <a:gd name="T9" fmla="*/ 55 h 205"/>
              <a:gd name="T10" fmla="*/ 222 w 228"/>
              <a:gd name="T11" fmla="*/ 49 h 205"/>
              <a:gd name="T12" fmla="*/ 228 w 228"/>
              <a:gd name="T13" fmla="*/ 31 h 205"/>
              <a:gd name="T14" fmla="*/ 210 w 228"/>
              <a:gd name="T15" fmla="*/ 25 h 205"/>
              <a:gd name="T16" fmla="*/ 198 w 228"/>
              <a:gd name="T17" fmla="*/ 7 h 205"/>
              <a:gd name="T18" fmla="*/ 204 w 228"/>
              <a:gd name="T19" fmla="*/ 0 h 205"/>
              <a:gd name="T20" fmla="*/ 174 w 228"/>
              <a:gd name="T21" fmla="*/ 25 h 205"/>
              <a:gd name="T22" fmla="*/ 144 w 228"/>
              <a:gd name="T23" fmla="*/ 31 h 205"/>
              <a:gd name="T24" fmla="*/ 108 w 228"/>
              <a:gd name="T25" fmla="*/ 31 h 205"/>
              <a:gd name="T26" fmla="*/ 84 w 228"/>
              <a:gd name="T27" fmla="*/ 43 h 205"/>
              <a:gd name="T28" fmla="*/ 48 w 228"/>
              <a:gd name="T29" fmla="*/ 31 h 205"/>
              <a:gd name="T30" fmla="*/ 24 w 228"/>
              <a:gd name="T31" fmla="*/ 31 h 205"/>
              <a:gd name="T32" fmla="*/ 12 w 228"/>
              <a:gd name="T33" fmla="*/ 49 h 205"/>
              <a:gd name="T34" fmla="*/ 12 w 228"/>
              <a:gd name="T35" fmla="*/ 67 h 205"/>
              <a:gd name="T36" fmla="*/ 12 w 228"/>
              <a:gd name="T37" fmla="*/ 91 h 205"/>
              <a:gd name="T38" fmla="*/ 0 w 228"/>
              <a:gd name="T39" fmla="*/ 133 h 205"/>
              <a:gd name="T40" fmla="*/ 0 w 228"/>
              <a:gd name="T41" fmla="*/ 163 h 205"/>
              <a:gd name="T42" fmla="*/ 24 w 228"/>
              <a:gd name="T43" fmla="*/ 163 h 205"/>
              <a:gd name="T44" fmla="*/ 48 w 228"/>
              <a:gd name="T45" fmla="*/ 193 h 205"/>
              <a:gd name="T46" fmla="*/ 72 w 228"/>
              <a:gd name="T47" fmla="*/ 199 h 205"/>
              <a:gd name="T48" fmla="*/ 96 w 228"/>
              <a:gd name="T49" fmla="*/ 205 h 205"/>
              <a:gd name="T50" fmla="*/ 102 w 228"/>
              <a:gd name="T51" fmla="*/ 175 h 205"/>
              <a:gd name="T52" fmla="*/ 120 w 228"/>
              <a:gd name="T53" fmla="*/ 1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99BFC2"/>
          </a:solidFill>
          <a:ln w="9525">
            <a:solidFill>
              <a:schemeClr val="bg1"/>
            </a:solidFill>
            <a:round/>
            <a:headEnd/>
            <a:tailEnd/>
          </a:ln>
        </p:spPr>
        <p:txBody>
          <a:bodyPr/>
          <a:lstStyle/>
          <a:p>
            <a:endParaRPr lang="en-GB"/>
          </a:p>
        </p:txBody>
      </p:sp>
      <p:sp>
        <p:nvSpPr>
          <p:cNvPr id="228040" name="Freeform 712"/>
          <p:cNvSpPr>
            <a:spLocks/>
          </p:cNvSpPr>
          <p:nvPr/>
        </p:nvSpPr>
        <p:spPr bwMode="auto">
          <a:xfrm>
            <a:off x="4996755" y="3846513"/>
            <a:ext cx="303213" cy="177800"/>
          </a:xfrm>
          <a:custGeom>
            <a:avLst/>
            <a:gdLst>
              <a:gd name="T0" fmla="*/ 78 w 246"/>
              <a:gd name="T1" fmla="*/ 36 h 144"/>
              <a:gd name="T2" fmla="*/ 72 w 246"/>
              <a:gd name="T3" fmla="*/ 48 h 144"/>
              <a:gd name="T4" fmla="*/ 36 w 246"/>
              <a:gd name="T5" fmla="*/ 60 h 144"/>
              <a:gd name="T6" fmla="*/ 12 w 246"/>
              <a:gd name="T7" fmla="*/ 66 h 144"/>
              <a:gd name="T8" fmla="*/ 0 w 246"/>
              <a:gd name="T9" fmla="*/ 102 h 144"/>
              <a:gd name="T10" fmla="*/ 12 w 246"/>
              <a:gd name="T11" fmla="*/ 132 h 144"/>
              <a:gd name="T12" fmla="*/ 18 w 246"/>
              <a:gd name="T13" fmla="*/ 144 h 144"/>
              <a:gd name="T14" fmla="*/ 42 w 246"/>
              <a:gd name="T15" fmla="*/ 132 h 144"/>
              <a:gd name="T16" fmla="*/ 66 w 246"/>
              <a:gd name="T17" fmla="*/ 132 h 144"/>
              <a:gd name="T18" fmla="*/ 78 w 246"/>
              <a:gd name="T19" fmla="*/ 138 h 144"/>
              <a:gd name="T20" fmla="*/ 78 w 246"/>
              <a:gd name="T21" fmla="*/ 114 h 144"/>
              <a:gd name="T22" fmla="*/ 114 w 246"/>
              <a:gd name="T23" fmla="*/ 108 h 144"/>
              <a:gd name="T24" fmla="*/ 144 w 246"/>
              <a:gd name="T25" fmla="*/ 120 h 144"/>
              <a:gd name="T26" fmla="*/ 198 w 246"/>
              <a:gd name="T27" fmla="*/ 108 h 144"/>
              <a:gd name="T28" fmla="*/ 246 w 246"/>
              <a:gd name="T29" fmla="*/ 102 h 144"/>
              <a:gd name="T30" fmla="*/ 246 w 246"/>
              <a:gd name="T31" fmla="*/ 102 h 144"/>
              <a:gd name="T32" fmla="*/ 210 w 246"/>
              <a:gd name="T33" fmla="*/ 66 h 144"/>
              <a:gd name="T34" fmla="*/ 186 w 246"/>
              <a:gd name="T35" fmla="*/ 54 h 144"/>
              <a:gd name="T36" fmla="*/ 168 w 246"/>
              <a:gd name="T37" fmla="*/ 24 h 144"/>
              <a:gd name="T38" fmla="*/ 156 w 246"/>
              <a:gd name="T39" fmla="*/ 0 h 144"/>
              <a:gd name="T40" fmla="*/ 108 w 246"/>
              <a:gd name="T41" fmla="*/ 30 h 144"/>
              <a:gd name="T42" fmla="*/ 78 w 246"/>
              <a:gd name="T43"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46" y="102"/>
                </a:lnTo>
                <a:lnTo>
                  <a:pt x="210" y="66"/>
                </a:lnTo>
                <a:lnTo>
                  <a:pt x="186" y="54"/>
                </a:lnTo>
                <a:lnTo>
                  <a:pt x="168" y="24"/>
                </a:lnTo>
                <a:lnTo>
                  <a:pt x="156" y="0"/>
                </a:lnTo>
                <a:lnTo>
                  <a:pt x="108" y="30"/>
                </a:lnTo>
                <a:lnTo>
                  <a:pt x="78" y="36"/>
                </a:lnTo>
                <a:close/>
              </a:path>
            </a:pathLst>
          </a:custGeom>
          <a:solidFill>
            <a:srgbClr val="99BFC2"/>
          </a:solidFill>
          <a:ln w="9525">
            <a:solidFill>
              <a:schemeClr val="bg1"/>
            </a:solidFill>
            <a:round/>
            <a:headEnd/>
            <a:tailEnd/>
          </a:ln>
        </p:spPr>
        <p:txBody>
          <a:bodyPr/>
          <a:lstStyle/>
          <a:p>
            <a:endParaRPr lang="en-GB"/>
          </a:p>
        </p:txBody>
      </p:sp>
      <p:sp>
        <p:nvSpPr>
          <p:cNvPr id="228041" name="Freeform 713"/>
          <p:cNvSpPr>
            <a:spLocks/>
          </p:cNvSpPr>
          <p:nvPr/>
        </p:nvSpPr>
        <p:spPr bwMode="auto">
          <a:xfrm>
            <a:off x="4907855" y="4011613"/>
            <a:ext cx="185738" cy="220662"/>
          </a:xfrm>
          <a:custGeom>
            <a:avLst/>
            <a:gdLst>
              <a:gd name="T0" fmla="*/ 66 w 150"/>
              <a:gd name="T1" fmla="*/ 162 h 180"/>
              <a:gd name="T2" fmla="*/ 90 w 150"/>
              <a:gd name="T3" fmla="*/ 144 h 180"/>
              <a:gd name="T4" fmla="*/ 114 w 150"/>
              <a:gd name="T5" fmla="*/ 96 h 180"/>
              <a:gd name="T6" fmla="*/ 132 w 150"/>
              <a:gd name="T7" fmla="*/ 78 h 180"/>
              <a:gd name="T8" fmla="*/ 150 w 150"/>
              <a:gd name="T9" fmla="*/ 6 h 180"/>
              <a:gd name="T10" fmla="*/ 138 w 150"/>
              <a:gd name="T11" fmla="*/ 0 h 180"/>
              <a:gd name="T12" fmla="*/ 114 w 150"/>
              <a:gd name="T13" fmla="*/ 0 h 180"/>
              <a:gd name="T14" fmla="*/ 90 w 150"/>
              <a:gd name="T15" fmla="*/ 12 h 180"/>
              <a:gd name="T16" fmla="*/ 72 w 150"/>
              <a:gd name="T17" fmla="*/ 18 h 180"/>
              <a:gd name="T18" fmla="*/ 60 w 150"/>
              <a:gd name="T19" fmla="*/ 30 h 180"/>
              <a:gd name="T20" fmla="*/ 48 w 150"/>
              <a:gd name="T21" fmla="*/ 36 h 180"/>
              <a:gd name="T22" fmla="*/ 48 w 150"/>
              <a:gd name="T23" fmla="*/ 48 h 180"/>
              <a:gd name="T24" fmla="*/ 60 w 150"/>
              <a:gd name="T25" fmla="*/ 54 h 180"/>
              <a:gd name="T26" fmla="*/ 54 w 150"/>
              <a:gd name="T27" fmla="*/ 84 h 180"/>
              <a:gd name="T28" fmla="*/ 48 w 150"/>
              <a:gd name="T29" fmla="*/ 114 h 180"/>
              <a:gd name="T30" fmla="*/ 30 w 150"/>
              <a:gd name="T31" fmla="*/ 114 h 180"/>
              <a:gd name="T32" fmla="*/ 12 w 150"/>
              <a:gd name="T33" fmla="*/ 126 h 180"/>
              <a:gd name="T34" fmla="*/ 0 w 150"/>
              <a:gd name="T35" fmla="*/ 138 h 180"/>
              <a:gd name="T36" fmla="*/ 18 w 150"/>
              <a:gd name="T37" fmla="*/ 156 h 180"/>
              <a:gd name="T38" fmla="*/ 24 w 150"/>
              <a:gd name="T39" fmla="*/ 180 h 180"/>
              <a:gd name="T40" fmla="*/ 42 w 150"/>
              <a:gd name="T41" fmla="*/ 162 h 180"/>
              <a:gd name="T42" fmla="*/ 66 w 150"/>
              <a:gd name="T43"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99BFC2"/>
          </a:solidFill>
          <a:ln w="9525">
            <a:solidFill>
              <a:schemeClr val="bg1"/>
            </a:solidFill>
            <a:round/>
            <a:headEnd/>
            <a:tailEnd/>
          </a:ln>
        </p:spPr>
        <p:txBody>
          <a:bodyPr/>
          <a:lstStyle/>
          <a:p>
            <a:endParaRPr lang="en-GB"/>
          </a:p>
        </p:txBody>
      </p:sp>
      <p:sp>
        <p:nvSpPr>
          <p:cNvPr id="228042" name="Freeform 714"/>
          <p:cNvSpPr>
            <a:spLocks/>
          </p:cNvSpPr>
          <p:nvPr/>
        </p:nvSpPr>
        <p:spPr bwMode="auto">
          <a:xfrm>
            <a:off x="4871343" y="4056063"/>
            <a:ext cx="111125" cy="123825"/>
          </a:xfrm>
          <a:custGeom>
            <a:avLst/>
            <a:gdLst>
              <a:gd name="T0" fmla="*/ 60 w 90"/>
              <a:gd name="T1" fmla="*/ 78 h 102"/>
              <a:gd name="T2" fmla="*/ 78 w 90"/>
              <a:gd name="T3" fmla="*/ 78 h 102"/>
              <a:gd name="T4" fmla="*/ 84 w 90"/>
              <a:gd name="T5" fmla="*/ 48 h 102"/>
              <a:gd name="T6" fmla="*/ 90 w 90"/>
              <a:gd name="T7" fmla="*/ 18 h 102"/>
              <a:gd name="T8" fmla="*/ 78 w 90"/>
              <a:gd name="T9" fmla="*/ 12 h 102"/>
              <a:gd name="T10" fmla="*/ 78 w 90"/>
              <a:gd name="T11" fmla="*/ 0 h 102"/>
              <a:gd name="T12" fmla="*/ 48 w 90"/>
              <a:gd name="T13" fmla="*/ 0 h 102"/>
              <a:gd name="T14" fmla="*/ 0 w 90"/>
              <a:gd name="T15" fmla="*/ 0 h 102"/>
              <a:gd name="T16" fmla="*/ 0 w 90"/>
              <a:gd name="T17" fmla="*/ 18 h 102"/>
              <a:gd name="T18" fmla="*/ 0 w 90"/>
              <a:gd name="T19" fmla="*/ 54 h 102"/>
              <a:gd name="T20" fmla="*/ 30 w 90"/>
              <a:gd name="T21" fmla="*/ 102 h 102"/>
              <a:gd name="T22" fmla="*/ 42 w 90"/>
              <a:gd name="T23" fmla="*/ 90 h 102"/>
              <a:gd name="T24" fmla="*/ 60 w 90"/>
              <a:gd name="T25" fmla="*/ 7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99BFC2"/>
          </a:solidFill>
          <a:ln w="9525">
            <a:solidFill>
              <a:schemeClr val="bg1"/>
            </a:solidFill>
            <a:round/>
            <a:headEnd/>
            <a:tailEnd/>
          </a:ln>
        </p:spPr>
        <p:txBody>
          <a:bodyPr/>
          <a:lstStyle/>
          <a:p>
            <a:endParaRPr lang="en-GB"/>
          </a:p>
        </p:txBody>
      </p:sp>
      <p:sp>
        <p:nvSpPr>
          <p:cNvPr id="228043" name="Freeform 715"/>
          <p:cNvSpPr>
            <a:spLocks/>
          </p:cNvSpPr>
          <p:nvPr/>
        </p:nvSpPr>
        <p:spPr bwMode="auto">
          <a:xfrm>
            <a:off x="4841180" y="3811588"/>
            <a:ext cx="176213" cy="244475"/>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144 w 144"/>
              <a:gd name="T43" fmla="*/ 17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rgbClr val="99BFC2"/>
          </a:solidFill>
          <a:ln w="9525">
            <a:solidFill>
              <a:schemeClr val="bg1"/>
            </a:solidFill>
            <a:round/>
            <a:headEnd/>
            <a:tailEnd/>
          </a:ln>
        </p:spPr>
        <p:txBody>
          <a:bodyPr/>
          <a:lstStyle/>
          <a:p>
            <a:endParaRPr lang="en-GB"/>
          </a:p>
        </p:txBody>
      </p:sp>
      <p:sp>
        <p:nvSpPr>
          <p:cNvPr id="228044" name="Freeform 716"/>
          <p:cNvSpPr>
            <a:spLocks/>
          </p:cNvSpPr>
          <p:nvPr/>
        </p:nvSpPr>
        <p:spPr bwMode="auto">
          <a:xfrm>
            <a:off x="4841180" y="3811588"/>
            <a:ext cx="176213" cy="244475"/>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99BFC2"/>
          </a:solidFill>
          <a:ln w="9525">
            <a:solidFill>
              <a:schemeClr val="bg1"/>
            </a:solidFill>
            <a:round/>
            <a:headEnd/>
            <a:tailEnd/>
          </a:ln>
        </p:spPr>
        <p:txBody>
          <a:bodyPr/>
          <a:lstStyle/>
          <a:p>
            <a:endParaRPr lang="en-GB"/>
          </a:p>
        </p:txBody>
      </p:sp>
      <p:sp>
        <p:nvSpPr>
          <p:cNvPr id="228045" name="Freeform 717"/>
          <p:cNvSpPr>
            <a:spLocks/>
          </p:cNvSpPr>
          <p:nvPr/>
        </p:nvSpPr>
        <p:spPr bwMode="auto">
          <a:xfrm>
            <a:off x="4676080" y="3802063"/>
            <a:ext cx="60325" cy="149225"/>
          </a:xfrm>
          <a:custGeom>
            <a:avLst/>
            <a:gdLst>
              <a:gd name="T0" fmla="*/ 48 w 48"/>
              <a:gd name="T1" fmla="*/ 48 h 120"/>
              <a:gd name="T2" fmla="*/ 48 w 48"/>
              <a:gd name="T3" fmla="*/ 24 h 120"/>
              <a:gd name="T4" fmla="*/ 48 w 48"/>
              <a:gd name="T5" fmla="*/ 6 h 120"/>
              <a:gd name="T6" fmla="*/ 42 w 48"/>
              <a:gd name="T7" fmla="*/ 6 h 120"/>
              <a:gd name="T8" fmla="*/ 30 w 48"/>
              <a:gd name="T9" fmla="*/ 0 h 120"/>
              <a:gd name="T10" fmla="*/ 24 w 48"/>
              <a:gd name="T11" fmla="*/ 6 h 120"/>
              <a:gd name="T12" fmla="*/ 6 w 48"/>
              <a:gd name="T13" fmla="*/ 30 h 120"/>
              <a:gd name="T14" fmla="*/ 0 w 48"/>
              <a:gd name="T15" fmla="*/ 30 h 120"/>
              <a:gd name="T16" fmla="*/ 0 w 48"/>
              <a:gd name="T17" fmla="*/ 48 h 120"/>
              <a:gd name="T18" fmla="*/ 6 w 48"/>
              <a:gd name="T19" fmla="*/ 90 h 120"/>
              <a:gd name="T20" fmla="*/ 24 w 48"/>
              <a:gd name="T21" fmla="*/ 120 h 120"/>
              <a:gd name="T22" fmla="*/ 24 w 48"/>
              <a:gd name="T23" fmla="*/ 120 h 120"/>
              <a:gd name="T24" fmla="*/ 36 w 48"/>
              <a:gd name="T25" fmla="*/ 120 h 120"/>
              <a:gd name="T26" fmla="*/ 36 w 48"/>
              <a:gd name="T27" fmla="*/ 90 h 120"/>
              <a:gd name="T28" fmla="*/ 48 w 48"/>
              <a:gd name="T29"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24" y="120"/>
                </a:lnTo>
                <a:lnTo>
                  <a:pt x="36" y="120"/>
                </a:lnTo>
                <a:lnTo>
                  <a:pt x="36" y="90"/>
                </a:lnTo>
                <a:lnTo>
                  <a:pt x="48" y="48"/>
                </a:lnTo>
                <a:close/>
              </a:path>
            </a:pathLst>
          </a:custGeom>
          <a:solidFill>
            <a:srgbClr val="99BFC2"/>
          </a:solidFill>
          <a:ln w="9525">
            <a:solidFill>
              <a:schemeClr val="bg1"/>
            </a:solidFill>
            <a:round/>
            <a:headEnd/>
            <a:tailEnd/>
          </a:ln>
        </p:spPr>
        <p:txBody>
          <a:bodyPr/>
          <a:lstStyle/>
          <a:p>
            <a:endParaRPr lang="en-GB"/>
          </a:p>
        </p:txBody>
      </p:sp>
      <p:sp>
        <p:nvSpPr>
          <p:cNvPr id="228046" name="Freeform 718"/>
          <p:cNvSpPr>
            <a:spLocks/>
          </p:cNvSpPr>
          <p:nvPr/>
        </p:nvSpPr>
        <p:spPr bwMode="auto">
          <a:xfrm>
            <a:off x="4653855" y="3841750"/>
            <a:ext cx="52388" cy="115888"/>
          </a:xfrm>
          <a:custGeom>
            <a:avLst/>
            <a:gdLst>
              <a:gd name="T0" fmla="*/ 18 w 42"/>
              <a:gd name="T1" fmla="*/ 18 h 96"/>
              <a:gd name="T2" fmla="*/ 18 w 42"/>
              <a:gd name="T3" fmla="*/ 0 h 96"/>
              <a:gd name="T4" fmla="*/ 6 w 42"/>
              <a:gd name="T5" fmla="*/ 6 h 96"/>
              <a:gd name="T6" fmla="*/ 0 w 42"/>
              <a:gd name="T7" fmla="*/ 6 h 96"/>
              <a:gd name="T8" fmla="*/ 0 w 42"/>
              <a:gd name="T9" fmla="*/ 12 h 96"/>
              <a:gd name="T10" fmla="*/ 0 w 42"/>
              <a:gd name="T11" fmla="*/ 42 h 96"/>
              <a:gd name="T12" fmla="*/ 18 w 42"/>
              <a:gd name="T13" fmla="*/ 96 h 96"/>
              <a:gd name="T14" fmla="*/ 42 w 42"/>
              <a:gd name="T15" fmla="*/ 90 h 96"/>
              <a:gd name="T16" fmla="*/ 24 w 42"/>
              <a:gd name="T17" fmla="*/ 60 h 96"/>
              <a:gd name="T18" fmla="*/ 18 w 42"/>
              <a:gd name="T1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99BFC2"/>
          </a:solidFill>
          <a:ln w="9525">
            <a:solidFill>
              <a:schemeClr val="bg1"/>
            </a:solidFill>
            <a:round/>
            <a:headEnd/>
            <a:tailEnd/>
          </a:ln>
        </p:spPr>
        <p:txBody>
          <a:bodyPr/>
          <a:lstStyle/>
          <a:p>
            <a:endParaRPr lang="en-GB"/>
          </a:p>
        </p:txBody>
      </p:sp>
      <p:sp>
        <p:nvSpPr>
          <p:cNvPr id="228047" name="Freeform 719"/>
          <p:cNvSpPr>
            <a:spLocks/>
          </p:cNvSpPr>
          <p:nvPr/>
        </p:nvSpPr>
        <p:spPr bwMode="auto">
          <a:xfrm>
            <a:off x="4930080" y="4498975"/>
            <a:ext cx="304800" cy="309563"/>
          </a:xfrm>
          <a:custGeom>
            <a:avLst/>
            <a:gdLst>
              <a:gd name="T0" fmla="*/ 126 w 246"/>
              <a:gd name="T1" fmla="*/ 252 h 252"/>
              <a:gd name="T2" fmla="*/ 144 w 246"/>
              <a:gd name="T3" fmla="*/ 246 h 252"/>
              <a:gd name="T4" fmla="*/ 156 w 246"/>
              <a:gd name="T5" fmla="*/ 162 h 252"/>
              <a:gd name="T6" fmla="*/ 156 w 246"/>
              <a:gd name="T7" fmla="*/ 108 h 252"/>
              <a:gd name="T8" fmla="*/ 168 w 246"/>
              <a:gd name="T9" fmla="*/ 102 h 252"/>
              <a:gd name="T10" fmla="*/ 174 w 246"/>
              <a:gd name="T11" fmla="*/ 36 h 252"/>
              <a:gd name="T12" fmla="*/ 222 w 246"/>
              <a:gd name="T13" fmla="*/ 24 h 252"/>
              <a:gd name="T14" fmla="*/ 240 w 246"/>
              <a:gd name="T15" fmla="*/ 18 h 252"/>
              <a:gd name="T16" fmla="*/ 240 w 246"/>
              <a:gd name="T17" fmla="*/ 18 h 252"/>
              <a:gd name="T18" fmla="*/ 240 w 246"/>
              <a:gd name="T19" fmla="*/ 18 h 252"/>
              <a:gd name="T20" fmla="*/ 246 w 246"/>
              <a:gd name="T21" fmla="*/ 18 h 252"/>
              <a:gd name="T22" fmla="*/ 234 w 246"/>
              <a:gd name="T23" fmla="*/ 12 h 252"/>
              <a:gd name="T24" fmla="*/ 210 w 246"/>
              <a:gd name="T25" fmla="*/ 12 h 252"/>
              <a:gd name="T26" fmla="*/ 216 w 246"/>
              <a:gd name="T27" fmla="*/ 18 h 252"/>
              <a:gd name="T28" fmla="*/ 210 w 246"/>
              <a:gd name="T29" fmla="*/ 12 h 252"/>
              <a:gd name="T30" fmla="*/ 174 w 246"/>
              <a:gd name="T31" fmla="*/ 18 h 252"/>
              <a:gd name="T32" fmla="*/ 126 w 246"/>
              <a:gd name="T33" fmla="*/ 18 h 252"/>
              <a:gd name="T34" fmla="*/ 114 w 246"/>
              <a:gd name="T35" fmla="*/ 12 h 252"/>
              <a:gd name="T36" fmla="*/ 30 w 246"/>
              <a:gd name="T37" fmla="*/ 12 h 252"/>
              <a:gd name="T38" fmla="*/ 18 w 246"/>
              <a:gd name="T39" fmla="*/ 0 h 252"/>
              <a:gd name="T40" fmla="*/ 6 w 246"/>
              <a:gd name="T41" fmla="*/ 6 h 252"/>
              <a:gd name="T42" fmla="*/ 0 w 246"/>
              <a:gd name="T43" fmla="*/ 42 h 252"/>
              <a:gd name="T44" fmla="*/ 42 w 246"/>
              <a:gd name="T45" fmla="*/ 126 h 252"/>
              <a:gd name="T46" fmla="*/ 48 w 246"/>
              <a:gd name="T47" fmla="*/ 144 h 252"/>
              <a:gd name="T48" fmla="*/ 60 w 246"/>
              <a:gd name="T49" fmla="*/ 222 h 252"/>
              <a:gd name="T50" fmla="*/ 90 w 246"/>
              <a:gd name="T51" fmla="*/ 252 h 252"/>
              <a:gd name="T52" fmla="*/ 96 w 246"/>
              <a:gd name="T53" fmla="*/ 240 h 252"/>
              <a:gd name="T54" fmla="*/ 126 w 246"/>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0" y="18"/>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99BFC2"/>
          </a:solidFill>
          <a:ln w="9525">
            <a:solidFill>
              <a:schemeClr val="bg1"/>
            </a:solidFill>
            <a:round/>
            <a:headEnd/>
            <a:tailEnd/>
          </a:ln>
        </p:spPr>
        <p:txBody>
          <a:bodyPr/>
          <a:lstStyle/>
          <a:p>
            <a:endParaRPr lang="en-GB"/>
          </a:p>
        </p:txBody>
      </p:sp>
      <p:sp>
        <p:nvSpPr>
          <p:cNvPr id="228048" name="Freeform 720"/>
          <p:cNvSpPr>
            <a:spLocks/>
          </p:cNvSpPr>
          <p:nvPr/>
        </p:nvSpPr>
        <p:spPr bwMode="auto">
          <a:xfrm>
            <a:off x="4676080" y="3654425"/>
            <a:ext cx="76200" cy="88900"/>
          </a:xfrm>
          <a:custGeom>
            <a:avLst/>
            <a:gdLst>
              <a:gd name="T0" fmla="*/ 0 w 10"/>
              <a:gd name="T1" fmla="*/ 12 h 12"/>
              <a:gd name="T2" fmla="*/ 4 w 10"/>
              <a:gd name="T3" fmla="*/ 11 h 12"/>
              <a:gd name="T4" fmla="*/ 9 w 10"/>
              <a:gd name="T5" fmla="*/ 10 h 12"/>
              <a:gd name="T6" fmla="*/ 10 w 10"/>
              <a:gd name="T7" fmla="*/ 8 h 12"/>
              <a:gd name="T8" fmla="*/ 10 w 10"/>
              <a:gd name="T9" fmla="*/ 0 h 12"/>
            </a:gdLst>
            <a:ahLst/>
            <a:cxnLst>
              <a:cxn ang="0">
                <a:pos x="T0" y="T1"/>
              </a:cxn>
              <a:cxn ang="0">
                <a:pos x="T2" y="T3"/>
              </a:cxn>
              <a:cxn ang="0">
                <a:pos x="T4" y="T5"/>
              </a:cxn>
              <a:cxn ang="0">
                <a:pos x="T6" y="T7"/>
              </a:cxn>
              <a:cxn ang="0">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99BFC2"/>
          </a:solidFill>
          <a:ln w="9525">
            <a:solidFill>
              <a:schemeClr val="bg1"/>
            </a:solidFill>
            <a:round/>
            <a:headEnd/>
            <a:tailEnd/>
          </a:ln>
        </p:spPr>
        <p:txBody>
          <a:bodyPr/>
          <a:lstStyle/>
          <a:p>
            <a:endParaRPr lang="en-GB"/>
          </a:p>
        </p:txBody>
      </p:sp>
      <p:sp>
        <p:nvSpPr>
          <p:cNvPr id="228049" name="Freeform 721"/>
          <p:cNvSpPr>
            <a:spLocks/>
          </p:cNvSpPr>
          <p:nvPr/>
        </p:nvSpPr>
        <p:spPr bwMode="auto">
          <a:xfrm>
            <a:off x="597793" y="1690688"/>
            <a:ext cx="639762" cy="874712"/>
          </a:xfrm>
          <a:custGeom>
            <a:avLst/>
            <a:gdLst>
              <a:gd name="T0" fmla="*/ 504 w 516"/>
              <a:gd name="T1" fmla="*/ 96 h 709"/>
              <a:gd name="T2" fmla="*/ 486 w 516"/>
              <a:gd name="T3" fmla="*/ 78 h 709"/>
              <a:gd name="T4" fmla="*/ 432 w 516"/>
              <a:gd name="T5" fmla="*/ 84 h 709"/>
              <a:gd name="T6" fmla="*/ 354 w 516"/>
              <a:gd name="T7" fmla="*/ 48 h 709"/>
              <a:gd name="T8" fmla="*/ 318 w 516"/>
              <a:gd name="T9" fmla="*/ 54 h 709"/>
              <a:gd name="T10" fmla="*/ 288 w 516"/>
              <a:gd name="T11" fmla="*/ 36 h 709"/>
              <a:gd name="T12" fmla="*/ 282 w 516"/>
              <a:gd name="T13" fmla="*/ 18 h 709"/>
              <a:gd name="T14" fmla="*/ 228 w 516"/>
              <a:gd name="T15" fmla="*/ 0 h 709"/>
              <a:gd name="T16" fmla="*/ 198 w 516"/>
              <a:gd name="T17" fmla="*/ 24 h 709"/>
              <a:gd name="T18" fmla="*/ 150 w 516"/>
              <a:gd name="T19" fmla="*/ 42 h 709"/>
              <a:gd name="T20" fmla="*/ 114 w 516"/>
              <a:gd name="T21" fmla="*/ 66 h 709"/>
              <a:gd name="T22" fmla="*/ 90 w 516"/>
              <a:gd name="T23" fmla="*/ 126 h 709"/>
              <a:gd name="T24" fmla="*/ 42 w 516"/>
              <a:gd name="T25" fmla="*/ 138 h 709"/>
              <a:gd name="T26" fmla="*/ 42 w 516"/>
              <a:gd name="T27" fmla="*/ 174 h 709"/>
              <a:gd name="T28" fmla="*/ 78 w 516"/>
              <a:gd name="T29" fmla="*/ 222 h 709"/>
              <a:gd name="T30" fmla="*/ 114 w 516"/>
              <a:gd name="T31" fmla="*/ 240 h 709"/>
              <a:gd name="T32" fmla="*/ 114 w 516"/>
              <a:gd name="T33" fmla="*/ 264 h 709"/>
              <a:gd name="T34" fmla="*/ 90 w 516"/>
              <a:gd name="T35" fmla="*/ 276 h 709"/>
              <a:gd name="T36" fmla="*/ 60 w 516"/>
              <a:gd name="T37" fmla="*/ 264 h 709"/>
              <a:gd name="T38" fmla="*/ 0 w 516"/>
              <a:gd name="T39" fmla="*/ 306 h 709"/>
              <a:gd name="T40" fmla="*/ 18 w 516"/>
              <a:gd name="T41" fmla="*/ 324 h 709"/>
              <a:gd name="T42" fmla="*/ 42 w 516"/>
              <a:gd name="T43" fmla="*/ 348 h 709"/>
              <a:gd name="T44" fmla="*/ 96 w 516"/>
              <a:gd name="T45" fmla="*/ 348 h 709"/>
              <a:gd name="T46" fmla="*/ 138 w 516"/>
              <a:gd name="T47" fmla="*/ 354 h 709"/>
              <a:gd name="T48" fmla="*/ 120 w 516"/>
              <a:gd name="T49" fmla="*/ 396 h 709"/>
              <a:gd name="T50" fmla="*/ 72 w 516"/>
              <a:gd name="T51" fmla="*/ 414 h 709"/>
              <a:gd name="T52" fmla="*/ 36 w 516"/>
              <a:gd name="T53" fmla="*/ 438 h 709"/>
              <a:gd name="T54" fmla="*/ 30 w 516"/>
              <a:gd name="T55" fmla="*/ 468 h 709"/>
              <a:gd name="T56" fmla="*/ 72 w 516"/>
              <a:gd name="T57" fmla="*/ 498 h 709"/>
              <a:gd name="T58" fmla="*/ 78 w 516"/>
              <a:gd name="T59" fmla="*/ 529 h 709"/>
              <a:gd name="T60" fmla="*/ 108 w 516"/>
              <a:gd name="T61" fmla="*/ 541 h 709"/>
              <a:gd name="T62" fmla="*/ 114 w 516"/>
              <a:gd name="T63" fmla="*/ 583 h 709"/>
              <a:gd name="T64" fmla="*/ 156 w 516"/>
              <a:gd name="T65" fmla="*/ 577 h 709"/>
              <a:gd name="T66" fmla="*/ 210 w 516"/>
              <a:gd name="T67" fmla="*/ 577 h 709"/>
              <a:gd name="T68" fmla="*/ 180 w 516"/>
              <a:gd name="T69" fmla="*/ 631 h 709"/>
              <a:gd name="T70" fmla="*/ 90 w 516"/>
              <a:gd name="T71" fmla="*/ 709 h 709"/>
              <a:gd name="T72" fmla="*/ 192 w 516"/>
              <a:gd name="T73" fmla="*/ 655 h 709"/>
              <a:gd name="T74" fmla="*/ 270 w 516"/>
              <a:gd name="T75" fmla="*/ 571 h 709"/>
              <a:gd name="T76" fmla="*/ 264 w 516"/>
              <a:gd name="T77" fmla="*/ 553 h 709"/>
              <a:gd name="T78" fmla="*/ 312 w 516"/>
              <a:gd name="T79" fmla="*/ 492 h 709"/>
              <a:gd name="T80" fmla="*/ 324 w 516"/>
              <a:gd name="T81" fmla="*/ 517 h 709"/>
              <a:gd name="T82" fmla="*/ 330 w 516"/>
              <a:gd name="T83" fmla="*/ 547 h 709"/>
              <a:gd name="T84" fmla="*/ 366 w 516"/>
              <a:gd name="T85" fmla="*/ 517 h 709"/>
              <a:gd name="T86" fmla="*/ 408 w 516"/>
              <a:gd name="T87" fmla="*/ 492 h 709"/>
              <a:gd name="T88" fmla="*/ 426 w 516"/>
              <a:gd name="T89" fmla="*/ 505 h 709"/>
              <a:gd name="T90" fmla="*/ 516 w 516"/>
              <a:gd name="T91" fmla="*/ 523 h 709"/>
              <a:gd name="T92" fmla="*/ 516 w 516"/>
              <a:gd name="T93" fmla="*/ 96 h 709"/>
              <a:gd name="T94" fmla="*/ 504 w 516"/>
              <a:gd name="T95" fmla="*/ 96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rgbClr val="99BFC2"/>
          </a:solidFill>
          <a:ln w="9525">
            <a:solidFill>
              <a:schemeClr val="bg1"/>
            </a:solidFill>
            <a:round/>
            <a:headEnd/>
            <a:tailEnd/>
          </a:ln>
        </p:spPr>
        <p:txBody>
          <a:bodyPr/>
          <a:lstStyle/>
          <a:p>
            <a:endParaRPr lang="en-GB"/>
          </a:p>
        </p:txBody>
      </p:sp>
      <p:sp>
        <p:nvSpPr>
          <p:cNvPr id="228050" name="Freeform 722"/>
          <p:cNvSpPr>
            <a:spLocks/>
          </p:cNvSpPr>
          <p:nvPr/>
        </p:nvSpPr>
        <p:spPr bwMode="auto">
          <a:xfrm>
            <a:off x="1237555" y="1655763"/>
            <a:ext cx="2008188" cy="1374775"/>
          </a:xfrm>
          <a:custGeom>
            <a:avLst/>
            <a:gdLst>
              <a:gd name="T0" fmla="*/ 973 w 1622"/>
              <a:gd name="T1" fmla="*/ 955 h 1117"/>
              <a:gd name="T2" fmla="*/ 1111 w 1622"/>
              <a:gd name="T3" fmla="*/ 1081 h 1117"/>
              <a:gd name="T4" fmla="*/ 1190 w 1622"/>
              <a:gd name="T5" fmla="*/ 1093 h 1117"/>
              <a:gd name="T6" fmla="*/ 1262 w 1622"/>
              <a:gd name="T7" fmla="*/ 1051 h 1117"/>
              <a:gd name="T8" fmla="*/ 1370 w 1622"/>
              <a:gd name="T9" fmla="*/ 979 h 1117"/>
              <a:gd name="T10" fmla="*/ 1406 w 1622"/>
              <a:gd name="T11" fmla="*/ 1045 h 1117"/>
              <a:gd name="T12" fmla="*/ 1448 w 1622"/>
              <a:gd name="T13" fmla="*/ 1033 h 1117"/>
              <a:gd name="T14" fmla="*/ 1448 w 1622"/>
              <a:gd name="T15" fmla="*/ 1075 h 1117"/>
              <a:gd name="T16" fmla="*/ 1520 w 1622"/>
              <a:gd name="T17" fmla="*/ 1009 h 1117"/>
              <a:gd name="T18" fmla="*/ 1442 w 1622"/>
              <a:gd name="T19" fmla="*/ 967 h 1117"/>
              <a:gd name="T20" fmla="*/ 1466 w 1622"/>
              <a:gd name="T21" fmla="*/ 925 h 1117"/>
              <a:gd name="T22" fmla="*/ 1340 w 1622"/>
              <a:gd name="T23" fmla="*/ 979 h 1117"/>
              <a:gd name="T24" fmla="*/ 1400 w 1622"/>
              <a:gd name="T25" fmla="*/ 913 h 1117"/>
              <a:gd name="T26" fmla="*/ 1496 w 1622"/>
              <a:gd name="T27" fmla="*/ 895 h 1117"/>
              <a:gd name="T28" fmla="*/ 1592 w 1622"/>
              <a:gd name="T29" fmla="*/ 859 h 1117"/>
              <a:gd name="T30" fmla="*/ 1598 w 1622"/>
              <a:gd name="T31" fmla="*/ 775 h 1117"/>
              <a:gd name="T32" fmla="*/ 1514 w 1622"/>
              <a:gd name="T33" fmla="*/ 703 h 1117"/>
              <a:gd name="T34" fmla="*/ 1448 w 1622"/>
              <a:gd name="T35" fmla="*/ 553 h 1117"/>
              <a:gd name="T36" fmla="*/ 1388 w 1622"/>
              <a:gd name="T37" fmla="*/ 619 h 1117"/>
              <a:gd name="T38" fmla="*/ 1358 w 1622"/>
              <a:gd name="T39" fmla="*/ 607 h 1117"/>
              <a:gd name="T40" fmla="*/ 1322 w 1622"/>
              <a:gd name="T41" fmla="*/ 516 h 1117"/>
              <a:gd name="T42" fmla="*/ 1262 w 1622"/>
              <a:gd name="T43" fmla="*/ 480 h 1117"/>
              <a:gd name="T44" fmla="*/ 1202 w 1622"/>
              <a:gd name="T45" fmla="*/ 474 h 1117"/>
              <a:gd name="T46" fmla="*/ 1202 w 1622"/>
              <a:gd name="T47" fmla="*/ 535 h 1117"/>
              <a:gd name="T48" fmla="*/ 1190 w 1622"/>
              <a:gd name="T49" fmla="*/ 625 h 1117"/>
              <a:gd name="T50" fmla="*/ 1166 w 1622"/>
              <a:gd name="T51" fmla="*/ 751 h 1117"/>
              <a:gd name="T52" fmla="*/ 1154 w 1622"/>
              <a:gd name="T53" fmla="*/ 859 h 1117"/>
              <a:gd name="T54" fmla="*/ 1117 w 1622"/>
              <a:gd name="T55" fmla="*/ 739 h 1117"/>
              <a:gd name="T56" fmla="*/ 943 w 1622"/>
              <a:gd name="T57" fmla="*/ 667 h 1117"/>
              <a:gd name="T58" fmla="*/ 901 w 1622"/>
              <a:gd name="T59" fmla="*/ 613 h 1117"/>
              <a:gd name="T60" fmla="*/ 931 w 1622"/>
              <a:gd name="T61" fmla="*/ 450 h 1117"/>
              <a:gd name="T62" fmla="*/ 991 w 1622"/>
              <a:gd name="T63" fmla="*/ 402 h 1117"/>
              <a:gd name="T64" fmla="*/ 1027 w 1622"/>
              <a:gd name="T65" fmla="*/ 342 h 1117"/>
              <a:gd name="T66" fmla="*/ 1099 w 1622"/>
              <a:gd name="T67" fmla="*/ 282 h 1117"/>
              <a:gd name="T68" fmla="*/ 1111 w 1622"/>
              <a:gd name="T69" fmla="*/ 204 h 1117"/>
              <a:gd name="T70" fmla="*/ 1099 w 1622"/>
              <a:gd name="T71" fmla="*/ 138 h 1117"/>
              <a:gd name="T72" fmla="*/ 1051 w 1622"/>
              <a:gd name="T73" fmla="*/ 192 h 1117"/>
              <a:gd name="T74" fmla="*/ 1003 w 1622"/>
              <a:gd name="T75" fmla="*/ 180 h 1117"/>
              <a:gd name="T76" fmla="*/ 961 w 1622"/>
              <a:gd name="T77" fmla="*/ 186 h 1117"/>
              <a:gd name="T78" fmla="*/ 925 w 1622"/>
              <a:gd name="T79" fmla="*/ 114 h 1117"/>
              <a:gd name="T80" fmla="*/ 877 w 1622"/>
              <a:gd name="T81" fmla="*/ 0 h 1117"/>
              <a:gd name="T82" fmla="*/ 847 w 1622"/>
              <a:gd name="T83" fmla="*/ 114 h 1117"/>
              <a:gd name="T84" fmla="*/ 895 w 1622"/>
              <a:gd name="T85" fmla="*/ 186 h 1117"/>
              <a:gd name="T86" fmla="*/ 847 w 1622"/>
              <a:gd name="T87" fmla="*/ 204 h 1117"/>
              <a:gd name="T88" fmla="*/ 811 w 1622"/>
              <a:gd name="T89" fmla="*/ 234 h 1117"/>
              <a:gd name="T90" fmla="*/ 709 w 1622"/>
              <a:gd name="T91" fmla="*/ 222 h 1117"/>
              <a:gd name="T92" fmla="*/ 619 w 1622"/>
              <a:gd name="T93" fmla="*/ 210 h 1117"/>
              <a:gd name="T94" fmla="*/ 631 w 1622"/>
              <a:gd name="T95" fmla="*/ 264 h 1117"/>
              <a:gd name="T96" fmla="*/ 583 w 1622"/>
              <a:gd name="T97" fmla="*/ 222 h 1117"/>
              <a:gd name="T98" fmla="*/ 487 w 1622"/>
              <a:gd name="T99" fmla="*/ 210 h 1117"/>
              <a:gd name="T100" fmla="*/ 457 w 1622"/>
              <a:gd name="T101" fmla="*/ 174 h 1117"/>
              <a:gd name="T102" fmla="*/ 343 w 1622"/>
              <a:gd name="T103" fmla="*/ 132 h 1117"/>
              <a:gd name="T104" fmla="*/ 259 w 1622"/>
              <a:gd name="T105" fmla="*/ 96 h 1117"/>
              <a:gd name="T106" fmla="*/ 115 w 1622"/>
              <a:gd name="T107" fmla="*/ 180 h 1117"/>
              <a:gd name="T108" fmla="*/ 37 w 1622"/>
              <a:gd name="T109" fmla="*/ 138 h 1117"/>
              <a:gd name="T110" fmla="*/ 0 w 1622"/>
              <a:gd name="T111" fmla="*/ 553 h 1117"/>
              <a:gd name="T112" fmla="*/ 61 w 1622"/>
              <a:gd name="T113" fmla="*/ 583 h 1117"/>
              <a:gd name="T114" fmla="*/ 175 w 1622"/>
              <a:gd name="T115" fmla="*/ 679 h 1117"/>
              <a:gd name="T116" fmla="*/ 211 w 1622"/>
              <a:gd name="T117" fmla="*/ 757 h 1117"/>
              <a:gd name="T118" fmla="*/ 277 w 1622"/>
              <a:gd name="T119" fmla="*/ 859 h 1117"/>
              <a:gd name="T120" fmla="*/ 349 w 1622"/>
              <a:gd name="T121" fmla="*/ 931 h 1117"/>
              <a:gd name="T122" fmla="*/ 931 w 1622"/>
              <a:gd name="T123" fmla="*/ 943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rgbClr val="99BFC2"/>
          </a:solidFill>
          <a:ln w="9525">
            <a:solidFill>
              <a:schemeClr val="bg1"/>
            </a:solidFill>
            <a:round/>
            <a:headEnd/>
            <a:tailEnd/>
          </a:ln>
        </p:spPr>
        <p:txBody>
          <a:bodyPr/>
          <a:lstStyle/>
          <a:p>
            <a:endParaRPr lang="en-GB"/>
          </a:p>
        </p:txBody>
      </p:sp>
      <p:sp>
        <p:nvSpPr>
          <p:cNvPr id="228051" name="Freeform 723"/>
          <p:cNvSpPr>
            <a:spLocks/>
          </p:cNvSpPr>
          <p:nvPr/>
        </p:nvSpPr>
        <p:spPr bwMode="auto">
          <a:xfrm>
            <a:off x="1616968" y="2800350"/>
            <a:ext cx="1358900" cy="703263"/>
          </a:xfrm>
          <a:custGeom>
            <a:avLst/>
            <a:gdLst>
              <a:gd name="T0" fmla="*/ 300 w 1099"/>
              <a:gd name="T1" fmla="*/ 439 h 571"/>
              <a:gd name="T2" fmla="*/ 348 w 1099"/>
              <a:gd name="T3" fmla="*/ 433 h 571"/>
              <a:gd name="T4" fmla="*/ 432 w 1099"/>
              <a:gd name="T5" fmla="*/ 475 h 571"/>
              <a:gd name="T6" fmla="*/ 474 w 1099"/>
              <a:gd name="T7" fmla="*/ 523 h 571"/>
              <a:gd name="T8" fmla="*/ 528 w 1099"/>
              <a:gd name="T9" fmla="*/ 553 h 571"/>
              <a:gd name="T10" fmla="*/ 528 w 1099"/>
              <a:gd name="T11" fmla="*/ 511 h 571"/>
              <a:gd name="T12" fmla="*/ 570 w 1099"/>
              <a:gd name="T13" fmla="*/ 469 h 571"/>
              <a:gd name="T14" fmla="*/ 666 w 1099"/>
              <a:gd name="T15" fmla="*/ 475 h 571"/>
              <a:gd name="T16" fmla="*/ 744 w 1099"/>
              <a:gd name="T17" fmla="*/ 463 h 571"/>
              <a:gd name="T18" fmla="*/ 780 w 1099"/>
              <a:gd name="T19" fmla="*/ 487 h 571"/>
              <a:gd name="T20" fmla="*/ 829 w 1099"/>
              <a:gd name="T21" fmla="*/ 565 h 571"/>
              <a:gd name="T22" fmla="*/ 841 w 1099"/>
              <a:gd name="T23" fmla="*/ 511 h 571"/>
              <a:gd name="T24" fmla="*/ 847 w 1099"/>
              <a:gd name="T25" fmla="*/ 409 h 571"/>
              <a:gd name="T26" fmla="*/ 931 w 1099"/>
              <a:gd name="T27" fmla="*/ 343 h 571"/>
              <a:gd name="T28" fmla="*/ 919 w 1099"/>
              <a:gd name="T29" fmla="*/ 271 h 571"/>
              <a:gd name="T30" fmla="*/ 943 w 1099"/>
              <a:gd name="T31" fmla="*/ 277 h 571"/>
              <a:gd name="T32" fmla="*/ 949 w 1099"/>
              <a:gd name="T33" fmla="*/ 253 h 571"/>
              <a:gd name="T34" fmla="*/ 979 w 1099"/>
              <a:gd name="T35" fmla="*/ 217 h 571"/>
              <a:gd name="T36" fmla="*/ 1039 w 1099"/>
              <a:gd name="T37" fmla="*/ 193 h 571"/>
              <a:gd name="T38" fmla="*/ 1099 w 1099"/>
              <a:gd name="T39" fmla="*/ 114 h 571"/>
              <a:gd name="T40" fmla="*/ 1063 w 1099"/>
              <a:gd name="T41" fmla="*/ 48 h 571"/>
              <a:gd name="T42" fmla="*/ 955 w 1099"/>
              <a:gd name="T43" fmla="*/ 120 h 571"/>
              <a:gd name="T44" fmla="*/ 883 w 1099"/>
              <a:gd name="T45" fmla="*/ 162 h 571"/>
              <a:gd name="T46" fmla="*/ 804 w 1099"/>
              <a:gd name="T47" fmla="*/ 150 h 571"/>
              <a:gd name="T48" fmla="*/ 666 w 1099"/>
              <a:gd name="T49" fmla="*/ 24 h 571"/>
              <a:gd name="T50" fmla="*/ 564 w 1099"/>
              <a:gd name="T51" fmla="*/ 0 h 571"/>
              <a:gd name="T52" fmla="*/ 48 w 1099"/>
              <a:gd name="T53" fmla="*/ 36 h 571"/>
              <a:gd name="T54" fmla="*/ 36 w 1099"/>
              <a:gd name="T55" fmla="*/ 24 h 571"/>
              <a:gd name="T56" fmla="*/ 18 w 1099"/>
              <a:gd name="T57" fmla="*/ 78 h 571"/>
              <a:gd name="T58" fmla="*/ 0 w 1099"/>
              <a:gd name="T59" fmla="*/ 174 h 571"/>
              <a:gd name="T60" fmla="*/ 12 w 1099"/>
              <a:gd name="T61" fmla="*/ 235 h 571"/>
              <a:gd name="T62" fmla="*/ 66 w 1099"/>
              <a:gd name="T63" fmla="*/ 337 h 571"/>
              <a:gd name="T64" fmla="*/ 138 w 1099"/>
              <a:gd name="T65" fmla="*/ 403 h 571"/>
              <a:gd name="T66" fmla="*/ 192 w 1099"/>
              <a:gd name="T67" fmla="*/ 40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E83F35"/>
          </a:solidFill>
          <a:ln w="9525">
            <a:solidFill>
              <a:schemeClr val="bg1"/>
            </a:solidFill>
            <a:round/>
            <a:headEnd/>
            <a:tailEnd/>
          </a:ln>
        </p:spPr>
        <p:txBody>
          <a:bodyPr/>
          <a:lstStyle/>
          <a:p>
            <a:endParaRPr lang="en-GB"/>
          </a:p>
        </p:txBody>
      </p:sp>
      <p:sp>
        <p:nvSpPr>
          <p:cNvPr id="228052" name="Freeform 724"/>
          <p:cNvSpPr>
            <a:spLocks/>
          </p:cNvSpPr>
          <p:nvPr/>
        </p:nvSpPr>
        <p:spPr bwMode="auto">
          <a:xfrm>
            <a:off x="2485330" y="3754438"/>
            <a:ext cx="104775" cy="106362"/>
          </a:xfrm>
          <a:custGeom>
            <a:avLst/>
            <a:gdLst>
              <a:gd name="T0" fmla="*/ 14 w 14"/>
              <a:gd name="T1" fmla="*/ 14 h 14"/>
              <a:gd name="T2" fmla="*/ 13 w 14"/>
              <a:gd name="T3" fmla="*/ 11 h 14"/>
              <a:gd name="T4" fmla="*/ 14 w 14"/>
              <a:gd name="T5" fmla="*/ 0 h 14"/>
              <a:gd name="T6" fmla="*/ 7 w 14"/>
              <a:gd name="T7" fmla="*/ 3 h 14"/>
              <a:gd name="T8" fmla="*/ 0 w 14"/>
              <a:gd name="T9" fmla="*/ 6 h 14"/>
              <a:gd name="T10" fmla="*/ 5 w 14"/>
              <a:gd name="T11" fmla="*/ 14 h 14"/>
              <a:gd name="T12" fmla="*/ 9 w 14"/>
              <a:gd name="T13" fmla="*/ 13 h 14"/>
              <a:gd name="T14" fmla="*/ 14 w 14"/>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99BFC2"/>
          </a:solidFill>
          <a:ln w="9525">
            <a:solidFill>
              <a:schemeClr val="bg1"/>
            </a:solidFill>
            <a:round/>
            <a:headEnd/>
            <a:tailEnd/>
          </a:ln>
        </p:spPr>
        <p:txBody>
          <a:bodyPr/>
          <a:lstStyle/>
          <a:p>
            <a:endParaRPr lang="en-GB"/>
          </a:p>
        </p:txBody>
      </p:sp>
      <p:sp>
        <p:nvSpPr>
          <p:cNvPr id="228053" name="Freeform 725"/>
          <p:cNvSpPr>
            <a:spLocks/>
          </p:cNvSpPr>
          <p:nvPr/>
        </p:nvSpPr>
        <p:spPr bwMode="auto">
          <a:xfrm>
            <a:off x="2521843" y="3851275"/>
            <a:ext cx="90487" cy="66675"/>
          </a:xfrm>
          <a:custGeom>
            <a:avLst/>
            <a:gdLst>
              <a:gd name="T0" fmla="*/ 9 w 12"/>
              <a:gd name="T1" fmla="*/ 1 h 9"/>
              <a:gd name="T2" fmla="*/ 4 w 12"/>
              <a:gd name="T3" fmla="*/ 0 h 9"/>
              <a:gd name="T4" fmla="*/ 0 w 12"/>
              <a:gd name="T5" fmla="*/ 1 h 9"/>
              <a:gd name="T6" fmla="*/ 2 w 12"/>
              <a:gd name="T7" fmla="*/ 3 h 9"/>
              <a:gd name="T8" fmla="*/ 11 w 12"/>
              <a:gd name="T9" fmla="*/ 9 h 9"/>
              <a:gd name="T10" fmla="*/ 12 w 12"/>
              <a:gd name="T11" fmla="*/ 5 h 9"/>
              <a:gd name="T12" fmla="*/ 9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99BFC2"/>
          </a:solidFill>
          <a:ln w="9525">
            <a:solidFill>
              <a:schemeClr val="bg1"/>
            </a:solidFill>
            <a:round/>
            <a:headEnd/>
            <a:tailEnd/>
          </a:ln>
        </p:spPr>
        <p:txBody>
          <a:bodyPr/>
          <a:lstStyle/>
          <a:p>
            <a:endParaRPr lang="en-GB"/>
          </a:p>
        </p:txBody>
      </p:sp>
      <p:sp>
        <p:nvSpPr>
          <p:cNvPr id="228054" name="Freeform 726"/>
          <p:cNvSpPr>
            <a:spLocks/>
          </p:cNvSpPr>
          <p:nvPr/>
        </p:nvSpPr>
        <p:spPr bwMode="auto">
          <a:xfrm>
            <a:off x="2604393" y="3889375"/>
            <a:ext cx="134937" cy="57150"/>
          </a:xfrm>
          <a:custGeom>
            <a:avLst/>
            <a:gdLst>
              <a:gd name="T0" fmla="*/ 14 w 18"/>
              <a:gd name="T1" fmla="*/ 1 h 8"/>
              <a:gd name="T2" fmla="*/ 9 w 18"/>
              <a:gd name="T3" fmla="*/ 1 h 8"/>
              <a:gd name="T4" fmla="*/ 2 w 18"/>
              <a:gd name="T5" fmla="*/ 1 h 8"/>
              <a:gd name="T6" fmla="*/ 1 w 18"/>
              <a:gd name="T7" fmla="*/ 0 h 8"/>
              <a:gd name="T8" fmla="*/ 0 w 18"/>
              <a:gd name="T9" fmla="*/ 4 h 8"/>
              <a:gd name="T10" fmla="*/ 4 w 18"/>
              <a:gd name="T11" fmla="*/ 8 h 8"/>
              <a:gd name="T12" fmla="*/ 6 w 18"/>
              <a:gd name="T13" fmla="*/ 8 h 8"/>
              <a:gd name="T14" fmla="*/ 7 w 18"/>
              <a:gd name="T15" fmla="*/ 6 h 8"/>
              <a:gd name="T16" fmla="*/ 10 w 18"/>
              <a:gd name="T17" fmla="*/ 3 h 8"/>
              <a:gd name="T18" fmla="*/ 14 w 18"/>
              <a:gd name="T19" fmla="*/ 4 h 8"/>
              <a:gd name="T20" fmla="*/ 15 w 18"/>
              <a:gd name="T21" fmla="*/ 7 h 8"/>
              <a:gd name="T22" fmla="*/ 18 w 18"/>
              <a:gd name="T23" fmla="*/ 4 h 8"/>
              <a:gd name="T24" fmla="*/ 14 w 18"/>
              <a:gd name="T2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99BFC2"/>
          </a:solidFill>
          <a:ln w="9525">
            <a:solidFill>
              <a:schemeClr val="bg1"/>
            </a:solidFill>
            <a:round/>
            <a:headEnd/>
            <a:tailEnd/>
          </a:ln>
        </p:spPr>
        <p:txBody>
          <a:bodyPr/>
          <a:lstStyle/>
          <a:p>
            <a:endParaRPr lang="en-GB"/>
          </a:p>
        </p:txBody>
      </p:sp>
      <p:sp>
        <p:nvSpPr>
          <p:cNvPr id="228055" name="Freeform 727"/>
          <p:cNvSpPr>
            <a:spLocks/>
          </p:cNvSpPr>
          <p:nvPr/>
        </p:nvSpPr>
        <p:spPr bwMode="auto">
          <a:xfrm>
            <a:off x="2693293" y="3822700"/>
            <a:ext cx="276225" cy="303213"/>
          </a:xfrm>
          <a:custGeom>
            <a:avLst/>
            <a:gdLst>
              <a:gd name="T0" fmla="*/ 37 w 37"/>
              <a:gd name="T1" fmla="*/ 34 h 41"/>
              <a:gd name="T2" fmla="*/ 37 w 37"/>
              <a:gd name="T3" fmla="*/ 34 h 41"/>
              <a:gd name="T4" fmla="*/ 37 w 37"/>
              <a:gd name="T5" fmla="*/ 27 h 41"/>
              <a:gd name="T6" fmla="*/ 35 w 37"/>
              <a:gd name="T7" fmla="*/ 23 h 41"/>
              <a:gd name="T8" fmla="*/ 36 w 37"/>
              <a:gd name="T9" fmla="*/ 21 h 41"/>
              <a:gd name="T10" fmla="*/ 31 w 37"/>
              <a:gd name="T11" fmla="*/ 20 h 41"/>
              <a:gd name="T12" fmla="*/ 21 w 37"/>
              <a:gd name="T13" fmla="*/ 16 h 41"/>
              <a:gd name="T14" fmla="*/ 19 w 37"/>
              <a:gd name="T15" fmla="*/ 11 h 41"/>
              <a:gd name="T16" fmla="*/ 20 w 37"/>
              <a:gd name="T17" fmla="*/ 3 h 41"/>
              <a:gd name="T18" fmla="*/ 24 w 37"/>
              <a:gd name="T19" fmla="*/ 1 h 41"/>
              <a:gd name="T20" fmla="*/ 24 w 37"/>
              <a:gd name="T21" fmla="*/ 0 h 41"/>
              <a:gd name="T22" fmla="*/ 17 w 37"/>
              <a:gd name="T23" fmla="*/ 2 h 41"/>
              <a:gd name="T24" fmla="*/ 13 w 37"/>
              <a:gd name="T25" fmla="*/ 4 h 41"/>
              <a:gd name="T26" fmla="*/ 11 w 37"/>
              <a:gd name="T27" fmla="*/ 9 h 41"/>
              <a:gd name="T28" fmla="*/ 9 w 37"/>
              <a:gd name="T29" fmla="*/ 10 h 41"/>
              <a:gd name="T30" fmla="*/ 6 w 37"/>
              <a:gd name="T31" fmla="*/ 13 h 41"/>
              <a:gd name="T32" fmla="*/ 3 w 37"/>
              <a:gd name="T33" fmla="*/ 16 h 41"/>
              <a:gd name="T34" fmla="*/ 4 w 37"/>
              <a:gd name="T35" fmla="*/ 18 h 41"/>
              <a:gd name="T36" fmla="*/ 5 w 37"/>
              <a:gd name="T37" fmla="*/ 23 h 41"/>
              <a:gd name="T38" fmla="*/ 5 w 37"/>
              <a:gd name="T39" fmla="*/ 26 h 41"/>
              <a:gd name="T40" fmla="*/ 6 w 37"/>
              <a:gd name="T41" fmla="*/ 30 h 41"/>
              <a:gd name="T42" fmla="*/ 2 w 37"/>
              <a:gd name="T43" fmla="*/ 33 h 41"/>
              <a:gd name="T44" fmla="*/ 0 w 37"/>
              <a:gd name="T45" fmla="*/ 35 h 41"/>
              <a:gd name="T46" fmla="*/ 8 w 37"/>
              <a:gd name="T47" fmla="*/ 38 h 41"/>
              <a:gd name="T48" fmla="*/ 12 w 37"/>
              <a:gd name="T4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E83F35"/>
          </a:solidFill>
          <a:ln w="9525">
            <a:solidFill>
              <a:schemeClr val="bg1"/>
            </a:solidFill>
            <a:round/>
            <a:headEnd/>
            <a:tailEnd/>
          </a:ln>
        </p:spPr>
        <p:txBody>
          <a:bodyPr/>
          <a:lstStyle/>
          <a:p>
            <a:endParaRPr lang="en-GB"/>
          </a:p>
        </p:txBody>
      </p:sp>
      <p:sp>
        <p:nvSpPr>
          <p:cNvPr id="228056" name="Freeform 728"/>
          <p:cNvSpPr>
            <a:spLocks/>
          </p:cNvSpPr>
          <p:nvPr/>
        </p:nvSpPr>
        <p:spPr bwMode="auto">
          <a:xfrm>
            <a:off x="2783780" y="4073525"/>
            <a:ext cx="185738" cy="13335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w 150"/>
              <a:gd name="T25" fmla="*/ 4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solidFill>
            <a:srgbClr val="99BFC2"/>
          </a:solidFill>
          <a:ln w="9525">
            <a:solidFill>
              <a:schemeClr val="bg1"/>
            </a:solidFill>
            <a:round/>
            <a:headEnd/>
            <a:tailEnd/>
          </a:ln>
        </p:spPr>
        <p:txBody>
          <a:bodyPr/>
          <a:lstStyle/>
          <a:p>
            <a:endParaRPr lang="en-GB"/>
          </a:p>
        </p:txBody>
      </p:sp>
      <p:sp>
        <p:nvSpPr>
          <p:cNvPr id="228057" name="Freeform 729"/>
          <p:cNvSpPr>
            <a:spLocks/>
          </p:cNvSpPr>
          <p:nvPr/>
        </p:nvSpPr>
        <p:spPr bwMode="auto">
          <a:xfrm>
            <a:off x="2783780" y="4073525"/>
            <a:ext cx="185738" cy="13335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solidFill>
            <a:srgbClr val="99BFC2"/>
          </a:solidFill>
          <a:ln w="9525">
            <a:solidFill>
              <a:schemeClr val="bg1"/>
            </a:solidFill>
            <a:round/>
            <a:headEnd/>
            <a:tailEnd/>
          </a:ln>
        </p:spPr>
        <p:txBody>
          <a:bodyPr/>
          <a:lstStyle/>
          <a:p>
            <a:endParaRPr lang="en-GB"/>
          </a:p>
        </p:txBody>
      </p:sp>
      <p:sp>
        <p:nvSpPr>
          <p:cNvPr id="228058" name="Freeform 730"/>
          <p:cNvSpPr>
            <a:spLocks/>
          </p:cNvSpPr>
          <p:nvPr/>
        </p:nvSpPr>
        <p:spPr bwMode="auto">
          <a:xfrm>
            <a:off x="3110805" y="3910013"/>
            <a:ext cx="111125" cy="169862"/>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close/>
              </a:path>
            </a:pathLst>
          </a:custGeom>
          <a:solidFill>
            <a:srgbClr val="99BFC2"/>
          </a:solidFill>
          <a:ln w="9525">
            <a:solidFill>
              <a:schemeClr val="bg1"/>
            </a:solidFill>
            <a:round/>
            <a:headEnd/>
            <a:tailEnd/>
          </a:ln>
        </p:spPr>
        <p:txBody>
          <a:bodyPr/>
          <a:lstStyle/>
          <a:p>
            <a:endParaRPr lang="en-GB"/>
          </a:p>
        </p:txBody>
      </p:sp>
      <p:sp>
        <p:nvSpPr>
          <p:cNvPr id="228059" name="Freeform 731"/>
          <p:cNvSpPr>
            <a:spLocks/>
          </p:cNvSpPr>
          <p:nvPr/>
        </p:nvSpPr>
        <p:spPr bwMode="auto">
          <a:xfrm>
            <a:off x="3110805" y="3910013"/>
            <a:ext cx="111125" cy="169862"/>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path>
            </a:pathLst>
          </a:custGeom>
          <a:solidFill>
            <a:srgbClr val="99BFC2"/>
          </a:solidFill>
          <a:ln w="9525" cap="flat" cmpd="sng">
            <a:solidFill>
              <a:schemeClr val="bg1"/>
            </a:solidFill>
            <a:prstDash val="solid"/>
            <a:round/>
            <a:headEnd type="none" w="med" len="med"/>
            <a:tailEnd type="none" w="med" len="med"/>
          </a:ln>
          <a:effectLst/>
          <a:extLst/>
        </p:spPr>
        <p:txBody>
          <a:bodyPr/>
          <a:lstStyle/>
          <a:p>
            <a:endParaRPr lang="en-GB"/>
          </a:p>
        </p:txBody>
      </p:sp>
      <p:sp>
        <p:nvSpPr>
          <p:cNvPr id="228060" name="Freeform 732"/>
          <p:cNvSpPr>
            <a:spLocks/>
          </p:cNvSpPr>
          <p:nvPr/>
        </p:nvSpPr>
        <p:spPr bwMode="auto">
          <a:xfrm>
            <a:off x="3275905" y="3978275"/>
            <a:ext cx="71438" cy="88900"/>
          </a:xfrm>
          <a:custGeom>
            <a:avLst/>
            <a:gdLst>
              <a:gd name="T0" fmla="*/ 6 w 60"/>
              <a:gd name="T1" fmla="*/ 42 h 72"/>
              <a:gd name="T2" fmla="*/ 6 w 60"/>
              <a:gd name="T3" fmla="*/ 66 h 72"/>
              <a:gd name="T4" fmla="*/ 12 w 60"/>
              <a:gd name="T5" fmla="*/ 72 h 72"/>
              <a:gd name="T6" fmla="*/ 36 w 60"/>
              <a:gd name="T7" fmla="*/ 60 h 72"/>
              <a:gd name="T8" fmla="*/ 60 w 60"/>
              <a:gd name="T9" fmla="*/ 24 h 72"/>
              <a:gd name="T10" fmla="*/ 18 w 60"/>
              <a:gd name="T11" fmla="*/ 0 h 72"/>
              <a:gd name="T12" fmla="*/ 6 w 60"/>
              <a:gd name="T13" fmla="*/ 0 h 72"/>
              <a:gd name="T14" fmla="*/ 0 w 60"/>
              <a:gd name="T15" fmla="*/ 18 h 72"/>
              <a:gd name="T16" fmla="*/ 6 w 60"/>
              <a:gd name="T1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99BFC2"/>
          </a:solidFill>
          <a:ln w="9525" cap="flat" cmpd="sng">
            <a:solidFill>
              <a:schemeClr val="bg1"/>
            </a:solidFill>
            <a:prstDash val="solid"/>
            <a:round/>
            <a:headEnd type="none" w="med" len="med"/>
            <a:tailEnd type="none" w="med" len="med"/>
          </a:ln>
          <a:effectLst/>
          <a:extLst/>
        </p:spPr>
        <p:txBody>
          <a:bodyPr/>
          <a:lstStyle/>
          <a:p>
            <a:endParaRPr lang="en-GB"/>
          </a:p>
        </p:txBody>
      </p:sp>
      <p:sp>
        <p:nvSpPr>
          <p:cNvPr id="228061" name="Freeform 733"/>
          <p:cNvSpPr>
            <a:spLocks/>
          </p:cNvSpPr>
          <p:nvPr/>
        </p:nvSpPr>
        <p:spPr bwMode="auto">
          <a:xfrm>
            <a:off x="2828230" y="4637088"/>
            <a:ext cx="458788" cy="952500"/>
          </a:xfrm>
          <a:custGeom>
            <a:avLst/>
            <a:gdLst>
              <a:gd name="T0" fmla="*/ 47 w 62"/>
              <a:gd name="T1" fmla="*/ 37 h 129"/>
              <a:gd name="T2" fmla="*/ 48 w 62"/>
              <a:gd name="T3" fmla="*/ 32 h 129"/>
              <a:gd name="T4" fmla="*/ 50 w 62"/>
              <a:gd name="T5" fmla="*/ 29 h 129"/>
              <a:gd name="T6" fmla="*/ 50 w 62"/>
              <a:gd name="T7" fmla="*/ 29 h 129"/>
              <a:gd name="T8" fmla="*/ 57 w 62"/>
              <a:gd name="T9" fmla="*/ 22 h 129"/>
              <a:gd name="T10" fmla="*/ 60 w 62"/>
              <a:gd name="T11" fmla="*/ 20 h 129"/>
              <a:gd name="T12" fmla="*/ 62 w 62"/>
              <a:gd name="T13" fmla="*/ 14 h 129"/>
              <a:gd name="T14" fmla="*/ 61 w 62"/>
              <a:gd name="T15" fmla="*/ 13 h 129"/>
              <a:gd name="T16" fmla="*/ 58 w 62"/>
              <a:gd name="T17" fmla="*/ 15 h 129"/>
              <a:gd name="T18" fmla="*/ 52 w 62"/>
              <a:gd name="T19" fmla="*/ 18 h 129"/>
              <a:gd name="T20" fmla="*/ 47 w 62"/>
              <a:gd name="T21" fmla="*/ 17 h 129"/>
              <a:gd name="T22" fmla="*/ 48 w 62"/>
              <a:gd name="T23" fmla="*/ 10 h 129"/>
              <a:gd name="T24" fmla="*/ 45 w 62"/>
              <a:gd name="T25" fmla="*/ 8 h 129"/>
              <a:gd name="T26" fmla="*/ 39 w 62"/>
              <a:gd name="T27" fmla="*/ 6 h 129"/>
              <a:gd name="T28" fmla="*/ 36 w 62"/>
              <a:gd name="T29" fmla="*/ 4 h 129"/>
              <a:gd name="T30" fmla="*/ 33 w 62"/>
              <a:gd name="T31" fmla="*/ 0 h 129"/>
              <a:gd name="T32" fmla="*/ 33 w 62"/>
              <a:gd name="T33" fmla="*/ 0 h 129"/>
              <a:gd name="T34" fmla="*/ 29 w 62"/>
              <a:gd name="T35" fmla="*/ 1 h 129"/>
              <a:gd name="T36" fmla="*/ 28 w 62"/>
              <a:gd name="T37" fmla="*/ 2 h 129"/>
              <a:gd name="T38" fmla="*/ 23 w 62"/>
              <a:gd name="T39" fmla="*/ 1 h 129"/>
              <a:gd name="T40" fmla="*/ 21 w 62"/>
              <a:gd name="T41" fmla="*/ 1 h 129"/>
              <a:gd name="T42" fmla="*/ 19 w 62"/>
              <a:gd name="T43" fmla="*/ 2 h 129"/>
              <a:gd name="T44" fmla="*/ 20 w 62"/>
              <a:gd name="T45" fmla="*/ 3 h 129"/>
              <a:gd name="T46" fmla="*/ 19 w 62"/>
              <a:gd name="T47" fmla="*/ 7 h 129"/>
              <a:gd name="T48" fmla="*/ 16 w 62"/>
              <a:gd name="T49" fmla="*/ 10 h 129"/>
              <a:gd name="T50" fmla="*/ 16 w 62"/>
              <a:gd name="T51" fmla="*/ 16 h 129"/>
              <a:gd name="T52" fmla="*/ 14 w 62"/>
              <a:gd name="T53" fmla="*/ 20 h 129"/>
              <a:gd name="T54" fmla="*/ 11 w 62"/>
              <a:gd name="T55" fmla="*/ 33 h 129"/>
              <a:gd name="T56" fmla="*/ 12 w 62"/>
              <a:gd name="T57" fmla="*/ 43 h 129"/>
              <a:gd name="T58" fmla="*/ 6 w 62"/>
              <a:gd name="T59" fmla="*/ 56 h 129"/>
              <a:gd name="T60" fmla="*/ 5 w 62"/>
              <a:gd name="T61" fmla="*/ 70 h 129"/>
              <a:gd name="T62" fmla="*/ 5 w 62"/>
              <a:gd name="T63" fmla="*/ 77 h 129"/>
              <a:gd name="T64" fmla="*/ 4 w 62"/>
              <a:gd name="T65" fmla="*/ 84 h 129"/>
              <a:gd name="T66" fmla="*/ 6 w 62"/>
              <a:gd name="T67" fmla="*/ 88 h 129"/>
              <a:gd name="T68" fmla="*/ 3 w 62"/>
              <a:gd name="T69" fmla="*/ 104 h 129"/>
              <a:gd name="T70" fmla="*/ 0 w 62"/>
              <a:gd name="T71" fmla="*/ 111 h 129"/>
              <a:gd name="T72" fmla="*/ 1 w 62"/>
              <a:gd name="T73" fmla="*/ 116 h 129"/>
              <a:gd name="T74" fmla="*/ 4 w 62"/>
              <a:gd name="T75" fmla="*/ 122 h 129"/>
              <a:gd name="T76" fmla="*/ 20 w 62"/>
              <a:gd name="T77" fmla="*/ 129 h 129"/>
              <a:gd name="T78" fmla="*/ 16 w 62"/>
              <a:gd name="T79" fmla="*/ 125 h 129"/>
              <a:gd name="T80" fmla="*/ 14 w 62"/>
              <a:gd name="T81" fmla="*/ 118 h 129"/>
              <a:gd name="T82" fmla="*/ 16 w 62"/>
              <a:gd name="T83" fmla="*/ 113 h 129"/>
              <a:gd name="T84" fmla="*/ 19 w 62"/>
              <a:gd name="T85" fmla="*/ 107 h 129"/>
              <a:gd name="T86" fmla="*/ 22 w 62"/>
              <a:gd name="T87" fmla="*/ 104 h 129"/>
              <a:gd name="T88" fmla="*/ 24 w 62"/>
              <a:gd name="T89" fmla="*/ 99 h 129"/>
              <a:gd name="T90" fmla="*/ 21 w 62"/>
              <a:gd name="T91" fmla="*/ 97 h 129"/>
              <a:gd name="T92" fmla="*/ 19 w 62"/>
              <a:gd name="T93" fmla="*/ 93 h 129"/>
              <a:gd name="T94" fmla="*/ 24 w 62"/>
              <a:gd name="T95" fmla="*/ 87 h 129"/>
              <a:gd name="T96" fmla="*/ 27 w 62"/>
              <a:gd name="T97" fmla="*/ 83 h 129"/>
              <a:gd name="T98" fmla="*/ 30 w 62"/>
              <a:gd name="T99" fmla="*/ 77 h 129"/>
              <a:gd name="T100" fmla="*/ 28 w 62"/>
              <a:gd name="T101" fmla="*/ 74 h 129"/>
              <a:gd name="T102" fmla="*/ 28 w 62"/>
              <a:gd name="T103" fmla="*/ 72 h 129"/>
              <a:gd name="T104" fmla="*/ 34 w 62"/>
              <a:gd name="T105" fmla="*/ 70 h 129"/>
              <a:gd name="T106" fmla="*/ 36 w 62"/>
              <a:gd name="T107" fmla="*/ 66 h 129"/>
              <a:gd name="T108" fmla="*/ 37 w 62"/>
              <a:gd name="T109" fmla="*/ 62 h 129"/>
              <a:gd name="T110" fmla="*/ 47 w 62"/>
              <a:gd name="T111" fmla="*/ 59 h 129"/>
              <a:gd name="T112" fmla="*/ 51 w 62"/>
              <a:gd name="T113" fmla="*/ 56 h 129"/>
              <a:gd name="T114" fmla="*/ 53 w 62"/>
              <a:gd name="T115" fmla="*/ 51 h 129"/>
              <a:gd name="T116" fmla="*/ 51 w 62"/>
              <a:gd name="T117" fmla="*/ 47 h 129"/>
              <a:gd name="T118" fmla="*/ 48 w 62"/>
              <a:gd name="T119" fmla="*/ 44 h 129"/>
              <a:gd name="T120" fmla="*/ 51 w 62"/>
              <a:gd name="T121" fmla="*/ 45 h 129"/>
              <a:gd name="T122" fmla="*/ 47 w 62"/>
              <a:gd name="T123" fmla="*/ 42 h 129"/>
              <a:gd name="T124" fmla="*/ 47 w 62"/>
              <a:gd name="T125" fmla="*/ 3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solidFill>
            <a:srgbClr val="156570"/>
          </a:solidFill>
          <a:ln w="9525">
            <a:solidFill>
              <a:schemeClr val="bg1"/>
            </a:solidFill>
            <a:round/>
            <a:headEnd/>
            <a:tailEnd/>
          </a:ln>
        </p:spPr>
        <p:txBody>
          <a:bodyPr/>
          <a:lstStyle/>
          <a:p>
            <a:endParaRPr lang="en-GB"/>
          </a:p>
        </p:txBody>
      </p:sp>
      <p:sp>
        <p:nvSpPr>
          <p:cNvPr id="228062" name="Freeform 734"/>
          <p:cNvSpPr>
            <a:spLocks/>
          </p:cNvSpPr>
          <p:nvPr/>
        </p:nvSpPr>
        <p:spPr bwMode="auto">
          <a:xfrm>
            <a:off x="3072705" y="4575175"/>
            <a:ext cx="209550" cy="195263"/>
          </a:xfrm>
          <a:custGeom>
            <a:avLst/>
            <a:gdLst>
              <a:gd name="T0" fmla="*/ 48 w 168"/>
              <a:gd name="T1" fmla="*/ 0 h 156"/>
              <a:gd name="T2" fmla="*/ 0 w 168"/>
              <a:gd name="T3" fmla="*/ 36 h 156"/>
              <a:gd name="T4" fmla="*/ 0 w 168"/>
              <a:gd name="T5" fmla="*/ 48 h 156"/>
              <a:gd name="T6" fmla="*/ 18 w 168"/>
              <a:gd name="T7" fmla="*/ 72 h 156"/>
              <a:gd name="T8" fmla="*/ 36 w 168"/>
              <a:gd name="T9" fmla="*/ 84 h 156"/>
              <a:gd name="T10" fmla="*/ 72 w 168"/>
              <a:gd name="T11" fmla="*/ 96 h 156"/>
              <a:gd name="T12" fmla="*/ 90 w 168"/>
              <a:gd name="T13" fmla="*/ 108 h 156"/>
              <a:gd name="T14" fmla="*/ 84 w 168"/>
              <a:gd name="T15" fmla="*/ 150 h 156"/>
              <a:gd name="T16" fmla="*/ 114 w 168"/>
              <a:gd name="T17" fmla="*/ 156 h 156"/>
              <a:gd name="T18" fmla="*/ 150 w 168"/>
              <a:gd name="T19" fmla="*/ 138 h 156"/>
              <a:gd name="T20" fmla="*/ 168 w 168"/>
              <a:gd name="T21" fmla="*/ 126 h 156"/>
              <a:gd name="T22" fmla="*/ 162 w 168"/>
              <a:gd name="T23" fmla="*/ 114 h 156"/>
              <a:gd name="T24" fmla="*/ 162 w 168"/>
              <a:gd name="T25" fmla="*/ 90 h 156"/>
              <a:gd name="T26" fmla="*/ 144 w 168"/>
              <a:gd name="T27" fmla="*/ 84 h 156"/>
              <a:gd name="T28" fmla="*/ 120 w 168"/>
              <a:gd name="T29" fmla="*/ 54 h 156"/>
              <a:gd name="T30" fmla="*/ 108 w 168"/>
              <a:gd name="T31" fmla="*/ 42 h 156"/>
              <a:gd name="T32" fmla="*/ 90 w 168"/>
              <a:gd name="T33" fmla="*/ 12 h 156"/>
              <a:gd name="T34" fmla="*/ 90 w 168"/>
              <a:gd name="T35" fmla="*/ 6 h 156"/>
              <a:gd name="T36" fmla="*/ 78 w 168"/>
              <a:gd name="T37" fmla="*/ 0 h 156"/>
              <a:gd name="T38" fmla="*/ 48 w 168"/>
              <a:gd name="T39"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99BFC2"/>
          </a:solidFill>
          <a:ln w="9525">
            <a:solidFill>
              <a:schemeClr val="bg1"/>
            </a:solidFill>
            <a:round/>
            <a:headEnd/>
            <a:tailEnd/>
          </a:ln>
        </p:spPr>
        <p:txBody>
          <a:bodyPr/>
          <a:lstStyle/>
          <a:p>
            <a:endParaRPr lang="en-GB"/>
          </a:p>
        </p:txBody>
      </p:sp>
      <p:sp>
        <p:nvSpPr>
          <p:cNvPr id="228063" name="Freeform 735"/>
          <p:cNvSpPr>
            <a:spLocks/>
          </p:cNvSpPr>
          <p:nvPr/>
        </p:nvSpPr>
        <p:spPr bwMode="auto">
          <a:xfrm>
            <a:off x="3179068" y="4849813"/>
            <a:ext cx="125412" cy="139700"/>
          </a:xfrm>
          <a:custGeom>
            <a:avLst/>
            <a:gdLst>
              <a:gd name="T0" fmla="*/ 66 w 102"/>
              <a:gd name="T1" fmla="*/ 24 h 114"/>
              <a:gd name="T2" fmla="*/ 36 w 102"/>
              <a:gd name="T3" fmla="*/ 6 h 114"/>
              <a:gd name="T4" fmla="*/ 18 w 102"/>
              <a:gd name="T5" fmla="*/ 0 h 114"/>
              <a:gd name="T6" fmla="*/ 6 w 102"/>
              <a:gd name="T7" fmla="*/ 18 h 114"/>
              <a:gd name="T8" fmla="*/ 0 w 102"/>
              <a:gd name="T9" fmla="*/ 48 h 114"/>
              <a:gd name="T10" fmla="*/ 0 w 102"/>
              <a:gd name="T11" fmla="*/ 78 h 114"/>
              <a:gd name="T12" fmla="*/ 24 w 102"/>
              <a:gd name="T13" fmla="*/ 96 h 114"/>
              <a:gd name="T14" fmla="*/ 36 w 102"/>
              <a:gd name="T15" fmla="*/ 108 h 114"/>
              <a:gd name="T16" fmla="*/ 66 w 102"/>
              <a:gd name="T17" fmla="*/ 114 h 114"/>
              <a:gd name="T18" fmla="*/ 96 w 102"/>
              <a:gd name="T19" fmla="*/ 90 h 114"/>
              <a:gd name="T20" fmla="*/ 102 w 102"/>
              <a:gd name="T21" fmla="*/ 78 h 114"/>
              <a:gd name="T22" fmla="*/ 84 w 102"/>
              <a:gd name="T23" fmla="*/ 42 h 114"/>
              <a:gd name="T24" fmla="*/ 66 w 102"/>
              <a:gd name="T25"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99BFC2"/>
          </a:solidFill>
          <a:ln w="9525">
            <a:solidFill>
              <a:schemeClr val="bg1"/>
            </a:solidFill>
            <a:round/>
            <a:headEnd/>
            <a:tailEnd/>
          </a:ln>
        </p:spPr>
        <p:txBody>
          <a:bodyPr/>
          <a:lstStyle/>
          <a:p>
            <a:endParaRPr lang="en-GB"/>
          </a:p>
        </p:txBody>
      </p:sp>
      <p:sp>
        <p:nvSpPr>
          <p:cNvPr id="228064" name="Freeform 736"/>
          <p:cNvSpPr>
            <a:spLocks/>
          </p:cNvSpPr>
          <p:nvPr/>
        </p:nvSpPr>
        <p:spPr bwMode="auto">
          <a:xfrm>
            <a:off x="2909193" y="4348163"/>
            <a:ext cx="276225" cy="301625"/>
          </a:xfrm>
          <a:custGeom>
            <a:avLst/>
            <a:gdLst>
              <a:gd name="T0" fmla="*/ 22 w 37"/>
              <a:gd name="T1" fmla="*/ 39 h 41"/>
              <a:gd name="T2" fmla="*/ 22 w 37"/>
              <a:gd name="T3" fmla="*/ 37 h 41"/>
              <a:gd name="T4" fmla="*/ 30 w 37"/>
              <a:gd name="T5" fmla="*/ 31 h 41"/>
              <a:gd name="T6" fmla="*/ 35 w 37"/>
              <a:gd name="T7" fmla="*/ 31 h 41"/>
              <a:gd name="T8" fmla="*/ 37 w 37"/>
              <a:gd name="T9" fmla="*/ 32 h 41"/>
              <a:gd name="T10" fmla="*/ 37 w 37"/>
              <a:gd name="T11" fmla="*/ 25 h 41"/>
              <a:gd name="T12" fmla="*/ 37 w 37"/>
              <a:gd name="T13" fmla="*/ 21 h 41"/>
              <a:gd name="T14" fmla="*/ 31 w 37"/>
              <a:gd name="T15" fmla="*/ 20 h 41"/>
              <a:gd name="T16" fmla="*/ 29 w 37"/>
              <a:gd name="T17" fmla="*/ 17 h 41"/>
              <a:gd name="T18" fmla="*/ 29 w 37"/>
              <a:gd name="T19" fmla="*/ 13 h 41"/>
              <a:gd name="T20" fmla="*/ 22 w 37"/>
              <a:gd name="T21" fmla="*/ 10 h 41"/>
              <a:gd name="T22" fmla="*/ 16 w 37"/>
              <a:gd name="T23" fmla="*/ 7 h 41"/>
              <a:gd name="T24" fmla="*/ 15 w 37"/>
              <a:gd name="T25" fmla="*/ 1 h 41"/>
              <a:gd name="T26" fmla="*/ 9 w 37"/>
              <a:gd name="T27" fmla="*/ 0 h 41"/>
              <a:gd name="T28" fmla="*/ 5 w 37"/>
              <a:gd name="T29" fmla="*/ 3 h 41"/>
              <a:gd name="T30" fmla="*/ 1 w 37"/>
              <a:gd name="T31" fmla="*/ 4 h 41"/>
              <a:gd name="T32" fmla="*/ 3 w 37"/>
              <a:gd name="T33" fmla="*/ 7 h 41"/>
              <a:gd name="T34" fmla="*/ 2 w 37"/>
              <a:gd name="T35" fmla="*/ 15 h 41"/>
              <a:gd name="T36" fmla="*/ 1 w 37"/>
              <a:gd name="T37" fmla="*/ 21 h 41"/>
              <a:gd name="T38" fmla="*/ 0 w 37"/>
              <a:gd name="T39" fmla="*/ 26 h 41"/>
              <a:gd name="T40" fmla="*/ 1 w 37"/>
              <a:gd name="T41" fmla="*/ 25 h 41"/>
              <a:gd name="T42" fmla="*/ 4 w 37"/>
              <a:gd name="T43" fmla="*/ 28 h 41"/>
              <a:gd name="T44" fmla="*/ 3 w 37"/>
              <a:gd name="T45" fmla="*/ 32 h 41"/>
              <a:gd name="T46" fmla="*/ 7 w 37"/>
              <a:gd name="T47" fmla="*/ 39 h 41"/>
              <a:gd name="T48" fmla="*/ 8 w 37"/>
              <a:gd name="T49" fmla="*/ 41 h 41"/>
              <a:gd name="T50" fmla="*/ 10 w 37"/>
              <a:gd name="T51" fmla="*/ 40 h 41"/>
              <a:gd name="T52" fmla="*/ 12 w 37"/>
              <a:gd name="T53" fmla="*/ 40 h 41"/>
              <a:gd name="T54" fmla="*/ 17 w 37"/>
              <a:gd name="T55" fmla="*/ 41 h 41"/>
              <a:gd name="T56" fmla="*/ 18 w 37"/>
              <a:gd name="T57" fmla="*/ 40 h 41"/>
              <a:gd name="T58" fmla="*/ 22 w 37"/>
              <a:gd name="T59" fmla="*/ 39 h 41"/>
              <a:gd name="T60" fmla="*/ 22 w 37"/>
              <a:gd name="T61"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solidFill>
            <a:srgbClr val="99BFC2"/>
          </a:solidFill>
          <a:ln w="9525">
            <a:solidFill>
              <a:schemeClr val="bg1"/>
            </a:solidFill>
            <a:round/>
            <a:headEnd/>
            <a:tailEnd/>
          </a:ln>
        </p:spPr>
        <p:txBody>
          <a:bodyPr/>
          <a:lstStyle/>
          <a:p>
            <a:endParaRPr lang="en-GB"/>
          </a:p>
        </p:txBody>
      </p:sp>
      <p:sp>
        <p:nvSpPr>
          <p:cNvPr id="228065" name="Freeform 737"/>
          <p:cNvSpPr>
            <a:spLocks/>
          </p:cNvSpPr>
          <p:nvPr/>
        </p:nvSpPr>
        <p:spPr bwMode="auto">
          <a:xfrm>
            <a:off x="2828230" y="3986213"/>
            <a:ext cx="906463" cy="958850"/>
          </a:xfrm>
          <a:custGeom>
            <a:avLst/>
            <a:gdLst>
              <a:gd name="T0" fmla="*/ 62 w 122"/>
              <a:gd name="T1" fmla="*/ 102 h 130"/>
              <a:gd name="T2" fmla="*/ 57 w 122"/>
              <a:gd name="T3" fmla="*/ 110 h 130"/>
              <a:gd name="T4" fmla="*/ 50 w 122"/>
              <a:gd name="T5" fmla="*/ 117 h 130"/>
              <a:gd name="T6" fmla="*/ 50 w 122"/>
              <a:gd name="T7" fmla="*/ 117 h 130"/>
              <a:gd name="T8" fmla="*/ 58 w 122"/>
              <a:gd name="T9" fmla="*/ 121 h 130"/>
              <a:gd name="T10" fmla="*/ 64 w 122"/>
              <a:gd name="T11" fmla="*/ 130 h 130"/>
              <a:gd name="T12" fmla="*/ 69 w 122"/>
              <a:gd name="T13" fmla="*/ 123 h 130"/>
              <a:gd name="T14" fmla="*/ 78 w 122"/>
              <a:gd name="T15" fmla="*/ 105 h 130"/>
              <a:gd name="T16" fmla="*/ 92 w 122"/>
              <a:gd name="T17" fmla="*/ 92 h 130"/>
              <a:gd name="T18" fmla="*/ 101 w 122"/>
              <a:gd name="T19" fmla="*/ 90 h 130"/>
              <a:gd name="T20" fmla="*/ 104 w 122"/>
              <a:gd name="T21" fmla="*/ 82 h 130"/>
              <a:gd name="T22" fmla="*/ 108 w 122"/>
              <a:gd name="T23" fmla="*/ 75 h 130"/>
              <a:gd name="T24" fmla="*/ 112 w 122"/>
              <a:gd name="T25" fmla="*/ 57 h 130"/>
              <a:gd name="T26" fmla="*/ 122 w 122"/>
              <a:gd name="T27" fmla="*/ 41 h 130"/>
              <a:gd name="T28" fmla="*/ 114 w 122"/>
              <a:gd name="T29" fmla="*/ 32 h 130"/>
              <a:gd name="T30" fmla="*/ 95 w 122"/>
              <a:gd name="T31" fmla="*/ 26 h 130"/>
              <a:gd name="T32" fmla="*/ 90 w 122"/>
              <a:gd name="T33" fmla="*/ 22 h 130"/>
              <a:gd name="T34" fmla="*/ 75 w 122"/>
              <a:gd name="T35" fmla="*/ 15 h 130"/>
              <a:gd name="T36" fmla="*/ 71 w 122"/>
              <a:gd name="T37" fmla="*/ 3 h 130"/>
              <a:gd name="T38" fmla="*/ 66 w 122"/>
              <a:gd name="T39" fmla="*/ 9 h 130"/>
              <a:gd name="T40" fmla="*/ 61 w 122"/>
              <a:gd name="T41" fmla="*/ 10 h 130"/>
              <a:gd name="T42" fmla="*/ 56 w 122"/>
              <a:gd name="T43" fmla="*/ 10 h 130"/>
              <a:gd name="T44" fmla="*/ 53 w 122"/>
              <a:gd name="T45" fmla="*/ 11 h 130"/>
              <a:gd name="T46" fmla="*/ 48 w 122"/>
              <a:gd name="T47" fmla="*/ 12 h 130"/>
              <a:gd name="T48" fmla="*/ 42 w 122"/>
              <a:gd name="T49" fmla="*/ 10 h 130"/>
              <a:gd name="T50" fmla="*/ 41 w 122"/>
              <a:gd name="T51" fmla="*/ 1 h 130"/>
              <a:gd name="T52" fmla="*/ 40 w 122"/>
              <a:gd name="T53" fmla="*/ 2 h 130"/>
              <a:gd name="T54" fmla="*/ 27 w 122"/>
              <a:gd name="T55" fmla="*/ 4 h 130"/>
              <a:gd name="T56" fmla="*/ 31 w 122"/>
              <a:gd name="T57" fmla="*/ 12 h 130"/>
              <a:gd name="T58" fmla="*/ 19 w 122"/>
              <a:gd name="T59" fmla="*/ 12 h 130"/>
              <a:gd name="T60" fmla="*/ 12 w 122"/>
              <a:gd name="T61" fmla="*/ 19 h 130"/>
              <a:gd name="T62" fmla="*/ 8 w 122"/>
              <a:gd name="T63" fmla="*/ 28 h 130"/>
              <a:gd name="T64" fmla="*/ 4 w 122"/>
              <a:gd name="T65" fmla="*/ 33 h 130"/>
              <a:gd name="T66" fmla="*/ 0 w 122"/>
              <a:gd name="T67" fmla="*/ 45 h 130"/>
              <a:gd name="T68" fmla="*/ 9 w 122"/>
              <a:gd name="T69" fmla="*/ 46 h 130"/>
              <a:gd name="T70" fmla="*/ 12 w 122"/>
              <a:gd name="T71" fmla="*/ 52 h 130"/>
              <a:gd name="T72" fmla="*/ 16 w 122"/>
              <a:gd name="T73" fmla="*/ 52 h 130"/>
              <a:gd name="T74" fmla="*/ 26 w 122"/>
              <a:gd name="T75" fmla="*/ 50 h 130"/>
              <a:gd name="T76" fmla="*/ 33 w 122"/>
              <a:gd name="T77" fmla="*/ 59 h 130"/>
              <a:gd name="T78" fmla="*/ 40 w 122"/>
              <a:gd name="T79" fmla="*/ 66 h 130"/>
              <a:gd name="T80" fmla="*/ 48 w 122"/>
              <a:gd name="T81" fmla="*/ 70 h 130"/>
              <a:gd name="T82" fmla="*/ 48 w 122"/>
              <a:gd name="T83" fmla="*/ 8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solidFill>
            <a:srgbClr val="156570"/>
          </a:solidFill>
          <a:ln w="9525">
            <a:solidFill>
              <a:schemeClr val="bg1"/>
            </a:solidFill>
            <a:round/>
            <a:headEnd/>
            <a:tailEnd/>
          </a:ln>
        </p:spPr>
        <p:txBody>
          <a:bodyPr/>
          <a:lstStyle/>
          <a:p>
            <a:endParaRPr lang="en-GB"/>
          </a:p>
        </p:txBody>
      </p:sp>
      <p:sp>
        <p:nvSpPr>
          <p:cNvPr id="228066" name="Freeform 738"/>
          <p:cNvSpPr>
            <a:spLocks/>
          </p:cNvSpPr>
          <p:nvPr/>
        </p:nvSpPr>
        <p:spPr bwMode="auto">
          <a:xfrm>
            <a:off x="3185418" y="4583113"/>
            <a:ext cx="96837" cy="149225"/>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w 78"/>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20">
                <a:moveTo>
                  <a:pt x="0" y="0"/>
                </a:moveTo>
                <a:lnTo>
                  <a:pt x="0" y="6"/>
                </a:lnTo>
                <a:lnTo>
                  <a:pt x="18" y="36"/>
                </a:lnTo>
                <a:lnTo>
                  <a:pt x="30" y="48"/>
                </a:lnTo>
                <a:lnTo>
                  <a:pt x="54" y="78"/>
                </a:lnTo>
                <a:lnTo>
                  <a:pt x="66" y="96"/>
                </a:lnTo>
                <a:lnTo>
                  <a:pt x="72" y="108"/>
                </a:lnTo>
                <a:lnTo>
                  <a:pt x="78" y="120"/>
                </a:lnTo>
                <a:lnTo>
                  <a:pt x="0" y="0"/>
                </a:lnTo>
                <a:close/>
              </a:path>
            </a:pathLst>
          </a:custGeom>
          <a:solidFill>
            <a:srgbClr val="99BFC2"/>
          </a:solidFill>
          <a:ln w="9525">
            <a:solidFill>
              <a:schemeClr val="bg1"/>
            </a:solidFill>
            <a:round/>
            <a:headEnd/>
            <a:tailEnd/>
          </a:ln>
        </p:spPr>
        <p:txBody>
          <a:bodyPr/>
          <a:lstStyle/>
          <a:p>
            <a:endParaRPr lang="en-GB"/>
          </a:p>
        </p:txBody>
      </p:sp>
      <p:sp>
        <p:nvSpPr>
          <p:cNvPr id="228067" name="Freeform 739"/>
          <p:cNvSpPr>
            <a:spLocks/>
          </p:cNvSpPr>
          <p:nvPr/>
        </p:nvSpPr>
        <p:spPr bwMode="auto">
          <a:xfrm>
            <a:off x="3185418" y="4583113"/>
            <a:ext cx="96837" cy="149225"/>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20">
                <a:moveTo>
                  <a:pt x="0" y="0"/>
                </a:moveTo>
                <a:lnTo>
                  <a:pt x="0" y="6"/>
                </a:lnTo>
                <a:lnTo>
                  <a:pt x="18" y="36"/>
                </a:lnTo>
                <a:lnTo>
                  <a:pt x="30" y="48"/>
                </a:lnTo>
                <a:lnTo>
                  <a:pt x="54" y="78"/>
                </a:lnTo>
                <a:lnTo>
                  <a:pt x="66" y="96"/>
                </a:lnTo>
                <a:lnTo>
                  <a:pt x="72" y="108"/>
                </a:lnTo>
                <a:lnTo>
                  <a:pt x="78" y="120"/>
                </a:lnTo>
              </a:path>
            </a:pathLst>
          </a:custGeom>
          <a:solidFill>
            <a:srgbClr val="99BFC2"/>
          </a:solidFill>
          <a:ln w="9525">
            <a:solidFill>
              <a:schemeClr val="bg1"/>
            </a:solidFill>
            <a:round/>
            <a:headEnd/>
            <a:tailEnd/>
          </a:ln>
        </p:spPr>
        <p:txBody>
          <a:bodyPr/>
          <a:lstStyle/>
          <a:p>
            <a:endParaRPr lang="en-GB"/>
          </a:p>
        </p:txBody>
      </p:sp>
      <p:sp>
        <p:nvSpPr>
          <p:cNvPr id="228068" name="Freeform 740"/>
          <p:cNvSpPr>
            <a:spLocks/>
          </p:cNvSpPr>
          <p:nvPr/>
        </p:nvSpPr>
        <p:spPr bwMode="auto">
          <a:xfrm>
            <a:off x="3191768" y="3962400"/>
            <a:ext cx="90487" cy="104775"/>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close/>
              </a:path>
            </a:pathLst>
          </a:custGeom>
          <a:solidFill>
            <a:srgbClr val="99BFC2"/>
          </a:solidFill>
          <a:ln w="9525">
            <a:solidFill>
              <a:schemeClr val="bg1"/>
            </a:solidFill>
            <a:round/>
            <a:headEnd/>
            <a:tailEnd/>
          </a:ln>
        </p:spPr>
        <p:txBody>
          <a:bodyPr/>
          <a:lstStyle/>
          <a:p>
            <a:endParaRPr lang="en-GB"/>
          </a:p>
        </p:txBody>
      </p:sp>
      <p:sp>
        <p:nvSpPr>
          <p:cNvPr id="228069" name="Freeform 741"/>
          <p:cNvSpPr>
            <a:spLocks/>
          </p:cNvSpPr>
          <p:nvPr/>
        </p:nvSpPr>
        <p:spPr bwMode="auto">
          <a:xfrm>
            <a:off x="3191768" y="3962400"/>
            <a:ext cx="90487" cy="104775"/>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path>
            </a:pathLst>
          </a:custGeom>
          <a:solidFill>
            <a:srgbClr val="99BFC2"/>
          </a:solidFill>
          <a:ln w="9525" cap="flat" cmpd="sng">
            <a:solidFill>
              <a:schemeClr val="bg1"/>
            </a:solidFill>
            <a:prstDash val="solid"/>
            <a:round/>
            <a:headEnd type="none" w="med" len="med"/>
            <a:tailEnd type="none" w="med" len="med"/>
          </a:ln>
          <a:effectLst/>
          <a:extLst/>
        </p:spPr>
        <p:txBody>
          <a:bodyPr/>
          <a:lstStyle/>
          <a:p>
            <a:endParaRPr lang="en-GB"/>
          </a:p>
        </p:txBody>
      </p:sp>
      <p:sp>
        <p:nvSpPr>
          <p:cNvPr id="228070" name="Freeform 742"/>
          <p:cNvSpPr>
            <a:spLocks/>
          </p:cNvSpPr>
          <p:nvPr/>
        </p:nvSpPr>
        <p:spPr bwMode="auto">
          <a:xfrm>
            <a:off x="2837755" y="3829050"/>
            <a:ext cx="317500" cy="266700"/>
          </a:xfrm>
          <a:custGeom>
            <a:avLst/>
            <a:gdLst>
              <a:gd name="T0" fmla="*/ 38 w 43"/>
              <a:gd name="T1" fmla="*/ 21 h 36"/>
              <a:gd name="T2" fmla="*/ 37 w 43"/>
              <a:gd name="T3" fmla="*/ 18 h 36"/>
              <a:gd name="T4" fmla="*/ 39 w 43"/>
              <a:gd name="T5" fmla="*/ 15 h 36"/>
              <a:gd name="T6" fmla="*/ 43 w 43"/>
              <a:gd name="T7" fmla="*/ 11 h 36"/>
              <a:gd name="T8" fmla="*/ 42 w 43"/>
              <a:gd name="T9" fmla="*/ 11 h 36"/>
              <a:gd name="T10" fmla="*/ 39 w 43"/>
              <a:gd name="T11" fmla="*/ 10 h 36"/>
              <a:gd name="T12" fmla="*/ 38 w 43"/>
              <a:gd name="T13" fmla="*/ 8 h 36"/>
              <a:gd name="T14" fmla="*/ 32 w 43"/>
              <a:gd name="T15" fmla="*/ 5 h 36"/>
              <a:gd name="T16" fmla="*/ 22 w 43"/>
              <a:gd name="T17" fmla="*/ 6 h 36"/>
              <a:gd name="T18" fmla="*/ 17 w 43"/>
              <a:gd name="T19" fmla="*/ 5 h 36"/>
              <a:gd name="T20" fmla="*/ 16 w 43"/>
              <a:gd name="T21" fmla="*/ 3 h 36"/>
              <a:gd name="T22" fmla="*/ 11 w 43"/>
              <a:gd name="T23" fmla="*/ 2 h 36"/>
              <a:gd name="T24" fmla="*/ 6 w 43"/>
              <a:gd name="T25" fmla="*/ 3 h 36"/>
              <a:gd name="T26" fmla="*/ 5 w 43"/>
              <a:gd name="T27" fmla="*/ 0 h 36"/>
              <a:gd name="T28" fmla="*/ 1 w 43"/>
              <a:gd name="T29" fmla="*/ 2 h 36"/>
              <a:gd name="T30" fmla="*/ 0 w 43"/>
              <a:gd name="T31" fmla="*/ 10 h 36"/>
              <a:gd name="T32" fmla="*/ 2 w 43"/>
              <a:gd name="T33" fmla="*/ 15 h 36"/>
              <a:gd name="T34" fmla="*/ 12 w 43"/>
              <a:gd name="T35" fmla="*/ 19 h 36"/>
              <a:gd name="T36" fmla="*/ 17 w 43"/>
              <a:gd name="T37" fmla="*/ 20 h 36"/>
              <a:gd name="T38" fmla="*/ 16 w 43"/>
              <a:gd name="T39" fmla="*/ 22 h 36"/>
              <a:gd name="T40" fmla="*/ 18 w 43"/>
              <a:gd name="T41" fmla="*/ 26 h 36"/>
              <a:gd name="T42" fmla="*/ 18 w 43"/>
              <a:gd name="T43" fmla="*/ 33 h 36"/>
              <a:gd name="T44" fmla="*/ 18 w 43"/>
              <a:gd name="T45" fmla="*/ 33 h 36"/>
              <a:gd name="T46" fmla="*/ 21 w 43"/>
              <a:gd name="T47" fmla="*/ 36 h 36"/>
              <a:gd name="T48" fmla="*/ 30 w 43"/>
              <a:gd name="T49" fmla="*/ 33 h 36"/>
              <a:gd name="T50" fmla="*/ 29 w 43"/>
              <a:gd name="T51" fmla="*/ 30 h 36"/>
              <a:gd name="T52" fmla="*/ 26 w 43"/>
              <a:gd name="T53" fmla="*/ 25 h 36"/>
              <a:gd name="T54" fmla="*/ 34 w 43"/>
              <a:gd name="T55" fmla="*/ 25 h 36"/>
              <a:gd name="T56" fmla="*/ 39 w 43"/>
              <a:gd name="T57" fmla="*/ 23 h 36"/>
              <a:gd name="T58" fmla="*/ 38 w 43"/>
              <a:gd name="T5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99BFC2"/>
          </a:solidFill>
          <a:ln w="9525">
            <a:solidFill>
              <a:schemeClr val="bg1"/>
            </a:solidFill>
            <a:round/>
            <a:headEnd/>
            <a:tailEnd/>
          </a:ln>
        </p:spPr>
        <p:txBody>
          <a:bodyPr/>
          <a:lstStyle/>
          <a:p>
            <a:endParaRPr lang="en-GB"/>
          </a:p>
        </p:txBody>
      </p:sp>
      <p:sp>
        <p:nvSpPr>
          <p:cNvPr id="228071" name="Freeform 743"/>
          <p:cNvSpPr>
            <a:spLocks/>
          </p:cNvSpPr>
          <p:nvPr/>
        </p:nvSpPr>
        <p:spPr bwMode="auto">
          <a:xfrm>
            <a:off x="2634555" y="4125913"/>
            <a:ext cx="300038" cy="412750"/>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solidFill>
            <a:srgbClr val="99BFC2"/>
          </a:solidFill>
          <a:ln w="9525">
            <a:solidFill>
              <a:schemeClr val="bg1"/>
            </a:solidFill>
            <a:round/>
            <a:headEnd/>
            <a:tailEnd/>
          </a:ln>
        </p:spPr>
        <p:txBody>
          <a:bodyPr/>
          <a:lstStyle/>
          <a:p>
            <a:endParaRPr lang="en-GB"/>
          </a:p>
        </p:txBody>
      </p:sp>
      <p:sp>
        <p:nvSpPr>
          <p:cNvPr id="228072" name="Freeform 744"/>
          <p:cNvSpPr>
            <a:spLocks/>
          </p:cNvSpPr>
          <p:nvPr/>
        </p:nvSpPr>
        <p:spPr bwMode="auto">
          <a:xfrm>
            <a:off x="2634555" y="4125913"/>
            <a:ext cx="300038" cy="412750"/>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99BFC2"/>
          </a:solidFill>
          <a:ln w="9525">
            <a:solidFill>
              <a:schemeClr val="bg1"/>
            </a:solidFill>
            <a:round/>
            <a:headEnd/>
            <a:tailEnd/>
          </a:ln>
        </p:spPr>
        <p:txBody>
          <a:bodyPr/>
          <a:lstStyle/>
          <a:p>
            <a:endParaRPr lang="en-GB"/>
          </a:p>
        </p:txBody>
      </p:sp>
      <p:sp>
        <p:nvSpPr>
          <p:cNvPr id="228073" name="Freeform 745"/>
          <p:cNvSpPr>
            <a:spLocks/>
          </p:cNvSpPr>
          <p:nvPr/>
        </p:nvSpPr>
        <p:spPr bwMode="auto">
          <a:xfrm>
            <a:off x="2656780" y="4079875"/>
            <a:ext cx="127000" cy="141288"/>
          </a:xfrm>
          <a:custGeom>
            <a:avLst/>
            <a:gdLst>
              <a:gd name="T0" fmla="*/ 24 w 102"/>
              <a:gd name="T1" fmla="*/ 114 h 114"/>
              <a:gd name="T2" fmla="*/ 48 w 102"/>
              <a:gd name="T3" fmla="*/ 90 h 114"/>
              <a:gd name="T4" fmla="*/ 66 w 102"/>
              <a:gd name="T5" fmla="*/ 84 h 114"/>
              <a:gd name="T6" fmla="*/ 90 w 102"/>
              <a:gd name="T7" fmla="*/ 60 h 114"/>
              <a:gd name="T8" fmla="*/ 102 w 102"/>
              <a:gd name="T9" fmla="*/ 36 h 114"/>
              <a:gd name="T10" fmla="*/ 78 w 102"/>
              <a:gd name="T11" fmla="*/ 18 h 114"/>
              <a:gd name="T12" fmla="*/ 30 w 102"/>
              <a:gd name="T13" fmla="*/ 0 h 114"/>
              <a:gd name="T14" fmla="*/ 24 w 102"/>
              <a:gd name="T15" fmla="*/ 12 h 114"/>
              <a:gd name="T16" fmla="*/ 0 w 102"/>
              <a:gd name="T17" fmla="*/ 66 h 114"/>
              <a:gd name="T18" fmla="*/ 12 w 102"/>
              <a:gd name="T19" fmla="*/ 90 h 114"/>
              <a:gd name="T20" fmla="*/ 0 w 102"/>
              <a:gd name="T21" fmla="*/ 96 h 114"/>
              <a:gd name="T22" fmla="*/ 6 w 102"/>
              <a:gd name="T23" fmla="*/ 108 h 114"/>
              <a:gd name="T24" fmla="*/ 24 w 102"/>
              <a:gd name="T2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99BFC2"/>
          </a:solidFill>
          <a:ln w="9525">
            <a:solidFill>
              <a:schemeClr val="bg1"/>
            </a:solidFill>
            <a:round/>
            <a:headEnd/>
            <a:tailEnd/>
          </a:ln>
        </p:spPr>
        <p:txBody>
          <a:bodyPr/>
          <a:lstStyle/>
          <a:p>
            <a:endParaRPr lang="en-GB"/>
          </a:p>
        </p:txBody>
      </p:sp>
      <p:sp>
        <p:nvSpPr>
          <p:cNvPr id="228074" name="Freeform 746"/>
          <p:cNvSpPr>
            <a:spLocks/>
          </p:cNvSpPr>
          <p:nvPr/>
        </p:nvSpPr>
        <p:spPr bwMode="auto">
          <a:xfrm>
            <a:off x="2447230" y="3732213"/>
            <a:ext cx="142875" cy="66675"/>
          </a:xfrm>
          <a:custGeom>
            <a:avLst/>
            <a:gdLst>
              <a:gd name="T0" fmla="*/ 19 w 19"/>
              <a:gd name="T1" fmla="*/ 3 h 9"/>
              <a:gd name="T2" fmla="*/ 8 w 19"/>
              <a:gd name="T3" fmla="*/ 1 h 9"/>
              <a:gd name="T4" fmla="*/ 5 w 19"/>
              <a:gd name="T5" fmla="*/ 0 h 9"/>
              <a:gd name="T6" fmla="*/ 1 w 19"/>
              <a:gd name="T7" fmla="*/ 3 h 9"/>
              <a:gd name="T8" fmla="*/ 0 w 19"/>
              <a:gd name="T9" fmla="*/ 6 h 9"/>
              <a:gd name="T10" fmla="*/ 0 w 19"/>
              <a:gd name="T11" fmla="*/ 6 h 9"/>
              <a:gd name="T12" fmla="*/ 5 w 19"/>
              <a:gd name="T13" fmla="*/ 9 h 9"/>
              <a:gd name="T14" fmla="*/ 12 w 19"/>
              <a:gd name="T15" fmla="*/ 6 h 9"/>
              <a:gd name="T16" fmla="*/ 19 w 19"/>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99BFC2"/>
          </a:solidFill>
          <a:ln w="9525">
            <a:solidFill>
              <a:schemeClr val="bg1"/>
            </a:solidFill>
            <a:round/>
            <a:headEnd/>
            <a:tailEnd/>
          </a:ln>
        </p:spPr>
        <p:txBody>
          <a:bodyPr/>
          <a:lstStyle/>
          <a:p>
            <a:endParaRPr lang="en-GB"/>
          </a:p>
        </p:txBody>
      </p:sp>
      <p:sp>
        <p:nvSpPr>
          <p:cNvPr id="228075" name="Freeform 747"/>
          <p:cNvSpPr>
            <a:spLocks/>
          </p:cNvSpPr>
          <p:nvPr/>
        </p:nvSpPr>
        <p:spPr bwMode="auto">
          <a:xfrm>
            <a:off x="2372618" y="3694113"/>
            <a:ext cx="112712" cy="93662"/>
          </a:xfrm>
          <a:custGeom>
            <a:avLst/>
            <a:gdLst>
              <a:gd name="T0" fmla="*/ 15 w 15"/>
              <a:gd name="T1" fmla="*/ 5 h 12"/>
              <a:gd name="T2" fmla="*/ 11 w 15"/>
              <a:gd name="T3" fmla="*/ 4 h 12"/>
              <a:gd name="T4" fmla="*/ 11 w 15"/>
              <a:gd name="T5" fmla="*/ 0 h 12"/>
              <a:gd name="T6" fmla="*/ 6 w 15"/>
              <a:gd name="T7" fmla="*/ 0 h 12"/>
              <a:gd name="T8" fmla="*/ 4 w 15"/>
              <a:gd name="T9" fmla="*/ 1 h 12"/>
              <a:gd name="T10" fmla="*/ 6 w 15"/>
              <a:gd name="T11" fmla="*/ 5 h 12"/>
              <a:gd name="T12" fmla="*/ 3 w 15"/>
              <a:gd name="T13" fmla="*/ 5 h 12"/>
              <a:gd name="T14" fmla="*/ 1 w 15"/>
              <a:gd name="T15" fmla="*/ 8 h 12"/>
              <a:gd name="T16" fmla="*/ 0 w 15"/>
              <a:gd name="T17" fmla="*/ 10 h 12"/>
              <a:gd name="T18" fmla="*/ 1 w 15"/>
              <a:gd name="T19" fmla="*/ 11 h 12"/>
              <a:gd name="T20" fmla="*/ 7 w 15"/>
              <a:gd name="T21" fmla="*/ 12 h 12"/>
              <a:gd name="T22" fmla="*/ 10 w 15"/>
              <a:gd name="T23" fmla="*/ 11 h 12"/>
              <a:gd name="T24" fmla="*/ 11 w 15"/>
              <a:gd name="T25" fmla="*/ 8 h 12"/>
              <a:gd name="T26" fmla="*/ 15 w 15"/>
              <a:gd name="T2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99BFC2"/>
          </a:solidFill>
          <a:ln w="9525">
            <a:solidFill>
              <a:schemeClr val="bg1"/>
            </a:solidFill>
            <a:round/>
            <a:headEnd/>
            <a:tailEnd/>
          </a:ln>
        </p:spPr>
        <p:txBody>
          <a:bodyPr/>
          <a:lstStyle/>
          <a:p>
            <a:endParaRPr lang="en-GB"/>
          </a:p>
        </p:txBody>
      </p:sp>
      <p:sp>
        <p:nvSpPr>
          <p:cNvPr id="228076" name="Freeform 748"/>
          <p:cNvSpPr>
            <a:spLocks/>
          </p:cNvSpPr>
          <p:nvPr/>
        </p:nvSpPr>
        <p:spPr bwMode="auto">
          <a:xfrm>
            <a:off x="1794768" y="3303588"/>
            <a:ext cx="714375" cy="466725"/>
          </a:xfrm>
          <a:custGeom>
            <a:avLst/>
            <a:gdLst>
              <a:gd name="T0" fmla="*/ 486 w 576"/>
              <a:gd name="T1" fmla="*/ 348 h 379"/>
              <a:gd name="T2" fmla="*/ 504 w 576"/>
              <a:gd name="T3" fmla="*/ 348 h 379"/>
              <a:gd name="T4" fmla="*/ 492 w 576"/>
              <a:gd name="T5" fmla="*/ 324 h 379"/>
              <a:gd name="T6" fmla="*/ 504 w 576"/>
              <a:gd name="T7" fmla="*/ 318 h 379"/>
              <a:gd name="T8" fmla="*/ 534 w 576"/>
              <a:gd name="T9" fmla="*/ 318 h 379"/>
              <a:gd name="T10" fmla="*/ 528 w 576"/>
              <a:gd name="T11" fmla="*/ 312 h 379"/>
              <a:gd name="T12" fmla="*/ 546 w 576"/>
              <a:gd name="T13" fmla="*/ 300 h 379"/>
              <a:gd name="T14" fmla="*/ 564 w 576"/>
              <a:gd name="T15" fmla="*/ 288 h 379"/>
              <a:gd name="T16" fmla="*/ 576 w 576"/>
              <a:gd name="T17" fmla="*/ 240 h 379"/>
              <a:gd name="T18" fmla="*/ 504 w 576"/>
              <a:gd name="T19" fmla="*/ 252 h 379"/>
              <a:gd name="T20" fmla="*/ 474 w 576"/>
              <a:gd name="T21" fmla="*/ 294 h 379"/>
              <a:gd name="T22" fmla="*/ 426 w 576"/>
              <a:gd name="T23" fmla="*/ 300 h 379"/>
              <a:gd name="T24" fmla="*/ 378 w 576"/>
              <a:gd name="T25" fmla="*/ 240 h 379"/>
              <a:gd name="T26" fmla="*/ 372 w 576"/>
              <a:gd name="T27" fmla="*/ 162 h 379"/>
              <a:gd name="T28" fmla="*/ 384 w 576"/>
              <a:gd name="T29" fmla="*/ 144 h 379"/>
              <a:gd name="T30" fmla="*/ 354 w 576"/>
              <a:gd name="T31" fmla="*/ 138 h 379"/>
              <a:gd name="T32" fmla="*/ 330 w 576"/>
              <a:gd name="T33" fmla="*/ 114 h 379"/>
              <a:gd name="T34" fmla="*/ 312 w 576"/>
              <a:gd name="T35" fmla="*/ 84 h 379"/>
              <a:gd name="T36" fmla="*/ 288 w 576"/>
              <a:gd name="T37" fmla="*/ 66 h 379"/>
              <a:gd name="T38" fmla="*/ 252 w 576"/>
              <a:gd name="T39" fmla="*/ 78 h 379"/>
              <a:gd name="T40" fmla="*/ 204 w 576"/>
              <a:gd name="T41" fmla="*/ 24 h 379"/>
              <a:gd name="T42" fmla="*/ 174 w 576"/>
              <a:gd name="T43" fmla="*/ 18 h 379"/>
              <a:gd name="T44" fmla="*/ 156 w 576"/>
              <a:gd name="T45" fmla="*/ 30 h 379"/>
              <a:gd name="T46" fmla="*/ 108 w 576"/>
              <a:gd name="T47" fmla="*/ 30 h 379"/>
              <a:gd name="T48" fmla="*/ 48 w 576"/>
              <a:gd name="T49" fmla="*/ 0 h 379"/>
              <a:gd name="T50" fmla="*/ 0 w 576"/>
              <a:gd name="T51" fmla="*/ 6 h 379"/>
              <a:gd name="T52" fmla="*/ 36 w 576"/>
              <a:gd name="T53" fmla="*/ 72 h 379"/>
              <a:gd name="T54" fmla="*/ 60 w 576"/>
              <a:gd name="T55" fmla="*/ 108 h 379"/>
              <a:gd name="T56" fmla="*/ 54 w 576"/>
              <a:gd name="T57" fmla="*/ 120 h 379"/>
              <a:gd name="T58" fmla="*/ 96 w 576"/>
              <a:gd name="T59" fmla="*/ 150 h 379"/>
              <a:gd name="T60" fmla="*/ 102 w 576"/>
              <a:gd name="T61" fmla="*/ 180 h 379"/>
              <a:gd name="T62" fmla="*/ 120 w 576"/>
              <a:gd name="T63" fmla="*/ 192 h 379"/>
              <a:gd name="T64" fmla="*/ 144 w 576"/>
              <a:gd name="T65" fmla="*/ 216 h 379"/>
              <a:gd name="T66" fmla="*/ 150 w 576"/>
              <a:gd name="T67" fmla="*/ 198 h 379"/>
              <a:gd name="T68" fmla="*/ 126 w 576"/>
              <a:gd name="T69" fmla="*/ 180 h 379"/>
              <a:gd name="T70" fmla="*/ 102 w 576"/>
              <a:gd name="T71" fmla="*/ 126 h 379"/>
              <a:gd name="T72" fmla="*/ 60 w 576"/>
              <a:gd name="T73" fmla="*/ 66 h 379"/>
              <a:gd name="T74" fmla="*/ 48 w 576"/>
              <a:gd name="T75" fmla="*/ 30 h 379"/>
              <a:gd name="T76" fmla="*/ 78 w 576"/>
              <a:gd name="T77" fmla="*/ 42 h 379"/>
              <a:gd name="T78" fmla="*/ 108 w 576"/>
              <a:gd name="T79" fmla="*/ 102 h 379"/>
              <a:gd name="T80" fmla="*/ 120 w 576"/>
              <a:gd name="T81" fmla="*/ 120 h 379"/>
              <a:gd name="T82" fmla="*/ 150 w 576"/>
              <a:gd name="T83" fmla="*/ 138 h 379"/>
              <a:gd name="T84" fmla="*/ 150 w 576"/>
              <a:gd name="T85" fmla="*/ 156 h 379"/>
              <a:gd name="T86" fmla="*/ 174 w 576"/>
              <a:gd name="T87" fmla="*/ 168 h 379"/>
              <a:gd name="T88" fmla="*/ 186 w 576"/>
              <a:gd name="T89" fmla="*/ 186 h 379"/>
              <a:gd name="T90" fmla="*/ 216 w 576"/>
              <a:gd name="T91" fmla="*/ 216 h 379"/>
              <a:gd name="T92" fmla="*/ 222 w 576"/>
              <a:gd name="T93" fmla="*/ 258 h 379"/>
              <a:gd name="T94" fmla="*/ 222 w 576"/>
              <a:gd name="T95" fmla="*/ 276 h 379"/>
              <a:gd name="T96" fmla="*/ 300 w 576"/>
              <a:gd name="T97" fmla="*/ 324 h 379"/>
              <a:gd name="T98" fmla="*/ 336 w 576"/>
              <a:gd name="T99" fmla="*/ 342 h 379"/>
              <a:gd name="T100" fmla="*/ 402 w 576"/>
              <a:gd name="T101" fmla="*/ 360 h 379"/>
              <a:gd name="T102" fmla="*/ 420 w 576"/>
              <a:gd name="T103" fmla="*/ 354 h 379"/>
              <a:gd name="T104" fmla="*/ 438 w 576"/>
              <a:gd name="T105" fmla="*/ 354 h 379"/>
              <a:gd name="T106" fmla="*/ 468 w 576"/>
              <a:gd name="T107" fmla="*/ 379 h 379"/>
              <a:gd name="T108" fmla="*/ 474 w 576"/>
              <a:gd name="T109" fmla="*/ 366 h 379"/>
              <a:gd name="T110" fmla="*/ 486 w 576"/>
              <a:gd name="T111"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99BFC2"/>
          </a:solidFill>
          <a:ln w="9525">
            <a:solidFill>
              <a:schemeClr val="bg1"/>
            </a:solidFill>
            <a:round/>
            <a:headEnd/>
            <a:tailEnd/>
          </a:ln>
        </p:spPr>
        <p:txBody>
          <a:bodyPr/>
          <a:lstStyle/>
          <a:p>
            <a:endParaRPr lang="en-GB"/>
          </a:p>
        </p:txBody>
      </p:sp>
      <p:sp>
        <p:nvSpPr>
          <p:cNvPr id="228077" name="Freeform 749"/>
          <p:cNvSpPr>
            <a:spLocks/>
          </p:cNvSpPr>
          <p:nvPr/>
        </p:nvSpPr>
        <p:spPr bwMode="auto">
          <a:xfrm rot="-852288">
            <a:off x="2963168" y="1430338"/>
            <a:ext cx="769937" cy="849312"/>
          </a:xfrm>
          <a:custGeom>
            <a:avLst/>
            <a:gdLst>
              <a:gd name="T0" fmla="*/ 764 w 1125"/>
              <a:gd name="T1" fmla="*/ 46 h 2047"/>
              <a:gd name="T2" fmla="*/ 700 w 1125"/>
              <a:gd name="T3" fmla="*/ 13 h 2047"/>
              <a:gd name="T4" fmla="*/ 651 w 1125"/>
              <a:gd name="T5" fmla="*/ 2 h 2047"/>
              <a:gd name="T6" fmla="*/ 496 w 1125"/>
              <a:gd name="T7" fmla="*/ 52 h 2047"/>
              <a:gd name="T8" fmla="*/ 452 w 1125"/>
              <a:gd name="T9" fmla="*/ 110 h 2047"/>
              <a:gd name="T10" fmla="*/ 334 w 1125"/>
              <a:gd name="T11" fmla="*/ 112 h 2047"/>
              <a:gd name="T12" fmla="*/ 241 w 1125"/>
              <a:gd name="T13" fmla="*/ 182 h 2047"/>
              <a:gd name="T14" fmla="*/ 160 w 1125"/>
              <a:gd name="T15" fmla="*/ 289 h 2047"/>
              <a:gd name="T16" fmla="*/ 44 w 1125"/>
              <a:gd name="T17" fmla="*/ 319 h 2047"/>
              <a:gd name="T18" fmla="*/ 17 w 1125"/>
              <a:gd name="T19" fmla="*/ 402 h 2047"/>
              <a:gd name="T20" fmla="*/ 2 w 1125"/>
              <a:gd name="T21" fmla="*/ 482 h 2047"/>
              <a:gd name="T22" fmla="*/ 59 w 1125"/>
              <a:gd name="T23" fmla="*/ 568 h 2047"/>
              <a:gd name="T24" fmla="*/ 169 w 1125"/>
              <a:gd name="T25" fmla="*/ 621 h 2047"/>
              <a:gd name="T26" fmla="*/ 203 w 1125"/>
              <a:gd name="T27" fmla="*/ 785 h 2047"/>
              <a:gd name="T28" fmla="*/ 181 w 1125"/>
              <a:gd name="T29" fmla="*/ 986 h 2047"/>
              <a:gd name="T30" fmla="*/ 218 w 1125"/>
              <a:gd name="T31" fmla="*/ 1042 h 2047"/>
              <a:gd name="T32" fmla="*/ 183 w 1125"/>
              <a:gd name="T33" fmla="*/ 1075 h 2047"/>
              <a:gd name="T34" fmla="*/ 206 w 1125"/>
              <a:gd name="T35" fmla="*/ 1111 h 2047"/>
              <a:gd name="T36" fmla="*/ 154 w 1125"/>
              <a:gd name="T37" fmla="*/ 1135 h 2047"/>
              <a:gd name="T38" fmla="*/ 219 w 1125"/>
              <a:gd name="T39" fmla="*/ 1201 h 2047"/>
              <a:gd name="T40" fmla="*/ 258 w 1125"/>
              <a:gd name="T41" fmla="*/ 1158 h 2047"/>
              <a:gd name="T42" fmla="*/ 252 w 1125"/>
              <a:gd name="T43" fmla="*/ 1261 h 2047"/>
              <a:gd name="T44" fmla="*/ 184 w 1125"/>
              <a:gd name="T45" fmla="*/ 1302 h 2047"/>
              <a:gd name="T46" fmla="*/ 142 w 1125"/>
              <a:gd name="T47" fmla="*/ 1483 h 2047"/>
              <a:gd name="T48" fmla="*/ 180 w 1125"/>
              <a:gd name="T49" fmla="*/ 1606 h 2047"/>
              <a:gd name="T50" fmla="*/ 200 w 1125"/>
              <a:gd name="T51" fmla="*/ 1754 h 2047"/>
              <a:gd name="T52" fmla="*/ 270 w 1125"/>
              <a:gd name="T53" fmla="*/ 1897 h 2047"/>
              <a:gd name="T54" fmla="*/ 370 w 1125"/>
              <a:gd name="T55" fmla="*/ 1959 h 2047"/>
              <a:gd name="T56" fmla="*/ 401 w 1125"/>
              <a:gd name="T57" fmla="*/ 2022 h 2047"/>
              <a:gd name="T58" fmla="*/ 460 w 1125"/>
              <a:gd name="T59" fmla="*/ 2047 h 2047"/>
              <a:gd name="T60" fmla="*/ 512 w 1125"/>
              <a:gd name="T61" fmla="*/ 1998 h 2047"/>
              <a:gd name="T62" fmla="*/ 539 w 1125"/>
              <a:gd name="T63" fmla="*/ 1891 h 2047"/>
              <a:gd name="T64" fmla="*/ 570 w 1125"/>
              <a:gd name="T65" fmla="*/ 1779 h 2047"/>
              <a:gd name="T66" fmla="*/ 622 w 1125"/>
              <a:gd name="T67" fmla="*/ 1629 h 2047"/>
              <a:gd name="T68" fmla="*/ 718 w 1125"/>
              <a:gd name="T69" fmla="*/ 1524 h 2047"/>
              <a:gd name="T70" fmla="*/ 831 w 1125"/>
              <a:gd name="T71" fmla="*/ 1436 h 2047"/>
              <a:gd name="T72" fmla="*/ 893 w 1125"/>
              <a:gd name="T73" fmla="*/ 1316 h 2047"/>
              <a:gd name="T74" fmla="*/ 974 w 1125"/>
              <a:gd name="T75" fmla="*/ 1265 h 2047"/>
              <a:gd name="T76" fmla="*/ 1092 w 1125"/>
              <a:gd name="T77" fmla="*/ 1158 h 2047"/>
              <a:gd name="T78" fmla="*/ 1088 w 1125"/>
              <a:gd name="T79" fmla="*/ 1080 h 2047"/>
              <a:gd name="T80" fmla="*/ 983 w 1125"/>
              <a:gd name="T81" fmla="*/ 1102 h 2047"/>
              <a:gd name="T82" fmla="*/ 958 w 1125"/>
              <a:gd name="T83" fmla="*/ 1038 h 2047"/>
              <a:gd name="T84" fmla="*/ 1058 w 1125"/>
              <a:gd name="T85" fmla="*/ 1028 h 2047"/>
              <a:gd name="T86" fmla="*/ 1123 w 1125"/>
              <a:gd name="T87" fmla="*/ 1019 h 2047"/>
              <a:gd name="T88" fmla="*/ 1085 w 1125"/>
              <a:gd name="T89" fmla="*/ 937 h 2047"/>
              <a:gd name="T90" fmla="*/ 1003 w 1125"/>
              <a:gd name="T91" fmla="*/ 908 h 2047"/>
              <a:gd name="T92" fmla="*/ 1042 w 1125"/>
              <a:gd name="T93" fmla="*/ 896 h 2047"/>
              <a:gd name="T94" fmla="*/ 1021 w 1125"/>
              <a:gd name="T95" fmla="*/ 838 h 2047"/>
              <a:gd name="T96" fmla="*/ 1043 w 1125"/>
              <a:gd name="T97" fmla="*/ 801 h 2047"/>
              <a:gd name="T98" fmla="*/ 1062 w 1125"/>
              <a:gd name="T99" fmla="*/ 725 h 2047"/>
              <a:gd name="T100" fmla="*/ 1064 w 1125"/>
              <a:gd name="T101" fmla="*/ 663 h 2047"/>
              <a:gd name="T102" fmla="*/ 1052 w 1125"/>
              <a:gd name="T103" fmla="*/ 610 h 2047"/>
              <a:gd name="T104" fmla="*/ 974 w 1125"/>
              <a:gd name="T105" fmla="*/ 535 h 2047"/>
              <a:gd name="T106" fmla="*/ 1006 w 1125"/>
              <a:gd name="T107" fmla="*/ 468 h 2047"/>
              <a:gd name="T108" fmla="*/ 958 w 1125"/>
              <a:gd name="T109" fmla="*/ 436 h 2047"/>
              <a:gd name="T110" fmla="*/ 912 w 1125"/>
              <a:gd name="T111" fmla="*/ 328 h 2047"/>
              <a:gd name="T112" fmla="*/ 924 w 1125"/>
              <a:gd name="T113" fmla="*/ 146 h 2047"/>
              <a:gd name="T114" fmla="*/ 917 w 1125"/>
              <a:gd name="T115" fmla="*/ 60 h 2047"/>
              <a:gd name="T116" fmla="*/ 863 w 1125"/>
              <a:gd name="T117" fmla="*/ 84 h 2047"/>
              <a:gd name="T118" fmla="*/ 821 w 1125"/>
              <a:gd name="T119" fmla="*/ 143 h 2047"/>
              <a:gd name="T120" fmla="*/ 795 w 1125"/>
              <a:gd name="T121" fmla="*/ 110 h 2047"/>
              <a:gd name="T122" fmla="*/ 750 w 1125"/>
              <a:gd name="T123" fmla="*/ 151 h 2047"/>
              <a:gd name="T124" fmla="*/ 718 w 1125"/>
              <a:gd name="T125" fmla="*/ 105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99BFC2"/>
          </a:solidFill>
          <a:ln w="9525">
            <a:solidFill>
              <a:schemeClr val="bg1"/>
            </a:solidFill>
            <a:round/>
            <a:headEnd/>
            <a:tailEnd/>
          </a:ln>
        </p:spPr>
        <p:txBody>
          <a:bodyPr/>
          <a:lstStyle/>
          <a:p>
            <a:endParaRPr lang="en-GB"/>
          </a:p>
        </p:txBody>
      </p:sp>
      <p:sp>
        <p:nvSpPr>
          <p:cNvPr id="228078" name="Freeform 750"/>
          <p:cNvSpPr>
            <a:spLocks/>
          </p:cNvSpPr>
          <p:nvPr/>
        </p:nvSpPr>
        <p:spPr bwMode="auto">
          <a:xfrm>
            <a:off x="2047180" y="1658938"/>
            <a:ext cx="39688" cy="33337"/>
          </a:xfrm>
          <a:custGeom>
            <a:avLst/>
            <a:gdLst>
              <a:gd name="T0" fmla="*/ 39 w 40"/>
              <a:gd name="T1" fmla="*/ 19 h 36"/>
              <a:gd name="T2" fmla="*/ 38 w 40"/>
              <a:gd name="T3" fmla="*/ 21 h 36"/>
              <a:gd name="T4" fmla="*/ 35 w 40"/>
              <a:gd name="T5" fmla="*/ 25 h 36"/>
              <a:gd name="T6" fmla="*/ 31 w 40"/>
              <a:gd name="T7" fmla="*/ 29 h 36"/>
              <a:gd name="T8" fmla="*/ 27 w 40"/>
              <a:gd name="T9" fmla="*/ 33 h 36"/>
              <a:gd name="T10" fmla="*/ 23 w 40"/>
              <a:gd name="T11" fmla="*/ 35 h 36"/>
              <a:gd name="T12" fmla="*/ 18 w 40"/>
              <a:gd name="T13" fmla="*/ 36 h 36"/>
              <a:gd name="T14" fmla="*/ 13 w 40"/>
              <a:gd name="T15" fmla="*/ 36 h 36"/>
              <a:gd name="T16" fmla="*/ 12 w 40"/>
              <a:gd name="T17" fmla="*/ 36 h 36"/>
              <a:gd name="T18" fmla="*/ 11 w 40"/>
              <a:gd name="T19" fmla="*/ 35 h 36"/>
              <a:gd name="T20" fmla="*/ 10 w 40"/>
              <a:gd name="T21" fmla="*/ 33 h 36"/>
              <a:gd name="T22" fmla="*/ 8 w 40"/>
              <a:gd name="T23" fmla="*/ 31 h 36"/>
              <a:gd name="T24" fmla="*/ 4 w 40"/>
              <a:gd name="T25" fmla="*/ 27 h 36"/>
              <a:gd name="T26" fmla="*/ 1 w 40"/>
              <a:gd name="T27" fmla="*/ 24 h 36"/>
              <a:gd name="T28" fmla="*/ 0 w 40"/>
              <a:gd name="T29" fmla="*/ 19 h 36"/>
              <a:gd name="T30" fmla="*/ 1 w 40"/>
              <a:gd name="T31" fmla="*/ 16 h 36"/>
              <a:gd name="T32" fmla="*/ 7 w 40"/>
              <a:gd name="T33" fmla="*/ 11 h 36"/>
              <a:gd name="T34" fmla="*/ 12 w 40"/>
              <a:gd name="T35" fmla="*/ 6 h 36"/>
              <a:gd name="T36" fmla="*/ 16 w 40"/>
              <a:gd name="T37" fmla="*/ 2 h 36"/>
              <a:gd name="T38" fmla="*/ 19 w 40"/>
              <a:gd name="T39" fmla="*/ 0 h 36"/>
              <a:gd name="T40" fmla="*/ 24 w 40"/>
              <a:gd name="T41" fmla="*/ 1 h 36"/>
              <a:gd name="T42" fmla="*/ 31 w 40"/>
              <a:gd name="T43" fmla="*/ 3 h 36"/>
              <a:gd name="T44" fmla="*/ 37 w 40"/>
              <a:gd name="T45" fmla="*/ 6 h 36"/>
              <a:gd name="T46" fmla="*/ 40 w 40"/>
              <a:gd name="T47" fmla="*/ 11 h 36"/>
              <a:gd name="T48" fmla="*/ 39 w 40"/>
              <a:gd name="T49"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rgbClr val="99BFC2"/>
          </a:solidFill>
          <a:ln w="9525">
            <a:solidFill>
              <a:schemeClr val="bg1"/>
            </a:solidFill>
            <a:round/>
            <a:headEnd/>
            <a:tailEnd/>
          </a:ln>
        </p:spPr>
        <p:txBody>
          <a:bodyPr/>
          <a:lstStyle/>
          <a:p>
            <a:endParaRPr lang="en-GB"/>
          </a:p>
        </p:txBody>
      </p:sp>
      <p:sp>
        <p:nvSpPr>
          <p:cNvPr id="228079" name="Freeform 751"/>
          <p:cNvSpPr>
            <a:spLocks/>
          </p:cNvSpPr>
          <p:nvPr/>
        </p:nvSpPr>
        <p:spPr bwMode="auto">
          <a:xfrm>
            <a:off x="2380555" y="1938338"/>
            <a:ext cx="0" cy="4762"/>
          </a:xfrm>
          <a:custGeom>
            <a:avLst/>
            <a:gdLst>
              <a:gd name="T0" fmla="*/ 1 w 1"/>
              <a:gd name="T1" fmla="*/ 2 h 4"/>
              <a:gd name="T2" fmla="*/ 1 w 1"/>
              <a:gd name="T3" fmla="*/ 1 h 4"/>
              <a:gd name="T4" fmla="*/ 1 w 1"/>
              <a:gd name="T5" fmla="*/ 1 h 4"/>
              <a:gd name="T6" fmla="*/ 0 w 1"/>
              <a:gd name="T7" fmla="*/ 0 h 4"/>
              <a:gd name="T8" fmla="*/ 0 w 1"/>
              <a:gd name="T9" fmla="*/ 0 h 4"/>
              <a:gd name="T10" fmla="*/ 1 w 1"/>
              <a:gd name="T11" fmla="*/ 2 h 4"/>
              <a:gd name="T12" fmla="*/ 1 w 1"/>
              <a:gd name="T13" fmla="*/ 4 h 4"/>
              <a:gd name="T14" fmla="*/ 1 w 1"/>
              <a:gd name="T15" fmla="*/ 4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lnTo>
                  <a:pt x="1" y="1"/>
                </a:lnTo>
                <a:lnTo>
                  <a:pt x="1" y="1"/>
                </a:lnTo>
                <a:lnTo>
                  <a:pt x="0" y="0"/>
                </a:lnTo>
                <a:lnTo>
                  <a:pt x="0" y="0"/>
                </a:lnTo>
                <a:lnTo>
                  <a:pt x="1" y="2"/>
                </a:lnTo>
                <a:lnTo>
                  <a:pt x="1" y="4"/>
                </a:lnTo>
                <a:lnTo>
                  <a:pt x="1" y="4"/>
                </a:lnTo>
                <a:lnTo>
                  <a:pt x="1" y="2"/>
                </a:lnTo>
                <a:close/>
              </a:path>
            </a:pathLst>
          </a:custGeom>
          <a:solidFill>
            <a:srgbClr val="99BFC2"/>
          </a:solidFill>
          <a:ln w="9525">
            <a:solidFill>
              <a:schemeClr val="bg1"/>
            </a:solidFill>
            <a:round/>
            <a:headEnd/>
            <a:tailEnd/>
          </a:ln>
        </p:spPr>
        <p:txBody>
          <a:bodyPr/>
          <a:lstStyle/>
          <a:p>
            <a:endParaRPr lang="en-GB"/>
          </a:p>
        </p:txBody>
      </p:sp>
      <p:sp>
        <p:nvSpPr>
          <p:cNvPr id="228080" name="Freeform 752"/>
          <p:cNvSpPr>
            <a:spLocks/>
          </p:cNvSpPr>
          <p:nvPr/>
        </p:nvSpPr>
        <p:spPr bwMode="auto">
          <a:xfrm>
            <a:off x="2718693" y="1970088"/>
            <a:ext cx="3175" cy="4762"/>
          </a:xfrm>
          <a:custGeom>
            <a:avLst/>
            <a:gdLst>
              <a:gd name="T0" fmla="*/ 5 w 5"/>
              <a:gd name="T1" fmla="*/ 8 h 8"/>
              <a:gd name="T2" fmla="*/ 5 w 5"/>
              <a:gd name="T3" fmla="*/ 6 h 8"/>
              <a:gd name="T4" fmla="*/ 5 w 5"/>
              <a:gd name="T5" fmla="*/ 5 h 8"/>
              <a:gd name="T6" fmla="*/ 5 w 5"/>
              <a:gd name="T7" fmla="*/ 2 h 8"/>
              <a:gd name="T8" fmla="*/ 3 w 5"/>
              <a:gd name="T9" fmla="*/ 0 h 8"/>
              <a:gd name="T10" fmla="*/ 0 w 5"/>
              <a:gd name="T11" fmla="*/ 0 h 8"/>
              <a:gd name="T12" fmla="*/ 0 w 5"/>
              <a:gd name="T13" fmla="*/ 1 h 8"/>
              <a:gd name="T14" fmla="*/ 2 w 5"/>
              <a:gd name="T15" fmla="*/ 5 h 8"/>
              <a:gd name="T16" fmla="*/ 5 w 5"/>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rgbClr val="99BFC2"/>
          </a:solidFill>
          <a:ln w="9525">
            <a:solidFill>
              <a:schemeClr val="bg1"/>
            </a:solidFill>
            <a:round/>
            <a:headEnd/>
            <a:tailEnd/>
          </a:ln>
        </p:spPr>
        <p:txBody>
          <a:bodyPr/>
          <a:lstStyle/>
          <a:p>
            <a:endParaRPr lang="en-GB"/>
          </a:p>
        </p:txBody>
      </p:sp>
      <p:sp>
        <p:nvSpPr>
          <p:cNvPr id="228081" name="Freeform 753"/>
          <p:cNvSpPr>
            <a:spLocks/>
          </p:cNvSpPr>
          <p:nvPr/>
        </p:nvSpPr>
        <p:spPr bwMode="auto">
          <a:xfrm>
            <a:off x="2386905" y="1573213"/>
            <a:ext cx="14288" cy="14287"/>
          </a:xfrm>
          <a:custGeom>
            <a:avLst/>
            <a:gdLst>
              <a:gd name="T0" fmla="*/ 2 w 14"/>
              <a:gd name="T1" fmla="*/ 7 h 15"/>
              <a:gd name="T2" fmla="*/ 9 w 14"/>
              <a:gd name="T3" fmla="*/ 13 h 15"/>
              <a:gd name="T4" fmla="*/ 14 w 14"/>
              <a:gd name="T5" fmla="*/ 15 h 15"/>
              <a:gd name="T6" fmla="*/ 14 w 14"/>
              <a:gd name="T7" fmla="*/ 14 h 15"/>
              <a:gd name="T8" fmla="*/ 10 w 14"/>
              <a:gd name="T9" fmla="*/ 7 h 15"/>
              <a:gd name="T10" fmla="*/ 9 w 14"/>
              <a:gd name="T11" fmla="*/ 5 h 15"/>
              <a:gd name="T12" fmla="*/ 9 w 14"/>
              <a:gd name="T13" fmla="*/ 3 h 15"/>
              <a:gd name="T14" fmla="*/ 8 w 14"/>
              <a:gd name="T15" fmla="*/ 1 h 15"/>
              <a:gd name="T16" fmla="*/ 7 w 14"/>
              <a:gd name="T17" fmla="*/ 0 h 15"/>
              <a:gd name="T18" fmla="*/ 6 w 14"/>
              <a:gd name="T19" fmla="*/ 1 h 15"/>
              <a:gd name="T20" fmla="*/ 3 w 14"/>
              <a:gd name="T21" fmla="*/ 2 h 15"/>
              <a:gd name="T22" fmla="*/ 2 w 14"/>
              <a:gd name="T23" fmla="*/ 3 h 15"/>
              <a:gd name="T24" fmla="*/ 0 w 14"/>
              <a:gd name="T25" fmla="*/ 5 h 15"/>
              <a:gd name="T26" fmla="*/ 1 w 14"/>
              <a:gd name="T27" fmla="*/ 6 h 15"/>
              <a:gd name="T28" fmla="*/ 1 w 14"/>
              <a:gd name="T29" fmla="*/ 6 h 15"/>
              <a:gd name="T30" fmla="*/ 1 w 14"/>
              <a:gd name="T31" fmla="*/ 6 h 15"/>
              <a:gd name="T32" fmla="*/ 2 w 14"/>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1" y="6"/>
                </a:lnTo>
                <a:lnTo>
                  <a:pt x="1" y="6"/>
                </a:lnTo>
                <a:lnTo>
                  <a:pt x="2" y="7"/>
                </a:lnTo>
                <a:close/>
              </a:path>
            </a:pathLst>
          </a:custGeom>
          <a:solidFill>
            <a:srgbClr val="99BFC2"/>
          </a:solidFill>
          <a:ln w="9525">
            <a:solidFill>
              <a:schemeClr val="bg1"/>
            </a:solidFill>
            <a:round/>
            <a:headEnd/>
            <a:tailEnd/>
          </a:ln>
        </p:spPr>
        <p:txBody>
          <a:bodyPr/>
          <a:lstStyle/>
          <a:p>
            <a:endParaRPr lang="en-GB"/>
          </a:p>
        </p:txBody>
      </p:sp>
      <p:sp>
        <p:nvSpPr>
          <p:cNvPr id="228082" name="Freeform 754"/>
          <p:cNvSpPr>
            <a:spLocks/>
          </p:cNvSpPr>
          <p:nvPr/>
        </p:nvSpPr>
        <p:spPr bwMode="auto">
          <a:xfrm>
            <a:off x="2564705" y="2017713"/>
            <a:ext cx="136525" cy="114300"/>
          </a:xfrm>
          <a:custGeom>
            <a:avLst/>
            <a:gdLst>
              <a:gd name="T0" fmla="*/ 124 w 135"/>
              <a:gd name="T1" fmla="*/ 60 h 119"/>
              <a:gd name="T2" fmla="*/ 135 w 135"/>
              <a:gd name="T3" fmla="*/ 67 h 119"/>
              <a:gd name="T4" fmla="*/ 129 w 135"/>
              <a:gd name="T5" fmla="*/ 76 h 119"/>
              <a:gd name="T6" fmla="*/ 124 w 135"/>
              <a:gd name="T7" fmla="*/ 81 h 119"/>
              <a:gd name="T8" fmla="*/ 118 w 135"/>
              <a:gd name="T9" fmla="*/ 83 h 119"/>
              <a:gd name="T10" fmla="*/ 114 w 135"/>
              <a:gd name="T11" fmla="*/ 82 h 119"/>
              <a:gd name="T12" fmla="*/ 101 w 135"/>
              <a:gd name="T13" fmla="*/ 77 h 119"/>
              <a:gd name="T14" fmla="*/ 91 w 135"/>
              <a:gd name="T15" fmla="*/ 74 h 119"/>
              <a:gd name="T16" fmla="*/ 82 w 135"/>
              <a:gd name="T17" fmla="*/ 68 h 119"/>
              <a:gd name="T18" fmla="*/ 72 w 135"/>
              <a:gd name="T19" fmla="*/ 66 h 119"/>
              <a:gd name="T20" fmla="*/ 71 w 135"/>
              <a:gd name="T21" fmla="*/ 78 h 119"/>
              <a:gd name="T22" fmla="*/ 72 w 135"/>
              <a:gd name="T23" fmla="*/ 92 h 119"/>
              <a:gd name="T24" fmla="*/ 61 w 135"/>
              <a:gd name="T25" fmla="*/ 99 h 119"/>
              <a:gd name="T26" fmla="*/ 57 w 135"/>
              <a:gd name="T27" fmla="*/ 107 h 119"/>
              <a:gd name="T28" fmla="*/ 53 w 135"/>
              <a:gd name="T29" fmla="*/ 114 h 119"/>
              <a:gd name="T30" fmla="*/ 44 w 135"/>
              <a:gd name="T31" fmla="*/ 119 h 119"/>
              <a:gd name="T32" fmla="*/ 39 w 135"/>
              <a:gd name="T33" fmla="*/ 111 h 119"/>
              <a:gd name="T34" fmla="*/ 34 w 135"/>
              <a:gd name="T35" fmla="*/ 100 h 119"/>
              <a:gd name="T36" fmla="*/ 23 w 135"/>
              <a:gd name="T37" fmla="*/ 99 h 119"/>
              <a:gd name="T38" fmla="*/ 17 w 135"/>
              <a:gd name="T39" fmla="*/ 101 h 119"/>
              <a:gd name="T40" fmla="*/ 3 w 135"/>
              <a:gd name="T41" fmla="*/ 105 h 119"/>
              <a:gd name="T42" fmla="*/ 1 w 135"/>
              <a:gd name="T43" fmla="*/ 97 h 119"/>
              <a:gd name="T44" fmla="*/ 9 w 135"/>
              <a:gd name="T45" fmla="*/ 84 h 119"/>
              <a:gd name="T46" fmla="*/ 16 w 135"/>
              <a:gd name="T47" fmla="*/ 79 h 119"/>
              <a:gd name="T48" fmla="*/ 14 w 135"/>
              <a:gd name="T49" fmla="*/ 68 h 119"/>
              <a:gd name="T50" fmla="*/ 11 w 135"/>
              <a:gd name="T51" fmla="*/ 55 h 119"/>
              <a:gd name="T52" fmla="*/ 12 w 135"/>
              <a:gd name="T53" fmla="*/ 44 h 119"/>
              <a:gd name="T54" fmla="*/ 8 w 135"/>
              <a:gd name="T55" fmla="*/ 35 h 119"/>
              <a:gd name="T56" fmla="*/ 8 w 135"/>
              <a:gd name="T57" fmla="*/ 16 h 119"/>
              <a:gd name="T58" fmla="*/ 9 w 135"/>
              <a:gd name="T59" fmla="*/ 2 h 119"/>
              <a:gd name="T60" fmla="*/ 18 w 135"/>
              <a:gd name="T61" fmla="*/ 1 h 119"/>
              <a:gd name="T62" fmla="*/ 27 w 135"/>
              <a:gd name="T63" fmla="*/ 9 h 119"/>
              <a:gd name="T64" fmla="*/ 32 w 135"/>
              <a:gd name="T65" fmla="*/ 26 h 119"/>
              <a:gd name="T66" fmla="*/ 37 w 135"/>
              <a:gd name="T67" fmla="*/ 30 h 119"/>
              <a:gd name="T68" fmla="*/ 44 w 135"/>
              <a:gd name="T69" fmla="*/ 25 h 119"/>
              <a:gd name="T70" fmla="*/ 54 w 135"/>
              <a:gd name="T71" fmla="*/ 23 h 119"/>
              <a:gd name="T72" fmla="*/ 70 w 135"/>
              <a:gd name="T73" fmla="*/ 26 h 119"/>
              <a:gd name="T74" fmla="*/ 85 w 135"/>
              <a:gd name="T75" fmla="*/ 33 h 119"/>
              <a:gd name="T76" fmla="*/ 93 w 135"/>
              <a:gd name="T77" fmla="*/ 48 h 119"/>
              <a:gd name="T78" fmla="*/ 100 w 135"/>
              <a:gd name="T79" fmla="*/ 58 h 119"/>
              <a:gd name="T80" fmla="*/ 122 w 135"/>
              <a:gd name="T81"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99BFC2"/>
          </a:solidFill>
          <a:ln w="9525">
            <a:solidFill>
              <a:schemeClr val="bg1"/>
            </a:solidFill>
            <a:round/>
            <a:headEnd/>
            <a:tailEnd/>
          </a:ln>
        </p:spPr>
        <p:txBody>
          <a:bodyPr/>
          <a:lstStyle/>
          <a:p>
            <a:endParaRPr lang="en-GB"/>
          </a:p>
        </p:txBody>
      </p:sp>
      <p:sp>
        <p:nvSpPr>
          <p:cNvPr id="228083" name="Freeform 755"/>
          <p:cNvSpPr>
            <a:spLocks/>
          </p:cNvSpPr>
          <p:nvPr/>
        </p:nvSpPr>
        <p:spPr bwMode="auto">
          <a:xfrm>
            <a:off x="2455168" y="1674813"/>
            <a:ext cx="566737" cy="379412"/>
          </a:xfrm>
          <a:custGeom>
            <a:avLst/>
            <a:gdLst>
              <a:gd name="T0" fmla="*/ 527 w 556"/>
              <a:gd name="T1" fmla="*/ 388 h 395"/>
              <a:gd name="T2" fmla="*/ 501 w 556"/>
              <a:gd name="T3" fmla="*/ 390 h 395"/>
              <a:gd name="T4" fmla="*/ 468 w 556"/>
              <a:gd name="T5" fmla="*/ 395 h 395"/>
              <a:gd name="T6" fmla="*/ 440 w 556"/>
              <a:gd name="T7" fmla="*/ 394 h 395"/>
              <a:gd name="T8" fmla="*/ 414 w 556"/>
              <a:gd name="T9" fmla="*/ 386 h 395"/>
              <a:gd name="T10" fmla="*/ 376 w 556"/>
              <a:gd name="T11" fmla="*/ 366 h 395"/>
              <a:gd name="T12" fmla="*/ 354 w 556"/>
              <a:gd name="T13" fmla="*/ 352 h 395"/>
              <a:gd name="T14" fmla="*/ 309 w 556"/>
              <a:gd name="T15" fmla="*/ 365 h 395"/>
              <a:gd name="T16" fmla="*/ 271 w 556"/>
              <a:gd name="T17" fmla="*/ 373 h 395"/>
              <a:gd name="T18" fmla="*/ 260 w 556"/>
              <a:gd name="T19" fmla="*/ 350 h 395"/>
              <a:gd name="T20" fmla="*/ 293 w 556"/>
              <a:gd name="T21" fmla="*/ 337 h 395"/>
              <a:gd name="T22" fmla="*/ 330 w 556"/>
              <a:gd name="T23" fmla="*/ 307 h 395"/>
              <a:gd name="T24" fmla="*/ 320 w 556"/>
              <a:gd name="T25" fmla="*/ 258 h 395"/>
              <a:gd name="T26" fmla="*/ 289 w 556"/>
              <a:gd name="T27" fmla="*/ 193 h 395"/>
              <a:gd name="T28" fmla="*/ 244 w 556"/>
              <a:gd name="T29" fmla="*/ 169 h 395"/>
              <a:gd name="T30" fmla="*/ 202 w 556"/>
              <a:gd name="T31" fmla="*/ 145 h 395"/>
              <a:gd name="T32" fmla="*/ 185 w 556"/>
              <a:gd name="T33" fmla="*/ 146 h 395"/>
              <a:gd name="T34" fmla="*/ 154 w 556"/>
              <a:gd name="T35" fmla="*/ 156 h 395"/>
              <a:gd name="T36" fmla="*/ 124 w 556"/>
              <a:gd name="T37" fmla="*/ 166 h 395"/>
              <a:gd name="T38" fmla="*/ 95 w 556"/>
              <a:gd name="T39" fmla="*/ 170 h 395"/>
              <a:gd name="T40" fmla="*/ 51 w 556"/>
              <a:gd name="T41" fmla="*/ 166 h 395"/>
              <a:gd name="T42" fmla="*/ 18 w 556"/>
              <a:gd name="T43" fmla="*/ 153 h 395"/>
              <a:gd name="T44" fmla="*/ 23 w 556"/>
              <a:gd name="T45" fmla="*/ 138 h 395"/>
              <a:gd name="T46" fmla="*/ 42 w 556"/>
              <a:gd name="T47" fmla="*/ 130 h 395"/>
              <a:gd name="T48" fmla="*/ 4 w 556"/>
              <a:gd name="T49" fmla="*/ 118 h 395"/>
              <a:gd name="T50" fmla="*/ 0 w 556"/>
              <a:gd name="T51" fmla="*/ 76 h 395"/>
              <a:gd name="T52" fmla="*/ 39 w 556"/>
              <a:gd name="T53" fmla="*/ 3 h 395"/>
              <a:gd name="T54" fmla="*/ 45 w 556"/>
              <a:gd name="T55" fmla="*/ 70 h 395"/>
              <a:gd name="T56" fmla="*/ 70 w 556"/>
              <a:gd name="T57" fmla="*/ 107 h 395"/>
              <a:gd name="T58" fmla="*/ 69 w 556"/>
              <a:gd name="T59" fmla="*/ 3 h 395"/>
              <a:gd name="T60" fmla="*/ 111 w 556"/>
              <a:gd name="T61" fmla="*/ 26 h 395"/>
              <a:gd name="T62" fmla="*/ 132 w 556"/>
              <a:gd name="T63" fmla="*/ 52 h 395"/>
              <a:gd name="T64" fmla="*/ 164 w 556"/>
              <a:gd name="T65" fmla="*/ 23 h 395"/>
              <a:gd name="T66" fmla="*/ 206 w 556"/>
              <a:gd name="T67" fmla="*/ 44 h 395"/>
              <a:gd name="T68" fmla="*/ 237 w 556"/>
              <a:gd name="T69" fmla="*/ 49 h 395"/>
              <a:gd name="T70" fmla="*/ 271 w 556"/>
              <a:gd name="T71" fmla="*/ 59 h 395"/>
              <a:gd name="T72" fmla="*/ 318 w 556"/>
              <a:gd name="T73" fmla="*/ 63 h 395"/>
              <a:gd name="T74" fmla="*/ 329 w 556"/>
              <a:gd name="T75" fmla="*/ 72 h 395"/>
              <a:gd name="T76" fmla="*/ 350 w 556"/>
              <a:gd name="T77" fmla="*/ 87 h 395"/>
              <a:gd name="T78" fmla="*/ 361 w 556"/>
              <a:gd name="T79" fmla="*/ 102 h 395"/>
              <a:gd name="T80" fmla="*/ 350 w 556"/>
              <a:gd name="T81" fmla="*/ 118 h 395"/>
              <a:gd name="T82" fmla="*/ 377 w 556"/>
              <a:gd name="T83" fmla="*/ 133 h 395"/>
              <a:gd name="T84" fmla="*/ 406 w 556"/>
              <a:gd name="T85" fmla="*/ 144 h 395"/>
              <a:gd name="T86" fmla="*/ 429 w 556"/>
              <a:gd name="T87" fmla="*/ 143 h 395"/>
              <a:gd name="T88" fmla="*/ 450 w 556"/>
              <a:gd name="T89" fmla="*/ 152 h 395"/>
              <a:gd name="T90" fmla="*/ 472 w 556"/>
              <a:gd name="T91" fmla="*/ 152 h 395"/>
              <a:gd name="T92" fmla="*/ 508 w 556"/>
              <a:gd name="T93" fmla="*/ 169 h 395"/>
              <a:gd name="T94" fmla="*/ 510 w 556"/>
              <a:gd name="T95" fmla="*/ 191 h 395"/>
              <a:gd name="T96" fmla="*/ 497 w 556"/>
              <a:gd name="T97" fmla="*/ 212 h 395"/>
              <a:gd name="T98" fmla="*/ 514 w 556"/>
              <a:gd name="T99" fmla="*/ 239 h 395"/>
              <a:gd name="T100" fmla="*/ 487 w 556"/>
              <a:gd name="T101" fmla="*/ 242 h 395"/>
              <a:gd name="T102" fmla="*/ 456 w 556"/>
              <a:gd name="T103" fmla="*/ 226 h 395"/>
              <a:gd name="T104" fmla="*/ 421 w 556"/>
              <a:gd name="T105" fmla="*/ 230 h 395"/>
              <a:gd name="T106" fmla="*/ 449 w 556"/>
              <a:gd name="T107" fmla="*/ 262 h 395"/>
              <a:gd name="T108" fmla="*/ 487 w 556"/>
              <a:gd name="T109" fmla="*/ 275 h 395"/>
              <a:gd name="T110" fmla="*/ 528 w 556"/>
              <a:gd name="T111" fmla="*/ 294 h 395"/>
              <a:gd name="T112" fmla="*/ 541 w 556"/>
              <a:gd name="T113" fmla="*/ 332 h 395"/>
              <a:gd name="T114" fmla="*/ 555 w 556"/>
              <a:gd name="T115" fmla="*/ 357 h 395"/>
              <a:gd name="T116" fmla="*/ 513 w 556"/>
              <a:gd name="T117" fmla="*/ 348 h 395"/>
              <a:gd name="T118" fmla="*/ 478 w 556"/>
              <a:gd name="T119" fmla="*/ 340 h 395"/>
              <a:gd name="T120" fmla="*/ 451 w 556"/>
              <a:gd name="T121" fmla="*/ 340 h 395"/>
              <a:gd name="T122" fmla="*/ 496 w 556"/>
              <a:gd name="T123" fmla="*/ 358 h 395"/>
              <a:gd name="T124" fmla="*/ 517 w 556"/>
              <a:gd name="T125" fmla="*/ 36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99BFC2"/>
          </a:solidFill>
          <a:ln w="9525">
            <a:solidFill>
              <a:schemeClr val="bg1"/>
            </a:solidFill>
            <a:round/>
            <a:headEnd/>
            <a:tailEnd/>
          </a:ln>
        </p:spPr>
        <p:txBody>
          <a:bodyPr/>
          <a:lstStyle/>
          <a:p>
            <a:endParaRPr lang="en-GB"/>
          </a:p>
        </p:txBody>
      </p:sp>
      <p:sp>
        <p:nvSpPr>
          <p:cNvPr id="228084" name="Freeform 756"/>
          <p:cNvSpPr>
            <a:spLocks/>
          </p:cNvSpPr>
          <p:nvPr/>
        </p:nvSpPr>
        <p:spPr bwMode="auto">
          <a:xfrm>
            <a:off x="1964630" y="1611313"/>
            <a:ext cx="150813" cy="138112"/>
          </a:xfrm>
          <a:custGeom>
            <a:avLst/>
            <a:gdLst>
              <a:gd name="T0" fmla="*/ 146 w 148"/>
              <a:gd name="T1" fmla="*/ 67 h 146"/>
              <a:gd name="T2" fmla="*/ 141 w 148"/>
              <a:gd name="T3" fmla="*/ 44 h 146"/>
              <a:gd name="T4" fmla="*/ 129 w 148"/>
              <a:gd name="T5" fmla="*/ 33 h 146"/>
              <a:gd name="T6" fmla="*/ 120 w 148"/>
              <a:gd name="T7" fmla="*/ 35 h 146"/>
              <a:gd name="T8" fmla="*/ 111 w 148"/>
              <a:gd name="T9" fmla="*/ 26 h 146"/>
              <a:gd name="T10" fmla="*/ 104 w 148"/>
              <a:gd name="T11" fmla="*/ 14 h 146"/>
              <a:gd name="T12" fmla="*/ 88 w 148"/>
              <a:gd name="T13" fmla="*/ 10 h 146"/>
              <a:gd name="T14" fmla="*/ 77 w 148"/>
              <a:gd name="T15" fmla="*/ 7 h 146"/>
              <a:gd name="T16" fmla="*/ 68 w 148"/>
              <a:gd name="T17" fmla="*/ 1 h 146"/>
              <a:gd name="T18" fmla="*/ 62 w 148"/>
              <a:gd name="T19" fmla="*/ 0 h 146"/>
              <a:gd name="T20" fmla="*/ 58 w 148"/>
              <a:gd name="T21" fmla="*/ 8 h 146"/>
              <a:gd name="T22" fmla="*/ 57 w 148"/>
              <a:gd name="T23" fmla="*/ 20 h 146"/>
              <a:gd name="T24" fmla="*/ 50 w 148"/>
              <a:gd name="T25" fmla="*/ 31 h 146"/>
              <a:gd name="T26" fmla="*/ 32 w 148"/>
              <a:gd name="T27" fmla="*/ 50 h 146"/>
              <a:gd name="T28" fmla="*/ 20 w 148"/>
              <a:gd name="T29" fmla="*/ 62 h 146"/>
              <a:gd name="T30" fmla="*/ 3 w 148"/>
              <a:gd name="T31" fmla="*/ 82 h 146"/>
              <a:gd name="T32" fmla="*/ 3 w 148"/>
              <a:gd name="T33" fmla="*/ 91 h 146"/>
              <a:gd name="T34" fmla="*/ 6 w 148"/>
              <a:gd name="T35" fmla="*/ 94 h 146"/>
              <a:gd name="T36" fmla="*/ 14 w 148"/>
              <a:gd name="T37" fmla="*/ 123 h 146"/>
              <a:gd name="T38" fmla="*/ 15 w 148"/>
              <a:gd name="T39" fmla="*/ 144 h 146"/>
              <a:gd name="T40" fmla="*/ 27 w 148"/>
              <a:gd name="T41" fmla="*/ 143 h 146"/>
              <a:gd name="T42" fmla="*/ 36 w 148"/>
              <a:gd name="T43" fmla="*/ 137 h 146"/>
              <a:gd name="T44" fmla="*/ 44 w 148"/>
              <a:gd name="T45" fmla="*/ 143 h 146"/>
              <a:gd name="T46" fmla="*/ 55 w 148"/>
              <a:gd name="T47" fmla="*/ 145 h 146"/>
              <a:gd name="T48" fmla="*/ 66 w 148"/>
              <a:gd name="T49" fmla="*/ 124 h 146"/>
              <a:gd name="T50" fmla="*/ 83 w 148"/>
              <a:gd name="T51" fmla="*/ 116 h 146"/>
              <a:gd name="T52" fmla="*/ 87 w 148"/>
              <a:gd name="T53" fmla="*/ 104 h 146"/>
              <a:gd name="T54" fmla="*/ 91 w 148"/>
              <a:gd name="T55" fmla="*/ 96 h 146"/>
              <a:gd name="T56" fmla="*/ 112 w 148"/>
              <a:gd name="T57" fmla="*/ 90 h 146"/>
              <a:gd name="T58" fmla="*/ 128 w 148"/>
              <a:gd name="T59" fmla="*/ 86 h 146"/>
              <a:gd name="T60" fmla="*/ 140 w 148"/>
              <a:gd name="T61" fmla="*/ 82 h 146"/>
              <a:gd name="T62" fmla="*/ 146 w 148"/>
              <a:gd name="T63" fmla="*/ 7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99BFC2"/>
          </a:solidFill>
          <a:ln w="9525">
            <a:solidFill>
              <a:schemeClr val="bg1"/>
            </a:solidFill>
            <a:round/>
            <a:headEnd/>
            <a:tailEnd/>
          </a:ln>
        </p:spPr>
        <p:txBody>
          <a:bodyPr/>
          <a:lstStyle/>
          <a:p>
            <a:endParaRPr lang="en-GB"/>
          </a:p>
        </p:txBody>
      </p:sp>
      <p:sp>
        <p:nvSpPr>
          <p:cNvPr id="228085" name="Freeform 757"/>
          <p:cNvSpPr>
            <a:spLocks/>
          </p:cNvSpPr>
          <p:nvPr/>
        </p:nvSpPr>
        <p:spPr bwMode="auto">
          <a:xfrm>
            <a:off x="2123380" y="1560513"/>
            <a:ext cx="136525" cy="88900"/>
          </a:xfrm>
          <a:custGeom>
            <a:avLst/>
            <a:gdLst>
              <a:gd name="T0" fmla="*/ 104 w 133"/>
              <a:gd name="T1" fmla="*/ 4 h 91"/>
              <a:gd name="T2" fmla="*/ 103 w 133"/>
              <a:gd name="T3" fmla="*/ 23 h 91"/>
              <a:gd name="T4" fmla="*/ 101 w 133"/>
              <a:gd name="T5" fmla="*/ 35 h 91"/>
              <a:gd name="T6" fmla="*/ 102 w 133"/>
              <a:gd name="T7" fmla="*/ 44 h 91"/>
              <a:gd name="T8" fmla="*/ 111 w 133"/>
              <a:gd name="T9" fmla="*/ 43 h 91"/>
              <a:gd name="T10" fmla="*/ 115 w 133"/>
              <a:gd name="T11" fmla="*/ 34 h 91"/>
              <a:gd name="T12" fmla="*/ 128 w 133"/>
              <a:gd name="T13" fmla="*/ 42 h 91"/>
              <a:gd name="T14" fmla="*/ 133 w 133"/>
              <a:gd name="T15" fmla="*/ 49 h 91"/>
              <a:gd name="T16" fmla="*/ 132 w 133"/>
              <a:gd name="T17" fmla="*/ 60 h 91"/>
              <a:gd name="T18" fmla="*/ 131 w 133"/>
              <a:gd name="T19" fmla="*/ 66 h 91"/>
              <a:gd name="T20" fmla="*/ 123 w 133"/>
              <a:gd name="T21" fmla="*/ 78 h 91"/>
              <a:gd name="T22" fmla="*/ 116 w 133"/>
              <a:gd name="T23" fmla="*/ 84 h 91"/>
              <a:gd name="T24" fmla="*/ 96 w 133"/>
              <a:gd name="T25" fmla="*/ 81 h 91"/>
              <a:gd name="T26" fmla="*/ 83 w 133"/>
              <a:gd name="T27" fmla="*/ 77 h 91"/>
              <a:gd name="T28" fmla="*/ 76 w 133"/>
              <a:gd name="T29" fmla="*/ 83 h 91"/>
              <a:gd name="T30" fmla="*/ 68 w 133"/>
              <a:gd name="T31" fmla="*/ 88 h 91"/>
              <a:gd name="T32" fmla="*/ 54 w 133"/>
              <a:gd name="T33" fmla="*/ 91 h 91"/>
              <a:gd name="T34" fmla="*/ 45 w 133"/>
              <a:gd name="T35" fmla="*/ 91 h 91"/>
              <a:gd name="T36" fmla="*/ 32 w 133"/>
              <a:gd name="T37" fmla="*/ 89 h 91"/>
              <a:gd name="T38" fmla="*/ 18 w 133"/>
              <a:gd name="T39" fmla="*/ 82 h 91"/>
              <a:gd name="T40" fmla="*/ 25 w 133"/>
              <a:gd name="T41" fmla="*/ 77 h 91"/>
              <a:gd name="T42" fmla="*/ 38 w 133"/>
              <a:gd name="T43" fmla="*/ 77 h 91"/>
              <a:gd name="T44" fmla="*/ 48 w 133"/>
              <a:gd name="T45" fmla="*/ 70 h 91"/>
              <a:gd name="T46" fmla="*/ 48 w 133"/>
              <a:gd name="T47" fmla="*/ 60 h 91"/>
              <a:gd name="T48" fmla="*/ 35 w 133"/>
              <a:gd name="T49" fmla="*/ 65 h 91"/>
              <a:gd name="T50" fmla="*/ 27 w 133"/>
              <a:gd name="T51" fmla="*/ 67 h 91"/>
              <a:gd name="T52" fmla="*/ 14 w 133"/>
              <a:gd name="T53" fmla="*/ 57 h 91"/>
              <a:gd name="T54" fmla="*/ 4 w 133"/>
              <a:gd name="T55" fmla="*/ 51 h 91"/>
              <a:gd name="T56" fmla="*/ 0 w 133"/>
              <a:gd name="T57" fmla="*/ 42 h 91"/>
              <a:gd name="T58" fmla="*/ 2 w 133"/>
              <a:gd name="T59" fmla="*/ 35 h 91"/>
              <a:gd name="T60" fmla="*/ 12 w 133"/>
              <a:gd name="T61" fmla="*/ 25 h 91"/>
              <a:gd name="T62" fmla="*/ 15 w 133"/>
              <a:gd name="T63" fmla="*/ 20 h 91"/>
              <a:gd name="T64" fmla="*/ 23 w 133"/>
              <a:gd name="T65" fmla="*/ 7 h 91"/>
              <a:gd name="T66" fmla="*/ 28 w 133"/>
              <a:gd name="T67" fmla="*/ 1 h 91"/>
              <a:gd name="T68" fmla="*/ 41 w 133"/>
              <a:gd name="T69" fmla="*/ 0 h 91"/>
              <a:gd name="T70" fmla="*/ 46 w 133"/>
              <a:gd name="T71" fmla="*/ 5 h 91"/>
              <a:gd name="T72" fmla="*/ 46 w 133"/>
              <a:gd name="T73" fmla="*/ 13 h 91"/>
              <a:gd name="T74" fmla="*/ 55 w 133"/>
              <a:gd name="T75" fmla="*/ 19 h 91"/>
              <a:gd name="T76" fmla="*/ 56 w 133"/>
              <a:gd name="T77" fmla="*/ 28 h 91"/>
              <a:gd name="T78" fmla="*/ 65 w 133"/>
              <a:gd name="T79" fmla="*/ 35 h 91"/>
              <a:gd name="T80" fmla="*/ 68 w 133"/>
              <a:gd name="T81" fmla="*/ 44 h 91"/>
              <a:gd name="T82" fmla="*/ 70 w 133"/>
              <a:gd name="T83" fmla="*/ 50 h 91"/>
              <a:gd name="T84" fmla="*/ 80 w 133"/>
              <a:gd name="T85" fmla="*/ 55 h 91"/>
              <a:gd name="T86" fmla="*/ 90 w 133"/>
              <a:gd name="T87" fmla="*/ 59 h 91"/>
              <a:gd name="T88" fmla="*/ 91 w 133"/>
              <a:gd name="T89" fmla="*/ 47 h 91"/>
              <a:gd name="T90" fmla="*/ 91 w 133"/>
              <a:gd name="T91" fmla="*/ 37 h 91"/>
              <a:gd name="T92" fmla="*/ 88 w 133"/>
              <a:gd name="T93" fmla="*/ 30 h 91"/>
              <a:gd name="T94" fmla="*/ 85 w 133"/>
              <a:gd name="T95" fmla="*/ 29 h 91"/>
              <a:gd name="T96" fmla="*/ 84 w 133"/>
              <a:gd name="T97" fmla="*/ 19 h 91"/>
              <a:gd name="T98" fmla="*/ 85 w 133"/>
              <a:gd name="T99" fmla="*/ 11 h 91"/>
              <a:gd name="T100" fmla="*/ 94 w 133"/>
              <a:gd name="T101" fmla="*/ 6 h 91"/>
              <a:gd name="T102" fmla="*/ 103 w 133"/>
              <a:gd name="T103"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99BFC2"/>
          </a:solidFill>
          <a:ln w="9525">
            <a:solidFill>
              <a:schemeClr val="bg1"/>
            </a:solidFill>
            <a:round/>
            <a:headEnd/>
            <a:tailEnd/>
          </a:ln>
        </p:spPr>
        <p:txBody>
          <a:bodyPr/>
          <a:lstStyle/>
          <a:p>
            <a:endParaRPr lang="en-GB"/>
          </a:p>
        </p:txBody>
      </p:sp>
      <p:sp>
        <p:nvSpPr>
          <p:cNvPr id="228086" name="Freeform 758"/>
          <p:cNvSpPr>
            <a:spLocks/>
          </p:cNvSpPr>
          <p:nvPr/>
        </p:nvSpPr>
        <p:spPr bwMode="auto">
          <a:xfrm>
            <a:off x="2066230" y="1514475"/>
            <a:ext cx="104775" cy="58738"/>
          </a:xfrm>
          <a:custGeom>
            <a:avLst/>
            <a:gdLst>
              <a:gd name="T0" fmla="*/ 76 w 102"/>
              <a:gd name="T1" fmla="*/ 40 h 60"/>
              <a:gd name="T2" fmla="*/ 75 w 102"/>
              <a:gd name="T3" fmla="*/ 41 h 60"/>
              <a:gd name="T4" fmla="*/ 72 w 102"/>
              <a:gd name="T5" fmla="*/ 45 h 60"/>
              <a:gd name="T6" fmla="*/ 68 w 102"/>
              <a:gd name="T7" fmla="*/ 46 h 60"/>
              <a:gd name="T8" fmla="*/ 66 w 102"/>
              <a:gd name="T9" fmla="*/ 42 h 60"/>
              <a:gd name="T10" fmla="*/ 64 w 102"/>
              <a:gd name="T11" fmla="*/ 35 h 60"/>
              <a:gd name="T12" fmla="*/ 61 w 102"/>
              <a:gd name="T13" fmla="*/ 30 h 60"/>
              <a:gd name="T14" fmla="*/ 58 w 102"/>
              <a:gd name="T15" fmla="*/ 27 h 60"/>
              <a:gd name="T16" fmla="*/ 56 w 102"/>
              <a:gd name="T17" fmla="*/ 31 h 60"/>
              <a:gd name="T18" fmla="*/ 55 w 102"/>
              <a:gd name="T19" fmla="*/ 38 h 60"/>
              <a:gd name="T20" fmla="*/ 55 w 102"/>
              <a:gd name="T21" fmla="*/ 44 h 60"/>
              <a:gd name="T22" fmla="*/ 53 w 102"/>
              <a:gd name="T23" fmla="*/ 47 h 60"/>
              <a:gd name="T24" fmla="*/ 48 w 102"/>
              <a:gd name="T25" fmla="*/ 47 h 60"/>
              <a:gd name="T26" fmla="*/ 42 w 102"/>
              <a:gd name="T27" fmla="*/ 47 h 60"/>
              <a:gd name="T28" fmla="*/ 38 w 102"/>
              <a:gd name="T29" fmla="*/ 52 h 60"/>
              <a:gd name="T30" fmla="*/ 38 w 102"/>
              <a:gd name="T31" fmla="*/ 57 h 60"/>
              <a:gd name="T32" fmla="*/ 38 w 102"/>
              <a:gd name="T33" fmla="*/ 60 h 60"/>
              <a:gd name="T34" fmla="*/ 37 w 102"/>
              <a:gd name="T35" fmla="*/ 57 h 60"/>
              <a:gd name="T36" fmla="*/ 33 w 102"/>
              <a:gd name="T37" fmla="*/ 54 h 60"/>
              <a:gd name="T38" fmla="*/ 27 w 102"/>
              <a:gd name="T39" fmla="*/ 50 h 60"/>
              <a:gd name="T40" fmla="*/ 22 w 102"/>
              <a:gd name="T41" fmla="*/ 48 h 60"/>
              <a:gd name="T42" fmla="*/ 15 w 102"/>
              <a:gd name="T43" fmla="*/ 48 h 60"/>
              <a:gd name="T44" fmla="*/ 6 w 102"/>
              <a:gd name="T45" fmla="*/ 48 h 60"/>
              <a:gd name="T46" fmla="*/ 0 w 102"/>
              <a:gd name="T47" fmla="*/ 46 h 60"/>
              <a:gd name="T48" fmla="*/ 4 w 102"/>
              <a:gd name="T49" fmla="*/ 40 h 60"/>
              <a:gd name="T50" fmla="*/ 11 w 102"/>
              <a:gd name="T51" fmla="*/ 34 h 60"/>
              <a:gd name="T52" fmla="*/ 17 w 102"/>
              <a:gd name="T53" fmla="*/ 30 h 60"/>
              <a:gd name="T54" fmla="*/ 23 w 102"/>
              <a:gd name="T55" fmla="*/ 25 h 60"/>
              <a:gd name="T56" fmla="*/ 35 w 102"/>
              <a:gd name="T57" fmla="*/ 19 h 60"/>
              <a:gd name="T58" fmla="*/ 46 w 102"/>
              <a:gd name="T59" fmla="*/ 12 h 60"/>
              <a:gd name="T60" fmla="*/ 55 w 102"/>
              <a:gd name="T61" fmla="*/ 7 h 60"/>
              <a:gd name="T62" fmla="*/ 60 w 102"/>
              <a:gd name="T63" fmla="*/ 2 h 60"/>
              <a:gd name="T64" fmla="*/ 68 w 102"/>
              <a:gd name="T65" fmla="*/ 0 h 60"/>
              <a:gd name="T66" fmla="*/ 76 w 102"/>
              <a:gd name="T67" fmla="*/ 0 h 60"/>
              <a:gd name="T68" fmla="*/ 80 w 102"/>
              <a:gd name="T69" fmla="*/ 0 h 60"/>
              <a:gd name="T70" fmla="*/ 83 w 102"/>
              <a:gd name="T71" fmla="*/ 0 h 60"/>
              <a:gd name="T72" fmla="*/ 87 w 102"/>
              <a:gd name="T73" fmla="*/ 0 h 60"/>
              <a:gd name="T74" fmla="*/ 93 w 102"/>
              <a:gd name="T75" fmla="*/ 0 h 60"/>
              <a:gd name="T76" fmla="*/ 98 w 102"/>
              <a:gd name="T77" fmla="*/ 2 h 60"/>
              <a:gd name="T78" fmla="*/ 102 w 102"/>
              <a:gd name="T79" fmla="*/ 6 h 60"/>
              <a:gd name="T80" fmla="*/ 99 w 102"/>
              <a:gd name="T81" fmla="*/ 10 h 60"/>
              <a:gd name="T82" fmla="*/ 95 w 102"/>
              <a:gd name="T83" fmla="*/ 15 h 60"/>
              <a:gd name="T84" fmla="*/ 93 w 102"/>
              <a:gd name="T85" fmla="*/ 17 h 60"/>
              <a:gd name="T86" fmla="*/ 93 w 102"/>
              <a:gd name="T87" fmla="*/ 19 h 60"/>
              <a:gd name="T88" fmla="*/ 91 w 102"/>
              <a:gd name="T89" fmla="*/ 24 h 60"/>
              <a:gd name="T90" fmla="*/ 89 w 102"/>
              <a:gd name="T91" fmla="*/ 31 h 60"/>
              <a:gd name="T92" fmla="*/ 86 w 102"/>
              <a:gd name="T93" fmla="*/ 35 h 60"/>
              <a:gd name="T94" fmla="*/ 81 w 102"/>
              <a:gd name="T95" fmla="*/ 39 h 60"/>
              <a:gd name="T96" fmla="*/ 76 w 102"/>
              <a:gd name="T97"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99BFC2"/>
          </a:solidFill>
          <a:ln w="9525">
            <a:solidFill>
              <a:schemeClr val="bg1"/>
            </a:solidFill>
            <a:round/>
            <a:headEnd/>
            <a:tailEnd/>
          </a:ln>
        </p:spPr>
        <p:txBody>
          <a:bodyPr/>
          <a:lstStyle/>
          <a:p>
            <a:endParaRPr lang="en-GB"/>
          </a:p>
        </p:txBody>
      </p:sp>
      <p:sp>
        <p:nvSpPr>
          <p:cNvPr id="228087" name="Freeform 759"/>
          <p:cNvSpPr>
            <a:spLocks/>
          </p:cNvSpPr>
          <p:nvPr/>
        </p:nvSpPr>
        <p:spPr bwMode="auto">
          <a:xfrm>
            <a:off x="2271018" y="1573213"/>
            <a:ext cx="87312" cy="76200"/>
          </a:xfrm>
          <a:custGeom>
            <a:avLst/>
            <a:gdLst>
              <a:gd name="T0" fmla="*/ 17 w 86"/>
              <a:gd name="T1" fmla="*/ 12 h 80"/>
              <a:gd name="T2" fmla="*/ 3 w 86"/>
              <a:gd name="T3" fmla="*/ 0 h 80"/>
              <a:gd name="T4" fmla="*/ 1 w 86"/>
              <a:gd name="T5" fmla="*/ 9 h 80"/>
              <a:gd name="T6" fmla="*/ 3 w 86"/>
              <a:gd name="T7" fmla="*/ 22 h 80"/>
              <a:gd name="T8" fmla="*/ 5 w 86"/>
              <a:gd name="T9" fmla="*/ 33 h 80"/>
              <a:gd name="T10" fmla="*/ 11 w 86"/>
              <a:gd name="T11" fmla="*/ 41 h 80"/>
              <a:gd name="T12" fmla="*/ 18 w 86"/>
              <a:gd name="T13" fmla="*/ 42 h 80"/>
              <a:gd name="T14" fmla="*/ 24 w 86"/>
              <a:gd name="T15" fmla="*/ 43 h 80"/>
              <a:gd name="T16" fmla="*/ 20 w 86"/>
              <a:gd name="T17" fmla="*/ 52 h 80"/>
              <a:gd name="T18" fmla="*/ 24 w 86"/>
              <a:gd name="T19" fmla="*/ 54 h 80"/>
              <a:gd name="T20" fmla="*/ 38 w 86"/>
              <a:gd name="T21" fmla="*/ 53 h 80"/>
              <a:gd name="T22" fmla="*/ 42 w 86"/>
              <a:gd name="T23" fmla="*/ 54 h 80"/>
              <a:gd name="T24" fmla="*/ 40 w 86"/>
              <a:gd name="T25" fmla="*/ 65 h 80"/>
              <a:gd name="T26" fmla="*/ 38 w 86"/>
              <a:gd name="T27" fmla="*/ 79 h 80"/>
              <a:gd name="T28" fmla="*/ 54 w 86"/>
              <a:gd name="T29" fmla="*/ 77 h 80"/>
              <a:gd name="T30" fmla="*/ 72 w 86"/>
              <a:gd name="T31" fmla="*/ 66 h 80"/>
              <a:gd name="T32" fmla="*/ 75 w 86"/>
              <a:gd name="T33" fmla="*/ 62 h 80"/>
              <a:gd name="T34" fmla="*/ 72 w 86"/>
              <a:gd name="T35" fmla="*/ 54 h 80"/>
              <a:gd name="T36" fmla="*/ 79 w 86"/>
              <a:gd name="T37" fmla="*/ 56 h 80"/>
              <a:gd name="T38" fmla="*/ 86 w 86"/>
              <a:gd name="T39" fmla="*/ 57 h 80"/>
              <a:gd name="T40" fmla="*/ 77 w 86"/>
              <a:gd name="T41" fmla="*/ 42 h 80"/>
              <a:gd name="T42" fmla="*/ 71 w 86"/>
              <a:gd name="T43" fmla="*/ 37 h 80"/>
              <a:gd name="T44" fmla="*/ 76 w 86"/>
              <a:gd name="T45" fmla="*/ 22 h 80"/>
              <a:gd name="T46" fmla="*/ 76 w 86"/>
              <a:gd name="T47" fmla="*/ 9 h 80"/>
              <a:gd name="T48" fmla="*/ 65 w 86"/>
              <a:gd name="T49" fmla="*/ 8 h 80"/>
              <a:gd name="T50" fmla="*/ 63 w 86"/>
              <a:gd name="T51" fmla="*/ 12 h 80"/>
              <a:gd name="T52" fmla="*/ 55 w 86"/>
              <a:gd name="T53" fmla="*/ 8 h 80"/>
              <a:gd name="T54" fmla="*/ 47 w 86"/>
              <a:gd name="T55" fmla="*/ 2 h 80"/>
              <a:gd name="T56" fmla="*/ 45 w 86"/>
              <a:gd name="T57" fmla="*/ 7 h 80"/>
              <a:gd name="T58" fmla="*/ 48 w 86"/>
              <a:gd name="T59" fmla="*/ 13 h 80"/>
              <a:gd name="T60" fmla="*/ 43 w 86"/>
              <a:gd name="T61" fmla="*/ 15 h 80"/>
              <a:gd name="T62" fmla="*/ 35 w 86"/>
              <a:gd name="T63" fmla="*/ 9 h 80"/>
              <a:gd name="T64" fmla="*/ 28 w 86"/>
              <a:gd name="T65" fmla="*/ 15 h 80"/>
              <a:gd name="T66" fmla="*/ 22 w 86"/>
              <a:gd name="T67"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99BFC2"/>
          </a:solidFill>
          <a:ln w="9525">
            <a:solidFill>
              <a:schemeClr val="bg1"/>
            </a:solidFill>
            <a:round/>
            <a:headEnd/>
            <a:tailEnd/>
          </a:ln>
        </p:spPr>
        <p:txBody>
          <a:bodyPr/>
          <a:lstStyle/>
          <a:p>
            <a:endParaRPr lang="en-GB"/>
          </a:p>
        </p:txBody>
      </p:sp>
      <p:sp>
        <p:nvSpPr>
          <p:cNvPr id="228088" name="Freeform 760"/>
          <p:cNvSpPr>
            <a:spLocks/>
          </p:cNvSpPr>
          <p:nvPr/>
        </p:nvSpPr>
        <p:spPr bwMode="auto">
          <a:xfrm>
            <a:off x="2359918" y="1619250"/>
            <a:ext cx="34925" cy="42863"/>
          </a:xfrm>
          <a:custGeom>
            <a:avLst/>
            <a:gdLst>
              <a:gd name="T0" fmla="*/ 14 w 34"/>
              <a:gd name="T1" fmla="*/ 4 h 46"/>
              <a:gd name="T2" fmla="*/ 14 w 34"/>
              <a:gd name="T3" fmla="*/ 5 h 46"/>
              <a:gd name="T4" fmla="*/ 13 w 34"/>
              <a:gd name="T5" fmla="*/ 7 h 46"/>
              <a:gd name="T6" fmla="*/ 11 w 34"/>
              <a:gd name="T7" fmla="*/ 12 h 46"/>
              <a:gd name="T8" fmla="*/ 7 w 34"/>
              <a:gd name="T9" fmla="*/ 15 h 46"/>
              <a:gd name="T10" fmla="*/ 4 w 34"/>
              <a:gd name="T11" fmla="*/ 18 h 46"/>
              <a:gd name="T12" fmla="*/ 1 w 34"/>
              <a:gd name="T13" fmla="*/ 23 h 46"/>
              <a:gd name="T14" fmla="*/ 0 w 34"/>
              <a:gd name="T15" fmla="*/ 28 h 46"/>
              <a:gd name="T16" fmla="*/ 3 w 34"/>
              <a:gd name="T17" fmla="*/ 31 h 46"/>
              <a:gd name="T18" fmla="*/ 7 w 34"/>
              <a:gd name="T19" fmla="*/ 35 h 46"/>
              <a:gd name="T20" fmla="*/ 12 w 34"/>
              <a:gd name="T21" fmla="*/ 37 h 46"/>
              <a:gd name="T22" fmla="*/ 16 w 34"/>
              <a:gd name="T23" fmla="*/ 40 h 46"/>
              <a:gd name="T24" fmla="*/ 19 w 34"/>
              <a:gd name="T25" fmla="*/ 44 h 46"/>
              <a:gd name="T26" fmla="*/ 22 w 34"/>
              <a:gd name="T27" fmla="*/ 46 h 46"/>
              <a:gd name="T28" fmla="*/ 27 w 34"/>
              <a:gd name="T29" fmla="*/ 44 h 46"/>
              <a:gd name="T30" fmla="*/ 31 w 34"/>
              <a:gd name="T31" fmla="*/ 40 h 46"/>
              <a:gd name="T32" fmla="*/ 34 w 34"/>
              <a:gd name="T33" fmla="*/ 35 h 46"/>
              <a:gd name="T34" fmla="*/ 34 w 34"/>
              <a:gd name="T35" fmla="*/ 29 h 46"/>
              <a:gd name="T36" fmla="*/ 33 w 34"/>
              <a:gd name="T37" fmla="*/ 24 h 46"/>
              <a:gd name="T38" fmla="*/ 30 w 34"/>
              <a:gd name="T39" fmla="*/ 20 h 46"/>
              <a:gd name="T40" fmla="*/ 30 w 34"/>
              <a:gd name="T41" fmla="*/ 15 h 46"/>
              <a:gd name="T42" fmla="*/ 29 w 34"/>
              <a:gd name="T43" fmla="*/ 9 h 46"/>
              <a:gd name="T44" fmla="*/ 27 w 34"/>
              <a:gd name="T45" fmla="*/ 5 h 46"/>
              <a:gd name="T46" fmla="*/ 23 w 34"/>
              <a:gd name="T47" fmla="*/ 1 h 46"/>
              <a:gd name="T48" fmla="*/ 22 w 34"/>
              <a:gd name="T49" fmla="*/ 0 h 46"/>
              <a:gd name="T50" fmla="*/ 21 w 34"/>
              <a:gd name="T51" fmla="*/ 0 h 46"/>
              <a:gd name="T52" fmla="*/ 19 w 34"/>
              <a:gd name="T53" fmla="*/ 0 h 46"/>
              <a:gd name="T54" fmla="*/ 16 w 34"/>
              <a:gd name="T55" fmla="*/ 1 h 46"/>
              <a:gd name="T56" fmla="*/ 14 w 34"/>
              <a:gd name="T57"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99BFC2"/>
          </a:solidFill>
          <a:ln w="9525">
            <a:solidFill>
              <a:schemeClr val="bg1"/>
            </a:solidFill>
            <a:round/>
            <a:headEnd/>
            <a:tailEnd/>
          </a:ln>
        </p:spPr>
        <p:txBody>
          <a:bodyPr/>
          <a:lstStyle/>
          <a:p>
            <a:endParaRPr lang="en-GB"/>
          </a:p>
        </p:txBody>
      </p:sp>
      <p:sp>
        <p:nvSpPr>
          <p:cNvPr id="228089" name="Freeform 761"/>
          <p:cNvSpPr>
            <a:spLocks/>
          </p:cNvSpPr>
          <p:nvPr/>
        </p:nvSpPr>
        <p:spPr bwMode="auto">
          <a:xfrm>
            <a:off x="2350393" y="1558925"/>
            <a:ext cx="204787" cy="98425"/>
          </a:xfrm>
          <a:custGeom>
            <a:avLst/>
            <a:gdLst>
              <a:gd name="T0" fmla="*/ 169 w 202"/>
              <a:gd name="T1" fmla="*/ 29 h 100"/>
              <a:gd name="T2" fmla="*/ 184 w 202"/>
              <a:gd name="T3" fmla="*/ 33 h 100"/>
              <a:gd name="T4" fmla="*/ 196 w 202"/>
              <a:gd name="T5" fmla="*/ 41 h 100"/>
              <a:gd name="T6" fmla="*/ 201 w 202"/>
              <a:gd name="T7" fmla="*/ 52 h 100"/>
              <a:gd name="T8" fmla="*/ 201 w 202"/>
              <a:gd name="T9" fmla="*/ 67 h 100"/>
              <a:gd name="T10" fmla="*/ 201 w 202"/>
              <a:gd name="T11" fmla="*/ 73 h 100"/>
              <a:gd name="T12" fmla="*/ 190 w 202"/>
              <a:gd name="T13" fmla="*/ 81 h 100"/>
              <a:gd name="T14" fmla="*/ 180 w 202"/>
              <a:gd name="T15" fmla="*/ 85 h 100"/>
              <a:gd name="T16" fmla="*/ 166 w 202"/>
              <a:gd name="T17" fmla="*/ 84 h 100"/>
              <a:gd name="T18" fmla="*/ 160 w 202"/>
              <a:gd name="T19" fmla="*/ 84 h 100"/>
              <a:gd name="T20" fmla="*/ 152 w 202"/>
              <a:gd name="T21" fmla="*/ 90 h 100"/>
              <a:gd name="T22" fmla="*/ 142 w 202"/>
              <a:gd name="T23" fmla="*/ 92 h 100"/>
              <a:gd name="T24" fmla="*/ 130 w 202"/>
              <a:gd name="T25" fmla="*/ 93 h 100"/>
              <a:gd name="T26" fmla="*/ 120 w 202"/>
              <a:gd name="T27" fmla="*/ 94 h 100"/>
              <a:gd name="T28" fmla="*/ 111 w 202"/>
              <a:gd name="T29" fmla="*/ 98 h 100"/>
              <a:gd name="T30" fmla="*/ 100 w 202"/>
              <a:gd name="T31" fmla="*/ 100 h 100"/>
              <a:gd name="T32" fmla="*/ 84 w 202"/>
              <a:gd name="T33" fmla="*/ 99 h 100"/>
              <a:gd name="T34" fmla="*/ 73 w 202"/>
              <a:gd name="T35" fmla="*/ 97 h 100"/>
              <a:gd name="T36" fmla="*/ 63 w 202"/>
              <a:gd name="T37" fmla="*/ 90 h 100"/>
              <a:gd name="T38" fmla="*/ 53 w 202"/>
              <a:gd name="T39" fmla="*/ 79 h 100"/>
              <a:gd name="T40" fmla="*/ 53 w 202"/>
              <a:gd name="T41" fmla="*/ 61 h 100"/>
              <a:gd name="T42" fmla="*/ 53 w 202"/>
              <a:gd name="T43" fmla="*/ 48 h 100"/>
              <a:gd name="T44" fmla="*/ 49 w 202"/>
              <a:gd name="T45" fmla="*/ 39 h 100"/>
              <a:gd name="T46" fmla="*/ 42 w 202"/>
              <a:gd name="T47" fmla="*/ 32 h 100"/>
              <a:gd name="T48" fmla="*/ 30 w 202"/>
              <a:gd name="T49" fmla="*/ 33 h 100"/>
              <a:gd name="T50" fmla="*/ 24 w 202"/>
              <a:gd name="T51" fmla="*/ 35 h 100"/>
              <a:gd name="T52" fmla="*/ 12 w 202"/>
              <a:gd name="T53" fmla="*/ 25 h 100"/>
              <a:gd name="T54" fmla="*/ 0 w 202"/>
              <a:gd name="T55" fmla="*/ 16 h 100"/>
              <a:gd name="T56" fmla="*/ 7 w 202"/>
              <a:gd name="T57" fmla="*/ 3 h 100"/>
              <a:gd name="T58" fmla="*/ 19 w 202"/>
              <a:gd name="T59" fmla="*/ 0 h 100"/>
              <a:gd name="T60" fmla="*/ 30 w 202"/>
              <a:gd name="T61" fmla="*/ 6 h 100"/>
              <a:gd name="T62" fmla="*/ 37 w 202"/>
              <a:gd name="T63" fmla="*/ 17 h 100"/>
              <a:gd name="T64" fmla="*/ 49 w 202"/>
              <a:gd name="T65" fmla="*/ 20 h 100"/>
              <a:gd name="T66" fmla="*/ 54 w 202"/>
              <a:gd name="T67" fmla="*/ 13 h 100"/>
              <a:gd name="T68" fmla="*/ 63 w 202"/>
              <a:gd name="T69" fmla="*/ 13 h 100"/>
              <a:gd name="T70" fmla="*/ 69 w 202"/>
              <a:gd name="T71" fmla="*/ 16 h 100"/>
              <a:gd name="T72" fmla="*/ 73 w 202"/>
              <a:gd name="T73" fmla="*/ 29 h 100"/>
              <a:gd name="T74" fmla="*/ 85 w 202"/>
              <a:gd name="T75" fmla="*/ 43 h 100"/>
              <a:gd name="T76" fmla="*/ 91 w 202"/>
              <a:gd name="T77" fmla="*/ 53 h 100"/>
              <a:gd name="T78" fmla="*/ 111 w 202"/>
              <a:gd name="T79" fmla="*/ 51 h 100"/>
              <a:gd name="T80" fmla="*/ 123 w 202"/>
              <a:gd name="T81" fmla="*/ 53 h 100"/>
              <a:gd name="T82" fmla="*/ 133 w 202"/>
              <a:gd name="T83" fmla="*/ 46 h 100"/>
              <a:gd name="T84" fmla="*/ 143 w 202"/>
              <a:gd name="T85" fmla="*/ 37 h 100"/>
              <a:gd name="T86" fmla="*/ 154 w 202"/>
              <a:gd name="T87" fmla="*/ 2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99BFC2"/>
          </a:solidFill>
          <a:ln w="9525">
            <a:solidFill>
              <a:schemeClr val="bg1"/>
            </a:solidFill>
            <a:round/>
            <a:headEnd/>
            <a:tailEnd/>
          </a:ln>
        </p:spPr>
        <p:txBody>
          <a:bodyPr/>
          <a:lstStyle/>
          <a:p>
            <a:endParaRPr lang="en-GB"/>
          </a:p>
        </p:txBody>
      </p:sp>
      <p:sp>
        <p:nvSpPr>
          <p:cNvPr id="228090" name="Freeform 762"/>
          <p:cNvSpPr>
            <a:spLocks/>
          </p:cNvSpPr>
          <p:nvPr/>
        </p:nvSpPr>
        <p:spPr bwMode="auto">
          <a:xfrm>
            <a:off x="2190055" y="1497013"/>
            <a:ext cx="41275" cy="36512"/>
          </a:xfrm>
          <a:custGeom>
            <a:avLst/>
            <a:gdLst>
              <a:gd name="T0" fmla="*/ 38 w 40"/>
              <a:gd name="T1" fmla="*/ 20 h 37"/>
              <a:gd name="T2" fmla="*/ 37 w 40"/>
              <a:gd name="T3" fmla="*/ 21 h 37"/>
              <a:gd name="T4" fmla="*/ 35 w 40"/>
              <a:gd name="T5" fmla="*/ 26 h 37"/>
              <a:gd name="T6" fmla="*/ 32 w 40"/>
              <a:gd name="T7" fmla="*/ 30 h 37"/>
              <a:gd name="T8" fmla="*/ 28 w 40"/>
              <a:gd name="T9" fmla="*/ 34 h 37"/>
              <a:gd name="T10" fmla="*/ 24 w 40"/>
              <a:gd name="T11" fmla="*/ 36 h 37"/>
              <a:gd name="T12" fmla="*/ 19 w 40"/>
              <a:gd name="T13" fmla="*/ 37 h 37"/>
              <a:gd name="T14" fmla="*/ 14 w 40"/>
              <a:gd name="T15" fmla="*/ 37 h 37"/>
              <a:gd name="T16" fmla="*/ 13 w 40"/>
              <a:gd name="T17" fmla="*/ 37 h 37"/>
              <a:gd name="T18" fmla="*/ 12 w 40"/>
              <a:gd name="T19" fmla="*/ 36 h 37"/>
              <a:gd name="T20" fmla="*/ 11 w 40"/>
              <a:gd name="T21" fmla="*/ 34 h 37"/>
              <a:gd name="T22" fmla="*/ 9 w 40"/>
              <a:gd name="T23" fmla="*/ 32 h 37"/>
              <a:gd name="T24" fmla="*/ 5 w 40"/>
              <a:gd name="T25" fmla="*/ 28 h 37"/>
              <a:gd name="T26" fmla="*/ 2 w 40"/>
              <a:gd name="T27" fmla="*/ 24 h 37"/>
              <a:gd name="T28" fmla="*/ 0 w 40"/>
              <a:gd name="T29" fmla="*/ 20 h 37"/>
              <a:gd name="T30" fmla="*/ 2 w 40"/>
              <a:gd name="T31" fmla="*/ 17 h 37"/>
              <a:gd name="T32" fmla="*/ 6 w 40"/>
              <a:gd name="T33" fmla="*/ 12 h 37"/>
              <a:gd name="T34" fmla="*/ 12 w 40"/>
              <a:gd name="T35" fmla="*/ 7 h 37"/>
              <a:gd name="T36" fmla="*/ 17 w 40"/>
              <a:gd name="T37" fmla="*/ 3 h 37"/>
              <a:gd name="T38" fmla="*/ 20 w 40"/>
              <a:gd name="T39" fmla="*/ 0 h 37"/>
              <a:gd name="T40" fmla="*/ 25 w 40"/>
              <a:gd name="T41" fmla="*/ 2 h 37"/>
              <a:gd name="T42" fmla="*/ 32 w 40"/>
              <a:gd name="T43" fmla="*/ 4 h 37"/>
              <a:gd name="T44" fmla="*/ 37 w 40"/>
              <a:gd name="T45" fmla="*/ 7 h 37"/>
              <a:gd name="T46" fmla="*/ 40 w 40"/>
              <a:gd name="T47" fmla="*/ 12 h 37"/>
              <a:gd name="T48" fmla="*/ 38 w 40"/>
              <a:gd name="T4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99BFC2"/>
          </a:solidFill>
          <a:ln w="9525">
            <a:solidFill>
              <a:schemeClr val="bg1"/>
            </a:solidFill>
            <a:round/>
            <a:headEnd/>
            <a:tailEnd/>
          </a:ln>
        </p:spPr>
        <p:txBody>
          <a:bodyPr/>
          <a:lstStyle/>
          <a:p>
            <a:endParaRPr lang="en-GB"/>
          </a:p>
        </p:txBody>
      </p:sp>
      <p:sp>
        <p:nvSpPr>
          <p:cNvPr id="228091" name="Freeform 763"/>
          <p:cNvSpPr>
            <a:spLocks/>
          </p:cNvSpPr>
          <p:nvPr/>
        </p:nvSpPr>
        <p:spPr bwMode="auto">
          <a:xfrm flipV="1">
            <a:off x="2350393" y="1268413"/>
            <a:ext cx="204787" cy="306387"/>
          </a:xfrm>
          <a:custGeom>
            <a:avLst/>
            <a:gdLst>
              <a:gd name="T0" fmla="*/ 93 w 201"/>
              <a:gd name="T1" fmla="*/ 277 h 319"/>
              <a:gd name="T2" fmla="*/ 88 w 201"/>
              <a:gd name="T3" fmla="*/ 294 h 319"/>
              <a:gd name="T4" fmla="*/ 80 w 201"/>
              <a:gd name="T5" fmla="*/ 308 h 319"/>
              <a:gd name="T6" fmla="*/ 92 w 201"/>
              <a:gd name="T7" fmla="*/ 319 h 319"/>
              <a:gd name="T8" fmla="*/ 123 w 201"/>
              <a:gd name="T9" fmla="*/ 318 h 319"/>
              <a:gd name="T10" fmla="*/ 144 w 201"/>
              <a:gd name="T11" fmla="*/ 309 h 319"/>
              <a:gd name="T12" fmla="*/ 164 w 201"/>
              <a:gd name="T13" fmla="*/ 304 h 319"/>
              <a:gd name="T14" fmla="*/ 182 w 201"/>
              <a:gd name="T15" fmla="*/ 305 h 319"/>
              <a:gd name="T16" fmla="*/ 197 w 201"/>
              <a:gd name="T17" fmla="*/ 289 h 319"/>
              <a:gd name="T18" fmla="*/ 180 w 201"/>
              <a:gd name="T19" fmla="*/ 273 h 319"/>
              <a:gd name="T20" fmla="*/ 172 w 201"/>
              <a:gd name="T21" fmla="*/ 263 h 319"/>
              <a:gd name="T22" fmla="*/ 182 w 201"/>
              <a:gd name="T23" fmla="*/ 251 h 319"/>
              <a:gd name="T24" fmla="*/ 179 w 201"/>
              <a:gd name="T25" fmla="*/ 235 h 319"/>
              <a:gd name="T26" fmla="*/ 188 w 201"/>
              <a:gd name="T27" fmla="*/ 219 h 319"/>
              <a:gd name="T28" fmla="*/ 190 w 201"/>
              <a:gd name="T29" fmla="*/ 187 h 319"/>
              <a:gd name="T30" fmla="*/ 165 w 201"/>
              <a:gd name="T31" fmla="*/ 168 h 319"/>
              <a:gd name="T32" fmla="*/ 188 w 201"/>
              <a:gd name="T33" fmla="*/ 149 h 319"/>
              <a:gd name="T34" fmla="*/ 192 w 201"/>
              <a:gd name="T35" fmla="*/ 120 h 319"/>
              <a:gd name="T36" fmla="*/ 196 w 201"/>
              <a:gd name="T37" fmla="*/ 90 h 319"/>
              <a:gd name="T38" fmla="*/ 201 w 201"/>
              <a:gd name="T39" fmla="*/ 55 h 319"/>
              <a:gd name="T40" fmla="*/ 183 w 201"/>
              <a:gd name="T41" fmla="*/ 54 h 319"/>
              <a:gd name="T42" fmla="*/ 197 w 201"/>
              <a:gd name="T43" fmla="*/ 29 h 319"/>
              <a:gd name="T44" fmla="*/ 194 w 201"/>
              <a:gd name="T45" fmla="*/ 6 h 319"/>
              <a:gd name="T46" fmla="*/ 189 w 201"/>
              <a:gd name="T47" fmla="*/ 5 h 319"/>
              <a:gd name="T48" fmla="*/ 173 w 201"/>
              <a:gd name="T49" fmla="*/ 3 h 319"/>
              <a:gd name="T50" fmla="*/ 163 w 201"/>
              <a:gd name="T51" fmla="*/ 0 h 319"/>
              <a:gd name="T52" fmla="*/ 159 w 201"/>
              <a:gd name="T53" fmla="*/ 2 h 319"/>
              <a:gd name="T54" fmla="*/ 145 w 201"/>
              <a:gd name="T55" fmla="*/ 6 h 319"/>
              <a:gd name="T56" fmla="*/ 129 w 201"/>
              <a:gd name="T57" fmla="*/ 9 h 319"/>
              <a:gd name="T58" fmla="*/ 121 w 201"/>
              <a:gd name="T59" fmla="*/ 17 h 319"/>
              <a:gd name="T60" fmla="*/ 108 w 201"/>
              <a:gd name="T61" fmla="*/ 20 h 319"/>
              <a:gd name="T62" fmla="*/ 87 w 201"/>
              <a:gd name="T63" fmla="*/ 31 h 319"/>
              <a:gd name="T64" fmla="*/ 81 w 201"/>
              <a:gd name="T65" fmla="*/ 54 h 319"/>
              <a:gd name="T66" fmla="*/ 74 w 201"/>
              <a:gd name="T67" fmla="*/ 61 h 319"/>
              <a:gd name="T68" fmla="*/ 59 w 201"/>
              <a:gd name="T69" fmla="*/ 70 h 319"/>
              <a:gd name="T70" fmla="*/ 46 w 201"/>
              <a:gd name="T71" fmla="*/ 81 h 319"/>
              <a:gd name="T72" fmla="*/ 37 w 201"/>
              <a:gd name="T73" fmla="*/ 93 h 319"/>
              <a:gd name="T74" fmla="*/ 44 w 201"/>
              <a:gd name="T75" fmla="*/ 115 h 319"/>
              <a:gd name="T76" fmla="*/ 47 w 201"/>
              <a:gd name="T77" fmla="*/ 132 h 319"/>
              <a:gd name="T78" fmla="*/ 43 w 201"/>
              <a:gd name="T79" fmla="*/ 143 h 319"/>
              <a:gd name="T80" fmla="*/ 31 w 201"/>
              <a:gd name="T81" fmla="*/ 118 h 319"/>
              <a:gd name="T82" fmla="*/ 21 w 201"/>
              <a:gd name="T83" fmla="*/ 118 h 319"/>
              <a:gd name="T84" fmla="*/ 9 w 201"/>
              <a:gd name="T85" fmla="*/ 132 h 319"/>
              <a:gd name="T86" fmla="*/ 0 w 201"/>
              <a:gd name="T87" fmla="*/ 166 h 319"/>
              <a:gd name="T88" fmla="*/ 2 w 201"/>
              <a:gd name="T89" fmla="*/ 190 h 319"/>
              <a:gd name="T90" fmla="*/ 19 w 201"/>
              <a:gd name="T91" fmla="*/ 199 h 319"/>
              <a:gd name="T92" fmla="*/ 30 w 201"/>
              <a:gd name="T93" fmla="*/ 199 h 319"/>
              <a:gd name="T94" fmla="*/ 28 w 201"/>
              <a:gd name="T95" fmla="*/ 211 h 319"/>
              <a:gd name="T96" fmla="*/ 24 w 201"/>
              <a:gd name="T97" fmla="*/ 224 h 319"/>
              <a:gd name="T98" fmla="*/ 36 w 201"/>
              <a:gd name="T99" fmla="*/ 238 h 319"/>
              <a:gd name="T100" fmla="*/ 63 w 201"/>
              <a:gd name="T101" fmla="*/ 244 h 319"/>
              <a:gd name="T102" fmla="*/ 77 w 201"/>
              <a:gd name="T103" fmla="*/ 229 h 319"/>
              <a:gd name="T104" fmla="*/ 96 w 201"/>
              <a:gd name="T105" fmla="*/ 240 h 319"/>
              <a:gd name="T106" fmla="*/ 113 w 201"/>
              <a:gd name="T107" fmla="*/ 263 h 319"/>
              <a:gd name="T108" fmla="*/ 103 w 201"/>
              <a:gd name="T109" fmla="*/ 256 h 319"/>
              <a:gd name="T110" fmla="*/ 82 w 201"/>
              <a:gd name="T111" fmla="*/ 25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99BFC2"/>
          </a:solidFill>
          <a:ln w="9525">
            <a:solidFill>
              <a:schemeClr val="bg1"/>
            </a:solidFill>
            <a:round/>
            <a:headEnd/>
            <a:tailEnd/>
          </a:ln>
        </p:spPr>
        <p:txBody>
          <a:bodyPr/>
          <a:lstStyle/>
          <a:p>
            <a:endParaRPr lang="en-GB"/>
          </a:p>
        </p:txBody>
      </p:sp>
      <p:sp>
        <p:nvSpPr>
          <p:cNvPr id="228092" name="Freeform 764"/>
          <p:cNvSpPr>
            <a:spLocks/>
          </p:cNvSpPr>
          <p:nvPr/>
        </p:nvSpPr>
        <p:spPr bwMode="auto">
          <a:xfrm>
            <a:off x="2355155" y="1522413"/>
            <a:ext cx="34925" cy="17462"/>
          </a:xfrm>
          <a:custGeom>
            <a:avLst/>
            <a:gdLst>
              <a:gd name="T0" fmla="*/ 31 w 34"/>
              <a:gd name="T1" fmla="*/ 0 h 18"/>
              <a:gd name="T2" fmla="*/ 32 w 34"/>
              <a:gd name="T3" fmla="*/ 1 h 18"/>
              <a:gd name="T4" fmla="*/ 34 w 34"/>
              <a:gd name="T5" fmla="*/ 3 h 18"/>
              <a:gd name="T6" fmla="*/ 34 w 34"/>
              <a:gd name="T7" fmla="*/ 6 h 18"/>
              <a:gd name="T8" fmla="*/ 30 w 34"/>
              <a:gd name="T9" fmla="*/ 10 h 18"/>
              <a:gd name="T10" fmla="*/ 24 w 34"/>
              <a:gd name="T11" fmla="*/ 14 h 18"/>
              <a:gd name="T12" fmla="*/ 22 w 34"/>
              <a:gd name="T13" fmla="*/ 16 h 18"/>
              <a:gd name="T14" fmla="*/ 19 w 34"/>
              <a:gd name="T15" fmla="*/ 18 h 18"/>
              <a:gd name="T16" fmla="*/ 12 w 34"/>
              <a:gd name="T17" fmla="*/ 18 h 18"/>
              <a:gd name="T18" fmla="*/ 4 w 34"/>
              <a:gd name="T19" fmla="*/ 16 h 18"/>
              <a:gd name="T20" fmla="*/ 0 w 34"/>
              <a:gd name="T21" fmla="*/ 13 h 18"/>
              <a:gd name="T22" fmla="*/ 0 w 34"/>
              <a:gd name="T23" fmla="*/ 9 h 18"/>
              <a:gd name="T24" fmla="*/ 4 w 34"/>
              <a:gd name="T25" fmla="*/ 7 h 18"/>
              <a:gd name="T26" fmla="*/ 14 w 34"/>
              <a:gd name="T27" fmla="*/ 4 h 18"/>
              <a:gd name="T28" fmla="*/ 22 w 34"/>
              <a:gd name="T29" fmla="*/ 2 h 18"/>
              <a:gd name="T30" fmla="*/ 29 w 34"/>
              <a:gd name="T31" fmla="*/ 1 h 18"/>
              <a:gd name="T32" fmla="*/ 31 w 34"/>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rgbClr val="99BFC2"/>
          </a:solidFill>
          <a:ln w="9525">
            <a:solidFill>
              <a:schemeClr val="bg1"/>
            </a:solidFill>
            <a:round/>
            <a:headEnd/>
            <a:tailEnd/>
          </a:ln>
        </p:spPr>
        <p:txBody>
          <a:bodyPr/>
          <a:lstStyle/>
          <a:p>
            <a:endParaRPr lang="en-GB"/>
          </a:p>
        </p:txBody>
      </p:sp>
      <p:sp>
        <p:nvSpPr>
          <p:cNvPr id="228093" name="Freeform 765"/>
          <p:cNvSpPr>
            <a:spLocks/>
          </p:cNvSpPr>
          <p:nvPr/>
        </p:nvSpPr>
        <p:spPr bwMode="auto">
          <a:xfrm>
            <a:off x="2337693" y="1479550"/>
            <a:ext cx="31750" cy="44450"/>
          </a:xfrm>
          <a:custGeom>
            <a:avLst/>
            <a:gdLst>
              <a:gd name="T0" fmla="*/ 22 w 34"/>
              <a:gd name="T1" fmla="*/ 14 h 46"/>
              <a:gd name="T2" fmla="*/ 20 w 34"/>
              <a:gd name="T3" fmla="*/ 10 h 46"/>
              <a:gd name="T4" fmla="*/ 14 w 34"/>
              <a:gd name="T5" fmla="*/ 5 h 46"/>
              <a:gd name="T6" fmla="*/ 7 w 34"/>
              <a:gd name="T7" fmla="*/ 0 h 46"/>
              <a:gd name="T8" fmla="*/ 3 w 34"/>
              <a:gd name="T9" fmla="*/ 0 h 46"/>
              <a:gd name="T10" fmla="*/ 1 w 34"/>
              <a:gd name="T11" fmla="*/ 5 h 46"/>
              <a:gd name="T12" fmla="*/ 0 w 34"/>
              <a:gd name="T13" fmla="*/ 10 h 46"/>
              <a:gd name="T14" fmla="*/ 1 w 34"/>
              <a:gd name="T15" fmla="*/ 15 h 46"/>
              <a:gd name="T16" fmla="*/ 1 w 34"/>
              <a:gd name="T17" fmla="*/ 20 h 46"/>
              <a:gd name="T18" fmla="*/ 3 w 34"/>
              <a:gd name="T19" fmla="*/ 27 h 46"/>
              <a:gd name="T20" fmla="*/ 4 w 34"/>
              <a:gd name="T21" fmla="*/ 36 h 46"/>
              <a:gd name="T22" fmla="*/ 7 w 34"/>
              <a:gd name="T23" fmla="*/ 43 h 46"/>
              <a:gd name="T24" fmla="*/ 11 w 34"/>
              <a:gd name="T25" fmla="*/ 46 h 46"/>
              <a:gd name="T26" fmla="*/ 16 w 34"/>
              <a:gd name="T27" fmla="*/ 46 h 46"/>
              <a:gd name="T28" fmla="*/ 21 w 34"/>
              <a:gd name="T29" fmla="*/ 44 h 46"/>
              <a:gd name="T30" fmla="*/ 26 w 34"/>
              <a:gd name="T31" fmla="*/ 42 h 46"/>
              <a:gd name="T32" fmla="*/ 29 w 34"/>
              <a:gd name="T33" fmla="*/ 38 h 46"/>
              <a:gd name="T34" fmla="*/ 31 w 34"/>
              <a:gd name="T35" fmla="*/ 33 h 46"/>
              <a:gd name="T36" fmla="*/ 34 w 34"/>
              <a:gd name="T37" fmla="*/ 30 h 46"/>
              <a:gd name="T38" fmla="*/ 34 w 34"/>
              <a:gd name="T39" fmla="*/ 27 h 46"/>
              <a:gd name="T40" fmla="*/ 30 w 34"/>
              <a:gd name="T41" fmla="*/ 22 h 46"/>
              <a:gd name="T42" fmla="*/ 26 w 34"/>
              <a:gd name="T43" fmla="*/ 17 h 46"/>
              <a:gd name="T44" fmla="*/ 23 w 34"/>
              <a:gd name="T45" fmla="*/ 15 h 46"/>
              <a:gd name="T46" fmla="*/ 22 w 34"/>
              <a:gd name="T47" fmla="*/ 14 h 46"/>
              <a:gd name="T48" fmla="*/ 22 w 34"/>
              <a:gd name="T49"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lnTo>
                  <a:pt x="22" y="14"/>
                </a:lnTo>
                <a:close/>
              </a:path>
            </a:pathLst>
          </a:custGeom>
          <a:solidFill>
            <a:srgbClr val="99BFC2"/>
          </a:solidFill>
          <a:ln w="9525">
            <a:solidFill>
              <a:schemeClr val="bg1"/>
            </a:solidFill>
            <a:round/>
            <a:headEnd/>
            <a:tailEnd/>
          </a:ln>
        </p:spPr>
        <p:txBody>
          <a:bodyPr/>
          <a:lstStyle/>
          <a:p>
            <a:endParaRPr lang="en-GB"/>
          </a:p>
        </p:txBody>
      </p:sp>
      <p:sp>
        <p:nvSpPr>
          <p:cNvPr id="228094" name="Freeform 766"/>
          <p:cNvSpPr>
            <a:spLocks/>
          </p:cNvSpPr>
          <p:nvPr/>
        </p:nvSpPr>
        <p:spPr bwMode="auto">
          <a:xfrm>
            <a:off x="2274193" y="1458913"/>
            <a:ext cx="57150" cy="63500"/>
          </a:xfrm>
          <a:custGeom>
            <a:avLst/>
            <a:gdLst>
              <a:gd name="T0" fmla="*/ 53 w 58"/>
              <a:gd name="T1" fmla="*/ 34 h 67"/>
              <a:gd name="T2" fmla="*/ 54 w 58"/>
              <a:gd name="T3" fmla="*/ 37 h 67"/>
              <a:gd name="T4" fmla="*/ 57 w 58"/>
              <a:gd name="T5" fmla="*/ 44 h 67"/>
              <a:gd name="T6" fmla="*/ 58 w 58"/>
              <a:gd name="T7" fmla="*/ 53 h 67"/>
              <a:gd name="T8" fmla="*/ 57 w 58"/>
              <a:gd name="T9" fmla="*/ 60 h 67"/>
              <a:gd name="T10" fmla="*/ 54 w 58"/>
              <a:gd name="T11" fmla="*/ 64 h 67"/>
              <a:gd name="T12" fmla="*/ 52 w 58"/>
              <a:gd name="T13" fmla="*/ 66 h 67"/>
              <a:gd name="T14" fmla="*/ 48 w 58"/>
              <a:gd name="T15" fmla="*/ 67 h 67"/>
              <a:gd name="T16" fmla="*/ 44 w 58"/>
              <a:gd name="T17" fmla="*/ 65 h 67"/>
              <a:gd name="T18" fmla="*/ 39 w 58"/>
              <a:gd name="T19" fmla="*/ 62 h 67"/>
              <a:gd name="T20" fmla="*/ 35 w 58"/>
              <a:gd name="T21" fmla="*/ 60 h 67"/>
              <a:gd name="T22" fmla="*/ 32 w 58"/>
              <a:gd name="T23" fmla="*/ 58 h 67"/>
              <a:gd name="T24" fmla="*/ 29 w 58"/>
              <a:gd name="T25" fmla="*/ 53 h 67"/>
              <a:gd name="T26" fmla="*/ 24 w 58"/>
              <a:gd name="T27" fmla="*/ 50 h 67"/>
              <a:gd name="T28" fmla="*/ 17 w 58"/>
              <a:gd name="T29" fmla="*/ 49 h 67"/>
              <a:gd name="T30" fmla="*/ 12 w 58"/>
              <a:gd name="T31" fmla="*/ 47 h 67"/>
              <a:gd name="T32" fmla="*/ 8 w 58"/>
              <a:gd name="T33" fmla="*/ 42 h 67"/>
              <a:gd name="T34" fmla="*/ 9 w 58"/>
              <a:gd name="T35" fmla="*/ 37 h 67"/>
              <a:gd name="T36" fmla="*/ 13 w 58"/>
              <a:gd name="T37" fmla="*/ 37 h 67"/>
              <a:gd name="T38" fmla="*/ 15 w 58"/>
              <a:gd name="T39" fmla="*/ 36 h 67"/>
              <a:gd name="T40" fmla="*/ 13 w 58"/>
              <a:gd name="T41" fmla="*/ 30 h 67"/>
              <a:gd name="T42" fmla="*/ 7 w 58"/>
              <a:gd name="T43" fmla="*/ 20 h 67"/>
              <a:gd name="T44" fmla="*/ 2 w 58"/>
              <a:gd name="T45" fmla="*/ 11 h 67"/>
              <a:gd name="T46" fmla="*/ 0 w 58"/>
              <a:gd name="T47" fmla="*/ 4 h 67"/>
              <a:gd name="T48" fmla="*/ 4 w 58"/>
              <a:gd name="T49" fmla="*/ 0 h 67"/>
              <a:gd name="T50" fmla="*/ 9 w 58"/>
              <a:gd name="T51" fmla="*/ 0 h 67"/>
              <a:gd name="T52" fmla="*/ 14 w 58"/>
              <a:gd name="T53" fmla="*/ 0 h 67"/>
              <a:gd name="T54" fmla="*/ 19 w 58"/>
              <a:gd name="T55" fmla="*/ 2 h 67"/>
              <a:gd name="T56" fmla="*/ 23 w 58"/>
              <a:gd name="T57" fmla="*/ 8 h 67"/>
              <a:gd name="T58" fmla="*/ 28 w 58"/>
              <a:gd name="T59" fmla="*/ 13 h 67"/>
              <a:gd name="T60" fmla="*/ 34 w 58"/>
              <a:gd name="T61" fmla="*/ 15 h 67"/>
              <a:gd name="T62" fmla="*/ 38 w 58"/>
              <a:gd name="T63" fmla="*/ 16 h 67"/>
              <a:gd name="T64" fmla="*/ 40 w 58"/>
              <a:gd name="T65" fmla="*/ 19 h 67"/>
              <a:gd name="T66" fmla="*/ 43 w 58"/>
              <a:gd name="T67" fmla="*/ 24 h 67"/>
              <a:gd name="T68" fmla="*/ 47 w 58"/>
              <a:gd name="T69" fmla="*/ 29 h 67"/>
              <a:gd name="T70" fmla="*/ 51 w 58"/>
              <a:gd name="T71" fmla="*/ 32 h 67"/>
              <a:gd name="T72" fmla="*/ 53 w 58"/>
              <a:gd name="T7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99BFC2"/>
          </a:solidFill>
          <a:ln w="9525">
            <a:solidFill>
              <a:schemeClr val="bg1"/>
            </a:solidFill>
            <a:round/>
            <a:headEnd/>
            <a:tailEnd/>
          </a:ln>
        </p:spPr>
        <p:txBody>
          <a:bodyPr/>
          <a:lstStyle/>
          <a:p>
            <a:endParaRPr lang="en-GB"/>
          </a:p>
        </p:txBody>
      </p:sp>
      <p:sp>
        <p:nvSpPr>
          <p:cNvPr id="228095" name="Freeform 767"/>
          <p:cNvSpPr>
            <a:spLocks/>
          </p:cNvSpPr>
          <p:nvPr/>
        </p:nvSpPr>
        <p:spPr bwMode="auto">
          <a:xfrm>
            <a:off x="2044005" y="1692275"/>
            <a:ext cx="255588" cy="222250"/>
          </a:xfrm>
          <a:custGeom>
            <a:avLst/>
            <a:gdLst>
              <a:gd name="T0" fmla="*/ 249 w 249"/>
              <a:gd name="T1" fmla="*/ 175 h 231"/>
              <a:gd name="T2" fmla="*/ 236 w 249"/>
              <a:gd name="T3" fmla="*/ 187 h 231"/>
              <a:gd name="T4" fmla="*/ 226 w 249"/>
              <a:gd name="T5" fmla="*/ 189 h 231"/>
              <a:gd name="T6" fmla="*/ 231 w 249"/>
              <a:gd name="T7" fmla="*/ 220 h 231"/>
              <a:gd name="T8" fmla="*/ 205 w 249"/>
              <a:gd name="T9" fmla="*/ 231 h 231"/>
              <a:gd name="T10" fmla="*/ 178 w 249"/>
              <a:gd name="T11" fmla="*/ 210 h 231"/>
              <a:gd name="T12" fmla="*/ 163 w 249"/>
              <a:gd name="T13" fmla="*/ 196 h 231"/>
              <a:gd name="T14" fmla="*/ 154 w 249"/>
              <a:gd name="T15" fmla="*/ 196 h 231"/>
              <a:gd name="T16" fmla="*/ 123 w 249"/>
              <a:gd name="T17" fmla="*/ 213 h 231"/>
              <a:gd name="T18" fmla="*/ 89 w 249"/>
              <a:gd name="T19" fmla="*/ 221 h 231"/>
              <a:gd name="T20" fmla="*/ 73 w 249"/>
              <a:gd name="T21" fmla="*/ 221 h 231"/>
              <a:gd name="T22" fmla="*/ 52 w 249"/>
              <a:gd name="T23" fmla="*/ 215 h 231"/>
              <a:gd name="T24" fmla="*/ 44 w 249"/>
              <a:gd name="T25" fmla="*/ 204 h 231"/>
              <a:gd name="T26" fmla="*/ 25 w 249"/>
              <a:gd name="T27" fmla="*/ 173 h 231"/>
              <a:gd name="T28" fmla="*/ 1 w 249"/>
              <a:gd name="T29" fmla="*/ 157 h 231"/>
              <a:gd name="T30" fmla="*/ 1 w 249"/>
              <a:gd name="T31" fmla="*/ 130 h 231"/>
              <a:gd name="T32" fmla="*/ 27 w 249"/>
              <a:gd name="T33" fmla="*/ 129 h 231"/>
              <a:gd name="T34" fmla="*/ 57 w 249"/>
              <a:gd name="T35" fmla="*/ 142 h 231"/>
              <a:gd name="T36" fmla="*/ 82 w 249"/>
              <a:gd name="T37" fmla="*/ 151 h 231"/>
              <a:gd name="T38" fmla="*/ 81 w 249"/>
              <a:gd name="T39" fmla="*/ 126 h 231"/>
              <a:gd name="T40" fmla="*/ 44 w 249"/>
              <a:gd name="T41" fmla="*/ 117 h 231"/>
              <a:gd name="T42" fmla="*/ 12 w 249"/>
              <a:gd name="T43" fmla="*/ 114 h 231"/>
              <a:gd name="T44" fmla="*/ 2 w 249"/>
              <a:gd name="T45" fmla="*/ 90 h 231"/>
              <a:gd name="T46" fmla="*/ 28 w 249"/>
              <a:gd name="T47" fmla="*/ 84 h 231"/>
              <a:gd name="T48" fmla="*/ 19 w 249"/>
              <a:gd name="T49" fmla="*/ 68 h 231"/>
              <a:gd name="T50" fmla="*/ 3 w 249"/>
              <a:gd name="T51" fmla="*/ 44 h 231"/>
              <a:gd name="T52" fmla="*/ 21 w 249"/>
              <a:gd name="T53" fmla="*/ 33 h 231"/>
              <a:gd name="T54" fmla="*/ 28 w 249"/>
              <a:gd name="T55" fmla="*/ 15 h 231"/>
              <a:gd name="T56" fmla="*/ 51 w 249"/>
              <a:gd name="T57" fmla="*/ 7 h 231"/>
              <a:gd name="T58" fmla="*/ 88 w 249"/>
              <a:gd name="T59" fmla="*/ 3 h 231"/>
              <a:gd name="T60" fmla="*/ 82 w 249"/>
              <a:gd name="T61" fmla="*/ 27 h 231"/>
              <a:gd name="T62" fmla="*/ 102 w 249"/>
              <a:gd name="T63" fmla="*/ 27 h 231"/>
              <a:gd name="T64" fmla="*/ 124 w 249"/>
              <a:gd name="T65" fmla="*/ 47 h 231"/>
              <a:gd name="T66" fmla="*/ 125 w 249"/>
              <a:gd name="T67" fmla="*/ 27 h 231"/>
              <a:gd name="T68" fmla="*/ 145 w 249"/>
              <a:gd name="T69" fmla="*/ 47 h 231"/>
              <a:gd name="T70" fmla="*/ 152 w 249"/>
              <a:gd name="T71" fmla="*/ 83 h 231"/>
              <a:gd name="T72" fmla="*/ 162 w 249"/>
              <a:gd name="T73" fmla="*/ 51 h 231"/>
              <a:gd name="T74" fmla="*/ 157 w 249"/>
              <a:gd name="T75" fmla="*/ 27 h 231"/>
              <a:gd name="T76" fmla="*/ 173 w 249"/>
              <a:gd name="T77" fmla="*/ 23 h 231"/>
              <a:gd name="T78" fmla="*/ 181 w 249"/>
              <a:gd name="T79" fmla="*/ 19 h 231"/>
              <a:gd name="T80" fmla="*/ 172 w 249"/>
              <a:gd name="T81" fmla="*/ 7 h 231"/>
              <a:gd name="T82" fmla="*/ 198 w 249"/>
              <a:gd name="T83" fmla="*/ 5 h 231"/>
              <a:gd name="T84" fmla="*/ 213 w 249"/>
              <a:gd name="T85" fmla="*/ 15 h 231"/>
              <a:gd name="T86" fmla="*/ 199 w 249"/>
              <a:gd name="T87" fmla="*/ 39 h 231"/>
              <a:gd name="T88" fmla="*/ 195 w 249"/>
              <a:gd name="T89" fmla="*/ 60 h 231"/>
              <a:gd name="T90" fmla="*/ 201 w 249"/>
              <a:gd name="T91" fmla="*/ 98 h 231"/>
              <a:gd name="T92" fmla="*/ 198 w 249"/>
              <a:gd name="T93" fmla="*/ 115 h 231"/>
              <a:gd name="T94" fmla="*/ 209 w 249"/>
              <a:gd name="T95" fmla="*/ 141 h 231"/>
              <a:gd name="T96" fmla="*/ 237 w 249"/>
              <a:gd name="T97" fmla="*/ 1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99BFC2"/>
          </a:solidFill>
          <a:ln w="9525">
            <a:solidFill>
              <a:schemeClr val="bg1"/>
            </a:solidFill>
            <a:round/>
            <a:headEnd/>
            <a:tailEnd/>
          </a:ln>
        </p:spPr>
        <p:txBody>
          <a:bodyPr/>
          <a:lstStyle/>
          <a:p>
            <a:endParaRPr lang="en-GB"/>
          </a:p>
        </p:txBody>
      </p:sp>
      <p:sp>
        <p:nvSpPr>
          <p:cNvPr id="228096" name="Freeform 768"/>
          <p:cNvSpPr>
            <a:spLocks/>
          </p:cNvSpPr>
          <p:nvPr/>
        </p:nvSpPr>
        <p:spPr bwMode="auto">
          <a:xfrm>
            <a:off x="2902843" y="4627563"/>
            <a:ext cx="381000" cy="960437"/>
          </a:xfrm>
          <a:custGeom>
            <a:avLst/>
            <a:gdLst>
              <a:gd name="T0" fmla="*/ 54 w 146"/>
              <a:gd name="T1" fmla="*/ 7 h 367"/>
              <a:gd name="T2" fmla="*/ 68 w 146"/>
              <a:gd name="T3" fmla="*/ 0 h 367"/>
              <a:gd name="T4" fmla="*/ 77 w 146"/>
              <a:gd name="T5" fmla="*/ 16 h 367"/>
              <a:gd name="T6" fmla="*/ 107 w 146"/>
              <a:gd name="T7" fmla="*/ 31 h 367"/>
              <a:gd name="T8" fmla="*/ 110 w 146"/>
              <a:gd name="T9" fmla="*/ 48 h 367"/>
              <a:gd name="T10" fmla="*/ 116 w 146"/>
              <a:gd name="T11" fmla="*/ 57 h 367"/>
              <a:gd name="T12" fmla="*/ 146 w 146"/>
              <a:gd name="T13" fmla="*/ 43 h 367"/>
              <a:gd name="T14" fmla="*/ 140 w 146"/>
              <a:gd name="T15" fmla="*/ 64 h 367"/>
              <a:gd name="T16" fmla="*/ 114 w 146"/>
              <a:gd name="T17" fmla="*/ 85 h 367"/>
              <a:gd name="T18" fmla="*/ 107 w 146"/>
              <a:gd name="T19" fmla="*/ 99 h 367"/>
              <a:gd name="T20" fmla="*/ 110 w 146"/>
              <a:gd name="T21" fmla="*/ 121 h 367"/>
              <a:gd name="T22" fmla="*/ 117 w 146"/>
              <a:gd name="T23" fmla="*/ 129 h 367"/>
              <a:gd name="T24" fmla="*/ 105 w 146"/>
              <a:gd name="T25" fmla="*/ 129 h 367"/>
              <a:gd name="T26" fmla="*/ 125 w 146"/>
              <a:gd name="T27" fmla="*/ 141 h 367"/>
              <a:gd name="T28" fmla="*/ 122 w 146"/>
              <a:gd name="T29" fmla="*/ 162 h 367"/>
              <a:gd name="T30" fmla="*/ 111 w 146"/>
              <a:gd name="T31" fmla="*/ 169 h 367"/>
              <a:gd name="T32" fmla="*/ 84 w 146"/>
              <a:gd name="T33" fmla="*/ 178 h 367"/>
              <a:gd name="T34" fmla="*/ 69 w 146"/>
              <a:gd name="T35" fmla="*/ 202 h 367"/>
              <a:gd name="T36" fmla="*/ 56 w 146"/>
              <a:gd name="T37" fmla="*/ 207 h 367"/>
              <a:gd name="T38" fmla="*/ 62 w 146"/>
              <a:gd name="T39" fmla="*/ 216 h 367"/>
              <a:gd name="T40" fmla="*/ 53 w 146"/>
              <a:gd name="T41" fmla="*/ 238 h 367"/>
              <a:gd name="T42" fmla="*/ 33 w 146"/>
              <a:gd name="T43" fmla="*/ 261 h 367"/>
              <a:gd name="T44" fmla="*/ 35 w 146"/>
              <a:gd name="T45" fmla="*/ 274 h 367"/>
              <a:gd name="T46" fmla="*/ 42 w 146"/>
              <a:gd name="T47" fmla="*/ 282 h 367"/>
              <a:gd name="T48" fmla="*/ 38 w 146"/>
              <a:gd name="T49" fmla="*/ 300 h 367"/>
              <a:gd name="T50" fmla="*/ 26 w 146"/>
              <a:gd name="T51" fmla="*/ 318 h 367"/>
              <a:gd name="T52" fmla="*/ 14 w 146"/>
              <a:gd name="T53" fmla="*/ 336 h 367"/>
              <a:gd name="T54" fmla="*/ 29 w 146"/>
              <a:gd name="T55" fmla="*/ 367 h 367"/>
              <a:gd name="T56" fmla="*/ 7 w 146"/>
              <a:gd name="T57" fmla="*/ 345 h 367"/>
              <a:gd name="T58" fmla="*/ 1 w 146"/>
              <a:gd name="T59" fmla="*/ 338 h 367"/>
              <a:gd name="T60" fmla="*/ 0 w 146"/>
              <a:gd name="T61" fmla="*/ 306 h 367"/>
              <a:gd name="T62" fmla="*/ 24 w 146"/>
              <a:gd name="T63" fmla="*/ 154 h 367"/>
              <a:gd name="T64" fmla="*/ 12 w 146"/>
              <a:gd name="T65" fmla="*/ 224 h 367"/>
              <a:gd name="T66" fmla="*/ 35 w 146"/>
              <a:gd name="T67" fmla="*/ 87 h 367"/>
              <a:gd name="T68" fmla="*/ 47 w 146"/>
              <a:gd name="T69" fmla="*/ 52 h 367"/>
              <a:gd name="T70" fmla="*/ 57 w 146"/>
              <a:gd name="T71" fmla="*/ 33 h 367"/>
              <a:gd name="T72" fmla="*/ 54 w 146"/>
              <a:gd name="T73" fmla="*/ 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solidFill>
            <a:srgbClr val="99BFC2"/>
          </a:solidFill>
          <a:ln w="9525" cap="flat" cmpd="sng">
            <a:solidFill>
              <a:schemeClr val="bg1"/>
            </a:solidFill>
            <a:prstDash val="solid"/>
            <a:round/>
            <a:headEnd type="none" w="med" len="med"/>
            <a:tailEnd type="none" w="med" len="med"/>
          </a:ln>
          <a:effectLst/>
          <a:extLst/>
        </p:spPr>
        <p:txBody>
          <a:bodyPr/>
          <a:lstStyle/>
          <a:p>
            <a:endParaRPr lang="en-GB"/>
          </a:p>
        </p:txBody>
      </p:sp>
      <p:sp>
        <p:nvSpPr>
          <p:cNvPr id="228097" name="Freeform 769"/>
          <p:cNvSpPr>
            <a:spLocks/>
          </p:cNvSpPr>
          <p:nvPr/>
        </p:nvSpPr>
        <p:spPr bwMode="auto">
          <a:xfrm>
            <a:off x="3018730" y="3714750"/>
            <a:ext cx="34925" cy="17463"/>
          </a:xfrm>
          <a:custGeom>
            <a:avLst/>
            <a:gdLst>
              <a:gd name="T0" fmla="*/ 2 w 23"/>
              <a:gd name="T1" fmla="*/ 0 h 18"/>
              <a:gd name="T2" fmla="*/ 23 w 23"/>
              <a:gd name="T3" fmla="*/ 1 h 18"/>
              <a:gd name="T4" fmla="*/ 21 w 23"/>
              <a:gd name="T5" fmla="*/ 18 h 18"/>
              <a:gd name="T6" fmla="*/ 0 w 23"/>
              <a:gd name="T7" fmla="*/ 13 h 18"/>
              <a:gd name="T8" fmla="*/ 2 w 23"/>
              <a:gd name="T9" fmla="*/ 0 h 18"/>
            </a:gdLst>
            <a:ahLst/>
            <a:cxnLst>
              <a:cxn ang="0">
                <a:pos x="T0" y="T1"/>
              </a:cxn>
              <a:cxn ang="0">
                <a:pos x="T2" y="T3"/>
              </a:cxn>
              <a:cxn ang="0">
                <a:pos x="T4" y="T5"/>
              </a:cxn>
              <a:cxn ang="0">
                <a:pos x="T6" y="T7"/>
              </a:cxn>
              <a:cxn ang="0">
                <a:pos x="T8" y="T9"/>
              </a:cxn>
            </a:cxnLst>
            <a:rect l="0" t="0" r="r" b="b"/>
            <a:pathLst>
              <a:path w="23" h="18">
                <a:moveTo>
                  <a:pt x="2" y="0"/>
                </a:moveTo>
                <a:lnTo>
                  <a:pt x="23" y="1"/>
                </a:lnTo>
                <a:lnTo>
                  <a:pt x="21" y="18"/>
                </a:lnTo>
                <a:lnTo>
                  <a:pt x="0" y="13"/>
                </a:lnTo>
                <a:lnTo>
                  <a:pt x="2" y="0"/>
                </a:lnTo>
                <a:close/>
              </a:path>
            </a:pathLst>
          </a:custGeom>
          <a:solidFill>
            <a:srgbClr val="99BFC2"/>
          </a:solidFill>
          <a:ln w="6350" cap="flat" cmpd="sng">
            <a:solidFill>
              <a:schemeClr val="bg1"/>
            </a:solidFill>
            <a:prstDash val="solid"/>
            <a:round/>
            <a:headEnd type="none" w="med" len="med"/>
            <a:tailEnd type="none" w="med" len="med"/>
          </a:ln>
          <a:effectLst/>
          <a:extLst/>
        </p:spPr>
        <p:txBody>
          <a:bodyPr/>
          <a:lstStyle/>
          <a:p>
            <a:endParaRPr lang="en-GB"/>
          </a:p>
        </p:txBody>
      </p:sp>
      <p:sp>
        <p:nvSpPr>
          <p:cNvPr id="228098" name="Freeform 770"/>
          <p:cNvSpPr>
            <a:spLocks/>
          </p:cNvSpPr>
          <p:nvPr/>
        </p:nvSpPr>
        <p:spPr bwMode="auto">
          <a:xfrm>
            <a:off x="7036693" y="3941763"/>
            <a:ext cx="109537" cy="127000"/>
          </a:xfrm>
          <a:custGeom>
            <a:avLst/>
            <a:gdLst>
              <a:gd name="T0" fmla="*/ 0 w 675"/>
              <a:gd name="T1" fmla="*/ 41 h 773"/>
              <a:gd name="T2" fmla="*/ 75 w 675"/>
              <a:gd name="T3" fmla="*/ 339 h 773"/>
              <a:gd name="T4" fmla="*/ 273 w 675"/>
              <a:gd name="T5" fmla="*/ 579 h 773"/>
              <a:gd name="T6" fmla="*/ 605 w 675"/>
              <a:gd name="T7" fmla="*/ 769 h 773"/>
              <a:gd name="T8" fmla="*/ 675 w 675"/>
              <a:gd name="T9" fmla="*/ 773 h 773"/>
              <a:gd name="T10" fmla="*/ 563 w 675"/>
              <a:gd name="T11" fmla="*/ 583 h 773"/>
              <a:gd name="T12" fmla="*/ 493 w 675"/>
              <a:gd name="T13" fmla="*/ 521 h 773"/>
              <a:gd name="T14" fmla="*/ 493 w 675"/>
              <a:gd name="T15" fmla="*/ 269 h 773"/>
              <a:gd name="T16" fmla="*/ 323 w 675"/>
              <a:gd name="T17" fmla="*/ 78 h 773"/>
              <a:gd name="T18" fmla="*/ 286 w 675"/>
              <a:gd name="T19" fmla="*/ 58 h 773"/>
              <a:gd name="T20" fmla="*/ 253 w 675"/>
              <a:gd name="T21" fmla="*/ 111 h 773"/>
              <a:gd name="T22" fmla="*/ 141 w 675"/>
              <a:gd name="T23" fmla="*/ 128 h 773"/>
              <a:gd name="T24" fmla="*/ 145 w 675"/>
              <a:gd name="T25" fmla="*/ 70 h 773"/>
              <a:gd name="T26" fmla="*/ 17 w 675"/>
              <a:gd name="T27" fmla="*/ 0 h 773"/>
              <a:gd name="T28" fmla="*/ 0 w 675"/>
              <a:gd name="T29" fmla="*/ 4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99BFC2"/>
          </a:solidFill>
          <a:ln w="9525" cap="flat" cmpd="sng">
            <a:solidFill>
              <a:schemeClr val="bg1"/>
            </a:solidFill>
            <a:prstDash val="solid"/>
            <a:round/>
            <a:headEnd type="none" w="med" len="med"/>
            <a:tailEnd type="none" w="med" len="med"/>
          </a:ln>
          <a:effectLst/>
          <a:extLst/>
        </p:spPr>
        <p:txBody>
          <a:bodyPr/>
          <a:lstStyle/>
          <a:p>
            <a:endParaRPr lang="en-GB"/>
          </a:p>
        </p:txBody>
      </p:sp>
      <p:sp>
        <p:nvSpPr>
          <p:cNvPr id="228099" name="Freeform 771"/>
          <p:cNvSpPr>
            <a:spLocks/>
          </p:cNvSpPr>
          <p:nvPr/>
        </p:nvSpPr>
        <p:spPr bwMode="auto">
          <a:xfrm>
            <a:off x="4006155" y="2035175"/>
            <a:ext cx="125413" cy="49213"/>
          </a:xfrm>
          <a:custGeom>
            <a:avLst/>
            <a:gdLst>
              <a:gd name="T0" fmla="*/ 14 w 114"/>
              <a:gd name="T1" fmla="*/ 0 h 54"/>
              <a:gd name="T2" fmla="*/ 26 w 114"/>
              <a:gd name="T3" fmla="*/ 14 h 54"/>
              <a:gd name="T4" fmla="*/ 54 w 114"/>
              <a:gd name="T5" fmla="*/ 4 h 54"/>
              <a:gd name="T6" fmla="*/ 88 w 114"/>
              <a:gd name="T7" fmla="*/ 0 h 54"/>
              <a:gd name="T8" fmla="*/ 114 w 114"/>
              <a:gd name="T9" fmla="*/ 18 h 54"/>
              <a:gd name="T10" fmla="*/ 96 w 114"/>
              <a:gd name="T11" fmla="*/ 38 h 54"/>
              <a:gd name="T12" fmla="*/ 68 w 114"/>
              <a:gd name="T13" fmla="*/ 54 h 54"/>
              <a:gd name="T14" fmla="*/ 30 w 114"/>
              <a:gd name="T15" fmla="*/ 42 h 54"/>
              <a:gd name="T16" fmla="*/ 10 w 114"/>
              <a:gd name="T17" fmla="*/ 44 h 54"/>
              <a:gd name="T18" fmla="*/ 26 w 114"/>
              <a:gd name="T19" fmla="*/ 36 h 54"/>
              <a:gd name="T20" fmla="*/ 16 w 114"/>
              <a:gd name="T21" fmla="*/ 22 h 54"/>
              <a:gd name="T22" fmla="*/ 0 w 114"/>
              <a:gd name="T23" fmla="*/ 16 h 54"/>
              <a:gd name="T24" fmla="*/ 14 w 114"/>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99BFC2"/>
          </a:solidFill>
          <a:ln w="9525" cap="flat" cmpd="sng">
            <a:solidFill>
              <a:schemeClr val="bg1"/>
            </a:solidFill>
            <a:prstDash val="solid"/>
            <a:round/>
            <a:headEnd/>
            <a:tailEnd/>
          </a:ln>
          <a:effectLst/>
          <a:extLst/>
        </p:spPr>
        <p:txBody>
          <a:bodyPr anchor="ctr"/>
          <a:lstStyle/>
          <a:p>
            <a:endParaRPr lang="en-GB"/>
          </a:p>
        </p:txBody>
      </p:sp>
      <p:sp>
        <p:nvSpPr>
          <p:cNvPr id="228100" name="Freeform 772"/>
          <p:cNvSpPr>
            <a:spLocks/>
          </p:cNvSpPr>
          <p:nvPr/>
        </p:nvSpPr>
        <p:spPr bwMode="auto">
          <a:xfrm>
            <a:off x="7790755" y="4056063"/>
            <a:ext cx="204788" cy="176212"/>
          </a:xfrm>
          <a:custGeom>
            <a:avLst/>
            <a:gdLst>
              <a:gd name="T0" fmla="*/ 410 w 575"/>
              <a:gd name="T1" fmla="*/ 71 h 488"/>
              <a:gd name="T2" fmla="*/ 321 w 575"/>
              <a:gd name="T3" fmla="*/ 142 h 488"/>
              <a:gd name="T4" fmla="*/ 233 w 575"/>
              <a:gd name="T5" fmla="*/ 142 h 488"/>
              <a:gd name="T6" fmla="*/ 178 w 575"/>
              <a:gd name="T7" fmla="*/ 71 h 488"/>
              <a:gd name="T8" fmla="*/ 107 w 575"/>
              <a:gd name="T9" fmla="*/ 0 h 488"/>
              <a:gd name="T10" fmla="*/ 36 w 575"/>
              <a:gd name="T11" fmla="*/ 19 h 488"/>
              <a:gd name="T12" fmla="*/ 0 w 575"/>
              <a:gd name="T13" fmla="*/ 90 h 488"/>
              <a:gd name="T14" fmla="*/ 72 w 575"/>
              <a:gd name="T15" fmla="*/ 124 h 488"/>
              <a:gd name="T16" fmla="*/ 89 w 575"/>
              <a:gd name="T17" fmla="*/ 159 h 488"/>
              <a:gd name="T18" fmla="*/ 107 w 575"/>
              <a:gd name="T19" fmla="*/ 213 h 488"/>
              <a:gd name="T20" fmla="*/ 160 w 575"/>
              <a:gd name="T21" fmla="*/ 213 h 488"/>
              <a:gd name="T22" fmla="*/ 197 w 575"/>
              <a:gd name="T23" fmla="*/ 230 h 488"/>
              <a:gd name="T24" fmla="*/ 321 w 575"/>
              <a:gd name="T25" fmla="*/ 283 h 488"/>
              <a:gd name="T26" fmla="*/ 446 w 575"/>
              <a:gd name="T27" fmla="*/ 353 h 488"/>
              <a:gd name="T28" fmla="*/ 465 w 575"/>
              <a:gd name="T29" fmla="*/ 389 h 488"/>
              <a:gd name="T30" fmla="*/ 393 w 575"/>
              <a:gd name="T31" fmla="*/ 424 h 488"/>
              <a:gd name="T32" fmla="*/ 465 w 575"/>
              <a:gd name="T33" fmla="*/ 442 h 488"/>
              <a:gd name="T34" fmla="*/ 518 w 575"/>
              <a:gd name="T35" fmla="*/ 459 h 488"/>
              <a:gd name="T36" fmla="*/ 575 w 575"/>
              <a:gd name="T37" fmla="*/ 488 h 488"/>
              <a:gd name="T38" fmla="*/ 575 w 575"/>
              <a:gd name="T39" fmla="*/ 122 h 488"/>
              <a:gd name="T40" fmla="*/ 410 w 575"/>
              <a:gd name="T41" fmla="*/ 7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99BFC2"/>
          </a:solidFill>
          <a:ln w="9525" cap="flat" cmpd="sng">
            <a:solidFill>
              <a:schemeClr val="bg1"/>
            </a:solidFill>
            <a:prstDash val="solid"/>
            <a:round/>
            <a:headEnd type="none" w="med" len="med"/>
            <a:tailEnd type="none" w="med" len="med"/>
          </a:ln>
          <a:effectLst/>
          <a:extLst/>
        </p:spPr>
        <p:txBody>
          <a:bodyPr/>
          <a:lstStyle/>
          <a:p>
            <a:endParaRPr lang="en-GB"/>
          </a:p>
        </p:txBody>
      </p:sp>
      <p:sp>
        <p:nvSpPr>
          <p:cNvPr id="228101" name="Freeform 773"/>
          <p:cNvSpPr>
            <a:spLocks/>
          </p:cNvSpPr>
          <p:nvPr/>
        </p:nvSpPr>
        <p:spPr bwMode="auto">
          <a:xfrm>
            <a:off x="7995543" y="4098925"/>
            <a:ext cx="165100" cy="160338"/>
          </a:xfrm>
          <a:custGeom>
            <a:avLst/>
            <a:gdLst>
              <a:gd name="T0" fmla="*/ 353 w 460"/>
              <a:gd name="T1" fmla="*/ 302 h 443"/>
              <a:gd name="T2" fmla="*/ 336 w 460"/>
              <a:gd name="T3" fmla="*/ 249 h 443"/>
              <a:gd name="T4" fmla="*/ 372 w 460"/>
              <a:gd name="T5" fmla="*/ 214 h 443"/>
              <a:gd name="T6" fmla="*/ 283 w 460"/>
              <a:gd name="T7" fmla="*/ 161 h 443"/>
              <a:gd name="T8" fmla="*/ 247 w 460"/>
              <a:gd name="T9" fmla="*/ 108 h 443"/>
              <a:gd name="T10" fmla="*/ 122 w 460"/>
              <a:gd name="T11" fmla="*/ 37 h 443"/>
              <a:gd name="T12" fmla="*/ 0 w 460"/>
              <a:gd name="T13" fmla="*/ 0 h 443"/>
              <a:gd name="T14" fmla="*/ 0 w 460"/>
              <a:gd name="T15" fmla="*/ 366 h 443"/>
              <a:gd name="T16" fmla="*/ 14 w 460"/>
              <a:gd name="T17" fmla="*/ 373 h 443"/>
              <a:gd name="T18" fmla="*/ 67 w 460"/>
              <a:gd name="T19" fmla="*/ 373 h 443"/>
              <a:gd name="T20" fmla="*/ 122 w 460"/>
              <a:gd name="T21" fmla="*/ 320 h 443"/>
              <a:gd name="T22" fmla="*/ 211 w 460"/>
              <a:gd name="T23" fmla="*/ 284 h 443"/>
              <a:gd name="T24" fmla="*/ 264 w 460"/>
              <a:gd name="T25" fmla="*/ 320 h 443"/>
              <a:gd name="T26" fmla="*/ 389 w 460"/>
              <a:gd name="T27" fmla="*/ 408 h 443"/>
              <a:gd name="T28" fmla="*/ 460 w 460"/>
              <a:gd name="T29" fmla="*/ 443 h 443"/>
              <a:gd name="T30" fmla="*/ 460 w 460"/>
              <a:gd name="T31" fmla="*/ 337 h 443"/>
              <a:gd name="T32" fmla="*/ 353 w 460"/>
              <a:gd name="T33" fmla="*/ 30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99BFC2"/>
          </a:solidFill>
          <a:ln w="9525" cap="flat" cmpd="sng">
            <a:solidFill>
              <a:schemeClr val="bg1"/>
            </a:solidFill>
            <a:prstDash val="solid"/>
            <a:round/>
            <a:headEnd type="none" w="med" len="med"/>
            <a:tailEnd type="none" w="med" len="med"/>
          </a:ln>
          <a:effectLst/>
          <a:extLst/>
        </p:spPr>
        <p:txBody>
          <a:bodyPr/>
          <a:lstStyle/>
          <a:p>
            <a:endParaRPr lang="en-GB"/>
          </a:p>
        </p:txBody>
      </p:sp>
      <p:grpSp>
        <p:nvGrpSpPr>
          <p:cNvPr id="228102" name="Group 774"/>
          <p:cNvGrpSpPr>
            <a:grpSpLocks/>
          </p:cNvGrpSpPr>
          <p:nvPr/>
        </p:nvGrpSpPr>
        <p:grpSpPr bwMode="auto">
          <a:xfrm>
            <a:off x="4453830" y="2403475"/>
            <a:ext cx="238125" cy="349250"/>
            <a:chOff x="2201" y="1250"/>
            <a:chExt cx="133" cy="193"/>
          </a:xfrm>
          <a:solidFill>
            <a:srgbClr val="99BFC2"/>
          </a:solidFill>
        </p:grpSpPr>
        <p:sp>
          <p:nvSpPr>
            <p:cNvPr id="228103" name="Freeform 775"/>
            <p:cNvSpPr>
              <a:spLocks/>
            </p:cNvSpPr>
            <p:nvPr/>
          </p:nvSpPr>
          <p:spPr bwMode="auto">
            <a:xfrm>
              <a:off x="2234" y="1250"/>
              <a:ext cx="100" cy="193"/>
            </a:xfrm>
            <a:custGeom>
              <a:avLst/>
              <a:gdLst>
                <a:gd name="T0" fmla="*/ 6 w 24"/>
                <a:gd name="T1" fmla="*/ 35 h 47"/>
                <a:gd name="T2" fmla="*/ 4 w 24"/>
                <a:gd name="T3" fmla="*/ 33 h 47"/>
                <a:gd name="T4" fmla="*/ 10 w 24"/>
                <a:gd name="T5" fmla="*/ 29 h 47"/>
                <a:gd name="T6" fmla="*/ 9 w 24"/>
                <a:gd name="T7" fmla="*/ 25 h 47"/>
                <a:gd name="T8" fmla="*/ 8 w 24"/>
                <a:gd name="T9" fmla="*/ 22 h 47"/>
                <a:gd name="T10" fmla="*/ 3 w 24"/>
                <a:gd name="T11" fmla="*/ 22 h 47"/>
                <a:gd name="T12" fmla="*/ 4 w 24"/>
                <a:gd name="T13" fmla="*/ 16 h 47"/>
                <a:gd name="T14" fmla="*/ 1 w 24"/>
                <a:gd name="T15" fmla="*/ 18 h 47"/>
                <a:gd name="T16" fmla="*/ 0 w 24"/>
                <a:gd name="T17" fmla="*/ 13 h 47"/>
                <a:gd name="T18" fmla="*/ 0 w 24"/>
                <a:gd name="T19" fmla="*/ 8 h 47"/>
                <a:gd name="T20" fmla="*/ 1 w 24"/>
                <a:gd name="T21" fmla="*/ 4 h 47"/>
                <a:gd name="T22" fmla="*/ 5 w 24"/>
                <a:gd name="T23" fmla="*/ 0 h 47"/>
                <a:gd name="T24" fmla="*/ 8 w 24"/>
                <a:gd name="T25" fmla="*/ 1 h 47"/>
                <a:gd name="T26" fmla="*/ 7 w 24"/>
                <a:gd name="T27" fmla="*/ 6 h 47"/>
                <a:gd name="T28" fmla="*/ 13 w 24"/>
                <a:gd name="T29" fmla="*/ 6 h 47"/>
                <a:gd name="T30" fmla="*/ 11 w 24"/>
                <a:gd name="T31" fmla="*/ 11 h 47"/>
                <a:gd name="T32" fmla="*/ 9 w 24"/>
                <a:gd name="T33" fmla="*/ 15 h 47"/>
                <a:gd name="T34" fmla="*/ 13 w 24"/>
                <a:gd name="T35" fmla="*/ 17 h 47"/>
                <a:gd name="T36" fmla="*/ 17 w 24"/>
                <a:gd name="T37" fmla="*/ 24 h 47"/>
                <a:gd name="T38" fmla="*/ 19 w 24"/>
                <a:gd name="T39" fmla="*/ 29 h 47"/>
                <a:gd name="T40" fmla="*/ 19 w 24"/>
                <a:gd name="T41" fmla="*/ 32 h 47"/>
                <a:gd name="T42" fmla="*/ 23 w 24"/>
                <a:gd name="T43" fmla="*/ 32 h 47"/>
                <a:gd name="T44" fmla="*/ 22 w 24"/>
                <a:gd name="T45" fmla="*/ 39 h 47"/>
                <a:gd name="T46" fmla="*/ 24 w 24"/>
                <a:gd name="T47" fmla="*/ 40 h 47"/>
                <a:gd name="T48" fmla="*/ 17 w 24"/>
                <a:gd name="T49" fmla="*/ 43 h 47"/>
                <a:gd name="T50" fmla="*/ 11 w 24"/>
                <a:gd name="T51" fmla="*/ 44 h 47"/>
                <a:gd name="T52" fmla="*/ 8 w 24"/>
                <a:gd name="T53" fmla="*/ 45 h 47"/>
                <a:gd name="T54" fmla="*/ 4 w 24"/>
                <a:gd name="T55" fmla="*/ 45 h 47"/>
                <a:gd name="T56" fmla="*/ 1 w 24"/>
                <a:gd name="T57" fmla="*/ 46 h 47"/>
                <a:gd name="T58" fmla="*/ 5 w 24"/>
                <a:gd name="T59" fmla="*/ 42 h 47"/>
                <a:gd name="T60" fmla="*/ 6 w 24"/>
                <a:gd name="T61" fmla="*/ 38 h 47"/>
                <a:gd name="T62" fmla="*/ 3 w 24"/>
                <a:gd name="T63"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1"/>
              </a:solidFill>
              <a:round/>
              <a:headEnd/>
              <a:tailEnd/>
            </a:ln>
          </p:spPr>
          <p:txBody>
            <a:bodyPr/>
            <a:lstStyle/>
            <a:p>
              <a:endParaRPr lang="en-GB"/>
            </a:p>
          </p:txBody>
        </p:sp>
        <p:sp>
          <p:nvSpPr>
            <p:cNvPr id="228104" name="Freeform 776"/>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Lst>
              <a:ahLst/>
              <a:cxnLst>
                <a:cxn ang="0">
                  <a:pos x="T0" y="T1"/>
                </a:cxn>
                <a:cxn ang="0">
                  <a:pos x="T2" y="T3"/>
                </a:cxn>
                <a:cxn ang="0">
                  <a:pos x="T4" y="T5"/>
                </a:cxn>
                <a:cxn ang="0">
                  <a:pos x="T6" y="T7"/>
                </a:cxn>
                <a:cxn ang="0">
                  <a:pos x="T8" y="T9"/>
                </a:cxn>
                <a:cxn ang="0">
                  <a:pos x="T10" y="T11"/>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28105" name="Freeform 777"/>
          <p:cNvSpPr>
            <a:spLocks/>
          </p:cNvSpPr>
          <p:nvPr/>
        </p:nvSpPr>
        <p:spPr bwMode="auto">
          <a:xfrm>
            <a:off x="4965005" y="2855913"/>
            <a:ext cx="65088" cy="46037"/>
          </a:xfrm>
          <a:custGeom>
            <a:avLst/>
            <a:gdLst>
              <a:gd name="T0" fmla="*/ 3 w 44"/>
              <a:gd name="T1" fmla="*/ 33 h 34"/>
              <a:gd name="T2" fmla="*/ 6 w 44"/>
              <a:gd name="T3" fmla="*/ 33 h 34"/>
              <a:gd name="T4" fmla="*/ 9 w 44"/>
              <a:gd name="T5" fmla="*/ 32 h 34"/>
              <a:gd name="T6" fmla="*/ 13 w 44"/>
              <a:gd name="T7" fmla="*/ 33 h 34"/>
              <a:gd name="T8" fmla="*/ 17 w 44"/>
              <a:gd name="T9" fmla="*/ 28 h 34"/>
              <a:gd name="T10" fmla="*/ 20 w 44"/>
              <a:gd name="T11" fmla="*/ 34 h 34"/>
              <a:gd name="T12" fmla="*/ 21 w 44"/>
              <a:gd name="T13" fmla="*/ 32 h 34"/>
              <a:gd name="T14" fmla="*/ 25 w 44"/>
              <a:gd name="T15" fmla="*/ 34 h 34"/>
              <a:gd name="T16" fmla="*/ 27 w 44"/>
              <a:gd name="T17" fmla="*/ 33 h 34"/>
              <a:gd name="T18" fmla="*/ 26 w 44"/>
              <a:gd name="T19" fmla="*/ 30 h 34"/>
              <a:gd name="T20" fmla="*/ 28 w 44"/>
              <a:gd name="T21" fmla="*/ 29 h 34"/>
              <a:gd name="T22" fmla="*/ 26 w 44"/>
              <a:gd name="T23" fmla="*/ 28 h 34"/>
              <a:gd name="T24" fmla="*/ 29 w 44"/>
              <a:gd name="T25" fmla="*/ 25 h 34"/>
              <a:gd name="T26" fmla="*/ 31 w 44"/>
              <a:gd name="T27" fmla="*/ 25 h 34"/>
              <a:gd name="T28" fmla="*/ 32 w 44"/>
              <a:gd name="T29" fmla="*/ 25 h 34"/>
              <a:gd name="T30" fmla="*/ 32 w 44"/>
              <a:gd name="T31" fmla="*/ 20 h 34"/>
              <a:gd name="T32" fmla="*/ 30 w 44"/>
              <a:gd name="T33" fmla="*/ 19 h 34"/>
              <a:gd name="T34" fmla="*/ 31 w 44"/>
              <a:gd name="T35" fmla="*/ 16 h 34"/>
              <a:gd name="T36" fmla="*/ 33 w 44"/>
              <a:gd name="T37" fmla="*/ 16 h 34"/>
              <a:gd name="T38" fmla="*/ 37 w 44"/>
              <a:gd name="T39" fmla="*/ 13 h 34"/>
              <a:gd name="T40" fmla="*/ 38 w 44"/>
              <a:gd name="T41" fmla="*/ 12 h 34"/>
              <a:gd name="T42" fmla="*/ 40 w 44"/>
              <a:gd name="T43" fmla="*/ 13 h 34"/>
              <a:gd name="T44" fmla="*/ 39 w 44"/>
              <a:gd name="T45" fmla="*/ 10 h 34"/>
              <a:gd name="T46" fmla="*/ 41 w 44"/>
              <a:gd name="T47" fmla="*/ 9 h 34"/>
              <a:gd name="T48" fmla="*/ 44 w 44"/>
              <a:gd name="T49" fmla="*/ 11 h 34"/>
              <a:gd name="T50" fmla="*/ 42 w 44"/>
              <a:gd name="T51" fmla="*/ 7 h 34"/>
              <a:gd name="T52" fmla="*/ 41 w 44"/>
              <a:gd name="T53" fmla="*/ 5 h 34"/>
              <a:gd name="T54" fmla="*/ 40 w 44"/>
              <a:gd name="T55" fmla="*/ 2 h 34"/>
              <a:gd name="T56" fmla="*/ 38 w 44"/>
              <a:gd name="T57" fmla="*/ 0 h 34"/>
              <a:gd name="T58" fmla="*/ 36 w 44"/>
              <a:gd name="T59" fmla="*/ 3 h 34"/>
              <a:gd name="T60" fmla="*/ 36 w 44"/>
              <a:gd name="T61" fmla="*/ 6 h 34"/>
              <a:gd name="T62" fmla="*/ 34 w 44"/>
              <a:gd name="T63" fmla="*/ 5 h 34"/>
              <a:gd name="T64" fmla="*/ 33 w 44"/>
              <a:gd name="T65" fmla="*/ 5 h 34"/>
              <a:gd name="T66" fmla="*/ 31 w 44"/>
              <a:gd name="T67" fmla="*/ 6 h 34"/>
              <a:gd name="T68" fmla="*/ 30 w 44"/>
              <a:gd name="T69" fmla="*/ 6 h 34"/>
              <a:gd name="T70" fmla="*/ 29 w 44"/>
              <a:gd name="T71" fmla="*/ 7 h 34"/>
              <a:gd name="T72" fmla="*/ 28 w 44"/>
              <a:gd name="T73" fmla="*/ 7 h 34"/>
              <a:gd name="T74" fmla="*/ 28 w 44"/>
              <a:gd name="T75" fmla="*/ 7 h 34"/>
              <a:gd name="T76" fmla="*/ 25 w 44"/>
              <a:gd name="T77" fmla="*/ 7 h 34"/>
              <a:gd name="T78" fmla="*/ 23 w 44"/>
              <a:gd name="T79" fmla="*/ 7 h 34"/>
              <a:gd name="T80" fmla="*/ 22 w 44"/>
              <a:gd name="T81" fmla="*/ 7 h 34"/>
              <a:gd name="T82" fmla="*/ 21 w 44"/>
              <a:gd name="T83" fmla="*/ 7 h 34"/>
              <a:gd name="T84" fmla="*/ 21 w 44"/>
              <a:gd name="T85" fmla="*/ 7 h 34"/>
              <a:gd name="T86" fmla="*/ 17 w 44"/>
              <a:gd name="T87" fmla="*/ 11 h 34"/>
              <a:gd name="T88" fmla="*/ 16 w 44"/>
              <a:gd name="T89" fmla="*/ 13 h 34"/>
              <a:gd name="T90" fmla="*/ 12 w 44"/>
              <a:gd name="T91" fmla="*/ 11 h 34"/>
              <a:gd name="T92" fmla="*/ 8 w 44"/>
              <a:gd name="T93" fmla="*/ 10 h 34"/>
              <a:gd name="T94" fmla="*/ 5 w 44"/>
              <a:gd name="T95" fmla="*/ 10 h 34"/>
              <a:gd name="T96" fmla="*/ 4 w 44"/>
              <a:gd name="T97" fmla="*/ 11 h 34"/>
              <a:gd name="T98" fmla="*/ 0 w 44"/>
              <a:gd name="T99" fmla="*/ 15 h 34"/>
              <a:gd name="T100" fmla="*/ 1 w 44"/>
              <a:gd name="T101" fmla="*/ 17 h 34"/>
              <a:gd name="T102" fmla="*/ 4 w 44"/>
              <a:gd name="T103" fmla="*/ 17 h 34"/>
              <a:gd name="T104" fmla="*/ 3 w 44"/>
              <a:gd name="T105" fmla="*/ 19 h 34"/>
              <a:gd name="T106" fmla="*/ 1 w 44"/>
              <a:gd name="T107" fmla="*/ 19 h 34"/>
              <a:gd name="T108" fmla="*/ 2 w 44"/>
              <a:gd name="T109" fmla="*/ 21 h 34"/>
              <a:gd name="T110" fmla="*/ 3 w 44"/>
              <a:gd name="T111" fmla="*/ 22 h 34"/>
              <a:gd name="T112" fmla="*/ 2 w 44"/>
              <a:gd name="T113" fmla="*/ 26 h 34"/>
              <a:gd name="T114" fmla="*/ 5 w 44"/>
              <a:gd name="T115" fmla="*/ 29 h 34"/>
              <a:gd name="T116" fmla="*/ 5 w 44"/>
              <a:gd name="T117" fmla="*/ 31 h 34"/>
              <a:gd name="T118" fmla="*/ 3 w 44"/>
              <a:gd name="T119" fmla="*/ 32 h 34"/>
              <a:gd name="T120" fmla="*/ 3 w 44"/>
              <a:gd name="T12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8" y="7"/>
                </a:lnTo>
                <a:lnTo>
                  <a:pt x="25" y="7"/>
                </a:lnTo>
                <a:lnTo>
                  <a:pt x="23" y="7"/>
                </a:lnTo>
                <a:lnTo>
                  <a:pt x="22" y="7"/>
                </a:lnTo>
                <a:lnTo>
                  <a:pt x="21"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solidFill>
            <a:srgbClr val="99BFC2"/>
          </a:solidFill>
          <a:ln w="9525" cap="flat" cmpd="sng">
            <a:solidFill>
              <a:schemeClr val="bg1"/>
            </a:solidFill>
            <a:prstDash val="solid"/>
            <a:round/>
            <a:headEnd type="none" w="med" len="med"/>
            <a:tailEnd type="none" w="med" len="med"/>
          </a:ln>
          <a:effectLst/>
          <a:extLst/>
        </p:spPr>
        <p:txBody>
          <a:bodyPr/>
          <a:lstStyle/>
          <a:p>
            <a:endParaRPr lang="en-GB"/>
          </a:p>
        </p:txBody>
      </p:sp>
      <p:sp>
        <p:nvSpPr>
          <p:cNvPr id="228106" name="Freeform 778"/>
          <p:cNvSpPr>
            <a:spLocks/>
          </p:cNvSpPr>
          <p:nvPr/>
        </p:nvSpPr>
        <p:spPr bwMode="auto">
          <a:xfrm>
            <a:off x="5384105" y="3208338"/>
            <a:ext cx="69850" cy="41275"/>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99BFC2"/>
          </a:solidFill>
          <a:ln w="9525" cap="flat" cmpd="sng">
            <a:solidFill>
              <a:schemeClr val="bg1"/>
            </a:solidFill>
            <a:prstDash val="solid"/>
            <a:round/>
            <a:headEnd type="none" w="med" len="med"/>
            <a:tailEnd type="none" w="med" len="med"/>
          </a:ln>
          <a:effectLst/>
          <a:extLst/>
        </p:spPr>
        <p:txBody>
          <a:bodyPr/>
          <a:lstStyle/>
          <a:p>
            <a:endParaRPr lang="en-GB"/>
          </a:p>
        </p:txBody>
      </p:sp>
      <p:sp>
        <p:nvSpPr>
          <p:cNvPr id="228107" name="Freeform 779"/>
          <p:cNvSpPr>
            <a:spLocks/>
          </p:cNvSpPr>
          <p:nvPr/>
        </p:nvSpPr>
        <p:spPr bwMode="auto">
          <a:xfrm>
            <a:off x="6395343" y="2625725"/>
            <a:ext cx="1428750" cy="992188"/>
          </a:xfrm>
          <a:custGeom>
            <a:avLst/>
            <a:gdLst>
              <a:gd name="T0" fmla="*/ 840 w 950"/>
              <a:gd name="T1" fmla="*/ 88 h 660"/>
              <a:gd name="T2" fmla="*/ 732 w 950"/>
              <a:gd name="T3" fmla="*/ 24 h 660"/>
              <a:gd name="T4" fmla="*/ 668 w 950"/>
              <a:gd name="T5" fmla="*/ 88 h 660"/>
              <a:gd name="T6" fmla="*/ 668 w 950"/>
              <a:gd name="T7" fmla="*/ 88 h 660"/>
              <a:gd name="T8" fmla="*/ 670 w 950"/>
              <a:gd name="T9" fmla="*/ 90 h 660"/>
              <a:gd name="T10" fmla="*/ 672 w 950"/>
              <a:gd name="T11" fmla="*/ 92 h 660"/>
              <a:gd name="T12" fmla="*/ 676 w 950"/>
              <a:gd name="T13" fmla="*/ 92 h 660"/>
              <a:gd name="T14" fmla="*/ 676 w 950"/>
              <a:gd name="T15" fmla="*/ 94 h 660"/>
              <a:gd name="T16" fmla="*/ 678 w 950"/>
              <a:gd name="T17" fmla="*/ 94 h 660"/>
              <a:gd name="T18" fmla="*/ 678 w 950"/>
              <a:gd name="T19" fmla="*/ 94 h 660"/>
              <a:gd name="T20" fmla="*/ 676 w 950"/>
              <a:gd name="T21" fmla="*/ 92 h 660"/>
              <a:gd name="T22" fmla="*/ 674 w 950"/>
              <a:gd name="T23" fmla="*/ 92 h 660"/>
              <a:gd name="T24" fmla="*/ 672 w 950"/>
              <a:gd name="T25" fmla="*/ 90 h 660"/>
              <a:gd name="T26" fmla="*/ 668 w 950"/>
              <a:gd name="T27" fmla="*/ 90 h 660"/>
              <a:gd name="T28" fmla="*/ 668 w 950"/>
              <a:gd name="T29" fmla="*/ 88 h 660"/>
              <a:gd name="T30" fmla="*/ 658 w 950"/>
              <a:gd name="T31" fmla="*/ 108 h 660"/>
              <a:gd name="T32" fmla="*/ 712 w 950"/>
              <a:gd name="T33" fmla="*/ 158 h 660"/>
              <a:gd name="T34" fmla="*/ 598 w 950"/>
              <a:gd name="T35" fmla="*/ 202 h 660"/>
              <a:gd name="T36" fmla="*/ 480 w 950"/>
              <a:gd name="T37" fmla="*/ 276 h 660"/>
              <a:gd name="T38" fmla="*/ 326 w 950"/>
              <a:gd name="T39" fmla="*/ 202 h 660"/>
              <a:gd name="T40" fmla="*/ 226 w 950"/>
              <a:gd name="T41" fmla="*/ 118 h 660"/>
              <a:gd name="T42" fmla="*/ 222 w 950"/>
              <a:gd name="T43" fmla="*/ 114 h 660"/>
              <a:gd name="T44" fmla="*/ 220 w 950"/>
              <a:gd name="T45" fmla="*/ 116 h 660"/>
              <a:gd name="T46" fmla="*/ 218 w 950"/>
              <a:gd name="T47" fmla="*/ 122 h 660"/>
              <a:gd name="T48" fmla="*/ 218 w 950"/>
              <a:gd name="T49" fmla="*/ 122 h 660"/>
              <a:gd name="T50" fmla="*/ 218 w 950"/>
              <a:gd name="T51" fmla="*/ 122 h 660"/>
              <a:gd name="T52" fmla="*/ 222 w 950"/>
              <a:gd name="T53" fmla="*/ 114 h 660"/>
              <a:gd name="T54" fmla="*/ 218 w 950"/>
              <a:gd name="T55" fmla="*/ 108 h 660"/>
              <a:gd name="T56" fmla="*/ 208 w 950"/>
              <a:gd name="T57" fmla="*/ 114 h 660"/>
              <a:gd name="T58" fmla="*/ 142 w 950"/>
              <a:gd name="T59" fmla="*/ 142 h 660"/>
              <a:gd name="T60" fmla="*/ 88 w 950"/>
              <a:gd name="T61" fmla="*/ 256 h 660"/>
              <a:gd name="T62" fmla="*/ 4 w 950"/>
              <a:gd name="T63" fmla="*/ 306 h 660"/>
              <a:gd name="T64" fmla="*/ 14 w 950"/>
              <a:gd name="T65" fmla="*/ 350 h 660"/>
              <a:gd name="T66" fmla="*/ 30 w 950"/>
              <a:gd name="T67" fmla="*/ 370 h 660"/>
              <a:gd name="T68" fmla="*/ 94 w 950"/>
              <a:gd name="T69" fmla="*/ 390 h 660"/>
              <a:gd name="T70" fmla="*/ 84 w 950"/>
              <a:gd name="T71" fmla="*/ 444 h 660"/>
              <a:gd name="T72" fmla="*/ 108 w 950"/>
              <a:gd name="T73" fmla="*/ 488 h 660"/>
              <a:gd name="T74" fmla="*/ 148 w 950"/>
              <a:gd name="T75" fmla="*/ 508 h 660"/>
              <a:gd name="T76" fmla="*/ 218 w 950"/>
              <a:gd name="T77" fmla="*/ 536 h 660"/>
              <a:gd name="T78" fmla="*/ 262 w 950"/>
              <a:gd name="T79" fmla="*/ 546 h 660"/>
              <a:gd name="T80" fmla="*/ 316 w 950"/>
              <a:gd name="T81" fmla="*/ 512 h 660"/>
              <a:gd name="T82" fmla="*/ 370 w 950"/>
              <a:gd name="T83" fmla="*/ 528 h 660"/>
              <a:gd name="T84" fmla="*/ 376 w 950"/>
              <a:gd name="T85" fmla="*/ 586 h 660"/>
              <a:gd name="T86" fmla="*/ 400 w 950"/>
              <a:gd name="T87" fmla="*/ 616 h 660"/>
              <a:gd name="T88" fmla="*/ 420 w 950"/>
              <a:gd name="T89" fmla="*/ 640 h 660"/>
              <a:gd name="T90" fmla="*/ 500 w 950"/>
              <a:gd name="T91" fmla="*/ 616 h 660"/>
              <a:gd name="T92" fmla="*/ 534 w 950"/>
              <a:gd name="T93" fmla="*/ 640 h 660"/>
              <a:gd name="T94" fmla="*/ 608 w 950"/>
              <a:gd name="T95" fmla="*/ 630 h 660"/>
              <a:gd name="T96" fmla="*/ 632 w 950"/>
              <a:gd name="T97" fmla="*/ 626 h 660"/>
              <a:gd name="T98" fmla="*/ 702 w 950"/>
              <a:gd name="T99" fmla="*/ 582 h 660"/>
              <a:gd name="T100" fmla="*/ 742 w 950"/>
              <a:gd name="T101" fmla="*/ 512 h 660"/>
              <a:gd name="T102" fmla="*/ 742 w 950"/>
              <a:gd name="T103" fmla="*/ 472 h 660"/>
              <a:gd name="T104" fmla="*/ 716 w 950"/>
              <a:gd name="T105" fmla="*/ 398 h 660"/>
              <a:gd name="T106" fmla="*/ 752 w 950"/>
              <a:gd name="T107" fmla="*/ 360 h 660"/>
              <a:gd name="T108" fmla="*/ 702 w 950"/>
              <a:gd name="T109" fmla="*/ 354 h 660"/>
              <a:gd name="T110" fmla="*/ 706 w 950"/>
              <a:gd name="T111" fmla="*/ 320 h 660"/>
              <a:gd name="T112" fmla="*/ 756 w 950"/>
              <a:gd name="T113" fmla="*/ 290 h 660"/>
              <a:gd name="T114" fmla="*/ 762 w 950"/>
              <a:gd name="T115" fmla="*/ 316 h 660"/>
              <a:gd name="T116" fmla="*/ 818 w 950"/>
              <a:gd name="T117" fmla="*/ 262 h 660"/>
              <a:gd name="T118" fmla="*/ 890 w 950"/>
              <a:gd name="T119" fmla="*/ 252 h 660"/>
              <a:gd name="T120" fmla="*/ 950 w 950"/>
              <a:gd name="T121" fmla="*/ 118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0" h="660">
                <a:moveTo>
                  <a:pt x="890" y="118"/>
                </a:moveTo>
                <a:lnTo>
                  <a:pt x="890" y="118"/>
                </a:lnTo>
                <a:lnTo>
                  <a:pt x="880" y="98"/>
                </a:lnTo>
                <a:lnTo>
                  <a:pt x="880" y="98"/>
                </a:lnTo>
                <a:lnTo>
                  <a:pt x="840" y="88"/>
                </a:lnTo>
                <a:lnTo>
                  <a:pt x="840" y="88"/>
                </a:lnTo>
                <a:lnTo>
                  <a:pt x="792" y="0"/>
                </a:lnTo>
                <a:lnTo>
                  <a:pt x="792" y="0"/>
                </a:lnTo>
                <a:lnTo>
                  <a:pt x="746" y="0"/>
                </a:lnTo>
                <a:lnTo>
                  <a:pt x="746" y="0"/>
                </a:lnTo>
                <a:lnTo>
                  <a:pt x="732" y="24"/>
                </a:lnTo>
                <a:lnTo>
                  <a:pt x="732" y="24"/>
                </a:lnTo>
                <a:lnTo>
                  <a:pt x="702" y="78"/>
                </a:lnTo>
                <a:lnTo>
                  <a:pt x="702" y="78"/>
                </a:lnTo>
                <a:lnTo>
                  <a:pt x="672" y="78"/>
                </a:lnTo>
                <a:lnTo>
                  <a:pt x="672" y="78"/>
                </a:lnTo>
                <a:lnTo>
                  <a:pt x="668" y="88"/>
                </a:lnTo>
                <a:lnTo>
                  <a:pt x="668" y="88"/>
                </a:lnTo>
                <a:lnTo>
                  <a:pt x="668" y="88"/>
                </a:lnTo>
                <a:lnTo>
                  <a:pt x="668" y="88"/>
                </a:lnTo>
                <a:lnTo>
                  <a:pt x="668" y="88"/>
                </a:lnTo>
                <a:lnTo>
                  <a:pt x="668" y="88"/>
                </a:lnTo>
                <a:lnTo>
                  <a:pt x="668" y="88"/>
                </a:lnTo>
                <a:lnTo>
                  <a:pt x="668" y="88"/>
                </a:lnTo>
                <a:lnTo>
                  <a:pt x="668" y="88"/>
                </a:lnTo>
                <a:lnTo>
                  <a:pt x="668" y="88"/>
                </a:lnTo>
                <a:lnTo>
                  <a:pt x="668" y="90"/>
                </a:lnTo>
                <a:lnTo>
                  <a:pt x="668" y="90"/>
                </a:lnTo>
                <a:lnTo>
                  <a:pt x="670" y="90"/>
                </a:lnTo>
                <a:lnTo>
                  <a:pt x="670" y="90"/>
                </a:lnTo>
                <a:lnTo>
                  <a:pt x="670" y="90"/>
                </a:lnTo>
                <a:lnTo>
                  <a:pt x="670" y="90"/>
                </a:lnTo>
                <a:lnTo>
                  <a:pt x="672" y="90"/>
                </a:lnTo>
                <a:lnTo>
                  <a:pt x="672" y="90"/>
                </a:lnTo>
                <a:lnTo>
                  <a:pt x="672" y="92"/>
                </a:lnTo>
                <a:lnTo>
                  <a:pt x="672" y="92"/>
                </a:lnTo>
                <a:lnTo>
                  <a:pt x="674" y="92"/>
                </a:lnTo>
                <a:lnTo>
                  <a:pt x="674" y="92"/>
                </a:lnTo>
                <a:lnTo>
                  <a:pt x="674" y="92"/>
                </a:lnTo>
                <a:lnTo>
                  <a:pt x="674" y="92"/>
                </a:lnTo>
                <a:lnTo>
                  <a:pt x="676" y="92"/>
                </a:lnTo>
                <a:lnTo>
                  <a:pt x="676" y="92"/>
                </a:lnTo>
                <a:lnTo>
                  <a:pt x="676" y="92"/>
                </a:lnTo>
                <a:lnTo>
                  <a:pt x="676" y="92"/>
                </a:lnTo>
                <a:lnTo>
                  <a:pt x="676" y="92"/>
                </a:lnTo>
                <a:lnTo>
                  <a:pt x="676" y="92"/>
                </a:lnTo>
                <a:lnTo>
                  <a:pt x="676" y="94"/>
                </a:lnTo>
                <a:lnTo>
                  <a:pt x="676" y="94"/>
                </a:lnTo>
                <a:lnTo>
                  <a:pt x="676" y="94"/>
                </a:lnTo>
                <a:lnTo>
                  <a:pt x="676" y="94"/>
                </a:lnTo>
                <a:lnTo>
                  <a:pt x="678" y="94"/>
                </a:lnTo>
                <a:lnTo>
                  <a:pt x="678" y="94"/>
                </a:lnTo>
                <a:lnTo>
                  <a:pt x="678" y="94"/>
                </a:lnTo>
                <a:lnTo>
                  <a:pt x="678" y="94"/>
                </a:lnTo>
                <a:lnTo>
                  <a:pt x="678" y="94"/>
                </a:lnTo>
                <a:lnTo>
                  <a:pt x="678" y="94"/>
                </a:lnTo>
                <a:lnTo>
                  <a:pt x="678" y="94"/>
                </a:lnTo>
                <a:lnTo>
                  <a:pt x="678" y="94"/>
                </a:lnTo>
                <a:lnTo>
                  <a:pt x="678" y="94"/>
                </a:lnTo>
                <a:lnTo>
                  <a:pt x="678" y="94"/>
                </a:lnTo>
                <a:lnTo>
                  <a:pt x="676" y="94"/>
                </a:lnTo>
                <a:lnTo>
                  <a:pt x="676" y="94"/>
                </a:lnTo>
                <a:lnTo>
                  <a:pt x="676" y="94"/>
                </a:lnTo>
                <a:lnTo>
                  <a:pt x="676" y="94"/>
                </a:lnTo>
                <a:lnTo>
                  <a:pt x="676" y="92"/>
                </a:lnTo>
                <a:lnTo>
                  <a:pt x="676" y="92"/>
                </a:lnTo>
                <a:lnTo>
                  <a:pt x="676" y="92"/>
                </a:lnTo>
                <a:lnTo>
                  <a:pt x="676" y="92"/>
                </a:lnTo>
                <a:lnTo>
                  <a:pt x="676" y="92"/>
                </a:lnTo>
                <a:lnTo>
                  <a:pt x="676" y="92"/>
                </a:lnTo>
                <a:lnTo>
                  <a:pt x="674" y="92"/>
                </a:lnTo>
                <a:lnTo>
                  <a:pt x="674" y="92"/>
                </a:lnTo>
                <a:lnTo>
                  <a:pt x="674" y="92"/>
                </a:lnTo>
                <a:lnTo>
                  <a:pt x="674" y="92"/>
                </a:lnTo>
                <a:lnTo>
                  <a:pt x="672" y="92"/>
                </a:lnTo>
                <a:lnTo>
                  <a:pt x="672" y="92"/>
                </a:lnTo>
                <a:lnTo>
                  <a:pt x="672" y="90"/>
                </a:lnTo>
                <a:lnTo>
                  <a:pt x="672" y="90"/>
                </a:lnTo>
                <a:lnTo>
                  <a:pt x="670" y="90"/>
                </a:lnTo>
                <a:lnTo>
                  <a:pt x="670" y="90"/>
                </a:lnTo>
                <a:lnTo>
                  <a:pt x="670" y="90"/>
                </a:lnTo>
                <a:lnTo>
                  <a:pt x="670" y="90"/>
                </a:lnTo>
                <a:lnTo>
                  <a:pt x="668" y="90"/>
                </a:lnTo>
                <a:lnTo>
                  <a:pt x="668" y="90"/>
                </a:lnTo>
                <a:lnTo>
                  <a:pt x="668" y="88"/>
                </a:lnTo>
                <a:lnTo>
                  <a:pt x="668" y="88"/>
                </a:lnTo>
                <a:lnTo>
                  <a:pt x="668" y="88"/>
                </a:lnTo>
                <a:lnTo>
                  <a:pt x="668" y="88"/>
                </a:lnTo>
                <a:lnTo>
                  <a:pt x="668" y="88"/>
                </a:lnTo>
                <a:lnTo>
                  <a:pt x="668" y="88"/>
                </a:lnTo>
                <a:lnTo>
                  <a:pt x="668" y="88"/>
                </a:lnTo>
                <a:lnTo>
                  <a:pt x="668" y="88"/>
                </a:lnTo>
                <a:lnTo>
                  <a:pt x="668" y="88"/>
                </a:lnTo>
                <a:lnTo>
                  <a:pt x="668" y="88"/>
                </a:lnTo>
                <a:lnTo>
                  <a:pt x="658" y="108"/>
                </a:lnTo>
                <a:lnTo>
                  <a:pt x="658" y="108"/>
                </a:lnTo>
                <a:lnTo>
                  <a:pt x="658" y="132"/>
                </a:lnTo>
                <a:lnTo>
                  <a:pt x="658" y="132"/>
                </a:lnTo>
                <a:lnTo>
                  <a:pt x="702" y="138"/>
                </a:lnTo>
                <a:lnTo>
                  <a:pt x="702" y="138"/>
                </a:lnTo>
                <a:lnTo>
                  <a:pt x="712" y="158"/>
                </a:lnTo>
                <a:lnTo>
                  <a:pt x="712" y="158"/>
                </a:lnTo>
                <a:lnTo>
                  <a:pt x="668" y="172"/>
                </a:lnTo>
                <a:lnTo>
                  <a:pt x="668" y="172"/>
                </a:lnTo>
                <a:lnTo>
                  <a:pt x="632" y="188"/>
                </a:lnTo>
                <a:lnTo>
                  <a:pt x="632" y="188"/>
                </a:lnTo>
                <a:lnTo>
                  <a:pt x="598" y="202"/>
                </a:lnTo>
                <a:lnTo>
                  <a:pt x="598" y="202"/>
                </a:lnTo>
                <a:lnTo>
                  <a:pt x="588" y="236"/>
                </a:lnTo>
                <a:lnTo>
                  <a:pt x="588" y="236"/>
                </a:lnTo>
                <a:lnTo>
                  <a:pt x="534" y="242"/>
                </a:lnTo>
                <a:lnTo>
                  <a:pt x="534" y="242"/>
                </a:lnTo>
                <a:lnTo>
                  <a:pt x="480" y="276"/>
                </a:lnTo>
                <a:lnTo>
                  <a:pt x="480" y="276"/>
                </a:lnTo>
                <a:lnTo>
                  <a:pt x="430" y="252"/>
                </a:lnTo>
                <a:lnTo>
                  <a:pt x="430" y="252"/>
                </a:lnTo>
                <a:lnTo>
                  <a:pt x="370" y="246"/>
                </a:lnTo>
                <a:lnTo>
                  <a:pt x="370" y="246"/>
                </a:lnTo>
                <a:lnTo>
                  <a:pt x="326" y="202"/>
                </a:lnTo>
                <a:lnTo>
                  <a:pt x="326" y="202"/>
                </a:lnTo>
                <a:lnTo>
                  <a:pt x="262" y="182"/>
                </a:lnTo>
                <a:lnTo>
                  <a:pt x="262" y="182"/>
                </a:lnTo>
                <a:lnTo>
                  <a:pt x="256" y="132"/>
                </a:lnTo>
                <a:lnTo>
                  <a:pt x="256" y="132"/>
                </a:lnTo>
                <a:lnTo>
                  <a:pt x="226" y="118"/>
                </a:lnTo>
                <a:lnTo>
                  <a:pt x="226" y="118"/>
                </a:lnTo>
                <a:lnTo>
                  <a:pt x="222" y="114"/>
                </a:lnTo>
                <a:lnTo>
                  <a:pt x="222" y="114"/>
                </a:lnTo>
                <a:lnTo>
                  <a:pt x="222" y="114"/>
                </a:lnTo>
                <a:lnTo>
                  <a:pt x="222" y="114"/>
                </a:lnTo>
                <a:lnTo>
                  <a:pt x="222" y="114"/>
                </a:lnTo>
                <a:lnTo>
                  <a:pt x="222" y="114"/>
                </a:lnTo>
                <a:lnTo>
                  <a:pt x="222" y="114"/>
                </a:lnTo>
                <a:lnTo>
                  <a:pt x="222" y="114"/>
                </a:lnTo>
                <a:lnTo>
                  <a:pt x="222" y="114"/>
                </a:lnTo>
                <a:lnTo>
                  <a:pt x="222" y="114"/>
                </a:lnTo>
                <a:lnTo>
                  <a:pt x="220" y="116"/>
                </a:lnTo>
                <a:lnTo>
                  <a:pt x="220" y="116"/>
                </a:lnTo>
                <a:lnTo>
                  <a:pt x="218" y="120"/>
                </a:lnTo>
                <a:lnTo>
                  <a:pt x="218" y="120"/>
                </a:lnTo>
                <a:lnTo>
                  <a:pt x="218" y="122"/>
                </a:lnTo>
                <a:lnTo>
                  <a:pt x="218" y="122"/>
                </a:lnTo>
                <a:lnTo>
                  <a:pt x="218" y="122"/>
                </a:lnTo>
                <a:lnTo>
                  <a:pt x="218" y="122"/>
                </a:lnTo>
                <a:lnTo>
                  <a:pt x="218" y="122"/>
                </a:lnTo>
                <a:lnTo>
                  <a:pt x="218" y="122"/>
                </a:lnTo>
                <a:lnTo>
                  <a:pt x="218" y="124"/>
                </a:lnTo>
                <a:lnTo>
                  <a:pt x="218" y="124"/>
                </a:lnTo>
                <a:lnTo>
                  <a:pt x="218" y="122"/>
                </a:lnTo>
                <a:lnTo>
                  <a:pt x="218" y="122"/>
                </a:lnTo>
                <a:lnTo>
                  <a:pt x="218" y="122"/>
                </a:lnTo>
                <a:lnTo>
                  <a:pt x="218" y="122"/>
                </a:lnTo>
                <a:lnTo>
                  <a:pt x="218" y="122"/>
                </a:lnTo>
                <a:lnTo>
                  <a:pt x="218" y="122"/>
                </a:lnTo>
                <a:lnTo>
                  <a:pt x="218" y="122"/>
                </a:lnTo>
                <a:lnTo>
                  <a:pt x="218" y="122"/>
                </a:lnTo>
                <a:lnTo>
                  <a:pt x="218" y="120"/>
                </a:lnTo>
                <a:lnTo>
                  <a:pt x="218" y="120"/>
                </a:lnTo>
                <a:lnTo>
                  <a:pt x="222" y="114"/>
                </a:lnTo>
                <a:lnTo>
                  <a:pt x="222" y="114"/>
                </a:lnTo>
                <a:lnTo>
                  <a:pt x="222" y="114"/>
                </a:lnTo>
                <a:lnTo>
                  <a:pt x="222" y="114"/>
                </a:lnTo>
                <a:lnTo>
                  <a:pt x="222" y="114"/>
                </a:lnTo>
                <a:lnTo>
                  <a:pt x="222" y="114"/>
                </a:lnTo>
                <a:lnTo>
                  <a:pt x="222" y="114"/>
                </a:lnTo>
                <a:lnTo>
                  <a:pt x="222" y="114"/>
                </a:lnTo>
                <a:lnTo>
                  <a:pt x="218" y="108"/>
                </a:lnTo>
                <a:lnTo>
                  <a:pt x="218" y="108"/>
                </a:lnTo>
                <a:lnTo>
                  <a:pt x="208" y="114"/>
                </a:lnTo>
                <a:lnTo>
                  <a:pt x="208" y="114"/>
                </a:lnTo>
                <a:lnTo>
                  <a:pt x="208" y="124"/>
                </a:lnTo>
                <a:lnTo>
                  <a:pt x="208" y="124"/>
                </a:lnTo>
                <a:lnTo>
                  <a:pt x="208" y="114"/>
                </a:lnTo>
                <a:lnTo>
                  <a:pt x="208" y="114"/>
                </a:lnTo>
                <a:lnTo>
                  <a:pt x="192" y="118"/>
                </a:lnTo>
                <a:lnTo>
                  <a:pt x="192" y="118"/>
                </a:lnTo>
                <a:lnTo>
                  <a:pt x="182" y="148"/>
                </a:lnTo>
                <a:lnTo>
                  <a:pt x="182" y="148"/>
                </a:lnTo>
                <a:lnTo>
                  <a:pt x="142" y="142"/>
                </a:lnTo>
                <a:lnTo>
                  <a:pt x="142" y="142"/>
                </a:lnTo>
                <a:lnTo>
                  <a:pt x="132" y="192"/>
                </a:lnTo>
                <a:lnTo>
                  <a:pt x="132" y="192"/>
                </a:lnTo>
                <a:lnTo>
                  <a:pt x="98" y="198"/>
                </a:lnTo>
                <a:lnTo>
                  <a:pt x="98" y="198"/>
                </a:lnTo>
                <a:lnTo>
                  <a:pt x="88" y="256"/>
                </a:lnTo>
                <a:lnTo>
                  <a:pt x="88" y="256"/>
                </a:lnTo>
                <a:lnTo>
                  <a:pt x="68" y="276"/>
                </a:lnTo>
                <a:lnTo>
                  <a:pt x="68" y="276"/>
                </a:lnTo>
                <a:lnTo>
                  <a:pt x="44" y="296"/>
                </a:lnTo>
                <a:lnTo>
                  <a:pt x="44" y="296"/>
                </a:lnTo>
                <a:lnTo>
                  <a:pt x="4" y="306"/>
                </a:lnTo>
                <a:lnTo>
                  <a:pt x="4" y="306"/>
                </a:lnTo>
                <a:lnTo>
                  <a:pt x="0" y="326"/>
                </a:lnTo>
                <a:lnTo>
                  <a:pt x="0" y="326"/>
                </a:lnTo>
                <a:lnTo>
                  <a:pt x="10" y="334"/>
                </a:lnTo>
                <a:lnTo>
                  <a:pt x="10" y="334"/>
                </a:lnTo>
                <a:lnTo>
                  <a:pt x="14" y="350"/>
                </a:lnTo>
                <a:lnTo>
                  <a:pt x="14" y="350"/>
                </a:lnTo>
                <a:lnTo>
                  <a:pt x="4" y="354"/>
                </a:lnTo>
                <a:lnTo>
                  <a:pt x="4" y="354"/>
                </a:lnTo>
                <a:lnTo>
                  <a:pt x="14" y="364"/>
                </a:lnTo>
                <a:lnTo>
                  <a:pt x="14" y="364"/>
                </a:lnTo>
                <a:lnTo>
                  <a:pt x="30" y="370"/>
                </a:lnTo>
                <a:lnTo>
                  <a:pt x="30" y="370"/>
                </a:lnTo>
                <a:lnTo>
                  <a:pt x="44" y="390"/>
                </a:lnTo>
                <a:lnTo>
                  <a:pt x="44" y="390"/>
                </a:lnTo>
                <a:lnTo>
                  <a:pt x="64" y="390"/>
                </a:lnTo>
                <a:lnTo>
                  <a:pt x="64" y="390"/>
                </a:lnTo>
                <a:lnTo>
                  <a:pt x="94" y="390"/>
                </a:lnTo>
                <a:lnTo>
                  <a:pt x="94" y="390"/>
                </a:lnTo>
                <a:lnTo>
                  <a:pt x="98" y="398"/>
                </a:lnTo>
                <a:lnTo>
                  <a:pt x="98" y="398"/>
                </a:lnTo>
                <a:lnTo>
                  <a:pt x="78" y="428"/>
                </a:lnTo>
                <a:lnTo>
                  <a:pt x="78" y="428"/>
                </a:lnTo>
                <a:lnTo>
                  <a:pt x="84" y="444"/>
                </a:lnTo>
                <a:lnTo>
                  <a:pt x="84" y="444"/>
                </a:lnTo>
                <a:lnTo>
                  <a:pt x="74" y="458"/>
                </a:lnTo>
                <a:lnTo>
                  <a:pt x="74" y="458"/>
                </a:lnTo>
                <a:lnTo>
                  <a:pt x="84" y="478"/>
                </a:lnTo>
                <a:lnTo>
                  <a:pt x="84" y="478"/>
                </a:lnTo>
                <a:lnTo>
                  <a:pt x="108" y="488"/>
                </a:lnTo>
                <a:lnTo>
                  <a:pt x="108" y="488"/>
                </a:lnTo>
                <a:lnTo>
                  <a:pt x="104" y="492"/>
                </a:lnTo>
                <a:lnTo>
                  <a:pt x="104" y="492"/>
                </a:lnTo>
                <a:lnTo>
                  <a:pt x="114" y="492"/>
                </a:lnTo>
                <a:lnTo>
                  <a:pt x="114" y="492"/>
                </a:lnTo>
                <a:lnTo>
                  <a:pt x="148" y="508"/>
                </a:lnTo>
                <a:lnTo>
                  <a:pt x="148" y="508"/>
                </a:lnTo>
                <a:lnTo>
                  <a:pt x="178" y="522"/>
                </a:lnTo>
                <a:lnTo>
                  <a:pt x="178" y="522"/>
                </a:lnTo>
                <a:lnTo>
                  <a:pt x="208" y="528"/>
                </a:lnTo>
                <a:lnTo>
                  <a:pt x="208" y="528"/>
                </a:lnTo>
                <a:lnTo>
                  <a:pt x="218" y="536"/>
                </a:lnTo>
                <a:lnTo>
                  <a:pt x="218" y="536"/>
                </a:lnTo>
                <a:lnTo>
                  <a:pt x="226" y="536"/>
                </a:lnTo>
                <a:lnTo>
                  <a:pt x="226" y="536"/>
                </a:lnTo>
                <a:lnTo>
                  <a:pt x="242" y="546"/>
                </a:lnTo>
                <a:lnTo>
                  <a:pt x="242" y="546"/>
                </a:lnTo>
                <a:lnTo>
                  <a:pt x="262" y="546"/>
                </a:lnTo>
                <a:lnTo>
                  <a:pt x="262" y="546"/>
                </a:lnTo>
                <a:lnTo>
                  <a:pt x="282" y="546"/>
                </a:lnTo>
                <a:lnTo>
                  <a:pt x="282" y="546"/>
                </a:lnTo>
                <a:lnTo>
                  <a:pt x="296" y="528"/>
                </a:lnTo>
                <a:lnTo>
                  <a:pt x="296" y="528"/>
                </a:lnTo>
                <a:lnTo>
                  <a:pt x="316" y="512"/>
                </a:lnTo>
                <a:lnTo>
                  <a:pt x="316" y="512"/>
                </a:lnTo>
                <a:lnTo>
                  <a:pt x="340" y="512"/>
                </a:lnTo>
                <a:lnTo>
                  <a:pt x="340" y="512"/>
                </a:lnTo>
                <a:lnTo>
                  <a:pt x="360" y="528"/>
                </a:lnTo>
                <a:lnTo>
                  <a:pt x="360" y="528"/>
                </a:lnTo>
                <a:lnTo>
                  <a:pt x="370" y="528"/>
                </a:lnTo>
                <a:lnTo>
                  <a:pt x="370" y="528"/>
                </a:lnTo>
                <a:lnTo>
                  <a:pt x="380" y="532"/>
                </a:lnTo>
                <a:lnTo>
                  <a:pt x="380" y="532"/>
                </a:lnTo>
                <a:lnTo>
                  <a:pt x="386" y="556"/>
                </a:lnTo>
                <a:lnTo>
                  <a:pt x="386" y="556"/>
                </a:lnTo>
                <a:lnTo>
                  <a:pt x="376" y="586"/>
                </a:lnTo>
                <a:lnTo>
                  <a:pt x="376" y="586"/>
                </a:lnTo>
                <a:lnTo>
                  <a:pt x="376" y="596"/>
                </a:lnTo>
                <a:lnTo>
                  <a:pt x="376" y="596"/>
                </a:lnTo>
                <a:lnTo>
                  <a:pt x="390" y="600"/>
                </a:lnTo>
                <a:lnTo>
                  <a:pt x="390" y="600"/>
                </a:lnTo>
                <a:lnTo>
                  <a:pt x="400" y="616"/>
                </a:lnTo>
                <a:lnTo>
                  <a:pt x="400" y="616"/>
                </a:lnTo>
                <a:lnTo>
                  <a:pt x="400" y="626"/>
                </a:lnTo>
                <a:lnTo>
                  <a:pt x="400" y="626"/>
                </a:lnTo>
                <a:lnTo>
                  <a:pt x="424" y="636"/>
                </a:lnTo>
                <a:lnTo>
                  <a:pt x="424" y="636"/>
                </a:lnTo>
                <a:lnTo>
                  <a:pt x="420" y="640"/>
                </a:lnTo>
                <a:lnTo>
                  <a:pt x="420" y="640"/>
                </a:lnTo>
                <a:lnTo>
                  <a:pt x="444" y="636"/>
                </a:lnTo>
                <a:lnTo>
                  <a:pt x="444" y="636"/>
                </a:lnTo>
                <a:lnTo>
                  <a:pt x="450" y="616"/>
                </a:lnTo>
                <a:lnTo>
                  <a:pt x="450" y="616"/>
                </a:lnTo>
                <a:lnTo>
                  <a:pt x="500" y="616"/>
                </a:lnTo>
                <a:lnTo>
                  <a:pt x="500" y="616"/>
                </a:lnTo>
                <a:lnTo>
                  <a:pt x="518" y="630"/>
                </a:lnTo>
                <a:lnTo>
                  <a:pt x="518" y="630"/>
                </a:lnTo>
                <a:lnTo>
                  <a:pt x="524" y="646"/>
                </a:lnTo>
                <a:lnTo>
                  <a:pt x="524" y="646"/>
                </a:lnTo>
                <a:lnTo>
                  <a:pt x="534" y="640"/>
                </a:lnTo>
                <a:lnTo>
                  <a:pt x="534" y="640"/>
                </a:lnTo>
                <a:lnTo>
                  <a:pt x="568" y="660"/>
                </a:lnTo>
                <a:lnTo>
                  <a:pt x="568" y="660"/>
                </a:lnTo>
                <a:lnTo>
                  <a:pt x="568" y="646"/>
                </a:lnTo>
                <a:lnTo>
                  <a:pt x="568" y="646"/>
                </a:lnTo>
                <a:lnTo>
                  <a:pt x="608" y="630"/>
                </a:lnTo>
                <a:lnTo>
                  <a:pt x="608" y="630"/>
                </a:lnTo>
                <a:lnTo>
                  <a:pt x="612" y="626"/>
                </a:lnTo>
                <a:lnTo>
                  <a:pt x="612" y="626"/>
                </a:lnTo>
                <a:lnTo>
                  <a:pt x="622" y="620"/>
                </a:lnTo>
                <a:lnTo>
                  <a:pt x="622" y="620"/>
                </a:lnTo>
                <a:lnTo>
                  <a:pt x="632" y="626"/>
                </a:lnTo>
                <a:lnTo>
                  <a:pt x="632" y="626"/>
                </a:lnTo>
                <a:lnTo>
                  <a:pt x="652" y="616"/>
                </a:lnTo>
                <a:lnTo>
                  <a:pt x="652" y="616"/>
                </a:lnTo>
                <a:lnTo>
                  <a:pt x="678" y="600"/>
                </a:lnTo>
                <a:lnTo>
                  <a:pt x="678" y="600"/>
                </a:lnTo>
                <a:lnTo>
                  <a:pt x="702" y="582"/>
                </a:lnTo>
                <a:lnTo>
                  <a:pt x="702" y="582"/>
                </a:lnTo>
                <a:lnTo>
                  <a:pt x="712" y="562"/>
                </a:lnTo>
                <a:lnTo>
                  <a:pt x="712" y="562"/>
                </a:lnTo>
                <a:lnTo>
                  <a:pt x="726" y="542"/>
                </a:lnTo>
                <a:lnTo>
                  <a:pt x="726" y="542"/>
                </a:lnTo>
                <a:lnTo>
                  <a:pt x="742" y="512"/>
                </a:lnTo>
                <a:lnTo>
                  <a:pt x="742" y="512"/>
                </a:lnTo>
                <a:lnTo>
                  <a:pt x="742" y="498"/>
                </a:lnTo>
                <a:lnTo>
                  <a:pt x="742" y="498"/>
                </a:lnTo>
                <a:lnTo>
                  <a:pt x="736" y="488"/>
                </a:lnTo>
                <a:lnTo>
                  <a:pt x="736" y="488"/>
                </a:lnTo>
                <a:lnTo>
                  <a:pt x="742" y="472"/>
                </a:lnTo>
                <a:lnTo>
                  <a:pt x="742" y="472"/>
                </a:lnTo>
                <a:lnTo>
                  <a:pt x="736" y="454"/>
                </a:lnTo>
                <a:lnTo>
                  <a:pt x="736" y="454"/>
                </a:lnTo>
                <a:lnTo>
                  <a:pt x="712" y="404"/>
                </a:lnTo>
                <a:lnTo>
                  <a:pt x="712" y="404"/>
                </a:lnTo>
                <a:lnTo>
                  <a:pt x="716" y="398"/>
                </a:lnTo>
                <a:lnTo>
                  <a:pt x="716" y="398"/>
                </a:lnTo>
                <a:lnTo>
                  <a:pt x="736" y="374"/>
                </a:lnTo>
                <a:lnTo>
                  <a:pt x="752" y="370"/>
                </a:lnTo>
                <a:lnTo>
                  <a:pt x="752" y="370"/>
                </a:lnTo>
                <a:lnTo>
                  <a:pt x="754" y="368"/>
                </a:lnTo>
                <a:lnTo>
                  <a:pt x="754" y="364"/>
                </a:lnTo>
                <a:lnTo>
                  <a:pt x="752" y="360"/>
                </a:lnTo>
                <a:lnTo>
                  <a:pt x="752" y="360"/>
                </a:lnTo>
                <a:lnTo>
                  <a:pt x="726" y="354"/>
                </a:lnTo>
                <a:lnTo>
                  <a:pt x="726" y="354"/>
                </a:lnTo>
                <a:lnTo>
                  <a:pt x="712" y="360"/>
                </a:lnTo>
                <a:lnTo>
                  <a:pt x="712" y="360"/>
                </a:lnTo>
                <a:lnTo>
                  <a:pt x="702" y="354"/>
                </a:lnTo>
                <a:lnTo>
                  <a:pt x="702" y="354"/>
                </a:lnTo>
                <a:lnTo>
                  <a:pt x="692" y="340"/>
                </a:lnTo>
                <a:lnTo>
                  <a:pt x="692" y="340"/>
                </a:lnTo>
                <a:lnTo>
                  <a:pt x="682" y="330"/>
                </a:lnTo>
                <a:lnTo>
                  <a:pt x="682" y="330"/>
                </a:lnTo>
                <a:lnTo>
                  <a:pt x="706" y="320"/>
                </a:lnTo>
                <a:lnTo>
                  <a:pt x="706" y="320"/>
                </a:lnTo>
                <a:lnTo>
                  <a:pt x="722" y="306"/>
                </a:lnTo>
                <a:lnTo>
                  <a:pt x="722" y="306"/>
                </a:lnTo>
                <a:lnTo>
                  <a:pt x="746" y="290"/>
                </a:lnTo>
                <a:lnTo>
                  <a:pt x="746" y="290"/>
                </a:lnTo>
                <a:lnTo>
                  <a:pt x="756" y="290"/>
                </a:lnTo>
                <a:lnTo>
                  <a:pt x="756" y="290"/>
                </a:lnTo>
                <a:lnTo>
                  <a:pt x="742" y="310"/>
                </a:lnTo>
                <a:lnTo>
                  <a:pt x="742" y="310"/>
                </a:lnTo>
                <a:lnTo>
                  <a:pt x="752" y="320"/>
                </a:lnTo>
                <a:lnTo>
                  <a:pt x="752" y="320"/>
                </a:lnTo>
                <a:lnTo>
                  <a:pt x="762" y="316"/>
                </a:lnTo>
                <a:lnTo>
                  <a:pt x="762" y="316"/>
                </a:lnTo>
                <a:lnTo>
                  <a:pt x="786" y="306"/>
                </a:lnTo>
                <a:lnTo>
                  <a:pt x="792" y="284"/>
                </a:lnTo>
                <a:lnTo>
                  <a:pt x="806" y="272"/>
                </a:lnTo>
                <a:lnTo>
                  <a:pt x="820" y="282"/>
                </a:lnTo>
                <a:lnTo>
                  <a:pt x="818" y="262"/>
                </a:lnTo>
                <a:lnTo>
                  <a:pt x="838" y="250"/>
                </a:lnTo>
                <a:lnTo>
                  <a:pt x="864" y="254"/>
                </a:lnTo>
                <a:lnTo>
                  <a:pt x="864" y="254"/>
                </a:lnTo>
                <a:lnTo>
                  <a:pt x="876" y="246"/>
                </a:lnTo>
                <a:lnTo>
                  <a:pt x="876" y="246"/>
                </a:lnTo>
                <a:lnTo>
                  <a:pt x="890" y="252"/>
                </a:lnTo>
                <a:lnTo>
                  <a:pt x="890" y="252"/>
                </a:lnTo>
                <a:lnTo>
                  <a:pt x="900" y="198"/>
                </a:lnTo>
                <a:lnTo>
                  <a:pt x="924" y="192"/>
                </a:lnTo>
                <a:lnTo>
                  <a:pt x="924" y="192"/>
                </a:lnTo>
                <a:lnTo>
                  <a:pt x="950" y="118"/>
                </a:lnTo>
                <a:lnTo>
                  <a:pt x="950" y="118"/>
                </a:lnTo>
                <a:lnTo>
                  <a:pt x="890" y="118"/>
                </a:lnTo>
                <a:lnTo>
                  <a:pt x="890" y="118"/>
                </a:lnTo>
                <a:close/>
              </a:path>
            </a:pathLst>
          </a:custGeom>
          <a:solidFill>
            <a:srgbClr val="99BFC2"/>
          </a:solidFill>
          <a:ln w="9525">
            <a:solidFill>
              <a:schemeClr val="bg1"/>
            </a:solidFill>
            <a:round/>
            <a:headEnd/>
            <a:tailEnd/>
          </a:ln>
        </p:spPr>
        <p:txBody>
          <a:bodyPr/>
          <a:lstStyle/>
          <a:p>
            <a:endParaRPr lang="en-GB"/>
          </a:p>
        </p:txBody>
      </p:sp>
      <p:sp>
        <p:nvSpPr>
          <p:cNvPr id="228108" name="Freeform 780"/>
          <p:cNvSpPr>
            <a:spLocks/>
          </p:cNvSpPr>
          <p:nvPr/>
        </p:nvSpPr>
        <p:spPr bwMode="auto">
          <a:xfrm>
            <a:off x="6527105" y="3886200"/>
            <a:ext cx="53975" cy="65088"/>
          </a:xfrm>
          <a:custGeom>
            <a:avLst/>
            <a:gdLst>
              <a:gd name="T0" fmla="*/ 6 w 42"/>
              <a:gd name="T1" fmla="*/ 0 h 54"/>
              <a:gd name="T2" fmla="*/ 0 w 42"/>
              <a:gd name="T3" fmla="*/ 24 h 54"/>
              <a:gd name="T4" fmla="*/ 6 w 42"/>
              <a:gd name="T5" fmla="*/ 54 h 54"/>
              <a:gd name="T6" fmla="*/ 30 w 42"/>
              <a:gd name="T7" fmla="*/ 54 h 54"/>
              <a:gd name="T8" fmla="*/ 42 w 42"/>
              <a:gd name="T9" fmla="*/ 30 h 54"/>
              <a:gd name="T10" fmla="*/ 6 w 42"/>
              <a:gd name="T11" fmla="*/ 0 h 54"/>
            </a:gdLst>
            <a:ahLst/>
            <a:cxnLst>
              <a:cxn ang="0">
                <a:pos x="T0" y="T1"/>
              </a:cxn>
              <a:cxn ang="0">
                <a:pos x="T2" y="T3"/>
              </a:cxn>
              <a:cxn ang="0">
                <a:pos x="T4" y="T5"/>
              </a:cxn>
              <a:cxn ang="0">
                <a:pos x="T6" y="T7"/>
              </a:cxn>
              <a:cxn ang="0">
                <a:pos x="T8" y="T9"/>
              </a:cxn>
              <a:cxn ang="0">
                <a:pos x="T10" y="T11"/>
              </a:cxn>
            </a:cxnLst>
            <a:rect l="0" t="0" r="r" b="b"/>
            <a:pathLst>
              <a:path w="42" h="54">
                <a:moveTo>
                  <a:pt x="6" y="0"/>
                </a:moveTo>
                <a:lnTo>
                  <a:pt x="0" y="24"/>
                </a:lnTo>
                <a:lnTo>
                  <a:pt x="6" y="54"/>
                </a:lnTo>
                <a:lnTo>
                  <a:pt x="30" y="54"/>
                </a:lnTo>
                <a:lnTo>
                  <a:pt x="42" y="30"/>
                </a:lnTo>
                <a:lnTo>
                  <a:pt x="6" y="0"/>
                </a:lnTo>
                <a:close/>
              </a:path>
            </a:pathLst>
          </a:custGeom>
          <a:solidFill>
            <a:srgbClr val="99BFC2"/>
          </a:solidFill>
          <a:ln w="9525">
            <a:solidFill>
              <a:schemeClr val="bg1"/>
            </a:solidFill>
            <a:round/>
            <a:headEnd/>
            <a:tailEnd/>
          </a:ln>
        </p:spPr>
        <p:txBody>
          <a:bodyPr/>
          <a:lstStyle/>
          <a:p>
            <a:endParaRPr lang="en-GB"/>
          </a:p>
        </p:txBody>
      </p:sp>
      <p:sp>
        <p:nvSpPr>
          <p:cNvPr id="228109" name="Freeform 781"/>
          <p:cNvSpPr>
            <a:spLocks/>
          </p:cNvSpPr>
          <p:nvPr/>
        </p:nvSpPr>
        <p:spPr bwMode="auto">
          <a:xfrm>
            <a:off x="7212905" y="3617913"/>
            <a:ext cx="50800" cy="52387"/>
          </a:xfrm>
          <a:custGeom>
            <a:avLst/>
            <a:gdLst>
              <a:gd name="T0" fmla="*/ 0 w 42"/>
              <a:gd name="T1" fmla="*/ 30 h 42"/>
              <a:gd name="T2" fmla="*/ 12 w 42"/>
              <a:gd name="T3" fmla="*/ 12 h 42"/>
              <a:gd name="T4" fmla="*/ 30 w 42"/>
              <a:gd name="T5" fmla="*/ 0 h 42"/>
              <a:gd name="T6" fmla="*/ 42 w 42"/>
              <a:gd name="T7" fmla="*/ 12 h 42"/>
              <a:gd name="T8" fmla="*/ 30 w 42"/>
              <a:gd name="T9" fmla="*/ 30 h 42"/>
              <a:gd name="T10" fmla="*/ 12 w 42"/>
              <a:gd name="T11" fmla="*/ 42 h 42"/>
              <a:gd name="T12" fmla="*/ 0 w 42"/>
              <a:gd name="T13" fmla="*/ 30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rgbClr val="99BFC2"/>
          </a:solidFill>
          <a:ln w="9525">
            <a:solidFill>
              <a:schemeClr val="bg1"/>
            </a:solidFill>
            <a:round/>
            <a:headEnd/>
            <a:tailEnd/>
          </a:ln>
        </p:spPr>
        <p:txBody>
          <a:bodyPr/>
          <a:lstStyle/>
          <a:p>
            <a:endParaRPr lang="en-GB"/>
          </a:p>
        </p:txBody>
      </p:sp>
      <p:sp>
        <p:nvSpPr>
          <p:cNvPr id="228110" name="Freeform 782"/>
          <p:cNvSpPr>
            <a:spLocks/>
          </p:cNvSpPr>
          <p:nvPr/>
        </p:nvSpPr>
        <p:spPr bwMode="auto">
          <a:xfrm>
            <a:off x="7487543" y="3492500"/>
            <a:ext cx="30162" cy="88900"/>
          </a:xfrm>
          <a:custGeom>
            <a:avLst/>
            <a:gdLst>
              <a:gd name="T0" fmla="*/ 0 w 24"/>
              <a:gd name="T1" fmla="*/ 42 h 72"/>
              <a:gd name="T2" fmla="*/ 0 w 24"/>
              <a:gd name="T3" fmla="*/ 18 h 72"/>
              <a:gd name="T4" fmla="*/ 24 w 24"/>
              <a:gd name="T5" fmla="*/ 0 h 72"/>
              <a:gd name="T6" fmla="*/ 24 w 24"/>
              <a:gd name="T7" fmla="*/ 24 h 72"/>
              <a:gd name="T8" fmla="*/ 6 w 24"/>
              <a:gd name="T9" fmla="*/ 72 h 72"/>
              <a:gd name="T10" fmla="*/ 0 w 24"/>
              <a:gd name="T11" fmla="*/ 42 h 72"/>
            </a:gdLst>
            <a:ahLst/>
            <a:cxnLst>
              <a:cxn ang="0">
                <a:pos x="T0" y="T1"/>
              </a:cxn>
              <a:cxn ang="0">
                <a:pos x="T2" y="T3"/>
              </a:cxn>
              <a:cxn ang="0">
                <a:pos x="T4" y="T5"/>
              </a:cxn>
              <a:cxn ang="0">
                <a:pos x="T6" y="T7"/>
              </a:cxn>
              <a:cxn ang="0">
                <a:pos x="T8" y="T9"/>
              </a:cxn>
              <a:cxn ang="0">
                <a:pos x="T10" y="T11"/>
              </a:cxn>
            </a:cxnLst>
            <a:rect l="0" t="0" r="r" b="b"/>
            <a:pathLst>
              <a:path w="24" h="72">
                <a:moveTo>
                  <a:pt x="0" y="42"/>
                </a:moveTo>
                <a:lnTo>
                  <a:pt x="0" y="18"/>
                </a:lnTo>
                <a:lnTo>
                  <a:pt x="24" y="0"/>
                </a:lnTo>
                <a:lnTo>
                  <a:pt x="24" y="24"/>
                </a:lnTo>
                <a:lnTo>
                  <a:pt x="6" y="72"/>
                </a:lnTo>
                <a:lnTo>
                  <a:pt x="0" y="42"/>
                </a:lnTo>
                <a:close/>
              </a:path>
            </a:pathLst>
          </a:custGeom>
          <a:solidFill>
            <a:srgbClr val="99BFC2"/>
          </a:solidFill>
          <a:ln w="9525">
            <a:solidFill>
              <a:schemeClr val="bg1"/>
            </a:solidFill>
            <a:round/>
            <a:headEnd/>
            <a:tailEnd/>
          </a:ln>
        </p:spPr>
        <p:txBody>
          <a:bodyPr/>
          <a:lstStyle/>
          <a:p>
            <a:endParaRPr lang="en-GB"/>
          </a:p>
        </p:txBody>
      </p:sp>
      <p:sp>
        <p:nvSpPr>
          <p:cNvPr id="228111" name="Freeform 783"/>
          <p:cNvSpPr>
            <a:spLocks/>
          </p:cNvSpPr>
          <p:nvPr/>
        </p:nvSpPr>
        <p:spPr bwMode="auto">
          <a:xfrm>
            <a:off x="7711380" y="3262313"/>
            <a:ext cx="42863" cy="66675"/>
          </a:xfrm>
          <a:custGeom>
            <a:avLst/>
            <a:gdLst>
              <a:gd name="T0" fmla="*/ 0 w 36"/>
              <a:gd name="T1" fmla="*/ 18 h 54"/>
              <a:gd name="T2" fmla="*/ 6 w 36"/>
              <a:gd name="T3" fmla="*/ 36 h 54"/>
              <a:gd name="T4" fmla="*/ 12 w 36"/>
              <a:gd name="T5" fmla="*/ 54 h 54"/>
              <a:gd name="T6" fmla="*/ 30 w 36"/>
              <a:gd name="T7" fmla="*/ 42 h 54"/>
              <a:gd name="T8" fmla="*/ 36 w 36"/>
              <a:gd name="T9" fmla="*/ 18 h 54"/>
              <a:gd name="T10" fmla="*/ 30 w 36"/>
              <a:gd name="T11" fmla="*/ 0 h 54"/>
              <a:gd name="T12" fmla="*/ 0 w 36"/>
              <a:gd name="T13" fmla="*/ 18 h 54"/>
            </a:gdLst>
            <a:ahLst/>
            <a:cxnLst>
              <a:cxn ang="0">
                <a:pos x="T0" y="T1"/>
              </a:cxn>
              <a:cxn ang="0">
                <a:pos x="T2" y="T3"/>
              </a:cxn>
              <a:cxn ang="0">
                <a:pos x="T4" y="T5"/>
              </a:cxn>
              <a:cxn ang="0">
                <a:pos x="T6" y="T7"/>
              </a:cxn>
              <a:cxn ang="0">
                <a:pos x="T8" y="T9"/>
              </a:cxn>
              <a:cxn ang="0">
                <a:pos x="T10" y="T11"/>
              </a:cxn>
              <a:cxn ang="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rgbClr val="99BFC2"/>
          </a:solidFill>
          <a:ln w="9525">
            <a:solidFill>
              <a:schemeClr val="bg1"/>
            </a:solidFill>
            <a:round/>
            <a:headEnd/>
            <a:tailEnd/>
          </a:ln>
        </p:spPr>
        <p:txBody>
          <a:bodyPr/>
          <a:lstStyle/>
          <a:p>
            <a:endParaRPr lang="en-GB"/>
          </a:p>
        </p:txBody>
      </p:sp>
      <p:sp>
        <p:nvSpPr>
          <p:cNvPr id="228112" name="Freeform 784"/>
          <p:cNvSpPr>
            <a:spLocks/>
          </p:cNvSpPr>
          <p:nvPr/>
        </p:nvSpPr>
        <p:spPr bwMode="auto">
          <a:xfrm>
            <a:off x="7763768" y="2922588"/>
            <a:ext cx="325437" cy="354012"/>
          </a:xfrm>
          <a:custGeom>
            <a:avLst/>
            <a:gdLst>
              <a:gd name="T0" fmla="*/ 6 w 264"/>
              <a:gd name="T1" fmla="*/ 247 h 289"/>
              <a:gd name="T2" fmla="*/ 42 w 264"/>
              <a:gd name="T3" fmla="*/ 235 h 289"/>
              <a:gd name="T4" fmla="*/ 66 w 264"/>
              <a:gd name="T5" fmla="*/ 235 h 289"/>
              <a:gd name="T6" fmla="*/ 108 w 264"/>
              <a:gd name="T7" fmla="*/ 199 h 289"/>
              <a:gd name="T8" fmla="*/ 138 w 264"/>
              <a:gd name="T9" fmla="*/ 187 h 289"/>
              <a:gd name="T10" fmla="*/ 144 w 264"/>
              <a:gd name="T11" fmla="*/ 157 h 289"/>
              <a:gd name="T12" fmla="*/ 156 w 264"/>
              <a:gd name="T13" fmla="*/ 109 h 289"/>
              <a:gd name="T14" fmla="*/ 156 w 264"/>
              <a:gd name="T15" fmla="*/ 72 h 289"/>
              <a:gd name="T16" fmla="*/ 174 w 264"/>
              <a:gd name="T17" fmla="*/ 48 h 289"/>
              <a:gd name="T18" fmla="*/ 174 w 264"/>
              <a:gd name="T19" fmla="*/ 18 h 289"/>
              <a:gd name="T20" fmla="*/ 186 w 264"/>
              <a:gd name="T21" fmla="*/ 0 h 289"/>
              <a:gd name="T22" fmla="*/ 210 w 264"/>
              <a:gd name="T23" fmla="*/ 18 h 289"/>
              <a:gd name="T24" fmla="*/ 246 w 264"/>
              <a:gd name="T25" fmla="*/ 30 h 289"/>
              <a:gd name="T26" fmla="*/ 264 w 264"/>
              <a:gd name="T27" fmla="*/ 30 h 289"/>
              <a:gd name="T28" fmla="*/ 240 w 264"/>
              <a:gd name="T29" fmla="*/ 54 h 289"/>
              <a:gd name="T30" fmla="*/ 222 w 264"/>
              <a:gd name="T31" fmla="*/ 66 h 289"/>
              <a:gd name="T32" fmla="*/ 210 w 264"/>
              <a:gd name="T33" fmla="*/ 85 h 289"/>
              <a:gd name="T34" fmla="*/ 180 w 264"/>
              <a:gd name="T35" fmla="*/ 60 h 289"/>
              <a:gd name="T36" fmla="*/ 162 w 264"/>
              <a:gd name="T37" fmla="*/ 97 h 289"/>
              <a:gd name="T38" fmla="*/ 186 w 264"/>
              <a:gd name="T39" fmla="*/ 139 h 289"/>
              <a:gd name="T40" fmla="*/ 168 w 264"/>
              <a:gd name="T41" fmla="*/ 169 h 289"/>
              <a:gd name="T42" fmla="*/ 162 w 264"/>
              <a:gd name="T43" fmla="*/ 193 h 289"/>
              <a:gd name="T44" fmla="*/ 162 w 264"/>
              <a:gd name="T45" fmla="*/ 235 h 289"/>
              <a:gd name="T46" fmla="*/ 150 w 264"/>
              <a:gd name="T47" fmla="*/ 247 h 289"/>
              <a:gd name="T48" fmla="*/ 138 w 264"/>
              <a:gd name="T49" fmla="*/ 241 h 289"/>
              <a:gd name="T50" fmla="*/ 126 w 264"/>
              <a:gd name="T51" fmla="*/ 247 h 289"/>
              <a:gd name="T52" fmla="*/ 102 w 264"/>
              <a:gd name="T53" fmla="*/ 247 h 289"/>
              <a:gd name="T54" fmla="*/ 90 w 264"/>
              <a:gd name="T55" fmla="*/ 247 h 289"/>
              <a:gd name="T56" fmla="*/ 66 w 264"/>
              <a:gd name="T57" fmla="*/ 271 h 289"/>
              <a:gd name="T58" fmla="*/ 60 w 264"/>
              <a:gd name="T59" fmla="*/ 259 h 289"/>
              <a:gd name="T60" fmla="*/ 48 w 264"/>
              <a:gd name="T61" fmla="*/ 265 h 289"/>
              <a:gd name="T62" fmla="*/ 36 w 264"/>
              <a:gd name="T63" fmla="*/ 271 h 289"/>
              <a:gd name="T64" fmla="*/ 12 w 264"/>
              <a:gd name="T65" fmla="*/ 289 h 289"/>
              <a:gd name="T66" fmla="*/ 0 w 264"/>
              <a:gd name="T67" fmla="*/ 259 h 289"/>
              <a:gd name="T68" fmla="*/ 6 w 264"/>
              <a:gd name="T69" fmla="*/ 24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99BFC2"/>
          </a:solidFill>
          <a:ln w="9525">
            <a:solidFill>
              <a:schemeClr val="bg1"/>
            </a:solidFill>
            <a:round/>
            <a:headEnd/>
            <a:tailEnd/>
          </a:ln>
        </p:spPr>
        <p:txBody>
          <a:bodyPr/>
          <a:lstStyle/>
          <a:p>
            <a:endParaRPr lang="en-GB"/>
          </a:p>
        </p:txBody>
      </p:sp>
      <p:sp>
        <p:nvSpPr>
          <p:cNvPr id="228113" name="Freeform 785"/>
          <p:cNvSpPr>
            <a:spLocks/>
          </p:cNvSpPr>
          <p:nvPr/>
        </p:nvSpPr>
        <p:spPr bwMode="auto">
          <a:xfrm>
            <a:off x="7993955" y="2595563"/>
            <a:ext cx="58738" cy="290512"/>
          </a:xfrm>
          <a:custGeom>
            <a:avLst/>
            <a:gdLst>
              <a:gd name="T0" fmla="*/ 12 w 48"/>
              <a:gd name="T1" fmla="*/ 222 h 234"/>
              <a:gd name="T2" fmla="*/ 12 w 48"/>
              <a:gd name="T3" fmla="*/ 180 h 234"/>
              <a:gd name="T4" fmla="*/ 6 w 48"/>
              <a:gd name="T5" fmla="*/ 90 h 234"/>
              <a:gd name="T6" fmla="*/ 0 w 48"/>
              <a:gd name="T7" fmla="*/ 66 h 234"/>
              <a:gd name="T8" fmla="*/ 6 w 48"/>
              <a:gd name="T9" fmla="*/ 30 h 234"/>
              <a:gd name="T10" fmla="*/ 12 w 48"/>
              <a:gd name="T11" fmla="*/ 0 h 234"/>
              <a:gd name="T12" fmla="*/ 24 w 48"/>
              <a:gd name="T13" fmla="*/ 36 h 234"/>
              <a:gd name="T14" fmla="*/ 24 w 48"/>
              <a:gd name="T15" fmla="*/ 60 h 234"/>
              <a:gd name="T16" fmla="*/ 48 w 48"/>
              <a:gd name="T17" fmla="*/ 156 h 234"/>
              <a:gd name="T18" fmla="*/ 30 w 48"/>
              <a:gd name="T19" fmla="*/ 144 h 234"/>
              <a:gd name="T20" fmla="*/ 24 w 48"/>
              <a:gd name="T21" fmla="*/ 168 h 234"/>
              <a:gd name="T22" fmla="*/ 24 w 48"/>
              <a:gd name="T23" fmla="*/ 198 h 234"/>
              <a:gd name="T24" fmla="*/ 42 w 48"/>
              <a:gd name="T25" fmla="*/ 234 h 234"/>
              <a:gd name="T26" fmla="*/ 12 w 48"/>
              <a:gd name="T27" fmla="*/ 22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99BFC2"/>
          </a:solidFill>
          <a:ln w="9525">
            <a:solidFill>
              <a:schemeClr val="bg1"/>
            </a:solidFill>
            <a:round/>
            <a:headEnd/>
            <a:tailEnd/>
          </a:ln>
        </p:spPr>
        <p:txBody>
          <a:bodyPr/>
          <a:lstStyle/>
          <a:p>
            <a:endParaRPr lang="en-GB"/>
          </a:p>
        </p:txBody>
      </p:sp>
      <p:sp>
        <p:nvSpPr>
          <p:cNvPr id="228114" name="Freeform 786"/>
          <p:cNvSpPr>
            <a:spLocks/>
          </p:cNvSpPr>
          <p:nvPr/>
        </p:nvSpPr>
        <p:spPr bwMode="auto">
          <a:xfrm>
            <a:off x="7471668" y="3662363"/>
            <a:ext cx="133350" cy="184150"/>
          </a:xfrm>
          <a:custGeom>
            <a:avLst/>
            <a:gdLst>
              <a:gd name="T0" fmla="*/ 12 w 108"/>
              <a:gd name="T1" fmla="*/ 18 h 151"/>
              <a:gd name="T2" fmla="*/ 0 w 108"/>
              <a:gd name="T3" fmla="*/ 42 h 151"/>
              <a:gd name="T4" fmla="*/ 6 w 108"/>
              <a:gd name="T5" fmla="*/ 72 h 151"/>
              <a:gd name="T6" fmla="*/ 18 w 108"/>
              <a:gd name="T7" fmla="*/ 85 h 151"/>
              <a:gd name="T8" fmla="*/ 36 w 108"/>
              <a:gd name="T9" fmla="*/ 91 h 151"/>
              <a:gd name="T10" fmla="*/ 72 w 108"/>
              <a:gd name="T11" fmla="*/ 109 h 151"/>
              <a:gd name="T12" fmla="*/ 78 w 108"/>
              <a:gd name="T13" fmla="*/ 139 h 151"/>
              <a:gd name="T14" fmla="*/ 108 w 108"/>
              <a:gd name="T15" fmla="*/ 151 h 151"/>
              <a:gd name="T16" fmla="*/ 102 w 108"/>
              <a:gd name="T17" fmla="*/ 127 h 151"/>
              <a:gd name="T18" fmla="*/ 78 w 108"/>
              <a:gd name="T19" fmla="*/ 91 h 151"/>
              <a:gd name="T20" fmla="*/ 42 w 108"/>
              <a:gd name="T21" fmla="*/ 66 h 151"/>
              <a:gd name="T22" fmla="*/ 48 w 108"/>
              <a:gd name="T23" fmla="*/ 48 h 151"/>
              <a:gd name="T24" fmla="*/ 54 w 108"/>
              <a:gd name="T25" fmla="*/ 12 h 151"/>
              <a:gd name="T26" fmla="*/ 30 w 108"/>
              <a:gd name="T27" fmla="*/ 0 h 151"/>
              <a:gd name="T28" fmla="*/ 12 w 108"/>
              <a:gd name="T29" fmla="*/ 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99BFC2"/>
          </a:solidFill>
          <a:ln w="9525">
            <a:solidFill>
              <a:schemeClr val="bg1"/>
            </a:solidFill>
            <a:round/>
            <a:headEnd/>
            <a:tailEnd/>
          </a:ln>
        </p:spPr>
        <p:txBody>
          <a:bodyPr/>
          <a:lstStyle/>
          <a:p>
            <a:endParaRPr lang="en-GB"/>
          </a:p>
        </p:txBody>
      </p:sp>
      <p:sp>
        <p:nvSpPr>
          <p:cNvPr id="228115" name="Freeform 787"/>
          <p:cNvSpPr>
            <a:spLocks/>
          </p:cNvSpPr>
          <p:nvPr/>
        </p:nvSpPr>
        <p:spPr bwMode="auto">
          <a:xfrm>
            <a:off x="7525643" y="3876675"/>
            <a:ext cx="109537" cy="87313"/>
          </a:xfrm>
          <a:custGeom>
            <a:avLst/>
            <a:gdLst>
              <a:gd name="T0" fmla="*/ 0 w 90"/>
              <a:gd name="T1" fmla="*/ 54 h 72"/>
              <a:gd name="T2" fmla="*/ 18 w 90"/>
              <a:gd name="T3" fmla="*/ 24 h 72"/>
              <a:gd name="T4" fmla="*/ 42 w 90"/>
              <a:gd name="T5" fmla="*/ 24 h 72"/>
              <a:gd name="T6" fmla="*/ 60 w 90"/>
              <a:gd name="T7" fmla="*/ 0 h 72"/>
              <a:gd name="T8" fmla="*/ 90 w 90"/>
              <a:gd name="T9" fmla="*/ 24 h 72"/>
              <a:gd name="T10" fmla="*/ 90 w 90"/>
              <a:gd name="T11" fmla="*/ 72 h 72"/>
              <a:gd name="T12" fmla="*/ 60 w 90"/>
              <a:gd name="T13" fmla="*/ 60 h 72"/>
              <a:gd name="T14" fmla="*/ 42 w 90"/>
              <a:gd name="T15" fmla="*/ 60 h 72"/>
              <a:gd name="T16" fmla="*/ 24 w 90"/>
              <a:gd name="T17" fmla="*/ 48 h 72"/>
              <a:gd name="T18" fmla="*/ 0 w 90"/>
              <a:gd name="T19"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99BFC2"/>
          </a:solidFill>
          <a:ln w="9525">
            <a:solidFill>
              <a:schemeClr val="bg1"/>
            </a:solidFill>
            <a:round/>
            <a:headEnd/>
            <a:tailEnd/>
          </a:ln>
        </p:spPr>
        <p:txBody>
          <a:bodyPr/>
          <a:lstStyle/>
          <a:p>
            <a:endParaRPr lang="en-GB"/>
          </a:p>
        </p:txBody>
      </p:sp>
      <p:sp>
        <p:nvSpPr>
          <p:cNvPr id="228116" name="Freeform 788"/>
          <p:cNvSpPr>
            <a:spLocks/>
          </p:cNvSpPr>
          <p:nvPr/>
        </p:nvSpPr>
        <p:spPr bwMode="auto">
          <a:xfrm>
            <a:off x="6714430" y="3475038"/>
            <a:ext cx="112713" cy="96837"/>
          </a:xfrm>
          <a:custGeom>
            <a:avLst/>
            <a:gdLst>
              <a:gd name="T0" fmla="*/ 72 w 90"/>
              <a:gd name="T1" fmla="*/ 42 h 78"/>
              <a:gd name="T2" fmla="*/ 78 w 90"/>
              <a:gd name="T3" fmla="*/ 30 h 78"/>
              <a:gd name="T4" fmla="*/ 84 w 90"/>
              <a:gd name="T5" fmla="*/ 18 h 78"/>
              <a:gd name="T6" fmla="*/ 48 w 90"/>
              <a:gd name="T7" fmla="*/ 12 h 78"/>
              <a:gd name="T8" fmla="*/ 30 w 90"/>
              <a:gd name="T9" fmla="*/ 0 h 78"/>
              <a:gd name="T10" fmla="*/ 12 w 90"/>
              <a:gd name="T11" fmla="*/ 0 h 78"/>
              <a:gd name="T12" fmla="*/ 6 w 90"/>
              <a:gd name="T13" fmla="*/ 12 h 78"/>
              <a:gd name="T14" fmla="*/ 0 w 90"/>
              <a:gd name="T15" fmla="*/ 18 h 78"/>
              <a:gd name="T16" fmla="*/ 6 w 90"/>
              <a:gd name="T17" fmla="*/ 30 h 78"/>
              <a:gd name="T18" fmla="*/ 18 w 90"/>
              <a:gd name="T19" fmla="*/ 78 h 78"/>
              <a:gd name="T20" fmla="*/ 54 w 90"/>
              <a:gd name="T21" fmla="*/ 72 h 78"/>
              <a:gd name="T22" fmla="*/ 78 w 90"/>
              <a:gd name="T23" fmla="*/ 66 h 78"/>
              <a:gd name="T24" fmla="*/ 84 w 90"/>
              <a:gd name="T25" fmla="*/ 72 h 78"/>
              <a:gd name="T26" fmla="*/ 90 w 90"/>
              <a:gd name="T27" fmla="*/ 48 h 78"/>
              <a:gd name="T28" fmla="*/ 72 w 90"/>
              <a:gd name="T29"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99BFC2"/>
          </a:solidFill>
          <a:ln w="9525">
            <a:solidFill>
              <a:schemeClr val="bg1"/>
            </a:solidFill>
            <a:round/>
            <a:headEnd/>
            <a:tailEnd/>
          </a:ln>
        </p:spPr>
        <p:txBody>
          <a:bodyPr/>
          <a:lstStyle/>
          <a:p>
            <a:endParaRPr lang="en-GB"/>
          </a:p>
        </p:txBody>
      </p:sp>
      <p:sp>
        <p:nvSpPr>
          <p:cNvPr id="228117" name="Freeform 789"/>
          <p:cNvSpPr>
            <a:spLocks/>
          </p:cNvSpPr>
          <p:nvPr/>
        </p:nvSpPr>
        <p:spPr bwMode="auto">
          <a:xfrm>
            <a:off x="7011293" y="3581400"/>
            <a:ext cx="169862" cy="273050"/>
          </a:xfrm>
          <a:custGeom>
            <a:avLst/>
            <a:gdLst>
              <a:gd name="T0" fmla="*/ 102 w 138"/>
              <a:gd name="T1" fmla="*/ 205 h 223"/>
              <a:gd name="T2" fmla="*/ 120 w 138"/>
              <a:gd name="T3" fmla="*/ 199 h 223"/>
              <a:gd name="T4" fmla="*/ 138 w 138"/>
              <a:gd name="T5" fmla="*/ 187 h 223"/>
              <a:gd name="T6" fmla="*/ 138 w 138"/>
              <a:gd name="T7" fmla="*/ 151 h 223"/>
              <a:gd name="T8" fmla="*/ 138 w 138"/>
              <a:gd name="T9" fmla="*/ 120 h 223"/>
              <a:gd name="T10" fmla="*/ 120 w 138"/>
              <a:gd name="T11" fmla="*/ 102 h 223"/>
              <a:gd name="T12" fmla="*/ 96 w 138"/>
              <a:gd name="T13" fmla="*/ 72 h 223"/>
              <a:gd name="T14" fmla="*/ 78 w 138"/>
              <a:gd name="T15" fmla="*/ 48 h 223"/>
              <a:gd name="T16" fmla="*/ 84 w 138"/>
              <a:gd name="T17" fmla="*/ 36 h 223"/>
              <a:gd name="T18" fmla="*/ 78 w 138"/>
              <a:gd name="T19" fmla="*/ 24 h 223"/>
              <a:gd name="T20" fmla="*/ 60 w 138"/>
              <a:gd name="T21" fmla="*/ 18 h 223"/>
              <a:gd name="T22" fmla="*/ 48 w 138"/>
              <a:gd name="T23" fmla="*/ 0 h 223"/>
              <a:gd name="T24" fmla="*/ 42 w 138"/>
              <a:gd name="T25" fmla="*/ 0 h 223"/>
              <a:gd name="T26" fmla="*/ 12 w 138"/>
              <a:gd name="T27" fmla="*/ 6 h 223"/>
              <a:gd name="T28" fmla="*/ 0 w 138"/>
              <a:gd name="T29" fmla="*/ 24 h 223"/>
              <a:gd name="T30" fmla="*/ 0 w 138"/>
              <a:gd name="T31" fmla="*/ 24 h 223"/>
              <a:gd name="T32" fmla="*/ 6 w 138"/>
              <a:gd name="T33" fmla="*/ 36 h 223"/>
              <a:gd name="T34" fmla="*/ 12 w 138"/>
              <a:gd name="T35" fmla="*/ 72 h 223"/>
              <a:gd name="T36" fmla="*/ 54 w 138"/>
              <a:gd name="T37" fmla="*/ 72 h 223"/>
              <a:gd name="T38" fmla="*/ 72 w 138"/>
              <a:gd name="T39" fmla="*/ 78 h 223"/>
              <a:gd name="T40" fmla="*/ 102 w 138"/>
              <a:gd name="T41" fmla="*/ 126 h 223"/>
              <a:gd name="T42" fmla="*/ 96 w 138"/>
              <a:gd name="T43" fmla="*/ 145 h 223"/>
              <a:gd name="T44" fmla="*/ 60 w 138"/>
              <a:gd name="T45" fmla="*/ 151 h 223"/>
              <a:gd name="T46" fmla="*/ 42 w 138"/>
              <a:gd name="T47" fmla="*/ 163 h 223"/>
              <a:gd name="T48" fmla="*/ 42 w 138"/>
              <a:gd name="T49" fmla="*/ 187 h 223"/>
              <a:gd name="T50" fmla="*/ 72 w 138"/>
              <a:gd name="T51" fmla="*/ 217 h 223"/>
              <a:gd name="T52" fmla="*/ 84 w 138"/>
              <a:gd name="T53" fmla="*/ 223 h 223"/>
              <a:gd name="T54" fmla="*/ 96 w 138"/>
              <a:gd name="T55" fmla="*/ 217 h 223"/>
              <a:gd name="T56" fmla="*/ 102 w 138"/>
              <a:gd name="T57" fmla="*/ 20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solidFill>
            <a:srgbClr val="99BFC2"/>
          </a:solidFill>
          <a:ln w="9525">
            <a:solidFill>
              <a:schemeClr val="bg1"/>
            </a:solidFill>
            <a:round/>
            <a:headEnd/>
            <a:tailEnd/>
          </a:ln>
        </p:spPr>
        <p:txBody>
          <a:bodyPr/>
          <a:lstStyle/>
          <a:p>
            <a:endParaRPr lang="en-GB"/>
          </a:p>
        </p:txBody>
      </p:sp>
      <p:sp>
        <p:nvSpPr>
          <p:cNvPr id="228118" name="Freeform 790"/>
          <p:cNvSpPr>
            <a:spLocks/>
          </p:cNvSpPr>
          <p:nvPr/>
        </p:nvSpPr>
        <p:spPr bwMode="auto">
          <a:xfrm>
            <a:off x="7063680" y="3549650"/>
            <a:ext cx="171450" cy="336550"/>
          </a:xfrm>
          <a:custGeom>
            <a:avLst/>
            <a:gdLst>
              <a:gd name="T0" fmla="*/ 66 w 138"/>
              <a:gd name="T1" fmla="*/ 0 h 271"/>
              <a:gd name="T2" fmla="*/ 6 w 138"/>
              <a:gd name="T3" fmla="*/ 0 h 271"/>
              <a:gd name="T4" fmla="*/ 0 w 138"/>
              <a:gd name="T5" fmla="*/ 24 h 271"/>
              <a:gd name="T6" fmla="*/ 6 w 138"/>
              <a:gd name="T7" fmla="*/ 24 h 271"/>
              <a:gd name="T8" fmla="*/ 18 w 138"/>
              <a:gd name="T9" fmla="*/ 42 h 271"/>
              <a:gd name="T10" fmla="*/ 36 w 138"/>
              <a:gd name="T11" fmla="*/ 48 h 271"/>
              <a:gd name="T12" fmla="*/ 42 w 138"/>
              <a:gd name="T13" fmla="*/ 60 h 271"/>
              <a:gd name="T14" fmla="*/ 36 w 138"/>
              <a:gd name="T15" fmla="*/ 72 h 271"/>
              <a:gd name="T16" fmla="*/ 54 w 138"/>
              <a:gd name="T17" fmla="*/ 96 h 271"/>
              <a:gd name="T18" fmla="*/ 78 w 138"/>
              <a:gd name="T19" fmla="*/ 126 h 271"/>
              <a:gd name="T20" fmla="*/ 96 w 138"/>
              <a:gd name="T21" fmla="*/ 144 h 271"/>
              <a:gd name="T22" fmla="*/ 96 w 138"/>
              <a:gd name="T23" fmla="*/ 175 h 271"/>
              <a:gd name="T24" fmla="*/ 96 w 138"/>
              <a:gd name="T25" fmla="*/ 211 h 271"/>
              <a:gd name="T26" fmla="*/ 78 w 138"/>
              <a:gd name="T27" fmla="*/ 223 h 271"/>
              <a:gd name="T28" fmla="*/ 60 w 138"/>
              <a:gd name="T29" fmla="*/ 229 h 271"/>
              <a:gd name="T30" fmla="*/ 54 w 138"/>
              <a:gd name="T31" fmla="*/ 241 h 271"/>
              <a:gd name="T32" fmla="*/ 42 w 138"/>
              <a:gd name="T33" fmla="*/ 247 h 271"/>
              <a:gd name="T34" fmla="*/ 48 w 138"/>
              <a:gd name="T35" fmla="*/ 253 h 271"/>
              <a:gd name="T36" fmla="*/ 66 w 138"/>
              <a:gd name="T37" fmla="*/ 271 h 271"/>
              <a:gd name="T38" fmla="*/ 108 w 138"/>
              <a:gd name="T39" fmla="*/ 241 h 271"/>
              <a:gd name="T40" fmla="*/ 138 w 138"/>
              <a:gd name="T41" fmla="*/ 211 h 271"/>
              <a:gd name="T42" fmla="*/ 114 w 138"/>
              <a:gd name="T43" fmla="*/ 132 h 271"/>
              <a:gd name="T44" fmla="*/ 102 w 138"/>
              <a:gd name="T45" fmla="*/ 114 h 271"/>
              <a:gd name="T46" fmla="*/ 78 w 138"/>
              <a:gd name="T47" fmla="*/ 84 h 271"/>
              <a:gd name="T48" fmla="*/ 66 w 138"/>
              <a:gd name="T49" fmla="*/ 60 h 271"/>
              <a:gd name="T50" fmla="*/ 78 w 138"/>
              <a:gd name="T51" fmla="*/ 48 h 271"/>
              <a:gd name="T52" fmla="*/ 96 w 138"/>
              <a:gd name="T53" fmla="*/ 36 h 271"/>
              <a:gd name="T54" fmla="*/ 90 w 138"/>
              <a:gd name="T55" fmla="*/ 18 h 271"/>
              <a:gd name="T56" fmla="*/ 66 w 138"/>
              <a:gd name="T5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99BFC2"/>
          </a:solidFill>
          <a:ln w="9525">
            <a:solidFill>
              <a:schemeClr val="bg1"/>
            </a:solidFill>
            <a:round/>
            <a:headEnd/>
            <a:tailEnd/>
          </a:ln>
        </p:spPr>
        <p:txBody>
          <a:bodyPr/>
          <a:lstStyle/>
          <a:p>
            <a:endParaRPr lang="en-GB"/>
          </a:p>
        </p:txBody>
      </p:sp>
      <p:sp>
        <p:nvSpPr>
          <p:cNvPr id="228119" name="Freeform 791"/>
          <p:cNvSpPr>
            <a:spLocks/>
          </p:cNvSpPr>
          <p:nvPr/>
        </p:nvSpPr>
        <p:spPr bwMode="auto">
          <a:xfrm>
            <a:off x="6535043" y="3365500"/>
            <a:ext cx="185737" cy="88900"/>
          </a:xfrm>
          <a:custGeom>
            <a:avLst/>
            <a:gdLst>
              <a:gd name="T0" fmla="*/ 102 w 150"/>
              <a:gd name="T1" fmla="*/ 36 h 72"/>
              <a:gd name="T2" fmla="*/ 66 w 150"/>
              <a:gd name="T3" fmla="*/ 18 h 72"/>
              <a:gd name="T4" fmla="*/ 24 w 150"/>
              <a:gd name="T5" fmla="*/ 0 h 72"/>
              <a:gd name="T6" fmla="*/ 12 w 150"/>
              <a:gd name="T7" fmla="*/ 0 h 72"/>
              <a:gd name="T8" fmla="*/ 0 w 150"/>
              <a:gd name="T9" fmla="*/ 30 h 72"/>
              <a:gd name="T10" fmla="*/ 60 w 150"/>
              <a:gd name="T11" fmla="*/ 60 h 72"/>
              <a:gd name="T12" fmla="*/ 102 w 150"/>
              <a:gd name="T13" fmla="*/ 66 h 72"/>
              <a:gd name="T14" fmla="*/ 126 w 150"/>
              <a:gd name="T15" fmla="*/ 72 h 72"/>
              <a:gd name="T16" fmla="*/ 138 w 150"/>
              <a:gd name="T17" fmla="*/ 72 h 72"/>
              <a:gd name="T18" fmla="*/ 150 w 150"/>
              <a:gd name="T19" fmla="*/ 54 h 72"/>
              <a:gd name="T20" fmla="*/ 150 w 150"/>
              <a:gd name="T21" fmla="*/ 54 h 72"/>
              <a:gd name="T22" fmla="*/ 138 w 150"/>
              <a:gd name="T23" fmla="*/ 42 h 72"/>
              <a:gd name="T24" fmla="*/ 102 w 150"/>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50" y="54"/>
                </a:lnTo>
                <a:lnTo>
                  <a:pt x="138" y="42"/>
                </a:lnTo>
                <a:lnTo>
                  <a:pt x="102" y="36"/>
                </a:lnTo>
                <a:close/>
              </a:path>
            </a:pathLst>
          </a:custGeom>
          <a:solidFill>
            <a:srgbClr val="99BFC2"/>
          </a:solidFill>
          <a:ln w="9525">
            <a:solidFill>
              <a:schemeClr val="bg1"/>
            </a:solidFill>
            <a:round/>
            <a:headEnd/>
            <a:tailEnd/>
          </a:ln>
        </p:spPr>
        <p:txBody>
          <a:bodyPr/>
          <a:lstStyle/>
          <a:p>
            <a:endParaRPr lang="en-GB"/>
          </a:p>
        </p:txBody>
      </p:sp>
      <p:sp>
        <p:nvSpPr>
          <p:cNvPr id="228120" name="Freeform 792"/>
          <p:cNvSpPr>
            <a:spLocks/>
          </p:cNvSpPr>
          <p:nvPr/>
        </p:nvSpPr>
        <p:spPr bwMode="auto">
          <a:xfrm>
            <a:off x="6727130" y="2671763"/>
            <a:ext cx="736600" cy="369887"/>
          </a:xfrm>
          <a:custGeom>
            <a:avLst/>
            <a:gdLst>
              <a:gd name="T0" fmla="*/ 42 w 595"/>
              <a:gd name="T1" fmla="*/ 126 h 301"/>
              <a:gd name="T2" fmla="*/ 48 w 595"/>
              <a:gd name="T3" fmla="*/ 186 h 301"/>
              <a:gd name="T4" fmla="*/ 127 w 595"/>
              <a:gd name="T5" fmla="*/ 210 h 301"/>
              <a:gd name="T6" fmla="*/ 181 w 595"/>
              <a:gd name="T7" fmla="*/ 264 h 301"/>
              <a:gd name="T8" fmla="*/ 253 w 595"/>
              <a:gd name="T9" fmla="*/ 270 h 301"/>
              <a:gd name="T10" fmla="*/ 313 w 595"/>
              <a:gd name="T11" fmla="*/ 301 h 301"/>
              <a:gd name="T12" fmla="*/ 379 w 595"/>
              <a:gd name="T13" fmla="*/ 258 h 301"/>
              <a:gd name="T14" fmla="*/ 445 w 595"/>
              <a:gd name="T15" fmla="*/ 252 h 301"/>
              <a:gd name="T16" fmla="*/ 457 w 595"/>
              <a:gd name="T17" fmla="*/ 210 h 301"/>
              <a:gd name="T18" fmla="*/ 499 w 595"/>
              <a:gd name="T19" fmla="*/ 192 h 301"/>
              <a:gd name="T20" fmla="*/ 541 w 595"/>
              <a:gd name="T21" fmla="*/ 174 h 301"/>
              <a:gd name="T22" fmla="*/ 595 w 595"/>
              <a:gd name="T23" fmla="*/ 156 h 301"/>
              <a:gd name="T24" fmla="*/ 583 w 595"/>
              <a:gd name="T25" fmla="*/ 132 h 301"/>
              <a:gd name="T26" fmla="*/ 529 w 595"/>
              <a:gd name="T27" fmla="*/ 126 h 301"/>
              <a:gd name="T28" fmla="*/ 529 w 595"/>
              <a:gd name="T29" fmla="*/ 96 h 301"/>
              <a:gd name="T30" fmla="*/ 541 w 595"/>
              <a:gd name="T31" fmla="*/ 72 h 301"/>
              <a:gd name="T32" fmla="*/ 499 w 595"/>
              <a:gd name="T33" fmla="*/ 60 h 301"/>
              <a:gd name="T34" fmla="*/ 403 w 595"/>
              <a:gd name="T35" fmla="*/ 84 h 301"/>
              <a:gd name="T36" fmla="*/ 367 w 595"/>
              <a:gd name="T37" fmla="*/ 54 h 301"/>
              <a:gd name="T38" fmla="*/ 307 w 595"/>
              <a:gd name="T39" fmla="*/ 54 h 301"/>
              <a:gd name="T40" fmla="*/ 289 w 595"/>
              <a:gd name="T41" fmla="*/ 36 h 301"/>
              <a:gd name="T42" fmla="*/ 217 w 595"/>
              <a:gd name="T43" fmla="*/ 0 h 301"/>
              <a:gd name="T44" fmla="*/ 193 w 595"/>
              <a:gd name="T45" fmla="*/ 30 h 301"/>
              <a:gd name="T46" fmla="*/ 169 w 595"/>
              <a:gd name="T47" fmla="*/ 66 h 301"/>
              <a:gd name="T48" fmla="*/ 121 w 595"/>
              <a:gd name="T49" fmla="*/ 48 h 301"/>
              <a:gd name="T50" fmla="*/ 54 w 595"/>
              <a:gd name="T51" fmla="*/ 54 h 301"/>
              <a:gd name="T52" fmla="*/ 12 w 595"/>
              <a:gd name="T53" fmla="*/ 78 h 301"/>
              <a:gd name="T54" fmla="*/ 0 w 595"/>
              <a:gd name="T55" fmla="*/ 102 h 301"/>
              <a:gd name="T56" fmla="*/ 6 w 595"/>
              <a:gd name="T57" fmla="*/ 108 h 301"/>
              <a:gd name="T58" fmla="*/ 42 w 595"/>
              <a:gd name="T59" fmla="*/ 12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99BFC2"/>
          </a:solidFill>
          <a:ln w="9525">
            <a:solidFill>
              <a:schemeClr val="bg1"/>
            </a:solidFill>
            <a:round/>
            <a:headEnd/>
            <a:tailEnd/>
          </a:ln>
        </p:spPr>
        <p:txBody>
          <a:bodyPr/>
          <a:lstStyle/>
          <a:p>
            <a:endParaRPr lang="en-GB"/>
          </a:p>
        </p:txBody>
      </p:sp>
      <p:sp>
        <p:nvSpPr>
          <p:cNvPr id="228121" name="Freeform 793"/>
          <p:cNvSpPr>
            <a:spLocks/>
          </p:cNvSpPr>
          <p:nvPr/>
        </p:nvSpPr>
        <p:spPr bwMode="auto">
          <a:xfrm>
            <a:off x="6947793" y="3608388"/>
            <a:ext cx="192087" cy="342900"/>
          </a:xfrm>
          <a:custGeom>
            <a:avLst/>
            <a:gdLst>
              <a:gd name="T0" fmla="*/ 7 w 107"/>
              <a:gd name="T1" fmla="*/ 9 h 190"/>
              <a:gd name="T2" fmla="*/ 0 w 107"/>
              <a:gd name="T3" fmla="*/ 23 h 190"/>
              <a:gd name="T4" fmla="*/ 15 w 107"/>
              <a:gd name="T5" fmla="*/ 47 h 190"/>
              <a:gd name="T6" fmla="*/ 15 w 107"/>
              <a:gd name="T7" fmla="*/ 60 h 190"/>
              <a:gd name="T8" fmla="*/ 22 w 107"/>
              <a:gd name="T9" fmla="*/ 78 h 190"/>
              <a:gd name="T10" fmla="*/ 19 w 107"/>
              <a:gd name="T11" fmla="*/ 93 h 190"/>
              <a:gd name="T12" fmla="*/ 23 w 107"/>
              <a:gd name="T13" fmla="*/ 110 h 190"/>
              <a:gd name="T14" fmla="*/ 26 w 107"/>
              <a:gd name="T15" fmla="*/ 118 h 190"/>
              <a:gd name="T16" fmla="*/ 19 w 107"/>
              <a:gd name="T17" fmla="*/ 126 h 190"/>
              <a:gd name="T18" fmla="*/ 13 w 107"/>
              <a:gd name="T19" fmla="*/ 159 h 190"/>
              <a:gd name="T20" fmla="*/ 33 w 107"/>
              <a:gd name="T21" fmla="*/ 182 h 190"/>
              <a:gd name="T22" fmla="*/ 34 w 107"/>
              <a:gd name="T23" fmla="*/ 178 h 190"/>
              <a:gd name="T24" fmla="*/ 46 w 107"/>
              <a:gd name="T25" fmla="*/ 185 h 190"/>
              <a:gd name="T26" fmla="*/ 46 w 107"/>
              <a:gd name="T27" fmla="*/ 190 h 190"/>
              <a:gd name="T28" fmla="*/ 56 w 107"/>
              <a:gd name="T29" fmla="*/ 188 h 190"/>
              <a:gd name="T30" fmla="*/ 59 w 107"/>
              <a:gd name="T31" fmla="*/ 184 h 190"/>
              <a:gd name="T32" fmla="*/ 43 w 107"/>
              <a:gd name="T33" fmla="*/ 174 h 190"/>
              <a:gd name="T34" fmla="*/ 27 w 107"/>
              <a:gd name="T35" fmla="*/ 149 h 190"/>
              <a:gd name="T36" fmla="*/ 19 w 107"/>
              <a:gd name="T37" fmla="*/ 138 h 190"/>
              <a:gd name="T38" fmla="*/ 32 w 107"/>
              <a:gd name="T39" fmla="*/ 113 h 190"/>
              <a:gd name="T40" fmla="*/ 57 w 107"/>
              <a:gd name="T41" fmla="*/ 108 h 190"/>
              <a:gd name="T42" fmla="*/ 70 w 107"/>
              <a:gd name="T43" fmla="*/ 119 h 190"/>
              <a:gd name="T44" fmla="*/ 63 w 107"/>
              <a:gd name="T45" fmla="*/ 97 h 190"/>
              <a:gd name="T46" fmla="*/ 72 w 107"/>
              <a:gd name="T47" fmla="*/ 87 h 190"/>
              <a:gd name="T48" fmla="*/ 101 w 107"/>
              <a:gd name="T49" fmla="*/ 87 h 190"/>
              <a:gd name="T50" fmla="*/ 107 w 107"/>
              <a:gd name="T51" fmla="*/ 73 h 190"/>
              <a:gd name="T52" fmla="*/ 95 w 107"/>
              <a:gd name="T53" fmla="*/ 50 h 190"/>
              <a:gd name="T54" fmla="*/ 85 w 107"/>
              <a:gd name="T55" fmla="*/ 37 h 190"/>
              <a:gd name="T56" fmla="*/ 48 w 107"/>
              <a:gd name="T57" fmla="*/ 27 h 190"/>
              <a:gd name="T58" fmla="*/ 36 w 107"/>
              <a:gd name="T59" fmla="*/ 0 h 190"/>
              <a:gd name="T60" fmla="*/ 7 w 107"/>
              <a:gd name="T61" fmla="*/ 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99BFC2"/>
          </a:solidFill>
          <a:ln w="9525" cap="flat" cmpd="sng">
            <a:solidFill>
              <a:schemeClr val="bg1"/>
            </a:solidFill>
            <a:prstDash val="solid"/>
            <a:round/>
            <a:headEnd type="none" w="med" len="med"/>
            <a:tailEnd type="none" w="med" len="med"/>
          </a:ln>
          <a:effectLst/>
          <a:extLst/>
        </p:spPr>
        <p:txBody>
          <a:bodyPr/>
          <a:lstStyle/>
          <a:p>
            <a:endParaRPr lang="en-GB"/>
          </a:p>
        </p:txBody>
      </p:sp>
      <p:sp>
        <p:nvSpPr>
          <p:cNvPr id="228122" name="Freeform 794"/>
          <p:cNvSpPr>
            <a:spLocks/>
          </p:cNvSpPr>
          <p:nvPr/>
        </p:nvSpPr>
        <p:spPr bwMode="auto">
          <a:xfrm>
            <a:off x="6822380" y="3414713"/>
            <a:ext cx="214313" cy="420687"/>
          </a:xfrm>
          <a:custGeom>
            <a:avLst/>
            <a:gdLst>
              <a:gd name="T0" fmla="*/ 72 w 120"/>
              <a:gd name="T1" fmla="*/ 0 h 233"/>
              <a:gd name="T2" fmla="*/ 55 w 120"/>
              <a:gd name="T3" fmla="*/ 17 h 233"/>
              <a:gd name="T4" fmla="*/ 40 w 120"/>
              <a:gd name="T5" fmla="*/ 26 h 233"/>
              <a:gd name="T6" fmla="*/ 15 w 120"/>
              <a:gd name="T7" fmla="*/ 60 h 233"/>
              <a:gd name="T8" fmla="*/ 7 w 120"/>
              <a:gd name="T9" fmla="*/ 85 h 233"/>
              <a:gd name="T10" fmla="*/ 0 w 120"/>
              <a:gd name="T11" fmla="*/ 98 h 233"/>
              <a:gd name="T12" fmla="*/ 23 w 120"/>
              <a:gd name="T13" fmla="*/ 123 h 233"/>
              <a:gd name="T14" fmla="*/ 31 w 120"/>
              <a:gd name="T15" fmla="*/ 142 h 233"/>
              <a:gd name="T16" fmla="*/ 26 w 120"/>
              <a:gd name="T17" fmla="*/ 161 h 233"/>
              <a:gd name="T18" fmla="*/ 44 w 120"/>
              <a:gd name="T19" fmla="*/ 165 h 233"/>
              <a:gd name="T20" fmla="*/ 58 w 120"/>
              <a:gd name="T21" fmla="*/ 157 h 233"/>
              <a:gd name="T22" fmla="*/ 65 w 120"/>
              <a:gd name="T23" fmla="*/ 148 h 233"/>
              <a:gd name="T24" fmla="*/ 80 w 120"/>
              <a:gd name="T25" fmla="*/ 188 h 233"/>
              <a:gd name="T26" fmla="*/ 86 w 120"/>
              <a:gd name="T27" fmla="*/ 211 h 233"/>
              <a:gd name="T28" fmla="*/ 85 w 120"/>
              <a:gd name="T29" fmla="*/ 233 h 233"/>
              <a:gd name="T30" fmla="*/ 99 w 120"/>
              <a:gd name="T31" fmla="*/ 212 h 233"/>
              <a:gd name="T32" fmla="*/ 92 w 120"/>
              <a:gd name="T33" fmla="*/ 188 h 233"/>
              <a:gd name="T34" fmla="*/ 80 w 120"/>
              <a:gd name="T35" fmla="*/ 173 h 233"/>
              <a:gd name="T36" fmla="*/ 86 w 120"/>
              <a:gd name="T37" fmla="*/ 161 h 233"/>
              <a:gd name="T38" fmla="*/ 85 w 120"/>
              <a:gd name="T39" fmla="*/ 151 h 233"/>
              <a:gd name="T40" fmla="*/ 69 w 120"/>
              <a:gd name="T41" fmla="*/ 130 h 233"/>
              <a:gd name="T42" fmla="*/ 77 w 120"/>
              <a:gd name="T43" fmla="*/ 114 h 233"/>
              <a:gd name="T44" fmla="*/ 106 w 120"/>
              <a:gd name="T45" fmla="*/ 106 h 233"/>
              <a:gd name="T46" fmla="*/ 120 w 120"/>
              <a:gd name="T47" fmla="*/ 91 h 233"/>
              <a:gd name="T48" fmla="*/ 111 w 120"/>
              <a:gd name="T49" fmla="*/ 91 h 233"/>
              <a:gd name="T50" fmla="*/ 104 w 120"/>
              <a:gd name="T51" fmla="*/ 87 h 233"/>
              <a:gd name="T52" fmla="*/ 93 w 120"/>
              <a:gd name="T53" fmla="*/ 84 h 233"/>
              <a:gd name="T54" fmla="*/ 98 w 120"/>
              <a:gd name="T55" fmla="*/ 73 h 233"/>
              <a:gd name="T56" fmla="*/ 88 w 120"/>
              <a:gd name="T57" fmla="*/ 60 h 233"/>
              <a:gd name="T58" fmla="*/ 77 w 120"/>
              <a:gd name="T59" fmla="*/ 42 h 233"/>
              <a:gd name="T60" fmla="*/ 86 w 120"/>
              <a:gd name="T61" fmla="*/ 34 h 233"/>
              <a:gd name="T62" fmla="*/ 86 w 120"/>
              <a:gd name="T63" fmla="*/ 13 h 233"/>
              <a:gd name="T64" fmla="*/ 72 w 120"/>
              <a:gd name="T6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solidFill>
            <a:srgbClr val="99BFC2"/>
          </a:solidFill>
          <a:ln w="9525" cap="flat" cmpd="sng">
            <a:solidFill>
              <a:schemeClr val="bg1"/>
            </a:solidFill>
            <a:prstDash val="solid"/>
            <a:round/>
            <a:headEnd type="none" w="med" len="med"/>
            <a:tailEnd type="none" w="med" len="med"/>
          </a:ln>
          <a:effectLst/>
          <a:extLst/>
        </p:spPr>
        <p:txBody>
          <a:bodyPr/>
          <a:lstStyle/>
          <a:p>
            <a:endParaRPr lang="en-GB"/>
          </a:p>
        </p:txBody>
      </p:sp>
      <p:sp>
        <p:nvSpPr>
          <p:cNvPr id="228123" name="Line 795"/>
          <p:cNvSpPr>
            <a:spLocks noChangeShapeType="1"/>
          </p:cNvSpPr>
          <p:nvPr/>
        </p:nvSpPr>
        <p:spPr bwMode="auto">
          <a:xfrm>
            <a:off x="7435155" y="3678238"/>
            <a:ext cx="0" cy="0"/>
          </a:xfrm>
          <a:prstGeom prst="line">
            <a:avLst/>
          </a:prstGeom>
          <a:noFill/>
          <a:ln w="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8124" name="Freeform 796"/>
          <p:cNvSpPr>
            <a:spLocks/>
          </p:cNvSpPr>
          <p:nvPr/>
        </p:nvSpPr>
        <p:spPr bwMode="auto">
          <a:xfrm>
            <a:off x="7576443" y="3001963"/>
            <a:ext cx="117475" cy="147637"/>
          </a:xfrm>
          <a:custGeom>
            <a:avLst/>
            <a:gdLst>
              <a:gd name="T0" fmla="*/ 32 w 78"/>
              <a:gd name="T1" fmla="*/ 12 h 98"/>
              <a:gd name="T2" fmla="*/ 34 w 78"/>
              <a:gd name="T3" fmla="*/ 32 h 98"/>
              <a:gd name="T4" fmla="*/ 20 w 78"/>
              <a:gd name="T5" fmla="*/ 22 h 98"/>
              <a:gd name="T6" fmla="*/ 6 w 78"/>
              <a:gd name="T7" fmla="*/ 34 h 98"/>
              <a:gd name="T8" fmla="*/ 0 w 78"/>
              <a:gd name="T9" fmla="*/ 56 h 98"/>
              <a:gd name="T10" fmla="*/ 0 w 78"/>
              <a:gd name="T11" fmla="*/ 56 h 98"/>
              <a:gd name="T12" fmla="*/ 6 w 78"/>
              <a:gd name="T13" fmla="*/ 56 h 98"/>
              <a:gd name="T14" fmla="*/ 6 w 78"/>
              <a:gd name="T15" fmla="*/ 56 h 98"/>
              <a:gd name="T16" fmla="*/ 10 w 78"/>
              <a:gd name="T17" fmla="*/ 56 h 98"/>
              <a:gd name="T18" fmla="*/ 10 w 78"/>
              <a:gd name="T19" fmla="*/ 56 h 98"/>
              <a:gd name="T20" fmla="*/ 30 w 78"/>
              <a:gd name="T21" fmla="*/ 70 h 98"/>
              <a:gd name="T22" fmla="*/ 34 w 78"/>
              <a:gd name="T23" fmla="*/ 84 h 98"/>
              <a:gd name="T24" fmla="*/ 34 w 78"/>
              <a:gd name="T25" fmla="*/ 84 h 98"/>
              <a:gd name="T26" fmla="*/ 36 w 78"/>
              <a:gd name="T27" fmla="*/ 92 h 98"/>
              <a:gd name="T28" fmla="*/ 40 w 78"/>
              <a:gd name="T29" fmla="*/ 98 h 98"/>
              <a:gd name="T30" fmla="*/ 70 w 78"/>
              <a:gd name="T31" fmla="*/ 88 h 98"/>
              <a:gd name="T32" fmla="*/ 70 w 78"/>
              <a:gd name="T33" fmla="*/ 84 h 98"/>
              <a:gd name="T34" fmla="*/ 70 w 78"/>
              <a:gd name="T35" fmla="*/ 84 h 98"/>
              <a:gd name="T36" fmla="*/ 68 w 78"/>
              <a:gd name="T37" fmla="*/ 82 h 98"/>
              <a:gd name="T38" fmla="*/ 66 w 78"/>
              <a:gd name="T39" fmla="*/ 78 h 98"/>
              <a:gd name="T40" fmla="*/ 64 w 78"/>
              <a:gd name="T41" fmla="*/ 76 h 98"/>
              <a:gd name="T42" fmla="*/ 64 w 78"/>
              <a:gd name="T43" fmla="*/ 76 h 98"/>
              <a:gd name="T44" fmla="*/ 64 w 78"/>
              <a:gd name="T45" fmla="*/ 60 h 98"/>
              <a:gd name="T46" fmla="*/ 64 w 78"/>
              <a:gd name="T47" fmla="*/ 60 h 98"/>
              <a:gd name="T48" fmla="*/ 64 w 78"/>
              <a:gd name="T49" fmla="*/ 46 h 98"/>
              <a:gd name="T50" fmla="*/ 64 w 78"/>
              <a:gd name="T51" fmla="*/ 46 h 98"/>
              <a:gd name="T52" fmla="*/ 54 w 78"/>
              <a:gd name="T53" fmla="*/ 26 h 98"/>
              <a:gd name="T54" fmla="*/ 54 w 78"/>
              <a:gd name="T55" fmla="*/ 26 h 98"/>
              <a:gd name="T56" fmla="*/ 64 w 78"/>
              <a:gd name="T57" fmla="*/ 16 h 98"/>
              <a:gd name="T58" fmla="*/ 64 w 78"/>
              <a:gd name="T59" fmla="*/ 16 h 98"/>
              <a:gd name="T60" fmla="*/ 78 w 78"/>
              <a:gd name="T61" fmla="*/ 4 h 98"/>
              <a:gd name="T62" fmla="*/ 52 w 78"/>
              <a:gd name="T63" fmla="*/ 0 h 98"/>
              <a:gd name="T64" fmla="*/ 32 w 78"/>
              <a:gd name="T6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8">
                <a:moveTo>
                  <a:pt x="32" y="12"/>
                </a:moveTo>
                <a:lnTo>
                  <a:pt x="34" y="32"/>
                </a:lnTo>
                <a:lnTo>
                  <a:pt x="20" y="22"/>
                </a:lnTo>
                <a:lnTo>
                  <a:pt x="6" y="34"/>
                </a:lnTo>
                <a:lnTo>
                  <a:pt x="0" y="56"/>
                </a:lnTo>
                <a:lnTo>
                  <a:pt x="0" y="56"/>
                </a:lnTo>
                <a:lnTo>
                  <a:pt x="6" y="56"/>
                </a:lnTo>
                <a:lnTo>
                  <a:pt x="6" y="56"/>
                </a:lnTo>
                <a:lnTo>
                  <a:pt x="10" y="56"/>
                </a:lnTo>
                <a:lnTo>
                  <a:pt x="10" y="56"/>
                </a:lnTo>
                <a:lnTo>
                  <a:pt x="30" y="70"/>
                </a:lnTo>
                <a:lnTo>
                  <a:pt x="34" y="84"/>
                </a:lnTo>
                <a:lnTo>
                  <a:pt x="34" y="84"/>
                </a:lnTo>
                <a:lnTo>
                  <a:pt x="36" y="92"/>
                </a:lnTo>
                <a:lnTo>
                  <a:pt x="40" y="98"/>
                </a:lnTo>
                <a:lnTo>
                  <a:pt x="70" y="88"/>
                </a:lnTo>
                <a:lnTo>
                  <a:pt x="70" y="84"/>
                </a:lnTo>
                <a:lnTo>
                  <a:pt x="70" y="84"/>
                </a:lnTo>
                <a:lnTo>
                  <a:pt x="68" y="82"/>
                </a:lnTo>
                <a:lnTo>
                  <a:pt x="66" y="78"/>
                </a:lnTo>
                <a:lnTo>
                  <a:pt x="64" y="76"/>
                </a:lnTo>
                <a:lnTo>
                  <a:pt x="64" y="76"/>
                </a:lnTo>
                <a:lnTo>
                  <a:pt x="64" y="60"/>
                </a:lnTo>
                <a:lnTo>
                  <a:pt x="64" y="60"/>
                </a:lnTo>
                <a:lnTo>
                  <a:pt x="64" y="46"/>
                </a:lnTo>
                <a:lnTo>
                  <a:pt x="64" y="46"/>
                </a:lnTo>
                <a:lnTo>
                  <a:pt x="54" y="26"/>
                </a:lnTo>
                <a:lnTo>
                  <a:pt x="54" y="26"/>
                </a:lnTo>
                <a:lnTo>
                  <a:pt x="64" y="16"/>
                </a:lnTo>
                <a:lnTo>
                  <a:pt x="64" y="16"/>
                </a:lnTo>
                <a:lnTo>
                  <a:pt x="78" y="4"/>
                </a:lnTo>
                <a:lnTo>
                  <a:pt x="52" y="0"/>
                </a:lnTo>
                <a:lnTo>
                  <a:pt x="32" y="12"/>
                </a:lnTo>
                <a:close/>
              </a:path>
            </a:pathLst>
          </a:custGeom>
          <a:solidFill>
            <a:srgbClr val="99BFC2"/>
          </a:solidFill>
          <a:ln w="9525">
            <a:solidFill>
              <a:schemeClr val="bg1"/>
            </a:solidFill>
            <a:round/>
            <a:headEnd/>
            <a:tailEnd/>
          </a:ln>
        </p:spPr>
        <p:txBody>
          <a:bodyPr/>
          <a:lstStyle/>
          <a:p>
            <a:endParaRPr lang="en-GB"/>
          </a:p>
        </p:txBody>
      </p:sp>
      <p:sp>
        <p:nvSpPr>
          <p:cNvPr id="228125" name="Freeform 797"/>
          <p:cNvSpPr>
            <a:spLocks/>
          </p:cNvSpPr>
          <p:nvPr/>
        </p:nvSpPr>
        <p:spPr bwMode="auto">
          <a:xfrm>
            <a:off x="7622480" y="3135313"/>
            <a:ext cx="80963" cy="98425"/>
          </a:xfrm>
          <a:custGeom>
            <a:avLst/>
            <a:gdLst>
              <a:gd name="T0" fmla="*/ 10 w 54"/>
              <a:gd name="T1" fmla="*/ 12 h 66"/>
              <a:gd name="T2" fmla="*/ 10 w 54"/>
              <a:gd name="T3" fmla="*/ 12 h 66"/>
              <a:gd name="T4" fmla="*/ 10 w 54"/>
              <a:gd name="T5" fmla="*/ 36 h 66"/>
              <a:gd name="T6" fmla="*/ 10 w 54"/>
              <a:gd name="T7" fmla="*/ 36 h 66"/>
              <a:gd name="T8" fmla="*/ 0 w 54"/>
              <a:gd name="T9" fmla="*/ 66 h 66"/>
              <a:gd name="T10" fmla="*/ 0 w 54"/>
              <a:gd name="T11" fmla="*/ 66 h 66"/>
              <a:gd name="T12" fmla="*/ 20 w 54"/>
              <a:gd name="T13" fmla="*/ 66 h 66"/>
              <a:gd name="T14" fmla="*/ 20 w 54"/>
              <a:gd name="T15" fmla="*/ 66 h 66"/>
              <a:gd name="T16" fmla="*/ 40 w 54"/>
              <a:gd name="T17" fmla="*/ 60 h 66"/>
              <a:gd name="T18" fmla="*/ 40 w 54"/>
              <a:gd name="T19" fmla="*/ 60 h 66"/>
              <a:gd name="T20" fmla="*/ 50 w 54"/>
              <a:gd name="T21" fmla="*/ 52 h 66"/>
              <a:gd name="T22" fmla="*/ 50 w 54"/>
              <a:gd name="T23" fmla="*/ 52 h 66"/>
              <a:gd name="T24" fmla="*/ 54 w 54"/>
              <a:gd name="T25" fmla="*/ 36 h 66"/>
              <a:gd name="T26" fmla="*/ 40 w 54"/>
              <a:gd name="T27" fmla="*/ 0 h 66"/>
              <a:gd name="T28" fmla="*/ 10 w 54"/>
              <a:gd name="T29" fmla="*/ 10 h 66"/>
              <a:gd name="T30" fmla="*/ 10 w 54"/>
              <a:gd name="T31" fmla="*/ 10 h 66"/>
              <a:gd name="T32" fmla="*/ 10 w 54"/>
              <a:gd name="T33" fmla="*/ 12 h 66"/>
              <a:gd name="T34" fmla="*/ 10 w 54"/>
              <a:gd name="T35"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66">
                <a:moveTo>
                  <a:pt x="10" y="12"/>
                </a:moveTo>
                <a:lnTo>
                  <a:pt x="10" y="12"/>
                </a:lnTo>
                <a:lnTo>
                  <a:pt x="10" y="36"/>
                </a:lnTo>
                <a:lnTo>
                  <a:pt x="10" y="36"/>
                </a:lnTo>
                <a:lnTo>
                  <a:pt x="0" y="66"/>
                </a:lnTo>
                <a:lnTo>
                  <a:pt x="0" y="66"/>
                </a:lnTo>
                <a:lnTo>
                  <a:pt x="20" y="66"/>
                </a:lnTo>
                <a:lnTo>
                  <a:pt x="20" y="66"/>
                </a:lnTo>
                <a:lnTo>
                  <a:pt x="40" y="60"/>
                </a:lnTo>
                <a:lnTo>
                  <a:pt x="40" y="60"/>
                </a:lnTo>
                <a:lnTo>
                  <a:pt x="50" y="52"/>
                </a:lnTo>
                <a:lnTo>
                  <a:pt x="50" y="52"/>
                </a:lnTo>
                <a:lnTo>
                  <a:pt x="54" y="36"/>
                </a:lnTo>
                <a:lnTo>
                  <a:pt x="40" y="0"/>
                </a:lnTo>
                <a:lnTo>
                  <a:pt x="10" y="10"/>
                </a:lnTo>
                <a:lnTo>
                  <a:pt x="10" y="10"/>
                </a:lnTo>
                <a:lnTo>
                  <a:pt x="10" y="12"/>
                </a:lnTo>
                <a:lnTo>
                  <a:pt x="10" y="12"/>
                </a:lnTo>
                <a:close/>
              </a:path>
            </a:pathLst>
          </a:custGeom>
          <a:solidFill>
            <a:srgbClr val="99BFC2"/>
          </a:solidFill>
          <a:ln w="9525" cap="flat" cmpd="sng">
            <a:solidFill>
              <a:schemeClr val="bg1"/>
            </a:solidFill>
            <a:prstDash val="solid"/>
            <a:round/>
            <a:headEnd type="none" w="med" len="med"/>
            <a:tailEnd type="none" w="med" len="med"/>
          </a:ln>
          <a:effectLst/>
          <a:extLst/>
        </p:spPr>
        <p:txBody>
          <a:bodyPr/>
          <a:lstStyle/>
          <a:p>
            <a:endParaRPr lang="en-GB"/>
          </a:p>
        </p:txBody>
      </p:sp>
      <p:sp>
        <p:nvSpPr>
          <p:cNvPr id="230" name="Rectangular Callout 229"/>
          <p:cNvSpPr/>
          <p:nvPr/>
        </p:nvSpPr>
        <p:spPr bwMode="auto">
          <a:xfrm>
            <a:off x="382017" y="1177486"/>
            <a:ext cx="1968375" cy="1052952"/>
          </a:xfrm>
          <a:prstGeom prst="wedgeRectCallout">
            <a:avLst>
              <a:gd name="adj1" fmla="val 46796"/>
              <a:gd name="adj2" fmla="val 117320"/>
            </a:avLst>
          </a:prstGeom>
          <a:solidFill>
            <a:srgbClr val="E83F35"/>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buClr>
                <a:srgbClr val="FFFFFF"/>
              </a:buClr>
            </a:pPr>
            <a:r>
              <a:rPr lang="en-GB" sz="1050" dirty="0" smtClean="0">
                <a:solidFill>
                  <a:srgbClr val="FFFFFF"/>
                </a:solidFill>
              </a:rPr>
              <a:t>USA – In north-eastern states there are examples of capacity auctions with different contract lengths, but not the application of an indifference methodology</a:t>
            </a:r>
          </a:p>
        </p:txBody>
      </p:sp>
      <p:sp>
        <p:nvSpPr>
          <p:cNvPr id="231" name="Rectangular Callout 230"/>
          <p:cNvSpPr/>
          <p:nvPr/>
        </p:nvSpPr>
        <p:spPr bwMode="auto">
          <a:xfrm>
            <a:off x="297557" y="3478088"/>
            <a:ext cx="1976636" cy="833562"/>
          </a:xfrm>
          <a:prstGeom prst="wedgeRectCallout">
            <a:avLst>
              <a:gd name="adj1" fmla="val 70700"/>
              <a:gd name="adj2" fmla="val 10077"/>
            </a:avLst>
          </a:prstGeom>
          <a:solidFill>
            <a:srgbClr val="E83F35"/>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buClr>
                <a:srgbClr val="FFFFFF"/>
              </a:buClr>
            </a:pPr>
            <a:r>
              <a:rPr lang="en-GB" sz="1050" dirty="0" smtClean="0">
                <a:solidFill>
                  <a:srgbClr val="FFFFFF"/>
                </a:solidFill>
              </a:rPr>
              <a:t>Colombia – capacity option auction with varying contract lengths for new/existing plant. No PDE methodology applied</a:t>
            </a:r>
          </a:p>
        </p:txBody>
      </p:sp>
      <p:sp>
        <p:nvSpPr>
          <p:cNvPr id="232" name="Rectangular Callout 231"/>
          <p:cNvSpPr/>
          <p:nvPr/>
        </p:nvSpPr>
        <p:spPr bwMode="auto">
          <a:xfrm>
            <a:off x="4128295" y="4782344"/>
            <a:ext cx="1582314" cy="739445"/>
          </a:xfrm>
          <a:prstGeom prst="wedgeRectCallout">
            <a:avLst>
              <a:gd name="adj1" fmla="val -21425"/>
              <a:gd name="adj2" fmla="val -263501"/>
            </a:avLst>
          </a:prstGeom>
          <a:solidFill>
            <a:srgbClr val="E83F35"/>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buClr>
                <a:srgbClr val="FFFFFF"/>
              </a:buClr>
            </a:pPr>
            <a:r>
              <a:rPr lang="en-GB" sz="1050" dirty="0" smtClean="0">
                <a:solidFill>
                  <a:srgbClr val="FFFFFF"/>
                </a:solidFill>
              </a:rPr>
              <a:t>Spain – annual capacity payments made independent of contract length </a:t>
            </a:r>
          </a:p>
        </p:txBody>
      </p:sp>
      <p:sp>
        <p:nvSpPr>
          <p:cNvPr id="233" name="Rectangular Callout 232"/>
          <p:cNvSpPr/>
          <p:nvPr/>
        </p:nvSpPr>
        <p:spPr bwMode="auto">
          <a:xfrm>
            <a:off x="5903642" y="2714626"/>
            <a:ext cx="1582314" cy="716185"/>
          </a:xfrm>
          <a:prstGeom prst="wedgeRectCallout">
            <a:avLst>
              <a:gd name="adj1" fmla="val -100763"/>
              <a:gd name="adj2" fmla="val -14586"/>
            </a:avLst>
          </a:prstGeom>
          <a:solidFill>
            <a:srgbClr val="E83F35"/>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buClr>
                <a:srgbClr val="FFFFFF"/>
              </a:buClr>
            </a:pPr>
            <a:r>
              <a:rPr lang="en-GB" sz="1050" dirty="0" smtClean="0">
                <a:solidFill>
                  <a:srgbClr val="FFFFFF"/>
                </a:solidFill>
              </a:rPr>
              <a:t>Italy – capacity auctions planned, but with fixed contract length</a:t>
            </a:r>
          </a:p>
        </p:txBody>
      </p:sp>
      <p:sp>
        <p:nvSpPr>
          <p:cNvPr id="234" name="Rectangular Callout 233"/>
          <p:cNvSpPr/>
          <p:nvPr/>
        </p:nvSpPr>
        <p:spPr bwMode="auto">
          <a:xfrm>
            <a:off x="3369454" y="1177486"/>
            <a:ext cx="1582314" cy="754071"/>
          </a:xfrm>
          <a:prstGeom prst="wedgeRectCallout">
            <a:avLst>
              <a:gd name="adj1" fmla="val 19717"/>
              <a:gd name="adj2" fmla="val 138045"/>
            </a:avLst>
          </a:prstGeom>
          <a:solidFill>
            <a:srgbClr val="E83F35"/>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buClr>
                <a:srgbClr val="FFFFFF"/>
              </a:buClr>
            </a:pPr>
            <a:r>
              <a:rPr lang="en-GB" sz="1050" dirty="0" smtClean="0">
                <a:solidFill>
                  <a:srgbClr val="FFFFFF"/>
                </a:solidFill>
              </a:rPr>
              <a:t>Ireland – </a:t>
            </a:r>
            <a:r>
              <a:rPr lang="en-GB" sz="1050" dirty="0">
                <a:solidFill>
                  <a:srgbClr val="FFFFFF"/>
                </a:solidFill>
              </a:rPr>
              <a:t>annual capacity </a:t>
            </a:r>
            <a:r>
              <a:rPr lang="en-GB" sz="1050" dirty="0" smtClean="0">
                <a:solidFill>
                  <a:srgbClr val="FFFFFF"/>
                </a:solidFill>
              </a:rPr>
              <a:t>payments</a:t>
            </a:r>
            <a:endParaRPr lang="en-GB" sz="1050" dirty="0">
              <a:solidFill>
                <a:srgbClr val="FFFFFF"/>
              </a:solidFill>
            </a:endParaRPr>
          </a:p>
        </p:txBody>
      </p:sp>
      <p:sp>
        <p:nvSpPr>
          <p:cNvPr id="235" name="Rectangular Callout 234"/>
          <p:cNvSpPr/>
          <p:nvPr/>
        </p:nvSpPr>
        <p:spPr bwMode="auto">
          <a:xfrm>
            <a:off x="6070649" y="4552677"/>
            <a:ext cx="1582314" cy="779462"/>
          </a:xfrm>
          <a:prstGeom prst="wedgeRectCallout">
            <a:avLst>
              <a:gd name="adj1" fmla="val -131060"/>
              <a:gd name="adj2" fmla="val -247164"/>
            </a:avLst>
          </a:prstGeom>
          <a:solidFill>
            <a:srgbClr val="E83F35"/>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buClr>
                <a:srgbClr val="FFFFFF"/>
              </a:buClr>
            </a:pPr>
            <a:r>
              <a:rPr lang="en-GB" sz="1050" dirty="0" smtClean="0">
                <a:solidFill>
                  <a:srgbClr val="FFFFFF"/>
                </a:solidFill>
              </a:rPr>
              <a:t>France – decentralised auctions planned, no need for indifference methodology</a:t>
            </a:r>
          </a:p>
        </p:txBody>
      </p:sp>
      <p:sp>
        <p:nvSpPr>
          <p:cNvPr id="237" name="Rectangular Callout 236"/>
          <p:cNvSpPr/>
          <p:nvPr/>
        </p:nvSpPr>
        <p:spPr bwMode="auto">
          <a:xfrm>
            <a:off x="5956029" y="1662113"/>
            <a:ext cx="2122064" cy="941387"/>
          </a:xfrm>
          <a:prstGeom prst="wedgeRectCallout">
            <a:avLst>
              <a:gd name="adj1" fmla="val -86111"/>
              <a:gd name="adj2" fmla="val -7609"/>
            </a:avLst>
          </a:prstGeom>
          <a:solidFill>
            <a:srgbClr val="E83F35"/>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buClr>
                <a:srgbClr val="FFFFFF"/>
              </a:buClr>
            </a:pPr>
            <a:r>
              <a:rPr lang="en-GB" sz="1050" dirty="0" smtClean="0">
                <a:solidFill>
                  <a:srgbClr val="FFFFFF"/>
                </a:solidFill>
              </a:rPr>
              <a:t>Sweden/Finland – strategic reserve auctions with single duration contracts offered – no need for indifference methodology</a:t>
            </a:r>
          </a:p>
        </p:txBody>
      </p:sp>
      <p:sp>
        <p:nvSpPr>
          <p:cNvPr id="236" name="Rectangular Callout 235"/>
          <p:cNvSpPr/>
          <p:nvPr/>
        </p:nvSpPr>
        <p:spPr bwMode="auto">
          <a:xfrm>
            <a:off x="455887" y="4769955"/>
            <a:ext cx="1582314" cy="983700"/>
          </a:xfrm>
          <a:prstGeom prst="wedgeRectCallout">
            <a:avLst>
              <a:gd name="adj1" fmla="val 105843"/>
              <a:gd name="adj2" fmla="val -31712"/>
            </a:avLst>
          </a:prstGeom>
          <a:solidFill>
            <a:srgbClr val="15657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buClr>
                <a:srgbClr val="FFFFFF"/>
              </a:buClr>
            </a:pPr>
            <a:r>
              <a:rPr lang="en-GB" sz="1050" dirty="0" smtClean="0">
                <a:solidFill>
                  <a:schemeClr val="bg1"/>
                </a:solidFill>
              </a:rPr>
              <a:t>Chile – </a:t>
            </a:r>
            <a:r>
              <a:rPr lang="en-GB" sz="1050" dirty="0">
                <a:solidFill>
                  <a:schemeClr val="bg1"/>
                </a:solidFill>
              </a:rPr>
              <a:t>decentralised </a:t>
            </a:r>
            <a:r>
              <a:rPr lang="en-GB" sz="1050" dirty="0" smtClean="0">
                <a:solidFill>
                  <a:schemeClr val="bg1"/>
                </a:solidFill>
              </a:rPr>
              <a:t>auctions  for long-term energy contracts with durations set outside the </a:t>
            </a:r>
            <a:r>
              <a:rPr lang="en-GB" sz="1050" dirty="0">
                <a:solidFill>
                  <a:schemeClr val="bg1"/>
                </a:solidFill>
              </a:rPr>
              <a:t>auction. No PDE methodology </a:t>
            </a:r>
            <a:r>
              <a:rPr lang="en-GB" sz="1050" dirty="0" smtClean="0">
                <a:solidFill>
                  <a:schemeClr val="bg1"/>
                </a:solidFill>
              </a:rPr>
              <a:t>used</a:t>
            </a:r>
          </a:p>
        </p:txBody>
      </p:sp>
      <p:sp>
        <p:nvSpPr>
          <p:cNvPr id="238" name="Rectangular Callout 237"/>
          <p:cNvSpPr/>
          <p:nvPr/>
        </p:nvSpPr>
        <p:spPr bwMode="auto">
          <a:xfrm>
            <a:off x="2086173" y="5589240"/>
            <a:ext cx="2400300" cy="720080"/>
          </a:xfrm>
          <a:prstGeom prst="wedgeRectCallout">
            <a:avLst>
              <a:gd name="adj1" fmla="val 11978"/>
              <a:gd name="adj2" fmla="val -171178"/>
            </a:avLst>
          </a:prstGeom>
          <a:solidFill>
            <a:srgbClr val="15657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buClr>
                <a:srgbClr val="FFFFFF"/>
              </a:buClr>
            </a:pPr>
            <a:r>
              <a:rPr lang="en-GB" sz="1050" dirty="0">
                <a:solidFill>
                  <a:schemeClr val="bg1"/>
                </a:solidFill>
              </a:rPr>
              <a:t>Brazil </a:t>
            </a:r>
            <a:r>
              <a:rPr lang="en-GB" sz="1050" dirty="0" smtClean="0">
                <a:solidFill>
                  <a:schemeClr val="bg1"/>
                </a:solidFill>
              </a:rPr>
              <a:t>– centralised auctions  </a:t>
            </a:r>
            <a:r>
              <a:rPr lang="en-GB" sz="1050" dirty="0">
                <a:solidFill>
                  <a:schemeClr val="bg1"/>
                </a:solidFill>
              </a:rPr>
              <a:t>for </a:t>
            </a:r>
            <a:r>
              <a:rPr lang="en-GB" sz="1050" dirty="0" smtClean="0">
                <a:solidFill>
                  <a:schemeClr val="bg1"/>
                </a:solidFill>
              </a:rPr>
              <a:t>long-term </a:t>
            </a:r>
            <a:r>
              <a:rPr lang="en-GB" sz="1050" dirty="0">
                <a:solidFill>
                  <a:schemeClr val="bg1"/>
                </a:solidFill>
              </a:rPr>
              <a:t>energy contracts with durations set outside the </a:t>
            </a:r>
            <a:r>
              <a:rPr lang="en-GB" sz="1050" dirty="0" smtClean="0">
                <a:solidFill>
                  <a:schemeClr val="bg1"/>
                </a:solidFill>
              </a:rPr>
              <a:t>auction. No PDE methodology used</a:t>
            </a:r>
            <a:endParaRPr lang="en-GB" sz="1050" dirty="0">
              <a:solidFill>
                <a:schemeClr val="bg1"/>
              </a:solidFill>
            </a:endParaRPr>
          </a:p>
        </p:txBody>
      </p:sp>
      <p:sp>
        <p:nvSpPr>
          <p:cNvPr id="239" name="Rounded Rectangle 238"/>
          <p:cNvSpPr/>
          <p:nvPr/>
        </p:nvSpPr>
        <p:spPr bwMode="auto">
          <a:xfrm>
            <a:off x="6822380" y="6035439"/>
            <a:ext cx="823913" cy="175179"/>
          </a:xfrm>
          <a:prstGeom prst="roundRect">
            <a:avLst/>
          </a:prstGeom>
          <a:solidFill>
            <a:srgbClr val="15657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1050" b="1" dirty="0" smtClean="0">
                <a:solidFill>
                  <a:schemeClr val="bg1"/>
                </a:solidFill>
              </a:rPr>
              <a:t>Energy</a:t>
            </a:r>
            <a:endParaRPr lang="en-GB" sz="1050" b="1" dirty="0">
              <a:solidFill>
                <a:schemeClr val="bg1"/>
              </a:solidFill>
            </a:endParaRPr>
          </a:p>
        </p:txBody>
      </p:sp>
      <p:sp>
        <p:nvSpPr>
          <p:cNvPr id="240" name="Rounded Rectangle 239"/>
          <p:cNvSpPr/>
          <p:nvPr/>
        </p:nvSpPr>
        <p:spPr bwMode="auto">
          <a:xfrm>
            <a:off x="6822380" y="5753655"/>
            <a:ext cx="823913" cy="175179"/>
          </a:xfrm>
          <a:prstGeom prst="roundRect">
            <a:avLst/>
          </a:prstGeom>
          <a:solidFill>
            <a:srgbClr val="E83F35"/>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1050" b="1" dirty="0" smtClean="0">
                <a:solidFill>
                  <a:schemeClr val="bg1"/>
                </a:solidFill>
              </a:rPr>
              <a:t>Capacity</a:t>
            </a:r>
            <a:endParaRPr lang="en-GB" sz="1050" b="1" dirty="0">
              <a:solidFill>
                <a:schemeClr val="bg1"/>
              </a:solidFill>
            </a:endParaRPr>
          </a:p>
        </p:txBody>
      </p:sp>
    </p:spTree>
    <p:extLst>
      <p:ext uri="{BB962C8B-B14F-4D97-AF65-F5344CB8AC3E}">
        <p14:creationId xmlns:p14="http://schemas.microsoft.com/office/powerpoint/2010/main" val="4165101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GB" altLang="en-US" dirty="0" smtClean="0"/>
              <a:t>Summary of key findings in EU capacity markets</a:t>
            </a:r>
            <a:endParaRPr lang="en-GB" altLang="en-US" dirty="0"/>
          </a:p>
        </p:txBody>
      </p:sp>
      <p:graphicFrame>
        <p:nvGraphicFramePr>
          <p:cNvPr id="10" name="Group 64"/>
          <p:cNvGraphicFramePr>
            <a:graphicFrameLocks/>
          </p:cNvGraphicFramePr>
          <p:nvPr>
            <p:extLst>
              <p:ext uri="{D42A27DB-BD31-4B8C-83A1-F6EECF244321}">
                <p14:modId xmlns:p14="http://schemas.microsoft.com/office/powerpoint/2010/main" val="2524674004"/>
              </p:ext>
            </p:extLst>
          </p:nvPr>
        </p:nvGraphicFramePr>
        <p:xfrm>
          <a:off x="179512" y="1219200"/>
          <a:ext cx="8712967" cy="5173679"/>
        </p:xfrm>
        <a:graphic>
          <a:graphicData uri="http://schemas.openxmlformats.org/drawingml/2006/table">
            <a:tbl>
              <a:tblPr/>
              <a:tblGrid>
                <a:gridCol w="1733462"/>
                <a:gridCol w="1395901"/>
                <a:gridCol w="1395901"/>
                <a:gridCol w="1523408"/>
                <a:gridCol w="1368152"/>
                <a:gridCol w="1296143"/>
              </a:tblGrid>
              <a:tr h="526728">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400" b="0" i="0" u="none" strike="noStrike" cap="none" normalizeH="0" baseline="0" dirty="0" smtClean="0">
                          <a:ln>
                            <a:noFill/>
                          </a:ln>
                          <a:solidFill>
                            <a:schemeClr val="bg1"/>
                          </a:solidFill>
                          <a:effectLst/>
                          <a:latin typeface="Arial" charset="0"/>
                        </a:rPr>
                        <a:t>Title</a:t>
                      </a: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400" b="0" i="0" u="none" strike="noStrike" cap="none" normalizeH="0" baseline="0" dirty="0" smtClean="0">
                        <a:ln>
                          <a:noFill/>
                        </a:ln>
                        <a:solidFill>
                          <a:schemeClr val="bg1"/>
                        </a:solidFill>
                        <a:effectLst/>
                        <a:latin typeface="Arial" charset="0"/>
                      </a:endParaRP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400" b="0" i="0" u="none" strike="noStrike" cap="none" normalizeH="0" baseline="0" dirty="0" smtClean="0">
                        <a:ln>
                          <a:noFill/>
                        </a:ln>
                        <a:solidFill>
                          <a:schemeClr val="bg1"/>
                        </a:solidFill>
                        <a:effectLst/>
                        <a:latin typeface="Arial" charset="0"/>
                      </a:endParaRP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400" b="0" i="0" u="none" strike="noStrike" cap="none" normalizeH="0" baseline="0" dirty="0" smtClean="0">
                        <a:ln>
                          <a:noFill/>
                        </a:ln>
                        <a:solidFill>
                          <a:schemeClr val="bg1"/>
                        </a:solidFill>
                        <a:effectLst/>
                        <a:latin typeface="Arial" charset="0"/>
                      </a:endParaRP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400" b="0" i="0" u="none" strike="noStrike" cap="none" normalizeH="0" baseline="0" dirty="0" smtClean="0">
                        <a:ln>
                          <a:noFill/>
                        </a:ln>
                        <a:solidFill>
                          <a:schemeClr val="bg1"/>
                        </a:solidFill>
                        <a:effectLst/>
                        <a:latin typeface="Arial" charset="0"/>
                      </a:endParaRP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400" b="0" i="0" u="none" strike="noStrike" cap="none" normalizeH="0" baseline="0" dirty="0" smtClean="0">
                        <a:ln>
                          <a:noFill/>
                        </a:ln>
                        <a:solidFill>
                          <a:schemeClr val="bg1"/>
                        </a:solidFill>
                        <a:effectLst/>
                        <a:latin typeface="Arial" charset="0"/>
                      </a:endParaRP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r>
              <a:tr h="1668887">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b="1" dirty="0" smtClean="0"/>
                        <a:t>Question 1:</a:t>
                      </a:r>
                      <a:r>
                        <a:rPr lang="en-GB" sz="1100" b="1" baseline="0" dirty="0" smtClean="0"/>
                        <a:t> </a:t>
                      </a:r>
                    </a:p>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t>What is the product being traded in the market, including a brief background of the market/sector?</a:t>
                      </a:r>
                    </a:p>
                  </a:txBody>
                  <a:tcPr marL="36000" marR="36000" marT="36000" marB="36000" anchor="ctr" horzOverflow="overflow">
                    <a:lnL cap="flat">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t>Ireland - regulated payments based on the MW required and the cost of new entry to the market</a:t>
                      </a:r>
                    </a:p>
                  </a:txBody>
                  <a:tcPr marL="36000" marR="36000" marT="36000" marB="36000" anchor="ctr" horzOverflow="overflow">
                    <a:lnL cap="flat">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lang="en-GB" sz="1100" dirty="0" smtClean="0"/>
                        <a:t>France - proposing a decentralised capacity market, so there is not a role for a centralised agency to create an indifference methodology</a:t>
                      </a:r>
                      <a:endParaRPr kumimoji="0" lang="en-GB" altLang="en-US" sz="1100" b="0" i="0" u="none" strike="noStrike" cap="none" normalizeH="0" baseline="0" dirty="0" smtClean="0">
                        <a:ln>
                          <a:noFill/>
                        </a:ln>
                        <a:solidFill>
                          <a:schemeClr val="tx1"/>
                        </a:solidFill>
                        <a:effectLst/>
                        <a:latin typeface="Arial" charset="0"/>
                      </a:endParaRPr>
                    </a:p>
                  </a:txBody>
                  <a:tcPr marL="36000" marR="36000" marT="36000" marB="36000" anchor="ctr" horzOverflow="overflow">
                    <a:lnL cap="flat">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t>Spain – capacity</a:t>
                      </a:r>
                      <a:r>
                        <a:rPr lang="en-GB" sz="1100" baseline="0" dirty="0" smtClean="0"/>
                        <a:t> payments to incentivise investment (payment</a:t>
                      </a:r>
                      <a:r>
                        <a:rPr lang="en-GB" sz="1100" dirty="0" smtClean="0"/>
                        <a:t> for the first 20 years of a plant’s life) and availability</a:t>
                      </a:r>
                      <a:r>
                        <a:rPr lang="en-GB" sz="1100" baseline="0" dirty="0" smtClean="0"/>
                        <a:t> of service </a:t>
                      </a:r>
                      <a:endParaRPr lang="en-GB" sz="1100" dirty="0" smtClean="0"/>
                    </a:p>
                  </a:txBody>
                  <a:tcPr marL="36000" marR="36000" marT="36000" marB="36000" anchor="ctr" horzOverflow="overflow">
                    <a:lnL>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lang="en-GB" sz="1100" dirty="0" smtClean="0"/>
                        <a:t>Sweden/Finland</a:t>
                      </a:r>
                      <a:r>
                        <a:rPr lang="en-GB" sz="1100" baseline="0" dirty="0" smtClean="0"/>
                        <a:t> </a:t>
                      </a:r>
                      <a:r>
                        <a:rPr lang="en-GB" sz="1100" dirty="0" smtClean="0"/>
                        <a:t>– temporary reserve auctioned annually</a:t>
                      </a:r>
                      <a:r>
                        <a:rPr lang="en-GB" sz="1100" baseline="0" dirty="0" smtClean="0"/>
                        <a:t> </a:t>
                      </a:r>
                      <a:r>
                        <a:rPr lang="en-GB" sz="1100" dirty="0" smtClean="0"/>
                        <a:t> until 2020</a:t>
                      </a:r>
                      <a:endParaRPr kumimoji="0" lang="en-GB" altLang="en-US" sz="1100" b="0" i="0" u="none" strike="noStrike" cap="none" normalizeH="0" baseline="0" dirty="0" smtClean="0">
                        <a:ln>
                          <a:noFill/>
                        </a:ln>
                        <a:solidFill>
                          <a:schemeClr val="tx1"/>
                        </a:solidFill>
                        <a:effectLst/>
                        <a:latin typeface="Arial" charset="0"/>
                      </a:endParaRPr>
                    </a:p>
                  </a:txBody>
                  <a:tcPr marL="36000" marR="36000" marT="36000" marB="36000" anchor="ctr" horzOverflow="overflow">
                    <a:lnL>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t>Italy</a:t>
                      </a:r>
                      <a:r>
                        <a:rPr lang="en-GB" sz="1100" baseline="0" dirty="0" smtClean="0"/>
                        <a:t> – currently capacity payments, but proposing a centralised capacity market. Annual auctions with 4-year lead time</a:t>
                      </a:r>
                      <a:endParaRPr lang="en-GB" sz="1100" dirty="0" smtClean="0"/>
                    </a:p>
                  </a:txBody>
                  <a:tcPr marL="36000" marR="36000" marT="36000" marB="36000" anchor="ctr" horzOverflow="overflow">
                    <a:lnL>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685232">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b="1" dirty="0" smtClean="0"/>
                        <a:t>Question 2:</a:t>
                      </a:r>
                      <a:r>
                        <a:rPr lang="en-GB" sz="1100" b="1" baseline="0" dirty="0" smtClean="0"/>
                        <a:t> </a:t>
                      </a:r>
                    </a:p>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t>Are contracts of different lengths</a:t>
                      </a:r>
                      <a:r>
                        <a:rPr lang="en-GB" sz="1100" baseline="0" dirty="0" smtClean="0"/>
                        <a:t> auctioned or different </a:t>
                      </a:r>
                      <a:r>
                        <a:rPr lang="en-GB" sz="1100" dirty="0" smtClean="0"/>
                        <a:t>payments for different durations offered?</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lang="en-GB" altLang="en-US" sz="1100" kern="1200" baseline="0" dirty="0" smtClean="0">
                          <a:solidFill>
                            <a:schemeClr val="tx1"/>
                          </a:solidFill>
                          <a:latin typeface="+mn-lt"/>
                          <a:ea typeface="+mn-ea"/>
                          <a:cs typeface="+mn-cs"/>
                        </a:rPr>
                        <a:t>No, payments determined annually</a:t>
                      </a:r>
                    </a:p>
                  </a:txBody>
                  <a:tcPr marL="36000" marR="36000" marT="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lang="en-GB" altLang="en-US" sz="1100" kern="1200" baseline="0" dirty="0" smtClean="0">
                          <a:solidFill>
                            <a:schemeClr val="tx1"/>
                          </a:solidFill>
                          <a:latin typeface="+mn-lt"/>
                          <a:ea typeface="+mn-ea"/>
                          <a:cs typeface="+mn-cs"/>
                        </a:rPr>
                        <a:t>No, delivery period fixed to 12 months</a:t>
                      </a:r>
                    </a:p>
                  </a:txBody>
                  <a:tcPr marL="36000" marR="36000" marT="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lang="en-GB" sz="1600" dirty="0" smtClean="0">
                          <a:solidFill>
                            <a:srgbClr val="92D050"/>
                          </a:solidFill>
                          <a:latin typeface="Comic Sans MS" panose="030F0702030302020204" pitchFamily="66" charset="0"/>
                        </a:rPr>
                        <a:t>✔</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lang="en-GB" altLang="en-US" sz="1100" kern="1200" baseline="0" dirty="0" smtClean="0">
                          <a:solidFill>
                            <a:schemeClr val="tx1"/>
                          </a:solidFill>
                          <a:latin typeface="Arial" charset="0"/>
                          <a:ea typeface="+mn-ea"/>
                          <a:cs typeface="+mn-cs"/>
                        </a:rPr>
                        <a:t>Long-term contracts offer higher payments than 1-year contracts</a:t>
                      </a:r>
                    </a:p>
                  </a:txBody>
                  <a:tcPr marL="36000" marR="36000" marT="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lang="en-GB" altLang="en-US" sz="1100" kern="1200" baseline="0" dirty="0" smtClean="0">
                          <a:solidFill>
                            <a:schemeClr val="tx1"/>
                          </a:solidFill>
                          <a:latin typeface="Arial" charset="0"/>
                          <a:ea typeface="+mn-ea"/>
                          <a:cs typeface="+mn-cs"/>
                        </a:rPr>
                        <a:t>No, only five month contracts are auctioned</a:t>
                      </a:r>
                    </a:p>
                  </a:txBody>
                  <a:tcPr marL="36000" marR="36000" marT="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lang="en-GB" altLang="en-US" sz="1100" kern="1200" baseline="0" dirty="0" smtClean="0">
                          <a:solidFill>
                            <a:schemeClr val="tx1"/>
                          </a:solidFill>
                          <a:latin typeface="+mn-lt"/>
                          <a:ea typeface="+mn-ea"/>
                          <a:cs typeface="+mn-cs"/>
                        </a:rPr>
                        <a:t> No, only three year contracts are auctioned</a:t>
                      </a:r>
                    </a:p>
                  </a:txBody>
                  <a:tcPr marL="36000" marR="36000" marT="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1122485">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b="1" dirty="0" smtClean="0"/>
                        <a:t>Question 3:</a:t>
                      </a:r>
                      <a:r>
                        <a:rPr lang="en-GB" sz="1100" b="1" baseline="0" dirty="0" smtClean="0"/>
                        <a:t> </a:t>
                      </a:r>
                    </a:p>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b="0" baseline="0" dirty="0" smtClean="0"/>
                        <a:t>A</a:t>
                      </a:r>
                      <a:r>
                        <a:rPr lang="en-GB" sz="1100" dirty="0" smtClean="0"/>
                        <a:t>re bids compared on any other basis than simply price e.g. an indifference methodology? </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100" b="0" i="0" u="none" strike="noStrike" kern="1200" cap="none" spc="0" normalizeH="0" baseline="0" noProof="0" dirty="0" smtClean="0">
                          <a:ln>
                            <a:noFill/>
                          </a:ln>
                          <a:solidFill>
                            <a:srgbClr val="000000"/>
                          </a:solidFill>
                          <a:effectLst/>
                          <a:uLnTx/>
                          <a:uFillTx/>
                          <a:latin typeface="Arial" charset="0"/>
                          <a:ea typeface="+mn-ea"/>
                          <a:cs typeface="+mn-cs"/>
                        </a:rPr>
                        <a:t>No need for PDE methodology because of single duration </a:t>
                      </a:r>
                      <a:endPar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endParaRP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100" b="0" i="0" u="none" strike="noStrike" kern="1200" cap="none" spc="0" normalizeH="0" baseline="0" noProof="0" dirty="0" smtClean="0">
                          <a:ln>
                            <a:noFill/>
                          </a:ln>
                          <a:solidFill>
                            <a:srgbClr val="000000"/>
                          </a:solidFill>
                          <a:effectLst/>
                          <a:uLnTx/>
                          <a:uFillTx/>
                          <a:latin typeface="Arial" charset="0"/>
                          <a:ea typeface="+mn-ea"/>
                          <a:cs typeface="+mn-cs"/>
                        </a:rPr>
                        <a:t>No need for PDE methodology because of single duration </a:t>
                      </a:r>
                      <a:endPar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endParaRP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kumimoji="0" lang="en-GB" altLang="en-US" sz="1000" b="0" i="0" u="none" strike="noStrike" kern="1200" cap="none" spc="0" normalizeH="0" baseline="0" noProof="0" dirty="0" smtClean="0">
                          <a:ln>
                            <a:noFill/>
                          </a:ln>
                          <a:solidFill>
                            <a:srgbClr val="000000"/>
                          </a:solidFill>
                          <a:effectLst/>
                          <a:uLnTx/>
                          <a:uFillTx/>
                          <a:latin typeface="Arial" charset="0"/>
                          <a:ea typeface="+mn-ea"/>
                          <a:cs typeface="+mn-cs"/>
                        </a:rPr>
                        <a:t>No PDE used. Long-term prices set to incentivise investment. Short-term prices initially based on a cost model with annual adjustments</a:t>
                      </a:r>
                      <a:endParaRPr kumimoji="0" lang="en-GB" altLang="en-US" sz="1200" b="1" i="0" u="none" strike="noStrike" kern="1200" cap="none" normalizeH="0" baseline="0" dirty="0" smtClean="0">
                        <a:ln>
                          <a:noFill/>
                        </a:ln>
                        <a:solidFill>
                          <a:srgbClr val="E83F35"/>
                        </a:solidFill>
                        <a:effectLst/>
                        <a:latin typeface="Comic Sans MS" panose="030F0702030302020204" pitchFamily="66" charset="0"/>
                        <a:ea typeface="+mn-ea"/>
                        <a:cs typeface="+mn-cs"/>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kumimoji="0" lang="en-GB" altLang="en-US" sz="1100" b="0" i="0" u="none" strike="noStrike" kern="1200" cap="none" spc="0" normalizeH="0" baseline="0" noProof="0" dirty="0" smtClean="0">
                          <a:ln>
                            <a:noFill/>
                          </a:ln>
                          <a:solidFill>
                            <a:srgbClr val="000000"/>
                          </a:solidFill>
                          <a:effectLst/>
                          <a:uLnTx/>
                          <a:uFillTx/>
                          <a:latin typeface="Arial" charset="0"/>
                          <a:ea typeface="+mn-ea"/>
                          <a:cs typeface="+mn-cs"/>
                        </a:rPr>
                        <a:t>No need for PDE methodology because of single duration </a:t>
                      </a:r>
                      <a:endPar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100" b="0" i="0" u="none" strike="noStrike" kern="1200" cap="none" spc="0" normalizeH="0" baseline="0" noProof="0" dirty="0" smtClean="0">
                          <a:ln>
                            <a:noFill/>
                          </a:ln>
                          <a:solidFill>
                            <a:srgbClr val="000000"/>
                          </a:solidFill>
                          <a:effectLst/>
                          <a:uLnTx/>
                          <a:uFillTx/>
                          <a:latin typeface="Arial" charset="0"/>
                          <a:ea typeface="+mn-ea"/>
                          <a:cs typeface="+mn-cs"/>
                        </a:rPr>
                        <a:t>No need for PDE methodology because of single duration </a:t>
                      </a:r>
                      <a:endPar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526728">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1" i="0" u="none" strike="noStrike" cap="none" normalizeH="0" baseline="0" dirty="0" smtClean="0">
                          <a:ln>
                            <a:noFill/>
                          </a:ln>
                          <a:solidFill>
                            <a:schemeClr val="tx1"/>
                          </a:solidFill>
                          <a:effectLst/>
                          <a:latin typeface="Arial" charset="0"/>
                        </a:rPr>
                        <a:t>Conclusion</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Not relevant</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Not relevant</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Not relevant</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Not relevant</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Not relevant</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r>
            </a:tbl>
          </a:graphicData>
        </a:graphic>
      </p:graphicFrame>
      <p:pic>
        <p:nvPicPr>
          <p:cNvPr id="1027" name="Picture 3" descr="Z:\Projects\Projects-13\P13-2164\Work\Inside EU Report\Jonas working folder\flags\france_fl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516" y="1267978"/>
            <a:ext cx="671016" cy="447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Projects\Projects-13\P13-2164\Work\Inside EU Report\Jonas working folder\flags\italy_fla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3432" y="1267978"/>
            <a:ext cx="671016" cy="44734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Z:\Projects\Projects-13\P13-2164\Work\Inside EU Report\Jonas working folder\flags\spain_flag.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776" y="1267978"/>
            <a:ext cx="671016" cy="447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Projects\Projects-13\P13-2164\Work\Inside EU Report\Jonas working folder\flags\sweden_flag.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161" y="1124744"/>
            <a:ext cx="704153" cy="4473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Z:\Projects\Projects-13\P13-2164\Work\Inside EU Report\Jonas working folder\flags\ireland_flag.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1255552"/>
            <a:ext cx="674528" cy="4597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matthias.janssen\AppData\Local\Microsoft\Windows\Temporary Internet Files\Content.IE5\T4B97UO0\MP90036267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3152" y="1403203"/>
            <a:ext cx="648074" cy="3953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77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GB" altLang="en-US" dirty="0" smtClean="0"/>
              <a:t>Summary of key findings in North and South American capacity markets</a:t>
            </a:r>
            <a:endParaRPr lang="en-GB" altLang="en-US" dirty="0"/>
          </a:p>
        </p:txBody>
      </p:sp>
      <p:graphicFrame>
        <p:nvGraphicFramePr>
          <p:cNvPr id="10" name="Group 64"/>
          <p:cNvGraphicFramePr>
            <a:graphicFrameLocks/>
          </p:cNvGraphicFramePr>
          <p:nvPr>
            <p:extLst>
              <p:ext uri="{D42A27DB-BD31-4B8C-83A1-F6EECF244321}">
                <p14:modId xmlns:p14="http://schemas.microsoft.com/office/powerpoint/2010/main" val="2496583034"/>
              </p:ext>
            </p:extLst>
          </p:nvPr>
        </p:nvGraphicFramePr>
        <p:xfrm>
          <a:off x="179512" y="1219200"/>
          <a:ext cx="8712000" cy="5173199"/>
        </p:xfrm>
        <a:graphic>
          <a:graphicData uri="http://schemas.openxmlformats.org/drawingml/2006/table">
            <a:tbl>
              <a:tblPr/>
              <a:tblGrid>
                <a:gridCol w="1728572"/>
                <a:gridCol w="1745857"/>
                <a:gridCol w="1745857"/>
                <a:gridCol w="1745857"/>
                <a:gridCol w="1745857"/>
              </a:tblGrid>
              <a:tr h="605546">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400" b="0" i="0" u="none" strike="noStrike" cap="none" normalizeH="0" baseline="0" dirty="0" smtClean="0">
                          <a:ln>
                            <a:noFill/>
                          </a:ln>
                          <a:solidFill>
                            <a:schemeClr val="bg1"/>
                          </a:solidFill>
                          <a:effectLst/>
                          <a:latin typeface="Arial" charset="0"/>
                        </a:rPr>
                        <a:t>Title</a:t>
                      </a: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400" b="0" i="0" u="none" strike="noStrike" cap="none" normalizeH="0" baseline="0" dirty="0" smtClean="0">
                        <a:ln>
                          <a:noFill/>
                        </a:ln>
                        <a:solidFill>
                          <a:schemeClr val="bg1"/>
                        </a:solidFill>
                        <a:effectLst/>
                        <a:latin typeface="Arial" charset="0"/>
                      </a:endParaRP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400" b="0" i="0" u="none" strike="noStrike" cap="none" normalizeH="0" baseline="0" dirty="0" smtClean="0">
                        <a:ln>
                          <a:noFill/>
                        </a:ln>
                        <a:solidFill>
                          <a:schemeClr val="bg1"/>
                        </a:solidFill>
                        <a:effectLst/>
                        <a:latin typeface="Arial" charset="0"/>
                      </a:endParaRP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400" b="0" i="0" u="none" strike="noStrike" cap="none" normalizeH="0" baseline="0" dirty="0" smtClean="0">
                        <a:ln>
                          <a:noFill/>
                        </a:ln>
                        <a:solidFill>
                          <a:schemeClr val="bg1"/>
                        </a:solidFill>
                        <a:effectLst/>
                        <a:latin typeface="Arial" charset="0"/>
                      </a:endParaRP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400" b="0" i="0" u="none" strike="noStrike" cap="none" normalizeH="0" baseline="0" dirty="0" smtClean="0">
                        <a:ln>
                          <a:noFill/>
                        </a:ln>
                        <a:solidFill>
                          <a:schemeClr val="bg1"/>
                        </a:solidFill>
                        <a:effectLst/>
                        <a:latin typeface="Arial" charset="0"/>
                      </a:endParaRP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r>
              <a:tr h="1355441">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b="1" dirty="0" smtClean="0"/>
                        <a:t>Question 1:</a:t>
                      </a:r>
                      <a:r>
                        <a:rPr lang="en-GB" sz="1100" b="1" baseline="0" dirty="0" smtClean="0"/>
                        <a:t> </a:t>
                      </a:r>
                    </a:p>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t>What is the product being traded in the market, including a brief background of the market/sector?</a:t>
                      </a:r>
                    </a:p>
                  </a:txBody>
                  <a:tcPr marL="36000" marR="36000" marT="36000" marB="36000" anchor="ctr" horzOverflow="overflow">
                    <a:lnL cap="flat">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t>ISO-New England</a:t>
                      </a:r>
                      <a:r>
                        <a:rPr lang="en-GB" sz="1100" baseline="0" dirty="0" smtClean="0"/>
                        <a:t>  holds forward capacity market auctions three years in advance, procuring an annual capacity supply product</a:t>
                      </a:r>
                    </a:p>
                  </a:txBody>
                  <a:tcPr marL="36000" marR="36000" marT="36000" marB="36000" anchor="ctr" horzOverflow="overflow">
                    <a:lnL cap="flat">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t>PJM</a:t>
                      </a:r>
                      <a:r>
                        <a:rPr lang="en-GB" sz="1100" baseline="0" dirty="0" smtClean="0"/>
                        <a:t> holds forward capacity market auctions three years in advance, procuring an annual capacity supply product</a:t>
                      </a:r>
                    </a:p>
                  </a:txBody>
                  <a:tcPr marL="36000" marR="36000" marT="36000" marB="36000" anchor="ctr" horzOverflow="overflow">
                    <a:lnL cap="flat">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US" sz="1100" dirty="0" smtClean="0"/>
                        <a:t>New York ISO</a:t>
                      </a:r>
                      <a:r>
                        <a:rPr lang="en-US" sz="1100" baseline="0" dirty="0" smtClean="0"/>
                        <a:t> is running a </a:t>
                      </a:r>
                      <a:r>
                        <a:rPr lang="en-US" sz="1100" dirty="0" smtClean="0"/>
                        <a:t>spot capacity market procuring</a:t>
                      </a:r>
                      <a:r>
                        <a:rPr lang="en-US" sz="1100" baseline="0" dirty="0" smtClean="0"/>
                        <a:t> ICAP (and intentionally decided against a forward-looking approach)</a:t>
                      </a:r>
                      <a:endParaRPr lang="en-GB" sz="1100" dirty="0" smtClean="0"/>
                    </a:p>
                  </a:txBody>
                  <a:tcPr marL="36000" marR="36000" marT="36000" marB="36000" anchor="ctr" horzOverflow="overflow">
                    <a:lnL>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b="0" noProof="0" dirty="0" smtClean="0">
                          <a:solidFill>
                            <a:schemeClr val="tx1"/>
                          </a:solidFill>
                          <a:effectLst/>
                          <a:latin typeface="+mn-lt"/>
                          <a:ea typeface="Times"/>
                          <a:cs typeface="Times New Roman"/>
                        </a:rPr>
                        <a:t>In Colombia, capacity</a:t>
                      </a:r>
                      <a:r>
                        <a:rPr lang="en-GB" sz="1100" b="0" baseline="0" noProof="0" dirty="0" smtClean="0">
                          <a:solidFill>
                            <a:schemeClr val="tx1"/>
                          </a:solidFill>
                          <a:effectLst/>
                          <a:latin typeface="+mn-lt"/>
                          <a:ea typeface="Times"/>
                          <a:cs typeface="Times New Roman"/>
                        </a:rPr>
                        <a:t> options are </a:t>
                      </a:r>
                      <a:r>
                        <a:rPr lang="en-GB" sz="1100" b="0" noProof="0" dirty="0" smtClean="0">
                          <a:solidFill>
                            <a:schemeClr val="tx1"/>
                          </a:solidFill>
                          <a:effectLst/>
                          <a:latin typeface="+mn-lt"/>
                          <a:ea typeface="Times"/>
                          <a:cs typeface="Times New Roman"/>
                        </a:rPr>
                        <a:t>auctioned if a</a:t>
                      </a:r>
                      <a:r>
                        <a:rPr lang="en-GB" sz="1100" b="0" baseline="0" noProof="0" dirty="0" smtClean="0">
                          <a:solidFill>
                            <a:schemeClr val="tx1"/>
                          </a:solidFill>
                          <a:effectLst/>
                          <a:latin typeface="+mn-lt"/>
                          <a:ea typeface="Times"/>
                          <a:cs typeface="Times New Roman"/>
                        </a:rPr>
                        <a:t> violation to reserve margin is expected over next 3-4 years</a:t>
                      </a:r>
                      <a:endParaRPr lang="en-GB" sz="1100" b="0" noProof="0" dirty="0" smtClean="0">
                        <a:solidFill>
                          <a:schemeClr val="tx1"/>
                        </a:solidFill>
                        <a:effectLst/>
                        <a:latin typeface="+mn-lt"/>
                        <a:ea typeface="Times"/>
                        <a:cs typeface="Times New Roman"/>
                      </a:endParaRPr>
                    </a:p>
                  </a:txBody>
                  <a:tcPr marL="36000" marR="36000" marT="36000" marB="36000" anchor="ctr" horzOverflow="overflow">
                    <a:lnL>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1316215">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b="1" dirty="0" smtClean="0"/>
                        <a:t>Question 2:</a:t>
                      </a:r>
                      <a:r>
                        <a:rPr lang="en-GB" sz="1100" b="1" baseline="0" dirty="0" smtClean="0"/>
                        <a:t> </a:t>
                      </a:r>
                    </a:p>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t>Are contracts of different lengths</a:t>
                      </a:r>
                      <a:r>
                        <a:rPr lang="en-GB" sz="1100" baseline="0" dirty="0" smtClean="0"/>
                        <a:t> auctioned or different </a:t>
                      </a:r>
                      <a:r>
                        <a:rPr lang="en-GB" sz="1100" dirty="0" smtClean="0"/>
                        <a:t>payments for different durations offered?</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92D050"/>
                          </a:solidFill>
                          <a:latin typeface="Comic Sans MS" panose="030F0702030302020204" pitchFamily="66" charset="0"/>
                        </a:rPr>
                        <a:t>✔</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lang="en-GB" altLang="en-US" sz="1100" kern="1200" baseline="0" dirty="0" smtClean="0">
                          <a:solidFill>
                            <a:schemeClr val="tx1"/>
                          </a:solidFill>
                          <a:latin typeface="+mn-lt"/>
                          <a:ea typeface="+mn-ea"/>
                          <a:cs typeface="+mn-cs"/>
                        </a:rPr>
                        <a:t>One year contracts are auctioned. Seven year lock-in period available for new plant</a:t>
                      </a:r>
                    </a:p>
                  </a:txBody>
                  <a:tcPr marL="36000" marR="36000" marT="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92D050"/>
                          </a:solidFill>
                          <a:latin typeface="Comic Sans MS" panose="030F0702030302020204" pitchFamily="66" charset="0"/>
                        </a:rPr>
                        <a:t>✔</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lang="en-GB" altLang="en-US" sz="1100" kern="1200" baseline="0" dirty="0" smtClean="0">
                          <a:solidFill>
                            <a:schemeClr val="tx1"/>
                          </a:solidFill>
                          <a:latin typeface="Arial" charset="0"/>
                          <a:ea typeface="+mn-ea"/>
                          <a:cs typeface="+mn-cs"/>
                        </a:rPr>
                        <a:t>One year contracts are auctioned. Seven year lock-in period available for new plant</a:t>
                      </a:r>
                    </a:p>
                  </a:txBody>
                  <a:tcPr marL="36000" marR="36000" marT="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lang="en-GB" altLang="en-US" sz="1100" kern="1200" baseline="0" dirty="0" smtClean="0">
                          <a:solidFill>
                            <a:schemeClr val="tx1"/>
                          </a:solidFill>
                          <a:latin typeface="+mn-lt"/>
                          <a:ea typeface="+mn-ea"/>
                          <a:cs typeface="+mn-cs"/>
                        </a:rPr>
                        <a:t>No, spot market with one month/season contracts only</a:t>
                      </a:r>
                    </a:p>
                  </a:txBody>
                  <a:tcPr marL="36000" marR="36000" marT="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rgbClr val="92D050"/>
                          </a:solidFill>
                          <a:latin typeface="Comic Sans MS" panose="030F0702030302020204" pitchFamily="66"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mn-lt"/>
                          <a:ea typeface="+mn-ea"/>
                          <a:cs typeface="+mn-cs"/>
                        </a:rPr>
                        <a:t>Contract lengths of 1, 10 and 20 years are available for existing/ new plant</a:t>
                      </a:r>
                      <a:endParaRPr lang="en-GB" sz="1600" dirty="0" smtClean="0">
                        <a:solidFill>
                          <a:srgbClr val="92D050"/>
                        </a:solidFill>
                        <a:latin typeface="Comic Sans MS" panose="030F0702030302020204" pitchFamily="66" charset="0"/>
                      </a:endParaRPr>
                    </a:p>
                  </a:txBody>
                  <a:tcPr marL="36000" marR="36000" marT="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1290451">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b="1" dirty="0" smtClean="0"/>
                        <a:t>Question 3:</a:t>
                      </a:r>
                      <a:r>
                        <a:rPr lang="en-GB" sz="1100" b="1" baseline="0" dirty="0" smtClean="0"/>
                        <a:t> </a:t>
                      </a:r>
                    </a:p>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b="0" baseline="0" dirty="0" smtClean="0"/>
                        <a:t>A</a:t>
                      </a:r>
                      <a:r>
                        <a:rPr lang="en-GB" sz="1100" dirty="0" smtClean="0"/>
                        <a:t>re bids compared on any other basis than simply price e.g. an indifference methodology? </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100" b="0" i="0" u="none" strike="noStrike" kern="1200" cap="none" spc="0" normalizeH="0" baseline="0" noProof="0" dirty="0" smtClean="0">
                          <a:ln>
                            <a:noFill/>
                          </a:ln>
                          <a:solidFill>
                            <a:srgbClr val="000000"/>
                          </a:solidFill>
                          <a:effectLst/>
                          <a:uLnTx/>
                          <a:uFillTx/>
                          <a:latin typeface="Arial" charset="0"/>
                          <a:ea typeface="+mn-ea"/>
                          <a:cs typeface="+mn-cs"/>
                        </a:rPr>
                        <a:t>No PDE methodology used to compare bids for different durations</a:t>
                      </a:r>
                      <a:endPar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endParaRP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100" b="0" i="0" u="none" strike="noStrike" kern="1200" cap="none" spc="0" normalizeH="0" baseline="0" noProof="0" dirty="0" smtClean="0">
                          <a:ln>
                            <a:noFill/>
                          </a:ln>
                          <a:solidFill>
                            <a:srgbClr val="000000"/>
                          </a:solidFill>
                          <a:effectLst/>
                          <a:uLnTx/>
                          <a:uFillTx/>
                          <a:latin typeface="Arial" charset="0"/>
                          <a:ea typeface="+mn-ea"/>
                          <a:cs typeface="+mn-cs"/>
                        </a:rPr>
                        <a:t>No PDE methodology used  to compare bids for different durations</a:t>
                      </a:r>
                      <a:endPar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endParaRP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100" b="0" i="0" u="none" strike="noStrike" kern="1200" cap="none" spc="0" normalizeH="0" baseline="0" noProof="0" dirty="0" smtClean="0">
                          <a:ln>
                            <a:noFill/>
                          </a:ln>
                          <a:solidFill>
                            <a:srgbClr val="000000"/>
                          </a:solidFill>
                          <a:effectLst/>
                          <a:uLnTx/>
                          <a:uFillTx/>
                          <a:latin typeface="Arial" charset="0"/>
                          <a:ea typeface="+mn-ea"/>
                          <a:cs typeface="+mn-cs"/>
                        </a:rPr>
                        <a:t>Spot market, no need for PDE methodology</a:t>
                      </a:r>
                      <a:endPar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100" b="0" i="0" u="none" strike="noStrike" kern="1200" cap="none" spc="0" normalizeH="0" baseline="0" noProof="0" dirty="0" smtClean="0">
                          <a:ln>
                            <a:noFill/>
                          </a:ln>
                          <a:solidFill>
                            <a:srgbClr val="000000"/>
                          </a:solidFill>
                          <a:effectLst/>
                          <a:uLnTx/>
                          <a:uFillTx/>
                          <a:latin typeface="Arial" charset="0"/>
                          <a:ea typeface="+mn-ea"/>
                          <a:cs typeface="+mn-cs"/>
                        </a:rPr>
                        <a:t>No PDE methodology used  to compare bids for different durations</a:t>
                      </a:r>
                      <a:endPar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605546">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1" i="0" u="none" strike="noStrike" cap="none" normalizeH="0" baseline="0" dirty="0" smtClean="0">
                          <a:ln>
                            <a:noFill/>
                          </a:ln>
                          <a:solidFill>
                            <a:schemeClr val="tx1"/>
                          </a:solidFill>
                          <a:effectLst/>
                          <a:latin typeface="Arial" charset="0"/>
                        </a:rPr>
                        <a:t>Conclusion</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Not relevant</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Not relevant</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Not relevant</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Not relevant</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r>
            </a:tbl>
          </a:graphicData>
        </a:graphic>
      </p:graphicFrame>
      <p:pic>
        <p:nvPicPr>
          <p:cNvPr id="3" name="Picture 4" descr="https://upload.wikimedia.org/wikipedia/commons/thumb/1/1a/US_flag_48_stars.svg/220px-US_flag_48_star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362185"/>
            <a:ext cx="758825" cy="4001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upload.wikimedia.org/wikipedia/commons/thumb/3/35/New_England_pine_flag.svg/1280px-New_England_pine_flag.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7016" y="1338772"/>
            <a:ext cx="440848" cy="2646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upload.wikimedia.org/wikipedia/commons/thumb/1/1a/US_flag_48_stars.svg/220px-US_flag_48_star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372708"/>
            <a:ext cx="758825" cy="4001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www.50states.com/flag/image/nunst053.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6929" y="1362184"/>
            <a:ext cx="530090" cy="2650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upload.wikimedia.org/wikipedia/commons/thumb/1/1a/US_flag_48_stars.svg/220px-US_flag_48_star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8052" y="1372708"/>
            <a:ext cx="758825" cy="40010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50667" t="7778" r="43448" b="87201"/>
          <a:stretch/>
        </p:blipFill>
        <p:spPr bwMode="auto">
          <a:xfrm>
            <a:off x="4427984" y="1335556"/>
            <a:ext cx="576064" cy="2764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2" descr="http://www.cokecans.com/images/flags/Colombia.gif"/>
          <p:cNvPicPr>
            <a:picLocks noChangeAspect="1" noChangeArrowheads="1"/>
          </p:cNvPicPr>
          <p:nvPr/>
        </p:nvPicPr>
        <p:blipFill>
          <a:blip r:embed="rId7"/>
          <a:srcRect/>
          <a:stretch>
            <a:fillRect/>
          </a:stretch>
        </p:blipFill>
        <p:spPr bwMode="auto">
          <a:xfrm>
            <a:off x="7740352" y="1362184"/>
            <a:ext cx="576064" cy="383273"/>
          </a:xfrm>
          <a:prstGeom prst="rect">
            <a:avLst/>
          </a:prstGeom>
          <a:noFill/>
          <a:ln w="9525">
            <a:noFill/>
            <a:miter lim="800000"/>
            <a:headEnd/>
            <a:tailEnd/>
          </a:ln>
        </p:spPr>
      </p:pic>
    </p:spTree>
    <p:extLst>
      <p:ext uri="{BB962C8B-B14F-4D97-AF65-F5344CB8AC3E}">
        <p14:creationId xmlns:p14="http://schemas.microsoft.com/office/powerpoint/2010/main" val="1327002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GB" altLang="en-US" dirty="0" smtClean="0"/>
              <a:t>Summary of key findings in South American energy markets</a:t>
            </a:r>
            <a:endParaRPr lang="en-GB" altLang="en-US" dirty="0"/>
          </a:p>
        </p:txBody>
      </p:sp>
      <p:graphicFrame>
        <p:nvGraphicFramePr>
          <p:cNvPr id="10" name="Group 64"/>
          <p:cNvGraphicFramePr>
            <a:graphicFrameLocks/>
          </p:cNvGraphicFramePr>
          <p:nvPr>
            <p:extLst>
              <p:ext uri="{D42A27DB-BD31-4B8C-83A1-F6EECF244321}">
                <p14:modId xmlns:p14="http://schemas.microsoft.com/office/powerpoint/2010/main" val="3072747596"/>
              </p:ext>
            </p:extLst>
          </p:nvPr>
        </p:nvGraphicFramePr>
        <p:xfrm>
          <a:off x="1979712" y="1216694"/>
          <a:ext cx="5472608" cy="4874096"/>
        </p:xfrm>
        <a:graphic>
          <a:graphicData uri="http://schemas.openxmlformats.org/drawingml/2006/table">
            <a:tbl>
              <a:tblPr/>
              <a:tblGrid>
                <a:gridCol w="1812122"/>
                <a:gridCol w="1830243"/>
                <a:gridCol w="1830243"/>
              </a:tblGrid>
              <a:tr h="497668">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400" b="0" i="0" u="none" strike="noStrike" cap="none" normalizeH="0" baseline="0" dirty="0" smtClean="0">
                          <a:ln>
                            <a:noFill/>
                          </a:ln>
                          <a:solidFill>
                            <a:schemeClr val="bg1"/>
                          </a:solidFill>
                          <a:effectLst/>
                          <a:latin typeface="Arial" charset="0"/>
                        </a:rPr>
                        <a:t>Title</a:t>
                      </a: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400" b="0" i="0" u="none" strike="noStrike" cap="none" normalizeH="0" baseline="0" dirty="0" smtClean="0">
                        <a:ln>
                          <a:noFill/>
                        </a:ln>
                        <a:solidFill>
                          <a:schemeClr val="bg1"/>
                        </a:solidFill>
                        <a:effectLst/>
                        <a:latin typeface="Arial" charset="0"/>
                      </a:endParaRP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400" b="0" i="0" u="none" strike="noStrike" cap="none" normalizeH="0" baseline="0" dirty="0" smtClean="0">
                        <a:ln>
                          <a:noFill/>
                        </a:ln>
                        <a:solidFill>
                          <a:schemeClr val="bg1"/>
                        </a:solidFill>
                        <a:effectLst/>
                        <a:latin typeface="Arial" charset="0"/>
                      </a:endParaRP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r>
              <a:tr h="1398514">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b="1" dirty="0" smtClean="0"/>
                        <a:t>Question 1:</a:t>
                      </a:r>
                      <a:r>
                        <a:rPr lang="en-GB" sz="1100" b="1" baseline="0" dirty="0" smtClean="0"/>
                        <a:t> </a:t>
                      </a:r>
                    </a:p>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t>What is the product being traded in the market, including a brief background of the market/sector?</a:t>
                      </a:r>
                    </a:p>
                  </a:txBody>
                  <a:tcPr marL="36000" marR="36000" marT="36000" marB="36000" anchor="ctr" horzOverflow="overflow">
                    <a:lnL cap="flat">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t>Brazil –</a:t>
                      </a:r>
                      <a:r>
                        <a:rPr lang="en-GB" sz="1100" baseline="0" dirty="0" smtClean="0"/>
                        <a:t> long-term energy contracts procured through auctions with varying starting dates. Separate auctions for new/existing plant</a:t>
                      </a:r>
                      <a:endParaRPr lang="en-GB" sz="1100" dirty="0" smtClean="0"/>
                    </a:p>
                  </a:txBody>
                  <a:tcPr marL="36000" marR="36000" marT="36000" marB="36000" anchor="ctr" horzOverflow="overflow">
                    <a:lnL>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t>Chile –</a:t>
                      </a:r>
                      <a:r>
                        <a:rPr lang="en-GB" sz="1100" baseline="0" dirty="0" smtClean="0"/>
                        <a:t> decentralised auction mechanism for long-term energy contracts operated by distributors. Same auction for new/existing plant</a:t>
                      </a:r>
                      <a:endParaRPr lang="en-GB" sz="1100" dirty="0" smtClean="0"/>
                    </a:p>
                  </a:txBody>
                  <a:tcPr marL="36000" marR="36000" marT="36000" marB="36000" anchor="ctr" horzOverflow="overflow">
                    <a:lnL>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1240123">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b="1" dirty="0" smtClean="0"/>
                        <a:t>Question 2:</a:t>
                      </a:r>
                      <a:r>
                        <a:rPr lang="en-GB" sz="1100" b="1" baseline="0" dirty="0" smtClean="0"/>
                        <a:t> </a:t>
                      </a:r>
                    </a:p>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t>Are contracts of different lengths</a:t>
                      </a:r>
                      <a:r>
                        <a:rPr lang="en-GB" sz="1100" baseline="0" dirty="0" smtClean="0"/>
                        <a:t> auctioned or different </a:t>
                      </a:r>
                      <a:r>
                        <a:rPr lang="en-GB" sz="1100" dirty="0" smtClean="0"/>
                        <a:t>payments for different durations offered?</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100" b="0" i="0" u="none" strike="noStrike" kern="1200" cap="none" spc="0" normalizeH="0" baseline="0" noProof="0" dirty="0" smtClean="0">
                          <a:ln>
                            <a:noFill/>
                          </a:ln>
                          <a:solidFill>
                            <a:srgbClr val="000000"/>
                          </a:solidFill>
                          <a:effectLst/>
                          <a:uLnTx/>
                          <a:uFillTx/>
                          <a:latin typeface="+mn-lt"/>
                          <a:ea typeface="+mn-ea"/>
                          <a:cs typeface="+mn-cs"/>
                        </a:rPr>
                        <a:t>No, single contract duration specified before the auction takes place</a:t>
                      </a:r>
                    </a:p>
                  </a:txBody>
                  <a:tcPr marL="36000" marR="36000" marT="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100" b="0" i="0" u="none" strike="noStrike" kern="1200" cap="none" spc="0" normalizeH="0" baseline="0" noProof="0" dirty="0" smtClean="0">
                          <a:ln>
                            <a:noFill/>
                          </a:ln>
                          <a:solidFill>
                            <a:srgbClr val="000000"/>
                          </a:solidFill>
                          <a:effectLst/>
                          <a:uLnTx/>
                          <a:uFillTx/>
                          <a:latin typeface="+mn-lt"/>
                          <a:ea typeface="+mn-ea"/>
                          <a:cs typeface="+mn-cs"/>
                        </a:rPr>
                        <a:t>No, single contract duration specified before the auction takes place</a:t>
                      </a:r>
                    </a:p>
                  </a:txBody>
                  <a:tcPr marL="36000" marR="36000" marT="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1240123">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b="1" dirty="0" smtClean="0"/>
                        <a:t>Question 3:</a:t>
                      </a:r>
                      <a:r>
                        <a:rPr lang="en-GB" sz="1100" b="1" baseline="0" dirty="0" smtClean="0"/>
                        <a:t> </a:t>
                      </a:r>
                    </a:p>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b="0" baseline="0" dirty="0" smtClean="0"/>
                        <a:t>A</a:t>
                      </a:r>
                      <a:r>
                        <a:rPr lang="en-GB" sz="1100" dirty="0" smtClean="0"/>
                        <a:t>re bids compared on any other basis than simply price e.g. an indifference methodology? </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100" b="0" i="0" u="none" strike="noStrike" kern="1200" cap="none" spc="0" normalizeH="0" baseline="0" noProof="0" dirty="0" smtClean="0">
                          <a:ln>
                            <a:noFill/>
                          </a:ln>
                          <a:solidFill>
                            <a:srgbClr val="000000"/>
                          </a:solidFill>
                          <a:effectLst/>
                          <a:uLnTx/>
                          <a:uFillTx/>
                          <a:latin typeface="Arial" charset="0"/>
                          <a:ea typeface="+mn-ea"/>
                          <a:cs typeface="+mn-cs"/>
                        </a:rPr>
                        <a:t>No need for PDE methodology because of single duration </a:t>
                      </a:r>
                      <a:endPar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100" b="0" i="0" u="none" strike="noStrike" kern="1200" cap="none" spc="0" normalizeH="0" baseline="0" noProof="0" dirty="0" smtClean="0">
                          <a:ln>
                            <a:noFill/>
                          </a:ln>
                          <a:solidFill>
                            <a:srgbClr val="000000"/>
                          </a:solidFill>
                          <a:effectLst/>
                          <a:uLnTx/>
                          <a:uFillTx/>
                          <a:latin typeface="Arial" charset="0"/>
                          <a:ea typeface="+mn-ea"/>
                          <a:cs typeface="+mn-cs"/>
                        </a:rPr>
                        <a:t>No need for PDE methodology because of single duration </a:t>
                      </a:r>
                      <a:endPar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497668">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1" i="0" u="none" strike="noStrike" cap="none" normalizeH="0" baseline="0" dirty="0" smtClean="0">
                          <a:ln>
                            <a:noFill/>
                          </a:ln>
                          <a:solidFill>
                            <a:schemeClr val="tx1"/>
                          </a:solidFill>
                          <a:effectLst/>
                          <a:latin typeface="Arial" charset="0"/>
                        </a:rPr>
                        <a:t>Conclusion</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Not relevant</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kumimoji="0" lang="en-GB" altLang="en-US" sz="1100" b="0" i="0" u="none" strike="noStrike" cap="none" normalizeH="0" baseline="0" dirty="0" smtClean="0">
                          <a:ln>
                            <a:noFill/>
                          </a:ln>
                          <a:solidFill>
                            <a:schemeClr val="tx1"/>
                          </a:solidFill>
                          <a:effectLst/>
                          <a:latin typeface="Arial" charset="0"/>
                        </a:rPr>
                        <a:t>Not relevant</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r>
            </a:tbl>
          </a:graphicData>
        </a:graphic>
      </p:graphicFrame>
      <p:pic>
        <p:nvPicPr>
          <p:cNvPr id="3074" name="Picture 2" descr="https://upload.wikimedia.org/wikipedia/en/thumb/0/05/Flag_of_Brazil.svg/1280px-Flag_of_Brazil.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268760"/>
            <a:ext cx="576064" cy="4032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thumb/7/78/Flag_of_Chile.svg/2000px-Flag_of_Chil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1268805"/>
            <a:ext cx="604800" cy="40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990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p:txBody>
      </p:sp>
      <p:sp>
        <p:nvSpPr>
          <p:cNvPr id="70663" name="Rectangle 7"/>
          <p:cNvSpPr>
            <a:spLocks noChangeArrowheads="1"/>
          </p:cNvSpPr>
          <p:nvPr/>
        </p:nvSpPr>
        <p:spPr bwMode="auto">
          <a:xfrm>
            <a:off x="6154738" y="0"/>
            <a:ext cx="3025775" cy="6858000"/>
          </a:xfrm>
          <a:prstGeom prst="rect">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669" name="Rectangle 13"/>
          <p:cNvSpPr>
            <a:spLocks noChangeArrowheads="1"/>
          </p:cNvSpPr>
          <p:nvPr/>
        </p:nvSpPr>
        <p:spPr bwMode="auto">
          <a:xfrm>
            <a:off x="6156325" y="3573463"/>
            <a:ext cx="2987675" cy="1511300"/>
          </a:xfrm>
          <a:prstGeom prst="rect">
            <a:avLst/>
          </a:prstGeom>
          <a:noFill/>
          <a:ln>
            <a:noFill/>
          </a:ln>
          <a:effectLst/>
          <a:extLst>
            <a:ext uri="{909E8E84-426E-40DD-AFC4-6F175D3DCCD1}">
              <a14:hiddenFill xmlns:a14="http://schemas.microsoft.com/office/drawing/2010/main">
                <a:solidFill>
                  <a:srgbClr val="E83F35"/>
                </a:solidFill>
              </a14:hiddenFill>
            </a:ext>
            <a:ext uri="{91240B29-F687-4F45-9708-019B960494DF}">
              <a14:hiddenLine xmlns:a14="http://schemas.microsoft.com/office/drawing/2010/main" w="9525" algn="ctr">
                <a:solidFill>
                  <a:srgbClr val="E83F3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bg1"/>
              </a:buClr>
            </a:pPr>
            <a:r>
              <a:rPr lang="en-GB" altLang="en-US" dirty="0">
                <a:solidFill>
                  <a:schemeClr val="bg1"/>
                </a:solidFill>
              </a:rPr>
              <a:t>Stakeholder responses</a:t>
            </a:r>
          </a:p>
          <a:p>
            <a:pPr>
              <a:buClr>
                <a:schemeClr val="bg1"/>
              </a:buClr>
            </a:pPr>
            <a:r>
              <a:rPr lang="en-GB" altLang="en-US" dirty="0">
                <a:solidFill>
                  <a:schemeClr val="bg1"/>
                </a:solidFill>
              </a:rPr>
              <a:t>International capacity &amp; energy markets</a:t>
            </a:r>
          </a:p>
          <a:p>
            <a:pPr>
              <a:buClr>
                <a:schemeClr val="bg1"/>
              </a:buClr>
            </a:pPr>
            <a:r>
              <a:rPr lang="en-GB" altLang="en-US" dirty="0">
                <a:solidFill>
                  <a:schemeClr val="bg1"/>
                </a:solidFill>
              </a:rPr>
              <a:t>VPP auctions</a:t>
            </a:r>
          </a:p>
          <a:p>
            <a:pPr>
              <a:buClr>
                <a:schemeClr val="bg1"/>
              </a:buClr>
            </a:pPr>
            <a:r>
              <a:rPr lang="en-GB" altLang="en-US" dirty="0">
                <a:solidFill>
                  <a:schemeClr val="bg1"/>
                </a:solidFill>
              </a:rPr>
              <a:t>Other sectors</a:t>
            </a:r>
          </a:p>
          <a:p>
            <a:pPr>
              <a:buClr>
                <a:schemeClr val="bg1"/>
              </a:buClr>
            </a:pPr>
            <a:r>
              <a:rPr lang="en-GB" altLang="en-US" dirty="0">
                <a:solidFill>
                  <a:schemeClr val="bg1"/>
                </a:solidFill>
              </a:rPr>
              <a:t>Lessons learned for option development</a:t>
            </a:r>
          </a:p>
          <a:p>
            <a:pPr>
              <a:buClr>
                <a:schemeClr val="bg1"/>
              </a:buClr>
            </a:pPr>
            <a:endParaRPr lang="en-GB" altLang="en-US" dirty="0">
              <a:solidFill>
                <a:schemeClr val="bg1"/>
              </a:solidFill>
            </a:endParaRPr>
          </a:p>
          <a:p>
            <a:pPr>
              <a:buClr>
                <a:schemeClr val="bg1"/>
              </a:buClr>
            </a:pPr>
            <a:endParaRPr lang="en-GB" altLang="en-US" dirty="0">
              <a:solidFill>
                <a:schemeClr val="bg1"/>
              </a:solidFill>
            </a:endParaRPr>
          </a:p>
        </p:txBody>
      </p:sp>
      <p:sp>
        <p:nvSpPr>
          <p:cNvPr id="70670" name="Rectangle 14"/>
          <p:cNvSpPr>
            <a:spLocks noChangeArrowheads="1"/>
          </p:cNvSpPr>
          <p:nvPr/>
        </p:nvSpPr>
        <p:spPr bwMode="ltGray">
          <a:xfrm>
            <a:off x="6227763" y="4510385"/>
            <a:ext cx="2881312" cy="358775"/>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619391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536" y="150912"/>
            <a:ext cx="8568952" cy="685800"/>
          </a:xfrm>
          <a:prstGeom prst="rect">
            <a:avLst/>
          </a:prstGeom>
        </p:spPr>
        <p:txBody>
          <a:bodyPr/>
          <a:lstStyle>
            <a:lvl1pPr algn="l" rtl="0" eaLnBrk="1" fontAlgn="base" hangingPunct="1">
              <a:spcBef>
                <a:spcPct val="0"/>
              </a:spcBef>
              <a:spcAft>
                <a:spcPct val="0"/>
              </a:spcAft>
              <a:defRPr sz="2600">
                <a:solidFill>
                  <a:srgbClr val="E83F35"/>
                </a:solidFill>
                <a:latin typeface="+mj-lt"/>
                <a:ea typeface="+mj-ea"/>
                <a:cs typeface="+mj-cs"/>
              </a:defRPr>
            </a:lvl1pPr>
            <a:lvl2pPr algn="l" rtl="0" eaLnBrk="1" fontAlgn="base" hangingPunct="1">
              <a:spcBef>
                <a:spcPct val="0"/>
              </a:spcBef>
              <a:spcAft>
                <a:spcPct val="0"/>
              </a:spcAft>
              <a:defRPr sz="2600">
                <a:solidFill>
                  <a:srgbClr val="E83F35"/>
                </a:solidFill>
                <a:latin typeface="Arial" charset="0"/>
              </a:defRPr>
            </a:lvl2pPr>
            <a:lvl3pPr algn="l" rtl="0" eaLnBrk="1" fontAlgn="base" hangingPunct="1">
              <a:spcBef>
                <a:spcPct val="0"/>
              </a:spcBef>
              <a:spcAft>
                <a:spcPct val="0"/>
              </a:spcAft>
              <a:defRPr sz="2600">
                <a:solidFill>
                  <a:srgbClr val="E83F35"/>
                </a:solidFill>
                <a:latin typeface="Arial" charset="0"/>
              </a:defRPr>
            </a:lvl3pPr>
            <a:lvl4pPr algn="l" rtl="0" eaLnBrk="1" fontAlgn="base" hangingPunct="1">
              <a:spcBef>
                <a:spcPct val="0"/>
              </a:spcBef>
              <a:spcAft>
                <a:spcPct val="0"/>
              </a:spcAft>
              <a:defRPr sz="2600">
                <a:solidFill>
                  <a:srgbClr val="E83F35"/>
                </a:solidFill>
                <a:latin typeface="Arial" charset="0"/>
              </a:defRPr>
            </a:lvl4pPr>
            <a:lvl5pPr algn="l" rtl="0" eaLnBrk="1" fontAlgn="base" hangingPunct="1">
              <a:spcBef>
                <a:spcPct val="0"/>
              </a:spcBef>
              <a:spcAft>
                <a:spcPct val="0"/>
              </a:spcAft>
              <a:defRPr sz="2600">
                <a:solidFill>
                  <a:srgbClr val="E83F35"/>
                </a:solidFill>
                <a:latin typeface="Arial" charset="0"/>
              </a:defRPr>
            </a:lvl5pPr>
            <a:lvl6pPr marL="457200" algn="l" rtl="0" eaLnBrk="1" fontAlgn="base" hangingPunct="1">
              <a:spcBef>
                <a:spcPct val="0"/>
              </a:spcBef>
              <a:spcAft>
                <a:spcPct val="0"/>
              </a:spcAft>
              <a:defRPr sz="2600">
                <a:solidFill>
                  <a:srgbClr val="E83F35"/>
                </a:solidFill>
                <a:latin typeface="Arial" charset="0"/>
              </a:defRPr>
            </a:lvl6pPr>
            <a:lvl7pPr marL="914400" algn="l" rtl="0" eaLnBrk="1" fontAlgn="base" hangingPunct="1">
              <a:spcBef>
                <a:spcPct val="0"/>
              </a:spcBef>
              <a:spcAft>
                <a:spcPct val="0"/>
              </a:spcAft>
              <a:defRPr sz="2600">
                <a:solidFill>
                  <a:srgbClr val="E83F35"/>
                </a:solidFill>
                <a:latin typeface="Arial" charset="0"/>
              </a:defRPr>
            </a:lvl7pPr>
            <a:lvl8pPr marL="1371600" algn="l" rtl="0" eaLnBrk="1" fontAlgn="base" hangingPunct="1">
              <a:spcBef>
                <a:spcPct val="0"/>
              </a:spcBef>
              <a:spcAft>
                <a:spcPct val="0"/>
              </a:spcAft>
              <a:defRPr sz="2600">
                <a:solidFill>
                  <a:srgbClr val="E83F35"/>
                </a:solidFill>
                <a:latin typeface="Arial" charset="0"/>
              </a:defRPr>
            </a:lvl8pPr>
            <a:lvl9pPr marL="1828800" algn="l" rtl="0" eaLnBrk="1" fontAlgn="base" hangingPunct="1">
              <a:spcBef>
                <a:spcPct val="0"/>
              </a:spcBef>
              <a:spcAft>
                <a:spcPct val="0"/>
              </a:spcAft>
              <a:defRPr sz="2600">
                <a:solidFill>
                  <a:srgbClr val="E83F35"/>
                </a:solidFill>
                <a:latin typeface="Arial" charset="0"/>
              </a:defRPr>
            </a:lvl9pPr>
          </a:lstStyle>
          <a:p>
            <a:pPr>
              <a:buClrTx/>
            </a:pPr>
            <a:r>
              <a:rPr lang="en-GB" altLang="en-US" kern="0" dirty="0" smtClean="0"/>
              <a:t>Virtual power plant (VPP) auctions were developed in response to market power concerns about </a:t>
            </a:r>
            <a:r>
              <a:rPr lang="en-GB" altLang="en-US" kern="0" dirty="0" err="1" smtClean="0"/>
              <a:t>EDF</a:t>
            </a:r>
            <a:r>
              <a:rPr lang="en-GB" altLang="en-US" kern="0" dirty="0" smtClean="0"/>
              <a:t>…</a:t>
            </a:r>
            <a:endParaRPr lang="en-GB" altLang="en-US" kern="0" dirty="0"/>
          </a:p>
        </p:txBody>
      </p:sp>
      <p:sp>
        <p:nvSpPr>
          <p:cNvPr id="3" name="Rectangle 2"/>
          <p:cNvSpPr/>
          <p:nvPr/>
        </p:nvSpPr>
        <p:spPr bwMode="auto">
          <a:xfrm>
            <a:off x="482452" y="2060848"/>
            <a:ext cx="3729508" cy="3312368"/>
          </a:xfrm>
          <a:prstGeom prst="rect">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85750" indent="-285750">
              <a:buClr>
                <a:srgbClr val="E83F35"/>
              </a:buClr>
              <a:buFont typeface="Wingdings" panose="05000000000000000000" pitchFamily="2" charset="2"/>
              <a:buChar char="§"/>
            </a:pPr>
            <a:r>
              <a:rPr lang="en-GB" sz="1400" dirty="0"/>
              <a:t>VPP auctions represent a ‘virtual’ divestment of power plants by a dominant firm in a </a:t>
            </a:r>
            <a:r>
              <a:rPr lang="en-GB" sz="1400" dirty="0" smtClean="0"/>
              <a:t>market</a:t>
            </a:r>
            <a:r>
              <a:rPr lang="en-GB" sz="1400" dirty="0"/>
              <a:t>. </a:t>
            </a:r>
            <a:endParaRPr lang="en-GB" sz="1400" dirty="0" smtClean="0"/>
          </a:p>
          <a:p>
            <a:pPr marL="285750" indent="-285750">
              <a:buClr>
                <a:srgbClr val="E83F35"/>
              </a:buClr>
              <a:buFont typeface="Wingdings" panose="05000000000000000000" pitchFamily="2" charset="2"/>
              <a:buChar char="§"/>
            </a:pPr>
            <a:r>
              <a:rPr lang="en-GB" sz="1400" dirty="0"/>
              <a:t>A </a:t>
            </a:r>
            <a:r>
              <a:rPr lang="en-GB" sz="1400" dirty="0" err="1"/>
              <a:t>VPP</a:t>
            </a:r>
            <a:r>
              <a:rPr lang="en-GB" sz="1400" dirty="0"/>
              <a:t> auction sells </a:t>
            </a:r>
            <a:r>
              <a:rPr lang="en-GB" sz="1400" dirty="0" smtClean="0"/>
              <a:t>contracts </a:t>
            </a:r>
            <a:r>
              <a:rPr lang="en-GB" sz="1400" dirty="0"/>
              <a:t>which give the buyer the option to purchase the output, or </a:t>
            </a:r>
            <a:r>
              <a:rPr lang="en-GB" sz="1400" dirty="0" smtClean="0"/>
              <a:t>a share </a:t>
            </a:r>
            <a:r>
              <a:rPr lang="en-GB" sz="1400" dirty="0"/>
              <a:t>of the </a:t>
            </a:r>
            <a:r>
              <a:rPr lang="en-GB" sz="1400" dirty="0" smtClean="0"/>
              <a:t>output, </a:t>
            </a:r>
            <a:r>
              <a:rPr lang="en-GB" sz="1400" dirty="0"/>
              <a:t>of a </a:t>
            </a:r>
            <a:r>
              <a:rPr lang="en-GB" sz="1400" dirty="0" smtClean="0"/>
              <a:t>plant.</a:t>
            </a:r>
          </a:p>
          <a:p>
            <a:pPr marL="285750" indent="-285750">
              <a:buClr>
                <a:srgbClr val="E83F35"/>
              </a:buClr>
              <a:buFont typeface="Wingdings" panose="05000000000000000000" pitchFamily="2" charset="2"/>
              <a:buChar char="§"/>
            </a:pPr>
            <a:r>
              <a:rPr lang="en-GB" sz="1400" dirty="0" err="1" smtClean="0"/>
              <a:t>VPPs</a:t>
            </a:r>
            <a:r>
              <a:rPr lang="en-GB" sz="1400" dirty="0" smtClean="0"/>
              <a:t> are </a:t>
            </a:r>
            <a:r>
              <a:rPr lang="en-GB" sz="1400" dirty="0"/>
              <a:t>applied as a remedy for market </a:t>
            </a:r>
            <a:r>
              <a:rPr lang="en-GB" sz="1400" dirty="0" smtClean="0"/>
              <a:t>power </a:t>
            </a:r>
            <a:r>
              <a:rPr lang="en-GB" sz="1400" dirty="0"/>
              <a:t>and </a:t>
            </a:r>
            <a:r>
              <a:rPr lang="en-GB" sz="1400" dirty="0" smtClean="0"/>
              <a:t>are </a:t>
            </a:r>
            <a:r>
              <a:rPr lang="en-GB" sz="1400" dirty="0"/>
              <a:t>used as an alternative </a:t>
            </a:r>
            <a:r>
              <a:rPr lang="en-GB" sz="1400" dirty="0" smtClean="0"/>
              <a:t>to </a:t>
            </a:r>
            <a:r>
              <a:rPr lang="en-GB" sz="1400" dirty="0"/>
              <a:t>‘physical’ </a:t>
            </a:r>
            <a:r>
              <a:rPr lang="en-GB" sz="1400" dirty="0" smtClean="0"/>
              <a:t>divestment of generation capacity.</a:t>
            </a:r>
            <a:endParaRPr lang="en-GB" sz="1400" dirty="0"/>
          </a:p>
        </p:txBody>
      </p:sp>
      <p:sp>
        <p:nvSpPr>
          <p:cNvPr id="6" name="Rectangle 5"/>
          <p:cNvSpPr/>
          <p:nvPr/>
        </p:nvSpPr>
        <p:spPr bwMode="auto">
          <a:xfrm>
            <a:off x="4604434" y="2060848"/>
            <a:ext cx="4114115" cy="3312368"/>
          </a:xfrm>
          <a:prstGeom prst="rect">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85750" indent="-285750">
              <a:buClr>
                <a:srgbClr val="E83F35"/>
              </a:buClr>
              <a:buFont typeface="Wingdings" panose="05000000000000000000" pitchFamily="2" charset="2"/>
              <a:buChar char="§"/>
            </a:pPr>
            <a:r>
              <a:rPr lang="en-GB" sz="1400" dirty="0" smtClean="0"/>
              <a:t>The </a:t>
            </a:r>
            <a:r>
              <a:rPr lang="en-GB" sz="1400" dirty="0"/>
              <a:t>European Commission was concerned that EDF would be gaining </a:t>
            </a:r>
            <a:r>
              <a:rPr lang="en-GB" sz="1400" dirty="0" smtClean="0"/>
              <a:t>control </a:t>
            </a:r>
            <a:r>
              <a:rPr lang="en-GB" sz="1400" dirty="0"/>
              <a:t>of one of </a:t>
            </a:r>
            <a:r>
              <a:rPr lang="en-GB" sz="1400" dirty="0" smtClean="0"/>
              <a:t>its potential competitors, which was well-placed </a:t>
            </a:r>
            <a:r>
              <a:rPr lang="en-GB" sz="1400" dirty="0"/>
              <a:t>to enter the French market. </a:t>
            </a:r>
          </a:p>
          <a:p>
            <a:pPr marL="285750" indent="-285750">
              <a:buClr>
                <a:srgbClr val="E83F35"/>
              </a:buClr>
              <a:buFont typeface="Wingdings" panose="05000000000000000000" pitchFamily="2" charset="2"/>
              <a:buChar char="§"/>
            </a:pPr>
            <a:r>
              <a:rPr lang="en-GB" sz="1400" dirty="0"/>
              <a:t>As a </a:t>
            </a:r>
            <a:r>
              <a:rPr lang="en-GB" sz="1400" dirty="0" smtClean="0"/>
              <a:t>result, </a:t>
            </a:r>
            <a:r>
              <a:rPr lang="en-GB" sz="1400" dirty="0"/>
              <a:t>the European Commission wanted EDF to make available generating capacity to potential competitors in the French market.</a:t>
            </a:r>
          </a:p>
          <a:p>
            <a:pPr marL="285750" indent="-285750">
              <a:buClr>
                <a:srgbClr val="E83F35"/>
              </a:buClr>
              <a:buFont typeface="Wingdings" panose="05000000000000000000" pitchFamily="2" charset="2"/>
              <a:buChar char="§"/>
            </a:pPr>
            <a:r>
              <a:rPr lang="en-GB" sz="1400" dirty="0"/>
              <a:t>A physical divestment was not favoured given EDF’s successful </a:t>
            </a:r>
            <a:r>
              <a:rPr lang="en-GB" sz="1400" dirty="0" smtClean="0"/>
              <a:t>track record </a:t>
            </a:r>
            <a:r>
              <a:rPr lang="en-GB" sz="1400" dirty="0"/>
              <a:t>in safely managing the largest nuclear generating fleet in the world. </a:t>
            </a:r>
          </a:p>
          <a:p>
            <a:pPr marL="285750" indent="-285750">
              <a:buClr>
                <a:srgbClr val="E83F35"/>
              </a:buClr>
              <a:buFont typeface="Wingdings" panose="05000000000000000000" pitchFamily="2" charset="2"/>
              <a:buChar char="§"/>
            </a:pPr>
            <a:r>
              <a:rPr lang="en-GB" sz="1400" dirty="0"/>
              <a:t>A VPP was therefore the favoured </a:t>
            </a:r>
            <a:r>
              <a:rPr lang="en-GB" sz="1400" dirty="0" smtClean="0"/>
              <a:t>approach.</a:t>
            </a:r>
            <a:endParaRPr lang="en-GB" sz="1400" dirty="0"/>
          </a:p>
        </p:txBody>
      </p:sp>
      <p:sp>
        <p:nvSpPr>
          <p:cNvPr id="7" name="TextBox 6"/>
          <p:cNvSpPr txBox="1"/>
          <p:nvPr/>
        </p:nvSpPr>
        <p:spPr>
          <a:xfrm>
            <a:off x="323528" y="5520714"/>
            <a:ext cx="8482036" cy="1292662"/>
          </a:xfrm>
          <a:prstGeom prst="rect">
            <a:avLst/>
          </a:prstGeom>
        </p:spPr>
        <p:txBody>
          <a:bodyPr/>
          <a:lstStyle>
            <a:defPPr>
              <a:defRPr lang="en-US"/>
            </a:defPPr>
            <a:lvl1pPr eaLnBrk="1" hangingPunct="1">
              <a:spcBef>
                <a:spcPct val="0"/>
              </a:spcBef>
              <a:spcAft>
                <a:spcPct val="0"/>
              </a:spcAft>
              <a:buClrTx/>
              <a:defRPr sz="2600" kern="0">
                <a:solidFill>
                  <a:srgbClr val="E83F35"/>
                </a:solidFill>
                <a:latin typeface="+mj-lt"/>
                <a:ea typeface="+mj-ea"/>
                <a:cs typeface="+mj-cs"/>
              </a:defRPr>
            </a:lvl1pPr>
            <a:lvl2pPr eaLnBrk="1" hangingPunct="1">
              <a:spcBef>
                <a:spcPct val="0"/>
              </a:spcBef>
              <a:spcAft>
                <a:spcPct val="0"/>
              </a:spcAft>
              <a:defRPr sz="2600">
                <a:solidFill>
                  <a:srgbClr val="E83F35"/>
                </a:solidFill>
              </a:defRPr>
            </a:lvl2pPr>
            <a:lvl3pPr eaLnBrk="1" hangingPunct="1">
              <a:spcBef>
                <a:spcPct val="0"/>
              </a:spcBef>
              <a:spcAft>
                <a:spcPct val="0"/>
              </a:spcAft>
              <a:defRPr sz="2600">
                <a:solidFill>
                  <a:srgbClr val="E83F35"/>
                </a:solidFill>
              </a:defRPr>
            </a:lvl3pPr>
            <a:lvl4pPr eaLnBrk="1" hangingPunct="1">
              <a:spcBef>
                <a:spcPct val="0"/>
              </a:spcBef>
              <a:spcAft>
                <a:spcPct val="0"/>
              </a:spcAft>
              <a:defRPr sz="2600">
                <a:solidFill>
                  <a:srgbClr val="E83F35"/>
                </a:solidFill>
              </a:defRPr>
            </a:lvl4pPr>
            <a:lvl5pPr eaLnBrk="1" hangingPunct="1">
              <a:spcBef>
                <a:spcPct val="0"/>
              </a:spcBef>
              <a:spcAft>
                <a:spcPct val="0"/>
              </a:spcAft>
              <a:defRPr sz="2600">
                <a:solidFill>
                  <a:srgbClr val="E83F35"/>
                </a:solidFill>
              </a:defRPr>
            </a:lvl5pPr>
            <a:lvl6pPr marL="457200" fontAlgn="base">
              <a:spcBef>
                <a:spcPct val="0"/>
              </a:spcBef>
              <a:spcAft>
                <a:spcPct val="0"/>
              </a:spcAft>
              <a:defRPr sz="2600">
                <a:solidFill>
                  <a:srgbClr val="E83F35"/>
                </a:solidFill>
              </a:defRPr>
            </a:lvl6pPr>
            <a:lvl7pPr marL="914400" fontAlgn="base">
              <a:spcBef>
                <a:spcPct val="0"/>
              </a:spcBef>
              <a:spcAft>
                <a:spcPct val="0"/>
              </a:spcAft>
              <a:defRPr sz="2600">
                <a:solidFill>
                  <a:srgbClr val="E83F35"/>
                </a:solidFill>
              </a:defRPr>
            </a:lvl7pPr>
            <a:lvl8pPr marL="1371600" fontAlgn="base">
              <a:spcBef>
                <a:spcPct val="0"/>
              </a:spcBef>
              <a:spcAft>
                <a:spcPct val="0"/>
              </a:spcAft>
              <a:defRPr sz="2600">
                <a:solidFill>
                  <a:srgbClr val="E83F35"/>
                </a:solidFill>
              </a:defRPr>
            </a:lvl8pPr>
            <a:lvl9pPr marL="1828800" fontAlgn="base">
              <a:spcBef>
                <a:spcPct val="0"/>
              </a:spcBef>
              <a:spcAft>
                <a:spcPct val="0"/>
              </a:spcAft>
              <a:defRPr sz="2600">
                <a:solidFill>
                  <a:srgbClr val="E83F35"/>
                </a:solidFill>
              </a:defRPr>
            </a:lvl9pPr>
          </a:lstStyle>
          <a:p>
            <a:pPr algn="r"/>
            <a:r>
              <a:rPr lang="en-GB" altLang="en-US" dirty="0" smtClean="0"/>
              <a:t>…and have subsequently been</a:t>
            </a:r>
            <a:br>
              <a:rPr lang="en-GB" altLang="en-US" dirty="0" smtClean="0"/>
            </a:br>
            <a:r>
              <a:rPr lang="en-GB" altLang="en-US" dirty="0" smtClean="0"/>
              <a:t>implemented in a variety of places</a:t>
            </a:r>
            <a:endParaRPr lang="en-GB" altLang="en-US" dirty="0"/>
          </a:p>
          <a:p>
            <a:endParaRPr lang="en-GB" dirty="0"/>
          </a:p>
        </p:txBody>
      </p:sp>
      <p:sp>
        <p:nvSpPr>
          <p:cNvPr id="9" name="Rectangle 8"/>
          <p:cNvSpPr/>
          <p:nvPr/>
        </p:nvSpPr>
        <p:spPr bwMode="auto">
          <a:xfrm>
            <a:off x="486915" y="1275838"/>
            <a:ext cx="3729508" cy="648072"/>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r>
              <a:rPr kumimoji="0" lang="en-GB" sz="1600" b="0" i="0" u="none" strike="noStrike" cap="none" normalizeH="0" baseline="0" dirty="0" smtClean="0">
                <a:ln>
                  <a:noFill/>
                </a:ln>
                <a:solidFill>
                  <a:schemeClr val="bg1"/>
                </a:solidFill>
                <a:effectLst/>
                <a:latin typeface="Arial" charset="0"/>
                <a:ea typeface="굴림" pitchFamily="50" charset="-127"/>
              </a:rPr>
              <a:t>VPP</a:t>
            </a:r>
            <a:r>
              <a:rPr kumimoji="0" lang="en-GB" sz="1600" b="0" i="0" u="none" strike="noStrike" cap="none" normalizeH="0" dirty="0" smtClean="0">
                <a:ln>
                  <a:noFill/>
                </a:ln>
                <a:solidFill>
                  <a:schemeClr val="bg1"/>
                </a:solidFill>
                <a:effectLst/>
                <a:latin typeface="Arial" charset="0"/>
                <a:ea typeface="굴림" pitchFamily="50" charset="-127"/>
              </a:rPr>
              <a:t> auctions </a:t>
            </a:r>
            <a:r>
              <a:rPr lang="en-GB" dirty="0" smtClean="0">
                <a:solidFill>
                  <a:schemeClr val="bg1"/>
                </a:solidFill>
              </a:rPr>
              <a:t>were</a:t>
            </a:r>
            <a:r>
              <a:rPr kumimoji="0" lang="en-GB" sz="1600" b="0" i="0" u="none" strike="noStrike" cap="none" normalizeH="0" dirty="0" smtClean="0">
                <a:ln>
                  <a:noFill/>
                </a:ln>
                <a:solidFill>
                  <a:schemeClr val="bg1"/>
                </a:solidFill>
                <a:effectLst/>
                <a:latin typeface="Arial" charset="0"/>
                <a:ea typeface="굴림" pitchFamily="50" charset="-127"/>
              </a:rPr>
              <a:t> designed to tackle market power…</a:t>
            </a:r>
            <a:endParaRPr kumimoji="0" lang="en-GB" sz="1600" b="0" i="0" u="none" strike="noStrike" cap="none" normalizeH="0" baseline="0" dirty="0" smtClean="0">
              <a:ln>
                <a:noFill/>
              </a:ln>
              <a:solidFill>
                <a:schemeClr val="bg1"/>
              </a:solidFill>
              <a:effectLst/>
              <a:latin typeface="Arial" charset="0"/>
              <a:ea typeface="굴림" pitchFamily="50" charset="-127"/>
            </a:endParaRPr>
          </a:p>
        </p:txBody>
      </p:sp>
      <p:sp>
        <p:nvSpPr>
          <p:cNvPr id="11" name="Rectangle 10"/>
          <p:cNvSpPr/>
          <p:nvPr/>
        </p:nvSpPr>
        <p:spPr bwMode="auto">
          <a:xfrm>
            <a:off x="4604433" y="1268760"/>
            <a:ext cx="4144031" cy="648072"/>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20000"/>
              </a:spcAft>
              <a:buClr>
                <a:schemeClr val="bg1"/>
              </a:buClr>
              <a:buSzTx/>
              <a:buFontTx/>
              <a:buNone/>
              <a:tabLst/>
            </a:pPr>
            <a:r>
              <a:rPr kumimoji="0" lang="en-GB" sz="1600" b="0" i="0" u="none" strike="noStrike" cap="none" normalizeH="0" baseline="0" dirty="0" smtClean="0">
                <a:ln>
                  <a:noFill/>
                </a:ln>
                <a:solidFill>
                  <a:schemeClr val="bg1"/>
                </a:solidFill>
                <a:effectLst/>
                <a:latin typeface="Arial" charset="0"/>
                <a:ea typeface="굴림" pitchFamily="50" charset="-127"/>
              </a:rPr>
              <a:t>…in the case of EDF,</a:t>
            </a:r>
            <a:r>
              <a:rPr kumimoji="0" lang="en-GB" sz="1600" b="0" i="0" u="none" strike="noStrike" cap="none" normalizeH="0" dirty="0" smtClean="0">
                <a:ln>
                  <a:noFill/>
                </a:ln>
                <a:solidFill>
                  <a:schemeClr val="bg1"/>
                </a:solidFill>
                <a:effectLst/>
                <a:latin typeface="Arial" charset="0"/>
                <a:ea typeface="굴림" pitchFamily="50" charset="-127"/>
              </a:rPr>
              <a:t> in response to its purchase of a controlling stake in EnBW</a:t>
            </a:r>
            <a:endParaRPr kumimoji="0" lang="en-GB" sz="1600" b="0" i="0" u="none" strike="noStrike" cap="none" normalizeH="0" baseline="0" dirty="0" smtClean="0">
              <a:ln>
                <a:noFill/>
              </a:ln>
              <a:solidFill>
                <a:schemeClr val="bg1"/>
              </a:solidFill>
              <a:effectLst/>
              <a:latin typeface="Arial" charset="0"/>
              <a:ea typeface="굴림" pitchFamily="50" charset="-127"/>
            </a:endParaRPr>
          </a:p>
        </p:txBody>
      </p:sp>
      <p:sp>
        <p:nvSpPr>
          <p:cNvPr id="5" name="Right Arrow 4"/>
          <p:cNvSpPr/>
          <p:nvPr/>
        </p:nvSpPr>
        <p:spPr bwMode="auto">
          <a:xfrm>
            <a:off x="3995936" y="3284984"/>
            <a:ext cx="864096" cy="864096"/>
          </a:xfrm>
          <a:prstGeom prst="rightArrow">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711523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95536" y="150912"/>
            <a:ext cx="8305800" cy="685800"/>
          </a:xfrm>
          <a:prstGeom prst="rect">
            <a:avLst/>
          </a:prstGeom>
        </p:spPr>
        <p:txBody>
          <a:bodyPr/>
          <a:lstStyle>
            <a:lvl1pPr algn="l" rtl="0" eaLnBrk="1" fontAlgn="base" hangingPunct="1">
              <a:spcBef>
                <a:spcPct val="0"/>
              </a:spcBef>
              <a:spcAft>
                <a:spcPct val="0"/>
              </a:spcAft>
              <a:defRPr sz="2600">
                <a:solidFill>
                  <a:srgbClr val="E83F35"/>
                </a:solidFill>
                <a:latin typeface="+mj-lt"/>
                <a:ea typeface="+mj-ea"/>
                <a:cs typeface="+mj-cs"/>
              </a:defRPr>
            </a:lvl1pPr>
            <a:lvl2pPr algn="l" rtl="0" eaLnBrk="1" fontAlgn="base" hangingPunct="1">
              <a:spcBef>
                <a:spcPct val="0"/>
              </a:spcBef>
              <a:spcAft>
                <a:spcPct val="0"/>
              </a:spcAft>
              <a:defRPr sz="2600">
                <a:solidFill>
                  <a:srgbClr val="E83F35"/>
                </a:solidFill>
                <a:latin typeface="Arial" charset="0"/>
              </a:defRPr>
            </a:lvl2pPr>
            <a:lvl3pPr algn="l" rtl="0" eaLnBrk="1" fontAlgn="base" hangingPunct="1">
              <a:spcBef>
                <a:spcPct val="0"/>
              </a:spcBef>
              <a:spcAft>
                <a:spcPct val="0"/>
              </a:spcAft>
              <a:defRPr sz="2600">
                <a:solidFill>
                  <a:srgbClr val="E83F35"/>
                </a:solidFill>
                <a:latin typeface="Arial" charset="0"/>
              </a:defRPr>
            </a:lvl3pPr>
            <a:lvl4pPr algn="l" rtl="0" eaLnBrk="1" fontAlgn="base" hangingPunct="1">
              <a:spcBef>
                <a:spcPct val="0"/>
              </a:spcBef>
              <a:spcAft>
                <a:spcPct val="0"/>
              </a:spcAft>
              <a:defRPr sz="2600">
                <a:solidFill>
                  <a:srgbClr val="E83F35"/>
                </a:solidFill>
                <a:latin typeface="Arial" charset="0"/>
              </a:defRPr>
            </a:lvl4pPr>
            <a:lvl5pPr algn="l" rtl="0" eaLnBrk="1" fontAlgn="base" hangingPunct="1">
              <a:spcBef>
                <a:spcPct val="0"/>
              </a:spcBef>
              <a:spcAft>
                <a:spcPct val="0"/>
              </a:spcAft>
              <a:defRPr sz="2600">
                <a:solidFill>
                  <a:srgbClr val="E83F35"/>
                </a:solidFill>
                <a:latin typeface="Arial" charset="0"/>
              </a:defRPr>
            </a:lvl5pPr>
            <a:lvl6pPr marL="457200" algn="l" rtl="0" eaLnBrk="1" fontAlgn="base" hangingPunct="1">
              <a:spcBef>
                <a:spcPct val="0"/>
              </a:spcBef>
              <a:spcAft>
                <a:spcPct val="0"/>
              </a:spcAft>
              <a:defRPr sz="2600">
                <a:solidFill>
                  <a:srgbClr val="E83F35"/>
                </a:solidFill>
                <a:latin typeface="Arial" charset="0"/>
              </a:defRPr>
            </a:lvl6pPr>
            <a:lvl7pPr marL="914400" algn="l" rtl="0" eaLnBrk="1" fontAlgn="base" hangingPunct="1">
              <a:spcBef>
                <a:spcPct val="0"/>
              </a:spcBef>
              <a:spcAft>
                <a:spcPct val="0"/>
              </a:spcAft>
              <a:defRPr sz="2600">
                <a:solidFill>
                  <a:srgbClr val="E83F35"/>
                </a:solidFill>
                <a:latin typeface="Arial" charset="0"/>
              </a:defRPr>
            </a:lvl7pPr>
            <a:lvl8pPr marL="1371600" algn="l" rtl="0" eaLnBrk="1" fontAlgn="base" hangingPunct="1">
              <a:spcBef>
                <a:spcPct val="0"/>
              </a:spcBef>
              <a:spcAft>
                <a:spcPct val="0"/>
              </a:spcAft>
              <a:defRPr sz="2600">
                <a:solidFill>
                  <a:srgbClr val="E83F35"/>
                </a:solidFill>
                <a:latin typeface="Arial" charset="0"/>
              </a:defRPr>
            </a:lvl8pPr>
            <a:lvl9pPr marL="1828800" algn="l" rtl="0" eaLnBrk="1" fontAlgn="base" hangingPunct="1">
              <a:spcBef>
                <a:spcPct val="0"/>
              </a:spcBef>
              <a:spcAft>
                <a:spcPct val="0"/>
              </a:spcAft>
              <a:defRPr sz="2600">
                <a:solidFill>
                  <a:srgbClr val="E83F35"/>
                </a:solidFill>
                <a:latin typeface="Arial" charset="0"/>
              </a:defRPr>
            </a:lvl9pPr>
          </a:lstStyle>
          <a:p>
            <a:pPr>
              <a:buClrTx/>
            </a:pPr>
            <a:r>
              <a:rPr lang="en-GB" altLang="en-US" kern="0" dirty="0" smtClean="0"/>
              <a:t>The EDF VPP auction involved </a:t>
            </a:r>
            <a:r>
              <a:rPr lang="en-GB" altLang="en-US" kern="0" dirty="0"/>
              <a:t>the </a:t>
            </a:r>
            <a:r>
              <a:rPr lang="en-GB" altLang="en-US" kern="0" dirty="0" smtClean="0"/>
              <a:t>simultaneous sale of multiple products and product durations</a:t>
            </a:r>
            <a:endParaRPr lang="en-GB" altLang="en-US" kern="0" dirty="0"/>
          </a:p>
        </p:txBody>
      </p:sp>
      <p:sp>
        <p:nvSpPr>
          <p:cNvPr id="3" name="Rectangle 2"/>
          <p:cNvSpPr/>
          <p:nvPr/>
        </p:nvSpPr>
        <p:spPr bwMode="auto">
          <a:xfrm>
            <a:off x="457200" y="1268760"/>
            <a:ext cx="8179096" cy="792088"/>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kumimoji="0" lang="en-GB" sz="1600" b="0" i="0" u="none" strike="noStrike" cap="none" normalizeH="0" baseline="0" dirty="0" err="1" smtClean="0">
                <a:ln>
                  <a:noFill/>
                </a:ln>
                <a:solidFill>
                  <a:schemeClr val="bg1"/>
                </a:solidFill>
                <a:effectLst/>
                <a:latin typeface="Arial" charset="0"/>
                <a:ea typeface="굴림" pitchFamily="50" charset="-127"/>
              </a:rPr>
              <a:t>EDF</a:t>
            </a:r>
            <a:r>
              <a:rPr kumimoji="0" lang="en-GB" sz="1600" b="0" i="0" u="none" strike="noStrike" cap="none" normalizeH="0" baseline="0" dirty="0" smtClean="0">
                <a:ln>
                  <a:noFill/>
                </a:ln>
                <a:solidFill>
                  <a:schemeClr val="bg1"/>
                </a:solidFill>
                <a:effectLst/>
                <a:latin typeface="Arial" charset="0"/>
                <a:ea typeface="굴림" pitchFamily="50" charset="-127"/>
              </a:rPr>
              <a:t> </a:t>
            </a:r>
            <a:r>
              <a:rPr lang="en-GB" dirty="0">
                <a:solidFill>
                  <a:schemeClr val="bg1"/>
                </a:solidFill>
              </a:rPr>
              <a:t>initially sold </a:t>
            </a:r>
            <a:r>
              <a:rPr kumimoji="0" lang="en-GB" sz="1600" b="0" i="0" u="sng" strike="noStrike" cap="none" normalizeH="0" baseline="0" dirty="0" smtClean="0">
                <a:ln>
                  <a:noFill/>
                </a:ln>
                <a:solidFill>
                  <a:schemeClr val="bg1"/>
                </a:solidFill>
                <a:effectLst/>
                <a:latin typeface="Arial" charset="0"/>
                <a:ea typeface="굴림" pitchFamily="50" charset="-127"/>
              </a:rPr>
              <a:t>option contracts</a:t>
            </a:r>
            <a:r>
              <a:rPr kumimoji="0" lang="en-GB" sz="1600" b="0" i="0" strike="noStrike" cap="none" normalizeH="0" baseline="0" dirty="0" smtClean="0">
                <a:ln>
                  <a:noFill/>
                </a:ln>
                <a:solidFill>
                  <a:schemeClr val="bg1"/>
                </a:solidFill>
                <a:effectLst/>
                <a:latin typeface="Arial" charset="0"/>
                <a:ea typeface="굴림" pitchFamily="50" charset="-127"/>
              </a:rPr>
              <a:t> </a:t>
            </a:r>
            <a:r>
              <a:rPr kumimoji="0" lang="en-GB" sz="1600" b="0" i="0" u="none" strike="noStrike" cap="none" normalizeH="0" baseline="0" dirty="0" smtClean="0">
                <a:ln>
                  <a:noFill/>
                </a:ln>
                <a:solidFill>
                  <a:schemeClr val="bg1"/>
                </a:solidFill>
                <a:effectLst/>
                <a:latin typeface="Arial" charset="0"/>
                <a:ea typeface="굴림" pitchFamily="50" charset="-127"/>
              </a:rPr>
              <a:t>for </a:t>
            </a:r>
            <a:r>
              <a:rPr kumimoji="0" lang="en-GB" sz="1600" b="0" i="0" u="none" strike="noStrike" cap="none" normalizeH="0" baseline="0" dirty="0" err="1" smtClean="0">
                <a:ln>
                  <a:noFill/>
                </a:ln>
                <a:solidFill>
                  <a:schemeClr val="bg1"/>
                </a:solidFill>
                <a:effectLst/>
                <a:latin typeface="Arial" charset="0"/>
                <a:ea typeface="굴림" pitchFamily="50" charset="-127"/>
              </a:rPr>
              <a:t>5,000MW</a:t>
            </a:r>
            <a:r>
              <a:rPr kumimoji="0" lang="en-GB" sz="1600" b="0" i="0" u="none" strike="noStrike" cap="none" normalizeH="0" baseline="0" dirty="0" smtClean="0">
                <a:ln>
                  <a:noFill/>
                </a:ln>
                <a:solidFill>
                  <a:schemeClr val="bg1"/>
                </a:solidFill>
                <a:effectLst/>
                <a:latin typeface="Arial" charset="0"/>
                <a:ea typeface="굴림" pitchFamily="50" charset="-127"/>
              </a:rPr>
              <a:t> of capacity, split between baseload</a:t>
            </a:r>
            <a:r>
              <a:rPr kumimoji="0" lang="en-GB" sz="1600" b="0" i="0" u="none" strike="noStrike" cap="none" normalizeH="0" dirty="0" smtClean="0">
                <a:ln>
                  <a:noFill/>
                </a:ln>
                <a:solidFill>
                  <a:schemeClr val="bg1"/>
                </a:solidFill>
                <a:effectLst/>
                <a:latin typeface="Arial" charset="0"/>
                <a:ea typeface="굴림" pitchFamily="50" charset="-127"/>
              </a:rPr>
              <a:t> (</a:t>
            </a:r>
            <a:r>
              <a:rPr kumimoji="0" lang="en-GB" sz="1600" b="0" i="0" u="none" strike="noStrike" cap="none" normalizeH="0" dirty="0" err="1" smtClean="0">
                <a:ln>
                  <a:noFill/>
                </a:ln>
                <a:solidFill>
                  <a:schemeClr val="bg1"/>
                </a:solidFill>
                <a:effectLst/>
                <a:latin typeface="Arial" charset="0"/>
                <a:ea typeface="굴림" pitchFamily="50" charset="-127"/>
              </a:rPr>
              <a:t>4,000MW</a:t>
            </a:r>
            <a:r>
              <a:rPr kumimoji="0" lang="en-GB" sz="1600" b="0" i="0" u="none" strike="noStrike" cap="none" normalizeH="0" dirty="0" smtClean="0">
                <a:ln>
                  <a:noFill/>
                </a:ln>
                <a:solidFill>
                  <a:schemeClr val="bg1"/>
                </a:solidFill>
                <a:effectLst/>
                <a:latin typeface="Arial" charset="0"/>
                <a:ea typeface="굴림" pitchFamily="50" charset="-127"/>
              </a:rPr>
              <a:t>, rising later to 4,400MW) and peak (1000MW). </a:t>
            </a:r>
            <a:endParaRPr kumimoji="0" lang="en-GB" sz="1600" b="0" i="0" u="none" strike="noStrike" cap="none" normalizeH="0" baseline="0" dirty="0" smtClean="0">
              <a:ln>
                <a:noFill/>
              </a:ln>
              <a:solidFill>
                <a:schemeClr val="bg1"/>
              </a:solidFill>
              <a:effectLst/>
              <a:latin typeface="Arial" charset="0"/>
              <a:ea typeface="굴림" pitchFamily="50" charset="-127"/>
            </a:endParaRPr>
          </a:p>
        </p:txBody>
      </p:sp>
      <p:sp>
        <p:nvSpPr>
          <p:cNvPr id="4" name="Rectangle 3"/>
          <p:cNvSpPr/>
          <p:nvPr/>
        </p:nvSpPr>
        <p:spPr bwMode="auto">
          <a:xfrm>
            <a:off x="457200" y="2348782"/>
            <a:ext cx="3898776" cy="3960538"/>
          </a:xfrm>
          <a:prstGeom prst="rect">
            <a:avLst/>
          </a:prstGeom>
          <a:solidFill>
            <a:schemeClr val="bg1"/>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E83F35"/>
              </a:buClr>
            </a:pPr>
            <a:r>
              <a:rPr lang="en-GB" sz="1400" b="1" dirty="0" smtClean="0"/>
              <a:t>Option </a:t>
            </a:r>
            <a:r>
              <a:rPr lang="en-GB" sz="1400" b="1" dirty="0"/>
              <a:t>contract: </a:t>
            </a:r>
            <a:r>
              <a:rPr lang="en-GB" sz="1400" dirty="0"/>
              <a:t>the owner </a:t>
            </a:r>
            <a:r>
              <a:rPr lang="en-GB" sz="1400" dirty="0" smtClean="0"/>
              <a:t>has the right </a:t>
            </a:r>
            <a:r>
              <a:rPr lang="en-GB" sz="1400" dirty="0"/>
              <a:t>to purchase power from EDF at </a:t>
            </a:r>
            <a:r>
              <a:rPr lang="en-GB" sz="1400" dirty="0" smtClean="0"/>
              <a:t>a specified </a:t>
            </a:r>
            <a:r>
              <a:rPr lang="en-GB" sz="1400" dirty="0"/>
              <a:t>‘strike price</a:t>
            </a:r>
            <a:r>
              <a:rPr lang="en-GB" sz="1400" dirty="0" smtClean="0"/>
              <a:t>’. There is an incentive </a:t>
            </a:r>
            <a:r>
              <a:rPr lang="en-GB" sz="1400" dirty="0"/>
              <a:t>to call the option when the wholesale price exceeds the strike price</a:t>
            </a:r>
            <a:r>
              <a:rPr lang="en-GB" sz="1400" dirty="0" smtClean="0"/>
              <a:t>. There were auctions for:</a:t>
            </a:r>
            <a:endParaRPr lang="en-GB" sz="1400" dirty="0"/>
          </a:p>
          <a:p>
            <a:pPr marL="274638" indent="-274638">
              <a:buClr>
                <a:srgbClr val="E83F35"/>
              </a:buClr>
              <a:buFont typeface="Arial" charset="0"/>
              <a:buChar char="●"/>
            </a:pPr>
            <a:r>
              <a:rPr lang="en-GB" sz="1400" b="1" dirty="0" smtClean="0"/>
              <a:t>Baseload products: </a:t>
            </a:r>
            <a:r>
              <a:rPr lang="en-GB" sz="1400" dirty="0" smtClean="0"/>
              <a:t>strike price set based on marginal cost of nuclear generation. In reality this price was low enough that it was almost always called, making it like a baseload strip. The optionality had little value.</a:t>
            </a:r>
          </a:p>
          <a:p>
            <a:pPr marL="274638" indent="-274638">
              <a:buClr>
                <a:srgbClr val="E83F35"/>
              </a:buClr>
              <a:buFont typeface="Arial" charset="0"/>
              <a:buChar char="●"/>
            </a:pPr>
            <a:r>
              <a:rPr lang="en-GB" sz="1400" b="1" dirty="0" smtClean="0"/>
              <a:t>Peak products: </a:t>
            </a:r>
            <a:r>
              <a:rPr lang="en-GB" sz="1400" dirty="0" smtClean="0"/>
              <a:t>strike price based on marginal cost of plant generating at peak. Significant option value as can be used out of peak, and refused in peak periods as prices dictate.</a:t>
            </a:r>
            <a:endParaRPr lang="en-GB" sz="1400" dirty="0"/>
          </a:p>
        </p:txBody>
      </p:sp>
      <p:sp>
        <p:nvSpPr>
          <p:cNvPr id="5" name="Rectangle 4"/>
          <p:cNvSpPr/>
          <p:nvPr/>
        </p:nvSpPr>
        <p:spPr bwMode="auto">
          <a:xfrm>
            <a:off x="4737520" y="2348782"/>
            <a:ext cx="3898776" cy="3960538"/>
          </a:xfrm>
          <a:prstGeom prst="rect">
            <a:avLst/>
          </a:prstGeom>
          <a:solidFill>
            <a:schemeClr val="bg1"/>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4638" indent="-274638">
              <a:buClr>
                <a:srgbClr val="E83F35"/>
              </a:buClr>
              <a:buFont typeface="Arial" charset="0"/>
              <a:buChar char="●"/>
            </a:pPr>
            <a:r>
              <a:rPr lang="en-GB" sz="1400" dirty="0"/>
              <a:t>In the </a:t>
            </a:r>
            <a:r>
              <a:rPr lang="en-GB" sz="1400" dirty="0" smtClean="0"/>
              <a:t>auction, </a:t>
            </a:r>
            <a:r>
              <a:rPr lang="en-GB" sz="1400" dirty="0"/>
              <a:t>several </a:t>
            </a:r>
            <a:r>
              <a:rPr lang="en-GB" sz="1400" b="1" dirty="0"/>
              <a:t>different contract durations</a:t>
            </a:r>
            <a:r>
              <a:rPr lang="en-GB" sz="1400" dirty="0"/>
              <a:t> </a:t>
            </a:r>
            <a:r>
              <a:rPr lang="en-GB" sz="1400" dirty="0" smtClean="0"/>
              <a:t>were sold in each product group, each with </a:t>
            </a:r>
            <a:r>
              <a:rPr lang="en-GB" sz="1400" dirty="0"/>
              <a:t>the same initial start date. The auction </a:t>
            </a:r>
            <a:r>
              <a:rPr lang="en-GB" sz="1400" dirty="0" smtClean="0"/>
              <a:t>cleared </a:t>
            </a:r>
            <a:r>
              <a:rPr lang="en-GB" sz="1400" dirty="0"/>
              <a:t>based on the total quantity sold, with no pre-conditions on the quantity of different durations sold.</a:t>
            </a:r>
          </a:p>
          <a:p>
            <a:pPr marL="274638" indent="-274638">
              <a:buClr>
                <a:srgbClr val="E83F35"/>
              </a:buClr>
              <a:buFont typeface="Arial" charset="0"/>
              <a:buChar char="●"/>
            </a:pPr>
            <a:r>
              <a:rPr lang="en-GB" sz="1400" dirty="0"/>
              <a:t>The rationale for this was </a:t>
            </a:r>
            <a:r>
              <a:rPr lang="en-GB" sz="1400" dirty="0" smtClean="0"/>
              <a:t>that </a:t>
            </a:r>
            <a:r>
              <a:rPr lang="en-GB" sz="1400" dirty="0"/>
              <a:t>the buyers would know best what contract durations </a:t>
            </a:r>
            <a:r>
              <a:rPr lang="en-GB" sz="1400" dirty="0" smtClean="0"/>
              <a:t>they needed to match their </a:t>
            </a:r>
            <a:r>
              <a:rPr lang="en-GB" sz="1400" dirty="0"/>
              <a:t>retail </a:t>
            </a:r>
            <a:r>
              <a:rPr lang="en-GB" sz="1400" dirty="0" smtClean="0"/>
              <a:t>contracts i.e. the composition of durations should be market driven.</a:t>
            </a:r>
            <a:endParaRPr lang="en-GB" sz="1400" dirty="0"/>
          </a:p>
          <a:p>
            <a:pPr marL="1646238" lvl="3" indent="-274638">
              <a:buClr>
                <a:srgbClr val="E83F35"/>
              </a:buClr>
              <a:buFont typeface="Arial" charset="0"/>
              <a:buChar char="●"/>
            </a:pPr>
            <a:endParaRPr lang="en-GB" sz="1400" dirty="0"/>
          </a:p>
        </p:txBody>
      </p:sp>
      <p:sp>
        <p:nvSpPr>
          <p:cNvPr id="6" name="Right Arrow 5"/>
          <p:cNvSpPr/>
          <p:nvPr/>
        </p:nvSpPr>
        <p:spPr bwMode="auto">
          <a:xfrm>
            <a:off x="4139952" y="4077072"/>
            <a:ext cx="864096" cy="864096"/>
          </a:xfrm>
          <a:prstGeom prst="rightArrow">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smtClean="0">
              <a:ln>
                <a:noFill/>
              </a:ln>
              <a:solidFill>
                <a:schemeClr val="tx1"/>
              </a:solidFill>
              <a:effectLst/>
              <a:latin typeface="Arial" charset="0"/>
              <a:ea typeface="굴림" pitchFamily="50" charset="-127"/>
            </a:endParaRPr>
          </a:p>
        </p:txBody>
      </p:sp>
      <p:grpSp>
        <p:nvGrpSpPr>
          <p:cNvPr id="17" name="Group 16"/>
          <p:cNvGrpSpPr/>
          <p:nvPr/>
        </p:nvGrpSpPr>
        <p:grpSpPr>
          <a:xfrm>
            <a:off x="4788024" y="4869160"/>
            <a:ext cx="3960440" cy="1107149"/>
            <a:chOff x="4975836" y="4770123"/>
            <a:chExt cx="3960440" cy="1107149"/>
          </a:xfrm>
        </p:grpSpPr>
        <p:sp>
          <p:nvSpPr>
            <p:cNvPr id="9" name="Rectangle 8"/>
            <p:cNvSpPr/>
            <p:nvPr/>
          </p:nvSpPr>
          <p:spPr bwMode="auto">
            <a:xfrm>
              <a:off x="4975836" y="5509720"/>
              <a:ext cx="828000" cy="360040"/>
            </a:xfrm>
            <a:prstGeom prst="rect">
              <a:avLst/>
            </a:prstGeom>
            <a:solidFill>
              <a:srgbClr val="156570"/>
            </a:solidFill>
            <a:ln w="9525" cap="flat" cmpd="sng" algn="ctr">
              <a:solidFill>
                <a:srgbClr val="15657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200" b="0" i="0" u="none" strike="noStrike" cap="none" normalizeH="0" baseline="0" dirty="0" smtClean="0">
                  <a:ln>
                    <a:noFill/>
                  </a:ln>
                  <a:solidFill>
                    <a:schemeClr val="bg1"/>
                  </a:solidFill>
                  <a:effectLst/>
                  <a:latin typeface="Arial" charset="0"/>
                  <a:ea typeface="굴림" pitchFamily="50" charset="-127"/>
                </a:rPr>
                <a:t>2-year</a:t>
              </a:r>
            </a:p>
          </p:txBody>
        </p:sp>
        <p:sp>
          <p:nvSpPr>
            <p:cNvPr id="10" name="Rectangle 9"/>
            <p:cNvSpPr/>
            <p:nvPr/>
          </p:nvSpPr>
          <p:spPr bwMode="auto">
            <a:xfrm>
              <a:off x="5896355" y="5517232"/>
              <a:ext cx="828000" cy="360040"/>
            </a:xfrm>
            <a:prstGeom prst="rect">
              <a:avLst/>
            </a:prstGeom>
            <a:solidFill>
              <a:srgbClr val="156570"/>
            </a:solidFill>
            <a:ln w="9525" cap="flat" cmpd="sng" algn="ctr">
              <a:solidFill>
                <a:srgbClr val="15657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200" b="0" i="0" u="none" strike="noStrike" cap="none" normalizeH="0" baseline="0" dirty="0" smtClean="0">
                  <a:ln>
                    <a:noFill/>
                  </a:ln>
                  <a:solidFill>
                    <a:schemeClr val="bg1"/>
                  </a:solidFill>
                  <a:effectLst/>
                  <a:latin typeface="Arial" charset="0"/>
                  <a:ea typeface="굴림" pitchFamily="50" charset="-127"/>
                </a:rPr>
                <a:t>3-year</a:t>
              </a:r>
            </a:p>
          </p:txBody>
        </p:sp>
        <p:sp>
          <p:nvSpPr>
            <p:cNvPr id="11" name="Rectangle 10"/>
            <p:cNvSpPr/>
            <p:nvPr/>
          </p:nvSpPr>
          <p:spPr bwMode="auto">
            <a:xfrm>
              <a:off x="4978796" y="5117126"/>
              <a:ext cx="828000" cy="360040"/>
            </a:xfrm>
            <a:prstGeom prst="rect">
              <a:avLst/>
            </a:prstGeom>
            <a:solidFill>
              <a:srgbClr val="156570"/>
            </a:solidFill>
            <a:ln w="9525" cap="flat" cmpd="sng" algn="ctr">
              <a:solidFill>
                <a:srgbClr val="15657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200" b="0" i="0" u="none" strike="noStrike" cap="none" normalizeH="0" baseline="0" dirty="0" smtClean="0">
                  <a:ln>
                    <a:noFill/>
                  </a:ln>
                  <a:solidFill>
                    <a:schemeClr val="bg1"/>
                  </a:solidFill>
                  <a:effectLst/>
                  <a:latin typeface="Arial" charset="0"/>
                  <a:ea typeface="굴림" pitchFamily="50" charset="-127"/>
                </a:rPr>
                <a:t>3-month</a:t>
              </a:r>
            </a:p>
          </p:txBody>
        </p:sp>
        <p:sp>
          <p:nvSpPr>
            <p:cNvPr id="12" name="Rectangle 11"/>
            <p:cNvSpPr/>
            <p:nvPr/>
          </p:nvSpPr>
          <p:spPr bwMode="auto">
            <a:xfrm>
              <a:off x="5899884" y="5112213"/>
              <a:ext cx="828000" cy="360040"/>
            </a:xfrm>
            <a:prstGeom prst="rect">
              <a:avLst/>
            </a:prstGeom>
            <a:solidFill>
              <a:srgbClr val="156570"/>
            </a:solidFill>
            <a:ln w="9525" cap="flat" cmpd="sng" algn="ctr">
              <a:solidFill>
                <a:srgbClr val="15657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200" b="0" i="0" u="none" strike="noStrike" cap="none" normalizeH="0" baseline="0" dirty="0" smtClean="0">
                  <a:ln>
                    <a:noFill/>
                  </a:ln>
                  <a:solidFill>
                    <a:schemeClr val="bg1"/>
                  </a:solidFill>
                  <a:effectLst/>
                  <a:latin typeface="Arial" charset="0"/>
                  <a:ea typeface="굴림" pitchFamily="50" charset="-127"/>
                </a:rPr>
                <a:t>6-month</a:t>
              </a:r>
            </a:p>
          </p:txBody>
        </p:sp>
        <p:sp>
          <p:nvSpPr>
            <p:cNvPr id="13" name="Rectangle 12"/>
            <p:cNvSpPr/>
            <p:nvPr/>
          </p:nvSpPr>
          <p:spPr bwMode="auto">
            <a:xfrm>
              <a:off x="6819834" y="5112213"/>
              <a:ext cx="828000" cy="360040"/>
            </a:xfrm>
            <a:prstGeom prst="rect">
              <a:avLst/>
            </a:prstGeom>
            <a:solidFill>
              <a:srgbClr val="156570"/>
            </a:solidFill>
            <a:ln w="9525" cap="flat" cmpd="sng" algn="ctr">
              <a:solidFill>
                <a:srgbClr val="15657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200" b="0" i="0" u="none" strike="noStrike" cap="none" normalizeH="0" baseline="0" dirty="0" smtClean="0">
                  <a:ln>
                    <a:noFill/>
                  </a:ln>
                  <a:solidFill>
                    <a:schemeClr val="bg1"/>
                  </a:solidFill>
                  <a:effectLst/>
                  <a:latin typeface="Arial" charset="0"/>
                  <a:ea typeface="굴림" pitchFamily="50" charset="-127"/>
                </a:rPr>
                <a:t>12-month</a:t>
              </a:r>
            </a:p>
          </p:txBody>
        </p:sp>
        <p:sp>
          <p:nvSpPr>
            <p:cNvPr id="14" name="Rectangle 13"/>
            <p:cNvSpPr/>
            <p:nvPr/>
          </p:nvSpPr>
          <p:spPr bwMode="auto">
            <a:xfrm>
              <a:off x="6816873" y="5517232"/>
              <a:ext cx="828000" cy="360040"/>
            </a:xfrm>
            <a:prstGeom prst="rect">
              <a:avLst/>
            </a:prstGeom>
            <a:solidFill>
              <a:srgbClr val="99BFC2"/>
            </a:solidFill>
            <a:ln w="9525" cap="flat" cmpd="sng" algn="ctr">
              <a:solidFill>
                <a:srgbClr val="99BFC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200" b="0" i="0" u="none" strike="noStrike" cap="none" normalizeH="0" baseline="0" dirty="0" smtClean="0">
                  <a:ln>
                    <a:noFill/>
                  </a:ln>
                  <a:effectLst/>
                  <a:latin typeface="Arial" charset="0"/>
                  <a:ea typeface="굴림" pitchFamily="50" charset="-127"/>
                </a:rPr>
                <a:t>4-year</a:t>
              </a:r>
            </a:p>
          </p:txBody>
        </p:sp>
        <p:sp>
          <p:nvSpPr>
            <p:cNvPr id="15" name="TextBox 14"/>
            <p:cNvSpPr txBox="1"/>
            <p:nvPr/>
          </p:nvSpPr>
          <p:spPr>
            <a:xfrm>
              <a:off x="4978796" y="4801797"/>
              <a:ext cx="2658378" cy="307777"/>
            </a:xfrm>
            <a:prstGeom prst="rect">
              <a:avLst/>
            </a:prstGeom>
            <a:noFill/>
          </p:spPr>
          <p:txBody>
            <a:bodyPr wrap="square" rtlCol="0">
              <a:spAutoFit/>
            </a:bodyPr>
            <a:lstStyle/>
            <a:p>
              <a:r>
                <a:rPr lang="en-GB" sz="1400" b="1" i="1" dirty="0" smtClean="0"/>
                <a:t>Contract durations on offer</a:t>
              </a:r>
              <a:endParaRPr lang="en-GB" sz="1400" b="1" i="1" dirty="0"/>
            </a:p>
          </p:txBody>
        </p:sp>
        <p:sp>
          <p:nvSpPr>
            <p:cNvPr id="16" name="Rectangular Callout 15"/>
            <p:cNvSpPr/>
            <p:nvPr/>
          </p:nvSpPr>
          <p:spPr bwMode="auto">
            <a:xfrm>
              <a:off x="7755936" y="4770123"/>
              <a:ext cx="1180340" cy="707043"/>
            </a:xfrm>
            <a:prstGeom prst="wedgeRectCallout">
              <a:avLst>
                <a:gd name="adj1" fmla="val -66683"/>
                <a:gd name="adj2" fmla="val 80171"/>
              </a:avLst>
            </a:prstGeom>
            <a:solidFill>
              <a:srgbClr val="A5ACAF"/>
            </a:solidFill>
            <a:ln w="9525" cap="flat" cmpd="sng" algn="ctr">
              <a:solidFill>
                <a:srgbClr val="A5ACA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r>
                <a:rPr lang="en-GB" sz="1200" dirty="0" smtClean="0"/>
                <a:t>Added later in the baseload product group</a:t>
              </a:r>
              <a:endParaRPr kumimoji="0" lang="en-GB" sz="1200" b="0" i="0" u="none" strike="noStrike" cap="none" normalizeH="0" baseline="0" dirty="0" smtClean="0">
                <a:ln>
                  <a:noFill/>
                </a:ln>
                <a:solidFill>
                  <a:schemeClr val="tx1"/>
                </a:solidFill>
                <a:effectLst/>
              </a:endParaRPr>
            </a:p>
          </p:txBody>
        </p:sp>
      </p:grpSp>
    </p:spTree>
    <p:extLst>
      <p:ext uri="{BB962C8B-B14F-4D97-AF65-F5344CB8AC3E}">
        <p14:creationId xmlns:p14="http://schemas.microsoft.com/office/powerpoint/2010/main" val="3553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9"/>
          <p:cNvSpPr>
            <a:spLocks noChangeArrowheads="1"/>
          </p:cNvSpPr>
          <p:nvPr/>
        </p:nvSpPr>
        <p:spPr bwMode="auto">
          <a:xfrm>
            <a:off x="1815090" y="3212976"/>
            <a:ext cx="7002754" cy="3096344"/>
          </a:xfrm>
          <a:prstGeom prst="wedgeRectCallout">
            <a:avLst>
              <a:gd name="adj1" fmla="val -49620"/>
              <a:gd name="adj2" fmla="val 23783"/>
            </a:avLst>
          </a:prstGeom>
          <a:solidFill>
            <a:schemeClr val="bg1"/>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buClr>
                <a:srgbClr val="E83F35"/>
              </a:buClr>
              <a:buFont typeface="Wingdings" panose="05000000000000000000" pitchFamily="2" charset="2"/>
              <a:buChar char="§"/>
            </a:pPr>
            <a:r>
              <a:rPr lang="en-GB" altLang="en-US" sz="1400" dirty="0" smtClean="0"/>
              <a:t>As the prices rise through each round the bidders are presented with a menu of prices. The differentials between the prices are effectively fixed, so as the price rises in the auction, the prices for all the contract durations increase in lock-step.</a:t>
            </a:r>
          </a:p>
          <a:p>
            <a:pPr marL="285750" indent="-285750">
              <a:buClr>
                <a:srgbClr val="E83F35"/>
              </a:buClr>
              <a:buFont typeface="Wingdings" panose="05000000000000000000" pitchFamily="2" charset="2"/>
              <a:buChar char="§"/>
            </a:pPr>
            <a:r>
              <a:rPr lang="en-GB" altLang="en-US" sz="1400" dirty="0" smtClean="0"/>
              <a:t>The auction clears when the total supply of capacity is purchased. In this example 480MW. The final prices show the price differentials which were fixed prior to the auction, and reflect the prices at which EDF was indifferent between different durations.</a:t>
            </a:r>
            <a:endParaRPr lang="en-GB" altLang="en-US" sz="1400" dirty="0"/>
          </a:p>
        </p:txBody>
      </p:sp>
      <p:sp>
        <p:nvSpPr>
          <p:cNvPr id="222210" name="Rectangle 2"/>
          <p:cNvSpPr>
            <a:spLocks noGrp="1" noChangeArrowheads="1"/>
          </p:cNvSpPr>
          <p:nvPr>
            <p:ph type="title"/>
          </p:nvPr>
        </p:nvSpPr>
        <p:spPr>
          <a:xfrm>
            <a:off x="179512" y="-27384"/>
            <a:ext cx="8784976" cy="685800"/>
          </a:xfrm>
        </p:spPr>
        <p:txBody>
          <a:bodyPr/>
          <a:lstStyle/>
          <a:p>
            <a:r>
              <a:rPr lang="en-GB" altLang="en-US" dirty="0" smtClean="0"/>
              <a:t>The auction uses an ascending clock format and in </a:t>
            </a:r>
            <a:r>
              <a:rPr lang="en-GB" altLang="en-US" dirty="0"/>
              <a:t>each round </a:t>
            </a:r>
            <a:r>
              <a:rPr lang="en-GB" altLang="en-US" dirty="0" smtClean="0"/>
              <a:t>a </a:t>
            </a:r>
            <a:r>
              <a:rPr lang="en-GB" altLang="en-US" dirty="0"/>
              <a:t>menu of prices for contracts of different </a:t>
            </a:r>
            <a:r>
              <a:rPr lang="en-GB" altLang="en-US" dirty="0" smtClean="0"/>
              <a:t>durations is offered</a:t>
            </a:r>
            <a:endParaRPr lang="en-GB" altLang="en-US" dirty="0"/>
          </a:p>
        </p:txBody>
      </p:sp>
      <p:sp>
        <p:nvSpPr>
          <p:cNvPr id="4" name="AutoShape 39"/>
          <p:cNvSpPr>
            <a:spLocks noChangeArrowheads="1"/>
          </p:cNvSpPr>
          <p:nvPr/>
        </p:nvSpPr>
        <p:spPr bwMode="auto">
          <a:xfrm>
            <a:off x="1815090" y="1268760"/>
            <a:ext cx="5889287" cy="1872208"/>
          </a:xfrm>
          <a:prstGeom prst="wedgeRectCallout">
            <a:avLst>
              <a:gd name="adj1" fmla="val -49620"/>
              <a:gd name="adj2" fmla="val 23783"/>
            </a:avLst>
          </a:prstGeom>
          <a:solidFill>
            <a:schemeClr val="bg1"/>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buClr>
                <a:srgbClr val="E83F35"/>
              </a:buClr>
              <a:buFont typeface="Wingdings" panose="05000000000000000000" pitchFamily="2" charset="2"/>
              <a:buChar char="§"/>
            </a:pPr>
            <a:r>
              <a:rPr lang="en-GB" altLang="en-US" sz="1400" dirty="0" smtClean="0"/>
              <a:t>Bidders </a:t>
            </a:r>
            <a:r>
              <a:rPr lang="en-GB" altLang="en-US" sz="1400" dirty="0"/>
              <a:t>confirm they will demand capacity at a particular price, with further rounds being held at higher and higher prices until the auction discovers the maximum price at which all the capacity is sold. </a:t>
            </a:r>
          </a:p>
          <a:p>
            <a:pPr marL="285750" indent="-285750">
              <a:buClr>
                <a:srgbClr val="E83F35"/>
              </a:buClr>
              <a:buFont typeface="Wingdings" panose="05000000000000000000" pitchFamily="2" charset="2"/>
              <a:buChar char="§"/>
            </a:pPr>
            <a:r>
              <a:rPr lang="en-GB" altLang="en-US" sz="1400" b="1" dirty="0"/>
              <a:t>Pay-as-clear auction </a:t>
            </a:r>
            <a:r>
              <a:rPr lang="en-GB" altLang="en-US" sz="1400" dirty="0"/>
              <a:t>– all bidders remaining in the auction will pay the clearing price set by the marginal bidder.</a:t>
            </a:r>
          </a:p>
          <a:p>
            <a:pPr marL="285750" indent="-285750">
              <a:buClr>
                <a:srgbClr val="E83F35"/>
              </a:buClr>
              <a:buFont typeface="Wingdings" panose="05000000000000000000" pitchFamily="2" charset="2"/>
              <a:buChar char="§"/>
            </a:pPr>
            <a:r>
              <a:rPr lang="en-GB" altLang="en-US" sz="1400" b="1" dirty="0"/>
              <a:t>The demand curve </a:t>
            </a:r>
            <a:r>
              <a:rPr lang="en-GB" altLang="en-US" sz="1400" dirty="0"/>
              <a:t>is revealed as the auction progresses, formed by ranking the ‘exit bids’ of participants. </a:t>
            </a:r>
          </a:p>
        </p:txBody>
      </p:sp>
      <p:sp>
        <p:nvSpPr>
          <p:cNvPr id="7" name="Rectangular Callout 6"/>
          <p:cNvSpPr/>
          <p:nvPr/>
        </p:nvSpPr>
        <p:spPr bwMode="auto">
          <a:xfrm>
            <a:off x="7668344" y="1196752"/>
            <a:ext cx="1183864" cy="2088232"/>
          </a:xfrm>
          <a:prstGeom prst="wedgeRectCallout">
            <a:avLst>
              <a:gd name="adj1" fmla="val -68083"/>
              <a:gd name="adj2" fmla="val 20166"/>
            </a:avLst>
          </a:prstGeom>
          <a:solidFill>
            <a:srgbClr val="A5ACAF"/>
          </a:solidFill>
          <a:ln w="9525" cap="flat" cmpd="sng" algn="ctr">
            <a:solidFill>
              <a:srgbClr val="A5ACAF"/>
            </a:solid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r>
              <a:rPr kumimoji="0" lang="en-GB" sz="1400" b="0" i="0" u="none" strike="noStrike" cap="none" normalizeH="0" baseline="0" dirty="0" smtClean="0">
                <a:ln>
                  <a:noFill/>
                </a:ln>
                <a:solidFill>
                  <a:schemeClr val="tx1"/>
                </a:solidFill>
                <a:effectLst/>
                <a:latin typeface="Arial" charset="0"/>
                <a:ea typeface="굴림" pitchFamily="50" charset="-127"/>
              </a:rPr>
              <a:t>This is</a:t>
            </a:r>
            <a:r>
              <a:rPr kumimoji="0" lang="en-GB" sz="1400" b="0" i="0" u="none" strike="noStrike" cap="none" normalizeH="0" dirty="0" smtClean="0">
                <a:ln>
                  <a:noFill/>
                </a:ln>
                <a:solidFill>
                  <a:schemeClr val="tx1"/>
                </a:solidFill>
                <a:effectLst/>
                <a:latin typeface="Arial" charset="0"/>
                <a:ea typeface="굴림" pitchFamily="50" charset="-127"/>
              </a:rPr>
              <a:t> the </a:t>
            </a:r>
            <a:r>
              <a:rPr kumimoji="0" lang="en-GB" sz="1400" b="0" i="0" u="none" strike="noStrike" cap="none" normalizeH="0" baseline="0" dirty="0" smtClean="0">
                <a:ln>
                  <a:noFill/>
                </a:ln>
                <a:solidFill>
                  <a:schemeClr val="tx1"/>
                </a:solidFill>
                <a:effectLst/>
                <a:latin typeface="Arial" charset="0"/>
                <a:ea typeface="굴림" pitchFamily="50" charset="-127"/>
              </a:rPr>
              <a:t>reverse of descending clock auction adopted by</a:t>
            </a:r>
            <a:r>
              <a:rPr kumimoji="0" lang="en-GB" sz="1400" b="0" i="0" u="none" strike="noStrike" cap="none" normalizeH="0" dirty="0" smtClean="0">
                <a:ln>
                  <a:noFill/>
                </a:ln>
                <a:solidFill>
                  <a:schemeClr val="tx1"/>
                </a:solidFill>
                <a:effectLst/>
                <a:latin typeface="Arial" charset="0"/>
                <a:ea typeface="굴림" pitchFamily="50" charset="-127"/>
              </a:rPr>
              <a:t> the GB capacity market.</a:t>
            </a:r>
            <a:endParaRPr kumimoji="0" lang="en-GB" sz="1400" b="0" i="0" u="none" strike="noStrike" cap="none" normalizeH="0" baseline="0" dirty="0" smtClean="0">
              <a:ln>
                <a:noFill/>
              </a:ln>
              <a:solidFill>
                <a:schemeClr val="tx1"/>
              </a:solidFill>
              <a:effectLst/>
              <a:latin typeface="Arial" charset="0"/>
              <a:ea typeface="굴림" pitchFamily="50" charset="-127"/>
            </a:endParaRPr>
          </a:p>
        </p:txBody>
      </p:sp>
      <p:graphicFrame>
        <p:nvGraphicFramePr>
          <p:cNvPr id="10" name="Group 199"/>
          <p:cNvGraphicFramePr>
            <a:graphicFrameLocks noGrp="1"/>
          </p:cNvGraphicFramePr>
          <p:nvPr>
            <p:ph idx="1"/>
            <p:extLst>
              <p:ext uri="{D42A27DB-BD31-4B8C-83A1-F6EECF244321}">
                <p14:modId xmlns:p14="http://schemas.microsoft.com/office/powerpoint/2010/main" val="2679116742"/>
              </p:ext>
            </p:extLst>
          </p:nvPr>
        </p:nvGraphicFramePr>
        <p:xfrm>
          <a:off x="1975634" y="5116056"/>
          <a:ext cx="6681665" cy="1121256"/>
        </p:xfrm>
        <a:graphic>
          <a:graphicData uri="http://schemas.openxmlformats.org/drawingml/2006/table">
            <a:tbl>
              <a:tblPr/>
              <a:tblGrid>
                <a:gridCol w="1171412"/>
                <a:gridCol w="682206"/>
                <a:gridCol w="728657"/>
                <a:gridCol w="819878"/>
                <a:gridCol w="819878"/>
                <a:gridCol w="819878"/>
                <a:gridCol w="819878"/>
                <a:gridCol w="819878"/>
              </a:tblGrid>
              <a:tr h="354968">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bg1"/>
                          </a:solidFill>
                          <a:effectLst/>
                          <a:latin typeface="Arial" charset="0"/>
                        </a:rPr>
                        <a:t>Duration</a:t>
                      </a:r>
                    </a:p>
                  </a:txBody>
                  <a:tcPr marL="36000" marR="36000" marT="36000" marB="36000" anchor="ctr" horzOverflow="overflow">
                    <a:lnL cap="flat">
                      <a:noFill/>
                    </a:lnL>
                    <a:lnR w="12700" cap="flat" cmpd="sng" algn="ctr">
                      <a:solidFill>
                        <a:srgbClr val="E83F35"/>
                      </a:solidFill>
                      <a:prstDash val="solid"/>
                      <a:round/>
                      <a:headEnd type="none" w="med" len="med"/>
                      <a:tailEnd type="none" w="med" len="med"/>
                    </a:lnR>
                    <a:lnT cap="flat">
                      <a:noFill/>
                    </a:lnT>
                    <a:lnB>
                      <a:noFill/>
                    </a:lnB>
                    <a:lnTlToBr>
                      <a:noFill/>
                    </a:lnTlToBr>
                    <a:lnBlToTr>
                      <a:noFill/>
                    </a:lnBlToTr>
                    <a:solidFill>
                      <a:srgbClr val="E83F35"/>
                    </a:solid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bg1"/>
                          </a:solidFill>
                          <a:effectLst/>
                          <a:latin typeface="Arial" charset="0"/>
                        </a:rPr>
                        <a:t>3-month</a:t>
                      </a: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cap="flat">
                      <a:noFill/>
                    </a:lnT>
                    <a:lnB>
                      <a:noFill/>
                    </a:lnB>
                    <a:lnTlToBr>
                      <a:noFill/>
                    </a:lnTlToBr>
                    <a:lnBlToTr>
                      <a:noFill/>
                    </a:lnBlToTr>
                    <a:solidFill>
                      <a:srgbClr val="E83F35"/>
                    </a:solid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bg1"/>
                          </a:solidFill>
                          <a:effectLst/>
                          <a:latin typeface="Arial" charset="0"/>
                        </a:rPr>
                        <a:t>6-month</a:t>
                      </a: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cap="flat">
                      <a:noFill/>
                    </a:lnT>
                    <a:lnB>
                      <a:noFill/>
                    </a:lnB>
                    <a:lnTlToBr>
                      <a:noFill/>
                    </a:lnTlToBr>
                    <a:lnBlToTr>
                      <a:noFill/>
                    </a:lnBlToTr>
                    <a:solidFill>
                      <a:srgbClr val="E83F35"/>
                    </a:solid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bg1"/>
                          </a:solidFill>
                          <a:effectLst/>
                          <a:latin typeface="Arial" charset="0"/>
                        </a:rPr>
                        <a:t>12-month</a:t>
                      </a: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cap="flat">
                      <a:noFill/>
                    </a:lnT>
                    <a:lnB>
                      <a:noFill/>
                    </a:lnB>
                    <a:lnTlToBr>
                      <a:noFill/>
                    </a:lnTlToBr>
                    <a:lnBlToTr>
                      <a:noFill/>
                    </a:lnBlToTr>
                    <a:solidFill>
                      <a:srgbClr val="E83F35"/>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bg1"/>
                          </a:solidFill>
                          <a:effectLst/>
                          <a:latin typeface="Arial" charset="0"/>
                        </a:rPr>
                        <a:t>24-month</a:t>
                      </a: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cap="flat">
                      <a:noFill/>
                    </a:lnT>
                    <a:lnB>
                      <a:noFill/>
                    </a:lnB>
                    <a:lnTlToBr>
                      <a:noFill/>
                    </a:lnTlToBr>
                    <a:lnBlToTr>
                      <a:noFill/>
                    </a:lnBlToTr>
                    <a:solidFill>
                      <a:srgbClr val="E83F35"/>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bg1"/>
                          </a:solidFill>
                          <a:effectLst/>
                          <a:latin typeface="Arial" charset="0"/>
                        </a:rPr>
                        <a:t>36-month</a:t>
                      </a: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cap="flat">
                      <a:noFill/>
                    </a:lnT>
                    <a:lnB>
                      <a:noFill/>
                    </a:lnB>
                    <a:lnTlToBr>
                      <a:noFill/>
                    </a:lnTlToBr>
                    <a:lnBlToTr>
                      <a:noFill/>
                    </a:lnBlToTr>
                    <a:solidFill>
                      <a:srgbClr val="E83F35"/>
                    </a:solid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bg1"/>
                          </a:solidFill>
                          <a:effectLst/>
                          <a:latin typeface="Arial" charset="0"/>
                        </a:rPr>
                        <a:t>48-month</a:t>
                      </a: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cap="flat">
                      <a:noFill/>
                    </a:lnT>
                    <a:lnB>
                      <a:noFill/>
                    </a:lnB>
                    <a:lnTlToBr>
                      <a:noFill/>
                    </a:lnTlToBr>
                    <a:lnBlToTr>
                      <a:noFill/>
                    </a:lnBlToTr>
                    <a:solidFill>
                      <a:srgbClr val="E83F35"/>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bg1"/>
                          </a:solidFill>
                          <a:effectLst/>
                          <a:latin typeface="Arial" charset="0"/>
                        </a:rPr>
                        <a:t>Total capacity</a:t>
                      </a:r>
                    </a:p>
                  </a:txBody>
                  <a:tcPr marL="36000" marR="36000" marT="36000" marB="36000" anchor="ctr" horzOverflow="overflow">
                    <a:lnL w="12700" cap="flat" cmpd="sng" algn="ctr">
                      <a:solidFill>
                        <a:srgbClr val="E83F35"/>
                      </a:solidFill>
                      <a:prstDash val="solid"/>
                      <a:round/>
                      <a:headEnd type="none" w="med" len="med"/>
                      <a:tailEnd type="none" w="med" len="med"/>
                    </a:lnL>
                    <a:lnR cap="flat">
                      <a:noFill/>
                    </a:lnR>
                    <a:lnT cap="flat">
                      <a:noFill/>
                    </a:lnT>
                    <a:lnB>
                      <a:noFill/>
                    </a:lnB>
                    <a:lnTlToBr>
                      <a:noFill/>
                    </a:lnTlToBr>
                    <a:lnBlToTr>
                      <a:noFill/>
                    </a:lnBlToTr>
                    <a:solidFill>
                      <a:srgbClr val="E83F35"/>
                    </a:solidFill>
                  </a:tcPr>
                </a:tc>
              </a:tr>
              <a:tr h="208860">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Quantity sold</a:t>
                      </a:r>
                    </a:p>
                  </a:txBody>
                  <a:tcPr marL="36000" marR="36000" marT="36000" marB="36000" anchor="ctr" horzOverflow="overflow">
                    <a:lnL cap="flat">
                      <a:noFill/>
                    </a:lnL>
                    <a:lnR>
                      <a:noFill/>
                    </a:lnR>
                    <a:lnT>
                      <a:noFill/>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95MW</a:t>
                      </a:r>
                    </a:p>
                  </a:txBody>
                  <a:tcPr marL="36000" marR="36000" marT="36000" marB="36000" anchor="ctr" horzOverflow="overflow">
                    <a:lnL>
                      <a:noFill/>
                    </a:lnL>
                    <a:lnR>
                      <a:noFill/>
                    </a:lnR>
                    <a:lnT>
                      <a:noFill/>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40MW</a:t>
                      </a:r>
                    </a:p>
                  </a:txBody>
                  <a:tcPr marL="36000" marR="36000" marT="36000" marB="36000" anchor="ctr" horzOverflow="overflow">
                    <a:lnL>
                      <a:noFill/>
                    </a:lnL>
                    <a:lnR>
                      <a:noFill/>
                    </a:lnR>
                    <a:lnT>
                      <a:noFill/>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70MW</a:t>
                      </a:r>
                    </a:p>
                  </a:txBody>
                  <a:tcPr marL="36000" marR="36000" marT="36000" marB="36000" anchor="ctr" horzOverflow="overflow">
                    <a:lnL>
                      <a:noFill/>
                    </a:lnL>
                    <a:lnR>
                      <a:noFill/>
                    </a:lnR>
                    <a:lnT>
                      <a:noFill/>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125MW</a:t>
                      </a:r>
                    </a:p>
                  </a:txBody>
                  <a:tcPr marL="36000" marR="36000" marT="36000" marB="36000" anchor="ctr" horzOverflow="overflow">
                    <a:lnL>
                      <a:noFill/>
                    </a:lnL>
                    <a:lnR>
                      <a:noFill/>
                    </a:lnR>
                    <a:lnT>
                      <a:noFill/>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50MW</a:t>
                      </a:r>
                    </a:p>
                  </a:txBody>
                  <a:tcPr marL="36000" marR="36000" marT="36000" marB="36000" anchor="ctr" horzOverflow="overflow">
                    <a:lnL>
                      <a:noFill/>
                    </a:lnL>
                    <a:lnR>
                      <a:noFill/>
                    </a:lnR>
                    <a:lnT>
                      <a:noFill/>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100MW</a:t>
                      </a:r>
                    </a:p>
                  </a:txBody>
                  <a:tcPr marL="36000" marR="36000" marT="36000" marB="36000" anchor="ctr" horzOverflow="overflow">
                    <a:lnL>
                      <a:noFill/>
                    </a:lnL>
                    <a:lnR cap="flat">
                      <a:noFill/>
                    </a:lnR>
                    <a:lnT>
                      <a:noFill/>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480MW</a:t>
                      </a:r>
                    </a:p>
                  </a:txBody>
                  <a:tcPr marL="36000" marR="36000" marT="36000" marB="36000" anchor="ctr" horzOverflow="overflow">
                    <a:lnL>
                      <a:noFill/>
                    </a:lnL>
                    <a:lnR cap="flat">
                      <a:noFill/>
                    </a:lnR>
                    <a:lnT>
                      <a:noFill/>
                    </a:lnT>
                    <a:lnB w="12700" cap="flat" cmpd="sng" algn="ctr">
                      <a:solidFill>
                        <a:srgbClr val="A5ACAF"/>
                      </a:solidFill>
                      <a:prstDash val="solid"/>
                      <a:round/>
                      <a:headEnd type="none" w="med" len="med"/>
                      <a:tailEnd type="none" w="med" len="med"/>
                    </a:lnB>
                    <a:lnTlToBr>
                      <a:noFill/>
                    </a:lnTlToBr>
                    <a:lnBlToTr>
                      <a:noFill/>
                    </a:lnBlToTr>
                    <a:noFill/>
                  </a:tcPr>
                </a:tc>
              </a:tr>
              <a:tr h="413411">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Final price per month</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kumimoji="0" lang="en-GB" altLang="en-US" sz="1100" b="0" i="0" u="none" strike="noStrike" kern="1200" cap="none" normalizeH="0" baseline="0" dirty="0" smtClean="0">
                          <a:ln>
                            <a:noFill/>
                          </a:ln>
                          <a:solidFill>
                            <a:schemeClr val="tx1"/>
                          </a:solidFill>
                          <a:effectLst/>
                          <a:latin typeface="Arial" charset="0"/>
                          <a:ea typeface="+mn-ea"/>
                          <a:cs typeface="+mn-cs"/>
                        </a:rPr>
                        <a:t>€19.5</a:t>
                      </a:r>
                    </a:p>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endParaRPr kumimoji="0" lang="en-GB" altLang="en-US" sz="1100" b="0" i="0" u="none" strike="noStrike" kern="1200" cap="none" normalizeH="0" baseline="0" dirty="0" smtClean="0">
                        <a:ln>
                          <a:noFill/>
                        </a:ln>
                        <a:solidFill>
                          <a:schemeClr val="tx1"/>
                        </a:solidFill>
                        <a:effectLst/>
                        <a:latin typeface="Arial" charset="0"/>
                        <a:ea typeface="+mn-ea"/>
                        <a:cs typeface="+mn-cs"/>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kumimoji="0" lang="en-GB" altLang="en-US" sz="1100" b="0" i="0" u="none" strike="noStrike" kern="1200" cap="none" normalizeH="0" baseline="0" dirty="0" smtClean="0">
                          <a:ln>
                            <a:noFill/>
                          </a:ln>
                          <a:solidFill>
                            <a:schemeClr val="tx1"/>
                          </a:solidFill>
                          <a:effectLst/>
                          <a:latin typeface="Arial" charset="0"/>
                          <a:ea typeface="+mn-ea"/>
                          <a:cs typeface="+mn-cs"/>
                        </a:rPr>
                        <a:t>€25.6</a:t>
                      </a:r>
                    </a:p>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endParaRPr kumimoji="0" lang="en-GB" altLang="en-US" sz="1100" b="0" i="0" u="none" strike="noStrike" kern="1200" cap="none" normalizeH="0" baseline="0" dirty="0" smtClean="0">
                        <a:ln>
                          <a:noFill/>
                        </a:ln>
                        <a:solidFill>
                          <a:schemeClr val="tx1"/>
                        </a:solidFill>
                        <a:effectLst/>
                        <a:latin typeface="Arial" charset="0"/>
                        <a:ea typeface="+mn-ea"/>
                        <a:cs typeface="+mn-cs"/>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kumimoji="0" lang="en-GB" altLang="en-US" sz="1100" b="0" i="0" u="none" strike="noStrike" kern="1200" cap="none" normalizeH="0" baseline="0" dirty="0" smtClean="0">
                          <a:ln>
                            <a:noFill/>
                          </a:ln>
                          <a:solidFill>
                            <a:schemeClr val="tx1"/>
                          </a:solidFill>
                          <a:effectLst/>
                          <a:latin typeface="Arial" charset="0"/>
                          <a:ea typeface="+mn-ea"/>
                          <a:cs typeface="+mn-cs"/>
                        </a:rPr>
                        <a:t>€28.8</a:t>
                      </a:r>
                    </a:p>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endParaRPr kumimoji="0" lang="en-GB" altLang="en-US" sz="1100" b="0" i="0" u="none" strike="noStrike" kern="1200" cap="none" normalizeH="0" baseline="0" dirty="0" smtClean="0">
                        <a:ln>
                          <a:noFill/>
                        </a:ln>
                        <a:solidFill>
                          <a:schemeClr val="tx1"/>
                        </a:solidFill>
                        <a:effectLst/>
                        <a:latin typeface="Arial" charset="0"/>
                        <a:ea typeface="+mn-ea"/>
                        <a:cs typeface="+mn-cs"/>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kumimoji="0" lang="en-GB" altLang="en-US" sz="1100" b="0" i="0" u="none" strike="noStrike" kern="1200" cap="none" normalizeH="0" baseline="0" dirty="0" smtClean="0">
                          <a:ln>
                            <a:noFill/>
                          </a:ln>
                          <a:solidFill>
                            <a:schemeClr val="tx1"/>
                          </a:solidFill>
                          <a:effectLst/>
                          <a:latin typeface="Arial" charset="0"/>
                          <a:ea typeface="+mn-ea"/>
                          <a:cs typeface="+mn-cs"/>
                        </a:rPr>
                        <a:t>€31.6</a:t>
                      </a:r>
                    </a:p>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endParaRPr kumimoji="0" lang="en-GB" altLang="en-US" sz="1100" b="0" i="0" u="none" strike="noStrike" kern="1200" cap="none" normalizeH="0" baseline="0" dirty="0" smtClean="0">
                        <a:ln>
                          <a:noFill/>
                        </a:ln>
                        <a:solidFill>
                          <a:schemeClr val="tx1"/>
                        </a:solidFill>
                        <a:effectLst/>
                        <a:latin typeface="Arial" charset="0"/>
                        <a:ea typeface="+mn-ea"/>
                        <a:cs typeface="+mn-cs"/>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kumimoji="0" lang="en-GB" altLang="en-US" sz="1100" b="0" i="0" u="none" strike="noStrike" kern="1200" cap="none" normalizeH="0" baseline="0" dirty="0" smtClean="0">
                          <a:ln>
                            <a:noFill/>
                          </a:ln>
                          <a:solidFill>
                            <a:schemeClr val="tx1"/>
                          </a:solidFill>
                          <a:effectLst/>
                          <a:latin typeface="Arial" charset="0"/>
                          <a:ea typeface="+mn-ea"/>
                          <a:cs typeface="+mn-cs"/>
                        </a:rPr>
                        <a:t>€33.2</a:t>
                      </a:r>
                    </a:p>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endParaRPr kumimoji="0" lang="en-GB" altLang="en-US" sz="1100" b="0" i="0" u="none" strike="noStrike" kern="1200" cap="none" normalizeH="0" baseline="0" dirty="0" smtClean="0">
                        <a:ln>
                          <a:noFill/>
                        </a:ln>
                        <a:solidFill>
                          <a:schemeClr val="tx1"/>
                        </a:solidFill>
                        <a:effectLst/>
                        <a:latin typeface="Arial" charset="0"/>
                        <a:ea typeface="+mn-ea"/>
                        <a:cs typeface="+mn-cs"/>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kumimoji="0" lang="en-GB" altLang="en-US" sz="1100" b="0" i="0" u="none" strike="noStrike" kern="1200" cap="none" normalizeH="0" baseline="0" dirty="0" smtClean="0">
                          <a:ln>
                            <a:noFill/>
                          </a:ln>
                          <a:solidFill>
                            <a:schemeClr val="tx1"/>
                          </a:solidFill>
                          <a:effectLst/>
                          <a:latin typeface="Arial" charset="0"/>
                          <a:ea typeface="+mn-ea"/>
                          <a:cs typeface="+mn-cs"/>
                        </a:rPr>
                        <a:t>€34.7</a:t>
                      </a:r>
                    </a:p>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endParaRPr kumimoji="0" lang="en-GB" altLang="en-US" sz="1100" b="0" i="0" u="none" strike="noStrike" kern="1200" cap="none" normalizeH="0" baseline="0" dirty="0" smtClean="0">
                        <a:ln>
                          <a:noFill/>
                        </a:ln>
                        <a:solidFill>
                          <a:schemeClr val="tx1"/>
                        </a:solidFill>
                        <a:effectLst/>
                        <a:latin typeface="Arial" charset="0"/>
                        <a:ea typeface="+mn-ea"/>
                        <a:cs typeface="+mn-cs"/>
                      </a:endParaRPr>
                    </a:p>
                  </a:txBody>
                  <a:tcPr marL="36000" marR="36000" marT="36000" marB="36000" anchor="ctr" horzOverflow="overflow">
                    <a:lnL>
                      <a:noFill/>
                    </a:lnL>
                    <a:lnR cap="flat">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endParaRPr kumimoji="0" lang="en-GB" altLang="en-US" sz="1100" b="0" i="0" u="none" strike="noStrike" kern="1200" cap="none" normalizeH="0" baseline="0" dirty="0" smtClean="0">
                        <a:ln>
                          <a:noFill/>
                        </a:ln>
                        <a:solidFill>
                          <a:schemeClr val="tx1"/>
                        </a:solidFill>
                        <a:effectLst/>
                        <a:latin typeface="Arial" charset="0"/>
                        <a:ea typeface="+mn-ea"/>
                        <a:cs typeface="+mn-cs"/>
                      </a:endParaRPr>
                    </a:p>
                  </a:txBody>
                  <a:tcPr marL="36000" marR="36000" marT="36000" marB="36000" anchor="ctr" horzOverflow="overflow">
                    <a:lnL>
                      <a:noFill/>
                    </a:lnL>
                    <a:lnR cap="flat">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bl>
          </a:graphicData>
        </a:graphic>
      </p:graphicFrame>
      <p:sp>
        <p:nvSpPr>
          <p:cNvPr id="11" name="AutoShape 43"/>
          <p:cNvSpPr>
            <a:spLocks noChangeArrowheads="1"/>
          </p:cNvSpPr>
          <p:nvPr/>
        </p:nvSpPr>
        <p:spPr bwMode="auto">
          <a:xfrm>
            <a:off x="338734" y="1268760"/>
            <a:ext cx="1439168" cy="1872208"/>
          </a:xfrm>
          <a:prstGeom prst="homePlate">
            <a:avLst>
              <a:gd name="adj" fmla="val 22133"/>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spcBef>
                <a:spcPct val="0"/>
              </a:spcBef>
              <a:spcAft>
                <a:spcPct val="0"/>
              </a:spcAft>
              <a:buClrTx/>
            </a:pPr>
            <a:r>
              <a:rPr lang="en-GB" altLang="en-US" dirty="0" smtClean="0">
                <a:solidFill>
                  <a:schemeClr val="bg1"/>
                </a:solidFill>
              </a:rPr>
              <a:t>Ascending</a:t>
            </a:r>
          </a:p>
          <a:p>
            <a:pPr eaLnBrk="0" hangingPunct="0">
              <a:spcBef>
                <a:spcPct val="0"/>
              </a:spcBef>
              <a:spcAft>
                <a:spcPct val="0"/>
              </a:spcAft>
              <a:buClrTx/>
            </a:pPr>
            <a:r>
              <a:rPr lang="en-GB" altLang="en-US" dirty="0" smtClean="0">
                <a:solidFill>
                  <a:schemeClr val="bg1"/>
                </a:solidFill>
              </a:rPr>
              <a:t>clock </a:t>
            </a:r>
          </a:p>
          <a:p>
            <a:pPr eaLnBrk="0" hangingPunct="0">
              <a:spcBef>
                <a:spcPct val="0"/>
              </a:spcBef>
              <a:spcAft>
                <a:spcPct val="0"/>
              </a:spcAft>
              <a:buClrTx/>
            </a:pPr>
            <a:r>
              <a:rPr lang="en-GB" altLang="en-US" dirty="0" smtClean="0">
                <a:solidFill>
                  <a:schemeClr val="bg1"/>
                </a:solidFill>
              </a:rPr>
              <a:t>auction</a:t>
            </a:r>
            <a:endParaRPr lang="en-GB" altLang="en-US" dirty="0">
              <a:solidFill>
                <a:schemeClr val="bg1"/>
              </a:solidFill>
            </a:endParaRPr>
          </a:p>
        </p:txBody>
      </p:sp>
      <p:sp>
        <p:nvSpPr>
          <p:cNvPr id="12" name="AutoShape 43"/>
          <p:cNvSpPr>
            <a:spLocks noChangeArrowheads="1"/>
          </p:cNvSpPr>
          <p:nvPr/>
        </p:nvSpPr>
        <p:spPr bwMode="auto">
          <a:xfrm>
            <a:off x="323528" y="3204881"/>
            <a:ext cx="1454374" cy="3104439"/>
          </a:xfrm>
          <a:prstGeom prst="homePlate">
            <a:avLst>
              <a:gd name="adj" fmla="val 21168"/>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spcBef>
                <a:spcPct val="0"/>
              </a:spcBef>
              <a:spcAft>
                <a:spcPct val="0"/>
              </a:spcAft>
              <a:buClrTx/>
            </a:pPr>
            <a:r>
              <a:rPr lang="en-GB" altLang="en-US" dirty="0" smtClean="0">
                <a:solidFill>
                  <a:schemeClr val="bg1"/>
                </a:solidFill>
              </a:rPr>
              <a:t>Menu of prices </a:t>
            </a:r>
          </a:p>
          <a:p>
            <a:pPr eaLnBrk="0" hangingPunct="0">
              <a:spcBef>
                <a:spcPct val="0"/>
              </a:spcBef>
              <a:spcAft>
                <a:spcPct val="0"/>
              </a:spcAft>
              <a:buClrTx/>
            </a:pPr>
            <a:r>
              <a:rPr lang="en-GB" altLang="en-US" dirty="0" smtClean="0">
                <a:solidFill>
                  <a:schemeClr val="bg1"/>
                </a:solidFill>
              </a:rPr>
              <a:t>(Price duration </a:t>
            </a:r>
          </a:p>
          <a:p>
            <a:pPr eaLnBrk="0" hangingPunct="0">
              <a:spcBef>
                <a:spcPct val="0"/>
              </a:spcBef>
              <a:spcAft>
                <a:spcPct val="0"/>
              </a:spcAft>
              <a:buClrTx/>
            </a:pPr>
            <a:r>
              <a:rPr lang="en-GB" altLang="en-US" dirty="0" smtClean="0">
                <a:solidFill>
                  <a:schemeClr val="bg1"/>
                </a:solidFill>
              </a:rPr>
              <a:t>Equivalence)</a:t>
            </a:r>
            <a:endParaRPr lang="en-GB" altLang="en-US" dirty="0">
              <a:solidFill>
                <a:schemeClr val="bg1"/>
              </a:solidFill>
            </a:endParaRPr>
          </a:p>
        </p:txBody>
      </p:sp>
      <p:sp>
        <p:nvSpPr>
          <p:cNvPr id="8" name="TextBox 7"/>
          <p:cNvSpPr txBox="1"/>
          <p:nvPr/>
        </p:nvSpPr>
        <p:spPr>
          <a:xfrm>
            <a:off x="1922910" y="4880193"/>
            <a:ext cx="4176464" cy="276999"/>
          </a:xfrm>
          <a:prstGeom prst="rect">
            <a:avLst/>
          </a:prstGeom>
          <a:noFill/>
        </p:spPr>
        <p:txBody>
          <a:bodyPr wrap="square" rtlCol="0">
            <a:spAutoFit/>
          </a:bodyPr>
          <a:lstStyle/>
          <a:p>
            <a:r>
              <a:rPr lang="en-GB" sz="1200" b="1" dirty="0" smtClean="0"/>
              <a:t>June 2009 EDF VPP auction </a:t>
            </a:r>
            <a:endParaRPr lang="en-GB" sz="1200" b="1" dirty="0"/>
          </a:p>
        </p:txBody>
      </p:sp>
      <p:sp>
        <p:nvSpPr>
          <p:cNvPr id="9" name="TextBox 8"/>
          <p:cNvSpPr txBox="1"/>
          <p:nvPr/>
        </p:nvSpPr>
        <p:spPr>
          <a:xfrm>
            <a:off x="755576" y="6453336"/>
            <a:ext cx="6408712" cy="246221"/>
          </a:xfrm>
          <a:prstGeom prst="rect">
            <a:avLst/>
          </a:prstGeom>
          <a:noFill/>
        </p:spPr>
        <p:txBody>
          <a:bodyPr wrap="square" rtlCol="0">
            <a:spAutoFit/>
          </a:bodyPr>
          <a:lstStyle/>
          <a:p>
            <a:r>
              <a:rPr lang="en-GB" sz="1000" dirty="0" smtClean="0"/>
              <a:t>Source: Virtual power plant auctions, Ausubel and Cramton, 2010</a:t>
            </a:r>
            <a:endParaRPr lang="en-GB" sz="1000" dirty="0"/>
          </a:p>
        </p:txBody>
      </p:sp>
    </p:spTree>
    <p:extLst>
      <p:ext uri="{BB962C8B-B14F-4D97-AF65-F5344CB8AC3E}">
        <p14:creationId xmlns:p14="http://schemas.microsoft.com/office/powerpoint/2010/main" val="849759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568952" cy="685800"/>
          </a:xfrm>
        </p:spPr>
        <p:txBody>
          <a:bodyPr/>
          <a:lstStyle/>
          <a:p>
            <a:r>
              <a:rPr lang="en-GB" dirty="0" smtClean="0"/>
              <a:t>The price duration equivalence curve was derived based on a reasonable (but not perfect) understanding of the term structure of prices</a:t>
            </a:r>
            <a:endParaRPr lang="en-GB" dirty="0"/>
          </a:p>
        </p:txBody>
      </p:sp>
      <p:sp>
        <p:nvSpPr>
          <p:cNvPr id="5" name="Rectangle 4"/>
          <p:cNvSpPr/>
          <p:nvPr/>
        </p:nvSpPr>
        <p:spPr bwMode="auto">
          <a:xfrm>
            <a:off x="395536" y="1412776"/>
            <a:ext cx="8352928" cy="792088"/>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lgn="ctr">
              <a:buNone/>
            </a:pPr>
            <a:r>
              <a:rPr lang="en-GB" dirty="0">
                <a:solidFill>
                  <a:schemeClr val="bg1"/>
                </a:solidFill>
              </a:rPr>
              <a:t>To enable </a:t>
            </a:r>
            <a:r>
              <a:rPr lang="en-GB" dirty="0" smtClean="0">
                <a:solidFill>
                  <a:schemeClr val="bg1"/>
                </a:solidFill>
              </a:rPr>
              <a:t>the market </a:t>
            </a:r>
            <a:r>
              <a:rPr lang="en-GB" dirty="0">
                <a:solidFill>
                  <a:schemeClr val="bg1"/>
                </a:solidFill>
              </a:rPr>
              <a:t>to decide the quantities of different durations they wished to purchase, </a:t>
            </a:r>
            <a:r>
              <a:rPr lang="en-GB" dirty="0" smtClean="0">
                <a:solidFill>
                  <a:schemeClr val="bg1"/>
                </a:solidFill>
              </a:rPr>
              <a:t>EDF needed </a:t>
            </a:r>
            <a:r>
              <a:rPr lang="en-GB" dirty="0">
                <a:solidFill>
                  <a:schemeClr val="bg1"/>
                </a:solidFill>
              </a:rPr>
              <a:t>to determine the prices at which they were indifferent between selling one duration or another.</a:t>
            </a:r>
          </a:p>
        </p:txBody>
      </p:sp>
      <p:sp>
        <p:nvSpPr>
          <p:cNvPr id="7" name="AutoShape 43"/>
          <p:cNvSpPr>
            <a:spLocks noChangeArrowheads="1"/>
          </p:cNvSpPr>
          <p:nvPr/>
        </p:nvSpPr>
        <p:spPr bwMode="auto">
          <a:xfrm>
            <a:off x="395536" y="2276872"/>
            <a:ext cx="1727200" cy="1872208"/>
          </a:xfrm>
          <a:prstGeom prst="homePlate">
            <a:avLst>
              <a:gd name="adj" fmla="val 23147"/>
            </a:avLst>
          </a:prstGeom>
          <a:solidFill>
            <a:srgbClr val="99BFC2"/>
          </a:solidFill>
          <a:ln>
            <a:solidFill>
              <a:srgbClr val="99BFC2"/>
            </a:solidFill>
          </a:ln>
          <a:effectLst/>
          <a:extLst/>
        </p:spPr>
        <p:txBody>
          <a:bodyPr wrap="none" anchor="ctr"/>
          <a:lstStyle/>
          <a:p>
            <a:pPr eaLnBrk="0" hangingPunct="0">
              <a:spcBef>
                <a:spcPct val="0"/>
              </a:spcBef>
              <a:spcAft>
                <a:spcPct val="0"/>
              </a:spcAft>
              <a:buClrTx/>
            </a:pPr>
            <a:r>
              <a:rPr lang="en-GB" altLang="en-US" dirty="0" smtClean="0"/>
              <a:t>Forward value </a:t>
            </a:r>
          </a:p>
          <a:p>
            <a:pPr eaLnBrk="0" hangingPunct="0">
              <a:spcBef>
                <a:spcPct val="0"/>
              </a:spcBef>
              <a:spcAft>
                <a:spcPct val="0"/>
              </a:spcAft>
              <a:buClrTx/>
            </a:pPr>
            <a:r>
              <a:rPr lang="en-GB" altLang="en-US" dirty="0" smtClean="0"/>
              <a:t>of energy</a:t>
            </a:r>
            <a:endParaRPr lang="en-GB" altLang="en-US" dirty="0"/>
          </a:p>
        </p:txBody>
      </p:sp>
      <p:sp>
        <p:nvSpPr>
          <p:cNvPr id="8" name="AutoShape 39"/>
          <p:cNvSpPr>
            <a:spLocks noChangeArrowheads="1"/>
          </p:cNvSpPr>
          <p:nvPr/>
        </p:nvSpPr>
        <p:spPr bwMode="auto">
          <a:xfrm>
            <a:off x="2267744" y="2276872"/>
            <a:ext cx="6480720" cy="1872208"/>
          </a:xfrm>
          <a:prstGeom prst="wedgeRectCallout">
            <a:avLst>
              <a:gd name="adj1" fmla="val -49620"/>
              <a:gd name="adj2" fmla="val 23783"/>
            </a:avLst>
          </a:prstGeom>
          <a:solidFill>
            <a:schemeClr val="bg1"/>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buClr>
                <a:srgbClr val="E83F35"/>
              </a:buClr>
              <a:buFont typeface="Wingdings" panose="05000000000000000000" pitchFamily="2" charset="2"/>
              <a:buChar char="§"/>
            </a:pPr>
            <a:r>
              <a:rPr lang="en-GB" altLang="en-US" sz="1400" dirty="0" smtClean="0"/>
              <a:t>A good understanding of the forward curve for energy was required to value contracts over a longer duration. Forward liquidity in the French market at the time extended out to 2 years but not beyond. And there was no liquidity 4 years out when that product was introduced.</a:t>
            </a:r>
          </a:p>
          <a:p>
            <a:pPr marL="285750" indent="-285750">
              <a:buClr>
                <a:srgbClr val="E83F35"/>
              </a:buClr>
              <a:buFont typeface="Wingdings" panose="05000000000000000000" pitchFamily="2" charset="2"/>
              <a:buChar char="§"/>
            </a:pPr>
            <a:r>
              <a:rPr lang="en-GB" altLang="en-US" sz="1400" dirty="0" smtClean="0"/>
              <a:t>A proxy forward curve for electricity prices was constructed using German prices, where liquidity stretched out to 4 years. This was simply done by assuming the near-term differential in French and German prices was maintained out to 4 years.</a:t>
            </a:r>
            <a:endParaRPr lang="en-GB" altLang="en-US" sz="1400" dirty="0"/>
          </a:p>
        </p:txBody>
      </p:sp>
      <p:sp>
        <p:nvSpPr>
          <p:cNvPr id="9" name="AutoShape 43"/>
          <p:cNvSpPr>
            <a:spLocks noChangeArrowheads="1"/>
          </p:cNvSpPr>
          <p:nvPr/>
        </p:nvSpPr>
        <p:spPr bwMode="auto">
          <a:xfrm>
            <a:off x="395536" y="4221088"/>
            <a:ext cx="1727200" cy="1224000"/>
          </a:xfrm>
          <a:prstGeom prst="homePlate">
            <a:avLst>
              <a:gd name="adj" fmla="val 35279"/>
            </a:avLst>
          </a:prstGeom>
          <a:solidFill>
            <a:srgbClr val="99BFC2"/>
          </a:solidFill>
          <a:ln>
            <a:solidFill>
              <a:srgbClr val="99BFC2"/>
            </a:solidFill>
          </a:ln>
          <a:effectLst/>
          <a:extLst/>
        </p:spPr>
        <p:txBody>
          <a:bodyPr wrap="none" anchor="ctr"/>
          <a:lstStyle/>
          <a:p>
            <a:pPr eaLnBrk="0" hangingPunct="0">
              <a:spcBef>
                <a:spcPct val="0"/>
              </a:spcBef>
              <a:spcAft>
                <a:spcPct val="0"/>
              </a:spcAft>
              <a:buClrTx/>
            </a:pPr>
            <a:r>
              <a:rPr lang="en-GB" altLang="en-US" dirty="0" smtClean="0"/>
              <a:t>Option value </a:t>
            </a:r>
          </a:p>
          <a:p>
            <a:pPr eaLnBrk="0" hangingPunct="0">
              <a:spcBef>
                <a:spcPct val="0"/>
              </a:spcBef>
              <a:spcAft>
                <a:spcPct val="0"/>
              </a:spcAft>
              <a:buClrTx/>
            </a:pPr>
            <a:r>
              <a:rPr lang="en-GB" altLang="en-US" dirty="0" smtClean="0"/>
              <a:t>in the contracts</a:t>
            </a:r>
            <a:endParaRPr lang="en-GB" altLang="en-US" dirty="0"/>
          </a:p>
        </p:txBody>
      </p:sp>
      <p:sp>
        <p:nvSpPr>
          <p:cNvPr id="10" name="AutoShape 39"/>
          <p:cNvSpPr>
            <a:spLocks noChangeArrowheads="1"/>
          </p:cNvSpPr>
          <p:nvPr/>
        </p:nvSpPr>
        <p:spPr bwMode="auto">
          <a:xfrm>
            <a:off x="2267744" y="4221088"/>
            <a:ext cx="6480720" cy="1224000"/>
          </a:xfrm>
          <a:prstGeom prst="wedgeRectCallout">
            <a:avLst>
              <a:gd name="adj1" fmla="val -49620"/>
              <a:gd name="adj2" fmla="val 23783"/>
            </a:avLst>
          </a:prstGeom>
          <a:solidFill>
            <a:schemeClr val="bg1"/>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buClr>
                <a:srgbClr val="E83F35"/>
              </a:buClr>
              <a:buFont typeface="Wingdings" panose="05000000000000000000" pitchFamily="2" charset="2"/>
              <a:buChar char="§"/>
            </a:pPr>
            <a:r>
              <a:rPr lang="en-GB" altLang="en-US" sz="1400" dirty="0" smtClean="0"/>
              <a:t>Historic power prices provided a solid foundation on which to estimate power price variability and these historic estimates were then adjusted to account for expected trends in future volatility.</a:t>
            </a:r>
          </a:p>
          <a:p>
            <a:pPr marL="285750" indent="-285750">
              <a:buClr>
                <a:srgbClr val="E83F35"/>
              </a:buClr>
              <a:buFont typeface="Wingdings" panose="05000000000000000000" pitchFamily="2" charset="2"/>
              <a:buChar char="§"/>
            </a:pPr>
            <a:r>
              <a:rPr lang="en-GB" altLang="en-US" sz="1400" dirty="0" smtClean="0"/>
              <a:t>The value of the contract optionality was estimated on the basis of these reasonably well-understood parameters.</a:t>
            </a:r>
          </a:p>
        </p:txBody>
      </p:sp>
      <p:sp>
        <p:nvSpPr>
          <p:cNvPr id="12" name="Rectangle 11"/>
          <p:cNvSpPr/>
          <p:nvPr/>
        </p:nvSpPr>
        <p:spPr bwMode="auto">
          <a:xfrm>
            <a:off x="395536" y="5517232"/>
            <a:ext cx="8352928" cy="792088"/>
          </a:xfrm>
          <a:prstGeom prst="rect">
            <a:avLst/>
          </a:prstGeom>
          <a:solidFill>
            <a:srgbClr val="156570"/>
          </a:solidFill>
          <a:ln w="9525" cap="flat" cmpd="sng" algn="ctr">
            <a:solidFill>
              <a:srgbClr val="15657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lgn="ctr">
              <a:buNone/>
            </a:pPr>
            <a:r>
              <a:rPr lang="en-GB" dirty="0" smtClean="0">
                <a:solidFill>
                  <a:schemeClr val="bg1"/>
                </a:solidFill>
              </a:rPr>
              <a:t>Importantly the price differentials between contract durations were fixed – so the shape of the indifference curve was fixed irrespective of the clearing price for 3-month contracts. This is in contrast to DECC’s proposed methodology in the GB capacity market.</a:t>
            </a:r>
            <a:endParaRPr lang="en-GB" dirty="0">
              <a:solidFill>
                <a:schemeClr val="bg1"/>
              </a:solidFill>
            </a:endParaRPr>
          </a:p>
        </p:txBody>
      </p:sp>
    </p:spTree>
    <p:extLst>
      <p:ext uri="{BB962C8B-B14F-4D97-AF65-F5344CB8AC3E}">
        <p14:creationId xmlns:p14="http://schemas.microsoft.com/office/powerpoint/2010/main" val="2896846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Fixed differentials move the PDE curves in parallel</a:t>
            </a:r>
            <a:endParaRPr lang="en-GB" dirty="0"/>
          </a:p>
        </p:txBody>
      </p:sp>
      <p:sp>
        <p:nvSpPr>
          <p:cNvPr id="16" name="Rectangle 3"/>
          <p:cNvSpPr txBox="1">
            <a:spLocks noChangeArrowheads="1"/>
          </p:cNvSpPr>
          <p:nvPr/>
        </p:nvSpPr>
        <p:spPr bwMode="auto">
          <a:xfrm>
            <a:off x="251520" y="980728"/>
            <a:ext cx="3168352" cy="318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74638" indent="-274638" algn="l" rtl="0" eaLnBrk="1" fontAlgn="base" hangingPunct="1">
              <a:spcBef>
                <a:spcPct val="20000"/>
              </a:spcBef>
              <a:spcAft>
                <a:spcPct val="20000"/>
              </a:spcAft>
              <a:buClr>
                <a:srgbClr val="E83F35"/>
              </a:buClr>
              <a:buFont typeface="Arial" charset="0"/>
              <a:buChar char="●"/>
              <a:defRPr sz="1600">
                <a:solidFill>
                  <a:schemeClr val="tx1"/>
                </a:solidFill>
                <a:latin typeface="+mn-lt"/>
                <a:ea typeface="+mn-ea"/>
                <a:cs typeface="+mn-cs"/>
              </a:defRPr>
            </a:lvl1pPr>
            <a:lvl2pPr marL="622300" indent="-346075" algn="l" rtl="0" eaLnBrk="1" fontAlgn="base" hangingPunct="1">
              <a:spcBef>
                <a:spcPct val="20000"/>
              </a:spcBef>
              <a:spcAft>
                <a:spcPct val="20000"/>
              </a:spcAft>
              <a:buClr>
                <a:srgbClr val="E83F35"/>
              </a:buClr>
              <a:buFont typeface="Arial" charset="0"/>
              <a:buChar char="□"/>
              <a:defRPr sz="1400">
                <a:solidFill>
                  <a:schemeClr val="tx1"/>
                </a:solidFill>
                <a:latin typeface="+mn-lt"/>
              </a:defRPr>
            </a:lvl2pPr>
            <a:lvl3pPr marL="987425" indent="-363538" algn="l" rtl="0" eaLnBrk="1" fontAlgn="base" hangingPunct="1">
              <a:spcBef>
                <a:spcPct val="10000"/>
              </a:spcBef>
              <a:spcAft>
                <a:spcPct val="10000"/>
              </a:spcAft>
              <a:buClr>
                <a:srgbClr val="E83F35"/>
              </a:buClr>
              <a:buChar char="•"/>
              <a:defRPr sz="1200">
                <a:solidFill>
                  <a:schemeClr val="tx1"/>
                </a:solidFill>
                <a:latin typeface="+mn-lt"/>
              </a:defRPr>
            </a:lvl3pPr>
            <a:lvl4pPr marL="2478088" indent="-382588" algn="l" rtl="0" eaLnBrk="1" fontAlgn="base" hangingPunct="1">
              <a:lnSpc>
                <a:spcPct val="125000"/>
              </a:lnSpc>
              <a:spcBef>
                <a:spcPct val="20000"/>
              </a:spcBef>
              <a:spcAft>
                <a:spcPct val="0"/>
              </a:spcAft>
              <a:buClr>
                <a:srgbClr val="D90000"/>
              </a:buClr>
              <a:defRPr sz="1400">
                <a:solidFill>
                  <a:srgbClr val="333333"/>
                </a:solidFill>
                <a:latin typeface="Garamond" pitchFamily="18" charset="0"/>
              </a:defRPr>
            </a:lvl4pPr>
            <a:lvl5pPr marL="37211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5pPr>
            <a:lvl6pPr marL="41783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kern="0" dirty="0" smtClean="0"/>
              <a:t>In the VPP auctions, PDE curves moved in parallel. As this was an ascending auction, they shifted upwards until the auction concluded.</a:t>
            </a:r>
          </a:p>
          <a:p>
            <a:r>
              <a:rPr lang="en-GB" dirty="0"/>
              <a:t>This was a </a:t>
            </a:r>
            <a:r>
              <a:rPr lang="en-GB" dirty="0" smtClean="0"/>
              <a:t>simplification. Theoretically </a:t>
            </a:r>
            <a:r>
              <a:rPr lang="en-GB" dirty="0"/>
              <a:t>the slope of the indifference curve should change depending on the current clearing price relative to future prices</a:t>
            </a:r>
            <a:r>
              <a:rPr lang="en-GB" dirty="0" smtClean="0"/>
              <a:t>. This leads to indifference curves that ‘fan out’, like in DECC’s proposal.</a:t>
            </a:r>
            <a:endParaRPr lang="en-GB" dirty="0"/>
          </a:p>
          <a:p>
            <a:endParaRPr lang="en-GB" altLang="en-US" kern="0" dirty="0"/>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2556" y="1069696"/>
            <a:ext cx="4875868" cy="318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bwMode="auto">
          <a:xfrm>
            <a:off x="251520" y="4310328"/>
            <a:ext cx="8424936" cy="863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74638" indent="-274638" algn="l" rtl="0" eaLnBrk="1" fontAlgn="base" hangingPunct="1">
              <a:spcBef>
                <a:spcPct val="20000"/>
              </a:spcBef>
              <a:spcAft>
                <a:spcPct val="20000"/>
              </a:spcAft>
              <a:buClr>
                <a:srgbClr val="E83F35"/>
              </a:buClr>
              <a:buFont typeface="Arial" charset="0"/>
              <a:buChar char="●"/>
              <a:defRPr sz="1600">
                <a:solidFill>
                  <a:schemeClr val="tx1"/>
                </a:solidFill>
                <a:latin typeface="+mn-lt"/>
                <a:ea typeface="+mn-ea"/>
                <a:cs typeface="+mn-cs"/>
              </a:defRPr>
            </a:lvl1pPr>
            <a:lvl2pPr marL="622300" indent="-346075" algn="l" rtl="0" eaLnBrk="1" fontAlgn="base" hangingPunct="1">
              <a:spcBef>
                <a:spcPct val="20000"/>
              </a:spcBef>
              <a:spcAft>
                <a:spcPct val="20000"/>
              </a:spcAft>
              <a:buClr>
                <a:srgbClr val="E83F35"/>
              </a:buClr>
              <a:buFont typeface="Arial" charset="0"/>
              <a:buChar char="□"/>
              <a:defRPr sz="1400">
                <a:solidFill>
                  <a:schemeClr val="tx1"/>
                </a:solidFill>
                <a:latin typeface="+mn-lt"/>
              </a:defRPr>
            </a:lvl2pPr>
            <a:lvl3pPr marL="987425" indent="-363538" algn="l" rtl="0" eaLnBrk="1" fontAlgn="base" hangingPunct="1">
              <a:spcBef>
                <a:spcPct val="10000"/>
              </a:spcBef>
              <a:spcAft>
                <a:spcPct val="10000"/>
              </a:spcAft>
              <a:buClr>
                <a:srgbClr val="E83F35"/>
              </a:buClr>
              <a:buChar char="•"/>
              <a:defRPr sz="1200">
                <a:solidFill>
                  <a:schemeClr val="tx1"/>
                </a:solidFill>
                <a:latin typeface="+mn-lt"/>
              </a:defRPr>
            </a:lvl3pPr>
            <a:lvl4pPr marL="2478088" indent="-382588" algn="l" rtl="0" eaLnBrk="1" fontAlgn="base" hangingPunct="1">
              <a:lnSpc>
                <a:spcPct val="125000"/>
              </a:lnSpc>
              <a:spcBef>
                <a:spcPct val="20000"/>
              </a:spcBef>
              <a:spcAft>
                <a:spcPct val="0"/>
              </a:spcAft>
              <a:buClr>
                <a:srgbClr val="D90000"/>
              </a:buClr>
              <a:defRPr sz="1400">
                <a:solidFill>
                  <a:srgbClr val="333333"/>
                </a:solidFill>
                <a:latin typeface="Garamond" pitchFamily="18" charset="0"/>
              </a:defRPr>
            </a:lvl4pPr>
            <a:lvl5pPr marL="37211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5pPr>
            <a:lvl6pPr marL="41783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kern="0" dirty="0" smtClean="0"/>
              <a:t>Part of the justification for the use of fixed differentials was that seasonal price differentials were known with reasonable certainty, especially when compared with the clearing price of future auctions.  A ‘fan’ of curves would require prejudging future clearing prices.</a:t>
            </a:r>
          </a:p>
        </p:txBody>
      </p:sp>
      <p:sp>
        <p:nvSpPr>
          <p:cNvPr id="8" name="Rectangle 7"/>
          <p:cNvSpPr/>
          <p:nvPr/>
        </p:nvSpPr>
        <p:spPr bwMode="auto">
          <a:xfrm>
            <a:off x="395536" y="5445224"/>
            <a:ext cx="8280920" cy="792088"/>
          </a:xfrm>
          <a:prstGeom prst="rect">
            <a:avLst/>
          </a:prstGeom>
          <a:solidFill>
            <a:srgbClr val="156570"/>
          </a:solidFill>
          <a:ln w="9525" cap="flat" cmpd="sng" algn="ctr">
            <a:solidFill>
              <a:srgbClr val="15657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b="1" dirty="0">
                <a:solidFill>
                  <a:schemeClr val="bg1"/>
                </a:solidFill>
              </a:rPr>
              <a:t>One of the implications of using fixed price differentials is that the range of prices that long-term contracts can take is wider than under DECC’s methodology. We </a:t>
            </a:r>
            <a:r>
              <a:rPr lang="en-GB" b="1" dirty="0" smtClean="0">
                <a:solidFill>
                  <a:schemeClr val="bg1"/>
                </a:solidFill>
              </a:rPr>
              <a:t>explore the use of fixed price differentials further </a:t>
            </a:r>
            <a:r>
              <a:rPr lang="en-GB" b="1" dirty="0">
                <a:solidFill>
                  <a:schemeClr val="bg1"/>
                </a:solidFill>
              </a:rPr>
              <a:t>in the options pack.</a:t>
            </a:r>
          </a:p>
        </p:txBody>
      </p:sp>
    </p:spTree>
    <p:extLst>
      <p:ext uri="{BB962C8B-B14F-4D97-AF65-F5344CB8AC3E}">
        <p14:creationId xmlns:p14="http://schemas.microsoft.com/office/powerpoint/2010/main" val="237000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7"/>
          <p:cNvSpPr>
            <a:spLocks noChangeArrowheads="1"/>
          </p:cNvSpPr>
          <p:nvPr/>
        </p:nvSpPr>
        <p:spPr bwMode="auto">
          <a:xfrm>
            <a:off x="2900970" y="2540000"/>
            <a:ext cx="5938233" cy="1198091"/>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solidFill>
                  <a:prstClr val="black"/>
                </a:solidFill>
              </a:rPr>
              <a:t>Build </a:t>
            </a:r>
            <a:r>
              <a:rPr lang="en-GB" altLang="en-US" sz="1400" dirty="0">
                <a:solidFill>
                  <a:prstClr val="black"/>
                </a:solidFill>
              </a:rPr>
              <a:t>on the analysis DECC has already </a:t>
            </a:r>
            <a:r>
              <a:rPr lang="en-GB" altLang="en-US" sz="1400" dirty="0" smtClean="0">
                <a:solidFill>
                  <a:prstClr val="black"/>
                </a:solidFill>
              </a:rPr>
              <a:t>undertaken.</a:t>
            </a:r>
          </a:p>
          <a:p>
            <a:r>
              <a:rPr lang="en-GB" altLang="en-US" sz="1400" dirty="0" smtClean="0">
                <a:solidFill>
                  <a:prstClr val="black"/>
                </a:solidFill>
              </a:rPr>
              <a:t>Review stakeholder responses to DECC’s 2014 consultation.</a:t>
            </a:r>
          </a:p>
          <a:p>
            <a:r>
              <a:rPr lang="en-GB" altLang="en-US" sz="1400" dirty="0" smtClean="0">
                <a:solidFill>
                  <a:prstClr val="black"/>
                </a:solidFill>
              </a:rPr>
              <a:t>Examine experience in other countries and in other sectors to identify potential alternative approaches and any suitable lessons learned.</a:t>
            </a:r>
          </a:p>
        </p:txBody>
      </p:sp>
      <p:sp>
        <p:nvSpPr>
          <p:cNvPr id="4" name="Rectangle 24"/>
          <p:cNvSpPr>
            <a:spLocks noChangeArrowheads="1"/>
          </p:cNvSpPr>
          <p:nvPr/>
        </p:nvSpPr>
        <p:spPr bwMode="auto">
          <a:xfrm>
            <a:off x="337687" y="1205825"/>
            <a:ext cx="1159200" cy="1232575"/>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prstClr val="white"/>
                </a:solidFill>
              </a:rPr>
              <a:t>Context</a:t>
            </a:r>
            <a:endParaRPr lang="en-GB" altLang="en-US" dirty="0">
              <a:solidFill>
                <a:prstClr val="white"/>
              </a:solidFill>
            </a:endParaRPr>
          </a:p>
        </p:txBody>
      </p:sp>
      <p:sp>
        <p:nvSpPr>
          <p:cNvPr id="6" name="Rectangle 24"/>
          <p:cNvSpPr>
            <a:spLocks noChangeArrowheads="1"/>
          </p:cNvSpPr>
          <p:nvPr/>
        </p:nvSpPr>
        <p:spPr bwMode="auto">
          <a:xfrm>
            <a:off x="337687" y="2540000"/>
            <a:ext cx="1159200" cy="3754935"/>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50000"/>
              </a:spcBef>
              <a:spcAft>
                <a:spcPct val="0"/>
              </a:spcAft>
              <a:buClrTx/>
            </a:pPr>
            <a:r>
              <a:rPr lang="en-GB" altLang="en-US" dirty="0" smtClean="0">
                <a:solidFill>
                  <a:prstClr val="white"/>
                </a:solidFill>
              </a:rPr>
              <a:t>Project objectives</a:t>
            </a:r>
            <a:endParaRPr lang="en-GB" altLang="en-US" dirty="0">
              <a:solidFill>
                <a:prstClr val="white"/>
              </a:solidFill>
            </a:endParaRPr>
          </a:p>
        </p:txBody>
      </p:sp>
      <p:sp>
        <p:nvSpPr>
          <p:cNvPr id="7" name="Rectangle 6"/>
          <p:cNvSpPr/>
          <p:nvPr/>
        </p:nvSpPr>
        <p:spPr bwMode="auto">
          <a:xfrm>
            <a:off x="1598087" y="1205825"/>
            <a:ext cx="7241116" cy="1232575"/>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74638" indent="-274638">
              <a:buClr>
                <a:srgbClr val="E83F35"/>
              </a:buClr>
              <a:buFont typeface="Arial" charset="0"/>
              <a:buChar char="●"/>
            </a:pPr>
            <a:r>
              <a:rPr lang="en-GB" sz="1400" dirty="0">
                <a:solidFill>
                  <a:prstClr val="black"/>
                </a:solidFill>
              </a:rPr>
              <a:t>DECC issued a consultation on a price duration equivalence methodology in 2014 but, based on stakeholder responses, decided that further thinking was needed</a:t>
            </a:r>
            <a:r>
              <a:rPr lang="en-GB" sz="1400" dirty="0" smtClean="0">
                <a:solidFill>
                  <a:prstClr val="black"/>
                </a:solidFill>
              </a:rPr>
              <a:t>.</a:t>
            </a:r>
          </a:p>
          <a:p>
            <a:pPr marL="274638" indent="-274638">
              <a:buClr>
                <a:srgbClr val="E83F35"/>
              </a:buClr>
              <a:buFont typeface="Arial" charset="0"/>
              <a:buChar char="●"/>
            </a:pPr>
            <a:r>
              <a:rPr lang="en-GB" sz="1400" dirty="0">
                <a:solidFill>
                  <a:prstClr val="black"/>
                </a:solidFill>
              </a:rPr>
              <a:t>It plans to consult further on the issue in 2015 and for this consultation to inform any decisions on whether to implement a </a:t>
            </a:r>
            <a:r>
              <a:rPr lang="en-GB" sz="1400" dirty="0" smtClean="0">
                <a:solidFill>
                  <a:prstClr val="black"/>
                </a:solidFill>
              </a:rPr>
              <a:t>PDC </a:t>
            </a:r>
            <a:r>
              <a:rPr lang="en-GB" sz="1400" dirty="0">
                <a:solidFill>
                  <a:prstClr val="black"/>
                </a:solidFill>
              </a:rPr>
              <a:t>in the </a:t>
            </a:r>
            <a:r>
              <a:rPr lang="en-GB" sz="1400" dirty="0" smtClean="0">
                <a:solidFill>
                  <a:prstClr val="black"/>
                </a:solidFill>
              </a:rPr>
              <a:t>future, for example in the 2016 </a:t>
            </a:r>
            <a:r>
              <a:rPr lang="en-GB" sz="1400" dirty="0">
                <a:solidFill>
                  <a:prstClr val="black"/>
                </a:solidFill>
              </a:rPr>
              <a:t>capacity auction</a:t>
            </a:r>
            <a:r>
              <a:rPr lang="en-GB" sz="1400" dirty="0" smtClean="0">
                <a:solidFill>
                  <a:prstClr val="black"/>
                </a:solidFill>
              </a:rPr>
              <a:t>.</a:t>
            </a:r>
            <a:endParaRPr lang="en-GB" sz="1400" dirty="0">
              <a:solidFill>
                <a:prstClr val="black"/>
              </a:solidFill>
            </a:endParaRPr>
          </a:p>
        </p:txBody>
      </p:sp>
      <p:sp>
        <p:nvSpPr>
          <p:cNvPr id="13" name="Rectangle 27"/>
          <p:cNvSpPr>
            <a:spLocks noChangeArrowheads="1"/>
          </p:cNvSpPr>
          <p:nvPr/>
        </p:nvSpPr>
        <p:spPr bwMode="auto">
          <a:xfrm>
            <a:off x="2900972" y="3790489"/>
            <a:ext cx="5938232" cy="2504447"/>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altLang="en-US" sz="1400" dirty="0" smtClean="0">
                <a:solidFill>
                  <a:prstClr val="black"/>
                </a:solidFill>
              </a:rPr>
              <a:t>Set </a:t>
            </a:r>
            <a:r>
              <a:rPr lang="en-GB" altLang="en-US" sz="1400" dirty="0">
                <a:solidFill>
                  <a:prstClr val="black"/>
                </a:solidFill>
              </a:rPr>
              <a:t>out </a:t>
            </a:r>
            <a:r>
              <a:rPr lang="en-GB" altLang="en-US" sz="1400" dirty="0" smtClean="0">
                <a:solidFill>
                  <a:prstClr val="black"/>
                </a:solidFill>
              </a:rPr>
              <a:t>potential PDE options </a:t>
            </a:r>
            <a:r>
              <a:rPr lang="en-GB" altLang="en-US" sz="1400" dirty="0">
                <a:solidFill>
                  <a:prstClr val="black"/>
                </a:solidFill>
              </a:rPr>
              <a:t>for DECC to </a:t>
            </a:r>
            <a:r>
              <a:rPr lang="en-GB" altLang="en-US" sz="1400" dirty="0" smtClean="0">
                <a:solidFill>
                  <a:prstClr val="black"/>
                </a:solidFill>
              </a:rPr>
              <a:t>consider, and identify wider options that may be relevant.</a:t>
            </a:r>
          </a:p>
          <a:p>
            <a:r>
              <a:rPr lang="en-GB" altLang="en-US" sz="1400" dirty="0">
                <a:solidFill>
                  <a:prstClr val="black"/>
                </a:solidFill>
              </a:rPr>
              <a:t>Test </a:t>
            </a:r>
            <a:r>
              <a:rPr lang="en-GB" altLang="en-US" sz="1400" dirty="0" smtClean="0">
                <a:solidFill>
                  <a:prstClr val="black"/>
                </a:solidFill>
              </a:rPr>
              <a:t>these options with a limited </a:t>
            </a:r>
            <a:r>
              <a:rPr lang="en-GB" altLang="en-US" sz="1400" dirty="0">
                <a:solidFill>
                  <a:prstClr val="black"/>
                </a:solidFill>
              </a:rPr>
              <a:t>set of </a:t>
            </a:r>
            <a:r>
              <a:rPr lang="en-GB" altLang="en-US" sz="1400" dirty="0" smtClean="0">
                <a:solidFill>
                  <a:prstClr val="black"/>
                </a:solidFill>
              </a:rPr>
              <a:t>stakeholders.</a:t>
            </a:r>
          </a:p>
          <a:p>
            <a:r>
              <a:rPr lang="en-GB" altLang="en-US" sz="1400" dirty="0" smtClean="0">
                <a:solidFill>
                  <a:prstClr val="black"/>
                </a:solidFill>
              </a:rPr>
              <a:t>Develop </a:t>
            </a:r>
            <a:r>
              <a:rPr lang="en-GB" altLang="en-US" sz="1400" dirty="0">
                <a:solidFill>
                  <a:prstClr val="black"/>
                </a:solidFill>
              </a:rPr>
              <a:t>those options which are consistent with the current design of the capacity market, and could therefore be implemented in time for the 2016 auction</a:t>
            </a:r>
            <a:r>
              <a:rPr lang="en-GB" altLang="en-US" sz="1400" dirty="0" smtClean="0">
                <a:solidFill>
                  <a:prstClr val="black"/>
                </a:solidFill>
              </a:rPr>
              <a:t>.</a:t>
            </a:r>
          </a:p>
          <a:p>
            <a:r>
              <a:rPr lang="en-GB" altLang="en-US" sz="1400" dirty="0" smtClean="0">
                <a:solidFill>
                  <a:prstClr val="black"/>
                </a:solidFill>
              </a:rPr>
              <a:t>Carefully discuss and agree on a set of evaluation criteria with DECC and evaluate the options against these criteria.</a:t>
            </a:r>
          </a:p>
          <a:p>
            <a:r>
              <a:rPr lang="en-GB" altLang="en-US" sz="1400" dirty="0"/>
              <a:t>This work is available in a separate </a:t>
            </a:r>
            <a:r>
              <a:rPr lang="en-GB" altLang="en-US" sz="1400" dirty="0" smtClean="0"/>
              <a:t>pack (titled “</a:t>
            </a:r>
            <a:r>
              <a:rPr lang="en-GB" altLang="en-US" sz="1400" i="1" dirty="0"/>
              <a:t>Price Duration Equivalence in the GB Capacity </a:t>
            </a:r>
            <a:r>
              <a:rPr lang="en-GB" altLang="en-US" sz="1400" i="1" dirty="0" smtClean="0"/>
              <a:t>Market</a:t>
            </a:r>
            <a:r>
              <a:rPr lang="en-GB" altLang="en-US" sz="1400" dirty="0" smtClean="0"/>
              <a:t>”)</a:t>
            </a:r>
            <a:endParaRPr lang="en-GB" altLang="en-US" sz="1400" dirty="0"/>
          </a:p>
        </p:txBody>
      </p:sp>
      <p:sp>
        <p:nvSpPr>
          <p:cNvPr id="14" name="Pentagon 13"/>
          <p:cNvSpPr/>
          <p:nvPr/>
        </p:nvSpPr>
        <p:spPr bwMode="auto">
          <a:xfrm>
            <a:off x="1598087" y="2540000"/>
            <a:ext cx="1159631" cy="1196428"/>
          </a:xfrm>
          <a:prstGeom prst="homePlate">
            <a:avLst>
              <a:gd name="adj" fmla="val 22266"/>
            </a:avLst>
          </a:prstGeom>
          <a:solidFill>
            <a:schemeClr val="accent2"/>
          </a:solidFill>
          <a:ln w="9525" algn="ctr">
            <a:noFill/>
            <a:miter lim="800000"/>
            <a:headEnd/>
            <a:tailEnd/>
          </a:ln>
          <a:effectLst/>
          <a:extLst/>
        </p:spPr>
        <p:txBody>
          <a:bodyPr lIns="0" tIns="46800" rIns="0" anchor="ctr"/>
          <a:lstStyle/>
          <a:p>
            <a:pPr algn="ctr" fontAlgn="auto">
              <a:spcBef>
                <a:spcPts val="0"/>
              </a:spcBef>
              <a:spcAft>
                <a:spcPts val="0"/>
              </a:spcAft>
              <a:buClr>
                <a:prstClr val="white"/>
              </a:buClr>
              <a:defRPr/>
            </a:pPr>
            <a:r>
              <a:rPr lang="en-GB" kern="0" dirty="0" smtClean="0">
                <a:solidFill>
                  <a:prstClr val="black"/>
                </a:solidFill>
              </a:rPr>
              <a:t>This pack</a:t>
            </a:r>
          </a:p>
        </p:txBody>
      </p:sp>
      <p:sp>
        <p:nvSpPr>
          <p:cNvPr id="15" name="Pentagon 14"/>
          <p:cNvSpPr/>
          <p:nvPr/>
        </p:nvSpPr>
        <p:spPr bwMode="auto">
          <a:xfrm>
            <a:off x="1598086" y="3790489"/>
            <a:ext cx="1159632" cy="2504447"/>
          </a:xfrm>
          <a:prstGeom prst="homePlate">
            <a:avLst>
              <a:gd name="adj" fmla="val 22266"/>
            </a:avLst>
          </a:prstGeom>
          <a:solidFill>
            <a:schemeClr val="accent2"/>
          </a:solidFill>
          <a:ln w="9525" algn="ctr">
            <a:noFill/>
            <a:miter lim="800000"/>
            <a:headEnd/>
            <a:tailEnd/>
          </a:ln>
          <a:effectLst/>
          <a:extLst/>
        </p:spPr>
        <p:txBody>
          <a:bodyPr lIns="0" rIns="0" anchor="ctr"/>
          <a:lstStyle/>
          <a:p>
            <a:pPr algn="ctr" fontAlgn="auto">
              <a:spcBef>
                <a:spcPts val="0"/>
              </a:spcBef>
              <a:spcAft>
                <a:spcPts val="0"/>
              </a:spcAft>
              <a:buClr>
                <a:prstClr val="white"/>
              </a:buClr>
              <a:defRPr/>
            </a:pPr>
            <a:r>
              <a:rPr lang="en-GB" kern="0" dirty="0" smtClean="0">
                <a:solidFill>
                  <a:prstClr val="black"/>
                </a:solidFill>
              </a:rPr>
              <a:t>Analysis pack</a:t>
            </a:r>
          </a:p>
        </p:txBody>
      </p:sp>
      <p:sp>
        <p:nvSpPr>
          <p:cNvPr id="11" name="Title 1"/>
          <p:cNvSpPr txBox="1">
            <a:spLocks/>
          </p:cNvSpPr>
          <p:nvPr/>
        </p:nvSpPr>
        <p:spPr bwMode="auto">
          <a:xfrm>
            <a:off x="457200" y="260350"/>
            <a:ext cx="830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a:solidFill>
                  <a:srgbClr val="E83F35"/>
                </a:solidFill>
                <a:latin typeface="+mj-lt"/>
                <a:ea typeface="+mj-ea"/>
                <a:cs typeface="+mj-cs"/>
              </a:defRPr>
            </a:lvl1pPr>
            <a:lvl2pPr algn="l" rtl="0" eaLnBrk="1" fontAlgn="base" hangingPunct="1">
              <a:spcBef>
                <a:spcPct val="0"/>
              </a:spcBef>
              <a:spcAft>
                <a:spcPct val="0"/>
              </a:spcAft>
              <a:defRPr sz="2600">
                <a:solidFill>
                  <a:srgbClr val="E83F35"/>
                </a:solidFill>
                <a:latin typeface="Arial" charset="0"/>
              </a:defRPr>
            </a:lvl2pPr>
            <a:lvl3pPr algn="l" rtl="0" eaLnBrk="1" fontAlgn="base" hangingPunct="1">
              <a:spcBef>
                <a:spcPct val="0"/>
              </a:spcBef>
              <a:spcAft>
                <a:spcPct val="0"/>
              </a:spcAft>
              <a:defRPr sz="2600">
                <a:solidFill>
                  <a:srgbClr val="E83F35"/>
                </a:solidFill>
                <a:latin typeface="Arial" charset="0"/>
              </a:defRPr>
            </a:lvl3pPr>
            <a:lvl4pPr algn="l" rtl="0" eaLnBrk="1" fontAlgn="base" hangingPunct="1">
              <a:spcBef>
                <a:spcPct val="0"/>
              </a:spcBef>
              <a:spcAft>
                <a:spcPct val="0"/>
              </a:spcAft>
              <a:defRPr sz="2600">
                <a:solidFill>
                  <a:srgbClr val="E83F35"/>
                </a:solidFill>
                <a:latin typeface="Arial" charset="0"/>
              </a:defRPr>
            </a:lvl4pPr>
            <a:lvl5pPr algn="l" rtl="0" eaLnBrk="1" fontAlgn="base" hangingPunct="1">
              <a:spcBef>
                <a:spcPct val="0"/>
              </a:spcBef>
              <a:spcAft>
                <a:spcPct val="0"/>
              </a:spcAft>
              <a:defRPr sz="2600">
                <a:solidFill>
                  <a:srgbClr val="E83F35"/>
                </a:solidFill>
                <a:latin typeface="Arial" charset="0"/>
              </a:defRPr>
            </a:lvl5pPr>
            <a:lvl6pPr marL="457200" algn="l" rtl="0" eaLnBrk="1" fontAlgn="base" hangingPunct="1">
              <a:spcBef>
                <a:spcPct val="0"/>
              </a:spcBef>
              <a:spcAft>
                <a:spcPct val="0"/>
              </a:spcAft>
              <a:defRPr sz="2600">
                <a:solidFill>
                  <a:srgbClr val="E83F35"/>
                </a:solidFill>
                <a:latin typeface="Arial" charset="0"/>
              </a:defRPr>
            </a:lvl6pPr>
            <a:lvl7pPr marL="914400" algn="l" rtl="0" eaLnBrk="1" fontAlgn="base" hangingPunct="1">
              <a:spcBef>
                <a:spcPct val="0"/>
              </a:spcBef>
              <a:spcAft>
                <a:spcPct val="0"/>
              </a:spcAft>
              <a:defRPr sz="2600">
                <a:solidFill>
                  <a:srgbClr val="E83F35"/>
                </a:solidFill>
                <a:latin typeface="Arial" charset="0"/>
              </a:defRPr>
            </a:lvl7pPr>
            <a:lvl8pPr marL="1371600" algn="l" rtl="0" eaLnBrk="1" fontAlgn="base" hangingPunct="1">
              <a:spcBef>
                <a:spcPct val="0"/>
              </a:spcBef>
              <a:spcAft>
                <a:spcPct val="0"/>
              </a:spcAft>
              <a:defRPr sz="2600">
                <a:solidFill>
                  <a:srgbClr val="E83F35"/>
                </a:solidFill>
                <a:latin typeface="Arial" charset="0"/>
              </a:defRPr>
            </a:lvl8pPr>
            <a:lvl9pPr marL="1828800" algn="l" rtl="0" eaLnBrk="1" fontAlgn="base" hangingPunct="1">
              <a:spcBef>
                <a:spcPct val="0"/>
              </a:spcBef>
              <a:spcAft>
                <a:spcPct val="0"/>
              </a:spcAft>
              <a:defRPr sz="2600">
                <a:solidFill>
                  <a:srgbClr val="E83F35"/>
                </a:solidFill>
                <a:latin typeface="Arial" charset="0"/>
              </a:defRPr>
            </a:lvl9pPr>
          </a:lstStyle>
          <a:p>
            <a:pPr>
              <a:buClrTx/>
            </a:pPr>
            <a:r>
              <a:rPr lang="en-GB" kern="0" dirty="0" smtClean="0"/>
              <a:t>This work aims to support DECC’s consideration of whether and how to implement a </a:t>
            </a:r>
            <a:r>
              <a:rPr lang="en-GB" kern="0" dirty="0" err="1" smtClean="0"/>
              <a:t>PDE</a:t>
            </a:r>
            <a:r>
              <a:rPr lang="en-GB" kern="0" dirty="0" smtClean="0"/>
              <a:t> methodology</a:t>
            </a:r>
            <a:endParaRPr lang="en-GB" kern="0" dirty="0"/>
          </a:p>
        </p:txBody>
      </p:sp>
    </p:spTree>
    <p:extLst>
      <p:ext uri="{BB962C8B-B14F-4D97-AF65-F5344CB8AC3E}">
        <p14:creationId xmlns:p14="http://schemas.microsoft.com/office/powerpoint/2010/main" val="3547647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features of the PDE methodology in the VPP auctions</a:t>
            </a:r>
            <a:endParaRPr lang="en-GB" dirty="0"/>
          </a:p>
        </p:txBody>
      </p:sp>
      <p:sp>
        <p:nvSpPr>
          <p:cNvPr id="6" name="Rectangle 5"/>
          <p:cNvSpPr/>
          <p:nvPr/>
        </p:nvSpPr>
        <p:spPr bwMode="auto">
          <a:xfrm>
            <a:off x="471855" y="1124745"/>
            <a:ext cx="3323965" cy="603699"/>
          </a:xfrm>
          <a:prstGeom prst="rect">
            <a:avLst/>
          </a:prstGeom>
          <a:solidFill>
            <a:srgbClr val="E83F35"/>
          </a:solidFill>
          <a:ln w="9525" algn="ctr">
            <a:noFill/>
            <a:miter lim="800000"/>
            <a:headEnd/>
            <a:tailEnd/>
          </a:ln>
          <a:effectLst/>
          <a:extLst/>
        </p:spPr>
        <p:txBody>
          <a:bodyPr anchor="ctr"/>
          <a:lstStyle/>
          <a:p>
            <a:pPr marL="0" marR="0" lvl="0" indent="0" defTabSz="914400" eaLnBrk="1" fontAlgn="auto" latinLnBrk="0" hangingPunct="1">
              <a:lnSpc>
                <a:spcPct val="100000"/>
              </a:lnSpc>
              <a:spcBef>
                <a:spcPts val="0"/>
              </a:spcBef>
              <a:spcAft>
                <a:spcPts val="0"/>
              </a:spcAft>
              <a:buClr>
                <a:prstClr val="white"/>
              </a:buClr>
              <a:buSzTx/>
              <a:buFontTx/>
              <a:buNone/>
              <a:tabLst/>
              <a:defRPr/>
            </a:pPr>
            <a:r>
              <a:rPr kumimoji="0" lang="en-GB" sz="1800" b="0" i="0" u="none" strike="noStrike" kern="0" cap="none" spc="0" normalizeH="0" baseline="0" noProof="0" dirty="0" err="1" smtClean="0">
                <a:ln>
                  <a:noFill/>
                </a:ln>
                <a:solidFill>
                  <a:prstClr val="white"/>
                </a:solidFill>
                <a:effectLst/>
                <a:uLnTx/>
                <a:uFillTx/>
              </a:rPr>
              <a:t>VPP</a:t>
            </a:r>
            <a:r>
              <a:rPr lang="en-GB" sz="1800" kern="0" dirty="0">
                <a:solidFill>
                  <a:prstClr val="white"/>
                </a:solidFill>
              </a:rPr>
              <a:t> </a:t>
            </a:r>
            <a:r>
              <a:rPr lang="en-GB" sz="1800" kern="0" dirty="0" smtClean="0">
                <a:solidFill>
                  <a:prstClr val="white"/>
                </a:solidFill>
              </a:rPr>
              <a:t>approach</a:t>
            </a:r>
            <a:endParaRPr kumimoji="0" lang="en-GB" sz="1800" b="0" i="0" u="none" strike="noStrike" kern="0" cap="none" spc="0" normalizeH="0" baseline="0" noProof="0" dirty="0" smtClean="0">
              <a:ln>
                <a:noFill/>
              </a:ln>
              <a:solidFill>
                <a:prstClr val="white"/>
              </a:solidFill>
              <a:effectLst/>
              <a:uLnTx/>
              <a:uFillTx/>
            </a:endParaRPr>
          </a:p>
        </p:txBody>
      </p:sp>
      <p:sp>
        <p:nvSpPr>
          <p:cNvPr id="7" name="Rectangle 6"/>
          <p:cNvSpPr/>
          <p:nvPr/>
        </p:nvSpPr>
        <p:spPr bwMode="auto">
          <a:xfrm>
            <a:off x="3877341" y="1124744"/>
            <a:ext cx="4727103" cy="603699"/>
          </a:xfrm>
          <a:prstGeom prst="rect">
            <a:avLst/>
          </a:prstGeom>
          <a:solidFill>
            <a:srgbClr val="E83F35"/>
          </a:solidFill>
          <a:ln w="9525" algn="ctr">
            <a:noFill/>
            <a:miter lim="800000"/>
            <a:headEnd/>
            <a:tailEnd/>
          </a:ln>
          <a:effectLst/>
          <a:extLst/>
        </p:spPr>
        <p:txBody>
          <a:bodyPr anchor="ctr"/>
          <a:lstStyle/>
          <a:p>
            <a:pPr marL="0" marR="0" lvl="0" indent="0" algn="ctr" defTabSz="914400" eaLnBrk="1" fontAlgn="auto" latinLnBrk="0" hangingPunct="1">
              <a:lnSpc>
                <a:spcPct val="100000"/>
              </a:lnSpc>
              <a:spcBef>
                <a:spcPts val="0"/>
              </a:spcBef>
              <a:spcAft>
                <a:spcPts val="0"/>
              </a:spcAft>
              <a:buClr>
                <a:prstClr val="white"/>
              </a:buClr>
              <a:buSzTx/>
              <a:buFontTx/>
              <a:buNone/>
              <a:tabLst/>
              <a:defRPr/>
            </a:pPr>
            <a:r>
              <a:rPr kumimoji="0" lang="en-GB" sz="1800" b="0" i="0" u="none" strike="noStrike" kern="0" cap="none" spc="0" normalizeH="0" baseline="0" noProof="0" dirty="0" smtClean="0">
                <a:ln>
                  <a:noFill/>
                </a:ln>
                <a:solidFill>
                  <a:prstClr val="white"/>
                </a:solidFill>
                <a:effectLst/>
                <a:uLnTx/>
                <a:uFillTx/>
              </a:rPr>
              <a:t>Implications</a:t>
            </a:r>
          </a:p>
        </p:txBody>
      </p:sp>
      <p:sp>
        <p:nvSpPr>
          <p:cNvPr id="8" name="Pentagon 7"/>
          <p:cNvSpPr/>
          <p:nvPr/>
        </p:nvSpPr>
        <p:spPr bwMode="auto">
          <a:xfrm>
            <a:off x="471852" y="1772816"/>
            <a:ext cx="3323968" cy="1116000"/>
          </a:xfrm>
          <a:prstGeom prst="homePlate">
            <a:avLst/>
          </a:prstGeom>
          <a:solidFill>
            <a:srgbClr val="156570"/>
          </a:solidFill>
          <a:ln w="9525" algn="ctr">
            <a:noFill/>
            <a:miter lim="800000"/>
            <a:headEnd/>
            <a:tailEnd/>
          </a:ln>
          <a:effectLst/>
          <a:extLst/>
        </p:spPr>
        <p:txBody>
          <a:bodyPr anchor="ctr"/>
          <a:lstStyle/>
          <a:p>
            <a:pPr marL="0" marR="0" lvl="0" indent="0" defTabSz="914400" eaLnBrk="1" fontAlgn="auto" latinLnBrk="0" hangingPunct="1">
              <a:lnSpc>
                <a:spcPct val="100000"/>
              </a:lnSpc>
              <a:spcBef>
                <a:spcPts val="0"/>
              </a:spcBef>
              <a:spcAft>
                <a:spcPts val="0"/>
              </a:spcAft>
              <a:buClr>
                <a:prstClr val="white"/>
              </a:buClr>
              <a:buSzTx/>
              <a:buFontTx/>
              <a:buNone/>
              <a:tabLst/>
              <a:defRPr/>
            </a:pPr>
            <a:r>
              <a:rPr kumimoji="0" lang="en-GB" b="0" i="0" u="none" strike="noStrike" kern="0" cap="none" spc="0" normalizeH="0" baseline="0" noProof="0" dirty="0" smtClean="0">
                <a:ln>
                  <a:noFill/>
                </a:ln>
                <a:solidFill>
                  <a:prstClr val="white"/>
                </a:solidFill>
                <a:effectLst/>
                <a:uLnTx/>
                <a:uFillTx/>
              </a:rPr>
              <a:t>Access to forward market</a:t>
            </a:r>
            <a:r>
              <a:rPr kumimoji="0" lang="en-GB" b="0" i="0" u="none" strike="noStrike" kern="0" cap="none" spc="0" normalizeH="0" noProof="0" dirty="0" smtClean="0">
                <a:ln>
                  <a:noFill/>
                </a:ln>
                <a:solidFill>
                  <a:prstClr val="white"/>
                </a:solidFill>
                <a:effectLst/>
                <a:uLnTx/>
                <a:uFillTx/>
              </a:rPr>
              <a:t> data</a:t>
            </a:r>
            <a:endParaRPr kumimoji="0" lang="en-GB" b="0" i="0" u="none" strike="noStrike" kern="0" cap="none" spc="0" normalizeH="0" baseline="0" noProof="0" dirty="0" smtClean="0">
              <a:ln>
                <a:noFill/>
              </a:ln>
              <a:solidFill>
                <a:prstClr val="white"/>
              </a:solidFill>
              <a:effectLst/>
              <a:uLnTx/>
              <a:uFillTx/>
            </a:endParaRPr>
          </a:p>
        </p:txBody>
      </p:sp>
      <p:sp>
        <p:nvSpPr>
          <p:cNvPr id="9" name="Pentagon 8"/>
          <p:cNvSpPr/>
          <p:nvPr/>
        </p:nvSpPr>
        <p:spPr bwMode="auto">
          <a:xfrm>
            <a:off x="471852" y="2924944"/>
            <a:ext cx="3323968" cy="1116000"/>
          </a:xfrm>
          <a:prstGeom prst="homePlate">
            <a:avLst/>
          </a:prstGeom>
          <a:solidFill>
            <a:srgbClr val="156570"/>
          </a:solidFill>
          <a:ln w="9525" algn="ctr">
            <a:noFill/>
            <a:miter lim="800000"/>
            <a:headEnd/>
            <a:tailEnd/>
          </a:ln>
          <a:effectLst/>
          <a:extLst/>
        </p:spPr>
        <p:txBody>
          <a:bodyPr anchor="ctr"/>
          <a:lstStyle/>
          <a:p>
            <a:pPr marL="0" marR="0" lvl="0" indent="0" defTabSz="914400" eaLnBrk="1" fontAlgn="auto" latinLnBrk="0" hangingPunct="1">
              <a:lnSpc>
                <a:spcPct val="100000"/>
              </a:lnSpc>
              <a:spcBef>
                <a:spcPts val="0"/>
              </a:spcBef>
              <a:spcAft>
                <a:spcPts val="0"/>
              </a:spcAft>
              <a:buClr>
                <a:prstClr val="white"/>
              </a:buClr>
              <a:buSzTx/>
              <a:buFontTx/>
              <a:buNone/>
              <a:tabLst/>
              <a:defRPr/>
            </a:pPr>
            <a:r>
              <a:rPr kumimoji="0" lang="en-GB" b="0" i="0" u="none" strike="noStrike" kern="0" cap="none" spc="0" normalizeH="0" baseline="0" noProof="0" dirty="0" smtClean="0">
                <a:ln>
                  <a:noFill/>
                </a:ln>
                <a:solidFill>
                  <a:prstClr val="white"/>
                </a:solidFill>
                <a:effectLst/>
                <a:uLnTx/>
                <a:uFillTx/>
              </a:rPr>
              <a:t>Estimates of forward market prices</a:t>
            </a:r>
          </a:p>
        </p:txBody>
      </p:sp>
      <p:sp>
        <p:nvSpPr>
          <p:cNvPr id="4" name="Rectangle 3"/>
          <p:cNvSpPr/>
          <p:nvPr/>
        </p:nvSpPr>
        <p:spPr bwMode="auto">
          <a:xfrm>
            <a:off x="3877341" y="1772816"/>
            <a:ext cx="4727107" cy="1116000"/>
          </a:xfrm>
          <a:prstGeom prst="rect">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r>
              <a:rPr lang="en-GB" sz="1400" dirty="0" smtClean="0"/>
              <a:t>The future value of a </a:t>
            </a:r>
            <a:r>
              <a:rPr lang="en-GB" sz="1400" dirty="0" err="1" smtClean="0"/>
              <a:t>VPP</a:t>
            </a:r>
            <a:r>
              <a:rPr lang="en-GB" sz="1400" dirty="0" smtClean="0"/>
              <a:t> was heavily dependent on future electricity prices and </a:t>
            </a:r>
            <a:r>
              <a:rPr lang="en-GB" sz="1400" dirty="0" err="1" smtClean="0"/>
              <a:t>EDF</a:t>
            </a:r>
            <a:r>
              <a:rPr lang="en-GB" sz="1400" dirty="0" smtClean="0"/>
              <a:t> had reasonably good forward price data on which to make estimates.  Future capacity prices are less deterministically linked to power prices.</a:t>
            </a:r>
            <a:endParaRPr kumimoji="0" lang="en-GB" sz="1400" b="0" i="0" u="none" strike="noStrike" cap="none" normalizeH="0" baseline="0" dirty="0" smtClean="0">
              <a:ln>
                <a:noFill/>
              </a:ln>
              <a:solidFill>
                <a:schemeClr val="tx1"/>
              </a:solidFill>
              <a:effectLst/>
              <a:latin typeface="Arial" charset="0"/>
              <a:ea typeface="굴림" pitchFamily="50" charset="-127"/>
            </a:endParaRPr>
          </a:p>
        </p:txBody>
      </p:sp>
      <p:sp>
        <p:nvSpPr>
          <p:cNvPr id="10" name="Rectangle 9"/>
          <p:cNvSpPr/>
          <p:nvPr/>
        </p:nvSpPr>
        <p:spPr bwMode="auto">
          <a:xfrm>
            <a:off x="3877338" y="2924944"/>
            <a:ext cx="4727107" cy="1116000"/>
          </a:xfrm>
          <a:prstGeom prst="rect">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r>
              <a:rPr lang="en-GB" sz="1400" dirty="0" smtClean="0"/>
              <a:t>Forward price data was missing for longer durations, but estimates were developed using a reasonable proxy.  Finding a suitable proxy would be harder in this case given the length of time involved.</a:t>
            </a:r>
            <a:endParaRPr kumimoji="0" lang="en-GB" sz="1400" b="0" i="0" u="none" strike="noStrike" cap="none" normalizeH="0" baseline="0" dirty="0" smtClean="0">
              <a:ln>
                <a:noFill/>
              </a:ln>
              <a:solidFill>
                <a:schemeClr val="tx1"/>
              </a:solidFill>
              <a:effectLst/>
              <a:latin typeface="Arial" charset="0"/>
              <a:ea typeface="굴림" pitchFamily="50" charset="-127"/>
            </a:endParaRPr>
          </a:p>
        </p:txBody>
      </p:sp>
      <p:sp>
        <p:nvSpPr>
          <p:cNvPr id="11" name="Pentagon 10"/>
          <p:cNvSpPr/>
          <p:nvPr/>
        </p:nvSpPr>
        <p:spPr bwMode="auto">
          <a:xfrm>
            <a:off x="471852" y="4077072"/>
            <a:ext cx="3323968" cy="1116000"/>
          </a:xfrm>
          <a:prstGeom prst="homePlate">
            <a:avLst/>
          </a:prstGeom>
          <a:solidFill>
            <a:srgbClr val="156570"/>
          </a:solidFill>
          <a:ln w="9525" algn="ctr">
            <a:noFill/>
            <a:miter lim="800000"/>
            <a:headEnd/>
            <a:tailEnd/>
          </a:ln>
          <a:effectLst/>
          <a:extLst/>
        </p:spPr>
        <p:txBody>
          <a:bodyPr anchor="ctr"/>
          <a:lstStyle/>
          <a:p>
            <a:pPr marL="0" marR="0" lvl="0" indent="0" defTabSz="914400" eaLnBrk="1" fontAlgn="auto" latinLnBrk="0" hangingPunct="1">
              <a:lnSpc>
                <a:spcPct val="100000"/>
              </a:lnSpc>
              <a:spcBef>
                <a:spcPts val="0"/>
              </a:spcBef>
              <a:spcAft>
                <a:spcPts val="0"/>
              </a:spcAft>
              <a:buClr>
                <a:prstClr val="white"/>
              </a:buClr>
              <a:buSzTx/>
              <a:buFontTx/>
              <a:buNone/>
              <a:tabLst/>
              <a:defRPr/>
            </a:pPr>
            <a:r>
              <a:rPr kumimoji="0" lang="en-GB" b="0" i="0" u="none" strike="noStrike" kern="0" cap="none" spc="0" normalizeH="0" baseline="0" noProof="0" dirty="0" smtClean="0">
                <a:ln>
                  <a:noFill/>
                </a:ln>
                <a:solidFill>
                  <a:prstClr val="white"/>
                </a:solidFill>
                <a:effectLst/>
                <a:uLnTx/>
                <a:uFillTx/>
              </a:rPr>
              <a:t>Modelling of</a:t>
            </a:r>
            <a:r>
              <a:rPr kumimoji="0" lang="en-GB" b="0" i="0" u="none" strike="noStrike" kern="0" cap="none" spc="0" normalizeH="0" noProof="0" dirty="0" smtClean="0">
                <a:ln>
                  <a:noFill/>
                </a:ln>
                <a:solidFill>
                  <a:prstClr val="white"/>
                </a:solidFill>
                <a:effectLst/>
                <a:uLnTx/>
                <a:uFillTx/>
              </a:rPr>
              <a:t> markets</a:t>
            </a:r>
            <a:endParaRPr kumimoji="0" lang="en-GB" b="0" i="0" u="none" strike="noStrike" kern="0" cap="none" spc="0" normalizeH="0" baseline="0" noProof="0" dirty="0" smtClean="0">
              <a:ln>
                <a:noFill/>
              </a:ln>
              <a:solidFill>
                <a:prstClr val="white"/>
              </a:solidFill>
              <a:effectLst/>
              <a:uLnTx/>
              <a:uFillTx/>
            </a:endParaRPr>
          </a:p>
        </p:txBody>
      </p:sp>
      <p:sp>
        <p:nvSpPr>
          <p:cNvPr id="12" name="Rectangle 11"/>
          <p:cNvSpPr/>
          <p:nvPr/>
        </p:nvSpPr>
        <p:spPr bwMode="auto">
          <a:xfrm>
            <a:off x="3877339" y="4077072"/>
            <a:ext cx="4727107" cy="1116000"/>
          </a:xfrm>
          <a:prstGeom prst="rect">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r>
              <a:rPr kumimoji="0" lang="en-GB" sz="1400" b="0" i="0" u="none" strike="noStrike" cap="none" normalizeH="0" baseline="0" dirty="0" smtClean="0">
                <a:ln>
                  <a:noFill/>
                </a:ln>
                <a:solidFill>
                  <a:schemeClr val="tx1"/>
                </a:solidFill>
                <a:effectLst/>
                <a:latin typeface="Arial" charset="0"/>
                <a:ea typeface="굴림" pitchFamily="50" charset="-127"/>
              </a:rPr>
              <a:t>An analytical/modelling approach was adopted to determine the option value of the contract.</a:t>
            </a:r>
            <a:r>
              <a:rPr lang="en-GB" sz="1400" dirty="0"/>
              <a:t> </a:t>
            </a:r>
            <a:r>
              <a:rPr lang="en-GB" sz="1400" dirty="0" smtClean="0"/>
              <a:t> However, this was a simpler, less controversial modelling exercise than use of the </a:t>
            </a:r>
            <a:r>
              <a:rPr lang="en-GB" sz="1400" dirty="0" err="1" smtClean="0"/>
              <a:t>DDM</a:t>
            </a:r>
            <a:r>
              <a:rPr lang="en-GB" sz="1400" dirty="0" smtClean="0"/>
              <a:t>.</a:t>
            </a:r>
            <a:endParaRPr kumimoji="0" lang="en-GB" sz="1400" b="0" i="0" u="none" strike="noStrike" cap="none" normalizeH="0" baseline="0" dirty="0" smtClean="0">
              <a:ln>
                <a:noFill/>
              </a:ln>
              <a:solidFill>
                <a:schemeClr val="tx1"/>
              </a:solidFill>
              <a:effectLst/>
              <a:latin typeface="Arial" charset="0"/>
              <a:ea typeface="굴림" pitchFamily="50" charset="-127"/>
            </a:endParaRPr>
          </a:p>
        </p:txBody>
      </p:sp>
      <p:sp>
        <p:nvSpPr>
          <p:cNvPr id="13" name="Pentagon 12"/>
          <p:cNvSpPr/>
          <p:nvPr/>
        </p:nvSpPr>
        <p:spPr bwMode="auto">
          <a:xfrm>
            <a:off x="471852" y="5229200"/>
            <a:ext cx="3323968" cy="1116000"/>
          </a:xfrm>
          <a:prstGeom prst="homePlate">
            <a:avLst/>
          </a:prstGeom>
          <a:solidFill>
            <a:srgbClr val="156570"/>
          </a:solidFill>
          <a:ln w="9525" algn="ctr">
            <a:noFill/>
            <a:miter lim="800000"/>
            <a:headEnd/>
            <a:tailEnd/>
          </a:ln>
          <a:effectLst/>
          <a:extLst/>
        </p:spPr>
        <p:txBody>
          <a:bodyPr anchor="ctr"/>
          <a:lstStyle/>
          <a:p>
            <a:pPr marL="0" marR="0" lvl="0" indent="0" defTabSz="914400" eaLnBrk="1" fontAlgn="auto" latinLnBrk="0" hangingPunct="1">
              <a:lnSpc>
                <a:spcPct val="100000"/>
              </a:lnSpc>
              <a:spcBef>
                <a:spcPts val="0"/>
              </a:spcBef>
              <a:spcAft>
                <a:spcPts val="0"/>
              </a:spcAft>
              <a:buClr>
                <a:prstClr val="white"/>
              </a:buClr>
              <a:buSzTx/>
              <a:buFontTx/>
              <a:buNone/>
              <a:tabLst/>
              <a:defRPr/>
            </a:pPr>
            <a:r>
              <a:rPr lang="en-GB" kern="0" dirty="0" smtClean="0">
                <a:solidFill>
                  <a:prstClr val="white"/>
                </a:solidFill>
              </a:rPr>
              <a:t>Fixed price differentials</a:t>
            </a:r>
            <a:endParaRPr kumimoji="0" lang="en-GB" b="0" i="0" u="none" strike="noStrike" kern="0" cap="none" spc="0" normalizeH="0" baseline="0" noProof="0" dirty="0" smtClean="0">
              <a:ln>
                <a:noFill/>
              </a:ln>
              <a:solidFill>
                <a:prstClr val="white"/>
              </a:solidFill>
              <a:effectLst/>
              <a:uLnTx/>
              <a:uFillTx/>
            </a:endParaRPr>
          </a:p>
        </p:txBody>
      </p:sp>
      <p:sp>
        <p:nvSpPr>
          <p:cNvPr id="14" name="Rectangle 13"/>
          <p:cNvSpPr/>
          <p:nvPr/>
        </p:nvSpPr>
        <p:spPr bwMode="auto">
          <a:xfrm>
            <a:off x="3877337" y="5229200"/>
            <a:ext cx="4727107" cy="1116000"/>
          </a:xfrm>
          <a:prstGeom prst="rect">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r>
              <a:rPr lang="en-GB" sz="1400" dirty="0" smtClean="0"/>
              <a:t>Theoretically the price difference between short- and long-term contracts should vary with the short-term price.  The </a:t>
            </a:r>
            <a:r>
              <a:rPr lang="en-GB" sz="1400" dirty="0" err="1" smtClean="0"/>
              <a:t>VPP’s</a:t>
            </a:r>
            <a:r>
              <a:rPr lang="en-GB" sz="1400" dirty="0" smtClean="0"/>
              <a:t> approach is a simplification which gives some shape to the indifference curve and allows long-term contracts to take on a wide range of prices.</a:t>
            </a:r>
            <a:endParaRPr kumimoji="0" lang="en-GB" sz="1400" b="0" i="0" u="none" strike="noStrike" cap="none" normalizeH="0" baseline="0" dirty="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61156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p:txBody>
      </p:sp>
      <p:sp>
        <p:nvSpPr>
          <p:cNvPr id="70663" name="Rectangle 7"/>
          <p:cNvSpPr>
            <a:spLocks noChangeArrowheads="1"/>
          </p:cNvSpPr>
          <p:nvPr/>
        </p:nvSpPr>
        <p:spPr bwMode="auto">
          <a:xfrm>
            <a:off x="6154738" y="0"/>
            <a:ext cx="3025775" cy="6858000"/>
          </a:xfrm>
          <a:prstGeom prst="rect">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669" name="Rectangle 13"/>
          <p:cNvSpPr>
            <a:spLocks noChangeArrowheads="1"/>
          </p:cNvSpPr>
          <p:nvPr/>
        </p:nvSpPr>
        <p:spPr bwMode="auto">
          <a:xfrm>
            <a:off x="6156325" y="3573463"/>
            <a:ext cx="2987675" cy="1511300"/>
          </a:xfrm>
          <a:prstGeom prst="rect">
            <a:avLst/>
          </a:prstGeom>
          <a:noFill/>
          <a:ln>
            <a:noFill/>
          </a:ln>
          <a:effectLst/>
          <a:extLst>
            <a:ext uri="{909E8E84-426E-40DD-AFC4-6F175D3DCCD1}">
              <a14:hiddenFill xmlns:a14="http://schemas.microsoft.com/office/drawing/2010/main">
                <a:solidFill>
                  <a:srgbClr val="E83F35"/>
                </a:solidFill>
              </a14:hiddenFill>
            </a:ext>
            <a:ext uri="{91240B29-F687-4F45-9708-019B960494DF}">
              <a14:hiddenLine xmlns:a14="http://schemas.microsoft.com/office/drawing/2010/main" w="9525" algn="ctr">
                <a:solidFill>
                  <a:srgbClr val="E83F3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bg1"/>
              </a:buClr>
            </a:pPr>
            <a:r>
              <a:rPr lang="en-GB" altLang="en-US" dirty="0">
                <a:solidFill>
                  <a:schemeClr val="bg1"/>
                </a:solidFill>
              </a:rPr>
              <a:t>Stakeholder responses</a:t>
            </a:r>
          </a:p>
          <a:p>
            <a:pPr>
              <a:buClr>
                <a:schemeClr val="bg1"/>
              </a:buClr>
            </a:pPr>
            <a:r>
              <a:rPr lang="en-GB" altLang="en-US" dirty="0">
                <a:solidFill>
                  <a:schemeClr val="bg1"/>
                </a:solidFill>
              </a:rPr>
              <a:t>International capacity &amp; energy markets</a:t>
            </a:r>
          </a:p>
          <a:p>
            <a:pPr>
              <a:buClr>
                <a:schemeClr val="bg1"/>
              </a:buClr>
            </a:pPr>
            <a:r>
              <a:rPr lang="en-GB" altLang="en-US" dirty="0">
                <a:solidFill>
                  <a:schemeClr val="bg1"/>
                </a:solidFill>
              </a:rPr>
              <a:t>VPP auctions</a:t>
            </a:r>
          </a:p>
          <a:p>
            <a:pPr>
              <a:buClr>
                <a:schemeClr val="bg1"/>
              </a:buClr>
            </a:pPr>
            <a:r>
              <a:rPr lang="en-GB" altLang="en-US" dirty="0">
                <a:solidFill>
                  <a:schemeClr val="bg1"/>
                </a:solidFill>
              </a:rPr>
              <a:t>Other sectors</a:t>
            </a:r>
          </a:p>
          <a:p>
            <a:pPr>
              <a:buClr>
                <a:schemeClr val="bg1"/>
              </a:buClr>
            </a:pPr>
            <a:r>
              <a:rPr lang="en-GB" altLang="en-US" dirty="0">
                <a:solidFill>
                  <a:schemeClr val="bg1"/>
                </a:solidFill>
              </a:rPr>
              <a:t>Lessons learned for option development</a:t>
            </a:r>
          </a:p>
          <a:p>
            <a:pPr>
              <a:buClr>
                <a:schemeClr val="bg1"/>
              </a:buClr>
            </a:pPr>
            <a:endParaRPr lang="en-GB" altLang="en-US" dirty="0" smtClean="0">
              <a:solidFill>
                <a:schemeClr val="bg1"/>
              </a:solidFill>
            </a:endParaRPr>
          </a:p>
          <a:p>
            <a:pPr>
              <a:buClr>
                <a:schemeClr val="bg1"/>
              </a:buClr>
            </a:pPr>
            <a:endParaRPr lang="en-GB" altLang="en-US" dirty="0">
              <a:solidFill>
                <a:schemeClr val="bg1"/>
              </a:solidFill>
            </a:endParaRPr>
          </a:p>
          <a:p>
            <a:pPr>
              <a:buClr>
                <a:schemeClr val="bg1"/>
              </a:buClr>
            </a:pPr>
            <a:endParaRPr lang="en-GB" altLang="en-US" dirty="0">
              <a:solidFill>
                <a:schemeClr val="bg1"/>
              </a:solidFill>
            </a:endParaRPr>
          </a:p>
        </p:txBody>
      </p:sp>
      <p:sp>
        <p:nvSpPr>
          <p:cNvPr id="70670" name="Rectangle 14"/>
          <p:cNvSpPr>
            <a:spLocks noChangeArrowheads="1"/>
          </p:cNvSpPr>
          <p:nvPr/>
        </p:nvSpPr>
        <p:spPr bwMode="ltGray">
          <a:xfrm>
            <a:off x="6227763" y="4870425"/>
            <a:ext cx="2881312" cy="358775"/>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619391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GB" altLang="en-US" dirty="0" smtClean="0"/>
              <a:t>Overview of sectors we researched</a:t>
            </a:r>
            <a:endParaRPr lang="en-GB" altLang="en-US" dirty="0"/>
          </a:p>
        </p:txBody>
      </p:sp>
      <p:pic>
        <p:nvPicPr>
          <p:cNvPr id="1026" name="Picture 2" descr="C:\Users\jonas.vetterle\AppData\Local\Microsoft\Windows\Temporary Internet Files\Content.IE5\3VF0R2HM\train-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257" y="1249956"/>
            <a:ext cx="1592213" cy="8957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32240" y="2013109"/>
            <a:ext cx="2232248" cy="584775"/>
          </a:xfrm>
          <a:prstGeom prst="rect">
            <a:avLst/>
          </a:prstGeom>
          <a:noFill/>
        </p:spPr>
        <p:txBody>
          <a:bodyPr wrap="square" rtlCol="0">
            <a:spAutoFit/>
          </a:bodyPr>
          <a:lstStyle/>
          <a:p>
            <a:pPr algn="ctr"/>
            <a:r>
              <a:rPr lang="en-GB" dirty="0" smtClean="0"/>
              <a:t>UK transport sectors (rail and bus)</a:t>
            </a:r>
            <a:endParaRPr lang="en-GB" dirty="0"/>
          </a:p>
        </p:txBody>
      </p:sp>
      <p:sp>
        <p:nvSpPr>
          <p:cNvPr id="8" name="TextBox 7"/>
          <p:cNvSpPr txBox="1"/>
          <p:nvPr/>
        </p:nvSpPr>
        <p:spPr>
          <a:xfrm>
            <a:off x="395536" y="2569667"/>
            <a:ext cx="1944216" cy="584775"/>
          </a:xfrm>
          <a:prstGeom prst="rect">
            <a:avLst/>
          </a:prstGeom>
          <a:noFill/>
        </p:spPr>
        <p:txBody>
          <a:bodyPr wrap="square" rtlCol="0">
            <a:spAutoFit/>
          </a:bodyPr>
          <a:lstStyle/>
          <a:p>
            <a:pPr algn="ctr"/>
            <a:r>
              <a:rPr lang="en-GB" dirty="0" smtClean="0"/>
              <a:t>UK waste treatment</a:t>
            </a:r>
            <a:endParaRPr lang="en-GB" dirty="0"/>
          </a:p>
        </p:txBody>
      </p:sp>
      <p:pic>
        <p:nvPicPr>
          <p:cNvPr id="1029" name="Picture 5" descr="C:\Users\jonas.vetterle\AppData\Local\Microsoft\Windows\Temporary Internet Files\Content.IE5\TKYF1ZLY\pound sig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596" y="4406355"/>
            <a:ext cx="1322160" cy="13181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9552" y="5724545"/>
            <a:ext cx="2232248" cy="584775"/>
          </a:xfrm>
          <a:prstGeom prst="rect">
            <a:avLst/>
          </a:prstGeom>
          <a:noFill/>
        </p:spPr>
        <p:txBody>
          <a:bodyPr wrap="square" rtlCol="0">
            <a:spAutoFit/>
          </a:bodyPr>
          <a:lstStyle/>
          <a:p>
            <a:pPr algn="ctr"/>
            <a:r>
              <a:rPr lang="en-GB" dirty="0" smtClean="0"/>
              <a:t>Bank of England liquidity auctions</a:t>
            </a:r>
            <a:endParaRPr lang="en-GB" dirty="0"/>
          </a:p>
        </p:txBody>
      </p:sp>
      <p:sp>
        <p:nvSpPr>
          <p:cNvPr id="17" name="Right Arrow 16"/>
          <p:cNvSpPr/>
          <p:nvPr/>
        </p:nvSpPr>
        <p:spPr bwMode="auto">
          <a:xfrm rot="12559981">
            <a:off x="1978084" y="2228347"/>
            <a:ext cx="1083205" cy="859914"/>
          </a:xfrm>
          <a:prstGeom prst="rightArrow">
            <a:avLst/>
          </a:prstGeom>
          <a:solidFill>
            <a:srgbClr val="E83F35"/>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smtClean="0">
              <a:ln>
                <a:noFill/>
              </a:ln>
              <a:solidFill>
                <a:schemeClr val="tx1"/>
              </a:solidFill>
              <a:effectLst/>
              <a:latin typeface="Arial" charset="0"/>
              <a:ea typeface="굴림" pitchFamily="50" charset="-127"/>
            </a:endParaRPr>
          </a:p>
        </p:txBody>
      </p:sp>
      <p:sp>
        <p:nvSpPr>
          <p:cNvPr id="19" name="Right Arrow 18"/>
          <p:cNvSpPr/>
          <p:nvPr/>
        </p:nvSpPr>
        <p:spPr bwMode="auto">
          <a:xfrm rot="9014385">
            <a:off x="1977287" y="4026614"/>
            <a:ext cx="1083205" cy="859914"/>
          </a:xfrm>
          <a:prstGeom prst="rightArrow">
            <a:avLst/>
          </a:prstGeom>
          <a:solidFill>
            <a:srgbClr val="E83F35"/>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smtClean="0">
              <a:ln>
                <a:noFill/>
              </a:ln>
              <a:solidFill>
                <a:schemeClr val="tx1"/>
              </a:solidFill>
              <a:effectLst/>
              <a:latin typeface="Arial" charset="0"/>
              <a:ea typeface="굴림" pitchFamily="50" charset="-127"/>
            </a:endParaRPr>
          </a:p>
        </p:txBody>
      </p:sp>
      <p:sp>
        <p:nvSpPr>
          <p:cNvPr id="20" name="Right Arrow 19"/>
          <p:cNvSpPr/>
          <p:nvPr/>
        </p:nvSpPr>
        <p:spPr bwMode="auto">
          <a:xfrm rot="19774318">
            <a:off x="6009933" y="2217392"/>
            <a:ext cx="1083205" cy="859914"/>
          </a:xfrm>
          <a:prstGeom prst="rightArrow">
            <a:avLst/>
          </a:prstGeom>
          <a:solidFill>
            <a:srgbClr val="E83F35"/>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smtClean="0">
              <a:ln>
                <a:noFill/>
              </a:ln>
              <a:solidFill>
                <a:schemeClr val="tx1"/>
              </a:solidFill>
              <a:effectLst/>
              <a:latin typeface="Arial" charset="0"/>
              <a:ea typeface="굴림" pitchFamily="50" charset="-127"/>
            </a:endParaRPr>
          </a:p>
        </p:txBody>
      </p:sp>
      <p:sp>
        <p:nvSpPr>
          <p:cNvPr id="21" name="Right Arrow 20"/>
          <p:cNvSpPr/>
          <p:nvPr/>
        </p:nvSpPr>
        <p:spPr bwMode="auto">
          <a:xfrm rot="2352119">
            <a:off x="5944622" y="4120072"/>
            <a:ext cx="1083205" cy="859914"/>
          </a:xfrm>
          <a:prstGeom prst="rightArrow">
            <a:avLst/>
          </a:prstGeom>
          <a:solidFill>
            <a:srgbClr val="E83F35"/>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smtClean="0">
              <a:ln>
                <a:noFill/>
              </a:ln>
              <a:solidFill>
                <a:schemeClr val="tx1"/>
              </a:solidFill>
              <a:effectLst/>
              <a:latin typeface="Arial" charset="0"/>
              <a:ea typeface="굴림" pitchFamily="50" charset="-127"/>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5305" y="957445"/>
            <a:ext cx="1532498" cy="743363"/>
          </a:xfrm>
          <a:prstGeom prst="rect">
            <a:avLst/>
          </a:prstGeom>
        </p:spPr>
      </p:pic>
      <p:sp>
        <p:nvSpPr>
          <p:cNvPr id="16" name="Right Arrow 15"/>
          <p:cNvSpPr/>
          <p:nvPr/>
        </p:nvSpPr>
        <p:spPr bwMode="auto">
          <a:xfrm rot="5400000">
            <a:off x="4136105" y="4272659"/>
            <a:ext cx="792089" cy="859914"/>
          </a:xfrm>
          <a:prstGeom prst="rightArrow">
            <a:avLst/>
          </a:prstGeom>
          <a:solidFill>
            <a:srgbClr val="E83F35"/>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smtClean="0">
              <a:ln>
                <a:noFill/>
              </a:ln>
              <a:solidFill>
                <a:schemeClr val="tx1"/>
              </a:solidFill>
              <a:effectLst/>
              <a:latin typeface="Arial" charset="0"/>
              <a:ea typeface="굴림" pitchFamily="50" charset="-127"/>
            </a:endParaRPr>
          </a:p>
        </p:txBody>
      </p:sp>
      <p:sp>
        <p:nvSpPr>
          <p:cNvPr id="18" name="Right Arrow 17"/>
          <p:cNvSpPr/>
          <p:nvPr/>
        </p:nvSpPr>
        <p:spPr bwMode="auto">
          <a:xfrm rot="16200000">
            <a:off x="4131884" y="1962026"/>
            <a:ext cx="779338" cy="859914"/>
          </a:xfrm>
          <a:prstGeom prst="rightArrow">
            <a:avLst/>
          </a:prstGeom>
          <a:solidFill>
            <a:srgbClr val="E83F35"/>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smtClean="0">
              <a:ln>
                <a:noFill/>
              </a:ln>
              <a:solidFill>
                <a:schemeClr val="tx1"/>
              </a:solidFill>
              <a:effectLst/>
              <a:latin typeface="Arial" charset="0"/>
              <a:ea typeface="굴림" pitchFamily="50" charset="-127"/>
            </a:endParaRPr>
          </a:p>
        </p:txBody>
      </p:sp>
      <p:sp>
        <p:nvSpPr>
          <p:cNvPr id="22" name="TextBox 21"/>
          <p:cNvSpPr txBox="1"/>
          <p:nvPr/>
        </p:nvSpPr>
        <p:spPr>
          <a:xfrm>
            <a:off x="3058463" y="1650286"/>
            <a:ext cx="2926182" cy="338554"/>
          </a:xfrm>
          <a:prstGeom prst="rect">
            <a:avLst/>
          </a:prstGeom>
          <a:noFill/>
        </p:spPr>
        <p:txBody>
          <a:bodyPr wrap="square" rtlCol="0">
            <a:spAutoFit/>
          </a:bodyPr>
          <a:lstStyle/>
          <a:p>
            <a:pPr algn="ctr"/>
            <a:r>
              <a:rPr lang="en-GB" dirty="0" smtClean="0"/>
              <a:t>Radio spectrum auctions</a:t>
            </a:r>
            <a:endParaRPr lang="en-GB" dirty="0"/>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2037" y="5157192"/>
            <a:ext cx="1219033" cy="815533"/>
          </a:xfrm>
          <a:prstGeom prst="rect">
            <a:avLst/>
          </a:prstGeom>
        </p:spPr>
      </p:pic>
      <p:sp>
        <p:nvSpPr>
          <p:cNvPr id="24" name="TextBox 23"/>
          <p:cNvSpPr txBox="1"/>
          <p:nvPr/>
        </p:nvSpPr>
        <p:spPr>
          <a:xfrm>
            <a:off x="2986455" y="6016932"/>
            <a:ext cx="2926182" cy="338554"/>
          </a:xfrm>
          <a:prstGeom prst="rect">
            <a:avLst/>
          </a:prstGeom>
          <a:noFill/>
        </p:spPr>
        <p:txBody>
          <a:bodyPr wrap="square" rtlCol="0">
            <a:spAutoFit/>
          </a:bodyPr>
          <a:lstStyle/>
          <a:p>
            <a:pPr algn="ctr"/>
            <a:r>
              <a:rPr lang="en-GB" dirty="0" smtClean="0"/>
              <a:t>US gas pipelines</a:t>
            </a:r>
            <a:endParaRPr lang="en-GB" dirty="0"/>
          </a:p>
        </p:txBody>
      </p:sp>
      <p:sp>
        <p:nvSpPr>
          <p:cNvPr id="26" name="TextBox 25"/>
          <p:cNvSpPr txBox="1"/>
          <p:nvPr/>
        </p:nvSpPr>
        <p:spPr>
          <a:xfrm>
            <a:off x="7052256" y="5634170"/>
            <a:ext cx="1659399" cy="338554"/>
          </a:xfrm>
          <a:prstGeom prst="rect">
            <a:avLst/>
          </a:prstGeom>
          <a:noFill/>
        </p:spPr>
        <p:txBody>
          <a:bodyPr wrap="square" rtlCol="0">
            <a:spAutoFit/>
          </a:bodyPr>
          <a:lstStyle/>
          <a:p>
            <a:pPr algn="ctr"/>
            <a:r>
              <a:rPr lang="en-GB" dirty="0" smtClean="0"/>
              <a:t>Toll roads</a:t>
            </a:r>
            <a:endParaRPr lang="en-GB" dirty="0"/>
          </a:p>
        </p:txBody>
      </p:sp>
      <p:pic>
        <p:nvPicPr>
          <p:cNvPr id="2050" name="Picture 2" descr="C:\Users\jonas.vetterle\AppData\Local\Microsoft\Windows\Temporary Internet Files\Content.IE5\TKYF1ZLY\the-road-ahead[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1676" y="4670649"/>
            <a:ext cx="1053373" cy="78960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Bildergebnis für waste recyc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Bildergebnis für waste recyc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Bildergebnis für waste recycl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data:image/jpeg;base64,/9j/4AAQSkZJRgABAQAAAQABAAD/2wCEAAkGBxMSEhQUEBQWFhUVFhYWFxgYFBUUGBYYFRUXGxQWGBYYHCggGBslHRwXIjMhJSkrLi4uFx8zODMsNygtLisBCgoKDg0OGxAQGjQlHyQsLCwsLiwsLCwsLCwsLCwsLCwsLCwsLCwsLC0sLCwsLCwsLCwsLCwsLCwsLCwsLCwsLP/AABEIAM4A9AMBEQACEQEDEQH/xAAcAAEAAgMBAQEAAAAAAAAAAAAABQcDBAYIAgH/xABGEAABAwICBgYFCgMGBwAAAAABAAIDBBEFIQYHEjFBURMiYXGBkTJCobHBFCMzUnKCkrLR8CRiwkNTY3ODkxVEdKKj4fH/xAAaAQEAAwEBAQAAAAAAAAAAAAAAAgMEBQEG/8QANBEAAgIBAgMFBwQCAwEBAAAAAAECAxEEMRIhQRNRYXGRBTKBobHB0RQiQuHw8SNSYjMV/9oADAMBAAIRAxEAPwC8UAQBAEAQBAEAQBAEAQBAEAQBAEAQBAEAQBAEAQBAEAQBAEAQBAEAQBAEAQBAEAQBAEAQBAEBhqalkY2pHBo7Tby5quy2FazN4RGU4xWZMjXaS043OJ7mn4rFP2pRHbL8kZ3rKkY36TR8GuPkFnl7Zh0g/jj+yD1seiNaTSnkweJVMvbM/wCMF6lb1z6I136Uv4Bvkf1VL9ral93o/wAkHrbPA+6fS2x+caCObcj5E5q6r2vNf/SOfL+ycNa/5L0Ohoa+OZu1G4HmOI7xwXZpvrujmDNtdkZrMWbKuLAgCAIAgCAIAgCAIAgCAIAgCAIAgCAIAgCAIAgNTE65sMZe7uA5ngFRqdRGiDnL4eJXbYq48TK2xXFzI8l7ru5cG9g5L5e62dsuOZxbbXJ5ka8chO8WHkqipSfcZr33HNCZqSVRBsciFNRPcGM1i94Bg+DVr3gGDLR4u+J4fG6xHkewjiFZXKVcuKDwycJODzEsvRvH2VbLjKRvpt5ciOYK+h0upV0fFbo6tNysXiTC1F4QBAEAQBAEAQBAEAQBAEAQBAEAQBAEAQBAEBW2muObcmwx2QyBHAcT3n3L5rVXdvbn+K5L8nI1FvaT5bI5dlQG+jl++ao4MmfANanAMHd6F6PbTOnqG32h1GH6p9Y9p4ea6ui0UWuOxb7L7m/TaZNcUiM03wEwtMjLlo3HiLn0XfArJqNG6J5XOL+RVdp3W+Wxw/ylVcJnwfJqV7wjB8moThGDZw3GHwSNkiNnNPgRxaewqcHKElKO6JQk4PKLrwDGI6uFssfHJzeLXDe0/vdZd6m1Wx4kdeuxTjlEirSwIAgCAIAgCAIAgCAIAgCAIAgCAIAgCAICG0sxUU1O95OZFh48v3xWLX2uFfDHeXJfd+hn1NnDDluykJ64uJc45k3K5Ea0lhHMwazsSZ9YeGfuU1U+494GdLoBhXy6e5zhis6TIi/1WZ8/cCr6NNxzw9updTTxy57F1gcl2jqGKrpmSsdHIA5rwWuB4gqMoqSwzxpNYZROluCSUU7mG5jPWjf9ZpNs/wCYGwPeOa491HZyx6HMvq4HkgzOquEowfnTpwjB+dMnCDo9BdKDR1A2iehks2Qcs8n94911fRZ2cs9OpdTZ2cvAs7GdP6GnuOl6V31YrPPi6+yPNdGeorj1z5G6eohHrnyOYodZE9VVwQwxsjjfI0Ovd7y2/WzyDcr8CsstZLKwuWUvV4KP1UpSSS5ZLQXRNwQBAEAQBAEAQBAEAQBAEAQBAEAQBAUvrfx4yVApoz1Yhd9vrHh4Bci6XaWuXRcl9/x8DnXy4p+XIr8Rjjn35+9RyynLPpsmYawXJIAA4k5ADtXnDkYPRWhmBCjpWRm22evIeb3bx3DIeC6lFfZwwdKqvgjgnFcWhARmkGDMqoXRvAuQdk8QT+x5BZ9TR2sMLdc15lV1faRx1POmK0j6eV8MmTmGx7eRXLj+5Zwco1OlUsHp+dKvcDA6VMDB+dImBg7fVDR9LXbfCJhd4uyHxXsI8VsI+OfT+8FtEc2IvRdg6gQBAEAQBAEAQBAEAQBAEAQBAEAQGhj2JtpaeWd+6Njnd5A6o7ybDxVds+GDa36eZCyXDFs8x1Na6R75Hm75HF7j2uN1zFHCwczBrSz8FJRJYO51N4B8pqzO8XiprEcjKfQHgLu8GrRTXl5ZfRXmWX0L7W02hAYayqZEx0krg1jAXOcdwA3krxvHNnjaSyyusb1w0zLikjdM76zvm2e3rHyColqEtjPLUxW3MqvSTSOWtmM0wY11rWY3ZFhu3kk96xSWZOXeYpy4nlkT0iYIn50iYA6RMA/OkTALp1GYfs0805Gcj9kHsZ/7urdLHNspdyS9eb+xr0sebkWcugbQgCAIAgCAIAgCAIAgCAIAgCAIAgKl18Y9ssho2HN5Esn2GkhgPe65+4s17y0jNqH0KeMizYMuDC9+eW/IDtUlEkkenNXmj/yGhiiItI4dJL/mPA2h4CzfurbCPCjdCPCsHSqZMIDHPC17XMeLtcC1wO4gixC8aTWGGslWaT6oWuu+hfY7+jkPsDwPePFZZabHuv1M09MnsVTjOC1FK/YqInxntGR7QRkR2gqhpp4ZlnVKG5HbaYIYG2mBg/NtMDAMi9wMHp7V/hvyfD6aMix2A53e87R96v0i/wCPifXL/HywdDTxxBHQrUXBAEAQBAEAQBAEAQBAEAQBAEAQHy94AJJsALk8gN5QHlXTbHTW1s09+q51o+yNuTPZn3krHJ5eTDKXE8kMHqOCGDs9Uej/AMsxBrni8VPaZ/IuB+ab+LPuaVbXHLLqo5Z6Pmmaxpc9wa0C5JIAA5knctDaXNms4TG9atJES2nDp3Di3qs/E7f4BZLNS9oL1/zP0KpWPocvLrdmcfotgfyvBPtb8VkslqZbWY8l/szz7V7T+RvUOnb5hdkrr8QciPBYbLNVB85syTnfHeRK02mMo3uDu8D4LyOu1MP5Z80eR1Vy6ku3HqeqZ0dVG0tPMbQ7+Y7wtlftSMv23Rx4rn8t/qaYa2MuViOQ0k1QxSgy4dIG3z6Nx2mnufvHitqrUo8VTyv86lrpUlxQZVGOYDUUb9ipidGeBIu132XDIqGeeHuZ2mnhkavTwkdHcONTVQQAX6SRrT9m93ewFQsyovG/TzfJDGeSPWTG2AA3DJdCMVFJLodNLCwfqkehAEAQBAEAQBAEAQBAEAQBAEAQEbpHhzqmlmgjk6N0rHMD7XtfflyIy8V5JZWCMllYPLukuj1RQymKpYWn1XC5Y8c2OtmPaOKyuLW5jcHHchyUPD0Lq0omYZhbZpwelqD0haB13X+hjAPHZz5DacTlmp9pGuDnJ8jTBqEOJkZj9W+qdtVZ2mg3bCD80zlf+8d2nLkAuHfrrLn+3kjDbq5SeI8kQ01UALNAA5AABUKLe5l5vchMRijk4AHmMvPmtNblEsjNogSXRuyNiNxWrlJF+VJHQUOKbbQePHvWSdWGZ5QwyVpa/tVEqyDR1OA4+6M5HLiDuKjVbZp5cUPToyVdsq3mJ3jDBWQkPY17Dk5jwHW7wfevoaL69VDPqu7/ADodaucLo5K+0i1MwSEuopTCT6j7vj8D6Tfapuh9H6kJaddDa1batn0Ezp6p8b5ANmMRlxDb+k4lzRmd27mvI0fuUpdD2ujheWWO14O4g2yNjfPktJoPpAEAQBAEAQBAEAQBAEAQBAEB8SSBou4gDmTZRlOMFmTweOSW7OZxjWDh9NcPna5w9VnXPs3LO9XD+Cb8vy8IpeogtuZzT9dVGHWEM5FxnZgyvmbF19y8jqJt844Xnz+n3IrU8+aO3xDDqXEqZolY2WGVoew2zG03qvYd7XWO8LVykjQ0pIqKp1Nyx1sQDhJRF2095Ia9jG5lj28b2tdvPcFnnBrb/RnlU1sdPjuJGR5ecgBsxt3bDO7gTYE+A4Lg6vU9vPEfdW35MOou7R4WyOUrqtQhAoSIaoqlpjEmkaElSrVElg1Kl+0O0blZFYJLkYaSo2T71KUcok1km4KlZpRKmiYoapZpwINHZ6NYwY3A8NxHMKqm6Wns44/Fd6JVWOuWUb2letWioy6Nm1PMMixmTWnk95yHcLlfURujKKlHqdbtY4yipdJdZ9fWXaJOgjPqQksNuTpL7R8LA8lCVjZTK1sz6r9NzQVGzMSaeZw6S5J2HbhKPjzHcFGEuFnlc+Fno6N4cAWkEEAgjMEHcQVqNh9IAgCAIAgCAIAgCAIDBWVccTC+V7WNG8uIA9qjOcYLilsRlJRWWcTi+tKliuIQ6UjkLDzO9YJa6T9yHxbx8uf2MktX/wBUcRi+teskuIWsiH4z5kBVOds/en6cvy/mUu+yXX0OIxXGqmoPz8z39hdl+EZLyNcU8459+79WVkQ5qvTJJnyvT09J6o6kyYVT39XbZ4Ne4D2WWmn3TdQ8wJnSis6OEgb35eHH99qxe1buCngW8uXw6lWss4YY7yq8UqcyuLXE5aObrJ1shEsSImeZXxiTSNKSZWJHuDC6S6lg9Pi9l6SN+ilVU0QZM0cyzzRWzpMMqNyx2RIMh9O9GDI2SrgF3NaHzNHFnoukH2SG37H34LoezrG4OL6fc2UNyh5FdhdEmZGsKjk8Lk1NabkbNBVO/wCneT/4T7SPLkrK7ccmXVWY5MuRaTUEAQBAEAQBAEAQBAaOMYVFVROinbtNPm08HNPAjmoTgprDIzgprDKO0z0NmoXXN3wk9WQDdya/6rvYeHJc22mVb8DmW0yr8jkZGqCZWa0jVNM9MDmqaPTCQpEz0JqRkvhjR9WWUe0H4rRp3lS8/sjZp3+1+f2RIaavBcAXBoAGZsBdx3Z+CyarS/qLfexwr6kLqe1lvjBWmPMMT9l2dxcHmslmldL8DJZQ6zmaucc1KCIJEVNOFeok0jTfMFYoklExGbtU+ElwsytlHFRcSOGbdO8BVyRFok6eewJGdhdZ5IhjmdpSUGzBHNtX2+Ft2/jfsTU6VQr48lt2nUIcWTpNGagCogBsRJ0kJG8EPjLyCOIvGFT7MeL2u9fg90T/AHteBW2tLQs4dUbcQ/hpiTGfqO3uiPdw5juK7M44NFkMM5CMqllLNyIZggkEEEEZEEbiDzVbZA9A6s9MPlsPRzH+IiADv8RvCQfHtWjT3ZfBLfp4/wBo10W8X7XudstZpCAIAgCAIAgCAIAgIvSesjhpZnzND2BhGw4Ah5OTW2PM2VdslGDbK7ZKMG2eb52eHYuRFnJNORqsTJGs9qmj0wvappnqZeuoeW9DI36s7va1qv028vP7G7T+6yQ06po5XFk19lxj3G2fqi/K69gs2WJ+H0JRWZS+H0OOjaaiveJmWbA3qA2O3e3X5WzOS9lHisw9kGuKeGbBjMwkjrWQbBcej2HAkDcL33OHML2azyYks8mYtX+DwU9NNWSsEj2OmAJAdstgLm9W+4kg59oSuCihXBRWSNdrRpJ4nx4jQhwd6AZsOFiN5c/ZLXDgWqSmn0CsUuWDf1LYtDIJ6N7QQC6WHbDXO6Jxs5hNsyMj94pBrY9rafI29XmjDaKXEpKgDYikMbC4A2jYDIXZ82uj/CVJRSPYxUcmHQSlimjqcSnja575JXMBaD0bIxezRuDuF+wKEUveIwS5yIqr00hqYZGVNMATfYLC07Nxkdp1iHDsGazzuhJYkiiV8JLEkSULNuhpG3ttSMB7rvurnWpwSZocFKKTOgwyMmrga7o2iOoDog09Ys6CRrtod5PsXrjFNYS5EkorY7bSPBIq2nkp5x1XjI8WOHovbyIKuaysEpLKweXcbwaWiqJKecddh38HNPovb2ELHOOGYZxwz5puSokVMmMKxKSlmjniNnMPmOLT2KlrO2/TwZHnnkejdH8YZVwtlZxGY5HiF0dNqO2jz3W6/wA6M6NNqsjnr1JJaS0IAgCAIAgCAIAgKx1tYptOZTNOTPnH/aNw0eAufvBcvXW5koLpzOfq7MtRKxmYsqZkNKVitTJGrI1TTPTXeFNHpdGoN/8AD1Lf8RrvNpHwWnT7v4G7TbMntYdOSBs5EgWPIsNx7wqNXqf089s8X2I33dlLbf7HB4jimxM2ZrbbLS2QE+k3fkeBCjHXxk01EgtWm+SOeqcUoLyGOj2nyEu+csQHHecybC+dhZXSujuiUrY7pG5oZpf8iY+GePpIHEkBtrs2vSFjk5p5cM96V345MjXfjkyVptN8NoopBh9G7bk3h2TSRe20XOcdkXPVGXcre1iti3toLY5fQukr31sdbTQukHyg9I5uy1nXIMzTn1RsvvuyytuSvLeTyrLfEWVrfxfoaPoWmz6l2zlv2G2Mh7j1W/eUrZYiWXT4YnA6DaXGia+KRhkhedqwI2mOIsbA5EG25UQu4eTM9d3DyZMnSGljhkjoKcxmW5JcBYEi17XN7cBkFGeqjFYij2WoiliKMEmMsZTRRm7XRODhex2iC7IDfxVb1bklGC5nn6nKSijq9XFaysqnStg2DG0ue8naJeW7Ia08BYk8OCujYp2KKXPd/T7/ACNCknJLHiy0FtLjhda2horqfpYm/wARACWW/tGb3Rnt4jt7yqrYZXIqthxLkUJTDPxXPkc9m+WXc1vbc9wz/RVZwmyK7ywNAcZdTS7J9B+8dv79oWdXOmasXx8V/R5XY65cRckUgcA5puCLg9hX0EJKUVJbM66aayj6Uj0IAgCAIAgCA+XvABJ3AXPgvG8LLPG8FF45OZppJD67ie4X6o8BYeC+bdnHJy72cWUuKTkQc8asizw0JWK1Mka7acvcGtBLnEAAbyTuU3LCyz3JjxXDZaeR0U7Cx7d7SPIjmDzCtw1uSaaeGWbqEfnVN7Iz5F1/eFp0z5tG3Svk0WVpLRdLCbDNvWHx9nuVXtKntKcrePP8jV18deVuildMG7Ef2nAfH4Lk6T90jn0LLOZoKe93csvNbLJY5FljxyP2eBIyIpmlJCrFI9ySWD6RVlGxzKWUsa520W7DHAusBfrNPADyVsbWuSLY2yisJmhieIz1L+kqZHSPta54DkAMgOwBJT4tzyU3Lcwx3G5VvmR3M7Zncz4KPCj1RRv4fg007gACBxc64H6lVzvhWiXaRgi+NAMEbS0wDR6WdzvPae/9Fq9nRk4u2W8tvJbGjSptOyXX6HTromoIClNamiXyecVMLbRTO64G5kuZPcHb++65+qhwvK2Zg1FfC8rZnHYfHtOc77o+P77Fim8LBmlyWDoKOPdZZJsqZaWg+K9Izo3b7bQ8Mnt8/it/su/DdL6c15G7R2fwfwOqXZN4QBAEAQBAEBGaSy7NLKRxaW/iy+Ky62fDRJ+GPXkU6iWK2VBUwr52LOORdREr4s9I6eNXJkjtdU2jwkmNRIMo/QH8xuNr3+RV9EO1sS6Lm/PovuaNPXxz57IsTS7RSDEI9iYWe2+xIANph+LTxH/1dWdamuZvsrU1zOY1YaG1FBNUGfZ2fQYWm4kB2Ttji0C1rHiT40U1SjNt7YKqKpQbyWKtRpKp1raOlsTpIx1Q4Py4D1h4A38FwpUfpr+Xuy28H3fg5rq7K3wZweARbUTuYd/SLfFQ1DxNFd6xIyVFKoxmVZNGSlVqke5MRpl7xHuT9ZSC+5OMZNuGjHIeSrczzJL0VF2DyVE5kGzttFsEMrhcdUZuPw7yo6ah6mzh6Lf/ADxJU1O2WOnUsdrQAAMgMgvqEklhHaSwsI/V6ehAaWNYYypgkhk9F7SO0Hg4doNioWQU4uLIzipRaZRMmFup5HQvFjG4tPbbj47/ABXBtypNPc48002mSlFEsk2VNk5otOYnxnk/2O3+8ryizgujJd/9EqJ4mmWmvrTuhAEAQBAEAQEVpNHtUzwP5T5OCwe003ppfD6oz6pZqZWdZAvnYyOQRFTEr4s9IuojV8WSjzZdegmDfJaSNrvTeOkf2FwFm/dFh4LuaevgrS+J2K4qMUjoVeWBAEBiqYGyNLHgFrhYgqFlcbIuMlyIyipLDKfx/RCTDpXTQtdJSP8AS2Rd0OfEDMtHPkc1ytTpZ8ON8bP8mS6hyWOveazqRr2hzCHNOYIzBXK4nF4ZznlPDNOWg7FYrD3JgNApdoMn2yg7Edgyb1Nhx5KqVhFs6vANGnSEEjZbxcR7uas0+ms1L5co9/47y2qiVr8O872mgZCyzbNa0XJJ8ySvoqaYUw4Y7HXrrjXHhiV3pfrVjhPR0IbI4HOQ3LMuDQPS+1e3K6qs1HSHqVW3qPJHb6LYg+opIJpQA+VgeQ29htbrX7LLTBtxTZbCXFFMlVImEBwOsjCBtMqGjf1H/wBB948lyfaVeMWLyf2OfrIbTRzdPF1T5ea4c2c2T5ciTwWlL5I2DeXC/de7j5KdEOO2MV3ltMMyUUWevrzuhAEAQBAEAQGOeIPaWnc4EeartrVkHB9VgjKKkmmV5i1AWOLSN3t7V8hOEqpuEt0cScHCWGc9VwqyLIo29E8EbNOwvF2h17c9nM37OC1adOy6MF5v4F9C4rEi3V9KdgIAgCAIAUBzVfoXTvcXwXgeTd3R22HHm6IjZPeLHtWS/RVW7r0KrKYT3REVOic7f7p45hzoz+FwI/7lzLPZU4+5NfHkY56LG0vU+IdFJHC4aB95p/KSFR/+fqOmH5Mp/SWdOfxNyn0Od6zmjzJ9ynD2XfL3ml8/89ScdFN7sm6HRyGPMjbPbu8lvp9l1Q5z/c/Hb0/Jpr0cI83zPnSTSamoI9qd4Bt1WC207uHLtW6dka1j5GiU4wXMo3TPWDUV5LB83BfJgPpci8+t7uxZJ2Slvt3GOeok9jlIoyTYZk5DtJ3Kszvmeq8LgbDDFGCLRxsYPutA+C6SaSxk6qwlg/KjF6eP6SeJn2pWN95RziubZ7lGkdLKO9mzsceTTtX7rZFZ7NZTBc5enMqlfCO7IfSDSGKaJ0Qbk62bi1tiCCCBnyXM1XtGFsHCMX5sx36qM4uKRzUVjk3Nch56mE7LRCgDQ6Q7/RHx+C6/sinLla+nJfc6Gir3mdKu6dAIAgCAIAgCAICLxzDelZcDrN3do5Lm+0dH20OOPvL5ru/Bl1NPGsrdFf11Pa6+cjI5Rmw3EnUtnMa1x2SCDfiQTa3FatNe6rONLwLKrXXLKJE6xS30qe/dJb3tXWj7Sb3j8zYtb3xNeo1qxsFzTPy5SN/RXR1yk8cPzJrV56GrPrfa3dSOP+sB/QpLWZ6D9X4EXUa6ZPUpG+MpPuapLU56Hv6l9xE1euavP0cVOzvbI8/nC97dj9QyHqtauKv3TMZ9iJg9pBKdqx20iHrdN8Sk9Osn+6/o/wAll45NkXY2Q8+Jzv8ApJpX/ale73leNJ9DxvJ6H1KwluFRE3u98rs/8wgewBaa1iJqqX7TuXOAFzkApN43LCsNONbEUO1FQWlk3GTfGw9n1z7Flne5coev4/P1Mlmo6Q9Sl8QxCWokMk73PeTclxv5cgqcYMzZ8MCiyBtQCxB5Z+ShI8JeLFag755f9x/6rPKqHciGEZNpzzd5LjzJufMqOFHZYPU2tiQpo1VJkW2S9JEs8mROhwynuQAN5A81nllvC3Z4ll4LIo4BGxrRwHt4lfXaalU1Rgun16ncrhwRUTMryYQBAEAQBAEAQBAcxpRhWRkYMvWHI818/wC09HwS7aGz38H3/E5urox+9fE46dwG/cuVsc+TwRdZBxG5XwkSTIWqhWmMixMg5Y+jNj6J3Hl2LUnxcy3fma00A4KaZ6mackCsUiWTA9imme5NaVTRJHxZSye5PU2rin2MLohzgY//AHBt/Fa47G6OxUGs7TyaqlkpoiWU8b3MIGRlLTYl55XBsPO6yWS434GS6bcsdCvlAoMzAoMizPG1RZE2omqtnjN2FirbPCQp2KmTIkrSxqiTIkzRRLPNnh22ilFd22dzfedy2ey6O0u43tH6mvR18U+LuOsX0p1AgCAIAgCAIAgCAID8e0EEHMHIryUVJYex40msM4LHsBdE4loLozmDv2ex3LvXzOr0U6HlLMfp5nIv07g+WxzU9K8egNocr5rJFoypYI6opyfVcO9pCvjJd5YiIq6IuBBaT4FaIzS6k08EX/wycGzYpHjhZjj8N6u7WvvRPKNqHROvk9Ckm8W7P5rK2Lztz+DJqLeyJCDVbicn9nHH9uUe5t1phXJ9C6NM30JSj1IVB+mqYm/Ya+T82yrlTItVEupN0upCmH0tTM7nsCNn5g5T7FdSaoXVln0VK2KNkbMmxsaxv2WAAewK1LCwXJYWCm9cOgzmvdW0zbsdnM0DNpyG2AOB48t/NYLIdlL/AMv5N9Pj09O4xXV8Lz0KoYEZQzOwKDImzG1QZ4bcTVW2RN6BiqbPCSpo1TJkWS9JGqJM8OmwTDHymzB3ngO8qNVFl8uGC+PREq6pWPESwqGkbEwNbw3nmea+n02njRWoR/2diqtVx4UbCvLAgCAIAgCAIAgCAIAgCA1JsMhdm6NhP2QPcs89LTP3oL0K5U1y3RjGCwf3Y9v6qv8AQaf/AKIh+mq7jIzDIRujb5XUlotOtoL0JKitfxNhkLW+i0DuACvjXCPupL4E1GK2R9qZIIAgCAID8e0EEEXB3heNKSwzxrPJlJ6y9XHQl1TRNvGc5Ix6nNzR9Xs4LnWwdL5+7393g/z6mC6pw5rYrWMKLM5tRNVbPGTmG4HUTNDooZHtN82sJGW/PcocMpbI9UJPZE7R6GVzv+XeO8sb+ZwXj09r2ie9hY/4nR4dq+qT9IWM8do+Qy9q9WgulvhFkdJY9+R1OGaFQx2MjjIfwt8hn7Vor9mVrnN5+SL4aOC955OkhhawBrAGgcALBdGEIwWIrCNcYqKwjIpHoQBAEAQBAEAQBAEAQBAEAQBAEAQBAEAQBAEAQH44XyK8aTWGGslQax9XuwXVNG3qm5kjHDm5o+H7PLuqdD/8/Twfh3M511LhzW30K4iaqmzMeiNAqbo8PphxMYef9S7viurQsVo6tCxWifVpaEAQBAEAQBAEAQBAEAQBAEAQBAEAQBAEAQBAEAQBAEAQBAfhF968aTWGCt9NNXHSOM1FYOJ60dw0G+8tO4HvXNnopRf/AB7d3d/X0MFule8CxKSARsYwbmNa0fdAC6SWFg3JYWDKvT0IAgCAIAgCAIAgCAIAgCAIAgCAIAgCAIAgCAIAgCAIAgCAIAgCAIAgCAIAgCAIAgCAID//2Q=="/>
          <p:cNvSpPr>
            <a:spLocks noChangeAspect="1" noChangeArrowheads="1"/>
          </p:cNvSpPr>
          <p:nvPr/>
        </p:nvSpPr>
        <p:spPr bwMode="auto">
          <a:xfrm>
            <a:off x="155575" y="-1447800"/>
            <a:ext cx="3590925" cy="3028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2" descr="data:image/jpeg;base64,/9j/4AAQSkZJRgABAQAAAQABAAD/2wCEAAkGBxMSEhQUEBQWFhUVFhYWFxgYFBUUGBYYFRUXGxQWGBYYHCggGBslHRwXIjMhJSkrLi4uFx8zODMsNygtLisBCgoKDg0OGxAQGjQlHyQsLCwsLiwsLCwsLCwsLCwsLCwsLCwsLCwsLC0sLCwsLCwsLCwsLCwsLCwsLCwsLCwsLP/AABEIAM4A9AMBEQACEQEDEQH/xAAcAAEAAgMBAQEAAAAAAAAAAAAABQcDBAYIAgH/xABGEAABAwICBgYFCgMGBwAAAAABAAIDBBEFIQYHEjFBURMiYXGBkTJCobHBFCMzUnKCkrLR8CRiwkNTY3ODkxVEdKKj4fH/xAAaAQEAAwEBAQAAAAAAAAAAAAAAAgMEBQEG/8QANBEAAgIBAgMFBwQCAwEBAAAAAAECAxEEMRIhQRNRYXGRBTKBobHB0RQiQuHw8SNSYjMV/9oADAMBAAIRAxEAPwC8UAQBAEAQBAEAQBAEAQBAEAQBAEAQBAEAQBAEAQBAEAQBAEAQBAEAQBAEAQBAEAQBAEAQBAEBhqalkY2pHBo7Tby5quy2FazN4RGU4xWZMjXaS043OJ7mn4rFP2pRHbL8kZ3rKkY36TR8GuPkFnl7Zh0g/jj+yD1seiNaTSnkweJVMvbM/wCMF6lb1z6I136Uv4Bvkf1VL9ral93o/wAkHrbPA+6fS2x+caCObcj5E5q6r2vNf/SOfL+ycNa/5L0Ohoa+OZu1G4HmOI7xwXZpvrujmDNtdkZrMWbKuLAgCAIAgCAIAgCAIAgCAIAgCAIAgCAIAgCAIAgNTE65sMZe7uA5ngFRqdRGiDnL4eJXbYq48TK2xXFzI8l7ru5cG9g5L5e62dsuOZxbbXJ5ka8chO8WHkqipSfcZr33HNCZqSVRBsciFNRPcGM1i94Bg+DVr3gGDLR4u+J4fG6xHkewjiFZXKVcuKDwycJODzEsvRvH2VbLjKRvpt5ciOYK+h0upV0fFbo6tNysXiTC1F4QBAEAQBAEAQBAEAQBAEAQBAEAQBAEAQBAEBW2muObcmwx2QyBHAcT3n3L5rVXdvbn+K5L8nI1FvaT5bI5dlQG+jl++ao4MmfANanAMHd6F6PbTOnqG32h1GH6p9Y9p4ea6ui0UWuOxb7L7m/TaZNcUiM03wEwtMjLlo3HiLn0XfArJqNG6J5XOL+RVdp3W+Wxw/ylVcJnwfJqV7wjB8moThGDZw3GHwSNkiNnNPgRxaewqcHKElKO6JQk4PKLrwDGI6uFssfHJzeLXDe0/vdZd6m1Wx4kdeuxTjlEirSwIAgCAIAgCAIAgCAIAgCAIAgCAIAgCAICG0sxUU1O95OZFh48v3xWLX2uFfDHeXJfd+hn1NnDDluykJ64uJc45k3K5Ea0lhHMwazsSZ9YeGfuU1U+494GdLoBhXy6e5zhis6TIi/1WZ8/cCr6NNxzw9updTTxy57F1gcl2jqGKrpmSsdHIA5rwWuB4gqMoqSwzxpNYZROluCSUU7mG5jPWjf9ZpNs/wCYGwPeOa491HZyx6HMvq4HkgzOquEowfnTpwjB+dMnCDo9BdKDR1A2iehks2Qcs8n94911fRZ2cs9OpdTZ2cvAs7GdP6GnuOl6V31YrPPi6+yPNdGeorj1z5G6eohHrnyOYodZE9VVwQwxsjjfI0Ovd7y2/WzyDcr8CsstZLKwuWUvV4KP1UpSSS5ZLQXRNwQBAEAQBAEAQBAEAQBAEAQBAEAQBAUvrfx4yVApoz1Yhd9vrHh4Bci6XaWuXRcl9/x8DnXy4p+XIr8Rjjn35+9RyynLPpsmYawXJIAA4k5ADtXnDkYPRWhmBCjpWRm22evIeb3bx3DIeC6lFfZwwdKqvgjgnFcWhARmkGDMqoXRvAuQdk8QT+x5BZ9TR2sMLdc15lV1faRx1POmK0j6eV8MmTmGx7eRXLj+5Zwco1OlUsHp+dKvcDA6VMDB+dImBg7fVDR9LXbfCJhd4uyHxXsI8VsI+OfT+8FtEc2IvRdg6gQBAEAQBAEAQBAEAQBAEAQBAEAQGhj2JtpaeWd+6Njnd5A6o7ybDxVds+GDa36eZCyXDFs8x1Na6R75Hm75HF7j2uN1zFHCwczBrSz8FJRJYO51N4B8pqzO8XiprEcjKfQHgLu8GrRTXl5ZfRXmWX0L7W02hAYayqZEx0krg1jAXOcdwA3krxvHNnjaSyyusb1w0zLikjdM76zvm2e3rHyColqEtjPLUxW3MqvSTSOWtmM0wY11rWY3ZFhu3kk96xSWZOXeYpy4nlkT0iYIn50iYA6RMA/OkTALp1GYfs0805Gcj9kHsZ/7urdLHNspdyS9eb+xr0sebkWcugbQgCAIAgCAIAgCAIAgCAIAgCAIAgKl18Y9ssho2HN5Esn2GkhgPe65+4s17y0jNqH0KeMizYMuDC9+eW/IDtUlEkkenNXmj/yGhiiItI4dJL/mPA2h4CzfurbCPCjdCPCsHSqZMIDHPC17XMeLtcC1wO4gixC8aTWGGslWaT6oWuu+hfY7+jkPsDwPePFZZabHuv1M09MnsVTjOC1FK/YqInxntGR7QRkR2gqhpp4ZlnVKG5HbaYIYG2mBg/NtMDAMi9wMHp7V/hvyfD6aMix2A53e87R96v0i/wCPifXL/HywdDTxxBHQrUXBAEAQBAEAQBAEAQBAEAQBAEAQHy94AJJsALk8gN5QHlXTbHTW1s09+q51o+yNuTPZn3krHJ5eTDKXE8kMHqOCGDs9Uej/AMsxBrni8VPaZ/IuB+ab+LPuaVbXHLLqo5Z6Pmmaxpc9wa0C5JIAA5knctDaXNms4TG9atJES2nDp3Di3qs/E7f4BZLNS9oL1/zP0KpWPocvLrdmcfotgfyvBPtb8VkslqZbWY8l/szz7V7T+RvUOnb5hdkrr8QciPBYbLNVB85syTnfHeRK02mMo3uDu8D4LyOu1MP5Z80eR1Vy6ku3HqeqZ0dVG0tPMbQ7+Y7wtlftSMv23Rx4rn8t/qaYa2MuViOQ0k1QxSgy4dIG3z6Nx2mnufvHitqrUo8VTyv86lrpUlxQZVGOYDUUb9ipidGeBIu132XDIqGeeHuZ2mnhkavTwkdHcONTVQQAX6SRrT9m93ewFQsyovG/TzfJDGeSPWTG2AA3DJdCMVFJLodNLCwfqkehAEAQBAEAQBAEAQBAEAQBAEAQEbpHhzqmlmgjk6N0rHMD7XtfflyIy8V5JZWCMllYPLukuj1RQymKpYWn1XC5Y8c2OtmPaOKyuLW5jcHHchyUPD0Lq0omYZhbZpwelqD0haB13X+hjAPHZz5DacTlmp9pGuDnJ8jTBqEOJkZj9W+qdtVZ2mg3bCD80zlf+8d2nLkAuHfrrLn+3kjDbq5SeI8kQ01UALNAA5AABUKLe5l5vchMRijk4AHmMvPmtNblEsjNogSXRuyNiNxWrlJF+VJHQUOKbbQePHvWSdWGZ5QwyVpa/tVEqyDR1OA4+6M5HLiDuKjVbZp5cUPToyVdsq3mJ3jDBWQkPY17Dk5jwHW7wfevoaL69VDPqu7/ADodaucLo5K+0i1MwSEuopTCT6j7vj8D6Tfapuh9H6kJaddDa1batn0Ezp6p8b5ANmMRlxDb+k4lzRmd27mvI0fuUpdD2ujheWWO14O4g2yNjfPktJoPpAEAQBAEAQBAEAQBAEAQBAEB8SSBou4gDmTZRlOMFmTweOSW7OZxjWDh9NcPna5w9VnXPs3LO9XD+Cb8vy8IpeogtuZzT9dVGHWEM5FxnZgyvmbF19y8jqJt844Xnz+n3IrU8+aO3xDDqXEqZolY2WGVoew2zG03qvYd7XWO8LVykjQ0pIqKp1Nyx1sQDhJRF2095Ia9jG5lj28b2tdvPcFnnBrb/RnlU1sdPjuJGR5ecgBsxt3bDO7gTYE+A4Lg6vU9vPEfdW35MOou7R4WyOUrqtQhAoSIaoqlpjEmkaElSrVElg1Kl+0O0blZFYJLkYaSo2T71KUcok1km4KlZpRKmiYoapZpwINHZ6NYwY3A8NxHMKqm6Wns44/Fd6JVWOuWUb2letWioy6Nm1PMMixmTWnk95yHcLlfURujKKlHqdbtY4yipdJdZ9fWXaJOgjPqQksNuTpL7R8LA8lCVjZTK1sz6r9NzQVGzMSaeZw6S5J2HbhKPjzHcFGEuFnlc+Fno6N4cAWkEEAgjMEHcQVqNh9IAgCAIAgCAIAgCAIDBWVccTC+V7WNG8uIA9qjOcYLilsRlJRWWcTi+tKliuIQ6UjkLDzO9YJa6T9yHxbx8uf2MktX/wBUcRi+teskuIWsiH4z5kBVOds/en6cvy/mUu+yXX0OIxXGqmoPz8z39hdl+EZLyNcU8459+79WVkQ5qvTJJnyvT09J6o6kyYVT39XbZ4Ne4D2WWmn3TdQ8wJnSis6OEgb35eHH99qxe1buCngW8uXw6lWss4YY7yq8UqcyuLXE5aObrJ1shEsSImeZXxiTSNKSZWJHuDC6S6lg9Pi9l6SN+ilVU0QZM0cyzzRWzpMMqNyx2RIMh9O9GDI2SrgF3NaHzNHFnoukH2SG37H34LoezrG4OL6fc2UNyh5FdhdEmZGsKjk8Lk1NabkbNBVO/wCneT/4T7SPLkrK7ccmXVWY5MuRaTUEAQBAEAQBAEAQBAaOMYVFVROinbtNPm08HNPAjmoTgprDIzgprDKO0z0NmoXXN3wk9WQDdya/6rvYeHJc22mVb8DmW0yr8jkZGqCZWa0jVNM9MDmqaPTCQpEz0JqRkvhjR9WWUe0H4rRp3lS8/sjZp3+1+f2RIaavBcAXBoAGZsBdx3Z+CyarS/qLfexwr6kLqe1lvjBWmPMMT9l2dxcHmslmldL8DJZQ6zmaucc1KCIJEVNOFeok0jTfMFYoklExGbtU+ElwsytlHFRcSOGbdO8BVyRFok6eewJGdhdZ5IhjmdpSUGzBHNtX2+Ft2/jfsTU6VQr48lt2nUIcWTpNGagCogBsRJ0kJG8EPjLyCOIvGFT7MeL2u9fg90T/AHteBW2tLQs4dUbcQ/hpiTGfqO3uiPdw5juK7M44NFkMM5CMqllLNyIZggkEEEEZEEbiDzVbZA9A6s9MPlsPRzH+IiADv8RvCQfHtWjT3ZfBLfp4/wBo10W8X7XudstZpCAIAgCAIAgCAIAgIvSesjhpZnzND2BhGw4Ah5OTW2PM2VdslGDbK7ZKMG2eb52eHYuRFnJNORqsTJGs9qmj0wvappnqZeuoeW9DI36s7va1qv028vP7G7T+6yQ06po5XFk19lxj3G2fqi/K69gs2WJ+H0JRWZS+H0OOjaaiveJmWbA3qA2O3e3X5WzOS9lHisw9kGuKeGbBjMwkjrWQbBcej2HAkDcL33OHML2azyYks8mYtX+DwU9NNWSsEj2OmAJAdstgLm9W+4kg59oSuCihXBRWSNdrRpJ4nx4jQhwd6AZsOFiN5c/ZLXDgWqSmn0CsUuWDf1LYtDIJ6N7QQC6WHbDXO6Jxs5hNsyMj94pBrY9rafI29XmjDaKXEpKgDYikMbC4A2jYDIXZ82uj/CVJRSPYxUcmHQSlimjqcSnja575JXMBaD0bIxezRuDuF+wKEUveIwS5yIqr00hqYZGVNMATfYLC07Nxkdp1iHDsGazzuhJYkiiV8JLEkSULNuhpG3ttSMB7rvurnWpwSZocFKKTOgwyMmrga7o2iOoDog09Ys6CRrtod5PsXrjFNYS5EkorY7bSPBIq2nkp5x1XjI8WOHovbyIKuaysEpLKweXcbwaWiqJKecddh38HNPovb2ELHOOGYZxwz5puSokVMmMKxKSlmjniNnMPmOLT2KlrO2/TwZHnnkejdH8YZVwtlZxGY5HiF0dNqO2jz3W6/wA6M6NNqsjnr1JJaS0IAgCAIAgCAIAgKx1tYptOZTNOTPnH/aNw0eAufvBcvXW5koLpzOfq7MtRKxmYsqZkNKVitTJGrI1TTPTXeFNHpdGoN/8AD1Lf8RrvNpHwWnT7v4G7TbMntYdOSBs5EgWPIsNx7wqNXqf089s8X2I33dlLbf7HB4jimxM2ZrbbLS2QE+k3fkeBCjHXxk01EgtWm+SOeqcUoLyGOj2nyEu+csQHHecybC+dhZXSujuiUrY7pG5oZpf8iY+GePpIHEkBtrs2vSFjk5p5cM96V345MjXfjkyVptN8NoopBh9G7bk3h2TSRe20XOcdkXPVGXcre1iti3toLY5fQukr31sdbTQukHyg9I5uy1nXIMzTn1RsvvuyytuSvLeTyrLfEWVrfxfoaPoWmz6l2zlv2G2Mh7j1W/eUrZYiWXT4YnA6DaXGia+KRhkhedqwI2mOIsbA5EG25UQu4eTM9d3DyZMnSGljhkjoKcxmW5JcBYEi17XN7cBkFGeqjFYij2WoiliKMEmMsZTRRm7XRODhex2iC7IDfxVb1bklGC5nn6nKSijq9XFaysqnStg2DG0ue8naJeW7Ia08BYk8OCujYp2KKXPd/T7/ACNCknJLHiy0FtLjhda2horqfpYm/wARACWW/tGb3Rnt4jt7yqrYZXIqthxLkUJTDPxXPkc9m+WXc1vbc9wz/RVZwmyK7ywNAcZdTS7J9B+8dv79oWdXOmasXx8V/R5XY65cRckUgcA5puCLg9hX0EJKUVJbM66aayj6Uj0IAgCAIAgCA+XvABJ3AXPgvG8LLPG8FF45OZppJD67ie4X6o8BYeC+bdnHJy72cWUuKTkQc8asizw0JWK1Mka7acvcGtBLnEAAbyTuU3LCyz3JjxXDZaeR0U7Cx7d7SPIjmDzCtw1uSaaeGWbqEfnVN7Iz5F1/eFp0z5tG3Svk0WVpLRdLCbDNvWHx9nuVXtKntKcrePP8jV18deVuildMG7Ef2nAfH4Lk6T90jn0LLOZoKe93csvNbLJY5FljxyP2eBIyIpmlJCrFI9ySWD6RVlGxzKWUsa520W7DHAusBfrNPADyVsbWuSLY2yisJmhieIz1L+kqZHSPta54DkAMgOwBJT4tzyU3Lcwx3G5VvmR3M7Zncz4KPCj1RRv4fg007gACBxc64H6lVzvhWiXaRgi+NAMEbS0wDR6WdzvPae/9Fq9nRk4u2W8tvJbGjSptOyXX6HTromoIClNamiXyecVMLbRTO64G5kuZPcHb++65+qhwvK2Zg1FfC8rZnHYfHtOc77o+P77Fim8LBmlyWDoKOPdZZJsqZaWg+K9Izo3b7bQ8Mnt8/it/su/DdL6c15G7R2fwfwOqXZN4QBAEAQBAEBGaSy7NLKRxaW/iy+Ky62fDRJ+GPXkU6iWK2VBUwr52LOORdREr4s9I6eNXJkjtdU2jwkmNRIMo/QH8xuNr3+RV9EO1sS6Lm/PovuaNPXxz57IsTS7RSDEI9iYWe2+xIANph+LTxH/1dWdamuZvsrU1zOY1YaG1FBNUGfZ2fQYWm4kB2Ttji0C1rHiT40U1SjNt7YKqKpQbyWKtRpKp1raOlsTpIx1Q4Py4D1h4A38FwpUfpr+Xuy28H3fg5rq7K3wZweARbUTuYd/SLfFQ1DxNFd6xIyVFKoxmVZNGSlVqke5MRpl7xHuT9ZSC+5OMZNuGjHIeSrczzJL0VF2DyVE5kGzttFsEMrhcdUZuPw7yo6ah6mzh6Lf/ADxJU1O2WOnUsdrQAAMgMgvqEklhHaSwsI/V6ehAaWNYYypgkhk9F7SO0Hg4doNioWQU4uLIzipRaZRMmFup5HQvFjG4tPbbj47/ABXBtypNPc48002mSlFEsk2VNk5otOYnxnk/2O3+8ryizgujJd/9EqJ4mmWmvrTuhAEAQBAEAQEVpNHtUzwP5T5OCwe003ppfD6oz6pZqZWdZAvnYyOQRFTEr4s9IuojV8WSjzZdegmDfJaSNrvTeOkf2FwFm/dFh4LuaevgrS+J2K4qMUjoVeWBAEBiqYGyNLHgFrhYgqFlcbIuMlyIyipLDKfx/RCTDpXTQtdJSP8AS2Rd0OfEDMtHPkc1ytTpZ8ON8bP8mS6hyWOveazqRr2hzCHNOYIzBXK4nF4ZznlPDNOWg7FYrD3JgNApdoMn2yg7Edgyb1Nhx5KqVhFs6vANGnSEEjZbxcR7uas0+ms1L5co9/47y2qiVr8O872mgZCyzbNa0XJJ8ySvoqaYUw4Y7HXrrjXHhiV3pfrVjhPR0IbI4HOQ3LMuDQPS+1e3K6qs1HSHqVW3qPJHb6LYg+opIJpQA+VgeQ29htbrX7LLTBtxTZbCXFFMlVImEBwOsjCBtMqGjf1H/wBB948lyfaVeMWLyf2OfrIbTRzdPF1T5ea4c2c2T5ciTwWlL5I2DeXC/de7j5KdEOO2MV3ltMMyUUWevrzuhAEAQBAEAQGOeIPaWnc4EeartrVkHB9VgjKKkmmV5i1AWOLSN3t7V8hOEqpuEt0cScHCWGc9VwqyLIo29E8EbNOwvF2h17c9nM37OC1adOy6MF5v4F9C4rEi3V9KdgIAgCAIAUBzVfoXTvcXwXgeTd3R22HHm6IjZPeLHtWS/RVW7r0KrKYT3REVOic7f7p45hzoz+FwI/7lzLPZU4+5NfHkY56LG0vU+IdFJHC4aB95p/KSFR/+fqOmH5Mp/SWdOfxNyn0Od6zmjzJ9ynD2XfL3ml8/89ScdFN7sm6HRyGPMjbPbu8lvp9l1Q5z/c/Hb0/Jpr0cI83zPnSTSamoI9qd4Bt1WC207uHLtW6dka1j5GiU4wXMo3TPWDUV5LB83BfJgPpci8+t7uxZJ2Slvt3GOeok9jlIoyTYZk5DtJ3Kszvmeq8LgbDDFGCLRxsYPutA+C6SaSxk6qwlg/KjF6eP6SeJn2pWN95RziubZ7lGkdLKO9mzsceTTtX7rZFZ7NZTBc5enMqlfCO7IfSDSGKaJ0Qbk62bi1tiCCCBnyXM1XtGFsHCMX5sx36qM4uKRzUVjk3Nch56mE7LRCgDQ6Q7/RHx+C6/sinLla+nJfc6Gir3mdKu6dAIAgCAIAgCAICLxzDelZcDrN3do5Lm+0dH20OOPvL5ru/Bl1NPGsrdFf11Pa6+cjI5Rmw3EnUtnMa1x2SCDfiQTa3FatNe6rONLwLKrXXLKJE6xS30qe/dJb3tXWj7Sb3j8zYtb3xNeo1qxsFzTPy5SN/RXR1yk8cPzJrV56GrPrfa3dSOP+sB/QpLWZ6D9X4EXUa6ZPUpG+MpPuapLU56Hv6l9xE1euavP0cVOzvbI8/nC97dj9QyHqtauKv3TMZ9iJg9pBKdqx20iHrdN8Sk9Osn+6/o/wAll45NkXY2Q8+Jzv8ApJpX/ale73leNJ9DxvJ6H1KwluFRE3u98rs/8wgewBaa1iJqqX7TuXOAFzkApN43LCsNONbEUO1FQWlk3GTfGw9n1z7Flne5coev4/P1Mlmo6Q9Sl8QxCWokMk73PeTclxv5cgqcYMzZ8MCiyBtQCxB5Z+ShI8JeLFag755f9x/6rPKqHciGEZNpzzd5LjzJufMqOFHZYPU2tiQpo1VJkW2S9JEs8mROhwynuQAN5A81nllvC3Z4ll4LIo4BGxrRwHt4lfXaalU1Rgun16ncrhwRUTMryYQBAEAQBAEAQBAcxpRhWRkYMvWHI818/wC09HwS7aGz38H3/E5urox+9fE46dwG/cuVsc+TwRdZBxG5XwkSTIWqhWmMixMg5Y+jNj6J3Hl2LUnxcy3fma00A4KaZ6mackCsUiWTA9imme5NaVTRJHxZSye5PU2rin2MLohzgY//AHBt/Fa47G6OxUGs7TyaqlkpoiWU8b3MIGRlLTYl55XBsPO6yWS434GS6bcsdCvlAoMzAoMizPG1RZE2omqtnjN2FirbPCQp2KmTIkrSxqiTIkzRRLPNnh22ilFd22dzfedy2ey6O0u43tH6mvR18U+LuOsX0p1AgCAIAgCAIAgCAID8e0EEHMHIryUVJYex40msM4LHsBdE4loLozmDv2ex3LvXzOr0U6HlLMfp5nIv07g+WxzU9K8egNocr5rJFoypYI6opyfVcO9pCvjJd5YiIq6IuBBaT4FaIzS6k08EX/wycGzYpHjhZjj8N6u7WvvRPKNqHROvk9Ckm8W7P5rK2Lztz+DJqLeyJCDVbicn9nHH9uUe5t1phXJ9C6NM30JSj1IVB+mqYm/Ya+T82yrlTItVEupN0upCmH0tTM7nsCNn5g5T7FdSaoXVln0VK2KNkbMmxsaxv2WAAewK1LCwXJYWCm9cOgzmvdW0zbsdnM0DNpyG2AOB48t/NYLIdlL/AMv5N9Pj09O4xXV8Lz0KoYEZQzOwKDImzG1QZ4bcTVW2RN6BiqbPCSpo1TJkWS9JGqJM8OmwTDHymzB3ngO8qNVFl8uGC+PREq6pWPESwqGkbEwNbw3nmea+n02njRWoR/2diqtVx4UbCvLAgCAIAgCAIAgCAIAgCA1JsMhdm6NhP2QPcs89LTP3oL0K5U1y3RjGCwf3Y9v6qv8AQaf/AKIh+mq7jIzDIRujb5XUlotOtoL0JKitfxNhkLW+i0DuACvjXCPupL4E1GK2R9qZIIAgCAID8e0EEEXB3heNKSwzxrPJlJ6y9XHQl1TRNvGc5Ix6nNzR9Xs4LnWwdL5+7393g/z6mC6pw5rYrWMKLM5tRNVbPGTmG4HUTNDooZHtN82sJGW/PcocMpbI9UJPZE7R6GVzv+XeO8sb+ZwXj09r2ie9hY/4nR4dq+qT9IWM8do+Qy9q9WgulvhFkdJY9+R1OGaFQx2MjjIfwt8hn7Vor9mVrnN5+SL4aOC955OkhhawBrAGgcALBdGEIwWIrCNcYqKwjIpHoQBAEAQBAEAQBAEAQBAEAQBAEAQBAEAQBAEAQH44XyK8aTWGGslQax9XuwXVNG3qm5kjHDm5o+H7PLuqdD/8/Twfh3M511LhzW30K4iaqmzMeiNAqbo8PphxMYef9S7viurQsVo6tCxWifVpaEAQBAEAQBAEAQBAEAQBAEAQBAEAQBAEAQBAEAQBAEAQBAfhF968aTWGCt9NNXHSOM1FYOJ60dw0G+8tO4HvXNnopRf/AB7d3d/X0MFule8CxKSARsYwbmNa0fdAC6SWFg3JYWDKvT0IAgCAIAgCAIAgCAIAgCAIAgCAIAgCAIAgCAIAgCAIAgCAIAgCAIAgCAIAgCAIAgCAID//2Q=="/>
          <p:cNvSpPr>
            <a:spLocks noChangeAspect="1" noChangeArrowheads="1"/>
          </p:cNvSpPr>
          <p:nvPr/>
        </p:nvSpPr>
        <p:spPr bwMode="auto">
          <a:xfrm>
            <a:off x="307975" y="-1295400"/>
            <a:ext cx="3590925" cy="3028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3" name="Picture 15"/>
          <p:cNvPicPr>
            <a:picLocks noChangeAspect="1" noChangeArrowheads="1"/>
          </p:cNvPicPr>
          <p:nvPr/>
        </p:nvPicPr>
        <p:blipFill rotWithShape="1">
          <a:blip r:embed="rId7">
            <a:extLst>
              <a:ext uri="{28A0092B-C50C-407E-A947-70E740481C1C}">
                <a14:useLocalDpi xmlns:a14="http://schemas.microsoft.com/office/drawing/2010/main" val="0"/>
              </a:ext>
            </a:extLst>
          </a:blip>
          <a:srcRect l="28528" t="40247" r="63188" b="47167"/>
          <a:stretch/>
        </p:blipFill>
        <p:spPr bwMode="auto">
          <a:xfrm>
            <a:off x="604391" y="1404905"/>
            <a:ext cx="1361830" cy="116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bwMode="auto">
          <a:xfrm>
            <a:off x="3296732" y="2996952"/>
            <a:ext cx="2449641" cy="1116000"/>
          </a:xfrm>
          <a:prstGeom prst="rect">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t>We consider potential lessons learned from auctions in other sectors</a:t>
            </a:r>
          </a:p>
        </p:txBody>
      </p:sp>
    </p:spTree>
    <p:extLst>
      <p:ext uri="{BB962C8B-B14F-4D97-AF65-F5344CB8AC3E}">
        <p14:creationId xmlns:p14="http://schemas.microsoft.com/office/powerpoint/2010/main" val="1461842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GB" altLang="en-US" dirty="0" smtClean="0"/>
              <a:t>Summary of key findings in other markets</a:t>
            </a:r>
            <a:endParaRPr lang="en-GB" altLang="en-US" dirty="0"/>
          </a:p>
        </p:txBody>
      </p:sp>
      <p:graphicFrame>
        <p:nvGraphicFramePr>
          <p:cNvPr id="10" name="Group 64"/>
          <p:cNvGraphicFramePr>
            <a:graphicFrameLocks/>
          </p:cNvGraphicFramePr>
          <p:nvPr>
            <p:extLst>
              <p:ext uri="{D42A27DB-BD31-4B8C-83A1-F6EECF244321}">
                <p14:modId xmlns:p14="http://schemas.microsoft.com/office/powerpoint/2010/main" val="2079497394"/>
              </p:ext>
            </p:extLst>
          </p:nvPr>
        </p:nvGraphicFramePr>
        <p:xfrm>
          <a:off x="179512" y="1219200"/>
          <a:ext cx="8712970" cy="5025483"/>
        </p:xfrm>
        <a:graphic>
          <a:graphicData uri="http://schemas.openxmlformats.org/drawingml/2006/table">
            <a:tbl>
              <a:tblPr/>
              <a:tblGrid>
                <a:gridCol w="1234132"/>
                <a:gridCol w="1246473"/>
                <a:gridCol w="1246473"/>
                <a:gridCol w="1246473"/>
                <a:gridCol w="1246473"/>
                <a:gridCol w="1246473"/>
                <a:gridCol w="1246473"/>
              </a:tblGrid>
              <a:tr h="553616">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400" b="0" i="0" u="none" strike="noStrike" cap="none" normalizeH="0" baseline="0" dirty="0" smtClean="0">
                          <a:ln>
                            <a:noFill/>
                          </a:ln>
                          <a:solidFill>
                            <a:schemeClr val="bg1"/>
                          </a:solidFill>
                          <a:effectLst/>
                          <a:latin typeface="Arial" charset="0"/>
                        </a:rPr>
                        <a:t>Title</a:t>
                      </a: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400" b="0" i="0" u="none" strike="noStrike" cap="none" normalizeH="0" baseline="0" dirty="0" smtClean="0">
                        <a:ln>
                          <a:noFill/>
                        </a:ln>
                        <a:solidFill>
                          <a:schemeClr val="bg1"/>
                        </a:solidFill>
                        <a:effectLst/>
                        <a:latin typeface="Arial" charset="0"/>
                      </a:endParaRP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400" b="0" i="0" u="none" strike="noStrike" cap="none" normalizeH="0" baseline="0" dirty="0" smtClean="0">
                        <a:ln>
                          <a:noFill/>
                        </a:ln>
                        <a:solidFill>
                          <a:schemeClr val="bg1"/>
                        </a:solidFill>
                        <a:effectLst/>
                        <a:latin typeface="Arial" charset="0"/>
                      </a:endParaRP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400" b="0" i="0" u="none" strike="noStrike" cap="none" normalizeH="0" baseline="0" dirty="0" smtClean="0">
                        <a:ln>
                          <a:noFill/>
                        </a:ln>
                        <a:solidFill>
                          <a:schemeClr val="bg1"/>
                        </a:solidFill>
                        <a:effectLst/>
                        <a:latin typeface="Arial" charset="0"/>
                      </a:endParaRP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400" b="0" i="0" u="none" strike="noStrike" cap="none" normalizeH="0" baseline="0" dirty="0" smtClean="0">
                        <a:ln>
                          <a:noFill/>
                        </a:ln>
                        <a:solidFill>
                          <a:schemeClr val="bg1"/>
                        </a:solidFill>
                        <a:effectLst/>
                        <a:latin typeface="Arial" charset="0"/>
                      </a:endParaRP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400" b="0" i="0" u="none" strike="noStrike" cap="none" normalizeH="0" baseline="0" dirty="0" smtClean="0">
                        <a:ln>
                          <a:noFill/>
                        </a:ln>
                        <a:solidFill>
                          <a:schemeClr val="bg1"/>
                        </a:solidFill>
                        <a:effectLst/>
                        <a:latin typeface="Arial" charset="0"/>
                      </a:endParaRP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400" b="0" i="0" u="none" strike="noStrike" cap="none" normalizeH="0" baseline="0" dirty="0" smtClean="0">
                        <a:ln>
                          <a:noFill/>
                        </a:ln>
                        <a:solidFill>
                          <a:schemeClr val="bg1"/>
                        </a:solidFill>
                        <a:effectLst/>
                        <a:latin typeface="Arial" charset="0"/>
                      </a:endParaRP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w="12700" cap="flat" cmpd="sng" algn="ctr">
                      <a:solidFill>
                        <a:srgbClr val="E83F35"/>
                      </a:solidFill>
                      <a:prstDash val="solid"/>
                      <a:round/>
                      <a:headEnd type="none" w="med" len="med"/>
                      <a:tailEnd type="none" w="med" len="med"/>
                    </a:lnT>
                    <a:lnB w="12700" cap="flat" cmpd="sng" algn="ctr">
                      <a:solidFill>
                        <a:srgbClr val="E83F35"/>
                      </a:solidFill>
                      <a:prstDash val="solid"/>
                      <a:round/>
                      <a:headEnd type="none" w="med" len="med"/>
                      <a:tailEnd type="none" w="med" len="med"/>
                    </a:lnB>
                    <a:lnTlToBr>
                      <a:noFill/>
                    </a:lnTlToBr>
                    <a:lnBlToTr>
                      <a:noFill/>
                    </a:lnBlToTr>
                    <a:solidFill>
                      <a:schemeClr val="bg1"/>
                    </a:solidFill>
                  </a:tcPr>
                </a:tc>
              </a:tr>
              <a:tr h="504056">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b="1" dirty="0" smtClean="0"/>
                        <a:t>Question 1:</a:t>
                      </a:r>
                      <a:r>
                        <a:rPr lang="en-GB" sz="1100" b="1" baseline="0" dirty="0" smtClean="0"/>
                        <a:t> </a:t>
                      </a:r>
                    </a:p>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t>What is the product being traded in the market, including a brief background of the market/sector?</a:t>
                      </a:r>
                    </a:p>
                  </a:txBody>
                  <a:tcPr marL="36000" marR="36000" marT="36000" marB="36000" anchor="ctr" horzOverflow="overflow">
                    <a:lnL cap="flat">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During the financial crisis, the Bank of England held auctions to provide commercial banks with liquidity</a:t>
                      </a:r>
                    </a:p>
                  </a:txBody>
                  <a:tcPr marL="36000" marR="36000" marT="36000" marB="36000" anchor="ctr" horzOverflow="overflow">
                    <a:lnL cap="flat">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US" sz="1100" dirty="0" smtClean="0"/>
                        <a:t>Interstate natural gas pipeline capacity  in the United States is usually sold off via competitive “open seasons” </a:t>
                      </a:r>
                      <a:endParaRPr lang="en-GB" sz="1100" dirty="0" smtClean="0"/>
                    </a:p>
                  </a:txBody>
                  <a:tcPr marL="36000" marR="36000" marT="36000" marB="36000" anchor="ctr" horzOverflow="overflow">
                    <a:lnL cap="flat">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t>Auctions of toll roads have had a variety of criteria, some implicitly including contract duration and trade-offs relative to price </a:t>
                      </a:r>
                    </a:p>
                  </a:txBody>
                  <a:tcPr marL="36000" marR="36000" marT="36000" marB="36000" anchor="ctr" horzOverflow="overflow">
                    <a:lnL cap="flat">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latin typeface="+mn-lt"/>
                          <a:ea typeface="+mn-ea"/>
                        </a:rPr>
                        <a:t>Auctions are a commonly used tool by governments around the world to award licenses for the use of radio frequencies </a:t>
                      </a:r>
                      <a:endParaRPr lang="en-GB" sz="1100" baseline="0" dirty="0" smtClean="0"/>
                    </a:p>
                  </a:txBody>
                  <a:tcPr marL="36000" marR="36000" marT="36000" marB="36000" anchor="ctr" horzOverflow="overflow">
                    <a:lnL cap="flat">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t>In the UK, rail franchise contracts and London bus routes are</a:t>
                      </a:r>
                      <a:r>
                        <a:rPr lang="en-GB" sz="1100" baseline="0" dirty="0" smtClean="0"/>
                        <a:t> awarded via public tender</a:t>
                      </a:r>
                      <a:endParaRPr lang="en-GB" sz="1100" dirty="0" smtClean="0"/>
                    </a:p>
                  </a:txBody>
                  <a:tcPr marL="36000" marR="36000" marT="36000" marB="36000" anchor="ctr" horzOverflow="overflow">
                    <a:lnL>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t>In</a:t>
                      </a:r>
                      <a:r>
                        <a:rPr lang="en-GB" sz="1100" baseline="0" dirty="0" smtClean="0"/>
                        <a:t> the UK lo</a:t>
                      </a:r>
                      <a:r>
                        <a:rPr lang="en-GB" sz="1100" dirty="0" smtClean="0"/>
                        <a:t>cal authorities award contract for waste treatment plants through PFI (Private Funding Initiative) contracts</a:t>
                      </a:r>
                    </a:p>
                  </a:txBody>
                  <a:tcPr marL="36000" marR="36000" marT="36000" marB="36000" anchor="ctr" horzOverflow="overflow">
                    <a:lnL>
                      <a:noFill/>
                    </a:lnL>
                    <a:lnR>
                      <a:noFill/>
                    </a:lnR>
                    <a:lnT w="12700" cap="flat" cmpd="sng" algn="ctr">
                      <a:solidFill>
                        <a:srgbClr val="E83F35"/>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320024">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b="1" dirty="0" smtClean="0"/>
                        <a:t>Question 2:</a:t>
                      </a:r>
                      <a:r>
                        <a:rPr lang="en-GB" sz="1100" b="1" baseline="0" dirty="0" smtClean="0"/>
                        <a:t> </a:t>
                      </a:r>
                    </a:p>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dirty="0" smtClean="0"/>
                        <a:t>Are contracts of different lengths</a:t>
                      </a:r>
                      <a:r>
                        <a:rPr lang="en-GB" sz="1100" baseline="0" dirty="0" smtClean="0"/>
                        <a:t> auctioned or different </a:t>
                      </a:r>
                      <a:r>
                        <a:rPr lang="en-GB" sz="1100" dirty="0" smtClean="0"/>
                        <a:t>payments for different durations offered?</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lang="en-GB" sz="1600" dirty="0" smtClean="0">
                          <a:solidFill>
                            <a:srgbClr val="92D050"/>
                          </a:solidFill>
                          <a:latin typeface="Comic Sans MS" panose="030F0702030302020204" pitchFamily="66" charset="0"/>
                        </a:rPr>
                        <a:t>✔</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sz="1100" b="0" i="0" u="none" strike="noStrike" kern="1200" cap="none" spc="0" normalizeH="0" baseline="0" noProof="0" dirty="0" smtClean="0">
                          <a:ln>
                            <a:noFill/>
                          </a:ln>
                          <a:solidFill>
                            <a:srgbClr val="000000"/>
                          </a:solidFill>
                          <a:effectLst/>
                          <a:uLnTx/>
                          <a:uFillTx/>
                          <a:latin typeface="+mn-lt"/>
                        </a:rPr>
                        <a:t>Single tenor auctions, but different clearing prices for less/more risky collateral</a:t>
                      </a:r>
                      <a:endParaRPr lang="en-GB" dirty="0"/>
                    </a:p>
                  </a:txBody>
                  <a:tcPr marL="36000" marR="36000" marT="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lang="en-GB" sz="1600" dirty="0" smtClean="0">
                          <a:solidFill>
                            <a:srgbClr val="92D050"/>
                          </a:solidFill>
                          <a:latin typeface="Comic Sans MS" panose="030F0702030302020204" pitchFamily="66" charset="0"/>
                        </a:rPr>
                        <a:t>✔</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sz="1100" b="0" i="0" u="none" strike="noStrike" kern="1200" cap="none" spc="0" normalizeH="0" baseline="0" noProof="0" dirty="0" smtClean="0">
                          <a:ln>
                            <a:noFill/>
                          </a:ln>
                          <a:solidFill>
                            <a:srgbClr val="000000"/>
                          </a:solidFill>
                          <a:effectLst/>
                          <a:uLnTx/>
                          <a:uFillTx/>
                          <a:latin typeface="+mn-lt"/>
                        </a:rPr>
                        <a:t>Bidders can offer different contract lengths</a:t>
                      </a:r>
                      <a:endPar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endParaRPr>
                    </a:p>
                  </a:txBody>
                  <a:tcPr marL="36000" marR="36000" marT="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lang="en-GB" sz="1600" dirty="0" smtClean="0">
                          <a:solidFill>
                            <a:srgbClr val="92D050"/>
                          </a:solidFill>
                          <a:latin typeface="Comic Sans MS" panose="030F0702030302020204" pitchFamily="66" charset="0"/>
                        </a:rPr>
                        <a:t>✔</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sz="1100" b="0" i="0" u="none" strike="noStrike" kern="1200" cap="none" spc="0" normalizeH="0" baseline="0" noProof="0" dirty="0" smtClean="0">
                          <a:ln>
                            <a:noFill/>
                          </a:ln>
                          <a:solidFill>
                            <a:srgbClr val="000000"/>
                          </a:solidFill>
                          <a:effectLst/>
                          <a:uLnTx/>
                          <a:uFillTx/>
                          <a:latin typeface="+mn-lt"/>
                        </a:rPr>
                        <a:t>Bidders can offer different contract lengths</a:t>
                      </a:r>
                      <a:endPar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endParaRPr>
                    </a:p>
                  </a:txBody>
                  <a:tcPr marL="36000" marR="36000" marT="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100" b="0" i="0" u="none" strike="noStrike" kern="1200" cap="none" spc="0" normalizeH="0" baseline="0" noProof="0" dirty="0" smtClean="0">
                          <a:ln>
                            <a:noFill/>
                          </a:ln>
                          <a:solidFill>
                            <a:srgbClr val="000000"/>
                          </a:solidFill>
                          <a:effectLst/>
                          <a:uLnTx/>
                          <a:uFillTx/>
                          <a:latin typeface="Arial"/>
                          <a:ea typeface="+mn-ea"/>
                          <a:cs typeface="+mn-cs"/>
                        </a:rPr>
                        <a:t>No, single license duration determined before the auction takes place</a:t>
                      </a:r>
                      <a:endPar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endParaRPr>
                    </a:p>
                  </a:txBody>
                  <a:tcPr marL="36000" marR="36000" marT="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sz="1100" b="0" i="0" u="none" strike="noStrike" kern="1200" cap="none" spc="0" normalizeH="0" baseline="0" noProof="0" dirty="0" smtClean="0">
                          <a:ln>
                            <a:noFill/>
                          </a:ln>
                          <a:solidFill>
                            <a:srgbClr val="000000"/>
                          </a:solidFill>
                          <a:effectLst/>
                          <a:uLnTx/>
                          <a:uFillTx/>
                          <a:latin typeface="+mn-lt"/>
                        </a:rPr>
                        <a:t>No, single license duration determined before the tender takes place</a:t>
                      </a:r>
                    </a:p>
                  </a:txBody>
                  <a:tcPr marL="36000" marR="36000" marT="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kumimoji="0" lang="en-GB" altLang="en-US" sz="1100" b="0" i="0" u="none" strike="noStrike" kern="1200" cap="none" spc="0" normalizeH="0" baseline="0" noProof="0" dirty="0" smtClean="0">
                          <a:ln>
                            <a:noFill/>
                          </a:ln>
                          <a:solidFill>
                            <a:srgbClr val="000000"/>
                          </a:solidFill>
                          <a:effectLst/>
                          <a:uLnTx/>
                          <a:uFillTx/>
                          <a:latin typeface="+mn-lt"/>
                          <a:ea typeface="+mn-ea"/>
                          <a:cs typeface="+mn-cs"/>
                        </a:rPr>
                        <a:t>No, single license duration determined before the tender takes place</a:t>
                      </a:r>
                      <a:endPar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endParaRPr>
                    </a:p>
                  </a:txBody>
                  <a:tcPr marL="36000" marR="36000" marT="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1046376">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b="1" dirty="0" smtClean="0"/>
                        <a:t>Question 3:</a:t>
                      </a:r>
                      <a:r>
                        <a:rPr lang="en-GB" sz="1100" b="1" baseline="0" dirty="0" smtClean="0"/>
                        <a:t> </a:t>
                      </a:r>
                    </a:p>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defRPr/>
                      </a:pPr>
                      <a:r>
                        <a:rPr lang="en-GB" sz="1100" b="0" baseline="0" dirty="0" smtClean="0"/>
                        <a:t>A</a:t>
                      </a:r>
                      <a:r>
                        <a:rPr lang="en-GB" sz="1100" dirty="0" smtClean="0"/>
                        <a:t>re bids compared on any other basis than simply price e.g. an indifference methodology? </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600" b="1" i="0" u="none" strike="noStrike" kern="1200" cap="none" spc="0" normalizeH="0" baseline="0" noProof="0" dirty="0" smtClean="0">
                          <a:ln>
                            <a:noFill/>
                          </a:ln>
                          <a:solidFill>
                            <a:srgbClr val="FFC000"/>
                          </a:solidFill>
                          <a:effectLst/>
                          <a:uLnTx/>
                          <a:uFillTx/>
                          <a:latin typeface="Comic Sans MS" panose="030F0702030302020204" pitchFamily="66" charset="0"/>
                          <a:ea typeface="+mn-ea"/>
                          <a:cs typeface="+mn-cs"/>
                        </a:rPr>
                        <a:t>~</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100" b="0" i="0" u="none" strike="noStrike" kern="1200" cap="none" spc="0" normalizeH="0" baseline="0" noProof="0" dirty="0" smtClean="0">
                          <a:ln>
                            <a:noFill/>
                          </a:ln>
                          <a:solidFill>
                            <a:srgbClr val="000000"/>
                          </a:solidFill>
                          <a:effectLst/>
                          <a:uLnTx/>
                          <a:uFillTx/>
                          <a:latin typeface="+mn-lt"/>
                          <a:ea typeface="+mn-ea"/>
                          <a:cs typeface="+mn-cs"/>
                        </a:rPr>
                        <a:t>Trade-off is not over duration (but collateral) and approach is undisclosed</a:t>
                      </a:r>
                      <a:endPar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endParaRP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600" b="1" i="0" u="none" strike="noStrike" kern="1200" cap="none" spc="0" normalizeH="0" baseline="0" noProof="0" dirty="0" smtClean="0">
                          <a:ln>
                            <a:noFill/>
                          </a:ln>
                          <a:solidFill>
                            <a:srgbClr val="FFC000"/>
                          </a:solidFill>
                          <a:effectLst/>
                          <a:uLnTx/>
                          <a:uFillTx/>
                          <a:latin typeface="Comic Sans MS" panose="030F0702030302020204" pitchFamily="66" charset="0"/>
                          <a:ea typeface="+mn-ea"/>
                          <a:cs typeface="+mn-cs"/>
                        </a:rPr>
                        <a:t>~</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sz="1100" b="0" i="0" u="none" strike="noStrike" kern="1200" cap="none" spc="0" normalizeH="0" baseline="0" noProof="0" dirty="0" err="1" smtClean="0">
                          <a:ln>
                            <a:noFill/>
                          </a:ln>
                          <a:solidFill>
                            <a:srgbClr val="000000"/>
                          </a:solidFill>
                          <a:effectLst/>
                          <a:uLnTx/>
                          <a:uFillTx/>
                          <a:latin typeface="+mn-lt"/>
                        </a:rPr>
                        <a:t>NPV</a:t>
                      </a:r>
                      <a:r>
                        <a:rPr kumimoji="0" lang="en-GB" sz="1100" b="0" i="0" u="none" strike="noStrike" kern="1200" cap="none" spc="0" normalizeH="0" baseline="0" noProof="0" dirty="0" smtClean="0">
                          <a:ln>
                            <a:noFill/>
                          </a:ln>
                          <a:solidFill>
                            <a:srgbClr val="000000"/>
                          </a:solidFill>
                          <a:effectLst/>
                          <a:uLnTx/>
                          <a:uFillTx/>
                          <a:latin typeface="+mn-lt"/>
                        </a:rPr>
                        <a:t> method used (similar to DECC) but limited learning</a:t>
                      </a:r>
                      <a:endPar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endParaRP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altLang="en-US" sz="1600" b="1" i="0" u="none" strike="noStrike" kern="1200" cap="none" spc="0" normalizeH="0" baseline="0" noProof="0" dirty="0" smtClean="0">
                          <a:ln>
                            <a:noFill/>
                          </a:ln>
                          <a:solidFill>
                            <a:srgbClr val="FFC000"/>
                          </a:solidFill>
                          <a:effectLst/>
                          <a:uLnTx/>
                          <a:uFillTx/>
                          <a:latin typeface="Comic Sans MS" panose="030F0702030302020204" pitchFamily="66" charset="0"/>
                          <a:ea typeface="+mn-ea"/>
                          <a:cs typeface="+mn-cs"/>
                        </a:rPr>
                        <a:t>~</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sz="1100" b="0" i="0" u="none" strike="noStrike" kern="1200" cap="none" spc="0" normalizeH="0" baseline="0" noProof="0" dirty="0" err="1" smtClean="0">
                          <a:ln>
                            <a:noFill/>
                          </a:ln>
                          <a:solidFill>
                            <a:srgbClr val="000000"/>
                          </a:solidFill>
                          <a:effectLst/>
                          <a:uLnTx/>
                          <a:uFillTx/>
                          <a:latin typeface="+mn-lt"/>
                        </a:rPr>
                        <a:t>NPV</a:t>
                      </a:r>
                      <a:r>
                        <a:rPr kumimoji="0" lang="en-GB" sz="1100" b="0" i="0" u="none" strike="noStrike" kern="1200" cap="none" spc="0" normalizeH="0" baseline="0" noProof="0" dirty="0" smtClean="0">
                          <a:ln>
                            <a:noFill/>
                          </a:ln>
                          <a:solidFill>
                            <a:srgbClr val="000000"/>
                          </a:solidFill>
                          <a:effectLst/>
                          <a:uLnTx/>
                          <a:uFillTx/>
                          <a:latin typeface="+mn-lt"/>
                        </a:rPr>
                        <a:t> method sometimes used (similar to DECC) but limited learning</a:t>
                      </a:r>
                      <a:endPar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endParaRP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kumimoji="0" lang="en-GB" sz="1100" b="0" i="0" u="none" strike="noStrike" kern="1200" cap="none" spc="0" normalizeH="0" baseline="0" noProof="0" dirty="0" smtClean="0">
                          <a:ln>
                            <a:noFill/>
                          </a:ln>
                          <a:solidFill>
                            <a:srgbClr val="000000"/>
                          </a:solidFill>
                          <a:effectLst/>
                          <a:uLnTx/>
                          <a:uFillTx/>
                          <a:latin typeface="+mn-lt"/>
                        </a:rPr>
                        <a:t>No, bids are only compared on the basis of price</a:t>
                      </a:r>
                      <a:endPar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endParaRP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sz="1100" b="0" i="0" u="none" strike="noStrike" kern="1200" cap="none" spc="0" normalizeH="0" baseline="0" noProof="0" dirty="0" smtClean="0">
                          <a:ln>
                            <a:noFill/>
                          </a:ln>
                          <a:solidFill>
                            <a:srgbClr val="000000"/>
                          </a:solidFill>
                          <a:effectLst/>
                          <a:uLnTx/>
                          <a:uFillTx/>
                          <a:latin typeface="Arial"/>
                        </a:rPr>
                        <a:t>Price is only one of many criteria but no evidence of PDE methodology</a:t>
                      </a:r>
                      <a:endPar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pPr>
                      <a:r>
                        <a:rPr kumimoji="0" lang="en-GB" altLang="en-US" sz="1600" b="1" i="0" u="none" strike="noStrike" kern="1200" cap="none" normalizeH="0" baseline="0" dirty="0" smtClean="0">
                          <a:ln>
                            <a:noFill/>
                          </a:ln>
                          <a:solidFill>
                            <a:srgbClr val="E83F35"/>
                          </a:solidFill>
                          <a:effectLst/>
                          <a:latin typeface="Comic Sans MS" panose="030F0702030302020204" pitchFamily="66" charset="0"/>
                          <a:ea typeface="+mn-ea"/>
                          <a:cs typeface="+mn-cs"/>
                        </a:rPr>
                        <a:t>x</a:t>
                      </a:r>
                    </a:p>
                    <a:p>
                      <a:pPr marL="0" marR="0" lvl="0" indent="0" algn="ctr" defTabSz="914400" rtl="0" eaLnBrk="1" fontAlgn="base" latinLnBrk="0" hangingPunct="1">
                        <a:lnSpc>
                          <a:spcPct val="100000"/>
                        </a:lnSpc>
                        <a:spcBef>
                          <a:spcPts val="0"/>
                        </a:spcBef>
                        <a:spcAft>
                          <a:spcPts val="600"/>
                        </a:spcAft>
                        <a:buClr>
                          <a:srgbClr val="E83F35"/>
                        </a:buClr>
                        <a:buSzTx/>
                        <a:buFont typeface="Arial" charset="0"/>
                        <a:buNone/>
                        <a:tabLst/>
                        <a:defRPr/>
                      </a:pPr>
                      <a:r>
                        <a:rPr kumimoji="0" lang="en-GB" sz="1100" b="0" i="0" u="none" strike="noStrike" kern="1200" cap="none" spc="0" normalizeH="0" baseline="0" noProof="0" dirty="0" smtClean="0">
                          <a:ln>
                            <a:noFill/>
                          </a:ln>
                          <a:solidFill>
                            <a:srgbClr val="000000"/>
                          </a:solidFill>
                          <a:effectLst/>
                          <a:uLnTx/>
                          <a:uFillTx/>
                          <a:latin typeface="+mn-lt"/>
                        </a:rPr>
                        <a:t>Price is only one of many criteria but no evidence of PDE methodology</a:t>
                      </a:r>
                      <a:endParaRPr kumimoji="0" lang="en-GB" altLang="en-US" sz="1600" b="1" i="0" u="none" strike="noStrike" kern="1200" cap="none" spc="0" normalizeH="0" baseline="0" noProof="0" dirty="0" smtClean="0">
                        <a:ln>
                          <a:noFill/>
                        </a:ln>
                        <a:solidFill>
                          <a:srgbClr val="E83F35"/>
                        </a:solidFill>
                        <a:effectLst/>
                        <a:uLnTx/>
                        <a:uFillTx/>
                        <a:latin typeface="Comic Sans MS" panose="030F0702030302020204" pitchFamily="66" charset="0"/>
                        <a:ea typeface="+mn-ea"/>
                        <a:cs typeface="+mn-cs"/>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317275">
                <a:tc>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1" i="0" u="none" strike="noStrike" cap="none" normalizeH="0" baseline="0" dirty="0" smtClean="0">
                          <a:ln>
                            <a:noFill/>
                          </a:ln>
                          <a:solidFill>
                            <a:schemeClr val="tx1"/>
                          </a:solidFill>
                          <a:effectLst/>
                          <a:latin typeface="Arial" charset="0"/>
                        </a:rPr>
                        <a:t>Conclusion</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Not directly relevant, some limited learning</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100" b="0" i="0" u="none" strike="noStrike" cap="none" normalizeH="0" baseline="0" dirty="0" smtClean="0">
                        <a:ln>
                          <a:noFill/>
                        </a:ln>
                        <a:solidFill>
                          <a:schemeClr val="tx1"/>
                        </a:solidFill>
                        <a:effectLst/>
                        <a:latin typeface="Arial" charset="0"/>
                      </a:endParaRP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defRPr/>
                      </a:pPr>
                      <a:endParaRPr kumimoji="0" lang="en-GB" altLang="en-US" sz="1100" b="0" i="0" u="none" strike="noStrike" cap="none" normalizeH="0" baseline="0" dirty="0" smtClean="0">
                        <a:ln>
                          <a:noFill/>
                        </a:ln>
                        <a:solidFill>
                          <a:schemeClr val="tx1"/>
                        </a:solidFill>
                        <a:effectLst/>
                        <a:latin typeface="Arial" charset="0"/>
                      </a:endParaRP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n-GB" altLang="en-US" sz="1100" b="0" i="0" u="none" strike="noStrike" cap="none" normalizeH="0" baseline="0" dirty="0" smtClean="0">
                          <a:ln>
                            <a:noFill/>
                          </a:ln>
                          <a:solidFill>
                            <a:schemeClr val="tx1"/>
                          </a:solidFill>
                          <a:effectLst/>
                          <a:latin typeface="Arial" charset="0"/>
                        </a:rPr>
                        <a:t>Not relevant, discussed in Annexe</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c hMerge="1">
                  <a:txBody>
                    <a:bodyPr/>
                    <a:lstStyle>
                      <a:lvl1pPr>
                        <a:buClr>
                          <a:srgbClr val="E83F35"/>
                        </a:buClr>
                        <a:buFont typeface="Arial" charset="0"/>
                        <a:defRPr sz="1400">
                          <a:solidFill>
                            <a:schemeClr val="tx1"/>
                          </a:solidFill>
                          <a:latin typeface="Arial" charset="0"/>
                        </a:defRPr>
                      </a:lvl1pPr>
                      <a:lvl2pPr marL="276225">
                        <a:buClr>
                          <a:srgbClr val="E83F35"/>
                        </a:buClr>
                        <a:buFont typeface="Arial" charset="0"/>
                        <a:defRPr sz="1200">
                          <a:solidFill>
                            <a:schemeClr val="tx1"/>
                          </a:solidFill>
                          <a:latin typeface="Arial" charset="0"/>
                        </a:defRPr>
                      </a:lvl2pPr>
                      <a:lvl3pPr marL="623888">
                        <a:spcBef>
                          <a:spcPct val="10000"/>
                        </a:spcBef>
                        <a:spcAft>
                          <a:spcPct val="10000"/>
                        </a:spcAft>
                        <a:buClr>
                          <a:srgbClr val="E83F35"/>
                        </a:buClr>
                        <a:defRPr sz="10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100" b="0" i="0" u="none" strike="noStrike" cap="none" normalizeH="0" baseline="0" dirty="0" smtClean="0">
                        <a:ln>
                          <a:noFill/>
                        </a:ln>
                        <a:solidFill>
                          <a:schemeClr val="tx1"/>
                        </a:solidFill>
                        <a:effectLst/>
                        <a:latin typeface="Arial" charset="0"/>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endParaRPr kumimoji="0" lang="en-GB" altLang="en-US" sz="1100" b="0" i="0" u="none" strike="noStrike" cap="none" normalizeH="0" baseline="0" dirty="0" smtClean="0">
                        <a:ln>
                          <a:noFill/>
                        </a:ln>
                        <a:solidFill>
                          <a:schemeClr val="tx1"/>
                        </a:solidFill>
                        <a:effectLst/>
                        <a:latin typeface="Arial" charset="0"/>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solidFill>
                      <a:schemeClr val="bg1"/>
                    </a:solidFill>
                  </a:tcPr>
                </a:tc>
              </a:tr>
            </a:tbl>
          </a:graphicData>
        </a:graphic>
      </p:graphicFrame>
      <p:pic>
        <p:nvPicPr>
          <p:cNvPr id="11" name="Picture 2" descr="C:\Users\jonas.vetterle\AppData\Local\Microsoft\Windows\Temporary Internet Files\Content.IE5\3VF0R2HM\train-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245683"/>
            <a:ext cx="873365" cy="4913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jonas.vetterle\AppData\Local\Microsoft\Windows\Temporary Internet Files\Content.IE5\TKYF1ZLY\pound sig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0028" y="1269788"/>
            <a:ext cx="445056" cy="4437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1247552"/>
            <a:ext cx="864096" cy="419144"/>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1712" y="1293789"/>
            <a:ext cx="609516" cy="407766"/>
          </a:xfrm>
          <a:prstGeom prst="rect">
            <a:avLst/>
          </a:prstGeom>
        </p:spPr>
      </p:pic>
      <p:pic>
        <p:nvPicPr>
          <p:cNvPr id="19" name="Picture 2" descr="C:\Users\jonas.vetterle\AppData\Local\Microsoft\Windows\Temporary Internet Files\Content.IE5\TKYF1ZLY\the-road-ahead[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1308" y="1293790"/>
            <a:ext cx="527142" cy="3951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528" t="40247" r="63188" b="47167"/>
          <a:stretch/>
        </p:blipFill>
        <p:spPr bwMode="auto">
          <a:xfrm>
            <a:off x="8032343" y="1267522"/>
            <a:ext cx="546705" cy="467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p:nvSpPr>
        <p:spPr bwMode="auto">
          <a:xfrm>
            <a:off x="1403648" y="1245683"/>
            <a:ext cx="3744415" cy="5063638"/>
          </a:xfrm>
          <a:prstGeom prst="roundRect">
            <a:avLst/>
          </a:prstGeom>
          <a:noFill/>
          <a:ln w="38100"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3844310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467544" y="908720"/>
            <a:ext cx="4776048" cy="5400600"/>
          </a:xfrm>
          <a:prstGeom prst="rect">
            <a:avLst/>
          </a:prstGeom>
          <a:solidFill>
            <a:schemeClr val="bg1"/>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6700" indent="-266700">
              <a:buClr>
                <a:srgbClr val="E83F35"/>
              </a:buClr>
              <a:buFont typeface="Arial" panose="020B0604020202020204" pitchFamily="34" charset="0"/>
              <a:buChar char="•"/>
            </a:pPr>
            <a:r>
              <a:rPr lang="en-GB" sz="1400" dirty="0"/>
              <a:t>Bank of England liquidity auctions took place during the financial crisis and followed a novel procedure developed by </a:t>
            </a:r>
            <a:r>
              <a:rPr lang="en-GB" sz="1400" dirty="0" err="1"/>
              <a:t>Prof.</a:t>
            </a:r>
            <a:r>
              <a:rPr lang="en-GB" sz="1400" dirty="0"/>
              <a:t> Paul Klemperer.</a:t>
            </a:r>
          </a:p>
          <a:p>
            <a:pPr marL="266700" indent="-266700">
              <a:buClr>
                <a:srgbClr val="E83F35"/>
              </a:buClr>
              <a:buFont typeface="Arial" panose="020B0604020202020204" pitchFamily="34" charset="0"/>
              <a:buChar char="•"/>
            </a:pPr>
            <a:r>
              <a:rPr lang="en-GB" sz="1400" dirty="0"/>
              <a:t>The contract length was specified before the auction, but commercial banks could enter the auction offering collateral of different quality. Banks had to submit all their bids at once, which could consist of combinations of </a:t>
            </a:r>
            <a:r>
              <a:rPr lang="en-GB" sz="1400" dirty="0" smtClean="0"/>
              <a:t>high- </a:t>
            </a:r>
            <a:r>
              <a:rPr lang="en-GB" sz="1400" dirty="0"/>
              <a:t>or </a:t>
            </a:r>
            <a:r>
              <a:rPr lang="en-GB" sz="1400" dirty="0" smtClean="0"/>
              <a:t>low-quality </a:t>
            </a:r>
            <a:r>
              <a:rPr lang="en-GB" sz="1400" dirty="0"/>
              <a:t>collateral. For example a bid could take the form of £100m at 7% interest and weak collateral or 5% interest and strong collateral.</a:t>
            </a:r>
          </a:p>
          <a:p>
            <a:pPr marL="266700" indent="-266700">
              <a:buClr>
                <a:srgbClr val="E83F35"/>
              </a:buClr>
              <a:buFont typeface="Arial" panose="020B0604020202020204" pitchFamily="34" charset="0"/>
              <a:buChar char="•"/>
            </a:pPr>
            <a:r>
              <a:rPr lang="en-GB" sz="1400" dirty="0"/>
              <a:t>Once all bids were collected, the Bank of England determined the winning bids and which variety of collateral to accept for each. It would do so by determining cut-off interest rates for weak and strong collateral, subject to distributing the allocated amount of liquidity. Those cut-off interest rates applied to all successful bidders regardless of their actual bids (pay as clear).</a:t>
            </a:r>
          </a:p>
          <a:p>
            <a:pPr marL="266700" indent="-266700">
              <a:buClr>
                <a:srgbClr val="E83F35"/>
              </a:buClr>
              <a:buFont typeface="Arial" panose="020B0604020202020204" pitchFamily="34" charset="0"/>
              <a:buChar char="•"/>
            </a:pPr>
            <a:r>
              <a:rPr lang="en-GB" sz="1400" dirty="0"/>
              <a:t>There is not a unique set of interest rates for which the liquidity auction clears. By varying the interest rate differential, the Bank can allocate a different share of liquidity to strong/weak collateral bids depending on its risk preferences.</a:t>
            </a: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64" t="23400" r="52936" b="10388"/>
          <a:stretch/>
        </p:blipFill>
        <p:spPr bwMode="auto">
          <a:xfrm>
            <a:off x="5601118" y="1052736"/>
            <a:ext cx="2688756" cy="286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Financial markets – BoE liquidity auctions (1)</a:t>
            </a:r>
            <a:endParaRPr lang="en-GB" dirty="0"/>
          </a:p>
        </p:txBody>
      </p:sp>
      <p:sp>
        <p:nvSpPr>
          <p:cNvPr id="15" name="Rectangular Callout 14"/>
          <p:cNvSpPr/>
          <p:nvPr/>
        </p:nvSpPr>
        <p:spPr bwMode="auto">
          <a:xfrm>
            <a:off x="4788024" y="1160226"/>
            <a:ext cx="1055152" cy="540582"/>
          </a:xfrm>
          <a:prstGeom prst="wedgeRectCallout">
            <a:avLst>
              <a:gd name="adj1" fmla="val 67794"/>
              <a:gd name="adj2" fmla="val 95566"/>
            </a:avLst>
          </a:prstGeom>
          <a:solidFill>
            <a:srgbClr val="156570"/>
          </a:solidFill>
          <a:ln w="19050" cap="flat" cmpd="sng" algn="ctr">
            <a:solidFill>
              <a:schemeClr val="bg1"/>
            </a:solid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algn="ctr">
              <a:buClr>
                <a:srgbClr val="FFFFFF"/>
              </a:buClr>
            </a:pPr>
            <a:r>
              <a:rPr lang="en-GB" sz="1000" dirty="0" smtClean="0">
                <a:solidFill>
                  <a:srgbClr val="FFFFFF"/>
                </a:solidFill>
              </a:rPr>
              <a:t>Clearing price for strong collateral: 5.65%</a:t>
            </a: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338" t="24457" r="14746" b="37874"/>
          <a:stretch/>
        </p:blipFill>
        <p:spPr bwMode="auto">
          <a:xfrm>
            <a:off x="6161301" y="4221086"/>
            <a:ext cx="1568389" cy="1854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bwMode="auto">
          <a:xfrm>
            <a:off x="6876256" y="1052736"/>
            <a:ext cx="1413618" cy="1872208"/>
          </a:xfrm>
          <a:prstGeom prst="roundRect">
            <a:avLst/>
          </a:prstGeom>
          <a:noFill/>
          <a:ln w="38100"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smtClean="0">
              <a:ln>
                <a:noFill/>
              </a:ln>
              <a:solidFill>
                <a:schemeClr val="tx1"/>
              </a:solidFill>
              <a:effectLst/>
              <a:latin typeface="Arial" charset="0"/>
              <a:ea typeface="굴림" pitchFamily="50" charset="-127"/>
            </a:endParaRPr>
          </a:p>
        </p:txBody>
      </p:sp>
      <p:sp>
        <p:nvSpPr>
          <p:cNvPr id="18" name="Rounded Rectangle 17"/>
          <p:cNvSpPr/>
          <p:nvPr/>
        </p:nvSpPr>
        <p:spPr bwMode="auto">
          <a:xfrm>
            <a:off x="6161300" y="4200183"/>
            <a:ext cx="1568389" cy="1875859"/>
          </a:xfrm>
          <a:prstGeom prst="roundRect">
            <a:avLst>
              <a:gd name="adj" fmla="val 0"/>
            </a:avLst>
          </a:prstGeom>
          <a:noFill/>
          <a:ln w="38100"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smtClean="0">
              <a:ln>
                <a:noFill/>
              </a:ln>
              <a:solidFill>
                <a:schemeClr val="tx1"/>
              </a:solidFill>
              <a:effectLst/>
              <a:latin typeface="Arial" charset="0"/>
              <a:ea typeface="굴림" pitchFamily="50" charset="-127"/>
            </a:endParaRPr>
          </a:p>
        </p:txBody>
      </p:sp>
      <p:cxnSp>
        <p:nvCxnSpPr>
          <p:cNvPr id="8" name="Straight Connector 7"/>
          <p:cNvCxnSpPr/>
          <p:nvPr/>
        </p:nvCxnSpPr>
        <p:spPr bwMode="auto">
          <a:xfrm flipH="1">
            <a:off x="6161478" y="1268760"/>
            <a:ext cx="704839" cy="2931423"/>
          </a:xfrm>
          <a:prstGeom prst="line">
            <a:avLst/>
          </a:prstGeom>
          <a:solidFill>
            <a:schemeClr val="bg1"/>
          </a:solidFill>
          <a:ln w="2857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H="1">
            <a:off x="7719950" y="2759845"/>
            <a:ext cx="550046" cy="3313573"/>
          </a:xfrm>
          <a:prstGeom prst="line">
            <a:avLst/>
          </a:prstGeom>
          <a:solidFill>
            <a:schemeClr val="bg1"/>
          </a:solidFill>
          <a:ln w="2857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ular Callout 13"/>
          <p:cNvSpPr/>
          <p:nvPr/>
        </p:nvSpPr>
        <p:spPr bwMode="auto">
          <a:xfrm>
            <a:off x="7884368" y="4016644"/>
            <a:ext cx="825548" cy="924524"/>
          </a:xfrm>
          <a:prstGeom prst="wedgeRectCallout">
            <a:avLst>
              <a:gd name="adj1" fmla="val -60955"/>
              <a:gd name="adj2" fmla="val -94749"/>
            </a:avLst>
          </a:prstGeom>
          <a:solidFill>
            <a:srgbClr val="156570"/>
          </a:solidFill>
          <a:ln w="19050" cap="flat" cmpd="sng" algn="ctr">
            <a:solidFill>
              <a:schemeClr val="bg1"/>
            </a:solid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algn="ctr">
              <a:buClr>
                <a:srgbClr val="FFFFFF"/>
              </a:buClr>
            </a:pPr>
            <a:r>
              <a:rPr lang="en-GB" sz="1000" dirty="0" smtClean="0">
                <a:solidFill>
                  <a:srgbClr val="FFFFFF"/>
                </a:solidFill>
              </a:rPr>
              <a:t>Clearing price for weak collateral: 5.92%</a:t>
            </a:r>
          </a:p>
        </p:txBody>
      </p:sp>
      <p:sp>
        <p:nvSpPr>
          <p:cNvPr id="24" name="Rectangular Callout 23"/>
          <p:cNvSpPr/>
          <p:nvPr/>
        </p:nvSpPr>
        <p:spPr bwMode="auto">
          <a:xfrm>
            <a:off x="5364088" y="5805264"/>
            <a:ext cx="1489080" cy="720080"/>
          </a:xfrm>
          <a:prstGeom prst="wedgeRectCallout">
            <a:avLst>
              <a:gd name="adj1" fmla="val 67933"/>
              <a:gd name="adj2" fmla="val -123758"/>
            </a:avLst>
          </a:prstGeom>
          <a:solidFill>
            <a:srgbClr val="156570"/>
          </a:solidFill>
          <a:ln w="19050" cap="flat" cmpd="sng" algn="ctr">
            <a:solidFill>
              <a:schemeClr val="bg1"/>
            </a:solid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algn="ctr">
              <a:buClr>
                <a:srgbClr val="FFFFFF"/>
              </a:buClr>
            </a:pPr>
            <a:r>
              <a:rPr lang="en-GB" sz="1000" dirty="0" smtClean="0">
                <a:solidFill>
                  <a:srgbClr val="FFFFFF"/>
                </a:solidFill>
              </a:rPr>
              <a:t>A range of different interest rates can be chosen</a:t>
            </a:r>
          </a:p>
        </p:txBody>
      </p:sp>
      <p:sp>
        <p:nvSpPr>
          <p:cNvPr id="22" name="Rectangle 21"/>
          <p:cNvSpPr/>
          <p:nvPr/>
        </p:nvSpPr>
        <p:spPr>
          <a:xfrm>
            <a:off x="7884368" y="5319499"/>
            <a:ext cx="825548" cy="1061829"/>
          </a:xfrm>
          <a:prstGeom prst="rect">
            <a:avLst/>
          </a:prstGeom>
        </p:spPr>
        <p:txBody>
          <a:bodyPr wrap="square">
            <a:spAutoFit/>
          </a:bodyPr>
          <a:lstStyle/>
          <a:p>
            <a:r>
              <a:rPr lang="en-GB" sz="700" dirty="0" smtClean="0"/>
              <a:t>Source:</a:t>
            </a:r>
            <a:r>
              <a:rPr lang="en-GB" sz="700" i="1" dirty="0" smtClean="0"/>
              <a:t> The Product-Mix </a:t>
            </a:r>
            <a:r>
              <a:rPr lang="en-GB" sz="700" i="1" dirty="0"/>
              <a:t>Auction: a New Auction Design for Differentiated </a:t>
            </a:r>
            <a:r>
              <a:rPr lang="en-GB" sz="700" i="1" dirty="0" smtClean="0"/>
              <a:t>Goods</a:t>
            </a:r>
            <a:r>
              <a:rPr lang="en-GB" sz="700" dirty="0" smtClean="0"/>
              <a:t>, Paul Klemperer (2008) </a:t>
            </a:r>
            <a:endParaRPr lang="en-GB" sz="700" dirty="0"/>
          </a:p>
        </p:txBody>
      </p:sp>
    </p:spTree>
    <p:extLst>
      <p:ext uri="{BB962C8B-B14F-4D97-AF65-F5344CB8AC3E}">
        <p14:creationId xmlns:p14="http://schemas.microsoft.com/office/powerpoint/2010/main" val="1106441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Financial markets – BoE liquidity auctions (2)</a:t>
            </a:r>
            <a:endParaRPr lang="en-GB"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05" t="19141" r="44804" b="61719"/>
          <a:stretch/>
        </p:blipFill>
        <p:spPr bwMode="auto">
          <a:xfrm>
            <a:off x="2339752" y="3861048"/>
            <a:ext cx="6336704" cy="1056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29"/>
          <p:cNvSpPr>
            <a:spLocks noChangeArrowheads="1"/>
          </p:cNvSpPr>
          <p:nvPr/>
        </p:nvSpPr>
        <p:spPr bwMode="auto">
          <a:xfrm rot="5400000">
            <a:off x="4501057" y="981669"/>
            <a:ext cx="215899" cy="8278913"/>
          </a:xfrm>
          <a:prstGeom prst="homePlate">
            <a:avLst>
              <a:gd name="adj" fmla="val 89944"/>
            </a:avLst>
          </a:prstGeom>
          <a:solidFill>
            <a:srgbClr val="99BFC2"/>
          </a:solidFill>
          <a:ln w="9525" algn="ctr">
            <a:solidFill>
              <a:srgbClr val="99BFC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000" t="31887" r="28750" b="21389"/>
          <a:stretch/>
        </p:blipFill>
        <p:spPr bwMode="auto">
          <a:xfrm>
            <a:off x="4644008" y="932472"/>
            <a:ext cx="4032448" cy="2569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ular Callout 17"/>
          <p:cNvSpPr/>
          <p:nvPr/>
        </p:nvSpPr>
        <p:spPr bwMode="auto">
          <a:xfrm>
            <a:off x="683568" y="4005064"/>
            <a:ext cx="1489080" cy="576064"/>
          </a:xfrm>
          <a:prstGeom prst="wedgeRectCallout">
            <a:avLst>
              <a:gd name="adj1" fmla="val 56419"/>
              <a:gd name="adj2" fmla="val 24392"/>
            </a:avLst>
          </a:prstGeom>
          <a:solidFill>
            <a:srgbClr val="156570"/>
          </a:solidFill>
          <a:ln w="19050" cap="flat" cmpd="sng" algn="ctr">
            <a:solidFill>
              <a:schemeClr val="bg1"/>
            </a:solidFill>
            <a:prstDash val="solid"/>
            <a:round/>
            <a:headEnd type="none" w="med" len="med"/>
            <a:tailEnd type="none" w="med" len="med"/>
          </a:ln>
          <a:effectLst/>
          <a:extLst/>
        </p:spPr>
        <p:txBody>
          <a:bodyPr vert="horz" wrap="square" lIns="36000" tIns="45720" rIns="36000" bIns="45720" numCol="1" rtlCol="0" anchor="ctr" anchorCtr="0" compatLnSpc="1">
            <a:prstTxWarp prst="textNoShape">
              <a:avLst/>
            </a:prstTxWarp>
          </a:bodyPr>
          <a:lstStyle/>
          <a:p>
            <a:pPr algn="ctr">
              <a:buClr>
                <a:srgbClr val="FFFFFF"/>
              </a:buClr>
            </a:pPr>
            <a:r>
              <a:rPr lang="en-GB" sz="1000" dirty="0" smtClean="0">
                <a:solidFill>
                  <a:srgbClr val="FFFFFF"/>
                </a:solidFill>
              </a:rPr>
              <a:t>Actual outcomes of some liquidity auctions</a:t>
            </a:r>
          </a:p>
        </p:txBody>
      </p:sp>
      <p:sp>
        <p:nvSpPr>
          <p:cNvPr id="20" name="Rectangle 19"/>
          <p:cNvSpPr/>
          <p:nvPr/>
        </p:nvSpPr>
        <p:spPr>
          <a:xfrm>
            <a:off x="4670473" y="3515717"/>
            <a:ext cx="4005983" cy="307777"/>
          </a:xfrm>
          <a:prstGeom prst="rect">
            <a:avLst/>
          </a:prstGeom>
        </p:spPr>
        <p:txBody>
          <a:bodyPr wrap="square">
            <a:spAutoFit/>
          </a:bodyPr>
          <a:lstStyle/>
          <a:p>
            <a:r>
              <a:rPr lang="en-GB" sz="700" dirty="0" smtClean="0"/>
              <a:t>Source:</a:t>
            </a:r>
            <a:r>
              <a:rPr lang="en-GB" sz="700" i="1" dirty="0" smtClean="0"/>
              <a:t> The Product-Mix </a:t>
            </a:r>
            <a:r>
              <a:rPr lang="en-GB" sz="700" i="1" dirty="0"/>
              <a:t>Auction: a New Auction Design for Differentiated </a:t>
            </a:r>
            <a:r>
              <a:rPr lang="en-GB" sz="700" i="1" dirty="0" smtClean="0"/>
              <a:t>Goods</a:t>
            </a:r>
            <a:r>
              <a:rPr lang="en-GB" sz="700" dirty="0" smtClean="0"/>
              <a:t>, Paul Klemperer (2008) </a:t>
            </a:r>
            <a:endParaRPr lang="en-GB" sz="700" dirty="0"/>
          </a:p>
        </p:txBody>
      </p:sp>
      <p:sp>
        <p:nvSpPr>
          <p:cNvPr id="10" name="Rectangle 9"/>
          <p:cNvSpPr/>
          <p:nvPr/>
        </p:nvSpPr>
        <p:spPr bwMode="auto">
          <a:xfrm>
            <a:off x="469551" y="5301208"/>
            <a:ext cx="8278913" cy="936104"/>
          </a:xfrm>
          <a:prstGeom prst="rect">
            <a:avLst/>
          </a:prstGeom>
          <a:solidFill>
            <a:srgbClr val="15657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1200" b="1" dirty="0">
                <a:solidFill>
                  <a:schemeClr val="bg1"/>
                </a:solidFill>
              </a:rPr>
              <a:t>Although the contract duration (tenor) is fixed, the example of liquidity auctions is interesting because two different goods (with different associated risks) are sold in the same auction. A similar auction could be used for contracts of different lengths, but the BOE’s indifference method isn’t disclosed (and may not be relevant in any case).</a:t>
            </a:r>
          </a:p>
        </p:txBody>
      </p:sp>
      <p:sp>
        <p:nvSpPr>
          <p:cNvPr id="11" name="Rectangle 10"/>
          <p:cNvSpPr/>
          <p:nvPr/>
        </p:nvSpPr>
        <p:spPr bwMode="auto">
          <a:xfrm>
            <a:off x="469550" y="932471"/>
            <a:ext cx="3886425" cy="2583245"/>
          </a:xfrm>
          <a:prstGeom prst="rect">
            <a:avLst/>
          </a:prstGeom>
          <a:solidFill>
            <a:schemeClr val="bg1"/>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6700" indent="-266700">
              <a:buClr>
                <a:srgbClr val="E83F35"/>
              </a:buClr>
              <a:buFont typeface="Arial" panose="020B0604020202020204" pitchFamily="34" charset="0"/>
              <a:buChar char="•"/>
            </a:pPr>
            <a:r>
              <a:rPr lang="en-GB" sz="1400" dirty="0"/>
              <a:t>By changing the cut-off rates for strong and weak collateral as discussed on the previous slide, the bank can trace out a </a:t>
            </a:r>
            <a:r>
              <a:rPr lang="en-GB" sz="1400" b="1" dirty="0"/>
              <a:t>demand curve </a:t>
            </a:r>
            <a:r>
              <a:rPr lang="en-GB" sz="1400" dirty="0"/>
              <a:t>that distributes its desired level of the liquidity. The larger the interest rate differential between weak and strong, the smaller the share of liquidity allocated to weak collateral.</a:t>
            </a:r>
          </a:p>
          <a:p>
            <a:pPr marL="266700" indent="-266700">
              <a:buClr>
                <a:srgbClr val="E83F35"/>
              </a:buClr>
              <a:buFont typeface="Arial" panose="020B0604020202020204" pitchFamily="34" charset="0"/>
              <a:buChar char="•"/>
            </a:pPr>
            <a:r>
              <a:rPr lang="en-GB" sz="1400" dirty="0"/>
              <a:t>The Bank commits to a supply curve before the auction, but doesn’t publicly disclose those preferences.</a:t>
            </a:r>
          </a:p>
        </p:txBody>
      </p:sp>
    </p:spTree>
    <p:extLst>
      <p:ext uri="{BB962C8B-B14F-4D97-AF65-F5344CB8AC3E}">
        <p14:creationId xmlns:p14="http://schemas.microsoft.com/office/powerpoint/2010/main" val="2844907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23529" y="2295121"/>
            <a:ext cx="8496944" cy="2592831"/>
          </a:xfrm>
          <a:prstGeom prst="rect">
            <a:avLst/>
          </a:prstGeom>
          <a:solidFill>
            <a:schemeClr val="bg1"/>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5256000"/>
          <a:lstStyle/>
          <a:p>
            <a:pPr marL="274638" lvl="1" indent="-274638">
              <a:buClr>
                <a:srgbClr val="E83F35"/>
              </a:buClr>
              <a:buFont typeface="Arial" charset="0"/>
              <a:buChar char="●"/>
            </a:pPr>
            <a:r>
              <a:rPr lang="en-GB" sz="1200" dirty="0"/>
              <a:t>NPV is a standard method of evaluating bids for capacity received during open </a:t>
            </a:r>
            <a:r>
              <a:rPr lang="en-GB" sz="1200" dirty="0" smtClean="0"/>
              <a:t>season. </a:t>
            </a:r>
            <a:r>
              <a:rPr lang="en-GB" sz="1200" dirty="0"/>
              <a:t>The highest bidder, based on the NPV of the bid, receives the capacity.</a:t>
            </a:r>
          </a:p>
          <a:p>
            <a:pPr marL="274638" lvl="1" indent="-274638">
              <a:buClr>
                <a:srgbClr val="E83F35"/>
              </a:buClr>
              <a:buFont typeface="Arial" charset="0"/>
              <a:buChar char="●"/>
            </a:pPr>
            <a:r>
              <a:rPr lang="en-GB" sz="1200" b="1" dirty="0"/>
              <a:t>Factors determining NPV are price, maximum daily quantity of gas, and term (duration) of the contract</a:t>
            </a:r>
            <a:r>
              <a:rPr lang="en-GB" sz="1200" dirty="0"/>
              <a:t>.  The price of pipeline’s capacity is not fixed, but it cannot exceed the maximum recourse rate stated in its tariff. Therefore much of the variation in bidding revolves around capacity and duration of commitment.</a:t>
            </a:r>
          </a:p>
        </p:txBody>
      </p:sp>
      <p:sp>
        <p:nvSpPr>
          <p:cNvPr id="2" name="Title 1"/>
          <p:cNvSpPr>
            <a:spLocks noGrp="1"/>
          </p:cNvSpPr>
          <p:nvPr>
            <p:ph type="title"/>
          </p:nvPr>
        </p:nvSpPr>
        <p:spPr/>
        <p:txBody>
          <a:bodyPr/>
          <a:lstStyle/>
          <a:p>
            <a:r>
              <a:rPr lang="en-GB" dirty="0" smtClean="0"/>
              <a:t>US gas pipelines</a:t>
            </a:r>
            <a:endParaRPr lang="en-GB" dirty="0"/>
          </a:p>
        </p:txBody>
      </p:sp>
      <p:sp>
        <p:nvSpPr>
          <p:cNvPr id="15" name="Text Placeholder 26"/>
          <p:cNvSpPr txBox="1">
            <a:spLocks/>
          </p:cNvSpPr>
          <p:nvPr/>
        </p:nvSpPr>
        <p:spPr bwMode="auto">
          <a:xfrm>
            <a:off x="3707904" y="2420888"/>
            <a:ext cx="4935824" cy="318860"/>
          </a:xfrm>
          <a:prstGeom prst="rect">
            <a:avLst/>
          </a:prstGeom>
          <a:solidFill>
            <a:srgbClr val="0A006C"/>
          </a:solidFill>
          <a:ln w="28575">
            <a:solidFill>
              <a:srgbClr val="0A006C"/>
            </a:solidFill>
            <a:miter lim="800000"/>
            <a:headEnd/>
            <a:tailEnd/>
          </a:ln>
        </p:spPr>
        <p:txBody>
          <a:bodyPr wrap="none" lIns="0" r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Current contracts on Algonquin Pipeline </a:t>
            </a:r>
            <a:endParaRPr kumimoji="0" lang="en-US" sz="1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824336"/>
            <a:ext cx="49752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Placeholder 2"/>
          <p:cNvSpPr txBox="1">
            <a:spLocks/>
          </p:cNvSpPr>
          <p:nvPr/>
        </p:nvSpPr>
        <p:spPr>
          <a:xfrm>
            <a:off x="3766001" y="4618715"/>
            <a:ext cx="3745994" cy="39446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Book Antiqua"/>
              </a:rPr>
              <a:t>Source: </a:t>
            </a:r>
            <a:r>
              <a:rPr kumimoji="0" lang="en-US" sz="1000" b="0" i="0" u="none" strike="noStrike" kern="1200" cap="none" spc="0" normalizeH="0" baseline="0" noProof="0" dirty="0" smtClean="0">
                <a:ln>
                  <a:noFill/>
                </a:ln>
                <a:solidFill>
                  <a:srgbClr val="000000"/>
                </a:solidFill>
                <a:effectLst/>
                <a:uLnTx/>
                <a:uFillTx/>
                <a:latin typeface="Book Antiqua"/>
              </a:rPr>
              <a:t>SNL, from FERC Index of Shippers</a:t>
            </a:r>
            <a:endParaRPr kumimoji="0" lang="en-US" sz="1000" b="0" i="0" u="none" strike="noStrike" kern="1200" cap="none" spc="0" normalizeH="0" baseline="0" noProof="0" dirty="0">
              <a:ln>
                <a:noFill/>
              </a:ln>
              <a:solidFill>
                <a:srgbClr val="000000"/>
              </a:solidFill>
              <a:effectLst/>
              <a:uLnTx/>
              <a:uFillTx/>
              <a:latin typeface="Book Antiqua"/>
            </a:endParaRPr>
          </a:p>
        </p:txBody>
      </p:sp>
      <p:sp>
        <p:nvSpPr>
          <p:cNvPr id="18" name="AutoShape 29"/>
          <p:cNvSpPr>
            <a:spLocks noChangeArrowheads="1"/>
          </p:cNvSpPr>
          <p:nvPr/>
        </p:nvSpPr>
        <p:spPr bwMode="auto">
          <a:xfrm rot="5400000">
            <a:off x="4427986" y="908719"/>
            <a:ext cx="288030" cy="8496944"/>
          </a:xfrm>
          <a:prstGeom prst="homePlate">
            <a:avLst>
              <a:gd name="adj" fmla="val 89944"/>
            </a:avLst>
          </a:prstGeom>
          <a:solidFill>
            <a:srgbClr val="99BFC2"/>
          </a:solidFill>
          <a:ln w="9525" algn="ctr">
            <a:solidFill>
              <a:srgbClr val="99BFC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11" name="Rectangle 10"/>
          <p:cNvSpPr/>
          <p:nvPr/>
        </p:nvSpPr>
        <p:spPr bwMode="auto">
          <a:xfrm>
            <a:off x="323529" y="1052736"/>
            <a:ext cx="8496944" cy="1133602"/>
          </a:xfrm>
          <a:prstGeom prst="rect">
            <a:avLst/>
          </a:prstGeom>
          <a:solidFill>
            <a:schemeClr val="bg1"/>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4638" lvl="1" indent="-274638">
              <a:buClr>
                <a:srgbClr val="E83F35"/>
              </a:buClr>
              <a:buFont typeface="Arial" charset="0"/>
              <a:buChar char="●"/>
            </a:pPr>
            <a:r>
              <a:rPr lang="en-GB" sz="1200" dirty="0"/>
              <a:t>Interstate pipeline capacity in the United States is privately-owned but regulated.  </a:t>
            </a:r>
            <a:r>
              <a:rPr lang="en-US" sz="1200" dirty="0"/>
              <a:t>FERC requires competitive solicitation to allocate capacity - it favors the use of open seasons.</a:t>
            </a:r>
          </a:p>
          <a:p>
            <a:pPr marL="274638" lvl="1" indent="-274638">
              <a:buClr>
                <a:srgbClr val="E83F35"/>
              </a:buClr>
              <a:buFont typeface="Arial" charset="0"/>
              <a:buChar char="●"/>
            </a:pPr>
            <a:r>
              <a:rPr lang="en-GB" sz="1200" dirty="0"/>
              <a:t>Pipelines are not required to hold open seasons, but many do. A pipeline’s open season process is an open and transparent procedure that is set forth in the pipeline’s tariff. During the open season, FERC requires pipelines to sell all available capacity to shippers willing to pay the pipeline’s maximum recourse rate.</a:t>
            </a:r>
          </a:p>
        </p:txBody>
      </p:sp>
      <p:sp>
        <p:nvSpPr>
          <p:cNvPr id="3" name="Rectangle 2"/>
          <p:cNvSpPr/>
          <p:nvPr/>
        </p:nvSpPr>
        <p:spPr bwMode="auto">
          <a:xfrm>
            <a:off x="288032" y="811312"/>
            <a:ext cx="1043608" cy="288032"/>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400" b="0" i="0" u="none" strike="noStrike" cap="none" normalizeH="0" baseline="0" dirty="0" smtClean="0">
                <a:ln>
                  <a:noFill/>
                </a:ln>
                <a:solidFill>
                  <a:schemeClr val="bg1"/>
                </a:solidFill>
                <a:effectLst/>
                <a:latin typeface="Arial" charset="0"/>
                <a:ea typeface="굴림" pitchFamily="50" charset="-127"/>
              </a:rPr>
              <a:t>Overview</a:t>
            </a:r>
          </a:p>
        </p:txBody>
      </p:sp>
      <p:sp>
        <p:nvSpPr>
          <p:cNvPr id="14" name="Rectangle 13"/>
          <p:cNvSpPr/>
          <p:nvPr/>
        </p:nvSpPr>
        <p:spPr bwMode="auto">
          <a:xfrm>
            <a:off x="323529" y="5373216"/>
            <a:ext cx="8496944" cy="936104"/>
          </a:xfrm>
          <a:prstGeom prst="rect">
            <a:avLst/>
          </a:prstGeom>
          <a:solidFill>
            <a:srgbClr val="15657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1200" b="1" dirty="0">
                <a:solidFill>
                  <a:schemeClr val="bg1"/>
                </a:solidFill>
              </a:rPr>
              <a:t>The NPV methodology used in these auctions is similar to DECC’s proposal. One of the key differences compared to DECC’s current methodology is that in the gas pipeline auctions, the marginal bid doesn’t impact the price paid by all the previous bidders.  The outcome of the allocation process is determined by which bids maximise expected revenues (in NPV terms) rather than a trade-off between price and contract duration. </a:t>
            </a:r>
          </a:p>
        </p:txBody>
      </p:sp>
    </p:spTree>
    <p:extLst>
      <p:ext uri="{BB962C8B-B14F-4D97-AF65-F5344CB8AC3E}">
        <p14:creationId xmlns:p14="http://schemas.microsoft.com/office/powerpoint/2010/main" val="1935951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Toll road auctions sometimes, but not always, use contract duration as an auction-clearing criteria</a:t>
            </a:r>
            <a:endParaRPr lang="en-GB" dirty="0"/>
          </a:p>
        </p:txBody>
      </p:sp>
      <p:sp>
        <p:nvSpPr>
          <p:cNvPr id="8" name="AutoShape 29"/>
          <p:cNvSpPr>
            <a:spLocks noChangeArrowheads="1"/>
          </p:cNvSpPr>
          <p:nvPr/>
        </p:nvSpPr>
        <p:spPr bwMode="auto">
          <a:xfrm rot="5400000">
            <a:off x="4417021" y="919683"/>
            <a:ext cx="288030" cy="8475016"/>
          </a:xfrm>
          <a:prstGeom prst="homePlate">
            <a:avLst>
              <a:gd name="adj" fmla="val 89944"/>
            </a:avLst>
          </a:prstGeom>
          <a:solidFill>
            <a:srgbClr val="99BFC2"/>
          </a:solidFill>
          <a:ln w="9525" algn="ctr">
            <a:solidFill>
              <a:srgbClr val="99BFC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13" name="Rectangle 12"/>
          <p:cNvSpPr/>
          <p:nvPr/>
        </p:nvSpPr>
        <p:spPr bwMode="auto">
          <a:xfrm>
            <a:off x="345456" y="1438781"/>
            <a:ext cx="3146424" cy="3502377"/>
          </a:xfrm>
          <a:prstGeom prst="rect">
            <a:avLst/>
          </a:prstGeom>
          <a:solidFill>
            <a:schemeClr val="bg1"/>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82563" lvl="1" indent="-182563">
              <a:buClr>
                <a:srgbClr val="E83F35"/>
              </a:buClr>
              <a:buFont typeface="Arial" charset="0"/>
              <a:buChar char="●"/>
            </a:pPr>
            <a:r>
              <a:rPr lang="en-GB" sz="1100" dirty="0"/>
              <a:t>In 1998 Chile became the first country to use a </a:t>
            </a:r>
            <a:r>
              <a:rPr lang="en-GB" sz="1100" b="1" dirty="0"/>
              <a:t>Present Value of Revenues (“PVR”) auction </a:t>
            </a:r>
            <a:r>
              <a:rPr lang="en-GB" sz="1100" dirty="0"/>
              <a:t>to award toll road contracts.</a:t>
            </a:r>
          </a:p>
          <a:p>
            <a:pPr marL="182563" lvl="1" indent="-182563">
              <a:buClr>
                <a:srgbClr val="E83F35"/>
              </a:buClr>
              <a:buFont typeface="Arial" charset="0"/>
              <a:buChar char="●"/>
            </a:pPr>
            <a:r>
              <a:rPr lang="en-GB" sz="1100" dirty="0"/>
              <a:t>In a PVR auction, the regulator sets the maximum toll. The winner is chosen based on </a:t>
            </a:r>
            <a:r>
              <a:rPr lang="en-GB" sz="1100" b="1" dirty="0"/>
              <a:t>lowest present value of toll revenue </a:t>
            </a:r>
            <a:r>
              <a:rPr lang="en-GB" sz="1100" dirty="0"/>
              <a:t>over life of contract; the contract ends when the present value of toll revenue equals the winner’s PVR bid.  </a:t>
            </a:r>
          </a:p>
          <a:p>
            <a:pPr marL="182563" lvl="1" indent="-182563">
              <a:buClr>
                <a:srgbClr val="E83F35"/>
              </a:buClr>
              <a:buFont typeface="Arial" charset="0"/>
              <a:buChar char="●"/>
            </a:pPr>
            <a:r>
              <a:rPr lang="en-GB" sz="1100" dirty="0"/>
              <a:t>Advantage to franchise holder is reduced investment risk, because PVR is guaranteed.  </a:t>
            </a:r>
          </a:p>
          <a:p>
            <a:pPr marL="182563" lvl="1" indent="-182563">
              <a:buClr>
                <a:srgbClr val="E83F35"/>
              </a:buClr>
              <a:buFont typeface="Arial" charset="0"/>
              <a:buChar char="●"/>
            </a:pPr>
            <a:r>
              <a:rPr lang="en-GB" sz="1100" dirty="0"/>
              <a:t>Disadvantage to consumers is that an investment that makes the road more attractive to users (and thus increases demand) will increase revenue and thus lower the contract duration, so the franchise holder may avoid making investments in road improvements.  </a:t>
            </a:r>
          </a:p>
        </p:txBody>
      </p:sp>
      <p:sp>
        <p:nvSpPr>
          <p:cNvPr id="14" name="Rectangle 13"/>
          <p:cNvSpPr/>
          <p:nvPr/>
        </p:nvSpPr>
        <p:spPr bwMode="auto">
          <a:xfrm>
            <a:off x="3563888" y="1438780"/>
            <a:ext cx="2520280" cy="3502377"/>
          </a:xfrm>
          <a:prstGeom prst="rect">
            <a:avLst/>
          </a:prstGeom>
          <a:solidFill>
            <a:schemeClr val="bg1"/>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82563" lvl="1" indent="-182563">
              <a:buClr>
                <a:srgbClr val="E83F35"/>
              </a:buClr>
              <a:buFont typeface="Arial" charset="0"/>
              <a:buChar char="●"/>
            </a:pPr>
            <a:r>
              <a:rPr lang="en-GB" sz="1200" dirty="0"/>
              <a:t>Brazil’s 2013 auction of roads linking capital Brasilia to Rio de Janeiro and Belo Horizonte, the winner was selected based on </a:t>
            </a:r>
            <a:r>
              <a:rPr lang="en-GB" sz="1200" b="1" dirty="0"/>
              <a:t>lowest toll offered.</a:t>
            </a:r>
          </a:p>
          <a:p>
            <a:pPr marL="182563" lvl="1" indent="-182563">
              <a:buClr>
                <a:srgbClr val="E83F35"/>
              </a:buClr>
              <a:buFont typeface="Arial" charset="0"/>
              <a:buChar char="●"/>
            </a:pPr>
            <a:r>
              <a:rPr lang="en-GB" sz="1200" dirty="0"/>
              <a:t>In preparing the terms of the auction, the government extended the concession period, set higher maximum tolls, and made more conservative estimates of future road traffic than it had in previous auctions. </a:t>
            </a:r>
          </a:p>
          <a:p>
            <a:pPr marL="182563" lvl="1" indent="-182563">
              <a:buClr>
                <a:srgbClr val="E83F35"/>
              </a:buClr>
              <a:buFont typeface="Arial" charset="0"/>
              <a:buChar char="●"/>
            </a:pPr>
            <a:r>
              <a:rPr lang="en-GB" sz="1200" b="1" dirty="0"/>
              <a:t>The concession period was set at 30 years, and was not a biddable component.</a:t>
            </a:r>
          </a:p>
        </p:txBody>
      </p:sp>
      <p:sp>
        <p:nvSpPr>
          <p:cNvPr id="15" name="Rectangle 14"/>
          <p:cNvSpPr/>
          <p:nvPr/>
        </p:nvSpPr>
        <p:spPr bwMode="auto">
          <a:xfrm>
            <a:off x="6156176" y="1438780"/>
            <a:ext cx="2664296" cy="3502377"/>
          </a:xfrm>
          <a:prstGeom prst="rect">
            <a:avLst/>
          </a:prstGeom>
          <a:solidFill>
            <a:schemeClr val="bg1"/>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82563" lvl="1" indent="-182563">
              <a:buClr>
                <a:srgbClr val="E83F35"/>
              </a:buClr>
              <a:buFont typeface="Arial" charset="0"/>
              <a:buChar char="●"/>
            </a:pPr>
            <a:r>
              <a:rPr lang="en-GB" sz="1100" dirty="0"/>
              <a:t>Mexico </a:t>
            </a:r>
            <a:r>
              <a:rPr lang="en-GB" sz="1100" dirty="0" smtClean="0"/>
              <a:t>has trialled </a:t>
            </a:r>
            <a:r>
              <a:rPr lang="en-GB" sz="1100" dirty="0"/>
              <a:t>a number of different toll road auction types since </a:t>
            </a:r>
            <a:r>
              <a:rPr lang="en-GB" sz="1100" dirty="0" smtClean="0"/>
              <a:t>1989, </a:t>
            </a:r>
            <a:r>
              <a:rPr lang="en-GB" sz="1100" dirty="0"/>
              <a:t>in which contract duration was sometimes a winning criteria.</a:t>
            </a:r>
          </a:p>
          <a:p>
            <a:pPr marL="182563" lvl="1" indent="-182563">
              <a:buClr>
                <a:srgbClr val="E83F35"/>
              </a:buClr>
              <a:buFont typeface="Arial" charset="0"/>
              <a:buChar char="●"/>
            </a:pPr>
            <a:r>
              <a:rPr lang="en-GB" sz="1100" dirty="0"/>
              <a:t>In the first toll road program, </a:t>
            </a:r>
            <a:r>
              <a:rPr lang="en-GB" sz="1100" b="1" dirty="0"/>
              <a:t>contract duration was the main awarding criteria</a:t>
            </a:r>
            <a:r>
              <a:rPr lang="en-GB" sz="1100" dirty="0"/>
              <a:t>, but resulted in a short term contract with very high tolls.</a:t>
            </a:r>
          </a:p>
          <a:p>
            <a:pPr marL="182563" lvl="1" indent="-182563">
              <a:buClr>
                <a:srgbClr val="E83F35"/>
              </a:buClr>
              <a:buFont typeface="Arial" charset="0"/>
              <a:buChar char="●"/>
            </a:pPr>
            <a:r>
              <a:rPr lang="en-GB" sz="1100" dirty="0"/>
              <a:t>In 2003, a new program was launched in which the regulator set the maximum average toll, and the contract duration (</a:t>
            </a:r>
            <a:r>
              <a:rPr lang="en-GB" sz="1100" b="1" dirty="0"/>
              <a:t>up to 30 years</a:t>
            </a:r>
            <a:r>
              <a:rPr lang="en-GB" sz="1100" dirty="0"/>
              <a:t>).</a:t>
            </a:r>
          </a:p>
          <a:p>
            <a:pPr marL="182563" lvl="1" indent="-182563">
              <a:buClr>
                <a:srgbClr val="E83F35"/>
              </a:buClr>
              <a:buFont typeface="Arial" charset="0"/>
              <a:buChar char="●"/>
              <a:tabLst>
                <a:tab pos="1792288" algn="l"/>
              </a:tabLst>
            </a:pPr>
            <a:r>
              <a:rPr lang="en-GB" sz="1100" dirty="0"/>
              <a:t>In 2006 yet another approach was taken by which the winning bid was determined on the basis of who offered the highest upfront fee to the state.</a:t>
            </a:r>
          </a:p>
        </p:txBody>
      </p:sp>
      <p:sp>
        <p:nvSpPr>
          <p:cNvPr id="16" name="Rectangle 15"/>
          <p:cNvSpPr/>
          <p:nvPr/>
        </p:nvSpPr>
        <p:spPr bwMode="auto">
          <a:xfrm>
            <a:off x="345456" y="1196752"/>
            <a:ext cx="1043608" cy="288032"/>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400" b="1" i="0" u="none" strike="noStrike" cap="none" normalizeH="0" baseline="0" dirty="0" smtClean="0">
                <a:ln>
                  <a:noFill/>
                </a:ln>
                <a:solidFill>
                  <a:schemeClr val="bg1"/>
                </a:solidFill>
                <a:effectLst/>
                <a:latin typeface="Arial" charset="0"/>
                <a:ea typeface="굴림" pitchFamily="50" charset="-127"/>
              </a:rPr>
              <a:t>Chile</a:t>
            </a:r>
          </a:p>
        </p:txBody>
      </p:sp>
      <p:sp>
        <p:nvSpPr>
          <p:cNvPr id="17" name="Rectangle 16"/>
          <p:cNvSpPr/>
          <p:nvPr/>
        </p:nvSpPr>
        <p:spPr bwMode="auto">
          <a:xfrm>
            <a:off x="3563888" y="1196752"/>
            <a:ext cx="1043608" cy="288032"/>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400" b="1" i="0" u="none" strike="noStrike" cap="none" normalizeH="0" baseline="0" dirty="0" smtClean="0">
                <a:ln>
                  <a:noFill/>
                </a:ln>
                <a:solidFill>
                  <a:schemeClr val="bg1"/>
                </a:solidFill>
                <a:effectLst/>
                <a:latin typeface="Arial" charset="0"/>
                <a:ea typeface="굴림" pitchFamily="50" charset="-127"/>
              </a:rPr>
              <a:t>Brazil</a:t>
            </a:r>
          </a:p>
        </p:txBody>
      </p:sp>
      <p:sp>
        <p:nvSpPr>
          <p:cNvPr id="18" name="Rectangle 17"/>
          <p:cNvSpPr/>
          <p:nvPr/>
        </p:nvSpPr>
        <p:spPr bwMode="auto">
          <a:xfrm>
            <a:off x="6156176" y="1196752"/>
            <a:ext cx="1043608" cy="288032"/>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20000"/>
              </a:spcAft>
              <a:buClr>
                <a:schemeClr val="bg1"/>
              </a:buClr>
              <a:buSzTx/>
              <a:buFontTx/>
              <a:buNone/>
              <a:tabLst/>
            </a:pPr>
            <a:r>
              <a:rPr kumimoji="0" lang="en-GB" sz="1400" b="1" i="0" u="none" strike="noStrike" cap="none" normalizeH="0" baseline="0" dirty="0" smtClean="0">
                <a:ln>
                  <a:noFill/>
                </a:ln>
                <a:solidFill>
                  <a:schemeClr val="bg1"/>
                </a:solidFill>
                <a:effectLst/>
                <a:latin typeface="Arial" charset="0"/>
                <a:ea typeface="굴림" pitchFamily="50" charset="-127"/>
              </a:rPr>
              <a:t>Mexico</a:t>
            </a:r>
          </a:p>
        </p:txBody>
      </p:sp>
      <p:sp>
        <p:nvSpPr>
          <p:cNvPr id="19" name="Rectangle 18"/>
          <p:cNvSpPr/>
          <p:nvPr/>
        </p:nvSpPr>
        <p:spPr bwMode="auto">
          <a:xfrm>
            <a:off x="345456" y="5373216"/>
            <a:ext cx="8475016" cy="936104"/>
          </a:xfrm>
          <a:prstGeom prst="rect">
            <a:avLst/>
          </a:prstGeom>
          <a:solidFill>
            <a:srgbClr val="15657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1200" b="1" dirty="0">
                <a:solidFill>
                  <a:schemeClr val="bg1"/>
                </a:solidFill>
              </a:rPr>
              <a:t>There are some examples of toll road auctions (e.g. Brazil) where the contract duration was set before the auction and was therefore not a biddable component. In other cases (e.g. Chile), an NPV methodology was used in which the contract duration is an auction-clearing criteria. Lessons learned from toll-road auctions are limited however, because no PDE methodology is used to compare bids. In all cases, the auction is for a single contract, so there is no scope for the bid on a marginal unit to affect prices for </a:t>
            </a:r>
            <a:r>
              <a:rPr lang="en-GB" sz="1200" b="1" dirty="0" err="1">
                <a:solidFill>
                  <a:schemeClr val="bg1"/>
                </a:solidFill>
              </a:rPr>
              <a:t>inframarginal</a:t>
            </a:r>
            <a:r>
              <a:rPr lang="en-GB" sz="1200" b="1" dirty="0">
                <a:solidFill>
                  <a:schemeClr val="bg1"/>
                </a:solidFill>
              </a:rPr>
              <a:t> units (since there aren’t any).</a:t>
            </a:r>
          </a:p>
        </p:txBody>
      </p:sp>
    </p:spTree>
    <p:extLst>
      <p:ext uri="{BB962C8B-B14F-4D97-AF65-F5344CB8AC3E}">
        <p14:creationId xmlns:p14="http://schemas.microsoft.com/office/powerpoint/2010/main" val="3557578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p:txBody>
      </p:sp>
      <p:sp>
        <p:nvSpPr>
          <p:cNvPr id="70663" name="Rectangle 7"/>
          <p:cNvSpPr>
            <a:spLocks noChangeArrowheads="1"/>
          </p:cNvSpPr>
          <p:nvPr/>
        </p:nvSpPr>
        <p:spPr bwMode="auto">
          <a:xfrm>
            <a:off x="6154738" y="0"/>
            <a:ext cx="3025775" cy="6858000"/>
          </a:xfrm>
          <a:prstGeom prst="rect">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669" name="Rectangle 13"/>
          <p:cNvSpPr>
            <a:spLocks noChangeArrowheads="1"/>
          </p:cNvSpPr>
          <p:nvPr/>
        </p:nvSpPr>
        <p:spPr bwMode="auto">
          <a:xfrm>
            <a:off x="6156325" y="3573463"/>
            <a:ext cx="2987675" cy="1511300"/>
          </a:xfrm>
          <a:prstGeom prst="rect">
            <a:avLst/>
          </a:prstGeom>
          <a:noFill/>
          <a:ln>
            <a:noFill/>
          </a:ln>
          <a:effectLst/>
          <a:extLst>
            <a:ext uri="{909E8E84-426E-40DD-AFC4-6F175D3DCCD1}">
              <a14:hiddenFill xmlns:a14="http://schemas.microsoft.com/office/drawing/2010/main">
                <a:solidFill>
                  <a:srgbClr val="E83F35"/>
                </a:solidFill>
              </a14:hiddenFill>
            </a:ext>
            <a:ext uri="{91240B29-F687-4F45-9708-019B960494DF}">
              <a14:hiddenLine xmlns:a14="http://schemas.microsoft.com/office/drawing/2010/main" w="9525" algn="ctr">
                <a:solidFill>
                  <a:srgbClr val="E83F3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bg1"/>
              </a:buClr>
            </a:pPr>
            <a:r>
              <a:rPr lang="en-GB" altLang="en-US" dirty="0">
                <a:solidFill>
                  <a:schemeClr val="bg1"/>
                </a:solidFill>
              </a:rPr>
              <a:t>Stakeholder responses</a:t>
            </a:r>
          </a:p>
          <a:p>
            <a:pPr>
              <a:buClr>
                <a:schemeClr val="bg1"/>
              </a:buClr>
            </a:pPr>
            <a:r>
              <a:rPr lang="en-GB" altLang="en-US" dirty="0">
                <a:solidFill>
                  <a:schemeClr val="bg1"/>
                </a:solidFill>
              </a:rPr>
              <a:t>International capacity &amp; energy markets</a:t>
            </a:r>
          </a:p>
          <a:p>
            <a:pPr>
              <a:buClr>
                <a:schemeClr val="bg1"/>
              </a:buClr>
            </a:pPr>
            <a:r>
              <a:rPr lang="en-GB" altLang="en-US" dirty="0">
                <a:solidFill>
                  <a:schemeClr val="bg1"/>
                </a:solidFill>
              </a:rPr>
              <a:t>VPP auctions</a:t>
            </a:r>
          </a:p>
          <a:p>
            <a:pPr>
              <a:buClr>
                <a:schemeClr val="bg1"/>
              </a:buClr>
            </a:pPr>
            <a:r>
              <a:rPr lang="en-GB" altLang="en-US" dirty="0">
                <a:solidFill>
                  <a:schemeClr val="bg1"/>
                </a:solidFill>
              </a:rPr>
              <a:t>Other sectors</a:t>
            </a:r>
          </a:p>
          <a:p>
            <a:pPr>
              <a:buClr>
                <a:schemeClr val="bg1"/>
              </a:buClr>
            </a:pPr>
            <a:r>
              <a:rPr lang="en-GB" altLang="en-US" dirty="0">
                <a:solidFill>
                  <a:schemeClr val="bg1"/>
                </a:solidFill>
              </a:rPr>
              <a:t>Lessons learned for option development</a:t>
            </a:r>
          </a:p>
          <a:p>
            <a:pPr>
              <a:buClr>
                <a:schemeClr val="bg1"/>
              </a:buClr>
            </a:pPr>
            <a:endParaRPr lang="en-GB" altLang="en-US" dirty="0" smtClean="0">
              <a:solidFill>
                <a:schemeClr val="bg1"/>
              </a:solidFill>
            </a:endParaRPr>
          </a:p>
          <a:p>
            <a:pPr>
              <a:buClr>
                <a:schemeClr val="bg1"/>
              </a:buClr>
            </a:pPr>
            <a:endParaRPr lang="en-GB" altLang="en-US" dirty="0">
              <a:solidFill>
                <a:schemeClr val="bg1"/>
              </a:solidFill>
            </a:endParaRPr>
          </a:p>
          <a:p>
            <a:pPr>
              <a:buClr>
                <a:schemeClr val="bg1"/>
              </a:buClr>
            </a:pPr>
            <a:endParaRPr lang="en-GB" altLang="en-US" dirty="0">
              <a:solidFill>
                <a:schemeClr val="bg1"/>
              </a:solidFill>
            </a:endParaRPr>
          </a:p>
        </p:txBody>
      </p:sp>
      <p:sp>
        <p:nvSpPr>
          <p:cNvPr id="70670" name="Rectangle 14"/>
          <p:cNvSpPr>
            <a:spLocks noChangeArrowheads="1"/>
          </p:cNvSpPr>
          <p:nvPr/>
        </p:nvSpPr>
        <p:spPr bwMode="ltGray">
          <a:xfrm>
            <a:off x="6227763" y="5158457"/>
            <a:ext cx="2881312" cy="646807"/>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936530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conclusions from the research</a:t>
            </a:r>
            <a:endParaRPr lang="en-GB" dirty="0"/>
          </a:p>
        </p:txBody>
      </p:sp>
      <p:sp>
        <p:nvSpPr>
          <p:cNvPr id="6" name="Rectangle 5"/>
          <p:cNvSpPr/>
          <p:nvPr/>
        </p:nvSpPr>
        <p:spPr bwMode="auto">
          <a:xfrm>
            <a:off x="467543" y="764705"/>
            <a:ext cx="2172405" cy="603699"/>
          </a:xfrm>
          <a:prstGeom prst="rect">
            <a:avLst/>
          </a:prstGeom>
          <a:solidFill>
            <a:srgbClr val="E83F35"/>
          </a:solidFill>
          <a:ln w="9525" algn="ctr">
            <a:noFill/>
            <a:miter lim="800000"/>
            <a:headEnd/>
            <a:tailEnd/>
          </a:ln>
          <a:effectLst/>
          <a:extLst/>
        </p:spPr>
        <p:txBody>
          <a:bodyPr anchor="ctr"/>
          <a:lstStyle/>
          <a:p>
            <a:pPr marL="0" marR="0" lvl="0" indent="0" defTabSz="914400" eaLnBrk="1" fontAlgn="auto" latinLnBrk="0" hangingPunct="1">
              <a:lnSpc>
                <a:spcPct val="100000"/>
              </a:lnSpc>
              <a:spcBef>
                <a:spcPts val="0"/>
              </a:spcBef>
              <a:spcAft>
                <a:spcPts val="0"/>
              </a:spcAft>
              <a:buClr>
                <a:prstClr val="white"/>
              </a:buClr>
              <a:buSzTx/>
              <a:buFontTx/>
              <a:buNone/>
              <a:tabLst/>
              <a:defRPr/>
            </a:pPr>
            <a:r>
              <a:rPr kumimoji="0" lang="en-GB" sz="1800" b="0" i="0" u="none" strike="noStrike" kern="0" cap="none" spc="0" normalizeH="0" baseline="0" noProof="0" dirty="0" smtClean="0">
                <a:ln>
                  <a:noFill/>
                </a:ln>
                <a:solidFill>
                  <a:prstClr val="white"/>
                </a:solidFill>
                <a:effectLst/>
                <a:uLnTx/>
                <a:uFillTx/>
              </a:rPr>
              <a:t>Our research suggests that…</a:t>
            </a:r>
          </a:p>
        </p:txBody>
      </p:sp>
      <p:sp>
        <p:nvSpPr>
          <p:cNvPr id="7" name="Rectangle 6"/>
          <p:cNvSpPr/>
          <p:nvPr/>
        </p:nvSpPr>
        <p:spPr bwMode="auto">
          <a:xfrm>
            <a:off x="2843808" y="764704"/>
            <a:ext cx="5919500" cy="603699"/>
          </a:xfrm>
          <a:prstGeom prst="rect">
            <a:avLst/>
          </a:prstGeom>
          <a:solidFill>
            <a:srgbClr val="E83F35"/>
          </a:solidFill>
          <a:ln w="9525" algn="ctr">
            <a:noFill/>
            <a:miter lim="800000"/>
            <a:headEnd/>
            <a:tailEnd/>
          </a:ln>
          <a:effectLst/>
          <a:extLst/>
        </p:spPr>
        <p:txBody>
          <a:bodyPr anchor="ctr"/>
          <a:lstStyle/>
          <a:p>
            <a:pPr marL="0" marR="0" lvl="0" indent="0" algn="ctr" defTabSz="914400" eaLnBrk="1" fontAlgn="auto" latinLnBrk="0" hangingPunct="1">
              <a:lnSpc>
                <a:spcPct val="100000"/>
              </a:lnSpc>
              <a:spcBef>
                <a:spcPts val="0"/>
              </a:spcBef>
              <a:spcAft>
                <a:spcPts val="0"/>
              </a:spcAft>
              <a:buClr>
                <a:prstClr val="white"/>
              </a:buClr>
              <a:buSzTx/>
              <a:buFontTx/>
              <a:buNone/>
              <a:tabLst/>
              <a:defRPr/>
            </a:pPr>
            <a:r>
              <a:rPr kumimoji="0" lang="en-GB" sz="1800" b="0" i="0" u="none" strike="noStrike" kern="0" cap="none" spc="0" normalizeH="0" baseline="0" noProof="0" dirty="0" smtClean="0">
                <a:ln>
                  <a:noFill/>
                </a:ln>
                <a:solidFill>
                  <a:prstClr val="white"/>
                </a:solidFill>
                <a:effectLst/>
                <a:uLnTx/>
                <a:uFillTx/>
              </a:rPr>
              <a:t>Conclusions</a:t>
            </a:r>
          </a:p>
        </p:txBody>
      </p:sp>
      <p:sp>
        <p:nvSpPr>
          <p:cNvPr id="11" name="Content Placeholder 2"/>
          <p:cNvSpPr txBox="1">
            <a:spLocks/>
          </p:cNvSpPr>
          <p:nvPr/>
        </p:nvSpPr>
        <p:spPr bwMode="auto">
          <a:xfrm>
            <a:off x="2843732" y="1433633"/>
            <a:ext cx="5904733" cy="1116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marL="274638" indent="-274638">
              <a:buClr>
                <a:srgbClr val="E83F35"/>
              </a:buClr>
              <a:buFont typeface="Arial" charset="0"/>
              <a:buChar char="●"/>
              <a:defRPr sz="1200"/>
            </a:lvl1pPr>
            <a:lvl2pPr marL="622300" indent="-346075">
              <a:buClr>
                <a:srgbClr val="E83F35"/>
              </a:buClr>
              <a:buFont typeface="Arial" charset="0"/>
              <a:buChar char="□"/>
              <a:defRPr sz="1400"/>
            </a:lvl2pPr>
            <a:lvl3pPr marL="987425" indent="-363538">
              <a:spcBef>
                <a:spcPct val="10000"/>
              </a:spcBef>
              <a:spcAft>
                <a:spcPct val="10000"/>
              </a:spcAft>
              <a:buClr>
                <a:srgbClr val="E83F35"/>
              </a:buClr>
              <a:buChar char="•"/>
              <a:defRPr sz="1200"/>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a:solidFill>
                  <a:srgbClr val="333333"/>
                </a:solidFill>
                <a:latin typeface="Garamond" pitchFamily="18" charset="0"/>
              </a:defRPr>
            </a:lvl9pPr>
          </a:lstStyle>
          <a:p>
            <a:pPr lvl="0" fontAlgn="auto">
              <a:spcBef>
                <a:spcPts val="0"/>
              </a:spcBef>
              <a:spcAft>
                <a:spcPts val="0"/>
              </a:spcAft>
              <a:defRPr/>
            </a:pPr>
            <a:r>
              <a:rPr lang="en-GB" altLang="en-US" dirty="0" smtClean="0"/>
              <a:t>The risk of </a:t>
            </a:r>
            <a:r>
              <a:rPr lang="en-GB" altLang="en-US" dirty="0"/>
              <a:t>inadvertently capping prices </a:t>
            </a:r>
            <a:r>
              <a:rPr lang="en-GB" altLang="en-US" dirty="0" smtClean="0"/>
              <a:t>(below </a:t>
            </a:r>
            <a:r>
              <a:rPr lang="en-GB" altLang="en-US" dirty="0"/>
              <a:t>the </a:t>
            </a:r>
            <a:r>
              <a:rPr lang="en-GB" altLang="en-US" dirty="0" smtClean="0"/>
              <a:t>CONE) for long-term contracts, </a:t>
            </a:r>
            <a:r>
              <a:rPr lang="en-GB" altLang="en-US" dirty="0"/>
              <a:t>inflating CM costs, and embedding </a:t>
            </a:r>
            <a:r>
              <a:rPr lang="en-GB" altLang="en-US" dirty="0" smtClean="0"/>
              <a:t>modelled </a:t>
            </a:r>
            <a:r>
              <a:rPr lang="en-GB" altLang="en-US" dirty="0"/>
              <a:t>prices in market </a:t>
            </a:r>
            <a:r>
              <a:rPr lang="en-GB" altLang="en-US" dirty="0" smtClean="0"/>
              <a:t>outcomes</a:t>
            </a:r>
            <a:r>
              <a:rPr lang="en-GB" altLang="en-US" dirty="0"/>
              <a:t> </a:t>
            </a:r>
            <a:r>
              <a:rPr lang="en-GB" altLang="en-US" dirty="0" smtClean="0"/>
              <a:t>were all noted in the consultation responses.</a:t>
            </a:r>
          </a:p>
          <a:p>
            <a:pPr lvl="0" fontAlgn="auto">
              <a:spcBef>
                <a:spcPts val="0"/>
              </a:spcBef>
              <a:spcAft>
                <a:spcPts val="0"/>
              </a:spcAft>
              <a:defRPr/>
            </a:pPr>
            <a:r>
              <a:rPr lang="en-GB" kern="0" dirty="0" smtClean="0">
                <a:solidFill>
                  <a:prstClr val="black"/>
                </a:solidFill>
              </a:rPr>
              <a:t>When evaluating options it will be important to consider their ability to overcome or avoid the concerns raised.</a:t>
            </a:r>
            <a:endParaRPr kumimoji="0" lang="en-GB" b="0" i="0" u="none" strike="noStrike" kern="0" cap="none" spc="0" normalizeH="0" baseline="0" noProof="0" dirty="0">
              <a:ln>
                <a:noFill/>
              </a:ln>
              <a:solidFill>
                <a:prstClr val="black"/>
              </a:solidFill>
              <a:effectLst/>
              <a:uLnTx/>
              <a:uFillTx/>
            </a:endParaRPr>
          </a:p>
        </p:txBody>
      </p:sp>
      <p:sp>
        <p:nvSpPr>
          <p:cNvPr id="12" name="Pentagon 11"/>
          <p:cNvSpPr/>
          <p:nvPr/>
        </p:nvSpPr>
        <p:spPr bwMode="auto">
          <a:xfrm>
            <a:off x="467544" y="2614862"/>
            <a:ext cx="2285497" cy="1116000"/>
          </a:xfrm>
          <a:prstGeom prst="homePlate">
            <a:avLst/>
          </a:prstGeom>
          <a:solidFill>
            <a:srgbClr val="156570"/>
          </a:solidFill>
          <a:ln w="9525" algn="ctr">
            <a:noFill/>
            <a:miter lim="800000"/>
            <a:headEnd/>
            <a:tailEnd/>
          </a:ln>
          <a:effectLst/>
          <a:extLst/>
        </p:spPr>
        <p:txBody>
          <a:bodyPr anchor="ctr"/>
          <a:lstStyle/>
          <a:p>
            <a:pPr marL="0" marR="0" lvl="0" indent="0" defTabSz="914400" eaLnBrk="1" fontAlgn="auto" latinLnBrk="0" hangingPunct="1">
              <a:lnSpc>
                <a:spcPct val="100000"/>
              </a:lnSpc>
              <a:spcBef>
                <a:spcPts val="0"/>
              </a:spcBef>
              <a:spcAft>
                <a:spcPts val="0"/>
              </a:spcAft>
              <a:buClr>
                <a:prstClr val="white"/>
              </a:buClr>
              <a:buSzTx/>
              <a:buFontTx/>
              <a:buNone/>
              <a:tabLst/>
              <a:defRPr/>
            </a:pPr>
            <a:r>
              <a:rPr kumimoji="0" lang="en-GB" sz="1400" b="0" i="0" u="none" strike="noStrike" kern="0" cap="none" spc="0" normalizeH="0" baseline="0" noProof="0" dirty="0" smtClean="0">
                <a:ln>
                  <a:noFill/>
                </a:ln>
                <a:solidFill>
                  <a:prstClr val="white"/>
                </a:solidFill>
                <a:effectLst/>
                <a:uLnTx/>
                <a:uFillTx/>
              </a:rPr>
              <a:t>There are no international</a:t>
            </a:r>
            <a:r>
              <a:rPr lang="en-GB" sz="1400" kern="0" dirty="0">
                <a:solidFill>
                  <a:prstClr val="white"/>
                </a:solidFill>
              </a:rPr>
              <a:t> </a:t>
            </a:r>
            <a:r>
              <a:rPr lang="en-GB" sz="1400" kern="0" dirty="0" smtClean="0">
                <a:solidFill>
                  <a:prstClr val="white"/>
                </a:solidFill>
              </a:rPr>
              <a:t>examples where a PDE approach is used in capacity auctions.</a:t>
            </a:r>
            <a:endParaRPr kumimoji="0" lang="en-GB" sz="1400" b="0" i="0" u="none" strike="noStrike" kern="0" cap="none" spc="0" normalizeH="0" baseline="0" noProof="0" dirty="0" smtClean="0">
              <a:ln>
                <a:noFill/>
              </a:ln>
              <a:solidFill>
                <a:prstClr val="white"/>
              </a:solidFill>
              <a:effectLst/>
              <a:uLnTx/>
              <a:uFillTx/>
            </a:endParaRPr>
          </a:p>
        </p:txBody>
      </p:sp>
      <p:sp>
        <p:nvSpPr>
          <p:cNvPr id="8" name="Pentagon 7"/>
          <p:cNvSpPr/>
          <p:nvPr/>
        </p:nvSpPr>
        <p:spPr bwMode="auto">
          <a:xfrm>
            <a:off x="467544" y="3796091"/>
            <a:ext cx="2285497" cy="1116000"/>
          </a:xfrm>
          <a:prstGeom prst="homePlate">
            <a:avLst/>
          </a:prstGeom>
          <a:solidFill>
            <a:srgbClr val="156570"/>
          </a:solidFill>
          <a:ln w="9525" algn="ctr">
            <a:noFill/>
            <a:miter lim="800000"/>
            <a:headEnd/>
            <a:tailEnd/>
          </a:ln>
          <a:effectLst/>
          <a:extLst/>
        </p:spPr>
        <p:txBody>
          <a:bodyPr anchor="ctr"/>
          <a:lstStyle/>
          <a:p>
            <a:pPr marL="0" marR="0" lvl="0" indent="0" defTabSz="914400" eaLnBrk="1" fontAlgn="auto" latinLnBrk="0" hangingPunct="1">
              <a:lnSpc>
                <a:spcPct val="100000"/>
              </a:lnSpc>
              <a:spcBef>
                <a:spcPts val="0"/>
              </a:spcBef>
              <a:spcAft>
                <a:spcPts val="0"/>
              </a:spcAft>
              <a:buClr>
                <a:prstClr val="white"/>
              </a:buClr>
              <a:buSzTx/>
              <a:buFontTx/>
              <a:buNone/>
              <a:tabLst/>
              <a:defRPr/>
            </a:pPr>
            <a:r>
              <a:rPr lang="en-GB" sz="1400" kern="0" dirty="0" smtClean="0">
                <a:solidFill>
                  <a:prstClr val="white"/>
                </a:solidFill>
              </a:rPr>
              <a:t>A </a:t>
            </a:r>
            <a:r>
              <a:rPr lang="en-GB" sz="1400" kern="0" dirty="0" err="1">
                <a:solidFill>
                  <a:prstClr val="white"/>
                </a:solidFill>
              </a:rPr>
              <a:t>PDE</a:t>
            </a:r>
            <a:r>
              <a:rPr lang="en-GB" sz="1400" kern="0" dirty="0">
                <a:solidFill>
                  <a:prstClr val="white"/>
                </a:solidFill>
              </a:rPr>
              <a:t> methodology was used </a:t>
            </a:r>
            <a:r>
              <a:rPr lang="en-GB" sz="1400" kern="0" dirty="0" smtClean="0">
                <a:solidFill>
                  <a:prstClr val="white"/>
                </a:solidFill>
              </a:rPr>
              <a:t>in the French </a:t>
            </a:r>
            <a:r>
              <a:rPr lang="en-GB" sz="1400" kern="0" dirty="0" err="1" smtClean="0">
                <a:solidFill>
                  <a:prstClr val="white"/>
                </a:solidFill>
              </a:rPr>
              <a:t>VPP</a:t>
            </a:r>
            <a:r>
              <a:rPr lang="en-GB" sz="1400" kern="0" dirty="0" smtClean="0">
                <a:solidFill>
                  <a:prstClr val="white"/>
                </a:solidFill>
              </a:rPr>
              <a:t> auctions.</a:t>
            </a:r>
            <a:endParaRPr kumimoji="0" lang="en-GB" sz="1400" b="0" i="0" u="none" strike="noStrike" kern="0" cap="none" spc="0" normalizeH="0" baseline="0" noProof="0" dirty="0" smtClean="0">
              <a:ln>
                <a:noFill/>
              </a:ln>
              <a:solidFill>
                <a:prstClr val="white"/>
              </a:solidFill>
              <a:effectLst/>
              <a:uLnTx/>
              <a:uFillTx/>
            </a:endParaRPr>
          </a:p>
        </p:txBody>
      </p:sp>
      <p:sp>
        <p:nvSpPr>
          <p:cNvPr id="10" name="Content Placeholder 2"/>
          <p:cNvSpPr txBox="1">
            <a:spLocks/>
          </p:cNvSpPr>
          <p:nvPr/>
        </p:nvSpPr>
        <p:spPr bwMode="auto">
          <a:xfrm>
            <a:off x="2843732" y="3796091"/>
            <a:ext cx="5904733" cy="1116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marL="274638" indent="-274638">
              <a:buClr>
                <a:srgbClr val="E83F35"/>
              </a:buClr>
              <a:buFont typeface="Arial" charset="0"/>
              <a:buChar char="●"/>
              <a:defRPr sz="1200"/>
            </a:lvl1pPr>
            <a:lvl2pPr marL="622300" indent="-346075">
              <a:buClr>
                <a:srgbClr val="E83F35"/>
              </a:buClr>
              <a:buFont typeface="Arial" charset="0"/>
              <a:buChar char="□"/>
              <a:defRPr sz="1400"/>
            </a:lvl2pPr>
            <a:lvl3pPr marL="987425" indent="-363538">
              <a:spcBef>
                <a:spcPct val="10000"/>
              </a:spcBef>
              <a:spcAft>
                <a:spcPct val="10000"/>
              </a:spcAft>
              <a:buClr>
                <a:srgbClr val="E83F35"/>
              </a:buClr>
              <a:buChar char="•"/>
              <a:defRPr sz="1200"/>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a:solidFill>
                  <a:srgbClr val="333333"/>
                </a:solidFill>
                <a:latin typeface="Garamond" pitchFamily="18" charset="0"/>
              </a:defRPr>
            </a:lvl9pPr>
          </a:lstStyle>
          <a:p>
            <a:pPr marL="274638" marR="0" lvl="0" indent="-274638" defTabSz="914400" eaLnBrk="1" fontAlgn="auto" latinLnBrk="0" hangingPunct="1">
              <a:lnSpc>
                <a:spcPct val="100000"/>
              </a:lnSpc>
              <a:spcBef>
                <a:spcPts val="0"/>
              </a:spcBef>
              <a:spcAft>
                <a:spcPts val="0"/>
              </a:spcAft>
              <a:buClr>
                <a:srgbClr val="E83F35"/>
              </a:buClr>
              <a:buSzTx/>
              <a:buFont typeface="Arial" charset="0"/>
              <a:buChar char="●"/>
              <a:tabLst/>
              <a:defRPr/>
            </a:pPr>
            <a:r>
              <a:rPr kumimoji="0" lang="en-GB" b="0" i="0" u="none" strike="noStrike" kern="0" cap="none" spc="0" normalizeH="0" baseline="0" noProof="0" dirty="0" smtClean="0">
                <a:ln>
                  <a:noFill/>
                </a:ln>
                <a:solidFill>
                  <a:prstClr val="black"/>
                </a:solidFill>
                <a:effectLst/>
                <a:uLnTx/>
                <a:uFillTx/>
              </a:rPr>
              <a:t>French VPP auctions seem</a:t>
            </a:r>
            <a:r>
              <a:rPr kumimoji="0" lang="en-GB" b="0" i="0" u="none" strike="noStrike" kern="0" cap="none" spc="0" normalizeH="0" noProof="0" dirty="0" smtClean="0">
                <a:ln>
                  <a:noFill/>
                </a:ln>
                <a:solidFill>
                  <a:prstClr val="black"/>
                </a:solidFill>
                <a:effectLst/>
                <a:uLnTx/>
                <a:uFillTx/>
              </a:rPr>
              <a:t> to be the most relevant comparator because price indifference curves were applied.</a:t>
            </a:r>
          </a:p>
          <a:p>
            <a:pPr marL="274638" marR="0" lvl="0" indent="-274638" defTabSz="914400" eaLnBrk="1" fontAlgn="auto" latinLnBrk="0" hangingPunct="1">
              <a:lnSpc>
                <a:spcPct val="100000"/>
              </a:lnSpc>
              <a:spcBef>
                <a:spcPts val="0"/>
              </a:spcBef>
              <a:spcAft>
                <a:spcPts val="0"/>
              </a:spcAft>
              <a:buClr>
                <a:srgbClr val="E83F35"/>
              </a:buClr>
              <a:buSzTx/>
              <a:buFont typeface="Arial" charset="0"/>
              <a:buChar char="●"/>
              <a:tabLst/>
              <a:defRPr/>
            </a:pPr>
            <a:r>
              <a:rPr lang="en-GB" kern="0" dirty="0" smtClean="0">
                <a:solidFill>
                  <a:prstClr val="black"/>
                </a:solidFill>
              </a:rPr>
              <a:t>A simplified methodology based on fixed price differentials was used.</a:t>
            </a:r>
          </a:p>
          <a:p>
            <a:pPr marL="274638" marR="0" lvl="0" indent="-274638" defTabSz="914400" eaLnBrk="1" fontAlgn="auto" latinLnBrk="0" hangingPunct="1">
              <a:lnSpc>
                <a:spcPct val="100000"/>
              </a:lnSpc>
              <a:spcBef>
                <a:spcPts val="0"/>
              </a:spcBef>
              <a:spcAft>
                <a:spcPts val="0"/>
              </a:spcAft>
              <a:buClr>
                <a:srgbClr val="E83F35"/>
              </a:buClr>
              <a:buSzTx/>
              <a:buFont typeface="Arial" charset="0"/>
              <a:buChar char="●"/>
              <a:tabLst/>
              <a:defRPr/>
            </a:pPr>
            <a:r>
              <a:rPr lang="en-GB" kern="0" dirty="0" smtClean="0">
                <a:solidFill>
                  <a:prstClr val="black"/>
                </a:solidFill>
              </a:rPr>
              <a:t>Further thinking is needed to assess the implications of a fixed price differentials approach and whether it could be a sensible alternative for UK CM auctions.</a:t>
            </a:r>
            <a:endParaRPr kumimoji="0" lang="en-GB" b="0" i="0" u="none" strike="noStrike" kern="0" cap="none" spc="0" normalizeH="0" baseline="0" noProof="0" dirty="0">
              <a:ln>
                <a:noFill/>
              </a:ln>
              <a:solidFill>
                <a:prstClr val="black"/>
              </a:solidFill>
              <a:effectLst/>
              <a:uLnTx/>
              <a:uFillTx/>
            </a:endParaRPr>
          </a:p>
        </p:txBody>
      </p:sp>
      <p:sp>
        <p:nvSpPr>
          <p:cNvPr id="13" name="Pentagon 12"/>
          <p:cNvSpPr/>
          <p:nvPr/>
        </p:nvSpPr>
        <p:spPr bwMode="auto">
          <a:xfrm>
            <a:off x="467544" y="1433633"/>
            <a:ext cx="2285497" cy="1116000"/>
          </a:xfrm>
          <a:prstGeom prst="homePlate">
            <a:avLst/>
          </a:prstGeom>
          <a:solidFill>
            <a:srgbClr val="156570"/>
          </a:solidFill>
          <a:ln w="9525" algn="ctr">
            <a:noFill/>
            <a:miter lim="800000"/>
            <a:headEnd/>
            <a:tailEnd/>
          </a:ln>
          <a:effectLst/>
          <a:extLst/>
        </p:spPr>
        <p:txBody>
          <a:bodyPr anchor="ctr"/>
          <a:lstStyle/>
          <a:p>
            <a:pPr marL="0" marR="0" lvl="0" indent="0" defTabSz="914400" eaLnBrk="1" fontAlgn="auto" latinLnBrk="0" hangingPunct="1">
              <a:lnSpc>
                <a:spcPct val="100000"/>
              </a:lnSpc>
              <a:spcBef>
                <a:spcPts val="0"/>
              </a:spcBef>
              <a:spcAft>
                <a:spcPts val="0"/>
              </a:spcAft>
              <a:buClr>
                <a:prstClr val="white"/>
              </a:buClr>
              <a:buSzTx/>
              <a:buFontTx/>
              <a:buNone/>
              <a:tabLst/>
              <a:defRPr/>
            </a:pPr>
            <a:r>
              <a:rPr kumimoji="0" lang="en-GB" sz="1400" b="0" i="0" u="none" strike="noStrike" kern="0" cap="none" spc="0" normalizeH="0" baseline="0" noProof="0" dirty="0" smtClean="0">
                <a:ln>
                  <a:noFill/>
                </a:ln>
                <a:solidFill>
                  <a:prstClr val="white"/>
                </a:solidFill>
                <a:effectLst/>
                <a:uLnTx/>
                <a:uFillTx/>
              </a:rPr>
              <a:t>Stakeholders identified several</a:t>
            </a:r>
            <a:r>
              <a:rPr kumimoji="0" lang="en-GB" sz="1400" b="0" i="0" u="none" strike="noStrike" kern="0" cap="none" spc="0" normalizeH="0" noProof="0" dirty="0" smtClean="0">
                <a:ln>
                  <a:noFill/>
                </a:ln>
                <a:solidFill>
                  <a:prstClr val="white"/>
                </a:solidFill>
                <a:effectLst/>
                <a:uLnTx/>
                <a:uFillTx/>
              </a:rPr>
              <a:t> concerns with regard to the proposed methodology.</a:t>
            </a:r>
            <a:endParaRPr kumimoji="0" lang="en-GB" sz="1400" b="0" i="0" u="none" strike="noStrike" kern="0" cap="none" spc="0" normalizeH="0" baseline="0" noProof="0" dirty="0" smtClean="0">
              <a:ln>
                <a:noFill/>
              </a:ln>
              <a:solidFill>
                <a:prstClr val="white"/>
              </a:solidFill>
              <a:effectLst/>
              <a:uLnTx/>
              <a:uFillTx/>
            </a:endParaRPr>
          </a:p>
        </p:txBody>
      </p:sp>
      <p:sp>
        <p:nvSpPr>
          <p:cNvPr id="14" name="Content Placeholder 2"/>
          <p:cNvSpPr txBox="1">
            <a:spLocks/>
          </p:cNvSpPr>
          <p:nvPr/>
        </p:nvSpPr>
        <p:spPr bwMode="auto">
          <a:xfrm>
            <a:off x="2843732" y="2614862"/>
            <a:ext cx="5904733" cy="1116000"/>
          </a:xfrm>
          <a:prstGeom prst="rect">
            <a:avLst/>
          </a:prstGeom>
          <a:noFill/>
          <a:ln w="9525">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marL="274638" indent="-274638">
              <a:buClr>
                <a:srgbClr val="E83F35"/>
              </a:buClr>
              <a:buFont typeface="Arial" charset="0"/>
              <a:buChar char="●"/>
              <a:defRPr sz="1200"/>
            </a:lvl1pPr>
            <a:lvl2pPr marL="622300" indent="-346075">
              <a:buClr>
                <a:srgbClr val="E83F35"/>
              </a:buClr>
              <a:buFont typeface="Arial" charset="0"/>
              <a:buChar char="□"/>
              <a:defRPr sz="1400"/>
            </a:lvl2pPr>
            <a:lvl3pPr marL="987425" indent="-363538">
              <a:spcBef>
                <a:spcPct val="10000"/>
              </a:spcBef>
              <a:spcAft>
                <a:spcPct val="10000"/>
              </a:spcAft>
              <a:buClr>
                <a:srgbClr val="E83F35"/>
              </a:buClr>
              <a:buChar char="•"/>
              <a:defRPr sz="1200"/>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a:solidFill>
                  <a:srgbClr val="333333"/>
                </a:solidFill>
                <a:latin typeface="Garamond" pitchFamily="18" charset="0"/>
              </a:defRPr>
            </a:lvl9pPr>
          </a:lstStyle>
          <a:p>
            <a:pPr fontAlgn="auto">
              <a:spcBef>
                <a:spcPts val="0"/>
              </a:spcBef>
              <a:spcAft>
                <a:spcPts val="0"/>
              </a:spcAft>
              <a:defRPr/>
            </a:pPr>
            <a:r>
              <a:rPr lang="en-GB" kern="0" dirty="0" smtClean="0">
                <a:solidFill>
                  <a:prstClr val="black"/>
                </a:solidFill>
              </a:rPr>
              <a:t>We reviewed capacity auctions in various American markets, where contracts of different lengths are sometimes available in the same auction. However, no PDE methodology is used to compare those bids.</a:t>
            </a:r>
            <a:endParaRPr lang="en-GB" kern="0" dirty="0">
              <a:solidFill>
                <a:prstClr val="black"/>
              </a:solidFill>
            </a:endParaRPr>
          </a:p>
          <a:p>
            <a:pPr marL="274638" marR="0" lvl="0" indent="-274638" defTabSz="914400" eaLnBrk="1" fontAlgn="auto" latinLnBrk="0" hangingPunct="1">
              <a:lnSpc>
                <a:spcPct val="100000"/>
              </a:lnSpc>
              <a:spcBef>
                <a:spcPts val="0"/>
              </a:spcBef>
              <a:spcAft>
                <a:spcPts val="0"/>
              </a:spcAft>
              <a:buClr>
                <a:srgbClr val="E83F35"/>
              </a:buClr>
              <a:buSzTx/>
              <a:buFont typeface="Arial" charset="0"/>
              <a:buChar char="●"/>
              <a:tabLst/>
              <a:defRPr/>
            </a:pPr>
            <a:r>
              <a:rPr kumimoji="0" lang="en-GB" b="0" i="0" u="none" strike="noStrike" kern="0" cap="none" spc="0" normalizeH="0" baseline="0" noProof="0" dirty="0" smtClean="0">
                <a:ln>
                  <a:noFill/>
                </a:ln>
                <a:solidFill>
                  <a:prstClr val="black"/>
                </a:solidFill>
                <a:effectLst/>
                <a:uLnTx/>
                <a:uFillTx/>
              </a:rPr>
              <a:t>Our review of capacity auctions</a:t>
            </a:r>
            <a:r>
              <a:rPr kumimoji="0" lang="en-GB" b="0" i="0" u="none" strike="noStrike" kern="0" cap="none" spc="0" normalizeH="0" noProof="0" dirty="0" smtClean="0">
                <a:ln>
                  <a:noFill/>
                </a:ln>
                <a:solidFill>
                  <a:prstClr val="black"/>
                </a:solidFill>
                <a:effectLst/>
                <a:uLnTx/>
                <a:uFillTx/>
              </a:rPr>
              <a:t> in Europe suggests that a PDE methodology is not currently applied elsewhere.</a:t>
            </a:r>
            <a:endParaRPr kumimoji="0" lang="en-GB" b="0" i="0" u="none" strike="noStrike" kern="0" cap="none" spc="0" normalizeH="0" baseline="0" noProof="0" dirty="0">
              <a:ln>
                <a:noFill/>
              </a:ln>
              <a:solidFill>
                <a:prstClr val="black"/>
              </a:solidFill>
              <a:effectLst/>
              <a:uLnTx/>
              <a:uFillTx/>
            </a:endParaRPr>
          </a:p>
        </p:txBody>
      </p:sp>
      <p:sp>
        <p:nvSpPr>
          <p:cNvPr id="15" name="Content Placeholder 2"/>
          <p:cNvSpPr txBox="1">
            <a:spLocks/>
          </p:cNvSpPr>
          <p:nvPr/>
        </p:nvSpPr>
        <p:spPr bwMode="auto">
          <a:xfrm>
            <a:off x="2843732" y="4977320"/>
            <a:ext cx="5904733" cy="1332000"/>
          </a:xfrm>
          <a:prstGeom prst="rect">
            <a:avLst/>
          </a:prstGeom>
          <a:solidFill>
            <a:schemeClr val="bg1"/>
          </a:solidFill>
          <a:ln w="9525">
            <a:solidFill>
              <a:srgbClr val="E83F35"/>
            </a:solidFill>
            <a:miter lim="800000"/>
            <a:headEnd/>
            <a:tailEnd/>
          </a:ln>
          <a:effectLst/>
          <a:extLst/>
        </p:spPr>
        <p:txBody>
          <a:bodyPr anchor="ctr"/>
          <a:lstStyle>
            <a:defPPr>
              <a:defRPr lang="en-US"/>
            </a:defPPr>
            <a:lvl1pPr marL="274638" indent="-274638">
              <a:buClr>
                <a:srgbClr val="E83F35"/>
              </a:buClr>
              <a:buFont typeface="Arial" charset="0"/>
              <a:buChar char="●"/>
              <a:defRPr sz="1200"/>
            </a:lvl1pPr>
            <a:lvl2pPr marL="622300" indent="-346075">
              <a:buClr>
                <a:srgbClr val="E83F35"/>
              </a:buClr>
              <a:buFont typeface="Arial" charset="0"/>
              <a:buChar char="□"/>
              <a:defRPr sz="1400"/>
            </a:lvl2pPr>
            <a:lvl3pPr marL="987425" indent="-363538">
              <a:spcBef>
                <a:spcPct val="10000"/>
              </a:spcBef>
              <a:spcAft>
                <a:spcPct val="10000"/>
              </a:spcAft>
              <a:buClr>
                <a:srgbClr val="E83F35"/>
              </a:buClr>
              <a:buChar char="•"/>
              <a:defRPr sz="1200"/>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a:solidFill>
                  <a:srgbClr val="333333"/>
                </a:solidFill>
                <a:latin typeface="Garamond" pitchFamily="18" charset="0"/>
              </a:defRPr>
            </a:lvl9pPr>
          </a:lstStyle>
          <a:p>
            <a:pPr fontAlgn="auto">
              <a:spcBef>
                <a:spcPts val="0"/>
              </a:spcBef>
              <a:spcAft>
                <a:spcPts val="0"/>
              </a:spcAft>
              <a:defRPr/>
            </a:pPr>
            <a:r>
              <a:rPr lang="en-GB" kern="0" dirty="0">
                <a:solidFill>
                  <a:prstClr val="black"/>
                </a:solidFill>
              </a:rPr>
              <a:t>In BoE liquidity </a:t>
            </a:r>
            <a:r>
              <a:rPr lang="en-GB" kern="0" dirty="0" smtClean="0">
                <a:solidFill>
                  <a:prstClr val="black"/>
                </a:solidFill>
              </a:rPr>
              <a:t>auctions, different </a:t>
            </a:r>
            <a:r>
              <a:rPr lang="en-GB" kern="0" dirty="0">
                <a:solidFill>
                  <a:prstClr val="black"/>
                </a:solidFill>
              </a:rPr>
              <a:t>products </a:t>
            </a:r>
            <a:r>
              <a:rPr lang="en-GB" kern="0" dirty="0" smtClean="0">
                <a:solidFill>
                  <a:prstClr val="black"/>
                </a:solidFill>
              </a:rPr>
              <a:t>are auctioned </a:t>
            </a:r>
            <a:r>
              <a:rPr lang="en-GB" kern="0" dirty="0">
                <a:solidFill>
                  <a:prstClr val="black"/>
                </a:solidFill>
              </a:rPr>
              <a:t>in the same process and there is </a:t>
            </a:r>
            <a:r>
              <a:rPr lang="en-GB" kern="0" dirty="0" smtClean="0">
                <a:solidFill>
                  <a:prstClr val="black"/>
                </a:solidFill>
              </a:rPr>
              <a:t>a trade-off </a:t>
            </a:r>
            <a:r>
              <a:rPr lang="en-GB" kern="0" dirty="0">
                <a:solidFill>
                  <a:prstClr val="black"/>
                </a:solidFill>
              </a:rPr>
              <a:t>made between price and riskiness. </a:t>
            </a:r>
            <a:r>
              <a:rPr lang="en-GB" kern="0" dirty="0" smtClean="0">
                <a:solidFill>
                  <a:prstClr val="black"/>
                </a:solidFill>
              </a:rPr>
              <a:t>Although this is a potentially relevant auction format, </a:t>
            </a:r>
            <a:r>
              <a:rPr lang="en-GB" kern="0" dirty="0">
                <a:solidFill>
                  <a:prstClr val="black"/>
                </a:solidFill>
              </a:rPr>
              <a:t>there is </a:t>
            </a:r>
            <a:r>
              <a:rPr lang="en-GB" kern="0" dirty="0" smtClean="0">
                <a:solidFill>
                  <a:prstClr val="black"/>
                </a:solidFill>
              </a:rPr>
              <a:t>no information as to how </a:t>
            </a:r>
            <a:r>
              <a:rPr lang="en-GB" kern="0" dirty="0">
                <a:solidFill>
                  <a:prstClr val="black"/>
                </a:solidFill>
              </a:rPr>
              <a:t>this trade-off is </a:t>
            </a:r>
            <a:r>
              <a:rPr lang="en-GB" kern="0" dirty="0" smtClean="0">
                <a:solidFill>
                  <a:prstClr val="black"/>
                </a:solidFill>
              </a:rPr>
              <a:t>made and it may not be useful anyway for establishing duration equivalences.</a:t>
            </a:r>
            <a:endParaRPr lang="en-GB" kern="0" dirty="0">
              <a:solidFill>
                <a:prstClr val="black"/>
              </a:solidFill>
            </a:endParaRPr>
          </a:p>
          <a:p>
            <a:pPr marL="274638" marR="0" lvl="0" indent="-274638" defTabSz="914400" eaLnBrk="1" fontAlgn="auto" latinLnBrk="0" hangingPunct="1">
              <a:lnSpc>
                <a:spcPct val="100000"/>
              </a:lnSpc>
              <a:spcBef>
                <a:spcPts val="0"/>
              </a:spcBef>
              <a:spcAft>
                <a:spcPts val="0"/>
              </a:spcAft>
              <a:buClr>
                <a:srgbClr val="E83F35"/>
              </a:buClr>
              <a:buSzTx/>
              <a:buFont typeface="Arial" charset="0"/>
              <a:buChar char="●"/>
              <a:tabLst/>
              <a:defRPr/>
            </a:pPr>
            <a:r>
              <a:rPr kumimoji="0" lang="en-GB" b="0" i="0" u="none" strike="noStrike" kern="0" cap="none" spc="0" normalizeH="0" baseline="0" noProof="0" dirty="0" smtClean="0">
                <a:ln>
                  <a:noFill/>
                </a:ln>
                <a:solidFill>
                  <a:prstClr val="black"/>
                </a:solidFill>
                <a:effectLst/>
                <a:uLnTx/>
                <a:uFillTx/>
              </a:rPr>
              <a:t>There are some examples of </a:t>
            </a:r>
            <a:r>
              <a:rPr lang="en-GB" kern="0" dirty="0" smtClean="0">
                <a:solidFill>
                  <a:prstClr val="black"/>
                </a:solidFill>
              </a:rPr>
              <a:t>contract duration being an award criteria for US </a:t>
            </a:r>
            <a:r>
              <a:rPr kumimoji="0" lang="en-GB" b="0" i="0" u="none" strike="noStrike" kern="0" cap="none" spc="0" normalizeH="0" noProof="0" dirty="0" smtClean="0">
                <a:ln>
                  <a:noFill/>
                </a:ln>
                <a:solidFill>
                  <a:prstClr val="black"/>
                </a:solidFill>
                <a:effectLst/>
                <a:uLnTx/>
                <a:uFillTx/>
              </a:rPr>
              <a:t>gas pipeline capacity and toll roads in South America. However, there is no evidence of the application of a PDE methodology. </a:t>
            </a:r>
            <a:endParaRPr lang="en-GB" kern="0" dirty="0" smtClean="0">
              <a:solidFill>
                <a:prstClr val="black"/>
              </a:solidFill>
            </a:endParaRPr>
          </a:p>
        </p:txBody>
      </p:sp>
      <p:sp>
        <p:nvSpPr>
          <p:cNvPr id="9" name="Pentagon 8"/>
          <p:cNvSpPr/>
          <p:nvPr/>
        </p:nvSpPr>
        <p:spPr bwMode="auto">
          <a:xfrm>
            <a:off x="467544" y="4977320"/>
            <a:ext cx="2285497" cy="1332000"/>
          </a:xfrm>
          <a:prstGeom prst="homePlate">
            <a:avLst>
              <a:gd name="adj" fmla="val 42018"/>
            </a:avLst>
          </a:prstGeom>
          <a:solidFill>
            <a:srgbClr val="156570"/>
          </a:solidFill>
          <a:ln w="9525" algn="ctr">
            <a:noFill/>
            <a:miter lim="800000"/>
            <a:headEnd/>
            <a:tailEnd/>
          </a:ln>
          <a:effectLst/>
          <a:extLst/>
        </p:spPr>
        <p:txBody>
          <a:bodyPr anchor="ctr"/>
          <a:lstStyle/>
          <a:p>
            <a:pPr marL="0" marR="0" lvl="0" indent="0" defTabSz="914400" eaLnBrk="1" fontAlgn="auto" latinLnBrk="0" hangingPunct="1">
              <a:lnSpc>
                <a:spcPct val="100000"/>
              </a:lnSpc>
              <a:spcBef>
                <a:spcPts val="0"/>
              </a:spcBef>
              <a:spcAft>
                <a:spcPts val="0"/>
              </a:spcAft>
              <a:buClr>
                <a:prstClr val="white"/>
              </a:buClr>
              <a:buSzTx/>
              <a:buFontTx/>
              <a:buNone/>
              <a:tabLst/>
              <a:defRPr/>
            </a:pPr>
            <a:r>
              <a:rPr lang="en-GB" sz="1400" kern="0" dirty="0" smtClean="0">
                <a:solidFill>
                  <a:prstClr val="white"/>
                </a:solidFill>
              </a:rPr>
              <a:t>There is no evidence of </a:t>
            </a:r>
            <a:r>
              <a:rPr lang="en-GB" sz="1400" kern="0" dirty="0" err="1" smtClean="0">
                <a:solidFill>
                  <a:prstClr val="white"/>
                </a:solidFill>
              </a:rPr>
              <a:t>PDE</a:t>
            </a:r>
            <a:r>
              <a:rPr lang="en-GB" sz="1400" kern="0" dirty="0" smtClean="0">
                <a:solidFill>
                  <a:prstClr val="white"/>
                </a:solidFill>
              </a:rPr>
              <a:t> curves being applied in a similar fashion in other areas.</a:t>
            </a:r>
            <a:endParaRPr kumimoji="0" lang="en-GB" sz="1400" b="0" i="0" u="none" strike="noStrike" kern="0" cap="none" spc="0" normalizeH="0" baseline="0" noProof="0" dirty="0" smtClean="0">
              <a:ln>
                <a:noFill/>
              </a:ln>
              <a:solidFill>
                <a:prstClr val="white"/>
              </a:solidFill>
              <a:effectLst/>
              <a:uLnTx/>
              <a:uFillTx/>
            </a:endParaRPr>
          </a:p>
        </p:txBody>
      </p:sp>
    </p:spTree>
    <p:extLst>
      <p:ext uri="{BB962C8B-B14F-4D97-AF65-F5344CB8AC3E}">
        <p14:creationId xmlns:p14="http://schemas.microsoft.com/office/powerpoint/2010/main" val="618422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95536" y="44624"/>
            <a:ext cx="8305800" cy="685800"/>
          </a:xfrm>
        </p:spPr>
        <p:txBody>
          <a:bodyPr/>
          <a:lstStyle/>
          <a:p>
            <a:r>
              <a:rPr lang="en-GB" altLang="en-US" dirty="0" smtClean="0"/>
              <a:t>Our research methodology has involved a review of four main areas…</a:t>
            </a:r>
            <a:endParaRPr lang="en-GB" altLang="en-US" dirty="0"/>
          </a:p>
        </p:txBody>
      </p:sp>
      <p:sp>
        <p:nvSpPr>
          <p:cNvPr id="79879" name="AutoShape 7"/>
          <p:cNvSpPr>
            <a:spLocks noChangeArrowheads="1"/>
          </p:cNvSpPr>
          <p:nvPr/>
        </p:nvSpPr>
        <p:spPr bwMode="auto">
          <a:xfrm rot="2700000">
            <a:off x="3334285" y="1955576"/>
            <a:ext cx="863600" cy="804863"/>
          </a:xfrm>
          <a:prstGeom prst="rightArrow">
            <a:avLst>
              <a:gd name="adj1" fmla="val 50454"/>
              <a:gd name="adj2" fmla="val 45974"/>
            </a:avLst>
          </a:prstGeom>
          <a:solidFill>
            <a:srgbClr val="99BFC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9888" name="AutoShape 16"/>
          <p:cNvSpPr>
            <a:spLocks noChangeArrowheads="1"/>
          </p:cNvSpPr>
          <p:nvPr/>
        </p:nvSpPr>
        <p:spPr bwMode="auto">
          <a:xfrm rot="18900000" flipH="1">
            <a:off x="5090131" y="1955576"/>
            <a:ext cx="863600" cy="804863"/>
          </a:xfrm>
          <a:prstGeom prst="rightArrow">
            <a:avLst>
              <a:gd name="adj1" fmla="val 50454"/>
              <a:gd name="adj2" fmla="val 45974"/>
            </a:avLst>
          </a:prstGeom>
          <a:solidFill>
            <a:srgbClr val="99BFC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9889" name="AutoShape 17"/>
          <p:cNvSpPr>
            <a:spLocks noChangeArrowheads="1"/>
          </p:cNvSpPr>
          <p:nvPr/>
        </p:nvSpPr>
        <p:spPr bwMode="auto">
          <a:xfrm rot="2700000" flipH="1" flipV="1">
            <a:off x="5090131" y="3971701"/>
            <a:ext cx="863600" cy="804863"/>
          </a:xfrm>
          <a:prstGeom prst="rightArrow">
            <a:avLst>
              <a:gd name="adj1" fmla="val 50454"/>
              <a:gd name="adj2" fmla="val 45974"/>
            </a:avLst>
          </a:prstGeom>
          <a:solidFill>
            <a:srgbClr val="99BFC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9890" name="AutoShape 18"/>
          <p:cNvSpPr>
            <a:spLocks noChangeArrowheads="1"/>
          </p:cNvSpPr>
          <p:nvPr/>
        </p:nvSpPr>
        <p:spPr bwMode="auto">
          <a:xfrm rot="18900000" flipV="1">
            <a:off x="3334285" y="3971701"/>
            <a:ext cx="863600" cy="804863"/>
          </a:xfrm>
          <a:prstGeom prst="rightArrow">
            <a:avLst>
              <a:gd name="adj1" fmla="val 50454"/>
              <a:gd name="adj2" fmla="val 45974"/>
            </a:avLst>
          </a:prstGeom>
          <a:solidFill>
            <a:srgbClr val="99BFC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79897" name="Rectangle 25"/>
          <p:cNvSpPr>
            <a:spLocks noChangeArrowheads="1"/>
          </p:cNvSpPr>
          <p:nvPr/>
        </p:nvSpPr>
        <p:spPr bwMode="auto">
          <a:xfrm>
            <a:off x="539552" y="5517232"/>
            <a:ext cx="83058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spcAft>
                <a:spcPct val="0"/>
              </a:spcAft>
              <a:defRPr sz="2600">
                <a:solidFill>
                  <a:srgbClr val="E83F35"/>
                </a:solidFill>
                <a:latin typeface="Arial" charset="0"/>
              </a:defRPr>
            </a:lvl1pPr>
            <a:lvl2pPr>
              <a:spcBef>
                <a:spcPct val="0"/>
              </a:spcBef>
              <a:spcAft>
                <a:spcPct val="0"/>
              </a:spcAft>
              <a:defRPr sz="2600">
                <a:solidFill>
                  <a:srgbClr val="E83F35"/>
                </a:solidFill>
                <a:latin typeface="Arial" charset="0"/>
              </a:defRPr>
            </a:lvl2pPr>
            <a:lvl3pPr>
              <a:spcBef>
                <a:spcPct val="0"/>
              </a:spcBef>
              <a:spcAft>
                <a:spcPct val="0"/>
              </a:spcAft>
              <a:defRPr sz="2600">
                <a:solidFill>
                  <a:srgbClr val="E83F35"/>
                </a:solidFill>
                <a:latin typeface="Arial" charset="0"/>
              </a:defRPr>
            </a:lvl3pPr>
            <a:lvl4pPr>
              <a:spcBef>
                <a:spcPct val="0"/>
              </a:spcBef>
              <a:spcAft>
                <a:spcPct val="0"/>
              </a:spcAft>
              <a:defRPr sz="2600">
                <a:solidFill>
                  <a:srgbClr val="E83F35"/>
                </a:solidFill>
                <a:latin typeface="Arial" charset="0"/>
              </a:defRPr>
            </a:lvl4pPr>
            <a:lvl5pPr>
              <a:spcBef>
                <a:spcPct val="0"/>
              </a:spcBef>
              <a:spcAft>
                <a:spcPct val="0"/>
              </a:spcAft>
              <a:defRPr sz="2600">
                <a:solidFill>
                  <a:srgbClr val="E83F35"/>
                </a:solidFill>
                <a:latin typeface="Arial" charset="0"/>
              </a:defRPr>
            </a:lvl5pPr>
            <a:lvl6pPr marL="457200" fontAlgn="base">
              <a:spcBef>
                <a:spcPct val="0"/>
              </a:spcBef>
              <a:spcAft>
                <a:spcPct val="0"/>
              </a:spcAft>
              <a:defRPr sz="2600">
                <a:solidFill>
                  <a:srgbClr val="E83F35"/>
                </a:solidFill>
                <a:latin typeface="Arial" charset="0"/>
              </a:defRPr>
            </a:lvl6pPr>
            <a:lvl7pPr marL="914400" fontAlgn="base">
              <a:spcBef>
                <a:spcPct val="0"/>
              </a:spcBef>
              <a:spcAft>
                <a:spcPct val="0"/>
              </a:spcAft>
              <a:defRPr sz="2600">
                <a:solidFill>
                  <a:srgbClr val="E83F35"/>
                </a:solidFill>
                <a:latin typeface="Arial" charset="0"/>
              </a:defRPr>
            </a:lvl7pPr>
            <a:lvl8pPr marL="1371600" fontAlgn="base">
              <a:spcBef>
                <a:spcPct val="0"/>
              </a:spcBef>
              <a:spcAft>
                <a:spcPct val="0"/>
              </a:spcAft>
              <a:defRPr sz="2600">
                <a:solidFill>
                  <a:srgbClr val="E83F35"/>
                </a:solidFill>
                <a:latin typeface="Arial" charset="0"/>
              </a:defRPr>
            </a:lvl8pPr>
            <a:lvl9pPr marL="1828800" fontAlgn="base">
              <a:spcBef>
                <a:spcPct val="0"/>
              </a:spcBef>
              <a:spcAft>
                <a:spcPct val="0"/>
              </a:spcAft>
              <a:defRPr sz="2600">
                <a:solidFill>
                  <a:srgbClr val="E83F35"/>
                </a:solidFill>
                <a:latin typeface="Arial" charset="0"/>
              </a:defRPr>
            </a:lvl9pPr>
          </a:lstStyle>
          <a:p>
            <a:pPr algn="r">
              <a:buClrTx/>
            </a:pPr>
            <a:r>
              <a:rPr lang="en-GB" altLang="en-US" dirty="0"/>
              <a:t>… </a:t>
            </a:r>
            <a:r>
              <a:rPr lang="en-GB" altLang="en-US" dirty="0" smtClean="0"/>
              <a:t>in each we have looked to identify any relevant learning for the design of a PDE methodology</a:t>
            </a:r>
            <a:endParaRPr lang="en-GB" altLang="en-US" dirty="0"/>
          </a:p>
        </p:txBody>
      </p:sp>
      <p:sp>
        <p:nvSpPr>
          <p:cNvPr id="3" name="Rectangle 2"/>
          <p:cNvSpPr/>
          <p:nvPr/>
        </p:nvSpPr>
        <p:spPr bwMode="auto">
          <a:xfrm>
            <a:off x="539552" y="1213424"/>
            <a:ext cx="2608989" cy="1440160"/>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lgn="ctr">
              <a:buClr>
                <a:schemeClr val="bg1"/>
              </a:buClr>
              <a:buNone/>
            </a:pPr>
            <a:r>
              <a:rPr lang="en-GB" b="1" dirty="0">
                <a:solidFill>
                  <a:schemeClr val="bg1"/>
                </a:solidFill>
              </a:rPr>
              <a:t>Stakeholder responses:</a:t>
            </a:r>
          </a:p>
          <a:p>
            <a:pPr marL="0" indent="0" algn="ctr">
              <a:buClr>
                <a:schemeClr val="bg1"/>
              </a:buClr>
              <a:buNone/>
            </a:pPr>
            <a:r>
              <a:rPr lang="en-GB" dirty="0">
                <a:solidFill>
                  <a:schemeClr val="bg1"/>
                </a:solidFill>
              </a:rPr>
              <a:t>We have examined these in detail to understand stakeholder concerns</a:t>
            </a:r>
          </a:p>
        </p:txBody>
      </p:sp>
      <p:sp>
        <p:nvSpPr>
          <p:cNvPr id="35" name="Rectangle 34"/>
          <p:cNvSpPr/>
          <p:nvPr/>
        </p:nvSpPr>
        <p:spPr bwMode="auto">
          <a:xfrm>
            <a:off x="539552" y="3861048"/>
            <a:ext cx="2608989" cy="1440160"/>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buClr>
                <a:schemeClr val="bg1"/>
              </a:buClr>
              <a:buNone/>
            </a:pPr>
            <a:r>
              <a:rPr lang="en-GB" b="1" dirty="0">
                <a:solidFill>
                  <a:schemeClr val="bg1"/>
                </a:solidFill>
              </a:rPr>
              <a:t>VPP auctions</a:t>
            </a:r>
          </a:p>
          <a:p>
            <a:pPr algn="ctr">
              <a:buClr>
                <a:schemeClr val="bg1"/>
              </a:buClr>
              <a:buNone/>
            </a:pPr>
            <a:r>
              <a:rPr lang="en-GB" dirty="0">
                <a:solidFill>
                  <a:schemeClr val="bg1"/>
                </a:solidFill>
              </a:rPr>
              <a:t>We examined in detail the French virtual power plant auctions</a:t>
            </a:r>
          </a:p>
        </p:txBody>
      </p:sp>
      <p:sp>
        <p:nvSpPr>
          <p:cNvPr id="36" name="Rectangle 35"/>
          <p:cNvSpPr/>
          <p:nvPr/>
        </p:nvSpPr>
        <p:spPr bwMode="auto">
          <a:xfrm>
            <a:off x="6084169" y="3986442"/>
            <a:ext cx="2608989" cy="1440160"/>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lgn="ctr">
              <a:buClr>
                <a:schemeClr val="bg1"/>
              </a:buClr>
              <a:buNone/>
            </a:pPr>
            <a:r>
              <a:rPr lang="en-GB" b="1" dirty="0">
                <a:solidFill>
                  <a:schemeClr val="bg1"/>
                </a:solidFill>
              </a:rPr>
              <a:t>Other relevant sectors:</a:t>
            </a:r>
          </a:p>
          <a:p>
            <a:pPr marL="0" indent="0" algn="ctr">
              <a:buClr>
                <a:schemeClr val="bg1"/>
              </a:buClr>
              <a:buNone/>
            </a:pPr>
            <a:r>
              <a:rPr lang="en-GB" dirty="0">
                <a:solidFill>
                  <a:schemeClr val="bg1"/>
                </a:solidFill>
              </a:rPr>
              <a:t>We have looked at, for example, waste, transport and financial markets</a:t>
            </a:r>
            <a:r>
              <a:rPr lang="en-GB" b="1" dirty="0">
                <a:solidFill>
                  <a:schemeClr val="bg1"/>
                </a:solidFill>
              </a:rPr>
              <a:t>.</a:t>
            </a:r>
          </a:p>
        </p:txBody>
      </p:sp>
      <p:sp>
        <p:nvSpPr>
          <p:cNvPr id="37" name="Rectangle 36"/>
          <p:cNvSpPr/>
          <p:nvPr/>
        </p:nvSpPr>
        <p:spPr bwMode="auto">
          <a:xfrm>
            <a:off x="6084168" y="1213424"/>
            <a:ext cx="2608989" cy="1440160"/>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lgn="ctr">
              <a:buClr>
                <a:schemeClr val="bg1"/>
              </a:buClr>
              <a:buNone/>
            </a:pPr>
            <a:r>
              <a:rPr lang="en-GB" b="1" dirty="0">
                <a:solidFill>
                  <a:schemeClr val="bg1"/>
                </a:solidFill>
              </a:rPr>
              <a:t>International capacity &amp; energy markets:</a:t>
            </a:r>
          </a:p>
          <a:p>
            <a:pPr marL="0" indent="0" algn="ctr">
              <a:buClr>
                <a:schemeClr val="bg1"/>
              </a:buClr>
              <a:buNone/>
            </a:pPr>
            <a:r>
              <a:rPr lang="en-GB" dirty="0">
                <a:solidFill>
                  <a:schemeClr val="bg1"/>
                </a:solidFill>
              </a:rPr>
              <a:t>US, South American and European examples</a:t>
            </a:r>
          </a:p>
        </p:txBody>
      </p:sp>
      <p:sp>
        <p:nvSpPr>
          <p:cNvPr id="40" name="Rectangle 39"/>
          <p:cNvSpPr/>
          <p:nvPr/>
        </p:nvSpPr>
        <p:spPr bwMode="auto">
          <a:xfrm>
            <a:off x="3406046" y="2852936"/>
            <a:ext cx="2568724" cy="855098"/>
          </a:xfrm>
          <a:prstGeom prst="rect">
            <a:avLst/>
          </a:prstGeom>
          <a:solidFill>
            <a:srgbClr val="156570"/>
          </a:solidFill>
          <a:ln w="9525" cap="flat" cmpd="sng" algn="ctr">
            <a:solidFill>
              <a:srgbClr val="15657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lgn="ctr">
              <a:buClr>
                <a:schemeClr val="bg1"/>
              </a:buClr>
              <a:buNone/>
            </a:pPr>
            <a:r>
              <a:rPr lang="en-GB" altLang="en-US" b="1" dirty="0" smtClean="0">
                <a:solidFill>
                  <a:schemeClr val="bg1"/>
                </a:solidFill>
              </a:rPr>
              <a:t>Lessons </a:t>
            </a:r>
            <a:r>
              <a:rPr lang="en-GB" altLang="en-US" b="1" dirty="0">
                <a:solidFill>
                  <a:schemeClr val="bg1"/>
                </a:solidFill>
              </a:rPr>
              <a:t>learned for option development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p:txBody>
      </p:sp>
      <p:sp>
        <p:nvSpPr>
          <p:cNvPr id="70663" name="Rectangle 7"/>
          <p:cNvSpPr>
            <a:spLocks noChangeArrowheads="1"/>
          </p:cNvSpPr>
          <p:nvPr/>
        </p:nvSpPr>
        <p:spPr bwMode="auto">
          <a:xfrm>
            <a:off x="6154738" y="0"/>
            <a:ext cx="3025775" cy="6858000"/>
          </a:xfrm>
          <a:prstGeom prst="rect">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669" name="Rectangle 13"/>
          <p:cNvSpPr>
            <a:spLocks noChangeArrowheads="1"/>
          </p:cNvSpPr>
          <p:nvPr/>
        </p:nvSpPr>
        <p:spPr bwMode="auto">
          <a:xfrm>
            <a:off x="6156325" y="3573463"/>
            <a:ext cx="2987675" cy="1511300"/>
          </a:xfrm>
          <a:prstGeom prst="rect">
            <a:avLst/>
          </a:prstGeom>
          <a:noFill/>
          <a:ln>
            <a:noFill/>
          </a:ln>
          <a:effectLst/>
          <a:extLst>
            <a:ext uri="{909E8E84-426E-40DD-AFC4-6F175D3DCCD1}">
              <a14:hiddenFill xmlns:a14="http://schemas.microsoft.com/office/drawing/2010/main">
                <a:solidFill>
                  <a:srgbClr val="E83F35"/>
                </a:solidFill>
              </a14:hiddenFill>
            </a:ext>
            <a:ext uri="{91240B29-F687-4F45-9708-019B960494DF}">
              <a14:hiddenLine xmlns:a14="http://schemas.microsoft.com/office/drawing/2010/main" w="9525" algn="ctr">
                <a:solidFill>
                  <a:srgbClr val="E83F3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bg1"/>
              </a:buClr>
            </a:pPr>
            <a:r>
              <a:rPr lang="en-GB" altLang="en-US" dirty="0" smtClean="0">
                <a:solidFill>
                  <a:schemeClr val="bg1"/>
                </a:solidFill>
              </a:rPr>
              <a:t>Annexe 1: International capacity auctions – detail</a:t>
            </a:r>
          </a:p>
          <a:p>
            <a:pPr>
              <a:buClr>
                <a:schemeClr val="bg1"/>
              </a:buClr>
            </a:pPr>
            <a:r>
              <a:rPr lang="en-GB" altLang="en-US" dirty="0" smtClean="0">
                <a:solidFill>
                  <a:schemeClr val="bg1"/>
                </a:solidFill>
              </a:rPr>
              <a:t>Annexe 2: Other markets – detail </a:t>
            </a:r>
          </a:p>
          <a:p>
            <a:pPr>
              <a:buClr>
                <a:schemeClr val="bg1"/>
              </a:buClr>
            </a:pPr>
            <a:endParaRPr lang="en-GB" altLang="en-US" dirty="0" smtClean="0">
              <a:solidFill>
                <a:schemeClr val="bg1"/>
              </a:solidFill>
            </a:endParaRPr>
          </a:p>
          <a:p>
            <a:pPr>
              <a:buClr>
                <a:schemeClr val="bg1"/>
              </a:buClr>
            </a:pPr>
            <a:endParaRPr lang="en-GB" altLang="en-US" dirty="0">
              <a:solidFill>
                <a:schemeClr val="bg1"/>
              </a:solidFill>
            </a:endParaRPr>
          </a:p>
          <a:p>
            <a:pPr>
              <a:buClr>
                <a:schemeClr val="bg1"/>
              </a:buClr>
            </a:pPr>
            <a:endParaRPr lang="en-GB" altLang="en-US" dirty="0">
              <a:solidFill>
                <a:schemeClr val="bg1"/>
              </a:solidFill>
            </a:endParaRPr>
          </a:p>
        </p:txBody>
      </p:sp>
      <p:sp>
        <p:nvSpPr>
          <p:cNvPr id="70670" name="Rectangle 14"/>
          <p:cNvSpPr>
            <a:spLocks noChangeArrowheads="1"/>
          </p:cNvSpPr>
          <p:nvPr/>
        </p:nvSpPr>
        <p:spPr bwMode="ltGray">
          <a:xfrm>
            <a:off x="6227763" y="3573462"/>
            <a:ext cx="2881312" cy="575617"/>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537626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95536" y="260350"/>
            <a:ext cx="8291264" cy="685800"/>
          </a:xfrm>
        </p:spPr>
        <p:txBody>
          <a:bodyPr/>
          <a:lstStyle/>
          <a:p>
            <a:r>
              <a:rPr lang="de-DE" dirty="0" smtClean="0"/>
              <a:t>Colombian capacity auctions involve different contract lengths, but no trade-off between price and duration</a:t>
            </a:r>
            <a:endParaRPr lang="en-GB" dirty="0"/>
          </a:p>
        </p:txBody>
      </p:sp>
      <p:graphicFrame>
        <p:nvGraphicFramePr>
          <p:cNvPr id="86215" name="Group 199"/>
          <p:cNvGraphicFramePr>
            <a:graphicFrameLocks noGrp="1"/>
          </p:cNvGraphicFramePr>
          <p:nvPr>
            <p:ph idx="1"/>
            <p:extLst>
              <p:ext uri="{D42A27DB-BD31-4B8C-83A1-F6EECF244321}">
                <p14:modId xmlns:p14="http://schemas.microsoft.com/office/powerpoint/2010/main" val="3087909874"/>
              </p:ext>
            </p:extLst>
          </p:nvPr>
        </p:nvGraphicFramePr>
        <p:xfrm>
          <a:off x="457200" y="1571825"/>
          <a:ext cx="8291264" cy="4665487"/>
        </p:xfrm>
        <a:graphic>
          <a:graphicData uri="http://schemas.openxmlformats.org/drawingml/2006/table">
            <a:tbl>
              <a:tblPr/>
              <a:tblGrid>
                <a:gridCol w="2386608"/>
                <a:gridCol w="5904656"/>
              </a:tblGrid>
              <a:tr h="251729">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400" b="0" i="0" u="none" strike="noStrike" cap="none" normalizeH="0" baseline="0" noProof="0" dirty="0" smtClean="0">
                          <a:ln>
                            <a:noFill/>
                          </a:ln>
                          <a:solidFill>
                            <a:schemeClr val="bg1"/>
                          </a:solidFill>
                          <a:effectLst/>
                          <a:latin typeface="Arial" pitchFamily="34" charset="0"/>
                        </a:rPr>
                        <a:t>Aspect</a:t>
                      </a:r>
                    </a:p>
                  </a:txBody>
                  <a:tcPr marL="36000" marR="36000" marT="36000" marB="36000" anchor="ctr" horzOverflow="overflow">
                    <a:lnL cap="flat">
                      <a:noFill/>
                    </a:lnL>
                    <a:lnR w="12700" cap="flat" cmpd="sng" algn="ctr">
                      <a:solidFill>
                        <a:srgbClr val="E83F35"/>
                      </a:solidFill>
                      <a:prstDash val="solid"/>
                      <a:round/>
                      <a:headEnd type="none" w="med" len="med"/>
                      <a:tailEnd type="none" w="med" len="med"/>
                    </a:lnR>
                    <a:lnT cap="flat">
                      <a:noFill/>
                    </a:lnT>
                    <a:lnB>
                      <a:noFill/>
                    </a:lnB>
                    <a:lnTlToBr>
                      <a:noFill/>
                    </a:lnTlToBr>
                    <a:lnBlToTr>
                      <a:noFill/>
                    </a:lnBlToTr>
                    <a:solidFill>
                      <a:srgbClr val="E83F35"/>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400" b="0" i="0" u="none" strike="noStrike" cap="none" normalizeH="0" baseline="0" noProof="0" dirty="0" smtClean="0">
                          <a:ln>
                            <a:noFill/>
                          </a:ln>
                          <a:solidFill>
                            <a:schemeClr val="bg1"/>
                          </a:solidFill>
                          <a:effectLst/>
                          <a:latin typeface="Arial" pitchFamily="34" charset="0"/>
                        </a:rPr>
                        <a:t>Colombia</a:t>
                      </a: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cap="flat">
                      <a:noFill/>
                    </a:lnT>
                    <a:lnB>
                      <a:noFill/>
                    </a:lnB>
                    <a:lnTlToBr>
                      <a:noFill/>
                    </a:lnTlToBr>
                    <a:lnBlToTr>
                      <a:noFill/>
                    </a:lnBlToTr>
                    <a:solidFill>
                      <a:srgbClr val="E83F35"/>
                    </a:solidFill>
                  </a:tcPr>
                </a:tc>
              </a:tr>
              <a:tr h="224841">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Mechanism</a:t>
                      </a:r>
                    </a:p>
                  </a:txBody>
                  <a:tcPr marL="36000" marR="36000" marT="36000" marB="36000" anchor="ctr" horzOverflow="overflow">
                    <a:lnL cap="flat">
                      <a:noFill/>
                    </a:lnL>
                    <a:lnR>
                      <a:noFill/>
                    </a:lnR>
                    <a:lnT>
                      <a:noFill/>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defRPr/>
                      </a:pPr>
                      <a:r>
                        <a:rPr lang="en-GB" sz="1200" b="1" noProof="0" smtClean="0">
                          <a:solidFill>
                            <a:schemeClr val="tx1"/>
                          </a:solidFill>
                          <a:effectLst/>
                          <a:latin typeface="+mn-lt"/>
                          <a:ea typeface="Times"/>
                          <a:cs typeface="Times New Roman"/>
                        </a:rPr>
                        <a:t>Capacity options</a:t>
                      </a:r>
                    </a:p>
                  </a:txBody>
                  <a:tcPr marL="36000" marR="36000" marT="36000" marB="36000" anchor="ctr" horzOverflow="overflow">
                    <a:lnL>
                      <a:noFill/>
                    </a:lnL>
                    <a:lnR>
                      <a:noFill/>
                    </a:lnR>
                    <a:lnT>
                      <a:noFill/>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89521">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de-DE" sz="1200" b="0" i="0" u="none" strike="noStrike" cap="none" normalizeH="0" baseline="0" noProof="0" smtClean="0">
                          <a:ln>
                            <a:noFill/>
                          </a:ln>
                          <a:solidFill>
                            <a:schemeClr val="tx1"/>
                          </a:solidFill>
                          <a:effectLst/>
                          <a:latin typeface="Arial" pitchFamily="34" charset="0"/>
                        </a:rPr>
                        <a:t>Motivation</a:t>
                      </a:r>
                      <a:endParaRPr kumimoji="0" lang="en-GB" sz="1200" b="0" i="0" u="none" strike="noStrike" cap="none" normalizeH="0" baseline="0" noProof="0" smtClean="0">
                        <a:ln>
                          <a:noFill/>
                        </a:ln>
                        <a:solidFill>
                          <a:schemeClr val="tx1"/>
                        </a:solidFill>
                        <a:effectLst/>
                        <a:latin typeface="Arial" pitchFamily="34" charset="0"/>
                      </a:endParaRPr>
                    </a:p>
                  </a:txBody>
                  <a:tcPr marL="36000" marR="36000" marT="36000" marB="3600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defRPr/>
                      </a:pPr>
                      <a:r>
                        <a:rPr lang="en-GB" sz="1200" baseline="0" dirty="0" smtClean="0">
                          <a:solidFill>
                            <a:schemeClr val="tx1"/>
                          </a:solidFill>
                          <a:effectLst/>
                          <a:latin typeface="+mn-lt"/>
                        </a:rPr>
                        <a:t>E</a:t>
                      </a:r>
                      <a:r>
                        <a:rPr lang="en-GB" sz="1200" dirty="0" smtClean="0">
                          <a:solidFill>
                            <a:schemeClr val="tx1"/>
                          </a:solidFill>
                          <a:effectLst/>
                          <a:latin typeface="+mn-lt"/>
                        </a:rPr>
                        <a:t>nergy scarcity due to ENSO phenomenon</a:t>
                      </a:r>
                      <a:r>
                        <a:rPr lang="en-GB" sz="1200" baseline="0" dirty="0" smtClean="0">
                          <a:solidFill>
                            <a:schemeClr val="tx1"/>
                          </a:solidFill>
                          <a:effectLst/>
                          <a:latin typeface="+mn-lt"/>
                        </a:rPr>
                        <a:t> in a h</a:t>
                      </a:r>
                      <a:r>
                        <a:rPr lang="en-GB" sz="1200" dirty="0" smtClean="0">
                          <a:solidFill>
                            <a:schemeClr val="tx1"/>
                          </a:solidFill>
                          <a:effectLst/>
                          <a:latin typeface="+mn-lt"/>
                        </a:rPr>
                        <a:t>ydro-dominated electricity market </a:t>
                      </a:r>
                      <a:endParaRPr lang="en-GB" sz="1200" b="1" noProof="0" dirty="0" smtClean="0">
                        <a:solidFill>
                          <a:schemeClr val="tx1"/>
                        </a:solidFill>
                        <a:effectLst/>
                        <a:latin typeface="+mn-lt"/>
                        <a:ea typeface="Times"/>
                        <a:cs typeface="Times New Roman"/>
                      </a:endParaRPr>
                    </a:p>
                  </a:txBody>
                  <a:tcPr marL="36000" marR="36000" marT="36000" marB="3600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89521">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Trigger for use of mechanism</a:t>
                      </a:r>
                    </a:p>
                  </a:txBody>
                  <a:tcPr marL="36000" marR="36000" marT="36000" marB="3600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defRPr/>
                      </a:pPr>
                      <a:r>
                        <a:rPr lang="en-GB" sz="1200" b="0" noProof="0" dirty="0" smtClean="0">
                          <a:solidFill>
                            <a:schemeClr val="tx1"/>
                          </a:solidFill>
                          <a:effectLst/>
                          <a:latin typeface="+mn-lt"/>
                          <a:ea typeface="Times"/>
                          <a:cs typeface="Times New Roman"/>
                        </a:rPr>
                        <a:t>Capacity auction if</a:t>
                      </a:r>
                      <a:r>
                        <a:rPr lang="en-GB" sz="1200" b="0" baseline="0" noProof="0" dirty="0" smtClean="0">
                          <a:solidFill>
                            <a:schemeClr val="tx1"/>
                          </a:solidFill>
                          <a:effectLst/>
                          <a:latin typeface="+mn-lt"/>
                          <a:ea typeface="Times"/>
                          <a:cs typeface="Times New Roman"/>
                        </a:rPr>
                        <a:t> </a:t>
                      </a:r>
                      <a:r>
                        <a:rPr lang="en-GB" sz="1200" b="1" baseline="0" noProof="0" dirty="0" smtClean="0">
                          <a:solidFill>
                            <a:schemeClr val="tx1"/>
                          </a:solidFill>
                          <a:effectLst/>
                          <a:latin typeface="+mn-lt"/>
                          <a:ea typeface="Times"/>
                          <a:cs typeface="Times New Roman"/>
                        </a:rPr>
                        <a:t>violation to reserve margin </a:t>
                      </a:r>
                      <a:r>
                        <a:rPr lang="en-GB" sz="1200" b="0" baseline="0" noProof="0" dirty="0" smtClean="0">
                          <a:solidFill>
                            <a:schemeClr val="tx1"/>
                          </a:solidFill>
                          <a:effectLst/>
                          <a:latin typeface="+mn-lt"/>
                          <a:ea typeface="Times"/>
                          <a:cs typeface="Times New Roman"/>
                        </a:rPr>
                        <a:t>is expected over next </a:t>
                      </a:r>
                      <a:r>
                        <a:rPr lang="en-GB" sz="1200" b="1" baseline="0" noProof="0" dirty="0" smtClean="0">
                          <a:solidFill>
                            <a:schemeClr val="tx1"/>
                          </a:solidFill>
                          <a:effectLst/>
                          <a:latin typeface="+mn-lt"/>
                          <a:ea typeface="Times"/>
                          <a:cs typeface="Times New Roman"/>
                        </a:rPr>
                        <a:t>3-4 years</a:t>
                      </a:r>
                      <a:endParaRPr lang="en-GB" sz="1200" b="1" noProof="0" dirty="0" smtClean="0">
                        <a:solidFill>
                          <a:schemeClr val="tx1"/>
                        </a:solidFill>
                        <a:effectLst/>
                        <a:latin typeface="+mn-lt"/>
                        <a:ea typeface="Times"/>
                        <a:cs typeface="Times New Roman"/>
                      </a:endParaRPr>
                    </a:p>
                  </a:txBody>
                  <a:tcPr marL="36000" marR="36000" marT="36000" marB="3600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261926">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Qualification of plant</a:t>
                      </a:r>
                    </a:p>
                  </a:txBody>
                  <a:tcPr marL="36000" marR="36000" marT="36000" marB="3600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defRPr/>
                      </a:pPr>
                      <a:r>
                        <a:rPr lang="en-GB" sz="1200" noProof="0" smtClean="0">
                          <a:solidFill>
                            <a:schemeClr val="tx1"/>
                          </a:solidFill>
                          <a:effectLst/>
                          <a:latin typeface="+mn-lt"/>
                        </a:rPr>
                        <a:t>Plant capable of </a:t>
                      </a:r>
                      <a:r>
                        <a:rPr lang="en-GB" sz="1200" b="1" noProof="0" smtClean="0">
                          <a:solidFill>
                            <a:schemeClr val="tx1"/>
                          </a:solidFill>
                          <a:effectLst/>
                          <a:latin typeface="+mn-lt"/>
                        </a:rPr>
                        <a:t>firm energy during dry period</a:t>
                      </a:r>
                      <a:endParaRPr lang="en-GB" sz="1200" b="1" noProof="0" smtClean="0">
                        <a:solidFill>
                          <a:schemeClr val="tx1"/>
                        </a:solidFill>
                        <a:effectLst/>
                        <a:latin typeface="+mn-lt"/>
                        <a:ea typeface="Times"/>
                        <a:cs typeface="Times New Roman"/>
                      </a:endParaRPr>
                    </a:p>
                  </a:txBody>
                  <a:tcPr marL="36000" marR="36000" marT="36000" marB="3600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224841">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Scope of mechanisms</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1" i="0" u="none" strike="noStrike" cap="none" normalizeH="0" baseline="0" noProof="0" smtClean="0">
                          <a:ln>
                            <a:noFill/>
                          </a:ln>
                          <a:solidFill>
                            <a:schemeClr val="tx1"/>
                          </a:solidFill>
                          <a:effectLst/>
                          <a:latin typeface="Arial" pitchFamily="34" charset="0"/>
                        </a:rPr>
                        <a:t>All </a:t>
                      </a:r>
                      <a:r>
                        <a:rPr kumimoji="0" lang="en-GB" sz="1200" b="0" i="0" u="none" strike="noStrike" cap="none" normalizeH="0" baseline="0" noProof="0" smtClean="0">
                          <a:ln>
                            <a:noFill/>
                          </a:ln>
                          <a:solidFill>
                            <a:schemeClr val="tx1"/>
                          </a:solidFill>
                          <a:effectLst/>
                          <a:latin typeface="Arial" pitchFamily="34" charset="0"/>
                        </a:rPr>
                        <a:t>capacities</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224841">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Contract duration</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endParaRPr kumimoji="0" lang="en-GB" sz="1200" b="0" i="0" u="none" strike="noStrike" cap="none" normalizeH="0" baseline="0" noProof="0" smtClean="0">
                        <a:ln>
                          <a:noFill/>
                        </a:ln>
                        <a:solidFill>
                          <a:schemeClr val="tx1"/>
                        </a:solidFill>
                        <a:effectLst/>
                        <a:latin typeface="Arial" pitchFamily="34" charset="0"/>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224841">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1" u="none" strike="noStrike" cap="none" normalizeH="0" baseline="0" noProof="0" smtClean="0">
                          <a:ln>
                            <a:noFill/>
                          </a:ln>
                          <a:solidFill>
                            <a:schemeClr val="tx1"/>
                          </a:solidFill>
                          <a:effectLst/>
                          <a:latin typeface="Arial" pitchFamily="34" charset="0"/>
                        </a:rPr>
                        <a:t>   - new plant</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20 years</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224841">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defRPr/>
                      </a:pPr>
                      <a:r>
                        <a:rPr kumimoji="0" lang="en-GB" sz="1200" b="0" i="1" u="none" strike="noStrike" cap="none" normalizeH="0" baseline="0" noProof="0" smtClean="0">
                          <a:ln>
                            <a:noFill/>
                          </a:ln>
                          <a:solidFill>
                            <a:schemeClr val="tx1"/>
                          </a:solidFill>
                          <a:effectLst/>
                          <a:latin typeface="Arial" pitchFamily="34" charset="0"/>
                        </a:rPr>
                        <a:t>   - existing plant</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1-10 years</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224841">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Lead time</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endParaRPr kumimoji="0" lang="en-GB" sz="1200" b="0" i="0" u="none" strike="noStrike" cap="none" normalizeH="0" baseline="0" noProof="0" smtClean="0">
                        <a:ln>
                          <a:noFill/>
                        </a:ln>
                        <a:solidFill>
                          <a:schemeClr val="tx1"/>
                        </a:solidFill>
                        <a:effectLst/>
                        <a:latin typeface="Arial" pitchFamily="34" charset="0"/>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450699">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1" u="none" strike="noStrike" cap="none" normalizeH="0" baseline="0" noProof="0" smtClean="0">
                          <a:ln>
                            <a:noFill/>
                          </a:ln>
                          <a:solidFill>
                            <a:schemeClr val="tx1"/>
                          </a:solidFill>
                          <a:effectLst/>
                          <a:latin typeface="Arial" pitchFamily="34" charset="0"/>
                        </a:rPr>
                        <a:t>   - new plant</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3-4 years (primary auction)</a:t>
                      </a:r>
                    </a:p>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4-10 years (residual auction)</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224841">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defRPr/>
                      </a:pPr>
                      <a:r>
                        <a:rPr kumimoji="0" lang="en-GB" sz="1200" b="0" i="1" u="none" strike="noStrike" cap="none" normalizeH="0" baseline="0" noProof="0" smtClean="0">
                          <a:ln>
                            <a:noFill/>
                          </a:ln>
                          <a:solidFill>
                            <a:schemeClr val="tx1"/>
                          </a:solidFill>
                          <a:effectLst/>
                          <a:latin typeface="Arial" pitchFamily="34" charset="0"/>
                        </a:rPr>
                        <a:t>   - existing plant</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Short term</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261926">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Capacity price determination</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Auction (descending clock)</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224841">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Volume determination</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By artificial kinked demand curve</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289521">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Variation in capacity price</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No variation during the delivery. Auction determines price for out-of-contract plants</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386168">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Further features</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dirty="0" smtClean="0">
                          <a:ln>
                            <a:noFill/>
                          </a:ln>
                          <a:solidFill>
                            <a:schemeClr val="tx1"/>
                          </a:solidFill>
                          <a:effectLst/>
                          <a:latin typeface="Arial" pitchFamily="34" charset="0"/>
                        </a:rPr>
                        <a:t>Complemented by energy </a:t>
                      </a:r>
                      <a:r>
                        <a:rPr kumimoji="0" lang="en-GB" sz="1200" b="1" i="0" u="none" strike="noStrike" cap="none" normalizeH="0" baseline="0" noProof="0" dirty="0" smtClean="0">
                          <a:ln>
                            <a:noFill/>
                          </a:ln>
                          <a:solidFill>
                            <a:schemeClr val="tx1"/>
                          </a:solidFill>
                          <a:effectLst/>
                          <a:latin typeface="Arial" pitchFamily="34" charset="0"/>
                        </a:rPr>
                        <a:t>option contracts </a:t>
                      </a:r>
                      <a:r>
                        <a:rPr kumimoji="0" lang="en-GB" sz="1200" b="0" i="0" u="none" strike="noStrike" cap="none" normalizeH="0" baseline="0" noProof="0" dirty="0" smtClean="0">
                          <a:ln>
                            <a:noFill/>
                          </a:ln>
                          <a:solidFill>
                            <a:schemeClr val="tx1"/>
                          </a:solidFill>
                          <a:effectLst/>
                          <a:latin typeface="Arial" pitchFamily="34" charset="0"/>
                        </a:rPr>
                        <a:t>to limit price volatility and mitigate market power</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bl>
          </a:graphicData>
        </a:graphic>
      </p:graphicFrame>
      <p:pic>
        <p:nvPicPr>
          <p:cNvPr id="23" name="Picture 2" descr="http://www.cokecans.com/images/flags/Colombia.gif"/>
          <p:cNvPicPr>
            <a:picLocks noChangeAspect="1" noChangeArrowheads="1"/>
          </p:cNvPicPr>
          <p:nvPr/>
        </p:nvPicPr>
        <p:blipFill>
          <a:blip r:embed="rId3"/>
          <a:srcRect/>
          <a:stretch>
            <a:fillRect/>
          </a:stretch>
        </p:blipFill>
        <p:spPr bwMode="auto">
          <a:xfrm>
            <a:off x="8460432" y="116632"/>
            <a:ext cx="576064" cy="383273"/>
          </a:xfrm>
          <a:prstGeom prst="rect">
            <a:avLst/>
          </a:prstGeom>
          <a:noFill/>
          <a:ln w="9525">
            <a:noFill/>
            <a:miter lim="800000"/>
            <a:headEnd/>
            <a:tailEnd/>
          </a:ln>
        </p:spPr>
      </p:pic>
    </p:spTree>
    <p:extLst>
      <p:ext uri="{BB962C8B-B14F-4D97-AF65-F5344CB8AC3E}">
        <p14:creationId xmlns:p14="http://schemas.microsoft.com/office/powerpoint/2010/main" val="3509905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188913"/>
            <a:ext cx="8305800" cy="685800"/>
          </a:xfrm>
        </p:spPr>
        <p:txBody>
          <a:bodyPr/>
          <a:lstStyle/>
          <a:p>
            <a:r>
              <a:rPr lang="de-DE" dirty="0" smtClean="0"/>
              <a:t>Sweden/Finland hold strategic reserve auctions to procure capacity in winter months... </a:t>
            </a:r>
            <a:endParaRPr lang="en-GB" dirty="0"/>
          </a:p>
        </p:txBody>
      </p:sp>
      <p:sp>
        <p:nvSpPr>
          <p:cNvPr id="202774" name="Rectangle 22"/>
          <p:cNvSpPr>
            <a:spLocks noChangeArrowheads="1"/>
          </p:cNvSpPr>
          <p:nvPr/>
        </p:nvSpPr>
        <p:spPr bwMode="auto">
          <a:xfrm>
            <a:off x="1187648" y="1266453"/>
            <a:ext cx="2089150" cy="1514475"/>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mtClean="0">
                <a:solidFill>
                  <a:schemeClr val="bg1"/>
                </a:solidFill>
              </a:rPr>
              <a:t>Regulator forecasts capacity and demand</a:t>
            </a:r>
            <a:endParaRPr lang="en-GB">
              <a:solidFill>
                <a:schemeClr val="bg1"/>
              </a:solidFill>
            </a:endParaRPr>
          </a:p>
        </p:txBody>
      </p:sp>
      <p:sp>
        <p:nvSpPr>
          <p:cNvPr id="202776" name="Rectangle 24"/>
          <p:cNvSpPr>
            <a:spLocks noChangeArrowheads="1"/>
          </p:cNvSpPr>
          <p:nvPr/>
        </p:nvSpPr>
        <p:spPr bwMode="auto">
          <a:xfrm>
            <a:off x="3851473" y="1266453"/>
            <a:ext cx="2089150" cy="1514475"/>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a:solidFill>
                  <a:schemeClr val="bg1"/>
                </a:solidFill>
              </a:rPr>
              <a:t>TSO contracts annual peak load reserve for winter period (Nov-Mar)</a:t>
            </a:r>
          </a:p>
        </p:txBody>
      </p:sp>
      <p:sp>
        <p:nvSpPr>
          <p:cNvPr id="202777" name="Rectangle 25"/>
          <p:cNvSpPr>
            <a:spLocks noChangeArrowheads="1"/>
          </p:cNvSpPr>
          <p:nvPr/>
        </p:nvSpPr>
        <p:spPr bwMode="auto">
          <a:xfrm>
            <a:off x="6515298" y="1266453"/>
            <a:ext cx="2089150" cy="1514475"/>
          </a:xfrm>
          <a:prstGeom prst="rect">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a:solidFill>
                  <a:schemeClr val="bg1"/>
                </a:solidFill>
              </a:rPr>
              <a:t>Peak load reserve needs to be available within 12 hours</a:t>
            </a:r>
            <a:endParaRPr lang="en-GB">
              <a:solidFill>
                <a:schemeClr val="bg1"/>
              </a:solidFill>
            </a:endParaRPr>
          </a:p>
        </p:txBody>
      </p:sp>
      <p:sp>
        <p:nvSpPr>
          <p:cNvPr id="202778" name="Rectangle 26"/>
          <p:cNvSpPr>
            <a:spLocks noChangeArrowheads="1"/>
          </p:cNvSpPr>
          <p:nvPr/>
        </p:nvSpPr>
        <p:spPr bwMode="auto">
          <a:xfrm>
            <a:off x="1186060" y="3140968"/>
            <a:ext cx="2089150" cy="1514475"/>
          </a:xfrm>
          <a:prstGeom prst="rect">
            <a:avLst/>
          </a:prstGeom>
          <a:solidFill>
            <a:srgbClr val="156570"/>
          </a:solidFill>
          <a:ln w="9525" algn="ctr">
            <a:solidFill>
              <a:srgbClr val="1565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400" dirty="0" smtClean="0">
                <a:solidFill>
                  <a:schemeClr val="bg1"/>
                </a:solidFill>
              </a:rPr>
              <a:t>Reserve only used when electricity spot auction fails to clear</a:t>
            </a:r>
            <a:endParaRPr lang="en-GB" sz="1400" dirty="0">
              <a:solidFill>
                <a:schemeClr val="bg1"/>
              </a:solidFill>
            </a:endParaRPr>
          </a:p>
        </p:txBody>
      </p:sp>
      <p:sp>
        <p:nvSpPr>
          <p:cNvPr id="202779" name="Rectangle 27"/>
          <p:cNvSpPr>
            <a:spLocks noChangeArrowheads="1"/>
          </p:cNvSpPr>
          <p:nvPr/>
        </p:nvSpPr>
        <p:spPr bwMode="auto">
          <a:xfrm>
            <a:off x="3849885" y="3140968"/>
            <a:ext cx="2089150" cy="1514475"/>
          </a:xfrm>
          <a:prstGeom prst="rect">
            <a:avLst/>
          </a:prstGeom>
          <a:solidFill>
            <a:srgbClr val="156570"/>
          </a:solidFill>
          <a:ln w="9525" algn="ctr">
            <a:solidFill>
              <a:srgbClr val="1565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400" smtClean="0">
                <a:solidFill>
                  <a:schemeClr val="bg1"/>
                </a:solidFill>
              </a:rPr>
              <a:t>Reserve is bid for the price of the last commercial bid + 0.01 €/MWh</a:t>
            </a:r>
            <a:endParaRPr lang="en-GB" sz="1400">
              <a:solidFill>
                <a:schemeClr val="bg1"/>
              </a:solidFill>
            </a:endParaRPr>
          </a:p>
        </p:txBody>
      </p:sp>
      <p:sp>
        <p:nvSpPr>
          <p:cNvPr id="202780" name="Rectangle 28"/>
          <p:cNvSpPr>
            <a:spLocks noChangeArrowheads="1"/>
          </p:cNvSpPr>
          <p:nvPr/>
        </p:nvSpPr>
        <p:spPr bwMode="auto">
          <a:xfrm>
            <a:off x="6515298" y="3140968"/>
            <a:ext cx="2089150" cy="1514475"/>
          </a:xfrm>
          <a:prstGeom prst="rect">
            <a:avLst/>
          </a:prstGeom>
          <a:solidFill>
            <a:srgbClr val="156570"/>
          </a:solidFill>
          <a:ln w="9525" algn="ctr">
            <a:solidFill>
              <a:srgbClr val="1565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400" smtClean="0">
                <a:solidFill>
                  <a:schemeClr val="bg1"/>
                </a:solidFill>
              </a:rPr>
              <a:t>Costs for peak load reserve (capacity payment + energy payment) are distributed through a levy</a:t>
            </a:r>
            <a:endParaRPr lang="en-GB" sz="1400">
              <a:solidFill>
                <a:schemeClr val="bg1"/>
              </a:solidFill>
            </a:endParaRPr>
          </a:p>
        </p:txBody>
      </p:sp>
      <p:sp>
        <p:nvSpPr>
          <p:cNvPr id="202781" name="AutoShape 29"/>
          <p:cNvSpPr>
            <a:spLocks noChangeArrowheads="1"/>
          </p:cNvSpPr>
          <p:nvPr/>
        </p:nvSpPr>
        <p:spPr bwMode="auto">
          <a:xfrm>
            <a:off x="3346648" y="1269628"/>
            <a:ext cx="431800" cy="1511300"/>
          </a:xfrm>
          <a:prstGeom prst="homePlate">
            <a:avLst>
              <a:gd name="adj" fmla="val 89944"/>
            </a:avLst>
          </a:prstGeom>
          <a:solidFill>
            <a:srgbClr val="99BFC2"/>
          </a:solidFill>
          <a:ln w="9525" algn="ctr">
            <a:solidFill>
              <a:srgbClr val="99BFC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202782" name="AutoShape 30"/>
          <p:cNvSpPr>
            <a:spLocks noChangeArrowheads="1"/>
          </p:cNvSpPr>
          <p:nvPr/>
        </p:nvSpPr>
        <p:spPr bwMode="auto">
          <a:xfrm>
            <a:off x="6012060" y="1269628"/>
            <a:ext cx="431800" cy="1511300"/>
          </a:xfrm>
          <a:prstGeom prst="homePlate">
            <a:avLst>
              <a:gd name="adj" fmla="val 89944"/>
            </a:avLst>
          </a:prstGeom>
          <a:solidFill>
            <a:srgbClr val="99BFC2"/>
          </a:solidFill>
          <a:ln w="9525" algn="ctr">
            <a:solidFill>
              <a:srgbClr val="99BFC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202783" name="AutoShape 31"/>
          <p:cNvSpPr>
            <a:spLocks noChangeArrowheads="1"/>
          </p:cNvSpPr>
          <p:nvPr/>
        </p:nvSpPr>
        <p:spPr bwMode="auto">
          <a:xfrm>
            <a:off x="3345060" y="3140968"/>
            <a:ext cx="431800" cy="1511300"/>
          </a:xfrm>
          <a:prstGeom prst="homePlate">
            <a:avLst>
              <a:gd name="adj" fmla="val 89944"/>
            </a:avLst>
          </a:prstGeom>
          <a:solidFill>
            <a:srgbClr val="99BFC2"/>
          </a:solidFill>
          <a:ln w="9525" algn="ctr">
            <a:solidFill>
              <a:srgbClr val="99BFC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202784" name="AutoShape 32"/>
          <p:cNvSpPr>
            <a:spLocks noChangeArrowheads="1"/>
          </p:cNvSpPr>
          <p:nvPr/>
        </p:nvSpPr>
        <p:spPr bwMode="auto">
          <a:xfrm>
            <a:off x="6012060" y="3140968"/>
            <a:ext cx="431800" cy="1511300"/>
          </a:xfrm>
          <a:prstGeom prst="homePlate">
            <a:avLst>
              <a:gd name="adj" fmla="val 89944"/>
            </a:avLst>
          </a:prstGeom>
          <a:solidFill>
            <a:srgbClr val="99BFC2"/>
          </a:solidFill>
          <a:ln w="9525" algn="ctr">
            <a:solidFill>
              <a:srgbClr val="99BFC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202786" name="Text Box 34"/>
          <p:cNvSpPr txBox="1">
            <a:spLocks noChangeArrowheads="1"/>
          </p:cNvSpPr>
          <p:nvPr/>
        </p:nvSpPr>
        <p:spPr bwMode="auto">
          <a:xfrm>
            <a:off x="1187648" y="2855566"/>
            <a:ext cx="15113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spcAft>
                <a:spcPct val="0"/>
              </a:spcAft>
              <a:defRPr sz="2400">
                <a:solidFill>
                  <a:schemeClr val="tx1"/>
                </a:solidFill>
                <a:latin typeface="Times" charset="0"/>
              </a:defRPr>
            </a:lvl1pPr>
            <a:lvl2pPr eaLnBrk="0" hangingPunct="0">
              <a:spcBef>
                <a:spcPct val="0"/>
              </a:spcBef>
              <a:spcAft>
                <a:spcPct val="0"/>
              </a:spcAft>
              <a:defRPr sz="2400">
                <a:solidFill>
                  <a:schemeClr val="tx1"/>
                </a:solidFill>
                <a:latin typeface="Times" charset="0"/>
              </a:defRPr>
            </a:lvl2pPr>
            <a:lvl3pPr eaLnBrk="0" hangingPunct="0">
              <a:spcBef>
                <a:spcPct val="0"/>
              </a:spcBef>
              <a:spcAft>
                <a:spcPct val="0"/>
              </a:spcAft>
              <a:defRPr sz="2400">
                <a:solidFill>
                  <a:schemeClr val="tx1"/>
                </a:solidFill>
                <a:latin typeface="Times" charset="0"/>
              </a:defRPr>
            </a:lvl3pPr>
            <a:lvl4pPr eaLnBrk="0" hangingPunct="0">
              <a:spcBef>
                <a:spcPct val="0"/>
              </a:spcBef>
              <a:spcAft>
                <a:spcPct val="0"/>
              </a:spcAft>
              <a:defRPr sz="2400">
                <a:solidFill>
                  <a:schemeClr val="tx1"/>
                </a:solidFill>
                <a:latin typeface="Times" charset="0"/>
              </a:defRPr>
            </a:lvl4pPr>
            <a:lvl5pPr eaLnBrk="0" hangingPunct="0">
              <a:spcBef>
                <a:spcPct val="0"/>
              </a:spcBef>
              <a:spcAft>
                <a:spcPct val="0"/>
              </a:spcAft>
              <a:defRPr sz="2400">
                <a:solidFill>
                  <a:schemeClr val="tx1"/>
                </a:solidFill>
                <a:latin typeface="Times" charset="0"/>
              </a:defRPr>
            </a:lvl5pPr>
            <a:lvl6pPr marL="457200" eaLnBrk="0" fontAlgn="base" hangingPunct="0">
              <a:spcBef>
                <a:spcPct val="0"/>
              </a:spcBef>
              <a:spcAft>
                <a:spcPct val="0"/>
              </a:spcAft>
              <a:defRPr sz="2400">
                <a:solidFill>
                  <a:schemeClr val="tx1"/>
                </a:solidFill>
                <a:latin typeface="Times" charset="0"/>
              </a:defRPr>
            </a:lvl6pPr>
            <a:lvl7pPr marL="914400" eaLnBrk="0" fontAlgn="base" hangingPunct="0">
              <a:spcBef>
                <a:spcPct val="0"/>
              </a:spcBef>
              <a:spcAft>
                <a:spcPct val="0"/>
              </a:spcAft>
              <a:defRPr sz="2400">
                <a:solidFill>
                  <a:schemeClr val="tx1"/>
                </a:solidFill>
                <a:latin typeface="Times" charset="0"/>
              </a:defRPr>
            </a:lvl7pPr>
            <a:lvl8pPr marL="1371600" eaLnBrk="0" fontAlgn="base" hangingPunct="0">
              <a:spcBef>
                <a:spcPct val="0"/>
              </a:spcBef>
              <a:spcAft>
                <a:spcPct val="0"/>
              </a:spcAft>
              <a:defRPr sz="2400">
                <a:solidFill>
                  <a:schemeClr val="tx1"/>
                </a:solidFill>
                <a:latin typeface="Times" charset="0"/>
              </a:defRPr>
            </a:lvl8pPr>
            <a:lvl9pPr marL="1828800" eaLnBrk="0" fontAlgn="base" hangingPunct="0">
              <a:spcBef>
                <a:spcPct val="0"/>
              </a:spcBef>
              <a:spcAft>
                <a:spcPct val="0"/>
              </a:spcAft>
              <a:defRPr sz="2400">
                <a:solidFill>
                  <a:schemeClr val="tx1"/>
                </a:solidFill>
                <a:latin typeface="Times" charset="0"/>
              </a:defRPr>
            </a:lvl9pPr>
          </a:lstStyle>
          <a:p>
            <a:pPr eaLnBrk="1" hangingPunct="1">
              <a:buClrTx/>
            </a:pPr>
            <a:endParaRPr lang="en-GB" sz="2600">
              <a:solidFill>
                <a:srgbClr val="E83F35"/>
              </a:solidFill>
              <a:latin typeface="Arial" charset="0"/>
            </a:endParaRPr>
          </a:p>
        </p:txBody>
      </p:sp>
      <p:sp>
        <p:nvSpPr>
          <p:cNvPr id="16" name="Rectangle 41"/>
          <p:cNvSpPr txBox="1">
            <a:spLocks noChangeArrowheads="1"/>
          </p:cNvSpPr>
          <p:nvPr/>
        </p:nvSpPr>
        <p:spPr bwMode="auto">
          <a:xfrm>
            <a:off x="2616398" y="5301209"/>
            <a:ext cx="5988050" cy="791616"/>
          </a:xfrm>
          <a:prstGeom prst="rect">
            <a:avLst/>
          </a:prstGeom>
          <a:noFill/>
          <a:ln w="9525" cap="flat" algn="ctr">
            <a:solidFill>
              <a:srgbClr val="E83F35"/>
            </a:solidFill>
            <a:miter lim="800000"/>
            <a:headEnd/>
            <a:tailEnd/>
          </a:ln>
        </p:spPr>
        <p:txBody>
          <a:bodyPr vert="horz" wrap="square" lIns="91440" tIns="45720" rIns="91440" bIns="45720" numCol="1" anchor="ctr" anchorCtr="0" compatLnSpc="1">
            <a:prstTxWarp prst="textNoShape">
              <a:avLst/>
            </a:prstTxWarp>
          </a:bodyPr>
          <a:lstStyle>
            <a:lvl1pPr marL="274638" indent="-274638" algn="l" rtl="0" eaLnBrk="0" fontAlgn="base" hangingPunct="0">
              <a:spcBef>
                <a:spcPct val="20000"/>
              </a:spcBef>
              <a:spcAft>
                <a:spcPct val="20000"/>
              </a:spcAft>
              <a:buClr>
                <a:srgbClr val="E83F35"/>
              </a:buClr>
              <a:buFont typeface="Arial" charset="0"/>
              <a:buChar char="●"/>
              <a:defRPr sz="1600">
                <a:solidFill>
                  <a:schemeClr val="tx1"/>
                </a:solidFill>
                <a:latin typeface="+mn-lt"/>
                <a:ea typeface="+mn-ea"/>
                <a:cs typeface="+mn-cs"/>
              </a:defRPr>
            </a:lvl1pPr>
            <a:lvl2pPr marL="622300" indent="-346075" algn="l" rtl="0" eaLnBrk="0" fontAlgn="base" hangingPunct="0">
              <a:spcBef>
                <a:spcPct val="20000"/>
              </a:spcBef>
              <a:spcAft>
                <a:spcPct val="20000"/>
              </a:spcAft>
              <a:buClr>
                <a:srgbClr val="E83F35"/>
              </a:buClr>
              <a:buFont typeface="Arial" charset="0"/>
              <a:buChar char="□"/>
              <a:defRPr sz="1400">
                <a:solidFill>
                  <a:schemeClr val="tx1"/>
                </a:solidFill>
                <a:latin typeface="+mn-lt"/>
              </a:defRPr>
            </a:lvl2pPr>
            <a:lvl3pPr marL="987425" indent="-363538" algn="l" rtl="0" eaLnBrk="0" fontAlgn="base" hangingPunct="0">
              <a:spcBef>
                <a:spcPct val="10000"/>
              </a:spcBef>
              <a:spcAft>
                <a:spcPct val="10000"/>
              </a:spcAft>
              <a:buClr>
                <a:srgbClr val="E83F35"/>
              </a:buClr>
              <a:buChar char="•"/>
              <a:defRPr sz="1200">
                <a:solidFill>
                  <a:schemeClr val="tx1"/>
                </a:solidFill>
                <a:latin typeface="+mn-lt"/>
              </a:defRPr>
            </a:lvl3pPr>
            <a:lvl4pPr marL="2478088" indent="-382588" algn="l" rtl="0" eaLnBrk="0" fontAlgn="base" hangingPunct="0">
              <a:lnSpc>
                <a:spcPct val="125000"/>
              </a:lnSpc>
              <a:spcBef>
                <a:spcPct val="20000"/>
              </a:spcBef>
              <a:spcAft>
                <a:spcPct val="0"/>
              </a:spcAft>
              <a:buClr>
                <a:srgbClr val="D90000"/>
              </a:buClr>
              <a:defRPr sz="1400">
                <a:solidFill>
                  <a:srgbClr val="333333"/>
                </a:solidFill>
                <a:latin typeface="Garamond" pitchFamily="18" charset="0"/>
              </a:defRPr>
            </a:lvl4pPr>
            <a:lvl5pPr marL="3721100" indent="-1892300" algn="l" rtl="0" eaLnBrk="0" fontAlgn="base" hangingPunct="0">
              <a:spcBef>
                <a:spcPct val="20000"/>
              </a:spcBef>
              <a:spcAft>
                <a:spcPct val="0"/>
              </a:spcAft>
              <a:buClr>
                <a:srgbClr val="D90000"/>
              </a:buClr>
              <a:buFont typeface="Wingdings" pitchFamily="2" charset="2"/>
              <a:defRPr sz="1600">
                <a:solidFill>
                  <a:srgbClr val="333333"/>
                </a:solidFill>
                <a:latin typeface="Garamond" pitchFamily="18" charset="0"/>
              </a:defRPr>
            </a:lvl5pPr>
            <a:lvl6pPr marL="41783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276225" lvl="1" indent="0">
              <a:buNone/>
            </a:pPr>
            <a:r>
              <a:rPr lang="de-DE" smtClean="0"/>
              <a:t>Targeted mechanism that explicitly pays for peak load capacity</a:t>
            </a:r>
          </a:p>
        </p:txBody>
      </p:sp>
      <p:sp>
        <p:nvSpPr>
          <p:cNvPr id="17" name="AutoShape 43"/>
          <p:cNvSpPr>
            <a:spLocks noChangeArrowheads="1"/>
          </p:cNvSpPr>
          <p:nvPr/>
        </p:nvSpPr>
        <p:spPr bwMode="auto">
          <a:xfrm>
            <a:off x="1114622" y="5301209"/>
            <a:ext cx="1368425" cy="791616"/>
          </a:xfrm>
          <a:prstGeom prst="homePlate">
            <a:avLst>
              <a:gd name="adj" fmla="val 35279"/>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spcBef>
                <a:spcPct val="0"/>
              </a:spcBef>
              <a:spcAft>
                <a:spcPct val="0"/>
              </a:spcAft>
              <a:buClrTx/>
            </a:pPr>
            <a:endParaRPr lang="en-GB">
              <a:solidFill>
                <a:schemeClr val="bg1"/>
              </a:solidFill>
            </a:endParaRPr>
          </a:p>
        </p:txBody>
      </p:sp>
      <p:sp>
        <p:nvSpPr>
          <p:cNvPr id="19" name="TextBox 18"/>
          <p:cNvSpPr txBox="1"/>
          <p:nvPr/>
        </p:nvSpPr>
        <p:spPr>
          <a:xfrm>
            <a:off x="154519" y="1864003"/>
            <a:ext cx="891591" cy="338554"/>
          </a:xfrm>
          <a:prstGeom prst="rect">
            <a:avLst/>
          </a:prstGeom>
          <a:noFill/>
        </p:spPr>
        <p:txBody>
          <a:bodyPr wrap="none" rtlCol="0">
            <a:spAutoFit/>
          </a:bodyPr>
          <a:lstStyle/>
          <a:p>
            <a:r>
              <a:rPr lang="de-DE" err="1" smtClean="0"/>
              <a:t>Product</a:t>
            </a:r>
            <a:endParaRPr lang="en-GB"/>
          </a:p>
        </p:txBody>
      </p:sp>
      <p:sp>
        <p:nvSpPr>
          <p:cNvPr id="20" name="TextBox 19"/>
          <p:cNvSpPr txBox="1"/>
          <p:nvPr/>
        </p:nvSpPr>
        <p:spPr>
          <a:xfrm>
            <a:off x="104055" y="3738518"/>
            <a:ext cx="830164" cy="338554"/>
          </a:xfrm>
          <a:prstGeom prst="rect">
            <a:avLst/>
          </a:prstGeom>
          <a:noFill/>
        </p:spPr>
        <p:txBody>
          <a:bodyPr wrap="none" rtlCol="0">
            <a:spAutoFit/>
          </a:bodyPr>
          <a:lstStyle/>
          <a:p>
            <a:r>
              <a:rPr lang="de-DE" smtClean="0"/>
              <a:t>Call-off</a:t>
            </a:r>
            <a:endParaRPr lang="en-GB"/>
          </a:p>
        </p:txBody>
      </p:sp>
      <p:pic>
        <p:nvPicPr>
          <p:cNvPr id="22" name="Picture 12" descr="Sweden">
            <a:hlinkClick r:id="rId3" tooltip="Show Coca-Cola cans from Sweden"/>
          </p:cNvPr>
          <p:cNvPicPr>
            <a:picLocks noChangeAspect="1" noChangeArrowheads="1"/>
          </p:cNvPicPr>
          <p:nvPr/>
        </p:nvPicPr>
        <p:blipFill>
          <a:blip r:embed="rId4"/>
          <a:srcRect/>
          <a:stretch>
            <a:fillRect/>
          </a:stretch>
        </p:blipFill>
        <p:spPr bwMode="auto">
          <a:xfrm>
            <a:off x="8388360" y="116632"/>
            <a:ext cx="648136" cy="410442"/>
          </a:xfrm>
          <a:prstGeom prst="rect">
            <a:avLst/>
          </a:prstGeom>
          <a:noFill/>
          <a:ln w="9525">
            <a:noFill/>
            <a:miter lim="800000"/>
            <a:headEnd/>
            <a:tailEnd/>
          </a:ln>
        </p:spPr>
      </p:pic>
      <p:pic>
        <p:nvPicPr>
          <p:cNvPr id="23" name="Picture 2" descr="C:\Users\matthias.janssen\AppData\Local\Microsoft\Windows\Temporary Internet Files\Content.IE5\T4B97UO0\MP90036267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8360" y="654719"/>
            <a:ext cx="648074" cy="3953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269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5601"/>
            <a:ext cx="8172845" cy="685800"/>
          </a:xfrm>
        </p:spPr>
        <p:txBody>
          <a:bodyPr/>
          <a:lstStyle/>
          <a:p>
            <a:r>
              <a:rPr lang="en-GB" dirty="0" smtClean="0"/>
              <a:t>…but only one contract length is offered so the auction does not involve trading off price and duration</a:t>
            </a:r>
            <a:endParaRPr lang="en-GB" dirty="0"/>
          </a:p>
        </p:txBody>
      </p:sp>
      <p:graphicFrame>
        <p:nvGraphicFramePr>
          <p:cNvPr id="8" name="Group 199"/>
          <p:cNvGraphicFramePr>
            <a:graphicFrameLocks noGrp="1"/>
          </p:cNvGraphicFramePr>
          <p:nvPr>
            <p:ph idx="1"/>
            <p:extLst>
              <p:ext uri="{D42A27DB-BD31-4B8C-83A1-F6EECF244321}">
                <p14:modId xmlns:p14="http://schemas.microsoft.com/office/powerpoint/2010/main" val="370889354"/>
              </p:ext>
            </p:extLst>
          </p:nvPr>
        </p:nvGraphicFramePr>
        <p:xfrm>
          <a:off x="457200" y="1340768"/>
          <a:ext cx="8291264" cy="5080616"/>
        </p:xfrm>
        <a:graphic>
          <a:graphicData uri="http://schemas.openxmlformats.org/drawingml/2006/table">
            <a:tbl>
              <a:tblPr/>
              <a:tblGrid>
                <a:gridCol w="3228360"/>
                <a:gridCol w="5062904"/>
              </a:tblGrid>
              <a:tr h="111769">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400" b="0" i="0" u="none" strike="noStrike" cap="none" normalizeH="0" baseline="0" noProof="0" dirty="0" smtClean="0">
                          <a:ln>
                            <a:noFill/>
                          </a:ln>
                          <a:solidFill>
                            <a:schemeClr val="bg1"/>
                          </a:solidFill>
                          <a:effectLst/>
                          <a:latin typeface="Arial" pitchFamily="34" charset="0"/>
                        </a:rPr>
                        <a:t>Aspect</a:t>
                      </a:r>
                    </a:p>
                  </a:txBody>
                  <a:tcPr marL="36000" marR="36000" marT="36000" marB="36000" anchor="ctr" horzOverflow="overflow">
                    <a:lnL cap="flat">
                      <a:noFill/>
                    </a:lnL>
                    <a:lnR w="12700" cap="flat" cmpd="sng" algn="ctr">
                      <a:solidFill>
                        <a:srgbClr val="E83F35"/>
                      </a:solidFill>
                      <a:prstDash val="solid"/>
                      <a:round/>
                      <a:headEnd type="none" w="med" len="med"/>
                      <a:tailEnd type="none" w="med" len="med"/>
                    </a:lnR>
                    <a:lnT cap="flat">
                      <a:noFill/>
                    </a:lnT>
                    <a:lnB>
                      <a:noFill/>
                    </a:lnB>
                    <a:lnTlToBr>
                      <a:noFill/>
                    </a:lnTlToBr>
                    <a:lnBlToTr>
                      <a:noFill/>
                    </a:lnBlToTr>
                    <a:solidFill>
                      <a:srgbClr val="E83F35"/>
                    </a:solid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400" b="0" i="0" u="none" strike="noStrike" cap="none" normalizeH="0" baseline="0" noProof="0" dirty="0" smtClean="0">
                          <a:ln>
                            <a:noFill/>
                          </a:ln>
                          <a:solidFill>
                            <a:schemeClr val="bg1"/>
                          </a:solidFill>
                          <a:effectLst/>
                          <a:latin typeface="Arial" pitchFamily="34" charset="0"/>
                        </a:rPr>
                        <a:t>Sweden/Finland</a:t>
                      </a: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cap="flat">
                      <a:noFill/>
                    </a:lnT>
                    <a:lnB>
                      <a:noFill/>
                    </a:lnB>
                    <a:lnTlToBr>
                      <a:noFill/>
                    </a:lnTlToBr>
                    <a:lnBlToTr>
                      <a:noFill/>
                    </a:lnBlToTr>
                    <a:solidFill>
                      <a:srgbClr val="E83F35"/>
                    </a:solidFill>
                  </a:tcPr>
                </a:tc>
              </a:tr>
              <a:tr h="276409">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Mechanism</a:t>
                      </a:r>
                    </a:p>
                  </a:txBody>
                  <a:tcPr marL="36000" marR="36000" marT="36000" marB="36000" anchor="ctr" horzOverflow="overflow">
                    <a:lnL cap="flat">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1" i="0" u="none" strike="noStrike" cap="none" normalizeH="0" baseline="0" noProof="0" smtClean="0">
                          <a:ln>
                            <a:noFill/>
                          </a:ln>
                          <a:solidFill>
                            <a:schemeClr val="tx1"/>
                          </a:solidFill>
                          <a:effectLst/>
                          <a:latin typeface="Arial" pitchFamily="34" charset="0"/>
                        </a:rPr>
                        <a:t>Strategic reserve </a:t>
                      </a:r>
                      <a:r>
                        <a:rPr kumimoji="0" lang="en-GB" sz="1200" b="0" i="0" u="none" strike="noStrike" cap="none" normalizeH="0" baseline="0" noProof="0" smtClean="0">
                          <a:ln>
                            <a:noFill/>
                          </a:ln>
                          <a:solidFill>
                            <a:schemeClr val="tx1"/>
                          </a:solidFill>
                          <a:effectLst/>
                          <a:latin typeface="Arial" pitchFamily="34" charset="0"/>
                        </a:rPr>
                        <a:t>(Last resort peak reserve dispatch)</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474737">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de-DE" sz="1200" b="0" i="0" u="none" strike="noStrike" cap="none" normalizeH="0" baseline="0" noProof="0" smtClean="0">
                          <a:ln>
                            <a:noFill/>
                          </a:ln>
                          <a:solidFill>
                            <a:schemeClr val="tx1"/>
                          </a:solidFill>
                          <a:effectLst/>
                          <a:latin typeface="Arial" pitchFamily="34" charset="0"/>
                        </a:rPr>
                        <a:t>Motivation</a:t>
                      </a:r>
                      <a:endParaRPr kumimoji="0" lang="en-GB" sz="1200" b="0" i="0" u="none" strike="noStrike" cap="none" normalizeH="0" baseline="0" noProof="0" smtClean="0">
                        <a:ln>
                          <a:noFill/>
                        </a:ln>
                        <a:solidFill>
                          <a:schemeClr val="tx1"/>
                        </a:solidFill>
                        <a:effectLst/>
                        <a:latin typeface="Arial" pitchFamily="34" charset="0"/>
                      </a:endParaRPr>
                    </a:p>
                  </a:txBody>
                  <a:tcPr marL="36000" marR="36000" marT="36000" marB="36000" anchor="ctr" horzOverflow="overflow">
                    <a:lnL cap="flat">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de-DE" sz="1200" b="0" i="0" u="none" strike="noStrike" cap="none" normalizeH="0" baseline="0" noProof="0" smtClean="0">
                          <a:ln>
                            <a:noFill/>
                          </a:ln>
                          <a:solidFill>
                            <a:schemeClr val="tx1"/>
                          </a:solidFill>
                          <a:effectLst/>
                          <a:latin typeface="Arial" pitchFamily="34" charset="0"/>
                        </a:rPr>
                        <a:t>High uncertainty for peak investments to rely on extreme spikes during winters; initially planned as temporary solution, extended in March 2011</a:t>
                      </a:r>
                      <a:endParaRPr kumimoji="0" lang="en-GB" sz="1200" b="0" i="0" u="none" strike="noStrike" cap="none" normalizeH="0" baseline="0" noProof="0" smtClean="0">
                        <a:ln>
                          <a:noFill/>
                        </a:ln>
                        <a:solidFill>
                          <a:schemeClr val="tx1"/>
                        </a:solidFill>
                        <a:effectLst/>
                        <a:latin typeface="Arial" pitchFamily="34" charset="0"/>
                      </a:endParaRP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323358">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Trigger for use of mechanism</a:t>
                      </a:r>
                    </a:p>
                  </a:txBody>
                  <a:tcPr marL="36000" marR="36000" marT="36000" marB="36000" anchor="ctr" horzOverflow="overflow">
                    <a:lnL cap="flat">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Risk of supply shortage in winter</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276409">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Qualification of plant</a:t>
                      </a:r>
                    </a:p>
                  </a:txBody>
                  <a:tcPr marL="36000" marR="36000" marT="36000" marB="36000" anchor="ctr" horzOverflow="overflow">
                    <a:lnL cap="flat">
                      <a:noFill/>
                    </a:lnL>
                    <a:lnR>
                      <a:noFill/>
                    </a:lnR>
                    <a:lnT>
                      <a:noFill/>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Plant with start-up &lt;12h, held </a:t>
                      </a:r>
                      <a:r>
                        <a:rPr kumimoji="0" lang="en-GB" sz="1200" b="1" i="0" u="none" strike="noStrike" cap="none" normalizeH="0" baseline="0" noProof="0" smtClean="0">
                          <a:ln>
                            <a:noFill/>
                          </a:ln>
                          <a:solidFill>
                            <a:schemeClr val="tx1"/>
                          </a:solidFill>
                          <a:effectLst/>
                          <a:latin typeface="Arial" pitchFamily="34" charset="0"/>
                        </a:rPr>
                        <a:t>in reserve</a:t>
                      </a:r>
                    </a:p>
                  </a:txBody>
                  <a:tcPr marL="36000" marR="36000" marT="36000" marB="36000" anchor="ctr" horzOverflow="overflow">
                    <a:lnL>
                      <a:noFill/>
                    </a:lnL>
                    <a:lnR>
                      <a:noFill/>
                    </a:lnR>
                    <a:lnT>
                      <a:noFill/>
                    </a:lnT>
                    <a:lnB w="12700" cap="flat" cmpd="sng" algn="ctr">
                      <a:solidFill>
                        <a:srgbClr val="A5ACAF"/>
                      </a:solidFill>
                      <a:prstDash val="solid"/>
                      <a:round/>
                      <a:headEnd type="none" w="med" len="med"/>
                      <a:tailEnd type="none" w="med" len="med"/>
                    </a:lnB>
                    <a:lnTlToBr>
                      <a:noFill/>
                    </a:lnTlToBr>
                    <a:lnBlToTr>
                      <a:noFill/>
                    </a:lnBlToTr>
                    <a:noFill/>
                  </a:tcPr>
                </a:tc>
              </a:tr>
              <a:tr h="327788">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Scope of mechansims</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only </a:t>
                      </a:r>
                      <a:r>
                        <a:rPr kumimoji="0" lang="en-GB" sz="1200" b="1" i="0" u="none" strike="noStrike" cap="none" normalizeH="0" baseline="0" noProof="0" smtClean="0">
                          <a:ln>
                            <a:noFill/>
                          </a:ln>
                          <a:solidFill>
                            <a:schemeClr val="tx1"/>
                          </a:solidFill>
                          <a:effectLst/>
                          <a:latin typeface="Arial" pitchFamily="34" charset="0"/>
                        </a:rPr>
                        <a:t>fraction of all capacity</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276409">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Contract duration</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endParaRPr kumimoji="0" lang="en-GB" sz="1200" b="0" i="0" u="none" strike="noStrike" cap="none" normalizeH="0" baseline="0" noProof="0" smtClean="0">
                        <a:ln>
                          <a:noFill/>
                        </a:ln>
                        <a:solidFill>
                          <a:schemeClr val="tx1"/>
                        </a:solidFill>
                        <a:effectLst/>
                        <a:latin typeface="Arial" pitchFamily="34" charset="0"/>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276409">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1" u="none" strike="noStrike" cap="none" normalizeH="0" baseline="0" noProof="0" smtClean="0">
                          <a:ln>
                            <a:noFill/>
                          </a:ln>
                          <a:solidFill>
                            <a:schemeClr val="tx1"/>
                          </a:solidFill>
                          <a:effectLst/>
                          <a:latin typeface="Arial" pitchFamily="34" charset="0"/>
                        </a:rPr>
                        <a:t>   - new plant</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5 months (one winter)</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276409">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defRPr/>
                      </a:pPr>
                      <a:r>
                        <a:rPr kumimoji="0" lang="en-GB" sz="1200" b="0" i="1" u="none" strike="noStrike" cap="none" normalizeH="0" baseline="0" noProof="0" smtClean="0">
                          <a:ln>
                            <a:noFill/>
                          </a:ln>
                          <a:solidFill>
                            <a:schemeClr val="tx1"/>
                          </a:solidFill>
                          <a:effectLst/>
                          <a:latin typeface="Arial" pitchFamily="34" charset="0"/>
                        </a:rPr>
                        <a:t>   - existing plant</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defRPr/>
                      </a:pPr>
                      <a:r>
                        <a:rPr kumimoji="0" lang="en-GB" sz="1200" b="0" i="0" u="none" strike="noStrike" cap="none" normalizeH="0" baseline="0" noProof="0" smtClean="0">
                          <a:ln>
                            <a:noFill/>
                          </a:ln>
                          <a:solidFill>
                            <a:schemeClr val="tx1"/>
                          </a:solidFill>
                          <a:effectLst/>
                          <a:latin typeface="Arial" pitchFamily="34" charset="0"/>
                        </a:rPr>
                        <a:t>5 months (one winter)</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276409">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Lead time</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endParaRPr kumimoji="0" lang="en-GB" sz="1200" b="0" i="0" u="none" strike="noStrike" cap="none" normalizeH="0" baseline="0" noProof="0" smtClean="0">
                        <a:ln>
                          <a:noFill/>
                        </a:ln>
                        <a:solidFill>
                          <a:schemeClr val="tx1"/>
                        </a:solidFill>
                        <a:effectLst/>
                        <a:latin typeface="Arial" pitchFamily="34" charset="0"/>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276409">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1" u="none" strike="noStrike" cap="none" normalizeH="0" baseline="0" noProof="0" smtClean="0">
                          <a:ln>
                            <a:noFill/>
                          </a:ln>
                          <a:solidFill>
                            <a:schemeClr val="tx1"/>
                          </a:solidFill>
                          <a:effectLst/>
                          <a:latin typeface="Arial" pitchFamily="34" charset="0"/>
                        </a:rPr>
                        <a:t>   - new plant</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Short</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276409">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defRPr/>
                      </a:pPr>
                      <a:r>
                        <a:rPr kumimoji="0" lang="en-GB" sz="1200" b="0" i="1" u="none" strike="noStrike" cap="none" normalizeH="0" baseline="0" noProof="0" smtClean="0">
                          <a:ln>
                            <a:noFill/>
                          </a:ln>
                          <a:solidFill>
                            <a:schemeClr val="tx1"/>
                          </a:solidFill>
                          <a:effectLst/>
                          <a:latin typeface="Arial" pitchFamily="34" charset="0"/>
                        </a:rPr>
                        <a:t>   - existing plant</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Short</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327788">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Capacity price determination</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Bid process</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327788">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Volume determination</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Sweden max 2,000 MW, Finland max 600 MW</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327788">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Variation in capacity price</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a:t>
                      </a: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474737">
                <a:tc>
                  <a:txBody>
                    <a:body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0" i="0" u="none" strike="noStrike" cap="none" normalizeH="0" baseline="0" noProof="0" smtClean="0">
                          <a:ln>
                            <a:noFill/>
                          </a:ln>
                          <a:solidFill>
                            <a:schemeClr val="tx1"/>
                          </a:solidFill>
                          <a:effectLst/>
                          <a:latin typeface="Arial" pitchFamily="34" charset="0"/>
                        </a:rPr>
                        <a:t>Further features</a:t>
                      </a: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pitchFamily="34" charset="0"/>
                        <a:buNone/>
                        <a:tabLst/>
                      </a:pPr>
                      <a:r>
                        <a:rPr kumimoji="0" lang="en-GB" sz="1200" b="1" i="0" u="none" strike="noStrike" cap="none" normalizeH="0" baseline="0" noProof="0" dirty="0" smtClean="0">
                          <a:ln>
                            <a:noFill/>
                          </a:ln>
                          <a:solidFill>
                            <a:schemeClr val="tx1"/>
                          </a:solidFill>
                          <a:effectLst/>
                          <a:latin typeface="Arial" pitchFamily="34" charset="0"/>
                        </a:rPr>
                        <a:t>Demand </a:t>
                      </a:r>
                      <a:r>
                        <a:rPr kumimoji="0" lang="en-GB" sz="1200" b="0" i="0" u="none" strike="noStrike" cap="none" normalizeH="0" baseline="0" noProof="0" dirty="0" smtClean="0">
                          <a:ln>
                            <a:noFill/>
                          </a:ln>
                          <a:solidFill>
                            <a:schemeClr val="tx1"/>
                          </a:solidFill>
                          <a:effectLst/>
                          <a:latin typeface="Arial" pitchFamily="34" charset="0"/>
                        </a:rPr>
                        <a:t>is included in mechanism (e.g. in Sweden in </a:t>
                      </a:r>
                      <a:r>
                        <a:rPr lang="de-DE" sz="1200" dirty="0" smtClean="0">
                          <a:solidFill>
                            <a:schemeClr val="tx1"/>
                          </a:solidFill>
                          <a:effectLst/>
                          <a:latin typeface="+mn-lt"/>
                          <a:ea typeface="Times"/>
                          <a:cs typeface="Times New Roman"/>
                        </a:rPr>
                        <a:t>2009: 633 out of 1,919</a:t>
                      </a:r>
                      <a:r>
                        <a:rPr lang="de-DE" sz="1200" baseline="0" dirty="0" smtClean="0">
                          <a:solidFill>
                            <a:schemeClr val="tx1"/>
                          </a:solidFill>
                          <a:effectLst/>
                          <a:latin typeface="+mn-lt"/>
                          <a:ea typeface="Times"/>
                          <a:cs typeface="Times New Roman"/>
                        </a:rPr>
                        <a:t> MW total contracted reserve was demand response)</a:t>
                      </a:r>
                      <a:endParaRPr kumimoji="0" lang="en-GB" sz="1200" b="0" i="0" u="none" strike="noStrike" cap="none" normalizeH="0" baseline="0" noProof="0" dirty="0" smtClean="0">
                        <a:ln>
                          <a:noFill/>
                        </a:ln>
                        <a:solidFill>
                          <a:schemeClr val="tx1"/>
                        </a:solidFill>
                        <a:effectLst/>
                        <a:latin typeface="Arial" pitchFamily="34" charset="0"/>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bl>
          </a:graphicData>
        </a:graphic>
      </p:graphicFrame>
      <p:pic>
        <p:nvPicPr>
          <p:cNvPr id="6" name="Picture 12" descr="Sweden">
            <a:hlinkClick r:id="rId2" tooltip="Show Coca-Cola cans from Sweden"/>
          </p:cNvPr>
          <p:cNvPicPr>
            <a:picLocks noChangeAspect="1" noChangeArrowheads="1"/>
          </p:cNvPicPr>
          <p:nvPr/>
        </p:nvPicPr>
        <p:blipFill>
          <a:blip r:embed="rId3"/>
          <a:srcRect/>
          <a:stretch>
            <a:fillRect/>
          </a:stretch>
        </p:blipFill>
        <p:spPr bwMode="auto">
          <a:xfrm>
            <a:off x="8388360" y="116632"/>
            <a:ext cx="648136" cy="410442"/>
          </a:xfrm>
          <a:prstGeom prst="rect">
            <a:avLst/>
          </a:prstGeom>
          <a:noFill/>
          <a:ln w="9525">
            <a:noFill/>
            <a:miter lim="800000"/>
            <a:headEnd/>
            <a:tailEnd/>
          </a:ln>
        </p:spPr>
      </p:pic>
      <p:pic>
        <p:nvPicPr>
          <p:cNvPr id="7" name="Picture 2" descr="C:\Users\matthias.janssen\AppData\Local\Microsoft\Windows\Temporary Internet Files\Content.IE5\T4B97UO0\MP90036267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360" y="654719"/>
            <a:ext cx="648074" cy="3953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0334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a:xfrm>
            <a:off x="275048" y="294928"/>
            <a:ext cx="8784976" cy="685800"/>
          </a:xfrm>
        </p:spPr>
        <p:txBody>
          <a:bodyPr/>
          <a:lstStyle/>
          <a:p>
            <a:r>
              <a:rPr lang="en-US" altLang="en-US" sz="2600" dirty="0" smtClean="0"/>
              <a:t>Spain has had a system of capacity payments in place since 1997, with important reforms following 2007…</a:t>
            </a:r>
            <a:endParaRPr lang="en-US" altLang="en-US" sz="2600" dirty="0"/>
          </a:p>
        </p:txBody>
      </p:sp>
      <p:sp>
        <p:nvSpPr>
          <p:cNvPr id="59401" name="AutoShape 9"/>
          <p:cNvSpPr>
            <a:spLocks noChangeArrowheads="1"/>
          </p:cNvSpPr>
          <p:nvPr/>
        </p:nvSpPr>
        <p:spPr bwMode="auto">
          <a:xfrm>
            <a:off x="323528" y="1644792"/>
            <a:ext cx="1367383" cy="1880748"/>
          </a:xfrm>
          <a:prstGeom prst="homePlate">
            <a:avLst>
              <a:gd name="adj" fmla="val 34700"/>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ct val="50000"/>
              </a:spcBef>
              <a:spcAft>
                <a:spcPct val="0"/>
              </a:spcAft>
              <a:buClrTx/>
            </a:pPr>
            <a:r>
              <a:rPr lang="en-US" altLang="en-US" sz="2000" dirty="0" smtClean="0">
                <a:solidFill>
                  <a:schemeClr val="bg1"/>
                </a:solidFill>
              </a:rPr>
              <a:t>1997-2007</a:t>
            </a:r>
            <a:endParaRPr lang="en-US" altLang="en-US" sz="2000" dirty="0">
              <a:solidFill>
                <a:schemeClr val="bg1"/>
              </a:solidFill>
            </a:endParaRPr>
          </a:p>
        </p:txBody>
      </p:sp>
      <p:sp>
        <p:nvSpPr>
          <p:cNvPr id="59403" name="AutoShape 11"/>
          <p:cNvSpPr>
            <a:spLocks noChangeArrowheads="1"/>
          </p:cNvSpPr>
          <p:nvPr/>
        </p:nvSpPr>
        <p:spPr bwMode="auto">
          <a:xfrm>
            <a:off x="359531" y="3885580"/>
            <a:ext cx="1295375" cy="1955666"/>
          </a:xfrm>
          <a:prstGeom prst="homePlate">
            <a:avLst>
              <a:gd name="adj" fmla="val 34700"/>
            </a:avLst>
          </a:prstGeom>
          <a:solidFill>
            <a:srgbClr val="156570"/>
          </a:solidFill>
          <a:ln w="9525" algn="ctr">
            <a:solidFill>
              <a:srgbClr val="1565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000" dirty="0" smtClean="0">
                <a:solidFill>
                  <a:schemeClr val="bg1"/>
                </a:solidFill>
              </a:rPr>
              <a:t>2007-2014</a:t>
            </a:r>
          </a:p>
        </p:txBody>
      </p:sp>
      <p:sp>
        <p:nvSpPr>
          <p:cNvPr id="59422" name="Rectangle 30"/>
          <p:cNvSpPr>
            <a:spLocks noChangeArrowheads="1"/>
          </p:cNvSpPr>
          <p:nvPr/>
        </p:nvSpPr>
        <p:spPr bwMode="auto">
          <a:xfrm>
            <a:off x="1835696" y="1644792"/>
            <a:ext cx="6984775" cy="1880748"/>
          </a:xfrm>
          <a:prstGeom prst="rect">
            <a:avLst/>
          </a:prstGeom>
          <a:noFill/>
          <a:ln w="9525"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2600">
                <a:solidFill>
                  <a:schemeClr val="tx1"/>
                </a:solidFill>
                <a:latin typeface="Arial" charset="0"/>
              </a:defRPr>
            </a:lvl1pPr>
            <a:lvl2pPr marL="622300" indent="-346075">
              <a:buClr>
                <a:srgbClr val="E83F35"/>
              </a:buClr>
              <a:buFont typeface="Arial" charset="0"/>
              <a:buChar char="□"/>
              <a:defRPr sz="2200">
                <a:solidFill>
                  <a:schemeClr val="tx1"/>
                </a:solidFill>
                <a:latin typeface="Arial" charset="0"/>
              </a:defRPr>
            </a:lvl2pPr>
            <a:lvl3pPr marL="987425" indent="-363538">
              <a:spcBef>
                <a:spcPct val="10000"/>
              </a:spcBef>
              <a:spcAft>
                <a:spcPct val="10000"/>
              </a:spcAft>
              <a:buClr>
                <a:srgbClr val="E83F35"/>
              </a:buClr>
              <a:buChar char="•"/>
              <a:defRPr sz="16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US" sz="1400" b="1" dirty="0" smtClean="0"/>
              <a:t>Capacity payments were introduced in Spain in 1997, when the generation sector was </a:t>
            </a:r>
            <a:r>
              <a:rPr lang="en-US" sz="1400" b="1" dirty="0" err="1" smtClean="0"/>
              <a:t>liberalised</a:t>
            </a:r>
            <a:r>
              <a:rPr lang="en-US" sz="1400" b="1" dirty="0" smtClean="0"/>
              <a:t>. </a:t>
            </a:r>
          </a:p>
          <a:p>
            <a:pPr lvl="1"/>
            <a:r>
              <a:rPr lang="en-US" sz="1400" dirty="0" smtClean="0"/>
              <a:t>The objective was to provide an economic signal for the permanence of existing plants (which faced increased risks due to the beginning of competition) and installation of generating capacity in the electrical system.</a:t>
            </a:r>
          </a:p>
          <a:p>
            <a:pPr lvl="1"/>
            <a:r>
              <a:rPr lang="en-US" sz="1400" dirty="0" smtClean="0"/>
              <a:t>Payments were based on technology, real investments, cost of capital and operating and maintenance costs.</a:t>
            </a:r>
          </a:p>
          <a:p>
            <a:endParaRPr lang="en-US" sz="1800" dirty="0" smtClean="0"/>
          </a:p>
          <a:p>
            <a:endParaRPr lang="en-US" altLang="en-US" sz="2000" dirty="0"/>
          </a:p>
        </p:txBody>
      </p:sp>
      <p:sp>
        <p:nvSpPr>
          <p:cNvPr id="59423" name="Rectangle 31"/>
          <p:cNvSpPr>
            <a:spLocks noChangeArrowheads="1"/>
          </p:cNvSpPr>
          <p:nvPr/>
        </p:nvSpPr>
        <p:spPr bwMode="auto">
          <a:xfrm>
            <a:off x="1835695" y="3885580"/>
            <a:ext cx="6984775" cy="1955666"/>
          </a:xfrm>
          <a:prstGeom prst="rect">
            <a:avLst/>
          </a:prstGeom>
          <a:noFill/>
          <a:ln w="9525"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2600">
                <a:solidFill>
                  <a:schemeClr val="tx1"/>
                </a:solidFill>
                <a:latin typeface="Arial" charset="0"/>
              </a:defRPr>
            </a:lvl1pPr>
            <a:lvl2pPr marL="622300" indent="-346075">
              <a:buClr>
                <a:srgbClr val="E83F35"/>
              </a:buClr>
              <a:buFont typeface="Arial" charset="0"/>
              <a:buChar char="□"/>
              <a:defRPr sz="2200">
                <a:solidFill>
                  <a:schemeClr val="tx1"/>
                </a:solidFill>
                <a:latin typeface="Arial" charset="0"/>
              </a:defRPr>
            </a:lvl2pPr>
            <a:lvl3pPr marL="987425" indent="-363538">
              <a:spcBef>
                <a:spcPct val="10000"/>
              </a:spcBef>
              <a:spcAft>
                <a:spcPct val="10000"/>
              </a:spcAft>
              <a:buClr>
                <a:srgbClr val="E83F35"/>
              </a:buClr>
              <a:buChar char="•"/>
              <a:defRPr sz="16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US" altLang="en-US" sz="1400" b="1" dirty="0" smtClean="0"/>
              <a:t>In 2007 legislation provided for capacity payments to be split into two complementary payments: </a:t>
            </a:r>
          </a:p>
          <a:p>
            <a:pPr lvl="1"/>
            <a:r>
              <a:rPr lang="en-US" altLang="en-US" sz="1400" b="1" dirty="0" smtClean="0"/>
              <a:t>Investment incentive: </a:t>
            </a:r>
            <a:r>
              <a:rPr lang="en-US" altLang="en-US" sz="1400" dirty="0" smtClean="0"/>
              <a:t>to </a:t>
            </a:r>
            <a:r>
              <a:rPr lang="en-US" sz="1400" dirty="0" smtClean="0"/>
              <a:t>provide sufficient capacity for demand in the long-run.</a:t>
            </a:r>
          </a:p>
          <a:p>
            <a:pPr lvl="1"/>
            <a:r>
              <a:rPr lang="en-US" altLang="en-US" sz="1400" b="1" dirty="0" smtClean="0"/>
              <a:t>Availability service: </a:t>
            </a:r>
            <a:r>
              <a:rPr lang="en-US" altLang="en-US" sz="1400" dirty="0" smtClean="0"/>
              <a:t>to ensure capacity is available in the medium term</a:t>
            </a:r>
          </a:p>
          <a:p>
            <a:r>
              <a:rPr lang="en-US" sz="1400" dirty="0" smtClean="0"/>
              <a:t>A plant can in theory receive both types of payments simultaneously. </a:t>
            </a:r>
          </a:p>
          <a:p>
            <a:endParaRPr lang="en-US" sz="1800" dirty="0" smtClean="0"/>
          </a:p>
          <a:p>
            <a:pPr marL="0" indent="0">
              <a:buNone/>
            </a:pPr>
            <a:endParaRPr lang="en-US" altLang="en-US" dirty="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011" y="548680"/>
            <a:ext cx="405477" cy="270547"/>
          </a:xfrm>
          <a:prstGeom prst="rect">
            <a:avLst/>
          </a:prstGeom>
        </p:spPr>
      </p:pic>
    </p:spTree>
    <p:extLst>
      <p:ext uri="{BB962C8B-B14F-4D97-AF65-F5344CB8AC3E}">
        <p14:creationId xmlns:p14="http://schemas.microsoft.com/office/powerpoint/2010/main" val="35615098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72008" y="1556793"/>
            <a:ext cx="4499992" cy="4824536"/>
          </a:xfrm>
          <a:prstGeom prst="rect">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85750" indent="-285750">
              <a:buClr>
                <a:srgbClr val="E83F35"/>
              </a:buClr>
              <a:buFont typeface="Arial" panose="020B0604020202020204" pitchFamily="34" charset="0"/>
              <a:buChar char="•"/>
            </a:pPr>
            <a:r>
              <a:rPr lang="en-US" sz="1400" dirty="0" smtClean="0"/>
              <a:t>Payments are paid for the first 10 years of a plant’s life. They were set at:</a:t>
            </a:r>
          </a:p>
          <a:p>
            <a:pPr marL="742950" lvl="1" indent="-285750">
              <a:buClr>
                <a:srgbClr val="E83F35"/>
              </a:buClr>
              <a:buFont typeface="Arial" panose="020B0604020202020204" pitchFamily="34" charset="0"/>
              <a:buChar char="•"/>
            </a:pPr>
            <a:r>
              <a:rPr lang="en-US" sz="1400" dirty="0" smtClean="0"/>
              <a:t>€ 20,000/MW/year for existing plants; and,</a:t>
            </a:r>
          </a:p>
          <a:p>
            <a:pPr marL="742950" lvl="1" indent="-285750">
              <a:buClr>
                <a:srgbClr val="E83F35"/>
              </a:buClr>
              <a:buFont typeface="Arial" panose="020B0604020202020204" pitchFamily="34" charset="0"/>
              <a:buChar char="•"/>
            </a:pPr>
            <a:r>
              <a:rPr lang="en-US" sz="1400" dirty="0" smtClean="0"/>
              <a:t>for new plants were linked to the Coverage Ratio (CR) starting at € 28,000/MW/year, although this has never occurred in practice.</a:t>
            </a:r>
          </a:p>
          <a:p>
            <a:pPr marL="742950" lvl="1" indent="-285750">
              <a:buClr>
                <a:srgbClr val="E83F35"/>
              </a:buClr>
              <a:buFont typeface="Arial" panose="020B0604020202020204" pitchFamily="34" charset="0"/>
              <a:buChar char="•"/>
            </a:pPr>
            <a:endParaRPr lang="en-US" sz="1400" dirty="0" smtClean="0"/>
          </a:p>
          <a:p>
            <a:pPr marL="742950" lvl="1" indent="-285750">
              <a:buClr>
                <a:srgbClr val="E83F35"/>
              </a:buClr>
              <a:buFont typeface="Arial" panose="020B0604020202020204" pitchFamily="34" charset="0"/>
              <a:buChar char="•"/>
            </a:pPr>
            <a:endParaRPr lang="en-US" sz="1400" dirty="0" smtClean="0"/>
          </a:p>
          <a:p>
            <a:pPr marL="742950" lvl="1" indent="-285750">
              <a:buClr>
                <a:srgbClr val="E83F35"/>
              </a:buClr>
              <a:buFont typeface="Arial" panose="020B0604020202020204" pitchFamily="34" charset="0"/>
              <a:buChar char="•"/>
            </a:pPr>
            <a:endParaRPr lang="en-US" sz="1400" dirty="0" smtClean="0"/>
          </a:p>
          <a:p>
            <a:pPr marL="742950" lvl="1" indent="-285750">
              <a:buClr>
                <a:srgbClr val="E83F35"/>
              </a:buClr>
              <a:buFont typeface="Arial" panose="020B0604020202020204" pitchFamily="34" charset="0"/>
              <a:buChar char="•"/>
            </a:pPr>
            <a:endParaRPr lang="en-US" sz="1400" dirty="0" smtClean="0"/>
          </a:p>
          <a:p>
            <a:pPr marL="742950" lvl="1" indent="-285750">
              <a:buClr>
                <a:srgbClr val="E83F35"/>
              </a:buClr>
              <a:buFont typeface="Arial" panose="020B0604020202020204" pitchFamily="34" charset="0"/>
              <a:buChar char="•"/>
            </a:pPr>
            <a:endParaRPr lang="en-US" sz="1400" dirty="0" smtClean="0"/>
          </a:p>
          <a:p>
            <a:endParaRPr lang="en-US" sz="1400" dirty="0" smtClean="0"/>
          </a:p>
          <a:p>
            <a:pPr marL="285750" indent="-285750">
              <a:buClr>
                <a:srgbClr val="E83F35"/>
              </a:buClr>
              <a:buFont typeface="Arial" panose="020B0604020202020204" pitchFamily="34" charset="0"/>
              <a:buChar char="•"/>
            </a:pPr>
            <a:r>
              <a:rPr lang="en-US" sz="1400" dirty="0" smtClean="0"/>
              <a:t>It has been modified several times following negotiations between the government and the companies to reduce the €30 billion tariff </a:t>
            </a:r>
            <a:r>
              <a:rPr lang="en-US" sz="1400" dirty="0" err="1" smtClean="0"/>
              <a:t>deficit</a:t>
            </a:r>
            <a:r>
              <a:rPr lang="en-US" sz="1400" baseline="30000" dirty="0" err="1" smtClean="0"/>
              <a:t>1</a:t>
            </a:r>
            <a:r>
              <a:rPr lang="en-US" sz="1400" dirty="0" smtClean="0"/>
              <a:t>:</a:t>
            </a:r>
          </a:p>
          <a:p>
            <a:pPr lvl="1"/>
            <a:r>
              <a:rPr lang="en-US" sz="1200" dirty="0" smtClean="0"/>
              <a:t>To 26,000€/MW/year in 2011</a:t>
            </a:r>
            <a:r>
              <a:rPr lang="en-US" sz="1200" dirty="0"/>
              <a:t> </a:t>
            </a:r>
            <a:r>
              <a:rPr lang="en-US" sz="1200" dirty="0" smtClean="0"/>
              <a:t>and 23,400€/MW/year in 2012.  In 2013 the payment was reduced to 10,000 €/MW/year but the payment period increased from 10 to 20 years.</a:t>
            </a:r>
            <a:endParaRPr kumimoji="0" lang="en-US" sz="1400" b="0" i="0" u="none" strike="noStrike" cap="none" normalizeH="0" baseline="0" dirty="0" smtClean="0">
              <a:ln>
                <a:noFill/>
              </a:ln>
              <a:solidFill>
                <a:schemeClr val="tx1"/>
              </a:solidFill>
              <a:effectLst/>
            </a:endParaRPr>
          </a:p>
        </p:txBody>
      </p:sp>
      <p:sp>
        <p:nvSpPr>
          <p:cNvPr id="7" name="Rectangle 6"/>
          <p:cNvSpPr/>
          <p:nvPr/>
        </p:nvSpPr>
        <p:spPr bwMode="auto">
          <a:xfrm>
            <a:off x="4644008" y="1556793"/>
            <a:ext cx="4320480" cy="4824536"/>
          </a:xfrm>
          <a:prstGeom prst="rect">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endParaRPr lang="en-US" sz="1400" dirty="0" smtClean="0"/>
          </a:p>
          <a:p>
            <a:endParaRPr lang="en-US" sz="1400" dirty="0" smtClean="0"/>
          </a:p>
          <a:p>
            <a:pPr marL="285750" indent="-285750">
              <a:buClr>
                <a:srgbClr val="E83F35"/>
              </a:buClr>
              <a:buFont typeface="Arial" panose="020B0604020202020204" pitchFamily="34" charset="0"/>
              <a:buChar char="•"/>
            </a:pPr>
            <a:r>
              <a:rPr lang="en-US" sz="1400" dirty="0" smtClean="0"/>
              <a:t>In 2007 the SO was instructed to propose the availability service, but the formula was not approved until 2011. </a:t>
            </a:r>
          </a:p>
          <a:p>
            <a:pPr marL="285750" indent="-285750">
              <a:buClr>
                <a:srgbClr val="E83F35"/>
              </a:buClr>
              <a:buFont typeface="Arial" panose="020B0604020202020204" pitchFamily="34" charset="0"/>
              <a:buChar char="•"/>
            </a:pPr>
            <a:r>
              <a:rPr lang="en-US" sz="1400" dirty="0" smtClean="0"/>
              <a:t>Plants willing to offer the availability service during a given year are </a:t>
            </a:r>
            <a:r>
              <a:rPr lang="en-US" sz="1400" dirty="0" err="1" smtClean="0"/>
              <a:t>entiteld</a:t>
            </a:r>
            <a:r>
              <a:rPr lang="en-US" sz="1400" dirty="0" smtClean="0"/>
              <a:t> to an annual payment (AP) of:</a:t>
            </a:r>
          </a:p>
          <a:p>
            <a:pPr lvl="1"/>
            <a:r>
              <a:rPr lang="en-US" altLang="en-US" sz="1000" dirty="0" smtClean="0"/>
              <a:t>AP = fixed value for all plants* availability index which is technology specific * net installed capacity of the plant</a:t>
            </a:r>
          </a:p>
          <a:p>
            <a:pPr marL="285750" indent="-285750">
              <a:buClr>
                <a:srgbClr val="E83F35"/>
              </a:buClr>
              <a:buFont typeface="Arial" panose="020B0604020202020204" pitchFamily="34" charset="0"/>
              <a:buChar char="•"/>
            </a:pPr>
            <a:r>
              <a:rPr lang="en-US" altLang="en-US" sz="1400" dirty="0" smtClean="0"/>
              <a:t>The parameters for 2012 were:</a:t>
            </a:r>
          </a:p>
          <a:p>
            <a:pPr lvl="1"/>
            <a:r>
              <a:rPr lang="en-US" altLang="en-US" sz="1000" dirty="0" smtClean="0"/>
              <a:t>Fixed value for all plants: 5,150€/MW</a:t>
            </a:r>
          </a:p>
          <a:p>
            <a:pPr lvl="1"/>
            <a:r>
              <a:rPr lang="en-US" sz="1000" dirty="0" smtClean="0"/>
              <a:t>Availability index is based on historical figures: fuel-oil (0.877), </a:t>
            </a:r>
            <a:r>
              <a:rPr lang="en-US" sz="1000" dirty="0" err="1" smtClean="0"/>
              <a:t>CCGT</a:t>
            </a:r>
            <a:r>
              <a:rPr lang="en-US" sz="1000" dirty="0" smtClean="0"/>
              <a:t> (0.913), coal plants (0.912) and some hydro stations (0.237 -pure pumping, mixed pumping and damming)</a:t>
            </a:r>
          </a:p>
          <a:p>
            <a:pPr marL="285750" indent="-285750">
              <a:buClr>
                <a:srgbClr val="E83F35"/>
              </a:buClr>
              <a:buFont typeface="Arial" panose="020B0604020202020204" pitchFamily="34" charset="0"/>
              <a:buChar char="•"/>
            </a:pPr>
            <a:r>
              <a:rPr lang="en-US" sz="1400" dirty="0" smtClean="0"/>
              <a:t>The resulting payments by technology are as follows</a:t>
            </a:r>
          </a:p>
          <a:p>
            <a:endParaRPr lang="en-US" sz="1400" dirty="0" smtClean="0"/>
          </a:p>
          <a:p>
            <a:endParaRPr lang="en-US" sz="1400" dirty="0" smtClean="0"/>
          </a:p>
          <a:p>
            <a:endParaRPr lang="en-US" sz="1400" dirty="0" smtClean="0"/>
          </a:p>
          <a:p>
            <a:pPr marL="276225" lvl="1" indent="0">
              <a:buNone/>
            </a:pPr>
            <a:endParaRPr lang="en-US" sz="1400" dirty="0" smtClean="0"/>
          </a:p>
          <a:p>
            <a:pPr lvl="1"/>
            <a:endParaRPr lang="en-US" altLang="en-US" sz="1400" dirty="0" smtClean="0"/>
          </a:p>
          <a:p>
            <a:endParaRPr lang="en-US" sz="1800" dirty="0"/>
          </a:p>
        </p:txBody>
      </p:sp>
      <p:pic>
        <p:nvPicPr>
          <p:cNvPr id="8" name="Picture 1" descr="cid:image003.png@01CF8F97.AC94F2B0"/>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95536" y="3452865"/>
            <a:ext cx="2448272" cy="1380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Group 199"/>
          <p:cNvGraphicFramePr>
            <a:graphicFrameLocks noGrp="1"/>
          </p:cNvGraphicFramePr>
          <p:nvPr>
            <p:ph idx="1"/>
            <p:extLst>
              <p:ext uri="{D42A27DB-BD31-4B8C-83A1-F6EECF244321}">
                <p14:modId xmlns:p14="http://schemas.microsoft.com/office/powerpoint/2010/main" val="1074296099"/>
              </p:ext>
            </p:extLst>
          </p:nvPr>
        </p:nvGraphicFramePr>
        <p:xfrm>
          <a:off x="4644008" y="5106928"/>
          <a:ext cx="4320480" cy="1274400"/>
        </p:xfrm>
        <a:graphic>
          <a:graphicData uri="http://schemas.openxmlformats.org/drawingml/2006/table">
            <a:tbl>
              <a:tblPr/>
              <a:tblGrid>
                <a:gridCol w="1433729"/>
                <a:gridCol w="2886751"/>
              </a:tblGrid>
              <a:tr h="245824">
                <a:tc>
                  <a:txBody>
                    <a:bodyPr/>
                    <a:lstStyle>
                      <a:lvl1pPr>
                        <a:buClr>
                          <a:srgbClr val="E83F35"/>
                        </a:buClr>
                        <a:buFont typeface="Arial" charset="0"/>
                        <a:defRPr sz="2200">
                          <a:solidFill>
                            <a:schemeClr val="tx1"/>
                          </a:solidFill>
                          <a:latin typeface="Arial" charset="0"/>
                        </a:defRPr>
                      </a:lvl1pPr>
                      <a:lvl2pPr marL="276225">
                        <a:buClr>
                          <a:srgbClr val="E83F35"/>
                        </a:buClr>
                        <a:buFont typeface="Arial" charset="0"/>
                        <a:defRPr sz="2000">
                          <a:solidFill>
                            <a:schemeClr val="tx1"/>
                          </a:solidFill>
                          <a:latin typeface="Arial" charset="0"/>
                        </a:defRPr>
                      </a:lvl2pPr>
                      <a:lvl3pPr marL="623888">
                        <a:spcBef>
                          <a:spcPct val="10000"/>
                        </a:spcBef>
                        <a:spcAft>
                          <a:spcPct val="10000"/>
                        </a:spcAft>
                        <a:buClr>
                          <a:srgbClr val="E83F35"/>
                        </a:buClr>
                        <a:defRPr sz="14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s-ES_tradnl" altLang="en-US" sz="1200" b="0" i="0" u="none" strike="noStrike" cap="none" normalizeH="0" baseline="0" dirty="0" err="1" smtClean="0">
                          <a:ln>
                            <a:noFill/>
                          </a:ln>
                          <a:solidFill>
                            <a:schemeClr val="bg1"/>
                          </a:solidFill>
                          <a:effectLst/>
                          <a:latin typeface="Arial" charset="0"/>
                        </a:rPr>
                        <a:t>Technology</a:t>
                      </a:r>
                      <a:endParaRPr kumimoji="0" lang="en-GB" altLang="en-US" sz="1200" b="0" i="0" u="none" strike="noStrike" cap="none" normalizeH="0" baseline="0" dirty="0" smtClean="0">
                        <a:ln>
                          <a:noFill/>
                        </a:ln>
                        <a:solidFill>
                          <a:schemeClr val="bg1"/>
                        </a:solidFill>
                        <a:effectLst/>
                        <a:latin typeface="Arial" charset="0"/>
                      </a:endParaRPr>
                    </a:p>
                  </a:txBody>
                  <a:tcPr marL="36000" marR="36000" marT="36000" marB="36000" anchor="ctr" horzOverflow="overflow">
                    <a:lnL cap="flat">
                      <a:noFill/>
                    </a:lnL>
                    <a:lnR w="12700" cap="flat" cmpd="sng" algn="ctr">
                      <a:solidFill>
                        <a:srgbClr val="E83F35"/>
                      </a:solidFill>
                      <a:prstDash val="solid"/>
                      <a:round/>
                      <a:headEnd type="none" w="med" len="med"/>
                      <a:tailEnd type="none" w="med" len="med"/>
                    </a:lnR>
                    <a:lnT cap="flat">
                      <a:noFill/>
                    </a:lnT>
                    <a:lnB>
                      <a:noFill/>
                    </a:lnB>
                    <a:lnTlToBr>
                      <a:noFill/>
                    </a:lnTlToBr>
                    <a:lnBlToTr>
                      <a:noFill/>
                    </a:lnBlToTr>
                    <a:solidFill>
                      <a:srgbClr val="E83F35"/>
                    </a:solidFill>
                  </a:tcPr>
                </a:tc>
                <a:tc>
                  <a:txBody>
                    <a:bodyPr/>
                    <a:lstStyle>
                      <a:lvl1pPr>
                        <a:buClr>
                          <a:srgbClr val="E83F35"/>
                        </a:buClr>
                        <a:buFont typeface="Arial" charset="0"/>
                        <a:defRPr sz="2200">
                          <a:solidFill>
                            <a:schemeClr val="tx1"/>
                          </a:solidFill>
                          <a:latin typeface="Arial" charset="0"/>
                        </a:defRPr>
                      </a:lvl1pPr>
                      <a:lvl2pPr marL="276225">
                        <a:buClr>
                          <a:srgbClr val="E83F35"/>
                        </a:buClr>
                        <a:buFont typeface="Arial" charset="0"/>
                        <a:defRPr sz="2000">
                          <a:solidFill>
                            <a:schemeClr val="tx1"/>
                          </a:solidFill>
                          <a:latin typeface="Arial" charset="0"/>
                        </a:defRPr>
                      </a:lvl2pPr>
                      <a:lvl3pPr marL="623888">
                        <a:spcBef>
                          <a:spcPct val="10000"/>
                        </a:spcBef>
                        <a:spcAft>
                          <a:spcPct val="10000"/>
                        </a:spcAft>
                        <a:buClr>
                          <a:srgbClr val="E83F35"/>
                        </a:buClr>
                        <a:defRPr sz="14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s-ES_tradnl" altLang="en-US" sz="1200" b="0" i="0" u="none" strike="noStrike" cap="none" normalizeH="0" baseline="0" dirty="0" err="1" smtClean="0">
                          <a:ln>
                            <a:noFill/>
                          </a:ln>
                          <a:solidFill>
                            <a:schemeClr val="bg1"/>
                          </a:solidFill>
                          <a:effectLst/>
                          <a:latin typeface="Arial" charset="0"/>
                        </a:rPr>
                        <a:t>Maximum</a:t>
                      </a:r>
                      <a:r>
                        <a:rPr kumimoji="0" lang="es-ES_tradnl" altLang="en-US" sz="1200" b="0" i="0" u="none" strike="noStrike" cap="none" normalizeH="0" baseline="0" dirty="0" smtClean="0">
                          <a:ln>
                            <a:noFill/>
                          </a:ln>
                          <a:solidFill>
                            <a:schemeClr val="bg1"/>
                          </a:solidFill>
                          <a:effectLst/>
                          <a:latin typeface="Arial" charset="0"/>
                        </a:rPr>
                        <a:t> </a:t>
                      </a:r>
                      <a:r>
                        <a:rPr kumimoji="0" lang="es-ES_tradnl" altLang="en-US" sz="1200" b="0" i="0" u="none" strike="noStrike" cap="none" normalizeH="0" baseline="0" dirty="0" err="1" smtClean="0">
                          <a:ln>
                            <a:noFill/>
                          </a:ln>
                          <a:solidFill>
                            <a:schemeClr val="bg1"/>
                          </a:solidFill>
                          <a:effectLst/>
                          <a:latin typeface="Arial" charset="0"/>
                        </a:rPr>
                        <a:t>remuneration</a:t>
                      </a:r>
                      <a:endParaRPr kumimoji="0" lang="en-GB" altLang="en-US" sz="1200" b="0" i="0" u="none" strike="noStrike" cap="none" normalizeH="0" baseline="0" dirty="0" smtClean="0">
                        <a:ln>
                          <a:noFill/>
                        </a:ln>
                        <a:solidFill>
                          <a:schemeClr val="bg1"/>
                        </a:solidFill>
                        <a:effectLst/>
                        <a:latin typeface="Arial" charset="0"/>
                      </a:endParaRPr>
                    </a:p>
                  </a:txBody>
                  <a:tcPr marL="36000" marR="36000" marT="36000" marB="36000" anchor="ctr" horzOverflow="overflow">
                    <a:lnL w="12700" cap="flat" cmpd="sng" algn="ctr">
                      <a:solidFill>
                        <a:srgbClr val="E83F35"/>
                      </a:solidFill>
                      <a:prstDash val="solid"/>
                      <a:round/>
                      <a:headEnd type="none" w="med" len="med"/>
                      <a:tailEnd type="none" w="med" len="med"/>
                    </a:lnL>
                    <a:lnR w="12700" cap="flat" cmpd="sng" algn="ctr">
                      <a:solidFill>
                        <a:srgbClr val="E83F35"/>
                      </a:solidFill>
                      <a:prstDash val="solid"/>
                      <a:round/>
                      <a:headEnd type="none" w="med" len="med"/>
                      <a:tailEnd type="none" w="med" len="med"/>
                    </a:lnR>
                    <a:lnT cap="flat">
                      <a:noFill/>
                    </a:lnT>
                    <a:lnB>
                      <a:noFill/>
                    </a:lnB>
                    <a:lnTlToBr>
                      <a:noFill/>
                    </a:lnTlToBr>
                    <a:lnBlToTr>
                      <a:noFill/>
                    </a:lnBlToTr>
                    <a:solidFill>
                      <a:srgbClr val="E83F35"/>
                    </a:solidFill>
                  </a:tcPr>
                </a:tc>
              </a:tr>
              <a:tr h="245824">
                <a:tc>
                  <a:txBody>
                    <a:bodyPr/>
                    <a:lstStyle>
                      <a:lvl1pPr>
                        <a:buClr>
                          <a:srgbClr val="E83F35"/>
                        </a:buClr>
                        <a:buFont typeface="Arial" charset="0"/>
                        <a:defRPr sz="2200">
                          <a:solidFill>
                            <a:schemeClr val="tx1"/>
                          </a:solidFill>
                          <a:latin typeface="Arial" charset="0"/>
                        </a:defRPr>
                      </a:lvl1pPr>
                      <a:lvl2pPr marL="276225">
                        <a:buClr>
                          <a:srgbClr val="E83F35"/>
                        </a:buClr>
                        <a:buFont typeface="Arial" charset="0"/>
                        <a:defRPr sz="2000">
                          <a:solidFill>
                            <a:schemeClr val="tx1"/>
                          </a:solidFill>
                          <a:latin typeface="Arial" charset="0"/>
                        </a:defRPr>
                      </a:lvl2pPr>
                      <a:lvl3pPr marL="623888">
                        <a:spcBef>
                          <a:spcPct val="10000"/>
                        </a:spcBef>
                        <a:spcAft>
                          <a:spcPct val="10000"/>
                        </a:spcAft>
                        <a:buClr>
                          <a:srgbClr val="E83F35"/>
                        </a:buClr>
                        <a:defRPr sz="14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s-ES_tradnl" altLang="en-US" sz="1200" b="0" i="0" u="none" strike="noStrike" cap="none" normalizeH="0" baseline="0" dirty="0" smtClean="0">
                          <a:ln>
                            <a:noFill/>
                          </a:ln>
                          <a:solidFill>
                            <a:schemeClr val="tx1"/>
                          </a:solidFill>
                          <a:effectLst/>
                          <a:latin typeface="Arial" charset="0"/>
                        </a:rPr>
                        <a:t>CCGT</a:t>
                      </a:r>
                      <a:endParaRPr kumimoji="0" lang="en-GB" altLang="en-US" sz="1200" b="0" i="0" u="none" strike="noStrike" cap="none" normalizeH="0" baseline="0" dirty="0" smtClean="0">
                        <a:ln>
                          <a:noFill/>
                        </a:ln>
                        <a:solidFill>
                          <a:schemeClr val="tx1"/>
                        </a:solidFill>
                        <a:effectLst/>
                        <a:latin typeface="Arial" charset="0"/>
                      </a:endParaRPr>
                    </a:p>
                  </a:txBody>
                  <a:tcPr marL="36000" marR="36000" marT="36000" marB="36000" anchor="ctr" horzOverflow="overflow">
                    <a:lnL cap="flat">
                      <a:noFill/>
                    </a:lnL>
                    <a:lnR>
                      <a:noFill/>
                    </a:lnR>
                    <a:lnT>
                      <a:noFill/>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2200">
                          <a:solidFill>
                            <a:schemeClr val="tx1"/>
                          </a:solidFill>
                          <a:latin typeface="Arial" charset="0"/>
                        </a:defRPr>
                      </a:lvl1pPr>
                      <a:lvl2pPr marL="276225">
                        <a:buClr>
                          <a:srgbClr val="E83F35"/>
                        </a:buClr>
                        <a:buFont typeface="Arial" charset="0"/>
                        <a:defRPr sz="2000">
                          <a:solidFill>
                            <a:schemeClr val="tx1"/>
                          </a:solidFill>
                          <a:latin typeface="Arial" charset="0"/>
                        </a:defRPr>
                      </a:lvl2pPr>
                      <a:lvl3pPr marL="623888">
                        <a:spcBef>
                          <a:spcPct val="10000"/>
                        </a:spcBef>
                        <a:spcAft>
                          <a:spcPct val="10000"/>
                        </a:spcAft>
                        <a:buClr>
                          <a:srgbClr val="E83F35"/>
                        </a:buClr>
                        <a:defRPr sz="14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s-ES_tradnl" altLang="en-US" sz="1200" b="0" i="0" u="none" strike="noStrike" cap="none" normalizeH="0" baseline="0" dirty="0" smtClean="0">
                          <a:ln>
                            <a:noFill/>
                          </a:ln>
                          <a:solidFill>
                            <a:schemeClr val="tx1"/>
                          </a:solidFill>
                          <a:effectLst/>
                          <a:latin typeface="Arial" charset="0"/>
                        </a:rPr>
                        <a:t>4,702 €/MW/</a:t>
                      </a:r>
                      <a:r>
                        <a:rPr kumimoji="0" lang="es-ES_tradnl" altLang="en-US" sz="1200" b="0" i="0" u="none" strike="noStrike" cap="none" normalizeH="0" baseline="0" dirty="0" err="1" smtClean="0">
                          <a:ln>
                            <a:noFill/>
                          </a:ln>
                          <a:solidFill>
                            <a:schemeClr val="tx1"/>
                          </a:solidFill>
                          <a:effectLst/>
                          <a:latin typeface="Arial" charset="0"/>
                        </a:rPr>
                        <a:t>year</a:t>
                      </a:r>
                      <a:endParaRPr kumimoji="0" lang="en-GB" altLang="en-US" sz="1200" b="0" i="0" u="none" strike="noStrike" cap="none" normalizeH="0" baseline="0" dirty="0" smtClean="0">
                        <a:ln>
                          <a:noFill/>
                        </a:ln>
                        <a:solidFill>
                          <a:schemeClr val="tx1"/>
                        </a:solidFill>
                        <a:effectLst/>
                        <a:latin typeface="Arial" charset="0"/>
                      </a:endParaRPr>
                    </a:p>
                  </a:txBody>
                  <a:tcPr marL="36000" marR="36000" marT="36000" marB="36000" anchor="ctr" horzOverflow="overflow">
                    <a:lnL>
                      <a:noFill/>
                    </a:lnL>
                    <a:lnR>
                      <a:noFill/>
                    </a:lnR>
                    <a:lnT>
                      <a:noFill/>
                    </a:lnT>
                    <a:lnB w="12700" cap="flat" cmpd="sng" algn="ctr">
                      <a:solidFill>
                        <a:srgbClr val="A5ACAF"/>
                      </a:solidFill>
                      <a:prstDash val="solid"/>
                      <a:round/>
                      <a:headEnd type="none" w="med" len="med"/>
                      <a:tailEnd type="none" w="med" len="med"/>
                    </a:lnB>
                    <a:lnTlToBr>
                      <a:noFill/>
                    </a:lnTlToBr>
                    <a:lnBlToTr>
                      <a:noFill/>
                    </a:lnBlToTr>
                    <a:noFill/>
                  </a:tcPr>
                </a:tc>
              </a:tr>
              <a:tr h="245824">
                <a:tc>
                  <a:txBody>
                    <a:bodyPr/>
                    <a:lstStyle>
                      <a:lvl1pPr>
                        <a:buClr>
                          <a:srgbClr val="E83F35"/>
                        </a:buClr>
                        <a:buFont typeface="Arial" charset="0"/>
                        <a:defRPr sz="2200">
                          <a:solidFill>
                            <a:schemeClr val="tx1"/>
                          </a:solidFill>
                          <a:latin typeface="Arial" charset="0"/>
                        </a:defRPr>
                      </a:lvl1pPr>
                      <a:lvl2pPr marL="276225">
                        <a:buClr>
                          <a:srgbClr val="E83F35"/>
                        </a:buClr>
                        <a:buFont typeface="Arial" charset="0"/>
                        <a:defRPr sz="2000">
                          <a:solidFill>
                            <a:schemeClr val="tx1"/>
                          </a:solidFill>
                          <a:latin typeface="Arial" charset="0"/>
                        </a:defRPr>
                      </a:lvl2pPr>
                      <a:lvl3pPr marL="623888">
                        <a:spcBef>
                          <a:spcPct val="10000"/>
                        </a:spcBef>
                        <a:spcAft>
                          <a:spcPct val="10000"/>
                        </a:spcAft>
                        <a:buClr>
                          <a:srgbClr val="E83F35"/>
                        </a:buClr>
                        <a:defRPr sz="14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s-ES_tradnl" altLang="en-US" sz="1200" b="0" i="0" u="none" strike="noStrike" cap="none" normalizeH="0" baseline="0" dirty="0" smtClean="0">
                          <a:ln>
                            <a:noFill/>
                          </a:ln>
                          <a:solidFill>
                            <a:schemeClr val="tx1"/>
                          </a:solidFill>
                          <a:effectLst/>
                          <a:latin typeface="Arial" charset="0"/>
                        </a:rPr>
                        <a:t>Coal</a:t>
                      </a:r>
                      <a:endParaRPr kumimoji="0" lang="en-GB" altLang="en-US" sz="1200" b="0" i="0" u="none" strike="noStrike" cap="none" normalizeH="0" baseline="0" dirty="0" smtClean="0">
                        <a:ln>
                          <a:noFill/>
                        </a:ln>
                        <a:solidFill>
                          <a:schemeClr val="tx1"/>
                        </a:solidFill>
                        <a:effectLst/>
                        <a:latin typeface="Arial" charset="0"/>
                      </a:endParaRP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2200">
                          <a:solidFill>
                            <a:schemeClr val="tx1"/>
                          </a:solidFill>
                          <a:latin typeface="Arial" charset="0"/>
                        </a:defRPr>
                      </a:lvl1pPr>
                      <a:lvl2pPr marL="276225">
                        <a:buClr>
                          <a:srgbClr val="E83F35"/>
                        </a:buClr>
                        <a:buFont typeface="Arial" charset="0"/>
                        <a:defRPr sz="2000">
                          <a:solidFill>
                            <a:schemeClr val="tx1"/>
                          </a:solidFill>
                          <a:latin typeface="Arial" charset="0"/>
                        </a:defRPr>
                      </a:lvl2pPr>
                      <a:lvl3pPr marL="623888">
                        <a:spcBef>
                          <a:spcPct val="10000"/>
                        </a:spcBef>
                        <a:spcAft>
                          <a:spcPct val="10000"/>
                        </a:spcAft>
                        <a:buClr>
                          <a:srgbClr val="E83F35"/>
                        </a:buClr>
                        <a:defRPr sz="14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s-ES_tradnl" altLang="en-US" sz="1200" b="0" i="0" u="none" strike="noStrike" cap="none" normalizeH="0" baseline="0" dirty="0" smtClean="0">
                          <a:ln>
                            <a:noFill/>
                          </a:ln>
                          <a:solidFill>
                            <a:schemeClr val="tx1"/>
                          </a:solidFill>
                          <a:effectLst/>
                          <a:latin typeface="Arial" charset="0"/>
                        </a:rPr>
                        <a:t>4,697€/MW/</a:t>
                      </a:r>
                      <a:r>
                        <a:rPr kumimoji="0" lang="es-ES_tradnl" altLang="en-US" sz="1200" b="0" i="0" u="none" strike="noStrike" cap="none" normalizeH="0" baseline="0" dirty="0" err="1" smtClean="0">
                          <a:ln>
                            <a:noFill/>
                          </a:ln>
                          <a:solidFill>
                            <a:schemeClr val="tx1"/>
                          </a:solidFill>
                          <a:effectLst/>
                          <a:latin typeface="Arial" charset="0"/>
                        </a:rPr>
                        <a:t>year</a:t>
                      </a:r>
                      <a:endParaRPr kumimoji="0" lang="en-GB" altLang="en-US" sz="1200" b="0" i="0" u="none" strike="noStrike" cap="none" normalizeH="0" baseline="0" dirty="0" smtClean="0">
                        <a:ln>
                          <a:noFill/>
                        </a:ln>
                        <a:solidFill>
                          <a:schemeClr val="tx1"/>
                        </a:solidFill>
                        <a:effectLst/>
                        <a:latin typeface="Arial" charset="0"/>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245824">
                <a:tc>
                  <a:txBody>
                    <a:bodyPr/>
                    <a:lstStyle>
                      <a:lvl1pPr>
                        <a:buClr>
                          <a:srgbClr val="E83F35"/>
                        </a:buClr>
                        <a:buFont typeface="Arial" charset="0"/>
                        <a:defRPr sz="2200">
                          <a:solidFill>
                            <a:schemeClr val="tx1"/>
                          </a:solidFill>
                          <a:latin typeface="Arial" charset="0"/>
                        </a:defRPr>
                      </a:lvl1pPr>
                      <a:lvl2pPr marL="276225">
                        <a:buClr>
                          <a:srgbClr val="E83F35"/>
                        </a:buClr>
                        <a:buFont typeface="Arial" charset="0"/>
                        <a:defRPr sz="2000">
                          <a:solidFill>
                            <a:schemeClr val="tx1"/>
                          </a:solidFill>
                          <a:latin typeface="Arial" charset="0"/>
                        </a:defRPr>
                      </a:lvl2pPr>
                      <a:lvl3pPr marL="623888">
                        <a:spcBef>
                          <a:spcPct val="10000"/>
                        </a:spcBef>
                        <a:spcAft>
                          <a:spcPct val="10000"/>
                        </a:spcAft>
                        <a:buClr>
                          <a:srgbClr val="E83F35"/>
                        </a:buClr>
                        <a:defRPr sz="14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s-ES_tradnl" altLang="en-US" sz="1200" b="0" i="0" u="none" strike="noStrike" cap="none" normalizeH="0" baseline="0" dirty="0" smtClean="0">
                          <a:ln>
                            <a:noFill/>
                          </a:ln>
                          <a:solidFill>
                            <a:schemeClr val="tx1"/>
                          </a:solidFill>
                          <a:effectLst/>
                          <a:latin typeface="Arial" charset="0"/>
                        </a:rPr>
                        <a:t>Fuel-</a:t>
                      </a:r>
                      <a:r>
                        <a:rPr kumimoji="0" lang="es-ES_tradnl" altLang="en-US" sz="1200" b="0" i="0" u="none" strike="noStrike" cap="none" normalizeH="0" baseline="0" dirty="0" err="1" smtClean="0">
                          <a:ln>
                            <a:noFill/>
                          </a:ln>
                          <a:solidFill>
                            <a:schemeClr val="tx1"/>
                          </a:solidFill>
                          <a:effectLst/>
                          <a:latin typeface="Arial" charset="0"/>
                        </a:rPr>
                        <a:t>oil</a:t>
                      </a:r>
                      <a:endParaRPr kumimoji="0" lang="en-GB" altLang="en-US" sz="1200" b="0" i="0" u="none" strike="noStrike" cap="none" normalizeH="0" baseline="0" dirty="0" smtClean="0">
                        <a:ln>
                          <a:noFill/>
                        </a:ln>
                        <a:solidFill>
                          <a:schemeClr val="tx1"/>
                        </a:solidFill>
                        <a:effectLst/>
                        <a:latin typeface="Arial" charset="0"/>
                      </a:endParaRP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2200">
                          <a:solidFill>
                            <a:schemeClr val="tx1"/>
                          </a:solidFill>
                          <a:latin typeface="Arial" charset="0"/>
                        </a:defRPr>
                      </a:lvl1pPr>
                      <a:lvl2pPr marL="276225">
                        <a:buClr>
                          <a:srgbClr val="E83F35"/>
                        </a:buClr>
                        <a:buFont typeface="Arial" charset="0"/>
                        <a:defRPr sz="2000">
                          <a:solidFill>
                            <a:schemeClr val="tx1"/>
                          </a:solidFill>
                          <a:latin typeface="Arial" charset="0"/>
                        </a:defRPr>
                      </a:lvl2pPr>
                      <a:lvl3pPr marL="623888">
                        <a:spcBef>
                          <a:spcPct val="10000"/>
                        </a:spcBef>
                        <a:spcAft>
                          <a:spcPct val="10000"/>
                        </a:spcAft>
                        <a:buClr>
                          <a:srgbClr val="E83F35"/>
                        </a:buClr>
                        <a:defRPr sz="14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s-ES_tradnl" altLang="en-US" sz="1200" b="0" i="0" u="none" strike="noStrike" cap="none" normalizeH="0" baseline="0" dirty="0" smtClean="0">
                          <a:ln>
                            <a:noFill/>
                          </a:ln>
                          <a:solidFill>
                            <a:schemeClr val="tx1"/>
                          </a:solidFill>
                          <a:effectLst/>
                          <a:latin typeface="Arial" charset="0"/>
                        </a:rPr>
                        <a:t>4,517€/MW/</a:t>
                      </a:r>
                      <a:r>
                        <a:rPr kumimoji="0" lang="es-ES_tradnl" altLang="en-US" sz="1200" b="0" i="0" u="none" strike="noStrike" cap="none" normalizeH="0" baseline="0" dirty="0" err="1" smtClean="0">
                          <a:ln>
                            <a:noFill/>
                          </a:ln>
                          <a:solidFill>
                            <a:schemeClr val="tx1"/>
                          </a:solidFill>
                          <a:effectLst/>
                          <a:latin typeface="Arial" charset="0"/>
                        </a:rPr>
                        <a:t>year</a:t>
                      </a:r>
                      <a:endParaRPr kumimoji="0" lang="en-GB" altLang="en-US" sz="1200" b="0" i="0" u="none" strike="noStrike" cap="none" normalizeH="0" baseline="0" dirty="0" smtClean="0">
                        <a:ln>
                          <a:noFill/>
                        </a:ln>
                        <a:solidFill>
                          <a:schemeClr val="tx1"/>
                        </a:solidFill>
                        <a:effectLst/>
                        <a:latin typeface="Arial" charset="0"/>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r h="245824">
                <a:tc>
                  <a:txBody>
                    <a:bodyPr/>
                    <a:lstStyle>
                      <a:lvl1pPr>
                        <a:buClr>
                          <a:srgbClr val="E83F35"/>
                        </a:buClr>
                        <a:buFont typeface="Arial" charset="0"/>
                        <a:defRPr sz="2200">
                          <a:solidFill>
                            <a:schemeClr val="tx1"/>
                          </a:solidFill>
                          <a:latin typeface="Arial" charset="0"/>
                        </a:defRPr>
                      </a:lvl1pPr>
                      <a:lvl2pPr marL="276225">
                        <a:buClr>
                          <a:srgbClr val="E83F35"/>
                        </a:buClr>
                        <a:buFont typeface="Arial" charset="0"/>
                        <a:defRPr sz="2000">
                          <a:solidFill>
                            <a:schemeClr val="tx1"/>
                          </a:solidFill>
                          <a:latin typeface="Arial" charset="0"/>
                        </a:defRPr>
                      </a:lvl2pPr>
                      <a:lvl3pPr marL="623888">
                        <a:spcBef>
                          <a:spcPct val="10000"/>
                        </a:spcBef>
                        <a:spcAft>
                          <a:spcPct val="10000"/>
                        </a:spcAft>
                        <a:buClr>
                          <a:srgbClr val="E83F35"/>
                        </a:buClr>
                        <a:defRPr sz="14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l"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s-ES_tradnl" altLang="en-US" sz="1200" b="0" i="0" u="none" strike="noStrike" cap="none" normalizeH="0" baseline="0" dirty="0" smtClean="0">
                          <a:ln>
                            <a:noFill/>
                          </a:ln>
                          <a:solidFill>
                            <a:schemeClr val="tx1"/>
                          </a:solidFill>
                          <a:effectLst/>
                          <a:latin typeface="Arial" charset="0"/>
                        </a:rPr>
                        <a:t>Hydro</a:t>
                      </a:r>
                      <a:endParaRPr kumimoji="0" lang="en-GB" altLang="en-US" sz="1200" b="0" i="0" u="none" strike="noStrike" cap="none" normalizeH="0" baseline="0" dirty="0" smtClean="0">
                        <a:ln>
                          <a:noFill/>
                        </a:ln>
                        <a:solidFill>
                          <a:schemeClr val="tx1"/>
                        </a:solidFill>
                        <a:effectLst/>
                        <a:latin typeface="Arial" charset="0"/>
                      </a:endParaRPr>
                    </a:p>
                  </a:txBody>
                  <a:tcPr marL="36000" marR="36000" marT="36000" marB="36000" anchor="ctr" horzOverflow="overflow">
                    <a:lnL cap="flat">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c>
                  <a:txBody>
                    <a:bodyPr/>
                    <a:lstStyle>
                      <a:lvl1pPr>
                        <a:buClr>
                          <a:srgbClr val="E83F35"/>
                        </a:buClr>
                        <a:buFont typeface="Arial" charset="0"/>
                        <a:defRPr sz="2200">
                          <a:solidFill>
                            <a:schemeClr val="tx1"/>
                          </a:solidFill>
                          <a:latin typeface="Arial" charset="0"/>
                        </a:defRPr>
                      </a:lvl1pPr>
                      <a:lvl2pPr marL="276225">
                        <a:buClr>
                          <a:srgbClr val="E83F35"/>
                        </a:buClr>
                        <a:buFont typeface="Arial" charset="0"/>
                        <a:defRPr sz="2000">
                          <a:solidFill>
                            <a:schemeClr val="tx1"/>
                          </a:solidFill>
                          <a:latin typeface="Arial" charset="0"/>
                        </a:defRPr>
                      </a:lvl2pPr>
                      <a:lvl3pPr marL="623888">
                        <a:spcBef>
                          <a:spcPct val="10000"/>
                        </a:spcBef>
                        <a:spcAft>
                          <a:spcPct val="10000"/>
                        </a:spcAft>
                        <a:buClr>
                          <a:srgbClr val="E83F35"/>
                        </a:buClr>
                        <a:defRPr sz="1400">
                          <a:solidFill>
                            <a:schemeClr val="tx1"/>
                          </a:solidFill>
                          <a:latin typeface="Arial" charset="0"/>
                        </a:defRPr>
                      </a:lvl3pPr>
                      <a:lvl4pPr marL="2095500">
                        <a:lnSpc>
                          <a:spcPct val="125000"/>
                        </a:lnSpc>
                        <a:spcAft>
                          <a:spcPct val="0"/>
                        </a:spcAft>
                        <a:buClr>
                          <a:srgbClr val="D90000"/>
                        </a:buClr>
                        <a:defRPr sz="1200">
                          <a:solidFill>
                            <a:srgbClr val="333333"/>
                          </a:solidFill>
                          <a:latin typeface="Garamond" pitchFamily="18" charset="0"/>
                        </a:defRPr>
                      </a:lvl4pPr>
                      <a:lvl5pPr marL="3721100">
                        <a:spcAft>
                          <a:spcPct val="0"/>
                        </a:spcAft>
                        <a:buClr>
                          <a:srgbClr val="D90000"/>
                        </a:buClr>
                        <a:buFont typeface="Wingdings" pitchFamily="2" charset="2"/>
                        <a:defRPr sz="14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4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4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4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400">
                          <a:solidFill>
                            <a:srgbClr val="333333"/>
                          </a:solidFill>
                          <a:latin typeface="Garamond" pitchFamily="18" charset="0"/>
                        </a:defRPr>
                      </a:lvl9pPr>
                    </a:lstStyle>
                    <a:p>
                      <a:pPr marL="0" marR="0" lvl="0" indent="0" algn="ctr" defTabSz="914400" rtl="0" eaLnBrk="1" fontAlgn="base" latinLnBrk="0" hangingPunct="1">
                        <a:lnSpc>
                          <a:spcPct val="100000"/>
                        </a:lnSpc>
                        <a:spcBef>
                          <a:spcPct val="20000"/>
                        </a:spcBef>
                        <a:spcAft>
                          <a:spcPct val="20000"/>
                        </a:spcAft>
                        <a:buClr>
                          <a:srgbClr val="E83F35"/>
                        </a:buClr>
                        <a:buSzTx/>
                        <a:buFont typeface="Arial" charset="0"/>
                        <a:buNone/>
                        <a:tabLst/>
                      </a:pPr>
                      <a:r>
                        <a:rPr kumimoji="0" lang="es-ES_tradnl" altLang="en-US" sz="1200" b="0" i="0" u="none" strike="noStrike" cap="none" normalizeH="0" baseline="0" dirty="0" smtClean="0">
                          <a:ln>
                            <a:noFill/>
                          </a:ln>
                          <a:solidFill>
                            <a:schemeClr val="tx1"/>
                          </a:solidFill>
                          <a:effectLst/>
                          <a:latin typeface="Arial" charset="0"/>
                        </a:rPr>
                        <a:t>1,221€/MW/</a:t>
                      </a:r>
                      <a:r>
                        <a:rPr kumimoji="0" lang="es-ES_tradnl" altLang="en-US" sz="1200" b="0" i="0" u="none" strike="noStrike" cap="none" normalizeH="0" baseline="0" dirty="0" err="1" smtClean="0">
                          <a:ln>
                            <a:noFill/>
                          </a:ln>
                          <a:solidFill>
                            <a:schemeClr val="tx1"/>
                          </a:solidFill>
                          <a:effectLst/>
                          <a:latin typeface="Arial" charset="0"/>
                        </a:rPr>
                        <a:t>year</a:t>
                      </a:r>
                      <a:endParaRPr kumimoji="0" lang="en-GB" altLang="en-US" sz="1200" b="0" i="0" u="none" strike="noStrike" cap="none" normalizeH="0" baseline="0" dirty="0" smtClean="0">
                        <a:ln>
                          <a:noFill/>
                        </a:ln>
                        <a:solidFill>
                          <a:schemeClr val="tx1"/>
                        </a:solidFill>
                        <a:effectLst/>
                        <a:latin typeface="Arial" charset="0"/>
                      </a:endParaRPr>
                    </a:p>
                  </a:txBody>
                  <a:tcPr marL="36000" marR="36000" marT="36000" marB="36000" anchor="ctr" horzOverflow="overflow">
                    <a:lnL>
                      <a:noFill/>
                    </a:lnL>
                    <a:lnR>
                      <a:noFill/>
                    </a:lnR>
                    <a:lnT w="12700" cap="flat" cmpd="sng" algn="ctr">
                      <a:solidFill>
                        <a:srgbClr val="A5ACAF"/>
                      </a:solidFill>
                      <a:prstDash val="solid"/>
                      <a:round/>
                      <a:headEnd type="none" w="med" len="med"/>
                      <a:tailEnd type="none" w="med" len="med"/>
                    </a:lnT>
                    <a:lnB w="12700" cap="flat" cmpd="sng" algn="ctr">
                      <a:solidFill>
                        <a:srgbClr val="A5ACAF"/>
                      </a:solidFill>
                      <a:prstDash val="solid"/>
                      <a:round/>
                      <a:headEnd type="none" w="med" len="med"/>
                      <a:tailEnd type="none" w="med" len="med"/>
                    </a:lnB>
                    <a:lnTlToBr>
                      <a:noFill/>
                    </a:lnTlToBr>
                    <a:lnBlToTr>
                      <a:noFill/>
                    </a:lnBlToTr>
                    <a:noFill/>
                  </a:tcPr>
                </a:tc>
              </a:tr>
            </a:tbl>
          </a:graphicData>
        </a:graphic>
      </p:graphicFrame>
      <p:sp>
        <p:nvSpPr>
          <p:cNvPr id="11" name="Rectangle 4"/>
          <p:cNvSpPr>
            <a:spLocks noGrp="1" noChangeArrowheads="1"/>
          </p:cNvSpPr>
          <p:nvPr>
            <p:ph type="title"/>
          </p:nvPr>
        </p:nvSpPr>
        <p:spPr>
          <a:xfrm>
            <a:off x="114200" y="27296"/>
            <a:ext cx="8784976" cy="685800"/>
          </a:xfrm>
        </p:spPr>
        <p:txBody>
          <a:bodyPr/>
          <a:lstStyle/>
          <a:p>
            <a:r>
              <a:rPr lang="en-US" altLang="en-US" sz="2600" dirty="0" smtClean="0"/>
              <a:t>…but there is no evidence to suggest that a PDE methodology is used to trade off price and duration</a:t>
            </a:r>
            <a:endParaRPr lang="en-US" altLang="en-US" sz="2600" dirty="0"/>
          </a:p>
        </p:txBody>
      </p:sp>
      <p:sp>
        <p:nvSpPr>
          <p:cNvPr id="2" name="Rectangular Callout 1"/>
          <p:cNvSpPr/>
          <p:nvPr/>
        </p:nvSpPr>
        <p:spPr bwMode="auto">
          <a:xfrm>
            <a:off x="2771800" y="3438584"/>
            <a:ext cx="1872208" cy="900101"/>
          </a:xfrm>
          <a:prstGeom prst="wedgeRectCallout">
            <a:avLst>
              <a:gd name="adj1" fmla="val -99495"/>
              <a:gd name="adj2" fmla="val 40950"/>
            </a:avLst>
          </a:prstGeom>
          <a:solidFill>
            <a:srgbClr val="99BFC2"/>
          </a:solidFill>
          <a:ln w="9525" cap="flat" cmpd="sng" algn="ctr">
            <a:solidFill>
              <a:srgbClr val="99BFC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00" dirty="0" smtClean="0"/>
              <a:t>The CR (ratio of “firm” capacity to peak demand) should be at least 1.1, with payments falling thereafter.</a:t>
            </a:r>
            <a:endParaRPr kumimoji="0" lang="en-US" sz="1000" b="0" i="0" u="none" strike="noStrike" cap="none" normalizeH="0" baseline="0" dirty="0" smtClean="0">
              <a:ln>
                <a:noFill/>
              </a:ln>
              <a:solidFill>
                <a:schemeClr val="tx1"/>
              </a:solidFill>
              <a:effectLst/>
            </a:endParaRPr>
          </a:p>
        </p:txBody>
      </p:sp>
      <p:sp>
        <p:nvSpPr>
          <p:cNvPr id="3" name="TextBox 2"/>
          <p:cNvSpPr txBox="1"/>
          <p:nvPr/>
        </p:nvSpPr>
        <p:spPr>
          <a:xfrm>
            <a:off x="655093" y="6381329"/>
            <a:ext cx="7137779" cy="261610"/>
          </a:xfrm>
          <a:prstGeom prst="rect">
            <a:avLst/>
          </a:prstGeom>
          <a:noFill/>
        </p:spPr>
        <p:txBody>
          <a:bodyPr wrap="square" rtlCol="0">
            <a:spAutoFit/>
          </a:bodyPr>
          <a:lstStyle/>
          <a:p>
            <a:r>
              <a:rPr lang="en-US" sz="1100" baseline="30000" dirty="0" smtClean="0"/>
              <a:t>1</a:t>
            </a:r>
            <a:r>
              <a:rPr lang="en-US" sz="1100" dirty="0" smtClean="0"/>
              <a:t> The difference between the regulated tariffs paid by consumers and the costs of supply</a:t>
            </a:r>
            <a:endParaRPr lang="en-US" sz="1100" dirty="0"/>
          </a:p>
        </p:txBody>
      </p:sp>
      <p:sp>
        <p:nvSpPr>
          <p:cNvPr id="12" name="TextBox 11"/>
          <p:cNvSpPr txBox="1"/>
          <p:nvPr/>
        </p:nvSpPr>
        <p:spPr>
          <a:xfrm>
            <a:off x="72008" y="3179929"/>
            <a:ext cx="4499992" cy="246221"/>
          </a:xfrm>
          <a:prstGeom prst="rect">
            <a:avLst/>
          </a:prstGeom>
          <a:noFill/>
        </p:spPr>
        <p:txBody>
          <a:bodyPr wrap="square" rtlCol="0">
            <a:spAutoFit/>
          </a:bodyPr>
          <a:lstStyle/>
          <a:p>
            <a:r>
              <a:rPr lang="en-US" sz="1000" b="1" i="1" dirty="0" smtClean="0"/>
              <a:t>Link between payments and Coverage Ratio</a:t>
            </a:r>
            <a:endParaRPr lang="en-US" sz="1000" b="1" i="1"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9011" y="548680"/>
            <a:ext cx="405477" cy="270547"/>
          </a:xfrm>
          <a:prstGeom prst="rect">
            <a:avLst/>
          </a:prstGeom>
        </p:spPr>
      </p:pic>
      <p:sp>
        <p:nvSpPr>
          <p:cNvPr id="4" name="Rectangle 3"/>
          <p:cNvSpPr/>
          <p:nvPr/>
        </p:nvSpPr>
        <p:spPr bwMode="auto">
          <a:xfrm>
            <a:off x="72008" y="888714"/>
            <a:ext cx="4499992" cy="684000"/>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400" b="1" i="0" u="sng" strike="noStrike" cap="none" normalizeH="0" baseline="0" dirty="0" smtClean="0">
                <a:ln>
                  <a:noFill/>
                </a:ln>
                <a:solidFill>
                  <a:schemeClr val="bg1"/>
                </a:solidFill>
                <a:effectLst/>
              </a:rPr>
              <a:t>Investment incentive:</a:t>
            </a:r>
            <a:r>
              <a:rPr kumimoji="0" lang="en-US" sz="1400" b="0" i="0" u="none" strike="noStrike" cap="none" normalizeH="0" baseline="0" dirty="0" smtClean="0">
                <a:ln>
                  <a:noFill/>
                </a:ln>
                <a:solidFill>
                  <a:schemeClr val="bg1"/>
                </a:solidFill>
                <a:effectLst/>
              </a:rPr>
              <a:t> </a:t>
            </a:r>
            <a:r>
              <a:rPr lang="en-US" sz="1400" dirty="0" smtClean="0">
                <a:solidFill>
                  <a:schemeClr val="bg1"/>
                </a:solidFill>
              </a:rPr>
              <a:t>ensure installed capacity does not fall below the safety level determined by the system operator (SO)</a:t>
            </a:r>
            <a:endParaRPr kumimoji="0" lang="en-US" sz="1400" b="0" i="0" u="none" strike="noStrike" cap="none" normalizeH="0" baseline="0" dirty="0" smtClean="0">
              <a:ln>
                <a:noFill/>
              </a:ln>
              <a:solidFill>
                <a:schemeClr val="bg1"/>
              </a:solidFill>
              <a:effectLst/>
            </a:endParaRPr>
          </a:p>
        </p:txBody>
      </p:sp>
      <p:sp>
        <p:nvSpPr>
          <p:cNvPr id="5" name="Rectangle 4"/>
          <p:cNvSpPr/>
          <p:nvPr/>
        </p:nvSpPr>
        <p:spPr bwMode="auto">
          <a:xfrm>
            <a:off x="4644008" y="888714"/>
            <a:ext cx="4320480" cy="684000"/>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400" b="1" i="0" u="sng" strike="noStrike" cap="none" normalizeH="0" baseline="0" dirty="0" smtClean="0">
                <a:ln>
                  <a:noFill/>
                </a:ln>
                <a:solidFill>
                  <a:schemeClr val="bg1"/>
                </a:solidFill>
                <a:effectLst/>
              </a:rPr>
              <a:t>Availability service:</a:t>
            </a:r>
            <a:r>
              <a:rPr kumimoji="0" lang="en-US" sz="1400" b="1" i="0" strike="noStrike" cap="none" normalizeH="0" baseline="0" dirty="0" smtClean="0">
                <a:ln>
                  <a:noFill/>
                </a:ln>
                <a:solidFill>
                  <a:schemeClr val="bg1"/>
                </a:solidFill>
                <a:effectLst/>
              </a:rPr>
              <a:t> </a:t>
            </a:r>
            <a:r>
              <a:rPr lang="en-US" altLang="en-US" sz="1400" dirty="0" smtClean="0">
                <a:solidFill>
                  <a:schemeClr val="bg1"/>
                </a:solidFill>
              </a:rPr>
              <a:t>ensure that sufficient installed capacity is available during the year</a:t>
            </a:r>
          </a:p>
          <a:p>
            <a:pPr marL="0" marR="0" indent="0" defTabSz="914400" rtl="0" eaLnBrk="1" fontAlgn="base" latinLnBrk="0" hangingPunct="1">
              <a:lnSpc>
                <a:spcPct val="100000"/>
              </a:lnSpc>
              <a:spcBef>
                <a:spcPct val="20000"/>
              </a:spcBef>
              <a:spcAft>
                <a:spcPct val="20000"/>
              </a:spcAft>
              <a:buClr>
                <a:schemeClr val="bg1"/>
              </a:buClr>
              <a:buSzTx/>
              <a:buFontTx/>
              <a:buNone/>
              <a:tabLst/>
            </a:pPr>
            <a:endParaRPr kumimoji="0" lang="en-US" sz="14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22692638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Italy is planning to move from capacity payments to reliability options…</a:t>
            </a:r>
            <a:endParaRPr lang="en-GB" dirty="0"/>
          </a:p>
        </p:txBody>
      </p:sp>
      <p:sp>
        <p:nvSpPr>
          <p:cNvPr id="4" name="Rectangle 41"/>
          <p:cNvSpPr txBox="1">
            <a:spLocks noChangeArrowheads="1"/>
          </p:cNvSpPr>
          <p:nvPr/>
        </p:nvSpPr>
        <p:spPr bwMode="auto">
          <a:xfrm>
            <a:off x="2057857" y="1265007"/>
            <a:ext cx="5715115" cy="2794063"/>
          </a:xfrm>
          <a:prstGeom prst="rect">
            <a:avLst/>
          </a:prstGeom>
          <a:noFill/>
          <a:ln cap="flat"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74638" indent="-274638" algn="l" rtl="0" eaLnBrk="1" fontAlgn="base" hangingPunct="1">
              <a:spcBef>
                <a:spcPct val="20000"/>
              </a:spcBef>
              <a:spcAft>
                <a:spcPct val="20000"/>
              </a:spcAft>
              <a:buClr>
                <a:srgbClr val="E83F35"/>
              </a:buClr>
              <a:buFont typeface="Arial" charset="0"/>
              <a:buChar char="●"/>
              <a:defRPr sz="1600">
                <a:solidFill>
                  <a:schemeClr val="tx1"/>
                </a:solidFill>
                <a:latin typeface="+mn-lt"/>
                <a:ea typeface="+mn-ea"/>
                <a:cs typeface="+mn-cs"/>
              </a:defRPr>
            </a:lvl1pPr>
            <a:lvl2pPr marL="622300" indent="-346075" algn="l" rtl="0" eaLnBrk="1" fontAlgn="base" hangingPunct="1">
              <a:spcBef>
                <a:spcPct val="20000"/>
              </a:spcBef>
              <a:spcAft>
                <a:spcPct val="20000"/>
              </a:spcAft>
              <a:buClr>
                <a:srgbClr val="E83F35"/>
              </a:buClr>
              <a:buFont typeface="Arial" charset="0"/>
              <a:buChar char="□"/>
              <a:defRPr sz="1400">
                <a:solidFill>
                  <a:schemeClr val="tx1"/>
                </a:solidFill>
                <a:latin typeface="+mn-lt"/>
              </a:defRPr>
            </a:lvl2pPr>
            <a:lvl3pPr marL="987425" indent="-363538" algn="l" rtl="0" eaLnBrk="1" fontAlgn="base" hangingPunct="1">
              <a:spcBef>
                <a:spcPct val="10000"/>
              </a:spcBef>
              <a:spcAft>
                <a:spcPct val="10000"/>
              </a:spcAft>
              <a:buClr>
                <a:srgbClr val="E83F35"/>
              </a:buClr>
              <a:buChar char="•"/>
              <a:defRPr sz="1200">
                <a:solidFill>
                  <a:schemeClr val="tx1"/>
                </a:solidFill>
                <a:latin typeface="+mn-lt"/>
              </a:defRPr>
            </a:lvl3pPr>
            <a:lvl4pPr marL="2478088" indent="-382588" algn="l" rtl="0" eaLnBrk="1" fontAlgn="base" hangingPunct="1">
              <a:lnSpc>
                <a:spcPct val="125000"/>
              </a:lnSpc>
              <a:spcBef>
                <a:spcPct val="20000"/>
              </a:spcBef>
              <a:spcAft>
                <a:spcPct val="0"/>
              </a:spcAft>
              <a:buClr>
                <a:srgbClr val="D90000"/>
              </a:buClr>
              <a:defRPr sz="1400">
                <a:solidFill>
                  <a:srgbClr val="333333"/>
                </a:solidFill>
                <a:latin typeface="Garamond" pitchFamily="18" charset="0"/>
              </a:defRPr>
            </a:lvl4pPr>
            <a:lvl5pPr marL="37211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5pPr>
            <a:lvl6pPr marL="41783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sz="1400" kern="0" dirty="0">
                <a:solidFill>
                  <a:srgbClr val="000000"/>
                </a:solidFill>
              </a:rPr>
              <a:t>Consultation process on capacity mechanisms since </a:t>
            </a:r>
            <a:r>
              <a:rPr lang="en-GB" sz="1400" kern="0" dirty="0" smtClean="0">
                <a:solidFill>
                  <a:srgbClr val="000000"/>
                </a:solidFill>
              </a:rPr>
              <a:t>2011; the Draft regulation for the implementation of a capacity market has been approved by the regulator (AEEG) in September 2013 and  </a:t>
            </a:r>
            <a:r>
              <a:rPr lang="en-GB" sz="1400" kern="0" dirty="0">
                <a:solidFill>
                  <a:srgbClr val="000000"/>
                </a:solidFill>
              </a:rPr>
              <a:t>submitted to Economic Dev. </a:t>
            </a:r>
            <a:r>
              <a:rPr lang="en-GB" sz="1400" kern="0" dirty="0" smtClean="0">
                <a:solidFill>
                  <a:srgbClr val="000000"/>
                </a:solidFill>
              </a:rPr>
              <a:t>Ministry.</a:t>
            </a:r>
            <a:endParaRPr lang="en-GB" sz="1400" kern="0" dirty="0">
              <a:solidFill>
                <a:srgbClr val="000000"/>
              </a:solidFill>
            </a:endParaRPr>
          </a:p>
          <a:p>
            <a:r>
              <a:rPr lang="en-GB" sz="1400" kern="0" dirty="0" smtClean="0">
                <a:solidFill>
                  <a:srgbClr val="000000"/>
                </a:solidFill>
              </a:rPr>
              <a:t>Capacity payments have been introduced as a temporary mechanism (until new mechanism is introduced):</a:t>
            </a:r>
          </a:p>
          <a:p>
            <a:pPr lvl="1"/>
            <a:r>
              <a:rPr lang="en-GB" sz="1200" kern="0" dirty="0" smtClean="0">
                <a:solidFill>
                  <a:srgbClr val="000000"/>
                </a:solidFill>
              </a:rPr>
              <a:t>Plants receive a basic remuneration based on hourly day-ahead supply and demand forecasts, supplemented by an additional payment if the weighted average market price is lower than 20% of a reference price </a:t>
            </a:r>
            <a:r>
              <a:rPr lang="en-GB" sz="1200" u="sng" kern="0" dirty="0" smtClean="0">
                <a:solidFill>
                  <a:srgbClr val="000000"/>
                </a:solidFill>
              </a:rPr>
              <a:t>and</a:t>
            </a:r>
            <a:r>
              <a:rPr lang="en-GB" sz="1200" kern="0" dirty="0" smtClean="0">
                <a:solidFill>
                  <a:srgbClr val="000000"/>
                </a:solidFill>
              </a:rPr>
              <a:t> if the plant is located in a low price area.</a:t>
            </a:r>
          </a:p>
          <a:p>
            <a:r>
              <a:rPr lang="en-GB" sz="1400" kern="0" dirty="0" smtClean="0">
                <a:solidFill>
                  <a:srgbClr val="000000"/>
                </a:solidFill>
              </a:rPr>
              <a:t>Currently there is overcapacity in the system. Therefore the reliability options system is not planned to start before 2017.</a:t>
            </a:r>
          </a:p>
        </p:txBody>
      </p:sp>
      <p:sp>
        <p:nvSpPr>
          <p:cNvPr id="7" name="Rectangle 41"/>
          <p:cNvSpPr txBox="1">
            <a:spLocks noChangeArrowheads="1"/>
          </p:cNvSpPr>
          <p:nvPr/>
        </p:nvSpPr>
        <p:spPr bwMode="auto">
          <a:xfrm>
            <a:off x="2057857" y="4329101"/>
            <a:ext cx="5715115" cy="1980218"/>
          </a:xfrm>
          <a:prstGeom prst="rect">
            <a:avLst/>
          </a:prstGeom>
          <a:noFill/>
          <a:ln cap="flat"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74638" indent="-274638" algn="l" rtl="0" eaLnBrk="1" fontAlgn="base" hangingPunct="1">
              <a:spcBef>
                <a:spcPct val="20000"/>
              </a:spcBef>
              <a:spcAft>
                <a:spcPct val="20000"/>
              </a:spcAft>
              <a:buClr>
                <a:srgbClr val="E83F35"/>
              </a:buClr>
              <a:buFont typeface="Arial" charset="0"/>
              <a:buChar char="●"/>
              <a:defRPr sz="1600">
                <a:solidFill>
                  <a:schemeClr val="tx1"/>
                </a:solidFill>
                <a:latin typeface="+mn-lt"/>
                <a:ea typeface="+mn-ea"/>
                <a:cs typeface="+mn-cs"/>
              </a:defRPr>
            </a:lvl1pPr>
            <a:lvl2pPr marL="622300" indent="-346075" algn="l" rtl="0" eaLnBrk="1" fontAlgn="base" hangingPunct="1">
              <a:spcBef>
                <a:spcPct val="20000"/>
              </a:spcBef>
              <a:spcAft>
                <a:spcPct val="20000"/>
              </a:spcAft>
              <a:buClr>
                <a:srgbClr val="E83F35"/>
              </a:buClr>
              <a:buFont typeface="Arial" charset="0"/>
              <a:buChar char="□"/>
              <a:defRPr sz="1400">
                <a:solidFill>
                  <a:schemeClr val="tx1"/>
                </a:solidFill>
                <a:latin typeface="+mn-lt"/>
              </a:defRPr>
            </a:lvl2pPr>
            <a:lvl3pPr marL="987425" indent="-363538" algn="l" rtl="0" eaLnBrk="1" fontAlgn="base" hangingPunct="1">
              <a:spcBef>
                <a:spcPct val="10000"/>
              </a:spcBef>
              <a:spcAft>
                <a:spcPct val="10000"/>
              </a:spcAft>
              <a:buClr>
                <a:srgbClr val="E83F35"/>
              </a:buClr>
              <a:buChar char="•"/>
              <a:defRPr sz="1200">
                <a:solidFill>
                  <a:schemeClr val="tx1"/>
                </a:solidFill>
                <a:latin typeface="+mn-lt"/>
              </a:defRPr>
            </a:lvl3pPr>
            <a:lvl4pPr marL="2478088" indent="-382588" algn="l" rtl="0" eaLnBrk="1" fontAlgn="base" hangingPunct="1">
              <a:lnSpc>
                <a:spcPct val="125000"/>
              </a:lnSpc>
              <a:spcBef>
                <a:spcPct val="20000"/>
              </a:spcBef>
              <a:spcAft>
                <a:spcPct val="0"/>
              </a:spcAft>
              <a:buClr>
                <a:srgbClr val="D90000"/>
              </a:buClr>
              <a:defRPr sz="1400">
                <a:solidFill>
                  <a:srgbClr val="333333"/>
                </a:solidFill>
                <a:latin typeface="Garamond" pitchFamily="18" charset="0"/>
              </a:defRPr>
            </a:lvl4pPr>
            <a:lvl5pPr marL="37211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5pPr>
            <a:lvl6pPr marL="41783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9pPr>
          </a:lstStyle>
          <a:p>
            <a:r>
              <a:rPr lang="en-GB" sz="1400" kern="0" dirty="0" smtClean="0">
                <a:solidFill>
                  <a:srgbClr val="000000"/>
                </a:solidFill>
              </a:rPr>
              <a:t>TERNA (TSO) will organise </a:t>
            </a:r>
            <a:r>
              <a:rPr lang="en-GB" sz="1400" b="1" kern="0" dirty="0" smtClean="0">
                <a:solidFill>
                  <a:srgbClr val="000000"/>
                </a:solidFill>
              </a:rPr>
              <a:t>annual auctions</a:t>
            </a:r>
            <a:r>
              <a:rPr lang="en-GB" sz="1400" b="1" kern="0" dirty="0">
                <a:solidFill>
                  <a:srgbClr val="000000"/>
                </a:solidFill>
              </a:rPr>
              <a:t> </a:t>
            </a:r>
            <a:r>
              <a:rPr lang="en-GB" sz="1400" kern="0" dirty="0" smtClean="0">
                <a:solidFill>
                  <a:srgbClr val="000000"/>
                </a:solidFill>
              </a:rPr>
              <a:t>(of up to 10 GW), awarding </a:t>
            </a:r>
            <a:r>
              <a:rPr lang="en-GB" sz="1400" b="1" kern="0" dirty="0" smtClean="0">
                <a:solidFill>
                  <a:srgbClr val="000000"/>
                </a:solidFill>
              </a:rPr>
              <a:t>three years of premium payments, four years in advance</a:t>
            </a:r>
          </a:p>
          <a:p>
            <a:pPr lvl="1"/>
            <a:r>
              <a:rPr lang="en-GB" sz="1200" kern="0" dirty="0" smtClean="0">
                <a:solidFill>
                  <a:srgbClr val="000000"/>
                </a:solidFill>
              </a:rPr>
              <a:t>First auctions were originally planned to take place in 2013: payments for period 2017-2020</a:t>
            </a:r>
          </a:p>
          <a:p>
            <a:pPr lvl="1"/>
            <a:r>
              <a:rPr lang="en-GB" sz="1200" kern="0" dirty="0" smtClean="0">
                <a:solidFill>
                  <a:srgbClr val="000000"/>
                </a:solidFill>
              </a:rPr>
              <a:t>Auctions open to new and existing plants</a:t>
            </a:r>
          </a:p>
          <a:p>
            <a:pPr lvl="1"/>
            <a:r>
              <a:rPr lang="en-GB" sz="1200" kern="0" dirty="0" smtClean="0">
                <a:solidFill>
                  <a:srgbClr val="000000"/>
                </a:solidFill>
              </a:rPr>
              <a:t>Auctions for each relevant network area (aim: fostering investments at locations where it is most needed)</a:t>
            </a:r>
          </a:p>
        </p:txBody>
      </p:sp>
      <p:sp>
        <p:nvSpPr>
          <p:cNvPr id="8" name="AutoShape 9"/>
          <p:cNvSpPr>
            <a:spLocks noChangeArrowheads="1"/>
          </p:cNvSpPr>
          <p:nvPr/>
        </p:nvSpPr>
        <p:spPr bwMode="auto">
          <a:xfrm>
            <a:off x="386535" y="1266596"/>
            <a:ext cx="1535340" cy="2792474"/>
          </a:xfrm>
          <a:prstGeom prst="homePlate">
            <a:avLst>
              <a:gd name="adj" fmla="val 34700"/>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ct val="50000"/>
              </a:spcBef>
              <a:spcAft>
                <a:spcPct val="0"/>
              </a:spcAft>
              <a:buClrTx/>
            </a:pPr>
            <a:r>
              <a:rPr lang="de-DE" dirty="0" smtClean="0">
                <a:solidFill>
                  <a:srgbClr val="FFFFFF"/>
                </a:solidFill>
              </a:rPr>
              <a:t>Status Quo </a:t>
            </a:r>
            <a:endParaRPr lang="de-DE" dirty="0">
              <a:solidFill>
                <a:srgbClr val="FFFFFF"/>
              </a:solidFill>
            </a:endParaRPr>
          </a:p>
        </p:txBody>
      </p:sp>
      <p:sp>
        <p:nvSpPr>
          <p:cNvPr id="9" name="AutoShape 9"/>
          <p:cNvSpPr>
            <a:spLocks noChangeArrowheads="1"/>
          </p:cNvSpPr>
          <p:nvPr/>
        </p:nvSpPr>
        <p:spPr bwMode="auto">
          <a:xfrm>
            <a:off x="388710" y="4329100"/>
            <a:ext cx="1535340" cy="1980219"/>
          </a:xfrm>
          <a:prstGeom prst="homePlate">
            <a:avLst>
              <a:gd name="adj" fmla="val 34700"/>
            </a:avLst>
          </a:prstGeom>
          <a:solidFill>
            <a:srgbClr val="E83F35"/>
          </a:solidFill>
          <a:ln w="9525" algn="ctr">
            <a:solidFill>
              <a:srgbClr val="E83F3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ct val="50000"/>
              </a:spcBef>
              <a:spcAft>
                <a:spcPct val="0"/>
              </a:spcAft>
              <a:buClrTx/>
            </a:pPr>
            <a:r>
              <a:rPr lang="de-DE" dirty="0" err="1" smtClean="0">
                <a:solidFill>
                  <a:srgbClr val="FFFFFF"/>
                </a:solidFill>
              </a:rPr>
              <a:t>Planned</a:t>
            </a:r>
            <a:r>
              <a:rPr lang="de-DE" dirty="0" smtClean="0">
                <a:solidFill>
                  <a:srgbClr val="FFFFFF"/>
                </a:solidFill>
              </a:rPr>
              <a:t> System  </a:t>
            </a:r>
            <a:endParaRPr lang="de-DE" dirty="0">
              <a:solidFill>
                <a:srgbClr val="FFFFFF"/>
              </a:solidFill>
            </a:endParaRPr>
          </a:p>
        </p:txBody>
      </p:sp>
      <p:sp>
        <p:nvSpPr>
          <p:cNvPr id="10" name="Rectangular Callout 9"/>
          <p:cNvSpPr/>
          <p:nvPr/>
        </p:nvSpPr>
        <p:spPr bwMode="auto">
          <a:xfrm rot="5400000">
            <a:off x="8052737" y="5013924"/>
            <a:ext cx="914400" cy="855095"/>
          </a:xfrm>
          <a:prstGeom prst="wedgeRectCallout">
            <a:avLst>
              <a:gd name="adj1" fmla="val -21726"/>
              <a:gd name="adj2" fmla="val 94483"/>
            </a:avLst>
          </a:prstGeom>
          <a:solidFill>
            <a:srgbClr val="B4A76C"/>
          </a:solidFill>
          <a:ln w="9525" cap="flat" cmpd="sng" algn="ctr">
            <a:solidFill>
              <a:srgbClr val="B4A76C"/>
            </a:solidFill>
            <a:prstDash val="solid"/>
            <a:round/>
            <a:headEnd type="none" w="med" len="med"/>
            <a:tailEnd type="none" w="med" len="med"/>
          </a:ln>
          <a:effectLst/>
          <a:extLst/>
        </p:spPr>
        <p:txBody>
          <a:bodyPr vert="vert270" wrap="square" lIns="91440" tIns="45720" rIns="91440" bIns="45720" numCol="1" rtlCol="0" anchor="ctr" anchorCtr="0" compatLnSpc="1">
            <a:prstTxWarp prst="textNoShape">
              <a:avLst/>
            </a:prstTxWarp>
          </a:bodyPr>
          <a:lstStyle/>
          <a:p>
            <a:pPr>
              <a:buClr>
                <a:srgbClr val="FFFFFF"/>
              </a:buClr>
            </a:pPr>
            <a:r>
              <a:rPr lang="de-DE" sz="1200" dirty="0" smtClean="0">
                <a:solidFill>
                  <a:srgbClr val="000000"/>
                </a:solidFill>
              </a:rPr>
              <a:t>But </a:t>
            </a:r>
            <a:r>
              <a:rPr lang="de-DE" sz="1200" dirty="0" err="1" smtClean="0">
                <a:solidFill>
                  <a:srgbClr val="000000"/>
                </a:solidFill>
              </a:rPr>
              <a:t>no</a:t>
            </a:r>
            <a:r>
              <a:rPr lang="de-DE" sz="1200" dirty="0" smtClean="0">
                <a:solidFill>
                  <a:srgbClr val="000000"/>
                </a:solidFill>
              </a:rPr>
              <a:t> </a:t>
            </a:r>
            <a:r>
              <a:rPr lang="de-DE" sz="1200" dirty="0" err="1" smtClean="0">
                <a:solidFill>
                  <a:srgbClr val="000000"/>
                </a:solidFill>
              </a:rPr>
              <a:t>auction</a:t>
            </a:r>
            <a:r>
              <a:rPr lang="de-DE" sz="1200" dirty="0" smtClean="0">
                <a:solidFill>
                  <a:srgbClr val="000000"/>
                </a:solidFill>
              </a:rPr>
              <a:t> </a:t>
            </a:r>
            <a:r>
              <a:rPr lang="de-DE" sz="1200" dirty="0" err="1" smtClean="0">
                <a:solidFill>
                  <a:srgbClr val="000000"/>
                </a:solidFill>
              </a:rPr>
              <a:t>has</a:t>
            </a:r>
            <a:r>
              <a:rPr lang="de-DE" sz="1200" dirty="0" smtClean="0">
                <a:solidFill>
                  <a:srgbClr val="000000"/>
                </a:solidFill>
              </a:rPr>
              <a:t> </a:t>
            </a:r>
            <a:r>
              <a:rPr lang="de-DE" sz="1200" dirty="0" err="1" smtClean="0">
                <a:solidFill>
                  <a:srgbClr val="000000"/>
                </a:solidFill>
              </a:rPr>
              <a:t>taken</a:t>
            </a:r>
            <a:r>
              <a:rPr lang="de-DE" sz="1200" dirty="0" smtClean="0">
                <a:solidFill>
                  <a:srgbClr val="000000"/>
                </a:solidFill>
              </a:rPr>
              <a:t> </a:t>
            </a:r>
            <a:r>
              <a:rPr lang="de-DE" sz="1200" dirty="0" err="1" smtClean="0">
                <a:solidFill>
                  <a:srgbClr val="000000"/>
                </a:solidFill>
              </a:rPr>
              <a:t>place</a:t>
            </a:r>
            <a:r>
              <a:rPr lang="de-DE" sz="1200" dirty="0" smtClean="0">
                <a:solidFill>
                  <a:srgbClr val="000000"/>
                </a:solidFill>
              </a:rPr>
              <a:t> </a:t>
            </a:r>
            <a:r>
              <a:rPr lang="de-DE" sz="1200" dirty="0" err="1" smtClean="0">
                <a:solidFill>
                  <a:srgbClr val="000000"/>
                </a:solidFill>
              </a:rPr>
              <a:t>yet</a:t>
            </a:r>
            <a:endParaRPr lang="de-DE" sz="1200" dirty="0" smtClean="0">
              <a:solidFill>
                <a:srgbClr val="000000"/>
              </a:solidFill>
            </a:endParaRPr>
          </a:p>
        </p:txBody>
      </p:sp>
      <p:pic>
        <p:nvPicPr>
          <p:cNvPr id="3074" name="Picture 2" descr="https://encrypted-tbn0.gstatic.com/images?q=tbn:ANd9GcShfCnctRdKe9dVg8lDBW8GpJNm6DpXeclLAR8NTfCyMrGiTQq5S72et4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116632"/>
            <a:ext cx="540060"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4004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there is no evidence to suggest that a PDE methodology is/ will be applied</a:t>
            </a:r>
            <a:endParaRPr lang="en-GB" dirty="0"/>
          </a:p>
        </p:txBody>
      </p:sp>
      <p:sp>
        <p:nvSpPr>
          <p:cNvPr id="4" name="Rectangle 3"/>
          <p:cNvSpPr/>
          <p:nvPr/>
        </p:nvSpPr>
        <p:spPr bwMode="auto">
          <a:xfrm>
            <a:off x="701570" y="1493785"/>
            <a:ext cx="2790310" cy="585065"/>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srgbClr val="FFFFFF"/>
              </a:buClr>
            </a:pPr>
            <a:r>
              <a:rPr lang="en-GB" dirty="0" err="1" smtClean="0">
                <a:solidFill>
                  <a:srgbClr val="FFFFFF"/>
                </a:solidFill>
              </a:rPr>
              <a:t>TERNA</a:t>
            </a:r>
            <a:r>
              <a:rPr lang="en-GB" dirty="0" smtClean="0">
                <a:solidFill>
                  <a:srgbClr val="FFFFFF"/>
                </a:solidFill>
              </a:rPr>
              <a:t> (TSO)</a:t>
            </a:r>
          </a:p>
        </p:txBody>
      </p:sp>
      <p:sp>
        <p:nvSpPr>
          <p:cNvPr id="5" name="Rectangle 4"/>
          <p:cNvSpPr/>
          <p:nvPr/>
        </p:nvSpPr>
        <p:spPr bwMode="auto">
          <a:xfrm>
            <a:off x="6192181" y="1493421"/>
            <a:ext cx="2430269" cy="585065"/>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srgbClr val="FFFFFF"/>
              </a:buClr>
            </a:pPr>
            <a:r>
              <a:rPr lang="en-GB" dirty="0" smtClean="0">
                <a:solidFill>
                  <a:srgbClr val="FFFFFF"/>
                </a:solidFill>
              </a:rPr>
              <a:t>Producer</a:t>
            </a:r>
          </a:p>
        </p:txBody>
      </p:sp>
      <p:sp>
        <p:nvSpPr>
          <p:cNvPr id="6" name="Rectangle 5"/>
          <p:cNvSpPr/>
          <p:nvPr/>
        </p:nvSpPr>
        <p:spPr bwMode="auto">
          <a:xfrm>
            <a:off x="701570" y="2145381"/>
            <a:ext cx="2790310" cy="2968377"/>
          </a:xfrm>
          <a:prstGeom prst="rect">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85750" indent="-285750">
              <a:buClr>
                <a:srgbClr val="E83F35"/>
              </a:buClr>
              <a:buFont typeface="Arial" panose="020B0604020202020204" pitchFamily="34" charset="0"/>
              <a:buChar char="•"/>
            </a:pPr>
            <a:r>
              <a:rPr lang="en-GB" dirty="0" smtClean="0">
                <a:solidFill>
                  <a:srgbClr val="000000"/>
                </a:solidFill>
              </a:rPr>
              <a:t>Organizes annual actions (pay-as-bid, descending-clock-auction), </a:t>
            </a:r>
            <a:r>
              <a:rPr lang="en-GB" kern="0" dirty="0" smtClean="0">
                <a:solidFill>
                  <a:srgbClr val="000000"/>
                </a:solidFill>
              </a:rPr>
              <a:t>awarding three years of premium payments</a:t>
            </a:r>
            <a:endParaRPr lang="en-GB" dirty="0" smtClean="0">
              <a:solidFill>
                <a:srgbClr val="000000"/>
              </a:solidFill>
            </a:endParaRPr>
          </a:p>
          <a:p>
            <a:pPr marL="285750" indent="-285750">
              <a:buClr>
                <a:srgbClr val="E83F35"/>
              </a:buClr>
              <a:buFont typeface="Arial" panose="020B0604020202020204" pitchFamily="34" charset="0"/>
              <a:buChar char="•"/>
            </a:pPr>
            <a:r>
              <a:rPr lang="en-GB" dirty="0" smtClean="0">
                <a:solidFill>
                  <a:srgbClr val="000000"/>
                </a:solidFill>
              </a:rPr>
              <a:t>Complementary auctions, </a:t>
            </a:r>
            <a:r>
              <a:rPr lang="en-GB" kern="0" dirty="0" smtClean="0">
                <a:solidFill>
                  <a:srgbClr val="000000"/>
                </a:solidFill>
              </a:rPr>
              <a:t>worth 1-2 </a:t>
            </a:r>
            <a:r>
              <a:rPr lang="en-GB" kern="0" dirty="0" err="1" smtClean="0">
                <a:solidFill>
                  <a:srgbClr val="000000"/>
                </a:solidFill>
              </a:rPr>
              <a:t>yrs</a:t>
            </a:r>
            <a:r>
              <a:rPr lang="en-GB" kern="0" dirty="0" smtClean="0">
                <a:solidFill>
                  <a:srgbClr val="000000"/>
                </a:solidFill>
              </a:rPr>
              <a:t> of premiums are possible</a:t>
            </a:r>
          </a:p>
          <a:p>
            <a:pPr marL="285750" indent="-285750">
              <a:buClr>
                <a:srgbClr val="E83F35"/>
              </a:buClr>
              <a:buFont typeface="Arial" panose="020B0604020202020204" pitchFamily="34" charset="0"/>
              <a:buChar char="•"/>
            </a:pPr>
            <a:r>
              <a:rPr lang="en-GB" kern="0" dirty="0">
                <a:solidFill>
                  <a:srgbClr val="000000"/>
                </a:solidFill>
              </a:rPr>
              <a:t>P</a:t>
            </a:r>
            <a:r>
              <a:rPr lang="en-GB" kern="0" dirty="0" smtClean="0">
                <a:solidFill>
                  <a:srgbClr val="000000"/>
                </a:solidFill>
              </a:rPr>
              <a:t>ossibility to hold longer-term auction still under investigation </a:t>
            </a:r>
            <a:endParaRPr lang="en-GB" sz="1400" kern="0" dirty="0">
              <a:solidFill>
                <a:srgbClr val="000000"/>
              </a:solidFill>
            </a:endParaRPr>
          </a:p>
        </p:txBody>
      </p:sp>
      <p:sp>
        <p:nvSpPr>
          <p:cNvPr id="7" name="Right Arrow 6"/>
          <p:cNvSpPr/>
          <p:nvPr/>
        </p:nvSpPr>
        <p:spPr bwMode="auto">
          <a:xfrm>
            <a:off x="3716905" y="1720762"/>
            <a:ext cx="2340261" cy="1485165"/>
          </a:xfrm>
          <a:prstGeom prst="rightArrow">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buClr>
                <a:srgbClr val="FFFFFF"/>
              </a:buClr>
            </a:pPr>
            <a:r>
              <a:rPr lang="en-GB" sz="1200" dirty="0" smtClean="0">
                <a:solidFill>
                  <a:srgbClr val="000000"/>
                </a:solidFill>
              </a:rPr>
              <a:t>Annual Premium (€/MW)</a:t>
            </a:r>
          </a:p>
        </p:txBody>
      </p:sp>
      <p:sp>
        <p:nvSpPr>
          <p:cNvPr id="8" name="Rectangle 7"/>
          <p:cNvSpPr/>
          <p:nvPr/>
        </p:nvSpPr>
        <p:spPr bwMode="auto">
          <a:xfrm>
            <a:off x="6192181" y="2258870"/>
            <a:ext cx="2430269" cy="2968377"/>
          </a:xfrm>
          <a:prstGeom prst="rect">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285750" indent="-285750">
              <a:buClr>
                <a:srgbClr val="E83F35"/>
              </a:buClr>
              <a:buFont typeface="Arial" panose="020B0604020202020204" pitchFamily="34" charset="0"/>
              <a:buChar char="•"/>
            </a:pPr>
            <a:r>
              <a:rPr lang="en-GB" dirty="0" smtClean="0">
                <a:solidFill>
                  <a:srgbClr val="000000"/>
                </a:solidFill>
              </a:rPr>
              <a:t>Sells option contract to TSO (is then obliged to keep the contracted capacity online)</a:t>
            </a:r>
          </a:p>
        </p:txBody>
      </p:sp>
      <p:sp>
        <p:nvSpPr>
          <p:cNvPr id="10" name="Left Arrow 9"/>
          <p:cNvSpPr/>
          <p:nvPr/>
        </p:nvSpPr>
        <p:spPr bwMode="auto">
          <a:xfrm>
            <a:off x="3581890" y="3205927"/>
            <a:ext cx="2340260" cy="1663233"/>
          </a:xfrm>
          <a:prstGeom prst="leftArrow">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buClr>
                <a:srgbClr val="FFFFFF"/>
              </a:buClr>
            </a:pPr>
            <a:r>
              <a:rPr lang="en-GB" sz="1200" dirty="0" smtClean="0">
                <a:solidFill>
                  <a:srgbClr val="000000"/>
                </a:solidFill>
              </a:rPr>
              <a:t>Difference between spot price (and price for ancillary services) and strike price (if &gt;0)</a:t>
            </a:r>
          </a:p>
        </p:txBody>
      </p:sp>
      <p:sp>
        <p:nvSpPr>
          <p:cNvPr id="12" name="Rectangular Callout 11"/>
          <p:cNvSpPr/>
          <p:nvPr/>
        </p:nvSpPr>
        <p:spPr bwMode="auto">
          <a:xfrm>
            <a:off x="3140080" y="5364215"/>
            <a:ext cx="4464496" cy="922285"/>
          </a:xfrm>
          <a:prstGeom prst="wedgeRectCallout">
            <a:avLst>
              <a:gd name="adj1" fmla="val -12803"/>
              <a:gd name="adj2" fmla="val -94857"/>
            </a:avLst>
          </a:prstGeom>
          <a:solidFill>
            <a:srgbClr val="B4A76C"/>
          </a:solidFill>
          <a:ln w="9525" cap="flat" cmpd="sng" algn="ctr">
            <a:solidFill>
              <a:srgbClr val="B4A76C"/>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Tx/>
            </a:pPr>
            <a:r>
              <a:rPr lang="en-GB" sz="1400" dirty="0" smtClean="0">
                <a:solidFill>
                  <a:srgbClr val="000000"/>
                </a:solidFill>
              </a:rPr>
              <a:t>The strike price should correspond to standard variable costs of an efficient peak plant (</a:t>
            </a:r>
            <a:r>
              <a:rPr lang="en-GB" sz="1400" dirty="0" err="1" smtClean="0">
                <a:solidFill>
                  <a:srgbClr val="000000"/>
                </a:solidFill>
              </a:rPr>
              <a:t>TERNA</a:t>
            </a:r>
            <a:r>
              <a:rPr lang="en-GB" sz="1400" dirty="0" smtClean="0">
                <a:solidFill>
                  <a:srgbClr val="000000"/>
                </a:solidFill>
              </a:rPr>
              <a:t> will define, which marginal technology is used for back-up power)</a:t>
            </a:r>
          </a:p>
        </p:txBody>
      </p:sp>
      <p:pic>
        <p:nvPicPr>
          <p:cNvPr id="13" name="Picture 2" descr="https://encrypted-tbn0.gstatic.com/images?q=tbn:ANd9GcShfCnctRdKe9dVg8lDBW8GpJNm6DpXeclLAR8NTfCyMrGiTQq5S72et4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424" y="116632"/>
            <a:ext cx="540060"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2748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p:txBody>
      </p:sp>
      <p:sp>
        <p:nvSpPr>
          <p:cNvPr id="70663" name="Rectangle 7"/>
          <p:cNvSpPr>
            <a:spLocks noChangeArrowheads="1"/>
          </p:cNvSpPr>
          <p:nvPr/>
        </p:nvSpPr>
        <p:spPr bwMode="auto">
          <a:xfrm>
            <a:off x="6154738" y="0"/>
            <a:ext cx="3025775" cy="6858000"/>
          </a:xfrm>
          <a:prstGeom prst="rect">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669" name="Rectangle 13"/>
          <p:cNvSpPr>
            <a:spLocks noChangeArrowheads="1"/>
          </p:cNvSpPr>
          <p:nvPr/>
        </p:nvSpPr>
        <p:spPr bwMode="auto">
          <a:xfrm>
            <a:off x="6156325" y="3573463"/>
            <a:ext cx="2987675" cy="1511300"/>
          </a:xfrm>
          <a:prstGeom prst="rect">
            <a:avLst/>
          </a:prstGeom>
          <a:noFill/>
          <a:ln>
            <a:noFill/>
          </a:ln>
          <a:effectLst/>
          <a:extLst>
            <a:ext uri="{909E8E84-426E-40DD-AFC4-6F175D3DCCD1}">
              <a14:hiddenFill xmlns:a14="http://schemas.microsoft.com/office/drawing/2010/main">
                <a:solidFill>
                  <a:srgbClr val="E83F35"/>
                </a:solidFill>
              </a14:hiddenFill>
            </a:ext>
            <a:ext uri="{91240B29-F687-4F45-9708-019B960494DF}">
              <a14:hiddenLine xmlns:a14="http://schemas.microsoft.com/office/drawing/2010/main" w="9525" algn="ctr">
                <a:solidFill>
                  <a:srgbClr val="E83F3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bg1"/>
              </a:buClr>
            </a:pPr>
            <a:r>
              <a:rPr lang="en-GB" altLang="en-US" dirty="0" smtClean="0">
                <a:solidFill>
                  <a:schemeClr val="bg1"/>
                </a:solidFill>
              </a:rPr>
              <a:t>Annexe 1: International capacity auctions – detail</a:t>
            </a:r>
          </a:p>
          <a:p>
            <a:pPr>
              <a:buClr>
                <a:schemeClr val="bg1"/>
              </a:buClr>
            </a:pPr>
            <a:r>
              <a:rPr lang="en-GB" altLang="en-US" dirty="0" smtClean="0">
                <a:solidFill>
                  <a:schemeClr val="bg1"/>
                </a:solidFill>
              </a:rPr>
              <a:t>Annexe 2: Other markets – detail </a:t>
            </a:r>
          </a:p>
          <a:p>
            <a:pPr>
              <a:buClr>
                <a:schemeClr val="bg1"/>
              </a:buClr>
            </a:pPr>
            <a:endParaRPr lang="en-GB" altLang="en-US" dirty="0" smtClean="0">
              <a:solidFill>
                <a:schemeClr val="bg1"/>
              </a:solidFill>
            </a:endParaRPr>
          </a:p>
          <a:p>
            <a:pPr>
              <a:buClr>
                <a:schemeClr val="bg1"/>
              </a:buClr>
            </a:pPr>
            <a:endParaRPr lang="en-GB" altLang="en-US" dirty="0">
              <a:solidFill>
                <a:schemeClr val="bg1"/>
              </a:solidFill>
            </a:endParaRPr>
          </a:p>
          <a:p>
            <a:pPr>
              <a:buClr>
                <a:schemeClr val="bg1"/>
              </a:buClr>
            </a:pPr>
            <a:endParaRPr lang="en-GB" altLang="en-US" dirty="0">
              <a:solidFill>
                <a:schemeClr val="bg1"/>
              </a:solidFill>
            </a:endParaRPr>
          </a:p>
        </p:txBody>
      </p:sp>
      <p:sp>
        <p:nvSpPr>
          <p:cNvPr id="6" name="Rectangle 14"/>
          <p:cNvSpPr>
            <a:spLocks noChangeArrowheads="1"/>
          </p:cNvSpPr>
          <p:nvPr/>
        </p:nvSpPr>
        <p:spPr bwMode="ltGray">
          <a:xfrm>
            <a:off x="6227763" y="4149080"/>
            <a:ext cx="2881312" cy="575617"/>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5816698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waste sector procurement does not involve a PDE methodology</a:t>
            </a:r>
            <a:endParaRPr lang="en-GB" dirty="0"/>
          </a:p>
        </p:txBody>
      </p:sp>
      <p:sp>
        <p:nvSpPr>
          <p:cNvPr id="4" name="AutoShape 29"/>
          <p:cNvSpPr>
            <a:spLocks noChangeArrowheads="1"/>
          </p:cNvSpPr>
          <p:nvPr/>
        </p:nvSpPr>
        <p:spPr bwMode="auto">
          <a:xfrm rot="5400000">
            <a:off x="4463988" y="1376778"/>
            <a:ext cx="288031" cy="8280920"/>
          </a:xfrm>
          <a:prstGeom prst="homePlate">
            <a:avLst>
              <a:gd name="adj" fmla="val 89944"/>
            </a:avLst>
          </a:prstGeom>
          <a:solidFill>
            <a:srgbClr val="99BFC2"/>
          </a:solidFill>
          <a:ln w="9525" algn="ctr">
            <a:solidFill>
              <a:srgbClr val="99BFC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12" name="Down Arrow 11"/>
          <p:cNvSpPr/>
          <p:nvPr/>
        </p:nvSpPr>
        <p:spPr bwMode="auto">
          <a:xfrm>
            <a:off x="755575" y="2276872"/>
            <a:ext cx="432048" cy="355969"/>
          </a:xfrm>
          <a:prstGeom prst="downArrow">
            <a:avLst/>
          </a:pr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smtClean="0">
              <a:ln>
                <a:noFill/>
              </a:ln>
              <a:solidFill>
                <a:schemeClr val="tx1"/>
              </a:solidFill>
              <a:effectLst/>
              <a:latin typeface="Arial" charset="0"/>
              <a:ea typeface="굴림" pitchFamily="50" charset="-127"/>
            </a:endParaRPr>
          </a:p>
        </p:txBody>
      </p:sp>
      <p:sp>
        <p:nvSpPr>
          <p:cNvPr id="11" name="Rectangle 41"/>
          <p:cNvSpPr txBox="1">
            <a:spLocks noChangeArrowheads="1"/>
          </p:cNvSpPr>
          <p:nvPr/>
        </p:nvSpPr>
        <p:spPr bwMode="auto">
          <a:xfrm>
            <a:off x="1547664" y="1131453"/>
            <a:ext cx="7200800" cy="1080120"/>
          </a:xfrm>
          <a:prstGeom prst="rect">
            <a:avLst/>
          </a:prstGeom>
          <a:noFill/>
          <a:ln cap="flat"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74638" indent="-274638" algn="l" rtl="0" eaLnBrk="1" fontAlgn="base" hangingPunct="1">
              <a:spcBef>
                <a:spcPct val="20000"/>
              </a:spcBef>
              <a:spcAft>
                <a:spcPct val="20000"/>
              </a:spcAft>
              <a:buClr>
                <a:srgbClr val="E83F35"/>
              </a:buClr>
              <a:buFont typeface="Arial" charset="0"/>
              <a:buChar char="●"/>
              <a:defRPr sz="1600">
                <a:solidFill>
                  <a:schemeClr val="tx1"/>
                </a:solidFill>
                <a:latin typeface="+mn-lt"/>
                <a:ea typeface="+mn-ea"/>
                <a:cs typeface="+mn-cs"/>
              </a:defRPr>
            </a:lvl1pPr>
            <a:lvl2pPr marL="622300" indent="-346075" algn="l" rtl="0" eaLnBrk="1" fontAlgn="base" hangingPunct="1">
              <a:spcBef>
                <a:spcPct val="20000"/>
              </a:spcBef>
              <a:spcAft>
                <a:spcPct val="20000"/>
              </a:spcAft>
              <a:buClr>
                <a:srgbClr val="E83F35"/>
              </a:buClr>
              <a:buFont typeface="Arial" charset="0"/>
              <a:buChar char="□"/>
              <a:defRPr sz="1400">
                <a:solidFill>
                  <a:schemeClr val="tx1"/>
                </a:solidFill>
                <a:latin typeface="+mn-lt"/>
              </a:defRPr>
            </a:lvl2pPr>
            <a:lvl3pPr marL="987425" indent="-363538" algn="l" rtl="0" eaLnBrk="1" fontAlgn="base" hangingPunct="1">
              <a:spcBef>
                <a:spcPct val="10000"/>
              </a:spcBef>
              <a:spcAft>
                <a:spcPct val="10000"/>
              </a:spcAft>
              <a:buClr>
                <a:srgbClr val="E83F35"/>
              </a:buClr>
              <a:buChar char="•"/>
              <a:defRPr sz="1200">
                <a:solidFill>
                  <a:schemeClr val="tx1"/>
                </a:solidFill>
                <a:latin typeface="+mn-lt"/>
              </a:defRPr>
            </a:lvl3pPr>
            <a:lvl4pPr marL="2478088" indent="-382588" algn="l" rtl="0" eaLnBrk="1" fontAlgn="base" hangingPunct="1">
              <a:lnSpc>
                <a:spcPct val="125000"/>
              </a:lnSpc>
              <a:spcBef>
                <a:spcPct val="20000"/>
              </a:spcBef>
              <a:spcAft>
                <a:spcPct val="0"/>
              </a:spcAft>
              <a:buClr>
                <a:srgbClr val="D90000"/>
              </a:buClr>
              <a:defRPr sz="1400">
                <a:solidFill>
                  <a:srgbClr val="333333"/>
                </a:solidFill>
                <a:latin typeface="Garamond" pitchFamily="18" charset="0"/>
              </a:defRPr>
            </a:lvl4pPr>
            <a:lvl5pPr marL="37211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5pPr>
            <a:lvl6pPr marL="41783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buNone/>
            </a:pPr>
            <a:r>
              <a:rPr lang="en-GB" sz="1400" kern="0" dirty="0">
                <a:solidFill>
                  <a:srgbClr val="000000"/>
                </a:solidFill>
              </a:rPr>
              <a:t>In 1999, the EU introduced a Directive requiring all member states to reduce the amount of waste sent to landfill. DEFRA established a programme in 2006 to encourage the development of local authority waste infrastructure by providing support, guidance and funding to local authorities undertaking waste projects through PFI (Private Funding Initiative) contracts</a:t>
            </a:r>
          </a:p>
        </p:txBody>
      </p:sp>
      <p:sp>
        <p:nvSpPr>
          <p:cNvPr id="13" name="Rectangle 41"/>
          <p:cNvSpPr txBox="1">
            <a:spLocks noChangeArrowheads="1"/>
          </p:cNvSpPr>
          <p:nvPr/>
        </p:nvSpPr>
        <p:spPr bwMode="auto">
          <a:xfrm>
            <a:off x="467544" y="4581128"/>
            <a:ext cx="8280920" cy="672999"/>
          </a:xfrm>
          <a:prstGeom prst="rect">
            <a:avLst/>
          </a:prstGeom>
          <a:noFill/>
          <a:ln cap="flat"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74638" indent="-274638" algn="l" rtl="0" eaLnBrk="1" fontAlgn="base" hangingPunct="1">
              <a:spcBef>
                <a:spcPct val="20000"/>
              </a:spcBef>
              <a:spcAft>
                <a:spcPct val="20000"/>
              </a:spcAft>
              <a:buClr>
                <a:srgbClr val="E83F35"/>
              </a:buClr>
              <a:buFont typeface="Arial" charset="0"/>
              <a:buChar char="●"/>
              <a:defRPr sz="1600">
                <a:solidFill>
                  <a:schemeClr val="tx1"/>
                </a:solidFill>
                <a:latin typeface="+mn-lt"/>
                <a:ea typeface="+mn-ea"/>
                <a:cs typeface="+mn-cs"/>
              </a:defRPr>
            </a:lvl1pPr>
            <a:lvl2pPr marL="622300" indent="-346075" algn="l" rtl="0" eaLnBrk="1" fontAlgn="base" hangingPunct="1">
              <a:spcBef>
                <a:spcPct val="20000"/>
              </a:spcBef>
              <a:spcAft>
                <a:spcPct val="20000"/>
              </a:spcAft>
              <a:buClr>
                <a:srgbClr val="E83F35"/>
              </a:buClr>
              <a:buFont typeface="Arial" charset="0"/>
              <a:buChar char="□"/>
              <a:defRPr sz="1400">
                <a:solidFill>
                  <a:schemeClr val="tx1"/>
                </a:solidFill>
                <a:latin typeface="+mn-lt"/>
              </a:defRPr>
            </a:lvl2pPr>
            <a:lvl3pPr marL="987425" indent="-363538" algn="l" rtl="0" eaLnBrk="1" fontAlgn="base" hangingPunct="1">
              <a:spcBef>
                <a:spcPct val="10000"/>
              </a:spcBef>
              <a:spcAft>
                <a:spcPct val="10000"/>
              </a:spcAft>
              <a:buClr>
                <a:srgbClr val="E83F35"/>
              </a:buClr>
              <a:buChar char="•"/>
              <a:defRPr sz="1200">
                <a:solidFill>
                  <a:schemeClr val="tx1"/>
                </a:solidFill>
                <a:latin typeface="+mn-lt"/>
              </a:defRPr>
            </a:lvl3pPr>
            <a:lvl4pPr marL="2478088" indent="-382588" algn="l" rtl="0" eaLnBrk="1" fontAlgn="base" hangingPunct="1">
              <a:lnSpc>
                <a:spcPct val="125000"/>
              </a:lnSpc>
              <a:spcBef>
                <a:spcPct val="20000"/>
              </a:spcBef>
              <a:spcAft>
                <a:spcPct val="0"/>
              </a:spcAft>
              <a:buClr>
                <a:srgbClr val="D90000"/>
              </a:buClr>
              <a:defRPr sz="1400">
                <a:solidFill>
                  <a:srgbClr val="333333"/>
                </a:solidFill>
                <a:latin typeface="Garamond" pitchFamily="18" charset="0"/>
              </a:defRPr>
            </a:lvl4pPr>
            <a:lvl5pPr marL="37211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5pPr>
            <a:lvl6pPr marL="41783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0" indent="0" algn="ctr">
              <a:buNone/>
            </a:pPr>
            <a:r>
              <a:rPr lang="en-GB" sz="1400" dirty="0"/>
              <a:t>In 2014 the Public Accounts Committee found that the current approach may result in </a:t>
            </a:r>
            <a:r>
              <a:rPr lang="en-GB" sz="1400" dirty="0" smtClean="0"/>
              <a:t>long-term </a:t>
            </a:r>
            <a:r>
              <a:rPr lang="en-GB" sz="1400" dirty="0"/>
              <a:t>contracts that are too inflexible, given that technology is constantly evolving and the amount of waste produced can be hard to predict</a:t>
            </a:r>
          </a:p>
        </p:txBody>
      </p:sp>
      <p:sp>
        <p:nvSpPr>
          <p:cNvPr id="14" name="Rectangle 41"/>
          <p:cNvSpPr txBox="1">
            <a:spLocks noChangeArrowheads="1"/>
          </p:cNvSpPr>
          <p:nvPr/>
        </p:nvSpPr>
        <p:spPr bwMode="auto">
          <a:xfrm>
            <a:off x="1545966" y="2708920"/>
            <a:ext cx="7202498" cy="1800200"/>
          </a:xfrm>
          <a:prstGeom prst="rect">
            <a:avLst/>
          </a:prstGeom>
          <a:noFill/>
          <a:ln cap="flat"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ctr" anchorCtr="0" compatLnSpc="1">
            <a:prstTxWarp prst="textNoShape">
              <a:avLst/>
            </a:prstTxWarp>
          </a:bodyPr>
          <a:lstStyle>
            <a:lvl1pPr marL="274638" indent="-274638" algn="l" rtl="0" eaLnBrk="1" fontAlgn="base" hangingPunct="1">
              <a:spcBef>
                <a:spcPct val="20000"/>
              </a:spcBef>
              <a:spcAft>
                <a:spcPct val="20000"/>
              </a:spcAft>
              <a:buClr>
                <a:srgbClr val="E83F35"/>
              </a:buClr>
              <a:buFont typeface="Arial" charset="0"/>
              <a:buChar char="●"/>
              <a:defRPr sz="1600">
                <a:solidFill>
                  <a:schemeClr val="tx1"/>
                </a:solidFill>
                <a:latin typeface="+mn-lt"/>
                <a:ea typeface="+mn-ea"/>
                <a:cs typeface="+mn-cs"/>
              </a:defRPr>
            </a:lvl1pPr>
            <a:lvl2pPr marL="622300" indent="-346075" algn="l" rtl="0" eaLnBrk="1" fontAlgn="base" hangingPunct="1">
              <a:spcBef>
                <a:spcPct val="20000"/>
              </a:spcBef>
              <a:spcAft>
                <a:spcPct val="20000"/>
              </a:spcAft>
              <a:buClr>
                <a:srgbClr val="E83F35"/>
              </a:buClr>
              <a:buFont typeface="Arial" charset="0"/>
              <a:buChar char="□"/>
              <a:defRPr sz="1400">
                <a:solidFill>
                  <a:schemeClr val="tx1"/>
                </a:solidFill>
                <a:latin typeface="+mn-lt"/>
              </a:defRPr>
            </a:lvl2pPr>
            <a:lvl3pPr marL="987425" indent="-363538" algn="l" rtl="0" eaLnBrk="1" fontAlgn="base" hangingPunct="1">
              <a:spcBef>
                <a:spcPct val="10000"/>
              </a:spcBef>
              <a:spcAft>
                <a:spcPct val="10000"/>
              </a:spcAft>
              <a:buClr>
                <a:srgbClr val="E83F35"/>
              </a:buClr>
              <a:buChar char="•"/>
              <a:defRPr sz="1200">
                <a:solidFill>
                  <a:schemeClr val="tx1"/>
                </a:solidFill>
                <a:latin typeface="+mn-lt"/>
              </a:defRPr>
            </a:lvl3pPr>
            <a:lvl4pPr marL="2478088" indent="-382588" algn="l" rtl="0" eaLnBrk="1" fontAlgn="base" hangingPunct="1">
              <a:lnSpc>
                <a:spcPct val="125000"/>
              </a:lnSpc>
              <a:spcBef>
                <a:spcPct val="20000"/>
              </a:spcBef>
              <a:spcAft>
                <a:spcPct val="0"/>
              </a:spcAft>
              <a:buClr>
                <a:srgbClr val="D90000"/>
              </a:buClr>
              <a:defRPr sz="1400">
                <a:solidFill>
                  <a:srgbClr val="333333"/>
                </a:solidFill>
                <a:latin typeface="Garamond" pitchFamily="18" charset="0"/>
              </a:defRPr>
            </a:lvl4pPr>
            <a:lvl5pPr marL="37211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5pPr>
            <a:lvl6pPr marL="41783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95250" indent="-95250">
              <a:buNone/>
            </a:pPr>
            <a:r>
              <a:rPr lang="en-GB" sz="1400" dirty="0"/>
              <a:t>In recent years Councils have attracted private funding for waste treatment plants through public tenders. This has </a:t>
            </a:r>
            <a:r>
              <a:rPr lang="en-GB" sz="1400" dirty="0" smtClean="0"/>
              <a:t>resulted </a:t>
            </a:r>
            <a:r>
              <a:rPr lang="en-GB" sz="1400" dirty="0"/>
              <a:t>in long-term contracts such as:</a:t>
            </a:r>
          </a:p>
          <a:p>
            <a:pPr marL="95250" indent="-95250">
              <a:buFont typeface="Arial" panose="020B0604020202020204" pitchFamily="34" charset="0"/>
              <a:buChar char="•"/>
            </a:pPr>
            <a:r>
              <a:rPr lang="en-GB" sz="1200" dirty="0"/>
              <a:t>In 2013 the West London Waste Authority signed a Public Private Partnership (PPP) contract with a consortium led by SITA UK Ltd to recover energy from residual waste over a </a:t>
            </a:r>
            <a:r>
              <a:rPr lang="en-GB" sz="1200" b="1" dirty="0"/>
              <a:t>25 </a:t>
            </a:r>
            <a:r>
              <a:rPr lang="en-GB" sz="1200" b="1" dirty="0" smtClean="0"/>
              <a:t>year </a:t>
            </a:r>
            <a:r>
              <a:rPr lang="en-GB" sz="1200" dirty="0"/>
              <a:t>period. </a:t>
            </a:r>
          </a:p>
          <a:p>
            <a:pPr marL="95250" indent="-95250">
              <a:buFont typeface="Arial" panose="020B0604020202020204" pitchFamily="34" charset="0"/>
              <a:buChar char="•"/>
            </a:pPr>
            <a:r>
              <a:rPr lang="en-GB" sz="1200" dirty="0"/>
              <a:t>In 2014, the North Yorkshire County Council signed the project agreement with </a:t>
            </a:r>
            <a:r>
              <a:rPr lang="en-GB" sz="1200" dirty="0" err="1"/>
              <a:t>AmeyCespa</a:t>
            </a:r>
            <a:r>
              <a:rPr lang="en-GB" sz="1200" dirty="0"/>
              <a:t> for the Allerton Waste Recovery Park (AWRP) project lasting </a:t>
            </a:r>
            <a:r>
              <a:rPr lang="en-GB" sz="1200" b="1" dirty="0"/>
              <a:t>25 years</a:t>
            </a:r>
            <a:r>
              <a:rPr lang="en-GB" sz="1200" dirty="0"/>
              <a:t>.</a:t>
            </a:r>
          </a:p>
          <a:p>
            <a:pPr marL="95250" indent="-95250">
              <a:buFont typeface="Arial" panose="020B0604020202020204" pitchFamily="34" charset="0"/>
              <a:buChar char="•"/>
            </a:pPr>
            <a:r>
              <a:rPr lang="en-GB" sz="1200" dirty="0"/>
              <a:t>In 2015, the Isle of Wight Council selected </a:t>
            </a:r>
            <a:r>
              <a:rPr lang="en-GB" sz="1200" dirty="0" err="1"/>
              <a:t>AmeyCespa</a:t>
            </a:r>
            <a:r>
              <a:rPr lang="en-GB" sz="1200" dirty="0"/>
              <a:t> as the preferred bidder for the contract to deliver waste collection and treatment services for the Isle of Wight for the next </a:t>
            </a:r>
            <a:r>
              <a:rPr lang="en-GB" sz="1200" b="1" dirty="0"/>
              <a:t>25 years</a:t>
            </a:r>
          </a:p>
        </p:txBody>
      </p:sp>
      <p:sp>
        <p:nvSpPr>
          <p:cNvPr id="15" name="Rectangle 14"/>
          <p:cNvSpPr/>
          <p:nvPr/>
        </p:nvSpPr>
        <p:spPr bwMode="auto">
          <a:xfrm>
            <a:off x="467542" y="1131453"/>
            <a:ext cx="1008114" cy="1080120"/>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Policy change</a:t>
            </a:r>
          </a:p>
        </p:txBody>
      </p:sp>
      <p:sp>
        <p:nvSpPr>
          <p:cNvPr id="16" name="Rectangle 15"/>
          <p:cNvSpPr/>
          <p:nvPr/>
        </p:nvSpPr>
        <p:spPr bwMode="auto">
          <a:xfrm>
            <a:off x="467542" y="2708919"/>
            <a:ext cx="1008113" cy="1800200"/>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Resulted in </a:t>
            </a:r>
            <a:r>
              <a:rPr lang="en-GB" sz="1400" b="1" dirty="0" smtClean="0">
                <a:solidFill>
                  <a:schemeClr val="bg1"/>
                </a:solidFill>
              </a:rPr>
              <a:t>long-term </a:t>
            </a:r>
            <a:r>
              <a:rPr lang="en-GB" sz="1400" b="1" dirty="0">
                <a:solidFill>
                  <a:schemeClr val="bg1"/>
                </a:solidFill>
              </a:rPr>
              <a:t>contracts</a:t>
            </a:r>
          </a:p>
        </p:txBody>
      </p:sp>
      <p:sp>
        <p:nvSpPr>
          <p:cNvPr id="18" name="Rectangle 17"/>
          <p:cNvSpPr/>
          <p:nvPr/>
        </p:nvSpPr>
        <p:spPr bwMode="auto">
          <a:xfrm>
            <a:off x="467544" y="5733262"/>
            <a:ext cx="8280920" cy="612000"/>
          </a:xfrm>
          <a:prstGeom prst="rect">
            <a:avLst/>
          </a:prstGeom>
          <a:solidFill>
            <a:srgbClr val="15657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b="1" dirty="0">
                <a:solidFill>
                  <a:schemeClr val="bg1"/>
                </a:solidFill>
              </a:rPr>
              <a:t>There is no indication that an indifference price methodology is </a:t>
            </a:r>
            <a:r>
              <a:rPr lang="en-GB" b="1" dirty="0" smtClean="0">
                <a:solidFill>
                  <a:schemeClr val="bg1"/>
                </a:solidFill>
              </a:rPr>
              <a:t>used in the procurement of UK waste treatment contracts.</a:t>
            </a:r>
            <a:endParaRPr lang="en-GB" b="1" dirty="0">
              <a:solidFill>
                <a:schemeClr val="bg1"/>
              </a:solidFill>
            </a:endParaRPr>
          </a:p>
        </p:txBody>
      </p:sp>
    </p:spTree>
    <p:extLst>
      <p:ext uri="{BB962C8B-B14F-4D97-AF65-F5344CB8AC3E}">
        <p14:creationId xmlns:p14="http://schemas.microsoft.com/office/powerpoint/2010/main" val="1847602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920"/>
            <a:ext cx="8305800" cy="685800"/>
          </a:xfrm>
        </p:spPr>
        <p:txBody>
          <a:bodyPr/>
          <a:lstStyle/>
          <a:p>
            <a:r>
              <a:rPr lang="en-GB" altLang="en-US" dirty="0" smtClean="0"/>
              <a:t>When investigating different markets we have been asking very specific research questions</a:t>
            </a:r>
            <a:endParaRPr lang="en-GB" altLang="en-US" dirty="0"/>
          </a:p>
        </p:txBody>
      </p:sp>
      <p:sp>
        <p:nvSpPr>
          <p:cNvPr id="7" name="Bent Arrow 6"/>
          <p:cNvSpPr/>
          <p:nvPr/>
        </p:nvSpPr>
        <p:spPr bwMode="auto">
          <a:xfrm flipV="1">
            <a:off x="539552" y="3561264"/>
            <a:ext cx="864096" cy="797839"/>
          </a:xfrm>
          <a:prstGeom prst="bentArrow">
            <a:avLst>
              <a:gd name="adj1" fmla="val 25000"/>
              <a:gd name="adj2" fmla="val 25000"/>
              <a:gd name="adj3" fmla="val 25000"/>
              <a:gd name="adj4" fmla="val 47196"/>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20000"/>
              </a:spcAft>
              <a:buClr>
                <a:schemeClr val="bg1"/>
              </a:buClr>
              <a:buSzTx/>
              <a:buFontTx/>
              <a:buNone/>
              <a:tabLst/>
            </a:pPr>
            <a:endParaRPr kumimoji="0" lang="en-GB" sz="1600" b="0" i="0" u="none" strike="noStrike" cap="none" normalizeH="0" baseline="0" smtClean="0">
              <a:ln>
                <a:noFill/>
              </a:ln>
              <a:solidFill>
                <a:schemeClr val="tx1"/>
              </a:solidFill>
              <a:effectLst/>
              <a:latin typeface="Arial" charset="0"/>
              <a:ea typeface="굴림" pitchFamily="50" charset="-127"/>
            </a:endParaRPr>
          </a:p>
        </p:txBody>
      </p:sp>
      <p:sp>
        <p:nvSpPr>
          <p:cNvPr id="10" name="Rectangle 9"/>
          <p:cNvSpPr/>
          <p:nvPr/>
        </p:nvSpPr>
        <p:spPr bwMode="auto">
          <a:xfrm>
            <a:off x="572592" y="1268760"/>
            <a:ext cx="8083442" cy="925072"/>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lgn="ctr">
              <a:buClr>
                <a:schemeClr val="bg1"/>
              </a:buClr>
              <a:buNone/>
            </a:pPr>
            <a:r>
              <a:rPr lang="en-GB" altLang="en-US" b="1" dirty="0">
                <a:solidFill>
                  <a:schemeClr val="bg1"/>
                </a:solidFill>
              </a:rPr>
              <a:t>This review is aimed at answering a very specific set of questions related to the treatment of products with different contract durations in a single auction/tender process. It is not a detailed review of any particular market. </a:t>
            </a:r>
          </a:p>
        </p:txBody>
      </p:sp>
      <p:sp>
        <p:nvSpPr>
          <p:cNvPr id="12" name="Rectangle 11"/>
          <p:cNvSpPr/>
          <p:nvPr/>
        </p:nvSpPr>
        <p:spPr bwMode="auto">
          <a:xfrm>
            <a:off x="572592" y="2348880"/>
            <a:ext cx="8083442" cy="925072"/>
          </a:xfrm>
          <a:prstGeom prst="rect">
            <a:avLst/>
          </a:prstGeom>
          <a:solidFill>
            <a:srgbClr val="156570"/>
          </a:solidFill>
          <a:ln w="9525" cap="flat" cmpd="sng" algn="ctr">
            <a:solidFill>
              <a:srgbClr val="15657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lgn="ctr">
              <a:buClr>
                <a:schemeClr val="bg1"/>
              </a:buClr>
              <a:buNone/>
            </a:pPr>
            <a:r>
              <a:rPr lang="en-GB" altLang="en-US" b="1" dirty="0">
                <a:solidFill>
                  <a:schemeClr val="bg1"/>
                </a:solidFill>
              </a:rPr>
              <a:t>We first identified through discussion with DECC a set of relevant markets, where there is good reason to believe that there is potential for learning.</a:t>
            </a:r>
          </a:p>
        </p:txBody>
      </p:sp>
      <p:sp>
        <p:nvSpPr>
          <p:cNvPr id="14" name="Rectangle 13"/>
          <p:cNvSpPr/>
          <p:nvPr/>
        </p:nvSpPr>
        <p:spPr bwMode="auto">
          <a:xfrm>
            <a:off x="1547664" y="3553464"/>
            <a:ext cx="7108370" cy="2654664"/>
          </a:xfrm>
          <a:prstGeom prst="rect">
            <a:avLst/>
          </a:prstGeom>
          <a:noFill/>
          <a:ln w="9525" cap="flat" cmpd="sng" algn="ctr">
            <a:solidFill>
              <a:srgbClr val="99BFC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buClr>
                <a:srgbClr val="E83F35"/>
              </a:buClr>
            </a:pPr>
            <a:r>
              <a:rPr lang="en-GB" b="1" dirty="0"/>
              <a:t>Then answered the following questions:</a:t>
            </a:r>
          </a:p>
          <a:p>
            <a:pPr marL="274638" indent="-274638">
              <a:buClr>
                <a:srgbClr val="E83F35"/>
              </a:buClr>
              <a:buFont typeface="Arial" charset="0"/>
              <a:buChar char="●"/>
            </a:pPr>
            <a:r>
              <a:rPr lang="en-GB" b="1" dirty="0"/>
              <a:t>Question 1:</a:t>
            </a:r>
            <a:r>
              <a:rPr lang="en-GB" dirty="0"/>
              <a:t> What is the product being traded in the market, including a brief background of the market/sector?</a:t>
            </a:r>
          </a:p>
          <a:p>
            <a:pPr marL="274638" indent="-274638">
              <a:buClr>
                <a:srgbClr val="E83F35"/>
              </a:buClr>
              <a:buFont typeface="Arial" charset="0"/>
              <a:buChar char="●"/>
            </a:pPr>
            <a:r>
              <a:rPr lang="en-GB" b="1" dirty="0"/>
              <a:t>Question 2: </a:t>
            </a:r>
            <a:r>
              <a:rPr lang="en-GB" dirty="0"/>
              <a:t>Are different products traded in the same auction procurement process, i.e. are participants able to buy/sell contracts for different product terms, or do contracts vary in some other way?</a:t>
            </a:r>
          </a:p>
          <a:p>
            <a:pPr marL="274638" indent="-274638">
              <a:buClr>
                <a:srgbClr val="E83F35"/>
              </a:buClr>
              <a:buFont typeface="Arial" charset="0"/>
              <a:buChar char="●"/>
            </a:pPr>
            <a:r>
              <a:rPr lang="en-GB" b="1" dirty="0"/>
              <a:t>Question 3:</a:t>
            </a:r>
            <a:r>
              <a:rPr lang="en-GB" dirty="0"/>
              <a:t> If the answer to question 2 is yes, then are bids compared on any basis other than price alone e.g. an indifference methodology? If so, what are the details?</a:t>
            </a:r>
          </a:p>
        </p:txBody>
      </p:sp>
    </p:spTree>
    <p:extLst>
      <p:ext uri="{BB962C8B-B14F-4D97-AF65-F5344CB8AC3E}">
        <p14:creationId xmlns:p14="http://schemas.microsoft.com/office/powerpoint/2010/main" val="32471105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686800" cy="685800"/>
          </a:xfrm>
        </p:spPr>
        <p:txBody>
          <a:bodyPr/>
          <a:lstStyle/>
          <a:p>
            <a:r>
              <a:rPr lang="en-GB" dirty="0" smtClean="0"/>
              <a:t>UK transport sector doesn’t feature a PDE methodology because contract lengths are set outside the auction</a:t>
            </a:r>
            <a:endParaRPr lang="en-GB" dirty="0"/>
          </a:p>
        </p:txBody>
      </p:sp>
      <p:sp>
        <p:nvSpPr>
          <p:cNvPr id="12" name="AutoShape 29"/>
          <p:cNvSpPr>
            <a:spLocks noChangeArrowheads="1"/>
          </p:cNvSpPr>
          <p:nvPr/>
        </p:nvSpPr>
        <p:spPr bwMode="auto">
          <a:xfrm rot="5400000">
            <a:off x="4356100" y="1340891"/>
            <a:ext cx="431800" cy="8208912"/>
          </a:xfrm>
          <a:prstGeom prst="homePlate">
            <a:avLst>
              <a:gd name="adj" fmla="val 89944"/>
            </a:avLst>
          </a:prstGeom>
          <a:solidFill>
            <a:srgbClr val="99BFC2"/>
          </a:solidFill>
          <a:ln w="9525" algn="ctr">
            <a:solidFill>
              <a:srgbClr val="99BFC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10" name="Rectangle 9"/>
          <p:cNvSpPr/>
          <p:nvPr/>
        </p:nvSpPr>
        <p:spPr bwMode="auto">
          <a:xfrm>
            <a:off x="467541" y="1340768"/>
            <a:ext cx="4032000" cy="576064"/>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b="1" dirty="0">
                <a:solidFill>
                  <a:schemeClr val="bg1"/>
                </a:solidFill>
              </a:rPr>
              <a:t>London Bus routes</a:t>
            </a:r>
          </a:p>
        </p:txBody>
      </p:sp>
      <p:sp>
        <p:nvSpPr>
          <p:cNvPr id="11" name="Rectangle 10"/>
          <p:cNvSpPr/>
          <p:nvPr/>
        </p:nvSpPr>
        <p:spPr bwMode="auto">
          <a:xfrm>
            <a:off x="4644008" y="1340768"/>
            <a:ext cx="4032448" cy="576064"/>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b="1" dirty="0">
                <a:solidFill>
                  <a:schemeClr val="bg1"/>
                </a:solidFill>
              </a:rPr>
              <a:t>UK Rail Franchising</a:t>
            </a:r>
          </a:p>
        </p:txBody>
      </p:sp>
      <p:sp>
        <p:nvSpPr>
          <p:cNvPr id="14" name="Rectangle 41"/>
          <p:cNvSpPr txBox="1">
            <a:spLocks noChangeArrowheads="1"/>
          </p:cNvSpPr>
          <p:nvPr/>
        </p:nvSpPr>
        <p:spPr bwMode="auto">
          <a:xfrm>
            <a:off x="467542" y="2040012"/>
            <a:ext cx="4032000" cy="3045172"/>
          </a:xfrm>
          <a:prstGeom prst="rect">
            <a:avLst/>
          </a:prstGeom>
          <a:noFill/>
          <a:ln cap="flat"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74638" indent="-274638" algn="l" rtl="0" eaLnBrk="1" fontAlgn="base" hangingPunct="1">
              <a:spcBef>
                <a:spcPct val="20000"/>
              </a:spcBef>
              <a:spcAft>
                <a:spcPct val="20000"/>
              </a:spcAft>
              <a:buClr>
                <a:srgbClr val="E83F35"/>
              </a:buClr>
              <a:buFont typeface="Arial" charset="0"/>
              <a:buChar char="●"/>
              <a:defRPr sz="1600">
                <a:solidFill>
                  <a:schemeClr val="tx1"/>
                </a:solidFill>
                <a:latin typeface="+mn-lt"/>
                <a:ea typeface="+mn-ea"/>
                <a:cs typeface="+mn-cs"/>
              </a:defRPr>
            </a:lvl1pPr>
            <a:lvl2pPr marL="622300" indent="-346075" algn="l" rtl="0" eaLnBrk="1" fontAlgn="base" hangingPunct="1">
              <a:spcBef>
                <a:spcPct val="20000"/>
              </a:spcBef>
              <a:spcAft>
                <a:spcPct val="20000"/>
              </a:spcAft>
              <a:buClr>
                <a:srgbClr val="E83F35"/>
              </a:buClr>
              <a:buFont typeface="Arial" charset="0"/>
              <a:buChar char="□"/>
              <a:defRPr sz="1400">
                <a:solidFill>
                  <a:schemeClr val="tx1"/>
                </a:solidFill>
                <a:latin typeface="+mn-lt"/>
              </a:defRPr>
            </a:lvl2pPr>
            <a:lvl3pPr marL="987425" indent="-363538" algn="l" rtl="0" eaLnBrk="1" fontAlgn="base" hangingPunct="1">
              <a:spcBef>
                <a:spcPct val="10000"/>
              </a:spcBef>
              <a:spcAft>
                <a:spcPct val="10000"/>
              </a:spcAft>
              <a:buClr>
                <a:srgbClr val="E83F35"/>
              </a:buClr>
              <a:buChar char="•"/>
              <a:defRPr sz="1200">
                <a:solidFill>
                  <a:schemeClr val="tx1"/>
                </a:solidFill>
                <a:latin typeface="+mn-lt"/>
              </a:defRPr>
            </a:lvl3pPr>
            <a:lvl4pPr marL="2478088" indent="-382588" algn="l" rtl="0" eaLnBrk="1" fontAlgn="base" hangingPunct="1">
              <a:lnSpc>
                <a:spcPct val="125000"/>
              </a:lnSpc>
              <a:spcBef>
                <a:spcPct val="20000"/>
              </a:spcBef>
              <a:spcAft>
                <a:spcPct val="0"/>
              </a:spcAft>
              <a:buClr>
                <a:srgbClr val="D90000"/>
              </a:buClr>
              <a:defRPr sz="1400">
                <a:solidFill>
                  <a:srgbClr val="333333"/>
                </a:solidFill>
                <a:latin typeface="Garamond" pitchFamily="18" charset="0"/>
              </a:defRPr>
            </a:lvl4pPr>
            <a:lvl5pPr marL="37211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5pPr>
            <a:lvl6pPr marL="41783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274638" lvl="1" indent="-274638">
              <a:buFont typeface="Arial" charset="0"/>
              <a:buChar char="●"/>
            </a:pPr>
            <a:r>
              <a:rPr lang="en-GB" dirty="0"/>
              <a:t>London Buses (part of </a:t>
            </a:r>
            <a:r>
              <a:rPr lang="en-GB" dirty="0" err="1"/>
              <a:t>TfL</a:t>
            </a:r>
            <a:r>
              <a:rPr lang="en-GB" dirty="0"/>
              <a:t>) has a continuous programme of tendering with Invitations to Tender (ITT) being issued throughout the year. Roughly 15-20% of London bus routes are tendered each year.</a:t>
            </a:r>
          </a:p>
          <a:p>
            <a:pPr marL="274638" lvl="1" indent="-274638">
              <a:buFont typeface="Arial" charset="0"/>
              <a:buChar char="●"/>
            </a:pPr>
            <a:r>
              <a:rPr lang="en-GB" dirty="0"/>
              <a:t>Bids are evaluated based on price, ability to deliver minimum quality, financial status and other criteria.</a:t>
            </a:r>
          </a:p>
          <a:p>
            <a:pPr marL="274638" lvl="1" indent="-274638">
              <a:buFont typeface="Arial" charset="0"/>
              <a:buChar char="●"/>
            </a:pPr>
            <a:r>
              <a:rPr lang="en-GB" dirty="0"/>
              <a:t>All contracts are awarded for an initial period of 5 years. There is the possibility of a 2-year performance related extension.</a:t>
            </a:r>
          </a:p>
        </p:txBody>
      </p:sp>
      <p:sp>
        <p:nvSpPr>
          <p:cNvPr id="15" name="Rectangle 41"/>
          <p:cNvSpPr txBox="1">
            <a:spLocks noChangeArrowheads="1"/>
          </p:cNvSpPr>
          <p:nvPr/>
        </p:nvSpPr>
        <p:spPr bwMode="auto">
          <a:xfrm>
            <a:off x="4644008" y="2040012"/>
            <a:ext cx="4032448" cy="3045172"/>
          </a:xfrm>
          <a:prstGeom prst="rect">
            <a:avLst/>
          </a:prstGeom>
          <a:noFill/>
          <a:ln cap="flat"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74638" indent="-274638" algn="l" rtl="0" eaLnBrk="1" fontAlgn="base" hangingPunct="1">
              <a:spcBef>
                <a:spcPct val="20000"/>
              </a:spcBef>
              <a:spcAft>
                <a:spcPct val="20000"/>
              </a:spcAft>
              <a:buClr>
                <a:srgbClr val="E83F35"/>
              </a:buClr>
              <a:buFont typeface="Arial" charset="0"/>
              <a:buChar char="●"/>
              <a:defRPr sz="1600">
                <a:solidFill>
                  <a:schemeClr val="tx1"/>
                </a:solidFill>
                <a:latin typeface="+mn-lt"/>
                <a:ea typeface="+mn-ea"/>
                <a:cs typeface="+mn-cs"/>
              </a:defRPr>
            </a:lvl1pPr>
            <a:lvl2pPr marL="622300" indent="-346075" algn="l" rtl="0" eaLnBrk="1" fontAlgn="base" hangingPunct="1">
              <a:spcBef>
                <a:spcPct val="20000"/>
              </a:spcBef>
              <a:spcAft>
                <a:spcPct val="20000"/>
              </a:spcAft>
              <a:buClr>
                <a:srgbClr val="E83F35"/>
              </a:buClr>
              <a:buFont typeface="Arial" charset="0"/>
              <a:buChar char="□"/>
              <a:defRPr sz="1400">
                <a:solidFill>
                  <a:schemeClr val="tx1"/>
                </a:solidFill>
                <a:latin typeface="+mn-lt"/>
              </a:defRPr>
            </a:lvl2pPr>
            <a:lvl3pPr marL="987425" indent="-363538" algn="l" rtl="0" eaLnBrk="1" fontAlgn="base" hangingPunct="1">
              <a:spcBef>
                <a:spcPct val="10000"/>
              </a:spcBef>
              <a:spcAft>
                <a:spcPct val="10000"/>
              </a:spcAft>
              <a:buClr>
                <a:srgbClr val="E83F35"/>
              </a:buClr>
              <a:buChar char="•"/>
              <a:defRPr sz="1200">
                <a:solidFill>
                  <a:schemeClr val="tx1"/>
                </a:solidFill>
                <a:latin typeface="+mn-lt"/>
              </a:defRPr>
            </a:lvl3pPr>
            <a:lvl4pPr marL="2478088" indent="-382588" algn="l" rtl="0" eaLnBrk="1" fontAlgn="base" hangingPunct="1">
              <a:lnSpc>
                <a:spcPct val="125000"/>
              </a:lnSpc>
              <a:spcBef>
                <a:spcPct val="20000"/>
              </a:spcBef>
              <a:spcAft>
                <a:spcPct val="0"/>
              </a:spcAft>
              <a:buClr>
                <a:srgbClr val="D90000"/>
              </a:buClr>
              <a:defRPr sz="1400">
                <a:solidFill>
                  <a:srgbClr val="333333"/>
                </a:solidFill>
                <a:latin typeface="Garamond" pitchFamily="18" charset="0"/>
              </a:defRPr>
            </a:lvl4pPr>
            <a:lvl5pPr marL="37211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5pPr>
            <a:lvl6pPr marL="41783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274638" lvl="1" indent="-274638">
              <a:buFont typeface="Arial" charset="0"/>
              <a:buChar char="●"/>
            </a:pPr>
            <a:r>
              <a:rPr lang="en-GB" dirty="0"/>
              <a:t>Britain's railway system is operated as a network of over 20 franchises. </a:t>
            </a:r>
            <a:r>
              <a:rPr lang="en-GB" dirty="0" err="1"/>
              <a:t>DfT</a:t>
            </a:r>
            <a:r>
              <a:rPr lang="en-GB" dirty="0"/>
              <a:t> uses a public tendering process to award franchise contracts.</a:t>
            </a:r>
          </a:p>
          <a:p>
            <a:pPr marL="274638" lvl="1" indent="-274638">
              <a:buFont typeface="Arial" charset="0"/>
              <a:buChar char="●"/>
            </a:pPr>
            <a:r>
              <a:rPr lang="en-GB" dirty="0"/>
              <a:t>Bids are evaluated based on price and a range of policy goals which will differ across franchises and weights that </a:t>
            </a:r>
            <a:r>
              <a:rPr lang="en-GB" dirty="0" err="1"/>
              <a:t>DfT</a:t>
            </a:r>
            <a:r>
              <a:rPr lang="en-GB" dirty="0"/>
              <a:t> attaches to each of these goals.</a:t>
            </a:r>
          </a:p>
          <a:p>
            <a:pPr marL="274638" lvl="1" indent="-274638">
              <a:buFont typeface="Arial" charset="0"/>
              <a:buChar char="●"/>
            </a:pPr>
            <a:r>
              <a:rPr lang="en-GB" dirty="0"/>
              <a:t>Contract lengths differ across franchises but are pre-specified in the ITT. They usually range from between 8 to 15 years, with a possibility for the Secretary of State to request an extension.</a:t>
            </a:r>
          </a:p>
        </p:txBody>
      </p:sp>
      <p:sp>
        <p:nvSpPr>
          <p:cNvPr id="16" name="Rectangle 15"/>
          <p:cNvSpPr/>
          <p:nvPr/>
        </p:nvSpPr>
        <p:spPr bwMode="auto">
          <a:xfrm>
            <a:off x="467544" y="5733256"/>
            <a:ext cx="8283710" cy="576064"/>
          </a:xfrm>
          <a:prstGeom prst="rect">
            <a:avLst/>
          </a:prstGeom>
          <a:solidFill>
            <a:srgbClr val="15657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b="1" dirty="0">
                <a:solidFill>
                  <a:schemeClr val="bg1"/>
                </a:solidFill>
              </a:rPr>
              <a:t>In both cases the contract length is fixed before the tendering. </a:t>
            </a:r>
            <a:r>
              <a:rPr lang="en-GB" b="1" dirty="0" smtClean="0">
                <a:solidFill>
                  <a:schemeClr val="bg1"/>
                </a:solidFill>
              </a:rPr>
              <a:t>There is no evidence that a price-duration </a:t>
            </a:r>
            <a:r>
              <a:rPr lang="en-GB" b="1" dirty="0">
                <a:solidFill>
                  <a:schemeClr val="bg1"/>
                </a:solidFill>
              </a:rPr>
              <a:t>indifference methodology </a:t>
            </a:r>
            <a:r>
              <a:rPr lang="en-GB" b="1" dirty="0" smtClean="0">
                <a:solidFill>
                  <a:schemeClr val="bg1"/>
                </a:solidFill>
              </a:rPr>
              <a:t>is applied</a:t>
            </a:r>
            <a:endParaRPr lang="en-GB" b="1" dirty="0">
              <a:solidFill>
                <a:schemeClr val="bg1"/>
              </a:solidFill>
            </a:endParaRPr>
          </a:p>
        </p:txBody>
      </p:sp>
    </p:spTree>
    <p:extLst>
      <p:ext uri="{BB962C8B-B14F-4D97-AF65-F5344CB8AC3E}">
        <p14:creationId xmlns:p14="http://schemas.microsoft.com/office/powerpoint/2010/main" val="22992499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Spectrum auctions are decided strictly on a price bid</a:t>
            </a:r>
            <a:endParaRPr lang="en-GB" dirty="0"/>
          </a:p>
        </p:txBody>
      </p:sp>
      <p:sp>
        <p:nvSpPr>
          <p:cNvPr id="10" name="AutoShape 29"/>
          <p:cNvSpPr>
            <a:spLocks noChangeArrowheads="1"/>
          </p:cNvSpPr>
          <p:nvPr/>
        </p:nvSpPr>
        <p:spPr bwMode="auto">
          <a:xfrm rot="5400000">
            <a:off x="4463989" y="1304763"/>
            <a:ext cx="288030" cy="8280920"/>
          </a:xfrm>
          <a:prstGeom prst="homePlate">
            <a:avLst>
              <a:gd name="adj" fmla="val 89944"/>
            </a:avLst>
          </a:prstGeom>
          <a:solidFill>
            <a:srgbClr val="99BFC2"/>
          </a:solidFill>
          <a:ln w="9525" algn="ctr">
            <a:solidFill>
              <a:srgbClr val="99BFC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13" name="Rectangle 12"/>
          <p:cNvSpPr/>
          <p:nvPr/>
        </p:nvSpPr>
        <p:spPr bwMode="auto">
          <a:xfrm>
            <a:off x="467544" y="5646058"/>
            <a:ext cx="8280920" cy="684000"/>
          </a:xfrm>
          <a:prstGeom prst="rect">
            <a:avLst/>
          </a:prstGeom>
          <a:solidFill>
            <a:srgbClr val="15657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1400" b="1" dirty="0" smtClean="0">
                <a:solidFill>
                  <a:schemeClr val="bg1"/>
                </a:solidFill>
              </a:rPr>
              <a:t>Spectrum auctions are decided based strictly on the price bid. The duration of the contract is a condition of the license (set outside the auction). Spectrum auctions are therefore not relevant as an example of where a price indifference methodology is used. </a:t>
            </a:r>
            <a:endParaRPr lang="en-GB" sz="1400" b="1" dirty="0">
              <a:solidFill>
                <a:schemeClr val="bg1"/>
              </a:solidFill>
            </a:endParaRPr>
          </a:p>
        </p:txBody>
      </p:sp>
      <p:sp>
        <p:nvSpPr>
          <p:cNvPr id="14" name="Rectangle 13"/>
          <p:cNvSpPr/>
          <p:nvPr/>
        </p:nvSpPr>
        <p:spPr bwMode="auto">
          <a:xfrm>
            <a:off x="467544" y="836712"/>
            <a:ext cx="1080120" cy="288000"/>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en-GB" sz="1400" b="1" dirty="0">
                <a:solidFill>
                  <a:schemeClr val="bg1"/>
                </a:solidFill>
              </a:rPr>
              <a:t>Overview</a:t>
            </a:r>
          </a:p>
        </p:txBody>
      </p:sp>
      <p:sp>
        <p:nvSpPr>
          <p:cNvPr id="15" name="Rectangle 41"/>
          <p:cNvSpPr txBox="1">
            <a:spLocks noChangeArrowheads="1"/>
          </p:cNvSpPr>
          <p:nvPr/>
        </p:nvSpPr>
        <p:spPr bwMode="auto">
          <a:xfrm>
            <a:off x="467544" y="1076524"/>
            <a:ext cx="8280920" cy="2064444"/>
          </a:xfrm>
          <a:prstGeom prst="rect">
            <a:avLst/>
          </a:prstGeom>
          <a:noFill/>
          <a:ln cap="flat"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74638" indent="-274638" algn="l" rtl="0" eaLnBrk="1" fontAlgn="base" hangingPunct="1">
              <a:spcBef>
                <a:spcPct val="20000"/>
              </a:spcBef>
              <a:spcAft>
                <a:spcPct val="20000"/>
              </a:spcAft>
              <a:buClr>
                <a:srgbClr val="E83F35"/>
              </a:buClr>
              <a:buFont typeface="Arial" charset="0"/>
              <a:buChar char="●"/>
              <a:defRPr sz="1600">
                <a:solidFill>
                  <a:schemeClr val="tx1"/>
                </a:solidFill>
                <a:latin typeface="+mn-lt"/>
                <a:ea typeface="+mn-ea"/>
                <a:cs typeface="+mn-cs"/>
              </a:defRPr>
            </a:lvl1pPr>
            <a:lvl2pPr marL="622300" indent="-346075" algn="l" rtl="0" eaLnBrk="1" fontAlgn="base" hangingPunct="1">
              <a:spcBef>
                <a:spcPct val="20000"/>
              </a:spcBef>
              <a:spcAft>
                <a:spcPct val="20000"/>
              </a:spcAft>
              <a:buClr>
                <a:srgbClr val="E83F35"/>
              </a:buClr>
              <a:buFont typeface="Arial" charset="0"/>
              <a:buChar char="□"/>
              <a:defRPr sz="1400">
                <a:solidFill>
                  <a:schemeClr val="tx1"/>
                </a:solidFill>
                <a:latin typeface="+mn-lt"/>
              </a:defRPr>
            </a:lvl2pPr>
            <a:lvl3pPr marL="987425" indent="-363538" algn="l" rtl="0" eaLnBrk="1" fontAlgn="base" hangingPunct="1">
              <a:spcBef>
                <a:spcPct val="10000"/>
              </a:spcBef>
              <a:spcAft>
                <a:spcPct val="10000"/>
              </a:spcAft>
              <a:buClr>
                <a:srgbClr val="E83F35"/>
              </a:buClr>
              <a:buChar char="•"/>
              <a:defRPr sz="1200">
                <a:solidFill>
                  <a:schemeClr val="tx1"/>
                </a:solidFill>
                <a:latin typeface="+mn-lt"/>
              </a:defRPr>
            </a:lvl3pPr>
            <a:lvl4pPr marL="2478088" indent="-382588" algn="l" rtl="0" eaLnBrk="1" fontAlgn="base" hangingPunct="1">
              <a:lnSpc>
                <a:spcPct val="125000"/>
              </a:lnSpc>
              <a:spcBef>
                <a:spcPct val="20000"/>
              </a:spcBef>
              <a:spcAft>
                <a:spcPct val="0"/>
              </a:spcAft>
              <a:buClr>
                <a:srgbClr val="D90000"/>
              </a:buClr>
              <a:defRPr sz="1400">
                <a:solidFill>
                  <a:srgbClr val="333333"/>
                </a:solidFill>
                <a:latin typeface="Garamond" pitchFamily="18" charset="0"/>
              </a:defRPr>
            </a:lvl4pPr>
            <a:lvl5pPr marL="37211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5pPr>
            <a:lvl6pPr marL="41783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274638" lvl="1" indent="-274638">
              <a:buFont typeface="Arial" charset="0"/>
              <a:buChar char="●"/>
            </a:pPr>
            <a:r>
              <a:rPr lang="en-GB" sz="1200" dirty="0"/>
              <a:t>Auctions are a commonly used tool by governments around to world to award licenses for the use of radio frequencies (spectrum). Spectrum is a scarce resource and a key input of mobile </a:t>
            </a:r>
            <a:r>
              <a:rPr lang="en-GB" sz="1200" dirty="0" smtClean="0"/>
              <a:t>networks. The </a:t>
            </a:r>
            <a:r>
              <a:rPr lang="en-GB" sz="1200" dirty="0"/>
              <a:t>amount being auctioned is usually </a:t>
            </a:r>
            <a:r>
              <a:rPr lang="en-GB" sz="1200" dirty="0" smtClean="0"/>
              <a:t>smaller than the quantity demanded so auctions usually clear above the reserve prices.</a:t>
            </a:r>
            <a:endParaRPr lang="en-GB" sz="1200" dirty="0"/>
          </a:p>
          <a:p>
            <a:pPr marL="274638" lvl="1" indent="-274638">
              <a:buFont typeface="Arial" charset="0"/>
              <a:buChar char="●"/>
            </a:pPr>
            <a:r>
              <a:rPr lang="en-GB" sz="1200" dirty="0"/>
              <a:t>New frequency bands are constantly being freed up for the use of mobile technologies. One example is the so-called ‘digital dividend’ in Europe, which saw frequencies in the 800 MHz bands becoming available after the transition from analogue to digital television broadcasting.</a:t>
            </a:r>
          </a:p>
          <a:p>
            <a:pPr marL="274638" lvl="1" indent="-274638">
              <a:buFont typeface="Arial" charset="0"/>
              <a:buChar char="●"/>
            </a:pPr>
            <a:r>
              <a:rPr lang="en-GB" sz="1200" dirty="0"/>
              <a:t>The duration of licenses is decided  before the auction and </a:t>
            </a:r>
            <a:r>
              <a:rPr lang="en-GB" sz="1200" dirty="0" smtClean="0"/>
              <a:t>tends </a:t>
            </a:r>
            <a:r>
              <a:rPr lang="en-GB" sz="1200" dirty="0"/>
              <a:t>to be between 15-20 years in Europe. In the US, the latest AWS-3 auction offered licenses of 12 years, renewable in 10-year increments. The rationale for long license durations is that carriers must make large technology-specific and location-specific investments in networks. This kind of investment is better supported with a long-term license for spectrum.</a:t>
            </a:r>
          </a:p>
        </p:txBody>
      </p:sp>
      <p:sp>
        <p:nvSpPr>
          <p:cNvPr id="17" name="Rectangle 41"/>
          <p:cNvSpPr txBox="1">
            <a:spLocks noChangeArrowheads="1"/>
          </p:cNvSpPr>
          <p:nvPr/>
        </p:nvSpPr>
        <p:spPr bwMode="auto">
          <a:xfrm>
            <a:off x="467544" y="3458411"/>
            <a:ext cx="8280920" cy="1770789"/>
          </a:xfrm>
          <a:prstGeom prst="rect">
            <a:avLst/>
          </a:prstGeom>
          <a:noFill/>
          <a:ln cap="flat" algn="ctr">
            <a:solidFill>
              <a:srgbClr val="E83F3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74638" indent="-274638" algn="l" rtl="0" eaLnBrk="1" fontAlgn="base" hangingPunct="1">
              <a:spcBef>
                <a:spcPct val="20000"/>
              </a:spcBef>
              <a:spcAft>
                <a:spcPct val="20000"/>
              </a:spcAft>
              <a:buClr>
                <a:srgbClr val="E83F35"/>
              </a:buClr>
              <a:buFont typeface="Arial" charset="0"/>
              <a:buChar char="●"/>
              <a:defRPr sz="1600">
                <a:solidFill>
                  <a:schemeClr val="tx1"/>
                </a:solidFill>
                <a:latin typeface="+mn-lt"/>
                <a:ea typeface="+mn-ea"/>
                <a:cs typeface="+mn-cs"/>
              </a:defRPr>
            </a:lvl1pPr>
            <a:lvl2pPr marL="622300" indent="-346075" algn="l" rtl="0" eaLnBrk="1" fontAlgn="base" hangingPunct="1">
              <a:spcBef>
                <a:spcPct val="20000"/>
              </a:spcBef>
              <a:spcAft>
                <a:spcPct val="20000"/>
              </a:spcAft>
              <a:buClr>
                <a:srgbClr val="E83F35"/>
              </a:buClr>
              <a:buFont typeface="Arial" charset="0"/>
              <a:buChar char="□"/>
              <a:defRPr sz="1400">
                <a:solidFill>
                  <a:schemeClr val="tx1"/>
                </a:solidFill>
                <a:latin typeface="+mn-lt"/>
              </a:defRPr>
            </a:lvl2pPr>
            <a:lvl3pPr marL="987425" indent="-363538" algn="l" rtl="0" eaLnBrk="1" fontAlgn="base" hangingPunct="1">
              <a:spcBef>
                <a:spcPct val="10000"/>
              </a:spcBef>
              <a:spcAft>
                <a:spcPct val="10000"/>
              </a:spcAft>
              <a:buClr>
                <a:srgbClr val="E83F35"/>
              </a:buClr>
              <a:buChar char="•"/>
              <a:defRPr sz="1200">
                <a:solidFill>
                  <a:schemeClr val="tx1"/>
                </a:solidFill>
                <a:latin typeface="+mn-lt"/>
              </a:defRPr>
            </a:lvl3pPr>
            <a:lvl4pPr marL="2478088" indent="-382588" algn="l" rtl="0" eaLnBrk="1" fontAlgn="base" hangingPunct="1">
              <a:lnSpc>
                <a:spcPct val="125000"/>
              </a:lnSpc>
              <a:spcBef>
                <a:spcPct val="20000"/>
              </a:spcBef>
              <a:spcAft>
                <a:spcPct val="0"/>
              </a:spcAft>
              <a:buClr>
                <a:srgbClr val="D90000"/>
              </a:buClr>
              <a:defRPr sz="1400">
                <a:solidFill>
                  <a:srgbClr val="333333"/>
                </a:solidFill>
                <a:latin typeface="Garamond" pitchFamily="18" charset="0"/>
              </a:defRPr>
            </a:lvl4pPr>
            <a:lvl5pPr marL="37211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5pPr>
            <a:lvl6pPr marL="41783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algn="l" rtl="0" eaLnBrk="1" fontAlgn="base" hangingPunct="1">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marL="274638" lvl="1" indent="-274638">
              <a:buFont typeface="Arial" charset="0"/>
              <a:buChar char="●"/>
            </a:pPr>
            <a:r>
              <a:rPr lang="en-GB" sz="1200" b="1" dirty="0"/>
              <a:t>Simultaneous multi-round ascending auctions (“SMRA”): </a:t>
            </a:r>
            <a:r>
              <a:rPr lang="en-GB" sz="1200" dirty="0"/>
              <a:t>Often spectrum in multiple frequency bands are auctioned in the same process. In this auction format, bids can be placed on individual blocks of spectrum in different bands. Provisional winners are announced after each round until no one wants to increase their bid. An activity usually ensures that bidders have to bid continuously to avoid ‘bid sniping’.</a:t>
            </a:r>
          </a:p>
          <a:p>
            <a:pPr marL="274638" lvl="1" indent="-274638">
              <a:buFont typeface="Arial" charset="0"/>
              <a:buChar char="●"/>
            </a:pPr>
            <a:r>
              <a:rPr lang="en-GB" sz="1200" b="1" dirty="0"/>
              <a:t>Combinatorial clock auctions (“CCA”): </a:t>
            </a:r>
            <a:r>
              <a:rPr lang="en-GB" sz="1200" dirty="0"/>
              <a:t>Similar to the SMRA, this format is often used when multiple frequency bands are auctioned. It is particularly well suited when the frequency bands are complements, because bidders can make package bids rather than bidding on individual lots. CCA are also less susceptible to collusive behaviour. A downside is that the auction process </a:t>
            </a:r>
            <a:r>
              <a:rPr lang="en-GB" sz="1200" dirty="0" smtClean="0"/>
              <a:t>and, </a:t>
            </a:r>
            <a:r>
              <a:rPr lang="en-GB" sz="1200" dirty="0"/>
              <a:t>in </a:t>
            </a:r>
            <a:r>
              <a:rPr lang="en-GB" sz="1200" dirty="0" smtClean="0"/>
              <a:t>particular, </a:t>
            </a:r>
            <a:r>
              <a:rPr lang="en-GB" sz="1200" dirty="0"/>
              <a:t>the determination of payments are a lot more difficult than the SMRA.</a:t>
            </a:r>
          </a:p>
        </p:txBody>
      </p:sp>
      <p:sp>
        <p:nvSpPr>
          <p:cNvPr id="16" name="Rectangle 15"/>
          <p:cNvSpPr/>
          <p:nvPr/>
        </p:nvSpPr>
        <p:spPr bwMode="auto">
          <a:xfrm>
            <a:off x="467544" y="3188860"/>
            <a:ext cx="2891184" cy="288000"/>
          </a:xfrm>
          <a:prstGeom prst="rect">
            <a:avLst/>
          </a:prstGeom>
          <a:solidFill>
            <a:srgbClr val="E83F35"/>
          </a:solidFill>
          <a:ln w="9525"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en-GB" sz="1400" b="1" dirty="0">
                <a:solidFill>
                  <a:schemeClr val="bg1"/>
                </a:solidFill>
              </a:rPr>
              <a:t>Commonly used auction types</a:t>
            </a:r>
          </a:p>
        </p:txBody>
      </p:sp>
    </p:spTree>
    <p:extLst>
      <p:ext uri="{BB962C8B-B14F-4D97-AF65-F5344CB8AC3E}">
        <p14:creationId xmlns:p14="http://schemas.microsoft.com/office/powerpoint/2010/main" val="35349767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
            </a:r>
            <a:r>
              <a:rPr lang="en-GB" dirty="0" smtClean="0"/>
              <a:t>overeign debt auctions do not involve a price-duration trade-off because each tenor is auctioned separately</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980" t="26389" r="23363" b="40079"/>
          <a:stretch/>
        </p:blipFill>
        <p:spPr bwMode="auto">
          <a:xfrm>
            <a:off x="966060" y="2095878"/>
            <a:ext cx="7278348" cy="2557258"/>
          </a:xfrm>
          <a:prstGeom prst="rect">
            <a:avLst/>
          </a:prstGeom>
          <a:solidFill>
            <a:schemeClr val="accent1">
              <a:alpha val="0"/>
            </a:schemeClr>
          </a:solidFill>
          <a:ln>
            <a:noFill/>
          </a:ln>
        </p:spPr>
      </p:pic>
      <p:sp>
        <p:nvSpPr>
          <p:cNvPr id="7" name="AutoShape 29"/>
          <p:cNvSpPr>
            <a:spLocks noChangeArrowheads="1"/>
          </p:cNvSpPr>
          <p:nvPr/>
        </p:nvSpPr>
        <p:spPr bwMode="auto">
          <a:xfrm rot="5400000">
            <a:off x="4391644" y="1017068"/>
            <a:ext cx="431800" cy="8280000"/>
          </a:xfrm>
          <a:prstGeom prst="homePlate">
            <a:avLst>
              <a:gd name="adj" fmla="val 89944"/>
            </a:avLst>
          </a:prstGeom>
          <a:solidFill>
            <a:srgbClr val="99BFC2"/>
          </a:solidFill>
          <a:ln w="9525" algn="ctr">
            <a:solidFill>
              <a:srgbClr val="99BFC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10" name="Rectangle 41"/>
          <p:cNvSpPr txBox="1">
            <a:spLocks noChangeArrowheads="1"/>
          </p:cNvSpPr>
          <p:nvPr/>
        </p:nvSpPr>
        <p:spPr bwMode="auto">
          <a:xfrm>
            <a:off x="467544" y="1196752"/>
            <a:ext cx="8280000" cy="3600400"/>
          </a:xfrm>
          <a:prstGeom prst="rect">
            <a:avLst/>
          </a:prstGeom>
          <a:noFill/>
          <a:ln w="38100" cap="flat" cmpd="sng" algn="ctr">
            <a:solidFill>
              <a:srgbClr val="E83F35"/>
            </a:solidFill>
            <a:prstDash val="solid"/>
            <a:round/>
            <a:headEnd type="none" w="med" len="med"/>
            <a:tailEnd type="none" w="med" len="med"/>
          </a:ln>
          <a:effectLst/>
          <a:extLst/>
        </p:spPr>
        <p:txBody>
          <a:bodyPr vert="horz" wrap="square" lIns="91440" tIns="45720" rIns="46800" bIns="45720" numCol="1" rtlCol="0" anchor="t" anchorCtr="0" compatLnSpc="1">
            <a:prstTxWarp prst="textNoShape">
              <a:avLst/>
            </a:prstTxWarp>
          </a:bodyPr>
          <a:lstStyle>
            <a:defPPr>
              <a:defRPr lang="en-US"/>
            </a:defPPr>
            <a:lvl1pPr algn="ctr"/>
          </a:lstStyle>
          <a:p>
            <a:r>
              <a:rPr lang="en-GB" dirty="0"/>
              <a:t>Auctions in financial markets are commonplace. For example, governments constantly issue bonds with different maturities through public tender. Below is an excerpt of UK gilts that were issued by HM Treasury in </a:t>
            </a:r>
            <a:r>
              <a:rPr lang="en-GB" dirty="0" smtClean="0"/>
              <a:t>2015.</a:t>
            </a:r>
            <a:endParaRPr lang="en-GB" dirty="0"/>
          </a:p>
        </p:txBody>
      </p:sp>
      <p:sp>
        <p:nvSpPr>
          <p:cNvPr id="11" name="Rectangle 10"/>
          <p:cNvSpPr/>
          <p:nvPr/>
        </p:nvSpPr>
        <p:spPr bwMode="auto">
          <a:xfrm>
            <a:off x="467544" y="5454104"/>
            <a:ext cx="8280000" cy="783208"/>
          </a:xfrm>
          <a:prstGeom prst="rect">
            <a:avLst/>
          </a:prstGeom>
          <a:solidFill>
            <a:srgbClr val="15657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1400" b="1" dirty="0">
                <a:solidFill>
                  <a:schemeClr val="bg1"/>
                </a:solidFill>
              </a:rPr>
              <a:t>In the case of UK gilt auctions (and other countries we examined) the contract length is fixed before the auction and each tenor is auctioned separately. They are therefore not examples of where a price-duration indifference methodology is </a:t>
            </a:r>
            <a:r>
              <a:rPr lang="en-GB" sz="1400" b="1" dirty="0" smtClean="0">
                <a:solidFill>
                  <a:schemeClr val="bg1"/>
                </a:solidFill>
              </a:rPr>
              <a:t>applied.</a:t>
            </a:r>
            <a:endParaRPr lang="en-GB" sz="1400" b="1" dirty="0">
              <a:solidFill>
                <a:schemeClr val="bg1"/>
              </a:solidFill>
            </a:endParaRPr>
          </a:p>
        </p:txBody>
      </p:sp>
    </p:spTree>
    <p:extLst>
      <p:ext uri="{BB962C8B-B14F-4D97-AF65-F5344CB8AC3E}">
        <p14:creationId xmlns:p14="http://schemas.microsoft.com/office/powerpoint/2010/main" val="24877758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7654" name="Picture 6" descr="FE_Logo(2c_Hi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63" y="2209800"/>
            <a:ext cx="5862637" cy="2371725"/>
          </a:xfrm>
          <a:prstGeom prst="rect">
            <a:avLst/>
          </a:prstGeom>
          <a:noFill/>
          <a:extLst>
            <a:ext uri="{909E8E84-426E-40DD-AFC4-6F175D3DCCD1}">
              <a14:hiddenFill xmlns:a14="http://schemas.microsoft.com/office/drawing/2010/main">
                <a:solidFill>
                  <a:srgbClr val="FFFFFF"/>
                </a:solidFill>
              </a14:hiddenFill>
            </a:ext>
          </a:extLst>
        </p:spPr>
      </p:pic>
      <p:sp>
        <p:nvSpPr>
          <p:cNvPr id="27655" name="Text Box 7"/>
          <p:cNvSpPr txBox="1">
            <a:spLocks noChangeArrowheads="1"/>
          </p:cNvSpPr>
          <p:nvPr/>
        </p:nvSpPr>
        <p:spPr bwMode="auto">
          <a:xfrm>
            <a:off x="1600200" y="5715000"/>
            <a:ext cx="5851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spcBef>
                <a:spcPts val="600"/>
              </a:spcBef>
              <a:spcAft>
                <a:spcPts val="600"/>
              </a:spcAft>
              <a:buClrTx/>
            </a:pPr>
            <a:r>
              <a:rPr lang="en-GB" altLang="en-US" sz="800">
                <a:solidFill>
                  <a:schemeClr val="bg2"/>
                </a:solidFill>
              </a:rPr>
              <a:t>Frontier Economics Limited in Europe is a member of the Frontier Economics network, which consists of separate companies based in Europe (Brussels, Cologne, London and Madrid) and Australia (Melbourne &amp; Sydney). The companies are independently owned, and legal commitments entered into by any one company do not impose any obligations on other companies in the network. All views expressed in this document are the views of Frontier Economics Limited.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a:p>
            <a:pPr algn="r" eaLnBrk="0" hangingPunct="0">
              <a:spcBef>
                <a:spcPct val="0"/>
              </a:spcBef>
              <a:spcAft>
                <a:spcPct val="0"/>
              </a:spcAft>
              <a:buClrTx/>
            </a:pPr>
            <a:endParaRPr lang="en-US" altLang="en-US" sz="800">
              <a:solidFill>
                <a:srgbClr val="FF0000"/>
              </a:solidFill>
              <a:latin typeface="Garamond" pitchFamily="18" charset="0"/>
            </a:endParaRPr>
          </a:p>
        </p:txBody>
      </p:sp>
      <p:sp>
        <p:nvSpPr>
          <p:cNvPr id="34819" name="Text Box 3"/>
          <p:cNvSpPr txBox="1">
            <a:spLocks noChangeArrowheads="1"/>
          </p:cNvSpPr>
          <p:nvPr/>
        </p:nvSpPr>
        <p:spPr bwMode="auto">
          <a:xfrm>
            <a:off x="5076825" y="5867400"/>
            <a:ext cx="37623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0"/>
              </a:spcBef>
              <a:spcAft>
                <a:spcPct val="0"/>
              </a:spcAft>
              <a:buClrTx/>
            </a:pPr>
            <a:r>
              <a:rPr lang="en-US" altLang="en-US" sz="800">
                <a:solidFill>
                  <a:srgbClr val="E83F35"/>
                </a:solidFill>
              </a:rPr>
              <a:t>FRONTIER ECONOMICS EUROPE LTD.</a:t>
            </a:r>
          </a:p>
          <a:p>
            <a:pPr algn="r" eaLnBrk="0" hangingPunct="0">
              <a:spcBef>
                <a:spcPct val="0"/>
              </a:spcBef>
              <a:spcAft>
                <a:spcPct val="0"/>
              </a:spcAft>
              <a:buClrTx/>
            </a:pPr>
            <a:r>
              <a:rPr lang="en-US" altLang="en-US" sz="800"/>
              <a:t>BRUSSELS</a:t>
            </a:r>
            <a:r>
              <a:rPr lang="en-US" altLang="en-US" sz="800">
                <a:solidFill>
                  <a:srgbClr val="D90000"/>
                </a:solidFill>
              </a:rPr>
              <a:t> </a:t>
            </a:r>
            <a:r>
              <a:rPr lang="en-US" altLang="en-US" sz="800">
                <a:solidFill>
                  <a:srgbClr val="E83F35"/>
                </a:solidFill>
              </a:rPr>
              <a:t>|</a:t>
            </a:r>
            <a:r>
              <a:rPr lang="en-US" altLang="en-US" sz="800">
                <a:solidFill>
                  <a:srgbClr val="D90000"/>
                </a:solidFill>
              </a:rPr>
              <a:t> </a:t>
            </a:r>
            <a:r>
              <a:rPr lang="en-US" altLang="en-US" sz="800"/>
              <a:t>COLOGNE</a:t>
            </a:r>
            <a:r>
              <a:rPr lang="en-US" altLang="en-US" sz="800">
                <a:solidFill>
                  <a:srgbClr val="D90000"/>
                </a:solidFill>
              </a:rPr>
              <a:t> </a:t>
            </a:r>
            <a:r>
              <a:rPr lang="en-US" altLang="en-US" sz="800">
                <a:solidFill>
                  <a:srgbClr val="E83F35"/>
                </a:solidFill>
              </a:rPr>
              <a:t>|</a:t>
            </a:r>
            <a:r>
              <a:rPr lang="en-US" altLang="en-US" sz="800">
                <a:solidFill>
                  <a:srgbClr val="D90000"/>
                </a:solidFill>
              </a:rPr>
              <a:t> </a:t>
            </a:r>
            <a:r>
              <a:rPr lang="en-US" altLang="en-US" sz="800"/>
              <a:t>LONDON </a:t>
            </a:r>
            <a:r>
              <a:rPr lang="en-US" altLang="en-US" sz="800">
                <a:solidFill>
                  <a:srgbClr val="E83F35"/>
                </a:solidFill>
              </a:rPr>
              <a:t>|</a:t>
            </a:r>
            <a:r>
              <a:rPr lang="en-US" altLang="en-US" sz="800"/>
              <a:t> MADRID</a:t>
            </a:r>
          </a:p>
          <a:p>
            <a:pPr algn="r" eaLnBrk="0" hangingPunct="0">
              <a:spcBef>
                <a:spcPct val="0"/>
              </a:spcBef>
              <a:spcAft>
                <a:spcPct val="0"/>
              </a:spcAft>
              <a:buClrTx/>
            </a:pPr>
            <a:r>
              <a:rPr lang="en-US" altLang="en-US" sz="800"/>
              <a:t> </a:t>
            </a:r>
            <a:endParaRPr lang="en-US" altLang="en-US" sz="800">
              <a:solidFill>
                <a:srgbClr val="FF0000"/>
              </a:solidFill>
            </a:endParaRPr>
          </a:p>
          <a:p>
            <a:pPr algn="r" eaLnBrk="0" hangingPunct="0">
              <a:spcBef>
                <a:spcPct val="0"/>
              </a:spcBef>
              <a:spcAft>
                <a:spcPct val="0"/>
              </a:spcAft>
              <a:buClrTx/>
            </a:pPr>
            <a:r>
              <a:rPr lang="en-US" altLang="en-US" sz="800"/>
              <a:t>Frontier Economics Ltd, 71 High Holborn, London, WC1V 6DA</a:t>
            </a:r>
            <a:endParaRPr lang="en-US" altLang="en-US" sz="800">
              <a:solidFill>
                <a:srgbClr val="FF0000"/>
              </a:solidFill>
            </a:endParaRPr>
          </a:p>
          <a:p>
            <a:pPr algn="r" eaLnBrk="0" hangingPunct="0">
              <a:spcBef>
                <a:spcPct val="0"/>
              </a:spcBef>
              <a:spcAft>
                <a:spcPct val="0"/>
              </a:spcAft>
              <a:buClrTx/>
            </a:pPr>
            <a:r>
              <a:rPr lang="en-US" altLang="en-US" sz="700"/>
              <a:t>Tel. +44 (0)20 7031 7000  Fax. +44 (0)20 7031 7001 </a:t>
            </a:r>
            <a:r>
              <a:rPr lang="en-US" altLang="en-US" sz="700">
                <a:solidFill>
                  <a:srgbClr val="D90000"/>
                </a:solidFill>
              </a:rPr>
              <a:t>www.frontier-economics.com</a:t>
            </a:r>
          </a:p>
          <a:p>
            <a:pPr eaLnBrk="0" hangingPunct="0">
              <a:spcBef>
                <a:spcPct val="50000"/>
              </a:spcBef>
              <a:spcAft>
                <a:spcPct val="0"/>
              </a:spcAft>
              <a:buClrTx/>
            </a:pPr>
            <a:endParaRPr lang="en-US" altLang="en-US" sz="7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GB" altLang="en-US" dirty="0" smtClean="0"/>
              <a:t>Summary of key findings</a:t>
            </a:r>
            <a:endParaRPr lang="en-GB" altLang="en-US" dirty="0"/>
          </a:p>
        </p:txBody>
      </p:sp>
      <p:sp>
        <p:nvSpPr>
          <p:cNvPr id="4" name="Rectangle 3"/>
          <p:cNvSpPr/>
          <p:nvPr/>
        </p:nvSpPr>
        <p:spPr bwMode="auto">
          <a:xfrm>
            <a:off x="837059" y="1340728"/>
            <a:ext cx="3600000" cy="2232288"/>
          </a:xfrm>
          <a:prstGeom prst="rect">
            <a:avLst/>
          </a:prstGeom>
          <a:solidFill>
            <a:schemeClr val="bg1"/>
          </a:solidFill>
          <a:ln w="38100" cap="flat" cmpd="sng" algn="ctr">
            <a:solidFill>
              <a:srgbClr val="99BFC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6000" rIns="91440" bIns="36000" numCol="1" rtlCol="0" anchor="ctr" anchorCtr="0" compatLnSpc="1">
            <a:prstTxWarp prst="textNoShape">
              <a:avLst/>
            </a:prstTxWarp>
          </a:bodyPr>
          <a:lstStyle/>
          <a:p>
            <a:pPr algn="ctr"/>
            <a:r>
              <a:rPr lang="en-GB" altLang="en-US" dirty="0" smtClean="0"/>
              <a:t>Proposed method risks inadvertently capping prices below the CONE, inflating CM costs, and embedding the modelled prices in market outcomes.</a:t>
            </a:r>
            <a:endParaRPr lang="en-GB" altLang="en-US" dirty="0"/>
          </a:p>
        </p:txBody>
      </p:sp>
      <p:sp>
        <p:nvSpPr>
          <p:cNvPr id="5" name="Rectangle 4"/>
          <p:cNvSpPr/>
          <p:nvPr/>
        </p:nvSpPr>
        <p:spPr bwMode="auto">
          <a:xfrm>
            <a:off x="837059" y="980728"/>
            <a:ext cx="3600000" cy="360000"/>
          </a:xfrm>
          <a:prstGeom prst="rect">
            <a:avLst/>
          </a:prstGeom>
          <a:solidFill>
            <a:srgbClr val="99BFC2"/>
          </a:solidFill>
          <a:ln w="38100" cap="flat" cmpd="sng" algn="ctr">
            <a:solidFill>
              <a:srgbClr val="99BFC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1400" b="1" dirty="0" smtClean="0"/>
              <a:t>Stakeholder responses</a:t>
            </a:r>
            <a:endParaRPr lang="en-GB" sz="1400" b="1" dirty="0"/>
          </a:p>
        </p:txBody>
      </p:sp>
      <p:sp>
        <p:nvSpPr>
          <p:cNvPr id="6" name="Rectangle 5"/>
          <p:cNvSpPr/>
          <p:nvPr/>
        </p:nvSpPr>
        <p:spPr bwMode="auto">
          <a:xfrm>
            <a:off x="4835848" y="1340728"/>
            <a:ext cx="3600000" cy="2232288"/>
          </a:xfrm>
          <a:prstGeom prst="rect">
            <a:avLst/>
          </a:prstGeom>
          <a:solidFill>
            <a:schemeClr val="bg1"/>
          </a:solidFill>
          <a:ln w="38100" cap="flat" cmpd="sng" algn="ctr">
            <a:solidFill>
              <a:srgbClr val="99BFC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6000" rIns="91440" bIns="36000" numCol="1" rtlCol="0" anchor="ctr" anchorCtr="0" compatLnSpc="1">
            <a:prstTxWarp prst="textNoShape">
              <a:avLst/>
            </a:prstTxWarp>
          </a:bodyPr>
          <a:lstStyle/>
          <a:p>
            <a:pPr algn="ctr"/>
            <a:r>
              <a:rPr lang="en-GB" altLang="en-US" dirty="0" smtClean="0"/>
              <a:t>Although some international </a:t>
            </a:r>
            <a:r>
              <a:rPr lang="en-GB" altLang="en-US" dirty="0"/>
              <a:t>capacity markets </a:t>
            </a:r>
            <a:r>
              <a:rPr lang="en-GB" altLang="en-US" dirty="0" smtClean="0"/>
              <a:t>do effectively issue different </a:t>
            </a:r>
            <a:r>
              <a:rPr lang="en-GB" altLang="en-US" dirty="0"/>
              <a:t>contract </a:t>
            </a:r>
            <a:r>
              <a:rPr lang="en-GB" altLang="en-US" dirty="0" smtClean="0"/>
              <a:t>lengths, we did not find any examples where an </a:t>
            </a:r>
            <a:r>
              <a:rPr lang="en-GB" altLang="en-US" dirty="0"/>
              <a:t>indifference </a:t>
            </a:r>
            <a:r>
              <a:rPr lang="en-GB" altLang="en-US" dirty="0" smtClean="0"/>
              <a:t>methodology has been implemented.</a:t>
            </a:r>
            <a:endParaRPr lang="en-GB" altLang="en-US" dirty="0"/>
          </a:p>
        </p:txBody>
      </p:sp>
      <p:sp>
        <p:nvSpPr>
          <p:cNvPr id="7" name="Rectangle 6"/>
          <p:cNvSpPr/>
          <p:nvPr/>
        </p:nvSpPr>
        <p:spPr bwMode="auto">
          <a:xfrm>
            <a:off x="4835848" y="980728"/>
            <a:ext cx="3600000" cy="360000"/>
          </a:xfrm>
          <a:prstGeom prst="rect">
            <a:avLst/>
          </a:prstGeom>
          <a:solidFill>
            <a:srgbClr val="99BFC2"/>
          </a:solidFill>
          <a:ln w="38100" cap="flat" cmpd="sng" algn="ctr">
            <a:solidFill>
              <a:srgbClr val="99BFC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en-GB" sz="1400" b="1" dirty="0"/>
              <a:t>International capacity </a:t>
            </a:r>
            <a:r>
              <a:rPr lang="en-GB" sz="1400" b="1" dirty="0" smtClean="0"/>
              <a:t>&amp; energy markets </a:t>
            </a:r>
            <a:endParaRPr lang="en-GB" sz="1400" b="1" dirty="0"/>
          </a:p>
        </p:txBody>
      </p:sp>
      <p:sp>
        <p:nvSpPr>
          <p:cNvPr id="8" name="Rectangle 7"/>
          <p:cNvSpPr/>
          <p:nvPr/>
        </p:nvSpPr>
        <p:spPr bwMode="auto">
          <a:xfrm>
            <a:off x="837059" y="4077032"/>
            <a:ext cx="3600000" cy="2232288"/>
          </a:xfrm>
          <a:prstGeom prst="rect">
            <a:avLst/>
          </a:prstGeom>
          <a:solidFill>
            <a:schemeClr val="bg1"/>
          </a:solidFill>
          <a:ln w="38100"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6000" rIns="91440" bIns="36000" numCol="1" rtlCol="0" anchor="ctr" anchorCtr="0" compatLnSpc="1">
            <a:prstTxWarp prst="textNoShape">
              <a:avLst/>
            </a:prstTxWarp>
          </a:bodyPr>
          <a:lstStyle/>
          <a:p>
            <a:pPr marL="0" lvl="1" algn="ctr"/>
            <a:r>
              <a:rPr lang="en-GB" altLang="en-US" dirty="0" smtClean="0"/>
              <a:t>French VPP auctions seem to be most relevant because an indifference price methodology was applied (although estimating future prices was comparatively easy).  Unlike DECC’s proposal, fixed </a:t>
            </a:r>
            <a:r>
              <a:rPr lang="en-GB" altLang="en-US" dirty="0"/>
              <a:t>price differentials were </a:t>
            </a:r>
            <a:r>
              <a:rPr lang="en-GB" altLang="en-US" dirty="0" smtClean="0"/>
              <a:t>used.</a:t>
            </a:r>
          </a:p>
        </p:txBody>
      </p:sp>
      <p:sp>
        <p:nvSpPr>
          <p:cNvPr id="9" name="Rectangle 8"/>
          <p:cNvSpPr/>
          <p:nvPr/>
        </p:nvSpPr>
        <p:spPr bwMode="auto">
          <a:xfrm>
            <a:off x="837059" y="3717032"/>
            <a:ext cx="3600000" cy="360000"/>
          </a:xfrm>
          <a:prstGeom prst="rect">
            <a:avLst/>
          </a:prstGeom>
          <a:solidFill>
            <a:srgbClr val="E83F35"/>
          </a:solidFill>
          <a:ln w="38100" cap="flat" cmpd="sng" algn="ctr">
            <a:solidFill>
              <a:srgbClr val="E83F35"/>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1400" b="1" dirty="0" smtClean="0">
                <a:solidFill>
                  <a:schemeClr val="bg1"/>
                </a:solidFill>
              </a:rPr>
              <a:t>VPP auctions</a:t>
            </a:r>
            <a:endParaRPr lang="en-GB" sz="1400" b="1" dirty="0">
              <a:solidFill>
                <a:schemeClr val="bg1"/>
              </a:solidFill>
            </a:endParaRPr>
          </a:p>
        </p:txBody>
      </p:sp>
      <p:sp>
        <p:nvSpPr>
          <p:cNvPr id="10" name="Rectangle 9"/>
          <p:cNvSpPr/>
          <p:nvPr/>
        </p:nvSpPr>
        <p:spPr bwMode="auto">
          <a:xfrm>
            <a:off x="4835848" y="4077032"/>
            <a:ext cx="3600000" cy="2232288"/>
          </a:xfrm>
          <a:prstGeom prst="rect">
            <a:avLst/>
          </a:prstGeom>
          <a:solidFill>
            <a:schemeClr val="bg1"/>
          </a:solidFill>
          <a:ln w="38100" cap="flat" cmpd="sng" algn="ctr">
            <a:solidFill>
              <a:srgbClr val="99BFC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6000" rIns="91440" bIns="36000" numCol="1" rtlCol="0" anchor="ctr" anchorCtr="0" compatLnSpc="1">
            <a:prstTxWarp prst="textNoShape">
              <a:avLst/>
            </a:prstTxWarp>
          </a:bodyPr>
          <a:lstStyle/>
          <a:p>
            <a:pPr algn="ctr"/>
            <a:r>
              <a:rPr lang="en-GB" altLang="en-US" dirty="0"/>
              <a:t>We have investigated </a:t>
            </a:r>
            <a:r>
              <a:rPr lang="en-GB" altLang="en-US" dirty="0" smtClean="0"/>
              <a:t>a range of auctions in other sectors such as financial markets, gas pipeline capacity and toll roads. In some, contract duration is an auction clearing criteria, but nowhere is a PDE methodology being used.</a:t>
            </a:r>
            <a:endParaRPr lang="en-GB" dirty="0"/>
          </a:p>
        </p:txBody>
      </p:sp>
      <p:sp>
        <p:nvSpPr>
          <p:cNvPr id="11" name="Rectangle 10"/>
          <p:cNvSpPr/>
          <p:nvPr/>
        </p:nvSpPr>
        <p:spPr bwMode="auto">
          <a:xfrm>
            <a:off x="4835848" y="3717032"/>
            <a:ext cx="3600000" cy="360000"/>
          </a:xfrm>
          <a:prstGeom prst="rect">
            <a:avLst/>
          </a:prstGeom>
          <a:solidFill>
            <a:srgbClr val="99BFC2"/>
          </a:solidFill>
          <a:ln w="38100" cap="flat" cmpd="sng" algn="ctr">
            <a:solidFill>
              <a:srgbClr val="99BFC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1400" b="1" dirty="0" smtClean="0"/>
              <a:t>Other sectors</a:t>
            </a:r>
            <a:endParaRPr lang="en-GB"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p:txBody>
      </p:sp>
      <p:sp>
        <p:nvSpPr>
          <p:cNvPr id="70663" name="Rectangle 7"/>
          <p:cNvSpPr>
            <a:spLocks noChangeArrowheads="1"/>
          </p:cNvSpPr>
          <p:nvPr/>
        </p:nvSpPr>
        <p:spPr bwMode="auto">
          <a:xfrm>
            <a:off x="6154738" y="0"/>
            <a:ext cx="3025775" cy="6858000"/>
          </a:xfrm>
          <a:prstGeom prst="rect">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669" name="Rectangle 13"/>
          <p:cNvSpPr>
            <a:spLocks noChangeArrowheads="1"/>
          </p:cNvSpPr>
          <p:nvPr/>
        </p:nvSpPr>
        <p:spPr bwMode="auto">
          <a:xfrm>
            <a:off x="6156325" y="3573463"/>
            <a:ext cx="2987675" cy="1511300"/>
          </a:xfrm>
          <a:prstGeom prst="rect">
            <a:avLst/>
          </a:prstGeom>
          <a:noFill/>
          <a:ln>
            <a:noFill/>
          </a:ln>
          <a:effectLst/>
          <a:extLst>
            <a:ext uri="{909E8E84-426E-40DD-AFC4-6F175D3DCCD1}">
              <a14:hiddenFill xmlns:a14="http://schemas.microsoft.com/office/drawing/2010/main">
                <a:solidFill>
                  <a:srgbClr val="E83F35"/>
                </a:solidFill>
              </a14:hiddenFill>
            </a:ext>
            <a:ext uri="{91240B29-F687-4F45-9708-019B960494DF}">
              <a14:hiddenLine xmlns:a14="http://schemas.microsoft.com/office/drawing/2010/main" w="9525" algn="ctr">
                <a:solidFill>
                  <a:srgbClr val="E83F3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bg1"/>
              </a:buClr>
            </a:pPr>
            <a:r>
              <a:rPr lang="en-GB" altLang="en-US" dirty="0" smtClean="0">
                <a:solidFill>
                  <a:schemeClr val="bg1"/>
                </a:solidFill>
              </a:rPr>
              <a:t>Stakeholder responses</a:t>
            </a:r>
          </a:p>
          <a:p>
            <a:pPr>
              <a:buClr>
                <a:schemeClr val="bg1"/>
              </a:buClr>
            </a:pPr>
            <a:r>
              <a:rPr lang="en-GB" altLang="en-US" dirty="0">
                <a:solidFill>
                  <a:schemeClr val="bg1"/>
                </a:solidFill>
              </a:rPr>
              <a:t>International capacity &amp; energy markets</a:t>
            </a:r>
          </a:p>
          <a:p>
            <a:pPr>
              <a:buClr>
                <a:schemeClr val="bg1"/>
              </a:buClr>
            </a:pPr>
            <a:r>
              <a:rPr lang="en-GB" altLang="en-US" dirty="0">
                <a:solidFill>
                  <a:schemeClr val="bg1"/>
                </a:solidFill>
              </a:rPr>
              <a:t>VPP auctions</a:t>
            </a:r>
          </a:p>
          <a:p>
            <a:pPr>
              <a:buClr>
                <a:schemeClr val="bg1"/>
              </a:buClr>
            </a:pPr>
            <a:r>
              <a:rPr lang="en-GB" altLang="en-US" dirty="0" smtClean="0">
                <a:solidFill>
                  <a:schemeClr val="bg1"/>
                </a:solidFill>
              </a:rPr>
              <a:t>Other sectors</a:t>
            </a:r>
          </a:p>
          <a:p>
            <a:pPr>
              <a:buClr>
                <a:schemeClr val="bg1"/>
              </a:buClr>
            </a:pPr>
            <a:r>
              <a:rPr lang="en-GB" altLang="en-US" dirty="0" smtClean="0">
                <a:solidFill>
                  <a:schemeClr val="bg1"/>
                </a:solidFill>
              </a:rPr>
              <a:t>Lessons learned for option development</a:t>
            </a:r>
          </a:p>
          <a:p>
            <a:pPr>
              <a:buClr>
                <a:schemeClr val="bg1"/>
              </a:buClr>
            </a:pPr>
            <a:endParaRPr lang="en-GB" altLang="en-US" dirty="0">
              <a:solidFill>
                <a:schemeClr val="bg1"/>
              </a:solidFill>
            </a:endParaRPr>
          </a:p>
          <a:p>
            <a:pPr>
              <a:buClr>
                <a:schemeClr val="bg1"/>
              </a:buClr>
            </a:pPr>
            <a:endParaRPr lang="en-GB" altLang="en-US" dirty="0">
              <a:solidFill>
                <a:schemeClr val="bg1"/>
              </a:solidFill>
            </a:endParaRPr>
          </a:p>
        </p:txBody>
      </p:sp>
      <p:sp>
        <p:nvSpPr>
          <p:cNvPr id="70670" name="Rectangle 14"/>
          <p:cNvSpPr>
            <a:spLocks noChangeArrowheads="1"/>
          </p:cNvSpPr>
          <p:nvPr/>
        </p:nvSpPr>
        <p:spPr bwMode="ltGray">
          <a:xfrm>
            <a:off x="6227763" y="3573463"/>
            <a:ext cx="2881312" cy="358775"/>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GB" altLang="en-US" dirty="0" smtClean="0"/>
              <a:t>Stakeholders identified potential issues with DECC’s proposed PDE methodology</a:t>
            </a:r>
            <a:endParaRPr lang="en-GB" altLang="en-US" dirty="0"/>
          </a:p>
        </p:txBody>
      </p:sp>
      <p:sp>
        <p:nvSpPr>
          <p:cNvPr id="222211" name="Rectangle 3"/>
          <p:cNvSpPr>
            <a:spLocks noGrp="1" noChangeArrowheads="1"/>
          </p:cNvSpPr>
          <p:nvPr>
            <p:ph type="body" idx="1"/>
          </p:nvPr>
        </p:nvSpPr>
        <p:spPr>
          <a:xfrm>
            <a:off x="457200" y="1988840"/>
            <a:ext cx="8305800" cy="4248472"/>
          </a:xfrm>
        </p:spPr>
        <p:txBody>
          <a:bodyPr numCol="2" spcCol="216000"/>
          <a:lstStyle/>
          <a:p>
            <a:pPr algn="just"/>
            <a:r>
              <a:rPr lang="en-GB" altLang="en-US" sz="1200" b="1" dirty="0" smtClean="0"/>
              <a:t>Reduced investment incentive - </a:t>
            </a:r>
            <a:r>
              <a:rPr lang="en-GB" altLang="en-US" sz="1200" dirty="0" smtClean="0"/>
              <a:t> </a:t>
            </a:r>
            <a:r>
              <a:rPr lang="en-GB" sz="1200" dirty="0"/>
              <a:t>the </a:t>
            </a:r>
            <a:r>
              <a:rPr lang="en-GB" sz="1200" dirty="0" smtClean="0"/>
              <a:t>example methodology </a:t>
            </a:r>
            <a:r>
              <a:rPr lang="en-GB" sz="1200" dirty="0"/>
              <a:t>provided by DECC, based upon </a:t>
            </a:r>
            <a:r>
              <a:rPr lang="en-GB" sz="1200" dirty="0" smtClean="0"/>
              <a:t>capacity price </a:t>
            </a:r>
            <a:r>
              <a:rPr lang="en-GB" sz="1200" dirty="0"/>
              <a:t>forecasts for the </a:t>
            </a:r>
            <a:r>
              <a:rPr lang="en-GB" sz="1200" dirty="0" smtClean="0"/>
              <a:t>Impact Assessment</a:t>
            </a:r>
            <a:r>
              <a:rPr lang="en-GB" sz="1200" dirty="0"/>
              <a:t>, means </a:t>
            </a:r>
            <a:r>
              <a:rPr lang="en-GB" sz="1200" dirty="0" smtClean="0"/>
              <a:t>an investor </a:t>
            </a:r>
            <a:r>
              <a:rPr lang="en-GB" sz="1200" dirty="0"/>
              <a:t>seeking a </a:t>
            </a:r>
            <a:r>
              <a:rPr lang="en-GB" sz="1200" dirty="0" smtClean="0"/>
              <a:t>15-year </a:t>
            </a:r>
            <a:r>
              <a:rPr lang="en-GB" sz="1200" dirty="0"/>
              <a:t>contract could at most achieve </a:t>
            </a:r>
            <a:r>
              <a:rPr lang="en-GB" sz="1200" dirty="0" smtClean="0"/>
              <a:t>a capacity </a:t>
            </a:r>
            <a:r>
              <a:rPr lang="en-GB" sz="1200" dirty="0"/>
              <a:t>price of approximately £35/kW-</a:t>
            </a:r>
            <a:r>
              <a:rPr lang="en-GB" sz="1200" dirty="0" err="1"/>
              <a:t>yr</a:t>
            </a:r>
            <a:r>
              <a:rPr lang="en-GB" sz="1200" dirty="0"/>
              <a:t> by bidding at </a:t>
            </a:r>
            <a:r>
              <a:rPr lang="en-GB" sz="1200" dirty="0" smtClean="0"/>
              <a:t>the price </a:t>
            </a:r>
            <a:r>
              <a:rPr lang="en-GB" sz="1200" dirty="0"/>
              <a:t>cap of £75/kW-yr. This is significantly less </a:t>
            </a:r>
            <a:r>
              <a:rPr lang="en-GB" sz="1200" dirty="0" smtClean="0"/>
              <a:t>than DECC’s </a:t>
            </a:r>
            <a:r>
              <a:rPr lang="en-GB" sz="1200" dirty="0"/>
              <a:t>current estimate for the cost of new entry (CONE).</a:t>
            </a:r>
            <a:endParaRPr lang="en-GB" altLang="en-US" sz="1200" dirty="0" smtClean="0"/>
          </a:p>
          <a:p>
            <a:pPr algn="just"/>
            <a:r>
              <a:rPr lang="en-GB" altLang="en-US" sz="1200" b="1" dirty="0" smtClean="0"/>
              <a:t>Potential to increase costs without achieving additional capacity -  </a:t>
            </a:r>
            <a:r>
              <a:rPr lang="en-GB" sz="1200" dirty="0"/>
              <a:t>in the above example, if new </a:t>
            </a:r>
            <a:r>
              <a:rPr lang="en-GB" sz="1200" dirty="0" smtClean="0"/>
              <a:t>build capacity </a:t>
            </a:r>
            <a:r>
              <a:rPr lang="en-GB" sz="1200" dirty="0"/>
              <a:t>is required and sets the price, the auction </a:t>
            </a:r>
            <a:r>
              <a:rPr lang="en-GB" sz="1200" dirty="0" smtClean="0"/>
              <a:t>could clear </a:t>
            </a:r>
            <a:r>
              <a:rPr lang="en-GB" sz="1200" dirty="0"/>
              <a:t>at the price cap of £</a:t>
            </a:r>
            <a:r>
              <a:rPr lang="en-GB" sz="1200" dirty="0" smtClean="0"/>
              <a:t>75/kW-</a:t>
            </a:r>
            <a:r>
              <a:rPr lang="en-GB" sz="1200" dirty="0" err="1" smtClean="0"/>
              <a:t>yr</a:t>
            </a:r>
            <a:r>
              <a:rPr lang="en-GB" sz="1200" dirty="0" smtClean="0"/>
              <a:t>, </a:t>
            </a:r>
            <a:r>
              <a:rPr lang="en-GB" sz="1200" dirty="0"/>
              <a:t>payable to all </a:t>
            </a:r>
            <a:r>
              <a:rPr lang="en-GB" sz="1200" dirty="0" smtClean="0"/>
              <a:t>capacity contracts </a:t>
            </a:r>
            <a:r>
              <a:rPr lang="en-GB" sz="1200" dirty="0"/>
              <a:t>at a high </a:t>
            </a:r>
            <a:r>
              <a:rPr lang="en-GB" sz="1200" dirty="0" smtClean="0"/>
              <a:t>cost, </a:t>
            </a:r>
            <a:r>
              <a:rPr lang="en-GB" sz="1200" dirty="0"/>
              <a:t>when the new developer was </a:t>
            </a:r>
            <a:r>
              <a:rPr lang="en-GB" sz="1200" dirty="0" smtClean="0"/>
              <a:t>in fact </a:t>
            </a:r>
            <a:r>
              <a:rPr lang="en-GB" sz="1200" dirty="0"/>
              <a:t>willing to accept a price as low as £35/kW-yr. </a:t>
            </a:r>
            <a:r>
              <a:rPr lang="en-GB" sz="1200" dirty="0" smtClean="0"/>
              <a:t>This effect </a:t>
            </a:r>
            <a:r>
              <a:rPr lang="en-GB" sz="1200" dirty="0"/>
              <a:t>is made more likely </a:t>
            </a:r>
            <a:r>
              <a:rPr lang="en-GB" sz="1200" dirty="0" smtClean="0"/>
              <a:t>by the </a:t>
            </a:r>
            <a:r>
              <a:rPr lang="en-GB" sz="1200" dirty="0"/>
              <a:t>fact that the </a:t>
            </a:r>
            <a:r>
              <a:rPr lang="en-GB" sz="1200" dirty="0" smtClean="0"/>
              <a:t>majority of </a:t>
            </a:r>
            <a:r>
              <a:rPr lang="en-GB" sz="1200" dirty="0"/>
              <a:t>existing plant are restricted to bid below £25/kW-</a:t>
            </a:r>
            <a:r>
              <a:rPr lang="en-GB" sz="1200" dirty="0" err="1"/>
              <a:t>yr</a:t>
            </a:r>
            <a:r>
              <a:rPr lang="en-GB" sz="1200" dirty="0"/>
              <a:t> </a:t>
            </a:r>
            <a:r>
              <a:rPr lang="en-GB" sz="1200" dirty="0" smtClean="0"/>
              <a:t>and there </a:t>
            </a:r>
            <a:r>
              <a:rPr lang="en-GB" sz="1200" dirty="0"/>
              <a:t>is therefore likely to be less competition </a:t>
            </a:r>
            <a:r>
              <a:rPr lang="en-GB" sz="1200" dirty="0" smtClean="0"/>
              <a:t>between different </a:t>
            </a:r>
            <a:r>
              <a:rPr lang="en-GB" sz="1200" dirty="0"/>
              <a:t>contract lengths at higher prices. The single </a:t>
            </a:r>
            <a:r>
              <a:rPr lang="en-GB" sz="1200" dirty="0" smtClean="0"/>
              <a:t>year cost </a:t>
            </a:r>
            <a:r>
              <a:rPr lang="en-GB" sz="1200" dirty="0"/>
              <a:t>of this effect may greatly outweigh any </a:t>
            </a:r>
            <a:r>
              <a:rPr lang="en-GB" sz="1200" dirty="0" smtClean="0"/>
              <a:t>benefits achieved </a:t>
            </a:r>
            <a:r>
              <a:rPr lang="en-GB" sz="1200" dirty="0"/>
              <a:t>through reduced risk.</a:t>
            </a:r>
            <a:endParaRPr lang="en-GB" altLang="en-US" sz="1200" dirty="0" smtClean="0"/>
          </a:p>
          <a:p>
            <a:pPr algn="just"/>
            <a:r>
              <a:rPr lang="en-GB" altLang="en-US" sz="1200" b="1" dirty="0" smtClean="0"/>
              <a:t>Complexity for new investors -</a:t>
            </a:r>
            <a:r>
              <a:rPr lang="en-GB" altLang="en-US" sz="1200" dirty="0" smtClean="0"/>
              <a:t> </a:t>
            </a:r>
            <a:r>
              <a:rPr lang="en-GB" sz="1200" dirty="0"/>
              <a:t>the fact that </a:t>
            </a:r>
            <a:r>
              <a:rPr lang="en-GB" sz="1200" dirty="0" smtClean="0"/>
              <a:t>contracts are </a:t>
            </a:r>
            <a:r>
              <a:rPr lang="en-GB" sz="1200" dirty="0"/>
              <a:t>paid at a level different to their exit price </a:t>
            </a:r>
            <a:r>
              <a:rPr lang="en-GB" sz="1200" dirty="0" smtClean="0"/>
              <a:t>complicates the </a:t>
            </a:r>
            <a:r>
              <a:rPr lang="en-GB" sz="1200" dirty="0"/>
              <a:t>auction process for investors and reduces </a:t>
            </a:r>
            <a:r>
              <a:rPr lang="en-GB" sz="1200" dirty="0" smtClean="0"/>
              <a:t>their </a:t>
            </a:r>
            <a:r>
              <a:rPr lang="en-GB" sz="1200" dirty="0"/>
              <a:t>ability </a:t>
            </a:r>
            <a:r>
              <a:rPr lang="en-GB" sz="1200" dirty="0" smtClean="0"/>
              <a:t>to respond </a:t>
            </a:r>
            <a:r>
              <a:rPr lang="en-GB" sz="1200" dirty="0"/>
              <a:t>to the auction as it progresses.</a:t>
            </a:r>
            <a:endParaRPr lang="en-GB" altLang="en-US" sz="1200" dirty="0" smtClean="0"/>
          </a:p>
          <a:p>
            <a:pPr algn="just"/>
            <a:r>
              <a:rPr lang="en-GB" altLang="en-US" sz="1200" b="1" dirty="0"/>
              <a:t>Difficulty of deriving modelled clearing prices -</a:t>
            </a:r>
            <a:r>
              <a:rPr lang="en-GB" altLang="en-US" sz="1200" dirty="0"/>
              <a:t> </a:t>
            </a:r>
            <a:r>
              <a:rPr lang="en-GB" sz="1200" dirty="0" smtClean="0"/>
              <a:t>the difficulty </a:t>
            </a:r>
            <a:r>
              <a:rPr lang="en-GB" sz="1200" dirty="0"/>
              <a:t>in ensuring DECC forecast prices are </a:t>
            </a:r>
            <a:r>
              <a:rPr lang="en-GB" sz="1200" dirty="0" smtClean="0"/>
              <a:t>accurate was </a:t>
            </a:r>
            <a:r>
              <a:rPr lang="en-GB" sz="1200" dirty="0"/>
              <a:t>widely </a:t>
            </a:r>
            <a:r>
              <a:rPr lang="en-GB" sz="1200" dirty="0" smtClean="0"/>
              <a:t>criticized.</a:t>
            </a:r>
            <a:r>
              <a:rPr lang="en-GB" sz="1200" dirty="0"/>
              <a:t> </a:t>
            </a:r>
            <a:r>
              <a:rPr lang="en-GB" sz="1200" dirty="0" smtClean="0"/>
              <a:t>Moreover the actual </a:t>
            </a:r>
            <a:r>
              <a:rPr lang="en-GB" sz="1200" dirty="0"/>
              <a:t>process of forecasting prices to set the </a:t>
            </a:r>
            <a:r>
              <a:rPr lang="en-GB" sz="1200" dirty="0" smtClean="0"/>
              <a:t>auction parameters </a:t>
            </a:r>
            <a:r>
              <a:rPr lang="en-GB" sz="1200" dirty="0"/>
              <a:t>would become increasingly complex. </a:t>
            </a:r>
            <a:r>
              <a:rPr lang="en-GB" sz="1200" dirty="0" smtClean="0"/>
              <a:t>The forecast </a:t>
            </a:r>
            <a:r>
              <a:rPr lang="en-GB" sz="1200" dirty="0"/>
              <a:t>would need to account for the fact that the </a:t>
            </a:r>
            <a:r>
              <a:rPr lang="en-GB" sz="1200" dirty="0" smtClean="0"/>
              <a:t>forecast itself </a:t>
            </a:r>
            <a:r>
              <a:rPr lang="en-GB" sz="1200" dirty="0"/>
              <a:t>would form part of the market structure. This </a:t>
            </a:r>
            <a:r>
              <a:rPr lang="en-GB" sz="1200" dirty="0" smtClean="0"/>
              <a:t>could potentially </a:t>
            </a:r>
            <a:r>
              <a:rPr lang="en-GB" sz="1200" dirty="0"/>
              <a:t>be simulated iteratively but this could lead </a:t>
            </a:r>
            <a:r>
              <a:rPr lang="en-GB" sz="1200" dirty="0" smtClean="0"/>
              <a:t>to extreme </a:t>
            </a:r>
            <a:r>
              <a:rPr lang="en-GB" sz="1200" dirty="0"/>
              <a:t>or counter-intuitive results</a:t>
            </a:r>
            <a:r>
              <a:rPr lang="en-GB" sz="1200" dirty="0" smtClean="0"/>
              <a:t>.</a:t>
            </a:r>
          </a:p>
          <a:p>
            <a:pPr algn="just"/>
            <a:r>
              <a:rPr lang="en-GB" altLang="en-US" sz="1200" b="1" dirty="0" smtClean="0"/>
              <a:t>Potential security of supply risks - </a:t>
            </a:r>
            <a:r>
              <a:rPr lang="en-GB" altLang="en-US" sz="1200" dirty="0" smtClean="0"/>
              <a:t>If </a:t>
            </a:r>
            <a:r>
              <a:rPr lang="en-GB" altLang="en-US" sz="1200" dirty="0" err="1" smtClean="0"/>
              <a:t>PDE</a:t>
            </a:r>
            <a:r>
              <a:rPr lang="en-GB" altLang="en-US" sz="1200" dirty="0" smtClean="0"/>
              <a:t> curves suggest that future prices are cheaper this could lead to a temporary capacity crunch in the short term.</a:t>
            </a:r>
            <a:endParaRPr lang="en-GB" altLang="en-US" sz="1200" dirty="0"/>
          </a:p>
        </p:txBody>
      </p:sp>
      <p:sp>
        <p:nvSpPr>
          <p:cNvPr id="2" name="TextBox 1"/>
          <p:cNvSpPr txBox="1"/>
          <p:nvPr/>
        </p:nvSpPr>
        <p:spPr>
          <a:xfrm>
            <a:off x="467544" y="1340768"/>
            <a:ext cx="8352928" cy="584775"/>
          </a:xfrm>
          <a:prstGeom prst="rect">
            <a:avLst/>
          </a:prstGeom>
          <a:noFill/>
        </p:spPr>
        <p:txBody>
          <a:bodyPr wrap="square" rtlCol="0">
            <a:spAutoFit/>
          </a:bodyPr>
          <a:lstStyle/>
          <a:p>
            <a:r>
              <a:rPr lang="en-GB" dirty="0"/>
              <a:t>Our review of the stakeholder </a:t>
            </a:r>
            <a:r>
              <a:rPr lang="en-GB" dirty="0" smtClean="0"/>
              <a:t>responses is in line with the potential issues that we identified in our proposal. They are summarised below:</a:t>
            </a:r>
            <a:endParaRPr lang="en-GB" dirty="0"/>
          </a:p>
        </p:txBody>
      </p:sp>
    </p:spTree>
    <p:extLst>
      <p:ext uri="{BB962C8B-B14F-4D97-AF65-F5344CB8AC3E}">
        <p14:creationId xmlns:p14="http://schemas.microsoft.com/office/powerpoint/2010/main" val="1461842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stakeholders made alternative policy proposals</a:t>
            </a:r>
            <a:endParaRPr lang="en-GB" dirty="0"/>
          </a:p>
        </p:txBody>
      </p:sp>
      <p:sp>
        <p:nvSpPr>
          <p:cNvPr id="3" name="Content Placeholder 2"/>
          <p:cNvSpPr>
            <a:spLocks noGrp="1"/>
          </p:cNvSpPr>
          <p:nvPr>
            <p:ph idx="1"/>
          </p:nvPr>
        </p:nvSpPr>
        <p:spPr>
          <a:xfrm>
            <a:off x="457200" y="908720"/>
            <a:ext cx="8305800" cy="3348000"/>
          </a:xfrm>
        </p:spPr>
        <p:txBody>
          <a:bodyPr/>
          <a:lstStyle/>
          <a:p>
            <a:pPr marL="0" indent="0">
              <a:buNone/>
            </a:pPr>
            <a:r>
              <a:rPr lang="en-GB" dirty="0" smtClean="0"/>
              <a:t>These included:</a:t>
            </a:r>
          </a:p>
          <a:p>
            <a:r>
              <a:rPr lang="en-GB" dirty="0" smtClean="0"/>
              <a:t>Limiting the amount of capacity that can be issued long-duration contracts;</a:t>
            </a:r>
          </a:p>
          <a:p>
            <a:r>
              <a:rPr lang="en-GB" dirty="0" smtClean="0"/>
              <a:t>Developing </a:t>
            </a:r>
            <a:r>
              <a:rPr lang="en-GB" dirty="0"/>
              <a:t>a </a:t>
            </a:r>
            <a:r>
              <a:rPr lang="en-GB" dirty="0" err="1"/>
              <a:t>PDE</a:t>
            </a:r>
            <a:r>
              <a:rPr lang="en-GB" dirty="0"/>
              <a:t> </a:t>
            </a:r>
            <a:r>
              <a:rPr lang="en-GB" dirty="0" smtClean="0"/>
              <a:t>methodology using the Cost of New Entry (CONE) parameter already defined in the auction (as opposed to using capacity price projections); and,</a:t>
            </a:r>
          </a:p>
          <a:p>
            <a:r>
              <a:rPr lang="en-GB" dirty="0" smtClean="0"/>
              <a:t>Developing a </a:t>
            </a:r>
            <a:r>
              <a:rPr lang="en-GB" dirty="0" err="1" smtClean="0"/>
              <a:t>PDE</a:t>
            </a:r>
            <a:r>
              <a:rPr lang="en-GB" dirty="0" smtClean="0"/>
              <a:t> curve based on the risk premium that would be applied by a developer taking a string of one-year contracts, relative to that same developer taking a long-duration contract.</a:t>
            </a:r>
            <a:endParaRPr lang="en-GB" dirty="0"/>
          </a:p>
          <a:p>
            <a:pPr lvl="1"/>
            <a:r>
              <a:rPr lang="en-GB" dirty="0" smtClean="0"/>
              <a:t>Note that this option would imply equivalence to developers, as opposed to equivalence to the Counterparty (and by extension consumers).</a:t>
            </a:r>
          </a:p>
          <a:p>
            <a:pPr lvl="1"/>
            <a:r>
              <a:rPr lang="en-GB" dirty="0" smtClean="0"/>
              <a:t>The respondent acknowledged that establishing this premium would itself be challenging, but suggested that this approach would be easier, more transparent and more predictable than attempting to forecast future capacity prices.</a:t>
            </a:r>
          </a:p>
        </p:txBody>
      </p:sp>
      <p:sp>
        <p:nvSpPr>
          <p:cNvPr id="4" name="AutoShape 29"/>
          <p:cNvSpPr>
            <a:spLocks noChangeArrowheads="1"/>
          </p:cNvSpPr>
          <p:nvPr/>
        </p:nvSpPr>
        <p:spPr bwMode="auto">
          <a:xfrm rot="5400000">
            <a:off x="4320096" y="530492"/>
            <a:ext cx="431800" cy="8280920"/>
          </a:xfrm>
          <a:prstGeom prst="homePlate">
            <a:avLst>
              <a:gd name="adj" fmla="val 89944"/>
            </a:avLst>
          </a:prstGeom>
          <a:solidFill>
            <a:srgbClr val="99BFC2"/>
          </a:solidFill>
          <a:ln w="9525" algn="ctr">
            <a:solidFill>
              <a:srgbClr val="99BFC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6" name="Rectangle 5"/>
          <p:cNvSpPr/>
          <p:nvPr/>
        </p:nvSpPr>
        <p:spPr bwMode="auto">
          <a:xfrm>
            <a:off x="395536" y="5013176"/>
            <a:ext cx="8280920" cy="1152128"/>
          </a:xfrm>
          <a:prstGeom prst="rect">
            <a:avLst/>
          </a:prstGeom>
          <a:solidFill>
            <a:srgbClr val="156570"/>
          </a:solidFill>
          <a:ln w="9525" cap="flat" cmpd="sng" algn="ctr">
            <a:solidFill>
              <a:srgbClr val="15657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b="1" dirty="0" smtClean="0">
                <a:solidFill>
                  <a:schemeClr val="bg1"/>
                </a:solidFill>
              </a:rPr>
              <a:t>We have taken these </a:t>
            </a:r>
            <a:r>
              <a:rPr lang="en-GB" b="1" dirty="0">
                <a:solidFill>
                  <a:schemeClr val="bg1"/>
                </a:solidFill>
              </a:rPr>
              <a:t>proposals into account when developing options and </a:t>
            </a:r>
            <a:r>
              <a:rPr lang="en-GB" b="1" dirty="0" smtClean="0">
                <a:solidFill>
                  <a:schemeClr val="bg1"/>
                </a:solidFill>
              </a:rPr>
              <a:t>followed </a:t>
            </a:r>
            <a:r>
              <a:rPr lang="en-GB" b="1" dirty="0">
                <a:solidFill>
                  <a:schemeClr val="bg1"/>
                </a:solidFill>
              </a:rPr>
              <a:t>up with the relevant stakeholders to clarify our understanding of their proposals </a:t>
            </a:r>
            <a:r>
              <a:rPr lang="en-GB" b="1" dirty="0" smtClean="0">
                <a:solidFill>
                  <a:schemeClr val="bg1"/>
                </a:solidFill>
              </a:rPr>
              <a:t>and </a:t>
            </a:r>
            <a:r>
              <a:rPr lang="en-GB" b="1" dirty="0">
                <a:solidFill>
                  <a:schemeClr val="bg1"/>
                </a:solidFill>
              </a:rPr>
              <a:t>test alternatives.</a:t>
            </a:r>
          </a:p>
        </p:txBody>
      </p:sp>
    </p:spTree>
    <p:extLst>
      <p:ext uri="{BB962C8B-B14F-4D97-AF65-F5344CB8AC3E}">
        <p14:creationId xmlns:p14="http://schemas.microsoft.com/office/powerpoint/2010/main" val="2153938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a:p>
            <a:pPr algn="r" eaLnBrk="0" hangingPunct="0">
              <a:spcBef>
                <a:spcPct val="0"/>
              </a:spcBef>
              <a:spcAft>
                <a:spcPct val="0"/>
              </a:spcAft>
              <a:buClrTx/>
            </a:pPr>
            <a:endParaRPr lang="en-GB" altLang="en-US">
              <a:solidFill>
                <a:srgbClr val="FF0000"/>
              </a:solidFill>
            </a:endParaRPr>
          </a:p>
        </p:txBody>
      </p:sp>
      <p:sp>
        <p:nvSpPr>
          <p:cNvPr id="70663" name="Rectangle 7"/>
          <p:cNvSpPr>
            <a:spLocks noChangeArrowheads="1"/>
          </p:cNvSpPr>
          <p:nvPr/>
        </p:nvSpPr>
        <p:spPr bwMode="auto">
          <a:xfrm>
            <a:off x="6154738" y="0"/>
            <a:ext cx="3025775" cy="6858000"/>
          </a:xfrm>
          <a:prstGeom prst="rect">
            <a:avLst/>
          </a:prstGeom>
          <a:solidFill>
            <a:srgbClr val="E83F3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669" name="Rectangle 13"/>
          <p:cNvSpPr>
            <a:spLocks noChangeArrowheads="1"/>
          </p:cNvSpPr>
          <p:nvPr/>
        </p:nvSpPr>
        <p:spPr bwMode="auto">
          <a:xfrm>
            <a:off x="6156325" y="3573463"/>
            <a:ext cx="2987675" cy="1511300"/>
          </a:xfrm>
          <a:prstGeom prst="rect">
            <a:avLst/>
          </a:prstGeom>
          <a:noFill/>
          <a:ln>
            <a:noFill/>
          </a:ln>
          <a:effectLst/>
          <a:extLst>
            <a:ext uri="{909E8E84-426E-40DD-AFC4-6F175D3DCCD1}">
              <a14:hiddenFill xmlns:a14="http://schemas.microsoft.com/office/drawing/2010/main">
                <a:solidFill>
                  <a:srgbClr val="E83F35"/>
                </a:solidFill>
              </a14:hiddenFill>
            </a:ext>
            <a:ext uri="{91240B29-F687-4F45-9708-019B960494DF}">
              <a14:hiddenLine xmlns:a14="http://schemas.microsoft.com/office/drawing/2010/main" w="9525" algn="ctr">
                <a:solidFill>
                  <a:srgbClr val="E83F3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4638" indent="-274638">
              <a:buClr>
                <a:srgbClr val="E83F35"/>
              </a:buClr>
              <a:buFont typeface="Arial" charset="0"/>
              <a:buChar char="●"/>
              <a:defRPr sz="1600">
                <a:solidFill>
                  <a:schemeClr val="tx1"/>
                </a:solidFill>
                <a:latin typeface="Arial" charset="0"/>
              </a:defRPr>
            </a:lvl1pPr>
            <a:lvl2pPr marL="622300" indent="-346075">
              <a:buClr>
                <a:srgbClr val="E83F35"/>
              </a:buClr>
              <a:buFont typeface="Arial" charset="0"/>
              <a:buChar char="□"/>
              <a:defRPr sz="1400">
                <a:solidFill>
                  <a:schemeClr val="tx1"/>
                </a:solidFill>
                <a:latin typeface="Arial" charset="0"/>
              </a:defRPr>
            </a:lvl2pPr>
            <a:lvl3pPr marL="987425" indent="-363538">
              <a:spcBef>
                <a:spcPct val="10000"/>
              </a:spcBef>
              <a:spcAft>
                <a:spcPct val="10000"/>
              </a:spcAft>
              <a:buClr>
                <a:srgbClr val="E83F35"/>
              </a:buClr>
              <a:buChar char="•"/>
              <a:defRPr sz="1200">
                <a:solidFill>
                  <a:schemeClr val="tx1"/>
                </a:solidFill>
                <a:latin typeface="Arial" charset="0"/>
              </a:defRPr>
            </a:lvl3pPr>
            <a:lvl4pPr marL="2478088" indent="-382588">
              <a:lnSpc>
                <a:spcPct val="125000"/>
              </a:lnSpc>
              <a:spcAft>
                <a:spcPct val="0"/>
              </a:spcAft>
              <a:buClr>
                <a:srgbClr val="D90000"/>
              </a:buClr>
              <a:defRPr sz="1400">
                <a:solidFill>
                  <a:srgbClr val="333333"/>
                </a:solidFill>
                <a:latin typeface="Garamond" pitchFamily="18" charset="0"/>
              </a:defRPr>
            </a:lvl4pPr>
            <a:lvl5pPr marL="3721100">
              <a:spcAft>
                <a:spcPct val="0"/>
              </a:spcAft>
              <a:buClr>
                <a:srgbClr val="D90000"/>
              </a:buClr>
              <a:buFont typeface="Wingdings" pitchFamily="2" charset="2"/>
              <a:defRPr sz="1600">
                <a:solidFill>
                  <a:srgbClr val="333333"/>
                </a:solidFill>
                <a:latin typeface="Garamond" pitchFamily="18" charset="0"/>
              </a:defRPr>
            </a:lvl5pPr>
            <a:lvl6pPr marL="4178300" fontAlgn="base">
              <a:spcBef>
                <a:spcPct val="20000"/>
              </a:spcBef>
              <a:spcAft>
                <a:spcPct val="0"/>
              </a:spcAft>
              <a:buClr>
                <a:srgbClr val="D90000"/>
              </a:buClr>
              <a:buFont typeface="Wingdings" pitchFamily="2" charset="2"/>
              <a:defRPr sz="1600">
                <a:solidFill>
                  <a:srgbClr val="333333"/>
                </a:solidFill>
                <a:latin typeface="Garamond" pitchFamily="18" charset="0"/>
              </a:defRPr>
            </a:lvl6pPr>
            <a:lvl7pPr marL="4635500" fontAlgn="base">
              <a:spcBef>
                <a:spcPct val="20000"/>
              </a:spcBef>
              <a:spcAft>
                <a:spcPct val="0"/>
              </a:spcAft>
              <a:buClr>
                <a:srgbClr val="D90000"/>
              </a:buClr>
              <a:buFont typeface="Wingdings" pitchFamily="2" charset="2"/>
              <a:defRPr sz="1600">
                <a:solidFill>
                  <a:srgbClr val="333333"/>
                </a:solidFill>
                <a:latin typeface="Garamond" pitchFamily="18" charset="0"/>
              </a:defRPr>
            </a:lvl7pPr>
            <a:lvl8pPr marL="5092700" fontAlgn="base">
              <a:spcBef>
                <a:spcPct val="20000"/>
              </a:spcBef>
              <a:spcAft>
                <a:spcPct val="0"/>
              </a:spcAft>
              <a:buClr>
                <a:srgbClr val="D90000"/>
              </a:buClr>
              <a:buFont typeface="Wingdings" pitchFamily="2" charset="2"/>
              <a:defRPr sz="1600">
                <a:solidFill>
                  <a:srgbClr val="333333"/>
                </a:solidFill>
                <a:latin typeface="Garamond" pitchFamily="18" charset="0"/>
              </a:defRPr>
            </a:lvl8pPr>
            <a:lvl9pPr marL="5549900" fontAlgn="base">
              <a:spcBef>
                <a:spcPct val="20000"/>
              </a:spcBef>
              <a:spcAft>
                <a:spcPct val="0"/>
              </a:spcAft>
              <a:buClr>
                <a:srgbClr val="D90000"/>
              </a:buClr>
              <a:buFont typeface="Wingdings" pitchFamily="2" charset="2"/>
              <a:defRPr sz="1600">
                <a:solidFill>
                  <a:srgbClr val="333333"/>
                </a:solidFill>
                <a:latin typeface="Garamond" pitchFamily="18" charset="0"/>
              </a:defRPr>
            </a:lvl9pPr>
          </a:lstStyle>
          <a:p>
            <a:pPr>
              <a:buClr>
                <a:schemeClr val="bg1"/>
              </a:buClr>
            </a:pPr>
            <a:r>
              <a:rPr lang="en-GB" altLang="en-US" dirty="0">
                <a:solidFill>
                  <a:schemeClr val="bg1"/>
                </a:solidFill>
              </a:rPr>
              <a:t>Stakeholder responses</a:t>
            </a:r>
          </a:p>
          <a:p>
            <a:pPr>
              <a:buClr>
                <a:schemeClr val="bg1"/>
              </a:buClr>
            </a:pPr>
            <a:r>
              <a:rPr lang="en-GB" altLang="en-US" dirty="0">
                <a:solidFill>
                  <a:schemeClr val="bg1"/>
                </a:solidFill>
              </a:rPr>
              <a:t>International capacity &amp; energy markets</a:t>
            </a:r>
          </a:p>
          <a:p>
            <a:pPr>
              <a:buClr>
                <a:schemeClr val="bg1"/>
              </a:buClr>
            </a:pPr>
            <a:r>
              <a:rPr lang="en-GB" altLang="en-US" dirty="0">
                <a:solidFill>
                  <a:schemeClr val="bg1"/>
                </a:solidFill>
              </a:rPr>
              <a:t>VPP auctions</a:t>
            </a:r>
          </a:p>
          <a:p>
            <a:pPr>
              <a:buClr>
                <a:schemeClr val="bg1"/>
              </a:buClr>
            </a:pPr>
            <a:r>
              <a:rPr lang="en-GB" altLang="en-US" dirty="0">
                <a:solidFill>
                  <a:schemeClr val="bg1"/>
                </a:solidFill>
              </a:rPr>
              <a:t>Other sectors</a:t>
            </a:r>
          </a:p>
          <a:p>
            <a:pPr>
              <a:buClr>
                <a:schemeClr val="bg1"/>
              </a:buClr>
            </a:pPr>
            <a:r>
              <a:rPr lang="en-GB" altLang="en-US" dirty="0">
                <a:solidFill>
                  <a:schemeClr val="bg1"/>
                </a:solidFill>
              </a:rPr>
              <a:t>Lessons learned for option development</a:t>
            </a:r>
          </a:p>
          <a:p>
            <a:pPr>
              <a:buClr>
                <a:schemeClr val="bg1"/>
              </a:buClr>
            </a:pPr>
            <a:endParaRPr lang="en-GB" altLang="en-US" dirty="0" smtClean="0">
              <a:solidFill>
                <a:schemeClr val="bg1"/>
              </a:solidFill>
            </a:endParaRPr>
          </a:p>
          <a:p>
            <a:pPr>
              <a:buClr>
                <a:schemeClr val="bg1"/>
              </a:buClr>
            </a:pPr>
            <a:endParaRPr lang="en-GB" altLang="en-US" dirty="0">
              <a:solidFill>
                <a:schemeClr val="bg1"/>
              </a:solidFill>
            </a:endParaRPr>
          </a:p>
          <a:p>
            <a:pPr>
              <a:buClr>
                <a:schemeClr val="bg1"/>
              </a:buClr>
            </a:pPr>
            <a:endParaRPr lang="en-GB" altLang="en-US" dirty="0">
              <a:solidFill>
                <a:schemeClr val="bg1"/>
              </a:solidFill>
            </a:endParaRPr>
          </a:p>
        </p:txBody>
      </p:sp>
      <p:sp>
        <p:nvSpPr>
          <p:cNvPr id="70670" name="Rectangle 14"/>
          <p:cNvSpPr>
            <a:spLocks noChangeArrowheads="1"/>
          </p:cNvSpPr>
          <p:nvPr/>
        </p:nvSpPr>
        <p:spPr bwMode="ltGray">
          <a:xfrm>
            <a:off x="6227763" y="3934321"/>
            <a:ext cx="2881312" cy="574799"/>
          </a:xfrm>
          <a:prstGeom prst="rect">
            <a:avLst/>
          </a:prstGeom>
          <a:noFill/>
          <a:ln w="254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9674450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NGLE" val="1"/>
  <p:tag name="NAME" val="MoonHalfShape"/>
</p:tagLst>
</file>

<file path=ppt/theme/theme1.xml><?xml version="1.0" encoding="utf-8"?>
<a:theme xmlns:a="http://schemas.openxmlformats.org/drawingml/2006/main" name="Frontier Presentation New (Small Rooms &amp; Printed)">
  <a:themeElements>
    <a:clrScheme name="Frontier Presentation New (Small Rooms &amp; Prin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ontier Presentation New (Small Rooms &amp; Prin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20000"/>
          </a:spcAft>
          <a:buClr>
            <a:schemeClr val="bg1"/>
          </a:buClr>
          <a:buSzTx/>
          <a:buFontTx/>
          <a:buNone/>
          <a:tabLst/>
          <a:defRPr kumimoji="0" sz="1600" b="0" i="0" u="none" strike="noStrike" cap="none" normalizeH="0" baseline="0" smtClean="0">
            <a:ln>
              <a:noFill/>
            </a:ln>
            <a:solidFill>
              <a:schemeClr val="tx1"/>
            </a:solidFill>
            <a:effectLst/>
            <a:latin typeface="Arial" charset="0"/>
            <a:ea typeface="굴림" pitchFamily="50" charset="-127"/>
          </a:defRPr>
        </a:defPPr>
      </a:lstStyle>
    </a:spDef>
    <a:lnDef>
      <a:spPr bwMode="auto">
        <a:xfrm>
          <a:off x="0" y="0"/>
          <a:ext cx="1" cy="1"/>
        </a:xfrm>
        <a:custGeom>
          <a:avLst/>
          <a:gdLst/>
          <a:ahLst/>
          <a:cxnLst/>
          <a:rect l="0" t="0" r="0" b="0"/>
          <a:pathLst/>
        </a:cu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20000"/>
          </a:spcAft>
          <a:buClr>
            <a:schemeClr val="bg1"/>
          </a:buClr>
          <a:buSzTx/>
          <a:buFontTx/>
          <a:buNone/>
          <a:tabLst/>
          <a:defRPr kumimoji="0" lang="en-US" altLang="en-US" sz="1600" b="0" i="0" u="none" strike="noStrike" cap="none" normalizeH="0" baseline="0" smtClean="0">
            <a:ln>
              <a:noFill/>
            </a:ln>
            <a:solidFill>
              <a:schemeClr val="tx1"/>
            </a:solidFill>
            <a:effectLst/>
            <a:latin typeface="Arial" charset="0"/>
            <a:ea typeface="굴림" pitchFamily="50" charset="-127"/>
          </a:defRPr>
        </a:defPPr>
      </a:lstStyle>
    </a:lnDef>
  </a:objectDefaults>
  <a:extraClrSchemeLst>
    <a:extraClrScheme>
      <a:clrScheme name="Frontier Presentation New (Small Rooms &amp; Prin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ier Presentation New (Small Rooms &amp; Prin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ier Presentation New (Small Rooms &amp; Prin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ier Presentation New (Small Rooms &amp; Prin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ier Presentation New (Small Rooms &amp; Prin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ier Presentation New (Small Rooms &amp; Prin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ier Presentation New (Small Rooms &amp; Printe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ier Presentation New (Small Rooms &amp; Prin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ier Presentation New (Small Rooms &amp; Prin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ier Presentation New (Small Rooms &amp; Prin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ier Presentation New (Small Rooms &amp; Prin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ier Presentation New (Small Rooms &amp; Prin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rontier Presentation New (Small Rooms &amp; Printed)">
  <a:themeElements>
    <a:clrScheme name="Frontier">
      <a:dk1>
        <a:sysClr val="windowText" lastClr="000000"/>
      </a:dk1>
      <a:lt1>
        <a:sysClr val="window" lastClr="FFFFFF"/>
      </a:lt1>
      <a:dk2>
        <a:srgbClr val="E83F35"/>
      </a:dk2>
      <a:lt2>
        <a:srgbClr val="99BFC2"/>
      </a:lt2>
      <a:accent1>
        <a:srgbClr val="E83F35"/>
      </a:accent1>
      <a:accent2>
        <a:srgbClr val="99BFC2"/>
      </a:accent2>
      <a:accent3>
        <a:srgbClr val="156570"/>
      </a:accent3>
      <a:accent4>
        <a:srgbClr val="B4A76C"/>
      </a:accent4>
      <a:accent5>
        <a:srgbClr val="782327"/>
      </a:accent5>
      <a:accent6>
        <a:srgbClr val="A5ACAF"/>
      </a:accent6>
      <a:hlink>
        <a:srgbClr val="0000FF"/>
      </a:hlink>
      <a:folHlink>
        <a:srgbClr val="800080"/>
      </a:folHlink>
    </a:clrScheme>
    <a:fontScheme name="Frontier Presentation New (Small Rooms &amp; Prin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20000"/>
          </a:spcAft>
          <a:buClr>
            <a:schemeClr val="bg1"/>
          </a:buClr>
          <a:buSzTx/>
          <a:buFontTx/>
          <a:buNone/>
          <a:tabLst/>
          <a:defRPr kumimoji="0" lang="en-US" altLang="en-US" sz="1600" b="0" i="0" u="none" strike="noStrike" cap="none" normalizeH="0" baseline="0" smtClean="0">
            <a:ln>
              <a:noFill/>
            </a:ln>
            <a:solidFill>
              <a:schemeClr val="tx1"/>
            </a:solidFill>
            <a:effectLst/>
            <a:latin typeface="Arial" charset="0"/>
            <a:ea typeface="굴림" pitchFamily="50" charset="-127"/>
          </a:defRPr>
        </a:defPPr>
      </a:lstStyle>
    </a:spDef>
    <a:lnDef>
      <a:spPr bwMode="auto">
        <a:xfrm>
          <a:off x="0" y="0"/>
          <a:ext cx="1" cy="1"/>
        </a:xfrm>
        <a:custGeom>
          <a:avLst/>
          <a:gdLst/>
          <a:ahLst/>
          <a:cxnLst/>
          <a:rect l="0" t="0" r="0" b="0"/>
          <a:pathLst/>
        </a:custGeom>
        <a:solidFill>
          <a:schemeClr val="bg1"/>
        </a:solidFill>
        <a:ln w="9525" cap="flat" cmpd="sng" algn="ctr">
          <a:solidFill>
            <a:srgbClr val="E83F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20000"/>
          </a:spcAft>
          <a:buClr>
            <a:schemeClr val="bg1"/>
          </a:buClr>
          <a:buSzTx/>
          <a:buFontTx/>
          <a:buNone/>
          <a:tabLst/>
          <a:defRPr kumimoji="0" lang="en-US" altLang="en-US" sz="1600" b="0" i="0" u="none" strike="noStrike" cap="none" normalizeH="0" baseline="0" smtClean="0">
            <a:ln>
              <a:noFill/>
            </a:ln>
            <a:solidFill>
              <a:schemeClr val="tx1"/>
            </a:solidFill>
            <a:effectLst/>
            <a:latin typeface="Arial" charset="0"/>
            <a:ea typeface="굴림" pitchFamily="50" charset="-127"/>
          </a:defRPr>
        </a:defPPr>
      </a:lstStyle>
    </a:lnDef>
  </a:objectDefaults>
  <a:extraClrSchemeLst>
    <a:extraClrScheme>
      <a:clrScheme name="Frontier Presentation New (Small Rooms &amp; Prin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ier Presentation New (Small Rooms &amp; Prin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ier Presentation New (Small Rooms &amp; Prin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ier Presentation New (Small Rooms &amp; Prin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ier Presentation New (Small Rooms &amp; Prin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ier Presentation New (Small Rooms &amp; Prin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ier Presentation New (Small Rooms &amp; Printe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ier Presentation New (Small Rooms &amp; Prin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ier Presentation New (Small Rooms &amp; Prin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ier Presentation New (Small Rooms &amp; Prin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ier Presentation New (Small Rooms &amp; Prin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ier Presentation New (Small Rooms &amp; Prin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Frontier Presentation New (Small Rooms &amp; Printed)</Template>
  <TotalTime>5313</TotalTime>
  <Words>7530</Words>
  <Application>Microsoft Office PowerPoint</Application>
  <PresentationFormat>On-screen Show (4:3)</PresentationFormat>
  <Paragraphs>939</Paragraphs>
  <Slides>44</Slides>
  <Notes>25</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Frontier Presentation New (Small Rooms &amp; Printed)</vt:lpstr>
      <vt:lpstr>1_Frontier Presentation New (Small Rooms &amp; Printed)</vt:lpstr>
      <vt:lpstr>Price Duration Equivalence Research Pack</vt:lpstr>
      <vt:lpstr>PowerPoint Presentation</vt:lpstr>
      <vt:lpstr>Our research methodology has involved a review of four main areas…</vt:lpstr>
      <vt:lpstr>When investigating different markets we have been asking very specific research questions</vt:lpstr>
      <vt:lpstr>Summary of key findings</vt:lpstr>
      <vt:lpstr>PowerPoint Presentation</vt:lpstr>
      <vt:lpstr>Stakeholders identified potential issues with DECC’s proposed PDE methodology</vt:lpstr>
      <vt:lpstr>Some stakeholders made alternative policy proposals</vt:lpstr>
      <vt:lpstr>PowerPoint Presentation</vt:lpstr>
      <vt:lpstr>We have reviewed capacity &amp; energy markets internationally</vt:lpstr>
      <vt:lpstr>Summary of key findings in EU capacity markets</vt:lpstr>
      <vt:lpstr>Summary of key findings in North and South American capacity markets</vt:lpstr>
      <vt:lpstr>Summary of key findings in South American energy markets</vt:lpstr>
      <vt:lpstr>PowerPoint Presentation</vt:lpstr>
      <vt:lpstr>PowerPoint Presentation</vt:lpstr>
      <vt:lpstr>PowerPoint Presentation</vt:lpstr>
      <vt:lpstr>The auction uses an ascending clock format and in each round a menu of prices for contracts of different durations is offered</vt:lpstr>
      <vt:lpstr>The price duration equivalence curve was derived based on a reasonable (but not perfect) understanding of the term structure of prices</vt:lpstr>
      <vt:lpstr>Fixed differentials move the PDE curves in parallel</vt:lpstr>
      <vt:lpstr>Key features of the PDE methodology in the VPP auctions</vt:lpstr>
      <vt:lpstr>PowerPoint Presentation</vt:lpstr>
      <vt:lpstr>Overview of sectors we researched</vt:lpstr>
      <vt:lpstr>Summary of key findings in other markets</vt:lpstr>
      <vt:lpstr>Financial markets – BoE liquidity auctions (1)</vt:lpstr>
      <vt:lpstr>Financial markets – BoE liquidity auctions (2)</vt:lpstr>
      <vt:lpstr>US gas pipelines</vt:lpstr>
      <vt:lpstr>Toll road auctions sometimes, but not always, use contract duration as an auction-clearing criteria</vt:lpstr>
      <vt:lpstr>PowerPoint Presentation</vt:lpstr>
      <vt:lpstr>Summary conclusions from the research</vt:lpstr>
      <vt:lpstr>PowerPoint Presentation</vt:lpstr>
      <vt:lpstr>Colombian capacity auctions involve different contract lengths, but no trade-off between price and duration</vt:lpstr>
      <vt:lpstr>Sweden/Finland hold strategic reserve auctions to procure capacity in winter months... </vt:lpstr>
      <vt:lpstr>…but only one contract length is offered so the auction does not involve trading off price and duration</vt:lpstr>
      <vt:lpstr>Spain has had a system of capacity payments in place since 1997, with important reforms following 2007…</vt:lpstr>
      <vt:lpstr>…but there is no evidence to suggest that a PDE methodology is used to trade off price and duration</vt:lpstr>
      <vt:lpstr>Italy is planning to move from capacity payments to reliability options…</vt:lpstr>
      <vt:lpstr>…but there is no evidence to suggest that a PDE methodology is/ will be applied</vt:lpstr>
      <vt:lpstr>PowerPoint Presentation</vt:lpstr>
      <vt:lpstr>UK waste sector procurement does not involve a PDE methodology</vt:lpstr>
      <vt:lpstr>UK transport sector doesn’t feature a PDE methodology because contract lengths are set outside the auction</vt:lpstr>
      <vt:lpstr>Spectrum auctions are decided strictly on a price bid</vt:lpstr>
      <vt:lpstr>Sovereign debt auctions do not involve a price-duration trade-off because each tenor is auctioned separately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Sam Street</dc:creator>
  <cp:lastModifiedBy>Ian Scott (LCP)</cp:lastModifiedBy>
  <cp:revision>273</cp:revision>
  <cp:lastPrinted>2015-07-24T16:35:12Z</cp:lastPrinted>
  <dcterms:created xsi:type="dcterms:W3CDTF">2015-07-14T10:37:27Z</dcterms:created>
  <dcterms:modified xsi:type="dcterms:W3CDTF">2015-09-15T11:02:13Z</dcterms:modified>
</cp:coreProperties>
</file>