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8" r:id="rId2"/>
    <p:sldId id="282" r:id="rId3"/>
    <p:sldId id="302" r:id="rId4"/>
    <p:sldId id="307" r:id="rId5"/>
    <p:sldId id="297" r:id="rId6"/>
    <p:sldId id="310" r:id="rId7"/>
    <p:sldId id="311" r:id="rId8"/>
    <p:sldId id="299" r:id="rId9"/>
    <p:sldId id="306" r:id="rId10"/>
    <p:sldId id="304" r:id="rId11"/>
    <p:sldId id="301" r:id="rId12"/>
    <p:sldId id="293" r:id="rId13"/>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15" autoAdjust="0"/>
  </p:normalViewPr>
  <p:slideViewPr>
    <p:cSldViewPr>
      <p:cViewPr>
        <p:scale>
          <a:sx n="100" d="100"/>
          <a:sy n="100" d="100"/>
        </p:scale>
        <p:origin x="-384" y="806"/>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2D16275-F9C8-49F0-8720-9063C31346C5}" type="datetimeFigureOut">
              <a:rPr lang="en-GB" smtClean="0"/>
              <a:t>06/11/2015</a:t>
            </a:fld>
            <a:endParaRPr lang="en-GB" dirty="0"/>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22F9B603-A4E8-4C9C-ABE6-0B1D43548556}" type="slidenum">
              <a:rPr lang="en-GB" smtClean="0"/>
              <a:t>‹#›</a:t>
            </a:fld>
            <a:endParaRPr lang="en-GB" dirty="0"/>
          </a:p>
        </p:txBody>
      </p:sp>
    </p:spTree>
    <p:extLst>
      <p:ext uri="{BB962C8B-B14F-4D97-AF65-F5344CB8AC3E}">
        <p14:creationId xmlns:p14="http://schemas.microsoft.com/office/powerpoint/2010/main" val="1559135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D5AB3447-805C-4BFF-AD1A-A37EDA3ED04C}" type="datetimeFigureOut">
              <a:rPr lang="en-GB" smtClean="0"/>
              <a:t>06/11/2015</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8CC61917-72ED-4A3E-B35D-9059BD5DFD95}" type="slidenum">
              <a:rPr lang="en-GB" smtClean="0"/>
              <a:t>‹#›</a:t>
            </a:fld>
            <a:endParaRPr lang="en-GB"/>
          </a:p>
        </p:txBody>
      </p:sp>
    </p:spTree>
    <p:extLst>
      <p:ext uri="{BB962C8B-B14F-4D97-AF65-F5344CB8AC3E}">
        <p14:creationId xmlns:p14="http://schemas.microsoft.com/office/powerpoint/2010/main" val="167764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C61917-72ED-4A3E-B35D-9059BD5DFD95}" type="slidenum">
              <a:rPr lang="en-GB" smtClean="0"/>
              <a:t>12</a:t>
            </a:fld>
            <a:endParaRPr lang="en-GB"/>
          </a:p>
        </p:txBody>
      </p:sp>
    </p:spTree>
    <p:extLst>
      <p:ext uri="{BB962C8B-B14F-4D97-AF65-F5344CB8AC3E}">
        <p14:creationId xmlns:p14="http://schemas.microsoft.com/office/powerpoint/2010/main" val="2895853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189603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160253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169314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427821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98584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299984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6313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188721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145406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215596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BB2E9-20F9-4F16-970C-772CC4E99935}" type="datetimeFigureOut">
              <a:rPr lang="en-GB" smtClean="0"/>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6F9A52-9B5D-4FB6-9B79-B69F3314BF5E}" type="slidenum">
              <a:rPr lang="en-GB" smtClean="0"/>
              <a:t>‹#›</a:t>
            </a:fld>
            <a:endParaRPr lang="en-GB" dirty="0"/>
          </a:p>
        </p:txBody>
      </p:sp>
    </p:spTree>
    <p:extLst>
      <p:ext uri="{BB962C8B-B14F-4D97-AF65-F5344CB8AC3E}">
        <p14:creationId xmlns:p14="http://schemas.microsoft.com/office/powerpoint/2010/main" val="2919225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BB2E9-20F9-4F16-970C-772CC4E99935}" type="datetimeFigureOut">
              <a:rPr lang="en-GB" smtClean="0"/>
              <a:t>06/11/2015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F9A52-9B5D-4FB6-9B79-B69F3314BF5E}" type="slidenum">
              <a:rPr lang="en-GB" smtClean="0"/>
              <a:t>‹#›</a:t>
            </a:fld>
            <a:endParaRPr lang="en-GB" dirty="0"/>
          </a:p>
        </p:txBody>
      </p:sp>
    </p:spTree>
    <p:extLst>
      <p:ext uri="{BB962C8B-B14F-4D97-AF65-F5344CB8AC3E}">
        <p14:creationId xmlns:p14="http://schemas.microsoft.com/office/powerpoint/2010/main" val="97843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discuss.bis.gov.uk/focusonenforcement/list-of-local-regulators-and-their-remit/" TargetMode="External"/><Relationship Id="rId13" Type="http://schemas.openxmlformats.org/officeDocument/2006/relationships/slide" Target="slide2.xml"/><Relationship Id="rId3" Type="http://schemas.openxmlformats.org/officeDocument/2006/relationships/hyperlink" Target="https://www.youtube.com/watch?v=ynp-M7nmers" TargetMode="External"/><Relationship Id="rId7" Type="http://schemas.openxmlformats.org/officeDocument/2006/relationships/hyperlink" Target="https://primaryauthorityregister.info/par/images/documents/pa-winners-2015.pdf" TargetMode="External"/><Relationship Id="rId12" Type="http://schemas.openxmlformats.org/officeDocument/2006/relationships/hyperlink" Target="https://www.gov.uk/government/uploads/system/uploads/attachment_data/file/300126/14-705-regulators-code.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linkedin.com/grp/home?gid=3818449" TargetMode="External"/><Relationship Id="rId11" Type="http://schemas.openxmlformats.org/officeDocument/2006/relationships/hyperlink" Target="https://www.gov.uk/government/publications/business-regulation-better-business-for-all" TargetMode="External"/><Relationship Id="rId5" Type="http://schemas.openxmlformats.org/officeDocument/2006/relationships/hyperlink" Target="https://www.linkedin.com/company/2912607?trk=tyah&amp;trkInfo=clickedVertical:company,clickedEntityId:2912607,idx:2-1-2,tarId:1445340968508,tas:better%20regulation" TargetMode="External"/><Relationship Id="rId10" Type="http://schemas.openxmlformats.org/officeDocument/2006/relationships/hyperlink" Target="https://primaryauthorityregister.info/par/index.php/home" TargetMode="External"/><Relationship Id="rId4" Type="http://schemas.openxmlformats.org/officeDocument/2006/relationships/hyperlink" Target="https://twitter.com/BRDOregulation" TargetMode="External"/><Relationship Id="rId9" Type="http://schemas.openxmlformats.org/officeDocument/2006/relationships/hyperlink" Target="https://www.gov.uk/government/uploads/system/uploads/attachment_data/file/432793/pa-overview.pdf" TargetMode="External"/><Relationship Id="rId1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www.local.gov.uk/media-releases/-/journal_content/56/10180/4021194/ARTICL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1.png"/><Relationship Id="rId7"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inkedin.com/grp/home?gid=3818449&amp;goback=.bzo_*1_*1_*1_*1_*1_*1_*1_*1_better*5regulation*5delivery*5office" TargetMode="External"/><Relationship Id="rId5" Type="http://schemas.openxmlformats.org/officeDocument/2006/relationships/hyperlink" Target="https://twitter.com/BRDOregulation" TargetMode="External"/><Relationship Id="rId4" Type="http://schemas.openxmlformats.org/officeDocument/2006/relationships/hyperlink" Target="mailto:https://www.gov.uk/government/organisations/better-regulation-delivery-office"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3.xml"/><Relationship Id="rId7"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4.xml"/><Relationship Id="rId10" Type="http://schemas.openxmlformats.org/officeDocument/2006/relationships/image" Target="../media/image2.jpg"/><Relationship Id="rId4" Type="http://schemas.openxmlformats.org/officeDocument/2006/relationships/slide" Target="slide12.xml"/><Relationship Id="rId9"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discuss.bis.gov.uk/focusonenforcement/list-of-local-regulators-and-their-remi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takeholders.ofcom.org.uk/market-data-research/market-data/communications-market-reports/cmr15/"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hyperlink" Target="http://discuss.bis.gov.uk/focusonenforcement/list-of-local-regulators-and-their-remi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hyperlink" Target="https://primaryauthorityregister.info/par/index.php/publicregister"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2276872"/>
            <a:ext cx="8501136" cy="1431161"/>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a:p>
            <a:endParaRPr lang="en-GB" b="1" dirty="0" smtClean="0">
              <a:latin typeface="Arial" pitchFamily="34" charset="0"/>
              <a:ea typeface="Adobe Fan Heiti Std B" pitchFamily="34" charset="-128"/>
              <a:cs typeface="Arial" pitchFamily="34" charset="0"/>
            </a:endParaRPr>
          </a:p>
          <a:p>
            <a:pPr algn="r"/>
            <a:endParaRPr lang="en-GB" sz="1600" b="1" dirty="0" smtClean="0">
              <a:solidFill>
                <a:schemeClr val="tx1">
                  <a:lumMod val="50000"/>
                  <a:lumOff val="50000"/>
                </a:schemeClr>
              </a:solidFill>
              <a:latin typeface="Arial" pitchFamily="34" charset="0"/>
              <a:cs typeface="Arial" pitchFamily="34" charset="0"/>
            </a:endParaRPr>
          </a:p>
          <a:p>
            <a:pPr algn="r"/>
            <a:r>
              <a:rPr lang="en-GB" sz="3500" b="1" dirty="0" smtClean="0">
                <a:solidFill>
                  <a:schemeClr val="tx1">
                    <a:lumMod val="50000"/>
                    <a:lumOff val="50000"/>
                  </a:schemeClr>
                </a:solidFill>
                <a:latin typeface="Arial" pitchFamily="34" charset="0"/>
                <a:ea typeface="Adobe Fan Heiti Std B" pitchFamily="34" charset="-128"/>
                <a:cs typeface="Arial" pitchFamily="34" charset="0"/>
              </a:rPr>
              <a:t>		</a:t>
            </a:r>
            <a:endParaRPr lang="en-GB" b="1" dirty="0">
              <a:solidFill>
                <a:schemeClr val="tx1">
                  <a:lumMod val="50000"/>
                  <a:lumOff val="50000"/>
                </a:schemeClr>
              </a:solidFill>
              <a:latin typeface="Arial" pitchFamily="34" charset="0"/>
              <a:ea typeface="Adobe Fan Heiti Std B" pitchFamily="34" charset="-128"/>
              <a:cs typeface="Arial" pitchFamily="34" charset="0"/>
            </a:endParaRPr>
          </a:p>
        </p:txBody>
      </p:sp>
      <p:cxnSp>
        <p:nvCxnSpPr>
          <p:cNvPr id="7" name="Straight Connector 6"/>
          <p:cNvCxnSpPr/>
          <p:nvPr/>
        </p:nvCxnSpPr>
        <p:spPr>
          <a:xfrm>
            <a:off x="800353" y="1124744"/>
            <a:ext cx="8343647"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2" name="Oval 1"/>
          <p:cNvSpPr/>
          <p:nvPr/>
        </p:nvSpPr>
        <p:spPr>
          <a:xfrm>
            <a:off x="251520" y="116632"/>
            <a:ext cx="3600000" cy="360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4000" dirty="0" smtClean="0"/>
          </a:p>
        </p:txBody>
      </p:sp>
      <p:sp>
        <p:nvSpPr>
          <p:cNvPr id="16" name="TextBox 15"/>
          <p:cNvSpPr txBox="1"/>
          <p:nvPr/>
        </p:nvSpPr>
        <p:spPr>
          <a:xfrm>
            <a:off x="1237834" y="1224134"/>
            <a:ext cx="1627369" cy="1384995"/>
          </a:xfrm>
          <a:prstGeom prst="rect">
            <a:avLst/>
          </a:prstGeom>
          <a:noFill/>
        </p:spPr>
        <p:txBody>
          <a:bodyPr wrap="none" rtlCol="0">
            <a:spAutoFit/>
          </a:bodyPr>
          <a:lstStyle/>
          <a:p>
            <a:pPr algn="ctr"/>
            <a:r>
              <a:rPr lang="en-GB" sz="4200" spc="-150" dirty="0" smtClean="0">
                <a:solidFill>
                  <a:schemeClr val="bg1"/>
                </a:solidFill>
                <a:latin typeface="Arial" pitchFamily="34" charset="0"/>
                <a:cs typeface="Arial" pitchFamily="34" charset="0"/>
              </a:rPr>
              <a:t>Online</a:t>
            </a:r>
          </a:p>
          <a:p>
            <a:pPr algn="ctr"/>
            <a:r>
              <a:rPr lang="en-GB" sz="4200" spc="-150" dirty="0" smtClean="0">
                <a:solidFill>
                  <a:schemeClr val="bg1"/>
                </a:solidFill>
                <a:latin typeface="Arial" pitchFamily="34" charset="0"/>
                <a:cs typeface="Arial" pitchFamily="34" charset="0"/>
              </a:rPr>
              <a:t>toolkit</a:t>
            </a:r>
            <a:endParaRPr lang="en-GB" sz="4200" spc="-150" dirty="0" smtClean="0">
              <a:solidFill>
                <a:schemeClr val="bg1"/>
              </a:solidFill>
              <a:latin typeface="Arial" pitchFamily="34" charset="0"/>
              <a:cs typeface="Arial" pitchFamily="34" charset="0"/>
            </a:endParaRPr>
          </a:p>
        </p:txBody>
      </p:sp>
      <p:sp>
        <p:nvSpPr>
          <p:cNvPr id="4" name="Oval 3"/>
          <p:cNvSpPr/>
          <p:nvPr/>
        </p:nvSpPr>
        <p:spPr>
          <a:xfrm>
            <a:off x="341520" y="206632"/>
            <a:ext cx="3420000" cy="342000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3995936" y="1330460"/>
            <a:ext cx="4828728" cy="1323439"/>
          </a:xfrm>
          <a:prstGeom prst="rect">
            <a:avLst/>
          </a:prstGeom>
          <a:noFill/>
        </p:spPr>
        <p:txBody>
          <a:bodyPr wrap="square" rtlCol="0">
            <a:spAutoFit/>
          </a:bodyPr>
          <a:lstStyle/>
          <a:p>
            <a:r>
              <a:rPr lang="en-GB" sz="2400" b="1" dirty="0" smtClean="0"/>
              <a:t>                     </a:t>
            </a:r>
          </a:p>
          <a:p>
            <a:endParaRPr lang="en-GB" sz="2400" b="1" dirty="0" smtClean="0"/>
          </a:p>
          <a:p>
            <a:endParaRPr lang="en-GB" sz="1600" dirty="0"/>
          </a:p>
          <a:p>
            <a:endParaRPr lang="en-GB" sz="1600" dirty="0"/>
          </a:p>
        </p:txBody>
      </p:sp>
      <p:sp>
        <p:nvSpPr>
          <p:cNvPr id="8" name="TextBox 7"/>
          <p:cNvSpPr txBox="1"/>
          <p:nvPr/>
        </p:nvSpPr>
        <p:spPr>
          <a:xfrm>
            <a:off x="341520" y="6143221"/>
            <a:ext cx="1494176" cy="261610"/>
          </a:xfrm>
          <a:prstGeom prst="rect">
            <a:avLst/>
          </a:prstGeom>
          <a:noFill/>
        </p:spPr>
        <p:txBody>
          <a:bodyPr wrap="square" rtlCol="0">
            <a:spAutoFit/>
          </a:bodyPr>
          <a:lstStyle/>
          <a:p>
            <a:r>
              <a:rPr lang="en-GB" sz="1100" dirty="0" smtClean="0"/>
              <a:t>Version 1.4</a:t>
            </a:r>
            <a:endParaRPr lang="en-GB" sz="11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1472" y="1397820"/>
            <a:ext cx="3672408" cy="1037623"/>
          </a:xfrm>
          <a:prstGeom prst="rect">
            <a:avLst/>
          </a:prstGeom>
        </p:spPr>
      </p:pic>
    </p:spTree>
    <p:extLst>
      <p:ext uri="{BB962C8B-B14F-4D97-AF65-F5344CB8AC3E}">
        <p14:creationId xmlns:p14="http://schemas.microsoft.com/office/powerpoint/2010/main" val="781977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3139321"/>
          </a:xfrm>
          <a:prstGeom prst="rect">
            <a:avLst/>
          </a:prstGeom>
        </p:spPr>
        <p:txBody>
          <a:bodyPr wrap="square">
            <a:spAutoFit/>
          </a:bodyPr>
          <a:lstStyle/>
          <a:p>
            <a:r>
              <a:rPr lang="en-GB" sz="1400" b="1" dirty="0" smtClean="0"/>
              <a:t>Section </a:t>
            </a:r>
            <a:r>
              <a:rPr lang="en-GB" sz="1400" b="1" dirty="0"/>
              <a:t>5</a:t>
            </a:r>
            <a:r>
              <a:rPr lang="en-GB" sz="1400" b="1" dirty="0" smtClean="0"/>
              <a:t>: Resources</a:t>
            </a:r>
            <a:endParaRPr lang="en-GB" sz="1400" b="1" dirty="0" smtClean="0"/>
          </a:p>
          <a:p>
            <a:endParaRPr lang="en-GB" sz="1400" b="1" dirty="0"/>
          </a:p>
          <a:p>
            <a:pPr marL="285750" indent="-285750">
              <a:buFontTx/>
              <a:buChar char="-"/>
            </a:pPr>
            <a:r>
              <a:rPr lang="en-GB" sz="1200" b="1" dirty="0" smtClean="0"/>
              <a:t>Primary Authority </a:t>
            </a:r>
            <a:r>
              <a:rPr lang="en-GB" sz="1200" b="1" dirty="0" smtClean="0"/>
              <a:t>– encouraging growth </a:t>
            </a:r>
            <a:r>
              <a:rPr lang="en-GB" sz="1200" b="1" dirty="0" smtClean="0">
                <a:hlinkClick r:id="rId3"/>
              </a:rPr>
              <a:t>video</a:t>
            </a:r>
            <a:endParaRPr lang="en-GB" sz="1200" b="1" dirty="0" smtClean="0"/>
          </a:p>
          <a:p>
            <a:pPr marL="285750" indent="-285750">
              <a:buFontTx/>
              <a:buChar char="-"/>
            </a:pPr>
            <a:r>
              <a:rPr lang="en-GB" sz="1200" b="1" dirty="0" smtClean="0"/>
              <a:t>BRDO on </a:t>
            </a:r>
            <a:r>
              <a:rPr lang="en-GB" sz="1200" b="1" dirty="0" smtClean="0">
                <a:hlinkClick r:id="rId4"/>
              </a:rPr>
              <a:t>Twitter</a:t>
            </a:r>
            <a:endParaRPr lang="en-GB" sz="1200" b="1" dirty="0" smtClean="0"/>
          </a:p>
          <a:p>
            <a:pPr marL="285750" indent="-285750">
              <a:buFontTx/>
              <a:buChar char="-"/>
            </a:pPr>
            <a:r>
              <a:rPr lang="en-GB" sz="1200" b="1" dirty="0" smtClean="0"/>
              <a:t>BRDO </a:t>
            </a:r>
            <a:r>
              <a:rPr lang="en-GB" sz="1200" b="1" dirty="0" smtClean="0">
                <a:hlinkClick r:id="rId5"/>
              </a:rPr>
              <a:t>LinkedIn page</a:t>
            </a:r>
            <a:endParaRPr lang="en-GB" sz="1200" b="1" dirty="0" smtClean="0"/>
          </a:p>
          <a:p>
            <a:pPr marL="285750" indent="-285750">
              <a:buFontTx/>
              <a:buChar char="-"/>
            </a:pPr>
            <a:r>
              <a:rPr lang="en-GB" sz="1200" b="1" dirty="0" smtClean="0"/>
              <a:t>BRDO </a:t>
            </a:r>
            <a:r>
              <a:rPr lang="en-GB" sz="1200" b="1" dirty="0" smtClean="0">
                <a:hlinkClick r:id="rId6"/>
              </a:rPr>
              <a:t>LinkedIn group</a:t>
            </a:r>
            <a:endParaRPr lang="en-GB" sz="1200" b="1" dirty="0" smtClean="0"/>
          </a:p>
          <a:p>
            <a:pPr marL="285750" indent="-285750">
              <a:buFontTx/>
              <a:buChar char="-"/>
            </a:pPr>
            <a:r>
              <a:rPr lang="en-GB" sz="1200" b="1" dirty="0" smtClean="0"/>
              <a:t>Case studies and learning </a:t>
            </a:r>
            <a:r>
              <a:rPr lang="en-GB" sz="1200" b="1" dirty="0" smtClean="0"/>
              <a:t>– check out some of the </a:t>
            </a:r>
            <a:r>
              <a:rPr lang="en-GB" sz="1200" b="1" dirty="0" smtClean="0">
                <a:hlinkClick r:id="rId7"/>
              </a:rPr>
              <a:t>Primary Authority Awards winners</a:t>
            </a:r>
            <a:endParaRPr lang="en-GB" sz="1200" b="1" dirty="0" smtClean="0"/>
          </a:p>
          <a:p>
            <a:pPr marL="285750" indent="-285750">
              <a:buFontTx/>
              <a:buChar char="-"/>
            </a:pPr>
            <a:r>
              <a:rPr lang="en-GB" sz="1200" b="1" dirty="0" smtClean="0"/>
              <a:t>A </a:t>
            </a:r>
            <a:r>
              <a:rPr lang="en-GB" sz="1200" b="1" dirty="0" smtClean="0"/>
              <a:t>Department for Business, Innovation and Skills (BIS) </a:t>
            </a:r>
            <a:r>
              <a:rPr lang="en-GB" sz="1200" b="1" dirty="0" smtClean="0">
                <a:hlinkClick r:id="rId8"/>
              </a:rPr>
              <a:t>Guide to local council regulatory services</a:t>
            </a:r>
            <a:endParaRPr lang="en-GB" sz="1200" b="1" dirty="0" smtClean="0"/>
          </a:p>
          <a:p>
            <a:pPr marL="285750" indent="-285750">
              <a:buFontTx/>
              <a:buChar char="-"/>
            </a:pPr>
            <a:r>
              <a:rPr lang="en-GB" sz="1200" b="1" dirty="0" smtClean="0"/>
              <a:t>A BIS guide to </a:t>
            </a:r>
            <a:r>
              <a:rPr lang="en-GB" sz="1200" b="1" dirty="0" smtClean="0">
                <a:hlinkClick r:id="rId9"/>
              </a:rPr>
              <a:t>Primary </a:t>
            </a:r>
            <a:r>
              <a:rPr lang="en-GB" sz="1200" b="1" dirty="0">
                <a:hlinkClick r:id="rId9"/>
              </a:rPr>
              <a:t>Authority: nurturing partnerships for growth </a:t>
            </a:r>
            <a:r>
              <a:rPr lang="en-GB" sz="1200" b="1" dirty="0" smtClean="0">
                <a:hlinkClick r:id="rId9"/>
              </a:rPr>
              <a:t>document (June 2015)</a:t>
            </a:r>
            <a:endParaRPr lang="en-GB" sz="1200" b="1" dirty="0" smtClean="0"/>
          </a:p>
          <a:p>
            <a:pPr marL="285750" indent="-285750">
              <a:buFontTx/>
              <a:buChar char="-"/>
            </a:pPr>
            <a:r>
              <a:rPr lang="en-GB" sz="1200" b="1" dirty="0" smtClean="0"/>
              <a:t>The </a:t>
            </a:r>
            <a:r>
              <a:rPr lang="en-GB" sz="1200" b="1" dirty="0" smtClean="0">
                <a:hlinkClick r:id="rId10"/>
              </a:rPr>
              <a:t>Primary Authority Register</a:t>
            </a:r>
            <a:endParaRPr lang="en-GB" sz="1200" b="1" dirty="0" smtClean="0"/>
          </a:p>
          <a:p>
            <a:pPr marL="285750" indent="-285750">
              <a:buFontTx/>
              <a:buChar char="-"/>
            </a:pPr>
            <a:r>
              <a:rPr lang="en-GB" sz="1200" b="1" dirty="0" smtClean="0"/>
              <a:t>Business Regulation: </a:t>
            </a:r>
            <a:r>
              <a:rPr lang="en-GB" sz="1200" b="1" dirty="0" smtClean="0">
                <a:hlinkClick r:id="rId11"/>
              </a:rPr>
              <a:t>Better Business for all</a:t>
            </a:r>
            <a:endParaRPr lang="en-GB" sz="1200" b="1" dirty="0" smtClean="0"/>
          </a:p>
          <a:p>
            <a:pPr marL="285750" indent="-285750">
              <a:buFontTx/>
              <a:buChar char="-"/>
            </a:pPr>
            <a:r>
              <a:rPr lang="en-GB" sz="1200" b="1" dirty="0" smtClean="0"/>
              <a:t>The </a:t>
            </a:r>
            <a:r>
              <a:rPr lang="en-GB" sz="1200" b="1" dirty="0" smtClean="0">
                <a:hlinkClick r:id="rId12"/>
              </a:rPr>
              <a:t>Regulators’ Code</a:t>
            </a:r>
            <a:endParaRPr lang="en-GB" sz="1200" b="1" dirty="0" smtClean="0"/>
          </a:p>
          <a:p>
            <a:endParaRPr lang="en-GB" sz="1400" b="1" dirty="0"/>
          </a:p>
          <a:p>
            <a:endParaRPr lang="en-GB" sz="1200" b="1" dirty="0" smtClean="0"/>
          </a:p>
          <a:p>
            <a:endParaRPr lang="en-GB" sz="1200" b="1" dirty="0"/>
          </a:p>
          <a:p>
            <a:endParaRPr lang="en-GB" sz="1200" b="1"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13" action="ppaction://hlinksldjump"/>
              </a:rPr>
              <a:t>Back to home</a:t>
            </a:r>
            <a:endParaRPr lang="en-GB" b="1" dirty="0"/>
          </a:p>
        </p:txBody>
      </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335814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4370427"/>
          </a:xfrm>
          <a:prstGeom prst="rect">
            <a:avLst/>
          </a:prstGeom>
        </p:spPr>
        <p:txBody>
          <a:bodyPr wrap="square">
            <a:spAutoFit/>
          </a:bodyPr>
          <a:lstStyle/>
          <a:p>
            <a:r>
              <a:rPr lang="en-GB" sz="1400" b="1" dirty="0" smtClean="0"/>
              <a:t>Section </a:t>
            </a:r>
            <a:r>
              <a:rPr lang="en-GB" sz="1400" b="1" dirty="0"/>
              <a:t>6</a:t>
            </a:r>
            <a:r>
              <a:rPr lang="en-GB" sz="1400" b="1" dirty="0" smtClean="0"/>
              <a:t>: </a:t>
            </a:r>
            <a:r>
              <a:rPr lang="en-GB" sz="1400" b="1" dirty="0" smtClean="0"/>
              <a:t>Benefits for local government</a:t>
            </a:r>
            <a:endParaRPr lang="en-GB" sz="1400" b="1" dirty="0"/>
          </a:p>
          <a:p>
            <a:endParaRPr lang="en-GB" sz="1200" b="1" dirty="0" smtClean="0"/>
          </a:p>
          <a:p>
            <a:r>
              <a:rPr lang="en-GB" sz="1200" b="1" dirty="0" smtClean="0"/>
              <a:t>Effective engagement</a:t>
            </a:r>
          </a:p>
          <a:p>
            <a:r>
              <a:rPr lang="en-GB" sz="1200" dirty="0" smtClean="0"/>
              <a:t>Our business customers form an incredibly important part of our local communities. Yet they most likely take up a smaller part of a council’s communications focus and activities than perhaps they should. This isn’t a criticism of council comms teams – far from it – but a recognition that stretched comms teams haven’t always had the directive or local intelligence to really make the most of these potential relationships. Talking Business aims to address this issue and work with comms teams and regulators alike to overcome this barrier.</a:t>
            </a:r>
          </a:p>
          <a:p>
            <a:endParaRPr lang="en-GB" sz="1200" dirty="0" smtClean="0"/>
          </a:p>
          <a:p>
            <a:r>
              <a:rPr lang="en-GB" sz="1200" b="1" dirty="0" smtClean="0"/>
              <a:t>Improved relationships and understanding = improved reputation</a:t>
            </a:r>
          </a:p>
          <a:p>
            <a:r>
              <a:rPr lang="en-GB" sz="1200" dirty="0" smtClean="0"/>
              <a:t>By taking more time to engage with business customers there is every chance that </a:t>
            </a:r>
            <a:r>
              <a:rPr lang="en-GB" sz="1200" dirty="0"/>
              <a:t>i</a:t>
            </a:r>
            <a:r>
              <a:rPr lang="en-GB" sz="1200" dirty="0" smtClean="0"/>
              <a:t>mproved relationships can be created as a planned and beneficial outcome. </a:t>
            </a:r>
          </a:p>
          <a:p>
            <a:endParaRPr lang="en-GB" sz="1200" dirty="0"/>
          </a:p>
          <a:p>
            <a:r>
              <a:rPr lang="en-GB" sz="1200" dirty="0"/>
              <a:t>We know from the </a:t>
            </a:r>
            <a:r>
              <a:rPr lang="en-GB" sz="1200" dirty="0">
                <a:hlinkClick r:id="rId3"/>
              </a:rPr>
              <a:t>Reputation </a:t>
            </a:r>
            <a:r>
              <a:rPr lang="en-GB" sz="1200" dirty="0" smtClean="0">
                <a:hlinkClick r:id="rId3"/>
              </a:rPr>
              <a:t>project</a:t>
            </a:r>
            <a:r>
              <a:rPr lang="en-GB" sz="1200" dirty="0"/>
              <a:t>,</a:t>
            </a:r>
            <a:r>
              <a:rPr lang="en-GB" sz="1200" dirty="0" smtClean="0"/>
              <a:t> </a:t>
            </a:r>
            <a:r>
              <a:rPr lang="en-GB" sz="1200" dirty="0"/>
              <a:t>delivered by the Local Government Association and LGcomms in </a:t>
            </a:r>
            <a:r>
              <a:rPr lang="en-GB" sz="1200" dirty="0" smtClean="0"/>
              <a:t>2013, </a:t>
            </a:r>
            <a:r>
              <a:rPr lang="en-GB" sz="1200" dirty="0"/>
              <a:t>that key to improving reputation is actually taking the time to clearly spell out the services your council offers and making these services truly accessible and simple to use for all</a:t>
            </a:r>
            <a:r>
              <a:rPr lang="en-GB" sz="1200" dirty="0" smtClean="0"/>
              <a:t>.</a:t>
            </a:r>
            <a:endParaRPr lang="en-GB" sz="1200" dirty="0"/>
          </a:p>
          <a:p>
            <a:endParaRPr lang="en-GB" sz="1200" dirty="0" smtClean="0"/>
          </a:p>
          <a:p>
            <a:r>
              <a:rPr lang="en-GB" sz="1200" b="1" dirty="0" smtClean="0"/>
              <a:t>Better value </a:t>
            </a:r>
            <a:r>
              <a:rPr lang="en-GB" sz="1200" b="1" dirty="0"/>
              <a:t>f</a:t>
            </a:r>
            <a:r>
              <a:rPr lang="en-GB" sz="1200" b="1" dirty="0" smtClean="0"/>
              <a:t>or </a:t>
            </a:r>
            <a:r>
              <a:rPr lang="en-GB" sz="1200" b="1" dirty="0"/>
              <a:t>m</a:t>
            </a:r>
            <a:r>
              <a:rPr lang="en-GB" sz="1200" b="1" dirty="0" smtClean="0"/>
              <a:t>oney for your business customers</a:t>
            </a:r>
          </a:p>
          <a:p>
            <a:r>
              <a:rPr lang="en-GB" sz="1200" dirty="0" smtClean="0"/>
              <a:t>Your business customers will contribute significant levels of funding into your organisation through business rates. Like residents, they will not necessarily be clear on what services their local council can offer in return. So this is a great </a:t>
            </a:r>
            <a:r>
              <a:rPr lang="en-GB" sz="1200" dirty="0"/>
              <a:t>o</a:t>
            </a:r>
            <a:r>
              <a:rPr lang="en-GB" sz="1200" dirty="0" smtClean="0"/>
              <a:t>pportunity to develop a deeper relationship with them. From this dialogue any number of spin off benefits can arise, and this has been demonstrated in parts of the country already embracing a Talking Business approach and providing your business customer with VFM, something they will absolutely want and value</a:t>
            </a:r>
            <a:r>
              <a:rPr lang="en-GB" sz="1200" dirty="0" smtClean="0"/>
              <a:t>.</a:t>
            </a:r>
            <a:endParaRPr lang="en-GB" sz="1200"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4" action="ppaction://hlinksldjump"/>
              </a:rPr>
              <a:t>Back to home</a:t>
            </a:r>
            <a:endParaRPr lang="en-GB" b="1"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96" y="45353"/>
            <a:ext cx="3672408" cy="1037623"/>
          </a:xfrm>
          <a:prstGeom prst="rect">
            <a:avLst/>
          </a:prstGeom>
        </p:spPr>
      </p:pic>
    </p:spTree>
    <p:extLst>
      <p:ext uri="{BB962C8B-B14F-4D97-AF65-F5344CB8AC3E}">
        <p14:creationId xmlns:p14="http://schemas.microsoft.com/office/powerpoint/2010/main" val="1818029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4308872"/>
          </a:xfrm>
          <a:prstGeom prst="rect">
            <a:avLst/>
          </a:prstGeom>
        </p:spPr>
        <p:txBody>
          <a:bodyPr wrap="square">
            <a:spAutoFit/>
          </a:bodyPr>
          <a:lstStyle/>
          <a:p>
            <a:r>
              <a:rPr lang="en-GB" sz="1400" b="1" dirty="0" smtClean="0"/>
              <a:t>Section </a:t>
            </a:r>
            <a:r>
              <a:rPr lang="en-GB" sz="1400" b="1" dirty="0" smtClean="0"/>
              <a:t>7: </a:t>
            </a:r>
            <a:r>
              <a:rPr lang="en-GB" sz="1400" b="1" dirty="0" smtClean="0"/>
              <a:t>What </a:t>
            </a:r>
            <a:r>
              <a:rPr lang="en-GB" sz="1400" b="1" dirty="0"/>
              <a:t>is </a:t>
            </a:r>
            <a:r>
              <a:rPr lang="en-GB" sz="1400" b="1" dirty="0" smtClean="0"/>
              <a:t>Talking Business?</a:t>
            </a:r>
            <a:endParaRPr lang="en-GB" sz="1400" b="1" dirty="0" smtClean="0"/>
          </a:p>
          <a:p>
            <a:endParaRPr lang="en-GB" sz="1200" b="1" dirty="0" smtClean="0"/>
          </a:p>
          <a:p>
            <a:r>
              <a:rPr lang="en-GB" sz="1200" dirty="0" smtClean="0"/>
              <a:t>Talking </a:t>
            </a:r>
            <a:r>
              <a:rPr lang="en-GB" sz="1200" dirty="0" smtClean="0"/>
              <a:t>Business </a:t>
            </a:r>
            <a:r>
              <a:rPr lang="en-GB" sz="1200" dirty="0" smtClean="0"/>
              <a:t>e</a:t>
            </a:r>
            <a:r>
              <a:rPr lang="en-GB" altLang="en-US" sz="1200" dirty="0" smtClean="0">
                <a:cs typeface="Arial" charset="0"/>
              </a:rPr>
              <a:t>nables </a:t>
            </a:r>
            <a:r>
              <a:rPr lang="en-GB" altLang="en-US" sz="1200" dirty="0">
                <a:cs typeface="Arial" charset="0"/>
              </a:rPr>
              <a:t>and </a:t>
            </a:r>
            <a:r>
              <a:rPr lang="en-GB" altLang="en-US" sz="1200" dirty="0" smtClean="0">
                <a:cs typeface="Arial" charset="0"/>
              </a:rPr>
              <a:t>supports </a:t>
            </a:r>
            <a:r>
              <a:rPr lang="en-GB" altLang="en-US" sz="1200" dirty="0">
                <a:cs typeface="Arial" charset="0"/>
              </a:rPr>
              <a:t>regulators to meet the transparency and openness requirements set by:</a:t>
            </a:r>
          </a:p>
          <a:p>
            <a:pPr algn="just">
              <a:spcBef>
                <a:spcPct val="0"/>
              </a:spcBef>
              <a:spcAft>
                <a:spcPts val="600"/>
              </a:spcAft>
            </a:pPr>
            <a:endParaRPr lang="en-GB" altLang="en-US" sz="1200" dirty="0">
              <a:cs typeface="Arial" charset="0"/>
            </a:endParaRPr>
          </a:p>
          <a:p>
            <a:pPr marL="342900" indent="-342900" algn="just">
              <a:spcBef>
                <a:spcPct val="0"/>
              </a:spcBef>
              <a:spcAft>
                <a:spcPts val="600"/>
              </a:spcAft>
              <a:buFont typeface="Arial" panose="020B0604020202020204" pitchFamily="34" charset="0"/>
              <a:buChar char="•"/>
            </a:pPr>
            <a:r>
              <a:rPr lang="en-GB" altLang="en-US" sz="1200" dirty="0" smtClean="0">
                <a:cs typeface="Arial" charset="0"/>
              </a:rPr>
              <a:t>Better </a:t>
            </a:r>
            <a:r>
              <a:rPr lang="en-GB" altLang="en-US" sz="1200" dirty="0">
                <a:cs typeface="Arial" charset="0"/>
              </a:rPr>
              <a:t>Business for </a:t>
            </a:r>
            <a:r>
              <a:rPr lang="en-GB" altLang="en-US" sz="1200" dirty="0" smtClean="0">
                <a:cs typeface="Arial" charset="0"/>
              </a:rPr>
              <a:t>All</a:t>
            </a:r>
            <a:endParaRPr lang="en-GB" altLang="en-US" sz="1200" dirty="0">
              <a:cs typeface="Arial" charset="0"/>
            </a:endParaRPr>
          </a:p>
          <a:p>
            <a:pPr marL="342900" indent="-342900" algn="just">
              <a:spcBef>
                <a:spcPct val="0"/>
              </a:spcBef>
              <a:spcAft>
                <a:spcPts val="600"/>
              </a:spcAft>
              <a:buFont typeface="Arial" panose="020B0604020202020204" pitchFamily="34" charset="0"/>
              <a:buChar char="•"/>
            </a:pPr>
            <a:r>
              <a:rPr lang="en-GB" altLang="en-US" sz="1200" dirty="0">
                <a:cs typeface="Arial" charset="0"/>
              </a:rPr>
              <a:t>The Regulators’ Code</a:t>
            </a:r>
          </a:p>
          <a:p>
            <a:pPr marL="342900" indent="-342900" algn="just">
              <a:spcBef>
                <a:spcPct val="0"/>
              </a:spcBef>
              <a:spcAft>
                <a:spcPts val="600"/>
              </a:spcAft>
              <a:buFont typeface="Arial" panose="020B0604020202020204" pitchFamily="34" charset="0"/>
              <a:buChar char="•"/>
            </a:pPr>
            <a:r>
              <a:rPr lang="en-GB" altLang="en-US" sz="1200" dirty="0">
                <a:cs typeface="Arial" charset="0"/>
              </a:rPr>
              <a:t>LGA’s ‘Open for Business’ shared vision for regulation</a:t>
            </a:r>
          </a:p>
          <a:p>
            <a:endParaRPr lang="en-GB" sz="1200" b="1" dirty="0" smtClean="0"/>
          </a:p>
          <a:p>
            <a:r>
              <a:rPr lang="en-GB" sz="1200" dirty="0" smtClean="0"/>
              <a:t>Set up by Better Regulation Delivery Office (BRDO), Talking Business </a:t>
            </a:r>
            <a:r>
              <a:rPr lang="en-GB" sz="1200" dirty="0"/>
              <a:t>supports local authority regulators </a:t>
            </a:r>
            <a:r>
              <a:rPr lang="en-GB" sz="1200" dirty="0" smtClean="0"/>
              <a:t>and communicators </a:t>
            </a:r>
            <a:r>
              <a:rPr lang="en-GB" sz="1200" dirty="0" smtClean="0"/>
              <a:t>to </a:t>
            </a:r>
            <a:r>
              <a:rPr lang="en-GB" sz="1200" dirty="0" smtClean="0"/>
              <a:t>engage effectively with their </a:t>
            </a:r>
            <a:r>
              <a:rPr lang="en-GB" sz="1200" dirty="0" smtClean="0"/>
              <a:t>business community, </a:t>
            </a:r>
            <a:r>
              <a:rPr lang="en-GB" sz="1200" dirty="0" smtClean="0"/>
              <a:t>establish mutual understanding and close working relationships </a:t>
            </a:r>
            <a:r>
              <a:rPr lang="en-GB" sz="1200" dirty="0" smtClean="0"/>
              <a:t>- and </a:t>
            </a:r>
            <a:r>
              <a:rPr lang="en-GB" sz="1200" dirty="0" smtClean="0"/>
              <a:t>in the process tell the great local growth </a:t>
            </a:r>
            <a:r>
              <a:rPr lang="en-GB" sz="1200" dirty="0" smtClean="0"/>
              <a:t>from across </a:t>
            </a:r>
            <a:r>
              <a:rPr lang="en-GB" sz="1200" dirty="0" smtClean="0"/>
              <a:t>the country.</a:t>
            </a:r>
          </a:p>
          <a:p>
            <a:endParaRPr lang="en-GB" sz="1200" b="1" dirty="0"/>
          </a:p>
          <a:p>
            <a:r>
              <a:rPr lang="en-GB" sz="1200" dirty="0" smtClean="0"/>
              <a:t>BRDO </a:t>
            </a:r>
            <a:r>
              <a:rPr lang="en-GB" sz="1200" dirty="0"/>
              <a:t>is working towards a regulatory environment in which businesses have the confidence to invest and grow and citizens and communities are properly protected. </a:t>
            </a:r>
            <a:r>
              <a:rPr lang="en-GB" sz="1200" dirty="0" smtClean="0"/>
              <a:t> BRDO </a:t>
            </a:r>
            <a:r>
              <a:rPr lang="en-GB" sz="1200" dirty="0"/>
              <a:t>is part of the Department for Business, Innovation &amp; Skills.</a:t>
            </a:r>
          </a:p>
          <a:p>
            <a:endParaRPr lang="en-GB" sz="1200" dirty="0"/>
          </a:p>
          <a:p>
            <a:r>
              <a:rPr lang="en-GB" sz="1200" b="1" dirty="0">
                <a:hlinkClick r:id="rId4"/>
              </a:rPr>
              <a:t>Find out more </a:t>
            </a:r>
            <a:r>
              <a:rPr lang="en-GB" sz="1200" b="1" dirty="0" smtClean="0">
                <a:hlinkClick r:id="rId4"/>
              </a:rPr>
              <a:t>about BRDO</a:t>
            </a:r>
            <a:endParaRPr lang="en-GB" sz="1200" dirty="0"/>
          </a:p>
          <a:p>
            <a:endParaRPr lang="en-GB" sz="1200" dirty="0"/>
          </a:p>
          <a:p>
            <a:r>
              <a:rPr lang="en-GB" sz="1200" dirty="0" smtClean="0"/>
              <a:t>Engage </a:t>
            </a:r>
            <a:r>
              <a:rPr lang="en-GB" sz="1200" dirty="0"/>
              <a:t>with </a:t>
            </a:r>
            <a:r>
              <a:rPr lang="en-GB" sz="1200" dirty="0" smtClean="0"/>
              <a:t>BRDO on </a:t>
            </a:r>
            <a:r>
              <a:rPr lang="en-GB" sz="1200" dirty="0"/>
              <a:t>social media:</a:t>
            </a:r>
          </a:p>
          <a:p>
            <a:r>
              <a:rPr lang="en-GB" sz="1200" b="1" dirty="0" smtClean="0"/>
              <a:t>Twitter </a:t>
            </a:r>
            <a:r>
              <a:rPr lang="en-GB" sz="1200" b="1" u="sng" dirty="0">
                <a:hlinkClick r:id="rId5"/>
              </a:rPr>
              <a:t>@</a:t>
            </a:r>
            <a:r>
              <a:rPr lang="en-GB" sz="1200" b="1" u="sng" dirty="0" err="1" smtClean="0">
                <a:hlinkClick r:id="rId5"/>
              </a:rPr>
              <a:t>BRDOregulation</a:t>
            </a:r>
            <a:r>
              <a:rPr lang="en-GB" sz="1200" b="1" u="sng" dirty="0" smtClean="0"/>
              <a:t> </a:t>
            </a:r>
            <a:r>
              <a:rPr lang="en-GB" sz="1200" dirty="0" smtClean="0"/>
              <a:t> (and </a:t>
            </a:r>
            <a:r>
              <a:rPr lang="en-GB" sz="1200" dirty="0"/>
              <a:t>follow the hashtag #</a:t>
            </a:r>
            <a:r>
              <a:rPr lang="en-GB" sz="1200" dirty="0" err="1" smtClean="0"/>
              <a:t>LGTalkingBiz</a:t>
            </a:r>
            <a:r>
              <a:rPr lang="en-GB" sz="1200" dirty="0" smtClean="0"/>
              <a:t>)</a:t>
            </a:r>
            <a:endParaRPr lang="en-GB" sz="1200" b="1" dirty="0"/>
          </a:p>
          <a:p>
            <a:r>
              <a:rPr lang="en-GB" sz="1200" b="1" dirty="0" smtClean="0"/>
              <a:t>LinkedIn </a:t>
            </a:r>
            <a:r>
              <a:rPr lang="en-GB" sz="1200" b="1" u="sng" dirty="0">
                <a:hlinkClick r:id="rId6"/>
              </a:rPr>
              <a:t>Better Regulation</a:t>
            </a:r>
            <a:endParaRPr lang="en-GB" sz="1200" b="1" dirty="0"/>
          </a:p>
          <a:p>
            <a:endParaRPr lang="en-GB" sz="1200" dirty="0"/>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
        <p:nvSpPr>
          <p:cNvPr id="13" name="TextBox 12"/>
          <p:cNvSpPr txBox="1"/>
          <p:nvPr/>
        </p:nvSpPr>
        <p:spPr>
          <a:xfrm>
            <a:off x="251520" y="6143221"/>
            <a:ext cx="1512168" cy="369332"/>
          </a:xfrm>
          <a:prstGeom prst="rect">
            <a:avLst/>
          </a:prstGeom>
          <a:noFill/>
        </p:spPr>
        <p:txBody>
          <a:bodyPr wrap="square" rtlCol="0">
            <a:spAutoFit/>
          </a:bodyPr>
          <a:lstStyle/>
          <a:p>
            <a:r>
              <a:rPr lang="en-GB" b="1" dirty="0" smtClean="0">
                <a:hlinkClick r:id="rId8" action="ppaction://hlinksldjump"/>
              </a:rPr>
              <a:t>Back to home</a:t>
            </a:r>
            <a:endParaRPr lang="en-GB" b="1" dirty="0"/>
          </a:p>
        </p:txBody>
      </p:sp>
    </p:spTree>
    <p:extLst>
      <p:ext uri="{BB962C8B-B14F-4D97-AF65-F5344CB8AC3E}">
        <p14:creationId xmlns:p14="http://schemas.microsoft.com/office/powerpoint/2010/main" val="159250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2" name="Rectangle 1"/>
          <p:cNvSpPr/>
          <p:nvPr/>
        </p:nvSpPr>
        <p:spPr>
          <a:xfrm>
            <a:off x="444337" y="1125899"/>
            <a:ext cx="8232119" cy="4201150"/>
          </a:xfrm>
          <a:prstGeom prst="rect">
            <a:avLst/>
          </a:prstGeom>
        </p:spPr>
        <p:txBody>
          <a:bodyPr wrap="square">
            <a:spAutoFit/>
          </a:bodyPr>
          <a:lstStyle/>
          <a:p>
            <a:endParaRPr lang="en-GB" sz="1600" b="1" dirty="0" smtClean="0"/>
          </a:p>
          <a:p>
            <a:r>
              <a:rPr lang="en-GB" sz="1100" dirty="0" smtClean="0"/>
              <a:t>		                    </a:t>
            </a:r>
            <a:r>
              <a:rPr lang="en-GB" sz="1200" b="1" dirty="0" smtClean="0"/>
              <a:t>1</a:t>
            </a:r>
            <a:r>
              <a:rPr lang="en-GB" sz="1200" b="1" dirty="0"/>
              <a:t>. </a:t>
            </a:r>
            <a:r>
              <a:rPr lang="en-GB" sz="1200" b="1" dirty="0">
                <a:hlinkClick r:id="rId3" action="ppaction://hlinksldjump"/>
              </a:rPr>
              <a:t>Your arguments for engaging with business</a:t>
            </a:r>
            <a:endParaRPr lang="en-GB" sz="1200" b="1" dirty="0"/>
          </a:p>
          <a:p>
            <a:r>
              <a:rPr lang="en-GB" sz="1100" dirty="0" smtClean="0"/>
              <a:t>	</a:t>
            </a:r>
          </a:p>
          <a:p>
            <a:r>
              <a:rPr lang="en-GB" sz="1100" dirty="0" smtClean="0"/>
              <a:t>      </a:t>
            </a:r>
            <a:endParaRPr lang="en-GB" sz="1100" dirty="0" smtClean="0"/>
          </a:p>
          <a:p>
            <a:endParaRPr lang="en-GB" sz="1100" dirty="0" smtClean="0"/>
          </a:p>
          <a:p>
            <a:r>
              <a:rPr lang="en-GB" sz="1100" dirty="0"/>
              <a:t> </a:t>
            </a:r>
            <a:r>
              <a:rPr lang="en-GB" sz="1100" dirty="0" smtClean="0"/>
              <a:t>                                       </a:t>
            </a:r>
            <a:r>
              <a:rPr lang="en-GB" sz="1100" b="1" dirty="0" smtClean="0"/>
              <a:t>7</a:t>
            </a:r>
            <a:r>
              <a:rPr lang="en-GB" sz="1200" b="1" dirty="0" smtClean="0"/>
              <a:t>. </a:t>
            </a:r>
            <a:r>
              <a:rPr lang="en-GB" sz="1200" b="1" dirty="0" smtClean="0">
                <a:hlinkClick r:id="rId4" action="ppaction://hlinksldjump"/>
              </a:rPr>
              <a:t>What is Talking Business</a:t>
            </a:r>
            <a:r>
              <a:rPr lang="en-GB" sz="1200" b="1" dirty="0" smtClean="0"/>
              <a:t>?                         </a:t>
            </a:r>
            <a:r>
              <a:rPr lang="en-GB" sz="1100" dirty="0" smtClean="0"/>
              <a:t>	</a:t>
            </a:r>
            <a:r>
              <a:rPr lang="en-GB" sz="1200" b="1" dirty="0"/>
              <a:t> </a:t>
            </a:r>
            <a:r>
              <a:rPr lang="en-GB" sz="1200" b="1" dirty="0" smtClean="0"/>
              <a:t>2. </a:t>
            </a:r>
            <a:r>
              <a:rPr lang="en-GB" sz="1200" b="1" dirty="0">
                <a:hlinkClick r:id="rId5" action="ppaction://hlinksldjump"/>
              </a:rPr>
              <a:t>Understanding your regulators </a:t>
            </a:r>
            <a:r>
              <a:rPr lang="en-GB" sz="1100" dirty="0" smtClean="0"/>
              <a:t>	</a:t>
            </a:r>
          </a:p>
          <a:p>
            <a:endParaRPr lang="en-GB" sz="1100" dirty="0" smtClean="0"/>
          </a:p>
          <a:p>
            <a:r>
              <a:rPr lang="en-GB" sz="1100" dirty="0" smtClean="0"/>
              <a:t>					</a:t>
            </a:r>
            <a:endParaRPr lang="en-GB" sz="1200" b="1" dirty="0" smtClean="0"/>
          </a:p>
          <a:p>
            <a:endParaRPr lang="en-GB" sz="1100" dirty="0"/>
          </a:p>
          <a:p>
            <a:endParaRPr lang="en-GB" sz="1100" dirty="0" smtClean="0"/>
          </a:p>
          <a:p>
            <a:endParaRPr lang="en-GB" sz="1100" dirty="0"/>
          </a:p>
          <a:p>
            <a:endParaRPr lang="en-GB" sz="1100" dirty="0" smtClean="0"/>
          </a:p>
          <a:p>
            <a:r>
              <a:rPr lang="en-GB" sz="1200" b="1" dirty="0" smtClean="0"/>
              <a:t>   </a:t>
            </a:r>
            <a:r>
              <a:rPr lang="en-GB" sz="1200" b="1" dirty="0" smtClean="0">
                <a:hlinkClick r:id="rId6" action="ppaction://hlinksldjump"/>
              </a:rPr>
              <a:t>6. </a:t>
            </a:r>
            <a:r>
              <a:rPr lang="en-GB" sz="1200" b="1" dirty="0" smtClean="0">
                <a:hlinkClick r:id="rId6" action="ppaction://hlinksldjump"/>
              </a:rPr>
              <a:t>Benefits for local </a:t>
            </a:r>
            <a:r>
              <a:rPr lang="en-GB" sz="1200" b="1" dirty="0" smtClean="0">
                <a:hlinkClick r:id="rId6" action="ppaction://hlinksldjump"/>
              </a:rPr>
              <a:t>government</a:t>
            </a:r>
            <a:r>
              <a:rPr lang="en-GB" sz="1200" b="1" dirty="0" smtClean="0"/>
              <a:t>                                                              </a:t>
            </a:r>
            <a:r>
              <a:rPr lang="en-GB" sz="1200" dirty="0" smtClean="0"/>
              <a:t>                                   </a:t>
            </a:r>
            <a:r>
              <a:rPr lang="en-GB" sz="1200" b="1" dirty="0">
                <a:hlinkClick r:id="rId7" action="ppaction://hlinksldjump"/>
              </a:rPr>
              <a:t>3</a:t>
            </a:r>
            <a:r>
              <a:rPr lang="en-GB" sz="1200" b="1" dirty="0" smtClean="0">
                <a:hlinkClick r:id="rId7" action="ppaction://hlinksldjump"/>
              </a:rPr>
              <a:t>. </a:t>
            </a:r>
            <a:r>
              <a:rPr lang="en-GB" sz="1200" b="1" dirty="0" smtClean="0">
                <a:hlinkClick r:id="rId7" action="ppaction://hlinksldjump"/>
              </a:rPr>
              <a:t>How to talk to your businesses</a:t>
            </a:r>
            <a:endParaRPr lang="en-GB" sz="1200" b="1" dirty="0" smtClean="0"/>
          </a:p>
          <a:p>
            <a:r>
              <a:rPr lang="en-GB" sz="1200" b="1" dirty="0" smtClean="0"/>
              <a:t>                           </a:t>
            </a:r>
          </a:p>
          <a:p>
            <a:r>
              <a:rPr lang="en-GB" sz="1200" b="1" dirty="0"/>
              <a:t>	</a:t>
            </a:r>
            <a:r>
              <a:rPr lang="en-GB" sz="1200" b="1" dirty="0" smtClean="0"/>
              <a:t>		</a:t>
            </a:r>
          </a:p>
          <a:p>
            <a:endParaRPr lang="en-GB" sz="1200" b="1" dirty="0"/>
          </a:p>
          <a:p>
            <a:endParaRPr lang="en-GB" sz="1200" b="1" dirty="0" smtClean="0"/>
          </a:p>
          <a:p>
            <a:endParaRPr lang="en-GB" sz="1200" b="1" dirty="0" smtClean="0"/>
          </a:p>
          <a:p>
            <a:endParaRPr lang="en-GB" sz="1200" b="1" dirty="0"/>
          </a:p>
          <a:p>
            <a:r>
              <a:rPr lang="en-GB" sz="1200" b="1" dirty="0" smtClean="0"/>
              <a:t>                       </a:t>
            </a:r>
            <a:r>
              <a:rPr lang="en-GB" sz="1200" b="1" dirty="0" smtClean="0"/>
              <a:t>            </a:t>
            </a:r>
            <a:r>
              <a:rPr lang="en-GB" sz="1200" b="1" dirty="0" smtClean="0">
                <a:hlinkClick r:id="rId8" action="ppaction://hlinksldjump"/>
              </a:rPr>
              <a:t>5. Resources to help you</a:t>
            </a:r>
            <a:r>
              <a:rPr lang="en-GB" sz="1200" b="1" dirty="0" smtClean="0"/>
              <a:t>                                                     </a:t>
            </a:r>
            <a:r>
              <a:rPr lang="en-GB" sz="1200" b="1" dirty="0" smtClean="0">
                <a:hlinkClick r:id="rId9" action="ppaction://hlinksldjump"/>
              </a:rPr>
              <a:t>4</a:t>
            </a:r>
            <a:r>
              <a:rPr lang="en-GB" sz="1200" b="1" dirty="0" smtClean="0">
                <a:hlinkClick r:id="rId9" action="ppaction://hlinksldjump"/>
              </a:rPr>
              <a:t>. Frequently asked questions</a:t>
            </a:r>
            <a:endParaRPr lang="en-GB" sz="1200" b="1" dirty="0" smtClean="0"/>
          </a:p>
          <a:p>
            <a:endParaRPr lang="en-GB" sz="1600" b="1" dirty="0" smtClean="0"/>
          </a:p>
          <a:p>
            <a:pPr marL="342900" indent="-342900">
              <a:buAutoNum type="arabicPeriod"/>
            </a:pPr>
            <a:endParaRPr lang="en-GB" sz="1600" dirty="0"/>
          </a:p>
        </p:txBody>
      </p:sp>
      <p:sp>
        <p:nvSpPr>
          <p:cNvPr id="3" name="Rectangle 2"/>
          <p:cNvSpPr/>
          <p:nvPr/>
        </p:nvSpPr>
        <p:spPr>
          <a:xfrm>
            <a:off x="3059832" y="3068960"/>
            <a:ext cx="2664296" cy="73459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3203848" y="3068960"/>
            <a:ext cx="2376264" cy="707886"/>
          </a:xfrm>
          <a:prstGeom prst="rect">
            <a:avLst/>
          </a:prstGeom>
          <a:noFill/>
        </p:spPr>
        <p:txBody>
          <a:bodyPr wrap="square" rtlCol="0">
            <a:spAutoFit/>
          </a:bodyPr>
          <a:lstStyle/>
          <a:p>
            <a:pPr algn="ctr"/>
            <a:r>
              <a:rPr lang="en-GB" sz="2000" b="1" dirty="0" smtClean="0">
                <a:solidFill>
                  <a:schemeClr val="bg1"/>
                </a:solidFill>
              </a:rPr>
              <a:t>Talking Business</a:t>
            </a:r>
          </a:p>
          <a:p>
            <a:pPr algn="ctr"/>
            <a:r>
              <a:rPr lang="en-GB" sz="2000" b="1" dirty="0" smtClean="0">
                <a:solidFill>
                  <a:schemeClr val="bg1"/>
                </a:solidFill>
              </a:rPr>
              <a:t>Toolkit HOME</a:t>
            </a:r>
            <a:endParaRPr lang="en-GB" sz="2000" b="1" dirty="0">
              <a:solidFill>
                <a:schemeClr val="bg1"/>
              </a:solidFill>
            </a:endParaRPr>
          </a:p>
        </p:txBody>
      </p:sp>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687705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2031325"/>
          </a:xfrm>
          <a:prstGeom prst="rect">
            <a:avLst/>
          </a:prstGeom>
        </p:spPr>
        <p:txBody>
          <a:bodyPr wrap="square">
            <a:spAutoFit/>
          </a:bodyPr>
          <a:lstStyle/>
          <a:p>
            <a:r>
              <a:rPr lang="en-GB" sz="1400" b="1" dirty="0" smtClean="0"/>
              <a:t>Section </a:t>
            </a:r>
            <a:r>
              <a:rPr lang="en-GB" sz="1400" b="1" dirty="0" smtClean="0"/>
              <a:t>1: </a:t>
            </a:r>
            <a:r>
              <a:rPr lang="en-GB" sz="1400" b="1" dirty="0" smtClean="0"/>
              <a:t>Your arguments for engaging with business </a:t>
            </a:r>
          </a:p>
          <a:p>
            <a:endParaRPr lang="en-GB" sz="1200" b="1" dirty="0"/>
          </a:p>
          <a:p>
            <a:endParaRPr lang="en-GB" sz="1200" b="1" dirty="0" smtClean="0"/>
          </a:p>
          <a:p>
            <a:endParaRPr lang="en-GB" sz="1200" b="1" dirty="0"/>
          </a:p>
          <a:p>
            <a:endParaRPr lang="en-GB" sz="1400" b="1" dirty="0" smtClean="0"/>
          </a:p>
          <a:p>
            <a:endParaRPr lang="en-GB" sz="1400" b="1" dirty="0"/>
          </a:p>
          <a:p>
            <a:endParaRPr lang="en-GB" sz="1200" b="1" dirty="0"/>
          </a:p>
          <a:p>
            <a:endParaRPr lang="en-GB" sz="1200" b="1" dirty="0" smtClean="0"/>
          </a:p>
          <a:p>
            <a:endParaRPr lang="en-GB" sz="1200" b="1" dirty="0"/>
          </a:p>
          <a:p>
            <a:endParaRPr lang="en-GB" sz="1200" b="1" dirty="0"/>
          </a:p>
        </p:txBody>
      </p:sp>
      <p:sp>
        <p:nvSpPr>
          <p:cNvPr id="2" name="Rectangle 1"/>
          <p:cNvSpPr/>
          <p:nvPr/>
        </p:nvSpPr>
        <p:spPr>
          <a:xfrm>
            <a:off x="395536" y="1537622"/>
            <a:ext cx="8363496" cy="4154984"/>
          </a:xfrm>
          <a:prstGeom prst="rect">
            <a:avLst/>
          </a:prstGeom>
        </p:spPr>
        <p:txBody>
          <a:bodyPr wrap="square">
            <a:spAutoFit/>
          </a:bodyPr>
          <a:lstStyle/>
          <a:p>
            <a:endParaRPr lang="en-GB" sz="1200" b="1" dirty="0" smtClean="0">
              <a:solidFill>
                <a:schemeClr val="accent2">
                  <a:lumMod val="75000"/>
                </a:schemeClr>
              </a:solidFill>
            </a:endParaRPr>
          </a:p>
          <a:p>
            <a:r>
              <a:rPr lang="en-GB" sz="1200" b="1" dirty="0" smtClean="0"/>
              <a:t>Business growth is important</a:t>
            </a:r>
            <a:endParaRPr lang="en-GB" sz="1200" b="1" dirty="0"/>
          </a:p>
          <a:p>
            <a:r>
              <a:rPr lang="en-GB" sz="1200" dirty="0"/>
              <a:t>Growth in local communities is imperative for healthy local economies and jobs and your business customers can offer plenty of sources of positive narrative in this area. </a:t>
            </a:r>
            <a:r>
              <a:rPr lang="en-GB" sz="1200" dirty="0" smtClean="0"/>
              <a:t> Positive </a:t>
            </a:r>
            <a:r>
              <a:rPr lang="en-GB" sz="1200" dirty="0"/>
              <a:t>local stories centred on strong economic growth can, in turn, have a positive effect on new businesses looking </a:t>
            </a:r>
            <a:r>
              <a:rPr lang="en-GB" sz="1200" dirty="0" smtClean="0"/>
              <a:t>to relocate </a:t>
            </a:r>
            <a:r>
              <a:rPr lang="en-GB" sz="1200" dirty="0"/>
              <a:t>and open new premises and operations, as </a:t>
            </a:r>
            <a:r>
              <a:rPr lang="en-GB" sz="1200" dirty="0" smtClean="0"/>
              <a:t>your </a:t>
            </a:r>
            <a:r>
              <a:rPr lang="en-GB" sz="1200" dirty="0"/>
              <a:t>regeneration colleagues will testify.</a:t>
            </a:r>
          </a:p>
          <a:p>
            <a:endParaRPr lang="en-GB" sz="1200" b="1" dirty="0"/>
          </a:p>
          <a:p>
            <a:r>
              <a:rPr lang="en-GB" sz="1200" b="1" dirty="0"/>
              <a:t>Change is on the </a:t>
            </a:r>
            <a:r>
              <a:rPr lang="en-GB" sz="1200" b="1" dirty="0" smtClean="0"/>
              <a:t>way</a:t>
            </a:r>
            <a:endParaRPr lang="en-GB" sz="1200" b="1" dirty="0"/>
          </a:p>
          <a:p>
            <a:r>
              <a:rPr lang="en-GB" sz="1200" dirty="0"/>
              <a:t>Local authorities will soon be able to keep, and compete for, tariffs or business rates. This change </a:t>
            </a:r>
            <a:r>
              <a:rPr lang="en-GB" sz="1200" dirty="0" smtClean="0"/>
              <a:t>means it will be more important than ever to engage </a:t>
            </a:r>
            <a:r>
              <a:rPr lang="en-GB" sz="1200" dirty="0"/>
              <a:t>well with your local </a:t>
            </a:r>
            <a:r>
              <a:rPr lang="en-GB" sz="1200" dirty="0" smtClean="0"/>
              <a:t>businesses</a:t>
            </a:r>
            <a:endParaRPr lang="en-GB" sz="1200" dirty="0"/>
          </a:p>
          <a:p>
            <a:r>
              <a:rPr lang="en-GB" sz="1200" b="1" dirty="0" smtClean="0">
                <a:solidFill>
                  <a:schemeClr val="accent2">
                    <a:lumMod val="75000"/>
                  </a:schemeClr>
                </a:solidFill>
              </a:rPr>
              <a:t> </a:t>
            </a:r>
            <a:endParaRPr lang="en-GB" sz="1200" dirty="0">
              <a:solidFill>
                <a:schemeClr val="accent2">
                  <a:lumMod val="75000"/>
                </a:schemeClr>
              </a:solidFill>
            </a:endParaRPr>
          </a:p>
          <a:p>
            <a:r>
              <a:rPr lang="en-GB" sz="1200" b="1" dirty="0"/>
              <a:t>Your regulatory </a:t>
            </a:r>
            <a:r>
              <a:rPr lang="en-GB" sz="1200" b="1" dirty="0" smtClean="0"/>
              <a:t>teams are </a:t>
            </a:r>
            <a:r>
              <a:rPr lang="en-GB" sz="1200" b="1" dirty="0" smtClean="0"/>
              <a:t>responsible </a:t>
            </a:r>
            <a:r>
              <a:rPr lang="en-GB" sz="1200" b="1" dirty="0"/>
              <a:t>for 56% of the sole contacts your council has with its business </a:t>
            </a:r>
            <a:r>
              <a:rPr lang="en-GB" sz="1200" b="1" dirty="0" smtClean="0"/>
              <a:t>customers</a:t>
            </a:r>
            <a:endParaRPr lang="en-GB" sz="1200" dirty="0"/>
          </a:p>
          <a:p>
            <a:r>
              <a:rPr lang="en-GB" sz="1200" dirty="0" smtClean="0"/>
              <a:t>If </a:t>
            </a:r>
            <a:r>
              <a:rPr lang="en-GB" sz="1200" dirty="0"/>
              <a:t>you didn’t know this, you could be overlooking </a:t>
            </a:r>
            <a:r>
              <a:rPr lang="en-GB" sz="1200" dirty="0" smtClean="0"/>
              <a:t>an </a:t>
            </a:r>
            <a:r>
              <a:rPr lang="en-GB" sz="1200" dirty="0"/>
              <a:t>opportunity to engage with </a:t>
            </a:r>
            <a:r>
              <a:rPr lang="en-GB" sz="1200" dirty="0" smtClean="0"/>
              <a:t>your business community - and </a:t>
            </a:r>
            <a:r>
              <a:rPr lang="en-GB" sz="1200" dirty="0"/>
              <a:t>an important narrative about how your authority is working for economic growth and </a:t>
            </a:r>
            <a:r>
              <a:rPr lang="en-GB" sz="1200" dirty="0" smtClean="0"/>
              <a:t>prosperity </a:t>
            </a:r>
            <a:r>
              <a:rPr lang="en-GB" sz="1200" dirty="0"/>
              <a:t>– a story your council leaders dearly want to tell. </a:t>
            </a:r>
          </a:p>
          <a:p>
            <a:endParaRPr lang="en-GB" sz="1200" dirty="0"/>
          </a:p>
          <a:p>
            <a:pPr marL="171450" indent="-171450">
              <a:buFont typeface="Arial" panose="020B0604020202020204" pitchFamily="34" charset="0"/>
              <a:buChar char="•"/>
            </a:pPr>
            <a:r>
              <a:rPr lang="en-GB" sz="1200" dirty="0"/>
              <a:t>Are you clear how your regulator colleagues can give businesses the confidence to grow by helping them comply with the law?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Do you know regulators </a:t>
            </a:r>
            <a:r>
              <a:rPr lang="en-GB" sz="1200" dirty="0"/>
              <a:t>talking to your business customers about?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And </a:t>
            </a:r>
            <a:r>
              <a:rPr lang="en-GB" sz="1200" dirty="0"/>
              <a:t>what are your business customers saying to them?</a:t>
            </a:r>
          </a:p>
          <a:p>
            <a:endParaRPr lang="en-GB" sz="1200" dirty="0"/>
          </a:p>
          <a:p>
            <a:r>
              <a:rPr lang="en-GB" sz="1200" dirty="0"/>
              <a:t>For an already stretched communications team you might be wondering what you can do to make the most of this opportunity and why this should be a priority</a:t>
            </a:r>
            <a:r>
              <a:rPr lang="en-GB" sz="1200" dirty="0" smtClean="0"/>
              <a:t>.  This </a:t>
            </a:r>
            <a:r>
              <a:rPr lang="en-GB" sz="1200" dirty="0" smtClean="0"/>
              <a:t>is where </a:t>
            </a:r>
            <a:r>
              <a:rPr lang="en-GB" sz="1200" b="1" dirty="0" smtClean="0"/>
              <a:t>Talking Business </a:t>
            </a:r>
            <a:r>
              <a:rPr lang="en-GB" sz="1200" dirty="0" smtClean="0"/>
              <a:t>can help you. </a:t>
            </a:r>
            <a:r>
              <a:rPr lang="en-GB" sz="1200" dirty="0"/>
              <a:t> </a:t>
            </a:r>
          </a:p>
        </p:txBody>
      </p:sp>
      <p:sp>
        <p:nvSpPr>
          <p:cNvPr id="3" name="TextBox 2"/>
          <p:cNvSpPr txBox="1"/>
          <p:nvPr/>
        </p:nvSpPr>
        <p:spPr>
          <a:xfrm>
            <a:off x="251520" y="6143221"/>
            <a:ext cx="1512168" cy="369332"/>
          </a:xfrm>
          <a:prstGeom prst="rect">
            <a:avLst/>
          </a:prstGeom>
          <a:noFill/>
        </p:spPr>
        <p:txBody>
          <a:bodyPr wrap="square" rtlCol="0">
            <a:spAutoFit/>
          </a:bodyPr>
          <a:lstStyle/>
          <a:p>
            <a:r>
              <a:rPr lang="en-GB" b="1" dirty="0" smtClean="0">
                <a:hlinkClick r:id="rId3" action="ppaction://hlinksldjump"/>
              </a:rPr>
              <a:t>Back to home</a:t>
            </a:r>
            <a:endParaRPr lang="en-GB" b="1"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374328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3785652"/>
          </a:xfrm>
          <a:prstGeom prst="rect">
            <a:avLst/>
          </a:prstGeom>
        </p:spPr>
        <p:txBody>
          <a:bodyPr wrap="square">
            <a:spAutoFit/>
          </a:bodyPr>
          <a:lstStyle/>
          <a:p>
            <a:r>
              <a:rPr lang="en-GB" sz="1400" b="1" dirty="0" smtClean="0"/>
              <a:t>Section </a:t>
            </a:r>
            <a:r>
              <a:rPr lang="en-GB" sz="1400" b="1" dirty="0" smtClean="0"/>
              <a:t>2: </a:t>
            </a:r>
            <a:r>
              <a:rPr lang="en-GB" sz="1400" b="1" dirty="0" smtClean="0"/>
              <a:t>Understanding your regulators </a:t>
            </a:r>
          </a:p>
          <a:p>
            <a:endParaRPr lang="en-GB" sz="1400" b="1" dirty="0"/>
          </a:p>
          <a:p>
            <a:r>
              <a:rPr lang="en-GB" sz="1200" dirty="0" smtClean="0"/>
              <a:t>Our local regulators do so much more than nicking baddies, though that’s an important role. </a:t>
            </a:r>
          </a:p>
          <a:p>
            <a:endParaRPr lang="en-GB" sz="1200" dirty="0"/>
          </a:p>
          <a:p>
            <a:r>
              <a:rPr lang="en-GB" sz="1200" dirty="0" smtClean="0"/>
              <a:t>Regulation teams up and down the country are developing relationships with business customers in their localities, cutting red tape and confusion and making it simpler for businesses to access the council support and services which can benefit them and, in turn, the local community.</a:t>
            </a:r>
          </a:p>
          <a:p>
            <a:endParaRPr lang="en-GB" sz="1400" dirty="0" smtClean="0"/>
          </a:p>
          <a:p>
            <a:r>
              <a:rPr lang="en-GB" sz="1200" dirty="0"/>
              <a:t>This </a:t>
            </a:r>
            <a:r>
              <a:rPr lang="en-GB" sz="1200" dirty="0">
                <a:hlinkClick r:id="rId3"/>
              </a:rPr>
              <a:t>guide to regulatory services operated by local councils</a:t>
            </a:r>
            <a:r>
              <a:rPr lang="en-GB" sz="1200" dirty="0"/>
              <a:t>  tells you </a:t>
            </a:r>
            <a:r>
              <a:rPr lang="en-GB" sz="1200" dirty="0" smtClean="0"/>
              <a:t>more. </a:t>
            </a:r>
            <a:endParaRPr lang="en-GB" sz="1200" dirty="0"/>
          </a:p>
          <a:p>
            <a:endParaRPr lang="en-GB" sz="1400" dirty="0"/>
          </a:p>
          <a:p>
            <a:endParaRPr lang="en-GB" sz="1200" b="1" dirty="0"/>
          </a:p>
          <a:p>
            <a:endParaRPr lang="en-GB" sz="1200" b="1" dirty="0" smtClean="0"/>
          </a:p>
          <a:p>
            <a:endParaRPr lang="en-GB" sz="1200" b="1" dirty="0"/>
          </a:p>
          <a:p>
            <a:endParaRPr lang="en-GB" sz="1400" b="1" dirty="0" smtClean="0"/>
          </a:p>
          <a:p>
            <a:endParaRPr lang="en-GB" sz="1400" b="1" dirty="0"/>
          </a:p>
          <a:p>
            <a:endParaRPr lang="en-GB" sz="1200" b="1" dirty="0"/>
          </a:p>
          <a:p>
            <a:endParaRPr lang="en-GB" sz="1200" b="1" dirty="0" smtClean="0"/>
          </a:p>
          <a:p>
            <a:endParaRPr lang="en-GB" sz="1200" b="1" dirty="0"/>
          </a:p>
          <a:p>
            <a:endParaRPr lang="en-GB" sz="1200" b="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
        <p:nvSpPr>
          <p:cNvPr id="13" name="TextBox 12"/>
          <p:cNvSpPr txBox="1"/>
          <p:nvPr/>
        </p:nvSpPr>
        <p:spPr>
          <a:xfrm>
            <a:off x="251520" y="6143221"/>
            <a:ext cx="1512168" cy="369332"/>
          </a:xfrm>
          <a:prstGeom prst="rect">
            <a:avLst/>
          </a:prstGeom>
          <a:noFill/>
        </p:spPr>
        <p:txBody>
          <a:bodyPr wrap="square" rtlCol="0">
            <a:spAutoFit/>
          </a:bodyPr>
          <a:lstStyle/>
          <a:p>
            <a:r>
              <a:rPr lang="en-GB" b="1" dirty="0" smtClean="0">
                <a:hlinkClick r:id="rId5" action="ppaction://hlinksldjump"/>
              </a:rPr>
              <a:t>Back to home</a:t>
            </a:r>
            <a:endParaRPr lang="en-GB" b="1" dirty="0"/>
          </a:p>
        </p:txBody>
      </p:sp>
    </p:spTree>
    <p:extLst>
      <p:ext uri="{BB962C8B-B14F-4D97-AF65-F5344CB8AC3E}">
        <p14:creationId xmlns:p14="http://schemas.microsoft.com/office/powerpoint/2010/main" val="1454380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4462760"/>
          </a:xfrm>
          <a:prstGeom prst="rect">
            <a:avLst/>
          </a:prstGeom>
        </p:spPr>
        <p:txBody>
          <a:bodyPr wrap="square">
            <a:spAutoFit/>
          </a:bodyPr>
          <a:lstStyle/>
          <a:p>
            <a:r>
              <a:rPr lang="en-GB" sz="1400" b="1" dirty="0" smtClean="0"/>
              <a:t>Section </a:t>
            </a:r>
            <a:r>
              <a:rPr lang="en-GB" sz="1400" b="1" dirty="0" smtClean="0"/>
              <a:t>3: </a:t>
            </a:r>
            <a:r>
              <a:rPr lang="en-GB" sz="1400" b="1" dirty="0" smtClean="0"/>
              <a:t>How </a:t>
            </a:r>
            <a:r>
              <a:rPr lang="en-GB" sz="1400" b="1" dirty="0"/>
              <a:t>to talk to </a:t>
            </a:r>
            <a:r>
              <a:rPr lang="en-GB" sz="1400" b="1" dirty="0" smtClean="0"/>
              <a:t>your businesses</a:t>
            </a:r>
          </a:p>
          <a:p>
            <a:endParaRPr lang="en-GB" sz="1200" dirty="0"/>
          </a:p>
          <a:p>
            <a:r>
              <a:rPr lang="en-GB" sz="1200" dirty="0"/>
              <a:t>Ninety-five per cent of businesses employ less than 10 people. This makes engagement a challenge, particularly in relation to micro-businesses and </a:t>
            </a:r>
            <a:r>
              <a:rPr lang="en-GB" sz="1200" dirty="0" smtClean="0"/>
              <a:t>small and medium-sized enterprises (SMEs). </a:t>
            </a:r>
          </a:p>
          <a:p>
            <a:endParaRPr lang="en-GB" sz="1200" dirty="0"/>
          </a:p>
          <a:p>
            <a:r>
              <a:rPr lang="en-GB" sz="1200" dirty="0"/>
              <a:t>Newer enterprises may be very digitally oriented, possibly reliant on the use of </a:t>
            </a:r>
            <a:r>
              <a:rPr lang="en-GB" sz="1200" dirty="0" smtClean="0"/>
              <a:t>smartphone and tablets for </a:t>
            </a:r>
            <a:r>
              <a:rPr lang="en-GB" sz="1200" dirty="0"/>
              <a:t>communications – older businesses may be more </a:t>
            </a:r>
            <a:r>
              <a:rPr lang="en-GB" sz="1200" dirty="0" smtClean="0"/>
              <a:t>traditional. </a:t>
            </a:r>
            <a:r>
              <a:rPr lang="en-GB" sz="1200" dirty="0"/>
              <a:t>Try not to make </a:t>
            </a:r>
            <a:r>
              <a:rPr lang="en-GB" sz="1200" dirty="0" smtClean="0"/>
              <a:t>assumptions.</a:t>
            </a:r>
            <a:endParaRPr lang="en-GB" sz="1200" dirty="0" smtClean="0"/>
          </a:p>
          <a:p>
            <a:endParaRPr lang="en-GB" sz="1200" dirty="0"/>
          </a:p>
          <a:p>
            <a:r>
              <a:rPr lang="en-GB" sz="1200" dirty="0"/>
              <a:t>It is necessary to understand your local business community and its </a:t>
            </a:r>
            <a:r>
              <a:rPr lang="en-GB" sz="1200" dirty="0" smtClean="0"/>
              <a:t>networks. Map </a:t>
            </a:r>
            <a:r>
              <a:rPr lang="en-GB" sz="1200" dirty="0"/>
              <a:t>the landscape in your area to better understand how and where your businesses communicate and </a:t>
            </a:r>
            <a:r>
              <a:rPr lang="en-GB" sz="1200" dirty="0" smtClean="0"/>
              <a:t>engage. For example, social media accounts such as Twitter and LinkedIn groups can be highly popular – take a look online and build a picture of activity and connections.</a:t>
            </a:r>
          </a:p>
          <a:p>
            <a:endParaRPr lang="en-GB" sz="1200" dirty="0"/>
          </a:p>
          <a:p>
            <a:r>
              <a:rPr lang="en-GB" sz="1200" dirty="0" smtClean="0"/>
              <a:t>Discuss with your </a:t>
            </a:r>
            <a:r>
              <a:rPr lang="en-GB" sz="1200" dirty="0"/>
              <a:t>regulatory colleagues about </a:t>
            </a:r>
            <a:r>
              <a:rPr lang="en-GB" sz="1200" dirty="0" smtClean="0"/>
              <a:t>talking to </a:t>
            </a:r>
            <a:r>
              <a:rPr lang="en-GB" sz="1200" dirty="0" smtClean="0"/>
              <a:t>business.</a:t>
            </a:r>
          </a:p>
          <a:p>
            <a:endParaRPr lang="en-GB" sz="1200" dirty="0"/>
          </a:p>
          <a:p>
            <a:r>
              <a:rPr lang="en-GB" sz="1200" dirty="0" smtClean="0"/>
              <a:t>Your </a:t>
            </a:r>
            <a:r>
              <a:rPr lang="en-GB" sz="1200" dirty="0"/>
              <a:t>existing channels and activity can form a part of the solution</a:t>
            </a:r>
            <a:r>
              <a:rPr lang="en-GB" sz="1200" dirty="0" smtClean="0"/>
              <a:t>. Look </a:t>
            </a:r>
            <a:r>
              <a:rPr lang="en-GB" sz="1200" dirty="0"/>
              <a:t>at where you can create and deliver </a:t>
            </a:r>
            <a:r>
              <a:rPr lang="en-GB" sz="1200" dirty="0" smtClean="0"/>
              <a:t>cost-effective</a:t>
            </a:r>
            <a:r>
              <a:rPr lang="en-GB" sz="1200" dirty="0"/>
              <a:t>, bespoke activity aimed at </a:t>
            </a:r>
            <a:r>
              <a:rPr lang="en-GB" sz="1200" dirty="0" smtClean="0"/>
              <a:t>your </a:t>
            </a:r>
            <a:r>
              <a:rPr lang="en-GB" sz="1200" dirty="0"/>
              <a:t>business customers. </a:t>
            </a:r>
          </a:p>
          <a:p>
            <a:endParaRPr lang="en-GB" sz="1200" dirty="0"/>
          </a:p>
          <a:p>
            <a:r>
              <a:rPr lang="en-GB" sz="1200" dirty="0" smtClean="0"/>
              <a:t>This </a:t>
            </a:r>
            <a:r>
              <a:rPr lang="en-GB" sz="1200" dirty="0"/>
              <a:t>could include developing a weekly or monthly email communication targeting business customers and building a bespoke database of your local contacts. </a:t>
            </a:r>
            <a:endParaRPr lang="en-GB" sz="1200" dirty="0" smtClean="0"/>
          </a:p>
          <a:p>
            <a:endParaRPr lang="en-GB" sz="1200" dirty="0"/>
          </a:p>
          <a:p>
            <a:r>
              <a:rPr lang="en-GB" sz="1200" dirty="0" smtClean="0"/>
              <a:t>You </a:t>
            </a:r>
            <a:r>
              <a:rPr lang="en-GB" sz="1200" dirty="0"/>
              <a:t>could co-host an event with your regulation team to create the opportunity to talk face-to-face and share simple </a:t>
            </a:r>
            <a:r>
              <a:rPr lang="en-GB" sz="1200" dirty="0" smtClean="0"/>
              <a:t>printed collateral </a:t>
            </a:r>
            <a:r>
              <a:rPr lang="en-GB" sz="1200" dirty="0"/>
              <a:t>which promotes the services and contact details for the services most valued by business customers</a:t>
            </a:r>
            <a:r>
              <a:rPr lang="en-GB" sz="1200" dirty="0" smtClean="0"/>
              <a:t>.</a:t>
            </a:r>
            <a:r>
              <a:rPr lang="en-GB" sz="1200" b="1" dirty="0" smtClean="0"/>
              <a:t> </a:t>
            </a:r>
            <a:r>
              <a:rPr lang="en-GB" sz="1200" dirty="0" smtClean="0"/>
              <a:t> </a:t>
            </a:r>
          </a:p>
          <a:p>
            <a:r>
              <a:rPr lang="en-GB" dirty="0" smtClean="0"/>
              <a:t> </a:t>
            </a:r>
            <a:endParaRPr lang="en-GB"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3" action="ppaction://hlinksldjump"/>
              </a:rPr>
              <a:t>Back to home</a:t>
            </a:r>
            <a:endParaRPr lang="en-GB" b="1"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3808779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4247317"/>
          </a:xfrm>
          <a:prstGeom prst="rect">
            <a:avLst/>
          </a:prstGeom>
        </p:spPr>
        <p:txBody>
          <a:bodyPr wrap="square">
            <a:spAutoFit/>
          </a:bodyPr>
          <a:lstStyle/>
          <a:p>
            <a:r>
              <a:rPr lang="en-GB" sz="1400" b="1" dirty="0"/>
              <a:t>Section </a:t>
            </a:r>
            <a:r>
              <a:rPr lang="en-GB" sz="1400" b="1" dirty="0" smtClean="0"/>
              <a:t>3:  </a:t>
            </a:r>
            <a:r>
              <a:rPr lang="en-GB" sz="1400" b="1" dirty="0"/>
              <a:t>How to talk to your </a:t>
            </a:r>
            <a:r>
              <a:rPr lang="en-GB" sz="1400" b="1" dirty="0" smtClean="0"/>
              <a:t>businesses</a:t>
            </a:r>
          </a:p>
          <a:p>
            <a:endParaRPr lang="en-GB" sz="1400" b="1" dirty="0"/>
          </a:p>
          <a:p>
            <a:r>
              <a:rPr lang="en-GB" sz="1200" b="1" dirty="0" smtClean="0"/>
              <a:t>Business groups</a:t>
            </a:r>
          </a:p>
          <a:p>
            <a:r>
              <a:rPr lang="en-GB" sz="1200" dirty="0" smtClean="0"/>
              <a:t>Businesses </a:t>
            </a:r>
            <a:r>
              <a:rPr lang="en-GB" sz="1200" dirty="0" smtClean="0"/>
              <a:t>often belong </a:t>
            </a:r>
            <a:r>
              <a:rPr lang="en-GB" sz="1200" dirty="0"/>
              <a:t>to a range of groups </a:t>
            </a:r>
            <a:r>
              <a:rPr lang="en-GB" sz="1200" dirty="0" smtClean="0"/>
              <a:t>- both national and local - </a:t>
            </a:r>
            <a:r>
              <a:rPr lang="en-GB" sz="1200" dirty="0"/>
              <a:t>which can be helpful partners in communicating with business. Smaller enterprises may not participate in </a:t>
            </a:r>
            <a:r>
              <a:rPr lang="en-GB" sz="1200" dirty="0" smtClean="0"/>
              <a:t>any</a:t>
            </a:r>
            <a:r>
              <a:rPr lang="en-GB" sz="1200" dirty="0"/>
              <a:t> </a:t>
            </a:r>
            <a:r>
              <a:rPr lang="en-GB" sz="1200" dirty="0" smtClean="0"/>
              <a:t>but it’s worth taking time to research and understand the picture within your local economy</a:t>
            </a:r>
            <a:r>
              <a:rPr lang="en-GB" sz="1200" dirty="0" smtClean="0"/>
              <a:t>.  These </a:t>
            </a:r>
            <a:r>
              <a:rPr lang="en-GB" sz="1200" dirty="0" smtClean="0"/>
              <a:t>business groups include:</a:t>
            </a:r>
            <a:endParaRPr lang="en-GB" sz="1200" dirty="0"/>
          </a:p>
          <a:p>
            <a:r>
              <a:rPr lang="en-GB" sz="1200" dirty="0"/>
              <a:t> </a:t>
            </a:r>
          </a:p>
          <a:p>
            <a:r>
              <a:rPr lang="en-GB" sz="1200" b="1" dirty="0"/>
              <a:t>Representative:</a:t>
            </a:r>
            <a:r>
              <a:rPr lang="en-GB" sz="1200" dirty="0"/>
              <a:t> support businesses in general and lobby on their behalf. They operate nationally but can have local networks e.g. Chambers of Commerce, Federation of Small Businesses, Institute of Directors</a:t>
            </a:r>
            <a:r>
              <a:rPr lang="en-GB" sz="1200" dirty="0" smtClean="0"/>
              <a:t>.</a:t>
            </a:r>
          </a:p>
          <a:p>
            <a:endParaRPr lang="en-GB" sz="1200" dirty="0"/>
          </a:p>
          <a:p>
            <a:r>
              <a:rPr lang="en-GB" sz="1200" b="1" dirty="0"/>
              <a:t>Trade Associations:</a:t>
            </a:r>
            <a:r>
              <a:rPr lang="en-GB" sz="1200" dirty="0"/>
              <a:t> support specific business sectors and there are around 3,000 in the UK, with only about 600 having any paid staff. Most operate nationally e.g. Association of Convenience Stores, British Beer and Pub Association, British Retail Consortium</a:t>
            </a:r>
            <a:r>
              <a:rPr lang="en-GB" sz="1200" dirty="0" smtClean="0"/>
              <a:t>.</a:t>
            </a:r>
          </a:p>
          <a:p>
            <a:endParaRPr lang="en-GB" sz="1200" dirty="0"/>
          </a:p>
          <a:p>
            <a:r>
              <a:rPr lang="en-GB" sz="1200" b="1" dirty="0"/>
              <a:t>Local</a:t>
            </a:r>
            <a:r>
              <a:rPr lang="en-GB" sz="1200" b="1" dirty="0" smtClean="0"/>
              <a:t>:</a:t>
            </a:r>
            <a:r>
              <a:rPr lang="en-GB" sz="1200" dirty="0" smtClean="0"/>
              <a:t> </a:t>
            </a:r>
            <a:r>
              <a:rPr lang="en-GB" sz="1200" dirty="0"/>
              <a:t>focus on local issues e.g. Business Improvement Districts, town centre partnerships, business parks, safety partnerships, various networking groups</a:t>
            </a:r>
            <a:r>
              <a:rPr lang="en-GB" sz="1200" dirty="0" smtClean="0"/>
              <a:t>.</a:t>
            </a:r>
          </a:p>
          <a:p>
            <a:endParaRPr lang="en-GB" sz="1200" dirty="0"/>
          </a:p>
          <a:p>
            <a:r>
              <a:rPr lang="en-GB" sz="1200" dirty="0" smtClean="0"/>
              <a:t>Your regulatory colleagues will have lots of local intelligence on the how your area looks and works in relation to business groups.</a:t>
            </a:r>
            <a:endParaRPr lang="en-GB" sz="1200" dirty="0"/>
          </a:p>
          <a:p>
            <a:endParaRPr lang="en-GB" sz="1400" b="1" dirty="0"/>
          </a:p>
          <a:p>
            <a:r>
              <a:rPr lang="en-GB" sz="1200" b="1" dirty="0"/>
              <a:t>Making contact with your businesses</a:t>
            </a:r>
          </a:p>
          <a:p>
            <a:r>
              <a:rPr lang="en-GB" sz="1200" dirty="0" smtClean="0"/>
              <a:t>Your </a:t>
            </a:r>
            <a:r>
              <a:rPr lang="en-GB" sz="1200" dirty="0"/>
              <a:t>authority will already have links and contacts with business groups – find out who and where they are. </a:t>
            </a:r>
          </a:p>
          <a:p>
            <a:r>
              <a:rPr lang="en-GB" sz="1200" dirty="0" smtClean="0"/>
              <a:t>These </a:t>
            </a:r>
            <a:r>
              <a:rPr lang="en-GB" sz="1200" dirty="0"/>
              <a:t>organisations often have paid officers who understand your local business community, the issues, and the forums bringing them together. They should also have extensive databases and their own communications channels</a:t>
            </a:r>
            <a:r>
              <a:rPr lang="en-GB" sz="1200" dirty="0" smtClean="0"/>
              <a:t>.</a:t>
            </a:r>
            <a:endParaRPr lang="en-GB"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3" action="ppaction://hlinksldjump"/>
              </a:rPr>
              <a:t>Back to home</a:t>
            </a:r>
            <a:endParaRPr lang="en-GB" b="1"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4920" y="44624"/>
            <a:ext cx="3672408" cy="1037623"/>
          </a:xfrm>
          <a:prstGeom prst="rect">
            <a:avLst/>
          </a:prstGeom>
        </p:spPr>
      </p:pic>
    </p:spTree>
    <p:extLst>
      <p:ext uri="{BB962C8B-B14F-4D97-AF65-F5344CB8AC3E}">
        <p14:creationId xmlns:p14="http://schemas.microsoft.com/office/powerpoint/2010/main" val="1436901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369332"/>
          </a:xfrm>
          <a:prstGeom prst="rect">
            <a:avLst/>
          </a:prstGeom>
        </p:spPr>
        <p:txBody>
          <a:bodyPr wrap="square">
            <a:spAutoFit/>
          </a:bodyPr>
          <a:lstStyle/>
          <a:p>
            <a:r>
              <a:rPr lang="en-GB" dirty="0"/>
              <a:t> </a:t>
            </a:r>
          </a:p>
        </p:txBody>
      </p:sp>
      <p:sp>
        <p:nvSpPr>
          <p:cNvPr id="2" name="Rectangle 1"/>
          <p:cNvSpPr/>
          <p:nvPr/>
        </p:nvSpPr>
        <p:spPr>
          <a:xfrm>
            <a:off x="323528" y="1124744"/>
            <a:ext cx="8435504" cy="4562788"/>
          </a:xfrm>
          <a:prstGeom prst="rect">
            <a:avLst/>
          </a:prstGeom>
        </p:spPr>
        <p:txBody>
          <a:bodyPr wrap="square">
            <a:spAutoFit/>
          </a:bodyPr>
          <a:lstStyle/>
          <a:p>
            <a:endParaRPr lang="en-GB" sz="1050" b="1" dirty="0" smtClean="0"/>
          </a:p>
          <a:p>
            <a:r>
              <a:rPr lang="en-GB" sz="1400" b="1" dirty="0" smtClean="0"/>
              <a:t>Section 3: </a:t>
            </a:r>
            <a:r>
              <a:rPr lang="en-GB" sz="1400" b="1" dirty="0"/>
              <a:t>How to talk to your businesses</a:t>
            </a:r>
          </a:p>
          <a:p>
            <a:endParaRPr lang="en-GB" sz="1400" b="1" dirty="0" smtClean="0"/>
          </a:p>
          <a:p>
            <a:r>
              <a:rPr lang="en-GB" sz="1200" b="1" dirty="0" smtClean="0"/>
              <a:t>Some communications pointers to bear in mind</a:t>
            </a:r>
          </a:p>
          <a:p>
            <a:r>
              <a:rPr lang="en-GB" sz="1200" dirty="0" smtClean="0"/>
              <a:t>• There </a:t>
            </a:r>
            <a:r>
              <a:rPr lang="en-GB" sz="1200" dirty="0"/>
              <a:t>is no single way to reach diverse business </a:t>
            </a:r>
            <a:r>
              <a:rPr lang="en-GB" sz="1200" dirty="0" smtClean="0"/>
              <a:t>communities – as with the strong communications plans you will produce in other areas of your work, your approach will need to be multi-layered, based on the make up of your </a:t>
            </a:r>
            <a:r>
              <a:rPr lang="en-GB" sz="1200" dirty="0" smtClean="0"/>
              <a:t>audience, </a:t>
            </a:r>
            <a:r>
              <a:rPr lang="en-GB" sz="1200" dirty="0" smtClean="0"/>
              <a:t>and utilise a range of the most appropriate digital and traditional channels and activity</a:t>
            </a:r>
          </a:p>
          <a:p>
            <a:endParaRPr lang="en-GB" sz="1200" dirty="0"/>
          </a:p>
          <a:p>
            <a:r>
              <a:rPr lang="en-GB" sz="1200" dirty="0"/>
              <a:t>• Understand the media your target business customers use – this will be diverse, as with your residents. Everything should be considered when mapping your landscape, from print and broadcast media, through to social media and </a:t>
            </a:r>
            <a:r>
              <a:rPr lang="en-GB" sz="1200" dirty="0" smtClean="0"/>
              <a:t>events. The </a:t>
            </a:r>
            <a:r>
              <a:rPr lang="en-GB" sz="1200" dirty="0" smtClean="0">
                <a:hlinkClick r:id="rId3"/>
              </a:rPr>
              <a:t>Ofcom communications market report</a:t>
            </a:r>
            <a:r>
              <a:rPr lang="en-GB" sz="1200" dirty="0" smtClean="0"/>
              <a:t>, published in August 2015, gives a wealth of data and intelligence on how we consume media and communications channels – take a look and see where and how it can inform your own local activity</a:t>
            </a:r>
          </a:p>
          <a:p>
            <a:endParaRPr lang="en-GB" sz="1200" dirty="0"/>
          </a:p>
          <a:p>
            <a:r>
              <a:rPr lang="en-GB" sz="1200" dirty="0"/>
              <a:t>• </a:t>
            </a:r>
            <a:r>
              <a:rPr lang="en-GB" sz="1200" dirty="0" smtClean="0"/>
              <a:t>Don’t forget how effective traditional channels can be, for example good email communications can be so effective and low cost</a:t>
            </a:r>
          </a:p>
          <a:p>
            <a:endParaRPr lang="en-GB" sz="1200" dirty="0"/>
          </a:p>
          <a:p>
            <a:r>
              <a:rPr lang="en-GB" sz="1200" dirty="0"/>
              <a:t>• </a:t>
            </a:r>
            <a:r>
              <a:rPr lang="en-GB" sz="1200" dirty="0" smtClean="0"/>
              <a:t>Tailor your messages </a:t>
            </a:r>
            <a:r>
              <a:rPr lang="en-GB" sz="1200" dirty="0"/>
              <a:t>to </a:t>
            </a:r>
            <a:r>
              <a:rPr lang="en-GB" sz="1200" dirty="0" smtClean="0"/>
              <a:t>specific </a:t>
            </a:r>
            <a:r>
              <a:rPr lang="en-GB" sz="1200" dirty="0"/>
              <a:t>part of the business </a:t>
            </a:r>
            <a:r>
              <a:rPr lang="en-GB" sz="1200" dirty="0" smtClean="0"/>
              <a:t>community and based upon their interests and areas of delivery</a:t>
            </a:r>
          </a:p>
          <a:p>
            <a:endParaRPr lang="en-GB" sz="1200" dirty="0" smtClean="0"/>
          </a:p>
          <a:p>
            <a:r>
              <a:rPr lang="en-GB" sz="1200" dirty="0" smtClean="0"/>
              <a:t>• </a:t>
            </a:r>
            <a:r>
              <a:rPr lang="en-GB" sz="1200" dirty="0"/>
              <a:t>Enlist </a:t>
            </a:r>
            <a:r>
              <a:rPr lang="en-GB" sz="1200" dirty="0" smtClean="0"/>
              <a:t>your partners </a:t>
            </a:r>
            <a:r>
              <a:rPr lang="en-GB" sz="1200" dirty="0"/>
              <a:t>to help you spread </a:t>
            </a:r>
            <a:r>
              <a:rPr lang="en-GB" sz="1200" dirty="0" smtClean="0"/>
              <a:t>the word </a:t>
            </a:r>
            <a:r>
              <a:rPr lang="en-GB" sz="1200" dirty="0"/>
              <a:t>– </a:t>
            </a:r>
            <a:r>
              <a:rPr lang="en-GB" sz="1200" dirty="0" smtClean="0"/>
              <a:t>this will include face-to-face opportunities, tapping into your elected members knowledge and networks, email </a:t>
            </a:r>
            <a:r>
              <a:rPr lang="en-GB" sz="1200" dirty="0"/>
              <a:t>bulletins, </a:t>
            </a:r>
            <a:r>
              <a:rPr lang="en-GB" sz="1200" dirty="0" smtClean="0"/>
              <a:t>social media endorsements, shares and retweets</a:t>
            </a:r>
          </a:p>
          <a:p>
            <a:endParaRPr lang="en-GB" sz="1200" dirty="0"/>
          </a:p>
          <a:p>
            <a:r>
              <a:rPr lang="en-GB" sz="1200" dirty="0"/>
              <a:t>• Local business groups can providing opportunities for direct </a:t>
            </a:r>
            <a:r>
              <a:rPr lang="en-GB" sz="1200" dirty="0" smtClean="0"/>
              <a:t>engagement and should be targeted</a:t>
            </a:r>
            <a:endParaRPr lang="en-GB" sz="1200" dirty="0"/>
          </a:p>
          <a:p>
            <a:endParaRPr lang="en-GB" sz="1200" dirty="0"/>
          </a:p>
          <a:p>
            <a:r>
              <a:rPr lang="en-GB" sz="1200" dirty="0"/>
              <a:t>• Regulators meet businesses face to face – be sure they’re </a:t>
            </a:r>
            <a:r>
              <a:rPr lang="en-GB" sz="1200" dirty="0" smtClean="0"/>
              <a:t>briefed and </a:t>
            </a:r>
            <a:r>
              <a:rPr lang="en-GB" sz="1200" dirty="0" smtClean="0"/>
              <a:t>try </a:t>
            </a:r>
            <a:r>
              <a:rPr lang="en-GB" sz="1200" dirty="0" smtClean="0"/>
              <a:t>to join them in what can be very rewarding and interesting meetings</a:t>
            </a:r>
            <a:endParaRPr lang="en-GB" sz="1200"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4" action="ppaction://hlinksldjump"/>
              </a:rPr>
              <a:t>Back to home</a:t>
            </a:r>
            <a:endParaRPr lang="en-GB" b="1"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2387253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4401205"/>
          </a:xfrm>
          <a:prstGeom prst="rect">
            <a:avLst/>
          </a:prstGeom>
        </p:spPr>
        <p:txBody>
          <a:bodyPr wrap="square">
            <a:spAutoFit/>
          </a:bodyPr>
          <a:lstStyle/>
          <a:p>
            <a:r>
              <a:rPr lang="en-GB" sz="1400" b="1" dirty="0" smtClean="0"/>
              <a:t>Section </a:t>
            </a:r>
            <a:r>
              <a:rPr lang="en-GB" sz="1400" b="1" dirty="0" smtClean="0"/>
              <a:t>4: </a:t>
            </a:r>
            <a:r>
              <a:rPr lang="en-GB" sz="1400" b="1" dirty="0" smtClean="0"/>
              <a:t>Frequently asked questions</a:t>
            </a:r>
          </a:p>
          <a:p>
            <a:endParaRPr lang="en-GB" sz="1400" b="1" dirty="0"/>
          </a:p>
          <a:p>
            <a:r>
              <a:rPr lang="en-GB" sz="1200" b="1" dirty="0" smtClean="0"/>
              <a:t>Q: Our council comms team is really stretched and struggling to cope with workload – what makes this initiative a priority?</a:t>
            </a:r>
          </a:p>
          <a:p>
            <a:r>
              <a:rPr lang="en-GB" sz="1200" dirty="0" smtClean="0"/>
              <a:t>A: Growth in local economies is almost certainly a top five priority for every </a:t>
            </a:r>
            <a:r>
              <a:rPr lang="en-GB" sz="1200" dirty="0" smtClean="0"/>
              <a:t>council. </a:t>
            </a:r>
            <a:r>
              <a:rPr lang="en-GB" sz="1200" dirty="0" smtClean="0"/>
              <a:t>It’s a great story to tell and the benefits stretch to you, your local businesses and </a:t>
            </a:r>
            <a:r>
              <a:rPr lang="en-GB" sz="1200" dirty="0" smtClean="0"/>
              <a:t>residents.  In </a:t>
            </a:r>
            <a:r>
              <a:rPr lang="en-GB" sz="1200" dirty="0" smtClean="0"/>
              <a:t>addition to this there is a new financial incentive </a:t>
            </a:r>
            <a:r>
              <a:rPr lang="en-GB" sz="1200" dirty="0" smtClean="0"/>
              <a:t> - local </a:t>
            </a:r>
            <a:r>
              <a:rPr lang="en-GB" sz="1200" dirty="0" smtClean="0"/>
              <a:t>authorities will </a:t>
            </a:r>
            <a:r>
              <a:rPr lang="en-GB" sz="1200" dirty="0"/>
              <a:t>soon be able to keep </a:t>
            </a:r>
            <a:r>
              <a:rPr lang="en-GB" sz="1200" dirty="0" smtClean="0"/>
              <a:t>- and </a:t>
            </a:r>
            <a:r>
              <a:rPr lang="en-GB" sz="1200" dirty="0"/>
              <a:t>compete </a:t>
            </a:r>
            <a:r>
              <a:rPr lang="en-GB" sz="1200" dirty="0" smtClean="0"/>
              <a:t>for – </a:t>
            </a:r>
            <a:r>
              <a:rPr lang="en-GB" sz="1200" dirty="0" smtClean="0"/>
              <a:t>tariffs </a:t>
            </a:r>
            <a:r>
              <a:rPr lang="en-GB" sz="1200" dirty="0" smtClean="0"/>
              <a:t>or business </a:t>
            </a:r>
            <a:r>
              <a:rPr lang="en-GB" sz="1200" dirty="0"/>
              <a:t>rates. This </a:t>
            </a:r>
            <a:r>
              <a:rPr lang="en-GB" sz="1200" dirty="0" smtClean="0"/>
              <a:t>makes it even more important </a:t>
            </a:r>
            <a:r>
              <a:rPr lang="en-GB" sz="1200" dirty="0"/>
              <a:t>to </a:t>
            </a:r>
            <a:r>
              <a:rPr lang="en-GB" sz="1200" dirty="0" smtClean="0"/>
              <a:t>engage </a:t>
            </a:r>
            <a:r>
              <a:rPr lang="en-GB" sz="1200" dirty="0"/>
              <a:t>well with your local </a:t>
            </a:r>
            <a:r>
              <a:rPr lang="en-GB" sz="1200" dirty="0" smtClean="0"/>
              <a:t>businesses.</a:t>
            </a:r>
            <a:endParaRPr lang="en-GB" sz="1200" dirty="0" smtClean="0"/>
          </a:p>
          <a:p>
            <a:endParaRPr lang="en-GB" sz="1200" dirty="0"/>
          </a:p>
          <a:p>
            <a:r>
              <a:rPr lang="en-GB" sz="1200" b="1" dirty="0" smtClean="0"/>
              <a:t>We know how busy you are but finding time to promote positive local economy stories could be really productive for you</a:t>
            </a:r>
            <a:r>
              <a:rPr lang="en-GB" sz="1200" dirty="0" smtClean="0"/>
              <a:t>.</a:t>
            </a:r>
            <a:endParaRPr lang="en-GB" sz="1200" dirty="0"/>
          </a:p>
          <a:p>
            <a:endParaRPr lang="en-GB" sz="1200" dirty="0"/>
          </a:p>
          <a:p>
            <a:r>
              <a:rPr lang="en-GB" sz="1200" b="1" dirty="0" smtClean="0"/>
              <a:t>Q: I’m not really sure what our regulators do ?</a:t>
            </a:r>
          </a:p>
          <a:p>
            <a:r>
              <a:rPr lang="en-GB" sz="1200" dirty="0" smtClean="0"/>
              <a:t>From fire safety to food hygiene, and planning to </a:t>
            </a:r>
            <a:r>
              <a:rPr lang="en-GB" sz="1200" dirty="0" smtClean="0"/>
              <a:t>licensing, </a:t>
            </a:r>
            <a:r>
              <a:rPr lang="en-GB" sz="1200" dirty="0" smtClean="0"/>
              <a:t>the role of local government regulators is incredibly </a:t>
            </a:r>
            <a:r>
              <a:rPr lang="en-GB" sz="1200" dirty="0" smtClean="0"/>
              <a:t>varied. Trading </a:t>
            </a:r>
            <a:r>
              <a:rPr lang="en-GB" sz="1200" dirty="0"/>
              <a:t>standards, environmental health and licensing teams work hard to support local businesses by helping to explain complex legislation and cut through the red tape associated with regulation</a:t>
            </a:r>
            <a:r>
              <a:rPr lang="en-GB" sz="1200" dirty="0" smtClean="0"/>
              <a:t>.</a:t>
            </a:r>
          </a:p>
          <a:p>
            <a:endParaRPr lang="en-GB" sz="1200" dirty="0"/>
          </a:p>
          <a:p>
            <a:r>
              <a:rPr lang="en-GB" sz="1200" dirty="0"/>
              <a:t>Their work is fundamental to creating a level playing field in which responsible businesses can flourish and local communities </a:t>
            </a:r>
            <a:r>
              <a:rPr lang="en-GB" sz="1200" dirty="0" smtClean="0"/>
              <a:t>are protected. </a:t>
            </a:r>
            <a:r>
              <a:rPr lang="en-GB" sz="1200" dirty="0" smtClean="0"/>
              <a:t> </a:t>
            </a:r>
            <a:r>
              <a:rPr lang="en-GB" sz="1200" dirty="0" smtClean="0"/>
              <a:t>Councils </a:t>
            </a:r>
            <a:r>
              <a:rPr lang="en-GB" sz="1200" dirty="0"/>
              <a:t>take a risk-based approach to working with industry, which ensures that resource is focused on working with higher risk activities and non-compliant </a:t>
            </a:r>
            <a:r>
              <a:rPr lang="en-GB" sz="1200" dirty="0" smtClean="0"/>
              <a:t>businesses. This </a:t>
            </a:r>
            <a:r>
              <a:rPr lang="en-GB" sz="1200" dirty="0" smtClean="0">
                <a:hlinkClick r:id="rId3"/>
              </a:rPr>
              <a:t>guide to regulatory services operated by local councils</a:t>
            </a:r>
            <a:r>
              <a:rPr lang="en-GB" sz="1200" dirty="0" smtClean="0"/>
              <a:t>  tells you more</a:t>
            </a:r>
            <a:r>
              <a:rPr lang="en-GB" sz="1200" dirty="0" smtClean="0"/>
              <a:t>.</a:t>
            </a:r>
          </a:p>
          <a:p>
            <a:endParaRPr lang="en-GB" sz="1200" dirty="0"/>
          </a:p>
          <a:p>
            <a:r>
              <a:rPr lang="en-GB" sz="1200" b="1" dirty="0"/>
              <a:t>Q: How can I use </a:t>
            </a:r>
            <a:r>
              <a:rPr lang="en-GB" sz="1200" b="1" dirty="0" smtClean="0"/>
              <a:t>regulators </a:t>
            </a:r>
            <a:r>
              <a:rPr lang="en-GB" sz="1200" b="1" dirty="0"/>
              <a:t>to tell a positive local story?</a:t>
            </a:r>
          </a:p>
          <a:p>
            <a:r>
              <a:rPr lang="en-GB" sz="1200" dirty="0"/>
              <a:t>A: There are several ways to do this and make the most of your established communications channels and activity  -web site, email and social media, for example</a:t>
            </a:r>
            <a:r>
              <a:rPr lang="en-GB" sz="1200" dirty="0" smtClean="0"/>
              <a:t>.  These </a:t>
            </a:r>
            <a:r>
              <a:rPr lang="en-GB" sz="1200" dirty="0"/>
              <a:t>case studies </a:t>
            </a:r>
            <a:r>
              <a:rPr lang="en-GB" sz="1200" dirty="0">
                <a:solidFill>
                  <a:schemeClr val="accent2">
                    <a:lumMod val="75000"/>
                  </a:schemeClr>
                </a:solidFill>
              </a:rPr>
              <a:t>(link here) </a:t>
            </a:r>
            <a:r>
              <a:rPr lang="en-GB" sz="1200" dirty="0"/>
              <a:t>of how other local authorities have delivered positive local messages may be helpful to you</a:t>
            </a:r>
          </a:p>
          <a:p>
            <a:endParaRPr lang="en-GB" sz="1200"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4" action="ppaction://hlinksldjump"/>
              </a:rPr>
              <a:t>Back to home</a:t>
            </a:r>
            <a:endParaRPr lang="en-GB" b="1"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2715294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1196752"/>
            <a:ext cx="8501136" cy="369332"/>
          </a:xfrm>
          <a:prstGeom prst="rect">
            <a:avLst/>
          </a:prstGeom>
        </p:spPr>
        <p:txBody>
          <a:bodyPr wrap="square">
            <a:spAutoFit/>
          </a:bodyPr>
          <a:lstStyle/>
          <a:p>
            <a:r>
              <a:rPr lang="en-GB" dirty="0">
                <a:latin typeface="Arial" pitchFamily="34" charset="0"/>
                <a:ea typeface="Adobe Fan Heiti Std B" pitchFamily="34" charset="-128"/>
                <a:cs typeface="Arial" pitchFamily="34" charset="0"/>
              </a:rPr>
              <a:t> </a:t>
            </a:r>
            <a:endParaRPr lang="en-GB" sz="1600" dirty="0">
              <a:latin typeface="Arial" pitchFamily="34" charset="0"/>
              <a:ea typeface="Adobe Fan Heiti Std B" pitchFamily="34" charset="-128"/>
              <a:cs typeface="Arial" pitchFamily="34" charset="0"/>
            </a:endParaRPr>
          </a:p>
        </p:txBody>
      </p:sp>
      <p:cxnSp>
        <p:nvCxnSpPr>
          <p:cNvPr id="7" name="Straight Connector 6"/>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0" y="5805264"/>
            <a:ext cx="74523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32440" y="5805264"/>
            <a:ext cx="584448"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804" y="5522754"/>
            <a:ext cx="2713228" cy="620467"/>
          </a:xfrm>
          <a:prstGeom prst="rect">
            <a:avLst/>
          </a:prstGeom>
        </p:spPr>
      </p:pic>
      <p:sp>
        <p:nvSpPr>
          <p:cNvPr id="5" name="Rectangle 4"/>
          <p:cNvSpPr/>
          <p:nvPr/>
        </p:nvSpPr>
        <p:spPr>
          <a:xfrm>
            <a:off x="395536" y="1223456"/>
            <a:ext cx="8363496" cy="553998"/>
          </a:xfrm>
          <a:prstGeom prst="rect">
            <a:avLst/>
          </a:prstGeom>
        </p:spPr>
        <p:txBody>
          <a:bodyPr wrap="square">
            <a:spAutoFit/>
          </a:bodyPr>
          <a:lstStyle/>
          <a:p>
            <a:r>
              <a:rPr lang="en-GB" sz="1200" dirty="0"/>
              <a:t> </a:t>
            </a:r>
          </a:p>
          <a:p>
            <a:r>
              <a:rPr lang="en-GB" dirty="0"/>
              <a:t> </a:t>
            </a:r>
          </a:p>
        </p:txBody>
      </p:sp>
      <p:sp>
        <p:nvSpPr>
          <p:cNvPr id="6" name="Rectangle 5"/>
          <p:cNvSpPr/>
          <p:nvPr/>
        </p:nvSpPr>
        <p:spPr>
          <a:xfrm>
            <a:off x="251520" y="1268760"/>
            <a:ext cx="8507512" cy="4401205"/>
          </a:xfrm>
          <a:prstGeom prst="rect">
            <a:avLst/>
          </a:prstGeom>
        </p:spPr>
        <p:txBody>
          <a:bodyPr wrap="square">
            <a:spAutoFit/>
          </a:bodyPr>
          <a:lstStyle/>
          <a:p>
            <a:r>
              <a:rPr lang="en-GB" sz="1400" b="1" dirty="0" smtClean="0"/>
              <a:t>Section </a:t>
            </a:r>
            <a:r>
              <a:rPr lang="en-GB" sz="1400" b="1" dirty="0" smtClean="0"/>
              <a:t>4: </a:t>
            </a:r>
            <a:r>
              <a:rPr lang="en-GB" sz="1400" b="1" dirty="0"/>
              <a:t>Frequently asked </a:t>
            </a:r>
            <a:r>
              <a:rPr lang="en-GB" sz="1400" b="1" dirty="0" smtClean="0"/>
              <a:t>questions</a:t>
            </a:r>
          </a:p>
          <a:p>
            <a:endParaRPr lang="en-GB" sz="1400" b="1" dirty="0" smtClean="0"/>
          </a:p>
          <a:p>
            <a:r>
              <a:rPr lang="en-GB" sz="1200" b="1" dirty="0" smtClean="0"/>
              <a:t>Q</a:t>
            </a:r>
            <a:r>
              <a:rPr lang="en-GB" sz="1200" b="1" dirty="0" smtClean="0"/>
              <a:t>: How do I find out which businesses are signed up </a:t>
            </a:r>
            <a:r>
              <a:rPr lang="en-GB" sz="1200" b="1" dirty="0" smtClean="0"/>
              <a:t>to Primary Authority in </a:t>
            </a:r>
            <a:r>
              <a:rPr lang="en-GB" sz="1200" b="1" dirty="0" smtClean="0"/>
              <a:t>my </a:t>
            </a:r>
            <a:r>
              <a:rPr lang="en-GB" sz="1200" b="1" dirty="0" smtClean="0"/>
              <a:t>area</a:t>
            </a:r>
            <a:r>
              <a:rPr lang="en-GB" sz="1200" b="1" dirty="0" smtClean="0"/>
              <a:t>?</a:t>
            </a:r>
          </a:p>
          <a:p>
            <a:r>
              <a:rPr lang="en-GB" sz="1200" dirty="0" smtClean="0"/>
              <a:t>A: </a:t>
            </a:r>
            <a:r>
              <a:rPr lang="en-GB" sz="1200" dirty="0" smtClean="0"/>
              <a:t>Talk </a:t>
            </a:r>
            <a:r>
              <a:rPr lang="en-GB" sz="1200" dirty="0" smtClean="0"/>
              <a:t>to you regulatory colleagues </a:t>
            </a:r>
            <a:r>
              <a:rPr lang="en-GB" sz="1200" dirty="0" smtClean="0"/>
              <a:t>internally; </a:t>
            </a:r>
            <a:r>
              <a:rPr lang="en-GB" sz="1200" dirty="0" smtClean="0"/>
              <a:t>they will know. They will probably welcome a chat </a:t>
            </a:r>
            <a:r>
              <a:rPr lang="en-GB" sz="1200" dirty="0" smtClean="0"/>
              <a:t>how </a:t>
            </a:r>
            <a:r>
              <a:rPr lang="en-GB" sz="1200" dirty="0" smtClean="0"/>
              <a:t>you can work together to promote positive local engagements and successes. </a:t>
            </a:r>
            <a:r>
              <a:rPr lang="en-GB" sz="1200" dirty="0" smtClean="0"/>
              <a:t> Alternatively look on </a:t>
            </a:r>
            <a:r>
              <a:rPr lang="en-GB" sz="1200" dirty="0" smtClean="0"/>
              <a:t>the </a:t>
            </a:r>
            <a:r>
              <a:rPr lang="en-GB" sz="1200" dirty="0" smtClean="0">
                <a:hlinkClick r:id="rId3"/>
              </a:rPr>
              <a:t>Primary Authority </a:t>
            </a:r>
            <a:r>
              <a:rPr lang="en-GB" sz="1200" dirty="0" smtClean="0">
                <a:hlinkClick r:id="rId3"/>
              </a:rPr>
              <a:t>Register</a:t>
            </a:r>
            <a:r>
              <a:rPr lang="en-GB" sz="1200" dirty="0" smtClean="0"/>
              <a:t>.</a:t>
            </a:r>
            <a:endParaRPr lang="en-GB" sz="1200" dirty="0"/>
          </a:p>
          <a:p>
            <a:endParaRPr lang="en-GB" sz="1200" b="1" dirty="0" smtClean="0"/>
          </a:p>
          <a:p>
            <a:r>
              <a:rPr lang="en-GB" sz="1200" b="1" dirty="0" smtClean="0"/>
              <a:t>Q: Should I contact these businesses direct or go through my local regulation team?</a:t>
            </a:r>
          </a:p>
          <a:p>
            <a:r>
              <a:rPr lang="en-GB" sz="1200" dirty="0" smtClean="0"/>
              <a:t>A: We would recommend that you work with your regulatory colleagues first. They will have existing relationships and intelligence on what is happening locally across your business community. Adding your communications experience, skills and knowledge could really benefit them and their engagements with business.</a:t>
            </a:r>
            <a:endParaRPr lang="en-GB" sz="1200" dirty="0"/>
          </a:p>
          <a:p>
            <a:endParaRPr lang="en-GB" sz="1200" b="1" dirty="0" smtClean="0"/>
          </a:p>
          <a:p>
            <a:r>
              <a:rPr lang="en-GB" sz="1200" b="1" dirty="0" smtClean="0"/>
              <a:t>Q: Do local regulators run get together events for local businesses, and would my communications team be able to </a:t>
            </a:r>
            <a:r>
              <a:rPr lang="en-GB" sz="1200" b="1" dirty="0" smtClean="0"/>
              <a:t>participate?</a:t>
            </a:r>
            <a:endParaRPr lang="en-GB" sz="1200" b="1" dirty="0"/>
          </a:p>
          <a:p>
            <a:r>
              <a:rPr lang="en-GB" sz="1200" dirty="0" smtClean="0"/>
              <a:t>A: Each local authority tackles this slightly differently but, yes, certainly some councils run these types of events and they can be a great way to meet and engage with business customers face-to-face. Talk to your regulatory colleagues to find out more about local activity and events</a:t>
            </a:r>
            <a:r>
              <a:rPr lang="en-GB" sz="1200" dirty="0" smtClean="0"/>
              <a:t>.</a:t>
            </a:r>
          </a:p>
          <a:p>
            <a:endParaRPr lang="en-GB" sz="1200" dirty="0"/>
          </a:p>
          <a:p>
            <a:r>
              <a:rPr lang="en-GB" sz="1200" b="1" dirty="0"/>
              <a:t>Q:Which channels should we use to engage with our business customers?</a:t>
            </a:r>
          </a:p>
          <a:p>
            <a:r>
              <a:rPr lang="en-GB" sz="1200" dirty="0"/>
              <a:t>A: Talk to your regulatory colleagues about this but your existing channels and activity can form a part of the solution. In addition to this you should look at where you can create and deliver cost effective, bespoke activity aimed at our business customers. </a:t>
            </a:r>
          </a:p>
          <a:p>
            <a:endParaRPr lang="en-GB" sz="1200" dirty="0"/>
          </a:p>
          <a:p>
            <a:r>
              <a:rPr lang="en-GB" sz="1200" dirty="0" smtClean="0"/>
              <a:t>This </a:t>
            </a:r>
            <a:r>
              <a:rPr lang="en-GB" sz="1200" dirty="0"/>
              <a:t>could include developing </a:t>
            </a:r>
            <a:r>
              <a:rPr lang="en-GB" sz="1200" dirty="0" smtClean="0"/>
              <a:t>weekly </a:t>
            </a:r>
            <a:r>
              <a:rPr lang="en-GB" sz="1200" dirty="0"/>
              <a:t>or monthly </a:t>
            </a:r>
            <a:r>
              <a:rPr lang="en-GB" sz="1200" dirty="0" smtClean="0"/>
              <a:t>emails targeting </a:t>
            </a:r>
            <a:r>
              <a:rPr lang="en-GB" sz="1200" dirty="0"/>
              <a:t>business customers and building a bespoke database of your local contacts. You could co-host an event with your regulation team to create the opportunity to talk face-to-face and share simple printed collateral which promotes the services and contact details for the services most valued by business customers</a:t>
            </a:r>
            <a:r>
              <a:rPr lang="en-GB" sz="1200" dirty="0" smtClean="0"/>
              <a:t>.</a:t>
            </a:r>
            <a:endParaRPr lang="en-GB" sz="1200" dirty="0"/>
          </a:p>
        </p:txBody>
      </p:sp>
      <p:sp>
        <p:nvSpPr>
          <p:cNvPr id="10" name="TextBox 9"/>
          <p:cNvSpPr txBox="1"/>
          <p:nvPr/>
        </p:nvSpPr>
        <p:spPr>
          <a:xfrm>
            <a:off x="251520" y="6143221"/>
            <a:ext cx="1512168" cy="369332"/>
          </a:xfrm>
          <a:prstGeom prst="rect">
            <a:avLst/>
          </a:prstGeom>
          <a:noFill/>
        </p:spPr>
        <p:txBody>
          <a:bodyPr wrap="square" rtlCol="0">
            <a:spAutoFit/>
          </a:bodyPr>
          <a:lstStyle/>
          <a:p>
            <a:r>
              <a:rPr lang="en-GB" b="1" dirty="0" smtClean="0">
                <a:hlinkClick r:id="rId4" action="ppaction://hlinksldjump"/>
              </a:rPr>
              <a:t>Back to home</a:t>
            </a:r>
            <a:endParaRPr lang="en-GB" b="1"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96" y="44624"/>
            <a:ext cx="3672408" cy="1037623"/>
          </a:xfrm>
          <a:prstGeom prst="rect">
            <a:avLst/>
          </a:prstGeom>
        </p:spPr>
      </p:pic>
    </p:spTree>
    <p:extLst>
      <p:ext uri="{BB962C8B-B14F-4D97-AF65-F5344CB8AC3E}">
        <p14:creationId xmlns:p14="http://schemas.microsoft.com/office/powerpoint/2010/main" val="371722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54839</TotalTime>
  <Words>2128</Words>
  <Application>Microsoft Office PowerPoint</Application>
  <PresentationFormat>On-screen Show (4:3)</PresentationFormat>
  <Paragraphs>229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caveneys</dc:creator>
  <cp:lastModifiedBy>Curtis Roland (BRDO)</cp:lastModifiedBy>
  <cp:revision>292</cp:revision>
  <cp:lastPrinted>2015-09-14T09:02:06Z</cp:lastPrinted>
  <dcterms:created xsi:type="dcterms:W3CDTF">2015-01-16T17:29:58Z</dcterms:created>
  <dcterms:modified xsi:type="dcterms:W3CDTF">2015-11-06T16:13:27Z</dcterms:modified>
</cp:coreProperties>
</file>