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sldIdLst>
    <p:sldId id="256" r:id="rId2"/>
    <p:sldId id="258" r:id="rId3"/>
    <p:sldId id="281" r:id="rId4"/>
    <p:sldId id="259" r:id="rId5"/>
    <p:sldId id="257" r:id="rId6"/>
    <p:sldId id="260" r:id="rId7"/>
    <p:sldId id="261" r:id="rId8"/>
    <p:sldId id="275" r:id="rId9"/>
    <p:sldId id="277" r:id="rId10"/>
    <p:sldId id="265" r:id="rId11"/>
    <p:sldId id="266" r:id="rId12"/>
    <p:sldId id="267" r:id="rId13"/>
    <p:sldId id="268" r:id="rId14"/>
    <p:sldId id="269" r:id="rId15"/>
    <p:sldId id="270" r:id="rId16"/>
    <p:sldId id="271" r:id="rId17"/>
    <p:sldId id="272" r:id="rId18"/>
    <p:sldId id="274" r:id="rId1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A9DD"/>
    <a:srgbClr val="5D6E74"/>
    <a:srgbClr val="9AA5A8"/>
    <a:srgbClr val="D8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14" autoAdjust="0"/>
    <p:restoredTop sz="74388" autoAdjust="0"/>
  </p:normalViewPr>
  <p:slideViewPr>
    <p:cSldViewPr snapToGrid="0">
      <p:cViewPr>
        <p:scale>
          <a:sx n="71" d="100"/>
          <a:sy n="71" d="100"/>
        </p:scale>
        <p:origin x="-1032" y="-21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49F393C-E4A8-4425-8FB6-22F632DA4468}" type="datetimeFigureOut">
              <a:rPr lang="en-GB"/>
              <a:pPr>
                <a:defRPr/>
              </a:pPr>
              <a:t>23/05/2016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A2A708F-DFBA-4DA1-BD46-1E0ED44DE4E8}" type="slidenum">
              <a:rPr lang="en-GB"/>
              <a:pPr>
                <a:defRPr/>
              </a:pPr>
              <a:t>‹#›</a:t>
            </a:fld>
            <a:endParaRPr lang="en-GB" dirty="0"/>
          </a:p>
        </p:txBody>
      </p:sp>
    </p:spTree>
    <p:extLst>
      <p:ext uri="{BB962C8B-B14F-4D97-AF65-F5344CB8AC3E}">
        <p14:creationId xmlns:p14="http://schemas.microsoft.com/office/powerpoint/2010/main" val="18542830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bwMode="auto">
          <a:noFill/>
          <a:ln>
            <a:solidFill>
              <a:srgbClr val="000000"/>
            </a:solidFill>
            <a:miter lim="800000"/>
            <a:headEnd/>
            <a:tailEnd/>
          </a:ln>
        </p:spPr>
      </p:sp>
      <p:sp>
        <p:nvSpPr>
          <p:cNvPr id="81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en-US" sz="1400" dirty="0" smtClean="0"/>
          </a:p>
          <a:p>
            <a:pPr>
              <a:spcBef>
                <a:spcPct val="0"/>
              </a:spcBef>
            </a:pPr>
            <a:r>
              <a:rPr lang="en-GB" altLang="en-US" sz="1400" dirty="0" smtClean="0"/>
              <a:t>Good morning/afternoon</a:t>
            </a:r>
            <a:r>
              <a:rPr lang="en-GB" altLang="en-US" sz="1400" baseline="0" dirty="0" smtClean="0"/>
              <a:t> </a:t>
            </a:r>
            <a:r>
              <a:rPr lang="en-GB" altLang="en-US" sz="1400" dirty="0" smtClean="0"/>
              <a:t>and thank you for the opportunity to speak to you today.</a:t>
            </a:r>
          </a:p>
          <a:p>
            <a:pPr>
              <a:spcBef>
                <a:spcPct val="0"/>
              </a:spcBef>
            </a:pPr>
            <a:endParaRPr lang="en-GB" altLang="en-US" sz="1400" dirty="0" smtClean="0"/>
          </a:p>
          <a:p>
            <a:pPr>
              <a:spcBef>
                <a:spcPct val="0"/>
              </a:spcBef>
            </a:pPr>
            <a:r>
              <a:rPr lang="en-GB" altLang="en-US" sz="1400" dirty="0" smtClean="0"/>
              <a:t>I am …….. (speaker intro, experience, operational and civilian.)</a:t>
            </a:r>
          </a:p>
          <a:p>
            <a:pPr>
              <a:spcBef>
                <a:spcPct val="0"/>
              </a:spcBef>
            </a:pPr>
            <a:endParaRPr lang="en-GB" altLang="en-US" sz="1400" dirty="0" smtClean="0"/>
          </a:p>
          <a:p>
            <a:pPr>
              <a:spcBef>
                <a:spcPct val="0"/>
              </a:spcBef>
            </a:pPr>
            <a:r>
              <a:rPr lang="en-GB" altLang="en-US" sz="1400" dirty="0" smtClean="0"/>
              <a:t>We would like to give you something today – a better understanding of what the Armed Forces Reserves – or the volunteer arms of the Army, Navy and Air Force – and in particular what membership of the Reserves could give to you personally.</a:t>
            </a:r>
          </a:p>
          <a:p>
            <a:pPr>
              <a:spcBef>
                <a:spcPct val="0"/>
              </a:spcBef>
            </a:pPr>
            <a:endParaRPr lang="en-GB" altLang="en-US" sz="1400" dirty="0" smtClean="0"/>
          </a:p>
          <a:p>
            <a:pPr>
              <a:spcBef>
                <a:spcPct val="0"/>
              </a:spcBef>
            </a:pPr>
            <a:r>
              <a:rPr lang="en-GB" altLang="en-US" sz="1400" dirty="0" smtClean="0"/>
              <a:t>Whilst we are here to inform you, and demonstrate the benefit of Reserve service, if at the end of the session it is not for you, that is not a problem: you will be better informed on what Reserve service does and we hope</a:t>
            </a:r>
            <a:r>
              <a:rPr lang="en-GB" altLang="en-US" sz="1400" baseline="0" dirty="0" smtClean="0"/>
              <a:t> this will help you support Reservists and potential Reservists in your organisations</a:t>
            </a:r>
            <a:r>
              <a:rPr lang="en-GB" altLang="en-US" sz="1400" dirty="0" smtClean="0"/>
              <a:t>.</a:t>
            </a:r>
          </a:p>
          <a:p>
            <a:pPr>
              <a:spcBef>
                <a:spcPct val="0"/>
              </a:spcBef>
            </a:pPr>
            <a:endParaRPr lang="en-GB" altLang="en-US" sz="1400" dirty="0" smtClean="0"/>
          </a:p>
          <a:p>
            <a:pPr>
              <a:spcBef>
                <a:spcPct val="0"/>
              </a:spcBef>
            </a:pPr>
            <a:r>
              <a:rPr lang="en-GB" altLang="en-US" dirty="0" smtClean="0"/>
              <a:t>There are 3 Reserve services Maritime Reserves (incorporating the Royal Naval Reserve and the Royal Marines Reserve), the Army Reserve and the Royal Air Force Reserves.</a:t>
            </a:r>
          </a:p>
          <a:p>
            <a:pPr>
              <a:spcBef>
                <a:spcPct val="0"/>
              </a:spcBef>
            </a:pPr>
            <a:r>
              <a:rPr lang="en-GB" altLang="en-US" dirty="0" smtClean="0"/>
              <a:t>Each of these are currently recruiting spare-time personnel for a basic commitment of roughly 1 weekend a month and two weeks a year. This time is paid and on successful completion of annual training a tax free lump sum is paid on top of daily pay.</a:t>
            </a:r>
          </a:p>
          <a:p>
            <a:pPr>
              <a:spcBef>
                <a:spcPct val="0"/>
              </a:spcBef>
            </a:pPr>
            <a:endParaRPr lang="en-GB" alt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GB" altLang="en-US" dirty="0" smtClean="0"/>
              <a:t>Today we will give a brief insight into what Reserve service entails, the benefits of Reserve service, and</a:t>
            </a:r>
            <a:r>
              <a:rPr lang="en-GB" altLang="en-US" baseline="0" dirty="0" smtClean="0"/>
              <a:t> </a:t>
            </a:r>
            <a:r>
              <a:rPr lang="en-GB" altLang="en-US" dirty="0" smtClean="0"/>
              <a:t>the options that are open to you.</a:t>
            </a:r>
          </a:p>
          <a:p>
            <a:pPr marL="0" marR="0" indent="0" algn="l" defTabSz="914400" rtl="0" eaLnBrk="1" fontAlgn="base" latinLnBrk="0" hangingPunct="1">
              <a:lnSpc>
                <a:spcPct val="100000"/>
              </a:lnSpc>
              <a:spcBef>
                <a:spcPct val="0"/>
              </a:spcBef>
              <a:spcAft>
                <a:spcPct val="0"/>
              </a:spcAft>
              <a:buClrTx/>
              <a:buSzTx/>
              <a:buFontTx/>
              <a:buNone/>
              <a:tabLst/>
              <a:defRPr/>
            </a:pPr>
            <a:endParaRPr lang="en-GB" alt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GB" altLang="en-US" dirty="0" smtClean="0"/>
              <a:t>(ONLY</a:t>
            </a:r>
            <a:r>
              <a:rPr lang="en-GB" altLang="en-US" baseline="0" dirty="0" smtClean="0"/>
              <a:t> </a:t>
            </a:r>
            <a:r>
              <a:rPr lang="en-GB" altLang="en-US" dirty="0" smtClean="0"/>
              <a:t>IF PRESENT) We have recruiter available from each service (CONFIRM WHO IS REPRESENTED) for you to speak to at the end of the presentation.</a:t>
            </a:r>
          </a:p>
          <a:p>
            <a:pPr>
              <a:spcBef>
                <a:spcPct val="0"/>
              </a:spcBef>
            </a:pPr>
            <a:endParaRPr lang="en-GB" altLang="en-US" dirty="0" smtClean="0"/>
          </a:p>
          <a:p>
            <a:pPr>
              <a:spcBef>
                <a:spcPct val="0"/>
              </a:spcBef>
            </a:pPr>
            <a:r>
              <a:rPr lang="en-GB" altLang="en-US" dirty="0" smtClean="0"/>
              <a:t>So who are we?</a:t>
            </a:r>
          </a:p>
          <a:p>
            <a:pPr>
              <a:spcBef>
                <a:spcPct val="0"/>
              </a:spcBef>
            </a:pPr>
            <a:endParaRPr lang="en-GB" altLang="en-US" dirty="0" smtClean="0"/>
          </a:p>
          <a:p>
            <a:pPr>
              <a:spcBef>
                <a:spcPct val="0"/>
              </a:spcBef>
            </a:pPr>
            <a:endParaRPr lang="en-GB" altLang="en-US" dirty="0" smtClean="0"/>
          </a:p>
          <a:p>
            <a:pPr>
              <a:spcBef>
                <a:spcPct val="0"/>
              </a:spcBef>
            </a:pPr>
            <a:r>
              <a:rPr lang="en-GB" altLang="en-US" b="1" dirty="0" smtClean="0"/>
              <a:t>[CLICK] = NEXT SLIDE (The Reserves)</a:t>
            </a:r>
          </a:p>
        </p:txBody>
      </p:sp>
      <p:sp>
        <p:nvSpPr>
          <p:cNvPr id="8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65D3E9-E47C-4D01-ACBB-53A5EE9C57A3}" type="slidenum">
              <a:rPr lang="en-GB">
                <a:cs typeface="Arial" charset="0"/>
              </a:rPr>
              <a:pPr fontAlgn="base">
                <a:spcBef>
                  <a:spcPct val="0"/>
                </a:spcBef>
                <a:spcAft>
                  <a:spcPct val="0"/>
                </a:spcAft>
              </a:pPr>
              <a:t>1</a:t>
            </a:fld>
            <a:endParaRPr lang="en-GB"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lnSpc>
                <a:spcPct val="105000"/>
              </a:lnSpc>
              <a:spcBef>
                <a:spcPts val="1700"/>
              </a:spcBef>
              <a:spcAft>
                <a:spcPts val="0"/>
              </a:spcAft>
              <a:defRPr/>
            </a:pPr>
            <a:endParaRPr lang="en-GB" altLang="en-US" dirty="0" smtClean="0">
              <a:latin typeface="Arial" panose="020B0604020202020204" pitchFamily="34" charset="0"/>
              <a:cs typeface="Arial" panose="020B0604020202020204" pitchFamily="34" charset="0"/>
              <a:sym typeface="Arial" panose="020B0604020202020204" pitchFamily="34" charset="0"/>
            </a:endParaRPr>
          </a:p>
          <a:p>
            <a:pPr fontAlgn="auto">
              <a:lnSpc>
                <a:spcPct val="105000"/>
              </a:lnSpc>
              <a:spcBef>
                <a:spcPts val="1700"/>
              </a:spcBef>
              <a:spcAft>
                <a:spcPts val="0"/>
              </a:spcAft>
              <a:defRPr/>
            </a:pPr>
            <a:r>
              <a:rPr lang="en-GB" altLang="en-US" dirty="0" smtClean="0">
                <a:latin typeface="Arial" panose="020B0604020202020204" pitchFamily="34" charset="0"/>
                <a:cs typeface="Arial" panose="020B0604020202020204" pitchFamily="34" charset="0"/>
                <a:sym typeface="Arial" panose="020B0604020202020204" pitchFamily="34" charset="0"/>
              </a:rPr>
              <a:t>After you complete training, you can join the ‘trained strength’ of the Naval Service.</a:t>
            </a:r>
            <a:endParaRPr lang="en-GB" altLang="en-US" b="1" dirty="0" smtClean="0">
              <a:latin typeface="Arial" panose="020B0604020202020204" pitchFamily="34" charset="0"/>
              <a:cs typeface="Arial" panose="020B0604020202020204" pitchFamily="34" charset="0"/>
              <a:sym typeface="Arial" panose="020B0604020202020204" pitchFamily="34" charset="0"/>
            </a:endParaRPr>
          </a:p>
          <a:p>
            <a:pPr fontAlgn="auto">
              <a:lnSpc>
                <a:spcPct val="105000"/>
              </a:lnSpc>
              <a:spcBef>
                <a:spcPts val="1700"/>
              </a:spcBef>
              <a:spcAft>
                <a:spcPts val="0"/>
              </a:spcAft>
              <a:defRPr/>
            </a:pPr>
            <a:endParaRPr lang="en-GB" altLang="en-US" b="1" dirty="0" smtClean="0">
              <a:latin typeface="Arial" panose="020B0604020202020204" pitchFamily="34" charset="0"/>
              <a:cs typeface="Arial" panose="020B0604020202020204" pitchFamily="34" charset="0"/>
              <a:sym typeface="Arial" panose="020B0604020202020204" pitchFamily="34" charset="0"/>
            </a:endParaRPr>
          </a:p>
          <a:p>
            <a:pPr fontAlgn="auto">
              <a:lnSpc>
                <a:spcPct val="105000"/>
              </a:lnSpc>
              <a:spcBef>
                <a:spcPts val="1700"/>
              </a:spcBef>
              <a:spcAft>
                <a:spcPts val="0"/>
              </a:spcAft>
              <a:defRPr/>
            </a:pPr>
            <a:r>
              <a:rPr lang="en-GB" altLang="en-US" b="1" dirty="0" smtClean="0">
                <a:latin typeface="Arial" panose="020B0604020202020204" pitchFamily="34" charset="0"/>
                <a:cs typeface="Arial" panose="020B0604020202020204" pitchFamily="34" charset="0"/>
                <a:sym typeface="Arial" panose="020B0604020202020204" pitchFamily="34" charset="0"/>
              </a:rPr>
              <a:t>[CLICK] = </a:t>
            </a:r>
            <a:r>
              <a:rPr lang="en-GB" altLang="en-US" dirty="0" smtClean="0">
                <a:latin typeface="Arial" panose="020B0604020202020204" pitchFamily="34" charset="0"/>
                <a:cs typeface="Arial" panose="020B0604020202020204" pitchFamily="34" charset="0"/>
                <a:sym typeface="Arial" panose="020B0604020202020204" pitchFamily="34" charset="0"/>
              </a:rPr>
              <a:t>The primary roles of the Maritime Reserves are:</a:t>
            </a:r>
          </a:p>
          <a:p>
            <a:pPr fontAlgn="auto">
              <a:lnSpc>
                <a:spcPct val="105000"/>
              </a:lnSpc>
              <a:spcBef>
                <a:spcPts val="1700"/>
              </a:spcBef>
              <a:spcAft>
                <a:spcPts val="0"/>
              </a:spcAft>
              <a:defRPr/>
            </a:pPr>
            <a:endParaRPr lang="en-GB" altLang="en-US" dirty="0" smtClean="0">
              <a:latin typeface="Arial" panose="020B0604020202020204" pitchFamily="34" charset="0"/>
              <a:cs typeface="Arial" panose="020B0604020202020204" pitchFamily="34" charset="0"/>
              <a:sym typeface="Arial" panose="020B0604020202020204" pitchFamily="34" charset="0"/>
            </a:endParaRPr>
          </a:p>
          <a:p>
            <a:pPr marL="171450" indent="-171450" fontAlgn="auto">
              <a:lnSpc>
                <a:spcPct val="105000"/>
              </a:lnSpc>
              <a:spcBef>
                <a:spcPts val="1700"/>
              </a:spcBef>
              <a:spcAft>
                <a:spcPts val="0"/>
              </a:spcAft>
              <a:buSzPct val="7500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sym typeface="Arial" panose="020B0604020202020204" pitchFamily="34" charset="0"/>
              </a:rPr>
              <a:t>Mobilise in support of operations.</a:t>
            </a:r>
          </a:p>
          <a:p>
            <a:pPr marL="171450" indent="-171450" fontAlgn="auto">
              <a:lnSpc>
                <a:spcPct val="105000"/>
              </a:lnSpc>
              <a:spcBef>
                <a:spcPts val="1700"/>
              </a:spcBef>
              <a:spcAft>
                <a:spcPts val="0"/>
              </a:spcAft>
              <a:buSzPct val="7500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sym typeface="Arial" panose="020B0604020202020204" pitchFamily="34" charset="0"/>
              </a:rPr>
              <a:t>Provide training exercise enablers.</a:t>
            </a:r>
          </a:p>
          <a:p>
            <a:pPr marL="171450" indent="-171450" fontAlgn="auto">
              <a:lnSpc>
                <a:spcPct val="105000"/>
              </a:lnSpc>
              <a:spcBef>
                <a:spcPts val="1700"/>
              </a:spcBef>
              <a:spcAft>
                <a:spcPts val="0"/>
              </a:spcAft>
              <a:buSzPct val="7500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sym typeface="Arial" panose="020B0604020202020204" pitchFamily="34" charset="0"/>
              </a:rPr>
              <a:t>Provide niche capabilities.</a:t>
            </a:r>
          </a:p>
          <a:p>
            <a:pPr marL="171450" indent="-171450" fontAlgn="auto">
              <a:lnSpc>
                <a:spcPct val="105000"/>
              </a:lnSpc>
              <a:spcBef>
                <a:spcPts val="1700"/>
              </a:spcBef>
              <a:spcAft>
                <a:spcPts val="0"/>
              </a:spcAft>
              <a:buSzPct val="7500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sym typeface="Arial" panose="020B0604020202020204" pitchFamily="34" charset="0"/>
              </a:rPr>
              <a:t>Connect with the nation (Royal Navy in the Public Eye).</a:t>
            </a:r>
          </a:p>
          <a:p>
            <a:pPr fontAlgn="auto">
              <a:lnSpc>
                <a:spcPct val="105000"/>
              </a:lnSpc>
              <a:spcBef>
                <a:spcPts val="1700"/>
              </a:spcBef>
              <a:spcAft>
                <a:spcPts val="0"/>
              </a:spcAft>
              <a:defRPr/>
            </a:pPr>
            <a:endParaRPr lang="en-GB" altLang="en-US" dirty="0" smtClean="0">
              <a:latin typeface="Arial" panose="020B0604020202020204" pitchFamily="34" charset="0"/>
              <a:cs typeface="Arial" panose="020B0604020202020204" pitchFamily="34" charset="0"/>
              <a:sym typeface="Arial" panose="020B0604020202020204" pitchFamily="34" charset="0"/>
            </a:endParaRPr>
          </a:p>
          <a:p>
            <a:pPr fontAlgn="auto">
              <a:lnSpc>
                <a:spcPct val="105000"/>
              </a:lnSpc>
              <a:spcBef>
                <a:spcPts val="1700"/>
              </a:spcBef>
              <a:spcAft>
                <a:spcPts val="0"/>
              </a:spcAft>
              <a:buSzPct val="75000"/>
              <a:defRPr/>
            </a:pPr>
            <a:r>
              <a:rPr lang="en-GB" altLang="en-US" b="1" dirty="0" smtClean="0">
                <a:latin typeface="Arial" panose="020B0604020202020204" pitchFamily="34" charset="0"/>
                <a:cs typeface="Arial" panose="020B0604020202020204" pitchFamily="34" charset="0"/>
                <a:sym typeface="Arial" panose="020B0604020202020204" pitchFamily="34" charset="0"/>
              </a:rPr>
              <a:t>[CLICK] = </a:t>
            </a:r>
            <a:r>
              <a:rPr lang="en-GB" altLang="en-US" dirty="0" smtClean="0">
                <a:latin typeface="Arial" panose="020B0604020202020204" pitchFamily="34" charset="0"/>
                <a:cs typeface="Arial" panose="020B0604020202020204" pitchFamily="34" charset="0"/>
                <a:sym typeface="Arial" panose="020B0604020202020204" pitchFamily="34" charset="0"/>
              </a:rPr>
              <a:t>The Maritime Reserves do not provide standing formed units.  Personnel are employed in small teams or as individuals to support their regular counterparts</a:t>
            </a:r>
            <a:endParaRPr lang="en-GB" altLang="en-US" sz="800" dirty="0" smtClean="0"/>
          </a:p>
          <a:p>
            <a:pPr fontAlgn="auto">
              <a:lnSpc>
                <a:spcPct val="105000"/>
              </a:lnSpc>
              <a:spcBef>
                <a:spcPts val="1900"/>
              </a:spcBef>
              <a:spcAft>
                <a:spcPts val="0"/>
              </a:spcAft>
              <a:buSzPct val="75000"/>
              <a:defRPr/>
            </a:pPr>
            <a:endParaRPr lang="en-GB" altLang="en-US" dirty="0" smtClean="0">
              <a:latin typeface="Arial" panose="020B0604020202020204" pitchFamily="34" charset="0"/>
              <a:cs typeface="Arial" panose="020B0604020202020204" pitchFamily="34" charset="0"/>
              <a:sym typeface="Arial" panose="020B0604020202020204" pitchFamily="34" charset="0"/>
            </a:endParaRPr>
          </a:p>
          <a:p>
            <a:pPr marL="171450" indent="-171450" fontAlgn="auto">
              <a:lnSpc>
                <a:spcPct val="105000"/>
              </a:lnSpc>
              <a:spcBef>
                <a:spcPts val="1900"/>
              </a:spcBef>
              <a:spcAft>
                <a:spcPts val="0"/>
              </a:spcAft>
              <a:buSzPct val="7500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sym typeface="Arial" panose="020B0604020202020204" pitchFamily="34" charset="0"/>
              </a:rPr>
              <a:t>16 RNR Units/Divisions and 17 RMR Units/Detachments nationally</a:t>
            </a:r>
          </a:p>
          <a:p>
            <a:pPr marL="171450" indent="-171450" fontAlgn="auto">
              <a:lnSpc>
                <a:spcPct val="105000"/>
              </a:lnSpc>
              <a:spcBef>
                <a:spcPts val="1900"/>
              </a:spcBef>
              <a:spcAft>
                <a:spcPts val="0"/>
              </a:spcAft>
              <a:buSzPct val="7500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sym typeface="Arial" panose="020B0604020202020204" pitchFamily="34" charset="0"/>
              </a:rPr>
              <a:t>Recruit locally – offering a variety of roles and specialisations</a:t>
            </a:r>
          </a:p>
          <a:p>
            <a:pPr marL="171450" indent="-171450" fontAlgn="auto">
              <a:lnSpc>
                <a:spcPct val="105000"/>
              </a:lnSpc>
              <a:spcBef>
                <a:spcPts val="1900"/>
              </a:spcBef>
              <a:spcAft>
                <a:spcPts val="0"/>
              </a:spcAft>
              <a:buSzPct val="7500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sym typeface="Arial" panose="020B0604020202020204" pitchFamily="34" charset="0"/>
              </a:rPr>
              <a:t>Units undertake initial training (jointly with lead RN/RM establishment/school)</a:t>
            </a:r>
          </a:p>
          <a:p>
            <a:pPr marL="171450" indent="-171450" fontAlgn="auto">
              <a:lnSpc>
                <a:spcPct val="105000"/>
              </a:lnSpc>
              <a:spcBef>
                <a:spcPts val="1900"/>
              </a:spcBef>
              <a:spcAft>
                <a:spcPts val="0"/>
              </a:spcAft>
              <a:buSzPct val="7500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sym typeface="Arial" panose="020B0604020202020204" pitchFamily="34" charset="0"/>
              </a:rPr>
              <a:t>Unit maintains through-life support of Reservist</a:t>
            </a:r>
          </a:p>
          <a:p>
            <a:pPr marL="171450" indent="-171450" fontAlgn="auto">
              <a:lnSpc>
                <a:spcPct val="105000"/>
              </a:lnSpc>
              <a:spcBef>
                <a:spcPts val="1900"/>
              </a:spcBef>
              <a:spcAft>
                <a:spcPts val="0"/>
              </a:spcAft>
              <a:buSzPct val="7500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sym typeface="Arial" panose="020B0604020202020204" pitchFamily="34" charset="0"/>
              </a:rPr>
              <a:t>Specialist training through lead Naval Service establishments</a:t>
            </a:r>
          </a:p>
          <a:p>
            <a:pPr marL="171450" indent="-171450" fontAlgn="auto">
              <a:lnSpc>
                <a:spcPct val="105000"/>
              </a:lnSpc>
              <a:spcBef>
                <a:spcPts val="1900"/>
              </a:spcBef>
              <a:spcAft>
                <a:spcPts val="0"/>
              </a:spcAft>
              <a:buSzPct val="7500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sym typeface="Arial" panose="020B0604020202020204" pitchFamily="34" charset="0"/>
              </a:rPr>
              <a:t>Transfer between Units allowed (in case of relocation of individual)</a:t>
            </a:r>
            <a:endParaRPr lang="en-GB" altLang="en-US" sz="800" dirty="0" smtClean="0"/>
          </a:p>
          <a:p>
            <a:pPr fontAlgn="auto">
              <a:spcBef>
                <a:spcPts val="0"/>
              </a:spcBef>
              <a:spcAft>
                <a:spcPts val="0"/>
              </a:spcAft>
              <a:defRPr/>
            </a:pPr>
            <a:endParaRPr lang="en-GB" dirty="0" smtClean="0"/>
          </a:p>
          <a:p>
            <a:pPr fontAlgn="auto">
              <a:spcBef>
                <a:spcPts val="0"/>
              </a:spcBef>
              <a:spcAft>
                <a:spcPts val="0"/>
              </a:spcAft>
              <a:defRPr/>
            </a:pPr>
            <a:r>
              <a:rPr lang="en-GB" b="1" dirty="0" smtClean="0"/>
              <a:t>[CLICK = NEXT SLIDE] (Navy Specialisations) </a:t>
            </a:r>
            <a:endParaRPr lang="en-GB" b="1" dirty="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78C8F3-718B-4DA1-A0B6-9B5B57F223D5}" type="slidenum">
              <a:rPr lang="en-GB">
                <a:cs typeface="Arial" charset="0"/>
              </a:rPr>
              <a:pPr fontAlgn="base">
                <a:spcBef>
                  <a:spcPct val="0"/>
                </a:spcBef>
                <a:spcAft>
                  <a:spcPct val="0"/>
                </a:spcAft>
              </a:pPr>
              <a:t>10</a:t>
            </a:fld>
            <a:endParaRPr lang="en-GB"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endParaRPr lang="en-GB" dirty="0" smtClean="0"/>
          </a:p>
          <a:p>
            <a:pPr fontAlgn="auto">
              <a:spcBef>
                <a:spcPts val="0"/>
              </a:spcBef>
              <a:spcAft>
                <a:spcPts val="0"/>
              </a:spcAft>
              <a:defRPr/>
            </a:pPr>
            <a:r>
              <a:rPr lang="en-GB" dirty="0" smtClean="0"/>
              <a:t>Starting with </a:t>
            </a:r>
            <a:r>
              <a:rPr lang="en-GB" b="1" dirty="0" smtClean="0"/>
              <a:t>General Entry</a:t>
            </a:r>
            <a:r>
              <a:rPr lang="en-GB" dirty="0" smtClean="0"/>
              <a:t>, these are the specialisations within the Royal Navy Reserve:</a:t>
            </a:r>
          </a:p>
          <a:p>
            <a:pPr fontAlgn="auto">
              <a:spcBef>
                <a:spcPts val="0"/>
              </a:spcBef>
              <a:spcAft>
                <a:spcPts val="0"/>
              </a:spcAft>
              <a:defRPr/>
            </a:pPr>
            <a:endParaRPr lang="en-GB" dirty="0" smtClean="0"/>
          </a:p>
          <a:p>
            <a:pPr marL="171450" indent="-171450" fontAlgn="auto">
              <a:spcBef>
                <a:spcPts val="0"/>
              </a:spcBef>
              <a:spcAft>
                <a:spcPts val="0"/>
              </a:spcAft>
              <a:buFont typeface="Arial" panose="020B0604020202020204" pitchFamily="34" charset="0"/>
              <a:buChar char="•"/>
              <a:defRPr/>
            </a:pPr>
            <a:r>
              <a:rPr lang="en-GB" dirty="0" smtClean="0"/>
              <a:t>Seaman</a:t>
            </a:r>
          </a:p>
          <a:p>
            <a:pPr marL="171450" indent="-171450" fontAlgn="auto">
              <a:spcBef>
                <a:spcPts val="0"/>
              </a:spcBef>
              <a:spcAft>
                <a:spcPts val="0"/>
              </a:spcAft>
              <a:buFont typeface="Arial" panose="020B0604020202020204" pitchFamily="34" charset="0"/>
              <a:buChar char="•"/>
              <a:defRPr/>
            </a:pPr>
            <a:r>
              <a:rPr lang="en-GB" dirty="0" smtClean="0"/>
              <a:t>Logistics</a:t>
            </a:r>
          </a:p>
          <a:p>
            <a:pPr marL="171450" indent="-171450" fontAlgn="auto">
              <a:spcBef>
                <a:spcPts val="0"/>
              </a:spcBef>
              <a:spcAft>
                <a:spcPts val="0"/>
              </a:spcAft>
              <a:buFont typeface="Arial" panose="020B0604020202020204" pitchFamily="34" charset="0"/>
              <a:buChar char="•"/>
              <a:defRPr/>
            </a:pPr>
            <a:r>
              <a:rPr lang="en-GB" dirty="0" smtClean="0"/>
              <a:t>Mine Warfare</a:t>
            </a:r>
          </a:p>
          <a:p>
            <a:pPr marL="171450" indent="-171450" fontAlgn="auto">
              <a:spcBef>
                <a:spcPts val="0"/>
              </a:spcBef>
              <a:spcAft>
                <a:spcPts val="0"/>
              </a:spcAft>
              <a:buFont typeface="Arial" panose="020B0604020202020204" pitchFamily="34" charset="0"/>
              <a:buChar char="•"/>
              <a:defRPr/>
            </a:pPr>
            <a:r>
              <a:rPr lang="en-GB" dirty="0" smtClean="0"/>
              <a:t>Communications</a:t>
            </a:r>
          </a:p>
          <a:p>
            <a:pPr marL="171450" indent="-171450" fontAlgn="auto">
              <a:spcBef>
                <a:spcPts val="0"/>
              </a:spcBef>
              <a:spcAft>
                <a:spcPts val="0"/>
              </a:spcAft>
              <a:buFont typeface="Arial" panose="020B0604020202020204" pitchFamily="34" charset="0"/>
              <a:buChar char="•"/>
              <a:defRPr/>
            </a:pPr>
            <a:r>
              <a:rPr lang="en-GB" dirty="0" smtClean="0"/>
              <a:t>Information Operations</a:t>
            </a:r>
          </a:p>
          <a:p>
            <a:pPr marL="171450" indent="-171450" fontAlgn="auto">
              <a:spcBef>
                <a:spcPts val="0"/>
              </a:spcBef>
              <a:spcAft>
                <a:spcPts val="0"/>
              </a:spcAft>
              <a:buFont typeface="Arial" panose="020B0604020202020204" pitchFamily="34" charset="0"/>
              <a:buChar char="•"/>
              <a:defRPr/>
            </a:pPr>
            <a:r>
              <a:rPr lang="en-GB" dirty="0" smtClean="0"/>
              <a:t>Submarine Operations</a:t>
            </a:r>
          </a:p>
          <a:p>
            <a:pPr marL="171450" indent="-171450" fontAlgn="auto">
              <a:spcBef>
                <a:spcPts val="0"/>
              </a:spcBef>
              <a:spcAft>
                <a:spcPts val="0"/>
              </a:spcAft>
              <a:buFont typeface="Arial" panose="020B0604020202020204" pitchFamily="34" charset="0"/>
              <a:buChar char="•"/>
              <a:defRPr/>
            </a:pPr>
            <a:r>
              <a:rPr lang="en-GB" dirty="0" smtClean="0"/>
              <a:t>Maritime Trade Operations</a:t>
            </a:r>
          </a:p>
          <a:p>
            <a:pPr fontAlgn="auto">
              <a:spcBef>
                <a:spcPts val="0"/>
              </a:spcBef>
              <a:spcAft>
                <a:spcPts val="0"/>
              </a:spcAft>
              <a:defRPr/>
            </a:pPr>
            <a:endParaRPr lang="en-GB" dirty="0" smtClean="0"/>
          </a:p>
          <a:p>
            <a:pPr fontAlgn="auto">
              <a:spcBef>
                <a:spcPts val="0"/>
              </a:spcBef>
              <a:spcAft>
                <a:spcPts val="0"/>
              </a:spcAft>
              <a:defRPr/>
            </a:pPr>
            <a:r>
              <a:rPr lang="en-GB" b="1" dirty="0" smtClean="0"/>
              <a:t>CLICK = By Selection</a:t>
            </a:r>
          </a:p>
          <a:p>
            <a:pPr marL="171450" indent="-171450" fontAlgn="auto">
              <a:spcBef>
                <a:spcPts val="0"/>
              </a:spcBef>
              <a:spcAft>
                <a:spcPts val="0"/>
              </a:spcAft>
              <a:buFont typeface="Arial" panose="020B0604020202020204" pitchFamily="34" charset="0"/>
              <a:buChar char="•"/>
              <a:defRPr/>
            </a:pPr>
            <a:r>
              <a:rPr lang="en-GB" dirty="0" smtClean="0"/>
              <a:t>Intelligence </a:t>
            </a:r>
          </a:p>
          <a:p>
            <a:pPr marL="171450" indent="-171450" fontAlgn="auto">
              <a:spcBef>
                <a:spcPts val="0"/>
              </a:spcBef>
              <a:spcAft>
                <a:spcPts val="0"/>
              </a:spcAft>
              <a:buFont typeface="Arial" panose="020B0604020202020204" pitchFamily="34" charset="0"/>
              <a:buChar char="•"/>
              <a:defRPr/>
            </a:pPr>
            <a:r>
              <a:rPr lang="en-GB" dirty="0" smtClean="0"/>
              <a:t>Diver</a:t>
            </a:r>
          </a:p>
          <a:p>
            <a:pPr fontAlgn="auto">
              <a:spcBef>
                <a:spcPts val="0"/>
              </a:spcBef>
              <a:spcAft>
                <a:spcPts val="0"/>
              </a:spcAft>
              <a:buFont typeface="Arial" panose="020B0604020202020204" pitchFamily="34" charset="0"/>
              <a:buNone/>
              <a:defRPr/>
            </a:pPr>
            <a:endParaRPr lang="en-GB" dirty="0" smtClean="0"/>
          </a:p>
          <a:p>
            <a:pPr fontAlgn="auto">
              <a:spcBef>
                <a:spcPts val="0"/>
              </a:spcBef>
              <a:spcAft>
                <a:spcPts val="0"/>
              </a:spcAft>
              <a:buFont typeface="Arial" panose="020B0604020202020204" pitchFamily="34" charset="0"/>
              <a:buNone/>
              <a:defRPr/>
            </a:pPr>
            <a:r>
              <a:rPr lang="en-GB" b="1" dirty="0" smtClean="0"/>
              <a:t>CLICK</a:t>
            </a:r>
            <a:r>
              <a:rPr lang="en-GB" dirty="0" smtClean="0"/>
              <a:t> = </a:t>
            </a:r>
            <a:r>
              <a:rPr lang="en-GB" b="1" dirty="0" smtClean="0"/>
              <a:t>With Prior Experience</a:t>
            </a:r>
          </a:p>
          <a:p>
            <a:pPr fontAlgn="auto">
              <a:spcBef>
                <a:spcPts val="0"/>
              </a:spcBef>
              <a:spcAft>
                <a:spcPts val="0"/>
              </a:spcAft>
              <a:buFont typeface="Arial" panose="020B0604020202020204" pitchFamily="34" charset="0"/>
              <a:buNone/>
              <a:defRPr/>
            </a:pPr>
            <a:endParaRPr lang="en-GB" b="1" dirty="0" smtClean="0"/>
          </a:p>
          <a:p>
            <a:pPr marL="171450" indent="-171450" fontAlgn="auto">
              <a:spcBef>
                <a:spcPts val="0"/>
              </a:spcBef>
              <a:spcAft>
                <a:spcPts val="0"/>
              </a:spcAft>
              <a:buFont typeface="Arial" panose="020B0604020202020204" pitchFamily="34" charset="0"/>
              <a:buChar char="•"/>
              <a:defRPr/>
            </a:pPr>
            <a:r>
              <a:rPr lang="en-GB" dirty="0" smtClean="0"/>
              <a:t>Amphibious Warfare</a:t>
            </a:r>
          </a:p>
          <a:p>
            <a:pPr marL="171450" indent="-171450" fontAlgn="auto">
              <a:spcBef>
                <a:spcPts val="0"/>
              </a:spcBef>
              <a:spcAft>
                <a:spcPts val="0"/>
              </a:spcAft>
              <a:buFont typeface="Arial" panose="020B0604020202020204" pitchFamily="34" charset="0"/>
              <a:buChar char="•"/>
              <a:defRPr/>
            </a:pPr>
            <a:r>
              <a:rPr lang="en-GB" dirty="0" smtClean="0"/>
              <a:t>Chaplain</a:t>
            </a:r>
          </a:p>
          <a:p>
            <a:pPr marL="171450" indent="-171450" fontAlgn="auto">
              <a:spcBef>
                <a:spcPts val="0"/>
              </a:spcBef>
              <a:spcAft>
                <a:spcPts val="0"/>
              </a:spcAft>
              <a:buFont typeface="Arial" panose="020B0604020202020204" pitchFamily="34" charset="0"/>
              <a:buChar char="•"/>
              <a:defRPr/>
            </a:pPr>
            <a:r>
              <a:rPr lang="en-GB" dirty="0" smtClean="0"/>
              <a:t>Cyber Operations</a:t>
            </a:r>
          </a:p>
          <a:p>
            <a:pPr marL="171450" indent="-171450" fontAlgn="auto">
              <a:spcBef>
                <a:spcPts val="0"/>
              </a:spcBef>
              <a:spcAft>
                <a:spcPts val="0"/>
              </a:spcAft>
              <a:buFont typeface="Arial" panose="020B0604020202020204" pitchFamily="34" charset="0"/>
              <a:buChar char="•"/>
              <a:defRPr/>
            </a:pPr>
            <a:r>
              <a:rPr lang="en-GB" dirty="0" smtClean="0"/>
              <a:t>Engineering</a:t>
            </a:r>
          </a:p>
          <a:p>
            <a:pPr marL="171450" indent="-171450" fontAlgn="auto">
              <a:spcBef>
                <a:spcPts val="0"/>
              </a:spcBef>
              <a:spcAft>
                <a:spcPts val="0"/>
              </a:spcAft>
              <a:buFont typeface="Arial" panose="020B0604020202020204" pitchFamily="34" charset="0"/>
              <a:buChar char="•"/>
              <a:defRPr/>
            </a:pPr>
            <a:r>
              <a:rPr lang="en-GB" dirty="0" smtClean="0"/>
              <a:t>Media Operations</a:t>
            </a:r>
          </a:p>
          <a:p>
            <a:pPr marL="171450" indent="-171450" fontAlgn="auto">
              <a:spcBef>
                <a:spcPts val="0"/>
              </a:spcBef>
              <a:spcAft>
                <a:spcPts val="0"/>
              </a:spcAft>
              <a:buFont typeface="Arial" panose="020B0604020202020204" pitchFamily="34" charset="0"/>
              <a:buChar char="•"/>
              <a:defRPr/>
            </a:pPr>
            <a:r>
              <a:rPr lang="en-GB" dirty="0" smtClean="0"/>
              <a:t>Medical Officer</a:t>
            </a:r>
          </a:p>
          <a:p>
            <a:pPr marL="171450" indent="-171450" fontAlgn="auto">
              <a:spcBef>
                <a:spcPts val="0"/>
              </a:spcBef>
              <a:spcAft>
                <a:spcPts val="0"/>
              </a:spcAft>
              <a:buFont typeface="Arial" panose="020B0604020202020204" pitchFamily="34" charset="0"/>
              <a:buChar char="•"/>
              <a:defRPr/>
            </a:pPr>
            <a:r>
              <a:rPr lang="en-GB" dirty="0" smtClean="0"/>
              <a:t>Nursing Officer</a:t>
            </a:r>
          </a:p>
          <a:p>
            <a:pPr marL="171450" indent="-171450" fontAlgn="auto">
              <a:spcBef>
                <a:spcPts val="0"/>
              </a:spcBef>
              <a:spcAft>
                <a:spcPts val="0"/>
              </a:spcAft>
              <a:buFont typeface="Arial" panose="020B0604020202020204" pitchFamily="34" charset="0"/>
              <a:buChar char="•"/>
              <a:defRPr/>
            </a:pPr>
            <a:r>
              <a:rPr lang="en-GB" dirty="0" smtClean="0"/>
              <a:t>Nurse</a:t>
            </a:r>
          </a:p>
          <a:p>
            <a:pPr fontAlgn="auto">
              <a:spcBef>
                <a:spcPts val="0"/>
              </a:spcBef>
              <a:spcAft>
                <a:spcPts val="0"/>
              </a:spcAft>
              <a:defRPr/>
            </a:pPr>
            <a:endParaRPr lang="en-GB" dirty="0" smtClean="0"/>
          </a:p>
          <a:p>
            <a:pPr fontAlgn="auto">
              <a:spcBef>
                <a:spcPts val="0"/>
              </a:spcBef>
              <a:spcAft>
                <a:spcPts val="0"/>
              </a:spcAft>
              <a:defRPr/>
            </a:pPr>
            <a:r>
              <a:rPr lang="en-GB" b="1" dirty="0" smtClean="0"/>
              <a:t>CLICK = NEXT SLIDE (Royal Marines Specialisations)</a:t>
            </a:r>
            <a:endParaRPr lang="en-GB" b="1" dirty="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0D54EB-0C70-4CD2-8C93-3AC19265800F}" type="slidenum">
              <a:rPr lang="en-GB">
                <a:cs typeface="Arial" charset="0"/>
              </a:rPr>
              <a:pPr fontAlgn="base">
                <a:spcBef>
                  <a:spcPct val="0"/>
                </a:spcBef>
                <a:spcAft>
                  <a:spcPct val="0"/>
                </a:spcAft>
              </a:pPr>
              <a:t>11</a:t>
            </a:fld>
            <a:endParaRPr lang="en-GB"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a:p>
            <a:pPr>
              <a:spcBef>
                <a:spcPct val="0"/>
              </a:spcBef>
            </a:pPr>
            <a:r>
              <a:rPr lang="en-GB" dirty="0" smtClean="0"/>
              <a:t>Specialisations in the Royal Marine Reserve Specialisations</a:t>
            </a:r>
          </a:p>
          <a:p>
            <a:pPr>
              <a:spcBef>
                <a:spcPct val="0"/>
              </a:spcBef>
            </a:pPr>
            <a:endParaRPr lang="en-GB" dirty="0" smtClean="0"/>
          </a:p>
          <a:p>
            <a:pPr>
              <a:spcBef>
                <a:spcPct val="0"/>
              </a:spcBef>
            </a:pPr>
            <a:endParaRPr lang="en-GB" dirty="0" smtClean="0"/>
          </a:p>
          <a:p>
            <a:pPr>
              <a:spcBef>
                <a:spcPct val="0"/>
              </a:spcBef>
            </a:pPr>
            <a:r>
              <a:rPr lang="en-GB" b="1" dirty="0" smtClean="0"/>
              <a:t>[CLICK = NEXT SLIDE]  (Army Reserve Specialisations)</a:t>
            </a:r>
          </a:p>
          <a:p>
            <a:pPr>
              <a:spcBef>
                <a:spcPct val="0"/>
              </a:spcBef>
            </a:pPr>
            <a:endParaRPr lang="en-GB" dirty="0"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B2C014-6FC9-42F6-86D8-8E9829B62E75}" type="slidenum">
              <a:rPr lang="en-GB">
                <a:cs typeface="Arial" charset="0"/>
              </a:rPr>
              <a:pPr fontAlgn="base">
                <a:spcBef>
                  <a:spcPct val="0"/>
                </a:spcBef>
                <a:spcAft>
                  <a:spcPct val="0"/>
                </a:spcAft>
              </a:pPr>
              <a:t>12</a:t>
            </a:fld>
            <a:endParaRPr lang="en-GB"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GB" altLang="en-US" sz="1600" dirty="0" smtClean="0"/>
              <a:t>The Army Reserve is the largest of the Reserve Forces and provides support to the Regular Army at home and overseas. It has two clearly defined roles. Firstly, it provides highly trained soldiers who can work alongside the Regulars in the UK and overseas. Secondly, it gives people who have specialist skills, like medics and engineers, a range of exciting opportunities to use them in new ways.</a:t>
            </a:r>
          </a:p>
          <a:p>
            <a:pPr fontAlgn="auto">
              <a:spcBef>
                <a:spcPts val="0"/>
              </a:spcBef>
              <a:spcAft>
                <a:spcPts val="0"/>
              </a:spcAft>
              <a:defRPr/>
            </a:pPr>
            <a:r>
              <a:rPr lang="en-GB" altLang="en-US" sz="1600" dirty="0" smtClean="0"/>
              <a:t> </a:t>
            </a:r>
          </a:p>
          <a:p>
            <a:pPr fontAlgn="auto">
              <a:spcBef>
                <a:spcPts val="2000"/>
              </a:spcBef>
              <a:spcAft>
                <a:spcPts val="0"/>
              </a:spcAft>
              <a:defRPr/>
            </a:pPr>
            <a:r>
              <a:rPr lang="en-GB" altLang="en-US" dirty="0" smtClean="0">
                <a:latin typeface="Arial" panose="020B0604020202020204" pitchFamily="34" charset="0"/>
                <a:cs typeface="Arial" panose="020B0604020202020204" pitchFamily="34" charset="0"/>
                <a:sym typeface="Arial" panose="020B0604020202020204" pitchFamily="34" charset="0"/>
              </a:rPr>
              <a:t>The primary roles of the Army Reserve are to provide:</a:t>
            </a:r>
          </a:p>
          <a:p>
            <a:pPr marL="171450" indent="-171450" fontAlgn="auto">
              <a:spcBef>
                <a:spcPts val="2000"/>
              </a:spcBef>
              <a:spcAft>
                <a:spcPts val="0"/>
              </a:spcAft>
              <a:buSzPct val="7500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sym typeface="Arial" panose="020B0604020202020204" pitchFamily="34" charset="0"/>
              </a:rPr>
              <a:t>Highly trained soldiers to work alongside regulars in the UK and overseas.</a:t>
            </a:r>
          </a:p>
          <a:p>
            <a:pPr marL="171450" indent="-171450" fontAlgn="auto">
              <a:spcBef>
                <a:spcPts val="2000"/>
              </a:spcBef>
              <a:spcAft>
                <a:spcPts val="0"/>
              </a:spcAft>
              <a:buSzPct val="7500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sym typeface="Arial" panose="020B0604020202020204" pitchFamily="34" charset="0"/>
              </a:rPr>
              <a:t>Individuals with specialist skills (e.g. medical and engineers) a range of opportunities to use the skills in new ways.</a:t>
            </a:r>
          </a:p>
          <a:p>
            <a:pPr fontAlgn="auto">
              <a:spcBef>
                <a:spcPts val="2000"/>
              </a:spcBef>
              <a:spcAft>
                <a:spcPts val="0"/>
              </a:spcAft>
              <a:defRPr/>
            </a:pPr>
            <a:endParaRPr lang="en-GB" altLang="en-US" dirty="0" smtClean="0">
              <a:latin typeface="Arial" panose="020B0604020202020204" pitchFamily="34" charset="0"/>
              <a:cs typeface="Arial" panose="020B0604020202020204" pitchFamily="34" charset="0"/>
              <a:sym typeface="Arial" panose="020B0604020202020204" pitchFamily="34" charset="0"/>
            </a:endParaRPr>
          </a:p>
          <a:p>
            <a:pPr fontAlgn="auto">
              <a:spcBef>
                <a:spcPts val="2000"/>
              </a:spcBef>
              <a:spcAft>
                <a:spcPts val="0"/>
              </a:spcAft>
              <a:buSzPct val="75000"/>
              <a:defRPr/>
            </a:pPr>
            <a:r>
              <a:rPr lang="en-GB" altLang="en-US" dirty="0" smtClean="0">
                <a:latin typeface="Arial" panose="020B0604020202020204" pitchFamily="34" charset="0"/>
                <a:cs typeface="Arial" panose="020B0604020202020204" pitchFamily="34" charset="0"/>
                <a:sym typeface="Arial" panose="020B0604020202020204" pitchFamily="34" charset="0"/>
              </a:rPr>
              <a:t>Over the coming years the role of the Army Reserve will expand and they will be employed even more closely with the rest of the Army. This will lead to greater opportunities for those that enjoy the challenges that come with being a Reservist.</a:t>
            </a:r>
          </a:p>
          <a:p>
            <a:pPr fontAlgn="auto">
              <a:spcBef>
                <a:spcPts val="2000"/>
              </a:spcBef>
              <a:spcAft>
                <a:spcPts val="0"/>
              </a:spcAft>
              <a:buSzPct val="75000"/>
              <a:defRPr/>
            </a:pPr>
            <a:endParaRPr lang="en-GB" altLang="en-US" sz="300" dirty="0" smtClean="0">
              <a:latin typeface="Arial" panose="020B0604020202020204" pitchFamily="34" charset="0"/>
              <a:cs typeface="Arial" panose="020B0604020202020204" pitchFamily="34" charset="0"/>
              <a:sym typeface="Arial" panose="020B0604020202020204" pitchFamily="34" charset="0"/>
            </a:endParaRPr>
          </a:p>
          <a:p>
            <a:pPr fontAlgn="auto">
              <a:spcBef>
                <a:spcPts val="2000"/>
              </a:spcBef>
              <a:spcAft>
                <a:spcPts val="0"/>
              </a:spcAft>
              <a:buSzPct val="75000"/>
              <a:defRPr/>
            </a:pPr>
            <a:r>
              <a:rPr lang="en-GB" sz="800" b="1" dirty="0" smtClean="0"/>
              <a:t>CLICK = NEXT SLIDE (Army Reserve Recruitment)</a:t>
            </a:r>
          </a:p>
          <a:p>
            <a:pPr fontAlgn="auto">
              <a:spcBef>
                <a:spcPts val="2000"/>
              </a:spcBef>
              <a:spcAft>
                <a:spcPts val="0"/>
              </a:spcAft>
              <a:buSzPct val="75000"/>
              <a:defRPr/>
            </a:pPr>
            <a:endParaRPr lang="en-GB" altLang="en-US" sz="300"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2612F2-3069-4A66-B824-1B8BAD3B5014}" type="slidenum">
              <a:rPr lang="en-GB">
                <a:cs typeface="Arial" charset="0"/>
              </a:rPr>
              <a:pPr fontAlgn="base">
                <a:spcBef>
                  <a:spcPct val="0"/>
                </a:spcBef>
                <a:spcAft>
                  <a:spcPct val="0"/>
                </a:spcAft>
              </a:pPr>
              <a:t>13</a:t>
            </a:fld>
            <a:endParaRPr lang="en-GB"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105000"/>
              </a:lnSpc>
              <a:spcBef>
                <a:spcPct val="0"/>
              </a:spcBef>
            </a:pPr>
            <a:endParaRPr lang="en-GB" altLang="en-US" dirty="0" smtClean="0"/>
          </a:p>
          <a:p>
            <a:pPr>
              <a:lnSpc>
                <a:spcPct val="105000"/>
              </a:lnSpc>
              <a:spcBef>
                <a:spcPct val="0"/>
              </a:spcBef>
            </a:pPr>
            <a:r>
              <a:rPr lang="en-GB" altLang="en-US" b="0" dirty="0" smtClean="0"/>
              <a:t>For Army Reserve your time commitment will vary, depending on the type of unit you join:</a:t>
            </a:r>
          </a:p>
          <a:p>
            <a:pPr>
              <a:lnSpc>
                <a:spcPct val="105000"/>
              </a:lnSpc>
              <a:spcBef>
                <a:spcPct val="0"/>
              </a:spcBef>
            </a:pPr>
            <a:r>
              <a:rPr lang="en-GB" altLang="en-US" b="1" dirty="0" smtClean="0"/>
              <a:t> </a:t>
            </a:r>
          </a:p>
          <a:p>
            <a:pPr>
              <a:lnSpc>
                <a:spcPct val="105000"/>
              </a:lnSpc>
              <a:spcBef>
                <a:spcPct val="0"/>
              </a:spcBef>
            </a:pPr>
            <a:r>
              <a:rPr lang="en-GB" altLang="en-US" b="1" dirty="0" smtClean="0"/>
              <a:t>CLICK = </a:t>
            </a:r>
          </a:p>
          <a:p>
            <a:pPr>
              <a:lnSpc>
                <a:spcPct val="105000"/>
              </a:lnSpc>
              <a:spcBef>
                <a:spcPct val="0"/>
              </a:spcBef>
            </a:pPr>
            <a:r>
              <a:rPr lang="en-GB" altLang="en-US" dirty="0" smtClean="0"/>
              <a:t>Most of these units recruit locally; they make up the majority of the Army Reserve and have centres in most areas, so finding one near to you shouldn’t be difficult. Army Reserve soldiers serving in Regional Units complete a minimum of 27 days training a year.</a:t>
            </a:r>
          </a:p>
          <a:p>
            <a:pPr>
              <a:lnSpc>
                <a:spcPct val="105000"/>
              </a:lnSpc>
              <a:spcBef>
                <a:spcPct val="0"/>
              </a:spcBef>
            </a:pPr>
            <a:endParaRPr lang="en-GB" altLang="en-US" dirty="0" smtClean="0"/>
          </a:p>
          <a:p>
            <a:pPr>
              <a:lnSpc>
                <a:spcPct val="105000"/>
              </a:lnSpc>
              <a:spcBef>
                <a:spcPct val="0"/>
              </a:spcBef>
            </a:pPr>
            <a:r>
              <a:rPr lang="en-GB" altLang="en-US" b="1" dirty="0" smtClean="0"/>
              <a:t>CLICK </a:t>
            </a:r>
            <a:r>
              <a:rPr lang="en-GB" altLang="en-US" dirty="0" smtClean="0"/>
              <a:t>= </a:t>
            </a:r>
          </a:p>
          <a:p>
            <a:pPr>
              <a:spcBef>
                <a:spcPct val="0"/>
              </a:spcBef>
            </a:pPr>
            <a:r>
              <a:rPr lang="en-GB" altLang="en-US" dirty="0" smtClean="0"/>
              <a:t>However there are also nationally recruited units where their members are recruited from a wide geographical area. They specialise in a very specific role or trade, such as logistics, IT, communications or medical services. Members of National Army Reserve units attend centrally-located training centres of the specialisation they join. </a:t>
            </a:r>
          </a:p>
          <a:p>
            <a:pPr>
              <a:spcBef>
                <a:spcPct val="0"/>
              </a:spcBef>
            </a:pPr>
            <a:endParaRPr lang="en-GB" altLang="en-US" dirty="0" smtClean="0"/>
          </a:p>
          <a:p>
            <a:pPr>
              <a:spcBef>
                <a:spcPct val="0"/>
              </a:spcBef>
            </a:pPr>
            <a:r>
              <a:rPr lang="en-GB" altLang="en-US" dirty="0" smtClean="0"/>
              <a:t>Because of the travel involved, members of these units have a lower level of commitment and complete 19 days training a year, divided between two to three weekends and an annual two-week camp. There are also some highly-specialised National Units, dealing with such areas as media relations, chaplaincy and civil/military liaison. They are structured and operate in the same way as other National Units, although their training commitment may be the same as for a Regional Unit</a:t>
            </a:r>
          </a:p>
          <a:p>
            <a:pPr>
              <a:spcBef>
                <a:spcPct val="0"/>
              </a:spcBef>
            </a:pPr>
            <a:endParaRPr lang="en-GB" dirty="0" smtClean="0"/>
          </a:p>
          <a:p>
            <a:pPr>
              <a:spcBef>
                <a:spcPct val="0"/>
              </a:spcBef>
            </a:pPr>
            <a:endParaRPr lang="en-GB" b="1" dirty="0" smtClean="0"/>
          </a:p>
          <a:p>
            <a:pPr>
              <a:spcBef>
                <a:spcPct val="0"/>
              </a:spcBef>
            </a:pPr>
            <a:r>
              <a:rPr lang="en-GB" b="1" dirty="0" smtClean="0"/>
              <a:t>CLICK = NEXT SLIDE (RAF Reserves Specialisations)</a:t>
            </a:r>
          </a:p>
          <a:p>
            <a:pPr>
              <a:spcBef>
                <a:spcPct val="0"/>
              </a:spcBef>
            </a:pPr>
            <a:endParaRPr lang="en-GB" dirty="0"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671F80-E755-418B-80E8-7E99FD34BEB5}" type="slidenum">
              <a:rPr lang="en-GB">
                <a:cs typeface="Arial" charset="0"/>
              </a:rPr>
              <a:pPr fontAlgn="base">
                <a:spcBef>
                  <a:spcPct val="0"/>
                </a:spcBef>
                <a:spcAft>
                  <a:spcPct val="0"/>
                </a:spcAft>
              </a:pPr>
              <a:t>14</a:t>
            </a:fld>
            <a:endParaRPr lang="en-GB"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lnSpc>
                <a:spcPct val="105000"/>
              </a:lnSpc>
              <a:spcBef>
                <a:spcPts val="2000"/>
              </a:spcBef>
              <a:spcAft>
                <a:spcPts val="0"/>
              </a:spcAft>
              <a:defRPr/>
            </a:pPr>
            <a:endParaRPr lang="en-GB" altLang="en-US" dirty="0" smtClean="0">
              <a:latin typeface="Arial" panose="020B0604020202020204" pitchFamily="34" charset="0"/>
              <a:cs typeface="Arial" panose="020B0604020202020204" pitchFamily="34" charset="0"/>
              <a:sym typeface="Arial" panose="020B0604020202020204" pitchFamily="34" charset="0"/>
            </a:endParaRPr>
          </a:p>
          <a:p>
            <a:pPr fontAlgn="auto">
              <a:lnSpc>
                <a:spcPct val="105000"/>
              </a:lnSpc>
              <a:spcBef>
                <a:spcPts val="2000"/>
              </a:spcBef>
              <a:spcAft>
                <a:spcPts val="0"/>
              </a:spcAft>
              <a:defRPr/>
            </a:pPr>
            <a:r>
              <a:rPr lang="en-GB" altLang="en-US" dirty="0" smtClean="0">
                <a:latin typeface="Arial" panose="020B0604020202020204" pitchFamily="34" charset="0"/>
                <a:cs typeface="Arial" panose="020B0604020202020204" pitchFamily="34" charset="0"/>
                <a:sym typeface="Arial" panose="020B0604020202020204" pitchFamily="34" charset="0"/>
              </a:rPr>
              <a:t>The primary roles of the Royal Air Force Reserves are to provide:</a:t>
            </a:r>
          </a:p>
          <a:p>
            <a:pPr fontAlgn="auto">
              <a:lnSpc>
                <a:spcPct val="105000"/>
              </a:lnSpc>
              <a:spcBef>
                <a:spcPts val="2000"/>
              </a:spcBef>
              <a:spcAft>
                <a:spcPts val="0"/>
              </a:spcAft>
              <a:defRPr/>
            </a:pPr>
            <a:endParaRPr lang="en-GB" altLang="en-US" dirty="0" smtClean="0">
              <a:latin typeface="Arial" panose="020B0604020202020204" pitchFamily="34" charset="0"/>
              <a:cs typeface="Arial" panose="020B0604020202020204" pitchFamily="34" charset="0"/>
              <a:sym typeface="Arial" panose="020B0604020202020204" pitchFamily="34" charset="0"/>
            </a:endParaRPr>
          </a:p>
          <a:p>
            <a:pPr marL="171450" indent="-171450" fontAlgn="auto">
              <a:lnSpc>
                <a:spcPct val="105000"/>
              </a:lnSpc>
              <a:spcBef>
                <a:spcPts val="2000"/>
              </a:spcBef>
              <a:spcAft>
                <a:spcPts val="0"/>
              </a:spcAft>
              <a:buSzPct val="7500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sym typeface="Arial" panose="020B0604020202020204" pitchFamily="34" charset="0"/>
              </a:rPr>
              <a:t>Trained personnel in support of operations.</a:t>
            </a:r>
          </a:p>
          <a:p>
            <a:pPr marL="171450" indent="-171450" fontAlgn="auto">
              <a:lnSpc>
                <a:spcPct val="105000"/>
              </a:lnSpc>
              <a:spcBef>
                <a:spcPts val="2000"/>
              </a:spcBef>
              <a:spcAft>
                <a:spcPts val="0"/>
              </a:spcAft>
              <a:buSzPct val="7500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sym typeface="Arial" panose="020B0604020202020204" pitchFamily="34" charset="0"/>
              </a:rPr>
              <a:t>Training exercise enablers.</a:t>
            </a:r>
          </a:p>
          <a:p>
            <a:pPr marL="171450" indent="-171450" fontAlgn="auto">
              <a:lnSpc>
                <a:spcPct val="105000"/>
              </a:lnSpc>
              <a:spcBef>
                <a:spcPts val="2000"/>
              </a:spcBef>
              <a:spcAft>
                <a:spcPts val="0"/>
              </a:spcAft>
              <a:buSzPct val="7500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sym typeface="Arial" panose="020B0604020202020204" pitchFamily="34" charset="0"/>
              </a:rPr>
              <a:t>Niche capabilities to support the Royal Air Force.</a:t>
            </a:r>
          </a:p>
          <a:p>
            <a:pPr fontAlgn="auto">
              <a:lnSpc>
                <a:spcPct val="105000"/>
              </a:lnSpc>
              <a:spcBef>
                <a:spcPts val="2000"/>
              </a:spcBef>
              <a:spcAft>
                <a:spcPts val="0"/>
              </a:spcAft>
              <a:defRPr/>
            </a:pPr>
            <a:endParaRPr lang="en-GB" altLang="en-US" dirty="0" smtClean="0">
              <a:latin typeface="Arial" panose="020B0604020202020204" pitchFamily="34" charset="0"/>
              <a:cs typeface="Arial" panose="020B0604020202020204" pitchFamily="34" charset="0"/>
              <a:sym typeface="Arial" panose="020B0604020202020204" pitchFamily="34" charset="0"/>
            </a:endParaRPr>
          </a:p>
          <a:p>
            <a:pPr fontAlgn="auto">
              <a:lnSpc>
                <a:spcPct val="105000"/>
              </a:lnSpc>
              <a:spcBef>
                <a:spcPts val="2000"/>
              </a:spcBef>
              <a:spcAft>
                <a:spcPts val="0"/>
              </a:spcAft>
              <a:buSzPct val="75000"/>
              <a:defRPr/>
            </a:pPr>
            <a:r>
              <a:rPr lang="en-GB" altLang="en-US" dirty="0" smtClean="0">
                <a:latin typeface="Arial" panose="020B0604020202020204" pitchFamily="34" charset="0"/>
                <a:cs typeface="Arial" panose="020B0604020202020204" pitchFamily="34" charset="0"/>
                <a:sym typeface="Arial" panose="020B0604020202020204" pitchFamily="34" charset="0"/>
              </a:rPr>
              <a:t>The RAF Reserves do not provide standing formed units.  Personnel are employed in small teams or as individuals to support their regular counterparts.</a:t>
            </a:r>
          </a:p>
          <a:p>
            <a:pPr fontAlgn="auto">
              <a:lnSpc>
                <a:spcPct val="105000"/>
              </a:lnSpc>
              <a:spcBef>
                <a:spcPts val="2000"/>
              </a:spcBef>
              <a:spcAft>
                <a:spcPts val="0"/>
              </a:spcAft>
              <a:buSzPct val="75000"/>
              <a:defRPr/>
            </a:pPr>
            <a:endParaRPr lang="en-GB" altLang="en-US" dirty="0" smtClean="0">
              <a:latin typeface="Arial" panose="020B0604020202020204" pitchFamily="34" charset="0"/>
              <a:cs typeface="Arial" panose="020B0604020202020204" pitchFamily="34" charset="0"/>
              <a:sym typeface="Arial" panose="020B0604020202020204" pitchFamily="34" charset="0"/>
            </a:endParaRPr>
          </a:p>
          <a:p>
            <a:pPr fontAlgn="auto">
              <a:lnSpc>
                <a:spcPct val="105000"/>
              </a:lnSpc>
              <a:spcBef>
                <a:spcPts val="2000"/>
              </a:spcBef>
              <a:spcAft>
                <a:spcPts val="0"/>
              </a:spcAft>
              <a:buSzPct val="75000"/>
              <a:defRPr/>
            </a:pPr>
            <a:r>
              <a:rPr lang="en-GB" altLang="en-US" dirty="0" smtClean="0">
                <a:latin typeface="Arial" panose="020B0604020202020204" pitchFamily="34" charset="0"/>
                <a:cs typeface="Arial" panose="020B0604020202020204" pitchFamily="34" charset="0"/>
                <a:sym typeface="Arial" panose="020B0604020202020204" pitchFamily="34" charset="0"/>
              </a:rPr>
              <a:t>Units are located throughout the UK and most offer a variety of roles and specialisations.</a:t>
            </a:r>
          </a:p>
          <a:p>
            <a:pPr fontAlgn="auto">
              <a:spcBef>
                <a:spcPts val="0"/>
              </a:spcBef>
              <a:spcAft>
                <a:spcPts val="0"/>
              </a:spcAft>
              <a:defRPr/>
            </a:pPr>
            <a:endParaRPr lang="en-GB" altLang="en-US" sz="1600" dirty="0" smtClean="0"/>
          </a:p>
          <a:p>
            <a:pPr marL="171450" indent="-171450" fontAlgn="auto">
              <a:spcBef>
                <a:spcPts val="2000"/>
              </a:spcBef>
              <a:spcAft>
                <a:spcPts val="0"/>
              </a:spcAft>
              <a:buSzPct val="7500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sym typeface="Arial" panose="020B0604020202020204" pitchFamily="34" charset="0"/>
              </a:rPr>
              <a:t>21 locations throughout the UK.</a:t>
            </a:r>
          </a:p>
          <a:p>
            <a:pPr marL="171450" indent="-171450" fontAlgn="auto">
              <a:spcBef>
                <a:spcPts val="2000"/>
              </a:spcBef>
              <a:spcAft>
                <a:spcPts val="0"/>
              </a:spcAft>
              <a:buSzPct val="7500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sym typeface="Arial" panose="020B0604020202020204" pitchFamily="34" charset="0"/>
              </a:rPr>
              <a:t>Each with a variety of trades and roles.</a:t>
            </a:r>
          </a:p>
          <a:p>
            <a:pPr marL="171450" indent="-171450" fontAlgn="auto">
              <a:spcBef>
                <a:spcPts val="2000"/>
              </a:spcBef>
              <a:spcAft>
                <a:spcPts val="0"/>
              </a:spcAft>
              <a:buSzPct val="7500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sym typeface="Arial" panose="020B0604020202020204" pitchFamily="34" charset="0"/>
              </a:rPr>
              <a:t>Flexibility to easily move between units if required.</a:t>
            </a:r>
          </a:p>
          <a:p>
            <a:pPr marL="171450" indent="-171450" fontAlgn="auto">
              <a:spcBef>
                <a:spcPts val="2000"/>
              </a:spcBef>
              <a:spcAft>
                <a:spcPts val="0"/>
              </a:spcAft>
              <a:buSzPct val="75000"/>
              <a:buFont typeface="Arial" panose="020B0604020202020204" pitchFamily="34" charset="0"/>
              <a:buChar char="•"/>
              <a:defRPr/>
            </a:pPr>
            <a:r>
              <a:rPr lang="en-GB" altLang="en-US" dirty="0" smtClean="0">
                <a:latin typeface="Arial" panose="020B0604020202020204" pitchFamily="34" charset="0"/>
                <a:cs typeface="Arial" panose="020B0604020202020204" pitchFamily="34" charset="0"/>
                <a:sym typeface="Arial" panose="020B0604020202020204" pitchFamily="34" charset="0"/>
              </a:rPr>
              <a:t>Regularly used to support the RAF as part of the whole force approach.</a:t>
            </a:r>
            <a:endParaRPr lang="en-GB" altLang="en-US" sz="300" dirty="0" smtClean="0"/>
          </a:p>
          <a:p>
            <a:pPr fontAlgn="auto">
              <a:spcBef>
                <a:spcPts val="0"/>
              </a:spcBef>
              <a:spcAft>
                <a:spcPts val="0"/>
              </a:spcAft>
              <a:defRPr/>
            </a:pPr>
            <a:endParaRPr lang="en-GB" dirty="0" smtClean="0"/>
          </a:p>
          <a:p>
            <a:pPr fontAlgn="auto">
              <a:spcBef>
                <a:spcPts val="0"/>
              </a:spcBef>
              <a:spcAft>
                <a:spcPts val="0"/>
              </a:spcAft>
              <a:defRPr/>
            </a:pPr>
            <a:endParaRPr lang="en-GB" dirty="0" smtClean="0"/>
          </a:p>
          <a:p>
            <a:pPr fontAlgn="auto">
              <a:spcBef>
                <a:spcPts val="0"/>
              </a:spcBef>
              <a:spcAft>
                <a:spcPts val="0"/>
              </a:spcAft>
              <a:defRPr/>
            </a:pPr>
            <a:r>
              <a:rPr lang="en-GB" b="1" dirty="0" smtClean="0"/>
              <a:t>[CLICK = NEXT SLIDE]  (Length of Training)</a:t>
            </a:r>
          </a:p>
          <a:p>
            <a:pPr fontAlgn="auto">
              <a:spcBef>
                <a:spcPts val="0"/>
              </a:spcBef>
              <a:spcAft>
                <a:spcPts val="0"/>
              </a:spcAft>
              <a:defRPr/>
            </a:pPr>
            <a:endParaRPr lang="en-GB" dirty="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17F02F-A6EE-4F33-A809-51DDFEB978E0}" type="slidenum">
              <a:rPr lang="en-GB">
                <a:cs typeface="Arial" charset="0"/>
              </a:rPr>
              <a:pPr fontAlgn="base">
                <a:spcBef>
                  <a:spcPct val="0"/>
                </a:spcBef>
                <a:spcAft>
                  <a:spcPct val="0"/>
                </a:spcAft>
              </a:pPr>
              <a:t>15</a:t>
            </a:fld>
            <a:endParaRPr lang="en-GB"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en-US" sz="1100" dirty="0" smtClean="0"/>
          </a:p>
          <a:p>
            <a:pPr>
              <a:spcBef>
                <a:spcPct val="0"/>
              </a:spcBef>
            </a:pPr>
            <a:r>
              <a:rPr lang="en-GB" altLang="en-US" sz="1100" dirty="0" smtClean="0"/>
              <a:t>Initial training for all of the elements takes place over a series of weekends and a two week course.  This will count as your first annual training camp, this training will take place at your local unit and training establishments.  </a:t>
            </a:r>
          </a:p>
          <a:p>
            <a:pPr>
              <a:spcBef>
                <a:spcPct val="0"/>
              </a:spcBef>
            </a:pPr>
            <a:endParaRPr lang="en-GB" altLang="en-US" sz="1100" dirty="0" smtClean="0"/>
          </a:p>
          <a:p>
            <a:pPr>
              <a:spcBef>
                <a:spcPct val="0"/>
              </a:spcBef>
            </a:pPr>
            <a:r>
              <a:rPr lang="en-GB" altLang="en-US" sz="1100" dirty="0" smtClean="0"/>
              <a:t>Travel expenses are paid for attendance.</a:t>
            </a:r>
          </a:p>
          <a:p>
            <a:pPr>
              <a:spcBef>
                <a:spcPct val="0"/>
              </a:spcBef>
            </a:pPr>
            <a:endParaRPr lang="en-GB" altLang="en-US" sz="1100" dirty="0" smtClean="0"/>
          </a:p>
          <a:p>
            <a:pPr>
              <a:spcBef>
                <a:spcPct val="0"/>
              </a:spcBef>
            </a:pPr>
            <a:r>
              <a:rPr lang="en-GB" altLang="en-US" sz="1100" b="1" dirty="0" smtClean="0"/>
              <a:t>[CLICK = NEXT SLIDE]</a:t>
            </a:r>
            <a:r>
              <a:rPr lang="en-GB" altLang="en-US" sz="1100" b="1" baseline="0" dirty="0" smtClean="0"/>
              <a:t>  (</a:t>
            </a:r>
            <a:r>
              <a:rPr lang="en-GB" altLang="en-US" sz="1100" b="1" dirty="0" smtClean="0"/>
              <a:t>Officer Training)</a:t>
            </a:r>
          </a:p>
          <a:p>
            <a:pPr>
              <a:spcBef>
                <a:spcPct val="0"/>
              </a:spcBef>
            </a:pPr>
            <a:endParaRPr lang="en-GB" altLang="en-US" sz="1100"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9ADC6B-790C-49D8-B5FD-9E2630258D46}" type="slidenum">
              <a:rPr lang="en-GB">
                <a:cs typeface="Arial" charset="0"/>
              </a:rPr>
              <a:pPr fontAlgn="base">
                <a:spcBef>
                  <a:spcPct val="0"/>
                </a:spcBef>
                <a:spcAft>
                  <a:spcPct val="0"/>
                </a:spcAft>
              </a:pPr>
              <a:t>16</a:t>
            </a:fld>
            <a:endParaRPr lang="en-GB"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endParaRPr lang="en-GB" altLang="en-US" sz="1100" dirty="0" smtClean="0"/>
          </a:p>
          <a:p>
            <a:pPr fontAlgn="auto">
              <a:spcBef>
                <a:spcPts val="0"/>
              </a:spcBef>
              <a:spcAft>
                <a:spcPts val="0"/>
              </a:spcAft>
              <a:defRPr/>
            </a:pPr>
            <a:r>
              <a:rPr lang="en-GB" altLang="en-US" sz="1100" dirty="0" smtClean="0"/>
              <a:t>Initial training for all of the elements takes place over a series of weekends and a two week course.  This will count as your first annual training camp. this training will take place at your local unit and training establishments.  Travel expenses are paid for attendance.</a:t>
            </a:r>
          </a:p>
          <a:p>
            <a:pPr fontAlgn="auto">
              <a:spcBef>
                <a:spcPts val="0"/>
              </a:spcBef>
              <a:spcAft>
                <a:spcPts val="0"/>
              </a:spcAft>
              <a:defRPr/>
            </a:pPr>
            <a:endParaRPr lang="en-GB" altLang="en-US" sz="1100" dirty="0" smtClean="0"/>
          </a:p>
          <a:p>
            <a:pPr fontAlgn="auto">
              <a:spcBef>
                <a:spcPts val="0"/>
              </a:spcBef>
              <a:spcAft>
                <a:spcPts val="0"/>
              </a:spcAft>
              <a:defRPr/>
            </a:pPr>
            <a:r>
              <a:rPr lang="en-GB" altLang="en-US" sz="1100" dirty="0" smtClean="0"/>
              <a:t>As you can see, officer training takes a bit longer. </a:t>
            </a:r>
            <a:r>
              <a:rPr lang="en-GB" altLang="en-US" dirty="0" smtClean="0"/>
              <a:t>Initial Officer training for all of the elements takes place over a series of weekends and a slightly longer residential courses.  These will count as your annual training camp.  Travel expenses are paid for attendance.</a:t>
            </a:r>
          </a:p>
          <a:p>
            <a:pPr fontAlgn="auto">
              <a:spcBef>
                <a:spcPts val="0"/>
              </a:spcBef>
              <a:spcAft>
                <a:spcPts val="0"/>
              </a:spcAft>
              <a:defRPr/>
            </a:pPr>
            <a:endParaRPr lang="en-GB" altLang="en-US" dirty="0" smtClean="0"/>
          </a:p>
          <a:p>
            <a:pPr fontAlgn="auto">
              <a:spcBef>
                <a:spcPts val="0"/>
              </a:spcBef>
              <a:spcAft>
                <a:spcPts val="0"/>
              </a:spcAft>
              <a:defRPr/>
            </a:pPr>
            <a:r>
              <a:rPr lang="en-GB" altLang="en-US" b="1" dirty="0" smtClean="0"/>
              <a:t>CLICK =</a:t>
            </a:r>
            <a:r>
              <a:rPr lang="en-GB" altLang="en-US" b="1" baseline="0" dirty="0" smtClean="0"/>
              <a:t> Next Slide (Find out more)</a:t>
            </a:r>
            <a:endParaRPr lang="en-GB" altLang="en-US" dirty="0" smtClean="0"/>
          </a:p>
          <a:p>
            <a:pPr fontAlgn="auto">
              <a:spcBef>
                <a:spcPts val="0"/>
              </a:spcBef>
              <a:spcAft>
                <a:spcPts val="0"/>
              </a:spcAft>
              <a:defRPr/>
            </a:pPr>
            <a:endParaRPr lang="en-GB" altLang="en-US" dirty="0" smtClean="0"/>
          </a:p>
          <a:p>
            <a:pPr fontAlgn="auto">
              <a:spcBef>
                <a:spcPts val="0"/>
              </a:spcBef>
              <a:spcAft>
                <a:spcPts val="0"/>
              </a:spcAft>
              <a:defRPr/>
            </a:pPr>
            <a:endParaRPr lang="en-GB" i="1" dirty="0" smtClean="0"/>
          </a:p>
          <a:p>
            <a:pPr fontAlgn="auto">
              <a:spcBef>
                <a:spcPts val="0"/>
              </a:spcBef>
              <a:spcAft>
                <a:spcPts val="0"/>
              </a:spcAft>
              <a:defRPr/>
            </a:pPr>
            <a:endParaRPr lang="en-GB" dirty="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D5A1FA-7104-415D-A855-ADE6B484F6B0}" type="slidenum">
              <a:rPr lang="en-GB">
                <a:cs typeface="Arial" charset="0"/>
              </a:rPr>
              <a:pPr fontAlgn="base">
                <a:spcBef>
                  <a:spcPct val="0"/>
                </a:spcBef>
                <a:spcAft>
                  <a:spcPct val="0"/>
                </a:spcAft>
              </a:pPr>
              <a:t>17</a:t>
            </a:fld>
            <a:endParaRPr lang="en-GB" dirty="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dirty="0" smtClean="0"/>
              <a:t>So that concludes this presentation.</a:t>
            </a:r>
          </a:p>
          <a:p>
            <a:pPr>
              <a:spcBef>
                <a:spcPct val="0"/>
              </a:spcBef>
            </a:pPr>
            <a:endParaRPr lang="en-GB" b="1" dirty="0" smtClean="0"/>
          </a:p>
          <a:p>
            <a:pPr>
              <a:spcBef>
                <a:spcPct val="0"/>
              </a:spcBef>
            </a:pPr>
            <a:r>
              <a:rPr lang="en-GB" altLang="en-US" dirty="0" smtClean="0"/>
              <a:t>We’d like to open the floor to the questions, but do speak with the recruiters (IF PRESENT ) here after we finish so you can have your more specific questions answered. </a:t>
            </a:r>
          </a:p>
          <a:p>
            <a:pPr>
              <a:spcBef>
                <a:spcPct val="0"/>
              </a:spcBef>
            </a:pPr>
            <a:endParaRPr lang="en-GB" altLang="en-US" dirty="0" smtClean="0"/>
          </a:p>
          <a:p>
            <a:pPr>
              <a:spcBef>
                <a:spcPct val="0"/>
              </a:spcBef>
            </a:pPr>
            <a:r>
              <a:rPr lang="en-GB" altLang="en-US" dirty="0" smtClean="0"/>
              <a:t>All the Reserve forces have their own websites too, which can be found at these links. Alternatively, just search online for ‘Reserves’.</a:t>
            </a:r>
          </a:p>
          <a:p>
            <a:pPr>
              <a:spcBef>
                <a:spcPct val="0"/>
              </a:spcBef>
            </a:pPr>
            <a:endParaRPr lang="en-GB" altLang="en-US" sz="900" dirty="0" smtClean="0"/>
          </a:p>
          <a:p>
            <a:pPr>
              <a:spcBef>
                <a:spcPct val="0"/>
              </a:spcBef>
            </a:pPr>
            <a:endParaRPr lang="en-GB" dirty="0"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6975D5-3C14-4429-972E-408134C670BD}" type="slidenum">
              <a:rPr lang="en-GB">
                <a:cs typeface="Arial" charset="0"/>
              </a:rPr>
              <a:pPr fontAlgn="base">
                <a:spcBef>
                  <a:spcPct val="0"/>
                </a:spcBef>
                <a:spcAft>
                  <a:spcPct val="0"/>
                </a:spcAft>
              </a:pPr>
              <a:t>18</a:t>
            </a:fld>
            <a:endParaRPr lang="en-GB"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105000"/>
              </a:lnSpc>
              <a:spcBef>
                <a:spcPct val="0"/>
              </a:spcBef>
            </a:pPr>
            <a:endParaRPr lang="en-GB" altLang="en-US" b="1" dirty="0" smtClean="0"/>
          </a:p>
          <a:p>
            <a:pPr>
              <a:lnSpc>
                <a:spcPct val="105000"/>
              </a:lnSpc>
              <a:spcBef>
                <a:spcPct val="0"/>
              </a:spcBef>
            </a:pPr>
            <a:r>
              <a:rPr lang="en-GB" altLang="en-US" b="1" dirty="0" smtClean="0"/>
              <a:t>Who are the Reserve Forces?  </a:t>
            </a:r>
          </a:p>
          <a:p>
            <a:pPr>
              <a:lnSpc>
                <a:spcPct val="105000"/>
              </a:lnSpc>
              <a:spcBef>
                <a:spcPct val="0"/>
              </a:spcBef>
            </a:pPr>
            <a:endParaRPr lang="en-GB" altLang="en-US" b="1" dirty="0" smtClean="0"/>
          </a:p>
          <a:p>
            <a:pPr>
              <a:lnSpc>
                <a:spcPct val="105000"/>
              </a:lnSpc>
              <a:spcBef>
                <a:spcPct val="0"/>
              </a:spcBef>
            </a:pPr>
            <a:r>
              <a:rPr lang="en-GB" altLang="en-US" dirty="0" smtClean="0"/>
              <a:t>The Reserve Forces – known as Reservists – are ordinary men and women who give up their spare time to train and serve alongside the Regular forces. </a:t>
            </a:r>
          </a:p>
          <a:p>
            <a:pPr>
              <a:lnSpc>
                <a:spcPct val="105000"/>
              </a:lnSpc>
              <a:spcBef>
                <a:spcPct val="0"/>
              </a:spcBef>
            </a:pPr>
            <a:endParaRPr lang="en-GB" altLang="en-US" dirty="0" smtClean="0"/>
          </a:p>
          <a:p>
            <a:pPr>
              <a:lnSpc>
                <a:spcPct val="105000"/>
              </a:lnSpc>
              <a:spcBef>
                <a:spcPct val="0"/>
              </a:spcBef>
            </a:pPr>
            <a:r>
              <a:rPr lang="en-GB" altLang="en-US" dirty="0" smtClean="0"/>
              <a:t>Reserves make up a significant element of the nation’s total defence capacity and </a:t>
            </a:r>
            <a:r>
              <a:rPr lang="en-GB" altLang="en-US" sz="1100" dirty="0" smtClean="0">
                <a:sym typeface="Arial" charset="0"/>
              </a:rPr>
              <a:t>increasingly complement Regular Forces, and are </a:t>
            </a:r>
            <a:r>
              <a:rPr lang="en-GB" altLang="en-US" dirty="0" smtClean="0"/>
              <a:t>called upon as individuals for specialist skills or as ready-formed units whenever required. </a:t>
            </a:r>
          </a:p>
          <a:p>
            <a:pPr>
              <a:lnSpc>
                <a:spcPct val="105000"/>
              </a:lnSpc>
              <a:spcBef>
                <a:spcPct val="0"/>
              </a:spcBef>
            </a:pPr>
            <a:endParaRPr lang="en-GB" altLang="en-US" dirty="0" smtClean="0"/>
          </a:p>
          <a:p>
            <a:pPr>
              <a:lnSpc>
                <a:spcPct val="105000"/>
              </a:lnSpc>
              <a:spcBef>
                <a:spcPct val="0"/>
              </a:spcBef>
            </a:pPr>
            <a:r>
              <a:rPr lang="en-GB" altLang="en-US" dirty="0" smtClean="0"/>
              <a:t>Reservists receive the same world-class training and develop the same skills </a:t>
            </a:r>
            <a:r>
              <a:rPr lang="en-GB" altLang="en-US" smtClean="0"/>
              <a:t>as their </a:t>
            </a:r>
            <a:r>
              <a:rPr lang="en-GB" altLang="en-US" dirty="0" smtClean="0"/>
              <a:t>Regular counterparts – which means they can carry out the same roles to exacting high standards.</a:t>
            </a:r>
          </a:p>
          <a:p>
            <a:pPr>
              <a:lnSpc>
                <a:spcPct val="105000"/>
              </a:lnSpc>
              <a:spcBef>
                <a:spcPct val="0"/>
              </a:spcBef>
            </a:pPr>
            <a:endParaRPr lang="en-GB" altLang="en-US" sz="1400" dirty="0" smtClean="0"/>
          </a:p>
          <a:p>
            <a:pPr>
              <a:spcBef>
                <a:spcPct val="0"/>
              </a:spcBef>
            </a:pPr>
            <a:endParaRPr lang="en-GB" b="1" dirty="0" smtClean="0"/>
          </a:p>
          <a:p>
            <a:pPr>
              <a:spcBef>
                <a:spcPct val="0"/>
              </a:spcBef>
            </a:pPr>
            <a:r>
              <a:rPr lang="en-GB" b="1" dirty="0" smtClean="0"/>
              <a:t>NEXT SLIDE (Why we need Reserves)</a:t>
            </a:r>
          </a:p>
        </p:txBody>
      </p:sp>
      <p:sp>
        <p:nvSpPr>
          <p:cNvPr id="10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317647-08E3-47CA-925C-DA33942FD9BC}" type="slidenum">
              <a:rPr lang="en-GB">
                <a:cs typeface="Arial" charset="0"/>
              </a:rPr>
              <a:pPr fontAlgn="base">
                <a:spcBef>
                  <a:spcPct val="0"/>
                </a:spcBef>
                <a:spcAft>
                  <a:spcPct val="0"/>
                </a:spcAft>
              </a:pPr>
              <a:t>2</a:t>
            </a:fld>
            <a:endParaRPr lang="en-GB"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endParaRPr lang="en-GB" b="1" dirty="0" smtClean="0"/>
          </a:p>
          <a:p>
            <a:r>
              <a:rPr lang="en-GB" b="1" dirty="0" smtClean="0"/>
              <a:t>The requirement for the increase to the reserve force can be split into 4 main areas:</a:t>
            </a:r>
          </a:p>
          <a:p>
            <a:endParaRPr lang="en-GB" dirty="0" smtClean="0"/>
          </a:p>
          <a:p>
            <a:r>
              <a:rPr lang="en-GB" dirty="0" smtClean="0"/>
              <a:t>The maintenance of a pure Regular force may not be the most cost effective approach and could in fact reduce the overall capability of the force, owing to a reduced ability to react to emergent issues. Of particular note are specialist areas, such as cyber/media/medical, which may not be practical to maintain full time. </a:t>
            </a:r>
          </a:p>
          <a:p>
            <a:endParaRPr lang="en-GB" dirty="0" smtClean="0"/>
          </a:p>
          <a:p>
            <a:r>
              <a:rPr lang="en-GB" dirty="0" smtClean="0"/>
              <a:t>An appropriately skilled and diverse Reserve force enables access to skills and capabilities which may not be readily available in a Regular force. </a:t>
            </a:r>
          </a:p>
          <a:p>
            <a:endParaRPr lang="en-GB" dirty="0" smtClean="0"/>
          </a:p>
          <a:p>
            <a:r>
              <a:rPr lang="en-GB" dirty="0" smtClean="0"/>
              <a:t>A Reserve force also enables a strategic reserve for resilience and regeneration.  </a:t>
            </a:r>
          </a:p>
          <a:p>
            <a:endParaRPr lang="en-GB" dirty="0" smtClean="0"/>
          </a:p>
          <a:p>
            <a:r>
              <a:rPr lang="en-GB" dirty="0" smtClean="0"/>
              <a:t>Finally, a Reserve force improves the links to society, through employers, individuals and their families.  </a:t>
            </a:r>
          </a:p>
          <a:p>
            <a:endParaRPr lang="en-GB" dirty="0" smtClean="0"/>
          </a:p>
          <a:p>
            <a:endParaRPr lang="en-US" b="1" dirty="0" smtClean="0"/>
          </a:p>
          <a:p>
            <a:r>
              <a:rPr lang="en-US" b="1" dirty="0" smtClean="0"/>
              <a:t>[CLICK</a:t>
            </a:r>
            <a:r>
              <a:rPr lang="en-US" b="1" baseline="0" dirty="0" smtClean="0"/>
              <a:t> = </a:t>
            </a:r>
            <a:r>
              <a:rPr lang="en-US" b="1" dirty="0" smtClean="0"/>
              <a:t>NEXT SLIDE]  (The Reserves Service Offer)</a:t>
            </a:r>
          </a:p>
          <a:p>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sz="1800"/>
            </a:pPr>
            <a:r>
              <a:rPr lang="en-GB" b="1" dirty="0" smtClean="0"/>
              <a:t>CLICK x6:</a:t>
            </a:r>
          </a:p>
          <a:p>
            <a:pPr marL="171450" indent="-171450" fontAlgn="auto">
              <a:spcBef>
                <a:spcPts val="0"/>
              </a:spcBef>
              <a:spcAft>
                <a:spcPts val="0"/>
              </a:spcAft>
              <a:buFont typeface="Arial" panose="020B0604020202020204" pitchFamily="34" charset="0"/>
              <a:buChar char="•"/>
              <a:defRPr sz="1800"/>
            </a:pPr>
            <a:endParaRPr lang="en-GB" b="1" dirty="0" smtClean="0"/>
          </a:p>
          <a:p>
            <a:pPr marL="171450" indent="-171450" fontAlgn="auto">
              <a:spcBef>
                <a:spcPts val="1500"/>
              </a:spcBef>
              <a:spcAft>
                <a:spcPts val="0"/>
              </a:spcAft>
              <a:buFont typeface="Arial" panose="020B0604020202020204" pitchFamily="34" charset="0"/>
              <a:buChar char="•"/>
              <a:defRPr sz="1800"/>
            </a:pPr>
            <a:r>
              <a:rPr lang="en-GB" dirty="0" smtClean="0"/>
              <a:t>Rates of pay vary according to rank and experience, details are available on the single Service</a:t>
            </a:r>
            <a:r>
              <a:rPr lang="en-GB" baseline="0" dirty="0" smtClean="0"/>
              <a:t> websites.</a:t>
            </a:r>
            <a:endParaRPr lang="en-GB" dirty="0" smtClean="0">
              <a:ea typeface="Arial"/>
              <a:cs typeface="Arial"/>
              <a:sym typeface="Arial"/>
            </a:endParaRPr>
          </a:p>
          <a:p>
            <a:pPr marL="171450" indent="-171450" fontAlgn="auto">
              <a:spcBef>
                <a:spcPts val="1500"/>
              </a:spcBef>
              <a:spcAft>
                <a:spcPts val="0"/>
              </a:spcAft>
              <a:buFont typeface="Arial" panose="020B0604020202020204" pitchFamily="34" charset="0"/>
              <a:buChar char="•"/>
              <a:defRPr sz="1800"/>
            </a:pPr>
            <a:r>
              <a:rPr lang="en-GB" dirty="0" smtClean="0">
                <a:ea typeface="Arial"/>
                <a:cs typeface="Arial"/>
                <a:sym typeface="Arial"/>
              </a:rPr>
              <a:t>Annual training bounty </a:t>
            </a:r>
            <a:r>
              <a:rPr lang="en-GB" dirty="0" smtClean="0"/>
              <a:t>is a tax free sum paid on the completion of the financial years training commitment</a:t>
            </a:r>
            <a:endParaRPr lang="en-GB" dirty="0" smtClean="0">
              <a:ea typeface="Arial"/>
              <a:cs typeface="Arial"/>
              <a:sym typeface="Arial"/>
            </a:endParaRPr>
          </a:p>
          <a:p>
            <a:pPr marL="171450" indent="-171450" fontAlgn="auto">
              <a:spcBef>
                <a:spcPts val="1500"/>
              </a:spcBef>
              <a:spcAft>
                <a:spcPts val="0"/>
              </a:spcAft>
              <a:buFont typeface="Arial" panose="020B0604020202020204" pitchFamily="34" charset="0"/>
              <a:buChar char="•"/>
              <a:defRPr sz="1800"/>
            </a:pPr>
            <a:r>
              <a:rPr lang="en-GB" dirty="0" smtClean="0">
                <a:ea typeface="Arial"/>
                <a:cs typeface="Arial"/>
                <a:sym typeface="Arial"/>
              </a:rPr>
              <a:t>Travel expenses - t</a:t>
            </a:r>
            <a:r>
              <a:rPr lang="en-GB" dirty="0" smtClean="0"/>
              <a:t>ravel to and from training activity receives a financial contribution from the MOD</a:t>
            </a:r>
            <a:endParaRPr lang="en-GB" dirty="0" smtClean="0">
              <a:ea typeface="Arial"/>
              <a:cs typeface="Arial"/>
              <a:sym typeface="Arial"/>
            </a:endParaRPr>
          </a:p>
          <a:p>
            <a:pPr marL="171450" indent="-171450" fontAlgn="auto">
              <a:spcBef>
                <a:spcPts val="1500"/>
              </a:spcBef>
              <a:spcAft>
                <a:spcPts val="0"/>
              </a:spcAft>
              <a:buFont typeface="Arial" panose="020B0604020202020204" pitchFamily="34" charset="0"/>
              <a:buChar char="•"/>
              <a:defRPr sz="1800"/>
            </a:pPr>
            <a:r>
              <a:rPr lang="en-GB" dirty="0" smtClean="0">
                <a:ea typeface="Arial"/>
                <a:cs typeface="Arial"/>
                <a:sym typeface="Arial"/>
              </a:rPr>
              <a:t>Access to learning credits</a:t>
            </a:r>
          </a:p>
          <a:p>
            <a:pPr marL="171450" indent="-171450" fontAlgn="auto">
              <a:spcBef>
                <a:spcPts val="1500"/>
              </a:spcBef>
              <a:spcAft>
                <a:spcPts val="0"/>
              </a:spcAft>
              <a:buFont typeface="Arial" panose="020B0604020202020204" pitchFamily="34" charset="0"/>
              <a:buChar char="•"/>
              <a:defRPr sz="1800"/>
            </a:pPr>
            <a:r>
              <a:rPr lang="en-GB" dirty="0" smtClean="0">
                <a:ea typeface="Arial"/>
                <a:cs typeface="Arial"/>
                <a:sym typeface="Arial"/>
              </a:rPr>
              <a:t>Access to pension (from April 2015)</a:t>
            </a:r>
          </a:p>
          <a:p>
            <a:pPr marL="171450" indent="-171450" fontAlgn="auto">
              <a:spcBef>
                <a:spcPts val="1500"/>
              </a:spcBef>
              <a:spcAft>
                <a:spcPts val="0"/>
              </a:spcAft>
              <a:buFont typeface="Arial" panose="020B0604020202020204" pitchFamily="34" charset="0"/>
              <a:buChar char="•"/>
              <a:defRPr sz="1800"/>
            </a:pPr>
            <a:r>
              <a:rPr lang="en-GB" dirty="0" smtClean="0">
                <a:ea typeface="Arial"/>
                <a:cs typeface="Arial"/>
                <a:sym typeface="Arial"/>
              </a:rPr>
              <a:t>Paid leave</a:t>
            </a:r>
          </a:p>
          <a:p>
            <a:pPr marL="0" indent="0" fontAlgn="auto">
              <a:spcBef>
                <a:spcPts val="1500"/>
              </a:spcBef>
              <a:spcAft>
                <a:spcPts val="0"/>
              </a:spcAft>
              <a:buFont typeface="Arial" panose="020B0604020202020204" pitchFamily="34" charset="0"/>
              <a:buNone/>
              <a:defRPr sz="1800"/>
            </a:pPr>
            <a:endParaRPr lang="en-GB" dirty="0" smtClean="0">
              <a:ea typeface="Arial"/>
              <a:cs typeface="Arial"/>
              <a:sym typeface="Arial"/>
            </a:endParaRPr>
          </a:p>
          <a:p>
            <a:pPr fontAlgn="auto">
              <a:spcBef>
                <a:spcPts val="1500"/>
              </a:spcBef>
              <a:spcAft>
                <a:spcPts val="0"/>
              </a:spcAft>
              <a:buFont typeface="Arial" panose="020B0604020202020204" pitchFamily="34" charset="0"/>
              <a:buNone/>
              <a:defRPr sz="1800"/>
            </a:pPr>
            <a:r>
              <a:rPr lang="en-GB" b="1" dirty="0" smtClean="0">
                <a:ea typeface="Arial"/>
                <a:cs typeface="Arial"/>
                <a:sym typeface="Arial"/>
              </a:rPr>
              <a:t>[CLICK</a:t>
            </a:r>
            <a:r>
              <a:rPr lang="en-GB" b="1" baseline="0" dirty="0" smtClean="0">
                <a:ea typeface="Arial"/>
                <a:cs typeface="Arial"/>
                <a:sym typeface="Arial"/>
              </a:rPr>
              <a:t> = </a:t>
            </a:r>
            <a:r>
              <a:rPr lang="en-GB" b="1" dirty="0" smtClean="0">
                <a:ea typeface="Arial"/>
                <a:cs typeface="Arial"/>
                <a:sym typeface="Arial"/>
              </a:rPr>
              <a:t>NEXT SLIDE]  (Commitment)</a:t>
            </a:r>
          </a:p>
        </p:txBody>
      </p:sp>
      <p:sp>
        <p:nvSpPr>
          <p:cNvPr id="1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8052D4-8AB8-456D-8435-A82FFE91C91C}" type="slidenum">
              <a:rPr lang="en-GB">
                <a:cs typeface="Arial" charset="0"/>
              </a:rPr>
              <a:pPr fontAlgn="base">
                <a:spcBef>
                  <a:spcPct val="0"/>
                </a:spcBef>
                <a:spcAft>
                  <a:spcPct val="0"/>
                </a:spcAft>
              </a:pPr>
              <a:t>4</a:t>
            </a:fld>
            <a:endParaRPr lang="en-GB"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en-US" dirty="0" smtClean="0"/>
          </a:p>
          <a:p>
            <a:pPr>
              <a:spcBef>
                <a:spcPct val="0"/>
              </a:spcBef>
            </a:pPr>
            <a:r>
              <a:rPr lang="en-GB" altLang="en-US" dirty="0" smtClean="0"/>
              <a:t>All members of the Reserve Forces undergo rigorous training which develops key skills that are transferable to, and of great value to the civilian workplace. Like leadership, teamwork and organisation. These skills form the foundations of not only a highly valuable Reservist, but also an invaluable member of your workforce.</a:t>
            </a:r>
          </a:p>
          <a:p>
            <a:pPr>
              <a:spcBef>
                <a:spcPct val="0"/>
              </a:spcBef>
            </a:pPr>
            <a:r>
              <a:rPr lang="en-GB" altLang="en-US" dirty="0" smtClean="0"/>
              <a:t> </a:t>
            </a:r>
          </a:p>
          <a:p>
            <a:pPr>
              <a:spcBef>
                <a:spcPct val="0"/>
              </a:spcBef>
            </a:pPr>
            <a:r>
              <a:rPr lang="en-GB" altLang="en-US" b="1" dirty="0" smtClean="0"/>
              <a:t>Core skills </a:t>
            </a:r>
            <a:r>
              <a:rPr lang="en-GB" altLang="en-US" dirty="0" smtClean="0"/>
              <a:t>- Teamwork, self-confidence, leadership qualities and experience of other cultures are highly-prized attributes that many Reservists develop. Undergoing training and serving on duty also develops resourcefulness, perseverance and the ability to cope with unfamiliar or difficult circumstances.</a:t>
            </a:r>
          </a:p>
          <a:p>
            <a:pPr>
              <a:spcBef>
                <a:spcPct val="0"/>
              </a:spcBef>
            </a:pPr>
            <a:r>
              <a:rPr lang="en-GB" altLang="en-US" dirty="0" smtClean="0"/>
              <a:t> </a:t>
            </a:r>
          </a:p>
          <a:p>
            <a:pPr>
              <a:spcBef>
                <a:spcPct val="0"/>
              </a:spcBef>
            </a:pPr>
            <a:r>
              <a:rPr lang="en-GB" altLang="en-US" b="1" dirty="0" smtClean="0"/>
              <a:t>Personal skills </a:t>
            </a:r>
            <a:r>
              <a:rPr lang="en-GB" altLang="en-US" dirty="0" smtClean="0"/>
              <a:t>- Training teaches individuals how to lead as well as how to work within a team, solve problems, communicate, present ideas and organise complex events or processes. This encourages reliability and integrity, developing confidence in abundance. Through the accreditation of military skills with their civil counterparts, you can pick up a range of qualifications of use to your career at no cost to you or your employer.</a:t>
            </a:r>
          </a:p>
          <a:p>
            <a:pPr>
              <a:spcBef>
                <a:spcPct val="0"/>
              </a:spcBef>
            </a:pPr>
            <a:endParaRPr lang="en-GB" altLang="en-US" dirty="0" smtClean="0"/>
          </a:p>
          <a:p>
            <a:pPr>
              <a:spcBef>
                <a:spcPct val="0"/>
              </a:spcBef>
            </a:pPr>
            <a:r>
              <a:rPr lang="en-GB" altLang="en-US" dirty="0" smtClean="0"/>
              <a:t>At the same time you make new friends, get fit and have a lot of fun!</a:t>
            </a:r>
            <a:endParaRPr lang="en-GB" altLang="en-US" sz="900" dirty="0" smtClean="0"/>
          </a:p>
          <a:p>
            <a:pPr>
              <a:spcBef>
                <a:spcPct val="0"/>
              </a:spcBef>
            </a:pPr>
            <a:endParaRPr lang="en-GB" dirty="0" smtClean="0"/>
          </a:p>
          <a:p>
            <a:pPr>
              <a:spcBef>
                <a:spcPct val="0"/>
              </a:spcBef>
            </a:pPr>
            <a:r>
              <a:rPr lang="en-GB" b="1" dirty="0" smtClean="0"/>
              <a:t>[CLICK = NEXT SLIDE]  (The Financial Offer)</a:t>
            </a:r>
          </a:p>
        </p:txBody>
      </p:sp>
      <p:sp>
        <p:nvSpPr>
          <p:cNvPr id="12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857867-4DB2-4FBC-87D1-BC3D1AD91EF2}" type="slidenum">
              <a:rPr lang="en-GB">
                <a:cs typeface="Arial" charset="0"/>
              </a:rPr>
              <a:pPr fontAlgn="base">
                <a:spcBef>
                  <a:spcPct val="0"/>
                </a:spcBef>
                <a:spcAft>
                  <a:spcPct val="0"/>
                </a:spcAft>
              </a:pPr>
              <a:t>5</a:t>
            </a:fld>
            <a:endParaRPr lang="en-GB"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endParaRPr lang="en-GB" altLang="en-US" dirty="0" smtClean="0"/>
          </a:p>
          <a:p>
            <a:pPr fontAlgn="auto">
              <a:spcBef>
                <a:spcPts val="0"/>
              </a:spcBef>
              <a:spcAft>
                <a:spcPts val="0"/>
              </a:spcAft>
              <a:defRPr/>
            </a:pPr>
            <a:r>
              <a:rPr lang="en-GB" altLang="en-US" dirty="0" smtClean="0"/>
              <a:t>Reservists are incredibly committed and many train one evening a week with their units as well as attending training weekends throughout the year.  They also take part in a two-week Annual Camp to consolidate their skills (or modular training courses of up to two weeks in total). </a:t>
            </a:r>
          </a:p>
          <a:p>
            <a:pPr fontAlgn="auto">
              <a:spcBef>
                <a:spcPts val="0"/>
              </a:spcBef>
              <a:spcAft>
                <a:spcPts val="0"/>
              </a:spcAft>
              <a:defRPr/>
            </a:pPr>
            <a:endParaRPr lang="en-GB" altLang="en-US" dirty="0" smtClean="0"/>
          </a:p>
          <a:p>
            <a:pPr fontAlgn="auto">
              <a:spcBef>
                <a:spcPts val="0"/>
              </a:spcBef>
              <a:spcAft>
                <a:spcPts val="0"/>
              </a:spcAft>
              <a:defRPr/>
            </a:pPr>
            <a:r>
              <a:rPr lang="en-GB" altLang="en-US" dirty="0" smtClean="0"/>
              <a:t>Opportunity exists to do more for those who wish to and have the spare time. Some Specialist units meet less often. </a:t>
            </a:r>
            <a:r>
              <a:rPr lang="en-GB" altLang="en-US" sz="1100" dirty="0" smtClean="0"/>
              <a:t>Key is training is worked around your civilian life </a:t>
            </a:r>
            <a:r>
              <a:rPr lang="en-GB" altLang="en-US" dirty="0" smtClean="0"/>
              <a:t>– it really does fit in with you.</a:t>
            </a:r>
          </a:p>
          <a:p>
            <a:pPr fontAlgn="auto">
              <a:spcBef>
                <a:spcPts val="0"/>
              </a:spcBef>
              <a:spcAft>
                <a:spcPts val="0"/>
              </a:spcAft>
              <a:defRPr/>
            </a:pPr>
            <a:endParaRPr lang="en-GB" dirty="0" smtClean="0"/>
          </a:p>
          <a:p>
            <a:pPr fontAlgn="auto">
              <a:spcBef>
                <a:spcPts val="0"/>
              </a:spcBef>
              <a:spcAft>
                <a:spcPts val="0"/>
              </a:spcAft>
              <a:defRPr/>
            </a:pPr>
            <a:r>
              <a:rPr lang="en-GB" b="1" dirty="0" smtClean="0"/>
              <a:t>[CLICK</a:t>
            </a:r>
            <a:r>
              <a:rPr lang="en-GB" b="1" baseline="0" dirty="0" smtClean="0"/>
              <a:t> = </a:t>
            </a:r>
            <a:r>
              <a:rPr lang="en-GB" b="1" dirty="0" smtClean="0"/>
              <a:t>NEXT SLIDE]  (Recruitment Ages)</a:t>
            </a:r>
          </a:p>
          <a:p>
            <a:pPr fontAlgn="auto">
              <a:spcBef>
                <a:spcPts val="0"/>
              </a:spcBef>
              <a:spcAft>
                <a:spcPts val="0"/>
              </a:spcAft>
              <a:defRPr/>
            </a:pPr>
            <a:endParaRPr lang="en-GB" dirty="0"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11444F-868F-458E-A232-33BB611C136C}" type="slidenum">
              <a:rPr lang="en-GB">
                <a:cs typeface="Arial" charset="0"/>
              </a:rPr>
              <a:pPr fontAlgn="base">
                <a:spcBef>
                  <a:spcPct val="0"/>
                </a:spcBef>
                <a:spcAft>
                  <a:spcPct val="0"/>
                </a:spcAft>
              </a:pPr>
              <a:t>6</a:t>
            </a:fld>
            <a:endParaRPr lang="en-GB"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GB" b="1" dirty="0" smtClean="0"/>
              <a:t>So how old do I need to be?</a:t>
            </a:r>
          </a:p>
          <a:p>
            <a:pPr fontAlgn="auto">
              <a:spcBef>
                <a:spcPts val="0"/>
              </a:spcBef>
              <a:spcAft>
                <a:spcPts val="0"/>
              </a:spcAft>
              <a:defRPr/>
            </a:pPr>
            <a:endParaRPr lang="en-GB" dirty="0" smtClean="0"/>
          </a:p>
          <a:p>
            <a:pPr fontAlgn="auto">
              <a:spcBef>
                <a:spcPts val="0"/>
              </a:spcBef>
              <a:spcAft>
                <a:spcPts val="0"/>
              </a:spcAft>
              <a:defRPr/>
            </a:pPr>
            <a:r>
              <a:rPr lang="en-GB" dirty="0" smtClean="0"/>
              <a:t>This depends on whether you have or don’t have previous military experience from any of the Services. If you don’t, new entrants will have to be within the following age ranges:</a:t>
            </a:r>
          </a:p>
          <a:p>
            <a:pPr fontAlgn="auto">
              <a:spcBef>
                <a:spcPts val="0"/>
              </a:spcBef>
              <a:spcAft>
                <a:spcPts val="0"/>
              </a:spcAft>
              <a:defRPr/>
            </a:pPr>
            <a:endParaRPr lang="en-GB" dirty="0" smtClean="0"/>
          </a:p>
          <a:p>
            <a:pPr marL="171450" indent="-171450" fontAlgn="auto">
              <a:spcBef>
                <a:spcPts val="0"/>
              </a:spcBef>
              <a:spcAft>
                <a:spcPts val="0"/>
              </a:spcAft>
              <a:buFont typeface="Arial" panose="020B0604020202020204" pitchFamily="34" charset="0"/>
              <a:buChar char="•"/>
              <a:defRPr/>
            </a:pPr>
            <a:r>
              <a:rPr lang="en-GB" dirty="0" smtClean="0"/>
              <a:t>16-40 for the Royal Navy Reserve</a:t>
            </a:r>
          </a:p>
          <a:p>
            <a:pPr marL="171450" indent="-171450" fontAlgn="auto">
              <a:spcBef>
                <a:spcPts val="0"/>
              </a:spcBef>
              <a:spcAft>
                <a:spcPts val="0"/>
              </a:spcAft>
              <a:buFont typeface="Arial" panose="020B0604020202020204" pitchFamily="34" charset="0"/>
              <a:buChar char="•"/>
              <a:defRPr/>
            </a:pPr>
            <a:r>
              <a:rPr lang="en-GB" dirty="0" smtClean="0"/>
              <a:t>16-32 for the Royal Marines Reserve as a Marine. </a:t>
            </a:r>
            <a:r>
              <a:rPr lang="en-GB" i="1" dirty="0" smtClean="0"/>
              <a:t>N.B. There is no direct entry to the RMR as an Officer.</a:t>
            </a:r>
          </a:p>
          <a:p>
            <a:pPr marL="171450" indent="-171450" fontAlgn="auto">
              <a:spcBef>
                <a:spcPts val="0"/>
              </a:spcBef>
              <a:spcAft>
                <a:spcPts val="0"/>
              </a:spcAft>
              <a:buFont typeface="Arial" panose="020B0604020202020204" pitchFamily="34" charset="0"/>
              <a:buChar char="•"/>
              <a:defRPr/>
            </a:pPr>
            <a:r>
              <a:rPr lang="en-GB" dirty="0" smtClean="0"/>
              <a:t>17-49 for the Army Reserve – apply between ages 17yrs 9mths and 49yrs 9mths.</a:t>
            </a:r>
          </a:p>
          <a:p>
            <a:pPr marL="171450" indent="-171450" fontAlgn="auto">
              <a:spcBef>
                <a:spcPts val="0"/>
              </a:spcBef>
              <a:spcAft>
                <a:spcPts val="0"/>
              </a:spcAft>
              <a:buFont typeface="Arial" panose="020B0604020202020204" pitchFamily="34" charset="0"/>
              <a:buChar char="•"/>
              <a:defRPr/>
            </a:pPr>
            <a:r>
              <a:rPr lang="en-GB" dirty="0" smtClean="0"/>
              <a:t>18-50 for the RAF Reserves</a:t>
            </a:r>
          </a:p>
          <a:p>
            <a:pPr fontAlgn="auto">
              <a:spcBef>
                <a:spcPts val="0"/>
              </a:spcBef>
              <a:spcAft>
                <a:spcPts val="0"/>
              </a:spcAft>
              <a:defRPr/>
            </a:pPr>
            <a:endParaRPr lang="en-GB" dirty="0" smtClean="0"/>
          </a:p>
          <a:p>
            <a:pPr fontAlgn="auto">
              <a:spcBef>
                <a:spcPts val="0"/>
              </a:spcBef>
              <a:spcAft>
                <a:spcPts val="0"/>
              </a:spcAft>
              <a:defRPr/>
            </a:pPr>
            <a:r>
              <a:rPr lang="en-GB" b="1" dirty="0" smtClean="0"/>
              <a:t>[CLICK] =</a:t>
            </a:r>
            <a:r>
              <a:rPr lang="en-GB" dirty="0" smtClean="0"/>
              <a:t> If you do have military experience, in most cases you can be a bit older at point of entry than the new entrants:</a:t>
            </a:r>
          </a:p>
          <a:p>
            <a:pPr fontAlgn="auto">
              <a:spcBef>
                <a:spcPts val="0"/>
              </a:spcBef>
              <a:spcAft>
                <a:spcPts val="0"/>
              </a:spcAft>
              <a:defRPr/>
            </a:pPr>
            <a:endParaRPr lang="en-GB" dirty="0" smtClean="0"/>
          </a:p>
          <a:p>
            <a:pPr marL="171450" indent="-171450" fontAlgn="auto">
              <a:spcBef>
                <a:spcPts val="0"/>
              </a:spcBef>
              <a:spcAft>
                <a:spcPts val="0"/>
              </a:spcAft>
              <a:buFont typeface="Arial" panose="020B0604020202020204" pitchFamily="34" charset="0"/>
              <a:buChar char="•"/>
              <a:defRPr/>
            </a:pPr>
            <a:r>
              <a:rPr lang="en-GB" dirty="0" smtClean="0"/>
              <a:t>Up to 56 for Royal Navy Reserve, and up to 51 in the Royal Marine Reserve</a:t>
            </a:r>
          </a:p>
          <a:p>
            <a:pPr marL="171450" indent="-171450" fontAlgn="auto">
              <a:spcBef>
                <a:spcPts val="0"/>
              </a:spcBef>
              <a:spcAft>
                <a:spcPts val="0"/>
              </a:spcAft>
              <a:buFont typeface="Arial" panose="020B0604020202020204" pitchFamily="34" charset="0"/>
              <a:buChar char="•"/>
              <a:defRPr/>
            </a:pPr>
            <a:r>
              <a:rPr lang="en-GB" dirty="0" smtClean="0"/>
              <a:t>In the Army Reserve, you can join as old as </a:t>
            </a:r>
            <a:r>
              <a:rPr lang="en-GB" altLang="en-US" dirty="0" smtClean="0">
                <a:sym typeface="Arial" panose="020B0604020202020204" pitchFamily="34" charset="0"/>
              </a:rPr>
              <a:t>57 for previously commissioned officers. Otherwise, the upper age limit for Specialist Commissioning is 50</a:t>
            </a:r>
          </a:p>
          <a:p>
            <a:pPr marL="171450" indent="-171450" fontAlgn="auto">
              <a:spcBef>
                <a:spcPts val="0"/>
              </a:spcBef>
              <a:spcAft>
                <a:spcPts val="0"/>
              </a:spcAft>
              <a:buFont typeface="Arial" panose="020B0604020202020204" pitchFamily="34" charset="0"/>
              <a:buChar char="•"/>
              <a:defRPr/>
            </a:pPr>
            <a:r>
              <a:rPr lang="en-GB" dirty="0" smtClean="0">
                <a:sym typeface="Arial" panose="020B0604020202020204" pitchFamily="34" charset="0"/>
              </a:rPr>
              <a:t>Up to 56 for ex-Regulars in the RAF Reserves</a:t>
            </a:r>
          </a:p>
          <a:p>
            <a:pPr fontAlgn="auto">
              <a:spcBef>
                <a:spcPts val="0"/>
              </a:spcBef>
              <a:spcAft>
                <a:spcPts val="0"/>
              </a:spcAft>
              <a:defRPr/>
            </a:pPr>
            <a:endParaRPr lang="en-GB" dirty="0" smtClean="0">
              <a:sym typeface="Arial" panose="020B0604020202020204" pitchFamily="34" charset="0"/>
            </a:endParaRPr>
          </a:p>
          <a:p>
            <a:pPr fontAlgn="auto">
              <a:spcBef>
                <a:spcPts val="0"/>
              </a:spcBef>
              <a:spcAft>
                <a:spcPts val="0"/>
              </a:spcAft>
              <a:defRPr/>
            </a:pPr>
            <a:r>
              <a:rPr lang="en-GB" b="1" dirty="0" smtClean="0">
                <a:sym typeface="Arial" panose="020B0604020202020204" pitchFamily="34" charset="0"/>
              </a:rPr>
              <a:t>[CLICK] =</a:t>
            </a:r>
            <a:r>
              <a:rPr lang="en-GB" dirty="0" smtClean="0">
                <a:sym typeface="Arial" panose="020B0604020202020204" pitchFamily="34" charset="0"/>
              </a:rPr>
              <a:t> There are other requirements too, in that you must be a UK, Irish Republic or Commonwealth citizen, or Naturalised British Subject. You must have lived in the UK for the past 5 years and as well meet the basic fitness and medical standards. See the website for the Service in question for the Fitness and Medical details.</a:t>
            </a:r>
            <a:endParaRPr lang="en-GB" altLang="en-US" dirty="0" smtClean="0">
              <a:sym typeface="Avenir Roman" charset="0"/>
            </a:endParaRPr>
          </a:p>
          <a:p>
            <a:pPr fontAlgn="auto">
              <a:spcBef>
                <a:spcPts val="0"/>
              </a:spcBef>
              <a:spcAft>
                <a:spcPts val="0"/>
              </a:spcAft>
              <a:defRPr/>
            </a:pPr>
            <a:endParaRPr lang="en-GB" altLang="en-US" dirty="0" smtClean="0">
              <a:sym typeface="Avenir Roman" charset="0"/>
            </a:endParaRPr>
          </a:p>
          <a:p>
            <a:pPr fontAlgn="auto">
              <a:spcBef>
                <a:spcPts val="0"/>
              </a:spcBef>
              <a:spcAft>
                <a:spcPts val="0"/>
              </a:spcAft>
              <a:defRPr/>
            </a:pPr>
            <a:r>
              <a:rPr lang="en-GB" altLang="en-US" b="1" dirty="0" smtClean="0">
                <a:sym typeface="Avenir Roman" charset="0"/>
              </a:rPr>
              <a:t>[CLICK=</a:t>
            </a:r>
            <a:r>
              <a:rPr lang="en-GB" altLang="en-US" b="1" baseline="0" dirty="0" smtClean="0">
                <a:sym typeface="Avenir Roman" charset="0"/>
              </a:rPr>
              <a:t> </a:t>
            </a:r>
            <a:r>
              <a:rPr lang="en-GB" altLang="en-US" b="1" dirty="0" smtClean="0">
                <a:sym typeface="Avenir Roman" charset="0"/>
              </a:rPr>
              <a:t>NEXT SLIDE] (Reserves</a:t>
            </a:r>
            <a:r>
              <a:rPr lang="en-GB" altLang="en-US" b="1" baseline="0" dirty="0" smtClean="0">
                <a:sym typeface="Avenir Roman" charset="0"/>
              </a:rPr>
              <a:t> in the Civil Service</a:t>
            </a:r>
            <a:r>
              <a:rPr lang="en-GB" altLang="en-US" b="1" dirty="0" smtClean="0">
                <a:sym typeface="Avenir Roman" charset="0"/>
              </a:rPr>
              <a:t>)</a:t>
            </a:r>
          </a:p>
          <a:p>
            <a:pPr fontAlgn="auto">
              <a:spcBef>
                <a:spcPts val="0"/>
              </a:spcBef>
              <a:spcAft>
                <a:spcPts val="0"/>
              </a:spcAft>
              <a:defRPr/>
            </a:pPr>
            <a:endParaRPr lang="en-GB" dirty="0" smtClean="0">
              <a:sym typeface="Avenir Roman" charset="0"/>
            </a:endParaRPr>
          </a:p>
          <a:p>
            <a:pPr fontAlgn="auto">
              <a:spcBef>
                <a:spcPts val="0"/>
              </a:spcBef>
              <a:spcAft>
                <a:spcPts val="0"/>
              </a:spcAft>
              <a:defRPr/>
            </a:pPr>
            <a:endParaRPr lang="en-GB"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9C9607-1AB6-400C-ABB2-40869DEEACF1}" type="slidenum">
              <a:rPr lang="en-GB">
                <a:cs typeface="Arial" charset="0"/>
              </a:rPr>
              <a:pPr fontAlgn="base">
                <a:spcBef>
                  <a:spcPct val="0"/>
                </a:spcBef>
                <a:spcAft>
                  <a:spcPct val="0"/>
                </a:spcAft>
              </a:pPr>
              <a:t>7</a:t>
            </a:fld>
            <a:endParaRPr lang="en-GB"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105000"/>
              </a:lnSpc>
              <a:spcBef>
                <a:spcPct val="0"/>
              </a:spcBef>
            </a:pPr>
            <a:endParaRPr lang="en-GB" altLang="en-US" sz="1400" dirty="0" smtClean="0"/>
          </a:p>
          <a:p>
            <a:pPr>
              <a:lnSpc>
                <a:spcPct val="105000"/>
              </a:lnSpc>
              <a:spcBef>
                <a:spcPct val="0"/>
              </a:spcBef>
            </a:pPr>
            <a:r>
              <a:rPr lang="en-GB" altLang="en-US" sz="1400" dirty="0" smtClean="0"/>
              <a:t>The Government values the benefits that Reservists bring to their workplace, including the development of transferable skills. Reserve service is challenging, rewarding and presents opportunities that you can’t find anywhere else. </a:t>
            </a:r>
          </a:p>
          <a:p>
            <a:pPr>
              <a:lnSpc>
                <a:spcPct val="105000"/>
              </a:lnSpc>
              <a:spcBef>
                <a:spcPct val="0"/>
              </a:spcBef>
            </a:pPr>
            <a:endParaRPr lang="en-GB" altLang="en-US" sz="1400" dirty="0" smtClean="0"/>
          </a:p>
          <a:p>
            <a:pPr>
              <a:lnSpc>
                <a:spcPct val="105000"/>
              </a:lnSpc>
              <a:spcBef>
                <a:spcPct val="0"/>
              </a:spcBef>
            </a:pPr>
            <a:r>
              <a:rPr lang="en-GB" altLang="en-US" sz="1400" dirty="0" smtClean="0"/>
              <a:t>So what can you gain from the Reserves and how does it benefit those of the Civil Service?</a:t>
            </a:r>
          </a:p>
          <a:p>
            <a:pPr>
              <a:lnSpc>
                <a:spcPct val="105000"/>
              </a:lnSpc>
              <a:spcBef>
                <a:spcPct val="0"/>
              </a:spcBef>
            </a:pPr>
            <a:endParaRPr lang="en-GB" altLang="en-US" sz="1400" dirty="0" smtClean="0"/>
          </a:p>
          <a:p>
            <a:pPr>
              <a:lnSpc>
                <a:spcPct val="105000"/>
              </a:lnSpc>
              <a:spcBef>
                <a:spcPct val="0"/>
              </a:spcBef>
            </a:pPr>
            <a:r>
              <a:rPr lang="en-GB" altLang="en-US" sz="1400" b="1" dirty="0" smtClean="0"/>
              <a:t>[CLICK] = </a:t>
            </a:r>
            <a:r>
              <a:rPr lang="en-GB" sz="1400" b="1" dirty="0" smtClean="0"/>
              <a:t>Professional &amp; Personal Development</a:t>
            </a:r>
          </a:p>
          <a:p>
            <a:pPr>
              <a:lnSpc>
                <a:spcPct val="105000"/>
              </a:lnSpc>
              <a:spcBef>
                <a:spcPct val="0"/>
              </a:spcBef>
            </a:pPr>
            <a:r>
              <a:rPr lang="en-GB" sz="1400" dirty="0" smtClean="0"/>
              <a:t>Joining the Reservists will equip you with new, transferable skills and strengths to take into your civilian life.</a:t>
            </a:r>
          </a:p>
          <a:p>
            <a:pPr>
              <a:lnSpc>
                <a:spcPct val="105000"/>
              </a:lnSpc>
              <a:spcBef>
                <a:spcPct val="0"/>
              </a:spcBef>
            </a:pPr>
            <a:endParaRPr lang="en-GB" sz="1400" b="1" dirty="0" smtClean="0"/>
          </a:p>
          <a:p>
            <a:pPr>
              <a:lnSpc>
                <a:spcPct val="105000"/>
              </a:lnSpc>
              <a:spcBef>
                <a:spcPct val="0"/>
              </a:spcBef>
            </a:pPr>
            <a:r>
              <a:rPr lang="en-GB" altLang="en-US" sz="1400" b="1" dirty="0" smtClean="0"/>
              <a:t>[CLICK] = </a:t>
            </a:r>
            <a:r>
              <a:rPr lang="en-GB" sz="1400" b="1" dirty="0" smtClean="0"/>
              <a:t>Challenges, Adventures &amp; Rewards</a:t>
            </a:r>
          </a:p>
          <a:p>
            <a:pPr>
              <a:lnSpc>
                <a:spcPct val="105000"/>
              </a:lnSpc>
              <a:spcBef>
                <a:spcPct val="0"/>
              </a:spcBef>
            </a:pPr>
            <a:r>
              <a:rPr lang="en-GB" sz="1400" dirty="0" smtClean="0"/>
              <a:t>A Reservist role is both challenging and rewarding. You could travel to new countries and enjoy adventure that you wouldn’t find anywhere else. </a:t>
            </a:r>
          </a:p>
          <a:p>
            <a:pPr>
              <a:lnSpc>
                <a:spcPct val="105000"/>
              </a:lnSpc>
              <a:spcBef>
                <a:spcPct val="0"/>
              </a:spcBef>
            </a:pPr>
            <a:endParaRPr lang="en-GB" sz="1400" dirty="0" smtClean="0"/>
          </a:p>
          <a:p>
            <a:pPr>
              <a:lnSpc>
                <a:spcPct val="105000"/>
              </a:lnSpc>
              <a:spcBef>
                <a:spcPct val="0"/>
              </a:spcBef>
            </a:pPr>
            <a:r>
              <a:rPr lang="en-GB" altLang="en-US" sz="1400" b="1" dirty="0" smtClean="0"/>
              <a:t>[CLICK] = </a:t>
            </a:r>
            <a:r>
              <a:rPr lang="en-GB" sz="1400" b="1" dirty="0" smtClean="0"/>
              <a:t>Leadership and Management Accreditation</a:t>
            </a:r>
          </a:p>
          <a:p>
            <a:pPr>
              <a:lnSpc>
                <a:spcPct val="105000"/>
              </a:lnSpc>
              <a:spcBef>
                <a:spcPct val="0"/>
              </a:spcBef>
            </a:pPr>
            <a:r>
              <a:rPr lang="en-GB" altLang="en-US" sz="1400" dirty="0" smtClean="0"/>
              <a:t>Through the Reserves you can attain leadership accreditation from CMI, City and Guilds and the Institute of Leadership and Management.</a:t>
            </a:r>
          </a:p>
          <a:p>
            <a:pPr>
              <a:lnSpc>
                <a:spcPct val="105000"/>
              </a:lnSpc>
              <a:spcBef>
                <a:spcPct val="0"/>
              </a:spcBef>
            </a:pPr>
            <a:endParaRPr lang="en-GB" altLang="en-US" sz="1400" dirty="0" smtClean="0"/>
          </a:p>
          <a:p>
            <a:pPr>
              <a:lnSpc>
                <a:spcPct val="105000"/>
              </a:lnSpc>
              <a:spcBef>
                <a:spcPct val="0"/>
              </a:spcBef>
            </a:pPr>
            <a:r>
              <a:rPr lang="en-GB" altLang="en-US" sz="1400" b="1" dirty="0" smtClean="0"/>
              <a:t>[CLICK] = </a:t>
            </a:r>
            <a:r>
              <a:rPr lang="en-GB" sz="1400" b="1" dirty="0" smtClean="0"/>
              <a:t>Additional Paid Annual Leave</a:t>
            </a:r>
          </a:p>
          <a:p>
            <a:pPr>
              <a:lnSpc>
                <a:spcPct val="105000"/>
              </a:lnSpc>
              <a:spcBef>
                <a:spcPct val="0"/>
              </a:spcBef>
            </a:pPr>
            <a:r>
              <a:rPr lang="en-GB" altLang="en-US" sz="1400" dirty="0" smtClean="0"/>
              <a:t>As a Civil Servant, the Government will grant up</a:t>
            </a:r>
            <a:r>
              <a:rPr lang="en-GB" altLang="en-US" sz="1400" baseline="0" dirty="0" smtClean="0"/>
              <a:t> to</a:t>
            </a:r>
            <a:r>
              <a:rPr lang="en-GB" altLang="en-US" sz="1400" dirty="0" smtClean="0"/>
              <a:t> an additional 15 days paid annual leave to accommodate you for your Reservist commitments.</a:t>
            </a:r>
          </a:p>
          <a:p>
            <a:pPr>
              <a:lnSpc>
                <a:spcPct val="105000"/>
              </a:lnSpc>
              <a:spcBef>
                <a:spcPct val="0"/>
              </a:spcBef>
            </a:pPr>
            <a:endParaRPr lang="en-GB" altLang="en-US" sz="1400" dirty="0" smtClean="0"/>
          </a:p>
          <a:p>
            <a:pPr>
              <a:lnSpc>
                <a:spcPct val="105000"/>
              </a:lnSpc>
              <a:spcBef>
                <a:spcPct val="0"/>
              </a:spcBef>
            </a:pPr>
            <a:r>
              <a:rPr lang="en-GB" altLang="en-US" sz="1400" b="1" dirty="0" smtClean="0"/>
              <a:t>[CLICK] = </a:t>
            </a:r>
            <a:r>
              <a:rPr lang="en-GB" sz="1400" b="1" dirty="0" smtClean="0"/>
              <a:t>Yearly Tax-Free Bonus</a:t>
            </a:r>
          </a:p>
          <a:p>
            <a:pPr>
              <a:lnSpc>
                <a:spcPct val="105000"/>
              </a:lnSpc>
              <a:spcBef>
                <a:spcPct val="0"/>
              </a:spcBef>
            </a:pPr>
            <a:r>
              <a:rPr lang="en-GB" altLang="en-US" sz="1400" dirty="0" smtClean="0"/>
              <a:t>By joining the Reserves you are eligible for a tax-free bonus that will increase annually over 5 years.</a:t>
            </a:r>
          </a:p>
          <a:p>
            <a:pPr>
              <a:lnSpc>
                <a:spcPct val="105000"/>
              </a:lnSpc>
              <a:spcBef>
                <a:spcPct val="0"/>
              </a:spcBef>
            </a:pPr>
            <a:endParaRPr lang="en-GB" altLang="en-US" sz="1400" dirty="0" smtClean="0"/>
          </a:p>
          <a:p>
            <a:pPr>
              <a:spcBef>
                <a:spcPct val="0"/>
              </a:spcBef>
            </a:pPr>
            <a:r>
              <a:rPr lang="en-GB" b="1" dirty="0" smtClean="0"/>
              <a:t>[CLICK NEXT SLIDE] (The</a:t>
            </a:r>
            <a:r>
              <a:rPr lang="en-GB" b="1" baseline="0" dirty="0" smtClean="0"/>
              <a:t> Reserves)</a:t>
            </a:r>
            <a:endParaRPr lang="en-GB" b="1"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5BB9CF-8D9C-497E-BB0F-2020DF3DCF2C}" type="slidenum">
              <a:rPr lang="en-GB">
                <a:cs typeface="Arial" charset="0"/>
              </a:rPr>
              <a:pPr fontAlgn="base">
                <a:spcBef>
                  <a:spcPct val="0"/>
                </a:spcBef>
                <a:spcAft>
                  <a:spcPct val="0"/>
                </a:spcAft>
              </a:pPr>
              <a:t>8</a:t>
            </a:fld>
            <a:endParaRPr lang="en-GB"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en-US" dirty="0" smtClean="0"/>
          </a:p>
          <a:p>
            <a:pPr>
              <a:spcBef>
                <a:spcPct val="0"/>
              </a:spcBef>
            </a:pPr>
            <a:r>
              <a:rPr lang="en-GB" altLang="en-US" dirty="0" smtClean="0"/>
              <a:t>Each of the services has a number of trades that are very similar: medics, drivers, security protection, chefs, mechanics, physical training instructors etc. So its a personal choice which organisation you select. This could be closest to home or work, or perhaps a family connection to a particular Service (parents/grandparents service).</a:t>
            </a:r>
          </a:p>
          <a:p>
            <a:pPr>
              <a:spcBef>
                <a:spcPct val="0"/>
              </a:spcBef>
            </a:pPr>
            <a:endParaRPr lang="en-GB" altLang="en-US" dirty="0" smtClean="0"/>
          </a:p>
          <a:p>
            <a:pPr>
              <a:spcBef>
                <a:spcPct val="0"/>
              </a:spcBef>
            </a:pPr>
            <a:r>
              <a:rPr lang="en-GB" altLang="en-US" dirty="0" smtClean="0"/>
              <a:t>Much of the Service training is delivered in a tri-Service environment so the end product is very similar. And they are changing all the time. You may have heard of the Joint Cyber Reserves, made up of 100% Reservists? This new unit uses individuals specialist information technology expertise to deliver a military need using cutting edge skills and equipment.</a:t>
            </a:r>
          </a:p>
          <a:p>
            <a:pPr>
              <a:spcBef>
                <a:spcPct val="0"/>
              </a:spcBef>
            </a:pPr>
            <a:endParaRPr lang="en-GB" altLang="en-US" dirty="0" smtClean="0"/>
          </a:p>
          <a:p>
            <a:pPr>
              <a:spcBef>
                <a:spcPct val="0"/>
              </a:spcBef>
            </a:pPr>
            <a:r>
              <a:rPr lang="en-GB" altLang="en-US" dirty="0" smtClean="0"/>
              <a:t>Each Service will also have specialisations not found elsewhere in Defence. We would like to give you a quick rundown of what these include.</a:t>
            </a:r>
          </a:p>
          <a:p>
            <a:pPr>
              <a:lnSpc>
                <a:spcPct val="105000"/>
              </a:lnSpc>
              <a:spcBef>
                <a:spcPct val="0"/>
              </a:spcBef>
            </a:pPr>
            <a:endParaRPr lang="en-GB" altLang="en-US" sz="1400" dirty="0" smtClean="0"/>
          </a:p>
          <a:p>
            <a:pPr>
              <a:spcBef>
                <a:spcPct val="0"/>
              </a:spcBef>
            </a:pPr>
            <a:r>
              <a:rPr lang="en-GB" b="1" dirty="0" smtClean="0"/>
              <a:t>[CLICK = NEXT SLIDE] (Maritime Reserve)</a:t>
            </a:r>
          </a:p>
          <a:p>
            <a:pPr>
              <a:spcBef>
                <a:spcPct val="0"/>
              </a:spcBef>
            </a:pPr>
            <a:endParaRPr lang="en-GB" b="1" dirty="0" smtClean="0"/>
          </a:p>
          <a:p>
            <a:pPr>
              <a:spcBef>
                <a:spcPct val="0"/>
              </a:spcBef>
            </a:pPr>
            <a:endParaRPr lang="en-GB" b="1" dirty="0" smtClean="0"/>
          </a:p>
          <a:p>
            <a:pPr>
              <a:spcBef>
                <a:spcPct val="0"/>
              </a:spcBef>
            </a:pPr>
            <a:endParaRPr lang="en-GB" b="1" dirty="0" smtClean="0"/>
          </a:p>
          <a:p>
            <a:pPr>
              <a:spcBef>
                <a:spcPct val="0"/>
              </a:spcBef>
            </a:pPr>
            <a:endParaRPr lang="en-GB" b="1"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E7D67D-3DE8-4DD0-8552-D0A78D8262C8}" type="slidenum">
              <a:rPr lang="en-GB">
                <a:cs typeface="Arial" charset="0"/>
              </a:rPr>
              <a:pPr fontAlgn="base">
                <a:spcBef>
                  <a:spcPct val="0"/>
                </a:spcBef>
                <a:spcAft>
                  <a:spcPct val="0"/>
                </a:spcAft>
              </a:pPr>
              <a:t>9</a:t>
            </a:fld>
            <a:endParaRPr lang="en-GB"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3A7E561-60B0-4BA4-B4DA-AA0E90ADFCF6}" type="datetimeFigureOut">
              <a:rPr lang="en-GB"/>
              <a:pPr>
                <a:defRPr/>
              </a:pPr>
              <a:t>23/05/2016</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0C3758C9-0872-4C72-B0F0-21DED2673779}"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4FD7A2-F3F9-4F68-AB29-BF143A377817}" type="datetimeFigureOut">
              <a:rPr lang="en-GB"/>
              <a:pPr>
                <a:defRPr/>
              </a:pPr>
              <a:t>23/05/2016</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AB14453A-FF26-4BC4-85B5-575587781B11}"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8F844AC-FE85-410D-A645-4840DF1F810D}" type="datetimeFigureOut">
              <a:rPr lang="en-GB"/>
              <a:pPr>
                <a:defRPr/>
              </a:pPr>
              <a:t>23/05/2016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699B5275-E110-47EB-8CFE-7D52FBFF9E25}"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F75CE60-1741-4126-866B-A3FC134E8E64}" type="datetimeFigureOut">
              <a:rPr lang="en-GB"/>
              <a:pPr>
                <a:defRPr/>
              </a:pPr>
              <a:t>23/05/2016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846BCE08-6C03-4FB5-94E0-DC587BA37B33}"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alpha val="77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381250" y="295275"/>
            <a:ext cx="9810750" cy="1465263"/>
          </a:xfrm>
          <a:prstGeom prst="rect">
            <a:avLst/>
          </a:prstGeom>
          <a:gradFill rotWithShape="1">
            <a:gsLst>
              <a:gs pos="0">
                <a:schemeClr val="bg1">
                  <a:alpha val="0"/>
                </a:schemeClr>
              </a:gs>
              <a:gs pos="100000">
                <a:schemeClr val="bg1">
                  <a:alpha val="34999"/>
                </a:schemeClr>
              </a:gs>
            </a:gsLst>
            <a:lin ang="0" scaled="1"/>
          </a:gradFill>
          <a:ln w="9525">
            <a:noFill/>
            <a:miter lim="800000"/>
            <a:headEnd/>
            <a:tailEnd/>
          </a:ln>
        </p:spPr>
        <p:txBody>
          <a:bodyPr vert="horz" wrap="square" lIns="91440" tIns="45720" rIns="72000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2381250" y="2035175"/>
            <a:ext cx="8972550" cy="4141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7BF014E-E87A-4791-87D3-6079B249A7D3}" type="datetimeFigureOut">
              <a:rPr lang="en-GB"/>
              <a:pPr>
                <a:defRPr/>
              </a:pPr>
              <a:t>23/05/2016</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9491E2B-362B-4370-9360-33C5CF357868}" type="slidenum">
              <a:rPr lang="en-GB"/>
              <a:pPr>
                <a:defRPr/>
              </a:pPr>
              <a:t>‹#›</a:t>
            </a:fld>
            <a:endParaRPr lang="en-GB" dirty="0"/>
          </a:p>
        </p:txBody>
      </p:sp>
      <p:pic>
        <p:nvPicPr>
          <p:cNvPr id="1031" name="Picture 1" descr="MOD_CMYK_AW-01.png"/>
          <p:cNvPicPr>
            <a:picLocks noChangeAspect="1"/>
          </p:cNvPicPr>
          <p:nvPr userDrawn="1"/>
        </p:nvPicPr>
        <p:blipFill>
          <a:blip r:embed="rId6"/>
          <a:srcRect/>
          <a:stretch>
            <a:fillRect/>
          </a:stretch>
        </p:blipFill>
        <p:spPr bwMode="auto">
          <a:xfrm>
            <a:off x="93663" y="44450"/>
            <a:ext cx="2287587" cy="1966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1" r:id="rId2"/>
    <p:sldLayoutId id="2147483650" r:id="rId3"/>
    <p:sldLayoutId id="2147483649" r:id="rId4"/>
  </p:sldLayoutIdLst>
  <p:txStyles>
    <p:titleStyle>
      <a:lvl1pPr algn="r" rtl="0" fontAlgn="base">
        <a:lnSpc>
          <a:spcPct val="90000"/>
        </a:lnSpc>
        <a:spcBef>
          <a:spcPct val="0"/>
        </a:spcBef>
        <a:spcAft>
          <a:spcPct val="0"/>
        </a:spcAft>
        <a:defRPr sz="4400" kern="1200">
          <a:solidFill>
            <a:schemeClr val="tx1"/>
          </a:solidFill>
          <a:latin typeface="+mj-lt"/>
          <a:ea typeface="+mj-ea"/>
          <a:cs typeface="+mj-cs"/>
        </a:defRPr>
      </a:lvl1pPr>
      <a:lvl2pPr algn="r" rtl="0" fontAlgn="base">
        <a:lnSpc>
          <a:spcPct val="90000"/>
        </a:lnSpc>
        <a:spcBef>
          <a:spcPct val="0"/>
        </a:spcBef>
        <a:spcAft>
          <a:spcPct val="0"/>
        </a:spcAft>
        <a:defRPr sz="4400">
          <a:solidFill>
            <a:schemeClr val="tx1"/>
          </a:solidFill>
          <a:latin typeface="Arial" charset="0"/>
        </a:defRPr>
      </a:lvl2pPr>
      <a:lvl3pPr algn="r" rtl="0" fontAlgn="base">
        <a:lnSpc>
          <a:spcPct val="90000"/>
        </a:lnSpc>
        <a:spcBef>
          <a:spcPct val="0"/>
        </a:spcBef>
        <a:spcAft>
          <a:spcPct val="0"/>
        </a:spcAft>
        <a:defRPr sz="4400">
          <a:solidFill>
            <a:schemeClr val="tx1"/>
          </a:solidFill>
          <a:latin typeface="Arial" charset="0"/>
        </a:defRPr>
      </a:lvl3pPr>
      <a:lvl4pPr algn="r" rtl="0" fontAlgn="base">
        <a:lnSpc>
          <a:spcPct val="90000"/>
        </a:lnSpc>
        <a:spcBef>
          <a:spcPct val="0"/>
        </a:spcBef>
        <a:spcAft>
          <a:spcPct val="0"/>
        </a:spcAft>
        <a:defRPr sz="4400">
          <a:solidFill>
            <a:schemeClr val="tx1"/>
          </a:solidFill>
          <a:latin typeface="Arial" charset="0"/>
        </a:defRPr>
      </a:lvl4pPr>
      <a:lvl5pPr algn="r" rtl="0" fontAlgn="base">
        <a:lnSpc>
          <a:spcPct val="90000"/>
        </a:lnSpc>
        <a:spcBef>
          <a:spcPct val="0"/>
        </a:spcBef>
        <a:spcAft>
          <a:spcPct val="0"/>
        </a:spcAft>
        <a:defRPr sz="4400">
          <a:solidFill>
            <a:schemeClr val="tx1"/>
          </a:solidFill>
          <a:latin typeface="Arial" charset="0"/>
        </a:defRPr>
      </a:lvl5pPr>
      <a:lvl6pPr marL="457200" algn="r" rtl="0" fontAlgn="base">
        <a:lnSpc>
          <a:spcPct val="90000"/>
        </a:lnSpc>
        <a:spcBef>
          <a:spcPct val="0"/>
        </a:spcBef>
        <a:spcAft>
          <a:spcPct val="0"/>
        </a:spcAft>
        <a:defRPr sz="4400">
          <a:solidFill>
            <a:schemeClr val="tx1"/>
          </a:solidFill>
          <a:latin typeface="Arial" charset="0"/>
        </a:defRPr>
      </a:lvl6pPr>
      <a:lvl7pPr marL="914400" algn="r" rtl="0" fontAlgn="base">
        <a:lnSpc>
          <a:spcPct val="90000"/>
        </a:lnSpc>
        <a:spcBef>
          <a:spcPct val="0"/>
        </a:spcBef>
        <a:spcAft>
          <a:spcPct val="0"/>
        </a:spcAft>
        <a:defRPr sz="4400">
          <a:solidFill>
            <a:schemeClr val="tx1"/>
          </a:solidFill>
          <a:latin typeface="Arial" charset="0"/>
        </a:defRPr>
      </a:lvl7pPr>
      <a:lvl8pPr marL="1371600" algn="r" rtl="0" fontAlgn="base">
        <a:lnSpc>
          <a:spcPct val="90000"/>
        </a:lnSpc>
        <a:spcBef>
          <a:spcPct val="0"/>
        </a:spcBef>
        <a:spcAft>
          <a:spcPct val="0"/>
        </a:spcAft>
        <a:defRPr sz="4400">
          <a:solidFill>
            <a:schemeClr val="tx1"/>
          </a:solidFill>
          <a:latin typeface="Arial" charset="0"/>
        </a:defRPr>
      </a:lvl8pPr>
      <a:lvl9pPr marL="1828800" algn="r" rtl="0" fontAlgn="base">
        <a:lnSpc>
          <a:spcPct val="90000"/>
        </a:lnSpc>
        <a:spcBef>
          <a:spcPct val="0"/>
        </a:spcBef>
        <a:spcAft>
          <a:spcPct val="0"/>
        </a:spcAft>
        <a:defRPr sz="4400">
          <a:solidFill>
            <a:schemeClr val="tx1"/>
          </a:solidFill>
          <a:latin typeface="Arial"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3"/>
          <p:cNvSpPr>
            <a:spLocks noGrp="1"/>
          </p:cNvSpPr>
          <p:nvPr>
            <p:ph type="title"/>
          </p:nvPr>
        </p:nvSpPr>
        <p:spPr/>
        <p:txBody>
          <a:bodyPr/>
          <a:lstStyle/>
          <a:p>
            <a:r>
              <a:rPr lang="en-GB" dirty="0" smtClean="0"/>
              <a:t>Armed Forces </a:t>
            </a:r>
            <a:br>
              <a:rPr lang="en-GB" dirty="0" smtClean="0"/>
            </a:br>
            <a:r>
              <a:rPr lang="en-GB" dirty="0" smtClean="0"/>
              <a:t>Reserves Presentation</a:t>
            </a:r>
          </a:p>
        </p:txBody>
      </p:sp>
      <p:pic>
        <p:nvPicPr>
          <p:cNvPr id="7171" name="Picture 2"/>
          <p:cNvPicPr>
            <a:picLocks noChangeAspect="1"/>
          </p:cNvPicPr>
          <p:nvPr/>
        </p:nvPicPr>
        <p:blipFill>
          <a:blip r:embed="rId3"/>
          <a:srcRect/>
          <a:stretch>
            <a:fillRect/>
          </a:stretch>
        </p:blipFill>
        <p:spPr bwMode="auto">
          <a:xfrm>
            <a:off x="3708400" y="2182813"/>
            <a:ext cx="2328863" cy="4252912"/>
          </a:xfrm>
          <a:prstGeom prst="rect">
            <a:avLst/>
          </a:prstGeom>
          <a:noFill/>
          <a:ln w="9525">
            <a:noFill/>
            <a:miter lim="800000"/>
            <a:headEnd/>
            <a:tailEnd/>
          </a:ln>
        </p:spPr>
      </p:pic>
      <p:pic>
        <p:nvPicPr>
          <p:cNvPr id="7172" name="Picture 4"/>
          <p:cNvPicPr>
            <a:picLocks noChangeAspect="1"/>
          </p:cNvPicPr>
          <p:nvPr/>
        </p:nvPicPr>
        <p:blipFill>
          <a:blip r:embed="rId4"/>
          <a:srcRect/>
          <a:stretch>
            <a:fillRect/>
          </a:stretch>
        </p:blipFill>
        <p:spPr bwMode="auto">
          <a:xfrm>
            <a:off x="1250949" y="2182813"/>
            <a:ext cx="2328863" cy="4252912"/>
          </a:xfrm>
          <a:prstGeom prst="rect">
            <a:avLst/>
          </a:prstGeom>
          <a:noFill/>
          <a:ln w="9525">
            <a:noFill/>
            <a:miter lim="800000"/>
            <a:headEnd/>
            <a:tailEnd/>
          </a:ln>
        </p:spPr>
      </p:pic>
      <p:pic>
        <p:nvPicPr>
          <p:cNvPr id="7173" name="Picture 5"/>
          <p:cNvPicPr>
            <a:picLocks noChangeAspect="1"/>
          </p:cNvPicPr>
          <p:nvPr/>
        </p:nvPicPr>
        <p:blipFill>
          <a:blip r:embed="rId5"/>
          <a:srcRect/>
          <a:stretch>
            <a:fillRect/>
          </a:stretch>
        </p:blipFill>
        <p:spPr bwMode="auto">
          <a:xfrm>
            <a:off x="8623300" y="2182813"/>
            <a:ext cx="2328863" cy="4252912"/>
          </a:xfrm>
          <a:prstGeom prst="rect">
            <a:avLst/>
          </a:prstGeom>
          <a:noFill/>
          <a:ln w="9525">
            <a:noFill/>
            <a:miter lim="800000"/>
            <a:headEnd/>
            <a:tailEnd/>
          </a:ln>
        </p:spPr>
      </p:pic>
      <p:pic>
        <p:nvPicPr>
          <p:cNvPr id="7" name="Picture 8"/>
          <p:cNvPicPr>
            <a:picLocks noChangeAspect="1"/>
          </p:cNvPicPr>
          <p:nvPr/>
        </p:nvPicPr>
        <p:blipFill>
          <a:blip r:embed="rId6"/>
          <a:srcRect/>
          <a:stretch>
            <a:fillRect/>
          </a:stretch>
        </p:blipFill>
        <p:spPr bwMode="auto">
          <a:xfrm>
            <a:off x="6144840" y="2182813"/>
            <a:ext cx="2340253" cy="42529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p:cNvPicPr>
          <p:nvPr/>
        </p:nvPicPr>
        <p:blipFill>
          <a:blip r:embed="rId3"/>
          <a:srcRect/>
          <a:stretch>
            <a:fillRect/>
          </a:stretch>
        </p:blipFill>
        <p:spPr bwMode="auto">
          <a:xfrm>
            <a:off x="0" y="0"/>
            <a:ext cx="3754438" cy="6858000"/>
          </a:xfrm>
          <a:prstGeom prst="rect">
            <a:avLst/>
          </a:prstGeom>
          <a:noFill/>
          <a:ln w="9525">
            <a:noFill/>
            <a:miter lim="800000"/>
            <a:headEnd/>
            <a:tailEnd/>
          </a:ln>
        </p:spPr>
      </p:pic>
      <p:sp>
        <p:nvSpPr>
          <p:cNvPr id="25602" name="Title 3"/>
          <p:cNvSpPr>
            <a:spLocks noGrp="1"/>
          </p:cNvSpPr>
          <p:nvPr>
            <p:ph type="title"/>
          </p:nvPr>
        </p:nvSpPr>
        <p:spPr>
          <a:xfrm>
            <a:off x="3533775" y="295275"/>
            <a:ext cx="8658225" cy="1465263"/>
          </a:xfrm>
        </p:spPr>
        <p:txBody>
          <a:bodyPr/>
          <a:lstStyle/>
          <a:p>
            <a:r>
              <a:rPr lang="en-GB" dirty="0" smtClean="0"/>
              <a:t>Maritime Reserve</a:t>
            </a:r>
          </a:p>
        </p:txBody>
      </p:sp>
      <p:pic>
        <p:nvPicPr>
          <p:cNvPr id="25603" name="Picture 2"/>
          <p:cNvPicPr>
            <a:picLocks noChangeAspect="1"/>
          </p:cNvPicPr>
          <p:nvPr/>
        </p:nvPicPr>
        <p:blipFill>
          <a:blip r:embed="rId4"/>
          <a:srcRect/>
          <a:stretch>
            <a:fillRect/>
          </a:stretch>
        </p:blipFill>
        <p:spPr bwMode="auto">
          <a:xfrm>
            <a:off x="1927225" y="295275"/>
            <a:ext cx="1466850" cy="1465263"/>
          </a:xfrm>
          <a:prstGeom prst="rect">
            <a:avLst/>
          </a:prstGeom>
          <a:noFill/>
          <a:ln w="9525">
            <a:noFill/>
            <a:miter lim="800000"/>
            <a:headEnd/>
            <a:tailEnd/>
          </a:ln>
        </p:spPr>
      </p:pic>
      <p:pic>
        <p:nvPicPr>
          <p:cNvPr id="25604" name="Picture 4"/>
          <p:cNvPicPr>
            <a:picLocks noChangeAspect="1"/>
          </p:cNvPicPr>
          <p:nvPr/>
        </p:nvPicPr>
        <p:blipFill>
          <a:blip r:embed="rId5"/>
          <a:srcRect/>
          <a:stretch>
            <a:fillRect/>
          </a:stretch>
        </p:blipFill>
        <p:spPr bwMode="auto">
          <a:xfrm>
            <a:off x="320675" y="295275"/>
            <a:ext cx="1466850" cy="1465263"/>
          </a:xfrm>
          <a:prstGeom prst="rect">
            <a:avLst/>
          </a:prstGeom>
          <a:noFill/>
          <a:ln w="9525">
            <a:noFill/>
            <a:miter lim="800000"/>
            <a:headEnd/>
            <a:tailEnd/>
          </a:ln>
        </p:spPr>
      </p:pic>
      <p:sp>
        <p:nvSpPr>
          <p:cNvPr id="7" name="TextBox 6"/>
          <p:cNvSpPr txBox="1">
            <a:spLocks/>
          </p:cNvSpPr>
          <p:nvPr/>
        </p:nvSpPr>
        <p:spPr bwMode="auto">
          <a:xfrm>
            <a:off x="4047564" y="1653988"/>
            <a:ext cx="7920317" cy="4884925"/>
          </a:xfrm>
          <a:prstGeom prst="rect">
            <a:avLst/>
          </a:prstGeom>
          <a:solidFill>
            <a:schemeClr val="tx1">
              <a:alpha val="0"/>
            </a:schemeClr>
          </a:solidFill>
          <a:ln w="9525">
            <a:noFill/>
            <a:miter lim="800000"/>
            <a:headEnd/>
            <a:tailEnd/>
          </a:ln>
        </p:spPr>
        <p:txBody>
          <a:bodyPr lIns="90000" tIns="90000" rIns="720000" bIns="90000" anchor="ctr"/>
          <a:lstStyle/>
          <a:p>
            <a:pPr marL="285750" indent="-285750">
              <a:spcBef>
                <a:spcPts val="1800"/>
              </a:spcBef>
              <a:buSzPct val="75000"/>
              <a:buFont typeface="Wingdings" pitchFamily="2" charset="2"/>
              <a:buChar char="§"/>
            </a:pPr>
            <a:r>
              <a:rPr lang="en-GB" altLang="en-US" dirty="0">
                <a:latin typeface="Verdana" panose="020B0604030504040204" pitchFamily="34" charset="0"/>
                <a:ea typeface="Verdana" panose="020B0604030504040204" pitchFamily="34" charset="0"/>
                <a:cs typeface="Verdana" panose="020B0604030504040204" pitchFamily="34" charset="0"/>
                <a:sym typeface="Arial" charset="0"/>
              </a:rPr>
              <a:t>Join the ‘trained strength’ of the Naval Service on completion of training</a:t>
            </a:r>
          </a:p>
          <a:p>
            <a:pPr marL="285750" indent="-285750">
              <a:spcBef>
                <a:spcPts val="1800"/>
              </a:spcBef>
              <a:buSzPct val="75000"/>
              <a:buFont typeface="Wingdings" pitchFamily="2" charset="2"/>
              <a:buChar char="§"/>
            </a:pPr>
            <a:r>
              <a:rPr lang="en-GB" altLang="en-US" dirty="0">
                <a:latin typeface="Verdana" panose="020B0604030504040204" pitchFamily="34" charset="0"/>
                <a:ea typeface="Verdana" panose="020B0604030504040204" pitchFamily="34" charset="0"/>
                <a:cs typeface="Verdana" panose="020B0604030504040204" pitchFamily="34" charset="0"/>
                <a:sym typeface="Arial" charset="0"/>
              </a:rPr>
              <a:t>The primary roles of the Maritime Reserves are:</a:t>
            </a:r>
          </a:p>
          <a:p>
            <a:pPr marL="742950" lvl="1" indent="-285750">
              <a:spcBef>
                <a:spcPts val="1800"/>
              </a:spcBef>
              <a:buSzPct val="75000"/>
              <a:buFont typeface="Wingdings" pitchFamily="2" charset="2"/>
              <a:buChar char="§"/>
            </a:pPr>
            <a:r>
              <a:rPr lang="en-GB" altLang="en-US" dirty="0">
                <a:latin typeface="Verdana" panose="020B0604030504040204" pitchFamily="34" charset="0"/>
                <a:ea typeface="Verdana" panose="020B0604030504040204" pitchFamily="34" charset="0"/>
                <a:cs typeface="Verdana" panose="020B0604030504040204" pitchFamily="34" charset="0"/>
                <a:sym typeface="Arial" charset="0"/>
              </a:rPr>
              <a:t>Mobilise in support of operations</a:t>
            </a:r>
          </a:p>
          <a:p>
            <a:pPr marL="742950" lvl="1" indent="-285750">
              <a:spcBef>
                <a:spcPts val="1800"/>
              </a:spcBef>
              <a:buSzPct val="75000"/>
              <a:buFont typeface="Wingdings" pitchFamily="2" charset="2"/>
              <a:buChar char="§"/>
            </a:pPr>
            <a:r>
              <a:rPr lang="en-GB" altLang="en-US" dirty="0">
                <a:latin typeface="Verdana" panose="020B0604030504040204" pitchFamily="34" charset="0"/>
                <a:ea typeface="Verdana" panose="020B0604030504040204" pitchFamily="34" charset="0"/>
                <a:cs typeface="Verdana" panose="020B0604030504040204" pitchFamily="34" charset="0"/>
                <a:sym typeface="Arial" charset="0"/>
              </a:rPr>
              <a:t>Provide training exercise enablers</a:t>
            </a:r>
          </a:p>
          <a:p>
            <a:pPr marL="742950" lvl="1" indent="-285750">
              <a:spcBef>
                <a:spcPts val="1800"/>
              </a:spcBef>
              <a:buSzPct val="75000"/>
              <a:buFont typeface="Wingdings" pitchFamily="2" charset="2"/>
              <a:buChar char="§"/>
            </a:pPr>
            <a:r>
              <a:rPr lang="en-GB" altLang="en-US" dirty="0">
                <a:latin typeface="Verdana" panose="020B0604030504040204" pitchFamily="34" charset="0"/>
                <a:ea typeface="Verdana" panose="020B0604030504040204" pitchFamily="34" charset="0"/>
                <a:cs typeface="Verdana" panose="020B0604030504040204" pitchFamily="34" charset="0"/>
                <a:sym typeface="Arial" charset="0"/>
              </a:rPr>
              <a:t>Provide niche capabilities</a:t>
            </a:r>
          </a:p>
          <a:p>
            <a:pPr marL="742950" lvl="1" indent="-285750">
              <a:spcBef>
                <a:spcPts val="1800"/>
              </a:spcBef>
              <a:buSzPct val="75000"/>
              <a:buFont typeface="Wingdings" pitchFamily="2" charset="2"/>
              <a:buChar char="§"/>
            </a:pPr>
            <a:r>
              <a:rPr lang="en-GB" altLang="en-US" dirty="0">
                <a:latin typeface="Verdana" panose="020B0604030504040204" pitchFamily="34" charset="0"/>
                <a:ea typeface="Verdana" panose="020B0604030504040204" pitchFamily="34" charset="0"/>
                <a:cs typeface="Verdana" panose="020B0604030504040204" pitchFamily="34" charset="0"/>
                <a:sym typeface="Arial" charset="0"/>
              </a:rPr>
              <a:t>Connect with the nation (Royal Navy in the Public Eye)</a:t>
            </a:r>
          </a:p>
          <a:p>
            <a:pPr marL="285750" indent="-285750">
              <a:spcBef>
                <a:spcPts val="1800"/>
              </a:spcBef>
              <a:buSzPct val="75000"/>
              <a:buFont typeface="Wingdings" pitchFamily="2" charset="2"/>
              <a:buChar char="§"/>
            </a:pPr>
            <a:r>
              <a:rPr lang="en-GB" altLang="en-US" dirty="0">
                <a:latin typeface="Verdana" panose="020B0604030504040204" pitchFamily="34" charset="0"/>
                <a:ea typeface="Verdana" panose="020B0604030504040204" pitchFamily="34" charset="0"/>
                <a:cs typeface="Verdana" panose="020B0604030504040204" pitchFamily="34" charset="0"/>
                <a:sym typeface="Arial" charset="0"/>
              </a:rPr>
              <a:t>The Maritime Reserve does not provide standing formed units.  Personnel are employed in small teams or as individuals to support their regular counterparts.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
                                        <p:tgtEl>
                                          <p:spTgt spid="7">
                                            <p:txEl>
                                              <p:pRg st="3" end="3"/>
                                            </p:tx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500"/>
                                        <p:tgtEl>
                                          <p:spTgt spid="7">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fade">
                                      <p:cBhvr>
                                        <p:cTn id="36"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p:cNvPicPr>
          <p:nvPr/>
        </p:nvPicPr>
        <p:blipFill>
          <a:blip r:embed="rId3"/>
          <a:srcRect/>
          <a:stretch>
            <a:fillRect/>
          </a:stretch>
        </p:blipFill>
        <p:spPr bwMode="auto">
          <a:xfrm>
            <a:off x="0" y="0"/>
            <a:ext cx="3754438" cy="6858000"/>
          </a:xfrm>
          <a:prstGeom prst="rect">
            <a:avLst/>
          </a:prstGeom>
          <a:noFill/>
          <a:ln w="9525">
            <a:noFill/>
            <a:miter lim="800000"/>
            <a:headEnd/>
            <a:tailEnd/>
          </a:ln>
        </p:spPr>
      </p:pic>
      <p:sp>
        <p:nvSpPr>
          <p:cNvPr id="27650" name="Title 3"/>
          <p:cNvSpPr>
            <a:spLocks noGrp="1"/>
          </p:cNvSpPr>
          <p:nvPr>
            <p:ph type="title"/>
          </p:nvPr>
        </p:nvSpPr>
        <p:spPr>
          <a:xfrm>
            <a:off x="3533775" y="295275"/>
            <a:ext cx="8658225" cy="1465263"/>
          </a:xfrm>
        </p:spPr>
        <p:txBody>
          <a:bodyPr/>
          <a:lstStyle/>
          <a:p>
            <a:r>
              <a:rPr lang="en-GB" sz="3200" dirty="0" smtClean="0"/>
              <a:t>Royal Navy Reserve Specialisations</a:t>
            </a:r>
          </a:p>
        </p:txBody>
      </p:sp>
      <p:pic>
        <p:nvPicPr>
          <p:cNvPr id="27651" name="Picture 4"/>
          <p:cNvPicPr>
            <a:picLocks noChangeAspect="1"/>
          </p:cNvPicPr>
          <p:nvPr/>
        </p:nvPicPr>
        <p:blipFill>
          <a:blip r:embed="rId4"/>
          <a:srcRect/>
          <a:stretch>
            <a:fillRect/>
          </a:stretch>
        </p:blipFill>
        <p:spPr bwMode="auto">
          <a:xfrm>
            <a:off x="1144588" y="295275"/>
            <a:ext cx="1466850" cy="1465263"/>
          </a:xfrm>
          <a:prstGeom prst="rect">
            <a:avLst/>
          </a:prstGeom>
          <a:noFill/>
          <a:ln w="9525">
            <a:noFill/>
            <a:miter lim="800000"/>
            <a:headEnd/>
            <a:tailEnd/>
          </a:ln>
        </p:spPr>
      </p:pic>
      <p:sp>
        <p:nvSpPr>
          <p:cNvPr id="7" name="TextBox 6"/>
          <p:cNvSpPr txBox="1">
            <a:spLocks/>
          </p:cNvSpPr>
          <p:nvPr/>
        </p:nvSpPr>
        <p:spPr>
          <a:xfrm>
            <a:off x="4216681" y="2081213"/>
            <a:ext cx="7669212" cy="4513262"/>
          </a:xfrm>
          <a:prstGeom prst="rect">
            <a:avLst/>
          </a:prstGeom>
          <a:solidFill>
            <a:schemeClr val="bg1">
              <a:alpha val="0"/>
            </a:schemeClr>
          </a:solidFill>
        </p:spPr>
        <p:txBody>
          <a:bodyPr lIns="90000" tIns="90000" rIns="720000" bIns="90000"/>
          <a:lstStyle/>
          <a:p>
            <a:pPr fontAlgn="auto">
              <a:spcBef>
                <a:spcPts val="1200"/>
              </a:spcBef>
              <a:spcAft>
                <a:spcPts val="0"/>
              </a:spcAft>
              <a:buSzPct val="75000"/>
              <a:defRPr/>
            </a:pPr>
            <a:r>
              <a:rPr lang="en-GB" altLang="en-US" b="1"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General Entry:</a:t>
            </a:r>
          </a:p>
          <a:p>
            <a:pPr marL="285750" indent="-285750" fontAlgn="auto">
              <a:spcBef>
                <a:spcPts val="1200"/>
              </a:spcBef>
              <a:spcAft>
                <a:spcPts val="0"/>
              </a:spcAft>
              <a:buSzPct val="75000"/>
              <a:buFont typeface="Wingdings" panose="05000000000000000000" pitchFamily="2" charset="2"/>
              <a:buChar char="§"/>
              <a:defRPr/>
            </a:pPr>
            <a:r>
              <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Seaman</a:t>
            </a:r>
          </a:p>
          <a:p>
            <a:pPr marL="285750" indent="-285750" fontAlgn="auto">
              <a:spcBef>
                <a:spcPts val="1200"/>
              </a:spcBef>
              <a:spcAft>
                <a:spcPts val="0"/>
              </a:spcAft>
              <a:buSzPct val="75000"/>
              <a:buFont typeface="Wingdings" panose="05000000000000000000" pitchFamily="2" charset="2"/>
              <a:buChar char="§"/>
              <a:defRPr/>
            </a:pPr>
            <a:r>
              <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Logistics</a:t>
            </a:r>
          </a:p>
          <a:p>
            <a:pPr marL="285750" indent="-285750" fontAlgn="auto">
              <a:spcBef>
                <a:spcPts val="1200"/>
              </a:spcBef>
              <a:spcAft>
                <a:spcPts val="0"/>
              </a:spcAft>
              <a:buSzPct val="75000"/>
              <a:buFont typeface="Wingdings" panose="05000000000000000000" pitchFamily="2" charset="2"/>
              <a:buChar char="§"/>
              <a:defRPr/>
            </a:pPr>
            <a:r>
              <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Mine Warfare</a:t>
            </a:r>
          </a:p>
          <a:p>
            <a:pPr marL="285750" indent="-285750" fontAlgn="auto">
              <a:spcBef>
                <a:spcPts val="1200"/>
              </a:spcBef>
              <a:spcAft>
                <a:spcPts val="0"/>
              </a:spcAft>
              <a:buSzPct val="75000"/>
              <a:buFont typeface="Wingdings" panose="05000000000000000000" pitchFamily="2" charset="2"/>
              <a:buChar char="§"/>
              <a:defRPr/>
            </a:pPr>
            <a:r>
              <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Communications</a:t>
            </a:r>
          </a:p>
          <a:p>
            <a:pPr marL="285750" indent="-285750" fontAlgn="auto">
              <a:spcBef>
                <a:spcPts val="1200"/>
              </a:spcBef>
              <a:spcAft>
                <a:spcPts val="0"/>
              </a:spcAft>
              <a:buSzPct val="75000"/>
              <a:buFont typeface="Wingdings" panose="05000000000000000000" pitchFamily="2" charset="2"/>
              <a:buChar char="§"/>
              <a:defRPr/>
            </a:pPr>
            <a:r>
              <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Information Operations</a:t>
            </a:r>
          </a:p>
          <a:p>
            <a:pPr marL="285750" indent="-285750" fontAlgn="auto">
              <a:spcBef>
                <a:spcPts val="1200"/>
              </a:spcBef>
              <a:spcAft>
                <a:spcPts val="0"/>
              </a:spcAft>
              <a:buSzPct val="75000"/>
              <a:buFont typeface="Wingdings" panose="05000000000000000000" pitchFamily="2" charset="2"/>
              <a:buChar char="§"/>
              <a:defRPr/>
            </a:pPr>
            <a:r>
              <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Submarine Operations</a:t>
            </a:r>
          </a:p>
          <a:p>
            <a:pPr marL="285750" indent="-285750" fontAlgn="auto">
              <a:spcBef>
                <a:spcPts val="1200"/>
              </a:spcBef>
              <a:spcAft>
                <a:spcPts val="0"/>
              </a:spcAft>
              <a:buSzPct val="75000"/>
              <a:buFont typeface="Wingdings" panose="05000000000000000000" pitchFamily="2" charset="2"/>
              <a:buChar char="§"/>
              <a:defRPr/>
            </a:pPr>
            <a:r>
              <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Maritime Trade Operations</a:t>
            </a:r>
          </a:p>
          <a:p>
            <a:pPr marL="285750" indent="-285750" fontAlgn="auto">
              <a:spcBef>
                <a:spcPts val="1200"/>
              </a:spcBef>
              <a:spcAft>
                <a:spcPts val="0"/>
              </a:spcAft>
              <a:buSzPct val="75000"/>
              <a:buFont typeface="Wingdings" panose="05000000000000000000" pitchFamily="2" charset="2"/>
              <a:buChar char="§"/>
              <a:defRPr/>
            </a:pPr>
            <a:endPar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a:p>
            <a:pPr fontAlgn="auto">
              <a:spcBef>
                <a:spcPts val="0"/>
              </a:spcBef>
              <a:spcAft>
                <a:spcPts val="0"/>
              </a:spcAft>
              <a:buSzPct val="75000"/>
              <a:defRPr/>
            </a:pPr>
            <a:r>
              <a:rPr lang="en-GB" altLang="en-US" b="1"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By Selection: 	</a:t>
            </a:r>
            <a:r>
              <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Intelligence, Diver</a:t>
            </a:r>
          </a:p>
        </p:txBody>
      </p:sp>
      <p:sp>
        <p:nvSpPr>
          <p:cNvPr id="10" name="TextBox 9"/>
          <p:cNvSpPr txBox="1">
            <a:spLocks/>
          </p:cNvSpPr>
          <p:nvPr/>
        </p:nvSpPr>
        <p:spPr>
          <a:xfrm>
            <a:off x="8412163" y="2081213"/>
            <a:ext cx="3779837" cy="4246562"/>
          </a:xfrm>
          <a:prstGeom prst="rect">
            <a:avLst/>
          </a:prstGeom>
          <a:solidFill>
            <a:schemeClr val="bg1">
              <a:alpha val="0"/>
            </a:schemeClr>
          </a:solidFill>
        </p:spPr>
        <p:txBody>
          <a:bodyPr lIns="90000" tIns="90000" rIns="720000" bIns="90000"/>
          <a:lstStyle/>
          <a:p>
            <a:pPr fontAlgn="auto">
              <a:spcBef>
                <a:spcPts val="1200"/>
              </a:spcBef>
              <a:spcAft>
                <a:spcPts val="0"/>
              </a:spcAft>
              <a:buSzPct val="75000"/>
              <a:defRPr/>
            </a:pPr>
            <a:r>
              <a:rPr lang="en-GB" altLang="en-US" b="1" dirty="0">
                <a:latin typeface="+mn-lt"/>
                <a:cs typeface="Arial" panose="020B0604020202020204" pitchFamily="34" charset="0"/>
                <a:sym typeface="Arial" panose="020B0604020202020204" pitchFamily="34" charset="0"/>
              </a:rPr>
              <a:t>With Prior Experience:</a:t>
            </a:r>
          </a:p>
          <a:p>
            <a:pPr marL="285750" indent="-285750" fontAlgn="auto">
              <a:spcBef>
                <a:spcPts val="1200"/>
              </a:spcBef>
              <a:spcAft>
                <a:spcPts val="0"/>
              </a:spcAft>
              <a:buSzPct val="75000"/>
              <a:buFont typeface="Wingdings" panose="05000000000000000000" pitchFamily="2" charset="2"/>
              <a:buChar char="§"/>
              <a:defRPr/>
            </a:pPr>
            <a:r>
              <a:rPr lang="en-GB" altLang="en-US" dirty="0">
                <a:latin typeface="+mn-lt"/>
                <a:cs typeface="Arial" panose="020B0604020202020204" pitchFamily="34" charset="0"/>
                <a:sym typeface="Arial" panose="020B0604020202020204" pitchFamily="34" charset="0"/>
              </a:rPr>
              <a:t>Amphibious Warfare</a:t>
            </a:r>
          </a:p>
          <a:p>
            <a:pPr marL="285750" indent="-285750" fontAlgn="auto">
              <a:spcBef>
                <a:spcPts val="1200"/>
              </a:spcBef>
              <a:spcAft>
                <a:spcPts val="0"/>
              </a:spcAft>
              <a:buSzPct val="75000"/>
              <a:buFont typeface="Wingdings" panose="05000000000000000000" pitchFamily="2" charset="2"/>
              <a:buChar char="§"/>
              <a:defRPr/>
            </a:pPr>
            <a:r>
              <a:rPr lang="en-GB" altLang="en-US" dirty="0">
                <a:latin typeface="+mn-lt"/>
                <a:cs typeface="Arial" panose="020B0604020202020204" pitchFamily="34" charset="0"/>
                <a:sym typeface="Arial" panose="020B0604020202020204" pitchFamily="34" charset="0"/>
              </a:rPr>
              <a:t>Chaplain</a:t>
            </a:r>
          </a:p>
          <a:p>
            <a:pPr marL="285750" indent="-285750" fontAlgn="auto">
              <a:spcBef>
                <a:spcPts val="1200"/>
              </a:spcBef>
              <a:spcAft>
                <a:spcPts val="0"/>
              </a:spcAft>
              <a:buSzPct val="75000"/>
              <a:buFont typeface="Wingdings" panose="05000000000000000000" pitchFamily="2" charset="2"/>
              <a:buChar char="§"/>
              <a:defRPr/>
            </a:pPr>
            <a:r>
              <a:rPr lang="en-GB" altLang="en-US" dirty="0">
                <a:latin typeface="+mn-lt"/>
                <a:cs typeface="Arial" panose="020B0604020202020204" pitchFamily="34" charset="0"/>
                <a:sym typeface="Arial" panose="020B0604020202020204" pitchFamily="34" charset="0"/>
              </a:rPr>
              <a:t>Cyber Operations</a:t>
            </a:r>
          </a:p>
          <a:p>
            <a:pPr marL="285750" indent="-285750" fontAlgn="auto">
              <a:spcBef>
                <a:spcPts val="1200"/>
              </a:spcBef>
              <a:spcAft>
                <a:spcPts val="0"/>
              </a:spcAft>
              <a:buSzPct val="75000"/>
              <a:buFont typeface="Wingdings" panose="05000000000000000000" pitchFamily="2" charset="2"/>
              <a:buChar char="§"/>
              <a:defRPr/>
            </a:pPr>
            <a:r>
              <a:rPr lang="en-GB" altLang="en-US" dirty="0">
                <a:latin typeface="+mn-lt"/>
                <a:cs typeface="Arial" panose="020B0604020202020204" pitchFamily="34" charset="0"/>
                <a:sym typeface="Arial" panose="020B0604020202020204" pitchFamily="34" charset="0"/>
              </a:rPr>
              <a:t>Engineering</a:t>
            </a:r>
          </a:p>
          <a:p>
            <a:pPr marL="285750" indent="-285750" fontAlgn="auto">
              <a:spcBef>
                <a:spcPts val="1200"/>
              </a:spcBef>
              <a:spcAft>
                <a:spcPts val="0"/>
              </a:spcAft>
              <a:buSzPct val="75000"/>
              <a:buFont typeface="Wingdings" panose="05000000000000000000" pitchFamily="2" charset="2"/>
              <a:buChar char="§"/>
              <a:defRPr/>
            </a:pPr>
            <a:r>
              <a:rPr lang="en-GB" altLang="en-US" dirty="0">
                <a:latin typeface="+mn-lt"/>
                <a:cs typeface="Arial" panose="020B0604020202020204" pitchFamily="34" charset="0"/>
                <a:sym typeface="Arial" panose="020B0604020202020204" pitchFamily="34" charset="0"/>
              </a:rPr>
              <a:t>Media Operations</a:t>
            </a:r>
          </a:p>
          <a:p>
            <a:pPr marL="285750" indent="-285750" fontAlgn="auto">
              <a:spcBef>
                <a:spcPts val="1200"/>
              </a:spcBef>
              <a:spcAft>
                <a:spcPts val="0"/>
              </a:spcAft>
              <a:buSzPct val="75000"/>
              <a:buFont typeface="Wingdings" panose="05000000000000000000" pitchFamily="2" charset="2"/>
              <a:buChar char="§"/>
              <a:defRPr/>
            </a:pPr>
            <a:r>
              <a:rPr lang="en-GB" altLang="en-US" dirty="0">
                <a:latin typeface="+mn-lt"/>
                <a:cs typeface="Arial" panose="020B0604020202020204" pitchFamily="34" charset="0"/>
                <a:sym typeface="Arial" panose="020B0604020202020204" pitchFamily="34" charset="0"/>
              </a:rPr>
              <a:t>Medical Officer</a:t>
            </a:r>
          </a:p>
          <a:p>
            <a:pPr marL="285750" indent="-285750" fontAlgn="auto">
              <a:spcBef>
                <a:spcPts val="1200"/>
              </a:spcBef>
              <a:spcAft>
                <a:spcPts val="0"/>
              </a:spcAft>
              <a:buSzPct val="75000"/>
              <a:buFont typeface="Wingdings" panose="05000000000000000000" pitchFamily="2" charset="2"/>
              <a:buChar char="§"/>
              <a:defRPr/>
            </a:pPr>
            <a:r>
              <a:rPr lang="en-GB" altLang="en-US" dirty="0">
                <a:latin typeface="+mn-lt"/>
                <a:cs typeface="Arial" panose="020B0604020202020204" pitchFamily="34" charset="0"/>
                <a:sym typeface="Arial" panose="020B0604020202020204" pitchFamily="34" charset="0"/>
              </a:rPr>
              <a:t>Nursing Officer</a:t>
            </a:r>
          </a:p>
          <a:p>
            <a:pPr marL="285750" indent="-285750" fontAlgn="auto">
              <a:spcBef>
                <a:spcPts val="1200"/>
              </a:spcBef>
              <a:spcAft>
                <a:spcPts val="0"/>
              </a:spcAft>
              <a:buSzPct val="75000"/>
              <a:buFont typeface="Wingdings" panose="05000000000000000000" pitchFamily="2" charset="2"/>
              <a:buChar char="§"/>
              <a:defRPr/>
            </a:pPr>
            <a:r>
              <a:rPr lang="en-GB" altLang="en-US" dirty="0">
                <a:latin typeface="+mn-lt"/>
                <a:cs typeface="Arial" panose="020B0604020202020204" pitchFamily="34" charset="0"/>
                <a:sym typeface="Arial" panose="020B0604020202020204" pitchFamily="34" charset="0"/>
              </a:rPr>
              <a:t>Nurse</a:t>
            </a:r>
          </a:p>
          <a:p>
            <a:pPr marL="285750" indent="-285750" fontAlgn="auto">
              <a:spcBef>
                <a:spcPts val="1200"/>
              </a:spcBef>
              <a:spcAft>
                <a:spcPts val="0"/>
              </a:spcAft>
              <a:buSzPct val="75000"/>
              <a:buFont typeface="Wingdings" panose="05000000000000000000" pitchFamily="2" charset="2"/>
              <a:buChar char="§"/>
              <a:defRPr/>
            </a:pPr>
            <a:endParaRPr lang="en-GB" altLang="en-US" sz="2000" dirty="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250"/>
                                        <p:tgtEl>
                                          <p:spTgt spid="7">
                                            <p:txEl>
                                              <p:pRg st="1" end="1"/>
                                            </p:txEl>
                                          </p:spTgt>
                                        </p:tgtEl>
                                      </p:cBhvr>
                                    </p:animEffect>
                                  </p:childTnLst>
                                </p:cTn>
                              </p:par>
                            </p:childTnLst>
                          </p:cTn>
                        </p:par>
                        <p:par>
                          <p:cTn id="15" fill="hold">
                            <p:stCondLst>
                              <p:cond delay="750"/>
                            </p:stCondLst>
                            <p:childTnLst>
                              <p:par>
                                <p:cTn id="16" presetID="10" presetClass="entr" presetSubtype="0" fill="hold" grpId="0" nodeType="after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250"/>
                                        <p:tgtEl>
                                          <p:spTgt spid="7">
                                            <p:txEl>
                                              <p:pRg st="2" end="2"/>
                                            </p:txEl>
                                          </p:spTgt>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50"/>
                                        <p:tgtEl>
                                          <p:spTgt spid="7">
                                            <p:txEl>
                                              <p:pRg st="3" end="3"/>
                                            </p:txEl>
                                          </p:spTgt>
                                        </p:tgtEl>
                                      </p:cBhvr>
                                    </p:animEffect>
                                  </p:childTnLst>
                                </p:cTn>
                              </p:par>
                            </p:childTnLst>
                          </p:cTn>
                        </p:par>
                        <p:par>
                          <p:cTn id="23" fill="hold">
                            <p:stCondLst>
                              <p:cond delay="1250"/>
                            </p:stCondLst>
                            <p:childTnLst>
                              <p:par>
                                <p:cTn id="24" presetID="10" presetClass="entr" presetSubtype="0" fill="hold" grpId="0" nodeType="after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250"/>
                                        <p:tgtEl>
                                          <p:spTgt spid="7">
                                            <p:txEl>
                                              <p:pRg st="4" end="4"/>
                                            </p:txEl>
                                          </p:spTgt>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250"/>
                                        <p:tgtEl>
                                          <p:spTgt spid="7">
                                            <p:txEl>
                                              <p:pRg st="5" end="5"/>
                                            </p:txEl>
                                          </p:spTgt>
                                        </p:tgtEl>
                                      </p:cBhvr>
                                    </p:animEffect>
                                  </p:childTnLst>
                                </p:cTn>
                              </p:par>
                            </p:childTnLst>
                          </p:cTn>
                        </p:par>
                        <p:par>
                          <p:cTn id="31" fill="hold">
                            <p:stCondLst>
                              <p:cond delay="1750"/>
                            </p:stCondLst>
                            <p:childTnLst>
                              <p:par>
                                <p:cTn id="32" presetID="10" presetClass="entr" presetSubtype="0" fill="hold" grpId="0" nodeType="after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fade">
                                      <p:cBhvr>
                                        <p:cTn id="34" dur="250"/>
                                        <p:tgtEl>
                                          <p:spTgt spid="7">
                                            <p:txEl>
                                              <p:pRg st="6" end="6"/>
                                            </p:txEl>
                                          </p:spTgt>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Effect transition="in" filter="fade">
                                      <p:cBhvr>
                                        <p:cTn id="38" dur="250"/>
                                        <p:tgtEl>
                                          <p:spTgt spid="7">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Effect transition="in" filter="fade">
                                      <p:cBhvr>
                                        <p:cTn id="43" dur="500"/>
                                        <p:tgtEl>
                                          <p:spTgt spid="7">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bg/>
                                          </p:spTgt>
                                        </p:tgtEl>
                                        <p:attrNameLst>
                                          <p:attrName>style.visibility</p:attrName>
                                        </p:attrNameLst>
                                      </p:cBhvr>
                                      <p:to>
                                        <p:strVal val="visible"/>
                                      </p:to>
                                    </p:set>
                                    <p:animEffect transition="in" filter="fade">
                                      <p:cBhvr>
                                        <p:cTn id="48" dur="500"/>
                                        <p:tgtEl>
                                          <p:spTgt spid="10">
                                            <p:bg/>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Effect transition="in" filter="fade">
                                      <p:cBhvr>
                                        <p:cTn id="51" dur="500"/>
                                        <p:tgtEl>
                                          <p:spTgt spid="10">
                                            <p:txEl>
                                              <p:pRg st="0" end="0"/>
                                            </p:txEl>
                                          </p:spTgt>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250"/>
                                        <p:tgtEl>
                                          <p:spTgt spid="10">
                                            <p:txEl>
                                              <p:pRg st="1" end="1"/>
                                            </p:txEl>
                                          </p:spTgt>
                                        </p:tgtEl>
                                      </p:cBhvr>
                                    </p:animEffect>
                                  </p:childTnLst>
                                </p:cTn>
                              </p:par>
                            </p:childTnLst>
                          </p:cTn>
                        </p:par>
                        <p:par>
                          <p:cTn id="56" fill="hold">
                            <p:stCondLst>
                              <p:cond delay="750"/>
                            </p:stCondLst>
                            <p:childTnLst>
                              <p:par>
                                <p:cTn id="57" presetID="10" presetClass="entr" presetSubtype="0" fill="hold" grpId="0" nodeType="afterEffect">
                                  <p:stCondLst>
                                    <p:cond delay="0"/>
                                  </p:stCondLst>
                                  <p:childTnLst>
                                    <p:set>
                                      <p:cBhvr>
                                        <p:cTn id="58" dur="1" fill="hold">
                                          <p:stCondLst>
                                            <p:cond delay="0"/>
                                          </p:stCondLst>
                                        </p:cTn>
                                        <p:tgtEl>
                                          <p:spTgt spid="10">
                                            <p:txEl>
                                              <p:pRg st="2" end="2"/>
                                            </p:txEl>
                                          </p:spTgt>
                                        </p:tgtEl>
                                        <p:attrNameLst>
                                          <p:attrName>style.visibility</p:attrName>
                                        </p:attrNameLst>
                                      </p:cBhvr>
                                      <p:to>
                                        <p:strVal val="visible"/>
                                      </p:to>
                                    </p:set>
                                    <p:animEffect transition="in" filter="fade">
                                      <p:cBhvr>
                                        <p:cTn id="59" dur="250"/>
                                        <p:tgtEl>
                                          <p:spTgt spid="10">
                                            <p:txEl>
                                              <p:pRg st="2" end="2"/>
                                            </p:txEl>
                                          </p:spTgt>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10">
                                            <p:txEl>
                                              <p:pRg st="3" end="3"/>
                                            </p:txEl>
                                          </p:spTgt>
                                        </p:tgtEl>
                                        <p:attrNameLst>
                                          <p:attrName>style.visibility</p:attrName>
                                        </p:attrNameLst>
                                      </p:cBhvr>
                                      <p:to>
                                        <p:strVal val="visible"/>
                                      </p:to>
                                    </p:set>
                                    <p:animEffect transition="in" filter="fade">
                                      <p:cBhvr>
                                        <p:cTn id="63" dur="250"/>
                                        <p:tgtEl>
                                          <p:spTgt spid="10">
                                            <p:txEl>
                                              <p:pRg st="3" end="3"/>
                                            </p:txEl>
                                          </p:spTgt>
                                        </p:tgtEl>
                                      </p:cBhvr>
                                    </p:animEffect>
                                  </p:childTnLst>
                                </p:cTn>
                              </p:par>
                            </p:childTnLst>
                          </p:cTn>
                        </p:par>
                        <p:par>
                          <p:cTn id="64" fill="hold">
                            <p:stCondLst>
                              <p:cond delay="1250"/>
                            </p:stCondLst>
                            <p:childTnLst>
                              <p:par>
                                <p:cTn id="65" presetID="10" presetClass="entr" presetSubtype="0" fill="hold" grpId="0" nodeType="afterEffect">
                                  <p:stCondLst>
                                    <p:cond delay="0"/>
                                  </p:stCondLst>
                                  <p:childTnLst>
                                    <p:set>
                                      <p:cBhvr>
                                        <p:cTn id="66" dur="1" fill="hold">
                                          <p:stCondLst>
                                            <p:cond delay="0"/>
                                          </p:stCondLst>
                                        </p:cTn>
                                        <p:tgtEl>
                                          <p:spTgt spid="10">
                                            <p:txEl>
                                              <p:pRg st="4" end="4"/>
                                            </p:txEl>
                                          </p:spTgt>
                                        </p:tgtEl>
                                        <p:attrNameLst>
                                          <p:attrName>style.visibility</p:attrName>
                                        </p:attrNameLst>
                                      </p:cBhvr>
                                      <p:to>
                                        <p:strVal val="visible"/>
                                      </p:to>
                                    </p:set>
                                    <p:animEffect transition="in" filter="fade">
                                      <p:cBhvr>
                                        <p:cTn id="67" dur="250"/>
                                        <p:tgtEl>
                                          <p:spTgt spid="10">
                                            <p:txEl>
                                              <p:pRg st="4" end="4"/>
                                            </p:txEl>
                                          </p:spTgt>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10">
                                            <p:txEl>
                                              <p:pRg st="5" end="5"/>
                                            </p:txEl>
                                          </p:spTgt>
                                        </p:tgtEl>
                                        <p:attrNameLst>
                                          <p:attrName>style.visibility</p:attrName>
                                        </p:attrNameLst>
                                      </p:cBhvr>
                                      <p:to>
                                        <p:strVal val="visible"/>
                                      </p:to>
                                    </p:set>
                                    <p:animEffect transition="in" filter="fade">
                                      <p:cBhvr>
                                        <p:cTn id="71" dur="250"/>
                                        <p:tgtEl>
                                          <p:spTgt spid="10">
                                            <p:txEl>
                                              <p:pRg st="5" end="5"/>
                                            </p:txEl>
                                          </p:spTgt>
                                        </p:tgtEl>
                                      </p:cBhvr>
                                    </p:animEffect>
                                  </p:childTnLst>
                                </p:cTn>
                              </p:par>
                            </p:childTnLst>
                          </p:cTn>
                        </p:par>
                        <p:par>
                          <p:cTn id="72" fill="hold">
                            <p:stCondLst>
                              <p:cond delay="1750"/>
                            </p:stCondLst>
                            <p:childTnLst>
                              <p:par>
                                <p:cTn id="73" presetID="10" presetClass="entr" presetSubtype="0" fill="hold" grpId="0" nodeType="afterEffect">
                                  <p:stCondLst>
                                    <p:cond delay="0"/>
                                  </p:stCondLst>
                                  <p:childTnLst>
                                    <p:set>
                                      <p:cBhvr>
                                        <p:cTn id="74" dur="1" fill="hold">
                                          <p:stCondLst>
                                            <p:cond delay="0"/>
                                          </p:stCondLst>
                                        </p:cTn>
                                        <p:tgtEl>
                                          <p:spTgt spid="10">
                                            <p:txEl>
                                              <p:pRg st="6" end="6"/>
                                            </p:txEl>
                                          </p:spTgt>
                                        </p:tgtEl>
                                        <p:attrNameLst>
                                          <p:attrName>style.visibility</p:attrName>
                                        </p:attrNameLst>
                                      </p:cBhvr>
                                      <p:to>
                                        <p:strVal val="visible"/>
                                      </p:to>
                                    </p:set>
                                    <p:animEffect transition="in" filter="fade">
                                      <p:cBhvr>
                                        <p:cTn id="75" dur="250"/>
                                        <p:tgtEl>
                                          <p:spTgt spid="10">
                                            <p:txEl>
                                              <p:pRg st="6" end="6"/>
                                            </p:txEl>
                                          </p:spTgt>
                                        </p:tgtEl>
                                      </p:cBhvr>
                                    </p:animEffect>
                                  </p:childTnLst>
                                </p:cTn>
                              </p:par>
                            </p:childTnLst>
                          </p:cTn>
                        </p:par>
                        <p:par>
                          <p:cTn id="76" fill="hold">
                            <p:stCondLst>
                              <p:cond delay="2000"/>
                            </p:stCondLst>
                            <p:childTnLst>
                              <p:par>
                                <p:cTn id="77" presetID="10" presetClass="entr" presetSubtype="0" fill="hold" grpId="0" nodeType="afterEffect">
                                  <p:stCondLst>
                                    <p:cond delay="0"/>
                                  </p:stCondLst>
                                  <p:childTnLst>
                                    <p:set>
                                      <p:cBhvr>
                                        <p:cTn id="78" dur="1" fill="hold">
                                          <p:stCondLst>
                                            <p:cond delay="0"/>
                                          </p:stCondLst>
                                        </p:cTn>
                                        <p:tgtEl>
                                          <p:spTgt spid="10">
                                            <p:txEl>
                                              <p:pRg st="7" end="7"/>
                                            </p:txEl>
                                          </p:spTgt>
                                        </p:tgtEl>
                                        <p:attrNameLst>
                                          <p:attrName>style.visibility</p:attrName>
                                        </p:attrNameLst>
                                      </p:cBhvr>
                                      <p:to>
                                        <p:strVal val="visible"/>
                                      </p:to>
                                    </p:set>
                                    <p:animEffect transition="in" filter="fade">
                                      <p:cBhvr>
                                        <p:cTn id="79" dur="250"/>
                                        <p:tgtEl>
                                          <p:spTgt spid="10">
                                            <p:txEl>
                                              <p:pRg st="7" end="7"/>
                                            </p:txEl>
                                          </p:spTgt>
                                        </p:tgtEl>
                                      </p:cBhvr>
                                    </p:animEffect>
                                  </p:childTnLst>
                                </p:cTn>
                              </p:par>
                            </p:childTnLst>
                          </p:cTn>
                        </p:par>
                        <p:par>
                          <p:cTn id="80" fill="hold">
                            <p:stCondLst>
                              <p:cond delay="2250"/>
                            </p:stCondLst>
                            <p:childTnLst>
                              <p:par>
                                <p:cTn id="81" presetID="10" presetClass="entr" presetSubtype="0" fill="hold" grpId="0" nodeType="afterEffect">
                                  <p:stCondLst>
                                    <p:cond delay="0"/>
                                  </p:stCondLst>
                                  <p:childTnLst>
                                    <p:set>
                                      <p:cBhvr>
                                        <p:cTn id="82" dur="1" fill="hold">
                                          <p:stCondLst>
                                            <p:cond delay="0"/>
                                          </p:stCondLst>
                                        </p:cTn>
                                        <p:tgtEl>
                                          <p:spTgt spid="10">
                                            <p:txEl>
                                              <p:pRg st="8" end="8"/>
                                            </p:txEl>
                                          </p:spTgt>
                                        </p:tgtEl>
                                        <p:attrNameLst>
                                          <p:attrName>style.visibility</p:attrName>
                                        </p:attrNameLst>
                                      </p:cBhvr>
                                      <p:to>
                                        <p:strVal val="visible"/>
                                      </p:to>
                                    </p:set>
                                    <p:animEffect transition="in" filter="fade">
                                      <p:cBhvr>
                                        <p:cTn id="83" dur="25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0"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p:cNvPicPr>
          <p:nvPr/>
        </p:nvPicPr>
        <p:blipFill>
          <a:blip r:embed="rId3"/>
          <a:srcRect/>
          <a:stretch>
            <a:fillRect/>
          </a:stretch>
        </p:blipFill>
        <p:spPr bwMode="auto">
          <a:xfrm>
            <a:off x="0" y="0"/>
            <a:ext cx="3756025" cy="6858000"/>
          </a:xfrm>
          <a:prstGeom prst="rect">
            <a:avLst/>
          </a:prstGeom>
          <a:noFill/>
          <a:ln w="9525">
            <a:noFill/>
            <a:miter lim="800000"/>
            <a:headEnd/>
            <a:tailEnd/>
          </a:ln>
        </p:spPr>
      </p:pic>
      <p:sp>
        <p:nvSpPr>
          <p:cNvPr id="29698" name="Title 3"/>
          <p:cNvSpPr>
            <a:spLocks noGrp="1"/>
          </p:cNvSpPr>
          <p:nvPr>
            <p:ph type="title"/>
          </p:nvPr>
        </p:nvSpPr>
        <p:spPr>
          <a:xfrm>
            <a:off x="3533775" y="295275"/>
            <a:ext cx="8658225" cy="1465263"/>
          </a:xfrm>
        </p:spPr>
        <p:txBody>
          <a:bodyPr/>
          <a:lstStyle/>
          <a:p>
            <a:r>
              <a:rPr lang="en-GB" sz="3200" dirty="0" smtClean="0"/>
              <a:t>Royal Marine Reserve Specialisations</a:t>
            </a:r>
          </a:p>
        </p:txBody>
      </p:sp>
      <p:pic>
        <p:nvPicPr>
          <p:cNvPr id="29699" name="Picture 4"/>
          <p:cNvPicPr>
            <a:picLocks noChangeAspect="1"/>
          </p:cNvPicPr>
          <p:nvPr/>
        </p:nvPicPr>
        <p:blipFill>
          <a:blip r:embed="rId4"/>
          <a:srcRect/>
          <a:stretch>
            <a:fillRect/>
          </a:stretch>
        </p:blipFill>
        <p:spPr bwMode="auto">
          <a:xfrm>
            <a:off x="1144588" y="295275"/>
            <a:ext cx="1466850" cy="1465263"/>
          </a:xfrm>
          <a:prstGeom prst="rect">
            <a:avLst/>
          </a:prstGeom>
          <a:noFill/>
          <a:ln w="9525">
            <a:noFill/>
            <a:miter lim="800000"/>
            <a:headEnd/>
            <a:tailEnd/>
          </a:ln>
        </p:spPr>
      </p:pic>
      <p:sp>
        <p:nvSpPr>
          <p:cNvPr id="7" name="TextBox 6"/>
          <p:cNvSpPr txBox="1">
            <a:spLocks/>
          </p:cNvSpPr>
          <p:nvPr/>
        </p:nvSpPr>
        <p:spPr>
          <a:xfrm>
            <a:off x="4021394" y="2084438"/>
            <a:ext cx="8170606" cy="4454014"/>
          </a:xfrm>
          <a:prstGeom prst="rect">
            <a:avLst/>
          </a:prstGeom>
          <a:solidFill>
            <a:schemeClr val="bg1">
              <a:alpha val="0"/>
            </a:schemeClr>
          </a:solidFill>
        </p:spPr>
        <p:txBody>
          <a:bodyPr lIns="90000" tIns="90000" rIns="720000" bIns="90000" numCol="2" spcCol="360000"/>
          <a:lstStyle/>
          <a:p>
            <a:pPr marL="285750" indent="-285750" fontAlgn="auto">
              <a:spcBef>
                <a:spcPts val="1800"/>
              </a:spcBef>
              <a:spcAft>
                <a:spcPts val="0"/>
              </a:spcAft>
              <a:buSzPct val="75000"/>
              <a:buFont typeface="Wingdings" panose="05000000000000000000" pitchFamily="2" charset="2"/>
              <a:buChar char="§"/>
              <a:defRPr/>
            </a:pPr>
            <a:r>
              <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Commando Rifleman</a:t>
            </a:r>
          </a:p>
          <a:p>
            <a:pPr marL="285750" indent="-285750" fontAlgn="auto">
              <a:spcBef>
                <a:spcPts val="1800"/>
              </a:spcBef>
              <a:spcAft>
                <a:spcPts val="0"/>
              </a:spcAft>
              <a:buSzPct val="75000"/>
              <a:buFont typeface="Wingdings" panose="05000000000000000000" pitchFamily="2" charset="2"/>
              <a:buChar char="§"/>
              <a:defRPr/>
            </a:pPr>
            <a:r>
              <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Fire Support (Machine guns)</a:t>
            </a:r>
          </a:p>
          <a:p>
            <a:pPr marL="285750" indent="-285750" fontAlgn="auto">
              <a:spcBef>
                <a:spcPts val="1800"/>
              </a:spcBef>
              <a:spcAft>
                <a:spcPts val="0"/>
              </a:spcAft>
              <a:buSzPct val="75000"/>
              <a:buFont typeface="Wingdings" panose="05000000000000000000" pitchFamily="2" charset="2"/>
              <a:buChar char="§"/>
              <a:defRPr/>
            </a:pPr>
            <a:r>
              <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Indirect Fire (Mortars)</a:t>
            </a:r>
          </a:p>
          <a:p>
            <a:pPr marL="285750" indent="-285750" fontAlgn="auto">
              <a:spcBef>
                <a:spcPts val="1800"/>
              </a:spcBef>
              <a:spcAft>
                <a:spcPts val="0"/>
              </a:spcAft>
              <a:buSzPct val="75000"/>
              <a:buFont typeface="Wingdings" panose="05000000000000000000" pitchFamily="2" charset="2"/>
              <a:buChar char="§"/>
              <a:defRPr/>
            </a:pPr>
            <a:r>
              <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Heavy Weapons</a:t>
            </a:r>
          </a:p>
          <a:p>
            <a:pPr marL="285750" indent="-285750" fontAlgn="auto">
              <a:spcBef>
                <a:spcPts val="1800"/>
              </a:spcBef>
              <a:spcAft>
                <a:spcPts val="0"/>
              </a:spcAft>
              <a:buSzPct val="75000"/>
              <a:buFont typeface="Wingdings" panose="05000000000000000000" pitchFamily="2" charset="2"/>
              <a:buChar char="§"/>
              <a:defRPr/>
            </a:pPr>
            <a:r>
              <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Landing Craft</a:t>
            </a:r>
          </a:p>
          <a:p>
            <a:pPr marL="285750" indent="-285750" fontAlgn="auto">
              <a:spcBef>
                <a:spcPts val="1800"/>
              </a:spcBef>
              <a:spcAft>
                <a:spcPts val="0"/>
              </a:spcAft>
              <a:buSzPct val="75000"/>
              <a:buFont typeface="Wingdings" panose="05000000000000000000" pitchFamily="2" charset="2"/>
              <a:buChar char="§"/>
              <a:defRPr/>
            </a:pPr>
            <a:endParaRPr lang="en-GB" altLang="en-US" sz="2000" dirty="0" smtClean="0">
              <a:latin typeface="Arial" panose="020B0604020202020204" pitchFamily="34" charset="0"/>
              <a:cs typeface="Arial" panose="020B0604020202020204" pitchFamily="34" charset="0"/>
              <a:sym typeface="Arial" panose="020B0604020202020204" pitchFamily="34" charset="0"/>
            </a:endParaRPr>
          </a:p>
          <a:p>
            <a:pPr marL="285750" indent="-285750" fontAlgn="auto">
              <a:spcBef>
                <a:spcPts val="1800"/>
              </a:spcBef>
              <a:spcAft>
                <a:spcPts val="0"/>
              </a:spcAft>
              <a:buSzPct val="75000"/>
              <a:buFont typeface="Wingdings" panose="05000000000000000000" pitchFamily="2" charset="2"/>
              <a:buChar char="§"/>
              <a:defRPr/>
            </a:pPr>
            <a:endParaRPr lang="en-GB" altLang="en-US" sz="2000" dirty="0">
              <a:latin typeface="Arial" panose="020B0604020202020204" pitchFamily="34" charset="0"/>
              <a:cs typeface="Arial" panose="020B0604020202020204" pitchFamily="34" charset="0"/>
              <a:sym typeface="Arial" panose="020B0604020202020204" pitchFamily="34" charset="0"/>
            </a:endParaRPr>
          </a:p>
          <a:p>
            <a:pPr marL="285750" indent="-285750" fontAlgn="auto">
              <a:spcBef>
                <a:spcPts val="1800"/>
              </a:spcBef>
              <a:spcAft>
                <a:spcPts val="0"/>
              </a:spcAft>
              <a:buSzPct val="75000"/>
              <a:buFont typeface="Wingdings" panose="05000000000000000000" pitchFamily="2" charset="2"/>
              <a:buChar char="§"/>
              <a:defRPr/>
            </a:pPr>
            <a:endParaRPr lang="en-GB" altLang="en-US" sz="2000" dirty="0" smtClean="0">
              <a:latin typeface="Arial" panose="020B0604020202020204" pitchFamily="34" charset="0"/>
              <a:cs typeface="Arial" panose="020B0604020202020204" pitchFamily="34" charset="0"/>
              <a:sym typeface="Arial" panose="020B0604020202020204" pitchFamily="34" charset="0"/>
            </a:endParaRPr>
          </a:p>
          <a:p>
            <a:pPr marL="285750" indent="-285750" fontAlgn="auto">
              <a:spcBef>
                <a:spcPts val="1800"/>
              </a:spcBef>
              <a:spcAft>
                <a:spcPts val="0"/>
              </a:spcAft>
              <a:buSzPct val="75000"/>
              <a:buFont typeface="Wingdings" panose="05000000000000000000" pitchFamily="2" charset="2"/>
              <a:buChar char="§"/>
              <a:defRPr/>
            </a:pPr>
            <a:r>
              <a:rPr lang="en-GB" altLang="en-US" dirty="0" smtClean="0">
                <a:latin typeface="+mn-lt"/>
                <a:cs typeface="Arial" panose="020B0604020202020204" pitchFamily="34" charset="0"/>
                <a:sym typeface="Arial" panose="020B0604020202020204" pitchFamily="34" charset="0"/>
              </a:rPr>
              <a:t>Assault </a:t>
            </a:r>
            <a:r>
              <a:rPr lang="en-GB" altLang="en-US" dirty="0">
                <a:latin typeface="+mn-lt"/>
                <a:cs typeface="Arial" panose="020B0604020202020204" pitchFamily="34" charset="0"/>
                <a:sym typeface="Arial" panose="020B0604020202020204" pitchFamily="34" charset="0"/>
              </a:rPr>
              <a:t>Engineers</a:t>
            </a:r>
          </a:p>
          <a:p>
            <a:pPr marL="285750" indent="-285750" fontAlgn="auto">
              <a:spcBef>
                <a:spcPts val="1800"/>
              </a:spcBef>
              <a:spcAft>
                <a:spcPts val="0"/>
              </a:spcAft>
              <a:buSzPct val="75000"/>
              <a:buFont typeface="Wingdings" panose="05000000000000000000" pitchFamily="2" charset="2"/>
              <a:buChar char="§"/>
              <a:defRPr/>
            </a:pPr>
            <a:r>
              <a:rPr lang="en-GB" altLang="en-US" dirty="0">
                <a:latin typeface="+mn-lt"/>
                <a:cs typeface="Arial" panose="020B0604020202020204" pitchFamily="34" charset="0"/>
                <a:sym typeface="Arial" panose="020B0604020202020204" pitchFamily="34" charset="0"/>
              </a:rPr>
              <a:t>Combat Intelligence</a:t>
            </a:r>
          </a:p>
          <a:p>
            <a:pPr marL="285750" indent="-285750" fontAlgn="auto">
              <a:spcBef>
                <a:spcPts val="1800"/>
              </a:spcBef>
              <a:spcAft>
                <a:spcPts val="0"/>
              </a:spcAft>
              <a:buSzPct val="75000"/>
              <a:buFont typeface="Wingdings" panose="05000000000000000000" pitchFamily="2" charset="2"/>
              <a:buChar char="§"/>
              <a:defRPr/>
            </a:pPr>
            <a:r>
              <a:rPr lang="en-GB" altLang="en-US" dirty="0">
                <a:latin typeface="+mn-lt"/>
                <a:cs typeface="Arial" panose="020B0604020202020204" pitchFamily="34" charset="0"/>
                <a:sym typeface="Arial" panose="020B0604020202020204" pitchFamily="34" charset="0"/>
              </a:rPr>
              <a:t>Military Stabilisation Support Group</a:t>
            </a:r>
          </a:p>
          <a:p>
            <a:pPr marL="285750" indent="-285750" fontAlgn="auto">
              <a:spcBef>
                <a:spcPts val="1800"/>
              </a:spcBef>
              <a:spcAft>
                <a:spcPts val="0"/>
              </a:spcAft>
              <a:buSzPct val="75000"/>
              <a:buFont typeface="Wingdings" panose="05000000000000000000" pitchFamily="2" charset="2"/>
              <a:buChar char="§"/>
              <a:defRPr/>
            </a:pPr>
            <a:r>
              <a:rPr lang="en-GB" altLang="en-US" dirty="0">
                <a:latin typeface="+mn-lt"/>
                <a:cs typeface="Arial" panose="020B0604020202020204" pitchFamily="34" charset="0"/>
                <a:sym typeface="Arial" panose="020B0604020202020204" pitchFamily="34" charset="0"/>
              </a:rPr>
              <a:t>Special Boat Service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50"/>
                                        <p:tgtEl>
                                          <p:spTgt spid="7">
                                            <p:bg/>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5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250"/>
                                        <p:tgtEl>
                                          <p:spTgt spid="7">
                                            <p:txEl>
                                              <p:pRg st="1" end="1"/>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250"/>
                                        <p:tgtEl>
                                          <p:spTgt spid="7">
                                            <p:txEl>
                                              <p:pRg st="2" end="2"/>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250"/>
                                        <p:tgtEl>
                                          <p:spTgt spid="7">
                                            <p:txEl>
                                              <p:pRg st="3" end="3"/>
                                            </p:txEl>
                                          </p:spTgt>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50"/>
                                        <p:tgtEl>
                                          <p:spTgt spid="7">
                                            <p:txEl>
                                              <p:pRg st="4" end="4"/>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250"/>
                                        <p:tgtEl>
                                          <p:spTgt spid="7">
                                            <p:txEl>
                                              <p:pRg st="8" end="8"/>
                                            </p:txEl>
                                          </p:spTgt>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animEffect transition="in" filter="fade">
                                      <p:cBhvr>
                                        <p:cTn id="35" dur="250"/>
                                        <p:tgtEl>
                                          <p:spTgt spid="7">
                                            <p:txEl>
                                              <p:pRg st="9" end="9"/>
                                            </p:txEl>
                                          </p:spTgt>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animEffect transition="in" filter="fade">
                                      <p:cBhvr>
                                        <p:cTn id="39" dur="250"/>
                                        <p:tgtEl>
                                          <p:spTgt spid="7">
                                            <p:txEl>
                                              <p:pRg st="10" end="10"/>
                                            </p:txEl>
                                          </p:spTgt>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7">
                                            <p:txEl>
                                              <p:pRg st="11" end="11"/>
                                            </p:txEl>
                                          </p:spTgt>
                                        </p:tgtEl>
                                        <p:attrNameLst>
                                          <p:attrName>style.visibility</p:attrName>
                                        </p:attrNameLst>
                                      </p:cBhvr>
                                      <p:to>
                                        <p:strVal val="visible"/>
                                      </p:to>
                                    </p:set>
                                    <p:animEffect transition="in" filter="fade">
                                      <p:cBhvr>
                                        <p:cTn id="43" dur="25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p:cNvPicPr>
          <p:nvPr/>
        </p:nvPicPr>
        <p:blipFill>
          <a:blip r:embed="rId3"/>
          <a:srcRect/>
          <a:stretch>
            <a:fillRect/>
          </a:stretch>
        </p:blipFill>
        <p:spPr bwMode="auto">
          <a:xfrm>
            <a:off x="0" y="0"/>
            <a:ext cx="3754438" cy="6858000"/>
          </a:xfrm>
          <a:prstGeom prst="rect">
            <a:avLst/>
          </a:prstGeom>
          <a:noFill/>
          <a:ln w="9525">
            <a:noFill/>
            <a:miter lim="800000"/>
            <a:headEnd/>
            <a:tailEnd/>
          </a:ln>
        </p:spPr>
      </p:pic>
      <p:sp>
        <p:nvSpPr>
          <p:cNvPr id="31746" name="Title 3"/>
          <p:cNvSpPr>
            <a:spLocks noGrp="1"/>
          </p:cNvSpPr>
          <p:nvPr>
            <p:ph type="title"/>
          </p:nvPr>
        </p:nvSpPr>
        <p:spPr>
          <a:xfrm>
            <a:off x="3533775" y="295275"/>
            <a:ext cx="8658225" cy="1465263"/>
          </a:xfrm>
        </p:spPr>
        <p:txBody>
          <a:bodyPr/>
          <a:lstStyle/>
          <a:p>
            <a:r>
              <a:rPr lang="en-GB" sz="3600" dirty="0" smtClean="0"/>
              <a:t>Army Reserve Specialisations</a:t>
            </a:r>
          </a:p>
        </p:txBody>
      </p:sp>
      <p:pic>
        <p:nvPicPr>
          <p:cNvPr id="31747" name="Picture 4"/>
          <p:cNvPicPr>
            <a:picLocks noChangeAspect="1"/>
          </p:cNvPicPr>
          <p:nvPr/>
        </p:nvPicPr>
        <p:blipFill>
          <a:blip r:embed="rId4"/>
          <a:srcRect/>
          <a:stretch>
            <a:fillRect/>
          </a:stretch>
        </p:blipFill>
        <p:spPr bwMode="auto">
          <a:xfrm>
            <a:off x="1144588" y="295275"/>
            <a:ext cx="1466850" cy="1465263"/>
          </a:xfrm>
          <a:prstGeom prst="rect">
            <a:avLst/>
          </a:prstGeom>
          <a:noFill/>
          <a:ln w="9525">
            <a:noFill/>
            <a:miter lim="800000"/>
            <a:headEnd/>
            <a:tailEnd/>
          </a:ln>
        </p:spPr>
      </p:pic>
      <p:sp>
        <p:nvSpPr>
          <p:cNvPr id="7" name="TextBox 6"/>
          <p:cNvSpPr txBox="1">
            <a:spLocks/>
          </p:cNvSpPr>
          <p:nvPr/>
        </p:nvSpPr>
        <p:spPr>
          <a:xfrm>
            <a:off x="4021394" y="2084438"/>
            <a:ext cx="8170606" cy="4454014"/>
          </a:xfrm>
          <a:prstGeom prst="rect">
            <a:avLst/>
          </a:prstGeom>
          <a:solidFill>
            <a:schemeClr val="bg1">
              <a:alpha val="0"/>
            </a:schemeClr>
          </a:solidFill>
        </p:spPr>
        <p:txBody>
          <a:bodyPr lIns="90000" tIns="90000" rIns="720000" bIns="90000" numCol="2" spcCol="360000"/>
          <a:lstStyle/>
          <a:p>
            <a:pPr marL="285750" indent="-285750" fontAlgn="auto">
              <a:spcBef>
                <a:spcPts val="1800"/>
              </a:spcBef>
              <a:spcAft>
                <a:spcPts val="0"/>
              </a:spcAft>
              <a:buSzPct val="75000"/>
              <a:buFont typeface="Wingdings" panose="05000000000000000000" pitchFamily="2" charset="2"/>
              <a:buChar char="§"/>
              <a:defRPr/>
            </a:pPr>
            <a:r>
              <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Combat</a:t>
            </a:r>
          </a:p>
          <a:p>
            <a:pPr marL="285750" indent="-285750" fontAlgn="auto">
              <a:spcBef>
                <a:spcPts val="1800"/>
              </a:spcBef>
              <a:spcAft>
                <a:spcPts val="0"/>
              </a:spcAft>
              <a:buSzPct val="75000"/>
              <a:buFont typeface="Wingdings" panose="05000000000000000000" pitchFamily="2" charset="2"/>
              <a:buChar char="§"/>
              <a:defRPr/>
            </a:pPr>
            <a:r>
              <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Engineering</a:t>
            </a:r>
          </a:p>
          <a:p>
            <a:pPr marL="285750" indent="-285750" fontAlgn="auto">
              <a:spcBef>
                <a:spcPts val="1800"/>
              </a:spcBef>
              <a:spcAft>
                <a:spcPts val="0"/>
              </a:spcAft>
              <a:buSzPct val="75000"/>
              <a:buFont typeface="Wingdings" panose="05000000000000000000" pitchFamily="2" charset="2"/>
              <a:buChar char="§"/>
              <a:defRPr/>
            </a:pPr>
            <a:r>
              <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Driving, Logistics &amp; Support</a:t>
            </a:r>
          </a:p>
          <a:p>
            <a:pPr marL="285750" indent="-285750" fontAlgn="auto">
              <a:spcBef>
                <a:spcPts val="1800"/>
              </a:spcBef>
              <a:spcAft>
                <a:spcPts val="0"/>
              </a:spcAft>
              <a:buSzPct val="75000"/>
              <a:buFont typeface="Wingdings" panose="05000000000000000000" pitchFamily="2" charset="2"/>
              <a:buChar char="§"/>
              <a:defRPr/>
            </a:pPr>
            <a:r>
              <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Intelligence, Cyber, IT &amp; Communications</a:t>
            </a:r>
          </a:p>
          <a:p>
            <a:pPr fontAlgn="auto">
              <a:spcBef>
                <a:spcPts val="1800"/>
              </a:spcBef>
              <a:spcAft>
                <a:spcPts val="0"/>
              </a:spcAft>
              <a:buSzPct val="75000"/>
              <a:defRPr/>
            </a:pPr>
            <a:endPar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a:p>
            <a:pPr marL="285750" indent="-285750" fontAlgn="auto">
              <a:spcBef>
                <a:spcPts val="1800"/>
              </a:spcBef>
              <a:spcAft>
                <a:spcPts val="0"/>
              </a:spcAft>
              <a:buSzPct val="75000"/>
              <a:buFont typeface="Wingdings" panose="05000000000000000000" pitchFamily="2" charset="2"/>
              <a:buChar char="§"/>
              <a:defRPr/>
            </a:pPr>
            <a:endPar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a:p>
            <a:pPr marL="285750" indent="-285750" fontAlgn="auto">
              <a:spcBef>
                <a:spcPts val="1800"/>
              </a:spcBef>
              <a:spcAft>
                <a:spcPts val="0"/>
              </a:spcAft>
              <a:buSzPct val="75000"/>
              <a:buFont typeface="Wingdings" panose="05000000000000000000" pitchFamily="2" charset="2"/>
              <a:buChar char="§"/>
              <a:defRPr/>
            </a:pPr>
            <a:endParaRPr lang="en-GB" altLang="en-US" dirty="0" smtClean="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a:p>
            <a:pPr marL="285750" indent="-285750" fontAlgn="auto">
              <a:spcBef>
                <a:spcPts val="1800"/>
              </a:spcBef>
              <a:spcAft>
                <a:spcPts val="0"/>
              </a:spcAft>
              <a:buSzPct val="75000"/>
              <a:buFont typeface="Wingdings" panose="05000000000000000000" pitchFamily="2" charset="2"/>
              <a:buChar char="§"/>
              <a:defRPr/>
            </a:pPr>
            <a:endPar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a:p>
            <a:pPr marL="285750" indent="-285750" fontAlgn="auto">
              <a:spcBef>
                <a:spcPts val="1800"/>
              </a:spcBef>
              <a:spcAft>
                <a:spcPts val="0"/>
              </a:spcAft>
              <a:buSzPct val="75000"/>
              <a:buFont typeface="Wingdings" panose="05000000000000000000" pitchFamily="2" charset="2"/>
              <a:buChar char="§"/>
              <a:defRPr/>
            </a:pPr>
            <a:r>
              <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Human Resources &amp; Finance</a:t>
            </a:r>
          </a:p>
          <a:p>
            <a:pPr marL="285750" indent="-285750" fontAlgn="auto">
              <a:spcBef>
                <a:spcPts val="1800"/>
              </a:spcBef>
              <a:spcAft>
                <a:spcPts val="0"/>
              </a:spcAft>
              <a:buSzPct val="75000"/>
              <a:buFont typeface="Wingdings" panose="05000000000000000000" pitchFamily="2" charset="2"/>
              <a:buChar char="§"/>
              <a:defRPr/>
            </a:pPr>
            <a:r>
              <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Medical</a:t>
            </a:r>
          </a:p>
          <a:p>
            <a:pPr marL="285750" indent="-285750" fontAlgn="auto">
              <a:spcBef>
                <a:spcPts val="1800"/>
              </a:spcBef>
              <a:spcAft>
                <a:spcPts val="0"/>
              </a:spcAft>
              <a:buSzPct val="75000"/>
              <a:buFont typeface="Wingdings" panose="05000000000000000000" pitchFamily="2" charset="2"/>
              <a:buChar char="§"/>
              <a:defRPr/>
            </a:pPr>
            <a:r>
              <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Policing</a:t>
            </a:r>
          </a:p>
          <a:p>
            <a:pPr marL="285750" indent="-285750" fontAlgn="auto">
              <a:spcBef>
                <a:spcPts val="1800"/>
              </a:spcBef>
              <a:spcAft>
                <a:spcPts val="0"/>
              </a:spcAft>
              <a:buSzPct val="75000"/>
              <a:buFont typeface="Wingdings" panose="05000000000000000000" pitchFamily="2" charset="2"/>
              <a:buChar char="§"/>
              <a:defRPr/>
            </a:pPr>
            <a:r>
              <a:rPr lang="en-GB" altLang="en-US" dirty="0">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Music &amp; Ceremonial</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50"/>
                                        <p:tgtEl>
                                          <p:spTgt spid="7">
                                            <p:bg/>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5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250"/>
                                        <p:tgtEl>
                                          <p:spTgt spid="7">
                                            <p:txEl>
                                              <p:pRg st="1" end="1"/>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250"/>
                                        <p:tgtEl>
                                          <p:spTgt spid="7">
                                            <p:txEl>
                                              <p:pRg st="2" end="2"/>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250"/>
                                        <p:tgtEl>
                                          <p:spTgt spid="7">
                                            <p:txEl>
                                              <p:pRg st="3" end="3"/>
                                            </p:txEl>
                                          </p:spTgt>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250"/>
                                        <p:tgtEl>
                                          <p:spTgt spid="7">
                                            <p:txEl>
                                              <p:pRg st="8" end="8"/>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animEffect transition="in" filter="fade">
                                      <p:cBhvr>
                                        <p:cTn id="31" dur="250"/>
                                        <p:tgtEl>
                                          <p:spTgt spid="7">
                                            <p:txEl>
                                              <p:pRg st="9" end="9"/>
                                            </p:txEl>
                                          </p:spTgt>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animEffect transition="in" filter="fade">
                                      <p:cBhvr>
                                        <p:cTn id="35" dur="250"/>
                                        <p:tgtEl>
                                          <p:spTgt spid="7">
                                            <p:txEl>
                                              <p:pRg st="10" end="10"/>
                                            </p:txEl>
                                          </p:spTgt>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animEffect transition="in" filter="fade">
                                      <p:cBhvr>
                                        <p:cTn id="39" dur="25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8"/>
          <p:cNvPicPr>
            <a:picLocks noChangeAspect="1"/>
          </p:cNvPicPr>
          <p:nvPr/>
        </p:nvPicPr>
        <p:blipFill>
          <a:blip r:embed="rId3"/>
          <a:srcRect/>
          <a:stretch>
            <a:fillRect/>
          </a:stretch>
        </p:blipFill>
        <p:spPr bwMode="auto">
          <a:xfrm>
            <a:off x="0" y="0"/>
            <a:ext cx="3754438" cy="6858000"/>
          </a:xfrm>
          <a:prstGeom prst="rect">
            <a:avLst/>
          </a:prstGeom>
          <a:noFill/>
          <a:ln w="9525">
            <a:noFill/>
            <a:miter lim="800000"/>
            <a:headEnd/>
            <a:tailEnd/>
          </a:ln>
        </p:spPr>
      </p:pic>
      <p:sp>
        <p:nvSpPr>
          <p:cNvPr id="33794" name="Title 3"/>
          <p:cNvSpPr>
            <a:spLocks noGrp="1"/>
          </p:cNvSpPr>
          <p:nvPr>
            <p:ph type="title"/>
          </p:nvPr>
        </p:nvSpPr>
        <p:spPr>
          <a:xfrm>
            <a:off x="3533775" y="295275"/>
            <a:ext cx="8658225" cy="1465263"/>
          </a:xfrm>
        </p:spPr>
        <p:txBody>
          <a:bodyPr/>
          <a:lstStyle/>
          <a:p>
            <a:r>
              <a:rPr lang="en-GB" sz="3200" dirty="0" smtClean="0"/>
              <a:t>Army Reserve Recruitment</a:t>
            </a:r>
          </a:p>
        </p:txBody>
      </p:sp>
      <p:pic>
        <p:nvPicPr>
          <p:cNvPr id="33795" name="Picture 4"/>
          <p:cNvPicPr>
            <a:picLocks noChangeAspect="1"/>
          </p:cNvPicPr>
          <p:nvPr/>
        </p:nvPicPr>
        <p:blipFill>
          <a:blip r:embed="rId4"/>
          <a:srcRect/>
          <a:stretch>
            <a:fillRect/>
          </a:stretch>
        </p:blipFill>
        <p:spPr bwMode="auto">
          <a:xfrm>
            <a:off x="1144588" y="295275"/>
            <a:ext cx="1466850" cy="1465263"/>
          </a:xfrm>
          <a:prstGeom prst="rect">
            <a:avLst/>
          </a:prstGeom>
          <a:noFill/>
          <a:ln w="9525">
            <a:noFill/>
            <a:miter lim="800000"/>
            <a:headEnd/>
            <a:tailEnd/>
          </a:ln>
        </p:spPr>
      </p:pic>
      <p:sp>
        <p:nvSpPr>
          <p:cNvPr id="7" name="TextBox 6"/>
          <p:cNvSpPr txBox="1">
            <a:spLocks/>
          </p:cNvSpPr>
          <p:nvPr/>
        </p:nvSpPr>
        <p:spPr>
          <a:xfrm>
            <a:off x="4205662" y="2081213"/>
            <a:ext cx="3971925" cy="4513262"/>
          </a:xfrm>
          <a:prstGeom prst="rect">
            <a:avLst/>
          </a:prstGeom>
          <a:solidFill>
            <a:schemeClr val="bg1">
              <a:alpha val="0"/>
            </a:schemeClr>
          </a:solidFill>
        </p:spPr>
        <p:txBody>
          <a:bodyPr lIns="90000" tIns="90000" rIns="720000" bIns="90000"/>
          <a:lstStyle/>
          <a:p>
            <a:pPr fontAlgn="auto">
              <a:spcBef>
                <a:spcPts val="1200"/>
              </a:spcBef>
              <a:spcAft>
                <a:spcPts val="0"/>
              </a:spcAft>
              <a:buSzPct val="75000"/>
              <a:defRPr/>
            </a:pPr>
            <a:r>
              <a:rPr lang="en-GB" altLang="en-US" b="1" dirty="0">
                <a:latin typeface="+mn-lt"/>
                <a:cs typeface="Arial" panose="020B0604020202020204" pitchFamily="34" charset="0"/>
                <a:sym typeface="Arial" panose="020B0604020202020204" pitchFamily="34" charset="0"/>
              </a:rPr>
              <a:t>Regionally recruited:</a:t>
            </a:r>
          </a:p>
          <a:p>
            <a:pPr marL="285750" indent="-285750" fontAlgn="auto">
              <a:spcBef>
                <a:spcPts val="1200"/>
              </a:spcBef>
              <a:spcAft>
                <a:spcPts val="0"/>
              </a:spcAft>
              <a:buSzPct val="75000"/>
              <a:buFont typeface="Wingdings" panose="05000000000000000000" pitchFamily="2" charset="2"/>
              <a:buChar char="§"/>
              <a:defRPr/>
            </a:pPr>
            <a:r>
              <a:rPr lang="en-GB" altLang="en-US" dirty="0">
                <a:latin typeface="+mn-lt"/>
                <a:cs typeface="Arial" panose="020B0604020202020204" pitchFamily="34" charset="0"/>
                <a:sym typeface="Arial" panose="020B0604020202020204" pitchFamily="34" charset="0"/>
              </a:rPr>
              <a:t>Recruit local to you</a:t>
            </a:r>
          </a:p>
          <a:p>
            <a:pPr marL="285750" indent="-285750" fontAlgn="auto">
              <a:spcBef>
                <a:spcPts val="1200"/>
              </a:spcBef>
              <a:spcAft>
                <a:spcPts val="0"/>
              </a:spcAft>
              <a:buSzPct val="75000"/>
              <a:buFont typeface="Wingdings" panose="05000000000000000000" pitchFamily="2" charset="2"/>
              <a:buChar char="§"/>
              <a:defRPr/>
            </a:pPr>
            <a:r>
              <a:rPr lang="en-GB" altLang="en-US" dirty="0">
                <a:latin typeface="+mn-lt"/>
                <a:cs typeface="Arial" panose="020B0604020202020204" pitchFamily="34" charset="0"/>
                <a:sym typeface="Arial" panose="020B0604020202020204" pitchFamily="34" charset="0"/>
              </a:rPr>
              <a:t>Variety of the roles</a:t>
            </a:r>
          </a:p>
          <a:p>
            <a:pPr marL="285750" indent="-285750" fontAlgn="auto">
              <a:spcBef>
                <a:spcPts val="1200"/>
              </a:spcBef>
              <a:spcAft>
                <a:spcPts val="0"/>
              </a:spcAft>
              <a:buSzPct val="75000"/>
              <a:buFont typeface="Wingdings" panose="05000000000000000000" pitchFamily="2" charset="2"/>
              <a:buChar char="§"/>
              <a:defRPr/>
            </a:pPr>
            <a:r>
              <a:rPr lang="en-GB" altLang="en-US" dirty="0">
                <a:latin typeface="+mn-lt"/>
                <a:cs typeface="Arial" panose="020B0604020202020204" pitchFamily="34" charset="0"/>
                <a:sym typeface="Arial" panose="020B0604020202020204" pitchFamily="34" charset="0"/>
              </a:rPr>
              <a:t>Minimum of 27 days training a year</a:t>
            </a:r>
          </a:p>
        </p:txBody>
      </p:sp>
      <p:sp>
        <p:nvSpPr>
          <p:cNvPr id="10" name="TextBox 9"/>
          <p:cNvSpPr txBox="1">
            <a:spLocks/>
          </p:cNvSpPr>
          <p:nvPr/>
        </p:nvSpPr>
        <p:spPr>
          <a:xfrm>
            <a:off x="7993063" y="2081213"/>
            <a:ext cx="4198937" cy="3355975"/>
          </a:xfrm>
          <a:prstGeom prst="rect">
            <a:avLst/>
          </a:prstGeom>
          <a:solidFill>
            <a:schemeClr val="bg1">
              <a:alpha val="0"/>
            </a:schemeClr>
          </a:solidFill>
        </p:spPr>
        <p:txBody>
          <a:bodyPr lIns="90000" tIns="90000" rIns="720000" bIns="90000"/>
          <a:lstStyle/>
          <a:p>
            <a:pPr fontAlgn="auto">
              <a:spcBef>
                <a:spcPts val="1200"/>
              </a:spcBef>
              <a:spcAft>
                <a:spcPts val="0"/>
              </a:spcAft>
              <a:buSzPct val="75000"/>
              <a:defRPr/>
            </a:pPr>
            <a:r>
              <a:rPr lang="en-GB" altLang="en-US" b="1" dirty="0">
                <a:latin typeface="Arial" panose="020B0604020202020204" pitchFamily="34" charset="0"/>
                <a:cs typeface="Arial" panose="020B0604020202020204" pitchFamily="34" charset="0"/>
                <a:sym typeface="Arial" panose="020B0604020202020204" pitchFamily="34" charset="0"/>
              </a:rPr>
              <a:t>Nationally recruited:</a:t>
            </a:r>
          </a:p>
          <a:p>
            <a:pPr marL="285750" indent="-285750" fontAlgn="auto">
              <a:spcBef>
                <a:spcPts val="1200"/>
              </a:spcBef>
              <a:spcAft>
                <a:spcPts val="0"/>
              </a:spcAft>
              <a:buSzPct val="75000"/>
              <a:buFont typeface="Wingdings" panose="05000000000000000000" pitchFamily="2" charset="2"/>
              <a:buChar char="§"/>
              <a:defRPr/>
            </a:pPr>
            <a:r>
              <a:rPr lang="en-GB" altLang="en-US" dirty="0">
                <a:latin typeface="Arial" panose="020B0604020202020204" pitchFamily="34" charset="0"/>
                <a:cs typeface="Arial" panose="020B0604020202020204" pitchFamily="34" charset="0"/>
                <a:sym typeface="Arial" panose="020B0604020202020204" pitchFamily="34" charset="0"/>
              </a:rPr>
              <a:t>Recruit across the UK</a:t>
            </a:r>
          </a:p>
          <a:p>
            <a:pPr marL="285750" indent="-285750" fontAlgn="auto">
              <a:spcBef>
                <a:spcPts val="1200"/>
              </a:spcBef>
              <a:spcAft>
                <a:spcPts val="0"/>
              </a:spcAft>
              <a:buSzPct val="75000"/>
              <a:buFont typeface="Wingdings" panose="05000000000000000000" pitchFamily="2" charset="2"/>
              <a:buChar char="§"/>
              <a:defRPr/>
            </a:pPr>
            <a:r>
              <a:rPr lang="en-GB" altLang="en-US" dirty="0">
                <a:latin typeface="Arial" panose="020B0604020202020204" pitchFamily="34" charset="0"/>
                <a:cs typeface="Arial" panose="020B0604020202020204" pitchFamily="34" charset="0"/>
                <a:sym typeface="Arial" panose="020B0604020202020204" pitchFamily="34" charset="0"/>
              </a:rPr>
              <a:t>Greater use of civilian skills in a military setting</a:t>
            </a:r>
          </a:p>
          <a:p>
            <a:pPr marL="285750" indent="-285750" fontAlgn="auto">
              <a:spcBef>
                <a:spcPts val="1200"/>
              </a:spcBef>
              <a:spcAft>
                <a:spcPts val="0"/>
              </a:spcAft>
              <a:buSzPct val="75000"/>
              <a:buFont typeface="Wingdings" panose="05000000000000000000" pitchFamily="2" charset="2"/>
              <a:buChar char="§"/>
              <a:defRPr/>
            </a:pPr>
            <a:r>
              <a:rPr lang="en-GB" altLang="en-US" dirty="0">
                <a:latin typeface="Arial" panose="020B0604020202020204" pitchFamily="34" charset="0"/>
                <a:cs typeface="Arial" panose="020B0604020202020204" pitchFamily="34" charset="0"/>
                <a:sym typeface="Arial" panose="020B0604020202020204" pitchFamily="34" charset="0"/>
              </a:rPr>
              <a:t>Reduced time commitment (min 19 days)</a:t>
            </a:r>
          </a:p>
          <a:p>
            <a:pPr marL="285750" indent="-285750" fontAlgn="auto">
              <a:spcBef>
                <a:spcPts val="1200"/>
              </a:spcBef>
              <a:spcAft>
                <a:spcPts val="0"/>
              </a:spcAft>
              <a:buSzPct val="75000"/>
              <a:buFont typeface="Wingdings" panose="05000000000000000000" pitchFamily="2" charset="2"/>
              <a:buChar char="§"/>
              <a:defRPr/>
            </a:pPr>
            <a:r>
              <a:rPr lang="en-GB" altLang="en-US" dirty="0">
                <a:latin typeface="Arial" panose="020B0604020202020204" pitchFamily="34" charset="0"/>
                <a:cs typeface="Arial" panose="020B0604020202020204" pitchFamily="34" charset="0"/>
                <a:sym typeface="Arial" panose="020B0604020202020204" pitchFamily="34" charset="0"/>
              </a:rPr>
              <a:t>Increased upper age limit for recruitment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
                                          </p:stCondLst>
                                        </p:cTn>
                                        <p:tgtEl>
                                          <p:spTgt spid="33793"/>
                                        </p:tgtEl>
                                        <p:attrNameLst>
                                          <p:attrName>style.visibility</p:attrName>
                                        </p:attrNameLst>
                                      </p:cBhvr>
                                      <p:to>
                                        <p:strVal val="visible"/>
                                      </p:to>
                                    </p:set>
                                  </p:childTnLst>
                                </p:cTn>
                              </p:par>
                            </p:childTnLst>
                          </p:cTn>
                        </p:par>
                        <p:par>
                          <p:cTn id="9" fill="hold">
                            <p:stCondLst>
                              <p:cond delay="250"/>
                            </p:stCondLst>
                            <p:childTnLst>
                              <p:par>
                                <p:cTn id="10" presetID="1" presetClass="entr" presetSubtype="0" fill="hold" grpId="0" nodeType="afterEffect">
                                  <p:stCondLst>
                                    <p:cond delay="0"/>
                                  </p:stCondLst>
                                  <p:childTnLst>
                                    <p:set>
                                      <p:cBhvr>
                                        <p:cTn id="11" dur="1" fill="hold">
                                          <p:stCondLst>
                                            <p:cond delay="24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p:cNvPicPr>
          <p:nvPr/>
        </p:nvPicPr>
        <p:blipFill>
          <a:blip r:embed="rId3"/>
          <a:srcRect/>
          <a:stretch>
            <a:fillRect/>
          </a:stretch>
        </p:blipFill>
        <p:spPr bwMode="auto">
          <a:xfrm>
            <a:off x="0" y="0"/>
            <a:ext cx="3754438" cy="6858000"/>
          </a:xfrm>
          <a:prstGeom prst="rect">
            <a:avLst/>
          </a:prstGeom>
          <a:noFill/>
          <a:ln w="9525">
            <a:noFill/>
            <a:miter lim="800000"/>
            <a:headEnd/>
            <a:tailEnd/>
          </a:ln>
        </p:spPr>
      </p:pic>
      <p:sp>
        <p:nvSpPr>
          <p:cNvPr id="35842" name="Title 3"/>
          <p:cNvSpPr>
            <a:spLocks noGrp="1"/>
          </p:cNvSpPr>
          <p:nvPr>
            <p:ph type="title"/>
          </p:nvPr>
        </p:nvSpPr>
        <p:spPr>
          <a:xfrm>
            <a:off x="3533775" y="295275"/>
            <a:ext cx="8658225" cy="1465263"/>
          </a:xfrm>
        </p:spPr>
        <p:txBody>
          <a:bodyPr/>
          <a:lstStyle/>
          <a:p>
            <a:r>
              <a:rPr lang="en-GB" sz="3600" dirty="0" smtClean="0"/>
              <a:t>RAF Reserves Specialisations</a:t>
            </a:r>
          </a:p>
        </p:txBody>
      </p:sp>
      <p:pic>
        <p:nvPicPr>
          <p:cNvPr id="35843" name="Picture 4"/>
          <p:cNvPicPr>
            <a:picLocks noChangeAspect="1"/>
          </p:cNvPicPr>
          <p:nvPr/>
        </p:nvPicPr>
        <p:blipFill>
          <a:blip r:embed="rId4"/>
          <a:srcRect/>
          <a:stretch>
            <a:fillRect/>
          </a:stretch>
        </p:blipFill>
        <p:spPr bwMode="auto">
          <a:xfrm>
            <a:off x="1144588" y="295275"/>
            <a:ext cx="1466850" cy="1465263"/>
          </a:xfrm>
          <a:prstGeom prst="rect">
            <a:avLst/>
          </a:prstGeom>
          <a:noFill/>
          <a:ln w="9525">
            <a:noFill/>
            <a:miter lim="800000"/>
            <a:headEnd/>
            <a:tailEnd/>
          </a:ln>
        </p:spPr>
      </p:pic>
      <p:sp>
        <p:nvSpPr>
          <p:cNvPr id="7" name="TextBox 6"/>
          <p:cNvSpPr txBox="1">
            <a:spLocks/>
          </p:cNvSpPr>
          <p:nvPr/>
        </p:nvSpPr>
        <p:spPr>
          <a:xfrm>
            <a:off x="4021394" y="2084438"/>
            <a:ext cx="8170606" cy="4454014"/>
          </a:xfrm>
          <a:prstGeom prst="rect">
            <a:avLst/>
          </a:prstGeom>
          <a:solidFill>
            <a:schemeClr val="bg1">
              <a:alpha val="0"/>
            </a:schemeClr>
          </a:solidFill>
        </p:spPr>
        <p:txBody>
          <a:bodyPr lIns="90000" tIns="90000" rIns="720000" bIns="90000" numCol="2" spcCol="360000"/>
          <a:lstStyle/>
          <a:p>
            <a:pPr marL="285750" indent="-285750" fontAlgn="auto">
              <a:spcBef>
                <a:spcPts val="1800"/>
              </a:spcBef>
              <a:spcAft>
                <a:spcPts val="0"/>
              </a:spcAft>
              <a:buSzPct val="75000"/>
              <a:buFont typeface="Wingdings" panose="05000000000000000000" pitchFamily="2" charset="2"/>
              <a:buChar char="§"/>
              <a:defRPr/>
            </a:pPr>
            <a:r>
              <a:rPr lang="en-GB" altLang="en-US" dirty="0">
                <a:latin typeface="+mn-lt"/>
                <a:cs typeface="Arial" panose="020B0604020202020204" pitchFamily="34" charset="0"/>
                <a:sym typeface="Arial" panose="020B0604020202020204" pitchFamily="34" charset="0"/>
              </a:rPr>
              <a:t>Air Operations Support</a:t>
            </a:r>
          </a:p>
          <a:p>
            <a:pPr marL="285750" indent="-285750" fontAlgn="auto">
              <a:spcBef>
                <a:spcPts val="1800"/>
              </a:spcBef>
              <a:spcAft>
                <a:spcPts val="0"/>
              </a:spcAft>
              <a:buSzPct val="75000"/>
              <a:buFont typeface="Wingdings" panose="05000000000000000000" pitchFamily="2" charset="2"/>
              <a:buChar char="§"/>
              <a:defRPr/>
            </a:pPr>
            <a:r>
              <a:rPr lang="en-GB" altLang="en-US" dirty="0">
                <a:latin typeface="+mn-lt"/>
                <a:cs typeface="Arial" panose="020B0604020202020204" pitchFamily="34" charset="0"/>
                <a:sym typeface="Arial" panose="020B0604020202020204" pitchFamily="34" charset="0"/>
              </a:rPr>
              <a:t>Communications &amp; Intelligence</a:t>
            </a:r>
          </a:p>
          <a:p>
            <a:pPr marL="285750" indent="-285750" fontAlgn="auto">
              <a:spcBef>
                <a:spcPts val="1800"/>
              </a:spcBef>
              <a:spcAft>
                <a:spcPts val="0"/>
              </a:spcAft>
              <a:buSzPct val="75000"/>
              <a:buFont typeface="Wingdings" panose="05000000000000000000" pitchFamily="2" charset="2"/>
              <a:buChar char="§"/>
              <a:defRPr/>
            </a:pPr>
            <a:r>
              <a:rPr lang="en-GB" altLang="en-US" dirty="0">
                <a:latin typeface="+mn-lt"/>
                <a:cs typeface="Arial" panose="020B0604020202020204" pitchFamily="34" charset="0"/>
                <a:sym typeface="Arial" panose="020B0604020202020204" pitchFamily="34" charset="0"/>
              </a:rPr>
              <a:t>Force Protection &amp; Policing</a:t>
            </a:r>
          </a:p>
          <a:p>
            <a:pPr marL="285750" indent="-285750" fontAlgn="auto">
              <a:spcBef>
                <a:spcPts val="1800"/>
              </a:spcBef>
              <a:spcAft>
                <a:spcPts val="0"/>
              </a:spcAft>
              <a:buSzPct val="75000"/>
              <a:buFont typeface="Wingdings" panose="05000000000000000000" pitchFamily="2" charset="2"/>
              <a:buChar char="§"/>
              <a:defRPr/>
            </a:pPr>
            <a:r>
              <a:rPr lang="en-GB" altLang="en-US" dirty="0">
                <a:latin typeface="+mn-lt"/>
                <a:cs typeface="Arial" panose="020B0604020202020204" pitchFamily="34" charset="0"/>
                <a:sym typeface="Arial" panose="020B0604020202020204" pitchFamily="34" charset="0"/>
              </a:rPr>
              <a:t>Logistics</a:t>
            </a:r>
          </a:p>
          <a:p>
            <a:pPr marL="285750" indent="-285750" fontAlgn="auto">
              <a:spcBef>
                <a:spcPts val="1800"/>
              </a:spcBef>
              <a:spcAft>
                <a:spcPts val="0"/>
              </a:spcAft>
              <a:buSzPct val="75000"/>
              <a:buFont typeface="Wingdings" panose="05000000000000000000" pitchFamily="2" charset="2"/>
              <a:buChar char="§"/>
              <a:defRPr/>
            </a:pPr>
            <a:endParaRPr lang="en-GB" altLang="en-US" dirty="0">
              <a:latin typeface="Arial" panose="020B0604020202020204" pitchFamily="34" charset="0"/>
              <a:cs typeface="Arial" panose="020B0604020202020204" pitchFamily="34" charset="0"/>
              <a:sym typeface="Arial" panose="020B0604020202020204" pitchFamily="34" charset="0"/>
            </a:endParaRPr>
          </a:p>
          <a:p>
            <a:pPr marL="285750" indent="-285750" fontAlgn="auto">
              <a:spcBef>
                <a:spcPts val="1800"/>
              </a:spcBef>
              <a:spcAft>
                <a:spcPts val="0"/>
              </a:spcAft>
              <a:buSzPct val="75000"/>
              <a:buFont typeface="Wingdings" panose="05000000000000000000" pitchFamily="2" charset="2"/>
              <a:buChar char="§"/>
              <a:defRPr/>
            </a:pPr>
            <a:endParaRPr lang="en-GB" altLang="en-US" dirty="0" smtClean="0">
              <a:latin typeface="Arial" panose="020B0604020202020204" pitchFamily="34" charset="0"/>
              <a:cs typeface="Arial" panose="020B0604020202020204" pitchFamily="34" charset="0"/>
              <a:sym typeface="Arial" panose="020B0604020202020204" pitchFamily="34" charset="0"/>
            </a:endParaRPr>
          </a:p>
          <a:p>
            <a:pPr marL="285750" indent="-285750" fontAlgn="auto">
              <a:spcBef>
                <a:spcPts val="1800"/>
              </a:spcBef>
              <a:spcAft>
                <a:spcPts val="0"/>
              </a:spcAft>
              <a:buSzPct val="75000"/>
              <a:buFont typeface="Wingdings" panose="05000000000000000000" pitchFamily="2" charset="2"/>
              <a:buChar char="§"/>
              <a:defRPr/>
            </a:pPr>
            <a:endParaRPr lang="en-GB" altLang="en-US" dirty="0">
              <a:latin typeface="Arial" panose="020B0604020202020204" pitchFamily="34" charset="0"/>
              <a:cs typeface="Arial" panose="020B0604020202020204" pitchFamily="34" charset="0"/>
              <a:sym typeface="Arial" panose="020B0604020202020204" pitchFamily="34" charset="0"/>
            </a:endParaRPr>
          </a:p>
          <a:p>
            <a:pPr marL="285750" indent="-285750" fontAlgn="auto">
              <a:spcBef>
                <a:spcPts val="1800"/>
              </a:spcBef>
              <a:spcAft>
                <a:spcPts val="0"/>
              </a:spcAft>
              <a:buSzPct val="75000"/>
              <a:buFont typeface="Wingdings" panose="05000000000000000000" pitchFamily="2" charset="2"/>
              <a:buChar char="§"/>
              <a:defRPr/>
            </a:pPr>
            <a:endParaRPr lang="en-GB" altLang="en-US" dirty="0" smtClean="0">
              <a:latin typeface="Arial" panose="020B0604020202020204" pitchFamily="34" charset="0"/>
              <a:cs typeface="Arial" panose="020B0604020202020204" pitchFamily="34" charset="0"/>
              <a:sym typeface="Arial" panose="020B0604020202020204" pitchFamily="34" charset="0"/>
            </a:endParaRPr>
          </a:p>
          <a:p>
            <a:pPr marL="285750" indent="-285750" fontAlgn="auto">
              <a:spcBef>
                <a:spcPts val="1800"/>
              </a:spcBef>
              <a:spcAft>
                <a:spcPts val="0"/>
              </a:spcAft>
              <a:buSzPct val="75000"/>
              <a:buFont typeface="Wingdings" panose="05000000000000000000" pitchFamily="2" charset="2"/>
              <a:buChar char="§"/>
              <a:defRPr/>
            </a:pPr>
            <a:r>
              <a:rPr lang="en-GB" altLang="en-US" dirty="0" smtClean="0">
                <a:latin typeface="+mn-lt"/>
                <a:cs typeface="Arial" panose="020B0604020202020204" pitchFamily="34" charset="0"/>
                <a:sym typeface="Arial" panose="020B0604020202020204" pitchFamily="34" charset="0"/>
              </a:rPr>
              <a:t>Medical </a:t>
            </a:r>
            <a:r>
              <a:rPr lang="en-GB" altLang="en-US" dirty="0">
                <a:latin typeface="+mn-lt"/>
                <a:cs typeface="Arial" panose="020B0604020202020204" pitchFamily="34" charset="0"/>
                <a:sym typeface="Arial" panose="020B0604020202020204" pitchFamily="34" charset="0"/>
              </a:rPr>
              <a:t>&amp; Medical Support</a:t>
            </a:r>
          </a:p>
          <a:p>
            <a:pPr marL="285750" indent="-285750" fontAlgn="auto">
              <a:spcBef>
                <a:spcPts val="1800"/>
              </a:spcBef>
              <a:spcAft>
                <a:spcPts val="0"/>
              </a:spcAft>
              <a:buSzPct val="75000"/>
              <a:buFont typeface="Wingdings" panose="05000000000000000000" pitchFamily="2" charset="2"/>
              <a:buChar char="§"/>
              <a:defRPr/>
            </a:pPr>
            <a:r>
              <a:rPr lang="en-GB" altLang="en-US" dirty="0">
                <a:latin typeface="+mn-lt"/>
                <a:cs typeface="Arial" panose="020B0604020202020204" pitchFamily="34" charset="0"/>
                <a:sym typeface="Arial" panose="020B0604020202020204" pitchFamily="34" charset="0"/>
              </a:rPr>
              <a:t>Personnel Support</a:t>
            </a:r>
          </a:p>
          <a:p>
            <a:pPr marL="285750" indent="-285750" fontAlgn="auto">
              <a:spcBef>
                <a:spcPts val="1800"/>
              </a:spcBef>
              <a:spcAft>
                <a:spcPts val="0"/>
              </a:spcAft>
              <a:buSzPct val="75000"/>
              <a:buFont typeface="Wingdings" panose="05000000000000000000" pitchFamily="2" charset="2"/>
              <a:buChar char="§"/>
              <a:defRPr/>
            </a:pPr>
            <a:r>
              <a:rPr lang="en-GB" altLang="en-US" dirty="0">
                <a:latin typeface="+mn-lt"/>
                <a:cs typeface="Arial" panose="020B0604020202020204" pitchFamily="34" charset="0"/>
                <a:sym typeface="Arial" panose="020B0604020202020204" pitchFamily="34" charset="0"/>
              </a:rPr>
              <a:t>Technical &amp; Engineering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50"/>
                                        <p:tgtEl>
                                          <p:spTgt spid="7">
                                            <p:bg/>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5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250"/>
                                        <p:tgtEl>
                                          <p:spTgt spid="7">
                                            <p:txEl>
                                              <p:pRg st="1" end="1"/>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250"/>
                                        <p:tgtEl>
                                          <p:spTgt spid="7">
                                            <p:txEl>
                                              <p:pRg st="2" end="2"/>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250"/>
                                        <p:tgtEl>
                                          <p:spTgt spid="7">
                                            <p:txEl>
                                              <p:pRg st="3" end="3"/>
                                            </p:txEl>
                                          </p:spTgt>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250"/>
                                        <p:tgtEl>
                                          <p:spTgt spid="7">
                                            <p:txEl>
                                              <p:pRg st="8" end="8"/>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animEffect transition="in" filter="fade">
                                      <p:cBhvr>
                                        <p:cTn id="31" dur="250"/>
                                        <p:tgtEl>
                                          <p:spTgt spid="7">
                                            <p:txEl>
                                              <p:pRg st="9" end="9"/>
                                            </p:txEl>
                                          </p:spTgt>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animEffect transition="in" filter="fade">
                                      <p:cBhvr>
                                        <p:cTn id="35" dur="25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3"/>
          <p:cNvSpPr>
            <a:spLocks noGrp="1"/>
          </p:cNvSpPr>
          <p:nvPr>
            <p:ph type="title"/>
          </p:nvPr>
        </p:nvSpPr>
        <p:spPr/>
        <p:txBody>
          <a:bodyPr/>
          <a:lstStyle/>
          <a:p>
            <a:r>
              <a:rPr lang="en-GB" dirty="0" smtClean="0"/>
              <a:t>Length of Training</a:t>
            </a:r>
          </a:p>
        </p:txBody>
      </p:sp>
      <p:grpSp>
        <p:nvGrpSpPr>
          <p:cNvPr id="5" name="Group 4"/>
          <p:cNvGrpSpPr>
            <a:grpSpLocks/>
          </p:cNvGrpSpPr>
          <p:nvPr/>
        </p:nvGrpSpPr>
        <p:grpSpPr bwMode="auto">
          <a:xfrm>
            <a:off x="6223000" y="2189163"/>
            <a:ext cx="2520950" cy="4221162"/>
            <a:chOff x="6223143" y="2188800"/>
            <a:chExt cx="2521441" cy="4221447"/>
          </a:xfrm>
        </p:grpSpPr>
        <p:sp>
          <p:nvSpPr>
            <p:cNvPr id="37903" name="TextBox 22"/>
            <p:cNvSpPr txBox="1">
              <a:spLocks/>
            </p:cNvSpPr>
            <p:nvPr/>
          </p:nvSpPr>
          <p:spPr bwMode="auto">
            <a:xfrm>
              <a:off x="6223143" y="2188800"/>
              <a:ext cx="2520000" cy="1107942"/>
            </a:xfrm>
            <a:prstGeom prst="rect">
              <a:avLst/>
            </a:prstGeom>
            <a:solidFill>
              <a:schemeClr val="bg1"/>
            </a:solidFill>
            <a:ln w="9525">
              <a:noFill/>
              <a:miter lim="800000"/>
              <a:headEnd/>
              <a:tailEnd/>
            </a:ln>
          </p:spPr>
          <p:txBody>
            <a:bodyPr lIns="54000" tIns="54000" rIns="54000" bIns="54000" anchor="ctr"/>
            <a:lstStyle/>
            <a:p>
              <a:pPr algn="ctr"/>
              <a:endParaRPr lang="en-GB" sz="2000" dirty="0">
                <a:sym typeface="Arial" charset="0"/>
              </a:endParaRPr>
            </a:p>
          </p:txBody>
        </p:sp>
        <p:sp>
          <p:nvSpPr>
            <p:cNvPr id="37904" name="TextBox 8"/>
            <p:cNvSpPr txBox="1">
              <a:spLocks/>
            </p:cNvSpPr>
            <p:nvPr/>
          </p:nvSpPr>
          <p:spPr bwMode="auto">
            <a:xfrm>
              <a:off x="6224584" y="3470400"/>
              <a:ext cx="2520000" cy="2939847"/>
            </a:xfrm>
            <a:prstGeom prst="rect">
              <a:avLst/>
            </a:prstGeom>
            <a:solidFill>
              <a:schemeClr val="bg1">
                <a:alpha val="50195"/>
              </a:schemeClr>
            </a:solidFill>
            <a:ln w="9525">
              <a:noFill/>
              <a:miter lim="800000"/>
              <a:headEnd/>
              <a:tailEnd/>
            </a:ln>
          </p:spPr>
          <p:txBody>
            <a:bodyPr lIns="54000" tIns="54000" rIns="54000" bIns="54000" anchor="ctr"/>
            <a:lstStyle/>
            <a:p>
              <a:pPr algn="ctr"/>
              <a:r>
                <a:rPr lang="en-GB" dirty="0">
                  <a:latin typeface="Verdana" panose="020B0604030504040204" pitchFamily="34" charset="0"/>
                  <a:ea typeface="Verdana" panose="020B0604030504040204" pitchFamily="34" charset="0"/>
                  <a:cs typeface="Verdana" panose="020B0604030504040204" pitchFamily="34" charset="0"/>
                  <a:sym typeface="Arial" charset="0"/>
                </a:rPr>
                <a:t>4 weekends</a:t>
              </a:r>
            </a:p>
            <a:p>
              <a:pPr algn="ctr"/>
              <a:endParaRPr lang="en-GB" dirty="0">
                <a:latin typeface="Verdana" panose="020B0604030504040204" pitchFamily="34" charset="0"/>
                <a:ea typeface="Verdana" panose="020B0604030504040204" pitchFamily="34" charset="0"/>
                <a:cs typeface="Verdana" panose="020B0604030504040204" pitchFamily="34" charset="0"/>
                <a:sym typeface="Arial" charset="0"/>
              </a:endParaRPr>
            </a:p>
            <a:p>
              <a:pPr algn="ctr"/>
              <a:r>
                <a:rPr lang="en-GB" dirty="0">
                  <a:latin typeface="Verdana" panose="020B0604030504040204" pitchFamily="34" charset="0"/>
                  <a:ea typeface="Verdana" panose="020B0604030504040204" pitchFamily="34" charset="0"/>
                  <a:cs typeface="Verdana" panose="020B0604030504040204" pitchFamily="34" charset="0"/>
                  <a:sym typeface="Arial" charset="0"/>
                </a:rPr>
                <a:t>2 week course</a:t>
              </a:r>
            </a:p>
            <a:p>
              <a:pPr algn="ctr"/>
              <a:endParaRPr lang="en-GB" dirty="0">
                <a:latin typeface="Verdana" panose="020B0604030504040204" pitchFamily="34" charset="0"/>
                <a:ea typeface="Verdana" panose="020B0604030504040204" pitchFamily="34" charset="0"/>
                <a:cs typeface="Verdana" panose="020B0604030504040204" pitchFamily="34" charset="0"/>
                <a:sym typeface="Arial" charset="0"/>
              </a:endParaRPr>
            </a:p>
            <a:p>
              <a:pPr algn="ctr"/>
              <a:r>
                <a:rPr lang="en-GB" dirty="0">
                  <a:latin typeface="Verdana" panose="020B0604030504040204" pitchFamily="34" charset="0"/>
                  <a:ea typeface="Verdana" panose="020B0604030504040204" pitchFamily="34" charset="0"/>
                  <a:cs typeface="Verdana" panose="020B0604030504040204" pitchFamily="34" charset="0"/>
                  <a:sym typeface="Arial" charset="0"/>
                </a:rPr>
                <a:t>2 week trade course</a:t>
              </a:r>
            </a:p>
          </p:txBody>
        </p:sp>
        <p:pic>
          <p:nvPicPr>
            <p:cNvPr id="37905" name="Picture 16"/>
            <p:cNvPicPr>
              <a:picLocks noChangeAspect="1"/>
            </p:cNvPicPr>
            <p:nvPr/>
          </p:nvPicPr>
          <p:blipFill>
            <a:blip r:embed="rId3"/>
            <a:srcRect/>
            <a:stretch>
              <a:fillRect/>
            </a:stretch>
          </p:blipFill>
          <p:spPr bwMode="auto">
            <a:xfrm>
              <a:off x="6921647" y="2188800"/>
              <a:ext cx="1109439" cy="1107943"/>
            </a:xfrm>
            <a:prstGeom prst="rect">
              <a:avLst/>
            </a:prstGeom>
            <a:noFill/>
            <a:ln w="9525">
              <a:noFill/>
              <a:miter lim="800000"/>
              <a:headEnd/>
              <a:tailEnd/>
            </a:ln>
          </p:spPr>
        </p:pic>
      </p:grpSp>
      <p:grpSp>
        <p:nvGrpSpPr>
          <p:cNvPr id="3" name="Group 2"/>
          <p:cNvGrpSpPr>
            <a:grpSpLocks/>
          </p:cNvGrpSpPr>
          <p:nvPr/>
        </p:nvGrpSpPr>
        <p:grpSpPr bwMode="auto">
          <a:xfrm>
            <a:off x="3441700" y="2189163"/>
            <a:ext cx="2524125" cy="4221162"/>
            <a:chOff x="3441111" y="2188800"/>
            <a:chExt cx="2525478" cy="4221447"/>
          </a:xfrm>
        </p:grpSpPr>
        <p:sp>
          <p:nvSpPr>
            <p:cNvPr id="37900" name="TextBox 21"/>
            <p:cNvSpPr txBox="1">
              <a:spLocks/>
            </p:cNvSpPr>
            <p:nvPr/>
          </p:nvSpPr>
          <p:spPr bwMode="auto">
            <a:xfrm>
              <a:off x="3441111" y="2188800"/>
              <a:ext cx="2520000" cy="1107942"/>
            </a:xfrm>
            <a:prstGeom prst="rect">
              <a:avLst/>
            </a:prstGeom>
            <a:solidFill>
              <a:schemeClr val="bg1"/>
            </a:solidFill>
            <a:ln w="9525">
              <a:noFill/>
              <a:miter lim="800000"/>
              <a:headEnd/>
              <a:tailEnd/>
            </a:ln>
          </p:spPr>
          <p:txBody>
            <a:bodyPr lIns="54000" tIns="54000" rIns="54000" bIns="54000" anchor="ctr"/>
            <a:lstStyle/>
            <a:p>
              <a:pPr algn="ctr"/>
              <a:endParaRPr lang="en-GB" sz="2000" dirty="0">
                <a:sym typeface="Arial" charset="0"/>
              </a:endParaRPr>
            </a:p>
          </p:txBody>
        </p:sp>
        <p:sp>
          <p:nvSpPr>
            <p:cNvPr id="37901" name="TextBox 6"/>
            <p:cNvSpPr txBox="1">
              <a:spLocks/>
            </p:cNvSpPr>
            <p:nvPr/>
          </p:nvSpPr>
          <p:spPr bwMode="auto">
            <a:xfrm>
              <a:off x="3446589" y="3470400"/>
              <a:ext cx="2520000" cy="2939847"/>
            </a:xfrm>
            <a:prstGeom prst="rect">
              <a:avLst/>
            </a:prstGeom>
            <a:solidFill>
              <a:schemeClr val="bg1">
                <a:alpha val="50195"/>
              </a:schemeClr>
            </a:solidFill>
            <a:ln w="9525">
              <a:noFill/>
              <a:miter lim="800000"/>
              <a:headEnd/>
              <a:tailEnd/>
            </a:ln>
          </p:spPr>
          <p:txBody>
            <a:bodyPr lIns="54000" tIns="54000" rIns="54000" bIns="54000" anchor="ctr"/>
            <a:lstStyle/>
            <a:p>
              <a:pPr algn="ctr"/>
              <a:r>
                <a:rPr lang="en-GB" dirty="0">
                  <a:latin typeface="Verdana" panose="020B0604030504040204" pitchFamily="34" charset="0"/>
                  <a:ea typeface="Verdana" panose="020B0604030504040204" pitchFamily="34" charset="0"/>
                  <a:cs typeface="Verdana" panose="020B0604030504040204" pitchFamily="34" charset="0"/>
                  <a:sym typeface="Arial" charset="0"/>
                </a:rPr>
                <a:t>5 weekends</a:t>
              </a:r>
            </a:p>
            <a:p>
              <a:pPr algn="ctr"/>
              <a:r>
                <a:rPr lang="en-GB" dirty="0">
                  <a:latin typeface="Verdana" panose="020B0604030504040204" pitchFamily="34" charset="0"/>
                  <a:ea typeface="Verdana" panose="020B0604030504040204" pitchFamily="34" charset="0"/>
                  <a:cs typeface="Verdana" panose="020B0604030504040204" pitchFamily="34" charset="0"/>
                  <a:sym typeface="Arial" charset="0"/>
                </a:rPr>
                <a:t>2 week course</a:t>
              </a:r>
            </a:p>
            <a:p>
              <a:pPr algn="ctr"/>
              <a:endParaRPr lang="en-GB" dirty="0">
                <a:latin typeface="Verdana" panose="020B0604030504040204" pitchFamily="34" charset="0"/>
                <a:ea typeface="Verdana" panose="020B0604030504040204" pitchFamily="34" charset="0"/>
                <a:cs typeface="Verdana" panose="020B0604030504040204" pitchFamily="34" charset="0"/>
                <a:sym typeface="Arial" charset="0"/>
              </a:endParaRPr>
            </a:p>
            <a:p>
              <a:pPr algn="ctr"/>
              <a:r>
                <a:rPr lang="en-GB" dirty="0">
                  <a:latin typeface="Verdana" panose="020B0604030504040204" pitchFamily="34" charset="0"/>
                  <a:ea typeface="Verdana" panose="020B0604030504040204" pitchFamily="34" charset="0"/>
                  <a:cs typeface="Verdana" panose="020B0604030504040204" pitchFamily="34" charset="0"/>
                  <a:sym typeface="Arial" charset="0"/>
                </a:rPr>
                <a:t>7 weekends</a:t>
              </a:r>
            </a:p>
            <a:p>
              <a:pPr algn="ctr"/>
              <a:r>
                <a:rPr lang="en-GB" dirty="0">
                  <a:latin typeface="Verdana" panose="020B0604030504040204" pitchFamily="34" charset="0"/>
                  <a:ea typeface="Verdana" panose="020B0604030504040204" pitchFamily="34" charset="0"/>
                  <a:cs typeface="Verdana" panose="020B0604030504040204" pitchFamily="34" charset="0"/>
                  <a:sym typeface="Arial" charset="0"/>
                </a:rPr>
                <a:t>2 weeks Reserve Forces Commando Course</a:t>
              </a:r>
            </a:p>
            <a:p>
              <a:pPr algn="ctr"/>
              <a:endParaRPr lang="en-GB" dirty="0">
                <a:latin typeface="Verdana" panose="020B0604030504040204" pitchFamily="34" charset="0"/>
                <a:ea typeface="Verdana" panose="020B0604030504040204" pitchFamily="34" charset="0"/>
                <a:cs typeface="Verdana" panose="020B0604030504040204" pitchFamily="34" charset="0"/>
                <a:sym typeface="Arial" charset="0"/>
              </a:endParaRPr>
            </a:p>
            <a:p>
              <a:pPr algn="ctr"/>
              <a:r>
                <a:rPr lang="en-GB" dirty="0">
                  <a:latin typeface="Verdana" panose="020B0604030504040204" pitchFamily="34" charset="0"/>
                  <a:ea typeface="Verdana" panose="020B0604030504040204" pitchFamily="34" charset="0"/>
                  <a:cs typeface="Verdana" panose="020B0604030504040204" pitchFamily="34" charset="0"/>
                  <a:sym typeface="Arial" charset="0"/>
                </a:rPr>
                <a:t>6 modules</a:t>
              </a:r>
            </a:p>
          </p:txBody>
        </p:sp>
        <p:pic>
          <p:nvPicPr>
            <p:cNvPr id="37902" name="Picture 17"/>
            <p:cNvPicPr>
              <a:picLocks noChangeAspect="1"/>
            </p:cNvPicPr>
            <p:nvPr/>
          </p:nvPicPr>
          <p:blipFill>
            <a:blip r:embed="rId4"/>
            <a:srcRect/>
            <a:stretch>
              <a:fillRect/>
            </a:stretch>
          </p:blipFill>
          <p:spPr bwMode="auto">
            <a:xfrm>
              <a:off x="4157030" y="2188800"/>
              <a:ext cx="1109439" cy="1107943"/>
            </a:xfrm>
            <a:prstGeom prst="rect">
              <a:avLst/>
            </a:prstGeom>
            <a:noFill/>
            <a:ln w="9525">
              <a:noFill/>
              <a:miter lim="800000"/>
              <a:headEnd/>
              <a:tailEnd/>
            </a:ln>
          </p:spPr>
        </p:pic>
      </p:grpSp>
      <p:grpSp>
        <p:nvGrpSpPr>
          <p:cNvPr id="2" name="Group 1"/>
          <p:cNvGrpSpPr>
            <a:grpSpLocks/>
          </p:cNvGrpSpPr>
          <p:nvPr/>
        </p:nvGrpSpPr>
        <p:grpSpPr bwMode="auto">
          <a:xfrm>
            <a:off x="665163" y="2189163"/>
            <a:ext cx="2524125" cy="4221162"/>
            <a:chOff x="665855" y="2188800"/>
            <a:chExt cx="2522739" cy="4221447"/>
          </a:xfrm>
        </p:grpSpPr>
        <p:sp>
          <p:nvSpPr>
            <p:cNvPr id="37897" name="TextBox 20"/>
            <p:cNvSpPr txBox="1">
              <a:spLocks/>
            </p:cNvSpPr>
            <p:nvPr/>
          </p:nvSpPr>
          <p:spPr bwMode="auto">
            <a:xfrm>
              <a:off x="665855" y="2188800"/>
              <a:ext cx="2520000" cy="1107942"/>
            </a:xfrm>
            <a:prstGeom prst="rect">
              <a:avLst/>
            </a:prstGeom>
            <a:solidFill>
              <a:schemeClr val="bg1"/>
            </a:solidFill>
            <a:ln w="9525">
              <a:noFill/>
              <a:miter lim="800000"/>
              <a:headEnd/>
              <a:tailEnd/>
            </a:ln>
          </p:spPr>
          <p:txBody>
            <a:bodyPr lIns="54000" tIns="54000" rIns="54000" bIns="54000" anchor="ctr"/>
            <a:lstStyle/>
            <a:p>
              <a:pPr algn="ctr"/>
              <a:endParaRPr lang="en-GB" sz="2000" dirty="0">
                <a:sym typeface="Arial" charset="0"/>
              </a:endParaRPr>
            </a:p>
          </p:txBody>
        </p:sp>
        <p:sp>
          <p:nvSpPr>
            <p:cNvPr id="37898" name="TextBox 5"/>
            <p:cNvSpPr txBox="1">
              <a:spLocks/>
            </p:cNvSpPr>
            <p:nvPr/>
          </p:nvSpPr>
          <p:spPr bwMode="auto">
            <a:xfrm>
              <a:off x="668594" y="3470400"/>
              <a:ext cx="2520000" cy="2939847"/>
            </a:xfrm>
            <a:prstGeom prst="rect">
              <a:avLst/>
            </a:prstGeom>
            <a:solidFill>
              <a:schemeClr val="bg1">
                <a:alpha val="50195"/>
              </a:schemeClr>
            </a:solidFill>
            <a:ln w="9525">
              <a:noFill/>
              <a:miter lim="800000"/>
              <a:headEnd/>
              <a:tailEnd/>
            </a:ln>
          </p:spPr>
          <p:txBody>
            <a:bodyPr lIns="54000" tIns="54000" rIns="54000" bIns="54000" anchor="ctr"/>
            <a:lstStyle/>
            <a:p>
              <a:pPr algn="ctr"/>
              <a:r>
                <a:rPr lang="en-GB" dirty="0">
                  <a:latin typeface="Verdana" panose="020B0604030504040204" pitchFamily="34" charset="0"/>
                  <a:ea typeface="Verdana" panose="020B0604030504040204" pitchFamily="34" charset="0"/>
                  <a:cs typeface="Verdana" panose="020B0604030504040204" pitchFamily="34" charset="0"/>
                  <a:sym typeface="Arial" charset="0"/>
                </a:rPr>
                <a:t>3 weekends</a:t>
              </a:r>
            </a:p>
            <a:p>
              <a:pPr algn="ctr"/>
              <a:endParaRPr lang="en-GB" dirty="0">
                <a:latin typeface="Verdana" panose="020B0604030504040204" pitchFamily="34" charset="0"/>
                <a:ea typeface="Verdana" panose="020B0604030504040204" pitchFamily="34" charset="0"/>
                <a:cs typeface="Verdana" panose="020B0604030504040204" pitchFamily="34" charset="0"/>
                <a:sym typeface="Arial" charset="0"/>
              </a:endParaRPr>
            </a:p>
            <a:p>
              <a:pPr algn="ctr"/>
              <a:r>
                <a:rPr lang="en-GB" dirty="0">
                  <a:latin typeface="Verdana" panose="020B0604030504040204" pitchFamily="34" charset="0"/>
                  <a:ea typeface="Verdana" panose="020B0604030504040204" pitchFamily="34" charset="0"/>
                  <a:cs typeface="Verdana" panose="020B0604030504040204" pitchFamily="34" charset="0"/>
                  <a:sym typeface="Arial" charset="0"/>
                </a:rPr>
                <a:t>1 week weapon training course</a:t>
              </a:r>
            </a:p>
            <a:p>
              <a:pPr algn="ctr"/>
              <a:endParaRPr lang="en-GB" dirty="0">
                <a:latin typeface="Verdana" panose="020B0604030504040204" pitchFamily="34" charset="0"/>
                <a:ea typeface="Verdana" panose="020B0604030504040204" pitchFamily="34" charset="0"/>
                <a:cs typeface="Verdana" panose="020B0604030504040204" pitchFamily="34" charset="0"/>
                <a:sym typeface="Arial" charset="0"/>
              </a:endParaRPr>
            </a:p>
            <a:p>
              <a:pPr algn="ctr"/>
              <a:r>
                <a:rPr lang="en-GB" dirty="0">
                  <a:latin typeface="Verdana" panose="020B0604030504040204" pitchFamily="34" charset="0"/>
                  <a:ea typeface="Verdana" panose="020B0604030504040204" pitchFamily="34" charset="0"/>
                  <a:cs typeface="Verdana" panose="020B0604030504040204" pitchFamily="34" charset="0"/>
                  <a:sym typeface="Arial" charset="0"/>
                </a:rPr>
                <a:t>2 week confirmation course</a:t>
              </a:r>
            </a:p>
          </p:txBody>
        </p:sp>
        <p:pic>
          <p:nvPicPr>
            <p:cNvPr id="37899" name="Picture 18"/>
            <p:cNvPicPr>
              <a:picLocks noChangeAspect="1"/>
            </p:cNvPicPr>
            <p:nvPr/>
          </p:nvPicPr>
          <p:blipFill>
            <a:blip r:embed="rId5"/>
            <a:srcRect/>
            <a:stretch>
              <a:fillRect/>
            </a:stretch>
          </p:blipFill>
          <p:spPr bwMode="auto">
            <a:xfrm>
              <a:off x="1366904" y="2188800"/>
              <a:ext cx="1109439" cy="1107943"/>
            </a:xfrm>
            <a:prstGeom prst="rect">
              <a:avLst/>
            </a:prstGeom>
            <a:noFill/>
            <a:ln w="9525">
              <a:noFill/>
              <a:miter lim="800000"/>
              <a:headEnd/>
              <a:tailEnd/>
            </a:ln>
          </p:spPr>
        </p:pic>
      </p:grpSp>
      <p:grpSp>
        <p:nvGrpSpPr>
          <p:cNvPr id="8" name="Group 7"/>
          <p:cNvGrpSpPr>
            <a:grpSpLocks/>
          </p:cNvGrpSpPr>
          <p:nvPr/>
        </p:nvGrpSpPr>
        <p:grpSpPr bwMode="auto">
          <a:xfrm>
            <a:off x="8991600" y="2189163"/>
            <a:ext cx="2530475" cy="4221162"/>
            <a:chOff x="8991622" y="2188800"/>
            <a:chExt cx="2530957" cy="4221447"/>
          </a:xfrm>
        </p:grpSpPr>
        <p:sp>
          <p:nvSpPr>
            <p:cNvPr id="37894" name="TextBox 23"/>
            <p:cNvSpPr txBox="1">
              <a:spLocks/>
            </p:cNvSpPr>
            <p:nvPr/>
          </p:nvSpPr>
          <p:spPr bwMode="auto">
            <a:xfrm>
              <a:off x="8991622" y="2188800"/>
              <a:ext cx="2520000" cy="1107942"/>
            </a:xfrm>
            <a:prstGeom prst="rect">
              <a:avLst/>
            </a:prstGeom>
            <a:solidFill>
              <a:schemeClr val="bg1"/>
            </a:solidFill>
            <a:ln w="9525">
              <a:noFill/>
              <a:miter lim="800000"/>
              <a:headEnd/>
              <a:tailEnd/>
            </a:ln>
          </p:spPr>
          <p:txBody>
            <a:bodyPr lIns="54000" tIns="54000" rIns="54000" bIns="54000" anchor="ctr"/>
            <a:lstStyle/>
            <a:p>
              <a:pPr algn="ctr"/>
              <a:endParaRPr lang="en-GB" sz="2000" dirty="0">
                <a:sym typeface="Arial" charset="0"/>
              </a:endParaRPr>
            </a:p>
          </p:txBody>
        </p:sp>
        <p:sp>
          <p:nvSpPr>
            <p:cNvPr id="37895" name="TextBox 9"/>
            <p:cNvSpPr txBox="1">
              <a:spLocks/>
            </p:cNvSpPr>
            <p:nvPr/>
          </p:nvSpPr>
          <p:spPr bwMode="auto">
            <a:xfrm>
              <a:off x="9002579" y="3470400"/>
              <a:ext cx="2520000" cy="2939847"/>
            </a:xfrm>
            <a:prstGeom prst="rect">
              <a:avLst/>
            </a:prstGeom>
            <a:solidFill>
              <a:schemeClr val="bg1">
                <a:alpha val="50195"/>
              </a:schemeClr>
            </a:solidFill>
            <a:ln w="9525">
              <a:noFill/>
              <a:miter lim="800000"/>
              <a:headEnd/>
              <a:tailEnd/>
            </a:ln>
          </p:spPr>
          <p:txBody>
            <a:bodyPr lIns="54000" tIns="54000" rIns="54000" bIns="54000" anchor="ctr"/>
            <a:lstStyle/>
            <a:p>
              <a:pPr algn="ctr"/>
              <a:r>
                <a:rPr lang="en-GB" dirty="0">
                  <a:latin typeface="Verdana" panose="020B0604030504040204" pitchFamily="34" charset="0"/>
                  <a:ea typeface="Verdana" panose="020B0604030504040204" pitchFamily="34" charset="0"/>
                  <a:cs typeface="Verdana" panose="020B0604030504040204" pitchFamily="34" charset="0"/>
                  <a:sym typeface="Arial" charset="0"/>
                </a:rPr>
                <a:t>4 weekends</a:t>
              </a:r>
            </a:p>
            <a:p>
              <a:pPr algn="ctr"/>
              <a:endParaRPr lang="en-GB" dirty="0">
                <a:latin typeface="Verdana" panose="020B0604030504040204" pitchFamily="34" charset="0"/>
                <a:ea typeface="Verdana" panose="020B0604030504040204" pitchFamily="34" charset="0"/>
                <a:cs typeface="Verdana" panose="020B0604030504040204" pitchFamily="34" charset="0"/>
                <a:sym typeface="Arial" charset="0"/>
              </a:endParaRPr>
            </a:p>
            <a:p>
              <a:pPr algn="ctr"/>
              <a:r>
                <a:rPr lang="en-GB" dirty="0">
                  <a:latin typeface="Verdana" panose="020B0604030504040204" pitchFamily="34" charset="0"/>
                  <a:ea typeface="Verdana" panose="020B0604030504040204" pitchFamily="34" charset="0"/>
                  <a:cs typeface="Verdana" panose="020B0604030504040204" pitchFamily="34" charset="0"/>
                  <a:sym typeface="Arial" charset="0"/>
                </a:rPr>
                <a:t>2 week course</a:t>
              </a:r>
            </a:p>
            <a:p>
              <a:pPr algn="ctr"/>
              <a:endParaRPr lang="en-GB" dirty="0">
                <a:latin typeface="Verdana" panose="020B0604030504040204" pitchFamily="34" charset="0"/>
                <a:ea typeface="Verdana" panose="020B0604030504040204" pitchFamily="34" charset="0"/>
                <a:cs typeface="Verdana" panose="020B0604030504040204" pitchFamily="34" charset="0"/>
                <a:sym typeface="Arial" charset="0"/>
              </a:endParaRPr>
            </a:p>
            <a:p>
              <a:pPr algn="ctr"/>
              <a:r>
                <a:rPr lang="en-GB" dirty="0">
                  <a:latin typeface="Verdana" panose="020B0604030504040204" pitchFamily="34" charset="0"/>
                  <a:ea typeface="Verdana" panose="020B0604030504040204" pitchFamily="34" charset="0"/>
                  <a:cs typeface="Verdana" panose="020B0604030504040204" pitchFamily="34" charset="0"/>
                  <a:sym typeface="Arial" charset="0"/>
                </a:rPr>
                <a:t>1 weekend</a:t>
              </a:r>
            </a:p>
          </p:txBody>
        </p:sp>
        <p:pic>
          <p:nvPicPr>
            <p:cNvPr id="37896" name="Picture 19"/>
            <p:cNvPicPr>
              <a:picLocks noChangeAspect="1"/>
            </p:cNvPicPr>
            <p:nvPr/>
          </p:nvPicPr>
          <p:blipFill>
            <a:blip r:embed="rId6"/>
            <a:srcRect/>
            <a:stretch>
              <a:fillRect/>
            </a:stretch>
          </p:blipFill>
          <p:spPr bwMode="auto">
            <a:xfrm>
              <a:off x="9696902" y="2188800"/>
              <a:ext cx="1109439" cy="1107943"/>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50" fill="hold"/>
                                        <p:tgtEl>
                                          <p:spTgt spid="3"/>
                                        </p:tgtEl>
                                        <p:attrNameLst>
                                          <p:attrName>ppt_x</p:attrName>
                                        </p:attrNameLst>
                                      </p:cBhvr>
                                      <p:tavLst>
                                        <p:tav tm="0">
                                          <p:val>
                                            <p:strVal val="#ppt_x"/>
                                          </p:val>
                                        </p:tav>
                                        <p:tav tm="100000">
                                          <p:val>
                                            <p:strVal val="#ppt_x"/>
                                          </p:val>
                                        </p:tav>
                                      </p:tavLst>
                                    </p:anim>
                                    <p:anim calcmode="lin" valueType="num">
                                      <p:cBhvr additive="base">
                                        <p:cTn id="13" dur="25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fill="hold"/>
                                        <p:tgtEl>
                                          <p:spTgt spid="5"/>
                                        </p:tgtEl>
                                        <p:attrNameLst>
                                          <p:attrName>ppt_x</p:attrName>
                                        </p:attrNameLst>
                                      </p:cBhvr>
                                      <p:tavLst>
                                        <p:tav tm="0">
                                          <p:val>
                                            <p:strVal val="#ppt_x"/>
                                          </p:val>
                                        </p:tav>
                                        <p:tav tm="100000">
                                          <p:val>
                                            <p:strVal val="#ppt_x"/>
                                          </p:val>
                                        </p:tav>
                                      </p:tavLst>
                                    </p:anim>
                                    <p:anim calcmode="lin" valueType="num">
                                      <p:cBhvr additive="base">
                                        <p:cTn id="18" dur="25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50" fill="hold"/>
                                        <p:tgtEl>
                                          <p:spTgt spid="8"/>
                                        </p:tgtEl>
                                        <p:attrNameLst>
                                          <p:attrName>ppt_x</p:attrName>
                                        </p:attrNameLst>
                                      </p:cBhvr>
                                      <p:tavLst>
                                        <p:tav tm="0">
                                          <p:val>
                                            <p:strVal val="#ppt_x"/>
                                          </p:val>
                                        </p:tav>
                                        <p:tav tm="100000">
                                          <p:val>
                                            <p:strVal val="#ppt_x"/>
                                          </p:val>
                                        </p:tav>
                                      </p:tavLst>
                                    </p:anim>
                                    <p:anim calcmode="lin" valueType="num">
                                      <p:cBhvr additive="base">
                                        <p:cTn id="23" dur="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title"/>
          </p:nvPr>
        </p:nvSpPr>
        <p:spPr/>
        <p:txBody>
          <a:bodyPr/>
          <a:lstStyle/>
          <a:p>
            <a:r>
              <a:rPr lang="en-GB" dirty="0" smtClean="0"/>
              <a:t>Officer Training</a:t>
            </a:r>
          </a:p>
        </p:txBody>
      </p:sp>
      <p:grpSp>
        <p:nvGrpSpPr>
          <p:cNvPr id="39938" name="Group 4"/>
          <p:cNvGrpSpPr>
            <a:grpSpLocks/>
          </p:cNvGrpSpPr>
          <p:nvPr/>
        </p:nvGrpSpPr>
        <p:grpSpPr bwMode="auto">
          <a:xfrm>
            <a:off x="6223000" y="2189163"/>
            <a:ext cx="2520950" cy="4221162"/>
            <a:chOff x="6223143" y="2188800"/>
            <a:chExt cx="2521441" cy="4221447"/>
          </a:xfrm>
        </p:grpSpPr>
        <p:sp>
          <p:nvSpPr>
            <p:cNvPr id="39951" name="TextBox 22"/>
            <p:cNvSpPr txBox="1">
              <a:spLocks/>
            </p:cNvSpPr>
            <p:nvPr/>
          </p:nvSpPr>
          <p:spPr bwMode="auto">
            <a:xfrm>
              <a:off x="6223143" y="2188800"/>
              <a:ext cx="2520000" cy="1107942"/>
            </a:xfrm>
            <a:prstGeom prst="rect">
              <a:avLst/>
            </a:prstGeom>
            <a:solidFill>
              <a:schemeClr val="bg1"/>
            </a:solidFill>
            <a:ln w="9525">
              <a:noFill/>
              <a:miter lim="800000"/>
              <a:headEnd/>
              <a:tailEnd/>
            </a:ln>
          </p:spPr>
          <p:txBody>
            <a:bodyPr lIns="54000" tIns="54000" rIns="54000" bIns="54000" anchor="ctr"/>
            <a:lstStyle/>
            <a:p>
              <a:pPr algn="ctr"/>
              <a:endParaRPr lang="en-GB" sz="2000" dirty="0">
                <a:sym typeface="Arial" charset="0"/>
              </a:endParaRPr>
            </a:p>
          </p:txBody>
        </p:sp>
        <p:sp>
          <p:nvSpPr>
            <p:cNvPr id="39952" name="TextBox 8"/>
            <p:cNvSpPr txBox="1">
              <a:spLocks/>
            </p:cNvSpPr>
            <p:nvPr/>
          </p:nvSpPr>
          <p:spPr bwMode="auto">
            <a:xfrm>
              <a:off x="6224584" y="3470400"/>
              <a:ext cx="2520000" cy="2939847"/>
            </a:xfrm>
            <a:prstGeom prst="rect">
              <a:avLst/>
            </a:prstGeom>
            <a:solidFill>
              <a:schemeClr val="bg1">
                <a:alpha val="50195"/>
              </a:schemeClr>
            </a:solidFill>
            <a:ln w="9525">
              <a:noFill/>
              <a:miter lim="800000"/>
              <a:headEnd/>
              <a:tailEnd/>
            </a:ln>
          </p:spPr>
          <p:txBody>
            <a:bodyPr lIns="54000" tIns="54000" rIns="54000" bIns="54000" anchor="ctr"/>
            <a:lstStyle/>
            <a:p>
              <a:pPr algn="ctr"/>
              <a:r>
                <a:rPr lang="en-GB" sz="1600" dirty="0">
                  <a:latin typeface="+mn-lt"/>
                  <a:sym typeface="Arial" charset="0"/>
                </a:rPr>
                <a:t>4 modules over </a:t>
              </a:r>
            </a:p>
            <a:p>
              <a:pPr algn="ctr"/>
              <a:r>
                <a:rPr lang="en-GB" sz="1600" dirty="0">
                  <a:latin typeface="+mn-lt"/>
                  <a:sym typeface="Arial" charset="0"/>
                </a:rPr>
                <a:t>several weekends</a:t>
              </a:r>
            </a:p>
            <a:p>
              <a:pPr algn="ctr"/>
              <a:endParaRPr lang="en-GB" sz="1600" dirty="0">
                <a:latin typeface="+mn-lt"/>
                <a:sym typeface="Arial" charset="0"/>
              </a:endParaRPr>
            </a:p>
            <a:p>
              <a:pPr algn="ctr"/>
              <a:r>
                <a:rPr lang="en-GB" sz="1600" dirty="0">
                  <a:latin typeface="+mn-lt"/>
                  <a:sym typeface="Arial" charset="0"/>
                </a:rPr>
                <a:t>3 week course</a:t>
              </a:r>
            </a:p>
            <a:p>
              <a:pPr algn="ctr"/>
              <a:endParaRPr lang="en-GB" sz="1600" dirty="0">
                <a:latin typeface="+mn-lt"/>
                <a:sym typeface="Arial" charset="0"/>
              </a:endParaRPr>
            </a:p>
            <a:p>
              <a:pPr algn="ctr"/>
              <a:r>
                <a:rPr lang="en-GB" sz="1600" dirty="0">
                  <a:latin typeface="+mn-lt"/>
                  <a:sym typeface="Arial" charset="0"/>
                </a:rPr>
                <a:t>Post Command modules</a:t>
              </a:r>
            </a:p>
          </p:txBody>
        </p:sp>
        <p:pic>
          <p:nvPicPr>
            <p:cNvPr id="39953" name="Picture 16"/>
            <p:cNvPicPr>
              <a:picLocks noChangeAspect="1"/>
            </p:cNvPicPr>
            <p:nvPr/>
          </p:nvPicPr>
          <p:blipFill>
            <a:blip r:embed="rId3"/>
            <a:srcRect/>
            <a:stretch>
              <a:fillRect/>
            </a:stretch>
          </p:blipFill>
          <p:spPr bwMode="auto">
            <a:xfrm>
              <a:off x="6921647" y="2188800"/>
              <a:ext cx="1109439" cy="1107943"/>
            </a:xfrm>
            <a:prstGeom prst="rect">
              <a:avLst/>
            </a:prstGeom>
            <a:noFill/>
            <a:ln w="9525">
              <a:noFill/>
              <a:miter lim="800000"/>
              <a:headEnd/>
              <a:tailEnd/>
            </a:ln>
          </p:spPr>
        </p:pic>
      </p:grpSp>
      <p:grpSp>
        <p:nvGrpSpPr>
          <p:cNvPr id="39939" name="Group 2"/>
          <p:cNvGrpSpPr>
            <a:grpSpLocks/>
          </p:cNvGrpSpPr>
          <p:nvPr/>
        </p:nvGrpSpPr>
        <p:grpSpPr bwMode="auto">
          <a:xfrm>
            <a:off x="3441700" y="2189163"/>
            <a:ext cx="2524125" cy="4221162"/>
            <a:chOff x="3441111" y="2188800"/>
            <a:chExt cx="2525478" cy="4221447"/>
          </a:xfrm>
        </p:grpSpPr>
        <p:sp>
          <p:nvSpPr>
            <p:cNvPr id="39948" name="TextBox 21"/>
            <p:cNvSpPr txBox="1">
              <a:spLocks/>
            </p:cNvSpPr>
            <p:nvPr/>
          </p:nvSpPr>
          <p:spPr bwMode="auto">
            <a:xfrm>
              <a:off x="3441111" y="2188800"/>
              <a:ext cx="2520000" cy="1107942"/>
            </a:xfrm>
            <a:prstGeom prst="rect">
              <a:avLst/>
            </a:prstGeom>
            <a:solidFill>
              <a:schemeClr val="bg1"/>
            </a:solidFill>
            <a:ln w="9525">
              <a:noFill/>
              <a:miter lim="800000"/>
              <a:headEnd/>
              <a:tailEnd/>
            </a:ln>
          </p:spPr>
          <p:txBody>
            <a:bodyPr lIns="54000" tIns="54000" rIns="54000" bIns="54000" anchor="ctr"/>
            <a:lstStyle/>
            <a:p>
              <a:pPr algn="ctr"/>
              <a:endParaRPr lang="en-GB" sz="2000" dirty="0">
                <a:sym typeface="Arial" charset="0"/>
              </a:endParaRPr>
            </a:p>
          </p:txBody>
        </p:sp>
        <p:sp>
          <p:nvSpPr>
            <p:cNvPr id="39949" name="TextBox 6"/>
            <p:cNvSpPr txBox="1">
              <a:spLocks/>
            </p:cNvSpPr>
            <p:nvPr/>
          </p:nvSpPr>
          <p:spPr bwMode="auto">
            <a:xfrm>
              <a:off x="3446589" y="3470400"/>
              <a:ext cx="2520000" cy="2939847"/>
            </a:xfrm>
            <a:prstGeom prst="rect">
              <a:avLst/>
            </a:prstGeom>
            <a:solidFill>
              <a:schemeClr val="bg1">
                <a:alpha val="50195"/>
              </a:schemeClr>
            </a:solidFill>
            <a:ln w="9525">
              <a:noFill/>
              <a:miter lim="800000"/>
              <a:headEnd/>
              <a:tailEnd/>
            </a:ln>
          </p:spPr>
          <p:txBody>
            <a:bodyPr lIns="54000" tIns="54000" rIns="54000" bIns="54000" anchor="ctr"/>
            <a:lstStyle/>
            <a:p>
              <a:pPr algn="ctr"/>
              <a:r>
                <a:rPr lang="en-GB" sz="1600" dirty="0">
                  <a:latin typeface="Verdana" panose="020B0604030504040204" pitchFamily="34" charset="0"/>
                  <a:ea typeface="Verdana" panose="020B0604030504040204" pitchFamily="34" charset="0"/>
                  <a:cs typeface="Verdana" panose="020B0604030504040204" pitchFamily="34" charset="0"/>
                  <a:sym typeface="Arial" charset="0"/>
                </a:rPr>
                <a:t>Normal initial training for Royal Marines Reserve</a:t>
              </a:r>
            </a:p>
            <a:p>
              <a:pPr algn="ctr"/>
              <a:endParaRPr lang="en-GB" sz="1600" dirty="0">
                <a:latin typeface="Verdana" panose="020B0604030504040204" pitchFamily="34" charset="0"/>
                <a:ea typeface="Verdana" panose="020B0604030504040204" pitchFamily="34" charset="0"/>
                <a:cs typeface="Verdana" panose="020B0604030504040204" pitchFamily="34" charset="0"/>
                <a:sym typeface="Arial" charset="0"/>
              </a:endParaRPr>
            </a:p>
            <a:p>
              <a:pPr algn="ctr"/>
              <a:r>
                <a:rPr lang="en-GB" sz="1600" dirty="0">
                  <a:latin typeface="Verdana" panose="020B0604030504040204" pitchFamily="34" charset="0"/>
                  <a:ea typeface="Verdana" panose="020B0604030504040204" pitchFamily="34" charset="0"/>
                  <a:cs typeface="Verdana" panose="020B0604030504040204" pitchFamily="34" charset="0"/>
                  <a:sym typeface="Arial" charset="0"/>
                </a:rPr>
                <a:t>Recommendation by Commanding Officer</a:t>
              </a:r>
            </a:p>
            <a:p>
              <a:pPr algn="ctr"/>
              <a:endParaRPr lang="en-GB" sz="1600" dirty="0">
                <a:latin typeface="Verdana" panose="020B0604030504040204" pitchFamily="34" charset="0"/>
                <a:ea typeface="Verdana" panose="020B0604030504040204" pitchFamily="34" charset="0"/>
                <a:cs typeface="Verdana" panose="020B0604030504040204" pitchFamily="34" charset="0"/>
                <a:sym typeface="Arial" charset="0"/>
              </a:endParaRPr>
            </a:p>
            <a:p>
              <a:pPr algn="ctr"/>
              <a:r>
                <a:rPr lang="en-GB" sz="1600" dirty="0">
                  <a:latin typeface="Verdana" panose="020B0604030504040204" pitchFamily="34" charset="0"/>
                  <a:ea typeface="Verdana" panose="020B0604030504040204" pitchFamily="34" charset="0"/>
                  <a:cs typeface="Verdana" panose="020B0604030504040204" pitchFamily="34" charset="0"/>
                  <a:sym typeface="Arial" charset="0"/>
                </a:rPr>
                <a:t>Bespoke training by Unit and Commando Training Centre</a:t>
              </a:r>
            </a:p>
          </p:txBody>
        </p:sp>
        <p:pic>
          <p:nvPicPr>
            <p:cNvPr id="39950" name="Picture 17"/>
            <p:cNvPicPr>
              <a:picLocks noChangeAspect="1"/>
            </p:cNvPicPr>
            <p:nvPr/>
          </p:nvPicPr>
          <p:blipFill>
            <a:blip r:embed="rId4"/>
            <a:srcRect/>
            <a:stretch>
              <a:fillRect/>
            </a:stretch>
          </p:blipFill>
          <p:spPr bwMode="auto">
            <a:xfrm>
              <a:off x="4157030" y="2188800"/>
              <a:ext cx="1109439" cy="1107943"/>
            </a:xfrm>
            <a:prstGeom prst="rect">
              <a:avLst/>
            </a:prstGeom>
            <a:noFill/>
            <a:ln w="9525">
              <a:noFill/>
              <a:miter lim="800000"/>
              <a:headEnd/>
              <a:tailEnd/>
            </a:ln>
          </p:spPr>
        </p:pic>
      </p:grpSp>
      <p:grpSp>
        <p:nvGrpSpPr>
          <p:cNvPr id="39940" name="Group 1"/>
          <p:cNvGrpSpPr>
            <a:grpSpLocks/>
          </p:cNvGrpSpPr>
          <p:nvPr/>
        </p:nvGrpSpPr>
        <p:grpSpPr bwMode="auto">
          <a:xfrm>
            <a:off x="665163" y="2189163"/>
            <a:ext cx="2524125" cy="4221162"/>
            <a:chOff x="665855" y="2188800"/>
            <a:chExt cx="2522739" cy="4221447"/>
          </a:xfrm>
        </p:grpSpPr>
        <p:sp>
          <p:nvSpPr>
            <p:cNvPr id="39945" name="TextBox 20"/>
            <p:cNvSpPr txBox="1">
              <a:spLocks/>
            </p:cNvSpPr>
            <p:nvPr/>
          </p:nvSpPr>
          <p:spPr bwMode="auto">
            <a:xfrm>
              <a:off x="665855" y="2188800"/>
              <a:ext cx="2520000" cy="1107942"/>
            </a:xfrm>
            <a:prstGeom prst="rect">
              <a:avLst/>
            </a:prstGeom>
            <a:solidFill>
              <a:schemeClr val="bg1"/>
            </a:solidFill>
            <a:ln w="9525">
              <a:noFill/>
              <a:miter lim="800000"/>
              <a:headEnd/>
              <a:tailEnd/>
            </a:ln>
          </p:spPr>
          <p:txBody>
            <a:bodyPr lIns="54000" tIns="54000" rIns="54000" bIns="54000" anchor="ctr"/>
            <a:lstStyle/>
            <a:p>
              <a:pPr algn="ctr"/>
              <a:endParaRPr lang="en-GB" sz="2000" dirty="0">
                <a:sym typeface="Arial" charset="0"/>
              </a:endParaRPr>
            </a:p>
          </p:txBody>
        </p:sp>
        <p:sp>
          <p:nvSpPr>
            <p:cNvPr id="39946" name="TextBox 5"/>
            <p:cNvSpPr txBox="1">
              <a:spLocks/>
            </p:cNvSpPr>
            <p:nvPr/>
          </p:nvSpPr>
          <p:spPr bwMode="auto">
            <a:xfrm>
              <a:off x="668594" y="3470400"/>
              <a:ext cx="2520000" cy="2939847"/>
            </a:xfrm>
            <a:prstGeom prst="rect">
              <a:avLst/>
            </a:prstGeom>
            <a:solidFill>
              <a:schemeClr val="bg1">
                <a:alpha val="50195"/>
              </a:schemeClr>
            </a:solidFill>
            <a:ln w="9525">
              <a:noFill/>
              <a:miter lim="800000"/>
              <a:headEnd/>
              <a:tailEnd/>
            </a:ln>
          </p:spPr>
          <p:txBody>
            <a:bodyPr lIns="54000" tIns="54000" rIns="54000" bIns="54000" anchor="ctr"/>
            <a:lstStyle/>
            <a:p>
              <a:pPr algn="ctr"/>
              <a:r>
                <a:rPr lang="en-GB" sz="1600" dirty="0">
                  <a:latin typeface="+mn-lt"/>
                  <a:sym typeface="Arial" charset="0"/>
                </a:rPr>
                <a:t>Initial training with officer focus</a:t>
              </a:r>
            </a:p>
            <a:p>
              <a:pPr algn="ctr"/>
              <a:endParaRPr lang="en-GB" sz="1600" dirty="0">
                <a:latin typeface="+mn-lt"/>
                <a:sym typeface="Arial" charset="0"/>
              </a:endParaRPr>
            </a:p>
            <a:p>
              <a:pPr algn="ctr"/>
              <a:r>
                <a:rPr lang="en-GB" sz="1600" dirty="0">
                  <a:latin typeface="+mn-lt"/>
                  <a:sym typeface="Arial" charset="0"/>
                </a:rPr>
                <a:t>4 weekends and 2 weeks Sea Time</a:t>
              </a:r>
            </a:p>
            <a:p>
              <a:pPr algn="ctr"/>
              <a:endParaRPr lang="en-GB" sz="1600" dirty="0">
                <a:latin typeface="+mn-lt"/>
                <a:sym typeface="Arial" charset="0"/>
              </a:endParaRPr>
            </a:p>
            <a:p>
              <a:pPr algn="ctr"/>
              <a:r>
                <a:rPr lang="en-GB" sz="1600" dirty="0">
                  <a:latin typeface="+mn-lt"/>
                  <a:sym typeface="Arial" charset="0"/>
                </a:rPr>
                <a:t>Post Fleetboard - Initial Warfare &amp; Leadership modules</a:t>
              </a:r>
            </a:p>
          </p:txBody>
        </p:sp>
        <p:pic>
          <p:nvPicPr>
            <p:cNvPr id="39947" name="Picture 18"/>
            <p:cNvPicPr>
              <a:picLocks noChangeAspect="1"/>
            </p:cNvPicPr>
            <p:nvPr/>
          </p:nvPicPr>
          <p:blipFill>
            <a:blip r:embed="rId5"/>
            <a:srcRect/>
            <a:stretch>
              <a:fillRect/>
            </a:stretch>
          </p:blipFill>
          <p:spPr bwMode="auto">
            <a:xfrm>
              <a:off x="1366904" y="2188800"/>
              <a:ext cx="1109439" cy="1107943"/>
            </a:xfrm>
            <a:prstGeom prst="rect">
              <a:avLst/>
            </a:prstGeom>
            <a:noFill/>
            <a:ln w="9525">
              <a:noFill/>
              <a:miter lim="800000"/>
              <a:headEnd/>
              <a:tailEnd/>
            </a:ln>
          </p:spPr>
        </p:pic>
      </p:grpSp>
      <p:grpSp>
        <p:nvGrpSpPr>
          <p:cNvPr id="39941" name="Group 7"/>
          <p:cNvGrpSpPr>
            <a:grpSpLocks/>
          </p:cNvGrpSpPr>
          <p:nvPr/>
        </p:nvGrpSpPr>
        <p:grpSpPr bwMode="auto">
          <a:xfrm>
            <a:off x="9013510" y="2189163"/>
            <a:ext cx="2519520" cy="4221161"/>
            <a:chOff x="8991622" y="2188800"/>
            <a:chExt cx="2520000" cy="4221446"/>
          </a:xfrm>
        </p:grpSpPr>
        <p:sp>
          <p:nvSpPr>
            <p:cNvPr id="39942" name="TextBox 23"/>
            <p:cNvSpPr txBox="1">
              <a:spLocks/>
            </p:cNvSpPr>
            <p:nvPr/>
          </p:nvSpPr>
          <p:spPr bwMode="auto">
            <a:xfrm>
              <a:off x="8991622" y="2188800"/>
              <a:ext cx="2520000" cy="1107942"/>
            </a:xfrm>
            <a:prstGeom prst="rect">
              <a:avLst/>
            </a:prstGeom>
            <a:solidFill>
              <a:schemeClr val="bg1"/>
            </a:solidFill>
            <a:ln w="9525">
              <a:noFill/>
              <a:miter lim="800000"/>
              <a:headEnd/>
              <a:tailEnd/>
            </a:ln>
          </p:spPr>
          <p:txBody>
            <a:bodyPr lIns="54000" tIns="54000" rIns="54000" bIns="54000" anchor="ctr"/>
            <a:lstStyle/>
            <a:p>
              <a:pPr algn="ctr"/>
              <a:endParaRPr lang="en-GB" sz="2000" dirty="0">
                <a:sym typeface="Arial" charset="0"/>
              </a:endParaRPr>
            </a:p>
          </p:txBody>
        </p:sp>
        <p:sp>
          <p:nvSpPr>
            <p:cNvPr id="39943" name="TextBox 9"/>
            <p:cNvSpPr txBox="1">
              <a:spLocks/>
            </p:cNvSpPr>
            <p:nvPr/>
          </p:nvSpPr>
          <p:spPr bwMode="auto">
            <a:xfrm>
              <a:off x="8991622" y="3470399"/>
              <a:ext cx="2520000" cy="2939847"/>
            </a:xfrm>
            <a:prstGeom prst="rect">
              <a:avLst/>
            </a:prstGeom>
            <a:solidFill>
              <a:schemeClr val="bg1">
                <a:alpha val="50195"/>
              </a:schemeClr>
            </a:solidFill>
            <a:ln w="9525">
              <a:noFill/>
              <a:miter lim="800000"/>
              <a:headEnd/>
              <a:tailEnd/>
            </a:ln>
          </p:spPr>
          <p:txBody>
            <a:bodyPr lIns="54000" tIns="54000" rIns="54000" bIns="54000" anchor="ctr"/>
            <a:lstStyle/>
            <a:p>
              <a:pPr algn="ctr"/>
              <a:r>
                <a:rPr lang="en-GB" sz="1600" dirty="0">
                  <a:latin typeface="+mn-lt"/>
                  <a:sym typeface="Arial" charset="0"/>
                </a:rPr>
                <a:t>Basic Training</a:t>
              </a:r>
            </a:p>
            <a:p>
              <a:pPr algn="ctr"/>
              <a:endParaRPr lang="en-GB" sz="1600" dirty="0">
                <a:latin typeface="+mn-lt"/>
                <a:sym typeface="Arial" charset="0"/>
              </a:endParaRPr>
            </a:p>
            <a:p>
              <a:pPr algn="ctr"/>
              <a:r>
                <a:rPr lang="en-GB" sz="1600" dirty="0">
                  <a:latin typeface="+mn-lt"/>
                  <a:sym typeface="Arial" charset="0"/>
                </a:rPr>
                <a:t>Followed by 4 weekends</a:t>
              </a:r>
            </a:p>
            <a:p>
              <a:pPr algn="ctr"/>
              <a:endParaRPr lang="en-GB" sz="1600" dirty="0">
                <a:latin typeface="+mn-lt"/>
                <a:sym typeface="Arial" charset="0"/>
              </a:endParaRPr>
            </a:p>
            <a:p>
              <a:pPr algn="ctr"/>
              <a:r>
                <a:rPr lang="en-GB" sz="1600" dirty="0">
                  <a:latin typeface="+mn-lt"/>
                  <a:sym typeface="Arial" charset="0"/>
                </a:rPr>
                <a:t>2 week course</a:t>
              </a:r>
            </a:p>
          </p:txBody>
        </p:sp>
        <p:pic>
          <p:nvPicPr>
            <p:cNvPr id="39944" name="Picture 19"/>
            <p:cNvPicPr>
              <a:picLocks noChangeAspect="1"/>
            </p:cNvPicPr>
            <p:nvPr/>
          </p:nvPicPr>
          <p:blipFill>
            <a:blip r:embed="rId6"/>
            <a:srcRect/>
            <a:stretch>
              <a:fillRect/>
            </a:stretch>
          </p:blipFill>
          <p:spPr bwMode="auto">
            <a:xfrm>
              <a:off x="9696902" y="2188800"/>
              <a:ext cx="1109439" cy="1107943"/>
            </a:xfrm>
            <a:prstGeom prst="rect">
              <a:avLst/>
            </a:prstGeom>
            <a:noFill/>
            <a:ln w="9525">
              <a:noFill/>
              <a:miter lim="800000"/>
              <a:headEnd/>
              <a:tailEnd/>
            </a:ln>
          </p:spPr>
        </p:pic>
      </p:gr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3"/>
          <p:cNvSpPr>
            <a:spLocks noGrp="1"/>
          </p:cNvSpPr>
          <p:nvPr>
            <p:ph type="title"/>
          </p:nvPr>
        </p:nvSpPr>
        <p:spPr>
          <a:xfrm>
            <a:off x="3092824" y="779929"/>
            <a:ext cx="9099176" cy="980609"/>
          </a:xfrm>
        </p:spPr>
        <p:txBody>
          <a:bodyPr/>
          <a:lstStyle/>
          <a:p>
            <a:r>
              <a:rPr lang="en-GB" dirty="0" smtClean="0"/>
              <a:t>Find out more…</a:t>
            </a:r>
          </a:p>
        </p:txBody>
      </p:sp>
      <p:sp>
        <p:nvSpPr>
          <p:cNvPr id="6" name="TextBox 5"/>
          <p:cNvSpPr txBox="1">
            <a:spLocks/>
          </p:cNvSpPr>
          <p:nvPr/>
        </p:nvSpPr>
        <p:spPr bwMode="auto">
          <a:xfrm>
            <a:off x="344488" y="2238748"/>
            <a:ext cx="4640262" cy="2251872"/>
          </a:xfrm>
          <a:prstGeom prst="rect">
            <a:avLst/>
          </a:prstGeom>
          <a:solidFill>
            <a:schemeClr val="bg1">
              <a:alpha val="50195"/>
            </a:schemeClr>
          </a:solidFill>
          <a:ln w="9525">
            <a:noFill/>
            <a:miter lim="800000"/>
            <a:headEnd/>
            <a:tailEnd/>
          </a:ln>
        </p:spPr>
        <p:txBody>
          <a:bodyPr lIns="54000" tIns="54000" rIns="54000" bIns="54000" anchor="ctr"/>
          <a:lstStyle/>
          <a:p>
            <a:pPr algn="ctr"/>
            <a:endParaRPr lang="en-GB" sz="3200" b="1" dirty="0" smtClean="0">
              <a:sym typeface="Arial" charset="0"/>
            </a:endParaRPr>
          </a:p>
          <a:p>
            <a:pPr algn="ctr"/>
            <a:r>
              <a:rPr lang="en-GB" sz="3200" b="1" dirty="0" smtClean="0">
                <a:latin typeface="+mn-lt"/>
                <a:sym typeface="Arial" charset="0"/>
              </a:rPr>
              <a:t>Questions</a:t>
            </a:r>
            <a:r>
              <a:rPr lang="en-GB" sz="3200" b="1" dirty="0">
                <a:latin typeface="+mn-lt"/>
                <a:sym typeface="Arial" charset="0"/>
              </a:rPr>
              <a:t>?</a:t>
            </a:r>
          </a:p>
          <a:p>
            <a:pPr algn="ctr"/>
            <a:endParaRPr lang="en-GB" altLang="en-US" dirty="0">
              <a:sym typeface="Arial" charset="0"/>
            </a:endParaRPr>
          </a:p>
          <a:p>
            <a:pPr algn="ctr"/>
            <a:endParaRPr lang="en-GB" altLang="en-US" sz="3200" dirty="0">
              <a:sym typeface="Arial" charset="0"/>
            </a:endParaRPr>
          </a:p>
        </p:txBody>
      </p:sp>
      <p:grpSp>
        <p:nvGrpSpPr>
          <p:cNvPr id="5" name="Group 4"/>
          <p:cNvGrpSpPr>
            <a:grpSpLocks/>
          </p:cNvGrpSpPr>
          <p:nvPr/>
        </p:nvGrpSpPr>
        <p:grpSpPr bwMode="auto">
          <a:xfrm>
            <a:off x="5194300" y="2238748"/>
            <a:ext cx="6473825" cy="733425"/>
            <a:chOff x="5194785" y="2202423"/>
            <a:chExt cx="7949844" cy="900001"/>
          </a:xfrm>
        </p:grpSpPr>
        <p:sp>
          <p:nvSpPr>
            <p:cNvPr id="9" name="TextBox 8"/>
            <p:cNvSpPr txBox="1">
              <a:spLocks/>
            </p:cNvSpPr>
            <p:nvPr/>
          </p:nvSpPr>
          <p:spPr>
            <a:xfrm>
              <a:off x="6095429" y="2202423"/>
              <a:ext cx="7049200" cy="900001"/>
            </a:xfrm>
            <a:prstGeom prst="rect">
              <a:avLst/>
            </a:prstGeom>
            <a:gradFill flip="none" rotWithShape="1">
              <a:gsLst>
                <a:gs pos="0">
                  <a:schemeClr val="bg1">
                    <a:alpha val="50000"/>
                  </a:schemeClr>
                </a:gs>
                <a:gs pos="83000">
                  <a:schemeClr val="bg1">
                    <a:alpha val="0"/>
                  </a:schemeClr>
                </a:gs>
              </a:gsLst>
              <a:lin ang="0" scaled="1"/>
              <a:tileRect/>
            </a:gradFill>
          </p:spPr>
          <p:txBody>
            <a:bodyPr lIns="252000" tIns="54000" rIns="720000" bIns="54000" anchor="ctr"/>
            <a:lstStyle/>
            <a:p>
              <a:pPr fontAlgn="auto">
                <a:spcBef>
                  <a:spcPts val="0"/>
                </a:spcBef>
                <a:spcAft>
                  <a:spcPts val="0"/>
                </a:spcAft>
                <a:defRPr sz="1800"/>
              </a:pPr>
              <a:endParaRPr lang="en-GB" dirty="0">
                <a:latin typeface="+mn-lt"/>
                <a:ea typeface="Arial"/>
                <a:cs typeface="Arial"/>
                <a:sym typeface="Arial"/>
              </a:endParaRPr>
            </a:p>
          </p:txBody>
        </p:sp>
        <p:pic>
          <p:nvPicPr>
            <p:cNvPr id="42002" name="Picture 18"/>
            <p:cNvPicPr>
              <a:picLocks noChangeAspect="1"/>
            </p:cNvPicPr>
            <p:nvPr/>
          </p:nvPicPr>
          <p:blipFill>
            <a:blip r:embed="rId3"/>
            <a:srcRect/>
            <a:stretch>
              <a:fillRect/>
            </a:stretch>
          </p:blipFill>
          <p:spPr bwMode="auto">
            <a:xfrm>
              <a:off x="5194785" y="2202423"/>
              <a:ext cx="901215" cy="900000"/>
            </a:xfrm>
            <a:prstGeom prst="rect">
              <a:avLst/>
            </a:prstGeom>
            <a:noFill/>
            <a:ln w="9525">
              <a:noFill/>
              <a:miter lim="800000"/>
              <a:headEnd/>
              <a:tailEnd/>
            </a:ln>
          </p:spPr>
        </p:pic>
      </p:grpSp>
      <p:grpSp>
        <p:nvGrpSpPr>
          <p:cNvPr id="7" name="Group 6"/>
          <p:cNvGrpSpPr>
            <a:grpSpLocks/>
          </p:cNvGrpSpPr>
          <p:nvPr/>
        </p:nvGrpSpPr>
        <p:grpSpPr bwMode="auto">
          <a:xfrm>
            <a:off x="5194300" y="3107490"/>
            <a:ext cx="6473825" cy="733425"/>
            <a:chOff x="5194783" y="3198330"/>
            <a:chExt cx="7949846" cy="900001"/>
          </a:xfrm>
        </p:grpSpPr>
        <p:pic>
          <p:nvPicPr>
            <p:cNvPr id="41999" name="Picture 17"/>
            <p:cNvPicPr>
              <a:picLocks noChangeAspect="1"/>
            </p:cNvPicPr>
            <p:nvPr/>
          </p:nvPicPr>
          <p:blipFill>
            <a:blip r:embed="rId4"/>
            <a:srcRect/>
            <a:stretch>
              <a:fillRect/>
            </a:stretch>
          </p:blipFill>
          <p:spPr bwMode="auto">
            <a:xfrm>
              <a:off x="5194783" y="3198331"/>
              <a:ext cx="901215" cy="900000"/>
            </a:xfrm>
            <a:prstGeom prst="rect">
              <a:avLst/>
            </a:prstGeom>
            <a:noFill/>
            <a:ln w="9525">
              <a:noFill/>
              <a:miter lim="800000"/>
              <a:headEnd/>
              <a:tailEnd/>
            </a:ln>
          </p:spPr>
        </p:pic>
        <p:sp>
          <p:nvSpPr>
            <p:cNvPr id="15" name="TextBox 14"/>
            <p:cNvSpPr txBox="1">
              <a:spLocks/>
            </p:cNvSpPr>
            <p:nvPr/>
          </p:nvSpPr>
          <p:spPr>
            <a:xfrm>
              <a:off x="6095428" y="3198330"/>
              <a:ext cx="7049201" cy="900001"/>
            </a:xfrm>
            <a:prstGeom prst="rect">
              <a:avLst/>
            </a:prstGeom>
            <a:gradFill flip="none" rotWithShape="1">
              <a:gsLst>
                <a:gs pos="0">
                  <a:schemeClr val="bg1">
                    <a:alpha val="50000"/>
                  </a:schemeClr>
                </a:gs>
                <a:gs pos="83000">
                  <a:schemeClr val="bg1">
                    <a:alpha val="0"/>
                  </a:schemeClr>
                </a:gs>
              </a:gsLst>
              <a:lin ang="0" scaled="1"/>
              <a:tileRect/>
            </a:gradFill>
          </p:spPr>
          <p:txBody>
            <a:bodyPr lIns="252000" tIns="54000" rIns="720000" bIns="54000" anchor="ctr"/>
            <a:lstStyle/>
            <a:p>
              <a:pPr fontAlgn="auto">
                <a:spcBef>
                  <a:spcPts val="0"/>
                </a:spcBef>
                <a:spcAft>
                  <a:spcPts val="0"/>
                </a:spcAft>
                <a:defRPr sz="1800"/>
              </a:pPr>
              <a:endParaRPr lang="en-GB" dirty="0">
                <a:latin typeface="+mn-lt"/>
                <a:ea typeface="Arial"/>
                <a:cs typeface="Arial"/>
                <a:sym typeface="Arial"/>
              </a:endParaRPr>
            </a:p>
          </p:txBody>
        </p:sp>
      </p:grpSp>
      <p:grpSp>
        <p:nvGrpSpPr>
          <p:cNvPr id="8" name="Group 7"/>
          <p:cNvGrpSpPr>
            <a:grpSpLocks/>
          </p:cNvGrpSpPr>
          <p:nvPr/>
        </p:nvGrpSpPr>
        <p:grpSpPr bwMode="auto">
          <a:xfrm>
            <a:off x="5194300" y="3989387"/>
            <a:ext cx="6719794" cy="733425"/>
            <a:chOff x="5194783" y="4194239"/>
            <a:chExt cx="7933970" cy="900000"/>
          </a:xfrm>
        </p:grpSpPr>
        <p:pic>
          <p:nvPicPr>
            <p:cNvPr id="41997" name="Picture 16"/>
            <p:cNvPicPr>
              <a:picLocks noChangeAspect="1"/>
            </p:cNvPicPr>
            <p:nvPr/>
          </p:nvPicPr>
          <p:blipFill>
            <a:blip r:embed="rId5"/>
            <a:srcRect/>
            <a:stretch>
              <a:fillRect/>
            </a:stretch>
          </p:blipFill>
          <p:spPr bwMode="auto">
            <a:xfrm>
              <a:off x="5194783" y="4194239"/>
              <a:ext cx="901215" cy="900000"/>
            </a:xfrm>
            <a:prstGeom prst="rect">
              <a:avLst/>
            </a:prstGeom>
            <a:noFill/>
            <a:ln w="9525">
              <a:noFill/>
              <a:miter lim="800000"/>
              <a:headEnd/>
              <a:tailEnd/>
            </a:ln>
          </p:spPr>
        </p:pic>
        <p:sp>
          <p:nvSpPr>
            <p:cNvPr id="16" name="TextBox 15"/>
            <p:cNvSpPr txBox="1">
              <a:spLocks/>
            </p:cNvSpPr>
            <p:nvPr/>
          </p:nvSpPr>
          <p:spPr>
            <a:xfrm>
              <a:off x="6069804" y="4194239"/>
              <a:ext cx="7058949" cy="900000"/>
            </a:xfrm>
            <a:prstGeom prst="rect">
              <a:avLst/>
            </a:prstGeom>
            <a:gradFill flip="none" rotWithShape="1">
              <a:gsLst>
                <a:gs pos="0">
                  <a:schemeClr val="bg1">
                    <a:alpha val="50000"/>
                  </a:schemeClr>
                </a:gs>
                <a:gs pos="83000">
                  <a:schemeClr val="bg1">
                    <a:alpha val="0"/>
                  </a:schemeClr>
                </a:gs>
              </a:gsLst>
              <a:lin ang="0" scaled="1"/>
              <a:tileRect/>
            </a:gradFill>
          </p:spPr>
          <p:txBody>
            <a:bodyPr lIns="252000" tIns="54000" rIns="360000" bIns="54000" anchor="ctr"/>
            <a:lstStyle/>
            <a:p>
              <a:pPr fontAlgn="auto">
                <a:spcBef>
                  <a:spcPts val="0"/>
                </a:spcBef>
                <a:spcAft>
                  <a:spcPts val="0"/>
                </a:spcAft>
                <a:defRPr sz="1800"/>
              </a:pPr>
              <a:endParaRPr lang="en-GB" sz="2000" dirty="0">
                <a:latin typeface="+mn-lt"/>
                <a:ea typeface="Arial"/>
                <a:cs typeface="Arial"/>
                <a:sym typeface="Arial"/>
              </a:endParaRPr>
            </a:p>
          </p:txBody>
        </p:sp>
      </p:grpSp>
      <p:grpSp>
        <p:nvGrpSpPr>
          <p:cNvPr id="10" name="Group 9"/>
          <p:cNvGrpSpPr>
            <a:grpSpLocks/>
          </p:cNvGrpSpPr>
          <p:nvPr/>
        </p:nvGrpSpPr>
        <p:grpSpPr bwMode="auto">
          <a:xfrm>
            <a:off x="5203825" y="4879974"/>
            <a:ext cx="6473825" cy="733425"/>
            <a:chOff x="5194782" y="5190147"/>
            <a:chExt cx="7949848" cy="900000"/>
          </a:xfrm>
        </p:grpSpPr>
        <p:pic>
          <p:nvPicPr>
            <p:cNvPr id="41995" name="Picture 19"/>
            <p:cNvPicPr>
              <a:picLocks noChangeAspect="1"/>
            </p:cNvPicPr>
            <p:nvPr/>
          </p:nvPicPr>
          <p:blipFill>
            <a:blip r:embed="rId6"/>
            <a:srcRect/>
            <a:stretch>
              <a:fillRect/>
            </a:stretch>
          </p:blipFill>
          <p:spPr bwMode="auto">
            <a:xfrm>
              <a:off x="5194782" y="5190147"/>
              <a:ext cx="901215" cy="900000"/>
            </a:xfrm>
            <a:prstGeom prst="rect">
              <a:avLst/>
            </a:prstGeom>
            <a:noFill/>
            <a:ln w="9525">
              <a:noFill/>
              <a:miter lim="800000"/>
              <a:headEnd/>
              <a:tailEnd/>
            </a:ln>
          </p:spPr>
        </p:pic>
        <p:sp>
          <p:nvSpPr>
            <p:cNvPr id="25" name="TextBox 24"/>
            <p:cNvSpPr txBox="1">
              <a:spLocks/>
            </p:cNvSpPr>
            <p:nvPr/>
          </p:nvSpPr>
          <p:spPr>
            <a:xfrm>
              <a:off x="6085680" y="5190147"/>
              <a:ext cx="7058950" cy="900000"/>
            </a:xfrm>
            <a:prstGeom prst="rect">
              <a:avLst/>
            </a:prstGeom>
            <a:gradFill flip="none" rotWithShape="1">
              <a:gsLst>
                <a:gs pos="0">
                  <a:schemeClr val="bg1">
                    <a:alpha val="50000"/>
                  </a:schemeClr>
                </a:gs>
                <a:gs pos="83000">
                  <a:schemeClr val="bg1">
                    <a:alpha val="0"/>
                  </a:schemeClr>
                </a:gs>
              </a:gsLst>
              <a:lin ang="0" scaled="1"/>
              <a:tileRect/>
            </a:gradFill>
          </p:spPr>
          <p:txBody>
            <a:bodyPr lIns="252000" tIns="54000" rIns="720000" bIns="54000" anchor="ctr"/>
            <a:lstStyle/>
            <a:p>
              <a:pPr fontAlgn="auto">
                <a:spcBef>
                  <a:spcPts val="0"/>
                </a:spcBef>
                <a:spcAft>
                  <a:spcPts val="0"/>
                </a:spcAft>
                <a:defRPr sz="1800"/>
              </a:pPr>
              <a:endParaRPr lang="en-GB" dirty="0">
                <a:latin typeface="+mn-lt"/>
                <a:ea typeface="Arial"/>
                <a:cs typeface="Arial"/>
                <a:sym typeface="Arial"/>
              </a:endParaRPr>
            </a:p>
          </p:txBody>
        </p:sp>
      </p:grpSp>
      <p:grpSp>
        <p:nvGrpSpPr>
          <p:cNvPr id="3" name="Group 2"/>
          <p:cNvGrpSpPr>
            <a:grpSpLocks/>
          </p:cNvGrpSpPr>
          <p:nvPr/>
        </p:nvGrpSpPr>
        <p:grpSpPr bwMode="auto">
          <a:xfrm>
            <a:off x="344488" y="4879975"/>
            <a:ext cx="4640262" cy="733425"/>
            <a:chOff x="344128" y="4880611"/>
            <a:chExt cx="4640825" cy="732802"/>
          </a:xfrm>
        </p:grpSpPr>
        <p:sp>
          <p:nvSpPr>
            <p:cNvPr id="41993" name="TextBox 25"/>
            <p:cNvSpPr txBox="1">
              <a:spLocks/>
            </p:cNvSpPr>
            <p:nvPr/>
          </p:nvSpPr>
          <p:spPr bwMode="auto">
            <a:xfrm>
              <a:off x="344128" y="4880611"/>
              <a:ext cx="4640825" cy="732802"/>
            </a:xfrm>
            <a:prstGeom prst="rect">
              <a:avLst/>
            </a:prstGeom>
            <a:solidFill>
              <a:schemeClr val="bg1">
                <a:alpha val="50195"/>
              </a:schemeClr>
            </a:solidFill>
            <a:ln w="9525">
              <a:noFill/>
              <a:miter lim="800000"/>
              <a:headEnd/>
              <a:tailEnd/>
            </a:ln>
          </p:spPr>
          <p:txBody>
            <a:bodyPr lIns="720000" tIns="54000" rIns="54000" bIns="54000" anchor="ctr"/>
            <a:lstStyle/>
            <a:p>
              <a:pPr algn="ctr"/>
              <a:r>
                <a:rPr lang="en-GB" altLang="en-US" sz="2400" b="1" dirty="0">
                  <a:solidFill>
                    <a:srgbClr val="5EA9DD"/>
                  </a:solidFill>
                  <a:sym typeface="Arial" charset="0"/>
                </a:rPr>
                <a:t>#jointhereserves</a:t>
              </a:r>
            </a:p>
          </p:txBody>
        </p:sp>
        <p:pic>
          <p:nvPicPr>
            <p:cNvPr id="41994" name="Picture 1"/>
            <p:cNvPicPr>
              <a:picLocks noChangeAspect="1"/>
            </p:cNvPicPr>
            <p:nvPr/>
          </p:nvPicPr>
          <p:blipFill>
            <a:blip r:embed="rId7"/>
            <a:srcRect/>
            <a:stretch>
              <a:fillRect/>
            </a:stretch>
          </p:blipFill>
          <p:spPr bwMode="auto">
            <a:xfrm>
              <a:off x="945566" y="5025167"/>
              <a:ext cx="554050" cy="450439"/>
            </a:xfrm>
            <a:prstGeom prst="rect">
              <a:avLst/>
            </a:prstGeom>
            <a:noFill/>
            <a:ln w="9525">
              <a:noFill/>
              <a:miter lim="800000"/>
              <a:headEnd/>
              <a:tailEnd/>
            </a:ln>
          </p:spPr>
        </p:pic>
      </p:grpSp>
      <p:sp>
        <p:nvSpPr>
          <p:cNvPr id="11" name="TextBox 10"/>
          <p:cNvSpPr txBox="1"/>
          <p:nvPr/>
        </p:nvSpPr>
        <p:spPr>
          <a:xfrm>
            <a:off x="4840942" y="5824538"/>
            <a:ext cx="6827184" cy="523220"/>
          </a:xfrm>
          <a:prstGeom prst="rect">
            <a:avLst/>
          </a:prstGeom>
          <a:noFill/>
        </p:spPr>
        <p:txBody>
          <a:bodyPr wrap="square">
            <a:spAutoFit/>
          </a:bodyPr>
          <a:lstStyle/>
          <a:p>
            <a:pPr fontAlgn="auto">
              <a:spcBef>
                <a:spcPts val="0"/>
              </a:spcBef>
              <a:spcAft>
                <a:spcPts val="0"/>
              </a:spcAft>
              <a:defRPr/>
            </a:pPr>
            <a:r>
              <a:rPr lang="en-GB" sz="2800" b="1" dirty="0">
                <a:solidFill>
                  <a:schemeClr val="tx1">
                    <a:lumMod val="65000"/>
                    <a:lumOff val="35000"/>
                  </a:schemeClr>
                </a:solidFill>
                <a:latin typeface="+mn-lt"/>
                <a:cs typeface="+mn-cs"/>
              </a:rPr>
              <a:t>Or Search Online:</a:t>
            </a:r>
            <a:r>
              <a:rPr lang="en-GB" sz="2800" b="1" dirty="0">
                <a:latin typeface="+mn-lt"/>
                <a:cs typeface="+mn-cs"/>
              </a:rPr>
              <a:t> </a:t>
            </a:r>
            <a:r>
              <a:rPr lang="en-GB" sz="2800" b="1" dirty="0" smtClean="0">
                <a:solidFill>
                  <a:schemeClr val="tx1">
                    <a:lumMod val="95000"/>
                    <a:lumOff val="5000"/>
                  </a:schemeClr>
                </a:solidFill>
                <a:latin typeface="+mn-lt"/>
                <a:cs typeface="+mn-cs"/>
              </a:rPr>
              <a:t>‘Reserves</a:t>
            </a:r>
            <a:r>
              <a:rPr lang="en-GB" sz="2800" b="1" dirty="0">
                <a:solidFill>
                  <a:schemeClr val="tx1">
                    <a:lumMod val="95000"/>
                    <a:lumOff val="5000"/>
                  </a:schemeClr>
                </a:solidFill>
                <a:latin typeface="+mn-lt"/>
                <a:cs typeface="+mn-cs"/>
              </a:rPr>
              <a:t>’</a:t>
            </a:r>
          </a:p>
        </p:txBody>
      </p:sp>
      <p:sp>
        <p:nvSpPr>
          <p:cNvPr id="4" name="Rectangle 3"/>
          <p:cNvSpPr/>
          <p:nvPr/>
        </p:nvSpPr>
        <p:spPr>
          <a:xfrm>
            <a:off x="5941640" y="2407348"/>
            <a:ext cx="3807709" cy="400110"/>
          </a:xfrm>
          <a:prstGeom prst="rect">
            <a:avLst/>
          </a:prstGeom>
        </p:spPr>
        <p:txBody>
          <a:bodyPr wrap="none">
            <a:spAutoFit/>
          </a:bodyPr>
          <a:lstStyle/>
          <a:p>
            <a:r>
              <a:rPr lang="en-GB" sz="2000" dirty="0" smtClean="0">
                <a:latin typeface="+mn-lt"/>
              </a:rPr>
              <a:t>www.royalnavy.mod.uk/rnr</a:t>
            </a:r>
            <a:endParaRPr lang="en-GB" sz="2000" dirty="0">
              <a:latin typeface="+mn-lt"/>
            </a:endParaRPr>
          </a:p>
        </p:txBody>
      </p:sp>
      <p:sp>
        <p:nvSpPr>
          <p:cNvPr id="12" name="Rectangle 11"/>
          <p:cNvSpPr/>
          <p:nvPr/>
        </p:nvSpPr>
        <p:spPr>
          <a:xfrm>
            <a:off x="5968534" y="4887209"/>
            <a:ext cx="5457545" cy="707886"/>
          </a:xfrm>
          <a:prstGeom prst="rect">
            <a:avLst/>
          </a:prstGeom>
        </p:spPr>
        <p:txBody>
          <a:bodyPr wrap="square">
            <a:spAutoFit/>
          </a:bodyPr>
          <a:lstStyle/>
          <a:p>
            <a:r>
              <a:rPr lang="en-GB" sz="2000" dirty="0" smtClean="0">
                <a:latin typeface="Verdana" panose="020B0604030504040204" pitchFamily="34" charset="0"/>
                <a:ea typeface="Verdana" panose="020B0604030504040204" pitchFamily="34" charset="0"/>
                <a:cs typeface="Verdana" panose="020B0604030504040204" pitchFamily="34" charset="0"/>
              </a:rPr>
              <a:t>www.raf.mod.uk/recruitment/lifestyle-benefits/life-as-a-reserve</a:t>
            </a:r>
            <a:r>
              <a:rPr lang="en-GB" sz="2000" dirty="0">
                <a:latin typeface="Verdana" panose="020B0604030504040204" pitchFamily="34" charset="0"/>
                <a:ea typeface="Verdana" panose="020B0604030504040204" pitchFamily="34" charset="0"/>
                <a:cs typeface="Verdana" panose="020B0604030504040204" pitchFamily="34" charset="0"/>
              </a:rPr>
              <a:t>/</a:t>
            </a:r>
          </a:p>
        </p:txBody>
      </p:sp>
      <p:sp>
        <p:nvSpPr>
          <p:cNvPr id="2" name="Rectangle 1"/>
          <p:cNvSpPr/>
          <p:nvPr/>
        </p:nvSpPr>
        <p:spPr>
          <a:xfrm>
            <a:off x="5978061" y="4116367"/>
            <a:ext cx="5730411" cy="400110"/>
          </a:xfrm>
          <a:prstGeom prst="rect">
            <a:avLst/>
          </a:prstGeom>
        </p:spPr>
        <p:txBody>
          <a:bodyPr wrap="square">
            <a:spAutoFit/>
          </a:bodyPr>
          <a:lstStyle/>
          <a:p>
            <a:r>
              <a:rPr lang="en-GB" sz="2000" dirty="0" smtClean="0">
                <a:latin typeface="+mn-lt"/>
              </a:rPr>
              <a:t>www.army.mod.uk/reserve/31781.aspx</a:t>
            </a:r>
            <a:endParaRPr lang="en-GB" sz="2000" dirty="0">
              <a:latin typeface="+mn-lt"/>
            </a:endParaRPr>
          </a:p>
        </p:txBody>
      </p:sp>
      <p:sp>
        <p:nvSpPr>
          <p:cNvPr id="23" name="Rectangle 22"/>
          <p:cNvSpPr/>
          <p:nvPr/>
        </p:nvSpPr>
        <p:spPr>
          <a:xfrm>
            <a:off x="5927725" y="3139541"/>
            <a:ext cx="5730411" cy="707886"/>
          </a:xfrm>
          <a:prstGeom prst="rect">
            <a:avLst/>
          </a:prstGeom>
        </p:spPr>
        <p:txBody>
          <a:bodyPr wrap="square">
            <a:spAutoFit/>
          </a:bodyPr>
          <a:lstStyle/>
          <a:p>
            <a:r>
              <a:rPr lang="en-GB" sz="2000" dirty="0" smtClean="0">
                <a:latin typeface="+mn-lt"/>
              </a:rPr>
              <a:t>www.royalnavy.mod.uk/careers/skills-and-specialisations/royal-marines-reserve</a:t>
            </a:r>
            <a:endParaRPr lang="en-GB" sz="2000" dirty="0">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1+#ppt_w/2"/>
                                          </p:val>
                                        </p:tav>
                                        <p:tav tm="100000">
                                          <p:val>
                                            <p:strVal val="#ppt_x"/>
                                          </p:val>
                                        </p:tav>
                                      </p:tavLst>
                                    </p:anim>
                                    <p:anim calcmode="lin" valueType="num">
                                      <p:cBhvr additive="base">
                                        <p:cTn id="20" dur="25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2" presetClass="entr" presetSubtype="2"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250" fill="hold"/>
                                        <p:tgtEl>
                                          <p:spTgt spid="7"/>
                                        </p:tgtEl>
                                        <p:attrNameLst>
                                          <p:attrName>ppt_x</p:attrName>
                                        </p:attrNameLst>
                                      </p:cBhvr>
                                      <p:tavLst>
                                        <p:tav tm="0">
                                          <p:val>
                                            <p:strVal val="1+#ppt_w/2"/>
                                          </p:val>
                                        </p:tav>
                                        <p:tav tm="100000">
                                          <p:val>
                                            <p:strVal val="#ppt_x"/>
                                          </p:val>
                                        </p:tav>
                                      </p:tavLst>
                                    </p:anim>
                                    <p:anim calcmode="lin" valueType="num">
                                      <p:cBhvr additive="base">
                                        <p:cTn id="25" dur="25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50" fill="hold"/>
                                        <p:tgtEl>
                                          <p:spTgt spid="8"/>
                                        </p:tgtEl>
                                        <p:attrNameLst>
                                          <p:attrName>ppt_x</p:attrName>
                                        </p:attrNameLst>
                                      </p:cBhvr>
                                      <p:tavLst>
                                        <p:tav tm="0">
                                          <p:val>
                                            <p:strVal val="1+#ppt_w/2"/>
                                          </p:val>
                                        </p:tav>
                                        <p:tav tm="100000">
                                          <p:val>
                                            <p:strVal val="#ppt_x"/>
                                          </p:val>
                                        </p:tav>
                                      </p:tavLst>
                                    </p:anim>
                                    <p:anim calcmode="lin" valueType="num">
                                      <p:cBhvr additive="base">
                                        <p:cTn id="30" dur="250" fill="hold"/>
                                        <p:tgtEl>
                                          <p:spTgt spid="8"/>
                                        </p:tgtEl>
                                        <p:attrNameLst>
                                          <p:attrName>ppt_y</p:attrName>
                                        </p:attrNameLst>
                                      </p:cBhvr>
                                      <p:tavLst>
                                        <p:tav tm="0">
                                          <p:val>
                                            <p:strVal val="#ppt_y"/>
                                          </p:val>
                                        </p:tav>
                                        <p:tav tm="100000">
                                          <p:val>
                                            <p:strVal val="#ppt_y"/>
                                          </p:val>
                                        </p:tav>
                                      </p:tavLst>
                                    </p:anim>
                                  </p:childTnLst>
                                </p:cTn>
                              </p:par>
                            </p:childTnLst>
                          </p:cTn>
                        </p:par>
                        <p:par>
                          <p:cTn id="31" fill="hold">
                            <p:stCondLst>
                              <p:cond delay="1750"/>
                            </p:stCondLst>
                            <p:childTnLst>
                              <p:par>
                                <p:cTn id="32" presetID="2" presetClass="entr" presetSubtype="2"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250" fill="hold"/>
                                        <p:tgtEl>
                                          <p:spTgt spid="10"/>
                                        </p:tgtEl>
                                        <p:attrNameLst>
                                          <p:attrName>ppt_x</p:attrName>
                                        </p:attrNameLst>
                                      </p:cBhvr>
                                      <p:tavLst>
                                        <p:tav tm="0">
                                          <p:val>
                                            <p:strVal val="1+#ppt_w/2"/>
                                          </p:val>
                                        </p:tav>
                                        <p:tav tm="100000">
                                          <p:val>
                                            <p:strVal val="#ppt_x"/>
                                          </p:val>
                                        </p:tav>
                                      </p:tavLst>
                                    </p:anim>
                                    <p:anim calcmode="lin" valueType="num">
                                      <p:cBhvr additive="base">
                                        <p:cTn id="35" dur="250" fill="hold"/>
                                        <p:tgtEl>
                                          <p:spTgt spid="1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p:cNvSpPr>
            <a:spLocks noGrp="1"/>
          </p:cNvSpPr>
          <p:nvPr>
            <p:ph type="title"/>
          </p:nvPr>
        </p:nvSpPr>
        <p:spPr/>
        <p:txBody>
          <a:bodyPr/>
          <a:lstStyle/>
          <a:p>
            <a:r>
              <a:rPr lang="en-GB" dirty="0" smtClean="0"/>
              <a:t>The Reserves</a:t>
            </a:r>
          </a:p>
        </p:txBody>
      </p:sp>
      <p:pic>
        <p:nvPicPr>
          <p:cNvPr id="2" name="Picture 1"/>
          <p:cNvPicPr>
            <a:picLocks noChangeAspect="1"/>
          </p:cNvPicPr>
          <p:nvPr/>
        </p:nvPicPr>
        <p:blipFill>
          <a:blip r:embed="rId3"/>
          <a:srcRect/>
          <a:stretch>
            <a:fillRect/>
          </a:stretch>
        </p:blipFill>
        <p:spPr bwMode="auto">
          <a:xfrm>
            <a:off x="6213475" y="2822575"/>
            <a:ext cx="2524125" cy="2519363"/>
          </a:xfrm>
          <a:prstGeom prst="rect">
            <a:avLst/>
          </a:prstGeom>
          <a:noFill/>
          <a:ln w="9525">
            <a:noFill/>
            <a:miter lim="800000"/>
            <a:headEnd/>
            <a:tailEnd/>
          </a:ln>
        </p:spPr>
      </p:pic>
      <p:pic>
        <p:nvPicPr>
          <p:cNvPr id="3" name="Picture 2"/>
          <p:cNvPicPr>
            <a:picLocks noChangeAspect="1"/>
          </p:cNvPicPr>
          <p:nvPr/>
        </p:nvPicPr>
        <p:blipFill>
          <a:blip r:embed="rId4"/>
          <a:srcRect/>
          <a:stretch>
            <a:fillRect/>
          </a:stretch>
        </p:blipFill>
        <p:spPr bwMode="auto">
          <a:xfrm>
            <a:off x="3482975" y="2822575"/>
            <a:ext cx="2524125" cy="2519363"/>
          </a:xfrm>
          <a:prstGeom prst="rect">
            <a:avLst/>
          </a:prstGeom>
          <a:noFill/>
          <a:ln w="9525">
            <a:noFill/>
            <a:miter lim="800000"/>
            <a:headEnd/>
            <a:tailEnd/>
          </a:ln>
        </p:spPr>
      </p:pic>
      <p:pic>
        <p:nvPicPr>
          <p:cNvPr id="5" name="Picture 4"/>
          <p:cNvPicPr>
            <a:picLocks noChangeAspect="1"/>
          </p:cNvPicPr>
          <p:nvPr/>
        </p:nvPicPr>
        <p:blipFill>
          <a:blip r:embed="rId5"/>
          <a:srcRect/>
          <a:stretch>
            <a:fillRect/>
          </a:stretch>
        </p:blipFill>
        <p:spPr bwMode="auto">
          <a:xfrm>
            <a:off x="754063" y="2822575"/>
            <a:ext cx="2522537" cy="2519363"/>
          </a:xfrm>
          <a:prstGeom prst="rect">
            <a:avLst/>
          </a:prstGeom>
          <a:noFill/>
          <a:ln w="9525">
            <a:noFill/>
            <a:miter lim="800000"/>
            <a:headEnd/>
            <a:tailEnd/>
          </a:ln>
        </p:spPr>
      </p:pic>
      <p:pic>
        <p:nvPicPr>
          <p:cNvPr id="6" name="Picture 5"/>
          <p:cNvPicPr>
            <a:picLocks noChangeAspect="1"/>
          </p:cNvPicPr>
          <p:nvPr/>
        </p:nvPicPr>
        <p:blipFill>
          <a:blip r:embed="rId6"/>
          <a:srcRect/>
          <a:stretch>
            <a:fillRect/>
          </a:stretch>
        </p:blipFill>
        <p:spPr bwMode="auto">
          <a:xfrm>
            <a:off x="8943975" y="2822575"/>
            <a:ext cx="2524125" cy="25193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Effect transition="in" filter="fade">
                                      <p:cBhvr>
                                        <p:cTn id="15" dur="75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750" fill="hold"/>
                                        <p:tgtEl>
                                          <p:spTgt spid="2"/>
                                        </p:tgtEl>
                                        <p:attrNameLst>
                                          <p:attrName>ppt_w</p:attrName>
                                        </p:attrNameLst>
                                      </p:cBhvr>
                                      <p:tavLst>
                                        <p:tav tm="0">
                                          <p:val>
                                            <p:fltVal val="0"/>
                                          </p:val>
                                        </p:tav>
                                        <p:tav tm="100000">
                                          <p:val>
                                            <p:strVal val="#ppt_w"/>
                                          </p:val>
                                        </p:tav>
                                      </p:tavLst>
                                    </p:anim>
                                    <p:anim calcmode="lin" valueType="num">
                                      <p:cBhvr>
                                        <p:cTn id="20" dur="750" fill="hold"/>
                                        <p:tgtEl>
                                          <p:spTgt spid="2"/>
                                        </p:tgtEl>
                                        <p:attrNameLst>
                                          <p:attrName>ppt_h</p:attrName>
                                        </p:attrNameLst>
                                      </p:cBhvr>
                                      <p:tavLst>
                                        <p:tav tm="0">
                                          <p:val>
                                            <p:fltVal val="0"/>
                                          </p:val>
                                        </p:tav>
                                        <p:tav tm="100000">
                                          <p:val>
                                            <p:strVal val="#ppt_h"/>
                                          </p:val>
                                        </p:tav>
                                      </p:tavLst>
                                    </p:anim>
                                    <p:animEffect transition="in" filter="fade">
                                      <p:cBhvr>
                                        <p:cTn id="21" dur="750"/>
                                        <p:tgtEl>
                                          <p:spTgt spid="2"/>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750" fill="hold"/>
                                        <p:tgtEl>
                                          <p:spTgt spid="6"/>
                                        </p:tgtEl>
                                        <p:attrNameLst>
                                          <p:attrName>ppt_w</p:attrName>
                                        </p:attrNameLst>
                                      </p:cBhvr>
                                      <p:tavLst>
                                        <p:tav tm="0">
                                          <p:val>
                                            <p:fltVal val="0"/>
                                          </p:val>
                                        </p:tav>
                                        <p:tav tm="100000">
                                          <p:val>
                                            <p:strVal val="#ppt_w"/>
                                          </p:val>
                                        </p:tav>
                                      </p:tavLst>
                                    </p:anim>
                                    <p:anim calcmode="lin" valueType="num">
                                      <p:cBhvr>
                                        <p:cTn id="26" dur="750" fill="hold"/>
                                        <p:tgtEl>
                                          <p:spTgt spid="6"/>
                                        </p:tgtEl>
                                        <p:attrNameLst>
                                          <p:attrName>ppt_h</p:attrName>
                                        </p:attrNameLst>
                                      </p:cBhvr>
                                      <p:tavLst>
                                        <p:tav tm="0">
                                          <p:val>
                                            <p:fltVal val="0"/>
                                          </p:val>
                                        </p:tav>
                                        <p:tav tm="100000">
                                          <p:val>
                                            <p:strVal val="#ppt_h"/>
                                          </p:val>
                                        </p:tav>
                                      </p:tavLst>
                                    </p:anim>
                                    <p:animEffect transition="in" filter="fade">
                                      <p:cBhvr>
                                        <p:cTn id="2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r>
              <a:rPr lang="en-GB" dirty="0" smtClean="0"/>
              <a:t>Why we need Reserves</a:t>
            </a:r>
          </a:p>
        </p:txBody>
      </p:sp>
      <p:sp>
        <p:nvSpPr>
          <p:cNvPr id="28674" name="Rectangle 3"/>
          <p:cNvSpPr>
            <a:spLocks noGrp="1"/>
          </p:cNvSpPr>
          <p:nvPr>
            <p:ph type="body" idx="1"/>
          </p:nvPr>
        </p:nvSpPr>
        <p:spPr>
          <a:xfrm>
            <a:off x="4128247" y="2135254"/>
            <a:ext cx="7234517" cy="4124708"/>
          </a:xfrm>
        </p:spPr>
        <p:txBody>
          <a:bodyPr/>
          <a:lstStyle/>
          <a:p>
            <a:pPr marL="0" indent="0">
              <a:lnSpc>
                <a:spcPct val="80000"/>
              </a:lnSpc>
              <a:buNone/>
            </a:pPr>
            <a:r>
              <a:rPr lang="en-GB" sz="1800" b="1" dirty="0" smtClean="0"/>
              <a:t>Cost Effectiveness</a:t>
            </a:r>
          </a:p>
          <a:p>
            <a:pPr lvl="1">
              <a:lnSpc>
                <a:spcPct val="80000"/>
              </a:lnSpc>
            </a:pPr>
            <a:r>
              <a:rPr lang="en-GB" sz="1800" dirty="0" smtClean="0"/>
              <a:t>Maintaining regular force may not be best value for money. </a:t>
            </a:r>
          </a:p>
          <a:p>
            <a:pPr lvl="1">
              <a:lnSpc>
                <a:spcPct val="80000"/>
              </a:lnSpc>
            </a:pPr>
            <a:r>
              <a:rPr lang="en-GB" sz="1800" dirty="0" smtClean="0"/>
              <a:t>Certain specialist areas that are not practical or cost effective to maintain full time.</a:t>
            </a:r>
          </a:p>
          <a:p>
            <a:pPr marL="457200" lvl="1" indent="0">
              <a:lnSpc>
                <a:spcPct val="80000"/>
              </a:lnSpc>
              <a:buNone/>
            </a:pPr>
            <a:endParaRPr lang="en-GB" sz="1800" dirty="0" smtClean="0"/>
          </a:p>
          <a:p>
            <a:pPr marL="0" indent="0">
              <a:lnSpc>
                <a:spcPct val="80000"/>
              </a:lnSpc>
              <a:buNone/>
            </a:pPr>
            <a:r>
              <a:rPr lang="en-GB" sz="1800" b="1" dirty="0" smtClean="0"/>
              <a:t>Specialist Capability</a:t>
            </a:r>
          </a:p>
          <a:p>
            <a:pPr lvl="1">
              <a:lnSpc>
                <a:spcPct val="80000"/>
              </a:lnSpc>
            </a:pPr>
            <a:r>
              <a:rPr lang="en-GB" sz="1800" dirty="0" smtClean="0"/>
              <a:t>Better access to skills and capabilities more readily available in the civilian sector. </a:t>
            </a:r>
          </a:p>
          <a:p>
            <a:pPr marL="457200" lvl="1" indent="0">
              <a:lnSpc>
                <a:spcPct val="80000"/>
              </a:lnSpc>
              <a:buNone/>
            </a:pPr>
            <a:endParaRPr lang="en-GB" sz="1800" dirty="0" smtClean="0"/>
          </a:p>
          <a:p>
            <a:pPr marL="0" indent="0">
              <a:lnSpc>
                <a:spcPct val="80000"/>
              </a:lnSpc>
              <a:buNone/>
            </a:pPr>
            <a:r>
              <a:rPr lang="en-GB" sz="1800" b="1" dirty="0" smtClean="0"/>
              <a:t>Regeneration</a:t>
            </a:r>
          </a:p>
          <a:p>
            <a:pPr lvl="1">
              <a:lnSpc>
                <a:spcPct val="80000"/>
              </a:lnSpc>
            </a:pPr>
            <a:r>
              <a:rPr lang="en-GB" sz="1800" dirty="0" smtClean="0"/>
              <a:t>Strategic reserve for resilience and regeneration of our Armed Forces in case of national crisis. </a:t>
            </a:r>
          </a:p>
          <a:p>
            <a:pPr marL="0" indent="0">
              <a:lnSpc>
                <a:spcPct val="80000"/>
              </a:lnSpc>
              <a:buNone/>
            </a:pPr>
            <a:endParaRPr lang="en-GB" sz="1800" b="1" dirty="0" smtClean="0"/>
          </a:p>
          <a:p>
            <a:pPr marL="0" indent="0">
              <a:lnSpc>
                <a:spcPct val="80000"/>
              </a:lnSpc>
              <a:buNone/>
            </a:pPr>
            <a:r>
              <a:rPr lang="en-GB" sz="1800" b="1" dirty="0" smtClean="0"/>
              <a:t>Connecting with Society</a:t>
            </a:r>
          </a:p>
          <a:p>
            <a:pPr>
              <a:lnSpc>
                <a:spcPct val="80000"/>
              </a:lnSpc>
            </a:pPr>
            <a:endParaRPr lang="en-GB" sz="18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08" y="2266185"/>
            <a:ext cx="3065928" cy="3986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489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title"/>
          </p:nvPr>
        </p:nvSpPr>
        <p:spPr/>
        <p:txBody>
          <a:bodyPr/>
          <a:lstStyle/>
          <a:p>
            <a:r>
              <a:rPr lang="en-GB" dirty="0" smtClean="0"/>
              <a:t>The Financial Offer</a:t>
            </a:r>
          </a:p>
        </p:txBody>
      </p:sp>
      <p:sp>
        <p:nvSpPr>
          <p:cNvPr id="2" name="TextBox 1"/>
          <p:cNvSpPr txBox="1">
            <a:spLocks/>
          </p:cNvSpPr>
          <p:nvPr/>
        </p:nvSpPr>
        <p:spPr bwMode="auto">
          <a:xfrm>
            <a:off x="6010835" y="2039387"/>
            <a:ext cx="5656729" cy="4414837"/>
          </a:xfrm>
          <a:prstGeom prst="rect">
            <a:avLst/>
          </a:prstGeom>
          <a:gradFill rotWithShape="0">
            <a:gsLst>
              <a:gs pos="0">
                <a:schemeClr val="bg1">
                  <a:alpha val="0"/>
                </a:schemeClr>
              </a:gs>
              <a:gs pos="100000">
                <a:schemeClr val="bg1">
                  <a:alpha val="34999"/>
                </a:schemeClr>
              </a:gs>
            </a:gsLst>
            <a:lin ang="0" scaled="1"/>
          </a:gradFill>
          <a:ln w="9525">
            <a:noFill/>
            <a:miter lim="800000"/>
            <a:headEnd/>
            <a:tailEnd/>
          </a:ln>
        </p:spPr>
        <p:txBody>
          <a:bodyPr tIns="90000" rIns="720000" bIns="90000" anchor="ctr"/>
          <a:lstStyle/>
          <a:p>
            <a:pPr algn="r">
              <a:spcBef>
                <a:spcPts val="1500"/>
              </a:spcBef>
            </a:pPr>
            <a:r>
              <a:rPr lang="en-GB" sz="2400" dirty="0">
                <a:latin typeface="Verdana" panose="020B0604030504040204" pitchFamily="34" charset="0"/>
                <a:ea typeface="Verdana" panose="020B0604030504040204" pitchFamily="34" charset="0"/>
                <a:cs typeface="Verdana" panose="020B0604030504040204" pitchFamily="34" charset="0"/>
                <a:sym typeface="Arial" charset="0"/>
              </a:rPr>
              <a:t>Paid to serve </a:t>
            </a:r>
            <a:br>
              <a:rPr lang="en-GB" sz="2400" dirty="0">
                <a:latin typeface="Verdana" panose="020B0604030504040204" pitchFamily="34" charset="0"/>
                <a:ea typeface="Verdana" panose="020B0604030504040204" pitchFamily="34" charset="0"/>
                <a:cs typeface="Verdana" panose="020B0604030504040204" pitchFamily="34" charset="0"/>
                <a:sym typeface="Arial" charset="0"/>
              </a:rPr>
            </a:br>
            <a:r>
              <a:rPr lang="en-GB" sz="2400" dirty="0">
                <a:latin typeface="Verdana" panose="020B0604030504040204" pitchFamily="34" charset="0"/>
                <a:ea typeface="Verdana" panose="020B0604030504040204" pitchFamily="34" charset="0"/>
                <a:cs typeface="Verdana" panose="020B0604030504040204" pitchFamily="34" charset="0"/>
                <a:sym typeface="Arial" charset="0"/>
              </a:rPr>
              <a:t>(rates vary by rank)</a:t>
            </a:r>
          </a:p>
          <a:p>
            <a:pPr algn="r">
              <a:spcBef>
                <a:spcPts val="1500"/>
              </a:spcBef>
            </a:pPr>
            <a:r>
              <a:rPr lang="en-GB" sz="2400" dirty="0">
                <a:latin typeface="Verdana" panose="020B0604030504040204" pitchFamily="34" charset="0"/>
                <a:ea typeface="Verdana" panose="020B0604030504040204" pitchFamily="34" charset="0"/>
                <a:cs typeface="Verdana" panose="020B0604030504040204" pitchFamily="34" charset="0"/>
                <a:sym typeface="Arial" charset="0"/>
              </a:rPr>
              <a:t>Annual training bounty</a:t>
            </a:r>
          </a:p>
          <a:p>
            <a:pPr algn="r">
              <a:spcBef>
                <a:spcPts val="1500"/>
              </a:spcBef>
            </a:pPr>
            <a:r>
              <a:rPr lang="en-GB" sz="2400" dirty="0">
                <a:latin typeface="Verdana" panose="020B0604030504040204" pitchFamily="34" charset="0"/>
                <a:ea typeface="Verdana" panose="020B0604030504040204" pitchFamily="34" charset="0"/>
                <a:cs typeface="Verdana" panose="020B0604030504040204" pitchFamily="34" charset="0"/>
                <a:sym typeface="Arial" charset="0"/>
              </a:rPr>
              <a:t>Travel expenses</a:t>
            </a:r>
          </a:p>
          <a:p>
            <a:pPr algn="r">
              <a:spcBef>
                <a:spcPts val="1500"/>
              </a:spcBef>
            </a:pPr>
            <a:r>
              <a:rPr lang="en-GB" sz="2400" dirty="0">
                <a:latin typeface="Verdana" panose="020B0604030504040204" pitchFamily="34" charset="0"/>
                <a:ea typeface="Verdana" panose="020B0604030504040204" pitchFamily="34" charset="0"/>
                <a:cs typeface="Verdana" panose="020B0604030504040204" pitchFamily="34" charset="0"/>
                <a:sym typeface="Arial" charset="0"/>
              </a:rPr>
              <a:t>Access to learning credits</a:t>
            </a:r>
          </a:p>
          <a:p>
            <a:pPr algn="r">
              <a:spcBef>
                <a:spcPts val="1500"/>
              </a:spcBef>
            </a:pPr>
            <a:r>
              <a:rPr lang="en-GB" sz="2400" dirty="0">
                <a:latin typeface="Verdana" panose="020B0604030504040204" pitchFamily="34" charset="0"/>
                <a:ea typeface="Verdana" panose="020B0604030504040204" pitchFamily="34" charset="0"/>
                <a:cs typeface="Verdana" panose="020B0604030504040204" pitchFamily="34" charset="0"/>
                <a:sym typeface="Arial" charset="0"/>
              </a:rPr>
              <a:t>Access to pension</a:t>
            </a:r>
            <a:br>
              <a:rPr lang="en-GB" sz="2400" dirty="0">
                <a:latin typeface="Verdana" panose="020B0604030504040204" pitchFamily="34" charset="0"/>
                <a:ea typeface="Verdana" panose="020B0604030504040204" pitchFamily="34" charset="0"/>
                <a:cs typeface="Verdana" panose="020B0604030504040204" pitchFamily="34" charset="0"/>
                <a:sym typeface="Arial" charset="0"/>
              </a:rPr>
            </a:br>
            <a:r>
              <a:rPr lang="en-GB" sz="2400" dirty="0">
                <a:latin typeface="Verdana" panose="020B0604030504040204" pitchFamily="34" charset="0"/>
                <a:ea typeface="Verdana" panose="020B0604030504040204" pitchFamily="34" charset="0"/>
                <a:cs typeface="Verdana" panose="020B0604030504040204" pitchFamily="34" charset="0"/>
                <a:sym typeface="Arial" charset="0"/>
              </a:rPr>
              <a:t>(from April 2015)</a:t>
            </a:r>
          </a:p>
          <a:p>
            <a:pPr algn="r">
              <a:spcBef>
                <a:spcPts val="1500"/>
              </a:spcBef>
            </a:pPr>
            <a:r>
              <a:rPr lang="en-GB" sz="2400" dirty="0">
                <a:latin typeface="Verdana" panose="020B0604030504040204" pitchFamily="34" charset="0"/>
                <a:ea typeface="Verdana" panose="020B0604030504040204" pitchFamily="34" charset="0"/>
                <a:cs typeface="Verdana" panose="020B0604030504040204" pitchFamily="34" charset="0"/>
                <a:sym typeface="Arial" charset="0"/>
              </a:rPr>
              <a:t>Paid leave</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896" y="2267963"/>
            <a:ext cx="5130304" cy="383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r>
              <a:rPr lang="en-GB" dirty="0" smtClean="0"/>
              <a:t>The Reserve Service Offer</a:t>
            </a:r>
          </a:p>
        </p:txBody>
      </p:sp>
      <p:grpSp>
        <p:nvGrpSpPr>
          <p:cNvPr id="15" name="Group 14"/>
          <p:cNvGrpSpPr>
            <a:grpSpLocks/>
          </p:cNvGrpSpPr>
          <p:nvPr/>
        </p:nvGrpSpPr>
        <p:grpSpPr bwMode="auto">
          <a:xfrm>
            <a:off x="677863" y="2108200"/>
            <a:ext cx="2520950" cy="4327525"/>
            <a:chOff x="678427" y="2108083"/>
            <a:chExt cx="2520000" cy="4327322"/>
          </a:xfrm>
        </p:grpSpPr>
        <p:sp>
          <p:nvSpPr>
            <p:cNvPr id="11276" name="TextBox 1"/>
            <p:cNvSpPr txBox="1">
              <a:spLocks/>
            </p:cNvSpPr>
            <p:nvPr/>
          </p:nvSpPr>
          <p:spPr bwMode="auto">
            <a:xfrm>
              <a:off x="678427" y="5427405"/>
              <a:ext cx="2520000" cy="1008000"/>
            </a:xfrm>
            <a:prstGeom prst="rect">
              <a:avLst/>
            </a:prstGeom>
            <a:solidFill>
              <a:schemeClr val="bg1">
                <a:alpha val="50195"/>
              </a:schemeClr>
            </a:solidFill>
            <a:ln w="9525">
              <a:noFill/>
              <a:miter lim="800000"/>
              <a:headEnd/>
              <a:tailEnd/>
            </a:ln>
          </p:spPr>
          <p:txBody>
            <a:bodyPr tIns="90000" bIns="90000" anchor="ctr"/>
            <a:lstStyle/>
            <a:p>
              <a:pPr algn="ctr"/>
              <a:r>
                <a:rPr lang="en-GB" dirty="0">
                  <a:latin typeface="+mn-lt"/>
                </a:rPr>
                <a:t>Fitness, Sport &amp; Adventurous Training</a:t>
              </a:r>
            </a:p>
          </p:txBody>
        </p:sp>
        <p:pic>
          <p:nvPicPr>
            <p:cNvPr id="11277" name="Picture 2"/>
            <p:cNvPicPr>
              <a:picLocks noChangeAspect="1"/>
            </p:cNvPicPr>
            <p:nvPr/>
          </p:nvPicPr>
          <p:blipFill>
            <a:blip r:embed="rId3"/>
            <a:srcRect/>
            <a:stretch>
              <a:fillRect/>
            </a:stretch>
          </p:blipFill>
          <p:spPr bwMode="auto">
            <a:xfrm>
              <a:off x="678427" y="2108083"/>
              <a:ext cx="2520000" cy="3319322"/>
            </a:xfrm>
            <a:prstGeom prst="rect">
              <a:avLst/>
            </a:prstGeom>
            <a:noFill/>
            <a:ln w="9525">
              <a:noFill/>
              <a:miter lim="800000"/>
              <a:headEnd/>
              <a:tailEnd/>
            </a:ln>
          </p:spPr>
        </p:pic>
      </p:grpSp>
      <p:grpSp>
        <p:nvGrpSpPr>
          <p:cNvPr id="17" name="Group 16"/>
          <p:cNvGrpSpPr>
            <a:grpSpLocks/>
          </p:cNvGrpSpPr>
          <p:nvPr/>
        </p:nvGrpSpPr>
        <p:grpSpPr bwMode="auto">
          <a:xfrm>
            <a:off x="6219825" y="2108200"/>
            <a:ext cx="2520950" cy="4327525"/>
            <a:chOff x="6220543" y="2108083"/>
            <a:chExt cx="2520000" cy="4327322"/>
          </a:xfrm>
        </p:grpSpPr>
        <p:sp>
          <p:nvSpPr>
            <p:cNvPr id="11272" name="TextBox 5"/>
            <p:cNvSpPr txBox="1">
              <a:spLocks/>
            </p:cNvSpPr>
            <p:nvPr/>
          </p:nvSpPr>
          <p:spPr bwMode="auto">
            <a:xfrm>
              <a:off x="6220543" y="5427405"/>
              <a:ext cx="2520000" cy="1008000"/>
            </a:xfrm>
            <a:prstGeom prst="rect">
              <a:avLst/>
            </a:prstGeom>
            <a:solidFill>
              <a:schemeClr val="bg1">
                <a:alpha val="50195"/>
              </a:schemeClr>
            </a:solidFill>
            <a:ln w="9525">
              <a:noFill/>
              <a:miter lim="800000"/>
              <a:headEnd/>
              <a:tailEnd/>
            </a:ln>
          </p:spPr>
          <p:txBody>
            <a:bodyPr tIns="90000" bIns="90000" anchor="ctr"/>
            <a:lstStyle/>
            <a:p>
              <a:pPr algn="ctr"/>
              <a:r>
                <a:rPr lang="en-GB" dirty="0">
                  <a:latin typeface="+mn-lt"/>
                </a:rPr>
                <a:t>Train and work alongside regular forces</a:t>
              </a:r>
            </a:p>
          </p:txBody>
        </p:sp>
        <p:pic>
          <p:nvPicPr>
            <p:cNvPr id="11273" name="Picture 12"/>
            <p:cNvPicPr>
              <a:picLocks noChangeAspect="1"/>
            </p:cNvPicPr>
            <p:nvPr/>
          </p:nvPicPr>
          <p:blipFill>
            <a:blip r:embed="rId4"/>
            <a:srcRect/>
            <a:stretch>
              <a:fillRect/>
            </a:stretch>
          </p:blipFill>
          <p:spPr bwMode="auto">
            <a:xfrm>
              <a:off x="6220543" y="2108083"/>
              <a:ext cx="2520000" cy="3319322"/>
            </a:xfrm>
            <a:prstGeom prst="rect">
              <a:avLst/>
            </a:prstGeom>
            <a:noFill/>
            <a:ln w="9525">
              <a:noFill/>
              <a:miter lim="800000"/>
              <a:headEnd/>
              <a:tailEnd/>
            </a:ln>
          </p:spPr>
        </p:pic>
      </p:grpSp>
      <p:grpSp>
        <p:nvGrpSpPr>
          <p:cNvPr id="18" name="Group 17"/>
          <p:cNvGrpSpPr>
            <a:grpSpLocks/>
          </p:cNvGrpSpPr>
          <p:nvPr/>
        </p:nvGrpSpPr>
        <p:grpSpPr bwMode="auto">
          <a:xfrm>
            <a:off x="8991600" y="2108200"/>
            <a:ext cx="2519363" cy="4327525"/>
            <a:chOff x="8991601" y="2108083"/>
            <a:chExt cx="2520000" cy="4327322"/>
          </a:xfrm>
        </p:grpSpPr>
        <p:sp>
          <p:nvSpPr>
            <p:cNvPr id="11270" name="TextBox 6"/>
            <p:cNvSpPr txBox="1">
              <a:spLocks/>
            </p:cNvSpPr>
            <p:nvPr/>
          </p:nvSpPr>
          <p:spPr bwMode="auto">
            <a:xfrm>
              <a:off x="8991601" y="5427405"/>
              <a:ext cx="2520000" cy="1008000"/>
            </a:xfrm>
            <a:prstGeom prst="rect">
              <a:avLst/>
            </a:prstGeom>
            <a:solidFill>
              <a:schemeClr val="bg1">
                <a:alpha val="50195"/>
              </a:schemeClr>
            </a:solidFill>
            <a:ln w="9525">
              <a:noFill/>
              <a:miter lim="800000"/>
              <a:headEnd/>
              <a:tailEnd/>
            </a:ln>
          </p:spPr>
          <p:txBody>
            <a:bodyPr tIns="90000" bIns="90000" anchor="ctr"/>
            <a:lstStyle/>
            <a:p>
              <a:pPr algn="ctr"/>
              <a:r>
                <a:rPr lang="en-GB" dirty="0">
                  <a:latin typeface="Verdana" panose="020B0604030504040204" pitchFamily="34" charset="0"/>
                  <a:ea typeface="Verdana" panose="020B0604030504040204" pitchFamily="34" charset="0"/>
                  <a:cs typeface="Verdana" panose="020B0604030504040204" pitchFamily="34" charset="0"/>
                </a:rPr>
                <a:t>Get paid, with access to </a:t>
              </a:r>
              <a:r>
                <a:rPr lang="en-GB" dirty="0" smtClean="0">
                  <a:latin typeface="Verdana" panose="020B0604030504040204" pitchFamily="34" charset="0"/>
                  <a:ea typeface="Verdana" panose="020B0604030504040204" pitchFamily="34" charset="0"/>
                  <a:cs typeface="Verdana" panose="020B0604030504040204" pitchFamily="34" charset="0"/>
                </a:rPr>
                <a:t>support &amp; </a:t>
              </a:r>
              <a:r>
                <a:rPr lang="en-GB" dirty="0">
                  <a:latin typeface="Verdana" panose="020B0604030504040204" pitchFamily="34" charset="0"/>
                  <a:ea typeface="Verdana" panose="020B0604030504040204" pitchFamily="34" charset="0"/>
                  <a:cs typeface="Verdana" panose="020B0604030504040204" pitchFamily="34" charset="0"/>
                </a:rPr>
                <a:t>welfare services</a:t>
              </a:r>
            </a:p>
          </p:txBody>
        </p:sp>
        <p:pic>
          <p:nvPicPr>
            <p:cNvPr id="11271" name="Picture 13"/>
            <p:cNvPicPr>
              <a:picLocks noChangeAspect="1"/>
            </p:cNvPicPr>
            <p:nvPr/>
          </p:nvPicPr>
          <p:blipFill>
            <a:blip r:embed="rId5"/>
            <a:srcRect/>
            <a:stretch>
              <a:fillRect/>
            </a:stretch>
          </p:blipFill>
          <p:spPr bwMode="auto">
            <a:xfrm>
              <a:off x="8991601" y="2108083"/>
              <a:ext cx="2520000" cy="3319322"/>
            </a:xfrm>
            <a:prstGeom prst="rect">
              <a:avLst/>
            </a:prstGeom>
            <a:noFill/>
            <a:ln w="9525">
              <a:noFill/>
              <a:miter lim="800000"/>
              <a:headEnd/>
              <a:tailEnd/>
            </a:ln>
          </p:spPr>
        </p:pic>
      </p:gr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4580" y="2108198"/>
            <a:ext cx="2519362" cy="3319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
          <p:cNvSpPr txBox="1">
            <a:spLocks/>
          </p:cNvSpPr>
          <p:nvPr/>
        </p:nvSpPr>
        <p:spPr bwMode="auto">
          <a:xfrm>
            <a:off x="3464580" y="5427676"/>
            <a:ext cx="2520950" cy="1008047"/>
          </a:xfrm>
          <a:prstGeom prst="rect">
            <a:avLst/>
          </a:prstGeom>
          <a:solidFill>
            <a:schemeClr val="bg1">
              <a:alpha val="50195"/>
            </a:schemeClr>
          </a:solidFill>
          <a:ln w="9525">
            <a:noFill/>
            <a:miter lim="800000"/>
            <a:headEnd/>
            <a:tailEnd/>
          </a:ln>
        </p:spPr>
        <p:txBody>
          <a:bodyPr tIns="90000" bIns="90000" anchor="ctr"/>
          <a:lstStyle/>
          <a:p>
            <a:pPr algn="ctr"/>
            <a:r>
              <a:rPr lang="en-GB" dirty="0"/>
              <a:t>Develop new skills and gain qualifications</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title"/>
          </p:nvPr>
        </p:nvSpPr>
        <p:spPr/>
        <p:txBody>
          <a:bodyPr/>
          <a:lstStyle/>
          <a:p>
            <a:r>
              <a:rPr lang="en-GB" dirty="0" smtClean="0"/>
              <a:t>The Commitment</a:t>
            </a:r>
          </a:p>
        </p:txBody>
      </p:sp>
      <p:grpSp>
        <p:nvGrpSpPr>
          <p:cNvPr id="3" name="Group 2"/>
          <p:cNvGrpSpPr>
            <a:grpSpLocks/>
          </p:cNvGrpSpPr>
          <p:nvPr/>
        </p:nvGrpSpPr>
        <p:grpSpPr bwMode="auto">
          <a:xfrm>
            <a:off x="2954338" y="2114550"/>
            <a:ext cx="3052762" cy="2182813"/>
            <a:chOff x="2954592" y="2113936"/>
            <a:chExt cx="3052917" cy="2182762"/>
          </a:xfrm>
        </p:grpSpPr>
        <p:sp>
          <p:nvSpPr>
            <p:cNvPr id="15367" name="TextBox 1"/>
            <p:cNvSpPr txBox="1">
              <a:spLocks/>
            </p:cNvSpPr>
            <p:nvPr/>
          </p:nvSpPr>
          <p:spPr bwMode="auto">
            <a:xfrm>
              <a:off x="2954592" y="2113936"/>
              <a:ext cx="3052917" cy="432619"/>
            </a:xfrm>
            <a:prstGeom prst="rect">
              <a:avLst/>
            </a:prstGeom>
            <a:solidFill>
              <a:srgbClr val="9AA5A8">
                <a:alpha val="50195"/>
              </a:srgbClr>
            </a:solidFill>
            <a:ln w="9525">
              <a:noFill/>
              <a:miter lim="800000"/>
              <a:headEnd/>
              <a:tailEnd/>
            </a:ln>
          </p:spPr>
          <p:txBody>
            <a:bodyPr lIns="54000" tIns="54000" rIns="54000" bIns="54000" anchor="ctr"/>
            <a:lstStyle/>
            <a:p>
              <a:pPr algn="ctr"/>
              <a:r>
                <a:rPr lang="en-GB" sz="1600" b="1" dirty="0">
                  <a:latin typeface="Verdana" panose="020B0604030504040204" pitchFamily="34" charset="0"/>
                  <a:ea typeface="Verdana" panose="020B0604030504040204" pitchFamily="34" charset="0"/>
                  <a:cs typeface="Verdana" panose="020B0604030504040204" pitchFamily="34" charset="0"/>
                  <a:sym typeface="Arial" charset="0"/>
                </a:rPr>
                <a:t>Routine Commitment</a:t>
              </a:r>
            </a:p>
          </p:txBody>
        </p:sp>
        <p:sp>
          <p:nvSpPr>
            <p:cNvPr id="15368" name="TextBox 5"/>
            <p:cNvSpPr txBox="1">
              <a:spLocks/>
            </p:cNvSpPr>
            <p:nvPr/>
          </p:nvSpPr>
          <p:spPr bwMode="auto">
            <a:xfrm>
              <a:off x="2954592" y="2684204"/>
              <a:ext cx="3052917" cy="1612494"/>
            </a:xfrm>
            <a:prstGeom prst="rect">
              <a:avLst/>
            </a:prstGeom>
            <a:solidFill>
              <a:schemeClr val="bg1">
                <a:alpha val="50195"/>
              </a:schemeClr>
            </a:solidFill>
            <a:ln w="9525">
              <a:noFill/>
              <a:miter lim="800000"/>
              <a:headEnd/>
              <a:tailEnd/>
            </a:ln>
          </p:spPr>
          <p:txBody>
            <a:bodyPr lIns="54000" tIns="54000" rIns="54000" bIns="54000" anchor="ctr"/>
            <a:lstStyle/>
            <a:p>
              <a:pPr algn="ctr">
                <a:lnSpc>
                  <a:spcPct val="150000"/>
                </a:lnSpc>
              </a:pPr>
              <a:r>
                <a:rPr lang="en-GB" sz="1600" dirty="0">
                  <a:latin typeface="+mn-lt"/>
                  <a:sym typeface="Arial" charset="0"/>
                </a:rPr>
                <a:t>1 evening a week</a:t>
              </a:r>
            </a:p>
            <a:p>
              <a:pPr algn="ctr">
                <a:lnSpc>
                  <a:spcPct val="150000"/>
                </a:lnSpc>
              </a:pPr>
              <a:r>
                <a:rPr lang="en-GB" sz="1600" dirty="0">
                  <a:latin typeface="+mn-lt"/>
                  <a:sym typeface="Arial" charset="0"/>
                </a:rPr>
                <a:t>1 weekend a month</a:t>
              </a:r>
            </a:p>
            <a:p>
              <a:pPr algn="ctr">
                <a:lnSpc>
                  <a:spcPct val="150000"/>
                </a:lnSpc>
              </a:pPr>
              <a:r>
                <a:rPr lang="en-GB" sz="1600" dirty="0">
                  <a:latin typeface="+mn-lt"/>
                  <a:sym typeface="Arial" charset="0"/>
                </a:rPr>
                <a:t>2 weeks a year – training</a:t>
              </a:r>
            </a:p>
          </p:txBody>
        </p:sp>
      </p:grpSp>
      <p:grpSp>
        <p:nvGrpSpPr>
          <p:cNvPr id="9" name="Group 8"/>
          <p:cNvGrpSpPr>
            <a:grpSpLocks/>
          </p:cNvGrpSpPr>
          <p:nvPr/>
        </p:nvGrpSpPr>
        <p:grpSpPr bwMode="auto">
          <a:xfrm>
            <a:off x="6202363" y="2091019"/>
            <a:ext cx="3052762" cy="2206345"/>
            <a:chOff x="6201695" y="2090404"/>
            <a:chExt cx="3052917" cy="2206293"/>
          </a:xfrm>
        </p:grpSpPr>
        <p:sp>
          <p:nvSpPr>
            <p:cNvPr id="15365" name="TextBox 4"/>
            <p:cNvSpPr txBox="1">
              <a:spLocks/>
            </p:cNvSpPr>
            <p:nvPr/>
          </p:nvSpPr>
          <p:spPr bwMode="auto">
            <a:xfrm>
              <a:off x="6201695" y="2090404"/>
              <a:ext cx="3052917" cy="432619"/>
            </a:xfrm>
            <a:prstGeom prst="rect">
              <a:avLst/>
            </a:prstGeom>
            <a:solidFill>
              <a:srgbClr val="9AA5A8">
                <a:alpha val="50195"/>
              </a:srgbClr>
            </a:solidFill>
            <a:ln w="9525">
              <a:noFill/>
              <a:miter lim="800000"/>
              <a:headEnd/>
              <a:tailEnd/>
            </a:ln>
          </p:spPr>
          <p:txBody>
            <a:bodyPr lIns="54000" tIns="54000" rIns="54000" bIns="54000" anchor="ctr"/>
            <a:lstStyle/>
            <a:p>
              <a:pPr algn="ctr"/>
              <a:r>
                <a:rPr lang="en-GB" sz="1600" b="1" dirty="0">
                  <a:latin typeface="Verdana" panose="020B0604030504040204" pitchFamily="34" charset="0"/>
                  <a:ea typeface="Verdana" panose="020B0604030504040204" pitchFamily="34" charset="0"/>
                  <a:cs typeface="Verdana" panose="020B0604030504040204" pitchFamily="34" charset="0"/>
                  <a:sym typeface="Arial" charset="0"/>
                </a:rPr>
                <a:t>Exceptional Circumstance</a:t>
              </a:r>
            </a:p>
          </p:txBody>
        </p:sp>
        <p:sp>
          <p:nvSpPr>
            <p:cNvPr id="15366" name="TextBox 6"/>
            <p:cNvSpPr txBox="1">
              <a:spLocks/>
            </p:cNvSpPr>
            <p:nvPr/>
          </p:nvSpPr>
          <p:spPr bwMode="auto">
            <a:xfrm>
              <a:off x="6201695" y="2684203"/>
              <a:ext cx="3052917" cy="1612494"/>
            </a:xfrm>
            <a:prstGeom prst="rect">
              <a:avLst/>
            </a:prstGeom>
            <a:solidFill>
              <a:schemeClr val="bg1">
                <a:alpha val="50195"/>
              </a:schemeClr>
            </a:solidFill>
            <a:ln w="9525">
              <a:noFill/>
              <a:miter lim="800000"/>
              <a:headEnd/>
              <a:tailEnd/>
            </a:ln>
          </p:spPr>
          <p:txBody>
            <a:bodyPr lIns="54000" tIns="54000" rIns="54000" bIns="54000" anchor="ctr"/>
            <a:lstStyle/>
            <a:p>
              <a:pPr algn="ctr">
                <a:lnSpc>
                  <a:spcPct val="150000"/>
                </a:lnSpc>
              </a:pPr>
              <a:r>
                <a:rPr lang="en-GB" sz="1600" b="1" dirty="0">
                  <a:latin typeface="+mn-lt"/>
                  <a:sym typeface="Arial" charset="0"/>
                </a:rPr>
                <a:t>Mobilisation</a:t>
              </a:r>
            </a:p>
            <a:p>
              <a:pPr algn="ctr"/>
              <a:r>
                <a:rPr lang="en-GB" sz="1600" dirty="0">
                  <a:latin typeface="+mn-lt"/>
                  <a:sym typeface="Arial" charset="0"/>
                </a:rPr>
                <a:t>(up to 12 months including pre-training and post tour leave)</a:t>
              </a:r>
            </a:p>
          </p:txBody>
        </p:sp>
      </p:grpSp>
      <p:sp>
        <p:nvSpPr>
          <p:cNvPr id="8" name="TextBox 7"/>
          <p:cNvSpPr txBox="1">
            <a:spLocks/>
          </p:cNvSpPr>
          <p:nvPr/>
        </p:nvSpPr>
        <p:spPr bwMode="auto">
          <a:xfrm>
            <a:off x="564776" y="4433888"/>
            <a:ext cx="10744200" cy="1917700"/>
          </a:xfrm>
          <a:prstGeom prst="rect">
            <a:avLst/>
          </a:prstGeom>
          <a:solidFill>
            <a:schemeClr val="bg1">
              <a:alpha val="50195"/>
            </a:schemeClr>
          </a:solidFill>
          <a:ln w="9525">
            <a:noFill/>
            <a:miter lim="800000"/>
            <a:headEnd/>
            <a:tailEnd/>
          </a:ln>
        </p:spPr>
        <p:txBody>
          <a:bodyPr lIns="54000" tIns="54000" rIns="54000" bIns="54000" anchor="ctr"/>
          <a:lstStyle/>
          <a:p>
            <a:pPr algn="ctr">
              <a:spcBef>
                <a:spcPts val="1800"/>
              </a:spcBef>
              <a:buSzPct val="75000"/>
            </a:pPr>
            <a:r>
              <a:rPr lang="en-GB" altLang="en-US" sz="1600" dirty="0">
                <a:sym typeface="Arial" charset="0"/>
              </a:rPr>
              <a:t>Routine commitment will usually be taken outside of work time (weekends and leave). Many employers grant additional paid or unpaid </a:t>
            </a:r>
            <a:r>
              <a:rPr lang="en-GB" altLang="en-US" sz="1600" dirty="0" smtClean="0">
                <a:sym typeface="Arial" charset="0"/>
              </a:rPr>
              <a:t>leave for </a:t>
            </a:r>
            <a:r>
              <a:rPr lang="en-GB" altLang="en-US" sz="1600" dirty="0">
                <a:sym typeface="Arial" charset="0"/>
              </a:rPr>
              <a:t>Reserve service.</a:t>
            </a:r>
          </a:p>
          <a:p>
            <a:pPr algn="ctr">
              <a:spcBef>
                <a:spcPts val="1800"/>
              </a:spcBef>
              <a:buSzPct val="75000"/>
            </a:pPr>
            <a:r>
              <a:rPr lang="en-GB" altLang="en-US" sz="1600" dirty="0">
                <a:sym typeface="Arial" charset="0"/>
              </a:rPr>
              <a:t>Mobilisation continues to be based on the need to meet </a:t>
            </a:r>
            <a:r>
              <a:rPr lang="en-GB" altLang="en-US" sz="1600" dirty="0" smtClean="0">
                <a:sym typeface="Arial" charset="0"/>
              </a:rPr>
              <a:t>operations</a:t>
            </a:r>
            <a:r>
              <a:rPr lang="en-GB" altLang="en-US" sz="1600" dirty="0">
                <a:sym typeface="Arial" charset="0"/>
              </a:rPr>
              <a:t>.</a:t>
            </a:r>
            <a:endParaRPr lang="en-GB" altLang="en-US" sz="16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p:txBody>
          <a:bodyPr/>
          <a:lstStyle/>
          <a:p>
            <a:r>
              <a:rPr lang="en-GB" dirty="0" smtClean="0"/>
              <a:t>Recruitment Ages</a:t>
            </a:r>
          </a:p>
        </p:txBody>
      </p:sp>
      <p:sp>
        <p:nvSpPr>
          <p:cNvPr id="6" name="TextBox 5"/>
          <p:cNvSpPr txBox="1">
            <a:spLocks/>
          </p:cNvSpPr>
          <p:nvPr/>
        </p:nvSpPr>
        <p:spPr bwMode="auto">
          <a:xfrm>
            <a:off x="3857625" y="3254375"/>
            <a:ext cx="1800225" cy="1079500"/>
          </a:xfrm>
          <a:prstGeom prst="rect">
            <a:avLst/>
          </a:prstGeom>
          <a:solidFill>
            <a:schemeClr val="bg1">
              <a:alpha val="50195"/>
            </a:schemeClr>
          </a:solidFill>
          <a:ln w="9525">
            <a:noFill/>
            <a:miter lim="800000"/>
            <a:headEnd/>
            <a:tailEnd/>
          </a:ln>
        </p:spPr>
        <p:txBody>
          <a:bodyPr lIns="54000" tIns="54000" rIns="54000" bIns="54000" anchor="ctr"/>
          <a:lstStyle/>
          <a:p>
            <a:pPr algn="ctr"/>
            <a:r>
              <a:rPr lang="en-GB" sz="1600" dirty="0">
                <a:latin typeface="+mn-lt"/>
                <a:sym typeface="Arial" charset="0"/>
              </a:rPr>
              <a:t>16-40</a:t>
            </a:r>
          </a:p>
        </p:txBody>
      </p:sp>
      <p:sp>
        <p:nvSpPr>
          <p:cNvPr id="7" name="TextBox 6"/>
          <p:cNvSpPr txBox="1">
            <a:spLocks/>
          </p:cNvSpPr>
          <p:nvPr/>
        </p:nvSpPr>
        <p:spPr bwMode="auto">
          <a:xfrm>
            <a:off x="5811838" y="3254375"/>
            <a:ext cx="1800225" cy="1079500"/>
          </a:xfrm>
          <a:prstGeom prst="rect">
            <a:avLst/>
          </a:prstGeom>
          <a:solidFill>
            <a:schemeClr val="bg1">
              <a:alpha val="50195"/>
            </a:schemeClr>
          </a:solidFill>
          <a:ln w="9525">
            <a:noFill/>
            <a:miter lim="800000"/>
            <a:headEnd/>
            <a:tailEnd/>
          </a:ln>
        </p:spPr>
        <p:txBody>
          <a:bodyPr lIns="54000" tIns="54000" rIns="54000" bIns="54000" anchor="ctr"/>
          <a:lstStyle/>
          <a:p>
            <a:pPr algn="ctr"/>
            <a:r>
              <a:rPr lang="en-GB" sz="1600" dirty="0">
                <a:latin typeface="+mn-lt"/>
                <a:sym typeface="Arial" charset="0"/>
              </a:rPr>
              <a:t>16-32 (Marine</a:t>
            </a:r>
            <a:r>
              <a:rPr lang="en-GB" sz="1600" dirty="0">
                <a:sym typeface="Arial" charset="0"/>
              </a:rPr>
              <a:t>)</a:t>
            </a:r>
          </a:p>
        </p:txBody>
      </p:sp>
      <p:sp>
        <p:nvSpPr>
          <p:cNvPr id="8" name="TextBox 7"/>
          <p:cNvSpPr txBox="1">
            <a:spLocks/>
          </p:cNvSpPr>
          <p:nvPr/>
        </p:nvSpPr>
        <p:spPr bwMode="auto">
          <a:xfrm>
            <a:off x="619125" y="5800725"/>
            <a:ext cx="10891838" cy="758825"/>
          </a:xfrm>
          <a:prstGeom prst="rect">
            <a:avLst/>
          </a:prstGeom>
          <a:solidFill>
            <a:schemeClr val="bg1">
              <a:alpha val="50195"/>
            </a:schemeClr>
          </a:solidFill>
          <a:ln w="9525">
            <a:noFill/>
            <a:miter lim="800000"/>
            <a:headEnd/>
            <a:tailEnd/>
          </a:ln>
        </p:spPr>
        <p:txBody>
          <a:bodyPr lIns="54000" tIns="54000" rIns="54000" bIns="54000" anchor="ctr"/>
          <a:lstStyle/>
          <a:p>
            <a:r>
              <a:rPr lang="en-GB" altLang="en-US" sz="1600" b="1" dirty="0" smtClean="0">
                <a:latin typeface="Verdana" panose="020B0604030504040204" pitchFamily="34" charset="0"/>
                <a:ea typeface="Verdana" panose="020B0604030504040204" pitchFamily="34" charset="0"/>
                <a:cs typeface="Verdana" panose="020B0604030504040204" pitchFamily="34" charset="0"/>
                <a:sym typeface="Avenir Roman"/>
              </a:rPr>
              <a:t>Other Requirements</a:t>
            </a:r>
            <a:r>
              <a:rPr lang="en-GB" altLang="en-US" sz="1600" b="1" dirty="0" smtClean="0">
                <a:sym typeface="Avenir Roman"/>
              </a:rPr>
              <a:t>:</a:t>
            </a:r>
            <a:r>
              <a:rPr lang="en-GB" altLang="en-US" sz="1600" dirty="0" smtClean="0">
                <a:sym typeface="Avenir Roman"/>
              </a:rPr>
              <a:t> </a:t>
            </a:r>
            <a:r>
              <a:rPr lang="en-GB" altLang="en-US" sz="1600" dirty="0" smtClean="0">
                <a:latin typeface="+mn-lt"/>
                <a:sym typeface="Avenir Roman"/>
              </a:rPr>
              <a:t>Must </a:t>
            </a:r>
            <a:r>
              <a:rPr lang="en-GB" altLang="en-US" sz="1600" dirty="0">
                <a:latin typeface="+mn-lt"/>
                <a:sym typeface="Avenir Roman"/>
              </a:rPr>
              <a:t>be a </a:t>
            </a:r>
            <a:r>
              <a:rPr lang="en-GB" sz="1600" dirty="0">
                <a:latin typeface="+mn-lt"/>
              </a:rPr>
              <a:t>UK, Irish Republic or </a:t>
            </a:r>
            <a:r>
              <a:rPr lang="en-GB" sz="1600" dirty="0" smtClean="0">
                <a:latin typeface="+mn-lt"/>
              </a:rPr>
              <a:t>Commonwealth citizen</a:t>
            </a:r>
            <a:r>
              <a:rPr lang="en-GB" sz="1600" dirty="0">
                <a:latin typeface="+mn-lt"/>
              </a:rPr>
              <a:t>, or Naturalised British Subject. </a:t>
            </a:r>
            <a:r>
              <a:rPr lang="en-GB" sz="1600" dirty="0" smtClean="0">
                <a:latin typeface="+mn-lt"/>
              </a:rPr>
              <a:t> Must </a:t>
            </a:r>
            <a:r>
              <a:rPr lang="en-GB" sz="1600" dirty="0">
                <a:latin typeface="+mn-lt"/>
              </a:rPr>
              <a:t>have lived in the UK for the past 5 years and meet basic fitness and medical standards</a:t>
            </a:r>
            <a:r>
              <a:rPr lang="en-GB" altLang="en-US" sz="1600" dirty="0">
                <a:sym typeface="Avenir Roman"/>
              </a:rPr>
              <a:t>.</a:t>
            </a:r>
          </a:p>
        </p:txBody>
      </p:sp>
      <p:sp>
        <p:nvSpPr>
          <p:cNvPr id="9" name="TextBox 8"/>
          <p:cNvSpPr txBox="1">
            <a:spLocks/>
          </p:cNvSpPr>
          <p:nvPr/>
        </p:nvSpPr>
        <p:spPr bwMode="auto">
          <a:xfrm>
            <a:off x="7767638" y="3254375"/>
            <a:ext cx="1800225" cy="1079500"/>
          </a:xfrm>
          <a:prstGeom prst="rect">
            <a:avLst/>
          </a:prstGeom>
          <a:solidFill>
            <a:schemeClr val="bg1">
              <a:alpha val="50195"/>
            </a:schemeClr>
          </a:solidFill>
          <a:ln w="9525">
            <a:noFill/>
            <a:miter lim="800000"/>
            <a:headEnd/>
            <a:tailEnd/>
          </a:ln>
        </p:spPr>
        <p:txBody>
          <a:bodyPr lIns="54000" tIns="54000" rIns="54000" bIns="54000" anchor="ctr"/>
          <a:lstStyle/>
          <a:p>
            <a:pPr algn="ctr"/>
            <a:r>
              <a:rPr lang="en-GB" dirty="0">
                <a:latin typeface="+mn-lt"/>
                <a:sym typeface="Arial" charset="0"/>
              </a:rPr>
              <a:t>17-49</a:t>
            </a:r>
          </a:p>
        </p:txBody>
      </p:sp>
      <p:sp>
        <p:nvSpPr>
          <p:cNvPr id="10" name="TextBox 9"/>
          <p:cNvSpPr txBox="1">
            <a:spLocks/>
          </p:cNvSpPr>
          <p:nvPr/>
        </p:nvSpPr>
        <p:spPr bwMode="auto">
          <a:xfrm>
            <a:off x="9721850" y="3254375"/>
            <a:ext cx="1800225" cy="1079500"/>
          </a:xfrm>
          <a:prstGeom prst="rect">
            <a:avLst/>
          </a:prstGeom>
          <a:solidFill>
            <a:schemeClr val="bg1">
              <a:alpha val="50195"/>
            </a:schemeClr>
          </a:solidFill>
          <a:ln w="9525">
            <a:noFill/>
            <a:miter lim="800000"/>
            <a:headEnd/>
            <a:tailEnd/>
          </a:ln>
        </p:spPr>
        <p:txBody>
          <a:bodyPr lIns="54000" tIns="54000" rIns="54000" bIns="54000" anchor="ctr"/>
          <a:lstStyle/>
          <a:p>
            <a:pPr algn="ctr"/>
            <a:r>
              <a:rPr lang="en-GB" dirty="0">
                <a:latin typeface="+mn-lt"/>
                <a:sym typeface="Arial" charset="0"/>
              </a:rPr>
              <a:t>18-50</a:t>
            </a:r>
          </a:p>
        </p:txBody>
      </p:sp>
      <p:sp>
        <p:nvSpPr>
          <p:cNvPr id="11" name="TextBox 10"/>
          <p:cNvSpPr txBox="1">
            <a:spLocks/>
          </p:cNvSpPr>
          <p:nvPr/>
        </p:nvSpPr>
        <p:spPr bwMode="auto">
          <a:xfrm>
            <a:off x="3854450" y="4506913"/>
            <a:ext cx="1800225" cy="1081087"/>
          </a:xfrm>
          <a:prstGeom prst="rect">
            <a:avLst/>
          </a:prstGeom>
          <a:solidFill>
            <a:schemeClr val="bg1">
              <a:alpha val="50195"/>
            </a:schemeClr>
          </a:solidFill>
          <a:ln w="9525">
            <a:noFill/>
            <a:miter lim="800000"/>
            <a:headEnd/>
            <a:tailEnd/>
          </a:ln>
        </p:spPr>
        <p:txBody>
          <a:bodyPr lIns="54000" tIns="54000" rIns="54000" bIns="54000" anchor="ctr"/>
          <a:lstStyle/>
          <a:p>
            <a:pPr algn="ctr"/>
            <a:r>
              <a:rPr lang="en-GB" sz="1600" dirty="0">
                <a:latin typeface="+mn-lt"/>
                <a:sym typeface="Arial" charset="0"/>
              </a:rPr>
              <a:t>16-56</a:t>
            </a:r>
          </a:p>
        </p:txBody>
      </p:sp>
      <p:sp>
        <p:nvSpPr>
          <p:cNvPr id="12" name="TextBox 11"/>
          <p:cNvSpPr txBox="1">
            <a:spLocks/>
          </p:cNvSpPr>
          <p:nvPr/>
        </p:nvSpPr>
        <p:spPr bwMode="auto">
          <a:xfrm>
            <a:off x="5807075" y="4506913"/>
            <a:ext cx="1800225" cy="1081087"/>
          </a:xfrm>
          <a:prstGeom prst="rect">
            <a:avLst/>
          </a:prstGeom>
          <a:solidFill>
            <a:schemeClr val="bg1">
              <a:alpha val="50195"/>
            </a:schemeClr>
          </a:solidFill>
          <a:ln w="9525">
            <a:noFill/>
            <a:miter lim="800000"/>
            <a:headEnd/>
            <a:tailEnd/>
          </a:ln>
        </p:spPr>
        <p:txBody>
          <a:bodyPr lIns="54000" tIns="54000" rIns="54000" bIns="54000" anchor="ctr"/>
          <a:lstStyle/>
          <a:p>
            <a:pPr algn="ctr"/>
            <a:r>
              <a:rPr lang="en-GB" sz="1600" dirty="0">
                <a:latin typeface="+mn-lt"/>
                <a:sym typeface="Arial" charset="0"/>
              </a:rPr>
              <a:t>16-51 (Marine)</a:t>
            </a:r>
          </a:p>
          <a:p>
            <a:pPr algn="ctr"/>
            <a:r>
              <a:rPr lang="en-GB" sz="1600" dirty="0">
                <a:latin typeface="+mn-lt"/>
                <a:sym typeface="Arial" charset="0"/>
              </a:rPr>
              <a:t>17-51 (Officer</a:t>
            </a:r>
            <a:r>
              <a:rPr lang="en-GB" dirty="0">
                <a:sym typeface="Arial" charset="0"/>
              </a:rPr>
              <a:t>)</a:t>
            </a:r>
          </a:p>
        </p:txBody>
      </p:sp>
      <p:sp>
        <p:nvSpPr>
          <p:cNvPr id="13" name="TextBox 12"/>
          <p:cNvSpPr txBox="1">
            <a:spLocks/>
          </p:cNvSpPr>
          <p:nvPr/>
        </p:nvSpPr>
        <p:spPr bwMode="auto">
          <a:xfrm>
            <a:off x="7759700" y="4506913"/>
            <a:ext cx="1800225" cy="1081087"/>
          </a:xfrm>
          <a:prstGeom prst="rect">
            <a:avLst/>
          </a:prstGeom>
          <a:solidFill>
            <a:schemeClr val="bg1">
              <a:alpha val="50195"/>
            </a:schemeClr>
          </a:solidFill>
          <a:ln w="9525">
            <a:noFill/>
            <a:miter lim="800000"/>
            <a:headEnd/>
            <a:tailEnd/>
          </a:ln>
        </p:spPr>
        <p:txBody>
          <a:bodyPr lIns="54000" tIns="54000" rIns="54000" bIns="54000" anchor="ctr"/>
          <a:lstStyle/>
          <a:p>
            <a:pPr algn="ctr"/>
            <a:r>
              <a:rPr lang="en-GB" dirty="0">
                <a:sym typeface="Arial" charset="0"/>
              </a:rPr>
              <a:t>18-57</a:t>
            </a:r>
          </a:p>
        </p:txBody>
      </p:sp>
      <p:sp>
        <p:nvSpPr>
          <p:cNvPr id="14" name="TextBox 13"/>
          <p:cNvSpPr txBox="1">
            <a:spLocks/>
          </p:cNvSpPr>
          <p:nvPr/>
        </p:nvSpPr>
        <p:spPr bwMode="auto">
          <a:xfrm>
            <a:off x="9712325" y="4506913"/>
            <a:ext cx="1798638" cy="1081087"/>
          </a:xfrm>
          <a:prstGeom prst="rect">
            <a:avLst/>
          </a:prstGeom>
          <a:solidFill>
            <a:schemeClr val="bg1">
              <a:alpha val="50195"/>
            </a:schemeClr>
          </a:solidFill>
          <a:ln w="9525">
            <a:noFill/>
            <a:miter lim="800000"/>
            <a:headEnd/>
            <a:tailEnd/>
          </a:ln>
        </p:spPr>
        <p:txBody>
          <a:bodyPr lIns="54000" tIns="54000" rIns="54000" bIns="54000" anchor="ctr"/>
          <a:lstStyle/>
          <a:p>
            <a:pPr algn="ctr"/>
            <a:r>
              <a:rPr lang="en-GB" dirty="0">
                <a:sym typeface="Arial" charset="0"/>
              </a:rPr>
              <a:t>18-56</a:t>
            </a:r>
          </a:p>
        </p:txBody>
      </p:sp>
      <p:sp>
        <p:nvSpPr>
          <p:cNvPr id="15" name="TextBox 14"/>
          <p:cNvSpPr txBox="1">
            <a:spLocks/>
          </p:cNvSpPr>
          <p:nvPr/>
        </p:nvSpPr>
        <p:spPr bwMode="auto">
          <a:xfrm>
            <a:off x="577099" y="3254375"/>
            <a:ext cx="3082925" cy="1079500"/>
          </a:xfrm>
          <a:prstGeom prst="rect">
            <a:avLst/>
          </a:prstGeom>
          <a:solidFill>
            <a:srgbClr val="9AA5A8">
              <a:alpha val="50195"/>
            </a:srgbClr>
          </a:solidFill>
          <a:ln w="9525">
            <a:noFill/>
            <a:miter lim="800000"/>
            <a:headEnd/>
            <a:tailEnd/>
          </a:ln>
        </p:spPr>
        <p:txBody>
          <a:bodyPr lIns="54000" tIns="54000" rIns="54000" bIns="54000" anchor="ctr"/>
          <a:lstStyle/>
          <a:p>
            <a:pPr algn="ctr"/>
            <a:r>
              <a:rPr lang="en-GB" b="1" dirty="0">
                <a:latin typeface="Verdana" panose="020B0604030504040204" pitchFamily="34" charset="0"/>
                <a:ea typeface="Verdana" panose="020B0604030504040204" pitchFamily="34" charset="0"/>
                <a:cs typeface="Verdana" panose="020B0604030504040204" pitchFamily="34" charset="0"/>
                <a:sym typeface="Arial" charset="0"/>
              </a:rPr>
              <a:t>Age – new entrants</a:t>
            </a:r>
          </a:p>
        </p:txBody>
      </p:sp>
      <p:sp>
        <p:nvSpPr>
          <p:cNvPr id="16" name="TextBox 15"/>
          <p:cNvSpPr txBox="1">
            <a:spLocks/>
          </p:cNvSpPr>
          <p:nvPr/>
        </p:nvSpPr>
        <p:spPr bwMode="auto">
          <a:xfrm>
            <a:off x="619125" y="4506913"/>
            <a:ext cx="3082925" cy="1081087"/>
          </a:xfrm>
          <a:prstGeom prst="rect">
            <a:avLst/>
          </a:prstGeom>
          <a:solidFill>
            <a:srgbClr val="9AA5A8">
              <a:alpha val="50195"/>
            </a:srgbClr>
          </a:solidFill>
          <a:ln w="9525">
            <a:noFill/>
            <a:miter lim="800000"/>
            <a:headEnd/>
            <a:tailEnd/>
          </a:ln>
        </p:spPr>
        <p:txBody>
          <a:bodyPr lIns="54000" tIns="54000" rIns="54000" bIns="54000" anchor="ctr"/>
          <a:lstStyle/>
          <a:p>
            <a:pPr algn="ctr"/>
            <a:r>
              <a:rPr lang="en-GB" b="1" dirty="0">
                <a:latin typeface="+mn-lt"/>
                <a:sym typeface="Arial" charset="0"/>
              </a:rPr>
              <a:t>Age – with previous military experience</a:t>
            </a:r>
          </a:p>
        </p:txBody>
      </p:sp>
      <p:grpSp>
        <p:nvGrpSpPr>
          <p:cNvPr id="5" name="Group 4"/>
          <p:cNvGrpSpPr>
            <a:grpSpLocks/>
          </p:cNvGrpSpPr>
          <p:nvPr/>
        </p:nvGrpSpPr>
        <p:grpSpPr bwMode="auto">
          <a:xfrm>
            <a:off x="7767638" y="1973263"/>
            <a:ext cx="1800225" cy="1108075"/>
            <a:chOff x="7767450" y="1973304"/>
            <a:chExt cx="1800000" cy="1107944"/>
          </a:xfrm>
        </p:grpSpPr>
        <p:sp>
          <p:nvSpPr>
            <p:cNvPr id="17431" name="TextBox 22"/>
            <p:cNvSpPr txBox="1">
              <a:spLocks/>
            </p:cNvSpPr>
            <p:nvPr/>
          </p:nvSpPr>
          <p:spPr bwMode="auto">
            <a:xfrm>
              <a:off x="7767450" y="1973304"/>
              <a:ext cx="1800000" cy="1107942"/>
            </a:xfrm>
            <a:prstGeom prst="rect">
              <a:avLst/>
            </a:prstGeom>
            <a:solidFill>
              <a:schemeClr val="bg1"/>
            </a:solidFill>
            <a:ln w="9525">
              <a:noFill/>
              <a:miter lim="800000"/>
              <a:headEnd/>
              <a:tailEnd/>
            </a:ln>
          </p:spPr>
          <p:txBody>
            <a:bodyPr lIns="54000" tIns="54000" rIns="54000" bIns="54000" anchor="ctr"/>
            <a:lstStyle/>
            <a:p>
              <a:pPr algn="ctr"/>
              <a:endParaRPr lang="en-GB" sz="2000" dirty="0">
                <a:sym typeface="Arial" charset="0"/>
              </a:endParaRPr>
            </a:p>
          </p:txBody>
        </p:sp>
        <p:pic>
          <p:nvPicPr>
            <p:cNvPr id="17432" name="Picture 16"/>
            <p:cNvPicPr>
              <a:picLocks noChangeAspect="1"/>
            </p:cNvPicPr>
            <p:nvPr/>
          </p:nvPicPr>
          <p:blipFill>
            <a:blip r:embed="rId3"/>
            <a:srcRect/>
            <a:stretch>
              <a:fillRect/>
            </a:stretch>
          </p:blipFill>
          <p:spPr bwMode="auto">
            <a:xfrm>
              <a:off x="8111819" y="1973305"/>
              <a:ext cx="1109439" cy="1107943"/>
            </a:xfrm>
            <a:prstGeom prst="rect">
              <a:avLst/>
            </a:prstGeom>
            <a:noFill/>
            <a:ln w="9525">
              <a:noFill/>
              <a:miter lim="800000"/>
              <a:headEnd/>
              <a:tailEnd/>
            </a:ln>
          </p:spPr>
        </p:pic>
      </p:grpSp>
      <p:grpSp>
        <p:nvGrpSpPr>
          <p:cNvPr id="3" name="Group 2"/>
          <p:cNvGrpSpPr>
            <a:grpSpLocks/>
          </p:cNvGrpSpPr>
          <p:nvPr/>
        </p:nvGrpSpPr>
        <p:grpSpPr bwMode="auto">
          <a:xfrm>
            <a:off x="5811838" y="1973263"/>
            <a:ext cx="1800225" cy="1108075"/>
            <a:chOff x="5812323" y="1973304"/>
            <a:chExt cx="1800000" cy="1107943"/>
          </a:xfrm>
        </p:grpSpPr>
        <p:sp>
          <p:nvSpPr>
            <p:cNvPr id="17429" name="TextBox 21"/>
            <p:cNvSpPr txBox="1">
              <a:spLocks/>
            </p:cNvSpPr>
            <p:nvPr/>
          </p:nvSpPr>
          <p:spPr bwMode="auto">
            <a:xfrm>
              <a:off x="5812323" y="1973304"/>
              <a:ext cx="1800000" cy="1107942"/>
            </a:xfrm>
            <a:prstGeom prst="rect">
              <a:avLst/>
            </a:prstGeom>
            <a:solidFill>
              <a:schemeClr val="bg1"/>
            </a:solidFill>
            <a:ln w="9525">
              <a:noFill/>
              <a:miter lim="800000"/>
              <a:headEnd/>
              <a:tailEnd/>
            </a:ln>
          </p:spPr>
          <p:txBody>
            <a:bodyPr lIns="54000" tIns="54000" rIns="54000" bIns="54000" anchor="ctr"/>
            <a:lstStyle/>
            <a:p>
              <a:pPr algn="ctr"/>
              <a:endParaRPr lang="en-GB" sz="2000" dirty="0">
                <a:sym typeface="Arial" charset="0"/>
              </a:endParaRPr>
            </a:p>
          </p:txBody>
        </p:sp>
        <p:pic>
          <p:nvPicPr>
            <p:cNvPr id="17430" name="Picture 17"/>
            <p:cNvPicPr>
              <a:picLocks noChangeAspect="1"/>
            </p:cNvPicPr>
            <p:nvPr/>
          </p:nvPicPr>
          <p:blipFill>
            <a:blip r:embed="rId4"/>
            <a:srcRect/>
            <a:stretch>
              <a:fillRect/>
            </a:stretch>
          </p:blipFill>
          <p:spPr bwMode="auto">
            <a:xfrm>
              <a:off x="6155778" y="1973304"/>
              <a:ext cx="1109439" cy="1107943"/>
            </a:xfrm>
            <a:prstGeom prst="rect">
              <a:avLst/>
            </a:prstGeom>
            <a:noFill/>
            <a:ln w="9525">
              <a:noFill/>
              <a:miter lim="800000"/>
              <a:headEnd/>
              <a:tailEnd/>
            </a:ln>
          </p:spPr>
        </p:pic>
      </p:grpSp>
      <p:grpSp>
        <p:nvGrpSpPr>
          <p:cNvPr id="2" name="Group 1"/>
          <p:cNvGrpSpPr>
            <a:grpSpLocks/>
          </p:cNvGrpSpPr>
          <p:nvPr/>
        </p:nvGrpSpPr>
        <p:grpSpPr bwMode="auto">
          <a:xfrm>
            <a:off x="3857625" y="1973263"/>
            <a:ext cx="1800225" cy="1108075"/>
            <a:chOff x="3857196" y="1973304"/>
            <a:chExt cx="1800000" cy="1108326"/>
          </a:xfrm>
        </p:grpSpPr>
        <p:sp>
          <p:nvSpPr>
            <p:cNvPr id="17427" name="TextBox 20"/>
            <p:cNvSpPr txBox="1">
              <a:spLocks/>
            </p:cNvSpPr>
            <p:nvPr/>
          </p:nvSpPr>
          <p:spPr bwMode="auto">
            <a:xfrm>
              <a:off x="3857196" y="1973304"/>
              <a:ext cx="1800000" cy="1107942"/>
            </a:xfrm>
            <a:prstGeom prst="rect">
              <a:avLst/>
            </a:prstGeom>
            <a:solidFill>
              <a:schemeClr val="bg1"/>
            </a:solidFill>
            <a:ln w="9525">
              <a:noFill/>
              <a:miter lim="800000"/>
              <a:headEnd/>
              <a:tailEnd/>
            </a:ln>
          </p:spPr>
          <p:txBody>
            <a:bodyPr lIns="54000" tIns="54000" rIns="54000" bIns="54000" anchor="ctr"/>
            <a:lstStyle/>
            <a:p>
              <a:pPr algn="ctr"/>
              <a:endParaRPr lang="en-GB" sz="2000" dirty="0">
                <a:sym typeface="Arial" charset="0"/>
              </a:endParaRPr>
            </a:p>
          </p:txBody>
        </p:sp>
        <p:pic>
          <p:nvPicPr>
            <p:cNvPr id="17428" name="Picture 18"/>
            <p:cNvPicPr>
              <a:picLocks noChangeAspect="1"/>
            </p:cNvPicPr>
            <p:nvPr/>
          </p:nvPicPr>
          <p:blipFill>
            <a:blip r:embed="rId5"/>
            <a:srcRect/>
            <a:stretch>
              <a:fillRect/>
            </a:stretch>
          </p:blipFill>
          <p:spPr bwMode="auto">
            <a:xfrm>
              <a:off x="4199737" y="1973687"/>
              <a:ext cx="1109439" cy="1107943"/>
            </a:xfrm>
            <a:prstGeom prst="rect">
              <a:avLst/>
            </a:prstGeom>
            <a:noFill/>
            <a:ln w="9525">
              <a:noFill/>
              <a:miter lim="800000"/>
              <a:headEnd/>
              <a:tailEnd/>
            </a:ln>
          </p:spPr>
        </p:pic>
      </p:grpSp>
      <p:grpSp>
        <p:nvGrpSpPr>
          <p:cNvPr id="25" name="Group 24"/>
          <p:cNvGrpSpPr>
            <a:grpSpLocks/>
          </p:cNvGrpSpPr>
          <p:nvPr/>
        </p:nvGrpSpPr>
        <p:grpSpPr bwMode="auto">
          <a:xfrm>
            <a:off x="9721850" y="1973263"/>
            <a:ext cx="1800225" cy="1108075"/>
            <a:chOff x="9722579" y="1973303"/>
            <a:chExt cx="1800000" cy="1107943"/>
          </a:xfrm>
        </p:grpSpPr>
        <p:sp>
          <p:nvSpPr>
            <p:cNvPr id="17425" name="TextBox 23"/>
            <p:cNvSpPr txBox="1">
              <a:spLocks/>
            </p:cNvSpPr>
            <p:nvPr/>
          </p:nvSpPr>
          <p:spPr bwMode="auto">
            <a:xfrm>
              <a:off x="9722579" y="1973304"/>
              <a:ext cx="1800000" cy="1107942"/>
            </a:xfrm>
            <a:prstGeom prst="rect">
              <a:avLst/>
            </a:prstGeom>
            <a:solidFill>
              <a:schemeClr val="bg1"/>
            </a:solidFill>
            <a:ln w="9525">
              <a:noFill/>
              <a:miter lim="800000"/>
              <a:headEnd/>
              <a:tailEnd/>
            </a:ln>
          </p:spPr>
          <p:txBody>
            <a:bodyPr lIns="54000" tIns="54000" rIns="54000" bIns="54000" anchor="ctr"/>
            <a:lstStyle/>
            <a:p>
              <a:pPr algn="ctr"/>
              <a:endParaRPr lang="en-GB" sz="2000" dirty="0">
                <a:sym typeface="Arial" charset="0"/>
              </a:endParaRPr>
            </a:p>
          </p:txBody>
        </p:sp>
        <p:pic>
          <p:nvPicPr>
            <p:cNvPr id="17426" name="Picture 19"/>
            <p:cNvPicPr>
              <a:picLocks noChangeAspect="1"/>
            </p:cNvPicPr>
            <p:nvPr/>
          </p:nvPicPr>
          <p:blipFill>
            <a:blip r:embed="rId6"/>
            <a:srcRect/>
            <a:stretch>
              <a:fillRect/>
            </a:stretch>
          </p:blipFill>
          <p:spPr bwMode="auto">
            <a:xfrm>
              <a:off x="10067859" y="1973303"/>
              <a:ext cx="1109439" cy="1107943"/>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50" fill="hold"/>
                                        <p:tgtEl>
                                          <p:spTgt spid="3"/>
                                        </p:tgtEl>
                                        <p:attrNameLst>
                                          <p:attrName>ppt_w</p:attrName>
                                        </p:attrNameLst>
                                      </p:cBhvr>
                                      <p:tavLst>
                                        <p:tav tm="0">
                                          <p:val>
                                            <p:fltVal val="0"/>
                                          </p:val>
                                        </p:tav>
                                        <p:tav tm="100000">
                                          <p:val>
                                            <p:strVal val="#ppt_w"/>
                                          </p:val>
                                        </p:tav>
                                      </p:tavLst>
                                    </p:anim>
                                    <p:anim calcmode="lin" valueType="num">
                                      <p:cBhvr>
                                        <p:cTn id="14" dur="250" fill="hold"/>
                                        <p:tgtEl>
                                          <p:spTgt spid="3"/>
                                        </p:tgtEl>
                                        <p:attrNameLst>
                                          <p:attrName>ppt_h</p:attrName>
                                        </p:attrNameLst>
                                      </p:cBhvr>
                                      <p:tavLst>
                                        <p:tav tm="0">
                                          <p:val>
                                            <p:fltVal val="0"/>
                                          </p:val>
                                        </p:tav>
                                        <p:tav tm="100000">
                                          <p:val>
                                            <p:strVal val="#ppt_h"/>
                                          </p:val>
                                        </p:tav>
                                      </p:tavLst>
                                    </p:anim>
                                    <p:animEffect transition="in" filter="fade">
                                      <p:cBhvr>
                                        <p:cTn id="15" dur="250"/>
                                        <p:tgtEl>
                                          <p:spTgt spid="3"/>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fill="hold"/>
                                        <p:tgtEl>
                                          <p:spTgt spid="5"/>
                                        </p:tgtEl>
                                        <p:attrNameLst>
                                          <p:attrName>ppt_w</p:attrName>
                                        </p:attrNameLst>
                                      </p:cBhvr>
                                      <p:tavLst>
                                        <p:tav tm="0">
                                          <p:val>
                                            <p:fltVal val="0"/>
                                          </p:val>
                                        </p:tav>
                                        <p:tav tm="100000">
                                          <p:val>
                                            <p:strVal val="#ppt_w"/>
                                          </p:val>
                                        </p:tav>
                                      </p:tavLst>
                                    </p:anim>
                                    <p:anim calcmode="lin" valueType="num">
                                      <p:cBhvr>
                                        <p:cTn id="20" dur="250" fill="hold"/>
                                        <p:tgtEl>
                                          <p:spTgt spid="5"/>
                                        </p:tgtEl>
                                        <p:attrNameLst>
                                          <p:attrName>ppt_h</p:attrName>
                                        </p:attrNameLst>
                                      </p:cBhvr>
                                      <p:tavLst>
                                        <p:tav tm="0">
                                          <p:val>
                                            <p:fltVal val="0"/>
                                          </p:val>
                                        </p:tav>
                                        <p:tav tm="100000">
                                          <p:val>
                                            <p:strVal val="#ppt_h"/>
                                          </p:val>
                                        </p:tav>
                                      </p:tavLst>
                                    </p:anim>
                                    <p:animEffect transition="in" filter="fade">
                                      <p:cBhvr>
                                        <p:cTn id="21" dur="250"/>
                                        <p:tgtEl>
                                          <p:spTgt spid="5"/>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250" fill="hold"/>
                                        <p:tgtEl>
                                          <p:spTgt spid="25"/>
                                        </p:tgtEl>
                                        <p:attrNameLst>
                                          <p:attrName>ppt_w</p:attrName>
                                        </p:attrNameLst>
                                      </p:cBhvr>
                                      <p:tavLst>
                                        <p:tav tm="0">
                                          <p:val>
                                            <p:fltVal val="0"/>
                                          </p:val>
                                        </p:tav>
                                        <p:tav tm="100000">
                                          <p:val>
                                            <p:strVal val="#ppt_w"/>
                                          </p:val>
                                        </p:tav>
                                      </p:tavLst>
                                    </p:anim>
                                    <p:anim calcmode="lin" valueType="num">
                                      <p:cBhvr>
                                        <p:cTn id="26" dur="250" fill="hold"/>
                                        <p:tgtEl>
                                          <p:spTgt spid="25"/>
                                        </p:tgtEl>
                                        <p:attrNameLst>
                                          <p:attrName>ppt_h</p:attrName>
                                        </p:attrNameLst>
                                      </p:cBhvr>
                                      <p:tavLst>
                                        <p:tav tm="0">
                                          <p:val>
                                            <p:fltVal val="0"/>
                                          </p:val>
                                        </p:tav>
                                        <p:tav tm="100000">
                                          <p:val>
                                            <p:strVal val="#ppt_h"/>
                                          </p:val>
                                        </p:tav>
                                      </p:tavLst>
                                    </p:anim>
                                    <p:animEffect transition="in" filter="fade">
                                      <p:cBhvr>
                                        <p:cTn id="27" dur="250"/>
                                        <p:tgtEl>
                                          <p:spTgt spid="25"/>
                                        </p:tgtEl>
                                      </p:cBhvr>
                                    </p:animEffect>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50"/>
                                        <p:tgtEl>
                                          <p:spTgt spid="15"/>
                                        </p:tgtEl>
                                      </p:cBhvr>
                                    </p:animEffect>
                                    <p:anim calcmode="lin" valueType="num">
                                      <p:cBhvr>
                                        <p:cTn id="32" dur="750" fill="hold"/>
                                        <p:tgtEl>
                                          <p:spTgt spid="15"/>
                                        </p:tgtEl>
                                        <p:attrNameLst>
                                          <p:attrName>ppt_x</p:attrName>
                                        </p:attrNameLst>
                                      </p:cBhvr>
                                      <p:tavLst>
                                        <p:tav tm="0">
                                          <p:val>
                                            <p:strVal val="#ppt_x"/>
                                          </p:val>
                                        </p:tav>
                                        <p:tav tm="100000">
                                          <p:val>
                                            <p:strVal val="#ppt_x"/>
                                          </p:val>
                                        </p:tav>
                                      </p:tavLst>
                                    </p:anim>
                                    <p:anim calcmode="lin" valueType="num">
                                      <p:cBhvr>
                                        <p:cTn id="33" dur="75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750"/>
                                        <p:tgtEl>
                                          <p:spTgt spid="6"/>
                                        </p:tgtEl>
                                      </p:cBhvr>
                                    </p:animEffect>
                                    <p:anim calcmode="lin" valueType="num">
                                      <p:cBhvr>
                                        <p:cTn id="37" dur="750" fill="hold"/>
                                        <p:tgtEl>
                                          <p:spTgt spid="6"/>
                                        </p:tgtEl>
                                        <p:attrNameLst>
                                          <p:attrName>ppt_x</p:attrName>
                                        </p:attrNameLst>
                                      </p:cBhvr>
                                      <p:tavLst>
                                        <p:tav tm="0">
                                          <p:val>
                                            <p:strVal val="#ppt_x"/>
                                          </p:val>
                                        </p:tav>
                                        <p:tav tm="100000">
                                          <p:val>
                                            <p:strVal val="#ppt_x"/>
                                          </p:val>
                                        </p:tav>
                                      </p:tavLst>
                                    </p:anim>
                                    <p:anim calcmode="lin" valueType="num">
                                      <p:cBhvr>
                                        <p:cTn id="38" dur="75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750"/>
                                        <p:tgtEl>
                                          <p:spTgt spid="7"/>
                                        </p:tgtEl>
                                      </p:cBhvr>
                                    </p:animEffect>
                                    <p:anim calcmode="lin" valueType="num">
                                      <p:cBhvr>
                                        <p:cTn id="42" dur="750" fill="hold"/>
                                        <p:tgtEl>
                                          <p:spTgt spid="7"/>
                                        </p:tgtEl>
                                        <p:attrNameLst>
                                          <p:attrName>ppt_x</p:attrName>
                                        </p:attrNameLst>
                                      </p:cBhvr>
                                      <p:tavLst>
                                        <p:tav tm="0">
                                          <p:val>
                                            <p:strVal val="#ppt_x"/>
                                          </p:val>
                                        </p:tav>
                                        <p:tav tm="100000">
                                          <p:val>
                                            <p:strVal val="#ppt_x"/>
                                          </p:val>
                                        </p:tav>
                                      </p:tavLst>
                                    </p:anim>
                                    <p:anim calcmode="lin" valueType="num">
                                      <p:cBhvr>
                                        <p:cTn id="43" dur="75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750"/>
                                        <p:tgtEl>
                                          <p:spTgt spid="9"/>
                                        </p:tgtEl>
                                      </p:cBhvr>
                                    </p:animEffect>
                                    <p:anim calcmode="lin" valueType="num">
                                      <p:cBhvr>
                                        <p:cTn id="47" dur="750" fill="hold"/>
                                        <p:tgtEl>
                                          <p:spTgt spid="9"/>
                                        </p:tgtEl>
                                        <p:attrNameLst>
                                          <p:attrName>ppt_x</p:attrName>
                                        </p:attrNameLst>
                                      </p:cBhvr>
                                      <p:tavLst>
                                        <p:tav tm="0">
                                          <p:val>
                                            <p:strVal val="#ppt_x"/>
                                          </p:val>
                                        </p:tav>
                                        <p:tav tm="100000">
                                          <p:val>
                                            <p:strVal val="#ppt_x"/>
                                          </p:val>
                                        </p:tav>
                                      </p:tavLst>
                                    </p:anim>
                                    <p:anim calcmode="lin" valueType="num">
                                      <p:cBhvr>
                                        <p:cTn id="48" dur="750" fill="hold"/>
                                        <p:tgtEl>
                                          <p:spTgt spid="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750"/>
                                        <p:tgtEl>
                                          <p:spTgt spid="10"/>
                                        </p:tgtEl>
                                      </p:cBhvr>
                                    </p:animEffect>
                                    <p:anim calcmode="lin" valueType="num">
                                      <p:cBhvr>
                                        <p:cTn id="52" dur="750" fill="hold"/>
                                        <p:tgtEl>
                                          <p:spTgt spid="10"/>
                                        </p:tgtEl>
                                        <p:attrNameLst>
                                          <p:attrName>ppt_x</p:attrName>
                                        </p:attrNameLst>
                                      </p:cBhvr>
                                      <p:tavLst>
                                        <p:tav tm="0">
                                          <p:val>
                                            <p:strVal val="#ppt_x"/>
                                          </p:val>
                                        </p:tav>
                                        <p:tav tm="100000">
                                          <p:val>
                                            <p:strVal val="#ppt_x"/>
                                          </p:val>
                                        </p:tav>
                                      </p:tavLst>
                                    </p:anim>
                                    <p:anim calcmode="lin" valueType="num">
                                      <p:cBhvr>
                                        <p:cTn id="53" dur="7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750"/>
                                        <p:tgtEl>
                                          <p:spTgt spid="11"/>
                                        </p:tgtEl>
                                      </p:cBhvr>
                                    </p:animEffect>
                                    <p:anim calcmode="lin" valueType="num">
                                      <p:cBhvr>
                                        <p:cTn id="59" dur="750" fill="hold"/>
                                        <p:tgtEl>
                                          <p:spTgt spid="11"/>
                                        </p:tgtEl>
                                        <p:attrNameLst>
                                          <p:attrName>ppt_x</p:attrName>
                                        </p:attrNameLst>
                                      </p:cBhvr>
                                      <p:tavLst>
                                        <p:tav tm="0">
                                          <p:val>
                                            <p:strVal val="#ppt_x"/>
                                          </p:val>
                                        </p:tav>
                                        <p:tav tm="100000">
                                          <p:val>
                                            <p:strVal val="#ppt_x"/>
                                          </p:val>
                                        </p:tav>
                                      </p:tavLst>
                                    </p:anim>
                                    <p:anim calcmode="lin" valueType="num">
                                      <p:cBhvr>
                                        <p:cTn id="60" dur="750" fill="hold"/>
                                        <p:tgtEl>
                                          <p:spTgt spid="1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750"/>
                                        <p:tgtEl>
                                          <p:spTgt spid="12"/>
                                        </p:tgtEl>
                                      </p:cBhvr>
                                    </p:animEffect>
                                    <p:anim calcmode="lin" valueType="num">
                                      <p:cBhvr>
                                        <p:cTn id="64" dur="750" fill="hold"/>
                                        <p:tgtEl>
                                          <p:spTgt spid="12"/>
                                        </p:tgtEl>
                                        <p:attrNameLst>
                                          <p:attrName>ppt_x</p:attrName>
                                        </p:attrNameLst>
                                      </p:cBhvr>
                                      <p:tavLst>
                                        <p:tav tm="0">
                                          <p:val>
                                            <p:strVal val="#ppt_x"/>
                                          </p:val>
                                        </p:tav>
                                        <p:tav tm="100000">
                                          <p:val>
                                            <p:strVal val="#ppt_x"/>
                                          </p:val>
                                        </p:tav>
                                      </p:tavLst>
                                    </p:anim>
                                    <p:anim calcmode="lin" valueType="num">
                                      <p:cBhvr>
                                        <p:cTn id="65" dur="750" fill="hold"/>
                                        <p:tgtEl>
                                          <p:spTgt spid="1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750"/>
                                        <p:tgtEl>
                                          <p:spTgt spid="13"/>
                                        </p:tgtEl>
                                      </p:cBhvr>
                                    </p:animEffect>
                                    <p:anim calcmode="lin" valueType="num">
                                      <p:cBhvr>
                                        <p:cTn id="69" dur="750" fill="hold"/>
                                        <p:tgtEl>
                                          <p:spTgt spid="13"/>
                                        </p:tgtEl>
                                        <p:attrNameLst>
                                          <p:attrName>ppt_x</p:attrName>
                                        </p:attrNameLst>
                                      </p:cBhvr>
                                      <p:tavLst>
                                        <p:tav tm="0">
                                          <p:val>
                                            <p:strVal val="#ppt_x"/>
                                          </p:val>
                                        </p:tav>
                                        <p:tav tm="100000">
                                          <p:val>
                                            <p:strVal val="#ppt_x"/>
                                          </p:val>
                                        </p:tav>
                                      </p:tavLst>
                                    </p:anim>
                                    <p:anim calcmode="lin" valueType="num">
                                      <p:cBhvr>
                                        <p:cTn id="70" dur="750" fill="hold"/>
                                        <p:tgtEl>
                                          <p:spTgt spid="1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750"/>
                                        <p:tgtEl>
                                          <p:spTgt spid="14"/>
                                        </p:tgtEl>
                                      </p:cBhvr>
                                    </p:animEffect>
                                    <p:anim calcmode="lin" valueType="num">
                                      <p:cBhvr>
                                        <p:cTn id="74" dur="750" fill="hold"/>
                                        <p:tgtEl>
                                          <p:spTgt spid="14"/>
                                        </p:tgtEl>
                                        <p:attrNameLst>
                                          <p:attrName>ppt_x</p:attrName>
                                        </p:attrNameLst>
                                      </p:cBhvr>
                                      <p:tavLst>
                                        <p:tav tm="0">
                                          <p:val>
                                            <p:strVal val="#ppt_x"/>
                                          </p:val>
                                        </p:tav>
                                        <p:tav tm="100000">
                                          <p:val>
                                            <p:strVal val="#ppt_x"/>
                                          </p:val>
                                        </p:tav>
                                      </p:tavLst>
                                    </p:anim>
                                    <p:anim calcmode="lin" valueType="num">
                                      <p:cBhvr>
                                        <p:cTn id="75" dur="750" fill="hold"/>
                                        <p:tgtEl>
                                          <p:spTgt spid="14"/>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750"/>
                                        <p:tgtEl>
                                          <p:spTgt spid="16"/>
                                        </p:tgtEl>
                                      </p:cBhvr>
                                    </p:animEffect>
                                    <p:anim calcmode="lin" valueType="num">
                                      <p:cBhvr>
                                        <p:cTn id="79" dur="750" fill="hold"/>
                                        <p:tgtEl>
                                          <p:spTgt spid="16"/>
                                        </p:tgtEl>
                                        <p:attrNameLst>
                                          <p:attrName>ppt_x</p:attrName>
                                        </p:attrNameLst>
                                      </p:cBhvr>
                                      <p:tavLst>
                                        <p:tav tm="0">
                                          <p:val>
                                            <p:strVal val="#ppt_x"/>
                                          </p:val>
                                        </p:tav>
                                        <p:tav tm="100000">
                                          <p:val>
                                            <p:strVal val="#ppt_x"/>
                                          </p:val>
                                        </p:tav>
                                      </p:tavLst>
                                    </p:anim>
                                    <p:anim calcmode="lin" valueType="num">
                                      <p:cBhvr>
                                        <p:cTn id="80"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500"/>
                                        <p:tgtEl>
                                          <p:spTgt spid="8"/>
                                        </p:tgtEl>
                                      </p:cBhvr>
                                    </p:animEffect>
                                    <p:anim calcmode="lin" valueType="num">
                                      <p:cBhvr>
                                        <p:cTn id="86" dur="500" fill="hold"/>
                                        <p:tgtEl>
                                          <p:spTgt spid="8"/>
                                        </p:tgtEl>
                                        <p:attrNameLst>
                                          <p:attrName>ppt_x</p:attrName>
                                        </p:attrNameLst>
                                      </p:cBhvr>
                                      <p:tavLst>
                                        <p:tav tm="0">
                                          <p:val>
                                            <p:strVal val="#ppt_x"/>
                                          </p:val>
                                        </p:tav>
                                        <p:tav tm="100000">
                                          <p:val>
                                            <p:strVal val="#ppt_x"/>
                                          </p:val>
                                        </p:tav>
                                      </p:tavLst>
                                    </p:anim>
                                    <p:anim calcmode="lin" valueType="num">
                                      <p:cBhvr>
                                        <p:cTn id="8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p:txBody>
          <a:bodyPr/>
          <a:lstStyle/>
          <a:p>
            <a:r>
              <a:rPr lang="en-GB" dirty="0" smtClean="0"/>
              <a:t>Reserves in the Civil Service</a:t>
            </a:r>
          </a:p>
        </p:txBody>
      </p:sp>
      <p:pic>
        <p:nvPicPr>
          <p:cNvPr id="7" name="Picture 6"/>
          <p:cNvPicPr>
            <a:picLocks noChangeAspect="1"/>
          </p:cNvPicPr>
          <p:nvPr/>
        </p:nvPicPr>
        <p:blipFill>
          <a:blip r:embed="rId3"/>
          <a:srcRect/>
          <a:stretch>
            <a:fillRect/>
          </a:stretch>
        </p:blipFill>
        <p:spPr bwMode="auto">
          <a:xfrm>
            <a:off x="434975" y="2565400"/>
            <a:ext cx="1798638" cy="1800225"/>
          </a:xfrm>
          <a:prstGeom prst="rect">
            <a:avLst/>
          </a:prstGeom>
          <a:noFill/>
          <a:ln w="9525">
            <a:noFill/>
            <a:miter lim="800000"/>
            <a:headEnd/>
            <a:tailEnd/>
          </a:ln>
        </p:spPr>
      </p:pic>
      <p:pic>
        <p:nvPicPr>
          <p:cNvPr id="8" name="Picture 7"/>
          <p:cNvPicPr>
            <a:picLocks noChangeAspect="1"/>
          </p:cNvPicPr>
          <p:nvPr/>
        </p:nvPicPr>
        <p:blipFill>
          <a:blip r:embed="rId4"/>
          <a:srcRect/>
          <a:stretch>
            <a:fillRect/>
          </a:stretch>
        </p:blipFill>
        <p:spPr bwMode="auto">
          <a:xfrm>
            <a:off x="7577138" y="2565400"/>
            <a:ext cx="1800225" cy="1800225"/>
          </a:xfrm>
          <a:prstGeom prst="rect">
            <a:avLst/>
          </a:prstGeom>
          <a:noFill/>
          <a:ln w="9525">
            <a:noFill/>
            <a:miter lim="800000"/>
            <a:headEnd/>
            <a:tailEnd/>
          </a:ln>
        </p:spPr>
      </p:pic>
      <p:pic>
        <p:nvPicPr>
          <p:cNvPr id="9" name="Picture 8"/>
          <p:cNvPicPr>
            <a:picLocks noChangeAspect="1"/>
          </p:cNvPicPr>
          <p:nvPr/>
        </p:nvPicPr>
        <p:blipFill>
          <a:blip r:embed="rId5"/>
          <a:srcRect/>
          <a:stretch>
            <a:fillRect/>
          </a:stretch>
        </p:blipFill>
        <p:spPr bwMode="auto">
          <a:xfrm>
            <a:off x="2814638" y="2565400"/>
            <a:ext cx="1800225" cy="1800225"/>
          </a:xfrm>
          <a:prstGeom prst="rect">
            <a:avLst/>
          </a:prstGeom>
          <a:noFill/>
          <a:ln w="9525">
            <a:noFill/>
            <a:miter lim="800000"/>
            <a:headEnd/>
            <a:tailEnd/>
          </a:ln>
        </p:spPr>
      </p:pic>
      <p:pic>
        <p:nvPicPr>
          <p:cNvPr id="10" name="Picture 9"/>
          <p:cNvPicPr>
            <a:picLocks noChangeAspect="1"/>
          </p:cNvPicPr>
          <p:nvPr/>
        </p:nvPicPr>
        <p:blipFill>
          <a:blip r:embed="rId6"/>
          <a:srcRect/>
          <a:stretch>
            <a:fillRect/>
          </a:stretch>
        </p:blipFill>
        <p:spPr bwMode="auto">
          <a:xfrm>
            <a:off x="9958388" y="2565400"/>
            <a:ext cx="1798637" cy="1800225"/>
          </a:xfrm>
          <a:prstGeom prst="rect">
            <a:avLst/>
          </a:prstGeom>
          <a:noFill/>
          <a:ln w="9525">
            <a:noFill/>
            <a:miter lim="800000"/>
            <a:headEnd/>
            <a:tailEnd/>
          </a:ln>
        </p:spPr>
      </p:pic>
      <p:pic>
        <p:nvPicPr>
          <p:cNvPr id="11" name="Picture 10"/>
          <p:cNvPicPr>
            <a:picLocks noChangeAspect="1"/>
          </p:cNvPicPr>
          <p:nvPr/>
        </p:nvPicPr>
        <p:blipFill>
          <a:blip r:embed="rId7"/>
          <a:srcRect/>
          <a:stretch>
            <a:fillRect/>
          </a:stretch>
        </p:blipFill>
        <p:spPr bwMode="auto">
          <a:xfrm>
            <a:off x="5195888" y="2565400"/>
            <a:ext cx="1800225" cy="1800225"/>
          </a:xfrm>
          <a:prstGeom prst="rect">
            <a:avLst/>
          </a:prstGeom>
          <a:noFill/>
          <a:ln w="9525">
            <a:noFill/>
            <a:miter lim="800000"/>
            <a:headEnd/>
            <a:tailEnd/>
          </a:ln>
        </p:spPr>
      </p:pic>
      <p:sp>
        <p:nvSpPr>
          <p:cNvPr id="12" name="TextBox 11"/>
          <p:cNvSpPr txBox="1">
            <a:spLocks noChangeArrowheads="1"/>
          </p:cNvSpPr>
          <p:nvPr/>
        </p:nvSpPr>
        <p:spPr bwMode="auto">
          <a:xfrm>
            <a:off x="360363" y="4527549"/>
            <a:ext cx="1947862" cy="830997"/>
          </a:xfrm>
          <a:prstGeom prst="rect">
            <a:avLst/>
          </a:prstGeom>
          <a:noFill/>
          <a:ln w="9525">
            <a:noFill/>
            <a:miter lim="800000"/>
            <a:headEnd/>
            <a:tailEnd/>
          </a:ln>
        </p:spPr>
        <p:txBody>
          <a:bodyPr>
            <a:spAutoFit/>
          </a:bodyPr>
          <a:lstStyle/>
          <a:p>
            <a:pPr algn="ctr"/>
            <a:r>
              <a:rPr lang="en-GB" sz="1600" b="1" dirty="0" smtClean="0">
                <a:latin typeface="Verdana" panose="020B0604030504040204" pitchFamily="34" charset="0"/>
                <a:ea typeface="Verdana" panose="020B0604030504040204" pitchFamily="34" charset="0"/>
                <a:cs typeface="Verdana" panose="020B0604030504040204" pitchFamily="34" charset="0"/>
              </a:rPr>
              <a:t>Professional    &amp; Personal </a:t>
            </a:r>
            <a:r>
              <a:rPr lang="en-GB" sz="1600" b="1" dirty="0">
                <a:latin typeface="Verdana" panose="020B0604030504040204" pitchFamily="34" charset="0"/>
                <a:ea typeface="Verdana" panose="020B0604030504040204" pitchFamily="34" charset="0"/>
                <a:cs typeface="Verdana" panose="020B0604030504040204" pitchFamily="34" charset="0"/>
              </a:rPr>
              <a:t>Development</a:t>
            </a:r>
          </a:p>
        </p:txBody>
      </p:sp>
      <p:sp>
        <p:nvSpPr>
          <p:cNvPr id="13" name="TextBox 12"/>
          <p:cNvSpPr txBox="1">
            <a:spLocks noChangeArrowheads="1"/>
          </p:cNvSpPr>
          <p:nvPr/>
        </p:nvSpPr>
        <p:spPr bwMode="auto">
          <a:xfrm>
            <a:off x="2741613" y="4527550"/>
            <a:ext cx="1947862" cy="830997"/>
          </a:xfrm>
          <a:prstGeom prst="rect">
            <a:avLst/>
          </a:prstGeom>
          <a:noFill/>
          <a:ln w="9525">
            <a:noFill/>
            <a:miter lim="800000"/>
            <a:headEnd/>
            <a:tailEnd/>
          </a:ln>
        </p:spPr>
        <p:txBody>
          <a:bodyPr>
            <a:spAutoFit/>
          </a:bodyPr>
          <a:lstStyle/>
          <a:p>
            <a:pPr algn="ctr"/>
            <a:r>
              <a:rPr lang="en-GB" sz="1600" b="1" dirty="0">
                <a:latin typeface="Verdana" panose="020B0604030504040204" pitchFamily="34" charset="0"/>
                <a:ea typeface="Verdana" panose="020B0604030504040204" pitchFamily="34" charset="0"/>
                <a:cs typeface="Verdana" panose="020B0604030504040204" pitchFamily="34" charset="0"/>
              </a:rPr>
              <a:t>Challenges, Adventures &amp; Rewards</a:t>
            </a:r>
          </a:p>
        </p:txBody>
      </p:sp>
      <p:sp>
        <p:nvSpPr>
          <p:cNvPr id="14" name="TextBox 13"/>
          <p:cNvSpPr txBox="1">
            <a:spLocks noChangeArrowheads="1"/>
          </p:cNvSpPr>
          <p:nvPr/>
        </p:nvSpPr>
        <p:spPr bwMode="auto">
          <a:xfrm>
            <a:off x="5122863" y="4527550"/>
            <a:ext cx="1946275" cy="830997"/>
          </a:xfrm>
          <a:prstGeom prst="rect">
            <a:avLst/>
          </a:prstGeom>
          <a:noFill/>
          <a:ln w="9525">
            <a:noFill/>
            <a:miter lim="800000"/>
            <a:headEnd/>
            <a:tailEnd/>
          </a:ln>
        </p:spPr>
        <p:txBody>
          <a:bodyPr>
            <a:spAutoFit/>
          </a:bodyPr>
          <a:lstStyle/>
          <a:p>
            <a:pPr algn="ctr"/>
            <a:r>
              <a:rPr lang="en-GB" sz="1600" b="1" dirty="0" smtClean="0">
                <a:latin typeface="+mn-lt"/>
              </a:rPr>
              <a:t>Leadership and </a:t>
            </a:r>
            <a:r>
              <a:rPr lang="en-GB" sz="1600" b="1" dirty="0">
                <a:latin typeface="+mn-lt"/>
              </a:rPr>
              <a:t>Management Accreditation</a:t>
            </a:r>
          </a:p>
        </p:txBody>
      </p:sp>
      <p:sp>
        <p:nvSpPr>
          <p:cNvPr id="15" name="TextBox 14"/>
          <p:cNvSpPr txBox="1">
            <a:spLocks noChangeArrowheads="1"/>
          </p:cNvSpPr>
          <p:nvPr/>
        </p:nvSpPr>
        <p:spPr bwMode="auto">
          <a:xfrm>
            <a:off x="7502525" y="4527550"/>
            <a:ext cx="1947863" cy="584775"/>
          </a:xfrm>
          <a:prstGeom prst="rect">
            <a:avLst/>
          </a:prstGeom>
          <a:noFill/>
          <a:ln w="9525">
            <a:noFill/>
            <a:miter lim="800000"/>
            <a:headEnd/>
            <a:tailEnd/>
          </a:ln>
        </p:spPr>
        <p:txBody>
          <a:bodyPr>
            <a:spAutoFit/>
          </a:bodyPr>
          <a:lstStyle/>
          <a:p>
            <a:pPr algn="ctr"/>
            <a:r>
              <a:rPr lang="en-GB" sz="1600" b="1" dirty="0">
                <a:latin typeface="Verdana" panose="020B0604030504040204" pitchFamily="34" charset="0"/>
                <a:ea typeface="Verdana" panose="020B0604030504040204" pitchFamily="34" charset="0"/>
                <a:cs typeface="Verdana" panose="020B0604030504040204" pitchFamily="34" charset="0"/>
              </a:rPr>
              <a:t>Additional Paid Annual Leave</a:t>
            </a:r>
          </a:p>
        </p:txBody>
      </p:sp>
      <p:sp>
        <p:nvSpPr>
          <p:cNvPr id="16" name="TextBox 15"/>
          <p:cNvSpPr txBox="1">
            <a:spLocks noChangeArrowheads="1"/>
          </p:cNvSpPr>
          <p:nvPr/>
        </p:nvSpPr>
        <p:spPr bwMode="auto">
          <a:xfrm>
            <a:off x="9883775" y="4545013"/>
            <a:ext cx="1947863" cy="584775"/>
          </a:xfrm>
          <a:prstGeom prst="rect">
            <a:avLst/>
          </a:prstGeom>
          <a:noFill/>
          <a:ln w="9525">
            <a:noFill/>
            <a:miter lim="800000"/>
            <a:headEnd/>
            <a:tailEnd/>
          </a:ln>
        </p:spPr>
        <p:txBody>
          <a:bodyPr>
            <a:spAutoFit/>
          </a:bodyPr>
          <a:lstStyle/>
          <a:p>
            <a:pPr algn="ctr"/>
            <a:r>
              <a:rPr lang="en-GB" sz="1600" b="1" dirty="0">
                <a:latin typeface="+mn-lt"/>
              </a:rPr>
              <a:t>Yearly Tax-Free Bonus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anim calcmode="lin" valueType="num">
                                      <p:cBhvr>
                                        <p:cTn id="41" dur="500" fill="hold"/>
                                        <p:tgtEl>
                                          <p:spTgt spid="8"/>
                                        </p:tgtEl>
                                        <p:attrNameLst>
                                          <p:attrName>ppt_x</p:attrName>
                                        </p:attrNameLst>
                                      </p:cBhvr>
                                      <p:tavLst>
                                        <p:tav tm="0">
                                          <p:val>
                                            <p:strVal val="#ppt_x"/>
                                          </p:val>
                                        </p:tav>
                                        <p:tav tm="100000">
                                          <p:val>
                                            <p:strVal val="#ppt_x"/>
                                          </p:val>
                                        </p:tav>
                                      </p:tavLst>
                                    </p:anim>
                                    <p:anim calcmode="lin" valueType="num">
                                      <p:cBhvr>
                                        <p:cTn id="42" dur="500" fill="hold"/>
                                        <p:tgtEl>
                                          <p:spTgt spid="8"/>
                                        </p:tgtEl>
                                        <p:attrNameLst>
                                          <p:attrName>ppt_y</p:attrName>
                                        </p:attrNameLst>
                                      </p:cBhvr>
                                      <p:tavLst>
                                        <p:tav tm="0">
                                          <p:val>
                                            <p:strVal val="#ppt_y-.1"/>
                                          </p:val>
                                        </p:tav>
                                        <p:tav tm="100000">
                                          <p:val>
                                            <p:strVal val="#ppt_y"/>
                                          </p:val>
                                        </p:tav>
                                      </p:tavLst>
                                    </p:anim>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strVal val="#ppt_x"/>
                                          </p:val>
                                        </p:tav>
                                        <p:tav tm="100000">
                                          <p:val>
                                            <p:strVal val="#ppt_x"/>
                                          </p:val>
                                        </p:tav>
                                      </p:tavLst>
                                    </p:anim>
                                    <p:anim calcmode="lin" valueType="num">
                                      <p:cBhvr>
                                        <p:cTn id="53" dur="500" fill="hold"/>
                                        <p:tgtEl>
                                          <p:spTgt spid="10"/>
                                        </p:tgtEl>
                                        <p:attrNameLst>
                                          <p:attrName>ppt_y</p:attrName>
                                        </p:attrNameLst>
                                      </p:cBhvr>
                                      <p:tavLst>
                                        <p:tav tm="0">
                                          <p:val>
                                            <p:strVal val="#ppt_y-.1"/>
                                          </p:val>
                                        </p:tav>
                                        <p:tav tm="100000">
                                          <p:val>
                                            <p:strVal val="#ppt_y"/>
                                          </p:val>
                                        </p:tav>
                                      </p:tavLst>
                                    </p:anim>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p:txBody>
          <a:bodyPr/>
          <a:lstStyle/>
          <a:p>
            <a:r>
              <a:rPr lang="en-GB" dirty="0" smtClean="0"/>
              <a:t>The Reserves</a:t>
            </a:r>
          </a:p>
        </p:txBody>
      </p:sp>
      <p:pic>
        <p:nvPicPr>
          <p:cNvPr id="2" name="Picture 1"/>
          <p:cNvPicPr>
            <a:picLocks noChangeAspect="1"/>
          </p:cNvPicPr>
          <p:nvPr/>
        </p:nvPicPr>
        <p:blipFill>
          <a:blip r:embed="rId3"/>
          <a:srcRect/>
          <a:stretch>
            <a:fillRect/>
          </a:stretch>
        </p:blipFill>
        <p:spPr bwMode="auto">
          <a:xfrm>
            <a:off x="6213475" y="2822575"/>
            <a:ext cx="2524125" cy="2519363"/>
          </a:xfrm>
          <a:prstGeom prst="rect">
            <a:avLst/>
          </a:prstGeom>
          <a:noFill/>
          <a:ln w="9525">
            <a:noFill/>
            <a:miter lim="800000"/>
            <a:headEnd/>
            <a:tailEnd/>
          </a:ln>
        </p:spPr>
      </p:pic>
      <p:pic>
        <p:nvPicPr>
          <p:cNvPr id="3" name="Picture 2"/>
          <p:cNvPicPr>
            <a:picLocks noChangeAspect="1"/>
          </p:cNvPicPr>
          <p:nvPr/>
        </p:nvPicPr>
        <p:blipFill>
          <a:blip r:embed="rId4"/>
          <a:srcRect/>
          <a:stretch>
            <a:fillRect/>
          </a:stretch>
        </p:blipFill>
        <p:spPr bwMode="auto">
          <a:xfrm>
            <a:off x="3482974" y="2822575"/>
            <a:ext cx="2524125" cy="2519363"/>
          </a:xfrm>
          <a:prstGeom prst="rect">
            <a:avLst/>
          </a:prstGeom>
          <a:noFill/>
          <a:ln w="9525">
            <a:noFill/>
            <a:miter lim="800000"/>
            <a:headEnd/>
            <a:tailEnd/>
          </a:ln>
        </p:spPr>
      </p:pic>
      <p:pic>
        <p:nvPicPr>
          <p:cNvPr id="5" name="Picture 4"/>
          <p:cNvPicPr>
            <a:picLocks noChangeAspect="1"/>
          </p:cNvPicPr>
          <p:nvPr/>
        </p:nvPicPr>
        <p:blipFill>
          <a:blip r:embed="rId5"/>
          <a:srcRect/>
          <a:stretch>
            <a:fillRect/>
          </a:stretch>
        </p:blipFill>
        <p:spPr bwMode="auto">
          <a:xfrm>
            <a:off x="754063" y="2822575"/>
            <a:ext cx="2522537" cy="2519363"/>
          </a:xfrm>
          <a:prstGeom prst="rect">
            <a:avLst/>
          </a:prstGeom>
          <a:noFill/>
          <a:ln w="9525">
            <a:noFill/>
            <a:miter lim="800000"/>
            <a:headEnd/>
            <a:tailEnd/>
          </a:ln>
        </p:spPr>
      </p:pic>
      <p:pic>
        <p:nvPicPr>
          <p:cNvPr id="6" name="Picture 5"/>
          <p:cNvPicPr>
            <a:picLocks noChangeAspect="1"/>
          </p:cNvPicPr>
          <p:nvPr/>
        </p:nvPicPr>
        <p:blipFill>
          <a:blip r:embed="rId6"/>
          <a:srcRect/>
          <a:stretch>
            <a:fillRect/>
          </a:stretch>
        </p:blipFill>
        <p:spPr bwMode="auto">
          <a:xfrm>
            <a:off x="8943975" y="2822575"/>
            <a:ext cx="2524125" cy="25193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Effect transition="in" filter="fade">
                                      <p:cBhvr>
                                        <p:cTn id="15" dur="75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750" fill="hold"/>
                                        <p:tgtEl>
                                          <p:spTgt spid="2"/>
                                        </p:tgtEl>
                                        <p:attrNameLst>
                                          <p:attrName>ppt_w</p:attrName>
                                        </p:attrNameLst>
                                      </p:cBhvr>
                                      <p:tavLst>
                                        <p:tav tm="0">
                                          <p:val>
                                            <p:fltVal val="0"/>
                                          </p:val>
                                        </p:tav>
                                        <p:tav tm="100000">
                                          <p:val>
                                            <p:strVal val="#ppt_w"/>
                                          </p:val>
                                        </p:tav>
                                      </p:tavLst>
                                    </p:anim>
                                    <p:anim calcmode="lin" valueType="num">
                                      <p:cBhvr>
                                        <p:cTn id="20" dur="750" fill="hold"/>
                                        <p:tgtEl>
                                          <p:spTgt spid="2"/>
                                        </p:tgtEl>
                                        <p:attrNameLst>
                                          <p:attrName>ppt_h</p:attrName>
                                        </p:attrNameLst>
                                      </p:cBhvr>
                                      <p:tavLst>
                                        <p:tav tm="0">
                                          <p:val>
                                            <p:fltVal val="0"/>
                                          </p:val>
                                        </p:tav>
                                        <p:tav tm="100000">
                                          <p:val>
                                            <p:strVal val="#ppt_h"/>
                                          </p:val>
                                        </p:tav>
                                      </p:tavLst>
                                    </p:anim>
                                    <p:animEffect transition="in" filter="fade">
                                      <p:cBhvr>
                                        <p:cTn id="21" dur="750"/>
                                        <p:tgtEl>
                                          <p:spTgt spid="2"/>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750" fill="hold"/>
                                        <p:tgtEl>
                                          <p:spTgt spid="6"/>
                                        </p:tgtEl>
                                        <p:attrNameLst>
                                          <p:attrName>ppt_w</p:attrName>
                                        </p:attrNameLst>
                                      </p:cBhvr>
                                      <p:tavLst>
                                        <p:tav tm="0">
                                          <p:val>
                                            <p:fltVal val="0"/>
                                          </p:val>
                                        </p:tav>
                                        <p:tav tm="100000">
                                          <p:val>
                                            <p:strVal val="#ppt_w"/>
                                          </p:val>
                                        </p:tav>
                                      </p:tavLst>
                                    </p:anim>
                                    <p:anim calcmode="lin" valueType="num">
                                      <p:cBhvr>
                                        <p:cTn id="26" dur="750" fill="hold"/>
                                        <p:tgtEl>
                                          <p:spTgt spid="6"/>
                                        </p:tgtEl>
                                        <p:attrNameLst>
                                          <p:attrName>ppt_h</p:attrName>
                                        </p:attrNameLst>
                                      </p:cBhvr>
                                      <p:tavLst>
                                        <p:tav tm="0">
                                          <p:val>
                                            <p:fltVal val="0"/>
                                          </p:val>
                                        </p:tav>
                                        <p:tav tm="100000">
                                          <p:val>
                                            <p:strVal val="#ppt_h"/>
                                          </p:val>
                                        </p:tav>
                                      </p:tavLst>
                                    </p:anim>
                                    <p:animEffect transition="in" filter="fade">
                                      <p:cBhvr>
                                        <p:cTn id="2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2672</Words>
  <Application>Microsoft Office PowerPoint</Application>
  <PresentationFormat>Custom</PresentationFormat>
  <Paragraphs>432</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Armed Forces  Reserves Presentation</vt:lpstr>
      <vt:lpstr>The Reserves</vt:lpstr>
      <vt:lpstr>Why we need Reserves</vt:lpstr>
      <vt:lpstr>The Financial Offer</vt:lpstr>
      <vt:lpstr>The Reserve Service Offer</vt:lpstr>
      <vt:lpstr>The Commitment</vt:lpstr>
      <vt:lpstr>Recruitment Ages</vt:lpstr>
      <vt:lpstr>Reserves in the Civil Service</vt:lpstr>
      <vt:lpstr>The Reserves</vt:lpstr>
      <vt:lpstr>Maritime Reserve</vt:lpstr>
      <vt:lpstr>Royal Navy Reserve Specialisations</vt:lpstr>
      <vt:lpstr>Royal Marine Reserve Specialisations</vt:lpstr>
      <vt:lpstr>Army Reserve Specialisations</vt:lpstr>
      <vt:lpstr>Army Reserve Recruitment</vt:lpstr>
      <vt:lpstr>RAF Reserves Specialisations</vt:lpstr>
      <vt:lpstr>Length of Training</vt:lpstr>
      <vt:lpstr>Officer Training</vt:lpstr>
      <vt:lpstr>Find out more…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2016-05-23T16:03:17Z</dcterms:created>
  <dcterms:modified xsi:type="dcterms:W3CDTF">2016-05-23T16:03:45Z</dcterms:modified>
</cp:coreProperties>
</file>