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2" r:id="rId4"/>
    <p:sldId id="263" r:id="rId5"/>
    <p:sldId id="264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60468" autoAdjust="0"/>
  </p:normalViewPr>
  <p:slideViewPr>
    <p:cSldViewPr snapToGrid="0">
      <p:cViewPr varScale="1">
        <p:scale>
          <a:sx n="76" d="100"/>
          <a:sy n="76" d="100"/>
        </p:scale>
        <p:origin x="21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123EC-8C43-458C-99D2-38D07DC7A8AF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582EE-A63F-4D85-AB72-275D991CB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3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2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1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5254-8076-47E6-8332-7F470F23861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2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0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8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8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S_title slid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2" y="1041011"/>
            <a:ext cx="5601480" cy="4038988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S_Powerpoint title slide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78" y="993741"/>
            <a:ext cx="3047839" cy="1321160"/>
          </a:xfrm>
        </p:spPr>
        <p:txBody>
          <a:bodyPr anchor="t">
            <a:normAutofit/>
          </a:bodyPr>
          <a:lstStyle>
            <a:lvl1pPr algn="l">
              <a:defRPr sz="21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1056" y="993742"/>
            <a:ext cx="8722197" cy="478900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3717" y="71967"/>
            <a:ext cx="3860800" cy="366184"/>
          </a:xfrm>
        </p:spPr>
        <p:txBody>
          <a:bodyPr/>
          <a:lstStyle>
            <a:lvl1pPr algn="l">
              <a:defRPr sz="1067">
                <a:solidFill>
                  <a:srgbClr val="1C1D1D"/>
                </a:solidFill>
              </a:defRPr>
            </a:lvl1pPr>
          </a:lstStyle>
          <a:p>
            <a:pPr>
              <a:defRPr/>
            </a:pPr>
            <a:r>
              <a:rPr lang="en-US"/>
              <a:t>Title of presentation or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53551" y="71967"/>
            <a:ext cx="2844800" cy="366184"/>
          </a:xfrm>
        </p:spPr>
        <p:txBody>
          <a:bodyPr/>
          <a:lstStyle>
            <a:lvl1pPr>
              <a:defRPr sz="1067">
                <a:solidFill>
                  <a:srgbClr val="1C1D1D"/>
                </a:solidFill>
              </a:defRPr>
            </a:lvl1pPr>
          </a:lstStyle>
          <a:p>
            <a:fld id="{82340BF7-E0AE-4C32-A550-12175E118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6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S_Powerpoint title slid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517" y="1013988"/>
            <a:ext cx="5009836" cy="130537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267" b="1">
                <a:solidFill>
                  <a:srgbClr val="AD06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7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2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7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6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9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6057-C2C6-4A89-9394-BF91D6543020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424-2EA5-44C4-9F47-9520CEC3F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4084" y="1250951"/>
            <a:ext cx="5526616" cy="4038600"/>
          </a:xfrm>
        </p:spPr>
        <p:txBody>
          <a:bodyPr/>
          <a:lstStyle/>
          <a:p>
            <a:r>
              <a:rPr lang="en-US" altLang="en-US" sz="3733" dirty="0" smtClean="0">
                <a:latin typeface="+mn-lt"/>
                <a:ea typeface="ＭＳ Ｐゴシック" panose="020B0600070205080204" pitchFamily="34" charset="-128"/>
              </a:rPr>
              <a:t>Science practicals and wider research</a:t>
            </a:r>
            <a:r>
              <a:rPr lang="en-US" altLang="en-US" sz="3200" b="0" dirty="0"/>
              <a:t/>
            </a:r>
            <a:br>
              <a:rPr lang="en-US" altLang="en-US" sz="3200" b="0" dirty="0"/>
            </a:br>
            <a:r>
              <a:rPr lang="en-US" altLang="en-US" sz="3200" b="0" dirty="0"/>
              <a:t/>
            </a:r>
            <a:br>
              <a:rPr lang="en-US" altLang="en-US" sz="3200" b="0" dirty="0"/>
            </a:br>
            <a:r>
              <a:rPr lang="en-US" altLang="en-US" sz="2400" b="0" dirty="0" smtClean="0"/>
              <a:t>Rosalind Mist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 smtClean="0"/>
              <a:t>Head of Education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Science Policy Centre</a:t>
            </a:r>
          </a:p>
        </p:txBody>
      </p:sp>
    </p:spTree>
    <p:extLst>
      <p:ext uri="{BB962C8B-B14F-4D97-AF65-F5344CB8AC3E}">
        <p14:creationId xmlns:p14="http://schemas.microsoft.com/office/powerpoint/2010/main" val="2713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397" y="399382"/>
            <a:ext cx="3635173" cy="10226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30" b="0" dirty="0" smtClean="0">
                <a:solidFill>
                  <a:srgbClr val="333132"/>
                </a:solidFill>
                <a:cs typeface="Arial" pitchFamily="34" charset="0"/>
              </a:rPr>
              <a:t>What is happening</a:t>
            </a:r>
            <a: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endParaRPr lang="en-GB" sz="2400" b="0" dirty="0">
              <a:solidFill>
                <a:srgbClr val="3331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395" y="2499502"/>
            <a:ext cx="1076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Practical skills will be assessed both written exams covering the theory and application of practical skills and students’ practical skills will be directly assessed by teachers.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96" y="4036270"/>
            <a:ext cx="1076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awarded a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endorsement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indicating they have demonstrated mastery in practical skills, but this will not contribute to their A-level grade or carry UCAS points.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396" y="1422010"/>
            <a:ext cx="1076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September 2017 the assessment of practical skills in science A-levels is changing in England.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397" y="399382"/>
            <a:ext cx="3635173" cy="10226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30" b="0" dirty="0" smtClean="0">
                <a:solidFill>
                  <a:srgbClr val="333132"/>
                </a:solidFill>
                <a:cs typeface="Arial" pitchFamily="34" charset="0"/>
              </a:rPr>
              <a:t>What does this mean for HEIs?</a:t>
            </a:r>
            <a: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endParaRPr lang="en-GB" sz="2400" b="0" dirty="0">
              <a:solidFill>
                <a:srgbClr val="3331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397" y="1190732"/>
            <a:ext cx="107606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Passing the practical endorsement indicates a student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has: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comprehensive understanding of science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Mastered essential skills 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ability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succeed in degree-level study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signals HEIs send can have a big influence over school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behaviour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encourage HEIs to specify that the endorsement for practical work is an essential part of A-level study.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is vital to communicate to schools how the practical endorsement fits into your admissions criteria.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8804" y="306445"/>
            <a:ext cx="3047839" cy="10226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30" b="0" dirty="0" smtClean="0">
                <a:solidFill>
                  <a:srgbClr val="333132"/>
                </a:solidFill>
                <a:cs typeface="Arial" pitchFamily="34" charset="0"/>
              </a:rPr>
              <a:t>Answers to questions before you ask them!</a:t>
            </a:r>
            <a: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endParaRPr lang="en-GB" sz="2400" b="0" dirty="0">
              <a:solidFill>
                <a:srgbClr val="3331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399" y="1276438"/>
            <a:ext cx="10760639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Should a student be accepted onto a course if they fail the practical endorsement?</a:t>
            </a:r>
            <a:r>
              <a:rPr lang="en-US" sz="2133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sz="2133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</a:br>
            <a:endParaRPr lang="en-GB" sz="2133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398" y="2722436"/>
            <a:ext cx="1076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valid to ask for the practical science endorsement if a student is applying for a non-science course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?</a:t>
            </a:r>
            <a:endParaRPr lang="en-GB" sz="2133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804" y="4199764"/>
            <a:ext cx="1076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How 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does the English qualification compare to those of other UK nations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398" y="5284246"/>
            <a:ext cx="10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about 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AS-levels?</a:t>
            </a:r>
            <a:endParaRPr lang="en-GB" sz="21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8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7444" y="509110"/>
            <a:ext cx="3047839" cy="10226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130" b="0" dirty="0" smtClean="0">
                <a:solidFill>
                  <a:srgbClr val="333132"/>
                </a:solidFill>
                <a:cs typeface="Arial" pitchFamily="34" charset="0"/>
              </a:rPr>
              <a:t>Mathematical and Quantitative skills</a:t>
            </a:r>
            <a:r>
              <a:rPr lang="en-GB" sz="2400" dirty="0" smtClean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solidFill>
                  <a:srgbClr val="333132"/>
                </a:solidFill>
                <a:latin typeface="Arial" pitchFamily="34" charset="0"/>
                <a:cs typeface="Arial" pitchFamily="34" charset="0"/>
              </a:rPr>
            </a:br>
            <a:endParaRPr lang="en-GB" sz="2400" b="0" dirty="0">
              <a:solidFill>
                <a:srgbClr val="3331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443" y="2629041"/>
            <a:ext cx="11388857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More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Maths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content in A levels, including in Sciences and Humanities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443" y="3721767"/>
            <a:ext cx="1138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Ask schools for Core Mathematics, the size of an AS-level but providing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Maths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skills needed by non-mathematicians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443" y="4570965"/>
            <a:ext cx="11388857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Changes to GCSE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Maths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43" y="1680589"/>
            <a:ext cx="11388857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New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Maths</a:t>
            </a:r>
            <a:r>
              <a:rPr 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A-Levels will come on stream in 2016 and be implemented by 2018</a:t>
            </a:r>
          </a:p>
        </p:txBody>
      </p:sp>
    </p:spTree>
    <p:extLst>
      <p:ext uri="{BB962C8B-B14F-4D97-AF65-F5344CB8AC3E}">
        <p14:creationId xmlns:p14="http://schemas.microsoft.com/office/powerpoint/2010/main" val="22521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other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Assessing impact of changes on schools</a:t>
            </a:r>
          </a:p>
          <a:p>
            <a:pPr lvl="1"/>
            <a:r>
              <a:rPr lang="en-GB" dirty="0" smtClean="0"/>
              <a:t>HEI surveys</a:t>
            </a:r>
          </a:p>
          <a:p>
            <a:pPr lvl="1"/>
            <a:r>
              <a:rPr lang="en-GB" dirty="0" smtClean="0"/>
              <a:t>School level research</a:t>
            </a:r>
          </a:p>
          <a:p>
            <a:pPr lvl="1"/>
            <a:endParaRPr lang="en-GB" dirty="0"/>
          </a:p>
          <a:p>
            <a:r>
              <a:rPr lang="en-GB" dirty="0" smtClean="0"/>
              <a:t>How best to assess experimental science and problem-solving</a:t>
            </a:r>
          </a:p>
          <a:p>
            <a:pPr lvl="1"/>
            <a:r>
              <a:rPr lang="en-GB" dirty="0" smtClean="0"/>
              <a:t>ACME problem-solving</a:t>
            </a:r>
          </a:p>
          <a:p>
            <a:pPr lvl="1"/>
            <a:r>
              <a:rPr lang="en-GB" dirty="0" smtClean="0"/>
              <a:t>Royal Society Conference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1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731476" y="2202707"/>
            <a:ext cx="5837861" cy="3083531"/>
          </a:xfrm>
        </p:spPr>
        <p:txBody>
          <a:bodyPr/>
          <a:lstStyle/>
          <a:p>
            <a:r>
              <a:rPr lang="en-GB" altLang="en-US" sz="5333" dirty="0" smtClean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Any Questions?</a:t>
            </a:r>
            <a:endParaRPr lang="en-US" altLang="en-US" sz="5333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3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311</Words>
  <Application>Microsoft Office PowerPoint</Application>
  <PresentationFormat>Widescreen</PresentationFormat>
  <Paragraphs>39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Theme</vt:lpstr>
      <vt:lpstr>Science practicals and wider research  Rosalind Mist Head of Education Science Policy Centre</vt:lpstr>
      <vt:lpstr>What is happening  </vt:lpstr>
      <vt:lpstr>What does this mean for HEIs?  </vt:lpstr>
      <vt:lpstr>Answers to questions before you ask them!  </vt:lpstr>
      <vt:lpstr>Mathematical and Quantitative skills  </vt:lpstr>
      <vt:lpstr>Research and other activity</vt:lpstr>
      <vt:lpstr>Any Questions?</vt:lpstr>
    </vt:vector>
  </TitlesOfParts>
  <Company>Royal Society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POLICY:  A view from the Royal Society  Ryan Mercer Policy Adviser Science Policy Centre</dc:title>
  <dc:creator>Mercer, Ryan</dc:creator>
  <cp:lastModifiedBy>Hannah Bradley</cp:lastModifiedBy>
  <cp:revision>36</cp:revision>
  <dcterms:created xsi:type="dcterms:W3CDTF">2016-02-29T10:30:45Z</dcterms:created>
  <dcterms:modified xsi:type="dcterms:W3CDTF">2016-03-09T11:45:27Z</dcterms:modified>
</cp:coreProperties>
</file>