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5"/>
    <p:sldMasterId id="2147483916" r:id="rId6"/>
  </p:sldMasterIdLst>
  <p:notesMasterIdLst>
    <p:notesMasterId r:id="rId22"/>
  </p:notesMasterIdLst>
  <p:sldIdLst>
    <p:sldId id="281" r:id="rId7"/>
    <p:sldId id="283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AE799F-4425-EA48-BA18-0D1E20ABE397}">
          <p14:sldIdLst>
            <p14:sldId id="281"/>
            <p14:sldId id="283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BC"/>
    <a:srgbClr val="83B81A"/>
    <a:srgbClr val="F18E00"/>
    <a:srgbClr val="A0558F"/>
    <a:srgbClr val="68BD49"/>
    <a:srgbClr val="4D4D4D"/>
    <a:srgbClr val="6C6F70"/>
    <a:srgbClr val="FFFFFF"/>
    <a:srgbClr val="86B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9" autoAdjust="0"/>
    <p:restoredTop sz="94958"/>
  </p:normalViewPr>
  <p:slideViewPr>
    <p:cSldViewPr>
      <p:cViewPr varScale="1">
        <p:scale>
          <a:sx n="93" d="100"/>
          <a:sy n="93" d="100"/>
        </p:scale>
        <p:origin x="232" y="24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30C55-053B-4B45-A537-EB90960D3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85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1 - G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22"/>
            <a:ext cx="12196664" cy="6866722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3645024"/>
            <a:ext cx="10363200" cy="503237"/>
          </a:xfrm>
        </p:spPr>
        <p:txBody>
          <a:bodyPr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General qualifications – Click to add title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4509120"/>
            <a:ext cx="8534400" cy="625475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5596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01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35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1296000" y="1509000"/>
            <a:ext cx="10080000" cy="4800000"/>
          </a:xfrm>
          <a:prstGeom prst="rect">
            <a:avLst/>
          </a:prstGeom>
        </p:spPr>
        <p:txBody>
          <a:bodyPr>
            <a:normAutofit/>
          </a:bodyPr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681318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68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799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8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96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8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2 - G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2479" y="2251883"/>
            <a:ext cx="10363200" cy="503237"/>
          </a:xfrm>
        </p:spPr>
        <p:txBody>
          <a:bodyPr/>
          <a:lstStyle>
            <a:lvl1pPr>
              <a:defRPr sz="3600" baseline="0">
                <a:solidFill>
                  <a:srgbClr val="0079BC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2479" y="3121608"/>
            <a:ext cx="8534400" cy="625475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0079BC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9213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63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517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8341-A7AA-0148-8634-B24B9CE7EF8F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8DB024-4A79-C849-A39C-E43C22837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5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3 - G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428"/>
            <a:ext cx="12201471" cy="6869428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8048" y="2420888"/>
            <a:ext cx="5184576" cy="1800200"/>
          </a:xfrm>
        </p:spPr>
        <p:txBody>
          <a:bodyPr/>
          <a:lstStyle>
            <a:lvl1pPr>
              <a:defRPr sz="3600">
                <a:solidFill>
                  <a:srgbClr val="0079BC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28048" y="4509120"/>
            <a:ext cx="5184576" cy="1368152"/>
          </a:xfrm>
        </p:spPr>
        <p:txBody>
          <a:bodyPr/>
          <a:lstStyle>
            <a:lvl1pPr marL="0" indent="0"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0079BC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307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79BC"/>
              </a:buClr>
              <a:buFont typeface="Wingdings" charset="2"/>
              <a:buChar char="§"/>
              <a:defRPr sz="2000" b="0"/>
            </a:lvl1pPr>
            <a:lvl2pPr marL="685800" indent="-342900">
              <a:buClr>
                <a:srgbClr val="0079BC"/>
              </a:buClr>
              <a:buFont typeface="Arial" charset="0"/>
              <a:buChar char="•"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5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50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438282"/>
            <a:ext cx="5384800" cy="44989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0" y="1438282"/>
            <a:ext cx="5384800" cy="44989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93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8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42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6" y="404818"/>
            <a:ext cx="846243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438282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86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14" r:id="rId2"/>
    <p:sldLayoutId id="2147483904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2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9B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30000"/>
        </a:spcBef>
        <a:spcAft>
          <a:spcPct val="5000"/>
        </a:spcAft>
        <a:buClr>
          <a:srgbClr val="86BE3D"/>
        </a:buClr>
        <a:buFont typeface="Wingdings" panose="05000000000000000000" pitchFamily="2" charset="2"/>
        <a:defRPr sz="1500" b="1">
          <a:solidFill>
            <a:srgbClr val="4D4D4D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5000"/>
        </a:spcBef>
        <a:spcAft>
          <a:spcPct val="5000"/>
        </a:spcAft>
        <a:buClr>
          <a:srgbClr val="86BE3D"/>
        </a:buClr>
        <a:buFont typeface="Wingdings" panose="05000000000000000000" pitchFamily="2" charset="2"/>
        <a:defRPr sz="1500">
          <a:solidFill>
            <a:srgbClr val="4D4D4D"/>
          </a:solidFill>
          <a:latin typeface="+mn-lt"/>
        </a:defRPr>
      </a:lvl2pPr>
      <a:lvl3pPr marL="285750" indent="-285750" algn="l" rtl="0" eaLnBrk="0" fontAlgn="base" hangingPunct="0">
        <a:spcBef>
          <a:spcPct val="30000"/>
        </a:spcBef>
        <a:spcAft>
          <a:spcPct val="5000"/>
        </a:spcAft>
        <a:buClr>
          <a:srgbClr val="0079BC"/>
        </a:buClr>
        <a:buFont typeface="Wingdings 2" panose="05020102010507070707" pitchFamily="18" charset="2"/>
        <a:buChar char=""/>
        <a:defRPr sz="1500" b="1">
          <a:solidFill>
            <a:srgbClr val="4D4D4D"/>
          </a:solidFill>
          <a:latin typeface="+mn-lt"/>
        </a:defRPr>
      </a:lvl3pPr>
      <a:lvl4pPr marL="571500" indent="-285750" algn="l" rtl="0" eaLnBrk="0" fontAlgn="base" hangingPunct="0">
        <a:spcBef>
          <a:spcPct val="5000"/>
        </a:spcBef>
        <a:spcAft>
          <a:spcPct val="5000"/>
        </a:spcAft>
        <a:buChar char="–"/>
        <a:defRPr sz="1500">
          <a:solidFill>
            <a:srgbClr val="4D4D4D"/>
          </a:solidFill>
          <a:latin typeface="+mn-lt"/>
        </a:defRPr>
      </a:lvl4pPr>
      <a:lvl5pPr marL="571500" indent="800100" algn="l" rtl="0" eaLnBrk="0" fontAlgn="base" hangingPunct="0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5pPr>
      <a:lvl6pPr marL="9144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6pPr>
      <a:lvl7pPr marL="12573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7pPr>
      <a:lvl8pPr marL="16002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8pPr>
      <a:lvl9pPr marL="19431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415480" y="476672"/>
            <a:ext cx="10155524" cy="6703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12" name="object 2"/>
          <p:cNvSpPr/>
          <p:nvPr userDrawn="1"/>
        </p:nvSpPr>
        <p:spPr>
          <a:xfrm>
            <a:off x="0" y="-47360"/>
            <a:ext cx="1259174" cy="6931473"/>
          </a:xfrm>
          <a:custGeom>
            <a:avLst/>
            <a:gdLst/>
            <a:ahLst/>
            <a:cxnLst/>
            <a:rect l="l" t="t" r="r" b="b"/>
            <a:pathLst>
              <a:path w="4363084" h="5148580">
                <a:moveTo>
                  <a:pt x="0" y="5147995"/>
                </a:moveTo>
                <a:lnTo>
                  <a:pt x="4362646" y="5147995"/>
                </a:lnTo>
                <a:lnTo>
                  <a:pt x="436264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318390"/>
          </a:solidFill>
        </p:spPr>
        <p:txBody>
          <a:bodyPr wrap="square" lIns="0" tIns="0" rIns="0" bIns="0" rtlCol="0">
            <a:spAutoFit/>
          </a:bodyPr>
          <a:lstStyle/>
          <a:p>
            <a:pPr defTabSz="685800"/>
            <a:endParaRPr sz="1350">
              <a:solidFill>
                <a:prstClr val="black"/>
              </a:solidFill>
            </a:endParaRPr>
          </a:p>
        </p:txBody>
      </p:sp>
      <p:sp>
        <p:nvSpPr>
          <p:cNvPr id="13" name="object 4"/>
          <p:cNvSpPr/>
          <p:nvPr userDrawn="1"/>
        </p:nvSpPr>
        <p:spPr>
          <a:xfrm>
            <a:off x="-1" y="-47356"/>
            <a:ext cx="254758" cy="6931469"/>
          </a:xfrm>
          <a:custGeom>
            <a:avLst/>
            <a:gdLst/>
            <a:ahLst/>
            <a:cxnLst/>
            <a:rect l="l" t="t" r="r" b="b"/>
            <a:pathLst>
              <a:path w="189230" h="5148580">
                <a:moveTo>
                  <a:pt x="0" y="5147995"/>
                </a:moveTo>
                <a:lnTo>
                  <a:pt x="188995" y="5147995"/>
                </a:lnTo>
                <a:lnTo>
                  <a:pt x="188995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318390"/>
          </a:solidFill>
        </p:spPr>
        <p:txBody>
          <a:bodyPr wrap="square" lIns="0" tIns="0" rIns="0" bIns="0" rtlCol="0">
            <a:spAutoFit/>
          </a:bodyPr>
          <a:lstStyle/>
          <a:p>
            <a:pPr defTabSz="685800"/>
            <a:endParaRPr sz="1350">
              <a:solidFill>
                <a:prstClr val="black"/>
              </a:solidFill>
            </a:endParaRPr>
          </a:p>
        </p:txBody>
      </p:sp>
      <p:pic>
        <p:nvPicPr>
          <p:cNvPr id="14" name="Picture 13" descr="mtc-logo-big.pn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3" r="1473"/>
          <a:stretch/>
        </p:blipFill>
        <p:spPr>
          <a:xfrm>
            <a:off x="287101" y="6083522"/>
            <a:ext cx="739811" cy="512936"/>
          </a:xfrm>
          <a:prstGeom prst="rect">
            <a:avLst/>
          </a:prstGeom>
        </p:spPr>
      </p:pic>
      <p:sp>
        <p:nvSpPr>
          <p:cNvPr id="15" name="object 6"/>
          <p:cNvSpPr/>
          <p:nvPr userDrawn="1"/>
        </p:nvSpPr>
        <p:spPr>
          <a:xfrm>
            <a:off x="-1" y="-47358"/>
            <a:ext cx="677930" cy="6931471"/>
          </a:xfrm>
          <a:custGeom>
            <a:avLst/>
            <a:gdLst/>
            <a:ahLst/>
            <a:cxnLst/>
            <a:rect l="l" t="t" r="r" b="b"/>
            <a:pathLst>
              <a:path w="503555" h="5148580">
                <a:moveTo>
                  <a:pt x="189039" y="7"/>
                </a:moveTo>
                <a:lnTo>
                  <a:pt x="0" y="7"/>
                </a:lnTo>
                <a:lnTo>
                  <a:pt x="0" y="5148003"/>
                </a:lnTo>
                <a:lnTo>
                  <a:pt x="189991" y="5148003"/>
                </a:lnTo>
                <a:lnTo>
                  <a:pt x="189255" y="1154823"/>
                </a:lnTo>
                <a:lnTo>
                  <a:pt x="503034" y="767778"/>
                </a:lnTo>
                <a:lnTo>
                  <a:pt x="189115" y="380555"/>
                </a:lnTo>
                <a:lnTo>
                  <a:pt x="189039" y="7"/>
                </a:lnTo>
              </a:path>
            </a:pathLst>
          </a:custGeom>
          <a:solidFill>
            <a:srgbClr val="318390"/>
          </a:solidFill>
        </p:spPr>
        <p:txBody>
          <a:bodyPr wrap="square" lIns="0" tIns="0" rIns="0" bIns="0" rtlCol="0">
            <a:spAutoFit/>
          </a:bodyPr>
          <a:lstStyle/>
          <a:p>
            <a:pPr defTabSz="685800"/>
            <a:endParaRPr sz="1350">
              <a:solidFill>
                <a:prstClr val="black"/>
              </a:solidFill>
            </a:endParaRPr>
          </a:p>
        </p:txBody>
      </p:sp>
      <p:sp>
        <p:nvSpPr>
          <p:cNvPr id="16" name="Slide Number Placeholder 3"/>
          <p:cNvSpPr>
            <a:spLocks noGrp="1"/>
          </p:cNvSpPr>
          <p:nvPr userDrawn="1"/>
        </p:nvSpPr>
        <p:spPr>
          <a:xfrm>
            <a:off x="265274" y="6393820"/>
            <a:ext cx="798581" cy="491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685800">
              <a:defRPr/>
            </a:pPr>
            <a:fld id="{3AC75D9B-5A03-484B-BA77-7AC47FC3B57E}" type="slidenum">
              <a:rPr lang="en-GB" sz="800">
                <a:solidFill>
                  <a:prstClr val="white"/>
                </a:solidFill>
                <a:cs typeface="Arial" panose="020B0604020202020204" pitchFamily="34" charset="0"/>
              </a:rPr>
              <a:pPr algn="ctr" defTabSz="685800">
                <a:defRPr/>
              </a:pPr>
              <a:t>‹#›</a:t>
            </a:fld>
            <a:endParaRPr lang="en-GB" sz="80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7" name="object 27"/>
          <p:cNvSpPr/>
          <p:nvPr userDrawn="1"/>
        </p:nvSpPr>
        <p:spPr>
          <a:xfrm>
            <a:off x="-1" y="-47358"/>
            <a:ext cx="677930" cy="6931471"/>
          </a:xfrm>
          <a:custGeom>
            <a:avLst/>
            <a:gdLst/>
            <a:ahLst/>
            <a:cxnLst/>
            <a:rect l="l" t="t" r="r" b="b"/>
            <a:pathLst>
              <a:path w="503555" h="5148580">
                <a:moveTo>
                  <a:pt x="189039" y="7"/>
                </a:moveTo>
                <a:lnTo>
                  <a:pt x="0" y="7"/>
                </a:lnTo>
                <a:lnTo>
                  <a:pt x="0" y="5148003"/>
                </a:lnTo>
                <a:lnTo>
                  <a:pt x="189991" y="5148003"/>
                </a:lnTo>
                <a:lnTo>
                  <a:pt x="189255" y="1154823"/>
                </a:lnTo>
                <a:lnTo>
                  <a:pt x="503034" y="767778"/>
                </a:lnTo>
                <a:lnTo>
                  <a:pt x="189115" y="380555"/>
                </a:lnTo>
                <a:lnTo>
                  <a:pt x="189039" y="7"/>
                </a:lnTo>
              </a:path>
            </a:pathLst>
          </a:custGeom>
          <a:solidFill>
            <a:srgbClr val="1D464A"/>
          </a:solidFill>
        </p:spPr>
        <p:txBody>
          <a:bodyPr wrap="square" lIns="0" tIns="0" rIns="0" bIns="0" rtlCol="0">
            <a:spAutoFit/>
          </a:bodyPr>
          <a:lstStyle/>
          <a:p>
            <a:pPr defTabSz="685800"/>
            <a:endParaRPr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300" y="3645024"/>
            <a:ext cx="11090324" cy="503237"/>
          </a:xfrm>
        </p:spPr>
        <p:txBody>
          <a:bodyPr/>
          <a:lstStyle/>
          <a:p>
            <a:r>
              <a:rPr lang="en-GB" dirty="0" smtClean="0"/>
              <a:t>Developments in enforcement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300" y="4509120"/>
            <a:ext cx="10370244" cy="625475"/>
          </a:xfrm>
        </p:spPr>
        <p:txBody>
          <a:bodyPr/>
          <a:lstStyle/>
          <a:p>
            <a:r>
              <a:rPr lang="en-US" dirty="0"/>
              <a:t>Matthew </a:t>
            </a:r>
            <a:r>
              <a:rPr lang="en-US" dirty="0" smtClean="0"/>
              <a:t>Humphrey</a:t>
            </a:r>
          </a:p>
          <a:p>
            <a:r>
              <a:rPr lang="en-US" dirty="0" smtClean="0"/>
              <a:t>Associate </a:t>
            </a:r>
            <a:r>
              <a:rPr lang="en-US" dirty="0"/>
              <a:t>Director, Legal Moderation and Enforcement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3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Legal moderation and enforcement</a:t>
            </a:r>
          </a:p>
          <a:p>
            <a:r>
              <a:rPr lang="en-US" sz="2400" dirty="0" smtClean="0"/>
              <a:t>Referral from standards teams</a:t>
            </a:r>
          </a:p>
          <a:p>
            <a:r>
              <a:rPr lang="en-US" sz="2400" dirty="0" smtClean="0"/>
              <a:t>Their case – full disclosure</a:t>
            </a:r>
          </a:p>
          <a:p>
            <a:r>
              <a:rPr lang="en-US" sz="2400" dirty="0" smtClean="0"/>
              <a:t>Advisory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7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Gateway</a:t>
            </a:r>
          </a:p>
          <a:p>
            <a:r>
              <a:rPr lang="en-US" sz="2400" dirty="0" smtClean="0"/>
              <a:t>Credible and robust enforcement case</a:t>
            </a:r>
          </a:p>
          <a:p>
            <a:r>
              <a:rPr lang="en-US" sz="2400" dirty="0" smtClean="0"/>
              <a:t>Proportionality – fairness</a:t>
            </a:r>
          </a:p>
          <a:p>
            <a:r>
              <a:rPr lang="en-US" sz="2400" dirty="0" smtClean="0"/>
              <a:t>Turn cases down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8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-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Notification of referral</a:t>
            </a:r>
          </a:p>
          <a:p>
            <a:r>
              <a:rPr lang="en-US" sz="2400" dirty="0" smtClean="0"/>
              <a:t>Notification of decision whether to proceed</a:t>
            </a:r>
          </a:p>
          <a:p>
            <a:r>
              <a:rPr lang="en-US" sz="2400" dirty="0" smtClean="0"/>
              <a:t>Notification of timetable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3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-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Opportunity to make representations before final decision</a:t>
            </a:r>
          </a:p>
          <a:p>
            <a:r>
              <a:rPr lang="en-US" sz="2400" dirty="0" smtClean="0"/>
              <a:t>Disclosure of all relevant evidence</a:t>
            </a:r>
          </a:p>
          <a:p>
            <a:r>
              <a:rPr lang="en-US" sz="2400" dirty="0" smtClean="0"/>
              <a:t>Opportunity to make representations before publication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13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–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Must be made by Ofqual</a:t>
            </a:r>
          </a:p>
          <a:p>
            <a:r>
              <a:rPr lang="en-US" sz="2400" dirty="0" smtClean="0"/>
              <a:t>Independent – fresh pair of eyes</a:t>
            </a:r>
          </a:p>
          <a:p>
            <a:r>
              <a:rPr lang="en-US" sz="2400" dirty="0" smtClean="0"/>
              <a:t>Single decision-maker or an enforcement committee</a:t>
            </a:r>
          </a:p>
          <a:p>
            <a:r>
              <a:rPr lang="en-US" sz="2400" dirty="0" smtClean="0"/>
              <a:t>Training</a:t>
            </a:r>
          </a:p>
          <a:p>
            <a:r>
              <a:rPr lang="en-US" sz="2400" dirty="0" smtClean="0"/>
              <a:t>Reasons for decisions – facts, Conditions, impact, proportionality, burden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11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Enforcement levels the playing field – for awarding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and learners</a:t>
            </a:r>
          </a:p>
          <a:p>
            <a:r>
              <a:rPr lang="en-US" sz="2400" dirty="0" smtClean="0"/>
              <a:t>Enforcement process embeds independence, fairness and transparency</a:t>
            </a:r>
          </a:p>
          <a:p>
            <a:r>
              <a:rPr lang="en-US" sz="2400" dirty="0" smtClean="0"/>
              <a:t>You will always have the opportunity to put your case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6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/>
              <a:t>Why</a:t>
            </a:r>
          </a:p>
          <a:p>
            <a:r>
              <a:rPr lang="en-GB" altLang="en-US" sz="2400" dirty="0" smtClean="0"/>
              <a:t>What</a:t>
            </a:r>
          </a:p>
          <a:p>
            <a:r>
              <a:rPr lang="en-GB" altLang="en-US" sz="2400" dirty="0" smtClean="0"/>
              <a:t>How</a:t>
            </a:r>
          </a:p>
          <a:p>
            <a:r>
              <a:rPr lang="en-GB" altLang="en-US" sz="2400" dirty="0" smtClean="0"/>
              <a:t>Key messages</a:t>
            </a:r>
            <a:endParaRPr lang="en-GB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6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Rule-writing regulator</a:t>
            </a:r>
          </a:p>
          <a:p>
            <a:r>
              <a:rPr lang="en-US" sz="2400" dirty="0" smtClean="0"/>
              <a:t>4 qualifications objectives, set by parliament:</a:t>
            </a:r>
          </a:p>
          <a:p>
            <a:pPr marL="900113" lvl="1" indent="-342900">
              <a:buFont typeface="Arial" charset="0"/>
              <a:buChar char="•"/>
            </a:pPr>
            <a:r>
              <a:rPr lang="en-US" sz="2400" dirty="0" smtClean="0"/>
              <a:t>Secure standards</a:t>
            </a:r>
          </a:p>
          <a:p>
            <a:pPr marL="900113" lvl="1" indent="-342900">
              <a:buFont typeface="Arial" charset="0"/>
              <a:buChar char="•"/>
            </a:pPr>
            <a:r>
              <a:rPr lang="en-US" sz="2400" dirty="0" smtClean="0"/>
              <a:t>Promote public confidence</a:t>
            </a:r>
          </a:p>
          <a:p>
            <a:pPr marL="900113" lvl="1" indent="-342900">
              <a:buFont typeface="Arial" charset="0"/>
              <a:buChar char="•"/>
            </a:pPr>
            <a:r>
              <a:rPr lang="en-US" sz="2400" dirty="0" smtClean="0"/>
              <a:t>Promote awareness</a:t>
            </a:r>
          </a:p>
          <a:p>
            <a:pPr marL="900113" lvl="1" indent="-342900">
              <a:buFont typeface="Arial" charset="0"/>
              <a:buChar char="•"/>
            </a:pPr>
            <a:r>
              <a:rPr lang="en-US" sz="2400" dirty="0" smtClean="0"/>
              <a:t>Secure efficiency</a:t>
            </a:r>
          </a:p>
          <a:p>
            <a:r>
              <a:rPr lang="en-US" sz="2400" dirty="0" smtClean="0"/>
              <a:t>Minimum interference to achieve objectives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89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Parliament decided awarding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must comply</a:t>
            </a:r>
          </a:p>
          <a:p>
            <a:r>
              <a:rPr lang="en-US" sz="2400" dirty="0" smtClean="0"/>
              <a:t>Most awarding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do comply</a:t>
            </a:r>
          </a:p>
          <a:p>
            <a:r>
              <a:rPr lang="en-US" sz="2400" dirty="0" smtClean="0"/>
              <a:t>Some incentives not to comply</a:t>
            </a:r>
          </a:p>
          <a:p>
            <a:r>
              <a:rPr lang="en-US" sz="2400" dirty="0" smtClean="0"/>
              <a:t>Fairness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9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Direction</a:t>
            </a:r>
          </a:p>
          <a:p>
            <a:r>
              <a:rPr lang="en-US" sz="2400" dirty="0" smtClean="0"/>
              <a:t>Monetary penalty</a:t>
            </a:r>
          </a:p>
          <a:p>
            <a:r>
              <a:rPr lang="en-US" sz="2400" dirty="0" smtClean="0"/>
              <a:t>Withdraw recognition</a:t>
            </a:r>
          </a:p>
          <a:p>
            <a:r>
              <a:rPr lang="en-US" sz="2400" dirty="0" smtClean="0"/>
              <a:t>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Failure to comply with a Condition</a:t>
            </a:r>
            <a:r>
              <a:rPr lang="en-US" sz="2400" dirty="0"/>
              <a:t> </a:t>
            </a:r>
            <a:r>
              <a:rPr lang="en-US" sz="2400" dirty="0" smtClean="0"/>
              <a:t>– actual or potential</a:t>
            </a:r>
          </a:p>
          <a:p>
            <a:r>
              <a:rPr lang="en-US" sz="2400" dirty="0" smtClean="0"/>
              <a:t>Specified steps to secure compliance</a:t>
            </a:r>
          </a:p>
          <a:p>
            <a:r>
              <a:rPr lang="en-US" sz="2400" dirty="0" smtClean="0"/>
              <a:t>Removal of autonomy</a:t>
            </a:r>
          </a:p>
          <a:p>
            <a:r>
              <a:rPr lang="en-US" sz="2400" dirty="0" smtClean="0"/>
              <a:t>Publication</a:t>
            </a:r>
          </a:p>
          <a:p>
            <a:r>
              <a:rPr lang="en-US" sz="2400" dirty="0" smtClean="0"/>
              <a:t>Costs</a:t>
            </a:r>
          </a:p>
          <a:p>
            <a:r>
              <a:rPr lang="en-US" sz="2400" dirty="0" smtClean="0"/>
              <a:t>Court order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89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Failure to comply</a:t>
            </a:r>
          </a:p>
          <a:p>
            <a:r>
              <a:rPr lang="en-US" sz="2400" dirty="0" smtClean="0"/>
              <a:t>Impact</a:t>
            </a:r>
          </a:p>
          <a:p>
            <a:r>
              <a:rPr lang="en-US" sz="2400" dirty="0" smtClean="0"/>
              <a:t>Appropriate </a:t>
            </a:r>
            <a:r>
              <a:rPr lang="en-US" sz="2400" smtClean="0"/>
              <a:t>amount (up to 10</a:t>
            </a:r>
            <a:r>
              <a:rPr lang="en-US" sz="2400" dirty="0" smtClean="0"/>
              <a:t>% of turnover)</a:t>
            </a:r>
          </a:p>
          <a:p>
            <a:r>
              <a:rPr lang="en-US" sz="2400" dirty="0" smtClean="0"/>
              <a:t>Costs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03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Undertaking</a:t>
            </a:r>
          </a:p>
          <a:p>
            <a:r>
              <a:rPr lang="en-US" sz="2400" dirty="0" smtClean="0"/>
              <a:t>Special Conditions</a:t>
            </a:r>
          </a:p>
          <a:p>
            <a:r>
              <a:rPr lang="en-US" sz="2400" dirty="0" smtClean="0"/>
              <a:t>No further action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28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Organisational</a:t>
            </a:r>
            <a:r>
              <a:rPr lang="en-US" sz="2400" dirty="0" smtClean="0"/>
              <a:t> change</a:t>
            </a:r>
          </a:p>
          <a:p>
            <a:r>
              <a:rPr lang="en-US" sz="2400" dirty="0" smtClean="0"/>
              <a:t>Separation of functions</a:t>
            </a:r>
          </a:p>
          <a:p>
            <a:r>
              <a:rPr lang="en-US" sz="2400" dirty="0" smtClean="0"/>
              <a:t>Commissioning and referral process</a:t>
            </a:r>
          </a:p>
          <a:p>
            <a:r>
              <a:rPr lang="en-US" sz="2400" dirty="0" smtClean="0"/>
              <a:t>Checks and balances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90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qual vocational qualifications">
  <a:themeElements>
    <a:clrScheme name="">
      <a:dk1>
        <a:srgbClr val="000000"/>
      </a:dk1>
      <a:lt1>
        <a:srgbClr val="FFFFFF"/>
      </a:lt1>
      <a:dk2>
        <a:srgbClr val="68BD49"/>
      </a:dk2>
      <a:lt2>
        <a:srgbClr val="65696E"/>
      </a:lt2>
      <a:accent1>
        <a:srgbClr val="65696E"/>
      </a:accent1>
      <a:accent2>
        <a:srgbClr val="68BD49"/>
      </a:accent2>
      <a:accent3>
        <a:srgbClr val="FFFFFF"/>
      </a:accent3>
      <a:accent4>
        <a:srgbClr val="000000"/>
      </a:accent4>
      <a:accent5>
        <a:srgbClr val="B8B9BA"/>
      </a:accent5>
      <a:accent6>
        <a:srgbClr val="5EAB41"/>
      </a:accent6>
      <a:hlink>
        <a:srgbClr val="68BD49"/>
      </a:hlink>
      <a:folHlink>
        <a:srgbClr val="68BD4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45150501-b37d-4b37-b0a0-512a8dbac82e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7A373A4C50E468CA9E4026D35F6E2" ma:contentTypeVersion="5" ma:contentTypeDescription="Create a new document." ma:contentTypeScope="" ma:versionID="6f65294b266c6366b0609f061382a0b4">
  <xsd:schema xmlns:xsd="http://www.w3.org/2001/XMLSchema" xmlns:p="http://schemas.microsoft.com/office/2006/metadata/properties" xmlns:ns2="45150501-b37d-4b37-b0a0-512a8dbac82e" targetNamespace="http://schemas.microsoft.com/office/2006/metadata/properties" ma:root="true" ma:fieldsID="a6f16d7ac95bab966617cb1271d45bb4" ns2:_="">
    <xsd:import namespace="45150501-b37d-4b37-b0a0-512a8dbac82e"/>
    <xsd:element name="properties">
      <xsd:complexType>
        <xsd:sequence>
          <xsd:element name="documentManagement">
            <xsd:complexType>
              <xsd:all>
                <xsd:element ref="ns2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5150501-b37d-4b37-b0a0-512a8dbac82e" elementFormDefault="qualified">
    <xsd:import namespace="http://schemas.microsoft.com/office/2006/documentManagement/types"/>
    <xsd:element name="Description" ma:index="8" nillable="true" ma:displayName="Description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FD12CC-BE13-4DB2-97FB-1B4804DD32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5150501-b37d-4b37-b0a0-512a8dbac82e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74C86D-7D20-4AB6-A173-B615F8B3A95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5C1C410-1A9F-4F38-A395-A6A488C8E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150501-b37d-4b37-b0a0-512a8dbac8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A9C8EB4E-29D2-4DCD-9944-BB0A625CC4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Ofqual powerpoint template</Template>
  <TotalTime>709</TotalTime>
  <Words>261</Words>
  <Application>Microsoft Macintosh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Calibri Light</vt:lpstr>
      <vt:lpstr>Wingdings</vt:lpstr>
      <vt:lpstr>Wingdings 2</vt:lpstr>
      <vt:lpstr>Arial</vt:lpstr>
      <vt:lpstr>1_Ofqual vocational qualifications</vt:lpstr>
      <vt:lpstr>Custom Design</vt:lpstr>
      <vt:lpstr>Developments in enforcement</vt:lpstr>
      <vt:lpstr>In this session</vt:lpstr>
      <vt:lpstr>Why</vt:lpstr>
      <vt:lpstr>Why</vt:lpstr>
      <vt:lpstr>What</vt:lpstr>
      <vt:lpstr>Direction</vt:lpstr>
      <vt:lpstr>Monetary penalty</vt:lpstr>
      <vt:lpstr>Other options</vt:lpstr>
      <vt:lpstr>How</vt:lpstr>
      <vt:lpstr>How</vt:lpstr>
      <vt:lpstr>How</vt:lpstr>
      <vt:lpstr>How - procedure</vt:lpstr>
      <vt:lpstr>How - procedure</vt:lpstr>
      <vt:lpstr>How – decision making</vt:lpstr>
      <vt:lpstr>Key messages</vt:lpstr>
    </vt:vector>
  </TitlesOfParts>
  <Company>Ofqual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bold 24pt: Option B cover - delete A or B Do not change images</dc:title>
  <dc:creator>Vanessa Smith</dc:creator>
  <cp:lastModifiedBy>Philip McAllister</cp:lastModifiedBy>
  <cp:revision>54</cp:revision>
  <dcterms:created xsi:type="dcterms:W3CDTF">2015-09-11T10:33:37Z</dcterms:created>
  <dcterms:modified xsi:type="dcterms:W3CDTF">2015-12-07T12:43:32Z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">
    <vt:lpwstr/>
  </property>
  <property fmtid="{D5CDD505-2E9C-101B-9397-08002B2CF9AE}" pid="4" name="ContentTypeId">
    <vt:lpwstr>0x010100ECD7A373A4C50E468CA9E4026D35F6E2</vt:lpwstr>
  </property>
</Properties>
</file>