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51"/>
  </p:notesMasterIdLst>
  <p:handoutMasterIdLst>
    <p:handoutMasterId r:id="rId52"/>
  </p:handoutMasterIdLst>
  <p:sldIdLst>
    <p:sldId id="287" r:id="rId6"/>
    <p:sldId id="338" r:id="rId7"/>
    <p:sldId id="339" r:id="rId8"/>
    <p:sldId id="337" r:id="rId9"/>
    <p:sldId id="343" r:id="rId10"/>
    <p:sldId id="384" r:id="rId11"/>
    <p:sldId id="322" r:id="rId12"/>
    <p:sldId id="323" r:id="rId13"/>
    <p:sldId id="324" r:id="rId14"/>
    <p:sldId id="342" r:id="rId15"/>
    <p:sldId id="317" r:id="rId16"/>
    <p:sldId id="349" r:id="rId17"/>
    <p:sldId id="301" r:id="rId18"/>
    <p:sldId id="354" r:id="rId19"/>
    <p:sldId id="297" r:id="rId20"/>
    <p:sldId id="355" r:id="rId21"/>
    <p:sldId id="359" r:id="rId22"/>
    <p:sldId id="298" r:id="rId23"/>
    <p:sldId id="356" r:id="rId24"/>
    <p:sldId id="361" r:id="rId25"/>
    <p:sldId id="299" r:id="rId26"/>
    <p:sldId id="357" r:id="rId27"/>
    <p:sldId id="362" r:id="rId28"/>
    <p:sldId id="300" r:id="rId29"/>
    <p:sldId id="358" r:id="rId30"/>
    <p:sldId id="363" r:id="rId31"/>
    <p:sldId id="314" r:id="rId32"/>
    <p:sldId id="318" r:id="rId33"/>
    <p:sldId id="373" r:id="rId34"/>
    <p:sldId id="345" r:id="rId35"/>
    <p:sldId id="302" r:id="rId36"/>
    <p:sldId id="303" r:id="rId37"/>
    <p:sldId id="304" r:id="rId38"/>
    <p:sldId id="305" r:id="rId39"/>
    <p:sldId id="306" r:id="rId40"/>
    <p:sldId id="385" r:id="rId41"/>
    <p:sldId id="386" r:id="rId42"/>
    <p:sldId id="379" r:id="rId43"/>
    <p:sldId id="374" r:id="rId44"/>
    <p:sldId id="380" r:id="rId45"/>
    <p:sldId id="377" r:id="rId46"/>
    <p:sldId id="381" r:id="rId47"/>
    <p:sldId id="376" r:id="rId48"/>
    <p:sldId id="382" r:id="rId49"/>
    <p:sldId id="383" r:id="rId50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287"/>
            <p14:sldId id="338"/>
            <p14:sldId id="339"/>
            <p14:sldId id="337"/>
            <p14:sldId id="343"/>
            <p14:sldId id="384"/>
            <p14:sldId id="322"/>
            <p14:sldId id="323"/>
            <p14:sldId id="324"/>
            <p14:sldId id="342"/>
            <p14:sldId id="317"/>
            <p14:sldId id="349"/>
            <p14:sldId id="301"/>
            <p14:sldId id="354"/>
            <p14:sldId id="297"/>
            <p14:sldId id="355"/>
            <p14:sldId id="359"/>
            <p14:sldId id="298"/>
            <p14:sldId id="356"/>
            <p14:sldId id="361"/>
            <p14:sldId id="299"/>
            <p14:sldId id="357"/>
            <p14:sldId id="362"/>
            <p14:sldId id="300"/>
            <p14:sldId id="358"/>
            <p14:sldId id="363"/>
            <p14:sldId id="314"/>
            <p14:sldId id="318"/>
            <p14:sldId id="373"/>
            <p14:sldId id="345"/>
            <p14:sldId id="302"/>
            <p14:sldId id="303"/>
            <p14:sldId id="304"/>
            <p14:sldId id="305"/>
            <p14:sldId id="306"/>
            <p14:sldId id="385"/>
            <p14:sldId id="386"/>
            <p14:sldId id="379"/>
            <p14:sldId id="374"/>
            <p14:sldId id="380"/>
            <p14:sldId id="377"/>
            <p14:sldId id="381"/>
            <p14:sldId id="376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00FF"/>
    <a:srgbClr val="F18E00"/>
    <a:srgbClr val="6C6F70"/>
    <a:srgbClr val="86BE3D"/>
    <a:srgbClr val="83B81A"/>
    <a:srgbClr val="68BD49"/>
    <a:srgbClr val="A0558F"/>
    <a:srgbClr val="0079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64726" autoAdjust="0"/>
  </p:normalViewPr>
  <p:slideViewPr>
    <p:cSldViewPr>
      <p:cViewPr varScale="1">
        <p:scale>
          <a:sx n="74" d="100"/>
          <a:sy n="74" d="100"/>
        </p:scale>
        <p:origin x="222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CD0F9-1156-4680-A3BF-739F74C323C2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1C91386-F45F-4C7A-9C4A-DE72E82A5B25}">
      <dgm:prSet phldrT="[Text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800" b="1" dirty="0">
              <a:solidFill>
                <a:srgbClr val="0000FF"/>
              </a:solidFill>
            </a:rPr>
            <a:t>VALIDITY</a:t>
          </a:r>
          <a:endParaRPr lang="en-US" sz="2400" b="1" dirty="0">
            <a:solidFill>
              <a:srgbClr val="0000FF"/>
            </a:solidFill>
          </a:endParaRPr>
        </a:p>
      </dgm:t>
    </dgm:pt>
    <dgm:pt modelId="{1D11E4DF-3208-498F-A456-ACB2D8C1C4D5}" type="parTrans" cxnId="{159C2FA0-A36A-4ECA-9A79-654E3167CE98}">
      <dgm:prSet/>
      <dgm:spPr/>
      <dgm:t>
        <a:bodyPr/>
        <a:lstStyle/>
        <a:p>
          <a:endParaRPr lang="en-US"/>
        </a:p>
      </dgm:t>
    </dgm:pt>
    <dgm:pt modelId="{CCAC3AE1-69FF-4600-8F53-9941B96E5059}" type="sibTrans" cxnId="{159C2FA0-A36A-4ECA-9A79-654E3167CE98}">
      <dgm:prSet/>
      <dgm:spPr/>
      <dgm:t>
        <a:bodyPr/>
        <a:lstStyle/>
        <a:p>
          <a:endParaRPr lang="en-US"/>
        </a:p>
      </dgm:t>
    </dgm:pt>
    <dgm:pt modelId="{C45B2C63-C17C-4B67-9CB6-23E1C74E1B58}">
      <dgm:prSet phldrT="[Text]"/>
      <dgm:spPr/>
      <dgm:t>
        <a:bodyPr/>
        <a:lstStyle/>
        <a:p>
          <a:r>
            <a:rPr lang="en-US" dirty="0"/>
            <a:t>Authenticity</a:t>
          </a:r>
        </a:p>
      </dgm:t>
    </dgm:pt>
    <dgm:pt modelId="{8C04A08E-A9C3-43BC-A230-B46DB529C677}" type="parTrans" cxnId="{6539EC35-9299-46F9-8355-CE80D90B00F9}">
      <dgm:prSet/>
      <dgm:spPr/>
      <dgm:t>
        <a:bodyPr/>
        <a:lstStyle/>
        <a:p>
          <a:endParaRPr lang="en-US"/>
        </a:p>
      </dgm:t>
    </dgm:pt>
    <dgm:pt modelId="{1D284D20-ECF3-4C6D-AA20-E8C3A3D0DF6A}" type="sibTrans" cxnId="{6539EC35-9299-46F9-8355-CE80D90B00F9}">
      <dgm:prSet/>
      <dgm:spPr/>
      <dgm:t>
        <a:bodyPr/>
        <a:lstStyle/>
        <a:p>
          <a:endParaRPr lang="en-US"/>
        </a:p>
      </dgm:t>
    </dgm:pt>
    <dgm:pt modelId="{2A068615-10CC-4809-B01B-438E6D10D1D8}">
      <dgm:prSet phldrT="[Text]"/>
      <dgm:spPr/>
      <dgm:t>
        <a:bodyPr/>
        <a:lstStyle/>
        <a:p>
          <a:r>
            <a:rPr lang="en-US" dirty="0"/>
            <a:t>Reliability</a:t>
          </a:r>
        </a:p>
      </dgm:t>
    </dgm:pt>
    <dgm:pt modelId="{469300E0-F31D-4ED9-8718-5EBD67D15A4F}" type="parTrans" cxnId="{1AE80D7E-AF8E-4A34-AAE6-5FBCA426042B}">
      <dgm:prSet/>
      <dgm:spPr/>
      <dgm:t>
        <a:bodyPr/>
        <a:lstStyle/>
        <a:p>
          <a:endParaRPr lang="en-US"/>
        </a:p>
      </dgm:t>
    </dgm:pt>
    <dgm:pt modelId="{10B0DE24-6BB4-4416-A193-D5970C9178A1}" type="sibTrans" cxnId="{1AE80D7E-AF8E-4A34-AAE6-5FBCA426042B}">
      <dgm:prSet/>
      <dgm:spPr/>
      <dgm:t>
        <a:bodyPr/>
        <a:lstStyle/>
        <a:p>
          <a:endParaRPr lang="en-US"/>
        </a:p>
      </dgm:t>
    </dgm:pt>
    <dgm:pt modelId="{A3AD48B3-A3A4-4FE5-A57A-B218FFC5FBFB}">
      <dgm:prSet phldrT="[Text]"/>
      <dgm:spPr/>
      <dgm:t>
        <a:bodyPr/>
        <a:lstStyle/>
        <a:p>
          <a:r>
            <a:rPr lang="en-US" dirty="0"/>
            <a:t>Currency</a:t>
          </a:r>
        </a:p>
      </dgm:t>
    </dgm:pt>
    <dgm:pt modelId="{CB2E06B2-A1A9-48B7-A06D-C762A18C7C57}" type="parTrans" cxnId="{46565F28-DC6C-485F-A624-5A1023129914}">
      <dgm:prSet/>
      <dgm:spPr/>
      <dgm:t>
        <a:bodyPr/>
        <a:lstStyle/>
        <a:p>
          <a:endParaRPr lang="en-US"/>
        </a:p>
      </dgm:t>
    </dgm:pt>
    <dgm:pt modelId="{542D77B7-6062-4019-9D0D-469DFE8671AA}" type="sibTrans" cxnId="{46565F28-DC6C-485F-A624-5A1023129914}">
      <dgm:prSet/>
      <dgm:spPr/>
      <dgm:t>
        <a:bodyPr/>
        <a:lstStyle/>
        <a:p>
          <a:endParaRPr lang="en-US"/>
        </a:p>
      </dgm:t>
    </dgm:pt>
    <dgm:pt modelId="{BC932D5F-0BF8-47C8-A037-E9EBA3BB556C}">
      <dgm:prSet phldrT="[Text]"/>
      <dgm:spPr/>
      <dgm:t>
        <a:bodyPr/>
        <a:lstStyle/>
        <a:p>
          <a:r>
            <a:rPr lang="en-US" dirty="0"/>
            <a:t>Sufficiency</a:t>
          </a:r>
        </a:p>
      </dgm:t>
    </dgm:pt>
    <dgm:pt modelId="{1AC1936F-D2FE-47DF-9D06-C33C16A7DE9D}" type="parTrans" cxnId="{DCE086D0-0328-42E2-AEE6-0FD40AF2DDB5}">
      <dgm:prSet/>
      <dgm:spPr/>
      <dgm:t>
        <a:bodyPr/>
        <a:lstStyle/>
        <a:p>
          <a:endParaRPr lang="en-US"/>
        </a:p>
      </dgm:t>
    </dgm:pt>
    <dgm:pt modelId="{305CA825-7E65-4967-89C6-AAE5061A99C4}" type="sibTrans" cxnId="{DCE086D0-0328-42E2-AEE6-0FD40AF2DDB5}">
      <dgm:prSet/>
      <dgm:spPr/>
      <dgm:t>
        <a:bodyPr/>
        <a:lstStyle/>
        <a:p>
          <a:endParaRPr lang="en-US"/>
        </a:p>
      </dgm:t>
    </dgm:pt>
    <dgm:pt modelId="{E955DA87-4B5E-4933-94AA-757A4096F559}" type="pres">
      <dgm:prSet presAssocID="{26ACD0F9-1156-4680-A3BF-739F74C323C2}" presName="Name0" presStyleCnt="0">
        <dgm:presLayoutVars>
          <dgm:chMax val="7"/>
          <dgm:dir/>
          <dgm:resizeHandles val="exact"/>
        </dgm:presLayoutVars>
      </dgm:prSet>
      <dgm:spPr/>
    </dgm:pt>
    <dgm:pt modelId="{055F2530-9A7E-438F-87AE-590E68BA5BB8}" type="pres">
      <dgm:prSet presAssocID="{26ACD0F9-1156-4680-A3BF-739F74C323C2}" presName="ellipse1" presStyleLbl="vennNode1" presStyleIdx="0" presStyleCnt="5" custScaleX="305717" custScaleY="182130" custLinFactNeighborX="17647" custLinFactNeighborY="-8335">
        <dgm:presLayoutVars>
          <dgm:bulletEnabled val="1"/>
        </dgm:presLayoutVars>
      </dgm:prSet>
      <dgm:spPr/>
    </dgm:pt>
    <dgm:pt modelId="{020F5F61-B855-42AD-87B0-9CF4A586BA6E}" type="pres">
      <dgm:prSet presAssocID="{26ACD0F9-1156-4680-A3BF-739F74C323C2}" presName="ellipse2" presStyleLbl="vennNode1" presStyleIdx="1" presStyleCnt="5" custScaleX="106681" custScaleY="56657" custLinFactX="-8835" custLinFactNeighborX="-100000" custLinFactNeighborY="-39367">
        <dgm:presLayoutVars>
          <dgm:bulletEnabled val="1"/>
        </dgm:presLayoutVars>
      </dgm:prSet>
      <dgm:spPr/>
    </dgm:pt>
    <dgm:pt modelId="{68E8F6E5-C80B-4653-B59F-15210E3F13CD}" type="pres">
      <dgm:prSet presAssocID="{26ACD0F9-1156-4680-A3BF-739F74C323C2}" presName="ellipse3" presStyleLbl="vennNode1" presStyleIdx="2" presStyleCnt="5" custScaleX="106681" custScaleY="56657" custLinFactX="-60287" custLinFactNeighborX="-100000" custLinFactNeighborY="-44793">
        <dgm:presLayoutVars>
          <dgm:bulletEnabled val="1"/>
        </dgm:presLayoutVars>
      </dgm:prSet>
      <dgm:spPr/>
    </dgm:pt>
    <dgm:pt modelId="{087E35D2-17E3-466B-BD78-DB97AAF4615A}" type="pres">
      <dgm:prSet presAssocID="{26ACD0F9-1156-4680-A3BF-739F74C323C2}" presName="ellipse4" presStyleLbl="vennNode1" presStyleIdx="3" presStyleCnt="5" custScaleX="106681" custScaleY="56657" custLinFactY="-11487" custLinFactNeighborX="-61433" custLinFactNeighborY="-100000">
        <dgm:presLayoutVars>
          <dgm:bulletEnabled val="1"/>
        </dgm:presLayoutVars>
      </dgm:prSet>
      <dgm:spPr/>
    </dgm:pt>
    <dgm:pt modelId="{2E17FC17-1A4E-454E-B33D-9C7D7D40DF52}" type="pres">
      <dgm:prSet presAssocID="{26ACD0F9-1156-4680-A3BF-739F74C323C2}" presName="ellipse5" presStyleLbl="vennNode1" presStyleIdx="4" presStyleCnt="5" custScaleX="106681" custScaleY="56657" custLinFactX="-12758" custLinFactNeighborX="-100000" custLinFactNeighborY="26998">
        <dgm:presLayoutVars>
          <dgm:bulletEnabled val="1"/>
        </dgm:presLayoutVars>
      </dgm:prSet>
      <dgm:spPr/>
    </dgm:pt>
  </dgm:ptLst>
  <dgm:cxnLst>
    <dgm:cxn modelId="{1AE80D7E-AF8E-4A34-AAE6-5FBCA426042B}" srcId="{26ACD0F9-1156-4680-A3BF-739F74C323C2}" destId="{2A068615-10CC-4809-B01B-438E6D10D1D8}" srcOrd="2" destOrd="0" parTransId="{469300E0-F31D-4ED9-8718-5EBD67D15A4F}" sibTransId="{10B0DE24-6BB4-4416-A193-D5970C9178A1}"/>
    <dgm:cxn modelId="{414EB338-40F7-402C-B182-3952825959C8}" type="presOf" srcId="{A3AD48B3-A3A4-4FE5-A57A-B218FFC5FBFB}" destId="{2E17FC17-1A4E-454E-B33D-9C7D7D40DF52}" srcOrd="0" destOrd="0" presId="urn:microsoft.com/office/officeart/2005/8/layout/rings+Icon"/>
    <dgm:cxn modelId="{159C2FA0-A36A-4ECA-9A79-654E3167CE98}" srcId="{26ACD0F9-1156-4680-A3BF-739F74C323C2}" destId="{E1C91386-F45F-4C7A-9C4A-DE72E82A5B25}" srcOrd="0" destOrd="0" parTransId="{1D11E4DF-3208-498F-A456-ACB2D8C1C4D5}" sibTransId="{CCAC3AE1-69FF-4600-8F53-9941B96E5059}"/>
    <dgm:cxn modelId="{B2A464D4-1449-486B-BCE5-C9D364B89FC6}" type="presOf" srcId="{C45B2C63-C17C-4B67-9CB6-23E1C74E1B58}" destId="{020F5F61-B855-42AD-87B0-9CF4A586BA6E}" srcOrd="0" destOrd="0" presId="urn:microsoft.com/office/officeart/2005/8/layout/rings+Icon"/>
    <dgm:cxn modelId="{46565F28-DC6C-485F-A624-5A1023129914}" srcId="{26ACD0F9-1156-4680-A3BF-739F74C323C2}" destId="{A3AD48B3-A3A4-4FE5-A57A-B218FFC5FBFB}" srcOrd="4" destOrd="0" parTransId="{CB2E06B2-A1A9-48B7-A06D-C762A18C7C57}" sibTransId="{542D77B7-6062-4019-9D0D-469DFE8671AA}"/>
    <dgm:cxn modelId="{DCE086D0-0328-42E2-AEE6-0FD40AF2DDB5}" srcId="{26ACD0F9-1156-4680-A3BF-739F74C323C2}" destId="{BC932D5F-0BF8-47C8-A037-E9EBA3BB556C}" srcOrd="3" destOrd="0" parTransId="{1AC1936F-D2FE-47DF-9D06-C33C16A7DE9D}" sibTransId="{305CA825-7E65-4967-89C6-AAE5061A99C4}"/>
    <dgm:cxn modelId="{E3C9B191-79D9-48D4-A92D-2A4FF4F8D4EA}" type="presOf" srcId="{26ACD0F9-1156-4680-A3BF-739F74C323C2}" destId="{E955DA87-4B5E-4933-94AA-757A4096F559}" srcOrd="0" destOrd="0" presId="urn:microsoft.com/office/officeart/2005/8/layout/rings+Icon"/>
    <dgm:cxn modelId="{D02D2A06-6598-4478-ADA8-B5900FF61C03}" type="presOf" srcId="{BC932D5F-0BF8-47C8-A037-E9EBA3BB556C}" destId="{087E35D2-17E3-466B-BD78-DB97AAF4615A}" srcOrd="0" destOrd="0" presId="urn:microsoft.com/office/officeart/2005/8/layout/rings+Icon"/>
    <dgm:cxn modelId="{0D52E3B0-CC05-46BB-B33C-EB3A3ED189C3}" type="presOf" srcId="{2A068615-10CC-4809-B01B-438E6D10D1D8}" destId="{68E8F6E5-C80B-4653-B59F-15210E3F13CD}" srcOrd="0" destOrd="0" presId="urn:microsoft.com/office/officeart/2005/8/layout/rings+Icon"/>
    <dgm:cxn modelId="{6539EC35-9299-46F9-8355-CE80D90B00F9}" srcId="{26ACD0F9-1156-4680-A3BF-739F74C323C2}" destId="{C45B2C63-C17C-4B67-9CB6-23E1C74E1B58}" srcOrd="1" destOrd="0" parTransId="{8C04A08E-A9C3-43BC-A230-B46DB529C677}" sibTransId="{1D284D20-ECF3-4C6D-AA20-E8C3A3D0DF6A}"/>
    <dgm:cxn modelId="{62DFB651-B514-46E1-9238-E8BD5840FE3F}" type="presOf" srcId="{E1C91386-F45F-4C7A-9C4A-DE72E82A5B25}" destId="{055F2530-9A7E-438F-87AE-590E68BA5BB8}" srcOrd="0" destOrd="0" presId="urn:microsoft.com/office/officeart/2005/8/layout/rings+Icon"/>
    <dgm:cxn modelId="{560966B7-3AAC-49CF-BB82-02C4742B4E27}" type="presParOf" srcId="{E955DA87-4B5E-4933-94AA-757A4096F559}" destId="{055F2530-9A7E-438F-87AE-590E68BA5BB8}" srcOrd="0" destOrd="0" presId="urn:microsoft.com/office/officeart/2005/8/layout/rings+Icon"/>
    <dgm:cxn modelId="{961A0044-F995-45AF-A1D7-B48867282B52}" type="presParOf" srcId="{E955DA87-4B5E-4933-94AA-757A4096F559}" destId="{020F5F61-B855-42AD-87B0-9CF4A586BA6E}" srcOrd="1" destOrd="0" presId="urn:microsoft.com/office/officeart/2005/8/layout/rings+Icon"/>
    <dgm:cxn modelId="{5C2DB893-7ABA-4684-9E2D-42F811BCFD1F}" type="presParOf" srcId="{E955DA87-4B5E-4933-94AA-757A4096F559}" destId="{68E8F6E5-C80B-4653-B59F-15210E3F13CD}" srcOrd="2" destOrd="0" presId="urn:microsoft.com/office/officeart/2005/8/layout/rings+Icon"/>
    <dgm:cxn modelId="{DC9B7A3A-5826-4D4F-91B8-A8621F639B74}" type="presParOf" srcId="{E955DA87-4B5E-4933-94AA-757A4096F559}" destId="{087E35D2-17E3-466B-BD78-DB97AAF4615A}" srcOrd="3" destOrd="0" presId="urn:microsoft.com/office/officeart/2005/8/layout/rings+Icon"/>
    <dgm:cxn modelId="{D3F1FB3F-F39D-464D-82A0-84E4741750CA}" type="presParOf" srcId="{E955DA87-4B5E-4933-94AA-757A4096F559}" destId="{2E17FC17-1A4E-454E-B33D-9C7D7D40DF52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F2530-9A7E-438F-87AE-590E68BA5BB8}">
      <dsp:nvSpPr>
        <dsp:cNvPr id="0" name=""/>
        <dsp:cNvSpPr/>
      </dsp:nvSpPr>
      <dsp:spPr>
        <a:xfrm>
          <a:off x="-626281" y="45311"/>
          <a:ext cx="5400602" cy="3217385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FF"/>
              </a:solidFill>
            </a:rPr>
            <a:t>VALIDITY</a:t>
          </a:r>
          <a:endParaRPr lang="en-US" sz="2400" b="1" kern="1200" dirty="0">
            <a:solidFill>
              <a:srgbClr val="0000FF"/>
            </a:solidFill>
          </a:endParaRPr>
        </a:p>
      </dsp:txBody>
      <dsp:txXfrm>
        <a:off x="164619" y="516486"/>
        <a:ext cx="3818802" cy="2275035"/>
      </dsp:txXfrm>
    </dsp:sp>
    <dsp:sp modelId="{020F5F61-B855-42AD-87B0-9CF4A586BA6E}">
      <dsp:nvSpPr>
        <dsp:cNvPr id="0" name=""/>
        <dsp:cNvSpPr/>
      </dsp:nvSpPr>
      <dsp:spPr>
        <a:xfrm>
          <a:off x="0" y="1783560"/>
          <a:ext cx="1884558" cy="10008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Authenticity</a:t>
          </a:r>
        </a:p>
      </dsp:txBody>
      <dsp:txXfrm>
        <a:off x="275987" y="1930133"/>
        <a:ext cx="1332584" cy="707718"/>
      </dsp:txXfrm>
    </dsp:sp>
    <dsp:sp modelId="{68E8F6E5-C80B-4653-B59F-15210E3F13CD}">
      <dsp:nvSpPr>
        <dsp:cNvPr id="0" name=""/>
        <dsp:cNvSpPr/>
      </dsp:nvSpPr>
      <dsp:spPr>
        <a:xfrm>
          <a:off x="0" y="509529"/>
          <a:ext cx="1884558" cy="10008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Reliability</a:t>
          </a:r>
        </a:p>
      </dsp:txBody>
      <dsp:txXfrm>
        <a:off x="275987" y="656102"/>
        <a:ext cx="1332584" cy="707718"/>
      </dsp:txXfrm>
    </dsp:sp>
    <dsp:sp modelId="{087E35D2-17E3-466B-BD78-DB97AAF4615A}">
      <dsp:nvSpPr>
        <dsp:cNvPr id="0" name=""/>
        <dsp:cNvSpPr/>
      </dsp:nvSpPr>
      <dsp:spPr>
        <a:xfrm>
          <a:off x="2460446" y="509537"/>
          <a:ext cx="1884558" cy="10008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Sufficiency</a:t>
          </a:r>
        </a:p>
      </dsp:txBody>
      <dsp:txXfrm>
        <a:off x="2736433" y="656110"/>
        <a:ext cx="1332584" cy="707718"/>
      </dsp:txXfrm>
    </dsp:sp>
    <dsp:sp modelId="{2E17FC17-1A4E-454E-B33D-9C7D7D40DF52}">
      <dsp:nvSpPr>
        <dsp:cNvPr id="0" name=""/>
        <dsp:cNvSpPr/>
      </dsp:nvSpPr>
      <dsp:spPr>
        <a:xfrm>
          <a:off x="2462152" y="1777741"/>
          <a:ext cx="1884558" cy="10008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Currency</a:t>
          </a:r>
        </a:p>
      </dsp:txBody>
      <dsp:txXfrm>
        <a:off x="2738139" y="1924314"/>
        <a:ext cx="1332584" cy="70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695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45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6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62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966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26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54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64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371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6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64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585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09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3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692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611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197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58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414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237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678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48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361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3049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056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076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945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630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136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003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220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551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737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285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15274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899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053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530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8185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85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784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18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85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59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0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5834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916832"/>
            <a:ext cx="5386917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68760"/>
            <a:ext cx="5389033" cy="583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83B81A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83B81A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2" r:id="rId8"/>
    <p:sldLayoutId id="2147483913" r:id="rId9"/>
    <p:sldLayoutId id="2147483910" r:id="rId10"/>
    <p:sldLayoutId id="21474839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Validity – what it is and why it matters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Paul E. Newton</a:t>
            </a:r>
          </a:p>
          <a:p>
            <a:br>
              <a:rPr lang="en-GB" sz="1000" dirty="0"/>
            </a:br>
            <a:r>
              <a:rPr lang="en-GB" sz="2400" dirty="0"/>
              <a:t>Ofqual Conference, 2017.</a:t>
            </a:r>
          </a:p>
          <a:p>
            <a:r>
              <a:rPr lang="en-GB" sz="2400" dirty="0"/>
              <a:t>The Vox Conference Centre, </a:t>
            </a:r>
            <a:br>
              <a:rPr lang="en-GB" sz="2400" dirty="0"/>
            </a:br>
            <a:r>
              <a:rPr lang="en-GB" sz="2400" dirty="0"/>
              <a:t>Marston Green. 28 February.</a:t>
            </a:r>
          </a:p>
        </p:txBody>
      </p:sp>
    </p:spTree>
    <p:extLst>
      <p:ext uri="{BB962C8B-B14F-4D97-AF65-F5344CB8AC3E}">
        <p14:creationId xmlns:p14="http://schemas.microsoft.com/office/powerpoint/2010/main" val="308556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9949" y="1412354"/>
            <a:ext cx="10072103" cy="4896966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>
            <a:off x="9624392" y="1340768"/>
            <a:ext cx="2088232" cy="1944216"/>
          </a:xfrm>
          <a:prstGeom prst="cloudCallout">
            <a:avLst>
              <a:gd name="adj1" fmla="val -88853"/>
              <a:gd name="adj2" fmla="val 656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30426" y="1651156"/>
            <a:ext cx="147616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/>
              <a:t>I’m the</a:t>
            </a:r>
            <a:br>
              <a:rPr lang="en-GB" sz="2000" dirty="0"/>
            </a:br>
            <a:r>
              <a:rPr lang="en-GB" sz="2000" b="1" dirty="0">
                <a:solidFill>
                  <a:srgbClr val="0000FF"/>
                </a:solidFill>
              </a:rPr>
              <a:t>‘5-step’</a:t>
            </a:r>
            <a:r>
              <a:rPr lang="en-GB" sz="2000" dirty="0"/>
              <a:t> lifecycle</a:t>
            </a:r>
          </a:p>
          <a:p>
            <a:pPr algn="ctr"/>
            <a:r>
              <a:rPr lang="en-GB" sz="2000" dirty="0"/>
              <a:t>framework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4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Five critical steps in the lifecycle of any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268760"/>
            <a:ext cx="5905748" cy="51125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1616075" algn="l"/>
              </a:tabLst>
            </a:pPr>
            <a:r>
              <a:rPr lang="en-GB" dirty="0"/>
              <a:t>Measurement objectives are </a:t>
            </a:r>
            <a:r>
              <a:rPr lang="en-GB" b="1" dirty="0">
                <a:solidFill>
                  <a:srgbClr val="0000FF"/>
                </a:solidFill>
              </a:rPr>
              <a:t>clarified</a:t>
            </a:r>
          </a:p>
          <a:p>
            <a:pPr marL="457200" indent="-457200">
              <a:buFont typeface="+mj-lt"/>
              <a:buAutoNum type="arabicPeriod"/>
              <a:tabLst>
                <a:tab pos="1616075" algn="l"/>
              </a:tabLst>
            </a:pPr>
            <a:r>
              <a:rPr lang="en-GB" dirty="0"/>
              <a:t>Multiple performances are </a:t>
            </a:r>
            <a:r>
              <a:rPr lang="en-GB" b="1" dirty="0">
                <a:solidFill>
                  <a:srgbClr val="0000FF"/>
                </a:solidFill>
              </a:rPr>
              <a:t>elicited</a:t>
            </a:r>
            <a:r>
              <a:rPr lang="en-GB" dirty="0"/>
              <a:t> from each candidate (via tasks) to provide a sample of evidence of proficiency</a:t>
            </a:r>
          </a:p>
          <a:p>
            <a:pPr marL="457200" indent="-457200">
              <a:buFont typeface="+mj-lt"/>
              <a:buAutoNum type="arabicPeriod"/>
              <a:tabLst>
                <a:tab pos="1616075" algn="l"/>
              </a:tabLst>
            </a:pPr>
            <a:r>
              <a:rPr lang="en-GB" dirty="0"/>
              <a:t>Each performance in the sample is </a:t>
            </a:r>
            <a:r>
              <a:rPr lang="en-GB" b="1" dirty="0">
                <a:solidFill>
                  <a:srgbClr val="0000FF"/>
                </a:solidFill>
              </a:rPr>
              <a:t>evaluated</a:t>
            </a:r>
            <a:r>
              <a:rPr lang="en-GB" dirty="0"/>
              <a:t> in terms of what it implies about candidate proficiency</a:t>
            </a:r>
          </a:p>
          <a:p>
            <a:pPr marL="457200" indent="-457200">
              <a:buFont typeface="+mj-lt"/>
              <a:buAutoNum type="arabicPeriod"/>
              <a:tabLst>
                <a:tab pos="1616075" algn="l"/>
              </a:tabLst>
            </a:pPr>
            <a:r>
              <a:rPr lang="en-GB" dirty="0"/>
              <a:t>The set of performance evaluations, for each candidate, is </a:t>
            </a:r>
            <a:r>
              <a:rPr lang="en-GB" b="1" dirty="0">
                <a:solidFill>
                  <a:srgbClr val="0000FF"/>
                </a:solidFill>
              </a:rPr>
              <a:t>combined</a:t>
            </a:r>
            <a:r>
              <a:rPr lang="en-GB" dirty="0"/>
              <a:t> into an overall measurement result</a:t>
            </a:r>
          </a:p>
          <a:p>
            <a:pPr marL="457200" indent="-457200">
              <a:buFont typeface="+mj-lt"/>
              <a:buAutoNum type="arabicPeriod"/>
              <a:tabLst>
                <a:tab pos="1616075" algn="l"/>
              </a:tabLst>
            </a:pPr>
            <a:r>
              <a:rPr lang="en-GB" dirty="0"/>
              <a:t>The measurement result is </a:t>
            </a:r>
            <a:r>
              <a:rPr lang="en-GB" b="1" dirty="0">
                <a:solidFill>
                  <a:srgbClr val="0000FF"/>
                </a:solidFill>
              </a:rPr>
              <a:t>interpreted</a:t>
            </a:r>
            <a:r>
              <a:rPr lang="en-GB" dirty="0"/>
              <a:t> by those for whom it has been provided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176" y="1268760"/>
            <a:ext cx="3914924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proficiency specification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set of task performances</a:t>
            </a:r>
            <a:r>
              <a:rPr lang="en-GB" dirty="0"/>
              <a:t> for each candidate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set of evaluations</a:t>
            </a:r>
            <a:r>
              <a:rPr lang="en-GB" dirty="0"/>
              <a:t> for each candidate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 </a:t>
            </a:r>
            <a:r>
              <a:rPr lang="en-GB" b="1" dirty="0">
                <a:solidFill>
                  <a:srgbClr val="FF0000"/>
                </a:solidFill>
              </a:rPr>
              <a:t>overall result</a:t>
            </a:r>
            <a:r>
              <a:rPr lang="en-GB" dirty="0"/>
              <a:t> for each candidate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 </a:t>
            </a:r>
            <a:r>
              <a:rPr lang="en-GB" b="1" dirty="0">
                <a:solidFill>
                  <a:srgbClr val="FF0000"/>
                </a:solidFill>
              </a:rPr>
              <a:t>interpretation</a:t>
            </a:r>
            <a:r>
              <a:rPr lang="en-GB" dirty="0"/>
              <a:t> of the result for each candidate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7032104" y="1340768"/>
            <a:ext cx="432048" cy="360040"/>
          </a:xfrm>
          <a:prstGeom prst="rightArrow">
            <a:avLst/>
          </a:prstGeom>
          <a:solidFill>
            <a:srgbClr val="83B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7027799" y="1826819"/>
            <a:ext cx="432048" cy="360040"/>
          </a:xfrm>
          <a:prstGeom prst="rightArrow">
            <a:avLst/>
          </a:prstGeom>
          <a:solidFill>
            <a:srgbClr val="83B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7027799" y="3032954"/>
            <a:ext cx="432048" cy="360040"/>
          </a:xfrm>
          <a:prstGeom prst="rightArrow">
            <a:avLst/>
          </a:prstGeom>
          <a:solidFill>
            <a:srgbClr val="83B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7027799" y="4239089"/>
            <a:ext cx="432048" cy="360040"/>
          </a:xfrm>
          <a:prstGeom prst="rightArrow">
            <a:avLst/>
          </a:prstGeom>
          <a:solidFill>
            <a:srgbClr val="83B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7029780" y="5445224"/>
            <a:ext cx="432048" cy="360040"/>
          </a:xfrm>
          <a:prstGeom prst="rightArrow">
            <a:avLst/>
          </a:prstGeom>
          <a:solidFill>
            <a:srgbClr val="83B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5751" y="1593371"/>
            <a:ext cx="36004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86BE3D"/>
                </a:solidFill>
              </a:rPr>
              <a:t>O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U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T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P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U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T</a:t>
            </a:r>
          </a:p>
          <a:p>
            <a:pPr algn="ctr"/>
            <a:endParaRPr lang="en-GB" sz="1000" b="1" dirty="0">
              <a:solidFill>
                <a:srgbClr val="86BE3D"/>
              </a:solidFill>
            </a:endParaRPr>
          </a:p>
          <a:p>
            <a:pPr algn="ctr"/>
            <a:r>
              <a:rPr lang="en-GB" sz="2800" b="1" dirty="0">
                <a:solidFill>
                  <a:srgbClr val="86BE3D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48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18310" cy="574675"/>
          </a:xfrm>
        </p:spPr>
        <p:txBody>
          <a:bodyPr/>
          <a:lstStyle/>
          <a:p>
            <a:r>
              <a:rPr lang="en-GB" dirty="0"/>
              <a:t>So you can think of the assessment lifecycle as a construction chain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130" y="1268413"/>
            <a:ext cx="9677139" cy="511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9467" y="1268413"/>
            <a:ext cx="3771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and the output constructed during each step is a </a:t>
            </a:r>
            <a:r>
              <a:rPr lang="en-GB" sz="2800" b="1" dirty="0">
                <a:solidFill>
                  <a:srgbClr val="0000FF"/>
                </a:solidFill>
              </a:rPr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870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1: Measurement objectives are clarified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2306" y="1196752"/>
            <a:ext cx="6553814" cy="52565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sz="2000" b="1" dirty="0"/>
              <a:t>Manual Metal Arc Welding</a:t>
            </a:r>
          </a:p>
          <a:p>
            <a:pPr lvl="1"/>
            <a:r>
              <a:rPr lang="en-GB" sz="1800" dirty="0"/>
              <a:t>Welding skills typically found in industry and associated underpinning knowledge to a level that will enable them to complete welded joints in simple welding positions.</a:t>
            </a:r>
          </a:p>
          <a:p>
            <a:r>
              <a:rPr lang="en-GB" sz="2000" b="1" dirty="0"/>
              <a:t>Learning outcome 1</a:t>
            </a:r>
          </a:p>
          <a:p>
            <a:pPr lvl="1"/>
            <a:r>
              <a:rPr lang="en-GB" sz="2000" dirty="0"/>
              <a:t>The learner will:</a:t>
            </a:r>
          </a:p>
          <a:p>
            <a:pPr lvl="2"/>
            <a:r>
              <a:rPr lang="en-GB" sz="1800" dirty="0"/>
              <a:t>1. produce beads on plate in the PA flat position</a:t>
            </a:r>
          </a:p>
          <a:p>
            <a:r>
              <a:rPr lang="en-GB" sz="2000" b="1" dirty="0"/>
              <a:t>Assessment criteria 1</a:t>
            </a:r>
          </a:p>
          <a:p>
            <a:pPr lvl="1"/>
            <a:r>
              <a:rPr lang="en-GB" sz="2000" dirty="0"/>
              <a:t>The learner can:</a:t>
            </a:r>
          </a:p>
          <a:p>
            <a:pPr lvl="2"/>
            <a:r>
              <a:rPr lang="en-GB" sz="1800" dirty="0"/>
              <a:t>1.1 use manual metal arc welding techniques safely to produce beads on a plate in simple welding positions</a:t>
            </a:r>
          </a:p>
          <a:p>
            <a:pPr lvl="2"/>
            <a:r>
              <a:rPr lang="en-GB" sz="1800" dirty="0"/>
              <a:t>1.2 check joints are aligned and welds are sound and of uniform appearance</a:t>
            </a:r>
          </a:p>
          <a:p>
            <a:pPr lvl="2">
              <a:tabLst>
                <a:tab pos="10133013" algn="l"/>
              </a:tabLst>
            </a:pPr>
            <a:r>
              <a:rPr lang="en-GB" sz="1800" dirty="0"/>
              <a:t>1.3 identify defects in the weld using visual checks</a:t>
            </a:r>
          </a:p>
          <a:p>
            <a:pPr>
              <a:tabLst>
                <a:tab pos="10133013" algn="l"/>
              </a:tabLst>
            </a:pPr>
            <a:r>
              <a:rPr lang="en-GB" sz="2000" b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5578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63352" y="1340768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5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2: Multiple performances are elicited from each candidate (via assessment tasks) to provide a sample of evidence of proficiency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8396" y="568869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</a:t>
            </a:r>
            <a:r>
              <a:rPr lang="en-GB" sz="1000" dirty="0" err="1"/>
              <a:t>TechShop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010761"/>
            <a:ext cx="2841856" cy="2665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0758" y="2496796"/>
            <a:ext cx="17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Multiple welds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039047"/>
            <a:ext cx="3901440" cy="260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4572" y="24967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Answers to multiple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4692" y="568869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Alberto G.</a:t>
            </a:r>
          </a:p>
        </p:txBody>
      </p:sp>
    </p:spTree>
    <p:extLst>
      <p:ext uri="{BB962C8B-B14F-4D97-AF65-F5344CB8AC3E}">
        <p14:creationId xmlns:p14="http://schemas.microsoft.com/office/powerpoint/2010/main" val="5938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63352" y="2420888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63352" y="2420888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3: Each performance in the sample is evaluated in terms of what it implies about candidate proficiency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6" y="2829272"/>
            <a:ext cx="3487936" cy="261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9253" y="2355339"/>
            <a:ext cx="205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Good products?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997" y="2355339"/>
            <a:ext cx="211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Safe processes?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55" y="3614283"/>
            <a:ext cx="1605674" cy="1086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7937" y="3284984"/>
            <a:ext cx="211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Correct answers?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7396" y="5467064"/>
            <a:ext cx="1495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garycycles7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5819" y="5452272"/>
            <a:ext cx="1463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</a:t>
            </a:r>
            <a:r>
              <a:rPr lang="en-GB" sz="1000" dirty="0" err="1"/>
              <a:t>genebrooks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9605491" y="4700621"/>
            <a:ext cx="1571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Oliver </a:t>
            </a:r>
            <a:r>
              <a:rPr lang="en-GB" sz="1000" dirty="0" err="1"/>
              <a:t>Tacke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4" y="2815187"/>
            <a:ext cx="3985915" cy="26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63352" y="3429000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Two things you need to know about validity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1268760"/>
            <a:ext cx="11090324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“If one were to select a sample of psychometricians from each of the last five to ten decades and gather them together in, say, a bar, it is quite likely that all would drink a toast to validity as the paramount concept in the field of testing.”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1600" dirty="0"/>
              <a:t>Fast, E. and </a:t>
            </a:r>
            <a:r>
              <a:rPr lang="en-GB" sz="1600" dirty="0" err="1"/>
              <a:t>Hebbler</a:t>
            </a:r>
            <a:r>
              <a:rPr lang="en-GB" sz="1600" dirty="0"/>
              <a:t>, S. with ASR-CAS Joint Study Group on Validity in Accountability Systems. (2004). </a:t>
            </a:r>
            <a:r>
              <a:rPr lang="en-GB" sz="1600" i="1" dirty="0"/>
              <a:t>A Framework for Examining Validity in State Accountability Systems</a:t>
            </a:r>
            <a:r>
              <a:rPr lang="en-GB" sz="1600" dirty="0"/>
              <a:t>. Washington, DC: Council of Chief State School Officers.</a:t>
            </a:r>
          </a:p>
        </p:txBody>
      </p:sp>
    </p:spTree>
    <p:extLst>
      <p:ext uri="{BB962C8B-B14F-4D97-AF65-F5344CB8AC3E}">
        <p14:creationId xmlns:p14="http://schemas.microsoft.com/office/powerpoint/2010/main" val="344494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63352" y="3429000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Step 4: The set of performance evaluations, for each candidate, is combined into an overall measurement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268760"/>
            <a:ext cx="6553820" cy="388843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LO1</a:t>
            </a:r>
          </a:p>
          <a:p>
            <a:pPr marL="0" indent="0">
              <a:buNone/>
            </a:pPr>
            <a:r>
              <a:rPr lang="en-GB" sz="1800" dirty="0"/>
              <a:t>	AC1: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AC2: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AC3: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AC4: </a:t>
            </a:r>
            <a:r>
              <a:rPr lang="en-GB" sz="1800" b="1" dirty="0">
                <a:solidFill>
                  <a:srgbClr val="FF0000"/>
                </a:solidFill>
              </a:rPr>
              <a:t>FAIL</a:t>
            </a:r>
          </a:p>
          <a:p>
            <a:pPr marL="0" indent="0">
              <a:buNone/>
            </a:pPr>
            <a:r>
              <a:rPr lang="en-GB" b="1" dirty="0"/>
              <a:t>LO2</a:t>
            </a:r>
          </a:p>
          <a:p>
            <a:pPr marL="0" indent="0">
              <a:buNone/>
            </a:pPr>
            <a:r>
              <a:rPr lang="en-GB" sz="1800" dirty="0"/>
              <a:t>	AC1: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AC2: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AC3: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endParaRPr lang="en-GB" sz="1800" b="1" dirty="0"/>
          </a:p>
          <a:p>
            <a:pPr marL="0" indent="0">
              <a:buNone/>
            </a:pPr>
            <a:r>
              <a:rPr lang="en-GB" b="1" dirty="0"/>
              <a:t>LO3</a:t>
            </a:r>
          </a:p>
          <a:p>
            <a:pPr marL="0" indent="0">
              <a:buNone/>
            </a:pPr>
            <a:r>
              <a:rPr lang="en-GB" sz="1800" dirty="0"/>
              <a:t>	AC1: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AC2: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AC3: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r>
              <a:rPr lang="en-GB" sz="1800" dirty="0"/>
              <a:t>, AC4: </a:t>
            </a:r>
            <a:r>
              <a:rPr lang="en-GB" sz="1800" b="1" dirty="0">
                <a:solidFill>
                  <a:srgbClr val="0000FF"/>
                </a:solidFill>
              </a:rPr>
              <a:t>PASS</a:t>
            </a:r>
            <a:endParaRPr lang="en-GB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240" y="1268760"/>
            <a:ext cx="3338860" cy="388843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LO4</a:t>
            </a:r>
            <a:r>
              <a:rPr lang="en-GB" dirty="0"/>
              <a:t> and </a:t>
            </a:r>
            <a:r>
              <a:rPr lang="en-GB" b="1" dirty="0"/>
              <a:t>LO5</a:t>
            </a:r>
          </a:p>
          <a:p>
            <a:pPr marL="0" indent="0">
              <a:buNone/>
            </a:pPr>
            <a:r>
              <a:rPr lang="en-GB" sz="1800" dirty="0"/>
              <a:t>	69/80 = </a:t>
            </a:r>
            <a:r>
              <a:rPr lang="en-GB" sz="1800" b="1" dirty="0">
                <a:solidFill>
                  <a:srgbClr val="0000FF"/>
                </a:solidFill>
              </a:rPr>
              <a:t>DISTINCTION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0471" y="530120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OVERALL RESULT = </a:t>
            </a:r>
            <a:r>
              <a:rPr lang="en-GB" sz="2400" b="1" dirty="0">
                <a:solidFill>
                  <a:srgbClr val="0000FF"/>
                </a:solidFill>
              </a:rPr>
              <a:t>DISTINCTION</a:t>
            </a:r>
          </a:p>
        </p:txBody>
      </p:sp>
    </p:spTree>
    <p:extLst>
      <p:ext uri="{BB962C8B-B14F-4D97-AF65-F5344CB8AC3E}">
        <p14:creationId xmlns:p14="http://schemas.microsoft.com/office/powerpoint/2010/main" val="634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63352" y="4509120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63352" y="4581128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968438"/>
            <a:ext cx="5578534" cy="37132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5: The measurement result is interpreted by those for whom it has been provided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3673" y="5681650"/>
            <a:ext cx="159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Alan Cleaver</a:t>
            </a:r>
          </a:p>
        </p:txBody>
      </p:sp>
      <p:sp>
        <p:nvSpPr>
          <p:cNvPr id="9" name="Speech Bubble: Oval 8"/>
          <p:cNvSpPr/>
          <p:nvPr/>
        </p:nvSpPr>
        <p:spPr>
          <a:xfrm>
            <a:off x="637465" y="2132856"/>
            <a:ext cx="2808312" cy="3528392"/>
          </a:xfrm>
          <a:prstGeom prst="wedgeEllipseCallout">
            <a:avLst>
              <a:gd name="adj1" fmla="val 137104"/>
              <a:gd name="adj2" fmla="val -19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4411" y="2742890"/>
            <a:ext cx="2233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Level 1 Award in Introductory Manual Metal Arc</a:t>
            </a:r>
          </a:p>
          <a:p>
            <a:pPr algn="ctr"/>
            <a:r>
              <a:rPr lang="en-GB" b="1" dirty="0"/>
              <a:t>(MMA) Welding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… that’s a good foundation for our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6267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63352" y="5589240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8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63352" y="5589240"/>
            <a:ext cx="15841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" y="338400"/>
            <a:ext cx="11698101" cy="6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A validity argument, expressed fairly informally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IF</a:t>
            </a:r>
            <a:r>
              <a:rPr lang="en-GB" dirty="0"/>
              <a:t> the target proficiency is </a:t>
            </a:r>
            <a:r>
              <a:rPr lang="en-GB" dirty="0">
                <a:solidFill>
                  <a:srgbClr val="0000FF"/>
                </a:solidFill>
              </a:rPr>
              <a:t>properly specified</a:t>
            </a:r>
            <a:r>
              <a:rPr lang="en-GB" dirty="0"/>
              <a:t>, </a:t>
            </a:r>
            <a:r>
              <a:rPr lang="en-GB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IF</a:t>
            </a:r>
            <a:r>
              <a:rPr lang="en-GB" dirty="0"/>
              <a:t> evidence of that proficiency is </a:t>
            </a:r>
            <a:r>
              <a:rPr lang="en-GB" dirty="0">
                <a:solidFill>
                  <a:srgbClr val="0000FF"/>
                </a:solidFill>
              </a:rPr>
              <a:t>properly elicited</a:t>
            </a:r>
            <a:r>
              <a:rPr lang="en-GB" dirty="0"/>
              <a:t>, </a:t>
            </a:r>
            <a:r>
              <a:rPr lang="en-GB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IF</a:t>
            </a:r>
            <a:r>
              <a:rPr lang="en-GB" dirty="0"/>
              <a:t> the elicited evidence is </a:t>
            </a:r>
            <a:r>
              <a:rPr lang="en-GB" dirty="0">
                <a:solidFill>
                  <a:srgbClr val="0000FF"/>
                </a:solidFill>
              </a:rPr>
              <a:t>properly evaluated</a:t>
            </a:r>
            <a:r>
              <a:rPr lang="en-GB" dirty="0"/>
              <a:t>, </a:t>
            </a:r>
            <a:r>
              <a:rPr lang="en-GB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IF</a:t>
            </a:r>
            <a:r>
              <a:rPr lang="en-GB" dirty="0"/>
              <a:t> the appraisals are </a:t>
            </a:r>
            <a:r>
              <a:rPr lang="en-GB" dirty="0">
                <a:solidFill>
                  <a:srgbClr val="0000FF"/>
                </a:solidFill>
              </a:rPr>
              <a:t>properly combined</a:t>
            </a:r>
            <a:r>
              <a:rPr lang="en-GB" dirty="0"/>
              <a:t> into results, </a:t>
            </a:r>
            <a:r>
              <a:rPr lang="en-GB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IF</a:t>
            </a:r>
            <a:r>
              <a:rPr lang="en-GB" dirty="0"/>
              <a:t> the results are </a:t>
            </a:r>
            <a:r>
              <a:rPr lang="en-GB" dirty="0">
                <a:solidFill>
                  <a:srgbClr val="0000FF"/>
                </a:solidFill>
              </a:rPr>
              <a:t>properly interpreted</a:t>
            </a:r>
            <a:r>
              <a:rPr lang="en-GB" dirty="0"/>
              <a:t>,</a:t>
            </a:r>
          </a:p>
          <a:p>
            <a:pPr marL="0" indent="0">
              <a:buNone/>
            </a:pPr>
            <a:endParaRPr lang="en-GB" sz="200" b="1" dirty="0"/>
          </a:p>
          <a:p>
            <a:pPr marL="446088" indent="0">
              <a:buNone/>
            </a:pPr>
            <a:r>
              <a:rPr lang="en-GB" b="1" dirty="0"/>
              <a:t>THEN</a:t>
            </a:r>
            <a:r>
              <a:rPr lang="en-GB" dirty="0"/>
              <a:t> measurement interpretations will be both </a:t>
            </a:r>
            <a:r>
              <a:rPr lang="en-GB" b="1" dirty="0">
                <a:solidFill>
                  <a:srgbClr val="83B81A"/>
                </a:solidFill>
              </a:rPr>
              <a:t>accurate</a:t>
            </a:r>
            <a:r>
              <a:rPr lang="en-GB" dirty="0"/>
              <a:t> and </a:t>
            </a:r>
            <a:r>
              <a:rPr lang="en-GB" b="1" dirty="0">
                <a:solidFill>
                  <a:srgbClr val="83B81A"/>
                </a:solidFill>
              </a:rPr>
              <a:t>useful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9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Same validity argument, framed in terms of ‘representational faithfulness’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1162332" cy="51125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IF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FF0000"/>
                </a:solidFill>
              </a:rPr>
              <a:t>target proficiency</a:t>
            </a:r>
            <a:r>
              <a:rPr lang="en-GB" sz="2200" dirty="0"/>
              <a:t> is faithfully represented by the </a:t>
            </a:r>
            <a:r>
              <a:rPr lang="en-GB" sz="2200" dirty="0">
                <a:solidFill>
                  <a:srgbClr val="0000FF"/>
                </a:solidFill>
              </a:rPr>
              <a:t>proficiency specification</a:t>
            </a:r>
            <a:r>
              <a:rPr lang="en-GB" sz="2200" dirty="0"/>
              <a:t>, </a:t>
            </a:r>
            <a:r>
              <a:rPr lang="en-GB" sz="2200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IF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0000FF"/>
                </a:solidFill>
              </a:rPr>
              <a:t>proficiency specification</a:t>
            </a:r>
            <a:r>
              <a:rPr lang="en-GB" sz="2200" dirty="0"/>
              <a:t> is faithfully represented by the </a:t>
            </a:r>
            <a:r>
              <a:rPr lang="en-GB" sz="2200" dirty="0">
                <a:solidFill>
                  <a:srgbClr val="FF0000"/>
                </a:solidFill>
              </a:rPr>
              <a:t>performance profile</a:t>
            </a:r>
            <a:r>
              <a:rPr lang="en-GB" sz="2200" dirty="0"/>
              <a:t>, </a:t>
            </a:r>
            <a:r>
              <a:rPr lang="en-GB" sz="2200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IF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FF0000"/>
                </a:solidFill>
              </a:rPr>
              <a:t>performance profile</a:t>
            </a:r>
            <a:r>
              <a:rPr lang="en-GB" sz="2200" dirty="0"/>
              <a:t> is faithfully represented by the </a:t>
            </a:r>
            <a:r>
              <a:rPr lang="en-GB" sz="2200" dirty="0">
                <a:solidFill>
                  <a:srgbClr val="0000FF"/>
                </a:solidFill>
              </a:rPr>
              <a:t>evaluation profile</a:t>
            </a:r>
            <a:r>
              <a:rPr lang="en-GB" sz="2200" dirty="0"/>
              <a:t>, </a:t>
            </a:r>
            <a:r>
              <a:rPr lang="en-GB" sz="2200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IF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0000FF"/>
                </a:solidFill>
              </a:rPr>
              <a:t>evaluation profile</a:t>
            </a:r>
            <a:r>
              <a:rPr lang="en-GB" sz="2200" dirty="0"/>
              <a:t> is faithfully represented by the </a:t>
            </a:r>
            <a:r>
              <a:rPr lang="en-GB" sz="2200" dirty="0">
                <a:solidFill>
                  <a:srgbClr val="FF0000"/>
                </a:solidFill>
              </a:rPr>
              <a:t>measurement result</a:t>
            </a:r>
            <a:r>
              <a:rPr lang="en-GB" sz="2200" dirty="0"/>
              <a:t>, </a:t>
            </a:r>
            <a:r>
              <a:rPr lang="en-GB" sz="2200" b="1" dirty="0"/>
              <a:t>&amp;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IF</a:t>
            </a:r>
            <a:r>
              <a:rPr lang="en-GB" sz="2200" dirty="0"/>
              <a:t> the </a:t>
            </a:r>
            <a:r>
              <a:rPr lang="en-GB" sz="2200" dirty="0">
                <a:solidFill>
                  <a:srgbClr val="FF0000"/>
                </a:solidFill>
              </a:rPr>
              <a:t>measurement result</a:t>
            </a:r>
            <a:r>
              <a:rPr lang="en-GB" sz="2200" dirty="0"/>
              <a:t> is faithfully represented by the </a:t>
            </a:r>
            <a:r>
              <a:rPr lang="en-GB" sz="2200" dirty="0">
                <a:solidFill>
                  <a:srgbClr val="0000FF"/>
                </a:solidFill>
              </a:rPr>
              <a:t>measurement interpretation</a:t>
            </a:r>
            <a:r>
              <a:rPr lang="en-GB" sz="2200" dirty="0"/>
              <a:t>,</a:t>
            </a:r>
          </a:p>
          <a:p>
            <a:pPr marL="0" indent="0">
              <a:buNone/>
            </a:pPr>
            <a:endParaRPr lang="en-GB" sz="200" b="1" dirty="0"/>
          </a:p>
          <a:p>
            <a:pPr marL="446088" indent="0">
              <a:buNone/>
            </a:pPr>
            <a:r>
              <a:rPr lang="en-GB" sz="2200" b="1" dirty="0"/>
              <a:t>THEN</a:t>
            </a:r>
            <a:r>
              <a:rPr lang="en-GB" sz="2200" dirty="0"/>
              <a:t> those </a:t>
            </a:r>
            <a:r>
              <a:rPr lang="en-GB" sz="2200" dirty="0">
                <a:solidFill>
                  <a:srgbClr val="0000FF"/>
                </a:solidFill>
              </a:rPr>
              <a:t>measurement interpretations</a:t>
            </a:r>
            <a:r>
              <a:rPr lang="en-GB" sz="2200" dirty="0"/>
              <a:t> will be both </a:t>
            </a:r>
            <a:r>
              <a:rPr lang="en-GB" sz="2200" b="1" dirty="0">
                <a:solidFill>
                  <a:srgbClr val="83B81A"/>
                </a:solidFill>
              </a:rPr>
              <a:t>accurate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83B81A"/>
                </a:solidFill>
              </a:rPr>
              <a:t>useful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9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Pollitt-Ahmed Bucket Brigade metaphor for validity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0363" y="1412776"/>
            <a:ext cx="6391275" cy="4362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15880" y="582624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Illustration by Sal </a:t>
            </a:r>
            <a:r>
              <a:rPr lang="en-GB" sz="1200" dirty="0" err="1"/>
              <a:t>Murdocca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772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Two things you need to know about validity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1268760"/>
            <a:ext cx="11090324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“If one were to select a sample of psychometricians from each of the last five to ten decades and gather them together in, say, a bar, it is quite likely that all would drink a toast to validity as the paramount concept in the field of testing. </a:t>
            </a:r>
            <a:r>
              <a:rPr lang="en-GB" b="1" dirty="0">
                <a:solidFill>
                  <a:srgbClr val="FF0000"/>
                </a:solidFill>
              </a:rPr>
              <a:t>However, a mêlée would ensue if they were asked to define what validity </a:t>
            </a:r>
            <a:r>
              <a:rPr lang="en-GB" b="1" i="1" u="sng" dirty="0">
                <a:solidFill>
                  <a:srgbClr val="FF0000"/>
                </a:solidFill>
              </a:rPr>
              <a:t>is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6C6F70"/>
                </a:solidFill>
              </a:rPr>
              <a:t>”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1600" dirty="0"/>
              <a:t>Fast, E. and </a:t>
            </a:r>
            <a:r>
              <a:rPr lang="en-GB" sz="1600" dirty="0" err="1"/>
              <a:t>Hebbler</a:t>
            </a:r>
            <a:r>
              <a:rPr lang="en-GB" sz="1600" dirty="0"/>
              <a:t>, S. with ASR-CAS Joint Study Group on Validity in Accountability Systems. (2004). </a:t>
            </a:r>
            <a:r>
              <a:rPr lang="en-GB" sz="1600" i="1" dirty="0"/>
              <a:t>A Framework for Examining Validity in State Accountability Systems</a:t>
            </a:r>
            <a:r>
              <a:rPr lang="en-GB" sz="1600" dirty="0"/>
              <a:t>. Washington, DC: Council of Chief State School Officers.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3140968"/>
            <a:ext cx="1227589" cy="16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457243"/>
            <a:ext cx="5384800" cy="5924085"/>
          </a:xfrm>
        </p:spPr>
        <p:txBody>
          <a:bodyPr anchor="t"/>
          <a:lstStyle/>
          <a:p>
            <a:pPr marL="620713" indent="-620713">
              <a:buNone/>
            </a:pPr>
            <a:r>
              <a:rPr lang="en-GB" sz="3600" b="1" dirty="0">
                <a:solidFill>
                  <a:srgbClr val="0000FF"/>
                </a:solidFill>
              </a:rPr>
              <a:t>2.	THREATS TO VALIDITY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57243"/>
            <a:ext cx="3960000" cy="594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9738" y="6415962"/>
            <a:ext cx="2704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All bucket photos credited to: Paul and Eliza</a:t>
            </a:r>
          </a:p>
        </p:txBody>
      </p:sp>
    </p:spTree>
    <p:extLst>
      <p:ext uri="{BB962C8B-B14F-4D97-AF65-F5344CB8AC3E}">
        <p14:creationId xmlns:p14="http://schemas.microsoft.com/office/powerpoint/2010/main" val="2150840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2306" y="1268760"/>
            <a:ext cx="5617710" cy="51125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sz="1800" b="1" dirty="0"/>
              <a:t>Manual Metal Arc Welding</a:t>
            </a:r>
          </a:p>
          <a:p>
            <a:pPr lvl="1"/>
            <a:r>
              <a:rPr lang="en-GB" sz="1600" dirty="0"/>
              <a:t>Welding skills typically found in industry and associated underpinning knowledge to a level that will enable them to complete welded joints in simple welding positions.</a:t>
            </a:r>
          </a:p>
          <a:p>
            <a:r>
              <a:rPr lang="en-GB" sz="1800" b="1" dirty="0"/>
              <a:t>Learning outcome 1</a:t>
            </a:r>
          </a:p>
          <a:p>
            <a:pPr lvl="1"/>
            <a:r>
              <a:rPr lang="en-GB" sz="1800" dirty="0"/>
              <a:t>The learner will:</a:t>
            </a:r>
          </a:p>
          <a:p>
            <a:pPr lvl="2"/>
            <a:r>
              <a:rPr lang="en-GB" sz="1600" dirty="0"/>
              <a:t>1. produce beads on plate in the PA flat position</a:t>
            </a:r>
          </a:p>
          <a:p>
            <a:r>
              <a:rPr lang="en-GB" sz="1800" b="1" dirty="0"/>
              <a:t>Assessment criteria 1</a:t>
            </a:r>
          </a:p>
          <a:p>
            <a:pPr lvl="1"/>
            <a:r>
              <a:rPr lang="en-GB" sz="1800" dirty="0"/>
              <a:t>The learner can:</a:t>
            </a:r>
          </a:p>
          <a:p>
            <a:pPr lvl="2"/>
            <a:r>
              <a:rPr lang="en-GB" sz="1600" dirty="0"/>
              <a:t>1.1 use manual metal arc welding techniques safely to produce beads on a plate in simple welding positions</a:t>
            </a:r>
          </a:p>
          <a:p>
            <a:pPr lvl="2"/>
            <a:r>
              <a:rPr lang="en-GB" sz="1600" dirty="0"/>
              <a:t>1.2 check joints are aligned and welds are sound and of uniform appearance</a:t>
            </a:r>
          </a:p>
          <a:p>
            <a:pPr lvl="2">
              <a:tabLst>
                <a:tab pos="10133013" algn="l"/>
              </a:tabLst>
            </a:pPr>
            <a:r>
              <a:rPr lang="en-GB" sz="1600" dirty="0"/>
              <a:t>1.3 identify defects in the weld using visual checks</a:t>
            </a:r>
          </a:p>
          <a:p>
            <a:pPr>
              <a:tabLst>
                <a:tab pos="10133013" algn="l"/>
              </a:tabLst>
            </a:pPr>
            <a:r>
              <a:rPr lang="en-GB" sz="1800" b="1" dirty="0"/>
              <a:t>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1: </a:t>
            </a:r>
            <a:r>
              <a:rPr lang="en-GB" dirty="0">
                <a:solidFill>
                  <a:srgbClr val="0000FF"/>
                </a:solidFill>
              </a:rPr>
              <a:t>We need to specify the proficiency that needs to be measured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088" y="1268760"/>
            <a:ext cx="4707012" cy="1584176"/>
          </a:xfrm>
        </p:spPr>
        <p:txBody>
          <a:bodyPr/>
          <a:lstStyle/>
          <a:p>
            <a:r>
              <a:rPr lang="en-GB" sz="2000" b="1" dirty="0"/>
              <a:t>But how faithfully does our proficiency specification represent the ‘</a:t>
            </a:r>
            <a:r>
              <a:rPr lang="en-GB" sz="2000" b="1" dirty="0">
                <a:solidFill>
                  <a:srgbClr val="0000FF"/>
                </a:solidFill>
              </a:rPr>
              <a:t>target proficiency</a:t>
            </a:r>
            <a:r>
              <a:rPr lang="en-GB" sz="2000" b="1" dirty="0"/>
              <a:t>’ (the skillset that </a:t>
            </a:r>
            <a:r>
              <a:rPr lang="en-GB" sz="2000" b="1" i="1" dirty="0"/>
              <a:t>really</a:t>
            </a:r>
            <a:r>
              <a:rPr lang="en-GB" sz="2000" b="1" dirty="0"/>
              <a:t> needs to be acquired)?</a:t>
            </a:r>
          </a:p>
        </p:txBody>
      </p:sp>
      <p:sp>
        <p:nvSpPr>
          <p:cNvPr id="5" name="Speech Bubble: Oval 4"/>
          <p:cNvSpPr/>
          <p:nvPr/>
        </p:nvSpPr>
        <p:spPr>
          <a:xfrm>
            <a:off x="7824192" y="2945215"/>
            <a:ext cx="3213868" cy="1080120"/>
          </a:xfrm>
          <a:prstGeom prst="wedgeEllipseCallout">
            <a:avLst>
              <a:gd name="adj1" fmla="val -110314"/>
              <a:gd name="adj2" fmla="val -14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/>
          <p:cNvSpPr/>
          <p:nvPr/>
        </p:nvSpPr>
        <p:spPr>
          <a:xfrm>
            <a:off x="7824192" y="5301208"/>
            <a:ext cx="3213868" cy="1080120"/>
          </a:xfrm>
          <a:prstGeom prst="wedgeEllipseCallout">
            <a:avLst>
              <a:gd name="adj1" fmla="val -247109"/>
              <a:gd name="adj2" fmla="val 30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10357" y="3294580"/>
            <a:ext cx="264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 this LO up-to-date?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6200" y="5518102"/>
            <a:ext cx="30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Have we omitted any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critical LOs?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6200" y="4340106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D4D4D"/>
                </a:solidFill>
              </a:rPr>
              <a:t>Two examples of </a:t>
            </a:r>
            <a:r>
              <a:rPr lang="en-GB" b="1" i="1" u="sng" dirty="0">
                <a:solidFill>
                  <a:srgbClr val="4D4D4D"/>
                </a:solidFill>
              </a:rPr>
              <a:t>many</a:t>
            </a:r>
            <a:r>
              <a:rPr lang="en-GB" dirty="0">
                <a:solidFill>
                  <a:srgbClr val="4D4D4D"/>
                </a:solidFill>
              </a:rPr>
              <a:t> potential validity threats</a:t>
            </a:r>
          </a:p>
        </p:txBody>
      </p:sp>
    </p:spTree>
    <p:extLst>
      <p:ext uri="{BB962C8B-B14F-4D97-AF65-F5344CB8AC3E}">
        <p14:creationId xmlns:p14="http://schemas.microsoft.com/office/powerpoint/2010/main" val="10071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2: </a:t>
            </a:r>
            <a:r>
              <a:rPr lang="en-GB" dirty="0">
                <a:solidFill>
                  <a:srgbClr val="0000FF"/>
                </a:solidFill>
              </a:rPr>
              <a:t>We need to generate and capture performance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080" y="1268760"/>
            <a:ext cx="4779020" cy="1402494"/>
          </a:xfrm>
        </p:spPr>
        <p:txBody>
          <a:bodyPr/>
          <a:lstStyle/>
          <a:p>
            <a:r>
              <a:rPr lang="en-GB" sz="2000" b="1" dirty="0"/>
              <a:t>But how faithfully do the task performances in each candidate’s performance profile represent their ‘</a:t>
            </a:r>
            <a:r>
              <a:rPr lang="en-GB" sz="2000" b="1" dirty="0">
                <a:solidFill>
                  <a:srgbClr val="0000FF"/>
                </a:solidFill>
              </a:rPr>
              <a:t>true proficiency</a:t>
            </a:r>
            <a:r>
              <a:rPr lang="en-GB" sz="2000" b="1" dirty="0"/>
              <a:t>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5204" y="339641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</a:t>
            </a:r>
            <a:r>
              <a:rPr lang="en-GB" sz="1000" dirty="0" err="1"/>
              <a:t>TechShop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700808"/>
            <a:ext cx="1807681" cy="169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" y="4111601"/>
            <a:ext cx="2481675" cy="1659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8328" y="580783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Alberto G.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8256240" y="4866992"/>
            <a:ext cx="3213868" cy="1585047"/>
          </a:xfrm>
          <a:prstGeom prst="wedgeEllipseCallout">
            <a:avLst>
              <a:gd name="adj1" fmla="val -192659"/>
              <a:gd name="adj2" fmla="val 33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28248" y="5059350"/>
            <a:ext cx="3069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candidates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interpret our questions as we intend them to be interpreted?</a:t>
            </a:r>
          </a:p>
        </p:txBody>
      </p:sp>
      <p:sp>
        <p:nvSpPr>
          <p:cNvPr id="12" name="Speech Bubble: Oval 11"/>
          <p:cNvSpPr/>
          <p:nvPr/>
        </p:nvSpPr>
        <p:spPr>
          <a:xfrm>
            <a:off x="4919012" y="2833219"/>
            <a:ext cx="3409235" cy="2033771"/>
          </a:xfrm>
          <a:prstGeom prst="wedgeEllipseCallout">
            <a:avLst>
              <a:gd name="adj1" fmla="val -106159"/>
              <a:gd name="adj2" fmla="val -60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95918" y="3103800"/>
            <a:ext cx="384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 our simulation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sufficiently authentic to test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real-world proficiency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(as opposed to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test-world proficiency)?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9546" y="3642634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D4D4D"/>
                </a:solidFill>
              </a:rPr>
              <a:t>Two examples of </a:t>
            </a:r>
            <a:r>
              <a:rPr lang="en-GB" b="1" i="1" u="sng" dirty="0">
                <a:solidFill>
                  <a:srgbClr val="4D4D4D"/>
                </a:solidFill>
              </a:rPr>
              <a:t>many</a:t>
            </a:r>
            <a:r>
              <a:rPr lang="en-GB" dirty="0">
                <a:solidFill>
                  <a:srgbClr val="4D4D4D"/>
                </a:solidFill>
              </a:rPr>
              <a:t> potential validity threats</a:t>
            </a:r>
          </a:p>
        </p:txBody>
      </p:sp>
    </p:spTree>
    <p:extLst>
      <p:ext uri="{BB962C8B-B14F-4D97-AF65-F5344CB8AC3E}">
        <p14:creationId xmlns:p14="http://schemas.microsoft.com/office/powerpoint/2010/main" val="32965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3: </a:t>
            </a:r>
            <a:r>
              <a:rPr lang="en-GB" dirty="0">
                <a:solidFill>
                  <a:srgbClr val="0000FF"/>
                </a:solidFill>
              </a:rPr>
              <a:t>We need to appraise the performance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080" y="1268760"/>
            <a:ext cx="4896544" cy="1368152"/>
          </a:xfrm>
        </p:spPr>
        <p:txBody>
          <a:bodyPr/>
          <a:lstStyle/>
          <a:p>
            <a:r>
              <a:rPr lang="en-GB" sz="2000" b="1" dirty="0"/>
              <a:t>But how faithfully do the evaluations in each candidate’s evaluation profile represent the ‘</a:t>
            </a:r>
            <a:r>
              <a:rPr lang="en-GB" sz="2000" b="1" dirty="0">
                <a:solidFill>
                  <a:srgbClr val="0000FF"/>
                </a:solidFill>
              </a:rPr>
              <a:t>true quality</a:t>
            </a:r>
            <a:r>
              <a:rPr lang="en-GB" sz="2000" b="1" dirty="0"/>
              <a:t>’ of their task performances?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4" y="1464093"/>
            <a:ext cx="2577317" cy="193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0" y="3934310"/>
            <a:ext cx="1605674" cy="1086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8174" y="3411879"/>
            <a:ext cx="1495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garycycles7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406" y="5020648"/>
            <a:ext cx="1571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Oliver </a:t>
            </a:r>
            <a:r>
              <a:rPr lang="en-GB" sz="1000" dirty="0" err="1"/>
              <a:t>Tacke</a:t>
            </a:r>
            <a:endParaRPr lang="en-GB" sz="1000" dirty="0"/>
          </a:p>
        </p:txBody>
      </p:sp>
      <p:sp>
        <p:nvSpPr>
          <p:cNvPr id="15" name="Speech Bubble: Oval 14"/>
          <p:cNvSpPr/>
          <p:nvPr/>
        </p:nvSpPr>
        <p:spPr>
          <a:xfrm>
            <a:off x="8662732" y="3102980"/>
            <a:ext cx="3213868" cy="1313742"/>
          </a:xfrm>
          <a:prstGeom prst="wedgeEllipseCallout">
            <a:avLst>
              <a:gd name="adj1" fmla="val -117934"/>
              <a:gd name="adj2" fmla="val -82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709275" y="3240838"/>
            <a:ext cx="3069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susceptible are assessor judgements to proficiency-irrelevant factors?</a:t>
            </a:r>
          </a:p>
        </p:txBody>
      </p:sp>
      <p:sp>
        <p:nvSpPr>
          <p:cNvPr id="17" name="Speech Bubble: Oval 16"/>
          <p:cNvSpPr/>
          <p:nvPr/>
        </p:nvSpPr>
        <p:spPr>
          <a:xfrm>
            <a:off x="5145844" y="5138126"/>
            <a:ext cx="3213868" cy="1295274"/>
          </a:xfrm>
          <a:prstGeom prst="wedgeEllipseCallout">
            <a:avLst>
              <a:gd name="adj1" fmla="val -84886"/>
              <a:gd name="adj2" fmla="val -869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93227" y="5436629"/>
            <a:ext cx="3119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Does the m/c scoring ‘key’ identify the correct answer for all questions?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27070" y="5020648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D4D4D"/>
                </a:solidFill>
              </a:rPr>
              <a:t>Two examples of </a:t>
            </a:r>
            <a:r>
              <a:rPr lang="en-GB" b="1" i="1" u="sng" dirty="0">
                <a:solidFill>
                  <a:srgbClr val="4D4D4D"/>
                </a:solidFill>
              </a:rPr>
              <a:t>many</a:t>
            </a:r>
            <a:r>
              <a:rPr lang="en-GB" dirty="0">
                <a:solidFill>
                  <a:srgbClr val="4D4D4D"/>
                </a:solidFill>
              </a:rPr>
              <a:t> potential validity 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7474" y="3411879"/>
            <a:ext cx="1463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</a:t>
            </a:r>
            <a:r>
              <a:rPr lang="en-GB" sz="1000" dirty="0" err="1"/>
              <a:t>genebrooks</a:t>
            </a:r>
            <a:endParaRPr lang="en-GB" sz="1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6" y="1457769"/>
            <a:ext cx="2923440" cy="19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4: </a:t>
            </a:r>
            <a:r>
              <a:rPr lang="en-GB" dirty="0">
                <a:solidFill>
                  <a:srgbClr val="0000FF"/>
                </a:solidFill>
              </a:rPr>
              <a:t>We need to synthesise the appraisals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088" y="1268760"/>
            <a:ext cx="4707012" cy="1312572"/>
          </a:xfrm>
        </p:spPr>
        <p:txBody>
          <a:bodyPr/>
          <a:lstStyle/>
          <a:p>
            <a:r>
              <a:rPr lang="en-GB" sz="2000" b="1" dirty="0"/>
              <a:t>But how faithfully does each candidate’s overall result represent the ‘</a:t>
            </a:r>
            <a:r>
              <a:rPr lang="en-GB" sz="2000" b="1" dirty="0">
                <a:solidFill>
                  <a:srgbClr val="0000FF"/>
                </a:solidFill>
              </a:rPr>
              <a:t>true significance</a:t>
            </a:r>
            <a:r>
              <a:rPr lang="en-GB" sz="2000" b="1" dirty="0"/>
              <a:t>’ of their evaluation profile?</a:t>
            </a:r>
          </a:p>
        </p:txBody>
      </p:sp>
      <p:sp>
        <p:nvSpPr>
          <p:cNvPr id="5" name="Speech Bubble: Oval 4"/>
          <p:cNvSpPr/>
          <p:nvPr/>
        </p:nvSpPr>
        <p:spPr>
          <a:xfrm>
            <a:off x="8423014" y="3069830"/>
            <a:ext cx="3213868" cy="1511298"/>
          </a:xfrm>
          <a:prstGeom prst="wedgeEllipseCallout">
            <a:avLst>
              <a:gd name="adj1" fmla="val -199151"/>
              <a:gd name="adj2" fmla="val -1077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/>
          <p:cNvSpPr/>
          <p:nvPr/>
        </p:nvSpPr>
        <p:spPr>
          <a:xfrm>
            <a:off x="7634660" y="5069626"/>
            <a:ext cx="3213868" cy="1245002"/>
          </a:xfrm>
          <a:prstGeom prst="wedgeEllipseCallout">
            <a:avLst>
              <a:gd name="adj1" fmla="val -202561"/>
              <a:gd name="adj2" fmla="val 12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42405" y="3309475"/>
            <a:ext cx="297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 it justifiable to award a pass (or higher) when certain ACs have not been achieved?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176" y="5230462"/>
            <a:ext cx="321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 it justifiable to award grades purely on the basis of written components?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2300" y="1628800"/>
            <a:ext cx="40335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800" kern="0" dirty="0"/>
              <a:t>LO1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400" kern="0" dirty="0"/>
              <a:t>	AC1: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AC2: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AC3: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AC4: </a:t>
            </a:r>
            <a:r>
              <a:rPr lang="en-GB" sz="1400" b="1" kern="0" dirty="0">
                <a:solidFill>
                  <a:srgbClr val="FF0000"/>
                </a:solidFill>
              </a:rPr>
              <a:t>F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800" kern="0" dirty="0"/>
              <a:t>LO2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400" kern="0" dirty="0"/>
              <a:t>	AC1: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AC2: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AC3: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endParaRPr lang="en-GB" sz="1400" b="1" kern="0" dirty="0"/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800" kern="0" dirty="0"/>
              <a:t>LO3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r>
              <a:rPr lang="en-GB" sz="1400" kern="0" dirty="0"/>
              <a:t>	AC1: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AC2: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AC3: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  <a:r>
              <a:rPr lang="en-GB" sz="1400" kern="0" dirty="0"/>
              <a:t>, AC4: </a:t>
            </a:r>
            <a:r>
              <a:rPr lang="en-GB" sz="1400" b="1" kern="0" dirty="0">
                <a:solidFill>
                  <a:srgbClr val="0000FF"/>
                </a:solidFill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57188" algn="l"/>
              </a:tabLst>
            </a:pPr>
            <a:endParaRPr lang="en-GB" sz="1800" kern="0" dirty="0">
              <a:solidFill>
                <a:srgbClr val="0000FF"/>
              </a:solidFill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GB" sz="1800" kern="0" dirty="0"/>
              <a:t>LO4 and LO5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GB" sz="1400" kern="0" dirty="0"/>
              <a:t>	71/80 = </a:t>
            </a:r>
            <a:r>
              <a:rPr lang="en-GB" sz="1400" b="1" kern="0" dirty="0">
                <a:solidFill>
                  <a:srgbClr val="0000FF"/>
                </a:solidFill>
              </a:rPr>
              <a:t>DISTINCTION</a:t>
            </a:r>
          </a:p>
          <a:p>
            <a:pPr marL="0" indent="0">
              <a:buNone/>
              <a:tabLst>
                <a:tab pos="357188" algn="l"/>
              </a:tabLst>
            </a:pPr>
            <a:endParaRPr lang="en-GB" sz="1800" kern="0" dirty="0"/>
          </a:p>
          <a:p>
            <a:pPr marL="0" indent="0">
              <a:buNone/>
              <a:tabLst>
                <a:tab pos="357188" algn="l"/>
              </a:tabLst>
            </a:pPr>
            <a:r>
              <a:rPr lang="en-GB" sz="1800" dirty="0"/>
              <a:t>OVERALL RESULT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GB" sz="1800" dirty="0">
                <a:solidFill>
                  <a:srgbClr val="0000FF"/>
                </a:solidFill>
              </a:rPr>
              <a:t>	</a:t>
            </a:r>
            <a:r>
              <a:rPr lang="en-GB" sz="1800" b="1" dirty="0">
                <a:solidFill>
                  <a:srgbClr val="0000FF"/>
                </a:solidFill>
              </a:rPr>
              <a:t>DISTINCTION</a:t>
            </a:r>
          </a:p>
          <a:p>
            <a:pPr marL="0" indent="0">
              <a:buNone/>
              <a:tabLst>
                <a:tab pos="357188" algn="l"/>
              </a:tabLst>
            </a:pPr>
            <a:endParaRPr lang="en-GB" sz="1400" kern="0" dirty="0"/>
          </a:p>
          <a:p>
            <a:pPr marL="0" indent="0">
              <a:buNone/>
              <a:tabLst>
                <a:tab pos="357188" algn="l"/>
              </a:tabLst>
            </a:pPr>
            <a:endParaRPr lang="en-GB" sz="1400" kern="0" dirty="0"/>
          </a:p>
          <a:p>
            <a:pPr marL="0" indent="0">
              <a:buNone/>
              <a:tabLst>
                <a:tab pos="357188" algn="l"/>
              </a:tabLst>
            </a:pPr>
            <a:endParaRPr lang="en-GB" sz="18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5495311" y="4179046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D4D4D"/>
                </a:solidFill>
              </a:rPr>
              <a:t>Two examples of </a:t>
            </a:r>
            <a:r>
              <a:rPr lang="en-GB" b="1" i="1" u="sng" dirty="0">
                <a:solidFill>
                  <a:srgbClr val="4D4D4D"/>
                </a:solidFill>
              </a:rPr>
              <a:t>many</a:t>
            </a:r>
            <a:r>
              <a:rPr lang="en-GB" dirty="0">
                <a:solidFill>
                  <a:srgbClr val="4D4D4D"/>
                </a:solidFill>
              </a:rPr>
              <a:t> potential validity threats</a:t>
            </a:r>
          </a:p>
        </p:txBody>
      </p:sp>
    </p:spTree>
    <p:extLst>
      <p:ext uri="{BB962C8B-B14F-4D97-AF65-F5344CB8AC3E}">
        <p14:creationId xmlns:p14="http://schemas.microsoft.com/office/powerpoint/2010/main" val="4645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Step 5: </a:t>
            </a:r>
            <a:r>
              <a:rPr lang="en-GB" dirty="0">
                <a:solidFill>
                  <a:srgbClr val="0000FF"/>
                </a:solidFill>
              </a:rPr>
              <a:t>They need to interpret our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088" y="1268760"/>
            <a:ext cx="4707012" cy="1368152"/>
          </a:xfrm>
        </p:spPr>
        <p:txBody>
          <a:bodyPr/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But how faithfully does each interpretation of a candidate’s result represent the ‘</a:t>
            </a:r>
            <a:r>
              <a:rPr lang="en-GB" sz="2000" b="1" dirty="0">
                <a:solidFill>
                  <a:srgbClr val="0000FF"/>
                </a:solidFill>
              </a:rPr>
              <a:t>true meaning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’ of their result?</a:t>
            </a:r>
          </a:p>
        </p:txBody>
      </p:sp>
      <p:sp>
        <p:nvSpPr>
          <p:cNvPr id="5" name="Speech Bubble: Oval 4"/>
          <p:cNvSpPr/>
          <p:nvPr/>
        </p:nvSpPr>
        <p:spPr>
          <a:xfrm>
            <a:off x="7680176" y="3112005"/>
            <a:ext cx="3213868" cy="1080120"/>
          </a:xfrm>
          <a:prstGeom prst="wedgeEllipseCallout">
            <a:avLst>
              <a:gd name="adj1" fmla="val -151180"/>
              <a:gd name="adj2" fmla="val -578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/>
          <p:cNvSpPr/>
          <p:nvPr/>
        </p:nvSpPr>
        <p:spPr>
          <a:xfrm>
            <a:off x="8500623" y="4539318"/>
            <a:ext cx="3213868" cy="1481970"/>
          </a:xfrm>
          <a:prstGeom prst="wedgeEllipseCallout">
            <a:avLst>
              <a:gd name="adj1" fmla="val -175931"/>
              <a:gd name="adj2" fmla="val -109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979587" y="3328899"/>
            <a:ext cx="261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 the qualification title sufficiently clear?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318" y="4818637"/>
            <a:ext cx="3094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Has sufficient information been provided to users on how to interpret grades?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6" y="1988840"/>
            <a:ext cx="3461793" cy="2304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3656" y="4293096"/>
            <a:ext cx="159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Alan Cleaver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7888" y="5118084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Two examples of </a:t>
            </a:r>
            <a:r>
              <a:rPr lang="en-GB" b="1" i="1" u="sng" dirty="0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potential validity threats</a:t>
            </a:r>
          </a:p>
        </p:txBody>
      </p:sp>
    </p:spTree>
    <p:extLst>
      <p:ext uri="{BB962C8B-B14F-4D97-AF65-F5344CB8AC3E}">
        <p14:creationId xmlns:p14="http://schemas.microsoft.com/office/powerpoint/2010/main" val="24324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across </a:t>
            </a:r>
            <a:r>
              <a:rPr lang="en-GB" i="1" u="sng" dirty="0"/>
              <a:t>all</a:t>
            </a:r>
            <a:r>
              <a:rPr lang="en-GB" dirty="0"/>
              <a:t> five steps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3872" y="329820"/>
            <a:ext cx="686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</a:rPr>
              <a:t>Did you establish the credentials (expertise/integrity) of key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agents and their facilitators before appointing them?</a:t>
            </a:r>
          </a:p>
          <a:p>
            <a:pPr algn="r"/>
            <a:endParaRPr lang="en-GB" sz="1000" b="1" dirty="0">
              <a:solidFill>
                <a:srgbClr val="FF0000"/>
              </a:solidFill>
            </a:endParaRPr>
          </a:p>
          <a:p>
            <a:pPr algn="r"/>
            <a:r>
              <a:rPr lang="en-GB" b="1" dirty="0">
                <a:solidFill>
                  <a:srgbClr val="FF0000"/>
                </a:solidFill>
              </a:rPr>
              <a:t>Have those key agents and their facilitators been given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the right training, guidance and supervision?</a:t>
            </a:r>
          </a:p>
          <a:p>
            <a:pPr algn="r"/>
            <a:endParaRPr lang="en-GB" sz="1000" b="1" dirty="0">
              <a:solidFill>
                <a:srgbClr val="FF0000"/>
              </a:solidFill>
            </a:endParaRPr>
          </a:p>
          <a:p>
            <a:pPr algn="r"/>
            <a:r>
              <a:rPr lang="en-GB" b="1" dirty="0">
                <a:solidFill>
                  <a:srgbClr val="FF0000"/>
                </a:solidFill>
              </a:rPr>
              <a:t>Have safeguards been put in place to prevent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human error and deliberate subversion?</a:t>
            </a:r>
          </a:p>
          <a:p>
            <a:pPr algn="r"/>
            <a:endParaRPr lang="en-GB" sz="1000" b="1" dirty="0">
              <a:solidFill>
                <a:srgbClr val="FF0000"/>
              </a:solidFill>
            </a:endParaRPr>
          </a:p>
          <a:p>
            <a:pPr algn="r"/>
            <a:r>
              <a:rPr lang="en-GB" b="1" dirty="0">
                <a:solidFill>
                  <a:srgbClr val="FF0000"/>
                </a:solidFill>
              </a:rPr>
              <a:t>Have you satisfactorily ensured the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accuracy and security of the data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that you capture and store?</a:t>
            </a:r>
          </a:p>
          <a:p>
            <a:pPr algn="r"/>
            <a:endParaRPr lang="en-GB" sz="1000" b="1" dirty="0">
              <a:solidFill>
                <a:srgbClr val="FF0000"/>
              </a:solidFill>
            </a:endParaRPr>
          </a:p>
          <a:p>
            <a:pPr algn="r"/>
            <a:r>
              <a:rPr lang="en-GB" b="1" dirty="0">
                <a:solidFill>
                  <a:srgbClr val="FF0000"/>
                </a:solidFill>
              </a:rPr>
              <a:t>And so on…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855641" y="2348880"/>
            <a:ext cx="3757210" cy="144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612851" y="2348880"/>
            <a:ext cx="275237" cy="222223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447928" y="2348880"/>
            <a:ext cx="1164924" cy="13681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511824" y="2348880"/>
            <a:ext cx="2101027" cy="75300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612851" y="2348880"/>
            <a:ext cx="1576779" cy="302433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27716" y="4291589"/>
            <a:ext cx="27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Four examples of </a:t>
            </a:r>
            <a:r>
              <a:rPr lang="en-GB" b="1" i="1" u="sng" dirty="0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potential validity threats</a:t>
            </a:r>
          </a:p>
        </p:txBody>
      </p:sp>
    </p:spTree>
    <p:extLst>
      <p:ext uri="{BB962C8B-B14F-4D97-AF65-F5344CB8AC3E}">
        <p14:creationId xmlns:p14="http://schemas.microsoft.com/office/powerpoint/2010/main" val="41779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Pollitt-Ahmed Bucket Brigade metaphor for validity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0363" y="1412776"/>
            <a:ext cx="6391275" cy="4362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15880" y="582624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Illustration by Sal </a:t>
            </a:r>
            <a:r>
              <a:rPr lang="en-GB" sz="1200" dirty="0" err="1"/>
              <a:t>Murdocca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74118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927648" y="2348880"/>
            <a:ext cx="5760640" cy="20027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5640" y="9310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You probably are going to lose a </a:t>
            </a:r>
            <a:r>
              <a:rPr lang="en-GB" sz="2400" b="1" u="sng" dirty="0">
                <a:solidFill>
                  <a:srgbClr val="FF0000"/>
                </a:solidFill>
              </a:rPr>
              <a:t>little trickle</a:t>
            </a:r>
            <a:r>
              <a:rPr lang="en-GB" sz="2400" b="1" dirty="0">
                <a:solidFill>
                  <a:srgbClr val="FF0000"/>
                </a:solidFill>
              </a:rPr>
              <a:t> of validity here…</a:t>
            </a:r>
          </a:p>
        </p:txBody>
      </p:sp>
    </p:spTree>
    <p:extLst>
      <p:ext uri="{BB962C8B-B14F-4D97-AF65-F5344CB8AC3E}">
        <p14:creationId xmlns:p14="http://schemas.microsoft.com/office/powerpoint/2010/main" val="617471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439816" y="2549156"/>
            <a:ext cx="4248472" cy="59181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7808" y="203005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… and here…</a:t>
            </a:r>
          </a:p>
        </p:txBody>
      </p:sp>
    </p:spTree>
    <p:extLst>
      <p:ext uri="{BB962C8B-B14F-4D97-AF65-F5344CB8AC3E}">
        <p14:creationId xmlns:p14="http://schemas.microsoft.com/office/powerpoint/2010/main" val="280781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don’t worry about that because…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general idea of </a:t>
            </a:r>
            <a:r>
              <a:rPr lang="en-GB" b="1" dirty="0">
                <a:solidFill>
                  <a:srgbClr val="FF0000"/>
                </a:solidFill>
              </a:rPr>
              <a:t>validity</a:t>
            </a:r>
            <a:r>
              <a:rPr lang="en-GB" dirty="0"/>
              <a:t> is basically simple</a:t>
            </a:r>
          </a:p>
          <a:p>
            <a:r>
              <a:rPr lang="en-GB" dirty="0"/>
              <a:t>it’s whether we’re assessing the right thing, in the right way, to produce </a:t>
            </a:r>
            <a:r>
              <a:rPr lang="en-GB" b="1" dirty="0">
                <a:solidFill>
                  <a:srgbClr val="0000FF"/>
                </a:solidFill>
              </a:rPr>
              <a:t>accurate</a:t>
            </a:r>
            <a:r>
              <a:rPr lang="en-GB" dirty="0"/>
              <a:t> and </a:t>
            </a:r>
            <a:r>
              <a:rPr lang="en-GB" b="1" dirty="0">
                <a:solidFill>
                  <a:srgbClr val="68BD49"/>
                </a:solidFill>
              </a:rPr>
              <a:t>useful</a:t>
            </a:r>
            <a:r>
              <a:rPr lang="en-GB" dirty="0"/>
              <a:t> assessment results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7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807968" y="2549156"/>
            <a:ext cx="2880320" cy="131189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3952" y="252741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… and so on!</a:t>
            </a:r>
          </a:p>
        </p:txBody>
      </p:sp>
    </p:spTree>
    <p:extLst>
      <p:ext uri="{BB962C8B-B14F-4D97-AF65-F5344CB8AC3E}">
        <p14:creationId xmlns:p14="http://schemas.microsoft.com/office/powerpoint/2010/main" val="2460229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2999656" y="2348880"/>
            <a:ext cx="5636444" cy="20388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5640" y="9310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But you can’t afford to lose a </a:t>
            </a:r>
            <a:r>
              <a:rPr lang="en-GB" sz="2400" b="1" u="sng" dirty="0">
                <a:solidFill>
                  <a:srgbClr val="FF0000"/>
                </a:solidFill>
              </a:rPr>
              <a:t>big load</a:t>
            </a:r>
            <a:r>
              <a:rPr lang="en-GB" sz="2400" b="1" dirty="0">
                <a:solidFill>
                  <a:srgbClr val="FF0000"/>
                </a:solidFill>
              </a:rPr>
              <a:t> of validity here…</a:t>
            </a:r>
          </a:p>
        </p:txBody>
      </p:sp>
    </p:spTree>
    <p:extLst>
      <p:ext uri="{BB962C8B-B14F-4D97-AF65-F5344CB8AC3E}">
        <p14:creationId xmlns:p14="http://schemas.microsoft.com/office/powerpoint/2010/main" val="1330588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8616280" y="2564904"/>
            <a:ext cx="91828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4152" y="3876090"/>
            <a:ext cx="109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… or here!</a:t>
            </a:r>
          </a:p>
        </p:txBody>
      </p:sp>
    </p:spTree>
    <p:extLst>
      <p:ext uri="{BB962C8B-B14F-4D97-AF65-F5344CB8AC3E}">
        <p14:creationId xmlns:p14="http://schemas.microsoft.com/office/powerpoint/2010/main" val="90767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13819"/>
            <a:ext cx="9000000" cy="4755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6632"/>
            <a:ext cx="3240000" cy="48600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2855640" y="2350326"/>
            <a:ext cx="5858236" cy="2063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7392144" y="2567430"/>
            <a:ext cx="1318772" cy="215771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807968" y="2581326"/>
            <a:ext cx="2902948" cy="135173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511824" y="2556630"/>
            <a:ext cx="4202054" cy="54525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8616280" y="2567430"/>
            <a:ext cx="94635" cy="284570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55640" y="9310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And you can’t afford to lose a </a:t>
            </a:r>
            <a:r>
              <a:rPr lang="en-GB" sz="2400" b="1" u="sng" dirty="0">
                <a:solidFill>
                  <a:srgbClr val="FF0000"/>
                </a:solidFill>
              </a:rPr>
              <a:t>constant stream</a:t>
            </a:r>
            <a:r>
              <a:rPr lang="en-GB" sz="2400" b="1" dirty="0">
                <a:solidFill>
                  <a:srgbClr val="FF0000"/>
                </a:solidFill>
              </a:rPr>
              <a:t> of validity throughout…</a:t>
            </a:r>
          </a:p>
        </p:txBody>
      </p:sp>
    </p:spTree>
    <p:extLst>
      <p:ext uri="{BB962C8B-B14F-4D97-AF65-F5344CB8AC3E}">
        <p14:creationId xmlns:p14="http://schemas.microsoft.com/office/powerpoint/2010/main" val="59749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457243"/>
            <a:ext cx="5384800" cy="5924085"/>
          </a:xfrm>
        </p:spPr>
        <p:txBody>
          <a:bodyPr anchor="t"/>
          <a:lstStyle/>
          <a:p>
            <a:pPr marL="620713" indent="-620713">
              <a:buNone/>
            </a:pPr>
            <a:r>
              <a:rPr lang="en-GB" sz="3600" b="1" dirty="0">
                <a:solidFill>
                  <a:srgbClr val="0000FF"/>
                </a:solidFill>
              </a:rPr>
              <a:t>3.	CHIEF EXECUTIVE CHALLENGE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57243"/>
            <a:ext cx="3960000" cy="59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6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For each of your qualifications, can you, or can someone in your AO: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</a:rPr>
              <a:t>describe</a:t>
            </a:r>
            <a:r>
              <a:rPr lang="en-GB" sz="2000" dirty="0"/>
              <a:t> all of the </a:t>
            </a:r>
            <a:r>
              <a:rPr lang="en-GB" sz="2000" b="1" dirty="0">
                <a:solidFill>
                  <a:srgbClr val="0000FF"/>
                </a:solidFill>
              </a:rPr>
              <a:t>features and processes</a:t>
            </a:r>
            <a:r>
              <a:rPr lang="en-GB" sz="2000" dirty="0"/>
              <a:t> that (together) constitute its assessment procedure (from step 1 to step 5)</a:t>
            </a:r>
          </a:p>
          <a:p>
            <a:pPr lvl="1"/>
            <a:r>
              <a:rPr lang="en-GB" sz="1800" dirty="0"/>
              <a:t>step-specific features/processes (e.g. an EQA checklist, a certificate template)</a:t>
            </a:r>
          </a:p>
          <a:p>
            <a:pPr lvl="1"/>
            <a:r>
              <a:rPr lang="en-GB" sz="1800" dirty="0"/>
              <a:t>step-generic features/processes (e.g. rigorous training requirements)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explain</a:t>
            </a:r>
            <a:r>
              <a:rPr lang="en-GB" sz="2000" dirty="0"/>
              <a:t> how the </a:t>
            </a:r>
            <a:r>
              <a:rPr lang="en-GB" sz="2000" b="1" dirty="0">
                <a:solidFill>
                  <a:srgbClr val="0000FF"/>
                </a:solidFill>
              </a:rPr>
              <a:t>unique design characteristics</a:t>
            </a:r>
            <a:r>
              <a:rPr lang="en-GB" sz="2000" dirty="0"/>
              <a:t> of each one of those features and processes help to ensure the validity of the assessment procedure (overall)</a:t>
            </a:r>
          </a:p>
          <a:p>
            <a:pPr lvl="1"/>
            <a:r>
              <a:rPr lang="en-GB" sz="1800" dirty="0"/>
              <a:t>unusual features/process (e.g. the use of vlogs for capturing assessment evidence)</a:t>
            </a:r>
          </a:p>
          <a:p>
            <a:pPr lvl="1"/>
            <a:r>
              <a:rPr lang="en-GB" sz="1800" dirty="0"/>
              <a:t>box-standard features/process (e.g. the aggregation principle within a knowledge test)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identify</a:t>
            </a:r>
            <a:r>
              <a:rPr lang="en-GB" sz="2000" dirty="0"/>
              <a:t> major </a:t>
            </a:r>
            <a:r>
              <a:rPr lang="en-GB" sz="2000" b="1" dirty="0">
                <a:solidFill>
                  <a:srgbClr val="0000FF"/>
                </a:solidFill>
              </a:rPr>
              <a:t>threats to validity</a:t>
            </a:r>
            <a:r>
              <a:rPr lang="en-GB" sz="2000" dirty="0"/>
              <a:t> that arise during implementation (and patches/workarounds)</a:t>
            </a:r>
          </a:p>
          <a:p>
            <a:pPr lvl="1"/>
            <a:r>
              <a:rPr lang="en-GB" sz="1800" dirty="0"/>
              <a:t>particular contexts (accountability pressures, e.g. teachers unduly influencing outcomes)</a:t>
            </a:r>
          </a:p>
          <a:p>
            <a:pPr lvl="1"/>
            <a:r>
              <a:rPr lang="en-GB" sz="1800" dirty="0"/>
              <a:t>particular groups (candidates in prisons, e.g. their access to resources)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construct</a:t>
            </a:r>
            <a:r>
              <a:rPr lang="en-GB" sz="2000" dirty="0"/>
              <a:t> a </a:t>
            </a:r>
            <a:r>
              <a:rPr lang="en-GB" sz="2000" b="1" dirty="0">
                <a:solidFill>
                  <a:srgbClr val="0000FF"/>
                </a:solidFill>
              </a:rPr>
              <a:t>strong argument</a:t>
            </a:r>
            <a:r>
              <a:rPr lang="en-GB" sz="2000" dirty="0"/>
              <a:t> which concludes that the qualification has sufficient validity</a:t>
            </a:r>
          </a:p>
          <a:p>
            <a:pPr lvl="1"/>
            <a:r>
              <a:rPr lang="en-GB" sz="1800" dirty="0"/>
              <a:t>logical analysis (e.g. logical support, from having consulted the right user groups in the right way)</a:t>
            </a:r>
          </a:p>
          <a:p>
            <a:pPr lvl="1"/>
            <a:r>
              <a:rPr lang="en-GB" sz="1800" dirty="0"/>
              <a:t>empirical evidence (e.g. empirical support, from having demonstrated inter-assessor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13966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This session will focus upon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0000FF"/>
                </a:solidFill>
              </a:rPr>
              <a:t>Validity</a:t>
            </a:r>
            <a:br>
              <a:rPr lang="en-GB" dirty="0"/>
            </a:br>
            <a:r>
              <a:rPr lang="en-GB" dirty="0"/>
              <a:t>(which is the water in your bucket)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0000FF"/>
                </a:solidFill>
              </a:rPr>
              <a:t>Threats to validity</a:t>
            </a:r>
            <a:br>
              <a:rPr lang="en-GB" dirty="0"/>
            </a:br>
            <a:r>
              <a:rPr lang="en-GB" dirty="0"/>
              <a:t>(that risk piercing your bucket)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Today…</a:t>
            </a:r>
          </a:p>
          <a:p>
            <a:pPr lvl="1"/>
            <a:r>
              <a:rPr lang="en-GB" dirty="0"/>
              <a:t>I’ll be introducing an </a:t>
            </a:r>
            <a:r>
              <a:rPr lang="en-GB" b="1" dirty="0">
                <a:solidFill>
                  <a:srgbClr val="FF0000"/>
                </a:solidFill>
              </a:rPr>
              <a:t>assessment lifecycle framework</a:t>
            </a:r>
            <a:r>
              <a:rPr lang="en-GB" dirty="0"/>
              <a:t> for thinking through what it means for an assessment procedure to work properly.</a:t>
            </a:r>
          </a:p>
          <a:p>
            <a:r>
              <a:rPr lang="en-GB" dirty="0"/>
              <a:t>Subsequently...</a:t>
            </a:r>
          </a:p>
          <a:p>
            <a:pPr lvl="1"/>
            <a:r>
              <a:rPr lang="en-GB" dirty="0"/>
              <a:t>maybe you’ll find the </a:t>
            </a:r>
            <a:r>
              <a:rPr lang="en-GB" b="1" dirty="0">
                <a:solidFill>
                  <a:srgbClr val="FF0000"/>
                </a:solidFill>
              </a:rPr>
              <a:t>assessment lifecycle framework</a:t>
            </a:r>
            <a:r>
              <a:rPr lang="en-GB" dirty="0"/>
              <a:t> useful when arguing that the assessment procedures which underpin your qualifications work properly.</a:t>
            </a:r>
          </a:p>
        </p:txBody>
      </p:sp>
    </p:spTree>
    <p:extLst>
      <p:ext uri="{BB962C8B-B14F-4D97-AF65-F5344CB8AC3E}">
        <p14:creationId xmlns:p14="http://schemas.microsoft.com/office/powerpoint/2010/main" val="38686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457243"/>
            <a:ext cx="5384800" cy="5924085"/>
          </a:xfrm>
        </p:spPr>
        <p:txBody>
          <a:bodyPr anchor="t"/>
          <a:lstStyle/>
          <a:p>
            <a:pPr marL="620713" indent="-620713">
              <a:buNone/>
            </a:pPr>
            <a:r>
              <a:rPr lang="en-GB" sz="3600" b="1" dirty="0">
                <a:solidFill>
                  <a:srgbClr val="0000FF"/>
                </a:solidFill>
              </a:rPr>
              <a:t>1.	VALIDITY</a:t>
            </a: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3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0000FF"/>
                </a:solidFill>
              </a:rPr>
              <a:t>The elixir of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8028" y="609329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Credit: Joe Dyer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52" y="738554"/>
            <a:ext cx="3960000" cy="5380892"/>
          </a:xfrm>
        </p:spPr>
      </p:pic>
    </p:spTree>
    <p:extLst>
      <p:ext uri="{BB962C8B-B14F-4D97-AF65-F5344CB8AC3E}">
        <p14:creationId xmlns:p14="http://schemas.microsoft.com/office/powerpoint/2010/main" val="22317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 this is what </a:t>
            </a:r>
            <a:r>
              <a:rPr lang="en-GB" sz="2400" u="sng" dirty="0"/>
              <a:t>we</a:t>
            </a:r>
            <a:r>
              <a:rPr lang="en-GB" sz="2400" dirty="0"/>
              <a:t> mean by validity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validity of a particular qualification is</a:t>
            </a:r>
          </a:p>
          <a:p>
            <a:pPr lvl="1"/>
            <a:r>
              <a:rPr lang="en-GB" dirty="0"/>
              <a:t>the degree to which it is possible to </a:t>
            </a:r>
            <a:r>
              <a:rPr lang="en-GB" b="1" dirty="0">
                <a:solidFill>
                  <a:srgbClr val="0000FF"/>
                </a:solidFill>
              </a:rPr>
              <a:t>measure</a:t>
            </a:r>
            <a:endParaRPr lang="en-GB" dirty="0">
              <a:solidFill>
                <a:srgbClr val="0000FF"/>
              </a:solidFill>
            </a:endParaRPr>
          </a:p>
          <a:p>
            <a:pPr lvl="1"/>
            <a:r>
              <a:rPr lang="en-GB" dirty="0"/>
              <a:t>whatever that qualification </a:t>
            </a:r>
            <a:r>
              <a:rPr lang="en-GB" b="1" dirty="0">
                <a:solidFill>
                  <a:srgbClr val="83B81A"/>
                </a:solidFill>
              </a:rPr>
              <a:t>needs</a:t>
            </a:r>
            <a:r>
              <a:rPr lang="en-GB" dirty="0"/>
              <a:t> to measure</a:t>
            </a:r>
          </a:p>
          <a:p>
            <a:pPr lvl="1"/>
            <a:r>
              <a:rPr lang="en-GB" dirty="0"/>
              <a:t>by implementing its assessment </a:t>
            </a:r>
            <a:r>
              <a:rPr lang="en-GB" b="1" dirty="0">
                <a:solidFill>
                  <a:srgbClr val="FF0000"/>
                </a:solidFill>
              </a:rPr>
              <a:t>procedure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validity of a particular qualification is determined by</a:t>
            </a:r>
          </a:p>
          <a:p>
            <a:pPr lvl="1"/>
            <a:r>
              <a:rPr lang="en-GB" b="1" u="sng" dirty="0"/>
              <a:t>ALL</a:t>
            </a:r>
            <a:r>
              <a:rPr lang="en-GB" dirty="0"/>
              <a:t> of the </a:t>
            </a:r>
            <a:r>
              <a:rPr lang="en-GB" b="1" dirty="0">
                <a:solidFill>
                  <a:srgbClr val="FF0000"/>
                </a:solidFill>
              </a:rPr>
              <a:t>features and processes</a:t>
            </a:r>
            <a:r>
              <a:rPr lang="en-GB" dirty="0"/>
              <a:t> that are put in place to ensure that results are as </a:t>
            </a:r>
            <a:r>
              <a:rPr lang="en-GB" b="1" dirty="0">
                <a:solidFill>
                  <a:srgbClr val="0000FF"/>
                </a:solidFill>
              </a:rPr>
              <a:t>accurate</a:t>
            </a:r>
            <a:r>
              <a:rPr lang="en-GB" dirty="0"/>
              <a:t> as possible</a:t>
            </a:r>
            <a:r>
              <a:rPr lang="en-GB" dirty="0">
                <a:solidFill>
                  <a:schemeClr val="bg2"/>
                </a:solidFill>
              </a:rPr>
              <a:t> and </a:t>
            </a:r>
            <a:r>
              <a:rPr lang="en-GB" dirty="0"/>
              <a:t>as </a:t>
            </a:r>
            <a:r>
              <a:rPr lang="en-GB" b="1" dirty="0">
                <a:solidFill>
                  <a:srgbClr val="83B81A"/>
                </a:solidFill>
              </a:rPr>
              <a:t>useful</a:t>
            </a:r>
            <a:r>
              <a:rPr lang="en-GB" dirty="0"/>
              <a:t> as possible.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This version of validity is pretty broad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76290"/>
              </p:ext>
            </p:extLst>
          </p:nvPr>
        </p:nvGraphicFramePr>
        <p:xfrm>
          <a:off x="1127448" y="979493"/>
          <a:ext cx="540060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hought Bubble: Cloud 1"/>
          <p:cNvSpPr/>
          <p:nvPr/>
        </p:nvSpPr>
        <p:spPr>
          <a:xfrm>
            <a:off x="2399190" y="4531486"/>
            <a:ext cx="1968984" cy="1701370"/>
          </a:xfrm>
          <a:prstGeom prst="cloudCallout">
            <a:avLst>
              <a:gd name="adj1" fmla="val -4478"/>
              <a:gd name="adj2" fmla="val -991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37855" y="5059006"/>
            <a:ext cx="149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And other stuff too!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93843" y="3212976"/>
            <a:ext cx="5400602" cy="3217385"/>
            <a:chOff x="-1" y="329104"/>
            <a:chExt cx="5400602" cy="3217385"/>
          </a:xfrm>
        </p:grpSpPr>
        <p:sp>
          <p:nvSpPr>
            <p:cNvPr id="38" name="Oval 37"/>
            <p:cNvSpPr/>
            <p:nvPr/>
          </p:nvSpPr>
          <p:spPr>
            <a:xfrm>
              <a:off x="-1" y="329104"/>
              <a:ext cx="5400602" cy="321738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4"/>
            <p:cNvSpPr txBox="1"/>
            <p:nvPr/>
          </p:nvSpPr>
          <p:spPr>
            <a:xfrm>
              <a:off x="790899" y="800279"/>
              <a:ext cx="3818802" cy="227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0000FF"/>
                  </a:solidFill>
                </a:rPr>
                <a:t>VALIDITY</a:t>
              </a:r>
              <a:endParaRPr lang="en-US" sz="2400" b="1" kern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25887" y="4951226"/>
            <a:ext cx="1884558" cy="1000864"/>
            <a:chOff x="432043" y="2067354"/>
            <a:chExt cx="1884558" cy="1000864"/>
          </a:xfrm>
        </p:grpSpPr>
        <p:sp>
          <p:nvSpPr>
            <p:cNvPr id="36" name="Oval 35"/>
            <p:cNvSpPr/>
            <p:nvPr/>
          </p:nvSpPr>
          <p:spPr>
            <a:xfrm>
              <a:off x="432043" y="2067354"/>
              <a:ext cx="1884558" cy="100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Oval 6"/>
            <p:cNvSpPr txBox="1"/>
            <p:nvPr/>
          </p:nvSpPr>
          <p:spPr>
            <a:xfrm>
              <a:off x="550228" y="2213927"/>
              <a:ext cx="1584176" cy="707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Comparability</a:t>
              </a:r>
              <a:endParaRPr lang="en-US" sz="17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5890" y="3677195"/>
            <a:ext cx="1884558" cy="1000864"/>
            <a:chOff x="432046" y="793323"/>
            <a:chExt cx="1884558" cy="1000864"/>
          </a:xfrm>
        </p:grpSpPr>
        <p:sp>
          <p:nvSpPr>
            <p:cNvPr id="34" name="Oval 33"/>
            <p:cNvSpPr/>
            <p:nvPr/>
          </p:nvSpPr>
          <p:spPr>
            <a:xfrm>
              <a:off x="432046" y="793323"/>
              <a:ext cx="1884558" cy="100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8"/>
            <p:cNvSpPr txBox="1"/>
            <p:nvPr/>
          </p:nvSpPr>
          <p:spPr>
            <a:xfrm>
              <a:off x="708033" y="939896"/>
              <a:ext cx="1332584" cy="707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Reliability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80563" y="3677203"/>
            <a:ext cx="1884558" cy="1000864"/>
            <a:chOff x="3086719" y="793331"/>
            <a:chExt cx="1884558" cy="1000864"/>
          </a:xfrm>
        </p:grpSpPr>
        <p:sp>
          <p:nvSpPr>
            <p:cNvPr id="32" name="Oval 31"/>
            <p:cNvSpPr/>
            <p:nvPr/>
          </p:nvSpPr>
          <p:spPr>
            <a:xfrm>
              <a:off x="3086719" y="793331"/>
              <a:ext cx="1884558" cy="100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10"/>
            <p:cNvSpPr txBox="1"/>
            <p:nvPr/>
          </p:nvSpPr>
          <p:spPr>
            <a:xfrm>
              <a:off x="3214524" y="939904"/>
              <a:ext cx="1635848" cy="707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Minimal Bias</a:t>
              </a:r>
              <a:endParaRPr lang="en-US" sz="17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82269" y="4945406"/>
            <a:ext cx="1884558" cy="1000864"/>
            <a:chOff x="3088425" y="2061534"/>
            <a:chExt cx="1884558" cy="1000864"/>
          </a:xfrm>
        </p:grpSpPr>
        <p:sp>
          <p:nvSpPr>
            <p:cNvPr id="30" name="Oval 29"/>
            <p:cNvSpPr/>
            <p:nvPr/>
          </p:nvSpPr>
          <p:spPr>
            <a:xfrm>
              <a:off x="3088425" y="2061534"/>
              <a:ext cx="1884558" cy="100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12"/>
            <p:cNvSpPr txBox="1"/>
            <p:nvPr/>
          </p:nvSpPr>
          <p:spPr>
            <a:xfrm>
              <a:off x="3214524" y="2208107"/>
              <a:ext cx="1635848" cy="707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Manageability</a:t>
              </a:r>
            </a:p>
          </p:txBody>
        </p:sp>
      </p:grpSp>
      <p:sp>
        <p:nvSpPr>
          <p:cNvPr id="40" name="Thought Bubble: Cloud 39"/>
          <p:cNvSpPr/>
          <p:nvPr/>
        </p:nvSpPr>
        <p:spPr>
          <a:xfrm>
            <a:off x="7752184" y="1276019"/>
            <a:ext cx="1968984" cy="1701370"/>
          </a:xfrm>
          <a:prstGeom prst="cloudCallout">
            <a:avLst>
              <a:gd name="adj1" fmla="val 6834"/>
              <a:gd name="adj2" fmla="val 896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990849" y="1803539"/>
            <a:ext cx="149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And other stuff too!</a:t>
            </a:r>
          </a:p>
        </p:txBody>
      </p:sp>
    </p:spTree>
    <p:extLst>
      <p:ext uri="{BB962C8B-B14F-4D97-AF65-F5344CB8AC3E}">
        <p14:creationId xmlns:p14="http://schemas.microsoft.com/office/powerpoint/2010/main" val="230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3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90318" cy="574675"/>
          </a:xfrm>
        </p:spPr>
        <p:txBody>
          <a:bodyPr/>
          <a:lstStyle/>
          <a:p>
            <a:r>
              <a:rPr lang="en-GB" sz="2400" dirty="0"/>
              <a:t>Validity is a </a:t>
            </a:r>
            <a:r>
              <a:rPr lang="en-GB" sz="2400" dirty="0">
                <a:solidFill>
                  <a:srgbClr val="0000FF"/>
                </a:solidFill>
              </a:rPr>
              <a:t>‘lifecycle’</a:t>
            </a:r>
            <a:r>
              <a:rPr lang="en-GB" sz="2400" dirty="0"/>
              <a:t> concept… it’s about </a:t>
            </a:r>
            <a:r>
              <a:rPr lang="en-GB" sz="2400" dirty="0">
                <a:solidFill>
                  <a:srgbClr val="0000FF"/>
                </a:solidFill>
              </a:rPr>
              <a:t>EVERYTHING</a:t>
            </a:r>
            <a:r>
              <a:rPr lang="en-GB" sz="2400" dirty="0"/>
              <a:t> that’s put in place to ensure that results are as accurate and useful as possible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306" y="1340768"/>
            <a:ext cx="7732612" cy="4980771"/>
          </a:xfrm>
          <a:prstGeom prst="rect">
            <a:avLst/>
          </a:prstGeom>
        </p:spPr>
      </p:pic>
      <p:sp>
        <p:nvSpPr>
          <p:cNvPr id="2" name="Thought Bubble: Cloud 1"/>
          <p:cNvSpPr/>
          <p:nvPr/>
        </p:nvSpPr>
        <p:spPr>
          <a:xfrm>
            <a:off x="9624392" y="1340768"/>
            <a:ext cx="2088232" cy="1944216"/>
          </a:xfrm>
          <a:prstGeom prst="cloudCallout">
            <a:avLst>
              <a:gd name="adj1" fmla="val -88853"/>
              <a:gd name="adj2" fmla="val 656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930426" y="1651156"/>
            <a:ext cx="147616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/>
              <a:t>I’m the</a:t>
            </a:r>
            <a:br>
              <a:rPr lang="en-GB" sz="2000" dirty="0"/>
            </a:br>
            <a:r>
              <a:rPr lang="en-GB" sz="2000" b="1" dirty="0">
                <a:solidFill>
                  <a:srgbClr val="F18E00"/>
                </a:solidFill>
              </a:rPr>
              <a:t>‘4-stage’</a:t>
            </a:r>
            <a:r>
              <a:rPr lang="en-GB" sz="2000" dirty="0"/>
              <a:t> lifecycle</a:t>
            </a:r>
          </a:p>
          <a:p>
            <a:pPr algn="ctr"/>
            <a:r>
              <a:rPr lang="en-GB" sz="2000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479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1_Ofqual vocational qualifications">
  <a:themeElements>
    <a:clrScheme name="Custom 5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95CB64"/>
      </a:accent6>
      <a:hlink>
        <a:srgbClr val="497428"/>
      </a:hlink>
      <a:folHlink>
        <a:srgbClr val="49742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General PPT 28 04 2016.pptx" id="{67EB738A-56FA-4672-970C-6CF376790570}" vid="{DF6402B3-C8C7-44E9-BA02-216D8A104D7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Props1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FD12CC-BE13-4DB2-97FB-1B4804DD32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5150501-b37d-4b37-b0a0-512a8dbac82e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General PPT 28 04 2016</Template>
  <TotalTime>0</TotalTime>
  <Words>1723</Words>
  <Application>Microsoft Office PowerPoint</Application>
  <PresentationFormat>Widescreen</PresentationFormat>
  <Paragraphs>290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Wingdings</vt:lpstr>
      <vt:lpstr>Wingdings 2</vt:lpstr>
      <vt:lpstr>1_Ofqual vocational qualifications</vt:lpstr>
      <vt:lpstr>Validity – what it is and why it matters</vt:lpstr>
      <vt:lpstr>Two things you need to know about validity</vt:lpstr>
      <vt:lpstr>Two things you need to know about validity</vt:lpstr>
      <vt:lpstr>But don’t worry about that because…</vt:lpstr>
      <vt:lpstr>This session will focus upon</vt:lpstr>
      <vt:lpstr>PowerPoint Presentation</vt:lpstr>
      <vt:lpstr>So this is what we mean by validity</vt:lpstr>
      <vt:lpstr>This version of validity is pretty broad</vt:lpstr>
      <vt:lpstr>Validity is a ‘lifecycle’ concept… it’s about EVERYTHING that’s put in place to ensure that results are as accurate and useful as possible</vt:lpstr>
      <vt:lpstr>PowerPoint Presentation</vt:lpstr>
      <vt:lpstr>Five critical steps in the lifecycle of any assessment</vt:lpstr>
      <vt:lpstr>So you can think of the assessment lifecycle as a construction chain</vt:lpstr>
      <vt:lpstr>Step 1: Measurement objectives are clarified</vt:lpstr>
      <vt:lpstr>PowerPoint Presentation</vt:lpstr>
      <vt:lpstr>Step 2: Multiple performances are elicited from each candidate (via assessment tasks) to provide a sample of evidence of proficiency</vt:lpstr>
      <vt:lpstr>PowerPoint Presentation</vt:lpstr>
      <vt:lpstr>PowerPoint Presentation</vt:lpstr>
      <vt:lpstr>Step 3: Each performance in the sample is evaluated in terms of what it implies about candidate proficiency</vt:lpstr>
      <vt:lpstr>PowerPoint Presentation</vt:lpstr>
      <vt:lpstr>PowerPoint Presentation</vt:lpstr>
      <vt:lpstr>Step 4: The set of performance evaluations, for each candidate, is combined into an overall measurement result</vt:lpstr>
      <vt:lpstr>PowerPoint Presentation</vt:lpstr>
      <vt:lpstr>PowerPoint Presentation</vt:lpstr>
      <vt:lpstr>Step 5: The measurement result is interpreted by those for whom it has been provided</vt:lpstr>
      <vt:lpstr>PowerPoint Presentation</vt:lpstr>
      <vt:lpstr>PowerPoint Presentation</vt:lpstr>
      <vt:lpstr>A validity argument, expressed fairly informally</vt:lpstr>
      <vt:lpstr>Same validity argument, framed in terms of ‘representational faithfulness’</vt:lpstr>
      <vt:lpstr>Pollitt-Ahmed Bucket Brigade metaphor for validity</vt:lpstr>
      <vt:lpstr>PowerPoint Presentation</vt:lpstr>
      <vt:lpstr>Step 1: We need to specify the proficiency that needs to be measured</vt:lpstr>
      <vt:lpstr>Step 2: We need to generate and capture performance evidence</vt:lpstr>
      <vt:lpstr>Step 3: We need to appraise the performance evidence</vt:lpstr>
      <vt:lpstr>Step 4: We need to synthesise the appraisals</vt:lpstr>
      <vt:lpstr>Step 5: They need to interpret our results</vt:lpstr>
      <vt:lpstr>And across all five steps</vt:lpstr>
      <vt:lpstr>Pollitt-Ahmed Bucket Brigade metaphor for validity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each of your qualifications, can you, or can someone in your AO:</vt:lpstr>
    </vt:vector>
  </TitlesOfParts>
  <Company>Ofqual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general Ofqual template</dc:title>
  <dc:creator>Paul Newton</dc:creator>
  <cp:keywords/>
  <cp:lastModifiedBy>Paul Newton</cp:lastModifiedBy>
  <cp:revision>238</cp:revision>
  <dcterms:created xsi:type="dcterms:W3CDTF">2017-01-02T10:45:31Z</dcterms:created>
  <dcterms:modified xsi:type="dcterms:W3CDTF">2017-02-24T19:06:40Z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