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65" r:id="rId3"/>
    <p:sldId id="258" r:id="rId4"/>
    <p:sldId id="266" r:id="rId5"/>
    <p:sldId id="264" r:id="rId6"/>
    <p:sldId id="257" r:id="rId7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>
        <p:scale>
          <a:sx n="79" d="100"/>
          <a:sy n="79" d="100"/>
        </p:scale>
        <p:origin x="19" y="35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EA82566-8610-431F-B208-799E57956692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D78DF6-594B-4371-A551-4B87ECED2C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189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6755-07BC-4D1F-B57E-0182EFCB97F4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5F6B-B475-40E9-A44B-6C9A6FE25FA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6755-07BC-4D1F-B57E-0182EFCB97F4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5F6B-B475-40E9-A44B-6C9A6FE25FA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6755-07BC-4D1F-B57E-0182EFCB97F4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5F6B-B475-40E9-A44B-6C9A6FE25FA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6755-07BC-4D1F-B57E-0182EFCB97F4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5F6B-B475-40E9-A44B-6C9A6FE25FA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6755-07BC-4D1F-B57E-0182EFCB97F4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5F6B-B475-40E9-A44B-6C9A6FE25FA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6755-07BC-4D1F-B57E-0182EFCB97F4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5F6B-B475-40E9-A44B-6C9A6FE25FA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6755-07BC-4D1F-B57E-0182EFCB97F4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5F6B-B475-40E9-A44B-6C9A6FE25FA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6755-07BC-4D1F-B57E-0182EFCB97F4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5F6B-B475-40E9-A44B-6C9A6FE25FA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6755-07BC-4D1F-B57E-0182EFCB97F4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5F6B-B475-40E9-A44B-6C9A6FE25FA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6755-07BC-4D1F-B57E-0182EFCB97F4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5F6B-B475-40E9-A44B-6C9A6FE25FA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6755-07BC-4D1F-B57E-0182EFCB97F4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5F6B-B475-40E9-A44B-6C9A6FE25FA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B6755-07BC-4D1F-B57E-0182EFCB97F4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15F6B-B475-40E9-A44B-6C9A6FE25FA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404664"/>
            <a:ext cx="2330925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 bwMode="auto">
          <a:xfrm>
            <a:off x="467544" y="1916832"/>
            <a:ext cx="8352928" cy="1970350"/>
          </a:xfrm>
          <a:prstGeom prst="rect">
            <a:avLst/>
          </a:prstGeom>
          <a:solidFill>
            <a:srgbClr val="95C9DB">
              <a:alpha val="47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59" y="2132856"/>
            <a:ext cx="80915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Arial" pitchFamily="34" charset="0"/>
                <a:cs typeface="Arial" pitchFamily="34" charset="0"/>
              </a:rPr>
              <a:t>Update for RSTB on Russell Group open research data working group</a:t>
            </a:r>
            <a:endParaRPr lang="en-GB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5536" y="4149080"/>
            <a:ext cx="4572000" cy="200054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Professor Nick Wright</a:t>
            </a:r>
          </a:p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Pro-Vice-Chancellor Research</a:t>
            </a:r>
          </a:p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University of Newcastle</a:t>
            </a:r>
            <a:br>
              <a:rPr lang="en-GB" b="1" dirty="0" smtClean="0">
                <a:latin typeface="Arial" pitchFamily="34" charset="0"/>
                <a:cs typeface="Arial" pitchFamily="34" charset="0"/>
              </a:rPr>
            </a:br>
            <a:r>
              <a:rPr lang="en-GB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dirty="0" smtClean="0">
                <a:latin typeface="Arial" pitchFamily="34" charset="0"/>
                <a:cs typeface="Arial" pitchFamily="34" charset="0"/>
              </a:rPr>
            </a:br>
            <a:r>
              <a:rPr lang="en-GB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dirty="0" smtClean="0">
                <a:latin typeface="Arial" pitchFamily="34" charset="0"/>
                <a:cs typeface="Arial" pitchFamily="34" charset="0"/>
              </a:rPr>
            </a:br>
            <a:r>
              <a:rPr lang="en-GB" dirty="0" smtClean="0">
                <a:latin typeface="Arial" pitchFamily="34" charset="0"/>
                <a:cs typeface="Arial" pitchFamily="34" charset="0"/>
              </a:rPr>
              <a:t>RSTB</a:t>
            </a:r>
          </a:p>
          <a:p>
            <a:r>
              <a:rPr lang="en-GB" sz="1600" dirty="0" smtClean="0">
                <a:latin typeface="Arial" pitchFamily="34" charset="0"/>
                <a:cs typeface="Arial" pitchFamily="34" charset="0"/>
              </a:rPr>
              <a:t>8 May 2014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6552728" cy="1066130"/>
          </a:xfrm>
        </p:spPr>
        <p:txBody>
          <a:bodyPr>
            <a:normAutofit/>
          </a:bodyPr>
          <a:lstStyle/>
          <a:p>
            <a:pPr algn="l"/>
            <a:r>
              <a:rPr lang="en-GB" dirty="0">
                <a:latin typeface="Arial" pitchFamily="34" charset="0"/>
                <a:cs typeface="Arial" pitchFamily="34" charset="0"/>
              </a:rPr>
              <a:t>B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est practice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2" indent="-342900">
              <a:lnSpc>
                <a:spcPct val="110000"/>
              </a:lnSpc>
            </a:pPr>
            <a:endParaRPr lang="en-GB" dirty="0" smtClean="0"/>
          </a:p>
          <a:p>
            <a:pPr marL="342900" lvl="2" indent="-342900">
              <a:lnSpc>
                <a:spcPct val="110000"/>
              </a:lnSpc>
            </a:pPr>
            <a:r>
              <a:rPr lang="en-GB" dirty="0" smtClean="0"/>
              <a:t>Sharing research data management experience </a:t>
            </a:r>
          </a:p>
          <a:p>
            <a:pPr marL="800100" lvl="3" indent="-342900">
              <a:lnSpc>
                <a:spcPct val="110000"/>
              </a:lnSpc>
            </a:pPr>
            <a:r>
              <a:rPr lang="en-GB" dirty="0"/>
              <a:t>R</a:t>
            </a:r>
            <a:r>
              <a:rPr lang="en-GB" dirty="0" smtClean="0"/>
              <a:t>esearch data management plans/ policies being put online and open (at least 18 RGUs so far, others in progress)</a:t>
            </a:r>
          </a:p>
          <a:p>
            <a:pPr marL="800100" lvl="3" indent="-342900">
              <a:lnSpc>
                <a:spcPct val="110000"/>
              </a:lnSpc>
            </a:pPr>
            <a:r>
              <a:rPr lang="en-GB" dirty="0"/>
              <a:t>I</a:t>
            </a:r>
            <a:r>
              <a:rPr lang="en-GB" dirty="0" smtClean="0"/>
              <a:t>nfo on training materials and data management tools also available</a:t>
            </a:r>
          </a:p>
          <a:p>
            <a:pPr marL="457200" lvl="3" indent="0">
              <a:lnSpc>
                <a:spcPct val="110000"/>
              </a:lnSpc>
              <a:buNone/>
            </a:pPr>
            <a:endParaRPr lang="en-GB" dirty="0" smtClean="0"/>
          </a:p>
          <a:p>
            <a:pPr marL="342900" lvl="2" indent="-342900">
              <a:lnSpc>
                <a:spcPct val="110000"/>
              </a:lnSpc>
            </a:pPr>
            <a:r>
              <a:rPr lang="en-GB" dirty="0" smtClean="0"/>
              <a:t>Work </a:t>
            </a:r>
            <a:r>
              <a:rPr lang="en-GB" dirty="0"/>
              <a:t>on concordat – building on key principles for open research data with group led by Rick </a:t>
            </a:r>
            <a:r>
              <a:rPr lang="en-GB" dirty="0" err="1"/>
              <a:t>Rylance</a:t>
            </a:r>
            <a:endParaRPr lang="en-GB" dirty="0"/>
          </a:p>
          <a:p>
            <a:pPr marL="800100" lvl="3" indent="-342900">
              <a:lnSpc>
                <a:spcPct val="110000"/>
              </a:lnSpc>
            </a:pPr>
            <a:endParaRPr lang="en-GB" dirty="0" smtClean="0"/>
          </a:p>
        </p:txBody>
      </p:sp>
      <p:pic>
        <p:nvPicPr>
          <p:cNvPr id="4" name="Picture 6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332656"/>
            <a:ext cx="1720724" cy="797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0" y="1412776"/>
            <a:ext cx="9144000" cy="428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000" tIns="46800" rIns="18000" bIns="46800" anchor="ctr"/>
          <a:lstStyle/>
          <a:p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6552728" cy="1066130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latin typeface="Arial" pitchFamily="34" charset="0"/>
                <a:cs typeface="Arial" pitchFamily="34" charset="0"/>
              </a:rPr>
              <a:t>Practical issues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2" indent="-342900">
              <a:lnSpc>
                <a:spcPct val="110000"/>
              </a:lnSpc>
            </a:pPr>
            <a:r>
              <a:rPr lang="en-GB" dirty="0" smtClean="0"/>
              <a:t>Decision tree</a:t>
            </a:r>
          </a:p>
          <a:p>
            <a:pPr marL="800100" lvl="3" indent="-342900">
              <a:lnSpc>
                <a:spcPct val="110000"/>
              </a:lnSpc>
            </a:pPr>
            <a:r>
              <a:rPr lang="en-GB" dirty="0" smtClean="0"/>
              <a:t>An active tool to help researchers make conscious decisions about what, when, where and how to make research data open</a:t>
            </a:r>
          </a:p>
          <a:p>
            <a:pPr marL="800100" lvl="3" indent="-342900">
              <a:lnSpc>
                <a:spcPct val="110000"/>
              </a:lnSpc>
            </a:pPr>
            <a:r>
              <a:rPr lang="en-GB" dirty="0" smtClean="0"/>
              <a:t>Builds on key principles for open research data</a:t>
            </a:r>
          </a:p>
          <a:p>
            <a:pPr marL="457200" lvl="3" indent="0">
              <a:lnSpc>
                <a:spcPct val="110000"/>
              </a:lnSpc>
              <a:buNone/>
            </a:pPr>
            <a:endParaRPr lang="en-GB" dirty="0" smtClean="0"/>
          </a:p>
          <a:p>
            <a:pPr marL="342900" lvl="2" indent="-342900">
              <a:lnSpc>
                <a:spcPct val="110000"/>
              </a:lnSpc>
            </a:pPr>
            <a:r>
              <a:rPr lang="en-GB" dirty="0" smtClean="0">
                <a:cs typeface="Arial" pitchFamily="34" charset="0"/>
              </a:rPr>
              <a:t>Discoverability</a:t>
            </a:r>
          </a:p>
          <a:p>
            <a:pPr marL="800100" lvl="3" indent="-342900">
              <a:lnSpc>
                <a:spcPct val="110000"/>
              </a:lnSpc>
            </a:pPr>
            <a:r>
              <a:rPr lang="en-GB" dirty="0" smtClean="0">
                <a:cs typeface="Arial" pitchFamily="34" charset="0"/>
              </a:rPr>
              <a:t>Recognition there will be multiple approaches to research data storage as ORD evolves</a:t>
            </a:r>
          </a:p>
          <a:p>
            <a:pPr marL="800100" lvl="3" indent="-342900">
              <a:lnSpc>
                <a:spcPct val="110000"/>
              </a:lnSpc>
            </a:pPr>
            <a:r>
              <a:rPr lang="en-GB" dirty="0" smtClean="0">
                <a:cs typeface="Arial" pitchFamily="34" charset="0"/>
              </a:rPr>
              <a:t>Trying not to reinvent the wheel, but discoverability is key</a:t>
            </a:r>
          </a:p>
          <a:p>
            <a:pPr marL="800100" lvl="3" indent="-342900">
              <a:lnSpc>
                <a:spcPct val="110000"/>
              </a:lnSpc>
            </a:pPr>
            <a:r>
              <a:rPr lang="en-GB" dirty="0" smtClean="0">
                <a:cs typeface="Arial" pitchFamily="34" charset="0"/>
              </a:rPr>
              <a:t>Kevin Ashley (DCC) to discuss </a:t>
            </a:r>
            <a:r>
              <a:rPr lang="en-GB" dirty="0"/>
              <a:t>pilot for a National Data Registry and Discovery </a:t>
            </a:r>
            <a:r>
              <a:rPr lang="en-GB" dirty="0" smtClean="0"/>
              <a:t>Service at next meeting</a:t>
            </a:r>
            <a:endParaRPr lang="en-GB" dirty="0" smtClean="0">
              <a:cs typeface="Arial" pitchFamily="34" charset="0"/>
            </a:endParaRPr>
          </a:p>
          <a:p>
            <a:pPr marL="342900" lvl="2" indent="-342900">
              <a:lnSpc>
                <a:spcPct val="110000"/>
              </a:lnSpc>
            </a:pPr>
            <a:endParaRPr lang="en-GB" dirty="0" smtClean="0">
              <a:cs typeface="Arial" pitchFamily="34" charset="0"/>
            </a:endParaRPr>
          </a:p>
          <a:p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endParaRPr lang="en-GB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332656"/>
            <a:ext cx="1720724" cy="797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0" y="1412776"/>
            <a:ext cx="9144000" cy="428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000" tIns="46800" rIns="18000" bIns="46800" anchor="ctr"/>
          <a:lstStyle/>
          <a:p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6552728" cy="1066130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latin typeface="Arial" pitchFamily="34" charset="0"/>
                <a:cs typeface="Arial" pitchFamily="34" charset="0"/>
              </a:rPr>
              <a:t>Pilots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2" indent="-342900">
              <a:lnSpc>
                <a:spcPct val="110000"/>
              </a:lnSpc>
            </a:pPr>
            <a:r>
              <a:rPr lang="en-GB" dirty="0" smtClean="0"/>
              <a:t>Help demonstrate what can be achieved and engage widely – draw on existing infrastructure and practice</a:t>
            </a:r>
          </a:p>
          <a:p>
            <a:pPr marL="800100" lvl="3" indent="-342900">
              <a:lnSpc>
                <a:spcPct val="110000"/>
              </a:lnSpc>
            </a:pPr>
            <a:r>
              <a:rPr lang="en-GB" dirty="0" smtClean="0"/>
              <a:t>Allows costs and benefits to be estimated</a:t>
            </a:r>
          </a:p>
          <a:p>
            <a:pPr marL="800100" lvl="3" indent="-342900">
              <a:lnSpc>
                <a:spcPct val="110000"/>
              </a:lnSpc>
            </a:pPr>
            <a:r>
              <a:rPr lang="en-GB" dirty="0" smtClean="0"/>
              <a:t>Allows innovation to occur</a:t>
            </a:r>
          </a:p>
          <a:p>
            <a:pPr marL="800100" lvl="3" indent="-342900">
              <a:lnSpc>
                <a:spcPct val="110000"/>
              </a:lnSpc>
            </a:pPr>
            <a:r>
              <a:rPr lang="en-GB" dirty="0" smtClean="0"/>
              <a:t>Develops understanding of cultural and organisational issues</a:t>
            </a:r>
          </a:p>
          <a:p>
            <a:pPr marL="800100" lvl="3" indent="-342900">
              <a:lnSpc>
                <a:spcPct val="110000"/>
              </a:lnSpc>
            </a:pPr>
            <a:r>
              <a:rPr lang="en-GB" dirty="0" smtClean="0"/>
              <a:t>Tests protocols and technical issues in real life</a:t>
            </a:r>
          </a:p>
          <a:p>
            <a:pPr marL="457200" lvl="3" indent="0">
              <a:lnSpc>
                <a:spcPct val="110000"/>
              </a:lnSpc>
              <a:buNone/>
            </a:pPr>
            <a:endParaRPr lang="en-GB" dirty="0" smtClean="0"/>
          </a:p>
          <a:p>
            <a:pPr marL="342900" lvl="2" indent="-342900">
              <a:lnSpc>
                <a:spcPct val="110000"/>
              </a:lnSpc>
            </a:pPr>
            <a:r>
              <a:rPr lang="en-GB" sz="2600" dirty="0" smtClean="0"/>
              <a:t>Potential areas</a:t>
            </a:r>
          </a:p>
          <a:p>
            <a:pPr marL="800100" lvl="3" indent="-342900">
              <a:lnSpc>
                <a:spcPct val="110000"/>
              </a:lnSpc>
            </a:pPr>
            <a:r>
              <a:rPr lang="en-GB" dirty="0" smtClean="0"/>
              <a:t>Physical sciences (</a:t>
            </a:r>
            <a:r>
              <a:rPr lang="en-GB" dirty="0" err="1" smtClean="0"/>
              <a:t>eg</a:t>
            </a:r>
            <a:r>
              <a:rPr lang="en-GB" dirty="0" smtClean="0"/>
              <a:t> chemistry)</a:t>
            </a:r>
          </a:p>
          <a:p>
            <a:pPr marL="800100" lvl="3" indent="-342900">
              <a:lnSpc>
                <a:spcPct val="110000"/>
              </a:lnSpc>
            </a:pPr>
            <a:r>
              <a:rPr lang="en-GB" dirty="0" smtClean="0"/>
              <a:t>Medical Sciences</a:t>
            </a:r>
          </a:p>
          <a:p>
            <a:pPr marL="800100" lvl="3" indent="-342900">
              <a:lnSpc>
                <a:spcPct val="110000"/>
              </a:lnSpc>
            </a:pPr>
            <a:r>
              <a:rPr lang="en-GB" dirty="0" smtClean="0"/>
              <a:t>Humanities (</a:t>
            </a:r>
            <a:r>
              <a:rPr lang="en-GB" dirty="0" err="1" smtClean="0"/>
              <a:t>eg</a:t>
            </a:r>
            <a:r>
              <a:rPr lang="en-GB" dirty="0" smtClean="0"/>
              <a:t> archaeology)</a:t>
            </a:r>
          </a:p>
          <a:p>
            <a:pPr marL="800100" lvl="3" indent="-342900">
              <a:lnSpc>
                <a:spcPct val="110000"/>
              </a:lnSpc>
            </a:pPr>
            <a:r>
              <a:rPr lang="en-GB" dirty="0" smtClean="0"/>
              <a:t>Social sciences (</a:t>
            </a:r>
            <a:r>
              <a:rPr lang="en-GB" dirty="0" err="1" smtClean="0"/>
              <a:t>eg</a:t>
            </a:r>
            <a:r>
              <a:rPr lang="en-GB" dirty="0" smtClean="0"/>
              <a:t> linguistics)</a:t>
            </a:r>
          </a:p>
          <a:p>
            <a:pPr marL="342900" lvl="2" indent="-342900">
              <a:lnSpc>
                <a:spcPct val="110000"/>
              </a:lnSpc>
            </a:pPr>
            <a:endParaRPr lang="en-GB" sz="3400" dirty="0" smtClean="0"/>
          </a:p>
          <a:p>
            <a:pPr marL="342900" lvl="2" indent="-342900"/>
            <a:endParaRPr lang="en-GB" sz="12800" dirty="0" smtClean="0"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endParaRPr lang="en-GB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332656"/>
            <a:ext cx="1720724" cy="797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0" y="1412776"/>
            <a:ext cx="9144000" cy="428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000" tIns="46800" rIns="18000" bIns="46800" anchor="ctr"/>
          <a:lstStyle/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223556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6552728" cy="1066130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latin typeface="Arial" pitchFamily="34" charset="0"/>
                <a:cs typeface="Arial" pitchFamily="34" charset="0"/>
              </a:rPr>
              <a:t>Key principles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52528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600"/>
              </a:spcAft>
            </a:pPr>
            <a:r>
              <a:rPr lang="en-GB" sz="6400" dirty="0"/>
              <a:t>The </a:t>
            </a:r>
            <a:r>
              <a:rPr lang="en-GB" sz="6400" b="1" dirty="0"/>
              <a:t>autonomy</a:t>
            </a:r>
            <a:r>
              <a:rPr lang="en-GB" sz="6400" dirty="0"/>
              <a:t> of researchers is critical, and they must be allowed to use the data they have collected to complete their research before it is made open. </a:t>
            </a:r>
          </a:p>
          <a:p>
            <a:pPr>
              <a:spcAft>
                <a:spcPts val="600"/>
              </a:spcAft>
            </a:pPr>
            <a:r>
              <a:rPr lang="en-GB" sz="6400" dirty="0"/>
              <a:t>There must be </a:t>
            </a:r>
            <a:r>
              <a:rPr lang="en-GB" sz="6400" b="1" dirty="0"/>
              <a:t>safeguards</a:t>
            </a:r>
            <a:r>
              <a:rPr lang="en-GB" sz="6400" dirty="0"/>
              <a:t> to protect research data that is sensitive for commercial, personal, security or other reasons.</a:t>
            </a:r>
          </a:p>
          <a:p>
            <a:pPr>
              <a:spcAft>
                <a:spcPts val="600"/>
              </a:spcAft>
            </a:pPr>
            <a:r>
              <a:rPr lang="en-GB" sz="6400" dirty="0"/>
              <a:t>There should be agreed and coherent </a:t>
            </a:r>
            <a:r>
              <a:rPr lang="en-GB" sz="6400" b="1" dirty="0"/>
              <a:t>selection criteria </a:t>
            </a:r>
            <a:r>
              <a:rPr lang="en-GB" sz="6400" dirty="0"/>
              <a:t>for which data should be made open, when and for how long. </a:t>
            </a:r>
          </a:p>
          <a:p>
            <a:pPr>
              <a:spcAft>
                <a:spcPts val="600"/>
              </a:spcAft>
            </a:pPr>
            <a:r>
              <a:rPr lang="en-GB" sz="6400" b="1" dirty="0"/>
              <a:t>Value for money </a:t>
            </a:r>
            <a:r>
              <a:rPr lang="en-GB" sz="6400" dirty="0"/>
              <a:t>must be part of the </a:t>
            </a:r>
            <a:r>
              <a:rPr lang="en-GB" sz="6400" dirty="0" smtClean="0"/>
              <a:t>criteria.</a:t>
            </a:r>
          </a:p>
          <a:p>
            <a:pPr>
              <a:spcAft>
                <a:spcPts val="600"/>
              </a:spcAft>
            </a:pPr>
            <a:r>
              <a:rPr lang="en-GB" sz="6400" b="1" dirty="0" smtClean="0"/>
              <a:t>Costs need to be proportionate</a:t>
            </a:r>
            <a:r>
              <a:rPr lang="en-GB" sz="6400" dirty="0" smtClean="0"/>
              <a:t>.</a:t>
            </a:r>
            <a:endParaRPr lang="en-GB" sz="6400" dirty="0"/>
          </a:p>
          <a:p>
            <a:pPr>
              <a:spcAft>
                <a:spcPts val="600"/>
              </a:spcAft>
            </a:pPr>
            <a:r>
              <a:rPr lang="en-GB" sz="6400" b="1" dirty="0"/>
              <a:t>Length of storage </a:t>
            </a:r>
            <a:r>
              <a:rPr lang="en-GB" sz="6400" dirty="0"/>
              <a:t>should be decided by an agreed process that reflects cost and use. </a:t>
            </a:r>
          </a:p>
          <a:p>
            <a:pPr>
              <a:spcAft>
                <a:spcPts val="600"/>
              </a:spcAft>
            </a:pPr>
            <a:r>
              <a:rPr lang="en-GB" sz="6400" b="1" dirty="0"/>
              <a:t>Working data should be protected </a:t>
            </a:r>
            <a:r>
              <a:rPr lang="en-GB" sz="6400" dirty="0"/>
              <a:t>(at the researcher’s discretion) until validated; post-publication data should be open where possible and safe.</a:t>
            </a:r>
          </a:p>
          <a:p>
            <a:pPr>
              <a:spcAft>
                <a:spcPts val="600"/>
              </a:spcAft>
            </a:pPr>
            <a:r>
              <a:rPr lang="en-GB" sz="6400" dirty="0"/>
              <a:t>Researchers should always benefit through </a:t>
            </a:r>
            <a:r>
              <a:rPr lang="en-GB" sz="6400" b="1" dirty="0"/>
              <a:t>acknowledgement</a:t>
            </a:r>
            <a:r>
              <a:rPr lang="en-GB" sz="6400" dirty="0"/>
              <a:t> when their data is used.</a:t>
            </a:r>
          </a:p>
          <a:p>
            <a:pPr>
              <a:spcAft>
                <a:spcPts val="600"/>
              </a:spcAft>
            </a:pPr>
            <a:r>
              <a:rPr lang="en-GB" sz="6400" b="1" dirty="0"/>
              <a:t>Good data management in research projects </a:t>
            </a:r>
            <a:r>
              <a:rPr lang="en-GB" sz="6400" dirty="0"/>
              <a:t>is the foundation of open data.</a:t>
            </a:r>
          </a:p>
          <a:p>
            <a:pPr>
              <a:spcAft>
                <a:spcPts val="600"/>
              </a:spcAft>
            </a:pPr>
            <a:r>
              <a:rPr lang="en-GB" sz="6400" b="1" dirty="0"/>
              <a:t>Taxonomy and meta-data </a:t>
            </a:r>
            <a:r>
              <a:rPr lang="en-GB" sz="6400" dirty="0"/>
              <a:t>obligations should be both agreed and stable.</a:t>
            </a:r>
          </a:p>
          <a:p>
            <a:pPr>
              <a:spcAft>
                <a:spcPts val="600"/>
              </a:spcAft>
            </a:pPr>
            <a:r>
              <a:rPr lang="en-GB" sz="6400" b="1" dirty="0"/>
              <a:t>Open data is a journey</a:t>
            </a:r>
            <a:r>
              <a:rPr lang="en-GB" sz="6400" dirty="0"/>
              <a:t>: we should be determined to make progress at pace where practical, but timescales will vary according to the nature and scale of the challenge.</a:t>
            </a:r>
          </a:p>
          <a:p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endParaRPr lang="en-GB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332656"/>
            <a:ext cx="1720724" cy="797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0" y="1412776"/>
            <a:ext cx="9144000" cy="428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000" tIns="46800" rIns="18000" bIns="46800" anchor="ctr"/>
          <a:lstStyle/>
          <a:p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_G_Stacked_Universities_lowercase_low_RG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548680"/>
            <a:ext cx="2742033" cy="568224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83568" y="350100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Professor Nick Wright</a:t>
            </a:r>
          </a:p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Pro-Vice-Chancellor Research</a:t>
            </a:r>
          </a:p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University of Newcastle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dirty="0" smtClean="0">
                <a:latin typeface="Arial" pitchFamily="34" charset="0"/>
                <a:cs typeface="Arial" pitchFamily="34" charset="0"/>
              </a:rPr>
            </a:br>
            <a:r>
              <a:rPr lang="en-GB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dirty="0" smtClean="0">
                <a:latin typeface="Arial" pitchFamily="34" charset="0"/>
                <a:cs typeface="Arial" pitchFamily="34" charset="0"/>
              </a:rPr>
            </a:br>
            <a:r>
              <a:rPr lang="en-GB" dirty="0" smtClean="0">
                <a:latin typeface="Arial" pitchFamily="34" charset="0"/>
                <a:cs typeface="Arial" pitchFamily="34" charset="0"/>
              </a:rPr>
              <a:t>pvc-research@ncl.ac.uk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Russell Group">
      <a:dk1>
        <a:sysClr val="windowText" lastClr="000000"/>
      </a:dk1>
      <a:lt1>
        <a:sysClr val="window" lastClr="FFFFFF"/>
      </a:lt1>
      <a:dk2>
        <a:srgbClr val="5F0060"/>
      </a:dk2>
      <a:lt2>
        <a:srgbClr val="EEECE1"/>
      </a:lt2>
      <a:accent1>
        <a:srgbClr val="3D8494"/>
      </a:accent1>
      <a:accent2>
        <a:srgbClr val="8FD8E9"/>
      </a:accent2>
      <a:accent3>
        <a:srgbClr val="6B6B6B"/>
      </a:accent3>
      <a:accent4>
        <a:srgbClr val="949494"/>
      </a:accent4>
      <a:accent5>
        <a:srgbClr val="4BACC6"/>
      </a:accent5>
      <a:accent6>
        <a:srgbClr val="E08A5C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706</TotalTime>
  <Words>425</Words>
  <Application>Microsoft Office PowerPoint</Application>
  <PresentationFormat>On-screen Show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Presentation1</vt:lpstr>
      <vt:lpstr>PowerPoint Presentation</vt:lpstr>
      <vt:lpstr>Best practice</vt:lpstr>
      <vt:lpstr>Practical issues</vt:lpstr>
      <vt:lpstr>Pilots</vt:lpstr>
      <vt:lpstr>Key principles</vt:lpstr>
      <vt:lpstr>PowerPoint Presentation</vt:lpstr>
    </vt:vector>
  </TitlesOfParts>
  <Company>Russell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Alison Torrens</dc:creator>
  <cp:lastModifiedBy>Cunnington Simon (Communications)</cp:lastModifiedBy>
  <cp:revision>47</cp:revision>
  <cp:lastPrinted>2014-03-25T13:41:17Z</cp:lastPrinted>
  <dcterms:created xsi:type="dcterms:W3CDTF">2014-01-07T16:25:20Z</dcterms:created>
  <dcterms:modified xsi:type="dcterms:W3CDTF">2014-06-18T13:24:11Z</dcterms:modified>
</cp:coreProperties>
</file>