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6"/>
  </p:notesMasterIdLst>
  <p:handoutMasterIdLst>
    <p:handoutMasterId r:id="rId27"/>
  </p:handoutMasterIdLst>
  <p:sldIdLst>
    <p:sldId id="258" r:id="rId2"/>
    <p:sldId id="416" r:id="rId3"/>
    <p:sldId id="417" r:id="rId4"/>
    <p:sldId id="415" r:id="rId5"/>
    <p:sldId id="372" r:id="rId6"/>
    <p:sldId id="281" r:id="rId7"/>
    <p:sldId id="374" r:id="rId8"/>
    <p:sldId id="397" r:id="rId9"/>
    <p:sldId id="284" r:id="rId10"/>
    <p:sldId id="418" r:id="rId11"/>
    <p:sldId id="419" r:id="rId12"/>
    <p:sldId id="420" r:id="rId13"/>
    <p:sldId id="310" r:id="rId14"/>
    <p:sldId id="340" r:id="rId15"/>
    <p:sldId id="421" r:id="rId16"/>
    <p:sldId id="422" r:id="rId17"/>
    <p:sldId id="423" r:id="rId18"/>
    <p:sldId id="410" r:id="rId19"/>
    <p:sldId id="412" r:id="rId20"/>
    <p:sldId id="411" r:id="rId21"/>
    <p:sldId id="409" r:id="rId22"/>
    <p:sldId id="277" r:id="rId23"/>
    <p:sldId id="278" r:id="rId24"/>
    <p:sldId id="292" r:id="rId25"/>
  </p:sldIdLst>
  <p:sldSz cx="9144000" cy="6858000" type="screen4x3"/>
  <p:notesSz cx="6645275" cy="989647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Garrett" initials="" lastIdx="12" clrIdx="0"/>
  <p:cmAuthor id="1" name="rjones" initials="RJ" lastIdx="115" clrIdx="1"/>
  <p:cmAuthor id="2" name="Penny Tamkin" initials="" lastIdx="0" clrIdx="2"/>
  <p:cmAuthor id="3" name="Jim Hillage" initials="" lastIdx="0" clrIdx="3"/>
  <p:cmAuthor id="4" name="Author" initials="A" lastIdx="1"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81" autoAdjust="0"/>
  </p:normalViewPr>
  <p:slideViewPr>
    <p:cSldViewPr>
      <p:cViewPr varScale="1">
        <p:scale>
          <a:sx n="81" d="100"/>
          <a:sy n="81" d="100"/>
        </p:scale>
        <p:origin x="-33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238" y="950"/>
      </p:cViewPr>
      <p:guideLst>
        <p:guide orient="horz" pos="3117"/>
        <p:guide pos="209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879725" cy="495300"/>
          </a:xfrm>
          <a:prstGeom prst="rect">
            <a:avLst/>
          </a:prstGeom>
          <a:noFill/>
          <a:ln w="9525">
            <a:noFill/>
            <a:miter lim="800000"/>
            <a:headEnd/>
            <a:tailEnd/>
          </a:ln>
        </p:spPr>
        <p:txBody>
          <a:bodyPr vert="horz" wrap="square" lIns="91138" tIns="45569" rIns="91138" bIns="45569" numCol="1" anchor="t" anchorCtr="0" compatLnSpc="1">
            <a:prstTxWarp prst="textNoShape">
              <a:avLst/>
            </a:prstTxWarp>
          </a:bodyPr>
          <a:lstStyle>
            <a:lvl1pPr defTabSz="911225">
              <a:defRPr sz="1200"/>
            </a:lvl1pPr>
          </a:lstStyle>
          <a:p>
            <a:endParaRPr lang="en-US"/>
          </a:p>
        </p:txBody>
      </p:sp>
      <p:sp>
        <p:nvSpPr>
          <p:cNvPr id="149507" name="Rectangle 3"/>
          <p:cNvSpPr>
            <a:spLocks noGrp="1" noChangeArrowheads="1"/>
          </p:cNvSpPr>
          <p:nvPr>
            <p:ph type="dt" sz="quarter" idx="1"/>
          </p:nvPr>
        </p:nvSpPr>
        <p:spPr bwMode="auto">
          <a:xfrm>
            <a:off x="3765550" y="0"/>
            <a:ext cx="2878138" cy="495300"/>
          </a:xfrm>
          <a:prstGeom prst="rect">
            <a:avLst/>
          </a:prstGeom>
          <a:noFill/>
          <a:ln w="9525">
            <a:noFill/>
            <a:miter lim="800000"/>
            <a:headEnd/>
            <a:tailEnd/>
          </a:ln>
        </p:spPr>
        <p:txBody>
          <a:bodyPr vert="horz" wrap="square" lIns="91138" tIns="45569" rIns="91138" bIns="45569" numCol="1" anchor="t" anchorCtr="0" compatLnSpc="1">
            <a:prstTxWarp prst="textNoShape">
              <a:avLst/>
            </a:prstTxWarp>
          </a:bodyPr>
          <a:lstStyle>
            <a:lvl1pPr algn="r" defTabSz="911225">
              <a:defRPr sz="1200"/>
            </a:lvl1pPr>
          </a:lstStyle>
          <a:p>
            <a:fld id="{8643B441-E512-4CEC-9BD0-CC4DEFEC6F26}" type="datetimeFigureOut">
              <a:rPr lang="en-GB"/>
              <a:pPr/>
              <a:t>15/04/2014</a:t>
            </a:fld>
            <a:endParaRPr lang="en-GB"/>
          </a:p>
        </p:txBody>
      </p:sp>
      <p:sp>
        <p:nvSpPr>
          <p:cNvPr id="149508" name="Rectangle 4"/>
          <p:cNvSpPr>
            <a:spLocks noGrp="1" noChangeArrowheads="1"/>
          </p:cNvSpPr>
          <p:nvPr>
            <p:ph type="ftr" sz="quarter" idx="2"/>
          </p:nvPr>
        </p:nvSpPr>
        <p:spPr bwMode="auto">
          <a:xfrm>
            <a:off x="0" y="9399588"/>
            <a:ext cx="2879725" cy="495300"/>
          </a:xfrm>
          <a:prstGeom prst="rect">
            <a:avLst/>
          </a:prstGeom>
          <a:noFill/>
          <a:ln w="9525">
            <a:noFill/>
            <a:miter lim="800000"/>
            <a:headEnd/>
            <a:tailEnd/>
          </a:ln>
        </p:spPr>
        <p:txBody>
          <a:bodyPr vert="horz" wrap="square" lIns="91138" tIns="45569" rIns="91138" bIns="45569" numCol="1" anchor="b" anchorCtr="0" compatLnSpc="1">
            <a:prstTxWarp prst="textNoShape">
              <a:avLst/>
            </a:prstTxWarp>
          </a:bodyPr>
          <a:lstStyle>
            <a:lvl1pPr defTabSz="911225">
              <a:defRPr sz="1200"/>
            </a:lvl1pPr>
          </a:lstStyle>
          <a:p>
            <a:endParaRPr lang="en-US"/>
          </a:p>
        </p:txBody>
      </p:sp>
      <p:sp>
        <p:nvSpPr>
          <p:cNvPr id="149509" name="Rectangle 5"/>
          <p:cNvSpPr>
            <a:spLocks noGrp="1" noChangeArrowheads="1"/>
          </p:cNvSpPr>
          <p:nvPr>
            <p:ph type="sldNum" sz="quarter" idx="3"/>
          </p:nvPr>
        </p:nvSpPr>
        <p:spPr bwMode="auto">
          <a:xfrm>
            <a:off x="3765550" y="9399588"/>
            <a:ext cx="2878138" cy="495300"/>
          </a:xfrm>
          <a:prstGeom prst="rect">
            <a:avLst/>
          </a:prstGeom>
          <a:noFill/>
          <a:ln w="9525">
            <a:noFill/>
            <a:miter lim="800000"/>
            <a:headEnd/>
            <a:tailEnd/>
          </a:ln>
        </p:spPr>
        <p:txBody>
          <a:bodyPr vert="horz" wrap="square" lIns="91138" tIns="45569" rIns="91138" bIns="45569" numCol="1" anchor="b" anchorCtr="0" compatLnSpc="1">
            <a:prstTxWarp prst="textNoShape">
              <a:avLst/>
            </a:prstTxWarp>
          </a:bodyPr>
          <a:lstStyle>
            <a:lvl1pPr algn="r" defTabSz="911225">
              <a:defRPr sz="1200"/>
            </a:lvl1pPr>
          </a:lstStyle>
          <a:p>
            <a:fld id="{68E9AC81-876E-4446-B067-DBBA2C303258}" type="slidenum">
              <a:rPr lang="en-GB"/>
              <a:pPr/>
              <a:t>‹#›</a:t>
            </a:fld>
            <a:endParaRPr lang="en-GB"/>
          </a:p>
        </p:txBody>
      </p:sp>
    </p:spTree>
    <p:extLst>
      <p:ext uri="{BB962C8B-B14F-4D97-AF65-F5344CB8AC3E}">
        <p14:creationId xmlns:p14="http://schemas.microsoft.com/office/powerpoint/2010/main" val="366728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879725" cy="495300"/>
          </a:xfrm>
          <a:prstGeom prst="rect">
            <a:avLst/>
          </a:prstGeom>
          <a:noFill/>
          <a:ln w="9525">
            <a:noFill/>
            <a:miter lim="800000"/>
            <a:headEnd/>
            <a:tailEnd/>
          </a:ln>
        </p:spPr>
        <p:txBody>
          <a:bodyPr vert="horz" wrap="square" lIns="91138" tIns="45569" rIns="91138" bIns="45569" numCol="1" anchor="t" anchorCtr="0" compatLnSpc="1">
            <a:prstTxWarp prst="textNoShape">
              <a:avLst/>
            </a:prstTxWarp>
          </a:bodyPr>
          <a:lstStyle>
            <a:lvl1pPr defTabSz="911225">
              <a:defRPr sz="1200"/>
            </a:lvl1pPr>
          </a:lstStyle>
          <a:p>
            <a:endParaRPr lang="en-US"/>
          </a:p>
        </p:txBody>
      </p:sp>
      <p:sp>
        <p:nvSpPr>
          <p:cNvPr id="3" name="Date Placeholder 2"/>
          <p:cNvSpPr>
            <a:spLocks noGrp="1"/>
          </p:cNvSpPr>
          <p:nvPr>
            <p:ph type="dt" idx="1"/>
          </p:nvPr>
        </p:nvSpPr>
        <p:spPr bwMode="auto">
          <a:xfrm>
            <a:off x="3765550" y="0"/>
            <a:ext cx="2878138" cy="495300"/>
          </a:xfrm>
          <a:prstGeom prst="rect">
            <a:avLst/>
          </a:prstGeom>
          <a:noFill/>
          <a:ln w="9525">
            <a:noFill/>
            <a:miter lim="800000"/>
            <a:headEnd/>
            <a:tailEnd/>
          </a:ln>
        </p:spPr>
        <p:txBody>
          <a:bodyPr vert="horz" wrap="square" lIns="91138" tIns="45569" rIns="91138" bIns="45569" numCol="1" anchor="t" anchorCtr="0" compatLnSpc="1">
            <a:prstTxWarp prst="textNoShape">
              <a:avLst/>
            </a:prstTxWarp>
          </a:bodyPr>
          <a:lstStyle>
            <a:lvl1pPr algn="r" defTabSz="911225">
              <a:defRPr sz="1200"/>
            </a:lvl1pPr>
          </a:lstStyle>
          <a:p>
            <a:fld id="{A131F88E-24A9-44DE-8C63-1169704C469B}" type="datetimeFigureOut">
              <a:rPr lang="en-GB"/>
              <a:pPr/>
              <a:t>15/04/2014</a:t>
            </a:fld>
            <a:endParaRPr lang="en-GB"/>
          </a:p>
        </p:txBody>
      </p:sp>
      <p:sp>
        <p:nvSpPr>
          <p:cNvPr id="4" name="Slide Image Placeholder 3"/>
          <p:cNvSpPr>
            <a:spLocks noGrp="1" noRot="1" noChangeAspect="1"/>
          </p:cNvSpPr>
          <p:nvPr>
            <p:ph type="sldImg" idx="2"/>
          </p:nvPr>
        </p:nvSpPr>
        <p:spPr>
          <a:xfrm>
            <a:off x="849313" y="742950"/>
            <a:ext cx="4946650" cy="370998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bwMode="auto">
          <a:xfrm>
            <a:off x="665163" y="4700588"/>
            <a:ext cx="5314950" cy="4452937"/>
          </a:xfrm>
          <a:prstGeom prst="rect">
            <a:avLst/>
          </a:prstGeom>
          <a:noFill/>
          <a:ln w="9525">
            <a:noFill/>
            <a:miter lim="800000"/>
            <a:headEnd/>
            <a:tailEnd/>
          </a:ln>
        </p:spPr>
        <p:txBody>
          <a:bodyPr vert="horz" wrap="square" lIns="91138" tIns="45569" rIns="91138" bIns="4556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bwMode="auto">
          <a:xfrm>
            <a:off x="0" y="9399588"/>
            <a:ext cx="2879725" cy="495300"/>
          </a:xfrm>
          <a:prstGeom prst="rect">
            <a:avLst/>
          </a:prstGeom>
          <a:noFill/>
          <a:ln w="9525">
            <a:noFill/>
            <a:miter lim="800000"/>
            <a:headEnd/>
            <a:tailEnd/>
          </a:ln>
        </p:spPr>
        <p:txBody>
          <a:bodyPr vert="horz" wrap="square" lIns="91138" tIns="45569" rIns="91138" bIns="45569" numCol="1" anchor="b" anchorCtr="0" compatLnSpc="1">
            <a:prstTxWarp prst="textNoShape">
              <a:avLst/>
            </a:prstTxWarp>
          </a:bodyPr>
          <a:lstStyle>
            <a:lvl1pPr defTabSz="911225">
              <a:defRPr sz="1200"/>
            </a:lvl1pPr>
          </a:lstStyle>
          <a:p>
            <a:endParaRPr lang="en-US"/>
          </a:p>
        </p:txBody>
      </p:sp>
      <p:sp>
        <p:nvSpPr>
          <p:cNvPr id="7" name="Slide Number Placeholder 6"/>
          <p:cNvSpPr>
            <a:spLocks noGrp="1"/>
          </p:cNvSpPr>
          <p:nvPr>
            <p:ph type="sldNum" sz="quarter" idx="5"/>
          </p:nvPr>
        </p:nvSpPr>
        <p:spPr bwMode="auto">
          <a:xfrm>
            <a:off x="3765550" y="9399588"/>
            <a:ext cx="2878138" cy="495300"/>
          </a:xfrm>
          <a:prstGeom prst="rect">
            <a:avLst/>
          </a:prstGeom>
          <a:noFill/>
          <a:ln w="9525">
            <a:noFill/>
            <a:miter lim="800000"/>
            <a:headEnd/>
            <a:tailEnd/>
          </a:ln>
        </p:spPr>
        <p:txBody>
          <a:bodyPr vert="horz" wrap="square" lIns="91138" tIns="45569" rIns="91138" bIns="45569" numCol="1" anchor="b" anchorCtr="0" compatLnSpc="1">
            <a:prstTxWarp prst="textNoShape">
              <a:avLst/>
            </a:prstTxWarp>
          </a:bodyPr>
          <a:lstStyle>
            <a:lvl1pPr algn="r" defTabSz="911225">
              <a:defRPr sz="1200"/>
            </a:lvl1pPr>
          </a:lstStyle>
          <a:p>
            <a:fld id="{F6D4BDF1-F8AD-4654-89FF-0355F5B7F841}" type="slidenum">
              <a:rPr lang="en-GB"/>
              <a:pPr/>
              <a:t>‹#›</a:t>
            </a:fld>
            <a:endParaRPr lang="en-GB"/>
          </a:p>
        </p:txBody>
      </p:sp>
    </p:spTree>
    <p:extLst>
      <p:ext uri="{BB962C8B-B14F-4D97-AF65-F5344CB8AC3E}">
        <p14:creationId xmlns:p14="http://schemas.microsoft.com/office/powerpoint/2010/main" val="29474018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nsasocialcare.co.uk/"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investorsinpeople.co.uk/MediaResearch/CaseStudy/Pages/CaseStudyDetails.aspx?CSID=230"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skillsforhealth.org.uk/about-us/case-studie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nsasocialcare.co.uk/"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skillsacademyforhealth.org.uk/"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www.skillsforhealth.org.uk/about-us/case-studies/"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bis.gov.uk/assets/biscore/further-education-skills/docs/e/12-814-employer-investment-in-apprenticeships-fifth-net-benefits-study.pdf"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www.skillsforhealth.org.uk/about-us/case-studies/"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skillsforcare.org.uk/research/research_reports/worker_qualifications_and_inspection_scores.aspx"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ukces.org.uk/ourwork/sector-skills-insight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ukces.org.uk/ourwork/sector-skills-insight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p:txBody>
          <a:bodyPr/>
          <a:lstStyle/>
          <a:p>
            <a:pPr eaLnBrk="1" hangingPunct="1">
              <a:spcBef>
                <a:spcPct val="0"/>
              </a:spcBef>
            </a:pPr>
            <a:r>
              <a:rPr lang="en-GB" dirty="0" smtClean="0"/>
              <a:t>Change title</a:t>
            </a:r>
          </a:p>
        </p:txBody>
      </p:sp>
      <p:sp>
        <p:nvSpPr>
          <p:cNvPr id="52228" name="Slide Number Placeholder 3"/>
          <p:cNvSpPr>
            <a:spLocks noGrp="1"/>
          </p:cNvSpPr>
          <p:nvPr>
            <p:ph type="sldNum" sz="quarter" idx="5"/>
          </p:nvPr>
        </p:nvSpPr>
        <p:spPr>
          <a:noFill/>
        </p:spPr>
        <p:txBody>
          <a:bodyPr/>
          <a:lstStyle/>
          <a:p>
            <a:fld id="{73517F8C-D7F7-4120-921A-AD28D9E2CF5E}" type="slidenum">
              <a:rPr lang="en-GB"/>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eaLnBrk="1" hangingPunct="1">
              <a:lnSpc>
                <a:spcPct val="80000"/>
              </a:lnSpc>
              <a:spcBef>
                <a:spcPts val="500"/>
              </a:spcBef>
              <a:buNone/>
            </a:pPr>
            <a:r>
              <a:rPr lang="en-GB" b="1" dirty="0" smtClean="0"/>
              <a:t>Improved management practices are associated with:</a:t>
            </a:r>
          </a:p>
          <a:p>
            <a:pPr marL="179388" indent="-179388" eaLnBrk="1" hangingPunct="1">
              <a:lnSpc>
                <a:spcPct val="80000"/>
              </a:lnSpc>
              <a:spcBef>
                <a:spcPts val="500"/>
              </a:spcBef>
            </a:pPr>
            <a:r>
              <a:rPr lang="en-GB" dirty="0" smtClean="0"/>
              <a:t>Significantly lower </a:t>
            </a:r>
            <a:r>
              <a:rPr lang="en-GB" b="1" dirty="0" smtClean="0"/>
              <a:t>mortality rates</a:t>
            </a:r>
            <a:r>
              <a:rPr lang="en-GB" dirty="0" smtClean="0"/>
              <a:t>: a one-point increase in management practice quality is associated with a 6.5 % reduction mortality rates (risk adjusted 30 days AMI)</a:t>
            </a:r>
          </a:p>
          <a:p>
            <a:pPr marL="179388" indent="-179388" eaLnBrk="1" hangingPunct="1">
              <a:lnSpc>
                <a:spcPct val="80000"/>
              </a:lnSpc>
              <a:spcBef>
                <a:spcPts val="500"/>
              </a:spcBef>
            </a:pPr>
            <a:r>
              <a:rPr lang="en-GB" dirty="0" smtClean="0"/>
              <a:t>Better </a:t>
            </a:r>
            <a:r>
              <a:rPr lang="en-GB" b="1" dirty="0" smtClean="0"/>
              <a:t>financial performance</a:t>
            </a:r>
            <a:r>
              <a:rPr lang="en-GB" dirty="0" smtClean="0"/>
              <a:t>: a one-point increase in management practice quality is associated with a 33% increase in average income per bed</a:t>
            </a:r>
          </a:p>
          <a:p>
            <a:pPr marL="179388" indent="-179388" eaLnBrk="1" hangingPunct="1">
              <a:lnSpc>
                <a:spcPct val="80000"/>
              </a:lnSpc>
              <a:spcBef>
                <a:spcPts val="500"/>
              </a:spcBef>
            </a:pPr>
            <a:r>
              <a:rPr lang="en-GB" dirty="0" smtClean="0"/>
              <a:t>Quality </a:t>
            </a:r>
            <a:r>
              <a:rPr lang="en-GB" b="1" dirty="0" smtClean="0"/>
              <a:t>patient care</a:t>
            </a:r>
            <a:r>
              <a:rPr lang="en-GB" dirty="0" smtClean="0"/>
              <a:t>: a one-point increase in management practice quality is associated with a 20% increase in probability that the hospital will score above-average in terms of patient satisfaction</a:t>
            </a:r>
          </a:p>
          <a:p>
            <a:pPr>
              <a:buFont typeface="Arial" charset="0"/>
              <a:buChar char="•"/>
            </a:pPr>
            <a:r>
              <a:rPr lang="en-GB" i="1" dirty="0" smtClean="0"/>
              <a:t>Management practices, Dorgan et al, Management in Healthcare; why good practice really matters, McKinsey &amp; Co, LSE</a:t>
            </a:r>
          </a:p>
          <a:p>
            <a:pPr>
              <a:buFont typeface="Arial" charset="0"/>
              <a:buChar char="•"/>
            </a:pPr>
            <a:endParaRPr lang="en-GB" i="1" dirty="0" smtClean="0"/>
          </a:p>
          <a:p>
            <a:pPr>
              <a:buFont typeface="Arial" charset="0"/>
              <a:buChar char="•"/>
            </a:pPr>
            <a:r>
              <a:rPr lang="en-GB" i="1" dirty="0" smtClean="0"/>
              <a:t>Skills levels , </a:t>
            </a:r>
            <a:r>
              <a:rPr lang="en-GB" dirty="0" smtClean="0"/>
              <a:t>Wilson and </a:t>
            </a:r>
            <a:r>
              <a:rPr lang="en-GB" dirty="0" err="1" smtClean="0"/>
              <a:t>Homenidou</a:t>
            </a:r>
            <a:r>
              <a:rPr lang="en-GB" dirty="0" smtClean="0"/>
              <a:t> (2011) Working Futures 2010-2020, UK Commission for Employment and Skills</a:t>
            </a:r>
          </a:p>
          <a:p>
            <a:endParaRPr lang="en-GB" i="1" dirty="0" smtClean="0"/>
          </a:p>
          <a:p>
            <a:pPr>
              <a:buFont typeface="Arial" charset="0"/>
              <a:buChar char="•"/>
            </a:pPr>
            <a:r>
              <a:rPr lang="en-GB" i="1" dirty="0" smtClean="0"/>
              <a:t>Skills shortages and training, </a:t>
            </a:r>
            <a:r>
              <a:rPr lang="en-GB" dirty="0" smtClean="0"/>
              <a:t>Davies et al (2012) UK Commission’s Employer Skills Survey 2011: UK Report, UK Commission for Employment and Skills </a:t>
            </a:r>
          </a:p>
          <a:p>
            <a:pPr>
              <a:buFont typeface="Arial" charset="0"/>
              <a:buChar char="•"/>
            </a:pPr>
            <a:endParaRPr lang="en-GB" i="1" dirty="0" smtClean="0"/>
          </a:p>
          <a:p>
            <a:pPr>
              <a:buFont typeface="Arial" charset="0"/>
              <a:buChar char="•"/>
            </a:pPr>
            <a:endParaRPr lang="en-GB" dirty="0"/>
          </a:p>
        </p:txBody>
      </p:sp>
      <p:sp>
        <p:nvSpPr>
          <p:cNvPr id="4" name="Slide Number Placeholder 3"/>
          <p:cNvSpPr>
            <a:spLocks noGrp="1"/>
          </p:cNvSpPr>
          <p:nvPr>
            <p:ph type="sldNum" sz="quarter" idx="10"/>
          </p:nvPr>
        </p:nvSpPr>
        <p:spPr/>
        <p:txBody>
          <a:bodyPr/>
          <a:lstStyle/>
          <a:p>
            <a:fld id="{F6D4BDF1-F8AD-4654-89FF-0355F5B7F841}"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GB" i="1" dirty="0" smtClean="0"/>
              <a:t>Looking ahead, </a:t>
            </a:r>
            <a:r>
              <a:rPr lang="en-GB" dirty="0" smtClean="0"/>
              <a:t>Wilson and </a:t>
            </a:r>
            <a:r>
              <a:rPr lang="en-GB" dirty="0" err="1" smtClean="0"/>
              <a:t>Homenidou</a:t>
            </a:r>
            <a:r>
              <a:rPr lang="en-GB" dirty="0" smtClean="0"/>
              <a:t> (2011) Working Futures 2010-2020, UK Commission for Employment and Skills</a:t>
            </a:r>
          </a:p>
          <a:p>
            <a:endParaRPr lang="en-GB" i="1" dirty="0" smtClean="0"/>
          </a:p>
          <a:p>
            <a:pPr>
              <a:buFont typeface="Arial" charset="0"/>
              <a:buChar char="•"/>
            </a:pPr>
            <a:r>
              <a:rPr lang="en-GB" i="1" dirty="0" smtClean="0"/>
              <a:t>High Performance Working , </a:t>
            </a:r>
            <a:r>
              <a:rPr lang="en-GB" dirty="0" smtClean="0"/>
              <a:t>Davies et al (2012) UK Commission’s Employer Skills Survey 2011: UK Report, UK Commission for Employment and Skills </a:t>
            </a:r>
          </a:p>
        </p:txBody>
      </p:sp>
      <p:sp>
        <p:nvSpPr>
          <p:cNvPr id="4" name="Slide Number Placeholder 3"/>
          <p:cNvSpPr>
            <a:spLocks noGrp="1"/>
          </p:cNvSpPr>
          <p:nvPr>
            <p:ph type="sldNum" sz="quarter" idx="10"/>
          </p:nvPr>
        </p:nvSpPr>
        <p:spPr/>
        <p:txBody>
          <a:bodyPr/>
          <a:lstStyle/>
          <a:p>
            <a:fld id="{F6D4BDF1-F8AD-4654-89FF-0355F5B7F841}"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 - </a:t>
            </a:r>
            <a:r>
              <a:rPr lang="en-GB" dirty="0" smtClean="0">
                <a:hlinkClick r:id="rId3"/>
              </a:rPr>
              <a:t>https://www.nsasocialcare.co.uk/</a:t>
            </a:r>
            <a:r>
              <a:rPr lang="en-GB" dirty="0" smtClean="0"/>
              <a:t> </a:t>
            </a:r>
          </a:p>
          <a:p>
            <a:endParaRPr lang="en-GB" dirty="0"/>
          </a:p>
        </p:txBody>
      </p:sp>
      <p:sp>
        <p:nvSpPr>
          <p:cNvPr id="4" name="Slide Number Placeholder 3"/>
          <p:cNvSpPr>
            <a:spLocks noGrp="1"/>
          </p:cNvSpPr>
          <p:nvPr>
            <p:ph type="sldNum" sz="quarter" idx="10"/>
          </p:nvPr>
        </p:nvSpPr>
        <p:spPr/>
        <p:txBody>
          <a:bodyPr/>
          <a:lstStyle/>
          <a:p>
            <a:fld id="{F6D4BDF1-F8AD-4654-89FF-0355F5B7F841}"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GB" i="1" dirty="0" smtClean="0"/>
              <a:t>Skills shortages, </a:t>
            </a:r>
            <a:r>
              <a:rPr lang="en-GB" dirty="0" smtClean="0"/>
              <a:t>Davies et al (2012) UK Commission’s Employer Skills Survey 2011: UK Report, UK Commission for Employment and Skills </a:t>
            </a:r>
          </a:p>
        </p:txBody>
      </p:sp>
      <p:sp>
        <p:nvSpPr>
          <p:cNvPr id="4" name="Slide Number Placeholder 3"/>
          <p:cNvSpPr>
            <a:spLocks noGrp="1"/>
          </p:cNvSpPr>
          <p:nvPr>
            <p:ph type="sldNum" sz="quarter" idx="10"/>
          </p:nvPr>
        </p:nvSpPr>
        <p:spPr/>
        <p:txBody>
          <a:bodyPr/>
          <a:lstStyle/>
          <a:p>
            <a:fld id="{F6D4BDF1-F8AD-4654-89FF-0355F5B7F841}"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a:t>
            </a:r>
          </a:p>
          <a:p>
            <a:r>
              <a:rPr lang="en-GB" dirty="0" smtClean="0"/>
              <a:t>Skills For Health</a:t>
            </a:r>
          </a:p>
          <a:p>
            <a:r>
              <a:rPr lang="en-GB" dirty="0" smtClean="0"/>
              <a:t>New role has ‘phenomenal’ effect on Emergency Departments - published by Skills for Health</a:t>
            </a:r>
            <a:endParaRPr lang="en-GB" dirty="0"/>
          </a:p>
        </p:txBody>
      </p:sp>
      <p:sp>
        <p:nvSpPr>
          <p:cNvPr id="4" name="Slide Number Placeholder 3"/>
          <p:cNvSpPr>
            <a:spLocks noGrp="1"/>
          </p:cNvSpPr>
          <p:nvPr>
            <p:ph type="sldNum" sz="quarter" idx="10"/>
          </p:nvPr>
        </p:nvSpPr>
        <p:spPr/>
        <p:txBody>
          <a:bodyPr/>
          <a:lstStyle/>
          <a:p>
            <a:fld id="{F6D4BDF1-F8AD-4654-89FF-0355F5B7F841}"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GB" i="1" dirty="0" smtClean="0"/>
              <a:t>Skills shortages vacancies, </a:t>
            </a:r>
            <a:r>
              <a:rPr lang="en-GB" dirty="0" smtClean="0"/>
              <a:t>Davies et al (2012) UK Commission’s Employer Skills Survey 2011: UK Report, UK Commission for Employment and Skills </a:t>
            </a:r>
          </a:p>
          <a:p>
            <a:endParaRPr lang="en-GB" dirty="0"/>
          </a:p>
        </p:txBody>
      </p:sp>
      <p:sp>
        <p:nvSpPr>
          <p:cNvPr id="4" name="Slide Number Placeholder 3"/>
          <p:cNvSpPr>
            <a:spLocks noGrp="1"/>
          </p:cNvSpPr>
          <p:nvPr>
            <p:ph type="sldNum" sz="quarter" idx="10"/>
          </p:nvPr>
        </p:nvSpPr>
        <p:spPr/>
        <p:txBody>
          <a:bodyPr/>
          <a:lstStyle/>
          <a:p>
            <a:fld id="{F6D4BDF1-F8AD-4654-89FF-0355F5B7F841}"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 </a:t>
            </a:r>
            <a:r>
              <a:rPr lang="en-GB" dirty="0" smtClean="0">
                <a:hlinkClick r:id="rId3"/>
              </a:rPr>
              <a:t>http://www.investorsinpeople.co.uk/MediaResearch/CaseStudy/Pages/CaseStudyDetails.aspx?CSID=230</a:t>
            </a:r>
            <a:r>
              <a:rPr lang="en-GB" dirty="0" smtClean="0"/>
              <a:t> </a:t>
            </a:r>
            <a:endParaRPr lang="en-GB" dirty="0"/>
          </a:p>
        </p:txBody>
      </p:sp>
      <p:sp>
        <p:nvSpPr>
          <p:cNvPr id="4" name="Slide Number Placeholder 3"/>
          <p:cNvSpPr>
            <a:spLocks noGrp="1"/>
          </p:cNvSpPr>
          <p:nvPr>
            <p:ph type="sldNum" sz="quarter" idx="10"/>
          </p:nvPr>
        </p:nvSpPr>
        <p:spPr/>
        <p:txBody>
          <a:bodyPr/>
          <a:lstStyle/>
          <a:p>
            <a:fld id="{F6D4BDF1-F8AD-4654-89FF-0355F5B7F841}"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 - </a:t>
            </a:r>
            <a:r>
              <a:rPr lang="en-GB" dirty="0" smtClean="0">
                <a:hlinkClick r:id="rId3"/>
              </a:rPr>
              <a:t>http://www.skillsforhealth.org.uk/about-us/case-studies/</a:t>
            </a:r>
            <a:endParaRPr lang="en-GB" dirty="0" smtClean="0"/>
          </a:p>
          <a:p>
            <a:endParaRPr lang="en-GB" dirty="0" smtClean="0"/>
          </a:p>
          <a:p>
            <a:r>
              <a:rPr lang="en-GB" dirty="0" smtClean="0"/>
              <a:t>Photograph also supplied by Skills for Health  </a:t>
            </a:r>
            <a:endParaRPr lang="en-GB" dirty="0"/>
          </a:p>
        </p:txBody>
      </p:sp>
      <p:sp>
        <p:nvSpPr>
          <p:cNvPr id="4" name="Slide Number Placeholder 3"/>
          <p:cNvSpPr>
            <a:spLocks noGrp="1"/>
          </p:cNvSpPr>
          <p:nvPr>
            <p:ph type="sldNum" sz="quarter" idx="10"/>
          </p:nvPr>
        </p:nvSpPr>
        <p:spPr/>
        <p:txBody>
          <a:bodyPr/>
          <a:lstStyle/>
          <a:p>
            <a:fld id="{F6D4BDF1-F8AD-4654-89FF-0355F5B7F841}"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Sources -</a:t>
            </a:r>
          </a:p>
          <a:p>
            <a:r>
              <a:rPr lang="en-GB" dirty="0" smtClean="0"/>
              <a:t>Employer Ownership – see http://www.ukces.org.uk/ourwork/employer-ownership</a:t>
            </a:r>
          </a:p>
          <a:p>
            <a:r>
              <a:rPr lang="en-GB" dirty="0" smtClean="0"/>
              <a:t>GIF – see http://www.ukces.org.uk/ourwork/investment</a:t>
            </a:r>
          </a:p>
          <a:p>
            <a:endParaRPr lang="en-GB" dirty="0"/>
          </a:p>
        </p:txBody>
      </p:sp>
      <p:sp>
        <p:nvSpPr>
          <p:cNvPr id="4" name="Slide Number Placeholder 3"/>
          <p:cNvSpPr>
            <a:spLocks noGrp="1"/>
          </p:cNvSpPr>
          <p:nvPr>
            <p:ph type="sldNum" sz="quarter" idx="10"/>
          </p:nvPr>
        </p:nvSpPr>
        <p:spPr/>
        <p:txBody>
          <a:bodyPr/>
          <a:lstStyle/>
          <a:p>
            <a:fld id="{F6D4BDF1-F8AD-4654-89FF-0355F5B7F841}"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 - </a:t>
            </a:r>
            <a:r>
              <a:rPr lang="en-GB" dirty="0" smtClean="0">
                <a:hlinkClick r:id="rId3"/>
              </a:rPr>
              <a:t>https://www.nsasocialcare.co.uk/</a:t>
            </a:r>
            <a:r>
              <a:rPr lang="en-GB" dirty="0" smtClean="0"/>
              <a:t> </a:t>
            </a:r>
            <a:endParaRPr lang="en-GB" dirty="0"/>
          </a:p>
        </p:txBody>
      </p:sp>
      <p:sp>
        <p:nvSpPr>
          <p:cNvPr id="4" name="Slide Number Placeholder 3"/>
          <p:cNvSpPr>
            <a:spLocks noGrp="1"/>
          </p:cNvSpPr>
          <p:nvPr>
            <p:ph type="sldNum" sz="quarter" idx="10"/>
          </p:nvPr>
        </p:nvSpPr>
        <p:spPr/>
        <p:txBody>
          <a:bodyPr/>
          <a:lstStyle/>
          <a:p>
            <a:fld id="{F6D4BDF1-F8AD-4654-89FF-0355F5B7F841}"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6D4BDF1-F8AD-4654-89FF-0355F5B7F841}"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 - </a:t>
            </a:r>
            <a:r>
              <a:rPr lang="en-GB" dirty="0" smtClean="0">
                <a:hlinkClick r:id="rId3"/>
              </a:rPr>
              <a:t>http://www.skillsacademyforhealth.org.uk/</a:t>
            </a:r>
            <a:r>
              <a:rPr lang="en-GB" dirty="0" smtClean="0"/>
              <a:t> </a:t>
            </a:r>
          </a:p>
          <a:p>
            <a:r>
              <a:rPr lang="en-GB" dirty="0" smtClean="0"/>
              <a:t>Source - </a:t>
            </a:r>
            <a:r>
              <a:rPr lang="en-GB" dirty="0" smtClean="0">
                <a:hlinkClick r:id="rId4"/>
              </a:rPr>
              <a:t>http://www.skillsforhealth.org.uk/about-us/case-studies/</a:t>
            </a:r>
            <a:r>
              <a:rPr lang="en-GB" dirty="0" smtClean="0"/>
              <a:t> </a:t>
            </a:r>
            <a:endParaRPr lang="en-GB" dirty="0"/>
          </a:p>
        </p:txBody>
      </p:sp>
      <p:sp>
        <p:nvSpPr>
          <p:cNvPr id="4" name="Slide Number Placeholder 3"/>
          <p:cNvSpPr>
            <a:spLocks noGrp="1"/>
          </p:cNvSpPr>
          <p:nvPr>
            <p:ph type="sldNum" sz="quarter" idx="10"/>
          </p:nvPr>
        </p:nvSpPr>
        <p:spPr/>
        <p:txBody>
          <a:bodyPr/>
          <a:lstStyle/>
          <a:p>
            <a:fld id="{F6D4BDF1-F8AD-4654-89FF-0355F5B7F841}"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a:t>
            </a:r>
          </a:p>
          <a:p>
            <a:r>
              <a:rPr lang="en-GB" dirty="0" smtClean="0">
                <a:hlinkClick r:id="rId3"/>
              </a:rPr>
              <a:t>Social Care Apprenticeships  -  http://www.bis.gov.uk/assets/biscore/further-education-skills/docs/e/12-814-employer-investment-in-apprenticeships-fifth-net-benefits-study.pdf</a:t>
            </a:r>
            <a:r>
              <a:rPr lang="en-GB" dirty="0" smtClean="0"/>
              <a:t> </a:t>
            </a:r>
          </a:p>
          <a:p>
            <a:endParaRPr lang="en-GB" dirty="0" smtClean="0"/>
          </a:p>
          <a:p>
            <a:r>
              <a:rPr lang="en-GB" dirty="0" smtClean="0"/>
              <a:t>Partnership working , Health examples </a:t>
            </a:r>
            <a:r>
              <a:rPr lang="en-GB" dirty="0" smtClean="0">
                <a:hlinkClick r:id="rId4"/>
              </a:rPr>
              <a:t>http://www.skillsforhealth.org.uk/about-us/case-studies/</a:t>
            </a:r>
            <a:r>
              <a:rPr lang="en-GB" dirty="0" smtClean="0"/>
              <a:t> </a:t>
            </a:r>
            <a:endParaRPr lang="en-GB" dirty="0"/>
          </a:p>
        </p:txBody>
      </p:sp>
      <p:sp>
        <p:nvSpPr>
          <p:cNvPr id="4" name="Slide Number Placeholder 3"/>
          <p:cNvSpPr>
            <a:spLocks noGrp="1"/>
          </p:cNvSpPr>
          <p:nvPr>
            <p:ph type="sldNum" sz="quarter" idx="10"/>
          </p:nvPr>
        </p:nvSpPr>
        <p:spPr/>
        <p:txBody>
          <a:bodyPr/>
          <a:lstStyle/>
          <a:p>
            <a:fld id="{F6D4BDF1-F8AD-4654-89FF-0355F5B7F841}"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Source</a:t>
            </a:r>
          </a:p>
          <a:p>
            <a:r>
              <a:rPr lang="en-GB" b="1" dirty="0" smtClean="0"/>
              <a:t>Business survival and training</a:t>
            </a:r>
          </a:p>
          <a:p>
            <a:r>
              <a:rPr lang="en-GB" dirty="0" smtClean="0"/>
              <a:t> *(2007) analysis of data drawn from the 1998 Cross-section and 2004 Panel component of the Workplace Employment Relations Survey (WERS).  Both are based on stratified random samples of establishments and a sample employees from these.  </a:t>
            </a:r>
          </a:p>
          <a:p>
            <a:r>
              <a:rPr lang="en-GB" b="1" dirty="0" smtClean="0"/>
              <a:t>Productivity gains</a:t>
            </a:r>
          </a:p>
          <a:p>
            <a:pPr>
              <a:buFont typeface="Arial" charset="0"/>
              <a:buChar char="•"/>
            </a:pPr>
            <a:r>
              <a:rPr lang="en-GB" dirty="0" smtClean="0"/>
              <a:t>Management, </a:t>
            </a:r>
            <a:r>
              <a:rPr lang="en-GB" i="1" dirty="0" smtClean="0"/>
              <a:t>Dorgan et al (2011), Management in Healthcare; why good practice really matters, McKinsey &amp; Co, LSE</a:t>
            </a:r>
          </a:p>
          <a:p>
            <a:r>
              <a:rPr lang="en-GB" b="1" i="1" dirty="0" smtClean="0"/>
              <a:t>Communication </a:t>
            </a:r>
            <a:endParaRPr lang="en-GB" b="1" dirty="0" smtClean="0"/>
          </a:p>
          <a:p>
            <a:r>
              <a:rPr lang="en-GB" dirty="0" smtClean="0"/>
              <a:t>Back A L (2003), ‘Teaching Communication Skills to Medical Oncology Fellows’, </a:t>
            </a:r>
            <a:r>
              <a:rPr lang="en-GB" i="1" dirty="0" smtClean="0"/>
              <a:t>Journal of Clinical Oncology</a:t>
            </a:r>
            <a:r>
              <a:rPr lang="en-GB" dirty="0" smtClean="0"/>
              <a:t>, Vol. 1, Issue 12, pp. 2433-2436</a:t>
            </a:r>
          </a:p>
          <a:p>
            <a:r>
              <a:rPr lang="en-GB" dirty="0" smtClean="0"/>
              <a:t>Spiro H (1992), ‘</a:t>
            </a:r>
            <a:r>
              <a:rPr lang="en-GB" i="1" dirty="0" smtClean="0"/>
              <a:t>What is empathy and can it be taught’,</a:t>
            </a:r>
            <a:r>
              <a:rPr lang="en-GB" dirty="0" smtClean="0"/>
              <a:t> Annals of Internal Medicine, Vol. 15;116(10), pp. 843-6</a:t>
            </a:r>
          </a:p>
          <a:p>
            <a:r>
              <a:rPr lang="en-GB" dirty="0" err="1" smtClean="0"/>
              <a:t>Winefield</a:t>
            </a:r>
            <a:r>
              <a:rPr lang="en-GB" dirty="0" smtClean="0"/>
              <a:t> H R, </a:t>
            </a:r>
            <a:r>
              <a:rPr lang="en-GB" dirty="0" err="1" smtClean="0"/>
              <a:t>Chur</a:t>
            </a:r>
            <a:r>
              <a:rPr lang="en-GB" dirty="0" smtClean="0"/>
              <a:t>-Hansen A (2000), ‘Evaluating the outcome of communication skill teaching for entry-level medical students: does knowledge of empathy increase?</a:t>
            </a:r>
            <a:r>
              <a:rPr lang="en-GB" i="1" dirty="0" smtClean="0"/>
              <a:t>’, Medical Education,</a:t>
            </a:r>
            <a:r>
              <a:rPr lang="en-GB" dirty="0" smtClean="0"/>
              <a:t> Vol. 34, p. 90</a:t>
            </a:r>
          </a:p>
          <a:p>
            <a:r>
              <a:rPr lang="en-GB" b="1" dirty="0" smtClean="0"/>
              <a:t>Effective Human Resource Management</a:t>
            </a:r>
          </a:p>
          <a:p>
            <a:r>
              <a:rPr lang="en-GB" dirty="0" smtClean="0"/>
              <a:t>&amp; Lower Patient Mortality. Carol </a:t>
            </a:r>
            <a:r>
              <a:rPr lang="en-GB" dirty="0" err="1" smtClean="0"/>
              <a:t>Borrill</a:t>
            </a:r>
            <a:r>
              <a:rPr lang="en-GB" dirty="0" smtClean="0"/>
              <a:t> &amp; Michael West, Aston Business School, January 2003</a:t>
            </a:r>
          </a:p>
          <a:p>
            <a:endParaRPr lang="en-GB" dirty="0" smtClean="0"/>
          </a:p>
          <a:p>
            <a:r>
              <a:rPr lang="en-GB" dirty="0" smtClean="0"/>
              <a:t> </a:t>
            </a:r>
            <a:endParaRPr lang="en-GB" dirty="0"/>
          </a:p>
        </p:txBody>
      </p:sp>
      <p:sp>
        <p:nvSpPr>
          <p:cNvPr id="4" name="Slide Number Placeholder 3"/>
          <p:cNvSpPr>
            <a:spLocks noGrp="1"/>
          </p:cNvSpPr>
          <p:nvPr>
            <p:ph type="sldNum" sz="quarter" idx="10"/>
          </p:nvPr>
        </p:nvSpPr>
        <p:spPr/>
        <p:txBody>
          <a:bodyPr/>
          <a:lstStyle/>
          <a:p>
            <a:fld id="{F6D4BDF1-F8AD-4654-89FF-0355F5B7F841}"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Christine </a:t>
            </a:r>
            <a:r>
              <a:rPr lang="en-GB" dirty="0" err="1" smtClean="0"/>
              <a:t>Eborall</a:t>
            </a:r>
            <a:r>
              <a:rPr lang="en-GB" dirty="0" smtClean="0"/>
              <a:t> , The Contribution of Worker Qualifications to Achieving High Inspection Scores in Care Homes (2011), Skills for Care, 2011, </a:t>
            </a:r>
            <a:r>
              <a:rPr lang="en-GB" u="sng" dirty="0" smtClean="0">
                <a:hlinkClick r:id="rId3"/>
              </a:rPr>
              <a:t>http://www.skillsforcare.org.uk/research/research_reports/worker_qualifications_and_inspection_scores.aspx</a:t>
            </a:r>
            <a:r>
              <a:rPr lang="en-GB" u="sng" dirty="0" smtClean="0"/>
              <a:t> </a:t>
            </a:r>
            <a:endParaRPr lang="en-GB" dirty="0"/>
          </a:p>
        </p:txBody>
      </p:sp>
      <p:sp>
        <p:nvSpPr>
          <p:cNvPr id="4" name="Slide Number Placeholder 3"/>
          <p:cNvSpPr>
            <a:spLocks noGrp="1"/>
          </p:cNvSpPr>
          <p:nvPr>
            <p:ph type="sldNum" sz="quarter" idx="10"/>
          </p:nvPr>
        </p:nvSpPr>
        <p:spPr/>
        <p:txBody>
          <a:bodyPr/>
          <a:lstStyle/>
          <a:p>
            <a:fld id="{F6D4BDF1-F8AD-4654-89FF-0355F5B7F841}"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6D4BDF1-F8AD-4654-89FF-0355F5B7F841}" type="slidenum">
              <a:rPr lang="en-GB" smtClean="0"/>
              <a:pPr/>
              <a:t>24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Further exploration in the accompanying evidence report Sector Skills Insights: Health and Social Care </a:t>
            </a:r>
          </a:p>
          <a:p>
            <a:endParaRPr lang="en-GB" dirty="0" smtClean="0"/>
          </a:p>
          <a:p>
            <a:r>
              <a:rPr lang="en-GB" dirty="0" smtClean="0">
                <a:hlinkClick r:id="rId3"/>
              </a:rPr>
              <a:t>http://www.ukces.org.uk/ourwork/sector-skills-insights</a:t>
            </a:r>
            <a:r>
              <a:rPr lang="en-GB" dirty="0" smtClean="0"/>
              <a:t> </a:t>
            </a:r>
          </a:p>
          <a:p>
            <a:endParaRPr lang="en-GB" dirty="0"/>
          </a:p>
        </p:txBody>
      </p:sp>
      <p:sp>
        <p:nvSpPr>
          <p:cNvPr id="4" name="Slide Number Placeholder 3"/>
          <p:cNvSpPr>
            <a:spLocks noGrp="1"/>
          </p:cNvSpPr>
          <p:nvPr>
            <p:ph type="sldNum" sz="quarter" idx="10"/>
          </p:nvPr>
        </p:nvSpPr>
        <p:spPr/>
        <p:txBody>
          <a:bodyPr/>
          <a:lstStyle/>
          <a:p>
            <a:fld id="{F6D4BDF1-F8AD-4654-89FF-0355F5B7F841}"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 – </a:t>
            </a:r>
          </a:p>
          <a:p>
            <a:endParaRPr lang="en-GB" dirty="0" smtClean="0"/>
          </a:p>
          <a:p>
            <a:r>
              <a:rPr lang="en-GB" dirty="0" smtClean="0"/>
              <a:t>GP and hospital photos supplied by Skills for Health </a:t>
            </a:r>
          </a:p>
          <a:p>
            <a:r>
              <a:rPr lang="en-GB" dirty="0" smtClean="0"/>
              <a:t>Other photos purchased from Dreamtime</a:t>
            </a:r>
            <a:endParaRPr lang="en-GB" dirty="0"/>
          </a:p>
        </p:txBody>
      </p:sp>
      <p:sp>
        <p:nvSpPr>
          <p:cNvPr id="4" name="Slide Number Placeholder 3"/>
          <p:cNvSpPr>
            <a:spLocks noGrp="1"/>
          </p:cNvSpPr>
          <p:nvPr>
            <p:ph type="sldNum" sz="quarter" idx="10"/>
          </p:nvPr>
        </p:nvSpPr>
        <p:spPr/>
        <p:txBody>
          <a:bodyPr/>
          <a:lstStyle/>
          <a:p>
            <a:fld id="{F6D4BDF1-F8AD-4654-89FF-0355F5B7F841}"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Sources:</a:t>
            </a:r>
          </a:p>
          <a:p>
            <a:r>
              <a:rPr lang="en-GB" b="1" dirty="0" smtClean="0"/>
              <a:t>Job openings</a:t>
            </a:r>
          </a:p>
          <a:p>
            <a:r>
              <a:rPr lang="en-GB" dirty="0" smtClean="0"/>
              <a:t>Wilson and </a:t>
            </a:r>
            <a:r>
              <a:rPr lang="en-GB" dirty="0" err="1" smtClean="0"/>
              <a:t>Homenidou</a:t>
            </a:r>
            <a:r>
              <a:rPr lang="en-GB" dirty="0" smtClean="0"/>
              <a:t> (2011) Working Futures 2010-2020, UK Commission for Employment and Skills</a:t>
            </a:r>
          </a:p>
          <a:p>
            <a:r>
              <a:rPr lang="en-GB" b="1" dirty="0" smtClean="0"/>
              <a:t>Skills Gaps</a:t>
            </a:r>
          </a:p>
          <a:p>
            <a:r>
              <a:rPr lang="en-GB" dirty="0" smtClean="0"/>
              <a:t>Davies et al (2012) UK Commission’s Employer Skills Survey 2011: UK Report, UK Commission for Employment and Skills </a:t>
            </a:r>
          </a:p>
        </p:txBody>
      </p:sp>
      <p:sp>
        <p:nvSpPr>
          <p:cNvPr id="4" name="Slide Number Placeholder 3"/>
          <p:cNvSpPr>
            <a:spLocks noGrp="1"/>
          </p:cNvSpPr>
          <p:nvPr>
            <p:ph type="sldNum" sz="quarter" idx="10"/>
          </p:nvPr>
        </p:nvSpPr>
        <p:spPr/>
        <p:txBody>
          <a:bodyPr/>
          <a:lstStyle/>
          <a:p>
            <a:fld id="{F6D4BDF1-F8AD-4654-89FF-0355F5B7F841}"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849313" y="742950"/>
            <a:ext cx="4948237" cy="3711575"/>
          </a:xfrm>
          <a:noFill/>
          <a:ln>
            <a:solidFill>
              <a:srgbClr val="000000"/>
            </a:solidFill>
            <a:miter lim="800000"/>
            <a:headEnd/>
            <a:tailEnd/>
          </a:ln>
        </p:spPr>
      </p:sp>
      <p:sp>
        <p:nvSpPr>
          <p:cNvPr id="53251" name="Notes Placeholder 2"/>
          <p:cNvSpPr>
            <a:spLocks noGrp="1"/>
          </p:cNvSpPr>
          <p:nvPr>
            <p:ph type="body" idx="1"/>
          </p:nvPr>
        </p:nvSpPr>
        <p:spPr/>
        <p:txBody>
          <a:bodyPr lIns="87865" tIns="43934" rIns="87865" bIns="43934"/>
          <a:lstStyle/>
          <a:p>
            <a:r>
              <a:rPr lang="en-GB" dirty="0" smtClean="0"/>
              <a:t>Sources:</a:t>
            </a:r>
          </a:p>
          <a:p>
            <a:r>
              <a:rPr lang="en-GB" dirty="0" smtClean="0"/>
              <a:t>Employment and employment by size of establishments, LFS 2010, ONS</a:t>
            </a:r>
          </a:p>
          <a:p>
            <a:r>
              <a:rPr lang="en-GB" dirty="0" smtClean="0"/>
              <a:t>Number of establishments – IDBR, ONS 2010</a:t>
            </a:r>
          </a:p>
          <a:p>
            <a:r>
              <a:rPr lang="en-GB" dirty="0" smtClean="0"/>
              <a:t>Output, Working Futures 2010-2020, UK Commission 2011</a:t>
            </a:r>
          </a:p>
          <a:p>
            <a:r>
              <a:rPr lang="en-GB" dirty="0" smtClean="0"/>
              <a:t>Output, ONS 2010</a:t>
            </a:r>
          </a:p>
          <a:p>
            <a:r>
              <a:rPr lang="en-GB" dirty="0" smtClean="0"/>
              <a:t>Qualification Levels, Wilson and </a:t>
            </a:r>
            <a:r>
              <a:rPr lang="en-GB" dirty="0" err="1" smtClean="0"/>
              <a:t>Homenidou</a:t>
            </a:r>
            <a:r>
              <a:rPr lang="en-GB" dirty="0" smtClean="0"/>
              <a:t> (2011) Working Futures 2010-2020, UK Commission for Employment and Skills</a:t>
            </a:r>
          </a:p>
          <a:p>
            <a:r>
              <a:rPr lang="en-GB" dirty="0" smtClean="0"/>
              <a:t>Gender, gender participation and  public / private can be found in the accompanying Sector Skills Insights: Health and Social Care</a:t>
            </a:r>
          </a:p>
          <a:p>
            <a:r>
              <a:rPr lang="en-GB" dirty="0" smtClean="0"/>
              <a:t>Influence of the sector and innovation are explore in the in the accompanying evidence report Sector Skills Insights: Health and Social Care, UK Commission for Employment and Skills</a:t>
            </a:r>
          </a:p>
          <a:p>
            <a:pPr eaLnBrk="1" hangingPunct="1">
              <a:buFontTx/>
              <a:buChar char="•"/>
            </a:pPr>
            <a:endParaRPr lang="en-US" dirty="0" smtClean="0"/>
          </a:p>
        </p:txBody>
      </p:sp>
      <p:sp>
        <p:nvSpPr>
          <p:cNvPr id="53252" name="Date Placeholder 3"/>
          <p:cNvSpPr txBox="1">
            <a:spLocks noGrp="1"/>
          </p:cNvSpPr>
          <p:nvPr/>
        </p:nvSpPr>
        <p:spPr bwMode="auto">
          <a:xfrm>
            <a:off x="3765550" y="0"/>
            <a:ext cx="2878138" cy="495300"/>
          </a:xfrm>
          <a:prstGeom prst="rect">
            <a:avLst/>
          </a:prstGeom>
          <a:noFill/>
          <a:ln w="9525">
            <a:noFill/>
            <a:miter lim="800000"/>
            <a:headEnd/>
            <a:tailEnd/>
          </a:ln>
        </p:spPr>
        <p:txBody>
          <a:bodyPr lIns="87865" tIns="43934" rIns="87865" bIns="43934"/>
          <a:lstStyle/>
          <a:p>
            <a:pPr algn="r" defTabSz="877888"/>
            <a:r>
              <a:rPr lang="en-US" sz="1100" dirty="0"/>
              <a:t>D5 - Final</a:t>
            </a:r>
            <a:endParaRPr lang="en-GB" sz="1100" dirty="0"/>
          </a:p>
        </p:txBody>
      </p:sp>
      <p:sp>
        <p:nvSpPr>
          <p:cNvPr id="53253" name="Slide Number Placeholder 4"/>
          <p:cNvSpPr txBox="1">
            <a:spLocks noGrp="1"/>
          </p:cNvSpPr>
          <p:nvPr/>
        </p:nvSpPr>
        <p:spPr bwMode="auto">
          <a:xfrm>
            <a:off x="3765550" y="9399588"/>
            <a:ext cx="2878138" cy="495300"/>
          </a:xfrm>
          <a:prstGeom prst="rect">
            <a:avLst/>
          </a:prstGeom>
          <a:noFill/>
          <a:ln w="9525">
            <a:noFill/>
            <a:miter lim="800000"/>
            <a:headEnd/>
            <a:tailEnd/>
          </a:ln>
        </p:spPr>
        <p:txBody>
          <a:bodyPr lIns="87865" tIns="43934" rIns="87865" bIns="43934" anchor="b"/>
          <a:lstStyle/>
          <a:p>
            <a:pPr algn="r" defTabSz="877888"/>
            <a:fld id="{D38CB0A3-0965-48EE-BB4B-8DCE7CD5A7F1}" type="slidenum">
              <a:rPr lang="en-GB" sz="1100"/>
              <a:pPr algn="r" defTabSz="877888"/>
              <a:t>6</a:t>
            </a:fld>
            <a:endParaRPr lang="en-GB" sz="11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Further exploration of sector potential in the evidence report Sector Skills Insights: Health and Social Care</a:t>
            </a:r>
            <a:endParaRPr lang="en-GB" dirty="0"/>
          </a:p>
        </p:txBody>
      </p:sp>
      <p:sp>
        <p:nvSpPr>
          <p:cNvPr id="4" name="Slide Number Placeholder 3"/>
          <p:cNvSpPr>
            <a:spLocks noGrp="1"/>
          </p:cNvSpPr>
          <p:nvPr>
            <p:ph type="sldNum" sz="quarter" idx="10"/>
          </p:nvPr>
        </p:nvSpPr>
        <p:spPr/>
        <p:txBody>
          <a:bodyPr/>
          <a:lstStyle/>
          <a:p>
            <a:fld id="{F6D4BDF1-F8AD-4654-89FF-0355F5B7F841}"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Source:</a:t>
            </a:r>
          </a:p>
          <a:p>
            <a:r>
              <a:rPr lang="en-GB" dirty="0" smtClean="0"/>
              <a:t>Wilson and </a:t>
            </a:r>
            <a:r>
              <a:rPr lang="en-GB" dirty="0" err="1" smtClean="0"/>
              <a:t>Homenidou</a:t>
            </a:r>
            <a:r>
              <a:rPr lang="en-GB" dirty="0" smtClean="0"/>
              <a:t> (2011) Working Futures 2010-2020, UK Commission for Employment and Skills</a:t>
            </a:r>
          </a:p>
          <a:p>
            <a:endParaRPr lang="en-GB" dirty="0"/>
          </a:p>
        </p:txBody>
      </p:sp>
      <p:sp>
        <p:nvSpPr>
          <p:cNvPr id="4" name="Slide Number Placeholder 3"/>
          <p:cNvSpPr>
            <a:spLocks noGrp="1"/>
          </p:cNvSpPr>
          <p:nvPr>
            <p:ph type="sldNum" sz="quarter" idx="10"/>
          </p:nvPr>
        </p:nvSpPr>
        <p:spPr/>
        <p:txBody>
          <a:bodyPr/>
          <a:lstStyle/>
          <a:p>
            <a:fld id="{F6D4BDF1-F8AD-4654-89FF-0355F5B7F841}"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849313" y="742950"/>
            <a:ext cx="4948237" cy="3711575"/>
          </a:xfrm>
          <a:noFill/>
          <a:ln>
            <a:solidFill>
              <a:srgbClr val="000000"/>
            </a:solidFill>
            <a:miter lim="800000"/>
            <a:headEnd/>
            <a:tailEnd/>
          </a:ln>
        </p:spPr>
      </p:sp>
      <p:sp>
        <p:nvSpPr>
          <p:cNvPr id="54275" name="Notes Placeholder 2"/>
          <p:cNvSpPr>
            <a:spLocks noGrp="1"/>
          </p:cNvSpPr>
          <p:nvPr>
            <p:ph type="body" idx="1"/>
          </p:nvPr>
        </p:nvSpPr>
        <p:spPr/>
        <p:txBody>
          <a:bodyPr lIns="87865" tIns="43934" rIns="87865" bIns="43934"/>
          <a:lstStyle/>
          <a:p>
            <a:r>
              <a:rPr lang="en-GB" dirty="0" smtClean="0"/>
              <a:t>Further exploration in the accompanying evidence report Sector Skills Insights: Health and Social Care</a:t>
            </a:r>
          </a:p>
          <a:p>
            <a:r>
              <a:rPr lang="en-GB" dirty="0" smtClean="0">
                <a:hlinkClick r:id="rId3"/>
              </a:rPr>
              <a:t>http://www.ukces.org.uk/ourwork/sector-skills-insights</a:t>
            </a:r>
            <a:r>
              <a:rPr lang="en-GB" dirty="0" smtClean="0"/>
              <a:t> </a:t>
            </a:r>
          </a:p>
          <a:p>
            <a:pPr eaLnBrk="1" hangingPunct="1">
              <a:buFontTx/>
              <a:buChar char="•"/>
            </a:pPr>
            <a:endParaRPr lang="en-US" dirty="0" smtClean="0"/>
          </a:p>
        </p:txBody>
      </p:sp>
      <p:sp>
        <p:nvSpPr>
          <p:cNvPr id="54276" name="Date Placeholder 3"/>
          <p:cNvSpPr txBox="1">
            <a:spLocks noGrp="1"/>
          </p:cNvSpPr>
          <p:nvPr/>
        </p:nvSpPr>
        <p:spPr bwMode="auto">
          <a:xfrm>
            <a:off x="3765550" y="0"/>
            <a:ext cx="2878138" cy="495300"/>
          </a:xfrm>
          <a:prstGeom prst="rect">
            <a:avLst/>
          </a:prstGeom>
          <a:noFill/>
          <a:ln w="9525">
            <a:noFill/>
            <a:miter lim="800000"/>
            <a:headEnd/>
            <a:tailEnd/>
          </a:ln>
        </p:spPr>
        <p:txBody>
          <a:bodyPr lIns="87865" tIns="43934" rIns="87865" bIns="43934"/>
          <a:lstStyle/>
          <a:p>
            <a:pPr algn="r" defTabSz="877888"/>
            <a:r>
              <a:rPr lang="en-US" sz="1100" dirty="0"/>
              <a:t>D5 - Final</a:t>
            </a:r>
            <a:endParaRPr lang="en-GB" sz="1100" dirty="0"/>
          </a:p>
        </p:txBody>
      </p:sp>
      <p:sp>
        <p:nvSpPr>
          <p:cNvPr id="54277" name="Slide Number Placeholder 4"/>
          <p:cNvSpPr txBox="1">
            <a:spLocks noGrp="1"/>
          </p:cNvSpPr>
          <p:nvPr/>
        </p:nvSpPr>
        <p:spPr bwMode="auto">
          <a:xfrm>
            <a:off x="3765550" y="9399588"/>
            <a:ext cx="2878138" cy="495300"/>
          </a:xfrm>
          <a:prstGeom prst="rect">
            <a:avLst/>
          </a:prstGeom>
          <a:noFill/>
          <a:ln w="9525">
            <a:noFill/>
            <a:miter lim="800000"/>
            <a:headEnd/>
            <a:tailEnd/>
          </a:ln>
        </p:spPr>
        <p:txBody>
          <a:bodyPr lIns="87865" tIns="43934" rIns="87865" bIns="43934" anchor="b"/>
          <a:lstStyle/>
          <a:p>
            <a:pPr algn="r" defTabSz="877888"/>
            <a:fld id="{F64484F9-3411-4C7F-A1BC-031672A58F10}" type="slidenum">
              <a:rPr lang="en-GB" sz="1100"/>
              <a:pPr algn="r" defTabSz="877888"/>
              <a:t>9</a:t>
            </a:fld>
            <a:endParaRPr lang="en-GB" sz="11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UKCESLogo.jpg"/>
          <p:cNvPicPr>
            <a:picLocks noChangeAspect="1"/>
          </p:cNvPicPr>
          <p:nvPr/>
        </p:nvPicPr>
        <p:blipFill>
          <a:blip r:embed="rId2" cstate="print"/>
          <a:srcRect/>
          <a:stretch>
            <a:fillRect/>
          </a:stretch>
        </p:blipFill>
        <p:spPr bwMode="auto">
          <a:xfrm>
            <a:off x="6948488" y="188913"/>
            <a:ext cx="2071687" cy="871537"/>
          </a:xfrm>
          <a:prstGeom prst="rect">
            <a:avLst/>
          </a:prstGeom>
          <a:noFill/>
          <a:ln w="9525">
            <a:noFill/>
            <a:miter lim="800000"/>
            <a:headEnd/>
            <a:tailEnd/>
          </a:ln>
        </p:spPr>
      </p:pic>
      <p:cxnSp>
        <p:nvCxnSpPr>
          <p:cNvPr id="5" name="Straight Connector 4"/>
          <p:cNvCxnSpPr/>
          <p:nvPr/>
        </p:nvCxnSpPr>
        <p:spPr>
          <a:xfrm>
            <a:off x="0" y="1268413"/>
            <a:ext cx="9144000" cy="0"/>
          </a:xfrm>
          <a:prstGeom prst="line">
            <a:avLst/>
          </a:prstGeom>
          <a:ln w="63500">
            <a:solidFill>
              <a:srgbClr val="00C8A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defRPr sz="1200">
                <a:solidFill>
                  <a:schemeClr val="tx1">
                    <a:tint val="75000"/>
                  </a:schemeClr>
                </a:solidFill>
              </a:defRPr>
            </a:lvl1pPr>
          </a:lstStyle>
          <a:p>
            <a:pPr>
              <a:defRPr/>
            </a:pPr>
            <a:fld id="{038D793B-C03E-406E-ADA6-F9DFBDC7E610}" type="datetimeFigureOut">
              <a:rPr lang="en-US"/>
              <a:pPr>
                <a:defRPr/>
              </a:pPr>
              <a:t>4/15/2014</a:t>
            </a:fld>
            <a:endParaRPr lang="en-GB"/>
          </a:p>
        </p:txBody>
      </p:sp>
      <p:sp>
        <p:nvSpPr>
          <p:cNvPr id="7" name="Footer Placeholder 4"/>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8"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10B8F24-2069-4471-A8C9-0F3A329260D5}" type="slidenum">
              <a:rPr lang="en-GB"/>
              <a:pPr>
                <a:defRPr/>
              </a:pPr>
              <a:t>‹#›</a:t>
            </a:fld>
            <a:endParaRPr lang="en-GB"/>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UKCESLogo.jpg"/>
          <p:cNvPicPr>
            <a:picLocks noChangeAspect="1"/>
          </p:cNvPicPr>
          <p:nvPr/>
        </p:nvPicPr>
        <p:blipFill>
          <a:blip r:embed="rId2" cstate="print"/>
          <a:srcRect/>
          <a:stretch>
            <a:fillRect/>
          </a:stretch>
        </p:blipFill>
        <p:spPr bwMode="auto">
          <a:xfrm>
            <a:off x="6948488" y="188913"/>
            <a:ext cx="2071687" cy="871537"/>
          </a:xfrm>
          <a:prstGeom prst="rect">
            <a:avLst/>
          </a:prstGeom>
          <a:noFill/>
          <a:ln w="9525">
            <a:noFill/>
            <a:miter lim="800000"/>
            <a:headEnd/>
            <a:tailEnd/>
          </a:ln>
        </p:spPr>
      </p:pic>
      <p:cxnSp>
        <p:nvCxnSpPr>
          <p:cNvPr id="5" name="Straight Connector 4"/>
          <p:cNvCxnSpPr/>
          <p:nvPr/>
        </p:nvCxnSpPr>
        <p:spPr>
          <a:xfrm>
            <a:off x="0" y="1268413"/>
            <a:ext cx="9144000" cy="0"/>
          </a:xfrm>
          <a:prstGeom prst="line">
            <a:avLst/>
          </a:prstGeom>
          <a:ln w="63500">
            <a:solidFill>
              <a:srgbClr val="00C8A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defRPr sz="1200">
                <a:solidFill>
                  <a:schemeClr val="tx1">
                    <a:tint val="75000"/>
                  </a:schemeClr>
                </a:solidFill>
              </a:defRPr>
            </a:lvl1pPr>
          </a:lstStyle>
          <a:p>
            <a:pPr>
              <a:defRPr/>
            </a:pPr>
            <a:fld id="{CCD97BFC-7F5F-4CC9-BB4F-85CE0142CBED}" type="datetimeFigureOut">
              <a:rPr lang="en-US"/>
              <a:pPr>
                <a:defRPr/>
              </a:pPr>
              <a:t>4/15/2014</a:t>
            </a:fld>
            <a:endParaRPr lang="en-GB"/>
          </a:p>
        </p:txBody>
      </p:sp>
      <p:sp>
        <p:nvSpPr>
          <p:cNvPr id="7" name="Footer Placeholder 4"/>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8"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899916D-67DB-4982-AFDB-D65E988FFEEC}" type="slidenum">
              <a:rPr lang="en-GB"/>
              <a:pPr>
                <a:defRPr/>
              </a:pPr>
              <a:t>‹#›</a:t>
            </a:fld>
            <a:endParaRPr lang="en-GB"/>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6" descr="UKCESLogo.jpg"/>
          <p:cNvPicPr>
            <a:picLocks noChangeAspect="1"/>
          </p:cNvPicPr>
          <p:nvPr/>
        </p:nvPicPr>
        <p:blipFill>
          <a:blip r:embed="rId2" cstate="print"/>
          <a:srcRect/>
          <a:stretch>
            <a:fillRect/>
          </a:stretch>
        </p:blipFill>
        <p:spPr bwMode="auto">
          <a:xfrm>
            <a:off x="6948488" y="188913"/>
            <a:ext cx="2071687" cy="871537"/>
          </a:xfrm>
          <a:prstGeom prst="rect">
            <a:avLst/>
          </a:prstGeom>
          <a:noFill/>
          <a:ln w="9525">
            <a:noFill/>
            <a:miter lim="800000"/>
            <a:headEnd/>
            <a:tailEnd/>
          </a:ln>
        </p:spPr>
      </p:pic>
      <p:cxnSp>
        <p:nvCxnSpPr>
          <p:cNvPr id="5" name="Straight Connector 4"/>
          <p:cNvCxnSpPr/>
          <p:nvPr/>
        </p:nvCxnSpPr>
        <p:spPr>
          <a:xfrm>
            <a:off x="0" y="1268413"/>
            <a:ext cx="9144000" cy="0"/>
          </a:xfrm>
          <a:prstGeom prst="line">
            <a:avLst/>
          </a:prstGeom>
          <a:ln w="63500">
            <a:solidFill>
              <a:srgbClr val="00C8A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defRPr sz="1200">
                <a:solidFill>
                  <a:schemeClr val="tx1">
                    <a:tint val="75000"/>
                  </a:schemeClr>
                </a:solidFill>
              </a:defRPr>
            </a:lvl1pPr>
          </a:lstStyle>
          <a:p>
            <a:pPr>
              <a:defRPr/>
            </a:pPr>
            <a:fld id="{4B2BE78A-8B24-4027-B1E1-69854C0361AB}" type="datetimeFigureOut">
              <a:rPr lang="en-US"/>
              <a:pPr>
                <a:defRPr/>
              </a:pPr>
              <a:t>4/15/2014</a:t>
            </a:fld>
            <a:endParaRPr lang="en-GB"/>
          </a:p>
        </p:txBody>
      </p:sp>
      <p:sp>
        <p:nvSpPr>
          <p:cNvPr id="7" name="Footer Placeholder 4"/>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8"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CD9F280-18A7-4C45-B06D-9C61DB011BD8}" type="slidenum">
              <a:rPr lang="en-GB"/>
              <a:pPr>
                <a:defRPr/>
              </a:pPr>
              <a:t>‹#›</a:t>
            </a:fld>
            <a:endParaRPr lang="en-GB"/>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6" descr="UKCESLogo.jpg"/>
          <p:cNvPicPr>
            <a:picLocks noChangeAspect="1"/>
          </p:cNvPicPr>
          <p:nvPr/>
        </p:nvPicPr>
        <p:blipFill>
          <a:blip r:embed="rId2" cstate="print"/>
          <a:srcRect/>
          <a:stretch>
            <a:fillRect/>
          </a:stretch>
        </p:blipFill>
        <p:spPr bwMode="auto">
          <a:xfrm>
            <a:off x="6948488" y="188913"/>
            <a:ext cx="2071687" cy="871537"/>
          </a:xfrm>
          <a:prstGeom prst="rect">
            <a:avLst/>
          </a:prstGeom>
          <a:noFill/>
          <a:ln w="9525">
            <a:noFill/>
            <a:miter lim="800000"/>
            <a:headEnd/>
            <a:tailEnd/>
          </a:ln>
        </p:spPr>
      </p:pic>
      <p:cxnSp>
        <p:nvCxnSpPr>
          <p:cNvPr id="5" name="Straight Connector 4"/>
          <p:cNvCxnSpPr/>
          <p:nvPr/>
        </p:nvCxnSpPr>
        <p:spPr>
          <a:xfrm>
            <a:off x="0" y="1268413"/>
            <a:ext cx="9144000" cy="0"/>
          </a:xfrm>
          <a:prstGeom prst="line">
            <a:avLst/>
          </a:prstGeom>
          <a:ln w="63500">
            <a:solidFill>
              <a:srgbClr val="00C8AF"/>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6629400" y="1500174"/>
            <a:ext cx="2057400" cy="4625989"/>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457200" y="1500174"/>
            <a:ext cx="6019800" cy="46259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defRPr sz="1200">
                <a:solidFill>
                  <a:schemeClr val="tx1">
                    <a:tint val="75000"/>
                  </a:schemeClr>
                </a:solidFill>
              </a:defRPr>
            </a:lvl1pPr>
          </a:lstStyle>
          <a:p>
            <a:pPr>
              <a:defRPr/>
            </a:pPr>
            <a:fld id="{6B67371D-599F-4EB7-A7F4-A25F658F01C1}" type="datetimeFigureOut">
              <a:rPr lang="en-US"/>
              <a:pPr>
                <a:defRPr/>
              </a:pPr>
              <a:t>4/15/2014</a:t>
            </a:fld>
            <a:endParaRPr lang="en-GB"/>
          </a:p>
        </p:txBody>
      </p:sp>
      <p:sp>
        <p:nvSpPr>
          <p:cNvPr id="7" name="Footer Placeholder 4"/>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8"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637BD83-A09D-422A-89EA-BD6874887E36}" type="slidenum">
              <a:rPr lang="en-GB"/>
              <a:pPr>
                <a:defRPr/>
              </a:pPr>
              <a:t>‹#›</a:t>
            </a:fld>
            <a:endParaRPr lang="en-GB"/>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_Title and Vertical Text">
    <p:spTree>
      <p:nvGrpSpPr>
        <p:cNvPr id="1" name=""/>
        <p:cNvGrpSpPr/>
        <p:nvPr/>
      </p:nvGrpSpPr>
      <p:grpSpPr>
        <a:xfrm>
          <a:off x="0" y="0"/>
          <a:ext cx="0" cy="0"/>
          <a:chOff x="0" y="0"/>
          <a:chExt cx="0" cy="0"/>
        </a:xfrm>
      </p:grpSpPr>
      <p:pic>
        <p:nvPicPr>
          <p:cNvPr id="5" name="Picture 6" descr="UKCESLogo.jpg"/>
          <p:cNvPicPr>
            <a:picLocks noChangeAspect="1"/>
          </p:cNvPicPr>
          <p:nvPr/>
        </p:nvPicPr>
        <p:blipFill>
          <a:blip r:embed="rId2" cstate="print"/>
          <a:srcRect/>
          <a:stretch>
            <a:fillRect/>
          </a:stretch>
        </p:blipFill>
        <p:spPr bwMode="auto">
          <a:xfrm>
            <a:off x="6948488" y="188913"/>
            <a:ext cx="2071687" cy="871537"/>
          </a:xfrm>
          <a:prstGeom prst="rect">
            <a:avLst/>
          </a:prstGeom>
          <a:noFill/>
          <a:ln w="9525">
            <a:noFill/>
            <a:miter lim="800000"/>
            <a:headEnd/>
            <a:tailEnd/>
          </a:ln>
        </p:spPr>
      </p:pic>
      <p:cxnSp>
        <p:nvCxnSpPr>
          <p:cNvPr id="6" name="Straight Connector 5"/>
          <p:cNvCxnSpPr/>
          <p:nvPr/>
        </p:nvCxnSpPr>
        <p:spPr>
          <a:xfrm>
            <a:off x="0" y="1268413"/>
            <a:ext cx="9144000" cy="0"/>
          </a:xfrm>
          <a:prstGeom prst="line">
            <a:avLst/>
          </a:prstGeom>
          <a:ln w="63500">
            <a:solidFill>
              <a:srgbClr val="00C8AF"/>
            </a:solidFill>
          </a:ln>
        </p:spPr>
        <p:style>
          <a:lnRef idx="1">
            <a:schemeClr val="accent1"/>
          </a:lnRef>
          <a:fillRef idx="0">
            <a:schemeClr val="accent1"/>
          </a:fillRef>
          <a:effectRef idx="0">
            <a:schemeClr val="accent1"/>
          </a:effectRef>
          <a:fontRef idx="minor">
            <a:schemeClr val="tx1"/>
          </a:fontRef>
        </p:style>
      </p:cxn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title"/>
          </p:nvPr>
        </p:nvSpPr>
        <p:spPr bwMode="auto">
          <a:xfrm>
            <a:off x="467544" y="116632"/>
            <a:ext cx="6357982" cy="1138932"/>
          </a:xfrm>
          <a:prstGeom prst="rect">
            <a:avLst/>
          </a:prstGeom>
          <a:noFill/>
          <a:ln w="9525">
            <a:noFill/>
            <a:miter lim="800000"/>
            <a:headEnd/>
            <a:tailEnd/>
          </a:ln>
          <a:effectLst/>
        </p:spPr>
        <p:txBody>
          <a:bodyPr/>
          <a:lstStyle/>
          <a:p>
            <a:pPr lvl="0"/>
            <a:r>
              <a:rPr lang="en-US" smtClean="0"/>
              <a:t>Click to edit Master title style</a:t>
            </a:r>
            <a:endParaRPr lang="en-GB" dirty="0" smtClean="0"/>
          </a:p>
        </p:txBody>
      </p:sp>
    </p:spTree>
  </p:cSld>
  <p:clrMapOvr>
    <a:masterClrMapping/>
  </p:clrMapOvr>
  <p:transition>
    <p:wipe dir="r"/>
  </p:transition>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68313" y="115888"/>
            <a:ext cx="63293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Lst>
  <p:transition>
    <p:wipe dir="r"/>
  </p:transition>
  <p:hf sldNum="0" hdr="0" ftr="0" dt="0"/>
  <p:txStyles>
    <p:titleStyle>
      <a:lvl1pPr algn="l" rtl="0" eaLnBrk="0" fontAlgn="base" hangingPunct="0">
        <a:spcBef>
          <a:spcPct val="0"/>
        </a:spcBef>
        <a:spcAft>
          <a:spcPct val="0"/>
        </a:spcAft>
        <a:defRPr sz="3600" kern="1200">
          <a:solidFill>
            <a:schemeClr val="tx1"/>
          </a:solidFill>
          <a:latin typeface="Arial" charset="0"/>
          <a:ea typeface="+mj-ea"/>
          <a:cs typeface="+mj-cs"/>
        </a:defRPr>
      </a:lvl1pPr>
      <a:lvl2pPr algn="l" rtl="0" eaLnBrk="0" fontAlgn="base" hangingPunct="0">
        <a:spcBef>
          <a:spcPct val="0"/>
        </a:spcBef>
        <a:spcAft>
          <a:spcPct val="0"/>
        </a:spcAft>
        <a:defRPr sz="3600">
          <a:solidFill>
            <a:schemeClr val="tx1"/>
          </a:solidFill>
          <a:latin typeface="Arial" charset="0"/>
        </a:defRPr>
      </a:lvl2pPr>
      <a:lvl3pPr algn="l" rtl="0" eaLnBrk="0" fontAlgn="base" hangingPunct="0">
        <a:spcBef>
          <a:spcPct val="0"/>
        </a:spcBef>
        <a:spcAft>
          <a:spcPct val="0"/>
        </a:spcAft>
        <a:defRPr sz="3600">
          <a:solidFill>
            <a:schemeClr val="tx1"/>
          </a:solidFill>
          <a:latin typeface="Arial" charset="0"/>
        </a:defRPr>
      </a:lvl3pPr>
      <a:lvl4pPr algn="l" rtl="0" eaLnBrk="0" fontAlgn="base" hangingPunct="0">
        <a:spcBef>
          <a:spcPct val="0"/>
        </a:spcBef>
        <a:spcAft>
          <a:spcPct val="0"/>
        </a:spcAft>
        <a:defRPr sz="3600">
          <a:solidFill>
            <a:schemeClr val="tx1"/>
          </a:solidFill>
          <a:latin typeface="Arial" charset="0"/>
        </a:defRPr>
      </a:lvl4pPr>
      <a:lvl5pPr algn="l" rtl="0" eaLnBrk="0" fontAlgn="base" hangingPunct="0">
        <a:spcBef>
          <a:spcPct val="0"/>
        </a:spcBef>
        <a:spcAft>
          <a:spcPct val="0"/>
        </a:spcAft>
        <a:defRPr sz="3600">
          <a:solidFill>
            <a:schemeClr val="tx1"/>
          </a:solidFill>
          <a:latin typeface="Arial" charset="0"/>
        </a:defRPr>
      </a:lvl5pPr>
      <a:lvl6pPr marL="457200" algn="l" rtl="0" fontAlgn="base">
        <a:spcBef>
          <a:spcPct val="0"/>
        </a:spcBef>
        <a:spcAft>
          <a:spcPct val="0"/>
        </a:spcAft>
        <a:defRPr sz="3600">
          <a:solidFill>
            <a:schemeClr val="tx1"/>
          </a:solidFill>
          <a:latin typeface="Arial" charset="0"/>
        </a:defRPr>
      </a:lvl6pPr>
      <a:lvl7pPr marL="914400" algn="l" rtl="0" fontAlgn="base">
        <a:spcBef>
          <a:spcPct val="0"/>
        </a:spcBef>
        <a:spcAft>
          <a:spcPct val="0"/>
        </a:spcAft>
        <a:defRPr sz="3600">
          <a:solidFill>
            <a:schemeClr val="tx1"/>
          </a:solidFill>
          <a:latin typeface="Arial" charset="0"/>
        </a:defRPr>
      </a:lvl7pPr>
      <a:lvl8pPr marL="1371600" algn="l" rtl="0" fontAlgn="base">
        <a:spcBef>
          <a:spcPct val="0"/>
        </a:spcBef>
        <a:spcAft>
          <a:spcPct val="0"/>
        </a:spcAft>
        <a:defRPr sz="3600">
          <a:solidFill>
            <a:schemeClr val="tx1"/>
          </a:solidFill>
          <a:latin typeface="Arial" charset="0"/>
        </a:defRPr>
      </a:lvl8pPr>
      <a:lvl9pPr marL="1828800" algn="l" rtl="0" fontAlgn="base">
        <a:spcBef>
          <a:spcPct val="0"/>
        </a:spcBef>
        <a:spcAft>
          <a:spcPct val="0"/>
        </a:spcAft>
        <a:defRPr sz="36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investorsinpeople.co.uk/Pages/Home.aspx"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ukces.org.uk/ourwork/sector-skills-insight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mailto:rebecca.jones@ukces.org.uk"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ukces.org.uk/ourwork/investment"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760413" y="2516188"/>
            <a:ext cx="7772400" cy="1470025"/>
          </a:xfrm>
        </p:spPr>
        <p:txBody>
          <a:bodyPr/>
          <a:lstStyle/>
          <a:p>
            <a:pPr eaLnBrk="1" hangingPunct="1"/>
            <a:r>
              <a:rPr lang="en-GB" b="1" dirty="0" smtClean="0"/>
              <a:t>Sector Skills Insights: </a:t>
            </a:r>
            <a:br>
              <a:rPr lang="en-GB" b="1" dirty="0" smtClean="0"/>
            </a:br>
            <a:r>
              <a:rPr lang="en-GB" b="1" dirty="0" smtClean="0">
                <a:solidFill>
                  <a:srgbClr val="00B050"/>
                </a:solidFill>
              </a:rPr>
              <a:t>Health and Social Care</a:t>
            </a:r>
            <a:r>
              <a:rPr lang="en-GB" sz="2400" b="1" dirty="0" smtClean="0">
                <a:solidFill>
                  <a:srgbClr val="00B050"/>
                </a:solidFill>
              </a:rPr>
              <a:t/>
            </a:r>
            <a:br>
              <a:rPr lang="en-GB" sz="2400" b="1" dirty="0" smtClean="0">
                <a:solidFill>
                  <a:srgbClr val="00B050"/>
                </a:solidFill>
              </a:rPr>
            </a:br>
            <a:endParaRPr lang="en-GB" sz="2200" b="1" i="1" dirty="0" smtClean="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idx="4294967295"/>
          </p:nvPr>
        </p:nvSpPr>
        <p:spPr/>
        <p:txBody>
          <a:bodyPr/>
          <a:lstStyle/>
          <a:p>
            <a:pPr eaLnBrk="1" hangingPunct="1"/>
            <a:r>
              <a:rPr lang="en-GB" sz="2800" dirty="0" smtClean="0"/>
              <a:t>The performance challenge </a:t>
            </a:r>
            <a:br>
              <a:rPr lang="en-GB" sz="2800" dirty="0" smtClean="0"/>
            </a:br>
            <a:r>
              <a:rPr lang="en-GB" sz="2800" b="1" dirty="0" smtClean="0"/>
              <a:t>Quality of management capability</a:t>
            </a:r>
          </a:p>
        </p:txBody>
      </p:sp>
      <p:sp>
        <p:nvSpPr>
          <p:cNvPr id="37891" name="Rectangle 3"/>
          <p:cNvSpPr>
            <a:spLocks noGrp="1"/>
          </p:cNvSpPr>
          <p:nvPr>
            <p:ph type="body" idx="4294967295"/>
          </p:nvPr>
        </p:nvSpPr>
        <p:spPr>
          <a:xfrm>
            <a:off x="251520" y="1340768"/>
            <a:ext cx="8640960" cy="5400600"/>
          </a:xfrm>
        </p:spPr>
        <p:txBody>
          <a:bodyPr/>
          <a:lstStyle/>
          <a:p>
            <a:pPr marL="0" indent="0" eaLnBrk="1" hangingPunct="1">
              <a:lnSpc>
                <a:spcPct val="80000"/>
              </a:lnSpc>
              <a:spcBef>
                <a:spcPts val="500"/>
              </a:spcBef>
              <a:buNone/>
            </a:pPr>
            <a:r>
              <a:rPr lang="en-GB" sz="1500" dirty="0" smtClean="0"/>
              <a:t>Management practice in hospitals are strongly related to </a:t>
            </a:r>
            <a:r>
              <a:rPr lang="en-GB" sz="1500" b="1" dirty="0" smtClean="0"/>
              <a:t>quality of patient care and better productivity</a:t>
            </a:r>
            <a:r>
              <a:rPr lang="en-GB" sz="1500" dirty="0" smtClean="0"/>
              <a:t>.  </a:t>
            </a:r>
            <a:r>
              <a:rPr lang="en-GB" sz="1500" b="1" dirty="0" smtClean="0"/>
              <a:t>Improved management practices are associated with:</a:t>
            </a:r>
          </a:p>
          <a:p>
            <a:pPr marL="179388" indent="-179388" eaLnBrk="1" hangingPunct="1">
              <a:lnSpc>
                <a:spcPct val="80000"/>
              </a:lnSpc>
              <a:spcBef>
                <a:spcPts val="500"/>
              </a:spcBef>
            </a:pPr>
            <a:r>
              <a:rPr lang="en-GB" sz="1500" dirty="0" smtClean="0"/>
              <a:t>Significantly lower </a:t>
            </a:r>
            <a:r>
              <a:rPr lang="en-GB" sz="1500" b="1" dirty="0" smtClean="0"/>
              <a:t>mortality rates</a:t>
            </a:r>
            <a:endParaRPr lang="en-GB" sz="1500" dirty="0" smtClean="0"/>
          </a:p>
          <a:p>
            <a:pPr marL="179388" indent="-179388" eaLnBrk="1" hangingPunct="1">
              <a:lnSpc>
                <a:spcPct val="80000"/>
              </a:lnSpc>
              <a:spcBef>
                <a:spcPts val="500"/>
              </a:spcBef>
            </a:pPr>
            <a:r>
              <a:rPr lang="en-GB" sz="1500" dirty="0" smtClean="0"/>
              <a:t>Better </a:t>
            </a:r>
            <a:r>
              <a:rPr lang="en-GB" sz="1500" b="1" dirty="0" smtClean="0"/>
              <a:t>financial performance</a:t>
            </a:r>
            <a:endParaRPr lang="en-GB" sz="1500" dirty="0" smtClean="0"/>
          </a:p>
          <a:p>
            <a:pPr marL="179388" indent="-179388" eaLnBrk="1" hangingPunct="1">
              <a:lnSpc>
                <a:spcPct val="80000"/>
              </a:lnSpc>
              <a:spcBef>
                <a:spcPts val="500"/>
              </a:spcBef>
            </a:pPr>
            <a:r>
              <a:rPr lang="en-GB" sz="1500" dirty="0" smtClean="0"/>
              <a:t>Quality </a:t>
            </a:r>
            <a:r>
              <a:rPr lang="en-GB" sz="1500" b="1" dirty="0" smtClean="0"/>
              <a:t>patient care</a:t>
            </a:r>
            <a:endParaRPr lang="en-GB" sz="1500" dirty="0" smtClean="0"/>
          </a:p>
          <a:p>
            <a:pPr marL="0" indent="0" eaLnBrk="1" hangingPunct="1">
              <a:lnSpc>
                <a:spcPct val="80000"/>
              </a:lnSpc>
              <a:spcBef>
                <a:spcPts val="500"/>
              </a:spcBef>
              <a:buNone/>
            </a:pPr>
            <a:r>
              <a:rPr lang="en-GB" sz="1500" dirty="0" smtClean="0"/>
              <a:t>There is a general perception of poor management skills in the H&amp;SC sector, however research</a:t>
            </a:r>
            <a:r>
              <a:rPr lang="en-GB" sz="1500" dirty="0" smtClean="0">
                <a:cs typeface="Arial" charset="0"/>
              </a:rPr>
              <a:t>* </a:t>
            </a:r>
            <a:r>
              <a:rPr lang="en-GB" sz="1500" dirty="0" smtClean="0"/>
              <a:t>has shown that the </a:t>
            </a:r>
            <a:r>
              <a:rPr lang="en-GB" sz="1500" b="1" dirty="0" smtClean="0"/>
              <a:t>UK delivers strong hospital-management practices </a:t>
            </a:r>
            <a:r>
              <a:rPr lang="en-GB" sz="1500" dirty="0" smtClean="0"/>
              <a:t>relative to health expenditure. That said, </a:t>
            </a:r>
            <a:r>
              <a:rPr lang="en-GB" sz="1500" b="1" dirty="0" smtClean="0"/>
              <a:t>variation in the quality of management </a:t>
            </a:r>
            <a:r>
              <a:rPr lang="en-GB" sz="1500" dirty="0" smtClean="0"/>
              <a:t>and outcomes is evident; in that, better management scores can be found among:</a:t>
            </a:r>
          </a:p>
          <a:p>
            <a:pPr marL="179388" lvl="1" indent="-179388" eaLnBrk="1" hangingPunct="1">
              <a:lnSpc>
                <a:spcPct val="80000"/>
              </a:lnSpc>
              <a:spcBef>
                <a:spcPts val="500"/>
              </a:spcBef>
              <a:buFont typeface="Arial" pitchFamily="34" charset="0"/>
              <a:buChar char="•"/>
            </a:pPr>
            <a:r>
              <a:rPr lang="en-GB" sz="1200" dirty="0" smtClean="0"/>
              <a:t>Hospitals with clinically qualified managers associated with better management scores.</a:t>
            </a:r>
          </a:p>
          <a:p>
            <a:pPr marL="179388" lvl="1" indent="-179388" eaLnBrk="1" hangingPunct="1">
              <a:lnSpc>
                <a:spcPct val="80000"/>
              </a:lnSpc>
              <a:spcBef>
                <a:spcPts val="500"/>
              </a:spcBef>
              <a:buFont typeface="Arial" pitchFamily="34" charset="0"/>
              <a:buChar char="•"/>
            </a:pPr>
            <a:r>
              <a:rPr lang="en-GB" sz="1200" dirty="0" smtClean="0"/>
              <a:t>Higher-scoring hospitals give managers higher levels of autonomy  </a:t>
            </a:r>
          </a:p>
          <a:p>
            <a:pPr marL="179388" lvl="1" indent="-179388" eaLnBrk="1" hangingPunct="1">
              <a:lnSpc>
                <a:spcPct val="80000"/>
              </a:lnSpc>
              <a:spcBef>
                <a:spcPts val="500"/>
              </a:spcBef>
              <a:buFont typeface="Arial" pitchFamily="34" charset="0"/>
              <a:buChar char="•"/>
            </a:pPr>
            <a:r>
              <a:rPr lang="en-GB" sz="1200" dirty="0" smtClean="0"/>
              <a:t>Larger hospitals are better managed.</a:t>
            </a:r>
          </a:p>
          <a:p>
            <a:pPr marL="179388" lvl="1" indent="-179388" eaLnBrk="1" hangingPunct="1">
              <a:lnSpc>
                <a:spcPct val="80000"/>
              </a:lnSpc>
              <a:spcBef>
                <a:spcPts val="500"/>
              </a:spcBef>
              <a:buFont typeface="Arial" pitchFamily="34" charset="0"/>
              <a:buChar char="•"/>
            </a:pPr>
            <a:r>
              <a:rPr lang="en-GB" sz="1200" dirty="0" smtClean="0"/>
              <a:t>Private hospitals (including not-for-profits) achieve higher management scores than public hospitals.</a:t>
            </a:r>
          </a:p>
          <a:p>
            <a:pPr marL="179388" indent="-179388" eaLnBrk="1" hangingPunct="1">
              <a:lnSpc>
                <a:spcPct val="80000"/>
              </a:lnSpc>
              <a:spcBef>
                <a:spcPts val="500"/>
              </a:spcBef>
              <a:buNone/>
            </a:pPr>
            <a:r>
              <a:rPr lang="en-GB" sz="1500" b="1" dirty="0" smtClean="0"/>
              <a:t>Across both sectors the skills levels and training of senior staff are strong:</a:t>
            </a:r>
          </a:p>
          <a:p>
            <a:pPr marL="179388" indent="-179388" eaLnBrk="1" hangingPunct="1">
              <a:lnSpc>
                <a:spcPct val="80000"/>
              </a:lnSpc>
              <a:spcBef>
                <a:spcPts val="500"/>
              </a:spcBef>
            </a:pPr>
            <a:r>
              <a:rPr lang="en-GB" sz="1500" dirty="0" smtClean="0"/>
              <a:t>Both sectors fare very well when compared to the all sector average for Managers and professional without L4 or above qualification (Health 15%, Care 30%, all sector average 39%)</a:t>
            </a:r>
          </a:p>
          <a:p>
            <a:pPr marL="179388" indent="-179388" eaLnBrk="1" hangingPunct="1">
              <a:lnSpc>
                <a:spcPct val="80000"/>
              </a:lnSpc>
              <a:spcBef>
                <a:spcPts val="500"/>
              </a:spcBef>
            </a:pPr>
            <a:r>
              <a:rPr lang="en-GB" sz="1500" dirty="0" smtClean="0"/>
              <a:t>Equally, employees receiving training at Manager, Director and senior Official Occupations is well above the all sector average of 45%. (Health 61%, Care 60%)</a:t>
            </a:r>
          </a:p>
          <a:p>
            <a:pPr marL="0" indent="0" eaLnBrk="1" hangingPunct="1">
              <a:lnSpc>
                <a:spcPct val="80000"/>
              </a:lnSpc>
              <a:spcBef>
                <a:spcPts val="500"/>
              </a:spcBef>
              <a:buNone/>
            </a:pPr>
            <a:r>
              <a:rPr lang="en-GB" sz="1500" dirty="0" smtClean="0"/>
              <a:t>But, while on the whole skills shortage vacancies are lower than the UK average, the occurrence of </a:t>
            </a:r>
            <a:r>
              <a:rPr lang="en-GB" sz="1500" b="1" dirty="0" smtClean="0"/>
              <a:t>skills shortage vacancies as % of all vacancies is concentrated in the managerial and professional occupations </a:t>
            </a:r>
            <a:r>
              <a:rPr lang="en-GB" sz="1500" dirty="0" smtClean="0"/>
              <a:t>(for health, 42% of all vacancies for managers are SSV’s, and in care this is 24%)</a:t>
            </a:r>
          </a:p>
          <a:p>
            <a:pPr marL="179388" indent="-179388" eaLnBrk="1" hangingPunct="1">
              <a:lnSpc>
                <a:spcPct val="80000"/>
              </a:lnSpc>
              <a:buNone/>
            </a:pPr>
            <a:endParaRPr lang="en-GB" sz="1400" dirty="0" smtClean="0"/>
          </a:p>
          <a:p>
            <a:pPr marL="579438" lvl="1" indent="-179388" eaLnBrk="1" hangingPunct="1">
              <a:lnSpc>
                <a:spcPct val="80000"/>
              </a:lnSpc>
              <a:buNone/>
            </a:pPr>
            <a:endParaRPr lang="en-GB" sz="1000" dirty="0" smtClean="0"/>
          </a:p>
          <a:p>
            <a:pPr lvl="1" eaLnBrk="1" hangingPunct="1">
              <a:lnSpc>
                <a:spcPct val="80000"/>
              </a:lnSpc>
              <a:buNone/>
            </a:pPr>
            <a:endParaRPr lang="en-GB" sz="1600" dirty="0" smtClean="0"/>
          </a:p>
          <a:p>
            <a:pPr eaLnBrk="1" hangingPunct="1">
              <a:lnSpc>
                <a:spcPct val="80000"/>
              </a:lnSpc>
              <a:buNone/>
            </a:pPr>
            <a:r>
              <a:rPr lang="en-GB" sz="1200" i="1" dirty="0" smtClean="0"/>
              <a:t>.</a:t>
            </a:r>
          </a:p>
          <a:p>
            <a:pPr eaLnBrk="1" hangingPunct="1">
              <a:lnSpc>
                <a:spcPct val="80000"/>
              </a:lnSpc>
              <a:buNone/>
            </a:pPr>
            <a:endParaRPr lang="en-GB" sz="1800" i="1" dirty="0" smtClean="0"/>
          </a:p>
        </p:txBody>
      </p:sp>
      <p:sp>
        <p:nvSpPr>
          <p:cNvPr id="4" name="Rounded Rectangle 3"/>
          <p:cNvSpPr/>
          <p:nvPr/>
        </p:nvSpPr>
        <p:spPr>
          <a:xfrm>
            <a:off x="251520" y="6021288"/>
            <a:ext cx="849694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smtClean="0"/>
          </a:p>
          <a:p>
            <a:pPr algn="ctr"/>
            <a:r>
              <a:rPr lang="en-GB" sz="1400" dirty="0" smtClean="0"/>
              <a:t>A key outcome of the Health &amp; Social Care Act is a reduction in bureaucracy and a consequent </a:t>
            </a:r>
            <a:r>
              <a:rPr lang="en-GB" sz="1400" b="1" dirty="0" smtClean="0"/>
              <a:t>reduction in management and administrative costs</a:t>
            </a:r>
            <a:r>
              <a:rPr lang="en-GB" sz="1400" dirty="0" smtClean="0"/>
              <a:t>. The challenge to </a:t>
            </a:r>
            <a:r>
              <a:rPr lang="en-GB" sz="1400" b="1" dirty="0" smtClean="0"/>
              <a:t>do more with less </a:t>
            </a:r>
            <a:r>
              <a:rPr lang="en-GB" sz="1400" dirty="0" smtClean="0"/>
              <a:t>means what is good now will </a:t>
            </a:r>
            <a:r>
              <a:rPr lang="en-GB" sz="1400" b="1" dirty="0" smtClean="0"/>
              <a:t>need to be better.</a:t>
            </a:r>
          </a:p>
          <a:p>
            <a:pPr algn="ctr"/>
            <a:endParaRPr lang="en-GB" dirty="0"/>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The performance challenge </a:t>
            </a:r>
            <a:br>
              <a:rPr lang="en-GB" sz="2800" dirty="0" smtClean="0"/>
            </a:br>
            <a:r>
              <a:rPr lang="en-GB" sz="2800" b="1" dirty="0" smtClean="0"/>
              <a:t>Quality of management capability</a:t>
            </a:r>
            <a:endParaRPr lang="en-GB" sz="2800" dirty="0"/>
          </a:p>
        </p:txBody>
      </p:sp>
      <p:sp>
        <p:nvSpPr>
          <p:cNvPr id="3" name="Vertical Text Placeholder 2"/>
          <p:cNvSpPr>
            <a:spLocks noGrp="1"/>
          </p:cNvSpPr>
          <p:nvPr>
            <p:ph type="body" orient="vert" idx="1"/>
          </p:nvPr>
        </p:nvSpPr>
        <p:spPr>
          <a:xfrm>
            <a:off x="323528" y="1340768"/>
            <a:ext cx="8496944" cy="5256584"/>
          </a:xfrm>
        </p:spPr>
        <p:txBody>
          <a:bodyPr vert="horz"/>
          <a:lstStyle/>
          <a:p>
            <a:pPr marL="0" lvl="1" indent="0" eaLnBrk="1" hangingPunct="1">
              <a:lnSpc>
                <a:spcPct val="80000"/>
              </a:lnSpc>
              <a:spcBef>
                <a:spcPts val="500"/>
              </a:spcBef>
              <a:buNone/>
            </a:pPr>
            <a:r>
              <a:rPr lang="en-GB" sz="1500" b="1" dirty="0" smtClean="0"/>
              <a:t>Looking ahead at demand for management skills: </a:t>
            </a:r>
          </a:p>
          <a:p>
            <a:pPr marL="179388" indent="-179388" eaLnBrk="1" hangingPunct="1">
              <a:lnSpc>
                <a:spcPct val="80000"/>
              </a:lnSpc>
              <a:spcBef>
                <a:spcPts val="500"/>
              </a:spcBef>
            </a:pPr>
            <a:r>
              <a:rPr lang="en-GB" sz="1500" dirty="0" smtClean="0"/>
              <a:t>Small growth is expected in the workforce in health and care sectors between 2010-2020. However, the share of the workforce made up from the top three occupation levels plus caring occupations is expected to grow while others are expected to retract. </a:t>
            </a:r>
          </a:p>
          <a:p>
            <a:pPr marL="179388" indent="-179388" eaLnBrk="1" hangingPunct="1">
              <a:lnSpc>
                <a:spcPct val="80000"/>
              </a:lnSpc>
              <a:spcBef>
                <a:spcPts val="500"/>
              </a:spcBef>
            </a:pPr>
            <a:r>
              <a:rPr lang="en-GB" sz="1500" dirty="0" smtClean="0"/>
              <a:t>Demand for skills at level from degree level to doctorate level is expected to increase during 2010-2020 across all sectors including health and care</a:t>
            </a:r>
          </a:p>
          <a:p>
            <a:pPr marL="579438" lvl="1" indent="-179388" eaLnBrk="1" hangingPunct="1">
              <a:lnSpc>
                <a:spcPct val="80000"/>
              </a:lnSpc>
              <a:spcBef>
                <a:spcPts val="500"/>
              </a:spcBef>
            </a:pPr>
            <a:r>
              <a:rPr lang="en-GB" sz="1400" dirty="0" smtClean="0"/>
              <a:t>But, demand for higher degree and doctorate level in  expected to increase above the level for all sectors. In 2010 the share of employment at QCF 7-8 is around 9-10% for  health and social care, in line with the all sector average. By 2020 this is expected to increase to just over 15% for health and social care and just under 15% for all sectors</a:t>
            </a:r>
          </a:p>
          <a:p>
            <a:pPr marL="179388" indent="-179388" eaLnBrk="1" hangingPunct="1">
              <a:lnSpc>
                <a:spcPct val="80000"/>
              </a:lnSpc>
              <a:spcBef>
                <a:spcPts val="500"/>
              </a:spcBef>
            </a:pPr>
            <a:r>
              <a:rPr lang="en-GB" sz="1500" dirty="0" smtClean="0"/>
              <a:t>Meanwhile, the demand from other sectors for skills at the top three occupational levels is also set to increase, </a:t>
            </a:r>
            <a:r>
              <a:rPr lang="en-GB" sz="1500" b="1" dirty="0" smtClean="0"/>
              <a:t>competition to attract these skills will be high </a:t>
            </a:r>
            <a:r>
              <a:rPr lang="en-GB" sz="1500" dirty="0" smtClean="0"/>
              <a:t>which </a:t>
            </a:r>
            <a:r>
              <a:rPr lang="en-GB" sz="1500" b="1" dirty="0" smtClean="0"/>
              <a:t>increase the need to nurture and promote from within the sector.</a:t>
            </a:r>
          </a:p>
          <a:p>
            <a:pPr marL="179388" indent="-179388" eaLnBrk="1" hangingPunct="1">
              <a:lnSpc>
                <a:spcPct val="80000"/>
              </a:lnSpc>
              <a:spcBef>
                <a:spcPts val="500"/>
              </a:spcBef>
              <a:buNone/>
            </a:pPr>
            <a:endParaRPr lang="en-GB" sz="200" dirty="0" smtClean="0"/>
          </a:p>
          <a:p>
            <a:pPr marL="0" indent="0" eaLnBrk="1" hangingPunct="1">
              <a:lnSpc>
                <a:spcPct val="80000"/>
              </a:lnSpc>
              <a:spcBef>
                <a:spcPts val="500"/>
              </a:spcBef>
              <a:buNone/>
            </a:pPr>
            <a:r>
              <a:rPr lang="en-GB" sz="1500" dirty="0" smtClean="0"/>
              <a:t>Meanwhile, if we look at </a:t>
            </a:r>
            <a:r>
              <a:rPr lang="en-GB" sz="1500" b="1" dirty="0" smtClean="0"/>
              <a:t>High Performance Working </a:t>
            </a:r>
            <a:r>
              <a:rPr lang="en-GB" sz="1500" dirty="0" smtClean="0"/>
              <a:t>in the sectors</a:t>
            </a:r>
            <a:r>
              <a:rPr lang="en-GB" sz="1500" b="1" dirty="0" smtClean="0"/>
              <a:t> the role of good management is important in enabling the execution of the four indicators used to measure HPW. </a:t>
            </a:r>
            <a:r>
              <a:rPr lang="en-GB" sz="1500" dirty="0" smtClean="0"/>
              <a:t>Here both health and social care have variable strengths and some weaknesses in relation to the sector average</a:t>
            </a:r>
          </a:p>
          <a:p>
            <a:pPr marL="579438" lvl="1" indent="-179388" eaLnBrk="1" hangingPunct="1">
              <a:lnSpc>
                <a:spcPct val="80000"/>
              </a:lnSpc>
              <a:spcBef>
                <a:spcPts val="500"/>
              </a:spcBef>
            </a:pPr>
            <a:r>
              <a:rPr lang="en-GB" sz="1400" dirty="0" smtClean="0"/>
              <a:t>Identifying talent is a strength for both sectors ( 20% health, 28% care and 214% all sectors) </a:t>
            </a:r>
          </a:p>
          <a:p>
            <a:pPr marL="579438" lvl="1" indent="-179388" eaLnBrk="1" hangingPunct="1">
              <a:lnSpc>
                <a:spcPct val="80000"/>
              </a:lnSpc>
              <a:spcBef>
                <a:spcPts val="500"/>
              </a:spcBef>
            </a:pPr>
            <a:r>
              <a:rPr lang="en-GB" sz="1400" dirty="0" smtClean="0"/>
              <a:t>For both </a:t>
            </a:r>
            <a:r>
              <a:rPr lang="en-GB" sz="1400" b="1" dirty="0" smtClean="0"/>
              <a:t>variety in work and discretion in tasks</a:t>
            </a:r>
            <a:r>
              <a:rPr lang="en-GB" sz="1400" dirty="0" smtClean="0"/>
              <a:t>, health is lower than the all sector average (variety - 51% health, 59% care and 55% UK) (discretion – 42% health, 53% care and 52% UK)</a:t>
            </a:r>
          </a:p>
          <a:p>
            <a:pPr marL="579438" lvl="1" indent="-179388" eaLnBrk="1" hangingPunct="1">
              <a:lnSpc>
                <a:spcPct val="80000"/>
              </a:lnSpc>
              <a:spcBef>
                <a:spcPts val="500"/>
              </a:spcBef>
            </a:pPr>
            <a:r>
              <a:rPr lang="en-GB" sz="1400" b="1" dirty="0" smtClean="0"/>
              <a:t>Flexible working </a:t>
            </a:r>
            <a:r>
              <a:rPr lang="en-GB" sz="1400" dirty="0" smtClean="0"/>
              <a:t>is lower for both sector than the all sector average (27% health, care and UK)</a:t>
            </a:r>
          </a:p>
          <a:p>
            <a:pPr marL="0" lvl="1" indent="0" eaLnBrk="1" hangingPunct="1">
              <a:lnSpc>
                <a:spcPct val="80000"/>
              </a:lnSpc>
              <a:spcBef>
                <a:spcPts val="500"/>
              </a:spcBef>
              <a:buNone/>
            </a:pPr>
            <a:endParaRPr lang="en-GB" sz="1500" b="1" dirty="0" smtClean="0"/>
          </a:p>
          <a:p>
            <a:pPr marL="0" lvl="1" indent="0" eaLnBrk="1" hangingPunct="1">
              <a:lnSpc>
                <a:spcPct val="80000"/>
              </a:lnSpc>
              <a:spcBef>
                <a:spcPts val="500"/>
              </a:spcBef>
              <a:buNone/>
            </a:pPr>
            <a:endParaRPr lang="en-GB" sz="1500" b="1" dirty="0" smtClean="0"/>
          </a:p>
        </p:txBody>
      </p:sp>
      <p:sp>
        <p:nvSpPr>
          <p:cNvPr id="4" name="Rounded Rectangle 3"/>
          <p:cNvSpPr/>
          <p:nvPr/>
        </p:nvSpPr>
        <p:spPr>
          <a:xfrm>
            <a:off x="251520" y="5949280"/>
            <a:ext cx="8640960" cy="9087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The  increased </a:t>
            </a:r>
            <a:r>
              <a:rPr lang="en-GB" sz="1400" b="1" dirty="0" smtClean="0"/>
              <a:t>demand for higher levels </a:t>
            </a:r>
            <a:r>
              <a:rPr lang="en-GB" sz="1400" dirty="0" smtClean="0"/>
              <a:t>across the economy will mean </a:t>
            </a:r>
            <a:r>
              <a:rPr lang="en-GB" sz="1400" b="1" dirty="0" smtClean="0"/>
              <a:t>increased competition</a:t>
            </a:r>
            <a:r>
              <a:rPr lang="en-GB" sz="1400" dirty="0" smtClean="0"/>
              <a:t> to attract talent and nurture these skills. </a:t>
            </a:r>
            <a:r>
              <a:rPr lang="en-GB" sz="1400" b="1" dirty="0" smtClean="0"/>
              <a:t>Key outcomes of HPW are effective skills utilisation and progression </a:t>
            </a:r>
            <a:r>
              <a:rPr lang="en-GB" sz="1400" dirty="0" smtClean="0"/>
              <a:t>– this could help to nurture talent and meet future the demand for higher level skills from growth and replacement demand.</a:t>
            </a:r>
            <a:endParaRPr lang="en-GB" sz="1400" dirty="0"/>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6C70FFB0-70B5-447E-842B-B0E829DCEEE2}" type="slidenum">
              <a:rPr lang="en-GB" sz="1200">
                <a:solidFill>
                  <a:schemeClr val="tx1">
                    <a:tint val="75000"/>
                  </a:schemeClr>
                </a:solidFill>
              </a:rPr>
              <a:pPr algn="r">
                <a:defRPr/>
              </a:pPr>
              <a:t>12</a:t>
            </a:fld>
            <a:endParaRPr lang="en-GB" sz="1200" dirty="0">
              <a:solidFill>
                <a:schemeClr val="tx1">
                  <a:tint val="75000"/>
                </a:schemeClr>
              </a:solidFill>
            </a:endParaRPr>
          </a:p>
        </p:txBody>
      </p:sp>
      <p:sp>
        <p:nvSpPr>
          <p:cNvPr id="78851" name="Content Placeholder 2"/>
          <p:cNvSpPr>
            <a:spLocks/>
          </p:cNvSpPr>
          <p:nvPr/>
        </p:nvSpPr>
        <p:spPr bwMode="auto">
          <a:xfrm>
            <a:off x="250825" y="1423988"/>
            <a:ext cx="8497888" cy="4884737"/>
          </a:xfrm>
          <a:prstGeom prst="rect">
            <a:avLst/>
          </a:prstGeom>
          <a:noFill/>
          <a:ln w="9525">
            <a:noFill/>
            <a:miter lim="800000"/>
            <a:headEnd/>
            <a:tailEnd/>
          </a:ln>
        </p:spPr>
        <p:txBody>
          <a:bodyPr/>
          <a:lstStyle/>
          <a:p>
            <a:pPr indent="12700">
              <a:spcBef>
                <a:spcPct val="20000"/>
              </a:spcBef>
              <a:buFont typeface="Arial" charset="0"/>
              <a:buNone/>
            </a:pPr>
            <a:endParaRPr lang="en-GB" sz="1600" dirty="0" smtClean="0"/>
          </a:p>
          <a:p>
            <a:pPr indent="12700">
              <a:spcBef>
                <a:spcPct val="20000"/>
              </a:spcBef>
              <a:buFont typeface="Arial" charset="0"/>
              <a:buNone/>
            </a:pPr>
            <a:r>
              <a:rPr lang="en-GB" sz="1600" b="1" i="1" dirty="0" smtClean="0"/>
              <a:t>The problem</a:t>
            </a:r>
          </a:p>
          <a:p>
            <a:pPr indent="12700">
              <a:spcBef>
                <a:spcPct val="20000"/>
              </a:spcBef>
              <a:buFont typeface="Arial" charset="0"/>
              <a:buNone/>
            </a:pPr>
            <a:r>
              <a:rPr lang="en-GB" sz="1600" dirty="0" err="1" smtClean="0"/>
              <a:t>MacIntyre</a:t>
            </a:r>
            <a:r>
              <a:rPr lang="en-GB" sz="1600" dirty="0" smtClean="0"/>
              <a:t> </a:t>
            </a:r>
            <a:r>
              <a:rPr lang="en-GB" sz="1600" dirty="0"/>
              <a:t>found that managers in </a:t>
            </a:r>
            <a:r>
              <a:rPr lang="en-GB" sz="1600" dirty="0" smtClean="0"/>
              <a:t>the Care sector were </a:t>
            </a:r>
            <a:r>
              <a:rPr lang="en-GB" sz="1600" dirty="0"/>
              <a:t>often lacking key management and leadership skills and also lacking confidence in the role.</a:t>
            </a:r>
          </a:p>
          <a:p>
            <a:pPr indent="12700">
              <a:spcBef>
                <a:spcPct val="20000"/>
              </a:spcBef>
              <a:buFont typeface="Arial" charset="0"/>
              <a:buNone/>
            </a:pPr>
            <a:endParaRPr lang="en-GB" sz="1600" dirty="0" smtClean="0"/>
          </a:p>
          <a:p>
            <a:pPr indent="12700">
              <a:spcBef>
                <a:spcPct val="20000"/>
              </a:spcBef>
              <a:buFont typeface="Arial" charset="0"/>
              <a:buNone/>
            </a:pPr>
            <a:r>
              <a:rPr lang="en-GB" sz="1600" b="1" i="1" dirty="0" smtClean="0"/>
              <a:t>The approach</a:t>
            </a:r>
          </a:p>
          <a:p>
            <a:pPr indent="12700">
              <a:spcBef>
                <a:spcPct val="20000"/>
              </a:spcBef>
              <a:buFont typeface="Arial" charset="0"/>
              <a:buNone/>
            </a:pPr>
            <a:r>
              <a:rPr lang="en-GB" sz="1600" dirty="0" smtClean="0"/>
              <a:t>The </a:t>
            </a:r>
            <a:r>
              <a:rPr lang="en-GB" sz="1600" dirty="0"/>
              <a:t>National Skills Academy for Social Care developed </a:t>
            </a:r>
            <a:r>
              <a:rPr lang="en-GB" sz="1600" dirty="0" smtClean="0"/>
              <a:t>the Leader’s programme, designed for those working or leading to develop the language and values of leadership and peer learning. The course </a:t>
            </a:r>
            <a:r>
              <a:rPr lang="en-GB" sz="1600" dirty="0"/>
              <a:t>helped </a:t>
            </a:r>
            <a:r>
              <a:rPr lang="en-GB" sz="1600" dirty="0" smtClean="0"/>
              <a:t>first-line </a:t>
            </a:r>
            <a:r>
              <a:rPr lang="en-GB" sz="1600" dirty="0"/>
              <a:t>managers </a:t>
            </a:r>
            <a:r>
              <a:rPr lang="en-GB" sz="1600" dirty="0" smtClean="0"/>
              <a:t>respond to high </a:t>
            </a:r>
            <a:r>
              <a:rPr lang="en-GB" sz="1600" dirty="0"/>
              <a:t>rates of attrition (40% in first year, 60% in the second year). </a:t>
            </a:r>
          </a:p>
          <a:p>
            <a:pPr indent="12700">
              <a:spcBef>
                <a:spcPct val="20000"/>
              </a:spcBef>
              <a:buFont typeface="Arial" charset="0"/>
              <a:buNone/>
            </a:pPr>
            <a:endParaRPr lang="en-GB" sz="1600" dirty="0" smtClean="0"/>
          </a:p>
          <a:p>
            <a:pPr indent="12700">
              <a:spcBef>
                <a:spcPct val="20000"/>
              </a:spcBef>
              <a:buFont typeface="Arial" charset="0"/>
              <a:buNone/>
            </a:pPr>
            <a:r>
              <a:rPr lang="en-GB" sz="1600" b="1" i="1" dirty="0" smtClean="0"/>
              <a:t>The benefits</a:t>
            </a:r>
          </a:p>
          <a:p>
            <a:pPr indent="12700">
              <a:spcBef>
                <a:spcPct val="20000"/>
              </a:spcBef>
              <a:buFont typeface="Arial" charset="0"/>
              <a:buNone/>
            </a:pPr>
            <a:r>
              <a:rPr lang="en-GB" sz="1600" dirty="0" smtClean="0"/>
              <a:t>The </a:t>
            </a:r>
            <a:r>
              <a:rPr lang="en-GB" sz="1600" dirty="0"/>
              <a:t>programme helped managers </a:t>
            </a:r>
            <a:r>
              <a:rPr lang="en-GB" sz="1600" dirty="0" smtClean="0"/>
              <a:t>better manage </a:t>
            </a:r>
            <a:r>
              <a:rPr lang="en-GB" sz="1600" dirty="0"/>
              <a:t>their role </a:t>
            </a:r>
            <a:r>
              <a:rPr lang="en-GB" sz="1600" dirty="0" smtClean="0"/>
              <a:t>and </a:t>
            </a:r>
            <a:r>
              <a:rPr lang="en-GB" sz="1600" dirty="0"/>
              <a:t>gave them the confidence to cope effectively with the </a:t>
            </a:r>
            <a:r>
              <a:rPr lang="en-GB" sz="1600" dirty="0" smtClean="0"/>
              <a:t>tougher, </a:t>
            </a:r>
            <a:r>
              <a:rPr lang="en-GB" sz="1600" dirty="0"/>
              <a:t>more personal aspects of the role.  </a:t>
            </a:r>
          </a:p>
          <a:p>
            <a:pPr indent="12700">
              <a:spcBef>
                <a:spcPct val="20000"/>
              </a:spcBef>
              <a:buFont typeface="Arial" charset="0"/>
              <a:buNone/>
            </a:pPr>
            <a:r>
              <a:rPr lang="en-GB" sz="1600" dirty="0"/>
              <a:t>Feedback from attendees has been very positive generating high levels of enthusiasm, </a:t>
            </a:r>
            <a:r>
              <a:rPr lang="en-GB" sz="1600" dirty="0" smtClean="0"/>
              <a:t>helping participants learn and think </a:t>
            </a:r>
            <a:r>
              <a:rPr lang="en-GB" sz="1600" dirty="0"/>
              <a:t>about themselves and their roles differently</a:t>
            </a:r>
            <a:r>
              <a:rPr lang="en-GB" sz="1400" dirty="0"/>
              <a:t>.</a:t>
            </a:r>
          </a:p>
        </p:txBody>
      </p:sp>
      <p:sp>
        <p:nvSpPr>
          <p:cNvPr id="78852" name="Title 1"/>
          <p:cNvSpPr>
            <a:spLocks/>
          </p:cNvSpPr>
          <p:nvPr/>
        </p:nvSpPr>
        <p:spPr bwMode="auto">
          <a:xfrm>
            <a:off x="179388" y="50800"/>
            <a:ext cx="6913562" cy="1143000"/>
          </a:xfrm>
          <a:prstGeom prst="rect">
            <a:avLst/>
          </a:prstGeom>
          <a:noFill/>
          <a:ln w="9525">
            <a:noFill/>
            <a:miter lim="800000"/>
            <a:headEnd/>
            <a:tailEnd/>
          </a:ln>
        </p:spPr>
        <p:txBody>
          <a:bodyPr anchor="ctr"/>
          <a:lstStyle/>
          <a:p>
            <a:r>
              <a:rPr lang="en-GB" sz="3600" dirty="0"/>
              <a:t>Case </a:t>
            </a:r>
            <a:r>
              <a:rPr lang="en-GB" sz="3600" dirty="0" smtClean="0"/>
              <a:t>study - </a:t>
            </a:r>
            <a:r>
              <a:rPr lang="en-GB" sz="2400" dirty="0" smtClean="0"/>
              <a:t>Front-line leaders programme </a:t>
            </a:r>
            <a:endParaRPr lang="en-GB" sz="2400"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idx="4294967295"/>
          </p:nvPr>
        </p:nvSpPr>
        <p:spPr/>
        <p:txBody>
          <a:bodyPr/>
          <a:lstStyle/>
          <a:p>
            <a:pPr eaLnBrk="1" hangingPunct="1"/>
            <a:r>
              <a:rPr lang="en-GB" sz="3200" dirty="0" smtClean="0"/>
              <a:t>The performance challenge </a:t>
            </a:r>
            <a:br>
              <a:rPr lang="en-GB" sz="3200" dirty="0" smtClean="0"/>
            </a:br>
            <a:r>
              <a:rPr lang="en-GB" sz="3200" b="1" dirty="0" smtClean="0"/>
              <a:t>Key</a:t>
            </a:r>
            <a:r>
              <a:rPr lang="en-GB" sz="3200" dirty="0" smtClean="0"/>
              <a:t> </a:t>
            </a:r>
            <a:r>
              <a:rPr lang="en-GB" sz="3200" b="1" dirty="0" smtClean="0"/>
              <a:t>skills shortages</a:t>
            </a:r>
          </a:p>
        </p:txBody>
      </p:sp>
      <p:sp>
        <p:nvSpPr>
          <p:cNvPr id="34819" name="Rectangle 3"/>
          <p:cNvSpPr>
            <a:spLocks noGrp="1"/>
          </p:cNvSpPr>
          <p:nvPr>
            <p:ph type="body" idx="4294967295"/>
          </p:nvPr>
        </p:nvSpPr>
        <p:spPr>
          <a:xfrm>
            <a:off x="179512" y="1340768"/>
            <a:ext cx="8784976" cy="4896544"/>
          </a:xfrm>
        </p:spPr>
        <p:txBody>
          <a:bodyPr/>
          <a:lstStyle/>
          <a:p>
            <a:pPr marL="266700" indent="-266700" eaLnBrk="1" hangingPunct="1">
              <a:lnSpc>
                <a:spcPct val="80000"/>
              </a:lnSpc>
              <a:spcBef>
                <a:spcPts val="400"/>
              </a:spcBef>
              <a:spcAft>
                <a:spcPts val="400"/>
              </a:spcAft>
            </a:pPr>
            <a:r>
              <a:rPr lang="en-GB" sz="1400" dirty="0" smtClean="0"/>
              <a:t>In the Health sector, the over-whelming response from employers in regard to skills requirements was for greater levels of </a:t>
            </a:r>
            <a:r>
              <a:rPr lang="en-GB" sz="1400" b="1" dirty="0" smtClean="0"/>
              <a:t>job specific skills </a:t>
            </a:r>
            <a:r>
              <a:rPr lang="en-GB" sz="1400" dirty="0" smtClean="0"/>
              <a:t>(77% of health employers identified this as a need compared to 54% in Care and 66% across all sectors)</a:t>
            </a:r>
          </a:p>
          <a:p>
            <a:pPr marL="266700" indent="-266700" eaLnBrk="1" hangingPunct="1">
              <a:lnSpc>
                <a:spcPct val="80000"/>
              </a:lnSpc>
              <a:spcBef>
                <a:spcPts val="400"/>
              </a:spcBef>
              <a:spcAft>
                <a:spcPts val="400"/>
              </a:spcAft>
            </a:pPr>
            <a:r>
              <a:rPr lang="en-GB" sz="1400" dirty="0" smtClean="0"/>
              <a:t>In Social Care sector, employer skills requirements were </a:t>
            </a:r>
            <a:r>
              <a:rPr lang="en-GB" sz="1400" b="1" dirty="0" smtClean="0"/>
              <a:t>highest for job specific skills. </a:t>
            </a:r>
            <a:r>
              <a:rPr lang="en-GB" sz="1400" dirty="0" smtClean="0"/>
              <a:t>In addition to this employers reported similar levels of needs across: </a:t>
            </a:r>
            <a:r>
              <a:rPr lang="en-GB" sz="1400" b="1" dirty="0" smtClean="0"/>
              <a:t>planning</a:t>
            </a:r>
            <a:r>
              <a:rPr lang="en-GB" sz="1400" dirty="0" smtClean="0"/>
              <a:t> skills, </a:t>
            </a:r>
            <a:r>
              <a:rPr lang="en-GB" sz="1400" b="1" dirty="0" smtClean="0"/>
              <a:t>communication </a:t>
            </a:r>
            <a:r>
              <a:rPr lang="en-GB" sz="1400" dirty="0" smtClean="0"/>
              <a:t>skills (written and oral), </a:t>
            </a:r>
            <a:r>
              <a:rPr lang="en-GB" sz="1400" b="1" dirty="0" smtClean="0"/>
              <a:t>customer handling, </a:t>
            </a:r>
            <a:r>
              <a:rPr lang="en-GB" sz="1400" dirty="0" smtClean="0"/>
              <a:t>ability to </a:t>
            </a:r>
            <a:r>
              <a:rPr lang="en-GB" sz="1400" b="1" dirty="0" smtClean="0"/>
              <a:t>work in teams </a:t>
            </a:r>
            <a:r>
              <a:rPr lang="en-GB" sz="1400" dirty="0" smtClean="0"/>
              <a:t>and </a:t>
            </a:r>
            <a:r>
              <a:rPr lang="en-GB" sz="1400" b="1" dirty="0" smtClean="0"/>
              <a:t>problem solving </a:t>
            </a:r>
            <a:r>
              <a:rPr lang="en-GB" sz="1400" dirty="0" smtClean="0"/>
              <a:t>(all at higher levels than the all sector average for the skill type)</a:t>
            </a:r>
          </a:p>
          <a:p>
            <a:pPr marL="266700" indent="-266700" eaLnBrk="1" hangingPunct="1">
              <a:lnSpc>
                <a:spcPct val="80000"/>
              </a:lnSpc>
              <a:spcBef>
                <a:spcPts val="400"/>
              </a:spcBef>
              <a:spcAft>
                <a:spcPts val="400"/>
              </a:spcAft>
            </a:pPr>
            <a:r>
              <a:rPr lang="en-GB" sz="1400" dirty="0" smtClean="0"/>
              <a:t>Despite generally high proportions of well qualified staff overall (61% qualified to NQF Level 4 and above, compared to 36% in whole economy) there are </a:t>
            </a:r>
            <a:r>
              <a:rPr lang="en-GB" sz="1400" b="1" dirty="0" smtClean="0"/>
              <a:t>still significant pockets of low qualified employees </a:t>
            </a:r>
            <a:r>
              <a:rPr lang="en-GB" sz="1400" dirty="0" smtClean="0"/>
              <a:t>(e.g. 16% of employees in the sector have either no qualification, or are educated to NQF Level 1 or equivalent compared to a 19% economy average).</a:t>
            </a:r>
          </a:p>
          <a:p>
            <a:pPr marL="266700" indent="-266700" eaLnBrk="1" hangingPunct="1">
              <a:lnSpc>
                <a:spcPct val="80000"/>
              </a:lnSpc>
              <a:spcBef>
                <a:spcPts val="400"/>
              </a:spcBef>
              <a:spcAft>
                <a:spcPts val="400"/>
              </a:spcAft>
            </a:pPr>
            <a:r>
              <a:rPr lang="en-GB" sz="1400" dirty="0" smtClean="0"/>
              <a:t>Despite high instances of formal and informal training in both sectors</a:t>
            </a:r>
          </a:p>
          <a:p>
            <a:pPr marL="666750" lvl="2" indent="-266700" eaLnBrk="1" hangingPunct="1">
              <a:lnSpc>
                <a:spcPct val="80000"/>
              </a:lnSpc>
              <a:spcBef>
                <a:spcPts val="400"/>
              </a:spcBef>
              <a:spcAft>
                <a:spcPts val="400"/>
              </a:spcAft>
            </a:pPr>
            <a:r>
              <a:rPr lang="en-GB" sz="1400" dirty="0" smtClean="0"/>
              <a:t>In the Health sector, </a:t>
            </a:r>
            <a:r>
              <a:rPr lang="en-GB" sz="1400" b="1" dirty="0" smtClean="0"/>
              <a:t>employees in skilled process, plant and machine operative roles </a:t>
            </a:r>
            <a:r>
              <a:rPr lang="en-GB" sz="1400" dirty="0" smtClean="0"/>
              <a:t>were the only occupational category </a:t>
            </a:r>
            <a:r>
              <a:rPr lang="en-GB" sz="1400" b="1" dirty="0" smtClean="0"/>
              <a:t>less likely to experience training than the sector average</a:t>
            </a:r>
          </a:p>
          <a:p>
            <a:pPr marL="666750" lvl="2" indent="-266700" eaLnBrk="1" hangingPunct="1">
              <a:lnSpc>
                <a:spcPct val="80000"/>
              </a:lnSpc>
              <a:spcBef>
                <a:spcPts val="400"/>
              </a:spcBef>
              <a:spcAft>
                <a:spcPts val="400"/>
              </a:spcAft>
            </a:pPr>
            <a:r>
              <a:rPr lang="en-GB" sz="1400" dirty="0" smtClean="0"/>
              <a:t>Whereas in the Care sector, </a:t>
            </a:r>
            <a:r>
              <a:rPr lang="en-GB" sz="1400" b="1" dirty="0" smtClean="0"/>
              <a:t>employees receiving training was lower than the all sector average </a:t>
            </a:r>
            <a:r>
              <a:rPr lang="en-GB" sz="1400" dirty="0" smtClean="0"/>
              <a:t>for professional occupations, associate professional and customer  service occupations</a:t>
            </a:r>
          </a:p>
          <a:p>
            <a:pPr marL="266700" indent="-266700" eaLnBrk="1" hangingPunct="1">
              <a:lnSpc>
                <a:spcPct val="80000"/>
              </a:lnSpc>
              <a:spcBef>
                <a:spcPts val="400"/>
              </a:spcBef>
              <a:spcAft>
                <a:spcPts val="400"/>
              </a:spcAft>
            </a:pPr>
            <a:r>
              <a:rPr lang="en-GB" sz="1400" dirty="0" smtClean="0"/>
              <a:t>Across the three main implications of </a:t>
            </a:r>
            <a:r>
              <a:rPr lang="en-GB" sz="1400" b="1" dirty="0" smtClean="0"/>
              <a:t>skills gaps </a:t>
            </a:r>
            <a:r>
              <a:rPr lang="en-GB" sz="1400" dirty="0" smtClean="0"/>
              <a:t>employers in both health and care report similar experience of these implications as for all firms</a:t>
            </a:r>
          </a:p>
          <a:p>
            <a:pPr marL="666750" lvl="2" indent="-266700" eaLnBrk="1" hangingPunct="1">
              <a:lnSpc>
                <a:spcPct val="80000"/>
              </a:lnSpc>
              <a:spcBef>
                <a:spcPts val="400"/>
              </a:spcBef>
              <a:spcAft>
                <a:spcPts val="400"/>
              </a:spcAft>
            </a:pPr>
            <a:r>
              <a:rPr lang="en-GB" sz="1400" dirty="0" smtClean="0"/>
              <a:t>Increased </a:t>
            </a:r>
            <a:r>
              <a:rPr lang="en-GB" sz="1400" b="1" dirty="0" smtClean="0"/>
              <a:t>workload</a:t>
            </a:r>
            <a:r>
              <a:rPr lang="en-GB" sz="1400" dirty="0" smtClean="0"/>
              <a:t> for other staff (82 per cent for both health and care, 78% across all sectors), increased </a:t>
            </a:r>
            <a:r>
              <a:rPr lang="en-GB" sz="1400" b="1" dirty="0" smtClean="0"/>
              <a:t>operating costs </a:t>
            </a:r>
            <a:r>
              <a:rPr lang="en-GB" sz="1400" dirty="0" smtClean="0"/>
              <a:t>(40% health, 33% care, 45% all sectors), and difficulty in meeting </a:t>
            </a:r>
            <a:r>
              <a:rPr lang="en-GB" sz="1400" b="1" dirty="0" smtClean="0"/>
              <a:t>quality standards </a:t>
            </a:r>
            <a:r>
              <a:rPr lang="en-GB" sz="1400" dirty="0" smtClean="0"/>
              <a:t>(39% health 38% care and 40% all sectors)</a:t>
            </a:r>
          </a:p>
          <a:p>
            <a:pPr marL="666750" lvl="2" indent="-266700" eaLnBrk="1" hangingPunct="1">
              <a:lnSpc>
                <a:spcPct val="80000"/>
              </a:lnSpc>
              <a:spcBef>
                <a:spcPts val="400"/>
              </a:spcBef>
              <a:spcAft>
                <a:spcPts val="400"/>
              </a:spcAft>
            </a:pPr>
            <a:r>
              <a:rPr lang="en-GB" sz="1400" dirty="0" smtClean="0"/>
              <a:t>However, a particular issue for health and care employers is difficulties </a:t>
            </a:r>
            <a:r>
              <a:rPr lang="en-GB" sz="1400" b="1" dirty="0" smtClean="0"/>
              <a:t>introducing new working practices </a:t>
            </a:r>
            <a:r>
              <a:rPr lang="en-GB" sz="1400" dirty="0" smtClean="0"/>
              <a:t>(44% health and 48% care compared to 38% of all firms).  </a:t>
            </a:r>
          </a:p>
          <a:p>
            <a:pPr eaLnBrk="1" hangingPunct="1">
              <a:lnSpc>
                <a:spcPct val="80000"/>
              </a:lnSpc>
              <a:spcBef>
                <a:spcPts val="600"/>
              </a:spcBef>
              <a:spcAft>
                <a:spcPts val="600"/>
              </a:spcAft>
            </a:pPr>
            <a:endParaRPr lang="en-GB" sz="1600" dirty="0" smtClean="0"/>
          </a:p>
        </p:txBody>
      </p:sp>
      <p:sp>
        <p:nvSpPr>
          <p:cNvPr id="4" name="Rounded Rectangle 3"/>
          <p:cNvSpPr/>
          <p:nvPr/>
        </p:nvSpPr>
        <p:spPr>
          <a:xfrm>
            <a:off x="323528" y="6165304"/>
            <a:ext cx="8496944" cy="6926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dirty="0" smtClean="0"/>
              <a:t>The health of the workforce skills and experience of training is </a:t>
            </a:r>
            <a:r>
              <a:rPr lang="en-GB" sz="1500" b="1" dirty="0" smtClean="0"/>
              <a:t>variable across occupations</a:t>
            </a:r>
            <a:r>
              <a:rPr lang="en-GB" sz="1500" dirty="0" smtClean="0"/>
              <a:t>. </a:t>
            </a:r>
            <a:r>
              <a:rPr lang="en-GB" sz="1500" b="1" dirty="0" smtClean="0"/>
              <a:t>The repercussions are felt more widely</a:t>
            </a:r>
            <a:r>
              <a:rPr lang="en-GB" sz="1500" dirty="0" smtClean="0"/>
              <a:t>. In health and social care, new working practices and their consistent adoption are a fundamental to effective delivery.  </a:t>
            </a:r>
            <a:r>
              <a:rPr lang="en-GB" sz="1500" b="1" dirty="0" smtClean="0"/>
              <a:t>Investment in skills is key.</a:t>
            </a:r>
            <a:endParaRPr lang="en-GB" sz="1500" b="1" dirty="0"/>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idx="4294967295"/>
          </p:nvPr>
        </p:nvSpPr>
        <p:spPr/>
        <p:txBody>
          <a:bodyPr/>
          <a:lstStyle/>
          <a:p>
            <a:pPr eaLnBrk="1" hangingPunct="1"/>
            <a:r>
              <a:rPr lang="en-GB" sz="2400" dirty="0" smtClean="0"/>
              <a:t>Case study – Creating new roles to reduce emergency hospital admissions</a:t>
            </a:r>
            <a:endParaRPr lang="en-GB" sz="2400" b="1" dirty="0" smtClean="0"/>
          </a:p>
        </p:txBody>
      </p:sp>
      <p:sp>
        <p:nvSpPr>
          <p:cNvPr id="37891" name="Rectangle 3"/>
          <p:cNvSpPr>
            <a:spLocks noGrp="1"/>
          </p:cNvSpPr>
          <p:nvPr>
            <p:ph type="body" idx="4294967295"/>
          </p:nvPr>
        </p:nvSpPr>
        <p:spPr>
          <a:xfrm>
            <a:off x="323528" y="1340768"/>
            <a:ext cx="8496944" cy="5400600"/>
          </a:xfrm>
        </p:spPr>
        <p:txBody>
          <a:bodyPr/>
          <a:lstStyle/>
          <a:p>
            <a:pPr indent="12700">
              <a:buNone/>
            </a:pPr>
            <a:r>
              <a:rPr lang="en-GB" sz="1600" b="1" i="1" dirty="0" smtClean="0"/>
              <a:t>The problem</a:t>
            </a:r>
          </a:p>
          <a:p>
            <a:pPr indent="12700">
              <a:buNone/>
            </a:pPr>
            <a:r>
              <a:rPr lang="en-GB" sz="1600" dirty="0" smtClean="0"/>
              <a:t>Over 75% of 999 calls to the ambulance service result in admission to an emergency department.  This is resource-intensive and creates trauma for patients. Skills for Health developed a competency framework for emergency, urgent and unscheduled care </a:t>
            </a:r>
            <a:r>
              <a:rPr lang="en-GB" sz="1600" b="1" dirty="0" smtClean="0"/>
              <a:t>to </a:t>
            </a:r>
            <a:r>
              <a:rPr lang="en-GB" sz="1600" dirty="0" smtClean="0"/>
              <a:t>devise a new role and learning programme for Emergency Care Practitioners (ECPs)</a:t>
            </a:r>
          </a:p>
          <a:p>
            <a:pPr indent="12700">
              <a:spcBef>
                <a:spcPts val="600"/>
              </a:spcBef>
              <a:buNone/>
            </a:pPr>
            <a:r>
              <a:rPr lang="en-GB" sz="1600" b="1" i="1" dirty="0" smtClean="0"/>
              <a:t>The approach</a:t>
            </a:r>
          </a:p>
          <a:p>
            <a:pPr indent="12700">
              <a:buNone/>
            </a:pPr>
            <a:r>
              <a:rPr lang="en-GB" sz="1600" dirty="0" smtClean="0"/>
              <a:t>ECPs are up-skilled to assess and treat patients at the scene, provide clinical support and advice, support primary care staff in home visits or out of hours cover and work in minor injury units. </a:t>
            </a:r>
          </a:p>
          <a:p>
            <a:pPr indent="12700">
              <a:buNone/>
            </a:pPr>
            <a:endParaRPr lang="en-GB" sz="1600" dirty="0" smtClean="0"/>
          </a:p>
          <a:p>
            <a:pPr indent="12700">
              <a:buNone/>
            </a:pPr>
            <a:endParaRPr lang="en-GB" sz="1600" dirty="0" smtClean="0"/>
          </a:p>
          <a:p>
            <a:pPr indent="12700">
              <a:spcBef>
                <a:spcPts val="600"/>
              </a:spcBef>
              <a:buNone/>
            </a:pPr>
            <a:r>
              <a:rPr lang="en-GB" sz="1600" b="1" i="1" dirty="0" smtClean="0"/>
              <a:t>The benefits</a:t>
            </a:r>
          </a:p>
          <a:p>
            <a:pPr indent="12700">
              <a:buNone/>
            </a:pPr>
            <a:r>
              <a:rPr lang="en-GB" sz="1600" dirty="0" smtClean="0"/>
              <a:t>ECPs have reduced emergency admissions: almost a third of </a:t>
            </a:r>
          </a:p>
          <a:p>
            <a:pPr indent="12700">
              <a:buNone/>
            </a:pPr>
            <a:r>
              <a:rPr lang="en-GB" sz="1600" dirty="0" smtClean="0"/>
              <a:t>patients avoided transfer to an emergency department when treated by an ECP at the scene. Almost a half of elderly patients suffering a fall and seen by an ECP did not need to be admitted. </a:t>
            </a:r>
          </a:p>
          <a:p>
            <a:pPr indent="12700">
              <a:buNone/>
            </a:pPr>
            <a:r>
              <a:rPr lang="en-GB" sz="1600" dirty="0" smtClean="0"/>
              <a:t>Patient satisfaction is higher; as generally patients prefer to be treated close to or in their own homes. The new competency framework provides staff with the opportunity to develop and progress. </a:t>
            </a:r>
          </a:p>
          <a:p>
            <a:pPr marL="179388" indent="-179388" eaLnBrk="1" hangingPunct="1">
              <a:lnSpc>
                <a:spcPct val="80000"/>
              </a:lnSpc>
              <a:buNone/>
            </a:pPr>
            <a:endParaRPr lang="en-GB" sz="1400" dirty="0" smtClean="0"/>
          </a:p>
          <a:p>
            <a:pPr marL="579438" lvl="1" indent="-179388" eaLnBrk="1" hangingPunct="1">
              <a:lnSpc>
                <a:spcPct val="80000"/>
              </a:lnSpc>
              <a:buNone/>
            </a:pPr>
            <a:endParaRPr lang="en-GB" sz="1000" dirty="0" smtClean="0"/>
          </a:p>
          <a:p>
            <a:pPr lvl="1" eaLnBrk="1" hangingPunct="1">
              <a:lnSpc>
                <a:spcPct val="80000"/>
              </a:lnSpc>
              <a:buNone/>
            </a:pPr>
            <a:endParaRPr lang="en-GB" sz="1600" dirty="0" smtClean="0"/>
          </a:p>
          <a:p>
            <a:pPr eaLnBrk="1" hangingPunct="1">
              <a:lnSpc>
                <a:spcPct val="80000"/>
              </a:lnSpc>
              <a:buNone/>
            </a:pPr>
            <a:r>
              <a:rPr lang="en-GB" sz="1200" i="1" dirty="0" smtClean="0"/>
              <a:t>.</a:t>
            </a:r>
          </a:p>
          <a:p>
            <a:pPr eaLnBrk="1" hangingPunct="1">
              <a:lnSpc>
                <a:spcPct val="80000"/>
              </a:lnSpc>
              <a:buNone/>
            </a:pPr>
            <a:endParaRPr lang="en-GB" sz="1800" i="1" dirty="0" smtClean="0"/>
          </a:p>
        </p:txBody>
      </p:sp>
      <p:sp>
        <p:nvSpPr>
          <p:cNvPr id="4" name="Rounded Rectangle 3"/>
          <p:cNvSpPr/>
          <p:nvPr/>
        </p:nvSpPr>
        <p:spPr>
          <a:xfrm>
            <a:off x="6372200" y="3645024"/>
            <a:ext cx="2376264" cy="1224136"/>
          </a:xfrm>
          <a:prstGeom prst="roundRect">
            <a:avLst>
              <a:gd name="adj" fmla="val 223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2700" algn="ctr">
              <a:spcBef>
                <a:spcPct val="20000"/>
              </a:spcBef>
              <a:buFont typeface="Arial" charset="0"/>
              <a:buNone/>
            </a:pPr>
            <a:r>
              <a:rPr lang="en-GB" sz="1400" dirty="0" smtClean="0"/>
              <a:t>ECP attendance </a:t>
            </a:r>
            <a:r>
              <a:rPr lang="en-GB" sz="2000" dirty="0" smtClean="0"/>
              <a:t>costs less </a:t>
            </a:r>
            <a:r>
              <a:rPr lang="en-GB" sz="1400" dirty="0" smtClean="0"/>
              <a:t>than sending an ambulance in response to a 999 call. </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p:txBody>
          <a:bodyPr/>
          <a:lstStyle/>
          <a:p>
            <a:pPr eaLnBrk="1" hangingPunct="1"/>
            <a:r>
              <a:rPr lang="en-GB" sz="3200" dirty="0" smtClean="0"/>
              <a:t>The performance challenge </a:t>
            </a:r>
            <a:r>
              <a:rPr lang="en-GB" sz="3200" b="1" dirty="0" smtClean="0"/>
              <a:t>Attracting talented individuals</a:t>
            </a:r>
          </a:p>
        </p:txBody>
      </p:sp>
      <p:sp>
        <p:nvSpPr>
          <p:cNvPr id="33795" name="Rectangle 3"/>
          <p:cNvSpPr>
            <a:spLocks noGrp="1"/>
          </p:cNvSpPr>
          <p:nvPr>
            <p:ph type="body" idx="4294967295"/>
          </p:nvPr>
        </p:nvSpPr>
        <p:spPr>
          <a:xfrm>
            <a:off x="251520" y="1412776"/>
            <a:ext cx="8640960" cy="5184576"/>
          </a:xfrm>
        </p:spPr>
        <p:txBody>
          <a:bodyPr/>
          <a:lstStyle/>
          <a:p>
            <a:pPr eaLnBrk="1" hangingPunct="1">
              <a:lnSpc>
                <a:spcPct val="80000"/>
              </a:lnSpc>
              <a:buNone/>
            </a:pPr>
            <a:endParaRPr lang="en-GB" sz="1500" b="1" dirty="0" smtClean="0"/>
          </a:p>
          <a:p>
            <a:pPr eaLnBrk="1" hangingPunct="1">
              <a:lnSpc>
                <a:spcPct val="80000"/>
              </a:lnSpc>
              <a:buNone/>
            </a:pPr>
            <a:endParaRPr lang="en-GB" sz="1500" b="1" dirty="0" smtClean="0"/>
          </a:p>
          <a:p>
            <a:pPr eaLnBrk="1" hangingPunct="1">
              <a:lnSpc>
                <a:spcPct val="80000"/>
              </a:lnSpc>
              <a:buNone/>
            </a:pPr>
            <a:endParaRPr lang="en-GB" sz="1500" b="1" dirty="0" smtClean="0"/>
          </a:p>
          <a:p>
            <a:pPr eaLnBrk="1" hangingPunct="1">
              <a:lnSpc>
                <a:spcPct val="80000"/>
              </a:lnSpc>
              <a:buNone/>
            </a:pPr>
            <a:r>
              <a:rPr lang="en-GB" sz="1500" b="1" dirty="0" smtClean="0"/>
              <a:t>In Health</a:t>
            </a:r>
          </a:p>
          <a:p>
            <a:pPr eaLnBrk="1" hangingPunct="1">
              <a:lnSpc>
                <a:spcPct val="80000"/>
              </a:lnSpc>
            </a:pPr>
            <a:r>
              <a:rPr lang="en-GB" sz="1500" dirty="0" smtClean="0"/>
              <a:t>However, there is a concentration of Skills Shortage Vacancies reported among </a:t>
            </a:r>
            <a:r>
              <a:rPr lang="en-GB" sz="1500" b="1" dirty="0" smtClean="0"/>
              <a:t>professional occupations </a:t>
            </a:r>
            <a:r>
              <a:rPr lang="en-GB" sz="1500" dirty="0" smtClean="0"/>
              <a:t>in Health (47% compared to 16% for Social Care and 18% across the economy).</a:t>
            </a:r>
          </a:p>
          <a:p>
            <a:pPr eaLnBrk="1" hangingPunct="1">
              <a:lnSpc>
                <a:spcPct val="80000"/>
              </a:lnSpc>
            </a:pPr>
            <a:r>
              <a:rPr lang="en-GB" sz="1500" dirty="0" smtClean="0"/>
              <a:t>There are skills shortages reported among </a:t>
            </a:r>
            <a:r>
              <a:rPr lang="en-GB" sz="1500" b="1" dirty="0" smtClean="0"/>
              <a:t>Pharmacists, Dental Practitioners, Specialist nurses occupations</a:t>
            </a:r>
            <a:r>
              <a:rPr lang="en-GB" sz="1500" dirty="0" smtClean="0"/>
              <a:t> and in other physiological sciences and respiratory physiology sectors.</a:t>
            </a:r>
          </a:p>
          <a:p>
            <a:pPr eaLnBrk="1" hangingPunct="1">
              <a:lnSpc>
                <a:spcPct val="80000"/>
              </a:lnSpc>
            </a:pPr>
            <a:r>
              <a:rPr lang="en-GB" sz="1500" dirty="0" smtClean="0"/>
              <a:t>The share of skills gaps by occupation in health is higher for professionals 8% compared to 4 % for both care and the all sector average) </a:t>
            </a:r>
          </a:p>
          <a:p>
            <a:pPr eaLnBrk="1" hangingPunct="1">
              <a:lnSpc>
                <a:spcPct val="80000"/>
              </a:lnSpc>
              <a:buFont typeface="Wingdings" pitchFamily="2" charset="2"/>
              <a:buChar char="Ø"/>
            </a:pPr>
            <a:r>
              <a:rPr lang="en-GB" sz="1500" dirty="0" smtClean="0"/>
              <a:t>Reliance on international recruitment is lessening, however employers need to think about </a:t>
            </a:r>
            <a:r>
              <a:rPr lang="en-GB" sz="1500" b="1" dirty="0" smtClean="0"/>
              <a:t>alternative recruitment channels.</a:t>
            </a:r>
          </a:p>
          <a:p>
            <a:pPr eaLnBrk="1" hangingPunct="1">
              <a:lnSpc>
                <a:spcPct val="80000"/>
              </a:lnSpc>
              <a:buNone/>
            </a:pPr>
            <a:r>
              <a:rPr lang="en-GB" sz="1500" b="1" dirty="0" smtClean="0"/>
              <a:t>In Care</a:t>
            </a:r>
          </a:p>
          <a:p>
            <a:pPr eaLnBrk="1" hangingPunct="1">
              <a:lnSpc>
                <a:spcPct val="80000"/>
              </a:lnSpc>
            </a:pPr>
            <a:r>
              <a:rPr lang="en-GB" sz="1500" dirty="0" smtClean="0"/>
              <a:t>There are particular Skills Shortage Vacancies in personal service occupations in Care, of all the skills shortage vacancies in care 52% are in the caring occupations (compared to 29% for health) and 11% across the economy.   </a:t>
            </a:r>
          </a:p>
          <a:p>
            <a:pPr eaLnBrk="1" hangingPunct="1">
              <a:lnSpc>
                <a:spcPct val="80000"/>
              </a:lnSpc>
            </a:pPr>
            <a:r>
              <a:rPr lang="en-GB" sz="1500" dirty="0" smtClean="0"/>
              <a:t>Skills gaps** are also higher than average in skilled trades  (8% compared to 4% in care and 5% all sector average) and caring occupations (6% versus 4% for health and 5% economy average).</a:t>
            </a:r>
          </a:p>
          <a:p>
            <a:pPr eaLnBrk="1" hangingPunct="1">
              <a:lnSpc>
                <a:spcPct val="80000"/>
              </a:lnSpc>
            </a:pPr>
            <a:r>
              <a:rPr lang="en-GB" sz="1500" dirty="0" smtClean="0"/>
              <a:t>Social care also has a high staff turnover rate, of 18% in the private sector, and 11% among local authorities). </a:t>
            </a:r>
          </a:p>
          <a:p>
            <a:pPr eaLnBrk="1" hangingPunct="1">
              <a:lnSpc>
                <a:spcPct val="80000"/>
              </a:lnSpc>
              <a:buFont typeface="Wingdings" pitchFamily="2" charset="2"/>
              <a:buChar char="Ø"/>
            </a:pPr>
            <a:r>
              <a:rPr lang="en-GB" sz="1500" dirty="0" smtClean="0"/>
              <a:t>Enhancing the attractiveness of jobs for new recruits improves employer’s ability to recruit and retain talented individuals. </a:t>
            </a:r>
          </a:p>
          <a:p>
            <a:pPr eaLnBrk="1" hangingPunct="1">
              <a:lnSpc>
                <a:spcPct val="80000"/>
              </a:lnSpc>
              <a:buFont typeface="Arial" charset="0"/>
              <a:buNone/>
            </a:pPr>
            <a:endParaRPr lang="en-GB" sz="800" dirty="0" smtClean="0"/>
          </a:p>
          <a:p>
            <a:pPr eaLnBrk="1" hangingPunct="1">
              <a:lnSpc>
                <a:spcPct val="80000"/>
              </a:lnSpc>
              <a:buFont typeface="Arial" charset="0"/>
              <a:buNone/>
            </a:pPr>
            <a:r>
              <a:rPr lang="en-GB" sz="800" dirty="0" smtClean="0">
                <a:cs typeface="Arial" charset="0"/>
              </a:rPr>
              <a:t>* </a:t>
            </a:r>
            <a:r>
              <a:rPr lang="en-GB" sz="700" dirty="0" smtClean="0">
                <a:cs typeface="Arial" charset="0"/>
              </a:rPr>
              <a:t>Skills shortage vacancies are hard to fill vacancies caused by a lack of applicants with the skills, qualifications or experience needed</a:t>
            </a:r>
          </a:p>
          <a:p>
            <a:pPr eaLnBrk="1" hangingPunct="1">
              <a:lnSpc>
                <a:spcPct val="80000"/>
              </a:lnSpc>
              <a:buFont typeface="Arial" charset="0"/>
              <a:buNone/>
            </a:pPr>
            <a:r>
              <a:rPr lang="en-GB" sz="800" dirty="0" smtClean="0">
                <a:cs typeface="Arial" charset="0"/>
              </a:rPr>
              <a:t>** </a:t>
            </a:r>
            <a:r>
              <a:rPr lang="en-GB" sz="700" dirty="0" smtClean="0">
                <a:cs typeface="Arial" charset="0"/>
              </a:rPr>
              <a:t>Skills gaps are a lack of full proficiency amongst existing staff </a:t>
            </a:r>
            <a:r>
              <a:rPr lang="en-GB" sz="700" dirty="0" err="1" smtClean="0">
                <a:cs typeface="Arial" charset="0"/>
              </a:rPr>
              <a:t>ie</a:t>
            </a:r>
            <a:r>
              <a:rPr lang="en-GB" sz="700" dirty="0" smtClean="0">
                <a:cs typeface="Arial" charset="0"/>
              </a:rPr>
              <a:t> not able to do the job to the required level</a:t>
            </a:r>
          </a:p>
        </p:txBody>
      </p:sp>
      <p:sp>
        <p:nvSpPr>
          <p:cNvPr id="4" name="Rounded Rectangle 3"/>
          <p:cNvSpPr/>
          <p:nvPr/>
        </p:nvSpPr>
        <p:spPr>
          <a:xfrm>
            <a:off x="323528" y="1340768"/>
            <a:ext cx="849694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500" dirty="0" smtClean="0"/>
          </a:p>
          <a:p>
            <a:pPr algn="ctr"/>
            <a:r>
              <a:rPr lang="en-GB" sz="1500" dirty="0" smtClean="0"/>
              <a:t>The share of all vacancies which are Skills Shortage Vacancies</a:t>
            </a:r>
            <a:r>
              <a:rPr lang="en-GB" sz="1500" dirty="0" smtClean="0">
                <a:cs typeface="Arial" charset="0"/>
              </a:rPr>
              <a:t>*</a:t>
            </a:r>
            <a:r>
              <a:rPr lang="en-GB" sz="1500" dirty="0" smtClean="0"/>
              <a:t> are lower in Health (12%) and in Care (9%) compared to the (16%) average across all sectors, but on closer inspection the need to attract talent for specific occupations becomes apparent.</a:t>
            </a:r>
          </a:p>
          <a:p>
            <a:pPr algn="ctr"/>
            <a:endParaRPr lang="en-GB" dirty="0"/>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E440C11B-5369-4FAA-ADF2-44026DC3B042}" type="slidenum">
              <a:rPr lang="en-GB" sz="1200">
                <a:solidFill>
                  <a:schemeClr val="tx1">
                    <a:tint val="75000"/>
                  </a:schemeClr>
                </a:solidFill>
              </a:rPr>
              <a:pPr algn="r">
                <a:defRPr/>
              </a:pPr>
              <a:t>16</a:t>
            </a:fld>
            <a:endParaRPr lang="en-GB" sz="1200" dirty="0">
              <a:solidFill>
                <a:schemeClr val="tx1">
                  <a:tint val="75000"/>
                </a:schemeClr>
              </a:solidFill>
            </a:endParaRPr>
          </a:p>
        </p:txBody>
      </p:sp>
      <p:sp>
        <p:nvSpPr>
          <p:cNvPr id="75779" name="Content Placeholder 2"/>
          <p:cNvSpPr>
            <a:spLocks/>
          </p:cNvSpPr>
          <p:nvPr/>
        </p:nvSpPr>
        <p:spPr bwMode="auto">
          <a:xfrm>
            <a:off x="250825" y="1423988"/>
            <a:ext cx="8497888" cy="4884737"/>
          </a:xfrm>
          <a:prstGeom prst="rect">
            <a:avLst/>
          </a:prstGeom>
          <a:noFill/>
          <a:ln w="9525">
            <a:noFill/>
            <a:miter lim="800000"/>
            <a:headEnd/>
            <a:tailEnd/>
          </a:ln>
        </p:spPr>
        <p:txBody>
          <a:bodyPr/>
          <a:lstStyle/>
          <a:p>
            <a:pPr marL="85725" indent="12700">
              <a:spcBef>
                <a:spcPct val="20000"/>
              </a:spcBef>
              <a:buFont typeface="Arial" charset="0"/>
              <a:buNone/>
            </a:pPr>
            <a:endParaRPr lang="en-GB" sz="1400" b="1" i="1" dirty="0" smtClean="0"/>
          </a:p>
          <a:p>
            <a:pPr marL="85725" indent="12700">
              <a:spcBef>
                <a:spcPct val="20000"/>
              </a:spcBef>
              <a:buFont typeface="Arial" charset="0"/>
              <a:buNone/>
            </a:pPr>
            <a:r>
              <a:rPr lang="en-GB" sz="1400" b="1" i="1" dirty="0" smtClean="0"/>
              <a:t>The Problem</a:t>
            </a:r>
          </a:p>
          <a:p>
            <a:pPr marL="85725" indent="12700">
              <a:spcBef>
                <a:spcPct val="20000"/>
              </a:spcBef>
              <a:buFont typeface="Arial" charset="0"/>
              <a:buNone/>
            </a:pPr>
            <a:r>
              <a:rPr lang="en-GB" sz="1400" dirty="0" smtClean="0"/>
              <a:t>As a healthcare </a:t>
            </a:r>
            <a:r>
              <a:rPr lang="en-GB" sz="1400" dirty="0"/>
              <a:t>recruitment company, specialising in recruiting and supplying care assistants, support workers and </a:t>
            </a:r>
            <a:r>
              <a:rPr lang="en-GB" sz="1400" dirty="0" smtClean="0"/>
              <a:t>nurses, Caledonia Healthcare Limited </a:t>
            </a:r>
            <a:r>
              <a:rPr lang="en-GB" sz="1400" dirty="0"/>
              <a:t>wanted to </a:t>
            </a:r>
            <a:r>
              <a:rPr lang="en-GB" sz="1400" b="1" dirty="0"/>
              <a:t>attract, recruit, retain and motivate</a:t>
            </a:r>
            <a:r>
              <a:rPr lang="en-GB" sz="1400" dirty="0"/>
              <a:t> high calibre professionals and saw </a:t>
            </a:r>
            <a:r>
              <a:rPr lang="en-GB" sz="1400" dirty="0" smtClean="0"/>
              <a:t>Investors in People (</a:t>
            </a:r>
            <a:r>
              <a:rPr lang="en-GB" sz="1400" dirty="0" err="1" smtClean="0"/>
              <a:t>IiP</a:t>
            </a:r>
            <a:r>
              <a:rPr lang="en-GB" sz="1400" dirty="0" smtClean="0"/>
              <a:t>) </a:t>
            </a:r>
            <a:r>
              <a:rPr lang="en-GB" sz="1400" dirty="0"/>
              <a:t>as a fundamental part of becoming an employer of choice and leveraging human capital.  </a:t>
            </a:r>
            <a:endParaRPr lang="en-GB" sz="1400" dirty="0" smtClean="0"/>
          </a:p>
          <a:p>
            <a:pPr marL="85725" indent="12700">
              <a:spcBef>
                <a:spcPct val="20000"/>
              </a:spcBef>
              <a:buFont typeface="Arial" charset="0"/>
              <a:buNone/>
            </a:pPr>
            <a:endParaRPr lang="en-GB" sz="1400" dirty="0" smtClean="0"/>
          </a:p>
          <a:p>
            <a:pPr marL="85725" indent="12700">
              <a:spcBef>
                <a:spcPct val="20000"/>
              </a:spcBef>
              <a:buFont typeface="Arial" charset="0"/>
              <a:buNone/>
            </a:pPr>
            <a:endParaRPr lang="en-GB" sz="1400" b="1" i="1" dirty="0" smtClean="0"/>
          </a:p>
          <a:p>
            <a:pPr marL="85725" indent="12700">
              <a:spcBef>
                <a:spcPct val="20000"/>
              </a:spcBef>
              <a:buFont typeface="Arial" charset="0"/>
              <a:buNone/>
            </a:pPr>
            <a:r>
              <a:rPr lang="en-GB" sz="1400" b="1" i="1" dirty="0" smtClean="0"/>
              <a:t>The Approach</a:t>
            </a:r>
          </a:p>
          <a:p>
            <a:pPr marL="85725" indent="12700">
              <a:spcBef>
                <a:spcPct val="20000"/>
              </a:spcBef>
              <a:buFont typeface="Arial" charset="0"/>
              <a:buNone/>
            </a:pPr>
            <a:r>
              <a:rPr lang="en-GB" sz="1400" dirty="0" err="1" smtClean="0"/>
              <a:t>IiP</a:t>
            </a:r>
            <a:r>
              <a:rPr lang="en-GB" sz="1400" dirty="0" smtClean="0"/>
              <a:t> helped Caledonia Healthcare understand what made their people happy through implementing a staff consultation process.  The results revealed innovative solutions for business planning and new ways for senior managers to communicate with staff. </a:t>
            </a:r>
          </a:p>
          <a:p>
            <a:pPr marL="85725" indent="12700">
              <a:spcBef>
                <a:spcPct val="20000"/>
              </a:spcBef>
              <a:buFont typeface="Arial" charset="0"/>
              <a:buNone/>
            </a:pPr>
            <a:endParaRPr lang="en-GB" sz="1400" dirty="0" smtClean="0"/>
          </a:p>
          <a:p>
            <a:pPr marL="85725" indent="12700">
              <a:spcBef>
                <a:spcPct val="20000"/>
              </a:spcBef>
              <a:buFont typeface="Arial" charset="0"/>
              <a:buNone/>
            </a:pPr>
            <a:endParaRPr lang="en-GB" sz="1400" dirty="0" smtClean="0"/>
          </a:p>
          <a:p>
            <a:pPr marL="85725" indent="12700">
              <a:spcBef>
                <a:spcPct val="20000"/>
              </a:spcBef>
              <a:buFont typeface="Arial" charset="0"/>
              <a:buNone/>
            </a:pPr>
            <a:r>
              <a:rPr lang="en-GB" sz="1400" b="1" i="1" dirty="0" smtClean="0"/>
              <a:t>The benefits</a:t>
            </a:r>
          </a:p>
          <a:p>
            <a:pPr marL="85725" indent="12700">
              <a:spcBef>
                <a:spcPct val="20000"/>
              </a:spcBef>
              <a:buFont typeface="Arial" charset="0"/>
              <a:buNone/>
            </a:pPr>
            <a:r>
              <a:rPr lang="en-GB" sz="1400" dirty="0" smtClean="0"/>
              <a:t>In using a consistent </a:t>
            </a:r>
            <a:r>
              <a:rPr lang="en-GB" sz="1400" dirty="0"/>
              <a:t>approach to </a:t>
            </a:r>
            <a:r>
              <a:rPr lang="en-GB" sz="1400" dirty="0" smtClean="0"/>
              <a:t>staff development, the firm experienced </a:t>
            </a:r>
            <a:r>
              <a:rPr lang="en-GB" sz="1400" dirty="0"/>
              <a:t>higher levels of </a:t>
            </a:r>
            <a:r>
              <a:rPr lang="en-GB" sz="1400" b="1" dirty="0" smtClean="0"/>
              <a:t>staff engagement </a:t>
            </a:r>
            <a:r>
              <a:rPr lang="en-GB" sz="1400" dirty="0" smtClean="0"/>
              <a:t>and retention.  Gaining </a:t>
            </a:r>
            <a:r>
              <a:rPr lang="en-GB" sz="1400" dirty="0"/>
              <a:t>and retaining </a:t>
            </a:r>
            <a:r>
              <a:rPr lang="en-GB" sz="1400" dirty="0" err="1" smtClean="0"/>
              <a:t>IiP</a:t>
            </a:r>
            <a:r>
              <a:rPr lang="en-GB" sz="1400" dirty="0" smtClean="0"/>
              <a:t> </a:t>
            </a:r>
            <a:r>
              <a:rPr lang="en-GB" sz="1400" dirty="0"/>
              <a:t>has provided </a:t>
            </a:r>
            <a:r>
              <a:rPr lang="en-GB" sz="1400" dirty="0" smtClean="0"/>
              <a:t>Caledonia </a:t>
            </a:r>
            <a:r>
              <a:rPr lang="en-GB" sz="1400" dirty="0"/>
              <a:t>Healthcare </a:t>
            </a:r>
            <a:r>
              <a:rPr lang="en-GB" sz="1400" dirty="0" smtClean="0"/>
              <a:t>with a powerful way of demonstrating that they are a </a:t>
            </a:r>
            <a:r>
              <a:rPr lang="en-GB" sz="1400" dirty="0"/>
              <a:t>great company to work </a:t>
            </a:r>
            <a:r>
              <a:rPr lang="en-GB" sz="1400" dirty="0" smtClean="0"/>
              <a:t>for – more people want to work for the organisation and more clients have provided positive feedback on the service they have received. </a:t>
            </a:r>
          </a:p>
        </p:txBody>
      </p:sp>
      <p:sp>
        <p:nvSpPr>
          <p:cNvPr id="75780" name="Title 1"/>
          <p:cNvSpPr>
            <a:spLocks/>
          </p:cNvSpPr>
          <p:nvPr/>
        </p:nvSpPr>
        <p:spPr bwMode="auto">
          <a:xfrm>
            <a:off x="179388" y="50800"/>
            <a:ext cx="6913562" cy="1143000"/>
          </a:xfrm>
          <a:prstGeom prst="rect">
            <a:avLst/>
          </a:prstGeom>
          <a:noFill/>
          <a:ln w="9525">
            <a:noFill/>
            <a:miter lim="800000"/>
            <a:headEnd/>
            <a:tailEnd/>
          </a:ln>
        </p:spPr>
        <p:txBody>
          <a:bodyPr anchor="ctr"/>
          <a:lstStyle/>
          <a:p>
            <a:r>
              <a:rPr lang="en-GB" sz="3600" dirty="0"/>
              <a:t>Case </a:t>
            </a:r>
            <a:r>
              <a:rPr lang="en-GB" sz="3600" dirty="0" smtClean="0"/>
              <a:t>study - </a:t>
            </a:r>
            <a:r>
              <a:rPr lang="en-GB" sz="2400" dirty="0" smtClean="0"/>
              <a:t>Caledonia Healthcare: Improving </a:t>
            </a:r>
            <a:r>
              <a:rPr lang="en-GB" sz="2400" dirty="0"/>
              <a:t>recruitment and </a:t>
            </a:r>
            <a:r>
              <a:rPr lang="en-GB" sz="2400" dirty="0" smtClean="0"/>
              <a:t>retention</a:t>
            </a:r>
            <a:endParaRPr lang="en-GB" sz="2400" dirty="0"/>
          </a:p>
        </p:txBody>
      </p:sp>
      <p:pic>
        <p:nvPicPr>
          <p:cNvPr id="5" name="Picture 4" descr="IIP logo">
            <a:hlinkClick r:id="rId3"/>
          </p:cNvPr>
          <p:cNvPicPr/>
          <p:nvPr/>
        </p:nvPicPr>
        <p:blipFill>
          <a:blip r:embed="rId4" cstate="print"/>
          <a:srcRect/>
          <a:stretch>
            <a:fillRect/>
          </a:stretch>
        </p:blipFill>
        <p:spPr bwMode="auto">
          <a:xfrm>
            <a:off x="5652120" y="2996952"/>
            <a:ext cx="1733550" cy="542925"/>
          </a:xfrm>
          <a:prstGeom prst="rect">
            <a:avLst/>
          </a:prstGeom>
          <a:noFill/>
          <a:ln w="9525">
            <a:noFill/>
            <a:miter lim="800000"/>
            <a:headEnd/>
            <a:tailEnd/>
          </a:ln>
        </p:spPr>
      </p:pic>
      <p:pic>
        <p:nvPicPr>
          <p:cNvPr id="6" name="shopBanner" descr="means business"/>
          <p:cNvPicPr/>
          <p:nvPr/>
        </p:nvPicPr>
        <p:blipFill>
          <a:blip r:embed="rId5" cstate="print"/>
          <a:srcRect/>
          <a:stretch>
            <a:fillRect/>
          </a:stretch>
        </p:blipFill>
        <p:spPr bwMode="auto">
          <a:xfrm>
            <a:off x="7524328" y="3429000"/>
            <a:ext cx="771525" cy="762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idx="4294967295"/>
          </p:nvPr>
        </p:nvSpPr>
        <p:spPr>
          <a:xfrm>
            <a:off x="468313" y="0"/>
            <a:ext cx="6329362" cy="1143000"/>
          </a:xfrm>
        </p:spPr>
        <p:txBody>
          <a:bodyPr/>
          <a:lstStyle/>
          <a:p>
            <a:pPr eaLnBrk="1" hangingPunct="1"/>
            <a:r>
              <a:rPr lang="en-GB" dirty="0" smtClean="0"/>
              <a:t>Case study- </a:t>
            </a:r>
            <a:r>
              <a:rPr lang="en-GB" sz="2400" dirty="0" smtClean="0"/>
              <a:t>A new foundation degree to improve recruitment and retention</a:t>
            </a:r>
          </a:p>
        </p:txBody>
      </p:sp>
      <p:sp>
        <p:nvSpPr>
          <p:cNvPr id="76803" name="Rectangle 3"/>
          <p:cNvSpPr>
            <a:spLocks noGrp="1"/>
          </p:cNvSpPr>
          <p:nvPr>
            <p:ph type="body" idx="4294967295"/>
          </p:nvPr>
        </p:nvSpPr>
        <p:spPr>
          <a:xfrm>
            <a:off x="457200" y="1600200"/>
            <a:ext cx="8229600" cy="4853136"/>
          </a:xfrm>
        </p:spPr>
        <p:txBody>
          <a:bodyPr/>
          <a:lstStyle/>
          <a:p>
            <a:pPr marL="0" indent="12700" eaLnBrk="1" hangingPunct="1">
              <a:lnSpc>
                <a:spcPct val="80000"/>
              </a:lnSpc>
              <a:buFont typeface="Arial" charset="0"/>
              <a:buNone/>
            </a:pPr>
            <a:r>
              <a:rPr lang="en-GB" sz="1400" b="1" i="1" dirty="0" smtClean="0"/>
              <a:t>The problem</a:t>
            </a:r>
          </a:p>
          <a:p>
            <a:pPr marL="0" indent="12700" eaLnBrk="1" hangingPunct="1">
              <a:buFont typeface="Arial" charset="0"/>
              <a:buNone/>
            </a:pPr>
            <a:r>
              <a:rPr lang="en-GB" sz="1400" dirty="0" smtClean="0"/>
              <a:t>A rising elderly population led to increasing pressure on community nursing services to deliver routine care such as dietary monitoring, support for those with diabetes, wound dressing and other routine procedures.  At the same time, care staff were not qualified to carry out these procedures leading to a resourcing issue for both time-pressured community nurses and care staff whose capabilities were being underutilised. For Carers, lack of suitable progression routes meant that </a:t>
            </a:r>
            <a:r>
              <a:rPr lang="en-GB" sz="1400" b="1" dirty="0" smtClean="0"/>
              <a:t>retention</a:t>
            </a:r>
            <a:r>
              <a:rPr lang="en-GB" sz="1400" dirty="0" smtClean="0"/>
              <a:t> was low. </a:t>
            </a:r>
          </a:p>
          <a:p>
            <a:pPr marL="0" indent="12700" eaLnBrk="1" hangingPunct="1">
              <a:buFont typeface="Arial" charset="0"/>
              <a:buNone/>
            </a:pPr>
            <a:endParaRPr lang="en-GB" sz="1400" dirty="0" smtClean="0"/>
          </a:p>
          <a:p>
            <a:pPr marL="0" indent="12700" eaLnBrk="1" hangingPunct="1">
              <a:spcBef>
                <a:spcPts val="0"/>
              </a:spcBef>
              <a:buFont typeface="Arial" charset="0"/>
              <a:buNone/>
            </a:pPr>
            <a:r>
              <a:rPr lang="en-GB" sz="1400" b="1" i="1" dirty="0" smtClean="0"/>
              <a:t>The approach</a:t>
            </a:r>
          </a:p>
          <a:p>
            <a:pPr marL="0" indent="12700" eaLnBrk="1" hangingPunct="1">
              <a:spcBef>
                <a:spcPts val="0"/>
              </a:spcBef>
              <a:buNone/>
            </a:pPr>
            <a:r>
              <a:rPr lang="en-GB" sz="1400" dirty="0" smtClean="0"/>
              <a:t>A partnership between Skills for Health, Foundation Degree Forward, </a:t>
            </a:r>
          </a:p>
          <a:p>
            <a:pPr marL="0" indent="12700" eaLnBrk="1" hangingPunct="1">
              <a:spcBef>
                <a:spcPts val="0"/>
              </a:spcBef>
              <a:buNone/>
            </a:pPr>
            <a:r>
              <a:rPr lang="en-GB" sz="1400" dirty="0" smtClean="0"/>
              <a:t>University Campus Suffolk and MOVE Lifelong Learning Network </a:t>
            </a:r>
          </a:p>
          <a:p>
            <a:pPr marL="0" indent="12700" eaLnBrk="1" hangingPunct="1">
              <a:spcBef>
                <a:spcPts val="0"/>
              </a:spcBef>
              <a:buNone/>
            </a:pPr>
            <a:r>
              <a:rPr lang="en-GB" sz="1400" dirty="0" smtClean="0"/>
              <a:t>devised a new Foundation Degree to enable care staff to become </a:t>
            </a:r>
          </a:p>
          <a:p>
            <a:pPr marL="0" indent="12700" eaLnBrk="1" hangingPunct="1">
              <a:spcBef>
                <a:spcPts val="0"/>
              </a:spcBef>
              <a:buNone/>
            </a:pPr>
            <a:r>
              <a:rPr lang="en-GB" sz="1400" dirty="0" smtClean="0"/>
              <a:t>qualified to offer basic care through a blend of work-based and </a:t>
            </a:r>
          </a:p>
          <a:p>
            <a:pPr marL="0" indent="12700" eaLnBrk="1" hangingPunct="1">
              <a:spcBef>
                <a:spcPts val="0"/>
              </a:spcBef>
              <a:buNone/>
            </a:pPr>
            <a:r>
              <a:rPr lang="en-GB" sz="1400" dirty="0" smtClean="0"/>
              <a:t>theoretical learning.  Credits can be accumulated and easily </a:t>
            </a:r>
          </a:p>
          <a:p>
            <a:pPr marL="0" indent="12700" eaLnBrk="1" hangingPunct="1">
              <a:spcBef>
                <a:spcPts val="0"/>
              </a:spcBef>
              <a:buNone/>
            </a:pPr>
            <a:r>
              <a:rPr lang="en-GB" sz="1400" dirty="0" smtClean="0"/>
              <a:t>transferred via a structured pathway for career progression.</a:t>
            </a:r>
          </a:p>
          <a:p>
            <a:pPr marL="0" indent="12700" eaLnBrk="1" hangingPunct="1">
              <a:spcBef>
                <a:spcPts val="0"/>
              </a:spcBef>
              <a:buNone/>
            </a:pPr>
            <a:endParaRPr lang="en-GB" sz="1400" b="1" i="1" dirty="0" smtClean="0"/>
          </a:p>
          <a:p>
            <a:pPr marL="0" indent="12700" eaLnBrk="1" hangingPunct="1">
              <a:spcBef>
                <a:spcPts val="0"/>
              </a:spcBef>
              <a:buNone/>
            </a:pPr>
            <a:r>
              <a:rPr lang="en-GB" sz="1400" b="1" i="1" dirty="0" smtClean="0"/>
              <a:t>The benefits</a:t>
            </a:r>
          </a:p>
          <a:p>
            <a:pPr marL="0" indent="12700" eaLnBrk="1" hangingPunct="1">
              <a:spcBef>
                <a:spcPts val="0"/>
              </a:spcBef>
              <a:buNone/>
            </a:pPr>
            <a:r>
              <a:rPr lang="en-GB" sz="1400" dirty="0" smtClean="0"/>
              <a:t>Care homes </a:t>
            </a:r>
            <a:r>
              <a:rPr lang="en-GB" sz="1400" b="1" dirty="0" smtClean="0"/>
              <a:t>recruit and retain</a:t>
            </a:r>
            <a:r>
              <a:rPr lang="en-GB" sz="1400" dirty="0" smtClean="0"/>
              <a:t> the volumes of staff needed to meet </a:t>
            </a:r>
          </a:p>
          <a:p>
            <a:pPr marL="0" indent="12700" eaLnBrk="1" hangingPunct="1">
              <a:spcBef>
                <a:spcPts val="0"/>
              </a:spcBef>
              <a:buNone/>
            </a:pPr>
            <a:r>
              <a:rPr lang="en-GB" sz="1400" dirty="0" smtClean="0"/>
              <a:t>future demand, benefitting from greater efficiency and reduced staff </a:t>
            </a:r>
          </a:p>
          <a:p>
            <a:pPr marL="0" indent="12700" eaLnBrk="1" hangingPunct="1">
              <a:spcBef>
                <a:spcPts val="0"/>
              </a:spcBef>
              <a:buNone/>
            </a:pPr>
            <a:r>
              <a:rPr lang="en-GB" sz="1400" dirty="0" smtClean="0"/>
              <a:t>turnover. Patients would experience more timely treatment and greater </a:t>
            </a:r>
          </a:p>
          <a:p>
            <a:pPr marL="0" indent="12700" eaLnBrk="1" hangingPunct="1">
              <a:spcBef>
                <a:spcPts val="0"/>
              </a:spcBef>
              <a:buNone/>
            </a:pPr>
            <a:r>
              <a:rPr lang="en-GB" sz="1400" dirty="0" smtClean="0"/>
              <a:t>continuity of care. The wider health sector experiences reduced pressure for community nurses and through reduced hospital admissions because of a lack of capacity in care homes to provide appropriate care. </a:t>
            </a:r>
          </a:p>
        </p:txBody>
      </p:sp>
      <p:pic>
        <p:nvPicPr>
          <p:cNvPr id="2" name="Picture 2" descr="\\ukcesfp02.ukces.local\workspace\Manage the Org - UKCES\Bus Unit Support UKCES\Communications\e-Comms\UKCES website\Content\Images\investment\Skills for Health\UKCES image 2.jpg"/>
          <p:cNvPicPr>
            <a:picLocks noChangeAspect="1" noChangeArrowheads="1"/>
          </p:cNvPicPr>
          <p:nvPr/>
        </p:nvPicPr>
        <p:blipFill>
          <a:blip r:embed="rId3" cstate="print"/>
          <a:srcRect/>
          <a:stretch>
            <a:fillRect/>
          </a:stretch>
        </p:blipFill>
        <p:spPr bwMode="auto">
          <a:xfrm>
            <a:off x="6084168" y="3140968"/>
            <a:ext cx="2812639" cy="1872208"/>
          </a:xfrm>
          <a:prstGeom prst="rect">
            <a:avLst/>
          </a:prstGeom>
          <a:noFill/>
          <a:ln w="25400">
            <a:solidFill>
              <a:schemeClr val="accent1"/>
            </a:solidFill>
          </a:ln>
        </p:spPr>
      </p:pic>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Growth through skills</a:t>
            </a:r>
            <a:br>
              <a:rPr lang="en-GB" dirty="0" smtClean="0"/>
            </a:br>
            <a:r>
              <a:rPr lang="en-GB" b="1" dirty="0" smtClean="0"/>
              <a:t>Securing future success</a:t>
            </a:r>
            <a:endParaRPr lang="en-GB" dirty="0"/>
          </a:p>
        </p:txBody>
      </p:sp>
      <p:sp>
        <p:nvSpPr>
          <p:cNvPr id="6" name="Content Placeholder 2"/>
          <p:cNvSpPr>
            <a:spLocks noGrp="1"/>
          </p:cNvSpPr>
          <p:nvPr>
            <p:ph type="body" orient="vert" idx="1"/>
          </p:nvPr>
        </p:nvSpPr>
        <p:spPr>
          <a:xfrm>
            <a:off x="323528" y="1484785"/>
            <a:ext cx="8568952" cy="1080120"/>
          </a:xfrm>
        </p:spPr>
        <p:txBody>
          <a:bodyPr vert="horz">
            <a:noAutofit/>
          </a:bodyPr>
          <a:lstStyle/>
          <a:p>
            <a:pPr marL="252000" indent="-252000"/>
            <a:r>
              <a:rPr lang="en-GB" sz="1500" b="1" dirty="0" smtClean="0"/>
              <a:t>Across the sector, r</a:t>
            </a:r>
            <a:r>
              <a:rPr lang="en-GB" sz="1500" dirty="0" smtClean="0"/>
              <a:t>aising skills is key to raising performance, but while there </a:t>
            </a:r>
            <a:r>
              <a:rPr lang="en-GB" sz="1500" b="1" dirty="0" smtClean="0"/>
              <a:t>is no silver bullet, a mix of actions which push and pull in the same direction can help.</a:t>
            </a:r>
            <a:endParaRPr lang="en-GB" sz="1500" dirty="0" smtClean="0"/>
          </a:p>
          <a:p>
            <a:pPr marL="252000" indent="-252000"/>
            <a:r>
              <a:rPr lang="en-GB" sz="1500" b="1" dirty="0" smtClean="0"/>
              <a:t>Employer leadership </a:t>
            </a:r>
            <a:r>
              <a:rPr lang="en-GB" sz="1500" dirty="0" smtClean="0"/>
              <a:t>in the development of solutions and then taking </a:t>
            </a:r>
            <a:r>
              <a:rPr lang="en-GB" sz="1500" b="1" dirty="0" smtClean="0"/>
              <a:t>ownership </a:t>
            </a:r>
            <a:r>
              <a:rPr lang="en-GB" sz="1500" dirty="0" smtClean="0"/>
              <a:t>of those solutions is fundamental to their success and sustainability. </a:t>
            </a:r>
          </a:p>
        </p:txBody>
      </p:sp>
      <p:sp>
        <p:nvSpPr>
          <p:cNvPr id="7" name="TextBox 6"/>
          <p:cNvSpPr txBox="1"/>
          <p:nvPr/>
        </p:nvSpPr>
        <p:spPr>
          <a:xfrm>
            <a:off x="323528" y="2636912"/>
            <a:ext cx="8496944" cy="4131900"/>
          </a:xfrm>
          <a:prstGeom prst="rect">
            <a:avLst/>
          </a:prstGeom>
          <a:solidFill>
            <a:schemeClr val="tx2"/>
          </a:solidFill>
          <a:effectLst/>
        </p:spPr>
        <p:txBody>
          <a:bodyPr wrap="square" rtlCol="0">
            <a:spAutoFit/>
          </a:bodyPr>
          <a:lstStyle/>
          <a:p>
            <a:pPr marL="341313" lvl="1" indent="-341313" algn="l"/>
            <a:r>
              <a:rPr lang="en-GB" sz="1450" dirty="0" smtClean="0">
                <a:solidFill>
                  <a:schemeClr val="bg1"/>
                </a:solidFill>
              </a:rPr>
              <a:t>Sources of investment are available to support the </a:t>
            </a:r>
            <a:r>
              <a:rPr lang="en-GB" sz="1450" b="1" dirty="0" smtClean="0">
                <a:solidFill>
                  <a:schemeClr val="bg1"/>
                </a:solidFill>
              </a:rPr>
              <a:t>implementation of solutions led by </a:t>
            </a:r>
          </a:p>
          <a:p>
            <a:pPr marL="341313" lvl="1" indent="-341313" algn="l"/>
            <a:r>
              <a:rPr lang="en-GB" sz="1450" b="1" dirty="0" smtClean="0">
                <a:solidFill>
                  <a:schemeClr val="bg1"/>
                </a:solidFill>
              </a:rPr>
              <a:t>business</a:t>
            </a:r>
            <a:r>
              <a:rPr lang="en-GB" sz="1450" dirty="0" smtClean="0">
                <a:solidFill>
                  <a:schemeClr val="bg1"/>
                </a:solidFill>
              </a:rPr>
              <a:t> on behalf of the sector. </a:t>
            </a:r>
          </a:p>
          <a:p>
            <a:pPr marL="341313" lvl="1" indent="-341313" algn="l"/>
            <a:endParaRPr lang="en-GB" sz="1450" dirty="0" smtClean="0">
              <a:solidFill>
                <a:schemeClr val="bg1"/>
              </a:solidFill>
            </a:endParaRPr>
          </a:p>
          <a:p>
            <a:pPr marL="252000" lvl="1" indent="-252000" algn="l">
              <a:buFont typeface="Arial" pitchFamily="34" charset="0"/>
              <a:buChar char="•"/>
            </a:pPr>
            <a:r>
              <a:rPr lang="en-GB" sz="1450" dirty="0" smtClean="0">
                <a:solidFill>
                  <a:schemeClr val="bg1"/>
                </a:solidFill>
              </a:rPr>
              <a:t>The </a:t>
            </a:r>
            <a:r>
              <a:rPr lang="en-GB" sz="1450" b="1" dirty="0" smtClean="0">
                <a:solidFill>
                  <a:schemeClr val="bg1"/>
                </a:solidFill>
              </a:rPr>
              <a:t>Employer Ownership pilots </a:t>
            </a:r>
            <a:r>
              <a:rPr lang="en-GB" sz="1450" dirty="0" smtClean="0">
                <a:solidFill>
                  <a:schemeClr val="bg1"/>
                </a:solidFill>
              </a:rPr>
              <a:t>offers employers in England direct access to up to £250 million of public investment over the next two years to design and deliver their own training solutions. </a:t>
            </a:r>
          </a:p>
          <a:p>
            <a:pPr marL="252000" lvl="1" indent="-252000" algn="l">
              <a:buFont typeface="Arial" pitchFamily="34" charset="0"/>
              <a:buChar char="•"/>
            </a:pPr>
            <a:endParaRPr lang="en-GB" sz="1450" dirty="0" smtClean="0">
              <a:solidFill>
                <a:schemeClr val="bg1"/>
              </a:solidFill>
            </a:endParaRPr>
          </a:p>
          <a:p>
            <a:pPr marL="252000" lvl="1" indent="-252000" algn="l">
              <a:buFont typeface="Arial" pitchFamily="34" charset="0"/>
              <a:buChar char="•"/>
            </a:pPr>
            <a:r>
              <a:rPr lang="en-GB" sz="1450" dirty="0" smtClean="0">
                <a:solidFill>
                  <a:schemeClr val="bg1"/>
                </a:solidFill>
              </a:rPr>
              <a:t>The </a:t>
            </a:r>
            <a:r>
              <a:rPr lang="en-GB" sz="1450" b="1" dirty="0" smtClean="0">
                <a:solidFill>
                  <a:schemeClr val="bg1"/>
                </a:solidFill>
              </a:rPr>
              <a:t>Growth and Innovation Fund </a:t>
            </a:r>
            <a:r>
              <a:rPr lang="en-GB" sz="1450" dirty="0" smtClean="0">
                <a:solidFill>
                  <a:schemeClr val="bg1"/>
                </a:solidFill>
              </a:rPr>
              <a:t>(£9 million invested so far, £29 million to invest in 2012-13) gives priority to solutions for the sector e.g.:</a:t>
            </a:r>
          </a:p>
          <a:p>
            <a:pPr marL="531813" lvl="2" indent="-265113" algn="l">
              <a:buFont typeface="Arial" pitchFamily="34" charset="0"/>
              <a:buChar char="•"/>
            </a:pPr>
            <a:r>
              <a:rPr lang="en-GB" sz="1450" dirty="0" smtClean="0">
                <a:solidFill>
                  <a:schemeClr val="bg1"/>
                </a:solidFill>
              </a:rPr>
              <a:t>Employer commitment and investment in </a:t>
            </a:r>
            <a:r>
              <a:rPr lang="en-GB" sz="1450" b="1" dirty="0" smtClean="0">
                <a:solidFill>
                  <a:schemeClr val="bg1"/>
                </a:solidFill>
              </a:rPr>
              <a:t>Apprenticeships</a:t>
            </a:r>
          </a:p>
          <a:p>
            <a:pPr marL="531813" lvl="2" indent="-265113" algn="l">
              <a:buFont typeface="Arial" pitchFamily="34" charset="0"/>
              <a:buChar char="•"/>
            </a:pPr>
            <a:r>
              <a:rPr lang="en-GB" sz="1450" dirty="0" smtClean="0">
                <a:solidFill>
                  <a:schemeClr val="bg1"/>
                </a:solidFill>
              </a:rPr>
              <a:t>Creation of </a:t>
            </a:r>
            <a:r>
              <a:rPr lang="en-GB" sz="1450" b="1" dirty="0" smtClean="0">
                <a:solidFill>
                  <a:schemeClr val="bg1"/>
                </a:solidFill>
              </a:rPr>
              <a:t>employer networks </a:t>
            </a:r>
            <a:r>
              <a:rPr lang="en-GB" sz="1450" dirty="0" smtClean="0">
                <a:solidFill>
                  <a:schemeClr val="bg1"/>
                </a:solidFill>
              </a:rPr>
              <a:t>to overcome skill problems</a:t>
            </a:r>
          </a:p>
          <a:p>
            <a:pPr marL="531813" lvl="2" indent="-265113" algn="l">
              <a:buFont typeface="Arial" pitchFamily="34" charset="0"/>
              <a:buChar char="•"/>
            </a:pPr>
            <a:r>
              <a:rPr lang="en-GB" sz="1450" dirty="0" smtClean="0">
                <a:solidFill>
                  <a:schemeClr val="bg1"/>
                </a:solidFill>
              </a:rPr>
              <a:t>Employer-backed proposals for other skills solutions such as: </a:t>
            </a:r>
            <a:r>
              <a:rPr lang="en-GB" sz="1450" b="1" dirty="0" smtClean="0">
                <a:solidFill>
                  <a:schemeClr val="bg1"/>
                </a:solidFill>
              </a:rPr>
              <a:t>management and leadership;</a:t>
            </a:r>
            <a:r>
              <a:rPr lang="en-GB" sz="1450" dirty="0" smtClean="0">
                <a:solidFill>
                  <a:schemeClr val="bg1"/>
                </a:solidFill>
              </a:rPr>
              <a:t> </a:t>
            </a:r>
            <a:r>
              <a:rPr lang="en-GB" sz="1450" b="1" dirty="0" smtClean="0">
                <a:solidFill>
                  <a:schemeClr val="bg1"/>
                </a:solidFill>
              </a:rPr>
              <a:t>professional standards;</a:t>
            </a:r>
            <a:r>
              <a:rPr lang="en-GB" sz="1450" dirty="0" smtClean="0">
                <a:solidFill>
                  <a:schemeClr val="bg1"/>
                </a:solidFill>
              </a:rPr>
              <a:t> </a:t>
            </a:r>
            <a:r>
              <a:rPr lang="en-GB" sz="1450" b="1" dirty="0" smtClean="0">
                <a:solidFill>
                  <a:schemeClr val="bg1"/>
                </a:solidFill>
              </a:rPr>
              <a:t>high performance work practices </a:t>
            </a:r>
            <a:r>
              <a:rPr lang="en-GB" sz="1450" dirty="0" smtClean="0">
                <a:solidFill>
                  <a:schemeClr val="bg1"/>
                </a:solidFill>
              </a:rPr>
              <a:t>incorporating people development (e.g. </a:t>
            </a:r>
            <a:r>
              <a:rPr lang="en-GB" sz="1450" b="1" dirty="0" smtClean="0">
                <a:solidFill>
                  <a:schemeClr val="bg1"/>
                </a:solidFill>
              </a:rPr>
              <a:t>Investors in People</a:t>
            </a:r>
            <a:r>
              <a:rPr lang="en-GB" sz="1450" dirty="0" smtClean="0">
                <a:solidFill>
                  <a:schemeClr val="bg1"/>
                </a:solidFill>
              </a:rPr>
              <a:t>).</a:t>
            </a:r>
          </a:p>
          <a:p>
            <a:pPr marL="531813" lvl="2" indent="-265113" algn="l">
              <a:buFont typeface="Arial" pitchFamily="34" charset="0"/>
              <a:buChar char="•"/>
            </a:pPr>
            <a:r>
              <a:rPr lang="en-GB" sz="1450" dirty="0" smtClean="0">
                <a:solidFill>
                  <a:schemeClr val="bg1"/>
                </a:solidFill>
              </a:rPr>
              <a:t>Information and business advice is also important as a solution.  </a:t>
            </a:r>
            <a:endParaRPr lang="en-GB" sz="1600" dirty="0" smtClean="0">
              <a:solidFill>
                <a:schemeClr val="bg1"/>
              </a:solidFill>
            </a:endParaRPr>
          </a:p>
          <a:p>
            <a:pPr marL="88900" lvl="2" algn="l"/>
            <a:endParaRPr lang="en-GB" sz="1450" b="1" dirty="0" smtClean="0">
              <a:solidFill>
                <a:schemeClr val="bg1"/>
              </a:solidFill>
            </a:endParaRPr>
          </a:p>
          <a:p>
            <a:pPr marL="88900" lvl="2" algn="l"/>
            <a:r>
              <a:rPr lang="en-GB" sz="1450" b="1" dirty="0" smtClean="0">
                <a:solidFill>
                  <a:schemeClr val="bg1"/>
                </a:solidFill>
              </a:rPr>
              <a:t>Ultimately this is trying to catalyse sustained investment in the development of the sector’s workforce led by employers which lies at the heart of an enterprising and dynamic nation.</a:t>
            </a:r>
            <a:endParaRPr lang="en-GB" sz="1450" dirty="0" smtClean="0">
              <a:solidFill>
                <a:schemeClr val="bg1"/>
              </a:solidFill>
            </a:endParaRPr>
          </a:p>
          <a:p>
            <a:pPr marL="723900" lvl="2" indent="-368300"/>
            <a:endParaRPr lang="en-GB" sz="1600" dirty="0" smtClean="0">
              <a:solidFill>
                <a:schemeClr val="bg1"/>
              </a:solidFill>
            </a:endParaRP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Growth through skills</a:t>
            </a:r>
            <a:br>
              <a:rPr lang="en-GB" dirty="0" smtClean="0"/>
            </a:br>
            <a:r>
              <a:rPr lang="en-GB" b="1" dirty="0" smtClean="0"/>
              <a:t>Securing future success</a:t>
            </a:r>
            <a:endParaRPr lang="en-GB" dirty="0"/>
          </a:p>
        </p:txBody>
      </p:sp>
      <p:sp>
        <p:nvSpPr>
          <p:cNvPr id="4" name="Rectangle 3"/>
          <p:cNvSpPr>
            <a:spLocks noGrp="1"/>
          </p:cNvSpPr>
          <p:nvPr>
            <p:ph type="body" orient="vert" idx="1"/>
          </p:nvPr>
        </p:nvSpPr>
        <p:spPr>
          <a:xfrm>
            <a:off x="323528" y="1412776"/>
            <a:ext cx="8496944" cy="5184576"/>
          </a:xfrm>
        </p:spPr>
        <p:style>
          <a:lnRef idx="2">
            <a:schemeClr val="accent1">
              <a:shade val="50000"/>
            </a:schemeClr>
          </a:lnRef>
          <a:fillRef idx="1">
            <a:schemeClr val="accent1"/>
          </a:fillRef>
          <a:effectRef idx="0">
            <a:schemeClr val="accent1"/>
          </a:effectRef>
          <a:fontRef idx="minor">
            <a:schemeClr val="lt1"/>
          </a:fontRef>
        </p:style>
        <p:txBody>
          <a:bodyPr vert="horz"/>
          <a:lstStyle/>
          <a:p>
            <a:pPr>
              <a:lnSpc>
                <a:spcPct val="80000"/>
              </a:lnSpc>
              <a:buNone/>
            </a:pPr>
            <a:endParaRPr lang="en-GB" sz="800" dirty="0" smtClean="0"/>
          </a:p>
          <a:p>
            <a:pPr marL="0" indent="0">
              <a:lnSpc>
                <a:spcPct val="80000"/>
              </a:lnSpc>
              <a:buNone/>
            </a:pPr>
            <a:r>
              <a:rPr lang="en-US" sz="1600" dirty="0" smtClean="0"/>
              <a:t>Strong links between employers and colleges and universities have been cemented through the  National Skills Academies.</a:t>
            </a:r>
          </a:p>
          <a:p>
            <a:pPr>
              <a:lnSpc>
                <a:spcPct val="80000"/>
              </a:lnSpc>
              <a:buNone/>
            </a:pPr>
            <a:endParaRPr lang="en-US" sz="1600" dirty="0" smtClean="0"/>
          </a:p>
          <a:p>
            <a:pPr>
              <a:lnSpc>
                <a:spcPct val="80000"/>
              </a:lnSpc>
              <a:buNone/>
            </a:pPr>
            <a:r>
              <a:rPr lang="en-US" sz="1600" dirty="0" smtClean="0"/>
              <a:t>The </a:t>
            </a:r>
            <a:r>
              <a:rPr lang="en-US" sz="1600" b="1" dirty="0" smtClean="0"/>
              <a:t>National Skills Academy for Social Care</a:t>
            </a:r>
            <a:r>
              <a:rPr lang="en-GB" sz="1600" b="1" dirty="0" smtClean="0"/>
              <a:t> </a:t>
            </a:r>
            <a:r>
              <a:rPr lang="en-GB" sz="1600" dirty="0" smtClean="0"/>
              <a:t>offers leadership training to:</a:t>
            </a:r>
          </a:p>
          <a:p>
            <a:pPr marL="266700" indent="-266700">
              <a:lnSpc>
                <a:spcPct val="80000"/>
              </a:lnSpc>
            </a:pPr>
            <a:r>
              <a:rPr lang="en-GB" sz="1600" b="1" dirty="0" smtClean="0"/>
              <a:t>Recent graduates</a:t>
            </a:r>
            <a:r>
              <a:rPr lang="en-GB" sz="1600" dirty="0" smtClean="0"/>
              <a:t> through a National Management Trainee Scheme which seeks to attract people into the sector and develop future leaders.</a:t>
            </a:r>
          </a:p>
          <a:p>
            <a:pPr marL="266700" indent="-266700">
              <a:lnSpc>
                <a:spcPct val="80000"/>
              </a:lnSpc>
            </a:pPr>
            <a:r>
              <a:rPr lang="en-GB" sz="1600" b="1" dirty="0" smtClean="0"/>
              <a:t>Front-line leaders</a:t>
            </a:r>
            <a:r>
              <a:rPr lang="en-GB" sz="1600" dirty="0" smtClean="0"/>
              <a:t> which focuses on how the values and behaviours of leadership at the front line are crucial to excellent care delivery.</a:t>
            </a:r>
          </a:p>
          <a:p>
            <a:pPr marL="266700" indent="-266700">
              <a:lnSpc>
                <a:spcPct val="80000"/>
              </a:lnSpc>
            </a:pPr>
            <a:r>
              <a:rPr lang="en-GB" sz="1600" b="1" dirty="0" smtClean="0"/>
              <a:t>Senior managers of the future</a:t>
            </a:r>
            <a:r>
              <a:rPr lang="en-GB" sz="1600" dirty="0" smtClean="0"/>
              <a:t> An Aspiring Leaders programme focuses on leadership within the commercial reality of day-to-day operations.</a:t>
            </a:r>
          </a:p>
          <a:p>
            <a:pPr marL="266700" indent="-266700">
              <a:lnSpc>
                <a:spcPct val="80000"/>
              </a:lnSpc>
            </a:pPr>
            <a:r>
              <a:rPr lang="en-GB" sz="1600" b="1" dirty="0" smtClean="0"/>
              <a:t>New Directors</a:t>
            </a:r>
            <a:r>
              <a:rPr lang="en-GB" sz="1600" dirty="0" smtClean="0"/>
              <a:t> working with the Association of Directors of Adult Social Services (ADASS) to run a programme to support senior managers when they’re newly promoted to lead local authority adult social services.</a:t>
            </a:r>
          </a:p>
          <a:p>
            <a:pPr marL="0" indent="0">
              <a:lnSpc>
                <a:spcPct val="80000"/>
              </a:lnSpc>
              <a:buNone/>
            </a:pPr>
            <a:r>
              <a:rPr lang="en-GB" sz="1600" dirty="0" smtClean="0"/>
              <a:t>The social care academy also aims to raise the quality of provision by offering quality marks for organisations and individuals through awarding:</a:t>
            </a:r>
            <a:endParaRPr lang="en-GB" sz="1600" b="1" dirty="0" smtClean="0"/>
          </a:p>
          <a:p>
            <a:pPr marL="266700" indent="-266700">
              <a:lnSpc>
                <a:spcPct val="80000"/>
              </a:lnSpc>
            </a:pPr>
            <a:r>
              <a:rPr lang="en-GB" sz="1600" b="1" dirty="0" smtClean="0"/>
              <a:t>Centres of Excellence: </a:t>
            </a:r>
            <a:r>
              <a:rPr lang="en-GB" sz="1600" dirty="0" smtClean="0"/>
              <a:t>who demonstrate exemplary commitment to meeting the needs of learners, compliance with the social model of care, and understanding and measuring impact of provision on lives of service users.</a:t>
            </a:r>
            <a:endParaRPr lang="en-GB" sz="1600" b="1" dirty="0" smtClean="0"/>
          </a:p>
          <a:p>
            <a:pPr marL="266700" indent="-266700">
              <a:lnSpc>
                <a:spcPct val="80000"/>
              </a:lnSpc>
            </a:pPr>
            <a:r>
              <a:rPr lang="en-GB" sz="1600" b="1" dirty="0" smtClean="0"/>
              <a:t>Recognised Providers: </a:t>
            </a:r>
            <a:r>
              <a:rPr lang="en-GB" sz="1600" dirty="0" smtClean="0"/>
              <a:t>who</a:t>
            </a:r>
            <a:r>
              <a:rPr lang="en-GB" sz="1600" b="1" dirty="0" smtClean="0"/>
              <a:t> </a:t>
            </a:r>
            <a:r>
              <a:rPr lang="en-GB" sz="1600" dirty="0" smtClean="0"/>
              <a:t>demonstrate a professional approach to education and training in adult social care.</a:t>
            </a:r>
          </a:p>
          <a:p>
            <a:pPr marL="266700" indent="-266700">
              <a:lnSpc>
                <a:spcPct val="80000"/>
              </a:lnSpc>
            </a:pPr>
            <a:r>
              <a:rPr lang="en-GB" sz="1600" b="1" dirty="0" smtClean="0"/>
              <a:t>Endorsed Practitioners: </a:t>
            </a:r>
            <a:r>
              <a:rPr lang="en-GB" sz="1600" dirty="0" smtClean="0"/>
              <a:t>'sole-trader' training providers who demonstrate a professional approach to education and training in adult social care.</a:t>
            </a:r>
            <a:endParaRPr lang="en-GB" sz="1500" dirty="0" smtClean="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Vertical Text Placeholder 2"/>
          <p:cNvSpPr>
            <a:spLocks noGrp="1"/>
          </p:cNvSpPr>
          <p:nvPr>
            <p:ph type="body" orient="vert" idx="1"/>
          </p:nvPr>
        </p:nvSpPr>
        <p:spPr>
          <a:xfrm>
            <a:off x="323528" y="1412776"/>
            <a:ext cx="8496944" cy="5256584"/>
          </a:xfrm>
        </p:spPr>
        <p:txBody>
          <a:bodyPr vert="horz"/>
          <a:lstStyle/>
          <a:p>
            <a:pPr marL="180000" indent="0">
              <a:buNone/>
            </a:pPr>
            <a:r>
              <a:rPr lang="en-GB" sz="1600" dirty="0" smtClean="0"/>
              <a:t>The UK Commission is </a:t>
            </a:r>
            <a:r>
              <a:rPr lang="en-GB" sz="1600" b="1" dirty="0" smtClean="0"/>
              <a:t>working to transform the UK’s approach to investing in skills to help secure jobs and growth</a:t>
            </a:r>
            <a:r>
              <a:rPr lang="en-GB" sz="1600" dirty="0" smtClean="0"/>
              <a:t>.  Key to our ambition is the need to encourage </a:t>
            </a:r>
            <a:r>
              <a:rPr lang="en-GB" sz="1600" b="1" dirty="0" smtClean="0"/>
              <a:t>greater employer ownership of skills</a:t>
            </a:r>
            <a:r>
              <a:rPr lang="en-GB" sz="1600" dirty="0" smtClean="0"/>
              <a:t>, working to secure long term sustainable partnerships.</a:t>
            </a:r>
          </a:p>
          <a:p>
            <a:pPr marL="180000" indent="0">
              <a:buNone/>
            </a:pPr>
            <a:endParaRPr lang="en-GB" sz="1000" dirty="0" smtClean="0"/>
          </a:p>
          <a:p>
            <a:pPr marL="180000" indent="0">
              <a:buNone/>
            </a:pPr>
            <a:r>
              <a:rPr lang="en-GB" sz="1600" dirty="0" smtClean="0"/>
              <a:t>This slide pack and accompanying evidence report present the case for </a:t>
            </a:r>
            <a:r>
              <a:rPr lang="en-GB" sz="1600" b="1" dirty="0" smtClean="0"/>
              <a:t>more employers  in this sector to invest in the skills of their people</a:t>
            </a:r>
            <a:r>
              <a:rPr lang="en-GB" sz="1600" dirty="0" smtClean="0"/>
              <a:t>.  It does so by presenting real-life, skill-based business solutions that have been used by leading employers to tackle the performance challenges they face and by drawing on examples of the investments being made by the UK Commission through its investment funds.</a:t>
            </a:r>
          </a:p>
          <a:p>
            <a:pPr marL="180000" indent="0">
              <a:buNone/>
            </a:pPr>
            <a:endParaRPr lang="en-GB" sz="1000" dirty="0" smtClean="0"/>
          </a:p>
          <a:p>
            <a:pPr marL="180000" indent="0">
              <a:buNone/>
            </a:pPr>
            <a:r>
              <a:rPr lang="en-GB" sz="1600" dirty="0" smtClean="0"/>
              <a:t>There are several determinants of employers’ skills needs and training behaviour including firm size, strategy and location but it is by sector which the strongest variations appear.  Hence this work focuses on the </a:t>
            </a:r>
            <a:r>
              <a:rPr lang="en-GB" sz="1600" b="1" dirty="0" smtClean="0">
                <a:solidFill>
                  <a:srgbClr val="FF0000"/>
                </a:solidFill>
              </a:rPr>
              <a:t>Health &amp; Social Care </a:t>
            </a:r>
            <a:r>
              <a:rPr lang="en-GB" sz="1600" dirty="0" smtClean="0"/>
              <a:t>sector.  Slide packs and reports are also available for a number of other sectors from: </a:t>
            </a:r>
            <a:r>
              <a:rPr lang="en-GB" sz="1600" dirty="0" smtClean="0">
                <a:hlinkClick r:id="rId3"/>
              </a:rPr>
              <a:t>http://www.ukces.org.uk/ourwork/sector-skills-insights</a:t>
            </a:r>
            <a:r>
              <a:rPr lang="en-GB" sz="1600" dirty="0" smtClean="0"/>
              <a:t>.  Each of the sectors are important to the economy in terms of employment, productivity or their future potential.</a:t>
            </a:r>
          </a:p>
          <a:p>
            <a:pPr marL="180000" indent="0">
              <a:buNone/>
            </a:pPr>
            <a:endParaRPr lang="en-GB" sz="1000" dirty="0" smtClean="0"/>
          </a:p>
          <a:p>
            <a:pPr marL="180000" indent="0">
              <a:buNone/>
            </a:pPr>
            <a:r>
              <a:rPr lang="en-GB" sz="1600" dirty="0" smtClean="0"/>
              <a:t>For </a:t>
            </a:r>
            <a:r>
              <a:rPr lang="en-GB" sz="1600" b="1" dirty="0" smtClean="0"/>
              <a:t>information </a:t>
            </a:r>
            <a:r>
              <a:rPr lang="en-GB" sz="1600" dirty="0" smtClean="0"/>
              <a:t>about this slide pack and accompanying report please contact:</a:t>
            </a:r>
          </a:p>
          <a:p>
            <a:pPr marL="180000" indent="0">
              <a:buNone/>
            </a:pPr>
            <a:r>
              <a:rPr lang="en-GB" sz="1600" b="1" dirty="0" smtClean="0"/>
              <a:t>Rebecca Jones, </a:t>
            </a:r>
            <a:r>
              <a:rPr lang="en-GB" sz="1600" u="sng" dirty="0" smtClean="0">
                <a:hlinkClick r:id="rId4"/>
              </a:rPr>
              <a:t>rebecca.jones@ukces.org.uk</a:t>
            </a:r>
            <a:endParaRPr lang="en-GB" sz="1000" dirty="0" smtClean="0"/>
          </a:p>
          <a:p>
            <a:pPr marL="180000" indent="0">
              <a:buNone/>
            </a:pPr>
            <a:endParaRPr lang="en-GB" sz="1000" b="1" dirty="0" smtClean="0"/>
          </a:p>
          <a:p>
            <a:pPr marL="180000" indent="0">
              <a:buNone/>
            </a:pPr>
            <a:r>
              <a:rPr lang="en-GB" sz="1600" b="1" dirty="0" smtClean="0"/>
              <a:t>Source information </a:t>
            </a:r>
            <a:r>
              <a:rPr lang="en-GB" sz="1600" dirty="0" smtClean="0"/>
              <a:t>can be found in the notes section of each slide</a:t>
            </a: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Growth through skills</a:t>
            </a:r>
            <a:br>
              <a:rPr lang="en-GB" dirty="0" smtClean="0"/>
            </a:br>
            <a:r>
              <a:rPr lang="en-GB" b="1" dirty="0" smtClean="0"/>
              <a:t>Securing future success</a:t>
            </a:r>
            <a:endParaRPr lang="en-GB" dirty="0"/>
          </a:p>
        </p:txBody>
      </p:sp>
      <p:sp>
        <p:nvSpPr>
          <p:cNvPr id="4" name="Rectangle 3"/>
          <p:cNvSpPr>
            <a:spLocks noGrp="1"/>
          </p:cNvSpPr>
          <p:nvPr>
            <p:ph type="body" orient="vert" idx="1"/>
          </p:nvPr>
        </p:nvSpPr>
        <p:spPr>
          <a:xfrm>
            <a:off x="323528" y="1412776"/>
            <a:ext cx="8496944" cy="5256584"/>
          </a:xfrm>
        </p:spPr>
        <p:style>
          <a:lnRef idx="2">
            <a:schemeClr val="accent1">
              <a:shade val="50000"/>
            </a:schemeClr>
          </a:lnRef>
          <a:fillRef idx="1">
            <a:schemeClr val="accent1"/>
          </a:fillRef>
          <a:effectRef idx="0">
            <a:schemeClr val="accent1"/>
          </a:effectRef>
          <a:fontRef idx="minor">
            <a:schemeClr val="lt1"/>
          </a:fontRef>
        </p:style>
        <p:txBody>
          <a:bodyPr vert="horz"/>
          <a:lstStyle/>
          <a:p>
            <a:pPr>
              <a:lnSpc>
                <a:spcPct val="80000"/>
              </a:lnSpc>
              <a:buNone/>
            </a:pPr>
            <a:endParaRPr lang="en-GB" sz="800" dirty="0" smtClean="0"/>
          </a:p>
          <a:p>
            <a:pPr>
              <a:lnSpc>
                <a:spcPct val="80000"/>
              </a:lnSpc>
              <a:buNone/>
            </a:pPr>
            <a:r>
              <a:rPr lang="en-GB" sz="1600" dirty="0" smtClean="0"/>
              <a:t>The </a:t>
            </a:r>
            <a:r>
              <a:rPr lang="en-GB" sz="1600" b="1" dirty="0" smtClean="0"/>
              <a:t>National Skills Academy for Health </a:t>
            </a:r>
            <a:r>
              <a:rPr lang="en-GB" sz="1600" dirty="0" smtClean="0"/>
              <a:t>seeks to raise skills in the sector by offering:</a:t>
            </a:r>
            <a:endParaRPr lang="en-GB" sz="1600" b="1" dirty="0" smtClean="0"/>
          </a:p>
          <a:p>
            <a:pPr>
              <a:lnSpc>
                <a:spcPct val="80000"/>
              </a:lnSpc>
            </a:pPr>
            <a:r>
              <a:rPr lang="en-GB" sz="1600" dirty="0" smtClean="0"/>
              <a:t>Specialist Careers Advice and Information</a:t>
            </a:r>
          </a:p>
          <a:p>
            <a:pPr>
              <a:lnSpc>
                <a:spcPct val="80000"/>
              </a:lnSpc>
            </a:pPr>
            <a:r>
              <a:rPr lang="en-GB" sz="1600" dirty="0" smtClean="0"/>
              <a:t>Brokerage for employers matching training providers to need</a:t>
            </a:r>
          </a:p>
          <a:p>
            <a:pPr>
              <a:lnSpc>
                <a:spcPct val="80000"/>
              </a:lnSpc>
            </a:pPr>
            <a:r>
              <a:rPr lang="en-GB" sz="1600" dirty="0" smtClean="0"/>
              <a:t>Learning consultancy</a:t>
            </a:r>
          </a:p>
          <a:p>
            <a:pPr>
              <a:lnSpc>
                <a:spcPct val="80000"/>
              </a:lnSpc>
            </a:pPr>
            <a:r>
              <a:rPr lang="en-GB" sz="1600" dirty="0" smtClean="0"/>
              <a:t>Apprenticeship, Youth and Pre-employment Programmes, including the management of the Joint Investment Framework</a:t>
            </a:r>
          </a:p>
          <a:p>
            <a:pPr>
              <a:lnSpc>
                <a:spcPct val="80000"/>
              </a:lnSpc>
            </a:pPr>
            <a:r>
              <a:rPr lang="en-GB" sz="1600" dirty="0" smtClean="0"/>
              <a:t>Partnerships with various organisations delivering the 14-19 diplomas, acting on their behalf, and providing a comprehensive menu of employment engagement activities </a:t>
            </a:r>
          </a:p>
          <a:p>
            <a:pPr>
              <a:lnSpc>
                <a:spcPct val="80000"/>
              </a:lnSpc>
            </a:pPr>
            <a:r>
              <a:rPr lang="en-GB" sz="1600" dirty="0" smtClean="0"/>
              <a:t>Support to organisations on how to maintain standards both occupationally and through qualification requirements via our Skills for Health approval process</a:t>
            </a:r>
          </a:p>
          <a:p>
            <a:pPr>
              <a:lnSpc>
                <a:spcPct val="80000"/>
              </a:lnSpc>
            </a:pPr>
            <a:r>
              <a:rPr lang="en-GB" sz="1600" dirty="0" smtClean="0"/>
              <a:t>Career development for those supporting learners with language, literacy and numeracy development needs</a:t>
            </a:r>
          </a:p>
          <a:p>
            <a:pPr>
              <a:lnSpc>
                <a:spcPct val="80000"/>
              </a:lnSpc>
            </a:pPr>
            <a:endParaRPr lang="en-GB" sz="1600" dirty="0" smtClean="0"/>
          </a:p>
          <a:p>
            <a:pPr>
              <a:lnSpc>
                <a:spcPct val="90000"/>
              </a:lnSpc>
              <a:buNone/>
            </a:pPr>
            <a:r>
              <a:rPr lang="en-GB" sz="1600" b="1" dirty="0" smtClean="0"/>
              <a:t>Skills for Health </a:t>
            </a:r>
            <a:r>
              <a:rPr lang="en-GB" sz="1600" dirty="0" smtClean="0"/>
              <a:t>are improving the </a:t>
            </a:r>
            <a:r>
              <a:rPr lang="en-GB" sz="1600" b="1" dirty="0" smtClean="0"/>
              <a:t>talent pipeline</a:t>
            </a:r>
            <a:r>
              <a:rPr lang="en-GB" sz="1600" dirty="0" smtClean="0"/>
              <a:t> of new entrants into the sector through: </a:t>
            </a:r>
          </a:p>
          <a:p>
            <a:pPr>
              <a:lnSpc>
                <a:spcPct val="90000"/>
              </a:lnSpc>
            </a:pPr>
            <a:r>
              <a:rPr lang="en-GB" sz="1600" dirty="0" smtClean="0"/>
              <a:t>The </a:t>
            </a:r>
            <a:r>
              <a:rPr lang="en-GB" sz="1600" b="1" dirty="0" smtClean="0"/>
              <a:t>Skills Passport </a:t>
            </a:r>
            <a:r>
              <a:rPr lang="en-GB" sz="1600" dirty="0" smtClean="0"/>
              <a:t>will provide a framework for statutory and mandatory skills. to reduce training costs, improve productivity and increase quality of services. With investment from GIF, Skills for Health are offering to implement the framework within 60 organisations</a:t>
            </a:r>
          </a:p>
          <a:p>
            <a:pPr>
              <a:lnSpc>
                <a:spcPct val="90000"/>
              </a:lnSpc>
            </a:pPr>
            <a:r>
              <a:rPr lang="en-GB" sz="1600" dirty="0" smtClean="0"/>
              <a:t>Skills for Health run a </a:t>
            </a:r>
            <a:r>
              <a:rPr lang="en-GB" sz="1600" b="1" dirty="0" smtClean="0"/>
              <a:t>Cadet training programme </a:t>
            </a:r>
            <a:r>
              <a:rPr lang="en-GB" sz="1600" dirty="0" smtClean="0"/>
              <a:t>to help young people start a career in the NHS, whilst continuing to study an academic or vocational qualification, a 14-19 diploma and young apprenticeships.</a:t>
            </a:r>
          </a:p>
          <a:p>
            <a:pPr>
              <a:lnSpc>
                <a:spcPct val="80000"/>
              </a:lnSpc>
            </a:pPr>
            <a:endParaRPr lang="en-GB" sz="1500" dirty="0" smtClean="0"/>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Growth through skills</a:t>
            </a:r>
            <a:br>
              <a:rPr lang="en-GB" dirty="0" smtClean="0"/>
            </a:br>
            <a:r>
              <a:rPr lang="en-GB" b="1" dirty="0" smtClean="0"/>
              <a:t>Securing future success</a:t>
            </a:r>
            <a:endParaRPr lang="en-GB" dirty="0"/>
          </a:p>
        </p:txBody>
      </p:sp>
      <p:sp>
        <p:nvSpPr>
          <p:cNvPr id="4" name="Rectangle 3"/>
          <p:cNvSpPr>
            <a:spLocks noGrp="1"/>
          </p:cNvSpPr>
          <p:nvPr>
            <p:ph type="body" orient="vert" idx="1"/>
          </p:nvPr>
        </p:nvSpPr>
        <p:spPr>
          <a:xfrm>
            <a:off x="323528" y="1412776"/>
            <a:ext cx="8496944" cy="5328592"/>
          </a:xfrm>
        </p:spPr>
        <p:style>
          <a:lnRef idx="2">
            <a:schemeClr val="accent1">
              <a:shade val="50000"/>
            </a:schemeClr>
          </a:lnRef>
          <a:fillRef idx="1">
            <a:schemeClr val="accent1"/>
          </a:fillRef>
          <a:effectRef idx="0">
            <a:schemeClr val="accent1"/>
          </a:effectRef>
          <a:fontRef idx="minor">
            <a:schemeClr val="lt1"/>
          </a:fontRef>
        </p:style>
        <p:txBody>
          <a:bodyPr vert="horz"/>
          <a:lstStyle/>
          <a:p>
            <a:pPr>
              <a:lnSpc>
                <a:spcPct val="90000"/>
              </a:lnSpc>
              <a:spcBef>
                <a:spcPts val="600"/>
              </a:spcBef>
              <a:spcAft>
                <a:spcPts val="0"/>
              </a:spcAft>
              <a:buNone/>
            </a:pPr>
            <a:r>
              <a:rPr lang="en-GB" sz="1600" b="1" dirty="0" smtClean="0"/>
              <a:t>Apprenticeships and Workplace learning – social care</a:t>
            </a:r>
          </a:p>
          <a:p>
            <a:pPr marL="0" indent="0">
              <a:lnSpc>
                <a:spcPct val="90000"/>
              </a:lnSpc>
              <a:spcBef>
                <a:spcPts val="600"/>
              </a:spcBef>
              <a:spcAft>
                <a:spcPts val="0"/>
              </a:spcAft>
              <a:buNone/>
            </a:pPr>
            <a:r>
              <a:rPr lang="en-GB" sz="1500" dirty="0" smtClean="0"/>
              <a:t>Case study research  reports that employers believed that Apprenticeships and WPL, often alongside mandatory training, delivers a number of benefits: </a:t>
            </a:r>
          </a:p>
          <a:p>
            <a:pPr marL="252000" indent="-252000">
              <a:spcBef>
                <a:spcPts val="600"/>
              </a:spcBef>
              <a:spcAft>
                <a:spcPts val="0"/>
              </a:spcAft>
            </a:pPr>
            <a:r>
              <a:rPr lang="en-GB" sz="1500" dirty="0" smtClean="0"/>
              <a:t>staff understanding of what care entails and consistency of standards; </a:t>
            </a:r>
          </a:p>
          <a:p>
            <a:pPr marL="252000" indent="-252000">
              <a:spcBef>
                <a:spcPts val="600"/>
              </a:spcBef>
              <a:spcAft>
                <a:spcPts val="0"/>
              </a:spcAft>
            </a:pPr>
            <a:r>
              <a:rPr lang="en-GB" sz="1500" dirty="0" smtClean="0"/>
              <a:t>helping to develop staff confidence and capability to deliver a good standard of care; </a:t>
            </a:r>
          </a:p>
          <a:p>
            <a:pPr marL="252000" indent="-252000">
              <a:spcBef>
                <a:spcPts val="600"/>
              </a:spcBef>
              <a:spcAft>
                <a:spcPts val="0"/>
              </a:spcAft>
            </a:pPr>
            <a:r>
              <a:rPr lang="en-GB" sz="1500" dirty="0" smtClean="0"/>
              <a:t>investment in training particularly beyond Level 2 offers (personal) development opportunities help to support staff motivation and retention</a:t>
            </a:r>
          </a:p>
          <a:p>
            <a:pPr marL="252000" indent="-252000">
              <a:spcBef>
                <a:spcPts val="600"/>
              </a:spcBef>
              <a:spcAft>
                <a:spcPts val="0"/>
              </a:spcAft>
            </a:pPr>
            <a:r>
              <a:rPr lang="en-GB" sz="1500" dirty="0" smtClean="0"/>
              <a:t>when senior posts become vacant, a pool of suitably trained internal candidates for promotion will be ready to take up the opportunity to progress.*</a:t>
            </a:r>
          </a:p>
          <a:p>
            <a:pPr marL="0" indent="0">
              <a:spcBef>
                <a:spcPts val="600"/>
              </a:spcBef>
              <a:spcAft>
                <a:spcPts val="0"/>
              </a:spcAft>
              <a:buNone/>
            </a:pPr>
            <a:r>
              <a:rPr lang="en-GB" sz="1500" dirty="0" smtClean="0"/>
              <a:t>In addition, this study of 8 sectors the </a:t>
            </a:r>
            <a:r>
              <a:rPr lang="en-GB" sz="1500" b="1" dirty="0" smtClean="0"/>
              <a:t>net cost of WPL in social care was found to be lower </a:t>
            </a:r>
            <a:r>
              <a:rPr lang="en-GB" sz="1500" dirty="0" smtClean="0"/>
              <a:t>than in many other sectors for both L2 Apprenticeships and L2 NVQ .</a:t>
            </a:r>
          </a:p>
          <a:p>
            <a:pPr marL="0" indent="0">
              <a:spcBef>
                <a:spcPts val="600"/>
              </a:spcBef>
              <a:spcAft>
                <a:spcPts val="0"/>
              </a:spcAft>
              <a:buNone/>
            </a:pPr>
            <a:r>
              <a:rPr lang="en-GB" sz="1600" b="1" dirty="0" smtClean="0"/>
              <a:t>Partnerships with employers – Health </a:t>
            </a:r>
          </a:p>
          <a:p>
            <a:pPr marL="252000" indent="-250825">
              <a:spcBef>
                <a:spcPts val="600"/>
              </a:spcBef>
              <a:spcAft>
                <a:spcPts val="0"/>
              </a:spcAft>
            </a:pPr>
            <a:r>
              <a:rPr lang="en-GB" sz="1500" b="1" dirty="0" smtClean="0"/>
              <a:t>Skills for Health worked with Whittington Hospital NHS Trust </a:t>
            </a:r>
            <a:r>
              <a:rPr lang="en-GB" sz="1500" dirty="0" smtClean="0"/>
              <a:t>to  pioneered a competence based leadership programme for front line managers. The benefits included: managers able to deal with issues without dependence on senior support , more proactive and raised confidence and morale.</a:t>
            </a:r>
          </a:p>
          <a:p>
            <a:pPr marL="252000" indent="-252000">
              <a:spcBef>
                <a:spcPts val="600"/>
              </a:spcBef>
              <a:spcAft>
                <a:spcPts val="0"/>
              </a:spcAft>
            </a:pPr>
            <a:r>
              <a:rPr lang="en-GB" sz="1500" b="1" dirty="0" smtClean="0"/>
              <a:t>NHS Nottingham City and University of Nottingham </a:t>
            </a:r>
            <a:r>
              <a:rPr lang="en-GB" sz="1500" dirty="0" smtClean="0"/>
              <a:t>have developed a ‘competency matrix’  to support staff development for End of Life Care. This has reaped benefits for: patient centred care, multidisciplinary approaches and increased  competence and confidence in clinical practice.</a:t>
            </a:r>
          </a:p>
          <a:p>
            <a:pPr marL="0" indent="0">
              <a:buNone/>
            </a:pPr>
            <a:endParaRPr lang="en-GB" sz="1600" dirty="0" smtClean="0"/>
          </a:p>
          <a:p>
            <a:pPr>
              <a:lnSpc>
                <a:spcPct val="90000"/>
              </a:lnSpc>
              <a:buNone/>
            </a:pPr>
            <a:r>
              <a:rPr lang="en-GB" sz="1700" dirty="0" smtClean="0"/>
              <a:t> </a:t>
            </a:r>
          </a:p>
          <a:p>
            <a:pPr>
              <a:lnSpc>
                <a:spcPct val="90000"/>
              </a:lnSpc>
              <a:buNone/>
            </a:pPr>
            <a:endParaRPr lang="en-GB" sz="1700" dirty="0" smtClean="0"/>
          </a:p>
          <a:p>
            <a:pPr>
              <a:lnSpc>
                <a:spcPct val="90000"/>
              </a:lnSpc>
              <a:buNone/>
            </a:pPr>
            <a:endParaRPr lang="en-GB" sz="1700" dirty="0" smtClean="0"/>
          </a:p>
          <a:p>
            <a:pPr>
              <a:lnSpc>
                <a:spcPct val="90000"/>
              </a:lnSpc>
              <a:buNone/>
            </a:pPr>
            <a:endParaRPr lang="en-GB" sz="1700" dirty="0" smtClean="0"/>
          </a:p>
          <a:p>
            <a:pPr>
              <a:lnSpc>
                <a:spcPct val="90000"/>
              </a:lnSpc>
              <a:buNone/>
            </a:pPr>
            <a:endParaRPr lang="en-GB" sz="1700" dirty="0" smtClean="0"/>
          </a:p>
          <a:p>
            <a:pPr>
              <a:lnSpc>
                <a:spcPct val="90000"/>
              </a:lnSpc>
              <a:buNone/>
            </a:pPr>
            <a:endParaRPr lang="en-GB" sz="1700" dirty="0" smtClean="0"/>
          </a:p>
          <a:p>
            <a:pPr>
              <a:lnSpc>
                <a:spcPct val="90000"/>
              </a:lnSpc>
              <a:buNone/>
            </a:pPr>
            <a:endParaRPr lang="en-GB" sz="1700" dirty="0" smtClean="0"/>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p:txBody>
          <a:bodyPr/>
          <a:lstStyle/>
          <a:p>
            <a:pPr eaLnBrk="1" hangingPunct="1"/>
            <a:r>
              <a:rPr lang="en-GB" sz="2800" dirty="0" smtClean="0"/>
              <a:t>Benefits of training to organisations</a:t>
            </a:r>
          </a:p>
        </p:txBody>
      </p:sp>
      <p:sp>
        <p:nvSpPr>
          <p:cNvPr id="38915" name="Content Placeholder 2"/>
          <p:cNvSpPr>
            <a:spLocks noGrp="1"/>
          </p:cNvSpPr>
          <p:nvPr>
            <p:ph idx="4294967295"/>
          </p:nvPr>
        </p:nvSpPr>
        <p:spPr>
          <a:xfrm>
            <a:off x="323528" y="1484784"/>
            <a:ext cx="8569647" cy="5112866"/>
          </a:xfrm>
        </p:spPr>
        <p:txBody>
          <a:bodyPr/>
          <a:lstStyle/>
          <a:p>
            <a:pPr eaLnBrk="1" hangingPunct="1">
              <a:lnSpc>
                <a:spcPct val="90000"/>
              </a:lnSpc>
              <a:spcBef>
                <a:spcPts val="1200"/>
              </a:spcBef>
            </a:pPr>
            <a:r>
              <a:rPr lang="en-GB" sz="2000" dirty="0" smtClean="0"/>
              <a:t>Evidence across a number of sectors suggests that employers who invest in training are more likely to </a:t>
            </a:r>
            <a:r>
              <a:rPr lang="en-GB" sz="2000" b="1" dirty="0" smtClean="0"/>
              <a:t>survive</a:t>
            </a:r>
            <a:r>
              <a:rPr lang="en-GB" sz="2000" dirty="0" smtClean="0"/>
              <a:t> than those who don’t .....</a:t>
            </a:r>
          </a:p>
          <a:p>
            <a:pPr lvl="1" eaLnBrk="1" hangingPunct="1">
              <a:lnSpc>
                <a:spcPct val="90000"/>
              </a:lnSpc>
              <a:spcBef>
                <a:spcPts val="1200"/>
              </a:spcBef>
            </a:pPr>
            <a:r>
              <a:rPr lang="en-GB" sz="1600" b="1" dirty="0" smtClean="0"/>
              <a:t>Training</a:t>
            </a:r>
            <a:r>
              <a:rPr lang="en-GB" sz="1600" dirty="0" smtClean="0"/>
              <a:t> </a:t>
            </a:r>
            <a:r>
              <a:rPr lang="en-GB" sz="1600" b="1" dirty="0" smtClean="0"/>
              <a:t>improves organisational survival </a:t>
            </a:r>
            <a:r>
              <a:rPr lang="en-GB" sz="1600" dirty="0" smtClean="0"/>
              <a:t>rates.  Non-training organisations in the Health sector are 1.2 times more likely to close compared to training organisations in Health*.</a:t>
            </a:r>
          </a:p>
          <a:p>
            <a:pPr>
              <a:spcBef>
                <a:spcPts val="1200"/>
              </a:spcBef>
            </a:pPr>
            <a:r>
              <a:rPr lang="en-GB" sz="2000" dirty="0" smtClean="0"/>
              <a:t>And, what is more, the </a:t>
            </a:r>
            <a:r>
              <a:rPr lang="en-GB" sz="2000" b="1" dirty="0" smtClean="0"/>
              <a:t>productivity gains for firms </a:t>
            </a:r>
            <a:r>
              <a:rPr lang="en-GB" sz="2000" dirty="0" smtClean="0"/>
              <a:t>from investing in training are seen to be </a:t>
            </a:r>
            <a:r>
              <a:rPr lang="en-GB" sz="2000" b="1" dirty="0" smtClean="0"/>
              <a:t>higher </a:t>
            </a:r>
            <a:r>
              <a:rPr lang="en-GB" sz="2000" dirty="0" smtClean="0"/>
              <a:t>than the increase in wages experienced by employees</a:t>
            </a:r>
          </a:p>
          <a:p>
            <a:pPr eaLnBrk="1" hangingPunct="1">
              <a:lnSpc>
                <a:spcPct val="80000"/>
              </a:lnSpc>
              <a:spcBef>
                <a:spcPts val="1200"/>
              </a:spcBef>
            </a:pPr>
            <a:r>
              <a:rPr lang="en-GB" sz="2000" dirty="0" smtClean="0"/>
              <a:t>Development of </a:t>
            </a:r>
            <a:r>
              <a:rPr lang="en-GB" sz="2000" b="1" dirty="0" smtClean="0"/>
              <a:t>communication skills </a:t>
            </a:r>
            <a:r>
              <a:rPr lang="en-GB" sz="2000" dirty="0" smtClean="0"/>
              <a:t>results in a demonstrable shift in staff behaviours towards patients.  Staff show greater empathy, greater responsiveness to patient cues and better style of questioning. The evidence shows that change is sustained over the long term. </a:t>
            </a:r>
          </a:p>
          <a:p>
            <a:pPr eaLnBrk="1" hangingPunct="1">
              <a:lnSpc>
                <a:spcPct val="80000"/>
              </a:lnSpc>
              <a:spcBef>
                <a:spcPts val="1200"/>
              </a:spcBef>
            </a:pPr>
            <a:r>
              <a:rPr lang="en-GB" sz="2000" dirty="0" smtClean="0"/>
              <a:t>Good </a:t>
            </a:r>
            <a:r>
              <a:rPr lang="en-GB" sz="2000" b="1" dirty="0" smtClean="0"/>
              <a:t>people management practices </a:t>
            </a:r>
            <a:r>
              <a:rPr lang="en-GB" sz="2000" dirty="0" smtClean="0"/>
              <a:t>are strongly related to lower patient mortality rates. The extent and sophistication of </a:t>
            </a:r>
            <a:r>
              <a:rPr lang="en-GB" sz="2000" b="1" dirty="0" smtClean="0"/>
              <a:t>appraisal</a:t>
            </a:r>
            <a:r>
              <a:rPr lang="en-GB" sz="2000" dirty="0" smtClean="0"/>
              <a:t> is particularly strongly related, but there are links too with the level of training for staff, and the way work is organised, for example the proportion of staff working in teams.</a:t>
            </a:r>
          </a:p>
          <a:p>
            <a:pPr algn="just" eaLnBrk="1" hangingPunct="1">
              <a:lnSpc>
                <a:spcPct val="90000"/>
              </a:lnSpc>
              <a:buFont typeface="Arial" charset="0"/>
              <a:buNone/>
            </a:pPr>
            <a:endParaRPr lang="en-GB" dirty="0" smtClean="0"/>
          </a:p>
          <a:p>
            <a:pPr algn="just" eaLnBrk="1" hangingPunct="1">
              <a:lnSpc>
                <a:spcPct val="90000"/>
              </a:lnSpc>
              <a:buFont typeface="Arial" charset="0"/>
              <a:buNone/>
            </a:pPr>
            <a:endParaRPr lang="en-GB" sz="1200" dirty="0" smtClean="0"/>
          </a:p>
          <a:p>
            <a:pPr algn="just" eaLnBrk="1" hangingPunct="1">
              <a:lnSpc>
                <a:spcPct val="90000"/>
              </a:lnSpc>
              <a:buNone/>
            </a:pPr>
            <a:endParaRPr lang="en-GB" sz="1200" dirty="0" smtClean="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pPr eaLnBrk="1" hangingPunct="1"/>
            <a:r>
              <a:rPr lang="en-GB" sz="2800" dirty="0" smtClean="0"/>
              <a:t>Benefits of training to organisations</a:t>
            </a:r>
          </a:p>
        </p:txBody>
      </p:sp>
      <p:sp>
        <p:nvSpPr>
          <p:cNvPr id="41987" name="Content Placeholder 2"/>
          <p:cNvSpPr>
            <a:spLocks noGrp="1"/>
          </p:cNvSpPr>
          <p:nvPr>
            <p:ph idx="4294967295"/>
          </p:nvPr>
        </p:nvSpPr>
        <p:spPr>
          <a:xfrm>
            <a:off x="323850" y="1600200"/>
            <a:ext cx="8351838" cy="4997450"/>
          </a:xfrm>
        </p:spPr>
        <p:txBody>
          <a:bodyPr/>
          <a:lstStyle/>
          <a:p>
            <a:pPr eaLnBrk="1" hangingPunct="1">
              <a:buFont typeface="Arial" charset="0"/>
              <a:buNone/>
            </a:pPr>
            <a:r>
              <a:rPr lang="en-GB" sz="2600" dirty="0" smtClean="0"/>
              <a:t>In the Social Care sector, better performing Care </a:t>
            </a:r>
          </a:p>
          <a:p>
            <a:pPr eaLnBrk="1" hangingPunct="1">
              <a:buFont typeface="Arial" charset="0"/>
              <a:buNone/>
            </a:pPr>
            <a:r>
              <a:rPr lang="en-GB" sz="2600" dirty="0" smtClean="0"/>
              <a:t>homes have:</a:t>
            </a:r>
          </a:p>
          <a:p>
            <a:pPr eaLnBrk="1" hangingPunct="1"/>
            <a:r>
              <a:rPr lang="en-GB" sz="2600" dirty="0" smtClean="0"/>
              <a:t>Higher proportions of staff with </a:t>
            </a:r>
            <a:r>
              <a:rPr lang="en-GB" sz="2600" b="1" dirty="0" smtClean="0"/>
              <a:t>relevant qualifications </a:t>
            </a:r>
            <a:r>
              <a:rPr lang="en-GB" sz="2600" dirty="0" smtClean="0"/>
              <a:t>including managerial and supervisory staff, senior care workers and care workers</a:t>
            </a:r>
          </a:p>
          <a:p>
            <a:pPr eaLnBrk="1" hangingPunct="1"/>
            <a:r>
              <a:rPr lang="en-GB" sz="2600" dirty="0" smtClean="0"/>
              <a:t>Greater proportions of workers with </a:t>
            </a:r>
            <a:r>
              <a:rPr lang="en-GB" sz="2600" b="1" dirty="0" smtClean="0"/>
              <a:t>higher level qualifications</a:t>
            </a:r>
            <a:r>
              <a:rPr lang="en-GB" sz="2600" dirty="0" smtClean="0"/>
              <a:t> (including care workers at level 3 and managers with professional and managerial qualifications)</a:t>
            </a:r>
          </a:p>
          <a:p>
            <a:pPr eaLnBrk="1" hangingPunct="1"/>
            <a:r>
              <a:rPr lang="en-GB" sz="2600" dirty="0" smtClean="0"/>
              <a:t>More </a:t>
            </a:r>
            <a:r>
              <a:rPr lang="en-GB" sz="2600" b="1" dirty="0" smtClean="0"/>
              <a:t>experienced staff </a:t>
            </a:r>
            <a:r>
              <a:rPr lang="en-GB" sz="2600" dirty="0" smtClean="0"/>
              <a:t>on hand.</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idx="4294967295"/>
          </p:nvPr>
        </p:nvSpPr>
        <p:spPr/>
        <p:txBody>
          <a:bodyPr/>
          <a:lstStyle/>
          <a:p>
            <a:pPr eaLnBrk="1" hangingPunct="1"/>
            <a:r>
              <a:rPr lang="en-GB" smtClean="0"/>
              <a:t>Key messages</a:t>
            </a:r>
            <a:endParaRPr lang="en-GB" smtClean="0">
              <a:solidFill>
                <a:srgbClr val="CCFFFF"/>
              </a:solidFill>
            </a:endParaRPr>
          </a:p>
        </p:txBody>
      </p:sp>
      <p:sp>
        <p:nvSpPr>
          <p:cNvPr id="43011" name="Rectangle 3"/>
          <p:cNvSpPr>
            <a:spLocks noGrp="1"/>
          </p:cNvSpPr>
          <p:nvPr>
            <p:ph type="body" idx="4294967295"/>
          </p:nvPr>
        </p:nvSpPr>
        <p:spPr>
          <a:xfrm>
            <a:off x="323528" y="1412776"/>
            <a:ext cx="8496944" cy="5184576"/>
          </a:xfrm>
        </p:spPr>
        <p:txBody>
          <a:bodyPr/>
          <a:lstStyle/>
          <a:p>
            <a:pPr marL="0" indent="0" eaLnBrk="1" hangingPunct="1">
              <a:spcBef>
                <a:spcPts val="600"/>
              </a:spcBef>
              <a:buNone/>
            </a:pPr>
            <a:r>
              <a:rPr lang="en-GB" sz="1600" dirty="0" smtClean="0"/>
              <a:t>The health and social care is a </a:t>
            </a:r>
            <a:r>
              <a:rPr lang="en-GB" sz="1600" b="1" dirty="0" smtClean="0"/>
              <a:t>major sector in employment and economic terms</a:t>
            </a:r>
            <a:r>
              <a:rPr lang="en-GB" sz="1600" dirty="0" smtClean="0"/>
              <a:t> now and demand for services is projected to grow over the next decade.  Against a backdrop of fiscal constraint, several challenges exist which threaten the sector’s performance: </a:t>
            </a:r>
          </a:p>
          <a:p>
            <a:pPr marL="0" indent="-252000" eaLnBrk="1" hangingPunct="1">
              <a:spcBef>
                <a:spcPts val="600"/>
              </a:spcBef>
            </a:pPr>
            <a:r>
              <a:rPr lang="en-GB" sz="1600" dirty="0" smtClean="0"/>
              <a:t> attracting talented individuals to the sector</a:t>
            </a:r>
          </a:p>
          <a:p>
            <a:pPr marL="0" indent="-252000" eaLnBrk="1" hangingPunct="1">
              <a:spcBef>
                <a:spcPts val="600"/>
              </a:spcBef>
            </a:pPr>
            <a:r>
              <a:rPr lang="en-GB" sz="1600" dirty="0" smtClean="0"/>
              <a:t> overcoming skills gaps among pockets of low-qualified employees</a:t>
            </a:r>
          </a:p>
          <a:p>
            <a:pPr marL="0" indent="-252000" eaLnBrk="1" hangingPunct="1">
              <a:spcBef>
                <a:spcPts val="600"/>
              </a:spcBef>
            </a:pPr>
            <a:r>
              <a:rPr lang="en-GB" sz="1600" dirty="0" smtClean="0"/>
              <a:t> improving the quality of management capability across the sector</a:t>
            </a:r>
          </a:p>
          <a:p>
            <a:pPr marL="0" indent="0" eaLnBrk="1" hangingPunct="1">
              <a:spcBef>
                <a:spcPts val="600"/>
              </a:spcBef>
              <a:buNone/>
            </a:pPr>
            <a:r>
              <a:rPr lang="en-GB" sz="1600" dirty="0" smtClean="0"/>
              <a:t>Examples exist of where these </a:t>
            </a:r>
            <a:r>
              <a:rPr lang="en-GB" sz="1600" b="1" dirty="0" smtClean="0"/>
              <a:t>challenges are being tackled successfully </a:t>
            </a:r>
            <a:r>
              <a:rPr lang="en-GB" sz="1600" dirty="0" smtClean="0"/>
              <a:t>through employer-led skills solutions.  If the sector is to realise its potential, this action must be scaled-up and </a:t>
            </a:r>
            <a:r>
              <a:rPr lang="en-GB" sz="1600" b="1" dirty="0" smtClean="0"/>
              <a:t>employers must play a greater role </a:t>
            </a:r>
            <a:r>
              <a:rPr lang="en-GB" sz="1600" dirty="0" smtClean="0"/>
              <a:t>in developing the skills needed by their respective workforces.  </a:t>
            </a:r>
          </a:p>
          <a:p>
            <a:pPr marL="0" indent="0">
              <a:spcBef>
                <a:spcPts val="600"/>
              </a:spcBef>
              <a:spcAft>
                <a:spcPts val="300"/>
              </a:spcAft>
              <a:buNone/>
            </a:pPr>
            <a:r>
              <a:rPr lang="en-GB" sz="1600" dirty="0" smtClean="0"/>
              <a:t>By providing training and skills development in the context of an employment relationship which recognises the importance of career progression, there are benefits to both employer and employee .</a:t>
            </a:r>
          </a:p>
          <a:p>
            <a:pPr marL="0" indent="0">
              <a:spcBef>
                <a:spcPts val="600"/>
              </a:spcBef>
              <a:spcAft>
                <a:spcPts val="300"/>
              </a:spcAft>
              <a:buNone/>
            </a:pPr>
            <a:r>
              <a:rPr lang="en-GB" sz="1600" dirty="0" smtClean="0"/>
              <a:t>Work with employers to </a:t>
            </a:r>
            <a:r>
              <a:rPr lang="en-GB" sz="1600" b="1" dirty="0" smtClean="0"/>
              <a:t>transform the UK’s approach to investing in skills</a:t>
            </a:r>
            <a:r>
              <a:rPr lang="en-GB" sz="1600" dirty="0" smtClean="0"/>
              <a:t> of its people </a:t>
            </a:r>
            <a:r>
              <a:rPr lang="en-GB" sz="1600" b="1" dirty="0" smtClean="0"/>
              <a:t>to secure growth and prosperity</a:t>
            </a:r>
            <a:r>
              <a:rPr lang="en-GB" sz="1600" dirty="0" smtClean="0"/>
              <a:t>.  The UK Commission is looking to work with employers to </a:t>
            </a:r>
            <a:r>
              <a:rPr lang="en-GB" sz="1600" b="1" dirty="0" smtClean="0"/>
              <a:t>transform the UK’s approach to investing in the skills </a:t>
            </a:r>
            <a:r>
              <a:rPr lang="en-GB" sz="1600" dirty="0" smtClean="0"/>
              <a:t>of its people to secure growth and prosperity. More information about the UK Commission’s investment funds is available </a:t>
            </a:r>
            <a:r>
              <a:rPr lang="en-GB" sz="1600" dirty="0" smtClean="0">
                <a:hlinkClick r:id="rId3"/>
              </a:rPr>
              <a:t>here</a:t>
            </a:r>
            <a:r>
              <a:rPr lang="en-GB" sz="1600" dirty="0" smtClean="0"/>
              <a:t>. </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Storyboard</a:t>
            </a:r>
            <a:endParaRPr lang="en-GB" dirty="0"/>
          </a:p>
        </p:txBody>
      </p:sp>
      <p:sp>
        <p:nvSpPr>
          <p:cNvPr id="5" name="Rectangle 4"/>
          <p:cNvSpPr/>
          <p:nvPr/>
        </p:nvSpPr>
        <p:spPr>
          <a:xfrm>
            <a:off x="467544" y="1556792"/>
            <a:ext cx="187220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bg1"/>
              </a:solidFill>
            </a:endParaRPr>
          </a:p>
          <a:p>
            <a:pPr algn="ctr"/>
            <a:r>
              <a:rPr lang="en-GB" sz="1600" dirty="0" smtClean="0">
                <a:solidFill>
                  <a:schemeClr val="bg1"/>
                </a:solidFill>
              </a:rPr>
              <a:t>What key </a:t>
            </a:r>
            <a:r>
              <a:rPr lang="en-GB" sz="1600" u="sng" dirty="0" smtClean="0">
                <a:solidFill>
                  <a:schemeClr val="bg1"/>
                </a:solidFill>
              </a:rPr>
              <a:t>skills challenges</a:t>
            </a:r>
            <a:r>
              <a:rPr lang="en-GB" sz="1600" dirty="0" smtClean="0">
                <a:solidFill>
                  <a:schemeClr val="bg1"/>
                </a:solidFill>
              </a:rPr>
              <a:t> are being faced in Health and Social Care?</a:t>
            </a:r>
          </a:p>
          <a:p>
            <a:pPr algn="ctr"/>
            <a:endParaRPr lang="en-GB" dirty="0"/>
          </a:p>
        </p:txBody>
      </p:sp>
      <p:sp>
        <p:nvSpPr>
          <p:cNvPr id="7" name="Rectangle 6"/>
          <p:cNvSpPr/>
          <p:nvPr/>
        </p:nvSpPr>
        <p:spPr>
          <a:xfrm>
            <a:off x="467544" y="3284984"/>
            <a:ext cx="1872208"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bg1"/>
              </a:solidFill>
            </a:endParaRPr>
          </a:p>
          <a:p>
            <a:pPr algn="ctr"/>
            <a:r>
              <a:rPr lang="en-GB" sz="1600" dirty="0" smtClean="0">
                <a:solidFill>
                  <a:schemeClr val="bg1"/>
                </a:solidFill>
              </a:rPr>
              <a:t>Performance challenge (1) </a:t>
            </a:r>
            <a:br>
              <a:rPr lang="en-GB" sz="1600" dirty="0" smtClean="0">
                <a:solidFill>
                  <a:schemeClr val="bg1"/>
                </a:solidFill>
              </a:rPr>
            </a:br>
            <a:r>
              <a:rPr lang="en-GB" sz="1600" u="sng" dirty="0" smtClean="0">
                <a:solidFill>
                  <a:schemeClr val="bg1"/>
                </a:solidFill>
              </a:rPr>
              <a:t>doing more with less</a:t>
            </a:r>
          </a:p>
          <a:p>
            <a:pPr algn="ctr"/>
            <a:endParaRPr lang="en-GB" dirty="0"/>
          </a:p>
        </p:txBody>
      </p:sp>
      <p:sp>
        <p:nvSpPr>
          <p:cNvPr id="9" name="Rectangle 8"/>
          <p:cNvSpPr/>
          <p:nvPr/>
        </p:nvSpPr>
        <p:spPr>
          <a:xfrm>
            <a:off x="467544" y="5013176"/>
            <a:ext cx="187220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bg1"/>
              </a:solidFill>
            </a:endParaRPr>
          </a:p>
          <a:p>
            <a:pPr algn="ctr"/>
            <a:r>
              <a:rPr lang="en-GB" sz="1600" dirty="0" smtClean="0">
                <a:solidFill>
                  <a:schemeClr val="bg1"/>
                </a:solidFill>
              </a:rPr>
              <a:t>Performance challenge (4) </a:t>
            </a:r>
            <a:br>
              <a:rPr lang="en-GB" sz="1600" dirty="0" smtClean="0">
                <a:solidFill>
                  <a:schemeClr val="bg1"/>
                </a:solidFill>
              </a:rPr>
            </a:br>
            <a:r>
              <a:rPr lang="en-GB" sz="1600" u="sng" dirty="0" smtClean="0">
                <a:solidFill>
                  <a:schemeClr val="bg1"/>
                </a:solidFill>
              </a:rPr>
              <a:t>management capability</a:t>
            </a:r>
          </a:p>
          <a:p>
            <a:pPr algn="ctr"/>
            <a:endParaRPr lang="en-GB" dirty="0"/>
          </a:p>
        </p:txBody>
      </p:sp>
      <p:sp>
        <p:nvSpPr>
          <p:cNvPr id="10" name="Rectangle 9"/>
          <p:cNvSpPr/>
          <p:nvPr/>
        </p:nvSpPr>
        <p:spPr>
          <a:xfrm>
            <a:off x="3707904" y="1556792"/>
            <a:ext cx="180020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The importance of Health and Social Care sector </a:t>
            </a:r>
            <a:r>
              <a:rPr lang="en-GB" sz="1600" u="sng" dirty="0" smtClean="0">
                <a:solidFill>
                  <a:schemeClr val="bg1"/>
                </a:solidFill>
              </a:rPr>
              <a:t>today</a:t>
            </a:r>
            <a:endParaRPr lang="en-GB" sz="1600" dirty="0"/>
          </a:p>
        </p:txBody>
      </p:sp>
      <p:sp>
        <p:nvSpPr>
          <p:cNvPr id="11" name="Rectangle 10"/>
          <p:cNvSpPr/>
          <p:nvPr/>
        </p:nvSpPr>
        <p:spPr>
          <a:xfrm>
            <a:off x="3707904" y="3284984"/>
            <a:ext cx="180020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bg1"/>
              </a:solidFill>
            </a:endParaRPr>
          </a:p>
          <a:p>
            <a:pPr algn="ctr"/>
            <a:r>
              <a:rPr lang="en-GB" sz="1600" dirty="0" smtClean="0">
                <a:solidFill>
                  <a:schemeClr val="bg1"/>
                </a:solidFill>
              </a:rPr>
              <a:t>Performance challenge (2) </a:t>
            </a:r>
            <a:br>
              <a:rPr lang="en-GB" sz="1600" dirty="0" smtClean="0">
                <a:solidFill>
                  <a:schemeClr val="bg1"/>
                </a:solidFill>
              </a:rPr>
            </a:br>
            <a:r>
              <a:rPr lang="en-GB" sz="1600" u="sng" dirty="0" smtClean="0">
                <a:solidFill>
                  <a:schemeClr val="bg1"/>
                </a:solidFill>
              </a:rPr>
              <a:t>attracting talented individuals</a:t>
            </a:r>
          </a:p>
          <a:p>
            <a:pPr algn="ctr"/>
            <a:endParaRPr lang="en-GB" dirty="0"/>
          </a:p>
        </p:txBody>
      </p:sp>
      <p:sp>
        <p:nvSpPr>
          <p:cNvPr id="12" name="Rectangle 11"/>
          <p:cNvSpPr/>
          <p:nvPr/>
        </p:nvSpPr>
        <p:spPr>
          <a:xfrm>
            <a:off x="3707904" y="5013176"/>
            <a:ext cx="1800200"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Tackling these performance challenges: </a:t>
            </a:r>
            <a:r>
              <a:rPr lang="en-GB" sz="1600" u="sng" dirty="0" smtClean="0">
                <a:solidFill>
                  <a:schemeClr val="bg1"/>
                </a:solidFill>
              </a:rPr>
              <a:t>Growth through skills</a:t>
            </a:r>
            <a:endParaRPr lang="en-GB" sz="1600" dirty="0"/>
          </a:p>
        </p:txBody>
      </p:sp>
      <p:sp>
        <p:nvSpPr>
          <p:cNvPr id="13" name="Rectangle 12"/>
          <p:cNvSpPr/>
          <p:nvPr/>
        </p:nvSpPr>
        <p:spPr>
          <a:xfrm>
            <a:off x="6876256" y="1556792"/>
            <a:ext cx="180020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bg1"/>
                </a:solidFill>
              </a:rPr>
              <a:t>Imagine where the sector could be </a:t>
            </a:r>
            <a:r>
              <a:rPr lang="en-GB" sz="1600" u="sng" dirty="0" smtClean="0">
                <a:solidFill>
                  <a:schemeClr val="bg1"/>
                </a:solidFill>
              </a:rPr>
              <a:t>tomorrow</a:t>
            </a:r>
          </a:p>
          <a:p>
            <a:pPr algn="ctr"/>
            <a:endParaRPr lang="en-GB" dirty="0"/>
          </a:p>
        </p:txBody>
      </p:sp>
      <p:sp>
        <p:nvSpPr>
          <p:cNvPr id="14" name="Rectangle 13"/>
          <p:cNvSpPr/>
          <p:nvPr/>
        </p:nvSpPr>
        <p:spPr>
          <a:xfrm>
            <a:off x="6876256" y="3284984"/>
            <a:ext cx="180020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solidFill>
                <a:schemeClr val="bg1"/>
              </a:solidFill>
            </a:endParaRPr>
          </a:p>
          <a:p>
            <a:pPr algn="ctr"/>
            <a:r>
              <a:rPr lang="en-GB" sz="1600" dirty="0" smtClean="0">
                <a:solidFill>
                  <a:schemeClr val="bg1"/>
                </a:solidFill>
              </a:rPr>
              <a:t>Performance challenge (3) </a:t>
            </a:r>
            <a:br>
              <a:rPr lang="en-GB" sz="1600" dirty="0" smtClean="0">
                <a:solidFill>
                  <a:schemeClr val="bg1"/>
                </a:solidFill>
              </a:rPr>
            </a:br>
            <a:r>
              <a:rPr lang="en-GB" sz="1600" dirty="0" smtClean="0">
                <a:solidFill>
                  <a:schemeClr val="bg1"/>
                </a:solidFill>
              </a:rPr>
              <a:t> </a:t>
            </a:r>
            <a:r>
              <a:rPr lang="en-GB" sz="1600" u="sng" dirty="0" smtClean="0">
                <a:solidFill>
                  <a:schemeClr val="bg1"/>
                </a:solidFill>
              </a:rPr>
              <a:t>key skills shortages</a:t>
            </a:r>
          </a:p>
          <a:p>
            <a:pPr algn="ctr"/>
            <a:endParaRPr lang="en-GB" dirty="0"/>
          </a:p>
        </p:txBody>
      </p:sp>
      <p:cxnSp>
        <p:nvCxnSpPr>
          <p:cNvPr id="17" name="Straight Arrow Connector 16"/>
          <p:cNvCxnSpPr>
            <a:stCxn id="5" idx="3"/>
          </p:cNvCxnSpPr>
          <p:nvPr/>
        </p:nvCxnSpPr>
        <p:spPr>
          <a:xfrm>
            <a:off x="2339752" y="2204864"/>
            <a:ext cx="129614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436096" y="2204864"/>
            <a:ext cx="1368152"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339752" y="3933056"/>
            <a:ext cx="129614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436096" y="3933056"/>
            <a:ext cx="1368152"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267744" y="5517232"/>
            <a:ext cx="1368152"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5" name="Line 13"/>
          <p:cNvSpPr>
            <a:spLocks noChangeShapeType="1"/>
          </p:cNvSpPr>
          <p:nvPr/>
        </p:nvSpPr>
        <p:spPr bwMode="auto">
          <a:xfrm rot="5400000">
            <a:off x="7704348" y="2960948"/>
            <a:ext cx="216024" cy="0"/>
          </a:xfrm>
          <a:prstGeom prst="line">
            <a:avLst/>
          </a:prstGeom>
          <a:noFill/>
          <a:ln w="19050">
            <a:solidFill>
              <a:schemeClr val="tx2"/>
            </a:solidFill>
            <a:round/>
            <a:headEnd/>
            <a:tailEnd/>
          </a:ln>
        </p:spPr>
        <p:txBody>
          <a:bodyPr/>
          <a:lstStyle/>
          <a:p>
            <a:endParaRPr lang="en-GB" dirty="0"/>
          </a:p>
        </p:txBody>
      </p:sp>
      <p:sp>
        <p:nvSpPr>
          <p:cNvPr id="36" name="Line 11"/>
          <p:cNvSpPr>
            <a:spLocks noChangeShapeType="1"/>
          </p:cNvSpPr>
          <p:nvPr/>
        </p:nvSpPr>
        <p:spPr bwMode="auto">
          <a:xfrm>
            <a:off x="1331640" y="3068960"/>
            <a:ext cx="6480720" cy="0"/>
          </a:xfrm>
          <a:prstGeom prst="line">
            <a:avLst/>
          </a:prstGeom>
          <a:noFill/>
          <a:ln w="19050">
            <a:solidFill>
              <a:schemeClr val="tx2"/>
            </a:solidFill>
            <a:round/>
            <a:headEnd/>
            <a:tailEnd/>
          </a:ln>
        </p:spPr>
        <p:txBody>
          <a:bodyPr/>
          <a:lstStyle/>
          <a:p>
            <a:endParaRPr lang="en-GB" dirty="0"/>
          </a:p>
        </p:txBody>
      </p:sp>
      <p:sp>
        <p:nvSpPr>
          <p:cNvPr id="37" name="Line 12"/>
          <p:cNvSpPr>
            <a:spLocks noChangeShapeType="1"/>
          </p:cNvSpPr>
          <p:nvPr/>
        </p:nvSpPr>
        <p:spPr bwMode="auto">
          <a:xfrm rot="5400000">
            <a:off x="1214959" y="3185641"/>
            <a:ext cx="233362" cy="0"/>
          </a:xfrm>
          <a:prstGeom prst="line">
            <a:avLst/>
          </a:prstGeom>
          <a:noFill/>
          <a:ln w="19050">
            <a:solidFill>
              <a:schemeClr val="tx2"/>
            </a:solidFill>
            <a:round/>
            <a:headEnd/>
            <a:tailEnd type="arrow" w="med" len="med"/>
          </a:ln>
        </p:spPr>
        <p:txBody>
          <a:bodyPr/>
          <a:lstStyle/>
          <a:p>
            <a:endParaRPr lang="en-GB" dirty="0"/>
          </a:p>
        </p:txBody>
      </p:sp>
      <p:sp>
        <p:nvSpPr>
          <p:cNvPr id="38" name="Line 13"/>
          <p:cNvSpPr>
            <a:spLocks noChangeShapeType="1"/>
          </p:cNvSpPr>
          <p:nvPr/>
        </p:nvSpPr>
        <p:spPr bwMode="auto">
          <a:xfrm rot="5400000">
            <a:off x="7632340" y="4689140"/>
            <a:ext cx="216024" cy="0"/>
          </a:xfrm>
          <a:prstGeom prst="line">
            <a:avLst/>
          </a:prstGeom>
          <a:noFill/>
          <a:ln w="19050">
            <a:solidFill>
              <a:schemeClr val="tx2"/>
            </a:solidFill>
            <a:round/>
            <a:headEnd/>
            <a:tailEnd/>
          </a:ln>
        </p:spPr>
        <p:txBody>
          <a:bodyPr/>
          <a:lstStyle/>
          <a:p>
            <a:endParaRPr lang="en-GB" dirty="0"/>
          </a:p>
        </p:txBody>
      </p:sp>
      <p:sp>
        <p:nvSpPr>
          <p:cNvPr id="39" name="Line 11"/>
          <p:cNvSpPr>
            <a:spLocks noChangeShapeType="1"/>
          </p:cNvSpPr>
          <p:nvPr/>
        </p:nvSpPr>
        <p:spPr bwMode="auto">
          <a:xfrm>
            <a:off x="1403648" y="4797152"/>
            <a:ext cx="6336704" cy="0"/>
          </a:xfrm>
          <a:prstGeom prst="line">
            <a:avLst/>
          </a:prstGeom>
          <a:noFill/>
          <a:ln w="19050">
            <a:solidFill>
              <a:schemeClr val="tx2"/>
            </a:solidFill>
            <a:round/>
            <a:headEnd/>
            <a:tailEnd/>
          </a:ln>
        </p:spPr>
        <p:txBody>
          <a:bodyPr/>
          <a:lstStyle/>
          <a:p>
            <a:endParaRPr lang="en-GB" dirty="0"/>
          </a:p>
        </p:txBody>
      </p:sp>
      <p:sp>
        <p:nvSpPr>
          <p:cNvPr id="40" name="Line 12"/>
          <p:cNvSpPr>
            <a:spLocks noChangeShapeType="1"/>
          </p:cNvSpPr>
          <p:nvPr/>
        </p:nvSpPr>
        <p:spPr bwMode="auto">
          <a:xfrm rot="5400000">
            <a:off x="1286967" y="4913833"/>
            <a:ext cx="233362" cy="0"/>
          </a:xfrm>
          <a:prstGeom prst="line">
            <a:avLst/>
          </a:prstGeom>
          <a:noFill/>
          <a:ln w="19050">
            <a:solidFill>
              <a:schemeClr val="tx2"/>
            </a:solidFill>
            <a:round/>
            <a:headEnd/>
            <a:tailEnd type="arrow" w="med" len="med"/>
          </a:ln>
        </p:spPr>
        <p:txBody>
          <a:bodyPr/>
          <a:lstStyle/>
          <a:p>
            <a:endParaRPr lang="en-GB" dirty="0"/>
          </a:p>
        </p:txBody>
      </p:sp>
      <p:sp>
        <p:nvSpPr>
          <p:cNvPr id="41" name="Rectangle 40"/>
          <p:cNvSpPr/>
          <p:nvPr/>
        </p:nvSpPr>
        <p:spPr>
          <a:xfrm>
            <a:off x="6876256" y="5013176"/>
            <a:ext cx="1800200"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solidFill>
                  <a:schemeClr val="bg1"/>
                </a:solidFill>
              </a:rPr>
              <a:t>Benefits </a:t>
            </a:r>
          </a:p>
          <a:p>
            <a:pPr algn="ctr"/>
            <a:r>
              <a:rPr lang="en-GB" sz="1600" u="sng" dirty="0" smtClean="0">
                <a:solidFill>
                  <a:schemeClr val="bg1"/>
                </a:solidFill>
              </a:rPr>
              <a:t>to organisations</a:t>
            </a:r>
          </a:p>
          <a:p>
            <a:pPr algn="ctr"/>
            <a:endParaRPr lang="en-GB" dirty="0"/>
          </a:p>
        </p:txBody>
      </p:sp>
      <p:cxnSp>
        <p:nvCxnSpPr>
          <p:cNvPr id="42" name="Straight Arrow Connector 41"/>
          <p:cNvCxnSpPr/>
          <p:nvPr/>
        </p:nvCxnSpPr>
        <p:spPr>
          <a:xfrm>
            <a:off x="5508104" y="5589240"/>
            <a:ext cx="1368152"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p:cNvSpPr>
          <p:nvPr>
            <p:ph type="title" idx="4294967295"/>
          </p:nvPr>
        </p:nvSpPr>
        <p:spPr/>
        <p:txBody>
          <a:bodyPr/>
          <a:lstStyle/>
          <a:p>
            <a:r>
              <a:rPr lang="en-GB" sz="3200" dirty="0" smtClean="0"/>
              <a:t>What services do the Health and Social care sector offer?</a:t>
            </a:r>
          </a:p>
        </p:txBody>
      </p:sp>
      <p:pic>
        <p:nvPicPr>
          <p:cNvPr id="96262" name="Picture 6" descr="ANd9GcRGAxiyVJNg1mMT3IrluUgC9XRBtKz7w80_2IUwyQkkc6I2-Fc6"/>
          <p:cNvPicPr>
            <a:picLocks noChangeAspect="1" noChangeArrowheads="1"/>
          </p:cNvPicPr>
          <p:nvPr/>
        </p:nvPicPr>
        <p:blipFill>
          <a:blip r:embed="rId3" cstate="print"/>
          <a:stretch>
            <a:fillRect/>
          </a:stretch>
        </p:blipFill>
        <p:spPr bwMode="auto">
          <a:xfrm>
            <a:off x="3995936" y="1484784"/>
            <a:ext cx="2703451" cy="1799529"/>
          </a:xfrm>
          <a:prstGeom prst="rect">
            <a:avLst/>
          </a:prstGeom>
          <a:noFill/>
          <a:ln w="25400">
            <a:solidFill>
              <a:schemeClr val="accent1"/>
            </a:solidFill>
          </a:ln>
        </p:spPr>
      </p:pic>
      <p:sp>
        <p:nvSpPr>
          <p:cNvPr id="96266" name="AutoShape 10" descr="2Q=="/>
          <p:cNvSpPr>
            <a:spLocks noChangeAspect="1" noChangeArrowheads="1"/>
          </p:cNvSpPr>
          <p:nvPr/>
        </p:nvSpPr>
        <p:spPr bwMode="auto">
          <a:xfrm>
            <a:off x="63500" y="0"/>
            <a:ext cx="2466975" cy="1847850"/>
          </a:xfrm>
          <a:prstGeom prst="rect">
            <a:avLst/>
          </a:prstGeom>
          <a:noFill/>
        </p:spPr>
        <p:txBody>
          <a:bodyPr/>
          <a:lstStyle/>
          <a:p>
            <a:endParaRPr lang="en-GB" dirty="0"/>
          </a:p>
        </p:txBody>
      </p:sp>
      <p:sp>
        <p:nvSpPr>
          <p:cNvPr id="96268" name="AutoShape 12" descr="2Q=="/>
          <p:cNvSpPr>
            <a:spLocks noChangeAspect="1" noChangeArrowheads="1"/>
          </p:cNvSpPr>
          <p:nvPr/>
        </p:nvSpPr>
        <p:spPr bwMode="auto">
          <a:xfrm>
            <a:off x="63500" y="0"/>
            <a:ext cx="2466975" cy="1847850"/>
          </a:xfrm>
          <a:prstGeom prst="rect">
            <a:avLst/>
          </a:prstGeom>
          <a:noFill/>
        </p:spPr>
        <p:txBody>
          <a:bodyPr/>
          <a:lstStyle/>
          <a:p>
            <a:endParaRPr lang="en-GB" dirty="0"/>
          </a:p>
        </p:txBody>
      </p:sp>
      <p:sp>
        <p:nvSpPr>
          <p:cNvPr id="96270" name="AutoShape 14" descr="2Q=="/>
          <p:cNvSpPr>
            <a:spLocks noChangeAspect="1" noChangeArrowheads="1"/>
          </p:cNvSpPr>
          <p:nvPr/>
        </p:nvSpPr>
        <p:spPr bwMode="auto">
          <a:xfrm>
            <a:off x="4211638" y="2997200"/>
            <a:ext cx="2466975" cy="1847850"/>
          </a:xfrm>
          <a:prstGeom prst="rect">
            <a:avLst/>
          </a:prstGeom>
          <a:noFill/>
        </p:spPr>
        <p:txBody>
          <a:bodyPr/>
          <a:lstStyle/>
          <a:p>
            <a:endParaRPr lang="en-GB" dirty="0"/>
          </a:p>
        </p:txBody>
      </p:sp>
      <p:sp>
        <p:nvSpPr>
          <p:cNvPr id="96272" name="AutoShape 16" descr="2Q=="/>
          <p:cNvSpPr>
            <a:spLocks noChangeAspect="1" noChangeArrowheads="1"/>
          </p:cNvSpPr>
          <p:nvPr/>
        </p:nvSpPr>
        <p:spPr bwMode="auto">
          <a:xfrm>
            <a:off x="63500" y="0"/>
            <a:ext cx="2047875" cy="1533525"/>
          </a:xfrm>
          <a:prstGeom prst="rect">
            <a:avLst/>
          </a:prstGeom>
          <a:noFill/>
        </p:spPr>
        <p:txBody>
          <a:bodyPr/>
          <a:lstStyle/>
          <a:p>
            <a:endParaRPr lang="en-GB" dirty="0"/>
          </a:p>
        </p:txBody>
      </p:sp>
      <p:sp>
        <p:nvSpPr>
          <p:cNvPr id="96274" name="AutoShape 18" descr="2Q=="/>
          <p:cNvSpPr>
            <a:spLocks noChangeAspect="1" noChangeArrowheads="1"/>
          </p:cNvSpPr>
          <p:nvPr/>
        </p:nvSpPr>
        <p:spPr bwMode="auto">
          <a:xfrm>
            <a:off x="3548063" y="2662238"/>
            <a:ext cx="2047875" cy="1533525"/>
          </a:xfrm>
          <a:prstGeom prst="rect">
            <a:avLst/>
          </a:prstGeom>
          <a:noFill/>
        </p:spPr>
        <p:txBody>
          <a:bodyPr/>
          <a:lstStyle/>
          <a:p>
            <a:endParaRPr lang="en-GB" dirty="0"/>
          </a:p>
        </p:txBody>
      </p:sp>
      <p:pic>
        <p:nvPicPr>
          <p:cNvPr id="96280" name="Picture 24" descr="ANd9GcQETLhRvUZfbUKU_nCTvdHigfBGwOCnTHn1q2RZ_5ise1uE96mttA"/>
          <p:cNvPicPr>
            <a:picLocks noChangeAspect="1" noChangeArrowheads="1"/>
          </p:cNvPicPr>
          <p:nvPr/>
        </p:nvPicPr>
        <p:blipFill>
          <a:blip r:embed="rId4" cstate="print"/>
          <a:stretch>
            <a:fillRect/>
          </a:stretch>
        </p:blipFill>
        <p:spPr bwMode="auto">
          <a:xfrm>
            <a:off x="251519" y="1484784"/>
            <a:ext cx="2583209" cy="1727522"/>
          </a:xfrm>
          <a:prstGeom prst="rect">
            <a:avLst/>
          </a:prstGeom>
          <a:noFill/>
          <a:ln w="25400">
            <a:solidFill>
              <a:schemeClr val="accent1"/>
            </a:solidFill>
          </a:ln>
        </p:spPr>
      </p:pic>
      <p:sp>
        <p:nvSpPr>
          <p:cNvPr id="96285" name="Text Box 29"/>
          <p:cNvSpPr txBox="1">
            <a:spLocks noChangeArrowheads="1"/>
          </p:cNvSpPr>
          <p:nvPr/>
        </p:nvSpPr>
        <p:spPr bwMode="auto">
          <a:xfrm>
            <a:off x="6300192" y="1772816"/>
            <a:ext cx="1440160" cy="738664"/>
          </a:xfrm>
          <a:prstGeom prst="rect">
            <a:avLst/>
          </a:prstGeom>
          <a:solidFill>
            <a:schemeClr val="bg1"/>
          </a:solidFill>
          <a:ln w="19050">
            <a:solidFill>
              <a:schemeClr val="tx2"/>
            </a:solidFill>
            <a:miter lim="800000"/>
            <a:headEnd/>
            <a:tailEnd/>
          </a:ln>
          <a:effectLst/>
        </p:spPr>
        <p:txBody>
          <a:bodyPr wrap="square">
            <a:spAutoFit/>
          </a:bodyPr>
          <a:lstStyle/>
          <a:p>
            <a:pPr algn="ctr">
              <a:spcBef>
                <a:spcPct val="50000"/>
              </a:spcBef>
            </a:pPr>
            <a:r>
              <a:rPr lang="en-GB" sz="1400" b="1" dirty="0">
                <a:latin typeface="Trebuchet MS" pitchFamily="34" charset="0"/>
              </a:rPr>
              <a:t>Hospital activities and nursing homes</a:t>
            </a:r>
          </a:p>
        </p:txBody>
      </p:sp>
      <p:sp>
        <p:nvSpPr>
          <p:cNvPr id="96289" name="Text Box 33"/>
          <p:cNvSpPr txBox="1">
            <a:spLocks noChangeArrowheads="1"/>
          </p:cNvSpPr>
          <p:nvPr/>
        </p:nvSpPr>
        <p:spPr bwMode="auto">
          <a:xfrm>
            <a:off x="2339752" y="1628800"/>
            <a:ext cx="1152525" cy="523220"/>
          </a:xfrm>
          <a:prstGeom prst="rect">
            <a:avLst/>
          </a:prstGeom>
          <a:solidFill>
            <a:schemeClr val="bg1"/>
          </a:solidFill>
          <a:ln w="19050">
            <a:solidFill>
              <a:schemeClr val="tx2"/>
            </a:solidFill>
            <a:miter lim="800000"/>
            <a:headEnd/>
            <a:tailEnd/>
          </a:ln>
          <a:effectLst/>
        </p:spPr>
        <p:txBody>
          <a:bodyPr>
            <a:spAutoFit/>
          </a:bodyPr>
          <a:lstStyle/>
          <a:p>
            <a:pPr algn="ctr">
              <a:spcBef>
                <a:spcPct val="50000"/>
              </a:spcBef>
            </a:pPr>
            <a:r>
              <a:rPr lang="en-GB" sz="1400" b="1" dirty="0">
                <a:latin typeface="Trebuchet MS" pitchFamily="34" charset="0"/>
              </a:rPr>
              <a:t>Residential care</a:t>
            </a:r>
          </a:p>
        </p:txBody>
      </p:sp>
      <p:pic>
        <p:nvPicPr>
          <p:cNvPr id="96284" name="Picture 28" descr="ANd9GcQg-Msubs_OO4GDRyeUHVRIDQ--e3F0XLRvQAy1nbAmEMKrVLJh0w"/>
          <p:cNvPicPr>
            <a:picLocks noChangeAspect="1" noChangeArrowheads="1"/>
          </p:cNvPicPr>
          <p:nvPr/>
        </p:nvPicPr>
        <p:blipFill>
          <a:blip r:embed="rId5" cstate="print"/>
          <a:stretch>
            <a:fillRect/>
          </a:stretch>
        </p:blipFill>
        <p:spPr bwMode="auto">
          <a:xfrm>
            <a:off x="1835696" y="2924944"/>
            <a:ext cx="2484276" cy="1656184"/>
          </a:xfrm>
          <a:prstGeom prst="rect">
            <a:avLst/>
          </a:prstGeom>
          <a:noFill/>
          <a:ln w="25400">
            <a:solidFill>
              <a:schemeClr val="accent1"/>
            </a:solidFill>
          </a:ln>
        </p:spPr>
      </p:pic>
      <p:sp>
        <p:nvSpPr>
          <p:cNvPr id="96290" name="Text Box 34"/>
          <p:cNvSpPr txBox="1">
            <a:spLocks noChangeArrowheads="1"/>
          </p:cNvSpPr>
          <p:nvPr/>
        </p:nvSpPr>
        <p:spPr bwMode="auto">
          <a:xfrm>
            <a:off x="971600" y="3501008"/>
            <a:ext cx="1008063" cy="523220"/>
          </a:xfrm>
          <a:prstGeom prst="rect">
            <a:avLst/>
          </a:prstGeom>
          <a:solidFill>
            <a:schemeClr val="bg1"/>
          </a:solidFill>
          <a:ln w="19050">
            <a:solidFill>
              <a:schemeClr val="tx2"/>
            </a:solidFill>
            <a:miter lim="800000"/>
            <a:headEnd/>
            <a:tailEnd/>
          </a:ln>
          <a:effectLst/>
        </p:spPr>
        <p:txBody>
          <a:bodyPr wrap="square">
            <a:spAutoFit/>
          </a:bodyPr>
          <a:lstStyle/>
          <a:p>
            <a:pPr algn="ctr">
              <a:spcBef>
                <a:spcPct val="50000"/>
              </a:spcBef>
            </a:pPr>
            <a:r>
              <a:rPr lang="en-GB" sz="1400" b="1" dirty="0">
                <a:latin typeface="Trebuchet MS" pitchFamily="34" charset="0"/>
              </a:rPr>
              <a:t>Child day care</a:t>
            </a:r>
          </a:p>
        </p:txBody>
      </p:sp>
      <p:pic>
        <p:nvPicPr>
          <p:cNvPr id="96276" name="Picture 20" descr="ANd9GcSDMjUIk7leLTlNaeqrTYHmszt2K3j2b3LNOT5Dg_rExEJNqSG5"/>
          <p:cNvPicPr>
            <a:picLocks noChangeAspect="1" noChangeArrowheads="1"/>
          </p:cNvPicPr>
          <p:nvPr/>
        </p:nvPicPr>
        <p:blipFill>
          <a:blip r:embed="rId6" cstate="print"/>
          <a:stretch>
            <a:fillRect/>
          </a:stretch>
        </p:blipFill>
        <p:spPr bwMode="auto">
          <a:xfrm>
            <a:off x="1331640" y="4221088"/>
            <a:ext cx="1656184" cy="2476537"/>
          </a:xfrm>
          <a:prstGeom prst="rect">
            <a:avLst/>
          </a:prstGeom>
          <a:noFill/>
          <a:ln w="25400">
            <a:solidFill>
              <a:schemeClr val="accent1"/>
            </a:solidFill>
          </a:ln>
        </p:spPr>
      </p:pic>
      <p:sp>
        <p:nvSpPr>
          <p:cNvPr id="96287" name="Text Box 31"/>
          <p:cNvSpPr txBox="1">
            <a:spLocks noChangeArrowheads="1"/>
          </p:cNvSpPr>
          <p:nvPr/>
        </p:nvSpPr>
        <p:spPr bwMode="auto">
          <a:xfrm>
            <a:off x="2627784" y="6093296"/>
            <a:ext cx="1080120" cy="523220"/>
          </a:xfrm>
          <a:prstGeom prst="rect">
            <a:avLst/>
          </a:prstGeom>
          <a:solidFill>
            <a:schemeClr val="bg1"/>
          </a:solidFill>
          <a:ln w="19050">
            <a:solidFill>
              <a:schemeClr val="tx2"/>
            </a:solidFill>
            <a:miter lim="800000"/>
            <a:headEnd/>
            <a:tailEnd/>
          </a:ln>
          <a:effectLst/>
        </p:spPr>
        <p:txBody>
          <a:bodyPr wrap="square">
            <a:spAutoFit/>
          </a:bodyPr>
          <a:lstStyle/>
          <a:p>
            <a:pPr algn="ctr">
              <a:spcBef>
                <a:spcPct val="50000"/>
              </a:spcBef>
            </a:pPr>
            <a:r>
              <a:rPr lang="en-GB" sz="1400" b="1" dirty="0">
                <a:latin typeface="Trebuchet MS" pitchFamily="34" charset="0"/>
              </a:rPr>
              <a:t>Dental practices</a:t>
            </a:r>
          </a:p>
        </p:txBody>
      </p:sp>
      <p:pic>
        <p:nvPicPr>
          <p:cNvPr id="2050" name="Picture 2" descr="\\ukcesfp02.ukces.local\workspace\Manage the Org - UKCES\Bus Unit Support UKCES\Communications\e-Comms\UKCES website\Content\Images\investment\Skills for Health\UKCES 3.jpg"/>
          <p:cNvPicPr>
            <a:picLocks noChangeAspect="1" noChangeArrowheads="1"/>
          </p:cNvPicPr>
          <p:nvPr/>
        </p:nvPicPr>
        <p:blipFill>
          <a:blip r:embed="rId7" cstate="print"/>
          <a:srcRect/>
          <a:stretch>
            <a:fillRect/>
          </a:stretch>
        </p:blipFill>
        <p:spPr bwMode="auto">
          <a:xfrm>
            <a:off x="3586026" y="4437112"/>
            <a:ext cx="2681316" cy="1584176"/>
          </a:xfrm>
          <a:prstGeom prst="rect">
            <a:avLst/>
          </a:prstGeom>
          <a:noFill/>
          <a:ln w="19050">
            <a:solidFill>
              <a:schemeClr val="accent1"/>
            </a:solidFill>
          </a:ln>
        </p:spPr>
      </p:pic>
      <p:pic>
        <p:nvPicPr>
          <p:cNvPr id="96282" name="Picture 26" descr="Social worker meeting family CWDC"/>
          <p:cNvPicPr>
            <a:picLocks noChangeAspect="1" noChangeArrowheads="1"/>
          </p:cNvPicPr>
          <p:nvPr/>
        </p:nvPicPr>
        <p:blipFill>
          <a:blip r:embed="rId8" cstate="print"/>
          <a:stretch>
            <a:fillRect/>
          </a:stretch>
        </p:blipFill>
        <p:spPr bwMode="auto">
          <a:xfrm>
            <a:off x="6047941" y="2852936"/>
            <a:ext cx="2592287" cy="1728192"/>
          </a:xfrm>
          <a:prstGeom prst="rect">
            <a:avLst/>
          </a:prstGeom>
          <a:noFill/>
          <a:ln w="25400">
            <a:solidFill>
              <a:schemeClr val="accent1"/>
            </a:solidFill>
          </a:ln>
        </p:spPr>
      </p:pic>
      <p:pic>
        <p:nvPicPr>
          <p:cNvPr id="96278" name="Picture 22" descr="ANd9GcT0ZDaK_pEsqx90DyC72AGmI00igIrNppuO-y6Tv5i6cGf-KfaZBg"/>
          <p:cNvPicPr>
            <a:picLocks noChangeAspect="1" noChangeArrowheads="1"/>
          </p:cNvPicPr>
          <p:nvPr/>
        </p:nvPicPr>
        <p:blipFill>
          <a:blip r:embed="rId9" cstate="print"/>
          <a:stretch>
            <a:fillRect/>
          </a:stretch>
        </p:blipFill>
        <p:spPr bwMode="auto">
          <a:xfrm>
            <a:off x="5940152" y="5013176"/>
            <a:ext cx="2448272" cy="1632181"/>
          </a:xfrm>
          <a:prstGeom prst="rect">
            <a:avLst/>
          </a:prstGeom>
          <a:noFill/>
          <a:ln w="25400">
            <a:solidFill>
              <a:schemeClr val="accent1"/>
            </a:solidFill>
          </a:ln>
        </p:spPr>
      </p:pic>
      <p:sp>
        <p:nvSpPr>
          <p:cNvPr id="96286" name="Text Box 30"/>
          <p:cNvSpPr txBox="1">
            <a:spLocks noChangeArrowheads="1"/>
          </p:cNvSpPr>
          <p:nvPr/>
        </p:nvSpPr>
        <p:spPr bwMode="auto">
          <a:xfrm>
            <a:off x="4572000" y="4005064"/>
            <a:ext cx="1008063" cy="523220"/>
          </a:xfrm>
          <a:prstGeom prst="rect">
            <a:avLst/>
          </a:prstGeom>
          <a:solidFill>
            <a:schemeClr val="bg1"/>
          </a:solidFill>
          <a:ln w="19050">
            <a:solidFill>
              <a:schemeClr val="tx2"/>
            </a:solidFill>
            <a:miter lim="800000"/>
            <a:headEnd/>
            <a:tailEnd/>
          </a:ln>
          <a:effectLst/>
        </p:spPr>
        <p:txBody>
          <a:bodyPr>
            <a:spAutoFit/>
          </a:bodyPr>
          <a:lstStyle/>
          <a:p>
            <a:pPr algn="ctr">
              <a:spcBef>
                <a:spcPct val="50000"/>
              </a:spcBef>
            </a:pPr>
            <a:r>
              <a:rPr lang="en-GB" sz="1400" b="1" dirty="0">
                <a:latin typeface="Trebuchet MS" pitchFamily="34" charset="0"/>
              </a:rPr>
              <a:t>GP practices</a:t>
            </a:r>
          </a:p>
        </p:txBody>
      </p:sp>
      <p:sp>
        <p:nvSpPr>
          <p:cNvPr id="96291" name="Text Box 35"/>
          <p:cNvSpPr txBox="1">
            <a:spLocks noChangeArrowheads="1"/>
          </p:cNvSpPr>
          <p:nvPr/>
        </p:nvSpPr>
        <p:spPr bwMode="auto">
          <a:xfrm>
            <a:off x="7812360" y="4077072"/>
            <a:ext cx="1008063" cy="738664"/>
          </a:xfrm>
          <a:prstGeom prst="rect">
            <a:avLst/>
          </a:prstGeom>
          <a:solidFill>
            <a:schemeClr val="bg1"/>
          </a:solidFill>
          <a:ln w="19050">
            <a:solidFill>
              <a:schemeClr val="tx2"/>
            </a:solidFill>
            <a:miter lim="800000"/>
            <a:headEnd/>
            <a:tailEnd/>
          </a:ln>
          <a:effectLst/>
        </p:spPr>
        <p:txBody>
          <a:bodyPr wrap="square">
            <a:spAutoFit/>
          </a:bodyPr>
          <a:lstStyle/>
          <a:p>
            <a:pPr algn="ctr">
              <a:spcBef>
                <a:spcPct val="50000"/>
              </a:spcBef>
            </a:pPr>
            <a:r>
              <a:rPr lang="en-GB" sz="1400" b="1" dirty="0">
                <a:latin typeface="Trebuchet MS" pitchFamily="34" charset="0"/>
              </a:rPr>
              <a:t>Social work activities</a:t>
            </a:r>
          </a:p>
        </p:txBody>
      </p:sp>
      <p:sp>
        <p:nvSpPr>
          <p:cNvPr id="96288" name="Text Box 32"/>
          <p:cNvSpPr txBox="1">
            <a:spLocks noChangeArrowheads="1"/>
          </p:cNvSpPr>
          <p:nvPr/>
        </p:nvSpPr>
        <p:spPr bwMode="auto">
          <a:xfrm>
            <a:off x="5292080" y="6165304"/>
            <a:ext cx="1008062" cy="523220"/>
          </a:xfrm>
          <a:prstGeom prst="rect">
            <a:avLst/>
          </a:prstGeom>
          <a:solidFill>
            <a:schemeClr val="bg1"/>
          </a:solidFill>
          <a:ln w="19050">
            <a:solidFill>
              <a:schemeClr val="tx2"/>
            </a:solidFill>
            <a:miter lim="800000"/>
            <a:headEnd/>
            <a:tailEnd/>
          </a:ln>
          <a:effectLst/>
        </p:spPr>
        <p:txBody>
          <a:bodyPr wrap="square">
            <a:spAutoFit/>
          </a:bodyPr>
          <a:lstStyle/>
          <a:p>
            <a:pPr>
              <a:spcBef>
                <a:spcPct val="50000"/>
              </a:spcBef>
            </a:pPr>
            <a:r>
              <a:rPr lang="en-GB" sz="1400" b="1" dirty="0">
                <a:latin typeface="Trebuchet MS" pitchFamily="34" charset="0"/>
              </a:rPr>
              <a:t>Specialist </a:t>
            </a:r>
            <a:r>
              <a:rPr lang="en-GB" sz="1400" b="1" dirty="0" smtClean="0">
                <a:latin typeface="Trebuchet MS" pitchFamily="34" charset="0"/>
              </a:rPr>
              <a:t>practices</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p:txBody>
          <a:bodyPr/>
          <a:lstStyle/>
          <a:p>
            <a:r>
              <a:rPr lang="en-GB" sz="3200" dirty="0" smtClean="0"/>
              <a:t>What key skills challenges are being faced overall?</a:t>
            </a:r>
          </a:p>
        </p:txBody>
      </p:sp>
      <p:grpSp>
        <p:nvGrpSpPr>
          <p:cNvPr id="62472" name="Group 8"/>
          <p:cNvGrpSpPr>
            <a:grpSpLocks/>
          </p:cNvGrpSpPr>
          <p:nvPr/>
        </p:nvGrpSpPr>
        <p:grpSpPr bwMode="auto">
          <a:xfrm>
            <a:off x="179388" y="1412877"/>
            <a:ext cx="7993012" cy="1565909"/>
            <a:chOff x="113" y="1162"/>
            <a:chExt cx="4854" cy="862"/>
          </a:xfrm>
        </p:grpSpPr>
        <p:sp>
          <p:nvSpPr>
            <p:cNvPr id="62468" name="AutoShape 4"/>
            <p:cNvSpPr>
              <a:spLocks noChangeArrowheads="1"/>
            </p:cNvSpPr>
            <p:nvPr/>
          </p:nvSpPr>
          <p:spPr bwMode="auto">
            <a:xfrm>
              <a:off x="113" y="1162"/>
              <a:ext cx="4854" cy="862"/>
            </a:xfrm>
            <a:prstGeom prst="roundRect">
              <a:avLst>
                <a:gd name="adj" fmla="val 11592"/>
              </a:avLst>
            </a:prstGeom>
            <a:solidFill>
              <a:schemeClr val="accent1"/>
            </a:solidFill>
            <a:ln w="9525">
              <a:solidFill>
                <a:schemeClr val="tx1"/>
              </a:solidFill>
              <a:round/>
              <a:headEnd/>
              <a:tailEnd/>
            </a:ln>
            <a:effectLst/>
          </p:spPr>
          <p:txBody>
            <a:bodyPr wrap="none" anchor="ctr"/>
            <a:lstStyle/>
            <a:p>
              <a:endParaRPr lang="en-GB" dirty="0"/>
            </a:p>
          </p:txBody>
        </p:sp>
        <p:sp>
          <p:nvSpPr>
            <p:cNvPr id="62469" name="Text Box 5"/>
            <p:cNvSpPr txBox="1">
              <a:spLocks noChangeArrowheads="1"/>
            </p:cNvSpPr>
            <p:nvPr/>
          </p:nvSpPr>
          <p:spPr bwMode="auto">
            <a:xfrm>
              <a:off x="157" y="1162"/>
              <a:ext cx="4766" cy="813"/>
            </a:xfrm>
            <a:prstGeom prst="rect">
              <a:avLst/>
            </a:prstGeom>
            <a:noFill/>
            <a:ln w="9525">
              <a:noFill/>
              <a:miter lim="800000"/>
              <a:headEnd/>
              <a:tailEnd/>
            </a:ln>
            <a:effectLst/>
          </p:spPr>
          <p:txBody>
            <a:bodyPr wrap="square">
              <a:spAutoFit/>
            </a:bodyPr>
            <a:lstStyle/>
            <a:p>
              <a:pPr>
                <a:spcBef>
                  <a:spcPts val="0"/>
                </a:spcBef>
              </a:pPr>
              <a:r>
                <a:rPr lang="en-GB" sz="1500" b="1" dirty="0" smtClean="0">
                  <a:solidFill>
                    <a:schemeClr val="bg1"/>
                  </a:solidFill>
                </a:rPr>
                <a:t>Doing more with less</a:t>
              </a:r>
            </a:p>
            <a:p>
              <a:pPr>
                <a:spcBef>
                  <a:spcPts val="0"/>
                </a:spcBef>
              </a:pPr>
              <a:r>
                <a:rPr lang="en-GB" sz="1200" dirty="0" smtClean="0">
                  <a:solidFill>
                    <a:schemeClr val="bg1"/>
                  </a:solidFill>
                </a:rPr>
                <a:t>The NHS in particular is facing major restructuring including significant reductions in management and administrative costs and further efficiency savings are planned across all UK nations. </a:t>
              </a:r>
            </a:p>
            <a:p>
              <a:pPr>
                <a:spcBef>
                  <a:spcPts val="0"/>
                </a:spcBef>
              </a:pPr>
              <a:r>
                <a:rPr lang="en-GB" sz="1200" dirty="0" smtClean="0">
                  <a:solidFill>
                    <a:schemeClr val="bg1"/>
                  </a:solidFill>
                </a:rPr>
                <a:t>Reduction in public spending is likely to result in </a:t>
              </a:r>
              <a:r>
                <a:rPr lang="en-GB" sz="1200" b="1" dirty="0" smtClean="0">
                  <a:solidFill>
                    <a:schemeClr val="bg1"/>
                  </a:solidFill>
                </a:rPr>
                <a:t>significant cost pressures</a:t>
              </a:r>
              <a:r>
                <a:rPr lang="en-GB" sz="1200" dirty="0" smtClean="0">
                  <a:solidFill>
                    <a:schemeClr val="bg1"/>
                  </a:solidFill>
                </a:rPr>
                <a:t> for the Health and Social care sector.  </a:t>
              </a:r>
            </a:p>
            <a:p>
              <a:pPr>
                <a:spcBef>
                  <a:spcPts val="0"/>
                </a:spcBef>
              </a:pPr>
              <a:r>
                <a:rPr lang="en-GB" sz="1200" dirty="0" smtClean="0">
                  <a:solidFill>
                    <a:schemeClr val="bg1"/>
                  </a:solidFill>
                </a:rPr>
                <a:t>Research has demonstrated that </a:t>
              </a:r>
              <a:r>
                <a:rPr lang="en-GB" sz="1500" b="1" dirty="0" smtClean="0">
                  <a:solidFill>
                    <a:schemeClr val="bg1"/>
                  </a:solidFill>
                </a:rPr>
                <a:t>management skills </a:t>
              </a:r>
              <a:r>
                <a:rPr lang="en-GB" sz="1200" dirty="0" smtClean="0">
                  <a:solidFill>
                    <a:schemeClr val="bg1"/>
                  </a:solidFill>
                </a:rPr>
                <a:t>are correlated with financial performance and better patient outcomes. </a:t>
              </a:r>
            </a:p>
          </p:txBody>
        </p:sp>
      </p:grpSp>
      <p:grpSp>
        <p:nvGrpSpPr>
          <p:cNvPr id="62473" name="Group 9"/>
          <p:cNvGrpSpPr>
            <a:grpSpLocks/>
          </p:cNvGrpSpPr>
          <p:nvPr/>
        </p:nvGrpSpPr>
        <p:grpSpPr bwMode="auto">
          <a:xfrm>
            <a:off x="755819" y="3141442"/>
            <a:ext cx="7741294" cy="1662268"/>
            <a:chOff x="476" y="2282"/>
            <a:chExt cx="4854" cy="865"/>
          </a:xfrm>
        </p:grpSpPr>
        <p:sp>
          <p:nvSpPr>
            <p:cNvPr id="62470" name="AutoShape 6"/>
            <p:cNvSpPr>
              <a:spLocks noChangeArrowheads="1"/>
            </p:cNvSpPr>
            <p:nvPr/>
          </p:nvSpPr>
          <p:spPr bwMode="auto">
            <a:xfrm>
              <a:off x="476" y="2282"/>
              <a:ext cx="4854" cy="862"/>
            </a:xfrm>
            <a:prstGeom prst="roundRect">
              <a:avLst>
                <a:gd name="adj" fmla="val 13490"/>
              </a:avLst>
            </a:prstGeom>
            <a:solidFill>
              <a:schemeClr val="accent1"/>
            </a:solidFill>
            <a:ln w="9525">
              <a:solidFill>
                <a:schemeClr val="tx1"/>
              </a:solidFill>
              <a:round/>
              <a:headEnd/>
              <a:tailEnd/>
            </a:ln>
            <a:effectLst/>
          </p:spPr>
          <p:txBody>
            <a:bodyPr wrap="none" anchor="ctr"/>
            <a:lstStyle/>
            <a:p>
              <a:endParaRPr lang="en-GB" dirty="0"/>
            </a:p>
          </p:txBody>
        </p:sp>
        <p:sp>
          <p:nvSpPr>
            <p:cNvPr id="62471" name="Text Box 7"/>
            <p:cNvSpPr txBox="1">
              <a:spLocks noChangeArrowheads="1"/>
            </p:cNvSpPr>
            <p:nvPr/>
          </p:nvSpPr>
          <p:spPr bwMode="auto">
            <a:xfrm>
              <a:off x="521" y="2282"/>
              <a:ext cx="4741" cy="865"/>
            </a:xfrm>
            <a:prstGeom prst="rect">
              <a:avLst/>
            </a:prstGeom>
            <a:noFill/>
            <a:ln w="9525">
              <a:noFill/>
              <a:miter lim="800000"/>
              <a:headEnd/>
              <a:tailEnd/>
            </a:ln>
            <a:effectLst/>
          </p:spPr>
          <p:txBody>
            <a:bodyPr wrap="square">
              <a:spAutoFit/>
            </a:bodyPr>
            <a:lstStyle/>
            <a:p>
              <a:pPr>
                <a:spcBef>
                  <a:spcPct val="50000"/>
                </a:spcBef>
              </a:pPr>
              <a:r>
                <a:rPr lang="en-GB" sz="1500" b="1" dirty="0">
                  <a:solidFill>
                    <a:schemeClr val="bg1"/>
                  </a:solidFill>
                </a:rPr>
                <a:t>Attracting and retaining </a:t>
              </a:r>
              <a:r>
                <a:rPr lang="en-GB" sz="1200" b="1" dirty="0">
                  <a:solidFill>
                    <a:schemeClr val="bg1"/>
                  </a:solidFill>
                </a:rPr>
                <a:t>the necessary</a:t>
              </a:r>
              <a:r>
                <a:rPr lang="en-GB" sz="1500" b="1" dirty="0">
                  <a:solidFill>
                    <a:schemeClr val="bg1"/>
                  </a:solidFill>
                </a:rPr>
                <a:t> talent</a:t>
              </a:r>
              <a:r>
                <a:rPr lang="en-GB" sz="1500" dirty="0">
                  <a:solidFill>
                    <a:schemeClr val="bg1"/>
                  </a:solidFill>
                </a:rPr>
                <a:t> </a:t>
              </a:r>
              <a:endParaRPr lang="en-GB" sz="1500" dirty="0" smtClean="0">
                <a:solidFill>
                  <a:schemeClr val="bg1"/>
                </a:solidFill>
              </a:endParaRPr>
            </a:p>
            <a:p>
              <a:pPr>
                <a:spcBef>
                  <a:spcPts val="0"/>
                </a:spcBef>
              </a:pPr>
              <a:r>
                <a:rPr lang="en-GB" sz="1200" dirty="0" smtClean="0">
                  <a:solidFill>
                    <a:schemeClr val="bg1"/>
                  </a:solidFill>
                </a:rPr>
                <a:t>An</a:t>
              </a:r>
              <a:r>
                <a:rPr lang="en-GB" sz="1200" b="1" dirty="0" smtClean="0">
                  <a:solidFill>
                    <a:schemeClr val="bg1"/>
                  </a:solidFill>
                </a:rPr>
                <a:t> </a:t>
              </a:r>
              <a:r>
                <a:rPr lang="en-GB" sz="1200" dirty="0" smtClean="0">
                  <a:solidFill>
                    <a:schemeClr val="bg1"/>
                  </a:solidFill>
                </a:rPr>
                <a:t>ageing population, and an ageing workforce produce a combination of increasing demand for services  coupled with high rates of retirement of existing employees.</a:t>
              </a:r>
            </a:p>
            <a:p>
              <a:pPr>
                <a:spcBef>
                  <a:spcPts val="0"/>
                </a:spcBef>
              </a:pPr>
              <a:r>
                <a:rPr lang="en-GB" sz="1200" dirty="0" smtClean="0">
                  <a:solidFill>
                    <a:schemeClr val="bg1"/>
                  </a:solidFill>
                </a:rPr>
                <a:t>Almost </a:t>
              </a:r>
              <a:r>
                <a:rPr lang="en-GB" sz="1600" b="1" dirty="0" smtClean="0">
                  <a:solidFill>
                    <a:schemeClr val="bg1"/>
                  </a:solidFill>
                </a:rPr>
                <a:t>1.7 million job openings </a:t>
              </a:r>
              <a:r>
                <a:rPr lang="en-GB" sz="1200" dirty="0" smtClean="0">
                  <a:solidFill>
                    <a:schemeClr val="bg1"/>
                  </a:solidFill>
                </a:rPr>
                <a:t>are expected across health and social care by 2020 (both new demand and the replacement of retiring staff). This includes 881,000 job openings for </a:t>
              </a:r>
              <a:r>
                <a:rPr lang="en-GB" sz="1600" dirty="0" smtClean="0">
                  <a:solidFill>
                    <a:schemeClr val="bg1"/>
                  </a:solidFill>
                </a:rPr>
                <a:t>managers, professionals and associate professionals </a:t>
              </a:r>
              <a:r>
                <a:rPr lang="en-GB" sz="1200" dirty="0" smtClean="0">
                  <a:solidFill>
                    <a:schemeClr val="bg1"/>
                  </a:solidFill>
                </a:rPr>
                <a:t>(160, 000 new job openings). </a:t>
              </a:r>
            </a:p>
            <a:p>
              <a:pPr>
                <a:spcBef>
                  <a:spcPts val="0"/>
                </a:spcBef>
              </a:pPr>
              <a:r>
                <a:rPr lang="en-GB" sz="1200" dirty="0" smtClean="0">
                  <a:solidFill>
                    <a:schemeClr val="bg1"/>
                  </a:solidFill>
                </a:rPr>
                <a:t>Some </a:t>
              </a:r>
              <a:r>
                <a:rPr lang="en-GB" sz="1200" dirty="0">
                  <a:solidFill>
                    <a:schemeClr val="bg1"/>
                  </a:solidFill>
                </a:rPr>
                <a:t>parts of the </a:t>
              </a:r>
              <a:r>
                <a:rPr lang="en-GB" sz="1200" dirty="0" smtClean="0">
                  <a:solidFill>
                    <a:schemeClr val="bg1"/>
                  </a:solidFill>
                </a:rPr>
                <a:t>social care sub-sector have </a:t>
              </a:r>
              <a:r>
                <a:rPr lang="en-GB" sz="1500" b="1" dirty="0" smtClean="0">
                  <a:solidFill>
                    <a:schemeClr val="bg1"/>
                  </a:solidFill>
                </a:rPr>
                <a:t>high staff turnover and vacancy </a:t>
              </a:r>
              <a:r>
                <a:rPr lang="en-GB" sz="1500" b="1" dirty="0">
                  <a:solidFill>
                    <a:schemeClr val="bg1"/>
                  </a:solidFill>
                </a:rPr>
                <a:t>rates</a:t>
              </a:r>
              <a:r>
                <a:rPr lang="en-GB" sz="1200" dirty="0">
                  <a:solidFill>
                    <a:schemeClr val="bg1"/>
                  </a:solidFill>
                </a:rPr>
                <a:t>. </a:t>
              </a:r>
            </a:p>
          </p:txBody>
        </p:sp>
      </p:grpSp>
      <p:sp>
        <p:nvSpPr>
          <p:cNvPr id="62475" name="AutoShape 11"/>
          <p:cNvSpPr>
            <a:spLocks noChangeArrowheads="1"/>
          </p:cNvSpPr>
          <p:nvPr/>
        </p:nvSpPr>
        <p:spPr bwMode="auto">
          <a:xfrm>
            <a:off x="1115616" y="5013176"/>
            <a:ext cx="7705725" cy="1655787"/>
          </a:xfrm>
          <a:prstGeom prst="roundRect">
            <a:avLst>
              <a:gd name="adj" fmla="val 12438"/>
            </a:avLst>
          </a:prstGeom>
          <a:solidFill>
            <a:schemeClr val="accent1"/>
          </a:solidFill>
          <a:ln w="9525">
            <a:solidFill>
              <a:schemeClr val="tx1"/>
            </a:solidFill>
            <a:round/>
            <a:headEnd/>
            <a:tailEnd/>
          </a:ln>
          <a:effectLst/>
        </p:spPr>
        <p:txBody>
          <a:bodyPr wrap="none" lIns="36000" rIns="36000" anchor="ctr"/>
          <a:lstStyle/>
          <a:p>
            <a:pPr>
              <a:spcBef>
                <a:spcPts val="0"/>
              </a:spcBef>
            </a:pPr>
            <a:r>
              <a:rPr lang="en-GB" sz="1500" b="1" dirty="0" smtClean="0">
                <a:solidFill>
                  <a:schemeClr val="bg1"/>
                </a:solidFill>
              </a:rPr>
              <a:t>Reducing skills gaps </a:t>
            </a:r>
            <a:r>
              <a:rPr lang="en-GB" sz="1200" b="1" dirty="0" smtClean="0">
                <a:solidFill>
                  <a:schemeClr val="bg1"/>
                </a:solidFill>
              </a:rPr>
              <a:t>among the existing workforce</a:t>
            </a:r>
            <a:r>
              <a:rPr lang="en-GB" sz="1200" dirty="0" smtClean="0">
                <a:solidFill>
                  <a:schemeClr val="bg1"/>
                </a:solidFill>
              </a:rPr>
              <a:t>  </a:t>
            </a:r>
          </a:p>
          <a:p>
            <a:pPr>
              <a:spcBef>
                <a:spcPts val="0"/>
              </a:spcBef>
            </a:pPr>
            <a:r>
              <a:rPr lang="en-GB" sz="1200" dirty="0" smtClean="0">
                <a:solidFill>
                  <a:schemeClr val="bg1"/>
                </a:solidFill>
              </a:rPr>
              <a:t>A lack of </a:t>
            </a:r>
            <a:r>
              <a:rPr lang="en-GB" sz="1200" b="1" dirty="0" smtClean="0">
                <a:solidFill>
                  <a:schemeClr val="bg1"/>
                </a:solidFill>
              </a:rPr>
              <a:t>proficiency </a:t>
            </a:r>
            <a:r>
              <a:rPr lang="en-GB" sz="1200" dirty="0" smtClean="0">
                <a:solidFill>
                  <a:schemeClr val="bg1"/>
                </a:solidFill>
              </a:rPr>
              <a:t>has been reported in the areas of strategic  management, team-working and</a:t>
            </a:r>
          </a:p>
          <a:p>
            <a:pPr>
              <a:spcBef>
                <a:spcPts val="0"/>
              </a:spcBef>
            </a:pPr>
            <a:r>
              <a:rPr lang="en-GB" sz="1200" dirty="0" smtClean="0">
                <a:solidFill>
                  <a:schemeClr val="bg1"/>
                </a:solidFill>
              </a:rPr>
              <a:t>communication skills. Skills gaps can typically make it harder for organisations to meet quality standards, </a:t>
            </a:r>
          </a:p>
          <a:p>
            <a:pPr>
              <a:spcBef>
                <a:spcPts val="0"/>
              </a:spcBef>
            </a:pPr>
            <a:r>
              <a:rPr lang="en-GB" sz="1200" dirty="0" smtClean="0">
                <a:solidFill>
                  <a:schemeClr val="bg1"/>
                </a:solidFill>
              </a:rPr>
              <a:t>increase the workload of other staff and create additional operational costs. </a:t>
            </a:r>
          </a:p>
          <a:p>
            <a:pPr>
              <a:spcBef>
                <a:spcPts val="0"/>
              </a:spcBef>
            </a:pPr>
            <a:r>
              <a:rPr lang="en-GB" sz="1200" dirty="0" smtClean="0">
                <a:solidFill>
                  <a:schemeClr val="bg1"/>
                </a:solidFill>
              </a:rPr>
              <a:t>At the same time, </a:t>
            </a:r>
            <a:r>
              <a:rPr lang="en-GB" sz="1200" b="1" dirty="0" smtClean="0">
                <a:solidFill>
                  <a:schemeClr val="bg1"/>
                </a:solidFill>
              </a:rPr>
              <a:t>new technology </a:t>
            </a:r>
            <a:r>
              <a:rPr lang="en-GB" sz="1200" dirty="0" smtClean="0">
                <a:solidFill>
                  <a:schemeClr val="bg1"/>
                </a:solidFill>
              </a:rPr>
              <a:t>is expected to have wide ranging impact across the sector with assistive </a:t>
            </a:r>
          </a:p>
          <a:p>
            <a:pPr>
              <a:spcBef>
                <a:spcPts val="0"/>
              </a:spcBef>
            </a:pPr>
            <a:r>
              <a:rPr lang="en-GB" sz="1200" dirty="0" smtClean="0">
                <a:solidFill>
                  <a:schemeClr val="bg1"/>
                </a:solidFill>
              </a:rPr>
              <a:t>technologies shifting  the delivery of care towards the home and local providers. </a:t>
            </a:r>
            <a:r>
              <a:rPr lang="en-GB" sz="1500" b="1" dirty="0" smtClean="0">
                <a:solidFill>
                  <a:schemeClr val="bg1"/>
                </a:solidFill>
              </a:rPr>
              <a:t>Technology</a:t>
            </a:r>
            <a:r>
              <a:rPr lang="en-GB" sz="1200" b="1" dirty="0" smtClean="0">
                <a:solidFill>
                  <a:schemeClr val="bg1"/>
                </a:solidFill>
              </a:rPr>
              <a:t> </a:t>
            </a:r>
            <a:r>
              <a:rPr lang="en-GB" sz="1200" dirty="0" smtClean="0">
                <a:solidFill>
                  <a:schemeClr val="bg1"/>
                </a:solidFill>
              </a:rPr>
              <a:t>will increase</a:t>
            </a:r>
          </a:p>
          <a:p>
            <a:pPr>
              <a:spcBef>
                <a:spcPts val="0"/>
              </a:spcBef>
            </a:pPr>
            <a:r>
              <a:rPr lang="en-GB" sz="1500" b="1" dirty="0" smtClean="0">
                <a:solidFill>
                  <a:schemeClr val="bg1"/>
                </a:solidFill>
              </a:rPr>
              <a:t>demand for high level skills</a:t>
            </a:r>
            <a:r>
              <a:rPr lang="en-GB" sz="1200" b="1" dirty="0" smtClean="0">
                <a:solidFill>
                  <a:schemeClr val="bg1"/>
                </a:solidFill>
              </a:rPr>
              <a:t>, </a:t>
            </a:r>
            <a:r>
              <a:rPr lang="en-GB" sz="1200" dirty="0" smtClean="0">
                <a:solidFill>
                  <a:schemeClr val="bg1"/>
                </a:solidFill>
              </a:rPr>
              <a:t> with potentially negative consequences for the skills gaps in the sector.</a:t>
            </a:r>
            <a:endParaRPr lang="en-GB" sz="1200" dirty="0">
              <a:solidFill>
                <a:schemeClr val="bg1"/>
              </a:solidFill>
            </a:endParaRPr>
          </a:p>
        </p:txBody>
      </p:sp>
      <p:sp>
        <p:nvSpPr>
          <p:cNvPr id="11" name="AutoShape 8"/>
          <p:cNvSpPr>
            <a:spLocks noChangeArrowheads="1"/>
          </p:cNvSpPr>
          <p:nvPr/>
        </p:nvSpPr>
        <p:spPr bwMode="auto">
          <a:xfrm>
            <a:off x="7164288" y="2708920"/>
            <a:ext cx="533376" cy="576064"/>
          </a:xfrm>
          <a:prstGeom prst="downArrow">
            <a:avLst>
              <a:gd name="adj1" fmla="val 50000"/>
              <a:gd name="adj2" fmla="val 25000"/>
            </a:avLst>
          </a:prstGeom>
          <a:solidFill>
            <a:schemeClr val="bg1"/>
          </a:solidFill>
          <a:ln w="19050">
            <a:solidFill>
              <a:schemeClr val="accent1"/>
            </a:solidFill>
            <a:miter lim="800000"/>
            <a:headEnd/>
            <a:tailEnd/>
          </a:ln>
        </p:spPr>
        <p:txBody>
          <a:bodyPr wrap="none" anchor="ctr"/>
          <a:lstStyle/>
          <a:p>
            <a:endParaRPr lang="en-US" dirty="0"/>
          </a:p>
        </p:txBody>
      </p:sp>
      <p:sp>
        <p:nvSpPr>
          <p:cNvPr id="12" name="AutoShape 13"/>
          <p:cNvSpPr>
            <a:spLocks noChangeArrowheads="1"/>
          </p:cNvSpPr>
          <p:nvPr/>
        </p:nvSpPr>
        <p:spPr bwMode="auto">
          <a:xfrm>
            <a:off x="7740352" y="4581128"/>
            <a:ext cx="506016" cy="576064"/>
          </a:xfrm>
          <a:prstGeom prst="downArrow">
            <a:avLst>
              <a:gd name="adj1" fmla="val 50000"/>
              <a:gd name="adj2" fmla="val 25000"/>
            </a:avLst>
          </a:prstGeom>
          <a:solidFill>
            <a:schemeClr val="bg1"/>
          </a:solidFill>
          <a:ln w="19050">
            <a:solidFill>
              <a:schemeClr val="accent1"/>
            </a:solidFill>
            <a:miter lim="800000"/>
            <a:headEnd/>
            <a:tailEnd/>
          </a:ln>
        </p:spPr>
        <p:txBody>
          <a:bodyPr wrap="none" anchor="ctr"/>
          <a:lstStyle/>
          <a:p>
            <a:endParaRPr lang="en-US"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179388" y="44450"/>
            <a:ext cx="6913562" cy="1143000"/>
          </a:xfrm>
        </p:spPr>
        <p:txBody>
          <a:bodyPr/>
          <a:lstStyle/>
          <a:p>
            <a:pPr eaLnBrk="1" hangingPunct="1"/>
            <a:r>
              <a:rPr lang="en-GB" sz="3200" dirty="0" smtClean="0"/>
              <a:t>Health and social care matter: </a:t>
            </a:r>
            <a:br>
              <a:rPr lang="en-GB" sz="3200" dirty="0" smtClean="0"/>
            </a:br>
            <a:r>
              <a:rPr lang="en-GB" sz="3200" b="1" dirty="0" smtClean="0"/>
              <a:t>where the sector is today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72140B0B-667F-4E24-AE7D-0B0E6B2E319A}" type="slidenum">
              <a:rPr lang="en-GB" sz="1200">
                <a:solidFill>
                  <a:schemeClr val="tx1">
                    <a:tint val="75000"/>
                  </a:schemeClr>
                </a:solidFill>
              </a:rPr>
              <a:pPr algn="r">
                <a:defRPr/>
              </a:pPr>
              <a:t>6</a:t>
            </a:fld>
            <a:endParaRPr lang="en-GB" sz="1200" dirty="0">
              <a:solidFill>
                <a:schemeClr val="tx1">
                  <a:tint val="75000"/>
                </a:schemeClr>
              </a:solidFill>
            </a:endParaRPr>
          </a:p>
        </p:txBody>
      </p:sp>
      <p:pic>
        <p:nvPicPr>
          <p:cNvPr id="5" name="Picture 2"/>
          <p:cNvPicPr>
            <a:picLocks noChangeAspect="1" noChangeArrowheads="1"/>
          </p:cNvPicPr>
          <p:nvPr/>
        </p:nvPicPr>
        <p:blipFill>
          <a:blip r:embed="rId3" cstate="print"/>
          <a:srcRect/>
          <a:stretch>
            <a:fillRect/>
          </a:stretch>
        </p:blipFill>
        <p:spPr bwMode="auto">
          <a:xfrm>
            <a:off x="251520" y="3356992"/>
            <a:ext cx="2533302" cy="3092627"/>
          </a:xfrm>
          <a:prstGeom prst="rect">
            <a:avLst/>
          </a:prstGeom>
          <a:noFill/>
          <a:ln w="9525">
            <a:noFill/>
            <a:miter lim="800000"/>
            <a:headEnd/>
            <a:tailEnd/>
          </a:ln>
        </p:spPr>
      </p:pic>
      <p:sp>
        <p:nvSpPr>
          <p:cNvPr id="7" name="TextBox 6"/>
          <p:cNvSpPr txBox="1"/>
          <p:nvPr/>
        </p:nvSpPr>
        <p:spPr>
          <a:xfrm>
            <a:off x="2987824" y="3212976"/>
            <a:ext cx="5832648" cy="3703771"/>
          </a:xfrm>
          <a:prstGeom prst="rect">
            <a:avLst/>
          </a:prstGeom>
          <a:noFill/>
        </p:spPr>
        <p:txBody>
          <a:bodyPr wrap="square" rtlCol="0">
            <a:spAutoFit/>
          </a:bodyPr>
          <a:lstStyle/>
          <a:p>
            <a:pPr marL="266700" indent="-266700">
              <a:spcBef>
                <a:spcPts val="600"/>
              </a:spcBef>
              <a:buFont typeface="Arial" pitchFamily="34" charset="0"/>
              <a:buChar char="•"/>
            </a:pPr>
            <a:r>
              <a:rPr lang="en-GB" sz="1400" b="1" dirty="0" smtClean="0"/>
              <a:t>Growth in output </a:t>
            </a:r>
            <a:r>
              <a:rPr lang="en-GB" sz="1400" dirty="0" smtClean="0"/>
              <a:t>in the sector is projected to  increase by 2.4% a year to 2020. When taking qualitative measures into account, productivity has increased over the last decade </a:t>
            </a:r>
          </a:p>
          <a:p>
            <a:pPr marL="266700" lvl="4" indent="-266700">
              <a:spcBef>
                <a:spcPts val="600"/>
              </a:spcBef>
              <a:buFont typeface="Arial" pitchFamily="34" charset="0"/>
              <a:buChar char="•"/>
            </a:pPr>
            <a:r>
              <a:rPr lang="en-GB" sz="1400" dirty="0" smtClean="0"/>
              <a:t>Employment in </a:t>
            </a:r>
            <a:r>
              <a:rPr lang="en-GB" sz="1400" b="1" dirty="0" smtClean="0"/>
              <a:t>health</a:t>
            </a:r>
            <a:r>
              <a:rPr lang="en-GB" sz="1400" dirty="0" smtClean="0"/>
              <a:t> is dominated by the </a:t>
            </a:r>
            <a:r>
              <a:rPr lang="en-GB" sz="1400" b="1" dirty="0" smtClean="0"/>
              <a:t>NHS </a:t>
            </a:r>
            <a:r>
              <a:rPr lang="en-GB" sz="1400" dirty="0" smtClean="0"/>
              <a:t>(over 75%), whereas 47% of employment in </a:t>
            </a:r>
            <a:r>
              <a:rPr lang="en-GB" sz="1400" b="1" dirty="0" smtClean="0"/>
              <a:t>adult social care</a:t>
            </a:r>
            <a:r>
              <a:rPr lang="en-GB" sz="1400" dirty="0" smtClean="0"/>
              <a:t> is in the </a:t>
            </a:r>
            <a:r>
              <a:rPr lang="en-GB" sz="1400" b="1" dirty="0" smtClean="0"/>
              <a:t>private sector</a:t>
            </a:r>
          </a:p>
          <a:p>
            <a:pPr marL="266700" lvl="6" indent="-266700">
              <a:spcBef>
                <a:spcPts val="600"/>
              </a:spcBef>
              <a:buFont typeface="Arial" pitchFamily="34" charset="0"/>
              <a:buChar char="•"/>
            </a:pPr>
            <a:r>
              <a:rPr lang="en-GB" sz="1400" dirty="0" smtClean="0"/>
              <a:t>There is strong </a:t>
            </a:r>
            <a:r>
              <a:rPr lang="en-GB" sz="1400" b="1" dirty="0" smtClean="0"/>
              <a:t>female participation </a:t>
            </a:r>
            <a:r>
              <a:rPr lang="en-GB" sz="1400" dirty="0" smtClean="0"/>
              <a:t>in the sector (79%) and high rates of </a:t>
            </a:r>
            <a:r>
              <a:rPr lang="en-GB" sz="1400" b="1" dirty="0" smtClean="0"/>
              <a:t>part-time working </a:t>
            </a:r>
            <a:r>
              <a:rPr lang="en-GB" sz="1400" dirty="0" smtClean="0"/>
              <a:t>(40%), compared to an all-economy average of 47% and 28% respectively.</a:t>
            </a:r>
          </a:p>
          <a:p>
            <a:pPr marL="266700" lvl="6" indent="-266700">
              <a:spcBef>
                <a:spcPts val="600"/>
              </a:spcBef>
              <a:buFont typeface="Arial" pitchFamily="34" charset="0"/>
              <a:buChar char="•"/>
            </a:pPr>
            <a:r>
              <a:rPr lang="en-GB" sz="1400" dirty="0" smtClean="0"/>
              <a:t>The influence of health &amp; social care extends beyond the sector: it provides a large market for </a:t>
            </a:r>
            <a:r>
              <a:rPr lang="en-GB" sz="1400" b="1" dirty="0" smtClean="0"/>
              <a:t>UK life sciences industry </a:t>
            </a:r>
            <a:r>
              <a:rPr lang="en-GB" sz="1400" dirty="0" smtClean="0"/>
              <a:t>and other industrial supply chains.</a:t>
            </a:r>
          </a:p>
          <a:p>
            <a:pPr marL="266700" lvl="6" indent="-266700">
              <a:spcBef>
                <a:spcPts val="600"/>
              </a:spcBef>
              <a:buFont typeface="Arial" pitchFamily="34" charset="0"/>
              <a:buChar char="•"/>
            </a:pPr>
            <a:r>
              <a:rPr lang="en-GB" sz="1400" dirty="0" smtClean="0"/>
              <a:t> However, the health and social care sectors have relatively </a:t>
            </a:r>
            <a:r>
              <a:rPr lang="en-GB" sz="1400" b="1" dirty="0" smtClean="0"/>
              <a:t>low rates of innovation and investment </a:t>
            </a:r>
            <a:r>
              <a:rPr lang="en-GB" sz="1400" dirty="0" smtClean="0"/>
              <a:t>compared to other sectors. </a:t>
            </a:r>
          </a:p>
          <a:p>
            <a:endParaRPr lang="en-GB" sz="1400" dirty="0"/>
          </a:p>
        </p:txBody>
      </p:sp>
      <p:sp>
        <p:nvSpPr>
          <p:cNvPr id="22531" name="Content Placeholder 2"/>
          <p:cNvSpPr>
            <a:spLocks/>
          </p:cNvSpPr>
          <p:nvPr/>
        </p:nvSpPr>
        <p:spPr bwMode="auto">
          <a:xfrm>
            <a:off x="107504" y="1340769"/>
            <a:ext cx="8856984" cy="1584175"/>
          </a:xfrm>
          <a:prstGeom prst="rect">
            <a:avLst/>
          </a:prstGeom>
          <a:noFill/>
          <a:ln w="9525">
            <a:noFill/>
            <a:miter lim="800000"/>
            <a:headEnd/>
            <a:tailEnd/>
          </a:ln>
        </p:spPr>
        <p:txBody>
          <a:bodyPr/>
          <a:lstStyle/>
          <a:p>
            <a:pPr marL="266700" indent="-266700">
              <a:lnSpc>
                <a:spcPct val="110000"/>
              </a:lnSpc>
              <a:spcBef>
                <a:spcPts val="0"/>
              </a:spcBef>
              <a:buFont typeface="Arial" pitchFamily="34" charset="0"/>
              <a:buChar char="•"/>
            </a:pPr>
            <a:r>
              <a:rPr lang="en-GB" sz="1400" dirty="0" smtClean="0"/>
              <a:t>The health and social care sector is </a:t>
            </a:r>
            <a:r>
              <a:rPr lang="en-GB" sz="1400" b="1" dirty="0" smtClean="0"/>
              <a:t>fundamental to the success of the economy </a:t>
            </a:r>
            <a:r>
              <a:rPr lang="en-GB" sz="1400" dirty="0" smtClean="0"/>
              <a:t>as a major employer employing almost 4 million people. </a:t>
            </a:r>
          </a:p>
          <a:p>
            <a:pPr marL="266700" indent="-266700">
              <a:lnSpc>
                <a:spcPct val="110000"/>
              </a:lnSpc>
              <a:spcBef>
                <a:spcPts val="0"/>
              </a:spcBef>
              <a:buFont typeface="Arial" pitchFamily="34" charset="0"/>
              <a:buChar char="•"/>
            </a:pPr>
            <a:r>
              <a:rPr lang="en-GB" sz="1400" dirty="0" smtClean="0"/>
              <a:t>Data suggests approximately 1/3 of health and social care employees work within small organisations (under 25 employees) and 1/3 work in large organisations (500 or more employees).</a:t>
            </a:r>
          </a:p>
          <a:p>
            <a:pPr marL="266700" indent="-266700">
              <a:lnSpc>
                <a:spcPct val="110000"/>
              </a:lnSpc>
              <a:spcBef>
                <a:spcPts val="0"/>
              </a:spcBef>
              <a:buFont typeface="Arial" pitchFamily="34" charset="0"/>
              <a:buChar char="•"/>
            </a:pPr>
            <a:r>
              <a:rPr lang="en-GB" sz="1400" dirty="0" smtClean="0"/>
              <a:t>The importance of health and social care lies in its contribution to </a:t>
            </a:r>
            <a:r>
              <a:rPr lang="en-GB" sz="1400" b="1" dirty="0" smtClean="0"/>
              <a:t>all other aspects of the economy</a:t>
            </a:r>
            <a:r>
              <a:rPr lang="en-GB" sz="1400" dirty="0" smtClean="0"/>
              <a:t>: a healthy population is </a:t>
            </a:r>
            <a:r>
              <a:rPr lang="en-GB" sz="1400" b="1" dirty="0" smtClean="0"/>
              <a:t>more productive</a:t>
            </a:r>
            <a:r>
              <a:rPr lang="en-GB" sz="1400" dirty="0" smtClean="0"/>
              <a:t>, and </a:t>
            </a:r>
            <a:r>
              <a:rPr lang="en-GB" sz="1400" b="1" dirty="0" smtClean="0"/>
              <a:t>more economically active. </a:t>
            </a:r>
            <a:r>
              <a:rPr lang="en-GB" sz="1400" dirty="0" smtClean="0"/>
              <a:t> </a:t>
            </a:r>
          </a:p>
          <a:p>
            <a:pPr marL="266700" indent="-266700">
              <a:lnSpc>
                <a:spcPct val="110000"/>
              </a:lnSpc>
              <a:spcBef>
                <a:spcPts val="0"/>
              </a:spcBef>
              <a:buFont typeface="Arial" pitchFamily="34" charset="0"/>
              <a:buChar char="•"/>
            </a:pPr>
            <a:r>
              <a:rPr lang="en-GB" sz="1400" dirty="0" smtClean="0"/>
              <a:t>The health workforce is much </a:t>
            </a:r>
            <a:r>
              <a:rPr lang="en-GB" sz="1400" b="1" dirty="0" smtClean="0"/>
              <a:t>better qualified than average</a:t>
            </a:r>
            <a:r>
              <a:rPr lang="en-GB" sz="1400" dirty="0" smtClean="0"/>
              <a:t>. Almost a third work in professional occupations compared with a fifth in the labour market as a whole.</a:t>
            </a:r>
            <a:endParaRPr lang="en-GB" sz="1400" dirty="0"/>
          </a:p>
        </p:txBody>
      </p:sp>
      <p:sp>
        <p:nvSpPr>
          <p:cNvPr id="8" name="TextBox 7"/>
          <p:cNvSpPr txBox="1"/>
          <p:nvPr/>
        </p:nvSpPr>
        <p:spPr>
          <a:xfrm>
            <a:off x="107504" y="6550223"/>
            <a:ext cx="8821488" cy="307777"/>
          </a:xfrm>
          <a:prstGeom prst="rect">
            <a:avLst/>
          </a:prstGeom>
          <a:noFill/>
        </p:spPr>
        <p:txBody>
          <a:bodyPr wrap="square" rtlCol="0">
            <a:spAutoFit/>
          </a:bodyPr>
          <a:lstStyle/>
          <a:p>
            <a:pPr marL="225425" indent="-225425">
              <a:buFont typeface="Arial" pitchFamily="34" charset="0"/>
              <a:buChar char="•"/>
            </a:pPr>
            <a:r>
              <a:rPr lang="en-GB" sz="1400" b="1" dirty="0" smtClean="0"/>
              <a:t>Exporting innovative ideas and expertise</a:t>
            </a:r>
            <a:r>
              <a:rPr lang="en-GB" sz="1400" dirty="0" smtClean="0"/>
              <a:t>, provides business opportunities for UK-based companies.</a:t>
            </a:r>
            <a:endParaRPr lang="en-GB" sz="1400"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idx="4294967295"/>
          </p:nvPr>
        </p:nvSpPr>
        <p:spPr>
          <a:xfrm>
            <a:off x="468313" y="115888"/>
            <a:ext cx="6696075" cy="1143000"/>
          </a:xfrm>
        </p:spPr>
        <p:txBody>
          <a:bodyPr/>
          <a:lstStyle/>
          <a:p>
            <a:r>
              <a:rPr lang="en-GB" sz="3200" dirty="0" smtClean="0"/>
              <a:t>Health and social care: </a:t>
            </a:r>
            <a:br>
              <a:rPr lang="en-GB" sz="3200" dirty="0" smtClean="0"/>
            </a:br>
            <a:r>
              <a:rPr lang="en-GB" sz="2400" b="1" dirty="0" smtClean="0"/>
              <a:t>imagine where we want to be tomorrow</a:t>
            </a:r>
          </a:p>
        </p:txBody>
      </p:sp>
      <p:sp>
        <p:nvSpPr>
          <p:cNvPr id="64515" name="Rectangle 3"/>
          <p:cNvSpPr>
            <a:spLocks noGrp="1"/>
          </p:cNvSpPr>
          <p:nvPr>
            <p:ph type="body" idx="4294967295"/>
          </p:nvPr>
        </p:nvSpPr>
        <p:spPr>
          <a:xfrm>
            <a:off x="457200" y="1484784"/>
            <a:ext cx="8229600" cy="5112568"/>
          </a:xfrm>
        </p:spPr>
        <p:txBody>
          <a:bodyPr/>
          <a:lstStyle/>
          <a:p>
            <a:pPr marL="3762375" lvl="8" indent="-266700">
              <a:lnSpc>
                <a:spcPct val="90000"/>
              </a:lnSpc>
              <a:spcBef>
                <a:spcPts val="600"/>
              </a:spcBef>
              <a:spcAft>
                <a:spcPts val="600"/>
              </a:spcAft>
            </a:pPr>
            <a:r>
              <a:rPr lang="en-GB" sz="1600" dirty="0" smtClean="0">
                <a:latin typeface="Arial" pitchFamily="34" charset="0"/>
                <a:cs typeface="Arial" pitchFamily="34" charset="0"/>
              </a:rPr>
              <a:t>The sector offers world-leading standards of care </a:t>
            </a:r>
            <a:r>
              <a:rPr lang="en-GB" sz="1600" dirty="0" smtClean="0"/>
              <a:t>and public health supporting the well-being and economic activity of the population, so supporting the performance of other sectors</a:t>
            </a:r>
          </a:p>
          <a:p>
            <a:pPr marL="3762375" lvl="8" indent="-266700">
              <a:lnSpc>
                <a:spcPct val="90000"/>
              </a:lnSpc>
              <a:spcBef>
                <a:spcPts val="600"/>
              </a:spcBef>
              <a:spcAft>
                <a:spcPts val="600"/>
              </a:spcAft>
            </a:pPr>
            <a:r>
              <a:rPr lang="en-GB" sz="1600" dirty="0" smtClean="0">
                <a:latin typeface="Arial" pitchFamily="34" charset="0"/>
                <a:cs typeface="Arial" pitchFamily="34" charset="0"/>
              </a:rPr>
              <a:t>World-class managers drive continuous improvement and maximise the contribution of employees to deliver service excellence</a:t>
            </a:r>
          </a:p>
          <a:p>
            <a:pPr marL="3762375" lvl="8" indent="-266700">
              <a:lnSpc>
                <a:spcPct val="90000"/>
              </a:lnSpc>
              <a:spcBef>
                <a:spcPts val="600"/>
              </a:spcBef>
              <a:spcAft>
                <a:spcPts val="600"/>
              </a:spcAft>
            </a:pPr>
            <a:r>
              <a:rPr lang="en-GB" sz="1600" dirty="0" smtClean="0">
                <a:latin typeface="Arial" pitchFamily="34" charset="0"/>
                <a:cs typeface="Arial" pitchFamily="34" charset="0"/>
              </a:rPr>
              <a:t>Services are delivered in an efficient way that maximise value for money</a:t>
            </a:r>
          </a:p>
          <a:p>
            <a:pPr marL="3762375" lvl="8" indent="-266700">
              <a:lnSpc>
                <a:spcPct val="90000"/>
              </a:lnSpc>
              <a:spcBef>
                <a:spcPts val="600"/>
              </a:spcBef>
              <a:spcAft>
                <a:spcPts val="600"/>
              </a:spcAft>
            </a:pPr>
            <a:r>
              <a:rPr lang="en-GB" sz="1600" dirty="0" smtClean="0">
                <a:latin typeface="Arial" pitchFamily="34" charset="0"/>
                <a:cs typeface="Arial" pitchFamily="34" charset="0"/>
              </a:rPr>
              <a:t>The UK leads the world in terms of efficiency and innovation in the delivery of Health and Social Care services </a:t>
            </a:r>
          </a:p>
          <a:p>
            <a:pPr marL="358775" lvl="8" indent="-358775">
              <a:lnSpc>
                <a:spcPct val="90000"/>
              </a:lnSpc>
              <a:spcBef>
                <a:spcPts val="600"/>
              </a:spcBef>
              <a:spcAft>
                <a:spcPts val="600"/>
              </a:spcAft>
            </a:pPr>
            <a:r>
              <a:rPr lang="en-GB" sz="1600" dirty="0" smtClean="0">
                <a:latin typeface="Arial" pitchFamily="34" charset="0"/>
                <a:cs typeface="Arial" pitchFamily="34" charset="0"/>
              </a:rPr>
              <a:t>The sector attracts the most talented individuals for both training and practice</a:t>
            </a:r>
          </a:p>
          <a:p>
            <a:pPr marL="358775" lvl="8" indent="-358775">
              <a:lnSpc>
                <a:spcPct val="90000"/>
              </a:lnSpc>
              <a:spcBef>
                <a:spcPts val="600"/>
              </a:spcBef>
              <a:spcAft>
                <a:spcPts val="600"/>
              </a:spcAft>
            </a:pPr>
            <a:r>
              <a:rPr lang="en-GB" sz="1600" dirty="0" smtClean="0"/>
              <a:t>The sector recognises talent as a source of competitive advantage</a:t>
            </a:r>
          </a:p>
          <a:p>
            <a:pPr lvl="0">
              <a:spcBef>
                <a:spcPts val="600"/>
              </a:spcBef>
              <a:spcAft>
                <a:spcPts val="600"/>
              </a:spcAft>
              <a:defRPr/>
            </a:pPr>
            <a:r>
              <a:rPr lang="en-GB" sz="1600" dirty="0" smtClean="0"/>
              <a:t>Firms and individuals invest optimally in their skills</a:t>
            </a:r>
          </a:p>
          <a:p>
            <a:pPr lvl="0">
              <a:spcBef>
                <a:spcPts val="600"/>
              </a:spcBef>
              <a:spcAft>
                <a:spcPts val="600"/>
              </a:spcAft>
              <a:defRPr/>
            </a:pPr>
            <a:r>
              <a:rPr lang="en-GB" sz="1600" dirty="0" smtClean="0"/>
              <a:t>Employers collaborate on, lead and own skills solutions to the sector’s performance challenges in pursuit of mutual gain</a:t>
            </a:r>
            <a:endParaRPr lang="en-GB" sz="1600" dirty="0" smtClean="0">
              <a:latin typeface="Arial" pitchFamily="34" charset="0"/>
              <a:cs typeface="Arial" pitchFamily="34" charset="0"/>
            </a:endParaRPr>
          </a:p>
          <a:p>
            <a:pPr lvl="8">
              <a:lnSpc>
                <a:spcPct val="90000"/>
              </a:lnSpc>
            </a:pPr>
            <a:endParaRPr lang="en-GB" sz="1600" dirty="0" smtClean="0">
              <a:latin typeface="Arial" pitchFamily="34" charset="0"/>
              <a:cs typeface="Arial" pitchFamily="34" charset="0"/>
            </a:endParaRPr>
          </a:p>
        </p:txBody>
      </p:sp>
      <p:pic>
        <p:nvPicPr>
          <p:cNvPr id="4" name="Picture 2" descr="C:\Users\zbreuer\Pictures\advanced-manufacturing-pic2.jpg"/>
          <p:cNvPicPr>
            <a:picLocks noChangeAspect="1" noChangeArrowheads="1"/>
          </p:cNvPicPr>
          <p:nvPr/>
        </p:nvPicPr>
        <p:blipFill>
          <a:blip r:embed="rId3" cstate="print"/>
          <a:srcRect/>
          <a:stretch>
            <a:fillRect/>
          </a:stretch>
        </p:blipFill>
        <p:spPr bwMode="auto">
          <a:xfrm>
            <a:off x="611560" y="1484784"/>
            <a:ext cx="3024336" cy="3005551"/>
          </a:xfrm>
          <a:prstGeom prst="rect">
            <a:avLst/>
          </a:prstGeom>
          <a:noFill/>
        </p:spPr>
      </p:pic>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p:cNvSpPr>
          <p:nvPr>
            <p:ph type="title" idx="4294967295"/>
          </p:nvPr>
        </p:nvSpPr>
        <p:spPr>
          <a:xfrm>
            <a:off x="467544" y="116632"/>
            <a:ext cx="6329362" cy="1143000"/>
          </a:xfrm>
        </p:spPr>
        <p:txBody>
          <a:bodyPr/>
          <a:lstStyle/>
          <a:p>
            <a:r>
              <a:rPr lang="en-GB" sz="2400" dirty="0" smtClean="0"/>
              <a:t>The sector tomorrow: increasing demand for skills in Health and Social Care</a:t>
            </a:r>
          </a:p>
        </p:txBody>
      </p:sp>
      <p:sp>
        <p:nvSpPr>
          <p:cNvPr id="99331" name="Rectangle 3"/>
          <p:cNvSpPr>
            <a:spLocks noGrp="1"/>
          </p:cNvSpPr>
          <p:nvPr>
            <p:ph type="body" idx="4294967295"/>
          </p:nvPr>
        </p:nvSpPr>
        <p:spPr>
          <a:xfrm>
            <a:off x="323528" y="1340768"/>
            <a:ext cx="8496944" cy="5517232"/>
          </a:xfrm>
        </p:spPr>
        <p:txBody>
          <a:bodyPr/>
          <a:lstStyle/>
          <a:p>
            <a:pPr marL="252000" indent="-252000">
              <a:lnSpc>
                <a:spcPct val="80000"/>
              </a:lnSpc>
              <a:spcBef>
                <a:spcPts val="600"/>
              </a:spcBef>
              <a:spcAft>
                <a:spcPts val="600"/>
              </a:spcAft>
            </a:pPr>
            <a:r>
              <a:rPr lang="en-GB" sz="1800" b="1" dirty="0" smtClean="0"/>
              <a:t>Employment overall is projected to grow</a:t>
            </a:r>
            <a:r>
              <a:rPr lang="en-GB" sz="1800" dirty="0" smtClean="0"/>
              <a:t> by 1.3 per cent (social care +4.9%, health -1.3%) between 2010 and 2020 (below all sector average of 5.1 per cent). However, the expansion and retraction for different occupations reveals a more challenging picture.</a:t>
            </a:r>
          </a:p>
          <a:p>
            <a:pPr marL="252000" indent="-252000">
              <a:lnSpc>
                <a:spcPct val="80000"/>
              </a:lnSpc>
              <a:spcBef>
                <a:spcPts val="600"/>
              </a:spcBef>
              <a:spcAft>
                <a:spcPts val="600"/>
              </a:spcAft>
            </a:pPr>
            <a:r>
              <a:rPr lang="en-GB" sz="1800" dirty="0" smtClean="0"/>
              <a:t>The </a:t>
            </a:r>
            <a:r>
              <a:rPr lang="en-GB" sz="1800" b="1" dirty="0" smtClean="0"/>
              <a:t>majority of employment growth is projected among highly skilled occupations </a:t>
            </a:r>
            <a:r>
              <a:rPr lang="en-GB" sz="1800" dirty="0" smtClean="0"/>
              <a:t>(9% across managers, directors and senior officials, professional occupations, associate professional and technical) but this is lower than across all sectors (16%), therefore competition for skills is likely to be high. </a:t>
            </a:r>
          </a:p>
          <a:p>
            <a:pPr marL="252000" indent="-252000">
              <a:lnSpc>
                <a:spcPct val="80000"/>
              </a:lnSpc>
              <a:spcBef>
                <a:spcPts val="600"/>
              </a:spcBef>
              <a:spcAft>
                <a:spcPts val="600"/>
              </a:spcAft>
            </a:pPr>
            <a:r>
              <a:rPr lang="en-GB" sz="1800" dirty="0" smtClean="0"/>
              <a:t>Employment among positions </a:t>
            </a:r>
            <a:r>
              <a:rPr lang="en-GB" sz="1800" b="1" dirty="0" smtClean="0"/>
              <a:t>using higher level qualifications </a:t>
            </a:r>
            <a:r>
              <a:rPr lang="en-GB" sz="1800" dirty="0" smtClean="0"/>
              <a:t>(first degree level and above) is projected to increase from 28% in health, 26% in care in 2010 to 39% for both sectors in 2020. At both time points this is higher than the all sector average,  24% in 2020 to 32% in 2020 across all sectors</a:t>
            </a:r>
          </a:p>
          <a:p>
            <a:pPr marL="252000" indent="-252000">
              <a:lnSpc>
                <a:spcPct val="80000"/>
              </a:lnSpc>
              <a:spcBef>
                <a:spcPts val="600"/>
              </a:spcBef>
              <a:spcAft>
                <a:spcPts val="600"/>
              </a:spcAft>
            </a:pPr>
            <a:r>
              <a:rPr lang="en-GB" sz="1800" b="1" dirty="0" smtClean="0"/>
              <a:t>New job openings </a:t>
            </a:r>
            <a:r>
              <a:rPr lang="en-GB" sz="1800" dirty="0" smtClean="0"/>
              <a:t>due to retirement and employment growth is significant: 485,000 jobs in professional and 570,000 jobs in caring, leisure and other services occupations by 2020</a:t>
            </a:r>
          </a:p>
          <a:p>
            <a:pPr marL="252000" indent="-252000">
              <a:lnSpc>
                <a:spcPct val="80000"/>
              </a:lnSpc>
              <a:spcBef>
                <a:spcPts val="600"/>
              </a:spcBef>
              <a:spcAft>
                <a:spcPts val="600"/>
              </a:spcAft>
            </a:pPr>
            <a:r>
              <a:rPr lang="en-GB" sz="1800" dirty="0" smtClean="0"/>
              <a:t>Employment is also expected to increase among caring, leisure and other services occupations particularly in Social Care (12% for Social Care, but 9% for Health which is on a par with the all sector average)</a:t>
            </a:r>
          </a:p>
          <a:p>
            <a:pPr marL="252000" indent="-252000">
              <a:lnSpc>
                <a:spcPct val="80000"/>
              </a:lnSpc>
              <a:spcBef>
                <a:spcPts val="600"/>
              </a:spcBef>
              <a:spcAft>
                <a:spcPts val="600"/>
              </a:spcAft>
            </a:pPr>
            <a:r>
              <a:rPr lang="en-GB" sz="1800" dirty="0" smtClean="0"/>
              <a:t>Positions are expected to decrease among administrative and secretarial (31%) and skilled trade occupations (33%), much more so than across all sectors (11% and 7% respectively).</a:t>
            </a:r>
          </a:p>
          <a:p>
            <a:pPr>
              <a:lnSpc>
                <a:spcPct val="80000"/>
              </a:lnSpc>
            </a:pPr>
            <a:endParaRPr lang="en-GB" sz="2000" dirty="0" smtClean="0"/>
          </a:p>
          <a:p>
            <a:pPr>
              <a:lnSpc>
                <a:spcPct val="80000"/>
              </a:lnSpc>
            </a:pPr>
            <a:endParaRPr lang="en-GB" sz="2000" dirty="0" smtClean="0">
              <a:solidFill>
                <a:srgbClr val="FF0000"/>
              </a:solidFill>
            </a:endParaRPr>
          </a:p>
          <a:p>
            <a:pPr>
              <a:lnSpc>
                <a:spcPct val="80000"/>
              </a:lnSpc>
            </a:pPr>
            <a:endParaRPr lang="en-GB" sz="2000" dirty="0" smtClean="0"/>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179388" y="44450"/>
            <a:ext cx="6913562" cy="1143000"/>
          </a:xfrm>
        </p:spPr>
        <p:txBody>
          <a:bodyPr/>
          <a:lstStyle/>
          <a:p>
            <a:pPr eaLnBrk="1" hangingPunct="1"/>
            <a:r>
              <a:rPr lang="en-GB" sz="2800" dirty="0" smtClean="0"/>
              <a:t>The sector tomorrow: </a:t>
            </a:r>
            <a:br>
              <a:rPr lang="en-GB" sz="2800" dirty="0" smtClean="0"/>
            </a:br>
            <a:r>
              <a:rPr lang="en-GB" sz="2800" b="1" dirty="0" smtClean="0"/>
              <a:t>doing more with less</a:t>
            </a:r>
          </a:p>
        </p:txBody>
      </p:sp>
      <p:sp>
        <p:nvSpPr>
          <p:cNvPr id="23555" name="Content Placeholder 2"/>
          <p:cNvSpPr>
            <a:spLocks/>
          </p:cNvSpPr>
          <p:nvPr/>
        </p:nvSpPr>
        <p:spPr bwMode="auto">
          <a:xfrm>
            <a:off x="250825" y="1340768"/>
            <a:ext cx="8424863" cy="5184575"/>
          </a:xfrm>
          <a:prstGeom prst="rect">
            <a:avLst/>
          </a:prstGeom>
          <a:noFill/>
          <a:ln w="9525">
            <a:noFill/>
            <a:miter lim="800000"/>
            <a:headEnd/>
            <a:tailEnd/>
          </a:ln>
        </p:spPr>
        <p:txBody>
          <a:bodyPr/>
          <a:lstStyle/>
          <a:p>
            <a:pPr marL="357188" indent="-357188">
              <a:lnSpc>
                <a:spcPct val="110000"/>
              </a:lnSpc>
              <a:spcBef>
                <a:spcPct val="20000"/>
              </a:spcBef>
            </a:pPr>
            <a:r>
              <a:rPr lang="en-GB" sz="1600" b="1" dirty="0" smtClean="0"/>
              <a:t>Doing more...</a:t>
            </a:r>
          </a:p>
          <a:p>
            <a:pPr marL="357188" indent="-357188">
              <a:lnSpc>
                <a:spcPct val="110000"/>
              </a:lnSpc>
              <a:spcBef>
                <a:spcPct val="20000"/>
              </a:spcBef>
              <a:buFont typeface="Arial" charset="0"/>
              <a:buChar char="•"/>
            </a:pPr>
            <a:r>
              <a:rPr lang="en-GB" sz="1500" dirty="0" smtClean="0"/>
              <a:t>The </a:t>
            </a:r>
            <a:r>
              <a:rPr lang="en-GB" sz="1500" b="1" dirty="0"/>
              <a:t>UK population is growing and ageing </a:t>
            </a:r>
            <a:r>
              <a:rPr lang="en-GB" sz="1500" dirty="0" smtClean="0"/>
              <a:t>which is likely to lead to a 20% increase in demand for residential care, home care, day centres and meals per decade.</a:t>
            </a:r>
            <a:endParaRPr lang="en-GB" sz="1500" dirty="0"/>
          </a:p>
          <a:p>
            <a:pPr marL="357188" indent="-357188">
              <a:lnSpc>
                <a:spcPct val="110000"/>
              </a:lnSpc>
              <a:spcBef>
                <a:spcPct val="20000"/>
              </a:spcBef>
              <a:buFont typeface="Arial" charset="0"/>
              <a:buChar char="•"/>
            </a:pPr>
            <a:r>
              <a:rPr lang="en-GB" sz="1500" dirty="0"/>
              <a:t>The number of </a:t>
            </a:r>
            <a:r>
              <a:rPr lang="en-GB" sz="1500" b="1" dirty="0"/>
              <a:t>children referred to Social Services </a:t>
            </a:r>
            <a:r>
              <a:rPr lang="en-GB" sz="1500" dirty="0"/>
              <a:t>is rising in England (613K referrals year ending March 2011, 608K in 2010, 547K in 2009, 539K in 2008)</a:t>
            </a:r>
          </a:p>
          <a:p>
            <a:pPr marL="357188" indent="-357188">
              <a:lnSpc>
                <a:spcPct val="110000"/>
              </a:lnSpc>
              <a:spcBef>
                <a:spcPct val="20000"/>
              </a:spcBef>
              <a:buFont typeface="Arial" charset="0"/>
              <a:buChar char="•"/>
            </a:pPr>
            <a:r>
              <a:rPr lang="en-GB" sz="1500" b="1" dirty="0" smtClean="0"/>
              <a:t>Obesity </a:t>
            </a:r>
            <a:r>
              <a:rPr lang="en-GB" sz="1500" b="1" dirty="0"/>
              <a:t>is steadily increasing </a:t>
            </a:r>
            <a:r>
              <a:rPr lang="en-GB" sz="1500" dirty="0"/>
              <a:t>across the UK, </a:t>
            </a:r>
            <a:r>
              <a:rPr lang="en-GB" sz="1500" dirty="0" smtClean="0"/>
              <a:t>associated </a:t>
            </a:r>
            <a:r>
              <a:rPr lang="en-GB" sz="1500" dirty="0"/>
              <a:t>with an extra </a:t>
            </a:r>
            <a:r>
              <a:rPr lang="en-GB" sz="1500" dirty="0" smtClean="0"/>
              <a:t>7 </a:t>
            </a:r>
            <a:r>
              <a:rPr lang="en-GB" sz="1500" dirty="0"/>
              <a:t>million cases of diabetes, </a:t>
            </a:r>
            <a:r>
              <a:rPr lang="en-GB" sz="1500" dirty="0" smtClean="0"/>
              <a:t>6.5 </a:t>
            </a:r>
            <a:r>
              <a:rPr lang="en-GB" sz="1500" dirty="0"/>
              <a:t>million cases of heart disease and stroke, and between 492,000 and 669,000 additional cases of cancer by 2030. </a:t>
            </a:r>
          </a:p>
          <a:p>
            <a:pPr marL="357188" indent="-357188">
              <a:lnSpc>
                <a:spcPct val="110000"/>
              </a:lnSpc>
              <a:spcBef>
                <a:spcPct val="20000"/>
              </a:spcBef>
              <a:buFont typeface="Arial" charset="0"/>
              <a:buChar char="•"/>
            </a:pPr>
            <a:r>
              <a:rPr lang="en-GB" sz="1500" b="1" dirty="0" smtClean="0"/>
              <a:t>Alcohol-related </a:t>
            </a:r>
            <a:r>
              <a:rPr lang="en-GB" sz="1500" b="1" dirty="0"/>
              <a:t>hospital admissions</a:t>
            </a:r>
            <a:r>
              <a:rPr lang="en-GB" sz="1500" dirty="0"/>
              <a:t> is rising as is the incidence of binge </a:t>
            </a:r>
            <a:r>
              <a:rPr lang="en-GB" sz="1500" dirty="0" smtClean="0"/>
              <a:t>drinking</a:t>
            </a:r>
          </a:p>
          <a:p>
            <a:pPr marL="357188" indent="-357188">
              <a:lnSpc>
                <a:spcPct val="110000"/>
              </a:lnSpc>
              <a:spcBef>
                <a:spcPct val="20000"/>
              </a:spcBef>
            </a:pPr>
            <a:r>
              <a:rPr lang="en-GB" sz="1600" b="1" dirty="0" smtClean="0"/>
              <a:t>With less...</a:t>
            </a:r>
          </a:p>
          <a:p>
            <a:pPr marL="357188" indent="-357188">
              <a:lnSpc>
                <a:spcPct val="110000"/>
              </a:lnSpc>
              <a:spcBef>
                <a:spcPct val="20000"/>
              </a:spcBef>
              <a:buFont typeface="Arial" charset="0"/>
              <a:buChar char="•"/>
            </a:pPr>
            <a:r>
              <a:rPr lang="en-GB" sz="1500" dirty="0" smtClean="0"/>
              <a:t>Targets of 5% in </a:t>
            </a:r>
            <a:r>
              <a:rPr lang="en-GB" sz="1500" b="1" dirty="0" smtClean="0"/>
              <a:t>efficiency savings </a:t>
            </a:r>
            <a:r>
              <a:rPr lang="en-GB" sz="1500" dirty="0" smtClean="0"/>
              <a:t>have been announced across the NHS, requiring annual savings worth £20 billion by 2014/15.</a:t>
            </a:r>
          </a:p>
          <a:p>
            <a:pPr marL="357188" indent="-357188">
              <a:lnSpc>
                <a:spcPct val="110000"/>
              </a:lnSpc>
              <a:spcBef>
                <a:spcPct val="20000"/>
              </a:spcBef>
              <a:buFont typeface="Arial" charset="0"/>
              <a:buChar char="•"/>
            </a:pPr>
            <a:r>
              <a:rPr lang="en-GB" sz="1500" dirty="0" smtClean="0"/>
              <a:t>The NHS is facing major restructuring (Health and Social Care Act 2012) including a challenge to </a:t>
            </a:r>
            <a:r>
              <a:rPr lang="en-GB" sz="1500" b="1" dirty="0" smtClean="0"/>
              <a:t>reduce bureaucracy, </a:t>
            </a:r>
            <a:r>
              <a:rPr lang="en-GB" sz="1500" dirty="0" smtClean="0"/>
              <a:t>and reduce the resulting </a:t>
            </a:r>
            <a:r>
              <a:rPr lang="en-GB" sz="1500" b="1" dirty="0" smtClean="0"/>
              <a:t>management and administrative costs.    </a:t>
            </a:r>
          </a:p>
          <a:p>
            <a:pPr marL="357188" indent="-357188">
              <a:lnSpc>
                <a:spcPct val="110000"/>
              </a:lnSpc>
              <a:spcBef>
                <a:spcPct val="20000"/>
              </a:spcBef>
              <a:buFont typeface="Arial" charset="0"/>
              <a:buChar char="•"/>
            </a:pPr>
            <a:r>
              <a:rPr lang="en-GB" sz="1500" dirty="0" smtClean="0"/>
              <a:t>The pay freeze means </a:t>
            </a:r>
            <a:r>
              <a:rPr lang="en-GB" sz="1500" b="1" dirty="0" smtClean="0"/>
              <a:t>salaries are under pressure</a:t>
            </a:r>
            <a:r>
              <a:rPr lang="en-GB" sz="1500" dirty="0" smtClean="0"/>
              <a:t>, in the health sector especially: “</a:t>
            </a:r>
            <a:r>
              <a:rPr lang="en-GB" sz="1500" i="1" dirty="0" smtClean="0"/>
              <a:t>the pressure to pay more in real terms will be immense; by 2012-13 GPs will have had their pay frozen for four years, consultants for three and everyone else for two years.” (</a:t>
            </a:r>
            <a:r>
              <a:rPr lang="en-GB" sz="1500" dirty="0" smtClean="0"/>
              <a:t>John Appleby of the King's Fund)</a:t>
            </a:r>
            <a:endParaRPr lang="en-GB" sz="1500" i="1" dirty="0" smtClean="0"/>
          </a:p>
          <a:p>
            <a:pPr marL="357188" indent="-357188">
              <a:lnSpc>
                <a:spcPct val="110000"/>
              </a:lnSpc>
              <a:spcBef>
                <a:spcPct val="20000"/>
              </a:spcBef>
              <a:buFont typeface="Arial" charset="0"/>
              <a:buChar char="•"/>
            </a:pPr>
            <a:endParaRPr lang="en-GB" sz="1500" dirty="0" smtClean="0"/>
          </a:p>
          <a:p>
            <a:pPr eaLnBrk="1" hangingPunct="1">
              <a:lnSpc>
                <a:spcPct val="80000"/>
              </a:lnSpc>
            </a:pPr>
            <a:endParaRPr lang="en-GB" sz="1500" dirty="0" smtClean="0"/>
          </a:p>
          <a:p>
            <a:pPr marL="357188" indent="-357188">
              <a:lnSpc>
                <a:spcPct val="110000"/>
              </a:lnSpc>
              <a:spcBef>
                <a:spcPct val="20000"/>
              </a:spcBef>
            </a:pPr>
            <a:endParaRPr lang="en-GB" sz="1500" dirty="0" smtClean="0"/>
          </a:p>
          <a:p>
            <a:pPr marL="357188" indent="-357188">
              <a:lnSpc>
                <a:spcPct val="110000"/>
              </a:lnSpc>
              <a:spcBef>
                <a:spcPct val="20000"/>
              </a:spcBef>
            </a:pPr>
            <a:endParaRPr lang="en-GB" sz="1500" dirty="0"/>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defRPr/>
            </a:pPr>
            <a:fld id="{A1754E71-EEDD-458A-8D1E-2CFF30C50100}" type="slidenum">
              <a:rPr lang="en-GB" sz="1200">
                <a:solidFill>
                  <a:schemeClr val="tx1">
                    <a:tint val="75000"/>
                  </a:schemeClr>
                </a:solidFill>
              </a:rPr>
              <a:pPr algn="r">
                <a:defRPr/>
              </a:pPr>
              <a:t>9</a:t>
            </a:fld>
            <a:endParaRPr lang="en-GB" sz="1200" dirty="0">
              <a:solidFill>
                <a:schemeClr val="tx1">
                  <a:tint val="75000"/>
                </a:schemeClr>
              </a:solidFill>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_Blank">
  <a:themeElements>
    <a:clrScheme name="UKCommission">
      <a:dk1>
        <a:sysClr val="windowText" lastClr="000000"/>
      </a:dk1>
      <a:lt1>
        <a:sysClr val="window" lastClr="FFFFFF"/>
      </a:lt1>
      <a:dk2>
        <a:srgbClr val="1F8579"/>
      </a:dk2>
      <a:lt2>
        <a:srgbClr val="D8D8D8"/>
      </a:lt2>
      <a:accent1>
        <a:srgbClr val="1F8579"/>
      </a:accent1>
      <a:accent2>
        <a:srgbClr val="C0504D"/>
      </a:accent2>
      <a:accent3>
        <a:srgbClr val="92CDDC"/>
      </a:accent3>
      <a:accent4>
        <a:srgbClr val="7030A0"/>
      </a:accent4>
      <a:accent5>
        <a:srgbClr val="4BACC6"/>
      </a:accent5>
      <a:accent6>
        <a:srgbClr val="F79646"/>
      </a:accent6>
      <a:hlink>
        <a:srgbClr val="0000FF"/>
      </a:hlink>
      <a:folHlink>
        <a:srgbClr val="800080"/>
      </a:folHlink>
    </a:clrScheme>
    <a:fontScheme name="1_Blank">
      <a:majorFont>
        <a:latin typeface=""/>
        <a:ea typeface=""/>
        <a:cs typeface=""/>
      </a:majorFont>
      <a:minorFont>
        <a:latin typeface=""/>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17235</TotalTime>
  <Words>5524</Words>
  <Application>Microsoft Office PowerPoint</Application>
  <PresentationFormat>On-screen Show (4:3)</PresentationFormat>
  <Paragraphs>392</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1_Blank</vt:lpstr>
      <vt:lpstr>Sector Skills Insights:  Health and Social Care </vt:lpstr>
      <vt:lpstr>Introduction</vt:lpstr>
      <vt:lpstr>Storyboard</vt:lpstr>
      <vt:lpstr>What services do the Health and Social care sector offer?</vt:lpstr>
      <vt:lpstr>What key skills challenges are being faced overall?</vt:lpstr>
      <vt:lpstr>Health and social care matter:  where the sector is today</vt:lpstr>
      <vt:lpstr>Health and social care:  imagine where we want to be tomorrow</vt:lpstr>
      <vt:lpstr>The sector tomorrow: increasing demand for skills in Health and Social Care</vt:lpstr>
      <vt:lpstr>The sector tomorrow:  doing more with less</vt:lpstr>
      <vt:lpstr>The performance challenge  Quality of management capability</vt:lpstr>
      <vt:lpstr>The performance challenge  Quality of management capability</vt:lpstr>
      <vt:lpstr>PowerPoint Presentation</vt:lpstr>
      <vt:lpstr>The performance challenge  Key skills shortages</vt:lpstr>
      <vt:lpstr>Case study – Creating new roles to reduce emergency hospital admissions</vt:lpstr>
      <vt:lpstr>The performance challenge Attracting talented individuals</vt:lpstr>
      <vt:lpstr>PowerPoint Presentation</vt:lpstr>
      <vt:lpstr>Case study- A new foundation degree to improve recruitment and retention</vt:lpstr>
      <vt:lpstr>Growth through skills Securing future success</vt:lpstr>
      <vt:lpstr>Growth through skills Securing future success</vt:lpstr>
      <vt:lpstr>Growth through skills Securing future success</vt:lpstr>
      <vt:lpstr>Growth through skills Securing future success</vt:lpstr>
      <vt:lpstr>Benefits of training to organisations</vt:lpstr>
      <vt:lpstr>Benefits of training to organisations</vt:lpstr>
      <vt:lpstr>Key messages</vt:lpstr>
    </vt:vector>
  </TitlesOfParts>
  <Company>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and Winning the Economic Argument for Skills</dc:title>
  <dc:creator>Penny Tamkin</dc:creator>
  <cp:lastModifiedBy>Daniel Stammers</cp:lastModifiedBy>
  <cp:revision>315</cp:revision>
  <dcterms:created xsi:type="dcterms:W3CDTF">2011-09-02T20:14:27Z</dcterms:created>
  <dcterms:modified xsi:type="dcterms:W3CDTF">2014-04-15T16:31:37Z</dcterms:modified>
</cp:coreProperties>
</file>