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27"/>
  </p:notesMasterIdLst>
  <p:sldIdLst>
    <p:sldId id="256" r:id="rId4"/>
    <p:sldId id="257" r:id="rId5"/>
    <p:sldId id="286" r:id="rId6"/>
    <p:sldId id="309" r:id="rId7"/>
    <p:sldId id="290" r:id="rId8"/>
    <p:sldId id="291" r:id="rId9"/>
    <p:sldId id="295" r:id="rId10"/>
    <p:sldId id="297" r:id="rId11"/>
    <p:sldId id="296" r:id="rId12"/>
    <p:sldId id="298" r:id="rId13"/>
    <p:sldId id="299" r:id="rId14"/>
    <p:sldId id="300" r:id="rId15"/>
    <p:sldId id="301" r:id="rId16"/>
    <p:sldId id="302" r:id="rId17"/>
    <p:sldId id="303" r:id="rId18"/>
    <p:sldId id="304" r:id="rId19"/>
    <p:sldId id="305" r:id="rId20"/>
    <p:sldId id="306" r:id="rId21"/>
    <p:sldId id="307" r:id="rId22"/>
    <p:sldId id="308" r:id="rId23"/>
    <p:sldId id="287" r:id="rId24"/>
    <p:sldId id="289" r:id="rId25"/>
    <p:sldId id="278" r:id="rId26"/>
  </p:sldIdLst>
  <p:sldSz cx="9144000" cy="6858000" type="screen4x3"/>
  <p:notesSz cx="6797675" cy="9926638"/>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9144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ollingworth" initials="l" lastIdx="10" clrIdx="0"/>
  <p:cmAuthor id="1" name="Rachel Pinto" initials="RP"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A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60" autoAdjust="0"/>
    <p:restoredTop sz="84262" autoAdjust="0"/>
  </p:normalViewPr>
  <p:slideViewPr>
    <p:cSldViewPr>
      <p:cViewPr>
        <p:scale>
          <a:sx n="60" d="100"/>
          <a:sy n="60" d="100"/>
        </p:scale>
        <p:origin x="-2004" y="-55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44EC27-7E27-4066-A459-E081643ACB5E}"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GB"/>
        </a:p>
      </dgm:t>
    </dgm:pt>
    <dgm:pt modelId="{DAB303D8-3845-473B-B04C-E5222D8C5485}">
      <dgm:prSet phldrT="[Text]" custT="1"/>
      <dgm:spPr>
        <a:solidFill>
          <a:schemeClr val="accent1">
            <a:lumMod val="60000"/>
            <a:lumOff val="40000"/>
          </a:schemeClr>
        </a:solidFill>
      </dgm:spPr>
      <dgm:t>
        <a:bodyPr/>
        <a:lstStyle/>
        <a:p>
          <a:pPr>
            <a:lnSpc>
              <a:spcPct val="100000"/>
            </a:lnSpc>
            <a:spcAft>
              <a:spcPts val="0"/>
            </a:spcAft>
          </a:pPr>
          <a:r>
            <a:rPr lang="en-GB" sz="1600" b="1" dirty="0" smtClean="0">
              <a:solidFill>
                <a:schemeClr val="bg1"/>
              </a:solidFill>
              <a:latin typeface="+mn-lt"/>
            </a:rPr>
            <a:t>Consumerisation</a:t>
          </a:r>
          <a:r>
            <a:rPr lang="en-GB" sz="1600" dirty="0" smtClean="0">
              <a:solidFill>
                <a:schemeClr val="bg1"/>
              </a:solidFill>
              <a:latin typeface="+mn-lt"/>
            </a:rPr>
            <a:t> - </a:t>
          </a:r>
          <a:r>
            <a:rPr lang="en-GB" sz="1600" baseline="0" dirty="0" smtClean="0">
              <a:solidFill>
                <a:schemeClr val="bg1"/>
              </a:solidFill>
              <a:latin typeface="+mn-lt"/>
              <a:ea typeface="+mn-ea"/>
              <a:cs typeface="+mn-cs"/>
              <a:sym typeface="NeueHaasGroteskDisp Std XLt" charset="0"/>
            </a:rPr>
            <a:t>m</a:t>
          </a:r>
          <a:r>
            <a:rPr lang="en-GB" sz="1600" dirty="0" smtClean="0">
              <a:solidFill>
                <a:schemeClr val="bg1"/>
              </a:solidFill>
              <a:latin typeface="+mn-lt"/>
              <a:ea typeface="+mn-ea"/>
              <a:cs typeface="+mn-cs"/>
              <a:sym typeface="NeueHaasGroteskDisp Std XLt" charset="0"/>
            </a:rPr>
            <a:t>obility is primarily driven by consumers and has happened</a:t>
          </a:r>
          <a:r>
            <a:rPr lang="en-GB" sz="1600" baseline="0" dirty="0" smtClean="0">
              <a:solidFill>
                <a:schemeClr val="bg1"/>
              </a:solidFill>
              <a:latin typeface="+mn-lt"/>
              <a:ea typeface="+mn-ea"/>
              <a:cs typeface="+mn-cs"/>
              <a:sym typeface="NeueHaasGroteskDisp Std XLt" charset="0"/>
            </a:rPr>
            <a:t> faster than business expected.</a:t>
          </a:r>
        </a:p>
        <a:p>
          <a:pPr>
            <a:lnSpc>
              <a:spcPct val="100000"/>
            </a:lnSpc>
            <a:spcAft>
              <a:spcPts val="0"/>
            </a:spcAft>
          </a:pPr>
          <a:endParaRPr lang="en-GB" sz="1600" b="0" i="0" dirty="0" smtClean="0">
            <a:solidFill>
              <a:schemeClr val="bg1"/>
            </a:solidFill>
            <a:latin typeface="+mn-lt"/>
          </a:endParaRPr>
        </a:p>
        <a:p>
          <a:pPr>
            <a:lnSpc>
              <a:spcPct val="100000"/>
            </a:lnSpc>
            <a:spcAft>
              <a:spcPts val="0"/>
            </a:spcAft>
          </a:pPr>
          <a:endParaRPr lang="en-GB" sz="1600" b="0" i="0" dirty="0" smtClean="0">
            <a:solidFill>
              <a:schemeClr val="bg1"/>
            </a:solidFill>
            <a:latin typeface="+mn-lt"/>
          </a:endParaRPr>
        </a:p>
        <a:p>
          <a:pPr>
            <a:lnSpc>
              <a:spcPct val="100000"/>
            </a:lnSpc>
            <a:spcAft>
              <a:spcPts val="0"/>
            </a:spcAft>
          </a:pPr>
          <a:r>
            <a:rPr lang="en-GB" sz="1600" b="1" i="0" dirty="0" smtClean="0">
              <a:solidFill>
                <a:schemeClr val="bg1"/>
              </a:solidFill>
              <a:latin typeface="+mn-lt"/>
              <a:sym typeface="NeueHaasGroteskDisp Std XLt" charset="0"/>
            </a:rPr>
            <a:t>Bring Your Own Device </a:t>
          </a:r>
          <a:r>
            <a:rPr lang="en-GB" sz="1600" b="0" i="0" dirty="0" smtClean="0">
              <a:solidFill>
                <a:schemeClr val="bg1"/>
              </a:solidFill>
              <a:latin typeface="+mn-lt"/>
              <a:sym typeface="NeueHaasGroteskDisp Std XLt" charset="0"/>
            </a:rPr>
            <a:t>- attracts younger workers who expect to be able to use their own devices in the workplace.  </a:t>
          </a:r>
          <a:endParaRPr lang="en-GB" sz="5900" b="0" i="0" dirty="0">
            <a:latin typeface="+mn-lt"/>
          </a:endParaRPr>
        </a:p>
      </dgm:t>
    </dgm:pt>
    <dgm:pt modelId="{7506516D-450C-4D76-8D4A-8AEC72445B9C}" type="parTrans" cxnId="{0C2AA8CB-BF32-4F75-BC94-4E05ECA19B6F}">
      <dgm:prSet/>
      <dgm:spPr/>
      <dgm:t>
        <a:bodyPr/>
        <a:lstStyle/>
        <a:p>
          <a:endParaRPr lang="en-GB"/>
        </a:p>
      </dgm:t>
    </dgm:pt>
    <dgm:pt modelId="{34299CE8-92BB-4D53-9581-F18BBCDF05F3}" type="sibTrans" cxnId="{0C2AA8CB-BF32-4F75-BC94-4E05ECA19B6F}">
      <dgm:prSet/>
      <dgm:spPr/>
      <dgm:t>
        <a:bodyPr/>
        <a:lstStyle/>
        <a:p>
          <a:endParaRPr lang="en-GB"/>
        </a:p>
      </dgm:t>
    </dgm:pt>
    <dgm:pt modelId="{DDBEB0EB-8CB0-4C88-BF0C-8CF89011C488}">
      <dgm:prSet phldrT="[Text]" custT="1"/>
      <dgm:spPr>
        <a:solidFill>
          <a:schemeClr val="accent1">
            <a:lumMod val="60000"/>
            <a:lumOff val="40000"/>
          </a:schemeClr>
        </a:solidFill>
      </dgm:spPr>
      <dgm:t>
        <a:bodyPr/>
        <a:lstStyle/>
        <a:p>
          <a:r>
            <a:rPr lang="en-GB" sz="1600" b="1" dirty="0" smtClean="0">
              <a:latin typeface="+mn-lt"/>
            </a:rPr>
            <a:t>Cost reduction </a:t>
          </a:r>
          <a:r>
            <a:rPr lang="en-GB" sz="1600" dirty="0" smtClean="0">
              <a:latin typeface="+mn-lt"/>
            </a:rPr>
            <a:t>- </a:t>
          </a:r>
          <a:r>
            <a:rPr lang="en-GB" sz="1600" baseline="0" dirty="0" smtClean="0">
              <a:solidFill>
                <a:schemeClr val="bg1"/>
              </a:solidFill>
              <a:latin typeface="+mn-lt"/>
              <a:ea typeface="+mn-ea"/>
              <a:cs typeface="+mn-cs"/>
              <a:sym typeface="NeueHaasGroteskDisp Std XLt" charset="0"/>
            </a:rPr>
            <a:t>Streamlining costs is a key business driver.</a:t>
          </a:r>
        </a:p>
        <a:p>
          <a:endParaRPr lang="en-GB" sz="1600" dirty="0" smtClean="0">
            <a:latin typeface="+mn-lt"/>
          </a:endParaRPr>
        </a:p>
        <a:p>
          <a:r>
            <a:rPr lang="en-GB" sz="1600" b="1" dirty="0" smtClean="0">
              <a:latin typeface="+mn-lt"/>
            </a:rPr>
            <a:t>Enterprise mobility </a:t>
          </a:r>
          <a:r>
            <a:rPr lang="en-GB" sz="1600" dirty="0" smtClean="0">
              <a:latin typeface="+mn-lt"/>
            </a:rPr>
            <a:t>- </a:t>
          </a:r>
          <a:r>
            <a:rPr lang="en-GB" sz="1600" baseline="0" dirty="0" smtClean="0">
              <a:solidFill>
                <a:schemeClr val="bg1"/>
              </a:solidFill>
              <a:latin typeface="+mn-lt"/>
              <a:ea typeface="+mn-ea"/>
              <a:cs typeface="+mn-cs"/>
              <a:sym typeface="NeueHaasGroteskDisp Std XLt" charset="0"/>
            </a:rPr>
            <a:t>mobilisation of the enterprise is about employees being able to use different devices with any technology service in many locations.</a:t>
          </a:r>
          <a:endParaRPr lang="en-GB" sz="1600" dirty="0" smtClean="0">
            <a:solidFill>
              <a:schemeClr val="bg1"/>
            </a:solidFill>
            <a:latin typeface="+mn-lt"/>
          </a:endParaRPr>
        </a:p>
      </dgm:t>
    </dgm:pt>
    <dgm:pt modelId="{39A5206F-3759-405B-A58F-94A591A9CF5A}" type="parTrans" cxnId="{D564507B-4649-4365-941B-1D5ECA28A7E4}">
      <dgm:prSet/>
      <dgm:spPr/>
      <dgm:t>
        <a:bodyPr/>
        <a:lstStyle/>
        <a:p>
          <a:endParaRPr lang="en-GB"/>
        </a:p>
      </dgm:t>
    </dgm:pt>
    <dgm:pt modelId="{D9A1919B-2006-4D53-AF42-49E38391B5B1}" type="sibTrans" cxnId="{D564507B-4649-4365-941B-1D5ECA28A7E4}">
      <dgm:prSet/>
      <dgm:spPr/>
      <dgm:t>
        <a:bodyPr/>
        <a:lstStyle/>
        <a:p>
          <a:endParaRPr lang="en-GB"/>
        </a:p>
      </dgm:t>
    </dgm:pt>
    <dgm:pt modelId="{9EBA30BF-CE16-44A4-9CD4-F1296F77C041}" type="pres">
      <dgm:prSet presAssocID="{6344EC27-7E27-4066-A459-E081643ACB5E}" presName="linear" presStyleCnt="0">
        <dgm:presLayoutVars>
          <dgm:dir/>
          <dgm:resizeHandles val="exact"/>
        </dgm:presLayoutVars>
      </dgm:prSet>
      <dgm:spPr/>
      <dgm:t>
        <a:bodyPr/>
        <a:lstStyle/>
        <a:p>
          <a:endParaRPr lang="en-GB"/>
        </a:p>
      </dgm:t>
    </dgm:pt>
    <dgm:pt modelId="{FA422421-8642-45A7-B7E5-75F4991FC303}" type="pres">
      <dgm:prSet presAssocID="{DAB303D8-3845-473B-B04C-E5222D8C5485}" presName="comp" presStyleCnt="0"/>
      <dgm:spPr/>
    </dgm:pt>
    <dgm:pt modelId="{4E5E0C75-1A7F-4122-8414-FAE4D47A1FD3}" type="pres">
      <dgm:prSet presAssocID="{DAB303D8-3845-473B-B04C-E5222D8C5485}" presName="box" presStyleLbl="node1" presStyleIdx="0" presStyleCnt="2" custLinFactNeighborX="833" custLinFactNeighborY="8743"/>
      <dgm:spPr/>
      <dgm:t>
        <a:bodyPr/>
        <a:lstStyle/>
        <a:p>
          <a:endParaRPr lang="en-GB"/>
        </a:p>
      </dgm:t>
    </dgm:pt>
    <dgm:pt modelId="{43A10DD0-439C-406E-8ABF-959777647F87}" type="pres">
      <dgm:prSet presAssocID="{DAB303D8-3845-473B-B04C-E5222D8C5485}" presName="img" presStyleLbl="fgImgPlace1" presStyleIdx="0" presStyleCnt="2" custLinFactNeighborX="797" custLinFactNeighborY="8704"/>
      <dgm:spPr>
        <a:blipFill rotWithShape="0">
          <a:blip xmlns:r="http://schemas.openxmlformats.org/officeDocument/2006/relationships" r:embed="rId1"/>
          <a:stretch>
            <a:fillRect/>
          </a:stretch>
        </a:blipFill>
      </dgm:spPr>
      <dgm:t>
        <a:bodyPr/>
        <a:lstStyle/>
        <a:p>
          <a:endParaRPr lang="en-GB"/>
        </a:p>
      </dgm:t>
    </dgm:pt>
    <dgm:pt modelId="{87B4FD1F-470F-4495-9F5F-12721545A77A}" type="pres">
      <dgm:prSet presAssocID="{DAB303D8-3845-473B-B04C-E5222D8C5485}" presName="text" presStyleLbl="node1" presStyleIdx="0" presStyleCnt="2">
        <dgm:presLayoutVars>
          <dgm:bulletEnabled val="1"/>
        </dgm:presLayoutVars>
      </dgm:prSet>
      <dgm:spPr/>
      <dgm:t>
        <a:bodyPr/>
        <a:lstStyle/>
        <a:p>
          <a:endParaRPr lang="en-GB"/>
        </a:p>
      </dgm:t>
    </dgm:pt>
    <dgm:pt modelId="{8852BA87-D36F-488A-A9DD-78606C043C2D}" type="pres">
      <dgm:prSet presAssocID="{34299CE8-92BB-4D53-9581-F18BBCDF05F3}" presName="spacer" presStyleCnt="0"/>
      <dgm:spPr/>
    </dgm:pt>
    <dgm:pt modelId="{ED327B50-781A-4D72-AADC-589CFF5F2298}" type="pres">
      <dgm:prSet presAssocID="{DDBEB0EB-8CB0-4C88-BF0C-8CF89011C488}" presName="comp" presStyleCnt="0"/>
      <dgm:spPr/>
    </dgm:pt>
    <dgm:pt modelId="{D85455D2-81CA-42B4-B834-B4257D83A78B}" type="pres">
      <dgm:prSet presAssocID="{DDBEB0EB-8CB0-4C88-BF0C-8CF89011C488}" presName="box" presStyleLbl="node1" presStyleIdx="1" presStyleCnt="2" custLinFactNeighborX="820" custLinFactNeighborY="3926"/>
      <dgm:spPr/>
      <dgm:t>
        <a:bodyPr/>
        <a:lstStyle/>
        <a:p>
          <a:endParaRPr lang="en-GB"/>
        </a:p>
      </dgm:t>
    </dgm:pt>
    <dgm:pt modelId="{8D4E413C-645F-4CF9-AD2A-FB6B393A410E}" type="pres">
      <dgm:prSet presAssocID="{DDBEB0EB-8CB0-4C88-BF0C-8CF89011C488}" presName="img" presStyleLbl="fgImgPlace1" presStyleIdx="1" presStyleCnt="2"/>
      <dgm:spPr>
        <a:blipFill rotWithShape="0">
          <a:blip xmlns:r="http://schemas.openxmlformats.org/officeDocument/2006/relationships" r:embed="rId2"/>
          <a:stretch>
            <a:fillRect/>
          </a:stretch>
        </a:blipFill>
      </dgm:spPr>
      <dgm:t>
        <a:bodyPr/>
        <a:lstStyle/>
        <a:p>
          <a:endParaRPr lang="en-GB"/>
        </a:p>
      </dgm:t>
    </dgm:pt>
    <dgm:pt modelId="{24ECAFA8-0DE0-41AD-9470-A29E15CE3CCB}" type="pres">
      <dgm:prSet presAssocID="{DDBEB0EB-8CB0-4C88-BF0C-8CF89011C488}" presName="text" presStyleLbl="node1" presStyleIdx="1" presStyleCnt="2">
        <dgm:presLayoutVars>
          <dgm:bulletEnabled val="1"/>
        </dgm:presLayoutVars>
      </dgm:prSet>
      <dgm:spPr/>
      <dgm:t>
        <a:bodyPr/>
        <a:lstStyle/>
        <a:p>
          <a:endParaRPr lang="en-GB"/>
        </a:p>
      </dgm:t>
    </dgm:pt>
  </dgm:ptLst>
  <dgm:cxnLst>
    <dgm:cxn modelId="{4296F0BE-A28F-4C8F-BE61-86014EE16694}" type="presOf" srcId="{DDBEB0EB-8CB0-4C88-BF0C-8CF89011C488}" destId="{24ECAFA8-0DE0-41AD-9470-A29E15CE3CCB}" srcOrd="1" destOrd="0" presId="urn:microsoft.com/office/officeart/2005/8/layout/vList4#1"/>
    <dgm:cxn modelId="{68B3DE31-8291-4E92-A9E3-67055EFF60FF}" type="presOf" srcId="{DDBEB0EB-8CB0-4C88-BF0C-8CF89011C488}" destId="{D85455D2-81CA-42B4-B834-B4257D83A78B}" srcOrd="0" destOrd="0" presId="urn:microsoft.com/office/officeart/2005/8/layout/vList4#1"/>
    <dgm:cxn modelId="{0C2AA8CB-BF32-4F75-BC94-4E05ECA19B6F}" srcId="{6344EC27-7E27-4066-A459-E081643ACB5E}" destId="{DAB303D8-3845-473B-B04C-E5222D8C5485}" srcOrd="0" destOrd="0" parTransId="{7506516D-450C-4D76-8D4A-8AEC72445B9C}" sibTransId="{34299CE8-92BB-4D53-9581-F18BBCDF05F3}"/>
    <dgm:cxn modelId="{D564507B-4649-4365-941B-1D5ECA28A7E4}" srcId="{6344EC27-7E27-4066-A459-E081643ACB5E}" destId="{DDBEB0EB-8CB0-4C88-BF0C-8CF89011C488}" srcOrd="1" destOrd="0" parTransId="{39A5206F-3759-405B-A58F-94A591A9CF5A}" sibTransId="{D9A1919B-2006-4D53-AF42-49E38391B5B1}"/>
    <dgm:cxn modelId="{78776EEE-4094-4FCA-81DA-9065EE9DEC8D}" type="presOf" srcId="{DAB303D8-3845-473B-B04C-E5222D8C5485}" destId="{4E5E0C75-1A7F-4122-8414-FAE4D47A1FD3}" srcOrd="0" destOrd="0" presId="urn:microsoft.com/office/officeart/2005/8/layout/vList4#1"/>
    <dgm:cxn modelId="{929F18E9-5AE9-4671-BD88-EA1066F94772}" type="presOf" srcId="{DAB303D8-3845-473B-B04C-E5222D8C5485}" destId="{87B4FD1F-470F-4495-9F5F-12721545A77A}" srcOrd="1" destOrd="0" presId="urn:microsoft.com/office/officeart/2005/8/layout/vList4#1"/>
    <dgm:cxn modelId="{DEAAB371-AA7D-4474-B14A-6051BA139B0E}" type="presOf" srcId="{6344EC27-7E27-4066-A459-E081643ACB5E}" destId="{9EBA30BF-CE16-44A4-9CD4-F1296F77C041}" srcOrd="0" destOrd="0" presId="urn:microsoft.com/office/officeart/2005/8/layout/vList4#1"/>
    <dgm:cxn modelId="{804851E5-4906-4FCF-894B-31D978A8B433}" type="presParOf" srcId="{9EBA30BF-CE16-44A4-9CD4-F1296F77C041}" destId="{FA422421-8642-45A7-B7E5-75F4991FC303}" srcOrd="0" destOrd="0" presId="urn:microsoft.com/office/officeart/2005/8/layout/vList4#1"/>
    <dgm:cxn modelId="{C503053F-0196-44D0-A7A2-6F9F1CC7F154}" type="presParOf" srcId="{FA422421-8642-45A7-B7E5-75F4991FC303}" destId="{4E5E0C75-1A7F-4122-8414-FAE4D47A1FD3}" srcOrd="0" destOrd="0" presId="urn:microsoft.com/office/officeart/2005/8/layout/vList4#1"/>
    <dgm:cxn modelId="{DF3C643E-C166-44E9-9257-F292856BCFCD}" type="presParOf" srcId="{FA422421-8642-45A7-B7E5-75F4991FC303}" destId="{43A10DD0-439C-406E-8ABF-959777647F87}" srcOrd="1" destOrd="0" presId="urn:microsoft.com/office/officeart/2005/8/layout/vList4#1"/>
    <dgm:cxn modelId="{E17D4DCE-25FE-4247-AD61-8E0F55A4187E}" type="presParOf" srcId="{FA422421-8642-45A7-B7E5-75F4991FC303}" destId="{87B4FD1F-470F-4495-9F5F-12721545A77A}" srcOrd="2" destOrd="0" presId="urn:microsoft.com/office/officeart/2005/8/layout/vList4#1"/>
    <dgm:cxn modelId="{11385AAE-EDF2-481D-87B5-60C8896FF74A}" type="presParOf" srcId="{9EBA30BF-CE16-44A4-9CD4-F1296F77C041}" destId="{8852BA87-D36F-488A-A9DD-78606C043C2D}" srcOrd="1" destOrd="0" presId="urn:microsoft.com/office/officeart/2005/8/layout/vList4#1"/>
    <dgm:cxn modelId="{BE197FEE-F014-4227-861B-DD905E8FBE54}" type="presParOf" srcId="{9EBA30BF-CE16-44A4-9CD4-F1296F77C041}" destId="{ED327B50-781A-4D72-AADC-589CFF5F2298}" srcOrd="2" destOrd="0" presId="urn:microsoft.com/office/officeart/2005/8/layout/vList4#1"/>
    <dgm:cxn modelId="{51109967-5414-4654-B969-715048A37F0D}" type="presParOf" srcId="{ED327B50-781A-4D72-AADC-589CFF5F2298}" destId="{D85455D2-81CA-42B4-B834-B4257D83A78B}" srcOrd="0" destOrd="0" presId="urn:microsoft.com/office/officeart/2005/8/layout/vList4#1"/>
    <dgm:cxn modelId="{DA15C7B8-4C5C-44C4-8A04-8ED627C5DA92}" type="presParOf" srcId="{ED327B50-781A-4D72-AADC-589CFF5F2298}" destId="{8D4E413C-645F-4CF9-AD2A-FB6B393A410E}" srcOrd="1" destOrd="0" presId="urn:microsoft.com/office/officeart/2005/8/layout/vList4#1"/>
    <dgm:cxn modelId="{79B1E2AD-E6B3-41E3-B173-B58C84FFC227}" type="presParOf" srcId="{ED327B50-781A-4D72-AADC-589CFF5F2298}" destId="{24ECAFA8-0DE0-41AD-9470-A29E15CE3CCB}"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887D1-B839-49E7-A252-B67166ACE435}"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GB"/>
        </a:p>
      </dgm:t>
    </dgm:pt>
    <dgm:pt modelId="{0BAFD7A3-9A64-41A3-AFDE-C9E2C8EF4D96}">
      <dgm:prSet phldrT="[Text]" custT="1"/>
      <dgm:spPr/>
      <dgm:t>
        <a:bodyPr/>
        <a:lstStyle/>
        <a:p>
          <a:pPr algn="l"/>
          <a:r>
            <a:rPr lang="en-GB" sz="1200" b="1" dirty="0" smtClean="0"/>
            <a:t>Economic Opportunity </a:t>
          </a:r>
        </a:p>
        <a:p>
          <a:pPr algn="l"/>
          <a:r>
            <a:rPr lang="en-GB" sz="1200" b="0" baseline="0" dirty="0" smtClean="0">
              <a:solidFill>
                <a:schemeClr val="bg1"/>
              </a:solidFill>
              <a:latin typeface="Arial" pitchFamily="34" charset="0"/>
              <a:ea typeface="+mn-ea"/>
              <a:cs typeface="Arial" pitchFamily="34" charset="0"/>
              <a:sym typeface="NeueHaasGroteskDisp Std XLt" charset="0"/>
            </a:rPr>
            <a:t>Cloud computing could boost economic output by €160bn a year in Europe </a:t>
          </a:r>
          <a:r>
            <a:rPr lang="en-GB" sz="1200" dirty="0" smtClean="0">
              <a:solidFill>
                <a:schemeClr val="bg1"/>
              </a:solidFill>
            </a:rPr>
            <a:t> </a:t>
          </a:r>
          <a:endParaRPr lang="en-GB" sz="1200" dirty="0">
            <a:solidFill>
              <a:schemeClr val="bg1"/>
            </a:solidFill>
          </a:endParaRPr>
        </a:p>
      </dgm:t>
    </dgm:pt>
    <dgm:pt modelId="{2137A3D6-7119-4FCD-8C8B-B0EEC6813E14}" type="parTrans" cxnId="{F6568AA8-EBCC-4C52-B920-DEA2A8056DD1}">
      <dgm:prSet/>
      <dgm:spPr/>
      <dgm:t>
        <a:bodyPr/>
        <a:lstStyle/>
        <a:p>
          <a:endParaRPr lang="en-GB"/>
        </a:p>
      </dgm:t>
    </dgm:pt>
    <dgm:pt modelId="{BCC8293A-2FDB-4100-B6CD-2D7472421173}" type="sibTrans" cxnId="{F6568AA8-EBCC-4C52-B920-DEA2A8056DD1}">
      <dgm:prSet/>
      <dgm:spPr/>
      <dgm:t>
        <a:bodyPr/>
        <a:lstStyle/>
        <a:p>
          <a:endParaRPr lang="en-GB"/>
        </a:p>
      </dgm:t>
    </dgm:pt>
    <dgm:pt modelId="{0483BC05-9FA8-43A6-8CCE-FB071731149F}">
      <dgm:prSet phldrT="[Text]" custT="1"/>
      <dgm:spPr/>
      <dgm:t>
        <a:bodyPr/>
        <a:lstStyle/>
        <a:p>
          <a:pPr algn="l"/>
          <a:r>
            <a:rPr lang="en-GB" sz="1200" b="1" dirty="0" smtClean="0"/>
            <a:t>Cost reduction</a:t>
          </a:r>
        </a:p>
        <a:p>
          <a:pPr algn="l"/>
          <a:r>
            <a:rPr lang="en-GB" sz="1200" b="0" baseline="0" dirty="0" smtClean="0">
              <a:solidFill>
                <a:schemeClr val="bg1"/>
              </a:solidFill>
              <a:latin typeface="Arial" pitchFamily="34" charset="0"/>
              <a:ea typeface="+mn-ea"/>
              <a:cs typeface="Arial" pitchFamily="34" charset="0"/>
              <a:sym typeface="NeueHaasGroteskDisp Std XLt" charset="0"/>
            </a:rPr>
            <a:t>Cloud is  a cost effective way of developing and running technology without complexity</a:t>
          </a:r>
          <a:r>
            <a:rPr lang="en-GB" sz="1100" b="0" baseline="0" dirty="0" smtClean="0">
              <a:solidFill>
                <a:schemeClr val="tx1"/>
              </a:solidFill>
              <a:latin typeface="Arial" pitchFamily="34" charset="0"/>
              <a:ea typeface="+mn-ea"/>
              <a:cs typeface="Arial" pitchFamily="34" charset="0"/>
              <a:sym typeface="NeueHaasGroteskDisp Std XLt" charset="0"/>
            </a:rPr>
            <a:t>.</a:t>
          </a:r>
          <a:endParaRPr lang="en-GB" sz="1100" dirty="0" smtClean="0"/>
        </a:p>
        <a:p>
          <a:pPr algn="ctr"/>
          <a:r>
            <a:rPr lang="en-GB" sz="1100" dirty="0" smtClean="0"/>
            <a:t> </a:t>
          </a:r>
          <a:endParaRPr lang="en-GB" sz="1100" dirty="0"/>
        </a:p>
      </dgm:t>
    </dgm:pt>
    <dgm:pt modelId="{CE1479E5-58A2-46C3-BCDF-A4B8586B2E71}" type="parTrans" cxnId="{E5A0B151-7E62-4644-BA2F-C7705C43BD3A}">
      <dgm:prSet/>
      <dgm:spPr/>
      <dgm:t>
        <a:bodyPr/>
        <a:lstStyle/>
        <a:p>
          <a:endParaRPr lang="en-GB"/>
        </a:p>
      </dgm:t>
    </dgm:pt>
    <dgm:pt modelId="{15A457D6-BD67-4748-A0FF-38E324C19B93}" type="sibTrans" cxnId="{E5A0B151-7E62-4644-BA2F-C7705C43BD3A}">
      <dgm:prSet/>
      <dgm:spPr/>
      <dgm:t>
        <a:bodyPr/>
        <a:lstStyle/>
        <a:p>
          <a:endParaRPr lang="en-GB"/>
        </a:p>
      </dgm:t>
    </dgm:pt>
    <dgm:pt modelId="{C3C9F8D7-5933-452E-9526-B8EF63CF8D97}">
      <dgm:prSet phldrT="[Text]" custT="1"/>
      <dgm:spPr/>
      <dgm:t>
        <a:bodyPr/>
        <a:lstStyle/>
        <a:p>
          <a:r>
            <a:rPr lang="en-GB" sz="1200" b="1" dirty="0" smtClean="0">
              <a:solidFill>
                <a:schemeClr val="bg1"/>
              </a:solidFill>
            </a:rPr>
            <a:t>Technological change</a:t>
          </a:r>
        </a:p>
        <a:p>
          <a:r>
            <a:rPr lang="en-GB" sz="1200" b="0" baseline="0" dirty="0" smtClean="0">
              <a:solidFill>
                <a:schemeClr val="bg1"/>
              </a:solidFill>
              <a:latin typeface="Arial" pitchFamily="34" charset="0"/>
              <a:ea typeface="+mn-ea"/>
              <a:cs typeface="Arial" pitchFamily="34" charset="0"/>
              <a:sym typeface="NeueHaasGroteskDisp Std XLt" charset="0"/>
            </a:rPr>
            <a:t>Mobile technologies are enabling cloud and  cyber security can help manage cloud technologies</a:t>
          </a:r>
          <a:r>
            <a:rPr lang="en-GB" sz="900" b="0" baseline="0" dirty="0" smtClean="0">
              <a:solidFill>
                <a:schemeClr val="tx1"/>
              </a:solidFill>
              <a:latin typeface="Arial" pitchFamily="34" charset="0"/>
              <a:ea typeface="+mn-ea"/>
              <a:cs typeface="Arial" pitchFamily="34" charset="0"/>
              <a:sym typeface="NeueHaasGroteskDisp Std XLt" charset="0"/>
            </a:rPr>
            <a:t>.</a:t>
          </a:r>
          <a:r>
            <a:rPr lang="en-GB" sz="900" dirty="0" smtClean="0"/>
            <a:t> </a:t>
          </a:r>
        </a:p>
        <a:p>
          <a:endParaRPr lang="en-GB" sz="900" dirty="0"/>
        </a:p>
      </dgm:t>
    </dgm:pt>
    <dgm:pt modelId="{CF24D51A-189D-4CEC-B6FB-DAB374799769}" type="parTrans" cxnId="{1953352A-A4E3-4E32-A124-64E2EE98A29A}">
      <dgm:prSet/>
      <dgm:spPr/>
      <dgm:t>
        <a:bodyPr/>
        <a:lstStyle/>
        <a:p>
          <a:endParaRPr lang="en-GB"/>
        </a:p>
      </dgm:t>
    </dgm:pt>
    <dgm:pt modelId="{F67DDB42-E581-4C5C-BE78-A12F1B84EC20}" type="sibTrans" cxnId="{1953352A-A4E3-4E32-A124-64E2EE98A29A}">
      <dgm:prSet/>
      <dgm:spPr/>
      <dgm:t>
        <a:bodyPr/>
        <a:lstStyle/>
        <a:p>
          <a:endParaRPr lang="en-GB"/>
        </a:p>
      </dgm:t>
    </dgm:pt>
    <dgm:pt modelId="{A5D9BB7D-D014-45B9-8F95-EEE994DD32E0}">
      <dgm:prSet phldrT="[Text]" custT="1"/>
      <dgm:spPr/>
      <dgm:t>
        <a:bodyPr/>
        <a:lstStyle/>
        <a:p>
          <a:r>
            <a:rPr lang="en-GB" sz="1200" b="1" dirty="0" smtClean="0">
              <a:solidFill>
                <a:schemeClr val="bg1"/>
              </a:solidFill>
            </a:rPr>
            <a:t>Consumerisation</a:t>
          </a:r>
        </a:p>
        <a:p>
          <a:r>
            <a:rPr lang="en-GB" sz="1200" b="0" baseline="0" dirty="0" smtClean="0">
              <a:solidFill>
                <a:schemeClr val="bg1"/>
              </a:solidFill>
              <a:latin typeface="Arial" pitchFamily="34" charset="0"/>
              <a:ea typeface="+mn-ea"/>
              <a:cs typeface="Arial" pitchFamily="34" charset="0"/>
              <a:sym typeface="NeueHaasGroteskDisp Std XLt" charset="0"/>
            </a:rPr>
            <a:t>A new generation of consumers and employees are driving cloud technologies</a:t>
          </a:r>
          <a:r>
            <a:rPr lang="en-GB" sz="1100" b="0" baseline="0" dirty="0" smtClean="0">
              <a:solidFill>
                <a:schemeClr val="tx1"/>
              </a:solidFill>
              <a:latin typeface="Arial" pitchFamily="34" charset="0"/>
              <a:ea typeface="+mn-ea"/>
              <a:cs typeface="Arial" pitchFamily="34" charset="0"/>
              <a:sym typeface="NeueHaasGroteskDisp Std XLt" charset="0"/>
            </a:rPr>
            <a:t>.</a:t>
          </a:r>
          <a:r>
            <a:rPr lang="en-GB" sz="1100" dirty="0" smtClean="0"/>
            <a:t> </a:t>
          </a:r>
        </a:p>
        <a:p>
          <a:endParaRPr lang="en-GB" sz="1100" dirty="0"/>
        </a:p>
      </dgm:t>
    </dgm:pt>
    <dgm:pt modelId="{516099A7-BF2C-46F3-875F-4862753975E5}" type="parTrans" cxnId="{DAFABDA4-46CC-4E14-A018-2F8913B8A251}">
      <dgm:prSet/>
      <dgm:spPr/>
      <dgm:t>
        <a:bodyPr/>
        <a:lstStyle/>
        <a:p>
          <a:endParaRPr lang="en-GB"/>
        </a:p>
      </dgm:t>
    </dgm:pt>
    <dgm:pt modelId="{2BEEB4C2-850B-44F6-AA8B-9EE5B9E86AAD}" type="sibTrans" cxnId="{DAFABDA4-46CC-4E14-A018-2F8913B8A251}">
      <dgm:prSet/>
      <dgm:spPr/>
      <dgm:t>
        <a:bodyPr/>
        <a:lstStyle/>
        <a:p>
          <a:endParaRPr lang="en-GB"/>
        </a:p>
      </dgm:t>
    </dgm:pt>
    <dgm:pt modelId="{BD659B67-5652-453C-8699-51EFF09DC426}" type="pres">
      <dgm:prSet presAssocID="{F5C887D1-B839-49E7-A252-B67166ACE435}" presName="matrix" presStyleCnt="0">
        <dgm:presLayoutVars>
          <dgm:chMax val="1"/>
          <dgm:dir/>
          <dgm:resizeHandles val="exact"/>
        </dgm:presLayoutVars>
      </dgm:prSet>
      <dgm:spPr/>
      <dgm:t>
        <a:bodyPr/>
        <a:lstStyle/>
        <a:p>
          <a:endParaRPr lang="en-GB"/>
        </a:p>
      </dgm:t>
    </dgm:pt>
    <dgm:pt modelId="{38061470-3BD1-4361-853D-6AF511B21335}" type="pres">
      <dgm:prSet presAssocID="{F5C887D1-B839-49E7-A252-B67166ACE435}" presName="diamond" presStyleLbl="bgShp" presStyleIdx="0" presStyleCnt="1" custLinFactNeighborX="5882" custLinFactNeighborY="-490"/>
      <dgm:spPr/>
    </dgm:pt>
    <dgm:pt modelId="{CAF53A96-77BA-4A09-9978-006504BE4185}" type="pres">
      <dgm:prSet presAssocID="{F5C887D1-B839-49E7-A252-B67166ACE435}" presName="quad1" presStyleLbl="node1" presStyleIdx="0" presStyleCnt="4" custScaleX="129188" custScaleY="121828" custLinFactNeighborX="-52993" custLinFactNeighborY="-15222">
        <dgm:presLayoutVars>
          <dgm:chMax val="0"/>
          <dgm:chPref val="0"/>
          <dgm:bulletEnabled val="1"/>
        </dgm:presLayoutVars>
      </dgm:prSet>
      <dgm:spPr/>
      <dgm:t>
        <a:bodyPr/>
        <a:lstStyle/>
        <a:p>
          <a:endParaRPr lang="en-GB"/>
        </a:p>
      </dgm:t>
    </dgm:pt>
    <dgm:pt modelId="{7134A9AB-CB50-44C9-AA21-B3A2A5593410}" type="pres">
      <dgm:prSet presAssocID="{F5C887D1-B839-49E7-A252-B67166ACE435}" presName="quad2" presStyleLbl="node1" presStyleIdx="1" presStyleCnt="4" custScaleX="123731" custScaleY="122976" custLinFactNeighborX="31623" custLinFactNeighborY="-28864">
        <dgm:presLayoutVars>
          <dgm:chMax val="0"/>
          <dgm:chPref val="0"/>
          <dgm:bulletEnabled val="1"/>
        </dgm:presLayoutVars>
      </dgm:prSet>
      <dgm:spPr/>
      <dgm:t>
        <a:bodyPr/>
        <a:lstStyle/>
        <a:p>
          <a:endParaRPr lang="en-GB"/>
        </a:p>
      </dgm:t>
    </dgm:pt>
    <dgm:pt modelId="{80208AC2-E928-4562-ABF7-303BED14EA4A}" type="pres">
      <dgm:prSet presAssocID="{F5C887D1-B839-49E7-A252-B67166ACE435}" presName="quad3" presStyleLbl="node1" presStyleIdx="2" presStyleCnt="4" custScaleX="129187" custScaleY="112640" custLinFactNeighborX="-35303" custLinFactNeighborY="30178">
        <dgm:presLayoutVars>
          <dgm:chMax val="0"/>
          <dgm:chPref val="0"/>
          <dgm:bulletEnabled val="1"/>
        </dgm:presLayoutVars>
      </dgm:prSet>
      <dgm:spPr/>
      <dgm:t>
        <a:bodyPr/>
        <a:lstStyle/>
        <a:p>
          <a:endParaRPr lang="en-GB"/>
        </a:p>
      </dgm:t>
    </dgm:pt>
    <dgm:pt modelId="{AA88FB15-8C56-4585-8A79-2B2715581B35}" type="pres">
      <dgm:prSet presAssocID="{F5C887D1-B839-49E7-A252-B67166ACE435}" presName="quad4" presStyleLbl="node1" presStyleIdx="3" presStyleCnt="4" custScaleX="127284" custScaleY="112640" custLinFactNeighborX="29874" custLinFactNeighborY="53482">
        <dgm:presLayoutVars>
          <dgm:chMax val="0"/>
          <dgm:chPref val="0"/>
          <dgm:bulletEnabled val="1"/>
        </dgm:presLayoutVars>
      </dgm:prSet>
      <dgm:spPr/>
      <dgm:t>
        <a:bodyPr/>
        <a:lstStyle/>
        <a:p>
          <a:endParaRPr lang="en-GB"/>
        </a:p>
      </dgm:t>
    </dgm:pt>
  </dgm:ptLst>
  <dgm:cxnLst>
    <dgm:cxn modelId="{878C948C-E2CC-4A88-B1F3-92B923495C5E}" type="presOf" srcId="{0BAFD7A3-9A64-41A3-AFDE-C9E2C8EF4D96}" destId="{CAF53A96-77BA-4A09-9978-006504BE4185}" srcOrd="0" destOrd="0" presId="urn:microsoft.com/office/officeart/2005/8/layout/matrix3"/>
    <dgm:cxn modelId="{90D7B7C8-E045-4D2A-BC10-3CAC7AEBA7FD}" type="presOf" srcId="{F5C887D1-B839-49E7-A252-B67166ACE435}" destId="{BD659B67-5652-453C-8699-51EFF09DC426}" srcOrd="0" destOrd="0" presId="urn:microsoft.com/office/officeart/2005/8/layout/matrix3"/>
    <dgm:cxn modelId="{D836B689-701B-4221-A0D1-C88304201C9A}" type="presOf" srcId="{0483BC05-9FA8-43A6-8CCE-FB071731149F}" destId="{7134A9AB-CB50-44C9-AA21-B3A2A5593410}" srcOrd="0" destOrd="0" presId="urn:microsoft.com/office/officeart/2005/8/layout/matrix3"/>
    <dgm:cxn modelId="{1953352A-A4E3-4E32-A124-64E2EE98A29A}" srcId="{F5C887D1-B839-49E7-A252-B67166ACE435}" destId="{C3C9F8D7-5933-452E-9526-B8EF63CF8D97}" srcOrd="2" destOrd="0" parTransId="{CF24D51A-189D-4CEC-B6FB-DAB374799769}" sibTransId="{F67DDB42-E581-4C5C-BE78-A12F1B84EC20}"/>
    <dgm:cxn modelId="{B4BFE860-D226-4868-A537-9594767924BD}" type="presOf" srcId="{A5D9BB7D-D014-45B9-8F95-EEE994DD32E0}" destId="{AA88FB15-8C56-4585-8A79-2B2715581B35}" srcOrd="0" destOrd="0" presId="urn:microsoft.com/office/officeart/2005/8/layout/matrix3"/>
    <dgm:cxn modelId="{DAFABDA4-46CC-4E14-A018-2F8913B8A251}" srcId="{F5C887D1-B839-49E7-A252-B67166ACE435}" destId="{A5D9BB7D-D014-45B9-8F95-EEE994DD32E0}" srcOrd="3" destOrd="0" parTransId="{516099A7-BF2C-46F3-875F-4862753975E5}" sibTransId="{2BEEB4C2-850B-44F6-AA8B-9EE5B9E86AAD}"/>
    <dgm:cxn modelId="{F6568AA8-EBCC-4C52-B920-DEA2A8056DD1}" srcId="{F5C887D1-B839-49E7-A252-B67166ACE435}" destId="{0BAFD7A3-9A64-41A3-AFDE-C9E2C8EF4D96}" srcOrd="0" destOrd="0" parTransId="{2137A3D6-7119-4FCD-8C8B-B0EEC6813E14}" sibTransId="{BCC8293A-2FDB-4100-B6CD-2D7472421173}"/>
    <dgm:cxn modelId="{9B36092C-1A8E-4D48-8E9C-61E8DAB662CA}" type="presOf" srcId="{C3C9F8D7-5933-452E-9526-B8EF63CF8D97}" destId="{80208AC2-E928-4562-ABF7-303BED14EA4A}" srcOrd="0" destOrd="0" presId="urn:microsoft.com/office/officeart/2005/8/layout/matrix3"/>
    <dgm:cxn modelId="{E5A0B151-7E62-4644-BA2F-C7705C43BD3A}" srcId="{F5C887D1-B839-49E7-A252-B67166ACE435}" destId="{0483BC05-9FA8-43A6-8CCE-FB071731149F}" srcOrd="1" destOrd="0" parTransId="{CE1479E5-58A2-46C3-BCDF-A4B8586B2E71}" sibTransId="{15A457D6-BD67-4748-A0FF-38E324C19B93}"/>
    <dgm:cxn modelId="{570C7A89-9699-47AA-A547-768D92DC6B97}" type="presParOf" srcId="{BD659B67-5652-453C-8699-51EFF09DC426}" destId="{38061470-3BD1-4361-853D-6AF511B21335}" srcOrd="0" destOrd="0" presId="urn:microsoft.com/office/officeart/2005/8/layout/matrix3"/>
    <dgm:cxn modelId="{38DCFE32-2EA5-4E53-8C7B-3279BCD92E13}" type="presParOf" srcId="{BD659B67-5652-453C-8699-51EFF09DC426}" destId="{CAF53A96-77BA-4A09-9978-006504BE4185}" srcOrd="1" destOrd="0" presId="urn:microsoft.com/office/officeart/2005/8/layout/matrix3"/>
    <dgm:cxn modelId="{A083236D-1ECD-4672-9FF0-99F971D33047}" type="presParOf" srcId="{BD659B67-5652-453C-8699-51EFF09DC426}" destId="{7134A9AB-CB50-44C9-AA21-B3A2A5593410}" srcOrd="2" destOrd="0" presId="urn:microsoft.com/office/officeart/2005/8/layout/matrix3"/>
    <dgm:cxn modelId="{D7B568B8-DA76-4300-9C6D-B0E8A1C05530}" type="presParOf" srcId="{BD659B67-5652-453C-8699-51EFF09DC426}" destId="{80208AC2-E928-4562-ABF7-303BED14EA4A}" srcOrd="3" destOrd="0" presId="urn:microsoft.com/office/officeart/2005/8/layout/matrix3"/>
    <dgm:cxn modelId="{3D5C2CE6-75A9-43B0-9510-1AF2B355D038}" type="presParOf" srcId="{BD659B67-5652-453C-8699-51EFF09DC426}" destId="{AA88FB15-8C56-4585-8A79-2B2715581B3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E0C75-1A7F-4122-8414-FAE4D47A1FD3}">
      <dsp:nvSpPr>
        <dsp:cNvPr id="0" name=""/>
        <dsp:cNvSpPr/>
      </dsp:nvSpPr>
      <dsp:spPr>
        <a:xfrm>
          <a:off x="0" y="176834"/>
          <a:ext cx="8640960" cy="202258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ts val="0"/>
            </a:spcAft>
          </a:pPr>
          <a:r>
            <a:rPr lang="en-GB" sz="1600" b="1" kern="1200" dirty="0" smtClean="0">
              <a:solidFill>
                <a:schemeClr val="bg1"/>
              </a:solidFill>
              <a:latin typeface="+mn-lt"/>
            </a:rPr>
            <a:t>Consumerisation</a:t>
          </a:r>
          <a:r>
            <a:rPr lang="en-GB" sz="1600" kern="1200" dirty="0" smtClean="0">
              <a:solidFill>
                <a:schemeClr val="bg1"/>
              </a:solidFill>
              <a:latin typeface="+mn-lt"/>
            </a:rPr>
            <a:t> - </a:t>
          </a:r>
          <a:r>
            <a:rPr lang="en-GB" sz="1600" kern="1200" baseline="0" dirty="0" smtClean="0">
              <a:solidFill>
                <a:schemeClr val="bg1"/>
              </a:solidFill>
              <a:latin typeface="+mn-lt"/>
              <a:ea typeface="+mn-ea"/>
              <a:cs typeface="+mn-cs"/>
              <a:sym typeface="NeueHaasGroteskDisp Std XLt" charset="0"/>
            </a:rPr>
            <a:t>m</a:t>
          </a:r>
          <a:r>
            <a:rPr lang="en-GB" sz="1600" kern="1200" dirty="0" smtClean="0">
              <a:solidFill>
                <a:schemeClr val="bg1"/>
              </a:solidFill>
              <a:latin typeface="+mn-lt"/>
              <a:ea typeface="+mn-ea"/>
              <a:cs typeface="+mn-cs"/>
              <a:sym typeface="NeueHaasGroteskDisp Std XLt" charset="0"/>
            </a:rPr>
            <a:t>obility is primarily driven by consumers and has happened</a:t>
          </a:r>
          <a:r>
            <a:rPr lang="en-GB" sz="1600" kern="1200" baseline="0" dirty="0" smtClean="0">
              <a:solidFill>
                <a:schemeClr val="bg1"/>
              </a:solidFill>
              <a:latin typeface="+mn-lt"/>
              <a:ea typeface="+mn-ea"/>
              <a:cs typeface="+mn-cs"/>
              <a:sym typeface="NeueHaasGroteskDisp Std XLt" charset="0"/>
            </a:rPr>
            <a:t> faster than business expected.</a:t>
          </a:r>
        </a:p>
        <a:p>
          <a:pPr lvl="0" algn="l" defTabSz="711200">
            <a:lnSpc>
              <a:spcPct val="100000"/>
            </a:lnSpc>
            <a:spcBef>
              <a:spcPct val="0"/>
            </a:spcBef>
            <a:spcAft>
              <a:spcPts val="0"/>
            </a:spcAft>
          </a:pPr>
          <a:endParaRPr lang="en-GB" sz="1600" b="0" i="0" kern="1200" dirty="0" smtClean="0">
            <a:solidFill>
              <a:schemeClr val="bg1"/>
            </a:solidFill>
            <a:latin typeface="+mn-lt"/>
          </a:endParaRPr>
        </a:p>
        <a:p>
          <a:pPr lvl="0" algn="l" defTabSz="711200">
            <a:lnSpc>
              <a:spcPct val="100000"/>
            </a:lnSpc>
            <a:spcBef>
              <a:spcPct val="0"/>
            </a:spcBef>
            <a:spcAft>
              <a:spcPts val="0"/>
            </a:spcAft>
          </a:pPr>
          <a:endParaRPr lang="en-GB" sz="1600" b="0" i="0" kern="1200" dirty="0" smtClean="0">
            <a:solidFill>
              <a:schemeClr val="bg1"/>
            </a:solidFill>
            <a:latin typeface="+mn-lt"/>
          </a:endParaRPr>
        </a:p>
        <a:p>
          <a:pPr lvl="0" algn="l" defTabSz="711200">
            <a:lnSpc>
              <a:spcPct val="100000"/>
            </a:lnSpc>
            <a:spcBef>
              <a:spcPct val="0"/>
            </a:spcBef>
            <a:spcAft>
              <a:spcPts val="0"/>
            </a:spcAft>
          </a:pPr>
          <a:r>
            <a:rPr lang="en-GB" sz="1600" b="1" i="0" kern="1200" dirty="0" smtClean="0">
              <a:solidFill>
                <a:schemeClr val="bg1"/>
              </a:solidFill>
              <a:latin typeface="+mn-lt"/>
              <a:sym typeface="NeueHaasGroteskDisp Std XLt" charset="0"/>
            </a:rPr>
            <a:t>Bring Your Own Device </a:t>
          </a:r>
          <a:r>
            <a:rPr lang="en-GB" sz="1600" b="0" i="0" kern="1200" dirty="0" smtClean="0">
              <a:solidFill>
                <a:schemeClr val="bg1"/>
              </a:solidFill>
              <a:latin typeface="+mn-lt"/>
              <a:sym typeface="NeueHaasGroteskDisp Std XLt" charset="0"/>
            </a:rPr>
            <a:t>- attracts younger workers who expect to be able to use their own devices in the workplace.  </a:t>
          </a:r>
          <a:endParaRPr lang="en-GB" sz="5900" b="0" i="0" kern="1200" dirty="0">
            <a:latin typeface="+mn-lt"/>
          </a:endParaRPr>
        </a:p>
      </dsp:txBody>
      <dsp:txXfrm>
        <a:off x="1930450" y="176834"/>
        <a:ext cx="6710509" cy="2022587"/>
      </dsp:txXfrm>
    </dsp:sp>
    <dsp:sp modelId="{43A10DD0-439C-406E-8ABF-959777647F87}">
      <dsp:nvSpPr>
        <dsp:cNvPr id="0" name=""/>
        <dsp:cNvSpPr/>
      </dsp:nvSpPr>
      <dsp:spPr>
        <a:xfrm>
          <a:off x="216032" y="343095"/>
          <a:ext cx="1728192" cy="161807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5455D2-81CA-42B4-B834-B4257D83A78B}">
      <dsp:nvSpPr>
        <dsp:cNvPr id="0" name=""/>
        <dsp:cNvSpPr/>
      </dsp:nvSpPr>
      <dsp:spPr>
        <a:xfrm>
          <a:off x="0" y="2225884"/>
          <a:ext cx="8640960" cy="2022587"/>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GB" sz="1600" b="1" kern="1200" dirty="0" smtClean="0">
              <a:latin typeface="+mn-lt"/>
            </a:rPr>
            <a:t>Cost reduction </a:t>
          </a:r>
          <a:r>
            <a:rPr lang="en-GB" sz="1600" kern="1200" dirty="0" smtClean="0">
              <a:latin typeface="+mn-lt"/>
            </a:rPr>
            <a:t>- </a:t>
          </a:r>
          <a:r>
            <a:rPr lang="en-GB" sz="1600" kern="1200" baseline="0" dirty="0" smtClean="0">
              <a:solidFill>
                <a:schemeClr val="bg1"/>
              </a:solidFill>
              <a:latin typeface="+mn-lt"/>
              <a:ea typeface="+mn-ea"/>
              <a:cs typeface="+mn-cs"/>
              <a:sym typeface="NeueHaasGroteskDisp Std XLt" charset="0"/>
            </a:rPr>
            <a:t>Streamlining costs is a key business driver.</a:t>
          </a:r>
        </a:p>
        <a:p>
          <a:pPr lvl="0" algn="l" defTabSz="711200">
            <a:lnSpc>
              <a:spcPct val="90000"/>
            </a:lnSpc>
            <a:spcBef>
              <a:spcPct val="0"/>
            </a:spcBef>
            <a:spcAft>
              <a:spcPct val="35000"/>
            </a:spcAft>
          </a:pPr>
          <a:endParaRPr lang="en-GB" sz="1600" kern="1200" dirty="0" smtClean="0">
            <a:latin typeface="+mn-lt"/>
          </a:endParaRPr>
        </a:p>
        <a:p>
          <a:pPr lvl="0" algn="l" defTabSz="711200">
            <a:lnSpc>
              <a:spcPct val="90000"/>
            </a:lnSpc>
            <a:spcBef>
              <a:spcPct val="0"/>
            </a:spcBef>
            <a:spcAft>
              <a:spcPct val="35000"/>
            </a:spcAft>
          </a:pPr>
          <a:r>
            <a:rPr lang="en-GB" sz="1600" b="1" kern="1200" dirty="0" smtClean="0">
              <a:latin typeface="+mn-lt"/>
            </a:rPr>
            <a:t>Enterprise mobility </a:t>
          </a:r>
          <a:r>
            <a:rPr lang="en-GB" sz="1600" kern="1200" dirty="0" smtClean="0">
              <a:latin typeface="+mn-lt"/>
            </a:rPr>
            <a:t>- </a:t>
          </a:r>
          <a:r>
            <a:rPr lang="en-GB" sz="1600" kern="1200" baseline="0" dirty="0" smtClean="0">
              <a:solidFill>
                <a:schemeClr val="bg1"/>
              </a:solidFill>
              <a:latin typeface="+mn-lt"/>
              <a:ea typeface="+mn-ea"/>
              <a:cs typeface="+mn-cs"/>
              <a:sym typeface="NeueHaasGroteskDisp Std XLt" charset="0"/>
            </a:rPr>
            <a:t>mobilisation of the enterprise is about employees being able to use different devices with any technology service in many locations.</a:t>
          </a:r>
          <a:endParaRPr lang="en-GB" sz="1600" kern="1200" dirty="0" smtClean="0">
            <a:solidFill>
              <a:schemeClr val="bg1"/>
            </a:solidFill>
            <a:latin typeface="+mn-lt"/>
          </a:endParaRPr>
        </a:p>
      </dsp:txBody>
      <dsp:txXfrm>
        <a:off x="1930450" y="2225884"/>
        <a:ext cx="6710509" cy="2022587"/>
      </dsp:txXfrm>
    </dsp:sp>
    <dsp:sp modelId="{8D4E413C-645F-4CF9-AD2A-FB6B393A410E}">
      <dsp:nvSpPr>
        <dsp:cNvPr id="0" name=""/>
        <dsp:cNvSpPr/>
      </dsp:nvSpPr>
      <dsp:spPr>
        <a:xfrm>
          <a:off x="202258" y="2427105"/>
          <a:ext cx="1728192" cy="161807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
          <p:cNvSpPr>
            <a:spLocks noGrp="1" noRot="1" noChangeAspect="1" noChangeArrowheads="1" noTextEdit="1"/>
          </p:cNvSpPr>
          <p:nvPr>
            <p:ph type="sldImg"/>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6" name="Rectangle 2"/>
          <p:cNvSpPr>
            <a:spLocks noGrp="1" noChangeArrowheads="1"/>
          </p:cNvSpPr>
          <p:nvPr>
            <p:ph type="body" sz="quarter" idx="1"/>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15175169"/>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n-ea"/>
        <a:cs typeface="+mn-cs"/>
      </a:defRPr>
    </a:lvl1pPr>
    <a:lvl2pPr marL="457200" algn="l" rtl="0" eaLnBrk="0" fontAlgn="base" hangingPunct="0">
      <a:spcBef>
        <a:spcPct val="0"/>
      </a:spcBef>
      <a:spcAft>
        <a:spcPct val="0"/>
      </a:spcAft>
      <a:defRPr sz="1200" kern="1200">
        <a:solidFill>
          <a:schemeClr val="tx1"/>
        </a:solidFill>
        <a:latin typeface="Gill Sans" charset="0"/>
        <a:ea typeface="+mn-ea"/>
        <a:cs typeface="+mn-cs"/>
      </a:defRPr>
    </a:lvl2pPr>
    <a:lvl3pPr marL="914400" algn="l" rtl="0" eaLnBrk="0" fontAlgn="base" hangingPunct="0">
      <a:spcBef>
        <a:spcPct val="0"/>
      </a:spcBef>
      <a:spcAft>
        <a:spcPct val="0"/>
      </a:spcAft>
      <a:defRPr sz="1200" kern="1200">
        <a:solidFill>
          <a:schemeClr val="tx1"/>
        </a:solidFill>
        <a:latin typeface="Gill Sans" charset="0"/>
        <a:ea typeface="+mn-ea"/>
        <a:cs typeface="+mn-cs"/>
      </a:defRPr>
    </a:lvl3pPr>
    <a:lvl4pPr marL="1371600" algn="l" rtl="0" eaLnBrk="0" fontAlgn="base" hangingPunct="0">
      <a:spcBef>
        <a:spcPct val="0"/>
      </a:spcBef>
      <a:spcAft>
        <a:spcPct val="0"/>
      </a:spcAft>
      <a:defRPr sz="1200" kern="1200">
        <a:solidFill>
          <a:schemeClr val="tx1"/>
        </a:solidFill>
        <a:latin typeface="Gill Sans" charset="0"/>
        <a:ea typeface="+mn-ea"/>
        <a:cs typeface="+mn-cs"/>
      </a:defRPr>
    </a:lvl4pPr>
    <a:lvl5pPr marL="1828800" algn="l" rtl="0" eaLnBrk="0" fontAlgn="base" hangingPunct="0">
      <a:spcBef>
        <a:spcPct val="0"/>
      </a:spcBef>
      <a:spcAft>
        <a:spcPct val="0"/>
      </a:spcAft>
      <a:defRPr sz="1200" kern="1200">
        <a:solidFill>
          <a:schemeClr val="tx1"/>
        </a:solidFill>
        <a:latin typeface="Gill San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General:</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These slides outline strategic LMI on the role of four technologies (Cyber Security; Mobile technologies; Green IT and Cloud Computing) in driving high level skills needs in the Digital sector.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	The findings combine data analysis, literature reviews and qualitative interviews with</a:t>
            </a:r>
            <a:r>
              <a:rPr lang="en-GB" sz="1200" kern="1200" baseline="0" dirty="0" smtClean="0">
                <a:solidFill>
                  <a:schemeClr val="tx1"/>
                </a:solidFill>
                <a:latin typeface="Arial" pitchFamily="34" charset="0"/>
                <a:ea typeface="+mn-ea"/>
                <a:cs typeface="Arial" pitchFamily="34" charset="0"/>
              </a:rPr>
              <a:t> over twenty employers and experts </a:t>
            </a:r>
            <a:r>
              <a:rPr lang="en-GB" sz="1200" kern="1200" dirty="0" smtClean="0">
                <a:solidFill>
                  <a:schemeClr val="tx1"/>
                </a:solidFill>
                <a:latin typeface="Arial" pitchFamily="34" charset="0"/>
                <a:ea typeface="+mn-ea"/>
                <a:cs typeface="Arial" pitchFamily="34" charset="0"/>
              </a:rPr>
              <a:t>to provide a detailed analysis 	of the role of technology in driving higher level skills in the Digital sector.  </a:t>
            </a:r>
          </a:p>
          <a:p>
            <a:pPr eaLnBrk="1" hangingPunct="1"/>
            <a:endParaRPr lang="en-US" sz="1200" dirty="0" smtClean="0">
              <a:solidFill>
                <a:srgbClr val="000000"/>
              </a:solidFill>
              <a:latin typeface="Arial" pitchFamily="34" charset="0"/>
              <a:ea typeface="Lucida Grande" charset="0"/>
              <a:cs typeface="Arial" pitchFamily="34" charset="0"/>
              <a:sym typeface="Lucida Grande" charset="0"/>
            </a:endParaRPr>
          </a:p>
          <a:p>
            <a:pPr eaLnBrk="1" hangingPunct="1"/>
            <a:r>
              <a:rPr lang="en-US" sz="1200" dirty="0" smtClean="0">
                <a:solidFill>
                  <a:srgbClr val="000000"/>
                </a:solidFill>
                <a:latin typeface="Arial" pitchFamily="34" charset="0"/>
                <a:ea typeface="Lucida Grande" charset="0"/>
                <a:cs typeface="Arial" pitchFamily="34" charset="0"/>
                <a:sym typeface="Lucida Grande" charset="0"/>
              </a:rPr>
              <a:t>Definitions</a:t>
            </a:r>
            <a:r>
              <a:rPr lang="en-US" sz="1200" baseline="0" dirty="0" smtClean="0">
                <a:solidFill>
                  <a:srgbClr val="000000"/>
                </a:solidFill>
                <a:latin typeface="Arial" pitchFamily="34" charset="0"/>
                <a:ea typeface="Lucida Grande" charset="0"/>
                <a:cs typeface="Arial" pitchFamily="34" charset="0"/>
                <a:sym typeface="Lucida Grande" charset="0"/>
              </a:rPr>
              <a:t>:</a:t>
            </a:r>
          </a:p>
          <a:p>
            <a:r>
              <a:rPr lang="en-GB" sz="1200" b="1" kern="1200" dirty="0" smtClean="0">
                <a:solidFill>
                  <a:schemeClr val="tx1"/>
                </a:solidFill>
                <a:latin typeface="Arial" pitchFamily="34" charset="0"/>
                <a:ea typeface="+mn-ea"/>
                <a:cs typeface="Arial" pitchFamily="34" charset="0"/>
              </a:rPr>
              <a:t>	The Digital Sector,</a:t>
            </a:r>
            <a:r>
              <a:rPr lang="en-GB" sz="1200" kern="1200" dirty="0" smtClean="0">
                <a:solidFill>
                  <a:schemeClr val="tx1"/>
                </a:solidFill>
                <a:latin typeface="Arial" pitchFamily="34" charset="0"/>
                <a:ea typeface="+mn-ea"/>
                <a:cs typeface="Arial" pitchFamily="34" charset="0"/>
              </a:rPr>
              <a:t> for the purposes of this report includes IT &amp; Telecoms and is defined using the following two digit Standard Industrial 	Classification (SIC):</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SIC 61 Telecommunications </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SIC 62 Computer programming, consultancy and related activities</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SIC 63 Information Service Activities</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SIC 95 Repair of computers and other goods</a:t>
            </a:r>
          </a:p>
          <a:p>
            <a:r>
              <a:rPr lang="en-GB" sz="1200" b="1" kern="1200" dirty="0" smtClean="0">
                <a:solidFill>
                  <a:schemeClr val="tx1"/>
                </a:solidFill>
                <a:latin typeface="Arial" pitchFamily="34" charset="0"/>
                <a:ea typeface="+mn-ea"/>
                <a:cs typeface="Arial" pitchFamily="34" charset="0"/>
              </a:rPr>
              <a:t>	</a:t>
            </a:r>
          </a:p>
          <a:p>
            <a:r>
              <a:rPr lang="en-GB" sz="1200" b="1" kern="1200" dirty="0" smtClean="0">
                <a:solidFill>
                  <a:schemeClr val="tx1"/>
                </a:solidFill>
                <a:latin typeface="Arial" pitchFamily="34" charset="0"/>
                <a:ea typeface="+mn-ea"/>
                <a:cs typeface="Arial" pitchFamily="34" charset="0"/>
              </a:rPr>
              <a:t>	IT specialists </a:t>
            </a:r>
            <a:r>
              <a:rPr lang="en-GB" sz="1200" kern="1200" dirty="0" smtClean="0">
                <a:solidFill>
                  <a:schemeClr val="tx1"/>
                </a:solidFill>
                <a:latin typeface="Arial" pitchFamily="34" charset="0"/>
                <a:ea typeface="+mn-ea"/>
                <a:cs typeface="Arial" pitchFamily="34" charset="0"/>
              </a:rPr>
              <a:t>primary role involves the design, development, implementation, operation, support or maintenance of IT or Telecommunications for 	either a firm or for their customers.  Using the Standard 	Occupational Classification (SOC) IT specialists comprise eleven occupational 	codes at managerial, professional, associate professional and skilled trade levels.  </a:t>
            </a:r>
          </a:p>
          <a:p>
            <a:pPr eaLnBrk="1" hangingPunct="1"/>
            <a:endParaRPr lang="en-US" sz="1200" dirty="0" smtClean="0">
              <a:solidFill>
                <a:srgbClr val="000000"/>
              </a:solidFill>
              <a:latin typeface="Arial" pitchFamily="34" charset="0"/>
              <a:ea typeface="Lucida Grande" charset="0"/>
              <a:cs typeface="Arial" pitchFamily="34" charset="0"/>
              <a:sym typeface="Lucida Grande" charset="0"/>
            </a:endParaRPr>
          </a:p>
          <a:p>
            <a:endParaRPr lang="en-GB" sz="1200" dirty="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r>
              <a:rPr lang="en-US" baseline="0" dirty="0" smtClean="0">
                <a:solidFill>
                  <a:srgbClr val="000000"/>
                </a:solidFill>
                <a:latin typeface="Arial" pitchFamily="34" charset="0"/>
                <a:ea typeface="Lucida Grande" charset="0"/>
                <a:cs typeface="Arial" pitchFamily="34" charset="0"/>
                <a:sym typeface="Lucida Grande" charset="0"/>
              </a:rPr>
              <a:t>Bullet 1: </a:t>
            </a:r>
          </a:p>
          <a:p>
            <a:pPr eaLnBrk="1" hangingPunct="1"/>
            <a:r>
              <a:rPr lang="en-US" sz="1200" b="0" kern="1200" baseline="0" dirty="0" smtClean="0">
                <a:solidFill>
                  <a:srgbClr val="000000"/>
                </a:solidFill>
                <a:latin typeface="Arial" pitchFamily="34" charset="0"/>
                <a:ea typeface="+mn-ea"/>
                <a:cs typeface="Arial" pitchFamily="34" charset="0"/>
                <a:sym typeface="Lucida Grande" charset="0"/>
              </a:rPr>
              <a:t>Sub bullet 1: </a:t>
            </a:r>
            <a:r>
              <a:rPr lang="en-US" sz="1200" b="1" kern="1200" baseline="0" dirty="0" smtClean="0">
                <a:solidFill>
                  <a:srgbClr val="000000"/>
                </a:solidFill>
                <a:latin typeface="Arial" pitchFamily="34" charset="0"/>
                <a:ea typeface="+mn-ea"/>
                <a:cs typeface="Arial" pitchFamily="34" charset="0"/>
                <a:sym typeface="Lucida Grande" charset="0"/>
              </a:rPr>
              <a:t>	</a:t>
            </a:r>
            <a:r>
              <a:rPr lang="en-GB" sz="1200" b="1" kern="1200" dirty="0" smtClean="0">
                <a:solidFill>
                  <a:schemeClr val="tx1"/>
                </a:solidFill>
                <a:latin typeface="Arial" pitchFamily="34" charset="0"/>
                <a:ea typeface="+mn-ea"/>
                <a:cs typeface="Arial" pitchFamily="34" charset="0"/>
              </a:rPr>
              <a:t>IT architects </a:t>
            </a:r>
            <a:r>
              <a:rPr lang="en-GB" sz="1200" b="0" kern="1200" dirty="0" smtClean="0">
                <a:solidFill>
                  <a:schemeClr val="tx1"/>
                </a:solidFill>
                <a:latin typeface="Arial" pitchFamily="34" charset="0"/>
                <a:ea typeface="+mn-ea"/>
                <a:cs typeface="Arial" pitchFamily="34" charset="0"/>
              </a:rPr>
              <a:t>– critical to create the overall ‘blueprint’ solutions for mobility and are highly skilled. Architects listen to the client and translate the 	client’s requirements into a mobile solution.  They will generally have come from a career path involving development of design, moved into a 	traditional IT architecture role but with additional mobility skills added. </a:t>
            </a:r>
          </a:p>
          <a:p>
            <a:r>
              <a:rPr lang="en-US" sz="1200" b="0" kern="1200" baseline="0" dirty="0" smtClean="0">
                <a:solidFill>
                  <a:srgbClr val="000000"/>
                </a:solidFill>
                <a:latin typeface="Arial" pitchFamily="34" charset="0"/>
                <a:ea typeface="+mn-ea"/>
                <a:cs typeface="Arial" pitchFamily="34" charset="0"/>
                <a:sym typeface="Lucida Grande" charset="0"/>
              </a:rPr>
              <a:t>Sub bullet 2: 	</a:t>
            </a:r>
            <a:r>
              <a:rPr lang="en-GB" sz="1200" b="1" kern="1200" dirty="0" smtClean="0">
                <a:solidFill>
                  <a:schemeClr val="tx1"/>
                </a:solidFill>
                <a:latin typeface="Arial" pitchFamily="34" charset="0"/>
                <a:ea typeface="+mn-ea"/>
                <a:cs typeface="Arial" pitchFamily="34" charset="0"/>
              </a:rPr>
              <a:t>Developers</a:t>
            </a:r>
            <a:r>
              <a:rPr lang="en-GB" sz="1200" b="0" kern="1200" dirty="0" smtClean="0">
                <a:solidFill>
                  <a:schemeClr val="tx1"/>
                </a:solidFill>
                <a:latin typeface="Arial" pitchFamily="34" charset="0"/>
                <a:ea typeface="+mn-ea"/>
                <a:cs typeface="Arial" pitchFamily="34" charset="0"/>
              </a:rPr>
              <a:t> again </a:t>
            </a:r>
            <a:r>
              <a:rPr lang="en-GB" sz="1200" kern="1200" dirty="0" smtClean="0">
                <a:solidFill>
                  <a:schemeClr val="tx1"/>
                </a:solidFill>
                <a:latin typeface="Arial" pitchFamily="34" charset="0"/>
                <a:ea typeface="+mn-ea"/>
                <a:cs typeface="Arial" pitchFamily="34" charset="0"/>
              </a:rPr>
              <a:t>will have been native developers but will have moved into mobility by increasing their skills base with mobile specialisms.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	Job ads for</a:t>
            </a:r>
            <a:r>
              <a:rPr lang="en-GB" sz="1200" kern="1200" baseline="0" dirty="0" smtClean="0">
                <a:solidFill>
                  <a:schemeClr val="tx1"/>
                </a:solidFill>
                <a:latin typeface="Arial" pitchFamily="34" charset="0"/>
                <a:ea typeface="+mn-ea"/>
                <a:cs typeface="Arial" pitchFamily="34" charset="0"/>
              </a:rPr>
              <a:t> the following specific roles are growing:</a:t>
            </a:r>
            <a:endParaRPr lang="en-GB" sz="1200" kern="1200" dirty="0" smtClean="0">
              <a:solidFill>
                <a:schemeClr val="tx1"/>
              </a:solidFill>
              <a:latin typeface="Arial" pitchFamily="34" charset="0"/>
              <a:ea typeface="+mn-ea"/>
              <a:cs typeface="Arial" pitchFamily="34" charset="0"/>
            </a:endParaRP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iOS Developer</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Mobile Developer</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Android Developer</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Mobile Applications Developer</a:t>
            </a:r>
          </a:p>
          <a:p>
            <a:pPr lvl="2">
              <a:buFont typeface="Arial" pitchFamily="34" charset="0"/>
              <a:buChar char="•"/>
            </a:pPr>
            <a:r>
              <a:rPr lang="en-GB" sz="1200" kern="1200" dirty="0" smtClean="0">
                <a:solidFill>
                  <a:schemeClr val="tx1"/>
                </a:solidFill>
                <a:latin typeface="Arial" pitchFamily="34" charset="0"/>
                <a:ea typeface="+mn-ea"/>
                <a:cs typeface="Arial" pitchFamily="34" charset="0"/>
              </a:rPr>
              <a:t>Senior iOS Developer</a:t>
            </a:r>
          </a:p>
          <a:p>
            <a:pPr lvl="2">
              <a:buFont typeface="Arial" pitchFamily="34" charset="0"/>
              <a:buNone/>
            </a:pPr>
            <a:endParaRPr lang="en-GB" sz="1200" kern="1200" dirty="0" smtClean="0">
              <a:solidFill>
                <a:schemeClr val="tx1"/>
              </a:solidFill>
              <a:latin typeface="Arial" pitchFamily="34" charset="0"/>
              <a:ea typeface="+mn-ea"/>
              <a:cs typeface="Arial" pitchFamily="34" charset="0"/>
            </a:endParaRPr>
          </a:p>
          <a:p>
            <a:r>
              <a:rPr lang="en-US" sz="1200" b="0" kern="1200" baseline="0" dirty="0" smtClean="0">
                <a:solidFill>
                  <a:srgbClr val="000000"/>
                </a:solidFill>
                <a:latin typeface="Arial" pitchFamily="34" charset="0"/>
                <a:ea typeface="+mn-ea"/>
                <a:cs typeface="Arial" pitchFamily="34" charset="0"/>
                <a:sym typeface="Lucida Grande" charset="0"/>
              </a:rPr>
              <a:t>Sub bullet 3: 	</a:t>
            </a:r>
            <a:r>
              <a:rPr lang="en-GB" sz="1200" b="1" kern="1200" dirty="0" smtClean="0">
                <a:solidFill>
                  <a:schemeClr val="tx1"/>
                </a:solidFill>
                <a:latin typeface="Arial" pitchFamily="34" charset="0"/>
                <a:ea typeface="+mn-ea"/>
                <a:cs typeface="Arial" pitchFamily="34" charset="0"/>
              </a:rPr>
              <a:t>User Experience Designers</a:t>
            </a:r>
            <a:r>
              <a:rPr lang="en-GB" sz="1200" kern="1200" dirty="0" smtClean="0">
                <a:solidFill>
                  <a:schemeClr val="tx1"/>
                </a:solidFill>
                <a:latin typeface="Arial" pitchFamily="34" charset="0"/>
                <a:ea typeface="+mn-ea"/>
                <a:cs typeface="Arial" pitchFamily="34" charset="0"/>
              </a:rPr>
              <a:t> are interesting in that they will generally be technologists but with design flair.  </a:t>
            </a:r>
          </a:p>
          <a:p>
            <a:r>
              <a:rPr lang="en-GB" sz="1200" kern="1200" dirty="0" smtClean="0">
                <a:solidFill>
                  <a:schemeClr val="tx1"/>
                </a:solidFill>
                <a:latin typeface="Arial" pitchFamily="34" charset="0"/>
                <a:ea typeface="+mn-ea"/>
                <a:cs typeface="Arial" pitchFamily="34" charset="0"/>
              </a:rPr>
              <a:t>	They perhaps may be graphic designers who learn some IT and are key to the design of the user interface for mobile solutions.  </a:t>
            </a:r>
          </a:p>
          <a:p>
            <a:r>
              <a:rPr lang="en-GB" sz="1200" kern="1200" dirty="0" smtClean="0">
                <a:solidFill>
                  <a:schemeClr val="tx1"/>
                </a:solidFill>
                <a:latin typeface="Arial" pitchFamily="34" charset="0"/>
                <a:ea typeface="+mn-ea"/>
                <a:cs typeface="Arial" pitchFamily="34" charset="0"/>
              </a:rPr>
              <a:t>	They will look at the business flow of the interface, the branding, as well as the look and feel of the whole user experience.  </a:t>
            </a:r>
          </a:p>
          <a:p>
            <a:endParaRPr lang="en-GB" sz="1200" kern="1200" dirty="0" smtClean="0">
              <a:solidFill>
                <a:schemeClr val="tx1"/>
              </a:solidFill>
              <a:latin typeface="Arial" pitchFamily="34" charset="0"/>
              <a:ea typeface="+mn-ea"/>
              <a:cs typeface="Arial" pitchFamily="34" charset="0"/>
            </a:endParaRPr>
          </a:p>
          <a:p>
            <a:r>
              <a:rPr lang="en-US" sz="1200" b="0" kern="1200" baseline="0" dirty="0" smtClean="0">
                <a:solidFill>
                  <a:srgbClr val="000000"/>
                </a:solidFill>
                <a:latin typeface="Arial" pitchFamily="34" charset="0"/>
                <a:ea typeface="+mn-ea"/>
                <a:cs typeface="Arial" pitchFamily="34" charset="0"/>
                <a:sym typeface="Lucida Grande" charset="0"/>
              </a:rPr>
              <a:t>Sub bullet 4:	</a:t>
            </a:r>
            <a:r>
              <a:rPr lang="en-GB" sz="1200" b="1" kern="1200" dirty="0" smtClean="0">
                <a:solidFill>
                  <a:schemeClr val="tx1"/>
                </a:solidFill>
                <a:latin typeface="Arial" pitchFamily="34" charset="0"/>
                <a:ea typeface="+mn-ea"/>
                <a:cs typeface="Arial" pitchFamily="34" charset="0"/>
              </a:rPr>
              <a:t>Project managers</a:t>
            </a:r>
            <a:r>
              <a:rPr lang="en-GB" sz="1200" kern="1200" dirty="0" smtClean="0">
                <a:solidFill>
                  <a:schemeClr val="tx1"/>
                </a:solidFill>
                <a:latin typeface="Arial" pitchFamily="34" charset="0"/>
                <a:ea typeface="+mn-ea"/>
                <a:cs typeface="Arial" pitchFamily="34" charset="0"/>
              </a:rPr>
              <a:t> are critical to driving mobility solutions to end product/service.  </a:t>
            </a:r>
          </a:p>
          <a:p>
            <a:r>
              <a:rPr lang="en-GB" sz="1200" kern="1200" dirty="0" smtClean="0">
                <a:solidFill>
                  <a:schemeClr val="tx1"/>
                </a:solidFill>
                <a:latin typeface="Arial" pitchFamily="34" charset="0"/>
                <a:ea typeface="+mn-ea"/>
                <a:cs typeface="Arial" pitchFamily="34" charset="0"/>
              </a:rPr>
              <a:t>	They must understand all aspects of mobility thoroughly often they need to have experience in using Agile techniques to ensure they have the skills f	or adaptive planning, evolutionary development and delivery, a time framed iterative approach and the mindset for a rapid and flexible response to 	change.  </a:t>
            </a:r>
          </a:p>
          <a:p>
            <a:pPr eaLnBrk="1" hangingPunct="1"/>
            <a:endParaRPr lang="en-US" dirty="0" smtClean="0">
              <a:solidFill>
                <a:srgbClr val="000000"/>
              </a:solidFill>
              <a:latin typeface="Arial" pitchFamily="34" charset="0"/>
              <a:ea typeface="Lucida Grande" charset="0"/>
              <a:cs typeface="Arial" pitchFamily="34" charset="0"/>
              <a:sym typeface="Lucida Grande"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latin typeface="Arial" pitchFamily="34" charset="0"/>
                <a:ea typeface="Lucida Grande" charset="0"/>
                <a:cs typeface="Arial" pitchFamily="34" charset="0"/>
                <a:sym typeface="Lucida Grande" charset="0"/>
              </a:rPr>
              <a:t>Bullet 2:	</a:t>
            </a:r>
            <a:r>
              <a:rPr lang="en-US" dirty="0" smtClean="0">
                <a:solidFill>
                  <a:srgbClr val="000000"/>
                </a:solidFill>
                <a:latin typeface="Arial" pitchFamily="34" charset="0"/>
                <a:ea typeface="Lucida Grande" charset="0"/>
                <a:cs typeface="Arial" pitchFamily="34" charset="0"/>
                <a:sym typeface="Lucida Grande" charset="0"/>
              </a:rPr>
              <a:t>Recruitment and skills issues are often</a:t>
            </a:r>
            <a:r>
              <a:rPr lang="en-US" baseline="0" dirty="0" smtClean="0">
                <a:solidFill>
                  <a:srgbClr val="000000"/>
                </a:solidFill>
                <a:latin typeface="Arial" pitchFamily="34" charset="0"/>
                <a:ea typeface="Lucida Grande" charset="0"/>
                <a:cs typeface="Arial" pitchFamily="34" charset="0"/>
                <a:sym typeface="Lucida Grande" charset="0"/>
              </a:rPr>
              <a:t> addressed by upskilling technical specialists. </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baseline="0" dirty="0" smtClean="0">
                <a:solidFill>
                  <a:srgbClr val="000000"/>
                </a:solidFill>
                <a:latin typeface="Arial" pitchFamily="34" charset="0"/>
                <a:ea typeface="Lucida Grande" charset="0"/>
                <a:cs typeface="Arial" pitchFamily="34" charset="0"/>
                <a:sym typeface="Lucida Grande" charset="0"/>
              </a:rPr>
              <a:t>	</a:t>
            </a:r>
            <a:r>
              <a:rPr lang="en-GB" sz="1200" dirty="0" smtClean="0">
                <a:solidFill>
                  <a:srgbClr val="000000"/>
                </a:solidFill>
                <a:latin typeface="Arial" pitchFamily="34" charset="0"/>
                <a:ea typeface="Lucida Grande" charset="0"/>
                <a:cs typeface="Arial" pitchFamily="34" charset="0"/>
                <a:sym typeface="Lucida Grande" charset="0"/>
              </a:rPr>
              <a:t>As</a:t>
            </a:r>
            <a:r>
              <a:rPr lang="en-GB" sz="1200" baseline="0" dirty="0" smtClean="0">
                <a:solidFill>
                  <a:srgbClr val="000000"/>
                </a:solidFill>
                <a:latin typeface="Arial" pitchFamily="34" charset="0"/>
                <a:ea typeface="Lucida Grande" charset="0"/>
                <a:cs typeface="Arial" pitchFamily="34" charset="0"/>
                <a:sym typeface="Lucida Grande" charset="0"/>
              </a:rPr>
              <a:t> mobile is an relatively immature market, certifications tend not to be a deciding factor in recruitment.</a:t>
            </a:r>
            <a:endParaRPr lang="en-US" dirty="0" smtClean="0">
              <a:solidFill>
                <a:srgbClr val="000000"/>
              </a:solidFill>
              <a:latin typeface="Arial" pitchFamily="34" charset="0"/>
              <a:ea typeface="Lucida Grande" charset="0"/>
              <a:cs typeface="Arial" pitchFamily="34" charset="0"/>
              <a:sym typeface="Lucida Grande"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r>
              <a:rPr lang="en-US" baseline="0" dirty="0" smtClean="0">
                <a:solidFill>
                  <a:srgbClr val="000000"/>
                </a:solidFill>
                <a:latin typeface="Arial" pitchFamily="34" charset="0"/>
                <a:ea typeface="Lucida Grande" charset="0"/>
                <a:cs typeface="Arial" pitchFamily="34" charset="0"/>
                <a:sym typeface="Lucida Grande" charset="0"/>
              </a:rPr>
              <a:t>Technical skills: 	</a:t>
            </a:r>
            <a:r>
              <a:rPr lang="en-GB" sz="1200" kern="1200" dirty="0" smtClean="0">
                <a:solidFill>
                  <a:schemeClr val="tx1"/>
                </a:solidFill>
                <a:latin typeface="Arial" pitchFamily="34" charset="0"/>
                <a:ea typeface="+mn-ea"/>
                <a:cs typeface="Arial" pitchFamily="34" charset="0"/>
              </a:rPr>
              <a:t>The types of skills important to Developers working</a:t>
            </a:r>
            <a:r>
              <a:rPr lang="en-GB" sz="1200" kern="1200" baseline="0" dirty="0" smtClean="0">
                <a:solidFill>
                  <a:schemeClr val="tx1"/>
                </a:solidFill>
                <a:latin typeface="Arial" pitchFamily="34" charset="0"/>
                <a:ea typeface="+mn-ea"/>
                <a:cs typeface="Arial" pitchFamily="34" charset="0"/>
              </a:rPr>
              <a:t> in mobile </a:t>
            </a:r>
            <a:r>
              <a:rPr lang="en-GB" sz="1200" kern="1200" dirty="0" smtClean="0">
                <a:solidFill>
                  <a:schemeClr val="tx1"/>
                </a:solidFill>
                <a:latin typeface="Arial" pitchFamily="34" charset="0"/>
                <a:ea typeface="+mn-ea"/>
                <a:cs typeface="Arial" pitchFamily="34" charset="0"/>
              </a:rPr>
              <a:t>would typically be Objective C, C and Java in particular for </a:t>
            </a:r>
          </a:p>
          <a:p>
            <a:pPr eaLnBrk="1" hangingPunct="1"/>
            <a:r>
              <a:rPr lang="en-GB" sz="1200" kern="1200" dirty="0" smtClean="0">
                <a:solidFill>
                  <a:schemeClr val="tx1"/>
                </a:solidFill>
                <a:latin typeface="Arial" pitchFamily="34" charset="0"/>
                <a:ea typeface="+mn-ea"/>
                <a:cs typeface="Arial" pitchFamily="34" charset="0"/>
              </a:rPr>
              <a:t>		development on Android devices</a:t>
            </a:r>
          </a:p>
          <a:p>
            <a:pPr eaLnBrk="1" hangingPunct="1"/>
            <a:r>
              <a:rPr lang="en-GB" sz="1200" kern="1200" dirty="0" smtClean="0">
                <a:solidFill>
                  <a:schemeClr val="tx1"/>
                </a:solidFill>
                <a:latin typeface="Arial" pitchFamily="34" charset="0"/>
                <a:ea typeface="+mn-ea"/>
                <a:cs typeface="Arial" pitchFamily="34" charset="0"/>
              </a:rPr>
              <a:t>		There</a:t>
            </a:r>
            <a:r>
              <a:rPr lang="en-GB" sz="1200" kern="1200" baseline="0" dirty="0" smtClean="0">
                <a:solidFill>
                  <a:schemeClr val="tx1"/>
                </a:solidFill>
                <a:latin typeface="Arial" pitchFamily="34" charset="0"/>
                <a:ea typeface="+mn-ea"/>
                <a:cs typeface="Arial" pitchFamily="34" charset="0"/>
              </a:rPr>
              <a:t> is </a:t>
            </a:r>
            <a:r>
              <a:rPr lang="en-GB" sz="1200" kern="1200" dirty="0" smtClean="0">
                <a:solidFill>
                  <a:schemeClr val="tx1"/>
                </a:solidFill>
                <a:latin typeface="Arial" pitchFamily="34" charset="0"/>
                <a:ea typeface="+mn-ea"/>
                <a:cs typeface="Arial" pitchFamily="34" charset="0"/>
              </a:rPr>
              <a:t>increasing need for HTML5, Javascript and CSS </a:t>
            </a:r>
            <a:r>
              <a:rPr lang="en-GB" sz="1200" kern="1200" dirty="0" smtClean="0">
                <a:solidFill>
                  <a:srgbClr val="FF0000"/>
                </a:solidFill>
                <a:latin typeface="Arial" pitchFamily="34" charset="0"/>
                <a:ea typeface="+mn-ea"/>
                <a:cs typeface="Arial" pitchFamily="34" charset="0"/>
              </a:rPr>
              <a:t>(Cascading Style Sheets). </a:t>
            </a:r>
            <a:endParaRPr lang="en-US" baseline="0" dirty="0" smtClean="0">
              <a:solidFill>
                <a:srgbClr val="FF0000"/>
              </a:solidFill>
              <a:latin typeface="Arial" pitchFamily="34" charset="0"/>
              <a:ea typeface="Lucida Grande" charset="0"/>
              <a:cs typeface="Arial" pitchFamily="34" charset="0"/>
              <a:sym typeface="Lucida Grande" charset="0"/>
            </a:endParaRPr>
          </a:p>
          <a:p>
            <a:pPr eaLnBrk="1" hangingPunct="1"/>
            <a:endParaRPr lang="en-US" baseline="0" dirty="0" smtClean="0">
              <a:solidFill>
                <a:srgbClr val="000000"/>
              </a:solidFill>
              <a:latin typeface="Arial" pitchFamily="34" charset="0"/>
              <a:ea typeface="Lucida Grande" charset="0"/>
              <a:cs typeface="Arial" pitchFamily="34" charset="0"/>
              <a:sym typeface="Lucida Grande" charset="0"/>
            </a:endParaRPr>
          </a:p>
          <a:p>
            <a:pPr eaLnBrk="1" hangingPunct="1"/>
            <a:r>
              <a:rPr lang="en-US" baseline="0" dirty="0" smtClean="0">
                <a:solidFill>
                  <a:srgbClr val="000000"/>
                </a:solidFill>
                <a:latin typeface="Arial" pitchFamily="34" charset="0"/>
                <a:ea typeface="Lucida Grande" charset="0"/>
                <a:cs typeface="Arial" pitchFamily="34" charset="0"/>
                <a:sym typeface="Lucida Grande" charset="0"/>
              </a:rPr>
              <a:t>Business skills: </a:t>
            </a:r>
          </a:p>
          <a:p>
            <a:pPr eaLnBrk="1" hangingPunct="1"/>
            <a:r>
              <a:rPr lang="en-US" sz="1200" b="0" kern="1200" baseline="0" dirty="0" smtClean="0">
                <a:solidFill>
                  <a:srgbClr val="000000"/>
                </a:solidFill>
                <a:latin typeface="Arial" pitchFamily="34" charset="0"/>
                <a:ea typeface="+mn-ea"/>
                <a:cs typeface="Arial" pitchFamily="34" charset="0"/>
                <a:sym typeface="Lucida Grande" charset="0"/>
              </a:rPr>
              <a:t>Sub bullet 4:		</a:t>
            </a:r>
            <a:r>
              <a:rPr lang="en-GB" sz="1200" dirty="0" smtClean="0">
                <a:latin typeface="Arial" pitchFamily="34" charset="0"/>
                <a:cs typeface="Arial" pitchFamily="34" charset="0"/>
              </a:rPr>
              <a:t>Cross team working encompasses interaction between technical specialists, the user experience design team and the end client/customer </a:t>
            </a:r>
          </a:p>
          <a:p>
            <a:pPr eaLnBrk="1" hangingPunct="1"/>
            <a:endParaRPr lang="en-GB" sz="1200" dirty="0" smtClean="0">
              <a:solidFill>
                <a:srgbClr val="000000"/>
              </a:solidFill>
              <a:latin typeface="Arial" pitchFamily="34" charset="0"/>
              <a:ea typeface="Lucida Grande" charset="0"/>
              <a:cs typeface="Arial" pitchFamily="34" charset="0"/>
              <a:sym typeface="Lucida Grande"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Arial" pitchFamily="34" charset="0"/>
              <a:ea typeface="Lucida Grande" charset="0"/>
              <a:cs typeface="Arial" pitchFamily="34" charset="0"/>
              <a:sym typeface="Lucida Grande"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b="1" kern="1200" dirty="0" smtClean="0">
                <a:solidFill>
                  <a:srgbClr val="000000"/>
                </a:solidFill>
                <a:latin typeface="Arial" pitchFamily="34" charset="0"/>
                <a:ea typeface="Lucida Grande" charset="0"/>
                <a:cs typeface="Arial" pitchFamily="34" charset="0"/>
                <a:sym typeface="Lucida Grande" charset="0"/>
              </a:rPr>
              <a:t>Context: 	</a:t>
            </a:r>
            <a:r>
              <a:rPr lang="en-GB" sz="1200" b="0" kern="1200" dirty="0" smtClean="0">
                <a:solidFill>
                  <a:srgbClr val="000000"/>
                </a:solidFill>
                <a:latin typeface="Arial" pitchFamily="34" charset="0"/>
                <a:ea typeface="Lucida Grande" charset="0"/>
                <a:cs typeface="Arial" pitchFamily="34" charset="0"/>
                <a:sym typeface="NeueHaasGroteskDisp Std XLt" charset="0"/>
              </a:rPr>
              <a:t>Green IT encourages efficiency and sustainability through the invention, analysis, design, implementation, use and disposal of systems, infrastructure </a:t>
            </a:r>
            <a:r>
              <a:rPr lang="en-GB" sz="1200" b="1" kern="1200" dirty="0" smtClean="0">
                <a:solidFill>
                  <a:srgbClr val="000000"/>
                </a:solidFill>
                <a:latin typeface="Arial" pitchFamily="34" charset="0"/>
                <a:ea typeface="Lucida Grande" charset="0"/>
                <a:cs typeface="Arial" pitchFamily="34" charset="0"/>
                <a:sym typeface="NeueHaasGroteskDisp Std XLt" charset="0"/>
              </a:rPr>
              <a:t>	</a:t>
            </a:r>
            <a:r>
              <a:rPr lang="en-GB" sz="1200" kern="1200" dirty="0" smtClean="0">
                <a:solidFill>
                  <a:srgbClr val="000000"/>
                </a:solidFill>
                <a:latin typeface="Arial" pitchFamily="34" charset="0"/>
                <a:ea typeface="Lucida Grande" charset="0"/>
                <a:cs typeface="Arial" pitchFamily="34" charset="0"/>
                <a:sym typeface="NeueHaasGroteskDisp Std XLt" charset="0"/>
              </a:rPr>
              <a:t>and services, minimising their environmental impact.  	There is a challenge for the sector in managing its own carbon footprint as well as taking the 	opportunity to develop new low carbon products and services.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rgbClr val="000000"/>
                </a:solidFill>
                <a:latin typeface="Arial" pitchFamily="34" charset="0"/>
                <a:ea typeface="Lucida Grande" charset="0"/>
                <a:cs typeface="Arial" pitchFamily="34" charset="0"/>
                <a:sym typeface="NeueHaasGroteskDisp Std XLt" charset="0"/>
              </a:rPr>
              <a:t>	The current economic climate means that there is a lack of support and investment in new low carbon technologies and that Green IT is generally 	thought to be ‘on the backburner’.  </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rgbClr val="000000"/>
              </a:solidFill>
              <a:latin typeface="Arial" pitchFamily="34" charset="0"/>
              <a:ea typeface="Lucida Grande" charset="0"/>
              <a:cs typeface="Arial" pitchFamily="34" charset="0"/>
              <a:sym typeface="NeueHaasGroteskDisp Std XLt" charset="0"/>
            </a:endParaRPr>
          </a:p>
          <a:p>
            <a:pPr marL="254000" indent="-254000" eaLnBrk="1" hangingPunct="1">
              <a:buSzPct val="125000"/>
              <a:buFontTx/>
              <a:buNone/>
            </a:pPr>
            <a:r>
              <a:rPr lang="en-US" sz="1200" b="1" kern="1200" dirty="0" smtClean="0">
                <a:solidFill>
                  <a:srgbClr val="000000"/>
                </a:solidFill>
                <a:latin typeface="Arial" pitchFamily="34" charset="0"/>
                <a:ea typeface="Lucida Grande" charset="0"/>
                <a:cs typeface="Arial" pitchFamily="34" charset="0"/>
                <a:sym typeface="Lucida Grande" charset="0"/>
              </a:rPr>
              <a:t>Diagram of key drivers:</a:t>
            </a:r>
          </a:p>
          <a:p>
            <a:pPr marL="254000" indent="-254000" eaLnBrk="1" hangingPunct="1">
              <a:buSzPct val="125000"/>
              <a:buFont typeface="Arial" pitchFamily="34" charset="0"/>
              <a:buChar char="•"/>
            </a:pPr>
            <a:r>
              <a:rPr lang="en-US" sz="1200" kern="1200" dirty="0" smtClean="0">
                <a:solidFill>
                  <a:srgbClr val="000000"/>
                </a:solidFill>
                <a:latin typeface="Arial" pitchFamily="34" charset="0"/>
                <a:ea typeface="Lucida Grande" charset="0"/>
                <a:cs typeface="Arial" pitchFamily="34" charset="0"/>
                <a:sym typeface="Lucida Grande" charset="0"/>
              </a:rPr>
              <a:t>Cost reduction encompasses: </a:t>
            </a:r>
          </a:p>
          <a:p>
            <a:pPr marL="711200" lvl="1" indent="-254000" eaLnBrk="1" hangingPunct="1">
              <a:buSzPct val="125000"/>
              <a:buFont typeface="Arial" pitchFamily="34" charset="0"/>
              <a:buChar char="•"/>
            </a:pPr>
            <a:r>
              <a:rPr lang="en-US" sz="1200" kern="1200" dirty="0" smtClean="0">
                <a:solidFill>
                  <a:srgbClr val="000000"/>
                </a:solidFill>
                <a:latin typeface="Arial" pitchFamily="34" charset="0"/>
                <a:ea typeface="Lucida Grande" charset="0"/>
                <a:cs typeface="Arial" pitchFamily="34" charset="0"/>
                <a:sym typeface="Lucida Grande" charset="0"/>
              </a:rPr>
              <a:t>Energy optimisation  - rising energy costs mean that energy optimisation, power management, storage and efficient use and reuse of resources are key drivers.  </a:t>
            </a:r>
          </a:p>
          <a:p>
            <a:pPr marL="711200" lvl="1" indent="-254000" eaLnBrk="1" hangingPunct="1">
              <a:buSzPct val="125000"/>
              <a:buFont typeface="Arial" pitchFamily="34" charset="0"/>
              <a:buChar char="•"/>
            </a:pPr>
            <a:r>
              <a:rPr lang="en-US" sz="1200" kern="1200" dirty="0" smtClean="0">
                <a:solidFill>
                  <a:srgbClr val="000000"/>
                </a:solidFill>
                <a:latin typeface="Arial" pitchFamily="34" charset="0"/>
                <a:ea typeface="Lucida Grande" charset="0"/>
                <a:cs typeface="Arial" pitchFamily="34" charset="0"/>
                <a:sym typeface="Lucida Grande" charset="0"/>
              </a:rPr>
              <a:t>Virtualisation  and Cloud Computing – Competitive cloud offerings need careful management of energy consumption, particularly data centers.  Cloud also creates an environment where virtualisation is more easily achieved, reducing physical IT assets and improving sustainable working options.  </a:t>
            </a:r>
          </a:p>
          <a:p>
            <a:pPr marL="711200" lvl="1" indent="-254000" eaLnBrk="1" hangingPunct="1">
              <a:buSzPct val="125000"/>
              <a:buFont typeface="Arial" pitchFamily="34" charset="0"/>
              <a:buNone/>
            </a:pPr>
            <a:endParaRPr lang="en-US" sz="1200" kern="1200" dirty="0" smtClean="0">
              <a:solidFill>
                <a:srgbClr val="000000"/>
              </a:solidFill>
              <a:latin typeface="Arial" pitchFamily="34" charset="0"/>
              <a:ea typeface="Lucida Grande" charset="0"/>
              <a:cs typeface="Arial" pitchFamily="34" charset="0"/>
              <a:sym typeface="Lucida Grande" charset="0"/>
            </a:endParaRPr>
          </a:p>
          <a:p>
            <a:pPr marL="196850" lvl="0"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Legislation and regulation </a:t>
            </a:r>
          </a:p>
          <a:p>
            <a:pPr marL="654050" lvl="1"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Carbon Tax and energy efficiency schemes e.g. e-waste, carbon taxes, energy monitoring, carbon accounting, tax incentives</a:t>
            </a:r>
          </a:p>
          <a:p>
            <a:pPr marL="654050" lvl="1"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An increase in mandatory legislation or targets rather than initiatives would drive Green IT further </a:t>
            </a:r>
          </a:p>
          <a:p>
            <a:pPr marL="654050" lvl="1" indent="-254000" eaLnBrk="1" hangingPunct="1">
              <a:buSzPct val="125000"/>
              <a:buFontTx/>
              <a:buNone/>
            </a:pPr>
            <a:r>
              <a:rPr lang="en-US" sz="1200" kern="1200" dirty="0" smtClean="0">
                <a:solidFill>
                  <a:srgbClr val="000000"/>
                </a:solidFill>
                <a:latin typeface="Arial" pitchFamily="34" charset="0"/>
                <a:ea typeface="Lucida Grande" charset="0"/>
                <a:cs typeface="Arial" pitchFamily="34" charset="0"/>
                <a:sym typeface="Lucida Grande" charset="0"/>
              </a:rPr>
              <a:t> </a:t>
            </a:r>
          </a:p>
          <a:p>
            <a:pPr marL="196850" lvl="0"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Environmental</a:t>
            </a:r>
          </a:p>
          <a:p>
            <a:pPr marL="654050" lvl="1"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Reducing carbon emissions – Green data centers are transforming the sector’s approach to sustainability and is a key growth area.  </a:t>
            </a:r>
          </a:p>
          <a:p>
            <a:pPr marL="654050" lvl="1"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Positive environmental impact across sectors – transport, utilities, construction, sustainable cities</a:t>
            </a:r>
          </a:p>
          <a:p>
            <a:pPr marL="654050" lvl="1" indent="-254000" eaLnBrk="1" hangingPunct="1">
              <a:buSzPct val="125000"/>
              <a:buFontTx/>
              <a:buChar char="•"/>
            </a:pPr>
            <a:endParaRPr lang="en-US" sz="1200" kern="1200" dirty="0" smtClean="0">
              <a:solidFill>
                <a:srgbClr val="000000"/>
              </a:solidFill>
              <a:latin typeface="Arial" pitchFamily="34" charset="0"/>
              <a:ea typeface="Lucida Grande" charset="0"/>
              <a:cs typeface="Arial" pitchFamily="34" charset="0"/>
              <a:sym typeface="Lucida Grande" charset="0"/>
            </a:endParaRPr>
          </a:p>
          <a:p>
            <a:pPr marL="196850" lvl="0"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Reputation</a:t>
            </a:r>
          </a:p>
          <a:p>
            <a:pPr marL="654050" lvl="1" indent="-254000" eaLnBrk="1" hangingPunct="1">
              <a:buSzPct val="125000"/>
              <a:buFontTx/>
              <a:buChar char="•"/>
            </a:pPr>
            <a:r>
              <a:rPr lang="en-US" sz="1200" kern="1200" dirty="0" smtClean="0">
                <a:solidFill>
                  <a:srgbClr val="000000"/>
                </a:solidFill>
                <a:latin typeface="Arial" pitchFamily="34" charset="0"/>
                <a:ea typeface="Lucida Grande" charset="0"/>
                <a:cs typeface="Arial" pitchFamily="34" charset="0"/>
                <a:sym typeface="Lucida Grande" charset="0"/>
              </a:rPr>
              <a:t>Brand reputation – a responsible view of sustainability, whether as a technology provider or user needs to be demonstrated to the customer (business or individual)</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0" kern="0" baseline="0" dirty="0" smtClean="0">
              <a:solidFill>
                <a:schemeClr val="tx1"/>
              </a:solidFill>
              <a:latin typeface="Arial" pitchFamily="34" charset="0"/>
              <a:ea typeface="+mn-ea"/>
              <a:cs typeface="Arial" pitchFamily="34" charset="0"/>
              <a:sym typeface="NeueHaasGroteskDisp Std XLt"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1" kern="0" baseline="0" dirty="0" smtClean="0">
              <a:solidFill>
                <a:schemeClr val="tx1"/>
              </a:solidFill>
              <a:latin typeface="Arial" pitchFamily="34" charset="0"/>
              <a:ea typeface="+mn-ea"/>
              <a:cs typeface="Arial" pitchFamily="34" charset="0"/>
              <a:sym typeface="NeueHaasGroteskDisp Std XLt"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US" b="0" dirty="0" smtClean="0">
              <a:solidFill>
                <a:srgbClr val="000000"/>
              </a:solidFill>
              <a:latin typeface="Arial" pitchFamily="34" charset="0"/>
              <a:ea typeface="Lucida Grande" charset="0"/>
              <a:cs typeface="Arial" pitchFamily="34" charset="0"/>
              <a:sym typeface="Lucida Grande"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algn="l" rtl="0" eaLnBrk="1" fontAlgn="base" hangingPunct="1">
              <a:spcBef>
                <a:spcPct val="0"/>
              </a:spcBef>
              <a:spcAft>
                <a:spcPct val="0"/>
              </a:spcAft>
            </a:pPr>
            <a:r>
              <a:rPr lang="en-US" sz="1200" kern="1200" dirty="0" smtClean="0">
                <a:solidFill>
                  <a:srgbClr val="000000"/>
                </a:solidFill>
                <a:latin typeface="Arial" pitchFamily="34" charset="0"/>
                <a:ea typeface="Lucida Grande" charset="0"/>
                <a:cs typeface="Arial" pitchFamily="34" charset="0"/>
                <a:sym typeface="Lucida Grande" charset="0"/>
              </a:rPr>
              <a:t>Bullet 1: 	The most important higher level roles cover Strategic, general and technical specialists. </a:t>
            </a:r>
          </a:p>
          <a:p>
            <a:pPr algn="l" rtl="0" eaLnBrk="1" fontAlgn="base" hangingPunct="1">
              <a:spcBef>
                <a:spcPct val="0"/>
              </a:spcBef>
              <a:spcAft>
                <a:spcPct val="0"/>
              </a:spcAft>
            </a:pPr>
            <a:r>
              <a:rPr lang="en-US" sz="1200" kern="1200" dirty="0" smtClean="0">
                <a:solidFill>
                  <a:srgbClr val="000000"/>
                </a:solidFill>
                <a:latin typeface="Arial" pitchFamily="34" charset="0"/>
                <a:ea typeface="Lucida Grande" charset="0"/>
                <a:cs typeface="Arial" pitchFamily="34" charset="0"/>
                <a:sym typeface="Lucida Grande" charset="0"/>
              </a:rPr>
              <a:t>	Some higher level degree and master courses are available but these tend not to be mature so employers are dependent on bringing through IT 	specialists.</a:t>
            </a:r>
          </a:p>
          <a:p>
            <a:pPr algn="l" rtl="0" eaLnBrk="1" fontAlgn="base" hangingPunct="1">
              <a:spcBef>
                <a:spcPct val="0"/>
              </a:spcBef>
              <a:spcAft>
                <a:spcPct val="0"/>
              </a:spcAft>
            </a:pPr>
            <a:r>
              <a:rPr lang="en-US" sz="1200" kern="1200" dirty="0" smtClean="0">
                <a:solidFill>
                  <a:srgbClr val="000000"/>
                </a:solidFill>
                <a:latin typeface="Arial" pitchFamily="34" charset="0"/>
                <a:ea typeface="Lucida Grande" charset="0"/>
                <a:cs typeface="Arial" pitchFamily="34" charset="0"/>
                <a:sym typeface="Lucida Grande" charset="0"/>
              </a:rPr>
              <a:t>	Employees tend to have extensive IT and technical backgrounds and experience before specialising.   </a:t>
            </a:r>
          </a:p>
          <a:p>
            <a:pPr algn="l" rtl="0" eaLnBrk="1" fontAlgn="base" hangingPunct="1">
              <a:spcBef>
                <a:spcPct val="0"/>
              </a:spcBef>
              <a:spcAft>
                <a:spcPct val="0"/>
              </a:spcAft>
            </a:pPr>
            <a:r>
              <a:rPr lang="en-US" sz="1200" kern="1200" dirty="0" smtClean="0">
                <a:solidFill>
                  <a:srgbClr val="000000"/>
                </a:solidFill>
                <a:latin typeface="Arial" pitchFamily="34" charset="0"/>
                <a:ea typeface="Lucida Grande" charset="0"/>
                <a:cs typeface="Arial" pitchFamily="34" charset="0"/>
                <a:sym typeface="Lucida Grande" charset="0"/>
              </a:rPr>
              <a:t>	Entrants also tend to have a particular interest in the field and want to make a contribution to sustainable IT.</a:t>
            </a:r>
          </a:p>
          <a:p>
            <a:pPr algn="l" rtl="0" eaLnBrk="1" fontAlgn="base" hangingPunct="1">
              <a:spcBef>
                <a:spcPct val="0"/>
              </a:spcBef>
              <a:spcAft>
                <a:spcPct val="0"/>
              </a:spcAft>
            </a:pPr>
            <a:endParaRPr lang="en-US" sz="1200" kern="1200"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r>
              <a:rPr lang="en-US" sz="1200" dirty="0" smtClean="0">
                <a:solidFill>
                  <a:srgbClr val="000000"/>
                </a:solidFill>
                <a:latin typeface="Arial" pitchFamily="34" charset="0"/>
                <a:ea typeface="Lucida Grande" charset="0"/>
                <a:cs typeface="Arial" pitchFamily="34" charset="0"/>
                <a:sym typeface="Lucida Grande" charset="0"/>
              </a:rPr>
              <a:t>Technical skills</a:t>
            </a:r>
            <a:r>
              <a:rPr lang="en-US" sz="1200" baseline="0" dirty="0" smtClean="0">
                <a:solidFill>
                  <a:srgbClr val="000000"/>
                </a:solidFill>
                <a:latin typeface="Arial" pitchFamily="34" charset="0"/>
                <a:ea typeface="Lucida Grande" charset="0"/>
                <a:cs typeface="Arial" pitchFamily="34" charset="0"/>
                <a:sym typeface="Lucida Grande" charset="0"/>
              </a:rPr>
              <a:t>: 	Key technical skills include: </a:t>
            </a:r>
          </a:p>
          <a:p>
            <a:pPr lvl="4" eaLnBrk="1" hangingPunct="1">
              <a:buFont typeface="Arial" pitchFamily="34" charset="0"/>
              <a:buChar char="•"/>
            </a:pPr>
            <a:r>
              <a:rPr lang="en-US" sz="1200" baseline="0" dirty="0" smtClean="0">
                <a:solidFill>
                  <a:srgbClr val="000000"/>
                </a:solidFill>
                <a:latin typeface="Arial" pitchFamily="34" charset="0"/>
                <a:ea typeface="Lucida Grande" charset="0"/>
                <a:cs typeface="Arial" pitchFamily="34" charset="0"/>
                <a:sym typeface="Lucida Grande" charset="0"/>
              </a:rPr>
              <a:t> Energy management - these skills are thought to be in short supply (Catulli &amp; Fryer, 2012) </a:t>
            </a:r>
          </a:p>
          <a:p>
            <a:pPr lvl="4" eaLnBrk="1" hangingPunct="1">
              <a:buFont typeface="Arial" pitchFamily="34" charset="0"/>
              <a:buChar char="•"/>
            </a:pPr>
            <a:r>
              <a:rPr lang="en-US" sz="1200" baseline="0" dirty="0" smtClean="0">
                <a:solidFill>
                  <a:srgbClr val="000000"/>
                </a:solidFill>
                <a:latin typeface="Arial" pitchFamily="34" charset="0"/>
                <a:ea typeface="Lucida Grande" charset="0"/>
                <a:cs typeface="Arial" pitchFamily="34" charset="0"/>
                <a:sym typeface="Lucida Grande" charset="0"/>
              </a:rPr>
              <a:t> Using big data and analytics to investigate and interpret cost and energy usage allows useful insight.  </a:t>
            </a:r>
          </a:p>
          <a:p>
            <a:pPr lvl="4" eaLnBrk="1" hangingPunct="1">
              <a:buFont typeface="Arial" pitchFamily="34" charset="0"/>
              <a:buChar char="•"/>
            </a:pPr>
            <a:r>
              <a:rPr lang="en-US" sz="1200" baseline="0" dirty="0" smtClean="0">
                <a:solidFill>
                  <a:srgbClr val="000000"/>
                </a:solidFill>
                <a:latin typeface="Arial" pitchFamily="34" charset="0"/>
                <a:ea typeface="Lucida Grande" charset="0"/>
                <a:cs typeface="Arial" pitchFamily="34" charset="0"/>
                <a:sym typeface="Lucida Grande" charset="0"/>
              </a:rPr>
              <a:t> Sector specialisms could include for example building design experience or logistics. </a:t>
            </a:r>
            <a:endParaRPr lang="en-US" sz="1200" dirty="0" smtClean="0">
              <a:solidFill>
                <a:srgbClr val="000000"/>
              </a:solidFill>
              <a:latin typeface="Arial" pitchFamily="34" charset="0"/>
              <a:ea typeface="Lucida Grande" charset="0"/>
              <a:cs typeface="Arial" pitchFamily="34" charset="0"/>
              <a:sym typeface="Lucida Grande" charset="0"/>
            </a:endParaRPr>
          </a:p>
          <a:p>
            <a:pPr eaLnBrk="1" hangingPunct="1"/>
            <a:endParaRPr lang="en-US" sz="1200" dirty="0" smtClean="0">
              <a:solidFill>
                <a:srgbClr val="000000"/>
              </a:solidFill>
              <a:latin typeface="Arial" pitchFamily="34" charset="0"/>
              <a:ea typeface="Lucida Grande" charset="0"/>
              <a:cs typeface="Arial" pitchFamily="34" charset="0"/>
              <a:sym typeface="Lucida Grande" charset="0"/>
            </a:endParaRPr>
          </a:p>
          <a:p>
            <a:pPr eaLnBrk="1" hangingPunct="1"/>
            <a:r>
              <a:rPr lang="en-US" sz="1200" dirty="0" smtClean="0">
                <a:solidFill>
                  <a:srgbClr val="000000"/>
                </a:solidFill>
                <a:latin typeface="Arial" pitchFamily="34" charset="0"/>
                <a:ea typeface="Lucida Grande" charset="0"/>
                <a:cs typeface="Arial" pitchFamily="34" charset="0"/>
                <a:sym typeface="Lucida Grande" charset="0"/>
              </a:rPr>
              <a:t>Business</a:t>
            </a:r>
            <a:r>
              <a:rPr lang="en-US" sz="1200" baseline="0" dirty="0" smtClean="0">
                <a:solidFill>
                  <a:srgbClr val="000000"/>
                </a:solidFill>
                <a:latin typeface="Arial" pitchFamily="34" charset="0"/>
                <a:ea typeface="Lucida Grande" charset="0"/>
                <a:cs typeface="Arial" pitchFamily="34" charset="0"/>
                <a:sym typeface="Lucida Grande" charset="0"/>
              </a:rPr>
              <a:t> skills: 	A key aim for people working in Green IT is to raise awareness of sustainability issues</a:t>
            </a:r>
          </a:p>
          <a:p>
            <a:pPr eaLnBrk="1" hangingPunct="1"/>
            <a:r>
              <a:rPr lang="en-US" sz="1200" dirty="0" smtClean="0">
                <a:solidFill>
                  <a:srgbClr val="000000"/>
                </a:solidFill>
                <a:latin typeface="Arial" pitchFamily="34" charset="0"/>
                <a:ea typeface="Lucida Grande" charset="0"/>
                <a:cs typeface="Arial" pitchFamily="34" charset="0"/>
                <a:sym typeface="Lucida Grande" charset="0"/>
              </a:rPr>
              <a:t>		Higher level business skills including excellent</a:t>
            </a:r>
            <a:r>
              <a:rPr lang="en-US" sz="1200" baseline="0" dirty="0" smtClean="0">
                <a:solidFill>
                  <a:srgbClr val="000000"/>
                </a:solidFill>
                <a:latin typeface="Arial" pitchFamily="34" charset="0"/>
                <a:ea typeface="Lucida Grande" charset="0"/>
                <a:cs typeface="Arial" pitchFamily="34" charset="0"/>
                <a:sym typeface="Lucida Grande" charset="0"/>
              </a:rPr>
              <a:t> </a:t>
            </a:r>
            <a:r>
              <a:rPr lang="en-US" sz="1200" dirty="0" smtClean="0">
                <a:solidFill>
                  <a:srgbClr val="000000"/>
                </a:solidFill>
                <a:latin typeface="Arial" pitchFamily="34" charset="0"/>
                <a:ea typeface="Lucida Grande" charset="0"/>
                <a:cs typeface="Arial" pitchFamily="34" charset="0"/>
                <a:sym typeface="Lucida Grande" charset="0"/>
              </a:rPr>
              <a:t>communication</a:t>
            </a:r>
            <a:r>
              <a:rPr lang="en-US" sz="1200" baseline="0" dirty="0" smtClean="0">
                <a:solidFill>
                  <a:srgbClr val="000000"/>
                </a:solidFill>
                <a:latin typeface="Arial" pitchFamily="34" charset="0"/>
                <a:ea typeface="Lucida Grande" charset="0"/>
                <a:cs typeface="Arial" pitchFamily="34" charset="0"/>
                <a:sym typeface="Lucida Grande" charset="0"/>
              </a:rPr>
              <a:t> skills are key to increasing awareness, particularly at higher levels within 			the business and with customers </a:t>
            </a:r>
          </a:p>
          <a:p>
            <a:pPr eaLnBrk="1" hangingPunct="1"/>
            <a:endParaRPr lang="en-US" sz="1200" baseline="0"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1" kern="0" dirty="0" smtClean="0">
                <a:latin typeface="Arial" pitchFamily="34" charset="0"/>
                <a:cs typeface="Arial" pitchFamily="34" charset="0"/>
              </a:rPr>
              <a:t>Context: </a:t>
            </a:r>
            <a:r>
              <a:rPr lang="en-US" kern="0" dirty="0" smtClean="0">
                <a:latin typeface="Arial" pitchFamily="34" charset="0"/>
                <a:cs typeface="Arial" pitchFamily="34" charset="0"/>
              </a:rPr>
              <a:t>		</a:t>
            </a:r>
            <a:r>
              <a:rPr lang="en-GB" sz="1200" kern="1200" dirty="0" smtClean="0">
                <a:solidFill>
                  <a:schemeClr val="tx1"/>
                </a:solidFill>
                <a:latin typeface="Arial" pitchFamily="34" charset="0"/>
                <a:ea typeface="+mn-ea"/>
                <a:cs typeface="Arial" pitchFamily="34" charset="0"/>
              </a:rPr>
              <a:t>Cloud Computing is a model for delivering internet based information and technology services in real time or, ‘on-demand’.</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b="1" kern="0" baseline="0" dirty="0" smtClean="0">
              <a:solidFill>
                <a:schemeClr val="tx1"/>
              </a:solidFill>
              <a:latin typeface="Arial" pitchFamily="34" charset="0"/>
              <a:ea typeface="+mn-ea"/>
              <a:cs typeface="Arial" pitchFamily="34" charset="0"/>
              <a:sym typeface="NeueHaasGroteskDisp Std XLt"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b="1" kern="0" baseline="0" dirty="0" smtClean="0">
                <a:solidFill>
                  <a:schemeClr val="tx1"/>
                </a:solidFill>
                <a:latin typeface="Arial" pitchFamily="34" charset="0"/>
                <a:ea typeface="+mn-ea"/>
                <a:cs typeface="Arial" pitchFamily="34" charset="0"/>
                <a:sym typeface="NeueHaasGroteskDisp Std XLt" charset="0"/>
              </a:rPr>
              <a:t>Diagram of drivers: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Economic opportunity:	Cloud computing could boost economic output by €160bn a year in Europe (EU data cited in Ashford, 2013)</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Cloud adoption is a key growth area for the Digital sector</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Companies (particular smaller companies) are able to use cloud computing move into new markets and generate new business models, 		enabling the business to become more agile.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Cost reduction: 	Key factor in cloud computing is cost reduction and business agility.  Cloud is  a cost effective way of developing and running technology 		without complexity.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There is no need to buy and manage hardware or upgrade software, licenses etc.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Cloud is driven by the user business, not necessarily the IT department.</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Technological change:	Mobile technologies are enabling cloud</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Security is a key challenge in implementing and managing cloud technologies.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Consumerisation:	A new generation of consumers and employees are driving cloud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Cloud computing allows employees to work from anywhere with network coverage, increasing the potential for collaboration and productivity benefits. </a:t>
            </a:r>
          </a:p>
          <a:p>
            <a:endParaRPr lang="en-GB" sz="1200" kern="1200" dirty="0" smtClean="0">
              <a:solidFill>
                <a:schemeClr val="tx1"/>
              </a:solidFill>
              <a:latin typeface="Arial" pitchFamily="34" charset="0"/>
              <a:ea typeface="+mn-ea"/>
              <a:cs typeface="Arial" pitchFamily="34" charset="0"/>
            </a:endParaRPr>
          </a:p>
          <a:p>
            <a:r>
              <a:rPr lang="en-GB" sz="1200" kern="1200" dirty="0" smtClean="0">
                <a:solidFill>
                  <a:schemeClr val="tx1"/>
                </a:solidFill>
                <a:latin typeface="Arial" pitchFamily="34" charset="0"/>
                <a:ea typeface="+mn-ea"/>
                <a:cs typeface="Arial" pitchFamily="34" charset="0"/>
              </a:rPr>
              <a:t>Full quote: 		Danish Technological Institute (2012)</a:t>
            </a:r>
            <a:r>
              <a:rPr lang="en-GB" sz="1200" kern="1200" baseline="0" dirty="0" smtClean="0">
                <a:solidFill>
                  <a:schemeClr val="tx1"/>
                </a:solidFill>
                <a:latin typeface="Arial" pitchFamily="34" charset="0"/>
                <a:ea typeface="+mn-ea"/>
                <a:cs typeface="Arial" pitchFamily="34" charset="0"/>
              </a:rPr>
              <a:t> “</a:t>
            </a:r>
            <a:r>
              <a:rPr lang="en-GB" sz="1200" i="1" kern="1200" dirty="0" smtClean="0">
                <a:solidFill>
                  <a:schemeClr val="tx1"/>
                </a:solidFill>
                <a:latin typeface="Arial" pitchFamily="34" charset="0"/>
                <a:ea typeface="+mn-ea"/>
                <a:cs typeface="Arial" pitchFamily="34" charset="0"/>
              </a:rPr>
              <a:t>Looking a few years ahead, the future of ICT will be characterised by a pervasive cloud computing infrastructure as a basic backbone for companies, and in conjunction with other technologies and trends, such as mobile and social media, this will enable innovative business models and alternative service applications.  Accordingly, this will place the ICT practitioners in a pivotal position in SMEs.”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b="0" kern="0" baseline="0" dirty="0" smtClean="0">
                <a:solidFill>
                  <a:schemeClr val="tx1"/>
                </a:solidFill>
                <a:latin typeface="Arial" pitchFamily="34" charset="0"/>
                <a:ea typeface="+mn-ea"/>
                <a:cs typeface="Arial" pitchFamily="34" charset="0"/>
                <a:sym typeface="NeueHaasGroteskDisp Std XLt" charset="0"/>
              </a:rPr>
              <a:t>	</a:t>
            </a:r>
            <a:endParaRPr lang="en-US" b="0" dirty="0" smtClean="0">
              <a:solidFill>
                <a:srgbClr val="000000"/>
              </a:solidFill>
              <a:latin typeface="Arial" pitchFamily="34" charset="0"/>
              <a:ea typeface="Lucida Grande" charset="0"/>
              <a:cs typeface="Arial" pitchFamily="34" charset="0"/>
              <a:sym typeface="Lucida Gran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r>
              <a:rPr lang="en-GB" sz="1200" kern="1200" baseline="0" dirty="0" smtClean="0">
                <a:solidFill>
                  <a:schemeClr val="tx1"/>
                </a:solidFill>
                <a:latin typeface="Arial" pitchFamily="34" charset="0"/>
                <a:ea typeface="+mn-ea"/>
                <a:cs typeface="Arial" pitchFamily="34" charset="0"/>
              </a:rPr>
              <a:t>Bullet points indicate the key roles mentioned in the study pertaining to Cloud Computing </a:t>
            </a:r>
          </a:p>
          <a:p>
            <a:pPr eaLnBrk="1" hangingPunct="1"/>
            <a:endParaRPr lang="en-GB" sz="1200" kern="1200" baseline="0" dirty="0" smtClean="0">
              <a:solidFill>
                <a:schemeClr val="tx1"/>
              </a:solidFill>
              <a:latin typeface="Arial" pitchFamily="34" charset="0"/>
              <a:ea typeface="+mn-ea"/>
              <a:cs typeface="Arial" pitchFamily="34" charset="0"/>
            </a:endParaRPr>
          </a:p>
          <a:p>
            <a:pPr eaLnBrk="1" hangingPunct="1"/>
            <a:r>
              <a:rPr lang="en-GB" sz="1200" b="1" kern="1200" baseline="0" dirty="0" smtClean="0">
                <a:solidFill>
                  <a:schemeClr val="tx1"/>
                </a:solidFill>
                <a:latin typeface="Arial" pitchFamily="34" charset="0"/>
                <a:ea typeface="+mn-ea"/>
                <a:cs typeface="Arial" pitchFamily="34" charset="0"/>
              </a:rPr>
              <a:t>Recruitment </a:t>
            </a:r>
          </a:p>
          <a:p>
            <a:pPr eaLnBrk="1" hangingPunct="1">
              <a:buFont typeface="Arial" pitchFamily="34" charset="0"/>
              <a:buChar char="•"/>
            </a:pPr>
            <a:r>
              <a:rPr lang="en-GB" sz="1200" kern="1200" baseline="0" dirty="0" smtClean="0">
                <a:solidFill>
                  <a:schemeClr val="tx1"/>
                </a:solidFill>
                <a:latin typeface="Arial" pitchFamily="34" charset="0"/>
                <a:ea typeface="+mn-ea"/>
                <a:cs typeface="Arial" pitchFamily="34" charset="0"/>
              </a:rPr>
              <a:t>Software as a Service (SaaS) and Cloud skills in general are thought to be difficult to source in applicants. </a:t>
            </a:r>
          </a:p>
          <a:p>
            <a:pPr eaLnBrk="1" hangingPunct="1">
              <a:buFont typeface="Arial" pitchFamily="34" charset="0"/>
              <a:buChar char="•"/>
            </a:pPr>
            <a:r>
              <a:rPr lang="en-GB" sz="1200" kern="1200" dirty="0" smtClean="0">
                <a:solidFill>
                  <a:schemeClr val="tx1"/>
                </a:solidFill>
                <a:latin typeface="Arial" pitchFamily="34" charset="0"/>
                <a:ea typeface="+mn-ea"/>
                <a:cs typeface="Arial" pitchFamily="34" charset="0"/>
              </a:rPr>
              <a:t>Particularly as cloud systems become more complex, higher skills levels will increasingly be needed of IT specialists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200" kern="1200" dirty="0" smtClean="0">
                <a:solidFill>
                  <a:schemeClr val="tx1"/>
                </a:solidFill>
                <a:latin typeface="Arial" pitchFamily="34" charset="0"/>
                <a:ea typeface="+mn-ea"/>
                <a:cs typeface="Arial" pitchFamily="34" charset="0"/>
                <a:sym typeface="Lucida Grande" charset="0"/>
              </a:rPr>
              <a:t>M</a:t>
            </a:r>
            <a:r>
              <a:rPr lang="en-GB" sz="1200" kern="1200" dirty="0" smtClean="0">
                <a:solidFill>
                  <a:schemeClr val="tx1"/>
                </a:solidFill>
                <a:latin typeface="Arial" pitchFamily="34" charset="0"/>
                <a:ea typeface="+mn-ea"/>
                <a:cs typeface="Arial" pitchFamily="34" charset="0"/>
              </a:rPr>
              <a:t>any of the people working in cloud will have been brought in from other technology areas, for example from security or data intelligence.  </a:t>
            </a:r>
          </a:p>
          <a:p>
            <a:pPr marL="0" marR="0" indent="0" algn="l" defTabSz="914400" rtl="0" eaLnBrk="1" fontAlgn="base" latinLnBrk="0" hangingPunct="1">
              <a:lnSpc>
                <a:spcPct val="100000"/>
              </a:lnSpc>
              <a:spcBef>
                <a:spcPct val="0"/>
              </a:spcBef>
              <a:spcAft>
                <a:spcPct val="0"/>
              </a:spcAft>
              <a:buClrTx/>
              <a:buSzTx/>
              <a:buFont typeface="Arial" pitchFamily="34" charset="0"/>
              <a:buChar char="•"/>
              <a:tabLst/>
              <a:defRPr/>
            </a:pPr>
            <a:r>
              <a:rPr lang="en-GB" sz="1200" kern="1200" dirty="0" smtClean="0">
                <a:solidFill>
                  <a:schemeClr val="tx1"/>
                </a:solidFill>
                <a:latin typeface="Arial" pitchFamily="34" charset="0"/>
                <a:ea typeface="+mn-ea"/>
                <a:cs typeface="Arial" pitchFamily="34" charset="0"/>
              </a:rPr>
              <a:t>Competition</a:t>
            </a:r>
            <a:r>
              <a:rPr lang="en-GB" sz="1200" kern="1200" baseline="0" dirty="0" smtClean="0">
                <a:solidFill>
                  <a:schemeClr val="tx1"/>
                </a:solidFill>
                <a:latin typeface="Arial" pitchFamily="34" charset="0"/>
                <a:ea typeface="+mn-ea"/>
                <a:cs typeface="Arial" pitchFamily="34" charset="0"/>
              </a:rPr>
              <a:t> to recruit good IT specialists into cloud means that contractors and consultants are increasingly used.</a:t>
            </a:r>
            <a:endParaRPr lang="en-GB" sz="1200" kern="1200" dirty="0" smtClean="0">
              <a:solidFill>
                <a:schemeClr val="tx1"/>
              </a:solidFill>
              <a:latin typeface="Arial" pitchFamily="34" charset="0"/>
              <a:ea typeface="+mn-ea"/>
              <a:cs typeface="Arial" pitchFamily="34" charset="0"/>
            </a:endParaRPr>
          </a:p>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Technical skills:	Emphasis is</a:t>
            </a:r>
            <a:r>
              <a:rPr lang="en-GB" sz="1200" kern="1200" baseline="0" dirty="0" smtClean="0">
                <a:solidFill>
                  <a:schemeClr val="tx1"/>
                </a:solidFill>
                <a:latin typeface="Arial" pitchFamily="34" charset="0"/>
                <a:ea typeface="+mn-ea"/>
                <a:cs typeface="Arial" pitchFamily="34" charset="0"/>
              </a:rPr>
              <a:t> on traditional IT skills such as architectural design and development.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		Security and data analytics are increasingly important skills for IT specialists working in cloud.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Managing cloud performance / optimisation, data integration, data management and mobile cloud are also skills areas for development</a:t>
            </a:r>
            <a:endParaRPr lang="en-GB" sz="1200" kern="1200" baseline="0" dirty="0" smtClean="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Business skills: 	Sales and contract negotiation – different business models for sales / purchase systems licensing agreements</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 		Business integration skills are key to breaking down the divide between IT and the business.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		Communication skills again come out as top priorities for customer engagement, and business stakeholder management.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Innovation is noted to be a key skill to design and develop services and products that are designed to be cloud hosted.</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baseline="0" dirty="0" smtClean="0">
              <a:solidFill>
                <a:schemeClr val="tx1"/>
              </a:solidFill>
              <a:latin typeface="Arial" pitchFamily="34" charset="0"/>
              <a:ea typeface="+mn-ea"/>
              <a:cs typeface="Arial"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baseline="0" dirty="0" smtClean="0">
              <a:solidFill>
                <a:schemeClr val="tx1"/>
              </a:solidFill>
              <a:latin typeface="Gill Sans" charset="0"/>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latin typeface="Gill Sans" charset="0"/>
              <a:ea typeface="+mn-ea"/>
              <a:cs typeface="+mn-cs"/>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dirty="0" smtClean="0">
              <a:solidFill>
                <a:schemeClr val="tx1"/>
              </a:solidFill>
              <a:latin typeface="Gill Sans"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baseline="0"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Rot="1" noChangeAspect="1" noChangeArrowheads="1" noTextEdit="1"/>
          </p:cNvSpPr>
          <p:nvPr>
            <p:ph type="sldImg"/>
          </p:nvPr>
        </p:nvSpPr>
        <p:spPr>
          <a:solidFill>
            <a:srgbClr val="FFFFFF"/>
          </a:solidFill>
          <a:ln/>
        </p:spPr>
      </p:sp>
      <p:sp>
        <p:nvSpPr>
          <p:cNvPr id="14339" name="Rectangle 2"/>
          <p:cNvSpPr>
            <a:spLocks noGrp="1" noChangeArrowheads="1"/>
          </p:cNvSpPr>
          <p:nvPr>
            <p:ph type="body" idx="1"/>
          </p:nvPr>
        </p:nvSpPr>
        <p:spPr>
          <a:noFill/>
        </p:spPr>
        <p:txBody>
          <a:bodyPr/>
          <a:lstStyle/>
          <a:p>
            <a:pPr eaLnBrk="1" hangingPunct="1"/>
            <a:endParaRPr lang="en-US" b="1" dirty="0" smtClean="0">
              <a:solidFill>
                <a:srgbClr val="000000"/>
              </a:solidFill>
              <a:latin typeface="Lucida Grande" charset="0"/>
              <a:ea typeface="ヒラギノ角ゴ ProN W3" charset="0"/>
              <a:cs typeface="ヒラギノ角ゴ ProN W3"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r>
              <a:rPr lang="en-GB" dirty="0" smtClean="0">
                <a:solidFill>
                  <a:srgbClr val="000000"/>
                </a:solidFill>
                <a:latin typeface="Arial" pitchFamily="34" charset="0"/>
                <a:ea typeface="Lucida Grande" charset="0"/>
                <a:cs typeface="Arial" pitchFamily="34" charset="0"/>
                <a:sym typeface="Lucida Grande" charset="0"/>
              </a:rPr>
              <a:t>Bullet 1:</a:t>
            </a:r>
            <a:r>
              <a:rPr lang="en-GB" baseline="0" dirty="0" smtClean="0">
                <a:solidFill>
                  <a:srgbClr val="000000"/>
                </a:solidFill>
                <a:latin typeface="Arial" pitchFamily="34" charset="0"/>
                <a:ea typeface="Lucida Grande" charset="0"/>
                <a:cs typeface="Arial" pitchFamily="34" charset="0"/>
                <a:sym typeface="Lucida Grande" charset="0"/>
              </a:rPr>
              <a:t> 	</a:t>
            </a:r>
            <a:r>
              <a:rPr lang="en-GB" dirty="0" smtClean="0">
                <a:solidFill>
                  <a:srgbClr val="000000"/>
                </a:solidFill>
                <a:latin typeface="Arial" pitchFamily="34" charset="0"/>
                <a:ea typeface="Lucida Grande" charset="0"/>
                <a:cs typeface="Arial" pitchFamily="34" charset="0"/>
                <a:sym typeface="Lucida Grande" charset="0"/>
              </a:rPr>
              <a:t>Measured by Gross Value Added (GVA) per employee job, the sector is one of the most productive in the UK economy at £83,000 per job, almost twice 	the UK average for all sectors.</a:t>
            </a:r>
          </a:p>
          <a:p>
            <a:pPr eaLnBrk="1" hangingPunct="1"/>
            <a:r>
              <a:rPr lang="en-GB" dirty="0" smtClean="0">
                <a:solidFill>
                  <a:srgbClr val="000000"/>
                </a:solidFill>
                <a:latin typeface="Arial" pitchFamily="34" charset="0"/>
                <a:ea typeface="Lucida Grande" charset="0"/>
                <a:cs typeface="Arial" pitchFamily="34" charset="0"/>
                <a:sym typeface="Lucida Grande" charset="0"/>
              </a:rPr>
              <a:t>	In total</a:t>
            </a:r>
            <a:r>
              <a:rPr lang="en-GB" baseline="0" dirty="0" smtClean="0">
                <a:solidFill>
                  <a:srgbClr val="000000"/>
                </a:solidFill>
                <a:latin typeface="Arial" pitchFamily="34" charset="0"/>
                <a:ea typeface="Lucida Grande" charset="0"/>
                <a:cs typeface="Arial" pitchFamily="34" charset="0"/>
                <a:sym typeface="Lucida Grande" charset="0"/>
              </a:rPr>
              <a:t> the sector contributes nearly £69 billion GVA to the UK economy (7.4% of the total) </a:t>
            </a:r>
          </a:p>
          <a:p>
            <a:pPr eaLnBrk="1" hangingPunct="1"/>
            <a:endParaRPr lang="en-GB" baseline="0" dirty="0" smtClean="0">
              <a:solidFill>
                <a:srgbClr val="000000"/>
              </a:solidFill>
              <a:latin typeface="Arial" pitchFamily="34" charset="0"/>
              <a:ea typeface="Lucida Grande" charset="0"/>
              <a:cs typeface="Arial" pitchFamily="34" charset="0"/>
              <a:sym typeface="Lucida Grande"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Bullet 2: 	41% of the 1.1 million</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IT specialists</a:t>
            </a:r>
            <a:r>
              <a:rPr lang="en-GB" sz="1200" kern="1200" baseline="0" dirty="0" smtClean="0">
                <a:solidFill>
                  <a:schemeClr val="tx1"/>
                </a:solidFill>
                <a:latin typeface="Arial" pitchFamily="34" charset="0"/>
                <a:ea typeface="+mn-ea"/>
                <a:cs typeface="Arial" pitchFamily="34" charset="0"/>
              </a:rPr>
              <a:t> are employed in the Digital Sector itself (467,000).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baseline="0" dirty="0" smtClean="0">
                <a:solidFill>
                  <a:schemeClr val="tx1"/>
                </a:solidFill>
                <a:latin typeface="Arial" pitchFamily="34" charset="0"/>
                <a:ea typeface="+mn-ea"/>
                <a:cs typeface="Arial" pitchFamily="34" charset="0"/>
              </a:rPr>
              <a:t>	IT specialist employment spans the UK economy and in particular are found in Finance and professional services, Manufacturing and the Public Sector.</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1200" baseline="0" dirty="0" smtClean="0">
              <a:solidFill>
                <a:schemeClr val="tx1"/>
              </a:solidFill>
              <a:latin typeface="Arial" pitchFamily="34" charset="0"/>
              <a:ea typeface="+mn-ea"/>
              <a:cs typeface="Arial" pitchFamily="34" charset="0"/>
            </a:endParaRPr>
          </a:p>
          <a:p>
            <a:pPr eaLnBrk="1" hangingPunct="1"/>
            <a:r>
              <a:rPr lang="en-GB" baseline="0" dirty="0" smtClean="0">
                <a:solidFill>
                  <a:srgbClr val="000000"/>
                </a:solidFill>
                <a:latin typeface="Arial" pitchFamily="34" charset="0"/>
                <a:ea typeface="Lucida Grande" charset="0"/>
                <a:cs typeface="Arial" pitchFamily="34" charset="0"/>
                <a:sym typeface="Lucida Grande" charset="0"/>
              </a:rPr>
              <a:t>Bullet 3:</a:t>
            </a:r>
          </a:p>
          <a:p>
            <a:pPr eaLnBrk="1" hangingPunct="1"/>
            <a:r>
              <a:rPr lang="en-GB" baseline="0" dirty="0" smtClean="0">
                <a:solidFill>
                  <a:srgbClr val="000000"/>
                </a:solidFill>
                <a:latin typeface="Arial" pitchFamily="34" charset="0"/>
                <a:ea typeface="Lucida Grande" charset="0"/>
                <a:cs typeface="Arial" pitchFamily="34" charset="0"/>
                <a:sym typeface="Lucida Grande" charset="0"/>
              </a:rPr>
              <a:t>Subbullet 2:	Nearly 300,000 recruits at manager, professional and associate professional level are forecast to fulfil growth and replacement demand (Working 	Futures)</a:t>
            </a:r>
          </a:p>
          <a:p>
            <a:pPr eaLnBrk="1" hangingPunct="1"/>
            <a:endParaRPr lang="en-GB" baseline="0" dirty="0" smtClean="0">
              <a:solidFill>
                <a:srgbClr val="000000"/>
              </a:solidFill>
              <a:latin typeface="Arial" pitchFamily="34" charset="0"/>
              <a:ea typeface="Lucida Grande" charset="0"/>
              <a:cs typeface="Arial" pitchFamily="34" charset="0"/>
              <a:sym typeface="Lucida Grande" charset="0"/>
            </a:endParaRPr>
          </a:p>
          <a:p>
            <a:pPr eaLnBrk="1" hangingPunct="1"/>
            <a:r>
              <a:rPr lang="en-GB" baseline="0" dirty="0" smtClean="0">
                <a:solidFill>
                  <a:srgbClr val="000000"/>
                </a:solidFill>
                <a:latin typeface="Arial" pitchFamily="34" charset="0"/>
                <a:ea typeface="Lucida Grande" charset="0"/>
                <a:cs typeface="Arial" pitchFamily="34" charset="0"/>
                <a:sym typeface="Lucida Grande" charset="0"/>
              </a:rPr>
              <a:t>Subbullet 3:	</a:t>
            </a:r>
            <a:r>
              <a:rPr lang="en-GB" sz="1200" kern="1200" dirty="0" smtClean="0">
                <a:solidFill>
                  <a:schemeClr val="tx1"/>
                </a:solidFill>
                <a:latin typeface="Arial" pitchFamily="34" charset="0"/>
                <a:ea typeface="+mn-ea"/>
                <a:cs typeface="Arial" pitchFamily="34" charset="0"/>
              </a:rPr>
              <a:t>Over half (51 per cent) of all Digital sector workers to be employed in ‘Professional’ level occupations (UK all occupations,19%) </a:t>
            </a:r>
          </a:p>
          <a:p>
            <a:pPr eaLnBrk="1" hangingPunct="1"/>
            <a:r>
              <a:rPr lang="en-GB" sz="1200" kern="1200" dirty="0" smtClean="0">
                <a:solidFill>
                  <a:schemeClr val="tx1"/>
                </a:solidFill>
                <a:latin typeface="Arial" pitchFamily="34" charset="0"/>
                <a:ea typeface="+mn-ea"/>
                <a:cs typeface="Arial" pitchFamily="34" charset="0"/>
              </a:rPr>
              <a:t>	60% of all (regardless of sector) IT specialists are in</a:t>
            </a:r>
            <a:r>
              <a:rPr lang="en-GB" sz="1200" kern="1200" baseline="0" dirty="0" smtClean="0">
                <a:solidFill>
                  <a:schemeClr val="tx1"/>
                </a:solidFill>
                <a:latin typeface="Arial" pitchFamily="34" charset="0"/>
                <a:ea typeface="+mn-ea"/>
                <a:cs typeface="Arial" pitchFamily="34" charset="0"/>
              </a:rPr>
              <a:t> </a:t>
            </a:r>
            <a:r>
              <a:rPr lang="en-GB" sz="1200" kern="1200" dirty="0" smtClean="0">
                <a:solidFill>
                  <a:schemeClr val="tx1"/>
                </a:solidFill>
                <a:latin typeface="Arial" pitchFamily="34" charset="0"/>
                <a:ea typeface="+mn-ea"/>
                <a:cs typeface="Arial" pitchFamily="34" charset="0"/>
              </a:rPr>
              <a:t>‘Professional’ level roles (typically focussed on systems/software 	design/development/implementation)</a:t>
            </a:r>
            <a:endParaRPr lang="en-US" dirty="0" smtClean="0">
              <a:solidFill>
                <a:srgbClr val="000000"/>
              </a:solidFill>
              <a:latin typeface="Arial" pitchFamily="34" charset="0"/>
              <a:ea typeface="Lucida Grande" charset="0"/>
              <a:cs typeface="Arial" pitchFamily="34" charset="0"/>
              <a:sym typeface="Lucida Grande" charset="0"/>
            </a:endParaRPr>
          </a:p>
          <a:p>
            <a:pPr eaLnBrk="1" hangingPunct="1"/>
            <a:endParaRPr lang="en-US" dirty="0" smtClean="0">
              <a:solidFill>
                <a:srgbClr val="000000"/>
              </a:solidFill>
              <a:latin typeface="Arial" pitchFamily="34" charset="0"/>
              <a:ea typeface="Lucida Grande" charset="0"/>
              <a:cs typeface="Arial" pitchFamily="34" charset="0"/>
              <a:sym typeface="Lucida Grande" charset="0"/>
            </a:endParaRPr>
          </a:p>
          <a:p>
            <a:r>
              <a:rPr lang="en-GB" baseline="0" dirty="0" smtClean="0">
                <a:solidFill>
                  <a:srgbClr val="000000"/>
                </a:solidFill>
                <a:latin typeface="Arial" pitchFamily="34" charset="0"/>
                <a:ea typeface="Lucida Grande" charset="0"/>
                <a:cs typeface="Arial" pitchFamily="34" charset="0"/>
                <a:sym typeface="Lucida Grande" charset="0"/>
              </a:rPr>
              <a:t>Subbullet 4:	</a:t>
            </a:r>
            <a:r>
              <a:rPr lang="en-GB" sz="1200" kern="1200" dirty="0" smtClean="0">
                <a:solidFill>
                  <a:schemeClr val="tx1"/>
                </a:solidFill>
                <a:latin typeface="Arial" pitchFamily="34" charset="0"/>
                <a:ea typeface="+mn-ea"/>
                <a:cs typeface="Arial" pitchFamily="34" charset="0"/>
              </a:rPr>
              <a:t>There are over 29,000 current vacancies in the Digital sector, equivalent to five per cent of total employment in the sector and the highest proportion 	across all sectors.</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	Where there are hard to fill vacancies in the sector (5,449), the vast majority (91 per cent or 4,937) of these are skills shortage vacancies (Vacancies 	that are proving hard to fill due to a lack of skills, experience or qualifications among applicants), equating to 17 per cent of all vacancies in the 	sector, and experienced by over 3,000 employers.  </a:t>
            </a:r>
          </a:p>
          <a:p>
            <a:pPr eaLnBrk="1" hangingPunct="1"/>
            <a:endParaRPr lang="en-US" dirty="0" smtClean="0">
              <a:solidFill>
                <a:srgbClr val="000000"/>
              </a:solidFill>
              <a:latin typeface="Arial" pitchFamily="34" charset="0"/>
              <a:ea typeface="Lucida Grande" charset="0"/>
              <a:cs typeface="Arial" pitchFamily="34" charset="0"/>
              <a:sym typeface="Lucida Grande"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latin typeface="Arial" pitchFamily="34" charset="0"/>
                <a:ea typeface="+mn-ea"/>
                <a:cs typeface="Arial" pitchFamily="34" charset="0"/>
              </a:rPr>
              <a:t>	The impact of hard to fill vacancies includes difficulties introducing technological change and is keenly felt in the Digital sector (reported by 40 per 	cent of employers with hard to fill vacancies compared to 22 per cent of employers in  other sectors with hard to fill vacancies).  Similarly, the impact 	of hard to fill vacancies in the Digital sector is more intensively felt in delaying the development of new products and services (68 per cent) compared 	to across the economy as a whole (41 per cent).  This evidence suggests that skills mismatches could indeed be affecting the ability of these high 	value firms to grow and develop as quickly as they might be able to, should they be able to source skills more easily.</a:t>
            </a:r>
          </a:p>
          <a:p>
            <a:pPr eaLnBrk="1" hangingPunct="1"/>
            <a:endParaRPr lang="en-US" dirty="0" smtClean="0">
              <a:solidFill>
                <a:srgbClr val="000000"/>
              </a:solidFill>
              <a:latin typeface="Arial" pitchFamily="34" charset="0"/>
              <a:ea typeface="Lucida Grande" charset="0"/>
              <a:cs typeface="Arial" pitchFamily="34" charset="0"/>
              <a:sym typeface="Lucida Grande" charset="0"/>
            </a:endParaRPr>
          </a:p>
          <a:p>
            <a:pPr eaLnBrk="1" hangingPunct="1"/>
            <a:endParaRPr lang="en-US" dirty="0" smtClean="0">
              <a:solidFill>
                <a:srgbClr val="000000"/>
              </a:solidFill>
              <a:latin typeface="Arial" pitchFamily="34" charset="0"/>
              <a:ea typeface="Lucida Grande" charset="0"/>
              <a:cs typeface="Arial" pitchFamily="34"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254000" indent="-254000" eaLnBrk="1" hangingPunct="1">
              <a:buSzPct val="125000"/>
              <a:buFontTx/>
              <a:buChar char="•"/>
            </a:pPr>
            <a:endParaRPr lang="en-US" sz="1200" b="1" kern="1200" dirty="0" smtClean="0">
              <a:solidFill>
                <a:srgbClr val="000000"/>
              </a:solidFill>
              <a:latin typeface="Lucida Grande" charset="0"/>
              <a:ea typeface="Lucida Grande" charset="0"/>
              <a:cs typeface="Lucida Grande" charset="0"/>
              <a:sym typeface="Lucida Grande" charset="0"/>
            </a:endParaRPr>
          </a:p>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254000" indent="-254000" eaLnBrk="1" hangingPunct="1">
              <a:buSzPct val="125000"/>
              <a:buFontTx/>
              <a:buNone/>
            </a:pPr>
            <a:r>
              <a:rPr lang="en-US" kern="0" dirty="0" smtClean="0">
                <a:latin typeface="Arial" pitchFamily="34" charset="0"/>
                <a:cs typeface="Arial" pitchFamily="34" charset="0"/>
              </a:rPr>
              <a:t>Context: 	Cyber Security</a:t>
            </a:r>
            <a:r>
              <a:rPr lang="en-US" kern="0" baseline="0" dirty="0" smtClean="0">
                <a:latin typeface="Arial" pitchFamily="34" charset="0"/>
                <a:cs typeface="Arial" pitchFamily="34" charset="0"/>
              </a:rPr>
              <a:t> is the protection of systems, networks and data across the internet and other digital networks.  </a:t>
            </a:r>
          </a:p>
          <a:p>
            <a:pPr marL="254000" indent="-254000" eaLnBrk="1" hangingPunct="1">
              <a:buSzPct val="125000"/>
              <a:buFontTx/>
              <a:buNone/>
            </a:pPr>
            <a:r>
              <a:rPr lang="en-US" kern="0" baseline="0" dirty="0" smtClean="0">
                <a:latin typeface="Arial" pitchFamily="34" charset="0"/>
                <a:cs typeface="Arial" pitchFamily="34" charset="0"/>
              </a:rPr>
              <a:t>		Key areas include: </a:t>
            </a:r>
          </a:p>
          <a:p>
            <a:pPr marL="1168400" lvl="2" indent="-254000" eaLnBrk="1" hangingPunct="1">
              <a:buSzPct val="125000"/>
              <a:buFont typeface="Arial" pitchFamily="34" charset="0"/>
              <a:buChar char="•"/>
            </a:pPr>
            <a:r>
              <a:rPr lang="en-US" kern="0" baseline="0" dirty="0" smtClean="0">
                <a:latin typeface="Arial" pitchFamily="34" charset="0"/>
                <a:cs typeface="Arial" pitchFamily="34" charset="0"/>
              </a:rPr>
              <a:t>Network and infrastructure security</a:t>
            </a:r>
          </a:p>
          <a:p>
            <a:pPr marL="1168400" lvl="2" indent="-254000" eaLnBrk="1" hangingPunct="1">
              <a:buSzPct val="125000"/>
              <a:buFont typeface="Arial" pitchFamily="34" charset="0"/>
              <a:buChar char="•"/>
            </a:pPr>
            <a:r>
              <a:rPr lang="en-US" kern="0" baseline="0" dirty="0" smtClean="0">
                <a:latin typeface="Arial" pitchFamily="34" charset="0"/>
                <a:cs typeface="Arial" pitchFamily="34" charset="0"/>
              </a:rPr>
              <a:t>Information security and data protection , secure coding</a:t>
            </a:r>
          </a:p>
          <a:p>
            <a:pPr marL="1168400" lvl="2" indent="-254000" eaLnBrk="1" hangingPunct="1">
              <a:buSzPct val="125000"/>
              <a:buFont typeface="Arial" pitchFamily="34" charset="0"/>
              <a:buNone/>
            </a:pPr>
            <a:r>
              <a:rPr lang="en-US" kern="0" baseline="0" dirty="0" smtClean="0">
                <a:latin typeface="Arial" pitchFamily="34" charset="0"/>
                <a:cs typeface="Arial" pitchFamily="34" charset="0"/>
              </a:rPr>
              <a:t>For example protecting against cyber attacks on major or national infrastructure (utilities/air traffic control), Denial of Service attacks, identity theft, Intellectual Property (IP) theft and espionage.  </a:t>
            </a:r>
          </a:p>
          <a:p>
            <a:pPr marL="254000" indent="-254000" eaLnBrk="1" hangingPunct="1">
              <a:buSzPct val="125000"/>
              <a:buFontTx/>
              <a:buNone/>
            </a:pPr>
            <a:endParaRPr lang="en-US" kern="0" baseline="0" dirty="0" smtClean="0">
              <a:latin typeface="Arial" pitchFamily="34" charset="0"/>
              <a:cs typeface="Arial" pitchFamily="34" charset="0"/>
            </a:endParaRPr>
          </a:p>
          <a:p>
            <a:pPr marL="254000" indent="-254000" eaLnBrk="1" hangingPunct="1">
              <a:buSzPct val="125000"/>
              <a:buFontTx/>
              <a:buNone/>
            </a:pPr>
            <a:r>
              <a:rPr lang="en-US" kern="0" dirty="0" smtClean="0">
                <a:latin typeface="Arial" pitchFamily="34" charset="0"/>
                <a:cs typeface="Arial" pitchFamily="34" charset="0"/>
              </a:rPr>
              <a:t>Diagram of key drivers:</a:t>
            </a:r>
          </a:p>
          <a:p>
            <a:pPr marL="254000" indent="-254000" eaLnBrk="1" hangingPunct="1">
              <a:buSzPct val="125000"/>
              <a:buFont typeface="Arial" pitchFamily="34" charset="0"/>
              <a:buChar char="•"/>
            </a:pPr>
            <a:r>
              <a:rPr lang="en-US" kern="0" dirty="0" smtClean="0">
                <a:latin typeface="Arial" pitchFamily="34" charset="0"/>
                <a:cs typeface="Arial" pitchFamily="34" charset="0"/>
              </a:rPr>
              <a:t>Threats and</a:t>
            </a:r>
            <a:r>
              <a:rPr lang="en-US" kern="0" baseline="0" dirty="0" smtClean="0">
                <a:latin typeface="Arial" pitchFamily="34" charset="0"/>
                <a:cs typeface="Arial" pitchFamily="34" charset="0"/>
              </a:rPr>
              <a:t> </a:t>
            </a:r>
            <a:r>
              <a:rPr lang="en-US" kern="0" dirty="0" smtClean="0">
                <a:latin typeface="Arial" pitchFamily="34" charset="0"/>
                <a:cs typeface="Arial" pitchFamily="34" charset="0"/>
              </a:rPr>
              <a:t>breaches</a:t>
            </a:r>
          </a:p>
          <a:p>
            <a:pPr marL="711200" lvl="1" indent="-254000" eaLnBrk="1" hangingPunct="1">
              <a:buSzPct val="125000"/>
              <a:buFont typeface="Arial" pitchFamily="34" charset="0"/>
              <a:buChar char="•"/>
            </a:pPr>
            <a:r>
              <a:rPr lang="en-US" kern="0" baseline="0" dirty="0" smtClean="0">
                <a:latin typeface="Arial" pitchFamily="34" charset="0"/>
                <a:cs typeface="Arial" pitchFamily="34" charset="0"/>
              </a:rPr>
              <a:t>are increasing in volume and sophistication </a:t>
            </a:r>
          </a:p>
          <a:p>
            <a:pPr marL="711200" lvl="1" indent="-254000" eaLnBrk="1" hangingPunct="1">
              <a:buSzPct val="125000"/>
              <a:buFont typeface="Arial" pitchFamily="34" charset="0"/>
              <a:buChar char="•"/>
            </a:pPr>
            <a:r>
              <a:rPr lang="en-US" kern="0" dirty="0" smtClean="0">
                <a:latin typeface="Arial" pitchFamily="34" charset="0"/>
                <a:cs typeface="Arial" pitchFamily="34" charset="0"/>
              </a:rPr>
              <a:t>business awareness</a:t>
            </a:r>
            <a:r>
              <a:rPr lang="en-US" kern="0" baseline="0" dirty="0" smtClean="0">
                <a:latin typeface="Arial" pitchFamily="34" charset="0"/>
                <a:cs typeface="Arial" pitchFamily="34" charset="0"/>
              </a:rPr>
              <a:t> is increasing </a:t>
            </a:r>
            <a:r>
              <a:rPr lang="en-US" kern="0" dirty="0" smtClean="0">
                <a:latin typeface="Arial" pitchFamily="34" charset="0"/>
                <a:cs typeface="Arial" pitchFamily="34" charset="0"/>
              </a:rPr>
              <a:t>and risk appetite is changing &gt;</a:t>
            </a:r>
            <a:r>
              <a:rPr lang="en-US" kern="0" baseline="0" dirty="0" smtClean="0">
                <a:latin typeface="Arial" pitchFamily="34" charset="0"/>
                <a:cs typeface="Arial" pitchFamily="34" charset="0"/>
              </a:rPr>
              <a:t> moving to higher levels in the business</a:t>
            </a:r>
          </a:p>
          <a:p>
            <a:pPr marL="711200" lvl="1" indent="-254000" eaLnBrk="1" hangingPunct="1">
              <a:buSzPct val="125000"/>
              <a:buFont typeface="Arial" pitchFamily="34" charset="0"/>
              <a:buChar char="•"/>
            </a:pPr>
            <a:r>
              <a:rPr lang="en-US" kern="0" baseline="0" dirty="0" smtClean="0">
                <a:latin typeface="Arial" pitchFamily="34" charset="0"/>
                <a:cs typeface="Arial" pitchFamily="34" charset="0"/>
              </a:rPr>
              <a:t>Unknown and future threats need to be considered more widely</a:t>
            </a:r>
            <a:endParaRPr lang="en-US" kern="0" dirty="0" smtClean="0">
              <a:latin typeface="Arial" pitchFamily="34" charset="0"/>
              <a:cs typeface="Arial" pitchFamily="34" charset="0"/>
            </a:endParaRPr>
          </a:p>
          <a:p>
            <a:pPr marL="196850" lvl="0" indent="-254000" eaLnBrk="1" hangingPunct="1">
              <a:buSzPct val="125000"/>
              <a:buFontTx/>
              <a:buChar char="•"/>
            </a:pPr>
            <a:r>
              <a:rPr lang="en-US" kern="0" dirty="0" smtClean="0">
                <a:latin typeface="Arial" pitchFamily="34" charset="0"/>
                <a:cs typeface="Arial" pitchFamily="34" charset="0"/>
              </a:rPr>
              <a:t>Technologica</a:t>
            </a:r>
            <a:r>
              <a:rPr lang="en-US" kern="0" baseline="0" dirty="0" smtClean="0">
                <a:latin typeface="Arial" pitchFamily="34" charset="0"/>
                <a:cs typeface="Arial" pitchFamily="34" charset="0"/>
              </a:rPr>
              <a:t>l change</a:t>
            </a:r>
          </a:p>
          <a:p>
            <a:pPr marL="654050" lvl="1" indent="-254000" eaLnBrk="1" hangingPunct="1">
              <a:buSzPct val="125000"/>
              <a:buFontTx/>
              <a:buChar char="•"/>
            </a:pPr>
            <a:r>
              <a:rPr lang="en-US" kern="0" dirty="0" smtClean="0">
                <a:latin typeface="Arial" pitchFamily="34" charset="0"/>
                <a:cs typeface="Arial" pitchFamily="34" charset="0"/>
              </a:rPr>
              <a:t>New technologies – challenge cyber security particularly because of the pace of adoption</a:t>
            </a:r>
            <a:r>
              <a:rPr lang="en-US" kern="0" baseline="0" dirty="0" smtClean="0">
                <a:latin typeface="Arial" pitchFamily="34" charset="0"/>
                <a:cs typeface="Arial" pitchFamily="34" charset="0"/>
              </a:rPr>
              <a:t> (see for example Cloud Computing, Mobile Technologies)</a:t>
            </a:r>
            <a:r>
              <a:rPr lang="en-US" kern="0" dirty="0" smtClean="0">
                <a:latin typeface="Arial" pitchFamily="34" charset="0"/>
                <a:cs typeface="Arial" pitchFamily="34" charset="0"/>
              </a:rPr>
              <a:t>.  Need for security to be ‘built in’ from the start.  </a:t>
            </a:r>
          </a:p>
          <a:p>
            <a:pPr marL="654050" marR="0" lvl="1" indent="-254000" algn="l" defTabSz="914400" rtl="0" eaLnBrk="1" fontAlgn="base" latinLnBrk="0" hangingPunct="1">
              <a:lnSpc>
                <a:spcPct val="100000"/>
              </a:lnSpc>
              <a:spcBef>
                <a:spcPct val="0"/>
              </a:spcBef>
              <a:spcAft>
                <a:spcPct val="0"/>
              </a:spcAft>
              <a:buClrTx/>
              <a:buSzPct val="125000"/>
              <a:buFontTx/>
              <a:buChar char="•"/>
              <a:tabLst/>
              <a:defRPr/>
            </a:pPr>
            <a:r>
              <a:rPr lang="en-US" kern="0" dirty="0" smtClean="0">
                <a:latin typeface="Arial" pitchFamily="34" charset="0"/>
                <a:cs typeface="Arial" pitchFamily="34" charset="0"/>
              </a:rPr>
              <a:t>Legacy technologies – vulnerability of </a:t>
            </a:r>
            <a:r>
              <a:rPr lang="en-US" kern="0" baseline="0" dirty="0" smtClean="0">
                <a:latin typeface="Arial" pitchFamily="34" charset="0"/>
                <a:cs typeface="Arial" pitchFamily="34" charset="0"/>
              </a:rPr>
              <a:t>infrastructure and industrial control systems that are now connected</a:t>
            </a:r>
          </a:p>
          <a:p>
            <a:pPr marL="654050" marR="0" lvl="1" indent="-254000" algn="l" defTabSz="914400" rtl="0" eaLnBrk="1" fontAlgn="base" latinLnBrk="0" hangingPunct="1">
              <a:lnSpc>
                <a:spcPct val="100000"/>
              </a:lnSpc>
              <a:spcBef>
                <a:spcPct val="0"/>
              </a:spcBef>
              <a:spcAft>
                <a:spcPct val="0"/>
              </a:spcAft>
              <a:buClrTx/>
              <a:buSzPct val="125000"/>
              <a:buFontTx/>
              <a:buChar char="•"/>
              <a:tabLst/>
              <a:defRPr/>
            </a:pPr>
            <a:r>
              <a:rPr lang="en-US" kern="0" baseline="0" dirty="0" smtClean="0">
                <a:latin typeface="Arial" pitchFamily="34" charset="0"/>
                <a:cs typeface="Arial" pitchFamily="34" charset="0"/>
              </a:rPr>
              <a:t>Increasing connectivity generally (Internet of Things) </a:t>
            </a:r>
            <a:endParaRPr lang="en-US" kern="0" dirty="0" smtClean="0">
              <a:latin typeface="Arial" pitchFamily="34" charset="0"/>
              <a:cs typeface="Arial" pitchFamily="34" charset="0"/>
            </a:endParaRPr>
          </a:p>
          <a:p>
            <a:pPr marL="196850" lvl="0" indent="-254000" eaLnBrk="1" hangingPunct="1">
              <a:buSzPct val="125000"/>
              <a:buFontTx/>
              <a:buChar char="•"/>
            </a:pPr>
            <a:r>
              <a:rPr lang="en-US" kern="0" dirty="0" smtClean="0">
                <a:latin typeface="Arial" pitchFamily="34" charset="0"/>
                <a:cs typeface="Arial" pitchFamily="34" charset="0"/>
              </a:rPr>
              <a:t>Regulation and compliance</a:t>
            </a:r>
          </a:p>
          <a:p>
            <a:pPr marL="654050" lvl="1" indent="-254000" eaLnBrk="1" hangingPunct="1">
              <a:buSzPct val="125000"/>
              <a:buFontTx/>
              <a:buChar char="•"/>
            </a:pPr>
            <a:r>
              <a:rPr lang="en-US" kern="0" dirty="0" smtClean="0">
                <a:latin typeface="Arial" pitchFamily="34" charset="0"/>
                <a:cs typeface="Arial" pitchFamily="34" charset="0"/>
              </a:rPr>
              <a:t>Increasing</a:t>
            </a:r>
            <a:r>
              <a:rPr lang="en-US" kern="0" baseline="0" dirty="0" smtClean="0">
                <a:latin typeface="Arial" pitchFamily="34" charset="0"/>
                <a:cs typeface="Arial" pitchFamily="34" charset="0"/>
              </a:rPr>
              <a:t> EU/UK directives and legislation – could be an opportunity for growth in the sector but also could be a burden (for SMEs)</a:t>
            </a:r>
          </a:p>
          <a:p>
            <a:pPr marL="654050" lvl="1" indent="-254000" eaLnBrk="1" hangingPunct="1">
              <a:buSzPct val="125000"/>
              <a:buFontTx/>
              <a:buChar char="•"/>
            </a:pPr>
            <a:r>
              <a:rPr lang="en-US" kern="0" baseline="0" dirty="0" smtClean="0">
                <a:latin typeface="Arial" pitchFamily="34" charset="0"/>
                <a:cs typeface="Arial" pitchFamily="34" charset="0"/>
              </a:rPr>
              <a:t>Compliance, industry standards, best practice specifications, client requirements </a:t>
            </a:r>
          </a:p>
          <a:p>
            <a:pPr marL="654050" lvl="1" indent="-254000" eaLnBrk="1" hangingPunct="1">
              <a:buSzPct val="125000"/>
              <a:buFontTx/>
              <a:buChar char="•"/>
            </a:pPr>
            <a:r>
              <a:rPr lang="en-US" kern="0" baseline="0" dirty="0" smtClean="0">
                <a:latin typeface="Arial" pitchFamily="34" charset="0"/>
                <a:cs typeface="Arial" pitchFamily="34" charset="0"/>
              </a:rPr>
              <a:t>Training is often organised to fulfill compliance and audit requirements </a:t>
            </a:r>
          </a:p>
          <a:p>
            <a:pPr marL="196850" lvl="0" indent="-254000" eaLnBrk="1" hangingPunct="1">
              <a:buSzPct val="125000"/>
              <a:buFontTx/>
              <a:buChar char="•"/>
            </a:pPr>
            <a:r>
              <a:rPr lang="en-US" kern="0" dirty="0" smtClean="0">
                <a:latin typeface="Arial" pitchFamily="34" charset="0"/>
                <a:cs typeface="Arial" pitchFamily="34" charset="0"/>
              </a:rPr>
              <a:t>Economic opportunity (for competitive edge and growth) </a:t>
            </a:r>
          </a:p>
          <a:p>
            <a:pPr marL="654050" lvl="1" indent="-254000" eaLnBrk="1" hangingPunct="1">
              <a:buSzPct val="125000"/>
              <a:buFontTx/>
              <a:buChar char="•"/>
            </a:pPr>
            <a:r>
              <a:rPr lang="en-US" kern="0" dirty="0" smtClean="0">
                <a:latin typeface="Arial" pitchFamily="34" charset="0"/>
                <a:cs typeface="Arial" pitchFamily="34" charset="0"/>
              </a:rPr>
              <a:t>Consumer expectations (data protection/safeguarding customer</a:t>
            </a:r>
            <a:r>
              <a:rPr lang="en-US" kern="0" baseline="0" dirty="0" smtClean="0">
                <a:latin typeface="Arial" pitchFamily="34" charset="0"/>
                <a:cs typeface="Arial" pitchFamily="34" charset="0"/>
              </a:rPr>
              <a:t> data</a:t>
            </a:r>
            <a:r>
              <a:rPr lang="en-US" kern="0" dirty="0" smtClean="0">
                <a:latin typeface="Arial" pitchFamily="34" charset="0"/>
                <a:cs typeface="Arial" pitchFamily="34" charset="0"/>
              </a:rPr>
              <a:t>) </a:t>
            </a:r>
            <a:r>
              <a:rPr lang="en-US" b="0" kern="0" dirty="0" smtClean="0">
                <a:latin typeface="Arial" pitchFamily="34" charset="0"/>
                <a:cs typeface="Arial" pitchFamily="34" charset="0"/>
              </a:rPr>
              <a:t>and reputation</a:t>
            </a:r>
            <a:r>
              <a:rPr lang="en-US" b="0" kern="0" baseline="0" dirty="0" smtClean="0">
                <a:latin typeface="Arial" pitchFamily="34" charset="0"/>
                <a:cs typeface="Arial" pitchFamily="34" charset="0"/>
              </a:rPr>
              <a:t> (impact of reported breaches e.g. in financial sector, retail) </a:t>
            </a:r>
            <a:endParaRPr lang="en-US" b="0" kern="0" dirty="0" smtClean="0">
              <a:latin typeface="Arial" pitchFamily="34" charset="0"/>
              <a:cs typeface="Arial" pitchFamily="34" charset="0"/>
            </a:endParaRPr>
          </a:p>
          <a:p>
            <a:pPr marL="654050" lvl="1" indent="-254000" eaLnBrk="1" hangingPunct="1">
              <a:buSzPct val="125000"/>
              <a:buFontTx/>
              <a:buChar char="•"/>
            </a:pPr>
            <a:r>
              <a:rPr lang="en-US" b="0" kern="0" dirty="0" smtClean="0">
                <a:latin typeface="Arial" pitchFamily="34" charset="0"/>
                <a:cs typeface="Arial" pitchFamily="34" charset="0"/>
              </a:rPr>
              <a:t>Intellectual property and asset </a:t>
            </a:r>
            <a:r>
              <a:rPr lang="en-US" kern="0" dirty="0" smtClean="0">
                <a:latin typeface="Arial" pitchFamily="34" charset="0"/>
                <a:cs typeface="Arial" pitchFamily="34" charset="0"/>
              </a:rPr>
              <a:t>protection (e.g.</a:t>
            </a:r>
            <a:r>
              <a:rPr lang="en-US" kern="0" baseline="0" dirty="0" smtClean="0">
                <a:latin typeface="Arial" pitchFamily="34" charset="0"/>
                <a:cs typeface="Arial" pitchFamily="34" charset="0"/>
              </a:rPr>
              <a:t> in sectors such as Pharma, Biotech, IT, Financial Service, Mining, Aerospace)</a:t>
            </a:r>
            <a:endParaRPr lang="en-US" kern="0" dirty="0" smtClean="0">
              <a:latin typeface="Arial" pitchFamily="34" charset="0"/>
              <a:cs typeface="Arial" pitchFamily="34" charset="0"/>
            </a:endParaRPr>
          </a:p>
          <a:p>
            <a:pPr marL="654050" lvl="1" indent="-254000" eaLnBrk="1" hangingPunct="1">
              <a:buSzPct val="125000"/>
              <a:buFontTx/>
              <a:buChar char="•"/>
            </a:pPr>
            <a:r>
              <a:rPr lang="en-US" kern="0" dirty="0" smtClean="0">
                <a:latin typeface="Arial" pitchFamily="34" charset="0"/>
                <a:cs typeface="Arial" pitchFamily="34" charset="0"/>
              </a:rPr>
              <a:t>Across</a:t>
            </a:r>
            <a:r>
              <a:rPr lang="en-US" kern="0" baseline="0" dirty="0" smtClean="0">
                <a:latin typeface="Arial" pitchFamily="34" charset="0"/>
                <a:cs typeface="Arial" pitchFamily="34" charset="0"/>
              </a:rPr>
              <a:t> the economy for greater exploitation of e-commerce</a:t>
            </a:r>
            <a:endParaRPr lang="en-US" kern="0" dirty="0" smtClean="0">
              <a:latin typeface="Arial" pitchFamily="34" charset="0"/>
              <a:cs typeface="Arial" pitchFamily="34" charset="0"/>
            </a:endParaRPr>
          </a:p>
          <a:p>
            <a:pPr marL="254000" indent="-254000" eaLnBrk="1" hangingPunct="1">
              <a:buSzPct val="125000"/>
              <a:buFontTx/>
              <a:buChar char="•"/>
            </a:pPr>
            <a:endParaRPr lang="en-US" kern="0"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eaLnBrk="1" hangingPunct="1"/>
            <a:endParaRPr lang="en-US" dirty="0" smtClean="0">
              <a:solidFill>
                <a:srgbClr val="000000"/>
              </a:solidFill>
              <a:latin typeface="Lucida Grande" charset="0"/>
              <a:ea typeface="Lucida Grande" charset="0"/>
              <a:cs typeface="Lucida Grande" charset="0"/>
              <a:sym typeface="Lucida Grande" charset="0"/>
            </a:endParaRPr>
          </a:p>
          <a:p>
            <a:pPr eaLnBrk="1" hangingPunct="1"/>
            <a:r>
              <a:rPr lang="en-US" b="0" dirty="0" smtClean="0">
                <a:solidFill>
                  <a:srgbClr val="000000"/>
                </a:solidFill>
                <a:latin typeface="Arial" pitchFamily="34" charset="0"/>
                <a:ea typeface="Lucida Grande" charset="0"/>
                <a:cs typeface="Arial" pitchFamily="34" charset="0"/>
                <a:sym typeface="Lucida Grande" charset="0"/>
              </a:rPr>
              <a:t>Bullet 1:	A</a:t>
            </a:r>
            <a:r>
              <a:rPr lang="en-US" b="0" baseline="0" dirty="0" smtClean="0">
                <a:solidFill>
                  <a:srgbClr val="000000"/>
                </a:solidFill>
                <a:latin typeface="Arial" pitchFamily="34" charset="0"/>
                <a:ea typeface="Lucida Grande" charset="0"/>
                <a:cs typeface="Arial" pitchFamily="34" charset="0"/>
                <a:sym typeface="Lucida Grande" charset="0"/>
              </a:rPr>
              <a:t>reas of difficulty in recruiting include Senior staff generally, </a:t>
            </a:r>
            <a:r>
              <a:rPr lang="en-GB" sz="1200" b="0" kern="1200" dirty="0" smtClean="0">
                <a:solidFill>
                  <a:schemeClr val="tx1"/>
                </a:solidFill>
                <a:latin typeface="Arial" pitchFamily="34" charset="0"/>
                <a:ea typeface="+mn-ea"/>
                <a:cs typeface="Arial" pitchFamily="34" charset="0"/>
              </a:rPr>
              <a:t>Security Architects</a:t>
            </a:r>
            <a:r>
              <a:rPr lang="en-GB" sz="1200" b="0" kern="1200" baseline="0" dirty="0" smtClean="0">
                <a:solidFill>
                  <a:schemeClr val="tx1"/>
                </a:solidFill>
                <a:latin typeface="Arial" pitchFamily="34" charset="0"/>
                <a:ea typeface="+mn-ea"/>
                <a:cs typeface="Arial" pitchFamily="34" charset="0"/>
              </a:rPr>
              <a:t> and </a:t>
            </a:r>
            <a:r>
              <a:rPr lang="en-GB" sz="1200" b="0" kern="1200" dirty="0" smtClean="0">
                <a:solidFill>
                  <a:schemeClr val="tx1"/>
                </a:solidFill>
                <a:latin typeface="Arial" pitchFamily="34" charset="0"/>
                <a:ea typeface="+mn-ea"/>
                <a:cs typeface="Arial" pitchFamily="34" charset="0"/>
              </a:rPr>
              <a:t>Security Analysts</a:t>
            </a:r>
            <a:endParaRPr lang="en-US" b="0" baseline="0" dirty="0" smtClean="0">
              <a:solidFill>
                <a:srgbClr val="000000"/>
              </a:solidFill>
              <a:latin typeface="Arial" pitchFamily="34" charset="0"/>
              <a:ea typeface="Lucida Grande" charset="0"/>
              <a:cs typeface="Arial" pitchFamily="34" charset="0"/>
              <a:sym typeface="Lucida Grande" charset="0"/>
            </a:endParaRPr>
          </a:p>
          <a:p>
            <a:pPr eaLnBrk="1" hangingPunct="1"/>
            <a:endParaRPr lang="en-US" b="0" baseline="0" dirty="0" smtClean="0">
              <a:solidFill>
                <a:srgbClr val="000000"/>
              </a:solidFill>
              <a:latin typeface="Arial" pitchFamily="34" charset="0"/>
              <a:ea typeface="Lucida Grande" charset="0"/>
              <a:cs typeface="Arial" pitchFamily="34" charset="0"/>
              <a:sym typeface="Lucida Grande" charset="0"/>
            </a:endParaRPr>
          </a:p>
          <a:p>
            <a:pPr eaLnBrk="1" hangingPunct="1"/>
            <a:r>
              <a:rPr lang="en-US" baseline="0" dirty="0" smtClean="0">
                <a:solidFill>
                  <a:srgbClr val="000000"/>
                </a:solidFill>
                <a:latin typeface="Arial" pitchFamily="34" charset="0"/>
                <a:ea typeface="Lucida Grande" charset="0"/>
                <a:cs typeface="Arial" pitchFamily="34" charset="0"/>
                <a:sym typeface="Lucida Grande" charset="0"/>
              </a:rPr>
              <a:t>Bullet 2: 	Specialised security professionals – demand is growing.  Reports of significant</a:t>
            </a:r>
            <a:r>
              <a:rPr lang="en-GB" sz="1200" kern="1200" dirty="0" smtClean="0">
                <a:solidFill>
                  <a:schemeClr val="tx1"/>
                </a:solidFill>
                <a:latin typeface="Arial" pitchFamily="34" charset="0"/>
                <a:ea typeface="+mn-ea"/>
                <a:cs typeface="Arial" pitchFamily="34" charset="0"/>
              </a:rPr>
              <a:t> recruitment and skills issues include:</a:t>
            </a:r>
          </a:p>
          <a:p>
            <a:pPr lvl="2">
              <a:lnSpc>
                <a:spcPct val="150000"/>
              </a:lnSpc>
              <a:buFont typeface="Arial" pitchFamily="34" charset="0"/>
              <a:buChar char="•"/>
            </a:pPr>
            <a:r>
              <a:rPr lang="en-GB" sz="1200" kern="1200" dirty="0" smtClean="0">
                <a:solidFill>
                  <a:schemeClr val="tx1"/>
                </a:solidFill>
                <a:latin typeface="Arial" pitchFamily="34" charset="0"/>
                <a:ea typeface="+mn-ea"/>
                <a:cs typeface="Arial" pitchFamily="34" charset="0"/>
              </a:rPr>
              <a:t>ISC</a:t>
            </a:r>
            <a:r>
              <a:rPr lang="en-GB" sz="1200" kern="1200" baseline="30000" dirty="0" smtClean="0">
                <a:solidFill>
                  <a:schemeClr val="tx1"/>
                </a:solidFill>
                <a:latin typeface="Arial" pitchFamily="34" charset="0"/>
                <a:ea typeface="+mn-ea"/>
                <a:cs typeface="Arial" pitchFamily="34" charset="0"/>
              </a:rPr>
              <a:t>2</a:t>
            </a:r>
            <a:r>
              <a:rPr lang="en-GB" sz="1200" kern="1200" dirty="0" smtClean="0">
                <a:solidFill>
                  <a:schemeClr val="tx1"/>
                </a:solidFill>
                <a:latin typeface="Arial" pitchFamily="34" charset="0"/>
                <a:ea typeface="+mn-ea"/>
                <a:cs typeface="Arial" pitchFamily="34" charset="0"/>
              </a:rPr>
              <a:t> (Suby, 2013) suggests that there will be 11 per cent annual growth over the next 5 years but that workforce shortages will continue.</a:t>
            </a:r>
          </a:p>
          <a:p>
            <a:pPr lvl="2">
              <a:lnSpc>
                <a:spcPct val="150000"/>
              </a:lnSpc>
              <a:buFont typeface="Arial" pitchFamily="34" charset="0"/>
              <a:buChar char="•"/>
            </a:pPr>
            <a:r>
              <a:rPr lang="en-GB" sz="1200" kern="1200" dirty="0" smtClean="0">
                <a:solidFill>
                  <a:schemeClr val="tx1"/>
                </a:solidFill>
                <a:latin typeface="Arial" pitchFamily="34" charset="0"/>
                <a:ea typeface="+mn-ea"/>
                <a:cs typeface="Arial" pitchFamily="34" charset="0"/>
              </a:rPr>
              <a:t>The Cyber Security Challenge Chief Executive reports (Daman, 2013) that the opportunities for a career in Cyber Security are plentiful but the industry is struggling to find enough recruits with the right skills and aptitude to enter the profession. </a:t>
            </a:r>
          </a:p>
          <a:p>
            <a:pPr lvl="2">
              <a:lnSpc>
                <a:spcPct val="150000"/>
              </a:lnSpc>
              <a:buFont typeface="Arial" pitchFamily="34" charset="0"/>
              <a:buChar char="•"/>
            </a:pPr>
            <a:r>
              <a:rPr lang="en-GB" sz="1200" kern="1200" dirty="0" smtClean="0">
                <a:solidFill>
                  <a:schemeClr val="tx1"/>
                </a:solidFill>
                <a:latin typeface="Arial" pitchFamily="34" charset="0"/>
                <a:ea typeface="+mn-ea"/>
                <a:cs typeface="Arial" pitchFamily="34" charset="0"/>
              </a:rPr>
              <a:t>Reported in the same journal is a shortfall of 4,000 qualified people to combat current cyber attacks (Warren and Whyatt, 2013).</a:t>
            </a:r>
          </a:p>
          <a:p>
            <a:pPr lvl="2">
              <a:lnSpc>
                <a:spcPct val="150000"/>
              </a:lnSpc>
              <a:buFont typeface="Arial" pitchFamily="34" charset="0"/>
              <a:buChar char="•"/>
            </a:pPr>
            <a:r>
              <a:rPr lang="en-GB" sz="1200" kern="1200" dirty="0" smtClean="0">
                <a:solidFill>
                  <a:schemeClr val="tx1"/>
                </a:solidFill>
                <a:latin typeface="Arial" pitchFamily="34" charset="0"/>
                <a:ea typeface="+mn-ea"/>
                <a:cs typeface="Arial" pitchFamily="34" charset="0"/>
              </a:rPr>
              <a:t>85% of participants in the Cyber Security Learning Pathways study (George, 2012) said they had problems in recruiting the right people, with the right skills.  </a:t>
            </a:r>
          </a:p>
          <a:p>
            <a:pPr marL="914400" marR="0" lvl="2" indent="0" algn="l" defTabSz="914400" rtl="0" eaLnBrk="0" fontAlgn="base" latinLnBrk="0" hangingPunct="0">
              <a:lnSpc>
                <a:spcPct val="150000"/>
              </a:lnSpc>
              <a:spcBef>
                <a:spcPct val="0"/>
              </a:spcBef>
              <a:spcAft>
                <a:spcPct val="0"/>
              </a:spcAft>
              <a:buClrTx/>
              <a:buSzTx/>
              <a:buFont typeface="Arial" pitchFamily="34" charset="0"/>
              <a:buChar char="•"/>
              <a:tabLst/>
              <a:defRPr/>
            </a:pPr>
            <a:r>
              <a:rPr lang="en-GB" kern="0" dirty="0" smtClean="0">
                <a:latin typeface="Arial" pitchFamily="34" charset="0"/>
                <a:cs typeface="Arial" pitchFamily="34" charset="0"/>
              </a:rPr>
              <a:t>The National Audit Office (2013) also reports that “addressing the UK’s current and future ICT and Cyber Security skills gap is a key challenge”.  They report suggestions from government that the number of IT and Cyber Security professionals in the UK has not increased in line with the growth of the internet and that shortages of cyber and more widely IT specialist skills hamper the ability of the UK to protect itself from an increasing cyber threat.</a:t>
            </a:r>
          </a:p>
          <a:p>
            <a:pPr marL="0" marR="0" indent="0" algn="l" defTabSz="914400" rtl="0" eaLnBrk="0" fontAlgn="base" latinLnBrk="0" hangingPunct="0">
              <a:lnSpc>
                <a:spcPct val="100000"/>
              </a:lnSpc>
              <a:spcBef>
                <a:spcPct val="0"/>
              </a:spcBef>
              <a:spcAft>
                <a:spcPct val="0"/>
              </a:spcAft>
              <a:buClrTx/>
              <a:buSzTx/>
              <a:buFont typeface="Arial" pitchFamily="34" charset="0"/>
              <a:buNone/>
              <a:tabLst/>
              <a:defRPr/>
            </a:pPr>
            <a:endParaRPr lang="en-GB" kern="0" dirty="0" smtClean="0">
              <a:latin typeface="Arial" pitchFamily="34" charset="0"/>
              <a:cs typeface="Arial" pitchFamily="34" charset="0"/>
            </a:endParaRPr>
          </a:p>
          <a:p>
            <a:pPr>
              <a:buFont typeface="Arial" pitchFamily="34" charset="0"/>
              <a:buChar char="•"/>
            </a:pPr>
            <a:endParaRPr lang="en-GB" sz="1200" kern="1200" dirty="0" smtClean="0">
              <a:solidFill>
                <a:schemeClr val="tx1"/>
              </a:solidFill>
              <a:latin typeface="Arial" pitchFamily="34" charset="0"/>
              <a:ea typeface="+mn-ea"/>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solidFill>
                  <a:srgbClr val="000000"/>
                </a:solidFill>
                <a:latin typeface="Lucida Grande" charset="0"/>
                <a:ea typeface="Lucida Grande" charset="0"/>
                <a:cs typeface="Lucida Grande" charset="0"/>
                <a:sym typeface="Lucida Grande" charset="0"/>
              </a:rPr>
              <a:t>General: 		Slide shows selected skills needs and abbreviations for the qualifications and certifications – please see report for more detail.</a:t>
            </a:r>
          </a:p>
          <a:p>
            <a:pPr eaLnBrk="1" hangingPunct="1"/>
            <a:r>
              <a:rPr lang="en-US" baseline="0" dirty="0" smtClean="0">
                <a:solidFill>
                  <a:srgbClr val="000000"/>
                </a:solidFill>
                <a:latin typeface="Lucida Grande" charset="0"/>
                <a:ea typeface="Lucida Grande" charset="0"/>
                <a:cs typeface="Lucida Grande" charset="0"/>
                <a:sym typeface="Lucida Grande" charset="0"/>
              </a:rPr>
              <a:t>		</a:t>
            </a:r>
          </a:p>
          <a:p>
            <a:pPr eaLnBrk="1" hangingPunct="1"/>
            <a:r>
              <a:rPr lang="en-US" b="0" dirty="0" smtClean="0">
                <a:solidFill>
                  <a:srgbClr val="000000"/>
                </a:solidFill>
                <a:latin typeface="Lucida Grande" charset="0"/>
                <a:ea typeface="Lucida Grande" charset="0"/>
                <a:cs typeface="Lucida Grande" charset="0"/>
                <a:sym typeface="Lucida Grande" charset="0"/>
              </a:rPr>
              <a:t>Technology related:	</a:t>
            </a:r>
            <a:r>
              <a:rPr lang="en-US" baseline="0" dirty="0" smtClean="0">
                <a:solidFill>
                  <a:srgbClr val="000000"/>
                </a:solidFill>
                <a:latin typeface="Lucida Grande" charset="0"/>
                <a:ea typeface="Lucida Grande" charset="0"/>
                <a:cs typeface="Lucida Grande" charset="0"/>
                <a:sym typeface="Lucida Grande" charset="0"/>
              </a:rPr>
              <a:t>Requirements include a base technical (Computing) understanding before specialising in Cyber Security. </a:t>
            </a:r>
          </a:p>
          <a:p>
            <a:pPr eaLnBrk="1" hangingPunct="1"/>
            <a:r>
              <a:rPr lang="en-US" sz="1200" kern="1200" baseline="0" dirty="0" smtClean="0">
                <a:solidFill>
                  <a:srgbClr val="000000"/>
                </a:solidFill>
                <a:latin typeface="Lucida Grande" charset="0"/>
                <a:ea typeface="+mn-ea"/>
                <a:cs typeface="+mn-cs"/>
                <a:sym typeface="Lucida Grande" charset="0"/>
              </a:rPr>
              <a:t>		</a:t>
            </a:r>
            <a:r>
              <a:rPr lang="en-GB" sz="1200" kern="1200" dirty="0" smtClean="0">
                <a:solidFill>
                  <a:schemeClr val="tx1"/>
                </a:solidFill>
                <a:latin typeface="Gill Sans" charset="0"/>
                <a:ea typeface="+mn-ea"/>
                <a:cs typeface="+mn-cs"/>
              </a:rPr>
              <a:t>Particular skills cited as difficult to recruit were analytical skills and forensics (also mentioned as a weak area world-wide) and risk management. </a:t>
            </a:r>
          </a:p>
          <a:p>
            <a:pPr eaLnBrk="1" hangingPunct="1"/>
            <a:r>
              <a:rPr lang="en-GB" sz="1200" kern="1200" baseline="0" dirty="0" smtClean="0">
                <a:solidFill>
                  <a:schemeClr val="tx1"/>
                </a:solidFill>
                <a:latin typeface="Gill Sans" charset="0"/>
                <a:ea typeface="+mn-ea"/>
                <a:cs typeface="+mn-cs"/>
                <a:sym typeface="Lucida Grande" charset="0"/>
              </a:rPr>
              <a:t>		</a:t>
            </a:r>
            <a:endParaRPr lang="en-US" baseline="0" dirty="0" smtClean="0">
              <a:solidFill>
                <a:srgbClr val="000000"/>
              </a:solidFill>
              <a:latin typeface="Lucida Grande" charset="0"/>
              <a:ea typeface="Lucida Grande" charset="0"/>
              <a:cs typeface="Lucida Grande" charset="0"/>
              <a:sym typeface="Lucida Grande" charset="0"/>
            </a:endParaRPr>
          </a:p>
          <a:p>
            <a:pPr eaLnBrk="1" hangingPunct="1"/>
            <a:r>
              <a:rPr lang="en-US" b="0" baseline="0" dirty="0" smtClean="0">
                <a:solidFill>
                  <a:srgbClr val="000000"/>
                </a:solidFill>
                <a:latin typeface="Lucida Grande" charset="0"/>
                <a:ea typeface="Lucida Grande" charset="0"/>
                <a:cs typeface="Lucida Grande" charset="0"/>
                <a:sym typeface="Lucida Grande" charset="0"/>
              </a:rPr>
              <a:t>Quals/Certs:</a:t>
            </a:r>
            <a:r>
              <a:rPr lang="en-US" b="1" baseline="0" dirty="0" smtClean="0">
                <a:solidFill>
                  <a:srgbClr val="000000"/>
                </a:solidFill>
                <a:latin typeface="Lucida Grande" charset="0"/>
                <a:ea typeface="Lucida Grande" charset="0"/>
                <a:cs typeface="Lucida Grande" charset="0"/>
                <a:sym typeface="Lucida Grande" charset="0"/>
              </a:rPr>
              <a:t>		</a:t>
            </a:r>
            <a:r>
              <a:rPr lang="en-GB" sz="1200" kern="1200" dirty="0" smtClean="0">
                <a:solidFill>
                  <a:schemeClr val="tx1"/>
                </a:solidFill>
                <a:latin typeface="Gill Sans" charset="0"/>
                <a:ea typeface="+mn-ea"/>
                <a:cs typeface="+mn-cs"/>
              </a:rPr>
              <a:t>CISSP (Certified Information Systems Security Professional) is the most common professional certification (held by 54 per cent of those in technical cyber roles,</a:t>
            </a:r>
          </a:p>
          <a:p>
            <a:pPr eaLnBrk="1" hangingPunct="1"/>
            <a:r>
              <a:rPr lang="en-GB" sz="1200" kern="1200" dirty="0" smtClean="0">
                <a:solidFill>
                  <a:schemeClr val="tx1"/>
                </a:solidFill>
                <a:latin typeface="Gill Sans" charset="0"/>
                <a:ea typeface="+mn-ea"/>
                <a:cs typeface="+mn-cs"/>
              </a:rPr>
              <a:t>		rising to 73 per cent of IT Security Managers and Consultants.)</a:t>
            </a:r>
          </a:p>
          <a:p>
            <a:pPr eaLnBrk="1" hangingPunct="1"/>
            <a:r>
              <a:rPr lang="en-GB" sz="1200" kern="1200" dirty="0" smtClean="0">
                <a:solidFill>
                  <a:schemeClr val="tx1"/>
                </a:solidFill>
                <a:latin typeface="Gill Sans" charset="0"/>
                <a:ea typeface="+mn-ea"/>
                <a:cs typeface="+mn-cs"/>
              </a:rPr>
              <a:t>		Whilst widely recognised, many certifications are desirable but not always mandatory (CCP is required for UK Government Information Assurance Professionals)</a:t>
            </a:r>
          </a:p>
          <a:p>
            <a:pPr eaLnBrk="1" hangingPunct="1"/>
            <a:r>
              <a:rPr lang="en-GB" sz="1200" kern="1200" dirty="0" smtClean="0">
                <a:solidFill>
                  <a:schemeClr val="tx1"/>
                </a:solidFill>
                <a:latin typeface="Gill Sans" charset="0"/>
                <a:ea typeface="+mn-ea"/>
                <a:cs typeface="+mn-cs"/>
              </a:rPr>
              <a:t>		Some of these certifications are seen as relatively broad and wide providing only the knowledge component and employers stressed they are looking for candidates that not only have the 				knowledge and skills but have the relevant experience, professionalism and the attitude to do the job.  </a:t>
            </a:r>
          </a:p>
          <a:p>
            <a:pPr eaLnBrk="1" hangingPunct="1"/>
            <a:endParaRPr lang="en-US" dirty="0" smtClean="0">
              <a:solidFill>
                <a:srgbClr val="000000"/>
              </a:solidFill>
              <a:latin typeface="Lucida Grande" charset="0"/>
              <a:ea typeface="Lucida Grande" charset="0"/>
              <a:cs typeface="Lucida Grande" charset="0"/>
              <a:sym typeface="Lucida Grande" charset="0"/>
            </a:endParaRPr>
          </a:p>
          <a:p>
            <a:pPr eaLnBrk="1" hangingPunct="1"/>
            <a:endParaRPr lang="en-US" dirty="0" smtClean="0">
              <a:solidFill>
                <a:srgbClr val="000000"/>
              </a:solidFill>
              <a:latin typeface="Lucida Grande" charset="0"/>
              <a:ea typeface="Lucida Grande" charset="0"/>
              <a:cs typeface="Lucida Grande" charset="0"/>
              <a:sym typeface="Lucida Grande"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algn="l" rtl="0" eaLnBrk="1" fontAlgn="base" hangingPunct="1">
              <a:spcBef>
                <a:spcPct val="0"/>
              </a:spcBef>
              <a:spcAft>
                <a:spcPct val="0"/>
              </a:spcAft>
              <a:buFontTx/>
              <a:buChar char="-"/>
            </a:pPr>
            <a:endParaRPr lang="en-US" sz="1000" kern="1200" dirty="0" smtClean="0">
              <a:solidFill>
                <a:srgbClr val="233A75"/>
              </a:solidFill>
              <a:latin typeface="NeueHaasGroteskDisp Std Blk" charset="0"/>
              <a:ea typeface="NeueHaasGroteskDisp Std Blk" charset="0"/>
              <a:cs typeface="NeueHaasGroteskDisp Std Blk" charset="0"/>
              <a:sym typeface="Lucida Grande" charset="0"/>
            </a:endParaRPr>
          </a:p>
          <a:p>
            <a:pPr algn="l" rtl="0" eaLnBrk="1" fontAlgn="base" hangingPunct="1">
              <a:spcBef>
                <a:spcPct val="0"/>
              </a:spcBef>
              <a:spcAft>
                <a:spcPct val="0"/>
              </a:spcAft>
              <a:buFontTx/>
              <a:buChar char="-"/>
            </a:pPr>
            <a:endParaRPr lang="en-US" sz="1000" kern="1200" dirty="0" smtClean="0">
              <a:solidFill>
                <a:srgbClr val="233A75"/>
              </a:solidFill>
              <a:latin typeface="NeueHaasGroteskDisp Std Blk" charset="0"/>
              <a:ea typeface="NeueHaasGroteskDisp Std Blk" charset="0"/>
              <a:cs typeface="NeueHaasGroteskDisp Std Blk" charset="0"/>
              <a:sym typeface="Lucida Grande"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Rot="1" noChangeAspect="1" noChangeArrowheads="1" noTextEdit="1"/>
          </p:cNvSpPr>
          <p:nvPr>
            <p:ph type="sldImg"/>
          </p:nvPr>
        </p:nvSpPr>
        <p:spPr>
          <a:solidFill>
            <a:srgbClr val="FFFFFF"/>
          </a:solidFill>
          <a:ln/>
        </p:spPr>
      </p:sp>
      <p:sp>
        <p:nvSpPr>
          <p:cNvPr id="12291" name="Rectangle 2"/>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kern="0" dirty="0" smtClean="0"/>
              <a:t>Context: 	Communications,</a:t>
            </a:r>
            <a:r>
              <a:rPr lang="en-US" kern="0" baseline="0" dirty="0" smtClean="0"/>
              <a:t> devices and applications are integrating and converging enabling multiple uses</a:t>
            </a:r>
            <a:endParaRPr lang="en-GB" sz="1200" kern="0" dirty="0" smtClean="0">
              <a:solidFill>
                <a:schemeClr val="tx1"/>
              </a:solidFill>
              <a:latin typeface="Gill Sans" charset="0"/>
              <a:ea typeface="+mn-ea"/>
              <a:cs typeface="+mn-cs"/>
              <a:sym typeface="NeueHaasGroteskDisp Std XLt"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0" dirty="0" smtClean="0">
              <a:solidFill>
                <a:schemeClr val="tx1"/>
              </a:solidFill>
              <a:latin typeface="Gill Sans" charset="0"/>
              <a:ea typeface="+mn-ea"/>
              <a:cs typeface="+mn-cs"/>
              <a:sym typeface="NeueHaasGroteskDisp Std XLt"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dirty="0" smtClean="0">
                <a:solidFill>
                  <a:schemeClr val="tx1"/>
                </a:solidFill>
                <a:latin typeface="Gill Sans" charset="0"/>
                <a:ea typeface="+mn-ea"/>
                <a:cs typeface="+mn-cs"/>
                <a:sym typeface="NeueHaasGroteskDisp Std XLt" charset="0"/>
              </a:rPr>
              <a:t>Box</a:t>
            </a:r>
            <a:r>
              <a:rPr lang="en-GB" sz="1200" kern="0" baseline="0" dirty="0" smtClean="0">
                <a:solidFill>
                  <a:schemeClr val="tx1"/>
                </a:solidFill>
                <a:latin typeface="Gill Sans" charset="0"/>
                <a:ea typeface="+mn-ea"/>
                <a:cs typeface="+mn-cs"/>
                <a:sym typeface="NeueHaasGroteskDisp Std XLt" charset="0"/>
              </a:rPr>
              <a:t> 1: 	Consumerisation - m</a:t>
            </a:r>
            <a:r>
              <a:rPr lang="en-GB" sz="1200" kern="0" dirty="0" smtClean="0">
                <a:solidFill>
                  <a:schemeClr val="tx1"/>
                </a:solidFill>
                <a:latin typeface="Gill Sans" charset="0"/>
                <a:ea typeface="+mn-ea"/>
                <a:cs typeface="+mn-cs"/>
                <a:sym typeface="NeueHaasGroteskDisp Std XLt" charset="0"/>
              </a:rPr>
              <a:t>obility is primarily driven by consumerisation and has happened</a:t>
            </a:r>
            <a:r>
              <a:rPr lang="en-GB" sz="1200" kern="0" baseline="0" dirty="0" smtClean="0">
                <a:solidFill>
                  <a:schemeClr val="tx1"/>
                </a:solidFill>
                <a:latin typeface="Gill Sans" charset="0"/>
                <a:ea typeface="+mn-ea"/>
                <a:cs typeface="+mn-cs"/>
                <a:sym typeface="NeueHaasGroteskDisp Std XLt" charset="0"/>
              </a:rPr>
              <a:t> faster than business expected.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 consumers demand a rich multichannel experience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 social media in particular is accessed by most users on a mobile whereas this was a minimal trend just three years ago.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 consumers will still use multiple channels but mobile is increasingly the preferred option.</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dirty="0" smtClean="0">
                <a:solidFill>
                  <a:schemeClr val="tx1"/>
                </a:solidFill>
                <a:latin typeface="Gill Sans" charset="0"/>
                <a:ea typeface="+mn-ea"/>
                <a:cs typeface="+mn-cs"/>
                <a:sym typeface="NeueHaasGroteskDisp Std XLt" charset="0"/>
              </a:rPr>
              <a:t>	- employees</a:t>
            </a:r>
            <a:r>
              <a:rPr lang="en-GB" sz="1200" kern="0" baseline="0" dirty="0" smtClean="0">
                <a:solidFill>
                  <a:schemeClr val="tx1"/>
                </a:solidFill>
                <a:latin typeface="Gill Sans" charset="0"/>
                <a:ea typeface="+mn-ea"/>
                <a:cs typeface="+mn-cs"/>
                <a:sym typeface="NeueHaasGroteskDisp Std XLt" charset="0"/>
              </a:rPr>
              <a:t> are now acting as consumers in the workplace</a:t>
            </a:r>
            <a:r>
              <a:rPr lang="en-GB" sz="1200" kern="0" dirty="0" smtClean="0">
                <a:solidFill>
                  <a:schemeClr val="tx1"/>
                </a:solidFill>
                <a:latin typeface="Gill Sans" charset="0"/>
                <a:ea typeface="+mn-ea"/>
                <a:cs typeface="+mn-cs"/>
                <a:sym typeface="NeueHaasGroteskDisp Std XLt" charset="0"/>
              </a:rPr>
              <a:t> and expecting choice the same quality experience they have outside of the working</a:t>
            </a:r>
            <a:r>
              <a:rPr lang="en-GB" sz="1200" kern="0" baseline="0" dirty="0" smtClean="0">
                <a:solidFill>
                  <a:schemeClr val="tx1"/>
                </a:solidFill>
                <a:latin typeface="Gill Sans" charset="0"/>
                <a:ea typeface="+mn-ea"/>
                <a:cs typeface="+mn-cs"/>
                <a:sym typeface="NeueHaasGroteskDisp Std XLt" charset="0"/>
              </a:rPr>
              <a:t> environment</a:t>
            </a:r>
            <a:r>
              <a:rPr lang="en-GB" sz="1200" kern="0" dirty="0" smtClean="0">
                <a:solidFill>
                  <a:schemeClr val="tx1"/>
                </a:solidFill>
                <a:latin typeface="Gill Sans" charset="0"/>
                <a:ea typeface="+mn-ea"/>
                <a:cs typeface="+mn-cs"/>
                <a:sym typeface="NeueHaasGroteskDisp Std XLt" charset="0"/>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GB" sz="1200" kern="0" baseline="0" dirty="0" smtClean="0">
              <a:solidFill>
                <a:schemeClr val="tx1"/>
              </a:solidFill>
              <a:latin typeface="Gill Sans" charset="0"/>
              <a:ea typeface="+mn-ea"/>
              <a:cs typeface="+mn-cs"/>
              <a:sym typeface="NeueHaasGroteskDisp Std XLt"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Bring Your Own Device (BYOD)</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 BYOD can be seen to positively attract younger workers who expect to be able to use their own devices in the workplace.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 Employees do not want to carry around multiple devices</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 This is changing the way mobile technology is used by employers.  </a:t>
            </a:r>
          </a:p>
          <a:p>
            <a:pPr marL="0" marR="0" indent="0" algn="l" defTabSz="914400" rtl="0" eaLnBrk="1" fontAlgn="base" latinLnBrk="0" hangingPunct="1">
              <a:lnSpc>
                <a:spcPct val="100000"/>
              </a:lnSpc>
              <a:spcBef>
                <a:spcPct val="0"/>
              </a:spcBef>
              <a:spcAft>
                <a:spcPct val="0"/>
              </a:spcAft>
              <a:buClrTx/>
              <a:buSzTx/>
              <a:buFontTx/>
              <a:buNone/>
              <a:tabLst/>
              <a:defRPr/>
            </a:pPr>
            <a:r>
              <a:rPr lang="en-GB" sz="1200" kern="0" baseline="0" dirty="0" smtClean="0">
                <a:solidFill>
                  <a:schemeClr val="tx1"/>
                </a:solidFill>
                <a:latin typeface="Gill Sans" charset="0"/>
                <a:ea typeface="+mn-ea"/>
                <a:cs typeface="+mn-cs"/>
                <a:sym typeface="NeueHaasGroteskDisp Std XLt" charset="0"/>
              </a:rPr>
              <a:t> </a:t>
            </a:r>
            <a:endParaRPr lang="en-GB" sz="1200" kern="0" dirty="0" smtClean="0">
              <a:solidFill>
                <a:schemeClr val="tx1"/>
              </a:solidFill>
              <a:latin typeface="Gill Sans" charset="0"/>
              <a:ea typeface="+mn-ea"/>
              <a:cs typeface="+mn-cs"/>
              <a:sym typeface="NeueHaasGroteskDisp Std XLt" charset="0"/>
            </a:endParaRPr>
          </a:p>
          <a:p>
            <a:pPr eaLnBrk="1" hangingPunct="1"/>
            <a:r>
              <a:rPr lang="en-GB" sz="1200" kern="0" dirty="0" smtClean="0">
                <a:solidFill>
                  <a:schemeClr val="tx1"/>
                </a:solidFill>
                <a:latin typeface="Gill Sans" charset="0"/>
                <a:ea typeface="+mn-ea"/>
                <a:cs typeface="+mn-cs"/>
                <a:sym typeface="NeueHaasGroteskDisp Std XLt" charset="0"/>
              </a:rPr>
              <a:t>Box 2: 	Cost reduction</a:t>
            </a:r>
            <a:r>
              <a:rPr lang="en-GB" sz="1200" kern="0" baseline="0" dirty="0" smtClean="0">
                <a:solidFill>
                  <a:schemeClr val="tx1"/>
                </a:solidFill>
                <a:latin typeface="Gill Sans" charset="0"/>
                <a:ea typeface="+mn-ea"/>
                <a:cs typeface="+mn-cs"/>
                <a:sym typeface="NeueHaasGroteskDisp Std XLt" charset="0"/>
              </a:rPr>
              <a:t> </a:t>
            </a:r>
          </a:p>
          <a:p>
            <a:pPr eaLnBrk="1" hangingPunct="1"/>
            <a:r>
              <a:rPr lang="en-GB" sz="1200" kern="0" baseline="0" dirty="0" smtClean="0">
                <a:solidFill>
                  <a:schemeClr val="tx1"/>
                </a:solidFill>
                <a:latin typeface="Gill Sans" charset="0"/>
                <a:ea typeface="+mn-ea"/>
                <a:cs typeface="+mn-cs"/>
                <a:sym typeface="NeueHaasGroteskDisp Std XLt" charset="0"/>
              </a:rPr>
              <a:t>	- Streamlining costs is a key business driver</a:t>
            </a:r>
          </a:p>
          <a:p>
            <a:pPr eaLnBrk="1" hangingPunct="1"/>
            <a:r>
              <a:rPr lang="en-GB" sz="1200" kern="0" baseline="0" dirty="0" smtClean="0">
                <a:solidFill>
                  <a:schemeClr val="tx1"/>
                </a:solidFill>
                <a:latin typeface="Gill Sans" charset="0"/>
                <a:ea typeface="+mn-ea"/>
                <a:cs typeface="+mn-cs"/>
                <a:sym typeface="NeueHaasGroteskDisp Std XLt" charset="0"/>
              </a:rPr>
              <a:t>	- Changing and new business models has driven innovation in the use of mobile technologies </a:t>
            </a:r>
          </a:p>
          <a:p>
            <a:pPr eaLnBrk="1" hangingPunct="1"/>
            <a:r>
              <a:rPr lang="en-GB" sz="1200" kern="0" baseline="0" dirty="0" smtClean="0">
                <a:solidFill>
                  <a:schemeClr val="tx1"/>
                </a:solidFill>
                <a:latin typeface="Gill Sans" charset="0"/>
                <a:ea typeface="+mn-ea"/>
                <a:cs typeface="+mn-cs"/>
                <a:sym typeface="NeueHaasGroteskDisp Std XLt" charset="0"/>
              </a:rPr>
              <a:t>	- The savings in office space needed for a static workforce compared to that required for the provision of mobility to employees is an example.  </a:t>
            </a:r>
          </a:p>
          <a:p>
            <a:pPr eaLnBrk="1" hangingPunct="1"/>
            <a:r>
              <a:rPr lang="en-GB" sz="1200" kern="0" dirty="0" smtClean="0">
                <a:solidFill>
                  <a:schemeClr val="tx1"/>
                </a:solidFill>
                <a:latin typeface="Gill Sans" charset="0"/>
                <a:ea typeface="+mn-ea"/>
                <a:cs typeface="+mn-cs"/>
                <a:sym typeface="NeueHaasGroteskDisp Std XLt" charset="0"/>
              </a:rPr>
              <a:t>	</a:t>
            </a:r>
          </a:p>
          <a:p>
            <a:pPr eaLnBrk="1" hangingPunct="1"/>
            <a:r>
              <a:rPr lang="en-GB" sz="1200" kern="0" dirty="0" smtClean="0">
                <a:solidFill>
                  <a:schemeClr val="tx1"/>
                </a:solidFill>
                <a:latin typeface="Gill Sans" charset="0"/>
                <a:ea typeface="+mn-ea"/>
                <a:cs typeface="+mn-cs"/>
                <a:sym typeface="NeueHaasGroteskDisp Std XLt" charset="0"/>
              </a:rPr>
              <a:t>	Enterprise mobility </a:t>
            </a:r>
            <a:endParaRPr lang="en-GB" sz="1200" kern="0" baseline="0" dirty="0" smtClean="0">
              <a:solidFill>
                <a:schemeClr val="tx1"/>
              </a:solidFill>
              <a:latin typeface="Gill Sans" charset="0"/>
              <a:ea typeface="+mn-ea"/>
              <a:cs typeface="+mn-cs"/>
              <a:sym typeface="NeueHaasGroteskDisp Std XLt" charset="0"/>
            </a:endParaRPr>
          </a:p>
          <a:p>
            <a:pPr eaLnBrk="1" hangingPunct="1"/>
            <a:r>
              <a:rPr lang="en-GB" sz="1200" kern="0" baseline="0" dirty="0" smtClean="0">
                <a:solidFill>
                  <a:schemeClr val="tx1"/>
                </a:solidFill>
                <a:latin typeface="Gill Sans" charset="0"/>
                <a:ea typeface="+mn-ea"/>
                <a:cs typeface="+mn-cs"/>
                <a:sym typeface="NeueHaasGroteskDisp Std XLt" charset="0"/>
              </a:rPr>
              <a:t>	- mobilisation of the enterprise is about employees being able to use different devices with any technology service in many locations </a:t>
            </a:r>
          </a:p>
          <a:p>
            <a:pPr eaLnBrk="1" hangingPunct="1"/>
            <a:r>
              <a:rPr lang="en-GB" sz="1200" kern="0" baseline="0" dirty="0" smtClean="0">
                <a:solidFill>
                  <a:schemeClr val="tx1"/>
                </a:solidFill>
                <a:latin typeface="Gill Sans" charset="0"/>
                <a:ea typeface="+mn-ea"/>
                <a:cs typeface="+mn-cs"/>
                <a:sym typeface="NeueHaasGroteskDisp Std XLt" charset="0"/>
              </a:rPr>
              <a:t>	- Businesses are looking to increase the productivity of their workforce and mobile technologies bring new operational models, allowing for efficient working methods. </a:t>
            </a:r>
          </a:p>
          <a:p>
            <a:pPr eaLnBrk="1" hangingPunct="1"/>
            <a:r>
              <a:rPr lang="en-GB" sz="1200" kern="0" baseline="0" dirty="0" smtClean="0">
                <a:solidFill>
                  <a:schemeClr val="tx1"/>
                </a:solidFill>
                <a:latin typeface="Gill Sans" charset="0"/>
                <a:ea typeface="+mn-ea"/>
                <a:cs typeface="+mn-cs"/>
                <a:sym typeface="NeueHaasGroteskDisp Std XLt" charset="0"/>
              </a:rPr>
              <a:t>	- The ability to instantly relay data and tools for advanced collaboration  have changed many business methods.  </a:t>
            </a:r>
          </a:p>
          <a:p>
            <a:pPr eaLnBrk="1" hangingPunct="1"/>
            <a:endParaRPr lang="en-GB" sz="1200" kern="0" baseline="0" dirty="0" smtClean="0">
              <a:solidFill>
                <a:schemeClr val="tx1"/>
              </a:solidFill>
              <a:latin typeface="Gill Sans" charset="0"/>
              <a:ea typeface="+mn-ea"/>
              <a:cs typeface="+mn-cs"/>
              <a:sym typeface="NeueHaasGroteskDisp Std XLt" charset="0"/>
            </a:endParaRPr>
          </a:p>
          <a:p>
            <a:pPr eaLnBrk="1" hangingPunct="1"/>
            <a:endParaRPr lang="en-GB" sz="1200" kern="0" baseline="0" dirty="0" smtClean="0">
              <a:solidFill>
                <a:schemeClr val="tx1"/>
              </a:solidFill>
              <a:latin typeface="Gill Sans" charset="0"/>
              <a:ea typeface="+mn-ea"/>
              <a:cs typeface="+mn-cs"/>
              <a:sym typeface="NeueHaasGroteskDisp Std XLt" charset="0"/>
            </a:endParaRPr>
          </a:p>
          <a:p>
            <a:pPr eaLnBrk="1" hangingPunct="1"/>
            <a:endParaRPr lang="en-GB" sz="1200" kern="0" baseline="0" dirty="0" smtClean="0">
              <a:solidFill>
                <a:schemeClr val="tx1"/>
              </a:solidFill>
              <a:latin typeface="Gill Sans" charset="0"/>
              <a:ea typeface="+mn-ea"/>
              <a:cs typeface="+mn-cs"/>
              <a:sym typeface="NeueHaasGroteskDisp Std XLt" charset="0"/>
            </a:endParaRPr>
          </a:p>
          <a:p>
            <a:pPr eaLnBrk="1" hangingPunct="1"/>
            <a:r>
              <a:rPr lang="en-GB" sz="1200" kern="0" baseline="0" dirty="0" smtClean="0">
                <a:solidFill>
                  <a:schemeClr val="tx1"/>
                </a:solidFill>
                <a:latin typeface="Gill Sans" charset="0"/>
                <a:ea typeface="+mn-ea"/>
                <a:cs typeface="+mn-cs"/>
                <a:sym typeface="NeueHaasGroteskDisp Std XLt" charset="0"/>
              </a:rPr>
              <a:t>However the skills required to deliver these solutions (whether inside the organisation or to customers) are the same.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E8AE4F01-F79C-4B3A-BE43-9FEFB074420B}" type="slidenum">
              <a:rPr lang="en-US"/>
              <a:pPr>
                <a:defRPr/>
              </a:pPr>
              <a:t>‹#›</a:t>
            </a:fld>
            <a:endParaRPr lang="en-US" dirty="0"/>
          </a:p>
        </p:txBody>
      </p:sp>
    </p:spTree>
    <p:extLst>
      <p:ext uri="{BB962C8B-B14F-4D97-AF65-F5344CB8AC3E}">
        <p14:creationId xmlns:p14="http://schemas.microsoft.com/office/powerpoint/2010/main" val="406387094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237257CE-4DE5-410C-8D38-860B588360BF}" type="slidenum">
              <a:rPr lang="en-US"/>
              <a:pPr>
                <a:defRPr/>
              </a:pPr>
              <a:t>‹#›</a:t>
            </a:fld>
            <a:endParaRPr lang="en-US" dirty="0"/>
          </a:p>
        </p:txBody>
      </p:sp>
    </p:spTree>
    <p:extLst>
      <p:ext uri="{BB962C8B-B14F-4D97-AF65-F5344CB8AC3E}">
        <p14:creationId xmlns:p14="http://schemas.microsoft.com/office/powerpoint/2010/main" val="4168352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2575"/>
            <a:ext cx="1943100" cy="5953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282575"/>
            <a:ext cx="5676900"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BD8097C8-B5E3-4457-8ADE-DB9C8DDDECC8}" type="slidenum">
              <a:rPr lang="en-US"/>
              <a:pPr>
                <a:defRPr/>
              </a:pPr>
              <a:t>‹#›</a:t>
            </a:fld>
            <a:endParaRPr lang="en-US" dirty="0"/>
          </a:p>
        </p:txBody>
      </p:sp>
    </p:spTree>
    <p:extLst>
      <p:ext uri="{BB962C8B-B14F-4D97-AF65-F5344CB8AC3E}">
        <p14:creationId xmlns:p14="http://schemas.microsoft.com/office/powerpoint/2010/main" val="420719613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10330525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7912388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86340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598613"/>
            <a:ext cx="4038600" cy="395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598613"/>
            <a:ext cx="4038600" cy="395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917780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3854908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8381732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50813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813636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3"/>
          <p:cNvSpPr txBox="1">
            <a:spLocks noGrp="1" noChangeArrowheads="1"/>
          </p:cNvSpPr>
          <p:nvPr>
            <p:ph type="sldNum" sz="quarter" idx="10"/>
          </p:nvPr>
        </p:nvSpPr>
        <p:spPr>
          <a:ln/>
        </p:spPr>
        <p:txBody>
          <a:bodyPr/>
          <a:lstStyle>
            <a:lvl1pPr>
              <a:defRPr/>
            </a:lvl1pPr>
          </a:lstStyle>
          <a:p>
            <a:pPr>
              <a:defRPr/>
            </a:pPr>
            <a:fld id="{FC673FB8-9F9A-4B45-B58F-7E4CC1B065F9}" type="slidenum">
              <a:rPr lang="en-US"/>
              <a:pPr>
                <a:defRPr/>
              </a:pPr>
              <a:t>‹#›</a:t>
            </a:fld>
            <a:endParaRPr lang="en-US" dirty="0"/>
          </a:p>
        </p:txBody>
      </p:sp>
    </p:spTree>
    <p:extLst>
      <p:ext uri="{BB962C8B-B14F-4D97-AF65-F5344CB8AC3E}">
        <p14:creationId xmlns:p14="http://schemas.microsoft.com/office/powerpoint/2010/main" val="25273455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sym typeface="NeueHaasGroteskDisp Std XL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59750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154750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2075"/>
            <a:ext cx="2057400" cy="54578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2075"/>
            <a:ext cx="6019800" cy="5457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4810590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D15A6781-F8B7-4621-9F8A-83796ACC687E}" type="slidenum">
              <a:rPr lang="en-US"/>
              <a:pPr>
                <a:defRPr/>
              </a:pPr>
              <a:t>‹#›</a:t>
            </a:fld>
            <a:endParaRPr lang="en-US" dirty="0"/>
          </a:p>
        </p:txBody>
      </p:sp>
    </p:spTree>
    <p:extLst>
      <p:ext uri="{BB962C8B-B14F-4D97-AF65-F5344CB8AC3E}">
        <p14:creationId xmlns:p14="http://schemas.microsoft.com/office/powerpoint/2010/main" val="129119001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F9C7660B-3268-49BE-97B4-D990965DCA4B}" type="slidenum">
              <a:rPr lang="en-US"/>
              <a:pPr>
                <a:defRPr/>
              </a:pPr>
              <a:t>‹#›</a:t>
            </a:fld>
            <a:endParaRPr lang="en-US" dirty="0"/>
          </a:p>
        </p:txBody>
      </p:sp>
    </p:spTree>
    <p:extLst>
      <p:ext uri="{BB962C8B-B14F-4D97-AF65-F5344CB8AC3E}">
        <p14:creationId xmlns:p14="http://schemas.microsoft.com/office/powerpoint/2010/main" val="331973365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1"/>
          <p:cNvSpPr txBox="1">
            <a:spLocks noGrp="1" noChangeArrowheads="1"/>
          </p:cNvSpPr>
          <p:nvPr>
            <p:ph type="sldNum" sz="quarter" idx="10"/>
          </p:nvPr>
        </p:nvSpPr>
        <p:spPr>
          <a:ln/>
        </p:spPr>
        <p:txBody>
          <a:bodyPr/>
          <a:lstStyle>
            <a:lvl1pPr>
              <a:defRPr/>
            </a:lvl1pPr>
          </a:lstStyle>
          <a:p>
            <a:pPr>
              <a:defRPr/>
            </a:pPr>
            <a:fld id="{DF115BF6-8384-4BE1-AC62-8B10969B7DA0}" type="slidenum">
              <a:rPr lang="en-US"/>
              <a:pPr>
                <a:defRPr/>
              </a:pPr>
              <a:t>‹#›</a:t>
            </a:fld>
            <a:endParaRPr lang="en-US" dirty="0"/>
          </a:p>
        </p:txBody>
      </p:sp>
    </p:spTree>
    <p:extLst>
      <p:ext uri="{BB962C8B-B14F-4D97-AF65-F5344CB8AC3E}">
        <p14:creationId xmlns:p14="http://schemas.microsoft.com/office/powerpoint/2010/main" val="392410426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1"/>
          <p:cNvSpPr txBox="1">
            <a:spLocks noGrp="1" noChangeArrowheads="1"/>
          </p:cNvSpPr>
          <p:nvPr>
            <p:ph type="sldNum" sz="quarter" idx="10"/>
          </p:nvPr>
        </p:nvSpPr>
        <p:spPr>
          <a:ln/>
        </p:spPr>
        <p:txBody>
          <a:bodyPr/>
          <a:lstStyle>
            <a:lvl1pPr>
              <a:defRPr/>
            </a:lvl1pPr>
          </a:lstStyle>
          <a:p>
            <a:pPr>
              <a:defRPr/>
            </a:pPr>
            <a:fld id="{8C6D2157-795A-497C-9B5E-C9F260CA29F3}" type="slidenum">
              <a:rPr lang="en-US"/>
              <a:pPr>
                <a:defRPr/>
              </a:pPr>
              <a:t>‹#›</a:t>
            </a:fld>
            <a:endParaRPr lang="en-US" dirty="0"/>
          </a:p>
        </p:txBody>
      </p:sp>
    </p:spTree>
    <p:extLst>
      <p:ext uri="{BB962C8B-B14F-4D97-AF65-F5344CB8AC3E}">
        <p14:creationId xmlns:p14="http://schemas.microsoft.com/office/powerpoint/2010/main" val="146509944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1"/>
          <p:cNvSpPr txBox="1">
            <a:spLocks noGrp="1" noChangeArrowheads="1"/>
          </p:cNvSpPr>
          <p:nvPr>
            <p:ph type="sldNum" sz="quarter" idx="10"/>
          </p:nvPr>
        </p:nvSpPr>
        <p:spPr>
          <a:ln/>
        </p:spPr>
        <p:txBody>
          <a:bodyPr/>
          <a:lstStyle>
            <a:lvl1pPr>
              <a:defRPr/>
            </a:lvl1pPr>
          </a:lstStyle>
          <a:p>
            <a:pPr>
              <a:defRPr/>
            </a:pPr>
            <a:fld id="{70F8D39F-0D82-4798-B4AC-0E2D78EDEDD5}" type="slidenum">
              <a:rPr lang="en-US"/>
              <a:pPr>
                <a:defRPr/>
              </a:pPr>
              <a:t>‹#›</a:t>
            </a:fld>
            <a:endParaRPr lang="en-US" dirty="0"/>
          </a:p>
        </p:txBody>
      </p:sp>
    </p:spTree>
    <p:extLst>
      <p:ext uri="{BB962C8B-B14F-4D97-AF65-F5344CB8AC3E}">
        <p14:creationId xmlns:p14="http://schemas.microsoft.com/office/powerpoint/2010/main" val="71066113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ext Box 1"/>
          <p:cNvSpPr txBox="1">
            <a:spLocks noGrp="1" noChangeArrowheads="1"/>
          </p:cNvSpPr>
          <p:nvPr>
            <p:ph type="sldNum" sz="quarter" idx="10"/>
          </p:nvPr>
        </p:nvSpPr>
        <p:spPr>
          <a:ln/>
        </p:spPr>
        <p:txBody>
          <a:bodyPr/>
          <a:lstStyle>
            <a:lvl1pPr>
              <a:defRPr/>
            </a:lvl1pPr>
          </a:lstStyle>
          <a:p>
            <a:pPr>
              <a:defRPr/>
            </a:pPr>
            <a:fld id="{77E47A6F-4736-4CA4-BC89-3350988EDAC1}" type="slidenum">
              <a:rPr lang="en-US"/>
              <a:pPr>
                <a:defRPr/>
              </a:pPr>
              <a:t>‹#›</a:t>
            </a:fld>
            <a:endParaRPr lang="en-US" dirty="0"/>
          </a:p>
        </p:txBody>
      </p:sp>
    </p:spTree>
    <p:extLst>
      <p:ext uri="{BB962C8B-B14F-4D97-AF65-F5344CB8AC3E}">
        <p14:creationId xmlns:p14="http://schemas.microsoft.com/office/powerpoint/2010/main" val="378092965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1"/>
          <p:cNvSpPr txBox="1">
            <a:spLocks noGrp="1" noChangeArrowheads="1"/>
          </p:cNvSpPr>
          <p:nvPr>
            <p:ph type="sldNum" sz="quarter" idx="10"/>
          </p:nvPr>
        </p:nvSpPr>
        <p:spPr>
          <a:ln/>
        </p:spPr>
        <p:txBody>
          <a:bodyPr/>
          <a:lstStyle>
            <a:lvl1pPr>
              <a:defRPr/>
            </a:lvl1pPr>
          </a:lstStyle>
          <a:p>
            <a:pPr>
              <a:defRPr/>
            </a:pPr>
            <a:fld id="{AC438ABC-36F9-4946-BEAA-397447A721F2}" type="slidenum">
              <a:rPr lang="en-US"/>
              <a:pPr>
                <a:defRPr/>
              </a:pPr>
              <a:t>‹#›</a:t>
            </a:fld>
            <a:endParaRPr lang="en-US" dirty="0"/>
          </a:p>
        </p:txBody>
      </p:sp>
    </p:spTree>
    <p:extLst>
      <p:ext uri="{BB962C8B-B14F-4D97-AF65-F5344CB8AC3E}">
        <p14:creationId xmlns:p14="http://schemas.microsoft.com/office/powerpoint/2010/main" val="153467327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6D116AD3-5250-4BE9-80E3-B4923D3FF2E6}" type="slidenum">
              <a:rPr lang="en-US"/>
              <a:pPr>
                <a:defRPr/>
              </a:pPr>
              <a:t>‹#›</a:t>
            </a:fld>
            <a:endParaRPr lang="en-US" dirty="0"/>
          </a:p>
        </p:txBody>
      </p:sp>
    </p:spTree>
    <p:extLst>
      <p:ext uri="{BB962C8B-B14F-4D97-AF65-F5344CB8AC3E}">
        <p14:creationId xmlns:p14="http://schemas.microsoft.com/office/powerpoint/2010/main" val="130535190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B31527B5-B0AB-4F7D-9D3D-41FA0231FD83}" type="slidenum">
              <a:rPr lang="en-US"/>
              <a:pPr>
                <a:defRPr/>
              </a:pPr>
              <a:t>‹#›</a:t>
            </a:fld>
            <a:endParaRPr lang="en-US" dirty="0"/>
          </a:p>
        </p:txBody>
      </p:sp>
    </p:spTree>
    <p:extLst>
      <p:ext uri="{BB962C8B-B14F-4D97-AF65-F5344CB8AC3E}">
        <p14:creationId xmlns:p14="http://schemas.microsoft.com/office/powerpoint/2010/main" val="17870703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sym typeface="Lucida Grande"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1"/>
          <p:cNvSpPr txBox="1">
            <a:spLocks noGrp="1" noChangeArrowheads="1"/>
          </p:cNvSpPr>
          <p:nvPr>
            <p:ph type="sldNum" sz="quarter" idx="10"/>
          </p:nvPr>
        </p:nvSpPr>
        <p:spPr>
          <a:ln/>
        </p:spPr>
        <p:txBody>
          <a:bodyPr/>
          <a:lstStyle>
            <a:lvl1pPr>
              <a:defRPr/>
            </a:lvl1pPr>
          </a:lstStyle>
          <a:p>
            <a:pPr>
              <a:defRPr/>
            </a:pPr>
            <a:fld id="{4C0892D3-5ED0-4C51-A19D-920AF8E96EC9}" type="slidenum">
              <a:rPr lang="en-US"/>
              <a:pPr>
                <a:defRPr/>
              </a:pPr>
              <a:t>‹#›</a:t>
            </a:fld>
            <a:endParaRPr lang="en-US" dirty="0"/>
          </a:p>
        </p:txBody>
      </p:sp>
    </p:spTree>
    <p:extLst>
      <p:ext uri="{BB962C8B-B14F-4D97-AF65-F5344CB8AC3E}">
        <p14:creationId xmlns:p14="http://schemas.microsoft.com/office/powerpoint/2010/main" val="274194369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4B75A3B9-0842-43A0-AD76-E6E3B7FF1084}" type="slidenum">
              <a:rPr lang="en-US"/>
              <a:pPr>
                <a:defRPr/>
              </a:pPr>
              <a:t>‹#›</a:t>
            </a:fld>
            <a:endParaRPr lang="en-US" dirty="0"/>
          </a:p>
        </p:txBody>
      </p:sp>
    </p:spTree>
    <p:extLst>
      <p:ext uri="{BB962C8B-B14F-4D97-AF65-F5344CB8AC3E}">
        <p14:creationId xmlns:p14="http://schemas.microsoft.com/office/powerpoint/2010/main" val="215203157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Box 1"/>
          <p:cNvSpPr txBox="1">
            <a:spLocks noGrp="1" noChangeArrowheads="1"/>
          </p:cNvSpPr>
          <p:nvPr>
            <p:ph type="sldNum" sz="quarter" idx="10"/>
          </p:nvPr>
        </p:nvSpPr>
        <p:spPr>
          <a:ln/>
        </p:spPr>
        <p:txBody>
          <a:bodyPr/>
          <a:lstStyle>
            <a:lvl1pPr>
              <a:defRPr/>
            </a:lvl1pPr>
          </a:lstStyle>
          <a:p>
            <a:pPr>
              <a:defRPr/>
            </a:pPr>
            <a:fld id="{EB03A5C2-2285-497D-A469-0C0A10219AD8}" type="slidenum">
              <a:rPr lang="en-US"/>
              <a:pPr>
                <a:defRPr/>
              </a:pPr>
              <a:t>‹#›</a:t>
            </a:fld>
            <a:endParaRPr lang="en-US" dirty="0"/>
          </a:p>
        </p:txBody>
      </p:sp>
    </p:spTree>
    <p:extLst>
      <p:ext uri="{BB962C8B-B14F-4D97-AF65-F5344CB8AC3E}">
        <p14:creationId xmlns:p14="http://schemas.microsoft.com/office/powerpoint/2010/main" val="38206385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98500" y="32639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975100" y="3263900"/>
            <a:ext cx="3124200"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Box 3"/>
          <p:cNvSpPr txBox="1">
            <a:spLocks noGrp="1" noChangeArrowheads="1"/>
          </p:cNvSpPr>
          <p:nvPr>
            <p:ph type="sldNum" sz="quarter" idx="10"/>
          </p:nvPr>
        </p:nvSpPr>
        <p:spPr>
          <a:ln/>
        </p:spPr>
        <p:txBody>
          <a:bodyPr/>
          <a:lstStyle>
            <a:lvl1pPr>
              <a:defRPr/>
            </a:lvl1pPr>
          </a:lstStyle>
          <a:p>
            <a:pPr>
              <a:defRPr/>
            </a:pPr>
            <a:fld id="{44FB5983-5B39-4E1B-9D89-2134AA04BCFC}" type="slidenum">
              <a:rPr lang="en-US"/>
              <a:pPr>
                <a:defRPr/>
              </a:pPr>
              <a:t>‹#›</a:t>
            </a:fld>
            <a:endParaRPr lang="en-US" dirty="0"/>
          </a:p>
        </p:txBody>
      </p:sp>
    </p:spTree>
    <p:extLst>
      <p:ext uri="{BB962C8B-B14F-4D97-AF65-F5344CB8AC3E}">
        <p14:creationId xmlns:p14="http://schemas.microsoft.com/office/powerpoint/2010/main" val="11272496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ext Box 3"/>
          <p:cNvSpPr txBox="1">
            <a:spLocks noGrp="1" noChangeArrowheads="1"/>
          </p:cNvSpPr>
          <p:nvPr>
            <p:ph type="sldNum" sz="quarter" idx="10"/>
          </p:nvPr>
        </p:nvSpPr>
        <p:spPr>
          <a:ln/>
        </p:spPr>
        <p:txBody>
          <a:bodyPr/>
          <a:lstStyle>
            <a:lvl1pPr>
              <a:defRPr/>
            </a:lvl1pPr>
          </a:lstStyle>
          <a:p>
            <a:pPr>
              <a:defRPr/>
            </a:pPr>
            <a:fld id="{A1C14693-82DE-46FC-BD4E-FB2D56572984}" type="slidenum">
              <a:rPr lang="en-US"/>
              <a:pPr>
                <a:defRPr/>
              </a:pPr>
              <a:t>‹#›</a:t>
            </a:fld>
            <a:endParaRPr lang="en-US" dirty="0"/>
          </a:p>
        </p:txBody>
      </p:sp>
    </p:spTree>
    <p:extLst>
      <p:ext uri="{BB962C8B-B14F-4D97-AF65-F5344CB8AC3E}">
        <p14:creationId xmlns:p14="http://schemas.microsoft.com/office/powerpoint/2010/main" val="4264887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Box 3"/>
          <p:cNvSpPr txBox="1">
            <a:spLocks noGrp="1" noChangeArrowheads="1"/>
          </p:cNvSpPr>
          <p:nvPr>
            <p:ph type="sldNum" sz="quarter" idx="10"/>
          </p:nvPr>
        </p:nvSpPr>
        <p:spPr>
          <a:ln/>
        </p:spPr>
        <p:txBody>
          <a:bodyPr/>
          <a:lstStyle>
            <a:lvl1pPr>
              <a:defRPr/>
            </a:lvl1pPr>
          </a:lstStyle>
          <a:p>
            <a:pPr>
              <a:defRPr/>
            </a:pPr>
            <a:fld id="{691DB763-0AE1-498E-823D-7B23463964A8}" type="slidenum">
              <a:rPr lang="en-US"/>
              <a:pPr>
                <a:defRPr/>
              </a:pPr>
              <a:t>‹#›</a:t>
            </a:fld>
            <a:endParaRPr lang="en-US" dirty="0"/>
          </a:p>
        </p:txBody>
      </p:sp>
    </p:spTree>
    <p:extLst>
      <p:ext uri="{BB962C8B-B14F-4D97-AF65-F5344CB8AC3E}">
        <p14:creationId xmlns:p14="http://schemas.microsoft.com/office/powerpoint/2010/main" val="13540498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3F3424BC-6C94-43B5-8E39-BE7F3E3A2AE4}" type="slidenum">
              <a:rPr lang="en-US"/>
              <a:pPr>
                <a:defRPr/>
              </a:pPr>
              <a:t>‹#›</a:t>
            </a:fld>
            <a:endParaRPr lang="en-US" dirty="0"/>
          </a:p>
        </p:txBody>
      </p:sp>
    </p:spTree>
    <p:extLst>
      <p:ext uri="{BB962C8B-B14F-4D97-AF65-F5344CB8AC3E}">
        <p14:creationId xmlns:p14="http://schemas.microsoft.com/office/powerpoint/2010/main" val="83370371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3692937-D19C-473B-9EB2-2A71308D2EFA}" type="slidenum">
              <a:rPr lang="en-US"/>
              <a:pPr>
                <a:defRPr/>
              </a:pPr>
              <a:t>‹#›</a:t>
            </a:fld>
            <a:endParaRPr lang="en-US" dirty="0"/>
          </a:p>
        </p:txBody>
      </p:sp>
    </p:spTree>
    <p:extLst>
      <p:ext uri="{BB962C8B-B14F-4D97-AF65-F5344CB8AC3E}">
        <p14:creationId xmlns:p14="http://schemas.microsoft.com/office/powerpoint/2010/main" val="26745017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sym typeface="NeueHaasGroteskDisp Std XLt" charset="0"/>
              </a:rPr>
              <a:t>Click icon to add picture</a:t>
            </a:r>
            <a:endParaRPr lang="en-GB" noProof="0" dirty="0" smtClean="0">
              <a:sym typeface="NeueHaasGroteskDisp Std XL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82E3B3F2-E944-4BC4-BAB9-5C2346FDF8F5}" type="slidenum">
              <a:rPr lang="en-US"/>
              <a:pPr>
                <a:defRPr/>
              </a:pPr>
              <a:t>‹#›</a:t>
            </a:fld>
            <a:endParaRPr lang="en-US" dirty="0"/>
          </a:p>
        </p:txBody>
      </p:sp>
    </p:spTree>
    <p:extLst>
      <p:ext uri="{BB962C8B-B14F-4D97-AF65-F5344CB8AC3E}">
        <p14:creationId xmlns:p14="http://schemas.microsoft.com/office/powerpoint/2010/main" val="162537651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85800" y="282575"/>
            <a:ext cx="7772400" cy="204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NeueHaasGroteskDisp Std Blk" charset="0"/>
              </a:rPr>
              <a:t>Click to edit Master title style</a:t>
            </a:r>
          </a:p>
        </p:txBody>
      </p:sp>
      <p:sp>
        <p:nvSpPr>
          <p:cNvPr id="1027" name="Rectangle 2"/>
          <p:cNvSpPr>
            <a:spLocks noGrp="1" noChangeArrowheads="1"/>
          </p:cNvSpPr>
          <p:nvPr>
            <p:ph type="body" idx="1"/>
          </p:nvPr>
        </p:nvSpPr>
        <p:spPr bwMode="auto">
          <a:xfrm>
            <a:off x="698500" y="3263900"/>
            <a:ext cx="6400800"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NeueHaasGroteskDisp Std XLt" charset="0"/>
              </a:rPr>
              <a:t>Click to edit Master text styles</a:t>
            </a:r>
          </a:p>
          <a:p>
            <a:pPr lvl="1"/>
            <a:r>
              <a:rPr lang="en-US" smtClean="0">
                <a:sym typeface="NeueHaasGroteskDisp Std XLt" charset="0"/>
              </a:rPr>
              <a:t>Second level</a:t>
            </a:r>
          </a:p>
          <a:p>
            <a:pPr lvl="2"/>
            <a:r>
              <a:rPr lang="en-US" smtClean="0">
                <a:sym typeface="NeueHaasGroteskDisp Std XLt" charset="0"/>
              </a:rPr>
              <a:t>Third level</a:t>
            </a:r>
          </a:p>
          <a:p>
            <a:pPr lvl="3"/>
            <a:r>
              <a:rPr lang="en-US" smtClean="0">
                <a:sym typeface="NeueHaasGroteskDisp Std XLt" charset="0"/>
              </a:rPr>
              <a:t>Fourth level</a:t>
            </a:r>
          </a:p>
          <a:p>
            <a:pPr lvl="4"/>
            <a:r>
              <a:rPr lang="en-US" smtClean="0">
                <a:sym typeface="NeueHaasGroteskDisp Std XLt" charset="0"/>
              </a:rPr>
              <a:t>Fifth level</a:t>
            </a:r>
            <a:endParaRPr lang="en-US" smtClean="0">
              <a:sym typeface="Lucida Grande" charset="0"/>
            </a:endParaRPr>
          </a:p>
        </p:txBody>
      </p:sp>
      <p:sp>
        <p:nvSpPr>
          <p:cNvPr id="2" name="Text Box 3"/>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Lucida Grande" charset="0"/>
                <a:ea typeface="Lucida Grande" charset="0"/>
                <a:cs typeface="Lucida Grande" charset="0"/>
                <a:sym typeface="Lucida Grande"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223D1A83-DC1D-43E7-A826-A080D0E0493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hf hdr="0" ftr="0" dt="0"/>
  <p:txStyles>
    <p:titleStyle>
      <a:lvl1pPr algn="l" rtl="0" eaLnBrk="1" fontAlgn="base" hangingPunct="1">
        <a:spcBef>
          <a:spcPct val="0"/>
        </a:spcBef>
        <a:spcAft>
          <a:spcPct val="0"/>
        </a:spcAft>
        <a:defRPr sz="5500">
          <a:solidFill>
            <a:srgbClr val="FFFFFF"/>
          </a:solidFill>
          <a:latin typeface="+mj-lt"/>
          <a:ea typeface="+mj-ea"/>
          <a:cs typeface="+mj-cs"/>
          <a:sym typeface="NeueHaasGroteskDisp Std Blk" charset="0"/>
        </a:defRPr>
      </a:lvl1pPr>
      <a:lvl2pPr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2pPr>
      <a:lvl3pPr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3pPr>
      <a:lvl4pPr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4pPr>
      <a:lvl5pPr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5pPr>
      <a:lvl6pPr marL="457200"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6pPr>
      <a:lvl7pPr marL="914400"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7pPr>
      <a:lvl8pPr marL="1371600"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8pPr>
      <a:lvl9pPr marL="1828800" algn="l" rtl="0" eaLnBrk="1" fontAlgn="base" hangingPunct="1">
        <a:spcBef>
          <a:spcPct val="0"/>
        </a:spcBef>
        <a:spcAft>
          <a:spcPct val="0"/>
        </a:spcAft>
        <a:defRPr sz="5500">
          <a:solidFill>
            <a:srgbClr val="FFFFFF"/>
          </a:solidFill>
          <a:latin typeface="NeueHaasGroteskDisp Std Blk" charset="0"/>
          <a:ea typeface="ヒラギノ角ゴ ProN W6" charset="0"/>
          <a:cs typeface="ヒラギノ角ゴ ProN W6" charset="0"/>
          <a:sym typeface="NeueHaasGroteskDisp Std Blk" charset="0"/>
        </a:defRPr>
      </a:lvl9pPr>
    </p:titleStyle>
    <p:bodyStyle>
      <a:lvl1pPr marL="342900" indent="-342900" algn="l" rtl="0" eaLnBrk="1" fontAlgn="base" hangingPunct="1">
        <a:spcBef>
          <a:spcPts val="800"/>
        </a:spcBef>
        <a:spcAft>
          <a:spcPct val="0"/>
        </a:spcAft>
        <a:defRPr sz="3400">
          <a:solidFill>
            <a:srgbClr val="FFFFFF"/>
          </a:solidFill>
          <a:latin typeface="+mn-lt"/>
          <a:ea typeface="+mn-ea"/>
          <a:cs typeface="+mn-cs"/>
          <a:sym typeface="NeueHaasGroteskDisp Std XLt" charset="0"/>
        </a:defRPr>
      </a:lvl1pPr>
      <a:lvl2pPr marL="419100" indent="38100" algn="l" rtl="0" eaLnBrk="1" fontAlgn="base" hangingPunct="1">
        <a:spcBef>
          <a:spcPts val="700"/>
        </a:spcBef>
        <a:spcAft>
          <a:spcPct val="0"/>
        </a:spcAft>
        <a:defRPr sz="2800">
          <a:solidFill>
            <a:srgbClr val="878787"/>
          </a:solidFill>
          <a:latin typeface="Lucida Grande" charset="0"/>
          <a:ea typeface="+mn-ea"/>
          <a:cs typeface="+mn-cs"/>
          <a:sym typeface="Lucida Grande" charset="0"/>
        </a:defRPr>
      </a:lvl2pPr>
      <a:lvl3pPr marL="876300" indent="38100" algn="l" rtl="0" eaLnBrk="1" fontAlgn="base" hangingPunct="1">
        <a:spcBef>
          <a:spcPts val="600"/>
        </a:spcBef>
        <a:spcAft>
          <a:spcPct val="0"/>
        </a:spcAft>
        <a:defRPr sz="2400">
          <a:solidFill>
            <a:srgbClr val="878787"/>
          </a:solidFill>
          <a:latin typeface="Lucida Grande" charset="0"/>
          <a:ea typeface="+mn-ea"/>
          <a:cs typeface="+mn-cs"/>
          <a:sym typeface="Lucida Grande" charset="0"/>
        </a:defRPr>
      </a:lvl3pPr>
      <a:lvl4pPr marL="1333500" indent="38100" algn="l" rtl="0" eaLnBrk="1" fontAlgn="base" hangingPunct="1">
        <a:spcBef>
          <a:spcPts val="500"/>
        </a:spcBef>
        <a:spcAft>
          <a:spcPct val="0"/>
        </a:spcAft>
        <a:defRPr sz="2000">
          <a:solidFill>
            <a:srgbClr val="878787"/>
          </a:solidFill>
          <a:latin typeface="Lucida Grande" charset="0"/>
          <a:ea typeface="+mn-ea"/>
          <a:cs typeface="+mn-cs"/>
          <a:sym typeface="Lucida Grande" charset="0"/>
        </a:defRPr>
      </a:lvl4pPr>
      <a:lvl5pPr marL="1790700" indent="38100" algn="l" rtl="0" eaLnBrk="1" fontAlgn="base" hangingPunct="1">
        <a:spcBef>
          <a:spcPts val="500"/>
        </a:spcBef>
        <a:spcAft>
          <a:spcPct val="0"/>
        </a:spcAft>
        <a:defRPr sz="2000">
          <a:solidFill>
            <a:srgbClr val="878787"/>
          </a:solidFill>
          <a:latin typeface="Lucida Grande" charset="0"/>
          <a:ea typeface="+mn-ea"/>
          <a:cs typeface="+mn-cs"/>
          <a:sym typeface="Lucida Grande" charset="0"/>
        </a:defRPr>
      </a:lvl5pPr>
      <a:lvl6pPr marL="2247900" algn="l" rtl="0" eaLnBrk="1" fontAlgn="base" hangingPunct="1">
        <a:spcBef>
          <a:spcPts val="500"/>
        </a:spcBef>
        <a:spcAft>
          <a:spcPct val="0"/>
        </a:spcAft>
        <a:defRPr sz="2000">
          <a:solidFill>
            <a:srgbClr val="878787"/>
          </a:solidFill>
          <a:latin typeface="Lucida Grande" charset="0"/>
          <a:ea typeface="+mn-ea"/>
          <a:cs typeface="+mn-cs"/>
          <a:sym typeface="Lucida Grande" charset="0"/>
        </a:defRPr>
      </a:lvl6pPr>
      <a:lvl7pPr marL="2705100" algn="l" rtl="0" eaLnBrk="1" fontAlgn="base" hangingPunct="1">
        <a:spcBef>
          <a:spcPts val="500"/>
        </a:spcBef>
        <a:spcAft>
          <a:spcPct val="0"/>
        </a:spcAft>
        <a:defRPr sz="2000">
          <a:solidFill>
            <a:srgbClr val="878787"/>
          </a:solidFill>
          <a:latin typeface="Lucida Grande" charset="0"/>
          <a:ea typeface="+mn-ea"/>
          <a:cs typeface="+mn-cs"/>
          <a:sym typeface="Lucida Grande" charset="0"/>
        </a:defRPr>
      </a:lvl7pPr>
      <a:lvl8pPr marL="3162300" algn="l" rtl="0" eaLnBrk="1" fontAlgn="base" hangingPunct="1">
        <a:spcBef>
          <a:spcPts val="500"/>
        </a:spcBef>
        <a:spcAft>
          <a:spcPct val="0"/>
        </a:spcAft>
        <a:defRPr sz="2000">
          <a:solidFill>
            <a:srgbClr val="878787"/>
          </a:solidFill>
          <a:latin typeface="Lucida Grande" charset="0"/>
          <a:ea typeface="+mn-ea"/>
          <a:cs typeface="+mn-cs"/>
          <a:sym typeface="Lucida Grande" charset="0"/>
        </a:defRPr>
      </a:lvl8pPr>
      <a:lvl9pPr marL="3619500" algn="l" rtl="0" eaLnBrk="1" fontAlgn="base" hangingPunct="1">
        <a:spcBef>
          <a:spcPts val="500"/>
        </a:spcBef>
        <a:spcAft>
          <a:spcPct val="0"/>
        </a:spcAft>
        <a:defRPr sz="2000">
          <a:solidFill>
            <a:srgbClr val="878787"/>
          </a:solidFill>
          <a:latin typeface="Lucida Grande" charset="0"/>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92075"/>
            <a:ext cx="8229600" cy="150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ctr" anchorCtr="0" compatLnSpc="1">
            <a:prstTxWarp prst="textNoShape">
              <a:avLst/>
            </a:prstTxWarp>
          </a:bodyPr>
          <a:lstStyle/>
          <a:p>
            <a:pPr lvl="0"/>
            <a:r>
              <a:rPr lang="en-US" smtClean="0">
                <a:sym typeface="NeueHaasGroteskDisp Std Blk" charset="0"/>
              </a:rPr>
              <a:t>Click to edit Master title style</a:t>
            </a:r>
          </a:p>
        </p:txBody>
      </p:sp>
      <p:sp>
        <p:nvSpPr>
          <p:cNvPr id="2051" name="Rectangle 2"/>
          <p:cNvSpPr>
            <a:spLocks noGrp="1" noChangeArrowheads="1"/>
          </p:cNvSpPr>
          <p:nvPr>
            <p:ph type="body" idx="1"/>
          </p:nvPr>
        </p:nvSpPr>
        <p:spPr bwMode="auto">
          <a:xfrm>
            <a:off x="457200" y="1598613"/>
            <a:ext cx="8229600" cy="3951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p>
            <a:pPr lvl="0"/>
            <a:r>
              <a:rPr lang="en-US" smtClean="0">
                <a:sym typeface="NeueHaasGroteskDisp Std XLt" charset="0"/>
              </a:rPr>
              <a:t>Click to edit Master text styles</a:t>
            </a:r>
          </a:p>
          <a:p>
            <a:pPr lvl="1"/>
            <a:r>
              <a:rPr lang="en-US" smtClean="0">
                <a:sym typeface="NeueHaasGroteskDisp Std XLt" charset="0"/>
              </a:rPr>
              <a:t>Second level</a:t>
            </a:r>
          </a:p>
          <a:p>
            <a:pPr lvl="2"/>
            <a:r>
              <a:rPr lang="en-US" smtClean="0">
                <a:sym typeface="NeueHaasGroteskDisp Std XLt" charset="0"/>
              </a:rPr>
              <a:t>Third level</a:t>
            </a:r>
          </a:p>
          <a:p>
            <a:pPr lvl="3"/>
            <a:r>
              <a:rPr lang="en-US" smtClean="0">
                <a:sym typeface="NeueHaasGroteskDisp Std XLt" charset="0"/>
              </a:rPr>
              <a:t>Fourth level</a:t>
            </a:r>
          </a:p>
          <a:p>
            <a:pPr lvl="4"/>
            <a:r>
              <a:rPr lang="en-US" smtClean="0">
                <a:sym typeface="NeueHaasGroteskDisp Std XLt"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eaLnBrk="0" fontAlgn="base" hangingPunct="0">
        <a:spcBef>
          <a:spcPct val="0"/>
        </a:spcBef>
        <a:spcAft>
          <a:spcPct val="0"/>
        </a:spcAft>
        <a:defRPr sz="3300">
          <a:solidFill>
            <a:srgbClr val="2B79BD"/>
          </a:solidFill>
          <a:latin typeface="+mj-lt"/>
          <a:ea typeface="+mj-ea"/>
          <a:cs typeface="+mj-cs"/>
          <a:sym typeface="NeueHaasGroteskDisp Std Blk" charset="0"/>
        </a:defRPr>
      </a:lvl1pPr>
      <a:lvl2pPr algn="l" rtl="0" eaLnBrk="0" fontAlgn="base" hangingPunct="0">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2pPr>
      <a:lvl3pPr algn="l" rtl="0" eaLnBrk="0" fontAlgn="base" hangingPunct="0">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3pPr>
      <a:lvl4pPr algn="l" rtl="0" eaLnBrk="0" fontAlgn="base" hangingPunct="0">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4pPr>
      <a:lvl5pPr algn="l" rtl="0" eaLnBrk="0" fontAlgn="base" hangingPunct="0">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5pPr>
      <a:lvl6pPr marL="457200" algn="l" rtl="0" fontAlgn="base">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6pPr>
      <a:lvl7pPr marL="914400" algn="l" rtl="0" fontAlgn="base">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7pPr>
      <a:lvl8pPr marL="1371600" algn="l" rtl="0" fontAlgn="base">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8pPr>
      <a:lvl9pPr marL="1828800" algn="l" rtl="0" fontAlgn="base">
        <a:spcBef>
          <a:spcPct val="0"/>
        </a:spcBef>
        <a:spcAft>
          <a:spcPct val="0"/>
        </a:spcAft>
        <a:defRPr sz="3300">
          <a:solidFill>
            <a:srgbClr val="2B79BD"/>
          </a:solidFill>
          <a:latin typeface="NeueHaasGroteskDisp Std Blk" charset="0"/>
          <a:ea typeface="ヒラギノ角ゴ ProN W6" charset="0"/>
          <a:cs typeface="ヒラギノ角ゴ ProN W6" charset="0"/>
          <a:sym typeface="NeueHaasGroteskDisp Std Blk" charset="0"/>
        </a:defRPr>
      </a:lvl9pPr>
    </p:titleStyle>
    <p:body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Text Box 1"/>
          <p:cNvSpPr txBox="1">
            <a:spLocks noGrp="1" noChangeArrowheads="1"/>
          </p:cNvSpPr>
          <p:nvPr>
            <p:ph type="sldNum" sz="quarter" idx="4"/>
          </p:nvPr>
        </p:nvSpPr>
        <p:spPr bwMode="auto">
          <a:xfrm>
            <a:off x="8404225" y="6454775"/>
            <a:ext cx="2825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1440" tIns="45720" rIns="91440" bIns="45720" numCol="1" anchor="ctr" anchorCtr="0" compatLnSpc="1">
            <a:prstTxWarp prst="textNoShape">
              <a:avLst/>
            </a:prstTxWarp>
          </a:bodyPr>
          <a:lstStyle>
            <a:lvl1pPr algn="r">
              <a:defRPr sz="1200">
                <a:solidFill>
                  <a:srgbClr val="878787"/>
                </a:solidFill>
                <a:latin typeface="+mn-lt"/>
                <a:ea typeface="Lucida Grande" charset="0"/>
                <a:cs typeface="Lucida Grande" charset="0"/>
                <a:sym typeface="Lucida Grande" charset="0"/>
              </a:defRPr>
            </a:lvl1pPr>
            <a:lvl2pPr algn="l">
              <a:defRPr sz="1200">
                <a:solidFill>
                  <a:schemeClr val="tx1"/>
                </a:solidFill>
                <a:latin typeface="Gill Sans" charset="0"/>
              </a:defRPr>
            </a:lvl2pPr>
            <a:lvl3pPr algn="l">
              <a:defRPr sz="1200">
                <a:solidFill>
                  <a:schemeClr val="tx1"/>
                </a:solidFill>
                <a:latin typeface="Gill Sans" charset="0"/>
              </a:defRPr>
            </a:lvl3pPr>
            <a:lvl4pPr algn="l">
              <a:defRPr sz="1200">
                <a:solidFill>
                  <a:schemeClr val="tx1"/>
                </a:solidFill>
                <a:latin typeface="Gill Sans" charset="0"/>
              </a:defRPr>
            </a:lvl4pPr>
            <a:lvl5pPr algn="l">
              <a:defRPr sz="1200">
                <a:solidFill>
                  <a:schemeClr val="tx1"/>
                </a:solidFill>
                <a:latin typeface="Gill Sans" charset="0"/>
              </a:defRPr>
            </a:lvl5pPr>
            <a:lvl6pPr fontAlgn="base">
              <a:spcBef>
                <a:spcPct val="0"/>
              </a:spcBef>
              <a:spcAft>
                <a:spcPct val="0"/>
              </a:spcAft>
              <a:defRPr sz="1200">
                <a:solidFill>
                  <a:schemeClr val="tx1"/>
                </a:solidFill>
                <a:latin typeface="Gill Sans" charset="0"/>
              </a:defRPr>
            </a:lvl6pPr>
            <a:lvl7pPr fontAlgn="base">
              <a:spcBef>
                <a:spcPct val="0"/>
              </a:spcBef>
              <a:spcAft>
                <a:spcPct val="0"/>
              </a:spcAft>
              <a:defRPr sz="1200">
                <a:solidFill>
                  <a:schemeClr val="tx1"/>
                </a:solidFill>
                <a:latin typeface="Gill Sans" charset="0"/>
              </a:defRPr>
            </a:lvl7pPr>
            <a:lvl8pPr fontAlgn="base">
              <a:spcBef>
                <a:spcPct val="0"/>
              </a:spcBef>
              <a:spcAft>
                <a:spcPct val="0"/>
              </a:spcAft>
              <a:defRPr sz="1200">
                <a:solidFill>
                  <a:schemeClr val="tx1"/>
                </a:solidFill>
                <a:latin typeface="Gill Sans" charset="0"/>
              </a:defRPr>
            </a:lvl8pPr>
            <a:lvl9pPr fontAlgn="base">
              <a:spcBef>
                <a:spcPct val="0"/>
              </a:spcBef>
              <a:spcAft>
                <a:spcPct val="0"/>
              </a:spcAft>
              <a:defRPr sz="1200">
                <a:solidFill>
                  <a:schemeClr val="tx1"/>
                </a:solidFill>
                <a:latin typeface="Gill Sans" charset="0"/>
              </a:defRPr>
            </a:lvl9pPr>
          </a:lstStyle>
          <a:p>
            <a:pPr>
              <a:defRPr/>
            </a:pPr>
            <a:fld id="{41F85668-15A9-4694-9197-2C64CF6AD5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hdr="0" ftr="0" dt="0"/>
  <p:txStyles>
    <p:titleStyle>
      <a:lvl1pPr algn="ctr" rtl="0" eaLnBrk="0" fontAlgn="base" hangingPunct="0">
        <a:spcBef>
          <a:spcPct val="0"/>
        </a:spcBef>
        <a:spcAft>
          <a:spcPct val="0"/>
        </a:spcAft>
        <a:defRPr sz="4400">
          <a:solidFill>
            <a:schemeClr val="tx1"/>
          </a:solidFill>
          <a:latin typeface="+mj-lt"/>
          <a:ea typeface="+mj-ea"/>
          <a:cs typeface="+mj-cs"/>
          <a:sym typeface="Lucida Grande" charset="0"/>
        </a:defRPr>
      </a:lvl1pPr>
      <a:lvl2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2pPr>
      <a:lvl3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3pPr>
      <a:lvl4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4pPr>
      <a:lvl5pPr algn="ctr" rtl="0" eaLnBrk="0" fontAlgn="base" hangingPunct="0">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5pPr>
      <a:lvl6pPr marL="4572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6pPr>
      <a:lvl7pPr marL="9144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7pPr>
      <a:lvl8pPr marL="13716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8pPr>
      <a:lvl9pPr marL="1828800" algn="ctr" rtl="0" fontAlgn="base">
        <a:spcBef>
          <a:spcPct val="0"/>
        </a:spcBef>
        <a:spcAft>
          <a:spcPct val="0"/>
        </a:spcAft>
        <a:defRPr sz="4400">
          <a:solidFill>
            <a:schemeClr val="tx1"/>
          </a:solidFill>
          <a:latin typeface="Lucida Grande" charset="0"/>
          <a:ea typeface="ヒラギノ角ゴ ProN W3" charset="0"/>
          <a:cs typeface="ヒラギノ角ゴ ProN W3" charset="0"/>
          <a:sym typeface="Lucida Grande" charset="0"/>
        </a:defRPr>
      </a:lvl9pPr>
    </p:titleStyle>
    <p:bodyStyle>
      <a:lvl1pPr marL="342900" indent="-342900" algn="l" rtl="0" eaLnBrk="0" fontAlgn="base" hangingPunct="0">
        <a:spcBef>
          <a:spcPts val="800"/>
        </a:spcBef>
        <a:spcAft>
          <a:spcPct val="0"/>
        </a:spcAft>
        <a:buClr>
          <a:srgbClr val="000000"/>
        </a:buClr>
        <a:buSzPct val="100000"/>
        <a:buFont typeface="Arial" charset="0"/>
        <a:buChar char="•"/>
        <a:defRPr sz="3200">
          <a:solidFill>
            <a:schemeClr val="tx1"/>
          </a:solidFill>
          <a:latin typeface="+mn-lt"/>
          <a:ea typeface="+mn-ea"/>
          <a:cs typeface="+mn-cs"/>
          <a:sym typeface="Lucida Grande" charset="0"/>
        </a:defRPr>
      </a:lvl1pPr>
      <a:lvl2pPr marL="742950" indent="-285750" algn="l" rtl="0" eaLnBrk="0" fontAlgn="base" hangingPunct="0">
        <a:spcBef>
          <a:spcPts val="700"/>
        </a:spcBef>
        <a:spcAft>
          <a:spcPct val="0"/>
        </a:spcAft>
        <a:buClr>
          <a:srgbClr val="000000"/>
        </a:buClr>
        <a:buSzPct val="100000"/>
        <a:buFont typeface="Arial" charset="0"/>
        <a:buChar char="–"/>
        <a:defRPr sz="2800">
          <a:solidFill>
            <a:schemeClr val="tx1"/>
          </a:solidFill>
          <a:latin typeface="+mn-lt"/>
          <a:ea typeface="+mn-ea"/>
          <a:cs typeface="+mn-cs"/>
          <a:sym typeface="Lucida Grande" charset="0"/>
        </a:defRPr>
      </a:lvl2pPr>
      <a:lvl3pPr marL="1143000" indent="-228600" algn="l" rtl="0" eaLnBrk="0" fontAlgn="base" hangingPunct="0">
        <a:spcBef>
          <a:spcPts val="600"/>
        </a:spcBef>
        <a:spcAft>
          <a:spcPct val="0"/>
        </a:spcAft>
        <a:buClr>
          <a:srgbClr val="000000"/>
        </a:buClr>
        <a:buSzPct val="100000"/>
        <a:buFont typeface="Arial" charset="0"/>
        <a:buChar char="•"/>
        <a:defRPr sz="2400">
          <a:solidFill>
            <a:schemeClr val="tx1"/>
          </a:solidFill>
          <a:latin typeface="+mn-lt"/>
          <a:ea typeface="+mn-ea"/>
          <a:cs typeface="+mn-cs"/>
          <a:sym typeface="Lucida Grande" charset="0"/>
        </a:defRPr>
      </a:lvl3pPr>
      <a:lvl4pPr marL="16002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4pPr>
      <a:lvl5pPr marL="2057400" indent="-228600" algn="l" rtl="0" eaLnBrk="0" fontAlgn="base" hangingPunct="0">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5pPr>
      <a:lvl6pPr marL="25146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6pPr>
      <a:lvl7pPr marL="29718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7pPr>
      <a:lvl8pPr marL="34290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8pPr>
      <a:lvl9pPr marL="38862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Lucida Grande"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ukces.org.u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Rachel.pinto@ukces.org.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Rachel.pinto@ukces.ork.uk"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p:cNvSpPr>
          <p:nvPr/>
        </p:nvSpPr>
        <p:spPr bwMode="auto">
          <a:xfrm>
            <a:off x="0" y="-3448"/>
            <a:ext cx="9169400" cy="5397500"/>
          </a:xfrm>
          <a:prstGeom prst="rect">
            <a:avLst/>
          </a:prstGeom>
          <a:solidFill>
            <a:srgbClr val="233A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dirty="0"/>
          </a:p>
        </p:txBody>
      </p:sp>
      <p:sp>
        <p:nvSpPr>
          <p:cNvPr id="4099" name="Rectangle 2"/>
          <p:cNvSpPr>
            <a:spLocks noGrp="1" noChangeArrowheads="1"/>
          </p:cNvSpPr>
          <p:nvPr>
            <p:ph type="title"/>
          </p:nvPr>
        </p:nvSpPr>
        <p:spPr>
          <a:xfrm>
            <a:off x="292100" y="-238125"/>
            <a:ext cx="7772400" cy="4229100"/>
          </a:xfrm>
        </p:spPr>
        <p:txBody>
          <a:bodyPr/>
          <a:lstStyle/>
          <a:p>
            <a:pPr eaLnBrk="1" hangingPunct="1"/>
            <a:r>
              <a:rPr lang="en-US" sz="7200" dirty="0" smtClean="0"/>
              <a:t>Technology and Skills in the Digital Industries</a:t>
            </a:r>
          </a:p>
        </p:txBody>
      </p:sp>
      <p:pic>
        <p:nvPicPr>
          <p:cNvPr id="4101" name="Picture 6" descr="C:\Users\iwiles\Dropbox\UKCES shared documents\Logos\UKCESlogo_DeepBlue-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3588" y="5746750"/>
            <a:ext cx="171926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cstate="print"/>
          <a:srcRect/>
          <a:stretch>
            <a:fillRect/>
          </a:stretch>
        </p:blipFill>
        <p:spPr bwMode="auto">
          <a:xfrm>
            <a:off x="611553" y="5733238"/>
            <a:ext cx="2688336" cy="63550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Mobile technologies: roles and recruitment</a:t>
            </a:r>
          </a:p>
        </p:txBody>
      </p:sp>
      <p:sp>
        <p:nvSpPr>
          <p:cNvPr id="6" name="Rectangle 3"/>
          <p:cNvSpPr>
            <a:spLocks/>
          </p:cNvSpPr>
          <p:nvPr/>
        </p:nvSpPr>
        <p:spPr bwMode="auto">
          <a:xfrm>
            <a:off x="323528" y="1268760"/>
            <a:ext cx="813690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indent="-254000" algn="l">
              <a:buSzPct val="125000"/>
              <a:buChar char="•"/>
            </a:pPr>
            <a:r>
              <a:rPr lang="en-GB" sz="2100" kern="0" dirty="0" smtClean="0">
                <a:solidFill>
                  <a:schemeClr val="tx1"/>
                </a:solidFill>
                <a:latin typeface="+mn-lt"/>
                <a:ea typeface="+mn-ea"/>
                <a:cs typeface="+mn-cs"/>
                <a:sym typeface="NeueHaasGroteskDisp Std XLt" charset="0"/>
              </a:rPr>
              <a:t>The most important higher level roles for mobility are: </a:t>
            </a:r>
          </a:p>
          <a:p>
            <a:pPr marL="711200" lvl="1"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IT architects </a:t>
            </a:r>
          </a:p>
          <a:p>
            <a:pPr marL="711200" lvl="1"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Developers </a:t>
            </a:r>
          </a:p>
          <a:p>
            <a:pPr marL="711200" lvl="1"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User Experience Designers </a:t>
            </a:r>
          </a:p>
          <a:p>
            <a:pPr marL="711200" lvl="1"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Project Managers </a:t>
            </a:r>
          </a:p>
          <a:p>
            <a:pPr marL="711200" lvl="1"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Testers</a:t>
            </a:r>
          </a:p>
          <a:p>
            <a:pPr indent="-254000" algn="l">
              <a:buSzPct val="125000"/>
              <a:buFontTx/>
              <a:buChar char="•"/>
            </a:pPr>
            <a:endParaRPr lang="en-US" sz="900" dirty="0" smtClean="0">
              <a:latin typeface="Lucida Grande" charset="0"/>
              <a:ea typeface="Lucida Grande" charset="0"/>
              <a:cs typeface="Lucida Grande" charset="0"/>
              <a:sym typeface="Lucida Grande" charset="0"/>
            </a:endParaRPr>
          </a:p>
          <a:p>
            <a:pPr marL="254000" indent="-254000" algn="l">
              <a:spcBef>
                <a:spcPts val="800"/>
              </a:spcBef>
              <a:buSzPct val="125000"/>
              <a:buFontTx/>
              <a:buChar char="•"/>
            </a:pPr>
            <a:r>
              <a:rPr lang="en-US" sz="2100" kern="0" dirty="0" smtClean="0">
                <a:solidFill>
                  <a:schemeClr val="tx1"/>
                </a:solidFill>
                <a:latin typeface="+mn-lt"/>
                <a:ea typeface="+mn-ea"/>
                <a:cs typeface="+mn-cs"/>
                <a:sym typeface="Lucida Grande" charset="0"/>
              </a:rPr>
              <a:t>Recruitment and retention pressures are rising: </a:t>
            </a:r>
          </a:p>
          <a:p>
            <a:pPr marL="711200" lvl="1" indent="-254000" algn="l">
              <a:spcBef>
                <a:spcPts val="800"/>
              </a:spcBef>
              <a:buSzPct val="125000"/>
              <a:buFontTx/>
              <a:buChar char="•"/>
            </a:pPr>
            <a:r>
              <a:rPr lang="en-US" sz="2100" kern="0" dirty="0" smtClean="0">
                <a:solidFill>
                  <a:schemeClr val="tx1"/>
                </a:solidFill>
                <a:latin typeface="+mn-lt"/>
                <a:ea typeface="+mn-ea"/>
                <a:cs typeface="+mn-cs"/>
                <a:sym typeface="Lucida Grande" charset="0"/>
              </a:rPr>
              <a:t>advertised vacancies with specific reference to mobility are increasing.</a:t>
            </a:r>
          </a:p>
          <a:p>
            <a:pPr marL="711200" lvl="1" indent="-254000" algn="l">
              <a:spcBef>
                <a:spcPts val="800"/>
              </a:spcBef>
              <a:buSzPct val="125000"/>
              <a:buFontTx/>
              <a:buChar char="•"/>
            </a:pPr>
            <a:r>
              <a:rPr lang="en-US" sz="2100" kern="0" dirty="0" smtClean="0">
                <a:solidFill>
                  <a:schemeClr val="tx1"/>
                </a:solidFill>
                <a:latin typeface="+mn-lt"/>
                <a:ea typeface="+mn-ea"/>
                <a:cs typeface="+mn-cs"/>
                <a:sym typeface="Lucida Grande" charset="0"/>
              </a:rPr>
              <a:t>the above roles (except Project Managers) were cited by employers as hard to find.</a:t>
            </a:r>
          </a:p>
          <a:p>
            <a:pPr marL="711200" lvl="1" indent="-254000" algn="l">
              <a:spcBef>
                <a:spcPts val="800"/>
              </a:spcBef>
              <a:buSzPct val="125000"/>
              <a:buFontTx/>
              <a:buChar char="•"/>
            </a:pPr>
            <a:r>
              <a:rPr lang="en-US" sz="2100" kern="0" dirty="0" smtClean="0">
                <a:solidFill>
                  <a:schemeClr val="tx1"/>
                </a:solidFill>
                <a:latin typeface="+mn-lt"/>
                <a:ea typeface="+mn-ea"/>
                <a:cs typeface="+mn-cs"/>
                <a:sym typeface="Lucida Grande" charset="0"/>
              </a:rPr>
              <a:t>extensive technology experience and specific mobility skills are a scarce combination.</a:t>
            </a:r>
          </a:p>
          <a:p>
            <a:pPr lvl="1" indent="-254000" algn="l">
              <a:buSzPct val="125000"/>
              <a:buChar char="•"/>
            </a:pPr>
            <a:endParaRPr lang="en-GB" sz="2100" kern="0" dirty="0" smtClean="0">
              <a:solidFill>
                <a:schemeClr val="tx1"/>
              </a:solidFill>
              <a:latin typeface="+mn-lt"/>
              <a:ea typeface="+mn-ea"/>
              <a:cs typeface="+mn-cs"/>
              <a:sym typeface="NeueHaasGroteskDisp Std XLt"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125760" y="404664"/>
            <a:ext cx="8892480" cy="546100"/>
          </a:xfrm>
        </p:spPr>
        <p:txBody>
          <a:bodyPr/>
          <a:lstStyle/>
          <a:p>
            <a:pPr eaLnBrk="1" hangingPunct="1"/>
            <a:r>
              <a:rPr lang="en-US" sz="3400" dirty="0" smtClean="0">
                <a:solidFill>
                  <a:srgbClr val="233A75"/>
                </a:solidFill>
              </a:rPr>
              <a:t>Mobile technologies: higher level skills needs</a:t>
            </a:r>
          </a:p>
        </p:txBody>
      </p:sp>
      <p:sp>
        <p:nvSpPr>
          <p:cNvPr id="6" name="Rectangle 3"/>
          <p:cNvSpPr>
            <a:spLocks/>
          </p:cNvSpPr>
          <p:nvPr/>
        </p:nvSpPr>
        <p:spPr bwMode="auto">
          <a:xfrm>
            <a:off x="251520" y="1268760"/>
            <a:ext cx="8640960"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algn="l"/>
            <a:r>
              <a:rPr lang="en-GB" sz="2100" b="1" dirty="0" smtClean="0">
                <a:latin typeface="+mj-lt"/>
              </a:rPr>
              <a:t>Technical skills</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Systems and infrastructure</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Enterprise architecture</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Data management, storage</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Networking</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Security/compliance, risk management</a:t>
            </a:r>
          </a:p>
          <a:p>
            <a:pPr marL="254000" indent="-254000" algn="l">
              <a:spcBef>
                <a:spcPts val="800"/>
              </a:spcBef>
              <a:buSzPct val="125000"/>
              <a:buFontTx/>
              <a:buChar char="•"/>
            </a:pPr>
            <a:endParaRPr lang="en-GB" sz="2100" kern="0" dirty="0" smtClean="0">
              <a:solidFill>
                <a:schemeClr val="tx1"/>
              </a:solidFill>
              <a:latin typeface="+mn-lt"/>
              <a:ea typeface="+mn-ea"/>
              <a:cs typeface="+mn-cs"/>
              <a:sym typeface="NeueHaasGroteskDisp Std XLt" charset="0"/>
            </a:endParaRPr>
          </a:p>
          <a:p>
            <a:pPr marL="254000" indent="-254000" algn="l">
              <a:spcBef>
                <a:spcPts val="800"/>
              </a:spcBef>
              <a:buSzPct val="125000"/>
              <a:buFontTx/>
              <a:buChar char="•"/>
            </a:pPr>
            <a:endParaRPr lang="en-GB" sz="2100" kern="0" dirty="0" smtClean="0">
              <a:solidFill>
                <a:schemeClr val="tx1"/>
              </a:solidFill>
              <a:latin typeface="+mn-lt"/>
              <a:ea typeface="+mn-ea"/>
              <a:cs typeface="+mn-cs"/>
              <a:sym typeface="NeueHaasGroteskDisp Std XLt" charset="0"/>
            </a:endParaRP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Application development</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Agile techniques </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Knowledge and understanding of customers' industries</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User experience design</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Security </a:t>
            </a:r>
          </a:p>
          <a:p>
            <a:pPr marL="254000" indent="-254000" algn="l">
              <a:spcBef>
                <a:spcPts val="800"/>
              </a:spcBef>
              <a:buSzPct val="125000"/>
              <a:buFontTx/>
              <a:buChar char="•"/>
            </a:pPr>
            <a:endParaRPr lang="en-GB" sz="2100" kern="0" dirty="0" smtClean="0">
              <a:solidFill>
                <a:schemeClr val="tx1"/>
              </a:solidFill>
              <a:latin typeface="+mn-lt"/>
              <a:ea typeface="+mn-ea"/>
              <a:cs typeface="+mn-cs"/>
              <a:sym typeface="NeueHaasGroteskDisp Std XLt" charset="0"/>
            </a:endParaRPr>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9" name="Rectangle 3"/>
          <p:cNvSpPr>
            <a:spLocks/>
          </p:cNvSpPr>
          <p:nvPr/>
        </p:nvSpPr>
        <p:spPr bwMode="auto">
          <a:xfrm>
            <a:off x="251520" y="4293096"/>
            <a:ext cx="864096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2"/>
          <a:lstStyle/>
          <a:p>
            <a:pPr algn="l"/>
            <a:r>
              <a:rPr lang="en-GB" sz="2100" b="1" dirty="0" smtClean="0">
                <a:latin typeface="+mj-lt"/>
              </a:rPr>
              <a:t>Business skills</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Pre-sales and Sales</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Marketing</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Account management </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Cross team working</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Procurement</a:t>
            </a:r>
          </a:p>
          <a:p>
            <a:pPr marL="254000" indent="-254000" algn="l">
              <a:spcBef>
                <a:spcPts val="800"/>
              </a:spcBef>
              <a:buSzPct val="125000"/>
              <a:buFontTx/>
              <a:buChar char="•"/>
            </a:pPr>
            <a:endParaRPr lang="en-GB" sz="2100" kern="0" dirty="0" smtClean="0">
              <a:solidFill>
                <a:schemeClr val="tx1"/>
              </a:solidFill>
              <a:latin typeface="+mn-lt"/>
              <a:ea typeface="+mn-ea"/>
              <a:cs typeface="+mn-cs"/>
              <a:sym typeface="NeueHaasGroteskDisp Std XLt" charset="0"/>
            </a:endParaRP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Vendor management</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Employee support</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Security policies, legal compliance</a:t>
            </a:r>
          </a:p>
          <a:p>
            <a:pPr marL="254000" indent="-254000" algn="l">
              <a:spcBef>
                <a:spcPts val="800"/>
              </a:spcBef>
              <a:buSzPct val="125000"/>
              <a:buFontTx/>
              <a:buChar char="•"/>
            </a:pPr>
            <a:r>
              <a:rPr lang="en-GB" sz="2100" kern="0" dirty="0" smtClean="0">
                <a:solidFill>
                  <a:schemeClr val="tx1"/>
                </a:solidFill>
                <a:latin typeface="+mn-lt"/>
                <a:ea typeface="+mn-ea"/>
                <a:cs typeface="+mn-cs"/>
                <a:sym typeface="NeueHaasGroteskDisp Std XLt" charset="0"/>
              </a:rPr>
              <a:t>Communication</a:t>
            </a:r>
            <a:endParaRPr lang="en-US" sz="2100" kern="0" dirty="0">
              <a:solidFill>
                <a:schemeClr val="tx1"/>
              </a:solidFill>
              <a:latin typeface="+mn-lt"/>
              <a:ea typeface="+mn-ea"/>
              <a:cs typeface="+mn-cs"/>
              <a:sym typeface="NeueHaasGroteskDisp Std Blk"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Mobile technologies: conclusions</a:t>
            </a:r>
          </a:p>
        </p:txBody>
      </p:sp>
      <p:sp>
        <p:nvSpPr>
          <p:cNvPr id="6" name="Rectangle 3"/>
          <p:cNvSpPr>
            <a:spLocks/>
          </p:cNvSpPr>
          <p:nvPr/>
        </p:nvSpPr>
        <p:spPr bwMode="auto">
          <a:xfrm>
            <a:off x="323528" y="1628800"/>
            <a:ext cx="8064896"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54000" indent="-254000" algn="l" eaLnBrk="1" hangingPunct="1">
              <a:lnSpc>
                <a:spcPct val="150000"/>
              </a:lnSpc>
              <a:buSzPct val="125000"/>
              <a:buFontTx/>
              <a:buChar char="•"/>
            </a:pPr>
            <a:r>
              <a:rPr lang="en-US" sz="2100" kern="0" dirty="0" smtClean="0">
                <a:solidFill>
                  <a:schemeClr val="tx1"/>
                </a:solidFill>
                <a:latin typeface="+mn-lt"/>
                <a:ea typeface="+mn-ea"/>
                <a:cs typeface="+mn-cs"/>
                <a:sym typeface="NeueHaasGroteskDisp Std XLt" charset="0"/>
              </a:rPr>
              <a:t>The demand for high level skills will continue to grow as virtually every technology solution will have a mobility strand.</a:t>
            </a:r>
          </a:p>
          <a:p>
            <a:pPr marL="254000" indent="-254000" algn="l" eaLnBrk="1" hangingPunct="1">
              <a:lnSpc>
                <a:spcPct val="150000"/>
              </a:lnSpc>
              <a:buSzPct val="125000"/>
              <a:buFontTx/>
              <a:buChar char="•"/>
            </a:pPr>
            <a:r>
              <a:rPr lang="en-US" sz="2100" kern="0" dirty="0" smtClean="0">
                <a:solidFill>
                  <a:schemeClr val="tx1"/>
                </a:solidFill>
                <a:latin typeface="+mn-lt"/>
                <a:ea typeface="+mn-ea"/>
                <a:cs typeface="+mn-cs"/>
                <a:sym typeface="NeueHaasGroteskDisp Std XLt" charset="0"/>
              </a:rPr>
              <a:t>Competition in the sector is not only based on having the mobile solution of choice for customers but…</a:t>
            </a:r>
          </a:p>
          <a:p>
            <a:pPr marL="254000" indent="-254000" algn="l" eaLnBrk="1" hangingPunct="1">
              <a:lnSpc>
                <a:spcPct val="150000"/>
              </a:lnSpc>
              <a:buSzPct val="125000"/>
              <a:buFontTx/>
              <a:buChar char="•"/>
            </a:pPr>
            <a:r>
              <a:rPr lang="en-US" sz="2100" kern="0" dirty="0" smtClean="0">
                <a:solidFill>
                  <a:schemeClr val="tx1"/>
                </a:solidFill>
                <a:latin typeface="+mn-lt"/>
                <a:ea typeface="+mn-ea"/>
                <a:cs typeface="+mn-cs"/>
                <a:sym typeface="NeueHaasGroteskDisp Std XLt" charset="0"/>
              </a:rPr>
              <a:t>…businesses are recruiting from the same pool of highly skilled IT mobility specialists, who are needed to fuel growth.</a:t>
            </a:r>
          </a:p>
          <a:p>
            <a:pPr marL="254000" indent="-254000" algn="l" eaLnBrk="1" hangingPunct="1">
              <a:buSzPct val="125000"/>
              <a:buFontTx/>
              <a:buChar char="•"/>
            </a:pPr>
            <a:endParaRPr lang="en-US" sz="2100" kern="0" dirty="0" smtClean="0">
              <a:solidFill>
                <a:schemeClr val="tx1"/>
              </a:solidFill>
              <a:latin typeface="+mn-lt"/>
              <a:ea typeface="+mn-ea"/>
              <a:cs typeface="+mn-cs"/>
              <a:sym typeface="NeueHaasGroteskDisp Std XLt" charset="0"/>
            </a:endParaRPr>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8" name="Rectangle 4"/>
          <p:cNvSpPr>
            <a:spLocks/>
          </p:cNvSpPr>
          <p:nvPr/>
        </p:nvSpPr>
        <p:spPr bwMode="auto">
          <a:xfrm>
            <a:off x="323528" y="5157192"/>
            <a:ext cx="8064896" cy="936104"/>
          </a:xfrm>
          <a:prstGeom prst="rect">
            <a:avLst/>
          </a:prstGeom>
          <a:solidFill>
            <a:schemeClr val="accent1">
              <a:lumMod val="40000"/>
              <a:lumOff val="60000"/>
            </a:schemeClr>
          </a:solidFill>
          <a:ln w="9525">
            <a:solidFill>
              <a:srgbClr val="2B79BD"/>
            </a:solidFill>
            <a:miter lim="800000"/>
            <a:headEnd/>
            <a:tailEnd/>
          </a:ln>
          <a:extLst/>
        </p:spPr>
        <p:txBody>
          <a:bodyPr lIns="0" tIns="0" rIns="0" bIns="0"/>
          <a:lstStyle/>
          <a:p>
            <a:pPr algn="l"/>
            <a:r>
              <a:rPr lang="en-GB" sz="2100" dirty="0" smtClean="0">
                <a:solidFill>
                  <a:srgbClr val="233A75"/>
                </a:solidFill>
                <a:latin typeface="NeueHaasGroteskDisp Std Blk" charset="0"/>
                <a:ea typeface="NeueHaasGroteskDisp Std Blk" charset="0"/>
                <a:cs typeface="NeueHaasGroteskDisp Std Blk" charset="0"/>
                <a:sym typeface="NeueHaasGroteskDisp Std Blk" charset="0"/>
              </a:rPr>
              <a:t>As the speed and intensity of mobile technologies increases, employers </a:t>
            </a:r>
            <a:r>
              <a:rPr lang="en-US" sz="2100" dirty="0" smtClean="0">
                <a:solidFill>
                  <a:srgbClr val="233A75"/>
                </a:solidFill>
                <a:latin typeface="NeueHaasGroteskDisp Std Blk" charset="0"/>
                <a:ea typeface="NeueHaasGroteskDisp Std Blk" charset="0"/>
                <a:cs typeface="NeueHaasGroteskDisp Std Blk" charset="0"/>
                <a:sym typeface="NeueHaasGroteskDisp Std Blk" charset="0"/>
              </a:rPr>
              <a:t>need their future </a:t>
            </a:r>
            <a:r>
              <a:rPr lang="en-GB" sz="2100" dirty="0" smtClean="0">
                <a:solidFill>
                  <a:srgbClr val="233A75"/>
                </a:solidFill>
                <a:latin typeface="NeueHaasGroteskDisp Std Blk" charset="0"/>
                <a:ea typeface="NeueHaasGroteskDisp Std Blk" charset="0"/>
                <a:cs typeface="NeueHaasGroteskDisp Std Blk" charset="0"/>
                <a:sym typeface="NeueHaasGroteskDisp Std Blk" charset="0"/>
              </a:rPr>
              <a:t>IT staff to have up to date skills and keep up with new technologies</a:t>
            </a:r>
            <a:endParaRPr lang="en-US" sz="2100" dirty="0" smtClean="0">
              <a:solidFill>
                <a:srgbClr val="233A75"/>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Green IT: context and drivers</a:t>
            </a:r>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10" name="Rectangle 3"/>
          <p:cNvSpPr>
            <a:spLocks/>
          </p:cNvSpPr>
          <p:nvPr/>
        </p:nvSpPr>
        <p:spPr bwMode="auto">
          <a:xfrm>
            <a:off x="323528" y="1700808"/>
            <a:ext cx="813690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indent="-254000" algn="l">
              <a:buSzPct val="125000"/>
              <a:buChar char="•"/>
            </a:pPr>
            <a:endParaRPr lang="en-US" sz="2100" dirty="0" smtClean="0">
              <a:latin typeface="Lucida Grande" charset="0"/>
              <a:ea typeface="Lucida Grande" charset="0"/>
              <a:cs typeface="Lucida Grande" charset="0"/>
              <a:sym typeface="Lucida Grande" charset="0"/>
            </a:endParaRPr>
          </a:p>
          <a:p>
            <a:pPr lvl="1" indent="-254000" algn="l">
              <a:buSzPct val="125000"/>
              <a:buChar char="•"/>
            </a:pPr>
            <a:endParaRPr lang="en-GB" sz="2100" kern="0" dirty="0" smtClean="0">
              <a:solidFill>
                <a:schemeClr val="tx1"/>
              </a:solidFill>
              <a:latin typeface="+mn-lt"/>
              <a:ea typeface="+mn-ea"/>
              <a:cs typeface="+mn-cs"/>
              <a:sym typeface="NeueHaasGroteskDisp Std XLt" charset="0"/>
            </a:endParaRPr>
          </a:p>
        </p:txBody>
      </p:sp>
      <p:sp>
        <p:nvSpPr>
          <p:cNvPr id="9" name="Rectangle 3"/>
          <p:cNvSpPr>
            <a:spLocks/>
          </p:cNvSpPr>
          <p:nvPr/>
        </p:nvSpPr>
        <p:spPr bwMode="auto">
          <a:xfrm>
            <a:off x="323528" y="1628800"/>
            <a:ext cx="8064896"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54000" indent="-254000" algn="l" eaLnBrk="1" hangingPunct="1">
              <a:buSzPct val="125000"/>
              <a:buFontTx/>
              <a:buChar char="•"/>
            </a:pPr>
            <a:endParaRPr lang="en-US" sz="2100" kern="0" dirty="0" smtClean="0">
              <a:solidFill>
                <a:schemeClr val="tx1"/>
              </a:solidFill>
              <a:latin typeface="+mn-lt"/>
              <a:ea typeface="+mn-ea"/>
              <a:cs typeface="+mn-cs"/>
              <a:sym typeface="NeueHaasGroteskDisp Std XLt" charset="0"/>
            </a:endParaRPr>
          </a:p>
        </p:txBody>
      </p:sp>
      <p:sp>
        <p:nvSpPr>
          <p:cNvPr id="2" name="TextBox 1"/>
          <p:cNvSpPr txBox="1"/>
          <p:nvPr/>
        </p:nvSpPr>
        <p:spPr>
          <a:xfrm>
            <a:off x="356320" y="966927"/>
            <a:ext cx="8230142" cy="923330"/>
          </a:xfrm>
          <a:prstGeom prst="rect">
            <a:avLst/>
          </a:prstGeom>
          <a:noFill/>
        </p:spPr>
        <p:txBody>
          <a:bodyPr wrap="square" rtlCol="0">
            <a:spAutoFit/>
          </a:bodyPr>
          <a:lstStyle/>
          <a:p>
            <a:pPr algn="l"/>
            <a:r>
              <a:rPr lang="en-GB" sz="1800" kern="0" dirty="0">
                <a:solidFill>
                  <a:schemeClr val="tx1"/>
                </a:solidFill>
                <a:latin typeface="+mj-lt"/>
                <a:ea typeface="+mn-ea"/>
                <a:cs typeface="+mn-cs"/>
                <a:sym typeface="NeueHaasGroteskDisp Std XLt" charset="0"/>
              </a:rPr>
              <a:t>Green IT encourages efficiency and sustainability through the use and disposal of systems, infrastructure and services, minimising their environmental impact.   </a:t>
            </a:r>
          </a:p>
          <a:p>
            <a:pPr algn="l"/>
            <a:r>
              <a:rPr lang="en-GB" sz="1800" kern="0" dirty="0">
                <a:solidFill>
                  <a:schemeClr val="tx1"/>
                </a:solidFill>
                <a:latin typeface="+mj-lt"/>
                <a:ea typeface="+mn-ea"/>
                <a:cs typeface="+mn-cs"/>
                <a:sym typeface="NeueHaasGroteskDisp Std XLt" charset="0"/>
              </a:rPr>
              <a:t>Key drivers include: </a:t>
            </a:r>
            <a:endParaRPr lang="en-GB" sz="1800" kern="0" dirty="0">
              <a:solidFill>
                <a:schemeClr val="tx1"/>
              </a:solidFill>
              <a:latin typeface="+mj-lt"/>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48" y="1845914"/>
            <a:ext cx="8088584" cy="4887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838825" y="3564731"/>
            <a:ext cx="3305175" cy="3293269"/>
          </a:xfrm>
          <a:prstGeom prst="rect">
            <a:avLst/>
          </a:prstGeom>
          <a:noFill/>
          <a:ln w="9525">
            <a:noFill/>
            <a:miter lim="800000"/>
            <a:headEnd/>
            <a:tailEnd/>
          </a:ln>
          <a:effectLst/>
        </p:spPr>
      </p:pic>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Green IT: roles and recruitment</a:t>
            </a:r>
          </a:p>
        </p:txBody>
      </p:sp>
      <p:sp>
        <p:nvSpPr>
          <p:cNvPr id="6" name="Rectangle 3"/>
          <p:cNvSpPr>
            <a:spLocks/>
          </p:cNvSpPr>
          <p:nvPr/>
        </p:nvSpPr>
        <p:spPr bwMode="auto">
          <a:xfrm>
            <a:off x="323528" y="1268760"/>
            <a:ext cx="8136904"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indent="-254000" algn="l">
              <a:buSzPct val="125000"/>
              <a:buChar char="•"/>
            </a:pPr>
            <a:r>
              <a:rPr lang="en-GB" sz="2400" kern="0" dirty="0" smtClean="0">
                <a:solidFill>
                  <a:schemeClr val="tx1"/>
                </a:solidFill>
                <a:latin typeface="+mn-lt"/>
                <a:ea typeface="+mn-ea"/>
                <a:cs typeface="+mn-cs"/>
                <a:sym typeface="NeueHaasGroteskDisp Std XLt" charset="0"/>
              </a:rPr>
              <a:t>The most important higher level roles</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IT – Business Strategists</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IT Architects </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Big Data Specialists</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Solution Designers </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System Designers and System Managers</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Network Specialists </a:t>
            </a:r>
          </a:p>
          <a:p>
            <a:pPr lvl="1" indent="-254000" algn="l">
              <a:lnSpc>
                <a:spcPct val="150000"/>
              </a:lnSpc>
              <a:buSzPct val="125000"/>
              <a:buChar char="•"/>
            </a:pPr>
            <a:r>
              <a:rPr lang="en-GB" sz="2400" kern="0" dirty="0" smtClean="0">
                <a:solidFill>
                  <a:schemeClr val="tx1"/>
                </a:solidFill>
                <a:latin typeface="+mn-lt"/>
                <a:ea typeface="+mn-ea"/>
                <a:cs typeface="+mn-cs"/>
                <a:sym typeface="NeueHaasGroteskDisp Std XLt" charset="0"/>
              </a:rPr>
              <a:t>Research and Development </a:t>
            </a:r>
          </a:p>
          <a:p>
            <a:pPr lvl="1" indent="-254000" algn="l">
              <a:buSzPct val="125000"/>
            </a:pPr>
            <a:endParaRPr lang="en-US" sz="2100" kern="0" dirty="0" smtClean="0">
              <a:solidFill>
                <a:schemeClr val="tx1"/>
              </a:solidFill>
              <a:latin typeface="+mn-lt"/>
              <a:ea typeface="+mn-ea"/>
              <a:cs typeface="+mn-cs"/>
              <a:sym typeface="Lucida Grande"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en.PNG"/>
          <p:cNvPicPr>
            <a:picLocks noChangeAspect="1"/>
          </p:cNvPicPr>
          <p:nvPr/>
        </p:nvPicPr>
        <p:blipFill>
          <a:blip r:embed="rId3" cstate="print"/>
          <a:srcRect l="1802" t="9293"/>
          <a:stretch>
            <a:fillRect/>
          </a:stretch>
        </p:blipFill>
        <p:spPr>
          <a:xfrm rot="1463666">
            <a:off x="3312946" y="1834527"/>
            <a:ext cx="5467678" cy="2941498"/>
          </a:xfrm>
          <a:prstGeom prst="rect">
            <a:avLst/>
          </a:prstGeom>
        </p:spPr>
      </p:pic>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Green IT: higher level skills needs</a:t>
            </a:r>
          </a:p>
        </p:txBody>
      </p:sp>
      <p:sp>
        <p:nvSpPr>
          <p:cNvPr id="6" name="Rectangle 3"/>
          <p:cNvSpPr>
            <a:spLocks/>
          </p:cNvSpPr>
          <p:nvPr/>
        </p:nvSpPr>
        <p:spPr bwMode="auto">
          <a:xfrm>
            <a:off x="395536" y="1556792"/>
            <a:ext cx="403244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r>
              <a:rPr lang="en-GB" sz="2400" b="1" dirty="0" smtClean="0">
                <a:latin typeface="+mj-lt"/>
              </a:rPr>
              <a:t>Technical skills</a:t>
            </a:r>
          </a:p>
          <a:p>
            <a:pPr lvl="1" indent="-254000" algn="l">
              <a:buSzPct val="125000"/>
              <a:buFont typeface="Arial" pitchFamily="34" charset="0"/>
              <a:buChar char="•"/>
            </a:pPr>
            <a:r>
              <a:rPr lang="en-GB" sz="2100" kern="0" dirty="0" smtClean="0">
                <a:solidFill>
                  <a:schemeClr val="tx1"/>
                </a:solidFill>
                <a:latin typeface="+mj-lt"/>
                <a:sym typeface="NeueHaasGroteskDisp Std XLt" charset="0"/>
              </a:rPr>
              <a:t>Energy management</a:t>
            </a:r>
          </a:p>
          <a:p>
            <a:pPr lvl="1" indent="-254000" algn="l">
              <a:buSzPct val="125000"/>
              <a:buFont typeface="Arial" pitchFamily="34" charset="0"/>
              <a:buChar char="•"/>
            </a:pPr>
            <a:r>
              <a:rPr lang="en-GB" sz="2100" kern="0" dirty="0" smtClean="0">
                <a:solidFill>
                  <a:schemeClr val="tx1"/>
                </a:solidFill>
                <a:latin typeface="+mj-lt"/>
                <a:sym typeface="NeueHaasGroteskDisp Std XLt" charset="0"/>
              </a:rPr>
              <a:t>Big data / analytics </a:t>
            </a:r>
          </a:p>
          <a:p>
            <a:pPr lvl="1" indent="-254000" algn="l">
              <a:buSzPct val="125000"/>
              <a:buFont typeface="Arial" pitchFamily="34" charset="0"/>
              <a:buChar char="•"/>
            </a:pPr>
            <a:r>
              <a:rPr lang="en-GB" sz="2100" kern="0" dirty="0" smtClean="0">
                <a:solidFill>
                  <a:schemeClr val="tx1"/>
                </a:solidFill>
                <a:latin typeface="+mj-lt"/>
                <a:sym typeface="NeueHaasGroteskDisp Std XLt" charset="0"/>
              </a:rPr>
              <a:t>Sector specialisms</a:t>
            </a:r>
          </a:p>
          <a:p>
            <a:pPr algn="l"/>
            <a:endParaRPr lang="en-GB" sz="2400" dirty="0" smtClean="0"/>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9" name="Rectangle 3"/>
          <p:cNvSpPr>
            <a:spLocks/>
          </p:cNvSpPr>
          <p:nvPr/>
        </p:nvSpPr>
        <p:spPr bwMode="auto">
          <a:xfrm>
            <a:off x="539552" y="3645024"/>
            <a:ext cx="8424936"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r>
              <a:rPr lang="en-GB" sz="2400" b="1" dirty="0" smtClean="0">
                <a:latin typeface="+mj-lt"/>
              </a:rPr>
              <a:t>Business skills</a:t>
            </a:r>
          </a:p>
          <a:p>
            <a:pPr lvl="1" indent="-254000" algn="l">
              <a:buSzPct val="125000"/>
              <a:buFont typeface="Arial" pitchFamily="34" charset="0"/>
              <a:buChar char="•"/>
            </a:pPr>
            <a:r>
              <a:rPr lang="en-GB" sz="2100" kern="0" dirty="0" smtClean="0">
                <a:solidFill>
                  <a:schemeClr val="tx1"/>
                </a:solidFill>
                <a:latin typeface="+mj-lt"/>
                <a:ea typeface="+mn-ea"/>
                <a:cs typeface="+mn-cs"/>
                <a:sym typeface="NeueHaasGroteskDisp Std XLt" charset="0"/>
              </a:rPr>
              <a:t>Commercial awareness </a:t>
            </a:r>
          </a:p>
          <a:p>
            <a:pPr lvl="1" indent="-254000" algn="l">
              <a:buSzPct val="125000"/>
              <a:buFont typeface="Arial" pitchFamily="34" charset="0"/>
              <a:buChar char="•"/>
            </a:pPr>
            <a:r>
              <a:rPr lang="en-GB" sz="2100" kern="0" dirty="0" smtClean="0">
                <a:solidFill>
                  <a:schemeClr val="tx1"/>
                </a:solidFill>
                <a:latin typeface="+mj-lt"/>
                <a:ea typeface="+mn-ea"/>
                <a:cs typeface="+mn-cs"/>
                <a:sym typeface="NeueHaasGroteskDisp Std Blk" charset="0"/>
              </a:rPr>
              <a:t>Communication skills</a:t>
            </a:r>
          </a:p>
          <a:p>
            <a:pPr lvl="1" indent="-254000" algn="l">
              <a:buSzPct val="125000"/>
              <a:buFont typeface="Arial" pitchFamily="34" charset="0"/>
              <a:buChar char="•"/>
            </a:pPr>
            <a:r>
              <a:rPr lang="en-GB" sz="2100" kern="0" dirty="0" smtClean="0">
                <a:solidFill>
                  <a:schemeClr val="tx1"/>
                </a:solidFill>
                <a:latin typeface="+mj-lt"/>
                <a:ea typeface="+mn-ea"/>
                <a:cs typeface="+mn-cs"/>
                <a:sym typeface="NeueHaasGroteskDisp Std XLt" charset="0"/>
              </a:rPr>
              <a:t>Presentation</a:t>
            </a:r>
          </a:p>
          <a:p>
            <a:pPr lvl="1" indent="-254000" algn="l">
              <a:buSzPct val="125000"/>
              <a:buFont typeface="Arial" pitchFamily="34" charset="0"/>
              <a:buChar char="•"/>
            </a:pPr>
            <a:r>
              <a:rPr lang="en-GB" sz="2100" kern="0" dirty="0" smtClean="0">
                <a:solidFill>
                  <a:schemeClr val="tx1"/>
                </a:solidFill>
                <a:latin typeface="+mj-lt"/>
                <a:ea typeface="+mn-ea"/>
                <a:cs typeface="+mn-cs"/>
                <a:sym typeface="NeueHaasGroteskDisp Std XLt" charset="0"/>
              </a:rPr>
              <a:t>Risk management</a:t>
            </a:r>
          </a:p>
          <a:p>
            <a:pPr lvl="1" indent="-254000" algn="l">
              <a:buSzPct val="125000"/>
              <a:buFont typeface="Arial" pitchFamily="34" charset="0"/>
              <a:buChar char="•"/>
            </a:pPr>
            <a:r>
              <a:rPr lang="en-GB" sz="2100" kern="0" dirty="0" smtClean="0">
                <a:solidFill>
                  <a:schemeClr val="tx1"/>
                </a:solidFill>
                <a:latin typeface="+mj-lt"/>
                <a:ea typeface="+mn-ea"/>
                <a:cs typeface="+mn-cs"/>
                <a:sym typeface="NeueHaasGroteskDisp Std XLt" charset="0"/>
              </a:rPr>
              <a:t>Sales</a:t>
            </a:r>
          </a:p>
          <a:p>
            <a:pPr lvl="1" indent="-254000" algn="l">
              <a:buSzPct val="125000"/>
              <a:buFont typeface="Arial" pitchFamily="34" charset="0"/>
              <a:buChar char="•"/>
            </a:pPr>
            <a:r>
              <a:rPr lang="en-GB" sz="2100" kern="0" dirty="0" smtClean="0">
                <a:solidFill>
                  <a:schemeClr val="tx1"/>
                </a:solidFill>
                <a:latin typeface="+mj-lt"/>
                <a:ea typeface="+mn-ea"/>
                <a:cs typeface="+mn-cs"/>
                <a:sym typeface="NeueHaasGroteskDisp Std XLt" charset="0"/>
              </a:rPr>
              <a:t>Consulting</a:t>
            </a:r>
          </a:p>
          <a:p>
            <a:pPr algn="l"/>
            <a:r>
              <a:rPr lang="en-GB" sz="2400" dirty="0" smtClean="0">
                <a:solidFill>
                  <a:schemeClr val="tx1"/>
                </a:solidFill>
                <a:latin typeface="NeueHaasGroteskDisp Std Blk" charset="0"/>
                <a:ea typeface="NeueHaasGroteskDisp Std Blk" charset="0"/>
                <a:cs typeface="NeueHaasGroteskDisp Std Blk" charset="0"/>
                <a:sym typeface="NeueHaasGroteskDisp Std Blk" charset="0"/>
              </a:rPr>
              <a:t> </a:t>
            </a:r>
            <a:endParaRPr lang="en-US" sz="2100" dirty="0">
              <a:solidFill>
                <a:schemeClr val="tx1"/>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Green IT: conclusions</a:t>
            </a:r>
          </a:p>
        </p:txBody>
      </p:sp>
      <p:sp>
        <p:nvSpPr>
          <p:cNvPr id="6" name="Rectangle 3"/>
          <p:cNvSpPr>
            <a:spLocks/>
          </p:cNvSpPr>
          <p:nvPr/>
        </p:nvSpPr>
        <p:spPr bwMode="auto">
          <a:xfrm>
            <a:off x="323528" y="1052736"/>
            <a:ext cx="8064896"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54000" indent="-254000" algn="l" eaLnBrk="1" hangingPunct="1">
              <a:lnSpc>
                <a:spcPct val="150000"/>
              </a:lnSpc>
              <a:buSzPct val="125000"/>
              <a:buFontTx/>
              <a:buChar char="•"/>
            </a:pPr>
            <a:r>
              <a:rPr lang="en-US" sz="2100" kern="0" dirty="0" smtClean="0">
                <a:solidFill>
                  <a:schemeClr val="tx1"/>
                </a:solidFill>
                <a:latin typeface="+mj-lt"/>
                <a:ea typeface="+mn-ea"/>
                <a:cs typeface="+mn-cs"/>
                <a:sym typeface="NeueHaasGroteskDisp Std XLt" charset="0"/>
              </a:rPr>
              <a:t>Green IT offers the opportunities for the Digital sector to provide more products and services as sustainability eventually pervades all parts of the customers business. </a:t>
            </a:r>
          </a:p>
          <a:p>
            <a:pPr marL="254000" indent="-254000" algn="l" eaLnBrk="1" hangingPunct="1">
              <a:lnSpc>
                <a:spcPct val="150000"/>
              </a:lnSpc>
              <a:buSzPct val="125000"/>
              <a:buFontTx/>
              <a:buChar char="•"/>
            </a:pPr>
            <a:r>
              <a:rPr lang="en-US" sz="2100" kern="0" dirty="0" smtClean="0">
                <a:solidFill>
                  <a:schemeClr val="tx1"/>
                </a:solidFill>
                <a:latin typeface="+mj-lt"/>
                <a:ea typeface="+mn-ea"/>
                <a:cs typeface="+mn-cs"/>
                <a:sym typeface="NeueHaasGroteskDisp Std XLt" charset="0"/>
              </a:rPr>
              <a:t>Evangelists of sustainability will drive Green IT across the business.</a:t>
            </a:r>
          </a:p>
          <a:p>
            <a:pPr marL="254000" indent="-254000" algn="l">
              <a:lnSpc>
                <a:spcPct val="150000"/>
              </a:lnSpc>
              <a:buSzPct val="125000"/>
              <a:buFontTx/>
              <a:buChar char="•"/>
            </a:pPr>
            <a:r>
              <a:rPr lang="en-US" sz="2100" kern="0" dirty="0" smtClean="0">
                <a:solidFill>
                  <a:schemeClr val="tx1"/>
                </a:solidFill>
                <a:latin typeface="+mj-lt"/>
                <a:sym typeface="NeueHaasGroteskDisp Std XLt" charset="0"/>
              </a:rPr>
              <a:t>Technical IT skills with sector specialisms will deliver the sustainability agenda in many sectors including utilities, construction, logistics and the public sector. </a:t>
            </a:r>
          </a:p>
          <a:p>
            <a:pPr marL="254000" indent="-254000" algn="l" eaLnBrk="1" hangingPunct="1">
              <a:lnSpc>
                <a:spcPct val="150000"/>
              </a:lnSpc>
              <a:buSzPct val="125000"/>
            </a:pPr>
            <a:r>
              <a:rPr lang="en-US" sz="2100" kern="0" dirty="0" smtClean="0">
                <a:solidFill>
                  <a:schemeClr val="tx1"/>
                </a:solidFill>
                <a:latin typeface="+mn-lt"/>
                <a:ea typeface="+mn-ea"/>
                <a:cs typeface="+mn-cs"/>
                <a:sym typeface="NeueHaasGroteskDisp Std XLt" charset="0"/>
              </a:rPr>
              <a:t> </a:t>
            </a:r>
          </a:p>
        </p:txBody>
      </p:sp>
      <p:sp>
        <p:nvSpPr>
          <p:cNvPr id="8" name="Rectangle 4"/>
          <p:cNvSpPr>
            <a:spLocks/>
          </p:cNvSpPr>
          <p:nvPr/>
        </p:nvSpPr>
        <p:spPr bwMode="auto">
          <a:xfrm>
            <a:off x="323528" y="5373216"/>
            <a:ext cx="8064896" cy="1296144"/>
          </a:xfrm>
          <a:prstGeom prst="rect">
            <a:avLst/>
          </a:prstGeom>
          <a:solidFill>
            <a:schemeClr val="accent1">
              <a:lumMod val="40000"/>
              <a:lumOff val="60000"/>
            </a:schemeClr>
          </a:solidFill>
          <a:ln w="9525">
            <a:solidFill>
              <a:srgbClr val="2B79BD"/>
            </a:solidFill>
            <a:miter lim="800000"/>
            <a:headEnd/>
            <a:tailEnd/>
          </a:ln>
          <a:extLst/>
        </p:spPr>
        <p:txBody>
          <a:bodyPr lIns="0" tIns="0" rIns="0" bIns="0"/>
          <a:lstStyle/>
          <a:p>
            <a:pPr algn="l"/>
            <a:r>
              <a:rPr lang="en-US" sz="2100" dirty="0" smtClean="0">
                <a:solidFill>
                  <a:srgbClr val="233A75"/>
                </a:solidFill>
                <a:latin typeface="NeueHaasGroteskDisp Std Blk" charset="0"/>
                <a:ea typeface="NeueHaasGroteskDisp Std Blk" charset="0"/>
                <a:cs typeface="NeueHaasGroteskDisp Std Blk" charset="0"/>
                <a:sym typeface="NeueHaasGroteskDisp Std Blk" charset="0"/>
              </a:rPr>
              <a:t>Increasing volumes of specialists with strategic high level skills, (founded on deep technology, fundamental STEM principles, mathematics and R&amp;D) will be needed to develop ongoing and future Green IT solutions.</a:t>
            </a:r>
            <a:endParaRPr lang="en-US" sz="2100" dirty="0">
              <a:solidFill>
                <a:srgbClr val="233A75"/>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467544" y="404664"/>
            <a:ext cx="8229600" cy="546100"/>
          </a:xfrm>
        </p:spPr>
        <p:txBody>
          <a:bodyPr/>
          <a:lstStyle/>
          <a:p>
            <a:pPr eaLnBrk="1" hangingPunct="1"/>
            <a:r>
              <a:rPr lang="en-US" sz="3400" dirty="0" smtClean="0">
                <a:solidFill>
                  <a:srgbClr val="233A75"/>
                </a:solidFill>
              </a:rPr>
              <a:t>Cloud Computing: context and drivers</a:t>
            </a:r>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10" name="Rectangle 3"/>
          <p:cNvSpPr>
            <a:spLocks/>
          </p:cNvSpPr>
          <p:nvPr/>
        </p:nvSpPr>
        <p:spPr bwMode="auto">
          <a:xfrm>
            <a:off x="323528" y="1700808"/>
            <a:ext cx="813690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indent="-254000" algn="l">
              <a:buSzPct val="125000"/>
              <a:buChar char="•"/>
            </a:pPr>
            <a:endParaRPr lang="en-US" sz="2100" dirty="0" smtClean="0">
              <a:latin typeface="Lucida Grande" charset="0"/>
              <a:ea typeface="Lucida Grande" charset="0"/>
              <a:cs typeface="Lucida Grande" charset="0"/>
              <a:sym typeface="Lucida Grande" charset="0"/>
            </a:endParaRPr>
          </a:p>
          <a:p>
            <a:pPr lvl="1" indent="-254000" algn="l">
              <a:buSzPct val="125000"/>
              <a:buChar char="•"/>
            </a:pPr>
            <a:endParaRPr lang="en-GB" sz="2100" kern="0" dirty="0" smtClean="0">
              <a:solidFill>
                <a:schemeClr val="tx1"/>
              </a:solidFill>
              <a:latin typeface="+mn-lt"/>
              <a:ea typeface="+mn-ea"/>
              <a:cs typeface="+mn-cs"/>
              <a:sym typeface="NeueHaasGroteskDisp Std XLt" charset="0"/>
            </a:endParaRPr>
          </a:p>
        </p:txBody>
      </p:sp>
      <p:graphicFrame>
        <p:nvGraphicFramePr>
          <p:cNvPr id="13" name="Diagram 12"/>
          <p:cNvGraphicFramePr/>
          <p:nvPr>
            <p:extLst>
              <p:ext uri="{D42A27DB-BD31-4B8C-83A1-F6EECF244321}">
                <p14:modId xmlns:p14="http://schemas.microsoft.com/office/powerpoint/2010/main" val="3375282468"/>
              </p:ext>
            </p:extLst>
          </p:nvPr>
        </p:nvGraphicFramePr>
        <p:xfrm>
          <a:off x="2483768" y="2060848"/>
          <a:ext cx="3528392" cy="3383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395536" y="5589240"/>
            <a:ext cx="7992888" cy="1061829"/>
          </a:xfrm>
          <a:prstGeom prst="rect">
            <a:avLst/>
          </a:prstGeom>
          <a:noFill/>
        </p:spPr>
        <p:txBody>
          <a:bodyPr wrap="square" rtlCol="0">
            <a:spAutoFit/>
          </a:bodyPr>
          <a:lstStyle/>
          <a:p>
            <a:r>
              <a:rPr lang="en-GB" sz="2100" i="1" dirty="0" smtClean="0">
                <a:solidFill>
                  <a:schemeClr val="tx1"/>
                </a:solidFill>
                <a:latin typeface="+mj-lt"/>
              </a:rPr>
              <a:t>“...the future of ICT will be characterised by a pervasive cloud computing infrastructure as a basic backbone for companies...” </a:t>
            </a:r>
            <a:r>
              <a:rPr lang="en-GB" sz="2100" dirty="0" smtClean="0">
                <a:solidFill>
                  <a:schemeClr val="tx1"/>
                </a:solidFill>
                <a:latin typeface="+mj-lt"/>
              </a:rPr>
              <a:t>Danish Technological Institute, 2012</a:t>
            </a:r>
            <a:endParaRPr lang="en-GB" sz="2100" i="1" dirty="0" smtClean="0">
              <a:solidFill>
                <a:schemeClr val="tx1"/>
              </a:solidFill>
              <a:latin typeface="+mj-lt"/>
            </a:endParaRPr>
          </a:p>
        </p:txBody>
      </p:sp>
      <p:sp>
        <p:nvSpPr>
          <p:cNvPr id="2" name="TextBox 1"/>
          <p:cNvSpPr txBox="1"/>
          <p:nvPr/>
        </p:nvSpPr>
        <p:spPr>
          <a:xfrm>
            <a:off x="467544" y="1052736"/>
            <a:ext cx="7992888" cy="923330"/>
          </a:xfrm>
          <a:prstGeom prst="rect">
            <a:avLst/>
          </a:prstGeom>
          <a:noFill/>
        </p:spPr>
        <p:txBody>
          <a:bodyPr wrap="square" rtlCol="0">
            <a:spAutoFit/>
          </a:bodyPr>
          <a:lstStyle/>
          <a:p>
            <a:pPr algn="l"/>
            <a:r>
              <a:rPr lang="en-GB" sz="1800" kern="0" dirty="0">
                <a:solidFill>
                  <a:schemeClr val="tx1"/>
                </a:solidFill>
                <a:latin typeface="+mj-lt"/>
                <a:ea typeface="+mn-ea"/>
                <a:cs typeface="+mn-cs"/>
              </a:rPr>
              <a:t>Cloud Computing is a model for delivering internet based information and technology services in real time or, ‘on-demand</a:t>
            </a:r>
            <a:r>
              <a:rPr lang="en-GB" sz="1800" kern="0" dirty="0" smtClean="0">
                <a:solidFill>
                  <a:schemeClr val="tx1"/>
                </a:solidFill>
                <a:latin typeface="+mj-lt"/>
                <a:ea typeface="+mn-ea"/>
                <a:cs typeface="+mn-cs"/>
              </a:rPr>
              <a:t>’.</a:t>
            </a:r>
          </a:p>
          <a:p>
            <a:pPr algn="l"/>
            <a:r>
              <a:rPr lang="en-GB" sz="1800" kern="0" dirty="0" smtClean="0">
                <a:solidFill>
                  <a:schemeClr val="tx1"/>
                </a:solidFill>
                <a:latin typeface="+mj-lt"/>
                <a:ea typeface="+mn-ea"/>
                <a:cs typeface="+mn-cs"/>
              </a:rPr>
              <a:t>Key drivers include:</a:t>
            </a:r>
            <a:endParaRPr lang="en-GB" sz="1800" kern="0" dirty="0">
              <a:solidFill>
                <a:schemeClr val="tx1"/>
              </a:solidFill>
              <a:latin typeface="+mj-lt"/>
              <a:ea typeface="+mn-ea"/>
              <a:cs typeface="+mn-cs"/>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4788024" y="3501008"/>
            <a:ext cx="4064000" cy="3048000"/>
          </a:xfrm>
          <a:prstGeom prst="rect">
            <a:avLst/>
          </a:prstGeom>
          <a:noFill/>
          <a:ln w="9525">
            <a:noFill/>
            <a:miter lim="800000"/>
            <a:headEnd/>
            <a:tailEnd/>
          </a:ln>
          <a:effectLst/>
        </p:spPr>
      </p:pic>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Cloud Computing: roles and recruitment</a:t>
            </a:r>
          </a:p>
        </p:txBody>
      </p:sp>
      <p:sp>
        <p:nvSpPr>
          <p:cNvPr id="6" name="Rectangle 3"/>
          <p:cNvSpPr>
            <a:spLocks/>
          </p:cNvSpPr>
          <p:nvPr/>
        </p:nvSpPr>
        <p:spPr bwMode="auto">
          <a:xfrm>
            <a:off x="323528" y="1268760"/>
            <a:ext cx="8352928"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numCol="1"/>
          <a:lstStyle/>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Information architects</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Big data specialists</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Security specialists </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Project Managers</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User experience designers</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Developers</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Service managers</a:t>
            </a:r>
          </a:p>
          <a:p>
            <a:pPr lvl="1" indent="-254000" algn="l">
              <a:lnSpc>
                <a:spcPct val="150000"/>
              </a:lnSpc>
              <a:buSzPct val="125000"/>
              <a:buFont typeface="Arial" pitchFamily="34" charset="0"/>
              <a:buChar char="•"/>
            </a:pPr>
            <a:r>
              <a:rPr lang="en-GB" sz="2100" kern="0" dirty="0" smtClean="0">
                <a:solidFill>
                  <a:schemeClr val="tx1"/>
                </a:solidFill>
                <a:latin typeface="+mn-lt"/>
                <a:ea typeface="+mn-ea"/>
                <a:cs typeface="+mn-cs"/>
                <a:sym typeface="Lucida Grande" charset="0"/>
              </a:rPr>
              <a:t>Systems and services integrators</a:t>
            </a:r>
          </a:p>
          <a:p>
            <a:pPr indent="-254000" algn="l">
              <a:buSzPct val="125000"/>
              <a:buChar char="•"/>
            </a:pPr>
            <a:endParaRPr lang="en-US" sz="900" dirty="0" smtClean="0">
              <a:latin typeface="Lucida Grande" charset="0"/>
              <a:ea typeface="Lucida Grande" charset="0"/>
              <a:cs typeface="Lucida Grande" charset="0"/>
              <a:sym typeface="Lucida Grande"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Cloud Computing: higher level skills needs</a:t>
            </a:r>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11" name="TextBox 10"/>
          <p:cNvSpPr txBox="1"/>
          <p:nvPr/>
        </p:nvSpPr>
        <p:spPr>
          <a:xfrm>
            <a:off x="467544" y="5589240"/>
            <a:ext cx="8136904" cy="1061829"/>
          </a:xfrm>
          <a:prstGeom prst="rect">
            <a:avLst/>
          </a:prstGeom>
          <a:noFill/>
        </p:spPr>
        <p:txBody>
          <a:bodyPr wrap="square" rtlCol="0">
            <a:spAutoFit/>
          </a:bodyPr>
          <a:lstStyle/>
          <a:p>
            <a:r>
              <a:rPr lang="en-GB" sz="2100" i="1" dirty="0" smtClean="0">
                <a:latin typeface="+mj-lt"/>
              </a:rPr>
              <a:t>“For every one person we produce as a technical person we should be producing ten IT people with business exploitation skills.” </a:t>
            </a:r>
          </a:p>
          <a:p>
            <a:r>
              <a:rPr lang="en-GB" sz="2100" dirty="0" smtClean="0">
                <a:latin typeface="+mj-lt"/>
              </a:rPr>
              <a:t>Ronan Miles, BT</a:t>
            </a:r>
            <a:endParaRPr lang="en-GB" sz="2100" dirty="0">
              <a:latin typeface="+mj-lt"/>
            </a:endParaRPr>
          </a:p>
        </p:txBody>
      </p:sp>
      <p:sp>
        <p:nvSpPr>
          <p:cNvPr id="12" name="Rectangle 3"/>
          <p:cNvSpPr>
            <a:spLocks/>
          </p:cNvSpPr>
          <p:nvPr/>
        </p:nvSpPr>
        <p:spPr bwMode="auto">
          <a:xfrm>
            <a:off x="323528" y="1196752"/>
            <a:ext cx="4032448"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r>
              <a:rPr lang="en-GB" sz="2400" b="1" dirty="0" smtClean="0"/>
              <a:t>Technical skills</a:t>
            </a:r>
          </a:p>
          <a:p>
            <a:pPr lvl="1" indent="-254000" algn="l">
              <a:buSzPct val="125000"/>
              <a:buFont typeface="Arial" pitchFamily="34" charset="0"/>
              <a:buChar char="•"/>
            </a:pPr>
            <a:r>
              <a:rPr lang="en-GB" sz="2100" kern="0" dirty="0" smtClean="0">
                <a:solidFill>
                  <a:schemeClr val="tx1"/>
                </a:solidFill>
                <a:sym typeface="NeueHaasGroteskDisp Std XLt" charset="0"/>
              </a:rPr>
              <a:t>Security</a:t>
            </a:r>
          </a:p>
          <a:p>
            <a:pPr lvl="1" indent="-254000" algn="l">
              <a:buSzPct val="125000"/>
              <a:buFont typeface="Arial" pitchFamily="34" charset="0"/>
              <a:buChar char="•"/>
            </a:pPr>
            <a:r>
              <a:rPr lang="en-GB" sz="2100" kern="0" dirty="0" smtClean="0">
                <a:solidFill>
                  <a:schemeClr val="tx1"/>
                </a:solidFill>
                <a:sym typeface="NeueHaasGroteskDisp Std XLt" charset="0"/>
              </a:rPr>
              <a:t>Big data </a:t>
            </a:r>
          </a:p>
          <a:p>
            <a:pPr lvl="1" indent="-254000" algn="l">
              <a:buSzPct val="125000"/>
              <a:buFont typeface="Arial" pitchFamily="34" charset="0"/>
              <a:buChar char="•"/>
            </a:pPr>
            <a:r>
              <a:rPr lang="en-GB" sz="2100" kern="0" dirty="0" smtClean="0">
                <a:solidFill>
                  <a:schemeClr val="tx1"/>
                </a:solidFill>
                <a:sym typeface="NeueHaasGroteskDisp Std XLt" charset="0"/>
              </a:rPr>
              <a:t>Virtualisation </a:t>
            </a:r>
          </a:p>
          <a:p>
            <a:pPr lvl="1" indent="-254000" algn="l">
              <a:buSzPct val="125000"/>
              <a:buFont typeface="Arial" pitchFamily="34" charset="0"/>
              <a:buChar char="•"/>
            </a:pPr>
            <a:r>
              <a:rPr lang="en-GB" sz="2100" kern="0" dirty="0" smtClean="0">
                <a:solidFill>
                  <a:schemeClr val="tx1"/>
                </a:solidFill>
                <a:sym typeface="NeueHaasGroteskDisp Std XLt" charset="0"/>
              </a:rPr>
              <a:t>Systems architecture and  integration </a:t>
            </a:r>
          </a:p>
          <a:p>
            <a:pPr algn="l"/>
            <a:endParaRPr lang="en-GB" sz="2400" dirty="0" smtClean="0"/>
          </a:p>
        </p:txBody>
      </p:sp>
      <p:sp>
        <p:nvSpPr>
          <p:cNvPr id="13" name="Rectangle 12"/>
          <p:cNvSpPr/>
          <p:nvPr/>
        </p:nvSpPr>
        <p:spPr>
          <a:xfrm>
            <a:off x="323528" y="3573016"/>
            <a:ext cx="5472608" cy="1800493"/>
          </a:xfrm>
          <a:prstGeom prst="rect">
            <a:avLst/>
          </a:prstGeom>
        </p:spPr>
        <p:txBody>
          <a:bodyPr wrap="square">
            <a:spAutoFit/>
          </a:bodyPr>
          <a:lstStyle/>
          <a:p>
            <a:pPr algn="l"/>
            <a:r>
              <a:rPr lang="en-GB" sz="2400" b="1" dirty="0" smtClean="0"/>
              <a:t>Business skills</a:t>
            </a:r>
          </a:p>
          <a:p>
            <a:pPr lvl="1" indent="-254000" algn="l">
              <a:buSzPct val="125000"/>
              <a:buFont typeface="Arial" pitchFamily="34" charset="0"/>
              <a:buChar char="•"/>
            </a:pPr>
            <a:r>
              <a:rPr lang="en-GB" sz="2100" kern="0" dirty="0" smtClean="0">
                <a:solidFill>
                  <a:schemeClr val="tx1"/>
                </a:solidFill>
                <a:sym typeface="NeueHaasGroteskDisp Std XLt" charset="0"/>
              </a:rPr>
              <a:t>Risk management</a:t>
            </a:r>
          </a:p>
          <a:p>
            <a:pPr lvl="1" indent="-254000" algn="l">
              <a:buSzPct val="125000"/>
              <a:buFont typeface="Arial" pitchFamily="34" charset="0"/>
              <a:buChar char="•"/>
            </a:pPr>
            <a:r>
              <a:rPr lang="en-GB" sz="2100" kern="0" dirty="0" smtClean="0">
                <a:solidFill>
                  <a:schemeClr val="tx1"/>
                </a:solidFill>
                <a:sym typeface="NeueHaasGroteskDisp Std XLt" charset="0"/>
              </a:rPr>
              <a:t>Sales and contract negotiation </a:t>
            </a:r>
          </a:p>
          <a:p>
            <a:pPr lvl="1" indent="-254000" algn="l">
              <a:buSzPct val="125000"/>
              <a:buFont typeface="Arial" pitchFamily="34" charset="0"/>
              <a:buChar char="•"/>
            </a:pPr>
            <a:r>
              <a:rPr lang="en-GB" sz="2100" kern="0" dirty="0" smtClean="0">
                <a:solidFill>
                  <a:schemeClr val="tx1"/>
                </a:solidFill>
                <a:sym typeface="NeueHaasGroteskDisp Std XLt" charset="0"/>
              </a:rPr>
              <a:t>Customer engagement / management</a:t>
            </a:r>
          </a:p>
          <a:p>
            <a:pPr algn="l"/>
            <a:r>
              <a:rPr lang="en-GB" sz="2400" dirty="0" smtClean="0">
                <a:solidFill>
                  <a:schemeClr val="tx1"/>
                </a:solidFill>
                <a:latin typeface="NeueHaasGroteskDisp Std Blk" charset="0"/>
                <a:ea typeface="NeueHaasGroteskDisp Std Blk" charset="0"/>
                <a:cs typeface="NeueHaasGroteskDisp Std Blk" charset="0"/>
                <a:sym typeface="NeueHaasGroteskDisp Std Blk" charset="0"/>
              </a:rPr>
              <a:t> </a:t>
            </a:r>
            <a:endParaRPr lang="en-GB" dirty="0"/>
          </a:p>
        </p:txBody>
      </p:sp>
      <p:pic>
        <p:nvPicPr>
          <p:cNvPr id="9" name="Picture 8" descr="cloud.PNG"/>
          <p:cNvPicPr>
            <a:picLocks noChangeAspect="1"/>
          </p:cNvPicPr>
          <p:nvPr/>
        </p:nvPicPr>
        <p:blipFill>
          <a:blip r:embed="rId3" cstate="print"/>
          <a:stretch>
            <a:fillRect/>
          </a:stretch>
        </p:blipFill>
        <p:spPr>
          <a:xfrm>
            <a:off x="4572000" y="1581173"/>
            <a:ext cx="4403840" cy="2855939"/>
          </a:xfrm>
          <a:prstGeom prst="rect">
            <a:avLst/>
          </a:prstGeom>
        </p:spPr>
      </p:pic>
      <p:sp>
        <p:nvSpPr>
          <p:cNvPr id="10" name="Cloud 9"/>
          <p:cNvSpPr/>
          <p:nvPr/>
        </p:nvSpPr>
        <p:spPr bwMode="auto">
          <a:xfrm rot="548168">
            <a:off x="4251652" y="1048688"/>
            <a:ext cx="4842330" cy="3965245"/>
          </a:xfrm>
          <a:prstGeom prst="cloud">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4200" b="0" i="0" u="none" strike="noStrike" cap="none" normalizeH="0" baseline="0" dirty="0" smtClean="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p:cNvSpPr>
          <p:nvPr/>
        </p:nvSpPr>
        <p:spPr bwMode="auto">
          <a:xfrm>
            <a:off x="395536" y="1412776"/>
            <a:ext cx="243840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endParaRPr lang="en-US" sz="2100" dirty="0">
              <a:solidFill>
                <a:schemeClr val="tx1"/>
              </a:solidFill>
              <a:latin typeface="NeueHaasGroteskDisp Std XLtIt" charset="0"/>
              <a:ea typeface="NeueHaasGroteskDisp Std XLtIt" charset="0"/>
              <a:cs typeface="NeueHaasGroteskDisp Std XLtIt" charset="0"/>
              <a:sym typeface="NeueHaasGroteskDisp Std XLtIt" charset="0"/>
            </a:endParaRPr>
          </a:p>
        </p:txBody>
      </p:sp>
      <p:sp>
        <p:nvSpPr>
          <p:cNvPr id="5125" name="Rectangle 4"/>
          <p:cNvSpPr>
            <a:spLocks noGrp="1" noChangeArrowheads="1"/>
          </p:cNvSpPr>
          <p:nvPr>
            <p:ph type="title"/>
          </p:nvPr>
        </p:nvSpPr>
        <p:spPr>
          <a:xfrm>
            <a:off x="179512" y="116632"/>
            <a:ext cx="8229600" cy="546100"/>
          </a:xfrm>
        </p:spPr>
        <p:txBody>
          <a:bodyPr/>
          <a:lstStyle/>
          <a:p>
            <a:pPr eaLnBrk="1" hangingPunct="1"/>
            <a:r>
              <a:rPr lang="en-US" sz="3400" dirty="0" smtClean="0">
                <a:solidFill>
                  <a:srgbClr val="233A75"/>
                </a:solidFill>
              </a:rPr>
              <a:t>Introduction </a:t>
            </a:r>
          </a:p>
        </p:txBody>
      </p:sp>
      <p:sp>
        <p:nvSpPr>
          <p:cNvPr id="5" name="Content Placeholder 2"/>
          <p:cNvSpPr txBox="1">
            <a:spLocks/>
          </p:cNvSpPr>
          <p:nvPr/>
        </p:nvSpPr>
        <p:spPr bwMode="auto">
          <a:xfrm>
            <a:off x="0" y="764704"/>
            <a:ext cx="8964488" cy="54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i="0" u="none" strike="noStrike" kern="1200" cap="none" spc="0" normalizeH="0" baseline="0" noProof="0" dirty="0" smtClean="0">
                <a:ln>
                  <a:noFill/>
                </a:ln>
                <a:solidFill>
                  <a:sysClr val="windowText" lastClr="000000"/>
                </a:solidFill>
                <a:effectLst/>
                <a:uLnTx/>
                <a:uFillTx/>
              </a:rPr>
              <a:t>The UK Commission is working to transform the UK’s approach to investing in the  skills of it’s people as an intrinsic part of securing jobs and growth.  Key to our ambition is the need to encourage greater employer ownership of skills, working to secure long term sustainable partnerships.</a:t>
            </a: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smtClean="0">
              <a:ln>
                <a:noFill/>
              </a:ln>
              <a:solidFill>
                <a:sysClr val="windowText" lastClr="000000"/>
              </a:solidFill>
              <a:effectLst/>
              <a:uLnTx/>
              <a:uFillTx/>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0" i="0" u="none" strike="noStrike" kern="1200" cap="none" spc="0" normalizeH="0" baseline="0" noProof="0" dirty="0" smtClean="0">
                <a:ln>
                  <a:noFill/>
                </a:ln>
                <a:solidFill>
                  <a:sysClr val="windowText" lastClr="000000"/>
                </a:solidFill>
                <a:effectLst/>
                <a:uLnTx/>
                <a:uFillTx/>
              </a:rPr>
              <a:t>This slide pack and accompanying evidence report present the case for </a:t>
            </a:r>
            <a:r>
              <a:rPr kumimoji="0" lang="en-GB" sz="1800" b="1" i="0" u="none" strike="noStrike" kern="1200" cap="none" spc="0" normalizeH="0" baseline="0" noProof="0" dirty="0" smtClean="0">
                <a:ln>
                  <a:noFill/>
                </a:ln>
                <a:solidFill>
                  <a:sysClr val="windowText" lastClr="000000"/>
                </a:solidFill>
                <a:effectLst/>
                <a:uLnTx/>
                <a:uFillTx/>
              </a:rPr>
              <a:t>more employers to invest in developing higher level skills in </a:t>
            </a:r>
            <a:r>
              <a:rPr lang="en-GB" sz="1800" b="1" dirty="0" smtClean="0">
                <a:solidFill>
                  <a:sysClr val="windowText" lastClr="000000"/>
                </a:solidFill>
              </a:rPr>
              <a:t>the Digital</a:t>
            </a:r>
            <a:r>
              <a:rPr kumimoji="0" lang="en-GB" sz="1800" b="1" i="0" u="none" strike="noStrike" kern="1200" cap="none" spc="0" normalizeH="0" baseline="0" noProof="0" dirty="0" smtClean="0">
                <a:ln>
                  <a:noFill/>
                </a:ln>
                <a:solidFill>
                  <a:sysClr val="windowText" lastClr="000000"/>
                </a:solidFill>
                <a:effectLst/>
                <a:uLnTx/>
                <a:uFillTx/>
              </a:rPr>
              <a:t> </a:t>
            </a:r>
            <a:r>
              <a:rPr lang="en-GB" sz="1800" b="1" dirty="0" smtClean="0">
                <a:solidFill>
                  <a:sysClr val="windowText" lastClr="000000"/>
                </a:solidFill>
              </a:rPr>
              <a:t>Sector</a:t>
            </a:r>
            <a:r>
              <a:rPr kumimoji="0" lang="en-GB" sz="1800" b="1" i="0" u="none" strike="noStrike" kern="1200" cap="none" spc="0" normalizeH="0" baseline="0" noProof="0" dirty="0" smtClean="0">
                <a:ln>
                  <a:noFill/>
                </a:ln>
                <a:solidFill>
                  <a:sysClr val="windowText" lastClr="000000"/>
                </a:solidFill>
                <a:effectLst/>
                <a:uLnTx/>
                <a:uFillTx/>
              </a:rPr>
              <a:t>. </a:t>
            </a:r>
            <a:r>
              <a:rPr kumimoji="0" lang="en-GB" sz="1800" b="0" i="0" u="none" strike="noStrike" kern="1200" cap="none" spc="0" normalizeH="0" baseline="0" noProof="0" dirty="0" smtClean="0">
                <a:ln>
                  <a:noFill/>
                </a:ln>
                <a:solidFill>
                  <a:sysClr val="windowText" lastClr="000000"/>
                </a:solidFill>
                <a:effectLst/>
                <a:uLnTx/>
                <a:uFillTx/>
              </a:rPr>
              <a:t>It does so by drawing on a range </a:t>
            </a:r>
            <a:r>
              <a:rPr lang="en-GB" sz="1800" dirty="0" smtClean="0">
                <a:solidFill>
                  <a:sysClr val="windowText" lastClr="000000"/>
                </a:solidFill>
              </a:rPr>
              <a:t>data sources, and qualitative findings in four emerging technologies; Cyber Security, Mobile Technologies, Green IT and Cloud Computing. </a:t>
            </a:r>
            <a:endParaRPr kumimoji="0" lang="en-GB" sz="1800" b="0" i="0" u="none" strike="noStrike" kern="1200" cap="none" spc="0" normalizeH="0" baseline="0" noProof="0" dirty="0" smtClean="0">
              <a:ln>
                <a:noFill/>
              </a:ln>
              <a:solidFill>
                <a:sysClr val="windowText" lastClr="000000"/>
              </a:solidFill>
              <a:effectLst/>
              <a:uLnTx/>
              <a:uFillTx/>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smtClean="0">
              <a:ln>
                <a:noFill/>
              </a:ln>
              <a:solidFill>
                <a:sysClr val="windowText" lastClr="000000"/>
              </a:solidFill>
              <a:effectLst/>
              <a:uLnTx/>
              <a:uFillTx/>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0" i="0" u="none" strike="noStrike" kern="1200" cap="none" spc="0" normalizeH="0" baseline="0" noProof="0" dirty="0" smtClean="0">
                <a:ln>
                  <a:noFill/>
                </a:ln>
                <a:solidFill>
                  <a:sysClr val="windowText" lastClr="000000"/>
                </a:solidFill>
                <a:effectLst/>
                <a:uLnTx/>
                <a:uFillTx/>
              </a:rPr>
              <a:t>Slide packs and reports are also available for a number of other sectors from: </a:t>
            </a:r>
            <a:r>
              <a:rPr kumimoji="0" lang="en-GB" sz="1800" b="0" i="0" u="none" strike="noStrike" kern="1200" cap="none" spc="0" normalizeH="0" baseline="0" noProof="0" dirty="0" smtClean="0">
                <a:ln>
                  <a:noFill/>
                </a:ln>
                <a:solidFill>
                  <a:sysClr val="windowText" lastClr="000000"/>
                </a:solidFill>
                <a:effectLst/>
                <a:uLnTx/>
                <a:uFillTx/>
                <a:hlinkClick r:id="rId3"/>
              </a:rPr>
              <a:t>www.ukces.org.uk</a:t>
            </a:r>
            <a:r>
              <a:rPr kumimoji="0" lang="en-GB" sz="1800" b="0" i="0" u="none" strike="noStrike" kern="1200" cap="none" spc="0" normalizeH="0" baseline="0" noProof="0" dirty="0" smtClean="0">
                <a:ln>
                  <a:noFill/>
                </a:ln>
                <a:solidFill>
                  <a:sysClr val="windowText" lastClr="000000"/>
                </a:solidFill>
                <a:effectLst/>
                <a:uLnTx/>
                <a:uFillTx/>
              </a:rPr>
              <a:t> Each of the sectors are important to the economy in terms of driving up higher level skills through technological</a:t>
            </a:r>
            <a:r>
              <a:rPr kumimoji="0" lang="en-GB" sz="1800" b="0" i="0" u="none" strike="noStrike" kern="1200" cap="none" spc="0" normalizeH="0" noProof="0" dirty="0" smtClean="0">
                <a:ln>
                  <a:noFill/>
                </a:ln>
                <a:solidFill>
                  <a:sysClr val="windowText" lastClr="000000"/>
                </a:solidFill>
                <a:effectLst/>
                <a:uLnTx/>
                <a:uFillTx/>
              </a:rPr>
              <a:t> advancements. </a:t>
            </a:r>
            <a:endParaRPr kumimoji="0" lang="en-GB" sz="1800" b="0" i="0" u="none" strike="noStrike" kern="1200" cap="none" spc="0" normalizeH="0" baseline="0" noProof="0" dirty="0" smtClean="0">
              <a:ln>
                <a:noFill/>
              </a:ln>
              <a:solidFill>
                <a:sysClr val="windowText" lastClr="000000"/>
              </a:solidFill>
              <a:effectLst/>
              <a:uLnTx/>
              <a:uFillTx/>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smtClean="0">
              <a:ln>
                <a:noFill/>
              </a:ln>
              <a:solidFill>
                <a:sysClr val="windowText" lastClr="000000"/>
              </a:solidFill>
              <a:effectLst/>
              <a:uLnTx/>
              <a:uFillTx/>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0" i="0" u="none" strike="noStrike" kern="1200" cap="none" spc="0" normalizeH="0" baseline="0" noProof="0" dirty="0" smtClean="0">
                <a:ln>
                  <a:noFill/>
                </a:ln>
                <a:solidFill>
                  <a:sysClr val="windowText" lastClr="000000"/>
                </a:solidFill>
                <a:effectLst/>
                <a:uLnTx/>
                <a:uFillTx/>
              </a:rPr>
              <a:t>For </a:t>
            </a:r>
            <a:r>
              <a:rPr kumimoji="0" lang="en-GB" sz="1800" b="1" i="0" u="none" strike="noStrike" kern="1200" cap="none" spc="0" normalizeH="0" baseline="0" noProof="0" dirty="0" smtClean="0">
                <a:ln>
                  <a:noFill/>
                </a:ln>
                <a:solidFill>
                  <a:sysClr val="windowText" lastClr="000000"/>
                </a:solidFill>
                <a:effectLst/>
                <a:uLnTx/>
                <a:uFillTx/>
              </a:rPr>
              <a:t>information </a:t>
            </a:r>
            <a:r>
              <a:rPr kumimoji="0" lang="en-GB" sz="1800" b="0" i="0" u="none" strike="noStrike" kern="1200" cap="none" spc="0" normalizeH="0" baseline="0" noProof="0" dirty="0" smtClean="0">
                <a:ln>
                  <a:noFill/>
                </a:ln>
                <a:solidFill>
                  <a:sysClr val="windowText" lastClr="000000"/>
                </a:solidFill>
                <a:effectLst/>
                <a:uLnTx/>
                <a:uFillTx/>
              </a:rPr>
              <a:t>about this slide pack and accompanying report please contact:</a:t>
            </a: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0" i="0" u="none" strike="noStrike" kern="1200" cap="none" spc="0" normalizeH="0" baseline="0" noProof="0" dirty="0" smtClean="0">
                <a:ln>
                  <a:noFill/>
                </a:ln>
                <a:solidFill>
                  <a:sysClr val="windowText" lastClr="000000"/>
                </a:solidFill>
                <a:effectLst/>
                <a:uLnTx/>
                <a:uFillTx/>
              </a:rPr>
              <a:t>Rache</a:t>
            </a:r>
            <a:r>
              <a:rPr lang="en-GB" sz="1800" noProof="0" dirty="0" smtClean="0">
                <a:solidFill>
                  <a:sysClr val="windowText" lastClr="000000"/>
                </a:solidFill>
              </a:rPr>
              <a:t>l Pinto (</a:t>
            </a:r>
            <a:r>
              <a:rPr lang="en-GB" sz="1800" noProof="0" dirty="0" smtClean="0">
                <a:solidFill>
                  <a:sysClr val="windowText" lastClr="000000"/>
                </a:solidFill>
                <a:hlinkClick r:id="rId4"/>
              </a:rPr>
              <a:t>Rachel.pinto@ukces.org.uk</a:t>
            </a:r>
            <a:r>
              <a:rPr lang="en-GB" sz="1800" noProof="0" dirty="0" smtClean="0">
                <a:solidFill>
                  <a:sysClr val="windowText" lastClr="000000"/>
                </a:solidFill>
              </a:rPr>
              <a:t>) </a:t>
            </a: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smtClean="0">
              <a:ln>
                <a:noFill/>
              </a:ln>
              <a:solidFill>
                <a:sysClr val="windowText" lastClr="000000"/>
              </a:solidFill>
              <a:effectLst/>
              <a:uLnTx/>
              <a:uFillTx/>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GB" sz="1800" b="1" i="0" u="none" strike="noStrike" kern="1200" cap="none" spc="0" normalizeH="0" baseline="0" noProof="0" dirty="0" smtClean="0">
                <a:ln>
                  <a:noFill/>
                </a:ln>
                <a:solidFill>
                  <a:sysClr val="windowText" lastClr="000000"/>
                </a:solidFill>
                <a:effectLst/>
                <a:uLnTx/>
                <a:uFillTx/>
              </a:rPr>
              <a:t>Source information</a:t>
            </a:r>
            <a:r>
              <a:rPr kumimoji="0" lang="en-GB" sz="1800" b="1" i="0" u="none" strike="noStrike" kern="1200" cap="none" spc="0" normalizeH="0" noProof="0" dirty="0" smtClean="0">
                <a:ln>
                  <a:noFill/>
                </a:ln>
                <a:solidFill>
                  <a:sysClr val="windowText" lastClr="000000"/>
                </a:solidFill>
                <a:effectLst/>
                <a:uLnTx/>
                <a:uFillTx/>
              </a:rPr>
              <a:t> </a:t>
            </a:r>
            <a:r>
              <a:rPr kumimoji="0" lang="en-GB" sz="1800" b="0" i="0" u="none" strike="noStrike" kern="1200" cap="none" spc="0" normalizeH="0" baseline="0" noProof="0" dirty="0" smtClean="0">
                <a:ln>
                  <a:noFill/>
                </a:ln>
                <a:solidFill>
                  <a:sysClr val="windowText" lastClr="000000"/>
                </a:solidFill>
                <a:effectLst/>
                <a:uLnTx/>
                <a:uFillTx/>
              </a:rPr>
              <a:t>can be found in the notes section of each slide.</a:t>
            </a: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8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600" b="0" i="0" u="none" strike="noStrike" kern="1200" cap="none" spc="0" normalizeH="0" baseline="0" noProof="0" dirty="0" smtClean="0">
              <a:ln>
                <a:noFill/>
              </a:ln>
              <a:solidFill>
                <a:sysClr val="windowText" lastClr="000000"/>
              </a:solidFill>
              <a:effectLst/>
              <a:uLnTx/>
              <a:uFillTx/>
              <a:latin typeface="Arial"/>
              <a:ea typeface="+mn-ea"/>
              <a:cs typeface="+mn-cs"/>
            </a:endParaRPr>
          </a:p>
          <a:p>
            <a:pPr marL="18000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Cloud Computing: conclusions</a:t>
            </a:r>
          </a:p>
        </p:txBody>
      </p:sp>
      <p:sp>
        <p:nvSpPr>
          <p:cNvPr id="6" name="Rectangle 3"/>
          <p:cNvSpPr>
            <a:spLocks/>
          </p:cNvSpPr>
          <p:nvPr/>
        </p:nvSpPr>
        <p:spPr bwMode="auto">
          <a:xfrm>
            <a:off x="323528" y="1340768"/>
            <a:ext cx="806489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marL="254000" indent="-254000" algn="l">
              <a:lnSpc>
                <a:spcPct val="150000"/>
              </a:lnSpc>
              <a:buSzPct val="125000"/>
              <a:buFontTx/>
              <a:buChar char="•"/>
            </a:pPr>
            <a:r>
              <a:rPr lang="en-GB" sz="2100" kern="0" dirty="0" smtClean="0">
                <a:solidFill>
                  <a:schemeClr val="tx1"/>
                </a:solidFill>
                <a:latin typeface="+mn-lt"/>
                <a:ea typeface="+mn-ea"/>
                <a:cs typeface="+mn-cs"/>
                <a:sym typeface="NeueHaasGroteskDisp Std XLt" charset="0"/>
              </a:rPr>
              <a:t>Cloud Computing is a key factor in the growth of Mobility, Green IT and Cyber Security trends, across all sectors.</a:t>
            </a:r>
          </a:p>
          <a:p>
            <a:pPr marL="254000" indent="-254000" algn="l">
              <a:lnSpc>
                <a:spcPct val="150000"/>
              </a:lnSpc>
              <a:buSzPct val="125000"/>
            </a:pPr>
            <a:endParaRPr lang="en-GB" sz="900" kern="0" dirty="0" smtClean="0">
              <a:solidFill>
                <a:schemeClr val="tx1"/>
              </a:solidFill>
              <a:latin typeface="+mn-lt"/>
              <a:ea typeface="+mn-ea"/>
              <a:cs typeface="+mn-cs"/>
              <a:sym typeface="NeueHaasGroteskDisp Std XLt" charset="0"/>
            </a:endParaRPr>
          </a:p>
          <a:p>
            <a:pPr marL="254000" indent="-254000" algn="l">
              <a:buSzPct val="125000"/>
            </a:pPr>
            <a:r>
              <a:rPr lang="en-GB" sz="2100" i="1" dirty="0" smtClean="0">
                <a:latin typeface="+mj-lt"/>
              </a:rPr>
              <a:t>“Challenges remain in regards to data integration, security and compliance and audit perspectives and there is reluctance to move mission-critical applications.” </a:t>
            </a:r>
            <a:r>
              <a:rPr lang="en-GB" sz="2100" dirty="0" smtClean="0">
                <a:latin typeface="+mj-lt"/>
              </a:rPr>
              <a:t>(Pfeiler, 2010)</a:t>
            </a:r>
          </a:p>
          <a:p>
            <a:pPr marL="254000" indent="-254000" algn="l">
              <a:lnSpc>
                <a:spcPct val="150000"/>
              </a:lnSpc>
              <a:buSzPct val="125000"/>
              <a:buFontTx/>
              <a:buChar char="•"/>
            </a:pPr>
            <a:endParaRPr lang="en-GB" sz="900" kern="0" dirty="0" smtClean="0">
              <a:solidFill>
                <a:schemeClr val="tx1"/>
              </a:solidFill>
              <a:latin typeface="+mn-lt"/>
              <a:ea typeface="+mn-ea"/>
              <a:cs typeface="+mn-cs"/>
              <a:sym typeface="NeueHaasGroteskDisp Std XLt" charset="0"/>
            </a:endParaRPr>
          </a:p>
          <a:p>
            <a:pPr marL="254000" indent="-254000" algn="l">
              <a:lnSpc>
                <a:spcPct val="150000"/>
              </a:lnSpc>
              <a:buSzPct val="125000"/>
              <a:buFontTx/>
              <a:buChar char="•"/>
            </a:pPr>
            <a:r>
              <a:rPr lang="en-GB" sz="2100" kern="0" dirty="0" smtClean="0">
                <a:solidFill>
                  <a:schemeClr val="tx1"/>
                </a:solidFill>
                <a:latin typeface="+mn-lt"/>
                <a:ea typeface="+mn-ea"/>
                <a:cs typeface="+mn-cs"/>
                <a:sym typeface="NeueHaasGroteskDisp Std XLt" charset="0"/>
              </a:rPr>
              <a:t>A broad range of business skills are required in IT specialists to drive up successful implementation and growth.</a:t>
            </a:r>
          </a:p>
          <a:p>
            <a:pPr marL="254000" indent="-254000" algn="l">
              <a:lnSpc>
                <a:spcPct val="150000"/>
              </a:lnSpc>
              <a:buSzPct val="125000"/>
            </a:pPr>
            <a:endParaRPr lang="en-US" sz="2100" kern="0" dirty="0" smtClean="0">
              <a:solidFill>
                <a:schemeClr val="tx1"/>
              </a:solidFill>
              <a:latin typeface="+mn-lt"/>
              <a:ea typeface="+mn-ea"/>
              <a:cs typeface="+mn-cs"/>
              <a:sym typeface="NeueHaasGroteskDisp Std XLt" charset="0"/>
            </a:endParaRPr>
          </a:p>
        </p:txBody>
      </p:sp>
      <p:sp>
        <p:nvSpPr>
          <p:cNvPr id="8" name="Rectangle 4"/>
          <p:cNvSpPr>
            <a:spLocks/>
          </p:cNvSpPr>
          <p:nvPr/>
        </p:nvSpPr>
        <p:spPr bwMode="auto">
          <a:xfrm>
            <a:off x="323528" y="5373216"/>
            <a:ext cx="8496944" cy="990724"/>
          </a:xfrm>
          <a:prstGeom prst="rect">
            <a:avLst/>
          </a:prstGeom>
          <a:solidFill>
            <a:schemeClr val="accent1">
              <a:lumMod val="40000"/>
              <a:lumOff val="60000"/>
            </a:schemeClr>
          </a:solidFill>
          <a:ln w="9525">
            <a:solidFill>
              <a:srgbClr val="2B79BD"/>
            </a:solidFill>
            <a:miter lim="800000"/>
            <a:headEnd/>
            <a:tailEnd/>
          </a:ln>
          <a:extLst/>
        </p:spPr>
        <p:txBody>
          <a:bodyPr lIns="0" tIns="0" rIns="0" bIns="0"/>
          <a:lstStyle/>
          <a:p>
            <a:pPr algn="l"/>
            <a:r>
              <a:rPr lang="en-US" sz="2100" dirty="0" smtClean="0">
                <a:solidFill>
                  <a:srgbClr val="233A75"/>
                </a:solidFill>
                <a:latin typeface="NeueHaasGroteskDisp Std Blk" charset="0"/>
                <a:ea typeface="NeueHaasGroteskDisp Std Blk" charset="0"/>
                <a:cs typeface="NeueHaasGroteskDisp Std Blk" charset="0"/>
                <a:sym typeface="NeueHaasGroteskDisp Std Blk" charset="0"/>
              </a:rPr>
              <a:t>For growth in Cloud computing there needs to be a ready supply of IT specialists working predominantly at Professional level to meet expectations.</a:t>
            </a:r>
            <a:endParaRPr lang="en-US" sz="2100" dirty="0">
              <a:solidFill>
                <a:srgbClr val="233A75"/>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251520" y="332656"/>
            <a:ext cx="8892480" cy="546100"/>
          </a:xfrm>
        </p:spPr>
        <p:txBody>
          <a:bodyPr/>
          <a:lstStyle/>
          <a:p>
            <a:pPr eaLnBrk="1" hangingPunct="1"/>
            <a:r>
              <a:rPr lang="en-US" sz="3400" dirty="0" smtClean="0">
                <a:solidFill>
                  <a:srgbClr val="233A75"/>
                </a:solidFill>
              </a:rPr>
              <a:t>Conclusions: Higher level roles and skills</a:t>
            </a:r>
          </a:p>
        </p:txBody>
      </p:sp>
      <p:sp>
        <p:nvSpPr>
          <p:cNvPr id="7" name="Rectangle 2"/>
          <p:cNvSpPr txBox="1">
            <a:spLocks noChangeArrowheads="1"/>
          </p:cNvSpPr>
          <p:nvPr/>
        </p:nvSpPr>
        <p:spPr bwMode="auto">
          <a:xfrm>
            <a:off x="4211960" y="1700808"/>
            <a:ext cx="4176464" cy="37824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buFontTx/>
              <a:buChar char="•"/>
            </a:pPr>
            <a:r>
              <a:rPr lang="en-US" sz="2400" kern="0" dirty="0" smtClean="0"/>
              <a:t>Skills</a:t>
            </a:r>
            <a:r>
              <a:rPr lang="en-US" kern="0" dirty="0" smtClean="0"/>
              <a:t> </a:t>
            </a:r>
          </a:p>
          <a:p>
            <a:pPr marL="654050" lvl="1" indent="-254000" eaLnBrk="1" hangingPunct="1">
              <a:buSzPct val="125000"/>
              <a:buFontTx/>
              <a:buChar char="•"/>
            </a:pPr>
            <a:r>
              <a:rPr lang="en-US" kern="0" dirty="0" smtClean="0"/>
              <a:t>Security</a:t>
            </a:r>
          </a:p>
          <a:p>
            <a:pPr marL="654050" lvl="1" indent="-254000" eaLnBrk="1" hangingPunct="1">
              <a:buSzPct val="125000"/>
              <a:buFontTx/>
              <a:buChar char="•"/>
            </a:pPr>
            <a:r>
              <a:rPr lang="en-US" kern="0" dirty="0" smtClean="0"/>
              <a:t>Systems integration </a:t>
            </a:r>
          </a:p>
          <a:p>
            <a:pPr marL="654050" lvl="1" indent="-254000" eaLnBrk="1" hangingPunct="1">
              <a:buSzPct val="125000"/>
              <a:buFontTx/>
              <a:buChar char="•"/>
            </a:pPr>
            <a:r>
              <a:rPr lang="en-US" kern="0" dirty="0" smtClean="0"/>
              <a:t>Big data</a:t>
            </a:r>
          </a:p>
          <a:p>
            <a:pPr marL="654050" lvl="1" indent="-254000" eaLnBrk="1" hangingPunct="1">
              <a:buSzPct val="125000"/>
              <a:buFontTx/>
              <a:buChar char="•"/>
            </a:pPr>
            <a:r>
              <a:rPr lang="en-US" kern="0" dirty="0" smtClean="0"/>
              <a:t>Risk management </a:t>
            </a:r>
          </a:p>
          <a:p>
            <a:pPr marL="654050" lvl="1" indent="-254000" eaLnBrk="1" hangingPunct="1">
              <a:buSzPct val="125000"/>
              <a:buFontTx/>
              <a:buChar char="•"/>
            </a:pPr>
            <a:r>
              <a:rPr lang="en-US" kern="0" dirty="0" smtClean="0"/>
              <a:t>Pre-sales/Sales </a:t>
            </a:r>
          </a:p>
          <a:p>
            <a:pPr marL="654050" lvl="1" indent="-254000" eaLnBrk="1" hangingPunct="1">
              <a:buSzPct val="125000"/>
              <a:buFontTx/>
              <a:buChar char="•"/>
            </a:pPr>
            <a:r>
              <a:rPr lang="en-US" kern="0" dirty="0" smtClean="0"/>
              <a:t>Sector specialisms</a:t>
            </a:r>
          </a:p>
          <a:p>
            <a:pPr marL="654050" lvl="1" indent="-254000" eaLnBrk="1" hangingPunct="1">
              <a:buSzPct val="125000"/>
              <a:buFontTx/>
              <a:buChar char="•"/>
            </a:pPr>
            <a:r>
              <a:rPr lang="en-US" kern="0" dirty="0" smtClean="0"/>
              <a:t>Communication/ presentation skills </a:t>
            </a:r>
          </a:p>
          <a:p>
            <a:pPr marL="654050" lvl="1" indent="-254000" algn="just"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p:txBody>
      </p:sp>
      <p:sp>
        <p:nvSpPr>
          <p:cNvPr id="9" name="TextBox 8"/>
          <p:cNvSpPr txBox="1"/>
          <p:nvPr/>
        </p:nvSpPr>
        <p:spPr>
          <a:xfrm>
            <a:off x="323528" y="1052736"/>
            <a:ext cx="8280920" cy="415498"/>
          </a:xfrm>
          <a:prstGeom prst="rect">
            <a:avLst/>
          </a:prstGeom>
          <a:noFill/>
        </p:spPr>
        <p:txBody>
          <a:bodyPr wrap="square" rtlCol="0">
            <a:spAutoFit/>
          </a:bodyPr>
          <a:lstStyle/>
          <a:p>
            <a:pPr algn="l"/>
            <a:r>
              <a:rPr lang="en-GB" sz="2100" b="1" dirty="0" smtClean="0">
                <a:solidFill>
                  <a:schemeClr val="tx1"/>
                </a:solidFill>
                <a:latin typeface="NeueHaasGroteskDisp Std Blk" charset="0"/>
                <a:ea typeface="NeueHaasGroteskDisp Std Blk" charset="0"/>
                <a:cs typeface="NeueHaasGroteskDisp Std Blk" charset="0"/>
                <a:sym typeface="NeueHaasGroteskDisp Std Blk" charset="0"/>
              </a:rPr>
              <a:t>Cross cutting skills in the Digital sector </a:t>
            </a:r>
            <a:endParaRPr lang="en-GB" sz="2100" b="1" dirty="0">
              <a:solidFill>
                <a:schemeClr val="tx1"/>
              </a:solidFill>
              <a:latin typeface="NeueHaasGroteskDisp Std Blk" charset="0"/>
              <a:ea typeface="NeueHaasGroteskDisp Std Blk" charset="0"/>
              <a:cs typeface="NeueHaasGroteskDisp Std Blk" charset="0"/>
              <a:sym typeface="NeueHaasGroteskDisp Std Blk" charset="0"/>
            </a:endParaRPr>
          </a:p>
        </p:txBody>
      </p:sp>
      <p:sp>
        <p:nvSpPr>
          <p:cNvPr id="12" name="TextBox 11"/>
          <p:cNvSpPr txBox="1"/>
          <p:nvPr/>
        </p:nvSpPr>
        <p:spPr>
          <a:xfrm>
            <a:off x="249248" y="5459988"/>
            <a:ext cx="8280920" cy="1061829"/>
          </a:xfrm>
          <a:prstGeom prst="rect">
            <a:avLst/>
          </a:prstGeom>
          <a:solidFill>
            <a:schemeClr val="accent1">
              <a:lumMod val="40000"/>
              <a:lumOff val="60000"/>
            </a:schemeClr>
          </a:solidFill>
          <a:ln>
            <a:solidFill>
              <a:schemeClr val="accent1"/>
            </a:solidFill>
          </a:ln>
        </p:spPr>
        <p:txBody>
          <a:bodyPr wrap="square" rtlCol="0">
            <a:spAutoFit/>
          </a:bodyPr>
          <a:lstStyle/>
          <a:p>
            <a:pPr algn="l"/>
            <a:r>
              <a:rPr lang="en-GB" sz="2100" dirty="0">
                <a:solidFill>
                  <a:srgbClr val="233A75"/>
                </a:solidFill>
                <a:latin typeface="NeueHaasGroteskDisp Std Blk" charset="0"/>
                <a:ea typeface="NeueHaasGroteskDisp Std Blk" charset="0"/>
                <a:cs typeface="NeueHaasGroteskDisp Std Blk" charset="0"/>
              </a:rPr>
              <a:t>Skills for IT specialists need to move from being ‘T shaped’  which is broad with </a:t>
            </a:r>
            <a:r>
              <a:rPr lang="en-GB" sz="2100" dirty="0" smtClean="0">
                <a:solidFill>
                  <a:srgbClr val="233A75"/>
                </a:solidFill>
                <a:latin typeface="NeueHaasGroteskDisp Std Blk" charset="0"/>
                <a:ea typeface="NeueHaasGroteskDisp Std Blk" charset="0"/>
                <a:cs typeface="NeueHaasGroteskDisp Std Blk" charset="0"/>
              </a:rPr>
              <a:t>depth in one specialism </a:t>
            </a:r>
            <a:r>
              <a:rPr lang="en-GB" sz="2100" dirty="0">
                <a:solidFill>
                  <a:srgbClr val="233A75"/>
                </a:solidFill>
                <a:latin typeface="NeueHaasGroteskDisp Std Blk" charset="0"/>
                <a:ea typeface="NeueHaasGroteskDisp Std Blk" charset="0"/>
                <a:cs typeface="NeueHaasGroteskDisp Std Blk" charset="0"/>
              </a:rPr>
              <a:t>to ‘W shaped’ which </a:t>
            </a:r>
            <a:r>
              <a:rPr lang="en-GB" sz="2100" dirty="0" smtClean="0">
                <a:solidFill>
                  <a:srgbClr val="233A75"/>
                </a:solidFill>
                <a:latin typeface="NeueHaasGroteskDisp Std Blk" charset="0"/>
                <a:ea typeface="NeueHaasGroteskDisp Std Blk" charset="0"/>
                <a:cs typeface="NeueHaasGroteskDisp Std Blk" charset="0"/>
              </a:rPr>
              <a:t>is </a:t>
            </a:r>
            <a:r>
              <a:rPr lang="en-GB" sz="2100" smtClean="0">
                <a:solidFill>
                  <a:srgbClr val="233A75"/>
                </a:solidFill>
                <a:latin typeface="NeueHaasGroteskDisp Std Blk" charset="0"/>
                <a:ea typeface="NeueHaasGroteskDisp Std Blk" charset="0"/>
                <a:cs typeface="NeueHaasGroteskDisp Std Blk" charset="0"/>
              </a:rPr>
              <a:t>broader and </a:t>
            </a:r>
            <a:r>
              <a:rPr lang="en-GB" sz="2100" dirty="0">
                <a:solidFill>
                  <a:srgbClr val="233A75"/>
                </a:solidFill>
                <a:latin typeface="NeueHaasGroteskDisp Std Blk" charset="0"/>
                <a:ea typeface="NeueHaasGroteskDisp Std Blk" charset="0"/>
                <a:cs typeface="NeueHaasGroteskDisp Std Blk" charset="0"/>
              </a:rPr>
              <a:t>with multiple depths or specialisms.</a:t>
            </a:r>
          </a:p>
        </p:txBody>
      </p:sp>
      <p:sp>
        <p:nvSpPr>
          <p:cNvPr id="13" name="TextBox 12"/>
          <p:cNvSpPr txBox="1"/>
          <p:nvPr/>
        </p:nvSpPr>
        <p:spPr>
          <a:xfrm>
            <a:off x="467544" y="1700808"/>
            <a:ext cx="3672408" cy="2113399"/>
          </a:xfrm>
          <a:prstGeom prst="rect">
            <a:avLst/>
          </a:prstGeom>
          <a:noFill/>
        </p:spPr>
        <p:txBody>
          <a:bodyPr wrap="square" rtlCol="0">
            <a:spAutoFit/>
          </a:bodyPr>
          <a:lstStyle/>
          <a:p>
            <a:pPr marL="254000" indent="-254000" algn="l">
              <a:spcBef>
                <a:spcPts val="800"/>
              </a:spcBef>
              <a:buSzPct val="125000"/>
              <a:buFontTx/>
              <a:buChar char="•"/>
            </a:pPr>
            <a:r>
              <a:rPr lang="en-US" sz="2400" kern="0" dirty="0" smtClean="0">
                <a:solidFill>
                  <a:schemeClr val="tx1"/>
                </a:solidFill>
                <a:latin typeface="+mn-lt"/>
                <a:ea typeface="+mn-ea"/>
                <a:cs typeface="+mn-cs"/>
                <a:sym typeface="NeueHaasGroteskDisp Std XLt" charset="0"/>
              </a:rPr>
              <a:t>Roles</a:t>
            </a:r>
          </a:p>
          <a:p>
            <a:pPr marL="654050" lvl="1" indent="-254000" algn="l">
              <a:spcBef>
                <a:spcPts val="700"/>
              </a:spcBef>
              <a:buSzPct val="125000"/>
              <a:buFontTx/>
              <a:buChar char="•"/>
            </a:pPr>
            <a:r>
              <a:rPr lang="en-US" sz="2100" kern="0" dirty="0" smtClean="0">
                <a:solidFill>
                  <a:schemeClr val="tx1"/>
                </a:solidFill>
                <a:latin typeface="+mn-lt"/>
                <a:ea typeface="+mn-ea"/>
                <a:cs typeface="+mn-cs"/>
                <a:sym typeface="NeueHaasGroteskDisp Std XLt" charset="0"/>
              </a:rPr>
              <a:t>IT Architects </a:t>
            </a:r>
          </a:p>
          <a:p>
            <a:pPr marL="654050" lvl="1" indent="-254000" algn="l">
              <a:spcBef>
                <a:spcPts val="700"/>
              </a:spcBef>
              <a:buSzPct val="125000"/>
              <a:buFontTx/>
              <a:buChar char="•"/>
            </a:pPr>
            <a:r>
              <a:rPr lang="en-US" sz="2100" kern="0" dirty="0" smtClean="0">
                <a:solidFill>
                  <a:schemeClr val="tx1"/>
                </a:solidFill>
                <a:latin typeface="+mn-lt"/>
                <a:ea typeface="+mn-ea"/>
                <a:cs typeface="+mn-cs"/>
                <a:sym typeface="NeueHaasGroteskDisp Std XLt" charset="0"/>
              </a:rPr>
              <a:t>Big data Specialists</a:t>
            </a:r>
          </a:p>
          <a:p>
            <a:pPr marL="654050" lvl="1" indent="-254000" algn="l">
              <a:spcBef>
                <a:spcPts val="700"/>
              </a:spcBef>
              <a:buSzPct val="125000"/>
              <a:buFontTx/>
              <a:buChar char="•"/>
            </a:pPr>
            <a:r>
              <a:rPr lang="en-US" sz="2100" kern="0" dirty="0" smtClean="0">
                <a:solidFill>
                  <a:schemeClr val="tx1"/>
                </a:solidFill>
                <a:latin typeface="+mn-lt"/>
                <a:ea typeface="+mn-ea"/>
                <a:cs typeface="+mn-cs"/>
                <a:sym typeface="NeueHaasGroteskDisp Std XLt" charset="0"/>
              </a:rPr>
              <a:t>Project Managers</a:t>
            </a:r>
          </a:p>
          <a:p>
            <a:pPr marL="654050" lvl="1" indent="-254000" algn="l">
              <a:spcBef>
                <a:spcPts val="700"/>
              </a:spcBef>
              <a:buSzPct val="125000"/>
              <a:buFontTx/>
              <a:buChar char="•"/>
            </a:pPr>
            <a:r>
              <a:rPr lang="en-US" sz="2100" kern="0" dirty="0" smtClean="0">
                <a:solidFill>
                  <a:schemeClr val="tx1"/>
                </a:solidFill>
                <a:latin typeface="+mn-lt"/>
                <a:ea typeface="+mn-ea"/>
                <a:cs typeface="+mn-cs"/>
                <a:sym typeface="NeueHaasGroteskDisp Std XLt" charset="0"/>
              </a:rPr>
              <a:t>Security Specialists</a:t>
            </a:r>
            <a:endParaRPr lang="en-GB" sz="2100" kern="0" dirty="0" smtClean="0">
              <a:solidFill>
                <a:schemeClr val="tx1"/>
              </a:solidFill>
              <a:latin typeface="+mn-lt"/>
              <a:ea typeface="+mn-ea"/>
              <a:cs typeface="+mn-cs"/>
              <a:sym typeface="NeueHaasGroteskDisp Std XLt"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Conclusions: Key skills challenges</a:t>
            </a:r>
          </a:p>
        </p:txBody>
      </p:sp>
      <p:sp>
        <p:nvSpPr>
          <p:cNvPr id="7" name="Rectangle 2"/>
          <p:cNvSpPr txBox="1">
            <a:spLocks noChangeArrowheads="1"/>
          </p:cNvSpPr>
          <p:nvPr/>
        </p:nvSpPr>
        <p:spPr bwMode="auto">
          <a:xfrm>
            <a:off x="322432" y="1052736"/>
            <a:ext cx="8424936" cy="51125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lnSpc>
                <a:spcPct val="150000"/>
              </a:lnSpc>
              <a:buSzPct val="125000"/>
              <a:buFontTx/>
              <a:buChar char="•"/>
            </a:pPr>
            <a:r>
              <a:rPr lang="en-US" kern="0" dirty="0" smtClean="0"/>
              <a:t>Priority themes across each of the four technologies include:</a:t>
            </a:r>
          </a:p>
          <a:p>
            <a:pPr marL="654050" lvl="1" indent="-254000" eaLnBrk="1" hangingPunct="1">
              <a:buSzPct val="125000"/>
              <a:buFontTx/>
              <a:buChar char="•"/>
            </a:pPr>
            <a:r>
              <a:rPr lang="en-US" kern="0" dirty="0" smtClean="0"/>
              <a:t>cost reduction</a:t>
            </a:r>
          </a:p>
          <a:p>
            <a:pPr marL="654050" lvl="1" indent="-254000" eaLnBrk="1" hangingPunct="1">
              <a:buSzPct val="125000"/>
              <a:buFontTx/>
              <a:buChar char="•"/>
            </a:pPr>
            <a:r>
              <a:rPr lang="en-US" kern="0" dirty="0" smtClean="0"/>
              <a:t>consumerisation</a:t>
            </a:r>
          </a:p>
          <a:p>
            <a:pPr marL="654050" lvl="1" indent="-254000" eaLnBrk="1" hangingPunct="1">
              <a:buSzPct val="125000"/>
              <a:buFontTx/>
              <a:buChar char="•"/>
            </a:pPr>
            <a:r>
              <a:rPr lang="en-US" kern="0" dirty="0" smtClean="0"/>
              <a:t>security </a:t>
            </a:r>
          </a:p>
          <a:p>
            <a:pPr marL="254000" indent="-254000" eaLnBrk="1" hangingPunct="1">
              <a:lnSpc>
                <a:spcPct val="150000"/>
              </a:lnSpc>
              <a:buSzPct val="125000"/>
              <a:buFontTx/>
              <a:buChar char="•"/>
            </a:pPr>
            <a:r>
              <a:rPr lang="en-US" kern="0" dirty="0" smtClean="0"/>
              <a:t>Increasing competition for higher level skills (both technical and business) is a key issue.</a:t>
            </a:r>
          </a:p>
          <a:p>
            <a:pPr marL="254000" indent="-254000" eaLnBrk="1" hangingPunct="1">
              <a:lnSpc>
                <a:spcPct val="150000"/>
              </a:lnSpc>
              <a:buSzPct val="125000"/>
              <a:buFontTx/>
              <a:buChar char="•"/>
            </a:pPr>
            <a:r>
              <a:rPr lang="en-US" kern="0" dirty="0" smtClean="0"/>
              <a:t>While the merging technologies may be disruptive it also fosters innovation and growth.</a:t>
            </a:r>
          </a:p>
          <a:p>
            <a:pPr marL="254000" indent="-254000" eaLnBrk="1" hangingPunct="1">
              <a:lnSpc>
                <a:spcPct val="150000"/>
              </a:lnSpc>
              <a:buSzPct val="125000"/>
              <a:buFontTx/>
              <a:buChar char="•"/>
            </a:pPr>
            <a:r>
              <a:rPr lang="en-US" kern="0" dirty="0" smtClean="0"/>
              <a:t> </a:t>
            </a:r>
            <a:r>
              <a:rPr lang="en-US" kern="0" dirty="0" smtClean="0">
                <a:sym typeface="NeueHaasGroteskDisp Std Blk" charset="0"/>
              </a:rPr>
              <a:t>A growing pipeline of talented new entrants is essential to provide the required flow into IT specialist occupations, creating the base for upskilling and recruiting into emerging technologies.</a:t>
            </a:r>
          </a:p>
          <a:p>
            <a:pPr marL="254000" indent="-254000" eaLnBrk="1" hangingPunct="1">
              <a:buSzPct val="125000"/>
              <a:buFontTx/>
              <a:buChar char="•"/>
            </a:pPr>
            <a:endParaRPr lang="en-US" kern="0" dirty="0" smtClean="0"/>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nvSpPr>
        <p:spPr bwMode="auto">
          <a:xfrm>
            <a:off x="-25400" y="0"/>
            <a:ext cx="9169400" cy="5397500"/>
          </a:xfrm>
          <a:prstGeom prst="rect">
            <a:avLst/>
          </a:prstGeom>
          <a:solidFill>
            <a:srgbClr val="233A7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GB" dirty="0"/>
          </a:p>
        </p:txBody>
      </p:sp>
      <p:sp>
        <p:nvSpPr>
          <p:cNvPr id="10243" name="Rectangle 2"/>
          <p:cNvSpPr>
            <a:spLocks noGrp="1" noChangeArrowheads="1"/>
          </p:cNvSpPr>
          <p:nvPr>
            <p:ph type="body" idx="1"/>
          </p:nvPr>
        </p:nvSpPr>
        <p:spPr>
          <a:xfrm>
            <a:off x="355600" y="546100"/>
            <a:ext cx="6438900" cy="1143000"/>
          </a:xfrm>
        </p:spPr>
        <p:txBody>
          <a:bodyPr/>
          <a:lstStyle/>
          <a:p>
            <a:pPr marL="0" indent="0" eaLnBrk="1" hangingPunct="1"/>
            <a:r>
              <a:rPr lang="en-US" sz="3300" dirty="0" smtClean="0">
                <a:latin typeface="NeueHaasGroteskDisp Std Blk" charset="0"/>
                <a:ea typeface="NeueHaasGroteskDisp Std Blk" charset="0"/>
                <a:cs typeface="NeueHaasGroteskDisp Std Blk" charset="0"/>
                <a:sym typeface="NeueHaasGroteskDisp Std Blk" charset="0"/>
              </a:rPr>
              <a:t>Contacts and Social Media</a:t>
            </a:r>
            <a:endParaRPr lang="en-US" sz="3300" dirty="0" smtClean="0">
              <a:latin typeface="NeueHaasGroteskDisp Std Blk" charset="0"/>
              <a:ea typeface="ヒラギノ角ゴ ProN W6" charset="0"/>
              <a:cs typeface="ヒラギノ角ゴ ProN W6" charset="0"/>
              <a:sym typeface="NeueHaasGroteskDisp Std Blk" charset="0"/>
            </a:endParaRP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0" y="4114800"/>
            <a:ext cx="7747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100" y="3097213"/>
            <a:ext cx="71120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4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 y="2022475"/>
            <a:ext cx="31750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47" name="Picture 6" descr="C:\Users\iwiles\Dropbox\UKCES shared documents\Logos\UKCESlogo_DeepBlue-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35825" y="5746750"/>
            <a:ext cx="1720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35696" y="1960086"/>
            <a:ext cx="5688632" cy="646331"/>
          </a:xfrm>
          <a:prstGeom prst="rect">
            <a:avLst/>
          </a:prstGeom>
          <a:noFill/>
        </p:spPr>
        <p:txBody>
          <a:bodyPr wrap="square" rtlCol="0">
            <a:spAutoFit/>
          </a:bodyPr>
          <a:lstStyle/>
          <a:p>
            <a:pPr algn="l"/>
            <a:r>
              <a:rPr lang="en-GB" sz="3600" dirty="0" smtClean="0">
                <a:solidFill>
                  <a:schemeClr val="bg1"/>
                </a:solidFill>
              </a:rPr>
              <a:t>01709 774800</a:t>
            </a:r>
            <a:endParaRPr lang="en-GB" sz="3600" dirty="0">
              <a:solidFill>
                <a:schemeClr val="bg1"/>
              </a:solidFill>
            </a:endParaRPr>
          </a:p>
        </p:txBody>
      </p:sp>
      <p:sp>
        <p:nvSpPr>
          <p:cNvPr id="9" name="TextBox 8"/>
          <p:cNvSpPr txBox="1"/>
          <p:nvPr/>
        </p:nvSpPr>
        <p:spPr>
          <a:xfrm>
            <a:off x="1835696" y="2995374"/>
            <a:ext cx="5688632" cy="584775"/>
          </a:xfrm>
          <a:prstGeom prst="rect">
            <a:avLst/>
          </a:prstGeom>
          <a:noFill/>
        </p:spPr>
        <p:txBody>
          <a:bodyPr wrap="square" rtlCol="0">
            <a:spAutoFit/>
          </a:bodyPr>
          <a:lstStyle/>
          <a:p>
            <a:pPr algn="l"/>
            <a:r>
              <a:rPr lang="en-GB" sz="3200" dirty="0" smtClean="0">
                <a:solidFill>
                  <a:schemeClr val="bg1"/>
                </a:solidFill>
                <a:hlinkClick r:id="rId7"/>
              </a:rPr>
              <a:t>Rachel.pinto@ukces.org.uk</a:t>
            </a:r>
            <a:r>
              <a:rPr lang="en-GB" sz="3200" dirty="0" smtClean="0">
                <a:solidFill>
                  <a:schemeClr val="bg1"/>
                </a:solidFill>
              </a:rPr>
              <a:t> </a:t>
            </a:r>
            <a:endParaRPr lang="en-GB" sz="3200" dirty="0">
              <a:solidFill>
                <a:schemeClr val="bg1"/>
              </a:solidFill>
            </a:endParaRPr>
          </a:p>
        </p:txBody>
      </p:sp>
      <p:sp>
        <p:nvSpPr>
          <p:cNvPr id="10" name="TextBox 9"/>
          <p:cNvSpPr txBox="1"/>
          <p:nvPr/>
        </p:nvSpPr>
        <p:spPr>
          <a:xfrm>
            <a:off x="1835696" y="4098707"/>
            <a:ext cx="5688632" cy="646331"/>
          </a:xfrm>
          <a:prstGeom prst="rect">
            <a:avLst/>
          </a:prstGeom>
          <a:noFill/>
        </p:spPr>
        <p:txBody>
          <a:bodyPr wrap="square" rtlCol="0">
            <a:spAutoFit/>
          </a:bodyPr>
          <a:lstStyle/>
          <a:p>
            <a:pPr algn="l"/>
            <a:r>
              <a:rPr lang="en-GB" sz="3600" dirty="0" smtClean="0">
                <a:solidFill>
                  <a:schemeClr val="bg1"/>
                </a:solidFill>
              </a:rPr>
              <a:t># </a:t>
            </a:r>
            <a:r>
              <a:rPr lang="en-GB" sz="3600" dirty="0" err="1">
                <a:solidFill>
                  <a:schemeClr val="bg1"/>
                </a:solidFill>
              </a:rPr>
              <a:t>h</a:t>
            </a:r>
            <a:r>
              <a:rPr lang="en-GB" sz="3600" dirty="0" err="1" smtClean="0">
                <a:solidFill>
                  <a:schemeClr val="bg1"/>
                </a:solidFill>
              </a:rPr>
              <a:t>ightechskills</a:t>
            </a:r>
            <a:endParaRPr lang="en-GB" sz="3600"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179512" y="260648"/>
            <a:ext cx="8229600" cy="546100"/>
          </a:xfrm>
        </p:spPr>
        <p:txBody>
          <a:bodyPr/>
          <a:lstStyle/>
          <a:p>
            <a:pPr eaLnBrk="1" hangingPunct="1"/>
            <a:r>
              <a:rPr lang="en-US" sz="3400" dirty="0" smtClean="0">
                <a:solidFill>
                  <a:srgbClr val="233A75"/>
                </a:solidFill>
              </a:rPr>
              <a:t>The Digital sector TODAY</a:t>
            </a:r>
          </a:p>
        </p:txBody>
      </p:sp>
      <p:sp>
        <p:nvSpPr>
          <p:cNvPr id="7" name="Rectangle 2"/>
          <p:cNvSpPr txBox="1">
            <a:spLocks noChangeArrowheads="1"/>
          </p:cNvSpPr>
          <p:nvPr/>
        </p:nvSpPr>
        <p:spPr bwMode="auto">
          <a:xfrm>
            <a:off x="323528" y="1052736"/>
            <a:ext cx="8064896" cy="54726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buFontTx/>
              <a:buChar char="•"/>
            </a:pPr>
            <a:r>
              <a:rPr lang="en-US" kern="0" dirty="0" smtClean="0"/>
              <a:t>The sector is one of the most productive in the economy.  </a:t>
            </a:r>
          </a:p>
          <a:p>
            <a:pPr marL="254000" indent="-254000" eaLnBrk="1" hangingPunct="1">
              <a:buSzPct val="125000"/>
              <a:buFontTx/>
              <a:buChar char="•"/>
            </a:pPr>
            <a:endParaRPr lang="en-US" sz="900" kern="0" dirty="0" smtClean="0"/>
          </a:p>
          <a:p>
            <a:pPr marL="254000" indent="-254000" eaLnBrk="1" hangingPunct="1">
              <a:buSzPct val="125000"/>
              <a:buFontTx/>
              <a:buChar char="•"/>
            </a:pPr>
            <a:r>
              <a:rPr lang="en-US" kern="0" dirty="0" smtClean="0"/>
              <a:t>1.1 million people in the UK are employed as IT specialists.</a:t>
            </a:r>
          </a:p>
          <a:p>
            <a:pPr marL="254000" indent="-254000" eaLnBrk="1" hangingPunct="1">
              <a:buSzPct val="125000"/>
              <a:buFontTx/>
              <a:buChar char="•"/>
            </a:pPr>
            <a:endParaRPr lang="en-US" sz="900" kern="0" dirty="0" smtClean="0"/>
          </a:p>
          <a:p>
            <a:pPr marL="254000" indent="-254000" eaLnBrk="1" hangingPunct="1">
              <a:buSzPct val="125000"/>
              <a:buFontTx/>
              <a:buChar char="•"/>
            </a:pPr>
            <a:r>
              <a:rPr lang="en-US" kern="0" dirty="0" smtClean="0"/>
              <a:t>The sector is characterised by:</a:t>
            </a:r>
          </a:p>
          <a:p>
            <a:pPr marL="654050" lvl="1" indent="-254000" eaLnBrk="1" hangingPunct="1">
              <a:buSzPct val="125000"/>
              <a:buFontTx/>
              <a:buChar char="•"/>
            </a:pPr>
            <a:r>
              <a:rPr lang="en-US" kern="0" dirty="0" smtClean="0"/>
              <a:t>Innovative companies with high end product market strategies which are vital for economic recovery.</a:t>
            </a:r>
          </a:p>
          <a:p>
            <a:pPr marL="654050" lvl="1" indent="-254000" eaLnBrk="1" hangingPunct="1">
              <a:buSzPct val="125000"/>
              <a:buFontTx/>
              <a:buChar char="•"/>
            </a:pPr>
            <a:r>
              <a:rPr lang="en-US" kern="0" dirty="0" smtClean="0"/>
              <a:t>Workforce growth of 5.5% since 2009 and a requirement for nearly 300,000 recruits at higher levels to 2020.</a:t>
            </a:r>
          </a:p>
          <a:p>
            <a:pPr marL="654050" lvl="1" indent="-254000" eaLnBrk="1" hangingPunct="1">
              <a:buSzPct val="125000"/>
              <a:buFontTx/>
              <a:buChar char="•"/>
            </a:pPr>
            <a:r>
              <a:rPr lang="en-US" kern="0" dirty="0" smtClean="0"/>
              <a:t>A high concentration of professional level occupations (51%) and a highly qualified workforce (63% at HE level or above.)</a:t>
            </a:r>
          </a:p>
          <a:p>
            <a:pPr marL="654050" lvl="1" indent="-254000" eaLnBrk="1" hangingPunct="1">
              <a:buSzPct val="125000"/>
              <a:buFontTx/>
              <a:buChar char="•"/>
            </a:pPr>
            <a:r>
              <a:rPr lang="en-US" kern="0" dirty="0" smtClean="0"/>
              <a:t>Skills shortages, particularly in professional and technical occupations, which are affecting the ability of the sector to grow and develop as quickly as it might.</a:t>
            </a:r>
          </a:p>
          <a:p>
            <a:pPr marL="654050" lvl="1" indent="-254000" eaLnBrk="1" hangingPunct="1">
              <a:buSzPct val="125000"/>
              <a:buFontTx/>
              <a:buChar char="•"/>
            </a:pPr>
            <a:endParaRPr lang="en-US" kern="0" dirty="0" smtClean="0"/>
          </a:p>
          <a:p>
            <a:pPr marL="654050" lvl="1" indent="-254000" eaLnBrk="1" hangingPunct="1">
              <a:buSzPct val="125000"/>
              <a:buFontTx/>
              <a:buChar char="•"/>
            </a:pPr>
            <a:endParaRPr lang="en-US" kern="0" dirty="0" smtClean="0"/>
          </a:p>
          <a:p>
            <a:pPr marL="254000" indent="-254000" eaLnBrk="1" hangingPunct="1">
              <a:buSzPct val="125000"/>
              <a:buFontTx/>
              <a:buChar char="•"/>
            </a:pPr>
            <a:endParaRPr lang="en-US" kern="0" dirty="0" smtClean="0"/>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The role of technologies in the Digital sector</a:t>
            </a:r>
          </a:p>
        </p:txBody>
      </p:sp>
      <p:sp>
        <p:nvSpPr>
          <p:cNvPr id="6" name="Rectangle 3"/>
          <p:cNvSpPr>
            <a:spLocks/>
          </p:cNvSpPr>
          <p:nvPr/>
        </p:nvSpPr>
        <p:spPr bwMode="auto">
          <a:xfrm>
            <a:off x="467544" y="1268760"/>
            <a:ext cx="7992888"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endParaRPr lang="en-US" sz="2100" b="1" dirty="0">
              <a:solidFill>
                <a:schemeClr val="tx1"/>
              </a:solidFill>
              <a:latin typeface="NeueHaasGroteskDisp Std Blk" charset="0"/>
              <a:ea typeface="NeueHaasGroteskDisp Std Blk" charset="0"/>
              <a:cs typeface="NeueHaasGroteskDisp Std Blk" charset="0"/>
              <a:sym typeface="NeueHaasGroteskDisp Std Blk" charset="0"/>
            </a:endParaRPr>
          </a:p>
        </p:txBody>
      </p:sp>
      <p:pic>
        <p:nvPicPr>
          <p:cNvPr id="8" name="Picture 7"/>
          <p:cNvPicPr/>
          <p:nvPr/>
        </p:nvPicPr>
        <p:blipFill>
          <a:blip r:embed="rId3" cstate="print"/>
          <a:srcRect l="26895" t="33690" r="28580" b="13636"/>
          <a:stretch>
            <a:fillRect/>
          </a:stretch>
        </p:blipFill>
        <p:spPr bwMode="auto">
          <a:xfrm>
            <a:off x="323528" y="1196752"/>
            <a:ext cx="8496944" cy="5400600"/>
          </a:xfrm>
          <a:prstGeom prst="rect">
            <a:avLst/>
          </a:prstGeom>
          <a:noFill/>
          <a:ln w="9525">
            <a:noFill/>
            <a:miter lim="800000"/>
            <a:headEnd/>
            <a:tailEnd/>
          </a:ln>
        </p:spPr>
      </p:pic>
    </p:spTree>
    <p:extLst>
      <p:ext uri="{BB962C8B-B14F-4D97-AF65-F5344CB8AC3E}">
        <p14:creationId xmlns:p14="http://schemas.microsoft.com/office/powerpoint/2010/main" val="1208168638"/>
      </p:ext>
    </p:extLst>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332656"/>
            <a:ext cx="8229600" cy="546100"/>
          </a:xfrm>
        </p:spPr>
        <p:txBody>
          <a:bodyPr/>
          <a:lstStyle/>
          <a:p>
            <a:pPr eaLnBrk="1" hangingPunct="1"/>
            <a:r>
              <a:rPr lang="en-US" sz="3400" dirty="0" smtClean="0">
                <a:solidFill>
                  <a:srgbClr val="233A75"/>
                </a:solidFill>
              </a:rPr>
              <a:t>Cyber Security: context and drivers</a:t>
            </a:r>
          </a:p>
        </p:txBody>
      </p:sp>
      <p:sp>
        <p:nvSpPr>
          <p:cNvPr id="9" name="Rectangle 3"/>
          <p:cNvSpPr>
            <a:spLocks/>
          </p:cNvSpPr>
          <p:nvPr/>
        </p:nvSpPr>
        <p:spPr bwMode="auto">
          <a:xfrm>
            <a:off x="251520" y="1052736"/>
            <a:ext cx="7848872"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endParaRPr lang="en-US" sz="2100" b="1" dirty="0">
              <a:solidFill>
                <a:schemeClr val="tx1"/>
              </a:solidFill>
              <a:latin typeface="NeueHaasGroteskDisp Std Blk" charset="0"/>
              <a:ea typeface="NeueHaasGroteskDisp Std Blk" charset="0"/>
              <a:cs typeface="NeueHaasGroteskDisp Std Blk" charset="0"/>
              <a:sym typeface="NeueHaasGroteskDisp Std Blk" charset="0"/>
            </a:endParaRPr>
          </a:p>
        </p:txBody>
      </p:sp>
      <p:sp>
        <p:nvSpPr>
          <p:cNvPr id="3" name="TextBox 2"/>
          <p:cNvSpPr txBox="1"/>
          <p:nvPr/>
        </p:nvSpPr>
        <p:spPr>
          <a:xfrm>
            <a:off x="395536" y="871989"/>
            <a:ext cx="8748464" cy="1369606"/>
          </a:xfrm>
          <a:prstGeom prst="rect">
            <a:avLst/>
          </a:prstGeom>
          <a:noFill/>
        </p:spPr>
        <p:txBody>
          <a:bodyPr wrap="square" rtlCol="0">
            <a:spAutoFit/>
          </a:bodyPr>
          <a:lstStyle/>
          <a:p>
            <a:pPr marL="254000" indent="-254000" algn="l">
              <a:buSzPct val="125000"/>
              <a:buFontTx/>
              <a:buNone/>
            </a:pPr>
            <a:r>
              <a:rPr lang="en-US" sz="2100" kern="0" dirty="0">
                <a:solidFill>
                  <a:schemeClr val="tx1"/>
                </a:solidFill>
                <a:latin typeface="+mn-lt"/>
                <a:ea typeface="+mn-ea"/>
                <a:cs typeface="+mn-cs"/>
                <a:sym typeface="NeueHaasGroteskDisp Std Blk" charset="0"/>
              </a:rPr>
              <a:t>Cyber Security is the protection of systems, networks and </a:t>
            </a:r>
            <a:r>
              <a:rPr lang="en-US" sz="2100" kern="0" dirty="0" smtClean="0">
                <a:solidFill>
                  <a:schemeClr val="tx1"/>
                </a:solidFill>
                <a:latin typeface="+mn-lt"/>
                <a:ea typeface="+mn-ea"/>
                <a:cs typeface="+mn-cs"/>
                <a:sym typeface="NeueHaasGroteskDisp Std Blk" charset="0"/>
              </a:rPr>
              <a:t>data</a:t>
            </a:r>
          </a:p>
          <a:p>
            <a:pPr marL="254000" indent="-254000" algn="l">
              <a:buSzPct val="125000"/>
              <a:buFontTx/>
              <a:buNone/>
            </a:pPr>
            <a:r>
              <a:rPr lang="en-US" sz="2100" kern="0" dirty="0" smtClean="0">
                <a:solidFill>
                  <a:schemeClr val="tx1"/>
                </a:solidFill>
                <a:latin typeface="+mn-lt"/>
                <a:ea typeface="+mn-ea"/>
                <a:cs typeface="+mn-cs"/>
                <a:sym typeface="NeueHaasGroteskDisp Std Blk" charset="0"/>
              </a:rPr>
              <a:t>across </a:t>
            </a:r>
            <a:r>
              <a:rPr lang="en-US" sz="2100" kern="0" dirty="0">
                <a:solidFill>
                  <a:schemeClr val="tx1"/>
                </a:solidFill>
                <a:latin typeface="+mn-lt"/>
                <a:ea typeface="+mn-ea"/>
                <a:cs typeface="+mn-cs"/>
                <a:sym typeface="NeueHaasGroteskDisp Std Blk" charset="0"/>
              </a:rPr>
              <a:t>the internet and other digital networks.  </a:t>
            </a:r>
          </a:p>
          <a:p>
            <a:pPr marL="254000" indent="-254000" algn="l">
              <a:buSzPct val="125000"/>
              <a:buFontTx/>
              <a:buNone/>
            </a:pPr>
            <a:r>
              <a:rPr lang="en-US" sz="2100" kern="0" dirty="0" smtClean="0">
                <a:solidFill>
                  <a:schemeClr val="tx1"/>
                </a:solidFill>
                <a:latin typeface="+mn-lt"/>
                <a:ea typeface="+mn-ea"/>
                <a:cs typeface="+mn-cs"/>
                <a:sym typeface="NeueHaasGroteskDisp Std Blk" charset="0"/>
              </a:rPr>
              <a:t>Key drivers </a:t>
            </a:r>
            <a:r>
              <a:rPr lang="en-US" sz="2100" kern="0" dirty="0">
                <a:solidFill>
                  <a:schemeClr val="tx1"/>
                </a:solidFill>
                <a:latin typeface="+mn-lt"/>
                <a:ea typeface="+mn-ea"/>
                <a:cs typeface="+mn-cs"/>
                <a:sym typeface="NeueHaasGroteskDisp Std Blk" charset="0"/>
              </a:rPr>
              <a:t>include: </a:t>
            </a:r>
          </a:p>
          <a:p>
            <a:pPr algn="l"/>
            <a:endParaRPr lang="en-GB" sz="2000" dirty="0">
              <a:latin typeface="+mn-lt"/>
            </a:endParaRPr>
          </a:p>
        </p:txBody>
      </p:sp>
      <p:pic>
        <p:nvPicPr>
          <p:cNvPr id="103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41595"/>
            <a:ext cx="9036496" cy="400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231384" y="332656"/>
            <a:ext cx="8229600" cy="546100"/>
          </a:xfrm>
        </p:spPr>
        <p:txBody>
          <a:bodyPr/>
          <a:lstStyle/>
          <a:p>
            <a:pPr eaLnBrk="1" hangingPunct="1"/>
            <a:r>
              <a:rPr lang="en-US" sz="3400" dirty="0" smtClean="0">
                <a:solidFill>
                  <a:srgbClr val="233A75"/>
                </a:solidFill>
              </a:rPr>
              <a:t>Cyber Security: roles and recruitment</a:t>
            </a:r>
          </a:p>
        </p:txBody>
      </p:sp>
      <p:sp>
        <p:nvSpPr>
          <p:cNvPr id="7" name="Rectangle 2"/>
          <p:cNvSpPr txBox="1">
            <a:spLocks noChangeArrowheads="1"/>
          </p:cNvSpPr>
          <p:nvPr/>
        </p:nvSpPr>
        <p:spPr bwMode="auto">
          <a:xfrm>
            <a:off x="287524" y="1268760"/>
            <a:ext cx="8568952" cy="3240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spcCol="360000"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buFont typeface="Arial" pitchFamily="34" charset="0"/>
              <a:buChar char="•"/>
            </a:pPr>
            <a:r>
              <a:rPr lang="en-US" kern="0" dirty="0" smtClean="0"/>
              <a:t>The most common higher level roles include</a:t>
            </a:r>
            <a:r>
              <a:rPr lang="en-US" b="1" kern="0" dirty="0" smtClean="0"/>
              <a:t>:</a:t>
            </a:r>
          </a:p>
          <a:p>
            <a:pPr marL="654050" lvl="1" indent="-254000" eaLnBrk="1" hangingPunct="1">
              <a:buSzPct val="125000"/>
              <a:buFont typeface="Arial" pitchFamily="34" charset="0"/>
              <a:buChar char="•"/>
            </a:pPr>
            <a:r>
              <a:rPr lang="en-US" kern="0" dirty="0" smtClean="0"/>
              <a:t>Information  (IT) Security Manager</a:t>
            </a:r>
          </a:p>
          <a:p>
            <a:pPr marL="654050" lvl="1" indent="-254000" eaLnBrk="1" hangingPunct="1">
              <a:buSzPct val="125000"/>
              <a:buFontTx/>
              <a:buChar char="•"/>
            </a:pPr>
            <a:r>
              <a:rPr lang="en-US" kern="0" dirty="0" smtClean="0"/>
              <a:t>Information Security Consultant</a:t>
            </a:r>
          </a:p>
          <a:p>
            <a:pPr marL="654050" lvl="1" indent="-254000" eaLnBrk="1" hangingPunct="1">
              <a:buSzPct val="125000"/>
              <a:buFontTx/>
              <a:buChar char="•"/>
            </a:pPr>
            <a:r>
              <a:rPr lang="en-US" kern="0" dirty="0" smtClean="0"/>
              <a:t>Chief Information Security Officer (CISO)</a:t>
            </a:r>
          </a:p>
          <a:p>
            <a:pPr marL="654050" lvl="1" indent="-254000" eaLnBrk="1" hangingPunct="1">
              <a:buSzPct val="125000"/>
              <a:buFontTx/>
              <a:buChar char="•"/>
            </a:pPr>
            <a:r>
              <a:rPr lang="en-US" kern="0" dirty="0" smtClean="0"/>
              <a:t>Security Architect</a:t>
            </a:r>
          </a:p>
          <a:p>
            <a:pPr marL="654050" lvl="1" indent="-254000" eaLnBrk="1" hangingPunct="1">
              <a:buSzPct val="125000"/>
              <a:buFontTx/>
              <a:buChar char="•"/>
            </a:pPr>
            <a:r>
              <a:rPr lang="en-US" kern="0" dirty="0" smtClean="0"/>
              <a:t>Security Designer</a:t>
            </a:r>
          </a:p>
          <a:p>
            <a:pPr marL="654050" lvl="1" indent="-254000" eaLnBrk="1" hangingPunct="1">
              <a:buSzPct val="125000"/>
              <a:buFontTx/>
              <a:buChar char="•"/>
            </a:pPr>
            <a:r>
              <a:rPr lang="en-US" kern="0" dirty="0" smtClean="0"/>
              <a:t>Security Analyst </a:t>
            </a:r>
          </a:p>
          <a:p>
            <a:pPr marL="254000" indent="-254000" eaLnBrk="1" hangingPunct="1">
              <a:buSzPct val="125000"/>
              <a:buFontTx/>
              <a:buChar char="•"/>
            </a:pPr>
            <a:endParaRPr lang="en-US" kern="0" dirty="0" smtClean="0"/>
          </a:p>
          <a:p>
            <a:pPr marL="254000" indent="-254000" eaLnBrk="1" hangingPunct="1">
              <a:buSzPct val="125000"/>
              <a:buFontTx/>
              <a:buChar char="•"/>
            </a:pPr>
            <a:endParaRPr lang="en-US" kern="0" dirty="0" smtClean="0"/>
          </a:p>
        </p:txBody>
      </p:sp>
      <p:pic>
        <p:nvPicPr>
          <p:cNvPr id="4" name="Picture 3" descr="C:\Users\lhollingworth\Downloads\iStock_000013150758Large.jpg"/>
          <p:cNvPicPr/>
          <p:nvPr/>
        </p:nvPicPr>
        <p:blipFill>
          <a:blip r:embed="rId3" cstate="print"/>
          <a:srcRect/>
          <a:stretch>
            <a:fillRect/>
          </a:stretch>
        </p:blipFill>
        <p:spPr bwMode="auto">
          <a:xfrm>
            <a:off x="6588224" y="1052736"/>
            <a:ext cx="2160240" cy="2983839"/>
          </a:xfrm>
          <a:prstGeom prst="rect">
            <a:avLst/>
          </a:prstGeom>
          <a:noFill/>
          <a:ln w="9525">
            <a:noFill/>
            <a:miter lim="800000"/>
            <a:headEnd/>
            <a:tailEnd/>
          </a:ln>
        </p:spPr>
      </p:pic>
      <p:sp>
        <p:nvSpPr>
          <p:cNvPr id="5" name="Rectangle 2"/>
          <p:cNvSpPr txBox="1">
            <a:spLocks noChangeArrowheads="1"/>
          </p:cNvSpPr>
          <p:nvPr/>
        </p:nvSpPr>
        <p:spPr bwMode="auto">
          <a:xfrm>
            <a:off x="251520" y="4365104"/>
            <a:ext cx="8640960" cy="1224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spcCol="360000"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buFontTx/>
              <a:buChar char="•"/>
            </a:pPr>
            <a:r>
              <a:rPr lang="en-US" kern="0" dirty="0" smtClean="0"/>
              <a:t>Increasing demand is widely reported and employers face significant challenges in recruiting senior staff, retention and skills issues: </a:t>
            </a:r>
          </a:p>
          <a:p>
            <a:pPr marL="254000" indent="-254000" eaLnBrk="1" hangingPunct="1">
              <a:buSzPct val="125000"/>
            </a:pPr>
            <a:r>
              <a:rPr lang="en-US" i="1" kern="0" dirty="0" smtClean="0">
                <a:solidFill>
                  <a:srgbClr val="233A75"/>
                </a:solidFill>
                <a:latin typeface="NeueHaasGroteskDisp Std Blk" charset="0"/>
                <a:ea typeface="NeueHaasGroteskDisp Std Blk" charset="0"/>
                <a:cs typeface="NeueHaasGroteskDisp Std Blk" charset="0"/>
                <a:sym typeface="NeueHaasGroteskDisp Std Blk" charset="0"/>
              </a:rPr>
              <a:t>	</a:t>
            </a:r>
            <a:endParaRPr lang="en-US" kern="0" dirty="0" smtClean="0"/>
          </a:p>
        </p:txBody>
      </p:sp>
      <p:sp>
        <p:nvSpPr>
          <p:cNvPr id="6" name="Rectangle 2"/>
          <p:cNvSpPr txBox="1">
            <a:spLocks noChangeArrowheads="1"/>
          </p:cNvSpPr>
          <p:nvPr/>
        </p:nvSpPr>
        <p:spPr bwMode="auto">
          <a:xfrm>
            <a:off x="251520" y="5373216"/>
            <a:ext cx="8640960" cy="1232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spcCol="360000"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r>
              <a:rPr lang="en-GB" i="1" kern="0" dirty="0" smtClean="0">
                <a:sym typeface="NeueHaasGroteskDisp Std Blk" charset="0"/>
              </a:rPr>
              <a:t>“Interviews ...confirmed that the UK lacks technical skills and that the current pipeline of graduates and practitioners would not meet demand.” </a:t>
            </a:r>
            <a:r>
              <a:rPr lang="en-US" i="1" kern="0" dirty="0" smtClean="0">
                <a:sym typeface="NeueHaasGroteskDisp Std Blk" charset="0"/>
              </a:rPr>
              <a:t> </a:t>
            </a:r>
            <a:r>
              <a:rPr lang="en-US" kern="0" dirty="0" smtClean="0">
                <a:sym typeface="NeueHaasGroteskDisp Std Blk" charset="0"/>
              </a:rPr>
              <a:t>(NAO, 2013) </a:t>
            </a:r>
            <a:endParaRPr lang="en-US" kern="0" dirty="0" smtClean="0"/>
          </a:p>
          <a:p>
            <a:pPr marL="254000" indent="-254000" eaLnBrk="1" hangingPunct="1">
              <a:buSzPct val="125000"/>
              <a:buFontTx/>
              <a:buChar char="•"/>
            </a:pPr>
            <a:endParaRPr lang="en-US" kern="0" dirty="0" smtClean="0"/>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251520" y="404664"/>
            <a:ext cx="8229600" cy="546100"/>
          </a:xfrm>
        </p:spPr>
        <p:txBody>
          <a:bodyPr/>
          <a:lstStyle/>
          <a:p>
            <a:pPr eaLnBrk="1" hangingPunct="1"/>
            <a:r>
              <a:rPr lang="en-US" sz="3400" dirty="0" smtClean="0">
                <a:solidFill>
                  <a:srgbClr val="233A75"/>
                </a:solidFill>
              </a:rPr>
              <a:t>Cyber Security: higher level skills needs</a:t>
            </a:r>
          </a:p>
        </p:txBody>
      </p:sp>
      <p:sp>
        <p:nvSpPr>
          <p:cNvPr id="6" name="Rectangle 2"/>
          <p:cNvSpPr txBox="1">
            <a:spLocks noChangeArrowheads="1"/>
          </p:cNvSpPr>
          <p:nvPr/>
        </p:nvSpPr>
        <p:spPr bwMode="auto">
          <a:xfrm>
            <a:off x="4716016" y="1196752"/>
            <a:ext cx="4248472" cy="2664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r>
              <a:rPr lang="en-US" b="1" kern="0" dirty="0" smtClean="0"/>
              <a:t>Business related</a:t>
            </a:r>
          </a:p>
          <a:p>
            <a:pPr marL="254000" indent="-254000" eaLnBrk="1" hangingPunct="1">
              <a:buSzPct val="125000"/>
              <a:buFontTx/>
              <a:buChar char="•"/>
            </a:pPr>
            <a:r>
              <a:rPr lang="en-US" kern="0" dirty="0" smtClean="0"/>
              <a:t>Risk ownership </a:t>
            </a:r>
          </a:p>
          <a:p>
            <a:pPr marL="254000" indent="-254000" eaLnBrk="1" hangingPunct="1">
              <a:buSzPct val="125000"/>
              <a:buFontTx/>
              <a:buChar char="•"/>
            </a:pPr>
            <a:r>
              <a:rPr lang="en-US" kern="0" dirty="0" smtClean="0"/>
              <a:t>Communication &amp; presentation</a:t>
            </a:r>
          </a:p>
          <a:p>
            <a:pPr marL="254000" indent="-254000" eaLnBrk="1" hangingPunct="1">
              <a:buSzPct val="125000"/>
              <a:buFontTx/>
              <a:buChar char="•"/>
            </a:pPr>
            <a:r>
              <a:rPr lang="en-US" kern="0" dirty="0" smtClean="0"/>
              <a:t>Collaboration</a:t>
            </a:r>
          </a:p>
          <a:p>
            <a:pPr marL="254000" indent="-254000" eaLnBrk="1" hangingPunct="1">
              <a:buSzPct val="125000"/>
              <a:buFontTx/>
              <a:buChar char="•"/>
            </a:pPr>
            <a:r>
              <a:rPr lang="en-US" kern="0" dirty="0" smtClean="0"/>
              <a:t>Relationship management</a:t>
            </a:r>
          </a:p>
          <a:p>
            <a:pPr marL="254000" indent="-254000" eaLnBrk="1" hangingPunct="1">
              <a:buSzPct val="125000"/>
              <a:buFontTx/>
              <a:buChar char="•"/>
            </a:pPr>
            <a:r>
              <a:rPr lang="en-US" kern="0" dirty="0" smtClean="0"/>
              <a:t>Multi-national working  </a:t>
            </a:r>
          </a:p>
          <a:p>
            <a:pPr marL="254000" indent="-254000" eaLnBrk="1" hangingPunct="1">
              <a:buSzPct val="125000"/>
              <a:buFont typeface="Arial" pitchFamily="34" charset="0"/>
              <a:buChar char="•"/>
            </a:pPr>
            <a:endParaRPr lang="en-US" kern="0" dirty="0" smtClean="0"/>
          </a:p>
          <a:p>
            <a:pPr marL="254000" indent="-254000" eaLnBrk="1" hangingPunct="1">
              <a:buSzPct val="125000"/>
              <a:buFont typeface="Arial" pitchFamily="34" charset="0"/>
              <a:buChar char="•"/>
            </a:pPr>
            <a:endParaRPr lang="en-US" kern="0" dirty="0" smtClean="0"/>
          </a:p>
        </p:txBody>
      </p:sp>
      <p:sp>
        <p:nvSpPr>
          <p:cNvPr id="11" name="Rectangle 2"/>
          <p:cNvSpPr txBox="1">
            <a:spLocks noChangeArrowheads="1"/>
          </p:cNvSpPr>
          <p:nvPr/>
        </p:nvSpPr>
        <p:spPr bwMode="auto">
          <a:xfrm>
            <a:off x="365096" y="1189544"/>
            <a:ext cx="4320480" cy="3168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r>
              <a:rPr lang="en-US" b="1" kern="0" dirty="0" smtClean="0"/>
              <a:t>Technology related</a:t>
            </a:r>
          </a:p>
          <a:p>
            <a:pPr marL="254000" indent="-254000" eaLnBrk="1" hangingPunct="1">
              <a:buSzPct val="125000"/>
              <a:buFont typeface="Arial" pitchFamily="34" charset="0"/>
              <a:buChar char="•"/>
            </a:pPr>
            <a:r>
              <a:rPr lang="en-US" kern="0" dirty="0" smtClean="0"/>
              <a:t>Technical understanding, knowledge and competencies</a:t>
            </a:r>
          </a:p>
          <a:p>
            <a:pPr marL="254000" indent="-254000" eaLnBrk="1" hangingPunct="1">
              <a:buSzPct val="125000"/>
              <a:buFont typeface="Arial" pitchFamily="34" charset="0"/>
              <a:buChar char="•"/>
            </a:pPr>
            <a:r>
              <a:rPr lang="en-US" kern="0" dirty="0" smtClean="0"/>
              <a:t>Sector specialisms (e.g. finance)</a:t>
            </a:r>
          </a:p>
          <a:p>
            <a:pPr marL="254000" indent="-254000" eaLnBrk="1" hangingPunct="1">
              <a:buSzPct val="125000"/>
              <a:buFont typeface="Arial" pitchFamily="34" charset="0"/>
              <a:buChar char="•"/>
            </a:pPr>
            <a:r>
              <a:rPr lang="en-US" kern="0" dirty="0" smtClean="0"/>
              <a:t>Security knowledge &amp; awareness </a:t>
            </a:r>
          </a:p>
          <a:p>
            <a:pPr marL="254000" indent="-254000" eaLnBrk="1" hangingPunct="1">
              <a:buSzPct val="125000"/>
              <a:buFont typeface="Arial" pitchFamily="34" charset="0"/>
              <a:buChar char="•"/>
            </a:pPr>
            <a:r>
              <a:rPr lang="en-US" kern="0" dirty="0" smtClean="0"/>
              <a:t>Analytical skills </a:t>
            </a:r>
          </a:p>
          <a:p>
            <a:pPr marL="254000" indent="-254000" eaLnBrk="1" hangingPunct="1">
              <a:buSzPct val="125000"/>
              <a:buFont typeface="Arial" pitchFamily="34" charset="0"/>
              <a:buChar char="•"/>
            </a:pPr>
            <a:r>
              <a:rPr lang="en-US" kern="0" dirty="0" smtClean="0"/>
              <a:t>Forensics </a:t>
            </a:r>
          </a:p>
          <a:p>
            <a:pPr marL="254000" indent="-254000" eaLnBrk="1" hangingPunct="1">
              <a:buSzPct val="125000"/>
              <a:buFont typeface="Arial" pitchFamily="34" charset="0"/>
              <a:buChar char="•"/>
            </a:pPr>
            <a:r>
              <a:rPr lang="en-US" kern="0" dirty="0" smtClean="0"/>
              <a:t>Risk management</a:t>
            </a:r>
          </a:p>
          <a:p>
            <a:pPr marL="254000" indent="-254000" eaLnBrk="1" hangingPunct="1">
              <a:buSzPct val="125000"/>
              <a:buFont typeface="Arial" pitchFamily="34" charset="0"/>
              <a:buChar char="•"/>
            </a:pPr>
            <a:endParaRPr lang="en-US" kern="0" dirty="0" smtClean="0"/>
          </a:p>
        </p:txBody>
      </p:sp>
      <p:sp>
        <p:nvSpPr>
          <p:cNvPr id="5" name="Rectangle 2"/>
          <p:cNvSpPr txBox="1">
            <a:spLocks noChangeArrowheads="1"/>
          </p:cNvSpPr>
          <p:nvPr/>
        </p:nvSpPr>
        <p:spPr bwMode="auto">
          <a:xfrm>
            <a:off x="395536" y="5445224"/>
            <a:ext cx="8352928" cy="100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3"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buFont typeface="Arial" pitchFamily="34" charset="0"/>
              <a:buChar char="•"/>
            </a:pPr>
            <a:r>
              <a:rPr lang="en-US" kern="0" dirty="0" smtClean="0"/>
              <a:t>CISSP</a:t>
            </a:r>
          </a:p>
          <a:p>
            <a:pPr marL="254000" indent="-254000" eaLnBrk="1" hangingPunct="1">
              <a:buSzPct val="125000"/>
              <a:buFont typeface="Arial" pitchFamily="34" charset="0"/>
              <a:buChar char="•"/>
            </a:pPr>
            <a:r>
              <a:rPr lang="en-US" kern="0" dirty="0" smtClean="0"/>
              <a:t>CISM</a:t>
            </a:r>
          </a:p>
          <a:p>
            <a:pPr marL="254000" indent="-254000" eaLnBrk="1" hangingPunct="1">
              <a:buSzPct val="125000"/>
              <a:buFont typeface="Arial" pitchFamily="34" charset="0"/>
              <a:buChar char="•"/>
            </a:pPr>
            <a:r>
              <a:rPr lang="en-US" kern="0" dirty="0" smtClean="0"/>
              <a:t>ITPC</a:t>
            </a:r>
          </a:p>
          <a:p>
            <a:pPr marL="254000" indent="-254000" eaLnBrk="1" hangingPunct="1">
              <a:buSzPct val="125000"/>
              <a:buFont typeface="Arial" pitchFamily="34" charset="0"/>
              <a:buChar char="•"/>
            </a:pPr>
            <a:r>
              <a:rPr lang="en-US" kern="0" dirty="0" smtClean="0"/>
              <a:t>CCP</a:t>
            </a:r>
          </a:p>
          <a:p>
            <a:pPr marL="254000" indent="-254000" eaLnBrk="1" hangingPunct="1">
              <a:buSzPct val="125000"/>
              <a:buFont typeface="Arial" pitchFamily="34" charset="0"/>
              <a:buChar char="•"/>
            </a:pPr>
            <a:r>
              <a:rPr lang="en-US" kern="0" dirty="0" smtClean="0"/>
              <a:t>CIPP</a:t>
            </a:r>
          </a:p>
          <a:p>
            <a:pPr marL="254000" indent="-254000" eaLnBrk="1" hangingPunct="1">
              <a:buSzPct val="125000"/>
              <a:buFont typeface="Arial" pitchFamily="34" charset="0"/>
              <a:buChar char="•"/>
            </a:pPr>
            <a:r>
              <a:rPr lang="en-US" kern="0" dirty="0" smtClean="0"/>
              <a:t>CRISK  </a:t>
            </a:r>
          </a:p>
        </p:txBody>
      </p:sp>
      <p:sp>
        <p:nvSpPr>
          <p:cNvPr id="7" name="Rectangle 2"/>
          <p:cNvSpPr txBox="1">
            <a:spLocks noChangeArrowheads="1"/>
          </p:cNvSpPr>
          <p:nvPr/>
        </p:nvSpPr>
        <p:spPr bwMode="auto">
          <a:xfrm>
            <a:off x="395536" y="5013176"/>
            <a:ext cx="8352928" cy="495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r>
              <a:rPr lang="en-US" b="1" kern="0" dirty="0" smtClean="0"/>
              <a:t>Commonly held qualifications and certifications</a:t>
            </a:r>
            <a:endParaRPr lang="en-US" kern="0" dirty="0" smtClean="0"/>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Cyber Security: conclusions</a:t>
            </a:r>
          </a:p>
        </p:txBody>
      </p:sp>
      <p:sp>
        <p:nvSpPr>
          <p:cNvPr id="6" name="Rectangle 3"/>
          <p:cNvSpPr>
            <a:spLocks/>
          </p:cNvSpPr>
          <p:nvPr/>
        </p:nvSpPr>
        <p:spPr bwMode="auto">
          <a:xfrm>
            <a:off x="323528" y="980728"/>
            <a:ext cx="8280920"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lgn="l"/>
            <a:endParaRPr lang="en-US" sz="2100" dirty="0">
              <a:solidFill>
                <a:schemeClr val="tx1"/>
              </a:solidFill>
              <a:latin typeface="NeueHaasGroteskDisp Std Blk" charset="0"/>
              <a:ea typeface="NeueHaasGroteskDisp Std Blk" charset="0"/>
              <a:cs typeface="NeueHaasGroteskDisp Std Blk" charset="0"/>
              <a:sym typeface="NeueHaasGroteskDisp Std Blk" charset="0"/>
            </a:endParaRPr>
          </a:p>
        </p:txBody>
      </p:sp>
      <p:sp>
        <p:nvSpPr>
          <p:cNvPr id="7" name="Rectangle 2"/>
          <p:cNvSpPr txBox="1">
            <a:spLocks noChangeArrowheads="1"/>
          </p:cNvSpPr>
          <p:nvPr/>
        </p:nvSpPr>
        <p:spPr bwMode="auto">
          <a:xfrm>
            <a:off x="323528" y="1340768"/>
            <a:ext cx="8208912" cy="34571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lnSpc>
                <a:spcPct val="150000"/>
              </a:lnSpc>
              <a:buSzPct val="125000"/>
              <a:buFontTx/>
              <a:buChar char="•"/>
            </a:pPr>
            <a:r>
              <a:rPr lang="en-US" kern="0" dirty="0" smtClean="0"/>
              <a:t>The need for higher level skills in Cyber Security will grow with the increase in breaches and threats and impact of new technologies.</a:t>
            </a:r>
          </a:p>
          <a:p>
            <a:pPr marL="254000" indent="-254000" eaLnBrk="1" hangingPunct="1">
              <a:lnSpc>
                <a:spcPct val="150000"/>
              </a:lnSpc>
              <a:buSzPct val="125000"/>
              <a:buFontTx/>
              <a:buChar char="•"/>
            </a:pPr>
            <a:r>
              <a:rPr lang="en-US" kern="0" dirty="0" smtClean="0"/>
              <a:t>Senior staff including Security Architects and Analysts are hard to find.</a:t>
            </a:r>
          </a:p>
          <a:p>
            <a:pPr marL="254000" indent="-254000" eaLnBrk="1" hangingPunct="1">
              <a:lnSpc>
                <a:spcPct val="150000"/>
              </a:lnSpc>
              <a:buSzPct val="125000"/>
              <a:buFontTx/>
              <a:buChar char="•"/>
            </a:pPr>
            <a:r>
              <a:rPr lang="en-US" kern="0" dirty="0" smtClean="0"/>
              <a:t>There needs to be a ‘quantum leap’ in recruitment volumes and skills.</a:t>
            </a:r>
          </a:p>
          <a:p>
            <a:pPr marL="254000" indent="-254000" eaLnBrk="1" hangingPunct="1">
              <a:buSzPct val="125000"/>
              <a:buFontTx/>
              <a:buChar char="•"/>
            </a:pPr>
            <a:endParaRPr lang="en-US" kern="0" dirty="0" smtClean="0"/>
          </a:p>
          <a:p>
            <a:pPr marL="254000" indent="-254000" eaLnBrk="1" hangingPunct="1">
              <a:buSzPct val="125000"/>
              <a:buFontTx/>
              <a:buChar char="•"/>
            </a:pPr>
            <a:endParaRPr lang="en-US" kern="0" dirty="0" smtClean="0"/>
          </a:p>
          <a:p>
            <a:pPr marL="254000" indent="-254000" eaLnBrk="1" hangingPunct="1">
              <a:buSzPct val="125000"/>
              <a:buFontTx/>
              <a:buChar char="•"/>
            </a:pPr>
            <a:endParaRPr lang="en-US" kern="0" dirty="0" smtClean="0"/>
          </a:p>
        </p:txBody>
      </p:sp>
      <p:sp>
        <p:nvSpPr>
          <p:cNvPr id="8" name="Rectangle 4"/>
          <p:cNvSpPr>
            <a:spLocks/>
          </p:cNvSpPr>
          <p:nvPr/>
        </p:nvSpPr>
        <p:spPr bwMode="auto">
          <a:xfrm>
            <a:off x="323528" y="5085184"/>
            <a:ext cx="8352928" cy="1080120"/>
          </a:xfrm>
          <a:prstGeom prst="rect">
            <a:avLst/>
          </a:prstGeom>
          <a:solidFill>
            <a:schemeClr val="accent1">
              <a:lumMod val="40000"/>
              <a:lumOff val="60000"/>
            </a:schemeClr>
          </a:solidFill>
          <a:ln w="9525">
            <a:solidFill>
              <a:srgbClr val="2B79BD"/>
            </a:solidFill>
            <a:miter lim="800000"/>
            <a:headEnd/>
            <a:tailEnd/>
          </a:ln>
          <a:extLst/>
        </p:spPr>
        <p:txBody>
          <a:bodyPr lIns="0" tIns="0" rIns="0" bIns="0"/>
          <a:lstStyle/>
          <a:p>
            <a:pPr algn="l"/>
            <a:r>
              <a:rPr lang="en-US" sz="2100" dirty="0" smtClean="0">
                <a:solidFill>
                  <a:srgbClr val="233A75"/>
                </a:solidFill>
                <a:latin typeface="NeueHaasGroteskDisp Std Blk" charset="0"/>
                <a:ea typeface="NeueHaasGroteskDisp Std Blk" charset="0"/>
                <a:cs typeface="NeueHaasGroteskDisp Std Blk" charset="0"/>
                <a:sym typeface="Lucida Grande" charset="0"/>
              </a:rPr>
              <a:t>UK ambition for the sector is to become world leaders in Cyber Security; founded on a strong high level skills base, certification and professionalism.</a:t>
            </a:r>
          </a:p>
          <a:p>
            <a:pPr algn="l"/>
            <a:endParaRPr lang="en-US" sz="2100" dirty="0">
              <a:solidFill>
                <a:srgbClr val="233A75"/>
              </a:solidFill>
              <a:latin typeface="NeueHaasGroteskDisp Std Blk" charset="0"/>
              <a:ea typeface="NeueHaasGroteskDisp Std Blk" charset="0"/>
              <a:cs typeface="NeueHaasGroteskDisp Std Blk" charset="0"/>
              <a:sym typeface="NeueHaasGroteskDisp Std Blk"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a:xfrm>
            <a:off x="395536" y="404664"/>
            <a:ext cx="8229600" cy="546100"/>
          </a:xfrm>
        </p:spPr>
        <p:txBody>
          <a:bodyPr/>
          <a:lstStyle/>
          <a:p>
            <a:pPr eaLnBrk="1" hangingPunct="1"/>
            <a:r>
              <a:rPr lang="en-US" sz="3400" dirty="0" smtClean="0">
                <a:solidFill>
                  <a:srgbClr val="233A75"/>
                </a:solidFill>
              </a:rPr>
              <a:t>Mobile technologies: context and drivers</a:t>
            </a:r>
          </a:p>
        </p:txBody>
      </p:sp>
      <p:sp>
        <p:nvSpPr>
          <p:cNvPr id="7" name="Rectangle 2"/>
          <p:cNvSpPr txBox="1">
            <a:spLocks noChangeArrowheads="1"/>
          </p:cNvSpPr>
          <p:nvPr/>
        </p:nvSpPr>
        <p:spPr bwMode="auto">
          <a:xfrm>
            <a:off x="323528" y="3284984"/>
            <a:ext cx="5029200" cy="151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8100" tIns="38100" rIns="38100" bIns="38100" numCol="1" anchor="t" anchorCtr="0" compatLnSpc="1">
            <a:prstTxWarp prst="textNoShape">
              <a:avLst/>
            </a:prstTxWarp>
          </a:bodyPr>
          <a:lstStyle>
            <a:lvl1pPr marL="342900" indent="-342900" algn="l" rtl="0" eaLnBrk="0" fontAlgn="base" hangingPunct="0">
              <a:spcBef>
                <a:spcPts val="800"/>
              </a:spcBef>
              <a:spcAft>
                <a:spcPct val="0"/>
              </a:spcAft>
              <a:defRPr sz="2100">
                <a:solidFill>
                  <a:schemeClr val="tx1"/>
                </a:solidFill>
                <a:latin typeface="+mn-lt"/>
                <a:ea typeface="+mn-ea"/>
                <a:cs typeface="+mn-cs"/>
                <a:sym typeface="NeueHaasGroteskDisp Std XLt" charset="0"/>
              </a:defRPr>
            </a:lvl1pPr>
            <a:lvl2pPr marL="742950" indent="-285750" algn="l" rtl="0" eaLnBrk="0" fontAlgn="base" hangingPunct="0">
              <a:spcBef>
                <a:spcPts val="700"/>
              </a:spcBef>
              <a:spcAft>
                <a:spcPct val="0"/>
              </a:spcAft>
              <a:defRPr sz="2100">
                <a:solidFill>
                  <a:schemeClr val="tx1"/>
                </a:solidFill>
                <a:latin typeface="+mn-lt"/>
                <a:ea typeface="+mn-ea"/>
                <a:cs typeface="+mn-cs"/>
                <a:sym typeface="NeueHaasGroteskDisp Std XLt" charset="0"/>
              </a:defRPr>
            </a:lvl2pPr>
            <a:lvl3pPr marL="1143000" indent="-228600" algn="l" rtl="0" eaLnBrk="0" fontAlgn="base" hangingPunct="0">
              <a:spcBef>
                <a:spcPts val="600"/>
              </a:spcBef>
              <a:spcAft>
                <a:spcPct val="0"/>
              </a:spcAft>
              <a:defRPr sz="2100">
                <a:solidFill>
                  <a:schemeClr val="tx1"/>
                </a:solidFill>
                <a:latin typeface="+mn-lt"/>
                <a:ea typeface="+mn-ea"/>
                <a:cs typeface="+mn-cs"/>
                <a:sym typeface="NeueHaasGroteskDisp Std XLt" charset="0"/>
              </a:defRPr>
            </a:lvl3pPr>
            <a:lvl4pPr marL="16002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4pPr>
            <a:lvl5pPr marL="2057400" indent="-228600" algn="l" rtl="0" eaLnBrk="0" fontAlgn="base" hangingPunct="0">
              <a:spcBef>
                <a:spcPts val="500"/>
              </a:spcBef>
              <a:spcAft>
                <a:spcPct val="0"/>
              </a:spcAft>
              <a:defRPr sz="2100">
                <a:solidFill>
                  <a:schemeClr val="tx1"/>
                </a:solidFill>
                <a:latin typeface="+mn-lt"/>
                <a:ea typeface="+mn-ea"/>
                <a:cs typeface="+mn-cs"/>
                <a:sym typeface="NeueHaasGroteskDisp Std XLt" charset="0"/>
              </a:defRPr>
            </a:lvl5pPr>
            <a:lvl6pPr marL="457200" algn="l" rtl="0" fontAlgn="base">
              <a:spcBef>
                <a:spcPts val="500"/>
              </a:spcBef>
              <a:spcAft>
                <a:spcPct val="0"/>
              </a:spcAft>
              <a:defRPr sz="2100">
                <a:solidFill>
                  <a:schemeClr val="tx1"/>
                </a:solidFill>
                <a:latin typeface="+mn-lt"/>
                <a:ea typeface="+mn-ea"/>
                <a:cs typeface="+mn-cs"/>
                <a:sym typeface="NeueHaasGroteskDisp Std XLt" charset="0"/>
              </a:defRPr>
            </a:lvl6pPr>
            <a:lvl7pPr marL="914400" algn="l" rtl="0" fontAlgn="base">
              <a:spcBef>
                <a:spcPts val="500"/>
              </a:spcBef>
              <a:spcAft>
                <a:spcPct val="0"/>
              </a:spcAft>
              <a:defRPr sz="2100">
                <a:solidFill>
                  <a:schemeClr val="tx1"/>
                </a:solidFill>
                <a:latin typeface="+mn-lt"/>
                <a:ea typeface="+mn-ea"/>
                <a:cs typeface="+mn-cs"/>
                <a:sym typeface="NeueHaasGroteskDisp Std XLt" charset="0"/>
              </a:defRPr>
            </a:lvl7pPr>
            <a:lvl8pPr marL="1371600" algn="l" rtl="0" fontAlgn="base">
              <a:spcBef>
                <a:spcPts val="500"/>
              </a:spcBef>
              <a:spcAft>
                <a:spcPct val="0"/>
              </a:spcAft>
              <a:defRPr sz="2100">
                <a:solidFill>
                  <a:schemeClr val="tx1"/>
                </a:solidFill>
                <a:latin typeface="+mn-lt"/>
                <a:ea typeface="+mn-ea"/>
                <a:cs typeface="+mn-cs"/>
                <a:sym typeface="NeueHaasGroteskDisp Std XLt" charset="0"/>
              </a:defRPr>
            </a:lvl8pPr>
            <a:lvl9pPr marL="1828800" algn="l" rtl="0" fontAlgn="base">
              <a:spcBef>
                <a:spcPts val="500"/>
              </a:spcBef>
              <a:spcAft>
                <a:spcPct val="0"/>
              </a:spcAft>
              <a:defRPr sz="2100">
                <a:solidFill>
                  <a:schemeClr val="tx1"/>
                </a:solidFill>
                <a:latin typeface="+mn-lt"/>
                <a:ea typeface="+mn-ea"/>
                <a:cs typeface="+mn-cs"/>
                <a:sym typeface="NeueHaasGroteskDisp Std XLt" charset="0"/>
              </a:defRPr>
            </a:lvl9pPr>
          </a:lstStyle>
          <a:p>
            <a:pPr marL="254000" indent="-254000" eaLnBrk="1" hangingPunct="1">
              <a:buSzPct val="125000"/>
            </a:pPr>
            <a:endParaRPr lang="en-US" kern="0" dirty="0" smtClean="0"/>
          </a:p>
        </p:txBody>
      </p:sp>
      <p:sp>
        <p:nvSpPr>
          <p:cNvPr id="10" name="Rectangle 3"/>
          <p:cNvSpPr>
            <a:spLocks/>
          </p:cNvSpPr>
          <p:nvPr/>
        </p:nvSpPr>
        <p:spPr bwMode="auto">
          <a:xfrm>
            <a:off x="323528" y="1700808"/>
            <a:ext cx="8136904"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lvl="1" indent="-254000" algn="l">
              <a:buSzPct val="125000"/>
              <a:buChar char="•"/>
            </a:pPr>
            <a:endParaRPr lang="en-US" sz="2100" dirty="0" smtClean="0">
              <a:latin typeface="Lucida Grande" charset="0"/>
              <a:ea typeface="Lucida Grande" charset="0"/>
              <a:cs typeface="Lucida Grande" charset="0"/>
              <a:sym typeface="Lucida Grande" charset="0"/>
            </a:endParaRPr>
          </a:p>
          <a:p>
            <a:pPr lvl="1" indent="-254000" algn="l">
              <a:buSzPct val="125000"/>
              <a:buChar char="•"/>
            </a:pPr>
            <a:endParaRPr lang="en-GB" sz="2100" kern="0" dirty="0" smtClean="0">
              <a:solidFill>
                <a:schemeClr val="tx1"/>
              </a:solidFill>
              <a:latin typeface="+mn-lt"/>
              <a:ea typeface="+mn-ea"/>
              <a:cs typeface="+mn-cs"/>
              <a:sym typeface="NeueHaasGroteskDisp Std XLt" charset="0"/>
            </a:endParaRPr>
          </a:p>
        </p:txBody>
      </p:sp>
      <p:graphicFrame>
        <p:nvGraphicFramePr>
          <p:cNvPr id="12" name="Diagram 11"/>
          <p:cNvGraphicFramePr/>
          <p:nvPr>
            <p:extLst>
              <p:ext uri="{D42A27DB-BD31-4B8C-83A1-F6EECF244321}">
                <p14:modId xmlns:p14="http://schemas.microsoft.com/office/powerpoint/2010/main" val="3327055891"/>
              </p:ext>
            </p:extLst>
          </p:nvPr>
        </p:nvGraphicFramePr>
        <p:xfrm>
          <a:off x="251520" y="2132856"/>
          <a:ext cx="864096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359532" y="1052736"/>
            <a:ext cx="8064896" cy="1200329"/>
          </a:xfrm>
          <a:prstGeom prst="rect">
            <a:avLst/>
          </a:prstGeom>
          <a:noFill/>
        </p:spPr>
        <p:txBody>
          <a:bodyPr wrap="square" rtlCol="0">
            <a:spAutoFit/>
          </a:bodyPr>
          <a:lstStyle/>
          <a:p>
            <a:pPr algn="l"/>
            <a:r>
              <a:rPr lang="en-US" sz="1800" kern="0" dirty="0" smtClean="0">
                <a:solidFill>
                  <a:schemeClr val="tx1"/>
                </a:solidFill>
                <a:latin typeface="+mn-lt"/>
                <a:ea typeface="+mn-ea"/>
                <a:cs typeface="+mn-cs"/>
                <a:sym typeface="NeueHaasGroteskDisp Std XLt" charset="0"/>
              </a:rPr>
              <a:t>Mobile technologies includes communications</a:t>
            </a:r>
            <a:r>
              <a:rPr lang="en-US" sz="1800" kern="0" dirty="0">
                <a:solidFill>
                  <a:schemeClr val="tx1"/>
                </a:solidFill>
                <a:latin typeface="+mn-lt"/>
                <a:ea typeface="+mn-ea"/>
                <a:cs typeface="+mn-cs"/>
                <a:sym typeface="NeueHaasGroteskDisp Std XLt" charset="0"/>
              </a:rPr>
              <a:t>, devices and applications are integrating and converging enabling multiple </a:t>
            </a:r>
            <a:r>
              <a:rPr lang="en-US" sz="1800" kern="0" dirty="0" smtClean="0">
                <a:solidFill>
                  <a:schemeClr val="tx1"/>
                </a:solidFill>
                <a:latin typeface="+mn-lt"/>
                <a:ea typeface="+mn-ea"/>
                <a:cs typeface="+mn-cs"/>
                <a:sym typeface="NeueHaasGroteskDisp Std XLt" charset="0"/>
              </a:rPr>
              <a:t>uses for businesses and individuals. </a:t>
            </a:r>
          </a:p>
          <a:p>
            <a:pPr algn="l"/>
            <a:r>
              <a:rPr lang="en-US" sz="1800" kern="0" dirty="0" smtClean="0">
                <a:solidFill>
                  <a:schemeClr val="tx1"/>
                </a:solidFill>
                <a:latin typeface="+mn-lt"/>
                <a:ea typeface="+mn-ea"/>
                <a:cs typeface="+mn-cs"/>
                <a:sym typeface="NeueHaasGroteskDisp Std XLt" charset="0"/>
              </a:rPr>
              <a:t>Key drivers include: </a:t>
            </a:r>
            <a:endParaRPr lang="en-GB" sz="1800" kern="0" dirty="0">
              <a:solidFill>
                <a:schemeClr val="tx1"/>
              </a:solidFill>
              <a:latin typeface="+mn-lt"/>
              <a:ea typeface="+mn-ea"/>
              <a:cs typeface="+mn-cs"/>
              <a:sym typeface="NeueHaasGroteskDisp Std XLt" charset="0"/>
            </a:endParaRPr>
          </a:p>
        </p:txBody>
      </p:sp>
    </p:spTree>
    <p:extLst>
      <p:ext uri="{BB962C8B-B14F-4D97-AF65-F5344CB8AC3E}">
        <p14:creationId xmlns:p14="http://schemas.microsoft.com/office/powerpoint/2010/main" val="1138413668"/>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Blank">
  <a:themeElements>
    <a:clrScheme name="">
      <a:dk1>
        <a:srgbClr val="000000"/>
      </a:dk1>
      <a:lt1>
        <a:srgbClr val="FFFFFF"/>
      </a:lt1>
      <a:dk2>
        <a:srgbClr val="000000"/>
      </a:dk2>
      <a:lt2>
        <a:srgbClr val="808080"/>
      </a:lt2>
      <a:accent1>
        <a:srgbClr val="2B79BD"/>
      </a:accent1>
      <a:accent2>
        <a:srgbClr val="333399"/>
      </a:accent2>
      <a:accent3>
        <a:srgbClr val="FFFFFF"/>
      </a:accent3>
      <a:accent4>
        <a:srgbClr val="000000"/>
      </a:accent4>
      <a:accent5>
        <a:srgbClr val="ACBEDB"/>
      </a:accent5>
      <a:accent6>
        <a:srgbClr val="2D2D8A"/>
      </a:accent6>
      <a:hlink>
        <a:srgbClr val="009999"/>
      </a:hlink>
      <a:folHlink>
        <a:srgbClr val="99CC00"/>
      </a:folHlink>
    </a:clrScheme>
    <a:fontScheme name="Default - Title Slide">
      <a:majorFont>
        <a:latin typeface="NeueHaasGroteskDisp Std Blk"/>
        <a:ea typeface="ヒラギノ角ゴ ProN W6"/>
        <a:cs typeface="ヒラギノ角ゴ ProN W6"/>
      </a:majorFont>
      <a:minorFont>
        <a:latin typeface="NeueHaasGroteskDisp Std XL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Title and Content">
  <a:themeElements>
    <a:clrScheme name="">
      <a:dk1>
        <a:srgbClr val="000000"/>
      </a:dk1>
      <a:lt1>
        <a:srgbClr val="FFFFFF"/>
      </a:lt1>
      <a:dk2>
        <a:srgbClr val="000000"/>
      </a:dk2>
      <a:lt2>
        <a:srgbClr val="808080"/>
      </a:lt2>
      <a:accent1>
        <a:srgbClr val="2B79BD"/>
      </a:accent1>
      <a:accent2>
        <a:srgbClr val="333399"/>
      </a:accent2>
      <a:accent3>
        <a:srgbClr val="FFFFFF"/>
      </a:accent3>
      <a:accent4>
        <a:srgbClr val="000000"/>
      </a:accent4>
      <a:accent5>
        <a:srgbClr val="ACBEDB"/>
      </a:accent5>
      <a:accent6>
        <a:srgbClr val="2D2D8A"/>
      </a:accent6>
      <a:hlink>
        <a:srgbClr val="009999"/>
      </a:hlink>
      <a:folHlink>
        <a:srgbClr val="99CC00"/>
      </a:folHlink>
    </a:clrScheme>
    <a:fontScheme name="Default - Title and Content">
      <a:majorFont>
        <a:latin typeface="NeueHaasGroteskDisp Std Blk"/>
        <a:ea typeface="ヒラギノ角ゴ ProN W6"/>
        <a:cs typeface="ヒラギノ角ゴ ProN W6"/>
      </a:majorFont>
      <a:minorFont>
        <a:latin typeface="NeueHaasGroteskDisp Std XL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Blank">
  <a:themeElements>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Lucida Grande"/>
        <a:ea typeface="ヒラギノ角ゴ ProN W3"/>
        <a:cs typeface="ヒラギノ角ゴ ProN W3"/>
      </a:majorFont>
      <a:minorFont>
        <a:latin typeface="Lucida Grand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3898</TotalTime>
  <Pages>0</Pages>
  <Words>1686</Words>
  <Characters>0</Characters>
  <Application>Microsoft Office PowerPoint</Application>
  <PresentationFormat>On-screen Show (4:3)</PresentationFormat>
  <Lines>0</Lines>
  <Paragraphs>409</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Blank</vt:lpstr>
      <vt:lpstr>Default - Title and Content</vt:lpstr>
      <vt:lpstr>Default - Blank</vt:lpstr>
      <vt:lpstr>Technology and Skills in the Digital Industries</vt:lpstr>
      <vt:lpstr>Introduction </vt:lpstr>
      <vt:lpstr>The Digital sector TODAY</vt:lpstr>
      <vt:lpstr>The role of technologies in the Digital sector</vt:lpstr>
      <vt:lpstr>Cyber Security: context and drivers</vt:lpstr>
      <vt:lpstr>Cyber Security: roles and recruitment</vt:lpstr>
      <vt:lpstr>Cyber Security: higher level skills needs</vt:lpstr>
      <vt:lpstr>Cyber Security: conclusions</vt:lpstr>
      <vt:lpstr>Mobile technologies: context and drivers</vt:lpstr>
      <vt:lpstr>Mobile technologies: roles and recruitment</vt:lpstr>
      <vt:lpstr>Mobile technologies: higher level skills needs</vt:lpstr>
      <vt:lpstr>Mobile technologies: conclusions</vt:lpstr>
      <vt:lpstr>Green IT: context and drivers</vt:lpstr>
      <vt:lpstr>Green IT: roles and recruitment</vt:lpstr>
      <vt:lpstr>Green IT: higher level skills needs</vt:lpstr>
      <vt:lpstr>Green IT: conclusions</vt:lpstr>
      <vt:lpstr>Cloud Computing: context and drivers</vt:lpstr>
      <vt:lpstr>Cloud Computing: roles and recruitment</vt:lpstr>
      <vt:lpstr>Cloud Computing: higher level skills needs</vt:lpstr>
      <vt:lpstr>Cloud Computing: conclusions</vt:lpstr>
      <vt:lpstr>Conclusions: Higher level roles and skills</vt:lpstr>
      <vt:lpstr>Conclusions: Key skills challenges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here</dc:title>
  <dc:creator>Rachel Pinto</dc:creator>
  <cp:lastModifiedBy>CO</cp:lastModifiedBy>
  <cp:revision>185</cp:revision>
  <dcterms:created xsi:type="dcterms:W3CDTF">2013-06-18T09:08:42Z</dcterms:created>
  <dcterms:modified xsi:type="dcterms:W3CDTF">2014-04-22T15:44:48Z</dcterms:modified>
</cp:coreProperties>
</file>